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81" r:id="rId14"/>
    <p:sldId id="279" r:id="rId15"/>
    <p:sldId id="268" r:id="rId16"/>
    <p:sldId id="277" r:id="rId17"/>
    <p:sldId id="269" r:id="rId18"/>
    <p:sldId id="271" r:id="rId19"/>
    <p:sldId id="272" r:id="rId20"/>
    <p:sldId id="278" r:id="rId21"/>
    <p:sldId id="270" r:id="rId22"/>
    <p:sldId id="273" r:id="rId23"/>
    <p:sldId id="274" r:id="rId24"/>
    <p:sldId id="280"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52" y="-8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EEF27-6DE2-4218-8815-6BBB1E4DADDD}" type="datetimeFigureOut">
              <a:rPr lang="en-US" smtClean="0"/>
              <a:pPr/>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EE490-2E62-48C9-B573-B638E546E659}" type="slidenum">
              <a:rPr lang="en-US" smtClean="0"/>
              <a:pPr/>
              <a:t>‹#›</a:t>
            </a:fld>
            <a:endParaRPr lang="en-US"/>
          </a:p>
        </p:txBody>
      </p:sp>
    </p:spTree>
    <p:extLst>
      <p:ext uri="{BB962C8B-B14F-4D97-AF65-F5344CB8AC3E}">
        <p14:creationId xmlns:p14="http://schemas.microsoft.com/office/powerpoint/2010/main" val="412158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1D98F80-3C38-4710-9D24-A126BD6796A0}" type="datetime1">
              <a:rPr lang="en-US" smtClean="0"/>
              <a:pPr/>
              <a:t>3/29/2016</a:t>
            </a:fld>
            <a:endParaRPr lang="en-US"/>
          </a:p>
        </p:txBody>
      </p:sp>
      <p:sp>
        <p:nvSpPr>
          <p:cNvPr id="19" name="Footer Placeholder 18"/>
          <p:cNvSpPr>
            <a:spLocks noGrp="1"/>
          </p:cNvSpPr>
          <p:nvPr>
            <p:ph type="ftr" sz="quarter" idx="11"/>
          </p:nvPr>
        </p:nvSpPr>
        <p:spPr/>
        <p:txBody>
          <a:bodyPr/>
          <a:lstStyle/>
          <a:p>
            <a:r>
              <a:rPr lang="en-US" smtClean="0"/>
              <a:t>QAA Council</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07C176-4003-43C9-8B28-57D286957729}" type="datetime1">
              <a:rPr lang="en-US" smtClean="0"/>
              <a:pPr/>
              <a:t>3/29/2016</a:t>
            </a:fld>
            <a:endParaRPr lang="en-US"/>
          </a:p>
        </p:txBody>
      </p:sp>
      <p:sp>
        <p:nvSpPr>
          <p:cNvPr id="5" name="Footer Placeholder 4"/>
          <p:cNvSpPr>
            <a:spLocks noGrp="1"/>
          </p:cNvSpPr>
          <p:nvPr>
            <p:ph type="ftr" sz="quarter" idx="11"/>
          </p:nvPr>
        </p:nvSpPr>
        <p:spPr/>
        <p:txBody>
          <a:bodyPr/>
          <a:lstStyle/>
          <a:p>
            <a:r>
              <a:rPr lang="en-US" smtClean="0"/>
              <a:t>QAA Council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961F0-7F2C-4B95-876E-6EAD4C210064}" type="datetime1">
              <a:rPr lang="en-US" smtClean="0"/>
              <a:pPr/>
              <a:t>3/29/2016</a:t>
            </a:fld>
            <a:endParaRPr lang="en-US"/>
          </a:p>
        </p:txBody>
      </p:sp>
      <p:sp>
        <p:nvSpPr>
          <p:cNvPr id="5" name="Footer Placeholder 4"/>
          <p:cNvSpPr>
            <a:spLocks noGrp="1"/>
          </p:cNvSpPr>
          <p:nvPr>
            <p:ph type="ftr" sz="quarter" idx="11"/>
          </p:nvPr>
        </p:nvSpPr>
        <p:spPr/>
        <p:txBody>
          <a:bodyPr/>
          <a:lstStyle/>
          <a:p>
            <a:r>
              <a:rPr lang="en-US" smtClean="0"/>
              <a:t>QAA Council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24EBEE-3B11-4436-AA8E-91070F3FDB0B}" type="datetime1">
              <a:rPr lang="en-US" smtClean="0"/>
              <a:pPr/>
              <a:t>3/29/2016</a:t>
            </a:fld>
            <a:endParaRPr lang="en-US"/>
          </a:p>
        </p:txBody>
      </p:sp>
      <p:sp>
        <p:nvSpPr>
          <p:cNvPr id="5" name="Footer Placeholder 4"/>
          <p:cNvSpPr>
            <a:spLocks noGrp="1"/>
          </p:cNvSpPr>
          <p:nvPr>
            <p:ph type="ftr" sz="quarter" idx="11"/>
          </p:nvPr>
        </p:nvSpPr>
        <p:spPr/>
        <p:txBody>
          <a:bodyPr/>
          <a:lstStyle/>
          <a:p>
            <a:r>
              <a:rPr lang="en-US" smtClean="0"/>
              <a:t>QAA Council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777891-103E-4DBE-9509-3C74136A09C5}" type="datetime1">
              <a:rPr lang="en-US" smtClean="0"/>
              <a:pPr/>
              <a:t>3/29/2016</a:t>
            </a:fld>
            <a:endParaRPr lang="en-US"/>
          </a:p>
        </p:txBody>
      </p:sp>
      <p:sp>
        <p:nvSpPr>
          <p:cNvPr id="5" name="Footer Placeholder 4"/>
          <p:cNvSpPr>
            <a:spLocks noGrp="1"/>
          </p:cNvSpPr>
          <p:nvPr>
            <p:ph type="ftr" sz="quarter" idx="11"/>
          </p:nvPr>
        </p:nvSpPr>
        <p:spPr/>
        <p:txBody>
          <a:bodyPr/>
          <a:lstStyle/>
          <a:p>
            <a:r>
              <a:rPr lang="en-US" smtClean="0"/>
              <a:t>QAA Council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DD01F7-E27B-419E-B86E-C789F2EE53A1}" type="datetime1">
              <a:rPr lang="en-US" smtClean="0"/>
              <a:pPr/>
              <a:t>3/29/2016</a:t>
            </a:fld>
            <a:endParaRPr lang="en-US"/>
          </a:p>
        </p:txBody>
      </p:sp>
      <p:sp>
        <p:nvSpPr>
          <p:cNvPr id="6" name="Footer Placeholder 5"/>
          <p:cNvSpPr>
            <a:spLocks noGrp="1"/>
          </p:cNvSpPr>
          <p:nvPr>
            <p:ph type="ftr" sz="quarter" idx="11"/>
          </p:nvPr>
        </p:nvSpPr>
        <p:spPr/>
        <p:txBody>
          <a:bodyPr/>
          <a:lstStyle/>
          <a:p>
            <a:r>
              <a:rPr lang="en-US" smtClean="0"/>
              <a:t>QAA Council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D878D9-B2E4-4ABA-9CE6-919AC72B56D2}" type="datetime1">
              <a:rPr lang="en-US" smtClean="0"/>
              <a:pPr/>
              <a:t>3/29/2016</a:t>
            </a:fld>
            <a:endParaRPr lang="en-US"/>
          </a:p>
        </p:txBody>
      </p:sp>
      <p:sp>
        <p:nvSpPr>
          <p:cNvPr id="8" name="Footer Placeholder 7"/>
          <p:cNvSpPr>
            <a:spLocks noGrp="1"/>
          </p:cNvSpPr>
          <p:nvPr>
            <p:ph type="ftr" sz="quarter" idx="11"/>
          </p:nvPr>
        </p:nvSpPr>
        <p:spPr/>
        <p:txBody>
          <a:bodyPr/>
          <a:lstStyle/>
          <a:p>
            <a:r>
              <a:rPr lang="en-US" smtClean="0"/>
              <a:t>QAA Council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466245-8A18-4854-9CE8-4C108C82C868}" type="datetime1">
              <a:rPr lang="en-US" smtClean="0"/>
              <a:pPr/>
              <a:t>3/29/2016</a:t>
            </a:fld>
            <a:endParaRPr lang="en-US"/>
          </a:p>
        </p:txBody>
      </p:sp>
      <p:sp>
        <p:nvSpPr>
          <p:cNvPr id="4" name="Footer Placeholder 3"/>
          <p:cNvSpPr>
            <a:spLocks noGrp="1"/>
          </p:cNvSpPr>
          <p:nvPr>
            <p:ph type="ftr" sz="quarter" idx="11"/>
          </p:nvPr>
        </p:nvSpPr>
        <p:spPr/>
        <p:txBody>
          <a:bodyPr/>
          <a:lstStyle/>
          <a:p>
            <a:r>
              <a:rPr lang="en-US" smtClean="0"/>
              <a:t>QAA Council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39C4-32EB-42D8-B96E-FEBDCA3B4D77}" type="datetime1">
              <a:rPr lang="en-US" smtClean="0"/>
              <a:pPr/>
              <a:t>3/29/2016</a:t>
            </a:fld>
            <a:endParaRPr lang="en-US"/>
          </a:p>
        </p:txBody>
      </p:sp>
      <p:sp>
        <p:nvSpPr>
          <p:cNvPr id="3" name="Footer Placeholder 2"/>
          <p:cNvSpPr>
            <a:spLocks noGrp="1"/>
          </p:cNvSpPr>
          <p:nvPr>
            <p:ph type="ftr" sz="quarter" idx="11"/>
          </p:nvPr>
        </p:nvSpPr>
        <p:spPr/>
        <p:txBody>
          <a:bodyPr/>
          <a:lstStyle/>
          <a:p>
            <a:r>
              <a:rPr lang="en-US" smtClean="0"/>
              <a:t>QAA Council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654B58-01E2-4937-BDCE-521620F76FCB}" type="datetime1">
              <a:rPr lang="en-US" smtClean="0"/>
              <a:pPr/>
              <a:t>3/29/2016</a:t>
            </a:fld>
            <a:endParaRPr lang="en-US"/>
          </a:p>
        </p:txBody>
      </p:sp>
      <p:sp>
        <p:nvSpPr>
          <p:cNvPr id="6" name="Footer Placeholder 5"/>
          <p:cNvSpPr>
            <a:spLocks noGrp="1"/>
          </p:cNvSpPr>
          <p:nvPr>
            <p:ph type="ftr" sz="quarter" idx="11"/>
          </p:nvPr>
        </p:nvSpPr>
        <p:spPr/>
        <p:txBody>
          <a:bodyPr/>
          <a:lstStyle/>
          <a:p>
            <a:r>
              <a:rPr lang="en-US" smtClean="0"/>
              <a:t>QAA Council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AE73D0-C26F-483A-9448-D5BF5BA4265F}" type="datetime1">
              <a:rPr lang="en-US" smtClean="0"/>
              <a:pPr/>
              <a:t>3/29/2016</a:t>
            </a:fld>
            <a:endParaRPr lang="en-US"/>
          </a:p>
        </p:txBody>
      </p:sp>
      <p:sp>
        <p:nvSpPr>
          <p:cNvPr id="6" name="Footer Placeholder 5"/>
          <p:cNvSpPr>
            <a:spLocks noGrp="1"/>
          </p:cNvSpPr>
          <p:nvPr>
            <p:ph type="ftr" sz="quarter" idx="11"/>
          </p:nvPr>
        </p:nvSpPr>
        <p:spPr/>
        <p:txBody>
          <a:bodyPr/>
          <a:lstStyle/>
          <a:p>
            <a:r>
              <a:rPr lang="en-US" smtClean="0"/>
              <a:t>QAA Council</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24412A-744E-4F23-8B0A-7C4392901DFB}" type="datetime1">
              <a:rPr lang="en-US" smtClean="0"/>
              <a:pPr/>
              <a:t>3/29/2016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QAA Council</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6858000"/>
          </a:xfrm>
        </p:spPr>
        <p:txBody>
          <a:bodyPr>
            <a:normAutofit fontScale="90000"/>
          </a:bodyPr>
          <a:lstStyle/>
          <a:p>
            <a:pPr algn="ctr">
              <a:spcAft>
                <a:spcPts val="2400"/>
              </a:spcAft>
            </a:pPr>
            <a:r>
              <a:rPr lang="en-US" b="1" dirty="0" smtClean="0">
                <a:solidFill>
                  <a:srgbClr val="0070C0"/>
                </a:solidFill>
              </a:rPr>
              <a:t>Workshop on Progress Review </a:t>
            </a:r>
            <a:br>
              <a:rPr lang="en-US" b="1" dirty="0" smtClean="0">
                <a:solidFill>
                  <a:srgbClr val="0070C0"/>
                </a:solidFill>
              </a:rPr>
            </a:br>
            <a:r>
              <a:rPr lang="en-US" b="1" dirty="0" smtClean="0">
                <a:solidFill>
                  <a:srgbClr val="0070C0"/>
                </a:solidFill>
              </a:rPr>
              <a:t>of</a:t>
            </a:r>
            <a:br>
              <a:rPr lang="en-US" b="1" dirty="0" smtClean="0">
                <a:solidFill>
                  <a:srgbClr val="0070C0"/>
                </a:solidFill>
              </a:rPr>
            </a:br>
            <a:r>
              <a:rPr lang="en-US" b="1" dirty="0" smtClean="0">
                <a:solidFill>
                  <a:srgbClr val="0070C0"/>
                </a:solidFill>
              </a:rPr>
              <a:t> Internal Quality Assurance Units</a:t>
            </a:r>
            <a:br>
              <a:rPr lang="en-US" b="1" dirty="0" smtClean="0">
                <a:solidFill>
                  <a:srgbClr val="0070C0"/>
                </a:solidFill>
              </a:rPr>
            </a:br>
            <a:r>
              <a:rPr lang="en-US" b="1" dirty="0" smtClean="0">
                <a:solidFill>
                  <a:srgbClr val="0070C0"/>
                </a:solidFill>
              </a:rPr>
              <a:t> of </a:t>
            </a:r>
            <a:br>
              <a:rPr lang="en-US" b="1" dirty="0" smtClean="0">
                <a:solidFill>
                  <a:srgbClr val="0070C0"/>
                </a:solidFill>
              </a:rPr>
            </a:br>
            <a:r>
              <a:rPr lang="en-US" b="1" dirty="0" smtClean="0">
                <a:solidFill>
                  <a:srgbClr val="0070C0"/>
                </a:solidFill>
              </a:rPr>
              <a:t>State Universities </a:t>
            </a:r>
            <a:br>
              <a:rPr lang="en-US" b="1" dirty="0" smtClean="0">
                <a:solidFill>
                  <a:srgbClr val="0070C0"/>
                </a:solidFill>
              </a:rPr>
            </a:br>
            <a:r>
              <a:rPr lang="en-US" b="1" dirty="0" smtClean="0">
                <a:solidFill>
                  <a:schemeClr val="tx1"/>
                </a:solidFill>
              </a:rPr>
              <a:t/>
            </a:r>
            <a:br>
              <a:rPr lang="en-US" b="1" dirty="0" smtClean="0">
                <a:solidFill>
                  <a:schemeClr val="tx1"/>
                </a:solidFill>
              </a:rPr>
            </a:br>
            <a:r>
              <a:rPr lang="en-US" sz="3100" b="1" dirty="0" smtClean="0">
                <a:solidFill>
                  <a:schemeClr val="bg2">
                    <a:lumMod val="50000"/>
                  </a:schemeClr>
                </a:solidFill>
              </a:rPr>
              <a:t>Quality Assurance and Accreditation Council</a:t>
            </a:r>
            <a:br>
              <a:rPr lang="en-US" sz="3100" b="1" dirty="0" smtClean="0">
                <a:solidFill>
                  <a:schemeClr val="bg2">
                    <a:lumMod val="50000"/>
                  </a:schemeClr>
                </a:solidFill>
              </a:rPr>
            </a:br>
            <a:r>
              <a:rPr lang="en-US" sz="3600" b="1" dirty="0" smtClean="0">
                <a:solidFill>
                  <a:srgbClr val="0070C0"/>
                </a:solidFill>
              </a:rPr>
              <a:t>University Grants Commission</a:t>
            </a:r>
            <a:r>
              <a:rPr lang="en-US" sz="6600" b="1" dirty="0" smtClean="0">
                <a:solidFill>
                  <a:srgbClr val="0070C0"/>
                </a:solidFill>
              </a:rPr>
              <a:t/>
            </a:r>
            <a:br>
              <a:rPr lang="en-US" sz="6600" b="1" dirty="0" smtClean="0">
                <a:solidFill>
                  <a:srgbClr val="0070C0"/>
                </a:solidFill>
              </a:rPr>
            </a:br>
            <a:r>
              <a:rPr lang="en-US" sz="3600" b="1" dirty="0" smtClean="0">
                <a:solidFill>
                  <a:srgbClr val="0070C0"/>
                </a:solidFill>
              </a:rPr>
              <a:t>30</a:t>
            </a:r>
            <a:r>
              <a:rPr lang="en-US" sz="3600" b="1" baseline="30000" dirty="0" smtClean="0">
                <a:solidFill>
                  <a:srgbClr val="0070C0"/>
                </a:solidFill>
              </a:rPr>
              <a:t>th</a:t>
            </a:r>
            <a:r>
              <a:rPr lang="en-US" sz="3600" b="1" dirty="0" smtClean="0">
                <a:solidFill>
                  <a:srgbClr val="0070C0"/>
                </a:solidFill>
              </a:rPr>
              <a:t> March 2016</a:t>
            </a:r>
            <a:br>
              <a:rPr lang="en-US" sz="3600" b="1" dirty="0" smtClean="0">
                <a:solidFill>
                  <a:srgbClr val="0070C0"/>
                </a:solidFill>
              </a:rPr>
            </a:br>
            <a:r>
              <a:rPr lang="en-US" sz="3600" b="1" dirty="0" smtClean="0">
                <a:solidFill>
                  <a:srgbClr val="0070C0"/>
                </a:solidFill>
              </a:rPr>
              <a:t>SLFI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
        <p:nvSpPr>
          <p:cNvPr id="4" name="Footer Placeholder 3"/>
          <p:cNvSpPr>
            <a:spLocks noGrp="1"/>
          </p:cNvSpPr>
          <p:nvPr>
            <p:ph type="ftr" sz="quarter" idx="11"/>
          </p:nvPr>
        </p:nvSpPr>
        <p:spPr>
          <a:xfrm>
            <a:off x="7315200" y="6324600"/>
            <a:ext cx="1219200" cy="365125"/>
          </a:xfrm>
        </p:spPr>
        <p:txBody>
          <a:bodyPr/>
          <a:lstStyle/>
          <a:p>
            <a:r>
              <a:rPr lang="en-US" dirty="0" smtClean="0"/>
              <a:t>QAA Council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257800"/>
            <a:ext cx="2833688" cy="12192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0"/>
            <a:ext cx="1376172" cy="1524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4400" b="1" dirty="0" smtClean="0">
                <a:solidFill>
                  <a:srgbClr val="0070C0"/>
                </a:solidFill>
              </a:rPr>
              <a:t>Reporting Procedure (Cont.)</a:t>
            </a:r>
            <a:endParaRPr lang="en-US" sz="4400" dirty="0">
              <a:solidFill>
                <a:srgbClr val="0070C0"/>
              </a:solidFill>
            </a:endParaRPr>
          </a:p>
        </p:txBody>
      </p:sp>
      <p:sp>
        <p:nvSpPr>
          <p:cNvPr id="3" name="Content Placeholder 2"/>
          <p:cNvSpPr>
            <a:spLocks noGrp="1"/>
          </p:cNvSpPr>
          <p:nvPr>
            <p:ph idx="1"/>
          </p:nvPr>
        </p:nvSpPr>
        <p:spPr>
          <a:xfrm>
            <a:off x="457200" y="1295400"/>
            <a:ext cx="7772400" cy="5410200"/>
          </a:xfrm>
        </p:spPr>
        <p:txBody>
          <a:bodyPr>
            <a:normAutofit lnSpcReduction="10000"/>
          </a:bodyPr>
          <a:lstStyle/>
          <a:p>
            <a:pPr lvl="0"/>
            <a:endParaRPr lang="en-US" dirty="0" smtClean="0"/>
          </a:p>
          <a:p>
            <a:pPr>
              <a:lnSpc>
                <a:spcPct val="150000"/>
              </a:lnSpc>
            </a:pPr>
            <a:r>
              <a:rPr lang="en-US" sz="3200" dirty="0" smtClean="0"/>
              <a:t>The UGC through the 'Standing Committee on Quality Assurance  in Universities' will coordinate and regularly review quality assurance related programs implemented across the IQAUs in the Universities/HEIs,  and initiate progressive  improvements.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a:xfrm>
            <a:off x="7315200" y="6324600"/>
            <a:ext cx="1066800" cy="365125"/>
          </a:xfrm>
        </p:spPr>
        <p:txBody>
          <a:bodyPr/>
          <a:lstStyle/>
          <a:p>
            <a:r>
              <a:rPr lang="en-US" dirty="0" smtClean="0"/>
              <a:t>QAA Council</a:t>
            </a:r>
            <a:endParaRPr lang="en-US" dirty="0"/>
          </a:p>
        </p:txBody>
      </p:sp>
      <p:pic>
        <p:nvPicPr>
          <p:cNvPr id="6" name="Picture 5" descr="images (4).jpg"/>
          <p:cNvPicPr>
            <a:picLocks noChangeAspect="1"/>
          </p:cNvPicPr>
          <p:nvPr/>
        </p:nvPicPr>
        <p:blipFill>
          <a:blip r:embed="rId2"/>
          <a:stretch>
            <a:fillRect/>
          </a:stretch>
        </p:blipFill>
        <p:spPr>
          <a:xfrm>
            <a:off x="7620000" y="5029200"/>
            <a:ext cx="1524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a:bodyPr>
          <a:lstStyle/>
          <a:p>
            <a:r>
              <a:rPr lang="en-US" sz="4400" b="1" dirty="0" smtClean="0">
                <a:solidFill>
                  <a:srgbClr val="0070C0"/>
                </a:solidFill>
              </a:rPr>
              <a:t>Reporting Procedure (Cont.)</a:t>
            </a:r>
            <a:endParaRPr lang="en-US" sz="4400" dirty="0">
              <a:solidFill>
                <a:srgbClr val="0070C0"/>
              </a:solidFill>
            </a:endParaRPr>
          </a:p>
        </p:txBody>
      </p:sp>
      <p:sp>
        <p:nvSpPr>
          <p:cNvPr id="3" name="Content Placeholder 2"/>
          <p:cNvSpPr>
            <a:spLocks noGrp="1"/>
          </p:cNvSpPr>
          <p:nvPr>
            <p:ph idx="1"/>
          </p:nvPr>
        </p:nvSpPr>
        <p:spPr>
          <a:xfrm>
            <a:off x="457200" y="1371600"/>
            <a:ext cx="7848600" cy="5181600"/>
          </a:xfrm>
        </p:spPr>
        <p:txBody>
          <a:bodyPr>
            <a:normAutofit/>
          </a:bodyPr>
          <a:lstStyle/>
          <a:p>
            <a:pPr lvl="0"/>
            <a:endParaRPr lang="en-US" sz="3200" dirty="0" smtClean="0"/>
          </a:p>
          <a:p>
            <a:pPr lvl="0">
              <a:lnSpc>
                <a:spcPct val="150000"/>
              </a:lnSpc>
            </a:pPr>
            <a:r>
              <a:rPr lang="en-US" sz="3200" dirty="0" smtClean="0"/>
              <a:t>All IQAUs  shall  develop  By-Laws  that would define  operational  procedures  with respect to governance  and management  of the respective IQAUs  and submit to the governing council of the University and UGC for approval.</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a:xfrm>
            <a:off x="7467600" y="6324600"/>
            <a:ext cx="990600" cy="365125"/>
          </a:xfrm>
        </p:spPr>
        <p:txBody>
          <a:bodyPr/>
          <a:lstStyle/>
          <a:p>
            <a:r>
              <a:rPr lang="en-US" dirty="0" smtClean="0"/>
              <a:t>QAA Council</a:t>
            </a:r>
            <a:endParaRPr lang="en-US" dirty="0"/>
          </a:p>
        </p:txBody>
      </p:sp>
      <p:pic>
        <p:nvPicPr>
          <p:cNvPr id="6" name="Picture 5" descr="images (5).jpg"/>
          <p:cNvPicPr>
            <a:picLocks noChangeAspect="1"/>
          </p:cNvPicPr>
          <p:nvPr/>
        </p:nvPicPr>
        <p:blipFill>
          <a:blip r:embed="rId2"/>
          <a:stretch>
            <a:fillRect/>
          </a:stretch>
        </p:blipFill>
        <p:spPr>
          <a:xfrm>
            <a:off x="7772400" y="4572000"/>
            <a:ext cx="1371600" cy="1990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normAutofit fontScale="90000"/>
          </a:bodyPr>
          <a:lstStyle/>
          <a:p>
            <a:r>
              <a:rPr lang="en-US" b="1" dirty="0" smtClean="0">
                <a:solidFill>
                  <a:srgbClr val="0070C0"/>
                </a:solidFill>
              </a:rPr>
              <a:t>Logistics for the Director – IQAU</a:t>
            </a:r>
            <a:r>
              <a:rPr lang="en-US" dirty="0" smtClean="0"/>
              <a:t/>
            </a:r>
            <a:br>
              <a:rPr lang="en-US" dirty="0" smtClean="0"/>
            </a:br>
            <a:endParaRPr lang="en-US" dirty="0"/>
          </a:p>
        </p:txBody>
      </p:sp>
      <p:sp>
        <p:nvSpPr>
          <p:cNvPr id="3" name="Content Placeholder 2"/>
          <p:cNvSpPr>
            <a:spLocks noGrp="1"/>
          </p:cNvSpPr>
          <p:nvPr>
            <p:ph idx="1"/>
          </p:nvPr>
        </p:nvSpPr>
        <p:spPr>
          <a:xfrm>
            <a:off x="152400" y="1143000"/>
            <a:ext cx="8763000" cy="5562600"/>
          </a:xfrm>
        </p:spPr>
        <p:txBody>
          <a:bodyPr>
            <a:normAutofit/>
          </a:bodyPr>
          <a:lstStyle/>
          <a:p>
            <a:pPr lvl="0"/>
            <a:r>
              <a:rPr lang="en-US" sz="3200" dirty="0" smtClean="0"/>
              <a:t>The Director- IQAU will be eligible to receive a Monthly Allowance of Rs. 5,000 to carry out his/her duties.</a:t>
            </a:r>
          </a:p>
          <a:p>
            <a:pPr lvl="0"/>
            <a:r>
              <a:rPr lang="en-US" sz="3200" dirty="0" smtClean="0"/>
              <a:t>The University/HEIs authorities should provide office space, supportive staff, and logistics for the IQAU to carry out the duties smoothly. The UGC, through the HETC project, shall provide financial assistance to establish the IQAU in the said University (i.e. office equipment, stationary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a:xfrm>
            <a:off x="7391400" y="6324600"/>
            <a:ext cx="990600" cy="365125"/>
          </a:xfrm>
        </p:spPr>
        <p:txBody>
          <a:bodyPr/>
          <a:lstStyle/>
          <a:p>
            <a:r>
              <a:rPr lang="en-US" dirty="0" smtClean="0"/>
              <a:t>QAA Council</a:t>
            </a:r>
            <a:endParaRPr lang="en-US" dirty="0"/>
          </a:p>
        </p:txBody>
      </p:sp>
      <p:pic>
        <p:nvPicPr>
          <p:cNvPr id="6" name="Picture 5" descr="download (6).jpg"/>
          <p:cNvPicPr>
            <a:picLocks noChangeAspect="1"/>
          </p:cNvPicPr>
          <p:nvPr/>
        </p:nvPicPr>
        <p:blipFill>
          <a:blip r:embed="rId2"/>
          <a:stretch>
            <a:fillRect/>
          </a:stretch>
        </p:blipFill>
        <p:spPr>
          <a:xfrm>
            <a:off x="7736003" y="5334001"/>
            <a:ext cx="1407997"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10712"/>
          </a:xfrm>
        </p:spPr>
        <p:txBody>
          <a:bodyPr>
            <a:normAutofit/>
          </a:bodyPr>
          <a:lstStyle/>
          <a:p>
            <a:pPr algn="ctr"/>
            <a:r>
              <a:rPr lang="en-US" sz="6000" b="1" dirty="0" smtClean="0"/>
              <a:t>Aspects to be taken up by IQAUs</a:t>
            </a:r>
            <a:endParaRPr lang="en-US" sz="6000" b="1" dirty="0"/>
          </a:p>
        </p:txBody>
      </p:sp>
      <p:sp>
        <p:nvSpPr>
          <p:cNvPr id="4" name="Footer Placeholder 3"/>
          <p:cNvSpPr>
            <a:spLocks noGrp="1"/>
          </p:cNvSpPr>
          <p:nvPr>
            <p:ph type="ftr" sz="quarter" idx="11"/>
          </p:nvPr>
        </p:nvSpPr>
        <p:spPr/>
        <p:txBody>
          <a:bodyPr/>
          <a:lstStyle/>
          <a:p>
            <a:r>
              <a:rPr lang="en-US" smtClean="0"/>
              <a:t>QAA Council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10600" cy="5715000"/>
          </a:xfrm>
        </p:spPr>
        <p:txBody>
          <a:bodyPr/>
          <a:lstStyle/>
          <a:p>
            <a:endParaRPr lang="en-US" dirty="0" smtClean="0"/>
          </a:p>
          <a:p>
            <a:endParaRPr lang="en-US" sz="2800" b="1" dirty="0">
              <a:solidFill>
                <a:schemeClr val="bg2">
                  <a:lumMod val="50000"/>
                </a:schemeClr>
              </a:solidFill>
            </a:endParaRPr>
          </a:p>
          <a:p>
            <a:pPr>
              <a:buNone/>
            </a:pPr>
            <a:endParaRPr lang="en-US" sz="2800" b="1" dirty="0" smtClean="0">
              <a:solidFill>
                <a:schemeClr val="bg2">
                  <a:lumMod val="50000"/>
                </a:schemeClr>
              </a:solidFill>
            </a:endParaRPr>
          </a:p>
          <a:p>
            <a:pPr marL="0" indent="0" algn="ctr">
              <a:buNone/>
            </a:pPr>
            <a:r>
              <a:rPr lang="en-US" sz="6000" b="1" dirty="0" smtClean="0">
                <a:solidFill>
                  <a:schemeClr val="tx2"/>
                </a:solidFill>
              </a:rPr>
              <a:t>Sri </a:t>
            </a:r>
            <a:r>
              <a:rPr lang="en-US" sz="6000" b="1" dirty="0">
                <a:solidFill>
                  <a:schemeClr val="tx2"/>
                </a:solidFill>
              </a:rPr>
              <a:t>Lanka Qualification Framework</a:t>
            </a:r>
          </a:p>
          <a:p>
            <a:endParaRPr lang="en-US" dirty="0"/>
          </a:p>
        </p:txBody>
      </p:sp>
      <p:sp>
        <p:nvSpPr>
          <p:cNvPr id="4" name="Footer Placeholder 3"/>
          <p:cNvSpPr>
            <a:spLocks noGrp="1"/>
          </p:cNvSpPr>
          <p:nvPr>
            <p:ph type="ftr" sz="quarter" idx="11"/>
          </p:nvPr>
        </p:nvSpPr>
        <p:spPr/>
        <p:txBody>
          <a:bodyPr/>
          <a:lstStyle/>
          <a:p>
            <a:r>
              <a:rPr lang="en-US" smtClean="0"/>
              <a:t>QAA Council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6424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838200" y="0"/>
            <a:ext cx="74676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a:xfrm>
            <a:off x="7391400" y="6324600"/>
            <a:ext cx="990600" cy="365125"/>
          </a:xfrm>
        </p:spPr>
        <p:txBody>
          <a:bodyPr/>
          <a:lstStyle/>
          <a:p>
            <a:r>
              <a:rPr lang="en-US" dirty="0" smtClean="0"/>
              <a:t>QAA Council</a:t>
            </a:r>
            <a:endParaRPr lang="en-US" dirty="0"/>
          </a:p>
        </p:txBody>
      </p:sp>
      <p:pic>
        <p:nvPicPr>
          <p:cNvPr id="6" name="Picture 5" descr="images (6).jpg"/>
          <p:cNvPicPr>
            <a:picLocks noChangeAspect="1"/>
          </p:cNvPicPr>
          <p:nvPr/>
        </p:nvPicPr>
        <p:blipFill>
          <a:blip r:embed="rId3"/>
          <a:stretch>
            <a:fillRect/>
          </a:stretch>
        </p:blipFill>
        <p:spPr>
          <a:xfrm>
            <a:off x="8001000" y="5456096"/>
            <a:ext cx="1143000" cy="1068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lstStyle/>
          <a:p>
            <a:pPr algn="ctr"/>
            <a:endParaRPr lang="en-US" dirty="0" smtClean="0"/>
          </a:p>
          <a:p>
            <a:pPr algn="ctr"/>
            <a:endParaRPr lang="en-US" dirty="0"/>
          </a:p>
          <a:p>
            <a:pPr marL="0" indent="0" algn="ctr">
              <a:buNone/>
            </a:pPr>
            <a:r>
              <a:rPr lang="en-US" sz="6000" b="1" dirty="0" smtClean="0">
                <a:solidFill>
                  <a:schemeClr val="tx2"/>
                </a:solidFill>
              </a:rPr>
              <a:t>Institutional Review</a:t>
            </a:r>
            <a:endParaRPr lang="en-US" sz="6000" b="1" dirty="0">
              <a:solidFill>
                <a:schemeClr val="tx2"/>
              </a:solidFill>
            </a:endParaRPr>
          </a:p>
        </p:txBody>
      </p:sp>
      <p:sp>
        <p:nvSpPr>
          <p:cNvPr id="4" name="Footer Placeholder 3"/>
          <p:cNvSpPr>
            <a:spLocks noGrp="1"/>
          </p:cNvSpPr>
          <p:nvPr>
            <p:ph type="ftr" sz="quarter" idx="11"/>
          </p:nvPr>
        </p:nvSpPr>
        <p:spPr/>
        <p:txBody>
          <a:bodyPr/>
          <a:lstStyle/>
          <a:p>
            <a:r>
              <a:rPr lang="en-US" smtClean="0"/>
              <a:t>QAA Council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1103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srcRect/>
          <a:stretch>
            <a:fillRect/>
          </a:stretch>
        </p:blipFill>
        <p:spPr bwMode="auto">
          <a:xfrm>
            <a:off x="1143000" y="152400"/>
            <a:ext cx="6096000" cy="6477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Footer Placeholder 3"/>
          <p:cNvSpPr>
            <a:spLocks noGrp="1"/>
          </p:cNvSpPr>
          <p:nvPr>
            <p:ph type="ftr" sz="quarter" idx="11"/>
          </p:nvPr>
        </p:nvSpPr>
        <p:spPr>
          <a:xfrm>
            <a:off x="7543800" y="6324600"/>
            <a:ext cx="914400" cy="365125"/>
          </a:xfrm>
        </p:spPr>
        <p:txBody>
          <a:bodyPr/>
          <a:lstStyle/>
          <a:p>
            <a:r>
              <a:rPr lang="en-US" dirty="0" smtClean="0"/>
              <a:t>QAA Council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algn="ctr"/>
            <a:r>
              <a:rPr lang="en-US" sz="4400" b="1" dirty="0" smtClean="0">
                <a:solidFill>
                  <a:srgbClr val="0070C0"/>
                </a:solidFill>
              </a:rPr>
              <a:t/>
            </a:r>
            <a:br>
              <a:rPr lang="en-US" sz="4400" b="1" dirty="0" smtClean="0">
                <a:solidFill>
                  <a:srgbClr val="0070C0"/>
                </a:solidFill>
              </a:rPr>
            </a:br>
            <a:r>
              <a:rPr lang="en-US" sz="6000" b="1" dirty="0" smtClean="0">
                <a:solidFill>
                  <a:srgbClr val="0070C0"/>
                </a:solidFill>
              </a:rPr>
              <a:t>Institutional Review </a:t>
            </a:r>
            <a:endParaRPr lang="en-US" sz="6000" dirty="0">
              <a:solidFill>
                <a:srgbClr val="0070C0"/>
              </a:solidFill>
            </a:endParaRPr>
          </a:p>
        </p:txBody>
      </p:sp>
      <p:sp>
        <p:nvSpPr>
          <p:cNvPr id="3" name="Content Placeholder 2"/>
          <p:cNvSpPr>
            <a:spLocks noGrp="1"/>
          </p:cNvSpPr>
          <p:nvPr>
            <p:ph idx="1"/>
          </p:nvPr>
        </p:nvSpPr>
        <p:spPr>
          <a:xfrm>
            <a:off x="457200" y="1600200"/>
            <a:ext cx="8229600" cy="4724400"/>
          </a:xfrm>
        </p:spPr>
        <p:txBody>
          <a:bodyPr>
            <a:normAutofit/>
          </a:bodyPr>
          <a:lstStyle/>
          <a:p>
            <a:pPr>
              <a:lnSpc>
                <a:spcPct val="150000"/>
              </a:lnSpc>
              <a:spcBef>
                <a:spcPts val="0"/>
              </a:spcBef>
            </a:pPr>
            <a:r>
              <a:rPr lang="en-US" sz="3200" dirty="0" smtClean="0"/>
              <a:t>Governance and Management</a:t>
            </a:r>
          </a:p>
          <a:p>
            <a:pPr>
              <a:lnSpc>
                <a:spcPct val="150000"/>
              </a:lnSpc>
              <a:spcBef>
                <a:spcPts val="0"/>
              </a:spcBef>
            </a:pPr>
            <a:r>
              <a:rPr lang="en-US" sz="3200" dirty="0" smtClean="0"/>
              <a:t>Curriculum Design and Development</a:t>
            </a:r>
          </a:p>
          <a:p>
            <a:pPr>
              <a:lnSpc>
                <a:spcPct val="150000"/>
              </a:lnSpc>
              <a:spcBef>
                <a:spcPts val="0"/>
              </a:spcBef>
            </a:pPr>
            <a:r>
              <a:rPr lang="en-US" sz="3200" dirty="0" smtClean="0"/>
              <a:t>Teaching and Learning</a:t>
            </a:r>
          </a:p>
          <a:p>
            <a:pPr>
              <a:lnSpc>
                <a:spcPct val="150000"/>
              </a:lnSpc>
              <a:spcBef>
                <a:spcPts val="0"/>
              </a:spcBef>
            </a:pPr>
            <a:r>
              <a:rPr lang="en-US" sz="3200" dirty="0" smtClean="0"/>
              <a:t>Learning Resources, Student Support and Progression</a:t>
            </a:r>
          </a:p>
          <a:p>
            <a:pPr>
              <a:lnSpc>
                <a:spcPct val="150000"/>
              </a:lnSpc>
              <a:spcBef>
                <a:spcPts val="0"/>
              </a:spcBef>
            </a:pPr>
            <a:r>
              <a:rPr lang="en-US" sz="3200" dirty="0" smtClean="0"/>
              <a:t>Student Assessment and Awards</a:t>
            </a:r>
          </a:p>
          <a:p>
            <a:endParaRPr lang="en-US" dirty="0"/>
          </a:p>
        </p:txBody>
      </p:sp>
      <p:sp>
        <p:nvSpPr>
          <p:cNvPr id="4" name="Footer Placeholder 3"/>
          <p:cNvSpPr>
            <a:spLocks noGrp="1"/>
          </p:cNvSpPr>
          <p:nvPr>
            <p:ph type="ftr" sz="quarter" idx="11"/>
          </p:nvPr>
        </p:nvSpPr>
        <p:spPr>
          <a:xfrm>
            <a:off x="7391400" y="6324600"/>
            <a:ext cx="1066800" cy="365125"/>
          </a:xfrm>
        </p:spPr>
        <p:txBody>
          <a:bodyPr/>
          <a:lstStyle/>
          <a:p>
            <a:r>
              <a:rPr lang="en-US" dirty="0" smtClean="0"/>
              <a:t>QAA Council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6" name="Picture 5" descr="nf.jpg"/>
          <p:cNvPicPr>
            <a:picLocks noChangeAspect="1"/>
          </p:cNvPicPr>
          <p:nvPr/>
        </p:nvPicPr>
        <p:blipFill>
          <a:blip r:embed="rId2"/>
          <a:stretch>
            <a:fillRect/>
          </a:stretch>
        </p:blipFill>
        <p:spPr>
          <a:xfrm>
            <a:off x="7467600" y="5029200"/>
            <a:ext cx="1447800" cy="1390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4400" b="1" dirty="0" smtClean="0">
                <a:solidFill>
                  <a:srgbClr val="0070C0"/>
                </a:solidFill>
              </a:rPr>
              <a:t/>
            </a:r>
            <a:br>
              <a:rPr lang="en-US" sz="4400" b="1" dirty="0" smtClean="0">
                <a:solidFill>
                  <a:srgbClr val="0070C0"/>
                </a:solidFill>
              </a:rPr>
            </a:br>
            <a:r>
              <a:rPr lang="en-US" sz="5400" b="1" dirty="0" smtClean="0">
                <a:solidFill>
                  <a:srgbClr val="0070C0"/>
                </a:solidFill>
              </a:rPr>
              <a:t>Institutional Review (Cont.) </a:t>
            </a:r>
            <a:endParaRPr lang="en-US" sz="5400" dirty="0">
              <a:solidFill>
                <a:srgbClr val="0070C0"/>
              </a:solidFill>
            </a:endParaRPr>
          </a:p>
        </p:txBody>
      </p:sp>
      <p:sp>
        <p:nvSpPr>
          <p:cNvPr id="3" name="Content Placeholder 2"/>
          <p:cNvSpPr>
            <a:spLocks noGrp="1"/>
          </p:cNvSpPr>
          <p:nvPr>
            <p:ph idx="1"/>
          </p:nvPr>
        </p:nvSpPr>
        <p:spPr>
          <a:xfrm>
            <a:off x="457200" y="1905000"/>
            <a:ext cx="8229600" cy="4389120"/>
          </a:xfrm>
        </p:spPr>
        <p:txBody>
          <a:bodyPr/>
          <a:lstStyle/>
          <a:p>
            <a:r>
              <a:rPr lang="en-US" sz="3200" dirty="0" smtClean="0"/>
              <a:t>Strength and Quality of Staff</a:t>
            </a:r>
          </a:p>
          <a:p>
            <a:r>
              <a:rPr lang="en-US" sz="3200" dirty="0" smtClean="0"/>
              <a:t>Postgraduate Studies, Research, Innovation and Commercialization</a:t>
            </a:r>
          </a:p>
          <a:p>
            <a:r>
              <a:rPr lang="en-US" sz="3200" dirty="0" smtClean="0"/>
              <a:t>Community Engagement, Consultancy and Outreach</a:t>
            </a:r>
          </a:p>
          <a:p>
            <a:r>
              <a:rPr lang="en-US" sz="3200" dirty="0" smtClean="0"/>
              <a:t>Distance Education</a:t>
            </a:r>
          </a:p>
          <a:p>
            <a:r>
              <a:rPr lang="en-US" sz="3200" dirty="0" smtClean="0"/>
              <a:t>Quality Assurance</a:t>
            </a:r>
          </a:p>
          <a:p>
            <a:endParaRPr lang="en-US" dirty="0"/>
          </a:p>
        </p:txBody>
      </p:sp>
      <p:sp>
        <p:nvSpPr>
          <p:cNvPr id="4" name="Footer Placeholder 3"/>
          <p:cNvSpPr>
            <a:spLocks noGrp="1"/>
          </p:cNvSpPr>
          <p:nvPr>
            <p:ph type="ftr" sz="quarter" idx="11"/>
          </p:nvPr>
        </p:nvSpPr>
        <p:spPr>
          <a:xfrm>
            <a:off x="7391400" y="6096000"/>
            <a:ext cx="1143000" cy="517525"/>
          </a:xfrm>
        </p:spPr>
        <p:txBody>
          <a:bodyPr/>
          <a:lstStyle/>
          <a:p>
            <a:r>
              <a:rPr lang="en-US" dirty="0" smtClean="0"/>
              <a:t>QAA Council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7" name="Picture 6" descr="canstock16178393.jpg"/>
          <p:cNvPicPr>
            <a:picLocks noChangeAspect="1"/>
          </p:cNvPicPr>
          <p:nvPr/>
        </p:nvPicPr>
        <p:blipFill>
          <a:blip r:embed="rId2"/>
          <a:stretch>
            <a:fillRect/>
          </a:stretch>
        </p:blipFill>
        <p:spPr>
          <a:xfrm>
            <a:off x="6477000" y="4572000"/>
            <a:ext cx="2327313" cy="165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600200"/>
          </a:xfrm>
        </p:spPr>
        <p:txBody>
          <a:bodyPr>
            <a:normAutofit fontScale="90000"/>
          </a:bodyPr>
          <a:lstStyle/>
          <a:p>
            <a:pPr algn="ct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900" b="1" dirty="0" smtClean="0">
                <a:solidFill>
                  <a:srgbClr val="0070C0"/>
                </a:solidFill>
              </a:rPr>
              <a:t>Functions and Responsibilities </a:t>
            </a:r>
            <a:br>
              <a:rPr lang="en-US" sz="4900" b="1" dirty="0" smtClean="0">
                <a:solidFill>
                  <a:srgbClr val="0070C0"/>
                </a:solidFill>
              </a:rPr>
            </a:br>
            <a:r>
              <a:rPr lang="en-US" sz="4900" b="1" dirty="0" smtClean="0">
                <a:solidFill>
                  <a:srgbClr val="0070C0"/>
                </a:solidFill>
              </a:rPr>
              <a:t>of the IQAU </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267200"/>
          </a:xfrm>
        </p:spPr>
        <p:txBody>
          <a:bodyPr>
            <a:normAutofit fontScale="92500" lnSpcReduction="20000"/>
          </a:bodyPr>
          <a:lstStyle/>
          <a:p>
            <a:pPr lvl="0">
              <a:lnSpc>
                <a:spcPct val="150000"/>
              </a:lnSpc>
              <a:spcBef>
                <a:spcPts val="0"/>
              </a:spcBef>
              <a:spcAft>
                <a:spcPts val="600"/>
              </a:spcAft>
            </a:pPr>
            <a:r>
              <a:rPr lang="en-US" sz="3000" dirty="0" smtClean="0"/>
              <a:t>Co-ordination of all QA related activities within the University/HEI</a:t>
            </a:r>
          </a:p>
          <a:p>
            <a:pPr lvl="0">
              <a:lnSpc>
                <a:spcPct val="150000"/>
              </a:lnSpc>
              <a:spcBef>
                <a:spcPts val="0"/>
              </a:spcBef>
              <a:spcAft>
                <a:spcPts val="600"/>
              </a:spcAft>
            </a:pPr>
            <a:r>
              <a:rPr lang="en-US" sz="3000" dirty="0" smtClean="0"/>
              <a:t>Liaising  with  the  UGC  through  its  Quality  Assurance  and  Accreditation  Council (QAAC) and other external QA agencies</a:t>
            </a:r>
          </a:p>
          <a:p>
            <a:pPr lvl="0">
              <a:lnSpc>
                <a:spcPct val="150000"/>
              </a:lnSpc>
              <a:spcBef>
                <a:spcPts val="0"/>
              </a:spcBef>
              <a:spcAft>
                <a:spcPts val="600"/>
              </a:spcAft>
            </a:pPr>
            <a:r>
              <a:rPr lang="en-US" sz="3000" dirty="0" smtClean="0"/>
              <a:t>Implementation of QA Reviews/Audits and follow-up action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a:xfrm>
            <a:off x="7391400" y="6324600"/>
            <a:ext cx="990600" cy="365125"/>
          </a:xfrm>
        </p:spPr>
        <p:txBody>
          <a:bodyPr/>
          <a:lstStyle/>
          <a:p>
            <a:r>
              <a:rPr lang="en-US" dirty="0" smtClean="0"/>
              <a:t>QAA Council</a:t>
            </a:r>
            <a:endParaRPr lang="en-US" dirty="0"/>
          </a:p>
        </p:txBody>
      </p:sp>
      <p:pic>
        <p:nvPicPr>
          <p:cNvPr id="6" name="Picture 5" descr="download.jpg"/>
          <p:cNvPicPr>
            <a:picLocks noChangeAspect="1"/>
          </p:cNvPicPr>
          <p:nvPr/>
        </p:nvPicPr>
        <p:blipFill>
          <a:blip r:embed="rId2"/>
          <a:stretch>
            <a:fillRect/>
          </a:stretch>
        </p:blipFill>
        <p:spPr>
          <a:xfrm>
            <a:off x="7504716" y="4648200"/>
            <a:ext cx="1639284" cy="1752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solidFill>
                <a:schemeClr val="bg2">
                  <a:lumMod val="50000"/>
                </a:schemeClr>
              </a:solidFill>
            </a:endParaRPr>
          </a:p>
          <a:p>
            <a:pPr algn="ctr"/>
            <a:endParaRPr lang="en-US" dirty="0" smtClean="0">
              <a:solidFill>
                <a:schemeClr val="bg2">
                  <a:lumMod val="50000"/>
                </a:schemeClr>
              </a:solidFill>
            </a:endParaRPr>
          </a:p>
          <a:p>
            <a:pPr marL="0" indent="0" algn="ctr">
              <a:buNone/>
            </a:pPr>
            <a:r>
              <a:rPr lang="en-US" sz="6000" b="1" dirty="0" smtClean="0">
                <a:solidFill>
                  <a:schemeClr val="tx2"/>
                </a:solidFill>
              </a:rPr>
              <a:t>Program Review</a:t>
            </a:r>
            <a:endParaRPr lang="en-US" sz="6000" b="1" dirty="0">
              <a:solidFill>
                <a:schemeClr val="tx2"/>
              </a:solidFill>
            </a:endParaRPr>
          </a:p>
        </p:txBody>
      </p:sp>
      <p:sp>
        <p:nvSpPr>
          <p:cNvPr id="4" name="Footer Placeholder 3"/>
          <p:cNvSpPr>
            <a:spLocks noGrp="1"/>
          </p:cNvSpPr>
          <p:nvPr>
            <p:ph type="ftr" sz="quarter" idx="11"/>
          </p:nvPr>
        </p:nvSpPr>
        <p:spPr/>
        <p:txBody>
          <a:bodyPr/>
          <a:lstStyle/>
          <a:p>
            <a:r>
              <a:rPr lang="en-US" smtClean="0"/>
              <a:t>QAA Council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3512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1828800" y="152400"/>
            <a:ext cx="5410200" cy="6477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a:xfrm>
            <a:off x="7467600" y="6324600"/>
            <a:ext cx="990600" cy="365125"/>
          </a:xfrm>
        </p:spPr>
        <p:txBody>
          <a:bodyPr/>
          <a:lstStyle/>
          <a:p>
            <a:r>
              <a:rPr lang="en-US" dirty="0" smtClean="0"/>
              <a:t>QAA Council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13688"/>
          </a:xfrm>
        </p:spPr>
        <p:txBody>
          <a:bodyPr>
            <a:noAutofit/>
          </a:bodyPr>
          <a:lstStyle/>
          <a:p>
            <a:pPr algn="ctr"/>
            <a:r>
              <a:rPr lang="en-US" sz="5400" b="1" dirty="0" smtClean="0">
                <a:solidFill>
                  <a:srgbClr val="0070C0"/>
                </a:solidFill>
              </a:rPr>
              <a:t>Program Review</a:t>
            </a:r>
            <a:endParaRPr lang="en-US" sz="5400" b="1" dirty="0">
              <a:solidFill>
                <a:srgbClr val="0070C0"/>
              </a:solidFill>
            </a:endParaRPr>
          </a:p>
        </p:txBody>
      </p:sp>
      <p:sp>
        <p:nvSpPr>
          <p:cNvPr id="3" name="Content Placeholder 2"/>
          <p:cNvSpPr>
            <a:spLocks noGrp="1"/>
          </p:cNvSpPr>
          <p:nvPr>
            <p:ph idx="1"/>
          </p:nvPr>
        </p:nvSpPr>
        <p:spPr>
          <a:xfrm>
            <a:off x="457200" y="2133600"/>
            <a:ext cx="8229600" cy="4191000"/>
          </a:xfrm>
        </p:spPr>
        <p:txBody>
          <a:bodyPr>
            <a:normAutofit/>
          </a:bodyPr>
          <a:lstStyle/>
          <a:p>
            <a:pPr>
              <a:lnSpc>
                <a:spcPct val="150000"/>
              </a:lnSpc>
              <a:spcBef>
                <a:spcPts val="0"/>
              </a:spcBef>
            </a:pPr>
            <a:r>
              <a:rPr lang="en-US" sz="3200" dirty="0" smtClean="0"/>
              <a:t>Program Management </a:t>
            </a:r>
          </a:p>
          <a:p>
            <a:pPr>
              <a:lnSpc>
                <a:spcPct val="150000"/>
              </a:lnSpc>
              <a:spcBef>
                <a:spcPts val="0"/>
              </a:spcBef>
            </a:pPr>
            <a:r>
              <a:rPr lang="en-US" sz="3200" dirty="0" smtClean="0"/>
              <a:t>Human and Physical Resources </a:t>
            </a:r>
          </a:p>
          <a:p>
            <a:pPr>
              <a:lnSpc>
                <a:spcPct val="150000"/>
              </a:lnSpc>
              <a:spcBef>
                <a:spcPts val="0"/>
              </a:spcBef>
            </a:pPr>
            <a:r>
              <a:rPr lang="en-US" sz="3200" dirty="0" smtClean="0"/>
              <a:t>Program Design and Development</a:t>
            </a:r>
          </a:p>
          <a:p>
            <a:pPr>
              <a:lnSpc>
                <a:spcPct val="150000"/>
              </a:lnSpc>
              <a:spcBef>
                <a:spcPts val="0"/>
              </a:spcBef>
            </a:pPr>
            <a:r>
              <a:rPr lang="en-US" sz="3200" dirty="0" smtClean="0"/>
              <a:t>Innovative and Healthy Practices</a:t>
            </a:r>
          </a:p>
          <a:p>
            <a:pPr>
              <a:buNone/>
            </a:pPr>
            <a:endParaRPr lang="en-US" dirty="0"/>
          </a:p>
        </p:txBody>
      </p:sp>
      <p:sp>
        <p:nvSpPr>
          <p:cNvPr id="4" name="Footer Placeholder 3"/>
          <p:cNvSpPr>
            <a:spLocks noGrp="1"/>
          </p:cNvSpPr>
          <p:nvPr>
            <p:ph type="ftr" sz="quarter" idx="11"/>
          </p:nvPr>
        </p:nvSpPr>
        <p:spPr>
          <a:xfrm>
            <a:off x="7010400" y="6324600"/>
            <a:ext cx="1371600" cy="365125"/>
          </a:xfrm>
        </p:spPr>
        <p:txBody>
          <a:bodyPr/>
          <a:lstStyle/>
          <a:p>
            <a:r>
              <a:rPr lang="en-US" dirty="0" smtClean="0"/>
              <a:t>QAA Council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Picture 5" descr="images (16).jpg"/>
          <p:cNvPicPr>
            <a:picLocks noChangeAspect="1"/>
          </p:cNvPicPr>
          <p:nvPr/>
        </p:nvPicPr>
        <p:blipFill>
          <a:blip r:embed="rId2"/>
          <a:stretch>
            <a:fillRect/>
          </a:stretch>
        </p:blipFill>
        <p:spPr>
          <a:xfrm>
            <a:off x="6858000" y="4648200"/>
            <a:ext cx="2133600" cy="1746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rgbClr val="0070C0"/>
                </a:solidFill>
              </a:rPr>
              <a:t/>
            </a:r>
            <a:br>
              <a:rPr lang="en-US" sz="4400" b="1" dirty="0" smtClean="0">
                <a:solidFill>
                  <a:srgbClr val="0070C0"/>
                </a:solidFill>
              </a:rPr>
            </a:br>
            <a:r>
              <a:rPr lang="en-US" sz="5400" b="1" dirty="0" smtClean="0">
                <a:solidFill>
                  <a:srgbClr val="0070C0"/>
                </a:solidFill>
              </a:rPr>
              <a:t>Program Review (Cont.) </a:t>
            </a:r>
            <a:endParaRPr lang="en-US" sz="5400" b="1" dirty="0"/>
          </a:p>
        </p:txBody>
      </p:sp>
      <p:sp>
        <p:nvSpPr>
          <p:cNvPr id="3" name="Content Placeholder 2"/>
          <p:cNvSpPr>
            <a:spLocks noGrp="1"/>
          </p:cNvSpPr>
          <p:nvPr>
            <p:ph idx="1"/>
          </p:nvPr>
        </p:nvSpPr>
        <p:spPr>
          <a:xfrm>
            <a:off x="457200" y="1752600"/>
            <a:ext cx="7620000" cy="4572000"/>
          </a:xfrm>
        </p:spPr>
        <p:txBody>
          <a:bodyPr/>
          <a:lstStyle/>
          <a:p>
            <a:pPr>
              <a:lnSpc>
                <a:spcPct val="150000"/>
              </a:lnSpc>
              <a:spcBef>
                <a:spcPts val="0"/>
              </a:spcBef>
            </a:pPr>
            <a:r>
              <a:rPr lang="en-US" sz="3200" dirty="0" smtClean="0"/>
              <a:t>Teaching and Learning</a:t>
            </a:r>
          </a:p>
          <a:p>
            <a:pPr>
              <a:lnSpc>
                <a:spcPct val="150000"/>
              </a:lnSpc>
              <a:spcBef>
                <a:spcPts val="0"/>
              </a:spcBef>
            </a:pPr>
            <a:r>
              <a:rPr lang="en-US" sz="3200" dirty="0" smtClean="0"/>
              <a:t>Learning Environment, Student Support and Progression</a:t>
            </a:r>
          </a:p>
          <a:p>
            <a:pPr>
              <a:lnSpc>
                <a:spcPct val="150000"/>
              </a:lnSpc>
              <a:spcBef>
                <a:spcPts val="0"/>
              </a:spcBef>
            </a:pPr>
            <a:r>
              <a:rPr lang="en-US" sz="3200" dirty="0" smtClean="0"/>
              <a:t>Student Assessment and Awards</a:t>
            </a:r>
          </a:p>
          <a:p>
            <a:pPr>
              <a:lnSpc>
                <a:spcPct val="150000"/>
              </a:lnSpc>
              <a:spcBef>
                <a:spcPts val="0"/>
              </a:spcBef>
            </a:pPr>
            <a:r>
              <a:rPr lang="en-US" sz="3200" dirty="0" smtClean="0"/>
              <a:t>Course/ Module Design and Development</a:t>
            </a:r>
          </a:p>
          <a:p>
            <a:pPr>
              <a:buNone/>
            </a:pPr>
            <a:endParaRPr lang="en-US" dirty="0"/>
          </a:p>
        </p:txBody>
      </p:sp>
      <p:sp>
        <p:nvSpPr>
          <p:cNvPr id="4" name="Footer Placeholder 3"/>
          <p:cNvSpPr>
            <a:spLocks noGrp="1"/>
          </p:cNvSpPr>
          <p:nvPr>
            <p:ph type="ftr" sz="quarter" idx="11"/>
          </p:nvPr>
        </p:nvSpPr>
        <p:spPr>
          <a:xfrm>
            <a:off x="7391400" y="6248400"/>
            <a:ext cx="1066800" cy="365125"/>
          </a:xfrm>
        </p:spPr>
        <p:txBody>
          <a:bodyPr/>
          <a:lstStyle/>
          <a:p>
            <a:r>
              <a:rPr lang="en-US" dirty="0" smtClean="0"/>
              <a:t>QAA Council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6" name="Picture 5" descr="images (17).jpg"/>
          <p:cNvPicPr>
            <a:picLocks noChangeAspect="1"/>
          </p:cNvPicPr>
          <p:nvPr/>
        </p:nvPicPr>
        <p:blipFill>
          <a:blip r:embed="rId2"/>
          <a:stretch>
            <a:fillRect/>
          </a:stretch>
        </p:blipFill>
        <p:spPr>
          <a:xfrm>
            <a:off x="6749808" y="4953000"/>
            <a:ext cx="2394191" cy="1400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lgn="ctr">
              <a:buNone/>
            </a:pPr>
            <a:endParaRPr lang="en-US" b="1" dirty="0" smtClean="0">
              <a:solidFill>
                <a:schemeClr val="bg2">
                  <a:lumMod val="50000"/>
                </a:schemeClr>
              </a:solidFill>
            </a:endParaRPr>
          </a:p>
          <a:p>
            <a:pPr marL="0" indent="0" algn="ctr">
              <a:buNone/>
            </a:pPr>
            <a:endParaRPr lang="en-US" b="1" dirty="0">
              <a:solidFill>
                <a:schemeClr val="bg2">
                  <a:lumMod val="50000"/>
                </a:schemeClr>
              </a:solidFill>
            </a:endParaRPr>
          </a:p>
          <a:p>
            <a:pPr marL="0" indent="0" algn="ctr">
              <a:buNone/>
            </a:pPr>
            <a:endParaRPr lang="en-US" b="1" dirty="0" smtClean="0">
              <a:solidFill>
                <a:schemeClr val="bg2">
                  <a:lumMod val="50000"/>
                </a:schemeClr>
              </a:solidFill>
            </a:endParaRPr>
          </a:p>
          <a:p>
            <a:pPr marL="0" indent="0" algn="ctr">
              <a:buNone/>
            </a:pPr>
            <a:r>
              <a:rPr lang="en-US" sz="6000" b="1" dirty="0" smtClean="0">
                <a:solidFill>
                  <a:schemeClr val="tx2"/>
                </a:solidFill>
              </a:rPr>
              <a:t>Subject Benchmarks Development</a:t>
            </a:r>
            <a:endParaRPr lang="en-US" sz="6000" b="1" dirty="0">
              <a:solidFill>
                <a:schemeClr val="tx2"/>
              </a:solidFill>
            </a:endParaRPr>
          </a:p>
        </p:txBody>
      </p:sp>
      <p:sp>
        <p:nvSpPr>
          <p:cNvPr id="4" name="Footer Placeholder 3"/>
          <p:cNvSpPr>
            <a:spLocks noGrp="1"/>
          </p:cNvSpPr>
          <p:nvPr>
            <p:ph type="ftr" sz="quarter" idx="11"/>
          </p:nvPr>
        </p:nvSpPr>
        <p:spPr/>
        <p:txBody>
          <a:bodyPr/>
          <a:lstStyle/>
          <a:p>
            <a:r>
              <a:rPr lang="en-US" smtClean="0"/>
              <a:t>QAA Council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49090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162800" y="6248400"/>
            <a:ext cx="1295400" cy="365125"/>
          </a:xfrm>
        </p:spPr>
        <p:txBody>
          <a:bodyPr/>
          <a:lstStyle/>
          <a:p>
            <a:r>
              <a:rPr lang="en-US" dirty="0" smtClean="0"/>
              <a:t>QAA Council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6" name="Picture 9" descr="http://www.psdgraphics.com/wp-content/uploads/2009/06/thank-you-note.jpg"/>
          <p:cNvPicPr>
            <a:picLocks noGrp="1" noChangeAspect="1" noChangeArrowheads="1"/>
          </p:cNvPicPr>
          <p:nvPr>
            <p:ph idx="1"/>
          </p:nvPr>
        </p:nvPicPr>
        <p:blipFill>
          <a:blip r:embed="rId2"/>
          <a:srcRect/>
          <a:stretch>
            <a:fillRect/>
          </a:stretch>
        </p:blipFill>
        <p:spPr bwMode="auto">
          <a:xfrm>
            <a:off x="838200" y="889000"/>
            <a:ext cx="7924800" cy="5283200"/>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81600"/>
            <a:ext cx="1376172" cy="1524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42288"/>
          </a:xfrm>
        </p:spPr>
        <p:txBody>
          <a:bodyPr>
            <a:normAutofit/>
          </a:bodyPr>
          <a:lstStyle/>
          <a:p>
            <a:pPr algn="ctr"/>
            <a:r>
              <a:rPr lang="en-US" sz="4400" b="1" dirty="0" smtClean="0">
                <a:solidFill>
                  <a:srgbClr val="0070C0"/>
                </a:solidFill>
              </a:rPr>
              <a:t>Functions and Responsibilities </a:t>
            </a:r>
            <a:br>
              <a:rPr lang="en-US" sz="4400" b="1" dirty="0" smtClean="0">
                <a:solidFill>
                  <a:srgbClr val="0070C0"/>
                </a:solidFill>
              </a:rPr>
            </a:br>
            <a:r>
              <a:rPr lang="en-US" sz="4400" b="1" dirty="0" smtClean="0">
                <a:solidFill>
                  <a:srgbClr val="0070C0"/>
                </a:solidFill>
              </a:rPr>
              <a:t>of the IQAU (Cont.)</a:t>
            </a:r>
            <a:endParaRPr lang="en-US" sz="4400" dirty="0">
              <a:solidFill>
                <a:srgbClr val="0070C0"/>
              </a:solidFill>
            </a:endParaRPr>
          </a:p>
        </p:txBody>
      </p:sp>
      <p:sp>
        <p:nvSpPr>
          <p:cNvPr id="3" name="Content Placeholder 2"/>
          <p:cNvSpPr>
            <a:spLocks noGrp="1"/>
          </p:cNvSpPr>
          <p:nvPr>
            <p:ph idx="1"/>
          </p:nvPr>
        </p:nvSpPr>
        <p:spPr>
          <a:xfrm>
            <a:off x="457200" y="2133600"/>
            <a:ext cx="8382000" cy="4495800"/>
          </a:xfrm>
        </p:spPr>
        <p:txBody>
          <a:bodyPr>
            <a:normAutofit fontScale="92500" lnSpcReduction="20000"/>
          </a:bodyPr>
          <a:lstStyle/>
          <a:p>
            <a:pPr lvl="0">
              <a:lnSpc>
                <a:spcPct val="150000"/>
              </a:lnSpc>
              <a:spcBef>
                <a:spcPts val="0"/>
              </a:spcBef>
              <a:spcAft>
                <a:spcPts val="600"/>
              </a:spcAft>
            </a:pPr>
            <a:r>
              <a:rPr lang="en-US" sz="3000" dirty="0" smtClean="0"/>
              <a:t>Preparation  of  Institutional   Self  Evaluation  Report,  Program  or  Subject  Review Reports etc., where necessary and applicable</a:t>
            </a:r>
          </a:p>
          <a:p>
            <a:pPr lvl="0">
              <a:lnSpc>
                <a:spcPct val="150000"/>
              </a:lnSpc>
              <a:spcBef>
                <a:spcPts val="0"/>
              </a:spcBef>
              <a:spcAft>
                <a:spcPts val="600"/>
              </a:spcAft>
            </a:pPr>
            <a:r>
              <a:rPr lang="en-US" sz="3000" dirty="0" smtClean="0"/>
              <a:t>Provision of advice on QA to all Faculties and Departments</a:t>
            </a:r>
          </a:p>
          <a:p>
            <a:pPr lvl="0">
              <a:lnSpc>
                <a:spcPct val="150000"/>
              </a:lnSpc>
              <a:spcBef>
                <a:spcPts val="0"/>
              </a:spcBef>
              <a:spcAft>
                <a:spcPts val="600"/>
              </a:spcAft>
            </a:pPr>
            <a:r>
              <a:rPr lang="en-US" sz="3000" dirty="0" smtClean="0"/>
              <a:t>Monitoring and guidance in Faculty level QA activities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a:xfrm>
            <a:off x="7391400" y="6324600"/>
            <a:ext cx="1066800" cy="365125"/>
          </a:xfrm>
        </p:spPr>
        <p:txBody>
          <a:bodyPr/>
          <a:lstStyle/>
          <a:p>
            <a:r>
              <a:rPr lang="en-US" dirty="0" smtClean="0"/>
              <a:t>QAA Council</a:t>
            </a:r>
            <a:endParaRPr lang="en-US" dirty="0"/>
          </a:p>
        </p:txBody>
      </p:sp>
      <p:pic>
        <p:nvPicPr>
          <p:cNvPr id="6" name="Picture 5" descr="download (1).jpg"/>
          <p:cNvPicPr>
            <a:picLocks noChangeAspect="1"/>
          </p:cNvPicPr>
          <p:nvPr/>
        </p:nvPicPr>
        <p:blipFill>
          <a:blip r:embed="rId2"/>
          <a:stretch>
            <a:fillRect/>
          </a:stretch>
        </p:blipFill>
        <p:spPr>
          <a:xfrm>
            <a:off x="7696200" y="4876800"/>
            <a:ext cx="1447800" cy="1547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rgbClr val="0070C0"/>
                </a:solidFill>
              </a:rPr>
              <a:t>Functions and Responsibilities</a:t>
            </a:r>
            <a:br>
              <a:rPr lang="en-US" sz="4400" b="1" dirty="0" smtClean="0">
                <a:solidFill>
                  <a:srgbClr val="0070C0"/>
                </a:solidFill>
              </a:rPr>
            </a:br>
            <a:r>
              <a:rPr lang="en-US" sz="4400" b="1" dirty="0" smtClean="0">
                <a:solidFill>
                  <a:srgbClr val="0070C0"/>
                </a:solidFill>
              </a:rPr>
              <a:t> of the IQAU (Cont.)</a:t>
            </a:r>
            <a:endParaRPr lang="en-US" sz="4400" dirty="0">
              <a:solidFill>
                <a:srgbClr val="0070C0"/>
              </a:solidFill>
            </a:endParaRPr>
          </a:p>
        </p:txBody>
      </p:sp>
      <p:sp>
        <p:nvSpPr>
          <p:cNvPr id="3" name="Content Placeholder 2"/>
          <p:cNvSpPr>
            <a:spLocks noGrp="1"/>
          </p:cNvSpPr>
          <p:nvPr>
            <p:ph idx="1"/>
          </p:nvPr>
        </p:nvSpPr>
        <p:spPr>
          <a:xfrm>
            <a:off x="304800" y="1905000"/>
            <a:ext cx="7772400" cy="4800600"/>
          </a:xfrm>
        </p:spPr>
        <p:txBody>
          <a:bodyPr>
            <a:normAutofit fontScale="85000" lnSpcReduction="10000"/>
          </a:bodyPr>
          <a:lstStyle/>
          <a:p>
            <a:pPr lvl="0">
              <a:lnSpc>
                <a:spcPct val="150000"/>
              </a:lnSpc>
              <a:spcBef>
                <a:spcPts val="0"/>
              </a:spcBef>
              <a:spcAft>
                <a:spcPts val="600"/>
              </a:spcAft>
            </a:pPr>
            <a:r>
              <a:rPr lang="en-US" sz="3000" dirty="0" smtClean="0"/>
              <a:t>Quality and QA aspects in the institution's Corporate Plan</a:t>
            </a:r>
          </a:p>
          <a:p>
            <a:pPr lvl="0">
              <a:lnSpc>
                <a:spcPct val="150000"/>
              </a:lnSpc>
              <a:spcBef>
                <a:spcPts val="0"/>
              </a:spcBef>
              <a:spcAft>
                <a:spcPts val="600"/>
              </a:spcAft>
            </a:pPr>
            <a:r>
              <a:rPr lang="en-US" sz="3000" dirty="0" smtClean="0"/>
              <a:t>Facilitation   of   identification   and   sharing   of  good  practices   between   academic Departments</a:t>
            </a:r>
          </a:p>
          <a:p>
            <a:pPr lvl="0">
              <a:lnSpc>
                <a:spcPct val="150000"/>
              </a:lnSpc>
              <a:spcBef>
                <a:spcPts val="0"/>
              </a:spcBef>
              <a:spcAft>
                <a:spcPts val="600"/>
              </a:spcAft>
            </a:pPr>
            <a:r>
              <a:rPr lang="en-US" sz="3000" dirty="0" smtClean="0"/>
              <a:t>Preparation of QA-related guidelines and manuals for use within the institution (e.g. academic regulations, equipment manuals, laboratory manuals etc.)</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a:xfrm>
            <a:off x="7239000" y="6324600"/>
            <a:ext cx="1143000" cy="365125"/>
          </a:xfrm>
        </p:spPr>
        <p:txBody>
          <a:bodyPr/>
          <a:lstStyle/>
          <a:p>
            <a:r>
              <a:rPr lang="en-US" dirty="0" smtClean="0"/>
              <a:t>QAA Council</a:t>
            </a:r>
            <a:endParaRPr lang="en-US" dirty="0"/>
          </a:p>
        </p:txBody>
      </p:sp>
      <p:pic>
        <p:nvPicPr>
          <p:cNvPr id="7" name="Picture 6" descr="download (3).jpg"/>
          <p:cNvPicPr>
            <a:picLocks noChangeAspect="1"/>
          </p:cNvPicPr>
          <p:nvPr/>
        </p:nvPicPr>
        <p:blipFill>
          <a:blip r:embed="rId2"/>
          <a:stretch>
            <a:fillRect/>
          </a:stretch>
        </p:blipFill>
        <p:spPr>
          <a:xfrm>
            <a:off x="7239000" y="4953000"/>
            <a:ext cx="1905000" cy="1495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694688"/>
          </a:xfrm>
        </p:spPr>
        <p:txBody>
          <a:bodyPr>
            <a:normAutofit/>
          </a:bodyPr>
          <a:lstStyle/>
          <a:p>
            <a:pPr algn="ctr"/>
            <a:r>
              <a:rPr lang="en-US" sz="4400" b="1" dirty="0" smtClean="0">
                <a:solidFill>
                  <a:srgbClr val="0070C0"/>
                </a:solidFill>
              </a:rPr>
              <a:t>Functions and Responsibilities </a:t>
            </a:r>
            <a:br>
              <a:rPr lang="en-US" sz="4400" b="1" dirty="0" smtClean="0">
                <a:solidFill>
                  <a:srgbClr val="0070C0"/>
                </a:solidFill>
              </a:rPr>
            </a:br>
            <a:r>
              <a:rPr lang="en-US" sz="4400" b="1" dirty="0" smtClean="0">
                <a:solidFill>
                  <a:srgbClr val="0070C0"/>
                </a:solidFill>
              </a:rPr>
              <a:t>of the IQAU (Cont.)</a:t>
            </a:r>
            <a:endParaRPr lang="en-US" sz="4400" dirty="0">
              <a:solidFill>
                <a:srgbClr val="0070C0"/>
              </a:solidFill>
            </a:endParaRPr>
          </a:p>
        </p:txBody>
      </p:sp>
      <p:sp>
        <p:nvSpPr>
          <p:cNvPr id="3" name="Content Placeholder 2"/>
          <p:cNvSpPr>
            <a:spLocks noGrp="1"/>
          </p:cNvSpPr>
          <p:nvPr>
            <p:ph idx="1"/>
          </p:nvPr>
        </p:nvSpPr>
        <p:spPr>
          <a:xfrm>
            <a:off x="228600" y="1752600"/>
            <a:ext cx="8458200" cy="4953000"/>
          </a:xfrm>
        </p:spPr>
        <p:txBody>
          <a:bodyPr>
            <a:normAutofit fontScale="25000" lnSpcReduction="20000"/>
          </a:bodyPr>
          <a:lstStyle/>
          <a:p>
            <a:pPr lvl="0">
              <a:lnSpc>
                <a:spcPct val="150000"/>
              </a:lnSpc>
              <a:spcBef>
                <a:spcPts val="0"/>
              </a:spcBef>
              <a:spcAft>
                <a:spcPts val="600"/>
              </a:spcAft>
            </a:pPr>
            <a:r>
              <a:rPr lang="en-US" sz="11200" dirty="0" smtClean="0"/>
              <a:t>Ensure the necessary  Academic Regulations/By-Laws  are in place, and if not, make recommendations for remedial action</a:t>
            </a:r>
          </a:p>
          <a:p>
            <a:pPr lvl="0">
              <a:lnSpc>
                <a:spcPct val="150000"/>
              </a:lnSpc>
              <a:spcBef>
                <a:spcPts val="0"/>
              </a:spcBef>
              <a:spcAft>
                <a:spcPts val="600"/>
              </a:spcAft>
            </a:pPr>
            <a:r>
              <a:rPr lang="en-US" sz="11200" dirty="0" smtClean="0"/>
              <a:t>Conduct,  with the support  of Staff  Development  Center  of the  University,  Faculty level Awareness programs among staff members</a:t>
            </a:r>
          </a:p>
          <a:p>
            <a:pPr lvl="0">
              <a:lnSpc>
                <a:spcPct val="150000"/>
              </a:lnSpc>
              <a:spcBef>
                <a:spcPts val="0"/>
              </a:spcBef>
              <a:spcAft>
                <a:spcPts val="600"/>
              </a:spcAft>
            </a:pPr>
            <a:r>
              <a:rPr lang="en-US" sz="11200" dirty="0" smtClean="0"/>
              <a:t>Establishment of Faculty QA Cells, and defining their duties and responsibilities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a:xfrm>
            <a:off x="7239000" y="6324600"/>
            <a:ext cx="1143000" cy="365125"/>
          </a:xfrm>
        </p:spPr>
        <p:txBody>
          <a:bodyPr/>
          <a:lstStyle/>
          <a:p>
            <a:r>
              <a:rPr lang="en-US" dirty="0" smtClean="0"/>
              <a:t>QAA Council</a:t>
            </a:r>
            <a:endParaRPr lang="en-US" dirty="0"/>
          </a:p>
        </p:txBody>
      </p:sp>
      <p:pic>
        <p:nvPicPr>
          <p:cNvPr id="6" name="Picture 5" descr="images (1).jpg"/>
          <p:cNvPicPr>
            <a:picLocks noChangeAspect="1"/>
          </p:cNvPicPr>
          <p:nvPr/>
        </p:nvPicPr>
        <p:blipFill>
          <a:blip r:embed="rId2">
            <a:lum bright="30000" contrast="-24000"/>
          </a:blip>
          <a:stretch>
            <a:fillRect/>
          </a:stretch>
        </p:blipFill>
        <p:spPr>
          <a:xfrm>
            <a:off x="8001000" y="5181600"/>
            <a:ext cx="1143000" cy="131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b="1" dirty="0" smtClean="0">
                <a:solidFill>
                  <a:srgbClr val="0070C0"/>
                </a:solidFill>
              </a:rPr>
              <a:t>Governing Structure of the IQAU</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724400"/>
          </a:xfrm>
        </p:spPr>
        <p:txBody>
          <a:bodyPr/>
          <a:lstStyle/>
          <a:p>
            <a:pPr lvl="0"/>
            <a:endParaRPr lang="en-US" dirty="0" smtClean="0"/>
          </a:p>
          <a:p>
            <a:pPr lvl="0">
              <a:lnSpc>
                <a:spcPct val="150000"/>
              </a:lnSpc>
              <a:spcBef>
                <a:spcPts val="0"/>
              </a:spcBef>
              <a:spcAft>
                <a:spcPts val="600"/>
              </a:spcAft>
            </a:pPr>
            <a:r>
              <a:rPr lang="en-US" sz="2800" dirty="0" smtClean="0"/>
              <a:t>Director  - IQAU (Deputy Vice Chancellor/ Senior Academic)</a:t>
            </a:r>
          </a:p>
          <a:p>
            <a:pPr lvl="0">
              <a:lnSpc>
                <a:spcPct val="150000"/>
              </a:lnSpc>
              <a:spcBef>
                <a:spcPts val="0"/>
              </a:spcBef>
              <a:spcAft>
                <a:spcPts val="600"/>
              </a:spcAft>
            </a:pPr>
            <a:r>
              <a:rPr lang="en-US" sz="2800" dirty="0" smtClean="0"/>
              <a:t>Deans of all Faculties (and / or a nominee  from each Faculty, recommended by the Faculty Board)</a:t>
            </a:r>
          </a:p>
          <a:p>
            <a:pPr lvl="0">
              <a:lnSpc>
                <a:spcPct val="150000"/>
              </a:lnSpc>
              <a:spcBef>
                <a:spcPts val="0"/>
              </a:spcBef>
              <a:spcAft>
                <a:spcPts val="600"/>
              </a:spcAft>
            </a:pPr>
            <a:r>
              <a:rPr lang="en-US" sz="2800" dirty="0" smtClean="0"/>
              <a:t>Registrar (or his nominee)</a:t>
            </a:r>
          </a:p>
          <a:p>
            <a:pPr lvl="0">
              <a:lnSpc>
                <a:spcPct val="150000"/>
              </a:lnSpc>
              <a:spcBef>
                <a:spcPts val="0"/>
              </a:spcBef>
              <a:spcAft>
                <a:spcPts val="600"/>
              </a:spcAft>
            </a:pPr>
            <a:r>
              <a:rPr lang="en-US" sz="2800" dirty="0" smtClean="0"/>
              <a:t>Bursar (or his nominee)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a:xfrm>
            <a:off x="7391400" y="6324600"/>
            <a:ext cx="990600" cy="365125"/>
          </a:xfrm>
        </p:spPr>
        <p:txBody>
          <a:bodyPr/>
          <a:lstStyle/>
          <a:p>
            <a:r>
              <a:rPr lang="en-US" dirty="0" smtClean="0"/>
              <a:t>QAA Council</a:t>
            </a:r>
            <a:endParaRPr lang="en-US" dirty="0"/>
          </a:p>
        </p:txBody>
      </p:sp>
      <p:pic>
        <p:nvPicPr>
          <p:cNvPr id="6" name="Picture 5" descr="images (2).jpg"/>
          <p:cNvPicPr>
            <a:picLocks noChangeAspect="1"/>
          </p:cNvPicPr>
          <p:nvPr/>
        </p:nvPicPr>
        <p:blipFill>
          <a:blip r:embed="rId2"/>
          <a:stretch>
            <a:fillRect/>
          </a:stretch>
        </p:blipFill>
        <p:spPr>
          <a:xfrm>
            <a:off x="7048500" y="4676775"/>
            <a:ext cx="2095500" cy="172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b="1" dirty="0" smtClean="0">
                <a:solidFill>
                  <a:srgbClr val="0070C0"/>
                </a:solidFill>
              </a:rPr>
              <a:t>Governing Structure of the IQAU </a:t>
            </a:r>
            <a:r>
              <a:rPr lang="en-US" sz="5400" b="1" dirty="0" smtClean="0">
                <a:solidFill>
                  <a:srgbClr val="0070C0"/>
                </a:solidFill>
              </a:rPr>
              <a:t>(Cont.)</a:t>
            </a:r>
            <a:endParaRPr lang="en-US" dirty="0">
              <a:solidFill>
                <a:srgbClr val="0070C0"/>
              </a:solidFill>
            </a:endParaRPr>
          </a:p>
        </p:txBody>
      </p:sp>
      <p:sp>
        <p:nvSpPr>
          <p:cNvPr id="3" name="Content Placeholder 2"/>
          <p:cNvSpPr>
            <a:spLocks noGrp="1"/>
          </p:cNvSpPr>
          <p:nvPr>
            <p:ph idx="1"/>
          </p:nvPr>
        </p:nvSpPr>
        <p:spPr/>
        <p:txBody>
          <a:bodyPr/>
          <a:lstStyle/>
          <a:p>
            <a:pPr lvl="0"/>
            <a:endParaRPr lang="en-US" dirty="0" smtClean="0"/>
          </a:p>
          <a:p>
            <a:pPr lvl="0">
              <a:lnSpc>
                <a:spcPct val="150000"/>
              </a:lnSpc>
              <a:spcBef>
                <a:spcPts val="0"/>
              </a:spcBef>
              <a:spcAft>
                <a:spcPts val="600"/>
              </a:spcAft>
            </a:pPr>
            <a:r>
              <a:rPr lang="en-US" sz="2800" dirty="0" smtClean="0"/>
              <a:t>Librarian (or his nominee)</a:t>
            </a:r>
          </a:p>
          <a:p>
            <a:pPr lvl="0">
              <a:lnSpc>
                <a:spcPct val="150000"/>
              </a:lnSpc>
              <a:spcBef>
                <a:spcPts val="0"/>
              </a:spcBef>
              <a:spcAft>
                <a:spcPts val="600"/>
              </a:spcAft>
            </a:pPr>
            <a:r>
              <a:rPr lang="en-US" sz="2800" dirty="0" smtClean="0"/>
              <a:t>Director - Staff Development Centre</a:t>
            </a:r>
          </a:p>
          <a:p>
            <a:pPr lvl="0">
              <a:lnSpc>
                <a:spcPct val="150000"/>
              </a:lnSpc>
              <a:spcBef>
                <a:spcPts val="0"/>
              </a:spcBef>
              <a:spcAft>
                <a:spcPts val="600"/>
              </a:spcAft>
            </a:pPr>
            <a:r>
              <a:rPr lang="en-US" sz="2800" dirty="0" smtClean="0"/>
              <a:t>Convener/Secretary to the IQAU (i.e. Assistant Registrar)</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1"/>
          </p:nvPr>
        </p:nvSpPr>
        <p:spPr>
          <a:xfrm>
            <a:off x="7315200" y="6324600"/>
            <a:ext cx="1066800" cy="365125"/>
          </a:xfrm>
        </p:spPr>
        <p:txBody>
          <a:bodyPr/>
          <a:lstStyle/>
          <a:p>
            <a:r>
              <a:rPr lang="en-US" smtClean="0"/>
              <a:t>QAA Council</a:t>
            </a:r>
            <a:endParaRPr lang="en-US"/>
          </a:p>
        </p:txBody>
      </p:sp>
      <p:pic>
        <p:nvPicPr>
          <p:cNvPr id="6" name="Picture 5" descr="download (4).jpg"/>
          <p:cNvPicPr>
            <a:picLocks noChangeAspect="1"/>
          </p:cNvPicPr>
          <p:nvPr/>
        </p:nvPicPr>
        <p:blipFill>
          <a:blip r:embed="rId2"/>
          <a:stretch>
            <a:fillRect/>
          </a:stretch>
        </p:blipFill>
        <p:spPr>
          <a:xfrm>
            <a:off x="6657975" y="4572000"/>
            <a:ext cx="2486025" cy="1838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1143000"/>
          </a:xfrm>
        </p:spPr>
        <p:txBody>
          <a:bodyPr>
            <a:normAutofit fontScale="90000"/>
          </a:bodyPr>
          <a:lstStyle/>
          <a:p>
            <a:pPr algn="ctr"/>
            <a:r>
              <a:rPr lang="en-US" sz="4900" b="1" dirty="0" smtClean="0">
                <a:solidFill>
                  <a:srgbClr val="0070C0"/>
                </a:solidFill>
              </a:rPr>
              <a:t>Reporting Procedure</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534400" cy="4876800"/>
          </a:xfrm>
        </p:spPr>
        <p:txBody>
          <a:bodyPr/>
          <a:lstStyle/>
          <a:p>
            <a:pPr lvl="0"/>
            <a:r>
              <a:rPr lang="en-US" sz="3200" dirty="0" smtClean="0"/>
              <a:t>The Director- IQAU should report directly to the Vice-Chancellor.</a:t>
            </a:r>
          </a:p>
          <a:p>
            <a:pPr lvl="0"/>
            <a:endParaRPr lang="en-US" sz="3200" dirty="0" smtClean="0"/>
          </a:p>
          <a:p>
            <a:pPr lvl="0"/>
            <a:r>
              <a:rPr lang="en-US" sz="3200" dirty="0" smtClean="0"/>
              <a:t>The  IQAU  should  prepare  an  Annual  Work  Plan  and  submit  it to  the University Senate and the Council for approval  before commencing a calendar year.</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a:xfrm>
            <a:off x="7239000" y="6324600"/>
            <a:ext cx="1066800" cy="365125"/>
          </a:xfrm>
        </p:spPr>
        <p:txBody>
          <a:bodyPr/>
          <a:lstStyle/>
          <a:p>
            <a:r>
              <a:rPr lang="en-US" dirty="0" smtClean="0"/>
              <a:t>QAA Council</a:t>
            </a:r>
            <a:endParaRPr lang="en-US" dirty="0"/>
          </a:p>
        </p:txBody>
      </p:sp>
      <p:pic>
        <p:nvPicPr>
          <p:cNvPr id="6" name="Picture 5" descr="download (5).jpg"/>
          <p:cNvPicPr>
            <a:picLocks noChangeAspect="1"/>
          </p:cNvPicPr>
          <p:nvPr/>
        </p:nvPicPr>
        <p:blipFill>
          <a:blip r:embed="rId2"/>
          <a:stretch>
            <a:fillRect/>
          </a:stretch>
        </p:blipFill>
        <p:spPr>
          <a:xfrm>
            <a:off x="7315200" y="5105400"/>
            <a:ext cx="1638300" cy="126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It is expected that the Director- IQAU should report its activities and progress of the Unit to the University Senate on a monthly basis.</a:t>
            </a:r>
          </a:p>
          <a:p>
            <a:pPr lvl="0">
              <a:buNone/>
            </a:pPr>
            <a:endParaRPr lang="en-US" sz="3200" dirty="0" smtClean="0"/>
          </a:p>
          <a:p>
            <a:pPr lvl="0"/>
            <a:r>
              <a:rPr lang="en-US" sz="3200" dirty="0" smtClean="0"/>
              <a:t>It is suggested that the Vice-Chancellor be invited to attend meetings that discuss issues of particular importance.</a:t>
            </a:r>
          </a:p>
          <a:p>
            <a:endParaRPr lang="en-US" dirty="0"/>
          </a:p>
        </p:txBody>
      </p:sp>
      <p:sp>
        <p:nvSpPr>
          <p:cNvPr id="4" name="Title 1"/>
          <p:cNvSpPr>
            <a:spLocks noGrp="1"/>
          </p:cNvSpPr>
          <p:nvPr>
            <p:ph type="title"/>
          </p:nvPr>
        </p:nvSpPr>
        <p:spPr>
          <a:xfrm>
            <a:off x="304800" y="914400"/>
            <a:ext cx="8229600" cy="1143000"/>
          </a:xfrm>
        </p:spPr>
        <p:txBody>
          <a:bodyPr>
            <a:normAutofit fontScale="90000"/>
          </a:bodyPr>
          <a:lstStyle/>
          <a:p>
            <a:pPr algn="ctr"/>
            <a:r>
              <a:rPr lang="en-US" sz="4900" b="1" dirty="0" smtClean="0">
                <a:solidFill>
                  <a:srgbClr val="0070C0"/>
                </a:solidFill>
              </a:rPr>
              <a:t>Reporting Procedure </a:t>
            </a:r>
            <a:r>
              <a:rPr lang="en-US" sz="4800" b="1" dirty="0" smtClean="0">
                <a:solidFill>
                  <a:srgbClr val="0070C0"/>
                </a:solidFill>
              </a:rPr>
              <a:t>(Cont.) </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1"/>
          </p:nvPr>
        </p:nvSpPr>
        <p:spPr>
          <a:xfrm>
            <a:off x="7315200" y="6324600"/>
            <a:ext cx="990600" cy="365125"/>
          </a:xfrm>
        </p:spPr>
        <p:txBody>
          <a:bodyPr/>
          <a:lstStyle/>
          <a:p>
            <a:r>
              <a:rPr lang="en-US" dirty="0" smtClean="0"/>
              <a:t>QAA Council</a:t>
            </a:r>
            <a:endParaRPr lang="en-US" dirty="0"/>
          </a:p>
        </p:txBody>
      </p:sp>
      <p:pic>
        <p:nvPicPr>
          <p:cNvPr id="7" name="Picture 6" descr="download.png"/>
          <p:cNvPicPr>
            <a:picLocks noChangeAspect="1"/>
          </p:cNvPicPr>
          <p:nvPr/>
        </p:nvPicPr>
        <p:blipFill>
          <a:blip r:embed="rId2"/>
          <a:stretch>
            <a:fillRect/>
          </a:stretch>
        </p:blipFill>
        <p:spPr>
          <a:xfrm>
            <a:off x="7010400" y="6019800"/>
            <a:ext cx="2133600" cy="504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409</TotalTime>
  <Words>671</Words>
  <Application>Microsoft Office PowerPoint</Application>
  <PresentationFormat>On-screen Show (4:3)</PresentationFormat>
  <Paragraphs>132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Workshop on Progress Review  of  Internal Quality Assurance Units  of  State Universities   Quality Assurance and Accreditation Council University Grants Commission 30th March 2016 SLFI  </vt:lpstr>
      <vt:lpstr>        Functions and Responsibilities  of the IQAU  </vt:lpstr>
      <vt:lpstr>Functions and Responsibilities  of the IQAU (Cont.)</vt:lpstr>
      <vt:lpstr>Functions and Responsibilities  of the IQAU (Cont.)</vt:lpstr>
      <vt:lpstr>Functions and Responsibilities  of the IQAU (Cont.)</vt:lpstr>
      <vt:lpstr>Governing Structure of the IQAU </vt:lpstr>
      <vt:lpstr>Governing Structure of the IQAU (Cont.)</vt:lpstr>
      <vt:lpstr>Reporting Procedure </vt:lpstr>
      <vt:lpstr>Reporting Procedure (Cont.)  </vt:lpstr>
      <vt:lpstr>Reporting Procedure (Cont.)</vt:lpstr>
      <vt:lpstr>Reporting Procedure (Cont.)</vt:lpstr>
      <vt:lpstr>Logistics for the Director – IQAU </vt:lpstr>
      <vt:lpstr>Aspects to be taken up by IQAUs</vt:lpstr>
      <vt:lpstr>PowerPoint Presentation</vt:lpstr>
      <vt:lpstr>PowerPoint Presentation</vt:lpstr>
      <vt:lpstr>PowerPoint Presentation</vt:lpstr>
      <vt:lpstr>PowerPoint Presentation</vt:lpstr>
      <vt:lpstr> Institutional Review </vt:lpstr>
      <vt:lpstr> Institutional Review (Cont.) </vt:lpstr>
      <vt:lpstr>PowerPoint Presentation</vt:lpstr>
      <vt:lpstr>PowerPoint Presentation</vt:lpstr>
      <vt:lpstr>Program Review</vt:lpstr>
      <vt:lpstr> Program Review (Cont.)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and Responsibilities, Governing Structure, Reporting Procedure and Logistics for the Director of the Internal Quality Assurance Units</dc:title>
  <dc:creator>CAA</dc:creator>
  <cp:lastModifiedBy>Academic_0012</cp:lastModifiedBy>
  <cp:revision>63</cp:revision>
  <dcterms:created xsi:type="dcterms:W3CDTF">2006-08-16T00:00:00Z</dcterms:created>
  <dcterms:modified xsi:type="dcterms:W3CDTF">2016-03-29T10:04:01Z</dcterms:modified>
</cp:coreProperties>
</file>