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thi de Silva" userId="3b65dac0c26a35da" providerId="LiveId" clId="{40791EC3-B061-4424-A4B2-6C0341D98691}"/>
    <pc:docChg chg="custSel modSld">
      <pc:chgData name="Nilanthi de Silva" userId="3b65dac0c26a35da" providerId="LiveId" clId="{40791EC3-B061-4424-A4B2-6C0341D98691}" dt="2019-12-04T01:41:29.647" v="559" actId="1076"/>
      <pc:docMkLst>
        <pc:docMk/>
      </pc:docMkLst>
      <pc:sldChg chg="modSp mod">
        <pc:chgData name="Nilanthi de Silva" userId="3b65dac0c26a35da" providerId="LiveId" clId="{40791EC3-B061-4424-A4B2-6C0341D98691}" dt="2019-12-04T01:19:51.674" v="30" actId="20577"/>
        <pc:sldMkLst>
          <pc:docMk/>
          <pc:sldMk cId="3050899923" sldId="256"/>
        </pc:sldMkLst>
        <pc:spChg chg="mod">
          <ac:chgData name="Nilanthi de Silva" userId="3b65dac0c26a35da" providerId="LiveId" clId="{40791EC3-B061-4424-A4B2-6C0341D98691}" dt="2019-12-04T01:19:51.674" v="30" actId="20577"/>
          <ac:spMkLst>
            <pc:docMk/>
            <pc:sldMk cId="3050899923" sldId="256"/>
            <ac:spMk id="2" creationId="{91F846F6-B81A-41CF-AC4D-4560149BC8CF}"/>
          </ac:spMkLst>
        </pc:spChg>
      </pc:sldChg>
      <pc:sldChg chg="modSp mod modAnim">
        <pc:chgData name="Nilanthi de Silva" userId="3b65dac0c26a35da" providerId="LiveId" clId="{40791EC3-B061-4424-A4B2-6C0341D98691}" dt="2019-12-04T01:32:01.002" v="309"/>
        <pc:sldMkLst>
          <pc:docMk/>
          <pc:sldMk cId="1774112283" sldId="257"/>
        </pc:sldMkLst>
        <pc:spChg chg="mod">
          <ac:chgData name="Nilanthi de Silva" userId="3b65dac0c26a35da" providerId="LiveId" clId="{40791EC3-B061-4424-A4B2-6C0341D98691}" dt="2019-12-04T01:21:06.794" v="46" actId="20577"/>
          <ac:spMkLst>
            <pc:docMk/>
            <pc:sldMk cId="1774112283" sldId="257"/>
            <ac:spMk id="3" creationId="{C5B6ACD2-00BD-4609-8210-097B41B1B89A}"/>
          </ac:spMkLst>
        </pc:spChg>
      </pc:sldChg>
      <pc:sldChg chg="modSp mod modAnim">
        <pc:chgData name="Nilanthi de Silva" userId="3b65dac0c26a35da" providerId="LiveId" clId="{40791EC3-B061-4424-A4B2-6C0341D98691}" dt="2019-12-04T01:32:14.990" v="311"/>
        <pc:sldMkLst>
          <pc:docMk/>
          <pc:sldMk cId="3515548335" sldId="258"/>
        </pc:sldMkLst>
        <pc:spChg chg="mod">
          <ac:chgData name="Nilanthi de Silva" userId="3b65dac0c26a35da" providerId="LiveId" clId="{40791EC3-B061-4424-A4B2-6C0341D98691}" dt="2019-12-04T01:25:29.076" v="110" actId="14100"/>
          <ac:spMkLst>
            <pc:docMk/>
            <pc:sldMk cId="3515548335" sldId="258"/>
            <ac:spMk id="3" creationId="{F67D46F6-7E26-440F-A8F8-B53CD7340390}"/>
          </ac:spMkLst>
        </pc:spChg>
      </pc:sldChg>
      <pc:sldChg chg="modSp mod">
        <pc:chgData name="Nilanthi de Silva" userId="3b65dac0c26a35da" providerId="LiveId" clId="{40791EC3-B061-4424-A4B2-6C0341D98691}" dt="2019-12-04T01:26:30.138" v="119" actId="20577"/>
        <pc:sldMkLst>
          <pc:docMk/>
          <pc:sldMk cId="2666156715" sldId="259"/>
        </pc:sldMkLst>
        <pc:spChg chg="mod">
          <ac:chgData name="Nilanthi de Silva" userId="3b65dac0c26a35da" providerId="LiveId" clId="{40791EC3-B061-4424-A4B2-6C0341D98691}" dt="2019-12-04T01:23:37.138" v="101" actId="1076"/>
          <ac:spMkLst>
            <pc:docMk/>
            <pc:sldMk cId="2666156715" sldId="259"/>
            <ac:spMk id="2" creationId="{589C8A99-F0B9-489E-8888-31C3B0915875}"/>
          </ac:spMkLst>
        </pc:spChg>
        <pc:spChg chg="mod">
          <ac:chgData name="Nilanthi de Silva" userId="3b65dac0c26a35da" providerId="LiveId" clId="{40791EC3-B061-4424-A4B2-6C0341D98691}" dt="2019-12-04T01:26:30.138" v="119" actId="20577"/>
          <ac:spMkLst>
            <pc:docMk/>
            <pc:sldMk cId="2666156715" sldId="259"/>
            <ac:spMk id="3" creationId="{049212FC-E248-4A41-A775-8E66FFD5EA90}"/>
          </ac:spMkLst>
        </pc:spChg>
      </pc:sldChg>
      <pc:sldChg chg="modSp mod">
        <pc:chgData name="Nilanthi de Silva" userId="3b65dac0c26a35da" providerId="LiveId" clId="{40791EC3-B061-4424-A4B2-6C0341D98691}" dt="2019-12-04T01:33:10.196" v="316" actId="20577"/>
        <pc:sldMkLst>
          <pc:docMk/>
          <pc:sldMk cId="296171210" sldId="260"/>
        </pc:sldMkLst>
        <pc:spChg chg="mod">
          <ac:chgData name="Nilanthi de Silva" userId="3b65dac0c26a35da" providerId="LiveId" clId="{40791EC3-B061-4424-A4B2-6C0341D98691}" dt="2019-12-04T01:33:10.196" v="316" actId="20577"/>
          <ac:spMkLst>
            <pc:docMk/>
            <pc:sldMk cId="296171210" sldId="260"/>
            <ac:spMk id="3" creationId="{B40C3D99-D486-49F1-95DF-48D3BF1B43AC}"/>
          </ac:spMkLst>
        </pc:spChg>
      </pc:sldChg>
      <pc:sldChg chg="modSp mod modAnim">
        <pc:chgData name="Nilanthi de Silva" userId="3b65dac0c26a35da" providerId="LiveId" clId="{40791EC3-B061-4424-A4B2-6C0341D98691}" dt="2019-12-04T01:33:23.714" v="318"/>
        <pc:sldMkLst>
          <pc:docMk/>
          <pc:sldMk cId="4098776027" sldId="261"/>
        </pc:sldMkLst>
        <pc:spChg chg="mod">
          <ac:chgData name="Nilanthi de Silva" userId="3b65dac0c26a35da" providerId="LiveId" clId="{40791EC3-B061-4424-A4B2-6C0341D98691}" dt="2019-12-04T01:30:17.554" v="307" actId="1076"/>
          <ac:spMkLst>
            <pc:docMk/>
            <pc:sldMk cId="4098776027" sldId="261"/>
            <ac:spMk id="3" creationId="{5665E5BD-5A28-44D3-ADAA-D3E902AEBDC1}"/>
          </ac:spMkLst>
        </pc:spChg>
      </pc:sldChg>
      <pc:sldChg chg="modAnim">
        <pc:chgData name="Nilanthi de Silva" userId="3b65dac0c26a35da" providerId="LiveId" clId="{40791EC3-B061-4424-A4B2-6C0341D98691}" dt="2019-12-04T01:33:35.748" v="320"/>
        <pc:sldMkLst>
          <pc:docMk/>
          <pc:sldMk cId="2366740731" sldId="262"/>
        </pc:sldMkLst>
      </pc:sldChg>
      <pc:sldChg chg="modSp mod modAnim">
        <pc:chgData name="Nilanthi de Silva" userId="3b65dac0c26a35da" providerId="LiveId" clId="{40791EC3-B061-4424-A4B2-6C0341D98691}" dt="2019-12-04T01:35:47.248" v="349" actId="20577"/>
        <pc:sldMkLst>
          <pc:docMk/>
          <pc:sldMk cId="4049404329" sldId="263"/>
        </pc:sldMkLst>
        <pc:spChg chg="mod">
          <ac:chgData name="Nilanthi de Silva" userId="3b65dac0c26a35da" providerId="LiveId" clId="{40791EC3-B061-4424-A4B2-6C0341D98691}" dt="2019-12-04T01:34:53.691" v="344" actId="20577"/>
          <ac:spMkLst>
            <pc:docMk/>
            <pc:sldMk cId="4049404329" sldId="263"/>
            <ac:spMk id="5" creationId="{BEA6BC36-8281-4B0F-8DEF-0B3FD095770D}"/>
          </ac:spMkLst>
        </pc:spChg>
        <pc:spChg chg="mod">
          <ac:chgData name="Nilanthi de Silva" userId="3b65dac0c26a35da" providerId="LiveId" clId="{40791EC3-B061-4424-A4B2-6C0341D98691}" dt="2019-12-04T01:35:47.248" v="349" actId="20577"/>
          <ac:spMkLst>
            <pc:docMk/>
            <pc:sldMk cId="4049404329" sldId="263"/>
            <ac:spMk id="7" creationId="{1441207A-BCF9-420E-80F3-172BFB4789EA}"/>
          </ac:spMkLst>
        </pc:spChg>
      </pc:sldChg>
      <pc:sldChg chg="modAnim">
        <pc:chgData name="Nilanthi de Silva" userId="3b65dac0c26a35da" providerId="LiveId" clId="{40791EC3-B061-4424-A4B2-6C0341D98691}" dt="2019-12-04T01:38:17.284" v="462"/>
        <pc:sldMkLst>
          <pc:docMk/>
          <pc:sldMk cId="975072875" sldId="264"/>
        </pc:sldMkLst>
      </pc:sldChg>
      <pc:sldChg chg="modAnim">
        <pc:chgData name="Nilanthi de Silva" userId="3b65dac0c26a35da" providerId="LiveId" clId="{40791EC3-B061-4424-A4B2-6C0341D98691}" dt="2019-12-04T01:38:47.981" v="464"/>
        <pc:sldMkLst>
          <pc:docMk/>
          <pc:sldMk cId="2484236021" sldId="265"/>
        </pc:sldMkLst>
      </pc:sldChg>
      <pc:sldChg chg="modSp mod modAnim">
        <pc:chgData name="Nilanthi de Silva" userId="3b65dac0c26a35da" providerId="LiveId" clId="{40791EC3-B061-4424-A4B2-6C0341D98691}" dt="2019-12-04T01:39:27.882" v="468" actId="20577"/>
        <pc:sldMkLst>
          <pc:docMk/>
          <pc:sldMk cId="868156381" sldId="267"/>
        </pc:sldMkLst>
        <pc:spChg chg="mod">
          <ac:chgData name="Nilanthi de Silva" userId="3b65dac0c26a35da" providerId="LiveId" clId="{40791EC3-B061-4424-A4B2-6C0341D98691}" dt="2019-12-04T01:36:52.170" v="350" actId="1076"/>
          <ac:spMkLst>
            <pc:docMk/>
            <pc:sldMk cId="868156381" sldId="267"/>
            <ac:spMk id="2" creationId="{28E88784-7EB8-436C-80D2-CF2B0BE91EF5}"/>
          </ac:spMkLst>
        </pc:spChg>
        <pc:spChg chg="mod">
          <ac:chgData name="Nilanthi de Silva" userId="3b65dac0c26a35da" providerId="LiveId" clId="{40791EC3-B061-4424-A4B2-6C0341D98691}" dt="2019-12-04T01:39:27.882" v="468" actId="20577"/>
          <ac:spMkLst>
            <pc:docMk/>
            <pc:sldMk cId="868156381" sldId="267"/>
            <ac:spMk id="3" creationId="{51A7293B-9EA8-4122-A472-928385FB5BCD}"/>
          </ac:spMkLst>
        </pc:spChg>
      </pc:sldChg>
      <pc:sldChg chg="modSp mod">
        <pc:chgData name="Nilanthi de Silva" userId="3b65dac0c26a35da" providerId="LiveId" clId="{40791EC3-B061-4424-A4B2-6C0341D98691}" dt="2019-12-04T01:41:29.647" v="559" actId="1076"/>
        <pc:sldMkLst>
          <pc:docMk/>
          <pc:sldMk cId="2371028039" sldId="271"/>
        </pc:sldMkLst>
        <pc:spChg chg="mod">
          <ac:chgData name="Nilanthi de Silva" userId="3b65dac0c26a35da" providerId="LiveId" clId="{40791EC3-B061-4424-A4B2-6C0341D98691}" dt="2019-12-04T01:41:29.647" v="559" actId="1076"/>
          <ac:spMkLst>
            <pc:docMk/>
            <pc:sldMk cId="2371028039" sldId="271"/>
            <ac:spMk id="5" creationId="{570AE3A7-EAAB-4BD3-B0E8-371255B204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44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658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7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62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76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1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7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7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6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4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1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7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3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258BC-F099-470B-83C0-F03E727ABDF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0C2E7-E72E-4F6E-97AF-0A42AFB9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0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846F6-B81A-41CF-AC4D-4560149BC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3110" y="1165906"/>
            <a:ext cx="8791575" cy="2387600"/>
          </a:xfrm>
        </p:spPr>
        <p:txBody>
          <a:bodyPr>
            <a:normAutofit/>
          </a:bodyPr>
          <a:lstStyle/>
          <a:p>
            <a:r>
              <a:rPr lang="en-US" sz="4400" dirty="0"/>
              <a:t>Student engagement in</a:t>
            </a:r>
            <a:br>
              <a:rPr lang="en-US" sz="4400" dirty="0"/>
            </a:br>
            <a:r>
              <a:rPr lang="en-US" sz="4400" dirty="0" err="1" smtClean="0"/>
              <a:t>QuAlity</a:t>
            </a:r>
            <a:r>
              <a:rPr lang="en-US" sz="4400" dirty="0" smtClean="0"/>
              <a:t> </a:t>
            </a:r>
            <a:r>
              <a:rPr lang="en-US" sz="4400" dirty="0"/>
              <a:t>assurance in </a:t>
            </a:r>
            <a:br>
              <a:rPr lang="en-US" sz="4400" dirty="0"/>
            </a:br>
            <a:r>
              <a:rPr lang="en-US" sz="4400" dirty="0"/>
              <a:t>Sri Lankan universities</a:t>
            </a:r>
          </a:p>
        </p:txBody>
      </p:sp>
    </p:spTree>
    <p:extLst>
      <p:ext uri="{BB962C8B-B14F-4D97-AF65-F5344CB8AC3E}">
        <p14:creationId xmlns:p14="http://schemas.microsoft.com/office/powerpoint/2010/main" val="305089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4CA69-D188-46D4-A62D-639505C26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/>
              <a:t>Questionnaire for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012920-8B3B-4E9D-BF9B-043C7B52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64343"/>
            <a:ext cx="9905999" cy="499291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Identifying information: university, faculty, degree </a:t>
            </a:r>
            <a:r>
              <a:rPr lang="en-US" dirty="0" err="1"/>
              <a:t>programme</a:t>
            </a:r>
            <a:r>
              <a:rPr lang="en-US" dirty="0"/>
              <a:t>, designation, sex, years of teaching experience</a:t>
            </a:r>
          </a:p>
          <a:p>
            <a:pPr lvl="0"/>
            <a:r>
              <a:rPr lang="en-US" dirty="0"/>
              <a:t>Participation in IQA activities:</a:t>
            </a:r>
          </a:p>
          <a:p>
            <a:pPr lvl="1"/>
            <a:r>
              <a:rPr lang="en-US" dirty="0"/>
              <a:t>FQAC</a:t>
            </a:r>
          </a:p>
          <a:p>
            <a:pPr lvl="1"/>
            <a:r>
              <a:rPr lang="en-US" dirty="0"/>
              <a:t>Other Faculty Committees</a:t>
            </a:r>
          </a:p>
          <a:p>
            <a:pPr lvl="0"/>
            <a:r>
              <a:rPr lang="en-US" dirty="0"/>
              <a:t>Participation in EQA activities</a:t>
            </a:r>
          </a:p>
          <a:p>
            <a:pPr lvl="1"/>
            <a:r>
              <a:rPr lang="en-US" dirty="0"/>
              <a:t>SER writing team</a:t>
            </a:r>
          </a:p>
          <a:p>
            <a:pPr lvl="1"/>
            <a:r>
              <a:rPr lang="en-US" dirty="0"/>
              <a:t>Meetings with external reviewers during site visit</a:t>
            </a:r>
          </a:p>
          <a:p>
            <a:pPr lvl="1"/>
            <a:r>
              <a:rPr lang="en-US" dirty="0"/>
              <a:t>Trained reviewer for QAC</a:t>
            </a:r>
          </a:p>
          <a:p>
            <a:pPr lvl="0"/>
            <a:r>
              <a:rPr lang="en-US" dirty="0"/>
              <a:t>Opinion regarding role of students in QA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3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88784-7EB8-436C-80D2-CF2B0BE9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50483"/>
            <a:ext cx="9905998" cy="1478570"/>
          </a:xfrm>
        </p:spPr>
        <p:txBody>
          <a:bodyPr/>
          <a:lstStyle/>
          <a:p>
            <a:r>
              <a:rPr lang="en-US" dirty="0"/>
              <a:t>qualitative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A7293B-9EA8-4122-A472-928385FB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34002"/>
            <a:ext cx="9905999" cy="5257743"/>
          </a:xfrm>
        </p:spPr>
        <p:txBody>
          <a:bodyPr>
            <a:noAutofit/>
          </a:bodyPr>
          <a:lstStyle/>
          <a:p>
            <a:r>
              <a:rPr lang="en-US" sz="2800" dirty="0"/>
              <a:t>Meant to elicit in depth, perceptions of students (and staff?) regarding student engagement in QA: its’ importance, the challenges that need to be overcome to encourage greater student engagement, strategies to overcome such challenges, etc. </a:t>
            </a:r>
          </a:p>
          <a:p>
            <a:r>
              <a:rPr lang="en-US" sz="2800" dirty="0"/>
              <a:t>A selected person from each participating university (the Director, CQA or another) will be required to conduct the FGDs and record the discussions</a:t>
            </a:r>
          </a:p>
          <a:p>
            <a:r>
              <a:rPr lang="en-US" sz="2800" dirty="0"/>
              <a:t>Details of numbers of FGDs, participants, questions to be discussed etc., need to be worked out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815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E646FE-1043-48D5-922E-0D18E575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entry and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C276E7-2D31-4637-8F8C-72DE6E121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be carried out in the QAC, using appropriate software and appropriate methods for statistical analysis</a:t>
            </a:r>
          </a:p>
        </p:txBody>
      </p:sp>
    </p:spTree>
    <p:extLst>
      <p:ext uri="{BB962C8B-B14F-4D97-AF65-F5344CB8AC3E}">
        <p14:creationId xmlns:p14="http://schemas.microsoft.com/office/powerpoint/2010/main" val="3997611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18937-1461-4E2D-BC3D-7ED0DFFA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Dissemination of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0CE08F-821C-458E-AD4A-75DF8C364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Results will be shared with all QA directors, the UGC’s SC QA and Commission members.</a:t>
            </a:r>
          </a:p>
          <a:p>
            <a:pPr lvl="0"/>
            <a:r>
              <a:rPr lang="en-US" sz="2800" dirty="0"/>
              <a:t>Findings will inform future activities on student engagement in QA</a:t>
            </a:r>
          </a:p>
          <a:p>
            <a:pPr lvl="0"/>
            <a:r>
              <a:rPr lang="en-US" sz="2800" dirty="0"/>
              <a:t>Findings will be submitted for presentation at an international conference on QA and written up as a full paper for publication in a peer-reviewed journal </a:t>
            </a:r>
          </a:p>
        </p:txBody>
      </p:sp>
    </p:spTree>
    <p:extLst>
      <p:ext uri="{BB962C8B-B14F-4D97-AF65-F5344CB8AC3E}">
        <p14:creationId xmlns:p14="http://schemas.microsoft.com/office/powerpoint/2010/main" val="3425625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117A7F-4B11-4FD6-8181-FFA428E8F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for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B1F87F-2FC1-44BF-9D11-2F5DF7B3C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Baseline survey – UGC?</a:t>
            </a:r>
          </a:p>
          <a:p>
            <a:r>
              <a:rPr lang="en-US" sz="2800" dirty="0"/>
              <a:t>Capacity building – British Council?</a:t>
            </a:r>
          </a:p>
          <a:p>
            <a:r>
              <a:rPr lang="en-US" sz="2800" dirty="0"/>
              <a:t>Estimated budgets?</a:t>
            </a:r>
          </a:p>
        </p:txBody>
      </p:sp>
    </p:spTree>
    <p:extLst>
      <p:ext uri="{BB962C8B-B14F-4D97-AF65-F5344CB8AC3E}">
        <p14:creationId xmlns:p14="http://schemas.microsoft.com/office/powerpoint/2010/main" val="3353814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94A22322-B2D7-4D08-981B-F5CF6E49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discussions</a:t>
            </a:r>
          </a:p>
        </p:txBody>
      </p:sp>
    </p:spTree>
    <p:extLst>
      <p:ext uri="{BB962C8B-B14F-4D97-AF65-F5344CB8AC3E}">
        <p14:creationId xmlns:p14="http://schemas.microsoft.com/office/powerpoint/2010/main" val="1452398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70AE3A7-EAAB-4BD3-B0E8-371255B20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76893"/>
            <a:ext cx="9905999" cy="57516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Each group to make recommendations on a different aspect of the study:</a:t>
            </a:r>
          </a:p>
          <a:p>
            <a:pPr marL="0" indent="0">
              <a:buNone/>
            </a:pPr>
            <a:r>
              <a:rPr lang="en-US" sz="2800" dirty="0"/>
              <a:t>Questionnaire-based survey</a:t>
            </a:r>
          </a:p>
          <a:p>
            <a:pPr marL="0" indent="0">
              <a:buNone/>
            </a:pPr>
            <a:r>
              <a:rPr lang="en-US" sz="2800" dirty="0"/>
              <a:t>	Group 1: Sampling strategy and data collection </a:t>
            </a:r>
          </a:p>
          <a:p>
            <a:pPr marL="0" indent="0">
              <a:buNone/>
            </a:pPr>
            <a:r>
              <a:rPr lang="en-US" sz="2800" dirty="0"/>
              <a:t>	Group 2: Questionnaire for students</a:t>
            </a:r>
          </a:p>
          <a:p>
            <a:pPr marL="0" indent="0">
              <a:buNone/>
            </a:pPr>
            <a:r>
              <a:rPr lang="en-US" sz="2800" dirty="0"/>
              <a:t>	Group 3: Questionnaire for staff</a:t>
            </a:r>
          </a:p>
          <a:p>
            <a:pPr marL="0" indent="0">
              <a:buNone/>
            </a:pPr>
            <a:r>
              <a:rPr lang="en-US" sz="2800" dirty="0"/>
              <a:t>Qualitative study</a:t>
            </a:r>
          </a:p>
          <a:p>
            <a:pPr marL="914400" indent="-914400">
              <a:buNone/>
            </a:pPr>
            <a:r>
              <a:rPr lang="en-US" sz="2800" dirty="0"/>
              <a:t>	Group 4: Number of FGDs, resource persons, questions, training of leaders, data analysis</a:t>
            </a:r>
          </a:p>
        </p:txBody>
      </p:sp>
    </p:spTree>
    <p:extLst>
      <p:ext uri="{BB962C8B-B14F-4D97-AF65-F5344CB8AC3E}">
        <p14:creationId xmlns:p14="http://schemas.microsoft.com/office/powerpoint/2010/main" val="2371028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C42FF7-3D16-4DF4-A324-EB56789D5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1478570"/>
          </a:xfrm>
        </p:spPr>
        <p:txBody>
          <a:bodyPr/>
          <a:lstStyle/>
          <a:p>
            <a:r>
              <a:rPr lang="en-US" dirty="0"/>
              <a:t>Volunteers to participate in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39FBFF-ECF4-4BF8-93EE-63E4EF85D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89088"/>
            <a:ext cx="9905999" cy="468108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Steering group </a:t>
            </a:r>
            <a:r>
              <a:rPr lang="en-US" sz="2800" dirty="0"/>
              <a:t>(5 – 6 persons): oversight of study design, budgets,  finalize questionnaires, dissemination of findings</a:t>
            </a:r>
          </a:p>
          <a:p>
            <a:r>
              <a:rPr lang="en-US" sz="2800" dirty="0">
                <a:solidFill>
                  <a:srgbClr val="FFFF00"/>
                </a:solidFill>
              </a:rPr>
              <a:t>Data collection </a:t>
            </a:r>
            <a:r>
              <a:rPr lang="en-US" sz="2800" dirty="0"/>
              <a:t>(at least 2 per university): administer questionnaires to students and staff</a:t>
            </a:r>
            <a:endParaRPr lang="en-US" sz="2400" dirty="0"/>
          </a:p>
          <a:p>
            <a:r>
              <a:rPr lang="en-US" sz="2800" dirty="0">
                <a:solidFill>
                  <a:srgbClr val="FFFF00"/>
                </a:solidFill>
              </a:rPr>
              <a:t>Data entry and analysis </a:t>
            </a:r>
            <a:r>
              <a:rPr lang="en-US" sz="2800" dirty="0"/>
              <a:t>(2 + 2): support QAC in designing data entry formats and in quantitative and qualitative data analysis</a:t>
            </a:r>
          </a:p>
          <a:p>
            <a:r>
              <a:rPr lang="en-US" sz="2800" dirty="0">
                <a:solidFill>
                  <a:srgbClr val="FFFF00"/>
                </a:solidFill>
              </a:rPr>
              <a:t>Focus group discussions </a:t>
            </a:r>
            <a:r>
              <a:rPr lang="en-US" sz="2800" dirty="0"/>
              <a:t>(???): design questions, train others, </a:t>
            </a:r>
            <a:r>
              <a:rPr lang="en-US" sz="2800" dirty="0" err="1"/>
              <a:t>etc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253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44E028-4751-4397-8980-C6AE3184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25032"/>
            <a:ext cx="9905998" cy="1478570"/>
          </a:xfrm>
        </p:spPr>
        <p:txBody>
          <a:bodyPr>
            <a:normAutofit/>
          </a:bodyPr>
          <a:lstStyle/>
          <a:p>
            <a:r>
              <a:rPr lang="en-US" sz="4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B6ACD2-00BD-4609-8210-097B41B1B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3602"/>
            <a:ext cx="9905999" cy="4506912"/>
          </a:xfrm>
        </p:spPr>
        <p:txBody>
          <a:bodyPr>
            <a:normAutofit/>
          </a:bodyPr>
          <a:lstStyle/>
          <a:p>
            <a:r>
              <a:rPr lang="en-US" sz="2800" dirty="0"/>
              <a:t>Need for QA in universities is now widely accepted</a:t>
            </a:r>
          </a:p>
          <a:p>
            <a:r>
              <a:rPr lang="en-US" sz="2800" dirty="0"/>
              <a:t>National Framework for QA is available:</a:t>
            </a:r>
          </a:p>
          <a:p>
            <a:pPr lvl="1"/>
            <a:r>
              <a:rPr lang="en-US" sz="2400" dirty="0"/>
              <a:t>Sri Lanka Qualifications Framework</a:t>
            </a:r>
          </a:p>
          <a:p>
            <a:pPr lvl="1"/>
            <a:r>
              <a:rPr lang="en-US" sz="2400" dirty="0"/>
              <a:t>Subject Benchmark Statements</a:t>
            </a:r>
          </a:p>
          <a:p>
            <a:pPr lvl="1"/>
            <a:r>
              <a:rPr lang="en-US" sz="2400" dirty="0"/>
              <a:t>Codes of Practice</a:t>
            </a:r>
          </a:p>
          <a:p>
            <a:pPr lvl="1"/>
            <a:r>
              <a:rPr lang="en-US" sz="2400" dirty="0"/>
              <a:t>Internal Quality Assurance </a:t>
            </a:r>
          </a:p>
          <a:p>
            <a:pPr lvl="1"/>
            <a:r>
              <a:rPr lang="en-US" sz="2400" dirty="0"/>
              <a:t>External Quality Assurance</a:t>
            </a:r>
          </a:p>
          <a:p>
            <a:r>
              <a:rPr lang="en-US" sz="2800" dirty="0"/>
              <a:t>Half-way through 2</a:t>
            </a:r>
            <a:r>
              <a:rPr lang="en-US" sz="2800" baseline="30000" dirty="0"/>
              <a:t>nd</a:t>
            </a:r>
            <a:r>
              <a:rPr lang="en-US" sz="2800" dirty="0"/>
              <a:t> cycle of external reviews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1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912B9-3301-42D4-9B58-FC901789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7D46F6-7E26-440F-A8F8-B53CD7340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023348"/>
            <a:ext cx="10066914" cy="5682252"/>
          </a:xfrm>
        </p:spPr>
        <p:txBody>
          <a:bodyPr>
            <a:noAutofit/>
          </a:bodyPr>
          <a:lstStyle/>
          <a:p>
            <a:r>
              <a:rPr lang="en-US" sz="2800" dirty="0"/>
              <a:t>Persistent problems with student protests, delays in course completion, graduate unemployment, allegations of sub-standard education</a:t>
            </a:r>
          </a:p>
          <a:p>
            <a:r>
              <a:rPr lang="en-US" sz="2800" dirty="0"/>
              <a:t>Frequent protests suggest that students have little sense of power over their own education – no sense of ownership or responsibility to contribute towards improvement of </a:t>
            </a:r>
            <a:r>
              <a:rPr lang="en-US" sz="2800" dirty="0" err="1"/>
              <a:t>programmes</a:t>
            </a:r>
            <a:r>
              <a:rPr lang="en-US" sz="2800" dirty="0"/>
              <a:t> of study</a:t>
            </a:r>
          </a:p>
          <a:p>
            <a:r>
              <a:rPr lang="en-US" sz="2800" dirty="0">
                <a:solidFill>
                  <a:srgbClr val="FFFF00"/>
                </a:solidFill>
              </a:rPr>
              <a:t>Students are the principal stakeholders, and stand to gain the most from better quality education</a:t>
            </a:r>
          </a:p>
          <a:p>
            <a:r>
              <a:rPr lang="en-US" sz="2800" dirty="0"/>
              <a:t>Intensified EQA activities since 2017 may have increased awareness of the need for student engagement in QA</a:t>
            </a:r>
          </a:p>
          <a:p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5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C8A99-F0B9-489E-8888-31C3B091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2882"/>
            <a:ext cx="9905998" cy="1478570"/>
          </a:xfrm>
        </p:spPr>
        <p:txBody>
          <a:bodyPr>
            <a:normAutofit/>
          </a:bodyPr>
          <a:lstStyle/>
          <a:p>
            <a:r>
              <a:rPr lang="en-US" sz="4000" dirty="0"/>
              <a:t>Problem to be addressed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9212FC-E248-4A41-A775-8E66FFD5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19996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No systematic assessment of </a:t>
            </a:r>
          </a:p>
          <a:p>
            <a:pPr lvl="1"/>
            <a:r>
              <a:rPr lang="en-US" sz="2800" dirty="0"/>
              <a:t>the actual extent of student engagement in QA in our universities; or</a:t>
            </a:r>
          </a:p>
          <a:p>
            <a:pPr lvl="1"/>
            <a:r>
              <a:rPr lang="en-US" sz="2800" dirty="0"/>
              <a:t>the perceptions of students and staff regarding the appropriate level of student engagement in QA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5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A86D7-B917-4BC5-9A6B-4F4C3944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0C3D99-D486-49F1-95DF-48D3BF1B4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9538" indent="-1379538">
              <a:spcAft>
                <a:spcPts val="1200"/>
              </a:spcAft>
              <a:buNone/>
            </a:pPr>
            <a:r>
              <a:rPr lang="en-US" sz="2800" dirty="0"/>
              <a:t>Stage 1: 	Baseline survey of student engagement in QA</a:t>
            </a:r>
          </a:p>
          <a:p>
            <a:pPr marL="1379538" indent="-1379538">
              <a:spcAft>
                <a:spcPts val="1200"/>
              </a:spcAft>
              <a:buNone/>
            </a:pPr>
            <a:r>
              <a:rPr lang="en-US" sz="2800" dirty="0"/>
              <a:t>Stage 2: 	Identify strategies that are most likely to increase student engagement </a:t>
            </a:r>
          </a:p>
          <a:p>
            <a:pPr marL="1379538" indent="-1379538">
              <a:spcAft>
                <a:spcPts val="1200"/>
              </a:spcAft>
              <a:buNone/>
            </a:pPr>
            <a:r>
              <a:rPr lang="en-US" sz="2800" dirty="0"/>
              <a:t>Stage 3: 	Build capacity among students and staff to implement  identified strategies</a:t>
            </a:r>
          </a:p>
          <a:p>
            <a:pPr marL="1379538" indent="-1379538">
              <a:spcAft>
                <a:spcPts val="1200"/>
              </a:spcAft>
              <a:buNone/>
            </a:pPr>
            <a:r>
              <a:rPr lang="en-US" sz="2800" dirty="0"/>
              <a:t>Stage 4: 	Follow up study to assess effectiveness of strategies</a:t>
            </a:r>
          </a:p>
        </p:txBody>
      </p:sp>
    </p:spTree>
    <p:extLst>
      <p:ext uri="{BB962C8B-B14F-4D97-AF65-F5344CB8AC3E}">
        <p14:creationId xmlns:p14="http://schemas.microsoft.com/office/powerpoint/2010/main" val="29617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56F764-2D51-4780-A31E-71F4B23A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>
            <a:normAutofit/>
          </a:bodyPr>
          <a:lstStyle/>
          <a:p>
            <a:r>
              <a:rPr lang="en-US" sz="4000" dirty="0"/>
              <a:t>Baseline survey: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65E5BD-5A28-44D3-ADAA-D3E902AEB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28671"/>
            <a:ext cx="9905999" cy="4841402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To compare the extent of undergraduate student awareness and engagement in quality assurance</a:t>
            </a:r>
          </a:p>
          <a:p>
            <a:pPr lvl="1"/>
            <a:r>
              <a:rPr lang="en-US" sz="2400" dirty="0"/>
              <a:t>between universities </a:t>
            </a:r>
          </a:p>
          <a:p>
            <a:pPr lvl="1"/>
            <a:r>
              <a:rPr lang="en-US" sz="2400" dirty="0"/>
              <a:t>between faculties that are pre- and post-PR</a:t>
            </a:r>
          </a:p>
          <a:p>
            <a:pPr lvl="0"/>
            <a:r>
              <a:rPr lang="en-US" sz="2800" dirty="0"/>
              <a:t>To assess perceptions of academic staff members and students regarding the importance / value of student engagement in quality assurance in relation to their own degree </a:t>
            </a:r>
            <a:r>
              <a:rPr lang="en-US" sz="2800" dirty="0" err="1"/>
              <a:t>programme</a:t>
            </a:r>
            <a:endParaRPr lang="en-US" sz="2800" dirty="0"/>
          </a:p>
          <a:p>
            <a:pPr lvl="0"/>
            <a:r>
              <a:rPr lang="en-US" sz="2800" dirty="0"/>
              <a:t>To identify the conditions that lead to greater student engagement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77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B0B6D-7C60-4FD8-A993-A0A8D0ACB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51EE69-2105-46BB-870D-43B2EA1CB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Multi-</a:t>
            </a:r>
            <a:r>
              <a:rPr lang="en-US" sz="2800" dirty="0" err="1"/>
              <a:t>centre</a:t>
            </a:r>
            <a:r>
              <a:rPr lang="en-US" sz="2800" dirty="0"/>
              <a:t>: all universities? All faculties / institutes?</a:t>
            </a:r>
          </a:p>
          <a:p>
            <a:r>
              <a:rPr lang="en-US" sz="2800" dirty="0"/>
              <a:t>Mixed methods: quantitative (self-administered questionnaires) and qualitative (focus group discussions)</a:t>
            </a:r>
          </a:p>
          <a:p>
            <a:r>
              <a:rPr lang="en-US" sz="2800" dirty="0"/>
              <a:t>Study populations: undergraduate students (years of study?); academic staff (seniority? Academic disciplines?)</a:t>
            </a:r>
          </a:p>
          <a:p>
            <a:r>
              <a:rPr lang="en-US" sz="2800" dirty="0"/>
              <a:t>Faculties categorized as pre-review or post-review</a:t>
            </a:r>
          </a:p>
        </p:txBody>
      </p:sp>
    </p:spTree>
    <p:extLst>
      <p:ext uri="{BB962C8B-B14F-4D97-AF65-F5344CB8AC3E}">
        <p14:creationId xmlns:p14="http://schemas.microsoft.com/office/powerpoint/2010/main" val="236674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00866A-2BC4-47B8-8BD9-365449E3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0"/>
            <a:ext cx="9906000" cy="1477961"/>
          </a:xfrm>
        </p:spPr>
        <p:txBody>
          <a:bodyPr/>
          <a:lstStyle/>
          <a:p>
            <a:r>
              <a:rPr lang="en-US" dirty="0"/>
              <a:t>quantitative survey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9DB278D-8FB4-4249-9B49-E7208FB12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8" y="1067140"/>
            <a:ext cx="4649783" cy="823912"/>
          </a:xfrm>
        </p:spPr>
        <p:txBody>
          <a:bodyPr>
            <a:normAutofit/>
          </a:bodyPr>
          <a:lstStyle/>
          <a:p>
            <a:r>
              <a:rPr lang="en-US" sz="3200" dirty="0"/>
              <a:t>Sampling strategy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EA6BC36-8281-4B0F-8DEF-0B3FD0957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7609" y="2043450"/>
            <a:ext cx="4878391" cy="4226721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Universities – every university where D/CQA agrees to participate</a:t>
            </a:r>
          </a:p>
          <a:p>
            <a:pPr lvl="0"/>
            <a:r>
              <a:rPr lang="en-US" sz="2000" dirty="0"/>
              <a:t>Faculties – selected sample?</a:t>
            </a:r>
          </a:p>
          <a:p>
            <a:pPr lvl="0"/>
            <a:r>
              <a:rPr lang="en-US" sz="2000" dirty="0"/>
              <a:t>Degree </a:t>
            </a:r>
            <a:r>
              <a:rPr lang="en-US" sz="2000" dirty="0" err="1"/>
              <a:t>programmes</a:t>
            </a:r>
            <a:r>
              <a:rPr lang="en-US" sz="2000" dirty="0"/>
              <a:t> – separate sampling not required unless clear difference in site visit category between </a:t>
            </a:r>
            <a:r>
              <a:rPr lang="en-US" sz="2000" dirty="0" err="1"/>
              <a:t>programmes</a:t>
            </a:r>
            <a:r>
              <a:rPr lang="en-US" sz="2000" dirty="0"/>
              <a:t>?</a:t>
            </a:r>
          </a:p>
          <a:p>
            <a:pPr lvl="0"/>
            <a:r>
              <a:rPr lang="en-US" sz="2000" dirty="0"/>
              <a:t>Students at different levels of study – first and last year of study (100 each?)</a:t>
            </a:r>
          </a:p>
          <a:p>
            <a:pPr lvl="0"/>
            <a:r>
              <a:rPr lang="en-US" sz="2000" dirty="0"/>
              <a:t>Academic staff: random? Dept wise?</a:t>
            </a:r>
          </a:p>
          <a:p>
            <a:endParaRPr lang="en-US" sz="2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CE04BE47-7E3C-49EC-BBDA-651B9EDFB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6198" y="1067140"/>
            <a:ext cx="4646602" cy="823912"/>
          </a:xfrm>
        </p:spPr>
        <p:txBody>
          <a:bodyPr>
            <a:normAutofit/>
          </a:bodyPr>
          <a:lstStyle/>
          <a:p>
            <a:r>
              <a:rPr lang="en-US" sz="2800" dirty="0"/>
              <a:t>Data collection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441207A-BCF9-420E-80F3-172BFB478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989" y="2130196"/>
            <a:ext cx="5055319" cy="3660664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Permission / approval from Faculty Board</a:t>
            </a:r>
          </a:p>
          <a:p>
            <a:pPr lvl="0"/>
            <a:r>
              <a:rPr lang="en-US" dirty="0"/>
              <a:t>Paper based / online?</a:t>
            </a:r>
          </a:p>
          <a:p>
            <a:pPr lvl="0"/>
            <a:r>
              <a:rPr lang="en-US" dirty="0"/>
              <a:t>English / Sinhala / Tamil</a:t>
            </a:r>
          </a:p>
          <a:p>
            <a:pPr lvl="0"/>
            <a:r>
              <a:rPr lang="en-US" dirty="0"/>
              <a:t>Common period of data collection – target January - February 2020</a:t>
            </a:r>
          </a:p>
          <a:p>
            <a:pPr lvl="0"/>
            <a:r>
              <a:rPr lang="en-US" dirty="0"/>
              <a:t>Responsibility - Director CQA and Faculty QA Coordinators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0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5F64A-2124-4D48-9722-B09AC292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/>
              <a:t>Questionnaire for students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D41D424-22DC-4C91-96CD-B418539C5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62742"/>
            <a:ext cx="10179731" cy="525417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Introduction with purpose of survey and instructions for answering questions</a:t>
            </a:r>
          </a:p>
          <a:p>
            <a:pPr lvl="0"/>
            <a:r>
              <a:rPr lang="en-US" dirty="0"/>
              <a:t>Identifying information: University, Faculty, degree </a:t>
            </a:r>
            <a:r>
              <a:rPr lang="en-US" dirty="0" err="1"/>
              <a:t>programme</a:t>
            </a:r>
            <a:r>
              <a:rPr lang="en-US" dirty="0"/>
              <a:t>, year of study, sex</a:t>
            </a:r>
          </a:p>
          <a:p>
            <a:pPr lvl="0"/>
            <a:r>
              <a:rPr lang="en-US" dirty="0"/>
              <a:t>Participation in QA activities: </a:t>
            </a:r>
          </a:p>
          <a:p>
            <a:pPr lvl="1"/>
            <a:r>
              <a:rPr lang="en-US" dirty="0"/>
              <a:t>Student satisfaction surveys</a:t>
            </a:r>
          </a:p>
          <a:p>
            <a:pPr lvl="1"/>
            <a:r>
              <a:rPr lang="en-US" dirty="0"/>
              <a:t>Feedback on teachers</a:t>
            </a:r>
          </a:p>
          <a:p>
            <a:pPr lvl="1"/>
            <a:r>
              <a:rPr lang="en-US" dirty="0"/>
              <a:t>Feedback on degree </a:t>
            </a:r>
            <a:r>
              <a:rPr lang="en-US" dirty="0" err="1"/>
              <a:t>programme</a:t>
            </a:r>
            <a:endParaRPr lang="en-US" dirty="0"/>
          </a:p>
          <a:p>
            <a:pPr lvl="1"/>
            <a:r>
              <a:rPr lang="en-US" dirty="0"/>
              <a:t>Decision-making committees in Faculty</a:t>
            </a:r>
          </a:p>
          <a:p>
            <a:pPr lvl="1"/>
            <a:r>
              <a:rPr lang="en-US" dirty="0"/>
              <a:t>Site visits by external reviewers</a:t>
            </a:r>
          </a:p>
          <a:p>
            <a:pPr lvl="0"/>
            <a:r>
              <a:rPr lang="en-US" dirty="0"/>
              <a:t>Knowledge regarding EQA reviews conducted by QAC in</a:t>
            </a:r>
          </a:p>
          <a:p>
            <a:pPr lvl="1"/>
            <a:r>
              <a:rPr lang="en-US" dirty="0"/>
              <a:t>Own faculty</a:t>
            </a:r>
          </a:p>
          <a:p>
            <a:pPr lvl="1"/>
            <a:r>
              <a:rPr lang="en-US" dirty="0"/>
              <a:t>Other faculties in university</a:t>
            </a:r>
          </a:p>
          <a:p>
            <a:pPr lvl="1"/>
            <a:r>
              <a:rPr lang="en-US" dirty="0"/>
              <a:t>University system</a:t>
            </a:r>
          </a:p>
          <a:p>
            <a:pPr lvl="0"/>
            <a:r>
              <a:rPr lang="en-US" dirty="0"/>
              <a:t>Opinion regarding role of students in QA</a:t>
            </a:r>
          </a:p>
        </p:txBody>
      </p:sp>
    </p:spTree>
    <p:extLst>
      <p:ext uri="{BB962C8B-B14F-4D97-AF65-F5344CB8AC3E}">
        <p14:creationId xmlns:p14="http://schemas.microsoft.com/office/powerpoint/2010/main" val="97507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108</TotalTime>
  <Words>781</Words>
  <Application>Microsoft Office PowerPoint</Application>
  <PresentationFormat>Custom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Circuit</vt:lpstr>
      <vt:lpstr>Student engagement in QuAlity assurance in  Sri Lankan universities</vt:lpstr>
      <vt:lpstr>Background</vt:lpstr>
      <vt:lpstr>Issues</vt:lpstr>
      <vt:lpstr>Problem to be addressed</vt:lpstr>
      <vt:lpstr>Proposed project</vt:lpstr>
      <vt:lpstr>Baseline survey: objectives</vt:lpstr>
      <vt:lpstr>Methods</vt:lpstr>
      <vt:lpstr>quantitative survey</vt:lpstr>
      <vt:lpstr>Questionnaire for students</vt:lpstr>
      <vt:lpstr>Questionnaire for staff</vt:lpstr>
      <vt:lpstr>qualitative study</vt:lpstr>
      <vt:lpstr>Data entry and analysis</vt:lpstr>
      <vt:lpstr>Dissemination of findings</vt:lpstr>
      <vt:lpstr>Funding for project</vt:lpstr>
      <vt:lpstr>Group discussions</vt:lpstr>
      <vt:lpstr>PowerPoint Presentation</vt:lpstr>
      <vt:lpstr>Volunteers to participate in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engagement in QA  in Sri Lankan universities</dc:title>
  <dc:creator>Nilanthi de Silva</dc:creator>
  <cp:lastModifiedBy>DELL</cp:lastModifiedBy>
  <cp:revision>13</cp:revision>
  <dcterms:created xsi:type="dcterms:W3CDTF">2019-12-03T12:20:27Z</dcterms:created>
  <dcterms:modified xsi:type="dcterms:W3CDTF">2019-12-09T02:32:34Z</dcterms:modified>
</cp:coreProperties>
</file>