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74" r:id="rId4"/>
    <p:sldId id="278" r:id="rId5"/>
    <p:sldId id="277" r:id="rId6"/>
    <p:sldId id="257" r:id="rId7"/>
    <p:sldId id="276" r:id="rId8"/>
    <p:sldId id="275" r:id="rId9"/>
    <p:sldId id="258" r:id="rId10"/>
    <p:sldId id="260" r:id="rId11"/>
    <p:sldId id="262" r:id="rId12"/>
    <p:sldId id="263" r:id="rId13"/>
    <p:sldId id="264" r:id="rId14"/>
    <p:sldId id="266" r:id="rId15"/>
    <p:sldId id="271" r:id="rId16"/>
    <p:sldId id="267" r:id="rId17"/>
    <p:sldId id="268" r:id="rId18"/>
    <p:sldId id="269" r:id="rId19"/>
    <p:sldId id="270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31BB2-6115-445E-B702-F0E3E7C81439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11DB2-6ACE-415D-9D53-25953445C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7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1DB2-6ACE-415D-9D53-25953445C4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7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1DB2-6ACE-415D-9D53-25953445C4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42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1DB2-6ACE-415D-9D53-25953445C4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3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E77E-0D37-40E8-83C0-023943B8C63E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5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F2714-0A9D-4FE5-8406-7EEF9B26E161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3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9EFF-47BB-4653-BC6A-5AC9DDB3C37F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1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C06B-9D15-4553-82D5-3DE018BF2347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5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D295-CA92-4DDA-868D-F35BC7C7A021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4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BD4-CB4D-497E-A7E1-67E34CC97325}" type="datetime1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D827-82FE-428A-958C-38F913ACE52E}" type="datetime1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1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235F-34F1-4C07-9A3C-B18B23C6EB02}" type="datetime1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B7CE-00AE-4499-A787-74F5CC42FBA8}" type="datetime1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4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F8FB-CF48-4476-991B-856C77B25C12}" type="datetime1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3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4E7C-6609-45A9-8464-FB19019C5E7C}" type="datetime1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C096F-3C6A-48CD-B5B2-8890A1C9DBBC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81B58-8FAE-4EB9-BA3C-A6A55574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4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741" y="573740"/>
            <a:ext cx="10461812" cy="3211606"/>
          </a:xfrm>
        </p:spPr>
        <p:txBody>
          <a:bodyPr>
            <a:noAutofit/>
          </a:bodyPr>
          <a:lstStyle/>
          <a:p>
            <a:r>
              <a:rPr lang="en-US" sz="11500" dirty="0" smtClean="0">
                <a:latin typeface="Aldine721 BdCn BT" panose="02040706050706020403" pitchFamily="18" charset="0"/>
              </a:rPr>
              <a:t>Student </a:t>
            </a:r>
            <a:br>
              <a:rPr lang="en-US" sz="11500" dirty="0" smtClean="0">
                <a:latin typeface="Aldine721 BdCn BT" panose="02040706050706020403" pitchFamily="18" charset="0"/>
              </a:rPr>
            </a:br>
            <a:r>
              <a:rPr lang="en-US" sz="11500" dirty="0" smtClean="0">
                <a:latin typeface="Aldine721 BdCn BT" panose="02040706050706020403" pitchFamily="18" charset="0"/>
              </a:rPr>
              <a:t>Engagement</a:t>
            </a:r>
            <a:endParaRPr lang="en-US" sz="11500" dirty="0">
              <a:latin typeface="Aldine721 BdCn BT" panose="02040706050706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93341"/>
            <a:ext cx="9144000" cy="9233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/>
              <a:t>Prof.G.Mikunthan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Director, CQA, </a:t>
            </a:r>
            <a:r>
              <a:rPr lang="en-US" sz="2000" dirty="0" err="1" smtClean="0"/>
              <a:t>UoJ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876800" y="5916706"/>
            <a:ext cx="224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06.12.2019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1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1342" y="633390"/>
            <a:ext cx="114389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3225" indent="-403225">
              <a:buFont typeface="Arial" panose="020B0604020202020204" pitchFamily="34" charset="0"/>
              <a:buChar char="•"/>
            </a:pPr>
            <a:r>
              <a:rPr lang="en-US" sz="3600" dirty="0" smtClean="0"/>
              <a:t>work </a:t>
            </a:r>
            <a:r>
              <a:rPr lang="en-US" sz="3600" dirty="0"/>
              <a:t>with </a:t>
            </a:r>
            <a:r>
              <a:rPr lang="en-US" sz="3600" b="1" dirty="0"/>
              <a:t>all </a:t>
            </a:r>
            <a:r>
              <a:rPr lang="en-US" sz="3600" b="1" dirty="0" smtClean="0"/>
              <a:t>students </a:t>
            </a:r>
            <a:r>
              <a:rPr lang="en-US" sz="3600" dirty="0" smtClean="0"/>
              <a:t>(individuals/small groups) </a:t>
            </a:r>
            <a:r>
              <a:rPr lang="en-US" sz="3600" dirty="0"/>
              <a:t>to help them </a:t>
            </a:r>
            <a:r>
              <a:rPr lang="en-US" sz="3600" dirty="0" smtClean="0"/>
              <a:t>to develop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a) </a:t>
            </a:r>
            <a:r>
              <a:rPr lang="en-US" sz="3600" b="1" dirty="0" smtClean="0"/>
              <a:t>essential </a:t>
            </a:r>
            <a:r>
              <a:rPr lang="en-US" sz="3600" b="1" dirty="0"/>
              <a:t>skills </a:t>
            </a:r>
            <a:endParaRPr lang="en-US" sz="3600" b="1" dirty="0" smtClean="0"/>
          </a:p>
          <a:p>
            <a:r>
              <a:rPr lang="en-US" sz="3600" dirty="0"/>
              <a:t>	</a:t>
            </a:r>
            <a:r>
              <a:rPr lang="en-US" sz="3600" dirty="0" smtClean="0"/>
              <a:t>b) </a:t>
            </a:r>
            <a:r>
              <a:rPr lang="en-US" sz="3600" b="1" dirty="0" smtClean="0"/>
              <a:t>confidence</a:t>
            </a:r>
            <a:r>
              <a:rPr lang="en-US" sz="3600" dirty="0" smtClean="0"/>
              <a:t> </a:t>
            </a:r>
            <a:r>
              <a:rPr lang="en-US" sz="3600" dirty="0"/>
              <a:t>to be actively involved </a:t>
            </a:r>
            <a:endParaRPr lang="en-US" sz="3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21342" y="3680029"/>
            <a:ext cx="114389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600" dirty="0" smtClean="0"/>
              <a:t>learning </a:t>
            </a:r>
            <a:r>
              <a:rPr lang="en-US" sz="3600" dirty="0"/>
              <a:t>and student experience </a:t>
            </a:r>
            <a:r>
              <a:rPr lang="en-US" sz="3600" dirty="0" smtClean="0"/>
              <a:t>- regardless </a:t>
            </a:r>
            <a:r>
              <a:rPr lang="en-US" sz="3600" dirty="0"/>
              <a:t>of their </a:t>
            </a:r>
            <a:r>
              <a:rPr lang="en-US" sz="3600" dirty="0" smtClean="0"/>
              <a:t> mode </a:t>
            </a:r>
            <a:r>
              <a:rPr lang="en-US" sz="3600" dirty="0"/>
              <a:t>of study, age, disability, gender, </a:t>
            </a:r>
            <a:r>
              <a:rPr lang="en-US" sz="3600" dirty="0" smtClean="0"/>
              <a:t>religion and </a:t>
            </a:r>
            <a:r>
              <a:rPr lang="en-US" sz="3600" dirty="0"/>
              <a:t>transgender status.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46410" y="5036172"/>
            <a:ext cx="27307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investment </a:t>
            </a:r>
            <a:r>
              <a:rPr lang="en-US" sz="2000" b="1" dirty="0"/>
              <a:t>in their learning </a:t>
            </a:r>
            <a:r>
              <a:rPr lang="en-US" sz="2000" b="1" dirty="0" smtClean="0"/>
              <a:t>(</a:t>
            </a:r>
            <a:r>
              <a:rPr lang="en-US" sz="2000" b="1" dirty="0"/>
              <a:t>motivation </a:t>
            </a:r>
            <a:r>
              <a:rPr lang="en-US" sz="2000" b="1" dirty="0" smtClean="0"/>
              <a:t>&amp; </a:t>
            </a:r>
          </a:p>
          <a:p>
            <a:r>
              <a:rPr lang="en-US" sz="2000" b="1" dirty="0" smtClean="0"/>
              <a:t>self-regulation</a:t>
            </a:r>
            <a:r>
              <a:rPr lang="en-US" sz="2000" b="1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103" y="116314"/>
            <a:ext cx="110318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3 </a:t>
            </a:r>
            <a:r>
              <a:rPr lang="en-US" sz="4000" b="1" dirty="0"/>
              <a:t>dimensions of </a:t>
            </a:r>
            <a:r>
              <a:rPr lang="en-US" sz="4000" b="1" dirty="0" smtClean="0"/>
              <a:t>Student Engagement </a:t>
            </a:r>
          </a:p>
          <a:p>
            <a:pPr algn="ctr"/>
            <a:r>
              <a:rPr lang="en-US" sz="2800" dirty="0" smtClean="0"/>
              <a:t>(Fredericks </a:t>
            </a:r>
            <a:r>
              <a:rPr lang="en-US" sz="2800" i="1" dirty="0"/>
              <a:t>et al</a:t>
            </a:r>
            <a:r>
              <a:rPr lang="en-US" sz="2800" dirty="0" smtClean="0"/>
              <a:t>., 2004</a:t>
            </a:r>
            <a:r>
              <a:rPr lang="en-US" sz="2800" dirty="0"/>
              <a:t>) </a:t>
            </a:r>
            <a:r>
              <a:rPr lang="en-US" sz="2800" dirty="0" smtClean="0"/>
              <a:t> 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3264050" y="1817566"/>
            <a:ext cx="3154680" cy="29992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25904" y="1868770"/>
            <a:ext cx="3154680" cy="299923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6872" y="3536489"/>
            <a:ext cx="3154680" cy="29992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67195" y="2852954"/>
            <a:ext cx="24683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Behavioural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6643095" y="2741176"/>
            <a:ext cx="24785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Emotional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25981" y="5035709"/>
            <a:ext cx="2177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Cognitive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80584" y="1635634"/>
            <a:ext cx="24587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reactions </a:t>
            </a:r>
            <a:r>
              <a:rPr lang="en-US" sz="2000" b="1" dirty="0"/>
              <a:t>in the </a:t>
            </a:r>
            <a:endParaRPr lang="en-US" sz="2000" b="1" dirty="0" smtClean="0"/>
          </a:p>
          <a:p>
            <a:r>
              <a:rPr lang="en-US" sz="2000" b="1" dirty="0" smtClean="0"/>
              <a:t>Classroom/University/Outside </a:t>
            </a:r>
            <a:endParaRPr lang="en-US" sz="2000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57199" y="3352799"/>
            <a:ext cx="2582485" cy="1296195"/>
          </a:xfrm>
          <a:prstGeom prst="wedgeRoundRectCallout">
            <a:avLst>
              <a:gd name="adj1" fmla="val 59008"/>
              <a:gd name="adj2" fmla="val -3606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2919" y="3536489"/>
            <a:ext cx="2810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Participation </a:t>
            </a:r>
            <a:r>
              <a:rPr lang="en-US" b="1" dirty="0"/>
              <a:t>in education,</a:t>
            </a:r>
          </a:p>
          <a:p>
            <a:r>
              <a:rPr lang="en-US" b="1" dirty="0" smtClean="0"/>
              <a:t>(academic, social </a:t>
            </a:r>
            <a:r>
              <a:rPr lang="en-US" b="1" dirty="0"/>
              <a:t>and extracurricular </a:t>
            </a:r>
            <a:r>
              <a:rPr lang="en-US" b="1" dirty="0" smtClean="0"/>
              <a:t>activities)</a:t>
            </a:r>
            <a:endParaRPr lang="en-US" b="1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8965358" y="1635633"/>
            <a:ext cx="2582485" cy="1018115"/>
          </a:xfrm>
          <a:prstGeom prst="wedgeRoundRectCallout">
            <a:avLst>
              <a:gd name="adj1" fmla="val -60406"/>
              <a:gd name="adj2" fmla="val 2473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8072813" y="5087376"/>
            <a:ext cx="2613116" cy="964459"/>
          </a:xfrm>
          <a:prstGeom prst="wedgeRoundRectCallout">
            <a:avLst>
              <a:gd name="adj1" fmla="val -63634"/>
              <a:gd name="adj2" fmla="val 1298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487" y="610136"/>
            <a:ext cx="1122280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• </a:t>
            </a:r>
            <a:r>
              <a:rPr lang="en-US" sz="3200" b="1" dirty="0" smtClean="0"/>
              <a:t>Lecturer </a:t>
            </a:r>
            <a:r>
              <a:rPr lang="en-US" sz="3200" b="1" dirty="0"/>
              <a:t>factors: </a:t>
            </a:r>
          </a:p>
          <a:p>
            <a:r>
              <a:rPr lang="en-US" sz="2000" dirty="0" smtClean="0"/>
              <a:t>	Lecturer </a:t>
            </a:r>
            <a:r>
              <a:rPr lang="en-US" sz="2000" dirty="0"/>
              <a:t>interaction style (enjoyment and shared focus, support, responsiveness, </a:t>
            </a:r>
            <a:r>
              <a:rPr lang="en-US" sz="2000" dirty="0" smtClean="0"/>
              <a:t>defectiveness, 	verbal </a:t>
            </a:r>
            <a:r>
              <a:rPr lang="en-US" sz="2000" dirty="0"/>
              <a:t>praise), behavioral and academic expectations </a:t>
            </a:r>
          </a:p>
          <a:p>
            <a:r>
              <a:rPr lang="en-US" sz="2000" dirty="0" smtClean="0"/>
              <a:t>• </a:t>
            </a:r>
            <a:r>
              <a:rPr lang="en-US" sz="3200" b="1" dirty="0" smtClean="0"/>
              <a:t>Institutional </a:t>
            </a:r>
            <a:r>
              <a:rPr lang="en-US" sz="3200" b="1" dirty="0"/>
              <a:t>factors: </a:t>
            </a:r>
          </a:p>
          <a:p>
            <a:pPr defTabSz="287338"/>
            <a:r>
              <a:rPr lang="en-US" sz="2000" dirty="0" smtClean="0"/>
              <a:t>			physical </a:t>
            </a:r>
            <a:r>
              <a:rPr lang="en-US" sz="2000" dirty="0"/>
              <a:t>layout and arrangement of classroom, sensory factors/noise levels, lighting </a:t>
            </a:r>
            <a:r>
              <a:rPr lang="en-US" sz="2000" dirty="0" err="1"/>
              <a:t>etc</a:t>
            </a:r>
            <a:r>
              <a:rPr lang="en-US" sz="2000" dirty="0"/>
              <a:t>), and </a:t>
            </a:r>
            <a:r>
              <a:rPr lang="en-US" sz="2000" dirty="0" smtClean="0"/>
              <a:t>					consistent 	and structured </a:t>
            </a:r>
            <a:r>
              <a:rPr lang="en-US" sz="2000" dirty="0"/>
              <a:t>approaches to the provision of student support and disciplinary </a:t>
            </a:r>
            <a:r>
              <a:rPr lang="en-US" sz="2000" dirty="0" smtClean="0"/>
              <a:t>						measures</a:t>
            </a:r>
            <a:endParaRPr lang="en-US" sz="2000" dirty="0"/>
          </a:p>
          <a:p>
            <a:pPr defTabSz="233363"/>
            <a:r>
              <a:rPr lang="en-US" sz="2000" dirty="0" smtClean="0"/>
              <a:t>•	</a:t>
            </a:r>
            <a:r>
              <a:rPr lang="en-US" sz="3200" b="1" dirty="0" smtClean="0"/>
              <a:t>Student </a:t>
            </a:r>
            <a:r>
              <a:rPr lang="en-US" sz="3200" b="1" dirty="0"/>
              <a:t>factors: </a:t>
            </a:r>
          </a:p>
          <a:p>
            <a:r>
              <a:rPr lang="en-US" sz="2000" dirty="0" smtClean="0"/>
              <a:t>	A </a:t>
            </a:r>
            <a:r>
              <a:rPr lang="en-US" sz="2000" dirty="0"/>
              <a:t>student’s physical, emotional, cognitive and </a:t>
            </a:r>
            <a:r>
              <a:rPr lang="en-US" sz="2000" dirty="0" smtClean="0"/>
              <a:t>behavioral </a:t>
            </a:r>
            <a:r>
              <a:rPr lang="en-US" sz="2000" dirty="0"/>
              <a:t>state, including health issues and </a:t>
            </a:r>
            <a:r>
              <a:rPr lang="en-US" sz="2000" dirty="0" smtClean="0"/>
              <a:t>	disability</a:t>
            </a:r>
            <a:r>
              <a:rPr lang="en-US" sz="2000" dirty="0"/>
              <a:t>, peer relationships</a:t>
            </a:r>
          </a:p>
          <a:p>
            <a:r>
              <a:rPr lang="en-US" sz="2000" dirty="0" smtClean="0"/>
              <a:t>• </a:t>
            </a:r>
            <a:r>
              <a:rPr lang="en-US" sz="3200" b="1" dirty="0" smtClean="0"/>
              <a:t>Family </a:t>
            </a:r>
            <a:r>
              <a:rPr lang="en-US" sz="3200" b="1" dirty="0"/>
              <a:t>and community factors: </a:t>
            </a:r>
          </a:p>
          <a:p>
            <a:r>
              <a:rPr lang="en-US" sz="2000" dirty="0" smtClean="0"/>
              <a:t>	A </a:t>
            </a:r>
            <a:r>
              <a:rPr lang="en-US" sz="2000" dirty="0"/>
              <a:t>student's residential circumstances, family support for/involvement in education, and </a:t>
            </a:r>
            <a:r>
              <a:rPr lang="en-US" sz="2000" dirty="0" smtClean="0"/>
              <a:t>	relationships </a:t>
            </a:r>
            <a:r>
              <a:rPr lang="en-US" sz="2000" dirty="0"/>
              <a:t>with their family</a:t>
            </a:r>
          </a:p>
          <a:p>
            <a:r>
              <a:rPr lang="en-US" sz="2000" dirty="0" smtClean="0"/>
              <a:t>• </a:t>
            </a:r>
            <a:r>
              <a:rPr lang="en-US" sz="3200" b="1" dirty="0" smtClean="0"/>
              <a:t>Curriculum </a:t>
            </a:r>
            <a:r>
              <a:rPr lang="en-US" sz="3200" b="1" dirty="0"/>
              <a:t>and resources factors: </a:t>
            </a:r>
          </a:p>
          <a:p>
            <a:r>
              <a:rPr lang="en-US" sz="2000" dirty="0" smtClean="0"/>
              <a:t>	Availability </a:t>
            </a:r>
            <a:r>
              <a:rPr lang="en-US" sz="2000" dirty="0"/>
              <a:t>and type of learning resources including technology, dimensions of the learning tasks </a:t>
            </a:r>
            <a:r>
              <a:rPr lang="en-US" sz="2000" dirty="0" smtClean="0"/>
              <a:t>	task </a:t>
            </a:r>
            <a:r>
              <a:rPr lang="en-US" sz="2000" dirty="0"/>
              <a:t>design, learning goals and objectives, </a:t>
            </a:r>
            <a:r>
              <a:rPr lang="en-US" sz="2000" dirty="0" smtClean="0"/>
              <a:t>and </a:t>
            </a:r>
            <a:r>
              <a:rPr lang="en-US" sz="2000" dirty="0"/>
              <a:t>assessment approaches.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86487" y="83996"/>
            <a:ext cx="8470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Factors that influence </a:t>
            </a:r>
            <a:r>
              <a:rPr lang="en-US" sz="3600" b="1" dirty="0" smtClean="0"/>
              <a:t>Student Engagement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4444" y="317273"/>
            <a:ext cx="108214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Supporting the ‘</a:t>
            </a:r>
            <a:r>
              <a:rPr lang="en-US" sz="5400" b="1" dirty="0">
                <a:solidFill>
                  <a:srgbClr val="0070C0"/>
                </a:solidFill>
              </a:rPr>
              <a:t>whole</a:t>
            </a:r>
            <a:r>
              <a:rPr lang="en-US" sz="5400" dirty="0"/>
              <a:t>’ student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057833" y="1355609"/>
            <a:ext cx="95294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• Engagement in learning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986112" y="4093225"/>
            <a:ext cx="95294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• Social and emotional wellbeing</a:t>
            </a:r>
            <a:endParaRPr lang="en-US" sz="5400" dirty="0"/>
          </a:p>
        </p:txBody>
      </p:sp>
      <p:sp>
        <p:nvSpPr>
          <p:cNvPr id="7" name="Rectangle 6"/>
          <p:cNvSpPr/>
          <p:nvPr/>
        </p:nvSpPr>
        <p:spPr>
          <a:xfrm>
            <a:off x="1057831" y="2210171"/>
            <a:ext cx="95294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• Supportive </a:t>
            </a:r>
            <a:r>
              <a:rPr lang="en-US" sz="5400" dirty="0"/>
              <a:t>relationships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57831" y="3151698"/>
            <a:ext cx="95294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• Physical </a:t>
            </a:r>
            <a:r>
              <a:rPr lang="en-US" sz="5400" dirty="0"/>
              <a:t>health </a:t>
            </a:r>
          </a:p>
        </p:txBody>
      </p:sp>
      <p:sp>
        <p:nvSpPr>
          <p:cNvPr id="9" name="Rectangle 8"/>
          <p:cNvSpPr/>
          <p:nvPr/>
        </p:nvSpPr>
        <p:spPr>
          <a:xfrm>
            <a:off x="986112" y="5043699"/>
            <a:ext cx="95294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• Safety </a:t>
            </a:r>
            <a:r>
              <a:rPr lang="en-US" sz="5400" dirty="0"/>
              <a:t>and material wellbeing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376" y="206188"/>
            <a:ext cx="11286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SE Policy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2376" y="852519"/>
            <a:ext cx="11519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 </a:t>
            </a:r>
            <a:r>
              <a:rPr lang="en-US" sz="3200" b="1" dirty="0"/>
              <a:t>All </a:t>
            </a:r>
            <a:r>
              <a:rPr lang="en-US" sz="3200" b="1" dirty="0" smtClean="0"/>
              <a:t>students </a:t>
            </a:r>
            <a:r>
              <a:rPr lang="en-US" sz="3200" b="1" dirty="0"/>
              <a:t>will be actively encouraged and supported </a:t>
            </a:r>
            <a:r>
              <a:rPr lang="en-US" sz="3200" dirty="0" smtClean="0"/>
              <a:t>to 	improve quality 	processes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2376" y="2358810"/>
            <a:ext cx="117796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</a:t>
            </a:r>
            <a:r>
              <a:rPr lang="en-US" sz="3200" dirty="0"/>
              <a:t>The University will </a:t>
            </a:r>
            <a:r>
              <a:rPr lang="en-US" sz="3200" b="1" dirty="0"/>
              <a:t>foster an appropriate range of Student </a:t>
            </a:r>
            <a:r>
              <a:rPr lang="en-US" sz="3200" b="1" dirty="0" smtClean="0"/>
              <a:t>	Engagement </a:t>
            </a:r>
            <a:r>
              <a:rPr lang="en-US" sz="3200" b="1" dirty="0"/>
              <a:t>activities </a:t>
            </a:r>
            <a:r>
              <a:rPr lang="en-US" sz="3200" dirty="0"/>
              <a:t>to establish a culture and conducive </a:t>
            </a:r>
            <a:r>
              <a:rPr lang="en-US" sz="3200" dirty="0" smtClean="0"/>
              <a:t>	environment </a:t>
            </a:r>
            <a:r>
              <a:rPr lang="en-US" sz="3200" dirty="0"/>
              <a:t>where students are encouraged to take up the </a:t>
            </a:r>
            <a:r>
              <a:rPr lang="en-US" sz="3200" dirty="0" smtClean="0"/>
              <a:t>	opportunities </a:t>
            </a:r>
            <a:r>
              <a:rPr lang="en-US" sz="3200" dirty="0"/>
              <a:t>on offer.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376" y="4696670"/>
            <a:ext cx="11779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Quality </a:t>
            </a:r>
            <a:r>
              <a:rPr lang="en-US" sz="3200" dirty="0"/>
              <a:t>systems and processes will </a:t>
            </a:r>
            <a:r>
              <a:rPr lang="en-US" sz="3200" b="1" dirty="0"/>
              <a:t>facilitate the inclusion of </a:t>
            </a:r>
            <a:r>
              <a:rPr lang="en-US" sz="3200" b="1" dirty="0" smtClean="0"/>
              <a:t>	individual </a:t>
            </a:r>
            <a:r>
              <a:rPr lang="en-US" sz="3200" b="1" dirty="0"/>
              <a:t>and collective feedback </a:t>
            </a:r>
            <a:r>
              <a:rPr lang="en-US" sz="3200" dirty="0"/>
              <a:t>from students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376" y="206188"/>
            <a:ext cx="11286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SE Policy </a:t>
            </a:r>
            <a:r>
              <a:rPr lang="en-US" sz="2000" b="1" dirty="0" smtClean="0"/>
              <a:t>cont.….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2376" y="852519"/>
            <a:ext cx="10676965" cy="542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3600" dirty="0" smtClean="0"/>
              <a:t>4. Students </a:t>
            </a:r>
            <a:r>
              <a:rPr lang="en-US" sz="3600" dirty="0"/>
              <a:t>will </a:t>
            </a:r>
            <a:r>
              <a:rPr lang="en-US" sz="3600" dirty="0" smtClean="0"/>
              <a:t>be </a:t>
            </a:r>
            <a:r>
              <a:rPr lang="en-US" sz="3600" dirty="0"/>
              <a:t>invited to offer insight into </a:t>
            </a:r>
            <a:r>
              <a:rPr lang="en-US" sz="3600" dirty="0" smtClean="0"/>
              <a:t>: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a. Application and admission 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b. Induction and Progression 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c. Program design, delivery and organization 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d. Teaching and learning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e. Assessment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f. </a:t>
            </a:r>
            <a:r>
              <a:rPr lang="en-US" sz="3600" dirty="0" smtClean="0"/>
              <a:t> Learning </a:t>
            </a:r>
            <a:r>
              <a:rPr lang="en-US" sz="3600" dirty="0"/>
              <a:t>resources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g. Student support and guidance</a:t>
            </a:r>
            <a:endParaRPr lang="en-US" sz="3200" dirty="0"/>
          </a:p>
          <a:p>
            <a:pPr indent="860425" algn="just">
              <a:lnSpc>
                <a:spcPct val="107000"/>
              </a:lnSpc>
            </a:pPr>
            <a:r>
              <a:rPr lang="en-US" sz="3600" dirty="0"/>
              <a:t>h. any other areas identified by the </a:t>
            </a:r>
            <a:r>
              <a:rPr lang="en-US" sz="3600" dirty="0" smtClean="0"/>
              <a:t>students 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376" y="206188"/>
            <a:ext cx="11286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SE Policy </a:t>
            </a:r>
            <a:r>
              <a:rPr lang="en-US" sz="2000" b="1" dirty="0" smtClean="0"/>
              <a:t>cont.….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798" y="903381"/>
            <a:ext cx="11143129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 algn="just">
              <a:lnSpc>
                <a:spcPct val="107000"/>
              </a:lnSpc>
            </a:pPr>
            <a:r>
              <a:rPr lang="en-US" sz="2800" b="1" dirty="0" smtClean="0"/>
              <a:t>5.Support </a:t>
            </a:r>
            <a:r>
              <a:rPr lang="en-US" sz="2800" b="1" dirty="0"/>
              <a:t>and information </a:t>
            </a:r>
            <a:r>
              <a:rPr lang="en-US" sz="2800" dirty="0" smtClean="0"/>
              <a:t>- ensure </a:t>
            </a:r>
            <a:r>
              <a:rPr lang="en-US" sz="2800" dirty="0"/>
              <a:t>their understanding of </a:t>
            </a:r>
            <a:r>
              <a:rPr lang="en-US" sz="2800" dirty="0" smtClean="0"/>
              <a:t>SE and their </a:t>
            </a:r>
            <a:r>
              <a:rPr lang="en-US" sz="2800" dirty="0"/>
              <a:t>responsibilities </a:t>
            </a:r>
            <a:r>
              <a:rPr lang="en-US" sz="2800" dirty="0" smtClean="0"/>
              <a:t>(individual </a:t>
            </a:r>
            <a:r>
              <a:rPr lang="en-US" sz="2800" dirty="0"/>
              <a:t>and </a:t>
            </a:r>
            <a:r>
              <a:rPr lang="en-US" sz="2800" dirty="0" smtClean="0"/>
              <a:t>collective) in </a:t>
            </a:r>
            <a:r>
              <a:rPr lang="en-US" sz="2800" dirty="0"/>
              <a:t>the process.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798" y="1917761"/>
            <a:ext cx="11143129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 dirty="0" smtClean="0"/>
              <a:t>6.Training </a:t>
            </a:r>
            <a:r>
              <a:rPr lang="en-US" sz="2800" b="1" dirty="0"/>
              <a:t>and monitoring </a:t>
            </a:r>
            <a:r>
              <a:rPr lang="en-US" sz="2800" dirty="0" smtClean="0"/>
              <a:t>- for </a:t>
            </a:r>
            <a:r>
              <a:rPr lang="en-US" sz="2800" dirty="0"/>
              <a:t>staff involved in the </a:t>
            </a:r>
            <a:r>
              <a:rPr lang="en-US" sz="2800" dirty="0" smtClean="0"/>
              <a:t>promotion </a:t>
            </a:r>
            <a:r>
              <a:rPr lang="en-US" sz="2800" dirty="0"/>
              <a:t>and </a:t>
            </a:r>
            <a:r>
              <a:rPr lang="en-US" sz="2800" dirty="0" smtClean="0"/>
              <a:t>	completion </a:t>
            </a:r>
            <a:r>
              <a:rPr lang="en-US" sz="2800" dirty="0"/>
              <a:t>of student engagement activities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798" y="2911687"/>
            <a:ext cx="11564473" cy="378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7. Opportunities to ensure </a:t>
            </a:r>
            <a:r>
              <a:rPr lang="en-US" sz="2800" b="1" dirty="0"/>
              <a:t>equality of access </a:t>
            </a:r>
            <a:r>
              <a:rPr lang="en-US" sz="2800" dirty="0" smtClean="0"/>
              <a:t>– </a:t>
            </a:r>
            <a:r>
              <a:rPr lang="en-US" sz="2800" b="1" dirty="0" smtClean="0"/>
              <a:t>Student Representation </a:t>
            </a:r>
            <a:endParaRPr lang="en-US" sz="2400" b="1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a. 	</a:t>
            </a:r>
            <a:r>
              <a:rPr lang="en-US" sz="2800" dirty="0" smtClean="0"/>
              <a:t>on </a:t>
            </a:r>
            <a:r>
              <a:rPr lang="en-US" sz="2800" dirty="0"/>
              <a:t>the HEIs faculty boards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b. 	</a:t>
            </a:r>
            <a:r>
              <a:rPr lang="en-US" sz="2800" dirty="0" smtClean="0"/>
              <a:t>on </a:t>
            </a:r>
            <a:r>
              <a:rPr lang="en-US" sz="2800" dirty="0"/>
              <a:t>the Internal Quality </a:t>
            </a:r>
            <a:r>
              <a:rPr lang="en-US" sz="2800" dirty="0" smtClean="0"/>
              <a:t>Assurance committees</a:t>
            </a:r>
            <a:r>
              <a:rPr lang="en-US" sz="2800" dirty="0"/>
              <a:t>.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c. 	</a:t>
            </a:r>
            <a:r>
              <a:rPr lang="en-US" sz="2800" dirty="0" smtClean="0"/>
              <a:t>on </a:t>
            </a:r>
            <a:r>
              <a:rPr lang="en-US" sz="2800" dirty="0"/>
              <a:t>study program designing boards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d. 	</a:t>
            </a:r>
            <a:r>
              <a:rPr lang="en-US" sz="2800" dirty="0" smtClean="0"/>
              <a:t>on </a:t>
            </a:r>
            <a:r>
              <a:rPr lang="en-US" sz="2800" dirty="0"/>
              <a:t>the welfare discussion 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d. 	Student and staff liaison Forum (SSLF)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e. 	Higher Education online student surveys </a:t>
            </a:r>
            <a:endParaRPr lang="en-US" sz="2400" dirty="0"/>
          </a:p>
          <a:p>
            <a:pPr marR="0" indent="341313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11175" algn="l"/>
              </a:tabLst>
            </a:pPr>
            <a:r>
              <a:rPr lang="en-US" sz="2800" dirty="0"/>
              <a:t>f. 	</a:t>
            </a:r>
            <a:r>
              <a:rPr lang="en-US" sz="2800" dirty="0" smtClean="0"/>
              <a:t>Tutorials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4095" y="206189"/>
            <a:ext cx="10479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Benefits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4094" y="852520"/>
            <a:ext cx="111789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</a:t>
            </a:r>
            <a:r>
              <a:rPr lang="en-US" sz="2800" b="1" dirty="0"/>
              <a:t>Listening and responding to the views of students </a:t>
            </a:r>
            <a:r>
              <a:rPr lang="en-US" sz="2800" b="1" dirty="0" smtClean="0"/>
              <a:t> </a:t>
            </a:r>
            <a:r>
              <a:rPr lang="en-US" sz="2800" dirty="0" smtClean="0"/>
              <a:t>- Services 	genuinely meet </a:t>
            </a:r>
            <a:r>
              <a:rPr lang="en-US" sz="2800" dirty="0"/>
              <a:t>their needs.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4090" y="1852233"/>
            <a:ext cx="11178987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2. </a:t>
            </a:r>
            <a:r>
              <a:rPr lang="en-US" sz="2800" b="1" dirty="0"/>
              <a:t>Good participation opportunities </a:t>
            </a:r>
            <a:r>
              <a:rPr lang="en-US" sz="2800" dirty="0"/>
              <a:t>produce more confident, more aware </a:t>
            </a:r>
            <a:r>
              <a:rPr lang="en-US" sz="2800" dirty="0" smtClean="0"/>
              <a:t>	and </a:t>
            </a:r>
            <a:r>
              <a:rPr lang="en-US" sz="2800" dirty="0"/>
              <a:t>more resilient students.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4090" y="2912219"/>
            <a:ext cx="11178987" cy="147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3. </a:t>
            </a:r>
            <a:r>
              <a:rPr lang="en-US" sz="2800" dirty="0"/>
              <a:t>Being listened to and </a:t>
            </a:r>
            <a:r>
              <a:rPr lang="en-US" sz="2800" b="1" dirty="0"/>
              <a:t>having a role in changing things </a:t>
            </a:r>
            <a:r>
              <a:rPr lang="en-US" sz="2800" b="1" dirty="0" smtClean="0"/>
              <a:t> </a:t>
            </a:r>
            <a:r>
              <a:rPr lang="en-US" sz="2800" dirty="0" smtClean="0"/>
              <a:t>- motivating </a:t>
            </a:r>
            <a:r>
              <a:rPr lang="en-US" sz="2800" dirty="0"/>
              <a:t>for </a:t>
            </a:r>
            <a:r>
              <a:rPr lang="en-US" sz="2800" dirty="0" smtClean="0"/>
              <a:t>	students </a:t>
            </a:r>
            <a:r>
              <a:rPr lang="en-US" sz="2800" dirty="0"/>
              <a:t>and </a:t>
            </a:r>
            <a:r>
              <a:rPr lang="en-US" sz="2800" dirty="0" smtClean="0"/>
              <a:t>improve </a:t>
            </a:r>
            <a:r>
              <a:rPr lang="en-US" sz="2800" dirty="0"/>
              <a:t>participation, </a:t>
            </a:r>
            <a:r>
              <a:rPr lang="en-US" sz="2800" dirty="0" smtClean="0"/>
              <a:t>achievement</a:t>
            </a:r>
            <a:r>
              <a:rPr lang="en-US" sz="2800" dirty="0"/>
              <a:t>, progression and </a:t>
            </a:r>
            <a:r>
              <a:rPr lang="en-US" sz="2800" dirty="0" smtClean="0"/>
              <a:t>	retention</a:t>
            </a:r>
            <a:r>
              <a:rPr lang="en-US" sz="2800" dirty="0"/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090" y="4387623"/>
            <a:ext cx="11178987" cy="193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4. </a:t>
            </a:r>
            <a:r>
              <a:rPr lang="en-US" sz="2800" b="1" dirty="0"/>
              <a:t>Feedback</a:t>
            </a:r>
            <a:r>
              <a:rPr lang="en-US" sz="2800" dirty="0"/>
              <a:t> </a:t>
            </a:r>
            <a:r>
              <a:rPr lang="en-US" sz="2800" dirty="0" smtClean="0"/>
              <a:t>–  </a:t>
            </a:r>
            <a:r>
              <a:rPr lang="en-US" sz="2800" dirty="0"/>
              <a:t>increased student satisfaction</a:t>
            </a:r>
            <a:r>
              <a:rPr lang="en-US" sz="2800" dirty="0" smtClean="0"/>
              <a:t>.</a:t>
            </a:r>
          </a:p>
          <a:p>
            <a:pPr marL="457200" indent="169863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quality improvements </a:t>
            </a:r>
          </a:p>
          <a:p>
            <a:pPr marL="457200" indent="169863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decision making</a:t>
            </a:r>
          </a:p>
          <a:p>
            <a:pPr marL="457200" indent="169863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shape the service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376" y="206189"/>
            <a:ext cx="1062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Implementation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2376" y="852520"/>
            <a:ext cx="114120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233363">
              <a:buAutoNum type="arabicPeriod"/>
            </a:pPr>
            <a:r>
              <a:rPr lang="en-US" sz="2800" b="1" dirty="0" smtClean="0"/>
              <a:t>Responsibility </a:t>
            </a:r>
            <a:r>
              <a:rPr lang="en-US" sz="2800" dirty="0"/>
              <a:t>of all staff and administrators </a:t>
            </a:r>
            <a:r>
              <a:rPr lang="en-US" sz="2800" dirty="0" smtClean="0"/>
              <a:t>- to promote SE opportunities </a:t>
            </a:r>
            <a:r>
              <a:rPr lang="en-US" sz="2800" dirty="0"/>
              <a:t>across the University.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2365" y="1776407"/>
            <a:ext cx="11412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33363"/>
            <a:r>
              <a:rPr lang="en-US" sz="2800" dirty="0" smtClean="0"/>
              <a:t>2. Working </a:t>
            </a:r>
            <a:r>
              <a:rPr lang="en-US" sz="2800" b="1" dirty="0" smtClean="0"/>
              <a:t>Senior </a:t>
            </a:r>
            <a:r>
              <a:rPr lang="en-US" sz="2800" b="1" dirty="0"/>
              <a:t>Academics </a:t>
            </a:r>
            <a:r>
              <a:rPr lang="en-US" sz="2800" dirty="0" smtClean="0"/>
              <a:t>- </a:t>
            </a:r>
            <a:r>
              <a:rPr lang="en-US" sz="2800" b="1" dirty="0" smtClean="0"/>
              <a:t>with </a:t>
            </a:r>
            <a:r>
              <a:rPr lang="en-US" sz="2800" b="1" dirty="0"/>
              <a:t>the student body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12365" y="2309357"/>
            <a:ext cx="11412071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" marR="0" indent="-2984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3. </a:t>
            </a:r>
            <a:r>
              <a:rPr lang="en-US" sz="2800" dirty="0"/>
              <a:t>The </a:t>
            </a:r>
            <a:r>
              <a:rPr lang="en-US" sz="2800" dirty="0" smtClean="0"/>
              <a:t>SSC/Proctor - responsible </a:t>
            </a:r>
            <a:r>
              <a:rPr lang="en-US" sz="2800" dirty="0"/>
              <a:t>for </a:t>
            </a:r>
            <a:r>
              <a:rPr lang="en-US" sz="2800" b="1" dirty="0"/>
              <a:t>organizing student’s </a:t>
            </a:r>
            <a:r>
              <a:rPr lang="en-US" sz="2800" b="1" dirty="0" smtClean="0"/>
              <a:t>voice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364" y="2817194"/>
            <a:ext cx="11412071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 algn="just">
              <a:lnSpc>
                <a:spcPct val="107000"/>
              </a:lnSpc>
            </a:pPr>
            <a:r>
              <a:rPr lang="en-US" sz="2800" dirty="0" smtClean="0"/>
              <a:t>4. </a:t>
            </a:r>
            <a:r>
              <a:rPr lang="en-US" sz="2800" b="1" dirty="0" smtClean="0"/>
              <a:t>Effective communication </a:t>
            </a:r>
            <a:r>
              <a:rPr lang="en-US" sz="2800" dirty="0" smtClean="0"/>
              <a:t>about SE </a:t>
            </a:r>
            <a:r>
              <a:rPr lang="en-US" sz="2800" dirty="0"/>
              <a:t>through </a:t>
            </a:r>
            <a:r>
              <a:rPr lang="en-US" sz="2800" dirty="0" smtClean="0"/>
              <a:t>Deans </a:t>
            </a:r>
            <a:r>
              <a:rPr lang="en-US" sz="2800" dirty="0"/>
              <a:t>to the staff involved in </a:t>
            </a:r>
            <a:r>
              <a:rPr lang="en-US" sz="2800" dirty="0" smtClean="0"/>
              <a:t>    teaching</a:t>
            </a:r>
            <a:r>
              <a:rPr lang="en-US" sz="2800" dirty="0"/>
              <a:t>, assessing, and supporting students.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2363" y="3784541"/>
            <a:ext cx="11412071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 algn="just" defTabSz="287338">
              <a:lnSpc>
                <a:spcPct val="107000"/>
              </a:lnSpc>
            </a:pPr>
            <a:r>
              <a:rPr lang="en-US" sz="2800" dirty="0" smtClean="0"/>
              <a:t>5. Appropriate </a:t>
            </a:r>
            <a:r>
              <a:rPr lang="en-US" sz="2800" b="1" dirty="0"/>
              <a:t>training and briefing activities </a:t>
            </a:r>
            <a:r>
              <a:rPr lang="en-US" sz="2800" b="1" dirty="0" smtClean="0"/>
              <a:t>on SE for </a:t>
            </a:r>
            <a:r>
              <a:rPr lang="en-US" sz="2800" b="1" dirty="0"/>
              <a:t>all </a:t>
            </a:r>
            <a:r>
              <a:rPr lang="en-US" sz="2800" b="1" dirty="0" smtClean="0"/>
              <a:t>students</a:t>
            </a:r>
            <a:r>
              <a:rPr lang="en-US" sz="2800" dirty="0"/>
              <a:t>.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2363" y="4294759"/>
            <a:ext cx="11412071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 algn="just" defTabSz="233363">
              <a:lnSpc>
                <a:spcPct val="107000"/>
              </a:lnSpc>
            </a:pPr>
            <a:r>
              <a:rPr lang="en-US" sz="2800" dirty="0" smtClean="0"/>
              <a:t>6. </a:t>
            </a:r>
            <a:r>
              <a:rPr lang="en-US" sz="2800" dirty="0"/>
              <a:t>Teaching staff </a:t>
            </a:r>
            <a:r>
              <a:rPr lang="en-US" sz="2800" dirty="0" smtClean="0"/>
              <a:t>- responsible - for </a:t>
            </a:r>
            <a:r>
              <a:rPr lang="en-US" sz="2800" dirty="0"/>
              <a:t>engaging </a:t>
            </a:r>
            <a:r>
              <a:rPr lang="en-US" sz="2800" b="1" dirty="0"/>
              <a:t>with training and briefing </a:t>
            </a:r>
            <a:r>
              <a:rPr lang="en-US" sz="2800" b="1" dirty="0" smtClean="0"/>
              <a:t>	 	activities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2363" y="5225487"/>
            <a:ext cx="11412071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7. </a:t>
            </a:r>
            <a:r>
              <a:rPr lang="en-US" sz="2800" dirty="0"/>
              <a:t>Establishing </a:t>
            </a:r>
            <a:r>
              <a:rPr lang="en-US" sz="2800" b="1" dirty="0"/>
              <a:t>Student Society for Quality enhancement 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2362" y="5772324"/>
            <a:ext cx="11412071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smtClean="0"/>
              <a:t>8. Establishing </a:t>
            </a:r>
            <a:r>
              <a:rPr lang="en-US" sz="2800" dirty="0"/>
              <a:t>“</a:t>
            </a:r>
            <a:r>
              <a:rPr lang="en-US" sz="2800" b="1" dirty="0"/>
              <a:t>Student Ambassadors</a:t>
            </a:r>
            <a:r>
              <a:rPr lang="en-US" sz="2800" dirty="0"/>
              <a:t>”, </a:t>
            </a:r>
            <a:r>
              <a:rPr lang="en-US" sz="2800" dirty="0" smtClean="0"/>
              <a:t>to facilitate </a:t>
            </a:r>
            <a:r>
              <a:rPr lang="en-US" sz="2800" dirty="0"/>
              <a:t>the programs </a:t>
            </a:r>
            <a:r>
              <a:rPr lang="en-US" sz="2800" dirty="0" smtClean="0"/>
              <a:t>on </a:t>
            </a:r>
            <a:r>
              <a:rPr lang="en-US" sz="2800" dirty="0"/>
              <a:t>a </a:t>
            </a:r>
            <a:r>
              <a:rPr lang="en-US" sz="2800" dirty="0" smtClean="0"/>
              <a:t>	participatory approach.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9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10" y="837995"/>
            <a:ext cx="1103555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33363" algn="l"/>
              </a:tabLst>
            </a:pPr>
            <a:r>
              <a:rPr lang="en-US" sz="2800" dirty="0" smtClean="0"/>
              <a:t>•</a:t>
            </a:r>
            <a:r>
              <a:rPr lang="en-US" sz="2800" dirty="0"/>
              <a:t>	Vice Chancellor/Deputy </a:t>
            </a:r>
            <a:r>
              <a:rPr lang="en-US" sz="2800" dirty="0" smtClean="0"/>
              <a:t>Vice-Chancellor/Rector/Registrar/Bursar</a:t>
            </a:r>
            <a:endParaRPr lang="en-US" sz="2800" dirty="0"/>
          </a:p>
          <a:p>
            <a:pPr defTabSz="233363"/>
            <a:r>
              <a:rPr lang="en-US" sz="2800" dirty="0"/>
              <a:t>•	Council, Senate and other Standing Committees of Senate and Council</a:t>
            </a:r>
          </a:p>
          <a:p>
            <a:pPr defTabSz="233363"/>
            <a:r>
              <a:rPr lang="en-US" sz="2800" dirty="0"/>
              <a:t>•	Deans of the Faculties </a:t>
            </a:r>
          </a:p>
          <a:p>
            <a:pPr defTabSz="233363"/>
            <a:r>
              <a:rPr lang="en-US" sz="2800" dirty="0"/>
              <a:t>•	</a:t>
            </a:r>
            <a:r>
              <a:rPr lang="en-US" sz="2800" dirty="0" smtClean="0"/>
              <a:t>QAC, CQA and IQACs</a:t>
            </a:r>
            <a:endParaRPr lang="en-US" sz="2800" dirty="0"/>
          </a:p>
          <a:p>
            <a:pPr defTabSz="233363"/>
            <a:r>
              <a:rPr lang="en-US" sz="2800" dirty="0"/>
              <a:t>•	Heads of the Departments</a:t>
            </a:r>
          </a:p>
          <a:p>
            <a:pPr defTabSz="233363"/>
            <a:r>
              <a:rPr lang="en-US" sz="2800" dirty="0"/>
              <a:t>•	Senior academics of the University</a:t>
            </a:r>
          </a:p>
          <a:p>
            <a:pPr defTabSz="233363"/>
            <a:r>
              <a:rPr lang="en-US" sz="2800" dirty="0"/>
              <a:t>•	Senior administrative/Administrative staff of the University</a:t>
            </a:r>
          </a:p>
          <a:p>
            <a:pPr defTabSz="233363"/>
            <a:r>
              <a:rPr lang="en-US" sz="2800" dirty="0"/>
              <a:t>•	All the Academic &amp; Non academic, Administrative staff</a:t>
            </a:r>
          </a:p>
          <a:p>
            <a:pPr defTabSz="233363"/>
            <a:r>
              <a:rPr lang="en-US" sz="2800" dirty="0"/>
              <a:t>•	Universities Strategic Planning and Management Centre</a:t>
            </a:r>
          </a:p>
          <a:p>
            <a:pPr defTabSz="233363"/>
            <a:r>
              <a:rPr lang="en-US" sz="2800" dirty="0"/>
              <a:t>•	Proctor/Senior Student Counsellor, Student Counsellors</a:t>
            </a:r>
          </a:p>
          <a:p>
            <a:pPr defTabSz="233363"/>
            <a:r>
              <a:rPr lang="en-US" sz="2800" dirty="0"/>
              <a:t>•	Warden, Sub-warden</a:t>
            </a:r>
          </a:p>
          <a:p>
            <a:pPr defTabSz="233363"/>
            <a:r>
              <a:rPr lang="en-US" sz="2800" dirty="0"/>
              <a:t>•	Welfare Committees, Academic, Career, Psychosocial </a:t>
            </a:r>
            <a:r>
              <a:rPr lang="en-US" sz="2800" dirty="0" smtClean="0"/>
              <a:t>counsellors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28728" y="191664"/>
            <a:ext cx="11011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Staff and groups with specific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529" y="1462281"/>
            <a:ext cx="108293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involvement </a:t>
            </a:r>
            <a:r>
              <a:rPr lang="en-US" sz="3200" b="1" dirty="0"/>
              <a:t>and empowerment of </a:t>
            </a:r>
            <a:r>
              <a:rPr lang="en-US" sz="3200" b="1" dirty="0" smtClean="0">
                <a:solidFill>
                  <a:srgbClr val="0070C0"/>
                </a:solidFill>
              </a:rPr>
              <a:t>all students </a:t>
            </a:r>
            <a:r>
              <a:rPr lang="en-US" sz="3200" dirty="0"/>
              <a:t>in the process of shaping the student learning strategies, </a:t>
            </a:r>
            <a:endParaRPr lang="en-US" sz="3200" dirty="0" smtClean="0"/>
          </a:p>
          <a:p>
            <a:pPr marL="457200" indent="-457200"/>
            <a:r>
              <a:rPr lang="en-US" sz="3200" dirty="0" smtClean="0"/>
              <a:t>-    </a:t>
            </a:r>
            <a:r>
              <a:rPr lang="en-US" sz="3200" b="1" dirty="0" smtClean="0"/>
              <a:t>improving </a:t>
            </a:r>
            <a:r>
              <a:rPr lang="en-US" sz="3200" b="1" dirty="0"/>
              <a:t>the student educational experience </a:t>
            </a:r>
            <a:r>
              <a:rPr lang="en-US" sz="3200" dirty="0"/>
              <a:t>for both current and future cohorts.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7529" y="618565"/>
            <a:ext cx="6831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Definition on SE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68588" y="4274196"/>
            <a:ext cx="7185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with their satisfaction !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0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618565"/>
            <a:ext cx="11474823" cy="7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000" b="1"/>
              <a:t>Monitoring, Review and Evaluation 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Iskoola Pot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506997"/>
            <a:ext cx="1113416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CQA/IQACs </a:t>
            </a:r>
            <a:r>
              <a:rPr lang="en-US" sz="4000" dirty="0" smtClean="0"/>
              <a:t>–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to </a:t>
            </a:r>
            <a:r>
              <a:rPr lang="en-US" sz="4000" dirty="0"/>
              <a:t>monitor the effectiveness of the </a:t>
            </a:r>
            <a:r>
              <a:rPr lang="en-US" sz="4000" dirty="0" smtClean="0"/>
              <a:t>SE policy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ensuring to obtain all students’ feedback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representing the </a:t>
            </a:r>
            <a:r>
              <a:rPr lang="en-US" sz="4000" dirty="0"/>
              <a:t>committees/meetings wherever </a:t>
            </a:r>
            <a:r>
              <a:rPr lang="en-US" sz="4000" dirty="0" smtClean="0"/>
              <a:t>appropriate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00635" y="5325035"/>
            <a:ext cx="10910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Reporting to the Management Committee –                       to Senate &amp; QAC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48918" y="5020236"/>
            <a:ext cx="3639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 you.</a:t>
            </a:r>
            <a:endParaRPr lang="en-US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6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254186" y="5154702"/>
            <a:ext cx="5145741" cy="139849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717,008</a:t>
            </a:r>
            <a:endParaRPr lang="en-US" sz="6600" b="1" dirty="0"/>
          </a:p>
        </p:txBody>
      </p:sp>
      <p:sp>
        <p:nvSpPr>
          <p:cNvPr id="6" name="Oval 5"/>
          <p:cNvSpPr/>
          <p:nvPr/>
        </p:nvSpPr>
        <p:spPr>
          <a:xfrm>
            <a:off x="3944469" y="3594846"/>
            <a:ext cx="3765176" cy="122816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350,000</a:t>
            </a:r>
            <a:endParaRPr lang="en-US" sz="5400" b="1" dirty="0"/>
          </a:p>
        </p:txBody>
      </p:sp>
      <p:sp>
        <p:nvSpPr>
          <p:cNvPr id="7" name="Oval 6"/>
          <p:cNvSpPr/>
          <p:nvPr/>
        </p:nvSpPr>
        <p:spPr>
          <a:xfrm>
            <a:off x="4312022" y="1918446"/>
            <a:ext cx="3030070" cy="121023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35,000</a:t>
            </a:r>
            <a:endParaRPr lang="en-US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38514" y="5418995"/>
            <a:ext cx="2286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O/L 2019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6958" y="3696100"/>
            <a:ext cx="1712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A/L ?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7" y="2084781"/>
            <a:ext cx="3092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Universities ?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81363" y="3774297"/>
            <a:ext cx="1712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50%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09645" y="2250464"/>
            <a:ext cx="1712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10%</a:t>
            </a:r>
            <a:endParaRPr lang="en-US" sz="4000" b="1" dirty="0"/>
          </a:p>
        </p:txBody>
      </p:sp>
      <p:sp>
        <p:nvSpPr>
          <p:cNvPr id="13" name="Up Arrow 12"/>
          <p:cNvSpPr/>
          <p:nvPr/>
        </p:nvSpPr>
        <p:spPr>
          <a:xfrm>
            <a:off x="9372598" y="1999128"/>
            <a:ext cx="268942" cy="393550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969187" y="1183181"/>
            <a:ext cx="1344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20%</a:t>
            </a:r>
            <a:endParaRPr lang="en-US" sz="4000" b="1" dirty="0"/>
          </a:p>
        </p:txBody>
      </p:sp>
      <p:sp>
        <p:nvSpPr>
          <p:cNvPr id="15" name="Up Arrow 14"/>
          <p:cNvSpPr/>
          <p:nvPr/>
        </p:nvSpPr>
        <p:spPr>
          <a:xfrm>
            <a:off x="5154703" y="1030784"/>
            <a:ext cx="1344706" cy="7888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85010" y="86983"/>
            <a:ext cx="618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?</a:t>
            </a:r>
            <a:endParaRPr lang="en-US" sz="6600" b="1" dirty="0"/>
          </a:p>
        </p:txBody>
      </p:sp>
      <p:sp>
        <p:nvSpPr>
          <p:cNvPr id="17" name="TextBox 16"/>
          <p:cNvSpPr txBox="1"/>
          <p:nvPr/>
        </p:nvSpPr>
        <p:spPr>
          <a:xfrm rot="1076715">
            <a:off x="6027524" y="150284"/>
            <a:ext cx="618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?</a:t>
            </a:r>
            <a:endParaRPr lang="en-US" sz="6600" b="1" dirty="0"/>
          </a:p>
        </p:txBody>
      </p:sp>
      <p:sp>
        <p:nvSpPr>
          <p:cNvPr id="18" name="TextBox 17"/>
          <p:cNvSpPr txBox="1"/>
          <p:nvPr/>
        </p:nvSpPr>
        <p:spPr>
          <a:xfrm rot="19853367">
            <a:off x="5060575" y="138141"/>
            <a:ext cx="618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?</a:t>
            </a:r>
            <a:endParaRPr lang="en-US" sz="6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9663951" y="3366714"/>
            <a:ext cx="2106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80%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20" name="Up Arrow 19"/>
          <p:cNvSpPr/>
          <p:nvPr/>
        </p:nvSpPr>
        <p:spPr>
          <a:xfrm>
            <a:off x="5333996" y="4858868"/>
            <a:ext cx="1075764" cy="2958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5289174" y="3200550"/>
            <a:ext cx="1075764" cy="368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6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2706" y="125505"/>
            <a:ext cx="10623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Student Engagement </a:t>
            </a:r>
            <a:r>
              <a:rPr lang="en-US" sz="5400" dirty="0" smtClean="0"/>
              <a:t>is one of the keys to addressing problems such as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0918" y="1999128"/>
            <a:ext cx="10623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/>
              <a:t>low achievement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0918" y="3137645"/>
            <a:ext cx="10623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/>
              <a:t>boredom and alienation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0918" y="4276162"/>
            <a:ext cx="8848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/>
              <a:t>drop out rates.  </a:t>
            </a:r>
            <a:endParaRPr lang="en-US" sz="5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88774" y="322729"/>
            <a:ext cx="6391835" cy="615875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9010" y="1371600"/>
            <a:ext cx="3980330" cy="39982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491" y="2003890"/>
            <a:ext cx="1676400" cy="273367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6535267" y="1066800"/>
            <a:ext cx="3236259" cy="1362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Adults in the University</a:t>
            </a:r>
            <a:endParaRPr lang="en-US" sz="4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741457" y="4056247"/>
            <a:ext cx="3236259" cy="1362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Student’s peers</a:t>
            </a:r>
            <a:endParaRPr lang="en-US" sz="4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008091" y="5120014"/>
            <a:ext cx="3236259" cy="1362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The Instruction</a:t>
            </a:r>
            <a:endParaRPr lang="en-US" sz="4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68404" y="2794021"/>
            <a:ext cx="3236259" cy="1362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The Curriculum</a:t>
            </a:r>
            <a:endParaRPr lang="en-US" sz="4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097741" y="134471"/>
            <a:ext cx="3236259" cy="1696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University Community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(Atmosphere)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62558" y="1084759"/>
            <a:ext cx="1667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Academic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771525" y="138186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Administrative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771525" y="1696641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Non-Academic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41457" y="5473005"/>
            <a:ext cx="54326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Student Engagement – </a:t>
            </a:r>
          </a:p>
          <a:p>
            <a:pPr algn="ctr"/>
            <a:r>
              <a:rPr lang="en-US" sz="2800" b="1" dirty="0" smtClean="0"/>
              <a:t>Relationships between student &amp; the above elements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771525" y="2029325"/>
            <a:ext cx="2061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Senior Students</a:t>
            </a:r>
            <a:endParaRPr lang="en-US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9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057" y="777704"/>
            <a:ext cx="1047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..to </a:t>
            </a:r>
            <a:r>
              <a:rPr lang="en-US" sz="3200" dirty="0"/>
              <a:t>encourage </a:t>
            </a:r>
            <a:r>
              <a:rPr lang="en-US" sz="3200" b="1" dirty="0"/>
              <a:t>engagement </a:t>
            </a:r>
            <a:r>
              <a:rPr lang="en-US" sz="3200" b="1" dirty="0" smtClean="0"/>
              <a:t>of all students </a:t>
            </a:r>
            <a:r>
              <a:rPr lang="en-US" sz="3200" dirty="0"/>
              <a:t>in the process of </a:t>
            </a:r>
            <a:r>
              <a:rPr lang="en-US" sz="3200" dirty="0" smtClean="0"/>
              <a:t>	shaping </a:t>
            </a:r>
            <a:r>
              <a:rPr lang="en-US" sz="3200" dirty="0"/>
              <a:t>their learning experiences </a:t>
            </a:r>
            <a:endParaRPr lang="en-US" sz="32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22802" y="131373"/>
            <a:ext cx="2924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The </a:t>
            </a:r>
            <a:r>
              <a:rPr lang="en-US" sz="3600" b="1" dirty="0" smtClean="0"/>
              <a:t>purpose.. 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9245" y="3408082"/>
            <a:ext cx="11170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- encourage </a:t>
            </a:r>
            <a:r>
              <a:rPr lang="en-US" sz="3600" dirty="0"/>
              <a:t>the </a:t>
            </a:r>
            <a:r>
              <a:rPr lang="en-US" sz="3600" b="1" dirty="0">
                <a:solidFill>
                  <a:srgbClr val="0070C0"/>
                </a:solidFill>
              </a:rPr>
              <a:t>views of </a:t>
            </a:r>
            <a:r>
              <a:rPr lang="en-US" sz="3600" b="1" dirty="0" smtClean="0">
                <a:solidFill>
                  <a:srgbClr val="0070C0"/>
                </a:solidFill>
              </a:rPr>
              <a:t>students </a:t>
            </a:r>
            <a:r>
              <a:rPr lang="en-US" sz="2800" dirty="0" smtClean="0"/>
              <a:t>(individually </a:t>
            </a:r>
            <a:r>
              <a:rPr lang="en-US" sz="2800" dirty="0"/>
              <a:t>and </a:t>
            </a:r>
            <a:r>
              <a:rPr lang="en-US" sz="2800" dirty="0" smtClean="0"/>
              <a:t>collectively) </a:t>
            </a:r>
          </a:p>
        </p:txBody>
      </p:sp>
      <p:sp>
        <p:nvSpPr>
          <p:cNvPr id="8" name="Rectangle 7"/>
          <p:cNvSpPr/>
          <p:nvPr/>
        </p:nvSpPr>
        <p:spPr>
          <a:xfrm>
            <a:off x="699245" y="1838422"/>
            <a:ext cx="10478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smtClean="0"/>
              <a:t>becoming *  </a:t>
            </a:r>
            <a:r>
              <a:rPr lang="en-US" sz="3200" b="1" dirty="0" smtClean="0"/>
              <a:t>autonomous</a:t>
            </a:r>
            <a:r>
              <a:rPr lang="en-US" sz="3200" b="1" dirty="0"/>
              <a:t>, </a:t>
            </a:r>
            <a:endParaRPr lang="en-US" sz="32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    *  self-motivated &amp;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    *  independent learners</a:t>
            </a:r>
            <a:r>
              <a:rPr lang="en-US" sz="3200" dirty="0"/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94600" y="4827241"/>
            <a:ext cx="4434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Feed back &amp; Representation </a:t>
            </a:r>
            <a:endParaRPr lang="en-US" sz="3600" b="1" dirty="0"/>
          </a:p>
        </p:txBody>
      </p:sp>
      <p:sp>
        <p:nvSpPr>
          <p:cNvPr id="10" name="Down Arrow 9"/>
          <p:cNvSpPr/>
          <p:nvPr/>
        </p:nvSpPr>
        <p:spPr>
          <a:xfrm>
            <a:off x="5129393" y="4166219"/>
            <a:ext cx="564777" cy="661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58936"/>
            <a:ext cx="10515600" cy="66581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Student Representation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729" y="824752"/>
            <a:ext cx="9964272" cy="553159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Faculty Boards</a:t>
            </a:r>
          </a:p>
          <a:p>
            <a:r>
              <a:rPr lang="en-US" dirty="0" smtClean="0"/>
              <a:t>Faculty sub committees – </a:t>
            </a:r>
          </a:p>
          <a:p>
            <a:pPr marL="0" indent="0">
              <a:buNone/>
            </a:pPr>
            <a:r>
              <a:rPr lang="en-US" dirty="0"/>
              <a:t>	Strategic Planning </a:t>
            </a:r>
            <a:r>
              <a:rPr lang="en-US" dirty="0" smtClean="0"/>
              <a:t>Committee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Welfare Committee  - Canteen, Hostel…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Curriculum Revising Committee,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Sports advisory Committee,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Research (Conference) committee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Building and infrastructure committee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Student Union</a:t>
            </a:r>
          </a:p>
          <a:p>
            <a:r>
              <a:rPr lang="en-US" dirty="0" smtClean="0"/>
              <a:t>University Sports Advisory committee</a:t>
            </a:r>
          </a:p>
          <a:p>
            <a:r>
              <a:rPr lang="en-US" dirty="0" smtClean="0"/>
              <a:t>Convocation committee</a:t>
            </a:r>
          </a:p>
          <a:p>
            <a:r>
              <a:rPr lang="en-US" dirty="0" smtClean="0"/>
              <a:t>Psychosocial counselling - supporting</a:t>
            </a:r>
          </a:p>
          <a:p>
            <a:r>
              <a:rPr lang="en-US" dirty="0"/>
              <a:t>QA Meetings (</a:t>
            </a:r>
            <a:r>
              <a:rPr lang="en-US" dirty="0" err="1"/>
              <a:t>Mgt</a:t>
            </a:r>
            <a:r>
              <a:rPr lang="en-US" dirty="0"/>
              <a:t> committee/IQAC meetings) - 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057" y="777704"/>
            <a:ext cx="1047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..to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encourage 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engagement </a:t>
            </a:r>
            <a:r>
              <a:rPr lang="en-US" sz="3200" b="1" dirty="0" smtClean="0">
                <a:solidFill>
                  <a:schemeClr val="bg1">
                    <a:lumMod val="75000"/>
                  </a:schemeClr>
                </a:solidFill>
              </a:rPr>
              <a:t>of all students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in the process of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	shaping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their learning experiences </a:t>
            </a:r>
            <a:endParaRPr lang="en-US" sz="32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802" y="131373"/>
            <a:ext cx="2924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The </a:t>
            </a:r>
            <a:r>
              <a:rPr lang="en-US" sz="3600" b="1" dirty="0" smtClean="0"/>
              <a:t>purpose.. 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93058" y="4716363"/>
            <a:ext cx="112148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.. facilitate implementation </a:t>
            </a:r>
            <a:r>
              <a:rPr lang="en-US" sz="3200" dirty="0"/>
              <a:t>of </a:t>
            </a:r>
            <a:r>
              <a:rPr lang="en-US" sz="3200" dirty="0" smtClean="0"/>
              <a:t>SE activities in all universities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 </a:t>
            </a:r>
            <a:r>
              <a:rPr lang="en-US" sz="3200" b="1" dirty="0" smtClean="0"/>
              <a:t>all</a:t>
            </a:r>
            <a:r>
              <a:rPr lang="en-US" sz="3200" dirty="0" smtClean="0"/>
              <a:t> </a:t>
            </a:r>
            <a:r>
              <a:rPr lang="en-US" sz="3200" b="1" dirty="0" smtClean="0"/>
              <a:t>students - active </a:t>
            </a:r>
            <a:r>
              <a:rPr lang="en-US" sz="3200" b="1" dirty="0"/>
              <a:t>partners </a:t>
            </a:r>
            <a:r>
              <a:rPr lang="en-US" sz="3200" dirty="0"/>
              <a:t>in their learning 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- define the </a:t>
            </a:r>
            <a:r>
              <a:rPr lang="en-US" sz="3200" dirty="0"/>
              <a:t>academic and strategic direction of their university.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057" y="4204143"/>
            <a:ext cx="4043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Role of QE System …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9245" y="3408082"/>
            <a:ext cx="11170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75000"/>
                  </a:schemeClr>
                </a:solidFill>
              </a:rPr>
              <a:t>- encourage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the </a:t>
            </a:r>
            <a:r>
              <a:rPr lang="en-US" sz="3600" b="1" dirty="0">
                <a:solidFill>
                  <a:schemeClr val="bg1">
                    <a:lumMod val="75000"/>
                  </a:schemeClr>
                </a:solidFill>
              </a:rPr>
              <a:t>views of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students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(individually 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and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collectively) </a:t>
            </a:r>
          </a:p>
        </p:txBody>
      </p:sp>
      <p:sp>
        <p:nvSpPr>
          <p:cNvPr id="8" name="Rectangle 7"/>
          <p:cNvSpPr/>
          <p:nvPr/>
        </p:nvSpPr>
        <p:spPr>
          <a:xfrm>
            <a:off x="699245" y="1838422"/>
            <a:ext cx="10478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becoming *  </a:t>
            </a:r>
            <a:r>
              <a:rPr lang="en-US" sz="3200" b="1" dirty="0" smtClean="0">
                <a:solidFill>
                  <a:schemeClr val="bg1">
                    <a:lumMod val="75000"/>
                  </a:schemeClr>
                </a:solidFill>
              </a:rPr>
              <a:t>autonomous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endParaRPr lang="en-US" sz="32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bg1">
                    <a:lumMod val="75000"/>
                  </a:schemeClr>
                </a:solidFill>
              </a:rPr>
              <a:t>                       *  self-motivated &amp; 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bg1">
                    <a:lumMod val="75000"/>
                  </a:schemeClr>
                </a:solidFill>
              </a:rPr>
              <a:t>                       *  independent learners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642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337" y="5407805"/>
            <a:ext cx="110983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87338"/>
            <a:r>
              <a:rPr lang="en-US" sz="2800" dirty="0" smtClean="0"/>
              <a:t>• identify </a:t>
            </a:r>
            <a:r>
              <a:rPr lang="en-US" sz="2800" b="1" dirty="0"/>
              <a:t>opportunities for enhancement </a:t>
            </a:r>
            <a:r>
              <a:rPr lang="en-US" sz="2800" dirty="0"/>
              <a:t>of the learning experience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421342" y="190597"/>
            <a:ext cx="11098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Universities </a:t>
            </a:r>
            <a:r>
              <a:rPr lang="en-US" sz="3200" b="1" dirty="0" smtClean="0"/>
              <a:t>- </a:t>
            </a:r>
            <a:r>
              <a:rPr lang="en-US" sz="3200" b="1" dirty="0"/>
              <a:t>expected to demonstrate a firm commitment to</a:t>
            </a:r>
            <a:r>
              <a:rPr lang="en-US" sz="3200" b="1" dirty="0" smtClean="0"/>
              <a:t>: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493056" y="833461"/>
            <a:ext cx="11698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 defTabSz="287338">
              <a:buFont typeface="Arial" panose="020B0604020202020204" pitchFamily="34" charset="0"/>
              <a:buChar char="•"/>
            </a:pPr>
            <a:r>
              <a:rPr lang="en-US" sz="2800" b="1" dirty="0" smtClean="0"/>
              <a:t>allow </a:t>
            </a:r>
            <a:r>
              <a:rPr lang="en-US" sz="2800" b="1" dirty="0"/>
              <a:t>sufficient opportunity </a:t>
            </a:r>
            <a:r>
              <a:rPr lang="en-US" sz="2800" dirty="0"/>
              <a:t>for students to provide feedback;</a:t>
            </a:r>
          </a:p>
        </p:txBody>
      </p:sp>
      <p:sp>
        <p:nvSpPr>
          <p:cNvPr id="5" name="Rectangle 4"/>
          <p:cNvSpPr/>
          <p:nvPr/>
        </p:nvSpPr>
        <p:spPr>
          <a:xfrm>
            <a:off x="493058" y="1356681"/>
            <a:ext cx="113000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287338">
              <a:buFont typeface="Arial" panose="020B0604020202020204" pitchFamily="34" charset="0"/>
              <a:buChar char="•"/>
            </a:pPr>
            <a:r>
              <a:rPr lang="en-US" sz="2800" dirty="0"/>
              <a:t>provide </a:t>
            </a:r>
            <a:r>
              <a:rPr lang="en-US" sz="2800" b="1" dirty="0"/>
              <a:t>mechanisms </a:t>
            </a:r>
            <a:r>
              <a:rPr lang="en-US" sz="2800" dirty="0"/>
              <a:t>for the management of quality and </a:t>
            </a:r>
            <a:r>
              <a:rPr lang="en-US" sz="2800" dirty="0" smtClean="0"/>
              <a:t>standards </a:t>
            </a:r>
            <a:r>
              <a:rPr lang="en-US" sz="2800" b="1" dirty="0" smtClean="0"/>
              <a:t>through student engagement and partnership</a:t>
            </a:r>
            <a:r>
              <a:rPr lang="en-US" sz="2800" dirty="0" smtClean="0"/>
              <a:t>;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93056" y="2310788"/>
            <a:ext cx="110983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provide </a:t>
            </a:r>
            <a:r>
              <a:rPr lang="en-US" sz="2800" b="1" dirty="0">
                <a:solidFill>
                  <a:srgbClr val="0070C0"/>
                </a:solidFill>
              </a:rPr>
              <a:t>all students </a:t>
            </a:r>
            <a:r>
              <a:rPr lang="en-US" sz="2800" dirty="0"/>
              <a:t>with the </a:t>
            </a:r>
            <a:r>
              <a:rPr lang="en-US" sz="2800" b="1" dirty="0"/>
              <a:t>opportunity to make their views </a:t>
            </a:r>
            <a:r>
              <a:rPr lang="en-US" sz="2800" dirty="0" smtClean="0"/>
              <a:t>and these </a:t>
            </a:r>
            <a:r>
              <a:rPr lang="en-US" sz="2800" b="1" dirty="0"/>
              <a:t>opportunities </a:t>
            </a:r>
            <a:r>
              <a:rPr lang="en-US" sz="2800" b="1" dirty="0">
                <a:solidFill>
                  <a:srgbClr val="C00000"/>
                </a:solidFill>
              </a:rPr>
              <a:t>are made known to students</a:t>
            </a:r>
            <a:r>
              <a:rPr lang="en-US" sz="2800" dirty="0"/>
              <a:t>;</a:t>
            </a:r>
          </a:p>
        </p:txBody>
      </p:sp>
      <p:sp>
        <p:nvSpPr>
          <p:cNvPr id="7" name="Rectangle 6"/>
          <p:cNvSpPr/>
          <p:nvPr/>
        </p:nvSpPr>
        <p:spPr>
          <a:xfrm>
            <a:off x="486337" y="3276771"/>
            <a:ext cx="10954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287338">
              <a:buFont typeface="Arial" panose="020B0604020202020204" pitchFamily="34" charset="0"/>
              <a:buChar char="•"/>
            </a:pPr>
            <a:r>
              <a:rPr lang="en-US" sz="2800" dirty="0"/>
              <a:t>consider and </a:t>
            </a:r>
            <a:r>
              <a:rPr lang="en-US" sz="2800" b="1" dirty="0"/>
              <a:t>act on feedback from </a:t>
            </a:r>
            <a:r>
              <a:rPr lang="en-US" sz="2800" b="1" dirty="0" smtClean="0"/>
              <a:t>students</a:t>
            </a:r>
            <a:r>
              <a:rPr lang="en-US" sz="2800" dirty="0"/>
              <a:t> 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86337" y="3858080"/>
            <a:ext cx="9646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defTabSz="287338">
              <a:buFont typeface="Arial" panose="020B0604020202020204" pitchFamily="34" charset="0"/>
              <a:buChar char="•"/>
            </a:pPr>
            <a:r>
              <a:rPr lang="en-US" sz="2800" dirty="0"/>
              <a:t>inform students of what we have done in </a:t>
            </a:r>
            <a:r>
              <a:rPr lang="en-US" sz="2800" b="1" dirty="0"/>
              <a:t>response to feedback</a:t>
            </a:r>
          </a:p>
        </p:txBody>
      </p:sp>
      <p:sp>
        <p:nvSpPr>
          <p:cNvPr id="9" name="Rectangle 8"/>
          <p:cNvSpPr/>
          <p:nvPr/>
        </p:nvSpPr>
        <p:spPr>
          <a:xfrm>
            <a:off x="486337" y="4439389"/>
            <a:ext cx="11228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287338">
              <a:buFont typeface="Arial" panose="020B0604020202020204" pitchFamily="34" charset="0"/>
              <a:buChar char="•"/>
            </a:pPr>
            <a:r>
              <a:rPr lang="en-US" sz="2800" dirty="0"/>
              <a:t>ensure that processes for </a:t>
            </a:r>
            <a:r>
              <a:rPr lang="en-US" sz="2800" b="1" dirty="0"/>
              <a:t>engaging with students do not make disproportionate demands </a:t>
            </a:r>
            <a:r>
              <a:rPr lang="en-US" sz="2800" dirty="0"/>
              <a:t>on the time of students 	and staff;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B58-8FAE-4EB9-BA3C-A6A5557408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820</Words>
  <Application>Microsoft Office PowerPoint</Application>
  <PresentationFormat>Custom</PresentationFormat>
  <Paragraphs>195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Student  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Engagement</dc:title>
  <dc:creator>Prof.G. Mikunthan</dc:creator>
  <cp:lastModifiedBy>DELL</cp:lastModifiedBy>
  <cp:revision>50</cp:revision>
  <dcterms:created xsi:type="dcterms:W3CDTF">2019-12-04T15:07:14Z</dcterms:created>
  <dcterms:modified xsi:type="dcterms:W3CDTF">2019-12-09T02:30:33Z</dcterms:modified>
</cp:coreProperties>
</file>