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6" r:id="rId4"/>
    <p:sldId id="257" r:id="rId5"/>
    <p:sldId id="286" r:id="rId6"/>
    <p:sldId id="275" r:id="rId7"/>
    <p:sldId id="283" r:id="rId8"/>
    <p:sldId id="258" r:id="rId9"/>
    <p:sldId id="284" r:id="rId10"/>
    <p:sldId id="282" r:id="rId11"/>
    <p:sldId id="279" r:id="rId12"/>
    <p:sldId id="269" r:id="rId13"/>
    <p:sldId id="280" r:id="rId14"/>
    <p:sldId id="261" r:id="rId15"/>
    <p:sldId id="268" r:id="rId16"/>
    <p:sldId id="267" r:id="rId17"/>
    <p:sldId id="266" r:id="rId18"/>
    <p:sldId id="265" r:id="rId19"/>
    <p:sldId id="281" r:id="rId20"/>
    <p:sldId id="285" r:id="rId21"/>
    <p:sldId id="264" r:id="rId22"/>
    <p:sldId id="277" r:id="rId23"/>
    <p:sldId id="270" r:id="rId24"/>
    <p:sldId id="278" r:id="rId25"/>
    <p:sldId id="271" r:id="rId26"/>
    <p:sldId id="274" r:id="rId27"/>
    <p:sldId id="272" r:id="rId28"/>
    <p:sldId id="27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12" autoAdjust="0"/>
    <p:restoredTop sz="94660"/>
  </p:normalViewPr>
  <p:slideViewPr>
    <p:cSldViewPr snapToGrid="0">
      <p:cViewPr varScale="1">
        <p:scale>
          <a:sx n="68" d="100"/>
          <a:sy n="68" d="100"/>
        </p:scale>
        <p:origin x="63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FAD96C-8ABD-4BE7-92E4-A4942EFAB38D}"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8A150-6C5A-4A88-879A-1B0348577333}" type="slidenum">
              <a:rPr lang="en-US" smtClean="0"/>
              <a:t>‹#›</a:t>
            </a:fld>
            <a:endParaRPr lang="en-US"/>
          </a:p>
        </p:txBody>
      </p:sp>
    </p:spTree>
    <p:extLst>
      <p:ext uri="{BB962C8B-B14F-4D97-AF65-F5344CB8AC3E}">
        <p14:creationId xmlns:p14="http://schemas.microsoft.com/office/powerpoint/2010/main" val="3951996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FAD96C-8ABD-4BE7-92E4-A4942EFAB38D}"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8A150-6C5A-4A88-879A-1B0348577333}" type="slidenum">
              <a:rPr lang="en-US" smtClean="0"/>
              <a:t>‹#›</a:t>
            </a:fld>
            <a:endParaRPr lang="en-US"/>
          </a:p>
        </p:txBody>
      </p:sp>
    </p:spTree>
    <p:extLst>
      <p:ext uri="{BB962C8B-B14F-4D97-AF65-F5344CB8AC3E}">
        <p14:creationId xmlns:p14="http://schemas.microsoft.com/office/powerpoint/2010/main" val="384691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FAD96C-8ABD-4BE7-92E4-A4942EFAB38D}"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8A150-6C5A-4A88-879A-1B0348577333}" type="slidenum">
              <a:rPr lang="en-US" smtClean="0"/>
              <a:t>‹#›</a:t>
            </a:fld>
            <a:endParaRPr lang="en-US"/>
          </a:p>
        </p:txBody>
      </p:sp>
    </p:spTree>
    <p:extLst>
      <p:ext uri="{BB962C8B-B14F-4D97-AF65-F5344CB8AC3E}">
        <p14:creationId xmlns:p14="http://schemas.microsoft.com/office/powerpoint/2010/main" val="127739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FAD96C-8ABD-4BE7-92E4-A4942EFAB38D}"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8A150-6C5A-4A88-879A-1B0348577333}" type="slidenum">
              <a:rPr lang="en-US" smtClean="0"/>
              <a:t>‹#›</a:t>
            </a:fld>
            <a:endParaRPr lang="en-US"/>
          </a:p>
        </p:txBody>
      </p:sp>
    </p:spTree>
    <p:extLst>
      <p:ext uri="{BB962C8B-B14F-4D97-AF65-F5344CB8AC3E}">
        <p14:creationId xmlns:p14="http://schemas.microsoft.com/office/powerpoint/2010/main" val="1058722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FAD96C-8ABD-4BE7-92E4-A4942EFAB38D}" type="datetimeFigureOut">
              <a:rPr lang="en-US" smtClean="0"/>
              <a:t>5/29/2019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8A150-6C5A-4A88-879A-1B0348577333}" type="slidenum">
              <a:rPr lang="en-US" smtClean="0"/>
              <a:t>‹#›</a:t>
            </a:fld>
            <a:endParaRPr lang="en-US"/>
          </a:p>
        </p:txBody>
      </p:sp>
    </p:spTree>
    <p:extLst>
      <p:ext uri="{BB962C8B-B14F-4D97-AF65-F5344CB8AC3E}">
        <p14:creationId xmlns:p14="http://schemas.microsoft.com/office/powerpoint/2010/main" val="3877692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FAD96C-8ABD-4BE7-92E4-A4942EFAB38D}"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8A150-6C5A-4A88-879A-1B0348577333}" type="slidenum">
              <a:rPr lang="en-US" smtClean="0"/>
              <a:t>‹#›</a:t>
            </a:fld>
            <a:endParaRPr lang="en-US"/>
          </a:p>
        </p:txBody>
      </p:sp>
    </p:spTree>
    <p:extLst>
      <p:ext uri="{BB962C8B-B14F-4D97-AF65-F5344CB8AC3E}">
        <p14:creationId xmlns:p14="http://schemas.microsoft.com/office/powerpoint/2010/main" val="1034248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FAD96C-8ABD-4BE7-92E4-A4942EFAB38D}" type="datetimeFigureOut">
              <a:rPr lang="en-US" smtClean="0"/>
              <a:t>5/29/2019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88A150-6C5A-4A88-879A-1B0348577333}" type="slidenum">
              <a:rPr lang="en-US" smtClean="0"/>
              <a:t>‹#›</a:t>
            </a:fld>
            <a:endParaRPr lang="en-US"/>
          </a:p>
        </p:txBody>
      </p:sp>
    </p:spTree>
    <p:extLst>
      <p:ext uri="{BB962C8B-B14F-4D97-AF65-F5344CB8AC3E}">
        <p14:creationId xmlns:p14="http://schemas.microsoft.com/office/powerpoint/2010/main" val="163932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FAD96C-8ABD-4BE7-92E4-A4942EFAB38D}" type="datetimeFigureOut">
              <a:rPr lang="en-US" smtClean="0"/>
              <a:t>5/29/2019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88A150-6C5A-4A88-879A-1B0348577333}" type="slidenum">
              <a:rPr lang="en-US" smtClean="0"/>
              <a:t>‹#›</a:t>
            </a:fld>
            <a:endParaRPr lang="en-US"/>
          </a:p>
        </p:txBody>
      </p:sp>
    </p:spTree>
    <p:extLst>
      <p:ext uri="{BB962C8B-B14F-4D97-AF65-F5344CB8AC3E}">
        <p14:creationId xmlns:p14="http://schemas.microsoft.com/office/powerpoint/2010/main" val="2788994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FAD96C-8ABD-4BE7-92E4-A4942EFAB38D}" type="datetimeFigureOut">
              <a:rPr lang="en-US" smtClean="0"/>
              <a:t>5/29/2019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88A150-6C5A-4A88-879A-1B0348577333}" type="slidenum">
              <a:rPr lang="en-US" smtClean="0"/>
              <a:t>‹#›</a:t>
            </a:fld>
            <a:endParaRPr lang="en-US"/>
          </a:p>
        </p:txBody>
      </p:sp>
    </p:spTree>
    <p:extLst>
      <p:ext uri="{BB962C8B-B14F-4D97-AF65-F5344CB8AC3E}">
        <p14:creationId xmlns:p14="http://schemas.microsoft.com/office/powerpoint/2010/main" val="57968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FAD96C-8ABD-4BE7-92E4-A4942EFAB38D}"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8A150-6C5A-4A88-879A-1B0348577333}" type="slidenum">
              <a:rPr lang="en-US" smtClean="0"/>
              <a:t>‹#›</a:t>
            </a:fld>
            <a:endParaRPr lang="en-US"/>
          </a:p>
        </p:txBody>
      </p:sp>
    </p:spTree>
    <p:extLst>
      <p:ext uri="{BB962C8B-B14F-4D97-AF65-F5344CB8AC3E}">
        <p14:creationId xmlns:p14="http://schemas.microsoft.com/office/powerpoint/2010/main" val="1946572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FAD96C-8ABD-4BE7-92E4-A4942EFAB38D}" type="datetimeFigureOut">
              <a:rPr lang="en-US" smtClean="0"/>
              <a:t>5/29/2019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8A150-6C5A-4A88-879A-1B0348577333}" type="slidenum">
              <a:rPr lang="en-US" smtClean="0"/>
              <a:t>‹#›</a:t>
            </a:fld>
            <a:endParaRPr lang="en-US"/>
          </a:p>
        </p:txBody>
      </p:sp>
    </p:spTree>
    <p:extLst>
      <p:ext uri="{BB962C8B-B14F-4D97-AF65-F5344CB8AC3E}">
        <p14:creationId xmlns:p14="http://schemas.microsoft.com/office/powerpoint/2010/main" val="3177780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FAD96C-8ABD-4BE7-92E4-A4942EFAB38D}" type="datetimeFigureOut">
              <a:rPr lang="en-US" smtClean="0"/>
              <a:t>5/29/2019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88A150-6C5A-4A88-879A-1B0348577333}" type="slidenum">
              <a:rPr lang="en-US" smtClean="0"/>
              <a:t>‹#›</a:t>
            </a:fld>
            <a:endParaRPr lang="en-US"/>
          </a:p>
        </p:txBody>
      </p:sp>
    </p:spTree>
    <p:extLst>
      <p:ext uri="{BB962C8B-B14F-4D97-AF65-F5344CB8AC3E}">
        <p14:creationId xmlns:p14="http://schemas.microsoft.com/office/powerpoint/2010/main" val="4238340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0409" y="2107126"/>
            <a:ext cx="10444768" cy="741005"/>
          </a:xfrm>
        </p:spPr>
        <p:txBody>
          <a:bodyPr>
            <a:normAutofit/>
          </a:bodyPr>
          <a:lstStyle/>
          <a:p>
            <a:r>
              <a:rPr lang="en-US" sz="4000" b="1" dirty="0" smtClean="0">
                <a:solidFill>
                  <a:srgbClr val="002060"/>
                </a:solidFill>
                <a:latin typeface="Palatino Linotype" panose="02040502050505030304" pitchFamily="18" charset="0"/>
              </a:rPr>
              <a:t>Organized by the QAAC of the UGC</a:t>
            </a:r>
            <a:endParaRPr lang="en-US" sz="4000" b="1" dirty="0">
              <a:solidFill>
                <a:srgbClr val="002060"/>
              </a:solidFill>
              <a:latin typeface="Palatino Linotype" panose="02040502050505030304" pitchFamily="18" charset="0"/>
            </a:endParaRPr>
          </a:p>
        </p:txBody>
      </p:sp>
      <p:sp>
        <p:nvSpPr>
          <p:cNvPr id="3" name="Subtitle 2"/>
          <p:cNvSpPr>
            <a:spLocks noGrp="1"/>
          </p:cNvSpPr>
          <p:nvPr>
            <p:ph type="subTitle" idx="1"/>
          </p:nvPr>
        </p:nvSpPr>
        <p:spPr/>
        <p:txBody>
          <a:bodyPr>
            <a:normAutofit/>
          </a:bodyPr>
          <a:lstStyle/>
          <a:p>
            <a:r>
              <a:rPr lang="en-US" sz="3600" b="1" dirty="0" smtClean="0">
                <a:latin typeface="Palatino Linotype" panose="02040502050505030304" pitchFamily="18" charset="0"/>
              </a:rPr>
              <a:t>30 May 2019</a:t>
            </a:r>
            <a:endParaRPr lang="en-US" sz="3600" b="1" dirty="0" smtClean="0">
              <a:latin typeface="Palatino Linotype" panose="02040502050505030304" pitchFamily="18" charset="0"/>
            </a:endParaRPr>
          </a:p>
          <a:p>
            <a:r>
              <a:rPr lang="en-US" sz="3600" b="1" dirty="0" smtClean="0">
                <a:latin typeface="Palatino Linotype" panose="02040502050505030304" pitchFamily="18" charset="0"/>
              </a:rPr>
              <a:t>UGC Auditorium </a:t>
            </a:r>
            <a:endParaRPr lang="en-US" sz="3600" b="1" dirty="0">
              <a:latin typeface="Palatino Linotype" panose="02040502050505030304" pitchFamily="18" charset="0"/>
            </a:endParaRPr>
          </a:p>
        </p:txBody>
      </p:sp>
      <p:sp>
        <p:nvSpPr>
          <p:cNvPr id="4" name="Title 1"/>
          <p:cNvSpPr txBox="1">
            <a:spLocks/>
          </p:cNvSpPr>
          <p:nvPr/>
        </p:nvSpPr>
        <p:spPr>
          <a:xfrm>
            <a:off x="530179" y="612214"/>
            <a:ext cx="11565227" cy="74100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b="1" dirty="0" smtClean="0">
                <a:solidFill>
                  <a:srgbClr val="C00000"/>
                </a:solidFill>
                <a:latin typeface="Palatino Linotype" panose="02040502050505030304" pitchFamily="18" charset="0"/>
              </a:rPr>
              <a:t>Reviewers Training </a:t>
            </a:r>
            <a:r>
              <a:rPr lang="en-US" sz="4800" b="1" dirty="0" err="1" smtClean="0">
                <a:solidFill>
                  <a:srgbClr val="C00000"/>
                </a:solidFill>
                <a:latin typeface="Palatino Linotype" panose="02040502050505030304" pitchFamily="18" charset="0"/>
              </a:rPr>
              <a:t>Programme</a:t>
            </a:r>
            <a:r>
              <a:rPr lang="en-US" sz="4800" b="1" dirty="0" smtClean="0">
                <a:solidFill>
                  <a:srgbClr val="C00000"/>
                </a:solidFill>
                <a:latin typeface="Palatino Linotype" panose="02040502050505030304" pitchFamily="18" charset="0"/>
              </a:rPr>
              <a:t> - </a:t>
            </a:r>
            <a:r>
              <a:rPr lang="en-US" sz="4800" b="1" dirty="0" smtClean="0">
                <a:solidFill>
                  <a:srgbClr val="C00000"/>
                </a:solidFill>
                <a:latin typeface="Palatino Linotype" panose="02040502050505030304" pitchFamily="18" charset="0"/>
              </a:rPr>
              <a:t>2019</a:t>
            </a:r>
            <a:endParaRPr lang="en-US" sz="4800" b="1" dirty="0">
              <a:solidFill>
                <a:srgbClr val="C00000"/>
              </a:solidFill>
              <a:latin typeface="Palatino Linotype" panose="02040502050505030304" pitchFamily="18" charset="0"/>
            </a:endParaRPr>
          </a:p>
        </p:txBody>
      </p:sp>
      <p:sp>
        <p:nvSpPr>
          <p:cNvPr id="5" name="Rectangle 4"/>
          <p:cNvSpPr/>
          <p:nvPr/>
        </p:nvSpPr>
        <p:spPr>
          <a:xfrm>
            <a:off x="3432039" y="5257800"/>
            <a:ext cx="5761514" cy="1116972"/>
          </a:xfrm>
          <a:prstGeom prst="rect">
            <a:avLst/>
          </a:prstGeom>
        </p:spPr>
        <p:txBody>
          <a:bodyPr wrap="none">
            <a:spAutoFit/>
          </a:bodyPr>
          <a:lstStyle/>
          <a:p>
            <a:pPr algn="ctr">
              <a:lnSpc>
                <a:spcPct val="107000"/>
              </a:lnSpc>
              <a:spcAft>
                <a:spcPts val="800"/>
              </a:spcAft>
            </a:pPr>
            <a:r>
              <a:rPr lang="en-US" sz="2800" b="1"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Dr. </a:t>
            </a:r>
            <a:r>
              <a:rPr lang="en-US" sz="2800" b="1" dirty="0" err="1"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Upali</a:t>
            </a:r>
            <a:r>
              <a:rPr lang="en-US" sz="2800" b="1"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 </a:t>
            </a:r>
            <a:r>
              <a:rPr lang="en-US" sz="2800" b="1" dirty="0" err="1"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Mampitiya</a:t>
            </a:r>
            <a:endParaRPr lang="en-US" sz="2800" b="1"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endParaRPr>
          </a:p>
          <a:p>
            <a:pPr algn="ctr">
              <a:lnSpc>
                <a:spcPct val="107000"/>
              </a:lnSpc>
              <a:spcAft>
                <a:spcPts val="800"/>
              </a:spcAft>
            </a:pPr>
            <a:r>
              <a:rPr lang="en-US" sz="2800" b="1" dirty="0" smtClean="0">
                <a:latin typeface="Palatino Linotype" panose="02040502050505030304" pitchFamily="18" charset="0"/>
                <a:ea typeface="Calibri" panose="020F0502020204030204" pitchFamily="34" charset="0"/>
                <a:cs typeface="Iskoola Pota" panose="020B0502040204020203" pitchFamily="34" charset="0"/>
              </a:rPr>
              <a:t>The Open University of Sri Lanka</a:t>
            </a:r>
            <a:endParaRPr lang="en-US" sz="2800" b="1" dirty="0">
              <a:effectLst/>
              <a:latin typeface="Palatino Linotype" panose="02040502050505030304" pitchFamily="18" charset="0"/>
              <a:ea typeface="Calibri" panose="020F0502020204030204" pitchFamily="34" charset="0"/>
              <a:cs typeface="Iskoola Pota" panose="020B0502040204020203" pitchFamily="34" charset="0"/>
            </a:endParaRPr>
          </a:p>
        </p:txBody>
      </p:sp>
    </p:spTree>
    <p:extLst>
      <p:ext uri="{BB962C8B-B14F-4D97-AF65-F5344CB8AC3E}">
        <p14:creationId xmlns:p14="http://schemas.microsoft.com/office/powerpoint/2010/main" val="1075290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9549" y="1038466"/>
            <a:ext cx="10779616" cy="4462760"/>
          </a:xfrm>
          <a:prstGeom prst="rect">
            <a:avLst/>
          </a:prstGeom>
        </p:spPr>
        <p:txBody>
          <a:bodyPr wrap="square">
            <a:spAutoFit/>
          </a:bodyPr>
          <a:lstStyle/>
          <a:p>
            <a:pPr algn="ctr"/>
            <a:r>
              <a:rPr lang="en-GB" sz="3200" b="1" dirty="0" smtClean="0">
                <a:solidFill>
                  <a:srgbClr val="C00000"/>
                </a:solidFill>
                <a:latin typeface="Palatino Linotype" panose="02040502050505030304" pitchFamily="18" charset="0"/>
              </a:rPr>
              <a:t>Scope of the Self-Evaluation Report (SER)</a:t>
            </a:r>
          </a:p>
          <a:p>
            <a:endParaRPr lang="en-GB" sz="2800" dirty="0" smtClean="0">
              <a:latin typeface="Palatino Linotype" panose="02040502050505030304" pitchFamily="18" charset="0"/>
            </a:endParaRPr>
          </a:p>
          <a:p>
            <a:r>
              <a:rPr lang="en-GB" sz="2800" dirty="0" smtClean="0">
                <a:solidFill>
                  <a:srgbClr val="002060"/>
                </a:solidFill>
                <a:latin typeface="Palatino Linotype" panose="02040502050505030304" pitchFamily="18" charset="0"/>
              </a:rPr>
              <a:t>The SER must reflect the following aspects pertaining to the particular programme of study:</a:t>
            </a:r>
          </a:p>
          <a:p>
            <a:endParaRPr lang="en-GB" sz="2800" dirty="0" smtClean="0">
              <a:solidFill>
                <a:srgbClr val="002060"/>
              </a:solidFill>
              <a:latin typeface="Palatino Linotype" panose="02040502050505030304" pitchFamily="18" charset="0"/>
            </a:endParaRPr>
          </a:p>
          <a:p>
            <a:pPr marL="514350" indent="-514350">
              <a:buFont typeface="+mj-lt"/>
              <a:buAutoNum type="arabicPeriod"/>
            </a:pPr>
            <a:r>
              <a:rPr lang="en-GB" sz="2800" dirty="0" smtClean="0">
                <a:solidFill>
                  <a:srgbClr val="C00000"/>
                </a:solidFill>
                <a:latin typeface="Palatino Linotype" panose="02040502050505030304" pitchFamily="18" charset="0"/>
              </a:rPr>
              <a:t>Degree of internalization of best practices and level of achievement of Standards</a:t>
            </a:r>
          </a:p>
          <a:p>
            <a:pPr marL="514350" indent="-514350">
              <a:buFont typeface="+mj-lt"/>
              <a:buAutoNum type="arabicPeriod"/>
            </a:pPr>
            <a:r>
              <a:rPr lang="en-GB" sz="2800" dirty="0" smtClean="0">
                <a:solidFill>
                  <a:srgbClr val="C00000"/>
                </a:solidFill>
                <a:latin typeface="Palatino Linotype" panose="02040502050505030304" pitchFamily="18" charset="0"/>
              </a:rPr>
              <a:t>Degree to which the claims are supported by documented evidence</a:t>
            </a:r>
          </a:p>
          <a:p>
            <a:pPr marL="514350" indent="-514350">
              <a:buFont typeface="+mj-lt"/>
              <a:buAutoNum type="arabicPeriod"/>
            </a:pPr>
            <a:r>
              <a:rPr lang="en-GB" sz="2800" dirty="0" smtClean="0">
                <a:solidFill>
                  <a:srgbClr val="C00000"/>
                </a:solidFill>
                <a:latin typeface="Palatino Linotype" panose="02040502050505030304" pitchFamily="18" charset="0"/>
              </a:rPr>
              <a:t>Accuracy of the data and statements made in the SER</a:t>
            </a:r>
            <a:endParaRPr lang="en-GB" sz="2800" dirty="0">
              <a:solidFill>
                <a:srgbClr val="C00000"/>
              </a:solidFill>
              <a:latin typeface="Palatino Linotype" panose="02040502050505030304" pitchFamily="18" charset="0"/>
            </a:endParaRPr>
          </a:p>
        </p:txBody>
      </p:sp>
      <p:sp>
        <p:nvSpPr>
          <p:cNvPr id="3" name="Rectangle 2"/>
          <p:cNvSpPr/>
          <p:nvPr/>
        </p:nvSpPr>
        <p:spPr>
          <a:xfrm>
            <a:off x="316589" y="336486"/>
            <a:ext cx="3863558" cy="369332"/>
          </a:xfrm>
          <a:prstGeom prst="rect">
            <a:avLst/>
          </a:prstGeom>
        </p:spPr>
        <p:txBody>
          <a:bodyPr wrap="none">
            <a:spAutoFit/>
          </a:bodyPr>
          <a:lstStyle/>
          <a:p>
            <a:pPr marL="742950" indent="-742950">
              <a:buFont typeface="+mj-lt"/>
              <a:buAutoNum type="arabicPeriod"/>
            </a:pPr>
            <a:r>
              <a:rPr lang="en-GB" b="1" dirty="0" smtClean="0">
                <a:solidFill>
                  <a:srgbClr val="002060"/>
                </a:solidFill>
                <a:latin typeface="Palatino Linotype" panose="02040502050505030304" pitchFamily="18" charset="0"/>
              </a:rPr>
              <a:t>B</a:t>
            </a:r>
            <a:r>
              <a:rPr lang="en-GB" b="1" i="0" dirty="0" smtClean="0">
                <a:solidFill>
                  <a:srgbClr val="002060"/>
                </a:solidFill>
                <a:effectLst/>
                <a:latin typeface="Palatino Linotype" panose="02040502050505030304" pitchFamily="18" charset="0"/>
              </a:rPr>
              <a:t>eing an objective reviewer</a:t>
            </a:r>
          </a:p>
        </p:txBody>
      </p:sp>
    </p:spTree>
    <p:extLst>
      <p:ext uri="{BB962C8B-B14F-4D97-AF65-F5344CB8AC3E}">
        <p14:creationId xmlns:p14="http://schemas.microsoft.com/office/powerpoint/2010/main" val="657871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21971" y="1019637"/>
            <a:ext cx="10791464" cy="1878109"/>
          </a:xfrm>
          <a:prstGeom prst="rect">
            <a:avLst/>
          </a:prstGeom>
        </p:spPr>
      </p:pic>
      <p:sp>
        <p:nvSpPr>
          <p:cNvPr id="4" name="Rectangle 3"/>
          <p:cNvSpPr/>
          <p:nvPr/>
        </p:nvSpPr>
        <p:spPr>
          <a:xfrm>
            <a:off x="4602050" y="418155"/>
            <a:ext cx="7250806" cy="584775"/>
          </a:xfrm>
          <a:prstGeom prst="rect">
            <a:avLst/>
          </a:prstGeom>
        </p:spPr>
        <p:txBody>
          <a:bodyPr wrap="square">
            <a:spAutoFit/>
          </a:bodyPr>
          <a:lstStyle/>
          <a:p>
            <a:r>
              <a:rPr lang="en-GB" sz="3200" b="1" dirty="0" smtClean="0">
                <a:solidFill>
                  <a:srgbClr val="C00000"/>
                </a:solidFill>
                <a:latin typeface="Palatino Linotype" panose="02040502050505030304" pitchFamily="18" charset="0"/>
              </a:rPr>
              <a:t>Recommended Format </a:t>
            </a:r>
            <a:r>
              <a:rPr lang="en-GB" sz="3200" b="1" dirty="0" smtClean="0">
                <a:solidFill>
                  <a:srgbClr val="C00000"/>
                </a:solidFill>
                <a:latin typeface="Palatino Linotype" panose="02040502050505030304" pitchFamily="18" charset="0"/>
              </a:rPr>
              <a:t>for </a:t>
            </a:r>
            <a:r>
              <a:rPr lang="en-GB" sz="3200" b="1" dirty="0" smtClean="0">
                <a:solidFill>
                  <a:srgbClr val="C00000"/>
                </a:solidFill>
                <a:latin typeface="Palatino Linotype" panose="02040502050505030304" pitchFamily="18" charset="0"/>
              </a:rPr>
              <a:t>the SER</a:t>
            </a:r>
            <a:endParaRPr lang="en-US" sz="3200" b="1" dirty="0">
              <a:solidFill>
                <a:srgbClr val="C00000"/>
              </a:solidFill>
            </a:endParaRPr>
          </a:p>
        </p:txBody>
      </p:sp>
      <p:sp>
        <p:nvSpPr>
          <p:cNvPr id="5" name="TextBox 4"/>
          <p:cNvSpPr txBox="1"/>
          <p:nvPr/>
        </p:nvSpPr>
        <p:spPr>
          <a:xfrm>
            <a:off x="991673" y="3206840"/>
            <a:ext cx="2884868" cy="1631216"/>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2000" dirty="0" smtClean="0">
                <a:solidFill>
                  <a:srgbClr val="C00000"/>
                </a:solidFill>
                <a:latin typeface="Palatino Linotype" panose="02040502050505030304" pitchFamily="18" charset="0"/>
              </a:rPr>
              <a:t>1. Degree </a:t>
            </a:r>
            <a:r>
              <a:rPr lang="en-GB" sz="2000" dirty="0">
                <a:solidFill>
                  <a:srgbClr val="C00000"/>
                </a:solidFill>
                <a:latin typeface="Palatino Linotype" panose="02040502050505030304" pitchFamily="18" charset="0"/>
              </a:rPr>
              <a:t>of internalization of best practices and level of achievement of Standards</a:t>
            </a:r>
          </a:p>
        </p:txBody>
      </p:sp>
      <p:sp>
        <p:nvSpPr>
          <p:cNvPr id="6" name="TextBox 5"/>
          <p:cNvSpPr txBox="1"/>
          <p:nvPr/>
        </p:nvSpPr>
        <p:spPr>
          <a:xfrm>
            <a:off x="4468970" y="4248700"/>
            <a:ext cx="2792568" cy="1323439"/>
          </a:xfrm>
          <a:prstGeom prst="rect">
            <a:avLst/>
          </a:prstGeom>
          <a:noFill/>
          <a:ln>
            <a:solidFill>
              <a:schemeClr val="tx1"/>
            </a:solidFill>
          </a:ln>
        </p:spPr>
        <p:txBody>
          <a:bodyPr wrap="square" rtlCol="0">
            <a:spAutoFit/>
          </a:bodyPr>
          <a:lstStyle/>
          <a:p>
            <a:r>
              <a:rPr lang="en-GB" sz="2000" dirty="0" smtClean="0">
                <a:solidFill>
                  <a:srgbClr val="C00000"/>
                </a:solidFill>
                <a:latin typeface="Palatino Linotype" panose="02040502050505030304" pitchFamily="18" charset="0"/>
              </a:rPr>
              <a:t>2</a:t>
            </a:r>
            <a:r>
              <a:rPr lang="en-GB" sz="2000" dirty="0">
                <a:solidFill>
                  <a:srgbClr val="C00000"/>
                </a:solidFill>
                <a:latin typeface="Palatino Linotype" panose="02040502050505030304" pitchFamily="18" charset="0"/>
              </a:rPr>
              <a:t>. Degree to which the claims are supported by documented evidence</a:t>
            </a:r>
          </a:p>
        </p:txBody>
      </p:sp>
      <p:sp>
        <p:nvSpPr>
          <p:cNvPr id="7" name="TextBox 6"/>
          <p:cNvSpPr txBox="1"/>
          <p:nvPr/>
        </p:nvSpPr>
        <p:spPr>
          <a:xfrm>
            <a:off x="8085786" y="5366748"/>
            <a:ext cx="2446986" cy="1015663"/>
          </a:xfrm>
          <a:prstGeom prst="rect">
            <a:avLst/>
          </a:prstGeom>
          <a:noFill/>
          <a:ln>
            <a:solidFill>
              <a:schemeClr val="tx1"/>
            </a:solidFill>
          </a:ln>
        </p:spPr>
        <p:txBody>
          <a:bodyPr wrap="square" rtlCol="0">
            <a:spAutoFit/>
          </a:bodyPr>
          <a:lstStyle/>
          <a:p>
            <a:r>
              <a:rPr lang="en-GB" sz="2000" dirty="0" smtClean="0">
                <a:solidFill>
                  <a:srgbClr val="C00000"/>
                </a:solidFill>
                <a:latin typeface="Palatino Linotype" panose="02040502050505030304" pitchFamily="18" charset="0"/>
              </a:rPr>
              <a:t>3. </a:t>
            </a:r>
            <a:r>
              <a:rPr lang="en-GB" sz="2000" dirty="0">
                <a:solidFill>
                  <a:srgbClr val="C00000"/>
                </a:solidFill>
                <a:latin typeface="Palatino Linotype" panose="02040502050505030304" pitchFamily="18" charset="0"/>
              </a:rPr>
              <a:t>Accuracy of the data and statements made in the SER</a:t>
            </a:r>
          </a:p>
        </p:txBody>
      </p:sp>
      <p:sp>
        <p:nvSpPr>
          <p:cNvPr id="8" name="Bent-Up Arrow 7"/>
          <p:cNvSpPr/>
          <p:nvPr/>
        </p:nvSpPr>
        <p:spPr>
          <a:xfrm>
            <a:off x="3876541" y="2897746"/>
            <a:ext cx="1107584" cy="100455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Bent-Up Arrow 8"/>
          <p:cNvSpPr/>
          <p:nvPr/>
        </p:nvSpPr>
        <p:spPr>
          <a:xfrm>
            <a:off x="7261538" y="2897746"/>
            <a:ext cx="965915" cy="188945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Up Arrow 10"/>
          <p:cNvSpPr/>
          <p:nvPr/>
        </p:nvSpPr>
        <p:spPr>
          <a:xfrm>
            <a:off x="9646276" y="2897746"/>
            <a:ext cx="437882" cy="246900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86505" y="233489"/>
            <a:ext cx="3863558" cy="369332"/>
          </a:xfrm>
          <a:prstGeom prst="rect">
            <a:avLst/>
          </a:prstGeom>
        </p:spPr>
        <p:txBody>
          <a:bodyPr wrap="none">
            <a:spAutoFit/>
          </a:bodyPr>
          <a:lstStyle/>
          <a:p>
            <a:pPr marL="742950" indent="-742950">
              <a:buFont typeface="+mj-lt"/>
              <a:buAutoNum type="arabicPeriod"/>
            </a:pPr>
            <a:r>
              <a:rPr lang="en-GB" b="1" dirty="0" smtClean="0">
                <a:solidFill>
                  <a:srgbClr val="002060"/>
                </a:solidFill>
                <a:latin typeface="Palatino Linotype" panose="02040502050505030304" pitchFamily="18" charset="0"/>
              </a:rPr>
              <a:t>B</a:t>
            </a:r>
            <a:r>
              <a:rPr lang="en-GB" b="1" i="0" dirty="0" smtClean="0">
                <a:solidFill>
                  <a:srgbClr val="002060"/>
                </a:solidFill>
                <a:effectLst/>
                <a:latin typeface="Palatino Linotype" panose="02040502050505030304" pitchFamily="18" charset="0"/>
              </a:rPr>
              <a:t>eing an objective reviewer</a:t>
            </a:r>
          </a:p>
        </p:txBody>
      </p:sp>
    </p:spTree>
    <p:extLst>
      <p:ext uri="{BB962C8B-B14F-4D97-AF65-F5344CB8AC3E}">
        <p14:creationId xmlns:p14="http://schemas.microsoft.com/office/powerpoint/2010/main" val="1531563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56506" y="1019486"/>
            <a:ext cx="7521611" cy="750975"/>
          </a:xfrm>
          <a:prstGeom prst="rect">
            <a:avLst/>
          </a:prstGeom>
        </p:spPr>
        <p:txBody>
          <a:bodyPr wrap="none">
            <a:spAutoFit/>
          </a:bodyPr>
          <a:lstStyle/>
          <a:p>
            <a:pPr algn="ctr">
              <a:lnSpc>
                <a:spcPct val="107000"/>
              </a:lnSpc>
              <a:spcAft>
                <a:spcPts val="800"/>
              </a:spcAft>
            </a:pPr>
            <a:r>
              <a:rPr lang="en-US" sz="40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Assigning Scores for Standards</a:t>
            </a:r>
            <a:endParaRPr lang="en-US" sz="4000" b="1"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
        <p:nvSpPr>
          <p:cNvPr id="5" name="Rectangle 4"/>
          <p:cNvSpPr/>
          <p:nvPr/>
        </p:nvSpPr>
        <p:spPr>
          <a:xfrm>
            <a:off x="316589" y="336486"/>
            <a:ext cx="3863558" cy="369332"/>
          </a:xfrm>
          <a:prstGeom prst="rect">
            <a:avLst/>
          </a:prstGeom>
        </p:spPr>
        <p:txBody>
          <a:bodyPr wrap="none">
            <a:spAutoFit/>
          </a:bodyPr>
          <a:lstStyle/>
          <a:p>
            <a:pPr marL="742950" indent="-742950">
              <a:buFont typeface="+mj-lt"/>
              <a:buAutoNum type="arabicPeriod"/>
            </a:pPr>
            <a:r>
              <a:rPr lang="en-GB" b="1" dirty="0" smtClean="0">
                <a:solidFill>
                  <a:srgbClr val="002060"/>
                </a:solidFill>
                <a:latin typeface="Palatino Linotype" panose="02040502050505030304" pitchFamily="18" charset="0"/>
              </a:rPr>
              <a:t>B</a:t>
            </a:r>
            <a:r>
              <a:rPr lang="en-GB" b="1" i="0" dirty="0" smtClean="0">
                <a:solidFill>
                  <a:srgbClr val="002060"/>
                </a:solidFill>
                <a:effectLst/>
                <a:latin typeface="Palatino Linotype" panose="02040502050505030304" pitchFamily="18" charset="0"/>
              </a:rPr>
              <a:t>eing an objective reviewer</a:t>
            </a:r>
          </a:p>
        </p:txBody>
      </p:sp>
      <p:sp>
        <p:nvSpPr>
          <p:cNvPr id="4" name="Rectangle 3"/>
          <p:cNvSpPr/>
          <p:nvPr/>
        </p:nvSpPr>
        <p:spPr>
          <a:xfrm>
            <a:off x="489397" y="2493743"/>
            <a:ext cx="11114468" cy="3253968"/>
          </a:xfrm>
          <a:prstGeom prst="rect">
            <a:avLst/>
          </a:prstGeom>
        </p:spPr>
        <p:txBody>
          <a:bodyPr wrap="square">
            <a:spAutoFit/>
          </a:bodyPr>
          <a:lstStyle/>
          <a:p>
            <a:pPr>
              <a:lnSpc>
                <a:spcPct val="107000"/>
              </a:lnSpc>
              <a:spcAft>
                <a:spcPts val="800"/>
              </a:spcAft>
            </a:pPr>
            <a:r>
              <a:rPr lang="en-US" sz="3200" b="1"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When allocating marks 0, 1, 2 or 3, the Review Panel could first carefully study the claim of the degree of internalization of best practices and level of achievements of standards stated in SER with respect to each standard and then observe if the documentary evidence made available to support the claim is sufficient. </a:t>
            </a:r>
            <a:endParaRPr lang="en-US" sz="3200" b="1" dirty="0">
              <a:solidFill>
                <a:srgbClr val="002060"/>
              </a:solidFill>
              <a:effectLst/>
              <a:latin typeface="Calibri" panose="020F0502020204030204" pitchFamily="34" charset="0"/>
              <a:ea typeface="Calibri" panose="020F0502020204030204" pitchFamily="34" charset="0"/>
              <a:cs typeface="Iskoola Pota" panose="020B0502040204020203" pitchFamily="34" charset="0"/>
            </a:endParaRPr>
          </a:p>
        </p:txBody>
      </p:sp>
    </p:spTree>
    <p:extLst>
      <p:ext uri="{BB962C8B-B14F-4D97-AF65-F5344CB8AC3E}">
        <p14:creationId xmlns:p14="http://schemas.microsoft.com/office/powerpoint/2010/main" val="2758033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56506" y="1019486"/>
            <a:ext cx="7521611" cy="750975"/>
          </a:xfrm>
          <a:prstGeom prst="rect">
            <a:avLst/>
          </a:prstGeom>
        </p:spPr>
        <p:txBody>
          <a:bodyPr wrap="none">
            <a:spAutoFit/>
          </a:bodyPr>
          <a:lstStyle/>
          <a:p>
            <a:pPr algn="ctr">
              <a:lnSpc>
                <a:spcPct val="107000"/>
              </a:lnSpc>
              <a:spcAft>
                <a:spcPts val="800"/>
              </a:spcAft>
            </a:pPr>
            <a:r>
              <a:rPr lang="en-US" sz="40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Assigning Scores for Standards</a:t>
            </a:r>
            <a:endParaRPr lang="en-US" sz="4000" b="1"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
        <p:nvSpPr>
          <p:cNvPr id="5" name="Rectangle 4"/>
          <p:cNvSpPr/>
          <p:nvPr/>
        </p:nvSpPr>
        <p:spPr>
          <a:xfrm>
            <a:off x="316589" y="336486"/>
            <a:ext cx="3113353" cy="369332"/>
          </a:xfrm>
          <a:prstGeom prst="rect">
            <a:avLst/>
          </a:prstGeom>
        </p:spPr>
        <p:txBody>
          <a:bodyPr wrap="none">
            <a:spAutoFit/>
          </a:bodyPr>
          <a:lstStyle/>
          <a:p>
            <a:r>
              <a:rPr lang="en-GB" b="1" dirty="0" smtClean="0">
                <a:solidFill>
                  <a:srgbClr val="002060"/>
                </a:solidFill>
                <a:latin typeface="Palatino Linotype" panose="02040502050505030304" pitchFamily="18" charset="0"/>
              </a:rPr>
              <a:t>B</a:t>
            </a:r>
            <a:r>
              <a:rPr lang="en-GB" b="1" i="0" dirty="0" smtClean="0">
                <a:solidFill>
                  <a:srgbClr val="002060"/>
                </a:solidFill>
                <a:effectLst/>
                <a:latin typeface="Palatino Linotype" panose="02040502050505030304" pitchFamily="18" charset="0"/>
              </a:rPr>
              <a:t>eing an objective reviewer</a:t>
            </a:r>
          </a:p>
        </p:txBody>
      </p:sp>
      <p:pic>
        <p:nvPicPr>
          <p:cNvPr id="2" name="Picture 1"/>
          <p:cNvPicPr>
            <a:picLocks noChangeAspect="1"/>
          </p:cNvPicPr>
          <p:nvPr/>
        </p:nvPicPr>
        <p:blipFill>
          <a:blip r:embed="rId2"/>
          <a:stretch>
            <a:fillRect/>
          </a:stretch>
        </p:blipFill>
        <p:spPr>
          <a:xfrm>
            <a:off x="651144" y="2084129"/>
            <a:ext cx="10708021" cy="3767994"/>
          </a:xfrm>
          <a:prstGeom prst="rect">
            <a:avLst/>
          </a:prstGeom>
        </p:spPr>
      </p:pic>
    </p:spTree>
    <p:extLst>
      <p:ext uri="{BB962C8B-B14F-4D97-AF65-F5344CB8AC3E}">
        <p14:creationId xmlns:p14="http://schemas.microsoft.com/office/powerpoint/2010/main" val="2575552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90598934"/>
              </p:ext>
            </p:extLst>
          </p:nvPr>
        </p:nvGraphicFramePr>
        <p:xfrm>
          <a:off x="326317" y="1661377"/>
          <a:ext cx="11075830" cy="3087874"/>
        </p:xfrm>
        <a:graphic>
          <a:graphicData uri="http://schemas.openxmlformats.org/drawingml/2006/table">
            <a:tbl>
              <a:tblPr firstRow="1" firstCol="1" bandRow="1">
                <a:tableStyleId>{5C22544A-7EE6-4342-B048-85BDC9FD1C3A}</a:tableStyleId>
              </a:tblPr>
              <a:tblGrid>
                <a:gridCol w="2177260">
                  <a:extLst>
                    <a:ext uri="{9D8B030D-6E8A-4147-A177-3AD203B41FA5}">
                      <a16:colId xmlns:a16="http://schemas.microsoft.com/office/drawing/2014/main" val="20000"/>
                    </a:ext>
                  </a:extLst>
                </a:gridCol>
                <a:gridCol w="3526497">
                  <a:extLst>
                    <a:ext uri="{9D8B030D-6E8A-4147-A177-3AD203B41FA5}">
                      <a16:colId xmlns:a16="http://schemas.microsoft.com/office/drawing/2014/main" val="20001"/>
                    </a:ext>
                  </a:extLst>
                </a:gridCol>
                <a:gridCol w="3190075">
                  <a:extLst>
                    <a:ext uri="{9D8B030D-6E8A-4147-A177-3AD203B41FA5}">
                      <a16:colId xmlns:a16="http://schemas.microsoft.com/office/drawing/2014/main" val="20002"/>
                    </a:ext>
                  </a:extLst>
                </a:gridCol>
                <a:gridCol w="2181998">
                  <a:extLst>
                    <a:ext uri="{9D8B030D-6E8A-4147-A177-3AD203B41FA5}">
                      <a16:colId xmlns:a16="http://schemas.microsoft.com/office/drawing/2014/main" val="20003"/>
                    </a:ext>
                  </a:extLst>
                </a:gridCol>
              </a:tblGrid>
              <a:tr h="2541096">
                <a:tc>
                  <a:txBody>
                    <a:bodyPr/>
                    <a:lstStyle/>
                    <a:p>
                      <a:pPr algn="ctr">
                        <a:lnSpc>
                          <a:spcPct val="107000"/>
                        </a:lnSpc>
                        <a:spcAft>
                          <a:spcPts val="0"/>
                        </a:spcAft>
                      </a:pPr>
                      <a:r>
                        <a:rPr lang="en-US" sz="2800" dirty="0">
                          <a:effectLst/>
                        </a:rPr>
                        <a:t>Possibilities</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Claim of the degree of internalization of Best Practices and level of achievement of Standards</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Documentary Evidence to Support the Claim</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Assigned Score</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0"/>
                  </a:ext>
                </a:extLst>
              </a:tr>
              <a:tr h="546778">
                <a:tc>
                  <a:txBody>
                    <a:bodyPr/>
                    <a:lstStyle/>
                    <a:p>
                      <a:pPr algn="ctr">
                        <a:lnSpc>
                          <a:spcPct val="107000"/>
                        </a:lnSpc>
                        <a:spcAft>
                          <a:spcPts val="0"/>
                        </a:spcAft>
                      </a:pPr>
                      <a:r>
                        <a:rPr lang="en-US" sz="2800">
                          <a:effectLst/>
                        </a:rPr>
                        <a:t>A</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Meets PRM Standard</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Sufficient</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3</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1"/>
                  </a:ext>
                </a:extLst>
              </a:tr>
            </a:tbl>
          </a:graphicData>
        </a:graphic>
      </p:graphicFrame>
      <p:sp>
        <p:nvSpPr>
          <p:cNvPr id="3" name="Rectangle 2"/>
          <p:cNvSpPr/>
          <p:nvPr/>
        </p:nvSpPr>
        <p:spPr>
          <a:xfrm>
            <a:off x="326317" y="256435"/>
            <a:ext cx="3863558" cy="369332"/>
          </a:xfrm>
          <a:prstGeom prst="rect">
            <a:avLst/>
          </a:prstGeom>
        </p:spPr>
        <p:txBody>
          <a:bodyPr wrap="none">
            <a:spAutoFit/>
          </a:bodyPr>
          <a:lstStyle/>
          <a:p>
            <a:pPr marL="742950" indent="-742950">
              <a:buFont typeface="+mj-lt"/>
              <a:buAutoNum type="arabicPeriod"/>
            </a:pPr>
            <a:r>
              <a:rPr lang="en-GB" b="1" dirty="0" smtClean="0">
                <a:solidFill>
                  <a:srgbClr val="002060"/>
                </a:solidFill>
                <a:latin typeface="Palatino Linotype" panose="02040502050505030304" pitchFamily="18" charset="0"/>
              </a:rPr>
              <a:t>B</a:t>
            </a:r>
            <a:r>
              <a:rPr lang="en-GB" b="1" i="0" dirty="0" smtClean="0">
                <a:solidFill>
                  <a:srgbClr val="002060"/>
                </a:solidFill>
                <a:effectLst/>
                <a:latin typeface="Palatino Linotype" panose="02040502050505030304" pitchFamily="18" charset="0"/>
              </a:rPr>
              <a:t>eing an objective reviewer</a:t>
            </a:r>
          </a:p>
        </p:txBody>
      </p:sp>
      <p:sp>
        <p:nvSpPr>
          <p:cNvPr id="4" name="Rectangle 3"/>
          <p:cNvSpPr/>
          <p:nvPr/>
        </p:nvSpPr>
        <p:spPr>
          <a:xfrm>
            <a:off x="2879663" y="625767"/>
            <a:ext cx="6724918" cy="659861"/>
          </a:xfrm>
          <a:prstGeom prst="rect">
            <a:avLst/>
          </a:prstGeom>
        </p:spPr>
        <p:txBody>
          <a:bodyPr wrap="none">
            <a:spAutoFit/>
          </a:bodyPr>
          <a:lstStyle/>
          <a:p>
            <a:pPr>
              <a:lnSpc>
                <a:spcPct val="107000"/>
              </a:lnSpc>
              <a:spcAft>
                <a:spcPts val="800"/>
              </a:spcAft>
            </a:pPr>
            <a:r>
              <a:rPr lang="en-US" sz="36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An Algorithm to Assign Scores</a:t>
            </a:r>
            <a:endParaRPr lang="en-US" sz="3600" b="1"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Tree>
    <p:extLst>
      <p:ext uri="{BB962C8B-B14F-4D97-AF65-F5344CB8AC3E}">
        <p14:creationId xmlns:p14="http://schemas.microsoft.com/office/powerpoint/2010/main" val="1731522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45952320"/>
              </p:ext>
            </p:extLst>
          </p:nvPr>
        </p:nvGraphicFramePr>
        <p:xfrm>
          <a:off x="592429" y="1171978"/>
          <a:ext cx="11075830" cy="3634652"/>
        </p:xfrm>
        <a:graphic>
          <a:graphicData uri="http://schemas.openxmlformats.org/drawingml/2006/table">
            <a:tbl>
              <a:tblPr firstRow="1" firstCol="1" bandRow="1">
                <a:tableStyleId>{5C22544A-7EE6-4342-B048-85BDC9FD1C3A}</a:tableStyleId>
              </a:tblPr>
              <a:tblGrid>
                <a:gridCol w="2177260">
                  <a:extLst>
                    <a:ext uri="{9D8B030D-6E8A-4147-A177-3AD203B41FA5}">
                      <a16:colId xmlns:a16="http://schemas.microsoft.com/office/drawing/2014/main" val="20000"/>
                    </a:ext>
                  </a:extLst>
                </a:gridCol>
                <a:gridCol w="3526497">
                  <a:extLst>
                    <a:ext uri="{9D8B030D-6E8A-4147-A177-3AD203B41FA5}">
                      <a16:colId xmlns:a16="http://schemas.microsoft.com/office/drawing/2014/main" val="20001"/>
                    </a:ext>
                  </a:extLst>
                </a:gridCol>
                <a:gridCol w="3190075">
                  <a:extLst>
                    <a:ext uri="{9D8B030D-6E8A-4147-A177-3AD203B41FA5}">
                      <a16:colId xmlns:a16="http://schemas.microsoft.com/office/drawing/2014/main" val="20002"/>
                    </a:ext>
                  </a:extLst>
                </a:gridCol>
                <a:gridCol w="2181998">
                  <a:extLst>
                    <a:ext uri="{9D8B030D-6E8A-4147-A177-3AD203B41FA5}">
                      <a16:colId xmlns:a16="http://schemas.microsoft.com/office/drawing/2014/main" val="20003"/>
                    </a:ext>
                  </a:extLst>
                </a:gridCol>
              </a:tblGrid>
              <a:tr h="2541096">
                <a:tc>
                  <a:txBody>
                    <a:bodyPr/>
                    <a:lstStyle/>
                    <a:p>
                      <a:pPr algn="ctr">
                        <a:lnSpc>
                          <a:spcPct val="107000"/>
                        </a:lnSpc>
                        <a:spcAft>
                          <a:spcPts val="0"/>
                        </a:spcAft>
                      </a:pPr>
                      <a:r>
                        <a:rPr lang="en-US" sz="2800" dirty="0">
                          <a:effectLst/>
                        </a:rPr>
                        <a:t>Possibilities</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Claim of the degree of internalization of Best Practices and level of achievement of Standards</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Documentary Evidence to Support the Claim</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Assigned Score</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0"/>
                  </a:ext>
                </a:extLst>
              </a:tr>
              <a:tr h="546778">
                <a:tc>
                  <a:txBody>
                    <a:bodyPr/>
                    <a:lstStyle/>
                    <a:p>
                      <a:pPr algn="ctr">
                        <a:lnSpc>
                          <a:spcPct val="107000"/>
                        </a:lnSpc>
                        <a:spcAft>
                          <a:spcPts val="0"/>
                        </a:spcAft>
                      </a:pPr>
                      <a:r>
                        <a:rPr lang="en-US" sz="2800">
                          <a:effectLst/>
                        </a:rPr>
                        <a:t>A</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Meets PRM Standard</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Sufficient</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3</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1"/>
                  </a:ext>
                </a:extLst>
              </a:tr>
              <a:tr h="546778">
                <a:tc>
                  <a:txBody>
                    <a:bodyPr/>
                    <a:lstStyle/>
                    <a:p>
                      <a:pPr algn="ctr">
                        <a:lnSpc>
                          <a:spcPct val="107000"/>
                        </a:lnSpc>
                        <a:spcAft>
                          <a:spcPts val="0"/>
                        </a:spcAft>
                      </a:pPr>
                      <a:r>
                        <a:rPr lang="en-US" sz="2800" dirty="0">
                          <a:effectLst/>
                        </a:rPr>
                        <a:t>B</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Meets PRM Standard</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Not Sufficient</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1 or 2</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2"/>
                  </a:ext>
                </a:extLst>
              </a:tr>
            </a:tbl>
          </a:graphicData>
        </a:graphic>
      </p:graphicFrame>
      <p:sp>
        <p:nvSpPr>
          <p:cNvPr id="3" name="Rectangle 2"/>
          <p:cNvSpPr/>
          <p:nvPr/>
        </p:nvSpPr>
        <p:spPr>
          <a:xfrm>
            <a:off x="2969815" y="316674"/>
            <a:ext cx="6724918" cy="659861"/>
          </a:xfrm>
          <a:prstGeom prst="rect">
            <a:avLst/>
          </a:prstGeom>
        </p:spPr>
        <p:txBody>
          <a:bodyPr wrap="none">
            <a:spAutoFit/>
          </a:bodyPr>
          <a:lstStyle/>
          <a:p>
            <a:pPr>
              <a:lnSpc>
                <a:spcPct val="107000"/>
              </a:lnSpc>
              <a:spcAft>
                <a:spcPts val="800"/>
              </a:spcAft>
            </a:pPr>
            <a:r>
              <a:rPr lang="en-US" sz="36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An Algorithm to Assign Scores</a:t>
            </a:r>
            <a:endParaRPr lang="en-US" sz="3600" b="1"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Tree>
    <p:extLst>
      <p:ext uri="{BB962C8B-B14F-4D97-AF65-F5344CB8AC3E}">
        <p14:creationId xmlns:p14="http://schemas.microsoft.com/office/powerpoint/2010/main" val="1659549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54561265"/>
              </p:ext>
            </p:extLst>
          </p:nvPr>
        </p:nvGraphicFramePr>
        <p:xfrm>
          <a:off x="489398" y="1133342"/>
          <a:ext cx="11075830" cy="4181430"/>
        </p:xfrm>
        <a:graphic>
          <a:graphicData uri="http://schemas.openxmlformats.org/drawingml/2006/table">
            <a:tbl>
              <a:tblPr firstRow="1" firstCol="1" bandRow="1">
                <a:tableStyleId>{5C22544A-7EE6-4342-B048-85BDC9FD1C3A}</a:tableStyleId>
              </a:tblPr>
              <a:tblGrid>
                <a:gridCol w="2177260">
                  <a:extLst>
                    <a:ext uri="{9D8B030D-6E8A-4147-A177-3AD203B41FA5}">
                      <a16:colId xmlns:a16="http://schemas.microsoft.com/office/drawing/2014/main" val="20000"/>
                    </a:ext>
                  </a:extLst>
                </a:gridCol>
                <a:gridCol w="3526497">
                  <a:extLst>
                    <a:ext uri="{9D8B030D-6E8A-4147-A177-3AD203B41FA5}">
                      <a16:colId xmlns:a16="http://schemas.microsoft.com/office/drawing/2014/main" val="20001"/>
                    </a:ext>
                  </a:extLst>
                </a:gridCol>
                <a:gridCol w="3190075">
                  <a:extLst>
                    <a:ext uri="{9D8B030D-6E8A-4147-A177-3AD203B41FA5}">
                      <a16:colId xmlns:a16="http://schemas.microsoft.com/office/drawing/2014/main" val="20002"/>
                    </a:ext>
                  </a:extLst>
                </a:gridCol>
                <a:gridCol w="2181998">
                  <a:extLst>
                    <a:ext uri="{9D8B030D-6E8A-4147-A177-3AD203B41FA5}">
                      <a16:colId xmlns:a16="http://schemas.microsoft.com/office/drawing/2014/main" val="20003"/>
                    </a:ext>
                  </a:extLst>
                </a:gridCol>
              </a:tblGrid>
              <a:tr h="2541096">
                <a:tc>
                  <a:txBody>
                    <a:bodyPr/>
                    <a:lstStyle/>
                    <a:p>
                      <a:pPr algn="ctr">
                        <a:lnSpc>
                          <a:spcPct val="107000"/>
                        </a:lnSpc>
                        <a:spcAft>
                          <a:spcPts val="0"/>
                        </a:spcAft>
                      </a:pPr>
                      <a:r>
                        <a:rPr lang="en-US" sz="2800" dirty="0">
                          <a:effectLst/>
                        </a:rPr>
                        <a:t>Possibilities</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Claim of the degree of internalization of Best Practices and level of achievement of Standards</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Documentary Evidence to Support the Claim</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Assigned Score</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0"/>
                  </a:ext>
                </a:extLst>
              </a:tr>
              <a:tr h="546778">
                <a:tc>
                  <a:txBody>
                    <a:bodyPr/>
                    <a:lstStyle/>
                    <a:p>
                      <a:pPr algn="ctr">
                        <a:lnSpc>
                          <a:spcPct val="107000"/>
                        </a:lnSpc>
                        <a:spcAft>
                          <a:spcPts val="0"/>
                        </a:spcAft>
                      </a:pPr>
                      <a:r>
                        <a:rPr lang="en-US" sz="2800">
                          <a:effectLst/>
                        </a:rPr>
                        <a:t>A</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Meets PRM Standard</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Sufficient</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3</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1"/>
                  </a:ext>
                </a:extLst>
              </a:tr>
              <a:tr h="546778">
                <a:tc>
                  <a:txBody>
                    <a:bodyPr/>
                    <a:lstStyle/>
                    <a:p>
                      <a:pPr algn="ctr">
                        <a:lnSpc>
                          <a:spcPct val="107000"/>
                        </a:lnSpc>
                        <a:spcAft>
                          <a:spcPts val="0"/>
                        </a:spcAft>
                      </a:pPr>
                      <a:r>
                        <a:rPr lang="en-US" sz="2800">
                          <a:effectLst/>
                        </a:rPr>
                        <a:t>B</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Meets PRM Standard</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Not Sufficient</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1 or 2</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2"/>
                  </a:ext>
                </a:extLst>
              </a:tr>
              <a:tr h="546778">
                <a:tc>
                  <a:txBody>
                    <a:bodyPr/>
                    <a:lstStyle/>
                    <a:p>
                      <a:pPr algn="ctr">
                        <a:lnSpc>
                          <a:spcPct val="107000"/>
                        </a:lnSpc>
                        <a:spcAft>
                          <a:spcPts val="0"/>
                        </a:spcAft>
                      </a:pPr>
                      <a:r>
                        <a:rPr lang="en-US" sz="2800" dirty="0">
                          <a:effectLst/>
                        </a:rPr>
                        <a:t>C</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Below PRM Standard</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Sufficient</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1 or 2</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3"/>
                  </a:ext>
                </a:extLst>
              </a:tr>
            </a:tbl>
          </a:graphicData>
        </a:graphic>
      </p:graphicFrame>
      <p:sp>
        <p:nvSpPr>
          <p:cNvPr id="3" name="Rectangle 2"/>
          <p:cNvSpPr/>
          <p:nvPr/>
        </p:nvSpPr>
        <p:spPr>
          <a:xfrm>
            <a:off x="2892542" y="316674"/>
            <a:ext cx="6724918" cy="659861"/>
          </a:xfrm>
          <a:prstGeom prst="rect">
            <a:avLst/>
          </a:prstGeom>
        </p:spPr>
        <p:txBody>
          <a:bodyPr wrap="none">
            <a:spAutoFit/>
          </a:bodyPr>
          <a:lstStyle/>
          <a:p>
            <a:pPr>
              <a:lnSpc>
                <a:spcPct val="107000"/>
              </a:lnSpc>
              <a:spcAft>
                <a:spcPts val="800"/>
              </a:spcAft>
            </a:pPr>
            <a:r>
              <a:rPr lang="en-US" sz="36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An Algorithm to Assign Scores</a:t>
            </a:r>
            <a:endParaRPr lang="en-US" sz="3600" b="1"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Tree>
    <p:extLst>
      <p:ext uri="{BB962C8B-B14F-4D97-AF65-F5344CB8AC3E}">
        <p14:creationId xmlns:p14="http://schemas.microsoft.com/office/powerpoint/2010/main" val="2629707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55625590"/>
              </p:ext>
            </p:extLst>
          </p:nvPr>
        </p:nvGraphicFramePr>
        <p:xfrm>
          <a:off x="463640" y="991674"/>
          <a:ext cx="11075830" cy="4728208"/>
        </p:xfrm>
        <a:graphic>
          <a:graphicData uri="http://schemas.openxmlformats.org/drawingml/2006/table">
            <a:tbl>
              <a:tblPr firstRow="1" firstCol="1" bandRow="1">
                <a:tableStyleId>{5C22544A-7EE6-4342-B048-85BDC9FD1C3A}</a:tableStyleId>
              </a:tblPr>
              <a:tblGrid>
                <a:gridCol w="2177260">
                  <a:extLst>
                    <a:ext uri="{9D8B030D-6E8A-4147-A177-3AD203B41FA5}">
                      <a16:colId xmlns:a16="http://schemas.microsoft.com/office/drawing/2014/main" val="20000"/>
                    </a:ext>
                  </a:extLst>
                </a:gridCol>
                <a:gridCol w="3526497">
                  <a:extLst>
                    <a:ext uri="{9D8B030D-6E8A-4147-A177-3AD203B41FA5}">
                      <a16:colId xmlns:a16="http://schemas.microsoft.com/office/drawing/2014/main" val="20001"/>
                    </a:ext>
                  </a:extLst>
                </a:gridCol>
                <a:gridCol w="3190075">
                  <a:extLst>
                    <a:ext uri="{9D8B030D-6E8A-4147-A177-3AD203B41FA5}">
                      <a16:colId xmlns:a16="http://schemas.microsoft.com/office/drawing/2014/main" val="20002"/>
                    </a:ext>
                  </a:extLst>
                </a:gridCol>
                <a:gridCol w="2181998">
                  <a:extLst>
                    <a:ext uri="{9D8B030D-6E8A-4147-A177-3AD203B41FA5}">
                      <a16:colId xmlns:a16="http://schemas.microsoft.com/office/drawing/2014/main" val="20003"/>
                    </a:ext>
                  </a:extLst>
                </a:gridCol>
              </a:tblGrid>
              <a:tr h="2541096">
                <a:tc>
                  <a:txBody>
                    <a:bodyPr/>
                    <a:lstStyle/>
                    <a:p>
                      <a:pPr algn="ctr">
                        <a:lnSpc>
                          <a:spcPct val="107000"/>
                        </a:lnSpc>
                        <a:spcAft>
                          <a:spcPts val="0"/>
                        </a:spcAft>
                      </a:pPr>
                      <a:r>
                        <a:rPr lang="en-US" sz="2800" dirty="0">
                          <a:effectLst/>
                        </a:rPr>
                        <a:t>Possibilities</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Claim of the degree of internalization of Best Practices and level of achievement of Standards</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Documentary Evidence to Support the Claim</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Assigned Score</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0"/>
                  </a:ext>
                </a:extLst>
              </a:tr>
              <a:tr h="546778">
                <a:tc>
                  <a:txBody>
                    <a:bodyPr/>
                    <a:lstStyle/>
                    <a:p>
                      <a:pPr algn="ctr">
                        <a:lnSpc>
                          <a:spcPct val="107000"/>
                        </a:lnSpc>
                        <a:spcAft>
                          <a:spcPts val="0"/>
                        </a:spcAft>
                      </a:pPr>
                      <a:r>
                        <a:rPr lang="en-US" sz="2800">
                          <a:effectLst/>
                        </a:rPr>
                        <a:t>A</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Meets PRM Standard</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Sufficient</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3</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1"/>
                  </a:ext>
                </a:extLst>
              </a:tr>
              <a:tr h="546778">
                <a:tc>
                  <a:txBody>
                    <a:bodyPr/>
                    <a:lstStyle/>
                    <a:p>
                      <a:pPr algn="ctr">
                        <a:lnSpc>
                          <a:spcPct val="107000"/>
                        </a:lnSpc>
                        <a:spcAft>
                          <a:spcPts val="0"/>
                        </a:spcAft>
                      </a:pPr>
                      <a:r>
                        <a:rPr lang="en-US" sz="2800">
                          <a:effectLst/>
                        </a:rPr>
                        <a:t>B</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Meets PRM Standard</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Not Sufficient</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1 or 2</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2"/>
                  </a:ext>
                </a:extLst>
              </a:tr>
              <a:tr h="546778">
                <a:tc>
                  <a:txBody>
                    <a:bodyPr/>
                    <a:lstStyle/>
                    <a:p>
                      <a:pPr algn="ctr">
                        <a:lnSpc>
                          <a:spcPct val="107000"/>
                        </a:lnSpc>
                        <a:spcAft>
                          <a:spcPts val="0"/>
                        </a:spcAft>
                      </a:pPr>
                      <a:r>
                        <a:rPr lang="en-US" sz="2800" dirty="0">
                          <a:effectLst/>
                        </a:rPr>
                        <a:t>C</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Below PRM Standard</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Sufficient</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1 or 2</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3"/>
                  </a:ext>
                </a:extLst>
              </a:tr>
              <a:tr h="546778">
                <a:tc>
                  <a:txBody>
                    <a:bodyPr/>
                    <a:lstStyle/>
                    <a:p>
                      <a:pPr algn="ctr">
                        <a:lnSpc>
                          <a:spcPct val="107000"/>
                        </a:lnSpc>
                        <a:spcAft>
                          <a:spcPts val="0"/>
                        </a:spcAft>
                      </a:pPr>
                      <a:r>
                        <a:rPr lang="en-US" sz="2800">
                          <a:effectLst/>
                        </a:rPr>
                        <a:t>D</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Below PRM Standard</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Not Sufficient</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1</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4"/>
                  </a:ext>
                </a:extLst>
              </a:tr>
            </a:tbl>
          </a:graphicData>
        </a:graphic>
      </p:graphicFrame>
      <p:sp>
        <p:nvSpPr>
          <p:cNvPr id="3" name="Rectangle 2"/>
          <p:cNvSpPr/>
          <p:nvPr/>
        </p:nvSpPr>
        <p:spPr>
          <a:xfrm>
            <a:off x="2815268" y="162128"/>
            <a:ext cx="6724918" cy="659861"/>
          </a:xfrm>
          <a:prstGeom prst="rect">
            <a:avLst/>
          </a:prstGeom>
        </p:spPr>
        <p:txBody>
          <a:bodyPr wrap="none">
            <a:spAutoFit/>
          </a:bodyPr>
          <a:lstStyle/>
          <a:p>
            <a:pPr>
              <a:lnSpc>
                <a:spcPct val="107000"/>
              </a:lnSpc>
              <a:spcAft>
                <a:spcPts val="800"/>
              </a:spcAft>
            </a:pPr>
            <a:r>
              <a:rPr lang="en-US" sz="36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An Algorithm to Assign Scores</a:t>
            </a:r>
            <a:endParaRPr lang="en-US" sz="3600" b="1"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Tree>
    <p:extLst>
      <p:ext uri="{BB962C8B-B14F-4D97-AF65-F5344CB8AC3E}">
        <p14:creationId xmlns:p14="http://schemas.microsoft.com/office/powerpoint/2010/main" val="4093303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24054500"/>
              </p:ext>
            </p:extLst>
          </p:nvPr>
        </p:nvGraphicFramePr>
        <p:xfrm>
          <a:off x="540913" y="850007"/>
          <a:ext cx="11075830" cy="5847008"/>
        </p:xfrm>
        <a:graphic>
          <a:graphicData uri="http://schemas.openxmlformats.org/drawingml/2006/table">
            <a:tbl>
              <a:tblPr firstRow="1" firstCol="1" bandRow="1">
                <a:tableStyleId>{5C22544A-7EE6-4342-B048-85BDC9FD1C3A}</a:tableStyleId>
              </a:tblPr>
              <a:tblGrid>
                <a:gridCol w="2177260">
                  <a:extLst>
                    <a:ext uri="{9D8B030D-6E8A-4147-A177-3AD203B41FA5}">
                      <a16:colId xmlns:a16="http://schemas.microsoft.com/office/drawing/2014/main" val="20000"/>
                    </a:ext>
                  </a:extLst>
                </a:gridCol>
                <a:gridCol w="3526497">
                  <a:extLst>
                    <a:ext uri="{9D8B030D-6E8A-4147-A177-3AD203B41FA5}">
                      <a16:colId xmlns:a16="http://schemas.microsoft.com/office/drawing/2014/main" val="20001"/>
                    </a:ext>
                  </a:extLst>
                </a:gridCol>
                <a:gridCol w="3190075">
                  <a:extLst>
                    <a:ext uri="{9D8B030D-6E8A-4147-A177-3AD203B41FA5}">
                      <a16:colId xmlns:a16="http://schemas.microsoft.com/office/drawing/2014/main" val="20002"/>
                    </a:ext>
                  </a:extLst>
                </a:gridCol>
                <a:gridCol w="2181998">
                  <a:extLst>
                    <a:ext uri="{9D8B030D-6E8A-4147-A177-3AD203B41FA5}">
                      <a16:colId xmlns:a16="http://schemas.microsoft.com/office/drawing/2014/main" val="20003"/>
                    </a:ext>
                  </a:extLst>
                </a:gridCol>
              </a:tblGrid>
              <a:tr h="2541096">
                <a:tc>
                  <a:txBody>
                    <a:bodyPr/>
                    <a:lstStyle/>
                    <a:p>
                      <a:pPr algn="ctr">
                        <a:lnSpc>
                          <a:spcPct val="107000"/>
                        </a:lnSpc>
                        <a:spcAft>
                          <a:spcPts val="0"/>
                        </a:spcAft>
                      </a:pPr>
                      <a:r>
                        <a:rPr lang="en-US" sz="2800" dirty="0">
                          <a:effectLst/>
                        </a:rPr>
                        <a:t>Possibilities</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Claim of the degree of internalization of Best Practices and level of achievement of Standards</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Documentary Evidence to Support the Claim</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Assigned Score</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0"/>
                  </a:ext>
                </a:extLst>
              </a:tr>
              <a:tr h="546778">
                <a:tc>
                  <a:txBody>
                    <a:bodyPr/>
                    <a:lstStyle/>
                    <a:p>
                      <a:pPr algn="ctr">
                        <a:lnSpc>
                          <a:spcPct val="107000"/>
                        </a:lnSpc>
                        <a:spcAft>
                          <a:spcPts val="0"/>
                        </a:spcAft>
                      </a:pPr>
                      <a:r>
                        <a:rPr lang="en-US" sz="2800">
                          <a:effectLst/>
                        </a:rPr>
                        <a:t>A</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Meets PRM Standard</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Sufficient</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3</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1"/>
                  </a:ext>
                </a:extLst>
              </a:tr>
              <a:tr h="546778">
                <a:tc>
                  <a:txBody>
                    <a:bodyPr/>
                    <a:lstStyle/>
                    <a:p>
                      <a:pPr algn="ctr">
                        <a:lnSpc>
                          <a:spcPct val="107000"/>
                        </a:lnSpc>
                        <a:spcAft>
                          <a:spcPts val="0"/>
                        </a:spcAft>
                      </a:pPr>
                      <a:r>
                        <a:rPr lang="en-US" sz="2800">
                          <a:effectLst/>
                        </a:rPr>
                        <a:t>B</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Meets PRM Standard</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Not Sufficient</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1 or 2</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2"/>
                  </a:ext>
                </a:extLst>
              </a:tr>
              <a:tr h="546778">
                <a:tc>
                  <a:txBody>
                    <a:bodyPr/>
                    <a:lstStyle/>
                    <a:p>
                      <a:pPr algn="ctr">
                        <a:lnSpc>
                          <a:spcPct val="107000"/>
                        </a:lnSpc>
                        <a:spcAft>
                          <a:spcPts val="0"/>
                        </a:spcAft>
                      </a:pPr>
                      <a:r>
                        <a:rPr lang="en-US" sz="2800">
                          <a:effectLst/>
                        </a:rPr>
                        <a:t>C</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Below PRM Standard</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Sufficient</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1 or 2</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3"/>
                  </a:ext>
                </a:extLst>
              </a:tr>
              <a:tr h="546778">
                <a:tc>
                  <a:txBody>
                    <a:bodyPr/>
                    <a:lstStyle/>
                    <a:p>
                      <a:pPr algn="ctr">
                        <a:lnSpc>
                          <a:spcPct val="107000"/>
                        </a:lnSpc>
                        <a:spcAft>
                          <a:spcPts val="0"/>
                        </a:spcAft>
                      </a:pPr>
                      <a:r>
                        <a:rPr lang="en-US" sz="2800">
                          <a:effectLst/>
                        </a:rPr>
                        <a:t>D</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Below PRM Standard</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Not Sufficient</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1</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4"/>
                  </a:ext>
                </a:extLst>
              </a:tr>
              <a:tr h="1118800">
                <a:tc>
                  <a:txBody>
                    <a:bodyPr/>
                    <a:lstStyle/>
                    <a:p>
                      <a:pPr algn="ctr">
                        <a:lnSpc>
                          <a:spcPct val="107000"/>
                        </a:lnSpc>
                        <a:spcAft>
                          <a:spcPts val="0"/>
                        </a:spcAft>
                      </a:pPr>
                      <a:r>
                        <a:rPr lang="en-US" sz="2800">
                          <a:effectLst/>
                        </a:rPr>
                        <a:t>E</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Not Claimed Any Level of Achievement</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a:effectLst/>
                        </a:rPr>
                        <a:t>Immaterial</a:t>
                      </a:r>
                      <a:endParaRPr lang="en-US" sz="280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tc>
                  <a:txBody>
                    <a:bodyPr/>
                    <a:lstStyle/>
                    <a:p>
                      <a:pPr algn="ctr">
                        <a:lnSpc>
                          <a:spcPct val="107000"/>
                        </a:lnSpc>
                        <a:spcAft>
                          <a:spcPts val="0"/>
                        </a:spcAft>
                      </a:pPr>
                      <a:r>
                        <a:rPr lang="en-US" sz="2800" dirty="0">
                          <a:effectLst/>
                        </a:rPr>
                        <a:t>0</a:t>
                      </a:r>
                      <a:endParaRPr lang="en-US" sz="2800" dirty="0">
                        <a:effectLst/>
                        <a:latin typeface="Calibri" panose="020F0502020204030204" pitchFamily="34" charset="0"/>
                        <a:ea typeface="Calibri" panose="020F0502020204030204" pitchFamily="34" charset="0"/>
                        <a:cs typeface="Iskoola Pota" panose="020B0502040204020203" pitchFamily="34" charset="0"/>
                      </a:endParaRPr>
                    </a:p>
                  </a:txBody>
                  <a:tcPr marL="68580" marR="68580" marT="0" marB="0" anchor="ctr"/>
                </a:tc>
                <a:extLst>
                  <a:ext uri="{0D108BD9-81ED-4DB2-BD59-A6C34878D82A}">
                    <a16:rowId xmlns:a16="http://schemas.microsoft.com/office/drawing/2014/main" val="10005"/>
                  </a:ext>
                </a:extLst>
              </a:tr>
            </a:tbl>
          </a:graphicData>
        </a:graphic>
      </p:graphicFrame>
      <p:sp>
        <p:nvSpPr>
          <p:cNvPr id="3" name="Rectangle 2"/>
          <p:cNvSpPr/>
          <p:nvPr/>
        </p:nvSpPr>
        <p:spPr>
          <a:xfrm>
            <a:off x="2918300" y="123491"/>
            <a:ext cx="6724918" cy="659861"/>
          </a:xfrm>
          <a:prstGeom prst="rect">
            <a:avLst/>
          </a:prstGeom>
        </p:spPr>
        <p:txBody>
          <a:bodyPr wrap="none">
            <a:spAutoFit/>
          </a:bodyPr>
          <a:lstStyle/>
          <a:p>
            <a:pPr>
              <a:lnSpc>
                <a:spcPct val="107000"/>
              </a:lnSpc>
              <a:spcAft>
                <a:spcPts val="800"/>
              </a:spcAft>
            </a:pPr>
            <a:r>
              <a:rPr lang="en-US" sz="36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An Algorithm to Assign Scores</a:t>
            </a:r>
            <a:endParaRPr lang="en-US" sz="3600" b="1"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Tree>
    <p:extLst>
      <p:ext uri="{BB962C8B-B14F-4D97-AF65-F5344CB8AC3E}">
        <p14:creationId xmlns:p14="http://schemas.microsoft.com/office/powerpoint/2010/main" val="31135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86940" y="1594048"/>
            <a:ext cx="9584350" cy="1914233"/>
          </a:xfrm>
          <a:prstGeom prst="rect">
            <a:avLst/>
          </a:prstGeom>
        </p:spPr>
      </p:pic>
      <p:pic>
        <p:nvPicPr>
          <p:cNvPr id="3" name="Picture 2"/>
          <p:cNvPicPr>
            <a:picLocks noChangeAspect="1"/>
          </p:cNvPicPr>
          <p:nvPr/>
        </p:nvPicPr>
        <p:blipFill>
          <a:blip r:embed="rId3"/>
          <a:stretch>
            <a:fillRect/>
          </a:stretch>
        </p:blipFill>
        <p:spPr>
          <a:xfrm>
            <a:off x="2043449" y="331080"/>
            <a:ext cx="9831517" cy="1365779"/>
          </a:xfrm>
          <a:prstGeom prst="rect">
            <a:avLst/>
          </a:prstGeom>
        </p:spPr>
      </p:pic>
      <p:sp>
        <p:nvSpPr>
          <p:cNvPr id="4" name="Rectangle 3"/>
          <p:cNvSpPr/>
          <p:nvPr/>
        </p:nvSpPr>
        <p:spPr>
          <a:xfrm>
            <a:off x="579550" y="5450847"/>
            <a:ext cx="10998557" cy="1107996"/>
          </a:xfrm>
          <a:prstGeom prst="rect">
            <a:avLst/>
          </a:prstGeom>
        </p:spPr>
        <p:txBody>
          <a:bodyPr wrap="square">
            <a:spAutoFit/>
          </a:bodyPr>
          <a:lstStyle/>
          <a:p>
            <a:r>
              <a:rPr lang="en-GB" sz="2200" b="1" dirty="0" smtClean="0">
                <a:solidFill>
                  <a:srgbClr val="C00000"/>
                </a:solidFill>
                <a:latin typeface="Palatino Linotype" panose="02040502050505030304" pitchFamily="18" charset="0"/>
              </a:rPr>
              <a:t>Review Team Observations: </a:t>
            </a:r>
            <a:r>
              <a:rPr lang="en-GB" sz="2200" i="1" dirty="0" smtClean="0">
                <a:solidFill>
                  <a:srgbClr val="002060"/>
                </a:solidFill>
                <a:latin typeface="Palatino Linotype" panose="02040502050505030304" pitchFamily="18" charset="0"/>
              </a:rPr>
              <a:t>SER </a:t>
            </a:r>
            <a:r>
              <a:rPr lang="en-GB" sz="2200" i="1" dirty="0">
                <a:solidFill>
                  <a:srgbClr val="002060"/>
                </a:solidFill>
                <a:latin typeface="Palatino Linotype" panose="02040502050505030304" pitchFamily="18" charset="0"/>
              </a:rPr>
              <a:t>claims Faculty doesn’t practice the appraisal system except for the annual increment and </a:t>
            </a:r>
            <a:r>
              <a:rPr lang="en-GB" sz="2200" i="1" dirty="0" smtClean="0">
                <a:solidFill>
                  <a:srgbClr val="002060"/>
                </a:solidFill>
                <a:latin typeface="Palatino Linotype" panose="02040502050505030304" pitchFamily="18" charset="0"/>
              </a:rPr>
              <a:t>promotion. Evidence </a:t>
            </a:r>
            <a:r>
              <a:rPr lang="en-GB" sz="2200" i="1" dirty="0">
                <a:solidFill>
                  <a:srgbClr val="002060"/>
                </a:solidFill>
                <a:latin typeface="Palatino Linotype" panose="02040502050505030304" pitchFamily="18" charset="0"/>
              </a:rPr>
              <a:t>listed to support the claimed level of achievement deserves only 1 mark</a:t>
            </a:r>
          </a:p>
        </p:txBody>
      </p:sp>
      <p:sp>
        <p:nvSpPr>
          <p:cNvPr id="5" name="Rectangle 4"/>
          <p:cNvSpPr/>
          <p:nvPr/>
        </p:nvSpPr>
        <p:spPr>
          <a:xfrm>
            <a:off x="579550" y="3756289"/>
            <a:ext cx="11191740" cy="1446550"/>
          </a:xfrm>
          <a:prstGeom prst="rect">
            <a:avLst/>
          </a:prstGeom>
        </p:spPr>
        <p:txBody>
          <a:bodyPr wrap="square">
            <a:spAutoFit/>
          </a:bodyPr>
          <a:lstStyle/>
          <a:p>
            <a:r>
              <a:rPr lang="en-GB" sz="2200" b="1" dirty="0">
                <a:solidFill>
                  <a:srgbClr val="C00000"/>
                </a:solidFill>
                <a:latin typeface="Palatino Linotype" panose="02040502050505030304" pitchFamily="18" charset="0"/>
              </a:rPr>
              <a:t>Examples of Sources of </a:t>
            </a:r>
            <a:r>
              <a:rPr lang="en-GB" sz="2200" b="1" dirty="0" smtClean="0">
                <a:solidFill>
                  <a:srgbClr val="C00000"/>
                </a:solidFill>
                <a:latin typeface="Palatino Linotype" panose="02040502050505030304" pitchFamily="18" charset="0"/>
              </a:rPr>
              <a:t>Evidence expected in PR Manual</a:t>
            </a:r>
            <a:r>
              <a:rPr lang="en-GB" sz="2200" dirty="0" smtClean="0">
                <a:latin typeface="Palatino Linotype" panose="02040502050505030304" pitchFamily="18" charset="0"/>
              </a:rPr>
              <a:t>: </a:t>
            </a:r>
            <a:r>
              <a:rPr lang="en-GB" sz="2200" dirty="0" smtClean="0">
                <a:solidFill>
                  <a:srgbClr val="002060"/>
                </a:solidFill>
                <a:latin typeface="Palatino Linotype" panose="02040502050505030304" pitchFamily="18" charset="0"/>
              </a:rPr>
              <a:t>Guidelines </a:t>
            </a:r>
            <a:r>
              <a:rPr lang="en-GB" sz="2200" dirty="0">
                <a:solidFill>
                  <a:srgbClr val="002060"/>
                </a:solidFill>
                <a:latin typeface="Palatino Linotype" panose="02040502050505030304" pitchFamily="18" charset="0"/>
              </a:rPr>
              <a:t>and formats of Performance Appraisal System; sample of Annual Appraisal Reports; CPD programmes planned &amp; conducted and follow up action taken; reward scheme that is in place and names of recipients over the past 3 years.</a:t>
            </a:r>
            <a:endParaRPr lang="en-US" sz="2200" dirty="0">
              <a:solidFill>
                <a:srgbClr val="002060"/>
              </a:solidFill>
              <a:latin typeface="Palatino Linotype" panose="02040502050505030304" pitchFamily="18" charset="0"/>
            </a:endParaRPr>
          </a:p>
        </p:txBody>
      </p:sp>
      <p:sp>
        <p:nvSpPr>
          <p:cNvPr id="6" name="Rectangle 5"/>
          <p:cNvSpPr/>
          <p:nvPr/>
        </p:nvSpPr>
        <p:spPr>
          <a:xfrm>
            <a:off x="386447" y="377789"/>
            <a:ext cx="1800493" cy="584775"/>
          </a:xfrm>
          <a:prstGeom prst="rect">
            <a:avLst/>
          </a:prstGeom>
        </p:spPr>
        <p:txBody>
          <a:bodyPr wrap="none">
            <a:spAutoFit/>
          </a:bodyPr>
          <a:lstStyle/>
          <a:p>
            <a:r>
              <a:rPr lang="en-GB" sz="3200" b="1" dirty="0">
                <a:solidFill>
                  <a:srgbClr val="C00000"/>
                </a:solidFill>
                <a:latin typeface="Palatino Linotype" panose="02040502050505030304" pitchFamily="18" charset="0"/>
              </a:rPr>
              <a:t>Example</a:t>
            </a:r>
            <a:endParaRPr lang="en-US" sz="3200" dirty="0"/>
          </a:p>
        </p:txBody>
      </p:sp>
    </p:spTree>
    <p:extLst>
      <p:ext uri="{BB962C8B-B14F-4D97-AF65-F5344CB8AC3E}">
        <p14:creationId xmlns:p14="http://schemas.microsoft.com/office/powerpoint/2010/main" val="3082830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6822" y="1485853"/>
            <a:ext cx="10921283" cy="5016758"/>
          </a:xfrm>
          <a:prstGeom prst="rect">
            <a:avLst/>
          </a:prstGeom>
        </p:spPr>
        <p:txBody>
          <a:bodyPr wrap="square">
            <a:spAutoFit/>
          </a:bodyPr>
          <a:lstStyle/>
          <a:p>
            <a:pPr marL="742950" indent="-742950">
              <a:buFont typeface="+mj-lt"/>
              <a:buAutoNum type="arabicPeriod"/>
            </a:pPr>
            <a:r>
              <a:rPr lang="en-GB" sz="4000" b="1" dirty="0">
                <a:solidFill>
                  <a:srgbClr val="002060"/>
                </a:solidFill>
                <a:latin typeface="Palatino Linotype" panose="02040502050505030304" pitchFamily="18" charset="0"/>
              </a:rPr>
              <a:t>B</a:t>
            </a:r>
            <a:r>
              <a:rPr lang="en-GB" sz="4000" b="1" i="0" dirty="0" smtClean="0">
                <a:solidFill>
                  <a:srgbClr val="002060"/>
                </a:solidFill>
                <a:effectLst/>
                <a:latin typeface="Palatino Linotype" panose="02040502050505030304" pitchFamily="18" charset="0"/>
              </a:rPr>
              <a:t>eing an objective reviewer</a:t>
            </a:r>
          </a:p>
          <a:p>
            <a:pPr marL="742950" indent="-742950">
              <a:buFont typeface="+mj-lt"/>
              <a:buAutoNum type="arabicPeriod"/>
            </a:pPr>
            <a:endParaRPr lang="en-GB" sz="4000" b="1" i="0" dirty="0" smtClean="0">
              <a:solidFill>
                <a:srgbClr val="002060"/>
              </a:solidFill>
              <a:effectLst/>
              <a:latin typeface="Palatino Linotype" panose="02040502050505030304" pitchFamily="18" charset="0"/>
            </a:endParaRPr>
          </a:p>
          <a:p>
            <a:pPr marL="742950" indent="-742950">
              <a:buFont typeface="+mj-lt"/>
              <a:buAutoNum type="arabicPeriod"/>
            </a:pPr>
            <a:r>
              <a:rPr lang="en-GB" sz="4000" b="1" i="0" dirty="0" smtClean="0">
                <a:solidFill>
                  <a:srgbClr val="002060"/>
                </a:solidFill>
                <a:effectLst/>
                <a:latin typeface="Palatino Linotype" panose="02040502050505030304" pitchFamily="18" charset="0"/>
              </a:rPr>
              <a:t>Being thorough about the criteria and standards in the manual</a:t>
            </a:r>
          </a:p>
          <a:p>
            <a:pPr marL="742950" indent="-742950">
              <a:buFont typeface="+mj-lt"/>
              <a:buAutoNum type="arabicPeriod"/>
            </a:pPr>
            <a:endParaRPr lang="en-GB" sz="4000" b="1" i="0" dirty="0" smtClean="0">
              <a:solidFill>
                <a:srgbClr val="002060"/>
              </a:solidFill>
              <a:effectLst/>
              <a:latin typeface="Palatino Linotype" panose="02040502050505030304" pitchFamily="18" charset="0"/>
            </a:endParaRPr>
          </a:p>
          <a:p>
            <a:pPr marL="742950" indent="-742950">
              <a:buFont typeface="+mj-lt"/>
              <a:buAutoNum type="arabicPeriod"/>
            </a:pPr>
            <a:r>
              <a:rPr lang="en-GB" sz="4000" b="1" dirty="0">
                <a:solidFill>
                  <a:srgbClr val="002060"/>
                </a:solidFill>
                <a:latin typeface="Palatino Linotype" panose="02040502050505030304" pitchFamily="18" charset="0"/>
              </a:rPr>
              <a:t>M</a:t>
            </a:r>
            <a:r>
              <a:rPr lang="en-GB" sz="4000" b="1" i="0" dirty="0" smtClean="0">
                <a:solidFill>
                  <a:srgbClr val="002060"/>
                </a:solidFill>
                <a:effectLst/>
                <a:latin typeface="Palatino Linotype" panose="02040502050505030304" pitchFamily="18" charset="0"/>
              </a:rPr>
              <a:t>eeting deadlines</a:t>
            </a:r>
          </a:p>
          <a:p>
            <a:pPr marL="742950" indent="-742950">
              <a:buFont typeface="+mj-lt"/>
              <a:buAutoNum type="arabicPeriod"/>
            </a:pPr>
            <a:endParaRPr lang="en-GB" sz="4000" b="1" i="0" dirty="0" smtClean="0">
              <a:solidFill>
                <a:srgbClr val="002060"/>
              </a:solidFill>
              <a:effectLst/>
              <a:latin typeface="Palatino Linotype" panose="02040502050505030304" pitchFamily="18" charset="0"/>
            </a:endParaRPr>
          </a:p>
          <a:p>
            <a:pPr marL="742950" indent="-742950">
              <a:buFont typeface="+mj-lt"/>
              <a:buAutoNum type="arabicPeriod"/>
            </a:pPr>
            <a:r>
              <a:rPr lang="en-GB" sz="4000" b="1" dirty="0">
                <a:solidFill>
                  <a:srgbClr val="002060"/>
                </a:solidFill>
                <a:latin typeface="Palatino Linotype" panose="02040502050505030304" pitchFamily="18" charset="0"/>
              </a:rPr>
              <a:t>R</a:t>
            </a:r>
            <a:r>
              <a:rPr lang="en-GB" sz="4000" b="1" i="0" dirty="0" smtClean="0">
                <a:solidFill>
                  <a:srgbClr val="002060"/>
                </a:solidFill>
                <a:effectLst/>
                <a:latin typeface="Palatino Linotype" panose="02040502050505030304" pitchFamily="18" charset="0"/>
              </a:rPr>
              <a:t>eviewer's conduct during the site visit</a:t>
            </a:r>
            <a:endParaRPr lang="en-GB" sz="4000" b="1" i="0" dirty="0">
              <a:solidFill>
                <a:srgbClr val="002060"/>
              </a:solidFill>
              <a:effectLst/>
              <a:latin typeface="Palatino Linotype" panose="02040502050505030304" pitchFamily="18" charset="0"/>
            </a:endParaRPr>
          </a:p>
        </p:txBody>
      </p:sp>
      <p:sp>
        <p:nvSpPr>
          <p:cNvPr id="3" name="Rectangle 2"/>
          <p:cNvSpPr/>
          <p:nvPr/>
        </p:nvSpPr>
        <p:spPr>
          <a:xfrm>
            <a:off x="411766" y="285391"/>
            <a:ext cx="11232562" cy="685124"/>
          </a:xfrm>
          <a:prstGeom prst="rect">
            <a:avLst/>
          </a:prstGeom>
        </p:spPr>
        <p:txBody>
          <a:bodyPr wrap="none">
            <a:spAutoFit/>
          </a:bodyPr>
          <a:lstStyle/>
          <a:p>
            <a:pPr>
              <a:lnSpc>
                <a:spcPct val="107000"/>
              </a:lnSpc>
              <a:spcAft>
                <a:spcPts val="800"/>
              </a:spcAft>
            </a:pPr>
            <a:r>
              <a:rPr lang="en-US" sz="36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Some </a:t>
            </a:r>
            <a:r>
              <a:rPr lang="en-US" sz="36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Key Points </a:t>
            </a:r>
            <a:r>
              <a:rPr lang="en-US" sz="36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to </a:t>
            </a:r>
            <a:r>
              <a:rPr lang="en-US" sz="36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be Considered </a:t>
            </a:r>
            <a:r>
              <a:rPr lang="en-US" sz="36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by the Reviewers</a:t>
            </a:r>
            <a:endParaRPr lang="en-US" sz="3600" b="1"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Tree>
    <p:extLst>
      <p:ext uri="{BB962C8B-B14F-4D97-AF65-F5344CB8AC3E}">
        <p14:creationId xmlns:p14="http://schemas.microsoft.com/office/powerpoint/2010/main" val="703256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764843" y="1080557"/>
          <a:ext cx="1988463" cy="4945490"/>
        </p:xfrm>
        <a:graphic>
          <a:graphicData uri="http://schemas.openxmlformats.org/drawingml/2006/table">
            <a:tbl>
              <a:tblPr firstRow="1" firstCol="1" bandRow="1"/>
              <a:tblGrid>
                <a:gridCol w="1988463">
                  <a:extLst>
                    <a:ext uri="{9D8B030D-6E8A-4147-A177-3AD203B41FA5}">
                      <a16:colId xmlns:a16="http://schemas.microsoft.com/office/drawing/2014/main" val="3340492486"/>
                    </a:ext>
                  </a:extLst>
                </a:gridCol>
              </a:tblGrid>
              <a:tr h="899180">
                <a:tc>
                  <a:txBody>
                    <a:bodyPr/>
                    <a:lstStyle/>
                    <a:p>
                      <a:pPr algn="ctr">
                        <a:lnSpc>
                          <a:spcPct val="107000"/>
                        </a:lnSpc>
                        <a:spcAft>
                          <a:spcPts val="0"/>
                        </a:spcAft>
                      </a:pPr>
                      <a:r>
                        <a:rPr lang="en-US" sz="2400" b="1"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Number of </a:t>
                      </a:r>
                    </a:p>
                    <a:p>
                      <a:pPr algn="ctr">
                        <a:lnSpc>
                          <a:spcPct val="107000"/>
                        </a:lnSpc>
                        <a:spcAft>
                          <a:spcPts val="0"/>
                        </a:spcAft>
                      </a:pPr>
                      <a:r>
                        <a:rPr lang="en-US" sz="2400" b="1"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Standards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7168323"/>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0406398"/>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2131410"/>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1148697"/>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9352831"/>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5572468"/>
                  </a:ext>
                </a:extLst>
              </a:tr>
              <a:tr h="89918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8719182"/>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7414109"/>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3440738"/>
                  </a:ext>
                </a:extLst>
              </a:tr>
            </a:tbl>
          </a:graphicData>
        </a:graphic>
      </p:graphicFrame>
      <p:graphicFrame>
        <p:nvGraphicFramePr>
          <p:cNvPr id="5" name="Table 4"/>
          <p:cNvGraphicFramePr>
            <a:graphicFrameLocks noGrp="1"/>
          </p:cNvGraphicFramePr>
          <p:nvPr/>
        </p:nvGraphicFramePr>
        <p:xfrm>
          <a:off x="3828159" y="1216026"/>
          <a:ext cx="1663602" cy="4818138"/>
        </p:xfrm>
        <a:graphic>
          <a:graphicData uri="http://schemas.openxmlformats.org/drawingml/2006/table">
            <a:tbl>
              <a:tblPr firstRow="1" firstCol="1" bandRow="1"/>
              <a:tblGrid>
                <a:gridCol w="1663602">
                  <a:extLst>
                    <a:ext uri="{9D8B030D-6E8A-4147-A177-3AD203B41FA5}">
                      <a16:colId xmlns:a16="http://schemas.microsoft.com/office/drawing/2014/main" val="1868258000"/>
                    </a:ext>
                  </a:extLst>
                </a:gridCol>
              </a:tblGrid>
              <a:tr h="771828">
                <a:tc>
                  <a:txBody>
                    <a:bodyPr/>
                    <a:lstStyle/>
                    <a:p>
                      <a:pPr algn="ctr">
                        <a:lnSpc>
                          <a:spcPct val="107000"/>
                        </a:lnSpc>
                        <a:spcAft>
                          <a:spcPts val="0"/>
                        </a:spcAft>
                      </a:pPr>
                      <a:r>
                        <a:rPr lang="en-US" sz="2400" b="1"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No.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6951071"/>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61714"/>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7042542"/>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0464889"/>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3837284"/>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1418961"/>
                  </a:ext>
                </a:extLst>
              </a:tr>
              <a:tr h="89918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3873795"/>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7394747"/>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7593592"/>
                  </a:ext>
                </a:extLst>
              </a:tr>
            </a:tbl>
          </a:graphicData>
        </a:graphic>
      </p:graphicFrame>
      <p:sp>
        <p:nvSpPr>
          <p:cNvPr id="6" name="Rectangle 5"/>
          <p:cNvSpPr/>
          <p:nvPr/>
        </p:nvSpPr>
        <p:spPr>
          <a:xfrm>
            <a:off x="395111" y="2810639"/>
            <a:ext cx="2596443" cy="1815882"/>
          </a:xfrm>
          <a:prstGeom prst="rect">
            <a:avLst/>
          </a:prstGeom>
        </p:spPr>
        <p:txBody>
          <a:bodyPr wrap="square">
            <a:spAutoFit/>
          </a:bodyPr>
          <a:lstStyle/>
          <a:p>
            <a:r>
              <a:rPr lang="en-GB" sz="2800" b="1" dirty="0">
                <a:solidFill>
                  <a:srgbClr val="C00000"/>
                </a:solidFill>
                <a:latin typeface="Palatino Linotype" panose="02040502050505030304" pitchFamily="18" charset="0"/>
              </a:rPr>
              <a:t>Programme Review Quality Framework </a:t>
            </a:r>
            <a:endParaRPr lang="en-US" sz="2800" b="1" dirty="0"/>
          </a:p>
        </p:txBody>
      </p:sp>
      <p:sp>
        <p:nvSpPr>
          <p:cNvPr id="7" name="TextBox 6"/>
          <p:cNvSpPr txBox="1"/>
          <p:nvPr/>
        </p:nvSpPr>
        <p:spPr>
          <a:xfrm>
            <a:off x="2895318" y="2891584"/>
            <a:ext cx="824089" cy="1323439"/>
          </a:xfrm>
          <a:prstGeom prst="rect">
            <a:avLst/>
          </a:prstGeom>
          <a:noFill/>
        </p:spPr>
        <p:txBody>
          <a:bodyPr wrap="square" rtlCol="0">
            <a:spAutoFit/>
          </a:bodyPr>
          <a:lstStyle/>
          <a:p>
            <a:r>
              <a:rPr lang="en-US" sz="8000" dirty="0" smtClean="0"/>
              <a:t>=</a:t>
            </a:r>
            <a:endParaRPr lang="en-US" sz="8000" dirty="0"/>
          </a:p>
        </p:txBody>
      </p:sp>
      <p:sp>
        <p:nvSpPr>
          <p:cNvPr id="8" name="TextBox 7"/>
          <p:cNvSpPr txBox="1"/>
          <p:nvPr/>
        </p:nvSpPr>
        <p:spPr>
          <a:xfrm>
            <a:off x="5807569" y="2891583"/>
            <a:ext cx="824089" cy="1323439"/>
          </a:xfrm>
          <a:prstGeom prst="rect">
            <a:avLst/>
          </a:prstGeom>
          <a:noFill/>
        </p:spPr>
        <p:txBody>
          <a:bodyPr wrap="square" rtlCol="0">
            <a:spAutoFit/>
          </a:bodyPr>
          <a:lstStyle/>
          <a:p>
            <a:r>
              <a:rPr lang="en-US" sz="8000" dirty="0" smtClean="0"/>
              <a:t>=</a:t>
            </a:r>
            <a:endParaRPr lang="en-US" sz="8000" dirty="0"/>
          </a:p>
        </p:txBody>
      </p:sp>
      <p:sp>
        <p:nvSpPr>
          <p:cNvPr id="9" name="TextBox 8"/>
          <p:cNvSpPr txBox="1"/>
          <p:nvPr/>
        </p:nvSpPr>
        <p:spPr>
          <a:xfrm>
            <a:off x="8977803" y="2883876"/>
            <a:ext cx="824089" cy="1323439"/>
          </a:xfrm>
          <a:prstGeom prst="rect">
            <a:avLst/>
          </a:prstGeom>
          <a:noFill/>
        </p:spPr>
        <p:txBody>
          <a:bodyPr wrap="square" rtlCol="0">
            <a:spAutoFit/>
          </a:bodyPr>
          <a:lstStyle/>
          <a:p>
            <a:r>
              <a:rPr lang="en-US" sz="8000" dirty="0" smtClean="0"/>
              <a:t>=</a:t>
            </a:r>
            <a:endParaRPr lang="en-US" sz="8000" dirty="0"/>
          </a:p>
        </p:txBody>
      </p:sp>
      <p:sp>
        <p:nvSpPr>
          <p:cNvPr id="10" name="TextBox 9"/>
          <p:cNvSpPr txBox="1"/>
          <p:nvPr/>
        </p:nvSpPr>
        <p:spPr>
          <a:xfrm>
            <a:off x="9801892" y="3056861"/>
            <a:ext cx="2141752" cy="1569660"/>
          </a:xfrm>
          <a:prstGeom prst="rect">
            <a:avLst/>
          </a:prstGeom>
          <a:noFill/>
        </p:spPr>
        <p:txBody>
          <a:bodyPr wrap="square" rtlCol="0">
            <a:spAutoFit/>
          </a:bodyPr>
          <a:lstStyle/>
          <a:p>
            <a:pPr algn="ctr"/>
            <a:r>
              <a:rPr lang="en-US" sz="3200" b="1" dirty="0" smtClean="0"/>
              <a:t>156</a:t>
            </a:r>
          </a:p>
          <a:p>
            <a:pPr algn="ctr"/>
            <a:r>
              <a:rPr lang="en-US" sz="32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Standards</a:t>
            </a:r>
          </a:p>
          <a:p>
            <a:endParaRPr lang="en-US" sz="3200" b="1" dirty="0"/>
          </a:p>
        </p:txBody>
      </p:sp>
    </p:spTree>
    <p:extLst>
      <p:ext uri="{BB962C8B-B14F-4D97-AF65-F5344CB8AC3E}">
        <p14:creationId xmlns:p14="http://schemas.microsoft.com/office/powerpoint/2010/main" val="819728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7583" y="2397496"/>
            <a:ext cx="10277340" cy="1323439"/>
          </a:xfrm>
          <a:prstGeom prst="rect">
            <a:avLst/>
          </a:prstGeom>
        </p:spPr>
        <p:txBody>
          <a:bodyPr wrap="square">
            <a:spAutoFit/>
          </a:bodyPr>
          <a:lstStyle/>
          <a:p>
            <a:pPr algn="ctr"/>
            <a:r>
              <a:rPr lang="en-GB" sz="4000" b="1" i="0" dirty="0" smtClean="0">
                <a:solidFill>
                  <a:srgbClr val="002060"/>
                </a:solidFill>
                <a:effectLst/>
                <a:latin typeface="Palatino Linotype" panose="02040502050505030304" pitchFamily="18" charset="0"/>
              </a:rPr>
              <a:t>2. Being thorough about the criteria and standards in the manual</a:t>
            </a:r>
          </a:p>
        </p:txBody>
      </p:sp>
    </p:spTree>
    <p:extLst>
      <p:ext uri="{BB962C8B-B14F-4D97-AF65-F5344CB8AC3E}">
        <p14:creationId xmlns:p14="http://schemas.microsoft.com/office/powerpoint/2010/main" val="1533154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7" y="388391"/>
            <a:ext cx="7456868" cy="369332"/>
          </a:xfrm>
          <a:prstGeom prst="rect">
            <a:avLst/>
          </a:prstGeom>
        </p:spPr>
        <p:txBody>
          <a:bodyPr wrap="square">
            <a:spAutoFit/>
          </a:bodyPr>
          <a:lstStyle/>
          <a:p>
            <a:r>
              <a:rPr lang="en-GB" b="1" i="0" dirty="0" smtClean="0">
                <a:solidFill>
                  <a:srgbClr val="002060"/>
                </a:solidFill>
                <a:effectLst/>
                <a:latin typeface="Palatino Linotype" panose="02040502050505030304" pitchFamily="18" charset="0"/>
              </a:rPr>
              <a:t>2. Being thorough about the criteria and standards in the manual</a:t>
            </a:r>
          </a:p>
        </p:txBody>
      </p:sp>
      <p:sp>
        <p:nvSpPr>
          <p:cNvPr id="3" name="Rectangle 2"/>
          <p:cNvSpPr/>
          <p:nvPr/>
        </p:nvSpPr>
        <p:spPr>
          <a:xfrm>
            <a:off x="489397" y="1862678"/>
            <a:ext cx="11114468" cy="2382640"/>
          </a:xfrm>
          <a:prstGeom prst="rect">
            <a:avLst/>
          </a:prstGeom>
        </p:spPr>
        <p:txBody>
          <a:bodyPr wrap="square">
            <a:spAutoFit/>
          </a:bodyPr>
          <a:lstStyle/>
          <a:p>
            <a:pPr marL="457200" indent="-457200">
              <a:lnSpc>
                <a:spcPct val="107000"/>
              </a:lnSpc>
              <a:spcAft>
                <a:spcPts val="800"/>
              </a:spcAft>
              <a:buFont typeface="Arial" panose="020B0604020202020204" pitchFamily="34" charset="0"/>
              <a:buChar char="•"/>
            </a:pPr>
            <a:r>
              <a:rPr lang="en-US" sz="3200" b="1" dirty="0" smtClean="0">
                <a:effectLst/>
                <a:latin typeface="Palatino Linotype" panose="02040502050505030304" pitchFamily="18" charset="0"/>
                <a:ea typeface="Calibri" panose="020F0502020204030204" pitchFamily="34" charset="0"/>
                <a:cs typeface="Iskoola Pota" panose="020B0502040204020203" pitchFamily="34" charset="0"/>
              </a:rPr>
              <a:t>Take the Desk Review seriously</a:t>
            </a:r>
          </a:p>
          <a:p>
            <a:pPr>
              <a:lnSpc>
                <a:spcPct val="107000"/>
              </a:lnSpc>
              <a:spcAft>
                <a:spcPts val="800"/>
              </a:spcAft>
            </a:pPr>
            <a:endParaRPr lang="en-US" sz="3200" b="1" dirty="0" smtClean="0">
              <a:effectLst/>
              <a:latin typeface="Palatino Linotype" panose="02040502050505030304" pitchFamily="18" charset="0"/>
              <a:ea typeface="Calibri" panose="020F0502020204030204" pitchFamily="34" charset="0"/>
              <a:cs typeface="Iskoola Pota" panose="020B0502040204020203" pitchFamily="34" charset="0"/>
            </a:endParaRPr>
          </a:p>
          <a:p>
            <a:pPr marL="457200" indent="-457200">
              <a:lnSpc>
                <a:spcPct val="107000"/>
              </a:lnSpc>
              <a:spcAft>
                <a:spcPts val="800"/>
              </a:spcAft>
              <a:buFont typeface="Arial" panose="020B0604020202020204" pitchFamily="34" charset="0"/>
              <a:buChar char="•"/>
            </a:pPr>
            <a:r>
              <a:rPr lang="en-US" sz="3200" b="1" dirty="0" smtClean="0">
                <a:latin typeface="Palatino Linotype" panose="02040502050505030304" pitchFamily="18" charset="0"/>
                <a:ea typeface="Calibri" panose="020F0502020204030204" pitchFamily="34" charset="0"/>
                <a:cs typeface="Iskoola Pota" panose="020B0502040204020203" pitchFamily="34" charset="0"/>
              </a:rPr>
              <a:t>It</a:t>
            </a:r>
            <a:r>
              <a:rPr lang="en-US" sz="3200" b="1" dirty="0" smtClean="0">
                <a:effectLst/>
                <a:latin typeface="Palatino Linotype" panose="02040502050505030304" pitchFamily="18" charset="0"/>
                <a:ea typeface="Calibri" panose="020F0502020204030204" pitchFamily="34" charset="0"/>
                <a:cs typeface="Iskoola Pota" panose="020B0502040204020203" pitchFamily="34" charset="0"/>
              </a:rPr>
              <a:t> is a good opportunity to master </a:t>
            </a:r>
            <a:r>
              <a:rPr lang="en-GB" sz="3200" b="1" dirty="0">
                <a:latin typeface="Palatino Linotype" panose="02040502050505030304" pitchFamily="18" charset="0"/>
                <a:ea typeface="Calibri" panose="020F0502020204030204" pitchFamily="34" charset="0"/>
                <a:cs typeface="Iskoola Pota" panose="020B0502040204020203" pitchFamily="34" charset="0"/>
              </a:rPr>
              <a:t>the criteria and standards in the </a:t>
            </a:r>
            <a:r>
              <a:rPr lang="en-GB" sz="3200" b="1" dirty="0" smtClean="0">
                <a:latin typeface="Palatino Linotype" panose="02040502050505030304" pitchFamily="18" charset="0"/>
                <a:ea typeface="Calibri" panose="020F0502020204030204" pitchFamily="34" charset="0"/>
                <a:cs typeface="Iskoola Pota" panose="020B0502040204020203" pitchFamily="34" charset="0"/>
              </a:rPr>
              <a:t>manual</a:t>
            </a:r>
            <a:endParaRPr lang="en-US" sz="3200" b="1" dirty="0">
              <a:effectLst/>
              <a:latin typeface="Calibri" panose="020F0502020204030204" pitchFamily="34" charset="0"/>
              <a:ea typeface="Calibri" panose="020F0502020204030204" pitchFamily="34" charset="0"/>
              <a:cs typeface="Iskoola Pota" panose="020B0502040204020203" pitchFamily="34" charset="0"/>
            </a:endParaRPr>
          </a:p>
        </p:txBody>
      </p:sp>
    </p:spTree>
    <p:extLst>
      <p:ext uri="{BB962C8B-B14F-4D97-AF65-F5344CB8AC3E}">
        <p14:creationId xmlns:p14="http://schemas.microsoft.com/office/powerpoint/2010/main" val="3520398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0828" y="2883725"/>
            <a:ext cx="5070619" cy="707886"/>
          </a:xfrm>
          <a:prstGeom prst="rect">
            <a:avLst/>
          </a:prstGeom>
        </p:spPr>
        <p:txBody>
          <a:bodyPr wrap="none">
            <a:spAutoFit/>
          </a:bodyPr>
          <a:lstStyle/>
          <a:p>
            <a:r>
              <a:rPr lang="en-GB" sz="4000" b="1" dirty="0" smtClean="0">
                <a:solidFill>
                  <a:srgbClr val="002060"/>
                </a:solidFill>
                <a:latin typeface="Palatino Linotype" panose="02040502050505030304" pitchFamily="18" charset="0"/>
              </a:rPr>
              <a:t>3. M</a:t>
            </a:r>
            <a:r>
              <a:rPr lang="en-GB" sz="4000" b="1" i="0" dirty="0" smtClean="0">
                <a:solidFill>
                  <a:srgbClr val="002060"/>
                </a:solidFill>
                <a:effectLst/>
                <a:latin typeface="Palatino Linotype" panose="02040502050505030304" pitchFamily="18" charset="0"/>
              </a:rPr>
              <a:t>eeting deadlines</a:t>
            </a:r>
          </a:p>
        </p:txBody>
      </p:sp>
    </p:spTree>
    <p:extLst>
      <p:ext uri="{BB962C8B-B14F-4D97-AF65-F5344CB8AC3E}">
        <p14:creationId xmlns:p14="http://schemas.microsoft.com/office/powerpoint/2010/main" val="1683767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7171" y="320829"/>
            <a:ext cx="2383986" cy="369332"/>
          </a:xfrm>
          <a:prstGeom prst="rect">
            <a:avLst/>
          </a:prstGeom>
        </p:spPr>
        <p:txBody>
          <a:bodyPr wrap="none">
            <a:spAutoFit/>
          </a:bodyPr>
          <a:lstStyle/>
          <a:p>
            <a:r>
              <a:rPr lang="en-GB" b="1" dirty="0" smtClean="0">
                <a:solidFill>
                  <a:srgbClr val="002060"/>
                </a:solidFill>
                <a:latin typeface="Palatino Linotype" panose="02040502050505030304" pitchFamily="18" charset="0"/>
              </a:rPr>
              <a:t>3. M</a:t>
            </a:r>
            <a:r>
              <a:rPr lang="en-GB" b="1" i="0" dirty="0" smtClean="0">
                <a:solidFill>
                  <a:srgbClr val="002060"/>
                </a:solidFill>
                <a:effectLst/>
                <a:latin typeface="Palatino Linotype" panose="02040502050505030304" pitchFamily="18" charset="0"/>
              </a:rPr>
              <a:t>eeting deadlines</a:t>
            </a:r>
          </a:p>
        </p:txBody>
      </p:sp>
      <p:pic>
        <p:nvPicPr>
          <p:cNvPr id="3" name="Picture 2"/>
          <p:cNvPicPr>
            <a:picLocks noChangeAspect="1"/>
          </p:cNvPicPr>
          <p:nvPr/>
        </p:nvPicPr>
        <p:blipFill>
          <a:blip r:embed="rId2"/>
          <a:stretch>
            <a:fillRect/>
          </a:stretch>
        </p:blipFill>
        <p:spPr>
          <a:xfrm>
            <a:off x="612239" y="1068948"/>
            <a:ext cx="11004794" cy="4533362"/>
          </a:xfrm>
          <a:prstGeom prst="rect">
            <a:avLst/>
          </a:prstGeom>
        </p:spPr>
      </p:pic>
      <p:sp>
        <p:nvSpPr>
          <p:cNvPr id="4" name="Rectangle 3"/>
          <p:cNvSpPr/>
          <p:nvPr/>
        </p:nvSpPr>
        <p:spPr>
          <a:xfrm>
            <a:off x="3546069" y="6020844"/>
            <a:ext cx="4186467" cy="388696"/>
          </a:xfrm>
          <a:prstGeom prst="rect">
            <a:avLst/>
          </a:prstGeom>
        </p:spPr>
        <p:txBody>
          <a:bodyPr wrap="none">
            <a:spAutoFit/>
          </a:bodyPr>
          <a:lstStyle/>
          <a:p>
            <a:pPr>
              <a:lnSpc>
                <a:spcPct val="107000"/>
              </a:lnSpc>
              <a:spcAft>
                <a:spcPts val="800"/>
              </a:spcAft>
            </a:pPr>
            <a:r>
              <a:rPr lang="en-US"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a:t>
            </a:r>
            <a:r>
              <a:rPr lang="en-US" dirty="0" err="1"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Programme</a:t>
            </a:r>
            <a:r>
              <a:rPr lang="en-US"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 Review Manual - </a:t>
            </a:r>
            <a:r>
              <a:rPr lang="en-US"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Page 98)</a:t>
            </a:r>
            <a:endParaRPr lang="en-US"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
        <p:nvSpPr>
          <p:cNvPr id="6" name="Oval 5"/>
          <p:cNvSpPr/>
          <p:nvPr/>
        </p:nvSpPr>
        <p:spPr>
          <a:xfrm>
            <a:off x="812800" y="4041422"/>
            <a:ext cx="316089" cy="24835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9313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8306" y="2523117"/>
            <a:ext cx="9943748" cy="707886"/>
          </a:xfrm>
          <a:prstGeom prst="rect">
            <a:avLst/>
          </a:prstGeom>
        </p:spPr>
        <p:txBody>
          <a:bodyPr wrap="none">
            <a:spAutoFit/>
          </a:bodyPr>
          <a:lstStyle/>
          <a:p>
            <a:r>
              <a:rPr lang="en-GB" sz="4000" b="1" dirty="0" smtClean="0">
                <a:solidFill>
                  <a:srgbClr val="002060"/>
                </a:solidFill>
                <a:latin typeface="Palatino Linotype" panose="02040502050505030304" pitchFamily="18" charset="0"/>
              </a:rPr>
              <a:t>4. R</a:t>
            </a:r>
            <a:r>
              <a:rPr lang="en-GB" sz="4000" b="1" i="0" dirty="0" smtClean="0">
                <a:solidFill>
                  <a:srgbClr val="002060"/>
                </a:solidFill>
                <a:effectLst/>
                <a:latin typeface="Palatino Linotype" panose="02040502050505030304" pitchFamily="18" charset="0"/>
              </a:rPr>
              <a:t>eviewer's conduct during the site visit</a:t>
            </a:r>
            <a:endParaRPr lang="en-GB" sz="4000" b="1" i="0" dirty="0">
              <a:solidFill>
                <a:srgbClr val="002060"/>
              </a:solidFill>
              <a:effectLst/>
              <a:latin typeface="Palatino Linotype" panose="02040502050505030304" pitchFamily="18" charset="0"/>
            </a:endParaRPr>
          </a:p>
        </p:txBody>
      </p:sp>
    </p:spTree>
    <p:extLst>
      <p:ext uri="{BB962C8B-B14F-4D97-AF65-F5344CB8AC3E}">
        <p14:creationId xmlns:p14="http://schemas.microsoft.com/office/powerpoint/2010/main" val="17404132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9664" y="295072"/>
            <a:ext cx="5943862" cy="369332"/>
          </a:xfrm>
          <a:prstGeom prst="rect">
            <a:avLst/>
          </a:prstGeom>
        </p:spPr>
        <p:txBody>
          <a:bodyPr wrap="square">
            <a:spAutoFit/>
          </a:bodyPr>
          <a:lstStyle/>
          <a:p>
            <a:r>
              <a:rPr lang="en-GB" b="1" dirty="0" smtClean="0">
                <a:solidFill>
                  <a:srgbClr val="002060"/>
                </a:solidFill>
                <a:latin typeface="Palatino Linotype" panose="02040502050505030304" pitchFamily="18" charset="0"/>
              </a:rPr>
              <a:t>4. R</a:t>
            </a:r>
            <a:r>
              <a:rPr lang="en-GB" b="1" i="0" dirty="0" smtClean="0">
                <a:solidFill>
                  <a:srgbClr val="002060"/>
                </a:solidFill>
                <a:effectLst/>
                <a:latin typeface="Palatino Linotype" panose="02040502050505030304" pitchFamily="18" charset="0"/>
              </a:rPr>
              <a:t>eviewer's conduct during the site visit</a:t>
            </a:r>
            <a:endParaRPr lang="en-GB" b="1" i="0" dirty="0">
              <a:solidFill>
                <a:srgbClr val="002060"/>
              </a:solidFill>
              <a:effectLst/>
              <a:latin typeface="Palatino Linotype" panose="02040502050505030304" pitchFamily="18" charset="0"/>
            </a:endParaRPr>
          </a:p>
        </p:txBody>
      </p:sp>
      <p:pic>
        <p:nvPicPr>
          <p:cNvPr id="3" name="Picture 2"/>
          <p:cNvPicPr>
            <a:picLocks noChangeAspect="1"/>
          </p:cNvPicPr>
          <p:nvPr/>
        </p:nvPicPr>
        <p:blipFill>
          <a:blip r:embed="rId2"/>
          <a:stretch>
            <a:fillRect/>
          </a:stretch>
        </p:blipFill>
        <p:spPr>
          <a:xfrm>
            <a:off x="379664" y="1242782"/>
            <a:ext cx="11548267" cy="4686081"/>
          </a:xfrm>
          <a:prstGeom prst="rect">
            <a:avLst/>
          </a:prstGeom>
        </p:spPr>
      </p:pic>
      <p:sp>
        <p:nvSpPr>
          <p:cNvPr id="4" name="Rectangle 3"/>
          <p:cNvSpPr/>
          <p:nvPr/>
        </p:nvSpPr>
        <p:spPr>
          <a:xfrm>
            <a:off x="3546069" y="6020844"/>
            <a:ext cx="4186467" cy="388696"/>
          </a:xfrm>
          <a:prstGeom prst="rect">
            <a:avLst/>
          </a:prstGeom>
        </p:spPr>
        <p:txBody>
          <a:bodyPr wrap="none">
            <a:spAutoFit/>
          </a:bodyPr>
          <a:lstStyle/>
          <a:p>
            <a:pPr>
              <a:lnSpc>
                <a:spcPct val="107000"/>
              </a:lnSpc>
              <a:spcAft>
                <a:spcPts val="800"/>
              </a:spcAft>
            </a:pPr>
            <a:r>
              <a:rPr lang="en-US"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a:t>
            </a:r>
            <a:r>
              <a:rPr lang="en-US" dirty="0" err="1"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Programme</a:t>
            </a:r>
            <a:r>
              <a:rPr lang="en-US"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 Review Manual - Page 92)</a:t>
            </a:r>
            <a:endParaRPr lang="en-US"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
        <p:nvSpPr>
          <p:cNvPr id="5" name="Oval 4"/>
          <p:cNvSpPr/>
          <p:nvPr/>
        </p:nvSpPr>
        <p:spPr>
          <a:xfrm>
            <a:off x="857956" y="4589289"/>
            <a:ext cx="316089" cy="24835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57956" y="5379156"/>
            <a:ext cx="316089" cy="24835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9915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7132" y="2642224"/>
            <a:ext cx="3472425" cy="722890"/>
          </a:xfrm>
          <a:prstGeom prst="rect">
            <a:avLst/>
          </a:prstGeom>
        </p:spPr>
        <p:txBody>
          <a:bodyPr wrap="none">
            <a:spAutoFit/>
          </a:bodyPr>
          <a:lstStyle/>
          <a:p>
            <a:pPr>
              <a:lnSpc>
                <a:spcPct val="107000"/>
              </a:lnSpc>
              <a:spcAft>
                <a:spcPts val="800"/>
              </a:spcAft>
            </a:pPr>
            <a:r>
              <a:rPr lang="en-US" sz="40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THANK YOU</a:t>
            </a:r>
            <a:endParaRPr lang="en-US" sz="4000" b="1"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Tree>
    <p:extLst>
      <p:ext uri="{BB962C8B-B14F-4D97-AF65-F5344CB8AC3E}">
        <p14:creationId xmlns:p14="http://schemas.microsoft.com/office/powerpoint/2010/main" val="1507361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0443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1631" y="2284343"/>
            <a:ext cx="8117982" cy="1323439"/>
          </a:xfrm>
          <a:prstGeom prst="rect">
            <a:avLst/>
          </a:prstGeom>
        </p:spPr>
        <p:txBody>
          <a:bodyPr wrap="square">
            <a:spAutoFit/>
          </a:bodyPr>
          <a:lstStyle/>
          <a:p>
            <a:pPr marL="742950" indent="-742950" algn="ctr">
              <a:buFont typeface="+mj-lt"/>
              <a:buAutoNum type="arabicPeriod"/>
            </a:pPr>
            <a:r>
              <a:rPr lang="en-GB" sz="4000" b="1" dirty="0">
                <a:solidFill>
                  <a:srgbClr val="002060"/>
                </a:solidFill>
                <a:latin typeface="Palatino Linotype" panose="02040502050505030304" pitchFamily="18" charset="0"/>
              </a:rPr>
              <a:t>B</a:t>
            </a:r>
            <a:r>
              <a:rPr lang="en-GB" sz="4000" b="1" i="0" dirty="0" smtClean="0">
                <a:solidFill>
                  <a:srgbClr val="002060"/>
                </a:solidFill>
                <a:effectLst/>
                <a:latin typeface="Palatino Linotype" panose="02040502050505030304" pitchFamily="18" charset="0"/>
              </a:rPr>
              <a:t>eing an objective reviewer</a:t>
            </a:r>
          </a:p>
          <a:p>
            <a:pPr algn="ctr"/>
            <a:endParaRPr lang="en-GB" sz="4000" b="1" i="0" dirty="0" smtClean="0">
              <a:solidFill>
                <a:srgbClr val="002060"/>
              </a:solidFill>
              <a:effectLst/>
              <a:latin typeface="Palatino Linotype" panose="02040502050505030304" pitchFamily="18" charset="0"/>
            </a:endParaRPr>
          </a:p>
        </p:txBody>
      </p:sp>
    </p:spTree>
    <p:extLst>
      <p:ext uri="{BB962C8B-B14F-4D97-AF65-F5344CB8AC3E}">
        <p14:creationId xmlns:p14="http://schemas.microsoft.com/office/powerpoint/2010/main" val="4209156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41419" y="594483"/>
            <a:ext cx="10509161" cy="750975"/>
          </a:xfrm>
          <a:prstGeom prst="rect">
            <a:avLst/>
          </a:prstGeom>
        </p:spPr>
        <p:txBody>
          <a:bodyPr wrap="square">
            <a:spAutoFit/>
          </a:bodyPr>
          <a:lstStyle/>
          <a:p>
            <a:pPr algn="ctr">
              <a:lnSpc>
                <a:spcPct val="107000"/>
              </a:lnSpc>
              <a:spcAft>
                <a:spcPts val="800"/>
              </a:spcAft>
            </a:pPr>
            <a:r>
              <a:rPr lang="en-US" sz="4000" b="1" dirty="0" smtClean="0">
                <a:solidFill>
                  <a:srgbClr val="C00000"/>
                </a:solidFill>
                <a:effectLst/>
                <a:latin typeface="Calibri" panose="020F0502020204030204" pitchFamily="34" charset="0"/>
                <a:ea typeface="Calibri" panose="020F0502020204030204" pitchFamily="34" charset="0"/>
                <a:cs typeface="Iskoola Pota" panose="020B0502040204020203" pitchFamily="34" charset="0"/>
              </a:rPr>
              <a:t>Definitio</a:t>
            </a:r>
            <a:r>
              <a:rPr lang="en-US" sz="4000" b="1" dirty="0" smtClean="0">
                <a:solidFill>
                  <a:srgbClr val="C00000"/>
                </a:solidFill>
                <a:latin typeface="Calibri" panose="020F0502020204030204" pitchFamily="34" charset="0"/>
                <a:ea typeface="Calibri" panose="020F0502020204030204" pitchFamily="34" charset="0"/>
                <a:cs typeface="Iskoola Pota" panose="020B0502040204020203" pitchFamily="34" charset="0"/>
              </a:rPr>
              <a:t>n of “</a:t>
            </a:r>
            <a:r>
              <a:rPr lang="en-US" sz="4000" b="1" dirty="0" err="1" smtClean="0">
                <a:solidFill>
                  <a:srgbClr val="C00000"/>
                </a:solidFill>
                <a:effectLst/>
                <a:latin typeface="Calibri" panose="020F0502020204030204" pitchFamily="34" charset="0"/>
                <a:ea typeface="Calibri" panose="020F0502020204030204" pitchFamily="34" charset="0"/>
                <a:cs typeface="Iskoola Pota" panose="020B0502040204020203" pitchFamily="34" charset="0"/>
              </a:rPr>
              <a:t>Programme</a:t>
            </a:r>
            <a:r>
              <a:rPr lang="en-US" sz="4000" b="1" dirty="0" smtClean="0">
                <a:solidFill>
                  <a:srgbClr val="C00000"/>
                </a:solidFill>
                <a:effectLst/>
                <a:latin typeface="Calibri" panose="020F0502020204030204" pitchFamily="34" charset="0"/>
                <a:ea typeface="Calibri" panose="020F0502020204030204" pitchFamily="34" charset="0"/>
                <a:cs typeface="Iskoola Pota" panose="020B0502040204020203" pitchFamily="34" charset="0"/>
              </a:rPr>
              <a:t> of Study”</a:t>
            </a:r>
            <a:endParaRPr lang="en-US" sz="4000" b="1" dirty="0">
              <a:solidFill>
                <a:srgbClr val="C00000"/>
              </a:solidFill>
              <a:effectLst/>
              <a:latin typeface="Calibri" panose="020F0502020204030204" pitchFamily="34" charset="0"/>
              <a:ea typeface="Calibri" panose="020F0502020204030204" pitchFamily="34" charset="0"/>
              <a:cs typeface="Iskoola Pota" panose="020B0502040204020203" pitchFamily="34" charset="0"/>
            </a:endParaRPr>
          </a:p>
        </p:txBody>
      </p:sp>
      <p:sp>
        <p:nvSpPr>
          <p:cNvPr id="7" name="Rectangle 6"/>
          <p:cNvSpPr/>
          <p:nvPr/>
        </p:nvSpPr>
        <p:spPr>
          <a:xfrm>
            <a:off x="841419" y="1650253"/>
            <a:ext cx="10672294" cy="4513030"/>
          </a:xfrm>
          <a:prstGeom prst="rect">
            <a:avLst/>
          </a:prstGeom>
        </p:spPr>
        <p:txBody>
          <a:bodyPr wrap="square">
            <a:spAutoFit/>
          </a:bodyPr>
          <a:lstStyle/>
          <a:p>
            <a:pPr marL="457200" indent="-457200">
              <a:lnSpc>
                <a:spcPct val="107000"/>
              </a:lnSpc>
              <a:spcAft>
                <a:spcPts val="800"/>
              </a:spcAft>
              <a:buFont typeface="Arial" panose="020B0604020202020204" pitchFamily="34" charset="0"/>
              <a:buChar char="•"/>
            </a:pPr>
            <a:r>
              <a:rPr lang="en-US" sz="3200" b="1" dirty="0" err="1"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Programme</a:t>
            </a:r>
            <a:r>
              <a:rPr lang="en-US" sz="3200" b="1"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 of study is defined as </a:t>
            </a:r>
            <a:r>
              <a:rPr lang="en-US" sz="32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a stand-alone approved curriculum followed by a student, which contributes to a qualification </a:t>
            </a:r>
            <a:r>
              <a:rPr lang="en-US" sz="3200" b="1"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of a degree awarding body. </a:t>
            </a:r>
          </a:p>
          <a:p>
            <a:pPr>
              <a:lnSpc>
                <a:spcPct val="107000"/>
              </a:lnSpc>
              <a:spcAft>
                <a:spcPts val="800"/>
              </a:spcAft>
            </a:pPr>
            <a:endParaRPr lang="en-US" sz="3200" b="1"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endParaRPr>
          </a:p>
          <a:p>
            <a:pPr marL="457200" indent="-457200">
              <a:lnSpc>
                <a:spcPct val="107000"/>
              </a:lnSpc>
              <a:spcAft>
                <a:spcPts val="800"/>
              </a:spcAft>
              <a:buFont typeface="Arial" panose="020B0604020202020204" pitchFamily="34" charset="0"/>
              <a:buChar char="•"/>
            </a:pPr>
            <a:r>
              <a:rPr lang="en-US" sz="3200" b="1"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A </a:t>
            </a:r>
            <a:r>
              <a:rPr lang="en-US" sz="3200" b="1" dirty="0" err="1"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programme</a:t>
            </a:r>
            <a:r>
              <a:rPr lang="en-US" sz="3200" b="1"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 is typically made up of more than one self-contained, formally structured units, referred to as courses/modules.</a:t>
            </a:r>
            <a:endParaRPr lang="en-US" sz="3200" b="1"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Tree>
    <p:extLst>
      <p:ext uri="{BB962C8B-B14F-4D97-AF65-F5344CB8AC3E}">
        <p14:creationId xmlns:p14="http://schemas.microsoft.com/office/powerpoint/2010/main" val="14285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764843" y="1080557"/>
          <a:ext cx="1988463" cy="4945490"/>
        </p:xfrm>
        <a:graphic>
          <a:graphicData uri="http://schemas.openxmlformats.org/drawingml/2006/table">
            <a:tbl>
              <a:tblPr firstRow="1" firstCol="1" bandRow="1"/>
              <a:tblGrid>
                <a:gridCol w="1988463">
                  <a:extLst>
                    <a:ext uri="{9D8B030D-6E8A-4147-A177-3AD203B41FA5}">
                      <a16:colId xmlns:a16="http://schemas.microsoft.com/office/drawing/2014/main" val="3340492486"/>
                    </a:ext>
                  </a:extLst>
                </a:gridCol>
              </a:tblGrid>
              <a:tr h="899180">
                <a:tc>
                  <a:txBody>
                    <a:bodyPr/>
                    <a:lstStyle/>
                    <a:p>
                      <a:pPr algn="ctr">
                        <a:lnSpc>
                          <a:spcPct val="107000"/>
                        </a:lnSpc>
                        <a:spcAft>
                          <a:spcPts val="0"/>
                        </a:spcAft>
                      </a:pPr>
                      <a:r>
                        <a:rPr lang="en-US" sz="2400" b="1"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Number of </a:t>
                      </a:r>
                    </a:p>
                    <a:p>
                      <a:pPr algn="ctr">
                        <a:lnSpc>
                          <a:spcPct val="107000"/>
                        </a:lnSpc>
                        <a:spcAft>
                          <a:spcPts val="0"/>
                        </a:spcAft>
                      </a:pPr>
                      <a:r>
                        <a:rPr lang="en-US" sz="2400" b="1"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Standards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7168323"/>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0406398"/>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2131410"/>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1148697"/>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9352831"/>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5572468"/>
                  </a:ext>
                </a:extLst>
              </a:tr>
              <a:tr h="89918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8719182"/>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7414109"/>
                  </a:ext>
                </a:extLst>
              </a:tr>
              <a:tr h="449590">
                <a:tc>
                  <a:txBody>
                    <a:bodyPr/>
                    <a:lstStyle/>
                    <a:p>
                      <a:pPr algn="ctr">
                        <a:lnSpc>
                          <a:spcPct val="107000"/>
                        </a:lnSpc>
                        <a:spcAft>
                          <a:spcPts val="0"/>
                        </a:spcAft>
                      </a:pPr>
                      <a:r>
                        <a:rPr lang="en-US" sz="2400" b="1" dirty="0">
                          <a:effectLst/>
                          <a:latin typeface="Palatino Linotype" panose="02040502050505030304" pitchFamily="18" charset="0"/>
                          <a:ea typeface="Calibri" panose="020F0502020204030204" pitchFamily="34" charset="0"/>
                          <a:cs typeface="Iskoola Pota" panose="020B0502040204020203" pitchFamily="34"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3440738"/>
                  </a:ext>
                </a:extLst>
              </a:tr>
            </a:tbl>
          </a:graphicData>
        </a:graphic>
      </p:graphicFrame>
      <p:graphicFrame>
        <p:nvGraphicFramePr>
          <p:cNvPr id="5" name="Table 4"/>
          <p:cNvGraphicFramePr>
            <a:graphicFrameLocks noGrp="1"/>
          </p:cNvGraphicFramePr>
          <p:nvPr/>
        </p:nvGraphicFramePr>
        <p:xfrm>
          <a:off x="3828159" y="1216026"/>
          <a:ext cx="1663602" cy="4818138"/>
        </p:xfrm>
        <a:graphic>
          <a:graphicData uri="http://schemas.openxmlformats.org/drawingml/2006/table">
            <a:tbl>
              <a:tblPr firstRow="1" firstCol="1" bandRow="1"/>
              <a:tblGrid>
                <a:gridCol w="1663602">
                  <a:extLst>
                    <a:ext uri="{9D8B030D-6E8A-4147-A177-3AD203B41FA5}">
                      <a16:colId xmlns:a16="http://schemas.microsoft.com/office/drawing/2014/main" val="1868258000"/>
                    </a:ext>
                  </a:extLst>
                </a:gridCol>
              </a:tblGrid>
              <a:tr h="771828">
                <a:tc>
                  <a:txBody>
                    <a:bodyPr/>
                    <a:lstStyle/>
                    <a:p>
                      <a:pPr algn="ctr">
                        <a:lnSpc>
                          <a:spcPct val="107000"/>
                        </a:lnSpc>
                        <a:spcAft>
                          <a:spcPts val="0"/>
                        </a:spcAft>
                      </a:pPr>
                      <a:r>
                        <a:rPr lang="en-US" sz="2400" b="1"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No.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6951071"/>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61714"/>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7042542"/>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0464889"/>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3837284"/>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1418961"/>
                  </a:ext>
                </a:extLst>
              </a:tr>
              <a:tr h="89918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3873795"/>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7394747"/>
                  </a:ext>
                </a:extLst>
              </a:tr>
              <a:tr h="449590">
                <a:tc>
                  <a:txBody>
                    <a:bodyPr/>
                    <a:lstStyle/>
                    <a:p>
                      <a:pPr algn="ctr">
                        <a:lnSpc>
                          <a:spcPct val="107000"/>
                        </a:lnSpc>
                        <a:spcAft>
                          <a:spcPts val="0"/>
                        </a:spcAft>
                      </a:pPr>
                      <a:r>
                        <a:rPr lang="en-US" sz="2400" dirty="0" smtClean="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Criterion </a:t>
                      </a:r>
                      <a:r>
                        <a:rPr lang="en-US" sz="2400" dirty="0">
                          <a:solidFill>
                            <a:srgbClr val="002060"/>
                          </a:solidFill>
                          <a:effectLst/>
                          <a:latin typeface="Palatino Linotype" panose="02040502050505030304" pitchFamily="18" charset="0"/>
                          <a:ea typeface="Calibri" panose="020F0502020204030204" pitchFamily="34" charset="0"/>
                          <a:cs typeface="Iskoola Pota" panose="020B0502040204020203" pitchFamily="34"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7593592"/>
                  </a:ext>
                </a:extLst>
              </a:tr>
            </a:tbl>
          </a:graphicData>
        </a:graphic>
      </p:graphicFrame>
      <p:sp>
        <p:nvSpPr>
          <p:cNvPr id="6" name="Rectangle 5"/>
          <p:cNvSpPr/>
          <p:nvPr/>
        </p:nvSpPr>
        <p:spPr>
          <a:xfrm>
            <a:off x="395111" y="2810639"/>
            <a:ext cx="2596443" cy="1815882"/>
          </a:xfrm>
          <a:prstGeom prst="rect">
            <a:avLst/>
          </a:prstGeom>
        </p:spPr>
        <p:txBody>
          <a:bodyPr wrap="square">
            <a:spAutoFit/>
          </a:bodyPr>
          <a:lstStyle/>
          <a:p>
            <a:r>
              <a:rPr lang="en-GB" sz="2800" b="1" dirty="0">
                <a:solidFill>
                  <a:srgbClr val="C00000"/>
                </a:solidFill>
                <a:latin typeface="Palatino Linotype" panose="02040502050505030304" pitchFamily="18" charset="0"/>
              </a:rPr>
              <a:t>Programme Review Quality Framework </a:t>
            </a:r>
            <a:endParaRPr lang="en-US" sz="2800" b="1" dirty="0"/>
          </a:p>
        </p:txBody>
      </p:sp>
      <p:sp>
        <p:nvSpPr>
          <p:cNvPr id="7" name="TextBox 6"/>
          <p:cNvSpPr txBox="1"/>
          <p:nvPr/>
        </p:nvSpPr>
        <p:spPr>
          <a:xfrm>
            <a:off x="2895318" y="2891584"/>
            <a:ext cx="824089" cy="1323439"/>
          </a:xfrm>
          <a:prstGeom prst="rect">
            <a:avLst/>
          </a:prstGeom>
          <a:noFill/>
        </p:spPr>
        <p:txBody>
          <a:bodyPr wrap="square" rtlCol="0">
            <a:spAutoFit/>
          </a:bodyPr>
          <a:lstStyle/>
          <a:p>
            <a:r>
              <a:rPr lang="en-US" sz="8000" dirty="0" smtClean="0"/>
              <a:t>=</a:t>
            </a:r>
            <a:endParaRPr lang="en-US" sz="8000" dirty="0"/>
          </a:p>
        </p:txBody>
      </p:sp>
      <p:sp>
        <p:nvSpPr>
          <p:cNvPr id="8" name="TextBox 7"/>
          <p:cNvSpPr txBox="1"/>
          <p:nvPr/>
        </p:nvSpPr>
        <p:spPr>
          <a:xfrm>
            <a:off x="5807569" y="2891583"/>
            <a:ext cx="824089" cy="1323439"/>
          </a:xfrm>
          <a:prstGeom prst="rect">
            <a:avLst/>
          </a:prstGeom>
          <a:noFill/>
        </p:spPr>
        <p:txBody>
          <a:bodyPr wrap="square" rtlCol="0">
            <a:spAutoFit/>
          </a:bodyPr>
          <a:lstStyle/>
          <a:p>
            <a:r>
              <a:rPr lang="en-US" sz="8000" dirty="0" smtClean="0"/>
              <a:t>=</a:t>
            </a:r>
            <a:endParaRPr lang="en-US" sz="8000" dirty="0"/>
          </a:p>
        </p:txBody>
      </p:sp>
      <p:sp>
        <p:nvSpPr>
          <p:cNvPr id="9" name="TextBox 8"/>
          <p:cNvSpPr txBox="1"/>
          <p:nvPr/>
        </p:nvSpPr>
        <p:spPr>
          <a:xfrm>
            <a:off x="8977803" y="2883876"/>
            <a:ext cx="824089" cy="1323439"/>
          </a:xfrm>
          <a:prstGeom prst="rect">
            <a:avLst/>
          </a:prstGeom>
          <a:noFill/>
        </p:spPr>
        <p:txBody>
          <a:bodyPr wrap="square" rtlCol="0">
            <a:spAutoFit/>
          </a:bodyPr>
          <a:lstStyle/>
          <a:p>
            <a:r>
              <a:rPr lang="en-US" sz="8000" dirty="0" smtClean="0"/>
              <a:t>=</a:t>
            </a:r>
            <a:endParaRPr lang="en-US" sz="8000" dirty="0"/>
          </a:p>
        </p:txBody>
      </p:sp>
      <p:sp>
        <p:nvSpPr>
          <p:cNvPr id="10" name="TextBox 9"/>
          <p:cNvSpPr txBox="1"/>
          <p:nvPr/>
        </p:nvSpPr>
        <p:spPr>
          <a:xfrm>
            <a:off x="9801892" y="3056861"/>
            <a:ext cx="2141752" cy="1569660"/>
          </a:xfrm>
          <a:prstGeom prst="rect">
            <a:avLst/>
          </a:prstGeom>
          <a:noFill/>
        </p:spPr>
        <p:txBody>
          <a:bodyPr wrap="square" rtlCol="0">
            <a:spAutoFit/>
          </a:bodyPr>
          <a:lstStyle/>
          <a:p>
            <a:pPr algn="ctr"/>
            <a:r>
              <a:rPr lang="en-US" sz="3200" b="1" dirty="0" smtClean="0"/>
              <a:t>156</a:t>
            </a:r>
          </a:p>
          <a:p>
            <a:pPr algn="ctr"/>
            <a:r>
              <a:rPr lang="en-US" sz="32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Standards</a:t>
            </a:r>
          </a:p>
          <a:p>
            <a:endParaRPr lang="en-US" sz="3200" b="1" dirty="0"/>
          </a:p>
        </p:txBody>
      </p:sp>
    </p:spTree>
    <p:extLst>
      <p:ext uri="{BB962C8B-B14F-4D97-AF65-F5344CB8AC3E}">
        <p14:creationId xmlns:p14="http://schemas.microsoft.com/office/powerpoint/2010/main" val="2114939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64209" y="2809820"/>
            <a:ext cx="11158026" cy="1972135"/>
          </a:xfrm>
          <a:prstGeom prst="rect">
            <a:avLst/>
          </a:prstGeom>
        </p:spPr>
      </p:pic>
      <p:sp>
        <p:nvSpPr>
          <p:cNvPr id="5" name="Rectangle 4"/>
          <p:cNvSpPr/>
          <p:nvPr/>
        </p:nvSpPr>
        <p:spPr>
          <a:xfrm>
            <a:off x="888641" y="1251305"/>
            <a:ext cx="10509161" cy="721736"/>
          </a:xfrm>
          <a:prstGeom prst="rect">
            <a:avLst/>
          </a:prstGeom>
        </p:spPr>
        <p:txBody>
          <a:bodyPr wrap="square">
            <a:spAutoFit/>
          </a:bodyPr>
          <a:lstStyle/>
          <a:p>
            <a:pPr algn="ctr">
              <a:lnSpc>
                <a:spcPct val="107000"/>
              </a:lnSpc>
              <a:spcAft>
                <a:spcPts val="800"/>
              </a:spcAft>
            </a:pPr>
            <a:r>
              <a:rPr lang="en-US" sz="4000" b="1" dirty="0" err="1" smtClean="0">
                <a:solidFill>
                  <a:srgbClr val="C00000"/>
                </a:solidFill>
                <a:effectLst/>
                <a:latin typeface="Calibri" panose="020F0502020204030204" pitchFamily="34" charset="0"/>
                <a:ea typeface="Calibri" panose="020F0502020204030204" pitchFamily="34" charset="0"/>
                <a:cs typeface="Iskoola Pota" panose="020B0502040204020203" pitchFamily="34" charset="0"/>
              </a:rPr>
              <a:t>Programme</a:t>
            </a:r>
            <a:r>
              <a:rPr lang="en-US" sz="4000" b="1" dirty="0" smtClean="0">
                <a:solidFill>
                  <a:srgbClr val="C00000"/>
                </a:solidFill>
                <a:effectLst/>
                <a:latin typeface="Calibri" panose="020F0502020204030204" pitchFamily="34" charset="0"/>
                <a:ea typeface="Calibri" panose="020F0502020204030204" pitchFamily="34" charset="0"/>
                <a:cs typeface="Iskoola Pota" panose="020B0502040204020203" pitchFamily="34" charset="0"/>
              </a:rPr>
              <a:t> Review Manual (PRM) Guidelines</a:t>
            </a:r>
            <a:endParaRPr lang="en-US" sz="4000" b="1" dirty="0">
              <a:solidFill>
                <a:srgbClr val="C00000"/>
              </a:solidFill>
              <a:effectLst/>
              <a:latin typeface="Calibri" panose="020F0502020204030204" pitchFamily="34" charset="0"/>
              <a:ea typeface="Calibri" panose="020F0502020204030204" pitchFamily="34" charset="0"/>
              <a:cs typeface="Iskoola Pota" panose="020B0502040204020203" pitchFamily="34" charset="0"/>
            </a:endParaRPr>
          </a:p>
        </p:txBody>
      </p:sp>
      <p:sp>
        <p:nvSpPr>
          <p:cNvPr id="6" name="Rectangle 5"/>
          <p:cNvSpPr/>
          <p:nvPr/>
        </p:nvSpPr>
        <p:spPr>
          <a:xfrm>
            <a:off x="261923" y="278918"/>
            <a:ext cx="3863558" cy="369332"/>
          </a:xfrm>
          <a:prstGeom prst="rect">
            <a:avLst/>
          </a:prstGeom>
        </p:spPr>
        <p:txBody>
          <a:bodyPr wrap="none">
            <a:spAutoFit/>
          </a:bodyPr>
          <a:lstStyle/>
          <a:p>
            <a:pPr marL="742950" indent="-742950">
              <a:buFont typeface="+mj-lt"/>
              <a:buAutoNum type="arabicPeriod"/>
            </a:pPr>
            <a:r>
              <a:rPr lang="en-GB" b="1" dirty="0" smtClean="0">
                <a:solidFill>
                  <a:srgbClr val="002060"/>
                </a:solidFill>
                <a:latin typeface="Palatino Linotype" panose="02040502050505030304" pitchFamily="18" charset="0"/>
              </a:rPr>
              <a:t>B</a:t>
            </a:r>
            <a:r>
              <a:rPr lang="en-GB" b="1" i="0" dirty="0" smtClean="0">
                <a:solidFill>
                  <a:srgbClr val="002060"/>
                </a:solidFill>
                <a:effectLst/>
                <a:latin typeface="Palatino Linotype" panose="02040502050505030304" pitchFamily="18" charset="0"/>
              </a:rPr>
              <a:t>eing an objective reviewer</a:t>
            </a:r>
          </a:p>
        </p:txBody>
      </p:sp>
    </p:spTree>
    <p:extLst>
      <p:ext uri="{BB962C8B-B14F-4D97-AF65-F5344CB8AC3E}">
        <p14:creationId xmlns:p14="http://schemas.microsoft.com/office/powerpoint/2010/main" val="3807200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88641" y="814557"/>
            <a:ext cx="10509161" cy="721736"/>
          </a:xfrm>
          <a:prstGeom prst="rect">
            <a:avLst/>
          </a:prstGeom>
        </p:spPr>
        <p:txBody>
          <a:bodyPr wrap="square">
            <a:spAutoFit/>
          </a:bodyPr>
          <a:lstStyle/>
          <a:p>
            <a:pPr algn="ctr">
              <a:lnSpc>
                <a:spcPct val="107000"/>
              </a:lnSpc>
              <a:spcAft>
                <a:spcPts val="800"/>
              </a:spcAft>
            </a:pPr>
            <a:r>
              <a:rPr lang="en-US" sz="4000" b="1" dirty="0" err="1" smtClean="0">
                <a:solidFill>
                  <a:srgbClr val="C00000"/>
                </a:solidFill>
                <a:effectLst/>
                <a:latin typeface="Calibri" panose="020F0502020204030204" pitchFamily="34" charset="0"/>
                <a:ea typeface="Calibri" panose="020F0502020204030204" pitchFamily="34" charset="0"/>
                <a:cs typeface="Iskoola Pota" panose="020B0502040204020203" pitchFamily="34" charset="0"/>
              </a:rPr>
              <a:t>Programme</a:t>
            </a:r>
            <a:r>
              <a:rPr lang="en-US" sz="4000" b="1" dirty="0" smtClean="0">
                <a:solidFill>
                  <a:srgbClr val="C00000"/>
                </a:solidFill>
                <a:effectLst/>
                <a:latin typeface="Calibri" panose="020F0502020204030204" pitchFamily="34" charset="0"/>
                <a:ea typeface="Calibri" panose="020F0502020204030204" pitchFamily="34" charset="0"/>
                <a:cs typeface="Iskoola Pota" panose="020B0502040204020203" pitchFamily="34" charset="0"/>
              </a:rPr>
              <a:t> Review Manual (PRM) Guidelines</a:t>
            </a:r>
            <a:endParaRPr lang="en-US" sz="4000" b="1" dirty="0">
              <a:solidFill>
                <a:srgbClr val="C00000"/>
              </a:solidFill>
              <a:effectLst/>
              <a:latin typeface="Calibri" panose="020F0502020204030204" pitchFamily="34" charset="0"/>
              <a:ea typeface="Calibri" panose="020F0502020204030204" pitchFamily="34" charset="0"/>
              <a:cs typeface="Iskoola Pota" panose="020B0502040204020203" pitchFamily="34" charset="0"/>
            </a:endParaRPr>
          </a:p>
        </p:txBody>
      </p:sp>
      <p:sp>
        <p:nvSpPr>
          <p:cNvPr id="6" name="Rectangle 5"/>
          <p:cNvSpPr/>
          <p:nvPr/>
        </p:nvSpPr>
        <p:spPr>
          <a:xfrm>
            <a:off x="261923" y="278918"/>
            <a:ext cx="3863558" cy="369332"/>
          </a:xfrm>
          <a:prstGeom prst="rect">
            <a:avLst/>
          </a:prstGeom>
        </p:spPr>
        <p:txBody>
          <a:bodyPr wrap="none">
            <a:spAutoFit/>
          </a:bodyPr>
          <a:lstStyle/>
          <a:p>
            <a:pPr marL="742950" indent="-742950">
              <a:buFont typeface="+mj-lt"/>
              <a:buAutoNum type="arabicPeriod"/>
            </a:pPr>
            <a:r>
              <a:rPr lang="en-GB" b="1" dirty="0" smtClean="0">
                <a:solidFill>
                  <a:srgbClr val="002060"/>
                </a:solidFill>
                <a:latin typeface="Palatino Linotype" panose="02040502050505030304" pitchFamily="18" charset="0"/>
              </a:rPr>
              <a:t>B</a:t>
            </a:r>
            <a:r>
              <a:rPr lang="en-GB" b="1" i="0" dirty="0" smtClean="0">
                <a:solidFill>
                  <a:srgbClr val="002060"/>
                </a:solidFill>
                <a:effectLst/>
                <a:latin typeface="Palatino Linotype" panose="02040502050505030304" pitchFamily="18" charset="0"/>
              </a:rPr>
              <a:t>eing an objective reviewer</a:t>
            </a:r>
          </a:p>
        </p:txBody>
      </p:sp>
      <p:pic>
        <p:nvPicPr>
          <p:cNvPr id="8" name="Picture 7"/>
          <p:cNvPicPr>
            <a:picLocks noChangeAspect="1"/>
          </p:cNvPicPr>
          <p:nvPr/>
        </p:nvPicPr>
        <p:blipFill>
          <a:blip r:embed="rId2"/>
          <a:stretch>
            <a:fillRect/>
          </a:stretch>
        </p:blipFill>
        <p:spPr>
          <a:xfrm>
            <a:off x="2120760" y="1702600"/>
            <a:ext cx="8044921" cy="1419000"/>
          </a:xfrm>
          <a:prstGeom prst="rect">
            <a:avLst/>
          </a:prstGeom>
        </p:spPr>
      </p:pic>
      <p:pic>
        <p:nvPicPr>
          <p:cNvPr id="9" name="Picture 8"/>
          <p:cNvPicPr>
            <a:picLocks noChangeAspect="1"/>
          </p:cNvPicPr>
          <p:nvPr/>
        </p:nvPicPr>
        <p:blipFill>
          <a:blip r:embed="rId3"/>
          <a:stretch>
            <a:fillRect/>
          </a:stretch>
        </p:blipFill>
        <p:spPr>
          <a:xfrm>
            <a:off x="2189520" y="3042578"/>
            <a:ext cx="7976161" cy="2967000"/>
          </a:xfrm>
          <a:prstGeom prst="rect">
            <a:avLst/>
          </a:prstGeom>
        </p:spPr>
      </p:pic>
    </p:spTree>
    <p:extLst>
      <p:ext uri="{BB962C8B-B14F-4D97-AF65-F5344CB8AC3E}">
        <p14:creationId xmlns:p14="http://schemas.microsoft.com/office/powerpoint/2010/main" val="3628232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11790" y="1005443"/>
            <a:ext cx="7140095" cy="750975"/>
          </a:xfrm>
          <a:prstGeom prst="rect">
            <a:avLst/>
          </a:prstGeom>
        </p:spPr>
        <p:txBody>
          <a:bodyPr wrap="none">
            <a:spAutoFit/>
          </a:bodyPr>
          <a:lstStyle/>
          <a:p>
            <a:pPr algn="ctr">
              <a:lnSpc>
                <a:spcPct val="107000"/>
              </a:lnSpc>
              <a:spcAft>
                <a:spcPts val="800"/>
              </a:spcAft>
            </a:pPr>
            <a:r>
              <a:rPr lang="en-US" sz="40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Self-Evaluation Report (SER) </a:t>
            </a:r>
            <a:endParaRPr lang="en-US" sz="4000" b="1"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
        <p:nvSpPr>
          <p:cNvPr id="5" name="Rectangle 4"/>
          <p:cNvSpPr/>
          <p:nvPr/>
        </p:nvSpPr>
        <p:spPr>
          <a:xfrm>
            <a:off x="316589" y="336486"/>
            <a:ext cx="3863558" cy="369332"/>
          </a:xfrm>
          <a:prstGeom prst="rect">
            <a:avLst/>
          </a:prstGeom>
        </p:spPr>
        <p:txBody>
          <a:bodyPr wrap="none">
            <a:spAutoFit/>
          </a:bodyPr>
          <a:lstStyle/>
          <a:p>
            <a:pPr marL="742950" indent="-742950">
              <a:buFont typeface="+mj-lt"/>
              <a:buAutoNum type="arabicPeriod"/>
            </a:pPr>
            <a:r>
              <a:rPr lang="en-GB" b="1" dirty="0" smtClean="0">
                <a:solidFill>
                  <a:srgbClr val="002060"/>
                </a:solidFill>
                <a:latin typeface="Palatino Linotype" panose="02040502050505030304" pitchFamily="18" charset="0"/>
              </a:rPr>
              <a:t>B</a:t>
            </a:r>
            <a:r>
              <a:rPr lang="en-GB" b="1" i="0" dirty="0" smtClean="0">
                <a:solidFill>
                  <a:srgbClr val="002060"/>
                </a:solidFill>
                <a:effectLst/>
                <a:latin typeface="Palatino Linotype" panose="02040502050505030304" pitchFamily="18" charset="0"/>
              </a:rPr>
              <a:t>eing an objective reviewer</a:t>
            </a:r>
          </a:p>
        </p:txBody>
      </p:sp>
      <p:pic>
        <p:nvPicPr>
          <p:cNvPr id="6" name="Picture 5"/>
          <p:cNvPicPr>
            <a:picLocks noChangeAspect="1"/>
          </p:cNvPicPr>
          <p:nvPr/>
        </p:nvPicPr>
        <p:blipFill>
          <a:blip r:embed="rId2"/>
          <a:stretch>
            <a:fillRect/>
          </a:stretch>
        </p:blipFill>
        <p:spPr>
          <a:xfrm>
            <a:off x="632177" y="2302934"/>
            <a:ext cx="10570442" cy="1902350"/>
          </a:xfrm>
          <a:prstGeom prst="rect">
            <a:avLst/>
          </a:prstGeom>
        </p:spPr>
      </p:pic>
    </p:spTree>
    <p:extLst>
      <p:ext uri="{BB962C8B-B14F-4D97-AF65-F5344CB8AC3E}">
        <p14:creationId xmlns:p14="http://schemas.microsoft.com/office/powerpoint/2010/main" val="21577667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51511" y="159707"/>
            <a:ext cx="1173718" cy="722890"/>
          </a:xfrm>
          <a:prstGeom prst="rect">
            <a:avLst/>
          </a:prstGeom>
        </p:spPr>
        <p:txBody>
          <a:bodyPr wrap="none">
            <a:spAutoFit/>
          </a:bodyPr>
          <a:lstStyle/>
          <a:p>
            <a:pPr algn="ctr">
              <a:lnSpc>
                <a:spcPct val="107000"/>
              </a:lnSpc>
              <a:spcAft>
                <a:spcPts val="800"/>
              </a:spcAft>
            </a:pPr>
            <a:r>
              <a:rPr lang="en-US" sz="4000" b="1" dirty="0" smtClean="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rPr>
              <a:t>SER</a:t>
            </a:r>
            <a:endParaRPr lang="en-US" sz="4000" b="1" dirty="0">
              <a:solidFill>
                <a:srgbClr val="C00000"/>
              </a:solidFill>
              <a:effectLst/>
              <a:latin typeface="Palatino Linotype" panose="02040502050505030304" pitchFamily="18" charset="0"/>
              <a:ea typeface="Calibri" panose="020F0502020204030204" pitchFamily="34" charset="0"/>
              <a:cs typeface="Iskoola Pota" panose="020B0502040204020203" pitchFamily="34" charset="0"/>
            </a:endParaRPr>
          </a:p>
        </p:txBody>
      </p:sp>
      <p:sp>
        <p:nvSpPr>
          <p:cNvPr id="5" name="Rectangle 4"/>
          <p:cNvSpPr/>
          <p:nvPr/>
        </p:nvSpPr>
        <p:spPr>
          <a:xfrm>
            <a:off x="316589" y="336486"/>
            <a:ext cx="3863558" cy="369332"/>
          </a:xfrm>
          <a:prstGeom prst="rect">
            <a:avLst/>
          </a:prstGeom>
        </p:spPr>
        <p:txBody>
          <a:bodyPr wrap="none">
            <a:spAutoFit/>
          </a:bodyPr>
          <a:lstStyle/>
          <a:p>
            <a:pPr marL="742950" indent="-742950">
              <a:buFont typeface="+mj-lt"/>
              <a:buAutoNum type="arabicPeriod"/>
            </a:pPr>
            <a:r>
              <a:rPr lang="en-GB" b="1" dirty="0" smtClean="0">
                <a:solidFill>
                  <a:srgbClr val="002060"/>
                </a:solidFill>
                <a:latin typeface="Palatino Linotype" panose="02040502050505030304" pitchFamily="18" charset="0"/>
              </a:rPr>
              <a:t>B</a:t>
            </a:r>
            <a:r>
              <a:rPr lang="en-GB" b="1" i="0" dirty="0" smtClean="0">
                <a:solidFill>
                  <a:srgbClr val="002060"/>
                </a:solidFill>
                <a:effectLst/>
                <a:latin typeface="Palatino Linotype" panose="02040502050505030304" pitchFamily="18" charset="0"/>
              </a:rPr>
              <a:t>eing an objective reviewer</a:t>
            </a:r>
          </a:p>
        </p:txBody>
      </p:sp>
      <p:pic>
        <p:nvPicPr>
          <p:cNvPr id="2" name="Picture 1"/>
          <p:cNvPicPr>
            <a:picLocks noChangeAspect="1"/>
          </p:cNvPicPr>
          <p:nvPr/>
        </p:nvPicPr>
        <p:blipFill>
          <a:blip r:embed="rId2"/>
          <a:stretch>
            <a:fillRect/>
          </a:stretch>
        </p:blipFill>
        <p:spPr>
          <a:xfrm>
            <a:off x="1892713" y="882597"/>
            <a:ext cx="7996354" cy="5762193"/>
          </a:xfrm>
          <a:prstGeom prst="rect">
            <a:avLst/>
          </a:prstGeom>
        </p:spPr>
      </p:pic>
    </p:spTree>
    <p:extLst>
      <p:ext uri="{BB962C8B-B14F-4D97-AF65-F5344CB8AC3E}">
        <p14:creationId xmlns:p14="http://schemas.microsoft.com/office/powerpoint/2010/main" val="37819612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840</Words>
  <Application>Microsoft Office PowerPoint</Application>
  <PresentationFormat>Widescreen</PresentationFormat>
  <Paragraphs>196</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Iskoola Pota</vt:lpstr>
      <vt:lpstr>Palatino Linotype</vt:lpstr>
      <vt:lpstr>Office Theme</vt:lpstr>
      <vt:lpstr>Organized by the QAAC of the UGC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Upali Mampitiya</cp:lastModifiedBy>
  <cp:revision>21</cp:revision>
  <dcterms:created xsi:type="dcterms:W3CDTF">2018-02-13T02:23:59Z</dcterms:created>
  <dcterms:modified xsi:type="dcterms:W3CDTF">2019-05-29T16:02:13Z</dcterms:modified>
</cp:coreProperties>
</file>