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36"/>
  </p:notesMasterIdLst>
  <p:handoutMasterIdLst>
    <p:handoutMasterId r:id="rId37"/>
  </p:handoutMasterIdLst>
  <p:sldIdLst>
    <p:sldId id="340" r:id="rId3"/>
    <p:sldId id="343" r:id="rId4"/>
    <p:sldId id="349" r:id="rId5"/>
    <p:sldId id="346" r:id="rId6"/>
    <p:sldId id="342" r:id="rId7"/>
    <p:sldId id="350" r:id="rId8"/>
    <p:sldId id="354" r:id="rId9"/>
    <p:sldId id="355" r:id="rId10"/>
    <p:sldId id="344" r:id="rId11"/>
    <p:sldId id="372" r:id="rId12"/>
    <p:sldId id="373" r:id="rId13"/>
    <p:sldId id="356" r:id="rId14"/>
    <p:sldId id="375" r:id="rId15"/>
    <p:sldId id="321" r:id="rId16"/>
    <p:sldId id="377" r:id="rId17"/>
    <p:sldId id="288" r:id="rId18"/>
    <p:sldId id="333" r:id="rId19"/>
    <p:sldId id="378" r:id="rId20"/>
    <p:sldId id="379" r:id="rId21"/>
    <p:sldId id="359" r:id="rId22"/>
    <p:sldId id="360" r:id="rId23"/>
    <p:sldId id="361" r:id="rId24"/>
    <p:sldId id="362" r:id="rId25"/>
    <p:sldId id="363" r:id="rId26"/>
    <p:sldId id="357" r:id="rId27"/>
    <p:sldId id="364" r:id="rId28"/>
    <p:sldId id="366" r:id="rId29"/>
    <p:sldId id="367" r:id="rId30"/>
    <p:sldId id="368" r:id="rId31"/>
    <p:sldId id="369" r:id="rId32"/>
    <p:sldId id="370" r:id="rId33"/>
    <p:sldId id="371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2634" autoAdjust="0"/>
  </p:normalViewPr>
  <p:slideViewPr>
    <p:cSldViewPr snapToGrid="0">
      <p:cViewPr varScale="1">
        <p:scale>
          <a:sx n="56" d="100"/>
          <a:sy n="56" d="100"/>
        </p:scale>
        <p:origin x="100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307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Segoe Print" panose="020006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Sheet1!$C$4:$H$4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-33"/>
        <c:axId val="1162563920"/>
        <c:axId val="1162567728"/>
      </c:barChart>
      <c:catAx>
        <c:axId val="1162563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Segoe Print" panose="02000600000000000000" pitchFamily="2" charset="0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2"/>
                    </a:solidFill>
                    <a:latin typeface="Segoe Print" panose="02000600000000000000" pitchFamily="2" charset="0"/>
                  </a:rPr>
                  <a:t>Faculty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Segoe Print" panose="020006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Segoe Print" panose="02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1162567728"/>
        <c:crosses val="autoZero"/>
        <c:auto val="1"/>
        <c:lblAlgn val="ctr"/>
        <c:lblOffset val="100"/>
        <c:noMultiLvlLbl val="0"/>
      </c:catAx>
      <c:valAx>
        <c:axId val="1162567728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Segoe Print" panose="02000600000000000000" pitchFamily="2" charset="0"/>
                    <a:ea typeface="+mn-ea"/>
                    <a:cs typeface="+mn-cs"/>
                  </a:defRPr>
                </a:pPr>
                <a:r>
                  <a:rPr lang="en-US" sz="2800">
                    <a:solidFill>
                      <a:schemeClr val="tx2"/>
                    </a:solidFill>
                    <a:latin typeface="Segoe Print" panose="02000600000000000000" pitchFamily="2" charset="0"/>
                  </a:rPr>
                  <a:t>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2"/>
                  </a:solidFill>
                  <a:latin typeface="Segoe Print" panose="020006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Segoe Print" panose="02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11625639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3C26D-7501-41EB-9D92-09B4C77D7B37}" type="datetimeFigureOut">
              <a:rPr lang="en-US"/>
              <a:t>31-May-19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2FD85-CECC-4948-A095-70901409FC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382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CAC40-61BA-4CFD-BB18-90E1535C2035}" type="datetimeFigureOut">
              <a:rPr lang="en-US"/>
              <a:t>31-May-19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6B885-8D1A-4056-ABC0-73F2F98380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29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1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9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the 15</a:t>
            </a:r>
            <a:r>
              <a:rPr lang="en-US" baseline="0" dirty="0" smtClean="0"/>
              <a:t> state universities in an small island all are connected.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1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7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7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31-May-19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31-May-19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31-May-19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31-May-19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31-May-19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31-May-19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31-May-19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31-May-19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31-May-19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31-May-19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31-May-19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31-May-19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gs.ruh.ac.lk/iqau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09813" y="1709530"/>
            <a:ext cx="10058399" cy="288397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Training </a:t>
            </a:r>
            <a:r>
              <a:rPr lang="en-US" b="1" dirty="0">
                <a:latin typeface="Segoe Print" panose="02000600000000000000" pitchFamily="2" charset="0"/>
              </a:rPr>
              <a:t>workshop for Institutional Reviewers</a:t>
            </a:r>
            <a:r>
              <a:rPr lang="en-US" sz="6000" b="1" dirty="0">
                <a:latin typeface="Segoe Print" panose="02000600000000000000" pitchFamily="2" charset="0"/>
              </a:rPr>
              <a:t/>
            </a:r>
            <a:br>
              <a:rPr lang="en-US" sz="6000" b="1" dirty="0">
                <a:latin typeface="Segoe Print" panose="02000600000000000000" pitchFamily="2" charset="0"/>
              </a:rPr>
            </a:br>
            <a:r>
              <a:rPr lang="en-US" sz="6000" b="1" dirty="0">
                <a:latin typeface="Segoe Print" panose="02000600000000000000" pitchFamily="2" charset="0"/>
              </a:rPr>
              <a:t> </a:t>
            </a:r>
            <a:r>
              <a:rPr lang="en-US" sz="3600" b="1" dirty="0">
                <a:latin typeface="Segoe Print" panose="02000600000000000000" pitchFamily="2" charset="0"/>
              </a:rPr>
              <a:t>Sharing experiences from institutional reviews in 2017 and 2018: tips for new reviewers</a:t>
            </a:r>
            <a:endParaRPr lang="en-US" sz="5300" b="1" dirty="0">
              <a:latin typeface="Segoe Print" panose="02000600000000000000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31952" y="4937126"/>
            <a:ext cx="9144000" cy="12410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Quality Assurance Council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31</a:t>
            </a:r>
            <a:r>
              <a:rPr lang="en-US" b="1" baseline="30000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st</a:t>
            </a:r>
            <a:r>
              <a:rPr lang="en-US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 May 2019  </a:t>
            </a:r>
            <a:endParaRPr lang="en-US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ugc sri lan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2468" y="2544419"/>
            <a:ext cx="5221718" cy="205143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Segoe Print" panose="02000600000000000000" pitchFamily="2" charset="0"/>
              </a:rPr>
              <a:t>Documentary </a:t>
            </a:r>
            <a:r>
              <a:rPr lang="en-US" sz="2800" dirty="0" smtClean="0">
                <a:latin typeface="Segoe Print" panose="02000600000000000000" pitchFamily="2" charset="0"/>
              </a:rPr>
              <a:t>evidence</a:t>
            </a:r>
            <a:endParaRPr lang="en-US" sz="2800" dirty="0">
              <a:latin typeface="Segoe Print" panose="02000600000000000000" pitchFamily="2" charset="0"/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Stakeholder Meetings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</a:rPr>
              <a:t>Inspection of Facilities</a:t>
            </a:r>
            <a:endParaRPr lang="en-US" sz="2800" dirty="0">
              <a:latin typeface="Segoe Print" panose="020006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Segoe Print" panose="02000600000000000000" pitchFamily="2" charset="0"/>
              </a:rPr>
              <a:t>A</a:t>
            </a:r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ctivities during the site visit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Stakeholder Meetings  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307" y="2480808"/>
            <a:ext cx="9181468" cy="267221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egoe Print" panose="02000600000000000000" pitchFamily="2" charset="0"/>
              </a:rPr>
              <a:t>K</a:t>
            </a:r>
            <a:r>
              <a:rPr lang="en-US" sz="2800" dirty="0" smtClean="0">
                <a:latin typeface="Segoe Print" panose="02000600000000000000" pitchFamily="2" charset="0"/>
              </a:rPr>
              <a:t>ey </a:t>
            </a:r>
            <a:r>
              <a:rPr lang="en-US" sz="2800" dirty="0">
                <a:latin typeface="Segoe Print" panose="02000600000000000000" pitchFamily="2" charset="0"/>
              </a:rPr>
              <a:t>priorities </a:t>
            </a:r>
            <a:r>
              <a:rPr lang="en-US" sz="2800" dirty="0" smtClean="0">
                <a:latin typeface="Segoe Print" panose="02000600000000000000" pitchFamily="2" charset="0"/>
              </a:rPr>
              <a:t>of the university for future developments 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Strategies for achieving the goals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Verification of documentary evidences provided in the SER</a:t>
            </a:r>
          </a:p>
        </p:txBody>
      </p:sp>
      <p:pic>
        <p:nvPicPr>
          <p:cNvPr id="4" name="Picture 2" descr="Image result for ugc sri lan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6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250561"/>
              </p:ext>
            </p:extLst>
          </p:nvPr>
        </p:nvGraphicFramePr>
        <p:xfrm>
          <a:off x="548640" y="1950760"/>
          <a:ext cx="10972805" cy="44129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85030"/>
                <a:gridCol w="4238045"/>
                <a:gridCol w="624973"/>
                <a:gridCol w="624973"/>
                <a:gridCol w="624973"/>
                <a:gridCol w="624973"/>
                <a:gridCol w="624973"/>
                <a:gridCol w="624973"/>
                <a:gridCol w="624973"/>
                <a:gridCol w="624973"/>
                <a:gridCol w="624973"/>
                <a:gridCol w="624973"/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Meeting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Standard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Meeting with the Vice-Chancellor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1.2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1.7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1.10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1.23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1.24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Meeting with Members of the 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Council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10001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1.17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1.25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Meeting with the Administrative 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Staff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10001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1.4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1.16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1.27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Meeting with Bursar, SABs, Abs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10001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1.10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Meeting with Internal Audits Branch 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10001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1.9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1.11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1.12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Meeting with the Internal Quality Assurance Unit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10001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1.19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1.21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1.22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2.8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2.9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2.11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2.12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2.13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2.14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2.15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Meeting with the Librarian and staff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10001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4.7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4.10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-1" y="584421"/>
            <a:ext cx="7223760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Relevant Standards for Meetings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2" descr="Image result for ugc sri lan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ugc sri lan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2468" y="2544419"/>
            <a:ext cx="5221718" cy="205143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Segoe Print" panose="02000600000000000000" pitchFamily="2" charset="0"/>
              </a:rPr>
              <a:t>Documentary </a:t>
            </a:r>
            <a:r>
              <a:rPr lang="en-US" sz="2800" dirty="0" smtClean="0">
                <a:latin typeface="Segoe Print" panose="02000600000000000000" pitchFamily="2" charset="0"/>
              </a:rPr>
              <a:t>evidence</a:t>
            </a:r>
            <a:endParaRPr lang="en-US" sz="2800" dirty="0"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</a:rPr>
              <a:t>Stakeholder Meetings</a:t>
            </a:r>
            <a:endParaRPr lang="en-US" sz="2800" dirty="0">
              <a:latin typeface="Segoe Print" panose="02000600000000000000" pitchFamily="2" charset="0"/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Inspection of Facilities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Segoe Print" panose="02000600000000000000" pitchFamily="2" charset="0"/>
              </a:rPr>
              <a:t>A</a:t>
            </a:r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ctivities during the site visit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26" b="6061"/>
          <a:stretch/>
        </p:blipFill>
        <p:spPr>
          <a:xfrm>
            <a:off x="740816" y="1132318"/>
            <a:ext cx="10986912" cy="5494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111" y="5703325"/>
            <a:ext cx="4041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http://fgs.ruh.ac.lk/iqauir/</a:t>
            </a:r>
            <a:endParaRPr lang="en-US" sz="2800" b="1" dirty="0"/>
          </a:p>
        </p:txBody>
      </p:sp>
      <p:sp>
        <p:nvSpPr>
          <p:cNvPr id="6" name="Pentagon 5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2"/>
                </a:solidFill>
                <a:latin typeface="Segoe Print" panose="02000600000000000000" pitchFamily="2" charset="0"/>
              </a:rPr>
              <a:t>MIS Login Page </a:t>
            </a:r>
          </a:p>
        </p:txBody>
      </p:sp>
      <p:pic>
        <p:nvPicPr>
          <p:cNvPr id="8" name="Picture 2" descr="Image result for ugc sri lan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57" t="4849" r="4480" b="11740"/>
          <a:stretch/>
        </p:blipFill>
        <p:spPr>
          <a:xfrm>
            <a:off x="845127" y="1028541"/>
            <a:ext cx="11014617" cy="5662701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2"/>
                </a:solidFill>
                <a:latin typeface="Segoe Print" panose="02000600000000000000" pitchFamily="2" charset="0"/>
              </a:rPr>
              <a:t>Administrator Account </a:t>
            </a:r>
          </a:p>
        </p:txBody>
      </p:sp>
      <p:pic>
        <p:nvPicPr>
          <p:cNvPr id="6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6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1529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egoe Print" panose="02000600000000000000" pitchFamily="2" charset="0"/>
              </a:rPr>
              <a:t>At </a:t>
            </a:r>
            <a:r>
              <a:rPr lang="en-US" dirty="0">
                <a:latin typeface="Segoe Print" panose="02000600000000000000" pitchFamily="2" charset="0"/>
              </a:rPr>
              <a:t>the </a:t>
            </a:r>
            <a:r>
              <a:rPr lang="en-US" dirty="0" smtClean="0">
                <a:latin typeface="Segoe Print" panose="02000600000000000000" pitchFamily="2" charset="0"/>
              </a:rPr>
              <a:t>beginning, the Admin is required </a:t>
            </a:r>
            <a:r>
              <a:rPr lang="en-US" dirty="0">
                <a:latin typeface="Segoe Print" panose="02000600000000000000" pitchFamily="2" charset="0"/>
              </a:rPr>
              <a:t>to allocate </a:t>
            </a:r>
            <a:r>
              <a:rPr lang="en-US" dirty="0" smtClean="0">
                <a:latin typeface="Segoe Print" panose="02000600000000000000" pitchFamily="2" charset="0"/>
              </a:rPr>
              <a:t>teams for the each university.  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371" y="4199127"/>
            <a:ext cx="256032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Iskoola Pota"/>
              </a:rPr>
              <a:t>Management Information System (MIS)</a:t>
            </a:r>
            <a:endParaRPr lang="en-US" sz="2000" b="1" dirty="0">
              <a:effectLst/>
              <a:latin typeface="Segoe Print" panose="02000600000000000000" pitchFamily="2" charset="0"/>
              <a:ea typeface="Calibri" panose="020F0502020204030204" pitchFamily="34" charset="0"/>
              <a:cs typeface="Iskoola Pot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3092" y="4206659"/>
            <a:ext cx="2982599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Iskoola Pota"/>
              </a:rPr>
              <a:t>Allocation of </a:t>
            </a:r>
            <a:r>
              <a:rPr lang="en-US" sz="2000" b="1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Iskoola Pota"/>
              </a:rPr>
              <a:t>Review Teams by Admin </a:t>
            </a:r>
            <a:endParaRPr lang="en-US" sz="2000" b="1" dirty="0">
              <a:effectLst/>
              <a:latin typeface="Segoe Print" panose="02000600000000000000" pitchFamily="2" charset="0"/>
              <a:ea typeface="Calibri" panose="020F0502020204030204" pitchFamily="34" charset="0"/>
              <a:cs typeface="Iskoola Pota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89492" y="4892459"/>
            <a:ext cx="1828800" cy="190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2442" y="4352172"/>
            <a:ext cx="600909" cy="68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2"/>
                </a:solidFill>
                <a:latin typeface="Segoe Print" panose="02000600000000000000" pitchFamily="2" charset="0"/>
              </a:rPr>
              <a:t>Step 1</a:t>
            </a:r>
          </a:p>
        </p:txBody>
      </p:sp>
      <p:pic>
        <p:nvPicPr>
          <p:cNvPr id="11" name="Picture 2" descr="Image result for ugc sri lan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15293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Segoe Print" panose="02000600000000000000" pitchFamily="2" charset="0"/>
              </a:rPr>
              <a:t>T</a:t>
            </a:r>
            <a:r>
              <a:rPr lang="en-US" sz="2800" dirty="0" smtClean="0">
                <a:latin typeface="Segoe Print" panose="02000600000000000000" pitchFamily="2" charset="0"/>
              </a:rPr>
              <a:t>he Chairperson of the each University Review Team allocate duties to the team members  </a:t>
            </a:r>
            <a:endParaRPr lang="en-US" sz="2800" dirty="0"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2030" y="4206659"/>
            <a:ext cx="256032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Iskoola Pota"/>
              </a:rPr>
              <a:t>Chairperson allocate duties to the reviewers</a:t>
            </a:r>
            <a:endParaRPr lang="en-US" sz="2000" b="1" dirty="0">
              <a:effectLst/>
              <a:latin typeface="Segoe Print" panose="02000600000000000000" pitchFamily="2" charset="0"/>
              <a:ea typeface="Calibri" panose="020F0502020204030204" pitchFamily="34" charset="0"/>
              <a:cs typeface="Iskoola Pot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5434" y="4206659"/>
            <a:ext cx="2560320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Iskoola Pota"/>
              </a:rPr>
              <a:t>Allocation of </a:t>
            </a:r>
            <a:r>
              <a:rPr lang="en-US" sz="2000" b="1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Iskoola Pota"/>
              </a:rPr>
              <a:t>Review Teams by Admin </a:t>
            </a:r>
            <a:endParaRPr lang="en-US" sz="2000" b="1" dirty="0">
              <a:effectLst/>
              <a:latin typeface="Segoe Print" panose="02000600000000000000" pitchFamily="2" charset="0"/>
              <a:ea typeface="Calibri" panose="020F0502020204030204" pitchFamily="34" charset="0"/>
              <a:cs typeface="Iskoola Pota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89492" y="4892459"/>
            <a:ext cx="1828800" cy="190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2442" y="4328318"/>
            <a:ext cx="600909" cy="68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Segoe Print" panose="02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b="1" dirty="0">
              <a:effectLst/>
              <a:latin typeface="Segoe Print" panose="02000600000000000000" pitchFamily="2" charset="0"/>
              <a:ea typeface="Calibri" panose="020F0502020204030204" pitchFamily="34" charset="0"/>
              <a:cs typeface="Iskoola Pota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2"/>
                </a:solidFill>
                <a:latin typeface="Segoe Print" panose="02000600000000000000" pitchFamily="2" charset="0"/>
              </a:rPr>
              <a:t>Step </a:t>
            </a:r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2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2" descr="Image result for ugc sri lan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Chairperson </a:t>
            </a:r>
            <a:r>
              <a:rPr lang="en-US" sz="3200" b="1" dirty="0">
                <a:solidFill>
                  <a:schemeClr val="tx2"/>
                </a:solidFill>
                <a:latin typeface="Segoe Print" panose="02000600000000000000" pitchFamily="2" charset="0"/>
              </a:rPr>
              <a:t>Account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2" t="15491" r="21684" b="11282"/>
          <a:stretch/>
        </p:blipFill>
        <p:spPr>
          <a:xfrm>
            <a:off x="829994" y="1383409"/>
            <a:ext cx="10269416" cy="5474591"/>
          </a:xfrm>
          <a:prstGeom prst="rect">
            <a:avLst/>
          </a:prstGeom>
        </p:spPr>
      </p:pic>
      <p:pic>
        <p:nvPicPr>
          <p:cNvPr id="7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5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-1" y="584421"/>
            <a:ext cx="7863840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2"/>
                </a:solidFill>
                <a:latin typeface="Segoe Print" panose="02000600000000000000" pitchFamily="2" charset="0"/>
              </a:rPr>
              <a:t>Allocation of </a:t>
            </a:r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Tasks to the Reviewers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10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981566"/>
              </p:ext>
            </p:extLst>
          </p:nvPr>
        </p:nvGraphicFramePr>
        <p:xfrm>
          <a:off x="851584" y="2145323"/>
          <a:ext cx="9755454" cy="2377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42444"/>
                <a:gridCol w="1735478"/>
                <a:gridCol w="1546394"/>
                <a:gridCol w="1844481"/>
                <a:gridCol w="1786361"/>
                <a:gridCol w="20002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No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Name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Status 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Criterion</a:t>
                      </a:r>
                      <a:r>
                        <a:rPr lang="en-US" sz="2000" baseline="0" dirty="0" smtClean="0">
                          <a:latin typeface="Segoe Print" panose="02000600000000000000" pitchFamily="2" charset="0"/>
                        </a:rPr>
                        <a:t> 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Criterion 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Other 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1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X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Chair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1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4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Introduction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2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Y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Member 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3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9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3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Z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Member 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5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6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4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P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Member 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7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8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5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Q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Member 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2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Print" panose="02000600000000000000" pitchFamily="2" charset="0"/>
                        </a:rPr>
                        <a:t>10</a:t>
                      </a:r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Image result for ugc sri lan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9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university clip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2" y="1383352"/>
            <a:ext cx="2743200" cy="29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university clip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0" y="1400605"/>
            <a:ext cx="2743200" cy="29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university clipar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36" y="188312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university clipar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45" y="179380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t="13467" r="12051" b="23823"/>
          <a:stretch/>
        </p:blipFill>
        <p:spPr bwMode="auto">
          <a:xfrm>
            <a:off x="939469" y="4405198"/>
            <a:ext cx="1858176" cy="2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lated imag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24" y="4174434"/>
            <a:ext cx="3098811" cy="30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ugc sri lank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11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 IR is done by Externally 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868557" y="3960620"/>
            <a:ext cx="15903" cy="6440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676972" y="3960620"/>
            <a:ext cx="15903" cy="6440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23097" y="3702435"/>
            <a:ext cx="2306893" cy="180448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202902" y="3638874"/>
            <a:ext cx="2194560" cy="193160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67854" y="3805594"/>
            <a:ext cx="2552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Results of the Review ?</a:t>
            </a:r>
            <a:endParaRPr lang="en-US" sz="28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040313"/>
              </p:ext>
            </p:extLst>
          </p:nvPr>
        </p:nvGraphicFramePr>
        <p:xfrm>
          <a:off x="3732773" y="1609435"/>
          <a:ext cx="7627954" cy="5562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97046"/>
                <a:gridCol w="1909916"/>
                <a:gridCol w="1849734"/>
                <a:gridCol w="20712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Standard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Evidence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Score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Standard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Evidence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Score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Name 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Standard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Evidence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Score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457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Chairperson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2140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pic>
        <p:nvPicPr>
          <p:cNvPr id="14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37479"/>
              </p:ext>
            </p:extLst>
          </p:nvPr>
        </p:nvGraphicFramePr>
        <p:xfrm>
          <a:off x="3732773" y="1609435"/>
          <a:ext cx="7589884" cy="5562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78128"/>
                <a:gridCol w="2313829"/>
                <a:gridCol w="2297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Meeting</a:t>
                      </a:r>
                      <a:r>
                        <a:rPr lang="en-US" baseline="0" dirty="0" smtClean="0"/>
                        <a:t> with the 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Relevant Standard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Meeting</a:t>
                      </a:r>
                      <a:r>
                        <a:rPr lang="en-US" baseline="0" dirty="0" smtClean="0"/>
                        <a:t> with Deans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Relevanet</a:t>
                      </a:r>
                      <a:r>
                        <a:rPr lang="en-US" b="1" baseline="0" dirty="0" smtClean="0"/>
                        <a:t> Standard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Name 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Standard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Evidence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457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Chairperson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2140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pic>
        <p:nvPicPr>
          <p:cNvPr id="14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560824"/>
              </p:ext>
            </p:extLst>
          </p:nvPr>
        </p:nvGraphicFramePr>
        <p:xfrm>
          <a:off x="3732773" y="1609435"/>
          <a:ext cx="7589884" cy="4820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78128"/>
                <a:gridCol w="2313829"/>
                <a:gridCol w="2297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Learning Facilities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Lecture</a:t>
                      </a:r>
                      <a:r>
                        <a:rPr lang="en-US" b="1" baseline="0" dirty="0" smtClean="0"/>
                        <a:t> theaters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Laboratories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Name 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Learning Facilities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Lecture</a:t>
                      </a:r>
                      <a:r>
                        <a:rPr lang="en-US" b="1" baseline="0" dirty="0" smtClean="0"/>
                        <a:t> theaters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457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Chairperson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21403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pic>
        <p:nvPicPr>
          <p:cNvPr id="14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172759"/>
              </p:ext>
            </p:extLst>
          </p:nvPr>
        </p:nvGraphicFramePr>
        <p:xfrm>
          <a:off x="3732773" y="1609435"/>
          <a:ext cx="7589884" cy="4079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78128"/>
                <a:gridCol w="2313829"/>
                <a:gridCol w="2297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Commendations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Name 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Commendations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457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Chairperson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45257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pic>
        <p:nvPicPr>
          <p:cNvPr id="14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457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Chairperson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45257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705603"/>
              </p:ext>
            </p:extLst>
          </p:nvPr>
        </p:nvGraphicFramePr>
        <p:xfrm>
          <a:off x="3571848" y="1747327"/>
          <a:ext cx="8275600" cy="489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450"/>
                <a:gridCol w="1034450"/>
                <a:gridCol w="1034450"/>
                <a:gridCol w="1034450"/>
                <a:gridCol w="1034450"/>
                <a:gridCol w="1034450"/>
                <a:gridCol w="1034450"/>
                <a:gridCol w="1034450"/>
              </a:tblGrid>
              <a:tr h="91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Criterion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Raw criterion-wise score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Max raw score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Weightage on a 1000 scale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Actual criterion-wise score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Weighted min score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115.86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72.00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73.33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47.62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68.89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72.73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81.33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53.33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23.59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97.14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705.83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&gt; 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70.58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70 - 79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60 - 69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&lt;60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</a:tbl>
          </a:graphicData>
        </a:graphic>
      </p:graphicFrame>
      <p:pic>
        <p:nvPicPr>
          <p:cNvPr id="13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2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1195" b="6203"/>
          <a:stretch/>
        </p:blipFill>
        <p:spPr>
          <a:xfrm>
            <a:off x="219625" y="294198"/>
            <a:ext cx="11942859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Reviewer Y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2140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0866" y="2162755"/>
            <a:ext cx="7854202" cy="429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Text to be added </a:t>
            </a:r>
            <a:endParaRPr lang="en-US" dirty="0"/>
          </a:p>
        </p:txBody>
      </p:sp>
      <p:pic>
        <p:nvPicPr>
          <p:cNvPr id="13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897522"/>
              </p:ext>
            </p:extLst>
          </p:nvPr>
        </p:nvGraphicFramePr>
        <p:xfrm>
          <a:off x="4134678" y="2258832"/>
          <a:ext cx="7251590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26220"/>
                <a:gridCol w="1290045"/>
                <a:gridCol w="1149492"/>
                <a:gridCol w="1371071"/>
                <a:gridCol w="1327868"/>
                <a:gridCol w="14868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Reviewer  Y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2140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pic>
        <p:nvPicPr>
          <p:cNvPr id="14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243729"/>
              </p:ext>
            </p:extLst>
          </p:nvPr>
        </p:nvGraphicFramePr>
        <p:xfrm>
          <a:off x="3788432" y="2162755"/>
          <a:ext cx="7627954" cy="3337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97046"/>
                <a:gridCol w="1909916"/>
                <a:gridCol w="1849734"/>
                <a:gridCol w="20712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Standard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Evidence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Score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Standard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Evidence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Score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Reviewer Y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2140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pic>
        <p:nvPicPr>
          <p:cNvPr id="14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71531"/>
              </p:ext>
            </p:extLst>
          </p:nvPr>
        </p:nvGraphicFramePr>
        <p:xfrm>
          <a:off x="3770843" y="2287670"/>
          <a:ext cx="7589884" cy="3337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78128"/>
                <a:gridCol w="2313829"/>
                <a:gridCol w="2297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Meeting</a:t>
                      </a:r>
                      <a:r>
                        <a:rPr lang="en-US" baseline="0" dirty="0" smtClean="0"/>
                        <a:t> with the 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Relevant Standard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Meeting</a:t>
                      </a:r>
                      <a:r>
                        <a:rPr lang="en-US" baseline="0" dirty="0" smtClean="0"/>
                        <a:t> with Deans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Relevanet</a:t>
                      </a:r>
                      <a:r>
                        <a:rPr lang="en-US" b="1" baseline="0" dirty="0" smtClean="0"/>
                        <a:t> Standard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457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Chairperson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2140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pic>
        <p:nvPicPr>
          <p:cNvPr id="14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5127" y="1828800"/>
            <a:ext cx="7956967" cy="4866198"/>
          </a:xfrm>
        </p:spPr>
        <p:txBody>
          <a:bodyPr>
            <a:noAutofit/>
          </a:bodyPr>
          <a:lstStyle/>
          <a:p>
            <a:endParaRPr lang="en-US" sz="1400" dirty="0" smtClean="0">
              <a:latin typeface="Segoe Print" panose="02000600000000000000" pitchFamily="2" charset="0"/>
            </a:endParaRPr>
          </a:p>
          <a:p>
            <a:r>
              <a:rPr lang="en-US" dirty="0" smtClean="0">
                <a:latin typeface="Segoe Print" panose="02000600000000000000" pitchFamily="2" charset="0"/>
              </a:rPr>
              <a:t>Reviewers are appointed from </a:t>
            </a:r>
            <a:r>
              <a:rPr lang="en-US" dirty="0">
                <a:latin typeface="Segoe Print" panose="02000600000000000000" pitchFamily="2" charset="0"/>
              </a:rPr>
              <a:t>outside the </a:t>
            </a:r>
            <a:r>
              <a:rPr lang="en-US" dirty="0" smtClean="0">
                <a:latin typeface="Segoe Print" panose="02000600000000000000" pitchFamily="2" charset="0"/>
              </a:rPr>
              <a:t>institution.</a:t>
            </a:r>
          </a:p>
          <a:p>
            <a:endParaRPr lang="en-US" sz="1400" dirty="0">
              <a:latin typeface="Segoe Print" panose="02000600000000000000" pitchFamily="2" charset="0"/>
            </a:endParaRPr>
          </a:p>
          <a:p>
            <a:r>
              <a:rPr lang="en-US" dirty="0">
                <a:latin typeface="Segoe Print" panose="02000600000000000000" pitchFamily="2" charset="0"/>
              </a:rPr>
              <a:t>R</a:t>
            </a:r>
            <a:r>
              <a:rPr lang="en-US" dirty="0" smtClean="0">
                <a:latin typeface="Segoe Print" panose="02000600000000000000" pitchFamily="2" charset="0"/>
              </a:rPr>
              <a:t>eviewers are </a:t>
            </a:r>
            <a:r>
              <a:rPr lang="en-US" dirty="0">
                <a:latin typeface="Segoe Print" panose="02000600000000000000" pitchFamily="2" charset="0"/>
              </a:rPr>
              <a:t>responsible for making the necessary </a:t>
            </a:r>
            <a:r>
              <a:rPr lang="en-US" dirty="0" smtClean="0">
                <a:latin typeface="Segoe Print" panose="02000600000000000000" pitchFamily="2" charset="0"/>
              </a:rPr>
              <a:t>judgment.</a:t>
            </a:r>
          </a:p>
          <a:p>
            <a:endParaRPr lang="en-US" sz="1400" dirty="0">
              <a:latin typeface="Segoe Print" panose="02000600000000000000" pitchFamily="2" charset="0"/>
            </a:endParaRPr>
          </a:p>
          <a:p>
            <a:r>
              <a:rPr lang="en-US" dirty="0">
                <a:latin typeface="Segoe Print" panose="02000600000000000000" pitchFamily="2" charset="0"/>
              </a:rPr>
              <a:t>R</a:t>
            </a:r>
            <a:r>
              <a:rPr lang="en-US" dirty="0" smtClean="0">
                <a:latin typeface="Segoe Print" panose="02000600000000000000" pitchFamily="2" charset="0"/>
              </a:rPr>
              <a:t>eviewers </a:t>
            </a:r>
            <a:r>
              <a:rPr lang="en-US" dirty="0">
                <a:latin typeface="Segoe Print" panose="02000600000000000000" pitchFamily="2" charset="0"/>
              </a:rPr>
              <a:t>are responsible for formulating the conclusions of the review </a:t>
            </a:r>
            <a:r>
              <a:rPr lang="en-US" dirty="0" smtClean="0">
                <a:latin typeface="Segoe Print" panose="02000600000000000000" pitchFamily="2" charset="0"/>
              </a:rPr>
              <a:t>for </a:t>
            </a:r>
            <a:r>
              <a:rPr lang="en-US" dirty="0">
                <a:latin typeface="Segoe Print" panose="02000600000000000000" pitchFamily="2" charset="0"/>
              </a:rPr>
              <a:t>its final decision-making</a:t>
            </a:r>
            <a:r>
              <a:rPr lang="en-US" dirty="0" smtClean="0">
                <a:latin typeface="Segoe Print" panose="02000600000000000000" pitchFamily="2" charset="0"/>
              </a:rPr>
              <a:t>.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Role of the External Reviewers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10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25" y="2789016"/>
            <a:ext cx="3802615" cy="38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075490"/>
              </p:ext>
            </p:extLst>
          </p:nvPr>
        </p:nvGraphicFramePr>
        <p:xfrm>
          <a:off x="3594952" y="2190379"/>
          <a:ext cx="7589884" cy="3337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78128"/>
                <a:gridCol w="2313829"/>
                <a:gridCol w="2297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Learning Facilities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Lecture</a:t>
                      </a:r>
                      <a:r>
                        <a:rPr lang="en-US" b="1" baseline="0" dirty="0" smtClean="0"/>
                        <a:t> theaters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Laboratories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Remarks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457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Chairperson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21403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pic>
        <p:nvPicPr>
          <p:cNvPr id="14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958483"/>
              </p:ext>
            </p:extLst>
          </p:nvPr>
        </p:nvGraphicFramePr>
        <p:xfrm>
          <a:off x="3828188" y="2258832"/>
          <a:ext cx="7589884" cy="2225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78128"/>
                <a:gridCol w="2313829"/>
                <a:gridCol w="2297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Commendations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457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Chairperson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45257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pic>
        <p:nvPicPr>
          <p:cNvPr id="14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" t="4058" r="72910" b="6203"/>
          <a:stretch/>
        </p:blipFill>
        <p:spPr>
          <a:xfrm>
            <a:off x="219626" y="294198"/>
            <a:ext cx="3199436" cy="61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715" y="2162755"/>
            <a:ext cx="2512612" cy="457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Chairperson (Uni. </a:t>
            </a:r>
            <a:r>
              <a:rPr lang="en-US" dirty="0"/>
              <a:t>o</a:t>
            </a:r>
            <a:r>
              <a:rPr lang="en-US" dirty="0" smtClean="0"/>
              <a:t>f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715" y="279799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715" y="3458933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Stakeholder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15" y="4045257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Inspection of </a:t>
            </a:r>
            <a:r>
              <a:rPr lang="en-US" dirty="0" smtClean="0"/>
              <a:t>Facilities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15" y="4682338"/>
            <a:ext cx="25126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715" y="5343273"/>
            <a:ext cx="2512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Score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6567" y="608105"/>
            <a:ext cx="57487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 Council </a:t>
            </a:r>
          </a:p>
          <a:p>
            <a:pPr algn="ctr"/>
            <a:r>
              <a:rPr lang="en-US" dirty="0" smtClean="0"/>
              <a:t>University Grants Commission </a:t>
            </a:r>
          </a:p>
          <a:p>
            <a:pPr algn="ctr"/>
            <a:r>
              <a:rPr lang="en-US" dirty="0" smtClean="0"/>
              <a:t>Institutional Review 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612577"/>
              </p:ext>
            </p:extLst>
          </p:nvPr>
        </p:nvGraphicFramePr>
        <p:xfrm>
          <a:off x="3571848" y="1747327"/>
          <a:ext cx="8275600" cy="3151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450"/>
                <a:gridCol w="1034450"/>
                <a:gridCol w="1034450"/>
                <a:gridCol w="1034450"/>
                <a:gridCol w="1034450"/>
                <a:gridCol w="1034450"/>
                <a:gridCol w="1034450"/>
                <a:gridCol w="1034450"/>
              </a:tblGrid>
              <a:tr h="91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Criterion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Raw criterion-wise score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Max raw score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Weightage on a 1000 scale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Actual criterion-wise score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Weighted min score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115.86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47.62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&gt; 80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70 - 79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60 - 69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29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&lt;60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</a:tbl>
          </a:graphicData>
        </a:graphic>
      </p:graphicFrame>
      <p:pic>
        <p:nvPicPr>
          <p:cNvPr id="13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9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Segoe Print" panose="02000600000000000000" pitchFamily="2" charset="0"/>
              </a:rPr>
              <a:t>Social </a:t>
            </a:r>
            <a:r>
              <a:rPr lang="en-US" b="1" dirty="0" smtClean="0">
                <a:latin typeface="Segoe Print" panose="02000600000000000000" pitchFamily="2" charset="0"/>
              </a:rPr>
              <a:t>bias</a:t>
            </a:r>
            <a:r>
              <a:rPr lang="en-US" dirty="0" smtClean="0">
                <a:latin typeface="Segoe Print" panose="02000600000000000000" pitchFamily="2" charset="0"/>
              </a:rPr>
              <a:t>: Peers </a:t>
            </a:r>
            <a:r>
              <a:rPr lang="en-US" dirty="0">
                <a:latin typeface="Segoe Print" panose="02000600000000000000" pitchFamily="2" charset="0"/>
              </a:rPr>
              <a:t>tend to be influenced by social aspects such as the reputation of the institution being reviewed or personal acquaintance with staff members.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>
                <a:latin typeface="Segoe Print" panose="02000600000000000000" pitchFamily="2" charset="0"/>
              </a:rPr>
              <a:t>Intellectual </a:t>
            </a:r>
            <a:r>
              <a:rPr lang="en-US" b="1" dirty="0" smtClean="0">
                <a:latin typeface="Segoe Print" panose="02000600000000000000" pitchFamily="2" charset="0"/>
              </a:rPr>
              <a:t>bias</a:t>
            </a:r>
            <a:r>
              <a:rPr lang="en-US" dirty="0" smtClean="0">
                <a:latin typeface="Segoe Print" panose="02000600000000000000" pitchFamily="2" charset="0"/>
              </a:rPr>
              <a:t>: Specific </a:t>
            </a:r>
            <a:r>
              <a:rPr lang="en-US" dirty="0">
                <a:latin typeface="Segoe Print" panose="02000600000000000000" pitchFamily="2" charset="0"/>
              </a:rPr>
              <a:t>orientations or methodologies preferred by the peers might influence the judgment of peers.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>
                <a:latin typeface="Segoe Print" panose="02000600000000000000" pitchFamily="2" charset="0"/>
              </a:rPr>
              <a:t>Random </a:t>
            </a:r>
            <a:r>
              <a:rPr lang="en-US" b="1" dirty="0" smtClean="0">
                <a:latin typeface="Segoe Print" panose="02000600000000000000" pitchFamily="2" charset="0"/>
              </a:rPr>
              <a:t>error</a:t>
            </a:r>
            <a:r>
              <a:rPr lang="en-US" dirty="0" smtClean="0">
                <a:latin typeface="Segoe Print" panose="02000600000000000000" pitchFamily="2" charset="0"/>
              </a:rPr>
              <a:t>: </a:t>
            </a:r>
            <a:r>
              <a:rPr lang="en-US" dirty="0">
                <a:latin typeface="Segoe Print" panose="02000600000000000000" pitchFamily="2" charset="0"/>
              </a:rPr>
              <a:t>R</a:t>
            </a:r>
            <a:r>
              <a:rPr lang="en-US" dirty="0" smtClean="0">
                <a:latin typeface="Segoe Print" panose="02000600000000000000" pitchFamily="2" charset="0"/>
              </a:rPr>
              <a:t>eliability </a:t>
            </a:r>
            <a:r>
              <a:rPr lang="en-US" dirty="0">
                <a:latin typeface="Segoe Print" panose="02000600000000000000" pitchFamily="2" charset="0"/>
              </a:rPr>
              <a:t>and consistency of peer judgment might lead to a </a:t>
            </a:r>
            <a:r>
              <a:rPr lang="en-US" dirty="0" smtClean="0">
                <a:latin typeface="Segoe Print" panose="02000600000000000000" pitchFamily="2" charset="0"/>
              </a:rPr>
              <a:t>positive/negative outcome </a:t>
            </a:r>
            <a:r>
              <a:rPr lang="en-US" dirty="0">
                <a:latin typeface="Segoe Print" panose="02000600000000000000" pitchFamily="2" charset="0"/>
              </a:rPr>
              <a:t>which implies that the outcome is a matter of chance rather than a reliable result of peer review.</a:t>
            </a:r>
          </a:p>
          <a:p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Segoe Print" panose="02000600000000000000" pitchFamily="2" charset="0"/>
              </a:rPr>
              <a:t>Potential Issues in Peer </a:t>
            </a:r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Reviews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D3F3-5AB0-4D98-9FB5-B440C727C0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1161" y="1700885"/>
            <a:ext cx="7283397" cy="4953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egoe Print" panose="02000600000000000000" pitchFamily="2" charset="0"/>
              </a:rPr>
              <a:t>Governance and Management </a:t>
            </a:r>
            <a:r>
              <a:rPr lang="en-US" dirty="0">
                <a:latin typeface="Segoe Print" panose="02000600000000000000" pitchFamily="2" charset="0"/>
              </a:rPr>
              <a:t>	</a:t>
            </a:r>
            <a:r>
              <a:rPr lang="en-US" dirty="0" smtClean="0">
                <a:latin typeface="Segoe Print" panose="02000600000000000000" pitchFamily="2" charset="0"/>
              </a:rPr>
              <a:t>	29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egoe Print" panose="02000600000000000000" pitchFamily="2" charset="0"/>
              </a:rPr>
              <a:t>Curriculum Design and Development	15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egoe Print" panose="02000600000000000000" pitchFamily="2" charset="0"/>
              </a:rPr>
              <a:t>Teaching and Learning			10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egoe Print" panose="02000600000000000000" pitchFamily="2" charset="0"/>
              </a:rPr>
              <a:t>Learning Resources 				14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egoe Print" panose="02000600000000000000" pitchFamily="2" charset="0"/>
              </a:rPr>
              <a:t>Student Assessment and Awards 	15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egoe Print" panose="02000600000000000000" pitchFamily="2" charset="0"/>
              </a:rPr>
              <a:t>Strength and Quality of Staff		11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egoe Print" panose="02000600000000000000" pitchFamily="2" charset="0"/>
              </a:rPr>
              <a:t>Postgraduate Studies, Research, Innovation &amp; Commercialization		25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egoe Print" panose="02000600000000000000" pitchFamily="2" charset="0"/>
              </a:rPr>
              <a:t>Community Engagement			06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egoe Print" panose="02000600000000000000" pitchFamily="2" charset="0"/>
              </a:rPr>
              <a:t>Distance Education				13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egoe Print" panose="02000600000000000000" pitchFamily="2" charset="0"/>
              </a:rPr>
              <a:t>Quality Assurance 				07</a:t>
            </a: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6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Scope of IR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Picture 7" descr="Image result for university clip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01" y="1912436"/>
            <a:ext cx="3810699" cy="41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91158" y="5661504"/>
            <a:ext cx="1614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145</a:t>
            </a:r>
            <a:endParaRPr lang="en-US" sz="44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11" name="Picture 10" descr="Image result for university clipar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913" y="216751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ugc sri lan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2468" y="2544419"/>
            <a:ext cx="5221718" cy="205143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Documentary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evidence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</a:rPr>
              <a:t>Stakeholder Meetings</a:t>
            </a:r>
            <a:endParaRPr lang="en-US" sz="2800" dirty="0"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</a:rPr>
              <a:t>Inspection of Facilities</a:t>
            </a:r>
            <a:endParaRPr lang="en-US" sz="2800" dirty="0">
              <a:latin typeface="Segoe Print" panose="020006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Segoe Print" panose="02000600000000000000" pitchFamily="2" charset="0"/>
              </a:rPr>
              <a:t>A</a:t>
            </a:r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ctivities during the site visit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80651" y="2128531"/>
            <a:ext cx="10243398" cy="3751875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Documentary Evidence 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2" descr="Image result for ugc sri lan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5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174425"/>
              </p:ext>
            </p:extLst>
          </p:nvPr>
        </p:nvGraphicFramePr>
        <p:xfrm>
          <a:off x="2559349" y="2200522"/>
          <a:ext cx="5399908" cy="457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entagon 4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Assigning a score 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75347" t="9194" r="4080" b="30212"/>
          <a:stretch/>
        </p:blipFill>
        <p:spPr>
          <a:xfrm>
            <a:off x="8654000" y="1455087"/>
            <a:ext cx="3066223" cy="3307743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65" y="3675282"/>
            <a:ext cx="849010" cy="8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ugc sri lank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516053"/>
              </p:ext>
            </p:extLst>
          </p:nvPr>
        </p:nvGraphicFramePr>
        <p:xfrm>
          <a:off x="828647" y="1669774"/>
          <a:ext cx="1070869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19"/>
                <a:gridCol w="5915450"/>
                <a:gridCol w="1031682"/>
                <a:gridCol w="1031682"/>
                <a:gridCol w="1031682"/>
                <a:gridCol w="1031682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Governance and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180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29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6.2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2.1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Curriculum Design and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120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15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8.0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2.6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Teaching and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10.0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3.3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Learning Resources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80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14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5.7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1.9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Student Assessment and Awards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15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6.7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2.2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Strength and Quality of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9.1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3.0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Postgraduate Studies, Research, Innovation &amp; Commercialization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25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4.0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1.3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Community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60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06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10.0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3.3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Distance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40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13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3.1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1.0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Quality Assurance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120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07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17.1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5.7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Total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  <a:endParaRPr lang="en-US" sz="2000" b="1" dirty="0" smtClean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egoe Print" panose="02000600000000000000" pitchFamily="2" charset="0"/>
                        </a:rPr>
                        <a:t>145</a:t>
                      </a:r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Segoe Print" panose="020006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Image result for ugc sri lan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58" y="115688"/>
            <a:ext cx="1225941" cy="1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>
            <a:off x="0" y="584421"/>
            <a:ext cx="6846073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Scores for criteria 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Light">
  <a:themeElements>
    <a:clrScheme name="Timeline02_16x9">
      <a:dk1>
        <a:srgbClr val="7F7F7F"/>
      </a:dk1>
      <a:lt1>
        <a:srgbClr val="FFFFFF"/>
      </a:lt1>
      <a:dk2>
        <a:srgbClr val="1C1C1C"/>
      </a:dk2>
      <a:lt2>
        <a:srgbClr val="F2F2F2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imeline02_16x9">
      <a:dk1>
        <a:srgbClr val="7F7F7F"/>
      </a:dk1>
      <a:lt1>
        <a:srgbClr val="FFFFFF"/>
      </a:lt1>
      <a:dk2>
        <a:srgbClr val="1C1C1C"/>
      </a:dk2>
      <a:lt2>
        <a:srgbClr val="F2F2F2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imeline02_16x9">
      <a:dk1>
        <a:srgbClr val="7F7F7F"/>
      </a:dk1>
      <a:lt1>
        <a:srgbClr val="FFFFFF"/>
      </a:lt1>
      <a:dk2>
        <a:srgbClr val="1C1C1C"/>
      </a:dk2>
      <a:lt2>
        <a:srgbClr val="F2F2F2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4B68FC-3556-4284-BAA4-1BF2EED3E6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timeline diagram slide (widescreen)</Template>
  <TotalTime>0</TotalTime>
  <Words>1167</Words>
  <Application>Microsoft Office PowerPoint</Application>
  <PresentationFormat>Widescreen</PresentationFormat>
  <Paragraphs>617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</vt:lpstr>
      <vt:lpstr>Iskoola Pota</vt:lpstr>
      <vt:lpstr>Segoe Print</vt:lpstr>
      <vt:lpstr>Wingdings 2</vt:lpstr>
      <vt:lpstr>OfficeLight</vt:lpstr>
      <vt:lpstr>Training workshop for Institutional Reviewers  Sharing experiences from institutional reviews in 2017 and 2018: tips for new reviewers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2018-01-13T17:01:19Z</dcterms:created>
  <dcterms:modified xsi:type="dcterms:W3CDTF">2019-05-31T15:54:10Z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TC028048999991</vt:lpwstr>
  </property>
</Properties>
</file>