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6" r:id="rId1"/>
  </p:sldMasterIdLst>
  <p:notesMasterIdLst>
    <p:notesMasterId r:id="rId11"/>
  </p:notesMasterIdLst>
  <p:sldIdLst>
    <p:sldId id="258" r:id="rId2"/>
    <p:sldId id="259" r:id="rId3"/>
    <p:sldId id="260" r:id="rId4"/>
    <p:sldId id="261" r:id="rId5"/>
    <p:sldId id="262" r:id="rId6"/>
    <p:sldId id="263" r:id="rId7"/>
    <p:sldId id="265" r:id="rId8"/>
    <p:sldId id="264"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nithi fernando" initials="d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snapToGrid="0" showGuides="1">
      <p:cViewPr varScale="1">
        <p:scale>
          <a:sx n="68" d="100"/>
          <a:sy n="68" d="100"/>
        </p:scale>
        <p:origin x="792" y="72"/>
      </p:cViewPr>
      <p:guideLst>
        <p:guide orient="horz" pos="2160"/>
        <p:guide pos="3840"/>
      </p:guideLst>
    </p:cSldViewPr>
  </p:slideViewPr>
  <p:outlineViewPr>
    <p:cViewPr>
      <p:scale>
        <a:sx n="33" d="100"/>
        <a:sy n="33" d="100"/>
      </p:scale>
      <p:origin x="0" y="-157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ACF8F9-7B4F-4144-8FF9-1FF1F52ABA51}" type="datetimeFigureOut">
              <a:rPr lang="en-US" smtClean="0"/>
              <a:pPr/>
              <a:t>5/28/2019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FA3CE7-A0C7-4F76-85D2-4EA8CC892B3F}" type="slidenum">
              <a:rPr lang="en-US" smtClean="0"/>
              <a:pPr/>
              <a:t>‹#›</a:t>
            </a:fld>
            <a:endParaRPr lang="en-US"/>
          </a:p>
        </p:txBody>
      </p:sp>
    </p:spTree>
    <p:extLst>
      <p:ext uri="{BB962C8B-B14F-4D97-AF65-F5344CB8AC3E}">
        <p14:creationId xmlns:p14="http://schemas.microsoft.com/office/powerpoint/2010/main" val="3100127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3410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7642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5345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72584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9052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4161453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5980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08046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29578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517197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493877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07/6/2017</a:t>
            </a:r>
          </a:p>
        </p:txBody>
      </p:sp>
      <p:sp>
        <p:nvSpPr>
          <p:cNvPr id="8" name="Footer Placeholder 7"/>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03746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07/6/2017</a:t>
            </a:r>
          </a:p>
        </p:txBody>
      </p:sp>
      <p:sp>
        <p:nvSpPr>
          <p:cNvPr id="4" name="Footer Placeholder 3"/>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109624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07/6/2017</a:t>
            </a:r>
          </a:p>
        </p:txBody>
      </p:sp>
      <p:sp>
        <p:nvSpPr>
          <p:cNvPr id="3" name="Footer Placeholder 2"/>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59849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187064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9182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07/6/2017</a:t>
            </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Training Workshop for Reviewers of Undergraduate Study Programmes of Sri Lankan Universities &amp; HEI’s</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E1A4FF-575A-4D2D-B513-9F9C4BC229C0}" type="slidenum">
              <a:rPr lang="en-US" smtClean="0"/>
              <a:pPr/>
              <a:t>‹#›</a:t>
            </a:fld>
            <a:endParaRPr lang="en-US"/>
          </a:p>
        </p:txBody>
      </p:sp>
    </p:spTree>
    <p:extLst>
      <p:ext uri="{BB962C8B-B14F-4D97-AF65-F5344CB8AC3E}">
        <p14:creationId xmlns:p14="http://schemas.microsoft.com/office/powerpoint/2010/main" val="4277063710"/>
      </p:ext>
    </p:extLst>
  </p:cSld>
  <p:clrMap bg1="lt1" tx1="dk1" bg2="lt2" tx2="dk2" accent1="accent1" accent2="accent2" accent3="accent3" accent4="accent4" accent5="accent5" accent6="accent6" hlink="hlink" folHlink="folHlink"/>
  <p:sldLayoutIdLst>
    <p:sldLayoutId id="2147484247" r:id="rId1"/>
    <p:sldLayoutId id="2147484248" r:id="rId2"/>
    <p:sldLayoutId id="2147484249" r:id="rId3"/>
    <p:sldLayoutId id="2147484250" r:id="rId4"/>
    <p:sldLayoutId id="2147484251" r:id="rId5"/>
    <p:sldLayoutId id="2147484252" r:id="rId6"/>
    <p:sldLayoutId id="2147484253" r:id="rId7"/>
    <p:sldLayoutId id="2147484254" r:id="rId8"/>
    <p:sldLayoutId id="2147484255" r:id="rId9"/>
    <p:sldLayoutId id="2147484256" r:id="rId10"/>
    <p:sldLayoutId id="2147484257" r:id="rId11"/>
    <p:sldLayoutId id="2147484258" r:id="rId12"/>
    <p:sldLayoutId id="2147484259" r:id="rId13"/>
    <p:sldLayoutId id="2147484260" r:id="rId14"/>
    <p:sldLayoutId id="2147484261" r:id="rId15"/>
    <p:sldLayoutId id="2147484262" r:id="rId16"/>
  </p:sldLayoutIdLst>
  <p:hf sldNum="0" hdr="0" ftr="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6000"/>
            <a:lum/>
          </a:blip>
          <a:srcRect/>
          <a:stretch>
            <a:fillRect l="13000" t="56000" r="20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75678" y="220962"/>
            <a:ext cx="10058400" cy="3179300"/>
          </a:xfrm>
        </p:spPr>
        <p:txBody>
          <a:bodyPr>
            <a:normAutofit/>
          </a:bodyPr>
          <a:lstStyle/>
          <a:p>
            <a:pPr algn="ctr"/>
            <a:r>
              <a:rPr lang="en-US" sz="4400" b="1" dirty="0">
                <a:solidFill>
                  <a:schemeClr val="accent3">
                    <a:lumMod val="50000"/>
                  </a:schemeClr>
                </a:solidFill>
                <a:latin typeface="Albertus Extra Bold" panose="020E0802040304020204" pitchFamily="34" charset="0"/>
              </a:rPr>
              <a:t>Training Workshop for </a:t>
            </a:r>
            <a:r>
              <a:rPr lang="en-US" sz="4900" b="1" dirty="0">
                <a:solidFill>
                  <a:schemeClr val="accent3">
                    <a:lumMod val="50000"/>
                  </a:schemeClr>
                </a:solidFill>
                <a:latin typeface="Albertus Extra Bold" panose="020E0802040304020204" pitchFamily="34" charset="0"/>
              </a:rPr>
              <a:t>Reviewers  Undergraduate Study </a:t>
            </a:r>
            <a:r>
              <a:rPr lang="en-US" sz="4400" b="1" dirty="0">
                <a:solidFill>
                  <a:schemeClr val="accent3">
                    <a:lumMod val="50000"/>
                  </a:schemeClr>
                </a:solidFill>
                <a:latin typeface="Albertus Extra Bold" panose="020E0802040304020204" pitchFamily="34" charset="0"/>
              </a:rPr>
              <a:t>Programs</a:t>
            </a:r>
            <a:r>
              <a:rPr lang="en-US" sz="4900" b="1" dirty="0">
                <a:solidFill>
                  <a:schemeClr val="accent3">
                    <a:lumMod val="50000"/>
                  </a:schemeClr>
                </a:solidFill>
                <a:latin typeface="Albertus Extra Bold" panose="020E0802040304020204" pitchFamily="34" charset="0"/>
              </a:rPr>
              <a:t> </a:t>
            </a:r>
            <a:br>
              <a:rPr lang="en-US" sz="4900" b="1" dirty="0">
                <a:solidFill>
                  <a:schemeClr val="accent3">
                    <a:lumMod val="50000"/>
                  </a:schemeClr>
                </a:solidFill>
                <a:latin typeface="Albertus Extra Bold" panose="020E0802040304020204" pitchFamily="34" charset="0"/>
              </a:rPr>
            </a:br>
            <a:r>
              <a:rPr lang="en-US" sz="4400" b="1" dirty="0">
                <a:solidFill>
                  <a:schemeClr val="accent3">
                    <a:lumMod val="50000"/>
                  </a:schemeClr>
                </a:solidFill>
                <a:latin typeface="Albertus Extra Bold" panose="020E0802040304020204" pitchFamily="34" charset="0"/>
              </a:rPr>
              <a:t>Sri Lankan Universities &amp; HEIs</a:t>
            </a:r>
            <a:br>
              <a:rPr lang="en-US" sz="7300" b="1" dirty="0"/>
            </a:br>
            <a:endParaRPr lang="en-US" dirty="0"/>
          </a:p>
        </p:txBody>
      </p:sp>
      <p:sp>
        <p:nvSpPr>
          <p:cNvPr id="4" name="TextBox 3"/>
          <p:cNvSpPr txBox="1"/>
          <p:nvPr/>
        </p:nvSpPr>
        <p:spPr>
          <a:xfrm>
            <a:off x="3951514" y="4906737"/>
            <a:ext cx="4397661" cy="830997"/>
          </a:xfrm>
          <a:prstGeom prst="rect">
            <a:avLst/>
          </a:prstGeom>
          <a:noFill/>
        </p:spPr>
        <p:txBody>
          <a:bodyPr wrap="square" rtlCol="0">
            <a:spAutoFit/>
          </a:bodyPr>
          <a:lstStyle/>
          <a:p>
            <a:pPr algn="ctr"/>
            <a:r>
              <a:rPr lang="en-US" sz="2400" dirty="0">
                <a:ln w="0"/>
                <a:effectLst>
                  <a:outerShdw blurRad="38100" dist="19050" dir="2700000" algn="tl" rotWithShape="0">
                    <a:schemeClr val="dk1">
                      <a:alpha val="40000"/>
                    </a:schemeClr>
                  </a:outerShdw>
                </a:effectLst>
                <a:latin typeface="Albertus Extra Bold" panose="020E0802040304020204" pitchFamily="34" charset="0"/>
              </a:rPr>
              <a:t>Prof. </a:t>
            </a:r>
            <a:r>
              <a:rPr lang="en-US" sz="2400" dirty="0" err="1">
                <a:ln w="0"/>
                <a:effectLst>
                  <a:outerShdw blurRad="38100" dist="19050" dir="2700000" algn="tl" rotWithShape="0">
                    <a:schemeClr val="dk1">
                      <a:alpha val="40000"/>
                    </a:schemeClr>
                  </a:outerShdw>
                </a:effectLst>
                <a:latin typeface="Albertus Extra Bold" panose="020E0802040304020204" pitchFamily="34" charset="0"/>
              </a:rPr>
              <a:t>Deepthi</a:t>
            </a:r>
            <a:r>
              <a:rPr lang="en-US" sz="2400" dirty="0">
                <a:ln w="0"/>
                <a:effectLst>
                  <a:outerShdw blurRad="38100" dist="19050" dir="2700000" algn="tl" rotWithShape="0">
                    <a:schemeClr val="dk1">
                      <a:alpha val="40000"/>
                    </a:schemeClr>
                  </a:outerShdw>
                </a:effectLst>
                <a:latin typeface="Albertus Extra Bold" panose="020E0802040304020204" pitchFamily="34" charset="0"/>
              </a:rPr>
              <a:t> C. </a:t>
            </a:r>
            <a:r>
              <a:rPr lang="en-US" sz="2400" dirty="0" err="1">
                <a:ln w="0"/>
                <a:effectLst>
                  <a:outerShdw blurRad="38100" dist="19050" dir="2700000" algn="tl" rotWithShape="0">
                    <a:schemeClr val="dk1">
                      <a:alpha val="40000"/>
                    </a:schemeClr>
                  </a:outerShdw>
                </a:effectLst>
                <a:latin typeface="Albertus Extra Bold" panose="020E0802040304020204" pitchFamily="34" charset="0"/>
              </a:rPr>
              <a:t>Bandara</a:t>
            </a:r>
            <a:endParaRPr lang="en-US" sz="2400" dirty="0">
              <a:ln w="0"/>
              <a:effectLst>
                <a:outerShdw blurRad="38100" dist="19050" dir="2700000" algn="tl" rotWithShape="0">
                  <a:schemeClr val="dk1">
                    <a:alpha val="40000"/>
                  </a:schemeClr>
                </a:outerShdw>
              </a:effectLst>
              <a:latin typeface="Albertus Extra Bold" panose="020E0802040304020204" pitchFamily="34" charset="0"/>
            </a:endParaRPr>
          </a:p>
          <a:p>
            <a:pPr algn="ctr"/>
            <a:r>
              <a:rPr lang="en-US" sz="2400" dirty="0">
                <a:ln w="0"/>
                <a:effectLst>
                  <a:outerShdw blurRad="38100" dist="19050" dir="2700000" algn="tl" rotWithShape="0">
                    <a:schemeClr val="dk1">
                      <a:alpha val="40000"/>
                    </a:schemeClr>
                  </a:outerShdw>
                </a:effectLst>
                <a:latin typeface="Albertus Extra Bold" panose="020E0802040304020204" pitchFamily="34" charset="0"/>
              </a:rPr>
              <a:t>University of Peradeniya</a:t>
            </a:r>
          </a:p>
        </p:txBody>
      </p:sp>
      <p:sp>
        <p:nvSpPr>
          <p:cNvPr id="3" name="TextBox 2"/>
          <p:cNvSpPr txBox="1"/>
          <p:nvPr/>
        </p:nvSpPr>
        <p:spPr>
          <a:xfrm>
            <a:off x="3777175" y="3548933"/>
            <a:ext cx="4572000" cy="584775"/>
          </a:xfrm>
          <a:prstGeom prst="rect">
            <a:avLst/>
          </a:prstGeom>
          <a:noFill/>
        </p:spPr>
        <p:txBody>
          <a:bodyPr wrap="square" rtlCol="0">
            <a:spAutoFit/>
          </a:bodyPr>
          <a:lstStyle/>
          <a:p>
            <a:r>
              <a:rPr lang="en-US" sz="3200" b="1" dirty="0">
                <a:solidFill>
                  <a:schemeClr val="accent3">
                    <a:lumMod val="75000"/>
                  </a:schemeClr>
                </a:solidFill>
              </a:rPr>
              <a:t>Self-Evaluation Report</a:t>
            </a:r>
          </a:p>
        </p:txBody>
      </p:sp>
      <p:pic>
        <p:nvPicPr>
          <p:cNvPr id="6" name="Picture 5" descr="images (16).jpg"/>
          <p:cNvPicPr>
            <a:picLocks noChangeAspect="1"/>
          </p:cNvPicPr>
          <p:nvPr/>
        </p:nvPicPr>
        <p:blipFill>
          <a:blip r:embed="rId2"/>
          <a:stretch>
            <a:fillRect/>
          </a:stretch>
        </p:blipFill>
        <p:spPr>
          <a:xfrm rot="20655691">
            <a:off x="9665642" y="4863548"/>
            <a:ext cx="2371725" cy="1467973"/>
          </a:xfrm>
          <a:prstGeom prst="rect">
            <a:avLst/>
          </a:prstGeom>
        </p:spPr>
      </p:pic>
    </p:spTree>
    <p:extLst>
      <p:ext uri="{BB962C8B-B14F-4D97-AF65-F5344CB8AC3E}">
        <p14:creationId xmlns:p14="http://schemas.microsoft.com/office/powerpoint/2010/main" val="38426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rPr>
              <a:t>Self-Evaluation Report</a:t>
            </a:r>
            <a:br>
              <a:rPr lang="en-US" b="1" dirty="0">
                <a:solidFill>
                  <a:schemeClr val="accent3">
                    <a:lumMod val="75000"/>
                  </a:schemeClr>
                </a:solidFill>
              </a:rPr>
            </a:br>
            <a:endParaRPr lang="en-US" dirty="0"/>
          </a:p>
        </p:txBody>
      </p:sp>
      <p:sp>
        <p:nvSpPr>
          <p:cNvPr id="3" name="Content Placeholder 2"/>
          <p:cNvSpPr>
            <a:spLocks noGrp="1"/>
          </p:cNvSpPr>
          <p:nvPr>
            <p:ph idx="1"/>
          </p:nvPr>
        </p:nvSpPr>
        <p:spPr/>
        <p:txBody>
          <a:bodyPr>
            <a:normAutofit/>
          </a:bodyPr>
          <a:lstStyle/>
          <a:p>
            <a:pPr marL="0" indent="0">
              <a:buNone/>
            </a:pPr>
            <a:r>
              <a:rPr lang="en-US" sz="3600" b="1" dirty="0"/>
              <a:t>The SER reflects the self - assessment of the Faculty/ Institute of the quality of the study program and its strengths, weaknesses and areas for improvement</a:t>
            </a:r>
          </a:p>
        </p:txBody>
      </p:sp>
      <p:sp>
        <p:nvSpPr>
          <p:cNvPr id="4" name="Date Placeholder 3"/>
          <p:cNvSpPr>
            <a:spLocks noGrp="1"/>
          </p:cNvSpPr>
          <p:nvPr>
            <p:ph type="dt" sz="half" idx="10"/>
          </p:nvPr>
        </p:nvSpPr>
        <p:spPr/>
        <p:txBody>
          <a:bodyPr/>
          <a:lstStyle/>
          <a:p>
            <a:r>
              <a:rPr lang="en-US"/>
              <a:t>07/6/2017</a:t>
            </a:r>
          </a:p>
        </p:txBody>
      </p:sp>
      <p:pic>
        <p:nvPicPr>
          <p:cNvPr id="7" name="Picture 6" descr="images (16).jpg"/>
          <p:cNvPicPr>
            <a:picLocks noChangeAspect="1"/>
          </p:cNvPicPr>
          <p:nvPr/>
        </p:nvPicPr>
        <p:blipFill>
          <a:blip r:embed="rId2"/>
          <a:stretch>
            <a:fillRect/>
          </a:stretch>
        </p:blipFill>
        <p:spPr>
          <a:xfrm rot="20655691">
            <a:off x="9665642" y="5095882"/>
            <a:ext cx="2371725" cy="1467973"/>
          </a:xfrm>
          <a:prstGeom prst="rect">
            <a:avLst/>
          </a:prstGeom>
        </p:spPr>
      </p:pic>
    </p:spTree>
    <p:extLst>
      <p:ext uri="{BB962C8B-B14F-4D97-AF65-F5344CB8AC3E}">
        <p14:creationId xmlns:p14="http://schemas.microsoft.com/office/powerpoint/2010/main" val="404710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 of the Self Evaluation Report </a:t>
            </a:r>
          </a:p>
        </p:txBody>
      </p:sp>
      <p:sp>
        <p:nvSpPr>
          <p:cNvPr id="3" name="Content Placeholder 2"/>
          <p:cNvSpPr>
            <a:spLocks noGrp="1"/>
          </p:cNvSpPr>
          <p:nvPr>
            <p:ph idx="1"/>
          </p:nvPr>
        </p:nvSpPr>
        <p:spPr/>
        <p:txBody>
          <a:bodyPr>
            <a:normAutofit/>
          </a:bodyPr>
          <a:lstStyle/>
          <a:p>
            <a:pPr marL="0" indent="0">
              <a:buNone/>
            </a:pPr>
            <a:r>
              <a:rPr lang="en-US" sz="3600" b="1" dirty="0"/>
              <a:t>to provide the review team with an account of the performance of the program of study with respect to the eight criteria and the standards thereof</a:t>
            </a:r>
          </a:p>
        </p:txBody>
      </p:sp>
      <p:sp>
        <p:nvSpPr>
          <p:cNvPr id="4" name="Date Placeholder 3"/>
          <p:cNvSpPr>
            <a:spLocks noGrp="1"/>
          </p:cNvSpPr>
          <p:nvPr>
            <p:ph type="dt" sz="half" idx="10"/>
          </p:nvPr>
        </p:nvSpPr>
        <p:spPr/>
        <p:txBody>
          <a:bodyPr/>
          <a:lstStyle/>
          <a:p>
            <a:r>
              <a:rPr lang="en-US"/>
              <a:t>07/6/2017</a:t>
            </a:r>
          </a:p>
        </p:txBody>
      </p:sp>
      <p:pic>
        <p:nvPicPr>
          <p:cNvPr id="7" name="Picture 6" descr="images (17).jpg"/>
          <p:cNvPicPr>
            <a:picLocks noChangeAspect="1"/>
          </p:cNvPicPr>
          <p:nvPr/>
        </p:nvPicPr>
        <p:blipFill>
          <a:blip r:embed="rId2">
            <a:lum bright="-20000"/>
          </a:blip>
          <a:stretch>
            <a:fillRect/>
          </a:stretch>
        </p:blipFill>
        <p:spPr>
          <a:xfrm>
            <a:off x="250825" y="1866901"/>
            <a:ext cx="2114550" cy="4991100"/>
          </a:xfrm>
          <a:prstGeom prst="rect">
            <a:avLst/>
          </a:prstGeom>
          <a:ln>
            <a:noFill/>
          </a:ln>
          <a:effectLst>
            <a:softEdge rad="112500"/>
          </a:effectLst>
        </p:spPr>
      </p:pic>
    </p:spTree>
    <p:extLst>
      <p:ext uri="{BB962C8B-B14F-4D97-AF65-F5344CB8AC3E}">
        <p14:creationId xmlns:p14="http://schemas.microsoft.com/office/powerpoint/2010/main" val="401270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Scope of the Self-Evaluation Report</a:t>
            </a:r>
          </a:p>
        </p:txBody>
      </p:sp>
      <p:sp>
        <p:nvSpPr>
          <p:cNvPr id="3" name="Content Placeholder 2"/>
          <p:cNvSpPr>
            <a:spLocks noGrp="1"/>
          </p:cNvSpPr>
          <p:nvPr>
            <p:ph idx="1"/>
          </p:nvPr>
        </p:nvSpPr>
        <p:spPr>
          <a:xfrm>
            <a:off x="2449286" y="1681843"/>
            <a:ext cx="9055326" cy="4229379"/>
          </a:xfrm>
        </p:spPr>
        <p:txBody>
          <a:bodyPr>
            <a:normAutofit/>
          </a:bodyPr>
          <a:lstStyle/>
          <a:p>
            <a:pPr marL="0" indent="0">
              <a:buNone/>
            </a:pPr>
            <a:r>
              <a:rPr lang="en-US" sz="2400" b="1" dirty="0"/>
              <a:t>The SER reflects the following aspects pertaining to the particular program of study:  </a:t>
            </a:r>
          </a:p>
          <a:p>
            <a:pPr marL="0" indent="0">
              <a:buNone/>
            </a:pPr>
            <a:endParaRPr lang="en-US" sz="2400" b="1" dirty="0"/>
          </a:p>
          <a:p>
            <a:pPr marL="0" indent="0">
              <a:buNone/>
            </a:pPr>
            <a:r>
              <a:rPr lang="en-US" sz="2400" b="1" dirty="0"/>
              <a:t>• Degree of internalization of best practices and level of achievement of Standards  </a:t>
            </a:r>
          </a:p>
          <a:p>
            <a:pPr marL="0" indent="0">
              <a:buNone/>
            </a:pPr>
            <a:r>
              <a:rPr lang="en-US" sz="2400" b="1" dirty="0"/>
              <a:t>• Degree to which the claims are supported by documented evidence </a:t>
            </a:r>
          </a:p>
          <a:p>
            <a:pPr marL="0" indent="0">
              <a:buNone/>
            </a:pPr>
            <a:r>
              <a:rPr lang="en-US" sz="2400" b="1" dirty="0"/>
              <a:t>• Accuracy of the data and statements made in the SER </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28).jpg"/>
          <p:cNvPicPr>
            <a:picLocks noChangeAspect="1"/>
          </p:cNvPicPr>
          <p:nvPr/>
        </p:nvPicPr>
        <p:blipFill>
          <a:blip r:embed="rId2"/>
          <a:stretch>
            <a:fillRect/>
          </a:stretch>
        </p:blipFill>
        <p:spPr>
          <a:xfrm>
            <a:off x="200025" y="3175000"/>
            <a:ext cx="2060575" cy="3683000"/>
          </a:xfrm>
          <a:prstGeom prst="rect">
            <a:avLst/>
          </a:prstGeom>
        </p:spPr>
      </p:pic>
    </p:spTree>
    <p:extLst>
      <p:ext uri="{BB962C8B-B14F-4D97-AF65-F5344CB8AC3E}">
        <p14:creationId xmlns:p14="http://schemas.microsoft.com/office/powerpoint/2010/main" val="173829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Guidelines for Preparation of the SER </a:t>
            </a:r>
          </a:p>
        </p:txBody>
      </p:sp>
      <p:sp>
        <p:nvSpPr>
          <p:cNvPr id="3" name="Content Placeholder 2"/>
          <p:cNvSpPr>
            <a:spLocks noGrp="1"/>
          </p:cNvSpPr>
          <p:nvPr>
            <p:ph idx="1"/>
          </p:nvPr>
        </p:nvSpPr>
        <p:spPr>
          <a:xfrm>
            <a:off x="2571750" y="1778757"/>
            <a:ext cx="8932862" cy="4295471"/>
          </a:xfrm>
        </p:spPr>
        <p:txBody>
          <a:bodyPr>
            <a:normAutofit fontScale="85000" lnSpcReduction="20000"/>
          </a:bodyPr>
          <a:lstStyle/>
          <a:p>
            <a:pPr marL="0" indent="0">
              <a:buNone/>
            </a:pPr>
            <a:r>
              <a:rPr lang="en-US" sz="2600" b="1" dirty="0">
                <a:solidFill>
                  <a:srgbClr val="FF0000"/>
                </a:solidFill>
              </a:rPr>
              <a:t>Section 1. Introduction to the study program</a:t>
            </a:r>
          </a:p>
          <a:p>
            <a:pPr marL="0" indent="0">
              <a:buNone/>
            </a:pPr>
            <a:endParaRPr lang="en-US" sz="2600" b="1" dirty="0">
              <a:solidFill>
                <a:srgbClr val="FF0000"/>
              </a:solidFill>
            </a:endParaRPr>
          </a:p>
          <a:p>
            <a:pPr>
              <a:buFont typeface="Wingdings" panose="05000000000000000000" pitchFamily="2" charset="2"/>
              <a:buChar char="§"/>
            </a:pPr>
            <a:r>
              <a:rPr lang="en-US" sz="2400" b="1" dirty="0"/>
              <a:t>Graduate profile and intended learning outcomes of the study program </a:t>
            </a:r>
          </a:p>
          <a:p>
            <a:pPr>
              <a:buFont typeface="Wingdings" panose="05000000000000000000" pitchFamily="2" charset="2"/>
              <a:buChar char="§"/>
            </a:pPr>
            <a:r>
              <a:rPr lang="en-US" sz="2400" b="1" dirty="0"/>
              <a:t>Number of Departments contributing to the program </a:t>
            </a:r>
          </a:p>
          <a:p>
            <a:pPr>
              <a:buFont typeface="Wingdings" panose="05000000000000000000" pitchFamily="2" charset="2"/>
              <a:buChar char="§"/>
            </a:pPr>
            <a:r>
              <a:rPr lang="en-US" sz="2400" b="1" dirty="0"/>
              <a:t>Number of students enrolled and their choices of subject combinations </a:t>
            </a:r>
          </a:p>
          <a:p>
            <a:pPr>
              <a:buFont typeface="Wingdings" panose="05000000000000000000" pitchFamily="2" charset="2"/>
              <a:buChar char="§"/>
            </a:pPr>
            <a:r>
              <a:rPr lang="en-US" sz="2400" b="1" dirty="0"/>
              <a:t>Numbers and profile of the academic, academic support and non-academic staff</a:t>
            </a:r>
          </a:p>
          <a:p>
            <a:pPr>
              <a:buFont typeface="Wingdings" panose="05000000000000000000" pitchFamily="2" charset="2"/>
              <a:buChar char="§"/>
            </a:pPr>
            <a:r>
              <a:rPr lang="en-US" sz="2400" b="1" dirty="0"/>
              <a:t>Learning resource system (library, ELTU, laboratories, computer facilities etc.) </a:t>
            </a:r>
          </a:p>
          <a:p>
            <a:pPr>
              <a:buFont typeface="Wingdings" panose="05000000000000000000" pitchFamily="2" charset="2"/>
              <a:buChar char="§"/>
            </a:pPr>
            <a:r>
              <a:rPr lang="en-US" sz="2400" b="1" dirty="0"/>
              <a:t>Student support system and management </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29).jpg"/>
          <p:cNvPicPr>
            <a:picLocks noChangeAspect="1"/>
          </p:cNvPicPr>
          <p:nvPr/>
        </p:nvPicPr>
        <p:blipFill>
          <a:blip r:embed="rId2">
            <a:duotone>
              <a:schemeClr val="accent2">
                <a:shade val="45000"/>
                <a:satMod val="135000"/>
              </a:schemeClr>
              <a:prstClr val="white"/>
            </a:duotone>
          </a:blip>
          <a:stretch>
            <a:fillRect/>
          </a:stretch>
        </p:blipFill>
        <p:spPr>
          <a:xfrm>
            <a:off x="9994901" y="5180411"/>
            <a:ext cx="2197100" cy="1677589"/>
          </a:xfrm>
          <a:prstGeom prst="rect">
            <a:avLst/>
          </a:prstGeom>
        </p:spPr>
      </p:pic>
    </p:spTree>
    <p:extLst>
      <p:ext uri="{BB962C8B-B14F-4D97-AF65-F5344CB8AC3E}">
        <p14:creationId xmlns:p14="http://schemas.microsoft.com/office/powerpoint/2010/main" val="213999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067108"/>
          </a:xfrm>
        </p:spPr>
        <p:txBody>
          <a:bodyPr>
            <a:normAutofit fontScale="40000" lnSpcReduction="20000"/>
          </a:bodyPr>
          <a:lstStyle/>
          <a:p>
            <a:pPr marL="0" indent="0">
              <a:buNone/>
            </a:pPr>
            <a:r>
              <a:rPr lang="en-US" sz="6000" b="1" dirty="0">
                <a:solidFill>
                  <a:srgbClr val="FF0000"/>
                </a:solidFill>
              </a:rPr>
              <a:t>Section 2. Process of preparing the SER </a:t>
            </a:r>
          </a:p>
          <a:p>
            <a:pPr marL="0" indent="0">
              <a:buNone/>
            </a:pPr>
            <a:endParaRPr lang="en-US" sz="3800" b="1" dirty="0">
              <a:solidFill>
                <a:srgbClr val="FF0000"/>
              </a:solidFill>
            </a:endParaRPr>
          </a:p>
          <a:p>
            <a:pPr>
              <a:buFont typeface="Wingdings" panose="05000000000000000000" pitchFamily="2" charset="2"/>
              <a:buChar char="§"/>
            </a:pPr>
            <a:r>
              <a:rPr lang="en-US" sz="4400" dirty="0"/>
              <a:t>Appointment of SER writing team with the </a:t>
            </a:r>
            <a:r>
              <a:rPr lang="en-US" sz="4400" dirty="0" err="1"/>
              <a:t>ToR</a:t>
            </a:r>
            <a:r>
              <a:rPr lang="en-US" sz="4400" dirty="0"/>
              <a:t> </a:t>
            </a:r>
          </a:p>
          <a:p>
            <a:pPr>
              <a:buFont typeface="Wingdings" panose="05000000000000000000" pitchFamily="2" charset="2"/>
              <a:buChar char="§"/>
            </a:pPr>
            <a:r>
              <a:rPr lang="en-US" sz="4400" dirty="0"/>
              <a:t>Composition and responsibilities of working teams in charge of the chapters and criteria </a:t>
            </a:r>
          </a:p>
          <a:p>
            <a:pPr>
              <a:buFont typeface="Wingdings" panose="05000000000000000000" pitchFamily="2" charset="2"/>
              <a:buChar char="§"/>
            </a:pPr>
            <a:r>
              <a:rPr lang="en-US" sz="4400" dirty="0"/>
              <a:t>Familiarization of the program review manual and the methodology of the review process </a:t>
            </a:r>
          </a:p>
          <a:p>
            <a:pPr>
              <a:buFont typeface="Wingdings" panose="05000000000000000000" pitchFamily="2" charset="2"/>
              <a:buChar char="§"/>
            </a:pPr>
            <a:r>
              <a:rPr lang="en-US" sz="4400" dirty="0"/>
              <a:t>Activity schedules of the working teams and methods of collection of information </a:t>
            </a:r>
          </a:p>
          <a:p>
            <a:pPr>
              <a:buFont typeface="Wingdings" panose="05000000000000000000" pitchFamily="2" charset="2"/>
              <a:buChar char="§"/>
            </a:pPr>
            <a:r>
              <a:rPr lang="en-US" sz="4400" dirty="0"/>
              <a:t>Collation of data and evidence and analysis and synthesis of the draft report by the working groups </a:t>
            </a:r>
          </a:p>
          <a:p>
            <a:pPr>
              <a:buFont typeface="Wingdings" panose="05000000000000000000" pitchFamily="2" charset="2"/>
              <a:buChar char="§"/>
            </a:pPr>
            <a:r>
              <a:rPr lang="en-US" sz="4400" dirty="0"/>
              <a:t>Compilation into a draft SER by the Chairperson of the writing team </a:t>
            </a:r>
          </a:p>
          <a:p>
            <a:pPr>
              <a:buFont typeface="Wingdings" panose="05000000000000000000" pitchFamily="2" charset="2"/>
              <a:buChar char="§"/>
            </a:pPr>
            <a:r>
              <a:rPr lang="en-US" sz="4400" dirty="0"/>
              <a:t>Forum to discuss the draft report  </a:t>
            </a:r>
          </a:p>
          <a:p>
            <a:pPr>
              <a:buFont typeface="Wingdings" panose="05000000000000000000" pitchFamily="2" charset="2"/>
              <a:buChar char="§"/>
            </a:pPr>
            <a:r>
              <a:rPr lang="en-US" sz="4400" dirty="0"/>
              <a:t>Finalizing the report and submission </a:t>
            </a:r>
          </a:p>
          <a:p>
            <a:pPr marL="0" indent="0">
              <a:buNone/>
            </a:pPr>
            <a:endParaRPr lang="en-US" sz="2400" b="1" i="1" dirty="0"/>
          </a:p>
          <a:p>
            <a:pPr marL="0" indent="0">
              <a:buNone/>
            </a:pPr>
            <a:endParaRPr lang="en-US" sz="2400" b="1" i="1" dirty="0"/>
          </a:p>
          <a:p>
            <a:pPr marL="0" indent="0">
              <a:buNone/>
            </a:pPr>
            <a:endParaRPr lang="en-US" sz="2400" b="1" i="1" dirty="0"/>
          </a:p>
          <a:p>
            <a:pPr marL="0" indent="0">
              <a:buNone/>
            </a:pPr>
            <a:endParaRPr lang="en-US" dirty="0"/>
          </a:p>
        </p:txBody>
      </p:sp>
      <p:sp>
        <p:nvSpPr>
          <p:cNvPr id="4" name="Date Placeholder 3"/>
          <p:cNvSpPr>
            <a:spLocks noGrp="1"/>
          </p:cNvSpPr>
          <p:nvPr>
            <p:ph type="dt" sz="half" idx="10"/>
          </p:nvPr>
        </p:nvSpPr>
        <p:spPr/>
        <p:txBody>
          <a:bodyPr/>
          <a:lstStyle/>
          <a:p>
            <a:r>
              <a:rPr lang="en-US"/>
              <a:t>07/6/2017</a:t>
            </a:r>
          </a:p>
        </p:txBody>
      </p:sp>
      <p:pic>
        <p:nvPicPr>
          <p:cNvPr id="7" name="Picture 6" descr="Business-Process-icon.png"/>
          <p:cNvPicPr>
            <a:picLocks noChangeAspect="1"/>
          </p:cNvPicPr>
          <p:nvPr/>
        </p:nvPicPr>
        <p:blipFill>
          <a:blip r:embed="rId2"/>
          <a:stretch>
            <a:fillRect/>
          </a:stretch>
        </p:blipFill>
        <p:spPr>
          <a:xfrm>
            <a:off x="10490606" y="5347106"/>
            <a:ext cx="1447394" cy="1447394"/>
          </a:xfrm>
          <a:prstGeom prst="rect">
            <a:avLst/>
          </a:prstGeom>
        </p:spPr>
      </p:pic>
    </p:spTree>
    <p:extLst>
      <p:ext uri="{BB962C8B-B14F-4D97-AF65-F5344CB8AC3E}">
        <p14:creationId xmlns:p14="http://schemas.microsoft.com/office/powerpoint/2010/main" val="61781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2495" y="833275"/>
            <a:ext cx="8915400" cy="5048910"/>
          </a:xfrm>
        </p:spPr>
        <p:txBody>
          <a:bodyPr/>
          <a:lstStyle/>
          <a:p>
            <a:pPr marL="0" indent="0">
              <a:buNone/>
            </a:pPr>
            <a:r>
              <a:rPr lang="en-US" sz="2000" b="1" dirty="0">
                <a:solidFill>
                  <a:srgbClr val="FF0000"/>
                </a:solidFill>
              </a:rPr>
              <a:t>Section 3. Compliance with the Criteria and Standards </a:t>
            </a:r>
          </a:p>
          <a:p>
            <a:pPr marL="0" indent="0">
              <a:buNone/>
            </a:pPr>
            <a:endParaRPr lang="en-US" dirty="0"/>
          </a:p>
          <a:p>
            <a:r>
              <a:rPr lang="en-US" b="1" dirty="0"/>
              <a:t>This section should be structured as eight sub-sections under the eight criteria in the same order as prescribed in the manual</a:t>
            </a:r>
          </a:p>
          <a:p>
            <a:r>
              <a:rPr lang="en-US" b="1" dirty="0"/>
              <a:t> It is advised to prepare each sub-section of this section in tabular form using the template given in the Appendix</a:t>
            </a:r>
          </a:p>
          <a:p>
            <a:r>
              <a:rPr lang="en-US" b="1" dirty="0"/>
              <a:t> Under each criterion, column 01 should carry the serial number of the standard, column 02 the Study Program’s claims of compliance, column 03 the documentary evidence to support each claim of compliance, and column 04 the codes of the evidence used</a:t>
            </a:r>
          </a:p>
          <a:p>
            <a:r>
              <a:rPr lang="en-US" b="1" dirty="0"/>
              <a:t>At the end of each sub-section, a summary statement on how the program has complied with the Standards of the respective Criterion should be made in the appropriate box assigned for the purpose</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30).jpg"/>
          <p:cNvPicPr>
            <a:picLocks noChangeAspect="1"/>
          </p:cNvPicPr>
          <p:nvPr/>
        </p:nvPicPr>
        <p:blipFill>
          <a:blip r:embed="rId2">
            <a:duotone>
              <a:schemeClr val="accent2">
                <a:shade val="45000"/>
                <a:satMod val="135000"/>
              </a:schemeClr>
              <a:prstClr val="white"/>
            </a:duotone>
            <a:lum contrast="-20000"/>
          </a:blip>
          <a:stretch>
            <a:fillRect/>
          </a:stretch>
        </p:blipFill>
        <p:spPr>
          <a:xfrm>
            <a:off x="9804400" y="5269161"/>
            <a:ext cx="2387600" cy="1588839"/>
          </a:xfrm>
          <a:prstGeom prst="rect">
            <a:avLst/>
          </a:prstGeom>
        </p:spPr>
      </p:pic>
    </p:spTree>
    <p:extLst>
      <p:ext uri="{BB962C8B-B14F-4D97-AF65-F5344CB8AC3E}">
        <p14:creationId xmlns:p14="http://schemas.microsoft.com/office/powerpoint/2010/main" val="42070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2495" y="833275"/>
            <a:ext cx="8915400" cy="5048910"/>
          </a:xfrm>
        </p:spPr>
        <p:txBody>
          <a:bodyPr/>
          <a:lstStyle/>
          <a:p>
            <a:pPr marL="0" indent="0">
              <a:buNone/>
            </a:pPr>
            <a:r>
              <a:rPr lang="en-US" sz="2400" b="1" dirty="0">
                <a:solidFill>
                  <a:srgbClr val="FF0000"/>
                </a:solidFill>
              </a:rPr>
              <a:t>Section 4. Summary</a:t>
            </a:r>
            <a:endParaRPr lang="en-US" sz="2000" dirty="0"/>
          </a:p>
          <a:p>
            <a:pPr marL="0" indent="0">
              <a:buNone/>
            </a:pPr>
            <a:endParaRPr lang="en-US" sz="2000" dirty="0"/>
          </a:p>
          <a:p>
            <a:pPr marL="0" indent="0">
              <a:buNone/>
            </a:pPr>
            <a:r>
              <a:rPr lang="en-US" sz="2400" b="1" dirty="0"/>
              <a:t>The summary should convey to the review team the effectiveness of the ways in which the Faculty/ Institute discharges its responsibility for maintaining academic standards prescribed in the Program Review Manual and quality of the awards of its program of study</a:t>
            </a:r>
          </a:p>
        </p:txBody>
      </p:sp>
      <p:sp>
        <p:nvSpPr>
          <p:cNvPr id="4" name="Date Placeholder 3"/>
          <p:cNvSpPr>
            <a:spLocks noGrp="1"/>
          </p:cNvSpPr>
          <p:nvPr>
            <p:ph type="dt" sz="half" idx="10"/>
          </p:nvPr>
        </p:nvSpPr>
        <p:spPr/>
        <p:txBody>
          <a:bodyPr/>
          <a:lstStyle/>
          <a:p>
            <a:r>
              <a:rPr lang="en-US"/>
              <a:t>07/6/2017</a:t>
            </a:r>
          </a:p>
        </p:txBody>
      </p:sp>
      <p:pic>
        <p:nvPicPr>
          <p:cNvPr id="8" name="Picture 7" descr="download (31).jpg"/>
          <p:cNvPicPr>
            <a:picLocks noChangeAspect="1"/>
          </p:cNvPicPr>
          <p:nvPr/>
        </p:nvPicPr>
        <p:blipFill>
          <a:blip r:embed="rId2">
            <a:duotone>
              <a:schemeClr val="accent2">
                <a:shade val="45000"/>
                <a:satMod val="135000"/>
              </a:schemeClr>
              <a:prstClr val="white"/>
            </a:duotone>
          </a:blip>
          <a:stretch>
            <a:fillRect/>
          </a:stretch>
        </p:blipFill>
        <p:spPr>
          <a:xfrm>
            <a:off x="9804400" y="5067300"/>
            <a:ext cx="2387600" cy="1790700"/>
          </a:xfrm>
          <a:prstGeom prst="rect">
            <a:avLst/>
          </a:prstGeom>
        </p:spPr>
      </p:pic>
    </p:spTree>
    <p:extLst>
      <p:ext uri="{BB962C8B-B14F-4D97-AF65-F5344CB8AC3E}">
        <p14:creationId xmlns:p14="http://schemas.microsoft.com/office/powerpoint/2010/main" val="206677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Length of the SER</a:t>
            </a:r>
          </a:p>
        </p:txBody>
      </p:sp>
      <p:sp>
        <p:nvSpPr>
          <p:cNvPr id="3" name="Content Placeholder 2"/>
          <p:cNvSpPr>
            <a:spLocks noGrp="1"/>
          </p:cNvSpPr>
          <p:nvPr>
            <p:ph idx="1"/>
          </p:nvPr>
        </p:nvSpPr>
        <p:spPr>
          <a:xfrm>
            <a:off x="2627312" y="1701800"/>
            <a:ext cx="8915400" cy="3777622"/>
          </a:xfrm>
        </p:spPr>
        <p:txBody>
          <a:bodyPr>
            <a:normAutofit/>
          </a:bodyPr>
          <a:lstStyle/>
          <a:p>
            <a:pPr>
              <a:buFont typeface="Wingdings" panose="05000000000000000000" pitchFamily="2" charset="2"/>
              <a:buChar char="ü"/>
            </a:pPr>
            <a:r>
              <a:rPr lang="en-US" sz="2000" b="1" dirty="0"/>
              <a:t>The self-evaluation report should be concise and analytical, self-explanatory and readily understandable, with references to all relevant evidence</a:t>
            </a:r>
          </a:p>
          <a:p>
            <a:pPr>
              <a:buFont typeface="Wingdings" panose="05000000000000000000" pitchFamily="2" charset="2"/>
              <a:buChar char="ü"/>
            </a:pPr>
            <a:r>
              <a:rPr lang="en-US" sz="2000" b="1" dirty="0"/>
              <a:t>It should not </a:t>
            </a:r>
            <a:r>
              <a:rPr lang="en-US" sz="2000" b="1"/>
              <a:t>exceed 12,000 </a:t>
            </a:r>
            <a:r>
              <a:rPr lang="en-US" sz="2000" b="1" dirty="0"/>
              <a:t>words (using Times New Roman in 12 point font size with 1.5 line space on A 4 size pages) excluding appendices</a:t>
            </a:r>
          </a:p>
          <a:p>
            <a:pPr>
              <a:buFont typeface="Wingdings" panose="05000000000000000000" pitchFamily="2" charset="2"/>
              <a:buChar char="ü"/>
            </a:pPr>
            <a:r>
              <a:rPr lang="en-US" sz="2000" b="1" dirty="0"/>
              <a:t>Appendices should provide only the pertinent information to the main text</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32).jpg"/>
          <p:cNvPicPr>
            <a:picLocks noChangeAspect="1"/>
          </p:cNvPicPr>
          <p:nvPr/>
        </p:nvPicPr>
        <p:blipFill>
          <a:blip r:embed="rId2">
            <a:lum bright="70000" contrast="-70000"/>
          </a:blip>
          <a:stretch>
            <a:fillRect/>
          </a:stretch>
        </p:blipFill>
        <p:spPr>
          <a:xfrm>
            <a:off x="9652001" y="4955452"/>
            <a:ext cx="2540000" cy="1902548"/>
          </a:xfrm>
          <a:prstGeom prst="rect">
            <a:avLst/>
          </a:prstGeom>
          <a:ln>
            <a:noFill/>
          </a:ln>
          <a:effectLst>
            <a:softEdge rad="112500"/>
          </a:effectLst>
        </p:spPr>
      </p:pic>
    </p:spTree>
    <p:extLst>
      <p:ext uri="{BB962C8B-B14F-4D97-AF65-F5344CB8AC3E}">
        <p14:creationId xmlns:p14="http://schemas.microsoft.com/office/powerpoint/2010/main" val="407670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878</TotalTime>
  <Words>549</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Albertus Extra Bold</vt:lpstr>
      <vt:lpstr>Arial</vt:lpstr>
      <vt:lpstr>Calibri</vt:lpstr>
      <vt:lpstr>Century Gothic</vt:lpstr>
      <vt:lpstr>Wingdings</vt:lpstr>
      <vt:lpstr>Wingdings 3</vt:lpstr>
      <vt:lpstr>Wisp</vt:lpstr>
      <vt:lpstr>Training Workshop for Reviewers  Undergraduate Study Programs  Sri Lankan Universities &amp; HEIs </vt:lpstr>
      <vt:lpstr>Self-Evaluation Report </vt:lpstr>
      <vt:lpstr>Purpose of the Self Evaluation Report </vt:lpstr>
      <vt:lpstr> Scope of the Self-Evaluation Report</vt:lpstr>
      <vt:lpstr>Guidelines for Preparation of the SER </vt:lpstr>
      <vt:lpstr>PowerPoint Presentation</vt:lpstr>
      <vt:lpstr>PowerPoint Presentation</vt:lpstr>
      <vt:lpstr>PowerPoint Presentation</vt:lpstr>
      <vt:lpstr>Length of the SER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dinithi fernando</dc:creator>
  <cp:lastModifiedBy>User</cp:lastModifiedBy>
  <cp:revision>54</cp:revision>
  <dcterms:created xsi:type="dcterms:W3CDTF">2016-06-06T05:27:57Z</dcterms:created>
  <dcterms:modified xsi:type="dcterms:W3CDTF">2019-05-28T12:25:32Z</dcterms:modified>
</cp:coreProperties>
</file>