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6" r:id="rId1"/>
  </p:sldMasterIdLst>
  <p:notesMasterIdLst>
    <p:notesMasterId r:id="rId15"/>
  </p:notesMasterIdLst>
  <p:sldIdLst>
    <p:sldId id="258" r:id="rId2"/>
    <p:sldId id="259" r:id="rId3"/>
    <p:sldId id="260" r:id="rId4"/>
    <p:sldId id="261" r:id="rId5"/>
    <p:sldId id="262" r:id="rId6"/>
    <p:sldId id="263" r:id="rId7"/>
    <p:sldId id="264" r:id="rId8"/>
    <p:sldId id="265" r:id="rId9"/>
    <p:sldId id="270" r:id="rId10"/>
    <p:sldId id="269" r:id="rId11"/>
    <p:sldId id="268" r:id="rId12"/>
    <p:sldId id="267"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nithi fernando" initials="d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34" autoAdjust="0"/>
  </p:normalViewPr>
  <p:slideViewPr>
    <p:cSldViewPr snapToGrid="0" showGuides="1">
      <p:cViewPr varScale="1">
        <p:scale>
          <a:sx n="68" d="100"/>
          <a:sy n="68" d="100"/>
        </p:scale>
        <p:origin x="792" y="72"/>
      </p:cViewPr>
      <p:guideLst>
        <p:guide orient="horz" pos="2160"/>
        <p:guide pos="3840"/>
      </p:guideLst>
    </p:cSldViewPr>
  </p:slideViewPr>
  <p:outlineViewPr>
    <p:cViewPr>
      <p:scale>
        <a:sx n="33" d="100"/>
        <a:sy n="33" d="100"/>
      </p:scale>
      <p:origin x="0" y="-157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ACF8F9-7B4F-4144-8FF9-1FF1F52ABA51}" type="datetimeFigureOut">
              <a:rPr lang="en-US" smtClean="0"/>
              <a:pPr/>
              <a:t>5/28/2019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FA3CE7-A0C7-4F76-85D2-4EA8CC892B3F}" type="slidenum">
              <a:rPr lang="en-US" smtClean="0"/>
              <a:pPr/>
              <a:t>‹#›</a:t>
            </a:fld>
            <a:endParaRPr lang="en-US"/>
          </a:p>
        </p:txBody>
      </p:sp>
    </p:spTree>
    <p:extLst>
      <p:ext uri="{BB962C8B-B14F-4D97-AF65-F5344CB8AC3E}">
        <p14:creationId xmlns:p14="http://schemas.microsoft.com/office/powerpoint/2010/main" val="3100127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3410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876427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5345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725848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9052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4161453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5980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08046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29578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07/6/2017</a:t>
            </a:r>
          </a:p>
        </p:txBody>
      </p:sp>
      <p:sp>
        <p:nvSpPr>
          <p:cNvPr id="5" name="Footer Placeholder 4"/>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517197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493877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07/6/2017</a:t>
            </a:r>
          </a:p>
        </p:txBody>
      </p:sp>
      <p:sp>
        <p:nvSpPr>
          <p:cNvPr id="8" name="Footer Placeholder 7"/>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03746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07/6/2017</a:t>
            </a:r>
          </a:p>
        </p:txBody>
      </p:sp>
      <p:sp>
        <p:nvSpPr>
          <p:cNvPr id="4" name="Footer Placeholder 3"/>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109624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07/6/2017</a:t>
            </a:r>
          </a:p>
        </p:txBody>
      </p:sp>
      <p:sp>
        <p:nvSpPr>
          <p:cNvPr id="3" name="Footer Placeholder 2"/>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259849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187064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07/6/2017</a:t>
            </a:r>
          </a:p>
        </p:txBody>
      </p:sp>
      <p:sp>
        <p:nvSpPr>
          <p:cNvPr id="6" name="Footer Placeholder 5"/>
          <p:cNvSpPr>
            <a:spLocks noGrp="1"/>
          </p:cNvSpPr>
          <p:nvPr>
            <p:ph type="ftr" sz="quarter" idx="11"/>
          </p:nvPr>
        </p:nvSpPr>
        <p:spPr/>
        <p:txBody>
          <a:bodyPr/>
          <a:lstStyle/>
          <a:p>
            <a:r>
              <a:rPr lang="en-US"/>
              <a:t>Training Workshop for Reviewers of Undergraduate Study Programmes of Sri Lankan Universities &amp; HEI’s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E1A4FF-575A-4D2D-B513-9F9C4BC229C0}" type="slidenum">
              <a:rPr lang="en-US" smtClean="0"/>
              <a:pPr/>
              <a:t>‹#›</a:t>
            </a:fld>
            <a:endParaRPr lang="en-US"/>
          </a:p>
        </p:txBody>
      </p:sp>
    </p:spTree>
    <p:extLst>
      <p:ext uri="{BB962C8B-B14F-4D97-AF65-F5344CB8AC3E}">
        <p14:creationId xmlns:p14="http://schemas.microsoft.com/office/powerpoint/2010/main" val="389182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07/6/2017</a:t>
            </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Training Workshop for Reviewers of Undergraduate Study Programmes of Sri Lankan Universities &amp; HEI’s</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E1A4FF-575A-4D2D-B513-9F9C4BC229C0}" type="slidenum">
              <a:rPr lang="en-US" smtClean="0"/>
              <a:pPr/>
              <a:t>‹#›</a:t>
            </a:fld>
            <a:endParaRPr lang="en-US"/>
          </a:p>
        </p:txBody>
      </p:sp>
    </p:spTree>
    <p:extLst>
      <p:ext uri="{BB962C8B-B14F-4D97-AF65-F5344CB8AC3E}">
        <p14:creationId xmlns:p14="http://schemas.microsoft.com/office/powerpoint/2010/main" val="4277063710"/>
      </p:ext>
    </p:extLst>
  </p:cSld>
  <p:clrMap bg1="lt1" tx1="dk1" bg2="lt2" tx2="dk2" accent1="accent1" accent2="accent2" accent3="accent3" accent4="accent4" accent5="accent5" accent6="accent6" hlink="hlink" folHlink="folHlink"/>
  <p:sldLayoutIdLst>
    <p:sldLayoutId id="2147484247" r:id="rId1"/>
    <p:sldLayoutId id="2147484248" r:id="rId2"/>
    <p:sldLayoutId id="2147484249" r:id="rId3"/>
    <p:sldLayoutId id="2147484250" r:id="rId4"/>
    <p:sldLayoutId id="2147484251" r:id="rId5"/>
    <p:sldLayoutId id="2147484252" r:id="rId6"/>
    <p:sldLayoutId id="2147484253" r:id="rId7"/>
    <p:sldLayoutId id="2147484254" r:id="rId8"/>
    <p:sldLayoutId id="2147484255" r:id="rId9"/>
    <p:sldLayoutId id="2147484256" r:id="rId10"/>
    <p:sldLayoutId id="2147484257" r:id="rId11"/>
    <p:sldLayoutId id="2147484258" r:id="rId12"/>
    <p:sldLayoutId id="2147484259" r:id="rId13"/>
    <p:sldLayoutId id="2147484260" r:id="rId14"/>
    <p:sldLayoutId id="2147484261" r:id="rId15"/>
    <p:sldLayoutId id="2147484262" r:id="rId16"/>
  </p:sldLayoutIdLst>
  <p:hf sldNum="0" hdr="0" ftr="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2869" y="0"/>
            <a:ext cx="10058400" cy="3179300"/>
          </a:xfrm>
        </p:spPr>
        <p:txBody>
          <a:bodyPr>
            <a:normAutofit fontScale="90000"/>
          </a:bodyPr>
          <a:lstStyle/>
          <a:p>
            <a:pPr algn="ctr"/>
            <a:br>
              <a:rPr lang="en-US" sz="4400" b="1" dirty="0">
                <a:solidFill>
                  <a:schemeClr val="accent3">
                    <a:lumMod val="50000"/>
                  </a:schemeClr>
                </a:solidFill>
                <a:latin typeface="Albertus Extra Bold" panose="020E0802040304020204" pitchFamily="34" charset="0"/>
              </a:rPr>
            </a:br>
            <a:r>
              <a:rPr lang="en-US" sz="4400" b="1" dirty="0">
                <a:solidFill>
                  <a:schemeClr val="accent3">
                    <a:lumMod val="50000"/>
                  </a:schemeClr>
                </a:solidFill>
                <a:latin typeface="Albertus Extra Bold" panose="020E0802040304020204" pitchFamily="34" charset="0"/>
              </a:rPr>
              <a:t>Training Workshop for </a:t>
            </a:r>
            <a:r>
              <a:rPr lang="en-US" sz="4900" b="1" dirty="0">
                <a:solidFill>
                  <a:schemeClr val="accent3">
                    <a:lumMod val="50000"/>
                  </a:schemeClr>
                </a:solidFill>
                <a:latin typeface="Albertus Extra Bold" panose="020E0802040304020204" pitchFamily="34" charset="0"/>
              </a:rPr>
              <a:t>Reviewers Undergraduate Study Programmes </a:t>
            </a:r>
            <a:r>
              <a:rPr lang="en-US" sz="4400" b="1" dirty="0">
                <a:solidFill>
                  <a:schemeClr val="accent3">
                    <a:lumMod val="50000"/>
                  </a:schemeClr>
                </a:solidFill>
                <a:latin typeface="Albertus Extra Bold" panose="020E0802040304020204" pitchFamily="34" charset="0"/>
              </a:rPr>
              <a:t> Sri Lankan Universities &amp; HEIs</a:t>
            </a:r>
            <a:br>
              <a:rPr lang="en-US" sz="7300" b="1" dirty="0"/>
            </a:br>
            <a:endParaRPr lang="en-US" dirty="0"/>
          </a:p>
        </p:txBody>
      </p:sp>
      <p:sp>
        <p:nvSpPr>
          <p:cNvPr id="4" name="TextBox 3"/>
          <p:cNvSpPr txBox="1"/>
          <p:nvPr/>
        </p:nvSpPr>
        <p:spPr>
          <a:xfrm>
            <a:off x="4185140" y="5816047"/>
            <a:ext cx="4164035" cy="830997"/>
          </a:xfrm>
          <a:prstGeom prst="rect">
            <a:avLst/>
          </a:prstGeom>
          <a:noFill/>
        </p:spPr>
        <p:txBody>
          <a:bodyPr wrap="square" rtlCol="0">
            <a:spAutoFit/>
          </a:bodyPr>
          <a:lstStyle/>
          <a:p>
            <a:pPr algn="ctr"/>
            <a:r>
              <a:rPr lang="en-US" sz="2400" dirty="0">
                <a:ln w="0"/>
                <a:effectLst>
                  <a:outerShdw blurRad="38100" dist="19050" dir="2700000" algn="tl" rotWithShape="0">
                    <a:schemeClr val="dk1">
                      <a:alpha val="40000"/>
                    </a:schemeClr>
                  </a:outerShdw>
                </a:effectLst>
                <a:latin typeface="Albertus Extra Bold" panose="020E0802040304020204" pitchFamily="34" charset="0"/>
              </a:rPr>
              <a:t>Prof. </a:t>
            </a:r>
            <a:r>
              <a:rPr lang="en-US" sz="2400" dirty="0" err="1">
                <a:ln w="0"/>
                <a:effectLst>
                  <a:outerShdw blurRad="38100" dist="19050" dir="2700000" algn="tl" rotWithShape="0">
                    <a:schemeClr val="dk1">
                      <a:alpha val="40000"/>
                    </a:schemeClr>
                  </a:outerShdw>
                </a:effectLst>
                <a:latin typeface="Albertus Extra Bold" panose="020E0802040304020204" pitchFamily="34" charset="0"/>
              </a:rPr>
              <a:t>Deepthi</a:t>
            </a:r>
            <a:r>
              <a:rPr lang="en-US" sz="2400" dirty="0">
                <a:ln w="0"/>
                <a:effectLst>
                  <a:outerShdw blurRad="38100" dist="19050" dir="2700000" algn="tl" rotWithShape="0">
                    <a:schemeClr val="dk1">
                      <a:alpha val="40000"/>
                    </a:schemeClr>
                  </a:outerShdw>
                </a:effectLst>
                <a:latin typeface="Albertus Extra Bold" panose="020E0802040304020204" pitchFamily="34" charset="0"/>
              </a:rPr>
              <a:t> C. </a:t>
            </a:r>
            <a:r>
              <a:rPr lang="en-US" sz="2400" dirty="0" err="1">
                <a:ln w="0"/>
                <a:effectLst>
                  <a:outerShdw blurRad="38100" dist="19050" dir="2700000" algn="tl" rotWithShape="0">
                    <a:schemeClr val="dk1">
                      <a:alpha val="40000"/>
                    </a:schemeClr>
                  </a:outerShdw>
                </a:effectLst>
                <a:latin typeface="Albertus Extra Bold" panose="020E0802040304020204" pitchFamily="34" charset="0"/>
              </a:rPr>
              <a:t>Bandara</a:t>
            </a:r>
            <a:endParaRPr lang="en-US" sz="2400" dirty="0">
              <a:ln w="0"/>
              <a:effectLst>
                <a:outerShdw blurRad="38100" dist="19050" dir="2700000" algn="tl" rotWithShape="0">
                  <a:schemeClr val="dk1">
                    <a:alpha val="40000"/>
                  </a:schemeClr>
                </a:outerShdw>
              </a:effectLst>
              <a:latin typeface="Albertus Extra Bold" panose="020E0802040304020204" pitchFamily="34" charset="0"/>
            </a:endParaRPr>
          </a:p>
          <a:p>
            <a:pPr algn="ctr"/>
            <a:r>
              <a:rPr lang="en-US" sz="2400" dirty="0">
                <a:ln w="0"/>
                <a:effectLst>
                  <a:outerShdw blurRad="38100" dist="19050" dir="2700000" algn="tl" rotWithShape="0">
                    <a:schemeClr val="dk1">
                      <a:alpha val="40000"/>
                    </a:schemeClr>
                  </a:outerShdw>
                </a:effectLst>
                <a:latin typeface="Albertus Extra Bold" panose="020E0802040304020204" pitchFamily="34" charset="0"/>
              </a:rPr>
              <a:t>University of Peradeniya</a:t>
            </a:r>
          </a:p>
        </p:txBody>
      </p:sp>
      <p:sp>
        <p:nvSpPr>
          <p:cNvPr id="3" name="TextBox 2"/>
          <p:cNvSpPr txBox="1"/>
          <p:nvPr/>
        </p:nvSpPr>
        <p:spPr>
          <a:xfrm>
            <a:off x="955964" y="3017986"/>
            <a:ext cx="10792691" cy="646331"/>
          </a:xfrm>
          <a:prstGeom prst="rect">
            <a:avLst/>
          </a:prstGeom>
          <a:noFill/>
        </p:spPr>
        <p:txBody>
          <a:bodyPr wrap="square" rtlCol="0">
            <a:spAutoFit/>
          </a:bodyPr>
          <a:lstStyle/>
          <a:p>
            <a:r>
              <a:rPr lang="en-US" sz="3600" b="1" dirty="0">
                <a:solidFill>
                  <a:schemeClr val="accent3">
                    <a:lumMod val="75000"/>
                  </a:schemeClr>
                </a:solidFill>
              </a:rPr>
              <a:t>Quality Assessment- Criteria and Best Practices</a:t>
            </a:r>
          </a:p>
        </p:txBody>
      </p:sp>
      <p:pic>
        <p:nvPicPr>
          <p:cNvPr id="5" name="Picture 4" descr="download (40).jpg"/>
          <p:cNvPicPr>
            <a:picLocks noChangeAspect="1"/>
          </p:cNvPicPr>
          <p:nvPr/>
        </p:nvPicPr>
        <p:blipFill>
          <a:blip r:embed="rId2">
            <a:duotone>
              <a:prstClr val="black"/>
              <a:schemeClr val="bg2">
                <a:lumMod val="75000"/>
                <a:tint val="45000"/>
                <a:satMod val="400000"/>
              </a:schemeClr>
            </a:duotone>
          </a:blip>
          <a:stretch>
            <a:fillRect/>
          </a:stretch>
        </p:blipFill>
        <p:spPr>
          <a:xfrm>
            <a:off x="8253422" y="4921135"/>
            <a:ext cx="3700279" cy="1936865"/>
          </a:xfrm>
          <a:prstGeom prst="rect">
            <a:avLst/>
          </a:prstGeom>
        </p:spPr>
      </p:pic>
    </p:spTree>
    <p:extLst>
      <p:ext uri="{BB962C8B-B14F-4D97-AF65-F5344CB8AC3E}">
        <p14:creationId xmlns:p14="http://schemas.microsoft.com/office/powerpoint/2010/main" val="38426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1067" y="768106"/>
            <a:ext cx="8915400" cy="5123440"/>
          </a:xfrm>
        </p:spPr>
        <p:txBody>
          <a:bodyPr/>
          <a:lstStyle/>
          <a:p>
            <a:r>
              <a:rPr lang="en-US" sz="2000" b="1" dirty="0"/>
              <a:t>Criterion 5 - Teaching and Learning</a:t>
            </a:r>
          </a:p>
          <a:p>
            <a:endParaRPr lang="en-US" sz="2000" b="1" dirty="0"/>
          </a:p>
          <a:p>
            <a:pPr>
              <a:buFont typeface="Wingdings" panose="05000000000000000000" pitchFamily="2" charset="2"/>
              <a:buChar char="v"/>
            </a:pPr>
            <a:r>
              <a:rPr lang="en-US" sz="2000" b="1" dirty="0"/>
              <a:t>The teaching and learning processes are based on the mission of the Faculty/Institute, goals and values, and curriculum requirements</a:t>
            </a:r>
          </a:p>
          <a:p>
            <a:pPr marL="0" indent="0">
              <a:buNone/>
            </a:pPr>
            <a:r>
              <a:rPr lang="en-US" sz="2000" b="1" dirty="0"/>
              <a:t> </a:t>
            </a:r>
          </a:p>
          <a:p>
            <a:pPr>
              <a:buFont typeface="Wingdings" panose="05000000000000000000" pitchFamily="2" charset="2"/>
              <a:buChar char="v"/>
            </a:pPr>
            <a:r>
              <a:rPr lang="en-US" sz="2000" b="1" dirty="0"/>
              <a:t>The Faculty/ Institute provides course specification and timetable before the commencement of the program/ course  </a:t>
            </a:r>
          </a:p>
          <a:p>
            <a:pPr marL="0" indent="0">
              <a:buNone/>
            </a:pPr>
            <a:endParaRPr lang="en-US" sz="2000" b="1" dirty="0"/>
          </a:p>
          <a:p>
            <a:pPr>
              <a:buFont typeface="Wingdings" panose="05000000000000000000" pitchFamily="2" charset="2"/>
              <a:buChar char="v"/>
            </a:pPr>
            <a:r>
              <a:rPr lang="en-US" sz="2000" b="1" dirty="0"/>
              <a:t>The Faculty/ Institute ensures that course/module ILOs, teaching learning strategies and assessment strategies are meticulously planned to be closely aligned with each other (constructive alignment) and are also appropriate and accessible to differently abled students if the program caters to such students </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5).jpg"/>
          <p:cNvPicPr>
            <a:picLocks noChangeAspect="1"/>
          </p:cNvPicPr>
          <p:nvPr/>
        </p:nvPicPr>
        <p:blipFill>
          <a:blip r:embed="rId2"/>
          <a:stretch>
            <a:fillRect/>
          </a:stretch>
        </p:blipFill>
        <p:spPr>
          <a:xfrm>
            <a:off x="9772650" y="5652654"/>
            <a:ext cx="2419350" cy="1205345"/>
          </a:xfrm>
          <a:prstGeom prst="rect">
            <a:avLst/>
          </a:prstGeom>
        </p:spPr>
      </p:pic>
    </p:spTree>
    <p:extLst>
      <p:ext uri="{BB962C8B-B14F-4D97-AF65-F5344CB8AC3E}">
        <p14:creationId xmlns:p14="http://schemas.microsoft.com/office/powerpoint/2010/main" val="29537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7006" y="667048"/>
            <a:ext cx="8977543" cy="5463389"/>
          </a:xfrm>
        </p:spPr>
        <p:txBody>
          <a:bodyPr>
            <a:normAutofit fontScale="92500" lnSpcReduction="10000"/>
          </a:bodyPr>
          <a:lstStyle/>
          <a:p>
            <a:r>
              <a:rPr lang="en-US" sz="2200" b="1" dirty="0"/>
              <a:t>Criterion 6– Learning Environment, Student Support and Progression </a:t>
            </a:r>
          </a:p>
          <a:p>
            <a:pPr marL="0" indent="0">
              <a:buNone/>
            </a:pPr>
            <a:endParaRPr lang="en-US" b="1" dirty="0"/>
          </a:p>
          <a:p>
            <a:pPr>
              <a:buFont typeface="Wingdings" panose="05000000000000000000" pitchFamily="2" charset="2"/>
              <a:buChar char="v"/>
            </a:pPr>
            <a:r>
              <a:rPr lang="en-US" b="1" dirty="0"/>
              <a:t>Student support provides a suitable learning environment that enables the students to successfully achieve the ILOs. It comprises provision of facilities and learning/information resources (including  adequate number of full-time faculty members to support the mission of the institution and to ensure quality  and integrity of its academic programs, technological infrastructure, scientific laboratory facilities, language laboratories, library facilities, studio spaces, clinical practice sites as appropriate to the programs/ subjects) and offering guidance to students in the ethical use of learning/ information resources</a:t>
            </a:r>
          </a:p>
          <a:p>
            <a:pPr marL="0" indent="0">
              <a:buNone/>
            </a:pPr>
            <a:endParaRPr lang="en-US" b="1" dirty="0"/>
          </a:p>
          <a:p>
            <a:pPr>
              <a:buFont typeface="Wingdings" panose="05000000000000000000" pitchFamily="2" charset="2"/>
              <a:buChar char="v"/>
            </a:pPr>
            <a:r>
              <a:rPr lang="en-US" b="1" dirty="0"/>
              <a:t>The Faculty/Institute provides an inclusive educational environment (Learning Resource Centers; academic/student counselling and mentoring; needy student support; Career Guidance activities; Gender Equity Centers) considering the needs of individual students and diversity of the student body, in enabling student development and achievement.   </a:t>
            </a:r>
          </a:p>
          <a:p>
            <a:pPr marL="0" indent="0">
              <a:buNone/>
            </a:pPr>
            <a:endParaRPr lang="en-US" b="1" dirty="0"/>
          </a:p>
          <a:p>
            <a:pPr>
              <a:buFont typeface="Wingdings" panose="05000000000000000000" pitchFamily="2" charset="2"/>
              <a:buChar char="v"/>
            </a:pPr>
            <a:r>
              <a:rPr lang="en-US" b="1" dirty="0"/>
              <a:t>The students are clearly conveyed of their rights, responsibilities and conduct for successfully completing the program through Student Charter/ Code of Conduct </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6).jpg"/>
          <p:cNvPicPr>
            <a:picLocks noChangeAspect="1"/>
          </p:cNvPicPr>
          <p:nvPr/>
        </p:nvPicPr>
        <p:blipFill>
          <a:blip r:embed="rId2">
            <a:duotone>
              <a:prstClr val="black"/>
              <a:schemeClr val="bg1">
                <a:tint val="45000"/>
                <a:satMod val="400000"/>
              </a:schemeClr>
            </a:duotone>
          </a:blip>
          <a:stretch>
            <a:fillRect/>
          </a:stretch>
        </p:blipFill>
        <p:spPr>
          <a:xfrm>
            <a:off x="271981" y="4686300"/>
            <a:ext cx="2105025" cy="2171700"/>
          </a:xfrm>
          <a:prstGeom prst="rect">
            <a:avLst/>
          </a:prstGeom>
        </p:spPr>
      </p:pic>
    </p:spTree>
    <p:extLst>
      <p:ext uri="{BB962C8B-B14F-4D97-AF65-F5344CB8AC3E}">
        <p14:creationId xmlns:p14="http://schemas.microsoft.com/office/powerpoint/2010/main" val="90695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123440"/>
          </a:xfrm>
        </p:spPr>
        <p:txBody>
          <a:bodyPr>
            <a:normAutofit fontScale="92500" lnSpcReduction="10000"/>
          </a:bodyPr>
          <a:lstStyle/>
          <a:p>
            <a:r>
              <a:rPr lang="en-US" sz="2000" b="1" dirty="0"/>
              <a:t>Criterion 7 - Student Assessment and Awards </a:t>
            </a:r>
          </a:p>
          <a:p>
            <a:pPr marL="0" indent="0">
              <a:buNone/>
            </a:pPr>
            <a:endParaRPr lang="en-US" sz="2000" b="1" dirty="0"/>
          </a:p>
          <a:p>
            <a:pPr>
              <a:buFont typeface="Wingdings" panose="05000000000000000000" pitchFamily="2" charset="2"/>
              <a:buChar char="v"/>
            </a:pPr>
            <a:r>
              <a:rPr lang="en-US" sz="2000" b="1" dirty="0"/>
              <a:t>Assessment strategy of student learning is considered as an integral part of the program design with clear relationship between assessment tasks and program ILOs. The Faculty/Institute reviews and amends assessment strategies and regulations periodically as appropriate and ensures those being fit for purpose</a:t>
            </a:r>
          </a:p>
          <a:p>
            <a:pPr marL="0" indent="0">
              <a:buNone/>
            </a:pPr>
            <a:endParaRPr lang="en-US" sz="2000" b="1" dirty="0"/>
          </a:p>
          <a:p>
            <a:pPr>
              <a:buFont typeface="Wingdings" panose="05000000000000000000" pitchFamily="2" charset="2"/>
              <a:buChar char="v"/>
            </a:pPr>
            <a:r>
              <a:rPr lang="en-US" sz="2000" b="1" dirty="0"/>
              <a:t>Student assessment policies, regulations and processes underpin the setting and maintenance of academic standards with reference to SLQF and SBS, and where applicable, requirements of professional bodies</a:t>
            </a:r>
          </a:p>
          <a:p>
            <a:pPr marL="0" indent="0">
              <a:buNone/>
            </a:pPr>
            <a:r>
              <a:rPr lang="en-US" sz="2000" b="1" dirty="0"/>
              <a:t> </a:t>
            </a:r>
          </a:p>
          <a:p>
            <a:pPr>
              <a:buFont typeface="Wingdings" panose="05000000000000000000" pitchFamily="2" charset="2"/>
              <a:buChar char="v"/>
            </a:pPr>
            <a:r>
              <a:rPr lang="en-US" sz="2000" b="1" dirty="0"/>
              <a:t>The Faculty/Institute has approved procedures for designing, setting, moderating, marking, grading, monitoring and reviewing the assessment methods and standards of awards</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7).jpg"/>
          <p:cNvPicPr>
            <a:picLocks noChangeAspect="1"/>
          </p:cNvPicPr>
          <p:nvPr/>
        </p:nvPicPr>
        <p:blipFill>
          <a:blip r:embed="rId2"/>
          <a:stretch>
            <a:fillRect/>
          </a:stretch>
        </p:blipFill>
        <p:spPr>
          <a:xfrm>
            <a:off x="10048875" y="5436524"/>
            <a:ext cx="2143125" cy="1421476"/>
          </a:xfrm>
          <a:prstGeom prst="rect">
            <a:avLst/>
          </a:prstGeom>
        </p:spPr>
      </p:pic>
    </p:spTree>
    <p:extLst>
      <p:ext uri="{BB962C8B-B14F-4D97-AF65-F5344CB8AC3E}">
        <p14:creationId xmlns:p14="http://schemas.microsoft.com/office/powerpoint/2010/main" val="392749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123440"/>
          </a:xfrm>
        </p:spPr>
        <p:txBody>
          <a:bodyPr>
            <a:normAutofit fontScale="92500" lnSpcReduction="20000"/>
          </a:bodyPr>
          <a:lstStyle/>
          <a:p>
            <a:r>
              <a:rPr lang="en-US" sz="2000" b="1" dirty="0"/>
              <a:t>Criterion 8 - Innovative and Healthy Practices </a:t>
            </a:r>
          </a:p>
          <a:p>
            <a:pPr marL="0" indent="0">
              <a:buNone/>
            </a:pPr>
            <a:endParaRPr lang="en-US" b="1" dirty="0"/>
          </a:p>
          <a:p>
            <a:pPr>
              <a:buFont typeface="Wingdings" panose="05000000000000000000" pitchFamily="2" charset="2"/>
              <a:buChar char="v"/>
            </a:pPr>
            <a:r>
              <a:rPr lang="en-US" sz="2000" b="1" dirty="0"/>
              <a:t>The Faculty/Institute has policy and established ICT-based platform (</a:t>
            </a:r>
            <a:r>
              <a:rPr lang="en-US" sz="2000" b="1" dirty="0" err="1"/>
              <a:t>i.e.VLE</a:t>
            </a:r>
            <a:r>
              <a:rPr lang="en-US" sz="2000" b="1" dirty="0"/>
              <a:t>/ LMS) to facilitate multi-mode teaching and student-centered learning; uses the ICT-enabled tools and techniques sensibly for delivery of learning material, learner support services and conducting/administering students’ assignments and assessments</a:t>
            </a:r>
          </a:p>
          <a:p>
            <a:pPr marL="0" indent="0">
              <a:buNone/>
            </a:pPr>
            <a:endParaRPr lang="en-US" sz="2000" b="1" dirty="0"/>
          </a:p>
          <a:p>
            <a:pPr>
              <a:buFont typeface="Wingdings" panose="05000000000000000000" pitchFamily="2" charset="2"/>
              <a:buChar char="v"/>
            </a:pPr>
            <a:r>
              <a:rPr lang="en-US" sz="2000" b="1" dirty="0"/>
              <a:t>The Faculty /Institute has a policy and strategy to encourage the staff and students to use Open Educational Resources (OER) to complement teaching and learning resources</a:t>
            </a:r>
          </a:p>
          <a:p>
            <a:pPr marL="0" indent="0">
              <a:buNone/>
            </a:pPr>
            <a:endParaRPr lang="en-US" sz="2000" b="1" dirty="0"/>
          </a:p>
          <a:p>
            <a:pPr>
              <a:buFont typeface="Wingdings" panose="05000000000000000000" pitchFamily="2" charset="2"/>
              <a:buChar char="v"/>
            </a:pPr>
            <a:r>
              <a:rPr lang="en-US" sz="2000" b="1" dirty="0"/>
              <a:t>The Faculty/Institute recognizes the complementarity between academic teaching, research and innovations; it has put in place coordinating structures and/or mechanisms to facilitate staff engagement in research and innovation, and interaction with community and industry</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8).jpg"/>
          <p:cNvPicPr>
            <a:picLocks noChangeAspect="1"/>
          </p:cNvPicPr>
          <p:nvPr/>
        </p:nvPicPr>
        <p:blipFill>
          <a:blip r:embed="rId2"/>
          <a:stretch>
            <a:fillRect/>
          </a:stretch>
        </p:blipFill>
        <p:spPr>
          <a:xfrm>
            <a:off x="9886950" y="5453149"/>
            <a:ext cx="2305050" cy="1404850"/>
          </a:xfrm>
          <a:prstGeom prst="rect">
            <a:avLst/>
          </a:prstGeom>
        </p:spPr>
      </p:pic>
    </p:spTree>
    <p:extLst>
      <p:ext uri="{BB962C8B-B14F-4D97-AF65-F5344CB8AC3E}">
        <p14:creationId xmlns:p14="http://schemas.microsoft.com/office/powerpoint/2010/main" val="143401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Criteria and Best Practices </a:t>
            </a:r>
          </a:p>
        </p:txBody>
      </p:sp>
      <p:sp>
        <p:nvSpPr>
          <p:cNvPr id="3" name="Content Placeholder 2"/>
          <p:cNvSpPr>
            <a:spLocks noGrp="1"/>
          </p:cNvSpPr>
          <p:nvPr>
            <p:ph idx="1"/>
          </p:nvPr>
        </p:nvSpPr>
        <p:spPr/>
        <p:txBody>
          <a:bodyPr>
            <a:normAutofit/>
          </a:bodyPr>
          <a:lstStyle/>
          <a:p>
            <a:pPr marL="0" indent="0">
              <a:buNone/>
            </a:pPr>
            <a:r>
              <a:rPr lang="en-US" sz="4400" b="1" dirty="0"/>
              <a:t>The quality framework consists of eight </a:t>
            </a:r>
            <a:r>
              <a:rPr lang="en-US" sz="4400" b="1" dirty="0">
                <a:solidFill>
                  <a:srgbClr val="FF0000"/>
                </a:solidFill>
              </a:rPr>
              <a:t>‘criteria’ </a:t>
            </a:r>
            <a:r>
              <a:rPr lang="en-US" sz="4400" b="1" dirty="0"/>
              <a:t>for study programs, and corresponding </a:t>
            </a:r>
            <a:r>
              <a:rPr lang="en-US" sz="4400" b="1" dirty="0">
                <a:solidFill>
                  <a:srgbClr val="FF0000"/>
                </a:solidFill>
              </a:rPr>
              <a:t>‘best practices’ </a:t>
            </a:r>
            <a:r>
              <a:rPr lang="en-US" sz="4400" b="1" dirty="0"/>
              <a:t>and </a:t>
            </a:r>
            <a:r>
              <a:rPr lang="en-US" sz="4400" b="1" dirty="0">
                <a:solidFill>
                  <a:srgbClr val="FF0000"/>
                </a:solidFill>
              </a:rPr>
              <a:t>‘standards’ </a:t>
            </a:r>
            <a:r>
              <a:rPr lang="en-US" sz="4400" b="1" dirty="0"/>
              <a:t>for each criterion</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41).jpg"/>
          <p:cNvPicPr>
            <a:picLocks noChangeAspect="1"/>
          </p:cNvPicPr>
          <p:nvPr/>
        </p:nvPicPr>
        <p:blipFill>
          <a:blip r:embed="rId2"/>
          <a:stretch>
            <a:fillRect/>
          </a:stretch>
        </p:blipFill>
        <p:spPr>
          <a:xfrm>
            <a:off x="9039225" y="5054138"/>
            <a:ext cx="3152775" cy="1803862"/>
          </a:xfrm>
          <a:prstGeom prst="rect">
            <a:avLst/>
          </a:prstGeom>
        </p:spPr>
      </p:pic>
    </p:spTree>
    <p:extLst>
      <p:ext uri="{BB962C8B-B14F-4D97-AF65-F5344CB8AC3E}">
        <p14:creationId xmlns:p14="http://schemas.microsoft.com/office/powerpoint/2010/main" val="309794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Criteria </a:t>
            </a:r>
          </a:p>
        </p:txBody>
      </p:sp>
      <p:sp>
        <p:nvSpPr>
          <p:cNvPr id="3" name="Content Placeholder 2"/>
          <p:cNvSpPr>
            <a:spLocks noGrp="1"/>
          </p:cNvSpPr>
          <p:nvPr>
            <p:ph idx="1"/>
          </p:nvPr>
        </p:nvSpPr>
        <p:spPr/>
        <p:txBody>
          <a:bodyPr>
            <a:normAutofit/>
          </a:bodyPr>
          <a:lstStyle/>
          <a:p>
            <a:pPr marL="0" indent="0">
              <a:buNone/>
            </a:pPr>
            <a:r>
              <a:rPr lang="en-US" sz="4000" b="1" dirty="0"/>
              <a:t>In the program review process, the performance of the study program in relation to all </a:t>
            </a:r>
            <a:r>
              <a:rPr lang="en-US" sz="4000" b="1" dirty="0">
                <a:solidFill>
                  <a:srgbClr val="FF0000"/>
                </a:solidFill>
              </a:rPr>
              <a:t>eight criteria </a:t>
            </a:r>
            <a:r>
              <a:rPr lang="en-US" sz="4000" b="1" dirty="0"/>
              <a:t>is considered for arriving at a judgment on the study programme as a whole</a:t>
            </a:r>
          </a:p>
        </p:txBody>
      </p:sp>
      <p:sp>
        <p:nvSpPr>
          <p:cNvPr id="4" name="Date Placeholder 3"/>
          <p:cNvSpPr>
            <a:spLocks noGrp="1"/>
          </p:cNvSpPr>
          <p:nvPr>
            <p:ph type="dt" sz="half" idx="10"/>
          </p:nvPr>
        </p:nvSpPr>
        <p:spPr/>
        <p:txBody>
          <a:bodyPr/>
          <a:lstStyle/>
          <a:p>
            <a:r>
              <a:rPr lang="en-US"/>
              <a:t>07/6/2017</a:t>
            </a:r>
          </a:p>
        </p:txBody>
      </p:sp>
      <p:pic>
        <p:nvPicPr>
          <p:cNvPr id="7" name="Picture 6" descr="images.jpg"/>
          <p:cNvPicPr>
            <a:picLocks noChangeAspect="1"/>
          </p:cNvPicPr>
          <p:nvPr/>
        </p:nvPicPr>
        <p:blipFill>
          <a:blip r:embed="rId2"/>
          <a:stretch>
            <a:fillRect/>
          </a:stretch>
        </p:blipFill>
        <p:spPr>
          <a:xfrm>
            <a:off x="10048875" y="5436524"/>
            <a:ext cx="2143125" cy="1421476"/>
          </a:xfrm>
          <a:prstGeom prst="rect">
            <a:avLst/>
          </a:prstGeom>
        </p:spPr>
      </p:pic>
    </p:spTree>
    <p:extLst>
      <p:ext uri="{BB962C8B-B14F-4D97-AF65-F5344CB8AC3E}">
        <p14:creationId xmlns:p14="http://schemas.microsoft.com/office/powerpoint/2010/main" val="154345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1186" y="737270"/>
            <a:ext cx="8744989" cy="5364272"/>
          </a:xfrm>
        </p:spPr>
        <p:txBody>
          <a:bodyPr>
            <a:noAutofit/>
          </a:bodyPr>
          <a:lstStyle/>
          <a:p>
            <a:pPr>
              <a:buFont typeface="Arial" panose="020B0604020202020204" pitchFamily="34" charset="0"/>
              <a:buChar char="•"/>
            </a:pPr>
            <a:r>
              <a:rPr lang="en-US" sz="2800" b="1" dirty="0"/>
              <a:t>Criteria 1: Program Management  </a:t>
            </a:r>
          </a:p>
          <a:p>
            <a:pPr>
              <a:buFont typeface="Arial" panose="020B0604020202020204" pitchFamily="34" charset="0"/>
              <a:buChar char="•"/>
            </a:pPr>
            <a:r>
              <a:rPr lang="en-US" sz="2800" b="1" dirty="0"/>
              <a:t>Criteria 2: Human and Physical Resources  </a:t>
            </a:r>
          </a:p>
          <a:p>
            <a:pPr>
              <a:buFont typeface="Arial" panose="020B0604020202020204" pitchFamily="34" charset="0"/>
              <a:buChar char="•"/>
            </a:pPr>
            <a:r>
              <a:rPr lang="en-US" sz="2800" b="1" dirty="0"/>
              <a:t>Criteria 3: Program Design and Development  </a:t>
            </a:r>
          </a:p>
          <a:p>
            <a:pPr>
              <a:buFont typeface="Arial" panose="020B0604020202020204" pitchFamily="34" charset="0"/>
              <a:buChar char="•"/>
            </a:pPr>
            <a:r>
              <a:rPr lang="en-US" sz="2800" b="1" dirty="0"/>
              <a:t>Criteria 4: Course/ Module Design and 								Development  </a:t>
            </a:r>
          </a:p>
          <a:p>
            <a:pPr>
              <a:buFont typeface="Arial" panose="020B0604020202020204" pitchFamily="34" charset="0"/>
              <a:buChar char="•"/>
            </a:pPr>
            <a:r>
              <a:rPr lang="en-US" sz="2800" b="1" dirty="0"/>
              <a:t>Criteria 5: Teaching and Learning  </a:t>
            </a:r>
          </a:p>
          <a:p>
            <a:pPr>
              <a:buFont typeface="Arial" panose="020B0604020202020204" pitchFamily="34" charset="0"/>
              <a:buChar char="•"/>
            </a:pPr>
            <a:r>
              <a:rPr lang="en-US" sz="2800" b="1" dirty="0"/>
              <a:t>Criteria 6: Learning Environment, Student 							Support and Progression  </a:t>
            </a:r>
          </a:p>
          <a:p>
            <a:pPr>
              <a:buFont typeface="Arial" panose="020B0604020202020204" pitchFamily="34" charset="0"/>
              <a:buChar char="•"/>
            </a:pPr>
            <a:r>
              <a:rPr lang="en-US" sz="2800" b="1" dirty="0"/>
              <a:t>Criteria 7: Student Assessment and Awards  </a:t>
            </a:r>
          </a:p>
          <a:p>
            <a:pPr>
              <a:buFont typeface="Arial" panose="020B0604020202020204" pitchFamily="34" charset="0"/>
              <a:buChar char="•"/>
            </a:pPr>
            <a:r>
              <a:rPr lang="en-US" sz="2800" b="1" dirty="0"/>
              <a:t>Criteria 8: Innovative and Healthy Practices </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1).jpg"/>
          <p:cNvPicPr>
            <a:picLocks noChangeAspect="1"/>
          </p:cNvPicPr>
          <p:nvPr/>
        </p:nvPicPr>
        <p:blipFill>
          <a:blip r:embed="rId2">
            <a:duotone>
              <a:prstClr val="black"/>
              <a:schemeClr val="bg2">
                <a:lumMod val="50000"/>
                <a:tint val="45000"/>
                <a:satMod val="400000"/>
              </a:schemeClr>
            </a:duotone>
          </a:blip>
          <a:stretch>
            <a:fillRect/>
          </a:stretch>
        </p:blipFill>
        <p:spPr>
          <a:xfrm>
            <a:off x="10673542" y="4322618"/>
            <a:ext cx="1518458" cy="2535381"/>
          </a:xfrm>
          <a:prstGeom prst="rect">
            <a:avLst/>
          </a:prstGeom>
        </p:spPr>
      </p:pic>
    </p:spTree>
    <p:extLst>
      <p:ext uri="{BB962C8B-B14F-4D97-AF65-F5344CB8AC3E}">
        <p14:creationId xmlns:p14="http://schemas.microsoft.com/office/powerpoint/2010/main" val="177332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90791"/>
          </a:xfrm>
        </p:spPr>
        <p:txBody>
          <a:bodyPr/>
          <a:lstStyle/>
          <a:p>
            <a:r>
              <a:rPr lang="en-US" b="1" dirty="0"/>
              <a:t>Best Practices</a:t>
            </a:r>
          </a:p>
        </p:txBody>
      </p:sp>
      <p:sp>
        <p:nvSpPr>
          <p:cNvPr id="3" name="Content Placeholder 2"/>
          <p:cNvSpPr>
            <a:spLocks noGrp="1"/>
          </p:cNvSpPr>
          <p:nvPr>
            <p:ph idx="1"/>
          </p:nvPr>
        </p:nvSpPr>
        <p:spPr>
          <a:xfrm>
            <a:off x="2327564" y="1485206"/>
            <a:ext cx="8994168" cy="4616335"/>
          </a:xfrm>
        </p:spPr>
        <p:txBody>
          <a:bodyPr>
            <a:normAutofit/>
          </a:bodyPr>
          <a:lstStyle/>
          <a:p>
            <a:r>
              <a:rPr lang="en-US" sz="2800" b="1" dirty="0"/>
              <a:t>For each of the above criteria, quality principles are stated as </a:t>
            </a:r>
            <a:r>
              <a:rPr lang="en-US" sz="2800" b="1" dirty="0">
                <a:solidFill>
                  <a:srgbClr val="FF0000"/>
                </a:solidFill>
              </a:rPr>
              <a:t>‘best practices’</a:t>
            </a:r>
          </a:p>
          <a:p>
            <a:endParaRPr lang="en-US" sz="2800" b="1" dirty="0">
              <a:solidFill>
                <a:srgbClr val="FF0000"/>
              </a:solidFill>
            </a:endParaRPr>
          </a:p>
          <a:p>
            <a:pPr marL="0" indent="0">
              <a:buNone/>
            </a:pPr>
            <a:r>
              <a:rPr lang="en-US" sz="2800" b="1" dirty="0"/>
              <a:t>In principle, any institutional approach, policies, strategies, operations, procedures, etc., become qualified as ‘best practices’ only if such ‘practices’ had resulted in value addition to any aspect of operations in the study program</a:t>
            </a:r>
          </a:p>
        </p:txBody>
      </p:sp>
      <p:sp>
        <p:nvSpPr>
          <p:cNvPr id="4" name="Date Placeholder 3"/>
          <p:cNvSpPr>
            <a:spLocks noGrp="1"/>
          </p:cNvSpPr>
          <p:nvPr>
            <p:ph type="dt" sz="half" idx="10"/>
          </p:nvPr>
        </p:nvSpPr>
        <p:spPr/>
        <p:txBody>
          <a:bodyPr/>
          <a:lstStyle/>
          <a:p>
            <a:r>
              <a:rPr lang="en-US"/>
              <a:t>07/6/2017</a:t>
            </a:r>
          </a:p>
        </p:txBody>
      </p:sp>
      <p:pic>
        <p:nvPicPr>
          <p:cNvPr id="7" name="Picture 6" descr="download.jpg"/>
          <p:cNvPicPr>
            <a:picLocks noChangeAspect="1"/>
          </p:cNvPicPr>
          <p:nvPr/>
        </p:nvPicPr>
        <p:blipFill>
          <a:blip r:embed="rId2"/>
          <a:stretch>
            <a:fillRect/>
          </a:stretch>
        </p:blipFill>
        <p:spPr>
          <a:xfrm>
            <a:off x="9963150" y="4971011"/>
            <a:ext cx="2228850" cy="1886989"/>
          </a:xfrm>
          <a:prstGeom prst="rect">
            <a:avLst/>
          </a:prstGeom>
        </p:spPr>
      </p:pic>
    </p:spTree>
    <p:extLst>
      <p:ext uri="{BB962C8B-B14F-4D97-AF65-F5344CB8AC3E}">
        <p14:creationId xmlns:p14="http://schemas.microsoft.com/office/powerpoint/2010/main" val="327084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Criteria and Corresponding Best Practices </a:t>
            </a:r>
          </a:p>
        </p:txBody>
      </p:sp>
      <p:sp>
        <p:nvSpPr>
          <p:cNvPr id="3" name="Content Placeholder 2"/>
          <p:cNvSpPr>
            <a:spLocks noGrp="1"/>
          </p:cNvSpPr>
          <p:nvPr>
            <p:ph idx="1"/>
          </p:nvPr>
        </p:nvSpPr>
        <p:spPr>
          <a:xfrm>
            <a:off x="2543695" y="1351127"/>
            <a:ext cx="8960917" cy="4883417"/>
          </a:xfrm>
        </p:spPr>
        <p:txBody>
          <a:bodyPr>
            <a:normAutofit lnSpcReduction="10000"/>
          </a:bodyPr>
          <a:lstStyle/>
          <a:p>
            <a:r>
              <a:rPr lang="en-US" sz="2200" b="1" dirty="0"/>
              <a:t>Criterion 1 - Program Management </a:t>
            </a:r>
          </a:p>
          <a:p>
            <a:endParaRPr lang="en-US" b="1" dirty="0"/>
          </a:p>
          <a:p>
            <a:pPr>
              <a:buFont typeface="Wingdings" panose="05000000000000000000" pitchFamily="2" charset="2"/>
              <a:buChar char="v"/>
            </a:pPr>
            <a:r>
              <a:rPr lang="en-US" sz="1700" b="1" dirty="0"/>
              <a:t>The Faculty/Institute has an organizational structure which is adequate for effective management and execution of its core functions such as program design, development and delivery; student support; research and outreach activities </a:t>
            </a:r>
          </a:p>
          <a:p>
            <a:pPr>
              <a:buFont typeface="Wingdings" panose="05000000000000000000" pitchFamily="2" charset="2"/>
              <a:buChar char="v"/>
            </a:pPr>
            <a:r>
              <a:rPr lang="en-US" sz="1700" b="1" dirty="0"/>
              <a:t>The Action Plan of the Faculty/ Institute is up to date, designed and developed in alignment with the University’s/HEI’s corporate plan.  The Action Plan reflects the Faculty/ Institute’s vigilance on new trends in the educational sphere nationally and globally, and its activities demonstrate the Faculty/Institute’s readiness to embrace innovative initiatives for progressive development; Action Plan is implemented as planned and the progress is regularly monitored</a:t>
            </a:r>
          </a:p>
          <a:p>
            <a:pPr>
              <a:buFont typeface="Wingdings" panose="05000000000000000000" pitchFamily="2" charset="2"/>
              <a:buChar char="v"/>
            </a:pPr>
            <a:r>
              <a:rPr lang="en-US" sz="1700" b="1" dirty="0"/>
              <a:t>The Faculty/ Institute is committed to improve its governance and management; it complies fully with national and institutional administrative and financial regulations and guidelines in effecting general administration and financial management; these are documented as Standard Operational Procedures/Manual of Procedures/Management Guide, and circulated among all relevant stakeholders to ensure compliance</a:t>
            </a:r>
          </a:p>
        </p:txBody>
      </p:sp>
      <p:sp>
        <p:nvSpPr>
          <p:cNvPr id="4" name="Date Placeholder 3"/>
          <p:cNvSpPr>
            <a:spLocks noGrp="1"/>
          </p:cNvSpPr>
          <p:nvPr>
            <p:ph type="dt" sz="half" idx="10"/>
          </p:nvPr>
        </p:nvSpPr>
        <p:spPr/>
        <p:txBody>
          <a:bodyPr/>
          <a:lstStyle/>
          <a:p>
            <a:r>
              <a:rPr lang="en-US"/>
              <a:t>07/6/2017</a:t>
            </a:r>
          </a:p>
        </p:txBody>
      </p:sp>
      <p:pic>
        <p:nvPicPr>
          <p:cNvPr id="7" name="Picture 6" descr="download.png"/>
          <p:cNvPicPr>
            <a:picLocks noChangeAspect="1"/>
          </p:cNvPicPr>
          <p:nvPr/>
        </p:nvPicPr>
        <p:blipFill>
          <a:blip r:embed="rId2">
            <a:lum bright="10000" contrast="-30000"/>
          </a:blip>
          <a:stretch>
            <a:fillRect/>
          </a:stretch>
        </p:blipFill>
        <p:spPr>
          <a:xfrm>
            <a:off x="245138" y="2660073"/>
            <a:ext cx="1932797" cy="4197927"/>
          </a:xfrm>
          <a:prstGeom prst="rect">
            <a:avLst/>
          </a:prstGeom>
        </p:spPr>
      </p:pic>
    </p:spTree>
    <p:extLst>
      <p:ext uri="{BB962C8B-B14F-4D97-AF65-F5344CB8AC3E}">
        <p14:creationId xmlns:p14="http://schemas.microsoft.com/office/powerpoint/2010/main" val="118437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123440"/>
          </a:xfrm>
        </p:spPr>
        <p:txBody>
          <a:bodyPr>
            <a:normAutofit/>
          </a:bodyPr>
          <a:lstStyle/>
          <a:p>
            <a:r>
              <a:rPr lang="en-US" sz="2000" b="1" dirty="0"/>
              <a:t>Criterion 2 - Human and Physical Resources </a:t>
            </a:r>
          </a:p>
          <a:p>
            <a:pPr>
              <a:buFont typeface="Wingdings" panose="05000000000000000000" pitchFamily="2" charset="2"/>
              <a:buChar char="v"/>
            </a:pPr>
            <a:r>
              <a:rPr lang="en-US" sz="1500" b="1" dirty="0"/>
              <a:t>The Faculty/ Institute ensures the availability of adequate human resources equipped with required qualifications and competencies for design and development and delivery of academic program(s) and courses,  and to undertake associated functions such as research, innovations, counseling and outreach activities</a:t>
            </a:r>
          </a:p>
          <a:p>
            <a:pPr>
              <a:buFont typeface="Wingdings" panose="05000000000000000000" pitchFamily="2" charset="2"/>
              <a:buChar char="v"/>
            </a:pPr>
            <a:r>
              <a:rPr lang="en-US" sz="1500" b="1" dirty="0"/>
              <a:t>The Faculty/ Institute ensures that its human resources profile is comparable with national and international norms with high percentage of academics having doctoral degrees,  research grants and scientific communications in national and international referred/indexed journals</a:t>
            </a:r>
          </a:p>
          <a:p>
            <a:pPr>
              <a:buFont typeface="Wingdings" panose="05000000000000000000" pitchFamily="2" charset="2"/>
              <a:buChar char="v"/>
            </a:pPr>
            <a:r>
              <a:rPr lang="en-US" sz="1500" b="1" dirty="0"/>
              <a:t>The Faculty/Institute requires all newly recruited academic staff to undergo an induction program which helps them to acquire minimum competencies required to perform satisfactorily in their assigned roles;  proactively encourages all newly recruited academic staff to acquire required post-recruitment qualifications and competencies as soon as possible to perform their core duties, and to work towards progressing into higher grades at the prescribed points of time in their service without undergoing stagnation; the capacity of all staff is continuously upgraded and enhanced through provision of in-service, continuing professional development (CPD) programs of which the impact is monitored, and remedial actions are taken as and when required</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2).jpg"/>
          <p:cNvPicPr>
            <a:picLocks noChangeAspect="1"/>
          </p:cNvPicPr>
          <p:nvPr/>
        </p:nvPicPr>
        <p:blipFill>
          <a:blip r:embed="rId2"/>
          <a:stretch>
            <a:fillRect/>
          </a:stretch>
        </p:blipFill>
        <p:spPr>
          <a:xfrm>
            <a:off x="10414288" y="5453149"/>
            <a:ext cx="1777712" cy="1404851"/>
          </a:xfrm>
          <a:prstGeom prst="rect">
            <a:avLst/>
          </a:prstGeom>
        </p:spPr>
      </p:pic>
      <p:pic>
        <p:nvPicPr>
          <p:cNvPr id="8" name="Picture 7" descr="images.png"/>
          <p:cNvPicPr>
            <a:picLocks noChangeAspect="1"/>
          </p:cNvPicPr>
          <p:nvPr/>
        </p:nvPicPr>
        <p:blipFill>
          <a:blip r:embed="rId3"/>
          <a:stretch>
            <a:fillRect/>
          </a:stretch>
        </p:blipFill>
        <p:spPr>
          <a:xfrm>
            <a:off x="8666278" y="5476875"/>
            <a:ext cx="1791134" cy="1381125"/>
          </a:xfrm>
          <a:prstGeom prst="rect">
            <a:avLst/>
          </a:prstGeom>
        </p:spPr>
      </p:pic>
    </p:spTree>
    <p:extLst>
      <p:ext uri="{BB962C8B-B14F-4D97-AF65-F5344CB8AC3E}">
        <p14:creationId xmlns:p14="http://schemas.microsoft.com/office/powerpoint/2010/main" val="413248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123440"/>
          </a:xfrm>
        </p:spPr>
        <p:txBody>
          <a:bodyPr/>
          <a:lstStyle/>
          <a:p>
            <a:r>
              <a:rPr lang="en-US" sz="2000" b="1" dirty="0"/>
              <a:t>Criterion 3 - Program Design and Development </a:t>
            </a:r>
          </a:p>
          <a:p>
            <a:pPr marL="0" indent="0">
              <a:buNone/>
            </a:pPr>
            <a:endParaRPr lang="en-US" b="1" dirty="0"/>
          </a:p>
          <a:p>
            <a:pPr>
              <a:buFont typeface="Wingdings" panose="05000000000000000000" pitchFamily="2" charset="2"/>
              <a:buChar char="v"/>
            </a:pPr>
            <a:r>
              <a:rPr lang="en-US" b="1" dirty="0"/>
              <a:t>The Faculty/Institute adopts a participatory approach inclusive of academic staff, nonacademic/ technical staff, students, alumni and external stakeholders (e.g., industry and professional bodies) at key stages of the design and approval of program and courses</a:t>
            </a:r>
          </a:p>
          <a:p>
            <a:pPr>
              <a:buFont typeface="Wingdings" panose="05000000000000000000" pitchFamily="2" charset="2"/>
              <a:buChar char="v"/>
            </a:pPr>
            <a:r>
              <a:rPr lang="en-US" b="1" dirty="0"/>
              <a:t>A program/ curriculum committee and/or an equivalent body responsible for the planning, design, organization, and improvement of the program/ curriculum is in place. The committee consists of faculty and other relevant stakeholders including representatives from key employers/industry/ profession</a:t>
            </a:r>
          </a:p>
          <a:p>
            <a:pPr>
              <a:buFont typeface="Wingdings" panose="05000000000000000000" pitchFamily="2" charset="2"/>
              <a:buChar char="v"/>
            </a:pPr>
            <a:r>
              <a:rPr lang="en-US" b="1" dirty="0"/>
              <a:t>Program is consistent with the mission, goals and objectives of the University/ HEI. It is designed to meet the needs of all stakeholders, national, regional and global requirements, and to reflect latest developments and practices in the field of study</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1).png"/>
          <p:cNvPicPr>
            <a:picLocks noChangeAspect="1"/>
          </p:cNvPicPr>
          <p:nvPr/>
        </p:nvPicPr>
        <p:blipFill>
          <a:blip r:embed="rId2">
            <a:duotone>
              <a:prstClr val="black"/>
              <a:schemeClr val="bg1">
                <a:tint val="45000"/>
                <a:satMod val="400000"/>
              </a:schemeClr>
            </a:duotone>
            <a:lum bright="30000"/>
          </a:blip>
          <a:stretch>
            <a:fillRect/>
          </a:stretch>
        </p:blipFill>
        <p:spPr>
          <a:xfrm>
            <a:off x="203055" y="1197033"/>
            <a:ext cx="2143125" cy="5660968"/>
          </a:xfrm>
          <a:prstGeom prst="rect">
            <a:avLst/>
          </a:prstGeom>
        </p:spPr>
      </p:pic>
    </p:spTree>
    <p:extLst>
      <p:ext uri="{BB962C8B-B14F-4D97-AF65-F5344CB8AC3E}">
        <p14:creationId xmlns:p14="http://schemas.microsoft.com/office/powerpoint/2010/main" val="213002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87782"/>
            <a:ext cx="8915400" cy="5123440"/>
          </a:xfrm>
        </p:spPr>
        <p:txBody>
          <a:bodyPr/>
          <a:lstStyle/>
          <a:p>
            <a:r>
              <a:rPr lang="en-US" sz="2000" b="1" dirty="0"/>
              <a:t>Criterion 4 – Course/ Module design and Development </a:t>
            </a:r>
          </a:p>
          <a:p>
            <a:pPr marL="0" indent="0">
              <a:buNone/>
            </a:pPr>
            <a:endParaRPr lang="en-US" b="1" dirty="0"/>
          </a:p>
          <a:p>
            <a:pPr>
              <a:buFont typeface="Wingdings" panose="05000000000000000000" pitchFamily="2" charset="2"/>
              <a:buChar char="v"/>
            </a:pPr>
            <a:r>
              <a:rPr lang="en-US" sz="2000" b="1" dirty="0"/>
              <a:t>The Faculty/Institute adopts a participatory (course team) approach inclusive of academic staff, non-academic/ technical staff, students, alumni and external stakeholders (e.g., industry and professional bodies) at key stages of the design, development and approval of courses; each member is made aware of their respective roles and responsibilities</a:t>
            </a:r>
          </a:p>
          <a:p>
            <a:pPr marL="0" indent="0">
              <a:buNone/>
            </a:pPr>
            <a:endParaRPr lang="en-US" sz="2000" b="1" dirty="0"/>
          </a:p>
          <a:p>
            <a:pPr>
              <a:buFont typeface="Wingdings" panose="05000000000000000000" pitchFamily="2" charset="2"/>
              <a:buChar char="v"/>
            </a:pPr>
            <a:r>
              <a:rPr lang="en-US" sz="2000" b="1" dirty="0"/>
              <a:t>Content in a program is organized into focused courses/ modules with the ILOs aligned with the programme ILOs</a:t>
            </a:r>
          </a:p>
          <a:p>
            <a:pPr marL="0" indent="0">
              <a:buNone/>
            </a:pPr>
            <a:endParaRPr lang="en-US" sz="2000" b="1" dirty="0"/>
          </a:p>
          <a:p>
            <a:pPr>
              <a:buFont typeface="Wingdings" panose="05000000000000000000" pitchFamily="2" charset="2"/>
              <a:buChar char="v"/>
            </a:pPr>
            <a:r>
              <a:rPr lang="en-US" sz="2000" b="1" dirty="0"/>
              <a:t>Courses are designed to reflect latest developments and practices in the field of study</a:t>
            </a:r>
          </a:p>
        </p:txBody>
      </p:sp>
      <p:sp>
        <p:nvSpPr>
          <p:cNvPr id="4" name="Date Placeholder 3"/>
          <p:cNvSpPr>
            <a:spLocks noGrp="1"/>
          </p:cNvSpPr>
          <p:nvPr>
            <p:ph type="dt" sz="half" idx="10"/>
          </p:nvPr>
        </p:nvSpPr>
        <p:spPr/>
        <p:txBody>
          <a:bodyPr/>
          <a:lstStyle/>
          <a:p>
            <a:r>
              <a:rPr lang="en-US"/>
              <a:t>07/6/2017</a:t>
            </a:r>
          </a:p>
        </p:txBody>
      </p:sp>
      <p:pic>
        <p:nvPicPr>
          <p:cNvPr id="7" name="Picture 6" descr="download (3).jpg"/>
          <p:cNvPicPr>
            <a:picLocks noChangeAspect="1"/>
          </p:cNvPicPr>
          <p:nvPr/>
        </p:nvPicPr>
        <p:blipFill>
          <a:blip r:embed="rId2"/>
          <a:stretch>
            <a:fillRect/>
          </a:stretch>
        </p:blipFill>
        <p:spPr>
          <a:xfrm>
            <a:off x="9982200" y="5669281"/>
            <a:ext cx="2209800" cy="1188720"/>
          </a:xfrm>
          <a:prstGeom prst="rect">
            <a:avLst/>
          </a:prstGeom>
        </p:spPr>
      </p:pic>
    </p:spTree>
    <p:extLst>
      <p:ext uri="{BB962C8B-B14F-4D97-AF65-F5344CB8AC3E}">
        <p14:creationId xmlns:p14="http://schemas.microsoft.com/office/powerpoint/2010/main" val="31793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563</TotalTime>
  <Words>1334</Words>
  <Application>Microsoft Office PowerPoint</Application>
  <PresentationFormat>Widescreen</PresentationFormat>
  <Paragraphs>82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Albertus Extra Bold</vt:lpstr>
      <vt:lpstr>Arial</vt:lpstr>
      <vt:lpstr>Calibri</vt:lpstr>
      <vt:lpstr>Century Gothic</vt:lpstr>
      <vt:lpstr>Wingdings</vt:lpstr>
      <vt:lpstr>Wingdings 3</vt:lpstr>
      <vt:lpstr>Wisp</vt:lpstr>
      <vt:lpstr> Training Workshop for Reviewers Undergraduate Study Programmes  Sri Lankan Universities &amp; HEIs </vt:lpstr>
      <vt:lpstr>Criteria and Best Practices </vt:lpstr>
      <vt:lpstr>Criteria </vt:lpstr>
      <vt:lpstr>PowerPoint Presentation</vt:lpstr>
      <vt:lpstr>Best Practices</vt:lpstr>
      <vt:lpstr>Criteria and Corresponding Best Practices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dinithi fernando</dc:creator>
  <cp:lastModifiedBy>User</cp:lastModifiedBy>
  <cp:revision>35</cp:revision>
  <dcterms:created xsi:type="dcterms:W3CDTF">2016-06-06T05:27:57Z</dcterms:created>
  <dcterms:modified xsi:type="dcterms:W3CDTF">2019-05-28T12:41:04Z</dcterms:modified>
</cp:coreProperties>
</file>