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72" r:id="rId5"/>
    <p:sldId id="257" r:id="rId6"/>
    <p:sldId id="258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D4A1EA-D058-4E9D-9177-063E63DB2809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PROGRAMME REVIEWS</a:t>
            </a:r>
            <a:br>
              <a:rPr lang="en-US" b="1" dirty="0" smtClean="0"/>
            </a:br>
            <a:r>
              <a:rPr lang="en-US" b="1" dirty="0" smtClean="0"/>
              <a:t>Implementation process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Prof </a:t>
            </a:r>
            <a:r>
              <a:rPr lang="en-US" dirty="0" err="1" smtClean="0"/>
              <a:t>Nilanthi</a:t>
            </a:r>
            <a:r>
              <a:rPr lang="en-US" dirty="0" smtClean="0"/>
              <a:t> de Silva </a:t>
            </a:r>
          </a:p>
          <a:p>
            <a:r>
              <a:rPr lang="en-US" dirty="0" smtClean="0"/>
              <a:t>Director QAC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74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Deliverable 4. Final Review Report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Dean’s comments will be emailed to Review Chair, by DQAC for consideration in finalizing the Review Report</a:t>
            </a:r>
          </a:p>
          <a:p>
            <a:r>
              <a:rPr lang="en-US" dirty="0" smtClean="0"/>
              <a:t>Review Chair should communicate with other members and decide on what consideration should be given to comments from Dean</a:t>
            </a:r>
          </a:p>
          <a:p>
            <a:r>
              <a:rPr lang="en-US" dirty="0" smtClean="0"/>
              <a:t>Deadline for submission of Final Report to QAC: within 3 weeks of receiving comments from Dean </a:t>
            </a:r>
          </a:p>
          <a:p>
            <a:r>
              <a:rPr lang="en-US" dirty="0" smtClean="0"/>
              <a:t>Final report will be sent back to Dean for any further corrections / comments, to be sent back within 1 week</a:t>
            </a:r>
          </a:p>
        </p:txBody>
      </p:sp>
    </p:spTree>
    <p:extLst>
      <p:ext uri="{BB962C8B-B14F-4D97-AF65-F5344CB8AC3E}">
        <p14:creationId xmlns:p14="http://schemas.microsoft.com/office/powerpoint/2010/main" val="4159226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Deliverable 4 </a:t>
            </a:r>
            <a:r>
              <a:rPr lang="en-US" b="1" dirty="0" err="1" smtClean="0"/>
              <a:t>ctd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QAC requires Final Report in Word and </a:t>
            </a:r>
            <a:r>
              <a:rPr lang="en-US" dirty="0" err="1" smtClean="0"/>
              <a:t>pdf</a:t>
            </a:r>
            <a:r>
              <a:rPr lang="en-US" dirty="0" smtClean="0"/>
              <a:t> formats, and a single hard copy with original signatures of review panel, as well as attendance sheets. </a:t>
            </a:r>
          </a:p>
          <a:p>
            <a:r>
              <a:rPr lang="en-US" dirty="0" smtClean="0"/>
              <a:t>Payments vouchers will be sent to the UGC after receipt of hard copy</a:t>
            </a:r>
          </a:p>
          <a:p>
            <a:r>
              <a:rPr lang="en-US" dirty="0" smtClean="0"/>
              <a:t>Payment for reviewers: Rs 66,000/- per review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Process after site visit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Chair submits preliminary report within 2 weeks of completion of site visit, with key finding regarding each review criterion and the scores and final grade awarded by the Review Panel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Chair submits a comprehensive Draft Report within 6 weeks of completion of the site visit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DQAC forwards draft report and scores to Dean with request for comments within 3 weeks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DQAC forwards any comments from Dean to Review Chair, for consideration in finalizing report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After site visit…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Review Chair submits Final Report to DQAC within 3 weeks of receiving comments from Dean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DQAC forwards Final Report to Dean for concurrence within 1 week</a:t>
            </a:r>
            <a:r>
              <a:rPr lang="en-GB" dirty="0" smtClean="0"/>
              <a:t>. Dean may point out any further factual inaccuracies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DQAC forwards any further comments to Review Chair for consideration by the Team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Final Report from Review Chair is sent to Editorial Team for language checks and correction (if necessary)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After site visit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80560"/>
          </a:xfrm>
        </p:spPr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Final Report published on QAC website after editing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Faculty develops Action Plan for implementation of recommendations in review report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Clustering of </a:t>
            </a:r>
            <a:r>
              <a:rPr lang="en-US" sz="3600" b="1" dirty="0" err="1" smtClean="0"/>
              <a:t>Programme</a:t>
            </a:r>
            <a:r>
              <a:rPr lang="en-US" sz="3600" b="1" dirty="0" smtClean="0"/>
              <a:t> Reviews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Frequently done in 2017, and to a lesser extent in 2018</a:t>
            </a:r>
          </a:p>
          <a:p>
            <a:r>
              <a:rPr lang="en-US" dirty="0" smtClean="0"/>
              <a:t>No specific rationale was required for clustering</a:t>
            </a:r>
          </a:p>
          <a:p>
            <a:r>
              <a:rPr lang="en-US" dirty="0" smtClean="0"/>
              <a:t>Not expected in this year’s reviews, except for 1 cluster of 2 closely related </a:t>
            </a:r>
            <a:r>
              <a:rPr lang="en-US" dirty="0" err="1" smtClean="0"/>
              <a:t>programmes</a:t>
            </a:r>
            <a:r>
              <a:rPr lang="en-US" dirty="0" smtClean="0"/>
              <a:t> of study</a:t>
            </a:r>
          </a:p>
          <a:p>
            <a:r>
              <a:rPr lang="en-US" dirty="0" smtClean="0"/>
              <a:t>Will be required again in 2020, to optimize efficiency and cost of reviews in Science Faculties </a:t>
            </a:r>
          </a:p>
          <a:p>
            <a:endParaRPr lang="en-US" dirty="0" smtClean="0"/>
          </a:p>
          <a:p>
            <a:r>
              <a:rPr lang="en-US" sz="2800" b="1" dirty="0" smtClean="0"/>
              <a:t>QAC proposes to base clustering on clearly articulated principles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Clustered reviews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Principle 1</a:t>
            </a:r>
            <a:r>
              <a:rPr lang="en-US" dirty="0" smtClean="0"/>
              <a:t>. Self-assessment should be carried out for each </a:t>
            </a:r>
            <a:r>
              <a:rPr lang="en-US" dirty="0" err="1" smtClean="0"/>
              <a:t>programme</a:t>
            </a:r>
            <a:r>
              <a:rPr lang="en-US" dirty="0" smtClean="0"/>
              <a:t> of study, and a separate SER should be compiled</a:t>
            </a:r>
          </a:p>
          <a:p>
            <a:r>
              <a:rPr lang="en-US" b="1" dirty="0" smtClean="0"/>
              <a:t>Principle 2</a:t>
            </a:r>
            <a:r>
              <a:rPr lang="en-US" dirty="0" smtClean="0"/>
              <a:t>. Where 6 or more </a:t>
            </a:r>
            <a:r>
              <a:rPr lang="en-US" dirty="0" err="1" smtClean="0"/>
              <a:t>programmes</a:t>
            </a:r>
            <a:r>
              <a:rPr lang="en-US" dirty="0" smtClean="0"/>
              <a:t> of study are offered by one Faculty, the Faculty may request the QAC to assign a single review panel to review up to 3 or 4 </a:t>
            </a:r>
            <a:r>
              <a:rPr lang="en-US" dirty="0" err="1" smtClean="0"/>
              <a:t>programmes</a:t>
            </a:r>
            <a:r>
              <a:rPr lang="en-US" dirty="0" smtClean="0"/>
              <a:t> together</a:t>
            </a:r>
          </a:p>
          <a:p>
            <a:r>
              <a:rPr lang="en-US" b="1" dirty="0" smtClean="0"/>
              <a:t>Principle 3</a:t>
            </a:r>
            <a:r>
              <a:rPr lang="en-US" dirty="0" smtClean="0"/>
              <a:t>. When a cluster review is requested,  the Faculty should be able to demonstrate a common level of achievement for at least 60% of the standards (93/156) in all the </a:t>
            </a:r>
            <a:r>
              <a:rPr lang="en-US" dirty="0" err="1" smtClean="0"/>
              <a:t>programmes</a:t>
            </a:r>
            <a:r>
              <a:rPr lang="en-US" dirty="0" smtClean="0"/>
              <a:t> to be clustered. 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Clustered reviews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Principle 4</a:t>
            </a:r>
            <a:r>
              <a:rPr lang="en-US" dirty="0" smtClean="0"/>
              <a:t>. The team of reviewers assigned to a clustered review will have at least one member each with expertise in the relevant fields of study in addition to others who can review common standards</a:t>
            </a:r>
          </a:p>
          <a:p>
            <a:r>
              <a:rPr lang="en-US" b="1" dirty="0" smtClean="0"/>
              <a:t>Principle 5</a:t>
            </a:r>
            <a:r>
              <a:rPr lang="en-US" dirty="0" smtClean="0"/>
              <a:t>. Each </a:t>
            </a:r>
            <a:r>
              <a:rPr lang="en-US" dirty="0" err="1" smtClean="0"/>
              <a:t>programme</a:t>
            </a:r>
            <a:r>
              <a:rPr lang="en-US" dirty="0" smtClean="0"/>
              <a:t> will be awarded a separate score based on the common standards as well as those specific to the individual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b="1" dirty="0" smtClean="0"/>
              <a:t>Principle 6</a:t>
            </a:r>
            <a:r>
              <a:rPr lang="en-US" dirty="0" smtClean="0"/>
              <a:t>. The Review Panel will be required to submit a single Review Report which clearly sets out common commendations and recommendations, as well as those that are specific to individual </a:t>
            </a:r>
            <a:r>
              <a:rPr lang="en-US" dirty="0" err="1" smtClean="0"/>
              <a:t>programmes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happens before site visit?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QAC will assign reviewers to each Programme that has submitted an SER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QAC will obtain agreement of reviewers and consent from the Dean of the Faculty for the Review Panel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reviewer may be assigned more than one Programme, depending on availability of expertise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Reviewers will be required to declare any possible conflict of interests and sign an agreement with UGC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QAC will organize a Pre-Review meeting with Reviewers assigned to specific PRs and hand over the SERs (end June / first week of July)</a:t>
            </a:r>
          </a:p>
        </p:txBody>
      </p:sp>
    </p:spTree>
    <p:extLst>
      <p:ext uri="{BB962C8B-B14F-4D97-AF65-F5344CB8AC3E}">
        <p14:creationId xmlns:p14="http://schemas.microsoft.com/office/powerpoint/2010/main" val="131181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Before site visit…</a:t>
            </a:r>
            <a:r>
              <a:rPr lang="en-US" b="1" dirty="0" err="1" smtClean="0"/>
              <a:t>ctd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Each reviewer is expected to go through the assigned SER and carry out an individual desk evaluation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QAC will organize pre-site visit meeting (end July / early August), to enable review panels to compare their individual scores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Review panel is expected to agree on a Chairperson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Site visits will be scheduled during the months of August – December 2019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Site visit dates will be fixed with agreement from both Reviewers and </a:t>
            </a:r>
            <a:r>
              <a:rPr lang="en-US" dirty="0" err="1" smtClean="0"/>
              <a:t>programmes</a:t>
            </a:r>
            <a:r>
              <a:rPr lang="en-US" dirty="0" smtClean="0"/>
              <a:t> under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7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Before site visit… </a:t>
            </a:r>
            <a:r>
              <a:rPr lang="en-US" b="1" dirty="0" err="1" smtClean="0"/>
              <a:t>ctd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632960"/>
          </a:xfrm>
        </p:spPr>
        <p:txBody>
          <a:bodyPr/>
          <a:lstStyle/>
          <a:p>
            <a:pPr marL="514350" indent="-514350">
              <a:buFont typeface="+mj-lt"/>
              <a:buAutoNum type="arabicPeriod" startAt="11"/>
            </a:pPr>
            <a:r>
              <a:rPr lang="en-US" dirty="0" smtClean="0"/>
              <a:t>Review chair is expected to contact Dean well before site visit and agree on tentative programme for site visit 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dirty="0" smtClean="0"/>
              <a:t>UGC </a:t>
            </a:r>
            <a:r>
              <a:rPr lang="en-US" dirty="0"/>
              <a:t>will arrange for transport and accommodation near the Faculty under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99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do we expect from reviewers? </a:t>
            </a:r>
            <a:br>
              <a:rPr lang="en-US" b="1" dirty="0" smtClean="0"/>
            </a:br>
            <a:r>
              <a:rPr lang="en-US" b="1" dirty="0" smtClean="0"/>
              <a:t>Key deliverables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>
            <a:noAutofit/>
          </a:bodyPr>
          <a:lstStyle/>
          <a:p>
            <a:r>
              <a:rPr lang="en-US" sz="3100" dirty="0" smtClean="0"/>
              <a:t>Before site visit: 	</a:t>
            </a:r>
          </a:p>
          <a:p>
            <a:pPr marL="1005840" lvl="2" indent="-457200"/>
            <a:r>
              <a:rPr lang="en-US" sz="2800" b="1" dirty="0" smtClean="0"/>
              <a:t>Deliverable 1</a:t>
            </a:r>
            <a:r>
              <a:rPr lang="en-US" sz="2800" dirty="0" smtClean="0"/>
              <a:t>: Individual desk evaluation</a:t>
            </a:r>
          </a:p>
          <a:p>
            <a:endParaRPr lang="en-US" sz="3100" dirty="0" smtClean="0"/>
          </a:p>
          <a:p>
            <a:r>
              <a:rPr lang="en-US" sz="3100" dirty="0" smtClean="0"/>
              <a:t>After site visit – team reports submitted by Review Chair to QAC on behalf of Panel:</a:t>
            </a:r>
          </a:p>
          <a:p>
            <a:pPr marL="1004888" lvl="2" indent="-457200">
              <a:tabLst>
                <a:tab pos="1371600" algn="l"/>
              </a:tabLst>
            </a:pPr>
            <a:r>
              <a:rPr lang="en-US" sz="2800" b="1" dirty="0" smtClean="0"/>
              <a:t>Deliverable 2</a:t>
            </a:r>
            <a:r>
              <a:rPr lang="en-US" sz="2800" dirty="0" smtClean="0"/>
              <a:t>: Preliminary report</a:t>
            </a:r>
          </a:p>
          <a:p>
            <a:pPr marL="1004888" lvl="2" indent="-457200">
              <a:tabLst>
                <a:tab pos="1371600" algn="l"/>
              </a:tabLst>
            </a:pPr>
            <a:r>
              <a:rPr lang="en-US" sz="2800" b="1" dirty="0" smtClean="0"/>
              <a:t>Deliverable 3</a:t>
            </a:r>
            <a:r>
              <a:rPr lang="en-US" sz="2800" dirty="0" smtClean="0"/>
              <a:t>: Draft Review Report</a:t>
            </a:r>
          </a:p>
          <a:p>
            <a:pPr marL="1004888" lvl="2" indent="-457200">
              <a:tabLst>
                <a:tab pos="1371600" algn="l"/>
              </a:tabLst>
            </a:pPr>
            <a:r>
              <a:rPr lang="en-US" sz="2800" b="1" dirty="0" smtClean="0"/>
              <a:t>Deliverable 4</a:t>
            </a:r>
            <a:r>
              <a:rPr lang="en-US" sz="2800" dirty="0" smtClean="0"/>
              <a:t>: Final Review Report</a:t>
            </a:r>
          </a:p>
          <a:p>
            <a:pPr marL="731520" lvl="1" indent="-457200">
              <a:buFont typeface="+mj-lt"/>
              <a:buAutoNum type="arabicPeriod"/>
            </a:pPr>
            <a:endParaRPr lang="en-US" sz="2800" dirty="0" smtClean="0"/>
          </a:p>
          <a:p>
            <a:pPr marL="731520" lvl="1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1334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Deliverable 1. Desk 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r>
              <a:rPr lang="en-US" dirty="0" smtClean="0"/>
              <a:t>Each reviewer is expected to assess the SER and assign scores for each standard, based on what is given in the SER. 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00B0F0"/>
                </a:solidFill>
              </a:rPr>
              <a:t>pre-formatted Excel file </a:t>
            </a:r>
            <a:r>
              <a:rPr lang="en-US" dirty="0" smtClean="0"/>
              <a:t>will be provided for this purpose for scoring</a:t>
            </a:r>
          </a:p>
          <a:p>
            <a:r>
              <a:rPr lang="en-US" dirty="0" smtClean="0"/>
              <a:t>Make notes on any items that you would like clarified during the site visit</a:t>
            </a:r>
          </a:p>
          <a:p>
            <a:r>
              <a:rPr lang="en-US" dirty="0" smtClean="0"/>
              <a:t>Completed Excel file should be emailed to QAC before pre-site visit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93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Deliverable 2. Preliminary report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Should be compiled by Review Chair, based on contributions of all members of Review Panel</a:t>
            </a:r>
          </a:p>
          <a:p>
            <a:r>
              <a:rPr lang="en-US" dirty="0" smtClean="0"/>
              <a:t>Precise format will be provided at pre-review meeting. </a:t>
            </a:r>
          </a:p>
          <a:p>
            <a:r>
              <a:rPr lang="en-US" dirty="0" smtClean="0"/>
              <a:t>Needs to include:</a:t>
            </a:r>
          </a:p>
          <a:p>
            <a:pPr lvl="1"/>
            <a:r>
              <a:rPr lang="en-US" dirty="0" smtClean="0"/>
              <a:t>Summary information regarding programme, review panel and site visit dates</a:t>
            </a:r>
          </a:p>
          <a:p>
            <a:pPr lvl="1"/>
            <a:r>
              <a:rPr lang="en-US" dirty="0" smtClean="0"/>
              <a:t>Key findings regarding strengths and weaknesses identified in relation to each review criterion</a:t>
            </a:r>
          </a:p>
          <a:p>
            <a:pPr lvl="1"/>
            <a:r>
              <a:rPr lang="en-US" dirty="0" smtClean="0"/>
              <a:t>Scores awarded for each standard, together with criterion-wise actual scores and final grade (use same preformatted Excel file)</a:t>
            </a:r>
          </a:p>
          <a:p>
            <a:r>
              <a:rPr lang="en-US" dirty="0" smtClean="0"/>
              <a:t>RC to send to QAC by email within 2 wks of completing site visit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32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Deliverable 3. Draft Review Report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Should be compiled by Review Chair, </a:t>
            </a:r>
            <a:r>
              <a:rPr lang="en-US" dirty="0" smtClean="0"/>
              <a:t>with contributions from </a:t>
            </a:r>
            <a:r>
              <a:rPr lang="en-US" dirty="0"/>
              <a:t>all members of Review </a:t>
            </a:r>
            <a:r>
              <a:rPr lang="en-US" dirty="0" smtClean="0"/>
              <a:t>Panel</a:t>
            </a:r>
          </a:p>
          <a:p>
            <a:r>
              <a:rPr lang="en-US" dirty="0" smtClean="0"/>
              <a:t>Format set out in Programme Review Manual (p 98–102)</a:t>
            </a:r>
          </a:p>
          <a:p>
            <a:pPr lvl="1"/>
            <a:r>
              <a:rPr lang="en-US" dirty="0" smtClean="0"/>
              <a:t>Section 1: Introduction to programme</a:t>
            </a:r>
          </a:p>
          <a:p>
            <a:pPr lvl="1"/>
            <a:r>
              <a:rPr lang="en-US" dirty="0" smtClean="0"/>
              <a:t>Section 2: Observations on SER</a:t>
            </a:r>
          </a:p>
          <a:p>
            <a:pPr lvl="1"/>
            <a:r>
              <a:rPr lang="en-US" dirty="0" smtClean="0"/>
              <a:t>Section 3: Description of review process</a:t>
            </a:r>
          </a:p>
          <a:p>
            <a:pPr lvl="1"/>
            <a:r>
              <a:rPr lang="en-US" dirty="0" smtClean="0"/>
              <a:t>Section 4: Faculty’s approach to quality and standards</a:t>
            </a:r>
          </a:p>
          <a:p>
            <a:pPr lvl="1"/>
            <a:r>
              <a:rPr lang="en-US" dirty="0" smtClean="0"/>
              <a:t>Section 5: Judgment on each of the 8 criteria</a:t>
            </a:r>
          </a:p>
          <a:p>
            <a:pPr lvl="1"/>
            <a:r>
              <a:rPr lang="en-US" dirty="0" smtClean="0"/>
              <a:t>Section 6: Grading of overall performance</a:t>
            </a:r>
          </a:p>
          <a:p>
            <a:pPr lvl="1"/>
            <a:r>
              <a:rPr lang="en-US" dirty="0" smtClean="0"/>
              <a:t>Section 7: Commendations and recommendations</a:t>
            </a:r>
          </a:p>
          <a:p>
            <a:pPr lvl="1"/>
            <a:r>
              <a:rPr lang="en-US" dirty="0" smtClean="0"/>
              <a:t>Section 8: Summary</a:t>
            </a:r>
          </a:p>
          <a:p>
            <a:pPr lvl="1"/>
            <a:r>
              <a:rPr lang="en-US" dirty="0" err="1" smtClean="0"/>
              <a:t>Annexures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8052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Deliverable 3 </a:t>
            </a:r>
            <a:r>
              <a:rPr lang="en-US" b="1" dirty="0" err="1" smtClean="0"/>
              <a:t>ctd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Details of cover page and formatting etc will be provided at Pre-Review meeting</a:t>
            </a:r>
          </a:p>
          <a:p>
            <a:r>
              <a:rPr lang="en-US" dirty="0" smtClean="0"/>
              <a:t>Word limit: </a:t>
            </a:r>
          </a:p>
          <a:p>
            <a:pPr lvl="1"/>
            <a:r>
              <a:rPr lang="en-US" dirty="0" smtClean="0"/>
              <a:t>Single Programme (3 or 4 years duration):  8000 words</a:t>
            </a:r>
          </a:p>
          <a:p>
            <a:pPr lvl="1"/>
            <a:r>
              <a:rPr lang="en-US" dirty="0" smtClean="0"/>
              <a:t>Cluster Review / 5 year programme: 12,000 words</a:t>
            </a:r>
          </a:p>
          <a:p>
            <a:r>
              <a:rPr lang="en-US" dirty="0" smtClean="0"/>
              <a:t>Deadline for submission to QAC (by email): within 6 weeks of completing site visit</a:t>
            </a:r>
          </a:p>
          <a:p>
            <a:endParaRPr lang="en-US" dirty="0" smtClean="0"/>
          </a:p>
          <a:p>
            <a:r>
              <a:rPr lang="en-US" dirty="0" smtClean="0"/>
              <a:t>Draft report will be emailed by DQAC to Dean / Rector, for corrections / comments (together with Excel file with detailed marks), to be sent back within 3 weeks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600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191</TotalTime>
  <Words>1138</Words>
  <Application>Microsoft Office PowerPoint</Application>
  <PresentationFormat>On-screen Show (4:3)</PresentationFormat>
  <Paragraphs>96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Bookman Old Style</vt:lpstr>
      <vt:lpstr>Gill Sans MT</vt:lpstr>
      <vt:lpstr>Wingdings</vt:lpstr>
      <vt:lpstr>Wingdings 3</vt:lpstr>
      <vt:lpstr>Origin</vt:lpstr>
      <vt:lpstr>PROGRAMME REVIEWS Implementation process</vt:lpstr>
      <vt:lpstr>What happens before site visit?</vt:lpstr>
      <vt:lpstr>Before site visit…ctd</vt:lpstr>
      <vt:lpstr>Before site visit… ctd</vt:lpstr>
      <vt:lpstr>What do we expect from reviewers?  Key deliverables</vt:lpstr>
      <vt:lpstr>Deliverable 1. Desk evaluation</vt:lpstr>
      <vt:lpstr>Deliverable 2. Preliminary report</vt:lpstr>
      <vt:lpstr>Deliverable 3. Draft Review Report</vt:lpstr>
      <vt:lpstr>Deliverable 3 ctd</vt:lpstr>
      <vt:lpstr>Deliverable 4. Final Review Report</vt:lpstr>
      <vt:lpstr>Deliverable 4 ctd</vt:lpstr>
      <vt:lpstr>Process after site visit</vt:lpstr>
      <vt:lpstr>After site visit…</vt:lpstr>
      <vt:lpstr>After site visit </vt:lpstr>
      <vt:lpstr>Clustering of Programme Reviews</vt:lpstr>
      <vt:lpstr>Clustered reviews</vt:lpstr>
      <vt:lpstr>Clustered reviews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reports</dc:title>
  <dc:creator>N R de Silva</dc:creator>
  <cp:lastModifiedBy>HP</cp:lastModifiedBy>
  <cp:revision>20</cp:revision>
  <dcterms:created xsi:type="dcterms:W3CDTF">2019-05-29T09:11:19Z</dcterms:created>
  <dcterms:modified xsi:type="dcterms:W3CDTF">2019-05-30T05:29:53Z</dcterms:modified>
</cp:coreProperties>
</file>