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89" r:id="rId3"/>
    <p:sldId id="266" r:id="rId4"/>
    <p:sldId id="258" r:id="rId5"/>
    <p:sldId id="324" r:id="rId6"/>
    <p:sldId id="325" r:id="rId7"/>
    <p:sldId id="326" r:id="rId8"/>
    <p:sldId id="327" r:id="rId9"/>
    <p:sldId id="328" r:id="rId10"/>
    <p:sldId id="330" r:id="rId11"/>
    <p:sldId id="334" r:id="rId12"/>
    <p:sldId id="329" r:id="rId13"/>
    <p:sldId id="336" r:id="rId14"/>
    <p:sldId id="332" r:id="rId15"/>
    <p:sldId id="333" r:id="rId16"/>
    <p:sldId id="331" r:id="rId17"/>
    <p:sldId id="335" r:id="rId18"/>
    <p:sldId id="337" r:id="rId19"/>
    <p:sldId id="338" r:id="rId20"/>
    <p:sldId id="368" r:id="rId21"/>
    <p:sldId id="257" r:id="rId22"/>
    <p:sldId id="279" r:id="rId23"/>
    <p:sldId id="290" r:id="rId24"/>
    <p:sldId id="339" r:id="rId25"/>
    <p:sldId id="291" r:id="rId26"/>
    <p:sldId id="340" r:id="rId27"/>
    <p:sldId id="348" r:id="rId28"/>
    <p:sldId id="349" r:id="rId29"/>
    <p:sldId id="369" r:id="rId30"/>
    <p:sldId id="350" r:id="rId31"/>
    <p:sldId id="351" r:id="rId32"/>
    <p:sldId id="352" r:id="rId33"/>
    <p:sldId id="353" r:id="rId34"/>
    <p:sldId id="370" r:id="rId35"/>
    <p:sldId id="354" r:id="rId36"/>
    <p:sldId id="344" r:id="rId37"/>
    <p:sldId id="347" r:id="rId38"/>
    <p:sldId id="343" r:id="rId39"/>
    <p:sldId id="345" r:id="rId40"/>
    <p:sldId id="346" r:id="rId41"/>
    <p:sldId id="341" r:id="rId42"/>
    <p:sldId id="287" r:id="rId43"/>
    <p:sldId id="355" r:id="rId44"/>
    <p:sldId id="356" r:id="rId45"/>
    <p:sldId id="357" r:id="rId46"/>
    <p:sldId id="358" r:id="rId47"/>
    <p:sldId id="359" r:id="rId48"/>
    <p:sldId id="361" r:id="rId49"/>
    <p:sldId id="366" r:id="rId50"/>
    <p:sldId id="362" r:id="rId51"/>
    <p:sldId id="363" r:id="rId52"/>
    <p:sldId id="364" r:id="rId53"/>
    <p:sldId id="260" r:id="rId54"/>
    <p:sldId id="367" r:id="rId55"/>
    <p:sldId id="365"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5FCAB-AA9C-4D56-B9DC-68DEE3FBAB17}"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2C0ADFD8-9FA9-4EA7-A44F-F8A008D82972}">
      <dgm:prSet phldrT="[Text]"/>
      <dgm:spPr/>
      <dgm:t>
        <a:bodyPr/>
        <a:lstStyle/>
        <a:p>
          <a:r>
            <a:rPr lang="en-US" dirty="0"/>
            <a:t>Claim of internalization of best practice </a:t>
          </a:r>
        </a:p>
      </dgm:t>
    </dgm:pt>
    <dgm:pt modelId="{7B207827-3E69-45BC-821C-63B3B4A423E6}" type="parTrans" cxnId="{2F364918-DEFF-47A0-973A-6BFD456C0C6D}">
      <dgm:prSet/>
      <dgm:spPr/>
      <dgm:t>
        <a:bodyPr/>
        <a:lstStyle/>
        <a:p>
          <a:endParaRPr lang="en-US"/>
        </a:p>
      </dgm:t>
    </dgm:pt>
    <dgm:pt modelId="{7021F373-7AEB-494A-B81B-F74E3E144576}" type="sibTrans" cxnId="{2F364918-DEFF-47A0-973A-6BFD456C0C6D}">
      <dgm:prSet/>
      <dgm:spPr/>
      <dgm:t>
        <a:bodyPr/>
        <a:lstStyle/>
        <a:p>
          <a:endParaRPr lang="en-US"/>
        </a:p>
      </dgm:t>
    </dgm:pt>
    <dgm:pt modelId="{150237A7-293C-445F-8C8A-E7C0B9AA9DFA}">
      <dgm:prSet phldrT="[Text]"/>
      <dgm:spPr/>
      <dgm:t>
        <a:bodyPr/>
        <a:lstStyle/>
        <a:p>
          <a:r>
            <a:rPr lang="en-US" dirty="0"/>
            <a:t>Meets standard</a:t>
          </a:r>
        </a:p>
      </dgm:t>
    </dgm:pt>
    <dgm:pt modelId="{6C1C0900-B925-45D8-A6C0-FF59603E1BA5}" type="parTrans" cxnId="{8B8F8FAD-A7F7-434D-8AA4-4A12348525ED}">
      <dgm:prSet/>
      <dgm:spPr/>
      <dgm:t>
        <a:bodyPr/>
        <a:lstStyle/>
        <a:p>
          <a:endParaRPr lang="en-US"/>
        </a:p>
      </dgm:t>
    </dgm:pt>
    <dgm:pt modelId="{C7B671D9-567F-4894-A826-717228A74E32}" type="sibTrans" cxnId="{8B8F8FAD-A7F7-434D-8AA4-4A12348525ED}">
      <dgm:prSet/>
      <dgm:spPr/>
      <dgm:t>
        <a:bodyPr/>
        <a:lstStyle/>
        <a:p>
          <a:endParaRPr lang="en-US"/>
        </a:p>
      </dgm:t>
    </dgm:pt>
    <dgm:pt modelId="{65723639-92C8-415B-A598-EA4872B8F02C}">
      <dgm:prSet phldrT="[Text]"/>
      <dgm:spPr/>
      <dgm:t>
        <a:bodyPr/>
        <a:lstStyle/>
        <a:p>
          <a:r>
            <a:rPr lang="en-US" dirty="0"/>
            <a:t>Evidence sufficient to support claim</a:t>
          </a:r>
        </a:p>
      </dgm:t>
    </dgm:pt>
    <dgm:pt modelId="{01C9F3D9-22D6-4E39-9603-33518473E8ED}" type="parTrans" cxnId="{3B8CC4AE-3821-40B4-AA49-8B4086DD3621}">
      <dgm:prSet/>
      <dgm:spPr/>
      <dgm:t>
        <a:bodyPr/>
        <a:lstStyle/>
        <a:p>
          <a:endParaRPr lang="en-US"/>
        </a:p>
      </dgm:t>
    </dgm:pt>
    <dgm:pt modelId="{B83C3D74-0EAF-4B4F-B956-6FED506E67A2}" type="sibTrans" cxnId="{3B8CC4AE-3821-40B4-AA49-8B4086DD3621}">
      <dgm:prSet/>
      <dgm:spPr/>
      <dgm:t>
        <a:bodyPr/>
        <a:lstStyle/>
        <a:p>
          <a:endParaRPr lang="en-US"/>
        </a:p>
      </dgm:t>
    </dgm:pt>
    <dgm:pt modelId="{3C3550E6-47A1-472E-990D-6890A71F6D7F}">
      <dgm:prSet phldrT="[Text]"/>
      <dgm:spPr/>
      <dgm:t>
        <a:bodyPr/>
        <a:lstStyle/>
        <a:p>
          <a:r>
            <a:rPr lang="en-US" dirty="0"/>
            <a:t>Evidence not sufficient to support claim</a:t>
          </a:r>
        </a:p>
      </dgm:t>
    </dgm:pt>
    <dgm:pt modelId="{17B70E0C-63C0-4526-898B-BD9FDB1F9671}" type="parTrans" cxnId="{820667CA-34D9-428A-9CD8-C8DC0068532A}">
      <dgm:prSet/>
      <dgm:spPr/>
      <dgm:t>
        <a:bodyPr/>
        <a:lstStyle/>
        <a:p>
          <a:endParaRPr lang="en-US"/>
        </a:p>
      </dgm:t>
    </dgm:pt>
    <dgm:pt modelId="{DDDFC711-07FA-4EAE-A1E5-A5DF94446580}" type="sibTrans" cxnId="{820667CA-34D9-428A-9CD8-C8DC0068532A}">
      <dgm:prSet/>
      <dgm:spPr/>
      <dgm:t>
        <a:bodyPr/>
        <a:lstStyle/>
        <a:p>
          <a:endParaRPr lang="en-US"/>
        </a:p>
      </dgm:t>
    </dgm:pt>
    <dgm:pt modelId="{4753C4DF-9A4C-4474-A1AD-58E6FBF2EF00}">
      <dgm:prSet phldrT="[Text]"/>
      <dgm:spPr/>
      <dgm:t>
        <a:bodyPr/>
        <a:lstStyle/>
        <a:p>
          <a:r>
            <a:rPr lang="en-US" dirty="0"/>
            <a:t>Below standard</a:t>
          </a:r>
        </a:p>
      </dgm:t>
    </dgm:pt>
    <dgm:pt modelId="{734D7E8C-B1A9-4202-87A3-F61AFDF5406B}" type="parTrans" cxnId="{085ADD23-12DA-4DB9-8AB1-B5A97D30D75D}">
      <dgm:prSet/>
      <dgm:spPr/>
      <dgm:t>
        <a:bodyPr/>
        <a:lstStyle/>
        <a:p>
          <a:endParaRPr lang="en-US"/>
        </a:p>
      </dgm:t>
    </dgm:pt>
    <dgm:pt modelId="{50B520B8-36E9-44D7-9373-7D7A3BD880D7}" type="sibTrans" cxnId="{085ADD23-12DA-4DB9-8AB1-B5A97D30D75D}">
      <dgm:prSet/>
      <dgm:spPr/>
      <dgm:t>
        <a:bodyPr/>
        <a:lstStyle/>
        <a:p>
          <a:endParaRPr lang="en-US"/>
        </a:p>
      </dgm:t>
    </dgm:pt>
    <dgm:pt modelId="{168B527F-84CD-4433-AAB4-891C57907DBC}">
      <dgm:prSet phldrT="[Text]"/>
      <dgm:spPr/>
      <dgm:t>
        <a:bodyPr/>
        <a:lstStyle/>
        <a:p>
          <a:r>
            <a:rPr lang="en-US" dirty="0"/>
            <a:t>Evidence sufficient to support claim</a:t>
          </a:r>
        </a:p>
      </dgm:t>
    </dgm:pt>
    <dgm:pt modelId="{88E05D5A-633C-4801-89A2-A42DC6CAB4C2}" type="parTrans" cxnId="{A4A58BB2-2EA0-4CD3-9D26-966B34CAFB59}">
      <dgm:prSet/>
      <dgm:spPr/>
      <dgm:t>
        <a:bodyPr/>
        <a:lstStyle/>
        <a:p>
          <a:endParaRPr lang="en-US"/>
        </a:p>
      </dgm:t>
    </dgm:pt>
    <dgm:pt modelId="{35FD8C7D-84E8-4EC1-B93B-85852E27BDEC}" type="sibTrans" cxnId="{A4A58BB2-2EA0-4CD3-9D26-966B34CAFB59}">
      <dgm:prSet/>
      <dgm:spPr/>
      <dgm:t>
        <a:bodyPr/>
        <a:lstStyle/>
        <a:p>
          <a:endParaRPr lang="en-US"/>
        </a:p>
      </dgm:t>
    </dgm:pt>
    <dgm:pt modelId="{FDF99E75-B8B5-473F-9FD5-6FE7AF778E56}">
      <dgm:prSet/>
      <dgm:spPr/>
      <dgm:t>
        <a:bodyPr/>
        <a:lstStyle/>
        <a:p>
          <a:r>
            <a:rPr lang="en-US" dirty="0"/>
            <a:t>1 or 2 marks</a:t>
          </a:r>
        </a:p>
      </dgm:t>
    </dgm:pt>
    <dgm:pt modelId="{243B0012-4F63-41F0-9F07-EE4685ED0A21}" type="parTrans" cxnId="{0A80F414-4B15-49A4-A8EA-6AD33FE614C6}">
      <dgm:prSet/>
      <dgm:spPr/>
      <dgm:t>
        <a:bodyPr/>
        <a:lstStyle/>
        <a:p>
          <a:endParaRPr lang="en-US"/>
        </a:p>
      </dgm:t>
    </dgm:pt>
    <dgm:pt modelId="{880093D2-8412-4295-A2E2-7E331F2A12BF}" type="sibTrans" cxnId="{0A80F414-4B15-49A4-A8EA-6AD33FE614C6}">
      <dgm:prSet/>
      <dgm:spPr/>
      <dgm:t>
        <a:bodyPr/>
        <a:lstStyle/>
        <a:p>
          <a:endParaRPr lang="en-US"/>
        </a:p>
      </dgm:t>
    </dgm:pt>
    <dgm:pt modelId="{49877E38-186A-4D5B-84AD-22B85EEC0ED0}">
      <dgm:prSet/>
      <dgm:spPr/>
      <dgm:t>
        <a:bodyPr/>
        <a:lstStyle/>
        <a:p>
          <a:r>
            <a:rPr lang="en-US" dirty="0"/>
            <a:t>Evidence not sufficient to support claim</a:t>
          </a:r>
        </a:p>
      </dgm:t>
    </dgm:pt>
    <dgm:pt modelId="{339A1C9E-8366-4C10-A44F-CA05A91FFBBC}" type="parTrans" cxnId="{D8DECF9F-F725-4367-B4D5-2C9B4AD82BC1}">
      <dgm:prSet/>
      <dgm:spPr/>
      <dgm:t>
        <a:bodyPr/>
        <a:lstStyle/>
        <a:p>
          <a:endParaRPr lang="en-US"/>
        </a:p>
      </dgm:t>
    </dgm:pt>
    <dgm:pt modelId="{D6245584-E99B-41E7-AA7D-BDE7F121A904}" type="sibTrans" cxnId="{D8DECF9F-F725-4367-B4D5-2C9B4AD82BC1}">
      <dgm:prSet/>
      <dgm:spPr/>
      <dgm:t>
        <a:bodyPr/>
        <a:lstStyle/>
        <a:p>
          <a:endParaRPr lang="en-US"/>
        </a:p>
      </dgm:t>
    </dgm:pt>
    <dgm:pt modelId="{DA2BCB74-5F2F-42D4-A0FF-9381EBFF27E3}">
      <dgm:prSet/>
      <dgm:spPr/>
      <dgm:t>
        <a:bodyPr/>
        <a:lstStyle/>
        <a:p>
          <a:r>
            <a:rPr lang="en-US" dirty="0"/>
            <a:t>No claim of achievement</a:t>
          </a:r>
        </a:p>
      </dgm:t>
    </dgm:pt>
    <dgm:pt modelId="{E4ADE958-6961-4181-B8FC-03DE8EDA8BF6}" type="parTrans" cxnId="{08FD1ED0-E339-48FC-B153-63218CD3B511}">
      <dgm:prSet/>
      <dgm:spPr/>
      <dgm:t>
        <a:bodyPr/>
        <a:lstStyle/>
        <a:p>
          <a:endParaRPr lang="en-US"/>
        </a:p>
      </dgm:t>
    </dgm:pt>
    <dgm:pt modelId="{76A290F4-450F-4045-B547-B6619B56E178}" type="sibTrans" cxnId="{08FD1ED0-E339-48FC-B153-63218CD3B511}">
      <dgm:prSet/>
      <dgm:spPr/>
      <dgm:t>
        <a:bodyPr/>
        <a:lstStyle/>
        <a:p>
          <a:endParaRPr lang="en-US"/>
        </a:p>
      </dgm:t>
    </dgm:pt>
    <dgm:pt modelId="{60A58292-84A3-4948-B5A4-E869FB735E9A}">
      <dgm:prSet/>
      <dgm:spPr/>
      <dgm:t>
        <a:bodyPr/>
        <a:lstStyle/>
        <a:p>
          <a:r>
            <a:rPr lang="en-US" dirty="0"/>
            <a:t>3 marks</a:t>
          </a:r>
        </a:p>
      </dgm:t>
    </dgm:pt>
    <dgm:pt modelId="{8550DACE-29C1-41BD-8B37-AEC988F1DC05}" type="parTrans" cxnId="{C9CFA4B9-A28A-4A37-82CD-3CE32B34B928}">
      <dgm:prSet/>
      <dgm:spPr/>
      <dgm:t>
        <a:bodyPr/>
        <a:lstStyle/>
        <a:p>
          <a:endParaRPr lang="en-US"/>
        </a:p>
      </dgm:t>
    </dgm:pt>
    <dgm:pt modelId="{37722476-BA3D-4C16-93EF-58B75CBF1B45}" type="sibTrans" cxnId="{C9CFA4B9-A28A-4A37-82CD-3CE32B34B928}">
      <dgm:prSet/>
      <dgm:spPr/>
      <dgm:t>
        <a:bodyPr/>
        <a:lstStyle/>
        <a:p>
          <a:endParaRPr lang="en-US"/>
        </a:p>
      </dgm:t>
    </dgm:pt>
    <dgm:pt modelId="{CC05DECB-6993-4472-9ADA-1CCB7AD73657}">
      <dgm:prSet/>
      <dgm:spPr/>
      <dgm:t>
        <a:bodyPr/>
        <a:lstStyle/>
        <a:p>
          <a:r>
            <a:rPr lang="en-US" dirty="0"/>
            <a:t>1 or 2 marks</a:t>
          </a:r>
        </a:p>
      </dgm:t>
    </dgm:pt>
    <dgm:pt modelId="{7C57F2D7-EDC7-49AB-B2E1-B1E8D0893428}" type="parTrans" cxnId="{7E0DBFFA-7FFB-4FE0-BA0C-F4226F5DACF1}">
      <dgm:prSet/>
      <dgm:spPr/>
      <dgm:t>
        <a:bodyPr/>
        <a:lstStyle/>
        <a:p>
          <a:endParaRPr lang="en-US"/>
        </a:p>
      </dgm:t>
    </dgm:pt>
    <dgm:pt modelId="{5838C2CD-E3DB-444C-BB07-4080CEC3138B}" type="sibTrans" cxnId="{7E0DBFFA-7FFB-4FE0-BA0C-F4226F5DACF1}">
      <dgm:prSet/>
      <dgm:spPr/>
      <dgm:t>
        <a:bodyPr/>
        <a:lstStyle/>
        <a:p>
          <a:endParaRPr lang="en-US"/>
        </a:p>
      </dgm:t>
    </dgm:pt>
    <dgm:pt modelId="{50E59412-417A-4E5C-BA71-1BA52D80EFAB}">
      <dgm:prSet/>
      <dgm:spPr/>
      <dgm:t>
        <a:bodyPr/>
        <a:lstStyle/>
        <a:p>
          <a:r>
            <a:rPr lang="en-US" dirty="0"/>
            <a:t>1 mark</a:t>
          </a:r>
        </a:p>
      </dgm:t>
    </dgm:pt>
    <dgm:pt modelId="{54E2EAA8-BCEB-4FB8-AF10-E4D66B9393AF}" type="parTrans" cxnId="{C1C69513-6E84-49E3-9EF6-F25DD2DEFCD9}">
      <dgm:prSet/>
      <dgm:spPr/>
      <dgm:t>
        <a:bodyPr/>
        <a:lstStyle/>
        <a:p>
          <a:endParaRPr lang="en-US"/>
        </a:p>
      </dgm:t>
    </dgm:pt>
    <dgm:pt modelId="{7F0B5AEA-259B-4968-B172-B780A178E9CE}" type="sibTrans" cxnId="{C1C69513-6E84-49E3-9EF6-F25DD2DEFCD9}">
      <dgm:prSet/>
      <dgm:spPr/>
      <dgm:t>
        <a:bodyPr/>
        <a:lstStyle/>
        <a:p>
          <a:endParaRPr lang="en-US"/>
        </a:p>
      </dgm:t>
    </dgm:pt>
    <dgm:pt modelId="{3B704974-2ACD-45D4-953A-4F16FA63B197}">
      <dgm:prSet/>
      <dgm:spPr/>
      <dgm:t>
        <a:bodyPr/>
        <a:lstStyle/>
        <a:p>
          <a:r>
            <a:rPr lang="en-US" dirty="0"/>
            <a:t>0 marks</a:t>
          </a:r>
        </a:p>
      </dgm:t>
    </dgm:pt>
    <dgm:pt modelId="{1B4B58B8-3E84-4434-BA5E-0FAC780D1C91}" type="parTrans" cxnId="{830E63C8-4679-4134-BC9D-4385076E8C47}">
      <dgm:prSet/>
      <dgm:spPr/>
      <dgm:t>
        <a:bodyPr/>
        <a:lstStyle/>
        <a:p>
          <a:endParaRPr lang="en-US"/>
        </a:p>
      </dgm:t>
    </dgm:pt>
    <dgm:pt modelId="{9CC5129C-2061-4A2E-8789-49D502186055}" type="sibTrans" cxnId="{830E63C8-4679-4134-BC9D-4385076E8C47}">
      <dgm:prSet/>
      <dgm:spPr/>
      <dgm:t>
        <a:bodyPr/>
        <a:lstStyle/>
        <a:p>
          <a:endParaRPr lang="en-US"/>
        </a:p>
      </dgm:t>
    </dgm:pt>
    <dgm:pt modelId="{415C86ED-47D1-4E01-A7FB-EB8EC639DB46}" type="pres">
      <dgm:prSet presAssocID="{A245FCAB-AA9C-4D56-B9DC-68DEE3FBAB17}" presName="diagram" presStyleCnt="0">
        <dgm:presLayoutVars>
          <dgm:chPref val="1"/>
          <dgm:dir/>
          <dgm:animOne val="branch"/>
          <dgm:animLvl val="lvl"/>
          <dgm:resizeHandles val="exact"/>
        </dgm:presLayoutVars>
      </dgm:prSet>
      <dgm:spPr/>
    </dgm:pt>
    <dgm:pt modelId="{2673A79E-CBCC-4265-B005-E9F02C24652C}" type="pres">
      <dgm:prSet presAssocID="{2C0ADFD8-9FA9-4EA7-A44F-F8A008D82972}" presName="root1" presStyleCnt="0"/>
      <dgm:spPr/>
    </dgm:pt>
    <dgm:pt modelId="{EB2EB88A-523D-41EC-98D6-48C121539154}" type="pres">
      <dgm:prSet presAssocID="{2C0ADFD8-9FA9-4EA7-A44F-F8A008D82972}" presName="LevelOneTextNode" presStyleLbl="node0" presStyleIdx="0" presStyleCnt="1">
        <dgm:presLayoutVars>
          <dgm:chPref val="3"/>
        </dgm:presLayoutVars>
      </dgm:prSet>
      <dgm:spPr/>
    </dgm:pt>
    <dgm:pt modelId="{69E5EACF-FA1C-4B59-AE5D-B6BC380276F0}" type="pres">
      <dgm:prSet presAssocID="{2C0ADFD8-9FA9-4EA7-A44F-F8A008D82972}" presName="level2hierChild" presStyleCnt="0"/>
      <dgm:spPr/>
    </dgm:pt>
    <dgm:pt modelId="{70EBC9BA-8313-45F4-949E-F0C13691DA70}" type="pres">
      <dgm:prSet presAssocID="{6C1C0900-B925-45D8-A6C0-FF59603E1BA5}" presName="conn2-1" presStyleLbl="parChTrans1D2" presStyleIdx="0" presStyleCnt="3"/>
      <dgm:spPr/>
    </dgm:pt>
    <dgm:pt modelId="{D67040B3-B38A-4A73-B090-05AA79609F91}" type="pres">
      <dgm:prSet presAssocID="{6C1C0900-B925-45D8-A6C0-FF59603E1BA5}" presName="connTx" presStyleLbl="parChTrans1D2" presStyleIdx="0" presStyleCnt="3"/>
      <dgm:spPr/>
    </dgm:pt>
    <dgm:pt modelId="{F07B59DC-8E75-4C49-B4B0-92C766B40DE0}" type="pres">
      <dgm:prSet presAssocID="{150237A7-293C-445F-8C8A-E7C0B9AA9DFA}" presName="root2" presStyleCnt="0"/>
      <dgm:spPr/>
    </dgm:pt>
    <dgm:pt modelId="{220211DF-F022-4609-B8E2-A3524F8B9CB8}" type="pres">
      <dgm:prSet presAssocID="{150237A7-293C-445F-8C8A-E7C0B9AA9DFA}" presName="LevelTwoTextNode" presStyleLbl="node2" presStyleIdx="0" presStyleCnt="3">
        <dgm:presLayoutVars>
          <dgm:chPref val="3"/>
        </dgm:presLayoutVars>
      </dgm:prSet>
      <dgm:spPr/>
    </dgm:pt>
    <dgm:pt modelId="{FF7A076C-2CAE-40F2-8823-CA903379FB13}" type="pres">
      <dgm:prSet presAssocID="{150237A7-293C-445F-8C8A-E7C0B9AA9DFA}" presName="level3hierChild" presStyleCnt="0"/>
      <dgm:spPr/>
    </dgm:pt>
    <dgm:pt modelId="{47021162-3EFF-4815-B167-613CC0C27290}" type="pres">
      <dgm:prSet presAssocID="{01C9F3D9-22D6-4E39-9603-33518473E8ED}" presName="conn2-1" presStyleLbl="parChTrans1D3" presStyleIdx="0" presStyleCnt="5"/>
      <dgm:spPr/>
    </dgm:pt>
    <dgm:pt modelId="{4A235825-633B-4293-94EE-E53F70DD5DA0}" type="pres">
      <dgm:prSet presAssocID="{01C9F3D9-22D6-4E39-9603-33518473E8ED}" presName="connTx" presStyleLbl="parChTrans1D3" presStyleIdx="0" presStyleCnt="5"/>
      <dgm:spPr/>
    </dgm:pt>
    <dgm:pt modelId="{717214F9-2911-4AB9-9F1D-485D1D897C30}" type="pres">
      <dgm:prSet presAssocID="{65723639-92C8-415B-A598-EA4872B8F02C}" presName="root2" presStyleCnt="0"/>
      <dgm:spPr/>
    </dgm:pt>
    <dgm:pt modelId="{9FAFB90C-5ACA-413D-ADDA-58A468E243C3}" type="pres">
      <dgm:prSet presAssocID="{65723639-92C8-415B-A598-EA4872B8F02C}" presName="LevelTwoTextNode" presStyleLbl="node3" presStyleIdx="0" presStyleCnt="5">
        <dgm:presLayoutVars>
          <dgm:chPref val="3"/>
        </dgm:presLayoutVars>
      </dgm:prSet>
      <dgm:spPr/>
    </dgm:pt>
    <dgm:pt modelId="{BFE432C7-2758-4A91-865C-EAE2B2B6DC9D}" type="pres">
      <dgm:prSet presAssocID="{65723639-92C8-415B-A598-EA4872B8F02C}" presName="level3hierChild" presStyleCnt="0"/>
      <dgm:spPr/>
    </dgm:pt>
    <dgm:pt modelId="{07C90F0F-B7D0-4038-BFA8-92CDAA65D615}" type="pres">
      <dgm:prSet presAssocID="{8550DACE-29C1-41BD-8B37-AEC988F1DC05}" presName="conn2-1" presStyleLbl="parChTrans1D4" presStyleIdx="0" presStyleCnt="4"/>
      <dgm:spPr/>
    </dgm:pt>
    <dgm:pt modelId="{899B4E4C-3CE1-4F3A-BC0C-9794C5A0F338}" type="pres">
      <dgm:prSet presAssocID="{8550DACE-29C1-41BD-8B37-AEC988F1DC05}" presName="connTx" presStyleLbl="parChTrans1D4" presStyleIdx="0" presStyleCnt="4"/>
      <dgm:spPr/>
    </dgm:pt>
    <dgm:pt modelId="{CF5EF08C-C2C2-4B97-9E6F-2C57CB73DEC8}" type="pres">
      <dgm:prSet presAssocID="{60A58292-84A3-4948-B5A4-E869FB735E9A}" presName="root2" presStyleCnt="0"/>
      <dgm:spPr/>
    </dgm:pt>
    <dgm:pt modelId="{D7435D64-EF6D-4CA4-A1B0-7D71E6CD8176}" type="pres">
      <dgm:prSet presAssocID="{60A58292-84A3-4948-B5A4-E869FB735E9A}" presName="LevelTwoTextNode" presStyleLbl="node4" presStyleIdx="0" presStyleCnt="4">
        <dgm:presLayoutVars>
          <dgm:chPref val="3"/>
        </dgm:presLayoutVars>
      </dgm:prSet>
      <dgm:spPr/>
    </dgm:pt>
    <dgm:pt modelId="{A5745285-0520-4AA1-8F70-0AD6EB93FC87}" type="pres">
      <dgm:prSet presAssocID="{60A58292-84A3-4948-B5A4-E869FB735E9A}" presName="level3hierChild" presStyleCnt="0"/>
      <dgm:spPr/>
    </dgm:pt>
    <dgm:pt modelId="{4C32643C-FD20-4EE5-8AD6-3EE59F7D8FFC}" type="pres">
      <dgm:prSet presAssocID="{17B70E0C-63C0-4526-898B-BD9FDB1F9671}" presName="conn2-1" presStyleLbl="parChTrans1D3" presStyleIdx="1" presStyleCnt="5"/>
      <dgm:spPr/>
    </dgm:pt>
    <dgm:pt modelId="{B61F9F8E-A09C-4018-9553-F99F8E516A0A}" type="pres">
      <dgm:prSet presAssocID="{17B70E0C-63C0-4526-898B-BD9FDB1F9671}" presName="connTx" presStyleLbl="parChTrans1D3" presStyleIdx="1" presStyleCnt="5"/>
      <dgm:spPr/>
    </dgm:pt>
    <dgm:pt modelId="{6F638D17-F630-48EF-BFFA-E6264D0198A3}" type="pres">
      <dgm:prSet presAssocID="{3C3550E6-47A1-472E-990D-6890A71F6D7F}" presName="root2" presStyleCnt="0"/>
      <dgm:spPr/>
    </dgm:pt>
    <dgm:pt modelId="{194EABFC-E1A9-46C3-9391-3671AF39B2E6}" type="pres">
      <dgm:prSet presAssocID="{3C3550E6-47A1-472E-990D-6890A71F6D7F}" presName="LevelTwoTextNode" presStyleLbl="node3" presStyleIdx="1" presStyleCnt="5">
        <dgm:presLayoutVars>
          <dgm:chPref val="3"/>
        </dgm:presLayoutVars>
      </dgm:prSet>
      <dgm:spPr/>
    </dgm:pt>
    <dgm:pt modelId="{608C62CB-91F2-4E7A-AD02-E1BDB4D09FB8}" type="pres">
      <dgm:prSet presAssocID="{3C3550E6-47A1-472E-990D-6890A71F6D7F}" presName="level3hierChild" presStyleCnt="0"/>
      <dgm:spPr/>
    </dgm:pt>
    <dgm:pt modelId="{4CE77C04-EEA9-408B-BD59-DC81971222C4}" type="pres">
      <dgm:prSet presAssocID="{7C57F2D7-EDC7-49AB-B2E1-B1E8D0893428}" presName="conn2-1" presStyleLbl="parChTrans1D4" presStyleIdx="1" presStyleCnt="4"/>
      <dgm:spPr/>
    </dgm:pt>
    <dgm:pt modelId="{E15B205D-4DDC-4DC4-A75C-5339C4BB2992}" type="pres">
      <dgm:prSet presAssocID="{7C57F2D7-EDC7-49AB-B2E1-B1E8D0893428}" presName="connTx" presStyleLbl="parChTrans1D4" presStyleIdx="1" presStyleCnt="4"/>
      <dgm:spPr/>
    </dgm:pt>
    <dgm:pt modelId="{9CBF502C-BCEA-4790-A32C-460A6EA912F4}" type="pres">
      <dgm:prSet presAssocID="{CC05DECB-6993-4472-9ADA-1CCB7AD73657}" presName="root2" presStyleCnt="0"/>
      <dgm:spPr/>
    </dgm:pt>
    <dgm:pt modelId="{B577F250-C1CE-4426-8897-0C1945E28E71}" type="pres">
      <dgm:prSet presAssocID="{CC05DECB-6993-4472-9ADA-1CCB7AD73657}" presName="LevelTwoTextNode" presStyleLbl="node4" presStyleIdx="1" presStyleCnt="4">
        <dgm:presLayoutVars>
          <dgm:chPref val="3"/>
        </dgm:presLayoutVars>
      </dgm:prSet>
      <dgm:spPr/>
    </dgm:pt>
    <dgm:pt modelId="{052ABF5A-9D54-47B3-920B-E2AC6A8FDF0C}" type="pres">
      <dgm:prSet presAssocID="{CC05DECB-6993-4472-9ADA-1CCB7AD73657}" presName="level3hierChild" presStyleCnt="0"/>
      <dgm:spPr/>
    </dgm:pt>
    <dgm:pt modelId="{94A39EEE-05C4-4C58-9B73-851C5A8FAD9F}" type="pres">
      <dgm:prSet presAssocID="{734D7E8C-B1A9-4202-87A3-F61AFDF5406B}" presName="conn2-1" presStyleLbl="parChTrans1D2" presStyleIdx="1" presStyleCnt="3"/>
      <dgm:spPr/>
    </dgm:pt>
    <dgm:pt modelId="{760410AF-2272-41B1-A281-F14E213EE8F6}" type="pres">
      <dgm:prSet presAssocID="{734D7E8C-B1A9-4202-87A3-F61AFDF5406B}" presName="connTx" presStyleLbl="parChTrans1D2" presStyleIdx="1" presStyleCnt="3"/>
      <dgm:spPr/>
    </dgm:pt>
    <dgm:pt modelId="{4AC06646-56AD-4A39-B5B8-57FDD0731EE7}" type="pres">
      <dgm:prSet presAssocID="{4753C4DF-9A4C-4474-A1AD-58E6FBF2EF00}" presName="root2" presStyleCnt="0"/>
      <dgm:spPr/>
    </dgm:pt>
    <dgm:pt modelId="{68B23BA7-3E97-41B0-AFED-16D7459547A7}" type="pres">
      <dgm:prSet presAssocID="{4753C4DF-9A4C-4474-A1AD-58E6FBF2EF00}" presName="LevelTwoTextNode" presStyleLbl="node2" presStyleIdx="1" presStyleCnt="3">
        <dgm:presLayoutVars>
          <dgm:chPref val="3"/>
        </dgm:presLayoutVars>
      </dgm:prSet>
      <dgm:spPr/>
    </dgm:pt>
    <dgm:pt modelId="{E3089F9F-984B-4822-A106-82718975C45A}" type="pres">
      <dgm:prSet presAssocID="{4753C4DF-9A4C-4474-A1AD-58E6FBF2EF00}" presName="level3hierChild" presStyleCnt="0"/>
      <dgm:spPr/>
    </dgm:pt>
    <dgm:pt modelId="{FBC81AD2-1399-4D93-B337-6E6F8BBBDC0B}" type="pres">
      <dgm:prSet presAssocID="{88E05D5A-633C-4801-89A2-A42DC6CAB4C2}" presName="conn2-1" presStyleLbl="parChTrans1D3" presStyleIdx="2" presStyleCnt="5"/>
      <dgm:spPr/>
    </dgm:pt>
    <dgm:pt modelId="{A828B236-7D65-4E55-8E48-451AFDEDD9A9}" type="pres">
      <dgm:prSet presAssocID="{88E05D5A-633C-4801-89A2-A42DC6CAB4C2}" presName="connTx" presStyleLbl="parChTrans1D3" presStyleIdx="2" presStyleCnt="5"/>
      <dgm:spPr/>
    </dgm:pt>
    <dgm:pt modelId="{3DA529F0-C2D2-405E-BAE7-69BCE122B17C}" type="pres">
      <dgm:prSet presAssocID="{168B527F-84CD-4433-AAB4-891C57907DBC}" presName="root2" presStyleCnt="0"/>
      <dgm:spPr/>
    </dgm:pt>
    <dgm:pt modelId="{C25170B5-F4C4-43FC-9AD1-DBE3F09D57F4}" type="pres">
      <dgm:prSet presAssocID="{168B527F-84CD-4433-AAB4-891C57907DBC}" presName="LevelTwoTextNode" presStyleLbl="node3" presStyleIdx="2" presStyleCnt="5">
        <dgm:presLayoutVars>
          <dgm:chPref val="3"/>
        </dgm:presLayoutVars>
      </dgm:prSet>
      <dgm:spPr/>
    </dgm:pt>
    <dgm:pt modelId="{874E682D-F0E6-4735-9DE9-4BDDFCDC9069}" type="pres">
      <dgm:prSet presAssocID="{168B527F-84CD-4433-AAB4-891C57907DBC}" presName="level3hierChild" presStyleCnt="0"/>
      <dgm:spPr/>
    </dgm:pt>
    <dgm:pt modelId="{7AD81A05-36B3-4678-873D-E04E0EE197AA}" type="pres">
      <dgm:prSet presAssocID="{243B0012-4F63-41F0-9F07-EE4685ED0A21}" presName="conn2-1" presStyleLbl="parChTrans1D4" presStyleIdx="2" presStyleCnt="4"/>
      <dgm:spPr/>
    </dgm:pt>
    <dgm:pt modelId="{17F61D26-1ABB-4FF6-A78F-7E8C075F1875}" type="pres">
      <dgm:prSet presAssocID="{243B0012-4F63-41F0-9F07-EE4685ED0A21}" presName="connTx" presStyleLbl="parChTrans1D4" presStyleIdx="2" presStyleCnt="4"/>
      <dgm:spPr/>
    </dgm:pt>
    <dgm:pt modelId="{3F594C82-D88C-49AA-9224-D8828B73F4D0}" type="pres">
      <dgm:prSet presAssocID="{FDF99E75-B8B5-473F-9FD5-6FE7AF778E56}" presName="root2" presStyleCnt="0"/>
      <dgm:spPr/>
    </dgm:pt>
    <dgm:pt modelId="{3CEC2A1C-A10D-4717-8968-B32677DD1F2F}" type="pres">
      <dgm:prSet presAssocID="{FDF99E75-B8B5-473F-9FD5-6FE7AF778E56}" presName="LevelTwoTextNode" presStyleLbl="node4" presStyleIdx="2" presStyleCnt="4">
        <dgm:presLayoutVars>
          <dgm:chPref val="3"/>
        </dgm:presLayoutVars>
      </dgm:prSet>
      <dgm:spPr/>
    </dgm:pt>
    <dgm:pt modelId="{2829E9B8-589F-4613-A362-96880853E32E}" type="pres">
      <dgm:prSet presAssocID="{FDF99E75-B8B5-473F-9FD5-6FE7AF778E56}" presName="level3hierChild" presStyleCnt="0"/>
      <dgm:spPr/>
    </dgm:pt>
    <dgm:pt modelId="{524C5D23-5FF7-4A99-A8E4-110B26F28729}" type="pres">
      <dgm:prSet presAssocID="{339A1C9E-8366-4C10-A44F-CA05A91FFBBC}" presName="conn2-1" presStyleLbl="parChTrans1D3" presStyleIdx="3" presStyleCnt="5"/>
      <dgm:spPr/>
    </dgm:pt>
    <dgm:pt modelId="{A5AEC98A-C9CC-4567-87C4-B0CE041CB613}" type="pres">
      <dgm:prSet presAssocID="{339A1C9E-8366-4C10-A44F-CA05A91FFBBC}" presName="connTx" presStyleLbl="parChTrans1D3" presStyleIdx="3" presStyleCnt="5"/>
      <dgm:spPr/>
    </dgm:pt>
    <dgm:pt modelId="{AC2FC824-46EE-4AB7-B010-9ED88F1309D1}" type="pres">
      <dgm:prSet presAssocID="{49877E38-186A-4D5B-84AD-22B85EEC0ED0}" presName="root2" presStyleCnt="0"/>
      <dgm:spPr/>
    </dgm:pt>
    <dgm:pt modelId="{6C01209B-0CFF-4941-9B72-98747CEBE8C2}" type="pres">
      <dgm:prSet presAssocID="{49877E38-186A-4D5B-84AD-22B85EEC0ED0}" presName="LevelTwoTextNode" presStyleLbl="node3" presStyleIdx="3" presStyleCnt="5">
        <dgm:presLayoutVars>
          <dgm:chPref val="3"/>
        </dgm:presLayoutVars>
      </dgm:prSet>
      <dgm:spPr/>
    </dgm:pt>
    <dgm:pt modelId="{AE1C2476-9180-46B0-8F2C-F122C604C9F2}" type="pres">
      <dgm:prSet presAssocID="{49877E38-186A-4D5B-84AD-22B85EEC0ED0}" presName="level3hierChild" presStyleCnt="0"/>
      <dgm:spPr/>
    </dgm:pt>
    <dgm:pt modelId="{A52133C5-FF38-4EF9-9064-DCE219BF1C5D}" type="pres">
      <dgm:prSet presAssocID="{54E2EAA8-BCEB-4FB8-AF10-E4D66B9393AF}" presName="conn2-1" presStyleLbl="parChTrans1D4" presStyleIdx="3" presStyleCnt="4"/>
      <dgm:spPr/>
    </dgm:pt>
    <dgm:pt modelId="{78047D40-8690-49FC-9F9E-02FE79619B1A}" type="pres">
      <dgm:prSet presAssocID="{54E2EAA8-BCEB-4FB8-AF10-E4D66B9393AF}" presName="connTx" presStyleLbl="parChTrans1D4" presStyleIdx="3" presStyleCnt="4"/>
      <dgm:spPr/>
    </dgm:pt>
    <dgm:pt modelId="{995E0228-D51F-4B5A-950F-D5736C9957B7}" type="pres">
      <dgm:prSet presAssocID="{50E59412-417A-4E5C-BA71-1BA52D80EFAB}" presName="root2" presStyleCnt="0"/>
      <dgm:spPr/>
    </dgm:pt>
    <dgm:pt modelId="{BAE49179-AB9D-4B34-A6DD-E0683CF17BC1}" type="pres">
      <dgm:prSet presAssocID="{50E59412-417A-4E5C-BA71-1BA52D80EFAB}" presName="LevelTwoTextNode" presStyleLbl="node4" presStyleIdx="3" presStyleCnt="4">
        <dgm:presLayoutVars>
          <dgm:chPref val="3"/>
        </dgm:presLayoutVars>
      </dgm:prSet>
      <dgm:spPr/>
    </dgm:pt>
    <dgm:pt modelId="{123AF74E-5262-46D5-A39B-06203822660F}" type="pres">
      <dgm:prSet presAssocID="{50E59412-417A-4E5C-BA71-1BA52D80EFAB}" presName="level3hierChild" presStyleCnt="0"/>
      <dgm:spPr/>
    </dgm:pt>
    <dgm:pt modelId="{1389A0B9-660F-4452-AE77-FAEC3415A612}" type="pres">
      <dgm:prSet presAssocID="{E4ADE958-6961-4181-B8FC-03DE8EDA8BF6}" presName="conn2-1" presStyleLbl="parChTrans1D2" presStyleIdx="2" presStyleCnt="3"/>
      <dgm:spPr/>
    </dgm:pt>
    <dgm:pt modelId="{BBC07F01-326D-46B6-B6B0-F31F5E125B70}" type="pres">
      <dgm:prSet presAssocID="{E4ADE958-6961-4181-B8FC-03DE8EDA8BF6}" presName="connTx" presStyleLbl="parChTrans1D2" presStyleIdx="2" presStyleCnt="3"/>
      <dgm:spPr/>
    </dgm:pt>
    <dgm:pt modelId="{5A3DD746-1D64-40FA-A1A7-B6F6F91D73F0}" type="pres">
      <dgm:prSet presAssocID="{DA2BCB74-5F2F-42D4-A0FF-9381EBFF27E3}" presName="root2" presStyleCnt="0"/>
      <dgm:spPr/>
    </dgm:pt>
    <dgm:pt modelId="{51D24A47-ED6D-4899-8EF8-CD00873FFBA2}" type="pres">
      <dgm:prSet presAssocID="{DA2BCB74-5F2F-42D4-A0FF-9381EBFF27E3}" presName="LevelTwoTextNode" presStyleLbl="node2" presStyleIdx="2" presStyleCnt="3" custLinFactNeighborY="14323">
        <dgm:presLayoutVars>
          <dgm:chPref val="3"/>
        </dgm:presLayoutVars>
      </dgm:prSet>
      <dgm:spPr/>
    </dgm:pt>
    <dgm:pt modelId="{B2B9F366-C6E7-48BC-A5D9-5A3E0E5E207B}" type="pres">
      <dgm:prSet presAssocID="{DA2BCB74-5F2F-42D4-A0FF-9381EBFF27E3}" presName="level3hierChild" presStyleCnt="0"/>
      <dgm:spPr/>
    </dgm:pt>
    <dgm:pt modelId="{0A1EC560-BDB1-4F12-9ABB-03F6A43B18F8}" type="pres">
      <dgm:prSet presAssocID="{1B4B58B8-3E84-4434-BA5E-0FAC780D1C91}" presName="conn2-1" presStyleLbl="parChTrans1D3" presStyleIdx="4" presStyleCnt="5"/>
      <dgm:spPr/>
    </dgm:pt>
    <dgm:pt modelId="{DAD515D2-602B-4FC2-9B53-9624CCC0BA64}" type="pres">
      <dgm:prSet presAssocID="{1B4B58B8-3E84-4434-BA5E-0FAC780D1C91}" presName="connTx" presStyleLbl="parChTrans1D3" presStyleIdx="4" presStyleCnt="5"/>
      <dgm:spPr/>
    </dgm:pt>
    <dgm:pt modelId="{EA96C0F3-EA94-44F5-A5B5-88D313F5DBBB}" type="pres">
      <dgm:prSet presAssocID="{3B704974-2ACD-45D4-953A-4F16FA63B197}" presName="root2" presStyleCnt="0"/>
      <dgm:spPr/>
    </dgm:pt>
    <dgm:pt modelId="{02521888-BBD1-45E8-AEAD-03F9062A32D6}" type="pres">
      <dgm:prSet presAssocID="{3B704974-2ACD-45D4-953A-4F16FA63B197}" presName="LevelTwoTextNode" presStyleLbl="node3" presStyleIdx="4" presStyleCnt="5" custLinFactX="39549" custLinFactNeighborX="100000" custLinFactNeighborY="10337">
        <dgm:presLayoutVars>
          <dgm:chPref val="3"/>
        </dgm:presLayoutVars>
      </dgm:prSet>
      <dgm:spPr/>
    </dgm:pt>
    <dgm:pt modelId="{C500883D-9520-4A8E-9310-3F93874B170E}" type="pres">
      <dgm:prSet presAssocID="{3B704974-2ACD-45D4-953A-4F16FA63B197}" presName="level3hierChild" presStyleCnt="0"/>
      <dgm:spPr/>
    </dgm:pt>
  </dgm:ptLst>
  <dgm:cxnLst>
    <dgm:cxn modelId="{3B465803-12DF-4126-8106-8791A3956502}" type="presOf" srcId="{4753C4DF-9A4C-4474-A1AD-58E6FBF2EF00}" destId="{68B23BA7-3E97-41B0-AFED-16D7459547A7}" srcOrd="0" destOrd="0" presId="urn:microsoft.com/office/officeart/2005/8/layout/hierarchy2"/>
    <dgm:cxn modelId="{DA811906-9C0B-4685-8539-80822A805D19}" type="presOf" srcId="{E4ADE958-6961-4181-B8FC-03DE8EDA8BF6}" destId="{BBC07F01-326D-46B6-B6B0-F31F5E125B70}" srcOrd="1" destOrd="0" presId="urn:microsoft.com/office/officeart/2005/8/layout/hierarchy2"/>
    <dgm:cxn modelId="{1C114906-851A-4143-B80B-468CD3F4757C}" type="presOf" srcId="{168B527F-84CD-4433-AAB4-891C57907DBC}" destId="{C25170B5-F4C4-43FC-9AD1-DBE3F09D57F4}" srcOrd="0" destOrd="0" presId="urn:microsoft.com/office/officeart/2005/8/layout/hierarchy2"/>
    <dgm:cxn modelId="{6F0A5010-A795-4C52-9B21-E915FFBB3684}" type="presOf" srcId="{1B4B58B8-3E84-4434-BA5E-0FAC780D1C91}" destId="{0A1EC560-BDB1-4F12-9ABB-03F6A43B18F8}" srcOrd="0" destOrd="0" presId="urn:microsoft.com/office/officeart/2005/8/layout/hierarchy2"/>
    <dgm:cxn modelId="{C1C69513-6E84-49E3-9EF6-F25DD2DEFCD9}" srcId="{49877E38-186A-4D5B-84AD-22B85EEC0ED0}" destId="{50E59412-417A-4E5C-BA71-1BA52D80EFAB}" srcOrd="0" destOrd="0" parTransId="{54E2EAA8-BCEB-4FB8-AF10-E4D66B9393AF}" sibTransId="{7F0B5AEA-259B-4968-B172-B780A178E9CE}"/>
    <dgm:cxn modelId="{0A80F414-4B15-49A4-A8EA-6AD33FE614C6}" srcId="{168B527F-84CD-4433-AAB4-891C57907DBC}" destId="{FDF99E75-B8B5-473F-9FD5-6FE7AF778E56}" srcOrd="0" destOrd="0" parTransId="{243B0012-4F63-41F0-9F07-EE4685ED0A21}" sibTransId="{880093D2-8412-4295-A2E2-7E331F2A12BF}"/>
    <dgm:cxn modelId="{2F364918-DEFF-47A0-973A-6BFD456C0C6D}" srcId="{A245FCAB-AA9C-4D56-B9DC-68DEE3FBAB17}" destId="{2C0ADFD8-9FA9-4EA7-A44F-F8A008D82972}" srcOrd="0" destOrd="0" parTransId="{7B207827-3E69-45BC-821C-63B3B4A423E6}" sibTransId="{7021F373-7AEB-494A-B81B-F74E3E144576}"/>
    <dgm:cxn modelId="{085ADD23-12DA-4DB9-8AB1-B5A97D30D75D}" srcId="{2C0ADFD8-9FA9-4EA7-A44F-F8A008D82972}" destId="{4753C4DF-9A4C-4474-A1AD-58E6FBF2EF00}" srcOrd="1" destOrd="0" parTransId="{734D7E8C-B1A9-4202-87A3-F61AFDF5406B}" sibTransId="{50B520B8-36E9-44D7-9373-7D7A3BD880D7}"/>
    <dgm:cxn modelId="{91647E37-EB5E-47EB-BFB3-D9936A8F9452}" type="presOf" srcId="{339A1C9E-8366-4C10-A44F-CA05A91FFBBC}" destId="{A5AEC98A-C9CC-4567-87C4-B0CE041CB613}" srcOrd="1" destOrd="0" presId="urn:microsoft.com/office/officeart/2005/8/layout/hierarchy2"/>
    <dgm:cxn modelId="{5797E437-06BA-440F-9AD6-4261A3C46156}" type="presOf" srcId="{1B4B58B8-3E84-4434-BA5E-0FAC780D1C91}" destId="{DAD515D2-602B-4FC2-9B53-9624CCC0BA64}" srcOrd="1" destOrd="0" presId="urn:microsoft.com/office/officeart/2005/8/layout/hierarchy2"/>
    <dgm:cxn modelId="{4EE41B3B-AE3B-4345-9245-702EC4C16A4A}" type="presOf" srcId="{E4ADE958-6961-4181-B8FC-03DE8EDA8BF6}" destId="{1389A0B9-660F-4452-AE77-FAEC3415A612}" srcOrd="0" destOrd="0" presId="urn:microsoft.com/office/officeart/2005/8/layout/hierarchy2"/>
    <dgm:cxn modelId="{D20BB83C-A2D6-4C88-B3F0-D655E9EEEEBB}" type="presOf" srcId="{6C1C0900-B925-45D8-A6C0-FF59603E1BA5}" destId="{D67040B3-B38A-4A73-B090-05AA79609F91}" srcOrd="1" destOrd="0" presId="urn:microsoft.com/office/officeart/2005/8/layout/hierarchy2"/>
    <dgm:cxn modelId="{01A2945B-F3E5-454C-BC05-3149A10E68EB}" type="presOf" srcId="{734D7E8C-B1A9-4202-87A3-F61AFDF5406B}" destId="{94A39EEE-05C4-4C58-9B73-851C5A8FAD9F}" srcOrd="0" destOrd="0" presId="urn:microsoft.com/office/officeart/2005/8/layout/hierarchy2"/>
    <dgm:cxn modelId="{CE66695E-369D-4966-9906-0842ED1D6B86}" type="presOf" srcId="{6C1C0900-B925-45D8-A6C0-FF59603E1BA5}" destId="{70EBC9BA-8313-45F4-949E-F0C13691DA70}" srcOrd="0" destOrd="0" presId="urn:microsoft.com/office/officeart/2005/8/layout/hierarchy2"/>
    <dgm:cxn modelId="{96DBB765-21C9-45A5-8FA7-E74688FF940E}" type="presOf" srcId="{65723639-92C8-415B-A598-EA4872B8F02C}" destId="{9FAFB90C-5ACA-413D-ADDA-58A468E243C3}" srcOrd="0" destOrd="0" presId="urn:microsoft.com/office/officeart/2005/8/layout/hierarchy2"/>
    <dgm:cxn modelId="{FC430B47-1482-4071-A391-1FF69CC391FC}" type="presOf" srcId="{734D7E8C-B1A9-4202-87A3-F61AFDF5406B}" destId="{760410AF-2272-41B1-A281-F14E213EE8F6}" srcOrd="1" destOrd="0" presId="urn:microsoft.com/office/officeart/2005/8/layout/hierarchy2"/>
    <dgm:cxn modelId="{33A8314D-5D04-41DB-8F7B-52F458F46324}" type="presOf" srcId="{54E2EAA8-BCEB-4FB8-AF10-E4D66B9393AF}" destId="{A52133C5-FF38-4EF9-9064-DCE219BF1C5D}" srcOrd="0" destOrd="0" presId="urn:microsoft.com/office/officeart/2005/8/layout/hierarchy2"/>
    <dgm:cxn modelId="{0797C36E-6237-4100-82D2-A89726A14300}" type="presOf" srcId="{8550DACE-29C1-41BD-8B37-AEC988F1DC05}" destId="{07C90F0F-B7D0-4038-BFA8-92CDAA65D615}" srcOrd="0" destOrd="0" presId="urn:microsoft.com/office/officeart/2005/8/layout/hierarchy2"/>
    <dgm:cxn modelId="{A92DA870-596F-439B-97F3-CA7852710CB6}" type="presOf" srcId="{88E05D5A-633C-4801-89A2-A42DC6CAB4C2}" destId="{FBC81AD2-1399-4D93-B337-6E6F8BBBDC0B}" srcOrd="0" destOrd="0" presId="urn:microsoft.com/office/officeart/2005/8/layout/hierarchy2"/>
    <dgm:cxn modelId="{40938273-C616-4F43-9C19-D72E7555E8B2}" type="presOf" srcId="{01C9F3D9-22D6-4E39-9603-33518473E8ED}" destId="{47021162-3EFF-4815-B167-613CC0C27290}" srcOrd="0" destOrd="0" presId="urn:microsoft.com/office/officeart/2005/8/layout/hierarchy2"/>
    <dgm:cxn modelId="{454F1E54-60BB-489A-B648-D83202D0C3EA}" type="presOf" srcId="{8550DACE-29C1-41BD-8B37-AEC988F1DC05}" destId="{899B4E4C-3CE1-4F3A-BC0C-9794C5A0F338}" srcOrd="1" destOrd="0" presId="urn:microsoft.com/office/officeart/2005/8/layout/hierarchy2"/>
    <dgm:cxn modelId="{39FC4782-59DB-4F60-AE4D-F01D8052DEA4}" type="presOf" srcId="{17B70E0C-63C0-4526-898B-BD9FDB1F9671}" destId="{B61F9F8E-A09C-4018-9553-F99F8E516A0A}" srcOrd="1" destOrd="0" presId="urn:microsoft.com/office/officeart/2005/8/layout/hierarchy2"/>
    <dgm:cxn modelId="{3235C582-5C57-4340-B9DE-996BBDB7B2FD}" type="presOf" srcId="{88E05D5A-633C-4801-89A2-A42DC6CAB4C2}" destId="{A828B236-7D65-4E55-8E48-451AFDEDD9A9}" srcOrd="1" destOrd="0" presId="urn:microsoft.com/office/officeart/2005/8/layout/hierarchy2"/>
    <dgm:cxn modelId="{209D6787-9825-4E59-BF1A-C2F824E1559E}" type="presOf" srcId="{60A58292-84A3-4948-B5A4-E869FB735E9A}" destId="{D7435D64-EF6D-4CA4-A1B0-7D71E6CD8176}" srcOrd="0" destOrd="0" presId="urn:microsoft.com/office/officeart/2005/8/layout/hierarchy2"/>
    <dgm:cxn modelId="{D76BF28C-5BFB-4C0B-83D3-C158A180A791}" type="presOf" srcId="{339A1C9E-8366-4C10-A44F-CA05A91FFBBC}" destId="{524C5D23-5FF7-4A99-A8E4-110B26F28729}" srcOrd="0" destOrd="0" presId="urn:microsoft.com/office/officeart/2005/8/layout/hierarchy2"/>
    <dgm:cxn modelId="{FA0C3396-DB4A-429E-B585-9A23722068BD}" type="presOf" srcId="{7C57F2D7-EDC7-49AB-B2E1-B1E8D0893428}" destId="{4CE77C04-EEA9-408B-BD59-DC81971222C4}" srcOrd="0" destOrd="0" presId="urn:microsoft.com/office/officeart/2005/8/layout/hierarchy2"/>
    <dgm:cxn modelId="{933BAA98-0F03-4117-BDEA-45CF5FD7D17E}" type="presOf" srcId="{50E59412-417A-4E5C-BA71-1BA52D80EFAB}" destId="{BAE49179-AB9D-4B34-A6DD-E0683CF17BC1}" srcOrd="0" destOrd="0" presId="urn:microsoft.com/office/officeart/2005/8/layout/hierarchy2"/>
    <dgm:cxn modelId="{D8DECF9F-F725-4367-B4D5-2C9B4AD82BC1}" srcId="{4753C4DF-9A4C-4474-A1AD-58E6FBF2EF00}" destId="{49877E38-186A-4D5B-84AD-22B85EEC0ED0}" srcOrd="1" destOrd="0" parTransId="{339A1C9E-8366-4C10-A44F-CA05A91FFBBC}" sibTransId="{D6245584-E99B-41E7-AA7D-BDE7F121A904}"/>
    <dgm:cxn modelId="{A8A77BA4-E516-4223-8F00-F305FBF4D826}" type="presOf" srcId="{7C57F2D7-EDC7-49AB-B2E1-B1E8D0893428}" destId="{E15B205D-4DDC-4DC4-A75C-5339C4BB2992}" srcOrd="1" destOrd="0" presId="urn:microsoft.com/office/officeart/2005/8/layout/hierarchy2"/>
    <dgm:cxn modelId="{A8203AA5-8F0A-4731-AA16-5101D41CAE6A}" type="presOf" srcId="{17B70E0C-63C0-4526-898B-BD9FDB1F9671}" destId="{4C32643C-FD20-4EE5-8AD6-3EE59F7D8FFC}" srcOrd="0" destOrd="0" presId="urn:microsoft.com/office/officeart/2005/8/layout/hierarchy2"/>
    <dgm:cxn modelId="{8B8F8FAD-A7F7-434D-8AA4-4A12348525ED}" srcId="{2C0ADFD8-9FA9-4EA7-A44F-F8A008D82972}" destId="{150237A7-293C-445F-8C8A-E7C0B9AA9DFA}" srcOrd="0" destOrd="0" parTransId="{6C1C0900-B925-45D8-A6C0-FF59603E1BA5}" sibTransId="{C7B671D9-567F-4894-A826-717228A74E32}"/>
    <dgm:cxn modelId="{C80ACEAD-16F9-44F5-B448-5C6BE8BE4037}" type="presOf" srcId="{3B704974-2ACD-45D4-953A-4F16FA63B197}" destId="{02521888-BBD1-45E8-AEAD-03F9062A32D6}" srcOrd="0" destOrd="0" presId="urn:microsoft.com/office/officeart/2005/8/layout/hierarchy2"/>
    <dgm:cxn modelId="{3B8CC4AE-3821-40B4-AA49-8B4086DD3621}" srcId="{150237A7-293C-445F-8C8A-E7C0B9AA9DFA}" destId="{65723639-92C8-415B-A598-EA4872B8F02C}" srcOrd="0" destOrd="0" parTransId="{01C9F3D9-22D6-4E39-9603-33518473E8ED}" sibTransId="{B83C3D74-0EAF-4B4F-B956-6FED506E67A2}"/>
    <dgm:cxn modelId="{FFB629B1-8951-475F-8C66-2862AFDAE744}" type="presOf" srcId="{FDF99E75-B8B5-473F-9FD5-6FE7AF778E56}" destId="{3CEC2A1C-A10D-4717-8968-B32677DD1F2F}" srcOrd="0" destOrd="0" presId="urn:microsoft.com/office/officeart/2005/8/layout/hierarchy2"/>
    <dgm:cxn modelId="{5C6ED8B1-E46D-49D0-A7AF-9AF383858995}" type="presOf" srcId="{01C9F3D9-22D6-4E39-9603-33518473E8ED}" destId="{4A235825-633B-4293-94EE-E53F70DD5DA0}" srcOrd="1" destOrd="0" presId="urn:microsoft.com/office/officeart/2005/8/layout/hierarchy2"/>
    <dgm:cxn modelId="{A4A58BB2-2EA0-4CD3-9D26-966B34CAFB59}" srcId="{4753C4DF-9A4C-4474-A1AD-58E6FBF2EF00}" destId="{168B527F-84CD-4433-AAB4-891C57907DBC}" srcOrd="0" destOrd="0" parTransId="{88E05D5A-633C-4801-89A2-A42DC6CAB4C2}" sibTransId="{35FD8C7D-84E8-4EC1-B93B-85852E27BDEC}"/>
    <dgm:cxn modelId="{719752B7-3E3C-47C3-B17B-97F7A8B4732F}" type="presOf" srcId="{A245FCAB-AA9C-4D56-B9DC-68DEE3FBAB17}" destId="{415C86ED-47D1-4E01-A7FB-EB8EC639DB46}" srcOrd="0" destOrd="0" presId="urn:microsoft.com/office/officeart/2005/8/layout/hierarchy2"/>
    <dgm:cxn modelId="{C9CFA4B9-A28A-4A37-82CD-3CE32B34B928}" srcId="{65723639-92C8-415B-A598-EA4872B8F02C}" destId="{60A58292-84A3-4948-B5A4-E869FB735E9A}" srcOrd="0" destOrd="0" parTransId="{8550DACE-29C1-41BD-8B37-AEC988F1DC05}" sibTransId="{37722476-BA3D-4C16-93EF-58B75CBF1B45}"/>
    <dgm:cxn modelId="{781F75C4-E40D-458F-9574-E868A908D196}" type="presOf" srcId="{243B0012-4F63-41F0-9F07-EE4685ED0A21}" destId="{17F61D26-1ABB-4FF6-A78F-7E8C075F1875}" srcOrd="1" destOrd="0" presId="urn:microsoft.com/office/officeart/2005/8/layout/hierarchy2"/>
    <dgm:cxn modelId="{AAD0B1C6-47D5-4BBB-A9A9-CD77FCDF886D}" type="presOf" srcId="{CC05DECB-6993-4472-9ADA-1CCB7AD73657}" destId="{B577F250-C1CE-4426-8897-0C1945E28E71}" srcOrd="0" destOrd="0" presId="urn:microsoft.com/office/officeart/2005/8/layout/hierarchy2"/>
    <dgm:cxn modelId="{830E63C8-4679-4134-BC9D-4385076E8C47}" srcId="{DA2BCB74-5F2F-42D4-A0FF-9381EBFF27E3}" destId="{3B704974-2ACD-45D4-953A-4F16FA63B197}" srcOrd="0" destOrd="0" parTransId="{1B4B58B8-3E84-4434-BA5E-0FAC780D1C91}" sibTransId="{9CC5129C-2061-4A2E-8789-49D502186055}"/>
    <dgm:cxn modelId="{820667CA-34D9-428A-9CD8-C8DC0068532A}" srcId="{150237A7-293C-445F-8C8A-E7C0B9AA9DFA}" destId="{3C3550E6-47A1-472E-990D-6890A71F6D7F}" srcOrd="1" destOrd="0" parTransId="{17B70E0C-63C0-4526-898B-BD9FDB1F9671}" sibTransId="{DDDFC711-07FA-4EAE-A1E5-A5DF94446580}"/>
    <dgm:cxn modelId="{62143CCB-A029-46A2-85C0-DDC8E1A7D537}" type="presOf" srcId="{2C0ADFD8-9FA9-4EA7-A44F-F8A008D82972}" destId="{EB2EB88A-523D-41EC-98D6-48C121539154}" srcOrd="0" destOrd="0" presId="urn:microsoft.com/office/officeart/2005/8/layout/hierarchy2"/>
    <dgm:cxn modelId="{FC880ECC-15BE-4082-9942-0CD1C0DD82BE}" type="presOf" srcId="{54E2EAA8-BCEB-4FB8-AF10-E4D66B9393AF}" destId="{78047D40-8690-49FC-9F9E-02FE79619B1A}" srcOrd="1" destOrd="0" presId="urn:microsoft.com/office/officeart/2005/8/layout/hierarchy2"/>
    <dgm:cxn modelId="{08FD1ED0-E339-48FC-B153-63218CD3B511}" srcId="{2C0ADFD8-9FA9-4EA7-A44F-F8A008D82972}" destId="{DA2BCB74-5F2F-42D4-A0FF-9381EBFF27E3}" srcOrd="2" destOrd="0" parTransId="{E4ADE958-6961-4181-B8FC-03DE8EDA8BF6}" sibTransId="{76A290F4-450F-4045-B547-B6619B56E178}"/>
    <dgm:cxn modelId="{B1B081D2-4269-41D8-A03D-E8A200D6B14C}" type="presOf" srcId="{DA2BCB74-5F2F-42D4-A0FF-9381EBFF27E3}" destId="{51D24A47-ED6D-4899-8EF8-CD00873FFBA2}" srcOrd="0" destOrd="0" presId="urn:microsoft.com/office/officeart/2005/8/layout/hierarchy2"/>
    <dgm:cxn modelId="{9F9C84D6-0A78-40E4-AC9A-2D6FD768436B}" type="presOf" srcId="{49877E38-186A-4D5B-84AD-22B85EEC0ED0}" destId="{6C01209B-0CFF-4941-9B72-98747CEBE8C2}" srcOrd="0" destOrd="0" presId="urn:microsoft.com/office/officeart/2005/8/layout/hierarchy2"/>
    <dgm:cxn modelId="{A6033FF5-F670-4C08-8158-E64EDD5AC7AE}" type="presOf" srcId="{3C3550E6-47A1-472E-990D-6890A71F6D7F}" destId="{194EABFC-E1A9-46C3-9391-3671AF39B2E6}" srcOrd="0" destOrd="0" presId="urn:microsoft.com/office/officeart/2005/8/layout/hierarchy2"/>
    <dgm:cxn modelId="{69FF10F9-5C16-4076-B60A-736FBEC1F1F3}" type="presOf" srcId="{150237A7-293C-445F-8C8A-E7C0B9AA9DFA}" destId="{220211DF-F022-4609-B8E2-A3524F8B9CB8}" srcOrd="0" destOrd="0" presId="urn:microsoft.com/office/officeart/2005/8/layout/hierarchy2"/>
    <dgm:cxn modelId="{A28F3DFA-6C5F-4E84-8D12-33C86E85E3F6}" type="presOf" srcId="{243B0012-4F63-41F0-9F07-EE4685ED0A21}" destId="{7AD81A05-36B3-4678-873D-E04E0EE197AA}" srcOrd="0" destOrd="0" presId="urn:microsoft.com/office/officeart/2005/8/layout/hierarchy2"/>
    <dgm:cxn modelId="{7E0DBFFA-7FFB-4FE0-BA0C-F4226F5DACF1}" srcId="{3C3550E6-47A1-472E-990D-6890A71F6D7F}" destId="{CC05DECB-6993-4472-9ADA-1CCB7AD73657}" srcOrd="0" destOrd="0" parTransId="{7C57F2D7-EDC7-49AB-B2E1-B1E8D0893428}" sibTransId="{5838C2CD-E3DB-444C-BB07-4080CEC3138B}"/>
    <dgm:cxn modelId="{D91B406E-527F-459C-B3BB-2507F55F34B3}" type="presParOf" srcId="{415C86ED-47D1-4E01-A7FB-EB8EC639DB46}" destId="{2673A79E-CBCC-4265-B005-E9F02C24652C}" srcOrd="0" destOrd="0" presId="urn:microsoft.com/office/officeart/2005/8/layout/hierarchy2"/>
    <dgm:cxn modelId="{09F4B8EE-4A7E-4C27-A553-C246408F788C}" type="presParOf" srcId="{2673A79E-CBCC-4265-B005-E9F02C24652C}" destId="{EB2EB88A-523D-41EC-98D6-48C121539154}" srcOrd="0" destOrd="0" presId="urn:microsoft.com/office/officeart/2005/8/layout/hierarchy2"/>
    <dgm:cxn modelId="{61C7B67F-7788-413C-BDA2-CD5E15DDD994}" type="presParOf" srcId="{2673A79E-CBCC-4265-B005-E9F02C24652C}" destId="{69E5EACF-FA1C-4B59-AE5D-B6BC380276F0}" srcOrd="1" destOrd="0" presId="urn:microsoft.com/office/officeart/2005/8/layout/hierarchy2"/>
    <dgm:cxn modelId="{630C2C67-3F7E-4DB6-8CAB-E5F58AD5697E}" type="presParOf" srcId="{69E5EACF-FA1C-4B59-AE5D-B6BC380276F0}" destId="{70EBC9BA-8313-45F4-949E-F0C13691DA70}" srcOrd="0" destOrd="0" presId="urn:microsoft.com/office/officeart/2005/8/layout/hierarchy2"/>
    <dgm:cxn modelId="{8470813D-B259-48E5-937B-C04F7FCAF475}" type="presParOf" srcId="{70EBC9BA-8313-45F4-949E-F0C13691DA70}" destId="{D67040B3-B38A-4A73-B090-05AA79609F91}" srcOrd="0" destOrd="0" presId="urn:microsoft.com/office/officeart/2005/8/layout/hierarchy2"/>
    <dgm:cxn modelId="{F3756716-0E50-4265-A5F2-81A3A59BB65E}" type="presParOf" srcId="{69E5EACF-FA1C-4B59-AE5D-B6BC380276F0}" destId="{F07B59DC-8E75-4C49-B4B0-92C766B40DE0}" srcOrd="1" destOrd="0" presId="urn:microsoft.com/office/officeart/2005/8/layout/hierarchy2"/>
    <dgm:cxn modelId="{A0CF8DB5-D8DD-44CD-A6E1-79379F777656}" type="presParOf" srcId="{F07B59DC-8E75-4C49-B4B0-92C766B40DE0}" destId="{220211DF-F022-4609-B8E2-A3524F8B9CB8}" srcOrd="0" destOrd="0" presId="urn:microsoft.com/office/officeart/2005/8/layout/hierarchy2"/>
    <dgm:cxn modelId="{85B8238D-030E-42D2-98F8-EB79819F9213}" type="presParOf" srcId="{F07B59DC-8E75-4C49-B4B0-92C766B40DE0}" destId="{FF7A076C-2CAE-40F2-8823-CA903379FB13}" srcOrd="1" destOrd="0" presId="urn:microsoft.com/office/officeart/2005/8/layout/hierarchy2"/>
    <dgm:cxn modelId="{9EEA412A-FEB5-4B9E-B8CC-946ED4EF07A0}" type="presParOf" srcId="{FF7A076C-2CAE-40F2-8823-CA903379FB13}" destId="{47021162-3EFF-4815-B167-613CC0C27290}" srcOrd="0" destOrd="0" presId="urn:microsoft.com/office/officeart/2005/8/layout/hierarchy2"/>
    <dgm:cxn modelId="{C50294C7-D18F-46F9-AC1D-C9AACD7729A9}" type="presParOf" srcId="{47021162-3EFF-4815-B167-613CC0C27290}" destId="{4A235825-633B-4293-94EE-E53F70DD5DA0}" srcOrd="0" destOrd="0" presId="urn:microsoft.com/office/officeart/2005/8/layout/hierarchy2"/>
    <dgm:cxn modelId="{FBA209B9-4CA7-47C6-A1E4-8FC80ADBB03F}" type="presParOf" srcId="{FF7A076C-2CAE-40F2-8823-CA903379FB13}" destId="{717214F9-2911-4AB9-9F1D-485D1D897C30}" srcOrd="1" destOrd="0" presId="urn:microsoft.com/office/officeart/2005/8/layout/hierarchy2"/>
    <dgm:cxn modelId="{4C8CC5DA-347D-491D-893F-19E3D1551C93}" type="presParOf" srcId="{717214F9-2911-4AB9-9F1D-485D1D897C30}" destId="{9FAFB90C-5ACA-413D-ADDA-58A468E243C3}" srcOrd="0" destOrd="0" presId="urn:microsoft.com/office/officeart/2005/8/layout/hierarchy2"/>
    <dgm:cxn modelId="{26762326-24C1-4002-BF42-CABA1E65CF7B}" type="presParOf" srcId="{717214F9-2911-4AB9-9F1D-485D1D897C30}" destId="{BFE432C7-2758-4A91-865C-EAE2B2B6DC9D}" srcOrd="1" destOrd="0" presId="urn:microsoft.com/office/officeart/2005/8/layout/hierarchy2"/>
    <dgm:cxn modelId="{CCCEFB4A-C9D2-4A5A-A239-721334277862}" type="presParOf" srcId="{BFE432C7-2758-4A91-865C-EAE2B2B6DC9D}" destId="{07C90F0F-B7D0-4038-BFA8-92CDAA65D615}" srcOrd="0" destOrd="0" presId="urn:microsoft.com/office/officeart/2005/8/layout/hierarchy2"/>
    <dgm:cxn modelId="{D6EC00C2-D0FC-404D-88E2-B4B8B905C9D9}" type="presParOf" srcId="{07C90F0F-B7D0-4038-BFA8-92CDAA65D615}" destId="{899B4E4C-3CE1-4F3A-BC0C-9794C5A0F338}" srcOrd="0" destOrd="0" presId="urn:microsoft.com/office/officeart/2005/8/layout/hierarchy2"/>
    <dgm:cxn modelId="{0E986843-61A0-4677-94D9-E2D09AB24294}" type="presParOf" srcId="{BFE432C7-2758-4A91-865C-EAE2B2B6DC9D}" destId="{CF5EF08C-C2C2-4B97-9E6F-2C57CB73DEC8}" srcOrd="1" destOrd="0" presId="urn:microsoft.com/office/officeart/2005/8/layout/hierarchy2"/>
    <dgm:cxn modelId="{CD412A89-3F5C-49A1-B50B-40E59B6FA317}" type="presParOf" srcId="{CF5EF08C-C2C2-4B97-9E6F-2C57CB73DEC8}" destId="{D7435D64-EF6D-4CA4-A1B0-7D71E6CD8176}" srcOrd="0" destOrd="0" presId="urn:microsoft.com/office/officeart/2005/8/layout/hierarchy2"/>
    <dgm:cxn modelId="{16A7D270-257F-4BA8-9D13-C89517DC8290}" type="presParOf" srcId="{CF5EF08C-C2C2-4B97-9E6F-2C57CB73DEC8}" destId="{A5745285-0520-4AA1-8F70-0AD6EB93FC87}" srcOrd="1" destOrd="0" presId="urn:microsoft.com/office/officeart/2005/8/layout/hierarchy2"/>
    <dgm:cxn modelId="{15E35F5B-911F-488E-B679-4FA010E1F7F9}" type="presParOf" srcId="{FF7A076C-2CAE-40F2-8823-CA903379FB13}" destId="{4C32643C-FD20-4EE5-8AD6-3EE59F7D8FFC}" srcOrd="2" destOrd="0" presId="urn:microsoft.com/office/officeart/2005/8/layout/hierarchy2"/>
    <dgm:cxn modelId="{7F238B4A-46E4-430F-8CED-BCB7C06DCF5B}" type="presParOf" srcId="{4C32643C-FD20-4EE5-8AD6-3EE59F7D8FFC}" destId="{B61F9F8E-A09C-4018-9553-F99F8E516A0A}" srcOrd="0" destOrd="0" presId="urn:microsoft.com/office/officeart/2005/8/layout/hierarchy2"/>
    <dgm:cxn modelId="{2B8E065A-EE31-45BD-A4F0-DDB30C87F887}" type="presParOf" srcId="{FF7A076C-2CAE-40F2-8823-CA903379FB13}" destId="{6F638D17-F630-48EF-BFFA-E6264D0198A3}" srcOrd="3" destOrd="0" presId="urn:microsoft.com/office/officeart/2005/8/layout/hierarchy2"/>
    <dgm:cxn modelId="{0DE4455D-4436-4D8A-9532-486048E54E25}" type="presParOf" srcId="{6F638D17-F630-48EF-BFFA-E6264D0198A3}" destId="{194EABFC-E1A9-46C3-9391-3671AF39B2E6}" srcOrd="0" destOrd="0" presId="urn:microsoft.com/office/officeart/2005/8/layout/hierarchy2"/>
    <dgm:cxn modelId="{5939E9AA-A59A-4F8D-8848-448161AAABF1}" type="presParOf" srcId="{6F638D17-F630-48EF-BFFA-E6264D0198A3}" destId="{608C62CB-91F2-4E7A-AD02-E1BDB4D09FB8}" srcOrd="1" destOrd="0" presId="urn:microsoft.com/office/officeart/2005/8/layout/hierarchy2"/>
    <dgm:cxn modelId="{D44C45BD-FB70-429A-9519-A7A06E62606B}" type="presParOf" srcId="{608C62CB-91F2-4E7A-AD02-E1BDB4D09FB8}" destId="{4CE77C04-EEA9-408B-BD59-DC81971222C4}" srcOrd="0" destOrd="0" presId="urn:microsoft.com/office/officeart/2005/8/layout/hierarchy2"/>
    <dgm:cxn modelId="{B5CC6889-E453-42DC-AA7F-F85B63DC4C51}" type="presParOf" srcId="{4CE77C04-EEA9-408B-BD59-DC81971222C4}" destId="{E15B205D-4DDC-4DC4-A75C-5339C4BB2992}" srcOrd="0" destOrd="0" presId="urn:microsoft.com/office/officeart/2005/8/layout/hierarchy2"/>
    <dgm:cxn modelId="{4C2AF5E8-BD7E-4FC0-8A21-1A419BABFD6C}" type="presParOf" srcId="{608C62CB-91F2-4E7A-AD02-E1BDB4D09FB8}" destId="{9CBF502C-BCEA-4790-A32C-460A6EA912F4}" srcOrd="1" destOrd="0" presId="urn:microsoft.com/office/officeart/2005/8/layout/hierarchy2"/>
    <dgm:cxn modelId="{6509F36A-2337-499A-B3AB-1FCC23F1A8F4}" type="presParOf" srcId="{9CBF502C-BCEA-4790-A32C-460A6EA912F4}" destId="{B577F250-C1CE-4426-8897-0C1945E28E71}" srcOrd="0" destOrd="0" presId="urn:microsoft.com/office/officeart/2005/8/layout/hierarchy2"/>
    <dgm:cxn modelId="{529A3044-A81F-4EDF-8147-13AB6232375A}" type="presParOf" srcId="{9CBF502C-BCEA-4790-A32C-460A6EA912F4}" destId="{052ABF5A-9D54-47B3-920B-E2AC6A8FDF0C}" srcOrd="1" destOrd="0" presId="urn:microsoft.com/office/officeart/2005/8/layout/hierarchy2"/>
    <dgm:cxn modelId="{B417A51B-89DA-4424-BC19-96224795CCBD}" type="presParOf" srcId="{69E5EACF-FA1C-4B59-AE5D-B6BC380276F0}" destId="{94A39EEE-05C4-4C58-9B73-851C5A8FAD9F}" srcOrd="2" destOrd="0" presId="urn:microsoft.com/office/officeart/2005/8/layout/hierarchy2"/>
    <dgm:cxn modelId="{2D665AB8-2418-4611-BCA4-A88C5E8E090F}" type="presParOf" srcId="{94A39EEE-05C4-4C58-9B73-851C5A8FAD9F}" destId="{760410AF-2272-41B1-A281-F14E213EE8F6}" srcOrd="0" destOrd="0" presId="urn:microsoft.com/office/officeart/2005/8/layout/hierarchy2"/>
    <dgm:cxn modelId="{8424CF50-AD2D-4A16-9FA4-7856EB89B405}" type="presParOf" srcId="{69E5EACF-FA1C-4B59-AE5D-B6BC380276F0}" destId="{4AC06646-56AD-4A39-B5B8-57FDD0731EE7}" srcOrd="3" destOrd="0" presId="urn:microsoft.com/office/officeart/2005/8/layout/hierarchy2"/>
    <dgm:cxn modelId="{75F8004B-1610-4347-9830-BFFEA6144130}" type="presParOf" srcId="{4AC06646-56AD-4A39-B5B8-57FDD0731EE7}" destId="{68B23BA7-3E97-41B0-AFED-16D7459547A7}" srcOrd="0" destOrd="0" presId="urn:microsoft.com/office/officeart/2005/8/layout/hierarchy2"/>
    <dgm:cxn modelId="{05075186-3823-423A-8E20-5500AA42E14A}" type="presParOf" srcId="{4AC06646-56AD-4A39-B5B8-57FDD0731EE7}" destId="{E3089F9F-984B-4822-A106-82718975C45A}" srcOrd="1" destOrd="0" presId="urn:microsoft.com/office/officeart/2005/8/layout/hierarchy2"/>
    <dgm:cxn modelId="{C6A80239-04E6-49AD-8A83-E2856E9C74A6}" type="presParOf" srcId="{E3089F9F-984B-4822-A106-82718975C45A}" destId="{FBC81AD2-1399-4D93-B337-6E6F8BBBDC0B}" srcOrd="0" destOrd="0" presId="urn:microsoft.com/office/officeart/2005/8/layout/hierarchy2"/>
    <dgm:cxn modelId="{1FFC1BAF-3A89-4510-8A5D-66E0669DAF35}" type="presParOf" srcId="{FBC81AD2-1399-4D93-B337-6E6F8BBBDC0B}" destId="{A828B236-7D65-4E55-8E48-451AFDEDD9A9}" srcOrd="0" destOrd="0" presId="urn:microsoft.com/office/officeart/2005/8/layout/hierarchy2"/>
    <dgm:cxn modelId="{D3B073A2-143B-4632-A17D-F2A4F7FF09D5}" type="presParOf" srcId="{E3089F9F-984B-4822-A106-82718975C45A}" destId="{3DA529F0-C2D2-405E-BAE7-69BCE122B17C}" srcOrd="1" destOrd="0" presId="urn:microsoft.com/office/officeart/2005/8/layout/hierarchy2"/>
    <dgm:cxn modelId="{BE690D2D-2771-4AD1-8916-865561499E52}" type="presParOf" srcId="{3DA529F0-C2D2-405E-BAE7-69BCE122B17C}" destId="{C25170B5-F4C4-43FC-9AD1-DBE3F09D57F4}" srcOrd="0" destOrd="0" presId="urn:microsoft.com/office/officeart/2005/8/layout/hierarchy2"/>
    <dgm:cxn modelId="{BA16A5CD-7131-4F10-813B-BEBC95BFE8A2}" type="presParOf" srcId="{3DA529F0-C2D2-405E-BAE7-69BCE122B17C}" destId="{874E682D-F0E6-4735-9DE9-4BDDFCDC9069}" srcOrd="1" destOrd="0" presId="urn:microsoft.com/office/officeart/2005/8/layout/hierarchy2"/>
    <dgm:cxn modelId="{DA7430AA-625F-4CA0-987D-5BA73117DBA9}" type="presParOf" srcId="{874E682D-F0E6-4735-9DE9-4BDDFCDC9069}" destId="{7AD81A05-36B3-4678-873D-E04E0EE197AA}" srcOrd="0" destOrd="0" presId="urn:microsoft.com/office/officeart/2005/8/layout/hierarchy2"/>
    <dgm:cxn modelId="{99CC3F09-9F7F-48C0-8C66-5BA91CF55616}" type="presParOf" srcId="{7AD81A05-36B3-4678-873D-E04E0EE197AA}" destId="{17F61D26-1ABB-4FF6-A78F-7E8C075F1875}" srcOrd="0" destOrd="0" presId="urn:microsoft.com/office/officeart/2005/8/layout/hierarchy2"/>
    <dgm:cxn modelId="{62DCA628-E790-4BCF-867A-2EFF8AD85AA7}" type="presParOf" srcId="{874E682D-F0E6-4735-9DE9-4BDDFCDC9069}" destId="{3F594C82-D88C-49AA-9224-D8828B73F4D0}" srcOrd="1" destOrd="0" presId="urn:microsoft.com/office/officeart/2005/8/layout/hierarchy2"/>
    <dgm:cxn modelId="{75D15B14-FE6A-4473-BB9F-CCEF055AEC7B}" type="presParOf" srcId="{3F594C82-D88C-49AA-9224-D8828B73F4D0}" destId="{3CEC2A1C-A10D-4717-8968-B32677DD1F2F}" srcOrd="0" destOrd="0" presId="urn:microsoft.com/office/officeart/2005/8/layout/hierarchy2"/>
    <dgm:cxn modelId="{2BAAEF01-2F23-4659-AFAA-19416FCC5A46}" type="presParOf" srcId="{3F594C82-D88C-49AA-9224-D8828B73F4D0}" destId="{2829E9B8-589F-4613-A362-96880853E32E}" srcOrd="1" destOrd="0" presId="urn:microsoft.com/office/officeart/2005/8/layout/hierarchy2"/>
    <dgm:cxn modelId="{830B757C-5293-4DC4-BA1A-F1A76BFF91A1}" type="presParOf" srcId="{E3089F9F-984B-4822-A106-82718975C45A}" destId="{524C5D23-5FF7-4A99-A8E4-110B26F28729}" srcOrd="2" destOrd="0" presId="urn:microsoft.com/office/officeart/2005/8/layout/hierarchy2"/>
    <dgm:cxn modelId="{A8521690-AB27-4FF7-8C77-95BC4AF5633D}" type="presParOf" srcId="{524C5D23-5FF7-4A99-A8E4-110B26F28729}" destId="{A5AEC98A-C9CC-4567-87C4-B0CE041CB613}" srcOrd="0" destOrd="0" presId="urn:microsoft.com/office/officeart/2005/8/layout/hierarchy2"/>
    <dgm:cxn modelId="{E37863AF-1267-4611-BEFB-6D2786089D4A}" type="presParOf" srcId="{E3089F9F-984B-4822-A106-82718975C45A}" destId="{AC2FC824-46EE-4AB7-B010-9ED88F1309D1}" srcOrd="3" destOrd="0" presId="urn:microsoft.com/office/officeart/2005/8/layout/hierarchy2"/>
    <dgm:cxn modelId="{0190147E-7155-46B1-AFC4-3C8BC5EBE41F}" type="presParOf" srcId="{AC2FC824-46EE-4AB7-B010-9ED88F1309D1}" destId="{6C01209B-0CFF-4941-9B72-98747CEBE8C2}" srcOrd="0" destOrd="0" presId="urn:microsoft.com/office/officeart/2005/8/layout/hierarchy2"/>
    <dgm:cxn modelId="{246D5AC1-ECCF-4625-8AE2-F4B35833DB69}" type="presParOf" srcId="{AC2FC824-46EE-4AB7-B010-9ED88F1309D1}" destId="{AE1C2476-9180-46B0-8F2C-F122C604C9F2}" srcOrd="1" destOrd="0" presId="urn:microsoft.com/office/officeart/2005/8/layout/hierarchy2"/>
    <dgm:cxn modelId="{01E25062-BA38-47B8-8578-51E1D77BAFEB}" type="presParOf" srcId="{AE1C2476-9180-46B0-8F2C-F122C604C9F2}" destId="{A52133C5-FF38-4EF9-9064-DCE219BF1C5D}" srcOrd="0" destOrd="0" presId="urn:microsoft.com/office/officeart/2005/8/layout/hierarchy2"/>
    <dgm:cxn modelId="{1178CFE3-6924-427B-8919-D94906F750F7}" type="presParOf" srcId="{A52133C5-FF38-4EF9-9064-DCE219BF1C5D}" destId="{78047D40-8690-49FC-9F9E-02FE79619B1A}" srcOrd="0" destOrd="0" presId="urn:microsoft.com/office/officeart/2005/8/layout/hierarchy2"/>
    <dgm:cxn modelId="{F37AB42D-C87B-4543-BEAD-EDF80B9A20AE}" type="presParOf" srcId="{AE1C2476-9180-46B0-8F2C-F122C604C9F2}" destId="{995E0228-D51F-4B5A-950F-D5736C9957B7}" srcOrd="1" destOrd="0" presId="urn:microsoft.com/office/officeart/2005/8/layout/hierarchy2"/>
    <dgm:cxn modelId="{034243E6-3D1B-43B1-81C5-E668291A6F3A}" type="presParOf" srcId="{995E0228-D51F-4B5A-950F-D5736C9957B7}" destId="{BAE49179-AB9D-4B34-A6DD-E0683CF17BC1}" srcOrd="0" destOrd="0" presId="urn:microsoft.com/office/officeart/2005/8/layout/hierarchy2"/>
    <dgm:cxn modelId="{A5F267D4-A415-4AAA-B2B6-0A4D5293A8CF}" type="presParOf" srcId="{995E0228-D51F-4B5A-950F-D5736C9957B7}" destId="{123AF74E-5262-46D5-A39B-06203822660F}" srcOrd="1" destOrd="0" presId="urn:microsoft.com/office/officeart/2005/8/layout/hierarchy2"/>
    <dgm:cxn modelId="{C2268B29-AF3B-4087-BA70-FF961B2D4942}" type="presParOf" srcId="{69E5EACF-FA1C-4B59-AE5D-B6BC380276F0}" destId="{1389A0B9-660F-4452-AE77-FAEC3415A612}" srcOrd="4" destOrd="0" presId="urn:microsoft.com/office/officeart/2005/8/layout/hierarchy2"/>
    <dgm:cxn modelId="{4351361B-C4AA-42E5-91D4-F30C2A452ABE}" type="presParOf" srcId="{1389A0B9-660F-4452-AE77-FAEC3415A612}" destId="{BBC07F01-326D-46B6-B6B0-F31F5E125B70}" srcOrd="0" destOrd="0" presId="urn:microsoft.com/office/officeart/2005/8/layout/hierarchy2"/>
    <dgm:cxn modelId="{4F31FD13-E2B3-41CC-BFDF-494BC92B8DE3}" type="presParOf" srcId="{69E5EACF-FA1C-4B59-AE5D-B6BC380276F0}" destId="{5A3DD746-1D64-40FA-A1A7-B6F6F91D73F0}" srcOrd="5" destOrd="0" presId="urn:microsoft.com/office/officeart/2005/8/layout/hierarchy2"/>
    <dgm:cxn modelId="{9F5ED378-462B-4586-B31F-2CCE2844EFE0}" type="presParOf" srcId="{5A3DD746-1D64-40FA-A1A7-B6F6F91D73F0}" destId="{51D24A47-ED6D-4899-8EF8-CD00873FFBA2}" srcOrd="0" destOrd="0" presId="urn:microsoft.com/office/officeart/2005/8/layout/hierarchy2"/>
    <dgm:cxn modelId="{74478B18-F64F-44FF-A6CB-C30472B21484}" type="presParOf" srcId="{5A3DD746-1D64-40FA-A1A7-B6F6F91D73F0}" destId="{B2B9F366-C6E7-48BC-A5D9-5A3E0E5E207B}" srcOrd="1" destOrd="0" presId="urn:microsoft.com/office/officeart/2005/8/layout/hierarchy2"/>
    <dgm:cxn modelId="{9022F03C-1413-4B49-9935-59E5EE1C4DD1}" type="presParOf" srcId="{B2B9F366-C6E7-48BC-A5D9-5A3E0E5E207B}" destId="{0A1EC560-BDB1-4F12-9ABB-03F6A43B18F8}" srcOrd="0" destOrd="0" presId="urn:microsoft.com/office/officeart/2005/8/layout/hierarchy2"/>
    <dgm:cxn modelId="{E2D81C65-80E4-4E6E-9A20-54CA08AD6CD6}" type="presParOf" srcId="{0A1EC560-BDB1-4F12-9ABB-03F6A43B18F8}" destId="{DAD515D2-602B-4FC2-9B53-9624CCC0BA64}" srcOrd="0" destOrd="0" presId="urn:microsoft.com/office/officeart/2005/8/layout/hierarchy2"/>
    <dgm:cxn modelId="{8DD5DE8F-28E0-4341-BAFF-8270A1E76E4B}" type="presParOf" srcId="{B2B9F366-C6E7-48BC-A5D9-5A3E0E5E207B}" destId="{EA96C0F3-EA94-44F5-A5B5-88D313F5DBBB}" srcOrd="1" destOrd="0" presId="urn:microsoft.com/office/officeart/2005/8/layout/hierarchy2"/>
    <dgm:cxn modelId="{61E8FD59-27F5-462C-9FC0-C3AF03400A8C}" type="presParOf" srcId="{EA96C0F3-EA94-44F5-A5B5-88D313F5DBBB}" destId="{02521888-BBD1-45E8-AEAD-03F9062A32D6}" srcOrd="0" destOrd="0" presId="urn:microsoft.com/office/officeart/2005/8/layout/hierarchy2"/>
    <dgm:cxn modelId="{670F40B9-7D12-4251-8BE8-88D5AFBECC4C}" type="presParOf" srcId="{EA96C0F3-EA94-44F5-A5B5-88D313F5DBBB}" destId="{C500883D-9520-4A8E-9310-3F93874B170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470C4-90F0-4F86-AE91-50A5465489F3}" type="doc">
      <dgm:prSet loTypeId="urn:microsoft.com/office/officeart/2005/8/layout/process5" loCatId="process" qsTypeId="urn:microsoft.com/office/officeart/2005/8/quickstyle/simple1" qsCatId="simple" csTypeId="urn:microsoft.com/office/officeart/2005/8/colors/accent2_2" csCatId="accent2" phldr="1"/>
      <dgm:spPr/>
    </dgm:pt>
    <dgm:pt modelId="{4918FF94-E4EA-4ACC-BEAA-D04124814C51}">
      <dgm:prSet phldrT="[Text]"/>
      <dgm:spPr/>
      <dgm:t>
        <a:bodyPr/>
        <a:lstStyle/>
        <a:p>
          <a:r>
            <a:rPr lang="en-US" dirty="0"/>
            <a:t>Desk Evaluation of SER by reviewers</a:t>
          </a:r>
        </a:p>
      </dgm:t>
    </dgm:pt>
    <dgm:pt modelId="{99073680-ECA6-4765-84C9-230438E29D3A}" type="parTrans" cxnId="{A99BABA1-58BF-4344-8701-8D8BA8A75560}">
      <dgm:prSet/>
      <dgm:spPr/>
      <dgm:t>
        <a:bodyPr/>
        <a:lstStyle/>
        <a:p>
          <a:endParaRPr lang="en-US"/>
        </a:p>
      </dgm:t>
    </dgm:pt>
    <dgm:pt modelId="{584D7D64-7CDD-4F99-AE43-DD2880F5D815}" type="sibTrans" cxnId="{A99BABA1-58BF-4344-8701-8D8BA8A75560}">
      <dgm:prSet/>
      <dgm:spPr/>
      <dgm:t>
        <a:bodyPr/>
        <a:lstStyle/>
        <a:p>
          <a:endParaRPr lang="en-US"/>
        </a:p>
      </dgm:t>
    </dgm:pt>
    <dgm:pt modelId="{0112907A-096B-4D4C-8669-64D311419BCC}">
      <dgm:prSet phldrT="[Text]"/>
      <dgm:spPr/>
      <dgm:t>
        <a:bodyPr/>
        <a:lstStyle/>
        <a:p>
          <a:r>
            <a:rPr lang="en-US"/>
            <a:t>SITE VISIT TO VALIDATE CLAIMS IN SER</a:t>
          </a:r>
          <a:endParaRPr lang="en-US" dirty="0"/>
        </a:p>
      </dgm:t>
    </dgm:pt>
    <dgm:pt modelId="{57DA0944-A8D2-4A35-8E28-52230CDC7CD1}" type="parTrans" cxnId="{A020C5FE-6367-453A-BD8B-4DFB56C1BD70}">
      <dgm:prSet/>
      <dgm:spPr/>
      <dgm:t>
        <a:bodyPr/>
        <a:lstStyle/>
        <a:p>
          <a:endParaRPr lang="en-US"/>
        </a:p>
      </dgm:t>
    </dgm:pt>
    <dgm:pt modelId="{667BDD47-4DC7-48A9-8235-9F4383B2ABD9}" type="sibTrans" cxnId="{A020C5FE-6367-453A-BD8B-4DFB56C1BD70}">
      <dgm:prSet/>
      <dgm:spPr/>
      <dgm:t>
        <a:bodyPr/>
        <a:lstStyle/>
        <a:p>
          <a:endParaRPr lang="en-US"/>
        </a:p>
      </dgm:t>
    </dgm:pt>
    <dgm:pt modelId="{9E7BE0C3-B4D7-42D5-96B7-0E3C7224DC92}">
      <dgm:prSet/>
      <dgm:spPr/>
      <dgm:t>
        <a:bodyPr/>
        <a:lstStyle/>
        <a:p>
          <a:r>
            <a:rPr lang="en-US" dirty="0"/>
            <a:t>Preliminary report </a:t>
          </a:r>
        </a:p>
      </dgm:t>
    </dgm:pt>
    <dgm:pt modelId="{F5439264-031C-427B-8943-19AF34EF9B22}" type="parTrans" cxnId="{F275E337-47E1-4AE4-8F08-9B7ABF55410A}">
      <dgm:prSet/>
      <dgm:spPr/>
      <dgm:t>
        <a:bodyPr/>
        <a:lstStyle/>
        <a:p>
          <a:endParaRPr lang="en-US"/>
        </a:p>
      </dgm:t>
    </dgm:pt>
    <dgm:pt modelId="{79572E9F-FD25-4B63-8B4F-311664DC7807}" type="sibTrans" cxnId="{F275E337-47E1-4AE4-8F08-9B7ABF55410A}">
      <dgm:prSet/>
      <dgm:spPr/>
      <dgm:t>
        <a:bodyPr/>
        <a:lstStyle/>
        <a:p>
          <a:endParaRPr lang="en-US"/>
        </a:p>
      </dgm:t>
    </dgm:pt>
    <dgm:pt modelId="{FB60EE61-08BE-41CF-A30E-9523F5527FE5}">
      <dgm:prSet/>
      <dgm:spPr/>
      <dgm:t>
        <a:bodyPr/>
        <a:lstStyle/>
        <a:p>
          <a:r>
            <a:rPr lang="en-US" dirty="0"/>
            <a:t>Draft report </a:t>
          </a:r>
        </a:p>
      </dgm:t>
    </dgm:pt>
    <dgm:pt modelId="{879B310B-91A9-4DC9-B1EA-6147B34E91B7}" type="parTrans" cxnId="{41064B25-8790-49E7-8630-2D4F737BBA13}">
      <dgm:prSet/>
      <dgm:spPr/>
      <dgm:t>
        <a:bodyPr/>
        <a:lstStyle/>
        <a:p>
          <a:endParaRPr lang="en-US"/>
        </a:p>
      </dgm:t>
    </dgm:pt>
    <dgm:pt modelId="{77545F2D-54FC-4E0F-AB69-022BC586E3E3}" type="sibTrans" cxnId="{41064B25-8790-49E7-8630-2D4F737BBA13}">
      <dgm:prSet/>
      <dgm:spPr/>
      <dgm:t>
        <a:bodyPr/>
        <a:lstStyle/>
        <a:p>
          <a:endParaRPr lang="en-US"/>
        </a:p>
      </dgm:t>
    </dgm:pt>
    <dgm:pt modelId="{B303FEE4-A0CD-4806-9976-9E1058CFE7F2}">
      <dgm:prSet/>
      <dgm:spPr/>
      <dgm:t>
        <a:bodyPr/>
        <a:lstStyle/>
        <a:p>
          <a:r>
            <a:rPr lang="en-US" dirty="0"/>
            <a:t>Comments from University on draft report</a:t>
          </a:r>
        </a:p>
      </dgm:t>
    </dgm:pt>
    <dgm:pt modelId="{E0636B97-323F-4722-BB2A-49D561160EA7}" type="parTrans" cxnId="{374EED74-5936-4BC8-9B29-54923D8F0C2A}">
      <dgm:prSet/>
      <dgm:spPr/>
      <dgm:t>
        <a:bodyPr/>
        <a:lstStyle/>
        <a:p>
          <a:endParaRPr lang="en-US"/>
        </a:p>
      </dgm:t>
    </dgm:pt>
    <dgm:pt modelId="{F0DB90E0-80D1-41FB-9236-08EAB2F8BEAF}" type="sibTrans" cxnId="{374EED74-5936-4BC8-9B29-54923D8F0C2A}">
      <dgm:prSet/>
      <dgm:spPr/>
      <dgm:t>
        <a:bodyPr/>
        <a:lstStyle/>
        <a:p>
          <a:endParaRPr lang="en-US"/>
        </a:p>
      </dgm:t>
    </dgm:pt>
    <dgm:pt modelId="{4EE1A306-A7F1-438E-AC54-818D40EF3148}">
      <dgm:prSet/>
      <dgm:spPr/>
      <dgm:t>
        <a:bodyPr/>
        <a:lstStyle/>
        <a:p>
          <a:r>
            <a:rPr lang="en-US"/>
            <a:t>FINAL REPORT</a:t>
          </a:r>
          <a:endParaRPr lang="en-US" dirty="0"/>
        </a:p>
      </dgm:t>
    </dgm:pt>
    <dgm:pt modelId="{C8503B4B-3DD9-4932-AF76-FC332F91D3E4}" type="parTrans" cxnId="{C49DECE6-34D5-43C9-A924-02A4FBFA430F}">
      <dgm:prSet/>
      <dgm:spPr/>
      <dgm:t>
        <a:bodyPr/>
        <a:lstStyle/>
        <a:p>
          <a:endParaRPr lang="en-US"/>
        </a:p>
      </dgm:t>
    </dgm:pt>
    <dgm:pt modelId="{AFF0F8F7-E102-44FF-96A3-5F7F59305A11}" type="sibTrans" cxnId="{C49DECE6-34D5-43C9-A924-02A4FBFA430F}">
      <dgm:prSet/>
      <dgm:spPr/>
      <dgm:t>
        <a:bodyPr/>
        <a:lstStyle/>
        <a:p>
          <a:endParaRPr lang="en-US"/>
        </a:p>
      </dgm:t>
    </dgm:pt>
    <dgm:pt modelId="{9BD745A2-3126-4234-846D-E58C3F2F225B}">
      <dgm:prSet/>
      <dgm:spPr/>
      <dgm:t>
        <a:bodyPr/>
        <a:lstStyle/>
        <a:p>
          <a:r>
            <a:rPr lang="en-US" dirty="0"/>
            <a:t>University Action Plan for implementation of recommendations</a:t>
          </a:r>
        </a:p>
      </dgm:t>
    </dgm:pt>
    <dgm:pt modelId="{EFF613AC-31A7-43B1-AE2A-4D50D1B84451}" type="parTrans" cxnId="{8F0FC7E5-83C9-487E-ACB1-1860B0702C65}">
      <dgm:prSet/>
      <dgm:spPr/>
      <dgm:t>
        <a:bodyPr/>
        <a:lstStyle/>
        <a:p>
          <a:endParaRPr lang="en-US"/>
        </a:p>
      </dgm:t>
    </dgm:pt>
    <dgm:pt modelId="{0C829C7A-26EB-4772-9239-A8912465A4FE}" type="sibTrans" cxnId="{8F0FC7E5-83C9-487E-ACB1-1860B0702C65}">
      <dgm:prSet/>
      <dgm:spPr/>
      <dgm:t>
        <a:bodyPr/>
        <a:lstStyle/>
        <a:p>
          <a:endParaRPr lang="en-US"/>
        </a:p>
      </dgm:t>
    </dgm:pt>
    <dgm:pt modelId="{5B0C7B4D-6654-463C-91A6-AC8BA6ABD07C}">
      <dgm:prSet/>
      <dgm:spPr/>
      <dgm:t>
        <a:bodyPr/>
        <a:lstStyle/>
        <a:p>
          <a:r>
            <a:rPr lang="en-US" dirty="0"/>
            <a:t>IRR edited and published by QAC</a:t>
          </a:r>
        </a:p>
      </dgm:t>
    </dgm:pt>
    <dgm:pt modelId="{37C5C5A9-B792-4CD2-BF5C-AC1397433A77}" type="parTrans" cxnId="{FCC734CB-6D14-464B-82A7-D08FA624828A}">
      <dgm:prSet/>
      <dgm:spPr/>
      <dgm:t>
        <a:bodyPr/>
        <a:lstStyle/>
        <a:p>
          <a:endParaRPr lang="en-US"/>
        </a:p>
      </dgm:t>
    </dgm:pt>
    <dgm:pt modelId="{6152C591-A657-41BF-A462-F4D7FCE05A84}" type="sibTrans" cxnId="{FCC734CB-6D14-464B-82A7-D08FA624828A}">
      <dgm:prSet/>
      <dgm:spPr/>
      <dgm:t>
        <a:bodyPr/>
        <a:lstStyle/>
        <a:p>
          <a:endParaRPr lang="en-US"/>
        </a:p>
      </dgm:t>
    </dgm:pt>
    <dgm:pt modelId="{7269A90B-4BD0-48F4-B90E-D5E460558BC9}" type="pres">
      <dgm:prSet presAssocID="{240470C4-90F0-4F86-AE91-50A5465489F3}" presName="diagram" presStyleCnt="0">
        <dgm:presLayoutVars>
          <dgm:dir/>
          <dgm:resizeHandles val="exact"/>
        </dgm:presLayoutVars>
      </dgm:prSet>
      <dgm:spPr/>
    </dgm:pt>
    <dgm:pt modelId="{EE6A4C97-777C-4AD7-A627-A68CC779987D}" type="pres">
      <dgm:prSet presAssocID="{4918FF94-E4EA-4ACC-BEAA-D04124814C51}" presName="node" presStyleLbl="node1" presStyleIdx="0" presStyleCnt="8">
        <dgm:presLayoutVars>
          <dgm:bulletEnabled val="1"/>
        </dgm:presLayoutVars>
      </dgm:prSet>
      <dgm:spPr/>
    </dgm:pt>
    <dgm:pt modelId="{C8ACA468-5EF9-4813-AF8F-815946C9947C}" type="pres">
      <dgm:prSet presAssocID="{584D7D64-7CDD-4F99-AE43-DD2880F5D815}" presName="sibTrans" presStyleLbl="sibTrans2D1" presStyleIdx="0" presStyleCnt="7"/>
      <dgm:spPr/>
    </dgm:pt>
    <dgm:pt modelId="{32BE007D-D202-4D07-B249-6164A9AA905F}" type="pres">
      <dgm:prSet presAssocID="{584D7D64-7CDD-4F99-AE43-DD2880F5D815}" presName="connectorText" presStyleLbl="sibTrans2D1" presStyleIdx="0" presStyleCnt="7"/>
      <dgm:spPr/>
    </dgm:pt>
    <dgm:pt modelId="{2B6D787F-5ACB-4E19-A209-17751650C0F8}" type="pres">
      <dgm:prSet presAssocID="{0112907A-096B-4D4C-8669-64D311419BCC}" presName="node" presStyleLbl="node1" presStyleIdx="1" presStyleCnt="8">
        <dgm:presLayoutVars>
          <dgm:bulletEnabled val="1"/>
        </dgm:presLayoutVars>
      </dgm:prSet>
      <dgm:spPr/>
    </dgm:pt>
    <dgm:pt modelId="{6C8CEAD3-FA5B-41DF-9DE3-D0C9BD76CB15}" type="pres">
      <dgm:prSet presAssocID="{667BDD47-4DC7-48A9-8235-9F4383B2ABD9}" presName="sibTrans" presStyleLbl="sibTrans2D1" presStyleIdx="1" presStyleCnt="7"/>
      <dgm:spPr/>
    </dgm:pt>
    <dgm:pt modelId="{C024366F-98DB-4D5A-9883-5CC73A4988D7}" type="pres">
      <dgm:prSet presAssocID="{667BDD47-4DC7-48A9-8235-9F4383B2ABD9}" presName="connectorText" presStyleLbl="sibTrans2D1" presStyleIdx="1" presStyleCnt="7"/>
      <dgm:spPr/>
    </dgm:pt>
    <dgm:pt modelId="{2160825B-D44F-4139-B5C5-185169511F93}" type="pres">
      <dgm:prSet presAssocID="{9E7BE0C3-B4D7-42D5-96B7-0E3C7224DC92}" presName="node" presStyleLbl="node1" presStyleIdx="2" presStyleCnt="8">
        <dgm:presLayoutVars>
          <dgm:bulletEnabled val="1"/>
        </dgm:presLayoutVars>
      </dgm:prSet>
      <dgm:spPr/>
    </dgm:pt>
    <dgm:pt modelId="{A9EAD7D5-F82C-46CF-BF9A-340400144C4C}" type="pres">
      <dgm:prSet presAssocID="{79572E9F-FD25-4B63-8B4F-311664DC7807}" presName="sibTrans" presStyleLbl="sibTrans2D1" presStyleIdx="2" presStyleCnt="7"/>
      <dgm:spPr/>
    </dgm:pt>
    <dgm:pt modelId="{FEEF8858-42E3-4F39-B8C3-07615049F282}" type="pres">
      <dgm:prSet presAssocID="{79572E9F-FD25-4B63-8B4F-311664DC7807}" presName="connectorText" presStyleLbl="sibTrans2D1" presStyleIdx="2" presStyleCnt="7"/>
      <dgm:spPr/>
    </dgm:pt>
    <dgm:pt modelId="{384E684D-942D-4734-B560-46F79E6EA3F1}" type="pres">
      <dgm:prSet presAssocID="{FB60EE61-08BE-41CF-A30E-9523F5527FE5}" presName="node" presStyleLbl="node1" presStyleIdx="3" presStyleCnt="8">
        <dgm:presLayoutVars>
          <dgm:bulletEnabled val="1"/>
        </dgm:presLayoutVars>
      </dgm:prSet>
      <dgm:spPr/>
    </dgm:pt>
    <dgm:pt modelId="{7F264D19-A3C0-4AB4-BBDD-EABDD586CD96}" type="pres">
      <dgm:prSet presAssocID="{77545F2D-54FC-4E0F-AB69-022BC586E3E3}" presName="sibTrans" presStyleLbl="sibTrans2D1" presStyleIdx="3" presStyleCnt="7"/>
      <dgm:spPr/>
    </dgm:pt>
    <dgm:pt modelId="{4D7A049F-BC94-4042-97DB-268982507ABB}" type="pres">
      <dgm:prSet presAssocID="{77545F2D-54FC-4E0F-AB69-022BC586E3E3}" presName="connectorText" presStyleLbl="sibTrans2D1" presStyleIdx="3" presStyleCnt="7"/>
      <dgm:spPr/>
    </dgm:pt>
    <dgm:pt modelId="{96C12E43-A544-4161-BEDA-C078AA903B71}" type="pres">
      <dgm:prSet presAssocID="{B303FEE4-A0CD-4806-9976-9E1058CFE7F2}" presName="node" presStyleLbl="node1" presStyleIdx="4" presStyleCnt="8">
        <dgm:presLayoutVars>
          <dgm:bulletEnabled val="1"/>
        </dgm:presLayoutVars>
      </dgm:prSet>
      <dgm:spPr/>
    </dgm:pt>
    <dgm:pt modelId="{ABCD601D-9253-4662-9DB3-37F92968FA50}" type="pres">
      <dgm:prSet presAssocID="{F0DB90E0-80D1-41FB-9236-08EAB2F8BEAF}" presName="sibTrans" presStyleLbl="sibTrans2D1" presStyleIdx="4" presStyleCnt="7"/>
      <dgm:spPr/>
    </dgm:pt>
    <dgm:pt modelId="{A4E38F72-16D5-4E9F-967E-966BEC516423}" type="pres">
      <dgm:prSet presAssocID="{F0DB90E0-80D1-41FB-9236-08EAB2F8BEAF}" presName="connectorText" presStyleLbl="sibTrans2D1" presStyleIdx="4" presStyleCnt="7"/>
      <dgm:spPr/>
    </dgm:pt>
    <dgm:pt modelId="{34DA2A6F-DC76-478F-814D-78AFCBF002B3}" type="pres">
      <dgm:prSet presAssocID="{4EE1A306-A7F1-438E-AC54-818D40EF3148}" presName="node" presStyleLbl="node1" presStyleIdx="5" presStyleCnt="8">
        <dgm:presLayoutVars>
          <dgm:bulletEnabled val="1"/>
        </dgm:presLayoutVars>
      </dgm:prSet>
      <dgm:spPr/>
    </dgm:pt>
    <dgm:pt modelId="{8254947F-20D3-4307-9B8F-3593AEEC709D}" type="pres">
      <dgm:prSet presAssocID="{AFF0F8F7-E102-44FF-96A3-5F7F59305A11}" presName="sibTrans" presStyleLbl="sibTrans2D1" presStyleIdx="5" presStyleCnt="7"/>
      <dgm:spPr/>
    </dgm:pt>
    <dgm:pt modelId="{DDB9FC46-AF38-4217-8C77-9C32816C83F7}" type="pres">
      <dgm:prSet presAssocID="{AFF0F8F7-E102-44FF-96A3-5F7F59305A11}" presName="connectorText" presStyleLbl="sibTrans2D1" presStyleIdx="5" presStyleCnt="7"/>
      <dgm:spPr/>
    </dgm:pt>
    <dgm:pt modelId="{562FF8F9-9791-4818-8660-D2ABD8DD7DBB}" type="pres">
      <dgm:prSet presAssocID="{5B0C7B4D-6654-463C-91A6-AC8BA6ABD07C}" presName="node" presStyleLbl="node1" presStyleIdx="6" presStyleCnt="8">
        <dgm:presLayoutVars>
          <dgm:bulletEnabled val="1"/>
        </dgm:presLayoutVars>
      </dgm:prSet>
      <dgm:spPr/>
    </dgm:pt>
    <dgm:pt modelId="{AC303ABD-D762-4535-8E60-19B76BE676DA}" type="pres">
      <dgm:prSet presAssocID="{6152C591-A657-41BF-A462-F4D7FCE05A84}" presName="sibTrans" presStyleLbl="sibTrans2D1" presStyleIdx="6" presStyleCnt="7"/>
      <dgm:spPr/>
    </dgm:pt>
    <dgm:pt modelId="{5FF058A6-D256-4CF0-B7B5-1A997A5C2E37}" type="pres">
      <dgm:prSet presAssocID="{6152C591-A657-41BF-A462-F4D7FCE05A84}" presName="connectorText" presStyleLbl="sibTrans2D1" presStyleIdx="6" presStyleCnt="7"/>
      <dgm:spPr/>
    </dgm:pt>
    <dgm:pt modelId="{88FCE3E6-9DE3-4B58-A059-B71298091D94}" type="pres">
      <dgm:prSet presAssocID="{9BD745A2-3126-4234-846D-E58C3F2F225B}" presName="node" presStyleLbl="node1" presStyleIdx="7" presStyleCnt="8">
        <dgm:presLayoutVars>
          <dgm:bulletEnabled val="1"/>
        </dgm:presLayoutVars>
      </dgm:prSet>
      <dgm:spPr/>
    </dgm:pt>
  </dgm:ptLst>
  <dgm:cxnLst>
    <dgm:cxn modelId="{B0EF9707-D3FE-4BFA-ADA4-6AE1DC6394E2}" type="presOf" srcId="{4EE1A306-A7F1-438E-AC54-818D40EF3148}" destId="{34DA2A6F-DC76-478F-814D-78AFCBF002B3}" srcOrd="0" destOrd="0" presId="urn:microsoft.com/office/officeart/2005/8/layout/process5"/>
    <dgm:cxn modelId="{B97D6F15-12A0-4CC5-BC90-3D2F3472877F}" type="presOf" srcId="{4918FF94-E4EA-4ACC-BEAA-D04124814C51}" destId="{EE6A4C97-777C-4AD7-A627-A68CC779987D}" srcOrd="0" destOrd="0" presId="urn:microsoft.com/office/officeart/2005/8/layout/process5"/>
    <dgm:cxn modelId="{D5AB091A-262D-4786-914A-E01E268A1473}" type="presOf" srcId="{5B0C7B4D-6654-463C-91A6-AC8BA6ABD07C}" destId="{562FF8F9-9791-4818-8660-D2ABD8DD7DBB}" srcOrd="0" destOrd="0" presId="urn:microsoft.com/office/officeart/2005/8/layout/process5"/>
    <dgm:cxn modelId="{7CD9FC20-DF3C-4569-8B2E-41BCFEE78537}" type="presOf" srcId="{B303FEE4-A0CD-4806-9976-9E1058CFE7F2}" destId="{96C12E43-A544-4161-BEDA-C078AA903B71}" srcOrd="0" destOrd="0" presId="urn:microsoft.com/office/officeart/2005/8/layout/process5"/>
    <dgm:cxn modelId="{41064B25-8790-49E7-8630-2D4F737BBA13}" srcId="{240470C4-90F0-4F86-AE91-50A5465489F3}" destId="{FB60EE61-08BE-41CF-A30E-9523F5527FE5}" srcOrd="3" destOrd="0" parTransId="{879B310B-91A9-4DC9-B1EA-6147B34E91B7}" sibTransId="{77545F2D-54FC-4E0F-AB69-022BC586E3E3}"/>
    <dgm:cxn modelId="{F275E337-47E1-4AE4-8F08-9B7ABF55410A}" srcId="{240470C4-90F0-4F86-AE91-50A5465489F3}" destId="{9E7BE0C3-B4D7-42D5-96B7-0E3C7224DC92}" srcOrd="2" destOrd="0" parTransId="{F5439264-031C-427B-8943-19AF34EF9B22}" sibTransId="{79572E9F-FD25-4B63-8B4F-311664DC7807}"/>
    <dgm:cxn modelId="{FE4CEF39-117F-4D0E-9E9F-E646BA58D466}" type="presOf" srcId="{79572E9F-FD25-4B63-8B4F-311664DC7807}" destId="{A9EAD7D5-F82C-46CF-BF9A-340400144C4C}" srcOrd="0" destOrd="0" presId="urn:microsoft.com/office/officeart/2005/8/layout/process5"/>
    <dgm:cxn modelId="{4395EF3F-5808-4BE9-835B-CB9898E8602D}" type="presOf" srcId="{0112907A-096B-4D4C-8669-64D311419BCC}" destId="{2B6D787F-5ACB-4E19-A209-17751650C0F8}" srcOrd="0" destOrd="0" presId="urn:microsoft.com/office/officeart/2005/8/layout/process5"/>
    <dgm:cxn modelId="{A5646663-98A7-44A3-BBA9-B05A5BC64E09}" type="presOf" srcId="{FB60EE61-08BE-41CF-A30E-9523F5527FE5}" destId="{384E684D-942D-4734-B560-46F79E6EA3F1}" srcOrd="0" destOrd="0" presId="urn:microsoft.com/office/officeart/2005/8/layout/process5"/>
    <dgm:cxn modelId="{E5C4D445-EE2F-40B1-8CC8-8A0AB374EF38}" type="presOf" srcId="{AFF0F8F7-E102-44FF-96A3-5F7F59305A11}" destId="{DDB9FC46-AF38-4217-8C77-9C32816C83F7}" srcOrd="1" destOrd="0" presId="urn:microsoft.com/office/officeart/2005/8/layout/process5"/>
    <dgm:cxn modelId="{4EF70C6C-B5B7-4DB7-850D-A23445D0AE10}" type="presOf" srcId="{F0DB90E0-80D1-41FB-9236-08EAB2F8BEAF}" destId="{A4E38F72-16D5-4E9F-967E-966BEC516423}" srcOrd="1" destOrd="0" presId="urn:microsoft.com/office/officeart/2005/8/layout/process5"/>
    <dgm:cxn modelId="{6F14CB51-C029-4CAB-8769-62942AF2447A}" type="presOf" srcId="{9E7BE0C3-B4D7-42D5-96B7-0E3C7224DC92}" destId="{2160825B-D44F-4139-B5C5-185169511F93}" srcOrd="0" destOrd="0" presId="urn:microsoft.com/office/officeart/2005/8/layout/process5"/>
    <dgm:cxn modelId="{374EED74-5936-4BC8-9B29-54923D8F0C2A}" srcId="{240470C4-90F0-4F86-AE91-50A5465489F3}" destId="{B303FEE4-A0CD-4806-9976-9E1058CFE7F2}" srcOrd="4" destOrd="0" parTransId="{E0636B97-323F-4722-BB2A-49D561160EA7}" sibTransId="{F0DB90E0-80D1-41FB-9236-08EAB2F8BEAF}"/>
    <dgm:cxn modelId="{30EB2D56-9228-4127-A2E6-EAA64741D525}" type="presOf" srcId="{584D7D64-7CDD-4F99-AE43-DD2880F5D815}" destId="{C8ACA468-5EF9-4813-AF8F-815946C9947C}" srcOrd="0" destOrd="0" presId="urn:microsoft.com/office/officeart/2005/8/layout/process5"/>
    <dgm:cxn modelId="{3BBE2657-048C-42F6-9EB4-AE0619262D5F}" type="presOf" srcId="{6152C591-A657-41BF-A462-F4D7FCE05A84}" destId="{AC303ABD-D762-4535-8E60-19B76BE676DA}" srcOrd="0" destOrd="0" presId="urn:microsoft.com/office/officeart/2005/8/layout/process5"/>
    <dgm:cxn modelId="{DF729D59-74A4-44AD-838C-6B5F70046B2D}" type="presOf" srcId="{6152C591-A657-41BF-A462-F4D7FCE05A84}" destId="{5FF058A6-D256-4CF0-B7B5-1A997A5C2E37}" srcOrd="1" destOrd="0" presId="urn:microsoft.com/office/officeart/2005/8/layout/process5"/>
    <dgm:cxn modelId="{4D83245A-7F62-42C4-A62B-D7F8D68F5877}" type="presOf" srcId="{F0DB90E0-80D1-41FB-9236-08EAB2F8BEAF}" destId="{ABCD601D-9253-4662-9DB3-37F92968FA50}" srcOrd="0" destOrd="0" presId="urn:microsoft.com/office/officeart/2005/8/layout/process5"/>
    <dgm:cxn modelId="{0C8F5681-B3E9-4B6C-A148-82AFD283BD05}" type="presOf" srcId="{9BD745A2-3126-4234-846D-E58C3F2F225B}" destId="{88FCE3E6-9DE3-4B58-A059-B71298091D94}" srcOrd="0" destOrd="0" presId="urn:microsoft.com/office/officeart/2005/8/layout/process5"/>
    <dgm:cxn modelId="{A99BABA1-58BF-4344-8701-8D8BA8A75560}" srcId="{240470C4-90F0-4F86-AE91-50A5465489F3}" destId="{4918FF94-E4EA-4ACC-BEAA-D04124814C51}" srcOrd="0" destOrd="0" parTransId="{99073680-ECA6-4765-84C9-230438E29D3A}" sibTransId="{584D7D64-7CDD-4F99-AE43-DD2880F5D815}"/>
    <dgm:cxn modelId="{4F34C9B5-E68E-4E9C-AFC7-9E2A94B40B5C}" type="presOf" srcId="{77545F2D-54FC-4E0F-AB69-022BC586E3E3}" destId="{4D7A049F-BC94-4042-97DB-268982507ABB}" srcOrd="1" destOrd="0" presId="urn:microsoft.com/office/officeart/2005/8/layout/process5"/>
    <dgm:cxn modelId="{4C01B2BA-3F06-42EA-8758-1773E3FE8C1C}" type="presOf" srcId="{240470C4-90F0-4F86-AE91-50A5465489F3}" destId="{7269A90B-4BD0-48F4-B90E-D5E460558BC9}" srcOrd="0" destOrd="0" presId="urn:microsoft.com/office/officeart/2005/8/layout/process5"/>
    <dgm:cxn modelId="{7BFCF9BB-18FA-4A63-ADCE-1C36565212E6}" type="presOf" srcId="{77545F2D-54FC-4E0F-AB69-022BC586E3E3}" destId="{7F264D19-A3C0-4AB4-BBDD-EABDD586CD96}" srcOrd="0" destOrd="0" presId="urn:microsoft.com/office/officeart/2005/8/layout/process5"/>
    <dgm:cxn modelId="{9D404DC3-CF30-405D-A5A4-BDFAE3724417}" type="presOf" srcId="{79572E9F-FD25-4B63-8B4F-311664DC7807}" destId="{FEEF8858-42E3-4F39-B8C3-07615049F282}" srcOrd="1" destOrd="0" presId="urn:microsoft.com/office/officeart/2005/8/layout/process5"/>
    <dgm:cxn modelId="{FCC734CB-6D14-464B-82A7-D08FA624828A}" srcId="{240470C4-90F0-4F86-AE91-50A5465489F3}" destId="{5B0C7B4D-6654-463C-91A6-AC8BA6ABD07C}" srcOrd="6" destOrd="0" parTransId="{37C5C5A9-B792-4CD2-BF5C-AC1397433A77}" sibTransId="{6152C591-A657-41BF-A462-F4D7FCE05A84}"/>
    <dgm:cxn modelId="{0107DDD2-4CBD-46A8-B2B2-317E459377C9}" type="presOf" srcId="{667BDD47-4DC7-48A9-8235-9F4383B2ABD9}" destId="{6C8CEAD3-FA5B-41DF-9DE3-D0C9BD76CB15}" srcOrd="0" destOrd="0" presId="urn:microsoft.com/office/officeart/2005/8/layout/process5"/>
    <dgm:cxn modelId="{E9EE35D7-FEB9-443E-A98C-A77DA09CA860}" type="presOf" srcId="{667BDD47-4DC7-48A9-8235-9F4383B2ABD9}" destId="{C024366F-98DB-4D5A-9883-5CC73A4988D7}" srcOrd="1" destOrd="0" presId="urn:microsoft.com/office/officeart/2005/8/layout/process5"/>
    <dgm:cxn modelId="{810D02DD-96A0-4E4E-8DFA-252C903F5D46}" type="presOf" srcId="{584D7D64-7CDD-4F99-AE43-DD2880F5D815}" destId="{32BE007D-D202-4D07-B249-6164A9AA905F}" srcOrd="1" destOrd="0" presId="urn:microsoft.com/office/officeart/2005/8/layout/process5"/>
    <dgm:cxn modelId="{7C16F0E4-8715-4FA0-93F7-3D0DFB97205D}" type="presOf" srcId="{AFF0F8F7-E102-44FF-96A3-5F7F59305A11}" destId="{8254947F-20D3-4307-9B8F-3593AEEC709D}" srcOrd="0" destOrd="0" presId="urn:microsoft.com/office/officeart/2005/8/layout/process5"/>
    <dgm:cxn modelId="{8F0FC7E5-83C9-487E-ACB1-1860B0702C65}" srcId="{240470C4-90F0-4F86-AE91-50A5465489F3}" destId="{9BD745A2-3126-4234-846D-E58C3F2F225B}" srcOrd="7" destOrd="0" parTransId="{EFF613AC-31A7-43B1-AE2A-4D50D1B84451}" sibTransId="{0C829C7A-26EB-4772-9239-A8912465A4FE}"/>
    <dgm:cxn modelId="{C49DECE6-34D5-43C9-A924-02A4FBFA430F}" srcId="{240470C4-90F0-4F86-AE91-50A5465489F3}" destId="{4EE1A306-A7F1-438E-AC54-818D40EF3148}" srcOrd="5" destOrd="0" parTransId="{C8503B4B-3DD9-4932-AF76-FC332F91D3E4}" sibTransId="{AFF0F8F7-E102-44FF-96A3-5F7F59305A11}"/>
    <dgm:cxn modelId="{A020C5FE-6367-453A-BD8B-4DFB56C1BD70}" srcId="{240470C4-90F0-4F86-AE91-50A5465489F3}" destId="{0112907A-096B-4D4C-8669-64D311419BCC}" srcOrd="1" destOrd="0" parTransId="{57DA0944-A8D2-4A35-8E28-52230CDC7CD1}" sibTransId="{667BDD47-4DC7-48A9-8235-9F4383B2ABD9}"/>
    <dgm:cxn modelId="{488712C7-4BA8-4E62-A9F2-120DA2E6E982}" type="presParOf" srcId="{7269A90B-4BD0-48F4-B90E-D5E460558BC9}" destId="{EE6A4C97-777C-4AD7-A627-A68CC779987D}" srcOrd="0" destOrd="0" presId="urn:microsoft.com/office/officeart/2005/8/layout/process5"/>
    <dgm:cxn modelId="{0BF9830A-ED4C-42EF-917B-4DEBA2795CFC}" type="presParOf" srcId="{7269A90B-4BD0-48F4-B90E-D5E460558BC9}" destId="{C8ACA468-5EF9-4813-AF8F-815946C9947C}" srcOrd="1" destOrd="0" presId="urn:microsoft.com/office/officeart/2005/8/layout/process5"/>
    <dgm:cxn modelId="{FBF5F847-D0EC-4B2B-BC68-959A212C4579}" type="presParOf" srcId="{C8ACA468-5EF9-4813-AF8F-815946C9947C}" destId="{32BE007D-D202-4D07-B249-6164A9AA905F}" srcOrd="0" destOrd="0" presId="urn:microsoft.com/office/officeart/2005/8/layout/process5"/>
    <dgm:cxn modelId="{1DD534A5-A1FB-4AB8-AEF2-29D2F40A936D}" type="presParOf" srcId="{7269A90B-4BD0-48F4-B90E-D5E460558BC9}" destId="{2B6D787F-5ACB-4E19-A209-17751650C0F8}" srcOrd="2" destOrd="0" presId="urn:microsoft.com/office/officeart/2005/8/layout/process5"/>
    <dgm:cxn modelId="{E420EE33-A4FA-4D19-BE86-262CBCC36EC3}" type="presParOf" srcId="{7269A90B-4BD0-48F4-B90E-D5E460558BC9}" destId="{6C8CEAD3-FA5B-41DF-9DE3-D0C9BD76CB15}" srcOrd="3" destOrd="0" presId="urn:microsoft.com/office/officeart/2005/8/layout/process5"/>
    <dgm:cxn modelId="{C704784E-D0BC-4489-B7A4-670D334AD284}" type="presParOf" srcId="{6C8CEAD3-FA5B-41DF-9DE3-D0C9BD76CB15}" destId="{C024366F-98DB-4D5A-9883-5CC73A4988D7}" srcOrd="0" destOrd="0" presId="urn:microsoft.com/office/officeart/2005/8/layout/process5"/>
    <dgm:cxn modelId="{45D146E2-C834-4208-8F62-0D79F8C0A485}" type="presParOf" srcId="{7269A90B-4BD0-48F4-B90E-D5E460558BC9}" destId="{2160825B-D44F-4139-B5C5-185169511F93}" srcOrd="4" destOrd="0" presId="urn:microsoft.com/office/officeart/2005/8/layout/process5"/>
    <dgm:cxn modelId="{A0374D69-5E50-4429-843F-D2E001AC0558}" type="presParOf" srcId="{7269A90B-4BD0-48F4-B90E-D5E460558BC9}" destId="{A9EAD7D5-F82C-46CF-BF9A-340400144C4C}" srcOrd="5" destOrd="0" presId="urn:microsoft.com/office/officeart/2005/8/layout/process5"/>
    <dgm:cxn modelId="{6CA9702F-B1A4-4B41-A0E4-2EEAA1AA0D05}" type="presParOf" srcId="{A9EAD7D5-F82C-46CF-BF9A-340400144C4C}" destId="{FEEF8858-42E3-4F39-B8C3-07615049F282}" srcOrd="0" destOrd="0" presId="urn:microsoft.com/office/officeart/2005/8/layout/process5"/>
    <dgm:cxn modelId="{C8D69C30-6651-479F-AEC7-AEF85F34F9C0}" type="presParOf" srcId="{7269A90B-4BD0-48F4-B90E-D5E460558BC9}" destId="{384E684D-942D-4734-B560-46F79E6EA3F1}" srcOrd="6" destOrd="0" presId="urn:microsoft.com/office/officeart/2005/8/layout/process5"/>
    <dgm:cxn modelId="{63CE274E-2C9C-4E9B-9BA4-F18FFDE7B262}" type="presParOf" srcId="{7269A90B-4BD0-48F4-B90E-D5E460558BC9}" destId="{7F264D19-A3C0-4AB4-BBDD-EABDD586CD96}" srcOrd="7" destOrd="0" presId="urn:microsoft.com/office/officeart/2005/8/layout/process5"/>
    <dgm:cxn modelId="{86575BD1-22A2-420C-9444-DCAE10632C16}" type="presParOf" srcId="{7F264D19-A3C0-4AB4-BBDD-EABDD586CD96}" destId="{4D7A049F-BC94-4042-97DB-268982507ABB}" srcOrd="0" destOrd="0" presId="urn:microsoft.com/office/officeart/2005/8/layout/process5"/>
    <dgm:cxn modelId="{6CA00DCC-9220-44AE-9C74-6B878ADBEF10}" type="presParOf" srcId="{7269A90B-4BD0-48F4-B90E-D5E460558BC9}" destId="{96C12E43-A544-4161-BEDA-C078AA903B71}" srcOrd="8" destOrd="0" presId="urn:microsoft.com/office/officeart/2005/8/layout/process5"/>
    <dgm:cxn modelId="{E48FFD64-C0FE-4ECE-9930-FCE8B524D679}" type="presParOf" srcId="{7269A90B-4BD0-48F4-B90E-D5E460558BC9}" destId="{ABCD601D-9253-4662-9DB3-37F92968FA50}" srcOrd="9" destOrd="0" presId="urn:microsoft.com/office/officeart/2005/8/layout/process5"/>
    <dgm:cxn modelId="{82AF4483-071C-4B16-88EA-1D1502FD7902}" type="presParOf" srcId="{ABCD601D-9253-4662-9DB3-37F92968FA50}" destId="{A4E38F72-16D5-4E9F-967E-966BEC516423}" srcOrd="0" destOrd="0" presId="urn:microsoft.com/office/officeart/2005/8/layout/process5"/>
    <dgm:cxn modelId="{5FD064B7-EB09-43B1-94CA-2D07766B1B5F}" type="presParOf" srcId="{7269A90B-4BD0-48F4-B90E-D5E460558BC9}" destId="{34DA2A6F-DC76-478F-814D-78AFCBF002B3}" srcOrd="10" destOrd="0" presId="urn:microsoft.com/office/officeart/2005/8/layout/process5"/>
    <dgm:cxn modelId="{03CCA78F-B6D1-4091-BE26-84FABB70FCB3}" type="presParOf" srcId="{7269A90B-4BD0-48F4-B90E-D5E460558BC9}" destId="{8254947F-20D3-4307-9B8F-3593AEEC709D}" srcOrd="11" destOrd="0" presId="urn:microsoft.com/office/officeart/2005/8/layout/process5"/>
    <dgm:cxn modelId="{F686A076-049F-4EE2-AF36-8A688C6BA149}" type="presParOf" srcId="{8254947F-20D3-4307-9B8F-3593AEEC709D}" destId="{DDB9FC46-AF38-4217-8C77-9C32816C83F7}" srcOrd="0" destOrd="0" presId="urn:microsoft.com/office/officeart/2005/8/layout/process5"/>
    <dgm:cxn modelId="{CEA5171B-A159-4475-BCD0-6C3A4AE57B14}" type="presParOf" srcId="{7269A90B-4BD0-48F4-B90E-D5E460558BC9}" destId="{562FF8F9-9791-4818-8660-D2ABD8DD7DBB}" srcOrd="12" destOrd="0" presId="urn:microsoft.com/office/officeart/2005/8/layout/process5"/>
    <dgm:cxn modelId="{3D2B01F4-751B-40A4-B333-D9418D1FAB9D}" type="presParOf" srcId="{7269A90B-4BD0-48F4-B90E-D5E460558BC9}" destId="{AC303ABD-D762-4535-8E60-19B76BE676DA}" srcOrd="13" destOrd="0" presId="urn:microsoft.com/office/officeart/2005/8/layout/process5"/>
    <dgm:cxn modelId="{D835C8B6-DCBF-4D02-928D-9F5918D5397C}" type="presParOf" srcId="{AC303ABD-D762-4535-8E60-19B76BE676DA}" destId="{5FF058A6-D256-4CF0-B7B5-1A997A5C2E37}" srcOrd="0" destOrd="0" presId="urn:microsoft.com/office/officeart/2005/8/layout/process5"/>
    <dgm:cxn modelId="{4718AE6E-10C9-430C-B14C-40DA6304AC9E}" type="presParOf" srcId="{7269A90B-4BD0-48F4-B90E-D5E460558BC9}" destId="{88FCE3E6-9DE3-4B58-A059-B71298091D94}"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B88A-523D-41EC-98D6-48C121539154}">
      <dsp:nvSpPr>
        <dsp:cNvPr id="0" name=""/>
        <dsp:cNvSpPr/>
      </dsp:nvSpPr>
      <dsp:spPr>
        <a:xfrm>
          <a:off x="7226" y="2813020"/>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Claim of internalization of best practice </a:t>
          </a:r>
        </a:p>
      </dsp:txBody>
      <dsp:txXfrm>
        <a:off x="35128" y="2840922"/>
        <a:ext cx="1849469" cy="896832"/>
      </dsp:txXfrm>
    </dsp:sp>
    <dsp:sp modelId="{70EBC9BA-8313-45F4-949E-F0C13691DA70}">
      <dsp:nvSpPr>
        <dsp:cNvPr id="0" name=""/>
        <dsp:cNvSpPr/>
      </dsp:nvSpPr>
      <dsp:spPr>
        <a:xfrm rot="17500715">
          <a:off x="1262002" y="2316532"/>
          <a:ext cx="2063103" cy="28432"/>
        </a:xfrm>
        <a:custGeom>
          <a:avLst/>
          <a:gdLst/>
          <a:ahLst/>
          <a:cxnLst/>
          <a:rect l="0" t="0" r="0" b="0"/>
          <a:pathLst>
            <a:path>
              <a:moveTo>
                <a:pt x="0" y="14216"/>
              </a:moveTo>
              <a:lnTo>
                <a:pt x="2063103" y="142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41977" y="2279170"/>
        <a:ext cx="103155" cy="103155"/>
      </dsp:txXfrm>
    </dsp:sp>
    <dsp:sp modelId="{220211DF-F022-4609-B8E2-A3524F8B9CB8}">
      <dsp:nvSpPr>
        <dsp:cNvPr id="0" name=""/>
        <dsp:cNvSpPr/>
      </dsp:nvSpPr>
      <dsp:spPr>
        <a:xfrm>
          <a:off x="2674609" y="895839"/>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Meets standard</a:t>
          </a:r>
        </a:p>
      </dsp:txBody>
      <dsp:txXfrm>
        <a:off x="2702511" y="923741"/>
        <a:ext cx="1849469" cy="896832"/>
      </dsp:txXfrm>
    </dsp:sp>
    <dsp:sp modelId="{47021162-3EFF-4815-B167-613CC0C27290}">
      <dsp:nvSpPr>
        <dsp:cNvPr id="0" name=""/>
        <dsp:cNvSpPr/>
      </dsp:nvSpPr>
      <dsp:spPr>
        <a:xfrm rot="19457599">
          <a:off x="4491667" y="1084058"/>
          <a:ext cx="938540" cy="28432"/>
        </a:xfrm>
        <a:custGeom>
          <a:avLst/>
          <a:gdLst/>
          <a:ahLst/>
          <a:cxnLst/>
          <a:rect l="0" t="0" r="0" b="0"/>
          <a:pathLst>
            <a:path>
              <a:moveTo>
                <a:pt x="0" y="14216"/>
              </a:moveTo>
              <a:lnTo>
                <a:pt x="938540"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7473" y="1074811"/>
        <a:ext cx="46927" cy="46927"/>
      </dsp:txXfrm>
    </dsp:sp>
    <dsp:sp modelId="{9FAFB90C-5ACA-413D-ADDA-58A468E243C3}">
      <dsp:nvSpPr>
        <dsp:cNvPr id="0" name=""/>
        <dsp:cNvSpPr/>
      </dsp:nvSpPr>
      <dsp:spPr>
        <a:xfrm>
          <a:off x="5341992" y="348073"/>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Evidence sufficient to support claim</a:t>
          </a:r>
        </a:p>
      </dsp:txBody>
      <dsp:txXfrm>
        <a:off x="5369894" y="375975"/>
        <a:ext cx="1849469" cy="896832"/>
      </dsp:txXfrm>
    </dsp:sp>
    <dsp:sp modelId="{07C90F0F-B7D0-4038-BFA8-92CDAA65D615}">
      <dsp:nvSpPr>
        <dsp:cNvPr id="0" name=""/>
        <dsp:cNvSpPr/>
      </dsp:nvSpPr>
      <dsp:spPr>
        <a:xfrm>
          <a:off x="7247265" y="810175"/>
          <a:ext cx="762109" cy="28432"/>
        </a:xfrm>
        <a:custGeom>
          <a:avLst/>
          <a:gdLst/>
          <a:ahLst/>
          <a:cxnLst/>
          <a:rect l="0" t="0" r="0" b="0"/>
          <a:pathLst>
            <a:path>
              <a:moveTo>
                <a:pt x="0" y="14216"/>
              </a:moveTo>
              <a:lnTo>
                <a:pt x="762109"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9267" y="805338"/>
        <a:ext cx="38105" cy="38105"/>
      </dsp:txXfrm>
    </dsp:sp>
    <dsp:sp modelId="{D7435D64-EF6D-4CA4-A1B0-7D71E6CD8176}">
      <dsp:nvSpPr>
        <dsp:cNvPr id="0" name=""/>
        <dsp:cNvSpPr/>
      </dsp:nvSpPr>
      <dsp:spPr>
        <a:xfrm>
          <a:off x="8009375" y="348073"/>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3 marks</a:t>
          </a:r>
        </a:p>
      </dsp:txBody>
      <dsp:txXfrm>
        <a:off x="8037277" y="375975"/>
        <a:ext cx="1849469" cy="896832"/>
      </dsp:txXfrm>
    </dsp:sp>
    <dsp:sp modelId="{4C32643C-FD20-4EE5-8AD6-3EE59F7D8FFC}">
      <dsp:nvSpPr>
        <dsp:cNvPr id="0" name=""/>
        <dsp:cNvSpPr/>
      </dsp:nvSpPr>
      <dsp:spPr>
        <a:xfrm rot="2142401">
          <a:off x="4491667" y="1631824"/>
          <a:ext cx="938540" cy="28432"/>
        </a:xfrm>
        <a:custGeom>
          <a:avLst/>
          <a:gdLst/>
          <a:ahLst/>
          <a:cxnLst/>
          <a:rect l="0" t="0" r="0" b="0"/>
          <a:pathLst>
            <a:path>
              <a:moveTo>
                <a:pt x="0" y="14216"/>
              </a:moveTo>
              <a:lnTo>
                <a:pt x="938540"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7473" y="1622577"/>
        <a:ext cx="46927" cy="46927"/>
      </dsp:txXfrm>
    </dsp:sp>
    <dsp:sp modelId="{194EABFC-E1A9-46C3-9391-3671AF39B2E6}">
      <dsp:nvSpPr>
        <dsp:cNvPr id="0" name=""/>
        <dsp:cNvSpPr/>
      </dsp:nvSpPr>
      <dsp:spPr>
        <a:xfrm>
          <a:off x="5341992" y="1443605"/>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Evidence not sufficient to support claim</a:t>
          </a:r>
        </a:p>
      </dsp:txBody>
      <dsp:txXfrm>
        <a:off x="5369894" y="1471507"/>
        <a:ext cx="1849469" cy="896832"/>
      </dsp:txXfrm>
    </dsp:sp>
    <dsp:sp modelId="{4CE77C04-EEA9-408B-BD59-DC81971222C4}">
      <dsp:nvSpPr>
        <dsp:cNvPr id="0" name=""/>
        <dsp:cNvSpPr/>
      </dsp:nvSpPr>
      <dsp:spPr>
        <a:xfrm>
          <a:off x="7247265" y="1905707"/>
          <a:ext cx="762109" cy="28432"/>
        </a:xfrm>
        <a:custGeom>
          <a:avLst/>
          <a:gdLst/>
          <a:ahLst/>
          <a:cxnLst/>
          <a:rect l="0" t="0" r="0" b="0"/>
          <a:pathLst>
            <a:path>
              <a:moveTo>
                <a:pt x="0" y="14216"/>
              </a:moveTo>
              <a:lnTo>
                <a:pt x="762109"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9267" y="1900871"/>
        <a:ext cx="38105" cy="38105"/>
      </dsp:txXfrm>
    </dsp:sp>
    <dsp:sp modelId="{B577F250-C1CE-4426-8897-0C1945E28E71}">
      <dsp:nvSpPr>
        <dsp:cNvPr id="0" name=""/>
        <dsp:cNvSpPr/>
      </dsp:nvSpPr>
      <dsp:spPr>
        <a:xfrm>
          <a:off x="8009375" y="1443605"/>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 or 2 marks</a:t>
          </a:r>
        </a:p>
      </dsp:txBody>
      <dsp:txXfrm>
        <a:off x="8037277" y="1471507"/>
        <a:ext cx="1849469" cy="896832"/>
      </dsp:txXfrm>
    </dsp:sp>
    <dsp:sp modelId="{94A39EEE-05C4-4C58-9B73-851C5A8FAD9F}">
      <dsp:nvSpPr>
        <dsp:cNvPr id="0" name=""/>
        <dsp:cNvSpPr/>
      </dsp:nvSpPr>
      <dsp:spPr>
        <a:xfrm rot="1186030">
          <a:off x="1888640" y="3412064"/>
          <a:ext cx="809828" cy="28432"/>
        </a:xfrm>
        <a:custGeom>
          <a:avLst/>
          <a:gdLst/>
          <a:ahLst/>
          <a:cxnLst/>
          <a:rect l="0" t="0" r="0" b="0"/>
          <a:pathLst>
            <a:path>
              <a:moveTo>
                <a:pt x="0" y="14216"/>
              </a:moveTo>
              <a:lnTo>
                <a:pt x="809828" y="142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3308" y="3406034"/>
        <a:ext cx="40491" cy="40491"/>
      </dsp:txXfrm>
    </dsp:sp>
    <dsp:sp modelId="{68B23BA7-3E97-41B0-AFED-16D7459547A7}">
      <dsp:nvSpPr>
        <dsp:cNvPr id="0" name=""/>
        <dsp:cNvSpPr/>
      </dsp:nvSpPr>
      <dsp:spPr>
        <a:xfrm>
          <a:off x="2674609" y="3086903"/>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Below standard</a:t>
          </a:r>
        </a:p>
      </dsp:txBody>
      <dsp:txXfrm>
        <a:off x="2702511" y="3114805"/>
        <a:ext cx="1849469" cy="896832"/>
      </dsp:txXfrm>
    </dsp:sp>
    <dsp:sp modelId="{FBC81AD2-1399-4D93-B337-6E6F8BBBDC0B}">
      <dsp:nvSpPr>
        <dsp:cNvPr id="0" name=""/>
        <dsp:cNvSpPr/>
      </dsp:nvSpPr>
      <dsp:spPr>
        <a:xfrm rot="19457599">
          <a:off x="4491667" y="3275122"/>
          <a:ext cx="938540" cy="28432"/>
        </a:xfrm>
        <a:custGeom>
          <a:avLst/>
          <a:gdLst/>
          <a:ahLst/>
          <a:cxnLst/>
          <a:rect l="0" t="0" r="0" b="0"/>
          <a:pathLst>
            <a:path>
              <a:moveTo>
                <a:pt x="0" y="14216"/>
              </a:moveTo>
              <a:lnTo>
                <a:pt x="938540"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7473" y="3265875"/>
        <a:ext cx="46927" cy="46927"/>
      </dsp:txXfrm>
    </dsp:sp>
    <dsp:sp modelId="{C25170B5-F4C4-43FC-9AD1-DBE3F09D57F4}">
      <dsp:nvSpPr>
        <dsp:cNvPr id="0" name=""/>
        <dsp:cNvSpPr/>
      </dsp:nvSpPr>
      <dsp:spPr>
        <a:xfrm>
          <a:off x="5341992" y="2539137"/>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Evidence sufficient to support claim</a:t>
          </a:r>
        </a:p>
      </dsp:txBody>
      <dsp:txXfrm>
        <a:off x="5369894" y="2567039"/>
        <a:ext cx="1849469" cy="896832"/>
      </dsp:txXfrm>
    </dsp:sp>
    <dsp:sp modelId="{7AD81A05-36B3-4678-873D-E04E0EE197AA}">
      <dsp:nvSpPr>
        <dsp:cNvPr id="0" name=""/>
        <dsp:cNvSpPr/>
      </dsp:nvSpPr>
      <dsp:spPr>
        <a:xfrm>
          <a:off x="7247265" y="3001239"/>
          <a:ext cx="762109" cy="28432"/>
        </a:xfrm>
        <a:custGeom>
          <a:avLst/>
          <a:gdLst/>
          <a:ahLst/>
          <a:cxnLst/>
          <a:rect l="0" t="0" r="0" b="0"/>
          <a:pathLst>
            <a:path>
              <a:moveTo>
                <a:pt x="0" y="14216"/>
              </a:moveTo>
              <a:lnTo>
                <a:pt x="762109"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9267" y="2996403"/>
        <a:ext cx="38105" cy="38105"/>
      </dsp:txXfrm>
    </dsp:sp>
    <dsp:sp modelId="{3CEC2A1C-A10D-4717-8968-B32677DD1F2F}">
      <dsp:nvSpPr>
        <dsp:cNvPr id="0" name=""/>
        <dsp:cNvSpPr/>
      </dsp:nvSpPr>
      <dsp:spPr>
        <a:xfrm>
          <a:off x="8009375" y="2539137"/>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 or 2 marks</a:t>
          </a:r>
        </a:p>
      </dsp:txBody>
      <dsp:txXfrm>
        <a:off x="8037277" y="2567039"/>
        <a:ext cx="1849469" cy="896832"/>
      </dsp:txXfrm>
    </dsp:sp>
    <dsp:sp modelId="{524C5D23-5FF7-4A99-A8E4-110B26F28729}">
      <dsp:nvSpPr>
        <dsp:cNvPr id="0" name=""/>
        <dsp:cNvSpPr/>
      </dsp:nvSpPr>
      <dsp:spPr>
        <a:xfrm rot="2142401">
          <a:off x="4491667" y="3822888"/>
          <a:ext cx="938540" cy="28432"/>
        </a:xfrm>
        <a:custGeom>
          <a:avLst/>
          <a:gdLst/>
          <a:ahLst/>
          <a:cxnLst/>
          <a:rect l="0" t="0" r="0" b="0"/>
          <a:pathLst>
            <a:path>
              <a:moveTo>
                <a:pt x="0" y="14216"/>
              </a:moveTo>
              <a:lnTo>
                <a:pt x="938540"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7473" y="3813641"/>
        <a:ext cx="46927" cy="46927"/>
      </dsp:txXfrm>
    </dsp:sp>
    <dsp:sp modelId="{6C01209B-0CFF-4941-9B72-98747CEBE8C2}">
      <dsp:nvSpPr>
        <dsp:cNvPr id="0" name=""/>
        <dsp:cNvSpPr/>
      </dsp:nvSpPr>
      <dsp:spPr>
        <a:xfrm>
          <a:off x="5341992" y="3634669"/>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Evidence not sufficient to support claim</a:t>
          </a:r>
        </a:p>
      </dsp:txBody>
      <dsp:txXfrm>
        <a:off x="5369894" y="3662571"/>
        <a:ext cx="1849469" cy="896832"/>
      </dsp:txXfrm>
    </dsp:sp>
    <dsp:sp modelId="{A52133C5-FF38-4EF9-9064-DCE219BF1C5D}">
      <dsp:nvSpPr>
        <dsp:cNvPr id="0" name=""/>
        <dsp:cNvSpPr/>
      </dsp:nvSpPr>
      <dsp:spPr>
        <a:xfrm>
          <a:off x="7247265" y="4096771"/>
          <a:ext cx="762109" cy="28432"/>
        </a:xfrm>
        <a:custGeom>
          <a:avLst/>
          <a:gdLst/>
          <a:ahLst/>
          <a:cxnLst/>
          <a:rect l="0" t="0" r="0" b="0"/>
          <a:pathLst>
            <a:path>
              <a:moveTo>
                <a:pt x="0" y="14216"/>
              </a:moveTo>
              <a:lnTo>
                <a:pt x="762109"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9267" y="4091935"/>
        <a:ext cx="38105" cy="38105"/>
      </dsp:txXfrm>
    </dsp:sp>
    <dsp:sp modelId="{BAE49179-AB9D-4B34-A6DD-E0683CF17BC1}">
      <dsp:nvSpPr>
        <dsp:cNvPr id="0" name=""/>
        <dsp:cNvSpPr/>
      </dsp:nvSpPr>
      <dsp:spPr>
        <a:xfrm>
          <a:off x="8009375" y="3634669"/>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 mark</a:t>
          </a:r>
        </a:p>
      </dsp:txBody>
      <dsp:txXfrm>
        <a:off x="8037277" y="3662571"/>
        <a:ext cx="1849469" cy="896832"/>
      </dsp:txXfrm>
    </dsp:sp>
    <dsp:sp modelId="{1389A0B9-660F-4452-AE77-FAEC3415A612}">
      <dsp:nvSpPr>
        <dsp:cNvPr id="0" name=""/>
        <dsp:cNvSpPr/>
      </dsp:nvSpPr>
      <dsp:spPr>
        <a:xfrm rot="4178395">
          <a:off x="1198315" y="4301936"/>
          <a:ext cx="2190478" cy="28432"/>
        </a:xfrm>
        <a:custGeom>
          <a:avLst/>
          <a:gdLst/>
          <a:ahLst/>
          <a:cxnLst/>
          <a:rect l="0" t="0" r="0" b="0"/>
          <a:pathLst>
            <a:path>
              <a:moveTo>
                <a:pt x="0" y="14216"/>
              </a:moveTo>
              <a:lnTo>
                <a:pt x="2190478" y="142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38792" y="4261390"/>
        <a:ext cx="109523" cy="109523"/>
      </dsp:txXfrm>
    </dsp:sp>
    <dsp:sp modelId="{51D24A47-ED6D-4899-8EF8-CD00873FFBA2}">
      <dsp:nvSpPr>
        <dsp:cNvPr id="0" name=""/>
        <dsp:cNvSpPr/>
      </dsp:nvSpPr>
      <dsp:spPr>
        <a:xfrm>
          <a:off x="2674609" y="4866648"/>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No claim of achievement</a:t>
          </a:r>
        </a:p>
      </dsp:txBody>
      <dsp:txXfrm>
        <a:off x="2702511" y="4894550"/>
        <a:ext cx="1849469" cy="896832"/>
      </dsp:txXfrm>
    </dsp:sp>
    <dsp:sp modelId="{0A1EC560-BDB1-4F12-9ABB-03F6A43B18F8}">
      <dsp:nvSpPr>
        <dsp:cNvPr id="0" name=""/>
        <dsp:cNvSpPr/>
      </dsp:nvSpPr>
      <dsp:spPr>
        <a:xfrm rot="21561842">
          <a:off x="4579777" y="5309764"/>
          <a:ext cx="3421110" cy="28432"/>
        </a:xfrm>
        <a:custGeom>
          <a:avLst/>
          <a:gdLst/>
          <a:ahLst/>
          <a:cxnLst/>
          <a:rect l="0" t="0" r="0" b="0"/>
          <a:pathLst>
            <a:path>
              <a:moveTo>
                <a:pt x="0" y="14216"/>
              </a:moveTo>
              <a:lnTo>
                <a:pt x="3421110" y="142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204804" y="5238452"/>
        <a:ext cx="171055" cy="171055"/>
      </dsp:txXfrm>
    </dsp:sp>
    <dsp:sp modelId="{02521888-BBD1-45E8-AEAD-03F9062A32D6}">
      <dsp:nvSpPr>
        <dsp:cNvPr id="0" name=""/>
        <dsp:cNvSpPr/>
      </dsp:nvSpPr>
      <dsp:spPr>
        <a:xfrm>
          <a:off x="8000782" y="4828676"/>
          <a:ext cx="1905273" cy="95263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0 marks</a:t>
          </a:r>
        </a:p>
      </dsp:txBody>
      <dsp:txXfrm>
        <a:off x="8028684" y="4856578"/>
        <a:ext cx="1849469" cy="896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A4C97-777C-4AD7-A627-A68CC779987D}">
      <dsp:nvSpPr>
        <dsp:cNvPr id="0" name=""/>
        <dsp:cNvSpPr/>
      </dsp:nvSpPr>
      <dsp:spPr>
        <a:xfrm>
          <a:off x="4942" y="70810"/>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Desk Evaluation of SER by reviewers</a:t>
          </a:r>
        </a:p>
      </dsp:txBody>
      <dsp:txXfrm>
        <a:off x="42914" y="108782"/>
        <a:ext cx="2084831" cy="1220521"/>
      </dsp:txXfrm>
    </dsp:sp>
    <dsp:sp modelId="{C8ACA468-5EF9-4813-AF8F-815946C9947C}">
      <dsp:nvSpPr>
        <dsp:cNvPr id="0" name=""/>
        <dsp:cNvSpPr/>
      </dsp:nvSpPr>
      <dsp:spPr>
        <a:xfrm>
          <a:off x="2355866" y="451107"/>
          <a:ext cx="458084" cy="5358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66" y="558281"/>
        <a:ext cx="320659" cy="321524"/>
      </dsp:txXfrm>
    </dsp:sp>
    <dsp:sp modelId="{2B6D787F-5ACB-4E19-A209-17751650C0F8}">
      <dsp:nvSpPr>
        <dsp:cNvPr id="0" name=""/>
        <dsp:cNvSpPr/>
      </dsp:nvSpPr>
      <dsp:spPr>
        <a:xfrm>
          <a:off x="3030028" y="70810"/>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SITE VISIT TO VALIDATE CLAIMS IN SER</a:t>
          </a:r>
          <a:endParaRPr lang="en-US" sz="1800" kern="1200" dirty="0"/>
        </a:p>
      </dsp:txBody>
      <dsp:txXfrm>
        <a:off x="3068000" y="108782"/>
        <a:ext cx="2084831" cy="1220521"/>
      </dsp:txXfrm>
    </dsp:sp>
    <dsp:sp modelId="{6C8CEAD3-FA5B-41DF-9DE3-D0C9BD76CB15}">
      <dsp:nvSpPr>
        <dsp:cNvPr id="0" name=""/>
        <dsp:cNvSpPr/>
      </dsp:nvSpPr>
      <dsp:spPr>
        <a:xfrm>
          <a:off x="5380952" y="451107"/>
          <a:ext cx="458084" cy="5358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80952" y="558281"/>
        <a:ext cx="320659" cy="321524"/>
      </dsp:txXfrm>
    </dsp:sp>
    <dsp:sp modelId="{2160825B-D44F-4139-B5C5-185169511F93}">
      <dsp:nvSpPr>
        <dsp:cNvPr id="0" name=""/>
        <dsp:cNvSpPr/>
      </dsp:nvSpPr>
      <dsp:spPr>
        <a:xfrm>
          <a:off x="6055114" y="70810"/>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Preliminary report </a:t>
          </a:r>
        </a:p>
      </dsp:txBody>
      <dsp:txXfrm>
        <a:off x="6093086" y="108782"/>
        <a:ext cx="2084831" cy="1220521"/>
      </dsp:txXfrm>
    </dsp:sp>
    <dsp:sp modelId="{A9EAD7D5-F82C-46CF-BF9A-340400144C4C}">
      <dsp:nvSpPr>
        <dsp:cNvPr id="0" name=""/>
        <dsp:cNvSpPr/>
      </dsp:nvSpPr>
      <dsp:spPr>
        <a:xfrm>
          <a:off x="8406038" y="451107"/>
          <a:ext cx="458084" cy="5358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06038" y="558281"/>
        <a:ext cx="320659" cy="321524"/>
      </dsp:txXfrm>
    </dsp:sp>
    <dsp:sp modelId="{384E684D-942D-4734-B560-46F79E6EA3F1}">
      <dsp:nvSpPr>
        <dsp:cNvPr id="0" name=""/>
        <dsp:cNvSpPr/>
      </dsp:nvSpPr>
      <dsp:spPr>
        <a:xfrm>
          <a:off x="9080201" y="70810"/>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Draft report </a:t>
          </a:r>
        </a:p>
      </dsp:txBody>
      <dsp:txXfrm>
        <a:off x="9118173" y="108782"/>
        <a:ext cx="2084831" cy="1220521"/>
      </dsp:txXfrm>
    </dsp:sp>
    <dsp:sp modelId="{7F264D19-A3C0-4AB4-BBDD-EABDD586CD96}">
      <dsp:nvSpPr>
        <dsp:cNvPr id="0" name=""/>
        <dsp:cNvSpPr/>
      </dsp:nvSpPr>
      <dsp:spPr>
        <a:xfrm rot="5400000">
          <a:off x="9931546" y="1518530"/>
          <a:ext cx="458084" cy="5358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9999827" y="1557424"/>
        <a:ext cx="321524" cy="320659"/>
      </dsp:txXfrm>
    </dsp:sp>
    <dsp:sp modelId="{96C12E43-A544-4161-BEDA-C078AA903B71}">
      <dsp:nvSpPr>
        <dsp:cNvPr id="0" name=""/>
        <dsp:cNvSpPr/>
      </dsp:nvSpPr>
      <dsp:spPr>
        <a:xfrm>
          <a:off x="9080201" y="2231586"/>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Comments from University on draft report</a:t>
          </a:r>
        </a:p>
      </dsp:txBody>
      <dsp:txXfrm>
        <a:off x="9118173" y="2269558"/>
        <a:ext cx="2084831" cy="1220521"/>
      </dsp:txXfrm>
    </dsp:sp>
    <dsp:sp modelId="{ABCD601D-9253-4662-9DB3-37F92968FA50}">
      <dsp:nvSpPr>
        <dsp:cNvPr id="0" name=""/>
        <dsp:cNvSpPr/>
      </dsp:nvSpPr>
      <dsp:spPr>
        <a:xfrm rot="10800000">
          <a:off x="8431968" y="2611883"/>
          <a:ext cx="458084" cy="5358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8569393" y="2719057"/>
        <a:ext cx="320659" cy="321524"/>
      </dsp:txXfrm>
    </dsp:sp>
    <dsp:sp modelId="{34DA2A6F-DC76-478F-814D-78AFCBF002B3}">
      <dsp:nvSpPr>
        <dsp:cNvPr id="0" name=""/>
        <dsp:cNvSpPr/>
      </dsp:nvSpPr>
      <dsp:spPr>
        <a:xfrm>
          <a:off x="6055114" y="2231586"/>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FINAL REPORT</a:t>
          </a:r>
          <a:endParaRPr lang="en-US" sz="1800" kern="1200" dirty="0"/>
        </a:p>
      </dsp:txBody>
      <dsp:txXfrm>
        <a:off x="6093086" y="2269558"/>
        <a:ext cx="2084831" cy="1220521"/>
      </dsp:txXfrm>
    </dsp:sp>
    <dsp:sp modelId="{8254947F-20D3-4307-9B8F-3593AEEC709D}">
      <dsp:nvSpPr>
        <dsp:cNvPr id="0" name=""/>
        <dsp:cNvSpPr/>
      </dsp:nvSpPr>
      <dsp:spPr>
        <a:xfrm rot="10800000">
          <a:off x="5406881" y="2611883"/>
          <a:ext cx="458084" cy="5358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544306" y="2719057"/>
        <a:ext cx="320659" cy="321524"/>
      </dsp:txXfrm>
    </dsp:sp>
    <dsp:sp modelId="{562FF8F9-9791-4818-8660-D2ABD8DD7DBB}">
      <dsp:nvSpPr>
        <dsp:cNvPr id="0" name=""/>
        <dsp:cNvSpPr/>
      </dsp:nvSpPr>
      <dsp:spPr>
        <a:xfrm>
          <a:off x="3030028" y="2231586"/>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IRR edited and published by QAC</a:t>
          </a:r>
        </a:p>
      </dsp:txBody>
      <dsp:txXfrm>
        <a:off x="3068000" y="2269558"/>
        <a:ext cx="2084831" cy="1220521"/>
      </dsp:txXfrm>
    </dsp:sp>
    <dsp:sp modelId="{AC303ABD-D762-4535-8E60-19B76BE676DA}">
      <dsp:nvSpPr>
        <dsp:cNvPr id="0" name=""/>
        <dsp:cNvSpPr/>
      </dsp:nvSpPr>
      <dsp:spPr>
        <a:xfrm rot="10800000">
          <a:off x="2381795" y="2611883"/>
          <a:ext cx="458084" cy="53587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519220" y="2719057"/>
        <a:ext cx="320659" cy="321524"/>
      </dsp:txXfrm>
    </dsp:sp>
    <dsp:sp modelId="{88FCE3E6-9DE3-4B58-A059-B71298091D94}">
      <dsp:nvSpPr>
        <dsp:cNvPr id="0" name=""/>
        <dsp:cNvSpPr/>
      </dsp:nvSpPr>
      <dsp:spPr>
        <a:xfrm>
          <a:off x="4942" y="2231586"/>
          <a:ext cx="2160775" cy="12964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University Action Plan for implementation of recommendations</a:t>
          </a:r>
        </a:p>
      </dsp:txBody>
      <dsp:txXfrm>
        <a:off x="42914" y="2269558"/>
        <a:ext cx="2084831" cy="12205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283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51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1452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86031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0592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smtClean="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40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smtClean="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2986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331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smtClean="0"/>
              <a:pPr/>
              <a:t>12/5/2019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523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732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514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078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166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980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smtClean="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414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2629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009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pPr/>
              <a:t>12/5/2019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374130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7EF5-04BF-45F4-842D-04863600B9C0}"/>
              </a:ext>
            </a:extLst>
          </p:cNvPr>
          <p:cNvSpPr>
            <a:spLocks noGrp="1"/>
          </p:cNvSpPr>
          <p:nvPr>
            <p:ph type="ctrTitle"/>
          </p:nvPr>
        </p:nvSpPr>
        <p:spPr/>
        <p:txBody>
          <a:bodyPr/>
          <a:lstStyle/>
          <a:p>
            <a:r>
              <a:rPr lang="en-US" sz="3600" dirty="0"/>
              <a:t>INSTITUTIONAL REVIEWS 2020</a:t>
            </a:r>
            <a:br>
              <a:rPr lang="en-US" sz="4800" dirty="0"/>
            </a:br>
            <a:r>
              <a:rPr lang="en-US" sz="4400" dirty="0"/>
              <a:t>WORKSHOP FOR SER WRITERS</a:t>
            </a:r>
            <a:endParaRPr lang="en-US" sz="4800" dirty="0"/>
          </a:p>
        </p:txBody>
      </p:sp>
      <p:sp>
        <p:nvSpPr>
          <p:cNvPr id="3" name="Subtitle 2">
            <a:extLst>
              <a:ext uri="{FF2B5EF4-FFF2-40B4-BE49-F238E27FC236}">
                <a16:creationId xmlns:a16="http://schemas.microsoft.com/office/drawing/2014/main" id="{3D7C710F-A178-4201-A100-5A01F2F2F964}"/>
              </a:ext>
            </a:extLst>
          </p:cNvPr>
          <p:cNvSpPr>
            <a:spLocks noGrp="1"/>
          </p:cNvSpPr>
          <p:nvPr>
            <p:ph type="subTitle" idx="1"/>
          </p:nvPr>
        </p:nvSpPr>
        <p:spPr>
          <a:xfrm>
            <a:off x="680322" y="4394039"/>
            <a:ext cx="8144134" cy="1373070"/>
          </a:xfrm>
        </p:spPr>
        <p:txBody>
          <a:bodyPr>
            <a:normAutofit lnSpcReduction="10000"/>
          </a:bodyPr>
          <a:lstStyle/>
          <a:p>
            <a:r>
              <a:rPr lang="en-US" sz="2800" dirty="0"/>
              <a:t>Prof Nilanthi de Silva</a:t>
            </a:r>
          </a:p>
          <a:p>
            <a:r>
              <a:rPr lang="en-US" sz="2800" dirty="0"/>
              <a:t>Director, Quality Assurance Council</a:t>
            </a:r>
          </a:p>
          <a:p>
            <a:r>
              <a:rPr lang="en-US" sz="2800" dirty="0"/>
              <a:t>5 December 2019</a:t>
            </a:r>
          </a:p>
          <a:p>
            <a:endParaRPr lang="en-US" sz="2800" dirty="0"/>
          </a:p>
        </p:txBody>
      </p:sp>
    </p:spTree>
    <p:extLst>
      <p:ext uri="{BB962C8B-B14F-4D97-AF65-F5344CB8AC3E}">
        <p14:creationId xmlns:p14="http://schemas.microsoft.com/office/powerpoint/2010/main" val="266417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A127-EF61-4604-A01C-A4B4AAD62AF9}"/>
              </a:ext>
            </a:extLst>
          </p:cNvPr>
          <p:cNvSpPr>
            <a:spLocks noGrp="1"/>
          </p:cNvSpPr>
          <p:nvPr>
            <p:ph type="title"/>
          </p:nvPr>
        </p:nvSpPr>
        <p:spPr/>
        <p:txBody>
          <a:bodyPr/>
          <a:lstStyle/>
          <a:p>
            <a:r>
              <a:rPr lang="en-US" dirty="0"/>
              <a:t>External Quality Assurance</a:t>
            </a:r>
          </a:p>
        </p:txBody>
      </p:sp>
      <p:pic>
        <p:nvPicPr>
          <p:cNvPr id="4" name="Picture 3">
            <a:extLst>
              <a:ext uri="{FF2B5EF4-FFF2-40B4-BE49-F238E27FC236}">
                <a16:creationId xmlns:a16="http://schemas.microsoft.com/office/drawing/2014/main" id="{9E756816-BE70-4622-B2F5-22ED3FFA479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482437" y="2010092"/>
            <a:ext cx="7564582" cy="4723217"/>
          </a:xfrm>
          <a:prstGeom prst="rect">
            <a:avLst/>
          </a:prstGeom>
          <a:noFill/>
          <a:ln>
            <a:noFill/>
          </a:ln>
        </p:spPr>
      </p:pic>
      <p:sp>
        <p:nvSpPr>
          <p:cNvPr id="5" name="TextBox 4">
            <a:extLst>
              <a:ext uri="{FF2B5EF4-FFF2-40B4-BE49-F238E27FC236}">
                <a16:creationId xmlns:a16="http://schemas.microsoft.com/office/drawing/2014/main" id="{F7DADB31-2021-42C2-8C47-965CC6D735E1}"/>
              </a:ext>
            </a:extLst>
          </p:cNvPr>
          <p:cNvSpPr txBox="1"/>
          <p:nvPr/>
        </p:nvSpPr>
        <p:spPr>
          <a:xfrm>
            <a:off x="8686800" y="5278582"/>
            <a:ext cx="3255818" cy="923330"/>
          </a:xfrm>
          <a:prstGeom prst="rect">
            <a:avLst/>
          </a:prstGeom>
          <a:noFill/>
        </p:spPr>
        <p:txBody>
          <a:bodyPr wrap="square" rtlCol="0">
            <a:spAutoFit/>
          </a:bodyPr>
          <a:lstStyle/>
          <a:p>
            <a:r>
              <a:rPr lang="en-US" dirty="0" err="1"/>
              <a:t>Cumaraswamy</a:t>
            </a:r>
            <a:r>
              <a:rPr lang="en-US" dirty="0"/>
              <a:t>, 2019, Manual for review of distance education institutions</a:t>
            </a:r>
          </a:p>
        </p:txBody>
      </p:sp>
    </p:spTree>
    <p:extLst>
      <p:ext uri="{BB962C8B-B14F-4D97-AF65-F5344CB8AC3E}">
        <p14:creationId xmlns:p14="http://schemas.microsoft.com/office/powerpoint/2010/main" val="12067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external reviews</a:t>
            </a:r>
          </a:p>
        </p:txBody>
      </p:sp>
      <p:sp>
        <p:nvSpPr>
          <p:cNvPr id="3" name="Content Placeholder 2"/>
          <p:cNvSpPr>
            <a:spLocks noGrp="1"/>
          </p:cNvSpPr>
          <p:nvPr>
            <p:ph idx="1"/>
          </p:nvPr>
        </p:nvSpPr>
        <p:spPr>
          <a:xfrm>
            <a:off x="625730" y="2118508"/>
            <a:ext cx="10033172" cy="4521127"/>
          </a:xfrm>
        </p:spPr>
        <p:txBody>
          <a:bodyPr>
            <a:noAutofit/>
          </a:bodyPr>
          <a:lstStyle/>
          <a:p>
            <a:pPr marL="457200" indent="-457200">
              <a:buFont typeface="+mj-lt"/>
              <a:buAutoNum type="arabicPeriod"/>
            </a:pPr>
            <a:r>
              <a:rPr lang="en-US" b="1" dirty="0">
                <a:solidFill>
                  <a:schemeClr val="bg1"/>
                </a:solidFill>
              </a:rPr>
              <a:t>Institutional review </a:t>
            </a:r>
            <a:r>
              <a:rPr lang="en-US" b="1" dirty="0"/>
              <a:t>- </a:t>
            </a:r>
            <a:r>
              <a:rPr lang="en-US" dirty="0"/>
              <a:t>analyses the effectiveness of an institution’s processes for managing and assuring the quality of academic activities undertaken by the </a:t>
            </a:r>
            <a:r>
              <a:rPr lang="en-US" dirty="0">
                <a:solidFill>
                  <a:schemeClr val="bg1"/>
                </a:solidFill>
              </a:rPr>
              <a:t>institution</a:t>
            </a:r>
          </a:p>
          <a:p>
            <a:pPr>
              <a:buFont typeface="+mj-lt"/>
              <a:buAutoNum type="arabicPeriod"/>
            </a:pPr>
            <a:endParaRPr lang="en-US" sz="1050" dirty="0"/>
          </a:p>
          <a:p>
            <a:pPr marL="457200" indent="-457200">
              <a:buFont typeface="+mj-lt"/>
              <a:buAutoNum type="arabicPeriod"/>
            </a:pPr>
            <a:r>
              <a:rPr lang="en-US" b="1" dirty="0" err="1">
                <a:solidFill>
                  <a:schemeClr val="bg1"/>
                </a:solidFill>
              </a:rPr>
              <a:t>Programme</a:t>
            </a:r>
            <a:r>
              <a:rPr lang="en-US" b="1" dirty="0">
                <a:solidFill>
                  <a:schemeClr val="bg1"/>
                </a:solidFill>
              </a:rPr>
              <a:t> review </a:t>
            </a:r>
            <a:r>
              <a:rPr lang="en-US" b="1" dirty="0"/>
              <a:t>- </a:t>
            </a:r>
            <a:r>
              <a:rPr lang="en-US" dirty="0"/>
              <a:t>evaluates the effectiveness of Faculty’s or Institute’s processes for managing and assuring quality of study </a:t>
            </a:r>
            <a:r>
              <a:rPr lang="en-US" dirty="0" err="1"/>
              <a:t>programmes</a:t>
            </a:r>
            <a:r>
              <a:rPr lang="en-US" dirty="0"/>
              <a:t>, student learning experience and standards of awards within a </a:t>
            </a:r>
            <a:r>
              <a:rPr lang="en-US" dirty="0" err="1">
                <a:solidFill>
                  <a:schemeClr val="bg1"/>
                </a:solidFill>
              </a:rPr>
              <a:t>programme</a:t>
            </a:r>
            <a:r>
              <a:rPr lang="en-US" dirty="0">
                <a:solidFill>
                  <a:schemeClr val="bg1"/>
                </a:solidFill>
              </a:rPr>
              <a:t> of study</a:t>
            </a:r>
          </a:p>
          <a:p>
            <a:pPr>
              <a:buFont typeface="+mj-lt"/>
              <a:buAutoNum type="arabicPeriod"/>
            </a:pPr>
            <a:endParaRPr lang="en-US" sz="1200" dirty="0"/>
          </a:p>
          <a:p>
            <a:pPr marL="457200" indent="-457200">
              <a:buFont typeface="+mj-lt"/>
              <a:buAutoNum type="arabicPeriod"/>
            </a:pPr>
            <a:r>
              <a:rPr lang="en-US" b="1" dirty="0">
                <a:solidFill>
                  <a:schemeClr val="bg1"/>
                </a:solidFill>
              </a:rPr>
              <a:t>Subject Review </a:t>
            </a:r>
            <a:r>
              <a:rPr lang="en-US" b="1" dirty="0"/>
              <a:t>- </a:t>
            </a:r>
            <a:r>
              <a:rPr lang="en-US" dirty="0"/>
              <a:t>evaluates the management and assurance of quality at </a:t>
            </a:r>
            <a:r>
              <a:rPr lang="en-US" dirty="0">
                <a:solidFill>
                  <a:schemeClr val="bg1"/>
                </a:solidFill>
              </a:rPr>
              <a:t>subject/departmental level</a:t>
            </a:r>
            <a:r>
              <a:rPr lang="en-US" dirty="0"/>
              <a:t>, rather than the </a:t>
            </a:r>
            <a:r>
              <a:rPr lang="en-US" dirty="0" err="1"/>
              <a:t>programme</a:t>
            </a:r>
            <a:r>
              <a:rPr lang="en-US" dirty="0"/>
              <a:t> of study</a:t>
            </a:r>
          </a:p>
          <a:p>
            <a:endParaRPr lang="en-US" dirty="0"/>
          </a:p>
        </p:txBody>
      </p:sp>
    </p:spTree>
    <p:extLst>
      <p:ext uri="{BB962C8B-B14F-4D97-AF65-F5344CB8AC3E}">
        <p14:creationId xmlns:p14="http://schemas.microsoft.com/office/powerpoint/2010/main" val="32295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89709"/>
            <a:ext cx="8015784" cy="1061893"/>
          </a:xfrm>
        </p:spPr>
        <p:txBody>
          <a:bodyPr>
            <a:normAutofit/>
          </a:bodyPr>
          <a:lstStyle/>
          <a:p>
            <a:r>
              <a:rPr lang="en-US" sz="4000" dirty="0"/>
              <a:t>External Reviews in current cycle</a:t>
            </a:r>
            <a:endParaRPr lang="en-GB" sz="4000" dirty="0"/>
          </a:p>
        </p:txBody>
      </p:sp>
      <p:sp>
        <p:nvSpPr>
          <p:cNvPr id="3" name="Content Placeholder 2"/>
          <p:cNvSpPr>
            <a:spLocks noGrp="1"/>
          </p:cNvSpPr>
          <p:nvPr>
            <p:ph idx="1"/>
          </p:nvPr>
        </p:nvSpPr>
        <p:spPr>
          <a:xfrm>
            <a:off x="609600" y="2092037"/>
            <a:ext cx="5666509" cy="4381916"/>
          </a:xfrm>
        </p:spPr>
        <p:txBody>
          <a:bodyPr>
            <a:normAutofit fontScale="85000" lnSpcReduction="10000"/>
          </a:bodyPr>
          <a:lstStyle/>
          <a:p>
            <a:pPr>
              <a:lnSpc>
                <a:spcPct val="150000"/>
              </a:lnSpc>
            </a:pPr>
            <a:r>
              <a:rPr lang="en-US" sz="2800" dirty="0"/>
              <a:t>Two levels of assessment</a:t>
            </a:r>
          </a:p>
          <a:p>
            <a:pPr lvl="1">
              <a:lnSpc>
                <a:spcPct val="150000"/>
              </a:lnSpc>
            </a:pPr>
            <a:r>
              <a:rPr lang="en-US" sz="2400" dirty="0"/>
              <a:t>Institution (university)</a:t>
            </a:r>
          </a:p>
          <a:p>
            <a:pPr lvl="1">
              <a:lnSpc>
                <a:spcPct val="150000"/>
              </a:lnSpc>
            </a:pPr>
            <a:r>
              <a:rPr lang="en-US" sz="2400" dirty="0" err="1"/>
              <a:t>Programme</a:t>
            </a:r>
            <a:r>
              <a:rPr lang="en-US" sz="2400" dirty="0"/>
              <a:t> of study</a:t>
            </a:r>
          </a:p>
          <a:p>
            <a:pPr>
              <a:lnSpc>
                <a:spcPct val="150000"/>
              </a:lnSpc>
            </a:pPr>
            <a:r>
              <a:rPr lang="en-US" sz="2800" dirty="0"/>
              <a:t>Nationally agreed criteria and standards</a:t>
            </a:r>
          </a:p>
          <a:p>
            <a:pPr>
              <a:lnSpc>
                <a:spcPct val="150000"/>
              </a:lnSpc>
            </a:pPr>
            <a:r>
              <a:rPr lang="en-US" sz="2800" dirty="0"/>
              <a:t>Reviewers trained and selected at national level, from all universities, and across all disciplines</a:t>
            </a:r>
            <a:endParaRPr lang="en-GB" sz="2800" dirty="0"/>
          </a:p>
        </p:txBody>
      </p:sp>
      <p:pic>
        <p:nvPicPr>
          <p:cNvPr id="4" name="Picture 2"/>
          <p:cNvPicPr>
            <a:picLocks noChangeAspect="1" noChangeArrowheads="1"/>
          </p:cNvPicPr>
          <p:nvPr/>
        </p:nvPicPr>
        <p:blipFill>
          <a:blip r:embed="rId2" cstate="print"/>
          <a:srcRect/>
          <a:stretch>
            <a:fillRect/>
          </a:stretch>
        </p:blipFill>
        <p:spPr bwMode="auto">
          <a:xfrm>
            <a:off x="6322399" y="2646174"/>
            <a:ext cx="3156171" cy="401790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9035830" y="450047"/>
            <a:ext cx="3156170" cy="3992299"/>
          </a:xfrm>
          <a:prstGeom prst="rect">
            <a:avLst/>
          </a:prstGeom>
          <a:noFill/>
          <a:ln w="9525">
            <a:noFill/>
            <a:miter lim="800000"/>
            <a:headEnd/>
            <a:tailEnd/>
          </a:ln>
        </p:spPr>
      </p:pic>
    </p:spTree>
    <p:extLst>
      <p:ext uri="{BB962C8B-B14F-4D97-AF65-F5344CB8AC3E}">
        <p14:creationId xmlns:p14="http://schemas.microsoft.com/office/powerpoint/2010/main" val="30999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education institutions and </a:t>
            </a:r>
            <a:r>
              <a:rPr lang="en-US" dirty="0" err="1"/>
              <a:t>programmes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2162531"/>
            <a:ext cx="290512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244" y="2191106"/>
            <a:ext cx="2924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23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Institutional Review</a:t>
            </a:r>
          </a:p>
        </p:txBody>
      </p:sp>
      <p:sp>
        <p:nvSpPr>
          <p:cNvPr id="3" name="Content Placeholder 2"/>
          <p:cNvSpPr>
            <a:spLocks noGrp="1"/>
          </p:cNvSpPr>
          <p:nvPr>
            <p:ph idx="1"/>
          </p:nvPr>
        </p:nvSpPr>
        <p:spPr>
          <a:xfrm>
            <a:off x="680321" y="2119745"/>
            <a:ext cx="9613861" cy="4502728"/>
          </a:xfrm>
        </p:spPr>
        <p:txBody>
          <a:bodyPr>
            <a:normAutofit/>
          </a:bodyPr>
          <a:lstStyle/>
          <a:p>
            <a:pPr marL="457200" indent="-457200">
              <a:buFont typeface="+mj-lt"/>
              <a:buAutoNum type="arabicPeriod"/>
            </a:pPr>
            <a:r>
              <a:rPr lang="en-US" sz="2800" dirty="0"/>
              <a:t>Instill </a:t>
            </a:r>
            <a:r>
              <a:rPr lang="en-US" sz="2800" dirty="0">
                <a:solidFill>
                  <a:schemeClr val="bg1"/>
                </a:solidFill>
              </a:rPr>
              <a:t>confidence</a:t>
            </a:r>
            <a:r>
              <a:rPr lang="en-US" sz="2800" dirty="0"/>
              <a:t> in institution’s capacity to safeguard standards </a:t>
            </a:r>
          </a:p>
          <a:p>
            <a:pPr marL="457200" indent="-457200">
              <a:buFont typeface="+mj-lt"/>
              <a:buAutoNum type="arabicPeriod"/>
            </a:pPr>
            <a:r>
              <a:rPr lang="en-US" sz="2800" dirty="0"/>
              <a:t>To achieve </a:t>
            </a:r>
            <a:r>
              <a:rPr lang="en-US" sz="2800" dirty="0">
                <a:solidFill>
                  <a:schemeClr val="bg1"/>
                </a:solidFill>
              </a:rPr>
              <a:t>accountability</a:t>
            </a:r>
            <a:r>
              <a:rPr lang="en-US" sz="2800" dirty="0"/>
              <a:t> through external review and public report</a:t>
            </a:r>
          </a:p>
          <a:p>
            <a:pPr marL="457200" indent="-457200">
              <a:buFont typeface="+mj-lt"/>
              <a:buAutoNum type="arabicPeriod"/>
            </a:pPr>
            <a:r>
              <a:rPr lang="en-US" sz="2800" dirty="0"/>
              <a:t>Provide systematic, clear and accessible </a:t>
            </a:r>
            <a:r>
              <a:rPr lang="en-US" sz="2800" dirty="0">
                <a:solidFill>
                  <a:schemeClr val="bg1"/>
                </a:solidFill>
              </a:rPr>
              <a:t>information</a:t>
            </a:r>
            <a:r>
              <a:rPr lang="en-US" sz="2800" dirty="0"/>
              <a:t> on standards and quality claimed by an institution </a:t>
            </a:r>
          </a:p>
          <a:p>
            <a:pPr marL="457200" indent="-457200">
              <a:buFont typeface="+mj-lt"/>
              <a:buAutoNum type="arabicPeriod"/>
            </a:pPr>
            <a:r>
              <a:rPr lang="en-US" sz="2800" dirty="0"/>
              <a:t>To promote </a:t>
            </a:r>
            <a:r>
              <a:rPr lang="en-US" sz="2800" dirty="0">
                <a:solidFill>
                  <a:schemeClr val="bg1"/>
                </a:solidFill>
              </a:rPr>
              <a:t>improvement</a:t>
            </a:r>
            <a:r>
              <a:rPr lang="en-US" sz="2800" dirty="0"/>
              <a:t> in the functioning of the university</a:t>
            </a:r>
          </a:p>
          <a:p>
            <a:pPr marL="457200" indent="-457200">
              <a:buFont typeface="+mj-lt"/>
              <a:buAutoNum type="arabicPeriod"/>
            </a:pPr>
            <a:r>
              <a:rPr lang="en-US" sz="2800" dirty="0"/>
              <a:t>To showcase </a:t>
            </a:r>
            <a:r>
              <a:rPr lang="en-US" sz="2800" dirty="0">
                <a:solidFill>
                  <a:schemeClr val="bg1"/>
                </a:solidFill>
              </a:rPr>
              <a:t>innovative approaches </a:t>
            </a:r>
            <a:r>
              <a:rPr lang="en-US" sz="2800" dirty="0"/>
              <a:t>to teaching, research, community outreach, </a:t>
            </a:r>
            <a:r>
              <a:rPr lang="en-US" sz="2800" dirty="0" err="1"/>
              <a:t>etc</a:t>
            </a:r>
            <a:endParaRPr lang="en-US" sz="2800" dirty="0"/>
          </a:p>
          <a:p>
            <a:endParaRPr lang="en-US" sz="2800" dirty="0"/>
          </a:p>
        </p:txBody>
      </p:sp>
    </p:spTree>
    <p:extLst>
      <p:ext uri="{BB962C8B-B14F-4D97-AF65-F5344CB8AC3E}">
        <p14:creationId xmlns:p14="http://schemas.microsoft.com/office/powerpoint/2010/main" val="4495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Institutional Reviews</a:t>
            </a:r>
          </a:p>
        </p:txBody>
      </p:sp>
      <p:sp>
        <p:nvSpPr>
          <p:cNvPr id="4" name="Content Placeholder 2"/>
          <p:cNvSpPr>
            <a:spLocks noGrp="1"/>
          </p:cNvSpPr>
          <p:nvPr>
            <p:ph idx="1"/>
          </p:nvPr>
        </p:nvSpPr>
        <p:spPr>
          <a:xfrm>
            <a:off x="680321" y="2336873"/>
            <a:ext cx="9613861" cy="4285600"/>
          </a:xfrm>
        </p:spPr>
        <p:txBody>
          <a:bodyPr>
            <a:normAutofit lnSpcReduction="10000"/>
          </a:bodyPr>
          <a:lstStyle/>
          <a:p>
            <a:pPr marL="0" indent="0">
              <a:buNone/>
            </a:pPr>
            <a:r>
              <a:rPr lang="en-US" sz="2800" dirty="0"/>
              <a:t>Criteria selected on the basis of feedback received from academics after completion of the first cycle of external reviews in 2004 – 2013</a:t>
            </a:r>
          </a:p>
          <a:p>
            <a:pPr marL="0" indent="0">
              <a:buNone/>
            </a:pPr>
            <a:endParaRPr lang="en-US" sz="2800" dirty="0"/>
          </a:p>
          <a:p>
            <a:pPr marL="0" indent="0">
              <a:buNone/>
            </a:pPr>
            <a:r>
              <a:rPr lang="en-US" sz="2800" dirty="0"/>
              <a:t>Ten criteria for both types of universities: conventional and distance education</a:t>
            </a:r>
          </a:p>
          <a:p>
            <a:pPr marL="0" indent="0">
              <a:buNone/>
            </a:pPr>
            <a:endParaRPr lang="en-US" sz="2800" dirty="0"/>
          </a:p>
          <a:p>
            <a:pPr marL="0" indent="0">
              <a:buNone/>
            </a:pPr>
            <a:r>
              <a:rPr lang="en-US" sz="2800" dirty="0"/>
              <a:t>Reviews are constrained by systemic issues: centralized admissions, archaic financial and administrative regulations, rigid organizational structure </a:t>
            </a:r>
            <a:r>
              <a:rPr lang="en-US" sz="2800" dirty="0" err="1"/>
              <a:t>etc</a:t>
            </a:r>
            <a:endParaRPr lang="en-US" sz="2800" dirty="0"/>
          </a:p>
          <a:p>
            <a:endParaRPr lang="en-US" sz="2400" dirty="0"/>
          </a:p>
        </p:txBody>
      </p:sp>
    </p:spTree>
    <p:extLst>
      <p:ext uri="{BB962C8B-B14F-4D97-AF65-F5344CB8AC3E}">
        <p14:creationId xmlns:p14="http://schemas.microsoft.com/office/powerpoint/2010/main" val="21189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8BE18-17D7-4128-B8A3-DEF79D119689}"/>
              </a:ext>
            </a:extLst>
          </p:cNvPr>
          <p:cNvSpPr>
            <a:spLocks noGrp="1"/>
          </p:cNvSpPr>
          <p:nvPr>
            <p:ph type="title"/>
          </p:nvPr>
        </p:nvSpPr>
        <p:spPr/>
        <p:txBody>
          <a:bodyPr/>
          <a:lstStyle/>
          <a:p>
            <a:r>
              <a:rPr lang="en-US" dirty="0"/>
              <a:t>Criteria for external review: conventional</a:t>
            </a:r>
          </a:p>
        </p:txBody>
      </p:sp>
      <p:grpSp>
        <p:nvGrpSpPr>
          <p:cNvPr id="6" name="Group 8">
            <a:extLst>
              <a:ext uri="{FF2B5EF4-FFF2-40B4-BE49-F238E27FC236}">
                <a16:creationId xmlns:a16="http://schemas.microsoft.com/office/drawing/2014/main" id="{97DC40F8-67B3-4B3F-B3F4-C649D7CA8674}"/>
              </a:ext>
            </a:extLst>
          </p:cNvPr>
          <p:cNvGrpSpPr>
            <a:grpSpLocks noChangeAspect="1"/>
          </p:cNvGrpSpPr>
          <p:nvPr/>
        </p:nvGrpSpPr>
        <p:grpSpPr bwMode="auto">
          <a:xfrm>
            <a:off x="970329" y="2337795"/>
            <a:ext cx="4805362" cy="4384675"/>
            <a:chOff x="429" y="1468"/>
            <a:chExt cx="3027" cy="2762"/>
          </a:xfrm>
        </p:grpSpPr>
        <p:sp>
          <p:nvSpPr>
            <p:cNvPr id="7" name="AutoShape 7">
              <a:extLst>
                <a:ext uri="{FF2B5EF4-FFF2-40B4-BE49-F238E27FC236}">
                  <a16:creationId xmlns:a16="http://schemas.microsoft.com/office/drawing/2014/main" id="{7B5942B4-E3AC-4712-A6D2-9D95D1F27F63}"/>
                </a:ext>
              </a:extLst>
            </p:cNvPr>
            <p:cNvSpPr>
              <a:spLocks noChangeAspect="1" noChangeArrowheads="1" noTextEdit="1"/>
            </p:cNvSpPr>
            <p:nvPr/>
          </p:nvSpPr>
          <p:spPr bwMode="auto">
            <a:xfrm>
              <a:off x="429" y="1468"/>
              <a:ext cx="3027" cy="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 name="Picture 9">
              <a:extLst>
                <a:ext uri="{FF2B5EF4-FFF2-40B4-BE49-F238E27FC236}">
                  <a16:creationId xmlns:a16="http://schemas.microsoft.com/office/drawing/2014/main" id="{F7EA181A-DCFC-4BEB-A705-EE380BD2E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 y="1468"/>
              <a:ext cx="3034"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
            <a:extLst>
              <a:ext uri="{FF2B5EF4-FFF2-40B4-BE49-F238E27FC236}">
                <a16:creationId xmlns:a16="http://schemas.microsoft.com/office/drawing/2014/main" id="{50922E88-42A5-4E68-A157-C214DDDD5C95}"/>
              </a:ext>
            </a:extLst>
          </p:cNvPr>
          <p:cNvGrpSpPr>
            <a:grpSpLocks noChangeAspect="1"/>
          </p:cNvGrpSpPr>
          <p:nvPr/>
        </p:nvGrpSpPr>
        <p:grpSpPr bwMode="auto">
          <a:xfrm>
            <a:off x="6096000" y="2315570"/>
            <a:ext cx="5006975" cy="4406900"/>
            <a:chOff x="3622" y="1454"/>
            <a:chExt cx="3154" cy="2776"/>
          </a:xfrm>
        </p:grpSpPr>
        <p:sp>
          <p:nvSpPr>
            <p:cNvPr id="10" name="AutoShape 3">
              <a:extLst>
                <a:ext uri="{FF2B5EF4-FFF2-40B4-BE49-F238E27FC236}">
                  <a16:creationId xmlns:a16="http://schemas.microsoft.com/office/drawing/2014/main" id="{99CC2158-2450-4BE7-A933-9C45F3743650}"/>
                </a:ext>
              </a:extLst>
            </p:cNvPr>
            <p:cNvSpPr>
              <a:spLocks noChangeAspect="1" noChangeArrowheads="1" noTextEdit="1"/>
            </p:cNvSpPr>
            <p:nvPr/>
          </p:nvSpPr>
          <p:spPr bwMode="auto">
            <a:xfrm>
              <a:off x="3622" y="1454"/>
              <a:ext cx="3154" cy="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 name="Picture 5">
              <a:extLst>
                <a:ext uri="{FF2B5EF4-FFF2-40B4-BE49-F238E27FC236}">
                  <a16:creationId xmlns:a16="http://schemas.microsoft.com/office/drawing/2014/main" id="{1E85F87F-8892-4347-96DE-A7ED27AB2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 y="1454"/>
              <a:ext cx="3160" cy="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215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distance education </a:t>
            </a:r>
            <a:r>
              <a:rPr lang="en-US" dirty="0" err="1"/>
              <a:t>programmes</a:t>
            </a:r>
            <a:endParaRPr lang="en-US" dirty="0"/>
          </a:p>
        </p:txBody>
      </p:sp>
      <p:sp>
        <p:nvSpPr>
          <p:cNvPr id="3" name="Content Placeholder 2"/>
          <p:cNvSpPr>
            <a:spLocks noGrp="1"/>
          </p:cNvSpPr>
          <p:nvPr>
            <p:ph idx="1"/>
          </p:nvPr>
        </p:nvSpPr>
        <p:spPr>
          <a:xfrm>
            <a:off x="680321" y="2877201"/>
            <a:ext cx="9613861" cy="3599316"/>
          </a:xfrm>
        </p:spPr>
        <p:txBody>
          <a:bodyPr/>
          <a:lstStyle/>
          <a:p>
            <a:pPr marL="463550" indent="-463550">
              <a:buFont typeface="+mj-lt"/>
              <a:buAutoNum type="arabicPeriod"/>
            </a:pPr>
            <a:r>
              <a:rPr lang="en-US" dirty="0"/>
              <a:t>Programme Management</a:t>
            </a:r>
          </a:p>
          <a:p>
            <a:pPr marL="463550" indent="-463550">
              <a:buFont typeface="+mj-lt"/>
              <a:buAutoNum type="arabicPeriod"/>
            </a:pPr>
            <a:r>
              <a:rPr lang="en-US" dirty="0"/>
              <a:t>Programme Design and Development</a:t>
            </a:r>
          </a:p>
          <a:p>
            <a:pPr marL="463550" indent="-463550">
              <a:buFont typeface="+mj-lt"/>
              <a:buAutoNum type="arabicPeriod"/>
            </a:pPr>
            <a:r>
              <a:rPr lang="en-US" dirty="0"/>
              <a:t>Course Design and Development</a:t>
            </a:r>
          </a:p>
          <a:p>
            <a:pPr marL="463550" indent="-463550">
              <a:buFont typeface="+mj-lt"/>
              <a:buAutoNum type="arabicPeriod"/>
            </a:pPr>
            <a:r>
              <a:rPr lang="en-US" dirty="0"/>
              <a:t>Learning Infrastructure, Resources, and Learner Support</a:t>
            </a:r>
          </a:p>
          <a:p>
            <a:pPr marL="463550" indent="-463550">
              <a:buFont typeface="+mj-lt"/>
              <a:buAutoNum type="arabicPeriod"/>
            </a:pPr>
            <a:r>
              <a:rPr lang="en-US" dirty="0"/>
              <a:t>Learner Assessment and Evaluation</a:t>
            </a:r>
          </a:p>
          <a:p>
            <a:pPr marL="463550" indent="-463550">
              <a:buFont typeface="+mj-lt"/>
              <a:buAutoNum type="arabicPeriod"/>
            </a:pPr>
            <a:r>
              <a:rPr lang="en-US" dirty="0"/>
              <a:t>Innovative and Healthy Practices    </a:t>
            </a:r>
          </a:p>
          <a:p>
            <a:endParaRPr lang="en-US" dirty="0"/>
          </a:p>
        </p:txBody>
      </p:sp>
    </p:spTree>
    <p:extLst>
      <p:ext uri="{BB962C8B-B14F-4D97-AF65-F5344CB8AC3E}">
        <p14:creationId xmlns:p14="http://schemas.microsoft.com/office/powerpoint/2010/main" val="317161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distance education institutions</a:t>
            </a:r>
          </a:p>
        </p:txBody>
      </p:sp>
      <p:sp>
        <p:nvSpPr>
          <p:cNvPr id="3" name="Content Placeholder 2"/>
          <p:cNvSpPr>
            <a:spLocks noGrp="1"/>
          </p:cNvSpPr>
          <p:nvPr>
            <p:ph idx="1"/>
          </p:nvPr>
        </p:nvSpPr>
        <p:spPr>
          <a:xfrm>
            <a:off x="680321" y="2115404"/>
            <a:ext cx="10169649" cy="4612942"/>
          </a:xfrm>
        </p:spPr>
        <p:txBody>
          <a:bodyPr>
            <a:normAutofit/>
          </a:bodyPr>
          <a:lstStyle/>
          <a:p>
            <a:pPr marL="457200" indent="-457200">
              <a:buFont typeface="+mj-lt"/>
              <a:buAutoNum type="arabicPeriod"/>
            </a:pPr>
            <a:r>
              <a:rPr lang="en-US" dirty="0"/>
              <a:t>Vision, Mission and Planning</a:t>
            </a:r>
          </a:p>
          <a:p>
            <a:pPr marL="457200" indent="-457200">
              <a:buFont typeface="+mj-lt"/>
              <a:buAutoNum type="arabicPeriod"/>
            </a:pPr>
            <a:r>
              <a:rPr lang="en-US" dirty="0"/>
              <a:t>Governance and Management</a:t>
            </a:r>
          </a:p>
          <a:p>
            <a:pPr marL="457200" indent="-457200">
              <a:buFont typeface="+mj-lt"/>
              <a:buAutoNum type="arabicPeriod"/>
            </a:pPr>
            <a:r>
              <a:rPr lang="en-US" dirty="0"/>
              <a:t>The Learners</a:t>
            </a:r>
          </a:p>
          <a:p>
            <a:pPr marL="457200" indent="-457200">
              <a:buFont typeface="+mj-lt"/>
              <a:buAutoNum type="arabicPeriod"/>
            </a:pPr>
            <a:r>
              <a:rPr lang="en-US" dirty="0"/>
              <a:t>Human Resource Development</a:t>
            </a:r>
          </a:p>
          <a:p>
            <a:pPr marL="457200" indent="-457200">
              <a:buFont typeface="+mj-lt"/>
              <a:buAutoNum type="arabicPeriod"/>
            </a:pPr>
            <a:r>
              <a:rPr lang="en-US" dirty="0"/>
              <a:t>Programme Design and Development</a:t>
            </a:r>
          </a:p>
          <a:p>
            <a:pPr marL="457200" indent="-457200">
              <a:buFont typeface="+mj-lt"/>
              <a:buAutoNum type="arabicPeriod"/>
            </a:pPr>
            <a:r>
              <a:rPr lang="en-US" dirty="0"/>
              <a:t>Course Design and Development</a:t>
            </a:r>
          </a:p>
          <a:p>
            <a:pPr marL="457200" indent="-457200">
              <a:buFont typeface="+mj-lt"/>
              <a:buAutoNum type="arabicPeriod"/>
            </a:pPr>
            <a:r>
              <a:rPr lang="en-US" dirty="0"/>
              <a:t>Learning Infrastructure, Resources and Learner Support</a:t>
            </a:r>
          </a:p>
          <a:p>
            <a:pPr marL="457200" indent="-457200">
              <a:buFont typeface="+mj-lt"/>
              <a:buAutoNum type="arabicPeriod"/>
            </a:pPr>
            <a:r>
              <a:rPr lang="en-US" dirty="0"/>
              <a:t>Learner Assessment and Evaluation</a:t>
            </a:r>
          </a:p>
          <a:p>
            <a:pPr marL="457200" indent="-457200">
              <a:buFont typeface="+mj-lt"/>
              <a:buAutoNum type="arabicPeriod"/>
            </a:pPr>
            <a:r>
              <a:rPr lang="en-US" dirty="0"/>
              <a:t>Postgraduate Studies, Research, Innovation and Commercialization</a:t>
            </a:r>
          </a:p>
          <a:p>
            <a:pPr marL="457200" indent="-457200">
              <a:buFont typeface="+mj-lt"/>
              <a:buAutoNum type="arabicPeriod"/>
            </a:pPr>
            <a:r>
              <a:rPr lang="en-US" dirty="0"/>
              <a:t>Community Engagement, Consultancy and Outreach</a:t>
            </a:r>
          </a:p>
          <a:p>
            <a:endParaRPr lang="en-US" dirty="0"/>
          </a:p>
        </p:txBody>
      </p:sp>
    </p:spTree>
    <p:extLst>
      <p:ext uri="{BB962C8B-B14F-4D97-AF65-F5344CB8AC3E}">
        <p14:creationId xmlns:p14="http://schemas.microsoft.com/office/powerpoint/2010/main" val="317335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to undergo IR</a:t>
            </a:r>
          </a:p>
        </p:txBody>
      </p:sp>
      <p:sp>
        <p:nvSpPr>
          <p:cNvPr id="3" name="Content Placeholder 2"/>
          <p:cNvSpPr>
            <a:spLocks noGrp="1"/>
          </p:cNvSpPr>
          <p:nvPr>
            <p:ph idx="1"/>
          </p:nvPr>
        </p:nvSpPr>
        <p:spPr>
          <a:xfrm>
            <a:off x="680321" y="2115403"/>
            <a:ext cx="9705625" cy="3989369"/>
          </a:xfrm>
        </p:spPr>
        <p:txBody>
          <a:bodyPr>
            <a:normAutofit lnSpcReduction="10000"/>
          </a:bodyPr>
          <a:lstStyle/>
          <a:p>
            <a:r>
              <a:rPr lang="en-US" sz="2800" dirty="0"/>
              <a:t>Capacity to develop a corporate / strategic plan for the university</a:t>
            </a:r>
          </a:p>
          <a:p>
            <a:endParaRPr lang="en-US" sz="1200" dirty="0"/>
          </a:p>
          <a:p>
            <a:r>
              <a:rPr lang="en-US" sz="2800" dirty="0"/>
              <a:t>Capacity to develop strategies and policies in accordance with published codes of practice</a:t>
            </a:r>
          </a:p>
          <a:p>
            <a:endParaRPr lang="en-US" sz="1200" dirty="0"/>
          </a:p>
          <a:p>
            <a:r>
              <a:rPr lang="en-US" sz="2800" dirty="0"/>
              <a:t>Compliance with SLQF and SBS</a:t>
            </a:r>
          </a:p>
          <a:p>
            <a:endParaRPr lang="en-US" sz="1200" dirty="0"/>
          </a:p>
          <a:p>
            <a:r>
              <a:rPr lang="en-US" sz="2800" dirty="0"/>
              <a:t>Willingness to engage in constructive self-critical appraisal</a:t>
            </a:r>
          </a:p>
          <a:p>
            <a:endParaRPr lang="en-US" sz="2800" dirty="0"/>
          </a:p>
        </p:txBody>
      </p:sp>
    </p:spTree>
    <p:extLst>
      <p:ext uri="{BB962C8B-B14F-4D97-AF65-F5344CB8AC3E}">
        <p14:creationId xmlns:p14="http://schemas.microsoft.com/office/powerpoint/2010/main" val="26009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9B6A887-56D7-4A9D-803F-1585070790F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bg1">
                    <a:lumMod val="65000"/>
                    <a:lumOff val="35000"/>
                  </a:schemeClr>
                </a:solidFill>
                <a:effectLst/>
                <a:latin typeface="Arial" panose="020B0604020202020204" pitchFamily="34" charset="0"/>
              </a:rPr>
            </a:br>
            <a:endParaRPr kumimoji="0" lang="en-US" altLang="en-US" sz="1800" b="0" i="0" u="none" strike="noStrike" cap="none" normalizeH="0" baseline="0">
              <a:ln>
                <a:noFill/>
              </a:ln>
              <a:solidFill>
                <a:schemeClr val="bg1">
                  <a:lumMod val="65000"/>
                  <a:lumOff val="35000"/>
                </a:schemeClr>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7018877"/>
              </p:ext>
            </p:extLst>
          </p:nvPr>
        </p:nvGraphicFramePr>
        <p:xfrm>
          <a:off x="718520" y="690483"/>
          <a:ext cx="9608235" cy="5648761"/>
        </p:xfrm>
        <a:graphic>
          <a:graphicData uri="http://schemas.openxmlformats.org/drawingml/2006/table">
            <a:tbl>
              <a:tblPr firstRow="1" firstCol="1" bandRow="1">
                <a:tableStyleId>{5C22544A-7EE6-4342-B048-85BDC9FD1C3A}</a:tableStyleId>
              </a:tblPr>
              <a:tblGrid>
                <a:gridCol w="2222695">
                  <a:extLst>
                    <a:ext uri="{9D8B030D-6E8A-4147-A177-3AD203B41FA5}">
                      <a16:colId xmlns:a16="http://schemas.microsoft.com/office/drawing/2014/main" val="20000"/>
                    </a:ext>
                  </a:extLst>
                </a:gridCol>
                <a:gridCol w="4414567">
                  <a:extLst>
                    <a:ext uri="{9D8B030D-6E8A-4147-A177-3AD203B41FA5}">
                      <a16:colId xmlns:a16="http://schemas.microsoft.com/office/drawing/2014/main" val="20001"/>
                    </a:ext>
                  </a:extLst>
                </a:gridCol>
                <a:gridCol w="2970973">
                  <a:extLst>
                    <a:ext uri="{9D8B030D-6E8A-4147-A177-3AD203B41FA5}">
                      <a16:colId xmlns:a16="http://schemas.microsoft.com/office/drawing/2014/main" val="20002"/>
                    </a:ext>
                  </a:extLst>
                </a:gridCol>
              </a:tblGrid>
              <a:tr h="597990">
                <a:tc>
                  <a:txBody>
                    <a:bodyPr/>
                    <a:lstStyle/>
                    <a:p>
                      <a:pPr marL="0" marR="0" algn="l">
                        <a:lnSpc>
                          <a:spcPct val="115000"/>
                        </a:lnSpc>
                        <a:spcBef>
                          <a:spcPts val="1200"/>
                        </a:spcBef>
                        <a:spcAft>
                          <a:spcPts val="1200"/>
                        </a:spcAft>
                      </a:pPr>
                      <a:r>
                        <a:rPr lang="en-US" sz="1800" dirty="0">
                          <a:effectLst/>
                        </a:rPr>
                        <a:t>Time</a:t>
                      </a:r>
                      <a:endParaRPr lang="en-US" sz="1400" dirty="0">
                        <a:effectLst/>
                        <a:latin typeface="Calibri"/>
                        <a:ea typeface="Calibri"/>
                        <a:cs typeface="Times New Roman"/>
                      </a:endParaRPr>
                    </a:p>
                  </a:txBody>
                  <a:tcPr marL="51294" marR="51294" marT="0" marB="0" anchor="ctr"/>
                </a:tc>
                <a:tc>
                  <a:txBody>
                    <a:bodyPr/>
                    <a:lstStyle/>
                    <a:p>
                      <a:pPr marL="0" marR="0" algn="l">
                        <a:lnSpc>
                          <a:spcPct val="115000"/>
                        </a:lnSpc>
                        <a:spcBef>
                          <a:spcPts val="1200"/>
                        </a:spcBef>
                        <a:spcAft>
                          <a:spcPts val="1200"/>
                        </a:spcAft>
                      </a:pPr>
                      <a:r>
                        <a:rPr lang="en-US" sz="1800" dirty="0">
                          <a:effectLst/>
                        </a:rPr>
                        <a:t>Activity</a:t>
                      </a:r>
                      <a:endParaRPr lang="en-US" sz="1400" dirty="0">
                        <a:effectLst/>
                        <a:latin typeface="Calibri"/>
                        <a:ea typeface="Calibri"/>
                        <a:cs typeface="Times New Roman"/>
                      </a:endParaRPr>
                    </a:p>
                  </a:txBody>
                  <a:tcPr marL="51294" marR="51294" marT="0" marB="0" anchor="ctr"/>
                </a:tc>
                <a:tc>
                  <a:txBody>
                    <a:bodyPr/>
                    <a:lstStyle/>
                    <a:p>
                      <a:pPr marL="0" marR="0" algn="l">
                        <a:lnSpc>
                          <a:spcPct val="115000"/>
                        </a:lnSpc>
                        <a:spcBef>
                          <a:spcPts val="1200"/>
                        </a:spcBef>
                        <a:spcAft>
                          <a:spcPts val="1200"/>
                        </a:spcAft>
                      </a:pPr>
                      <a:r>
                        <a:rPr lang="en-US" sz="1800" dirty="0">
                          <a:effectLst/>
                        </a:rPr>
                        <a:t>Resource Person</a:t>
                      </a:r>
                      <a:endParaRPr lang="en-US" sz="1400" dirty="0">
                        <a:effectLst/>
                        <a:latin typeface="Calibri"/>
                        <a:ea typeface="Calibri"/>
                        <a:cs typeface="Times New Roman"/>
                      </a:endParaRPr>
                    </a:p>
                  </a:txBody>
                  <a:tcPr marL="51294" marR="51294" marT="0" marB="0" anchor="ctr"/>
                </a:tc>
                <a:extLst>
                  <a:ext uri="{0D108BD9-81ED-4DB2-BD59-A6C34878D82A}">
                    <a16:rowId xmlns:a16="http://schemas.microsoft.com/office/drawing/2014/main" val="10000"/>
                  </a:ext>
                </a:extLst>
              </a:tr>
              <a:tr h="710653">
                <a:tc>
                  <a:txBody>
                    <a:bodyPr/>
                    <a:lstStyle/>
                    <a:p>
                      <a:pPr marL="0" marR="0" algn="l">
                        <a:lnSpc>
                          <a:spcPct val="115000"/>
                        </a:lnSpc>
                        <a:spcBef>
                          <a:spcPts val="600"/>
                        </a:spcBef>
                        <a:spcAft>
                          <a:spcPts val="600"/>
                        </a:spcAft>
                      </a:pPr>
                      <a:r>
                        <a:rPr lang="en-US" sz="1800">
                          <a:effectLst/>
                        </a:rPr>
                        <a:t>9.30 – 9.40 am</a:t>
                      </a:r>
                      <a:endParaRPr lang="en-US" sz="140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Welcome address</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Prof. P S M Gunaratna, Vice-Chairman, UGC</a:t>
                      </a:r>
                      <a:endParaRPr lang="en-US" sz="1400" dirty="0">
                        <a:effectLst/>
                        <a:latin typeface="Calibri"/>
                        <a:ea typeface="Calibri"/>
                        <a:cs typeface="Times New Roman"/>
                      </a:endParaRPr>
                    </a:p>
                  </a:txBody>
                  <a:tcPr marL="51294" marR="51294" marT="0" marB="0"/>
                </a:tc>
                <a:extLst>
                  <a:ext uri="{0D108BD9-81ED-4DB2-BD59-A6C34878D82A}">
                    <a16:rowId xmlns:a16="http://schemas.microsoft.com/office/drawing/2014/main" val="10001"/>
                  </a:ext>
                </a:extLst>
              </a:tr>
              <a:tr h="968004">
                <a:tc>
                  <a:txBody>
                    <a:bodyPr/>
                    <a:lstStyle/>
                    <a:p>
                      <a:pPr marL="0" marR="0" algn="l">
                        <a:lnSpc>
                          <a:spcPct val="115000"/>
                        </a:lnSpc>
                        <a:spcBef>
                          <a:spcPts val="600"/>
                        </a:spcBef>
                        <a:spcAft>
                          <a:spcPts val="600"/>
                        </a:spcAft>
                      </a:pPr>
                      <a:r>
                        <a:rPr lang="en-US" sz="1800">
                          <a:effectLst/>
                        </a:rPr>
                        <a:t>9.40 – 10.30 am</a:t>
                      </a:r>
                      <a:endParaRPr lang="en-US" sz="140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Introduction: workshop objectives, purpose, scope, requirements to undergo Institutional Review</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Prof. </a:t>
                      </a:r>
                      <a:r>
                        <a:rPr lang="en-US" sz="1800" dirty="0" err="1">
                          <a:effectLst/>
                        </a:rPr>
                        <a:t>Nilanthi</a:t>
                      </a:r>
                      <a:r>
                        <a:rPr lang="en-US" sz="1800" dirty="0">
                          <a:effectLst/>
                        </a:rPr>
                        <a:t> de Silva</a:t>
                      </a:r>
                      <a:r>
                        <a:rPr lang="en-US" sz="1400" baseline="0" dirty="0">
                          <a:effectLst/>
                        </a:rPr>
                        <a:t> </a:t>
                      </a:r>
                      <a:r>
                        <a:rPr lang="en-US" sz="1800" dirty="0">
                          <a:effectLst/>
                        </a:rPr>
                        <a:t>Director, QAC</a:t>
                      </a:r>
                      <a:endParaRPr lang="en-US" sz="1400" dirty="0">
                        <a:effectLst/>
                        <a:latin typeface="Calibri"/>
                        <a:ea typeface="Calibri"/>
                        <a:cs typeface="Times New Roman"/>
                      </a:endParaRPr>
                    </a:p>
                  </a:txBody>
                  <a:tcPr marL="51294" marR="51294" marT="0" marB="0"/>
                </a:tc>
                <a:extLst>
                  <a:ext uri="{0D108BD9-81ED-4DB2-BD59-A6C34878D82A}">
                    <a16:rowId xmlns:a16="http://schemas.microsoft.com/office/drawing/2014/main" val="10002"/>
                  </a:ext>
                </a:extLst>
              </a:tr>
              <a:tr h="490381">
                <a:tc>
                  <a:txBody>
                    <a:bodyPr/>
                    <a:lstStyle/>
                    <a:p>
                      <a:pPr marL="0" marR="0" algn="l">
                        <a:lnSpc>
                          <a:spcPct val="115000"/>
                        </a:lnSpc>
                        <a:spcBef>
                          <a:spcPts val="600"/>
                        </a:spcBef>
                        <a:spcAft>
                          <a:spcPts val="600"/>
                        </a:spcAft>
                      </a:pPr>
                      <a:r>
                        <a:rPr lang="en-US" sz="1800">
                          <a:effectLst/>
                        </a:rPr>
                        <a:t>10.30 – 10.45 am</a:t>
                      </a:r>
                      <a:endParaRPr lang="en-US" sz="140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a:effectLst/>
                        </a:rPr>
                        <a:t>Tea</a:t>
                      </a:r>
                      <a:endParaRPr lang="en-US" sz="140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a:effectLst/>
                        </a:rPr>
                        <a:t> </a:t>
                      </a:r>
                      <a:endParaRPr lang="en-US" sz="1400">
                        <a:effectLst/>
                        <a:latin typeface="Calibri"/>
                        <a:ea typeface="Calibri"/>
                        <a:cs typeface="Times New Roman"/>
                      </a:endParaRPr>
                    </a:p>
                  </a:txBody>
                  <a:tcPr marL="51294" marR="51294" marT="0" marB="0"/>
                </a:tc>
                <a:extLst>
                  <a:ext uri="{0D108BD9-81ED-4DB2-BD59-A6C34878D82A}">
                    <a16:rowId xmlns:a16="http://schemas.microsoft.com/office/drawing/2014/main" val="10003"/>
                  </a:ext>
                </a:extLst>
              </a:tr>
              <a:tr h="997007">
                <a:tc>
                  <a:txBody>
                    <a:bodyPr/>
                    <a:lstStyle/>
                    <a:p>
                      <a:pPr marL="0" marR="0" algn="l">
                        <a:lnSpc>
                          <a:spcPct val="115000"/>
                        </a:lnSpc>
                        <a:spcBef>
                          <a:spcPts val="600"/>
                        </a:spcBef>
                        <a:spcAft>
                          <a:spcPts val="600"/>
                        </a:spcAft>
                      </a:pPr>
                      <a:r>
                        <a:rPr lang="en-US" sz="1800">
                          <a:effectLst/>
                        </a:rPr>
                        <a:t>10.45 – 11.30 pm</a:t>
                      </a:r>
                      <a:endParaRPr lang="en-US" sz="140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Quality Assessment: criteria, best practices and standards in IR; writing up and submission of the SER</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Prof. </a:t>
                      </a:r>
                      <a:r>
                        <a:rPr lang="en-US" sz="1800" dirty="0" err="1">
                          <a:effectLst/>
                        </a:rPr>
                        <a:t>Nilanthi</a:t>
                      </a:r>
                      <a:r>
                        <a:rPr lang="en-US" sz="1800" dirty="0">
                          <a:effectLst/>
                        </a:rPr>
                        <a:t> de Silva </a:t>
                      </a:r>
                      <a:endParaRPr lang="en-US" sz="1400" dirty="0">
                        <a:effectLst/>
                        <a:latin typeface="Calibri"/>
                        <a:ea typeface="Calibri"/>
                        <a:cs typeface="Times New Roman"/>
                      </a:endParaRPr>
                    </a:p>
                  </a:txBody>
                  <a:tcPr marL="51294" marR="51294" marT="0" marB="0"/>
                </a:tc>
                <a:extLst>
                  <a:ext uri="{0D108BD9-81ED-4DB2-BD59-A6C34878D82A}">
                    <a16:rowId xmlns:a16="http://schemas.microsoft.com/office/drawing/2014/main" val="10004"/>
                  </a:ext>
                </a:extLst>
              </a:tr>
              <a:tr h="1085746">
                <a:tc>
                  <a:txBody>
                    <a:bodyPr/>
                    <a:lstStyle/>
                    <a:p>
                      <a:pPr marL="0" marR="0" algn="l">
                        <a:lnSpc>
                          <a:spcPct val="115000"/>
                        </a:lnSpc>
                        <a:spcBef>
                          <a:spcPts val="600"/>
                        </a:spcBef>
                        <a:spcAft>
                          <a:spcPts val="600"/>
                        </a:spcAft>
                      </a:pPr>
                      <a:r>
                        <a:rPr lang="en-US" sz="1800" dirty="0">
                          <a:effectLst/>
                        </a:rPr>
                        <a:t>11.30 – 12.30 pm</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The reviewer’s perspective: What do reviewers look for in the SER and during the site visit? </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Prof Chitra </a:t>
                      </a:r>
                      <a:r>
                        <a:rPr lang="en-US" sz="1800" dirty="0" err="1">
                          <a:effectLst/>
                        </a:rPr>
                        <a:t>Ranjanie</a:t>
                      </a:r>
                      <a:r>
                        <a:rPr lang="en-US" sz="1800" dirty="0">
                          <a:effectLst/>
                        </a:rPr>
                        <a:t>, University of Kelaniya</a:t>
                      </a:r>
                    </a:p>
                  </a:txBody>
                  <a:tcPr marL="51294" marR="51294" marT="0" marB="0"/>
                </a:tc>
                <a:extLst>
                  <a:ext uri="{0D108BD9-81ED-4DB2-BD59-A6C34878D82A}">
                    <a16:rowId xmlns:a16="http://schemas.microsoft.com/office/drawing/2014/main" val="10005"/>
                  </a:ext>
                </a:extLst>
              </a:tr>
              <a:tr h="490381">
                <a:tc>
                  <a:txBody>
                    <a:bodyPr/>
                    <a:lstStyle/>
                    <a:p>
                      <a:pPr marL="0" marR="0" algn="l">
                        <a:lnSpc>
                          <a:spcPct val="115000"/>
                        </a:lnSpc>
                        <a:spcBef>
                          <a:spcPts val="600"/>
                        </a:spcBef>
                        <a:spcAft>
                          <a:spcPts val="600"/>
                        </a:spcAft>
                      </a:pPr>
                      <a:r>
                        <a:rPr lang="en-US" sz="1800" dirty="0">
                          <a:effectLst/>
                        </a:rPr>
                        <a:t>12.30 – 1.00 pm</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Question and Answer session</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Prof Nilanthi de Silva</a:t>
                      </a:r>
                      <a:endParaRPr lang="en-US" sz="1400" dirty="0">
                        <a:effectLst/>
                        <a:latin typeface="Calibri"/>
                        <a:ea typeface="Calibri"/>
                        <a:cs typeface="Times New Roman"/>
                      </a:endParaRPr>
                    </a:p>
                  </a:txBody>
                  <a:tcPr marL="51294" marR="51294" marT="0" marB="0"/>
                </a:tc>
                <a:extLst>
                  <a:ext uri="{0D108BD9-81ED-4DB2-BD59-A6C34878D82A}">
                    <a16:rowId xmlns:a16="http://schemas.microsoft.com/office/drawing/2014/main" val="10007"/>
                  </a:ext>
                </a:extLst>
              </a:tr>
              <a:tr h="308599">
                <a:tc>
                  <a:txBody>
                    <a:bodyPr/>
                    <a:lstStyle/>
                    <a:p>
                      <a:pPr marL="0" marR="0" algn="l">
                        <a:lnSpc>
                          <a:spcPct val="115000"/>
                        </a:lnSpc>
                        <a:spcBef>
                          <a:spcPts val="600"/>
                        </a:spcBef>
                        <a:spcAft>
                          <a:spcPts val="600"/>
                        </a:spcAft>
                      </a:pPr>
                      <a:r>
                        <a:rPr lang="en-US" sz="1800" dirty="0">
                          <a:effectLst/>
                        </a:rPr>
                        <a:t>1.00 – 2.00 pm</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Lunch and close of workshop</a:t>
                      </a:r>
                      <a:endParaRPr lang="en-US" sz="1400" dirty="0">
                        <a:effectLst/>
                        <a:latin typeface="Calibri"/>
                        <a:ea typeface="Calibri"/>
                        <a:cs typeface="Times New Roman"/>
                      </a:endParaRPr>
                    </a:p>
                  </a:txBody>
                  <a:tcPr marL="51294" marR="51294" marT="0" marB="0"/>
                </a:tc>
                <a:tc>
                  <a:txBody>
                    <a:bodyPr/>
                    <a:lstStyle/>
                    <a:p>
                      <a:pPr marL="0" marR="0" algn="l">
                        <a:lnSpc>
                          <a:spcPct val="115000"/>
                        </a:lnSpc>
                        <a:spcBef>
                          <a:spcPts val="600"/>
                        </a:spcBef>
                        <a:spcAft>
                          <a:spcPts val="600"/>
                        </a:spcAft>
                      </a:pPr>
                      <a:r>
                        <a:rPr lang="en-US" sz="1800" dirty="0">
                          <a:effectLst/>
                        </a:rPr>
                        <a:t> </a:t>
                      </a:r>
                      <a:endParaRPr lang="en-US" sz="1400" dirty="0">
                        <a:effectLst/>
                        <a:latin typeface="Calibri"/>
                        <a:ea typeface="Calibri"/>
                        <a:cs typeface="Times New Roman"/>
                      </a:endParaRPr>
                    </a:p>
                  </a:txBody>
                  <a:tcPr marL="51294" marR="51294" marT="0" marB="0"/>
                </a:tc>
                <a:extLst>
                  <a:ext uri="{0D108BD9-81ED-4DB2-BD59-A6C34878D82A}">
                    <a16:rowId xmlns:a16="http://schemas.microsoft.com/office/drawing/2014/main" val="10009"/>
                  </a:ext>
                </a:extLst>
              </a:tr>
            </a:tbl>
          </a:graphicData>
        </a:graphic>
      </p:graphicFrame>
      <p:sp>
        <p:nvSpPr>
          <p:cNvPr id="3" name="Rectangle 1"/>
          <p:cNvSpPr>
            <a:spLocks noChangeArrowheads="1"/>
          </p:cNvSpPr>
          <p:nvPr/>
        </p:nvSpPr>
        <p:spPr bwMode="auto">
          <a:xfrm>
            <a:off x="3095625"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6399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9DA7-10B1-43B7-B923-4B723D8C0398}"/>
              </a:ext>
            </a:extLst>
          </p:cNvPr>
          <p:cNvSpPr>
            <a:spLocks noGrp="1"/>
          </p:cNvSpPr>
          <p:nvPr>
            <p:ph type="title"/>
          </p:nvPr>
        </p:nvSpPr>
        <p:spPr/>
        <p:txBody>
          <a:bodyPr/>
          <a:lstStyle/>
          <a:p>
            <a:r>
              <a:rPr lang="en-US" dirty="0"/>
              <a:t>2</a:t>
            </a:r>
            <a:r>
              <a:rPr lang="en-US" baseline="30000" dirty="0"/>
              <a:t>nd</a:t>
            </a:r>
            <a:r>
              <a:rPr lang="en-US" dirty="0"/>
              <a:t> cycle of external reviews</a:t>
            </a:r>
          </a:p>
        </p:txBody>
      </p:sp>
      <p:sp>
        <p:nvSpPr>
          <p:cNvPr id="3" name="Content Placeholder 2">
            <a:extLst>
              <a:ext uri="{FF2B5EF4-FFF2-40B4-BE49-F238E27FC236}">
                <a16:creationId xmlns:a16="http://schemas.microsoft.com/office/drawing/2014/main" id="{894DB08F-D99E-4F05-9A4E-BFFAE01014D0}"/>
              </a:ext>
            </a:extLst>
          </p:cNvPr>
          <p:cNvSpPr>
            <a:spLocks noGrp="1"/>
          </p:cNvSpPr>
          <p:nvPr>
            <p:ph idx="1"/>
          </p:nvPr>
        </p:nvSpPr>
        <p:spPr/>
        <p:txBody>
          <a:bodyPr>
            <a:normAutofit/>
          </a:bodyPr>
          <a:lstStyle/>
          <a:p>
            <a:r>
              <a:rPr lang="en-US" dirty="0"/>
              <a:t>Going into 5</a:t>
            </a:r>
            <a:r>
              <a:rPr lang="en-US" baseline="30000" dirty="0"/>
              <a:t>th</a:t>
            </a:r>
            <a:r>
              <a:rPr lang="en-US" dirty="0"/>
              <a:t> year of Institutional Reviews using current manual</a:t>
            </a:r>
          </a:p>
          <a:p>
            <a:endParaRPr lang="en-US" dirty="0"/>
          </a:p>
          <a:p>
            <a:r>
              <a:rPr lang="en-US" dirty="0"/>
              <a:t>2016 – Pilots in CMB, EUSL and PDN</a:t>
            </a:r>
          </a:p>
          <a:p>
            <a:r>
              <a:rPr lang="en-US" dirty="0"/>
              <a:t>2017 – USJP, RUSL, UVPA, UWUSL</a:t>
            </a:r>
          </a:p>
          <a:p>
            <a:r>
              <a:rPr lang="en-US" dirty="0"/>
              <a:t>2018 – JFN, WUSL</a:t>
            </a:r>
          </a:p>
          <a:p>
            <a:r>
              <a:rPr lang="en-US" dirty="0"/>
              <a:t>2019 – MRT, OUSL, SUSL, SEUSL</a:t>
            </a:r>
          </a:p>
          <a:p>
            <a:r>
              <a:rPr lang="en-US" dirty="0">
                <a:solidFill>
                  <a:schemeClr val="bg1"/>
                </a:solidFill>
              </a:rPr>
              <a:t>2020 – KLN, RUH</a:t>
            </a:r>
          </a:p>
          <a:p>
            <a:endParaRPr lang="en-US" dirty="0"/>
          </a:p>
        </p:txBody>
      </p:sp>
    </p:spTree>
    <p:extLst>
      <p:ext uri="{BB962C8B-B14F-4D97-AF65-F5344CB8AC3E}">
        <p14:creationId xmlns:p14="http://schemas.microsoft.com/office/powerpoint/2010/main" val="19682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0B35-9BDD-41E6-BF07-2256249E2C12}"/>
              </a:ext>
            </a:extLst>
          </p:cNvPr>
          <p:cNvSpPr>
            <a:spLocks noGrp="1"/>
          </p:cNvSpPr>
          <p:nvPr>
            <p:ph type="title"/>
          </p:nvPr>
        </p:nvSpPr>
        <p:spPr>
          <a:xfrm>
            <a:off x="680321" y="794792"/>
            <a:ext cx="9613861" cy="1080938"/>
          </a:xfrm>
        </p:spPr>
        <p:txBody>
          <a:bodyPr/>
          <a:lstStyle/>
          <a:p>
            <a:r>
              <a:rPr lang="en-US" dirty="0"/>
              <a:t>2</a:t>
            </a:r>
            <a:r>
              <a:rPr lang="en-US" baseline="30000" dirty="0"/>
              <a:t>nd</a:t>
            </a:r>
            <a:r>
              <a:rPr lang="en-US" dirty="0"/>
              <a:t> cycle of external reviews</a:t>
            </a:r>
          </a:p>
        </p:txBody>
      </p:sp>
      <p:sp>
        <p:nvSpPr>
          <p:cNvPr id="3" name="Content Placeholder 2">
            <a:extLst>
              <a:ext uri="{FF2B5EF4-FFF2-40B4-BE49-F238E27FC236}">
                <a16:creationId xmlns:a16="http://schemas.microsoft.com/office/drawing/2014/main" id="{881114EE-A129-4EAA-9B73-8369651C381E}"/>
              </a:ext>
            </a:extLst>
          </p:cNvPr>
          <p:cNvSpPr>
            <a:spLocks noGrp="1"/>
          </p:cNvSpPr>
          <p:nvPr>
            <p:ph idx="1"/>
          </p:nvPr>
        </p:nvSpPr>
        <p:spPr>
          <a:xfrm>
            <a:off x="680321" y="2105892"/>
            <a:ext cx="9814177" cy="4407450"/>
          </a:xfrm>
        </p:spPr>
        <p:txBody>
          <a:bodyPr>
            <a:normAutofit lnSpcReduction="10000"/>
          </a:bodyPr>
          <a:lstStyle/>
          <a:p>
            <a:pPr marL="0" indent="0">
              <a:buNone/>
            </a:pPr>
            <a:r>
              <a:rPr lang="en-US" dirty="0"/>
              <a:t>4</a:t>
            </a:r>
            <a:r>
              <a:rPr lang="en-US" baseline="30000" dirty="0"/>
              <a:t>th</a:t>
            </a:r>
            <a:r>
              <a:rPr lang="en-US" dirty="0"/>
              <a:t> year of UG </a:t>
            </a:r>
            <a:r>
              <a:rPr lang="en-US" dirty="0" err="1"/>
              <a:t>Programme</a:t>
            </a:r>
            <a:r>
              <a:rPr lang="en-US" dirty="0"/>
              <a:t> Reviews</a:t>
            </a:r>
          </a:p>
          <a:p>
            <a:pPr marL="0" indent="0">
              <a:buNone/>
            </a:pPr>
            <a:endParaRPr lang="en-US" dirty="0"/>
          </a:p>
          <a:p>
            <a:pPr marL="914400" indent="-914400">
              <a:buNone/>
            </a:pPr>
            <a:r>
              <a:rPr lang="en-US" dirty="0"/>
              <a:t>2017 – Arts, Humanities, Social Sciences</a:t>
            </a:r>
          </a:p>
          <a:p>
            <a:pPr marL="914400" indent="-914400">
              <a:buNone/>
            </a:pPr>
            <a:r>
              <a:rPr lang="en-US" dirty="0"/>
              <a:t>2018 – Fine Arts, Education, Law, Management Studies and Commerce</a:t>
            </a:r>
          </a:p>
          <a:p>
            <a:pPr marL="914400" indent="-914400">
              <a:buNone/>
            </a:pPr>
            <a:r>
              <a:rPr lang="en-US" dirty="0"/>
              <a:t>2019 – Medicine, Dentistry, Health Sciences, Indigenous Medicine, Agriculture, Veterinary Science</a:t>
            </a:r>
          </a:p>
          <a:p>
            <a:pPr marL="914400" indent="-914400">
              <a:buNone/>
            </a:pPr>
            <a:r>
              <a:rPr lang="en-US" dirty="0"/>
              <a:t>2020 –	Science, Applied Sciences, Engineering, Technology, Architecture, Geomatics</a:t>
            </a:r>
          </a:p>
          <a:p>
            <a:pPr marL="0" indent="0">
              <a:buNone/>
            </a:pPr>
            <a:endParaRPr lang="en-US" dirty="0"/>
          </a:p>
          <a:p>
            <a:pPr marL="0" indent="0">
              <a:buNone/>
            </a:pPr>
            <a:r>
              <a:rPr lang="en-US" dirty="0"/>
              <a:t>Total of 55-60 degree programs offered by 17 Faculties are to be reviewed in 2020</a:t>
            </a:r>
          </a:p>
        </p:txBody>
      </p:sp>
    </p:spTree>
    <p:extLst>
      <p:ext uri="{BB962C8B-B14F-4D97-AF65-F5344CB8AC3E}">
        <p14:creationId xmlns:p14="http://schemas.microsoft.com/office/powerpoint/2010/main" val="307364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A86F-F3D8-40BB-9A15-9A36706817F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4745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D1382-693E-408B-8AC4-01B57BAF4BD9}"/>
              </a:ext>
            </a:extLst>
          </p:cNvPr>
          <p:cNvSpPr>
            <a:spLocks noGrp="1"/>
          </p:cNvSpPr>
          <p:nvPr>
            <p:ph type="title"/>
          </p:nvPr>
        </p:nvSpPr>
        <p:spPr/>
        <p:txBody>
          <a:bodyPr/>
          <a:lstStyle/>
          <a:p>
            <a:r>
              <a:rPr lang="en-US" dirty="0"/>
              <a:t>SESSION 2. QUALITY ASSESSMENT</a:t>
            </a:r>
          </a:p>
        </p:txBody>
      </p:sp>
    </p:spTree>
    <p:extLst>
      <p:ext uri="{BB962C8B-B14F-4D97-AF65-F5344CB8AC3E}">
        <p14:creationId xmlns:p14="http://schemas.microsoft.com/office/powerpoint/2010/main" val="347089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Criteria, best practices and standards</a:t>
            </a:r>
          </a:p>
        </p:txBody>
      </p:sp>
      <p:sp>
        <p:nvSpPr>
          <p:cNvPr id="6" name="Content Placeholder 2"/>
          <p:cNvSpPr>
            <a:spLocks noGrp="1"/>
          </p:cNvSpPr>
          <p:nvPr>
            <p:ph idx="1"/>
          </p:nvPr>
        </p:nvSpPr>
        <p:spPr>
          <a:xfrm>
            <a:off x="680321" y="2070173"/>
            <a:ext cx="9613861" cy="4241348"/>
          </a:xfrm>
        </p:spPr>
        <p:txBody>
          <a:bodyPr>
            <a:normAutofit fontScale="92500" lnSpcReduction="10000"/>
          </a:bodyPr>
          <a:lstStyle/>
          <a:p>
            <a:r>
              <a:rPr lang="en-US" sz="2800" dirty="0"/>
              <a:t>The 10 </a:t>
            </a:r>
            <a:r>
              <a:rPr lang="en-US" sz="2800" b="1" dirty="0">
                <a:solidFill>
                  <a:schemeClr val="bg1"/>
                </a:solidFill>
              </a:rPr>
              <a:t>criteria</a:t>
            </a:r>
            <a:r>
              <a:rPr lang="en-US" sz="2800" dirty="0"/>
              <a:t> encompass key aspects of university operations</a:t>
            </a:r>
          </a:p>
          <a:p>
            <a:endParaRPr lang="en-US" sz="1050" dirty="0"/>
          </a:p>
          <a:p>
            <a:r>
              <a:rPr lang="en-US" sz="2800" b="1" dirty="0">
                <a:solidFill>
                  <a:schemeClr val="bg1"/>
                </a:solidFill>
              </a:rPr>
              <a:t>Best practices</a:t>
            </a:r>
            <a:r>
              <a:rPr lang="en-US" sz="2800" dirty="0"/>
              <a:t> relate to institutional approaches, policies, strategies, operations, procedures </a:t>
            </a:r>
            <a:r>
              <a:rPr lang="en-US" sz="2800" dirty="0" err="1"/>
              <a:t>etc</a:t>
            </a:r>
            <a:r>
              <a:rPr lang="en-US" sz="2800" dirty="0"/>
              <a:t>, that result in value addition to any aspect of university functions</a:t>
            </a:r>
          </a:p>
          <a:p>
            <a:endParaRPr lang="en-US" sz="1400" dirty="0"/>
          </a:p>
          <a:p>
            <a:r>
              <a:rPr lang="en-US" sz="2800" b="1" dirty="0">
                <a:solidFill>
                  <a:schemeClr val="bg1"/>
                </a:solidFill>
              </a:rPr>
              <a:t>Standards</a:t>
            </a:r>
            <a:r>
              <a:rPr lang="en-US" sz="2800" dirty="0"/>
              <a:t> correspond to best practices, and enable evaluation of the degree of internalization of each practice and the level of attainment. </a:t>
            </a:r>
          </a:p>
          <a:p>
            <a:endParaRPr lang="en-US" sz="1300" dirty="0"/>
          </a:p>
          <a:p>
            <a:r>
              <a:rPr lang="en-US" sz="2800" dirty="0"/>
              <a:t>Standards serve as sign posts in quality assessment</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31374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764843" y="1080557"/>
          <a:ext cx="1988463" cy="5448829"/>
        </p:xfrm>
        <a:graphic>
          <a:graphicData uri="http://schemas.openxmlformats.org/drawingml/2006/table">
            <a:tbl>
              <a:tblPr firstRow="1" firstCol="1" bandRow="1"/>
              <a:tblGrid>
                <a:gridCol w="1988463">
                  <a:extLst>
                    <a:ext uri="{9D8B030D-6E8A-4147-A177-3AD203B41FA5}">
                      <a16:colId xmlns:a16="http://schemas.microsoft.com/office/drawing/2014/main" val="3340492486"/>
                    </a:ext>
                  </a:extLst>
                </a:gridCol>
              </a:tblGrid>
              <a:tr h="89918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Number of </a:t>
                      </a:r>
                    </a:p>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Standards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168323"/>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406398"/>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131410"/>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148697"/>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352831"/>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572468"/>
                  </a:ext>
                </a:extLst>
              </a:tr>
              <a:tr h="503339">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719182"/>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14109"/>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440738"/>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66504"/>
                  </a:ext>
                </a:extLst>
              </a:tr>
              <a:tr h="449590">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607453"/>
                  </a:ext>
                </a:extLst>
              </a:tr>
            </a:tbl>
          </a:graphicData>
        </a:graphic>
      </p:graphicFrame>
      <p:graphicFrame>
        <p:nvGraphicFramePr>
          <p:cNvPr id="5" name="Table 4"/>
          <p:cNvGraphicFramePr>
            <a:graphicFrameLocks noGrp="1"/>
          </p:cNvGraphicFramePr>
          <p:nvPr/>
        </p:nvGraphicFramePr>
        <p:xfrm>
          <a:off x="3828159" y="1080557"/>
          <a:ext cx="1663602" cy="5459637"/>
        </p:xfrm>
        <a:graphic>
          <a:graphicData uri="http://schemas.openxmlformats.org/drawingml/2006/table">
            <a:tbl>
              <a:tblPr firstRow="1" firstCol="1" bandRow="1"/>
              <a:tblGrid>
                <a:gridCol w="1663602">
                  <a:extLst>
                    <a:ext uri="{9D8B030D-6E8A-4147-A177-3AD203B41FA5}">
                      <a16:colId xmlns:a16="http://schemas.microsoft.com/office/drawing/2014/main" val="1868258000"/>
                    </a:ext>
                  </a:extLst>
                </a:gridCol>
              </a:tblGrid>
              <a:tr h="793529">
                <a:tc>
                  <a:txBody>
                    <a:bodyPr/>
                    <a:lstStyle/>
                    <a:p>
                      <a:pPr algn="ctr">
                        <a:lnSpc>
                          <a:spcPct val="107000"/>
                        </a:lnSpc>
                        <a:spcAft>
                          <a:spcPts val="0"/>
                        </a:spcAft>
                      </a:pPr>
                      <a:r>
                        <a:rPr lang="en-US" sz="2400" b="1"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Criterion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951071"/>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61714"/>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042542"/>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464889"/>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837284"/>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418961"/>
                  </a:ext>
                </a:extLst>
              </a:tr>
              <a:tr h="506029">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873795"/>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394747"/>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593592"/>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960200"/>
                  </a:ext>
                </a:extLst>
              </a:tr>
              <a:tr h="462231">
                <a:tc>
                  <a:txBody>
                    <a:bodyPr/>
                    <a:lstStyle/>
                    <a:p>
                      <a:pPr algn="ctr">
                        <a:lnSpc>
                          <a:spcPct val="107000"/>
                        </a:lnSpc>
                        <a:spcAft>
                          <a:spcPts val="0"/>
                        </a:spcAft>
                      </a:pPr>
                      <a:r>
                        <a:rPr lang="en-US" sz="2400" dirty="0">
                          <a:solidFill>
                            <a:schemeClr val="tx1"/>
                          </a:solidFill>
                          <a:effectLst/>
                          <a:latin typeface="Trebuchet MS" panose="020B0603020202020204" pitchFamily="34" charset="0"/>
                          <a:ea typeface="Calibri" panose="020F0502020204030204" pitchFamily="34" charset="0"/>
                          <a:cs typeface="Iskoola Pota" panose="020B0502040204020203"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788506"/>
                  </a:ext>
                </a:extLst>
              </a:tr>
            </a:tbl>
          </a:graphicData>
        </a:graphic>
      </p:graphicFrame>
      <p:sp>
        <p:nvSpPr>
          <p:cNvPr id="6" name="Rectangle 5"/>
          <p:cNvSpPr/>
          <p:nvPr/>
        </p:nvSpPr>
        <p:spPr>
          <a:xfrm>
            <a:off x="395111" y="2883876"/>
            <a:ext cx="2596443" cy="1815882"/>
          </a:xfrm>
          <a:prstGeom prst="rect">
            <a:avLst/>
          </a:prstGeom>
        </p:spPr>
        <p:txBody>
          <a:bodyPr wrap="square">
            <a:spAutoFit/>
          </a:bodyPr>
          <a:lstStyle/>
          <a:p>
            <a:r>
              <a:rPr lang="en-GB" sz="2800" b="1" dirty="0">
                <a:latin typeface="Trebuchet MS" panose="020B0603020202020204" pitchFamily="34" charset="0"/>
              </a:rPr>
              <a:t>Programme Review Quality Framework </a:t>
            </a:r>
            <a:endParaRPr lang="en-US" sz="2800" b="1" dirty="0">
              <a:latin typeface="Trebuchet MS" panose="020B0603020202020204" pitchFamily="34" charset="0"/>
            </a:endParaRPr>
          </a:p>
        </p:txBody>
      </p:sp>
      <p:sp>
        <p:nvSpPr>
          <p:cNvPr id="7" name="TextBox 6"/>
          <p:cNvSpPr txBox="1"/>
          <p:nvPr/>
        </p:nvSpPr>
        <p:spPr>
          <a:xfrm>
            <a:off x="2895318" y="2891584"/>
            <a:ext cx="824089" cy="1323439"/>
          </a:xfrm>
          <a:prstGeom prst="rect">
            <a:avLst/>
          </a:prstGeom>
          <a:noFill/>
        </p:spPr>
        <p:txBody>
          <a:bodyPr wrap="square" rtlCol="0">
            <a:spAutoFit/>
          </a:bodyPr>
          <a:lstStyle/>
          <a:p>
            <a:r>
              <a:rPr lang="en-US" sz="8000" dirty="0">
                <a:latin typeface="Trebuchet MS" panose="020B0603020202020204" pitchFamily="34" charset="0"/>
              </a:rPr>
              <a:t>=</a:t>
            </a:r>
          </a:p>
        </p:txBody>
      </p:sp>
      <p:sp>
        <p:nvSpPr>
          <p:cNvPr id="8" name="TextBox 7"/>
          <p:cNvSpPr txBox="1"/>
          <p:nvPr/>
        </p:nvSpPr>
        <p:spPr>
          <a:xfrm>
            <a:off x="5807569" y="2891583"/>
            <a:ext cx="824089" cy="1323439"/>
          </a:xfrm>
          <a:prstGeom prst="rect">
            <a:avLst/>
          </a:prstGeom>
          <a:noFill/>
        </p:spPr>
        <p:txBody>
          <a:bodyPr wrap="square" rtlCol="0">
            <a:spAutoFit/>
          </a:bodyPr>
          <a:lstStyle/>
          <a:p>
            <a:r>
              <a:rPr lang="en-US" sz="8000" dirty="0">
                <a:latin typeface="Trebuchet MS" panose="020B0603020202020204" pitchFamily="34" charset="0"/>
              </a:rPr>
              <a:t>=</a:t>
            </a:r>
          </a:p>
        </p:txBody>
      </p:sp>
      <p:sp>
        <p:nvSpPr>
          <p:cNvPr id="9" name="TextBox 8"/>
          <p:cNvSpPr txBox="1"/>
          <p:nvPr/>
        </p:nvSpPr>
        <p:spPr>
          <a:xfrm>
            <a:off x="8977803" y="2883876"/>
            <a:ext cx="824089" cy="1323439"/>
          </a:xfrm>
          <a:prstGeom prst="rect">
            <a:avLst/>
          </a:prstGeom>
          <a:noFill/>
        </p:spPr>
        <p:txBody>
          <a:bodyPr wrap="square" rtlCol="0">
            <a:spAutoFit/>
          </a:bodyPr>
          <a:lstStyle/>
          <a:p>
            <a:r>
              <a:rPr lang="en-US" sz="8000" dirty="0">
                <a:latin typeface="Trebuchet MS" panose="020B0603020202020204" pitchFamily="34" charset="0"/>
              </a:rPr>
              <a:t>=</a:t>
            </a:r>
          </a:p>
        </p:txBody>
      </p:sp>
      <p:sp>
        <p:nvSpPr>
          <p:cNvPr id="10" name="TextBox 9"/>
          <p:cNvSpPr txBox="1"/>
          <p:nvPr/>
        </p:nvSpPr>
        <p:spPr>
          <a:xfrm>
            <a:off x="9655137" y="3242392"/>
            <a:ext cx="2141752" cy="1569660"/>
          </a:xfrm>
          <a:prstGeom prst="rect">
            <a:avLst/>
          </a:prstGeom>
          <a:noFill/>
        </p:spPr>
        <p:txBody>
          <a:bodyPr wrap="square" rtlCol="0">
            <a:spAutoFit/>
          </a:bodyPr>
          <a:lstStyle/>
          <a:p>
            <a:pPr algn="ctr"/>
            <a:r>
              <a:rPr lang="en-US" sz="3200" b="1" dirty="0">
                <a:latin typeface="Trebuchet MS" panose="020B0603020202020204" pitchFamily="34" charset="0"/>
              </a:rPr>
              <a:t>145</a:t>
            </a:r>
          </a:p>
          <a:p>
            <a:pPr algn="ctr"/>
            <a:r>
              <a:rPr lang="en-US" sz="3200" b="1" dirty="0">
                <a:effectLst/>
                <a:latin typeface="Trebuchet MS" panose="020B0603020202020204" pitchFamily="34" charset="0"/>
                <a:ea typeface="Calibri" panose="020F0502020204030204" pitchFamily="34" charset="0"/>
                <a:cs typeface="Iskoola Pota" panose="020B0502040204020203" pitchFamily="34" charset="0"/>
              </a:rPr>
              <a:t>Standards</a:t>
            </a:r>
          </a:p>
          <a:p>
            <a:endParaRPr lang="en-US" sz="3200" b="1" dirty="0">
              <a:latin typeface="Trebuchet MS" panose="020B0603020202020204" pitchFamily="34" charset="0"/>
            </a:endParaRPr>
          </a:p>
        </p:txBody>
      </p:sp>
    </p:spTree>
    <p:extLst>
      <p:ext uri="{BB962C8B-B14F-4D97-AF65-F5344CB8AC3E}">
        <p14:creationId xmlns:p14="http://schemas.microsoft.com/office/powerpoint/2010/main" val="211493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 1. Governance &amp; Management</a:t>
            </a:r>
          </a:p>
        </p:txBody>
      </p:sp>
      <p:sp>
        <p:nvSpPr>
          <p:cNvPr id="5" name="Content Placeholder 4"/>
          <p:cNvSpPr>
            <a:spLocks noGrp="1"/>
          </p:cNvSpPr>
          <p:nvPr>
            <p:ph idx="1"/>
          </p:nvPr>
        </p:nvSpPr>
        <p:spPr>
          <a:xfrm>
            <a:off x="680321" y="2047164"/>
            <a:ext cx="10265183" cy="4612943"/>
          </a:xfrm>
        </p:spPr>
        <p:txBody>
          <a:bodyPr>
            <a:normAutofit/>
          </a:bodyPr>
          <a:lstStyle/>
          <a:p>
            <a:r>
              <a:rPr lang="en-US" dirty="0"/>
              <a:t>Legal Acts, establishment codes, rules, regulations, national policy framework and strategies </a:t>
            </a:r>
          </a:p>
          <a:p>
            <a:r>
              <a:rPr lang="en-US" dirty="0"/>
              <a:t>Mission and objectives, values and standards, in relation to academic commitments, national needs and international context </a:t>
            </a:r>
          </a:p>
          <a:p>
            <a:r>
              <a:rPr lang="en-US" dirty="0"/>
              <a:t>Communication channels. </a:t>
            </a:r>
          </a:p>
          <a:p>
            <a:r>
              <a:rPr lang="en-US" dirty="0"/>
              <a:t>Administrative policies, procedures, appropriately qualified personnel, efficient management and administrative capacity, </a:t>
            </a:r>
          </a:p>
          <a:p>
            <a:r>
              <a:rPr lang="en-US" dirty="0"/>
              <a:t>Physical facilities, financial stability, and resources for effective operations and evidence-based strategic decision making. </a:t>
            </a:r>
          </a:p>
          <a:p>
            <a:r>
              <a:rPr lang="en-US" dirty="0"/>
              <a:t>Use of technology in managing university activities and as a teaching/learning resource. </a:t>
            </a:r>
          </a:p>
        </p:txBody>
      </p:sp>
    </p:spTree>
    <p:extLst>
      <p:ext uri="{BB962C8B-B14F-4D97-AF65-F5344CB8AC3E}">
        <p14:creationId xmlns:p14="http://schemas.microsoft.com/office/powerpoint/2010/main" val="36384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 2. Curriculum &amp; </a:t>
            </a:r>
            <a:r>
              <a:rPr lang="en-US" dirty="0" err="1"/>
              <a:t>Programme</a:t>
            </a:r>
            <a:r>
              <a:rPr lang="en-US" dirty="0"/>
              <a:t> Development</a:t>
            </a:r>
          </a:p>
        </p:txBody>
      </p:sp>
      <p:sp>
        <p:nvSpPr>
          <p:cNvPr id="3" name="Content Placeholder 2"/>
          <p:cNvSpPr>
            <a:spLocks noGrp="1"/>
          </p:cNvSpPr>
          <p:nvPr>
            <p:ph idx="1"/>
          </p:nvPr>
        </p:nvSpPr>
        <p:spPr>
          <a:xfrm>
            <a:off x="680321" y="2202872"/>
            <a:ext cx="10888224" cy="4553527"/>
          </a:xfrm>
        </p:spPr>
        <p:txBody>
          <a:bodyPr>
            <a:normAutofit lnSpcReduction="10000"/>
          </a:bodyPr>
          <a:lstStyle/>
          <a:p>
            <a:r>
              <a:rPr lang="en-US" dirty="0"/>
              <a:t>Academic </a:t>
            </a:r>
            <a:r>
              <a:rPr lang="en-US" dirty="0" err="1"/>
              <a:t>Programmes</a:t>
            </a:r>
            <a:r>
              <a:rPr lang="en-US" dirty="0"/>
              <a:t> in relation to University/HEI’s mission, goals and objectives </a:t>
            </a:r>
          </a:p>
          <a:p>
            <a:r>
              <a:rPr lang="en-US" dirty="0"/>
              <a:t>Approach to design and development of </a:t>
            </a:r>
            <a:r>
              <a:rPr lang="en-US" dirty="0" err="1"/>
              <a:t>programmes</a:t>
            </a:r>
            <a:r>
              <a:rPr lang="en-US" dirty="0"/>
              <a:t> of study </a:t>
            </a:r>
          </a:p>
          <a:p>
            <a:r>
              <a:rPr lang="en-US" dirty="0"/>
              <a:t>Compliance with the SLQF and SBSs </a:t>
            </a:r>
          </a:p>
          <a:p>
            <a:r>
              <a:rPr lang="en-US" dirty="0"/>
              <a:t>Outcome-based curricula incorporating the knowledge, skills and attitudes </a:t>
            </a:r>
          </a:p>
          <a:p>
            <a:r>
              <a:rPr lang="en-US" dirty="0"/>
              <a:t>Course units designed according to the stated </a:t>
            </a:r>
            <a:r>
              <a:rPr lang="en-US" dirty="0" err="1"/>
              <a:t>programme</a:t>
            </a:r>
            <a:r>
              <a:rPr lang="en-US" dirty="0"/>
              <a:t> objectives </a:t>
            </a:r>
          </a:p>
          <a:p>
            <a:r>
              <a:rPr lang="en-US" dirty="0"/>
              <a:t>Adequate emphasis on development of self-directed learning and lifelong learning</a:t>
            </a:r>
          </a:p>
          <a:p>
            <a:r>
              <a:rPr lang="en-US" dirty="0"/>
              <a:t>Course specifications with learning outcomes, content, teaching and learning strategies, assessment strategies, and student support approaches </a:t>
            </a:r>
          </a:p>
          <a:p>
            <a:r>
              <a:rPr lang="en-US" dirty="0"/>
              <a:t>Process for monitoring and review of </a:t>
            </a:r>
            <a:r>
              <a:rPr lang="en-US" dirty="0" err="1"/>
              <a:t>programmes</a:t>
            </a:r>
            <a:r>
              <a:rPr lang="en-US" dirty="0"/>
              <a:t>/courses </a:t>
            </a:r>
          </a:p>
        </p:txBody>
      </p:sp>
    </p:spTree>
    <p:extLst>
      <p:ext uri="{BB962C8B-B14F-4D97-AF65-F5344CB8AC3E}">
        <p14:creationId xmlns:p14="http://schemas.microsoft.com/office/powerpoint/2010/main" val="2714421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ABF7-DD37-4FB5-91F1-0886A3FF4D08}"/>
              </a:ext>
            </a:extLst>
          </p:cNvPr>
          <p:cNvSpPr>
            <a:spLocks noGrp="1"/>
          </p:cNvSpPr>
          <p:nvPr>
            <p:ph type="title"/>
          </p:nvPr>
        </p:nvSpPr>
        <p:spPr/>
        <p:txBody>
          <a:bodyPr/>
          <a:lstStyle/>
          <a:p>
            <a:r>
              <a:rPr lang="en-US" dirty="0"/>
              <a:t>Criterion 3. Teaching &amp; Learning</a:t>
            </a:r>
          </a:p>
        </p:txBody>
      </p:sp>
      <p:sp>
        <p:nvSpPr>
          <p:cNvPr id="3" name="Content Placeholder 2">
            <a:extLst>
              <a:ext uri="{FF2B5EF4-FFF2-40B4-BE49-F238E27FC236}">
                <a16:creationId xmlns:a16="http://schemas.microsoft.com/office/drawing/2014/main" id="{50FCCD33-49CC-462B-81B7-2636CBE0EC54}"/>
              </a:ext>
            </a:extLst>
          </p:cNvPr>
          <p:cNvSpPr>
            <a:spLocks noGrp="1"/>
          </p:cNvSpPr>
          <p:nvPr>
            <p:ph idx="1"/>
          </p:nvPr>
        </p:nvSpPr>
        <p:spPr>
          <a:xfrm>
            <a:off x="680321" y="2336872"/>
            <a:ext cx="9613861" cy="4174763"/>
          </a:xfrm>
        </p:spPr>
        <p:txBody>
          <a:bodyPr>
            <a:normAutofit/>
          </a:bodyPr>
          <a:lstStyle/>
          <a:p>
            <a:r>
              <a:rPr lang="en-US" dirty="0"/>
              <a:t>The teaching and learning process is student-</a:t>
            </a:r>
            <a:r>
              <a:rPr lang="en-US" dirty="0" err="1"/>
              <a:t>centred</a:t>
            </a:r>
            <a:r>
              <a:rPr lang="en-US" dirty="0"/>
              <a:t> in keeping with outcome-based education  </a:t>
            </a:r>
          </a:p>
          <a:p>
            <a:r>
              <a:rPr lang="en-US" dirty="0"/>
              <a:t>Use of multiple teaching and learning methods to engage students actively in the learning process </a:t>
            </a:r>
          </a:p>
          <a:p>
            <a:r>
              <a:rPr lang="en-US" dirty="0"/>
              <a:t>Assessment strategy aligned with ILOs</a:t>
            </a:r>
          </a:p>
        </p:txBody>
      </p:sp>
    </p:spTree>
    <p:extLst>
      <p:ext uri="{BB962C8B-B14F-4D97-AF65-F5344CB8AC3E}">
        <p14:creationId xmlns:p14="http://schemas.microsoft.com/office/powerpoint/2010/main" val="4250771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C75E-2D2D-4E4E-A83D-957CD2083A76}"/>
              </a:ext>
            </a:extLst>
          </p:cNvPr>
          <p:cNvSpPr>
            <a:spLocks noGrp="1"/>
          </p:cNvSpPr>
          <p:nvPr>
            <p:ph type="title"/>
          </p:nvPr>
        </p:nvSpPr>
        <p:spPr/>
        <p:txBody>
          <a:bodyPr/>
          <a:lstStyle/>
          <a:p>
            <a:r>
              <a:rPr lang="en-US" dirty="0"/>
              <a:t>Criterion 4. Learning resources, student support &amp; progression</a:t>
            </a:r>
          </a:p>
        </p:txBody>
      </p:sp>
      <p:sp>
        <p:nvSpPr>
          <p:cNvPr id="3" name="Content Placeholder 2">
            <a:extLst>
              <a:ext uri="{FF2B5EF4-FFF2-40B4-BE49-F238E27FC236}">
                <a16:creationId xmlns:a16="http://schemas.microsoft.com/office/drawing/2014/main" id="{6033894B-C226-4984-9E31-E4AB7C84B69D}"/>
              </a:ext>
            </a:extLst>
          </p:cNvPr>
          <p:cNvSpPr>
            <a:spLocks noGrp="1"/>
          </p:cNvSpPr>
          <p:nvPr>
            <p:ph idx="1"/>
          </p:nvPr>
        </p:nvSpPr>
        <p:spPr>
          <a:xfrm>
            <a:off x="680321" y="2336872"/>
            <a:ext cx="9613861" cy="3975027"/>
          </a:xfrm>
        </p:spPr>
        <p:txBody>
          <a:bodyPr>
            <a:normAutofit/>
          </a:bodyPr>
          <a:lstStyle/>
          <a:p>
            <a:r>
              <a:rPr lang="en-US" dirty="0"/>
              <a:t>Infrastructure and maintenance of facilities in relation to mode and type of teaching and learning and for the number of students </a:t>
            </a:r>
          </a:p>
          <a:p>
            <a:r>
              <a:rPr lang="en-US" dirty="0"/>
              <a:t>Strategic, operational, and financial plans recognize and support use of facilities </a:t>
            </a:r>
          </a:p>
          <a:p>
            <a:r>
              <a:rPr lang="en-US" dirty="0"/>
              <a:t>Use of technological innovations in educational transaction</a:t>
            </a:r>
          </a:p>
          <a:p>
            <a:r>
              <a:rPr lang="en-US" dirty="0"/>
              <a:t>A range of opportunities for tutoring, mentoring, counselling, and stimulation of peer support structures </a:t>
            </a:r>
          </a:p>
          <a:p>
            <a:r>
              <a:rPr lang="en-US" dirty="0"/>
              <a:t>Support for student-</a:t>
            </a:r>
            <a:r>
              <a:rPr lang="en-US" dirty="0" err="1"/>
              <a:t>centred</a:t>
            </a:r>
            <a:r>
              <a:rPr lang="en-US" dirty="0"/>
              <a:t> learning and outcome-based education </a:t>
            </a:r>
          </a:p>
        </p:txBody>
      </p:sp>
    </p:spTree>
    <p:extLst>
      <p:ext uri="{BB962C8B-B14F-4D97-AF65-F5344CB8AC3E}">
        <p14:creationId xmlns:p14="http://schemas.microsoft.com/office/powerpoint/2010/main" val="296173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9682B-1C6F-4BD7-8F15-085377096A92}"/>
              </a:ext>
            </a:extLst>
          </p:cNvPr>
          <p:cNvSpPr>
            <a:spLocks noGrp="1"/>
          </p:cNvSpPr>
          <p:nvPr>
            <p:ph type="title"/>
          </p:nvPr>
        </p:nvSpPr>
        <p:spPr/>
        <p:txBody>
          <a:bodyPr/>
          <a:lstStyle/>
          <a:p>
            <a:r>
              <a:rPr lang="en-US" dirty="0"/>
              <a:t>SESSION 1. INTRODUCTION</a:t>
            </a:r>
          </a:p>
        </p:txBody>
      </p:sp>
    </p:spTree>
    <p:extLst>
      <p:ext uri="{BB962C8B-B14F-4D97-AF65-F5344CB8AC3E}">
        <p14:creationId xmlns:p14="http://schemas.microsoft.com/office/powerpoint/2010/main" val="1522995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8DB1-AF46-4C34-B8AB-29254FB98B91}"/>
              </a:ext>
            </a:extLst>
          </p:cNvPr>
          <p:cNvSpPr>
            <a:spLocks noGrp="1"/>
          </p:cNvSpPr>
          <p:nvPr>
            <p:ph type="title"/>
          </p:nvPr>
        </p:nvSpPr>
        <p:spPr/>
        <p:txBody>
          <a:bodyPr/>
          <a:lstStyle/>
          <a:p>
            <a:r>
              <a:rPr lang="en-US" dirty="0"/>
              <a:t>Criterion 5. Student Assessment &amp; Awards</a:t>
            </a:r>
          </a:p>
        </p:txBody>
      </p:sp>
      <p:sp>
        <p:nvSpPr>
          <p:cNvPr id="3" name="Content Placeholder 2">
            <a:extLst>
              <a:ext uri="{FF2B5EF4-FFF2-40B4-BE49-F238E27FC236}">
                <a16:creationId xmlns:a16="http://schemas.microsoft.com/office/drawing/2014/main" id="{0651641C-2CC7-4022-BAC2-3FF14866106B}"/>
              </a:ext>
            </a:extLst>
          </p:cNvPr>
          <p:cNvSpPr>
            <a:spLocks noGrp="1"/>
          </p:cNvSpPr>
          <p:nvPr>
            <p:ph idx="1"/>
          </p:nvPr>
        </p:nvSpPr>
        <p:spPr>
          <a:xfrm>
            <a:off x="680321" y="2336872"/>
            <a:ext cx="9613861" cy="4327163"/>
          </a:xfrm>
        </p:spPr>
        <p:txBody>
          <a:bodyPr>
            <a:normAutofit/>
          </a:bodyPr>
          <a:lstStyle/>
          <a:p>
            <a:r>
              <a:rPr lang="en-US" dirty="0"/>
              <a:t>Assessment systems (in-course and end of course) that reflect academic standards and measure the accomplishment of the learning outcomes for individual </a:t>
            </a:r>
            <a:r>
              <a:rPr lang="en-US" dirty="0" err="1"/>
              <a:t>programmes</a:t>
            </a:r>
            <a:r>
              <a:rPr lang="en-US" dirty="0"/>
              <a:t>/courses through the use of diagnostic, formative and summative types of assessments</a:t>
            </a:r>
          </a:p>
          <a:p>
            <a:r>
              <a:rPr lang="en-US" dirty="0"/>
              <a:t>Principles, procedures, and processes of all assessments are explicit, fair, transparent, valid and consistent while ensuring confidentiality and integrity </a:t>
            </a:r>
          </a:p>
        </p:txBody>
      </p:sp>
    </p:spTree>
    <p:extLst>
      <p:ext uri="{BB962C8B-B14F-4D97-AF65-F5344CB8AC3E}">
        <p14:creationId xmlns:p14="http://schemas.microsoft.com/office/powerpoint/2010/main" val="3568312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D8AA-1B51-4493-A06E-BA94FAA8D504}"/>
              </a:ext>
            </a:extLst>
          </p:cNvPr>
          <p:cNvSpPr>
            <a:spLocks noGrp="1"/>
          </p:cNvSpPr>
          <p:nvPr>
            <p:ph type="title"/>
          </p:nvPr>
        </p:nvSpPr>
        <p:spPr/>
        <p:txBody>
          <a:bodyPr/>
          <a:lstStyle/>
          <a:p>
            <a:r>
              <a:rPr lang="en-US" dirty="0"/>
              <a:t>Criterion 6. Strength &amp; Quality of Staff</a:t>
            </a:r>
          </a:p>
        </p:txBody>
      </p:sp>
      <p:sp>
        <p:nvSpPr>
          <p:cNvPr id="3" name="Content Placeholder 2">
            <a:extLst>
              <a:ext uri="{FF2B5EF4-FFF2-40B4-BE49-F238E27FC236}">
                <a16:creationId xmlns:a16="http://schemas.microsoft.com/office/drawing/2014/main" id="{9D05B2E1-CCD6-44C7-8F11-BA9468669ABE}"/>
              </a:ext>
            </a:extLst>
          </p:cNvPr>
          <p:cNvSpPr>
            <a:spLocks noGrp="1"/>
          </p:cNvSpPr>
          <p:nvPr>
            <p:ph idx="1"/>
          </p:nvPr>
        </p:nvSpPr>
        <p:spPr>
          <a:xfrm>
            <a:off x="680321" y="2336872"/>
            <a:ext cx="9613861" cy="4140127"/>
          </a:xfrm>
        </p:spPr>
        <p:txBody>
          <a:bodyPr>
            <a:normAutofit/>
          </a:bodyPr>
          <a:lstStyle/>
          <a:p>
            <a:r>
              <a:rPr lang="en-US" dirty="0"/>
              <a:t>Qualified and competent faculty and staff for effective high quality </a:t>
            </a:r>
            <a:r>
              <a:rPr lang="en-US" dirty="0" err="1"/>
              <a:t>programmes</a:t>
            </a:r>
            <a:r>
              <a:rPr lang="en-US" dirty="0"/>
              <a:t> and student services. </a:t>
            </a:r>
          </a:p>
          <a:p>
            <a:r>
              <a:rPr lang="en-US" dirty="0"/>
              <a:t>Professional development of human resources that assist in management of the design, development and delivery of </a:t>
            </a:r>
            <a:r>
              <a:rPr lang="en-US" dirty="0" err="1"/>
              <a:t>programmes</a:t>
            </a:r>
            <a:r>
              <a:rPr lang="en-US" dirty="0"/>
              <a:t> and courses and student-</a:t>
            </a:r>
            <a:r>
              <a:rPr lang="en-US" dirty="0" err="1"/>
              <a:t>centred</a:t>
            </a:r>
            <a:r>
              <a:rPr lang="en-US" dirty="0"/>
              <a:t> learning.</a:t>
            </a:r>
          </a:p>
          <a:p>
            <a:r>
              <a:rPr lang="en-US" dirty="0"/>
              <a:t>Opportunities for faculty and staff to be innovative and creative</a:t>
            </a:r>
          </a:p>
          <a:p>
            <a:r>
              <a:rPr lang="en-US" dirty="0"/>
              <a:t>Recognition for excellence in teaching and learning, research and community engagement. </a:t>
            </a:r>
          </a:p>
        </p:txBody>
      </p:sp>
    </p:spTree>
    <p:extLst>
      <p:ext uri="{BB962C8B-B14F-4D97-AF65-F5344CB8AC3E}">
        <p14:creationId xmlns:p14="http://schemas.microsoft.com/office/powerpoint/2010/main" val="2921440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CBE3-99A0-43CD-9C98-D85C59A8F1AF}"/>
              </a:ext>
            </a:extLst>
          </p:cNvPr>
          <p:cNvSpPr>
            <a:spLocks noGrp="1"/>
          </p:cNvSpPr>
          <p:nvPr>
            <p:ph type="title"/>
          </p:nvPr>
        </p:nvSpPr>
        <p:spPr/>
        <p:txBody>
          <a:bodyPr/>
          <a:lstStyle/>
          <a:p>
            <a:r>
              <a:rPr lang="en-US" dirty="0"/>
              <a:t>Criterion 7. Postgraduate Studies, Research, Innovation and Commercialization</a:t>
            </a:r>
          </a:p>
        </p:txBody>
      </p:sp>
      <p:sp>
        <p:nvSpPr>
          <p:cNvPr id="3" name="Content Placeholder 2">
            <a:extLst>
              <a:ext uri="{FF2B5EF4-FFF2-40B4-BE49-F238E27FC236}">
                <a16:creationId xmlns:a16="http://schemas.microsoft.com/office/drawing/2014/main" id="{DB01C22E-465F-4744-B314-D0A9E16BF9C1}"/>
              </a:ext>
            </a:extLst>
          </p:cNvPr>
          <p:cNvSpPr>
            <a:spLocks noGrp="1"/>
          </p:cNvSpPr>
          <p:nvPr>
            <p:ph idx="1"/>
          </p:nvPr>
        </p:nvSpPr>
        <p:spPr>
          <a:xfrm>
            <a:off x="680321" y="2070172"/>
            <a:ext cx="9613861" cy="4521127"/>
          </a:xfrm>
        </p:spPr>
        <p:txBody>
          <a:bodyPr>
            <a:normAutofit lnSpcReduction="10000"/>
          </a:bodyPr>
          <a:lstStyle/>
          <a:p>
            <a:r>
              <a:rPr lang="en-US" dirty="0"/>
              <a:t>Infrastructure and administrative and financial mechanisms for research and post graduate degrees </a:t>
            </a:r>
          </a:p>
          <a:p>
            <a:r>
              <a:rPr lang="en-US" dirty="0"/>
              <a:t>Generation of new knowledge through research </a:t>
            </a:r>
          </a:p>
          <a:p>
            <a:r>
              <a:rPr lang="en-US" dirty="0"/>
              <a:t>Publication of research in indexed peer reviewed journals </a:t>
            </a:r>
          </a:p>
          <a:p>
            <a:r>
              <a:rPr lang="en-US" dirty="0"/>
              <a:t>Patents obtained where relevant </a:t>
            </a:r>
          </a:p>
          <a:p>
            <a:r>
              <a:rPr lang="en-US" dirty="0"/>
              <a:t>Research at both undergraduate and post graduate levels </a:t>
            </a:r>
          </a:p>
          <a:p>
            <a:r>
              <a:rPr lang="en-US" dirty="0"/>
              <a:t>Monitoring and assessment mechanisms for PG studies </a:t>
            </a:r>
          </a:p>
          <a:p>
            <a:r>
              <a:rPr lang="en-US" dirty="0"/>
              <a:t>Awards are consistent with SLQF levels </a:t>
            </a:r>
          </a:p>
          <a:p>
            <a:r>
              <a:rPr lang="en-US" dirty="0"/>
              <a:t>Ethical aspects of research</a:t>
            </a:r>
          </a:p>
          <a:p>
            <a:r>
              <a:rPr lang="en-US" dirty="0"/>
              <a:t>Linkages with industry, business, community and public organizations </a:t>
            </a:r>
          </a:p>
        </p:txBody>
      </p:sp>
    </p:spTree>
    <p:extLst>
      <p:ext uri="{BB962C8B-B14F-4D97-AF65-F5344CB8AC3E}">
        <p14:creationId xmlns:p14="http://schemas.microsoft.com/office/powerpoint/2010/main" val="49668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E879-71CA-4639-A669-59759EA06A40}"/>
              </a:ext>
            </a:extLst>
          </p:cNvPr>
          <p:cNvSpPr>
            <a:spLocks noGrp="1"/>
          </p:cNvSpPr>
          <p:nvPr>
            <p:ph type="title"/>
          </p:nvPr>
        </p:nvSpPr>
        <p:spPr/>
        <p:txBody>
          <a:bodyPr/>
          <a:lstStyle/>
          <a:p>
            <a:r>
              <a:rPr lang="en-US" dirty="0"/>
              <a:t>Criterion 8. Community Engagement, Consultancy &amp; Outreach </a:t>
            </a:r>
          </a:p>
        </p:txBody>
      </p:sp>
      <p:sp>
        <p:nvSpPr>
          <p:cNvPr id="3" name="Content Placeholder 2">
            <a:extLst>
              <a:ext uri="{FF2B5EF4-FFF2-40B4-BE49-F238E27FC236}">
                <a16:creationId xmlns:a16="http://schemas.microsoft.com/office/drawing/2014/main" id="{1A35C350-E9F6-42B4-95A0-86DFE514B233}"/>
              </a:ext>
            </a:extLst>
          </p:cNvPr>
          <p:cNvSpPr>
            <a:spLocks noGrp="1"/>
          </p:cNvSpPr>
          <p:nvPr>
            <p:ph idx="1"/>
          </p:nvPr>
        </p:nvSpPr>
        <p:spPr>
          <a:xfrm>
            <a:off x="680321" y="2336872"/>
            <a:ext cx="9613861" cy="4271745"/>
          </a:xfrm>
        </p:spPr>
        <p:txBody>
          <a:bodyPr>
            <a:normAutofit/>
          </a:bodyPr>
          <a:lstStyle/>
          <a:p>
            <a:r>
              <a:rPr lang="en-US" dirty="0"/>
              <a:t>Responsiveness to the needs of the community </a:t>
            </a:r>
          </a:p>
          <a:p>
            <a:r>
              <a:rPr lang="en-US" dirty="0"/>
              <a:t>Supports community outreach through consultancy and extension services. </a:t>
            </a:r>
          </a:p>
          <a:p>
            <a:r>
              <a:rPr lang="en-US" dirty="0"/>
              <a:t>Institutional image and social acceptance</a:t>
            </a:r>
          </a:p>
        </p:txBody>
      </p:sp>
    </p:spTree>
    <p:extLst>
      <p:ext uri="{BB962C8B-B14F-4D97-AF65-F5344CB8AC3E}">
        <p14:creationId xmlns:p14="http://schemas.microsoft.com/office/powerpoint/2010/main" val="1398670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3BF9-952C-4336-AB7F-265D7BFF9CFB}"/>
              </a:ext>
            </a:extLst>
          </p:cNvPr>
          <p:cNvSpPr>
            <a:spLocks noGrp="1"/>
          </p:cNvSpPr>
          <p:nvPr>
            <p:ph type="title"/>
          </p:nvPr>
        </p:nvSpPr>
        <p:spPr/>
        <p:txBody>
          <a:bodyPr/>
          <a:lstStyle/>
          <a:p>
            <a:r>
              <a:rPr lang="en-US" dirty="0"/>
              <a:t>Criterion 9. Distance Education</a:t>
            </a:r>
          </a:p>
        </p:txBody>
      </p:sp>
      <p:sp>
        <p:nvSpPr>
          <p:cNvPr id="3" name="Content Placeholder 2">
            <a:extLst>
              <a:ext uri="{FF2B5EF4-FFF2-40B4-BE49-F238E27FC236}">
                <a16:creationId xmlns:a16="http://schemas.microsoft.com/office/drawing/2014/main" id="{98818BE7-E1D5-433F-8DED-639CCBEA0A00}"/>
              </a:ext>
            </a:extLst>
          </p:cNvPr>
          <p:cNvSpPr>
            <a:spLocks noGrp="1"/>
          </p:cNvSpPr>
          <p:nvPr>
            <p:ph idx="1"/>
          </p:nvPr>
        </p:nvSpPr>
        <p:spPr>
          <a:xfrm>
            <a:off x="680321" y="2336872"/>
            <a:ext cx="9613861" cy="3767899"/>
          </a:xfrm>
        </p:spPr>
        <p:txBody>
          <a:bodyPr>
            <a:normAutofit/>
          </a:bodyPr>
          <a:lstStyle/>
          <a:p>
            <a:r>
              <a:rPr lang="en-US" dirty="0"/>
              <a:t>Adherence to UGC guidance on EDPs and Extension Courses.</a:t>
            </a:r>
          </a:p>
          <a:p>
            <a:r>
              <a:rPr lang="en-US" dirty="0" err="1"/>
              <a:t>Programmes</a:t>
            </a:r>
            <a:r>
              <a:rPr lang="en-US" dirty="0"/>
              <a:t> delivered through open and distance learning (ODL) methods. </a:t>
            </a:r>
          </a:p>
          <a:p>
            <a:r>
              <a:rPr lang="en-US" dirty="0"/>
              <a:t>Emphasis on the consistency, continuity and integrity of the learning environment. </a:t>
            </a:r>
          </a:p>
          <a:p>
            <a:r>
              <a:rPr lang="en-US" dirty="0"/>
              <a:t>Teachers: regular faculty and/or approved adjunct faculty or approved external training University/HEIs </a:t>
            </a:r>
          </a:p>
          <a:p>
            <a:r>
              <a:rPr lang="en-US" dirty="0"/>
              <a:t>Same standards and requirements as for face to face courses. </a:t>
            </a:r>
          </a:p>
        </p:txBody>
      </p:sp>
    </p:spTree>
    <p:extLst>
      <p:ext uri="{BB962C8B-B14F-4D97-AF65-F5344CB8AC3E}">
        <p14:creationId xmlns:p14="http://schemas.microsoft.com/office/powerpoint/2010/main" val="3915346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5C9A-5BB9-491B-9550-2EF5409DE913}"/>
              </a:ext>
            </a:extLst>
          </p:cNvPr>
          <p:cNvSpPr>
            <a:spLocks noGrp="1"/>
          </p:cNvSpPr>
          <p:nvPr>
            <p:ph type="title"/>
          </p:nvPr>
        </p:nvSpPr>
        <p:spPr/>
        <p:txBody>
          <a:bodyPr/>
          <a:lstStyle/>
          <a:p>
            <a:r>
              <a:rPr lang="en-US" dirty="0"/>
              <a:t>Criterion 10. Quality Assurance</a:t>
            </a:r>
          </a:p>
        </p:txBody>
      </p:sp>
      <p:sp>
        <p:nvSpPr>
          <p:cNvPr id="3" name="Content Placeholder 2">
            <a:extLst>
              <a:ext uri="{FF2B5EF4-FFF2-40B4-BE49-F238E27FC236}">
                <a16:creationId xmlns:a16="http://schemas.microsoft.com/office/drawing/2014/main" id="{72747A0C-6A68-45D2-A5A5-E6FCE77F78DB}"/>
              </a:ext>
            </a:extLst>
          </p:cNvPr>
          <p:cNvSpPr>
            <a:spLocks noGrp="1"/>
          </p:cNvSpPr>
          <p:nvPr>
            <p:ph idx="1"/>
          </p:nvPr>
        </p:nvSpPr>
        <p:spPr>
          <a:xfrm>
            <a:off x="680321" y="2438400"/>
            <a:ext cx="9613861" cy="4073236"/>
          </a:xfrm>
        </p:spPr>
        <p:txBody>
          <a:bodyPr>
            <a:normAutofit/>
          </a:bodyPr>
          <a:lstStyle/>
          <a:p>
            <a:r>
              <a:rPr lang="en-US" dirty="0"/>
              <a:t>QA as an integral part of the overall functioning of the University</a:t>
            </a:r>
          </a:p>
          <a:p>
            <a:r>
              <a:rPr lang="en-US" dirty="0"/>
              <a:t>University is committed to comply with national policies, regulations and guidelines prescribed by the regulatory agencies</a:t>
            </a:r>
          </a:p>
          <a:p>
            <a:r>
              <a:rPr lang="en-US" dirty="0"/>
              <a:t>Internal regulatory methods to ensure quality of higher education</a:t>
            </a:r>
          </a:p>
          <a:p>
            <a:r>
              <a:rPr lang="en-US" dirty="0"/>
              <a:t>External and internal QA are well balanced </a:t>
            </a:r>
          </a:p>
          <a:p>
            <a:r>
              <a:rPr lang="en-US" dirty="0"/>
              <a:t>Academic networks in the development of QA </a:t>
            </a:r>
          </a:p>
          <a:p>
            <a:r>
              <a:rPr lang="en-US" dirty="0"/>
              <a:t>Regular reporting to the highest body of the University </a:t>
            </a:r>
          </a:p>
        </p:txBody>
      </p:sp>
    </p:spTree>
    <p:extLst>
      <p:ext uri="{BB962C8B-B14F-4D97-AF65-F5344CB8AC3E}">
        <p14:creationId xmlns:p14="http://schemas.microsoft.com/office/powerpoint/2010/main" val="702331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best practices and standards: example 1 </a:t>
            </a:r>
          </a:p>
        </p:txBody>
      </p:sp>
      <p:sp>
        <p:nvSpPr>
          <p:cNvPr id="3" name="Content Placeholder 2"/>
          <p:cNvSpPr>
            <a:spLocks noGrp="1"/>
          </p:cNvSpPr>
          <p:nvPr>
            <p:ph idx="1"/>
          </p:nvPr>
        </p:nvSpPr>
        <p:spPr>
          <a:xfrm>
            <a:off x="680321" y="2175164"/>
            <a:ext cx="10209352" cy="4539535"/>
          </a:xfrm>
        </p:spPr>
        <p:txBody>
          <a:bodyPr>
            <a:normAutofit fontScale="92500"/>
          </a:bodyPr>
          <a:lstStyle/>
          <a:p>
            <a:r>
              <a:rPr lang="en-US" dirty="0">
                <a:solidFill>
                  <a:schemeClr val="bg1"/>
                </a:solidFill>
              </a:rPr>
              <a:t>Criterion 2. Curriculum and </a:t>
            </a:r>
            <a:r>
              <a:rPr lang="en-US" dirty="0" err="1">
                <a:solidFill>
                  <a:schemeClr val="bg1"/>
                </a:solidFill>
              </a:rPr>
              <a:t>programme</a:t>
            </a:r>
            <a:r>
              <a:rPr lang="en-US" dirty="0">
                <a:solidFill>
                  <a:schemeClr val="bg1"/>
                </a:solidFill>
              </a:rPr>
              <a:t> development</a:t>
            </a:r>
          </a:p>
          <a:p>
            <a:r>
              <a:rPr lang="en-US" dirty="0">
                <a:solidFill>
                  <a:schemeClr val="bg1"/>
                </a:solidFill>
              </a:rPr>
              <a:t>Best practice 1</a:t>
            </a:r>
            <a:r>
              <a:rPr lang="en-US" dirty="0"/>
              <a:t>. </a:t>
            </a:r>
            <a:r>
              <a:rPr lang="en-US" dirty="0" err="1"/>
              <a:t>Programmes</a:t>
            </a:r>
            <a:r>
              <a:rPr lang="en-US" dirty="0"/>
              <a:t> are developed based on the needs analysis exercise of including market research, liaison with industry, review of national priorities, and views of professional bodies and reflecting the latest development and practices in the field of study. </a:t>
            </a:r>
          </a:p>
          <a:p>
            <a:r>
              <a:rPr lang="en-US" dirty="0">
                <a:solidFill>
                  <a:schemeClr val="bg1"/>
                </a:solidFill>
              </a:rPr>
              <a:t>Relevant Standard</a:t>
            </a:r>
            <a:r>
              <a:rPr lang="en-US" dirty="0"/>
              <a:t>: The University/HEI systematically and consistently maintains conformity of academic </a:t>
            </a:r>
            <a:r>
              <a:rPr lang="en-US" dirty="0" err="1"/>
              <a:t>programmes</a:t>
            </a:r>
            <a:r>
              <a:rPr lang="en-US" dirty="0"/>
              <a:t> with its mission and goals; approval of course design and development by the academic authority; regular monitoring and review of </a:t>
            </a:r>
            <a:r>
              <a:rPr lang="en-US" dirty="0" err="1"/>
              <a:t>programmes</a:t>
            </a:r>
            <a:r>
              <a:rPr lang="en-US" dirty="0"/>
              <a:t>. 	</a:t>
            </a:r>
          </a:p>
          <a:p>
            <a:r>
              <a:rPr lang="en-US" dirty="0">
                <a:solidFill>
                  <a:schemeClr val="bg1"/>
                </a:solidFill>
              </a:rPr>
              <a:t>Examples of sources of evidence</a:t>
            </a:r>
            <a:r>
              <a:rPr lang="en-US" dirty="0"/>
              <a:t>: Organizational arrangements for curriculum development and approval; TOR and guidelines for Senate and Faculty level curriculum development committees; Curriculum development documents with </a:t>
            </a:r>
            <a:r>
              <a:rPr lang="en-US" dirty="0" err="1"/>
              <a:t>programme</a:t>
            </a:r>
            <a:r>
              <a:rPr lang="en-US" dirty="0"/>
              <a:t> evaluation policies and procedures 	</a:t>
            </a:r>
          </a:p>
          <a:p>
            <a:endParaRPr lang="en-US" dirty="0"/>
          </a:p>
        </p:txBody>
      </p:sp>
    </p:spTree>
    <p:extLst>
      <p:ext uri="{BB962C8B-B14F-4D97-AF65-F5344CB8AC3E}">
        <p14:creationId xmlns:p14="http://schemas.microsoft.com/office/powerpoint/2010/main" val="12473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best practices and standards: example 2 </a:t>
            </a:r>
          </a:p>
        </p:txBody>
      </p:sp>
      <p:sp>
        <p:nvSpPr>
          <p:cNvPr id="3" name="Content Placeholder 2"/>
          <p:cNvSpPr>
            <a:spLocks noGrp="1"/>
          </p:cNvSpPr>
          <p:nvPr>
            <p:ph idx="1"/>
          </p:nvPr>
        </p:nvSpPr>
        <p:spPr>
          <a:xfrm>
            <a:off x="680321" y="2367769"/>
            <a:ext cx="9613861" cy="4274331"/>
          </a:xfrm>
        </p:spPr>
        <p:txBody>
          <a:bodyPr>
            <a:normAutofit fontScale="92500"/>
          </a:bodyPr>
          <a:lstStyle/>
          <a:p>
            <a:r>
              <a:rPr lang="en-US" dirty="0">
                <a:solidFill>
                  <a:schemeClr val="bg1"/>
                </a:solidFill>
              </a:rPr>
              <a:t>Criterion 7. Postgraduate Studies, Research, Innovation &amp; Commercialization</a:t>
            </a:r>
          </a:p>
          <a:p>
            <a:pPr marL="0" indent="0">
              <a:buNone/>
            </a:pPr>
            <a:endParaRPr lang="en-US" dirty="0">
              <a:solidFill>
                <a:srgbClr val="FFFF00"/>
              </a:solidFill>
            </a:endParaRPr>
          </a:p>
          <a:p>
            <a:r>
              <a:rPr lang="en-US" dirty="0">
                <a:solidFill>
                  <a:schemeClr val="bg1"/>
                </a:solidFill>
              </a:rPr>
              <a:t>Best Practice 1. </a:t>
            </a:r>
            <a:r>
              <a:rPr lang="en-US" dirty="0"/>
              <a:t>Research, innovation and commercialization, publication and community engagement are encouraged as core duties of academic staff in addition to teaching. </a:t>
            </a:r>
          </a:p>
          <a:p>
            <a:r>
              <a:rPr lang="en-US" dirty="0">
                <a:solidFill>
                  <a:schemeClr val="bg1"/>
                </a:solidFill>
              </a:rPr>
              <a:t>Relevant Standard</a:t>
            </a:r>
            <a:r>
              <a:rPr lang="en-US" dirty="0"/>
              <a:t>: The University/HEI recognizes post graduate training, research innovation, scholarship, and commercialization as core functions as reflected in the Strategic Plan and organizational structure. </a:t>
            </a:r>
          </a:p>
          <a:p>
            <a:r>
              <a:rPr lang="en-US" dirty="0">
                <a:solidFill>
                  <a:schemeClr val="bg1"/>
                </a:solidFill>
              </a:rPr>
              <a:t>Examples of sources of evidence</a:t>
            </a:r>
            <a:r>
              <a:rPr lang="en-US" dirty="0"/>
              <a:t>: Strategic Plan; evidence of facilities available for postgraduate training, comparable with national and international benchmarks; Handbook; Prospectus; website. 	</a:t>
            </a:r>
          </a:p>
          <a:p>
            <a:endParaRPr lang="en-US" dirty="0"/>
          </a:p>
        </p:txBody>
      </p:sp>
    </p:spTree>
    <p:extLst>
      <p:ext uri="{BB962C8B-B14F-4D97-AF65-F5344CB8AC3E}">
        <p14:creationId xmlns:p14="http://schemas.microsoft.com/office/powerpoint/2010/main" val="112942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856" y="1019486"/>
            <a:ext cx="7109639" cy="704039"/>
          </a:xfrm>
          <a:prstGeom prst="rect">
            <a:avLst/>
          </a:prstGeom>
        </p:spPr>
        <p:txBody>
          <a:bodyPr wrap="none">
            <a:spAutoFit/>
          </a:bodyPr>
          <a:lstStyle/>
          <a:p>
            <a:pPr algn="ctr">
              <a:lnSpc>
                <a:spcPct val="107000"/>
              </a:lnSpc>
              <a:spcAft>
                <a:spcPts val="800"/>
              </a:spcAft>
            </a:pPr>
            <a:r>
              <a:rPr lang="en-US" sz="4000" dirty="0">
                <a:effectLst/>
                <a:latin typeface="Trebuchet MS" panose="020B0603020202020204" pitchFamily="34" charset="0"/>
                <a:ea typeface="Calibri" panose="020F0502020204030204" pitchFamily="34" charset="0"/>
                <a:cs typeface="Iskoola Pota" panose="020B0502040204020203" pitchFamily="34" charset="0"/>
              </a:rPr>
              <a:t>Assigning Scores for Standards</a:t>
            </a:r>
          </a:p>
        </p:txBody>
      </p:sp>
      <p:pic>
        <p:nvPicPr>
          <p:cNvPr id="2" name="Picture 1"/>
          <p:cNvPicPr>
            <a:picLocks noChangeAspect="1"/>
          </p:cNvPicPr>
          <p:nvPr/>
        </p:nvPicPr>
        <p:blipFill>
          <a:blip r:embed="rId2"/>
          <a:stretch>
            <a:fillRect/>
          </a:stretch>
        </p:blipFill>
        <p:spPr>
          <a:xfrm>
            <a:off x="270144" y="2249229"/>
            <a:ext cx="10708021" cy="3767994"/>
          </a:xfrm>
          <a:prstGeom prst="rect">
            <a:avLst/>
          </a:prstGeom>
        </p:spPr>
      </p:pic>
    </p:spTree>
    <p:extLst>
      <p:ext uri="{BB962C8B-B14F-4D97-AF65-F5344CB8AC3E}">
        <p14:creationId xmlns:p14="http://schemas.microsoft.com/office/powerpoint/2010/main" val="2214150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9397" y="886964"/>
            <a:ext cx="6859570" cy="704039"/>
          </a:xfrm>
          <a:prstGeom prst="rect">
            <a:avLst/>
          </a:prstGeom>
        </p:spPr>
        <p:txBody>
          <a:bodyPr wrap="none">
            <a:spAutoFit/>
          </a:bodyPr>
          <a:lstStyle/>
          <a:p>
            <a:pPr>
              <a:lnSpc>
                <a:spcPct val="107000"/>
              </a:lnSpc>
              <a:spcAft>
                <a:spcPts val="800"/>
              </a:spcAft>
            </a:pPr>
            <a:r>
              <a:rPr lang="en-US" sz="4000" dirty="0">
                <a:effectLst/>
                <a:latin typeface="Trebuchet MS" panose="020B0603020202020204" pitchFamily="34" charset="0"/>
                <a:ea typeface="Calibri" panose="020F0502020204030204" pitchFamily="34" charset="0"/>
                <a:cs typeface="Iskoola Pota" panose="020B0502040204020203" pitchFamily="34" charset="0"/>
              </a:rPr>
              <a:t>What will reviewers look for?</a:t>
            </a:r>
          </a:p>
        </p:txBody>
      </p:sp>
      <p:sp>
        <p:nvSpPr>
          <p:cNvPr id="4" name="Rectangle 3"/>
          <p:cNvSpPr/>
          <p:nvPr/>
        </p:nvSpPr>
        <p:spPr>
          <a:xfrm>
            <a:off x="489397" y="2097958"/>
            <a:ext cx="9923845" cy="3539430"/>
          </a:xfrm>
          <a:prstGeom prst="rect">
            <a:avLst/>
          </a:prstGeom>
        </p:spPr>
        <p:txBody>
          <a:bodyPr wrap="square">
            <a:spAutoFit/>
          </a:bodyPr>
          <a:lstStyle/>
          <a:p>
            <a:pPr marL="514350" indent="-514350">
              <a:buFont typeface="+mj-lt"/>
              <a:buAutoNum type="arabicPeriod"/>
            </a:pPr>
            <a:r>
              <a:rPr lang="en-GB" sz="2800" dirty="0">
                <a:latin typeface="Trebuchet MS" panose="020B0603020202020204" pitchFamily="34" charset="0"/>
              </a:rPr>
              <a:t>Degree of internalization of best practices and level of achievement of Standards, as stated in SER</a:t>
            </a:r>
          </a:p>
          <a:p>
            <a:pPr marL="514350" indent="-514350">
              <a:buFont typeface="+mj-lt"/>
              <a:buAutoNum type="arabicPeriod"/>
            </a:pPr>
            <a:endParaRPr lang="en-GB" sz="2800" dirty="0">
              <a:latin typeface="Trebuchet MS" panose="020B0603020202020204" pitchFamily="34" charset="0"/>
            </a:endParaRPr>
          </a:p>
          <a:p>
            <a:pPr marL="514350" indent="-514350">
              <a:buFont typeface="+mj-lt"/>
              <a:buAutoNum type="arabicPeriod"/>
            </a:pPr>
            <a:r>
              <a:rPr lang="en-GB" sz="2800" dirty="0">
                <a:latin typeface="Trebuchet MS" panose="020B0603020202020204" pitchFamily="34" charset="0"/>
              </a:rPr>
              <a:t>Degree to which the claims are supported by documented evidence, as indicated in SER</a:t>
            </a:r>
          </a:p>
          <a:p>
            <a:pPr marL="514350" indent="-514350">
              <a:buFont typeface="+mj-lt"/>
              <a:buAutoNum type="arabicPeriod"/>
            </a:pPr>
            <a:endParaRPr lang="en-GB" sz="2800" dirty="0">
              <a:latin typeface="Trebuchet MS" panose="020B0603020202020204" pitchFamily="34" charset="0"/>
            </a:endParaRPr>
          </a:p>
          <a:p>
            <a:pPr marL="514350" indent="-514350">
              <a:buFont typeface="+mj-lt"/>
              <a:buAutoNum type="arabicPeriod"/>
            </a:pPr>
            <a:r>
              <a:rPr lang="en-GB" sz="2800" dirty="0">
                <a:latin typeface="Trebuchet MS" panose="020B0603020202020204" pitchFamily="34" charset="0"/>
              </a:rPr>
              <a:t>Accuracy of the data and statements made in the SER, as observed during site visit</a:t>
            </a:r>
          </a:p>
        </p:txBody>
      </p:sp>
    </p:spTree>
    <p:extLst>
      <p:ext uri="{BB962C8B-B14F-4D97-AF65-F5344CB8AC3E}">
        <p14:creationId xmlns:p14="http://schemas.microsoft.com/office/powerpoint/2010/main" val="349824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2F2B-7B80-4BDE-94ED-83F308E7E931}"/>
              </a:ext>
            </a:extLst>
          </p:cNvPr>
          <p:cNvSpPr>
            <a:spLocks noGrp="1"/>
          </p:cNvSpPr>
          <p:nvPr>
            <p:ph type="title"/>
          </p:nvPr>
        </p:nvSpPr>
        <p:spPr/>
        <p:txBody>
          <a:bodyPr/>
          <a:lstStyle/>
          <a:p>
            <a:r>
              <a:rPr lang="en-US" dirty="0"/>
              <a:t>Objectives of workshop</a:t>
            </a:r>
          </a:p>
        </p:txBody>
      </p:sp>
      <p:sp>
        <p:nvSpPr>
          <p:cNvPr id="3" name="Content Placeholder 2">
            <a:extLst>
              <a:ext uri="{FF2B5EF4-FFF2-40B4-BE49-F238E27FC236}">
                <a16:creationId xmlns:a16="http://schemas.microsoft.com/office/drawing/2014/main" id="{85FA1A08-2A79-411B-88CF-0E699466413F}"/>
              </a:ext>
            </a:extLst>
          </p:cNvPr>
          <p:cNvSpPr>
            <a:spLocks noGrp="1"/>
          </p:cNvSpPr>
          <p:nvPr>
            <p:ph idx="1"/>
          </p:nvPr>
        </p:nvSpPr>
        <p:spPr>
          <a:xfrm>
            <a:off x="680321" y="2226036"/>
            <a:ext cx="9613861" cy="4180041"/>
          </a:xfrm>
        </p:spPr>
        <p:txBody>
          <a:bodyPr>
            <a:normAutofit/>
          </a:bodyPr>
          <a:lstStyle/>
          <a:p>
            <a:r>
              <a:rPr lang="en-US" sz="2800" dirty="0"/>
              <a:t>To provide participants with information regarding: </a:t>
            </a:r>
          </a:p>
          <a:p>
            <a:pPr lvl="1"/>
            <a:r>
              <a:rPr lang="en-US" sz="2400" dirty="0"/>
              <a:t>the purpose and scope of programme reviews conducted by the QAC and requirements to be met for institutional review</a:t>
            </a:r>
          </a:p>
          <a:p>
            <a:pPr lvl="1"/>
            <a:r>
              <a:rPr lang="en-US" sz="2400" dirty="0"/>
              <a:t>Criteria, best practices and standards for institutional review</a:t>
            </a:r>
          </a:p>
          <a:p>
            <a:pPr lvl="1"/>
            <a:r>
              <a:rPr lang="en-US" sz="2400" dirty="0"/>
              <a:t>QAC guidelines for writing and submission of SERs for IR in 2020 </a:t>
            </a:r>
          </a:p>
          <a:p>
            <a:pPr lvl="1"/>
            <a:endParaRPr lang="en-US" sz="2400" dirty="0"/>
          </a:p>
          <a:p>
            <a:r>
              <a:rPr lang="en-US" sz="2800" dirty="0"/>
              <a:t>To enable participants to understand reviewers’ expectations and prepare for the site visit</a:t>
            </a:r>
          </a:p>
        </p:txBody>
      </p:sp>
    </p:spTree>
    <p:extLst>
      <p:ext uri="{BB962C8B-B14F-4D97-AF65-F5344CB8AC3E}">
        <p14:creationId xmlns:p14="http://schemas.microsoft.com/office/powerpoint/2010/main" val="37521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9567ACC-5B10-4BC7-A3A3-33CD70C3D035}"/>
              </a:ext>
            </a:extLst>
          </p:cNvPr>
          <p:cNvGraphicFramePr>
            <a:graphicFrameLocks noGrp="1"/>
          </p:cNvGraphicFramePr>
          <p:nvPr>
            <p:ph idx="4294967295"/>
            <p:extLst>
              <p:ext uri="{D42A27DB-BD31-4B8C-83A1-F6EECF244321}">
                <p14:modId xmlns:p14="http://schemas.microsoft.com/office/powerpoint/2010/main" val="2594509121"/>
              </p:ext>
            </p:extLst>
          </p:nvPr>
        </p:nvGraphicFramePr>
        <p:xfrm>
          <a:off x="0" y="423863"/>
          <a:ext cx="9921875" cy="603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141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final score</a:t>
            </a:r>
          </a:p>
        </p:txBody>
      </p:sp>
      <p:pic>
        <p:nvPicPr>
          <p:cNvPr id="6" name="Content Placeholder 5">
            <a:extLst>
              <a:ext uri="{FF2B5EF4-FFF2-40B4-BE49-F238E27FC236}">
                <a16:creationId xmlns:a16="http://schemas.microsoft.com/office/drawing/2014/main" id="{89346DE7-5D03-4510-9456-C4972AF43E2C}"/>
              </a:ext>
            </a:extLst>
          </p:cNvPr>
          <p:cNvPicPr>
            <a:picLocks noGrp="1" noChangeAspect="1"/>
          </p:cNvPicPr>
          <p:nvPr>
            <p:ph idx="1"/>
          </p:nvPr>
        </p:nvPicPr>
        <p:blipFill>
          <a:blip r:embed="rId2"/>
          <a:stretch>
            <a:fillRect/>
          </a:stretch>
        </p:blipFill>
        <p:spPr>
          <a:xfrm>
            <a:off x="901700" y="1975148"/>
            <a:ext cx="8803145" cy="4755852"/>
          </a:xfrm>
          <a:prstGeom prst="rect">
            <a:avLst/>
          </a:prstGeom>
        </p:spPr>
      </p:pic>
    </p:spTree>
    <p:extLst>
      <p:ext uri="{BB962C8B-B14F-4D97-AF65-F5344CB8AC3E}">
        <p14:creationId xmlns:p14="http://schemas.microsoft.com/office/powerpoint/2010/main" val="4261968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886C-D926-4D5D-8D53-06E2ABB5BD08}"/>
              </a:ext>
            </a:extLst>
          </p:cNvPr>
          <p:cNvSpPr>
            <a:spLocks noGrp="1"/>
          </p:cNvSpPr>
          <p:nvPr>
            <p:ph type="title"/>
          </p:nvPr>
        </p:nvSpPr>
        <p:spPr/>
        <p:txBody>
          <a:bodyPr/>
          <a:lstStyle/>
          <a:p>
            <a:r>
              <a:rPr lang="en-US" dirty="0"/>
              <a:t>Award of final grade</a:t>
            </a:r>
          </a:p>
        </p:txBody>
      </p:sp>
      <p:graphicFrame>
        <p:nvGraphicFramePr>
          <p:cNvPr id="4" name="Content Placeholder 3">
            <a:extLst>
              <a:ext uri="{FF2B5EF4-FFF2-40B4-BE49-F238E27FC236}">
                <a16:creationId xmlns:a16="http://schemas.microsoft.com/office/drawing/2014/main" id="{4E7E4BBA-FF4D-41F4-B5E5-B0564F79DC62}"/>
              </a:ext>
            </a:extLst>
          </p:cNvPr>
          <p:cNvGraphicFramePr>
            <a:graphicFrameLocks noGrp="1"/>
          </p:cNvGraphicFramePr>
          <p:nvPr>
            <p:ph idx="1"/>
            <p:extLst>
              <p:ext uri="{D42A27DB-BD31-4B8C-83A1-F6EECF244321}">
                <p14:modId xmlns:p14="http://schemas.microsoft.com/office/powerpoint/2010/main" val="1808133405"/>
              </p:ext>
            </p:extLst>
          </p:nvPr>
        </p:nvGraphicFramePr>
        <p:xfrm>
          <a:off x="889479" y="2086723"/>
          <a:ext cx="8759685" cy="4583292"/>
        </p:xfrm>
        <a:graphic>
          <a:graphicData uri="http://schemas.openxmlformats.org/drawingml/2006/table">
            <a:tbl>
              <a:tblPr/>
              <a:tblGrid>
                <a:gridCol w="5386215">
                  <a:extLst>
                    <a:ext uri="{9D8B030D-6E8A-4147-A177-3AD203B41FA5}">
                      <a16:colId xmlns:a16="http://schemas.microsoft.com/office/drawing/2014/main" val="1055780053"/>
                    </a:ext>
                  </a:extLst>
                </a:gridCol>
                <a:gridCol w="1686735">
                  <a:extLst>
                    <a:ext uri="{9D8B030D-6E8A-4147-A177-3AD203B41FA5}">
                      <a16:colId xmlns:a16="http://schemas.microsoft.com/office/drawing/2014/main" val="1248982310"/>
                    </a:ext>
                  </a:extLst>
                </a:gridCol>
                <a:gridCol w="1686735">
                  <a:extLst>
                    <a:ext uri="{9D8B030D-6E8A-4147-A177-3AD203B41FA5}">
                      <a16:colId xmlns:a16="http://schemas.microsoft.com/office/drawing/2014/main" val="3310824221"/>
                    </a:ext>
                  </a:extLst>
                </a:gridCol>
              </a:tblGrid>
              <a:tr h="735870">
                <a:tc>
                  <a:txBody>
                    <a:bodyPr/>
                    <a:lstStyle/>
                    <a:p>
                      <a:pPr marL="114300" indent="0" algn="l" fontAlgn="t"/>
                      <a:r>
                        <a:rPr lang="en-US" sz="2000" b="1" i="0" u="none" strike="noStrike" dirty="0">
                          <a:solidFill>
                            <a:schemeClr val="bg1"/>
                          </a:solidFill>
                          <a:effectLst/>
                          <a:latin typeface="Trebuchet MS" panose="020B0603020202020204" pitchFamily="34" charset="0"/>
                        </a:rPr>
                        <a:t>Criterion-wise actual score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2000" b="1" i="0" u="none" strike="noStrike" dirty="0">
                          <a:solidFill>
                            <a:schemeClr val="bg1"/>
                          </a:solidFill>
                          <a:effectLst/>
                          <a:latin typeface="Trebuchet MS" panose="020B0603020202020204" pitchFamily="34" charset="0"/>
                        </a:rPr>
                        <a:t>Total actual score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2000" b="1" i="0" u="none" strike="noStrike" dirty="0">
                          <a:solidFill>
                            <a:schemeClr val="bg1"/>
                          </a:solidFill>
                          <a:effectLst/>
                          <a:latin typeface="Trebuchet MS" panose="020B0603020202020204" pitchFamily="34" charset="0"/>
                        </a:rPr>
                        <a:t>Grade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64920570"/>
                  </a:ext>
                </a:extLst>
              </a:tr>
              <a:tr h="359758">
                <a:tc rowSpan="4">
                  <a:txBody>
                    <a:bodyPr/>
                    <a:lstStyle/>
                    <a:p>
                      <a:pPr marL="114300" indent="0" algn="l" fontAlgn="t"/>
                      <a:r>
                        <a:rPr lang="en-US" sz="2000" b="0" i="0" u="none" strike="noStrike" dirty="0">
                          <a:solidFill>
                            <a:schemeClr val="bg1"/>
                          </a:solidFill>
                          <a:effectLst/>
                          <a:latin typeface="Trebuchet MS" panose="020B0603020202020204" pitchFamily="34" charset="0"/>
                        </a:rPr>
                        <a:t>Equal to or more than the minimum weighted score for all ten criteria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US" sz="2000" b="0" i="0" u="none" strike="noStrike" dirty="0">
                          <a:solidFill>
                            <a:schemeClr val="bg1"/>
                          </a:solidFill>
                          <a:effectLst/>
                          <a:latin typeface="Trebuchet MS" panose="020B0603020202020204" pitchFamily="34" charset="0"/>
                        </a:rPr>
                        <a:t>80 - 100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978764021"/>
                  </a:ext>
                </a:extLst>
              </a:tr>
              <a:tr h="359758">
                <a:tc vMerge="1">
                  <a:txBody>
                    <a:bodyPr/>
                    <a:lstStyle/>
                    <a:p>
                      <a:endParaRPr lang="en-US"/>
                    </a:p>
                  </a:txBody>
                  <a:tcPr/>
                </a:tc>
                <a:tc>
                  <a:txBody>
                    <a:bodyPr/>
                    <a:lstStyle/>
                    <a:p>
                      <a:pPr algn="ctr" fontAlgn="b"/>
                      <a:r>
                        <a:rPr lang="en-US" sz="2000" b="0" i="0" u="none" strike="noStrike" dirty="0">
                          <a:solidFill>
                            <a:schemeClr val="bg1"/>
                          </a:solidFill>
                          <a:effectLst/>
                          <a:latin typeface="Trebuchet MS" panose="020B0603020202020204" pitchFamily="34" charset="0"/>
                        </a:rPr>
                        <a:t>70 - 79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779269635"/>
                  </a:ext>
                </a:extLst>
              </a:tr>
              <a:tr h="359758">
                <a:tc vMerge="1">
                  <a:txBody>
                    <a:bodyPr/>
                    <a:lstStyle/>
                    <a:p>
                      <a:endParaRPr lang="en-US"/>
                    </a:p>
                  </a:txBody>
                  <a:tcPr/>
                </a:tc>
                <a:tc>
                  <a:txBody>
                    <a:bodyPr/>
                    <a:lstStyle/>
                    <a:p>
                      <a:pPr algn="ctr" fontAlgn="b"/>
                      <a:r>
                        <a:rPr lang="en-US" sz="2000" b="0" i="0" u="none" strike="noStrike" dirty="0">
                          <a:solidFill>
                            <a:schemeClr val="bg1"/>
                          </a:solidFill>
                          <a:effectLst/>
                          <a:latin typeface="Trebuchet MS" panose="020B0603020202020204" pitchFamily="34" charset="0"/>
                        </a:rPr>
                        <a:t>60 - 69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38600405"/>
                  </a:ext>
                </a:extLst>
              </a:tr>
              <a:tr h="359758">
                <a:tc vMerge="1">
                  <a:txBody>
                    <a:bodyPr/>
                    <a:lstStyle/>
                    <a:p>
                      <a:endParaRPr lang="en-US"/>
                    </a:p>
                  </a:txBody>
                  <a:tcPr/>
                </a:tc>
                <a:tc>
                  <a:txBody>
                    <a:bodyPr/>
                    <a:lstStyle/>
                    <a:p>
                      <a:pPr algn="ctr" fontAlgn="b"/>
                      <a:r>
                        <a:rPr lang="en-US" sz="2000" b="0" i="0" u="none" strike="noStrike" dirty="0">
                          <a:solidFill>
                            <a:schemeClr val="bg1"/>
                          </a:solidFill>
                          <a:effectLst/>
                          <a:latin typeface="Trebuchet MS" panose="020B0603020202020204" pitchFamily="34" charset="0"/>
                        </a:rPr>
                        <a:t>&lt;60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38400414"/>
                  </a:ext>
                </a:extLst>
              </a:tr>
              <a:tr h="359758">
                <a:tc rowSpan="3">
                  <a:txBody>
                    <a:bodyPr/>
                    <a:lstStyle/>
                    <a:p>
                      <a:pPr marL="114300" indent="0" algn="l" fontAlgn="t"/>
                      <a:r>
                        <a:rPr lang="en-US" sz="2000" b="0" i="0" u="none" strike="noStrike" dirty="0">
                          <a:solidFill>
                            <a:schemeClr val="bg1"/>
                          </a:solidFill>
                          <a:effectLst/>
                          <a:latin typeface="Trebuchet MS" panose="020B0603020202020204" pitchFamily="34" charset="0"/>
                        </a:rPr>
                        <a:t>Equal to or more than the minimum weighted score for nine of the ten criteria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70 - 100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849821904"/>
                  </a:ext>
                </a:extLst>
              </a:tr>
              <a:tr h="359758">
                <a:tc vMerge="1">
                  <a:txBody>
                    <a:bodyPr/>
                    <a:lstStyle/>
                    <a:p>
                      <a:endParaRPr lang="en-US"/>
                    </a:p>
                  </a:txBody>
                  <a:tcPr/>
                </a:tc>
                <a:tc>
                  <a:txBody>
                    <a:bodyPr/>
                    <a:lstStyle/>
                    <a:p>
                      <a:pPr algn="ctr" fontAlgn="b"/>
                      <a:r>
                        <a:rPr lang="en-US" sz="2000" b="0" i="0" u="none" strike="noStrike" dirty="0">
                          <a:solidFill>
                            <a:schemeClr val="bg1"/>
                          </a:solidFill>
                          <a:effectLst/>
                          <a:latin typeface="Trebuchet MS" panose="020B0603020202020204" pitchFamily="34" charset="0"/>
                        </a:rPr>
                        <a:t>60 - 69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89960564"/>
                  </a:ext>
                </a:extLst>
              </a:tr>
              <a:tr h="359758">
                <a:tc vMerge="1">
                  <a:txBody>
                    <a:bodyPr/>
                    <a:lstStyle/>
                    <a:p>
                      <a:endParaRPr lang="en-US"/>
                    </a:p>
                  </a:txBody>
                  <a:tcPr/>
                </a:tc>
                <a:tc>
                  <a:txBody>
                    <a:bodyPr/>
                    <a:lstStyle/>
                    <a:p>
                      <a:pPr algn="ctr" fontAlgn="b"/>
                      <a:r>
                        <a:rPr lang="en-US" sz="2000" b="0" i="0" u="none" strike="noStrike" dirty="0">
                          <a:solidFill>
                            <a:schemeClr val="bg1"/>
                          </a:solidFill>
                          <a:effectLst/>
                          <a:latin typeface="Trebuchet MS" panose="020B0603020202020204" pitchFamily="34" charset="0"/>
                        </a:rPr>
                        <a:t>&lt;60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70009389"/>
                  </a:ext>
                </a:extLst>
              </a:tr>
              <a:tr h="359758">
                <a:tc rowSpan="2">
                  <a:txBody>
                    <a:bodyPr/>
                    <a:lstStyle/>
                    <a:p>
                      <a:pPr marL="114300" indent="0" algn="l" fontAlgn="t"/>
                      <a:r>
                        <a:rPr lang="en-US" sz="2000" b="0" i="0" u="none" strike="noStrike" dirty="0">
                          <a:solidFill>
                            <a:schemeClr val="bg1"/>
                          </a:solidFill>
                          <a:effectLst/>
                          <a:latin typeface="Trebuchet MS" panose="020B0603020202020204" pitchFamily="34" charset="0"/>
                        </a:rPr>
                        <a:t>Equal to or more than the minimum weighted score for eight of the ten criteria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60 - 100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305441957"/>
                  </a:ext>
                </a:extLst>
              </a:tr>
              <a:tr h="359758">
                <a:tc vMerge="1">
                  <a:txBody>
                    <a:bodyPr/>
                    <a:lstStyle/>
                    <a:p>
                      <a:endParaRPr lang="en-US"/>
                    </a:p>
                  </a:txBody>
                  <a:tcPr/>
                </a:tc>
                <a:tc>
                  <a:txBody>
                    <a:bodyPr/>
                    <a:lstStyle/>
                    <a:p>
                      <a:pPr algn="ctr" fontAlgn="b"/>
                      <a:r>
                        <a:rPr lang="en-US" sz="2000" b="0" i="0" u="none" strike="noStrike" dirty="0">
                          <a:solidFill>
                            <a:schemeClr val="bg1"/>
                          </a:solidFill>
                          <a:effectLst/>
                          <a:latin typeface="Trebuchet MS" panose="020B0603020202020204" pitchFamily="34" charset="0"/>
                        </a:rPr>
                        <a:t>&lt;60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177050691"/>
                  </a:ext>
                </a:extLst>
              </a:tr>
              <a:tr h="359758">
                <a:tc>
                  <a:txBody>
                    <a:bodyPr/>
                    <a:lstStyle/>
                    <a:p>
                      <a:pPr marL="114300" indent="0" algn="l" fontAlgn="b"/>
                      <a:r>
                        <a:rPr lang="en-US" sz="2000" b="0" i="0" u="none" strike="noStrike" dirty="0">
                          <a:solidFill>
                            <a:schemeClr val="bg1"/>
                          </a:solidFill>
                          <a:effectLst/>
                          <a:latin typeface="Trebuchet MS" panose="020B0603020202020204" pitchFamily="34" charset="0"/>
                        </a:rPr>
                        <a:t>Irrespective of minimum weighted criterion scores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&lt;60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2000" b="0" i="0" u="none" strike="noStrike" dirty="0">
                          <a:solidFill>
                            <a:schemeClr val="bg1"/>
                          </a:solidFill>
                          <a:effectLst/>
                          <a:latin typeface="Trebuchet MS" panose="020B0603020202020204" pitchFamily="34" charset="0"/>
                        </a:rPr>
                        <a:t>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115892702"/>
                  </a:ext>
                </a:extLst>
              </a:tr>
            </a:tbl>
          </a:graphicData>
        </a:graphic>
      </p:graphicFrame>
    </p:spTree>
    <p:extLst>
      <p:ext uri="{BB962C8B-B14F-4D97-AF65-F5344CB8AC3E}">
        <p14:creationId xmlns:p14="http://schemas.microsoft.com/office/powerpoint/2010/main" val="1568780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B01D0-DD41-4B22-B454-C3B3805C2C2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606173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984B-DB61-4F34-ABC8-7AC7DE49AA86}"/>
              </a:ext>
            </a:extLst>
          </p:cNvPr>
          <p:cNvSpPr>
            <a:spLocks noGrp="1"/>
          </p:cNvSpPr>
          <p:nvPr>
            <p:ph type="title"/>
          </p:nvPr>
        </p:nvSpPr>
        <p:spPr/>
        <p:txBody>
          <a:bodyPr>
            <a:normAutofit/>
          </a:bodyPr>
          <a:lstStyle/>
          <a:p>
            <a:r>
              <a:rPr lang="en-US" sz="3200" dirty="0"/>
              <a:t>SESSION 3. WRITING UP AND SUBMISSION OF SER</a:t>
            </a:r>
          </a:p>
        </p:txBody>
      </p:sp>
    </p:spTree>
    <p:extLst>
      <p:ext uri="{BB962C8B-B14F-4D97-AF65-F5344CB8AC3E}">
        <p14:creationId xmlns:p14="http://schemas.microsoft.com/office/powerpoint/2010/main" val="2444196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71259-0DEE-4388-BBD6-5FF1D23E5B2C}"/>
              </a:ext>
            </a:extLst>
          </p:cNvPr>
          <p:cNvSpPr>
            <a:spLocks noGrp="1"/>
          </p:cNvSpPr>
          <p:nvPr>
            <p:ph type="title"/>
          </p:nvPr>
        </p:nvSpPr>
        <p:spPr/>
        <p:txBody>
          <a:bodyPr/>
          <a:lstStyle/>
          <a:p>
            <a:r>
              <a:rPr lang="en-US" dirty="0"/>
              <a:t>Purpose of SER</a:t>
            </a:r>
          </a:p>
        </p:txBody>
      </p:sp>
      <p:sp>
        <p:nvSpPr>
          <p:cNvPr id="5" name="Content Placeholder 4">
            <a:extLst>
              <a:ext uri="{FF2B5EF4-FFF2-40B4-BE49-F238E27FC236}">
                <a16:creationId xmlns:a16="http://schemas.microsoft.com/office/drawing/2014/main" id="{3E9F52D8-C06F-4556-ADDC-17E65548FDFD}"/>
              </a:ext>
            </a:extLst>
          </p:cNvPr>
          <p:cNvSpPr>
            <a:spLocks noGrp="1"/>
          </p:cNvSpPr>
          <p:nvPr>
            <p:ph idx="1"/>
          </p:nvPr>
        </p:nvSpPr>
        <p:spPr>
          <a:xfrm>
            <a:off x="680321" y="2336873"/>
            <a:ext cx="9613861" cy="4032930"/>
          </a:xfrm>
        </p:spPr>
        <p:txBody>
          <a:bodyPr>
            <a:normAutofit/>
          </a:bodyPr>
          <a:lstStyle/>
          <a:p>
            <a:pPr marL="0" indent="0">
              <a:buNone/>
            </a:pPr>
            <a:r>
              <a:rPr lang="en-US" sz="2800" dirty="0"/>
              <a:t>The SER should provide review team with an account of how the University knows that it meets the expectations of stakeholders and wider society in terms of the Standards and Best Practices set out in the Manual, and those of statutory professional bodies where relevant </a:t>
            </a:r>
          </a:p>
          <a:p>
            <a:pPr marL="0" indent="0">
              <a:buNone/>
            </a:pPr>
            <a:endParaRPr lang="en-US" sz="2800" dirty="0"/>
          </a:p>
          <a:p>
            <a:pPr marL="0" indent="0">
              <a:buNone/>
            </a:pPr>
            <a:r>
              <a:rPr lang="en-US" sz="2800" dirty="0"/>
              <a:t>Data presented and statements made in the SER </a:t>
            </a:r>
            <a:r>
              <a:rPr lang="en-US" sz="2800" u="sng" dirty="0"/>
              <a:t>must</a:t>
            </a:r>
            <a:r>
              <a:rPr lang="en-US" sz="2800" dirty="0"/>
              <a:t> be accurate</a:t>
            </a:r>
          </a:p>
          <a:p>
            <a:endParaRPr lang="en-US" sz="2800" dirty="0"/>
          </a:p>
        </p:txBody>
      </p:sp>
    </p:spTree>
    <p:extLst>
      <p:ext uri="{BB962C8B-B14F-4D97-AF65-F5344CB8AC3E}">
        <p14:creationId xmlns:p14="http://schemas.microsoft.com/office/powerpoint/2010/main" val="336609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7C9B-DA29-4CB5-B2A0-2494B8495D6D}"/>
              </a:ext>
            </a:extLst>
          </p:cNvPr>
          <p:cNvSpPr>
            <a:spLocks noGrp="1"/>
          </p:cNvSpPr>
          <p:nvPr>
            <p:ph type="title"/>
          </p:nvPr>
        </p:nvSpPr>
        <p:spPr/>
        <p:txBody>
          <a:bodyPr/>
          <a:lstStyle/>
          <a:p>
            <a:r>
              <a:rPr lang="en-US" dirty="0"/>
              <a:t>Organization of SER</a:t>
            </a:r>
          </a:p>
        </p:txBody>
      </p:sp>
      <p:sp>
        <p:nvSpPr>
          <p:cNvPr id="3" name="Content Placeholder 2">
            <a:extLst>
              <a:ext uri="{FF2B5EF4-FFF2-40B4-BE49-F238E27FC236}">
                <a16:creationId xmlns:a16="http://schemas.microsoft.com/office/drawing/2014/main" id="{B27073F3-BE3B-4F1B-8161-AFB3622E234D}"/>
              </a:ext>
            </a:extLst>
          </p:cNvPr>
          <p:cNvSpPr>
            <a:spLocks noGrp="1"/>
          </p:cNvSpPr>
          <p:nvPr>
            <p:ph idx="1"/>
          </p:nvPr>
        </p:nvSpPr>
        <p:spPr/>
        <p:txBody>
          <a:bodyPr>
            <a:normAutofit/>
          </a:bodyPr>
          <a:lstStyle/>
          <a:p>
            <a:pPr marL="1606550" indent="-1606550">
              <a:lnSpc>
                <a:spcPct val="100000"/>
              </a:lnSpc>
              <a:spcAft>
                <a:spcPts val="1200"/>
              </a:spcAft>
              <a:buNone/>
            </a:pPr>
            <a:r>
              <a:rPr lang="en-US" sz="2800" dirty="0"/>
              <a:t>Section 1. Introduction to the institution</a:t>
            </a:r>
          </a:p>
          <a:p>
            <a:pPr marL="1714500" indent="-1714500">
              <a:lnSpc>
                <a:spcPct val="100000"/>
              </a:lnSpc>
              <a:spcAft>
                <a:spcPts val="1200"/>
              </a:spcAft>
              <a:buNone/>
            </a:pPr>
            <a:r>
              <a:rPr lang="en-US" sz="2800" dirty="0"/>
              <a:t>Section 2. Compliance with standards under each criterion, with list of evidence</a:t>
            </a:r>
          </a:p>
          <a:p>
            <a:pPr marL="1606550" indent="-1606550">
              <a:lnSpc>
                <a:spcPct val="100000"/>
              </a:lnSpc>
              <a:spcAft>
                <a:spcPts val="1200"/>
              </a:spcAft>
              <a:buNone/>
            </a:pPr>
            <a:r>
              <a:rPr lang="en-US" sz="2800" dirty="0"/>
              <a:t>Section 3. Conclusions / current actions</a:t>
            </a:r>
          </a:p>
        </p:txBody>
      </p:sp>
    </p:spTree>
    <p:extLst>
      <p:ext uri="{BB962C8B-B14F-4D97-AF65-F5344CB8AC3E}">
        <p14:creationId xmlns:p14="http://schemas.microsoft.com/office/powerpoint/2010/main" val="2556683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C7E3-45B5-41DC-863C-CE2805393BB0}"/>
              </a:ext>
            </a:extLst>
          </p:cNvPr>
          <p:cNvSpPr>
            <a:spLocks noGrp="1"/>
          </p:cNvSpPr>
          <p:nvPr>
            <p:ph type="title"/>
          </p:nvPr>
        </p:nvSpPr>
        <p:spPr/>
        <p:txBody>
          <a:bodyPr/>
          <a:lstStyle/>
          <a:p>
            <a:r>
              <a:rPr lang="en-US" dirty="0"/>
              <a:t>Section 1. Introduction</a:t>
            </a:r>
          </a:p>
        </p:txBody>
      </p:sp>
      <p:sp>
        <p:nvSpPr>
          <p:cNvPr id="3" name="Content Placeholder 2">
            <a:extLst>
              <a:ext uri="{FF2B5EF4-FFF2-40B4-BE49-F238E27FC236}">
                <a16:creationId xmlns:a16="http://schemas.microsoft.com/office/drawing/2014/main" id="{5498FABE-54F6-4567-BBED-DA1DB0E397AA}"/>
              </a:ext>
            </a:extLst>
          </p:cNvPr>
          <p:cNvSpPr>
            <a:spLocks noGrp="1"/>
          </p:cNvSpPr>
          <p:nvPr>
            <p:ph idx="1"/>
          </p:nvPr>
        </p:nvSpPr>
        <p:spPr>
          <a:xfrm>
            <a:off x="680321" y="2212887"/>
            <a:ext cx="10389461" cy="4382582"/>
          </a:xfrm>
        </p:spPr>
        <p:txBody>
          <a:bodyPr>
            <a:normAutofit fontScale="92500" lnSpcReduction="10000"/>
          </a:bodyPr>
          <a:lstStyle/>
          <a:p>
            <a:r>
              <a:rPr lang="en-US" dirty="0"/>
              <a:t>Vision and mission statement</a:t>
            </a:r>
          </a:p>
          <a:p>
            <a:r>
              <a:rPr lang="en-US" dirty="0"/>
              <a:t>Brief history of the university, with major milestones in development</a:t>
            </a:r>
          </a:p>
          <a:p>
            <a:r>
              <a:rPr lang="en-US" dirty="0"/>
              <a:t>Size in terms of faculties, academic departments, units, and </a:t>
            </a:r>
            <a:r>
              <a:rPr lang="en-US" dirty="0" err="1"/>
              <a:t>centres</a:t>
            </a:r>
            <a:r>
              <a:rPr lang="en-US" dirty="0"/>
              <a:t>; number of students and teachers; number of administrative and supporting staff etc. </a:t>
            </a:r>
          </a:p>
          <a:p>
            <a:r>
              <a:rPr lang="en-US" dirty="0"/>
              <a:t>Organizational structure and line of responsibilities among its administrative units and committees. </a:t>
            </a:r>
          </a:p>
          <a:p>
            <a:r>
              <a:rPr lang="en-US" dirty="0"/>
              <a:t>SWOT analysis to help the review team to contextualize the institution and plan the review process. </a:t>
            </a:r>
          </a:p>
          <a:p>
            <a:r>
              <a:rPr lang="en-US" dirty="0"/>
              <a:t>Major changes since the last review, and the implications of the changes and challenges for safeguarding academic standards and quality of students’ learning opportunities. </a:t>
            </a:r>
          </a:p>
          <a:p>
            <a:r>
              <a:rPr lang="en-US" dirty="0"/>
              <a:t>A brief outline of the process followed to prepare the SER</a:t>
            </a:r>
          </a:p>
          <a:p>
            <a:endParaRPr lang="en-US" dirty="0"/>
          </a:p>
        </p:txBody>
      </p:sp>
    </p:spTree>
    <p:extLst>
      <p:ext uri="{BB962C8B-B14F-4D97-AF65-F5344CB8AC3E}">
        <p14:creationId xmlns:p14="http://schemas.microsoft.com/office/powerpoint/2010/main" val="3205166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ED3C-3C3B-4CB4-89FA-8F2C8C6B1233}"/>
              </a:ext>
            </a:extLst>
          </p:cNvPr>
          <p:cNvSpPr>
            <a:spLocks noGrp="1"/>
          </p:cNvSpPr>
          <p:nvPr>
            <p:ph type="title"/>
          </p:nvPr>
        </p:nvSpPr>
        <p:spPr/>
        <p:txBody>
          <a:bodyPr/>
          <a:lstStyle/>
          <a:p>
            <a:r>
              <a:rPr lang="en-US" dirty="0"/>
              <a:t>Section 2. Compliance with criteria and standards</a:t>
            </a:r>
          </a:p>
        </p:txBody>
      </p:sp>
      <p:sp>
        <p:nvSpPr>
          <p:cNvPr id="3" name="Content Placeholder 2">
            <a:extLst>
              <a:ext uri="{FF2B5EF4-FFF2-40B4-BE49-F238E27FC236}">
                <a16:creationId xmlns:a16="http://schemas.microsoft.com/office/drawing/2014/main" id="{93462FD2-6010-46EE-BEEB-A3DD01C3FB94}"/>
              </a:ext>
            </a:extLst>
          </p:cNvPr>
          <p:cNvSpPr>
            <a:spLocks noGrp="1"/>
          </p:cNvSpPr>
          <p:nvPr>
            <p:ph idx="1"/>
          </p:nvPr>
        </p:nvSpPr>
        <p:spPr>
          <a:xfrm>
            <a:off x="680321" y="2175164"/>
            <a:ext cx="9613861" cy="4544291"/>
          </a:xfrm>
        </p:spPr>
        <p:txBody>
          <a:bodyPr>
            <a:normAutofit/>
          </a:bodyPr>
          <a:lstStyle/>
          <a:p>
            <a:r>
              <a:rPr lang="en-US" sz="2800" dirty="0"/>
              <a:t>Should have 10 subsections (one for each criterion) in same order as in manual</a:t>
            </a:r>
          </a:p>
          <a:p>
            <a:endParaRPr lang="en-US" sz="2800" dirty="0"/>
          </a:p>
          <a:p>
            <a:r>
              <a:rPr lang="en-US" sz="2800" dirty="0"/>
              <a:t>Use template set out in Manual Appendix</a:t>
            </a:r>
          </a:p>
          <a:p>
            <a:pPr lvl="1"/>
            <a:r>
              <a:rPr lang="en-US" sz="2400" dirty="0"/>
              <a:t>Column 1: serial number of standard</a:t>
            </a:r>
          </a:p>
          <a:p>
            <a:pPr lvl="1"/>
            <a:r>
              <a:rPr lang="en-US" sz="2400" dirty="0"/>
              <a:t>Column 2: claim of compliance</a:t>
            </a:r>
          </a:p>
          <a:p>
            <a:pPr lvl="1"/>
            <a:r>
              <a:rPr lang="en-US" sz="2400" dirty="0"/>
              <a:t>Column 3: supporting evidence</a:t>
            </a:r>
          </a:p>
          <a:p>
            <a:pPr lvl="1"/>
            <a:r>
              <a:rPr lang="en-US" sz="2400" dirty="0"/>
              <a:t>Column 4: codes of documents provided as supporting evidence</a:t>
            </a:r>
          </a:p>
        </p:txBody>
      </p:sp>
    </p:spTree>
    <p:extLst>
      <p:ext uri="{BB962C8B-B14F-4D97-AF65-F5344CB8AC3E}">
        <p14:creationId xmlns:p14="http://schemas.microsoft.com/office/powerpoint/2010/main" val="1702521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3" name="Picture 2">
            <a:extLst>
              <a:ext uri="{FF2B5EF4-FFF2-40B4-BE49-F238E27FC236}">
                <a16:creationId xmlns:a16="http://schemas.microsoft.com/office/drawing/2014/main" id="{84B51688-8325-4158-8022-22E31F6AC8F7}"/>
              </a:ext>
            </a:extLst>
          </p:cNvPr>
          <p:cNvPicPr>
            <a:picLocks noChangeAspect="1"/>
          </p:cNvPicPr>
          <p:nvPr/>
        </p:nvPicPr>
        <p:blipFill>
          <a:blip r:embed="rId2"/>
          <a:stretch>
            <a:fillRect/>
          </a:stretch>
        </p:blipFill>
        <p:spPr>
          <a:xfrm>
            <a:off x="3604491" y="27213"/>
            <a:ext cx="6196369" cy="6803573"/>
          </a:xfrm>
          <a:prstGeom prst="rect">
            <a:avLst/>
          </a:prstGeom>
        </p:spPr>
      </p:pic>
    </p:spTree>
    <p:extLst>
      <p:ext uri="{BB962C8B-B14F-4D97-AF65-F5344CB8AC3E}">
        <p14:creationId xmlns:p14="http://schemas.microsoft.com/office/powerpoint/2010/main" val="97897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National Framework for Quality Assurance </a:t>
            </a:r>
          </a:p>
        </p:txBody>
      </p:sp>
      <p:sp>
        <p:nvSpPr>
          <p:cNvPr id="4" name="Content Placeholder 2">
            <a:extLst>
              <a:ext uri="{FF2B5EF4-FFF2-40B4-BE49-F238E27FC236}">
                <a16:creationId xmlns:a16="http://schemas.microsoft.com/office/drawing/2014/main" id="{0A6F03B4-9B38-486D-8A60-C70D86A5AB54}"/>
              </a:ext>
            </a:extLst>
          </p:cNvPr>
          <p:cNvSpPr>
            <a:spLocks noGrp="1"/>
          </p:cNvSpPr>
          <p:nvPr>
            <p:ph idx="1"/>
          </p:nvPr>
        </p:nvSpPr>
        <p:spPr>
          <a:xfrm>
            <a:off x="1357745" y="2336873"/>
            <a:ext cx="7730837" cy="3599316"/>
          </a:xfrm>
        </p:spPr>
        <p:txBody>
          <a:bodyPr>
            <a:normAutofit lnSpcReduction="10000"/>
          </a:bodyPr>
          <a:lstStyle/>
          <a:p>
            <a:pPr>
              <a:lnSpc>
                <a:spcPct val="150000"/>
              </a:lnSpc>
            </a:pPr>
            <a:r>
              <a:rPr lang="en-US" sz="2800" dirty="0"/>
              <a:t>Sri Lanka Qualifications Framework</a:t>
            </a:r>
          </a:p>
          <a:p>
            <a:pPr>
              <a:lnSpc>
                <a:spcPct val="150000"/>
              </a:lnSpc>
            </a:pPr>
            <a:r>
              <a:rPr lang="en-US" sz="2800" dirty="0"/>
              <a:t>Subject Benchmark Statements</a:t>
            </a:r>
          </a:p>
          <a:p>
            <a:pPr>
              <a:lnSpc>
                <a:spcPct val="150000"/>
              </a:lnSpc>
            </a:pPr>
            <a:r>
              <a:rPr lang="en-US" sz="2800" dirty="0"/>
              <a:t>Codes of Practice</a:t>
            </a:r>
          </a:p>
          <a:p>
            <a:pPr>
              <a:lnSpc>
                <a:spcPct val="150000"/>
              </a:lnSpc>
            </a:pPr>
            <a:r>
              <a:rPr lang="en-US" sz="2800" dirty="0"/>
              <a:t>Internal Quality Assurance</a:t>
            </a:r>
          </a:p>
          <a:p>
            <a:pPr>
              <a:lnSpc>
                <a:spcPct val="150000"/>
              </a:lnSpc>
            </a:pPr>
            <a:r>
              <a:rPr lang="en-US" sz="2800" dirty="0"/>
              <a:t>External Quality Assurance</a:t>
            </a:r>
          </a:p>
        </p:txBody>
      </p:sp>
    </p:spTree>
    <p:extLst>
      <p:ext uri="{BB962C8B-B14F-4D97-AF65-F5344CB8AC3E}">
        <p14:creationId xmlns:p14="http://schemas.microsoft.com/office/powerpoint/2010/main" val="2478247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9FF9-F0D4-4386-96FD-289424196EED}"/>
              </a:ext>
            </a:extLst>
          </p:cNvPr>
          <p:cNvSpPr>
            <a:spLocks noGrp="1"/>
          </p:cNvSpPr>
          <p:nvPr>
            <p:ph type="title"/>
          </p:nvPr>
        </p:nvSpPr>
        <p:spPr/>
        <p:txBody>
          <a:bodyPr/>
          <a:lstStyle/>
          <a:p>
            <a:r>
              <a:rPr lang="en-US" dirty="0"/>
              <a:t>Section 3. Conclusions / Current Actions</a:t>
            </a:r>
          </a:p>
        </p:txBody>
      </p:sp>
      <p:sp>
        <p:nvSpPr>
          <p:cNvPr id="3" name="Content Placeholder 2">
            <a:extLst>
              <a:ext uri="{FF2B5EF4-FFF2-40B4-BE49-F238E27FC236}">
                <a16:creationId xmlns:a16="http://schemas.microsoft.com/office/drawing/2014/main" id="{C63E563F-B8DC-433D-A7B0-46ECAA83BD9D}"/>
              </a:ext>
            </a:extLst>
          </p:cNvPr>
          <p:cNvSpPr>
            <a:spLocks noGrp="1"/>
          </p:cNvSpPr>
          <p:nvPr>
            <p:ph idx="1"/>
          </p:nvPr>
        </p:nvSpPr>
        <p:spPr>
          <a:xfrm>
            <a:off x="680320" y="2303978"/>
            <a:ext cx="9613861" cy="4189812"/>
          </a:xfrm>
        </p:spPr>
        <p:txBody>
          <a:bodyPr>
            <a:normAutofit/>
          </a:bodyPr>
          <a:lstStyle/>
          <a:p>
            <a:pPr>
              <a:lnSpc>
                <a:spcPct val="110000"/>
              </a:lnSpc>
              <a:spcAft>
                <a:spcPts val="600"/>
              </a:spcAft>
            </a:pPr>
            <a:r>
              <a:rPr lang="en-US" dirty="0"/>
              <a:t>Reflect on university’s policies and practices pertaining to all of its educational activities in accordance with its vision and the mission, and the effectiveness of such policies and practices in maintaining the quality of its educational </a:t>
            </a:r>
            <a:r>
              <a:rPr lang="en-US" dirty="0" err="1"/>
              <a:t>programmes</a:t>
            </a:r>
            <a:r>
              <a:rPr lang="en-US" dirty="0"/>
              <a:t> and awards. </a:t>
            </a:r>
          </a:p>
          <a:p>
            <a:pPr>
              <a:lnSpc>
                <a:spcPct val="110000"/>
              </a:lnSpc>
              <a:spcAft>
                <a:spcPts val="600"/>
              </a:spcAft>
            </a:pPr>
            <a:r>
              <a:rPr lang="en-US" dirty="0"/>
              <a:t>Identify a list of actions that are being undertaken at present or to be taken in the future to redress any weaknesses or failures. </a:t>
            </a:r>
          </a:p>
          <a:p>
            <a:pPr>
              <a:lnSpc>
                <a:spcPct val="110000"/>
              </a:lnSpc>
              <a:spcAft>
                <a:spcPts val="600"/>
              </a:spcAft>
            </a:pPr>
            <a:r>
              <a:rPr lang="en-US" dirty="0"/>
              <a:t>Mention any specific issues that need to be discussed with the review team. </a:t>
            </a:r>
            <a:endParaRPr lang="en-US" sz="2800" dirty="0"/>
          </a:p>
        </p:txBody>
      </p:sp>
    </p:spTree>
    <p:extLst>
      <p:ext uri="{BB962C8B-B14F-4D97-AF65-F5344CB8AC3E}">
        <p14:creationId xmlns:p14="http://schemas.microsoft.com/office/powerpoint/2010/main" val="4028137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B63E-FAC9-4C2F-A5A3-E2DAC34B68E7}"/>
              </a:ext>
            </a:extLst>
          </p:cNvPr>
          <p:cNvSpPr>
            <a:spLocks noGrp="1"/>
          </p:cNvSpPr>
          <p:nvPr>
            <p:ph type="title"/>
          </p:nvPr>
        </p:nvSpPr>
        <p:spPr/>
        <p:txBody>
          <a:bodyPr/>
          <a:lstStyle/>
          <a:p>
            <a:r>
              <a:rPr lang="en-US" dirty="0"/>
              <a:t>SER length and format</a:t>
            </a:r>
          </a:p>
        </p:txBody>
      </p:sp>
      <p:sp>
        <p:nvSpPr>
          <p:cNvPr id="3" name="Content Placeholder 2">
            <a:extLst>
              <a:ext uri="{FF2B5EF4-FFF2-40B4-BE49-F238E27FC236}">
                <a16:creationId xmlns:a16="http://schemas.microsoft.com/office/drawing/2014/main" id="{0D3BCAE3-E0A7-4066-A2DE-76CAA427DA9D}"/>
              </a:ext>
            </a:extLst>
          </p:cNvPr>
          <p:cNvSpPr>
            <a:spLocks noGrp="1"/>
          </p:cNvSpPr>
          <p:nvPr>
            <p:ph idx="1"/>
          </p:nvPr>
        </p:nvSpPr>
        <p:spPr>
          <a:xfrm>
            <a:off x="680321" y="2336873"/>
            <a:ext cx="9613861" cy="4299454"/>
          </a:xfrm>
        </p:spPr>
        <p:txBody>
          <a:bodyPr>
            <a:normAutofit/>
          </a:bodyPr>
          <a:lstStyle/>
          <a:p>
            <a:r>
              <a:rPr lang="en-US" sz="2800" dirty="0"/>
              <a:t>Word limit: 20,000 words </a:t>
            </a:r>
            <a:endParaRPr lang="en-US" sz="2400" dirty="0"/>
          </a:p>
          <a:p>
            <a:endParaRPr lang="en-US" sz="2800" dirty="0"/>
          </a:p>
          <a:p>
            <a:r>
              <a:rPr lang="en-US" sz="2800" dirty="0"/>
              <a:t>Format of report</a:t>
            </a:r>
          </a:p>
          <a:p>
            <a:pPr lvl="1"/>
            <a:r>
              <a:rPr lang="en-US" sz="2400" dirty="0"/>
              <a:t>Use Times New Roman, 12 point font size</a:t>
            </a:r>
          </a:p>
          <a:p>
            <a:pPr lvl="1"/>
            <a:r>
              <a:rPr lang="en-US" sz="2400" dirty="0"/>
              <a:t>1.5 line spacing</a:t>
            </a:r>
          </a:p>
          <a:p>
            <a:pPr lvl="1"/>
            <a:r>
              <a:rPr lang="en-US" sz="2400" dirty="0"/>
              <a:t>A4 size pages</a:t>
            </a:r>
          </a:p>
        </p:txBody>
      </p:sp>
    </p:spTree>
    <p:extLst>
      <p:ext uri="{BB962C8B-B14F-4D97-AF65-F5344CB8AC3E}">
        <p14:creationId xmlns:p14="http://schemas.microsoft.com/office/powerpoint/2010/main" val="2707318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0401-DE42-47A2-B928-B6431EF7C6BF}"/>
              </a:ext>
            </a:extLst>
          </p:cNvPr>
          <p:cNvSpPr>
            <a:spLocks noGrp="1"/>
          </p:cNvSpPr>
          <p:nvPr>
            <p:ph type="title"/>
          </p:nvPr>
        </p:nvSpPr>
        <p:spPr/>
        <p:txBody>
          <a:bodyPr/>
          <a:lstStyle/>
          <a:p>
            <a:r>
              <a:rPr lang="en-US" dirty="0"/>
              <a:t>Submission of SER</a:t>
            </a:r>
          </a:p>
        </p:txBody>
      </p:sp>
      <p:sp>
        <p:nvSpPr>
          <p:cNvPr id="3" name="Content Placeholder 2">
            <a:extLst>
              <a:ext uri="{FF2B5EF4-FFF2-40B4-BE49-F238E27FC236}">
                <a16:creationId xmlns:a16="http://schemas.microsoft.com/office/drawing/2014/main" id="{67EE80A8-80CF-406D-B8C7-4161803FDE2A}"/>
              </a:ext>
            </a:extLst>
          </p:cNvPr>
          <p:cNvSpPr>
            <a:spLocks noGrp="1"/>
          </p:cNvSpPr>
          <p:nvPr>
            <p:ph idx="1"/>
          </p:nvPr>
        </p:nvSpPr>
        <p:spPr>
          <a:xfrm>
            <a:off x="680321" y="2336873"/>
            <a:ext cx="9613861" cy="4147054"/>
          </a:xfrm>
        </p:spPr>
        <p:txBody>
          <a:bodyPr>
            <a:normAutofit/>
          </a:bodyPr>
          <a:lstStyle/>
          <a:p>
            <a:r>
              <a:rPr lang="en-US" sz="2800" dirty="0"/>
              <a:t>7 hard copies</a:t>
            </a:r>
          </a:p>
          <a:p>
            <a:r>
              <a:rPr lang="en-US" sz="2800" dirty="0"/>
              <a:t>Soft copy on CD in pdf format </a:t>
            </a:r>
          </a:p>
          <a:p>
            <a:r>
              <a:rPr lang="en-US" sz="2800" dirty="0"/>
              <a:t>Cover letter signed by Vice-Chancellor</a:t>
            </a:r>
          </a:p>
          <a:p>
            <a:r>
              <a:rPr lang="en-US" sz="2800" dirty="0"/>
              <a:t>Deadline for submission: 31 March 2020</a:t>
            </a:r>
          </a:p>
          <a:p>
            <a:r>
              <a:rPr lang="en-US" sz="2800" dirty="0"/>
              <a:t>Send to: Director, Quality Assurance Council, 94/10 Ananda </a:t>
            </a:r>
            <a:r>
              <a:rPr lang="en-US" sz="2800" dirty="0" err="1"/>
              <a:t>Rajakaruna</a:t>
            </a:r>
            <a:r>
              <a:rPr lang="en-US" sz="2800" dirty="0"/>
              <a:t> Mawatha, Colombo 8</a:t>
            </a:r>
          </a:p>
        </p:txBody>
      </p:sp>
    </p:spTree>
    <p:extLst>
      <p:ext uri="{BB962C8B-B14F-4D97-AF65-F5344CB8AC3E}">
        <p14:creationId xmlns:p14="http://schemas.microsoft.com/office/powerpoint/2010/main" val="2293315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D327-0258-41E7-B0E2-CD5416172247}"/>
              </a:ext>
            </a:extLst>
          </p:cNvPr>
          <p:cNvSpPr>
            <a:spLocks noGrp="1"/>
          </p:cNvSpPr>
          <p:nvPr>
            <p:ph type="title"/>
          </p:nvPr>
        </p:nvSpPr>
        <p:spPr/>
        <p:txBody>
          <a:bodyPr/>
          <a:lstStyle/>
          <a:p>
            <a:r>
              <a:rPr lang="en-US" dirty="0"/>
              <a:t>Process after submission of SER</a:t>
            </a:r>
          </a:p>
        </p:txBody>
      </p:sp>
      <p:graphicFrame>
        <p:nvGraphicFramePr>
          <p:cNvPr id="4" name="Content Placeholder 3">
            <a:extLst>
              <a:ext uri="{FF2B5EF4-FFF2-40B4-BE49-F238E27FC236}">
                <a16:creationId xmlns:a16="http://schemas.microsoft.com/office/drawing/2014/main" id="{C9888908-BEB6-4CF2-8E69-2A87C63E27B7}"/>
              </a:ext>
            </a:extLst>
          </p:cNvPr>
          <p:cNvGraphicFramePr>
            <a:graphicFrameLocks noGrp="1"/>
          </p:cNvGraphicFramePr>
          <p:nvPr>
            <p:ph idx="1"/>
            <p:extLst>
              <p:ext uri="{D42A27DB-BD31-4B8C-83A1-F6EECF244321}">
                <p14:modId xmlns:p14="http://schemas.microsoft.com/office/powerpoint/2010/main" val="11501463"/>
              </p:ext>
            </p:extLst>
          </p:nvPr>
        </p:nvGraphicFramePr>
        <p:xfrm>
          <a:off x="473040" y="2363305"/>
          <a:ext cx="11245919"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793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materials</a:t>
            </a:r>
          </a:p>
        </p:txBody>
      </p:sp>
      <p:sp>
        <p:nvSpPr>
          <p:cNvPr id="3" name="Content Placeholder 2"/>
          <p:cNvSpPr>
            <a:spLocks noGrp="1"/>
          </p:cNvSpPr>
          <p:nvPr>
            <p:ph idx="1"/>
          </p:nvPr>
        </p:nvSpPr>
        <p:spPr/>
        <p:txBody>
          <a:bodyPr>
            <a:normAutofit/>
          </a:bodyPr>
          <a:lstStyle/>
          <a:p>
            <a:pPr marL="0" indent="0">
              <a:buNone/>
            </a:pPr>
            <a:r>
              <a:rPr lang="en-US" sz="2800" dirty="0"/>
              <a:t>Presentations and other publications available on QAC website: </a:t>
            </a:r>
          </a:p>
          <a:p>
            <a:pPr marL="1143000"/>
            <a:r>
              <a:rPr lang="en-US" sz="2800" dirty="0"/>
              <a:t>https://www.eugc.ac.lk/qac/</a:t>
            </a:r>
          </a:p>
          <a:p>
            <a:pPr marL="1143000"/>
            <a:r>
              <a:rPr lang="en-US" sz="2800" dirty="0"/>
              <a:t>Highlights &gt; Events &gt; Workshops</a:t>
            </a:r>
          </a:p>
          <a:p>
            <a:pPr marL="1143000"/>
            <a:r>
              <a:rPr lang="en-US" sz="2800" dirty="0"/>
              <a:t>Workshop for SER writers for Institutional Reviews in 2020, held on 5 December 2019</a:t>
            </a:r>
          </a:p>
        </p:txBody>
      </p:sp>
    </p:spTree>
    <p:extLst>
      <p:ext uri="{BB962C8B-B14F-4D97-AF65-F5344CB8AC3E}">
        <p14:creationId xmlns:p14="http://schemas.microsoft.com/office/powerpoint/2010/main" val="146537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0F738-E3FA-4AF8-9756-B6CAF8F5EDCB}"/>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3405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Sri Lanka Qualifications Framework</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593445" y="2328412"/>
            <a:ext cx="2528475" cy="3598863"/>
          </a:xfrm>
          <a:prstGeom prst="rect">
            <a:avLst/>
          </a:prstGeom>
          <a:noFill/>
          <a:ln w="9525">
            <a:noFill/>
            <a:miter lim="800000"/>
            <a:headEnd/>
            <a:tailEnd/>
          </a:ln>
        </p:spPr>
      </p:pic>
      <p:sp>
        <p:nvSpPr>
          <p:cNvPr id="5" name="TextBox 4"/>
          <p:cNvSpPr txBox="1"/>
          <p:nvPr/>
        </p:nvSpPr>
        <p:spPr>
          <a:xfrm>
            <a:off x="3594084" y="2673599"/>
            <a:ext cx="4710546" cy="2908489"/>
          </a:xfrm>
          <a:prstGeom prst="rect">
            <a:avLst/>
          </a:prstGeom>
          <a:noFill/>
        </p:spPr>
        <p:txBody>
          <a:bodyPr wrap="square" rtlCol="0">
            <a:spAutoFit/>
          </a:bodyPr>
          <a:lstStyle/>
          <a:p>
            <a:pPr marL="234950" indent="-234950">
              <a:spcAft>
                <a:spcPts val="600"/>
              </a:spcAft>
              <a:buFont typeface="Arial" pitchFamily="34" charset="0"/>
              <a:buChar char="•"/>
            </a:pPr>
            <a:r>
              <a:rPr lang="en-US" sz="2800" dirty="0"/>
              <a:t>First Edition published in June 2012</a:t>
            </a:r>
          </a:p>
          <a:p>
            <a:pPr marL="234950" indent="-234950">
              <a:spcAft>
                <a:spcPts val="600"/>
              </a:spcAft>
              <a:buFont typeface="Arial" pitchFamily="34" charset="0"/>
              <a:buChar char="•"/>
            </a:pPr>
            <a:endParaRPr lang="en-US" sz="2800" dirty="0"/>
          </a:p>
          <a:p>
            <a:pPr marL="234950" indent="-234950">
              <a:spcAft>
                <a:spcPts val="600"/>
              </a:spcAft>
              <a:buFont typeface="Arial" pitchFamily="34" charset="0"/>
              <a:buChar char="•"/>
            </a:pPr>
            <a:endParaRPr lang="en-US" sz="2800" dirty="0"/>
          </a:p>
          <a:p>
            <a:pPr marL="234950" indent="-234950">
              <a:spcAft>
                <a:spcPts val="600"/>
              </a:spcAft>
              <a:buFont typeface="Arial" pitchFamily="34" charset="0"/>
              <a:buChar char="•"/>
            </a:pPr>
            <a:r>
              <a:rPr lang="en-US" sz="2800" dirty="0"/>
              <a:t>Updated version  released by UGC in September 2015</a:t>
            </a:r>
            <a:endParaRPr lang="en-GB" sz="2800" dirty="0"/>
          </a:p>
        </p:txBody>
      </p:sp>
      <p:pic>
        <p:nvPicPr>
          <p:cNvPr id="6" name="Picture 2"/>
          <p:cNvPicPr>
            <a:picLocks noChangeAspect="1" noChangeArrowheads="1"/>
          </p:cNvPicPr>
          <p:nvPr/>
        </p:nvPicPr>
        <p:blipFill>
          <a:blip r:embed="rId3" cstate="print"/>
          <a:stretch>
            <a:fillRect/>
          </a:stretch>
        </p:blipFill>
        <p:spPr bwMode="auto">
          <a:xfrm>
            <a:off x="8814378" y="2559079"/>
            <a:ext cx="2587472" cy="3598863"/>
          </a:xfrm>
          <a:prstGeom prst="rect">
            <a:avLst/>
          </a:prstGeom>
          <a:noFill/>
          <a:ln w="9525">
            <a:noFill/>
            <a:miter lim="800000"/>
            <a:headEnd/>
            <a:tailEnd/>
          </a:ln>
        </p:spPr>
      </p:pic>
    </p:spTree>
    <p:extLst>
      <p:ext uri="{BB962C8B-B14F-4D97-AF65-F5344CB8AC3E}">
        <p14:creationId xmlns:p14="http://schemas.microsoft.com/office/powerpoint/2010/main" val="11442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916449" y="67785"/>
            <a:ext cx="3457575" cy="4876800"/>
          </a:xfrm>
          <a:prstGeom prst="rect">
            <a:avLst/>
          </a:prstGeom>
          <a:noFill/>
          <a:ln w="9525">
            <a:noFill/>
            <a:miter lim="800000"/>
            <a:headEnd/>
            <a:tailEnd/>
          </a:ln>
        </p:spPr>
      </p:pic>
      <p:sp>
        <p:nvSpPr>
          <p:cNvPr id="2" name="Title 1"/>
          <p:cNvSpPr>
            <a:spLocks noGrp="1"/>
          </p:cNvSpPr>
          <p:nvPr>
            <p:ph type="title"/>
          </p:nvPr>
        </p:nvSpPr>
        <p:spPr>
          <a:xfrm>
            <a:off x="374943" y="587853"/>
            <a:ext cx="10515600" cy="1325563"/>
          </a:xfrm>
        </p:spPr>
        <p:txBody>
          <a:bodyPr>
            <a:normAutofit/>
          </a:bodyPr>
          <a:lstStyle/>
          <a:p>
            <a:r>
              <a:rPr lang="en-US" dirty="0"/>
              <a:t>Subject Benchmark Statements</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85319" y="2937164"/>
            <a:ext cx="2990850" cy="3848100"/>
          </a:xfrm>
          <a:prstGeom prst="rect">
            <a:avLst/>
          </a:prstGeom>
          <a:noFill/>
          <a:ln w="9525">
            <a:solidFill>
              <a:schemeClr val="tx1"/>
            </a:solid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8545654" y="2108187"/>
            <a:ext cx="3361027" cy="4749813"/>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2555731" y="2108187"/>
            <a:ext cx="2924175" cy="3819525"/>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185994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24113"/>
            <a:ext cx="9655629" cy="1440213"/>
          </a:xfrm>
        </p:spPr>
        <p:txBody>
          <a:bodyPr>
            <a:normAutofit/>
          </a:bodyPr>
          <a:lstStyle/>
          <a:p>
            <a:r>
              <a:rPr lang="en-US" sz="4000" dirty="0"/>
              <a:t>Codes of Practice</a:t>
            </a:r>
            <a:br>
              <a:rPr lang="en-US" sz="4000" b="1" dirty="0"/>
            </a:br>
            <a:r>
              <a:rPr lang="en-US" sz="2800" dirty="0">
                <a:solidFill>
                  <a:schemeClr val="tx1"/>
                </a:solidFill>
              </a:rPr>
              <a:t>provide reference points on key elements of good practice</a:t>
            </a:r>
            <a:endParaRPr lang="en-GB" sz="4000" b="1" dirty="0">
              <a:solidFill>
                <a:schemeClr val="tx1"/>
              </a:solidFill>
            </a:endParaRPr>
          </a:p>
        </p:txBody>
      </p:sp>
      <p:sp>
        <p:nvSpPr>
          <p:cNvPr id="3" name="Content Placeholder 2"/>
          <p:cNvSpPr>
            <a:spLocks noGrp="1"/>
          </p:cNvSpPr>
          <p:nvPr>
            <p:ph sz="half" idx="1"/>
          </p:nvPr>
        </p:nvSpPr>
        <p:spPr>
          <a:xfrm>
            <a:off x="838200" y="2296679"/>
            <a:ext cx="5181600" cy="4351338"/>
          </a:xfrm>
        </p:spPr>
        <p:txBody>
          <a:bodyPr>
            <a:noAutofit/>
          </a:bodyPr>
          <a:lstStyle/>
          <a:p>
            <a:pPr fontAlgn="base">
              <a:lnSpc>
                <a:spcPct val="150000"/>
              </a:lnSpc>
            </a:pPr>
            <a:r>
              <a:rPr lang="en-US" sz="2400" dirty="0">
                <a:latin typeface="+mn-lt"/>
              </a:rPr>
              <a:t>Assessment of Students</a:t>
            </a:r>
          </a:p>
          <a:p>
            <a:pPr fontAlgn="base">
              <a:lnSpc>
                <a:spcPct val="150000"/>
              </a:lnSpc>
            </a:pPr>
            <a:r>
              <a:rPr lang="en-US" sz="2400" dirty="0">
                <a:latin typeface="+mn-lt"/>
              </a:rPr>
              <a:t>Career Guidance</a:t>
            </a:r>
          </a:p>
          <a:p>
            <a:pPr fontAlgn="base">
              <a:lnSpc>
                <a:spcPct val="150000"/>
              </a:lnSpc>
            </a:pPr>
            <a:r>
              <a:rPr lang="en-US" sz="2400" dirty="0">
                <a:latin typeface="+mn-lt"/>
              </a:rPr>
              <a:t>External Assessors</a:t>
            </a:r>
          </a:p>
          <a:p>
            <a:pPr fontAlgn="base">
              <a:lnSpc>
                <a:spcPct val="150000"/>
              </a:lnSpc>
            </a:pPr>
            <a:r>
              <a:rPr lang="en-US" sz="2400" dirty="0">
                <a:latin typeface="+mn-lt"/>
              </a:rPr>
              <a:t>Postgraduate Research </a:t>
            </a:r>
            <a:r>
              <a:rPr lang="en-US" sz="2400" dirty="0" err="1">
                <a:latin typeface="+mn-lt"/>
              </a:rPr>
              <a:t>Programmes</a:t>
            </a:r>
            <a:endParaRPr lang="en-US" sz="2400" dirty="0">
              <a:latin typeface="+mn-lt"/>
            </a:endParaRPr>
          </a:p>
          <a:p>
            <a:pPr fontAlgn="base">
              <a:lnSpc>
                <a:spcPct val="150000"/>
              </a:lnSpc>
            </a:pPr>
            <a:r>
              <a:rPr lang="en-US" sz="2400" dirty="0" err="1">
                <a:latin typeface="+mn-lt"/>
              </a:rPr>
              <a:t>Programme</a:t>
            </a:r>
            <a:r>
              <a:rPr lang="en-US" sz="2400" dirty="0">
                <a:latin typeface="+mn-lt"/>
              </a:rPr>
              <a:t> Approval, Monitoring and Review</a:t>
            </a:r>
          </a:p>
        </p:txBody>
      </p:sp>
      <p:sp>
        <p:nvSpPr>
          <p:cNvPr id="4" name="Content Placeholder 3"/>
          <p:cNvSpPr>
            <a:spLocks noGrp="1"/>
          </p:cNvSpPr>
          <p:nvPr>
            <p:ph sz="half" idx="2"/>
          </p:nvPr>
        </p:nvSpPr>
        <p:spPr>
          <a:xfrm>
            <a:off x="6186055" y="2268971"/>
            <a:ext cx="5181600" cy="4351338"/>
          </a:xfrm>
        </p:spPr>
        <p:txBody>
          <a:bodyPr>
            <a:normAutofit/>
          </a:bodyPr>
          <a:lstStyle/>
          <a:p>
            <a:pPr fontAlgn="base">
              <a:lnSpc>
                <a:spcPct val="150000"/>
              </a:lnSpc>
            </a:pPr>
            <a:r>
              <a:rPr lang="en-US" sz="2400" dirty="0"/>
              <a:t>Student Support and Guidance</a:t>
            </a:r>
          </a:p>
          <a:p>
            <a:pPr fontAlgn="base">
              <a:lnSpc>
                <a:spcPct val="150000"/>
              </a:lnSpc>
            </a:pPr>
            <a:r>
              <a:rPr lang="en-US" sz="2400" dirty="0">
                <a:latin typeface="+mn-lt"/>
              </a:rPr>
              <a:t>Staff Development</a:t>
            </a:r>
          </a:p>
          <a:p>
            <a:pPr fontAlgn="base">
              <a:lnSpc>
                <a:spcPct val="150000"/>
              </a:lnSpc>
            </a:pPr>
            <a:r>
              <a:rPr lang="en-US" sz="2400" dirty="0">
                <a:latin typeface="+mn-lt"/>
              </a:rPr>
              <a:t>Student Feedback</a:t>
            </a:r>
          </a:p>
          <a:p>
            <a:pPr fontAlgn="base">
              <a:lnSpc>
                <a:spcPct val="150000"/>
              </a:lnSpc>
            </a:pPr>
            <a:r>
              <a:rPr lang="en-US" sz="2400" dirty="0">
                <a:latin typeface="+mn-lt"/>
              </a:rPr>
              <a:t>Peer Observation</a:t>
            </a:r>
          </a:p>
          <a:p>
            <a:pPr fontAlgn="base">
              <a:lnSpc>
                <a:spcPct val="150000"/>
              </a:lnSpc>
            </a:pPr>
            <a:r>
              <a:rPr lang="en-US" sz="2400" dirty="0">
                <a:latin typeface="+mn-lt"/>
              </a:rPr>
              <a:t>External Degrees</a:t>
            </a:r>
          </a:p>
          <a:p>
            <a:pPr fontAlgn="base">
              <a:lnSpc>
                <a:spcPct val="150000"/>
              </a:lnSpc>
            </a:pPr>
            <a:r>
              <a:rPr lang="en-US" sz="2400" dirty="0">
                <a:latin typeface="+mn-lt"/>
              </a:rPr>
              <a:t>Academic Accountability</a:t>
            </a:r>
            <a:endParaRPr lang="en-GB" sz="2400" dirty="0"/>
          </a:p>
        </p:txBody>
      </p:sp>
    </p:spTree>
    <p:extLst>
      <p:ext uri="{BB962C8B-B14F-4D97-AF65-F5344CB8AC3E}">
        <p14:creationId xmlns:p14="http://schemas.microsoft.com/office/powerpoint/2010/main" val="91747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E6AA-49AF-476A-86C7-9FF7F0DA94E4}"/>
              </a:ext>
            </a:extLst>
          </p:cNvPr>
          <p:cNvSpPr>
            <a:spLocks noGrp="1"/>
          </p:cNvSpPr>
          <p:nvPr>
            <p:ph type="title"/>
          </p:nvPr>
        </p:nvSpPr>
        <p:spPr/>
        <p:txBody>
          <a:bodyPr/>
          <a:lstStyle/>
          <a:p>
            <a:r>
              <a:rPr lang="en-US" dirty="0"/>
              <a:t>Internal quality assurance</a:t>
            </a:r>
          </a:p>
        </p:txBody>
      </p:sp>
      <p:sp>
        <p:nvSpPr>
          <p:cNvPr id="3" name="TextBox 2">
            <a:extLst>
              <a:ext uri="{FF2B5EF4-FFF2-40B4-BE49-F238E27FC236}">
                <a16:creationId xmlns:a16="http://schemas.microsoft.com/office/drawing/2014/main" id="{8549DDFA-1098-4A27-8613-BE19818833B9}"/>
              </a:ext>
            </a:extLst>
          </p:cNvPr>
          <p:cNvSpPr txBox="1"/>
          <p:nvPr/>
        </p:nvSpPr>
        <p:spPr>
          <a:xfrm>
            <a:off x="8686800" y="5278582"/>
            <a:ext cx="3255818" cy="923330"/>
          </a:xfrm>
          <a:prstGeom prst="rect">
            <a:avLst/>
          </a:prstGeom>
          <a:noFill/>
        </p:spPr>
        <p:txBody>
          <a:bodyPr wrap="square" rtlCol="0">
            <a:spAutoFit/>
          </a:bodyPr>
          <a:lstStyle/>
          <a:p>
            <a:r>
              <a:rPr lang="en-US" dirty="0" err="1"/>
              <a:t>Cumaraswamy</a:t>
            </a:r>
            <a:r>
              <a:rPr lang="en-US" dirty="0"/>
              <a:t>, 2019, Manual for review of distance education institutions</a:t>
            </a:r>
          </a:p>
        </p:txBody>
      </p:sp>
      <p:pic>
        <p:nvPicPr>
          <p:cNvPr id="5" name="Picture 4">
            <a:extLst>
              <a:ext uri="{FF2B5EF4-FFF2-40B4-BE49-F238E27FC236}">
                <a16:creationId xmlns:a16="http://schemas.microsoft.com/office/drawing/2014/main" id="{CC945590-914E-49C3-ACAC-6E1E6234DD9A}"/>
              </a:ext>
            </a:extLst>
          </p:cNvPr>
          <p:cNvPicPr/>
          <p:nvPr/>
        </p:nvPicPr>
        <p:blipFill rotWithShape="1">
          <a:blip r:embed="rId2">
            <a:extLst>
              <a:ext uri="{28A0092B-C50C-407E-A947-70E740481C1C}">
                <a14:useLocalDpi xmlns:a14="http://schemas.microsoft.com/office/drawing/2010/main" val="0"/>
              </a:ext>
            </a:extLst>
          </a:blip>
          <a:srcRect r="10489"/>
          <a:stretch/>
        </p:blipFill>
        <p:spPr bwMode="auto">
          <a:xfrm>
            <a:off x="1011382" y="2105891"/>
            <a:ext cx="7245927" cy="46274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36670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940</TotalTime>
  <Words>2597</Words>
  <Application>Microsoft Office PowerPoint</Application>
  <PresentationFormat>Widescreen</PresentationFormat>
  <Paragraphs>354</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Trebuchet MS</vt:lpstr>
      <vt:lpstr>Berlin</vt:lpstr>
      <vt:lpstr>INSTITUTIONAL REVIEWS 2020 WORKSHOP FOR SER WRITERS</vt:lpstr>
      <vt:lpstr>PowerPoint Presentation</vt:lpstr>
      <vt:lpstr>SESSION 1. INTRODUCTION</vt:lpstr>
      <vt:lpstr>Objectives of workshop</vt:lpstr>
      <vt:lpstr>Background: National Framework for Quality Assurance </vt:lpstr>
      <vt:lpstr>Sri Lanka Qualifications Framework</vt:lpstr>
      <vt:lpstr>Subject Benchmark Statements</vt:lpstr>
      <vt:lpstr>Codes of Practice provide reference points on key elements of good practice</vt:lpstr>
      <vt:lpstr>Internal quality assurance</vt:lpstr>
      <vt:lpstr>External Quality Assurance</vt:lpstr>
      <vt:lpstr>Types of external reviews</vt:lpstr>
      <vt:lpstr>External Reviews in current cycle</vt:lpstr>
      <vt:lpstr>Distance education institutions and programmes</vt:lpstr>
      <vt:lpstr>Purpose of Institutional Review</vt:lpstr>
      <vt:lpstr>Scope of Institutional Reviews</vt:lpstr>
      <vt:lpstr>Criteria for external review: conventional</vt:lpstr>
      <vt:lpstr>Criteria for distance education programmes</vt:lpstr>
      <vt:lpstr>Criteria for distance education institutions</vt:lpstr>
      <vt:lpstr>Requirements to undergo IR</vt:lpstr>
      <vt:lpstr>2nd cycle of external reviews</vt:lpstr>
      <vt:lpstr>2nd cycle of external reviews</vt:lpstr>
      <vt:lpstr>Questions?</vt:lpstr>
      <vt:lpstr>SESSION 2. QUALITY ASSESSMENT</vt:lpstr>
      <vt:lpstr>Criteria, best practices and standards</vt:lpstr>
      <vt:lpstr>PowerPoint Presentation</vt:lpstr>
      <vt:lpstr>Criterion 1. Governance &amp; Management</vt:lpstr>
      <vt:lpstr>Criterion 2. Curriculum &amp; Programme Development</vt:lpstr>
      <vt:lpstr>Criterion 3. Teaching &amp; Learning</vt:lpstr>
      <vt:lpstr>Criterion 4. Learning resources, student support &amp; progression</vt:lpstr>
      <vt:lpstr>Criterion 5. Student Assessment &amp; Awards</vt:lpstr>
      <vt:lpstr>Criterion 6. Strength &amp; Quality of Staff</vt:lpstr>
      <vt:lpstr>Criterion 7. Postgraduate Studies, Research, Innovation and Commercialization</vt:lpstr>
      <vt:lpstr>Criterion 8. Community Engagement, Consultancy &amp; Outreach </vt:lpstr>
      <vt:lpstr>Criterion 9. Distance Education</vt:lpstr>
      <vt:lpstr>Criterion 10. Quality Assurance</vt:lpstr>
      <vt:lpstr>Criteria, best practices and standards: example 1 </vt:lpstr>
      <vt:lpstr>Criteria, best practices and standards: example 2 </vt:lpstr>
      <vt:lpstr>PowerPoint Presentation</vt:lpstr>
      <vt:lpstr>PowerPoint Presentation</vt:lpstr>
      <vt:lpstr>PowerPoint Presentation</vt:lpstr>
      <vt:lpstr>Calculation of final score</vt:lpstr>
      <vt:lpstr>Award of final grade</vt:lpstr>
      <vt:lpstr>Questions?</vt:lpstr>
      <vt:lpstr>SESSION 3. WRITING UP AND SUBMISSION OF SER</vt:lpstr>
      <vt:lpstr>Purpose of SER</vt:lpstr>
      <vt:lpstr>Organization of SER</vt:lpstr>
      <vt:lpstr>Section 1. Introduction</vt:lpstr>
      <vt:lpstr>Section 2. Compliance with criteria and standards</vt:lpstr>
      <vt:lpstr>Example:</vt:lpstr>
      <vt:lpstr>Section 3. Conclusions / Current Actions</vt:lpstr>
      <vt:lpstr>SER length and format</vt:lpstr>
      <vt:lpstr>Submission of SER</vt:lpstr>
      <vt:lpstr>Process after submission of SER</vt:lpstr>
      <vt:lpstr>Resource materials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REVIEWS 2019 PRE-REVIEW WORKSHOP</dc:title>
  <dc:creator>Nilanthi de Silva</dc:creator>
  <cp:lastModifiedBy>Nilanthi de Silva</cp:lastModifiedBy>
  <cp:revision>86</cp:revision>
  <dcterms:created xsi:type="dcterms:W3CDTF">2019-06-29T08:56:21Z</dcterms:created>
  <dcterms:modified xsi:type="dcterms:W3CDTF">2019-12-05T01:58:02Z</dcterms:modified>
</cp:coreProperties>
</file>