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72" r:id="rId5"/>
    <p:sldId id="257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D4A1EA-D058-4E9D-9177-063E63DB2809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0EF3EC-6543-48CE-BB5E-A655B5A0BE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INSTITUTIONAL REVIEWS</a:t>
            </a:r>
            <a:br>
              <a:rPr lang="en-US" b="1" dirty="0" smtClean="0"/>
            </a:br>
            <a:r>
              <a:rPr lang="en-US" b="1" dirty="0" smtClean="0"/>
              <a:t>Implementation process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Prof </a:t>
            </a:r>
            <a:r>
              <a:rPr lang="en-US" dirty="0" err="1" smtClean="0"/>
              <a:t>Nilanthi</a:t>
            </a:r>
            <a:r>
              <a:rPr lang="en-US" dirty="0" smtClean="0"/>
              <a:t> de Silva </a:t>
            </a:r>
          </a:p>
          <a:p>
            <a:r>
              <a:rPr lang="en-US" dirty="0" smtClean="0"/>
              <a:t>Director QAC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74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4. Final Review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VC’s comments will be emailed to Review Chair, by DQAC for consideration in finalizing the Review Report</a:t>
            </a:r>
          </a:p>
          <a:p>
            <a:r>
              <a:rPr lang="en-US" dirty="0" smtClean="0"/>
              <a:t>Review Chair should communicate with other members and decide on what consideration should be given to comments from </a:t>
            </a:r>
            <a:r>
              <a:rPr lang="en-US" dirty="0" smtClean="0"/>
              <a:t>VC</a:t>
            </a:r>
            <a:endParaRPr lang="en-US" dirty="0" smtClean="0"/>
          </a:p>
          <a:p>
            <a:r>
              <a:rPr lang="en-US" dirty="0" smtClean="0"/>
              <a:t>Deadline for submission of Final Report to QAC: within 3 weeks of receiving comments </a:t>
            </a:r>
            <a:r>
              <a:rPr lang="en-US" smtClean="0"/>
              <a:t>from </a:t>
            </a:r>
            <a:r>
              <a:rPr lang="en-US" smtClean="0"/>
              <a:t>VC </a:t>
            </a:r>
            <a:endParaRPr lang="en-US" dirty="0" smtClean="0"/>
          </a:p>
          <a:p>
            <a:r>
              <a:rPr lang="en-US" dirty="0" smtClean="0"/>
              <a:t>Final report will be sent back to VC for any further corrections / comments, to be sent back within 1 week</a:t>
            </a:r>
          </a:p>
        </p:txBody>
      </p:sp>
    </p:spTree>
    <p:extLst>
      <p:ext uri="{BB962C8B-B14F-4D97-AF65-F5344CB8AC3E}">
        <p14:creationId xmlns:p14="http://schemas.microsoft.com/office/powerpoint/2010/main" val="4159226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4 </a:t>
            </a:r>
            <a:r>
              <a:rPr lang="en-US" b="1" dirty="0" err="1" smtClean="0"/>
              <a:t>ctd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r>
              <a:rPr lang="en-US" dirty="0" smtClean="0"/>
              <a:t>QAC requires Final Report in Word and </a:t>
            </a:r>
            <a:r>
              <a:rPr lang="en-US" dirty="0" err="1" smtClean="0"/>
              <a:t>pdf</a:t>
            </a:r>
            <a:r>
              <a:rPr lang="en-US" dirty="0" smtClean="0"/>
              <a:t> formats, and a single hard copy with original signatures of review panel, as well as attendance sheets. </a:t>
            </a:r>
          </a:p>
          <a:p>
            <a:r>
              <a:rPr lang="en-US" dirty="0" smtClean="0"/>
              <a:t>Payments vouchers will be sent to the UGC after receipt of hard copy</a:t>
            </a:r>
          </a:p>
          <a:p>
            <a:r>
              <a:rPr lang="en-US" dirty="0" smtClean="0"/>
              <a:t>Payment for reviewers: Rs </a:t>
            </a:r>
            <a:r>
              <a:rPr lang="en-US" dirty="0" smtClean="0">
                <a:solidFill>
                  <a:srgbClr val="FF0000"/>
                </a:solidFill>
              </a:rPr>
              <a:t>66,000/- </a:t>
            </a:r>
            <a:r>
              <a:rPr lang="en-US" dirty="0" smtClean="0"/>
              <a:t>per review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Process after site visit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Chair submits preliminary report within 2 weeks of completion of site visit, with key finding regarding each review criterion and the scores and final grade awarded by the Review Panel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Chair submits a comprehensive Draft Report within 6 weeks of completion of the site visit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DQAC forwards draft report and scores to VC with request for comments within 3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DQAC forwards any comments from VC to Review Chair, for consideration in finalizing report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 site visit…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Review Chair submits Final Report to DQAC within 3 weeks of receiving comments from VC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DQAC forwards Final Report to VC for concurrence within 1 week</a:t>
            </a:r>
            <a:r>
              <a:rPr lang="en-GB" dirty="0" smtClean="0"/>
              <a:t>.  Any further factual inaccuracies may be pointed out for correction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DQAC forwards any further comments to Review Chair for consideration by the Team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Final Report from Review Chair is sent to Editorial Team for language checks and correction (if necessary)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 site visit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Final Report published on QAC website after editing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Faculty develops Action Plan for implementation of recommendations in review report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happens before site visit?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assign reviewers to each University that has submitted an SER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obtain agreement of reviewers and consent from the VC for the Review Panel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Reviewers will be required to declare any possible conflict of interests and sign an agreement with UGC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QAC will organize a Pre-Review meeting with Reviewers assigned to specific universities and hand over the SERs (end June / first week of July)</a:t>
            </a:r>
          </a:p>
        </p:txBody>
      </p:sp>
    </p:spTree>
    <p:extLst>
      <p:ext uri="{BB962C8B-B14F-4D97-AF65-F5344CB8AC3E}">
        <p14:creationId xmlns:p14="http://schemas.microsoft.com/office/powerpoint/2010/main" val="131181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Before site visit…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Each reviewer is expected to go through the assigned SER and carry out an individual desk evaluation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QAC will organize pre-site visit meeting (end July / early August), to enable review panels to compare their individual scores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Review panel is expected to agree on a Chairperson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Site visits will be scheduled during the months of August – December 2019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Site visit dates will be fixed with agreement from both Reviewers and universities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7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Before site visit… 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32960"/>
          </a:xfrm>
        </p:spPr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smtClean="0"/>
              <a:t>Review chair is expected to contact VC / IQAU Director well before site visit and agree on tentative programme for site visit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 smtClean="0"/>
              <a:t>UGC </a:t>
            </a:r>
            <a:r>
              <a:rPr lang="en-US" dirty="0"/>
              <a:t>will arrange for transport and accommodation near the </a:t>
            </a:r>
            <a:r>
              <a:rPr lang="en-US" dirty="0" smtClean="0"/>
              <a:t>University </a:t>
            </a:r>
            <a:r>
              <a:rPr lang="en-US" dirty="0"/>
              <a:t>under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9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do we expect from reviewers? </a:t>
            </a:r>
            <a:br>
              <a:rPr lang="en-US" b="1" dirty="0" smtClean="0"/>
            </a:br>
            <a:r>
              <a:rPr lang="en-US" b="1" dirty="0" smtClean="0"/>
              <a:t>Key deliverables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>
            <a:noAutofit/>
          </a:bodyPr>
          <a:lstStyle/>
          <a:p>
            <a:r>
              <a:rPr lang="en-US" sz="3100" dirty="0" smtClean="0"/>
              <a:t>Before site visit: 	</a:t>
            </a:r>
          </a:p>
          <a:p>
            <a:pPr marL="1005840" lvl="2" indent="-457200"/>
            <a:r>
              <a:rPr lang="en-US" sz="2800" b="1" dirty="0" smtClean="0"/>
              <a:t>Deliverable 1</a:t>
            </a:r>
            <a:r>
              <a:rPr lang="en-US" sz="2800" dirty="0" smtClean="0"/>
              <a:t>: Individual desk evaluation</a:t>
            </a:r>
          </a:p>
          <a:p>
            <a:endParaRPr lang="en-US" sz="3100" dirty="0" smtClean="0"/>
          </a:p>
          <a:p>
            <a:r>
              <a:rPr lang="en-US" sz="3100" dirty="0" smtClean="0"/>
              <a:t>After site visit – team reports submitted by Review Chair to QAC on behalf of Panel: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2</a:t>
            </a:r>
            <a:r>
              <a:rPr lang="en-US" sz="2800" dirty="0" smtClean="0"/>
              <a:t>: Preliminary report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3</a:t>
            </a:r>
            <a:r>
              <a:rPr lang="en-US" sz="2800" dirty="0" smtClean="0"/>
              <a:t>: Draft Review Report</a:t>
            </a:r>
          </a:p>
          <a:p>
            <a:pPr marL="1004888" lvl="2" indent="-457200">
              <a:tabLst>
                <a:tab pos="1371600" algn="l"/>
              </a:tabLst>
            </a:pPr>
            <a:r>
              <a:rPr lang="en-US" sz="2800" b="1" dirty="0" smtClean="0"/>
              <a:t>Deliverable 4</a:t>
            </a:r>
            <a:r>
              <a:rPr lang="en-US" sz="2800" dirty="0" smtClean="0"/>
              <a:t>: Final Review Report</a:t>
            </a:r>
          </a:p>
          <a:p>
            <a:pPr marL="731520" lvl="1" indent="-457200">
              <a:buFont typeface="+mj-lt"/>
              <a:buAutoNum type="arabicPeriod"/>
            </a:pPr>
            <a:endParaRPr lang="en-US" sz="2800" dirty="0" smtClean="0"/>
          </a:p>
          <a:p>
            <a:pPr marL="731520" lvl="1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133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Deliverable 1. Desk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r>
              <a:rPr lang="en-US" dirty="0" smtClean="0"/>
              <a:t>Each reviewer is expected to assess the SER and assign scores for each standard, based on what is given in the SER.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B0F0"/>
                </a:solidFill>
              </a:rPr>
              <a:t>pre-formatted Excel file </a:t>
            </a:r>
            <a:r>
              <a:rPr lang="en-US" dirty="0" smtClean="0"/>
              <a:t>will be provided for this purpose for scoring</a:t>
            </a:r>
          </a:p>
          <a:p>
            <a:r>
              <a:rPr lang="en-US" dirty="0" smtClean="0"/>
              <a:t>Make notes on any items that you would like clarified during the site visit</a:t>
            </a:r>
          </a:p>
          <a:p>
            <a:r>
              <a:rPr lang="en-US" dirty="0" smtClean="0"/>
              <a:t>Completed Excel file should be emailed to QAC before pre-site visit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9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2. Preliminary report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Should be compiled by Review Chair, based on contributions of all members of Review Panel</a:t>
            </a:r>
          </a:p>
          <a:p>
            <a:r>
              <a:rPr lang="en-US" dirty="0" smtClean="0"/>
              <a:t>Precise format will be provided at pre-review meeting. </a:t>
            </a:r>
          </a:p>
          <a:p>
            <a:r>
              <a:rPr lang="en-US" dirty="0" smtClean="0"/>
              <a:t>Needs to include:</a:t>
            </a:r>
          </a:p>
          <a:p>
            <a:pPr lvl="1"/>
            <a:r>
              <a:rPr lang="en-US" dirty="0" smtClean="0"/>
              <a:t>Summary information regarding university, review panel and site visit dates</a:t>
            </a:r>
          </a:p>
          <a:p>
            <a:pPr lvl="1"/>
            <a:r>
              <a:rPr lang="en-US" dirty="0" smtClean="0"/>
              <a:t>Key findings regarding strengths and weaknesses identified in relation to each review criterion</a:t>
            </a:r>
          </a:p>
          <a:p>
            <a:pPr lvl="1"/>
            <a:r>
              <a:rPr lang="en-US" dirty="0" smtClean="0"/>
              <a:t>Scores awarded for each standard, together with criterion-wise actual scores and final grade (use same preformatted Excel file)</a:t>
            </a:r>
          </a:p>
          <a:p>
            <a:r>
              <a:rPr lang="en-US" dirty="0" smtClean="0"/>
              <a:t>RC to send to QAC by email within 2 wks of completing site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3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3. Draft Review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Should be compiled by Review Chair, </a:t>
            </a:r>
            <a:r>
              <a:rPr lang="en-US" dirty="0" smtClean="0"/>
              <a:t>with contributions from </a:t>
            </a:r>
            <a:r>
              <a:rPr lang="en-US" dirty="0"/>
              <a:t>all members of Review </a:t>
            </a:r>
            <a:r>
              <a:rPr lang="en-US" dirty="0" smtClean="0"/>
              <a:t>Panel</a:t>
            </a:r>
          </a:p>
          <a:p>
            <a:r>
              <a:rPr lang="en-US" dirty="0" smtClean="0"/>
              <a:t>Format set out in Institutional Review Manual (p 103-6)</a:t>
            </a:r>
          </a:p>
          <a:p>
            <a:pPr lvl="1"/>
            <a:r>
              <a:rPr lang="en-US" dirty="0" smtClean="0"/>
              <a:t>Section 1: Introduction to university and review context</a:t>
            </a:r>
          </a:p>
          <a:p>
            <a:pPr lvl="1"/>
            <a:r>
              <a:rPr lang="en-US" dirty="0" smtClean="0"/>
              <a:t>Section 2: Observations on SER</a:t>
            </a:r>
          </a:p>
          <a:p>
            <a:pPr lvl="1"/>
            <a:r>
              <a:rPr lang="en-US" dirty="0" smtClean="0"/>
              <a:t>Section 3: Description of review process</a:t>
            </a:r>
          </a:p>
          <a:p>
            <a:pPr lvl="1"/>
            <a:r>
              <a:rPr lang="en-US" dirty="0" smtClean="0"/>
              <a:t>Section 4: University’s approach to quality and standards</a:t>
            </a:r>
          </a:p>
          <a:p>
            <a:pPr lvl="1"/>
            <a:r>
              <a:rPr lang="en-US" dirty="0" smtClean="0"/>
              <a:t>Section 5: Commentary on each of the 10 criteria</a:t>
            </a:r>
          </a:p>
          <a:p>
            <a:pPr lvl="1"/>
            <a:r>
              <a:rPr lang="en-US" dirty="0" smtClean="0"/>
              <a:t>Section 6: Grading of overall performance</a:t>
            </a:r>
          </a:p>
          <a:p>
            <a:pPr lvl="1"/>
            <a:r>
              <a:rPr lang="en-US" dirty="0" smtClean="0"/>
              <a:t>Section 7: Commendations and recommendations</a:t>
            </a:r>
          </a:p>
          <a:p>
            <a:pPr lvl="1"/>
            <a:r>
              <a:rPr lang="en-US" dirty="0" smtClean="0"/>
              <a:t>Section 8: Summary</a:t>
            </a:r>
          </a:p>
          <a:p>
            <a:pPr lvl="1"/>
            <a:r>
              <a:rPr lang="en-US" dirty="0" err="1" smtClean="0"/>
              <a:t>Annexures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8052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Deliverable 3 </a:t>
            </a:r>
            <a:r>
              <a:rPr lang="en-US" b="1" dirty="0" err="1" smtClean="0"/>
              <a:t>ctd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Details of cover page and formatting etc will be provided at Pre-Review meeting</a:t>
            </a:r>
          </a:p>
          <a:p>
            <a:endParaRPr lang="en-US" dirty="0" smtClean="0"/>
          </a:p>
          <a:p>
            <a:r>
              <a:rPr lang="en-US" dirty="0" smtClean="0"/>
              <a:t>Word limit: 12,000 words</a:t>
            </a:r>
          </a:p>
          <a:p>
            <a:endParaRPr lang="en-US" dirty="0" smtClean="0"/>
          </a:p>
          <a:p>
            <a:r>
              <a:rPr lang="en-US" dirty="0" smtClean="0"/>
              <a:t>Deadline for submission to QAC (by email): within 6 weeks of completing site visit</a:t>
            </a:r>
          </a:p>
          <a:p>
            <a:endParaRPr lang="en-US" dirty="0" smtClean="0"/>
          </a:p>
          <a:p>
            <a:r>
              <a:rPr lang="en-US" dirty="0" smtClean="0"/>
              <a:t>Draft report will be emailed by DQAC to VC, for corrections / comments (together with Excel file with detailed marks), to be sent back within 3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00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205</TotalTime>
  <Words>841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INSTITUTIONAL REVIEWS Implementation process</vt:lpstr>
      <vt:lpstr>What happens before site visit?</vt:lpstr>
      <vt:lpstr>Before site visit…ctd</vt:lpstr>
      <vt:lpstr>Before site visit… ctd</vt:lpstr>
      <vt:lpstr>What do we expect from reviewers?  Key deliverables</vt:lpstr>
      <vt:lpstr>Deliverable 1. Desk evaluation</vt:lpstr>
      <vt:lpstr>Deliverable 2. Preliminary report</vt:lpstr>
      <vt:lpstr>Deliverable 3. Draft Review Report</vt:lpstr>
      <vt:lpstr>Deliverable 3 ctd</vt:lpstr>
      <vt:lpstr>Deliverable 4. Final Review Report</vt:lpstr>
      <vt:lpstr>Deliverable 4 ctd</vt:lpstr>
      <vt:lpstr>Process after site visit</vt:lpstr>
      <vt:lpstr>After site visit…</vt:lpstr>
      <vt:lpstr>After site visit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reports</dc:title>
  <dc:creator>N R de Silva</dc:creator>
  <cp:lastModifiedBy>N R de Silva</cp:lastModifiedBy>
  <cp:revision>23</cp:revision>
  <dcterms:created xsi:type="dcterms:W3CDTF">2019-05-29T09:11:19Z</dcterms:created>
  <dcterms:modified xsi:type="dcterms:W3CDTF">2019-06-03T04:37:13Z</dcterms:modified>
</cp:coreProperties>
</file>