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6" r:id="rId1"/>
  </p:sldMasterIdLst>
  <p:notesMasterIdLst>
    <p:notesMasterId r:id="rId15"/>
  </p:notesMasterIdLst>
  <p:sldIdLst>
    <p:sldId id="258" r:id="rId2"/>
    <p:sldId id="261" r:id="rId3"/>
    <p:sldId id="260" r:id="rId4"/>
    <p:sldId id="262" r:id="rId5"/>
    <p:sldId id="263" r:id="rId6"/>
    <p:sldId id="264" r:id="rId7"/>
    <p:sldId id="265" r:id="rId8"/>
    <p:sldId id="266" r:id="rId9"/>
    <p:sldId id="267" r:id="rId10"/>
    <p:sldId id="268" r:id="rId11"/>
    <p:sldId id="269"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nithi fernando" initials="d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snapToGrid="0" showGuides="1">
      <p:cViewPr varScale="1">
        <p:scale>
          <a:sx n="68" d="100"/>
          <a:sy n="68" d="100"/>
        </p:scale>
        <p:origin x="792" y="72"/>
      </p:cViewPr>
      <p:guideLst>
        <p:guide orient="horz" pos="2160"/>
        <p:guide pos="3840"/>
      </p:guideLst>
    </p:cSldViewPr>
  </p:slideViewPr>
  <p:outlineViewPr>
    <p:cViewPr>
      <p:scale>
        <a:sx n="33" d="100"/>
        <a:sy n="33" d="100"/>
      </p:scale>
      <p:origin x="0" y="-157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ACF8F9-7B4F-4144-8FF9-1FF1F52ABA51}" type="datetimeFigureOut">
              <a:rPr lang="en-US" smtClean="0"/>
              <a:pPr/>
              <a:t>5/28/2019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FA3CE7-A0C7-4F76-85D2-4EA8CC892B3F}" type="slidenum">
              <a:rPr lang="en-US" smtClean="0"/>
              <a:pPr/>
              <a:t>‹#›</a:t>
            </a:fld>
            <a:endParaRPr lang="en-US"/>
          </a:p>
        </p:txBody>
      </p:sp>
    </p:spTree>
    <p:extLst>
      <p:ext uri="{BB962C8B-B14F-4D97-AF65-F5344CB8AC3E}">
        <p14:creationId xmlns:p14="http://schemas.microsoft.com/office/powerpoint/2010/main" val="3100127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07/6/2017</a:t>
            </a:r>
            <a:endParaRPr lang="en-US" dirty="0"/>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3410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876427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5345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725848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9052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4161453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5980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0804605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07/6/2017</a:t>
            </a:r>
            <a:endParaRPr lang="en-US" dirty="0"/>
          </a:p>
        </p:txBody>
      </p:sp>
      <p:sp>
        <p:nvSpPr>
          <p:cNvPr id="4" name="Footer Placeholder 3"/>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5" name="Slide Number Placeholder 4"/>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84900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29578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517197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493877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07/6/2017</a:t>
            </a:r>
          </a:p>
        </p:txBody>
      </p:sp>
      <p:sp>
        <p:nvSpPr>
          <p:cNvPr id="8" name="Footer Placeholder 7"/>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03746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07/6/2017</a:t>
            </a:r>
          </a:p>
        </p:txBody>
      </p:sp>
      <p:sp>
        <p:nvSpPr>
          <p:cNvPr id="4" name="Footer Placeholder 3"/>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109624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07/6/2017</a:t>
            </a:r>
          </a:p>
        </p:txBody>
      </p:sp>
      <p:sp>
        <p:nvSpPr>
          <p:cNvPr id="3" name="Footer Placeholder 2"/>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59849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187064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89182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07/6/2017</a:t>
            </a:r>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Training Workshop for Reviewers of Undergraduate Study Programmes of Sri Lankan Universities &amp; HEI’s</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E1A4FF-575A-4D2D-B513-9F9C4BC229C0}" type="slidenum">
              <a:rPr lang="en-US" smtClean="0"/>
              <a:pPr/>
              <a:t>‹#›</a:t>
            </a:fld>
            <a:endParaRPr lang="en-US"/>
          </a:p>
        </p:txBody>
      </p:sp>
    </p:spTree>
    <p:extLst>
      <p:ext uri="{BB962C8B-B14F-4D97-AF65-F5344CB8AC3E}">
        <p14:creationId xmlns:p14="http://schemas.microsoft.com/office/powerpoint/2010/main" val="4277063710"/>
      </p:ext>
    </p:extLst>
  </p:cSld>
  <p:clrMap bg1="lt1" tx1="dk1" bg2="lt2" tx2="dk2" accent1="accent1" accent2="accent2" accent3="accent3" accent4="accent4" accent5="accent5" accent6="accent6" hlink="hlink" folHlink="folHlink"/>
  <p:sldLayoutIdLst>
    <p:sldLayoutId id="2147484247" r:id="rId1"/>
    <p:sldLayoutId id="2147484248" r:id="rId2"/>
    <p:sldLayoutId id="2147484249" r:id="rId3"/>
    <p:sldLayoutId id="2147484250" r:id="rId4"/>
    <p:sldLayoutId id="2147484251" r:id="rId5"/>
    <p:sldLayoutId id="2147484252" r:id="rId6"/>
    <p:sldLayoutId id="2147484253" r:id="rId7"/>
    <p:sldLayoutId id="2147484254" r:id="rId8"/>
    <p:sldLayoutId id="2147484255" r:id="rId9"/>
    <p:sldLayoutId id="2147484256" r:id="rId10"/>
    <p:sldLayoutId id="2147484257" r:id="rId11"/>
    <p:sldLayoutId id="2147484258" r:id="rId12"/>
    <p:sldLayoutId id="2147484259" r:id="rId13"/>
    <p:sldLayoutId id="2147484260" r:id="rId14"/>
    <p:sldLayoutId id="2147484261" r:id="rId15"/>
    <p:sldLayoutId id="2147484262" r:id="rId16"/>
    <p:sldLayoutId id="2147484263" r:id="rId17"/>
  </p:sldLayoutIdLst>
  <p:hf sldNum="0" hdr="0" ftr="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6000"/>
            <a:lum/>
          </a:blip>
          <a:srcRect/>
          <a:stretch>
            <a:fillRect l="24000" r="24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3905" y="1047404"/>
            <a:ext cx="10182453" cy="3876289"/>
          </a:xfrm>
        </p:spPr>
        <p:txBody>
          <a:bodyPr>
            <a:normAutofit/>
          </a:bodyPr>
          <a:lstStyle/>
          <a:p>
            <a:r>
              <a:rPr lang="en-US" sz="4900" b="1" dirty="0">
                <a:solidFill>
                  <a:schemeClr val="accent3">
                    <a:lumMod val="50000"/>
                  </a:schemeClr>
                </a:solidFill>
                <a:latin typeface="Albertus Extra Bold" panose="020E0802040304020204" pitchFamily="34" charset="0"/>
              </a:rPr>
              <a:t>Training Workshop for </a:t>
            </a:r>
            <a:r>
              <a:rPr lang="en-US" sz="5300" b="1" dirty="0">
                <a:solidFill>
                  <a:schemeClr val="accent3">
                    <a:lumMod val="50000"/>
                  </a:schemeClr>
                </a:solidFill>
                <a:latin typeface="Albertus Extra Bold" panose="020E0802040304020204" pitchFamily="34" charset="0"/>
              </a:rPr>
              <a:t>Reviewers Undergraduate Study Programs </a:t>
            </a:r>
            <a:br>
              <a:rPr lang="en-US" sz="5300" b="1" dirty="0">
                <a:solidFill>
                  <a:schemeClr val="accent3">
                    <a:lumMod val="50000"/>
                  </a:schemeClr>
                </a:solidFill>
                <a:latin typeface="Albertus Extra Bold" panose="020E0802040304020204" pitchFamily="34" charset="0"/>
              </a:rPr>
            </a:br>
            <a:r>
              <a:rPr lang="en-US" sz="4900" b="1" dirty="0">
                <a:solidFill>
                  <a:schemeClr val="accent3">
                    <a:lumMod val="50000"/>
                  </a:schemeClr>
                </a:solidFill>
                <a:latin typeface="Albertus Extra Bold" panose="020E0802040304020204" pitchFamily="34" charset="0"/>
              </a:rPr>
              <a:t>Sri Lankan Universities &amp; HEIs</a:t>
            </a:r>
            <a:br>
              <a:rPr lang="en-US" sz="7300" b="1" dirty="0"/>
            </a:br>
            <a:endParaRPr lang="en-US" dirty="0"/>
          </a:p>
        </p:txBody>
      </p:sp>
      <p:sp>
        <p:nvSpPr>
          <p:cNvPr id="4" name="TextBox 3"/>
          <p:cNvSpPr txBox="1"/>
          <p:nvPr/>
        </p:nvSpPr>
        <p:spPr>
          <a:xfrm>
            <a:off x="4185139" y="4546423"/>
            <a:ext cx="4164035" cy="954107"/>
          </a:xfrm>
          <a:prstGeom prst="rect">
            <a:avLst/>
          </a:prstGeom>
          <a:noFill/>
        </p:spPr>
        <p:txBody>
          <a:bodyPr wrap="square" rtlCol="0">
            <a:spAutoFit/>
          </a:bodyPr>
          <a:lstStyle/>
          <a:p>
            <a:pPr algn="ctr"/>
            <a:r>
              <a:rPr lang="en-US" sz="2800" dirty="0">
                <a:ln w="0"/>
                <a:effectLst>
                  <a:outerShdw blurRad="38100" dist="19050" dir="2700000" algn="tl" rotWithShape="0">
                    <a:schemeClr val="dk1">
                      <a:alpha val="40000"/>
                    </a:schemeClr>
                  </a:outerShdw>
                </a:effectLst>
                <a:latin typeface="Albertus Extra Bold" panose="020E0802040304020204" pitchFamily="34" charset="0"/>
              </a:rPr>
              <a:t>Prof. </a:t>
            </a:r>
            <a:r>
              <a:rPr lang="en-US" sz="2800" dirty="0" err="1">
                <a:ln w="0"/>
                <a:effectLst>
                  <a:outerShdw blurRad="38100" dist="19050" dir="2700000" algn="tl" rotWithShape="0">
                    <a:schemeClr val="dk1">
                      <a:alpha val="40000"/>
                    </a:schemeClr>
                  </a:outerShdw>
                </a:effectLst>
                <a:latin typeface="Albertus Extra Bold" panose="020E0802040304020204" pitchFamily="34" charset="0"/>
              </a:rPr>
              <a:t>Deepthi</a:t>
            </a:r>
            <a:r>
              <a:rPr lang="en-US" sz="2800" dirty="0">
                <a:ln w="0"/>
                <a:effectLst>
                  <a:outerShdw blurRad="38100" dist="19050" dir="2700000" algn="tl" rotWithShape="0">
                    <a:schemeClr val="dk1">
                      <a:alpha val="40000"/>
                    </a:schemeClr>
                  </a:outerShdw>
                </a:effectLst>
                <a:latin typeface="Albertus Extra Bold" panose="020E0802040304020204" pitchFamily="34" charset="0"/>
              </a:rPr>
              <a:t> C. </a:t>
            </a:r>
            <a:r>
              <a:rPr lang="en-US" sz="2800" dirty="0" err="1">
                <a:ln w="0"/>
                <a:effectLst>
                  <a:outerShdw blurRad="38100" dist="19050" dir="2700000" algn="tl" rotWithShape="0">
                    <a:schemeClr val="dk1">
                      <a:alpha val="40000"/>
                    </a:schemeClr>
                  </a:outerShdw>
                </a:effectLst>
                <a:latin typeface="Albertus Extra Bold" panose="020E0802040304020204" pitchFamily="34" charset="0"/>
              </a:rPr>
              <a:t>Bandara</a:t>
            </a:r>
            <a:endParaRPr lang="en-US" sz="2800" dirty="0">
              <a:ln w="0"/>
              <a:effectLst>
                <a:outerShdw blurRad="38100" dist="19050" dir="2700000" algn="tl" rotWithShape="0">
                  <a:schemeClr val="dk1">
                    <a:alpha val="40000"/>
                  </a:schemeClr>
                </a:outerShdw>
              </a:effectLst>
              <a:latin typeface="Albertus Extra Bold" panose="020E0802040304020204" pitchFamily="34" charset="0"/>
            </a:endParaRPr>
          </a:p>
          <a:p>
            <a:pPr algn="ctr"/>
            <a:r>
              <a:rPr lang="en-US" sz="2800" dirty="0">
                <a:ln w="0"/>
                <a:effectLst>
                  <a:outerShdw blurRad="38100" dist="19050" dir="2700000" algn="tl" rotWithShape="0">
                    <a:schemeClr val="dk1">
                      <a:alpha val="40000"/>
                    </a:schemeClr>
                  </a:outerShdw>
                </a:effectLst>
                <a:latin typeface="Albertus Extra Bold" panose="020E0802040304020204" pitchFamily="34" charset="0"/>
              </a:rPr>
              <a:t>University of Peradeniya</a:t>
            </a:r>
          </a:p>
        </p:txBody>
      </p:sp>
      <p:pic>
        <p:nvPicPr>
          <p:cNvPr id="6" name="Picture 5" descr="review-meeting-four-little-men-round-table-concept-business-done-periodically-performance-39499802.jpg"/>
          <p:cNvPicPr>
            <a:picLocks noChangeAspect="1"/>
          </p:cNvPicPr>
          <p:nvPr/>
        </p:nvPicPr>
        <p:blipFill>
          <a:blip r:embed="rId3" cstate="print"/>
          <a:stretch>
            <a:fillRect/>
          </a:stretch>
        </p:blipFill>
        <p:spPr>
          <a:xfrm>
            <a:off x="9210502" y="4415466"/>
            <a:ext cx="2981497" cy="2442534"/>
          </a:xfrm>
          <a:prstGeom prst="rect">
            <a:avLst/>
          </a:prstGeom>
        </p:spPr>
      </p:pic>
    </p:spTree>
    <p:extLst>
      <p:ext uri="{BB962C8B-B14F-4D97-AF65-F5344CB8AC3E}">
        <p14:creationId xmlns:p14="http://schemas.microsoft.com/office/powerpoint/2010/main" val="38426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6670" y="557608"/>
            <a:ext cx="8911687" cy="1280890"/>
          </a:xfrm>
        </p:spPr>
        <p:txBody>
          <a:bodyPr/>
          <a:lstStyle/>
          <a:p>
            <a:r>
              <a:rPr lang="en-US" dirty="0"/>
              <a:t> </a:t>
            </a:r>
            <a:r>
              <a:rPr lang="en-US" b="1" dirty="0"/>
              <a:t>The Review Visit </a:t>
            </a:r>
          </a:p>
        </p:txBody>
      </p:sp>
      <p:sp>
        <p:nvSpPr>
          <p:cNvPr id="3" name="Content Placeholder 2"/>
          <p:cNvSpPr>
            <a:spLocks noGrp="1"/>
          </p:cNvSpPr>
          <p:nvPr>
            <p:ph idx="1"/>
          </p:nvPr>
        </p:nvSpPr>
        <p:spPr>
          <a:xfrm>
            <a:off x="1294282" y="1446839"/>
            <a:ext cx="8915400" cy="4534487"/>
          </a:xfrm>
        </p:spPr>
        <p:txBody>
          <a:bodyPr>
            <a:normAutofit/>
          </a:bodyPr>
          <a:lstStyle/>
          <a:p>
            <a:r>
              <a:rPr lang="en-US" b="1" dirty="0"/>
              <a:t>The FQAC in liaison with the IQAU and the QAC should make necessary arrangements to receive the review team and facilitate the review process</a:t>
            </a:r>
          </a:p>
          <a:p>
            <a:pPr marL="0" indent="0">
              <a:buNone/>
            </a:pPr>
            <a:endParaRPr lang="en-US" b="1" dirty="0"/>
          </a:p>
          <a:p>
            <a:pPr marL="0" indent="0">
              <a:buNone/>
            </a:pPr>
            <a:r>
              <a:rPr lang="en-US" b="1" dirty="0"/>
              <a:t>The Review Team upon completion of the preliminaries during the visit, will </a:t>
            </a:r>
          </a:p>
          <a:p>
            <a:pPr>
              <a:buFont typeface="Wingdings" panose="05000000000000000000" pitchFamily="2" charset="2"/>
              <a:buChar char="Ø"/>
            </a:pPr>
            <a:r>
              <a:rPr lang="en-US" b="1" dirty="0"/>
              <a:t>examine and verify (as far as possible) the claims in the program's SER with the Faculty/ Institute of any specific concerns arising from previously conducted program/subject reviews and/or reviews conducted by professional bodies. </a:t>
            </a:r>
          </a:p>
          <a:p>
            <a:pPr>
              <a:buFont typeface="Wingdings" panose="05000000000000000000" pitchFamily="2" charset="2"/>
              <a:buChar char="Ø"/>
            </a:pPr>
            <a:r>
              <a:rPr lang="en-US" b="1" dirty="0"/>
              <a:t>gather any further evidence necessary to enable them to form a view on the  quality of educational provision, experience of the students, and the degree of achievement of the intended learning outcomes; and </a:t>
            </a:r>
          </a:p>
          <a:p>
            <a:pPr>
              <a:buFont typeface="Wingdings" panose="05000000000000000000" pitchFamily="2" charset="2"/>
              <a:buChar char="Ø"/>
            </a:pPr>
            <a:r>
              <a:rPr lang="en-US" b="1" dirty="0"/>
              <a:t>assess to what extent the recommendations and criticisms made by the previous  subject and program reviews have been addressed. </a:t>
            </a:r>
          </a:p>
        </p:txBody>
      </p:sp>
      <p:sp>
        <p:nvSpPr>
          <p:cNvPr id="4" name="Date Placeholder 3"/>
          <p:cNvSpPr>
            <a:spLocks noGrp="1"/>
          </p:cNvSpPr>
          <p:nvPr>
            <p:ph type="dt" sz="half" idx="10"/>
          </p:nvPr>
        </p:nvSpPr>
        <p:spPr/>
        <p:txBody>
          <a:bodyPr/>
          <a:lstStyle/>
          <a:p>
            <a:r>
              <a:rPr lang="en-US"/>
              <a:t>07/6/2017</a:t>
            </a:r>
          </a:p>
        </p:txBody>
      </p:sp>
      <p:pic>
        <p:nvPicPr>
          <p:cNvPr id="7" name="Picture 6" descr="images (9).jpg"/>
          <p:cNvPicPr>
            <a:picLocks noChangeAspect="1"/>
          </p:cNvPicPr>
          <p:nvPr/>
        </p:nvPicPr>
        <p:blipFill>
          <a:blip r:embed="rId2"/>
          <a:stretch>
            <a:fillRect/>
          </a:stretch>
        </p:blipFill>
        <p:spPr>
          <a:xfrm>
            <a:off x="9925397" y="4709143"/>
            <a:ext cx="2266604" cy="2148858"/>
          </a:xfrm>
          <a:prstGeom prst="rect">
            <a:avLst/>
          </a:prstGeom>
        </p:spPr>
      </p:pic>
    </p:spTree>
    <p:extLst>
      <p:ext uri="{BB962C8B-B14F-4D97-AF65-F5344CB8AC3E}">
        <p14:creationId xmlns:p14="http://schemas.microsoft.com/office/powerpoint/2010/main" val="1789420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b="1" dirty="0"/>
              <a:t>All reviews will draw upon the following principal sources of evidence</a:t>
            </a:r>
          </a:p>
        </p:txBody>
      </p:sp>
      <p:sp>
        <p:nvSpPr>
          <p:cNvPr id="11" name="Content Placeholder 10"/>
          <p:cNvSpPr>
            <a:spLocks noGrp="1"/>
          </p:cNvSpPr>
          <p:nvPr>
            <p:ph idx="1"/>
          </p:nvPr>
        </p:nvSpPr>
        <p:spPr/>
        <p:txBody>
          <a:bodyPr>
            <a:normAutofit/>
          </a:bodyPr>
          <a:lstStyle/>
          <a:p>
            <a:r>
              <a:rPr lang="en-US" sz="2400" b="1" dirty="0"/>
              <a:t>The SER prepared for the review </a:t>
            </a:r>
          </a:p>
          <a:p>
            <a:r>
              <a:rPr lang="en-US" sz="2400" b="1" dirty="0"/>
              <a:t>Evidence referenced in the SER </a:t>
            </a:r>
          </a:p>
          <a:p>
            <a:r>
              <a:rPr lang="en-US" sz="2400" b="1" dirty="0"/>
              <a:t>Degree of internalization of best practices as prescribed in the Program Review Manual which had been developed by incorporating relevant rules, regulations, codes of practices and other national benchmarks and guidelines in higher education </a:t>
            </a:r>
          </a:p>
          <a:p>
            <a:r>
              <a:rPr lang="en-US" sz="2400" b="1" dirty="0"/>
              <a:t>Information gathered by the review team during the review visit </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7).jpg"/>
          <p:cNvPicPr>
            <a:picLocks noChangeAspect="1"/>
          </p:cNvPicPr>
          <p:nvPr/>
        </p:nvPicPr>
        <p:blipFill>
          <a:blip r:embed="rId2"/>
          <a:stretch>
            <a:fillRect/>
          </a:stretch>
        </p:blipFill>
        <p:spPr>
          <a:xfrm>
            <a:off x="9496425" y="5586152"/>
            <a:ext cx="2695575" cy="1271847"/>
          </a:xfrm>
          <a:prstGeom prst="rect">
            <a:avLst/>
          </a:prstGeom>
        </p:spPr>
      </p:pic>
    </p:spTree>
    <p:extLst>
      <p:ext uri="{BB962C8B-B14F-4D97-AF65-F5344CB8AC3E}">
        <p14:creationId xmlns:p14="http://schemas.microsoft.com/office/powerpoint/2010/main" val="374511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20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20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20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fade">
                                      <p:cBhvr>
                                        <p:cTn id="27" dur="20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Review Report and Process Prior to Publication </a:t>
            </a:r>
          </a:p>
        </p:txBody>
      </p:sp>
      <p:sp>
        <p:nvSpPr>
          <p:cNvPr id="3" name="Content Placeholder 2"/>
          <p:cNvSpPr>
            <a:spLocks noGrp="1"/>
          </p:cNvSpPr>
          <p:nvPr>
            <p:ph idx="1"/>
          </p:nvPr>
        </p:nvSpPr>
        <p:spPr>
          <a:xfrm>
            <a:off x="2589212" y="1786597"/>
            <a:ext cx="8915400" cy="4343840"/>
          </a:xfrm>
        </p:spPr>
        <p:txBody>
          <a:bodyPr>
            <a:normAutofit fontScale="92500" lnSpcReduction="20000"/>
          </a:bodyPr>
          <a:lstStyle/>
          <a:p>
            <a:pPr>
              <a:buFont typeface="Wingdings" panose="05000000000000000000" pitchFamily="2" charset="2"/>
              <a:buChar char="Ø"/>
            </a:pPr>
            <a:r>
              <a:rPr lang="en-US" b="1" dirty="0"/>
              <a:t>the outcome of program review is a published report</a:t>
            </a:r>
          </a:p>
          <a:p>
            <a:pPr>
              <a:buFont typeface="Wingdings" panose="05000000000000000000" pitchFamily="2" charset="2"/>
              <a:buChar char="Ø"/>
            </a:pPr>
            <a:r>
              <a:rPr lang="en-US" b="1" dirty="0"/>
              <a:t>the report will give an overall judgment on the reviewers’ assessment of the quality of educational provision and student experience within the program and the standard of the award supported by a commentary on its strengths and weaknesses</a:t>
            </a:r>
          </a:p>
          <a:p>
            <a:pPr>
              <a:buFont typeface="Wingdings" panose="05000000000000000000" pitchFamily="2" charset="2"/>
              <a:buChar char="Ø"/>
            </a:pPr>
            <a:r>
              <a:rPr lang="en-US" b="1" dirty="0"/>
              <a:t>there will be a statement on the level performance of the programme under the Grading of A, B, C or D, based on the Study Program Score expressed as a percentage </a:t>
            </a:r>
          </a:p>
          <a:p>
            <a:pPr>
              <a:buFont typeface="Wingdings" panose="05000000000000000000" pitchFamily="2" charset="2"/>
              <a:buChar char="Ø"/>
            </a:pPr>
            <a:r>
              <a:rPr lang="en-US" b="1" dirty="0"/>
              <a:t>the draft report will be submitted to the QAC by the review team</a:t>
            </a:r>
          </a:p>
          <a:p>
            <a:pPr>
              <a:buFont typeface="Wingdings" panose="05000000000000000000" pitchFamily="2" charset="2"/>
              <a:buChar char="Ø"/>
            </a:pPr>
            <a:r>
              <a:rPr lang="en-US" b="1" dirty="0"/>
              <a:t>the QAC will send a copy of the draft report to the Faculty/ Institute for their perusal  </a:t>
            </a:r>
          </a:p>
          <a:p>
            <a:pPr>
              <a:buFont typeface="Wingdings" panose="05000000000000000000" pitchFamily="2" charset="2"/>
              <a:buChar char="Ø"/>
            </a:pPr>
            <a:r>
              <a:rPr lang="en-US" b="1" dirty="0"/>
              <a:t>this will provide an opportunity to Faculty/ Institute to peruse the draft report and if there are concerns to make it known to the QAC  </a:t>
            </a:r>
          </a:p>
          <a:p>
            <a:pPr>
              <a:buFont typeface="Wingdings" panose="05000000000000000000" pitchFamily="2" charset="2"/>
              <a:buChar char="Ø"/>
            </a:pPr>
            <a:r>
              <a:rPr lang="en-US" b="1" dirty="0"/>
              <a:t>QAC will facilitate a meeting between the review team and the Faculty/ Institute to resolve the concerns by discussion before finalizing the report </a:t>
            </a:r>
          </a:p>
        </p:txBody>
      </p:sp>
      <p:sp>
        <p:nvSpPr>
          <p:cNvPr id="4" name="Date Placeholder 3"/>
          <p:cNvSpPr>
            <a:spLocks noGrp="1"/>
          </p:cNvSpPr>
          <p:nvPr>
            <p:ph type="dt" sz="half" idx="10"/>
          </p:nvPr>
        </p:nvSpPr>
        <p:spPr/>
        <p:txBody>
          <a:bodyPr/>
          <a:lstStyle/>
          <a:p>
            <a:r>
              <a:rPr lang="en-US"/>
              <a:t>07/6/2017</a:t>
            </a:r>
          </a:p>
        </p:txBody>
      </p:sp>
      <p:pic>
        <p:nvPicPr>
          <p:cNvPr id="7" name="Picture 6" descr="images (10).jpg"/>
          <p:cNvPicPr>
            <a:picLocks noChangeAspect="1"/>
          </p:cNvPicPr>
          <p:nvPr/>
        </p:nvPicPr>
        <p:blipFill>
          <a:blip r:embed="rId2">
            <a:lum bright="20000" contrast="-20000"/>
          </a:blip>
          <a:stretch>
            <a:fillRect/>
          </a:stretch>
        </p:blipFill>
        <p:spPr>
          <a:xfrm>
            <a:off x="241502" y="2011681"/>
            <a:ext cx="2268942" cy="4846320"/>
          </a:xfrm>
          <a:prstGeom prst="rect">
            <a:avLst/>
          </a:prstGeom>
        </p:spPr>
      </p:pic>
    </p:spTree>
    <p:extLst>
      <p:ext uri="{BB962C8B-B14F-4D97-AF65-F5344CB8AC3E}">
        <p14:creationId xmlns:p14="http://schemas.microsoft.com/office/powerpoint/2010/main" val="97002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7317" y="624110"/>
            <a:ext cx="9077296" cy="722552"/>
          </a:xfrm>
        </p:spPr>
        <p:txBody>
          <a:bodyPr/>
          <a:lstStyle/>
          <a:p>
            <a:r>
              <a:rPr lang="en-US" b="1" dirty="0"/>
              <a:t>Outcome of Program Review </a:t>
            </a:r>
          </a:p>
        </p:txBody>
      </p:sp>
      <p:sp>
        <p:nvSpPr>
          <p:cNvPr id="3" name="Content Placeholder 2"/>
          <p:cNvSpPr>
            <a:spLocks noGrp="1"/>
          </p:cNvSpPr>
          <p:nvPr>
            <p:ph idx="1"/>
          </p:nvPr>
        </p:nvSpPr>
        <p:spPr>
          <a:xfrm>
            <a:off x="2493818" y="1313411"/>
            <a:ext cx="9010794" cy="4597811"/>
          </a:xfrm>
        </p:spPr>
        <p:txBody>
          <a:bodyPr/>
          <a:lstStyle/>
          <a:p>
            <a:r>
              <a:rPr lang="en-US" b="1" dirty="0"/>
              <a:t>After the Faculty/ Institute accepts the program review report, it will enter the public domain through the QAC website so that all stakeholders have access to it</a:t>
            </a:r>
          </a:p>
          <a:p>
            <a:endParaRPr lang="en-US" b="1" dirty="0"/>
          </a:p>
          <a:p>
            <a:r>
              <a:rPr lang="en-US" b="1" dirty="0"/>
              <a:t>Upon receipt of the Program Review Report (PRR),   it should be discussed in depth at the Faculty Board and relevant standing committees </a:t>
            </a:r>
            <a:r>
              <a:rPr lang="en-US" b="1"/>
              <a:t>including FQAC </a:t>
            </a:r>
            <a:r>
              <a:rPr lang="en-US" b="1" dirty="0"/>
              <a:t>and the Curriculum Development &amp; Evaluation committee</a:t>
            </a:r>
          </a:p>
          <a:p>
            <a:endParaRPr lang="en-US" b="1" dirty="0"/>
          </a:p>
          <a:p>
            <a:r>
              <a:rPr lang="en-US" b="1" dirty="0"/>
              <a:t>The PRR should also be sent to the Senate and Council for perusal along with the outcome of these discussions</a:t>
            </a:r>
          </a:p>
          <a:p>
            <a:endParaRPr lang="en-US" b="1" dirty="0"/>
          </a:p>
          <a:p>
            <a:r>
              <a:rPr lang="en-US" b="1" dirty="0"/>
              <a:t>Internal quality enhancement activities should take place on a continuous basis until the next cycle of EQA</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8).jpg"/>
          <p:cNvPicPr>
            <a:picLocks noChangeAspect="1"/>
          </p:cNvPicPr>
          <p:nvPr/>
        </p:nvPicPr>
        <p:blipFill>
          <a:blip r:embed="rId2"/>
          <a:stretch>
            <a:fillRect/>
          </a:stretch>
        </p:blipFill>
        <p:spPr>
          <a:xfrm>
            <a:off x="10257905" y="5570948"/>
            <a:ext cx="1934095" cy="1287052"/>
          </a:xfrm>
          <a:prstGeom prst="rect">
            <a:avLst/>
          </a:prstGeom>
        </p:spPr>
      </p:pic>
      <p:pic>
        <p:nvPicPr>
          <p:cNvPr id="8" name="Picture 7" descr="download (10).jpg"/>
          <p:cNvPicPr>
            <a:picLocks noChangeAspect="1"/>
          </p:cNvPicPr>
          <p:nvPr/>
        </p:nvPicPr>
        <p:blipFill>
          <a:blip r:embed="rId3">
            <a:lum bright="20000" contrast="-40000"/>
          </a:blip>
          <a:stretch>
            <a:fillRect/>
          </a:stretch>
        </p:blipFill>
        <p:spPr>
          <a:xfrm>
            <a:off x="257002" y="2161309"/>
            <a:ext cx="2303318" cy="4696691"/>
          </a:xfrm>
          <a:prstGeom prst="rect">
            <a:avLst/>
          </a:prstGeom>
        </p:spPr>
      </p:pic>
    </p:spTree>
    <p:extLst>
      <p:ext uri="{BB962C8B-B14F-4D97-AF65-F5344CB8AC3E}">
        <p14:creationId xmlns:p14="http://schemas.microsoft.com/office/powerpoint/2010/main" val="280083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lbertus" panose="020E0702040304020204" pitchFamily="34" charset="0"/>
              </a:rPr>
              <a:t>External Quality Assurance</a:t>
            </a:r>
            <a:endParaRPr lang="en-US" sz="3600" b="1" dirty="0"/>
          </a:p>
        </p:txBody>
      </p:sp>
      <p:sp>
        <p:nvSpPr>
          <p:cNvPr id="3" name="Content Placeholder 2"/>
          <p:cNvSpPr>
            <a:spLocks noGrp="1"/>
          </p:cNvSpPr>
          <p:nvPr>
            <p:ph idx="1"/>
          </p:nvPr>
        </p:nvSpPr>
        <p:spPr>
          <a:xfrm>
            <a:off x="2589212" y="1402080"/>
            <a:ext cx="8915400" cy="3777622"/>
          </a:xfrm>
        </p:spPr>
        <p:txBody>
          <a:bodyPr>
            <a:normAutofit/>
          </a:bodyPr>
          <a:lstStyle/>
          <a:p>
            <a:pPr marL="0" indent="0">
              <a:buNone/>
            </a:pPr>
            <a:endParaRPr lang="en-US" sz="3600" dirty="0"/>
          </a:p>
          <a:p>
            <a:r>
              <a:rPr lang="en-US" sz="2800" b="1" dirty="0"/>
              <a:t>This is to be achieved by inculcating a quality culture within the institutions and promoting continuous quality improvement in all spheres of higher education, facilitated through periodic review and feedback</a:t>
            </a:r>
          </a:p>
          <a:p>
            <a:endParaRPr lang="en-US" sz="2800" b="1" dirty="0"/>
          </a:p>
        </p:txBody>
      </p:sp>
      <p:sp>
        <p:nvSpPr>
          <p:cNvPr id="4" name="Date Placeholder 3"/>
          <p:cNvSpPr>
            <a:spLocks noGrp="1"/>
          </p:cNvSpPr>
          <p:nvPr>
            <p:ph type="dt" sz="half" idx="10"/>
          </p:nvPr>
        </p:nvSpPr>
        <p:spPr/>
        <p:txBody>
          <a:bodyPr/>
          <a:lstStyle/>
          <a:p>
            <a:r>
              <a:rPr lang="en-US"/>
              <a:t>07/6/2017</a:t>
            </a:r>
          </a:p>
        </p:txBody>
      </p:sp>
      <p:pic>
        <p:nvPicPr>
          <p:cNvPr id="8" name="Picture 7" descr="slide_7.jpg"/>
          <p:cNvPicPr>
            <a:picLocks noChangeAspect="1"/>
          </p:cNvPicPr>
          <p:nvPr/>
        </p:nvPicPr>
        <p:blipFill>
          <a:blip r:embed="rId2" cstate="print"/>
          <a:stretch>
            <a:fillRect/>
          </a:stretch>
        </p:blipFill>
        <p:spPr>
          <a:xfrm>
            <a:off x="9426634" y="4190922"/>
            <a:ext cx="2405060" cy="1995604"/>
          </a:xfrm>
          <a:prstGeom prst="rect">
            <a:avLst/>
          </a:prstGeom>
        </p:spPr>
      </p:pic>
    </p:spTree>
    <p:extLst>
      <p:ext uri="{BB962C8B-B14F-4D97-AF65-F5344CB8AC3E}">
        <p14:creationId xmlns:p14="http://schemas.microsoft.com/office/powerpoint/2010/main" val="297720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7441" y="282633"/>
            <a:ext cx="9439422" cy="1622367"/>
          </a:xfrm>
        </p:spPr>
        <p:txBody>
          <a:bodyPr>
            <a:normAutofit fontScale="90000"/>
          </a:bodyPr>
          <a:lstStyle/>
          <a:p>
            <a:r>
              <a:rPr lang="en-US" sz="4000" b="1" dirty="0"/>
              <a:t>Distinction between Institutional Review, Program Review and Subject Review </a:t>
            </a:r>
            <a:br>
              <a:rPr lang="en-US" sz="4400" b="1" dirty="0"/>
            </a:br>
            <a:br>
              <a:rPr lang="en-US" sz="4400" b="1" dirty="0"/>
            </a:br>
            <a:endParaRPr lang="en-US" sz="4400" b="1" dirty="0"/>
          </a:p>
        </p:txBody>
      </p:sp>
      <p:sp>
        <p:nvSpPr>
          <p:cNvPr id="3" name="Content Placeholder 2"/>
          <p:cNvSpPr>
            <a:spLocks noGrp="1"/>
          </p:cNvSpPr>
          <p:nvPr>
            <p:ph idx="1"/>
          </p:nvPr>
        </p:nvSpPr>
        <p:spPr>
          <a:xfrm>
            <a:off x="2510444" y="1812175"/>
            <a:ext cx="8994168" cy="4099047"/>
          </a:xfrm>
        </p:spPr>
        <p:txBody>
          <a:bodyPr>
            <a:noAutofit/>
          </a:bodyPr>
          <a:lstStyle/>
          <a:p>
            <a:pPr>
              <a:buFont typeface="Wingdings" panose="05000000000000000000" pitchFamily="2" charset="2"/>
              <a:buChar char="Ø"/>
            </a:pPr>
            <a:r>
              <a:rPr lang="en-US" sz="2000" b="1" dirty="0"/>
              <a:t>Institutional review - </a:t>
            </a:r>
            <a:r>
              <a:rPr lang="en-US" sz="2000" dirty="0"/>
              <a:t>analyses the effectiveness of an institution’s processes for managing and assuring the quality of academic activities undertaken by the institution</a:t>
            </a:r>
          </a:p>
          <a:p>
            <a:pPr>
              <a:buFont typeface="Wingdings" panose="05000000000000000000" pitchFamily="2" charset="2"/>
              <a:buChar char="Ø"/>
            </a:pPr>
            <a:endParaRPr lang="en-US" sz="2000" dirty="0"/>
          </a:p>
          <a:p>
            <a:pPr>
              <a:buFont typeface="Wingdings" panose="05000000000000000000" pitchFamily="2" charset="2"/>
              <a:buChar char="Ø"/>
            </a:pPr>
            <a:r>
              <a:rPr lang="en-US" sz="2000" b="1" dirty="0"/>
              <a:t>Program review- </a:t>
            </a:r>
            <a:r>
              <a:rPr lang="en-US" sz="2000" dirty="0"/>
              <a:t>evaluates the effectiveness of Faculty’s or Institute’s processes for managing and assuring quality of study programs, student learning experience and standards of awards within a program of study</a:t>
            </a:r>
          </a:p>
          <a:p>
            <a:pPr>
              <a:buFont typeface="Wingdings" panose="05000000000000000000" pitchFamily="2" charset="2"/>
              <a:buChar char="Ø"/>
            </a:pPr>
            <a:endParaRPr lang="en-US" sz="2000" dirty="0"/>
          </a:p>
          <a:p>
            <a:pPr>
              <a:buFont typeface="Wingdings" panose="05000000000000000000" pitchFamily="2" charset="2"/>
              <a:buChar char="Ø"/>
            </a:pPr>
            <a:r>
              <a:rPr lang="en-US" sz="2000" b="1" dirty="0"/>
              <a:t>Subject Review - </a:t>
            </a:r>
            <a:r>
              <a:rPr lang="en-US" sz="2000" dirty="0"/>
              <a:t>evaluates the management and assurance of quality at subject/ departmental level, rather than program of study as a whole</a:t>
            </a:r>
          </a:p>
        </p:txBody>
      </p:sp>
      <p:sp>
        <p:nvSpPr>
          <p:cNvPr id="4" name="Date Placeholder 3"/>
          <p:cNvSpPr>
            <a:spLocks noGrp="1"/>
          </p:cNvSpPr>
          <p:nvPr>
            <p:ph type="dt" sz="half" idx="10"/>
          </p:nvPr>
        </p:nvSpPr>
        <p:spPr/>
        <p:txBody>
          <a:bodyPr/>
          <a:lstStyle/>
          <a:p>
            <a:r>
              <a:rPr lang="en-US"/>
              <a:t>07/6/2017</a:t>
            </a:r>
          </a:p>
        </p:txBody>
      </p:sp>
      <p:pic>
        <p:nvPicPr>
          <p:cNvPr id="7" name="Picture 6" descr="download.jpg"/>
          <p:cNvPicPr>
            <a:picLocks noChangeAspect="1"/>
          </p:cNvPicPr>
          <p:nvPr/>
        </p:nvPicPr>
        <p:blipFill>
          <a:blip r:embed="rId2"/>
          <a:stretch>
            <a:fillRect/>
          </a:stretch>
        </p:blipFill>
        <p:spPr>
          <a:xfrm>
            <a:off x="252500" y="5087389"/>
            <a:ext cx="2224693" cy="1770611"/>
          </a:xfrm>
          <a:prstGeom prst="rect">
            <a:avLst/>
          </a:prstGeom>
          <a:ln>
            <a:noFill/>
          </a:ln>
          <a:effectLst>
            <a:softEdge rad="112500"/>
          </a:effectLst>
        </p:spPr>
      </p:pic>
    </p:spTree>
    <p:extLst>
      <p:ext uri="{BB962C8B-B14F-4D97-AF65-F5344CB8AC3E}">
        <p14:creationId xmlns:p14="http://schemas.microsoft.com/office/powerpoint/2010/main" val="34326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925" y="280727"/>
            <a:ext cx="8911687" cy="1280890"/>
          </a:xfrm>
        </p:spPr>
        <p:txBody>
          <a:bodyPr/>
          <a:lstStyle/>
          <a:p>
            <a:pPr algn="ctr"/>
            <a:r>
              <a:rPr lang="en-US" b="1" dirty="0"/>
              <a:t>Program Review</a:t>
            </a:r>
          </a:p>
        </p:txBody>
      </p:sp>
      <p:sp>
        <p:nvSpPr>
          <p:cNvPr id="3" name="Content Placeholder 2"/>
          <p:cNvSpPr>
            <a:spLocks noGrp="1"/>
          </p:cNvSpPr>
          <p:nvPr>
            <p:ph idx="1"/>
          </p:nvPr>
        </p:nvSpPr>
        <p:spPr>
          <a:xfrm>
            <a:off x="2044931" y="1030779"/>
            <a:ext cx="9459681" cy="4880444"/>
          </a:xfrm>
        </p:spPr>
        <p:txBody>
          <a:bodyPr>
            <a:normAutofit/>
          </a:bodyPr>
          <a:lstStyle/>
          <a:p>
            <a:pPr marL="0" indent="0">
              <a:buNone/>
            </a:pPr>
            <a:r>
              <a:rPr lang="en-US" sz="4000" b="1" dirty="0"/>
              <a:t>Purpose</a:t>
            </a:r>
          </a:p>
          <a:p>
            <a:r>
              <a:rPr lang="en-US" sz="2400" b="1" dirty="0"/>
              <a:t>to achieve accountability for quality and standards</a:t>
            </a:r>
          </a:p>
          <a:p>
            <a:r>
              <a:rPr lang="en-US" sz="2400" b="1" dirty="0"/>
              <a:t>using a peer review process to promote adopting and internalizing good practices</a:t>
            </a:r>
          </a:p>
          <a:p>
            <a:r>
              <a:rPr lang="en-US" sz="2400" b="1" dirty="0"/>
              <a:t>inculcating quality culture and facilitating continuous improvement of the study program </a:t>
            </a:r>
          </a:p>
          <a:p>
            <a:endParaRPr lang="en-US" sz="2400" b="1" dirty="0"/>
          </a:p>
          <a:p>
            <a:r>
              <a:rPr lang="en-US" sz="2400" b="1" dirty="0"/>
              <a:t>It is also meant to instill confidence, achieve accountability, provide information, promote improvement and showcase innovation in respect of the program of study  </a:t>
            </a:r>
          </a:p>
          <a:p>
            <a:endParaRPr lang="en-US" sz="2400" dirty="0"/>
          </a:p>
        </p:txBody>
      </p:sp>
      <p:sp>
        <p:nvSpPr>
          <p:cNvPr id="4" name="Date Placeholder 3"/>
          <p:cNvSpPr>
            <a:spLocks noGrp="1"/>
          </p:cNvSpPr>
          <p:nvPr>
            <p:ph type="dt" sz="half" idx="10"/>
          </p:nvPr>
        </p:nvSpPr>
        <p:spPr/>
        <p:txBody>
          <a:bodyPr/>
          <a:lstStyle/>
          <a:p>
            <a:r>
              <a:rPr lang="en-US"/>
              <a:t>07/6/2017</a:t>
            </a:r>
          </a:p>
        </p:txBody>
      </p:sp>
      <p:pic>
        <p:nvPicPr>
          <p:cNvPr id="7" name="Picture 6" descr="images (2).jpg"/>
          <p:cNvPicPr>
            <a:picLocks noChangeAspect="1"/>
          </p:cNvPicPr>
          <p:nvPr/>
        </p:nvPicPr>
        <p:blipFill>
          <a:blip r:embed="rId2">
            <a:lum bright="-10000" contrast="30000"/>
          </a:blip>
          <a:stretch>
            <a:fillRect/>
          </a:stretch>
        </p:blipFill>
        <p:spPr>
          <a:xfrm>
            <a:off x="9725891" y="5359496"/>
            <a:ext cx="2466109" cy="1498504"/>
          </a:xfrm>
          <a:prstGeom prst="ellipse">
            <a:avLst/>
          </a:prstGeom>
          <a:ln>
            <a:noFill/>
          </a:ln>
          <a:effectLst>
            <a:softEdge rad="112500"/>
          </a:effectLst>
        </p:spPr>
      </p:pic>
    </p:spTree>
    <p:extLst>
      <p:ext uri="{BB962C8B-B14F-4D97-AF65-F5344CB8AC3E}">
        <p14:creationId xmlns:p14="http://schemas.microsoft.com/office/powerpoint/2010/main" val="326402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mn-lt"/>
              </a:rPr>
              <a:t>Scope</a:t>
            </a:r>
          </a:p>
        </p:txBody>
      </p:sp>
      <p:sp>
        <p:nvSpPr>
          <p:cNvPr id="3" name="Content Placeholder 2"/>
          <p:cNvSpPr>
            <a:spLocks noGrp="1"/>
          </p:cNvSpPr>
          <p:nvPr>
            <p:ph idx="1"/>
          </p:nvPr>
        </p:nvSpPr>
        <p:spPr>
          <a:xfrm>
            <a:off x="2589212" y="1402080"/>
            <a:ext cx="8915400" cy="3777622"/>
          </a:xfrm>
        </p:spPr>
        <p:txBody>
          <a:bodyPr>
            <a:normAutofit/>
          </a:bodyPr>
          <a:lstStyle/>
          <a:p>
            <a:pPr marL="0" indent="0">
              <a:buNone/>
            </a:pPr>
            <a:endParaRPr lang="en-US" sz="2800" dirty="0"/>
          </a:p>
          <a:p>
            <a:r>
              <a:rPr lang="en-US" sz="2800" b="1" dirty="0"/>
              <a:t>The criteria prescribed for scrutiny of programs of study in the manual have been selected by giving due consideration to the feedback received from the academia based on their experience from the first cycle of external review</a:t>
            </a:r>
          </a:p>
          <a:p>
            <a:endParaRPr lang="en-US" sz="2400" b="1" dirty="0"/>
          </a:p>
        </p:txBody>
      </p:sp>
      <p:sp>
        <p:nvSpPr>
          <p:cNvPr id="4" name="Date Placeholder 3"/>
          <p:cNvSpPr>
            <a:spLocks noGrp="1"/>
          </p:cNvSpPr>
          <p:nvPr>
            <p:ph type="dt" sz="half" idx="10"/>
          </p:nvPr>
        </p:nvSpPr>
        <p:spPr/>
        <p:txBody>
          <a:bodyPr/>
          <a:lstStyle/>
          <a:p>
            <a:r>
              <a:rPr lang="en-US"/>
              <a:t>07/6/2017</a:t>
            </a:r>
          </a:p>
        </p:txBody>
      </p:sp>
      <p:pic>
        <p:nvPicPr>
          <p:cNvPr id="7" name="Picture 6" descr="images (3).jpg"/>
          <p:cNvPicPr>
            <a:picLocks noChangeAspect="1"/>
          </p:cNvPicPr>
          <p:nvPr/>
        </p:nvPicPr>
        <p:blipFill>
          <a:blip r:embed="rId2"/>
          <a:stretch>
            <a:fillRect/>
          </a:stretch>
        </p:blipFill>
        <p:spPr>
          <a:xfrm>
            <a:off x="9356234" y="0"/>
            <a:ext cx="2390775" cy="1914525"/>
          </a:xfrm>
          <a:prstGeom prst="rect">
            <a:avLst/>
          </a:prstGeom>
        </p:spPr>
      </p:pic>
      <p:pic>
        <p:nvPicPr>
          <p:cNvPr id="8" name="Picture 7" descr="images (4).jpg"/>
          <p:cNvPicPr>
            <a:picLocks noChangeAspect="1"/>
          </p:cNvPicPr>
          <p:nvPr/>
        </p:nvPicPr>
        <p:blipFill>
          <a:blip r:embed="rId3">
            <a:duotone>
              <a:prstClr val="black"/>
              <a:schemeClr val="tx2">
                <a:lumMod val="40000"/>
                <a:lumOff val="60000"/>
                <a:tint val="45000"/>
                <a:satMod val="400000"/>
              </a:schemeClr>
            </a:duotone>
          </a:blip>
          <a:stretch>
            <a:fillRect/>
          </a:stretch>
        </p:blipFill>
        <p:spPr>
          <a:xfrm>
            <a:off x="9040542" y="5070765"/>
            <a:ext cx="3151458" cy="1787236"/>
          </a:xfrm>
          <a:prstGeom prst="rect">
            <a:avLst/>
          </a:prstGeom>
        </p:spPr>
      </p:pic>
    </p:spTree>
    <p:extLst>
      <p:ext uri="{BB962C8B-B14F-4D97-AF65-F5344CB8AC3E}">
        <p14:creationId xmlns:p14="http://schemas.microsoft.com/office/powerpoint/2010/main" val="3457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299182" cy="5123440"/>
          </a:xfrm>
        </p:spPr>
        <p:txBody>
          <a:bodyPr>
            <a:normAutofit lnSpcReduction="10000"/>
          </a:bodyPr>
          <a:lstStyle/>
          <a:p>
            <a:pPr marL="0" indent="0">
              <a:buNone/>
            </a:pPr>
            <a:r>
              <a:rPr lang="en-US" sz="3200" b="1" dirty="0"/>
              <a:t>Eight criteria… </a:t>
            </a:r>
          </a:p>
          <a:p>
            <a:r>
              <a:rPr lang="en-US" sz="2800" b="1" dirty="0"/>
              <a:t>Program Management  </a:t>
            </a:r>
          </a:p>
          <a:p>
            <a:r>
              <a:rPr lang="en-US" sz="2800" b="1" dirty="0"/>
              <a:t>Program Design and Development </a:t>
            </a:r>
          </a:p>
          <a:p>
            <a:r>
              <a:rPr lang="en-US" sz="2800" b="1" dirty="0"/>
              <a:t>Human and Physical Resources </a:t>
            </a:r>
          </a:p>
          <a:p>
            <a:r>
              <a:rPr lang="en-US" sz="2800" b="1" dirty="0"/>
              <a:t>Course/Module Design and Development </a:t>
            </a:r>
          </a:p>
          <a:p>
            <a:r>
              <a:rPr lang="en-US" sz="2800" b="1" dirty="0"/>
              <a:t>Teaching and Learning </a:t>
            </a:r>
          </a:p>
          <a:p>
            <a:r>
              <a:rPr lang="en-US" sz="2800" b="1" dirty="0"/>
              <a:t>Learning Environment, Student Support and Progression </a:t>
            </a:r>
          </a:p>
          <a:p>
            <a:r>
              <a:rPr lang="en-US" sz="2800" b="1" dirty="0"/>
              <a:t>Student Assessment and Awards </a:t>
            </a:r>
          </a:p>
          <a:p>
            <a:r>
              <a:rPr lang="en-US" sz="2800" b="1" dirty="0"/>
              <a:t>Innovative and Healthy Practices</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2).jpg"/>
          <p:cNvPicPr>
            <a:picLocks noChangeAspect="1"/>
          </p:cNvPicPr>
          <p:nvPr/>
        </p:nvPicPr>
        <p:blipFill>
          <a:blip r:embed="rId2">
            <a:lum contrast="-10000"/>
          </a:blip>
          <a:stretch>
            <a:fillRect/>
          </a:stretch>
        </p:blipFill>
        <p:spPr>
          <a:xfrm>
            <a:off x="9877425" y="4405745"/>
            <a:ext cx="2314575" cy="2452255"/>
          </a:xfrm>
          <a:prstGeom prst="rect">
            <a:avLst/>
          </a:prstGeom>
        </p:spPr>
      </p:pic>
    </p:spTree>
    <p:extLst>
      <p:ext uri="{BB962C8B-B14F-4D97-AF65-F5344CB8AC3E}">
        <p14:creationId xmlns:p14="http://schemas.microsoft.com/office/powerpoint/2010/main" val="100202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9674" y="341478"/>
            <a:ext cx="8911687" cy="881133"/>
          </a:xfrm>
        </p:spPr>
        <p:txBody>
          <a:bodyPr>
            <a:normAutofit/>
          </a:bodyPr>
          <a:lstStyle/>
          <a:p>
            <a:r>
              <a:rPr lang="en-US" sz="4000" b="1" dirty="0"/>
              <a:t>Requirements</a:t>
            </a:r>
          </a:p>
        </p:txBody>
      </p:sp>
      <p:sp>
        <p:nvSpPr>
          <p:cNvPr id="3" name="Content Placeholder 2"/>
          <p:cNvSpPr>
            <a:spLocks noGrp="1"/>
          </p:cNvSpPr>
          <p:nvPr>
            <p:ph idx="1"/>
          </p:nvPr>
        </p:nvSpPr>
        <p:spPr>
          <a:xfrm>
            <a:off x="2061557" y="1396538"/>
            <a:ext cx="9443056" cy="4771506"/>
          </a:xfrm>
        </p:spPr>
        <p:txBody>
          <a:bodyPr>
            <a:normAutofit fontScale="92500"/>
          </a:bodyPr>
          <a:lstStyle/>
          <a:p>
            <a:r>
              <a:rPr lang="en-US" sz="2400" b="1" dirty="0"/>
              <a:t>Program review is offered to all undergraduate (Bachelors/Bachelors </a:t>
            </a:r>
            <a:r>
              <a:rPr lang="en-US" sz="2400" b="1" dirty="0" err="1"/>
              <a:t>Honours</a:t>
            </a:r>
            <a:r>
              <a:rPr lang="en-US" sz="2400" b="1" dirty="0"/>
              <a:t>)degree  programs which have completed at least one cycle or graduated at least one batch of students.</a:t>
            </a:r>
          </a:p>
          <a:p>
            <a:r>
              <a:rPr lang="en-US" sz="2400" b="1" dirty="0"/>
              <a:t>programs need to be aligned to Level 5 or 6 of the Sri Lanka Qualification Framework (SLQF)</a:t>
            </a:r>
          </a:p>
          <a:p>
            <a:r>
              <a:rPr lang="en-US" sz="2400" b="1" dirty="0"/>
              <a:t>there has to be willingness by program staff to critically self-evaluate their program under the given criteria and gather evidence of achieving the required standards</a:t>
            </a:r>
          </a:p>
          <a:p>
            <a:pPr marL="0" indent="0">
              <a:buNone/>
            </a:pPr>
            <a:endParaRPr lang="en-US" sz="2400" b="1" dirty="0"/>
          </a:p>
          <a:p>
            <a:pPr marL="0" indent="0">
              <a:buNone/>
            </a:pPr>
            <a:r>
              <a:rPr lang="en-US" sz="2200" b="1" dirty="0">
                <a:solidFill>
                  <a:srgbClr val="FF0000"/>
                </a:solidFill>
              </a:rPr>
              <a:t>Internal Quality Assurance Units (IQAU) and the </a:t>
            </a:r>
            <a:r>
              <a:rPr lang="en-US" sz="2200" b="1" dirty="0" err="1">
                <a:solidFill>
                  <a:srgbClr val="FF0000"/>
                </a:solidFill>
              </a:rPr>
              <a:t>Facultyl</a:t>
            </a:r>
            <a:r>
              <a:rPr lang="en-US" sz="2200" b="1" dirty="0">
                <a:solidFill>
                  <a:srgbClr val="FF0000"/>
                </a:solidFill>
              </a:rPr>
              <a:t> Quality Assurance Cell (FQAC) have a major role to play in facilitating the process</a:t>
            </a:r>
          </a:p>
        </p:txBody>
      </p:sp>
      <p:sp>
        <p:nvSpPr>
          <p:cNvPr id="4" name="Date Placeholder 3"/>
          <p:cNvSpPr>
            <a:spLocks noGrp="1"/>
          </p:cNvSpPr>
          <p:nvPr>
            <p:ph type="dt" sz="half" idx="10"/>
          </p:nvPr>
        </p:nvSpPr>
        <p:spPr/>
        <p:txBody>
          <a:bodyPr/>
          <a:lstStyle/>
          <a:p>
            <a:r>
              <a:rPr lang="en-US"/>
              <a:t>07/6/2017</a:t>
            </a:r>
          </a:p>
        </p:txBody>
      </p:sp>
      <p:pic>
        <p:nvPicPr>
          <p:cNvPr id="7" name="Picture 6" descr="images (7).jpg"/>
          <p:cNvPicPr>
            <a:picLocks noChangeAspect="1"/>
          </p:cNvPicPr>
          <p:nvPr/>
        </p:nvPicPr>
        <p:blipFill>
          <a:blip r:embed="rId2"/>
          <a:stretch>
            <a:fillRect/>
          </a:stretch>
        </p:blipFill>
        <p:spPr>
          <a:xfrm rot="20637252">
            <a:off x="8761615" y="408996"/>
            <a:ext cx="3048000" cy="628650"/>
          </a:xfrm>
          <a:prstGeom prst="rect">
            <a:avLst/>
          </a:prstGeom>
        </p:spPr>
      </p:pic>
      <p:pic>
        <p:nvPicPr>
          <p:cNvPr id="8" name="Picture 7" descr="download (3).jpg"/>
          <p:cNvPicPr>
            <a:picLocks noChangeAspect="1"/>
          </p:cNvPicPr>
          <p:nvPr/>
        </p:nvPicPr>
        <p:blipFill>
          <a:blip r:embed="rId3">
            <a:duotone>
              <a:prstClr val="black"/>
              <a:schemeClr val="accent2">
                <a:lumMod val="20000"/>
                <a:lumOff val="80000"/>
                <a:tint val="45000"/>
                <a:satMod val="400000"/>
              </a:schemeClr>
            </a:duotone>
          </a:blip>
          <a:stretch>
            <a:fillRect/>
          </a:stretch>
        </p:blipFill>
        <p:spPr>
          <a:xfrm>
            <a:off x="0" y="4422371"/>
            <a:ext cx="1995055" cy="2435629"/>
          </a:xfrm>
          <a:prstGeom prst="rect">
            <a:avLst/>
          </a:prstGeom>
        </p:spPr>
      </p:pic>
    </p:spTree>
    <p:extLst>
      <p:ext uri="{BB962C8B-B14F-4D97-AF65-F5344CB8AC3E}">
        <p14:creationId xmlns:p14="http://schemas.microsoft.com/office/powerpoint/2010/main" val="174601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0567" y="624110"/>
            <a:ext cx="9044045" cy="805679"/>
          </a:xfrm>
        </p:spPr>
        <p:txBody>
          <a:bodyPr/>
          <a:lstStyle/>
          <a:p>
            <a:r>
              <a:rPr lang="en-US" b="1" dirty="0"/>
              <a:t>Preparation for Program Review</a:t>
            </a:r>
          </a:p>
        </p:txBody>
      </p:sp>
      <p:sp>
        <p:nvSpPr>
          <p:cNvPr id="3" name="Content Placeholder 2"/>
          <p:cNvSpPr>
            <a:spLocks noGrp="1"/>
          </p:cNvSpPr>
          <p:nvPr>
            <p:ph idx="1"/>
          </p:nvPr>
        </p:nvSpPr>
        <p:spPr>
          <a:xfrm>
            <a:off x="1413164" y="1330036"/>
            <a:ext cx="9243550" cy="4531309"/>
          </a:xfrm>
        </p:spPr>
        <p:txBody>
          <a:bodyPr/>
          <a:lstStyle/>
          <a:p>
            <a:r>
              <a:rPr lang="en-US" sz="3200" b="1" dirty="0"/>
              <a:t>Preparation by the Faculty/Institute</a:t>
            </a:r>
          </a:p>
          <a:p>
            <a:pPr marL="0" indent="0">
              <a:buNone/>
            </a:pPr>
            <a:endParaRPr lang="en-US" sz="3200" b="1" dirty="0"/>
          </a:p>
          <a:p>
            <a:pPr marL="0" indent="0">
              <a:buNone/>
            </a:pPr>
            <a:r>
              <a:rPr lang="en-US" sz="2800" b="1" dirty="0"/>
              <a:t>Three to six months before the intended Program Review, the Faculty/Institute responsible for delivering the program of study should begin to compile the Self-Evaluation Report (SER) in liaison with the FQAC of the Faculty/ Institute</a:t>
            </a:r>
          </a:p>
        </p:txBody>
      </p:sp>
      <p:sp>
        <p:nvSpPr>
          <p:cNvPr id="4" name="Date Placeholder 3"/>
          <p:cNvSpPr>
            <a:spLocks noGrp="1"/>
          </p:cNvSpPr>
          <p:nvPr>
            <p:ph type="dt" sz="half" idx="10"/>
          </p:nvPr>
        </p:nvSpPr>
        <p:spPr/>
        <p:txBody>
          <a:bodyPr/>
          <a:lstStyle/>
          <a:p>
            <a:r>
              <a:rPr lang="en-US"/>
              <a:t>07/6/2017</a:t>
            </a:r>
          </a:p>
        </p:txBody>
      </p:sp>
      <p:pic>
        <p:nvPicPr>
          <p:cNvPr id="8" name="Picture 7" descr="download (5).jpg"/>
          <p:cNvPicPr>
            <a:picLocks noChangeAspect="1"/>
          </p:cNvPicPr>
          <p:nvPr/>
        </p:nvPicPr>
        <p:blipFill>
          <a:blip r:embed="rId2">
            <a:duotone>
              <a:prstClr val="black"/>
              <a:schemeClr val="accent2">
                <a:lumMod val="20000"/>
                <a:lumOff val="80000"/>
                <a:tint val="45000"/>
                <a:satMod val="400000"/>
              </a:schemeClr>
            </a:duotone>
          </a:blip>
          <a:stretch>
            <a:fillRect/>
          </a:stretch>
        </p:blipFill>
        <p:spPr>
          <a:xfrm>
            <a:off x="9395458" y="4605251"/>
            <a:ext cx="2796542" cy="2252749"/>
          </a:xfrm>
          <a:prstGeom prst="rect">
            <a:avLst/>
          </a:prstGeom>
        </p:spPr>
      </p:pic>
    </p:spTree>
    <p:extLst>
      <p:ext uri="{BB962C8B-B14F-4D97-AF65-F5344CB8AC3E}">
        <p14:creationId xmlns:p14="http://schemas.microsoft.com/office/powerpoint/2010/main" val="232845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7034" y="1070413"/>
            <a:ext cx="8960917" cy="5330385"/>
          </a:xfrm>
        </p:spPr>
        <p:txBody>
          <a:bodyPr>
            <a:normAutofit lnSpcReduction="10000"/>
          </a:bodyPr>
          <a:lstStyle/>
          <a:p>
            <a:r>
              <a:rPr lang="en-US" sz="2400" b="1" dirty="0"/>
              <a:t>Preparation by the QAC, IQAU and the Review Team</a:t>
            </a:r>
          </a:p>
          <a:p>
            <a:pPr>
              <a:buFont typeface="Wingdings" panose="05000000000000000000" pitchFamily="2" charset="2"/>
              <a:buChar char="ü"/>
            </a:pPr>
            <a:endParaRPr lang="en-US" dirty="0"/>
          </a:p>
          <a:p>
            <a:pPr>
              <a:buFont typeface="Wingdings" panose="05000000000000000000" pitchFamily="2" charset="2"/>
              <a:buChar char="ü"/>
            </a:pPr>
            <a:r>
              <a:rPr lang="en-US" sz="2000" b="1" dirty="0"/>
              <a:t>The Faculty/ Institute which offers the study program/s has to intimate to the QAC through the IQAU regarding their intention and readiness for programme Review.</a:t>
            </a:r>
          </a:p>
          <a:p>
            <a:pPr>
              <a:buFont typeface="Wingdings" panose="05000000000000000000" pitchFamily="2" charset="2"/>
              <a:buChar char="ü"/>
            </a:pPr>
            <a:r>
              <a:rPr lang="en-US" sz="2000" b="1" dirty="0"/>
              <a:t>This request should preferably accompany the Self-Evaluation Report (SER).</a:t>
            </a:r>
          </a:p>
          <a:p>
            <a:pPr>
              <a:buFont typeface="Wingdings" panose="05000000000000000000" pitchFamily="2" charset="2"/>
              <a:buChar char="ü"/>
            </a:pPr>
            <a:r>
              <a:rPr lang="en-US" sz="2000" b="1" dirty="0"/>
              <a:t>The QAC will select the review team from the pool of accredited reviewers and identify one of them as the Review Chair</a:t>
            </a:r>
          </a:p>
          <a:p>
            <a:pPr>
              <a:buFont typeface="Wingdings" panose="05000000000000000000" pitchFamily="2" charset="2"/>
              <a:buChar char="ü"/>
            </a:pPr>
            <a:r>
              <a:rPr lang="en-US" sz="2000" b="1" dirty="0"/>
              <a:t>Upon receipt of the SER, individual members of the review panel have to peruse the document to make a preliminary assessment/ observation and make notes on any further information that may be required prior to/during the review visit </a:t>
            </a:r>
          </a:p>
          <a:p>
            <a:pPr>
              <a:buFont typeface="Wingdings" panose="05000000000000000000" pitchFamily="2" charset="2"/>
              <a:buChar char="ü"/>
            </a:pPr>
            <a:r>
              <a:rPr lang="en-US" sz="2000" b="1" dirty="0"/>
              <a:t>A pre-review meeting among the review panel, FQAC Chair, and the QAC representative</a:t>
            </a:r>
          </a:p>
          <a:p>
            <a:pPr marL="0" indent="0">
              <a:buNone/>
            </a:pPr>
            <a:endParaRPr lang="en-US" dirty="0"/>
          </a:p>
        </p:txBody>
      </p:sp>
      <p:sp>
        <p:nvSpPr>
          <p:cNvPr id="4" name="Date Placeholder 3"/>
          <p:cNvSpPr>
            <a:spLocks noGrp="1"/>
          </p:cNvSpPr>
          <p:nvPr>
            <p:ph type="dt" sz="half" idx="10"/>
          </p:nvPr>
        </p:nvSpPr>
        <p:spPr/>
        <p:txBody>
          <a:bodyPr/>
          <a:lstStyle/>
          <a:p>
            <a:r>
              <a:rPr lang="en-US"/>
              <a:t>07/6/2017</a:t>
            </a:r>
          </a:p>
        </p:txBody>
      </p:sp>
      <p:pic>
        <p:nvPicPr>
          <p:cNvPr id="7" name="Picture 6" descr="download (6).jpg"/>
          <p:cNvPicPr>
            <a:picLocks noChangeAspect="1"/>
          </p:cNvPicPr>
          <p:nvPr/>
        </p:nvPicPr>
        <p:blipFill>
          <a:blip r:embed="rId2"/>
          <a:stretch>
            <a:fillRect/>
          </a:stretch>
        </p:blipFill>
        <p:spPr>
          <a:xfrm>
            <a:off x="10338026" y="4272743"/>
            <a:ext cx="1853973" cy="2585258"/>
          </a:xfrm>
          <a:prstGeom prst="rect">
            <a:avLst/>
          </a:prstGeom>
        </p:spPr>
      </p:pic>
    </p:spTree>
    <p:extLst>
      <p:ext uri="{BB962C8B-B14F-4D97-AF65-F5344CB8AC3E}">
        <p14:creationId xmlns:p14="http://schemas.microsoft.com/office/powerpoint/2010/main" val="423634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639</TotalTime>
  <Words>1046</Words>
  <Application>Microsoft Office PowerPoint</Application>
  <PresentationFormat>Widescreen</PresentationFormat>
  <Paragraphs>88</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Albertus</vt:lpstr>
      <vt:lpstr>Albertus Extra Bold</vt:lpstr>
      <vt:lpstr>Arial</vt:lpstr>
      <vt:lpstr>Calibri</vt:lpstr>
      <vt:lpstr>Century Gothic</vt:lpstr>
      <vt:lpstr>Wingdings</vt:lpstr>
      <vt:lpstr>Wingdings 3</vt:lpstr>
      <vt:lpstr>Wisp</vt:lpstr>
      <vt:lpstr>Training Workshop for Reviewers Undergraduate Study Programs  Sri Lankan Universities &amp; HEIs </vt:lpstr>
      <vt:lpstr>External Quality Assurance</vt:lpstr>
      <vt:lpstr>Distinction between Institutional Review, Program Review and Subject Review   </vt:lpstr>
      <vt:lpstr>Program Review</vt:lpstr>
      <vt:lpstr>Scope</vt:lpstr>
      <vt:lpstr>PowerPoint Presentation</vt:lpstr>
      <vt:lpstr>Requirements</vt:lpstr>
      <vt:lpstr>Preparation for Program Review</vt:lpstr>
      <vt:lpstr>PowerPoint Presentation</vt:lpstr>
      <vt:lpstr> The Review Visit </vt:lpstr>
      <vt:lpstr>All reviews will draw upon the following principal sources of evidence</vt:lpstr>
      <vt:lpstr>The Review Report and Process Prior to Publication </vt:lpstr>
      <vt:lpstr>Outcome of Program Review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dinithi fernando</dc:creator>
  <cp:lastModifiedBy>User</cp:lastModifiedBy>
  <cp:revision>40</cp:revision>
  <dcterms:created xsi:type="dcterms:W3CDTF">2016-06-06T05:27:57Z</dcterms:created>
  <dcterms:modified xsi:type="dcterms:W3CDTF">2019-05-28T12:17:14Z</dcterms:modified>
</cp:coreProperties>
</file>