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814" r:id="rId1"/>
  </p:sldMasterIdLst>
  <p:notesMasterIdLst>
    <p:notesMasterId r:id="rId34"/>
  </p:notesMasterIdLst>
  <p:handoutMasterIdLst>
    <p:handoutMasterId r:id="rId35"/>
  </p:handoutMasterIdLst>
  <p:sldIdLst>
    <p:sldId id="310" r:id="rId2"/>
    <p:sldId id="303" r:id="rId3"/>
    <p:sldId id="261" r:id="rId4"/>
    <p:sldId id="371" r:id="rId5"/>
    <p:sldId id="302" r:id="rId6"/>
    <p:sldId id="306" r:id="rId7"/>
    <p:sldId id="374" r:id="rId8"/>
    <p:sldId id="373" r:id="rId9"/>
    <p:sldId id="375" r:id="rId10"/>
    <p:sldId id="305" r:id="rId11"/>
    <p:sldId id="377" r:id="rId12"/>
    <p:sldId id="376" r:id="rId13"/>
    <p:sldId id="387" r:id="rId14"/>
    <p:sldId id="378" r:id="rId15"/>
    <p:sldId id="379" r:id="rId16"/>
    <p:sldId id="309" r:id="rId17"/>
    <p:sldId id="364" r:id="rId18"/>
    <p:sldId id="385" r:id="rId19"/>
    <p:sldId id="313" r:id="rId20"/>
    <p:sldId id="383" r:id="rId21"/>
    <p:sldId id="384" r:id="rId22"/>
    <p:sldId id="314" r:id="rId23"/>
    <p:sldId id="367" r:id="rId24"/>
    <p:sldId id="311" r:id="rId25"/>
    <p:sldId id="315" r:id="rId26"/>
    <p:sldId id="359" r:id="rId27"/>
    <p:sldId id="363" r:id="rId28"/>
    <p:sldId id="312" r:id="rId29"/>
    <p:sldId id="381" r:id="rId30"/>
    <p:sldId id="362" r:id="rId31"/>
    <p:sldId id="382" r:id="rId32"/>
    <p:sldId id="369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41">
          <p15:clr>
            <a:srgbClr val="A4A3A4"/>
          </p15:clr>
        </p15:guide>
        <p15:guide id="3" pos="54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uori Hilla" initials="VH" lastIdx="1" clrIdx="0">
    <p:extLst>
      <p:ext uri="{19B8F6BF-5375-455C-9EA6-DF929625EA0E}">
        <p15:presenceInfo xmlns:p15="http://schemas.microsoft.com/office/powerpoint/2012/main" userId="S-1-5-21-3521595049-301303566-333748410-47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B4"/>
    <a:srgbClr val="0D93D2"/>
    <a:srgbClr val="000000"/>
    <a:srgbClr val="FFA300"/>
    <a:srgbClr val="D20D0D"/>
    <a:srgbClr val="928B81"/>
    <a:srgbClr val="FFCF06"/>
    <a:srgbClr val="F8C704"/>
    <a:srgbClr val="EFC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06" autoAdjust="0"/>
    <p:restoredTop sz="90116" autoAdjust="0"/>
  </p:normalViewPr>
  <p:slideViewPr>
    <p:cSldViewPr snapToGrid="0" snapToObjects="1">
      <p:cViewPr varScale="1">
        <p:scale>
          <a:sx n="66" d="100"/>
          <a:sy n="66" d="100"/>
        </p:scale>
        <p:origin x="408" y="72"/>
      </p:cViewPr>
      <p:guideLst>
        <p:guide orient="horz"/>
        <p:guide pos="341"/>
        <p:guide pos="54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ED6B7-8201-4D45-96E3-B56009DA74F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D9B3623-F8ED-49F1-824E-58E0F96124C4}">
      <dgm:prSet phldrT="[Text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fi-FI" sz="2400" b="1" dirty="0" err="1">
              <a:latin typeface="Calibri" panose="020F0502020204030204" pitchFamily="34" charset="0"/>
              <a:cs typeface="Calibri" panose="020F0502020204030204" pitchFamily="34" charset="0"/>
            </a:rPr>
            <a:t>January-March</a:t>
          </a:r>
          <a:endParaRPr lang="fi-FI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FB85A3-7FFC-4FB0-B492-F0ABE7872D9D}" type="parTrans" cxnId="{4C76B079-E75B-4259-B7D3-D9E8CA182096}">
      <dgm:prSet/>
      <dgm:spPr/>
      <dgm:t>
        <a:bodyPr/>
        <a:lstStyle/>
        <a:p>
          <a:endParaRPr lang="fi-FI"/>
        </a:p>
      </dgm:t>
    </dgm:pt>
    <dgm:pt modelId="{20B9291A-9F65-47AC-BC32-CF9012128AC3}" type="sibTrans" cxnId="{4C76B079-E75B-4259-B7D3-D9E8CA182096}">
      <dgm:prSet/>
      <dgm:spPr>
        <a:solidFill>
          <a:schemeClr val="tx2"/>
        </a:solidFill>
      </dgm:spPr>
      <dgm:t>
        <a:bodyPr/>
        <a:lstStyle/>
        <a:p>
          <a:endParaRPr lang="fi-FI"/>
        </a:p>
      </dgm:t>
    </dgm:pt>
    <dgm:pt modelId="{A4798897-1587-4177-B97E-865E4E596411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i-FI" sz="2400" b="1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July-Sept</a:t>
          </a:r>
          <a:endParaRPr lang="fi-FI" sz="2400" b="1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722874-E3D5-415E-B21D-9F29960B65F8}" type="parTrans" cxnId="{3E7B029A-4A40-4875-91AE-B0E845EF2FAB}">
      <dgm:prSet/>
      <dgm:spPr/>
      <dgm:t>
        <a:bodyPr/>
        <a:lstStyle/>
        <a:p>
          <a:endParaRPr lang="fi-FI"/>
        </a:p>
      </dgm:t>
    </dgm:pt>
    <dgm:pt modelId="{E5F30CC4-B3C3-4A57-AA20-9D665F0E73CA}" type="sibTrans" cxnId="{3E7B029A-4A40-4875-91AE-B0E845EF2FAB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fi-FI"/>
        </a:p>
      </dgm:t>
    </dgm:pt>
    <dgm:pt modelId="{081B5766-6D2E-4676-89E6-96EE51DE6336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i-FI" sz="2400" b="1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Oct-Dec</a:t>
          </a:r>
          <a:endParaRPr lang="fi-FI" sz="24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F08B16-7DA0-403F-834B-E46B9A106518}" type="parTrans" cxnId="{B5D96C2E-E949-4A63-B8E3-5B5017EF321A}">
      <dgm:prSet/>
      <dgm:spPr/>
      <dgm:t>
        <a:bodyPr/>
        <a:lstStyle/>
        <a:p>
          <a:endParaRPr lang="fi-FI"/>
        </a:p>
      </dgm:t>
    </dgm:pt>
    <dgm:pt modelId="{F2535028-14E5-4DFC-9B8E-A8A45D453A79}" type="sibTrans" cxnId="{B5D96C2E-E949-4A63-B8E3-5B5017EF321A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fi-FI"/>
        </a:p>
      </dgm:t>
    </dgm:pt>
    <dgm:pt modelId="{8D5C6E6D-1592-472A-B9F5-5002C77292E6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i-FI" sz="2400" b="1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April-June</a:t>
          </a:r>
          <a:endParaRPr lang="fi-FI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88551F-0904-43E9-8F2E-BF42C3A30087}" type="sibTrans" cxnId="{FD12930D-46BE-4917-8245-2E5209A12D5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fi-FI"/>
        </a:p>
      </dgm:t>
    </dgm:pt>
    <dgm:pt modelId="{36BBED86-AE5D-4C04-B378-3826F008392F}" type="parTrans" cxnId="{FD12930D-46BE-4917-8245-2E5209A12D51}">
      <dgm:prSet/>
      <dgm:spPr/>
      <dgm:t>
        <a:bodyPr/>
        <a:lstStyle/>
        <a:p>
          <a:endParaRPr lang="fi-FI"/>
        </a:p>
      </dgm:t>
    </dgm:pt>
    <dgm:pt modelId="{23C78C2D-55B1-462E-8B61-C248EC7F65A5}" type="pres">
      <dgm:prSet presAssocID="{4F7ED6B7-8201-4D45-96E3-B56009DA74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19AA94-1872-4089-91C4-C8DD1F0B98EB}" type="pres">
      <dgm:prSet presAssocID="{8D9B3623-F8ED-49F1-824E-58E0F96124C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B100D-F200-4AAD-941F-87CF62C80C5D}" type="pres">
      <dgm:prSet presAssocID="{8D9B3623-F8ED-49F1-824E-58E0F96124C4}" presName="spNode" presStyleCnt="0"/>
      <dgm:spPr/>
    </dgm:pt>
    <dgm:pt modelId="{3D3C1505-0576-4276-9133-0400F40815D9}" type="pres">
      <dgm:prSet presAssocID="{20B9291A-9F65-47AC-BC32-CF9012128AC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D7D446F-6291-469B-833E-8F34B690762B}" type="pres">
      <dgm:prSet presAssocID="{8D5C6E6D-1592-472A-B9F5-5002C77292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2A0B1-9E28-4CA0-915B-C2BA1E72FA30}" type="pres">
      <dgm:prSet presAssocID="{8D5C6E6D-1592-472A-B9F5-5002C77292E6}" presName="spNode" presStyleCnt="0"/>
      <dgm:spPr/>
    </dgm:pt>
    <dgm:pt modelId="{2A358A74-3A62-4A43-AC92-FD2741FA531B}" type="pres">
      <dgm:prSet presAssocID="{FE88551F-0904-43E9-8F2E-BF42C3A30087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7DD1359-62CE-46B6-8F03-26FBBD8793D5}" type="pres">
      <dgm:prSet presAssocID="{A4798897-1587-4177-B97E-865E4E59641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28063-DFEB-4532-A01B-166C46836DB5}" type="pres">
      <dgm:prSet presAssocID="{A4798897-1587-4177-B97E-865E4E596411}" presName="spNode" presStyleCnt="0"/>
      <dgm:spPr/>
    </dgm:pt>
    <dgm:pt modelId="{A1AA1EA9-EE57-48ED-8348-66EB2FCADC31}" type="pres">
      <dgm:prSet presAssocID="{E5F30CC4-B3C3-4A57-AA20-9D665F0E73CA}" presName="sibTrans" presStyleLbl="sibTrans1D1" presStyleIdx="2" presStyleCnt="4"/>
      <dgm:spPr/>
      <dgm:t>
        <a:bodyPr/>
        <a:lstStyle/>
        <a:p>
          <a:endParaRPr lang="en-US"/>
        </a:p>
      </dgm:t>
    </dgm:pt>
    <dgm:pt modelId="{8B9AC9CF-220F-44EC-8EB5-1D5EA72FAF5E}" type="pres">
      <dgm:prSet presAssocID="{081B5766-6D2E-4676-89E6-96EE51DE633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EF8CD-ADB7-4A11-A3B7-FA763BB4D37E}" type="pres">
      <dgm:prSet presAssocID="{081B5766-6D2E-4676-89E6-96EE51DE6336}" presName="spNode" presStyleCnt="0"/>
      <dgm:spPr/>
    </dgm:pt>
    <dgm:pt modelId="{C448A0CF-AC9C-41B3-8ED4-595331EAFE79}" type="pres">
      <dgm:prSet presAssocID="{F2535028-14E5-4DFC-9B8E-A8A45D453A7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FD12930D-46BE-4917-8245-2E5209A12D51}" srcId="{4F7ED6B7-8201-4D45-96E3-B56009DA74FE}" destId="{8D5C6E6D-1592-472A-B9F5-5002C77292E6}" srcOrd="1" destOrd="0" parTransId="{36BBED86-AE5D-4C04-B378-3826F008392F}" sibTransId="{FE88551F-0904-43E9-8F2E-BF42C3A30087}"/>
    <dgm:cxn modelId="{14B535BF-73C7-4F42-9791-4146426052D0}" type="presOf" srcId="{A4798897-1587-4177-B97E-865E4E596411}" destId="{47DD1359-62CE-46B6-8F03-26FBBD8793D5}" srcOrd="0" destOrd="0" presId="urn:microsoft.com/office/officeart/2005/8/layout/cycle5"/>
    <dgm:cxn modelId="{B287E9ED-5596-4F87-8E3B-441B4F76033E}" type="presOf" srcId="{FE88551F-0904-43E9-8F2E-BF42C3A30087}" destId="{2A358A74-3A62-4A43-AC92-FD2741FA531B}" srcOrd="0" destOrd="0" presId="urn:microsoft.com/office/officeart/2005/8/layout/cycle5"/>
    <dgm:cxn modelId="{50A36DAB-9734-4E8F-A787-7BB7DF34C733}" type="presOf" srcId="{20B9291A-9F65-47AC-BC32-CF9012128AC3}" destId="{3D3C1505-0576-4276-9133-0400F40815D9}" srcOrd="0" destOrd="0" presId="urn:microsoft.com/office/officeart/2005/8/layout/cycle5"/>
    <dgm:cxn modelId="{1BBF727B-AFAF-4326-87C7-4D0F95BCBF0D}" type="presOf" srcId="{081B5766-6D2E-4676-89E6-96EE51DE6336}" destId="{8B9AC9CF-220F-44EC-8EB5-1D5EA72FAF5E}" srcOrd="0" destOrd="0" presId="urn:microsoft.com/office/officeart/2005/8/layout/cycle5"/>
    <dgm:cxn modelId="{3E7B029A-4A40-4875-91AE-B0E845EF2FAB}" srcId="{4F7ED6B7-8201-4D45-96E3-B56009DA74FE}" destId="{A4798897-1587-4177-B97E-865E4E596411}" srcOrd="2" destOrd="0" parTransId="{65722874-E3D5-415E-B21D-9F29960B65F8}" sibTransId="{E5F30CC4-B3C3-4A57-AA20-9D665F0E73CA}"/>
    <dgm:cxn modelId="{4C76B079-E75B-4259-B7D3-D9E8CA182096}" srcId="{4F7ED6B7-8201-4D45-96E3-B56009DA74FE}" destId="{8D9B3623-F8ED-49F1-824E-58E0F96124C4}" srcOrd="0" destOrd="0" parTransId="{E5FB85A3-7FFC-4FB0-B492-F0ABE7872D9D}" sibTransId="{20B9291A-9F65-47AC-BC32-CF9012128AC3}"/>
    <dgm:cxn modelId="{C4BE78A5-6237-405F-83BC-16F47E168D7A}" type="presOf" srcId="{E5F30CC4-B3C3-4A57-AA20-9D665F0E73CA}" destId="{A1AA1EA9-EE57-48ED-8348-66EB2FCADC31}" srcOrd="0" destOrd="0" presId="urn:microsoft.com/office/officeart/2005/8/layout/cycle5"/>
    <dgm:cxn modelId="{B5D96C2E-E949-4A63-B8E3-5B5017EF321A}" srcId="{4F7ED6B7-8201-4D45-96E3-B56009DA74FE}" destId="{081B5766-6D2E-4676-89E6-96EE51DE6336}" srcOrd="3" destOrd="0" parTransId="{32F08B16-7DA0-403F-834B-E46B9A106518}" sibTransId="{F2535028-14E5-4DFC-9B8E-A8A45D453A79}"/>
    <dgm:cxn modelId="{5B7BE727-7018-4682-8A4E-64C508318F7F}" type="presOf" srcId="{8D5C6E6D-1592-472A-B9F5-5002C77292E6}" destId="{ED7D446F-6291-469B-833E-8F34B690762B}" srcOrd="0" destOrd="0" presId="urn:microsoft.com/office/officeart/2005/8/layout/cycle5"/>
    <dgm:cxn modelId="{82082356-888E-451A-94AF-D4C8D7F33A47}" type="presOf" srcId="{4F7ED6B7-8201-4D45-96E3-B56009DA74FE}" destId="{23C78C2D-55B1-462E-8B61-C248EC7F65A5}" srcOrd="0" destOrd="0" presId="urn:microsoft.com/office/officeart/2005/8/layout/cycle5"/>
    <dgm:cxn modelId="{CD0BEC2C-5640-4BDC-8C24-46FE20118812}" type="presOf" srcId="{F2535028-14E5-4DFC-9B8E-A8A45D453A79}" destId="{C448A0CF-AC9C-41B3-8ED4-595331EAFE79}" srcOrd="0" destOrd="0" presId="urn:microsoft.com/office/officeart/2005/8/layout/cycle5"/>
    <dgm:cxn modelId="{18011E4B-FD2E-4992-A2F1-E645282C4D43}" type="presOf" srcId="{8D9B3623-F8ED-49F1-824E-58E0F96124C4}" destId="{6919AA94-1872-4089-91C4-C8DD1F0B98EB}" srcOrd="0" destOrd="0" presId="urn:microsoft.com/office/officeart/2005/8/layout/cycle5"/>
    <dgm:cxn modelId="{73E3F07A-1AAF-42E3-8FCF-9836F5B4F627}" type="presParOf" srcId="{23C78C2D-55B1-462E-8B61-C248EC7F65A5}" destId="{6919AA94-1872-4089-91C4-C8DD1F0B98EB}" srcOrd="0" destOrd="0" presId="urn:microsoft.com/office/officeart/2005/8/layout/cycle5"/>
    <dgm:cxn modelId="{1D364D0E-2E3E-4323-B308-21B722EB7B02}" type="presParOf" srcId="{23C78C2D-55B1-462E-8B61-C248EC7F65A5}" destId="{F04B100D-F200-4AAD-941F-87CF62C80C5D}" srcOrd="1" destOrd="0" presId="urn:microsoft.com/office/officeart/2005/8/layout/cycle5"/>
    <dgm:cxn modelId="{3B865021-58F2-4914-9141-1FBFC9260AED}" type="presParOf" srcId="{23C78C2D-55B1-462E-8B61-C248EC7F65A5}" destId="{3D3C1505-0576-4276-9133-0400F40815D9}" srcOrd="2" destOrd="0" presId="urn:microsoft.com/office/officeart/2005/8/layout/cycle5"/>
    <dgm:cxn modelId="{07956FCE-DCD3-4552-9F5B-8CF3F4377768}" type="presParOf" srcId="{23C78C2D-55B1-462E-8B61-C248EC7F65A5}" destId="{ED7D446F-6291-469B-833E-8F34B690762B}" srcOrd="3" destOrd="0" presId="urn:microsoft.com/office/officeart/2005/8/layout/cycle5"/>
    <dgm:cxn modelId="{158ADADC-94C0-4F98-A30C-ADA5D57A899F}" type="presParOf" srcId="{23C78C2D-55B1-462E-8B61-C248EC7F65A5}" destId="{CEF2A0B1-9E28-4CA0-915B-C2BA1E72FA30}" srcOrd="4" destOrd="0" presId="urn:microsoft.com/office/officeart/2005/8/layout/cycle5"/>
    <dgm:cxn modelId="{B8FD8990-FC72-4B3F-8D6A-1B1940A1925B}" type="presParOf" srcId="{23C78C2D-55B1-462E-8B61-C248EC7F65A5}" destId="{2A358A74-3A62-4A43-AC92-FD2741FA531B}" srcOrd="5" destOrd="0" presId="urn:microsoft.com/office/officeart/2005/8/layout/cycle5"/>
    <dgm:cxn modelId="{C840AB2A-DFCD-4CC7-98E7-536A1507AA8D}" type="presParOf" srcId="{23C78C2D-55B1-462E-8B61-C248EC7F65A5}" destId="{47DD1359-62CE-46B6-8F03-26FBBD8793D5}" srcOrd="6" destOrd="0" presId="urn:microsoft.com/office/officeart/2005/8/layout/cycle5"/>
    <dgm:cxn modelId="{03BB846A-EFB4-49C9-8797-6E776859CE7A}" type="presParOf" srcId="{23C78C2D-55B1-462E-8B61-C248EC7F65A5}" destId="{27928063-DFEB-4532-A01B-166C46836DB5}" srcOrd="7" destOrd="0" presId="urn:microsoft.com/office/officeart/2005/8/layout/cycle5"/>
    <dgm:cxn modelId="{7823238E-A325-4B6F-A14A-2DEDFB282B7F}" type="presParOf" srcId="{23C78C2D-55B1-462E-8B61-C248EC7F65A5}" destId="{A1AA1EA9-EE57-48ED-8348-66EB2FCADC31}" srcOrd="8" destOrd="0" presId="urn:microsoft.com/office/officeart/2005/8/layout/cycle5"/>
    <dgm:cxn modelId="{847695E5-B578-4494-8A80-0E32BFF9A4E9}" type="presParOf" srcId="{23C78C2D-55B1-462E-8B61-C248EC7F65A5}" destId="{8B9AC9CF-220F-44EC-8EB5-1D5EA72FAF5E}" srcOrd="9" destOrd="0" presId="urn:microsoft.com/office/officeart/2005/8/layout/cycle5"/>
    <dgm:cxn modelId="{6360F9F8-A5F0-458C-9719-4966F751CE66}" type="presParOf" srcId="{23C78C2D-55B1-462E-8B61-C248EC7F65A5}" destId="{47EEF8CD-ADB7-4A11-A3B7-FA763BB4D37E}" srcOrd="10" destOrd="0" presId="urn:microsoft.com/office/officeart/2005/8/layout/cycle5"/>
    <dgm:cxn modelId="{72C7EA73-33D6-4E98-8D10-CEBC859AAE80}" type="presParOf" srcId="{23C78C2D-55B1-462E-8B61-C248EC7F65A5}" destId="{C448A0CF-AC9C-41B3-8ED4-595331EAFE7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5/23/2019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66334D-7A27-9F43-9EC7-CCD7CF254A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80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A4E3A-D2E6-4947-B46E-18DB598EA3A1}" type="datetime1">
              <a:rPr lang="fi-FI"/>
              <a:pPr>
                <a:defRPr/>
              </a:pPr>
              <a:t>23.5.2019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889F7-7C3B-BA40-BE46-7E19F6C058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83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r>
              <a:rPr lang="en-GB" baseline="0" dirty="0" smtClean="0"/>
              <a:t> for Female:</a:t>
            </a:r>
            <a:br>
              <a:rPr lang="en-GB" baseline="0" dirty="0" smtClean="0"/>
            </a:br>
            <a:r>
              <a:rPr lang="en-GB" baseline="0" dirty="0" smtClean="0"/>
              <a:t>- 34.7% of total enrolment </a:t>
            </a:r>
          </a:p>
          <a:p>
            <a:r>
              <a:rPr lang="en-GB" baseline="0" dirty="0" smtClean="0"/>
              <a:t>- 28.5 % of graduates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428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Planning</a:t>
            </a:r>
            <a:r>
              <a:rPr lang="fi-FI" baseline="0" dirty="0"/>
              <a:t> </a:t>
            </a:r>
            <a:r>
              <a:rPr lang="fi-FI" baseline="0" dirty="0" err="1"/>
              <a:t>group</a:t>
            </a:r>
            <a:r>
              <a:rPr lang="fi-FI" baseline="0" dirty="0"/>
              <a:t>: </a:t>
            </a:r>
            <a:r>
              <a:rPr lang="fi-FI" baseline="0" dirty="0" err="1"/>
              <a:t>representatives</a:t>
            </a:r>
            <a:r>
              <a:rPr lang="fi-FI" baseline="0" dirty="0"/>
              <a:t> </a:t>
            </a:r>
            <a:r>
              <a:rPr lang="fi-FI" baseline="0" dirty="0" err="1"/>
              <a:t>from</a:t>
            </a:r>
            <a:r>
              <a:rPr lang="fi-FI" baseline="0" dirty="0"/>
              <a:t> </a:t>
            </a:r>
            <a:r>
              <a:rPr lang="fi-FI" baseline="0" dirty="0" err="1"/>
              <a:t>universities</a:t>
            </a:r>
            <a:r>
              <a:rPr lang="fi-FI" baseline="0" dirty="0"/>
              <a:t>, </a:t>
            </a:r>
            <a:r>
              <a:rPr lang="fi-FI" baseline="0" dirty="0" err="1"/>
              <a:t>universities</a:t>
            </a:r>
            <a:r>
              <a:rPr lang="fi-FI" baseline="0" dirty="0"/>
              <a:t> of </a:t>
            </a:r>
            <a:r>
              <a:rPr lang="fi-FI" baseline="0" dirty="0" err="1"/>
              <a:t>applied</a:t>
            </a:r>
            <a:r>
              <a:rPr lang="fi-FI" baseline="0" dirty="0"/>
              <a:t> </a:t>
            </a:r>
            <a:r>
              <a:rPr lang="fi-FI" baseline="0" dirty="0" err="1"/>
              <a:t>sciences</a:t>
            </a:r>
            <a:r>
              <a:rPr lang="fi-FI" baseline="0" dirty="0"/>
              <a:t>, </a:t>
            </a:r>
            <a:r>
              <a:rPr lang="fi-FI" baseline="0" dirty="0" err="1"/>
              <a:t>students</a:t>
            </a:r>
            <a:r>
              <a:rPr lang="fi-FI" baseline="0" dirty="0"/>
              <a:t>, </a:t>
            </a:r>
            <a:r>
              <a:rPr lang="fi-FI" baseline="0" dirty="0" err="1"/>
              <a:t>professional</a:t>
            </a:r>
            <a:r>
              <a:rPr lang="fi-FI" baseline="0" dirty="0"/>
              <a:t> </a:t>
            </a:r>
            <a:r>
              <a:rPr lang="fi-FI" baseline="0" dirty="0" err="1"/>
              <a:t>world</a:t>
            </a:r>
            <a:r>
              <a:rPr lang="fi-FI" baseline="0" dirty="0"/>
              <a:t>/</a:t>
            </a:r>
            <a:r>
              <a:rPr lang="fi-FI" baseline="0" dirty="0" err="1"/>
              <a:t>working</a:t>
            </a:r>
            <a:r>
              <a:rPr lang="fi-FI" baseline="0" dirty="0"/>
              <a:t> life, FINEEC.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3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4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8" y="1685675"/>
            <a:ext cx="8047037" cy="42508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96863" indent="-271463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601663" indent="-296863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900113" indent="-29845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227138" indent="-320675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0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222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EA99-8141-4261-A54F-1198EDA12522}" type="datetime1">
              <a:rPr lang="fi-FI" smtClean="0"/>
              <a:t>23.5.2019</a:t>
            </a:fld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9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5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A580-F854-4ABC-8DDF-533A1C6F2AF1}" type="datetime1">
              <a:rPr lang="fi-FI" smtClean="0"/>
              <a:t>23.5.2019</a:t>
            </a:fld>
            <a:endParaRPr lang="fi-FI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01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5CA7-7977-4A11-A28A-FC9C22B46AB7}" type="datetime1">
              <a:rPr lang="fi-FI" smtClean="0"/>
              <a:t>23.5.2019</a:t>
            </a:fld>
            <a:endParaRPr lang="fi-FI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9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10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26.5.2014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3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  <a:gd name="connsiteX0" fmla="*/ 9987 w 10000"/>
              <a:gd name="connsiteY0" fmla="*/ 10000 h 10000"/>
              <a:gd name="connsiteX1" fmla="*/ 0 w 10000"/>
              <a:gd name="connsiteY1" fmla="*/ 10 h 10000"/>
              <a:gd name="connsiteX2" fmla="*/ 9987 w 10000"/>
              <a:gd name="connsiteY2" fmla="*/ 0 h 10000"/>
              <a:gd name="connsiteX3" fmla="*/ 10000 w 10000"/>
              <a:gd name="connsiteY3" fmla="*/ 9054 h 10000"/>
              <a:gd name="connsiteX4" fmla="*/ 9987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987" y="10000"/>
                </a:moveTo>
                <a:lnTo>
                  <a:pt x="0" y="10"/>
                </a:lnTo>
                <a:lnTo>
                  <a:pt x="9987" y="0"/>
                </a:lnTo>
                <a:cubicBezTo>
                  <a:pt x="10015" y="3177"/>
                  <a:pt x="9972" y="5898"/>
                  <a:pt x="10000" y="9054"/>
                </a:cubicBezTo>
                <a:cubicBezTo>
                  <a:pt x="9990" y="9345"/>
                  <a:pt x="9998" y="9585"/>
                  <a:pt x="9987" y="10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285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2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6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12"/>
              <a:gd name="connsiteY0" fmla="*/ 10000 h 10000"/>
              <a:gd name="connsiteX1" fmla="*/ 0 w 10012"/>
              <a:gd name="connsiteY1" fmla="*/ 10 h 10000"/>
              <a:gd name="connsiteX2" fmla="*/ 9975 w 10012"/>
              <a:gd name="connsiteY2" fmla="*/ 0 h 10000"/>
              <a:gd name="connsiteX3" fmla="*/ 9988 w 10012"/>
              <a:gd name="connsiteY3" fmla="*/ 9054 h 10000"/>
              <a:gd name="connsiteX4" fmla="*/ 9975 w 10012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8" h="10000">
                <a:moveTo>
                  <a:pt x="9975" y="10000"/>
                </a:moveTo>
                <a:lnTo>
                  <a:pt x="0" y="10"/>
                </a:lnTo>
                <a:lnTo>
                  <a:pt x="9975" y="0"/>
                </a:lnTo>
                <a:cubicBezTo>
                  <a:pt x="10003" y="3177"/>
                  <a:pt x="9960" y="5898"/>
                  <a:pt x="9988" y="9054"/>
                </a:cubicBezTo>
                <a:cubicBezTo>
                  <a:pt x="9978" y="9407"/>
                  <a:pt x="9986" y="9667"/>
                  <a:pt x="9975" y="10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3584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30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6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4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8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1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9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5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6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1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FB6EC2-AA06-4363-AB3C-5E0C8BE1BC77}" type="datetime1">
              <a:rPr lang="fi-FI" smtClean="0"/>
              <a:t>23.5.2019</a:t>
            </a:fld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7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9" r:id="rId2"/>
    <p:sldLayoutId id="2147484840" r:id="rId3"/>
    <p:sldLayoutId id="2147484842" r:id="rId4"/>
    <p:sldLayoutId id="2147484843" r:id="rId5"/>
    <p:sldLayoutId id="2147484844" r:id="rId6"/>
    <p:sldLayoutId id="2147484821" r:id="rId7"/>
    <p:sldLayoutId id="2147484847" r:id="rId8"/>
    <p:sldLayoutId id="2147484845" r:id="rId9"/>
    <p:sldLayoutId id="2147484850" r:id="rId10"/>
    <p:sldLayoutId id="2147484848" r:id="rId11"/>
    <p:sldLayoutId id="2147484852" r:id="rId12"/>
    <p:sldLayoutId id="2147484853" r:id="rId13"/>
    <p:sldLayoutId id="2147484854" r:id="rId14"/>
    <p:sldLayoutId id="2147484855" r:id="rId15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B52879A-1E66-4181-848A-76AD8008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39" y="2041653"/>
            <a:ext cx="8083322" cy="1628590"/>
          </a:xfrm>
        </p:spPr>
        <p:txBody>
          <a:bodyPr/>
          <a:lstStyle/>
          <a:p>
            <a:pPr algn="ctr"/>
            <a:r>
              <a:rPr lang="fi-FI" sz="4000" dirty="0" err="1"/>
              <a:t>Trust</a:t>
            </a:r>
            <a:r>
              <a:rPr lang="fi-FI" sz="4000" dirty="0"/>
              <a:t> in </a:t>
            </a:r>
            <a:r>
              <a:rPr lang="fi-FI" sz="4000" dirty="0" err="1"/>
              <a:t>quality</a:t>
            </a:r>
            <a:r>
              <a:rPr lang="fi-FI" sz="4000" dirty="0"/>
              <a:t> management: </a:t>
            </a:r>
            <a:br>
              <a:rPr lang="fi-FI" sz="4000" dirty="0"/>
            </a:br>
            <a:r>
              <a:rPr lang="fi-FI" sz="4000" dirty="0" err="1"/>
              <a:t>from</a:t>
            </a:r>
            <a:r>
              <a:rPr lang="fi-FI" sz="4000" dirty="0"/>
              <a:t> </a:t>
            </a:r>
            <a:r>
              <a:rPr lang="fi-FI" sz="4000" dirty="0" err="1"/>
              <a:t>compliance</a:t>
            </a:r>
            <a:r>
              <a:rPr lang="fi-FI" sz="4000" dirty="0"/>
              <a:t> to </a:t>
            </a:r>
            <a:r>
              <a:rPr lang="fi-FI" sz="4000" dirty="0" err="1"/>
              <a:t>enhancement</a:t>
            </a:r>
            <a:endParaRPr lang="fi-FI" sz="4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29669E56-4399-4E75-B8E0-E989B108C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1043" y="5752782"/>
            <a:ext cx="5422394" cy="792000"/>
          </a:xfrm>
        </p:spPr>
        <p:txBody>
          <a:bodyPr>
            <a:norm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Hilla Vuori, Senior Advisor, FINEEC </a:t>
            </a:r>
          </a:p>
          <a:p>
            <a:r>
              <a:rPr lang="fi-FI" sz="1600" dirty="0">
                <a:solidFill>
                  <a:schemeClr val="bg1"/>
                </a:solidFill>
              </a:rPr>
              <a:t>Rediet Abebe, </a:t>
            </a:r>
            <a:r>
              <a:rPr lang="fi-FI" sz="1600" dirty="0" err="1">
                <a:solidFill>
                  <a:schemeClr val="bg1"/>
                </a:solidFill>
              </a:rPr>
              <a:t>Doctoral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  <a:r>
              <a:rPr lang="fi-FI" sz="1600" dirty="0" err="1">
                <a:solidFill>
                  <a:schemeClr val="bg1"/>
                </a:solidFill>
              </a:rPr>
              <a:t>Student</a:t>
            </a:r>
            <a:r>
              <a:rPr lang="fi-FI" sz="1600" dirty="0">
                <a:solidFill>
                  <a:schemeClr val="bg1"/>
                </a:solidFill>
              </a:rPr>
              <a:t>, Tampere </a:t>
            </a:r>
            <a:r>
              <a:rPr lang="fi-FI" sz="1600" dirty="0" err="1">
                <a:solidFill>
                  <a:schemeClr val="bg1"/>
                </a:solidFill>
              </a:rPr>
              <a:t>University</a:t>
            </a:r>
            <a:endParaRPr lang="fi-FI" sz="1600" dirty="0">
              <a:solidFill>
                <a:schemeClr val="bg1"/>
              </a:solidFill>
            </a:endParaRPr>
          </a:p>
          <a:p>
            <a:r>
              <a:rPr lang="fi-FI" sz="1600" dirty="0">
                <a:solidFill>
                  <a:schemeClr val="bg1"/>
                </a:solidFill>
              </a:rPr>
              <a:t>INQAAHE Conference, Sri Lanka, 27 </a:t>
            </a:r>
            <a:r>
              <a:rPr lang="fi-FI" sz="1600" dirty="0" err="1">
                <a:solidFill>
                  <a:schemeClr val="bg1"/>
                </a:solidFill>
              </a:rPr>
              <a:t>March</a:t>
            </a:r>
            <a:r>
              <a:rPr lang="fi-FI" sz="1600" dirty="0">
                <a:solidFill>
                  <a:schemeClr val="bg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0642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F247CF6-578E-4452-964E-8108FABC8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3282" y="1912266"/>
            <a:ext cx="8018355" cy="2636000"/>
          </a:xfrm>
        </p:spPr>
        <p:txBody>
          <a:bodyPr/>
          <a:lstStyle/>
          <a:p>
            <a:r>
              <a:rPr lang="fi-FI" dirty="0" err="1"/>
              <a:t>Methodology</a:t>
            </a: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FDF78DF3-E22C-43C8-92CF-F075B628C39D}"/>
              </a:ext>
            </a:extLst>
          </p:cNvPr>
          <p:cNvSpPr txBox="1"/>
          <p:nvPr/>
        </p:nvSpPr>
        <p:spPr>
          <a:xfrm>
            <a:off x="315973" y="868081"/>
            <a:ext cx="4234542" cy="4724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8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 Pro Black" panose="020B0604020202020204" pitchFamily="34" charset="0"/>
              </a:rPr>
              <a:t>3</a:t>
            </a:r>
            <a:endParaRPr lang="fi-FI" sz="4000" b="1" dirty="0">
              <a:solidFill>
                <a:schemeClr val="tx2">
                  <a:lumMod val="40000"/>
                  <a:lumOff val="60000"/>
                </a:schemeClr>
              </a:solidFill>
              <a:latin typeface="Verdana Pro Black" panose="020B0604020202020204" pitchFamily="34" charset="0"/>
            </a:endParaRPr>
          </a:p>
          <a:p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1262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871EA39-2E80-4FE1-AC6C-3926D384E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861204"/>
          </a:xfrm>
        </p:spPr>
        <p:txBody>
          <a:bodyPr/>
          <a:lstStyle/>
          <a:p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methodological</a:t>
            </a:r>
            <a:r>
              <a:rPr lang="fi-FI" dirty="0"/>
              <a:t> </a:t>
            </a:r>
            <a:r>
              <a:rPr lang="fi-FI" dirty="0" err="1"/>
              <a:t>approach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0ED9F7F0-4784-4388-9BB4-CEECA6A7B3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1338" y="1570009"/>
            <a:ext cx="8047037" cy="43665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>
                <a:latin typeface="Calibri" panose="020F0502020204030204" pitchFamily="34" charset="0"/>
              </a:rPr>
              <a:t>Case </a:t>
            </a:r>
            <a:r>
              <a:rPr lang="fi-FI" sz="2400" b="0" dirty="0" err="1">
                <a:latin typeface="Calibri" panose="020F0502020204030204" pitchFamily="34" charset="0"/>
              </a:rPr>
              <a:t>study</a:t>
            </a:r>
            <a:r>
              <a:rPr lang="fi-FI" sz="2400" b="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 err="1">
                <a:latin typeface="Calibri" panose="020F0502020204030204" pitchFamily="34" charset="0"/>
              </a:rPr>
              <a:t>Comparative</a:t>
            </a:r>
            <a:r>
              <a:rPr lang="fi-FI" sz="2400" b="0" dirty="0">
                <a:latin typeface="Calibri" panose="020F0502020204030204" pitchFamily="34" charset="0"/>
              </a:rPr>
              <a:t> </a:t>
            </a:r>
            <a:r>
              <a:rPr lang="fi-FI" sz="2400" b="0" dirty="0" err="1">
                <a:latin typeface="Calibri" panose="020F0502020204030204" pitchFamily="34" charset="0"/>
              </a:rPr>
              <a:t>approach</a:t>
            </a:r>
            <a:r>
              <a:rPr lang="fi-FI" sz="2400" b="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>
                <a:latin typeface="Calibri" panose="020F0502020204030204" pitchFamily="34" charset="0"/>
              </a:rPr>
              <a:t>Data </a:t>
            </a:r>
            <a:r>
              <a:rPr lang="fi-FI" sz="2400" b="0" dirty="0" err="1">
                <a:latin typeface="Calibri" panose="020F0502020204030204" pitchFamily="34" charset="0"/>
              </a:rPr>
              <a:t>sources</a:t>
            </a:r>
            <a:r>
              <a:rPr lang="fi-FI" sz="2400" b="0" dirty="0">
                <a:latin typeface="Calibri" panose="020F0502020204030204" pitchFamily="34" charset="0"/>
              </a:rPr>
              <a:t>: </a:t>
            </a:r>
          </a:p>
          <a:p>
            <a:r>
              <a:rPr lang="fi-FI" sz="2800" b="0" dirty="0">
                <a:latin typeface="Calibri" panose="020F0502020204030204" pitchFamily="34" charset="0"/>
              </a:rPr>
              <a:t>    </a:t>
            </a:r>
            <a:r>
              <a:rPr lang="fi-FI" sz="2000" b="0" dirty="0" smtClean="0">
                <a:latin typeface="Calibri" panose="020F0502020204030204" pitchFamily="34" charset="0"/>
              </a:rPr>
              <a:t>a</a:t>
            </a:r>
            <a:r>
              <a:rPr lang="fi-FI" sz="2000" b="0" dirty="0">
                <a:latin typeface="Calibri" panose="020F0502020204030204" pitchFamily="34" charset="0"/>
              </a:rPr>
              <a:t>) </a:t>
            </a:r>
            <a:r>
              <a:rPr lang="fi-FI" sz="2000" b="0" dirty="0" err="1">
                <a:latin typeface="Calibri" panose="020F0502020204030204" pitchFamily="34" charset="0"/>
              </a:rPr>
              <a:t>Interviews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smtClean="0">
                <a:latin typeface="Calibri" panose="020F0502020204030204" pitchFamily="34" charset="0"/>
              </a:rPr>
              <a:t>(28)</a:t>
            </a:r>
            <a:endParaRPr lang="fi-FI" sz="2000" b="0" dirty="0">
              <a:latin typeface="Calibri" panose="020F0502020204030204" pitchFamily="34" charset="0"/>
            </a:endParaRPr>
          </a:p>
          <a:p>
            <a:r>
              <a:rPr lang="fi-FI" sz="2000" b="0" dirty="0">
                <a:latin typeface="Calibri" panose="020F0502020204030204" pitchFamily="34" charset="0"/>
              </a:rPr>
              <a:t>   </a:t>
            </a:r>
            <a:r>
              <a:rPr lang="fi-FI" sz="2000" b="0" dirty="0" smtClean="0">
                <a:latin typeface="Calibri" panose="020F0502020204030204" pitchFamily="34" charset="0"/>
              </a:rPr>
              <a:t>   </a:t>
            </a:r>
            <a:r>
              <a:rPr lang="fi-FI" sz="2000" b="0" dirty="0">
                <a:latin typeface="Calibri" panose="020F0502020204030204" pitchFamily="34" charset="0"/>
              </a:rPr>
              <a:t>b) Focus </a:t>
            </a:r>
            <a:r>
              <a:rPr lang="fi-FI" sz="2000" b="0" dirty="0" err="1">
                <a:latin typeface="Calibri" panose="020F0502020204030204" pitchFamily="34" charset="0"/>
              </a:rPr>
              <a:t>group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 smtClean="0">
                <a:latin typeface="Calibri" panose="020F0502020204030204" pitchFamily="34" charset="0"/>
              </a:rPr>
              <a:t>discussions</a:t>
            </a:r>
            <a:r>
              <a:rPr lang="fi-FI" sz="2000" b="0" dirty="0" smtClean="0">
                <a:latin typeface="Calibri" panose="020F0502020204030204" pitchFamily="34" charset="0"/>
              </a:rPr>
              <a:t> (2)</a:t>
            </a:r>
            <a:endParaRPr lang="fi-FI" sz="2000" b="0" dirty="0">
              <a:latin typeface="Calibri" panose="020F0502020204030204" pitchFamily="34" charset="0"/>
            </a:endParaRPr>
          </a:p>
          <a:p>
            <a:r>
              <a:rPr lang="fi-FI" sz="2000" b="0" dirty="0">
                <a:latin typeface="Calibri" panose="020F0502020204030204" pitchFamily="34" charset="0"/>
              </a:rPr>
              <a:t>     </a:t>
            </a:r>
            <a:r>
              <a:rPr lang="fi-FI" sz="2000" b="0" dirty="0" smtClean="0">
                <a:latin typeface="Calibri" panose="020F0502020204030204" pitchFamily="34" charset="0"/>
              </a:rPr>
              <a:t> c</a:t>
            </a:r>
            <a:r>
              <a:rPr lang="fi-FI" sz="2000" b="0" dirty="0">
                <a:latin typeface="Calibri" panose="020F0502020204030204" pitchFamily="34" charset="0"/>
              </a:rPr>
              <a:t>) </a:t>
            </a:r>
            <a:r>
              <a:rPr lang="fi-FI" sz="2000" b="0" dirty="0" err="1">
                <a:latin typeface="Calibri" panose="020F0502020204030204" pitchFamily="34" charset="0"/>
              </a:rPr>
              <a:t>Stakeholder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 smtClean="0">
                <a:latin typeface="Calibri" panose="020F0502020204030204" pitchFamily="34" charset="0"/>
              </a:rPr>
              <a:t>survey</a:t>
            </a:r>
            <a:r>
              <a:rPr lang="fi-FI" sz="2000" b="0" dirty="0" smtClean="0">
                <a:latin typeface="Calibri" panose="020F0502020204030204" pitchFamily="34" charset="0"/>
              </a:rPr>
              <a:t> (</a:t>
            </a:r>
            <a:r>
              <a:rPr lang="fi-FI" sz="2000" b="0" dirty="0" err="1" smtClean="0">
                <a:latin typeface="Calibri" panose="020F0502020204030204" pitchFamily="34" charset="0"/>
              </a:rPr>
              <a:t>over</a:t>
            </a:r>
            <a:r>
              <a:rPr lang="fi-FI" sz="2000" b="0" dirty="0" smtClean="0">
                <a:latin typeface="Calibri" panose="020F0502020204030204" pitchFamily="34" charset="0"/>
              </a:rPr>
              <a:t> 40)</a:t>
            </a:r>
            <a:endParaRPr lang="fi-FI" sz="2000" b="0" dirty="0">
              <a:latin typeface="Calibri" panose="020F0502020204030204" pitchFamily="34" charset="0"/>
            </a:endParaRPr>
          </a:p>
          <a:p>
            <a:r>
              <a:rPr lang="fi-FI" sz="2000" b="0" dirty="0">
                <a:latin typeface="Calibri" panose="020F0502020204030204" pitchFamily="34" charset="0"/>
              </a:rPr>
              <a:t>    </a:t>
            </a:r>
            <a:r>
              <a:rPr lang="fi-FI" sz="2000" b="0" dirty="0" smtClean="0">
                <a:latin typeface="Calibri" panose="020F0502020204030204" pitchFamily="34" charset="0"/>
              </a:rPr>
              <a:t>  </a:t>
            </a:r>
            <a:r>
              <a:rPr lang="fi-FI" sz="2000" b="0" dirty="0">
                <a:latin typeface="Calibri" panose="020F0502020204030204" pitchFamily="34" charset="0"/>
              </a:rPr>
              <a:t>d) </a:t>
            </a:r>
            <a:r>
              <a:rPr lang="fi-FI" sz="2000" b="0" dirty="0" err="1">
                <a:latin typeface="Calibri" panose="020F0502020204030204" pitchFamily="34" charset="0"/>
              </a:rPr>
              <a:t>Document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review</a:t>
            </a:r>
            <a:endParaRPr lang="fi-FI" sz="2000" b="0" dirty="0">
              <a:latin typeface="Calibri" panose="020F0502020204030204" pitchFamily="34" charset="0"/>
            </a:endParaRPr>
          </a:p>
          <a:p>
            <a:r>
              <a:rPr lang="fi-FI" sz="2000" b="0" dirty="0">
                <a:latin typeface="Calibri" panose="020F0502020204030204" pitchFamily="34" charset="0"/>
              </a:rPr>
              <a:t>          - </a:t>
            </a:r>
            <a:r>
              <a:rPr lang="fi-FI" sz="2000" b="0" dirty="0" err="1">
                <a:latin typeface="Calibri" panose="020F0502020204030204" pitchFamily="34" charset="0"/>
              </a:rPr>
              <a:t>Institutional</a:t>
            </a:r>
            <a:r>
              <a:rPr lang="fi-FI" sz="2000" b="0" dirty="0">
                <a:latin typeface="Calibri" panose="020F0502020204030204" pitchFamily="34" charset="0"/>
              </a:rPr>
              <a:t> and </a:t>
            </a:r>
            <a:r>
              <a:rPr lang="fi-FI" sz="2000" b="0" dirty="0" err="1">
                <a:latin typeface="Calibri" panose="020F0502020204030204" pitchFamily="34" charset="0"/>
              </a:rPr>
              <a:t>national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documents</a:t>
            </a:r>
            <a:endParaRPr lang="fi-FI" sz="2000" b="0" dirty="0">
              <a:latin typeface="Calibri" panose="020F0502020204030204" pitchFamily="34" charset="0"/>
            </a:endParaRPr>
          </a:p>
          <a:p>
            <a:r>
              <a:rPr lang="fi-FI" sz="2000" b="0" dirty="0">
                <a:latin typeface="Calibri" panose="020F0502020204030204" pitchFamily="34" charset="0"/>
              </a:rPr>
              <a:t>          - Feedback </a:t>
            </a:r>
            <a:r>
              <a:rPr lang="fi-FI" sz="2000" b="0" dirty="0" err="1">
                <a:latin typeface="Calibri" panose="020F0502020204030204" pitchFamily="34" charset="0"/>
              </a:rPr>
              <a:t>from</a:t>
            </a:r>
            <a:r>
              <a:rPr lang="fi-FI" sz="2000" b="0" dirty="0">
                <a:latin typeface="Calibri" panose="020F0502020204030204" pitchFamily="34" charset="0"/>
              </a:rPr>
              <a:t> HEIs on </a:t>
            </a:r>
            <a:r>
              <a:rPr lang="fi-FI" sz="2000" b="0" dirty="0" err="1">
                <a:latin typeface="Calibri" panose="020F0502020204030204" pitchFamily="34" charset="0"/>
              </a:rPr>
              <a:t>institutional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audits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smtClean="0">
                <a:latin typeface="Calibri" panose="020F0502020204030204" pitchFamily="34" charset="0"/>
              </a:rPr>
              <a:t>(56)</a:t>
            </a:r>
            <a:endParaRPr lang="fi-FI" sz="2000" b="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 err="1">
                <a:latin typeface="Calibri" panose="020F0502020204030204" pitchFamily="34" charset="0"/>
              </a:rPr>
              <a:t>Thematic</a:t>
            </a:r>
            <a:r>
              <a:rPr lang="fi-FI" sz="2400" b="0" dirty="0">
                <a:latin typeface="Calibri" panose="020F0502020204030204" pitchFamily="34" charset="0"/>
              </a:rPr>
              <a:t> </a:t>
            </a:r>
            <a:r>
              <a:rPr lang="fi-FI" sz="2400" b="0" dirty="0" err="1">
                <a:latin typeface="Calibri" panose="020F0502020204030204" pitchFamily="34" charset="0"/>
              </a:rPr>
              <a:t>analysis</a:t>
            </a:r>
            <a:r>
              <a:rPr lang="fi-FI" sz="2400" b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190224C0-7FEC-48A0-81D1-022014F34C5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BD7D12C2-41B7-4A09-BDA0-C1CF69A312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42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F247CF6-578E-4452-964E-8108FABC8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3796" y="1912266"/>
            <a:ext cx="8018355" cy="2636000"/>
          </a:xfrm>
        </p:spPr>
        <p:txBody>
          <a:bodyPr/>
          <a:lstStyle/>
          <a:p>
            <a:r>
              <a:rPr lang="fi-FI" dirty="0"/>
              <a:t>Case </a:t>
            </a:r>
            <a:r>
              <a:rPr lang="fi-FI" dirty="0" err="1"/>
              <a:t>Ethiopia</a:t>
            </a: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FDF78DF3-E22C-43C8-92CF-F075B628C39D}"/>
              </a:ext>
            </a:extLst>
          </p:cNvPr>
          <p:cNvSpPr txBox="1"/>
          <p:nvPr/>
        </p:nvSpPr>
        <p:spPr>
          <a:xfrm>
            <a:off x="315973" y="868081"/>
            <a:ext cx="4234542" cy="4724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8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 Pro Black" panose="020B0604020202020204" pitchFamily="34" charset="0"/>
              </a:rPr>
              <a:t>4</a:t>
            </a:r>
            <a:endParaRPr lang="fi-FI" sz="4000" b="1" dirty="0">
              <a:solidFill>
                <a:schemeClr val="tx2">
                  <a:lumMod val="40000"/>
                  <a:lumOff val="60000"/>
                </a:schemeClr>
              </a:solidFill>
              <a:latin typeface="Verdana Pro Black" panose="020B0604020202020204" pitchFamily="34" charset="0"/>
            </a:endParaRPr>
          </a:p>
          <a:p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10200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38" y="542440"/>
            <a:ext cx="8047037" cy="1034357"/>
          </a:xfrm>
        </p:spPr>
        <p:txBody>
          <a:bodyPr/>
          <a:lstStyle/>
          <a:p>
            <a:r>
              <a:rPr lang="en-GB" dirty="0" smtClean="0"/>
              <a:t>Landscape of Ethiopian HE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 smtClean="0">
                <a:latin typeface="Calibri" panose="020F0502020204030204" pitchFamily="34" charset="0"/>
              </a:rPr>
              <a:t>About 100 million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 smtClean="0">
                <a:latin typeface="Calibri" panose="020F0502020204030204" pitchFamily="34" charset="0"/>
              </a:rPr>
              <a:t>70</a:t>
            </a:r>
            <a:r>
              <a:rPr lang="en-GB" sz="2200" b="0" dirty="0">
                <a:latin typeface="Calibri" panose="020F0502020204030204" pitchFamily="34" charset="0"/>
              </a:rPr>
              <a:t>% is under 30 years of </a:t>
            </a:r>
            <a:r>
              <a:rPr lang="en-GB" sz="2200" b="0" dirty="0" smtClean="0">
                <a:latin typeface="Calibri" panose="020F0502020204030204" pitchFamily="34" charset="0"/>
              </a:rPr>
              <a:t>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 smtClean="0">
                <a:latin typeface="Calibri" panose="020F0502020204030204" pitchFamily="34" charset="0"/>
              </a:rPr>
              <a:t>Rapidly</a:t>
            </a:r>
            <a:r>
              <a:rPr lang="fi-FI" sz="2200" b="0" dirty="0" smtClean="0">
                <a:latin typeface="Calibri" panose="020F0502020204030204" pitchFamily="34" charset="0"/>
              </a:rPr>
              <a:t> </a:t>
            </a:r>
            <a:r>
              <a:rPr lang="fi-FI" sz="2200" b="0" dirty="0">
                <a:latin typeface="Calibri" panose="020F0502020204030204" pitchFamily="34" charset="0"/>
              </a:rPr>
              <a:t>massifying </a:t>
            </a:r>
            <a:r>
              <a:rPr lang="fi-FI" sz="2200" b="0" dirty="0" smtClean="0">
                <a:latin typeface="Calibri" panose="020F0502020204030204" pitchFamily="34" charset="0"/>
              </a:rPr>
              <a:t>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 smtClean="0">
                <a:latin typeface="Calibri" panose="020F0502020204030204" pitchFamily="34" charset="0"/>
              </a:rPr>
              <a:t>800,000 students (2018)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 smtClean="0">
                <a:latin typeface="Calibri" panose="020F0502020204030204" pitchFamily="34" charset="0"/>
              </a:rPr>
              <a:t>50 public &amp; 167 private HEIs</a:t>
            </a:r>
          </a:p>
          <a:p>
            <a:pPr marL="987425" lvl="1" indent="-363538">
              <a:buFont typeface="Wingdings" panose="05000000000000000000" pitchFamily="2" charset="2"/>
              <a:buChar char="Ø"/>
            </a:pPr>
            <a:r>
              <a:rPr lang="en-GB" b="0" dirty="0" smtClean="0">
                <a:latin typeface="Calibri" panose="020F0502020204030204" pitchFamily="34" charset="0"/>
              </a:rPr>
              <a:t>Funding</a:t>
            </a:r>
          </a:p>
          <a:p>
            <a:pPr marL="987425" lvl="1" indent="-363538">
              <a:buFont typeface="Wingdings" panose="05000000000000000000" pitchFamily="2" charset="2"/>
              <a:buChar char="Ø"/>
            </a:pPr>
            <a:r>
              <a:rPr lang="en-GB" b="0" dirty="0" smtClean="0">
                <a:latin typeface="Calibri" panose="020F0502020204030204" pitchFamily="34" charset="0"/>
              </a:rPr>
              <a:t>Student and teaching staff</a:t>
            </a:r>
          </a:p>
          <a:p>
            <a:pPr marL="987425" lvl="1" indent="-363538">
              <a:buFont typeface="Wingdings" panose="05000000000000000000" pitchFamily="2" charset="2"/>
              <a:buChar char="Ø"/>
            </a:pPr>
            <a:r>
              <a:rPr lang="en-GB" dirty="0" smtClean="0">
                <a:latin typeface="Calibri" panose="020F0502020204030204" pitchFamily="34" charset="0"/>
              </a:rPr>
              <a:t>Enrolment size</a:t>
            </a:r>
            <a:endParaRPr lang="en-GB" b="0" dirty="0" smtClean="0">
              <a:latin typeface="Calibri" panose="020F0502020204030204" pitchFamily="34" charset="0"/>
            </a:endParaRPr>
          </a:p>
          <a:p>
            <a:pPr marL="987425" lvl="1" indent="-363538">
              <a:buFont typeface="Wingdings" panose="05000000000000000000" pitchFamily="2" charset="2"/>
              <a:buChar char="Ø"/>
            </a:pPr>
            <a:r>
              <a:rPr lang="en-GB" b="0" dirty="0" smtClean="0">
                <a:latin typeface="Calibri" panose="020F0502020204030204" pitchFamily="34" charset="0"/>
              </a:rPr>
              <a:t>Prestige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03" y="1938316"/>
            <a:ext cx="4322778" cy="30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871EA39-2E80-4FE1-AC6C-3926D384EC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Weak</a:t>
            </a:r>
            <a:r>
              <a:rPr lang="fi-FI" dirty="0" smtClean="0"/>
              <a:t> </a:t>
            </a:r>
            <a:r>
              <a:rPr lang="fi-FI" dirty="0" err="1" smtClean="0"/>
              <a:t>trust</a:t>
            </a:r>
            <a:r>
              <a:rPr lang="fi-FI" dirty="0" smtClean="0"/>
              <a:t> </a:t>
            </a:r>
            <a:r>
              <a:rPr lang="fi-FI" dirty="0" err="1" smtClean="0"/>
              <a:t>relations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0ED9F7F0-4784-4388-9BB4-CEECA6A7B3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1338" y="1456841"/>
            <a:ext cx="8047037" cy="44797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 err="1" smtClean="0">
                <a:latin typeface="Calibri" panose="020F0502020204030204" pitchFamily="34" charset="0"/>
              </a:rPr>
              <a:t>Acute</a:t>
            </a:r>
            <a:r>
              <a:rPr lang="fi-FI" sz="2200" b="0" dirty="0" smtClean="0">
                <a:latin typeface="Calibri" panose="020F0502020204030204" pitchFamily="34" charset="0"/>
              </a:rPr>
              <a:t> </a:t>
            </a:r>
            <a:r>
              <a:rPr lang="fi-FI" sz="2200" b="0" dirty="0" err="1" smtClean="0">
                <a:latin typeface="Calibri" panose="020F0502020204030204" pitchFamily="34" charset="0"/>
              </a:rPr>
              <a:t>quality</a:t>
            </a:r>
            <a:r>
              <a:rPr lang="fi-FI" sz="2200" b="0" dirty="0" smtClean="0">
                <a:latin typeface="Calibri" panose="020F0502020204030204" pitchFamily="34" charset="0"/>
              </a:rPr>
              <a:t> </a:t>
            </a:r>
            <a:r>
              <a:rPr lang="fi-FI" sz="2200" b="0" dirty="0" err="1" smtClean="0">
                <a:latin typeface="Calibri" panose="020F0502020204030204" pitchFamily="34" charset="0"/>
              </a:rPr>
              <a:t>concerns</a:t>
            </a:r>
            <a:endParaRPr lang="fi-FI" sz="2200" b="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 err="1">
                <a:latin typeface="Calibri" panose="020F0502020204030204" pitchFamily="34" charset="0"/>
              </a:rPr>
              <a:t>External</a:t>
            </a:r>
            <a:r>
              <a:rPr lang="fi-FI" sz="2200" b="0" dirty="0">
                <a:latin typeface="Calibri" panose="020F0502020204030204" pitchFamily="34" charset="0"/>
              </a:rPr>
              <a:t> and </a:t>
            </a:r>
            <a:r>
              <a:rPr lang="fi-FI" sz="2200" b="0" dirty="0" err="1">
                <a:latin typeface="Calibri" panose="020F0502020204030204" pitchFamily="34" charset="0"/>
              </a:rPr>
              <a:t>internal</a:t>
            </a:r>
            <a:r>
              <a:rPr lang="fi-FI" sz="2200" b="0" dirty="0">
                <a:latin typeface="Calibri" panose="020F0502020204030204" pitchFamily="34" charset="0"/>
              </a:rPr>
              <a:t> </a:t>
            </a:r>
            <a:r>
              <a:rPr lang="fi-FI" sz="2200" b="0" dirty="0" smtClean="0">
                <a:latin typeface="Calibri" panose="020F0502020204030204" pitchFamily="34" charset="0"/>
              </a:rPr>
              <a:t>QA </a:t>
            </a:r>
            <a:r>
              <a:rPr lang="fi-FI" sz="2200" b="0" dirty="0" err="1" smtClean="0">
                <a:latin typeface="Calibri" panose="020F0502020204030204" pitchFamily="34" charset="0"/>
              </a:rPr>
              <a:t>mechanisms</a:t>
            </a:r>
            <a:endParaRPr lang="fi-FI" sz="2200" b="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 err="1">
                <a:latin typeface="Calibri" panose="020F0502020204030204" pitchFamily="34" charset="0"/>
              </a:rPr>
              <a:t>Double</a:t>
            </a:r>
            <a:r>
              <a:rPr lang="fi-FI" sz="2200" b="0" dirty="0">
                <a:latin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</a:rPr>
              <a:t>standard</a:t>
            </a:r>
            <a:r>
              <a:rPr lang="fi-FI" sz="2200" b="0" dirty="0">
                <a:latin typeface="Calibri" panose="020F0502020204030204" pitchFamily="34" charset="0"/>
              </a:rPr>
              <a:t>: </a:t>
            </a:r>
            <a:r>
              <a:rPr lang="fi-FI" sz="2200" b="0" dirty="0" err="1">
                <a:latin typeface="Calibri" panose="020F0502020204030204" pitchFamily="34" charset="0"/>
              </a:rPr>
              <a:t>private</a:t>
            </a:r>
            <a:r>
              <a:rPr lang="fi-FI" sz="2200" b="0" dirty="0">
                <a:latin typeface="Calibri" panose="020F0502020204030204" pitchFamily="34" charset="0"/>
              </a:rPr>
              <a:t> </a:t>
            </a:r>
            <a:r>
              <a:rPr lang="fi-FI" sz="2200" b="0" dirty="0" smtClean="0">
                <a:latin typeface="Calibri" panose="020F0502020204030204" pitchFamily="34" charset="0"/>
              </a:rPr>
              <a:t>vs. </a:t>
            </a:r>
            <a:r>
              <a:rPr lang="fi-FI" sz="2200" b="0" dirty="0" err="1">
                <a:latin typeface="Calibri" panose="020F0502020204030204" pitchFamily="34" charset="0"/>
              </a:rPr>
              <a:t>public</a:t>
            </a:r>
            <a:endParaRPr lang="fi-FI" sz="2200" b="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 err="1">
                <a:latin typeface="Calibri" panose="020F0502020204030204" pitchFamily="34" charset="0"/>
              </a:rPr>
              <a:t>Weak</a:t>
            </a:r>
            <a:r>
              <a:rPr lang="fi-FI" sz="2200" b="0" dirty="0">
                <a:latin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</a:rPr>
              <a:t>trust</a:t>
            </a:r>
            <a:r>
              <a:rPr lang="fi-FI" sz="2200" b="0" dirty="0">
                <a:latin typeface="Calibri" panose="020F0502020204030204" pitchFamily="34" charset="0"/>
              </a:rPr>
              <a:t> </a:t>
            </a:r>
            <a:r>
              <a:rPr lang="fi-FI" sz="2200" b="0" dirty="0" err="1" smtClean="0">
                <a:latin typeface="Calibri" panose="020F0502020204030204" pitchFamily="34" charset="0"/>
              </a:rPr>
              <a:t>foundations</a:t>
            </a:r>
            <a:endParaRPr lang="fi-FI" sz="2200" b="0" dirty="0">
              <a:latin typeface="Calibri" panose="020F0502020204030204" pitchFamily="34" charset="0"/>
            </a:endParaRPr>
          </a:p>
          <a:p>
            <a:pPr marL="944563" lvl="2" indent="-342900">
              <a:buFont typeface="Wingdings" panose="05000000000000000000" pitchFamily="2" charset="2"/>
              <a:buChar char="Ø"/>
            </a:pPr>
            <a:r>
              <a:rPr lang="fi-FI" sz="2000" b="0" i="0" dirty="0" err="1">
                <a:latin typeface="Calibri" panose="020F0502020204030204" pitchFamily="34" charset="0"/>
              </a:rPr>
              <a:t>Stated</a:t>
            </a:r>
            <a:r>
              <a:rPr lang="fi-FI" sz="2000" b="0" i="0" dirty="0">
                <a:latin typeface="Calibri" panose="020F0502020204030204" pitchFamily="34" charset="0"/>
              </a:rPr>
              <a:t> </a:t>
            </a:r>
            <a:r>
              <a:rPr lang="fi-FI" sz="2000" b="0" i="0" dirty="0" err="1">
                <a:latin typeface="Calibri" panose="020F0502020204030204" pitchFamily="34" charset="0"/>
              </a:rPr>
              <a:t>intentions</a:t>
            </a:r>
            <a:endParaRPr lang="fi-FI" sz="2000" b="0" i="0" dirty="0">
              <a:latin typeface="Calibri" panose="020F0502020204030204" pitchFamily="34" charset="0"/>
            </a:endParaRPr>
          </a:p>
          <a:p>
            <a:pPr marL="944563" lvl="2" indent="-342900">
              <a:buFont typeface="Wingdings" panose="05000000000000000000" pitchFamily="2" charset="2"/>
              <a:buChar char="Ø"/>
            </a:pPr>
            <a:r>
              <a:rPr lang="fi-FI" sz="2000" b="0" i="0" dirty="0" err="1">
                <a:latin typeface="Calibri" panose="020F0502020204030204" pitchFamily="34" charset="0"/>
              </a:rPr>
              <a:t>Capacity</a:t>
            </a:r>
            <a:endParaRPr lang="fi-FI" sz="2000" b="0" i="0" dirty="0">
              <a:latin typeface="Calibri" panose="020F0502020204030204" pitchFamily="34" charset="0"/>
            </a:endParaRPr>
          </a:p>
          <a:p>
            <a:pPr marL="944563" lvl="2" indent="-342900">
              <a:buFont typeface="Wingdings" panose="05000000000000000000" pitchFamily="2" charset="2"/>
              <a:buChar char="Ø"/>
            </a:pPr>
            <a:r>
              <a:rPr lang="fi-FI" sz="2000" b="0" i="0" dirty="0" err="1">
                <a:latin typeface="Calibri" panose="020F0502020204030204" pitchFamily="34" charset="0"/>
              </a:rPr>
              <a:t>Openness</a:t>
            </a:r>
            <a:r>
              <a:rPr lang="fi-FI" sz="2000" b="0" i="0" dirty="0">
                <a:latin typeface="Calibri" panose="020F0502020204030204" pitchFamily="34" charset="0"/>
              </a:rPr>
              <a:t> &amp; </a:t>
            </a:r>
            <a:r>
              <a:rPr lang="fi-FI" sz="2000" b="0" i="0" dirty="0" err="1">
                <a:latin typeface="Calibri" panose="020F0502020204030204" pitchFamily="34" charset="0"/>
              </a:rPr>
              <a:t>communication</a:t>
            </a:r>
            <a:endParaRPr lang="fi-FI" sz="2000" b="0" i="0" dirty="0">
              <a:latin typeface="Calibri" panose="020F0502020204030204" pitchFamily="34" charset="0"/>
            </a:endParaRPr>
          </a:p>
          <a:p>
            <a:pPr marL="944563" lvl="2" indent="-342900">
              <a:buFont typeface="Wingdings" panose="05000000000000000000" pitchFamily="2" charset="2"/>
              <a:buChar char="Ø"/>
            </a:pPr>
            <a:r>
              <a:rPr lang="fi-FI" sz="2000" b="0" i="0" dirty="0" err="1">
                <a:latin typeface="Calibri" panose="020F0502020204030204" pitchFamily="34" charset="0"/>
              </a:rPr>
              <a:t>Risk</a:t>
            </a:r>
            <a:r>
              <a:rPr lang="fi-FI" sz="2000" i="0" dirty="0">
                <a:latin typeface="Calibri" panose="020F0502020204030204" pitchFamily="34" charset="0"/>
              </a:rPr>
              <a:t>/</a:t>
            </a:r>
            <a:r>
              <a:rPr lang="fi-FI" sz="2000" b="0" i="0" dirty="0" err="1">
                <a:latin typeface="Calibri" panose="020F0502020204030204" pitchFamily="34" charset="0"/>
              </a:rPr>
              <a:t>uncertainty</a:t>
            </a:r>
            <a:endParaRPr lang="fi-FI" sz="2000" b="0" i="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>
                <a:latin typeface="Calibri" panose="020F0502020204030204" pitchFamily="34" charset="0"/>
              </a:rPr>
              <a:t>Playing ’</a:t>
            </a:r>
            <a:r>
              <a:rPr lang="fi-FI" sz="2200" b="0" dirty="0" err="1">
                <a:latin typeface="Calibri" panose="020F0502020204030204" pitchFamily="34" charset="0"/>
              </a:rPr>
              <a:t>quality</a:t>
            </a:r>
            <a:r>
              <a:rPr lang="fi-FI" sz="2200" b="0" dirty="0">
                <a:latin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</a:rPr>
              <a:t>game</a:t>
            </a:r>
            <a:r>
              <a:rPr lang="fi-FI" sz="2200" b="0" dirty="0">
                <a:latin typeface="Calibri" panose="020F0502020204030204" pitchFamily="34" charset="0"/>
              </a:rPr>
              <a:t>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 err="1">
                <a:latin typeface="Calibri" panose="020F0502020204030204" pitchFamily="34" charset="0"/>
              </a:rPr>
              <a:t>Allegations</a:t>
            </a:r>
            <a:r>
              <a:rPr lang="fi-FI" sz="2200" b="0" dirty="0">
                <a:latin typeface="Calibri" panose="020F0502020204030204" pitchFamily="34" charset="0"/>
              </a:rPr>
              <a:t> of </a:t>
            </a:r>
            <a:r>
              <a:rPr lang="fi-FI" sz="2200" b="0" dirty="0" err="1">
                <a:latin typeface="Calibri" panose="020F0502020204030204" pitchFamily="34" charset="0"/>
              </a:rPr>
              <a:t>corruption</a:t>
            </a:r>
            <a:endParaRPr lang="fi-FI" sz="2200" b="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</a:rPr>
              <a:t>Questionable autonomy, credibility and impartiality</a:t>
            </a:r>
            <a:endParaRPr lang="fi-FI" sz="2200" b="0" dirty="0">
              <a:latin typeface="Calibri" panose="020F050202020403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190224C0-7FEC-48A0-81D1-022014F34C5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BD7D12C2-41B7-4A09-BDA0-C1CF69A312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88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757419"/>
          </a:xfrm>
        </p:spPr>
        <p:txBody>
          <a:bodyPr/>
          <a:lstStyle/>
          <a:p>
            <a:r>
              <a:rPr lang="en-GB" dirty="0" smtClean="0"/>
              <a:t>Influence on QA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1338" y="1324157"/>
            <a:ext cx="8047037" cy="48120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 err="1">
                <a:latin typeface="Calibri" panose="020F0502020204030204" pitchFamily="34" charset="0"/>
              </a:rPr>
              <a:t>Dominance</a:t>
            </a:r>
            <a:r>
              <a:rPr lang="fi-FI" sz="2200" b="0" dirty="0">
                <a:latin typeface="Calibri" panose="020F0502020204030204" pitchFamily="34" charset="0"/>
              </a:rPr>
              <a:t> of </a:t>
            </a:r>
            <a:r>
              <a:rPr lang="fi-FI" sz="2200" b="0" dirty="0" err="1">
                <a:latin typeface="Calibri" panose="020F0502020204030204" pitchFamily="34" charset="0"/>
              </a:rPr>
              <a:t>compliance</a:t>
            </a:r>
            <a:r>
              <a:rPr lang="fi-FI" sz="2200" b="0" dirty="0">
                <a:latin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</a:rPr>
              <a:t>oriented</a:t>
            </a:r>
            <a:r>
              <a:rPr lang="fi-FI" sz="2200" b="0" dirty="0">
                <a:latin typeface="Calibri" panose="020F0502020204030204" pitchFamily="34" charset="0"/>
              </a:rPr>
              <a:t> QA</a:t>
            </a:r>
          </a:p>
          <a:p>
            <a:pPr marL="944563" lvl="2" indent="-342900">
              <a:buFont typeface="Wingdings" panose="05000000000000000000" pitchFamily="2" charset="2"/>
              <a:buChar char="Ø"/>
            </a:pPr>
            <a:r>
              <a:rPr lang="fi-FI" sz="1850" i="0" dirty="0">
                <a:latin typeface="Calibri" panose="020F0502020204030204" pitchFamily="34" charset="0"/>
              </a:rPr>
              <a:t>Focus on input and </a:t>
            </a:r>
            <a:r>
              <a:rPr lang="fi-FI" sz="1850" i="0" dirty="0" err="1">
                <a:latin typeface="Calibri" panose="020F0502020204030204" pitchFamily="34" charset="0"/>
              </a:rPr>
              <a:t>process</a:t>
            </a:r>
            <a:endParaRPr lang="fi-FI" sz="1850" i="0" dirty="0">
              <a:latin typeface="Calibri" panose="020F0502020204030204" pitchFamily="34" charset="0"/>
            </a:endParaRPr>
          </a:p>
          <a:p>
            <a:pPr marL="944563" lvl="2" indent="-342900">
              <a:buFont typeface="Wingdings" panose="05000000000000000000" pitchFamily="2" charset="2"/>
              <a:buChar char="Ø"/>
            </a:pPr>
            <a:r>
              <a:rPr lang="fi-FI" sz="1850" b="0" i="0" dirty="0">
                <a:latin typeface="Calibri" panose="020F0502020204030204" pitchFamily="34" charset="0"/>
              </a:rPr>
              <a:t>QA </a:t>
            </a:r>
            <a:r>
              <a:rPr lang="fi-FI" sz="1850" b="0" i="0" dirty="0" err="1">
                <a:latin typeface="Calibri" panose="020F0502020204030204" pitchFamily="34" charset="0"/>
              </a:rPr>
              <a:t>units</a:t>
            </a:r>
            <a:r>
              <a:rPr lang="fi-FI" sz="1850" b="0" i="0" dirty="0">
                <a:latin typeface="Calibri" panose="020F0502020204030204" pitchFamily="34" charset="0"/>
              </a:rPr>
              <a:t> as ’</a:t>
            </a:r>
            <a:r>
              <a:rPr lang="fi-FI" sz="1850" b="0" i="0" dirty="0" err="1">
                <a:latin typeface="Calibri" panose="020F0502020204030204" pitchFamily="34" charset="0"/>
              </a:rPr>
              <a:t>fault</a:t>
            </a:r>
            <a:r>
              <a:rPr lang="fi-FI" sz="1850" b="0" i="0" dirty="0">
                <a:latin typeface="Calibri" panose="020F0502020204030204" pitchFamily="34" charset="0"/>
              </a:rPr>
              <a:t> </a:t>
            </a:r>
            <a:r>
              <a:rPr lang="fi-FI" sz="1850" b="0" i="0" dirty="0" err="1">
                <a:latin typeface="Calibri" panose="020F0502020204030204" pitchFamily="34" charset="0"/>
              </a:rPr>
              <a:t>finders</a:t>
            </a:r>
            <a:r>
              <a:rPr lang="fi-FI" sz="1850" b="0" i="0" dirty="0">
                <a:latin typeface="Calibri" panose="020F0502020204030204" pitchFamily="34" charset="0"/>
              </a:rPr>
              <a:t>’</a:t>
            </a:r>
            <a:r>
              <a:rPr lang="fi-FI" sz="1850" dirty="0">
                <a:latin typeface="Calibri" panose="020F0502020204030204" pitchFamily="34" charset="0"/>
              </a:rPr>
              <a:t> </a:t>
            </a:r>
          </a:p>
          <a:p>
            <a:pPr marL="944563" lvl="2" indent="-342900">
              <a:buFont typeface="Wingdings" panose="05000000000000000000" pitchFamily="2" charset="2"/>
              <a:buChar char="Ø"/>
            </a:pPr>
            <a:r>
              <a:rPr lang="fi-FI" sz="1850" dirty="0">
                <a:latin typeface="Calibri" panose="020F0502020204030204" pitchFamily="34" charset="0"/>
              </a:rPr>
              <a:t>Enhancement </a:t>
            </a:r>
            <a:r>
              <a:rPr lang="fi-FI" sz="1850" dirty="0" err="1">
                <a:latin typeface="Calibri" panose="020F0502020204030204" pitchFamily="34" charset="0"/>
              </a:rPr>
              <a:t>activities</a:t>
            </a:r>
            <a:r>
              <a:rPr lang="fi-FI" sz="1850" dirty="0">
                <a:latin typeface="Calibri" panose="020F0502020204030204" pitchFamily="34" charset="0"/>
              </a:rPr>
              <a:t> at </a:t>
            </a:r>
            <a:r>
              <a:rPr lang="fi-FI" sz="1850" dirty="0" err="1">
                <a:latin typeface="Calibri" panose="020F0502020204030204" pitchFamily="34" charset="0"/>
              </a:rPr>
              <a:t>early</a:t>
            </a:r>
            <a:r>
              <a:rPr lang="fi-FI" sz="1850" dirty="0">
                <a:latin typeface="Calibri" panose="020F0502020204030204" pitchFamily="34" charset="0"/>
              </a:rPr>
              <a:t> </a:t>
            </a:r>
            <a:r>
              <a:rPr lang="fi-FI" sz="1850" dirty="0" err="1">
                <a:latin typeface="Calibri" panose="020F0502020204030204" pitchFamily="34" charset="0"/>
              </a:rPr>
              <a:t>stage</a:t>
            </a:r>
            <a:endParaRPr lang="fi-FI" sz="1850" dirty="0">
              <a:latin typeface="Calibri" panose="020F0502020204030204" pitchFamily="34" charset="0"/>
            </a:endParaRPr>
          </a:p>
          <a:p>
            <a:pPr marL="944563" lvl="2" indent="-342900">
              <a:buFont typeface="Wingdings" panose="05000000000000000000" pitchFamily="2" charset="2"/>
              <a:buChar char="Ø"/>
            </a:pPr>
            <a:r>
              <a:rPr lang="fi-FI" sz="1850" dirty="0" err="1">
                <a:latin typeface="Calibri" panose="020F0502020204030204" pitchFamily="34" charset="0"/>
              </a:rPr>
              <a:t>Politicisation</a:t>
            </a:r>
            <a:r>
              <a:rPr lang="fi-FI" sz="1850" dirty="0">
                <a:latin typeface="Calibri" panose="020F0502020204030204" pitchFamily="34" charset="0"/>
              </a:rPr>
              <a:t> and </a:t>
            </a:r>
            <a:r>
              <a:rPr lang="fi-FI" sz="1850" dirty="0" err="1">
                <a:latin typeface="Calibri" panose="020F0502020204030204" pitchFamily="34" charset="0"/>
              </a:rPr>
              <a:t>political</a:t>
            </a:r>
            <a:r>
              <a:rPr lang="fi-FI" sz="1850" dirty="0">
                <a:latin typeface="Calibri" panose="020F0502020204030204" pitchFamily="34" charset="0"/>
              </a:rPr>
              <a:t> </a:t>
            </a:r>
            <a:r>
              <a:rPr lang="fi-FI" sz="1850" dirty="0" err="1">
                <a:latin typeface="Calibri" panose="020F0502020204030204" pitchFamily="34" charset="0"/>
              </a:rPr>
              <a:t>pressure</a:t>
            </a:r>
            <a:endParaRPr lang="fi-FI" sz="1850" dirty="0">
              <a:latin typeface="Calibri" panose="020F0502020204030204" pitchFamily="34" charset="0"/>
            </a:endParaRPr>
          </a:p>
          <a:p>
            <a:pPr lvl="2" indent="0">
              <a:buNone/>
            </a:pPr>
            <a:endParaRPr lang="fi-FI" sz="7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 err="1">
                <a:latin typeface="Calibri" panose="020F0502020204030204" pitchFamily="34" charset="0"/>
              </a:rPr>
              <a:t>Consistent</a:t>
            </a:r>
            <a:r>
              <a:rPr lang="fi-FI" sz="2200" b="0" dirty="0">
                <a:latin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</a:rPr>
              <a:t>with</a:t>
            </a:r>
            <a:r>
              <a:rPr lang="fi-FI" sz="2200" b="0" dirty="0">
                <a:latin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</a:rPr>
              <a:t>rationale</a:t>
            </a:r>
            <a:r>
              <a:rPr lang="fi-FI" sz="2200" b="0" dirty="0">
                <a:latin typeface="Calibri" panose="020F0502020204030204" pitchFamily="34" charset="0"/>
              </a:rPr>
              <a:t>/</a:t>
            </a:r>
            <a:r>
              <a:rPr lang="fi-FI" sz="2200" b="0" dirty="0" err="1">
                <a:latin typeface="Calibri" panose="020F0502020204030204" pitchFamily="34" charset="0"/>
              </a:rPr>
              <a:t>instrumentalist</a:t>
            </a:r>
            <a:r>
              <a:rPr lang="fi-FI" sz="2200" b="0" dirty="0">
                <a:latin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</a:rPr>
              <a:t>perspective</a:t>
            </a:r>
            <a:endParaRPr lang="fi-FI" sz="2200" b="0" dirty="0">
              <a:latin typeface="Calibri" panose="020F0502020204030204" pitchFamily="34" charset="0"/>
            </a:endParaRPr>
          </a:p>
          <a:p>
            <a:pPr marL="944563" lvl="2" indent="-342900">
              <a:buFont typeface="Wingdings" panose="05000000000000000000" pitchFamily="2" charset="2"/>
              <a:buChar char="Ø"/>
            </a:pPr>
            <a:r>
              <a:rPr lang="fi-FI" sz="1850" dirty="0" err="1">
                <a:latin typeface="Calibri" panose="020F0502020204030204" pitchFamily="34" charset="0"/>
              </a:rPr>
              <a:t>Rigid</a:t>
            </a:r>
            <a:r>
              <a:rPr lang="fi-FI" sz="1850" dirty="0">
                <a:latin typeface="Calibri" panose="020F0502020204030204" pitchFamily="34" charset="0"/>
              </a:rPr>
              <a:t> </a:t>
            </a:r>
            <a:r>
              <a:rPr lang="fi-FI" sz="1850" dirty="0" err="1">
                <a:latin typeface="Calibri" panose="020F0502020204030204" pitchFamily="34" charset="0"/>
              </a:rPr>
              <a:t>regulatory</a:t>
            </a:r>
            <a:r>
              <a:rPr lang="fi-FI" sz="1850" dirty="0">
                <a:latin typeface="Calibri" panose="020F0502020204030204" pitchFamily="34" charset="0"/>
              </a:rPr>
              <a:t> </a:t>
            </a:r>
            <a:r>
              <a:rPr lang="fi-FI" sz="1850" dirty="0" err="1">
                <a:latin typeface="Calibri" panose="020F0502020204030204" pitchFamily="34" charset="0"/>
              </a:rPr>
              <a:t>system</a:t>
            </a:r>
            <a:endParaRPr lang="fi-FI" sz="1850" dirty="0">
              <a:latin typeface="Calibri" panose="020F0502020204030204" pitchFamily="34" charset="0"/>
            </a:endParaRPr>
          </a:p>
          <a:p>
            <a:pPr marL="944563" lvl="2" indent="-342900">
              <a:buFont typeface="Wingdings" panose="05000000000000000000" pitchFamily="2" charset="2"/>
              <a:buChar char="Ø"/>
            </a:pPr>
            <a:r>
              <a:rPr lang="fi-FI" sz="1850" dirty="0">
                <a:latin typeface="Calibri" panose="020F0502020204030204" pitchFamily="34" charset="0"/>
              </a:rPr>
              <a:t>National and </a:t>
            </a:r>
            <a:r>
              <a:rPr lang="fi-FI" sz="1850" dirty="0" err="1">
                <a:latin typeface="Calibri" panose="020F0502020204030204" pitchFamily="34" charset="0"/>
              </a:rPr>
              <a:t>institutional</a:t>
            </a:r>
            <a:r>
              <a:rPr lang="fi-FI" sz="1850" dirty="0">
                <a:latin typeface="Calibri" panose="020F0502020204030204" pitchFamily="34" charset="0"/>
              </a:rPr>
              <a:t> </a:t>
            </a:r>
            <a:r>
              <a:rPr lang="fi-FI" sz="1850" dirty="0" err="1">
                <a:latin typeface="Calibri" panose="020F0502020204030204" pitchFamily="34" charset="0"/>
              </a:rPr>
              <a:t>legislations</a:t>
            </a:r>
            <a:endParaRPr lang="fi-FI" sz="1850" dirty="0">
              <a:latin typeface="Calibri" panose="020F0502020204030204" pitchFamily="34" charset="0"/>
            </a:endParaRPr>
          </a:p>
          <a:p>
            <a:pPr marL="944563" lvl="2" indent="-342900">
              <a:buFont typeface="Wingdings" panose="05000000000000000000" pitchFamily="2" charset="2"/>
              <a:buChar char="Ø"/>
            </a:pPr>
            <a:r>
              <a:rPr lang="fi-FI" sz="1850" dirty="0">
                <a:latin typeface="Calibri" panose="020F0502020204030204" pitchFamily="34" charset="0"/>
              </a:rPr>
              <a:t>Active </a:t>
            </a:r>
            <a:r>
              <a:rPr lang="fi-FI" sz="1850" dirty="0" err="1">
                <a:latin typeface="Calibri" panose="020F0502020204030204" pitchFamily="34" charset="0"/>
              </a:rPr>
              <a:t>role</a:t>
            </a:r>
            <a:r>
              <a:rPr lang="fi-FI" sz="1850" dirty="0">
                <a:latin typeface="Calibri" panose="020F0502020204030204" pitchFamily="34" charset="0"/>
              </a:rPr>
              <a:t> of </a:t>
            </a:r>
            <a:r>
              <a:rPr lang="fi-FI" sz="1850" dirty="0" err="1">
                <a:latin typeface="Calibri" panose="020F0502020204030204" pitchFamily="34" charset="0"/>
              </a:rPr>
              <a:t>agency</a:t>
            </a:r>
            <a:r>
              <a:rPr lang="fi-FI" sz="1850" dirty="0">
                <a:latin typeface="Calibri" panose="020F0502020204030204" pitchFamily="34" charset="0"/>
              </a:rPr>
              <a:t> and QA </a:t>
            </a:r>
            <a:r>
              <a:rPr lang="fi-FI" sz="1850" dirty="0" err="1">
                <a:latin typeface="Calibri" panose="020F0502020204030204" pitchFamily="34" charset="0"/>
              </a:rPr>
              <a:t>units</a:t>
            </a:r>
            <a:endParaRPr lang="fi-FI" sz="1850" dirty="0">
              <a:latin typeface="Calibri" panose="020F0502020204030204" pitchFamily="34" charset="0"/>
            </a:endParaRPr>
          </a:p>
          <a:p>
            <a:pPr lvl="2" indent="0">
              <a:buNone/>
            </a:pPr>
            <a:endParaRPr lang="fi-FI" sz="7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 err="1">
                <a:latin typeface="Calibri" panose="020F0502020204030204" pitchFamily="34" charset="0"/>
              </a:rPr>
              <a:t>Lack</a:t>
            </a:r>
            <a:r>
              <a:rPr lang="fi-FI" sz="2200" b="0" dirty="0">
                <a:latin typeface="Calibri" panose="020F0502020204030204" pitchFamily="34" charset="0"/>
              </a:rPr>
              <a:t> of </a:t>
            </a:r>
            <a:r>
              <a:rPr lang="fi-FI" sz="2200" b="0" dirty="0" err="1">
                <a:latin typeface="Calibri" panose="020F0502020204030204" pitchFamily="34" charset="0"/>
              </a:rPr>
              <a:t>systemic</a:t>
            </a:r>
            <a:r>
              <a:rPr lang="fi-FI" sz="2200" b="0" dirty="0">
                <a:latin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</a:rPr>
              <a:t>stakeholder</a:t>
            </a:r>
            <a:r>
              <a:rPr lang="fi-FI" sz="2200" b="0" dirty="0">
                <a:latin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</a:rPr>
              <a:t>engagement</a:t>
            </a:r>
            <a:endParaRPr lang="fi-FI" sz="2200" b="0" dirty="0">
              <a:latin typeface="Calibri" panose="020F0502020204030204" pitchFamily="34" charset="0"/>
            </a:endParaRPr>
          </a:p>
          <a:p>
            <a:pPr marL="944563" lvl="2" indent="-342900">
              <a:buFont typeface="Wingdings" panose="05000000000000000000" pitchFamily="2" charset="2"/>
              <a:buChar char="Ø"/>
            </a:pPr>
            <a:r>
              <a:rPr lang="en-GB" sz="1850" dirty="0">
                <a:latin typeface="Calibri" panose="020F0502020204030204" pitchFamily="34" charset="0"/>
              </a:rPr>
              <a:t>Climate of mistrust and weak cooperation </a:t>
            </a:r>
            <a:endParaRPr lang="fi-FI" sz="1850" dirty="0">
              <a:latin typeface="Calibri" panose="020F0502020204030204" pitchFamily="34" charset="0"/>
            </a:endParaRPr>
          </a:p>
          <a:p>
            <a:pPr marL="944563" lvl="2" indent="-342900">
              <a:buFont typeface="Wingdings" panose="05000000000000000000" pitchFamily="2" charset="2"/>
              <a:buChar char="Ø"/>
            </a:pPr>
            <a:r>
              <a:rPr lang="fi-FI" sz="1850" dirty="0" err="1">
                <a:latin typeface="Calibri" panose="020F0502020204030204" pitchFamily="34" charset="0"/>
              </a:rPr>
              <a:t>Neglects</a:t>
            </a:r>
            <a:r>
              <a:rPr lang="fi-FI" sz="1850" dirty="0">
                <a:latin typeface="Calibri" panose="020F0502020204030204" pitchFamily="34" charset="0"/>
              </a:rPr>
              <a:t> </a:t>
            </a:r>
            <a:r>
              <a:rPr lang="fi-FI" sz="1850" dirty="0" err="1">
                <a:latin typeface="Calibri" panose="020F0502020204030204" pitchFamily="34" charset="0"/>
              </a:rPr>
              <a:t>students</a:t>
            </a:r>
            <a:r>
              <a:rPr lang="fi-FI" sz="1850" dirty="0">
                <a:latin typeface="Calibri" panose="020F0502020204030204" pitchFamily="34" charset="0"/>
              </a:rPr>
              <a:t> and </a:t>
            </a:r>
            <a:r>
              <a:rPr lang="fi-FI" sz="1850" dirty="0" err="1">
                <a:latin typeface="Calibri" panose="020F0502020204030204" pitchFamily="34" charset="0"/>
              </a:rPr>
              <a:t>external</a:t>
            </a:r>
            <a:r>
              <a:rPr lang="fi-FI" sz="1850" dirty="0">
                <a:latin typeface="Calibri" panose="020F0502020204030204" pitchFamily="34" charset="0"/>
              </a:rPr>
              <a:t> </a:t>
            </a:r>
            <a:r>
              <a:rPr lang="fi-FI" sz="1850" dirty="0" err="1">
                <a:latin typeface="Calibri" panose="020F0502020204030204" pitchFamily="34" charset="0"/>
              </a:rPr>
              <a:t>stakeholders</a:t>
            </a:r>
            <a:r>
              <a:rPr lang="fi-FI" sz="1850" dirty="0">
                <a:latin typeface="Calibri" panose="020F0502020204030204" pitchFamily="34" charset="0"/>
              </a:rPr>
              <a:t> </a:t>
            </a:r>
          </a:p>
          <a:p>
            <a:pPr marL="944563" lvl="2" indent="-342900">
              <a:buFont typeface="Wingdings" panose="05000000000000000000" pitchFamily="2" charset="2"/>
              <a:buChar char="Ø"/>
            </a:pPr>
            <a:r>
              <a:rPr lang="fi-FI" sz="1850" dirty="0" err="1">
                <a:latin typeface="Calibri" panose="020F0502020204030204" pitchFamily="34" charset="0"/>
              </a:rPr>
              <a:t>Inadequate</a:t>
            </a:r>
            <a:r>
              <a:rPr lang="fi-FI" sz="1850" dirty="0">
                <a:latin typeface="Calibri" panose="020F0502020204030204" pitchFamily="34" charset="0"/>
              </a:rPr>
              <a:t> </a:t>
            </a:r>
            <a:r>
              <a:rPr lang="fi-FI" sz="1850" dirty="0" err="1">
                <a:latin typeface="Calibri" panose="020F0502020204030204" pitchFamily="34" charset="0"/>
              </a:rPr>
              <a:t>platform</a:t>
            </a:r>
            <a:endParaRPr lang="fi-FI" sz="185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 b="0" dirty="0">
              <a:latin typeface="Calibri" panose="020F0502020204030204" pitchFamily="34" charset="0"/>
            </a:endParaRPr>
          </a:p>
          <a:p>
            <a:endParaRPr lang="en-GB" sz="2800" b="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6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F247CF6-578E-4452-964E-8108FABC8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052" y="1912266"/>
            <a:ext cx="8018355" cy="2636000"/>
          </a:xfrm>
        </p:spPr>
        <p:txBody>
          <a:bodyPr/>
          <a:lstStyle/>
          <a:p>
            <a:r>
              <a:rPr lang="fi-FI" dirty="0"/>
              <a:t>Case Finland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72B94A39-1060-4859-B1D4-192EFC8C0098}"/>
              </a:ext>
            </a:extLst>
          </p:cNvPr>
          <p:cNvSpPr txBox="1"/>
          <p:nvPr/>
        </p:nvSpPr>
        <p:spPr>
          <a:xfrm>
            <a:off x="315973" y="868081"/>
            <a:ext cx="4234542" cy="4724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8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 Pro Black" panose="020B0604020202020204" pitchFamily="34" charset="0"/>
              </a:rPr>
              <a:t>5</a:t>
            </a:r>
            <a:endParaRPr lang="fi-FI" sz="4000" b="1" dirty="0">
              <a:solidFill>
                <a:schemeClr val="tx2">
                  <a:lumMod val="40000"/>
                  <a:lumOff val="60000"/>
                </a:schemeClr>
              </a:solidFill>
              <a:latin typeface="Verdana Pro Black" panose="020B0604020202020204" pitchFamily="34" charset="0"/>
            </a:endParaRPr>
          </a:p>
          <a:p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6115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CC607DB-36A0-40FC-883F-31E5CA77C8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higher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dirty="0" err="1"/>
              <a:t>landscape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F2EDECB-2C53-45E7-A130-35486A8D66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1338" y="1576799"/>
            <a:ext cx="8047037" cy="4359768"/>
          </a:xfrm>
        </p:spPr>
        <p:txBody>
          <a:bodyPr/>
          <a:lstStyle/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fi-FI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fi-FI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niversities</a:t>
            </a:r>
            <a:endParaRPr lang="fi-FI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4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fi-FI" sz="2400" b="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fi-FI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fi-FI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niversities</a:t>
            </a:r>
            <a:r>
              <a:rPr lang="fi-FI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fi-FI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lang="fi-FI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Sciences</a:t>
            </a:r>
            <a:endParaRPr lang="fi-FI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400" b="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300,000 </a:t>
            </a:r>
            <a:r>
              <a:rPr lang="fi-FI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fi-FI" sz="2400" b="0" dirty="0">
                <a:latin typeface="Calibri" panose="020F0502020204030204" pitchFamily="34" charset="0"/>
                <a:cs typeface="Calibri" panose="020F0502020204030204" pitchFamily="34" charset="0"/>
              </a:rPr>
              <a:t> (2017)</a:t>
            </a:r>
          </a:p>
          <a:p>
            <a:endParaRPr lang="fi-FI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400" b="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53 </a:t>
            </a:r>
            <a:r>
              <a:rPr lang="fi-FI" sz="2400" b="0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fi-FI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fi-FI" sz="2400" b="0" dirty="0">
                <a:latin typeface="Calibri" panose="020F0502020204030204" pitchFamily="34" charset="0"/>
                <a:cs typeface="Calibri" panose="020F0502020204030204" pitchFamily="34" charset="0"/>
              </a:rPr>
              <a:t> – 47 % </a:t>
            </a:r>
            <a:r>
              <a:rPr lang="fi-FI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  <a:endParaRPr lang="fi-FI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fi-FI" sz="1600" b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i-FI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fi-FI" sz="1600" b="0" dirty="0">
                <a:latin typeface="Calibri" panose="020F0502020204030204" pitchFamily="34" charset="0"/>
                <a:cs typeface="Calibri" panose="020F0502020204030204" pitchFamily="34" charset="0"/>
              </a:rPr>
              <a:t> Finland		</a:t>
            </a:r>
            <a:endParaRPr lang="fi-FI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81DB184F-D1F1-4873-94E7-A51E6A750C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E341D67E-2328-405A-B31E-5B7666D8A8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  <p:pic>
        <p:nvPicPr>
          <p:cNvPr id="10" name="Kuva 9" descr="Reppu">
            <a:extLst>
              <a:ext uri="{FF2B5EF4-FFF2-40B4-BE49-F238E27FC236}">
                <a16:creationId xmlns:a16="http://schemas.microsoft.com/office/drawing/2014/main" xmlns="" id="{1832E511-D9B8-4914-ABB5-B9406CEBE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180" y="3220614"/>
            <a:ext cx="760123" cy="760123"/>
          </a:xfrm>
          <a:prstGeom prst="rect">
            <a:avLst/>
          </a:prstGeom>
        </p:spPr>
      </p:pic>
      <p:pic>
        <p:nvPicPr>
          <p:cNvPr id="12" name="Kuva 11" descr="Kaukoputki">
            <a:extLst>
              <a:ext uri="{FF2B5EF4-FFF2-40B4-BE49-F238E27FC236}">
                <a16:creationId xmlns:a16="http://schemas.microsoft.com/office/drawing/2014/main" xmlns="" id="{34E9AA60-3071-4092-8EE0-B43BD4EE8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770" y="1302572"/>
            <a:ext cx="830703" cy="830703"/>
          </a:xfrm>
          <a:prstGeom prst="rect">
            <a:avLst/>
          </a:prstGeom>
        </p:spPr>
      </p:pic>
      <p:pic>
        <p:nvPicPr>
          <p:cNvPr id="18" name="Kuva 17" descr="Käyttäjät">
            <a:extLst>
              <a:ext uri="{FF2B5EF4-FFF2-40B4-BE49-F238E27FC236}">
                <a16:creationId xmlns:a16="http://schemas.microsoft.com/office/drawing/2014/main" xmlns="" id="{04E56B4E-A217-4A5B-8DC9-D16A8F4FD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180" y="4115060"/>
            <a:ext cx="843592" cy="843592"/>
          </a:xfrm>
          <a:prstGeom prst="rect">
            <a:avLst/>
          </a:prstGeom>
        </p:spPr>
      </p:pic>
      <p:pic>
        <p:nvPicPr>
          <p:cNvPr id="20" name="Kuva 19" descr="Robotti">
            <a:extLst>
              <a:ext uri="{FF2B5EF4-FFF2-40B4-BE49-F238E27FC236}">
                <a16:creationId xmlns:a16="http://schemas.microsoft.com/office/drawing/2014/main" xmlns="" id="{C7A9BDAD-D21D-4F10-ACC9-4A8BE8EF91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9389" y="2296883"/>
            <a:ext cx="760123" cy="760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93" y="2820693"/>
            <a:ext cx="4510008" cy="32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769A0E5-4818-41A5-A2B0-A7306E601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assurance</a:t>
            </a:r>
            <a:r>
              <a:rPr lang="fi-FI" dirty="0"/>
              <a:t> </a:t>
            </a:r>
            <a:r>
              <a:rPr lang="fi-FI" dirty="0" err="1"/>
              <a:t>framework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C21FEA1B-B35B-4EA1-B44A-A5719BA647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BC637FCE-448C-4998-B1D8-1CC329BC2E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xmlns="" id="{A42BAF59-CDA5-4DC7-AC72-C094093C0E4F}"/>
              </a:ext>
            </a:extLst>
          </p:cNvPr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71" y="1791353"/>
            <a:ext cx="3011685" cy="3023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98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769A0E5-4818-41A5-A2B0-A7306E601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assurance</a:t>
            </a:r>
            <a:r>
              <a:rPr lang="fi-FI" dirty="0"/>
              <a:t> </a:t>
            </a:r>
            <a:r>
              <a:rPr lang="fi-FI" dirty="0" err="1"/>
              <a:t>framework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C21FEA1B-B35B-4EA1-B44A-A5719BA647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BC637FCE-448C-4998-B1D8-1CC329BC2E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xmlns="" id="{A42BAF59-CDA5-4DC7-AC72-C094093C0E4F}"/>
              </a:ext>
            </a:extLst>
          </p:cNvPr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71" y="1791353"/>
            <a:ext cx="3011685" cy="3023878"/>
          </a:xfrm>
          <a:prstGeom prst="rect">
            <a:avLst/>
          </a:prstGeom>
          <a:noFill/>
        </p:spPr>
      </p:pic>
      <p:sp>
        <p:nvSpPr>
          <p:cNvPr id="7" name="Text Box 23">
            <a:extLst>
              <a:ext uri="{FF2B5EF4-FFF2-40B4-BE49-F238E27FC236}">
                <a16:creationId xmlns:a16="http://schemas.microsoft.com/office/drawing/2014/main" xmlns="" id="{B9D94747-C7E9-4B33-BFD2-3E517FFCB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9" y="1990887"/>
            <a:ext cx="2512686" cy="3473742"/>
          </a:xfrm>
          <a:prstGeom prst="bracketPair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lIns="0" tIns="72000" rIns="0" bIns="72000">
            <a:noAutofit/>
          </a:bodyPr>
          <a:lstStyle/>
          <a:p>
            <a:pPr marL="180000" lvl="0" algn="l" fontAlgn="base">
              <a:lnSpc>
                <a:spcPts val="1600"/>
              </a:lnSpc>
              <a:spcAft>
                <a:spcPts val="2400"/>
              </a:spcAft>
              <a:buSzPts val="900"/>
              <a:tabLst>
                <a:tab pos="180340" algn="l"/>
              </a:tabLst>
            </a:pPr>
            <a:r>
              <a:rPr lang="en-US" sz="1800" b="1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Main responsibility for quality</a:t>
            </a: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and improvement of education and other activities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000" lvl="0" algn="l" fontAlgn="base">
              <a:lnSpc>
                <a:spcPts val="1600"/>
              </a:lnSpc>
              <a:spcAft>
                <a:spcPts val="2400"/>
              </a:spcAft>
              <a:buSzPts val="900"/>
              <a:tabLst>
                <a:tab pos="180340" algn="l"/>
              </a:tabLst>
            </a:pP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Establish their </a:t>
            </a:r>
            <a:r>
              <a:rPr lang="en-US" sz="1800" b="1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own QA systems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000" lvl="0" algn="l" fontAlgn="base">
              <a:lnSpc>
                <a:spcPts val="1600"/>
              </a:lnSpc>
              <a:spcAft>
                <a:spcPts val="2400"/>
              </a:spcAft>
              <a:buSzPts val="900"/>
              <a:tabLst>
                <a:tab pos="180340" algn="l"/>
              </a:tabLst>
            </a:pP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Participate in </a:t>
            </a:r>
            <a:r>
              <a:rPr lang="en-US" sz="1800" b="1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external evaluations</a:t>
            </a: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of their operations and quality systems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6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C732A4E-7F80-4901-9868-4CC36D4D5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Presentation </a:t>
            </a:r>
            <a:r>
              <a:rPr lang="fi-FI" dirty="0" err="1"/>
              <a:t>outline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9190B650-B56B-4471-90A2-803FF47B14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28049A09-1DAA-4268-9410-88DFE3A899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8331E1F9-3592-4F8E-ABF3-810BB6B93591}"/>
              </a:ext>
            </a:extLst>
          </p:cNvPr>
          <p:cNvSpPr txBox="1"/>
          <p:nvPr/>
        </p:nvSpPr>
        <p:spPr>
          <a:xfrm>
            <a:off x="1738885" y="1222158"/>
            <a:ext cx="1753334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5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 Pro Black" panose="020B0604020202020204" pitchFamily="34" charset="0"/>
              </a:rPr>
              <a:t>1</a:t>
            </a:r>
          </a:p>
          <a:p>
            <a:r>
              <a:rPr lang="fi-FI" sz="5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 Pro Black" panose="020B0604020202020204" pitchFamily="34" charset="0"/>
              </a:rPr>
              <a:t> 2</a:t>
            </a:r>
          </a:p>
          <a:p>
            <a:r>
              <a:rPr lang="fi-FI" sz="5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 Pro Black" panose="020B0604020202020204" pitchFamily="34" charset="0"/>
              </a:rPr>
              <a:t>  3</a:t>
            </a:r>
          </a:p>
          <a:p>
            <a:r>
              <a:rPr lang="fi-FI" sz="5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 Pro Black" panose="020B0604020202020204" pitchFamily="34" charset="0"/>
              </a:rPr>
              <a:t>   4</a:t>
            </a:r>
          </a:p>
          <a:p>
            <a:r>
              <a:rPr lang="fi-FI" sz="5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 Pro Black" panose="020B0604020202020204" pitchFamily="34" charset="0"/>
              </a:rPr>
              <a:t>    5</a:t>
            </a:r>
          </a:p>
          <a:p>
            <a:r>
              <a:rPr lang="fi-FI" sz="5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 Pro Black" panose="020B0604020202020204" pitchFamily="34" charset="0"/>
              </a:rPr>
              <a:t>     6</a:t>
            </a:r>
          </a:p>
          <a:p>
            <a:endParaRPr lang="fi-FI" sz="2000" b="1" dirty="0">
              <a:solidFill>
                <a:schemeClr val="accent2"/>
              </a:solidFill>
              <a:latin typeface="Rockwell Nova Extra Bold" panose="020B0604020202020204" pitchFamily="18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D762192B-B9EC-4619-B3D8-44BC5F698789}"/>
              </a:ext>
            </a:extLst>
          </p:cNvPr>
          <p:cNvSpPr txBox="1"/>
          <p:nvPr/>
        </p:nvSpPr>
        <p:spPr>
          <a:xfrm>
            <a:off x="2249231" y="1391434"/>
            <a:ext cx="5924815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Conceptualisation of trust</a:t>
            </a:r>
          </a:p>
          <a:p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   Trust in quality assurance</a:t>
            </a:r>
          </a:p>
          <a:p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       Methodology</a:t>
            </a:r>
          </a:p>
          <a:p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	   Case Ethiopia </a:t>
            </a:r>
          </a:p>
          <a:p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             Case Finland</a:t>
            </a:r>
          </a:p>
          <a:p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               Best practices for trust-building</a:t>
            </a:r>
          </a:p>
          <a:p>
            <a:endParaRPr lang="en-GB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769A0E5-4818-41A5-A2B0-A7306E601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assurance</a:t>
            </a:r>
            <a:r>
              <a:rPr lang="fi-FI" dirty="0"/>
              <a:t> </a:t>
            </a:r>
            <a:r>
              <a:rPr lang="fi-FI" dirty="0" err="1"/>
              <a:t>framework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C21FEA1B-B35B-4EA1-B44A-A5719BA647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BC637FCE-448C-4998-B1D8-1CC329BC2E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xmlns="" id="{A42BAF59-CDA5-4DC7-AC72-C094093C0E4F}"/>
              </a:ext>
            </a:extLst>
          </p:cNvPr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71" y="1791353"/>
            <a:ext cx="3011685" cy="3023878"/>
          </a:xfrm>
          <a:prstGeom prst="rect">
            <a:avLst/>
          </a:prstGeom>
          <a:noFill/>
        </p:spPr>
      </p:pic>
      <p:sp>
        <p:nvSpPr>
          <p:cNvPr id="7" name="Text Box 23">
            <a:extLst>
              <a:ext uri="{FF2B5EF4-FFF2-40B4-BE49-F238E27FC236}">
                <a16:creationId xmlns:a16="http://schemas.microsoft.com/office/drawing/2014/main" xmlns="" id="{B9D94747-C7E9-4B33-BFD2-3E517FFCB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9" y="1990887"/>
            <a:ext cx="2512686" cy="3473742"/>
          </a:xfrm>
          <a:prstGeom prst="bracketPair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lIns="0" tIns="72000" rIns="0" bIns="72000">
            <a:noAutofit/>
          </a:bodyPr>
          <a:lstStyle/>
          <a:p>
            <a:pPr marL="180000" lvl="0" algn="l" fontAlgn="base">
              <a:lnSpc>
                <a:spcPts val="1600"/>
              </a:lnSpc>
              <a:spcAft>
                <a:spcPts val="2400"/>
              </a:spcAft>
              <a:buSzPts val="900"/>
              <a:tabLst>
                <a:tab pos="180340" algn="l"/>
              </a:tabLst>
            </a:pPr>
            <a:r>
              <a:rPr lang="en-US" sz="1800" b="1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Main responsibility for quality</a:t>
            </a: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and improvement of education and other activities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000" lvl="0" algn="l" fontAlgn="base">
              <a:lnSpc>
                <a:spcPts val="1600"/>
              </a:lnSpc>
              <a:spcAft>
                <a:spcPts val="2400"/>
              </a:spcAft>
              <a:buSzPts val="900"/>
              <a:tabLst>
                <a:tab pos="180340" algn="l"/>
              </a:tabLst>
            </a:pP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Establish their </a:t>
            </a:r>
            <a:r>
              <a:rPr lang="en-US" sz="1800" b="1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own QA systems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000" lvl="0" algn="l" fontAlgn="base">
              <a:lnSpc>
                <a:spcPts val="1600"/>
              </a:lnSpc>
              <a:spcAft>
                <a:spcPts val="2400"/>
              </a:spcAft>
              <a:buSzPts val="900"/>
              <a:tabLst>
                <a:tab pos="180340" algn="l"/>
              </a:tabLst>
            </a:pP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Participate in </a:t>
            </a:r>
            <a:r>
              <a:rPr lang="en-US" sz="1800" b="1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external evaluations</a:t>
            </a: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of their operations and quality systems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xmlns="" id="{482A3F6D-95A5-47BA-B226-1F10DCB7B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358" y="1110111"/>
            <a:ext cx="2679751" cy="2008995"/>
          </a:xfrm>
          <a:prstGeom prst="bracketPair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lIns="0" tIns="72000" rIns="0" bIns="72000">
            <a:noAutofit/>
          </a:bodyPr>
          <a:lstStyle/>
          <a:p>
            <a:pPr marL="180000" algn="l" fontAlgn="base">
              <a:lnSpc>
                <a:spcPts val="1600"/>
              </a:lnSpc>
              <a:spcAft>
                <a:spcPts val="2400"/>
              </a:spcAft>
            </a:pPr>
            <a:r>
              <a:rPr lang="en-US" sz="1800" b="1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Steering and decision-making </a:t>
            </a: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through legislation, performance agreements, performance-based funding, operating licenses (UAS), etc.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</a:t>
            </a:r>
            <a:endParaRPr lang="fi-FI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algn="l" fontAlgn="base">
              <a:lnSpc>
                <a:spcPts val="1200"/>
              </a:lnSpc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0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769A0E5-4818-41A5-A2B0-A7306E601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assurance</a:t>
            </a:r>
            <a:r>
              <a:rPr lang="fi-FI" dirty="0"/>
              <a:t> </a:t>
            </a:r>
            <a:r>
              <a:rPr lang="fi-FI" dirty="0" err="1"/>
              <a:t>framework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C21FEA1B-B35B-4EA1-B44A-A5719BA647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BC637FCE-448C-4998-B1D8-1CC329BC2E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xmlns="" id="{A42BAF59-CDA5-4DC7-AC72-C094093C0E4F}"/>
              </a:ext>
            </a:extLst>
          </p:cNvPr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71" y="1791353"/>
            <a:ext cx="3011685" cy="3023878"/>
          </a:xfrm>
          <a:prstGeom prst="rect">
            <a:avLst/>
          </a:prstGeom>
          <a:noFill/>
        </p:spPr>
      </p:pic>
      <p:sp>
        <p:nvSpPr>
          <p:cNvPr id="7" name="Text Box 23">
            <a:extLst>
              <a:ext uri="{FF2B5EF4-FFF2-40B4-BE49-F238E27FC236}">
                <a16:creationId xmlns:a16="http://schemas.microsoft.com/office/drawing/2014/main" xmlns="" id="{B9D94747-C7E9-4B33-BFD2-3E517FFCB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9" y="1990887"/>
            <a:ext cx="2512686" cy="3473742"/>
          </a:xfrm>
          <a:prstGeom prst="bracketPair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lIns="0" tIns="72000" rIns="0" bIns="72000">
            <a:noAutofit/>
          </a:bodyPr>
          <a:lstStyle/>
          <a:p>
            <a:pPr marL="180000" lvl="0" algn="l" fontAlgn="base">
              <a:lnSpc>
                <a:spcPts val="1600"/>
              </a:lnSpc>
              <a:spcAft>
                <a:spcPts val="2400"/>
              </a:spcAft>
              <a:buSzPts val="900"/>
              <a:tabLst>
                <a:tab pos="180340" algn="l"/>
              </a:tabLst>
            </a:pPr>
            <a:r>
              <a:rPr lang="en-US" sz="1800" b="1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Main responsibility for quality</a:t>
            </a: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and improvement of education and other activities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000" lvl="0" algn="l" fontAlgn="base">
              <a:lnSpc>
                <a:spcPts val="1600"/>
              </a:lnSpc>
              <a:spcAft>
                <a:spcPts val="2400"/>
              </a:spcAft>
              <a:buSzPts val="900"/>
              <a:tabLst>
                <a:tab pos="180340" algn="l"/>
              </a:tabLst>
            </a:pP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Establish their </a:t>
            </a:r>
            <a:r>
              <a:rPr lang="en-US" sz="1800" b="1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own QA systems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000" lvl="0" algn="l" fontAlgn="base">
              <a:lnSpc>
                <a:spcPts val="1600"/>
              </a:lnSpc>
              <a:spcAft>
                <a:spcPts val="2400"/>
              </a:spcAft>
              <a:buSzPts val="900"/>
              <a:tabLst>
                <a:tab pos="180340" algn="l"/>
              </a:tabLst>
            </a:pP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Participate in </a:t>
            </a:r>
            <a:r>
              <a:rPr lang="en-US" sz="1800" b="1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external evaluations</a:t>
            </a: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of their operations and quality systems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xmlns="" id="{482A3F6D-95A5-47BA-B226-1F10DCB7B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358" y="1110111"/>
            <a:ext cx="2679751" cy="2008995"/>
          </a:xfrm>
          <a:prstGeom prst="bracketPair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lIns="0" tIns="72000" rIns="0" bIns="72000">
            <a:noAutofit/>
          </a:bodyPr>
          <a:lstStyle/>
          <a:p>
            <a:pPr marL="180000" algn="l" fontAlgn="base">
              <a:lnSpc>
                <a:spcPts val="1600"/>
              </a:lnSpc>
              <a:spcAft>
                <a:spcPts val="2400"/>
              </a:spcAft>
            </a:pPr>
            <a:r>
              <a:rPr lang="en-US" sz="1800" b="1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Steering and decision-making </a:t>
            </a: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through legislation, performance agreements, performance-based funding, operating licenses (UAS), etc.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</a:t>
            </a:r>
            <a:endParaRPr lang="fi-FI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algn="l" fontAlgn="base">
              <a:lnSpc>
                <a:spcPts val="1200"/>
              </a:lnSpc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xmlns="" id="{BB2DF1A1-C1FF-46C8-8511-26DA11C56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192" y="3836633"/>
            <a:ext cx="2861165" cy="2008995"/>
          </a:xfrm>
          <a:prstGeom prst="bracketPair">
            <a:avLst/>
          </a:prstGeom>
          <a:noFill/>
          <a:ln w="19050">
            <a:solidFill>
              <a:schemeClr val="accent1"/>
            </a:solidFill>
          </a:ln>
        </p:spPr>
        <p:txBody>
          <a:bodyPr lIns="0" tIns="72000" rIns="0" bIns="72000"/>
          <a:lstStyle/>
          <a:p>
            <a:pPr marL="180000" algn="l" fontAlgn="base">
              <a:lnSpc>
                <a:spcPts val="1600"/>
              </a:lnSpc>
              <a:spcAft>
                <a:spcPts val="2400"/>
              </a:spcAft>
            </a:pP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Carries out </a:t>
            </a:r>
            <a:r>
              <a:rPr lang="en-US" sz="1800" b="1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q</a:t>
            </a:r>
            <a:r>
              <a:rPr lang="fi-FI" sz="1800" b="1" spc="8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uality</a:t>
            </a:r>
            <a:r>
              <a:rPr lang="fi-FI" sz="1800" b="1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fi-FI" sz="1800" b="1" spc="8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audits</a:t>
            </a:r>
            <a:r>
              <a:rPr lang="fi-FI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and </a:t>
            </a:r>
            <a:r>
              <a:rPr lang="fi-FI" sz="1800" spc="8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other</a:t>
            </a:r>
            <a:r>
              <a:rPr lang="fi-FI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fi-FI" sz="1800" spc="8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national</a:t>
            </a:r>
            <a:r>
              <a:rPr lang="fi-FI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fi-FI" sz="1800" spc="8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evaluations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000" lvl="0" algn="l" fontAlgn="base">
              <a:lnSpc>
                <a:spcPts val="1600"/>
              </a:lnSpc>
              <a:spcAft>
                <a:spcPts val="2400"/>
              </a:spcAft>
              <a:buSzPts val="900"/>
            </a:pPr>
            <a:r>
              <a:rPr lang="en-US" sz="1800" spc="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Supports HEIs in evaluation activities and quality management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51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F76DB06-ED8A-43C0-911D-9F3CBBF6C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Enhancement-led </a:t>
            </a:r>
            <a:r>
              <a:rPr lang="fi-FI" dirty="0" err="1"/>
              <a:t>evaluation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344F5449-46DB-45D2-8D8C-D917C0C14B5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1338" y="1303554"/>
            <a:ext cx="8047037" cy="4250891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Participation</a:t>
            </a:r>
          </a:p>
          <a:p>
            <a:pPr marL="639763" lvl="1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Continuous interaction with stakeholders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Respect and trust </a:t>
            </a:r>
          </a:p>
          <a:p>
            <a:pPr marL="639763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Between FINEEC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and HEIs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Responsibility </a:t>
            </a:r>
          </a:p>
          <a:p>
            <a:pPr marL="639763" lvl="1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HEIs enhance the quality of their operations</a:t>
            </a:r>
          </a:p>
          <a:p>
            <a:pPr marL="342900" indent="-342900">
              <a:buFontTx/>
              <a:buChar char="-"/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goal: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HEIs identify strengths, good practices and development areas in their own operations, therefore helping them achieve their strategic objectives and foster continuous development.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0D1B708A-5871-4D4E-8EF9-3429EFB4719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FF74F411-7C41-44B0-B0DF-14BBB3142C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xmlns="" id="{B2E32DE7-3A61-458D-94DE-650B3EEE2036}"/>
              </a:ext>
            </a:extLst>
          </p:cNvPr>
          <p:cNvSpPr/>
          <p:nvPr/>
        </p:nvSpPr>
        <p:spPr>
          <a:xfrm>
            <a:off x="386178" y="4194449"/>
            <a:ext cx="8371643" cy="1644749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80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8300892-F4B7-4DAD-8866-D3B7AD93A6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approach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6AF0A2BC-988C-47AF-BE17-68FF3849B4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1337" y="1130503"/>
            <a:ext cx="8047037" cy="4250891"/>
          </a:xfrm>
        </p:spPr>
        <p:txBody>
          <a:bodyPr/>
          <a:lstStyle/>
          <a:p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According to higher education institutions¹, the audits have:</a:t>
            </a:r>
          </a:p>
          <a:p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54063" lvl="1" indent="-457200">
              <a:buAutoNum type="arabicParenR"/>
            </a:pP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Enhanced the operations</a:t>
            </a:r>
          </a:p>
          <a:p>
            <a:pPr marL="754063" lvl="1" indent="-457200">
              <a:buAutoNum type="arabicParenR"/>
            </a:pP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Fostered trust and interaction</a:t>
            </a:r>
          </a:p>
          <a:p>
            <a:pPr marL="754063" lvl="1" indent="-457200">
              <a:buAutoNum type="arabicParenR"/>
            </a:pP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Built confidence in the professionalism of the evaluators.</a:t>
            </a:r>
          </a:p>
          <a:p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94 %  gave a positive answer to the question: </a:t>
            </a:r>
          </a:p>
          <a:p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“Have you used the information from FINEEC’s evaluations in your work/unit/the organisation you represent?”² </a:t>
            </a:r>
          </a:p>
          <a:p>
            <a:endParaRPr lang="en-GB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1) Audited between 2010-2017, N=56 </a:t>
            </a:r>
          </a:p>
          <a:p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2) Stakeholder survey 2018, N=46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F641FE6B-88C5-4F0B-B85D-3D95CF6C19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D917D803-F5BB-476F-9768-455383CE23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580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D373A9B-4574-4805-B989-2A165D292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567" y="1912266"/>
            <a:ext cx="8018355" cy="2636000"/>
          </a:xfrm>
        </p:spPr>
        <p:txBody>
          <a:bodyPr/>
          <a:lstStyle/>
          <a:p>
            <a:r>
              <a:rPr lang="fi-FI" dirty="0"/>
              <a:t>Best </a:t>
            </a:r>
            <a:br>
              <a:rPr lang="fi-FI" dirty="0"/>
            </a:br>
            <a:r>
              <a:rPr lang="fi-FI" dirty="0" err="1"/>
              <a:t>practices</a:t>
            </a: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9D3E66B3-967D-4520-A085-569B1BB23AE4}"/>
              </a:ext>
            </a:extLst>
          </p:cNvPr>
          <p:cNvSpPr txBox="1"/>
          <p:nvPr/>
        </p:nvSpPr>
        <p:spPr>
          <a:xfrm>
            <a:off x="315973" y="868081"/>
            <a:ext cx="4234542" cy="4724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8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 Pro Black" panose="020B0604020202020204" pitchFamily="34" charset="0"/>
              </a:rPr>
              <a:t>6</a:t>
            </a:r>
            <a:endParaRPr lang="fi-FI" sz="4000" b="1" dirty="0">
              <a:solidFill>
                <a:schemeClr val="tx2">
                  <a:lumMod val="40000"/>
                  <a:lumOff val="60000"/>
                </a:schemeClr>
              </a:solidFill>
              <a:latin typeface="Verdana Pro Black" panose="020B0604020202020204" pitchFamily="34" charset="0"/>
            </a:endParaRPr>
          </a:p>
          <a:p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2759602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089D58E-0889-4F96-B296-FBBA1829A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Trust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stakeholder</a:t>
            </a:r>
            <a:r>
              <a:rPr lang="fi-FI" dirty="0"/>
              <a:t> </a:t>
            </a:r>
            <a:r>
              <a:rPr lang="fi-FI" dirty="0" err="1"/>
              <a:t>engagement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0A55B64-D5B1-48CB-AB88-071C3B88BC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1337" y="1303554"/>
            <a:ext cx="8047037" cy="4250891"/>
          </a:xfrm>
        </p:spPr>
        <p:txBody>
          <a:bodyPr/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planning and design 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of evaluations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Carrying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 out evaluation projects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Formal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decision-making 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</a:p>
          <a:p>
            <a:pPr marL="342900" indent="-342900">
              <a:buFontTx/>
              <a:buChar char="-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15F41B15-3747-49C6-A080-3A5D4B8EA1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61FBD8CF-45E5-41D9-8F07-A2719CF9D0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xmlns="" id="{22B6CC77-8F2D-48B6-B3BF-E4A1A55E7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" b="33640"/>
          <a:stretch/>
        </p:blipFill>
        <p:spPr>
          <a:xfrm>
            <a:off x="565473" y="4637253"/>
            <a:ext cx="3765299" cy="143804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xmlns="" id="{EEC214E1-3A25-4748-BCCC-B6DC1134F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53" r="17325" b="64897"/>
          <a:stretch/>
        </p:blipFill>
        <p:spPr>
          <a:xfrm>
            <a:off x="4320924" y="4637253"/>
            <a:ext cx="4086931" cy="143804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D251CAD0-2188-48E5-AE9E-2B6A1DF906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54"/>
          <a:stretch/>
        </p:blipFill>
        <p:spPr>
          <a:xfrm>
            <a:off x="4320875" y="3320249"/>
            <a:ext cx="2394147" cy="131700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xmlns="" id="{83ADF250-11D2-4F67-ACDA-5CBC4F5D7E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065"/>
          <a:stretch/>
        </p:blipFill>
        <p:spPr>
          <a:xfrm>
            <a:off x="6715022" y="1240543"/>
            <a:ext cx="1689260" cy="2070688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xmlns="" id="{0042FBA9-6922-494E-BF2C-54A1FCF8FA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26"/>
          <a:stretch/>
        </p:blipFill>
        <p:spPr>
          <a:xfrm>
            <a:off x="6695878" y="3311229"/>
            <a:ext cx="1711978" cy="13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77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85884" y="1242425"/>
            <a:ext cx="2261348" cy="161687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000" tIns="72000" rIns="108000" b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indent="-180975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lang="fi-F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Ministry</a:t>
            </a:r>
            <a:r>
              <a:rPr lang="fi-F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fi-F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9388" indent="-180975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fi-FI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</a:t>
            </a:r>
            <a:r>
              <a:rPr lang="fi-FI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9388" indent="-180975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ENQA and EUA feedback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fi-FI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Planning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audit</a:t>
            </a:r>
            <a:r>
              <a:rPr lang="fi-FI" dirty="0"/>
              <a:t> </a:t>
            </a:r>
            <a:r>
              <a:rPr lang="fi-FI" dirty="0" err="1"/>
              <a:t>model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36141738"/>
              </p:ext>
            </p:extLst>
          </p:nvPr>
        </p:nvGraphicFramePr>
        <p:xfrm>
          <a:off x="1201119" y="1242425"/>
          <a:ext cx="6362054" cy="4422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860216" y="1000219"/>
            <a:ext cx="2699584" cy="1153156"/>
          </a:xfrm>
          <a:prstGeom prst="rect">
            <a:avLst/>
          </a:prstGeom>
          <a:noFill/>
          <a:ln w="12700">
            <a:noFill/>
          </a:ln>
        </p:spPr>
        <p:txBody>
          <a:bodyPr lIns="108000" tIns="72000" rIns="108000" b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7800" indent="-177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 </a:t>
            </a: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Rector’s</a:t>
            </a: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Arene</a:t>
            </a: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77800" indent="-177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 </a:t>
            </a: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endParaRPr lang="fi-FI" sz="2000" dirty="0">
              <a:solidFill>
                <a:srgbClr val="0D93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i-FI" sz="1600" i="1" dirty="0">
              <a:solidFill>
                <a:srgbClr val="0D93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5860216" y="4270561"/>
            <a:ext cx="3187108" cy="2500685"/>
          </a:xfrm>
          <a:prstGeom prst="rect">
            <a:avLst/>
          </a:prstGeom>
          <a:noFill/>
          <a:ln w="12700">
            <a:noFill/>
          </a:ln>
        </p:spPr>
        <p:txBody>
          <a:bodyPr lIns="108000" tIns="72000" rIns="108000" b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7800" indent="-177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</a:t>
            </a: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council</a:t>
            </a: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</a:t>
            </a:r>
            <a:endParaRPr lang="fi-FI" sz="2000" dirty="0">
              <a:solidFill>
                <a:srgbClr val="0D93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 </a:t>
            </a: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Rector’s</a:t>
            </a: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(UNIFI)</a:t>
            </a:r>
          </a:p>
          <a:p>
            <a:pPr marL="177800" indent="-177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networks</a:t>
            </a:r>
            <a:endParaRPr lang="fi-FI" sz="2000" dirty="0">
              <a:solidFill>
                <a:srgbClr val="0D93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1516558" y="4649893"/>
            <a:ext cx="2215558" cy="1742023"/>
          </a:xfrm>
          <a:prstGeom prst="rect">
            <a:avLst/>
          </a:prstGeom>
          <a:noFill/>
          <a:ln w="12700">
            <a:noFill/>
          </a:ln>
        </p:spPr>
        <p:txBody>
          <a:bodyPr lIns="108000" tIns="72000" rIns="108000" bIns="72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7800" indent="-177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</a:t>
            </a: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-Forum </a:t>
            </a:r>
          </a:p>
          <a:p>
            <a:pPr marL="177800" indent="-177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 </a:t>
            </a: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sz="2000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Evaluation </a:t>
            </a:r>
            <a:r>
              <a:rPr lang="fi-FI" sz="2000" dirty="0" err="1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Committee</a:t>
            </a:r>
            <a:endParaRPr lang="fi-FI" sz="2000" dirty="0">
              <a:solidFill>
                <a:srgbClr val="0D93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fi-FI" sz="1800" i="1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1800" i="1" dirty="0">
                <a:solidFill>
                  <a:srgbClr val="0D93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1800" i="1" dirty="0">
              <a:solidFill>
                <a:srgbClr val="0D93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fi-FI" sz="1800" i="1" dirty="0">
              <a:solidFill>
                <a:srgbClr val="0D93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i-FI" sz="1800" i="1" dirty="0">
              <a:solidFill>
                <a:srgbClr val="0D93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9F0AE008-2303-4D96-BB5D-6E0C88424820}"/>
              </a:ext>
            </a:extLst>
          </p:cNvPr>
          <p:cNvSpPr txBox="1"/>
          <p:nvPr/>
        </p:nvSpPr>
        <p:spPr>
          <a:xfrm>
            <a:off x="3920232" y="3182778"/>
            <a:ext cx="9238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3200" b="1" dirty="0">
                <a:solidFill>
                  <a:schemeClr val="tx2"/>
                </a:solidFill>
              </a:rPr>
              <a:t>2016</a:t>
            </a:r>
            <a:endParaRPr lang="fi-FI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02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i 12">
            <a:extLst>
              <a:ext uri="{FF2B5EF4-FFF2-40B4-BE49-F238E27FC236}">
                <a16:creationId xmlns:a16="http://schemas.microsoft.com/office/drawing/2014/main" xmlns="" id="{DB2CBB6E-A45D-4FE7-9D6E-3DEA3D191F65}"/>
              </a:ext>
            </a:extLst>
          </p:cNvPr>
          <p:cNvSpPr/>
          <p:nvPr/>
        </p:nvSpPr>
        <p:spPr>
          <a:xfrm>
            <a:off x="247855" y="1419854"/>
            <a:ext cx="2106379" cy="139560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xmlns="" id="{B4BE925F-0F87-45F8-B94F-B308C8D89430}"/>
              </a:ext>
            </a:extLst>
          </p:cNvPr>
          <p:cNvSpPr/>
          <p:nvPr/>
        </p:nvSpPr>
        <p:spPr>
          <a:xfrm>
            <a:off x="6435320" y="3389373"/>
            <a:ext cx="2550014" cy="158387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xmlns="" id="{E17942F1-FBDC-484C-B6F7-AEC11E5397C4}"/>
              </a:ext>
            </a:extLst>
          </p:cNvPr>
          <p:cNvSpPr/>
          <p:nvPr/>
        </p:nvSpPr>
        <p:spPr>
          <a:xfrm>
            <a:off x="644239" y="3959780"/>
            <a:ext cx="2403104" cy="151020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xmlns="" id="{F6F07C00-7CBE-4E5E-BC80-FBC184369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49" y="1001167"/>
            <a:ext cx="4872038" cy="4718276"/>
          </a:xfrm>
          <a:prstGeom prst="rect">
            <a:avLst/>
          </a:prstGeom>
        </p:spPr>
      </p:pic>
      <p:sp>
        <p:nvSpPr>
          <p:cNvPr id="4" name="TextBox 18">
            <a:extLst>
              <a:ext uri="{FF2B5EF4-FFF2-40B4-BE49-F238E27FC236}">
                <a16:creationId xmlns:a16="http://schemas.microsoft.com/office/drawing/2014/main" xmlns="" id="{0130FFEF-76C8-4367-95F9-E49C9C89567C}"/>
              </a:ext>
            </a:extLst>
          </p:cNvPr>
          <p:cNvSpPr txBox="1"/>
          <p:nvPr/>
        </p:nvSpPr>
        <p:spPr>
          <a:xfrm>
            <a:off x="2624739" y="4714885"/>
            <a:ext cx="4259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EDUCATION INSTITUTION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xmlns="" id="{D046FBA6-1FBF-4CBF-90B0-EB0872BF7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</p:spPr>
        <p:txBody>
          <a:bodyPr/>
          <a:lstStyle/>
          <a:p>
            <a:r>
              <a:rPr lang="fi-FI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Audits</a:t>
            </a:r>
            <a:r>
              <a:rPr lang="fi-FI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foster</a:t>
            </a:r>
            <a:r>
              <a:rPr lang="fi-FI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stakeholder</a:t>
            </a:r>
            <a:r>
              <a:rPr lang="fi-FI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endParaRPr lang="fi-FI" sz="36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5984915A-C93B-4D7B-ABD0-15F581B96F04}"/>
              </a:ext>
            </a:extLst>
          </p:cNvPr>
          <p:cNvSpPr txBox="1"/>
          <p:nvPr/>
        </p:nvSpPr>
        <p:spPr>
          <a:xfrm>
            <a:off x="366379" y="1748326"/>
            <a:ext cx="172837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Self-evaluation</a:t>
            </a:r>
            <a:endParaRPr lang="fi-FI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xmlns="" id="{3B58EF04-F583-4F28-8772-4716AB4548BE}"/>
              </a:ext>
            </a:extLst>
          </p:cNvPr>
          <p:cNvSpPr txBox="1"/>
          <p:nvPr/>
        </p:nvSpPr>
        <p:spPr>
          <a:xfrm>
            <a:off x="1019732" y="4314775"/>
            <a:ext cx="16521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</a:t>
            </a:r>
            <a:r>
              <a:rPr lang="fi-FI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</a:t>
            </a:r>
            <a:r>
              <a:rPr lang="fi-FI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interviews</a:t>
            </a:r>
            <a:r>
              <a:rPr lang="fi-FI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xmlns="" id="{EBFDF544-F0AD-48E2-B59D-BB28F8FF55E3}"/>
              </a:ext>
            </a:extLst>
          </p:cNvPr>
          <p:cNvSpPr txBox="1"/>
          <p:nvPr/>
        </p:nvSpPr>
        <p:spPr>
          <a:xfrm>
            <a:off x="6703011" y="3722690"/>
            <a:ext cx="201463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800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i-FI" sz="28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2800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operations</a:t>
            </a:r>
            <a:endParaRPr lang="fi-FI" sz="28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xmlns="" id="{80B5E7AD-CC89-4E01-90A3-4318FC763F81}"/>
              </a:ext>
            </a:extLst>
          </p:cNvPr>
          <p:cNvSpPr/>
          <p:nvPr/>
        </p:nvSpPr>
        <p:spPr>
          <a:xfrm>
            <a:off x="26038" y="1365471"/>
            <a:ext cx="2550014" cy="2133600"/>
          </a:xfrm>
          <a:custGeom>
            <a:avLst/>
            <a:gdLst>
              <a:gd name="connsiteX0" fmla="*/ 2550014 w 2550014"/>
              <a:gd name="connsiteY0" fmla="*/ 2015612 h 2133600"/>
              <a:gd name="connsiteX1" fmla="*/ 2491020 w 2550014"/>
              <a:gd name="connsiteY1" fmla="*/ 2094271 h 2133600"/>
              <a:gd name="connsiteX2" fmla="*/ 2392697 w 2550014"/>
              <a:gd name="connsiteY2" fmla="*/ 2133600 h 2133600"/>
              <a:gd name="connsiteX3" fmla="*/ 1881420 w 2550014"/>
              <a:gd name="connsiteY3" fmla="*/ 2113935 h 2133600"/>
              <a:gd name="connsiteX4" fmla="*/ 1851923 w 2550014"/>
              <a:gd name="connsiteY4" fmla="*/ 2094271 h 2133600"/>
              <a:gd name="connsiteX5" fmla="*/ 1763433 w 2550014"/>
              <a:gd name="connsiteY5" fmla="*/ 2045109 h 2133600"/>
              <a:gd name="connsiteX6" fmla="*/ 1704439 w 2550014"/>
              <a:gd name="connsiteY6" fmla="*/ 1995948 h 2133600"/>
              <a:gd name="connsiteX7" fmla="*/ 1704439 w 2550014"/>
              <a:gd name="connsiteY7" fmla="*/ 1730477 h 2133600"/>
              <a:gd name="connsiteX8" fmla="*/ 1763433 w 2550014"/>
              <a:gd name="connsiteY8" fmla="*/ 1661651 h 2133600"/>
              <a:gd name="connsiteX9" fmla="*/ 1822427 w 2550014"/>
              <a:gd name="connsiteY9" fmla="*/ 1602658 h 2133600"/>
              <a:gd name="connsiteX10" fmla="*/ 1851923 w 2550014"/>
              <a:gd name="connsiteY10" fmla="*/ 1573161 h 2133600"/>
              <a:gd name="connsiteX11" fmla="*/ 1881420 w 2550014"/>
              <a:gd name="connsiteY11" fmla="*/ 1563329 h 2133600"/>
              <a:gd name="connsiteX12" fmla="*/ 1910917 w 2550014"/>
              <a:gd name="connsiteY12" fmla="*/ 1543664 h 2133600"/>
              <a:gd name="connsiteX13" fmla="*/ 2048568 w 2550014"/>
              <a:gd name="connsiteY13" fmla="*/ 1465006 h 2133600"/>
              <a:gd name="connsiteX14" fmla="*/ 2078065 w 2550014"/>
              <a:gd name="connsiteY14" fmla="*/ 1425677 h 2133600"/>
              <a:gd name="connsiteX15" fmla="*/ 2107562 w 2550014"/>
              <a:gd name="connsiteY15" fmla="*/ 1396180 h 2133600"/>
              <a:gd name="connsiteX16" fmla="*/ 2146891 w 2550014"/>
              <a:gd name="connsiteY16" fmla="*/ 1317522 h 2133600"/>
              <a:gd name="connsiteX17" fmla="*/ 2156723 w 2550014"/>
              <a:gd name="connsiteY17" fmla="*/ 1258529 h 2133600"/>
              <a:gd name="connsiteX18" fmla="*/ 2196052 w 2550014"/>
              <a:gd name="connsiteY18" fmla="*/ 1140542 h 2133600"/>
              <a:gd name="connsiteX19" fmla="*/ 2196052 w 2550014"/>
              <a:gd name="connsiteY19" fmla="*/ 678425 h 2133600"/>
              <a:gd name="connsiteX20" fmla="*/ 2107562 w 2550014"/>
              <a:gd name="connsiteY20" fmla="*/ 550606 h 2133600"/>
              <a:gd name="connsiteX21" fmla="*/ 2078065 w 2550014"/>
              <a:gd name="connsiteY21" fmla="*/ 530942 h 2133600"/>
              <a:gd name="connsiteX22" fmla="*/ 2019072 w 2550014"/>
              <a:gd name="connsiteY22" fmla="*/ 432619 h 2133600"/>
              <a:gd name="connsiteX23" fmla="*/ 1989575 w 2550014"/>
              <a:gd name="connsiteY23" fmla="*/ 412954 h 2133600"/>
              <a:gd name="connsiteX24" fmla="*/ 1930581 w 2550014"/>
              <a:gd name="connsiteY24" fmla="*/ 363793 h 2133600"/>
              <a:gd name="connsiteX25" fmla="*/ 1891252 w 2550014"/>
              <a:gd name="connsiteY25" fmla="*/ 353961 h 2133600"/>
              <a:gd name="connsiteX26" fmla="*/ 1842091 w 2550014"/>
              <a:gd name="connsiteY26" fmla="*/ 314632 h 2133600"/>
              <a:gd name="connsiteX27" fmla="*/ 1812594 w 2550014"/>
              <a:gd name="connsiteY27" fmla="*/ 294967 h 2133600"/>
              <a:gd name="connsiteX28" fmla="*/ 1792930 w 2550014"/>
              <a:gd name="connsiteY28" fmla="*/ 265471 h 2133600"/>
              <a:gd name="connsiteX29" fmla="*/ 1724104 w 2550014"/>
              <a:gd name="connsiteY29" fmla="*/ 235974 h 2133600"/>
              <a:gd name="connsiteX30" fmla="*/ 1694607 w 2550014"/>
              <a:gd name="connsiteY30" fmla="*/ 216309 h 2133600"/>
              <a:gd name="connsiteX31" fmla="*/ 1625781 w 2550014"/>
              <a:gd name="connsiteY31" fmla="*/ 157316 h 2133600"/>
              <a:gd name="connsiteX32" fmla="*/ 1556956 w 2550014"/>
              <a:gd name="connsiteY32" fmla="*/ 137651 h 2133600"/>
              <a:gd name="connsiteX33" fmla="*/ 1448801 w 2550014"/>
              <a:gd name="connsiteY33" fmla="*/ 88490 h 2133600"/>
              <a:gd name="connsiteX34" fmla="*/ 1399639 w 2550014"/>
              <a:gd name="connsiteY34" fmla="*/ 68825 h 2133600"/>
              <a:gd name="connsiteX35" fmla="*/ 1370143 w 2550014"/>
              <a:gd name="connsiteY35" fmla="*/ 49161 h 2133600"/>
              <a:gd name="connsiteX36" fmla="*/ 1311149 w 2550014"/>
              <a:gd name="connsiteY36" fmla="*/ 39329 h 2133600"/>
              <a:gd name="connsiteX37" fmla="*/ 1252156 w 2550014"/>
              <a:gd name="connsiteY37" fmla="*/ 19664 h 2133600"/>
              <a:gd name="connsiteX38" fmla="*/ 1173497 w 2550014"/>
              <a:gd name="connsiteY38" fmla="*/ 9832 h 2133600"/>
              <a:gd name="connsiteX39" fmla="*/ 1134168 w 2550014"/>
              <a:gd name="connsiteY39" fmla="*/ 0 h 2133600"/>
              <a:gd name="connsiteX40" fmla="*/ 632723 w 2550014"/>
              <a:gd name="connsiteY40" fmla="*/ 19664 h 2133600"/>
              <a:gd name="connsiteX41" fmla="*/ 563897 w 2550014"/>
              <a:gd name="connsiteY41" fmla="*/ 58993 h 2133600"/>
              <a:gd name="connsiteX42" fmla="*/ 396749 w 2550014"/>
              <a:gd name="connsiteY42" fmla="*/ 108154 h 2133600"/>
              <a:gd name="connsiteX43" fmla="*/ 298427 w 2550014"/>
              <a:gd name="connsiteY43" fmla="*/ 147483 h 2133600"/>
              <a:gd name="connsiteX44" fmla="*/ 259097 w 2550014"/>
              <a:gd name="connsiteY44" fmla="*/ 167148 h 2133600"/>
              <a:gd name="connsiteX45" fmla="*/ 180439 w 2550014"/>
              <a:gd name="connsiteY45" fmla="*/ 226142 h 2133600"/>
              <a:gd name="connsiteX46" fmla="*/ 141110 w 2550014"/>
              <a:gd name="connsiteY46" fmla="*/ 245806 h 2133600"/>
              <a:gd name="connsiteX47" fmla="*/ 72285 w 2550014"/>
              <a:gd name="connsiteY47" fmla="*/ 324464 h 2133600"/>
              <a:gd name="connsiteX48" fmla="*/ 42788 w 2550014"/>
              <a:gd name="connsiteY48" fmla="*/ 422787 h 2133600"/>
              <a:gd name="connsiteX49" fmla="*/ 13291 w 2550014"/>
              <a:gd name="connsiteY49" fmla="*/ 501445 h 2133600"/>
              <a:gd name="connsiteX50" fmla="*/ 3459 w 2550014"/>
              <a:gd name="connsiteY50" fmla="*/ 707922 h 2133600"/>
              <a:gd name="connsiteX51" fmla="*/ 32956 w 2550014"/>
              <a:gd name="connsiteY51" fmla="*/ 1002890 h 2133600"/>
              <a:gd name="connsiteX52" fmla="*/ 52620 w 2550014"/>
              <a:gd name="connsiteY52" fmla="*/ 1081548 h 2133600"/>
              <a:gd name="connsiteX53" fmla="*/ 72285 w 2550014"/>
              <a:gd name="connsiteY53" fmla="*/ 1120877 h 2133600"/>
              <a:gd name="connsiteX54" fmla="*/ 141110 w 2550014"/>
              <a:gd name="connsiteY54" fmla="*/ 1238864 h 2133600"/>
              <a:gd name="connsiteX55" fmla="*/ 160775 w 2550014"/>
              <a:gd name="connsiteY55" fmla="*/ 1278193 h 2133600"/>
              <a:gd name="connsiteX56" fmla="*/ 239433 w 2550014"/>
              <a:gd name="connsiteY56" fmla="*/ 1356851 h 2133600"/>
              <a:gd name="connsiteX57" fmla="*/ 278762 w 2550014"/>
              <a:gd name="connsiteY57" fmla="*/ 1376516 h 2133600"/>
              <a:gd name="connsiteX58" fmla="*/ 337756 w 2550014"/>
              <a:gd name="connsiteY58" fmla="*/ 1415845 h 2133600"/>
              <a:gd name="connsiteX59" fmla="*/ 377085 w 2550014"/>
              <a:gd name="connsiteY59" fmla="*/ 1425677 h 2133600"/>
              <a:gd name="connsiteX60" fmla="*/ 544233 w 2550014"/>
              <a:gd name="connsiteY60" fmla="*/ 1445342 h 2133600"/>
              <a:gd name="connsiteX61" fmla="*/ 1065343 w 2550014"/>
              <a:gd name="connsiteY61" fmla="*/ 1425677 h 2133600"/>
              <a:gd name="connsiteX62" fmla="*/ 1094839 w 2550014"/>
              <a:gd name="connsiteY62" fmla="*/ 1406012 h 2133600"/>
              <a:gd name="connsiteX63" fmla="*/ 1114504 w 2550014"/>
              <a:gd name="connsiteY63" fmla="*/ 1376516 h 2133600"/>
              <a:gd name="connsiteX64" fmla="*/ 1124336 w 2550014"/>
              <a:gd name="connsiteY64" fmla="*/ 133718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550014" h="2133600">
                <a:moveTo>
                  <a:pt x="2550014" y="2015612"/>
                </a:moveTo>
                <a:cubicBezTo>
                  <a:pt x="2527088" y="2061464"/>
                  <a:pt x="2532438" y="2075155"/>
                  <a:pt x="2491020" y="2094271"/>
                </a:cubicBezTo>
                <a:cubicBezTo>
                  <a:pt x="2458970" y="2109063"/>
                  <a:pt x="2392697" y="2133600"/>
                  <a:pt x="2392697" y="2133600"/>
                </a:cubicBezTo>
                <a:cubicBezTo>
                  <a:pt x="2222271" y="2127045"/>
                  <a:pt x="2051522" y="2126306"/>
                  <a:pt x="1881420" y="2113935"/>
                </a:cubicBezTo>
                <a:cubicBezTo>
                  <a:pt x="1869634" y="2113078"/>
                  <a:pt x="1862253" y="2100010"/>
                  <a:pt x="1851923" y="2094271"/>
                </a:cubicBezTo>
                <a:cubicBezTo>
                  <a:pt x="1821795" y="2077533"/>
                  <a:pt x="1790027" y="2067271"/>
                  <a:pt x="1763433" y="2045109"/>
                </a:cubicBezTo>
                <a:cubicBezTo>
                  <a:pt x="1687735" y="1982027"/>
                  <a:pt x="1777668" y="2044765"/>
                  <a:pt x="1704439" y="1995948"/>
                </a:cubicBezTo>
                <a:cubicBezTo>
                  <a:pt x="1653901" y="1894869"/>
                  <a:pt x="1668207" y="1940624"/>
                  <a:pt x="1704439" y="1730477"/>
                </a:cubicBezTo>
                <a:cubicBezTo>
                  <a:pt x="1714845" y="1670121"/>
                  <a:pt x="1724263" y="1674707"/>
                  <a:pt x="1763433" y="1661651"/>
                </a:cubicBezTo>
                <a:lnTo>
                  <a:pt x="1822427" y="1602658"/>
                </a:lnTo>
                <a:cubicBezTo>
                  <a:pt x="1832259" y="1592826"/>
                  <a:pt x="1838732" y="1577558"/>
                  <a:pt x="1851923" y="1573161"/>
                </a:cubicBezTo>
                <a:lnTo>
                  <a:pt x="1881420" y="1563329"/>
                </a:lnTo>
                <a:cubicBezTo>
                  <a:pt x="1891252" y="1556774"/>
                  <a:pt x="1900543" y="1549323"/>
                  <a:pt x="1910917" y="1543664"/>
                </a:cubicBezTo>
                <a:cubicBezTo>
                  <a:pt x="1957001" y="1518527"/>
                  <a:pt x="2008488" y="1500633"/>
                  <a:pt x="2048568" y="1465006"/>
                </a:cubicBezTo>
                <a:cubicBezTo>
                  <a:pt x="2060816" y="1454119"/>
                  <a:pt x="2067400" y="1438119"/>
                  <a:pt x="2078065" y="1425677"/>
                </a:cubicBezTo>
                <a:cubicBezTo>
                  <a:pt x="2087114" y="1415120"/>
                  <a:pt x="2097730" y="1406012"/>
                  <a:pt x="2107562" y="1396180"/>
                </a:cubicBezTo>
                <a:cubicBezTo>
                  <a:pt x="2145485" y="1244484"/>
                  <a:pt x="2080040" y="1484648"/>
                  <a:pt x="2146891" y="1317522"/>
                </a:cubicBezTo>
                <a:cubicBezTo>
                  <a:pt x="2154295" y="1299012"/>
                  <a:pt x="2151387" y="1277737"/>
                  <a:pt x="2156723" y="1258529"/>
                </a:cubicBezTo>
                <a:cubicBezTo>
                  <a:pt x="2167819" y="1218585"/>
                  <a:pt x="2196052" y="1140542"/>
                  <a:pt x="2196052" y="1140542"/>
                </a:cubicBezTo>
                <a:cubicBezTo>
                  <a:pt x="2212681" y="974261"/>
                  <a:pt x="2226204" y="880871"/>
                  <a:pt x="2196052" y="678425"/>
                </a:cubicBezTo>
                <a:cubicBezTo>
                  <a:pt x="2191082" y="645056"/>
                  <a:pt x="2141828" y="579161"/>
                  <a:pt x="2107562" y="550606"/>
                </a:cubicBezTo>
                <a:cubicBezTo>
                  <a:pt x="2098484" y="543041"/>
                  <a:pt x="2087897" y="537497"/>
                  <a:pt x="2078065" y="530942"/>
                </a:cubicBezTo>
                <a:cubicBezTo>
                  <a:pt x="2057665" y="479940"/>
                  <a:pt x="2061035" y="474582"/>
                  <a:pt x="2019072" y="432619"/>
                </a:cubicBezTo>
                <a:cubicBezTo>
                  <a:pt x="2010716" y="424263"/>
                  <a:pt x="1998653" y="420519"/>
                  <a:pt x="1989575" y="412954"/>
                </a:cubicBezTo>
                <a:cubicBezTo>
                  <a:pt x="1964564" y="392111"/>
                  <a:pt x="1960734" y="376716"/>
                  <a:pt x="1930581" y="363793"/>
                </a:cubicBezTo>
                <a:cubicBezTo>
                  <a:pt x="1918160" y="358470"/>
                  <a:pt x="1904362" y="357238"/>
                  <a:pt x="1891252" y="353961"/>
                </a:cubicBezTo>
                <a:cubicBezTo>
                  <a:pt x="1874865" y="340851"/>
                  <a:pt x="1858879" y="327223"/>
                  <a:pt x="1842091" y="314632"/>
                </a:cubicBezTo>
                <a:cubicBezTo>
                  <a:pt x="1832637" y="307542"/>
                  <a:pt x="1820950" y="303323"/>
                  <a:pt x="1812594" y="294967"/>
                </a:cubicBezTo>
                <a:cubicBezTo>
                  <a:pt x="1804238" y="286611"/>
                  <a:pt x="1801286" y="273827"/>
                  <a:pt x="1792930" y="265471"/>
                </a:cubicBezTo>
                <a:cubicBezTo>
                  <a:pt x="1770296" y="242837"/>
                  <a:pt x="1754192" y="243496"/>
                  <a:pt x="1724104" y="235974"/>
                </a:cubicBezTo>
                <a:cubicBezTo>
                  <a:pt x="1714272" y="229419"/>
                  <a:pt x="1703579" y="223999"/>
                  <a:pt x="1694607" y="216309"/>
                </a:cubicBezTo>
                <a:cubicBezTo>
                  <a:pt x="1673131" y="197901"/>
                  <a:pt x="1653999" y="168603"/>
                  <a:pt x="1625781" y="157316"/>
                </a:cubicBezTo>
                <a:cubicBezTo>
                  <a:pt x="1603628" y="148455"/>
                  <a:pt x="1579898" y="144206"/>
                  <a:pt x="1556956" y="137651"/>
                </a:cubicBezTo>
                <a:cubicBezTo>
                  <a:pt x="1496495" y="77190"/>
                  <a:pt x="1563988" y="134565"/>
                  <a:pt x="1448801" y="88490"/>
                </a:cubicBezTo>
                <a:cubicBezTo>
                  <a:pt x="1432414" y="81935"/>
                  <a:pt x="1415425" y="76718"/>
                  <a:pt x="1399639" y="68825"/>
                </a:cubicBezTo>
                <a:cubicBezTo>
                  <a:pt x="1389070" y="63540"/>
                  <a:pt x="1381353" y="52898"/>
                  <a:pt x="1370143" y="49161"/>
                </a:cubicBezTo>
                <a:cubicBezTo>
                  <a:pt x="1351230" y="42857"/>
                  <a:pt x="1330814" y="42606"/>
                  <a:pt x="1311149" y="39329"/>
                </a:cubicBezTo>
                <a:cubicBezTo>
                  <a:pt x="1291485" y="32774"/>
                  <a:pt x="1272424" y="24007"/>
                  <a:pt x="1252156" y="19664"/>
                </a:cubicBezTo>
                <a:cubicBezTo>
                  <a:pt x="1226319" y="14127"/>
                  <a:pt x="1199561" y="14176"/>
                  <a:pt x="1173497" y="9832"/>
                </a:cubicBezTo>
                <a:cubicBezTo>
                  <a:pt x="1160168" y="7611"/>
                  <a:pt x="1147278" y="3277"/>
                  <a:pt x="1134168" y="0"/>
                </a:cubicBezTo>
                <a:cubicBezTo>
                  <a:pt x="967020" y="6555"/>
                  <a:pt x="799112" y="2452"/>
                  <a:pt x="632723" y="19664"/>
                </a:cubicBezTo>
                <a:cubicBezTo>
                  <a:pt x="606440" y="22383"/>
                  <a:pt x="587888" y="47920"/>
                  <a:pt x="563897" y="58993"/>
                </a:cubicBezTo>
                <a:cubicBezTo>
                  <a:pt x="530282" y="74508"/>
                  <a:pt x="415241" y="101990"/>
                  <a:pt x="396749" y="108154"/>
                </a:cubicBezTo>
                <a:cubicBezTo>
                  <a:pt x="363262" y="119316"/>
                  <a:pt x="329999" y="131697"/>
                  <a:pt x="298427" y="147483"/>
                </a:cubicBezTo>
                <a:cubicBezTo>
                  <a:pt x="285317" y="154038"/>
                  <a:pt x="271293" y="159018"/>
                  <a:pt x="259097" y="167148"/>
                </a:cubicBezTo>
                <a:cubicBezTo>
                  <a:pt x="202365" y="204969"/>
                  <a:pt x="226464" y="199842"/>
                  <a:pt x="180439" y="226142"/>
                </a:cubicBezTo>
                <a:cubicBezTo>
                  <a:pt x="167713" y="233414"/>
                  <a:pt x="154220" y="239251"/>
                  <a:pt x="141110" y="245806"/>
                </a:cubicBezTo>
                <a:cubicBezTo>
                  <a:pt x="120830" y="266086"/>
                  <a:pt x="85826" y="297382"/>
                  <a:pt x="72285" y="324464"/>
                </a:cubicBezTo>
                <a:cubicBezTo>
                  <a:pt x="56706" y="355623"/>
                  <a:pt x="52198" y="389852"/>
                  <a:pt x="42788" y="422787"/>
                </a:cubicBezTo>
                <a:cubicBezTo>
                  <a:pt x="35082" y="449760"/>
                  <a:pt x="23680" y="475472"/>
                  <a:pt x="13291" y="501445"/>
                </a:cubicBezTo>
                <a:cubicBezTo>
                  <a:pt x="10014" y="570271"/>
                  <a:pt x="3459" y="639018"/>
                  <a:pt x="3459" y="707922"/>
                </a:cubicBezTo>
                <a:cubicBezTo>
                  <a:pt x="3459" y="945022"/>
                  <a:pt x="-14896" y="883263"/>
                  <a:pt x="32956" y="1002890"/>
                </a:cubicBezTo>
                <a:cubicBezTo>
                  <a:pt x="38726" y="1031741"/>
                  <a:pt x="41283" y="1055095"/>
                  <a:pt x="52620" y="1081548"/>
                </a:cubicBezTo>
                <a:cubicBezTo>
                  <a:pt x="58394" y="1095020"/>
                  <a:pt x="66511" y="1107405"/>
                  <a:pt x="72285" y="1120877"/>
                </a:cubicBezTo>
                <a:cubicBezTo>
                  <a:pt x="120375" y="1233086"/>
                  <a:pt x="80780" y="1198644"/>
                  <a:pt x="141110" y="1238864"/>
                </a:cubicBezTo>
                <a:cubicBezTo>
                  <a:pt x="147665" y="1251974"/>
                  <a:pt x="153007" y="1265764"/>
                  <a:pt x="160775" y="1278193"/>
                </a:cubicBezTo>
                <a:cubicBezTo>
                  <a:pt x="183927" y="1315235"/>
                  <a:pt x="201726" y="1331713"/>
                  <a:pt x="239433" y="1356851"/>
                </a:cubicBezTo>
                <a:cubicBezTo>
                  <a:pt x="251628" y="1364981"/>
                  <a:pt x="266194" y="1368975"/>
                  <a:pt x="278762" y="1376516"/>
                </a:cubicBezTo>
                <a:cubicBezTo>
                  <a:pt x="299028" y="1388676"/>
                  <a:pt x="316617" y="1405276"/>
                  <a:pt x="337756" y="1415845"/>
                </a:cubicBezTo>
                <a:cubicBezTo>
                  <a:pt x="349843" y="1421888"/>
                  <a:pt x="363790" y="1423260"/>
                  <a:pt x="377085" y="1425677"/>
                </a:cubicBezTo>
                <a:cubicBezTo>
                  <a:pt x="430211" y="1435336"/>
                  <a:pt x="491507" y="1440069"/>
                  <a:pt x="544233" y="1445342"/>
                </a:cubicBezTo>
                <a:cubicBezTo>
                  <a:pt x="717936" y="1438787"/>
                  <a:pt x="891958" y="1438062"/>
                  <a:pt x="1065343" y="1425677"/>
                </a:cubicBezTo>
                <a:cubicBezTo>
                  <a:pt x="1077130" y="1424835"/>
                  <a:pt x="1086483" y="1414368"/>
                  <a:pt x="1094839" y="1406012"/>
                </a:cubicBezTo>
                <a:cubicBezTo>
                  <a:pt x="1103195" y="1397656"/>
                  <a:pt x="1107949" y="1386348"/>
                  <a:pt x="1114504" y="1376516"/>
                </a:cubicBezTo>
                <a:cubicBezTo>
                  <a:pt x="1125372" y="1343910"/>
                  <a:pt x="1124336" y="1357383"/>
                  <a:pt x="1124336" y="1337187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750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BDF574E-FC30-449B-9651-1E9D0C1BC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Conclusions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8632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ECA2760-29E3-4270-B956-4A677685E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conclude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case </a:t>
            </a:r>
            <a:r>
              <a:rPr lang="fi-FI" dirty="0" err="1"/>
              <a:t>studies</a:t>
            </a:r>
            <a:r>
              <a:rPr lang="fi-FI" dirty="0"/>
              <a:t>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341BC84-A73A-494E-A803-7BDF791174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481" y="1762536"/>
            <a:ext cx="8047037" cy="42508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QA </a:t>
            </a: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as an accountability instrument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Link between trust and quality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Stakeholder engagement as a component of building trust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QA can help restore public trust in HEIs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Weaker trust relations – compliance – rationalist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Stronger trust relations – enhancement – normative </a:t>
            </a:r>
            <a:endParaRPr lang="en-GB" sz="22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Balancing accountability and enhancement </a:t>
            </a:r>
            <a:r>
              <a:rPr lang="en-GB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  <a:endParaRPr lang="fi-FI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328E71AD-646A-4EA8-8EE2-8C9527AED3A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352FD3C8-86AE-456C-AF0F-F410F8762B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332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2BB9CF44-7A0E-441C-9A25-C4E6796745CF}"/>
              </a:ext>
            </a:extLst>
          </p:cNvPr>
          <p:cNvSpPr txBox="1"/>
          <p:nvPr/>
        </p:nvSpPr>
        <p:spPr>
          <a:xfrm>
            <a:off x="315973" y="868081"/>
            <a:ext cx="4234542" cy="4724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8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 Pro Black" panose="020B0604020202020204" pitchFamily="34" charset="0"/>
              </a:rPr>
              <a:t>1</a:t>
            </a:r>
            <a:endParaRPr lang="fi-FI" sz="4000" b="1" dirty="0">
              <a:solidFill>
                <a:schemeClr val="tx2">
                  <a:lumMod val="40000"/>
                  <a:lumOff val="60000"/>
                </a:schemeClr>
              </a:solidFill>
              <a:latin typeface="Verdana Pro Black" panose="020B0604020202020204" pitchFamily="34" charset="0"/>
            </a:endParaRPr>
          </a:p>
          <a:p>
            <a:endParaRPr lang="fi-FI" sz="2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244" y="1912266"/>
            <a:ext cx="8018355" cy="2636000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concept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of </a:t>
            </a:r>
            <a:r>
              <a:rPr lang="fi-FI" dirty="0" err="1"/>
              <a:t>trust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0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089D58E-0889-4F96-B296-FBBA1829A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Impactful</a:t>
            </a:r>
            <a:r>
              <a:rPr lang="fi-FI" dirty="0"/>
              <a:t> </a:t>
            </a:r>
            <a:r>
              <a:rPr lang="fi-FI" dirty="0" err="1"/>
              <a:t>stakeholder</a:t>
            </a:r>
            <a:r>
              <a:rPr lang="fi-FI" dirty="0"/>
              <a:t> </a:t>
            </a:r>
            <a:r>
              <a:rPr lang="fi-FI" dirty="0" err="1"/>
              <a:t>engagement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0A55B64-D5B1-48CB-AB88-071C3B88BC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625" y="1811995"/>
            <a:ext cx="8047037" cy="4250891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 order to foster trust, stakeholder involvement should be…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Systematic and continuous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Meaningful and impactful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Authentic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Transparent</a:t>
            </a:r>
          </a:p>
          <a:p>
            <a:pPr marL="342900" indent="-342900">
              <a:buFontTx/>
              <a:buChar char="-"/>
            </a:pP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15F41B15-3747-49C6-A080-3A5D4B8EA1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61FBD8CF-45E5-41D9-8F07-A2719CF9D0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2447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E93440F-64FB-4BFA-8482-971031A64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Important</a:t>
            </a:r>
            <a:r>
              <a:rPr lang="fi-FI" dirty="0"/>
              <a:t> to </a:t>
            </a:r>
            <a:r>
              <a:rPr lang="fi-FI" dirty="0" err="1"/>
              <a:t>keep</a:t>
            </a:r>
            <a:r>
              <a:rPr lang="fi-FI" dirty="0"/>
              <a:t> in </a:t>
            </a:r>
            <a:r>
              <a:rPr lang="fi-FI" dirty="0" err="1"/>
              <a:t>mind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3B2F21AD-0324-4F67-86BF-5EDF49FC63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481" y="1762536"/>
            <a:ext cx="8047037" cy="42508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Significance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cultural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context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mutually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exclusive</a:t>
            </a:r>
            <a:endParaRPr lang="fi-FI" sz="22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Role of HEI management in mediating between internal and external interests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fi-FI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theoretical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empirical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examination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and QA is 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  <a:endParaRPr lang="fi-FI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More cross-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disciplinary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r>
              <a:rPr lang="fi-FI" sz="2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endParaRPr lang="fi-FI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80C69564-587F-4767-B7F1-FF56F03DAEB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C79D06A1-7648-43C0-B7FA-94EAE3D9F9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696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EB6990E-2715-4972-92FC-1B3EFC422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sz="2800" b="0" dirty="0"/>
              <a:t>hilla.vuori@karvi.fi     rediet.abebe@tuni.fi</a:t>
            </a:r>
            <a:r>
              <a:rPr lang="fi-FI" sz="3600" dirty="0"/>
              <a:t/>
            </a:r>
            <a:br>
              <a:rPr lang="fi-FI" sz="3600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684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80B8CC2-D948-440D-9C22-D1AD4CF44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trust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EA8C5E2F-D3FA-4A55-B8EB-16219EA6DC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625" y="1181079"/>
            <a:ext cx="8047037" cy="49550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Multidimensional and context-specific 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7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Common elements: </a:t>
            </a:r>
          </a:p>
          <a:p>
            <a:pPr marL="896938" lvl="2" indent="-342900">
              <a:buFont typeface="Wingdings" panose="05000000000000000000" pitchFamily="2" charset="2"/>
              <a:buChar char="Ø"/>
            </a:pP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Relational </a:t>
            </a: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element between </a:t>
            </a: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two or more parties</a:t>
            </a:r>
          </a:p>
          <a:p>
            <a:pPr marL="896938" lvl="2" indent="-3429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Uncertainty</a:t>
            </a: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 over intentions and behaviour</a:t>
            </a:r>
          </a:p>
          <a:p>
            <a:pPr marL="896938" lvl="2" indent="-342900"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</a:rPr>
              <a:t>Willingness to assume perceived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6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latin typeface="Calibri" panose="020F0502020204030204" pitchFamily="34" charset="0"/>
              </a:rPr>
              <a:t>Some </a:t>
            </a:r>
            <a:r>
              <a:rPr lang="en-GB" b="0" dirty="0">
                <a:latin typeface="Calibri" panose="020F0502020204030204" pitchFamily="34" charset="0"/>
              </a:rPr>
              <a:t>dimensions of trustworthiness:</a:t>
            </a:r>
          </a:p>
          <a:p>
            <a:pPr marL="896938" lvl="2" indent="-295275">
              <a:buFont typeface="Wingdings" panose="05000000000000000000" pitchFamily="2" charset="2"/>
              <a:buChar char="Ø"/>
            </a:pPr>
            <a:r>
              <a:rPr lang="en-GB" sz="1800" b="0" dirty="0">
                <a:latin typeface="Calibri" panose="020F0502020204030204" pitchFamily="34" charset="0"/>
              </a:rPr>
              <a:t>Intention</a:t>
            </a:r>
          </a:p>
          <a:p>
            <a:pPr marL="896938" lvl="2" indent="-295275">
              <a:buFont typeface="Wingdings" panose="05000000000000000000" pitchFamily="2" charset="2"/>
              <a:buChar char="Ø"/>
            </a:pPr>
            <a:r>
              <a:rPr lang="en-GB" sz="1800" b="0" dirty="0">
                <a:latin typeface="Calibri" panose="020F0502020204030204" pitchFamily="34" charset="0"/>
              </a:rPr>
              <a:t>Competence</a:t>
            </a:r>
          </a:p>
          <a:p>
            <a:pPr marL="896938" lvl="2" indent="-295275"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</a:rPr>
              <a:t>Reliability</a:t>
            </a:r>
            <a:endParaRPr lang="en-GB" sz="1800" b="0" dirty="0">
              <a:latin typeface="Calibri" panose="020F0502020204030204" pitchFamily="34" charset="0"/>
            </a:endParaRPr>
          </a:p>
          <a:p>
            <a:pPr marL="896938" lvl="2" indent="-295275"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</a:rPr>
              <a:t>Op</a:t>
            </a:r>
            <a:r>
              <a:rPr lang="en-GB" sz="1800" b="0" dirty="0">
                <a:latin typeface="Calibri" panose="020F0502020204030204" pitchFamily="34" charset="0"/>
              </a:rPr>
              <a:t>enness</a:t>
            </a:r>
            <a:endParaRPr lang="en-GB" sz="1800" dirty="0">
              <a:latin typeface="Calibri" panose="020F0502020204030204" pitchFamily="34" charset="0"/>
            </a:endParaRPr>
          </a:p>
          <a:p>
            <a:pPr marL="896938" lvl="2" indent="-295275">
              <a:buFont typeface="Wingdings" panose="05000000000000000000" pitchFamily="2" charset="2"/>
              <a:buChar char="Ø"/>
            </a:pPr>
            <a:r>
              <a:rPr lang="en-GB" sz="1800" b="0" dirty="0">
                <a:latin typeface="Calibri" panose="020F0502020204030204" pitchFamily="34" charset="0"/>
              </a:rPr>
              <a:t>Risk, uncertainty, and vulnerability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7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latin typeface="Calibri" panose="020F0502020204030204" pitchFamily="34" charset="0"/>
              </a:rPr>
              <a:t>Link </a:t>
            </a:r>
            <a:r>
              <a:rPr lang="en-GB" b="0" dirty="0">
                <a:latin typeface="Calibri" panose="020F0502020204030204" pitchFamily="34" charset="0"/>
              </a:rPr>
              <a:t>between trust and accountability </a:t>
            </a:r>
            <a:endParaRPr lang="en-GB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Distinction from similar notions</a:t>
            </a:r>
            <a:endParaRPr lang="en-GB" b="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30C0079B-F7B0-416B-A55F-C2BFFE02155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0DA3E02D-CB83-4952-8983-1D11E7DE03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38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8F27280C-9316-4CC5-90FA-E6D1453F9659}"/>
              </a:ext>
            </a:extLst>
          </p:cNvPr>
          <p:cNvSpPr txBox="1"/>
          <p:nvPr/>
        </p:nvSpPr>
        <p:spPr>
          <a:xfrm>
            <a:off x="315973" y="868081"/>
            <a:ext cx="4234542" cy="4724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8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 Pro Black" panose="020B0604020202020204" pitchFamily="34" charset="0"/>
              </a:rPr>
              <a:t>2</a:t>
            </a:r>
            <a:endParaRPr lang="fi-FI" sz="4000" b="1" dirty="0">
              <a:solidFill>
                <a:schemeClr val="tx2">
                  <a:lumMod val="40000"/>
                  <a:lumOff val="60000"/>
                </a:schemeClr>
              </a:solidFill>
              <a:latin typeface="Verdana Pro Black" panose="020B0604020202020204" pitchFamily="34" charset="0"/>
            </a:endParaRPr>
          </a:p>
          <a:p>
            <a:endParaRPr lang="fi-FI" sz="2000" b="1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F247CF6-578E-4452-964E-8108FABC8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7081" y="1912266"/>
            <a:ext cx="8018355" cy="2636000"/>
          </a:xfrm>
        </p:spPr>
        <p:txBody>
          <a:bodyPr/>
          <a:lstStyle/>
          <a:p>
            <a:r>
              <a:rPr lang="fi-FI" dirty="0" err="1"/>
              <a:t>Trust</a:t>
            </a:r>
            <a:r>
              <a:rPr lang="fi-FI" dirty="0"/>
              <a:t> in </a:t>
            </a:r>
            <a:br>
              <a:rPr lang="fi-FI" dirty="0"/>
            </a:br>
            <a:r>
              <a:rPr lang="fi-FI" dirty="0" err="1"/>
              <a:t>quality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assurance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84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1C54A50-0251-410C-9212-359389D7AE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Growing</a:t>
            </a:r>
            <a:r>
              <a:rPr lang="fi-FI" dirty="0"/>
              <a:t> </a:t>
            </a:r>
            <a:r>
              <a:rPr lang="fi-FI" dirty="0" err="1"/>
              <a:t>importance</a:t>
            </a:r>
            <a:r>
              <a:rPr lang="fi-FI" dirty="0"/>
              <a:t> of </a:t>
            </a:r>
            <a:r>
              <a:rPr lang="fi-FI" dirty="0" err="1"/>
              <a:t>trust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F9557E3-53AE-48CC-8E59-77C8F815B58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Changing landscape between governments and HEIs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Growing accountability requirements in higher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Perceived decline of public trust in HEIs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Competing explanations of trust ‘crisis’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Trust </a:t>
            </a: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</a:rPr>
              <a:t>as a key aspect of functioning QA</a:t>
            </a:r>
          </a:p>
          <a:p>
            <a:endParaRPr lang="en-GB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/>
            <a:r>
              <a:rPr lang="en-GB" sz="2000" b="0" i="1" dirty="0" smtClean="0">
                <a:latin typeface="Georgia" panose="02040502050405020303" pitchFamily="18" charset="0"/>
                <a:cs typeface="Calibri" panose="020F0502020204030204" pitchFamily="34" charset="0"/>
              </a:rPr>
              <a:t>“</a:t>
            </a:r>
            <a:r>
              <a:rPr lang="en-GB" sz="2000" b="0" i="1" dirty="0">
                <a:latin typeface="Georgia" panose="02040502050405020303" pitchFamily="18" charset="0"/>
                <a:cs typeface="Calibri" panose="020F0502020204030204" pitchFamily="34" charset="0"/>
              </a:rPr>
              <a:t>implementation of a quality system carries with it </a:t>
            </a:r>
            <a:r>
              <a:rPr lang="en-GB" sz="2000" b="0" i="1" dirty="0" smtClean="0">
                <a:latin typeface="Georgia" panose="02040502050405020303" pitchFamily="18" charset="0"/>
                <a:cs typeface="Calibri" panose="020F0502020204030204" pitchFamily="34" charset="0"/>
              </a:rPr>
              <a:t>implied criticism </a:t>
            </a:r>
            <a:r>
              <a:rPr lang="en-GB" sz="2000" b="0" i="1" dirty="0">
                <a:latin typeface="Georgia" panose="02040502050405020303" pitchFamily="18" charset="0"/>
                <a:cs typeface="Calibri" panose="020F0502020204030204" pitchFamily="34" charset="0"/>
              </a:rPr>
              <a:t>of </a:t>
            </a:r>
            <a:r>
              <a:rPr lang="en-GB" sz="2000" b="0" i="1" dirty="0" smtClean="0">
                <a:latin typeface="Georgia" panose="02040502050405020303" pitchFamily="18" charset="0"/>
                <a:cs typeface="Calibri" panose="020F0502020204030204" pitchFamily="34" charset="0"/>
              </a:rPr>
              <a:t> the </a:t>
            </a:r>
            <a:r>
              <a:rPr lang="en-GB" sz="2000" b="0" i="1" dirty="0">
                <a:latin typeface="Georgia" panose="02040502050405020303" pitchFamily="18" charset="0"/>
                <a:cs typeface="Calibri" panose="020F0502020204030204" pitchFamily="34" charset="0"/>
              </a:rPr>
              <a:t>quality of academics’ work and a lack of trust” 	</a:t>
            </a:r>
            <a:r>
              <a:rPr lang="en-GB" sz="2000" b="0" i="1" dirty="0" smtClean="0">
                <a:latin typeface="Georgia" panose="02040502050405020303" pitchFamily="18" charset="0"/>
                <a:cs typeface="Calibri" panose="020F0502020204030204" pitchFamily="34" charset="0"/>
              </a:rPr>
              <a:t>(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Harvey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, 1995, p. 29)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en-GB" sz="2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58BFE118-A6AE-48EF-ABFE-D7619745B83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1057A60E-8C3C-43C7-B0EF-B79D20892A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2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ACAEC3D-7452-4C15-9020-08C0EA6AEC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Perspectives</a:t>
            </a:r>
            <a:r>
              <a:rPr lang="fi-FI" dirty="0"/>
              <a:t> on </a:t>
            </a:r>
            <a:r>
              <a:rPr lang="fi-FI" dirty="0" err="1"/>
              <a:t>building</a:t>
            </a:r>
            <a:r>
              <a:rPr lang="fi-FI" dirty="0"/>
              <a:t> </a:t>
            </a:r>
            <a:r>
              <a:rPr lang="fi-FI" dirty="0" err="1"/>
              <a:t>trust</a:t>
            </a:r>
            <a:r>
              <a:rPr lang="fi-FI" dirty="0"/>
              <a:t> in QA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D551C77-51B7-4B0E-991E-D2C6A31CA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1516" y="1685675"/>
            <a:ext cx="4430484" cy="3346840"/>
          </a:xfrm>
          <a:solidFill>
            <a:schemeClr val="accent3">
              <a:lumMod val="20000"/>
              <a:lumOff val="80000"/>
            </a:schemeClr>
          </a:solidFill>
        </p:spPr>
        <p:txBody>
          <a:bodyPr numCol="1"/>
          <a:lstStyle/>
          <a:p>
            <a:pPr algn="ctr"/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Rationalist/instrumentalist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Enforcing compliance to regulations, procedures and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Control and incentives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Emphasis on external instruments of validation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Presupposes relatively weak internal foundations for establishing trust</a:t>
            </a:r>
          </a:p>
          <a:p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C612925D-308A-478E-A834-5469841CE4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2919F4EE-05D7-4993-9BCE-2B3F441EF0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xmlns="" id="{CD8CAC4C-CB76-409A-B2E4-E25CFBDC8F15}"/>
              </a:ext>
            </a:extLst>
          </p:cNvPr>
          <p:cNvSpPr txBox="1">
            <a:spLocks/>
          </p:cNvSpPr>
          <p:nvPr/>
        </p:nvSpPr>
        <p:spPr>
          <a:xfrm>
            <a:off x="4688584" y="1685675"/>
            <a:ext cx="4313901" cy="3346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0" tIns="0" rIns="0" bIns="0" numCol="1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marL="296863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601663" indent="-2968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1600" i="1" kern="1200">
                <a:solidFill>
                  <a:schemeClr val="tx1"/>
                </a:solidFill>
                <a:latin typeface="Georgia"/>
                <a:ea typeface="ヒラギノ角ゴ Pro W3" charset="-128"/>
                <a:cs typeface="Georgia"/>
              </a:defRPr>
            </a:lvl3pPr>
            <a:lvl4pPr marL="900113" indent="-298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1400" kern="1200" baseline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0"/>
              </a:defRPr>
            </a:lvl4pPr>
            <a:lvl5pPr marL="1227138" indent="-3206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Normative/cognitive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Common systems of values, norms and procedures, and institutional reputation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Assumes relatively more enabling conditions for establishing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xmlns="" id="{D7ABBFF1-5779-4DF8-A03E-CDA5AC3C5CBE}"/>
              </a:ext>
            </a:extLst>
          </p:cNvPr>
          <p:cNvSpPr txBox="1"/>
          <p:nvPr/>
        </p:nvSpPr>
        <p:spPr>
          <a:xfrm>
            <a:off x="579388" y="5633404"/>
            <a:ext cx="77520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Stensaker</a:t>
            </a:r>
            <a:r>
              <a:rPr lang="fi-FI" sz="1800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Maassen</a:t>
            </a:r>
            <a:r>
              <a:rPr lang="fi-FI" sz="1800" i="1" dirty="0">
                <a:latin typeface="Calibri" panose="020F0502020204030204" pitchFamily="34" charset="0"/>
                <a:cs typeface="Calibri" panose="020F0502020204030204" pitchFamily="34" charset="0"/>
              </a:rPr>
              <a:t> (2015), </a:t>
            </a:r>
            <a:r>
              <a:rPr lang="fi-FI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Stensaker</a:t>
            </a:r>
            <a:r>
              <a:rPr lang="fi-FI" sz="1800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Gornitzka</a:t>
            </a:r>
            <a:r>
              <a:rPr lang="fi-FI" sz="1800" i="1" dirty="0">
                <a:latin typeface="Calibri" panose="020F0502020204030204" pitchFamily="34" charset="0"/>
                <a:cs typeface="Calibri" panose="020F0502020204030204" pitchFamily="34" charset="0"/>
              </a:rPr>
              <a:t> (2009) </a:t>
            </a:r>
          </a:p>
        </p:txBody>
      </p:sp>
    </p:spTree>
    <p:extLst>
      <p:ext uri="{BB962C8B-B14F-4D97-AF65-F5344CB8AC3E}">
        <p14:creationId xmlns:p14="http://schemas.microsoft.com/office/powerpoint/2010/main" val="14556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ACAEC3D-7452-4C15-9020-08C0EA6AEC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Perspectives</a:t>
            </a:r>
            <a:r>
              <a:rPr lang="fi-FI" dirty="0"/>
              <a:t> on </a:t>
            </a:r>
            <a:r>
              <a:rPr lang="fi-FI" dirty="0" err="1"/>
              <a:t>building</a:t>
            </a:r>
            <a:r>
              <a:rPr lang="fi-FI" dirty="0"/>
              <a:t> </a:t>
            </a:r>
            <a:r>
              <a:rPr lang="fi-FI" dirty="0" err="1"/>
              <a:t>trust</a:t>
            </a:r>
            <a:r>
              <a:rPr lang="fi-FI" dirty="0"/>
              <a:t> in QA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D551C77-51B7-4B0E-991E-D2C6A31CA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1516" y="1685675"/>
            <a:ext cx="4430484" cy="3346840"/>
          </a:xfrm>
          <a:solidFill>
            <a:schemeClr val="accent3">
              <a:lumMod val="20000"/>
              <a:lumOff val="80000"/>
            </a:schemeClr>
          </a:solidFill>
        </p:spPr>
        <p:txBody>
          <a:bodyPr numCol="1"/>
          <a:lstStyle/>
          <a:p>
            <a:pPr algn="ctr"/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Rationalist/instrumentalist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Enforcing compliance to regulations, procedures and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Control and incentives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Emphasis on external instruments of validation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Presupposes relatively weak internal foundations for establishing trust</a:t>
            </a:r>
          </a:p>
          <a:p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C612925D-308A-478E-A834-5469841CE4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2919F4EE-05D7-4993-9BCE-2B3F441EF0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xmlns="" id="{CD8CAC4C-CB76-409A-B2E4-E25CFBDC8F15}"/>
              </a:ext>
            </a:extLst>
          </p:cNvPr>
          <p:cNvSpPr txBox="1">
            <a:spLocks/>
          </p:cNvSpPr>
          <p:nvPr/>
        </p:nvSpPr>
        <p:spPr>
          <a:xfrm>
            <a:off x="4688584" y="1685675"/>
            <a:ext cx="4313901" cy="3346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0" tIns="0" rIns="0" bIns="0" numCol="1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marL="296863" indent="-2714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601663" indent="-2968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1600" i="1" kern="1200">
                <a:solidFill>
                  <a:schemeClr val="tx1"/>
                </a:solidFill>
                <a:latin typeface="Georgia"/>
                <a:ea typeface="ヒラギノ角ゴ Pro W3" charset="-128"/>
                <a:cs typeface="Georgia"/>
              </a:defRPr>
            </a:lvl3pPr>
            <a:lvl4pPr marL="900113" indent="-298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1400" kern="1200" baseline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0"/>
              </a:defRPr>
            </a:lvl4pPr>
            <a:lvl5pPr marL="1227138" indent="-3206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Normative/cognitive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Common systems of values, norms and procedures, and institutional reputation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Assumes relatively more enabling conditions for establishing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A9E07A44-A5D5-4E2D-B778-49C177C493F2}"/>
              </a:ext>
            </a:extLst>
          </p:cNvPr>
          <p:cNvSpPr txBox="1"/>
          <p:nvPr/>
        </p:nvSpPr>
        <p:spPr>
          <a:xfrm>
            <a:off x="568487" y="5652289"/>
            <a:ext cx="387942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Accountability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</p:txBody>
      </p:sp>
      <p:sp>
        <p:nvSpPr>
          <p:cNvPr id="8" name="Nuoli: Alas 7">
            <a:extLst>
              <a:ext uri="{FF2B5EF4-FFF2-40B4-BE49-F238E27FC236}">
                <a16:creationId xmlns:a16="http://schemas.microsoft.com/office/drawing/2014/main" xmlns="" id="{42BD8570-87C6-4DFE-9764-62153CA25F05}"/>
              </a:ext>
            </a:extLst>
          </p:cNvPr>
          <p:cNvSpPr/>
          <p:nvPr/>
        </p:nvSpPr>
        <p:spPr>
          <a:xfrm>
            <a:off x="2009994" y="4900787"/>
            <a:ext cx="576943" cy="70633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: Alas 8">
            <a:extLst>
              <a:ext uri="{FF2B5EF4-FFF2-40B4-BE49-F238E27FC236}">
                <a16:creationId xmlns:a16="http://schemas.microsoft.com/office/drawing/2014/main" xmlns="" id="{578645A1-057F-447F-B233-EAE16FE0BC6F}"/>
              </a:ext>
            </a:extLst>
          </p:cNvPr>
          <p:cNvSpPr/>
          <p:nvPr/>
        </p:nvSpPr>
        <p:spPr>
          <a:xfrm>
            <a:off x="6556357" y="4900787"/>
            <a:ext cx="576943" cy="70633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xmlns="" id="{9D463113-82CD-439E-B0A3-4FF23129CC04}"/>
              </a:ext>
            </a:extLst>
          </p:cNvPr>
          <p:cNvSpPr txBox="1"/>
          <p:nvPr/>
        </p:nvSpPr>
        <p:spPr>
          <a:xfrm>
            <a:off x="5907942" y="5652289"/>
            <a:ext cx="18737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Enhancement </a:t>
            </a:r>
          </a:p>
        </p:txBody>
      </p:sp>
    </p:spTree>
    <p:extLst>
      <p:ext uri="{BB962C8B-B14F-4D97-AF65-F5344CB8AC3E}">
        <p14:creationId xmlns:p14="http://schemas.microsoft.com/office/powerpoint/2010/main" val="3347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DAF2220-D2D4-4812-9B5B-3098FF08E3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Quality</a:t>
            </a:r>
            <a:r>
              <a:rPr lang="fi-FI" dirty="0"/>
              <a:t> management </a:t>
            </a:r>
            <a:r>
              <a:rPr lang="fi-FI" dirty="0" err="1"/>
              <a:t>models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17BA09D3-958E-4B3C-9ECD-3670D459E3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23.5.2019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8E638406-2A72-4CD9-8A44-9DCA5CA7A2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0F45E28D-5EF2-4E9B-99FB-70C183748CC3}"/>
              </a:ext>
            </a:extLst>
          </p:cNvPr>
          <p:cNvSpPr txBox="1"/>
          <p:nvPr/>
        </p:nvSpPr>
        <p:spPr>
          <a:xfrm>
            <a:off x="539242" y="1263993"/>
            <a:ext cx="4218738" cy="287771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180000"/>
            <a:r>
              <a:rPr lang="en-GB" sz="2100" b="1" i="1" dirty="0">
                <a:latin typeface="Calibri" panose="020F0502020204030204" pitchFamily="34" charset="0"/>
              </a:rPr>
              <a:t>Accountability/compliance-oriented</a:t>
            </a:r>
          </a:p>
          <a:p>
            <a:pPr marL="180000"/>
            <a:r>
              <a:rPr lang="en-GB" sz="2000" b="1" i="1" dirty="0">
                <a:latin typeface="Calibri" panose="020F0502020204030204" pitchFamily="34" charset="0"/>
              </a:rPr>
              <a:t> </a:t>
            </a:r>
          </a:p>
          <a:p>
            <a:pPr marL="263525" indent="-169863">
              <a:buFontTx/>
              <a:buChar char="-"/>
            </a:pPr>
            <a:r>
              <a:rPr lang="en-GB" sz="2100" dirty="0">
                <a:latin typeface="Calibri" panose="020F0502020204030204" pitchFamily="34" charset="0"/>
              </a:rPr>
              <a:t>Goals and expectations of external stakeholders</a:t>
            </a:r>
          </a:p>
          <a:p>
            <a:pPr marL="263525" indent="-169863">
              <a:buFontTx/>
              <a:buChar char="-"/>
            </a:pPr>
            <a:r>
              <a:rPr lang="en-GB" sz="2100" dirty="0">
                <a:latin typeface="Calibri" panose="020F0502020204030204" pitchFamily="34" charset="0"/>
              </a:rPr>
              <a:t>Societal responsibility </a:t>
            </a:r>
          </a:p>
          <a:p>
            <a:pPr marL="263525" indent="-169863">
              <a:buFontTx/>
              <a:buChar char="-"/>
            </a:pPr>
            <a:r>
              <a:rPr lang="en-GB" sz="2100" dirty="0">
                <a:latin typeface="Calibri" panose="020F0502020204030204" pitchFamily="34" charset="0"/>
              </a:rPr>
              <a:t>Top-down orientation </a:t>
            </a:r>
          </a:p>
          <a:p>
            <a:pPr marL="263525" indent="-169863">
              <a:buFontTx/>
              <a:buChar char="-"/>
            </a:pPr>
            <a:r>
              <a:rPr lang="en-GB" sz="2100" dirty="0">
                <a:latin typeface="Calibri" panose="020F0502020204030204" pitchFamily="34" charset="0"/>
              </a:rPr>
              <a:t>Bureaucratic regulation</a:t>
            </a:r>
          </a:p>
          <a:p>
            <a:pPr marL="263525" indent="-169863">
              <a:buFontTx/>
              <a:buChar char="-"/>
            </a:pPr>
            <a:r>
              <a:rPr lang="en-GB" sz="2100" dirty="0">
                <a:latin typeface="Calibri" panose="020F0502020204030204" pitchFamily="34" charset="0"/>
              </a:rPr>
              <a:t>Weaker trust relations</a:t>
            </a:r>
          </a:p>
          <a:p>
            <a:pPr marL="180000"/>
            <a:endParaRPr lang="fi-FI" sz="2000" b="1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904EBAD9-B643-4C79-9DA0-89D1E8D4770F}"/>
              </a:ext>
            </a:extLst>
          </p:cNvPr>
          <p:cNvSpPr txBox="1"/>
          <p:nvPr/>
        </p:nvSpPr>
        <p:spPr>
          <a:xfrm>
            <a:off x="4757980" y="2877918"/>
            <a:ext cx="4016375" cy="3016210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180000"/>
            <a:r>
              <a:rPr lang="en-GB" sz="2100" b="1" i="1" dirty="0">
                <a:latin typeface="Calibri" panose="020F0502020204030204" pitchFamily="34" charset="0"/>
              </a:rPr>
              <a:t>Enhancement-led</a:t>
            </a:r>
          </a:p>
          <a:p>
            <a:pPr marL="180000"/>
            <a:endParaRPr lang="en-GB" sz="800" b="1" i="1" dirty="0">
              <a:latin typeface="Calibri" panose="020F0502020204030204" pitchFamily="34" charset="0"/>
            </a:endParaRPr>
          </a:p>
          <a:p>
            <a:pPr marL="263525" indent="-169863">
              <a:buFontTx/>
              <a:buChar char="-"/>
            </a:pPr>
            <a:r>
              <a:rPr lang="en-GB" sz="2100" dirty="0">
                <a:latin typeface="Calibri" panose="020F0502020204030204" pitchFamily="34" charset="0"/>
              </a:rPr>
              <a:t>Institution’s own strategic objectives</a:t>
            </a:r>
          </a:p>
          <a:p>
            <a:pPr marL="263525" indent="-169863">
              <a:buFontTx/>
              <a:buChar char="-"/>
            </a:pPr>
            <a:r>
              <a:rPr lang="en-GB" sz="2100" dirty="0">
                <a:latin typeface="Calibri" panose="020F0502020204030204" pitchFamily="34" charset="0"/>
              </a:rPr>
              <a:t>Continuous quality enhancement</a:t>
            </a:r>
          </a:p>
          <a:p>
            <a:pPr marL="263525" indent="-169863">
              <a:buFontTx/>
              <a:buChar char="-"/>
            </a:pPr>
            <a:r>
              <a:rPr lang="en-GB" sz="2100" dirty="0">
                <a:latin typeface="Calibri" panose="020F0502020204030204" pitchFamily="34" charset="0"/>
              </a:rPr>
              <a:t>Overall institutional transformation</a:t>
            </a:r>
          </a:p>
          <a:p>
            <a:pPr marL="263525" indent="-169863">
              <a:buFontTx/>
              <a:buChar char="-"/>
            </a:pPr>
            <a:r>
              <a:rPr lang="en-GB" sz="2100" dirty="0">
                <a:latin typeface="Calibri" panose="020F0502020204030204" pitchFamily="34" charset="0"/>
              </a:rPr>
              <a:t>Institutional commitment</a:t>
            </a:r>
          </a:p>
          <a:p>
            <a:pPr marL="263525" indent="-169863">
              <a:buFontTx/>
              <a:buChar char="-"/>
            </a:pPr>
            <a:r>
              <a:rPr lang="en-GB" sz="2100" dirty="0">
                <a:latin typeface="Calibri" panose="020F0502020204030204" pitchFamily="34" charset="0"/>
              </a:rPr>
              <a:t>Stronger trust relations</a:t>
            </a:r>
          </a:p>
          <a:p>
            <a:pPr marL="180000" indent="-342900">
              <a:buFontTx/>
              <a:buChar char="-"/>
            </a:pP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755879724"/>
      </p:ext>
    </p:extLst>
  </p:cSld>
  <p:clrMapOvr>
    <a:masterClrMapping/>
  </p:clrMapOvr>
</p:sld>
</file>

<file path=ppt/theme/theme1.xml><?xml version="1.0" encoding="utf-8"?>
<a:theme xmlns:a="http://schemas.openxmlformats.org/drawingml/2006/main" name="KARVI_FI_2015">
  <a:themeElements>
    <a:clrScheme name="KARVI">
      <a:dk1>
        <a:sysClr val="windowText" lastClr="000000"/>
      </a:dk1>
      <a:lt1>
        <a:srgbClr val="FFFFFF"/>
      </a:lt1>
      <a:dk2>
        <a:srgbClr val="0D93D2"/>
      </a:dk2>
      <a:lt2>
        <a:srgbClr val="958B81"/>
      </a:lt2>
      <a:accent1>
        <a:srgbClr val="0D93D2"/>
      </a:accent1>
      <a:accent2>
        <a:srgbClr val="C8DDF1"/>
      </a:accent2>
      <a:accent3>
        <a:srgbClr val="85C598"/>
      </a:accent3>
      <a:accent4>
        <a:srgbClr val="DBEEE1"/>
      </a:accent4>
      <a:accent5>
        <a:srgbClr val="EF9F3C"/>
      </a:accent5>
      <a:accent6>
        <a:srgbClr val="FCE3C8"/>
      </a:accent6>
      <a:hlink>
        <a:srgbClr val="000000"/>
      </a:hlink>
      <a:folHlink>
        <a:srgbClr val="0D93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KARVI_EN_2015_uusi" id="{35D59088-3D87-4603-B137-38772DF69515}" vid="{C993B41F-EC5A-41D1-B661-C444C1245E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KARVI_EN_2015_uusi</Template>
  <TotalTime>0</TotalTime>
  <Words>1092</Words>
  <Application>Microsoft Office PowerPoint</Application>
  <PresentationFormat>On-screen Show (4:3)</PresentationFormat>
  <Paragraphs>308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ＭＳ Ｐゴシック</vt:lpstr>
      <vt:lpstr>ＭＳ Ｐゴシック</vt:lpstr>
      <vt:lpstr>Arial</vt:lpstr>
      <vt:lpstr>Calibri</vt:lpstr>
      <vt:lpstr>Georgia</vt:lpstr>
      <vt:lpstr>Rockwell Nova Extra Bold</vt:lpstr>
      <vt:lpstr>Times New Roman</vt:lpstr>
      <vt:lpstr>Verdana Pro Black</vt:lpstr>
      <vt:lpstr>Wingdings</vt:lpstr>
      <vt:lpstr>ヒラギノ角ゴ Pro W3</vt:lpstr>
      <vt:lpstr>KARVI_FI_2015</vt:lpstr>
      <vt:lpstr>Trust in quality management:  from compliance to enhancement</vt:lpstr>
      <vt:lpstr>Presentation outline</vt:lpstr>
      <vt:lpstr>The concept  of trust </vt:lpstr>
      <vt:lpstr>What is trust?</vt:lpstr>
      <vt:lpstr>Trust in  quality  assurance</vt:lpstr>
      <vt:lpstr>Growing importance of trust</vt:lpstr>
      <vt:lpstr>Perspectives on building trust in QA</vt:lpstr>
      <vt:lpstr>Perspectives on building trust in QA</vt:lpstr>
      <vt:lpstr>Quality management models</vt:lpstr>
      <vt:lpstr>Methodology</vt:lpstr>
      <vt:lpstr>Our methodological approach</vt:lpstr>
      <vt:lpstr>Case Ethiopia</vt:lpstr>
      <vt:lpstr>Landscape of Ethiopian HE</vt:lpstr>
      <vt:lpstr>Weak trust relations</vt:lpstr>
      <vt:lpstr>Influence on QA model</vt:lpstr>
      <vt:lpstr>Case Finland</vt:lpstr>
      <vt:lpstr>Finnish higher education landscape</vt:lpstr>
      <vt:lpstr>Quality assurance framework</vt:lpstr>
      <vt:lpstr>Quality assurance framework</vt:lpstr>
      <vt:lpstr>Quality assurance framework</vt:lpstr>
      <vt:lpstr>Quality assurance framework</vt:lpstr>
      <vt:lpstr>Enhancement-led evaluation</vt:lpstr>
      <vt:lpstr>Does the approach work?</vt:lpstr>
      <vt:lpstr>Best  practices</vt:lpstr>
      <vt:lpstr>Trust through stakeholder engagement</vt:lpstr>
      <vt:lpstr>Planning the new audit model</vt:lpstr>
      <vt:lpstr>Audits foster stakeholder engagement</vt:lpstr>
      <vt:lpstr>Conclusions</vt:lpstr>
      <vt:lpstr>What can we conclude from the case studies? </vt:lpstr>
      <vt:lpstr>Impactful stakeholder engagement</vt:lpstr>
      <vt:lpstr>Important to keep in mind</vt:lpstr>
      <vt:lpstr>Thank you!  hilla.vuori@karvi.fi     rediet.abebe@tuni.fi </vt:lpstr>
    </vt:vector>
  </TitlesOfParts>
  <Company>TEM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on a white background</dc:title>
  <dc:creator>Vuori Hilla</dc:creator>
  <cp:lastModifiedBy>DELL</cp:lastModifiedBy>
  <cp:revision>231</cp:revision>
  <cp:lastPrinted>2012-10-17T07:14:15Z</cp:lastPrinted>
  <dcterms:created xsi:type="dcterms:W3CDTF">2019-02-07T08:15:46Z</dcterms:created>
  <dcterms:modified xsi:type="dcterms:W3CDTF">2019-05-23T10:12:16Z</dcterms:modified>
</cp:coreProperties>
</file>