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6" r:id="rId3"/>
    <p:sldMasterId id="2147483697" r:id="rId4"/>
  </p:sldMasterIdLst>
  <p:notesMasterIdLst>
    <p:notesMasterId r:id="rId41"/>
  </p:notesMasterIdLst>
  <p:sldIdLst>
    <p:sldId id="257" r:id="rId5"/>
    <p:sldId id="262" r:id="rId6"/>
    <p:sldId id="279" r:id="rId7"/>
    <p:sldId id="280" r:id="rId8"/>
    <p:sldId id="261" r:id="rId9"/>
    <p:sldId id="288" r:id="rId10"/>
    <p:sldId id="290" r:id="rId11"/>
    <p:sldId id="291" r:id="rId12"/>
    <p:sldId id="289" r:id="rId13"/>
    <p:sldId id="312" r:id="rId14"/>
    <p:sldId id="300" r:id="rId15"/>
    <p:sldId id="299" r:id="rId16"/>
    <p:sldId id="301" r:id="rId17"/>
    <p:sldId id="302" r:id="rId18"/>
    <p:sldId id="303" r:id="rId19"/>
    <p:sldId id="305" r:id="rId20"/>
    <p:sldId id="306" r:id="rId21"/>
    <p:sldId id="307" r:id="rId22"/>
    <p:sldId id="308" r:id="rId23"/>
    <p:sldId id="292" r:id="rId24"/>
    <p:sldId id="293" r:id="rId25"/>
    <p:sldId id="294" r:id="rId26"/>
    <p:sldId id="295" r:id="rId27"/>
    <p:sldId id="296" r:id="rId28"/>
    <p:sldId id="309" r:id="rId29"/>
    <p:sldId id="313" r:id="rId30"/>
    <p:sldId id="259" r:id="rId31"/>
    <p:sldId id="283" r:id="rId32"/>
    <p:sldId id="286" r:id="rId33"/>
    <p:sldId id="284" r:id="rId34"/>
    <p:sldId id="282" r:id="rId35"/>
    <p:sldId id="276" r:id="rId36"/>
    <p:sldId id="314" r:id="rId37"/>
    <p:sldId id="315" r:id="rId38"/>
    <p:sldId id="260" r:id="rId39"/>
    <p:sldId id="2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12" autoAdjust="0"/>
    <p:restoredTop sz="94660"/>
  </p:normalViewPr>
  <p:slideViewPr>
    <p:cSldViewPr snapToGrid="0">
      <p:cViewPr varScale="1">
        <p:scale>
          <a:sx n="57" d="100"/>
          <a:sy n="57" d="100"/>
        </p:scale>
        <p:origin x="9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31C77-CB70-4E38-84F0-1E91DCABA005}" type="datetimeFigureOut">
              <a:rPr lang="en-JM" smtClean="0"/>
              <a:t>23/5/2019</a:t>
            </a:fld>
            <a:endParaRPr lang="en-J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7DF23-7690-4410-B17B-3FA1DAB65F64}" type="slidenum">
              <a:rPr lang="en-JM" smtClean="0"/>
              <a:t>‹#›</a:t>
            </a:fld>
            <a:endParaRPr lang="en-JM"/>
          </a:p>
        </p:txBody>
      </p:sp>
    </p:spTree>
    <p:extLst>
      <p:ext uri="{BB962C8B-B14F-4D97-AF65-F5344CB8AC3E}">
        <p14:creationId xmlns:p14="http://schemas.microsoft.com/office/powerpoint/2010/main" val="110861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74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029" dirty="0"/>
          </a:p>
        </p:txBody>
      </p:sp>
    </p:spTree>
    <p:extLst>
      <p:ext uri="{BB962C8B-B14F-4D97-AF65-F5344CB8AC3E}">
        <p14:creationId xmlns:p14="http://schemas.microsoft.com/office/powerpoint/2010/main" val="371138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Designed to make the application process</a:t>
            </a:r>
            <a:r>
              <a:rPr lang="en-JM" baseline="0" dirty="0" smtClean="0"/>
              <a:t> more efficient, ‘greener’ (more environmentally friendly) and less unwieldy</a:t>
            </a:r>
          </a:p>
          <a:p>
            <a:endParaRPr lang="en-JM" baseline="0" dirty="0" smtClean="0"/>
          </a:p>
          <a:p>
            <a:r>
              <a:rPr lang="en-JM" dirty="0" smtClean="0"/>
              <a:t>ETA: Later this year. There is a phased implementation. The UCJ Executive Office will provide</a:t>
            </a:r>
            <a:r>
              <a:rPr lang="en-JM" baseline="0" dirty="0" smtClean="0"/>
              <a:t> details to institutions in due course</a:t>
            </a:r>
            <a:endParaRPr lang="en-JM"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1C685-0E2D-4DB2-9DD1-B96D69695F66}" type="slidenum">
              <a:rPr kumimoji="0" lang="en-JM"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JM"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2854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2130426"/>
            <a:ext cx="10081120" cy="1470025"/>
          </a:xfrm>
        </p:spPr>
        <p:txBody>
          <a:bodyPr/>
          <a:lstStyle/>
          <a:p>
            <a:r>
              <a:rPr lang="en-US"/>
              <a:t>Click to edit Master title style</a:t>
            </a:r>
            <a:endParaRPr lang="en-JM"/>
          </a:p>
        </p:txBody>
      </p:sp>
      <p:sp>
        <p:nvSpPr>
          <p:cNvPr id="3" name="Subtitle 2"/>
          <p:cNvSpPr>
            <a:spLocks noGrp="1"/>
          </p:cNvSpPr>
          <p:nvPr>
            <p:ph type="subTitle" idx="1"/>
          </p:nvPr>
        </p:nvSpPr>
        <p:spPr>
          <a:xfrm>
            <a:off x="1967541" y="36206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
        <p:nvSpPr>
          <p:cNvPr id="4" name="Date Placeholder 3">
            <a:extLst>
              <a:ext uri="{FF2B5EF4-FFF2-40B4-BE49-F238E27FC236}">
                <a16:creationId xmlns:a16="http://schemas.microsoft.com/office/drawing/2014/main" xmlns="" id="{8A1DBC98-4EA9-4665-8084-100304C5E748}"/>
              </a:ext>
            </a:extLst>
          </p:cNvPr>
          <p:cNvSpPr>
            <a:spLocks noGrp="1"/>
          </p:cNvSpPr>
          <p:nvPr>
            <p:ph type="dt" sz="half" idx="10"/>
          </p:nvPr>
        </p:nvSpPr>
        <p:spPr/>
        <p:txBody>
          <a:bodyPr/>
          <a:lstStyle>
            <a:lvl1pPr>
              <a:defRPr/>
            </a:lvl1pPr>
          </a:lstStyle>
          <a:p>
            <a:pPr>
              <a:defRPr/>
            </a:pPr>
            <a:fld id="{FC5CED39-D1FB-40A6-948B-AF1FFAC4630C}" type="datetimeFigureOut">
              <a:rPr lang="en-JM"/>
              <a:pPr>
                <a:defRPr/>
              </a:pPr>
              <a:t>23/5/2019</a:t>
            </a:fld>
            <a:endParaRPr lang="en-JM"/>
          </a:p>
        </p:txBody>
      </p:sp>
      <p:sp>
        <p:nvSpPr>
          <p:cNvPr id="5" name="Footer Placeholder 4">
            <a:extLst>
              <a:ext uri="{FF2B5EF4-FFF2-40B4-BE49-F238E27FC236}">
                <a16:creationId xmlns:a16="http://schemas.microsoft.com/office/drawing/2014/main" xmlns="" id="{EE7B6EFC-C869-4151-807A-24DE312E0306}"/>
              </a:ext>
            </a:extLst>
          </p:cNvPr>
          <p:cNvSpPr>
            <a:spLocks noGrp="1"/>
          </p:cNvSpPr>
          <p:nvPr>
            <p:ph type="ftr" sz="quarter" idx="11"/>
          </p:nvPr>
        </p:nvSpPr>
        <p:spPr/>
        <p:txBody>
          <a:bodyPr/>
          <a:lstStyle>
            <a:lvl1pPr>
              <a:defRPr/>
            </a:lvl1pPr>
          </a:lstStyle>
          <a:p>
            <a:pPr>
              <a:defRPr/>
            </a:pPr>
            <a:endParaRPr lang="en-JM"/>
          </a:p>
        </p:txBody>
      </p:sp>
      <p:sp>
        <p:nvSpPr>
          <p:cNvPr id="6" name="Slide Number Placeholder 5">
            <a:extLst>
              <a:ext uri="{FF2B5EF4-FFF2-40B4-BE49-F238E27FC236}">
                <a16:creationId xmlns:a16="http://schemas.microsoft.com/office/drawing/2014/main" xmlns="" id="{CFF602DA-FD9A-45D2-96E4-9369BF690FC8}"/>
              </a:ext>
            </a:extLst>
          </p:cNvPr>
          <p:cNvSpPr>
            <a:spLocks noGrp="1"/>
          </p:cNvSpPr>
          <p:nvPr>
            <p:ph type="sldNum" sz="quarter" idx="12"/>
          </p:nvPr>
        </p:nvSpPr>
        <p:spPr/>
        <p:txBody>
          <a:bodyPr/>
          <a:lstStyle>
            <a:lvl1pPr>
              <a:defRPr/>
            </a:lvl1pPr>
          </a:lstStyle>
          <a:p>
            <a:pPr>
              <a:defRPr/>
            </a:pPr>
            <a:fld id="{5EED5F77-EFDD-4C90-8010-BBDA020B479B}" type="slidenum">
              <a:rPr lang="en-JM" altLang="en-US"/>
              <a:pPr>
                <a:defRPr/>
              </a:pPr>
              <a:t>‹#›</a:t>
            </a:fld>
            <a:endParaRPr lang="en-JM" altLang="en-US"/>
          </a:p>
        </p:txBody>
      </p:sp>
    </p:spTree>
    <p:extLst>
      <p:ext uri="{BB962C8B-B14F-4D97-AF65-F5344CB8AC3E}">
        <p14:creationId xmlns:p14="http://schemas.microsoft.com/office/powerpoint/2010/main" val="289344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08721"/>
            <a:ext cx="2743200" cy="5217443"/>
          </a:xfrm>
        </p:spPr>
        <p:txBody>
          <a:bodyPr vert="eaVert"/>
          <a:lstStyle/>
          <a:p>
            <a:r>
              <a:rPr lang="en-US"/>
              <a:t>Click to edit Master title style</a:t>
            </a:r>
            <a:endParaRPr lang="en-JM"/>
          </a:p>
        </p:txBody>
      </p:sp>
      <p:sp>
        <p:nvSpPr>
          <p:cNvPr id="3" name="Vertical Text Placeholder 2"/>
          <p:cNvSpPr>
            <a:spLocks noGrp="1"/>
          </p:cNvSpPr>
          <p:nvPr>
            <p:ph type="body" orient="vert" idx="1"/>
          </p:nvPr>
        </p:nvSpPr>
        <p:spPr>
          <a:xfrm>
            <a:off x="1775520" y="274639"/>
            <a:ext cx="68604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a:extLst>
              <a:ext uri="{FF2B5EF4-FFF2-40B4-BE49-F238E27FC236}">
                <a16:creationId xmlns:a16="http://schemas.microsoft.com/office/drawing/2014/main" xmlns="" id="{8EB546BA-44BE-4D4F-9DDA-2A34B148864B}"/>
              </a:ext>
            </a:extLst>
          </p:cNvPr>
          <p:cNvSpPr>
            <a:spLocks noGrp="1"/>
          </p:cNvSpPr>
          <p:nvPr>
            <p:ph type="dt" sz="half" idx="10"/>
          </p:nvPr>
        </p:nvSpPr>
        <p:spPr>
          <a:xfrm>
            <a:off x="1678517" y="6356351"/>
            <a:ext cx="1775883" cy="365125"/>
          </a:xfrm>
        </p:spPr>
        <p:txBody>
          <a:bodyPr/>
          <a:lstStyle>
            <a:lvl1pPr>
              <a:defRPr/>
            </a:lvl1pPr>
          </a:lstStyle>
          <a:p>
            <a:pPr>
              <a:defRPr/>
            </a:pPr>
            <a:fld id="{FA60EA3A-6671-4935-821A-A14C92CC67D6}" type="datetimeFigureOut">
              <a:rPr lang="en-JM"/>
              <a:pPr>
                <a:defRPr/>
              </a:pPr>
              <a:t>23/5/2019</a:t>
            </a:fld>
            <a:endParaRPr lang="en-JM" dirty="0"/>
          </a:p>
        </p:txBody>
      </p:sp>
      <p:sp>
        <p:nvSpPr>
          <p:cNvPr id="5" name="Footer Placeholder 4">
            <a:extLst>
              <a:ext uri="{FF2B5EF4-FFF2-40B4-BE49-F238E27FC236}">
                <a16:creationId xmlns:a16="http://schemas.microsoft.com/office/drawing/2014/main" xmlns="" id="{539157F5-D3B9-4599-B10C-90AC828952C6}"/>
              </a:ext>
            </a:extLst>
          </p:cNvPr>
          <p:cNvSpPr>
            <a:spLocks noGrp="1"/>
          </p:cNvSpPr>
          <p:nvPr>
            <p:ph type="ftr" sz="quarter" idx="11"/>
          </p:nvPr>
        </p:nvSpPr>
        <p:spPr/>
        <p:txBody>
          <a:bodyPr/>
          <a:lstStyle>
            <a:lvl1pPr>
              <a:defRPr/>
            </a:lvl1pPr>
          </a:lstStyle>
          <a:p>
            <a:pPr>
              <a:defRPr/>
            </a:pPr>
            <a:endParaRPr lang="en-JM"/>
          </a:p>
        </p:txBody>
      </p:sp>
      <p:sp>
        <p:nvSpPr>
          <p:cNvPr id="6" name="Slide Number Placeholder 5">
            <a:extLst>
              <a:ext uri="{FF2B5EF4-FFF2-40B4-BE49-F238E27FC236}">
                <a16:creationId xmlns:a16="http://schemas.microsoft.com/office/drawing/2014/main" xmlns="" id="{D3E1134B-A0BD-4723-AC35-E52118518BE9}"/>
              </a:ext>
            </a:extLst>
          </p:cNvPr>
          <p:cNvSpPr>
            <a:spLocks noGrp="1"/>
          </p:cNvSpPr>
          <p:nvPr>
            <p:ph type="sldNum" sz="quarter" idx="12"/>
          </p:nvPr>
        </p:nvSpPr>
        <p:spPr/>
        <p:txBody>
          <a:bodyPr/>
          <a:lstStyle>
            <a:lvl1pPr>
              <a:defRPr smtClean="0"/>
            </a:lvl1pPr>
          </a:lstStyle>
          <a:p>
            <a:pPr>
              <a:defRPr/>
            </a:pPr>
            <a:fld id="{B61DFCBE-340C-48FC-9CB1-0F2CB9E3C7A6}" type="slidenum">
              <a:rPr lang="en-JM" altLang="en-US"/>
              <a:pPr>
                <a:defRPr/>
              </a:pPr>
              <a:t>‹#›</a:t>
            </a:fld>
            <a:endParaRPr lang="en-JM" altLang="en-US"/>
          </a:p>
        </p:txBody>
      </p:sp>
    </p:spTree>
    <p:extLst>
      <p:ext uri="{BB962C8B-B14F-4D97-AF65-F5344CB8AC3E}">
        <p14:creationId xmlns:p14="http://schemas.microsoft.com/office/powerpoint/2010/main" val="400559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2130426"/>
            <a:ext cx="10081120" cy="1470025"/>
          </a:xfrm>
        </p:spPr>
        <p:txBody>
          <a:bodyPr/>
          <a:lstStyle/>
          <a:p>
            <a:r>
              <a:rPr lang="en-US"/>
              <a:t>Click to edit Master title style</a:t>
            </a:r>
            <a:endParaRPr lang="en-JM"/>
          </a:p>
        </p:txBody>
      </p:sp>
      <p:sp>
        <p:nvSpPr>
          <p:cNvPr id="3" name="Subtitle 2"/>
          <p:cNvSpPr>
            <a:spLocks noGrp="1"/>
          </p:cNvSpPr>
          <p:nvPr>
            <p:ph type="subTitle" idx="1"/>
          </p:nvPr>
        </p:nvSpPr>
        <p:spPr>
          <a:xfrm>
            <a:off x="1967541" y="36206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
        <p:nvSpPr>
          <p:cNvPr id="4" name="Date Placeholder 3"/>
          <p:cNvSpPr>
            <a:spLocks noGrp="1"/>
          </p:cNvSpPr>
          <p:nvPr>
            <p:ph type="dt" sz="half" idx="10"/>
          </p:nvPr>
        </p:nvSpPr>
        <p:spPr/>
        <p:txBody>
          <a:bodyPr/>
          <a:lstStyle/>
          <a:p>
            <a:fld id="{44B7956C-0883-4BB2-81ED-952E337E422B}" type="datetime1">
              <a:rPr lang="en-JM" smtClean="0"/>
              <a:pPr/>
              <a:t>23/5/2019</a:t>
            </a:fld>
            <a:endParaRPr lang="en-JM"/>
          </a:p>
        </p:txBody>
      </p:sp>
      <p:sp>
        <p:nvSpPr>
          <p:cNvPr id="5" name="Footer Placeholder 4"/>
          <p:cNvSpPr>
            <a:spLocks noGrp="1"/>
          </p:cNvSpPr>
          <p:nvPr>
            <p:ph type="ftr" sz="quarter" idx="11"/>
          </p:nvPr>
        </p:nvSpPr>
        <p:spPr/>
        <p:txBody>
          <a:bodyPr/>
          <a:lstStyle/>
          <a:p>
            <a:r>
              <a:rPr lang="en-029"/>
              <a:t>Journey to ISO 9001:2015 Certification - UCJ/RM/JIC/1.0- July 2018</a:t>
            </a:r>
            <a:endParaRPr lang="en-JM"/>
          </a:p>
        </p:txBody>
      </p:sp>
      <p:sp>
        <p:nvSpPr>
          <p:cNvPr id="6" name="Slide Number Placeholder 5"/>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165924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Content Placeholder 2"/>
          <p:cNvSpPr>
            <a:spLocks noGrp="1"/>
          </p:cNvSpPr>
          <p:nvPr>
            <p:ph idx="1"/>
          </p:nvPr>
        </p:nvSpPr>
        <p:spPr>
          <a:xfrm>
            <a:off x="1679509" y="1600201"/>
            <a:ext cx="1017713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4" name="Date Placeholder 3"/>
          <p:cNvSpPr>
            <a:spLocks noGrp="1"/>
          </p:cNvSpPr>
          <p:nvPr>
            <p:ph type="dt" sz="half" idx="10"/>
          </p:nvPr>
        </p:nvSpPr>
        <p:spPr/>
        <p:txBody>
          <a:bodyPr/>
          <a:lstStyle/>
          <a:p>
            <a:fld id="{E5760635-E033-499E-B84E-7E35AA3425E7}" type="datetime1">
              <a:rPr lang="en-JM" smtClean="0"/>
              <a:pPr/>
              <a:t>23/5/2019</a:t>
            </a:fld>
            <a:endParaRPr lang="en-JM"/>
          </a:p>
        </p:txBody>
      </p:sp>
      <p:sp>
        <p:nvSpPr>
          <p:cNvPr id="5" name="Footer Placeholder 4"/>
          <p:cNvSpPr>
            <a:spLocks noGrp="1"/>
          </p:cNvSpPr>
          <p:nvPr>
            <p:ph type="ftr" sz="quarter" idx="11"/>
          </p:nvPr>
        </p:nvSpPr>
        <p:spPr/>
        <p:txBody>
          <a:bodyPr/>
          <a:lstStyle/>
          <a:p>
            <a:r>
              <a:rPr lang="en-029"/>
              <a:t>Journey to ISO 9001:2015 Certification - UCJ/RM/JIC/1.0- July 2018</a:t>
            </a:r>
            <a:endParaRPr lang="en-JM"/>
          </a:p>
        </p:txBody>
      </p:sp>
      <p:sp>
        <p:nvSpPr>
          <p:cNvPr id="6" name="Slide Number Placeholder 5"/>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4149683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1425" y="4406901"/>
            <a:ext cx="10414860" cy="1362075"/>
          </a:xfrm>
        </p:spPr>
        <p:txBody>
          <a:bodyPr anchor="t"/>
          <a:lstStyle>
            <a:lvl1pPr algn="l">
              <a:defRPr sz="4000" b="1" cap="all"/>
            </a:lvl1pPr>
          </a:lstStyle>
          <a:p>
            <a:r>
              <a:rPr lang="en-US"/>
              <a:t>Click to edit Master title style</a:t>
            </a:r>
            <a:endParaRPr lang="en-JM"/>
          </a:p>
        </p:txBody>
      </p:sp>
      <p:sp>
        <p:nvSpPr>
          <p:cNvPr id="3" name="Text Placeholder 2"/>
          <p:cNvSpPr>
            <a:spLocks noGrp="1"/>
          </p:cNvSpPr>
          <p:nvPr>
            <p:ph type="body" idx="1"/>
          </p:nvPr>
        </p:nvSpPr>
        <p:spPr>
          <a:xfrm>
            <a:off x="911425" y="2906713"/>
            <a:ext cx="1041485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9C1C3-D8FE-44C7-BE54-95BDF20DB1C6}" type="datetime1">
              <a:rPr lang="en-JM" smtClean="0"/>
              <a:pPr/>
              <a:t>23/5/2019</a:t>
            </a:fld>
            <a:endParaRPr lang="en-JM"/>
          </a:p>
        </p:txBody>
      </p:sp>
      <p:sp>
        <p:nvSpPr>
          <p:cNvPr id="5" name="Footer Placeholder 4"/>
          <p:cNvSpPr>
            <a:spLocks noGrp="1"/>
          </p:cNvSpPr>
          <p:nvPr>
            <p:ph type="ftr" sz="quarter" idx="11"/>
          </p:nvPr>
        </p:nvSpPr>
        <p:spPr/>
        <p:txBody>
          <a:bodyPr/>
          <a:lstStyle/>
          <a:p>
            <a:r>
              <a:rPr lang="en-029"/>
              <a:t>Journey to ISO 9001:2015 Certification - UCJ/RM/JIC/1.0- July 2018</a:t>
            </a:r>
            <a:endParaRPr lang="en-JM"/>
          </a:p>
        </p:txBody>
      </p:sp>
      <p:sp>
        <p:nvSpPr>
          <p:cNvPr id="6" name="Slide Number Placeholder 5"/>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6194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Content Placeholder 2"/>
          <p:cNvSpPr>
            <a:spLocks noGrp="1"/>
          </p:cNvSpPr>
          <p:nvPr>
            <p:ph sz="half" idx="1"/>
          </p:nvPr>
        </p:nvSpPr>
        <p:spPr>
          <a:xfrm>
            <a:off x="1679510" y="1600201"/>
            <a:ext cx="48005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7267510" y="1600201"/>
            <a:ext cx="48005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Date Placeholder 4"/>
          <p:cNvSpPr>
            <a:spLocks noGrp="1"/>
          </p:cNvSpPr>
          <p:nvPr>
            <p:ph type="dt" sz="half" idx="10"/>
          </p:nvPr>
        </p:nvSpPr>
        <p:spPr>
          <a:xfrm>
            <a:off x="1775520" y="6356351"/>
            <a:ext cx="1678880" cy="365125"/>
          </a:xfrm>
        </p:spPr>
        <p:txBody>
          <a:bodyPr/>
          <a:lstStyle/>
          <a:p>
            <a:fld id="{72745E03-76E4-42F8-8CB7-8834904057F6}" type="datetime1">
              <a:rPr lang="en-JM" smtClean="0"/>
              <a:pPr/>
              <a:t>23/5/2019</a:t>
            </a:fld>
            <a:endParaRPr lang="en-JM"/>
          </a:p>
        </p:txBody>
      </p:sp>
      <p:sp>
        <p:nvSpPr>
          <p:cNvPr id="6" name="Footer Placeholder 5"/>
          <p:cNvSpPr>
            <a:spLocks noGrp="1"/>
          </p:cNvSpPr>
          <p:nvPr>
            <p:ph type="ftr" sz="quarter" idx="11"/>
          </p:nvPr>
        </p:nvSpPr>
        <p:spPr/>
        <p:txBody>
          <a:bodyPr/>
          <a:lstStyle/>
          <a:p>
            <a:r>
              <a:rPr lang="en-029"/>
              <a:t>Journey to ISO 9001:2015 Certification - UCJ/RM/JIC/1.0- July 2018</a:t>
            </a:r>
            <a:endParaRPr lang="en-JM"/>
          </a:p>
        </p:txBody>
      </p:sp>
      <p:sp>
        <p:nvSpPr>
          <p:cNvPr id="7" name="Slide Number Placeholder 6"/>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1802393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Date Placeholder 2"/>
          <p:cNvSpPr>
            <a:spLocks noGrp="1"/>
          </p:cNvSpPr>
          <p:nvPr>
            <p:ph type="dt" sz="half" idx="10"/>
          </p:nvPr>
        </p:nvSpPr>
        <p:spPr>
          <a:xfrm>
            <a:off x="1679509" y="6356351"/>
            <a:ext cx="1774891" cy="365125"/>
          </a:xfrm>
        </p:spPr>
        <p:txBody>
          <a:bodyPr/>
          <a:lstStyle/>
          <a:p>
            <a:fld id="{175C59DD-E610-43CC-8F9E-AD3E5C6C16A2}" type="datetime1">
              <a:rPr lang="en-JM" smtClean="0"/>
              <a:pPr/>
              <a:t>23/5/2019</a:t>
            </a:fld>
            <a:endParaRPr lang="en-JM" dirty="0"/>
          </a:p>
        </p:txBody>
      </p:sp>
      <p:sp>
        <p:nvSpPr>
          <p:cNvPr id="4" name="Footer Placeholder 3"/>
          <p:cNvSpPr>
            <a:spLocks noGrp="1"/>
          </p:cNvSpPr>
          <p:nvPr>
            <p:ph type="ftr" sz="quarter" idx="11"/>
          </p:nvPr>
        </p:nvSpPr>
        <p:spPr/>
        <p:txBody>
          <a:bodyPr/>
          <a:lstStyle/>
          <a:p>
            <a:r>
              <a:rPr lang="en-029"/>
              <a:t>Journey to ISO 9001:2015 Certification - UCJ/RM/JIC/1.0- July 2018</a:t>
            </a:r>
            <a:endParaRPr lang="en-JM"/>
          </a:p>
        </p:txBody>
      </p:sp>
      <p:sp>
        <p:nvSpPr>
          <p:cNvPr id="5" name="Slide Number Placeholder 4"/>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1609721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403A1-0FAA-4AB6-BDAD-79D5BDBCD42F}" type="datetime1">
              <a:rPr lang="en-JM" smtClean="0"/>
              <a:pPr/>
              <a:t>23/5/2019</a:t>
            </a:fld>
            <a:endParaRPr lang="en-JM"/>
          </a:p>
        </p:txBody>
      </p:sp>
      <p:sp>
        <p:nvSpPr>
          <p:cNvPr id="3" name="Footer Placeholder 2"/>
          <p:cNvSpPr>
            <a:spLocks noGrp="1"/>
          </p:cNvSpPr>
          <p:nvPr>
            <p:ph type="ftr" sz="quarter" idx="11"/>
          </p:nvPr>
        </p:nvSpPr>
        <p:spPr/>
        <p:txBody>
          <a:bodyPr/>
          <a:lstStyle/>
          <a:p>
            <a:r>
              <a:rPr lang="en-029"/>
              <a:t>Journey to ISO 9001:2015 Certification - UCJ/RM/JIC/1.0- July 2018</a:t>
            </a:r>
            <a:endParaRPr lang="en-JM"/>
          </a:p>
        </p:txBody>
      </p:sp>
      <p:sp>
        <p:nvSpPr>
          <p:cNvPr id="4" name="Slide Number Placeholder 3"/>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3409325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10" y="273050"/>
            <a:ext cx="3648405" cy="1162050"/>
          </a:xfrm>
        </p:spPr>
        <p:txBody>
          <a:bodyPr anchor="b"/>
          <a:lstStyle>
            <a:lvl1pPr algn="l">
              <a:defRPr sz="2000" b="1"/>
            </a:lvl1pPr>
          </a:lstStyle>
          <a:p>
            <a:r>
              <a:rPr lang="en-US"/>
              <a:t>Click to edit Master title style</a:t>
            </a:r>
            <a:endParaRPr lang="en-JM"/>
          </a:p>
        </p:txBody>
      </p:sp>
      <p:sp>
        <p:nvSpPr>
          <p:cNvPr id="3" name="Content Placeholder 2"/>
          <p:cNvSpPr>
            <a:spLocks noGrp="1"/>
          </p:cNvSpPr>
          <p:nvPr>
            <p:ph idx="1"/>
          </p:nvPr>
        </p:nvSpPr>
        <p:spPr>
          <a:xfrm>
            <a:off x="5615947" y="980729"/>
            <a:ext cx="6336704"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4" name="Text Placeholder 3"/>
          <p:cNvSpPr>
            <a:spLocks noGrp="1"/>
          </p:cNvSpPr>
          <p:nvPr>
            <p:ph type="body" sz="half" idx="2"/>
          </p:nvPr>
        </p:nvSpPr>
        <p:spPr>
          <a:xfrm>
            <a:off x="1679510" y="1435101"/>
            <a:ext cx="364840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79509" y="6356351"/>
            <a:ext cx="1774891" cy="365125"/>
          </a:xfrm>
        </p:spPr>
        <p:txBody>
          <a:bodyPr/>
          <a:lstStyle/>
          <a:p>
            <a:fld id="{7C796F91-5BAF-4FFB-AB8F-2812AE009797}" type="datetime1">
              <a:rPr lang="en-JM" smtClean="0"/>
              <a:pPr/>
              <a:t>23/5/2019</a:t>
            </a:fld>
            <a:endParaRPr lang="en-JM"/>
          </a:p>
        </p:txBody>
      </p:sp>
      <p:sp>
        <p:nvSpPr>
          <p:cNvPr id="6" name="Footer Placeholder 5"/>
          <p:cNvSpPr>
            <a:spLocks noGrp="1"/>
          </p:cNvSpPr>
          <p:nvPr>
            <p:ph type="ftr" sz="quarter" idx="11"/>
          </p:nvPr>
        </p:nvSpPr>
        <p:spPr/>
        <p:txBody>
          <a:bodyPr/>
          <a:lstStyle/>
          <a:p>
            <a:r>
              <a:rPr lang="en-029"/>
              <a:t>Journey to ISO 9001:2015 Certification - UCJ/RM/JIC/1.0- July 2018</a:t>
            </a:r>
            <a:endParaRPr lang="en-JM"/>
          </a:p>
        </p:txBody>
      </p:sp>
      <p:sp>
        <p:nvSpPr>
          <p:cNvPr id="7" name="Slide Number Placeholder 6"/>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2928073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5520" y="4800600"/>
            <a:ext cx="7929397" cy="566738"/>
          </a:xfrm>
        </p:spPr>
        <p:txBody>
          <a:bodyPr anchor="b"/>
          <a:lstStyle>
            <a:lvl1pPr algn="l">
              <a:defRPr sz="2000" b="1"/>
            </a:lvl1pPr>
          </a:lstStyle>
          <a:p>
            <a:r>
              <a:rPr lang="en-US"/>
              <a:t>Click to edit Master title style</a:t>
            </a:r>
            <a:endParaRPr lang="en-JM"/>
          </a:p>
        </p:txBody>
      </p:sp>
      <p:sp>
        <p:nvSpPr>
          <p:cNvPr id="3" name="Picture Placeholder 2"/>
          <p:cNvSpPr>
            <a:spLocks noGrp="1"/>
          </p:cNvSpPr>
          <p:nvPr>
            <p:ph type="pic" idx="1"/>
          </p:nvPr>
        </p:nvSpPr>
        <p:spPr>
          <a:xfrm>
            <a:off x="1775520" y="612775"/>
            <a:ext cx="777686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JM"/>
          </a:p>
        </p:txBody>
      </p:sp>
      <p:sp>
        <p:nvSpPr>
          <p:cNvPr id="4" name="Text Placeholder 3"/>
          <p:cNvSpPr>
            <a:spLocks noGrp="1"/>
          </p:cNvSpPr>
          <p:nvPr>
            <p:ph type="body" sz="half" idx="2"/>
          </p:nvPr>
        </p:nvSpPr>
        <p:spPr>
          <a:xfrm>
            <a:off x="1775520" y="5367338"/>
            <a:ext cx="792939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79509" y="6356351"/>
            <a:ext cx="1774891" cy="365125"/>
          </a:xfrm>
        </p:spPr>
        <p:txBody>
          <a:bodyPr/>
          <a:lstStyle/>
          <a:p>
            <a:fld id="{3A9E94AA-F4EF-4D6C-AE4C-C0B56FE5B163}" type="datetime1">
              <a:rPr lang="en-JM" smtClean="0"/>
              <a:pPr/>
              <a:t>23/5/2019</a:t>
            </a:fld>
            <a:endParaRPr lang="en-JM"/>
          </a:p>
        </p:txBody>
      </p:sp>
      <p:sp>
        <p:nvSpPr>
          <p:cNvPr id="6" name="Footer Placeholder 5"/>
          <p:cNvSpPr>
            <a:spLocks noGrp="1"/>
          </p:cNvSpPr>
          <p:nvPr>
            <p:ph type="ftr" sz="quarter" idx="11"/>
          </p:nvPr>
        </p:nvSpPr>
        <p:spPr/>
        <p:txBody>
          <a:bodyPr/>
          <a:lstStyle/>
          <a:p>
            <a:r>
              <a:rPr lang="en-029"/>
              <a:t>Journey to ISO 9001:2015 Certification - UCJ/RM/JIC/1.0- July 2018</a:t>
            </a:r>
            <a:endParaRPr lang="en-JM"/>
          </a:p>
        </p:txBody>
      </p:sp>
      <p:sp>
        <p:nvSpPr>
          <p:cNvPr id="7" name="Slide Number Placeholder 6"/>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30526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Vertical Text Placeholder 2"/>
          <p:cNvSpPr>
            <a:spLocks noGrp="1"/>
          </p:cNvSpPr>
          <p:nvPr>
            <p:ph type="body" orient="vert" idx="1"/>
          </p:nvPr>
        </p:nvSpPr>
        <p:spPr>
          <a:xfrm>
            <a:off x="1679509" y="1600201"/>
            <a:ext cx="10177131"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4" name="Date Placeholder 3"/>
          <p:cNvSpPr>
            <a:spLocks noGrp="1"/>
          </p:cNvSpPr>
          <p:nvPr>
            <p:ph type="dt" sz="half" idx="10"/>
          </p:nvPr>
        </p:nvSpPr>
        <p:spPr>
          <a:xfrm>
            <a:off x="1679509" y="6356351"/>
            <a:ext cx="1774891" cy="365125"/>
          </a:xfrm>
        </p:spPr>
        <p:txBody>
          <a:bodyPr/>
          <a:lstStyle/>
          <a:p>
            <a:fld id="{8FC3A4FE-E13E-463C-AD59-048ADEFE4AA4}" type="datetime1">
              <a:rPr lang="en-JM" smtClean="0"/>
              <a:pPr/>
              <a:t>23/5/2019</a:t>
            </a:fld>
            <a:endParaRPr lang="en-JM"/>
          </a:p>
        </p:txBody>
      </p:sp>
      <p:sp>
        <p:nvSpPr>
          <p:cNvPr id="5" name="Footer Placeholder 4"/>
          <p:cNvSpPr>
            <a:spLocks noGrp="1"/>
          </p:cNvSpPr>
          <p:nvPr>
            <p:ph type="ftr" sz="quarter" idx="11"/>
          </p:nvPr>
        </p:nvSpPr>
        <p:spPr/>
        <p:txBody>
          <a:bodyPr/>
          <a:lstStyle/>
          <a:p>
            <a:r>
              <a:rPr lang="en-029"/>
              <a:t>Journey to ISO 9001:2015 Certification - UCJ/RM/JIC/1.0- July 2018</a:t>
            </a:r>
            <a:endParaRPr lang="en-JM"/>
          </a:p>
        </p:txBody>
      </p:sp>
      <p:sp>
        <p:nvSpPr>
          <p:cNvPr id="6" name="Slide Number Placeholder 5"/>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95085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Content Placeholder 2"/>
          <p:cNvSpPr>
            <a:spLocks noGrp="1"/>
          </p:cNvSpPr>
          <p:nvPr>
            <p:ph idx="1"/>
          </p:nvPr>
        </p:nvSpPr>
        <p:spPr>
          <a:xfrm>
            <a:off x="1679509" y="1600201"/>
            <a:ext cx="1017713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4" name="Date Placeholder 3">
            <a:extLst>
              <a:ext uri="{FF2B5EF4-FFF2-40B4-BE49-F238E27FC236}">
                <a16:creationId xmlns:a16="http://schemas.microsoft.com/office/drawing/2014/main" xmlns="" id="{4B5D298A-C245-4110-A4C2-652F364C2D33}"/>
              </a:ext>
            </a:extLst>
          </p:cNvPr>
          <p:cNvSpPr>
            <a:spLocks noGrp="1"/>
          </p:cNvSpPr>
          <p:nvPr>
            <p:ph type="dt" sz="half" idx="10"/>
          </p:nvPr>
        </p:nvSpPr>
        <p:spPr/>
        <p:txBody>
          <a:bodyPr/>
          <a:lstStyle>
            <a:lvl1pPr>
              <a:defRPr/>
            </a:lvl1pPr>
          </a:lstStyle>
          <a:p>
            <a:pPr>
              <a:defRPr/>
            </a:pPr>
            <a:fld id="{540832AA-9D5E-4152-A352-82DCC99140E9}" type="datetimeFigureOut">
              <a:rPr lang="en-JM"/>
              <a:pPr>
                <a:defRPr/>
              </a:pPr>
              <a:t>23/5/2019</a:t>
            </a:fld>
            <a:endParaRPr lang="en-JM"/>
          </a:p>
        </p:txBody>
      </p:sp>
      <p:sp>
        <p:nvSpPr>
          <p:cNvPr id="5" name="Footer Placeholder 4">
            <a:extLst>
              <a:ext uri="{FF2B5EF4-FFF2-40B4-BE49-F238E27FC236}">
                <a16:creationId xmlns:a16="http://schemas.microsoft.com/office/drawing/2014/main" xmlns="" id="{787702F8-B0F3-42C0-9546-C34D7A20A9C1}"/>
              </a:ext>
            </a:extLst>
          </p:cNvPr>
          <p:cNvSpPr>
            <a:spLocks noGrp="1"/>
          </p:cNvSpPr>
          <p:nvPr>
            <p:ph type="ftr" sz="quarter" idx="11"/>
          </p:nvPr>
        </p:nvSpPr>
        <p:spPr/>
        <p:txBody>
          <a:bodyPr/>
          <a:lstStyle>
            <a:lvl1pPr>
              <a:defRPr/>
            </a:lvl1pPr>
          </a:lstStyle>
          <a:p>
            <a:pPr>
              <a:defRPr/>
            </a:pPr>
            <a:endParaRPr lang="en-JM"/>
          </a:p>
        </p:txBody>
      </p:sp>
      <p:sp>
        <p:nvSpPr>
          <p:cNvPr id="6" name="Slide Number Placeholder 5">
            <a:extLst>
              <a:ext uri="{FF2B5EF4-FFF2-40B4-BE49-F238E27FC236}">
                <a16:creationId xmlns:a16="http://schemas.microsoft.com/office/drawing/2014/main" xmlns="" id="{7AAA997C-F7EC-4076-8127-24A4449AAF02}"/>
              </a:ext>
            </a:extLst>
          </p:cNvPr>
          <p:cNvSpPr>
            <a:spLocks noGrp="1"/>
          </p:cNvSpPr>
          <p:nvPr>
            <p:ph type="sldNum" sz="quarter" idx="12"/>
          </p:nvPr>
        </p:nvSpPr>
        <p:spPr/>
        <p:txBody>
          <a:bodyPr/>
          <a:lstStyle>
            <a:lvl1pPr>
              <a:defRPr smtClean="0"/>
            </a:lvl1pPr>
          </a:lstStyle>
          <a:p>
            <a:pPr>
              <a:defRPr/>
            </a:pPr>
            <a:fld id="{1D647238-CF45-4C3F-9D31-FD055D5F4B3D}" type="slidenum">
              <a:rPr lang="en-JM" altLang="en-US"/>
              <a:pPr>
                <a:defRPr/>
              </a:pPr>
              <a:t>‹#›</a:t>
            </a:fld>
            <a:endParaRPr lang="en-JM" altLang="en-US"/>
          </a:p>
        </p:txBody>
      </p:sp>
    </p:spTree>
    <p:extLst>
      <p:ext uri="{BB962C8B-B14F-4D97-AF65-F5344CB8AC3E}">
        <p14:creationId xmlns:p14="http://schemas.microsoft.com/office/powerpoint/2010/main" val="86398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08721"/>
            <a:ext cx="2743200" cy="5217443"/>
          </a:xfrm>
        </p:spPr>
        <p:txBody>
          <a:bodyPr vert="eaVert"/>
          <a:lstStyle/>
          <a:p>
            <a:r>
              <a:rPr lang="en-US"/>
              <a:t>Click to edit Master title style</a:t>
            </a:r>
            <a:endParaRPr lang="en-JM"/>
          </a:p>
        </p:txBody>
      </p:sp>
      <p:sp>
        <p:nvSpPr>
          <p:cNvPr id="3" name="Vertical Text Placeholder 2"/>
          <p:cNvSpPr>
            <a:spLocks noGrp="1"/>
          </p:cNvSpPr>
          <p:nvPr>
            <p:ph type="body" orient="vert" idx="1"/>
          </p:nvPr>
        </p:nvSpPr>
        <p:spPr>
          <a:xfrm>
            <a:off x="1775520" y="274639"/>
            <a:ext cx="68604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a:xfrm>
            <a:off x="1679509" y="6356351"/>
            <a:ext cx="1774891" cy="365125"/>
          </a:xfrm>
        </p:spPr>
        <p:txBody>
          <a:bodyPr/>
          <a:lstStyle/>
          <a:p>
            <a:fld id="{17B5CADD-CCA7-42F6-B812-53AA7015F561}" type="datetime1">
              <a:rPr lang="en-JM" smtClean="0"/>
              <a:pPr/>
              <a:t>23/5/2019</a:t>
            </a:fld>
            <a:endParaRPr lang="en-JM" dirty="0"/>
          </a:p>
        </p:txBody>
      </p:sp>
      <p:sp>
        <p:nvSpPr>
          <p:cNvPr id="5" name="Footer Placeholder 4"/>
          <p:cNvSpPr>
            <a:spLocks noGrp="1"/>
          </p:cNvSpPr>
          <p:nvPr>
            <p:ph type="ftr" sz="quarter" idx="11"/>
          </p:nvPr>
        </p:nvSpPr>
        <p:spPr/>
        <p:txBody>
          <a:bodyPr/>
          <a:lstStyle/>
          <a:p>
            <a:r>
              <a:rPr lang="en-029"/>
              <a:t>Journey to ISO 9001:2015 Certification - UCJ/RM/JIC/1.0- July 2018</a:t>
            </a:r>
            <a:endParaRPr lang="en-JM"/>
          </a:p>
        </p:txBody>
      </p:sp>
      <p:sp>
        <p:nvSpPr>
          <p:cNvPr id="6" name="Slide Number Placeholder 5"/>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370435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 Transition">
    <p:bg>
      <p:bgPr>
        <a:solidFill>
          <a:schemeClr val="tx2"/>
        </a:solidFill>
        <a:effectLst/>
      </p:bgPr>
    </p:bg>
    <p:spTree>
      <p:nvGrpSpPr>
        <p:cNvPr id="1" name=""/>
        <p:cNvGrpSpPr/>
        <p:nvPr/>
      </p:nvGrpSpPr>
      <p:grpSpPr>
        <a:xfrm>
          <a:off x="0" y="0"/>
          <a:ext cx="0" cy="0"/>
          <a:chOff x="0" y="0"/>
          <a:chExt cx="0" cy="0"/>
        </a:xfrm>
      </p:grpSpPr>
      <p:sp>
        <p:nvSpPr>
          <p:cNvPr id="3" name="Oval 2"/>
          <p:cNvSpPr/>
          <p:nvPr userDrawn="1"/>
        </p:nvSpPr>
        <p:spPr>
          <a:xfrm>
            <a:off x="1738010" y="-928991"/>
            <a:ext cx="8715981" cy="8715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2120631" y="2766485"/>
            <a:ext cx="7950740" cy="1325033"/>
          </a:xfrm>
          <a:prstGeom prst="rect">
            <a:avLst/>
          </a:prstGeom>
        </p:spPr>
        <p:txBody>
          <a:bodyPr anchor="ctr"/>
          <a:lstStyle>
            <a:lvl1pPr>
              <a:defRPr b="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749458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 Color bloc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8223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00_CommunityLIVE_Content_Purpl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25642" y="385010"/>
            <a:ext cx="9059780" cy="70319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6" name="Content Placeholder 4"/>
          <p:cNvSpPr>
            <a:spLocks noGrp="1"/>
          </p:cNvSpPr>
          <p:nvPr>
            <p:ph sz="quarter" idx="14"/>
          </p:nvPr>
        </p:nvSpPr>
        <p:spPr>
          <a:xfrm>
            <a:off x="625475" y="1612900"/>
            <a:ext cx="10972967" cy="4511675"/>
          </a:xfrm>
          <a:prstGeom prst="rect">
            <a:avLst/>
          </a:prstGeom>
        </p:spPr>
        <p:txBody>
          <a:bodyPr/>
          <a:lstStyle>
            <a:lvl1pPr>
              <a:defRPr sz="3000" b="1">
                <a:solidFill>
                  <a:schemeClr val="bg1"/>
                </a:solidFill>
              </a:defRPr>
            </a:lvl1pPr>
            <a:lvl2pPr>
              <a:defRPr sz="2800">
                <a:solidFill>
                  <a:schemeClr val="bg1"/>
                </a:solidFill>
              </a:defRPr>
            </a:lvl2pPr>
            <a:lvl3pPr>
              <a:defRPr sz="2700">
                <a:solidFill>
                  <a:schemeClr val="bg1"/>
                </a:solidFill>
              </a:defRPr>
            </a:lvl3pPr>
            <a:lvl4pPr>
              <a:defRPr sz="2600">
                <a:solidFill>
                  <a:schemeClr val="bg1"/>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bg1"/>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smtClean="0"/>
              <a:t>#CommunityLIVE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9066" y="5580861"/>
            <a:ext cx="3799376" cy="1085962"/>
          </a:xfrm>
          <a:prstGeom prst="rect">
            <a:avLst/>
          </a:prstGeom>
        </p:spPr>
      </p:pic>
    </p:spTree>
    <p:extLst>
      <p:ext uri="{BB962C8B-B14F-4D97-AF65-F5344CB8AC3E}">
        <p14:creationId xmlns:p14="http://schemas.microsoft.com/office/powerpoint/2010/main" val="8659810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00_CommunityLIVE_Content_Whit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25642" y="385010"/>
            <a:ext cx="8915400" cy="703195"/>
          </a:xfrm>
          <a:prstGeom prst="rect">
            <a:avLst/>
          </a:prstGeom>
        </p:spPr>
        <p:txBody>
          <a:bodyPr/>
          <a:lstStyle>
            <a:lvl1pPr>
              <a:defRPr b="1">
                <a:solidFill>
                  <a:schemeClr val="bg2">
                    <a:lumMod val="75000"/>
                  </a:schemeClr>
                </a:solidFill>
              </a:defRPr>
            </a:lvl1pPr>
          </a:lstStyle>
          <a:p>
            <a:r>
              <a:rPr lang="en-US" smtClean="0"/>
              <a:t>Click to edit Master title style</a:t>
            </a:r>
            <a:endParaRPr lang="en-US" dirty="0"/>
          </a:p>
        </p:txBody>
      </p:sp>
      <p:sp>
        <p:nvSpPr>
          <p:cNvPr id="8" name="Content Placeholder 4"/>
          <p:cNvSpPr>
            <a:spLocks noGrp="1"/>
          </p:cNvSpPr>
          <p:nvPr>
            <p:ph sz="quarter" idx="14"/>
          </p:nvPr>
        </p:nvSpPr>
        <p:spPr>
          <a:xfrm>
            <a:off x="625475" y="1612900"/>
            <a:ext cx="10972967" cy="4511675"/>
          </a:xfrm>
          <a:prstGeom prst="rect">
            <a:avLst/>
          </a:prstGeom>
        </p:spPr>
        <p:txBody>
          <a:bodyPr/>
          <a:lstStyle>
            <a:lvl1pPr>
              <a:defRPr sz="3000" b="1"/>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3799" y="5594996"/>
            <a:ext cx="3783245" cy="1081351"/>
          </a:xfrm>
          <a:prstGeom prst="rect">
            <a:avLst/>
          </a:prstGeom>
        </p:spPr>
      </p:pic>
      <p:sp>
        <p:nvSpPr>
          <p:cNvPr id="10" name="Content Placeholder 4"/>
          <p:cNvSpPr>
            <a:spLocks noGrp="1"/>
          </p:cNvSpPr>
          <p:nvPr>
            <p:ph sz="quarter" idx="15" hasCustomPrompt="1"/>
          </p:nvPr>
        </p:nvSpPr>
        <p:spPr>
          <a:xfrm>
            <a:off x="9565104" y="353673"/>
            <a:ext cx="2033338" cy="351597"/>
          </a:xfrm>
          <a:prstGeom prst="rect">
            <a:avLst/>
          </a:prstGeom>
        </p:spPr>
        <p:txBody>
          <a:bodyPr/>
          <a:lstStyle>
            <a:lvl1pPr marL="0" indent="0" algn="r">
              <a:buNone/>
              <a:defRPr sz="1800" b="0">
                <a:solidFill>
                  <a:schemeClr val="accent5"/>
                </a:solidFill>
              </a:defRPr>
            </a:lvl1pPr>
            <a:lvl2pPr>
              <a:defRPr sz="2800">
                <a:solidFill>
                  <a:schemeClr val="bg2">
                    <a:lumMod val="50000"/>
                  </a:schemeClr>
                </a:solidFill>
              </a:defRPr>
            </a:lvl2pPr>
            <a:lvl3pPr>
              <a:defRPr sz="2700">
                <a:solidFill>
                  <a:schemeClr val="accent4"/>
                </a:solidFill>
              </a:defRPr>
            </a:lvl3pPr>
            <a:lvl4pPr>
              <a:defRPr sz="2600">
                <a:solidFill>
                  <a:srgbClr val="58C9E7"/>
                </a:solidFill>
              </a:defRPr>
            </a:lvl4pPr>
          </a:lstStyle>
          <a:p>
            <a:pPr lvl="0"/>
            <a:r>
              <a:rPr lang="en-US" dirty="0" smtClean="0"/>
              <a:t>#CommunityLIVE</a:t>
            </a:r>
          </a:p>
        </p:txBody>
      </p:sp>
    </p:spTree>
    <p:extLst>
      <p:ext uri="{BB962C8B-B14F-4D97-AF65-F5344CB8AC3E}">
        <p14:creationId xmlns:p14="http://schemas.microsoft.com/office/powerpoint/2010/main" val="27250427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2130426"/>
            <a:ext cx="10081120" cy="1470025"/>
          </a:xfrm>
        </p:spPr>
        <p:txBody>
          <a:bodyPr/>
          <a:lstStyle/>
          <a:p>
            <a:r>
              <a:rPr lang="en-US"/>
              <a:t>Click to edit Master title style</a:t>
            </a:r>
            <a:endParaRPr lang="en-JM"/>
          </a:p>
        </p:txBody>
      </p:sp>
      <p:sp>
        <p:nvSpPr>
          <p:cNvPr id="3" name="Subtitle 2"/>
          <p:cNvSpPr>
            <a:spLocks noGrp="1"/>
          </p:cNvSpPr>
          <p:nvPr>
            <p:ph type="subTitle" idx="1"/>
          </p:nvPr>
        </p:nvSpPr>
        <p:spPr>
          <a:xfrm>
            <a:off x="1967541" y="36206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
        <p:nvSpPr>
          <p:cNvPr id="4" name="Date Placeholder 3"/>
          <p:cNvSpPr>
            <a:spLocks noGrp="1"/>
          </p:cNvSpPr>
          <p:nvPr>
            <p:ph type="dt" sz="half" idx="10"/>
          </p:nvPr>
        </p:nvSpPr>
        <p:spPr/>
        <p:txBody>
          <a:bodyPr/>
          <a:lstStyle/>
          <a:p>
            <a:fld id="{7776BE3E-A487-45DD-9ADD-24A3857C665E}" type="datetimeFigureOut">
              <a:rPr lang="en-JM" smtClean="0"/>
              <a:pPr/>
              <a:t>23/5/2019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2456938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Content Placeholder 2"/>
          <p:cNvSpPr>
            <a:spLocks noGrp="1"/>
          </p:cNvSpPr>
          <p:nvPr>
            <p:ph idx="1"/>
          </p:nvPr>
        </p:nvSpPr>
        <p:spPr>
          <a:xfrm>
            <a:off x="1679509" y="1600201"/>
            <a:ext cx="1017713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4" name="Date Placeholder 3"/>
          <p:cNvSpPr>
            <a:spLocks noGrp="1"/>
          </p:cNvSpPr>
          <p:nvPr>
            <p:ph type="dt" sz="half" idx="10"/>
          </p:nvPr>
        </p:nvSpPr>
        <p:spPr/>
        <p:txBody>
          <a:bodyPr/>
          <a:lstStyle/>
          <a:p>
            <a:fld id="{7776BE3E-A487-45DD-9ADD-24A3857C665E}" type="datetimeFigureOut">
              <a:rPr lang="en-JM" smtClean="0"/>
              <a:pPr/>
              <a:t>23/5/2019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4105247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1425" y="4406901"/>
            <a:ext cx="10414860" cy="1362075"/>
          </a:xfrm>
        </p:spPr>
        <p:txBody>
          <a:bodyPr anchor="t"/>
          <a:lstStyle>
            <a:lvl1pPr algn="l">
              <a:defRPr sz="4000" b="1" cap="all"/>
            </a:lvl1pPr>
          </a:lstStyle>
          <a:p>
            <a:r>
              <a:rPr lang="en-US"/>
              <a:t>Click to edit Master title style</a:t>
            </a:r>
            <a:endParaRPr lang="en-JM"/>
          </a:p>
        </p:txBody>
      </p:sp>
      <p:sp>
        <p:nvSpPr>
          <p:cNvPr id="3" name="Text Placeholder 2"/>
          <p:cNvSpPr>
            <a:spLocks noGrp="1"/>
          </p:cNvSpPr>
          <p:nvPr>
            <p:ph type="body" idx="1"/>
          </p:nvPr>
        </p:nvSpPr>
        <p:spPr>
          <a:xfrm>
            <a:off x="911425" y="2906713"/>
            <a:ext cx="1041485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6BE3E-A487-45DD-9ADD-24A3857C665E}" type="datetimeFigureOut">
              <a:rPr lang="en-JM" smtClean="0"/>
              <a:pPr/>
              <a:t>23/5/2019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2470907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Content Placeholder 2"/>
          <p:cNvSpPr>
            <a:spLocks noGrp="1"/>
          </p:cNvSpPr>
          <p:nvPr>
            <p:ph sz="half" idx="1"/>
          </p:nvPr>
        </p:nvSpPr>
        <p:spPr>
          <a:xfrm>
            <a:off x="1679510" y="1600201"/>
            <a:ext cx="48005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7267510" y="1600201"/>
            <a:ext cx="48005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Date Placeholder 4"/>
          <p:cNvSpPr>
            <a:spLocks noGrp="1"/>
          </p:cNvSpPr>
          <p:nvPr>
            <p:ph type="dt" sz="half" idx="10"/>
          </p:nvPr>
        </p:nvSpPr>
        <p:spPr>
          <a:xfrm>
            <a:off x="1775520" y="6356351"/>
            <a:ext cx="1678880" cy="365125"/>
          </a:xfrm>
        </p:spPr>
        <p:txBody>
          <a:bodyPr/>
          <a:lstStyle/>
          <a:p>
            <a:fld id="{7776BE3E-A487-45DD-9ADD-24A3857C665E}" type="datetimeFigureOut">
              <a:rPr lang="en-JM" smtClean="0"/>
              <a:pPr/>
              <a:t>23/5/2019</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4243675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Date Placeholder 2"/>
          <p:cNvSpPr>
            <a:spLocks noGrp="1"/>
          </p:cNvSpPr>
          <p:nvPr>
            <p:ph type="dt" sz="half" idx="10"/>
          </p:nvPr>
        </p:nvSpPr>
        <p:spPr>
          <a:xfrm>
            <a:off x="1679509" y="6356351"/>
            <a:ext cx="1774891" cy="365125"/>
          </a:xfrm>
        </p:spPr>
        <p:txBody>
          <a:bodyPr/>
          <a:lstStyle/>
          <a:p>
            <a:fld id="{7776BE3E-A487-45DD-9ADD-24A3857C665E}" type="datetimeFigureOut">
              <a:rPr lang="en-JM" smtClean="0"/>
              <a:pPr/>
              <a:t>23/5/2019</a:t>
            </a:fld>
            <a:endParaRPr lang="en-JM" dirty="0"/>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316091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425" y="4406901"/>
            <a:ext cx="10414860" cy="1362075"/>
          </a:xfrm>
        </p:spPr>
        <p:txBody>
          <a:bodyPr anchor="t"/>
          <a:lstStyle>
            <a:lvl1pPr algn="l">
              <a:defRPr sz="4000" b="1" cap="all"/>
            </a:lvl1pPr>
          </a:lstStyle>
          <a:p>
            <a:r>
              <a:rPr lang="en-US"/>
              <a:t>Click to edit Master title style</a:t>
            </a:r>
            <a:endParaRPr lang="en-JM"/>
          </a:p>
        </p:txBody>
      </p:sp>
      <p:sp>
        <p:nvSpPr>
          <p:cNvPr id="3" name="Text Placeholder 2"/>
          <p:cNvSpPr>
            <a:spLocks noGrp="1"/>
          </p:cNvSpPr>
          <p:nvPr>
            <p:ph type="body" idx="1"/>
          </p:nvPr>
        </p:nvSpPr>
        <p:spPr>
          <a:xfrm>
            <a:off x="911425" y="2906713"/>
            <a:ext cx="1041485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5D5F95-34D7-45C1-AC71-7A0A972E13E5}"/>
              </a:ext>
            </a:extLst>
          </p:cNvPr>
          <p:cNvSpPr>
            <a:spLocks noGrp="1"/>
          </p:cNvSpPr>
          <p:nvPr>
            <p:ph type="dt" sz="half" idx="10"/>
          </p:nvPr>
        </p:nvSpPr>
        <p:spPr/>
        <p:txBody>
          <a:bodyPr/>
          <a:lstStyle>
            <a:lvl1pPr>
              <a:defRPr/>
            </a:lvl1pPr>
          </a:lstStyle>
          <a:p>
            <a:pPr>
              <a:defRPr/>
            </a:pPr>
            <a:fld id="{5E6C4644-61DF-4624-9AAA-E910F98ECFBF}" type="datetimeFigureOut">
              <a:rPr lang="en-JM"/>
              <a:pPr>
                <a:defRPr/>
              </a:pPr>
              <a:t>23/5/2019</a:t>
            </a:fld>
            <a:endParaRPr lang="en-JM"/>
          </a:p>
        </p:txBody>
      </p:sp>
      <p:sp>
        <p:nvSpPr>
          <p:cNvPr id="5" name="Footer Placeholder 4">
            <a:extLst>
              <a:ext uri="{FF2B5EF4-FFF2-40B4-BE49-F238E27FC236}">
                <a16:creationId xmlns:a16="http://schemas.microsoft.com/office/drawing/2014/main" xmlns="" id="{B63EC6FA-8D8E-40C0-A6BD-B9D3046B8AF5}"/>
              </a:ext>
            </a:extLst>
          </p:cNvPr>
          <p:cNvSpPr>
            <a:spLocks noGrp="1"/>
          </p:cNvSpPr>
          <p:nvPr>
            <p:ph type="ftr" sz="quarter" idx="11"/>
          </p:nvPr>
        </p:nvSpPr>
        <p:spPr/>
        <p:txBody>
          <a:bodyPr/>
          <a:lstStyle>
            <a:lvl1pPr>
              <a:defRPr/>
            </a:lvl1pPr>
          </a:lstStyle>
          <a:p>
            <a:pPr>
              <a:defRPr/>
            </a:pPr>
            <a:endParaRPr lang="en-JM"/>
          </a:p>
        </p:txBody>
      </p:sp>
      <p:sp>
        <p:nvSpPr>
          <p:cNvPr id="6" name="Slide Number Placeholder 5">
            <a:extLst>
              <a:ext uri="{FF2B5EF4-FFF2-40B4-BE49-F238E27FC236}">
                <a16:creationId xmlns:a16="http://schemas.microsoft.com/office/drawing/2014/main" xmlns="" id="{976D978E-00A6-4BF8-8588-6A245445B59C}"/>
              </a:ext>
            </a:extLst>
          </p:cNvPr>
          <p:cNvSpPr>
            <a:spLocks noGrp="1"/>
          </p:cNvSpPr>
          <p:nvPr>
            <p:ph type="sldNum" sz="quarter" idx="12"/>
          </p:nvPr>
        </p:nvSpPr>
        <p:spPr/>
        <p:txBody>
          <a:bodyPr/>
          <a:lstStyle>
            <a:lvl1pPr>
              <a:defRPr smtClean="0"/>
            </a:lvl1pPr>
          </a:lstStyle>
          <a:p>
            <a:pPr>
              <a:defRPr/>
            </a:pPr>
            <a:fld id="{E8BB2BBE-21D2-4ABF-8D94-62BC42579AE4}" type="slidenum">
              <a:rPr lang="en-JM" altLang="en-US"/>
              <a:pPr>
                <a:defRPr/>
              </a:pPr>
              <a:t>‹#›</a:t>
            </a:fld>
            <a:endParaRPr lang="en-JM" altLang="en-US"/>
          </a:p>
        </p:txBody>
      </p:sp>
    </p:spTree>
    <p:extLst>
      <p:ext uri="{BB962C8B-B14F-4D97-AF65-F5344CB8AC3E}">
        <p14:creationId xmlns:p14="http://schemas.microsoft.com/office/powerpoint/2010/main" val="878837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6BE3E-A487-45DD-9ADD-24A3857C665E}" type="datetimeFigureOut">
              <a:rPr lang="en-JM" smtClean="0"/>
              <a:pPr/>
              <a:t>23/5/2019</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241371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10" y="273050"/>
            <a:ext cx="3648405" cy="1162050"/>
          </a:xfrm>
        </p:spPr>
        <p:txBody>
          <a:bodyPr anchor="b"/>
          <a:lstStyle>
            <a:lvl1pPr algn="l">
              <a:defRPr sz="2000" b="1"/>
            </a:lvl1pPr>
          </a:lstStyle>
          <a:p>
            <a:r>
              <a:rPr lang="en-US"/>
              <a:t>Click to edit Master title style</a:t>
            </a:r>
            <a:endParaRPr lang="en-JM"/>
          </a:p>
        </p:txBody>
      </p:sp>
      <p:sp>
        <p:nvSpPr>
          <p:cNvPr id="3" name="Content Placeholder 2"/>
          <p:cNvSpPr>
            <a:spLocks noGrp="1"/>
          </p:cNvSpPr>
          <p:nvPr>
            <p:ph idx="1"/>
          </p:nvPr>
        </p:nvSpPr>
        <p:spPr>
          <a:xfrm>
            <a:off x="5615947" y="980729"/>
            <a:ext cx="6336704"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4" name="Text Placeholder 3"/>
          <p:cNvSpPr>
            <a:spLocks noGrp="1"/>
          </p:cNvSpPr>
          <p:nvPr>
            <p:ph type="body" sz="half" idx="2"/>
          </p:nvPr>
        </p:nvSpPr>
        <p:spPr>
          <a:xfrm>
            <a:off x="1679510" y="1435101"/>
            <a:ext cx="364840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79509" y="6356351"/>
            <a:ext cx="1774891" cy="365125"/>
          </a:xfrm>
        </p:spPr>
        <p:txBody>
          <a:bodyPr/>
          <a:lstStyle/>
          <a:p>
            <a:fld id="{7776BE3E-A487-45DD-9ADD-24A3857C665E}" type="datetimeFigureOut">
              <a:rPr lang="en-JM" smtClean="0"/>
              <a:pPr/>
              <a:t>23/5/2019</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3458130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5520" y="4800600"/>
            <a:ext cx="7929397" cy="566738"/>
          </a:xfrm>
        </p:spPr>
        <p:txBody>
          <a:bodyPr anchor="b"/>
          <a:lstStyle>
            <a:lvl1pPr algn="l">
              <a:defRPr sz="2000" b="1"/>
            </a:lvl1pPr>
          </a:lstStyle>
          <a:p>
            <a:r>
              <a:rPr lang="en-US"/>
              <a:t>Click to edit Master title style</a:t>
            </a:r>
            <a:endParaRPr lang="en-JM"/>
          </a:p>
        </p:txBody>
      </p:sp>
      <p:sp>
        <p:nvSpPr>
          <p:cNvPr id="3" name="Picture Placeholder 2"/>
          <p:cNvSpPr>
            <a:spLocks noGrp="1"/>
          </p:cNvSpPr>
          <p:nvPr>
            <p:ph type="pic" idx="1"/>
          </p:nvPr>
        </p:nvSpPr>
        <p:spPr>
          <a:xfrm>
            <a:off x="1775520" y="612775"/>
            <a:ext cx="777686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JM"/>
          </a:p>
        </p:txBody>
      </p:sp>
      <p:sp>
        <p:nvSpPr>
          <p:cNvPr id="4" name="Text Placeholder 3"/>
          <p:cNvSpPr>
            <a:spLocks noGrp="1"/>
          </p:cNvSpPr>
          <p:nvPr>
            <p:ph type="body" sz="half" idx="2"/>
          </p:nvPr>
        </p:nvSpPr>
        <p:spPr>
          <a:xfrm>
            <a:off x="1775520" y="5367338"/>
            <a:ext cx="792939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79509" y="6356351"/>
            <a:ext cx="1774891" cy="365125"/>
          </a:xfrm>
        </p:spPr>
        <p:txBody>
          <a:bodyPr/>
          <a:lstStyle/>
          <a:p>
            <a:fld id="{7776BE3E-A487-45DD-9ADD-24A3857C665E}" type="datetimeFigureOut">
              <a:rPr lang="en-JM" smtClean="0"/>
              <a:pPr/>
              <a:t>23/5/2019</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1175967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Vertical Text Placeholder 2"/>
          <p:cNvSpPr>
            <a:spLocks noGrp="1"/>
          </p:cNvSpPr>
          <p:nvPr>
            <p:ph type="body" orient="vert" idx="1"/>
          </p:nvPr>
        </p:nvSpPr>
        <p:spPr>
          <a:xfrm>
            <a:off x="1679509" y="1600201"/>
            <a:ext cx="10177131"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4" name="Date Placeholder 3"/>
          <p:cNvSpPr>
            <a:spLocks noGrp="1"/>
          </p:cNvSpPr>
          <p:nvPr>
            <p:ph type="dt" sz="half" idx="10"/>
          </p:nvPr>
        </p:nvSpPr>
        <p:spPr>
          <a:xfrm>
            <a:off x="1679509" y="6356351"/>
            <a:ext cx="1774891" cy="365125"/>
          </a:xfrm>
        </p:spPr>
        <p:txBody>
          <a:bodyPr/>
          <a:lstStyle/>
          <a:p>
            <a:fld id="{7776BE3E-A487-45DD-9ADD-24A3857C665E}" type="datetimeFigureOut">
              <a:rPr lang="en-JM" smtClean="0"/>
              <a:pPr/>
              <a:t>23/5/2019</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905626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08721"/>
            <a:ext cx="2743200" cy="5217443"/>
          </a:xfrm>
        </p:spPr>
        <p:txBody>
          <a:bodyPr vert="eaVert"/>
          <a:lstStyle/>
          <a:p>
            <a:r>
              <a:rPr lang="en-US"/>
              <a:t>Click to edit Master title style</a:t>
            </a:r>
            <a:endParaRPr lang="en-JM"/>
          </a:p>
        </p:txBody>
      </p:sp>
      <p:sp>
        <p:nvSpPr>
          <p:cNvPr id="3" name="Vertical Text Placeholder 2"/>
          <p:cNvSpPr>
            <a:spLocks noGrp="1"/>
          </p:cNvSpPr>
          <p:nvPr>
            <p:ph type="body" orient="vert" idx="1"/>
          </p:nvPr>
        </p:nvSpPr>
        <p:spPr>
          <a:xfrm>
            <a:off x="1775520" y="274639"/>
            <a:ext cx="68604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a:xfrm>
            <a:off x="1679509" y="6356351"/>
            <a:ext cx="1774891" cy="365125"/>
          </a:xfrm>
        </p:spPr>
        <p:txBody>
          <a:bodyPr/>
          <a:lstStyle/>
          <a:p>
            <a:fld id="{7776BE3E-A487-45DD-9ADD-24A3857C665E}" type="datetimeFigureOut">
              <a:rPr lang="en-JM" smtClean="0"/>
              <a:pPr/>
              <a:t>23/5/2019</a:t>
            </a:fld>
            <a:endParaRPr lang="en-JM" dirty="0"/>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C3DE47DA-D854-4D82-90A0-DA036A1904AE}" type="slidenum">
              <a:rPr lang="en-JM" smtClean="0"/>
              <a:pPr/>
              <a:t>‹#›</a:t>
            </a:fld>
            <a:endParaRPr lang="en-JM"/>
          </a:p>
        </p:txBody>
      </p:sp>
    </p:spTree>
    <p:extLst>
      <p:ext uri="{BB962C8B-B14F-4D97-AF65-F5344CB8AC3E}">
        <p14:creationId xmlns:p14="http://schemas.microsoft.com/office/powerpoint/2010/main" val="1357539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9"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1"/>
            <a:ext cx="8825659" cy="861420"/>
          </a:xfrm>
        </p:spPr>
        <p:txBody>
          <a:bodyPr anchor="t"/>
          <a:lstStyle>
            <a:lvl1pPr marL="0" indent="0" algn="l">
              <a:buNone/>
              <a:defRPr cap="all">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0340779"/>
      </p:ext>
    </p:extLst>
  </p:cSld>
  <p:clrMapOvr>
    <a:masterClrMapping/>
  </p:clrMapOvr>
  <p:hf sldNum="0" hdr="0" ftr="0" dt="0"/>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06941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4"/>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511996964"/>
      </p:ext>
    </p:extLst>
  </p:cSld>
  <p:clrMapOvr>
    <a:masterClrMapping/>
  </p:clrMapOvr>
  <p:hf sldNum="0" hdr="0" ftr="0" dt="0"/>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3" y="2060576"/>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4"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2912333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1"/>
            <a:ext cx="4396339"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103313" y="2514600"/>
            <a:ext cx="4396339" cy="37417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6" y="1905001"/>
            <a:ext cx="4396339"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654496" y="2514600"/>
            <a:ext cx="4396339" cy="37417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9067924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Content Placeholder 2"/>
          <p:cNvSpPr>
            <a:spLocks noGrp="1"/>
          </p:cNvSpPr>
          <p:nvPr>
            <p:ph sz="half" idx="1"/>
          </p:nvPr>
        </p:nvSpPr>
        <p:spPr>
          <a:xfrm>
            <a:off x="1679510" y="1600201"/>
            <a:ext cx="48005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7267510" y="1600201"/>
            <a:ext cx="480053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Date Placeholder 4">
            <a:extLst>
              <a:ext uri="{FF2B5EF4-FFF2-40B4-BE49-F238E27FC236}">
                <a16:creationId xmlns:a16="http://schemas.microsoft.com/office/drawing/2014/main" xmlns="" id="{D9FE3444-DC63-437C-B8F2-2F09A1127E04}"/>
              </a:ext>
            </a:extLst>
          </p:cNvPr>
          <p:cNvSpPr>
            <a:spLocks noGrp="1"/>
          </p:cNvSpPr>
          <p:nvPr>
            <p:ph type="dt" sz="half" idx="10"/>
          </p:nvPr>
        </p:nvSpPr>
        <p:spPr>
          <a:xfrm>
            <a:off x="1775885" y="6356351"/>
            <a:ext cx="1678516" cy="365125"/>
          </a:xfrm>
        </p:spPr>
        <p:txBody>
          <a:bodyPr/>
          <a:lstStyle>
            <a:lvl1pPr>
              <a:defRPr/>
            </a:lvl1pPr>
          </a:lstStyle>
          <a:p>
            <a:pPr>
              <a:defRPr/>
            </a:pPr>
            <a:fld id="{97300736-2196-426E-A41F-60C5F53AC883}" type="datetimeFigureOut">
              <a:rPr lang="en-JM"/>
              <a:pPr>
                <a:defRPr/>
              </a:pPr>
              <a:t>23/5/2019</a:t>
            </a:fld>
            <a:endParaRPr lang="en-JM"/>
          </a:p>
        </p:txBody>
      </p:sp>
      <p:sp>
        <p:nvSpPr>
          <p:cNvPr id="6" name="Footer Placeholder 5">
            <a:extLst>
              <a:ext uri="{FF2B5EF4-FFF2-40B4-BE49-F238E27FC236}">
                <a16:creationId xmlns:a16="http://schemas.microsoft.com/office/drawing/2014/main" xmlns="" id="{650E4273-0D9D-46CF-95BE-C01FCF422A96}"/>
              </a:ext>
            </a:extLst>
          </p:cNvPr>
          <p:cNvSpPr>
            <a:spLocks noGrp="1"/>
          </p:cNvSpPr>
          <p:nvPr>
            <p:ph type="ftr" sz="quarter" idx="11"/>
          </p:nvPr>
        </p:nvSpPr>
        <p:spPr/>
        <p:txBody>
          <a:bodyPr/>
          <a:lstStyle>
            <a:lvl1pPr>
              <a:defRPr/>
            </a:lvl1pPr>
          </a:lstStyle>
          <a:p>
            <a:pPr>
              <a:defRPr/>
            </a:pPr>
            <a:endParaRPr lang="en-JM"/>
          </a:p>
        </p:txBody>
      </p:sp>
      <p:sp>
        <p:nvSpPr>
          <p:cNvPr id="7" name="Slide Number Placeholder 6">
            <a:extLst>
              <a:ext uri="{FF2B5EF4-FFF2-40B4-BE49-F238E27FC236}">
                <a16:creationId xmlns:a16="http://schemas.microsoft.com/office/drawing/2014/main" xmlns="" id="{C383550F-C48C-4A19-9306-70A841465108}"/>
              </a:ext>
            </a:extLst>
          </p:cNvPr>
          <p:cNvSpPr>
            <a:spLocks noGrp="1"/>
          </p:cNvSpPr>
          <p:nvPr>
            <p:ph type="sldNum" sz="quarter" idx="12"/>
          </p:nvPr>
        </p:nvSpPr>
        <p:spPr/>
        <p:txBody>
          <a:bodyPr/>
          <a:lstStyle>
            <a:lvl1pPr>
              <a:defRPr smtClean="0"/>
            </a:lvl1pPr>
          </a:lstStyle>
          <a:p>
            <a:pPr>
              <a:defRPr/>
            </a:pPr>
            <a:fld id="{5B9FA9F0-3AD4-4DC3-BEE6-CC3CCCF87E7F}" type="slidenum">
              <a:rPr lang="en-JM" altLang="en-US"/>
              <a:pPr>
                <a:defRPr/>
              </a:pPr>
              <a:t>‹#›</a:t>
            </a:fld>
            <a:endParaRPr lang="en-JM" altLang="en-US"/>
          </a:p>
        </p:txBody>
      </p:sp>
    </p:spTree>
    <p:extLst>
      <p:ext uri="{BB962C8B-B14F-4D97-AF65-F5344CB8AC3E}">
        <p14:creationId xmlns:p14="http://schemas.microsoft.com/office/powerpoint/2010/main" val="4160437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5/23/2019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861683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5/23/2019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87620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5/23/2019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0510992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65144426"/>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32123830"/>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8429753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1"/>
            <a:ext cx="7999315" cy="2323375"/>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1" y="3771174"/>
            <a:ext cx="7279649" cy="342175"/>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8812246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2"/>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702718924"/>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1"/>
            <a:ext cx="2946867"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1"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Text Placeholder 4"/>
          <p:cNvSpPr>
            <a:spLocks noGrp="1"/>
          </p:cNvSpPr>
          <p:nvPr>
            <p:ph type="body" sz="quarter" idx="3"/>
          </p:nvPr>
        </p:nvSpPr>
        <p:spPr>
          <a:xfrm>
            <a:off x="3883661" y="1981201"/>
            <a:ext cx="2936241"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5" y="2667000"/>
            <a:ext cx="2946795"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1" y="1981201"/>
            <a:ext cx="2932113"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1" y="2667000"/>
            <a:ext cx="2932113"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5/23/2019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1609495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50"/>
            <a:ext cx="2940051"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2"/>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Text Placeholder 4"/>
          <p:cNvSpPr>
            <a:spLocks noGrp="1"/>
          </p:cNvSpPr>
          <p:nvPr>
            <p:ph type="body" sz="quarter" idx="3"/>
          </p:nvPr>
        </p:nvSpPr>
        <p:spPr>
          <a:xfrm>
            <a:off x="3889376" y="4250950"/>
            <a:ext cx="2930525"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1"/>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1" y="4250950"/>
            <a:ext cx="2932113"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6" y="4827208"/>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5/23/2019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307642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Date Placeholder 2">
            <a:extLst>
              <a:ext uri="{FF2B5EF4-FFF2-40B4-BE49-F238E27FC236}">
                <a16:creationId xmlns:a16="http://schemas.microsoft.com/office/drawing/2014/main" xmlns="" id="{98697BD8-2F65-4FA6-9779-F358B1F977A8}"/>
              </a:ext>
            </a:extLst>
          </p:cNvPr>
          <p:cNvSpPr>
            <a:spLocks noGrp="1"/>
          </p:cNvSpPr>
          <p:nvPr>
            <p:ph type="dt" sz="half" idx="10"/>
          </p:nvPr>
        </p:nvSpPr>
        <p:spPr>
          <a:xfrm>
            <a:off x="1678517" y="6356351"/>
            <a:ext cx="1775883" cy="365125"/>
          </a:xfrm>
        </p:spPr>
        <p:txBody>
          <a:bodyPr/>
          <a:lstStyle>
            <a:lvl1pPr>
              <a:defRPr/>
            </a:lvl1pPr>
          </a:lstStyle>
          <a:p>
            <a:pPr>
              <a:defRPr/>
            </a:pPr>
            <a:fld id="{0A5431E9-E0D4-4C6F-8C18-A6076FE43A12}" type="datetimeFigureOut">
              <a:rPr lang="en-JM"/>
              <a:pPr>
                <a:defRPr/>
              </a:pPr>
              <a:t>23/5/2019</a:t>
            </a:fld>
            <a:endParaRPr lang="en-JM" dirty="0"/>
          </a:p>
        </p:txBody>
      </p:sp>
      <p:sp>
        <p:nvSpPr>
          <p:cNvPr id="4" name="Footer Placeholder 3">
            <a:extLst>
              <a:ext uri="{FF2B5EF4-FFF2-40B4-BE49-F238E27FC236}">
                <a16:creationId xmlns:a16="http://schemas.microsoft.com/office/drawing/2014/main" xmlns="" id="{C09D108E-A95A-4D75-B121-C1879AAD791B}"/>
              </a:ext>
            </a:extLst>
          </p:cNvPr>
          <p:cNvSpPr>
            <a:spLocks noGrp="1"/>
          </p:cNvSpPr>
          <p:nvPr>
            <p:ph type="ftr" sz="quarter" idx="11"/>
          </p:nvPr>
        </p:nvSpPr>
        <p:spPr/>
        <p:txBody>
          <a:bodyPr/>
          <a:lstStyle>
            <a:lvl1pPr>
              <a:defRPr/>
            </a:lvl1pPr>
          </a:lstStyle>
          <a:p>
            <a:pPr>
              <a:defRPr/>
            </a:pPr>
            <a:endParaRPr lang="en-JM"/>
          </a:p>
        </p:txBody>
      </p:sp>
      <p:sp>
        <p:nvSpPr>
          <p:cNvPr id="5" name="Slide Number Placeholder 4">
            <a:extLst>
              <a:ext uri="{FF2B5EF4-FFF2-40B4-BE49-F238E27FC236}">
                <a16:creationId xmlns:a16="http://schemas.microsoft.com/office/drawing/2014/main" xmlns="" id="{532F9AE6-549D-4760-B8DA-B67C93F24E82}"/>
              </a:ext>
            </a:extLst>
          </p:cNvPr>
          <p:cNvSpPr>
            <a:spLocks noGrp="1"/>
          </p:cNvSpPr>
          <p:nvPr>
            <p:ph type="sldNum" sz="quarter" idx="12"/>
          </p:nvPr>
        </p:nvSpPr>
        <p:spPr/>
        <p:txBody>
          <a:bodyPr/>
          <a:lstStyle>
            <a:lvl1pPr>
              <a:defRPr smtClean="0"/>
            </a:lvl1pPr>
          </a:lstStyle>
          <a:p>
            <a:pPr>
              <a:defRPr/>
            </a:pPr>
            <a:fld id="{DCF4F87D-4399-4BB8-B398-E87EA86D5C16}" type="slidenum">
              <a:rPr lang="en-JM" altLang="en-US"/>
              <a:pPr>
                <a:defRPr/>
              </a:pPr>
              <a:t>‹#›</a:t>
            </a:fld>
            <a:endParaRPr lang="en-JM" altLang="en-US"/>
          </a:p>
        </p:txBody>
      </p:sp>
    </p:spTree>
    <p:extLst>
      <p:ext uri="{BB962C8B-B14F-4D97-AF65-F5344CB8AC3E}">
        <p14:creationId xmlns:p14="http://schemas.microsoft.com/office/powerpoint/2010/main" val="396019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19018262"/>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4"/>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4" y="887415"/>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6817971"/>
      </p:ext>
    </p:extLst>
  </p:cSld>
  <p:clrMapOvr>
    <a:masterClrMapping/>
  </p:clrMapOvr>
  <p:hf sldNum="0" hdr="0" ftr="0" dt="0"/>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 name="Shape 33"/>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Shape 3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36227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7" name="Shape 3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79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247FA78-2CC5-4F46-9DC2-19733CF89560}"/>
              </a:ext>
            </a:extLst>
          </p:cNvPr>
          <p:cNvSpPr>
            <a:spLocks noGrp="1"/>
          </p:cNvSpPr>
          <p:nvPr>
            <p:ph type="dt" sz="half" idx="10"/>
          </p:nvPr>
        </p:nvSpPr>
        <p:spPr/>
        <p:txBody>
          <a:bodyPr/>
          <a:lstStyle>
            <a:lvl1pPr>
              <a:defRPr/>
            </a:lvl1pPr>
          </a:lstStyle>
          <a:p>
            <a:pPr>
              <a:defRPr/>
            </a:pPr>
            <a:fld id="{B3750C96-3920-4C62-8ABB-CE27A74665B9}" type="datetimeFigureOut">
              <a:rPr lang="en-JM"/>
              <a:pPr>
                <a:defRPr/>
              </a:pPr>
              <a:t>23/5/2019</a:t>
            </a:fld>
            <a:endParaRPr lang="en-JM"/>
          </a:p>
        </p:txBody>
      </p:sp>
      <p:sp>
        <p:nvSpPr>
          <p:cNvPr id="3" name="Footer Placeholder 2">
            <a:extLst>
              <a:ext uri="{FF2B5EF4-FFF2-40B4-BE49-F238E27FC236}">
                <a16:creationId xmlns:a16="http://schemas.microsoft.com/office/drawing/2014/main" xmlns="" id="{B3A346F0-06E6-4124-8572-DF3348B8596B}"/>
              </a:ext>
            </a:extLst>
          </p:cNvPr>
          <p:cNvSpPr>
            <a:spLocks noGrp="1"/>
          </p:cNvSpPr>
          <p:nvPr>
            <p:ph type="ftr" sz="quarter" idx="11"/>
          </p:nvPr>
        </p:nvSpPr>
        <p:spPr/>
        <p:txBody>
          <a:bodyPr/>
          <a:lstStyle>
            <a:lvl1pPr>
              <a:defRPr/>
            </a:lvl1pPr>
          </a:lstStyle>
          <a:p>
            <a:pPr>
              <a:defRPr/>
            </a:pPr>
            <a:endParaRPr lang="en-JM"/>
          </a:p>
        </p:txBody>
      </p:sp>
      <p:sp>
        <p:nvSpPr>
          <p:cNvPr id="4" name="Slide Number Placeholder 3">
            <a:extLst>
              <a:ext uri="{FF2B5EF4-FFF2-40B4-BE49-F238E27FC236}">
                <a16:creationId xmlns:a16="http://schemas.microsoft.com/office/drawing/2014/main" xmlns="" id="{FF9DA582-9FF7-4219-B5C9-3B92FBD4BBDD}"/>
              </a:ext>
            </a:extLst>
          </p:cNvPr>
          <p:cNvSpPr>
            <a:spLocks noGrp="1"/>
          </p:cNvSpPr>
          <p:nvPr>
            <p:ph type="sldNum" sz="quarter" idx="12"/>
          </p:nvPr>
        </p:nvSpPr>
        <p:spPr/>
        <p:txBody>
          <a:bodyPr/>
          <a:lstStyle>
            <a:lvl1pPr>
              <a:defRPr smtClean="0"/>
            </a:lvl1pPr>
          </a:lstStyle>
          <a:p>
            <a:pPr>
              <a:defRPr/>
            </a:pPr>
            <a:fld id="{2BF414B5-9A08-476F-B4CE-B7307BFF013D}" type="slidenum">
              <a:rPr lang="en-JM" altLang="en-US"/>
              <a:pPr>
                <a:defRPr/>
              </a:pPr>
              <a:t>‹#›</a:t>
            </a:fld>
            <a:endParaRPr lang="en-JM" altLang="en-US"/>
          </a:p>
        </p:txBody>
      </p:sp>
    </p:spTree>
    <p:extLst>
      <p:ext uri="{BB962C8B-B14F-4D97-AF65-F5344CB8AC3E}">
        <p14:creationId xmlns:p14="http://schemas.microsoft.com/office/powerpoint/2010/main" val="5688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510" y="273050"/>
            <a:ext cx="3648405" cy="1162050"/>
          </a:xfrm>
        </p:spPr>
        <p:txBody>
          <a:bodyPr anchor="b"/>
          <a:lstStyle>
            <a:lvl1pPr algn="l">
              <a:defRPr sz="2000" b="1"/>
            </a:lvl1pPr>
          </a:lstStyle>
          <a:p>
            <a:r>
              <a:rPr lang="en-US"/>
              <a:t>Click to edit Master title style</a:t>
            </a:r>
            <a:endParaRPr lang="en-JM"/>
          </a:p>
        </p:txBody>
      </p:sp>
      <p:sp>
        <p:nvSpPr>
          <p:cNvPr id="3" name="Content Placeholder 2"/>
          <p:cNvSpPr>
            <a:spLocks noGrp="1"/>
          </p:cNvSpPr>
          <p:nvPr>
            <p:ph idx="1"/>
          </p:nvPr>
        </p:nvSpPr>
        <p:spPr>
          <a:xfrm>
            <a:off x="5615947" y="980729"/>
            <a:ext cx="6336704"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4" name="Text Placeholder 3"/>
          <p:cNvSpPr>
            <a:spLocks noGrp="1"/>
          </p:cNvSpPr>
          <p:nvPr>
            <p:ph type="body" sz="half" idx="2"/>
          </p:nvPr>
        </p:nvSpPr>
        <p:spPr>
          <a:xfrm>
            <a:off x="1679510" y="1435101"/>
            <a:ext cx="364840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4B6489D0-31D4-4D8F-942C-E8BCDA16BC41}"/>
              </a:ext>
            </a:extLst>
          </p:cNvPr>
          <p:cNvSpPr>
            <a:spLocks noGrp="1"/>
          </p:cNvSpPr>
          <p:nvPr>
            <p:ph type="dt" sz="half" idx="10"/>
          </p:nvPr>
        </p:nvSpPr>
        <p:spPr>
          <a:xfrm>
            <a:off x="1678517" y="6356351"/>
            <a:ext cx="1775883" cy="365125"/>
          </a:xfrm>
        </p:spPr>
        <p:txBody>
          <a:bodyPr/>
          <a:lstStyle>
            <a:lvl1pPr>
              <a:defRPr/>
            </a:lvl1pPr>
          </a:lstStyle>
          <a:p>
            <a:pPr>
              <a:defRPr/>
            </a:pPr>
            <a:fld id="{6E675244-226F-4DF0-A2AC-047491642EA1}" type="datetimeFigureOut">
              <a:rPr lang="en-JM"/>
              <a:pPr>
                <a:defRPr/>
              </a:pPr>
              <a:t>23/5/2019</a:t>
            </a:fld>
            <a:endParaRPr lang="en-JM"/>
          </a:p>
        </p:txBody>
      </p:sp>
      <p:sp>
        <p:nvSpPr>
          <p:cNvPr id="6" name="Footer Placeholder 5">
            <a:extLst>
              <a:ext uri="{FF2B5EF4-FFF2-40B4-BE49-F238E27FC236}">
                <a16:creationId xmlns:a16="http://schemas.microsoft.com/office/drawing/2014/main" xmlns="" id="{D6A45B75-3337-4015-A735-D4293925D5B4}"/>
              </a:ext>
            </a:extLst>
          </p:cNvPr>
          <p:cNvSpPr>
            <a:spLocks noGrp="1"/>
          </p:cNvSpPr>
          <p:nvPr>
            <p:ph type="ftr" sz="quarter" idx="11"/>
          </p:nvPr>
        </p:nvSpPr>
        <p:spPr/>
        <p:txBody>
          <a:bodyPr/>
          <a:lstStyle>
            <a:lvl1pPr>
              <a:defRPr/>
            </a:lvl1pPr>
          </a:lstStyle>
          <a:p>
            <a:pPr>
              <a:defRPr/>
            </a:pPr>
            <a:endParaRPr lang="en-JM"/>
          </a:p>
        </p:txBody>
      </p:sp>
      <p:sp>
        <p:nvSpPr>
          <p:cNvPr id="7" name="Slide Number Placeholder 6">
            <a:extLst>
              <a:ext uri="{FF2B5EF4-FFF2-40B4-BE49-F238E27FC236}">
                <a16:creationId xmlns:a16="http://schemas.microsoft.com/office/drawing/2014/main" xmlns="" id="{D0C7ECCA-B00F-4AAE-8342-C73FCF13687A}"/>
              </a:ext>
            </a:extLst>
          </p:cNvPr>
          <p:cNvSpPr>
            <a:spLocks noGrp="1"/>
          </p:cNvSpPr>
          <p:nvPr>
            <p:ph type="sldNum" sz="quarter" idx="12"/>
          </p:nvPr>
        </p:nvSpPr>
        <p:spPr/>
        <p:txBody>
          <a:bodyPr/>
          <a:lstStyle>
            <a:lvl1pPr>
              <a:defRPr smtClean="0"/>
            </a:lvl1pPr>
          </a:lstStyle>
          <a:p>
            <a:pPr>
              <a:defRPr/>
            </a:pPr>
            <a:fld id="{BFF8E880-0029-4F03-BDD1-785C925F1083}" type="slidenum">
              <a:rPr lang="en-JM" altLang="en-US"/>
              <a:pPr>
                <a:defRPr/>
              </a:pPr>
              <a:t>‹#›</a:t>
            </a:fld>
            <a:endParaRPr lang="en-JM" altLang="en-US"/>
          </a:p>
        </p:txBody>
      </p:sp>
    </p:spTree>
    <p:extLst>
      <p:ext uri="{BB962C8B-B14F-4D97-AF65-F5344CB8AC3E}">
        <p14:creationId xmlns:p14="http://schemas.microsoft.com/office/powerpoint/2010/main" val="359580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5520" y="4800600"/>
            <a:ext cx="7929397" cy="566738"/>
          </a:xfrm>
        </p:spPr>
        <p:txBody>
          <a:bodyPr anchor="b"/>
          <a:lstStyle>
            <a:lvl1pPr algn="l">
              <a:defRPr sz="2000" b="1"/>
            </a:lvl1pPr>
          </a:lstStyle>
          <a:p>
            <a:r>
              <a:rPr lang="en-US"/>
              <a:t>Click to edit Master title style</a:t>
            </a:r>
            <a:endParaRPr lang="en-JM"/>
          </a:p>
        </p:txBody>
      </p:sp>
      <p:sp>
        <p:nvSpPr>
          <p:cNvPr id="3" name="Picture Placeholder 2"/>
          <p:cNvSpPr>
            <a:spLocks noGrp="1"/>
          </p:cNvSpPr>
          <p:nvPr>
            <p:ph type="pic" idx="1"/>
          </p:nvPr>
        </p:nvSpPr>
        <p:spPr>
          <a:xfrm>
            <a:off x="1775520" y="612775"/>
            <a:ext cx="7776864"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JM" noProof="0"/>
          </a:p>
        </p:txBody>
      </p:sp>
      <p:sp>
        <p:nvSpPr>
          <p:cNvPr id="4" name="Text Placeholder 3"/>
          <p:cNvSpPr>
            <a:spLocks noGrp="1"/>
          </p:cNvSpPr>
          <p:nvPr>
            <p:ph type="body" sz="half" idx="2"/>
          </p:nvPr>
        </p:nvSpPr>
        <p:spPr>
          <a:xfrm>
            <a:off x="1775520" y="5367338"/>
            <a:ext cx="792939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922785FE-2AA9-47D6-853C-5DCC8A8EFBC1}"/>
              </a:ext>
            </a:extLst>
          </p:cNvPr>
          <p:cNvSpPr>
            <a:spLocks noGrp="1"/>
          </p:cNvSpPr>
          <p:nvPr>
            <p:ph type="dt" sz="half" idx="10"/>
          </p:nvPr>
        </p:nvSpPr>
        <p:spPr>
          <a:xfrm>
            <a:off x="1678517" y="6356351"/>
            <a:ext cx="1775883" cy="365125"/>
          </a:xfrm>
        </p:spPr>
        <p:txBody>
          <a:bodyPr/>
          <a:lstStyle>
            <a:lvl1pPr>
              <a:defRPr/>
            </a:lvl1pPr>
          </a:lstStyle>
          <a:p>
            <a:pPr>
              <a:defRPr/>
            </a:pPr>
            <a:fld id="{8A8CB8C6-268E-470F-8E47-E51B94F00475}" type="datetimeFigureOut">
              <a:rPr lang="en-JM"/>
              <a:pPr>
                <a:defRPr/>
              </a:pPr>
              <a:t>23/5/2019</a:t>
            </a:fld>
            <a:endParaRPr lang="en-JM"/>
          </a:p>
        </p:txBody>
      </p:sp>
      <p:sp>
        <p:nvSpPr>
          <p:cNvPr id="6" name="Footer Placeholder 5">
            <a:extLst>
              <a:ext uri="{FF2B5EF4-FFF2-40B4-BE49-F238E27FC236}">
                <a16:creationId xmlns:a16="http://schemas.microsoft.com/office/drawing/2014/main" xmlns="" id="{59C79884-73D0-4E29-916F-5F2F8453494A}"/>
              </a:ext>
            </a:extLst>
          </p:cNvPr>
          <p:cNvSpPr>
            <a:spLocks noGrp="1"/>
          </p:cNvSpPr>
          <p:nvPr>
            <p:ph type="ftr" sz="quarter" idx="11"/>
          </p:nvPr>
        </p:nvSpPr>
        <p:spPr/>
        <p:txBody>
          <a:bodyPr/>
          <a:lstStyle>
            <a:lvl1pPr>
              <a:defRPr/>
            </a:lvl1pPr>
          </a:lstStyle>
          <a:p>
            <a:pPr>
              <a:defRPr/>
            </a:pPr>
            <a:endParaRPr lang="en-JM"/>
          </a:p>
        </p:txBody>
      </p:sp>
      <p:sp>
        <p:nvSpPr>
          <p:cNvPr id="7" name="Slide Number Placeholder 6">
            <a:extLst>
              <a:ext uri="{FF2B5EF4-FFF2-40B4-BE49-F238E27FC236}">
                <a16:creationId xmlns:a16="http://schemas.microsoft.com/office/drawing/2014/main" xmlns="" id="{ED9EEBD1-3471-4D4C-B9AE-6BC4CEFD2D28}"/>
              </a:ext>
            </a:extLst>
          </p:cNvPr>
          <p:cNvSpPr>
            <a:spLocks noGrp="1"/>
          </p:cNvSpPr>
          <p:nvPr>
            <p:ph type="sldNum" sz="quarter" idx="12"/>
          </p:nvPr>
        </p:nvSpPr>
        <p:spPr/>
        <p:txBody>
          <a:bodyPr/>
          <a:lstStyle>
            <a:lvl1pPr>
              <a:defRPr smtClean="0"/>
            </a:lvl1pPr>
          </a:lstStyle>
          <a:p>
            <a:pPr>
              <a:defRPr/>
            </a:pPr>
            <a:fld id="{DB320656-79D7-4FD2-BE0B-9737DC7DDD62}" type="slidenum">
              <a:rPr lang="en-JM" altLang="en-US"/>
              <a:pPr>
                <a:defRPr/>
              </a:pPr>
              <a:t>‹#›</a:t>
            </a:fld>
            <a:endParaRPr lang="en-JM" altLang="en-US"/>
          </a:p>
        </p:txBody>
      </p:sp>
    </p:spTree>
    <p:extLst>
      <p:ext uri="{BB962C8B-B14F-4D97-AF65-F5344CB8AC3E}">
        <p14:creationId xmlns:p14="http://schemas.microsoft.com/office/powerpoint/2010/main" val="230125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1143000"/>
          </a:xfrm>
        </p:spPr>
        <p:txBody>
          <a:bodyPr/>
          <a:lstStyle/>
          <a:p>
            <a:r>
              <a:rPr lang="en-US"/>
              <a:t>Click to edit Master title style</a:t>
            </a:r>
            <a:endParaRPr lang="en-JM"/>
          </a:p>
        </p:txBody>
      </p:sp>
      <p:sp>
        <p:nvSpPr>
          <p:cNvPr id="3" name="Vertical Text Placeholder 2"/>
          <p:cNvSpPr>
            <a:spLocks noGrp="1"/>
          </p:cNvSpPr>
          <p:nvPr>
            <p:ph type="body" orient="vert" idx="1"/>
          </p:nvPr>
        </p:nvSpPr>
        <p:spPr>
          <a:xfrm>
            <a:off x="1679509" y="1600201"/>
            <a:ext cx="10177131"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4" name="Date Placeholder 3">
            <a:extLst>
              <a:ext uri="{FF2B5EF4-FFF2-40B4-BE49-F238E27FC236}">
                <a16:creationId xmlns:a16="http://schemas.microsoft.com/office/drawing/2014/main" xmlns="" id="{4A5F2F28-7E5E-418F-A2C7-4ADB14E8558A}"/>
              </a:ext>
            </a:extLst>
          </p:cNvPr>
          <p:cNvSpPr>
            <a:spLocks noGrp="1"/>
          </p:cNvSpPr>
          <p:nvPr>
            <p:ph type="dt" sz="half" idx="10"/>
          </p:nvPr>
        </p:nvSpPr>
        <p:spPr>
          <a:xfrm>
            <a:off x="1678517" y="6356351"/>
            <a:ext cx="1775883" cy="365125"/>
          </a:xfrm>
        </p:spPr>
        <p:txBody>
          <a:bodyPr/>
          <a:lstStyle>
            <a:lvl1pPr>
              <a:defRPr/>
            </a:lvl1pPr>
          </a:lstStyle>
          <a:p>
            <a:pPr>
              <a:defRPr/>
            </a:pPr>
            <a:fld id="{56C2DF5C-23DA-4EA1-8FD6-D7662C87FC40}" type="datetimeFigureOut">
              <a:rPr lang="en-JM"/>
              <a:pPr>
                <a:defRPr/>
              </a:pPr>
              <a:t>23/5/2019</a:t>
            </a:fld>
            <a:endParaRPr lang="en-JM"/>
          </a:p>
        </p:txBody>
      </p:sp>
      <p:sp>
        <p:nvSpPr>
          <p:cNvPr id="5" name="Footer Placeholder 4">
            <a:extLst>
              <a:ext uri="{FF2B5EF4-FFF2-40B4-BE49-F238E27FC236}">
                <a16:creationId xmlns:a16="http://schemas.microsoft.com/office/drawing/2014/main" xmlns="" id="{13F3FBD2-7F0B-4E22-BDE3-B8FCBEE32F1A}"/>
              </a:ext>
            </a:extLst>
          </p:cNvPr>
          <p:cNvSpPr>
            <a:spLocks noGrp="1"/>
          </p:cNvSpPr>
          <p:nvPr>
            <p:ph type="ftr" sz="quarter" idx="11"/>
          </p:nvPr>
        </p:nvSpPr>
        <p:spPr/>
        <p:txBody>
          <a:bodyPr/>
          <a:lstStyle>
            <a:lvl1pPr>
              <a:defRPr/>
            </a:lvl1pPr>
          </a:lstStyle>
          <a:p>
            <a:pPr>
              <a:defRPr/>
            </a:pPr>
            <a:endParaRPr lang="en-JM"/>
          </a:p>
        </p:txBody>
      </p:sp>
      <p:sp>
        <p:nvSpPr>
          <p:cNvPr id="6" name="Slide Number Placeholder 5">
            <a:extLst>
              <a:ext uri="{FF2B5EF4-FFF2-40B4-BE49-F238E27FC236}">
                <a16:creationId xmlns:a16="http://schemas.microsoft.com/office/drawing/2014/main" xmlns="" id="{11C23183-9FAC-4999-87A1-E05F22F25D03}"/>
              </a:ext>
            </a:extLst>
          </p:cNvPr>
          <p:cNvSpPr>
            <a:spLocks noGrp="1"/>
          </p:cNvSpPr>
          <p:nvPr>
            <p:ph type="sldNum" sz="quarter" idx="12"/>
          </p:nvPr>
        </p:nvSpPr>
        <p:spPr/>
        <p:txBody>
          <a:bodyPr/>
          <a:lstStyle>
            <a:lvl1pPr>
              <a:defRPr smtClean="0"/>
            </a:lvl1pPr>
          </a:lstStyle>
          <a:p>
            <a:pPr>
              <a:defRPr/>
            </a:pPr>
            <a:fld id="{88C192BD-80F6-4031-A159-C4F13072B5D5}" type="slidenum">
              <a:rPr lang="en-JM" altLang="en-US"/>
              <a:pPr>
                <a:defRPr/>
              </a:pPr>
              <a:t>‹#›</a:t>
            </a:fld>
            <a:endParaRPr lang="en-JM" altLang="en-US"/>
          </a:p>
        </p:txBody>
      </p:sp>
    </p:spTree>
    <p:extLst>
      <p:ext uri="{BB962C8B-B14F-4D97-AF65-F5344CB8AC3E}">
        <p14:creationId xmlns:p14="http://schemas.microsoft.com/office/powerpoint/2010/main" val="319191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4.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8.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11.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10.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7F507C7-5E00-422B-A5DC-C9E6EF62EA5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JM" altLang="en-US"/>
          </a:p>
        </p:txBody>
      </p:sp>
      <p:sp>
        <p:nvSpPr>
          <p:cNvPr id="1027" name="Text Placeholder 2">
            <a:extLst>
              <a:ext uri="{FF2B5EF4-FFF2-40B4-BE49-F238E27FC236}">
                <a16:creationId xmlns:a16="http://schemas.microsoft.com/office/drawing/2014/main" xmlns="" id="{923CB389-C904-4C43-8538-3F7E8480F5B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JM" altLang="en-US"/>
          </a:p>
        </p:txBody>
      </p:sp>
      <p:sp>
        <p:nvSpPr>
          <p:cNvPr id="4" name="Date Placeholder 3">
            <a:extLst>
              <a:ext uri="{FF2B5EF4-FFF2-40B4-BE49-F238E27FC236}">
                <a16:creationId xmlns:a16="http://schemas.microsoft.com/office/drawing/2014/main" xmlns="" id="{A1827FB5-09E3-4E4F-8474-E8A0103EC4F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253717E-5DF0-47F8-9D13-AD6665C41F5F}" type="datetimeFigureOut">
              <a:rPr lang="en-JM"/>
              <a:pPr>
                <a:defRPr/>
              </a:pPr>
              <a:t>23/5/2019</a:t>
            </a:fld>
            <a:endParaRPr lang="en-JM"/>
          </a:p>
        </p:txBody>
      </p:sp>
      <p:sp>
        <p:nvSpPr>
          <p:cNvPr id="5" name="Footer Placeholder 4">
            <a:extLst>
              <a:ext uri="{FF2B5EF4-FFF2-40B4-BE49-F238E27FC236}">
                <a16:creationId xmlns:a16="http://schemas.microsoft.com/office/drawing/2014/main" xmlns="" id="{87F111E8-416D-4EDE-A06B-EF8D5F0E2EA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JM"/>
          </a:p>
        </p:txBody>
      </p:sp>
      <p:sp>
        <p:nvSpPr>
          <p:cNvPr id="6" name="Slide Number Placeholder 5">
            <a:extLst>
              <a:ext uri="{FF2B5EF4-FFF2-40B4-BE49-F238E27FC236}">
                <a16:creationId xmlns:a16="http://schemas.microsoft.com/office/drawing/2014/main" xmlns="" id="{3A81B3B1-9109-4234-A268-5253B1D1F0C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08F027E1-8181-41F4-B4AE-1A11904FADE9}" type="slidenum">
              <a:rPr lang="en-JM" altLang="en-US"/>
              <a:pPr>
                <a:defRPr/>
              </a:pPr>
              <a:t>‹#›</a:t>
            </a:fld>
            <a:endParaRPr lang="en-JM" altLang="en-US"/>
          </a:p>
        </p:txBody>
      </p:sp>
    </p:spTree>
    <p:extLst>
      <p:ext uri="{BB962C8B-B14F-4D97-AF65-F5344CB8AC3E}">
        <p14:creationId xmlns:p14="http://schemas.microsoft.com/office/powerpoint/2010/main" val="2134247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336F0-6BC0-4CAF-B473-019E67B3C7E5}" type="datetime1">
              <a:rPr lang="en-JM" smtClean="0"/>
              <a:pPr/>
              <a:t>23/5/2019</a:t>
            </a:fld>
            <a:endParaRPr lang="en-JM"/>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029"/>
              <a:t>Journey to ISO 9001:2015 Certification - UCJ/RM/JIC/1.0- July 2018</a:t>
            </a:r>
            <a:endParaRPr lang="en-JM"/>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E47DA-D854-4D82-90A0-DA036A1904AE}" type="slidenum">
              <a:rPr lang="en-JM" smtClean="0"/>
              <a:pPr/>
              <a:t>‹#›</a:t>
            </a:fld>
            <a:endParaRPr lang="en-JM"/>
          </a:p>
        </p:txBody>
      </p:sp>
    </p:spTree>
    <p:extLst>
      <p:ext uri="{BB962C8B-B14F-4D97-AF65-F5344CB8AC3E}">
        <p14:creationId xmlns:p14="http://schemas.microsoft.com/office/powerpoint/2010/main" val="1827772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6BE3E-A487-45DD-9ADD-24A3857C665E}" type="datetimeFigureOut">
              <a:rPr lang="en-JM" smtClean="0"/>
              <a:pPr/>
              <a:t>23/5/2019</a:t>
            </a:fld>
            <a:endParaRPr lang="en-JM"/>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E47DA-D854-4D82-90A0-DA036A1904AE}" type="slidenum">
              <a:rPr lang="en-JM" smtClean="0"/>
              <a:pPr/>
              <a:t>‹#›</a:t>
            </a:fld>
            <a:endParaRPr lang="en-JM"/>
          </a:p>
        </p:txBody>
      </p:sp>
    </p:spTree>
    <p:extLst>
      <p:ext uri="{BB962C8B-B14F-4D97-AF65-F5344CB8AC3E}">
        <p14:creationId xmlns:p14="http://schemas.microsoft.com/office/powerpoint/2010/main" val="20996593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1"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1" y="2892348"/>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9013"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7"/>
            <a:ext cx="9404723" cy="140053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41" y="1790702"/>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5/23/2019</a:t>
            </a:fld>
            <a:endParaRPr lang="en-US" dirty="0"/>
          </a:p>
        </p:txBody>
      </p:sp>
      <p:sp>
        <p:nvSpPr>
          <p:cNvPr id="5" name="Footer Placeholder 4"/>
          <p:cNvSpPr>
            <a:spLocks noGrp="1"/>
          </p:cNvSpPr>
          <p:nvPr>
            <p:ph type="ftr" sz="quarter" idx="3"/>
          </p:nvPr>
        </p:nvSpPr>
        <p:spPr>
          <a:xfrm rot="5400000">
            <a:off x="8951573" y="3225298"/>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2" y="295730"/>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959175880"/>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hf sldNum="0" hdr="0" ftr="0" dt="0"/>
  <p:txStyles>
    <p:title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qar.eu/" TargetMode="External"/><Relationship Id="rId2" Type="http://schemas.openxmlformats.org/officeDocument/2006/relationships/hyperlink" Target="https://enqa.eu/index.php/work-policy-area/enqa-the-bologna-process/eqa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3C252-5B67-4972-92C0-41E3145B266C}"/>
              </a:ext>
            </a:extLst>
          </p:cNvPr>
          <p:cNvSpPr>
            <a:spLocks noGrp="1"/>
          </p:cNvSpPr>
          <p:nvPr>
            <p:ph type="ctrTitle"/>
          </p:nvPr>
        </p:nvSpPr>
        <p:spPr>
          <a:xfrm>
            <a:off x="1495500" y="2417621"/>
            <a:ext cx="10143506" cy="1470025"/>
          </a:xfrm>
        </p:spPr>
        <p:txBody>
          <a:bodyPr rtlCol="0">
            <a:normAutofit fontScale="90000"/>
          </a:bodyPr>
          <a:lstStyle/>
          <a:p>
            <a:pPr eaLnBrk="1" fontAlgn="auto" hangingPunct="1">
              <a:spcAft>
                <a:spcPts val="0"/>
              </a:spcAft>
              <a:defRPr/>
            </a:pPr>
            <a:r>
              <a:rPr lang="en-JM" dirty="0"/>
              <a:t/>
            </a:r>
            <a:br>
              <a:rPr lang="en-JM" dirty="0"/>
            </a:br>
            <a:r>
              <a:rPr lang="en-JM" dirty="0" smtClean="0">
                <a:solidFill>
                  <a:schemeClr val="tx2"/>
                </a:solidFill>
                <a:effectLst>
                  <a:outerShdw blurRad="38100" dist="38100" dir="2700000" algn="tl">
                    <a:srgbClr val="000000">
                      <a:alpha val="43137"/>
                    </a:srgbClr>
                  </a:outerShdw>
                </a:effectLst>
              </a:rPr>
              <a:t>Identifying Quality in Innovation in </a:t>
            </a:r>
            <a:r>
              <a:rPr lang="en-JM" dirty="0">
                <a:solidFill>
                  <a:schemeClr val="tx2"/>
                </a:solidFill>
                <a:effectLst>
                  <a:outerShdw blurRad="38100" dist="38100" dir="2700000" algn="tl">
                    <a:srgbClr val="000000">
                      <a:alpha val="43137"/>
                    </a:srgbClr>
                  </a:outerShdw>
                </a:effectLst>
              </a:rPr>
              <a:t>Higher Education: A Data-Driven Approach </a:t>
            </a:r>
            <a:r>
              <a:rPr lang="en-JM" dirty="0" smtClean="0"/>
              <a:t/>
            </a:r>
            <a:br>
              <a:rPr lang="en-JM" dirty="0" smtClean="0"/>
            </a:br>
            <a:r>
              <a:rPr lang="en-JM" dirty="0"/>
              <a:t/>
            </a:r>
            <a:br>
              <a:rPr lang="en-JM" dirty="0"/>
            </a:br>
            <a:r>
              <a:rPr lang="en-JM" sz="3600" dirty="0" smtClean="0"/>
              <a:t>INQAAHE 15</a:t>
            </a:r>
            <a:r>
              <a:rPr lang="en-JM" sz="3600" baseline="30000" dirty="0" smtClean="0"/>
              <a:t>th</a:t>
            </a:r>
            <a:r>
              <a:rPr lang="en-JM" sz="3600" dirty="0" smtClean="0"/>
              <a:t> Biennial Conference 2019</a:t>
            </a:r>
            <a:br>
              <a:rPr lang="en-JM" sz="3600" dirty="0" smtClean="0"/>
            </a:br>
            <a:r>
              <a:rPr lang="en-JM" sz="3600" i="1" dirty="0" smtClean="0"/>
              <a:t>Quality Assurance, Qualifications and Recognition: </a:t>
            </a:r>
            <a:br>
              <a:rPr lang="en-JM" sz="3600" i="1" dirty="0" smtClean="0"/>
            </a:br>
            <a:r>
              <a:rPr lang="en-JM" sz="3600" i="1" dirty="0" smtClean="0"/>
              <a:t>Fostering Trust in a Globalised World</a:t>
            </a:r>
            <a:r>
              <a:rPr lang="en-JM" sz="4000" dirty="0"/>
              <a:t/>
            </a:r>
            <a:br>
              <a:rPr lang="en-JM" sz="4000" dirty="0"/>
            </a:br>
            <a:r>
              <a:rPr lang="en-JM" sz="4900" dirty="0"/>
              <a:t> </a:t>
            </a:r>
            <a:endParaRPr lang="en-JM" b="1" dirty="0">
              <a:solidFill>
                <a:schemeClr val="accent3">
                  <a:lumMod val="50000"/>
                </a:schemeClr>
              </a:solidFill>
            </a:endParaRPr>
          </a:p>
        </p:txBody>
      </p:sp>
      <p:sp>
        <p:nvSpPr>
          <p:cNvPr id="3" name="Subtitle 2">
            <a:extLst>
              <a:ext uri="{FF2B5EF4-FFF2-40B4-BE49-F238E27FC236}">
                <a16:creationId xmlns:a16="http://schemas.microsoft.com/office/drawing/2014/main" xmlns="" id="{DB8551BD-B1A9-4484-93B7-18093D71B236}"/>
              </a:ext>
            </a:extLst>
          </p:cNvPr>
          <p:cNvSpPr>
            <a:spLocks noGrp="1"/>
          </p:cNvSpPr>
          <p:nvPr>
            <p:ph type="subTitle" idx="1"/>
          </p:nvPr>
        </p:nvSpPr>
        <p:spPr>
          <a:xfrm>
            <a:off x="1286494" y="5212080"/>
            <a:ext cx="9403773" cy="870976"/>
          </a:xfrm>
        </p:spPr>
        <p:txBody>
          <a:bodyPr rtlCol="0">
            <a:noAutofit/>
          </a:bodyPr>
          <a:lstStyle/>
          <a:p>
            <a:pPr eaLnBrk="1" fontAlgn="auto" hangingPunct="1">
              <a:spcAft>
                <a:spcPts val="0"/>
              </a:spcAft>
              <a:defRPr/>
            </a:pPr>
            <a:r>
              <a:rPr lang="en-JM" sz="2400" dirty="0" smtClean="0">
                <a:solidFill>
                  <a:schemeClr val="tx1">
                    <a:lumMod val="85000"/>
                    <a:lumOff val="15000"/>
                  </a:schemeClr>
                </a:solidFill>
              </a:rPr>
              <a:t>Jessica S. Dunn, Ph.D.</a:t>
            </a:r>
          </a:p>
          <a:p>
            <a:pPr eaLnBrk="1" fontAlgn="auto" hangingPunct="1">
              <a:spcAft>
                <a:spcPts val="0"/>
              </a:spcAft>
              <a:defRPr/>
            </a:pPr>
            <a:r>
              <a:rPr lang="en-JM" sz="2400" b="1" dirty="0" smtClean="0">
                <a:solidFill>
                  <a:schemeClr val="tx1">
                    <a:lumMod val="85000"/>
                    <a:lumOff val="15000"/>
                  </a:schemeClr>
                </a:solidFill>
              </a:rPr>
              <a:t>THE UNIVERSITY COUNCIL OF JAMAICA</a:t>
            </a:r>
            <a:endParaRPr lang="en-JM" sz="2400" b="1" dirty="0">
              <a:solidFill>
                <a:schemeClr val="tx1">
                  <a:lumMod val="85000"/>
                  <a:lumOff val="15000"/>
                </a:schemeClr>
              </a:solidFill>
            </a:endParaRPr>
          </a:p>
          <a:p>
            <a:pPr eaLnBrk="1" fontAlgn="auto" hangingPunct="1">
              <a:spcAft>
                <a:spcPts val="0"/>
              </a:spcAft>
              <a:defRPr/>
            </a:pPr>
            <a:r>
              <a:rPr lang="en-JM" sz="2400" dirty="0" smtClean="0">
                <a:solidFill>
                  <a:schemeClr val="tx1">
                    <a:lumMod val="85000"/>
                    <a:lumOff val="15000"/>
                  </a:schemeClr>
                </a:solidFill>
              </a:rPr>
              <a:t>March 27, 2019</a:t>
            </a:r>
            <a:endParaRPr lang="en-JM" sz="2400" dirty="0">
              <a:solidFill>
                <a:schemeClr val="tx1">
                  <a:lumMod val="85000"/>
                  <a:lumOff val="15000"/>
                </a:schemeClr>
              </a:solidFill>
            </a:endParaRPr>
          </a:p>
        </p:txBody>
      </p:sp>
    </p:spTree>
    <p:extLst>
      <p:ext uri="{BB962C8B-B14F-4D97-AF65-F5344CB8AC3E}">
        <p14:creationId xmlns:p14="http://schemas.microsoft.com/office/powerpoint/2010/main" val="745146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UCJ Research and Environmental Scanning</a:t>
            </a:r>
            <a:endParaRPr lang="en-JM" dirty="0"/>
          </a:p>
        </p:txBody>
      </p:sp>
      <p:sp>
        <p:nvSpPr>
          <p:cNvPr id="3" name="Content Placeholder 2"/>
          <p:cNvSpPr>
            <a:spLocks noGrp="1"/>
          </p:cNvSpPr>
          <p:nvPr>
            <p:ph idx="1"/>
          </p:nvPr>
        </p:nvSpPr>
        <p:spPr>
          <a:xfrm>
            <a:off x="1679509" y="1894114"/>
            <a:ext cx="10177131" cy="4232050"/>
          </a:xfrm>
        </p:spPr>
        <p:txBody>
          <a:bodyPr/>
          <a:lstStyle/>
          <a:p>
            <a:r>
              <a:rPr lang="en-JM" dirty="0" smtClean="0"/>
              <a:t>Indicates there is need for a more systematic approach to tracking changing trends at two levels:</a:t>
            </a:r>
          </a:p>
          <a:p>
            <a:pPr marL="971550" lvl="1" indent="-514350">
              <a:buFont typeface="+mj-lt"/>
              <a:buAutoNum type="arabicPeriod"/>
            </a:pPr>
            <a:r>
              <a:rPr lang="en-JM" dirty="0" smtClean="0"/>
              <a:t>EQAA</a:t>
            </a:r>
          </a:p>
          <a:p>
            <a:pPr marL="971550" lvl="1" indent="-514350">
              <a:buFont typeface="+mj-lt"/>
              <a:buAutoNum type="arabicPeriod"/>
            </a:pPr>
            <a:r>
              <a:rPr lang="en-JM" dirty="0" smtClean="0"/>
              <a:t>Institutional</a:t>
            </a:r>
          </a:p>
          <a:p>
            <a:pPr marL="0" indent="0">
              <a:buNone/>
            </a:pPr>
            <a:endParaRPr lang="en-JM" dirty="0" smtClean="0"/>
          </a:p>
          <a:p>
            <a:r>
              <a:rPr lang="en-JM" dirty="0" smtClean="0"/>
              <a:t>Interdisciplinary literature on disruptive technology points to the following developments:</a:t>
            </a:r>
            <a:endParaRPr lang="en-JM" dirty="0"/>
          </a:p>
        </p:txBody>
      </p:sp>
    </p:spTree>
    <p:extLst>
      <p:ext uri="{BB962C8B-B14F-4D97-AF65-F5344CB8AC3E}">
        <p14:creationId xmlns:p14="http://schemas.microsoft.com/office/powerpoint/2010/main" val="200736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FE73822F-D475-42B3-8A73-5431E8A084E6}"/>
              </a:ext>
            </a:extLst>
          </p:cNvPr>
          <p:cNvSpPr>
            <a:spLocks noGrp="1"/>
          </p:cNvSpPr>
          <p:nvPr>
            <p:ph type="body" idx="1"/>
          </p:nvPr>
        </p:nvSpPr>
        <p:spPr>
          <a:xfrm>
            <a:off x="458129" y="1455851"/>
            <a:ext cx="5864699" cy="4239200"/>
          </a:xfrm>
        </p:spPr>
        <p:txBody>
          <a:bodyPr>
            <a:normAutofit/>
          </a:bodyPr>
          <a:lstStyle/>
          <a:p>
            <a:r>
              <a:rPr lang="en-029" sz="3733" b="1" dirty="0">
                <a:latin typeface="Calibri" panose="020F0502020204030204" pitchFamily="34" charset="0"/>
                <a:cs typeface="Calibri" panose="020F0502020204030204" pitchFamily="34" charset="0"/>
              </a:rPr>
              <a:t>Our Universities</a:t>
            </a:r>
            <a:r>
              <a:rPr lang="en-029" sz="3733" dirty="0">
                <a:latin typeface="Calibri" panose="020F0502020204030204" pitchFamily="34" charset="0"/>
                <a:cs typeface="Calibri" panose="020F0502020204030204" pitchFamily="34" charset="0"/>
              </a:rPr>
              <a:t>: Designed mainly in the 19</a:t>
            </a:r>
            <a:r>
              <a:rPr lang="en-029" sz="3733" baseline="30000" dirty="0">
                <a:latin typeface="Calibri" panose="020F0502020204030204" pitchFamily="34" charset="0"/>
                <a:cs typeface="Calibri" panose="020F0502020204030204" pitchFamily="34" charset="0"/>
              </a:rPr>
              <a:t>th</a:t>
            </a:r>
            <a:r>
              <a:rPr lang="en-029" sz="3733" dirty="0">
                <a:latin typeface="Calibri" panose="020F0502020204030204" pitchFamily="34" charset="0"/>
                <a:cs typeface="Calibri" panose="020F0502020204030204" pitchFamily="34" charset="0"/>
              </a:rPr>
              <a:t> and 20</a:t>
            </a:r>
            <a:r>
              <a:rPr lang="en-029" sz="3733" baseline="30000" dirty="0">
                <a:latin typeface="Calibri" panose="020F0502020204030204" pitchFamily="34" charset="0"/>
                <a:cs typeface="Calibri" panose="020F0502020204030204" pitchFamily="34" charset="0"/>
              </a:rPr>
              <a:t>th</a:t>
            </a:r>
            <a:r>
              <a:rPr lang="en-029" sz="3733" dirty="0">
                <a:latin typeface="Calibri" panose="020F0502020204030204" pitchFamily="34" charset="0"/>
                <a:cs typeface="Calibri" panose="020F0502020204030204" pitchFamily="34" charset="0"/>
              </a:rPr>
              <a:t> centuries </a:t>
            </a:r>
            <a:r>
              <a:rPr lang="en-029" sz="3733" b="1" dirty="0">
                <a:latin typeface="Calibri" panose="020F0502020204030204" pitchFamily="34" charset="0"/>
                <a:cs typeface="Calibri" panose="020F0502020204030204" pitchFamily="34" charset="0"/>
              </a:rPr>
              <a:t>are in need of substantial reform to address the realities of </a:t>
            </a:r>
            <a:r>
              <a:rPr lang="en-029" sz="3733" b="1" dirty="0">
                <a:solidFill>
                  <a:srgbClr val="FFFF00"/>
                </a:solidFill>
                <a:latin typeface="Calibri" panose="020F0502020204030204" pitchFamily="34" charset="0"/>
                <a:cs typeface="Calibri" panose="020F0502020204030204" pitchFamily="34" charset="0"/>
              </a:rPr>
              <a:t>the 21</a:t>
            </a:r>
            <a:r>
              <a:rPr lang="en-029" sz="3733" b="1" baseline="30000" dirty="0">
                <a:solidFill>
                  <a:srgbClr val="FFFF00"/>
                </a:solidFill>
                <a:latin typeface="Calibri" panose="020F0502020204030204" pitchFamily="34" charset="0"/>
                <a:cs typeface="Calibri" panose="020F0502020204030204" pitchFamily="34" charset="0"/>
              </a:rPr>
              <a:t>st</a:t>
            </a:r>
            <a:r>
              <a:rPr lang="en-029" sz="3733" b="1" dirty="0">
                <a:solidFill>
                  <a:srgbClr val="FFFF00"/>
                </a:solidFill>
                <a:latin typeface="Calibri" panose="020F0502020204030204" pitchFamily="34" charset="0"/>
                <a:cs typeface="Calibri" panose="020F0502020204030204" pitchFamily="34" charset="0"/>
              </a:rPr>
              <a:t> century </a:t>
            </a:r>
            <a:r>
              <a:rPr lang="en-029" sz="3733" dirty="0">
                <a:latin typeface="Calibri" panose="020F0502020204030204" pitchFamily="34" charset="0"/>
                <a:cs typeface="Calibri" panose="020F0502020204030204" pitchFamily="34" charset="0"/>
              </a:rPr>
              <a:t>and beyond.</a:t>
            </a:r>
          </a:p>
          <a:p>
            <a:endParaRPr lang="en-029" sz="3733" dirty="0">
              <a:latin typeface="Calibri" panose="020F0502020204030204" pitchFamily="34" charset="0"/>
              <a:cs typeface="Calibri" panose="020F0502020204030204" pitchFamily="34" charset="0"/>
            </a:endParaRPr>
          </a:p>
        </p:txBody>
      </p:sp>
      <p:pic>
        <p:nvPicPr>
          <p:cNvPr id="2052" name="Picture 4" descr="Classroom, School, Education, Learning, Lecture Hall">
            <a:extLst>
              <a:ext uri="{FF2B5EF4-FFF2-40B4-BE49-F238E27FC236}">
                <a16:creationId xmlns:a16="http://schemas.microsoft.com/office/drawing/2014/main" xmlns="" id="{FD2F0557-2AF4-4913-AB5D-E2CA33178D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r="21951"/>
          <a:stretch/>
        </p:blipFill>
        <p:spPr bwMode="auto">
          <a:xfrm>
            <a:off x="7074197" y="0"/>
            <a:ext cx="5117804" cy="688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5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1513417" y="498567"/>
            <a:ext cx="8722192" cy="5970100"/>
          </a:xfrm>
          <a:prstGeom prst="rect">
            <a:avLst/>
          </a:prstGeom>
          <a:noFill/>
          <a:ln w="19050" cap="flat" cmpd="sng">
            <a:solidFill>
              <a:schemeClr val="accent1"/>
            </a:solidFill>
            <a:prstDash val="solid"/>
            <a:round/>
            <a:headEnd type="none" w="sm" len="sm"/>
            <a:tailEnd type="none" w="sm" len="sm"/>
          </a:ln>
          <a:effectLst>
            <a:outerShdw blurRad="50800">
              <a:srgbClr val="000000">
                <a:alpha val="40000"/>
              </a:srgbClr>
            </a:outerShdw>
          </a:effectLst>
        </p:spPr>
        <p:txBody>
          <a:bodyPr spcFirstLastPara="1" vert="horz" wrap="square" lIns="91433" tIns="45700" rIns="91433" bIns="45700" rtlCol="0" anchor="ctr" anchorCtr="0">
            <a:noAutofit/>
          </a:bodyPr>
          <a:lstStyle/>
          <a:p>
            <a:pPr marL="338658" indent="-220128" algn="ctr">
              <a:buSzPts val="1400"/>
              <a:buNone/>
            </a:pPr>
            <a:r>
              <a:rPr lang="en" sz="3200" dirty="0">
                <a:latin typeface="Calibri" panose="020F0502020204030204" pitchFamily="34" charset="0"/>
                <a:cs typeface="Calibri" panose="020F0502020204030204" pitchFamily="34" charset="0"/>
              </a:rPr>
              <a:t>“T</a:t>
            </a:r>
            <a:r>
              <a:rPr lang="en" sz="3200" dirty="0">
                <a:latin typeface="Calibri" panose="020F0502020204030204" pitchFamily="34" charset="0"/>
                <a:ea typeface="Arial"/>
                <a:cs typeface="Calibri" panose="020F0502020204030204" pitchFamily="34" charset="0"/>
                <a:sym typeface="Arial"/>
              </a:rPr>
              <a:t>he world is now “at the beginning of a </a:t>
            </a:r>
            <a:br>
              <a:rPr lang="en" sz="3200" dirty="0">
                <a:latin typeface="Calibri" panose="020F0502020204030204" pitchFamily="34" charset="0"/>
                <a:ea typeface="Arial"/>
                <a:cs typeface="Calibri" panose="020F0502020204030204" pitchFamily="34" charset="0"/>
                <a:sym typeface="Arial"/>
              </a:rPr>
            </a:br>
            <a:r>
              <a:rPr lang="en" sz="3200" dirty="0">
                <a:latin typeface="Calibri" panose="020F0502020204030204" pitchFamily="34" charset="0"/>
                <a:ea typeface="Arial"/>
                <a:cs typeface="Calibri" panose="020F0502020204030204" pitchFamily="34" charset="0"/>
                <a:sym typeface="Arial"/>
              </a:rPr>
              <a:t>Fourth Industrial Revolution (4</a:t>
            </a:r>
            <a:r>
              <a:rPr lang="en-029" sz="3200" dirty="0">
                <a:latin typeface="Calibri" panose="020F0502020204030204" pitchFamily="34" charset="0"/>
                <a:ea typeface="Arial"/>
                <a:cs typeface="Calibri" panose="020F0502020204030204" pitchFamily="34" charset="0"/>
                <a:sym typeface="Arial"/>
              </a:rPr>
              <a:t>IR)</a:t>
            </a:r>
            <a:r>
              <a:rPr lang="en" sz="3200" dirty="0">
                <a:latin typeface="Calibri" panose="020F0502020204030204" pitchFamily="34" charset="0"/>
                <a:ea typeface="Arial"/>
                <a:cs typeface="Calibri" panose="020F0502020204030204" pitchFamily="34" charset="0"/>
                <a:sym typeface="Arial"/>
              </a:rPr>
              <a:t>. </a:t>
            </a:r>
            <a:endParaRPr sz="3200" dirty="0">
              <a:latin typeface="Calibri" panose="020F0502020204030204" pitchFamily="34" charset="0"/>
              <a:ea typeface="Arial"/>
              <a:cs typeface="Calibri" panose="020F0502020204030204" pitchFamily="34" charset="0"/>
              <a:sym typeface="Arial"/>
            </a:endParaRPr>
          </a:p>
          <a:p>
            <a:pPr marL="338658" indent="-220128" algn="ctr">
              <a:buSzPts val="1400"/>
              <a:buNone/>
            </a:pPr>
            <a:r>
              <a:rPr lang="en" sz="3200" dirty="0">
                <a:solidFill>
                  <a:srgbClr val="FFFF00"/>
                </a:solidFill>
                <a:latin typeface="Calibri" panose="020F0502020204030204" pitchFamily="34" charset="0"/>
                <a:ea typeface="Arial"/>
                <a:cs typeface="Calibri" panose="020F0502020204030204" pitchFamily="34" charset="0"/>
                <a:sym typeface="Arial"/>
              </a:rPr>
              <a:t>Developments in genetics, artificial intelligence, robotics, nanotechnology, 3D printing and biotechnology</a:t>
            </a:r>
            <a:r>
              <a:rPr lang="en" sz="3200" dirty="0">
                <a:latin typeface="Calibri" panose="020F0502020204030204" pitchFamily="34" charset="0"/>
                <a:ea typeface="Arial"/>
                <a:cs typeface="Calibri" panose="020F0502020204030204" pitchFamily="34" charset="0"/>
                <a:sym typeface="Arial"/>
              </a:rPr>
              <a:t>...are all building on and amplifying one another. </a:t>
            </a:r>
            <a:endParaRPr sz="3200" dirty="0">
              <a:latin typeface="Calibri" panose="020F0502020204030204" pitchFamily="34" charset="0"/>
              <a:ea typeface="Arial"/>
              <a:cs typeface="Calibri" panose="020F0502020204030204" pitchFamily="34" charset="0"/>
              <a:sym typeface="Arial"/>
            </a:endParaRPr>
          </a:p>
          <a:p>
            <a:pPr marL="338658" indent="-220128" algn="ctr">
              <a:buSzPts val="1400"/>
              <a:buNone/>
            </a:pPr>
            <a:r>
              <a:rPr lang="en" sz="3200" dirty="0">
                <a:latin typeface="Calibri" panose="020F0502020204030204" pitchFamily="34" charset="0"/>
                <a:ea typeface="Arial"/>
                <a:cs typeface="Calibri" panose="020F0502020204030204" pitchFamily="34" charset="0"/>
                <a:sym typeface="Arial"/>
              </a:rPr>
              <a:t>This will lay the foundation for a revolution more comprehensive and all-encompassing than anything we have ever seen.</a:t>
            </a:r>
            <a:r>
              <a:rPr lang="en" sz="3200" dirty="0">
                <a:latin typeface="Calibri" panose="020F0502020204030204" pitchFamily="34" charset="0"/>
                <a:cs typeface="Calibri" panose="020F0502020204030204" pitchFamily="34" charset="0"/>
              </a:rPr>
              <a:t>”</a:t>
            </a:r>
            <a:r>
              <a:rPr lang="en" sz="3200" dirty="0">
                <a:latin typeface="Calibri" panose="020F0502020204030204" pitchFamily="34" charset="0"/>
                <a:ea typeface="Arial"/>
                <a:cs typeface="Calibri" panose="020F0502020204030204" pitchFamily="34" charset="0"/>
                <a:sym typeface="Arial"/>
              </a:rPr>
              <a:t> </a:t>
            </a:r>
            <a:endParaRPr sz="3200" dirty="0">
              <a:latin typeface="Calibri" panose="020F0502020204030204" pitchFamily="34" charset="0"/>
              <a:ea typeface="Century Gothic"/>
              <a:cs typeface="Calibri" panose="020F0502020204030204" pitchFamily="34" charset="0"/>
              <a:sym typeface="Century Gothic"/>
            </a:endParaRPr>
          </a:p>
        </p:txBody>
      </p:sp>
      <p:sp>
        <p:nvSpPr>
          <p:cNvPr id="76" name="Shape 76"/>
          <p:cNvSpPr txBox="1"/>
          <p:nvPr/>
        </p:nvSpPr>
        <p:spPr>
          <a:xfrm>
            <a:off x="5603966" y="5728049"/>
            <a:ext cx="4441371" cy="570800"/>
          </a:xfrm>
          <a:prstGeom prst="rect">
            <a:avLst/>
          </a:prstGeom>
          <a:noFill/>
          <a:ln>
            <a:noFill/>
          </a:ln>
        </p:spPr>
        <p:txBody>
          <a:bodyPr spcFirstLastPara="1" wrap="square" lIns="121900" tIns="121900" rIns="121900" bIns="121900" anchor="ctr" anchorCtr="0">
            <a:noAutofit/>
          </a:bodyPr>
          <a:lstStyle/>
          <a:p>
            <a:pPr defTabSz="609585">
              <a:lnSpc>
                <a:spcPct val="115000"/>
              </a:lnSpc>
              <a:spcBef>
                <a:spcPts val="1067"/>
              </a:spcBef>
            </a:pPr>
            <a:r>
              <a:rPr lang="en" sz="2000" dirty="0" smtClean="0">
                <a:solidFill>
                  <a:srgbClr val="F3F3F3"/>
                </a:solidFill>
                <a:latin typeface="Calibri" panose="020F0502020204030204" pitchFamily="34" charset="0"/>
                <a:ea typeface="Century Gothic"/>
                <a:cs typeface="Calibri" panose="020F0502020204030204" pitchFamily="34" charset="0"/>
                <a:sym typeface="Century Gothic"/>
              </a:rPr>
              <a:t>Schwab (2017), World </a:t>
            </a:r>
            <a:r>
              <a:rPr lang="en" sz="2000" dirty="0">
                <a:solidFill>
                  <a:srgbClr val="F3F3F3"/>
                </a:solidFill>
                <a:latin typeface="Calibri" panose="020F0502020204030204" pitchFamily="34" charset="0"/>
                <a:ea typeface="Century Gothic"/>
                <a:cs typeface="Calibri" panose="020F0502020204030204" pitchFamily="34" charset="0"/>
                <a:sym typeface="Century Gothic"/>
              </a:rPr>
              <a:t>Economic Forum</a:t>
            </a:r>
            <a:endParaRPr sz="2000" dirty="0">
              <a:solidFill>
                <a:srgbClr val="F3F3F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402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F762D34-5FF4-4844-9EA9-0648F4AF1FC3}"/>
              </a:ext>
            </a:extLst>
          </p:cNvPr>
          <p:cNvSpPr>
            <a:spLocks noGrp="1"/>
          </p:cNvSpPr>
          <p:nvPr>
            <p:ph type="body" idx="1"/>
          </p:nvPr>
        </p:nvSpPr>
        <p:spPr>
          <a:xfrm>
            <a:off x="445568" y="474035"/>
            <a:ext cx="6519112" cy="6124885"/>
          </a:xfrm>
        </p:spPr>
        <p:txBody>
          <a:bodyPr>
            <a:normAutofit lnSpcReduction="10000"/>
          </a:bodyPr>
          <a:lstStyle/>
          <a:p>
            <a:r>
              <a:rPr lang="en-029" sz="2400" dirty="0">
                <a:latin typeface="Calibri" panose="020F0502020204030204" pitchFamily="34" charset="0"/>
                <a:cs typeface="Calibri" panose="020F0502020204030204" pitchFamily="34" charset="0"/>
              </a:rPr>
              <a:t>The traditional College or University system concentrates too much on preparing for jobs and not enough on </a:t>
            </a:r>
            <a:r>
              <a:rPr lang="en-029" sz="2400" dirty="0" smtClean="0">
                <a:latin typeface="Calibri" panose="020F0502020204030204" pitchFamily="34" charset="0"/>
                <a:cs typeface="Calibri" panose="020F0502020204030204" pitchFamily="34" charset="0"/>
              </a:rPr>
              <a:t>mentoring </a:t>
            </a:r>
            <a:r>
              <a:rPr lang="en-029" sz="2400" dirty="0">
                <a:latin typeface="Calibri" panose="020F0502020204030204" pitchFamily="34" charset="0"/>
                <a:cs typeface="Calibri" panose="020F0502020204030204" pitchFamily="34" charset="0"/>
              </a:rPr>
              <a:t>own-account business leaders</a:t>
            </a:r>
          </a:p>
          <a:p>
            <a:endParaRPr lang="en-029" sz="2400" dirty="0">
              <a:latin typeface="Calibri" panose="020F0502020204030204" pitchFamily="34" charset="0"/>
              <a:cs typeface="Calibri" panose="020F0502020204030204" pitchFamily="34" charset="0"/>
            </a:endParaRPr>
          </a:p>
          <a:p>
            <a:r>
              <a:rPr lang="en-029" sz="2400" dirty="0">
                <a:latin typeface="Calibri" panose="020F0502020204030204" pitchFamily="34" charset="0"/>
                <a:cs typeface="Calibri" panose="020F0502020204030204" pitchFamily="34" charset="0"/>
              </a:rPr>
              <a:t>It </a:t>
            </a:r>
            <a:r>
              <a:rPr lang="en-029" sz="2400" dirty="0" smtClean="0">
                <a:latin typeface="Calibri" panose="020F0502020204030204" pitchFamily="34" charset="0"/>
                <a:cs typeface="Calibri" panose="020F0502020204030204" pitchFamily="34" charset="0"/>
              </a:rPr>
              <a:t>sometimes  </a:t>
            </a:r>
            <a:r>
              <a:rPr lang="en-029" sz="2400" dirty="0">
                <a:latin typeface="Calibri" panose="020F0502020204030204" pitchFamily="34" charset="0"/>
                <a:cs typeface="Calibri" panose="020F0502020204030204" pitchFamily="34" charset="0"/>
              </a:rPr>
              <a:t>leaves behind that cohort of </a:t>
            </a:r>
            <a:r>
              <a:rPr lang="en-029" sz="2400" dirty="0" smtClean="0">
                <a:latin typeface="Calibri" panose="020F0502020204030204" pitchFamily="34" charset="0"/>
                <a:cs typeface="Calibri" panose="020F0502020204030204" pitchFamily="34" charset="0"/>
              </a:rPr>
              <a:t>secondary </a:t>
            </a:r>
            <a:r>
              <a:rPr lang="en-029" sz="2400" dirty="0">
                <a:latin typeface="Calibri" panose="020F0502020204030204" pitchFamily="34" charset="0"/>
                <a:cs typeface="Calibri" panose="020F0502020204030204" pitchFamily="34" charset="0"/>
              </a:rPr>
              <a:t>school </a:t>
            </a:r>
            <a:r>
              <a:rPr lang="en-029" sz="2400" dirty="0" smtClean="0">
                <a:latin typeface="Calibri" panose="020F0502020204030204" pitchFamily="34" charset="0"/>
                <a:cs typeface="Calibri" panose="020F0502020204030204" pitchFamily="34" charset="0"/>
              </a:rPr>
              <a:t>leavers who </a:t>
            </a:r>
            <a:r>
              <a:rPr lang="en-029" sz="2400" dirty="0">
                <a:latin typeface="Calibri" panose="020F0502020204030204" pitchFamily="34" charset="0"/>
                <a:cs typeface="Calibri" panose="020F0502020204030204" pitchFamily="34" charset="0"/>
              </a:rPr>
              <a:t>did not excel in the traditional Arts or Science subjects based on the unreconstructed matriculation requirements of these universities and colleges. </a:t>
            </a:r>
          </a:p>
          <a:p>
            <a:endParaRPr lang="en-029" sz="2400" dirty="0">
              <a:latin typeface="Calibri" panose="020F0502020204030204" pitchFamily="34" charset="0"/>
              <a:cs typeface="Calibri" panose="020F0502020204030204" pitchFamily="34" charset="0"/>
            </a:endParaRPr>
          </a:p>
          <a:p>
            <a:r>
              <a:rPr lang="en-029" sz="2400" dirty="0" smtClean="0">
                <a:latin typeface="Calibri" panose="020F0502020204030204" pitchFamily="34" charset="0"/>
                <a:cs typeface="Calibri" panose="020F0502020204030204" pitchFamily="34" charset="0"/>
              </a:rPr>
              <a:t>Many such </a:t>
            </a:r>
            <a:r>
              <a:rPr lang="en-029" sz="2400" dirty="0">
                <a:latin typeface="Calibri" panose="020F0502020204030204" pitchFamily="34" charset="0"/>
                <a:cs typeface="Calibri" panose="020F0502020204030204" pitchFamily="34" charset="0"/>
              </a:rPr>
              <a:t>youth cohorts </a:t>
            </a:r>
            <a:r>
              <a:rPr lang="en-029" sz="2400" dirty="0" smtClean="0">
                <a:latin typeface="Calibri" panose="020F0502020204030204" pitchFamily="34" charset="0"/>
                <a:cs typeface="Calibri" panose="020F0502020204030204" pitchFamily="34" charset="0"/>
              </a:rPr>
              <a:t>are among the </a:t>
            </a:r>
            <a:r>
              <a:rPr lang="en-029" sz="2400" dirty="0">
                <a:latin typeface="Calibri" panose="020F0502020204030204" pitchFamily="34" charset="0"/>
                <a:cs typeface="Calibri" panose="020F0502020204030204" pitchFamily="34" charset="0"/>
              </a:rPr>
              <a:t>most creative, flexible and hands-on group, capable of learning unconventional skills, leading news businesses and operating joint enterprises.</a:t>
            </a:r>
          </a:p>
          <a:p>
            <a:endParaRPr lang="en-029" sz="2400" dirty="0"/>
          </a:p>
        </p:txBody>
      </p:sp>
      <p:pic>
        <p:nvPicPr>
          <p:cNvPr id="4" name="Shape 84" descr="Construction, Worker, Industry, Male, Job, Task, Labor">
            <a:extLst>
              <a:ext uri="{FF2B5EF4-FFF2-40B4-BE49-F238E27FC236}">
                <a16:creationId xmlns:a16="http://schemas.microsoft.com/office/drawing/2014/main" xmlns="" id="{961C4362-B1F3-435C-B39E-4C2AF3E8E5B8}"/>
              </a:ext>
            </a:extLst>
          </p:cNvPr>
          <p:cNvPicPr preferRelativeResize="0"/>
          <p:nvPr/>
        </p:nvPicPr>
        <p:blipFill rotWithShape="1">
          <a:blip r:embed="rId2">
            <a:alphaModFix/>
          </a:blip>
          <a:srcRect/>
          <a:stretch/>
        </p:blipFill>
        <p:spPr>
          <a:xfrm>
            <a:off x="7227033" y="3866768"/>
            <a:ext cx="4479851" cy="2991233"/>
          </a:xfrm>
          <a:prstGeom prst="rect">
            <a:avLst/>
          </a:prstGeom>
          <a:noFill/>
          <a:ln>
            <a:noFill/>
          </a:ln>
        </p:spPr>
      </p:pic>
      <p:pic>
        <p:nvPicPr>
          <p:cNvPr id="5" name="Shape 85" descr="Baker, Baking, Bread, Cook, Food, Kitchen, Fresh, Flour">
            <a:extLst>
              <a:ext uri="{FF2B5EF4-FFF2-40B4-BE49-F238E27FC236}">
                <a16:creationId xmlns:a16="http://schemas.microsoft.com/office/drawing/2014/main" xmlns="" id="{2F87DB87-1C46-4E8F-948F-F9B31396AD97}"/>
              </a:ext>
            </a:extLst>
          </p:cNvPr>
          <p:cNvPicPr preferRelativeResize="0"/>
          <p:nvPr/>
        </p:nvPicPr>
        <p:blipFill rotWithShape="1">
          <a:blip r:embed="rId3">
            <a:alphaModFix/>
          </a:blip>
          <a:srcRect/>
          <a:stretch/>
        </p:blipFill>
        <p:spPr>
          <a:xfrm>
            <a:off x="7227033" y="958963"/>
            <a:ext cx="4479851" cy="2981900"/>
          </a:xfrm>
          <a:prstGeom prst="rect">
            <a:avLst/>
          </a:prstGeom>
          <a:noFill/>
          <a:ln>
            <a:noFill/>
          </a:ln>
        </p:spPr>
      </p:pic>
    </p:spTree>
    <p:extLst>
      <p:ext uri="{BB962C8B-B14F-4D97-AF65-F5344CB8AC3E}">
        <p14:creationId xmlns:p14="http://schemas.microsoft.com/office/powerpoint/2010/main" val="683150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D12770E-6C93-4FC0-B57C-50EFEBE285F5}"/>
              </a:ext>
            </a:extLst>
          </p:cNvPr>
          <p:cNvSpPr>
            <a:spLocks noGrp="1"/>
          </p:cNvSpPr>
          <p:nvPr>
            <p:ph type="body" idx="1"/>
          </p:nvPr>
        </p:nvSpPr>
        <p:spPr>
          <a:xfrm>
            <a:off x="535824" y="978579"/>
            <a:ext cx="6126233" cy="5543415"/>
          </a:xfrm>
        </p:spPr>
        <p:txBody>
          <a:bodyPr>
            <a:noAutofit/>
          </a:bodyPr>
          <a:lstStyle/>
          <a:p>
            <a:r>
              <a:rPr lang="en-029" sz="3200" dirty="0" smtClean="0">
                <a:latin typeface="Calibri" panose="020F0502020204030204" pitchFamily="34" charset="0"/>
                <a:cs typeface="Calibri" panose="020F0502020204030204" pitchFamily="34" charset="0"/>
              </a:rPr>
              <a:t>Some </a:t>
            </a:r>
            <a:r>
              <a:rPr lang="en-029" sz="3200" dirty="0">
                <a:latin typeface="Calibri" panose="020F0502020204030204" pitchFamily="34" charset="0"/>
                <a:cs typeface="Calibri" panose="020F0502020204030204" pitchFamily="34" charset="0"/>
              </a:rPr>
              <a:t>students </a:t>
            </a:r>
            <a:r>
              <a:rPr lang="en-029" sz="3200" dirty="0" smtClean="0">
                <a:latin typeface="Calibri" panose="020F0502020204030204" pitchFamily="34" charset="0"/>
                <a:cs typeface="Calibri" panose="020F0502020204030204" pitchFamily="34" charset="0"/>
              </a:rPr>
              <a:t>are </a:t>
            </a:r>
            <a:r>
              <a:rPr lang="en-029" sz="3200" dirty="0">
                <a:latin typeface="Calibri" panose="020F0502020204030204" pitchFamily="34" charset="0"/>
                <a:cs typeface="Calibri" panose="020F0502020204030204" pitchFamily="34" charset="0"/>
              </a:rPr>
              <a:t>classified into discipline specific </a:t>
            </a:r>
            <a:r>
              <a:rPr lang="en-029" sz="3200" dirty="0">
                <a:solidFill>
                  <a:schemeClr val="accent1"/>
                </a:solidFill>
                <a:latin typeface="Calibri" panose="020F0502020204030204" pitchFamily="34" charset="0"/>
                <a:cs typeface="Calibri" panose="020F0502020204030204" pitchFamily="34" charset="0"/>
              </a:rPr>
              <a:t>faculties</a:t>
            </a:r>
            <a:r>
              <a:rPr lang="en-029" sz="3200" dirty="0">
                <a:latin typeface="Calibri" panose="020F0502020204030204" pitchFamily="34" charset="0"/>
                <a:cs typeface="Calibri" panose="020F0502020204030204" pitchFamily="34" charset="0"/>
              </a:rPr>
              <a:t> and subject specific </a:t>
            </a:r>
            <a:r>
              <a:rPr lang="en-029" sz="3200" dirty="0">
                <a:solidFill>
                  <a:schemeClr val="accent1"/>
                </a:solidFill>
                <a:latin typeface="Calibri" panose="020F0502020204030204" pitchFamily="34" charset="0"/>
                <a:cs typeface="Calibri" panose="020F0502020204030204" pitchFamily="34" charset="0"/>
              </a:rPr>
              <a:t>departments</a:t>
            </a:r>
            <a:r>
              <a:rPr lang="en-029" sz="3200" dirty="0">
                <a:latin typeface="Calibri" panose="020F0502020204030204" pitchFamily="34" charset="0"/>
                <a:cs typeface="Calibri" panose="020F0502020204030204" pitchFamily="34" charset="0"/>
              </a:rPr>
              <a:t> that lead to narrowly focused, traditional career </a:t>
            </a:r>
            <a:r>
              <a:rPr lang="en-029" sz="3200" dirty="0" smtClean="0">
                <a:latin typeface="Calibri" panose="020F0502020204030204" pitchFamily="34" charset="0"/>
                <a:cs typeface="Calibri" panose="020F0502020204030204" pitchFamily="34" charset="0"/>
              </a:rPr>
              <a:t>options</a:t>
            </a:r>
          </a:p>
          <a:p>
            <a:endParaRPr lang="en-029" sz="3200" dirty="0">
              <a:latin typeface="Calibri" panose="020F0502020204030204" pitchFamily="34" charset="0"/>
              <a:cs typeface="Calibri" panose="020F0502020204030204" pitchFamily="34" charset="0"/>
            </a:endParaRPr>
          </a:p>
          <a:p>
            <a:r>
              <a:rPr lang="en-029" sz="3200" dirty="0">
                <a:latin typeface="Calibri" panose="020F0502020204030204" pitchFamily="34" charset="0"/>
                <a:cs typeface="Calibri" panose="020F0502020204030204" pitchFamily="34" charset="0"/>
              </a:rPr>
              <a:t>G</a:t>
            </a:r>
            <a:r>
              <a:rPr lang="en-029" sz="3200" dirty="0" smtClean="0">
                <a:latin typeface="Calibri" panose="020F0502020204030204" pitchFamily="34" charset="0"/>
                <a:cs typeface="Calibri" panose="020F0502020204030204" pitchFamily="34" charset="0"/>
              </a:rPr>
              <a:t>raduates </a:t>
            </a:r>
            <a:r>
              <a:rPr lang="en-029" sz="3200" dirty="0">
                <a:latin typeface="Calibri" panose="020F0502020204030204" pitchFamily="34" charset="0"/>
                <a:cs typeface="Calibri" panose="020F0502020204030204" pitchFamily="34" charset="0"/>
              </a:rPr>
              <a:t>and employees are looking for new job types and different skillsets</a:t>
            </a:r>
          </a:p>
          <a:p>
            <a:endParaRPr lang="en-029" sz="3200" dirty="0"/>
          </a:p>
          <a:p>
            <a:endParaRPr lang="en-029" sz="3200" dirty="0"/>
          </a:p>
        </p:txBody>
      </p:sp>
      <p:pic>
        <p:nvPicPr>
          <p:cNvPr id="7" name="Picture 6">
            <a:extLst>
              <a:ext uri="{FF2B5EF4-FFF2-40B4-BE49-F238E27FC236}">
                <a16:creationId xmlns:a16="http://schemas.microsoft.com/office/drawing/2014/main" xmlns="" id="{37609742-1257-488F-8121-BFB0040CB654}"/>
              </a:ext>
            </a:extLst>
          </p:cNvPr>
          <p:cNvPicPr>
            <a:picLocks noChangeAspect="1"/>
          </p:cNvPicPr>
          <p:nvPr/>
        </p:nvPicPr>
        <p:blipFill rotWithShape="1">
          <a:blip r:embed="rId3">
            <a:clrChange>
              <a:clrFrom>
                <a:srgbClr val="272822"/>
              </a:clrFrom>
              <a:clrTo>
                <a:srgbClr val="272822">
                  <a:alpha val="0"/>
                </a:srgbClr>
              </a:clrTo>
            </a:clrChange>
          </a:blip>
          <a:srcRect l="29524" r="28571"/>
          <a:stretch/>
        </p:blipFill>
        <p:spPr>
          <a:xfrm>
            <a:off x="7164494" y="352863"/>
            <a:ext cx="4595841" cy="6169131"/>
          </a:xfrm>
          <a:prstGeom prst="rect">
            <a:avLst/>
          </a:prstGeom>
        </p:spPr>
      </p:pic>
    </p:spTree>
    <p:extLst>
      <p:ext uri="{BB962C8B-B14F-4D97-AF65-F5344CB8AC3E}">
        <p14:creationId xmlns:p14="http://schemas.microsoft.com/office/powerpoint/2010/main" val="35235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4DD7043-AD92-4150-B379-E7ACAB375294}"/>
              </a:ext>
            </a:extLst>
          </p:cNvPr>
          <p:cNvSpPr>
            <a:spLocks noGrp="1"/>
          </p:cNvSpPr>
          <p:nvPr>
            <p:ph type="body" idx="1"/>
          </p:nvPr>
        </p:nvSpPr>
        <p:spPr>
          <a:xfrm>
            <a:off x="-219075" y="1145757"/>
            <a:ext cx="5386616" cy="4274681"/>
          </a:xfrm>
        </p:spPr>
        <p:txBody>
          <a:bodyPr>
            <a:normAutofit fontScale="92500" lnSpcReduction="20000"/>
          </a:bodyPr>
          <a:lstStyle/>
          <a:p>
            <a:r>
              <a:rPr lang="en-029" sz="3200" dirty="0" smtClean="0">
                <a:latin typeface="Calibri" panose="020F0502020204030204" pitchFamily="34" charset="0"/>
                <a:cs typeface="Calibri" panose="020F0502020204030204" pitchFamily="34" charset="0"/>
              </a:rPr>
              <a:t>Several jobs that were high in demand </a:t>
            </a:r>
            <a:r>
              <a:rPr lang="en-029" sz="3200" dirty="0">
                <a:latin typeface="Calibri" panose="020F0502020204030204" pitchFamily="34" charset="0"/>
                <a:cs typeface="Calibri" panose="020F0502020204030204" pitchFamily="34" charset="0"/>
              </a:rPr>
              <a:t>in 2010 often did not exist in 2004. </a:t>
            </a:r>
            <a:endParaRPr lang="en-029" sz="3200" dirty="0" smtClean="0">
              <a:latin typeface="Calibri" panose="020F0502020204030204" pitchFamily="34" charset="0"/>
              <a:cs typeface="Calibri" panose="020F0502020204030204" pitchFamily="34" charset="0"/>
            </a:endParaRPr>
          </a:p>
          <a:p>
            <a:endParaRPr lang="en-029" sz="3200" b="1" dirty="0">
              <a:solidFill>
                <a:srgbClr val="FFFF00"/>
              </a:solidFill>
              <a:latin typeface="Calibri" panose="020F0502020204030204" pitchFamily="34" charset="0"/>
              <a:cs typeface="Calibri" panose="020F0502020204030204" pitchFamily="34" charset="0"/>
            </a:endParaRPr>
          </a:p>
          <a:p>
            <a:r>
              <a:rPr lang="en-029" sz="3200" b="1" dirty="0" smtClean="0">
                <a:solidFill>
                  <a:srgbClr val="FFFF00"/>
                </a:solidFill>
                <a:latin typeface="Calibri" panose="020F0502020204030204" pitchFamily="34" charset="0"/>
                <a:cs typeface="Calibri" panose="020F0502020204030204" pitchFamily="34" charset="0"/>
              </a:rPr>
              <a:t>We </a:t>
            </a:r>
            <a:r>
              <a:rPr lang="en-029" sz="3200" b="1" dirty="0">
                <a:solidFill>
                  <a:srgbClr val="FFFF00"/>
                </a:solidFill>
                <a:latin typeface="Calibri" panose="020F0502020204030204" pitchFamily="34" charset="0"/>
                <a:cs typeface="Calibri" panose="020F0502020204030204" pitchFamily="34" charset="0"/>
              </a:rPr>
              <a:t>are trying to educate students for jobs that don’t yet exist, using technologies that haven’t been invented in order to solve problems we don’t know are problems yet</a:t>
            </a:r>
            <a:r>
              <a:rPr lang="en-029" sz="3200" dirty="0">
                <a:solidFill>
                  <a:srgbClr val="FFFF00"/>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xmlns="" id="{E90BEE58-8F6C-4B68-9D69-A8AD61FF2068}"/>
              </a:ext>
            </a:extLst>
          </p:cNvPr>
          <p:cNvSpPr txBox="1"/>
          <p:nvPr/>
        </p:nvSpPr>
        <p:spPr>
          <a:xfrm>
            <a:off x="315559" y="5581879"/>
            <a:ext cx="4317349" cy="646331"/>
          </a:xfrm>
          <a:prstGeom prst="rect">
            <a:avLst/>
          </a:prstGeom>
          <a:noFill/>
        </p:spPr>
        <p:txBody>
          <a:bodyPr wrap="square" rtlCol="0">
            <a:spAutoFit/>
          </a:bodyPr>
          <a:lstStyle/>
          <a:p>
            <a:pPr defTabSz="609585"/>
            <a:r>
              <a:rPr lang="en-029" dirty="0">
                <a:solidFill>
                  <a:prstClr val="white"/>
                </a:solidFill>
                <a:latin typeface="Calibri" panose="020F0502020204030204" pitchFamily="34" charset="0"/>
                <a:cs typeface="Calibri" panose="020F0502020204030204" pitchFamily="34" charset="0"/>
              </a:rPr>
              <a:t>Source: Former US Secretary of Education Richard Riley</a:t>
            </a:r>
          </a:p>
        </p:txBody>
      </p:sp>
      <p:pic>
        <p:nvPicPr>
          <p:cNvPr id="7" name="Picture 6" descr="http://reports.weforum.org/future-of-jobs-2016/wp-content/blogs.dir/96/mp/image-cache/site/8/foj-skillsdisruption.ea4ce88a2e65f2a85553a3f1a45f6515.png">
            <a:extLst>
              <a:ext uri="{FF2B5EF4-FFF2-40B4-BE49-F238E27FC236}">
                <a16:creationId xmlns:a16="http://schemas.microsoft.com/office/drawing/2014/main" xmlns="" id="{BB1D1FD1-DEE0-4C97-B371-E80527BDAEB5}"/>
              </a:ext>
            </a:extLst>
          </p:cNvPr>
          <p:cNvPicPr/>
          <p:nvPr/>
        </p:nvPicPr>
        <p:blipFill rotWithShape="1">
          <a:blip r:embed="rId2">
            <a:extLst>
              <a:ext uri="{28A0092B-C50C-407E-A947-70E740481C1C}">
                <a14:useLocalDpi xmlns:a14="http://schemas.microsoft.com/office/drawing/2010/main" val="0"/>
              </a:ext>
            </a:extLst>
          </a:blip>
          <a:srcRect t="12072"/>
          <a:stretch/>
        </p:blipFill>
        <p:spPr bwMode="auto">
          <a:xfrm>
            <a:off x="5167541" y="778527"/>
            <a:ext cx="6712944" cy="5712245"/>
          </a:xfrm>
          <a:prstGeom prst="rect">
            <a:avLst/>
          </a:prstGeom>
          <a:noFill/>
          <a:ln>
            <a:noFill/>
          </a:ln>
        </p:spPr>
      </p:pic>
    </p:spTree>
    <p:extLst>
      <p:ext uri="{BB962C8B-B14F-4D97-AF65-F5344CB8AC3E}">
        <p14:creationId xmlns:p14="http://schemas.microsoft.com/office/powerpoint/2010/main" val="333540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2BC0B-7C0D-468F-A90E-C7F5CC2BCAF9}"/>
              </a:ext>
            </a:extLst>
          </p:cNvPr>
          <p:cNvSpPr>
            <a:spLocks noGrp="1"/>
          </p:cNvSpPr>
          <p:nvPr>
            <p:ph type="title"/>
          </p:nvPr>
        </p:nvSpPr>
        <p:spPr>
          <a:xfrm>
            <a:off x="595775" y="346037"/>
            <a:ext cx="9404723" cy="1400531"/>
          </a:xfrm>
        </p:spPr>
        <p:txBody>
          <a:bodyPr/>
          <a:lstStyle/>
          <a:p>
            <a:r>
              <a:rPr lang="en-029" sz="3733" b="1" dirty="0" smtClean="0">
                <a:solidFill>
                  <a:schemeClr val="accent1"/>
                </a:solidFill>
              </a:rPr>
              <a:t>Work </a:t>
            </a:r>
            <a:r>
              <a:rPr lang="en-029" sz="3733" b="1" dirty="0">
                <a:solidFill>
                  <a:schemeClr val="accent1"/>
                </a:solidFill>
              </a:rPr>
              <a:t>in Agriculture and Personal Care</a:t>
            </a:r>
          </a:p>
        </p:txBody>
      </p:sp>
      <p:sp>
        <p:nvSpPr>
          <p:cNvPr id="3" name="Content Placeholder 2">
            <a:extLst>
              <a:ext uri="{FF2B5EF4-FFF2-40B4-BE49-F238E27FC236}">
                <a16:creationId xmlns:a16="http://schemas.microsoft.com/office/drawing/2014/main" xmlns="" id="{95024E65-4E3F-4B2C-9A50-F7C35B98289D}"/>
              </a:ext>
            </a:extLst>
          </p:cNvPr>
          <p:cNvSpPr>
            <a:spLocks noGrp="1"/>
          </p:cNvSpPr>
          <p:nvPr>
            <p:ph idx="1"/>
          </p:nvPr>
        </p:nvSpPr>
        <p:spPr>
          <a:xfrm>
            <a:off x="484531" y="1899730"/>
            <a:ext cx="6872900" cy="4618636"/>
          </a:xfrm>
        </p:spPr>
        <p:txBody>
          <a:bodyPr>
            <a:normAutofit lnSpcReduction="10000"/>
          </a:bodyPr>
          <a:lstStyle/>
          <a:p>
            <a:r>
              <a:rPr lang="en-029" sz="2667" dirty="0"/>
              <a:t>Future of Jobs </a:t>
            </a:r>
            <a:r>
              <a:rPr lang="en-029" sz="2667" dirty="0" smtClean="0"/>
              <a:t>discussion remains incomplete </a:t>
            </a:r>
            <a:r>
              <a:rPr lang="en-029" sz="2667" dirty="0"/>
              <a:t>without </a:t>
            </a:r>
            <a:r>
              <a:rPr lang="en-029" sz="2667" dirty="0" smtClean="0"/>
              <a:t>recognising </a:t>
            </a:r>
            <a:r>
              <a:rPr lang="en-029" sz="2667" dirty="0"/>
              <a:t>that a significant share of the Global South workforce remains employed in agriculture. This sector needs </a:t>
            </a:r>
            <a:r>
              <a:rPr lang="en-029" sz="2667" dirty="0" smtClean="0"/>
              <a:t>training in </a:t>
            </a:r>
            <a:r>
              <a:rPr lang="en-029" sz="2667" dirty="0"/>
              <a:t>modern skill-sets</a:t>
            </a:r>
            <a:r>
              <a:rPr lang="en-029" sz="2667" dirty="0" smtClean="0"/>
              <a:t>.</a:t>
            </a:r>
          </a:p>
          <a:p>
            <a:endParaRPr lang="en-029" sz="2667" dirty="0"/>
          </a:p>
          <a:p>
            <a:r>
              <a:rPr lang="en-029" sz="2667" dirty="0"/>
              <a:t>There is also optimism about growth in p</a:t>
            </a:r>
            <a:r>
              <a:rPr lang="en-029" sz="2667" dirty="0" smtClean="0"/>
              <a:t>ersonal </a:t>
            </a:r>
            <a:r>
              <a:rPr lang="en-029" sz="2667" dirty="0"/>
              <a:t>c</a:t>
            </a:r>
            <a:r>
              <a:rPr lang="en-029" sz="2667" dirty="0" smtClean="0"/>
              <a:t>are, health </a:t>
            </a:r>
            <a:r>
              <a:rPr lang="en-029" sz="2667" dirty="0"/>
              <a:t>and </a:t>
            </a:r>
            <a:r>
              <a:rPr lang="en-029" sz="2667" dirty="0" smtClean="0"/>
              <a:t>service </a:t>
            </a:r>
            <a:r>
              <a:rPr lang="en-029" sz="2667" dirty="0"/>
              <a:t>jobs due to rising stress, fatigue and other occupational and social dysfunctions.</a:t>
            </a:r>
          </a:p>
          <a:p>
            <a:endParaRPr lang="en-029" sz="2667" dirty="0"/>
          </a:p>
        </p:txBody>
      </p:sp>
      <p:pic>
        <p:nvPicPr>
          <p:cNvPr id="10242" name="Picture 2" descr="Apples, Business, Buy, Deal, Farmers Market, Fruits">
            <a:extLst>
              <a:ext uri="{FF2B5EF4-FFF2-40B4-BE49-F238E27FC236}">
                <a16:creationId xmlns:a16="http://schemas.microsoft.com/office/drawing/2014/main" xmlns="" id="{0EBF5D1F-35D0-4012-B0A8-0DE75464C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995" y="1258474"/>
            <a:ext cx="4383005" cy="292200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oman, Person, Desktop, Work, Aerial, Africa, African">
            <a:extLst>
              <a:ext uri="{FF2B5EF4-FFF2-40B4-BE49-F238E27FC236}">
                <a16:creationId xmlns:a16="http://schemas.microsoft.com/office/drawing/2014/main" xmlns="" id="{1F6FBC42-9F38-4ABB-A4F4-01876831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995" y="4180480"/>
            <a:ext cx="4383005" cy="258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07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1432AB1-7467-49DA-B22D-6DC4A0E028ED}"/>
              </a:ext>
            </a:extLst>
          </p:cNvPr>
          <p:cNvSpPr>
            <a:spLocks noGrp="1"/>
          </p:cNvSpPr>
          <p:nvPr>
            <p:ph type="body" idx="1"/>
          </p:nvPr>
        </p:nvSpPr>
        <p:spPr>
          <a:xfrm>
            <a:off x="172843" y="1023257"/>
            <a:ext cx="7246816" cy="5273040"/>
          </a:xfrm>
        </p:spPr>
        <p:txBody>
          <a:bodyPr>
            <a:normAutofit fontScale="92500"/>
          </a:bodyPr>
          <a:lstStyle/>
          <a:p>
            <a:r>
              <a:rPr lang="en-029" sz="2400" b="1" dirty="0" smtClean="0"/>
              <a:t>HEIs and EQAAs must continue to give attention to the changing trends and anticipate the need for evaluation of programme learning outcomes that are more concentrated on new </a:t>
            </a:r>
            <a:r>
              <a:rPr lang="en-029" sz="2400" b="1" dirty="0"/>
              <a:t>and diverse professional competences and interpersonal skills </a:t>
            </a:r>
            <a:r>
              <a:rPr lang="en-029" sz="2400" b="1" dirty="0" smtClean="0"/>
              <a:t>in areas such </a:t>
            </a:r>
            <a:r>
              <a:rPr lang="en-029" sz="2400" b="1" dirty="0"/>
              <a:t>as:</a:t>
            </a:r>
          </a:p>
          <a:p>
            <a:pPr lvl="1">
              <a:lnSpc>
                <a:spcPct val="110000"/>
              </a:lnSpc>
              <a:spcBef>
                <a:spcPts val="0"/>
              </a:spcBef>
            </a:pPr>
            <a:r>
              <a:rPr lang="en-029" sz="2400" b="1" dirty="0">
                <a:solidFill>
                  <a:srgbClr val="FFFF00"/>
                </a:solidFill>
              </a:rPr>
              <a:t>Entrepreneurship for innovators </a:t>
            </a:r>
          </a:p>
          <a:p>
            <a:pPr lvl="1">
              <a:lnSpc>
                <a:spcPct val="110000"/>
              </a:lnSpc>
              <a:spcBef>
                <a:spcPts val="0"/>
              </a:spcBef>
            </a:pPr>
            <a:r>
              <a:rPr lang="en-029" sz="2400" b="1" dirty="0">
                <a:solidFill>
                  <a:srgbClr val="FFFF00"/>
                </a:solidFill>
              </a:rPr>
              <a:t>Business and </a:t>
            </a:r>
            <a:r>
              <a:rPr lang="en-029" sz="2400" b="1" dirty="0" smtClean="0">
                <a:solidFill>
                  <a:srgbClr val="FFFF00"/>
                </a:solidFill>
              </a:rPr>
              <a:t>Science </a:t>
            </a:r>
            <a:r>
              <a:rPr lang="en-029" sz="2400" b="1" dirty="0">
                <a:solidFill>
                  <a:srgbClr val="FFFF00"/>
                </a:solidFill>
              </a:rPr>
              <a:t>ethics </a:t>
            </a:r>
          </a:p>
          <a:p>
            <a:pPr lvl="1">
              <a:lnSpc>
                <a:spcPct val="110000"/>
              </a:lnSpc>
              <a:spcBef>
                <a:spcPts val="0"/>
              </a:spcBef>
            </a:pPr>
            <a:r>
              <a:rPr lang="en-029" sz="2400" b="1" dirty="0">
                <a:solidFill>
                  <a:srgbClr val="FFFF00"/>
                </a:solidFill>
              </a:rPr>
              <a:t>Data mining and data analytics</a:t>
            </a:r>
          </a:p>
          <a:p>
            <a:pPr lvl="1">
              <a:lnSpc>
                <a:spcPct val="110000"/>
              </a:lnSpc>
              <a:spcBef>
                <a:spcPts val="0"/>
              </a:spcBef>
            </a:pPr>
            <a:r>
              <a:rPr lang="en-029" sz="2400" b="1" dirty="0">
                <a:solidFill>
                  <a:srgbClr val="FFFF00"/>
                </a:solidFill>
              </a:rPr>
              <a:t>Web management and cyber </a:t>
            </a:r>
            <a:r>
              <a:rPr lang="en-029" sz="2400" b="1" dirty="0" smtClean="0">
                <a:solidFill>
                  <a:srgbClr val="FFFF00"/>
                </a:solidFill>
              </a:rPr>
              <a:t>security, </a:t>
            </a:r>
            <a:endParaRPr lang="en-029" sz="2400" b="1" dirty="0">
              <a:solidFill>
                <a:srgbClr val="FFFF00"/>
              </a:solidFill>
            </a:endParaRPr>
          </a:p>
          <a:p>
            <a:pPr lvl="1">
              <a:lnSpc>
                <a:spcPct val="110000"/>
              </a:lnSpc>
              <a:spcBef>
                <a:spcPts val="0"/>
              </a:spcBef>
            </a:pPr>
            <a:r>
              <a:rPr lang="en-029" sz="2400" b="1" dirty="0">
                <a:solidFill>
                  <a:srgbClr val="FFFF00"/>
                </a:solidFill>
              </a:rPr>
              <a:t>Emotional intelligence  </a:t>
            </a:r>
            <a:endParaRPr lang="en-029" sz="2400" b="1" dirty="0" smtClean="0">
              <a:solidFill>
                <a:srgbClr val="FFFF00"/>
              </a:solidFill>
            </a:endParaRPr>
          </a:p>
          <a:p>
            <a:pPr lvl="1">
              <a:lnSpc>
                <a:spcPct val="110000"/>
              </a:lnSpc>
              <a:spcBef>
                <a:spcPts val="0"/>
              </a:spcBef>
            </a:pPr>
            <a:r>
              <a:rPr lang="en-029" sz="2400" b="1" dirty="0" smtClean="0">
                <a:solidFill>
                  <a:srgbClr val="FFFF00"/>
                </a:solidFill>
              </a:rPr>
              <a:t>Communication </a:t>
            </a:r>
            <a:r>
              <a:rPr lang="en-029" sz="2400" b="1" dirty="0">
                <a:solidFill>
                  <a:srgbClr val="FFFF00"/>
                </a:solidFill>
              </a:rPr>
              <a:t>and Self </a:t>
            </a:r>
            <a:r>
              <a:rPr lang="en-029" sz="2400" b="1" dirty="0" smtClean="0">
                <a:solidFill>
                  <a:srgbClr val="FFFF00"/>
                </a:solidFill>
              </a:rPr>
              <a:t>Presentation/Branding</a:t>
            </a:r>
            <a:endParaRPr lang="en-029" sz="2400" b="1" dirty="0">
              <a:solidFill>
                <a:srgbClr val="FFFF00"/>
              </a:solidFill>
            </a:endParaRPr>
          </a:p>
          <a:p>
            <a:pPr marL="203195" indent="0">
              <a:lnSpc>
                <a:spcPct val="110000"/>
              </a:lnSpc>
              <a:buNone/>
            </a:pPr>
            <a:r>
              <a:rPr lang="en-029" sz="1200" dirty="0"/>
              <a:t/>
            </a:r>
            <a:br>
              <a:rPr lang="en-029" sz="1200" dirty="0"/>
            </a:br>
            <a:endParaRPr lang="en-029" sz="1200" dirty="0"/>
          </a:p>
        </p:txBody>
      </p:sp>
      <p:pic>
        <p:nvPicPr>
          <p:cNvPr id="12290" name="Picture 2" descr="Woman, Technology, Binary, Computer, Code, Digital">
            <a:extLst>
              <a:ext uri="{FF2B5EF4-FFF2-40B4-BE49-F238E27FC236}">
                <a16:creationId xmlns:a16="http://schemas.microsoft.com/office/drawing/2014/main" xmlns="" id="{AB0320DC-7344-4330-9E52-6DE292234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507" y="1118880"/>
            <a:ext cx="4790493" cy="205093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data analytics">
            <a:extLst>
              <a:ext uri="{FF2B5EF4-FFF2-40B4-BE49-F238E27FC236}">
                <a16:creationId xmlns:a16="http://schemas.microsoft.com/office/drawing/2014/main" xmlns="" id="{C7B10E58-73AF-44CF-AB00-600CD77A2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659" y="3169811"/>
            <a:ext cx="4754188" cy="211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04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Christensen (2017) on dealing with disruptive innovation</a:t>
            </a:r>
            <a:endParaRPr lang="en-JM" dirty="0"/>
          </a:p>
        </p:txBody>
      </p:sp>
      <p:sp>
        <p:nvSpPr>
          <p:cNvPr id="3" name="Content Placeholder 2"/>
          <p:cNvSpPr>
            <a:spLocks noGrp="1"/>
          </p:cNvSpPr>
          <p:nvPr>
            <p:ph idx="1"/>
          </p:nvPr>
        </p:nvSpPr>
        <p:spPr>
          <a:xfrm>
            <a:off x="1679509" y="1600200"/>
            <a:ext cx="10177131" cy="5101045"/>
          </a:xfrm>
        </p:spPr>
        <p:txBody>
          <a:bodyPr/>
          <a:lstStyle/>
          <a:p>
            <a:r>
              <a:rPr lang="en-JM" dirty="0" smtClean="0"/>
              <a:t>In book </a:t>
            </a:r>
            <a:r>
              <a:rPr lang="en-JM" i="1" dirty="0" smtClean="0"/>
              <a:t>The Innovator’s Dilemma: When New </a:t>
            </a:r>
            <a:r>
              <a:rPr lang="en-JM" i="1" dirty="0"/>
              <a:t>T</a:t>
            </a:r>
            <a:r>
              <a:rPr lang="en-JM" i="1" dirty="0" smtClean="0"/>
              <a:t>echnologies cause Great Firms to Fail</a:t>
            </a:r>
            <a:r>
              <a:rPr lang="en-JM" dirty="0" smtClean="0"/>
              <a:t>, Christensen (2017) argues that the solution to disruptive technologies cannot be found in the standard toolkit of good management.</a:t>
            </a:r>
          </a:p>
          <a:p>
            <a:endParaRPr lang="en-JM" sz="2000" dirty="0" smtClean="0"/>
          </a:p>
          <a:p>
            <a:pPr lvl="1"/>
            <a:r>
              <a:rPr lang="en-JM" dirty="0" err="1" smtClean="0"/>
              <a:t>Chistensen</a:t>
            </a:r>
            <a:r>
              <a:rPr lang="en-JM" dirty="0" smtClean="0"/>
              <a:t> suggests that it is those that learn to understand and harness the principles of technological change that are better equipped to deal with it.</a:t>
            </a:r>
          </a:p>
          <a:p>
            <a:pPr lvl="1"/>
            <a:r>
              <a:rPr lang="en-JM" dirty="0" smtClean="0"/>
              <a:t>External QA has an important role to play in lead this charge to embrace innovation in the Higher Education sector</a:t>
            </a:r>
          </a:p>
        </p:txBody>
      </p:sp>
      <p:pic>
        <p:nvPicPr>
          <p:cNvPr id="4" name="Picture 3"/>
          <p:cNvPicPr>
            <a:picLocks noChangeAspect="1"/>
          </p:cNvPicPr>
          <p:nvPr/>
        </p:nvPicPr>
        <p:blipFill>
          <a:blip r:embed="rId2"/>
          <a:stretch>
            <a:fillRect/>
          </a:stretch>
        </p:blipFill>
        <p:spPr>
          <a:xfrm>
            <a:off x="9927771" y="1153625"/>
            <a:ext cx="1589234" cy="893150"/>
          </a:xfrm>
          <a:prstGeom prst="rect">
            <a:avLst/>
          </a:prstGeom>
        </p:spPr>
      </p:pic>
    </p:spTree>
    <p:extLst>
      <p:ext uri="{BB962C8B-B14F-4D97-AF65-F5344CB8AC3E}">
        <p14:creationId xmlns:p14="http://schemas.microsoft.com/office/powerpoint/2010/main" val="357137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74" y="5577841"/>
            <a:ext cx="7657810" cy="818153"/>
          </a:xfrm>
        </p:spPr>
        <p:txBody>
          <a:bodyPr/>
          <a:lstStyle/>
          <a:p>
            <a:r>
              <a:rPr lang="en-JM" dirty="0" smtClean="0"/>
              <a:t>Online teaching &amp; Learning</a:t>
            </a:r>
            <a:endParaRPr lang="en-JM" dirty="0"/>
          </a:p>
        </p:txBody>
      </p:sp>
      <p:pic>
        <p:nvPicPr>
          <p:cNvPr id="4" name="Picture 3"/>
          <p:cNvPicPr>
            <a:picLocks noChangeAspect="1"/>
          </p:cNvPicPr>
          <p:nvPr/>
        </p:nvPicPr>
        <p:blipFill>
          <a:blip r:embed="rId2"/>
          <a:stretch>
            <a:fillRect/>
          </a:stretch>
        </p:blipFill>
        <p:spPr>
          <a:xfrm>
            <a:off x="2495006" y="1850676"/>
            <a:ext cx="6884125" cy="3358978"/>
          </a:xfrm>
          <a:prstGeom prst="rect">
            <a:avLst/>
          </a:prstGeom>
        </p:spPr>
      </p:pic>
    </p:spTree>
    <p:extLst>
      <p:ext uri="{BB962C8B-B14F-4D97-AF65-F5344CB8AC3E}">
        <p14:creationId xmlns:p14="http://schemas.microsoft.com/office/powerpoint/2010/main" val="72565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Thesis</a:t>
            </a:r>
            <a:endParaRPr lang="en-JM" dirty="0"/>
          </a:p>
        </p:txBody>
      </p:sp>
      <p:sp>
        <p:nvSpPr>
          <p:cNvPr id="3" name="Content Placeholder 2"/>
          <p:cNvSpPr>
            <a:spLocks noGrp="1"/>
          </p:cNvSpPr>
          <p:nvPr>
            <p:ph idx="1"/>
          </p:nvPr>
        </p:nvSpPr>
        <p:spPr>
          <a:xfrm>
            <a:off x="1679509" y="1417638"/>
            <a:ext cx="10177131" cy="4525963"/>
          </a:xfrm>
        </p:spPr>
        <p:txBody>
          <a:bodyPr/>
          <a:lstStyle/>
          <a:p>
            <a:r>
              <a:rPr lang="en-JM" dirty="0" smtClean="0"/>
              <a:t>The charge to </a:t>
            </a:r>
            <a:r>
              <a:rPr lang="en-JM" b="1" dirty="0" smtClean="0"/>
              <a:t>foster trust </a:t>
            </a:r>
            <a:r>
              <a:rPr lang="en-JM" dirty="0" smtClean="0"/>
              <a:t>is also a challenge to hone a quality culture that is robust and defensible, and yet agile, responsive and adaptable</a:t>
            </a:r>
          </a:p>
          <a:p>
            <a:r>
              <a:rPr lang="en-JM" dirty="0" smtClean="0"/>
              <a:t>This quality culture is marked by a holistic understanding of stakeholder characteristics and priorities. </a:t>
            </a:r>
          </a:p>
          <a:p>
            <a:pPr lvl="1"/>
            <a:r>
              <a:rPr lang="en-JM" dirty="0" smtClean="0"/>
              <a:t>Students/Graduates</a:t>
            </a:r>
          </a:p>
          <a:p>
            <a:pPr lvl="1"/>
            <a:r>
              <a:rPr lang="en-JM" dirty="0" smtClean="0"/>
              <a:t>Higher Education Providers (&amp; Internal Quality Assurance)</a:t>
            </a:r>
          </a:p>
          <a:p>
            <a:pPr lvl="1"/>
            <a:r>
              <a:rPr lang="en-JM" dirty="0" smtClean="0"/>
              <a:t>Business/Industry/Labour Market</a:t>
            </a:r>
          </a:p>
          <a:p>
            <a:pPr lvl="1"/>
            <a:r>
              <a:rPr lang="en-JM" dirty="0" smtClean="0"/>
              <a:t>External Quality Assurance</a:t>
            </a:r>
          </a:p>
          <a:p>
            <a:pPr marL="457200" lvl="1" indent="0">
              <a:buNone/>
            </a:pPr>
            <a:endParaRPr lang="en-JM" dirty="0" smtClean="0"/>
          </a:p>
        </p:txBody>
      </p:sp>
    </p:spTree>
    <p:extLst>
      <p:ext uri="{BB962C8B-B14F-4D97-AF65-F5344CB8AC3E}">
        <p14:creationId xmlns:p14="http://schemas.microsoft.com/office/powerpoint/2010/main" val="333462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Perspectives on Online and Distance Learning</a:t>
            </a:r>
            <a:endParaRPr lang="en-JM" dirty="0"/>
          </a:p>
        </p:txBody>
      </p:sp>
      <p:sp>
        <p:nvSpPr>
          <p:cNvPr id="3" name="Content Placeholder 2"/>
          <p:cNvSpPr>
            <a:spLocks noGrp="1"/>
          </p:cNvSpPr>
          <p:nvPr>
            <p:ph idx="1"/>
          </p:nvPr>
        </p:nvSpPr>
        <p:spPr>
          <a:xfrm>
            <a:off x="1854926" y="1417637"/>
            <a:ext cx="10071462" cy="5152979"/>
          </a:xfrm>
        </p:spPr>
        <p:txBody>
          <a:bodyPr/>
          <a:lstStyle/>
          <a:p>
            <a:r>
              <a:rPr lang="en-JM" sz="2600" dirty="0" err="1" smtClean="0"/>
              <a:t>Cassey</a:t>
            </a:r>
            <a:r>
              <a:rPr lang="en-JM" sz="2600" dirty="0"/>
              <a:t> </a:t>
            </a:r>
            <a:r>
              <a:rPr lang="en-JM" sz="2600" dirty="0" smtClean="0"/>
              <a:t>(2008) – “the delivery of HE in the online modality holds greater promise and is subject to greater suspicion than any other instructional mode in the 21</a:t>
            </a:r>
            <a:r>
              <a:rPr lang="en-JM" sz="2600" baseline="30000" dirty="0" smtClean="0"/>
              <a:t>st</a:t>
            </a:r>
            <a:r>
              <a:rPr lang="en-JM" sz="2600" dirty="0" smtClean="0"/>
              <a:t> Century” (p.45)</a:t>
            </a:r>
          </a:p>
          <a:p>
            <a:endParaRPr lang="en-JM" sz="2600" dirty="0" smtClean="0"/>
          </a:p>
          <a:p>
            <a:r>
              <a:rPr lang="en-JM" sz="2600" dirty="0" smtClean="0"/>
              <a:t>Difficult to define and establish clear measures of online education because of the diverse approaches to its adoption. </a:t>
            </a:r>
          </a:p>
          <a:p>
            <a:endParaRPr lang="en-JM" sz="2600" dirty="0" smtClean="0"/>
          </a:p>
          <a:p>
            <a:r>
              <a:rPr lang="en-JM" sz="2600" dirty="0" smtClean="0"/>
              <a:t>Content of Evaluations: Internal </a:t>
            </a:r>
            <a:r>
              <a:rPr lang="en-JM" sz="2600" dirty="0"/>
              <a:t>and external QA evaluations may include </a:t>
            </a:r>
            <a:r>
              <a:rPr lang="en-JM" sz="2600" dirty="0" smtClean="0"/>
              <a:t>review of evidence such as: (</a:t>
            </a:r>
            <a:r>
              <a:rPr lang="en-JM" sz="2600" dirty="0" err="1" smtClean="0"/>
              <a:t>i</a:t>
            </a:r>
            <a:r>
              <a:rPr lang="en-JM" sz="2600" dirty="0" smtClean="0"/>
              <a:t>) viewing </a:t>
            </a:r>
            <a:r>
              <a:rPr lang="en-JM" sz="2600" dirty="0"/>
              <a:t>the platform, </a:t>
            </a:r>
            <a:r>
              <a:rPr lang="en-JM" sz="2600" dirty="0" smtClean="0"/>
              <a:t>(ii) examining discussion fora, (iii) student </a:t>
            </a:r>
            <a:r>
              <a:rPr lang="en-JM" sz="2600" dirty="0"/>
              <a:t>feedback mechanisms, </a:t>
            </a:r>
            <a:r>
              <a:rPr lang="en-JM" sz="2600" dirty="0" smtClean="0"/>
              <a:t>(iv) screen </a:t>
            </a:r>
            <a:r>
              <a:rPr lang="en-JM" sz="2600" dirty="0"/>
              <a:t>captures of online assessment, </a:t>
            </a:r>
            <a:r>
              <a:rPr lang="en-JM" sz="2600" dirty="0" smtClean="0"/>
              <a:t>(v) marking </a:t>
            </a:r>
            <a:r>
              <a:rPr lang="en-JM" sz="2600" dirty="0"/>
              <a:t>schemes, </a:t>
            </a:r>
            <a:r>
              <a:rPr lang="en-JM" sz="2600" dirty="0" smtClean="0"/>
              <a:t>(vi) peer </a:t>
            </a:r>
            <a:r>
              <a:rPr lang="en-JM" sz="2600" dirty="0"/>
              <a:t>review observations</a:t>
            </a:r>
            <a:r>
              <a:rPr lang="en-JM" sz="2600" dirty="0" smtClean="0"/>
              <a:t>.</a:t>
            </a:r>
          </a:p>
        </p:txBody>
      </p:sp>
    </p:spTree>
    <p:extLst>
      <p:ext uri="{BB962C8B-B14F-4D97-AF65-F5344CB8AC3E}">
        <p14:creationId xmlns:p14="http://schemas.microsoft.com/office/powerpoint/2010/main" val="2165885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Institute for Higher Education Policy (IHEP) 1998-2000</a:t>
            </a:r>
            <a:endParaRPr lang="en-JM" dirty="0"/>
          </a:p>
        </p:txBody>
      </p:sp>
      <p:sp>
        <p:nvSpPr>
          <p:cNvPr id="3" name="Content Placeholder 2"/>
          <p:cNvSpPr>
            <a:spLocks noGrp="1"/>
          </p:cNvSpPr>
          <p:nvPr>
            <p:ph idx="1"/>
          </p:nvPr>
        </p:nvSpPr>
        <p:spPr>
          <a:xfrm>
            <a:off x="1679509" y="1600201"/>
            <a:ext cx="10177131" cy="5127170"/>
          </a:xfrm>
        </p:spPr>
        <p:txBody>
          <a:bodyPr/>
          <a:lstStyle/>
          <a:p>
            <a:r>
              <a:rPr lang="en-JM" dirty="0" smtClean="0"/>
              <a:t>Confirmed the need to increase research conducted in online learning programmes and the quality of such programmes</a:t>
            </a:r>
          </a:p>
          <a:p>
            <a:r>
              <a:rPr lang="en-JM" dirty="0" smtClean="0"/>
              <a:t>IHEP identified 24 quality indicators for online programmes grouped into 7 overarching themes:</a:t>
            </a:r>
          </a:p>
          <a:p>
            <a:pPr marL="914400" lvl="1" indent="-514350">
              <a:buFont typeface="+mj-lt"/>
              <a:buAutoNum type="arabicPeriod"/>
            </a:pPr>
            <a:r>
              <a:rPr lang="en-JM" sz="1800" dirty="0"/>
              <a:t>i</a:t>
            </a:r>
            <a:r>
              <a:rPr lang="en-JM" sz="1800" dirty="0" smtClean="0"/>
              <a:t>nstitutional support</a:t>
            </a:r>
          </a:p>
          <a:p>
            <a:pPr marL="914400" lvl="1" indent="-514350">
              <a:buFont typeface="+mj-lt"/>
              <a:buAutoNum type="arabicPeriod"/>
            </a:pPr>
            <a:r>
              <a:rPr lang="en-JM" sz="1800" dirty="0"/>
              <a:t>c</a:t>
            </a:r>
            <a:r>
              <a:rPr lang="en-JM" sz="1800" dirty="0" smtClean="0"/>
              <a:t>ourse development </a:t>
            </a:r>
          </a:p>
          <a:p>
            <a:pPr marL="914400" lvl="1" indent="-514350">
              <a:buFont typeface="+mj-lt"/>
              <a:buAutoNum type="arabicPeriod"/>
            </a:pPr>
            <a:r>
              <a:rPr lang="en-JM" sz="1800" dirty="0" smtClean="0"/>
              <a:t>teaching and learning </a:t>
            </a:r>
          </a:p>
          <a:p>
            <a:pPr marL="914400" lvl="1" indent="-514350">
              <a:buFont typeface="+mj-lt"/>
              <a:buAutoNum type="arabicPeriod"/>
            </a:pPr>
            <a:r>
              <a:rPr lang="en-JM" sz="1800" dirty="0" smtClean="0"/>
              <a:t>course structure</a:t>
            </a:r>
          </a:p>
          <a:p>
            <a:pPr marL="914400" lvl="1" indent="-514350">
              <a:buFont typeface="+mj-lt"/>
              <a:buAutoNum type="arabicPeriod"/>
            </a:pPr>
            <a:r>
              <a:rPr lang="en-JM" sz="1800" dirty="0" smtClean="0"/>
              <a:t>student support</a:t>
            </a:r>
          </a:p>
          <a:p>
            <a:pPr marL="914400" lvl="1" indent="-514350">
              <a:buFont typeface="+mj-lt"/>
              <a:buAutoNum type="arabicPeriod"/>
            </a:pPr>
            <a:r>
              <a:rPr lang="en-JM" sz="1800" dirty="0" smtClean="0"/>
              <a:t>faculty support </a:t>
            </a:r>
          </a:p>
          <a:p>
            <a:pPr marL="914400" lvl="1" indent="-514350">
              <a:buFont typeface="+mj-lt"/>
              <a:buAutoNum type="arabicPeriod"/>
            </a:pPr>
            <a:r>
              <a:rPr lang="en-JM" sz="1800" dirty="0" smtClean="0"/>
              <a:t>evaluation and assessment methods</a:t>
            </a:r>
            <a:endParaRPr lang="en-JM" sz="1800" dirty="0"/>
          </a:p>
        </p:txBody>
      </p:sp>
    </p:spTree>
    <p:extLst>
      <p:ext uri="{BB962C8B-B14F-4D97-AF65-F5344CB8AC3E}">
        <p14:creationId xmlns:p14="http://schemas.microsoft.com/office/powerpoint/2010/main" val="361351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705076"/>
          </a:xfrm>
        </p:spPr>
        <p:txBody>
          <a:bodyPr/>
          <a:lstStyle/>
          <a:p>
            <a:r>
              <a:rPr lang="en-JM" dirty="0" err="1" smtClean="0"/>
              <a:t>Dilbeck</a:t>
            </a:r>
            <a:r>
              <a:rPr lang="en-JM" dirty="0" smtClean="0"/>
              <a:t> (2008)</a:t>
            </a:r>
            <a:endParaRPr lang="en-JM" dirty="0"/>
          </a:p>
        </p:txBody>
      </p:sp>
      <p:sp>
        <p:nvSpPr>
          <p:cNvPr id="3" name="Content Placeholder 2"/>
          <p:cNvSpPr>
            <a:spLocks noGrp="1"/>
          </p:cNvSpPr>
          <p:nvPr>
            <p:ph idx="1"/>
          </p:nvPr>
        </p:nvSpPr>
        <p:spPr>
          <a:xfrm>
            <a:off x="1679509" y="1090749"/>
            <a:ext cx="10177131" cy="5453742"/>
          </a:xfrm>
        </p:spPr>
        <p:txBody>
          <a:bodyPr/>
          <a:lstStyle/>
          <a:p>
            <a:r>
              <a:rPr lang="en-JM" dirty="0" smtClean="0"/>
              <a:t>Surveyed 200+ community college administrators using IHEP indicators to ascertain their perceptions of the efficacy of their online education provision.</a:t>
            </a:r>
          </a:p>
          <a:p>
            <a:endParaRPr lang="en-JM" sz="2000" dirty="0" smtClean="0"/>
          </a:p>
          <a:p>
            <a:r>
              <a:rPr lang="en-JM" dirty="0" smtClean="0"/>
              <a:t>Found that tool was useful, but omitted </a:t>
            </a:r>
            <a:r>
              <a:rPr lang="en-JM" i="1" dirty="0" smtClean="0"/>
              <a:t>quality enhancement/improvement</a:t>
            </a:r>
            <a:r>
              <a:rPr lang="en-JM" dirty="0" smtClean="0"/>
              <a:t> (Campbell &amp; </a:t>
            </a:r>
            <a:r>
              <a:rPr lang="en-JM" dirty="0" err="1" smtClean="0"/>
              <a:t>Rozsnyai</a:t>
            </a:r>
            <a:r>
              <a:rPr lang="en-JM" dirty="0" smtClean="0"/>
              <a:t>, 2002; </a:t>
            </a:r>
            <a:r>
              <a:rPr lang="en-JM" dirty="0" err="1" smtClean="0"/>
              <a:t>Vlasceanu</a:t>
            </a:r>
            <a:r>
              <a:rPr lang="en-JM" dirty="0" smtClean="0"/>
              <a:t> et al, 2007)</a:t>
            </a:r>
          </a:p>
          <a:p>
            <a:pPr lvl="1"/>
            <a:r>
              <a:rPr lang="en-JM" dirty="0" smtClean="0"/>
              <a:t>Assert that the onus is on institution to make the best use of its autonomy and freedom to demonstrate quality in online learning.</a:t>
            </a:r>
          </a:p>
          <a:p>
            <a:pPr lvl="1"/>
            <a:r>
              <a:rPr lang="en-JM" dirty="0" smtClean="0"/>
              <a:t>This should draw on stakeholder feedback</a:t>
            </a:r>
          </a:p>
          <a:p>
            <a:pPr marL="457200" lvl="1" indent="0">
              <a:buNone/>
            </a:pPr>
            <a:endParaRPr lang="en-JM" dirty="0" smtClean="0"/>
          </a:p>
          <a:p>
            <a:endParaRPr lang="en-JM" dirty="0"/>
          </a:p>
        </p:txBody>
      </p:sp>
    </p:spTree>
    <p:extLst>
      <p:ext uri="{BB962C8B-B14F-4D97-AF65-F5344CB8AC3E}">
        <p14:creationId xmlns:p14="http://schemas.microsoft.com/office/powerpoint/2010/main" val="126829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Shelton (2010)</a:t>
            </a:r>
            <a:endParaRPr lang="en-JM" dirty="0"/>
          </a:p>
        </p:txBody>
      </p:sp>
      <p:sp>
        <p:nvSpPr>
          <p:cNvPr id="3" name="Content Placeholder 2"/>
          <p:cNvSpPr>
            <a:spLocks noGrp="1"/>
          </p:cNvSpPr>
          <p:nvPr>
            <p:ph idx="1"/>
          </p:nvPr>
        </p:nvSpPr>
        <p:spPr>
          <a:xfrm>
            <a:off x="1679509" y="1417638"/>
            <a:ext cx="10177131" cy="4525963"/>
          </a:xfrm>
        </p:spPr>
        <p:txBody>
          <a:bodyPr/>
          <a:lstStyle/>
          <a:p>
            <a:r>
              <a:rPr lang="en-JM" dirty="0" smtClean="0"/>
              <a:t>Modified IHEP (2000) quality online indicators</a:t>
            </a:r>
          </a:p>
          <a:p>
            <a:r>
              <a:rPr lang="en-JM" dirty="0" smtClean="0"/>
              <a:t>Used Delphi method to examine the views of experts from 43 HEIs</a:t>
            </a:r>
          </a:p>
          <a:p>
            <a:pPr lvl="1"/>
            <a:r>
              <a:rPr lang="en-JM" dirty="0" smtClean="0"/>
              <a:t>Delphi: An interactive method to collect anonymous input from experts using various techniques</a:t>
            </a:r>
          </a:p>
          <a:p>
            <a:r>
              <a:rPr lang="en-JM" dirty="0" smtClean="0"/>
              <a:t>Developed a Quality Scorecard for the evaluation of online programmes</a:t>
            </a:r>
          </a:p>
          <a:p>
            <a:pPr lvl="1"/>
            <a:r>
              <a:rPr lang="en-JM" dirty="0" smtClean="0"/>
              <a:t>Weighted: Evaluates the quality and effectiveness irrespective of the size of the institution</a:t>
            </a:r>
            <a:endParaRPr lang="en-JM" dirty="0"/>
          </a:p>
        </p:txBody>
      </p:sp>
    </p:spTree>
    <p:extLst>
      <p:ext uri="{BB962C8B-B14F-4D97-AF65-F5344CB8AC3E}">
        <p14:creationId xmlns:p14="http://schemas.microsoft.com/office/powerpoint/2010/main" val="1133203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UCJ Distance Education Standards (2014)</a:t>
            </a:r>
            <a:endParaRPr lang="en-JM"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03520" y="1600200"/>
            <a:ext cx="3512426" cy="4525963"/>
          </a:xfrm>
        </p:spPr>
      </p:pic>
      <p:sp>
        <p:nvSpPr>
          <p:cNvPr id="5" name="Content Placeholder 4"/>
          <p:cNvSpPr>
            <a:spLocks noGrp="1"/>
          </p:cNvSpPr>
          <p:nvPr>
            <p:ph sz="half" idx="2"/>
          </p:nvPr>
        </p:nvSpPr>
        <p:spPr>
          <a:xfrm>
            <a:off x="6039958" y="1600201"/>
            <a:ext cx="5599048" cy="4892039"/>
          </a:xfrm>
        </p:spPr>
        <p:txBody>
          <a:bodyPr/>
          <a:lstStyle/>
          <a:p>
            <a:pPr marL="457200" indent="-457200">
              <a:buFont typeface="+mj-lt"/>
              <a:buAutoNum type="arabicPeriod"/>
            </a:pPr>
            <a:r>
              <a:rPr lang="en-JM" sz="2400" dirty="0" smtClean="0"/>
              <a:t>Governance</a:t>
            </a:r>
          </a:p>
          <a:p>
            <a:pPr marL="457200" indent="-457200">
              <a:buFont typeface="+mj-lt"/>
              <a:buAutoNum type="arabicPeriod"/>
            </a:pPr>
            <a:r>
              <a:rPr lang="en-JM" sz="2400" dirty="0" smtClean="0"/>
              <a:t>Academic Programmes</a:t>
            </a:r>
          </a:p>
          <a:p>
            <a:pPr marL="457200" indent="-457200">
              <a:buFont typeface="+mj-lt"/>
              <a:buAutoNum type="arabicPeriod"/>
            </a:pPr>
            <a:r>
              <a:rPr lang="en-JM" sz="2400" dirty="0" smtClean="0"/>
              <a:t>Curricula </a:t>
            </a:r>
            <a:r>
              <a:rPr lang="en-JM" sz="2400" dirty="0"/>
              <a:t>and Materials </a:t>
            </a:r>
            <a:endParaRPr lang="en-JM" sz="2400" dirty="0" smtClean="0"/>
          </a:p>
          <a:p>
            <a:pPr marL="457200" indent="-457200">
              <a:buFont typeface="+mj-lt"/>
              <a:buAutoNum type="arabicPeriod"/>
            </a:pPr>
            <a:r>
              <a:rPr lang="en-JM" sz="2400" dirty="0" smtClean="0"/>
              <a:t>Learner </a:t>
            </a:r>
            <a:r>
              <a:rPr lang="en-JM" sz="2400" dirty="0"/>
              <a:t>Services and Support </a:t>
            </a:r>
            <a:endParaRPr lang="en-JM" sz="2400" dirty="0" smtClean="0"/>
          </a:p>
          <a:p>
            <a:pPr marL="457200" indent="-457200">
              <a:buFont typeface="+mj-lt"/>
              <a:buAutoNum type="arabicPeriod"/>
            </a:pPr>
            <a:r>
              <a:rPr lang="en-JM" sz="2400" dirty="0" smtClean="0"/>
              <a:t>Learner </a:t>
            </a:r>
            <a:r>
              <a:rPr lang="en-JM" sz="2400" dirty="0"/>
              <a:t>Assessment, Achievement and Satisfaction </a:t>
            </a:r>
            <a:endParaRPr lang="en-JM" sz="2400" dirty="0" smtClean="0"/>
          </a:p>
          <a:p>
            <a:pPr marL="457200" indent="-457200">
              <a:buFont typeface="+mj-lt"/>
              <a:buAutoNum type="arabicPeriod"/>
            </a:pPr>
            <a:r>
              <a:rPr lang="en-JM" sz="2400" dirty="0" smtClean="0"/>
              <a:t>Technology </a:t>
            </a:r>
            <a:r>
              <a:rPr lang="en-JM" sz="2400" dirty="0"/>
              <a:t>Services </a:t>
            </a:r>
            <a:endParaRPr lang="en-JM" sz="2400" dirty="0" smtClean="0"/>
          </a:p>
          <a:p>
            <a:pPr marL="457200" indent="-457200">
              <a:buFont typeface="+mj-lt"/>
              <a:buAutoNum type="arabicPeriod"/>
            </a:pPr>
            <a:r>
              <a:rPr lang="en-JM" sz="2400" dirty="0" smtClean="0"/>
              <a:t>Human </a:t>
            </a:r>
            <a:r>
              <a:rPr lang="en-JM" sz="2400" dirty="0"/>
              <a:t>Resource Management </a:t>
            </a:r>
            <a:endParaRPr lang="en-JM" sz="2400" dirty="0" smtClean="0"/>
          </a:p>
          <a:p>
            <a:pPr marL="457200" indent="-457200">
              <a:buFont typeface="+mj-lt"/>
              <a:buAutoNum type="arabicPeriod"/>
            </a:pPr>
            <a:r>
              <a:rPr lang="en-JM" sz="2400" dirty="0" smtClean="0"/>
              <a:t>Financial Management</a:t>
            </a:r>
          </a:p>
          <a:p>
            <a:pPr marL="457200" indent="-457200">
              <a:buFont typeface="+mj-lt"/>
              <a:buAutoNum type="arabicPeriod"/>
            </a:pPr>
            <a:r>
              <a:rPr lang="en-JM" sz="2400" dirty="0" smtClean="0"/>
              <a:t>Advertising </a:t>
            </a:r>
            <a:r>
              <a:rPr lang="en-JM" sz="2400" dirty="0"/>
              <a:t>and Promotion </a:t>
            </a:r>
            <a:endParaRPr lang="en-JM" sz="2400" dirty="0" smtClean="0"/>
          </a:p>
          <a:p>
            <a:pPr marL="457200" indent="-457200">
              <a:buFont typeface="+mj-lt"/>
              <a:buAutoNum type="arabicPeriod"/>
            </a:pPr>
            <a:r>
              <a:rPr lang="en-JM" sz="2400" dirty="0" smtClean="0"/>
              <a:t>Research </a:t>
            </a:r>
            <a:r>
              <a:rPr lang="en-JM" sz="2400" dirty="0"/>
              <a:t>and Development </a:t>
            </a:r>
            <a:endParaRPr lang="en-JM" sz="2400" dirty="0" smtClean="0"/>
          </a:p>
        </p:txBody>
      </p:sp>
    </p:spTree>
    <p:extLst>
      <p:ext uri="{BB962C8B-B14F-4D97-AF65-F5344CB8AC3E}">
        <p14:creationId xmlns:p14="http://schemas.microsoft.com/office/powerpoint/2010/main" val="3357614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Reflections on Online Learning</a:t>
            </a:r>
            <a:endParaRPr lang="en-JM" dirty="0"/>
          </a:p>
        </p:txBody>
      </p:sp>
      <p:sp>
        <p:nvSpPr>
          <p:cNvPr id="3" name="Content Placeholder 2"/>
          <p:cNvSpPr>
            <a:spLocks noGrp="1"/>
          </p:cNvSpPr>
          <p:nvPr>
            <p:ph idx="1"/>
          </p:nvPr>
        </p:nvSpPr>
        <p:spPr>
          <a:xfrm>
            <a:off x="1679509" y="1417638"/>
            <a:ext cx="10177131" cy="4983479"/>
          </a:xfrm>
        </p:spPr>
        <p:txBody>
          <a:bodyPr/>
          <a:lstStyle/>
          <a:p>
            <a:pPr lvl="0"/>
            <a:r>
              <a:rPr lang="en-JM" sz="2400" dirty="0" smtClean="0">
                <a:solidFill>
                  <a:prstClr val="black"/>
                </a:solidFill>
              </a:rPr>
              <a:t>Regardless </a:t>
            </a:r>
            <a:r>
              <a:rPr lang="en-JM" sz="2400" dirty="0">
                <a:solidFill>
                  <a:prstClr val="black"/>
                </a:solidFill>
              </a:rPr>
              <a:t>of </a:t>
            </a:r>
            <a:r>
              <a:rPr lang="en-JM" sz="2400" dirty="0" smtClean="0">
                <a:solidFill>
                  <a:prstClr val="black"/>
                </a:solidFill>
              </a:rPr>
              <a:t>the nature of the technology enhanced modality</a:t>
            </a:r>
            <a:r>
              <a:rPr lang="en-JM" sz="2400" dirty="0">
                <a:solidFill>
                  <a:prstClr val="black"/>
                </a:solidFill>
              </a:rPr>
              <a:t>, good practice suggests quality evaluations </a:t>
            </a:r>
            <a:r>
              <a:rPr lang="en-JM" sz="2400" dirty="0" smtClean="0">
                <a:solidFill>
                  <a:prstClr val="black"/>
                </a:solidFill>
              </a:rPr>
              <a:t>should: </a:t>
            </a:r>
          </a:p>
          <a:p>
            <a:pPr lvl="0"/>
            <a:r>
              <a:rPr lang="en-JM" sz="2400" dirty="0" smtClean="0">
                <a:solidFill>
                  <a:prstClr val="black"/>
                </a:solidFill>
              </a:rPr>
              <a:t>Be designed for the intended purpose</a:t>
            </a:r>
          </a:p>
          <a:p>
            <a:pPr lvl="0"/>
            <a:r>
              <a:rPr lang="en-JM" sz="2400" dirty="0" smtClean="0">
                <a:solidFill>
                  <a:prstClr val="black"/>
                </a:solidFill>
              </a:rPr>
              <a:t>Incorporate interactive elements (in some cases face-to-face contact is recommended)</a:t>
            </a:r>
          </a:p>
          <a:p>
            <a:pPr lvl="0"/>
            <a:r>
              <a:rPr lang="en-JM" sz="2400" dirty="0" smtClean="0">
                <a:solidFill>
                  <a:prstClr val="black"/>
                </a:solidFill>
              </a:rPr>
              <a:t>IT Support (students and faculty)</a:t>
            </a:r>
          </a:p>
          <a:p>
            <a:pPr lvl="0"/>
            <a:r>
              <a:rPr lang="en-JM" sz="2400" dirty="0" smtClean="0">
                <a:solidFill>
                  <a:prstClr val="black"/>
                </a:solidFill>
              </a:rPr>
              <a:t>Professional development and pedagogical support for faculty</a:t>
            </a:r>
          </a:p>
          <a:p>
            <a:pPr lvl="0"/>
            <a:r>
              <a:rPr lang="en-JM" sz="2400" dirty="0" smtClean="0">
                <a:solidFill>
                  <a:prstClr val="black"/>
                </a:solidFill>
              </a:rPr>
              <a:t>include a check on mechanisms </a:t>
            </a:r>
            <a:r>
              <a:rPr lang="en-JM" sz="2400" dirty="0">
                <a:solidFill>
                  <a:prstClr val="black"/>
                </a:solidFill>
              </a:rPr>
              <a:t>to monitor, evaluate and improve the </a:t>
            </a:r>
            <a:r>
              <a:rPr lang="en-JM" sz="2400" dirty="0" smtClean="0">
                <a:solidFill>
                  <a:prstClr val="black"/>
                </a:solidFill>
              </a:rPr>
              <a:t>provision (</a:t>
            </a:r>
            <a:r>
              <a:rPr lang="en-JM" sz="2400" dirty="0" err="1" smtClean="0">
                <a:solidFill>
                  <a:prstClr val="black"/>
                </a:solidFill>
              </a:rPr>
              <a:t>Dottin</a:t>
            </a:r>
            <a:r>
              <a:rPr lang="en-JM" sz="2400" dirty="0" smtClean="0">
                <a:solidFill>
                  <a:prstClr val="black"/>
                </a:solidFill>
              </a:rPr>
              <a:t>, 2015)</a:t>
            </a:r>
            <a:endParaRPr lang="en-JM" sz="2400" dirty="0">
              <a:solidFill>
                <a:prstClr val="black"/>
              </a:solidFill>
            </a:endParaRPr>
          </a:p>
          <a:p>
            <a:pPr lvl="1"/>
            <a:r>
              <a:rPr lang="en-JM" sz="1800" dirty="0">
                <a:solidFill>
                  <a:prstClr val="black"/>
                </a:solidFill>
              </a:rPr>
              <a:t>Monitoring can prove challenging when there is variable and </a:t>
            </a:r>
            <a:r>
              <a:rPr lang="en-JM" sz="1800" dirty="0" smtClean="0">
                <a:solidFill>
                  <a:prstClr val="black"/>
                </a:solidFill>
              </a:rPr>
              <a:t>unregulated adoption </a:t>
            </a:r>
            <a:r>
              <a:rPr lang="en-JM" sz="1800" dirty="0">
                <a:solidFill>
                  <a:prstClr val="black"/>
                </a:solidFill>
              </a:rPr>
              <a:t>of online learning in </a:t>
            </a:r>
            <a:r>
              <a:rPr lang="en-JM" sz="1800" dirty="0" smtClean="0">
                <a:solidFill>
                  <a:prstClr val="black"/>
                </a:solidFill>
              </a:rPr>
              <a:t>institutions. </a:t>
            </a:r>
          </a:p>
          <a:p>
            <a:pPr lvl="1"/>
            <a:r>
              <a:rPr lang="en-JM" sz="1800" dirty="0" smtClean="0">
                <a:solidFill>
                  <a:prstClr val="black"/>
                </a:solidFill>
              </a:rPr>
              <a:t>This issue can be addressed by documenting various forms of online learning being used, tracking their various features and assessing how they have advanced learning outcomes</a:t>
            </a:r>
            <a:endParaRPr lang="en-JM" sz="1800" dirty="0">
              <a:solidFill>
                <a:prstClr val="black"/>
              </a:solidFill>
            </a:endParaRPr>
          </a:p>
          <a:p>
            <a:endParaRPr lang="en-JM" sz="2800" dirty="0"/>
          </a:p>
        </p:txBody>
      </p:sp>
    </p:spTree>
    <p:extLst>
      <p:ext uri="{BB962C8B-B14F-4D97-AF65-F5344CB8AC3E}">
        <p14:creationId xmlns:p14="http://schemas.microsoft.com/office/powerpoint/2010/main" val="337129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29" y="4406901"/>
            <a:ext cx="9366856" cy="1362075"/>
          </a:xfrm>
        </p:spPr>
        <p:txBody>
          <a:bodyPr/>
          <a:lstStyle/>
          <a:p>
            <a:r>
              <a:rPr lang="en-JM" dirty="0" smtClean="0"/>
              <a:t>Adopting a data-driven approach</a:t>
            </a:r>
            <a:endParaRPr lang="en-JM" dirty="0"/>
          </a:p>
        </p:txBody>
      </p:sp>
    </p:spTree>
    <p:extLst>
      <p:ext uri="{BB962C8B-B14F-4D97-AF65-F5344CB8AC3E}">
        <p14:creationId xmlns:p14="http://schemas.microsoft.com/office/powerpoint/2010/main" val="4233149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oil and gas energy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58871" y="1977930"/>
            <a:ext cx="7314958" cy="4658395"/>
          </a:xfrm>
          <a:prstGeom prst="rect">
            <a:avLst/>
          </a:prstGeom>
          <a:noFill/>
          <a:extLst>
            <a:ext uri="{909E8E84-426E-40DD-AFC4-6F175D3DCCD1}">
              <a14:hiddenFill xmlns:a14="http://schemas.microsoft.com/office/drawing/2010/main">
                <a:solidFill>
                  <a:srgbClr val="FFFFFF"/>
                </a:solidFill>
              </a14:hiddenFill>
            </a:ext>
          </a:extLst>
        </p:spPr>
      </p:pic>
      <p:sp>
        <p:nvSpPr>
          <p:cNvPr id="7170" name="Title 1"/>
          <p:cNvSpPr>
            <a:spLocks noGrp="1"/>
          </p:cNvSpPr>
          <p:nvPr>
            <p:ph type="title"/>
          </p:nvPr>
        </p:nvSpPr>
        <p:spPr/>
        <p:txBody>
          <a:bodyPr/>
          <a:lstStyle/>
          <a:p>
            <a:pPr eaLnBrk="1" hangingPunct="1"/>
            <a:r>
              <a:rPr lang="en-US" altLang="en-US" dirty="0" smtClean="0"/>
              <a:t>The Value of Data Analytics in </a:t>
            </a:r>
            <a:r>
              <a:rPr lang="en-US" altLang="en-US" dirty="0" err="1" smtClean="0"/>
              <a:t>Organisational</a:t>
            </a:r>
            <a:r>
              <a:rPr lang="en-US" altLang="en-US" dirty="0" smtClean="0"/>
              <a:t> Development</a:t>
            </a:r>
          </a:p>
        </p:txBody>
      </p:sp>
      <p:sp>
        <p:nvSpPr>
          <p:cNvPr id="7171" name="Content Placeholder 2"/>
          <p:cNvSpPr>
            <a:spLocks noGrp="1"/>
          </p:cNvSpPr>
          <p:nvPr>
            <p:ph sz="half" idx="1"/>
          </p:nvPr>
        </p:nvSpPr>
        <p:spPr>
          <a:xfrm>
            <a:off x="1550894" y="1698170"/>
            <a:ext cx="3307977" cy="4857873"/>
          </a:xfrm>
        </p:spPr>
        <p:txBody>
          <a:bodyPr/>
          <a:lstStyle/>
          <a:p>
            <a:pPr eaLnBrk="1" hangingPunct="1"/>
            <a:r>
              <a:rPr lang="en-US" altLang="en-US" b="1" dirty="0" smtClean="0"/>
              <a:t>Data</a:t>
            </a:r>
            <a:r>
              <a:rPr lang="en-US" altLang="en-US" dirty="0" smtClean="0"/>
              <a:t> is at the heart of the strategic power of </a:t>
            </a:r>
            <a:r>
              <a:rPr lang="en-US" altLang="en-US" dirty="0" err="1" smtClean="0"/>
              <a:t>organisations</a:t>
            </a:r>
            <a:r>
              <a:rPr lang="en-US" altLang="en-US" dirty="0" smtClean="0"/>
              <a:t>.</a:t>
            </a:r>
          </a:p>
          <a:p>
            <a:pPr eaLnBrk="1" hangingPunct="1"/>
            <a:endParaRPr lang="en-US" altLang="en-US" dirty="0"/>
          </a:p>
          <a:p>
            <a:pPr eaLnBrk="1" hangingPunct="1"/>
            <a:r>
              <a:rPr lang="en-US" altLang="en-US" dirty="0" smtClean="0"/>
              <a:t>Data analytics facilitate monitoring of changing trends in </a:t>
            </a:r>
            <a:r>
              <a:rPr lang="en-US" altLang="en-US" dirty="0" err="1" smtClean="0"/>
              <a:t>organisational</a:t>
            </a:r>
            <a:r>
              <a:rPr lang="en-US" altLang="en-US" dirty="0" smtClean="0"/>
              <a:t> performance.</a:t>
            </a:r>
          </a:p>
        </p:txBody>
      </p:sp>
    </p:spTree>
    <p:extLst>
      <p:ext uri="{BB962C8B-B14F-4D97-AF65-F5344CB8AC3E}">
        <p14:creationId xmlns:p14="http://schemas.microsoft.com/office/powerpoint/2010/main" val="4004566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4CE2A-4EB6-4C94-9DE9-FEE45A7E56F2}"/>
              </a:ext>
            </a:extLst>
          </p:cNvPr>
          <p:cNvSpPr>
            <a:spLocks noGrp="1"/>
          </p:cNvSpPr>
          <p:nvPr>
            <p:ph type="title"/>
          </p:nvPr>
        </p:nvSpPr>
        <p:spPr/>
        <p:txBody>
          <a:bodyPr/>
          <a:lstStyle/>
          <a:p>
            <a:r>
              <a:rPr lang="en-JM" dirty="0" smtClean="0"/>
              <a:t>The UCJ </a:t>
            </a:r>
            <a:r>
              <a:rPr lang="en-JM" dirty="0"/>
              <a:t>and </a:t>
            </a:r>
            <a:r>
              <a:rPr lang="en-JM" dirty="0" smtClean="0"/>
              <a:t>QA Process Automation </a:t>
            </a:r>
            <a:endParaRPr lang="en-JM" dirty="0"/>
          </a:p>
        </p:txBody>
      </p:sp>
      <p:sp>
        <p:nvSpPr>
          <p:cNvPr id="3" name="Content Placeholder 2">
            <a:extLst>
              <a:ext uri="{FF2B5EF4-FFF2-40B4-BE49-F238E27FC236}">
                <a16:creationId xmlns:a16="http://schemas.microsoft.com/office/drawing/2014/main" xmlns="" id="{BE8CCAFB-395C-454C-8626-A195193D7576}"/>
              </a:ext>
            </a:extLst>
          </p:cNvPr>
          <p:cNvSpPr>
            <a:spLocks noGrp="1"/>
          </p:cNvSpPr>
          <p:nvPr>
            <p:ph idx="1"/>
          </p:nvPr>
        </p:nvSpPr>
        <p:spPr>
          <a:xfrm>
            <a:off x="1946365" y="1724297"/>
            <a:ext cx="10045337" cy="4872446"/>
          </a:xfrm>
        </p:spPr>
        <p:txBody>
          <a:bodyPr>
            <a:normAutofit fontScale="92500" lnSpcReduction="10000"/>
          </a:bodyPr>
          <a:lstStyle/>
          <a:p>
            <a:r>
              <a:rPr lang="en-JM" sz="3500" dirty="0" smtClean="0"/>
              <a:t>The UCJ’s Automation Project </a:t>
            </a:r>
            <a:r>
              <a:rPr lang="en-JM" sz="3500" dirty="0"/>
              <a:t>commissioned by </a:t>
            </a:r>
            <a:r>
              <a:rPr lang="en-JM" sz="3500" dirty="0" smtClean="0"/>
              <a:t>the UCJ Council.</a:t>
            </a:r>
          </a:p>
          <a:p>
            <a:pPr marL="0" indent="0">
              <a:buNone/>
            </a:pPr>
            <a:endParaRPr lang="en-JM" sz="3500" dirty="0" smtClean="0"/>
          </a:p>
          <a:p>
            <a:r>
              <a:rPr lang="en-JM" sz="3500" dirty="0" smtClean="0"/>
              <a:t>The Integrated Quality Assurance Management System (</a:t>
            </a:r>
            <a:r>
              <a:rPr lang="en-JM" sz="3500" dirty="0" err="1" smtClean="0"/>
              <a:t>iQAMS</a:t>
            </a:r>
            <a:r>
              <a:rPr lang="en-JM" sz="3500" dirty="0" smtClean="0"/>
              <a:t>) is designed </a:t>
            </a:r>
            <a:r>
              <a:rPr lang="en-JM" sz="3500" dirty="0"/>
              <a:t>to automate several aspects of the administration of the UCJ’s Quality Assurance (QA) processes, which </a:t>
            </a:r>
            <a:r>
              <a:rPr lang="en-JM" sz="3500" dirty="0" smtClean="0"/>
              <a:t>have historically been manual.</a:t>
            </a:r>
          </a:p>
          <a:p>
            <a:pPr marL="971550" lvl="1" indent="-514350">
              <a:buFont typeface="+mj-lt"/>
              <a:buAutoNum type="arabicPeriod"/>
            </a:pPr>
            <a:r>
              <a:rPr lang="en-JM" sz="3100" dirty="0" smtClean="0"/>
              <a:t>Registration</a:t>
            </a:r>
          </a:p>
          <a:p>
            <a:pPr marL="971550" lvl="1" indent="-514350">
              <a:buFont typeface="+mj-lt"/>
              <a:buAutoNum type="arabicPeriod"/>
            </a:pPr>
            <a:r>
              <a:rPr lang="en-JM" sz="3100" dirty="0" smtClean="0"/>
              <a:t>Programme and Institutional Accreditation</a:t>
            </a:r>
          </a:p>
          <a:p>
            <a:pPr marL="971550" lvl="1" indent="-514350">
              <a:buFont typeface="+mj-lt"/>
              <a:buAutoNum type="arabicPeriod"/>
            </a:pPr>
            <a:r>
              <a:rPr lang="en-JM" sz="3100" dirty="0" smtClean="0"/>
              <a:t>Transnational Recognition</a:t>
            </a:r>
            <a:endParaRPr lang="en-JM" sz="3100" dirty="0"/>
          </a:p>
          <a:p>
            <a:endParaRPr lang="en-JM" dirty="0"/>
          </a:p>
        </p:txBody>
      </p:sp>
      <p:sp>
        <p:nvSpPr>
          <p:cNvPr id="5" name="Slide Number Placeholder 4">
            <a:extLst>
              <a:ext uri="{FF2B5EF4-FFF2-40B4-BE49-F238E27FC236}">
                <a16:creationId xmlns:a16="http://schemas.microsoft.com/office/drawing/2014/main" xmlns="" id="{CC1ED2EF-A2E5-4FDA-A049-892F11B1A9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E47DA-D854-4D82-90A0-DA036A1904AE}" type="slidenum">
              <a:rPr kumimoji="0" lang="en-JM"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JM"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1914" y="2338250"/>
            <a:ext cx="1978454" cy="846613"/>
          </a:xfrm>
          <a:prstGeom prst="rect">
            <a:avLst/>
          </a:prstGeom>
        </p:spPr>
      </p:pic>
    </p:spTree>
    <p:extLst>
      <p:ext uri="{BB962C8B-B14F-4D97-AF65-F5344CB8AC3E}">
        <p14:creationId xmlns:p14="http://schemas.microsoft.com/office/powerpoint/2010/main" val="1597343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7"/>
            <a:ext cx="7872875" cy="1939173"/>
          </a:xfrm>
        </p:spPr>
        <p:txBody>
          <a:bodyPr>
            <a:noAutofit/>
          </a:bodyPr>
          <a:lstStyle/>
          <a:p>
            <a:r>
              <a:rPr lang="en-JM" sz="4000" b="1" dirty="0" smtClean="0"/>
              <a:t>Introducing </a:t>
            </a:r>
            <a:r>
              <a:rPr lang="en-JM" sz="4000" b="1" dirty="0"/>
              <a:t>an Automated Application Process</a:t>
            </a:r>
          </a:p>
        </p:txBody>
      </p:sp>
      <p:sp>
        <p:nvSpPr>
          <p:cNvPr id="3" name="Content Placeholder 2"/>
          <p:cNvSpPr>
            <a:spLocks noGrp="1"/>
          </p:cNvSpPr>
          <p:nvPr>
            <p:ph sz="half" idx="1"/>
          </p:nvPr>
        </p:nvSpPr>
        <p:spPr>
          <a:xfrm>
            <a:off x="1787236" y="2213811"/>
            <a:ext cx="9811206" cy="4283242"/>
          </a:xfrm>
        </p:spPr>
        <p:txBody>
          <a:bodyPr>
            <a:noAutofit/>
          </a:bodyPr>
          <a:lstStyle/>
          <a:p>
            <a:r>
              <a:rPr lang="en-JM" sz="3200" dirty="0" err="1" smtClean="0"/>
              <a:t>iQAMS</a:t>
            </a:r>
            <a:r>
              <a:rPr lang="en-JM" sz="3200" dirty="0" smtClean="0"/>
              <a:t> </a:t>
            </a:r>
            <a:r>
              <a:rPr lang="en-JM" sz="3200" dirty="0"/>
              <a:t>will use an online form in a secure platform to facilitate electronic submission of </a:t>
            </a:r>
            <a:r>
              <a:rPr lang="en-JM" sz="3200" dirty="0" smtClean="0"/>
              <a:t>applications and supporting documents.</a:t>
            </a:r>
          </a:p>
          <a:p>
            <a:endParaRPr lang="en-JM" sz="3200" dirty="0" smtClean="0"/>
          </a:p>
          <a:p>
            <a:endParaRPr lang="en-JM" sz="3200" dirty="0"/>
          </a:p>
          <a:p>
            <a:endParaRPr lang="en-JM" sz="3200" dirty="0" smtClean="0"/>
          </a:p>
          <a:p>
            <a:endParaRPr lang="en-JM" sz="3200" dirty="0"/>
          </a:p>
          <a:p>
            <a:pPr marL="0" indent="0">
              <a:buNone/>
            </a:pPr>
            <a:endParaRPr lang="en-JM" sz="3200" dirty="0"/>
          </a:p>
          <a:p>
            <a:pPr marL="0" indent="0">
              <a:buNone/>
            </a:pPr>
            <a:r>
              <a:rPr lang="en-JM" sz="3200" dirty="0" smtClean="0"/>
              <a:t> </a:t>
            </a:r>
          </a:p>
          <a:p>
            <a:endParaRPr lang="en-JM" sz="2000" dirty="0"/>
          </a:p>
        </p:txBody>
      </p:sp>
      <p:pic>
        <p:nvPicPr>
          <p:cNvPr id="4" name="Picture 3"/>
          <p:cNvPicPr>
            <a:picLocks noChangeAspect="1"/>
          </p:cNvPicPr>
          <p:nvPr/>
        </p:nvPicPr>
        <p:blipFill>
          <a:blip r:embed="rId3"/>
          <a:stretch>
            <a:fillRect/>
          </a:stretch>
        </p:blipFill>
        <p:spPr>
          <a:xfrm>
            <a:off x="2336998" y="3800518"/>
            <a:ext cx="2920094" cy="2187252"/>
          </a:xfrm>
          <a:prstGeom prst="rect">
            <a:avLst/>
          </a:prstGeom>
        </p:spPr>
      </p:pic>
      <p:pic>
        <p:nvPicPr>
          <p:cNvPr id="6" name="Picture 5"/>
          <p:cNvPicPr>
            <a:picLocks noChangeAspect="1"/>
          </p:cNvPicPr>
          <p:nvPr/>
        </p:nvPicPr>
        <p:blipFill>
          <a:blip r:embed="rId4"/>
          <a:stretch>
            <a:fillRect/>
          </a:stretch>
        </p:blipFill>
        <p:spPr>
          <a:xfrm>
            <a:off x="7197975" y="3330331"/>
            <a:ext cx="3900977" cy="2858731"/>
          </a:xfrm>
          <a:prstGeom prst="rect">
            <a:avLst/>
          </a:prstGeom>
        </p:spPr>
      </p:pic>
      <p:sp>
        <p:nvSpPr>
          <p:cNvPr id="7" name="Right Arrow 6"/>
          <p:cNvSpPr/>
          <p:nvPr/>
        </p:nvSpPr>
        <p:spPr>
          <a:xfrm>
            <a:off x="5720077" y="4284006"/>
            <a:ext cx="978408" cy="951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95111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678951"/>
          </a:xfrm>
        </p:spPr>
        <p:txBody>
          <a:bodyPr/>
          <a:lstStyle/>
          <a:p>
            <a:r>
              <a:rPr lang="en-JM" dirty="0" smtClean="0"/>
              <a:t>Thesis</a:t>
            </a:r>
            <a:endParaRPr lang="en-JM" dirty="0"/>
          </a:p>
        </p:txBody>
      </p:sp>
      <p:sp>
        <p:nvSpPr>
          <p:cNvPr id="3" name="Content Placeholder 2"/>
          <p:cNvSpPr>
            <a:spLocks noGrp="1"/>
          </p:cNvSpPr>
          <p:nvPr>
            <p:ph idx="1"/>
          </p:nvPr>
        </p:nvSpPr>
        <p:spPr>
          <a:xfrm>
            <a:off x="1679509" y="1293223"/>
            <a:ext cx="10177131" cy="5101045"/>
          </a:xfrm>
        </p:spPr>
        <p:txBody>
          <a:bodyPr/>
          <a:lstStyle/>
          <a:p>
            <a:r>
              <a:rPr lang="en-JM" sz="2800" dirty="0"/>
              <a:t>We will </a:t>
            </a:r>
            <a:r>
              <a:rPr lang="en-JM" sz="2800" dirty="0" smtClean="0"/>
              <a:t>move </a:t>
            </a:r>
            <a:r>
              <a:rPr lang="en-JM" sz="2800" dirty="0"/>
              <a:t>closer to </a:t>
            </a:r>
            <a:r>
              <a:rPr lang="en-JM" sz="2800" dirty="0" smtClean="0"/>
              <a:t>cultivating trust </a:t>
            </a:r>
            <a:r>
              <a:rPr lang="en-JM" sz="2800" dirty="0"/>
              <a:t>when we </a:t>
            </a:r>
            <a:r>
              <a:rPr lang="en-JM" sz="2800" dirty="0" smtClean="0"/>
              <a:t>can reliably demonstrate knowledge and understanding of the:</a:t>
            </a:r>
            <a:endParaRPr lang="en-JM" sz="2800" dirty="0"/>
          </a:p>
          <a:p>
            <a:pPr lvl="1"/>
            <a:r>
              <a:rPr lang="en-JM" sz="2400" dirty="0" smtClean="0"/>
              <a:t>broad </a:t>
            </a:r>
            <a:r>
              <a:rPr lang="en-JM" sz="2400" dirty="0"/>
              <a:t>demographic spectrum of learners enrolled in higher </a:t>
            </a:r>
            <a:r>
              <a:rPr lang="en-JM" sz="2400" dirty="0" smtClean="0"/>
              <a:t>education</a:t>
            </a:r>
            <a:endParaRPr lang="en-JM" sz="2400" dirty="0"/>
          </a:p>
          <a:p>
            <a:pPr lvl="1"/>
            <a:r>
              <a:rPr lang="en-JM" sz="2400" dirty="0" smtClean="0"/>
              <a:t>diversity </a:t>
            </a:r>
            <a:r>
              <a:rPr lang="en-JM" sz="2400" dirty="0"/>
              <a:t>of HE </a:t>
            </a:r>
            <a:r>
              <a:rPr lang="en-JM" sz="2400" dirty="0" smtClean="0"/>
              <a:t>providers</a:t>
            </a:r>
          </a:p>
          <a:p>
            <a:pPr lvl="1"/>
            <a:r>
              <a:rPr lang="en-JM" sz="2400" dirty="0" smtClean="0"/>
              <a:t>range of learning </a:t>
            </a:r>
            <a:r>
              <a:rPr lang="en-JM" sz="2400" dirty="0"/>
              <a:t>m</a:t>
            </a:r>
            <a:r>
              <a:rPr lang="en-JM" sz="2400" dirty="0" smtClean="0"/>
              <a:t>odalities</a:t>
            </a:r>
            <a:endParaRPr lang="en-JM" sz="2400" dirty="0"/>
          </a:p>
          <a:p>
            <a:pPr lvl="1"/>
            <a:r>
              <a:rPr lang="en-JM" sz="2400" dirty="0" smtClean="0"/>
              <a:t>requirements </a:t>
            </a:r>
            <a:r>
              <a:rPr lang="en-JM" sz="2400" dirty="0"/>
              <a:t>of business, industry and the world of work </a:t>
            </a:r>
            <a:endParaRPr lang="en-JM" sz="2400" dirty="0" smtClean="0"/>
          </a:p>
          <a:p>
            <a:pPr lvl="1"/>
            <a:endParaRPr lang="en-JM" sz="2400" dirty="0"/>
          </a:p>
          <a:p>
            <a:r>
              <a:rPr lang="en-JM" sz="2800" dirty="0"/>
              <a:t>The evaluation tools/mechanisms not always tailored to suit the </a:t>
            </a:r>
            <a:r>
              <a:rPr lang="en-JM" sz="2800" dirty="0" smtClean="0"/>
              <a:t>various disciplines and environments (including online) currently </a:t>
            </a:r>
            <a:r>
              <a:rPr lang="en-JM" sz="2800" dirty="0"/>
              <a:t>being </a:t>
            </a:r>
            <a:r>
              <a:rPr lang="en-JM" sz="2800" dirty="0" smtClean="0"/>
              <a:t>utilised in HE.</a:t>
            </a:r>
            <a:endParaRPr lang="en-JM" sz="2800" dirty="0"/>
          </a:p>
          <a:p>
            <a:endParaRPr lang="en-JM" sz="2800" dirty="0" smtClean="0"/>
          </a:p>
        </p:txBody>
      </p:sp>
    </p:spTree>
    <p:extLst>
      <p:ext uri="{BB962C8B-B14F-4D97-AF65-F5344CB8AC3E}">
        <p14:creationId xmlns:p14="http://schemas.microsoft.com/office/powerpoint/2010/main" val="917515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84882-49A3-47DE-A4C2-2BA540420791}"/>
              </a:ext>
            </a:extLst>
          </p:cNvPr>
          <p:cNvSpPr>
            <a:spLocks noGrp="1"/>
          </p:cNvSpPr>
          <p:nvPr>
            <p:ph type="title"/>
          </p:nvPr>
        </p:nvSpPr>
        <p:spPr/>
        <p:txBody>
          <a:bodyPr/>
          <a:lstStyle/>
          <a:p>
            <a:r>
              <a:rPr lang="en-JM" dirty="0" smtClean="0"/>
              <a:t>Why introduce </a:t>
            </a:r>
            <a:r>
              <a:rPr lang="en-JM" dirty="0" err="1" smtClean="0"/>
              <a:t>iQAMS</a:t>
            </a:r>
            <a:r>
              <a:rPr lang="en-JM" dirty="0" smtClean="0"/>
              <a:t>?</a:t>
            </a:r>
            <a:endParaRPr lang="en-JM" dirty="0"/>
          </a:p>
        </p:txBody>
      </p:sp>
      <p:sp>
        <p:nvSpPr>
          <p:cNvPr id="3" name="Content Placeholder 2">
            <a:extLst>
              <a:ext uri="{FF2B5EF4-FFF2-40B4-BE49-F238E27FC236}">
                <a16:creationId xmlns:a16="http://schemas.microsoft.com/office/drawing/2014/main" xmlns="" id="{E6588A48-CC59-4B54-B379-08FB0E87F536}"/>
              </a:ext>
            </a:extLst>
          </p:cNvPr>
          <p:cNvSpPr>
            <a:spLocks noGrp="1"/>
          </p:cNvSpPr>
          <p:nvPr>
            <p:ph idx="1"/>
          </p:nvPr>
        </p:nvSpPr>
        <p:spPr>
          <a:xfrm>
            <a:off x="1867990" y="1417638"/>
            <a:ext cx="10006148" cy="5074024"/>
          </a:xfrm>
        </p:spPr>
        <p:txBody>
          <a:bodyPr/>
          <a:lstStyle/>
          <a:p>
            <a:pPr marL="514350" indent="-514350">
              <a:buFont typeface="+mj-lt"/>
              <a:buAutoNum type="arabicPeriod"/>
            </a:pPr>
            <a:r>
              <a:rPr lang="en-JM" sz="2600" dirty="0" smtClean="0"/>
              <a:t>Digitises </a:t>
            </a:r>
            <a:r>
              <a:rPr lang="en-JM" sz="2600" dirty="0"/>
              <a:t>and </a:t>
            </a:r>
            <a:r>
              <a:rPr lang="en-JM" sz="2600" dirty="0" smtClean="0"/>
              <a:t>streamlines </a:t>
            </a:r>
            <a:r>
              <a:rPr lang="en-JM" sz="2600" dirty="0"/>
              <a:t>core quality assurance processes </a:t>
            </a:r>
          </a:p>
          <a:p>
            <a:pPr marL="514350" indent="-514350">
              <a:buFont typeface="+mj-lt"/>
              <a:buAutoNum type="arabicPeriod"/>
            </a:pPr>
            <a:r>
              <a:rPr lang="en-JM" sz="2600" dirty="0" smtClean="0"/>
              <a:t>Reduces historically time </a:t>
            </a:r>
            <a:r>
              <a:rPr lang="en-JM" sz="2600" dirty="0"/>
              <a:t>consuming and tedious manual processes</a:t>
            </a:r>
          </a:p>
          <a:p>
            <a:pPr marL="514350" indent="-514350">
              <a:buFont typeface="+mj-lt"/>
              <a:buAutoNum type="arabicPeriod"/>
            </a:pPr>
            <a:r>
              <a:rPr lang="en-JM" sz="2600" dirty="0" smtClean="0"/>
              <a:t>Facilitates </a:t>
            </a:r>
            <a:r>
              <a:rPr lang="en-JM" sz="2600" dirty="0"/>
              <a:t>preparation of more data-driven submissions by </a:t>
            </a:r>
            <a:r>
              <a:rPr lang="en-JM" sz="2600" dirty="0" smtClean="0"/>
              <a:t>HEIs</a:t>
            </a:r>
            <a:endParaRPr lang="en-JM" sz="2600" dirty="0"/>
          </a:p>
          <a:p>
            <a:pPr marL="514350" indent="-514350">
              <a:buFont typeface="+mj-lt"/>
              <a:buAutoNum type="arabicPeriod"/>
            </a:pPr>
            <a:r>
              <a:rPr lang="en-JM" sz="2600" dirty="0" smtClean="0"/>
              <a:t>Ensures consistency </a:t>
            </a:r>
            <a:r>
              <a:rPr lang="en-JM" sz="2600" dirty="0"/>
              <a:t>of information</a:t>
            </a:r>
          </a:p>
          <a:p>
            <a:pPr marL="514350" indent="-514350">
              <a:buFont typeface="+mj-lt"/>
              <a:buAutoNum type="arabicPeriod"/>
            </a:pPr>
            <a:r>
              <a:rPr lang="en-JM" sz="2600" dirty="0"/>
              <a:t>Increases high-value work productivity of review panels</a:t>
            </a:r>
          </a:p>
          <a:p>
            <a:pPr marL="514350" indent="-514350">
              <a:buFont typeface="+mj-lt"/>
              <a:buAutoNum type="arabicPeriod"/>
            </a:pPr>
            <a:r>
              <a:rPr lang="en-JM" sz="2600" dirty="0" smtClean="0"/>
              <a:t>Provides a secure electronic database for storage of quality assurance case management data: submission for review, UCJ reports and institutional responses</a:t>
            </a:r>
          </a:p>
          <a:p>
            <a:pPr marL="514350" indent="-514350">
              <a:buFont typeface="+mj-lt"/>
              <a:buAutoNum type="arabicPeriod"/>
            </a:pPr>
            <a:r>
              <a:rPr lang="en-JM" sz="2600" dirty="0" smtClean="0"/>
              <a:t>Generates reports on aggregated data on HE landscape which can inform institutional planning as well as national HE policy development</a:t>
            </a:r>
          </a:p>
        </p:txBody>
      </p:sp>
    </p:spTree>
    <p:extLst>
      <p:ext uri="{BB962C8B-B14F-4D97-AF65-F5344CB8AC3E}">
        <p14:creationId xmlns:p14="http://schemas.microsoft.com/office/powerpoint/2010/main" val="3482918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a:t>Research </a:t>
            </a:r>
            <a:r>
              <a:rPr lang="en-JM" dirty="0" smtClean="0"/>
              <a:t>Underpinning Online Application System</a:t>
            </a:r>
            <a:endParaRPr lang="en-JM" dirty="0"/>
          </a:p>
        </p:txBody>
      </p:sp>
      <p:sp>
        <p:nvSpPr>
          <p:cNvPr id="3" name="Content Placeholder 2"/>
          <p:cNvSpPr>
            <a:spLocks noGrp="1"/>
          </p:cNvSpPr>
          <p:nvPr>
            <p:ph idx="1"/>
          </p:nvPr>
        </p:nvSpPr>
        <p:spPr/>
        <p:txBody>
          <a:bodyPr>
            <a:normAutofit lnSpcReduction="10000"/>
          </a:bodyPr>
          <a:lstStyle/>
          <a:p>
            <a:r>
              <a:rPr lang="en-JM" dirty="0" smtClean="0"/>
              <a:t>Alignment to UCJ Quality Assurance Standards and benchmarked international standards</a:t>
            </a:r>
          </a:p>
          <a:p>
            <a:endParaRPr lang="en-JM" dirty="0" smtClean="0"/>
          </a:p>
          <a:p>
            <a:r>
              <a:rPr lang="en-JM" dirty="0" smtClean="0"/>
              <a:t>Collects aggregated data on pertinent matters for national development</a:t>
            </a:r>
          </a:p>
          <a:p>
            <a:endParaRPr lang="en-JM" dirty="0" smtClean="0"/>
          </a:p>
          <a:p>
            <a:r>
              <a:rPr lang="en-JM" dirty="0" smtClean="0"/>
              <a:t>Technical </a:t>
            </a:r>
            <a:r>
              <a:rPr lang="en-JM" dirty="0"/>
              <a:t>Team conducted extensive research </a:t>
            </a:r>
            <a:r>
              <a:rPr lang="en-JM" dirty="0" smtClean="0"/>
              <a:t>on online learning, </a:t>
            </a:r>
            <a:r>
              <a:rPr lang="en-JM" dirty="0"/>
              <a:t>TVET and General Academic Tertiary-level education</a:t>
            </a:r>
          </a:p>
          <a:p>
            <a:endParaRPr lang="en-JM"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E47DA-D854-4D82-90A0-DA036A1904AE}" type="slidenum">
              <a:rPr kumimoji="0" lang="en-JM"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JM"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8750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89974-B1B1-4A15-95D0-86125EA718DE}"/>
              </a:ext>
            </a:extLst>
          </p:cNvPr>
          <p:cNvSpPr>
            <a:spLocks noGrp="1"/>
          </p:cNvSpPr>
          <p:nvPr>
            <p:ph type="title"/>
          </p:nvPr>
        </p:nvSpPr>
        <p:spPr/>
        <p:txBody>
          <a:bodyPr/>
          <a:lstStyle/>
          <a:p>
            <a:r>
              <a:rPr lang="en-JM" dirty="0" smtClean="0"/>
              <a:t>Conclusions and Reflections </a:t>
            </a:r>
            <a:r>
              <a:rPr lang="en-JM" dirty="0"/>
              <a:t>for QA</a:t>
            </a:r>
          </a:p>
        </p:txBody>
      </p:sp>
      <p:sp>
        <p:nvSpPr>
          <p:cNvPr id="3" name="Content Placeholder 2">
            <a:extLst>
              <a:ext uri="{FF2B5EF4-FFF2-40B4-BE49-F238E27FC236}">
                <a16:creationId xmlns:a16="http://schemas.microsoft.com/office/drawing/2014/main" xmlns="" id="{728FAAEC-3C73-4189-84C3-1CC04C15878F}"/>
              </a:ext>
            </a:extLst>
          </p:cNvPr>
          <p:cNvSpPr>
            <a:spLocks noGrp="1"/>
          </p:cNvSpPr>
          <p:nvPr>
            <p:ph idx="1"/>
          </p:nvPr>
        </p:nvSpPr>
        <p:spPr>
          <a:xfrm>
            <a:off x="1679509" y="1600201"/>
            <a:ext cx="10177131" cy="4830096"/>
          </a:xfrm>
        </p:spPr>
        <p:txBody>
          <a:bodyPr/>
          <a:lstStyle/>
          <a:p>
            <a:r>
              <a:rPr lang="en-JM" dirty="0" smtClean="0"/>
              <a:t>Recent literature points to the </a:t>
            </a:r>
            <a:r>
              <a:rPr lang="en-JM" dirty="0"/>
              <a:t>need for QA to </a:t>
            </a:r>
            <a:r>
              <a:rPr lang="en-JM" dirty="0" smtClean="0"/>
              <a:t>continue to monitor</a:t>
            </a:r>
            <a:r>
              <a:rPr lang="en-JM" dirty="0"/>
              <a:t>: </a:t>
            </a:r>
          </a:p>
          <a:p>
            <a:pPr marL="514350" indent="-514350">
              <a:buAutoNum type="arabicPeriod"/>
            </a:pPr>
            <a:r>
              <a:rPr lang="en-JM" dirty="0"/>
              <a:t>The effectiveness of its guidelines </a:t>
            </a:r>
            <a:r>
              <a:rPr lang="en-JM" dirty="0" smtClean="0"/>
              <a:t>on online and distance education taking into account rapid pace of change</a:t>
            </a:r>
            <a:endParaRPr lang="en-JM" dirty="0"/>
          </a:p>
          <a:p>
            <a:pPr marL="514350" indent="-514350">
              <a:buAutoNum type="arabicPeriod"/>
            </a:pPr>
            <a:r>
              <a:rPr lang="en-JM" dirty="0" smtClean="0"/>
              <a:t>Forces of technological change must be understood and embraced by QA and HEIs to facilitate adaptation and the relevance of standards by which higher education </a:t>
            </a:r>
            <a:r>
              <a:rPr lang="en-JM" dirty="0"/>
              <a:t>i</a:t>
            </a:r>
            <a:r>
              <a:rPr lang="en-JM" dirty="0" smtClean="0"/>
              <a:t>s evaluated. </a:t>
            </a:r>
            <a:endParaRPr lang="en-JM" dirty="0"/>
          </a:p>
          <a:p>
            <a:pPr marL="0" indent="0">
              <a:buNone/>
            </a:pPr>
            <a:endParaRPr lang="en-JM" dirty="0"/>
          </a:p>
          <a:p>
            <a:endParaRPr lang="en-JM" dirty="0"/>
          </a:p>
        </p:txBody>
      </p:sp>
    </p:spTree>
    <p:extLst>
      <p:ext uri="{BB962C8B-B14F-4D97-AF65-F5344CB8AC3E}">
        <p14:creationId xmlns:p14="http://schemas.microsoft.com/office/powerpoint/2010/main" val="1540214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093849-ADEF-4BFC-94EF-427D51D0AF50}"/>
              </a:ext>
            </a:extLst>
          </p:cNvPr>
          <p:cNvSpPr>
            <a:spLocks noGrp="1"/>
          </p:cNvSpPr>
          <p:nvPr>
            <p:ph type="title"/>
          </p:nvPr>
        </p:nvSpPr>
        <p:spPr/>
        <p:txBody>
          <a:bodyPr/>
          <a:lstStyle/>
          <a:p>
            <a:r>
              <a:rPr lang="en-JM" dirty="0" smtClean="0"/>
              <a:t>Reflections for QA</a:t>
            </a:r>
            <a:endParaRPr lang="en-JM" dirty="0"/>
          </a:p>
        </p:txBody>
      </p:sp>
      <p:sp>
        <p:nvSpPr>
          <p:cNvPr id="3" name="Content Placeholder 2">
            <a:extLst>
              <a:ext uri="{FF2B5EF4-FFF2-40B4-BE49-F238E27FC236}">
                <a16:creationId xmlns:a16="http://schemas.microsoft.com/office/drawing/2014/main" xmlns="" id="{98D636E0-DF4D-4262-BF8B-1C0D140C851E}"/>
              </a:ext>
            </a:extLst>
          </p:cNvPr>
          <p:cNvSpPr>
            <a:spLocks noGrp="1"/>
          </p:cNvSpPr>
          <p:nvPr>
            <p:ph idx="1"/>
          </p:nvPr>
        </p:nvSpPr>
        <p:spPr>
          <a:xfrm>
            <a:off x="1679509" y="1417637"/>
            <a:ext cx="10177131" cy="5270545"/>
          </a:xfrm>
        </p:spPr>
        <p:txBody>
          <a:bodyPr/>
          <a:lstStyle/>
          <a:p>
            <a:r>
              <a:rPr lang="en-029" sz="2800" dirty="0" smtClean="0"/>
              <a:t>In </a:t>
            </a:r>
            <a:r>
              <a:rPr lang="en-029" sz="2800" dirty="0"/>
              <a:t>view of technological </a:t>
            </a:r>
            <a:r>
              <a:rPr lang="en-029" sz="2800" dirty="0" smtClean="0"/>
              <a:t>disruption QA (internal and external) must invest in research and other forms of data gathering to ensure continued relevance of standards and to demonstrate understanding of the evolving nature of HE </a:t>
            </a:r>
          </a:p>
          <a:p>
            <a:pPr lvl="1"/>
            <a:r>
              <a:rPr lang="en-029" dirty="0" smtClean="0"/>
              <a:t>This research should always include stakeholder consultation</a:t>
            </a:r>
          </a:p>
          <a:p>
            <a:r>
              <a:rPr lang="en-029" sz="2800" dirty="0" smtClean="0"/>
              <a:t>Th</a:t>
            </a:r>
            <a:r>
              <a:rPr lang="en-029" sz="2800" dirty="0"/>
              <a:t>e</a:t>
            </a:r>
            <a:r>
              <a:rPr lang="en-029" sz="2800" dirty="0" smtClean="0"/>
              <a:t> actions of QA must continue to be data driven </a:t>
            </a:r>
            <a:r>
              <a:rPr lang="en-029" sz="2800" dirty="0"/>
              <a:t>to inform </a:t>
            </a:r>
            <a:r>
              <a:rPr lang="en-029" sz="2800" dirty="0" smtClean="0"/>
              <a:t>policy.</a:t>
            </a:r>
          </a:p>
          <a:p>
            <a:r>
              <a:rPr lang="en-029" sz="2800" dirty="0"/>
              <a:t>S</a:t>
            </a:r>
            <a:r>
              <a:rPr lang="en-029" sz="2800" dirty="0" smtClean="0"/>
              <a:t>ome HE quality standards are agnostic of change [face-to-face vs online]. </a:t>
            </a:r>
          </a:p>
        </p:txBody>
      </p:sp>
    </p:spTree>
    <p:extLst>
      <p:ext uri="{BB962C8B-B14F-4D97-AF65-F5344CB8AC3E}">
        <p14:creationId xmlns:p14="http://schemas.microsoft.com/office/powerpoint/2010/main" val="1866142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Reflections for QA</a:t>
            </a:r>
            <a:endParaRPr lang="en-JM" dirty="0"/>
          </a:p>
        </p:txBody>
      </p:sp>
      <p:sp>
        <p:nvSpPr>
          <p:cNvPr id="3" name="Content Placeholder 2"/>
          <p:cNvSpPr>
            <a:spLocks noGrp="1"/>
          </p:cNvSpPr>
          <p:nvPr>
            <p:ph idx="1"/>
          </p:nvPr>
        </p:nvSpPr>
        <p:spPr/>
        <p:txBody>
          <a:bodyPr/>
          <a:lstStyle/>
          <a:p>
            <a:r>
              <a:rPr lang="en-029" dirty="0"/>
              <a:t>As we promote continuous improvement with institutions, we must continue to evaluate what we are doing well methodologically and what can be done more effectively. </a:t>
            </a:r>
          </a:p>
          <a:p>
            <a:r>
              <a:rPr lang="en-029" dirty="0"/>
              <a:t>The posture of QA should be to openness to institutional innovation and as an enabler/facilitator of the achievement of quality.</a:t>
            </a:r>
          </a:p>
          <a:p>
            <a:endParaRPr lang="en-JM" dirty="0"/>
          </a:p>
        </p:txBody>
      </p:sp>
    </p:spTree>
    <p:extLst>
      <p:ext uri="{BB962C8B-B14F-4D97-AF65-F5344CB8AC3E}">
        <p14:creationId xmlns:p14="http://schemas.microsoft.com/office/powerpoint/2010/main" val="3402140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79509" y="274638"/>
            <a:ext cx="7872875" cy="600573"/>
          </a:xfrm>
        </p:spPr>
        <p:txBody>
          <a:bodyPr/>
          <a:lstStyle/>
          <a:p>
            <a:r>
              <a:rPr lang="en-JM" dirty="0" smtClean="0"/>
              <a:t>Key References</a:t>
            </a:r>
            <a:endParaRPr lang="en-JM" dirty="0"/>
          </a:p>
        </p:txBody>
      </p:sp>
      <p:sp>
        <p:nvSpPr>
          <p:cNvPr id="9" name="Content Placeholder 8"/>
          <p:cNvSpPr>
            <a:spLocks noGrp="1"/>
          </p:cNvSpPr>
          <p:nvPr>
            <p:ph idx="1"/>
          </p:nvPr>
        </p:nvSpPr>
        <p:spPr>
          <a:xfrm>
            <a:off x="1810137" y="1097280"/>
            <a:ext cx="10177131" cy="5369151"/>
          </a:xfrm>
        </p:spPr>
        <p:txBody>
          <a:bodyPr/>
          <a:lstStyle/>
          <a:p>
            <a:r>
              <a:rPr lang="en-JM" sz="2200" dirty="0" err="1" smtClean="0"/>
              <a:t>Cassey</a:t>
            </a:r>
            <a:r>
              <a:rPr lang="en-JM" sz="2200" dirty="0" smtClean="0"/>
              <a:t>, D.M. (2008). A Journey to Legitimacy: The Historical Development of Distance Education through Technology. </a:t>
            </a:r>
            <a:r>
              <a:rPr lang="en-JM" sz="2200" i="1" dirty="0" err="1" smtClean="0"/>
              <a:t>TechTrends</a:t>
            </a:r>
            <a:r>
              <a:rPr lang="en-JM" sz="2200" i="1" dirty="0" smtClean="0"/>
              <a:t>: Linking Research to Practice to Improve Learning</a:t>
            </a:r>
            <a:r>
              <a:rPr lang="en-JM" sz="2200" dirty="0" smtClean="0"/>
              <a:t>, 52 (2):45-51.</a:t>
            </a:r>
          </a:p>
          <a:p>
            <a:r>
              <a:rPr lang="en-JM" sz="2200" dirty="0" smtClean="0"/>
              <a:t>Christensen, C.M. (2016). </a:t>
            </a:r>
            <a:r>
              <a:rPr lang="en-JM" sz="2200" i="1" dirty="0" smtClean="0"/>
              <a:t>The Innovator’s Dilemma: When New Technologies Cause Great Firms to Fail. </a:t>
            </a:r>
            <a:r>
              <a:rPr lang="en-JM" sz="2200" dirty="0" smtClean="0"/>
              <a:t>Boston: Harvard Business Review Press.</a:t>
            </a:r>
          </a:p>
          <a:p>
            <a:r>
              <a:rPr lang="en-JM" sz="2200" dirty="0" err="1" smtClean="0"/>
              <a:t>Dottin</a:t>
            </a:r>
            <a:r>
              <a:rPr lang="en-JM" sz="2200" dirty="0" smtClean="0"/>
              <a:t>, P. (2015). A Quality Scorecard Approach to Analysing Quality in Distance Online Education</a:t>
            </a:r>
          </a:p>
          <a:p>
            <a:r>
              <a:rPr lang="en-JM" sz="2200" dirty="0" smtClean="0"/>
              <a:t>Perkins, A.K (Ed.). (2015). </a:t>
            </a:r>
            <a:r>
              <a:rPr lang="en-JM" sz="2200" i="1" dirty="0" smtClean="0"/>
              <a:t>Quality in Higher Education in the Caribbean</a:t>
            </a:r>
            <a:r>
              <a:rPr lang="en-JM" sz="2200" dirty="0" smtClean="0"/>
              <a:t>. Kingston, Jamaica: University of the West Indies Press.</a:t>
            </a:r>
          </a:p>
          <a:p>
            <a:r>
              <a:rPr lang="en-JM" sz="2200" dirty="0" smtClean="0"/>
              <a:t>Schwab, K. (2017). </a:t>
            </a:r>
            <a:r>
              <a:rPr lang="en-JM" sz="2200" i="1" dirty="0" smtClean="0"/>
              <a:t>The Fourth Industrial Revolution. </a:t>
            </a:r>
            <a:r>
              <a:rPr lang="en-JM" sz="2200" dirty="0" smtClean="0"/>
              <a:t>Geneva: World Economic Forum and London: Penguin.</a:t>
            </a:r>
          </a:p>
          <a:p>
            <a:r>
              <a:rPr lang="en-JM" sz="2200" dirty="0" smtClean="0"/>
              <a:t>Shelton, K. (2010). A Quality Scorecard for the Administration of Online Education Programs: A Delphi Study. PhD Dissertation. California state University Hayward</a:t>
            </a:r>
          </a:p>
          <a:p>
            <a:r>
              <a:rPr lang="en-JM" sz="2200" dirty="0" smtClean="0"/>
              <a:t>University Council of Jamaica. (2014). </a:t>
            </a:r>
            <a:r>
              <a:rPr lang="en-JM" sz="2200" i="1" dirty="0" smtClean="0"/>
              <a:t>Standards for Distance Education</a:t>
            </a:r>
            <a:r>
              <a:rPr lang="en-JM" sz="2200" dirty="0" smtClean="0"/>
              <a:t>. Kingston: UCJ Press.</a:t>
            </a:r>
            <a:endParaRPr lang="en-JM" sz="2200" dirty="0"/>
          </a:p>
        </p:txBody>
      </p:sp>
    </p:spTree>
    <p:extLst>
      <p:ext uri="{BB962C8B-B14F-4D97-AF65-F5344CB8AC3E}">
        <p14:creationId xmlns:p14="http://schemas.microsoft.com/office/powerpoint/2010/main" val="141687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References</a:t>
            </a:r>
            <a:endParaRPr lang="en-JM" dirty="0"/>
          </a:p>
        </p:txBody>
      </p:sp>
      <p:sp>
        <p:nvSpPr>
          <p:cNvPr id="3" name="Content Placeholder 2"/>
          <p:cNvSpPr>
            <a:spLocks noGrp="1"/>
          </p:cNvSpPr>
          <p:nvPr>
            <p:ph idx="1"/>
          </p:nvPr>
        </p:nvSpPr>
        <p:spPr>
          <a:xfrm>
            <a:off x="2116183" y="1417638"/>
            <a:ext cx="9740457" cy="4525963"/>
          </a:xfrm>
        </p:spPr>
        <p:txBody>
          <a:bodyPr/>
          <a:lstStyle/>
          <a:p>
            <a:r>
              <a:rPr lang="en-JM" sz="2800" dirty="0" smtClean="0"/>
              <a:t>European </a:t>
            </a:r>
            <a:r>
              <a:rPr lang="en-JM" sz="2800" dirty="0"/>
              <a:t>Association for Quality Assurance in Higher Education. (2019). </a:t>
            </a:r>
            <a:r>
              <a:rPr lang="en-JM" sz="2800" i="1" dirty="0"/>
              <a:t>Work and Policy Areas: The European Quality Assurance Register for Higher Education</a:t>
            </a:r>
            <a:r>
              <a:rPr lang="en-JM" sz="2800" dirty="0"/>
              <a:t>. URL: </a:t>
            </a:r>
            <a:r>
              <a:rPr lang="en-JM" sz="2800" dirty="0">
                <a:hlinkClick r:id="rId2"/>
              </a:rPr>
              <a:t>https://enqa.eu/index.php/work-policy-area/enqa-the-bologna-process/eqar/</a:t>
            </a:r>
            <a:r>
              <a:rPr lang="en-JM" sz="2800" dirty="0"/>
              <a:t> </a:t>
            </a:r>
          </a:p>
          <a:p>
            <a:r>
              <a:rPr lang="en-JM" sz="2800" dirty="0"/>
              <a:t>EQAR: European Quality Assurance Register for Higher Education. URL: </a:t>
            </a:r>
            <a:r>
              <a:rPr lang="en-JM" sz="2800" dirty="0">
                <a:hlinkClick r:id="rId3"/>
              </a:rPr>
              <a:t>https://www.eqar.eu/</a:t>
            </a:r>
            <a:r>
              <a:rPr lang="en-JM" sz="2800" dirty="0"/>
              <a:t> </a:t>
            </a:r>
          </a:p>
          <a:p>
            <a:endParaRPr lang="en-JM" sz="2800" dirty="0"/>
          </a:p>
        </p:txBody>
      </p:sp>
    </p:spTree>
    <p:extLst>
      <p:ext uri="{BB962C8B-B14F-4D97-AF65-F5344CB8AC3E}">
        <p14:creationId xmlns:p14="http://schemas.microsoft.com/office/powerpoint/2010/main" val="60818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Thesis</a:t>
            </a:r>
            <a:endParaRPr lang="en-JM" dirty="0"/>
          </a:p>
        </p:txBody>
      </p:sp>
      <p:sp>
        <p:nvSpPr>
          <p:cNvPr id="3" name="Content Placeholder 2"/>
          <p:cNvSpPr>
            <a:spLocks noGrp="1"/>
          </p:cNvSpPr>
          <p:nvPr>
            <p:ph idx="1"/>
          </p:nvPr>
        </p:nvSpPr>
        <p:spPr>
          <a:xfrm>
            <a:off x="1998617" y="1600201"/>
            <a:ext cx="9858023" cy="4918165"/>
          </a:xfrm>
        </p:spPr>
        <p:txBody>
          <a:bodyPr/>
          <a:lstStyle/>
          <a:p>
            <a:r>
              <a:rPr lang="en-JM" sz="2800" dirty="0" smtClean="0"/>
              <a:t>This paper posits that building organisational </a:t>
            </a:r>
            <a:r>
              <a:rPr lang="en-JM" sz="2800" dirty="0"/>
              <a:t>knowledge management </a:t>
            </a:r>
            <a:r>
              <a:rPr lang="en-JM" sz="2800" dirty="0" smtClean="0"/>
              <a:t>systems within </a:t>
            </a:r>
            <a:r>
              <a:rPr lang="en-JM" sz="2800" i="1" dirty="0" smtClean="0">
                <a:effectLst>
                  <a:outerShdw blurRad="38100" dist="38100" dir="2700000" algn="tl">
                    <a:srgbClr val="000000">
                      <a:alpha val="43137"/>
                    </a:srgbClr>
                  </a:outerShdw>
                </a:effectLst>
              </a:rPr>
              <a:t>internal</a:t>
            </a:r>
            <a:r>
              <a:rPr lang="en-JM" sz="2800" dirty="0" smtClean="0"/>
              <a:t> and </a:t>
            </a:r>
            <a:r>
              <a:rPr lang="en-JM" sz="2800" i="1" dirty="0" smtClean="0">
                <a:effectLst>
                  <a:outerShdw blurRad="38100" dist="38100" dir="2700000" algn="tl">
                    <a:srgbClr val="000000">
                      <a:alpha val="43137"/>
                    </a:srgbClr>
                  </a:outerShdw>
                </a:effectLst>
              </a:rPr>
              <a:t>external </a:t>
            </a:r>
            <a:r>
              <a:rPr lang="en-JM" sz="2800" dirty="0"/>
              <a:t>quality assurance </a:t>
            </a:r>
            <a:r>
              <a:rPr lang="en-JM" sz="2800" dirty="0" smtClean="0"/>
              <a:t>societies in Higher Education will better equip us to manage the constant and significant change taking place in contemporary global society.</a:t>
            </a:r>
          </a:p>
          <a:p>
            <a:r>
              <a:rPr lang="en-JM" sz="2800" dirty="0"/>
              <a:t>This can be achieved through increasing reliance on data as evidence of the changing trends and practices in HE.</a:t>
            </a:r>
          </a:p>
          <a:p>
            <a:r>
              <a:rPr lang="en-JM" sz="2800" dirty="0" smtClean="0"/>
              <a:t>Knowledge puts us in a position to be proactive.</a:t>
            </a:r>
          </a:p>
          <a:p>
            <a:endParaRPr lang="en-JM" sz="2800" dirty="0" smtClean="0"/>
          </a:p>
          <a:p>
            <a:pPr marL="0" indent="0" algn="ctr">
              <a:buNone/>
            </a:pPr>
            <a:r>
              <a:rPr lang="en-029" sz="2800" b="1" dirty="0" smtClean="0">
                <a:solidFill>
                  <a:schemeClr val="tx2"/>
                </a:solidFill>
                <a:effectLst>
                  <a:outerShdw blurRad="38100" dist="38100" dir="2700000" algn="tl">
                    <a:srgbClr val="000000">
                      <a:alpha val="43137"/>
                    </a:srgbClr>
                  </a:outerShdw>
                </a:effectLst>
              </a:rPr>
              <a:t>“</a:t>
            </a:r>
            <a:r>
              <a:rPr lang="en-029" sz="2800" b="1" dirty="0">
                <a:solidFill>
                  <a:schemeClr val="tx2"/>
                </a:solidFill>
                <a:effectLst>
                  <a:outerShdw blurRad="38100" dist="38100" dir="2700000" algn="tl">
                    <a:srgbClr val="000000">
                      <a:alpha val="43137"/>
                    </a:srgbClr>
                  </a:outerShdw>
                </a:effectLst>
              </a:rPr>
              <a:t>We are called to be architects of the future, not its victims” </a:t>
            </a:r>
            <a:endParaRPr lang="en-029" sz="2800" b="1" dirty="0" smtClean="0">
              <a:solidFill>
                <a:schemeClr val="tx2"/>
              </a:solidFill>
              <a:effectLst>
                <a:outerShdw blurRad="38100" dist="38100" dir="2700000" algn="tl">
                  <a:srgbClr val="000000">
                    <a:alpha val="43137"/>
                  </a:srgbClr>
                </a:outerShdw>
              </a:effectLst>
            </a:endParaRPr>
          </a:p>
          <a:p>
            <a:pPr marL="0" indent="0" algn="ctr">
              <a:buNone/>
            </a:pPr>
            <a:r>
              <a:rPr lang="en-029" sz="2400" b="1" dirty="0" smtClean="0">
                <a:solidFill>
                  <a:schemeClr val="tx2"/>
                </a:solidFill>
                <a:effectLst>
                  <a:outerShdw blurRad="38100" dist="38100" dir="2700000" algn="tl">
                    <a:srgbClr val="000000">
                      <a:alpha val="43137"/>
                    </a:srgbClr>
                  </a:outerShdw>
                </a:effectLst>
              </a:rPr>
              <a:t>(R. Buckminster Fuller</a:t>
            </a:r>
            <a:r>
              <a:rPr lang="en-029" sz="2400" dirty="0">
                <a:solidFill>
                  <a:schemeClr val="tx2"/>
                </a:solidFill>
                <a:effectLst>
                  <a:outerShdw blurRad="38100" dist="38100" dir="2700000" algn="tl">
                    <a:srgbClr val="000000">
                      <a:alpha val="43137"/>
                    </a:srgbClr>
                  </a:outerShdw>
                </a:effectLst>
              </a:rPr>
              <a:t>)</a:t>
            </a:r>
          </a:p>
          <a:p>
            <a:pPr marL="0" indent="0">
              <a:buNone/>
            </a:pPr>
            <a:endParaRPr lang="en-JM" sz="2800" dirty="0"/>
          </a:p>
        </p:txBody>
      </p:sp>
    </p:spTree>
    <p:extLst>
      <p:ext uri="{BB962C8B-B14F-4D97-AF65-F5344CB8AC3E}">
        <p14:creationId xmlns:p14="http://schemas.microsoft.com/office/powerpoint/2010/main" val="342126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09" y="274638"/>
            <a:ext cx="7872875" cy="874893"/>
          </a:xfrm>
        </p:spPr>
        <p:txBody>
          <a:bodyPr/>
          <a:lstStyle/>
          <a:p>
            <a:r>
              <a:rPr lang="en-JM" dirty="0" smtClean="0"/>
              <a:t>Focus of Paper</a:t>
            </a:r>
            <a:endParaRPr lang="en-JM" dirty="0"/>
          </a:p>
        </p:txBody>
      </p:sp>
      <p:sp>
        <p:nvSpPr>
          <p:cNvPr id="3" name="Content Placeholder 2"/>
          <p:cNvSpPr>
            <a:spLocks noGrp="1"/>
          </p:cNvSpPr>
          <p:nvPr>
            <p:ph idx="1"/>
          </p:nvPr>
        </p:nvSpPr>
        <p:spPr>
          <a:xfrm>
            <a:off x="1679509" y="1149531"/>
            <a:ext cx="10177131" cy="5603966"/>
          </a:xfrm>
        </p:spPr>
        <p:txBody>
          <a:bodyPr/>
          <a:lstStyle/>
          <a:p>
            <a:r>
              <a:rPr lang="en-JM" dirty="0" smtClean="0"/>
              <a:t>In the changing landscape of global Higher Education, UCJ has seen:</a:t>
            </a:r>
          </a:p>
          <a:p>
            <a:pPr marL="971550" lvl="1" indent="-514350">
              <a:buFont typeface="+mj-lt"/>
              <a:buAutoNum type="arabicPeriod"/>
            </a:pPr>
            <a:r>
              <a:rPr lang="en-JM" dirty="0"/>
              <a:t>d</a:t>
            </a:r>
            <a:r>
              <a:rPr lang="en-JM" dirty="0" smtClean="0"/>
              <a:t>iversified profile of local and international HE providers</a:t>
            </a:r>
          </a:p>
          <a:p>
            <a:pPr marL="971550" lvl="1" indent="-514350">
              <a:buFont typeface="+mj-lt"/>
              <a:buAutoNum type="arabicPeriod"/>
            </a:pPr>
            <a:r>
              <a:rPr lang="en-JM" dirty="0" smtClean="0"/>
              <a:t>new innovations in technology-enhanced teaching and learning (including Online </a:t>
            </a:r>
            <a:r>
              <a:rPr lang="en-JM" dirty="0"/>
              <a:t>and </a:t>
            </a:r>
            <a:r>
              <a:rPr lang="en-JM" dirty="0" smtClean="0"/>
              <a:t>Distance Education)</a:t>
            </a:r>
            <a:endParaRPr lang="en-JM" dirty="0"/>
          </a:p>
          <a:p>
            <a:r>
              <a:rPr lang="en-JM" dirty="0" smtClean="0"/>
              <a:t>How do we safeguard quality and value disruptive technological change in global Higher Education?</a:t>
            </a:r>
          </a:p>
          <a:p>
            <a:pPr lvl="1"/>
            <a:r>
              <a:rPr lang="en-JM" dirty="0" smtClean="0"/>
              <a:t>Exploring the opportunity for external quality assurance through a more organised system of data gathering, analysis and knowledge sharing.</a:t>
            </a:r>
          </a:p>
          <a:p>
            <a:pPr lvl="1">
              <a:buFont typeface="Arial" panose="020B0604020202020204" pitchFamily="34" charset="0"/>
              <a:buChar char="•"/>
            </a:pPr>
            <a:r>
              <a:rPr lang="en-JM" sz="3200" dirty="0" smtClean="0"/>
              <a:t>UCJ </a:t>
            </a:r>
            <a:r>
              <a:rPr lang="en-JM" sz="3200" dirty="0" err="1" smtClean="0"/>
              <a:t>iQAMS</a:t>
            </a:r>
            <a:r>
              <a:rPr lang="en-JM" sz="3200" dirty="0" smtClean="0"/>
              <a:t> Project</a:t>
            </a:r>
          </a:p>
          <a:p>
            <a:endParaRPr lang="en-JM" dirty="0" smtClean="0"/>
          </a:p>
          <a:p>
            <a:endParaRPr lang="en-JM" dirty="0" smtClean="0"/>
          </a:p>
          <a:p>
            <a:endParaRPr lang="en-JM" dirty="0"/>
          </a:p>
        </p:txBody>
      </p:sp>
    </p:spTree>
    <p:extLst>
      <p:ext uri="{BB962C8B-B14F-4D97-AF65-F5344CB8AC3E}">
        <p14:creationId xmlns:p14="http://schemas.microsoft.com/office/powerpoint/2010/main" val="73628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B73B38-C7D0-4DA6-8800-0BB4E4D7C40B}"/>
              </a:ext>
            </a:extLst>
          </p:cNvPr>
          <p:cNvSpPr>
            <a:spLocks noGrp="1"/>
          </p:cNvSpPr>
          <p:nvPr>
            <p:ph type="title"/>
          </p:nvPr>
        </p:nvSpPr>
        <p:spPr/>
        <p:txBody>
          <a:bodyPr/>
          <a:lstStyle/>
          <a:p>
            <a:r>
              <a:rPr lang="en-JM" dirty="0"/>
              <a:t>The UCJ</a:t>
            </a:r>
          </a:p>
        </p:txBody>
      </p:sp>
      <p:sp>
        <p:nvSpPr>
          <p:cNvPr id="3" name="Content Placeholder 2">
            <a:extLst>
              <a:ext uri="{FF2B5EF4-FFF2-40B4-BE49-F238E27FC236}">
                <a16:creationId xmlns:a16="http://schemas.microsoft.com/office/drawing/2014/main" xmlns="" id="{FADB3EBA-1321-4605-ABD3-6AC055D10012}"/>
              </a:ext>
            </a:extLst>
          </p:cNvPr>
          <p:cNvSpPr>
            <a:spLocks noGrp="1"/>
          </p:cNvSpPr>
          <p:nvPr>
            <p:ph idx="1"/>
          </p:nvPr>
        </p:nvSpPr>
        <p:spPr>
          <a:xfrm>
            <a:off x="1679509" y="1166018"/>
            <a:ext cx="10365953" cy="5691982"/>
          </a:xfrm>
        </p:spPr>
        <p:txBody>
          <a:bodyPr/>
          <a:lstStyle/>
          <a:p>
            <a:r>
              <a:rPr lang="en-US" sz="3000" b="1" dirty="0"/>
              <a:t>The University Council of Jamaica (UCJ)</a:t>
            </a:r>
          </a:p>
          <a:p>
            <a:r>
              <a:rPr lang="en-US" sz="3000" dirty="0"/>
              <a:t>National External Quality Assurance Agency (EQAA) for higher education in Jamaica. </a:t>
            </a:r>
            <a:r>
              <a:rPr lang="en-US" sz="3000" dirty="0" smtClean="0"/>
              <a:t>Established by legislation in 1987.</a:t>
            </a:r>
          </a:p>
          <a:p>
            <a:r>
              <a:rPr lang="en-US" sz="3000" dirty="0"/>
              <a:t>F</a:t>
            </a:r>
            <a:r>
              <a:rPr lang="en-US" sz="3000" dirty="0" smtClean="0"/>
              <a:t>acilitates </a:t>
            </a:r>
            <a:r>
              <a:rPr lang="en-US" sz="3000" dirty="0"/>
              <a:t>institutional registration and the review of institutions, </a:t>
            </a:r>
            <a:r>
              <a:rPr lang="en-US" sz="3000" dirty="0" err="1"/>
              <a:t>programmes</a:t>
            </a:r>
            <a:r>
              <a:rPr lang="en-US" sz="3000" dirty="0"/>
              <a:t> and short courses for accreditation and recognition. </a:t>
            </a:r>
          </a:p>
          <a:p>
            <a:pPr lvl="1" algn="just"/>
            <a:r>
              <a:rPr lang="en-US" sz="2600" dirty="0"/>
              <a:t>The </a:t>
            </a:r>
            <a:r>
              <a:rPr lang="en-US" sz="2600" dirty="0" smtClean="0"/>
              <a:t>UCJ also sees the mission </a:t>
            </a:r>
            <a:r>
              <a:rPr lang="en-US" sz="2600" dirty="0"/>
              <a:t>of external quality assurance </a:t>
            </a:r>
            <a:r>
              <a:rPr lang="en-US" sz="2600" dirty="0" smtClean="0"/>
              <a:t>as </a:t>
            </a:r>
            <a:r>
              <a:rPr lang="en-US" sz="2600" dirty="0" smtClean="0">
                <a:effectLst>
                  <a:outerShdw blurRad="38100" dist="38100" dir="2700000" algn="tl">
                    <a:srgbClr val="000000">
                      <a:alpha val="43137"/>
                    </a:srgbClr>
                  </a:outerShdw>
                </a:effectLst>
              </a:rPr>
              <a:t>developmental </a:t>
            </a:r>
          </a:p>
          <a:p>
            <a:pPr lvl="1" algn="just"/>
            <a:r>
              <a:rPr lang="en-US" sz="2600" dirty="0" smtClean="0"/>
              <a:t>seeks </a:t>
            </a:r>
            <a:r>
              <a:rPr lang="en-US" sz="2600" dirty="0"/>
              <a:t>to enable institutions to (</a:t>
            </a:r>
            <a:r>
              <a:rPr lang="en-US" sz="2600" dirty="0" err="1"/>
              <a:t>i</a:t>
            </a:r>
            <a:r>
              <a:rPr lang="en-US" sz="2600" dirty="0"/>
              <a:t>) enhance their internal quality assurance systems, (ii) demonstrate institutional effectiveness and (iii) facilitate student success. </a:t>
            </a:r>
            <a:endParaRPr lang="en-JM" sz="2600" dirty="0"/>
          </a:p>
        </p:txBody>
      </p:sp>
    </p:spTree>
    <p:extLst>
      <p:ext uri="{BB962C8B-B14F-4D97-AF65-F5344CB8AC3E}">
        <p14:creationId xmlns:p14="http://schemas.microsoft.com/office/powerpoint/2010/main" val="2515067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smtClean="0"/>
              <a:t>Jamaican HE Sector</a:t>
            </a:r>
            <a:endParaRPr lang="en-JM" dirty="0"/>
          </a:p>
        </p:txBody>
      </p:sp>
      <p:sp>
        <p:nvSpPr>
          <p:cNvPr id="3" name="Content Placeholder 2"/>
          <p:cNvSpPr>
            <a:spLocks noGrp="1"/>
          </p:cNvSpPr>
          <p:nvPr>
            <p:ph idx="1"/>
          </p:nvPr>
        </p:nvSpPr>
        <p:spPr>
          <a:xfrm>
            <a:off x="1679509" y="1600201"/>
            <a:ext cx="10177131" cy="4905102"/>
          </a:xfrm>
        </p:spPr>
        <p:txBody>
          <a:bodyPr/>
          <a:lstStyle/>
          <a:p>
            <a:r>
              <a:rPr lang="en-JM" sz="2800" dirty="0" smtClean="0"/>
              <a:t>A diverse, semi-autonomous and independent composite of institutions and programmes</a:t>
            </a:r>
          </a:p>
          <a:p>
            <a:r>
              <a:rPr lang="en-JM" sz="2800" dirty="0" smtClean="0"/>
              <a:t>Sector has seen a striking increase in local and overseas providers and varied modalities for knowledge exchange.</a:t>
            </a:r>
          </a:p>
          <a:p>
            <a:pPr marL="971550" lvl="1" indent="-514350">
              <a:buFont typeface="+mj-lt"/>
              <a:buAutoNum type="arabicPeriod"/>
            </a:pPr>
            <a:r>
              <a:rPr lang="en-JM" sz="2400" dirty="0" smtClean="0"/>
              <a:t>Universities, University Colleges, Teachers Colleges (Education, Business, Science, IT, Health Science Specialty Colleges (Sports, the Arts, Theological Studies, Tourism and Hospitality)</a:t>
            </a:r>
          </a:p>
          <a:p>
            <a:pPr marL="971550" lvl="1" indent="-514350">
              <a:buFont typeface="+mj-lt"/>
              <a:buAutoNum type="arabicPeriod"/>
            </a:pPr>
            <a:r>
              <a:rPr lang="en-JM" sz="2400" dirty="0" smtClean="0"/>
              <a:t>Tertiary Institutes, in service training organisations, post-secondary training centres, vocational training institutions offering tertiary-level programmes (face-to-face and online)</a:t>
            </a:r>
          </a:p>
          <a:p>
            <a:pPr marL="971550" lvl="1" indent="-514350">
              <a:buFont typeface="+mj-lt"/>
              <a:buAutoNum type="arabicPeriod"/>
            </a:pPr>
            <a:r>
              <a:rPr lang="en-JM" sz="2400" dirty="0" smtClean="0"/>
              <a:t>Overseas universities with satellite campuses and online programmes</a:t>
            </a:r>
            <a:endParaRPr lang="en-JM" sz="2400" dirty="0"/>
          </a:p>
        </p:txBody>
      </p:sp>
    </p:spTree>
    <p:extLst>
      <p:ext uri="{BB962C8B-B14F-4D97-AF65-F5344CB8AC3E}">
        <p14:creationId xmlns:p14="http://schemas.microsoft.com/office/powerpoint/2010/main" val="205281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a:t>Changing Profile of HE in Jamaica</a:t>
            </a:r>
          </a:p>
        </p:txBody>
      </p:sp>
      <p:sp>
        <p:nvSpPr>
          <p:cNvPr id="3" name="Content Placeholder 2"/>
          <p:cNvSpPr>
            <a:spLocks noGrp="1"/>
          </p:cNvSpPr>
          <p:nvPr>
            <p:ph idx="1"/>
          </p:nvPr>
        </p:nvSpPr>
        <p:spPr>
          <a:xfrm>
            <a:off x="1679509" y="1600201"/>
            <a:ext cx="10177131" cy="5087982"/>
          </a:xfrm>
        </p:spPr>
        <p:txBody>
          <a:bodyPr/>
          <a:lstStyle/>
          <a:p>
            <a:r>
              <a:rPr lang="en-JM" b="1" dirty="0">
                <a:effectLst>
                  <a:outerShdw blurRad="38100" dist="38100" dir="2700000" algn="tl">
                    <a:srgbClr val="000000">
                      <a:alpha val="43137"/>
                    </a:srgbClr>
                  </a:outerShdw>
                </a:effectLst>
              </a:rPr>
              <a:t>Diversification</a:t>
            </a:r>
            <a:r>
              <a:rPr lang="en-JM" dirty="0"/>
              <a:t> </a:t>
            </a:r>
          </a:p>
          <a:p>
            <a:pPr lvl="1"/>
            <a:r>
              <a:rPr lang="en-JM" dirty="0"/>
              <a:t>Types of institutions – Public, Private, </a:t>
            </a:r>
            <a:r>
              <a:rPr lang="en-JM" dirty="0" smtClean="0"/>
              <a:t>For Profit, Non-Profit, </a:t>
            </a:r>
            <a:r>
              <a:rPr lang="en-JM" dirty="0"/>
              <a:t>Brokers </a:t>
            </a:r>
            <a:r>
              <a:rPr lang="en-JM" dirty="0" smtClean="0"/>
              <a:t>(new)</a:t>
            </a:r>
            <a:endParaRPr lang="en-JM" dirty="0"/>
          </a:p>
          <a:p>
            <a:pPr lvl="1"/>
            <a:r>
              <a:rPr lang="en-JM" dirty="0"/>
              <a:t>Types of programmes – (</a:t>
            </a:r>
            <a:r>
              <a:rPr lang="en-JM" dirty="0" err="1"/>
              <a:t>i</a:t>
            </a:r>
            <a:r>
              <a:rPr lang="en-JM" dirty="0"/>
              <a:t>) traditional and non-traditional HE, (ii) face-to-face, correspondence, online mixed-modalities</a:t>
            </a:r>
          </a:p>
          <a:p>
            <a:pPr marL="0" indent="0">
              <a:buNone/>
            </a:pPr>
            <a:endParaRPr lang="en-JM" sz="2400" dirty="0" smtClean="0"/>
          </a:p>
          <a:p>
            <a:r>
              <a:rPr lang="en-JM" dirty="0" smtClean="0"/>
              <a:t>This diversity also presents the challenge of finding effective approaches to maintaining an integrated and coherent system that meets the occupational needs of the country and the global labour market.</a:t>
            </a:r>
            <a:endParaRPr lang="en-JM" dirty="0"/>
          </a:p>
        </p:txBody>
      </p:sp>
    </p:spTree>
    <p:extLst>
      <p:ext uri="{BB962C8B-B14F-4D97-AF65-F5344CB8AC3E}">
        <p14:creationId xmlns:p14="http://schemas.microsoft.com/office/powerpoint/2010/main" val="310113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a:t>Changing Profile of HE in Jamaica</a:t>
            </a:r>
          </a:p>
        </p:txBody>
      </p:sp>
      <p:sp>
        <p:nvSpPr>
          <p:cNvPr id="3" name="Content Placeholder 2"/>
          <p:cNvSpPr>
            <a:spLocks noGrp="1"/>
          </p:cNvSpPr>
          <p:nvPr>
            <p:ph idx="1"/>
          </p:nvPr>
        </p:nvSpPr>
        <p:spPr>
          <a:xfrm>
            <a:off x="1679509" y="1600201"/>
            <a:ext cx="10177131" cy="4905102"/>
          </a:xfrm>
        </p:spPr>
        <p:txBody>
          <a:bodyPr/>
          <a:lstStyle/>
          <a:p>
            <a:r>
              <a:rPr lang="en-JM" sz="2800" dirty="0" smtClean="0"/>
              <a:t>Strategic Government imperatives:</a:t>
            </a:r>
            <a:endParaRPr lang="en-JM" sz="2800" dirty="0"/>
          </a:p>
          <a:p>
            <a:pPr lvl="1"/>
            <a:r>
              <a:rPr lang="en-JM" dirty="0" smtClean="0"/>
              <a:t>Increase </a:t>
            </a:r>
            <a:r>
              <a:rPr lang="en-JM" dirty="0"/>
              <a:t>percentage of population holding a degree from 15% to 80%</a:t>
            </a:r>
          </a:p>
          <a:p>
            <a:pPr lvl="1"/>
            <a:r>
              <a:rPr lang="en-JM" dirty="0" smtClean="0"/>
              <a:t>Establish </a:t>
            </a:r>
            <a:r>
              <a:rPr lang="en-JM" dirty="0"/>
              <a:t>parity of esteem </a:t>
            </a:r>
            <a:r>
              <a:rPr lang="en-JM" dirty="0" smtClean="0"/>
              <a:t>between </a:t>
            </a:r>
            <a:r>
              <a:rPr lang="en-JM" dirty="0"/>
              <a:t>General (Academic) Higher </a:t>
            </a:r>
            <a:r>
              <a:rPr lang="en-JM" dirty="0" smtClean="0"/>
              <a:t>Education and Technical </a:t>
            </a:r>
            <a:r>
              <a:rPr lang="en-JM" dirty="0"/>
              <a:t>Vocational Education and Training </a:t>
            </a:r>
            <a:endParaRPr lang="en-JM" dirty="0" smtClean="0"/>
          </a:p>
          <a:p>
            <a:pPr lvl="1"/>
            <a:r>
              <a:rPr lang="en-JM" dirty="0" smtClean="0"/>
              <a:t>make HE more </a:t>
            </a:r>
            <a:r>
              <a:rPr lang="en-JM" dirty="0"/>
              <a:t>responsive to labour market requirements</a:t>
            </a:r>
          </a:p>
          <a:p>
            <a:pPr lvl="1"/>
            <a:r>
              <a:rPr lang="en-JM" dirty="0" smtClean="0"/>
              <a:t>Operationalise the National </a:t>
            </a:r>
            <a:r>
              <a:rPr lang="en-JM" dirty="0"/>
              <a:t>Qualifications </a:t>
            </a:r>
            <a:r>
              <a:rPr lang="en-JM" dirty="0" smtClean="0"/>
              <a:t>Framework and promote internationalisation and trade in educational services</a:t>
            </a:r>
          </a:p>
          <a:p>
            <a:pPr lvl="1"/>
            <a:r>
              <a:rPr lang="en-JM" dirty="0" smtClean="0"/>
              <a:t>Increase technological resources to support HE</a:t>
            </a:r>
          </a:p>
          <a:p>
            <a:pPr lvl="1"/>
            <a:r>
              <a:rPr lang="en-JM" dirty="0" smtClean="0"/>
              <a:t>Promote quality orientation</a:t>
            </a:r>
            <a:endParaRPr lang="en-JM" dirty="0"/>
          </a:p>
          <a:p>
            <a:endParaRPr lang="en-JM" sz="3600" dirty="0"/>
          </a:p>
        </p:txBody>
      </p:sp>
    </p:spTree>
    <p:extLst>
      <p:ext uri="{BB962C8B-B14F-4D97-AF65-F5344CB8AC3E}">
        <p14:creationId xmlns:p14="http://schemas.microsoft.com/office/powerpoint/2010/main" val="52055956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UCJ_PP_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CJ_PP_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UCJ_PP_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on">
  <a:themeElements>
    <a:clrScheme name="Custom 9">
      <a:dk1>
        <a:sysClr val="windowText" lastClr="000000"/>
      </a:dk1>
      <a:lt1>
        <a:sysClr val="window" lastClr="FFFFFF"/>
      </a:lt1>
      <a:dk2>
        <a:srgbClr val="0E5580"/>
      </a:dk2>
      <a:lt2>
        <a:srgbClr val="FFFFFF"/>
      </a:lt2>
      <a:accent1>
        <a:srgbClr val="FFC000"/>
      </a:accent1>
      <a:accent2>
        <a:srgbClr val="E6C133"/>
      </a:accent2>
      <a:accent3>
        <a:srgbClr val="EF7A24"/>
      </a:accent3>
      <a:accent4>
        <a:srgbClr val="0C7ACF"/>
      </a:accent4>
      <a:accent5>
        <a:srgbClr val="0A3F60"/>
      </a:accent5>
      <a:accent6>
        <a:srgbClr val="82A222"/>
      </a:accent6>
      <a:hlink>
        <a:srgbClr val="C4E46E"/>
      </a:hlink>
      <a:folHlink>
        <a:srgbClr val="31BA7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2288</Words>
  <Application>Microsoft Office PowerPoint</Application>
  <PresentationFormat>Widescreen</PresentationFormat>
  <Paragraphs>212</Paragraphs>
  <Slides>36</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36</vt:i4>
      </vt:variant>
    </vt:vector>
  </HeadingPairs>
  <TitlesOfParts>
    <vt:vector size="44" baseType="lpstr">
      <vt:lpstr>Arial</vt:lpstr>
      <vt:lpstr>Calibri</vt:lpstr>
      <vt:lpstr>Century Gothic</vt:lpstr>
      <vt:lpstr>Wingdings 3</vt:lpstr>
      <vt:lpstr>UCJ_PP_2017</vt:lpstr>
      <vt:lpstr>1_UCJ_PP_2017</vt:lpstr>
      <vt:lpstr>2_UCJ_PP_2017</vt:lpstr>
      <vt:lpstr>Ion</vt:lpstr>
      <vt:lpstr> Identifying Quality in Innovation in Higher Education: A Data-Driven Approach   INQAAHE 15th Biennial Conference 2019 Quality Assurance, Qualifications and Recognition:  Fostering Trust in a Globalised World  </vt:lpstr>
      <vt:lpstr>Thesis</vt:lpstr>
      <vt:lpstr>Thesis</vt:lpstr>
      <vt:lpstr>Thesis</vt:lpstr>
      <vt:lpstr>Focus of Paper</vt:lpstr>
      <vt:lpstr>The UCJ</vt:lpstr>
      <vt:lpstr>Jamaican HE Sector</vt:lpstr>
      <vt:lpstr>Changing Profile of HE in Jamaica</vt:lpstr>
      <vt:lpstr>Changing Profile of HE in Jamaica</vt:lpstr>
      <vt:lpstr>UCJ Research and Environmental Scanning</vt:lpstr>
      <vt:lpstr>PowerPoint Presentation</vt:lpstr>
      <vt:lpstr>PowerPoint Presentation</vt:lpstr>
      <vt:lpstr>PowerPoint Presentation</vt:lpstr>
      <vt:lpstr>PowerPoint Presentation</vt:lpstr>
      <vt:lpstr>PowerPoint Presentation</vt:lpstr>
      <vt:lpstr>Work in Agriculture and Personal Care</vt:lpstr>
      <vt:lpstr>PowerPoint Presentation</vt:lpstr>
      <vt:lpstr>Christensen (2017) on dealing with disruptive innovation</vt:lpstr>
      <vt:lpstr>Online teaching &amp; Learning</vt:lpstr>
      <vt:lpstr>Perspectives on Online and Distance Learning</vt:lpstr>
      <vt:lpstr>Institute for Higher Education Policy (IHEP) 1998-2000</vt:lpstr>
      <vt:lpstr>Dilbeck (2008)</vt:lpstr>
      <vt:lpstr>Shelton (2010)</vt:lpstr>
      <vt:lpstr>UCJ Distance Education Standards (2014)</vt:lpstr>
      <vt:lpstr>Reflections on Online Learning</vt:lpstr>
      <vt:lpstr>Adopting a data-driven approach</vt:lpstr>
      <vt:lpstr>The Value of Data Analytics in Organisational Development</vt:lpstr>
      <vt:lpstr>The UCJ and QA Process Automation </vt:lpstr>
      <vt:lpstr>Introducing an Automated Application Process</vt:lpstr>
      <vt:lpstr>Why introduce iQAMS?</vt:lpstr>
      <vt:lpstr>Research Underpinning Online Application System</vt:lpstr>
      <vt:lpstr>Conclusions and Reflections for QA</vt:lpstr>
      <vt:lpstr>Reflections for QA</vt:lpstr>
      <vt:lpstr>Reflections for QA</vt:lpstr>
      <vt:lpstr>Key 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Data Driven Approach to Discovering Quality in Innovation in Higher Education INQAAHE 15th Biennial Conference 2019 Quality Assurance, Qualifications and Recognition: Fostering Trust in a Globalised World</dc:title>
  <dc:creator>Jessica Dunn</dc:creator>
  <cp:lastModifiedBy>DELL</cp:lastModifiedBy>
  <cp:revision>61</cp:revision>
  <dcterms:created xsi:type="dcterms:W3CDTF">2019-03-26T18:54:55Z</dcterms:created>
  <dcterms:modified xsi:type="dcterms:W3CDTF">2019-05-23T10:10:54Z</dcterms:modified>
</cp:coreProperties>
</file>