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92" r:id="rId2"/>
    <p:sldId id="347" r:id="rId3"/>
    <p:sldId id="349" r:id="rId4"/>
    <p:sldId id="350" r:id="rId5"/>
    <p:sldId id="368" r:id="rId6"/>
    <p:sldId id="379" r:id="rId7"/>
    <p:sldId id="354" r:id="rId8"/>
    <p:sldId id="351" r:id="rId9"/>
    <p:sldId id="369" r:id="rId10"/>
    <p:sldId id="411" r:id="rId11"/>
    <p:sldId id="348" r:id="rId12"/>
    <p:sldId id="370" r:id="rId13"/>
    <p:sldId id="371" r:id="rId14"/>
    <p:sldId id="422" r:id="rId15"/>
    <p:sldId id="421" r:id="rId16"/>
    <p:sldId id="359" r:id="rId17"/>
    <p:sldId id="358" r:id="rId18"/>
    <p:sldId id="340" r:id="rId19"/>
    <p:sldId id="341" r:id="rId20"/>
    <p:sldId id="342" r:id="rId21"/>
    <p:sldId id="343" r:id="rId22"/>
    <p:sldId id="344" r:id="rId23"/>
    <p:sldId id="373" r:id="rId24"/>
    <p:sldId id="365" r:id="rId25"/>
    <p:sldId id="418" r:id="rId26"/>
    <p:sldId id="419" r:id="rId27"/>
    <p:sldId id="420" r:id="rId28"/>
    <p:sldId id="414" r:id="rId29"/>
    <p:sldId id="408" r:id="rId30"/>
    <p:sldId id="380" r:id="rId31"/>
    <p:sldId id="366" r:id="rId32"/>
    <p:sldId id="363" r:id="rId33"/>
    <p:sldId id="364" r:id="rId34"/>
    <p:sldId id="390" r:id="rId35"/>
    <p:sldId id="391" r:id="rId36"/>
    <p:sldId id="382" r:id="rId37"/>
    <p:sldId id="385" r:id="rId38"/>
    <p:sldId id="386" r:id="rId39"/>
    <p:sldId id="387" r:id="rId40"/>
    <p:sldId id="404" r:id="rId41"/>
    <p:sldId id="412" r:id="rId42"/>
    <p:sldId id="357" r:id="rId43"/>
    <p:sldId id="410" r:id="rId44"/>
    <p:sldId id="403" r:id="rId45"/>
    <p:sldId id="405" r:id="rId46"/>
  </p:sldIdLst>
  <p:sldSz cx="12192000" cy="6858000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993300"/>
    <a:srgbClr val="966F00"/>
    <a:srgbClr val="FF6600"/>
    <a:srgbClr val="8DE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5" autoAdjust="0"/>
    <p:restoredTop sz="94662" autoAdjust="0"/>
  </p:normalViewPr>
  <p:slideViewPr>
    <p:cSldViewPr snapToGrid="0">
      <p:cViewPr varScale="1">
        <p:scale>
          <a:sx n="61" d="100"/>
          <a:sy n="61" d="100"/>
        </p:scale>
        <p:origin x="108" y="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831" cy="3374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8342" y="0"/>
            <a:ext cx="4275831" cy="3374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23598-37C1-4A74-B42B-D60251EE88C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98308"/>
            <a:ext cx="4275831" cy="337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8342" y="6398308"/>
            <a:ext cx="4275831" cy="337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761D7-BC04-41A5-A82D-F3CBFE14A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82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2" cy="33795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785340A-C661-43E2-8D55-CF9D8B147131}" type="datetimeFigureOut">
              <a:rPr lang="en-US"/>
              <a:pPr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241586"/>
            <a:ext cx="7893050" cy="265220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807"/>
            <a:ext cx="4275402" cy="33795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7" y="6397807"/>
            <a:ext cx="4275402" cy="33795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C3C8330-B9A0-46CC-AA90-7A407E9D38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3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1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1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1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1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17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17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4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1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1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1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8330-B9A0-46CC-AA90-7A407E9D38F8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1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C266-A9F7-4B40-80F0-CE06652B0440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2116-33E8-41D9-B9A5-BCCCCE31C327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E123-496D-435B-A757-063C76B77419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A61B-037F-4E6F-9093-F25473FDB300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F5278-E28B-4D6C-B24F-28D190F26C0C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51B6-109E-45B9-BD3D-08C3EA00A37F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E18D0-D673-4D25-8BF2-52B894838C83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A2EB-CC08-44CC-A744-C718580A3C16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B0BBE-0F0A-4AE6-AB51-F5646F07F7B4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1262-F49C-4BD5-A948-BF2E01E8F45A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61B4-3BD1-420E-AB42-C4A9D623F698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0689-69B2-49C3-A849-F0F1EA6A1FCE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E5D42-C99F-4A83-B2AF-06755C55533C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4A074-0B36-4A80-9842-443A99A7ABBE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4FF1-70FE-456A-94A8-856333D36657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A427-1026-4B0B-9246-1FACE104527C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914F-1070-4FD2-BCE7-295205C1FF17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C3679A9-5191-4096-9E4D-B41A4799C089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gi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microsoft.com/office/2007/relationships/hdphoto" Target="../media/hdphoto5.wdp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4.jpe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1.png"/><Relationship Id="rId5" Type="http://schemas.microsoft.com/office/2007/relationships/hdphoto" Target="../media/hdphoto9.wdp"/><Relationship Id="rId10" Type="http://schemas.openxmlformats.org/officeDocument/2006/relationships/image" Target="../media/image50.png"/><Relationship Id="rId4" Type="http://schemas.openxmlformats.org/officeDocument/2006/relationships/image" Target="../media/image46.jpeg"/><Relationship Id="rId9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jpeg"/><Relationship Id="rId7" Type="http://schemas.openxmlformats.org/officeDocument/2006/relationships/image" Target="../media/image6.jpeg"/><Relationship Id="rId12" Type="http://schemas.microsoft.com/office/2007/relationships/hdphoto" Target="../media/hdphoto1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5.jpeg"/><Relationship Id="rId5" Type="http://schemas.openxmlformats.org/officeDocument/2006/relationships/image" Target="../media/image53.jpeg"/><Relationship Id="rId10" Type="http://schemas.openxmlformats.org/officeDocument/2006/relationships/image" Target="../media/image45.jpeg"/><Relationship Id="rId4" Type="http://schemas.microsoft.com/office/2007/relationships/hdphoto" Target="../media/hdphoto10.wdp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6.png"/><Relationship Id="rId7" Type="http://schemas.microsoft.com/office/2007/relationships/hdphoto" Target="../media/hdphoto13.wdp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microsoft.com/office/2007/relationships/hdphoto" Target="../media/hdphoto12.wdp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0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63.png"/><Relationship Id="rId5" Type="http://schemas.openxmlformats.org/officeDocument/2006/relationships/image" Target="../media/image49.png"/><Relationship Id="rId10" Type="http://schemas.openxmlformats.org/officeDocument/2006/relationships/image" Target="../media/image45.jpeg"/><Relationship Id="rId4" Type="http://schemas.microsoft.com/office/2007/relationships/hdphoto" Target="../media/hdphoto14.wdp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65.png"/><Relationship Id="rId10" Type="http://schemas.openxmlformats.org/officeDocument/2006/relationships/image" Target="../media/image67.png"/><Relationship Id="rId4" Type="http://schemas.openxmlformats.org/officeDocument/2006/relationships/image" Target="../media/image49.png"/><Relationship Id="rId9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9.png"/><Relationship Id="rId10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15.wdp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15.wdp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15.wdp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15.wdp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microsoft.com/office/2007/relationships/hdphoto" Target="../media/hdphoto15.wdp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microsoft.com/office/2007/relationships/hdphoto" Target="../media/hdphoto15.wdp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6.jpeg"/><Relationship Id="rId21" Type="http://schemas.openxmlformats.org/officeDocument/2006/relationships/image" Target="../media/image27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5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microsoft.com/office/2007/relationships/hdphoto" Target="../media/hdphoto1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.jpeg"/><Relationship Id="rId7" Type="http://schemas.microsoft.com/office/2007/relationships/hdphoto" Target="../media/hdphoto18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5.jpeg"/><Relationship Id="rId9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6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7.jpeg"/><Relationship Id="rId4" Type="http://schemas.openxmlformats.org/officeDocument/2006/relationships/image" Target="../media/image5.jpeg"/><Relationship Id="rId9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.jpeg"/><Relationship Id="rId7" Type="http://schemas.microsoft.com/office/2007/relationships/hdphoto" Target="../media/hdphoto18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microsoft.com/office/2007/relationships/hdphoto" Target="../media/hdphoto19.wdp"/><Relationship Id="rId4" Type="http://schemas.openxmlformats.org/officeDocument/2006/relationships/image" Target="../media/image5.jpeg"/><Relationship Id="rId9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.jpeg"/><Relationship Id="rId7" Type="http://schemas.microsoft.com/office/2007/relationships/hdphoto" Target="../media/hdphoto18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21.wdp"/><Relationship Id="rId18" Type="http://schemas.openxmlformats.org/officeDocument/2006/relationships/image" Target="../media/image100.jpeg"/><Relationship Id="rId3" Type="http://schemas.openxmlformats.org/officeDocument/2006/relationships/image" Target="../media/image6.jpe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17" Type="http://schemas.microsoft.com/office/2007/relationships/hdphoto" Target="../media/hdphoto22.wdp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95.jpeg"/><Relationship Id="rId5" Type="http://schemas.openxmlformats.org/officeDocument/2006/relationships/image" Target="../media/image90.jpeg"/><Relationship Id="rId15" Type="http://schemas.openxmlformats.org/officeDocument/2006/relationships/image" Target="../media/image98.jpeg"/><Relationship Id="rId10" Type="http://schemas.openxmlformats.org/officeDocument/2006/relationships/image" Target="../media/image94.jpeg"/><Relationship Id="rId4" Type="http://schemas.openxmlformats.org/officeDocument/2006/relationships/image" Target="../media/image89.jpeg"/><Relationship Id="rId9" Type="http://schemas.openxmlformats.org/officeDocument/2006/relationships/image" Target="../media/image93.jpeg"/><Relationship Id="rId1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6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microsoft.com/office/2007/relationships/hdphoto" Target="../media/hdphoto24.wdp"/><Relationship Id="rId10" Type="http://schemas.microsoft.com/office/2007/relationships/hdphoto" Target="../media/hdphoto25.wdp"/><Relationship Id="rId4" Type="http://schemas.openxmlformats.org/officeDocument/2006/relationships/image" Target="../media/image102.jpeg"/><Relationship Id="rId9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6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107.jpeg"/><Relationship Id="rId4" Type="http://schemas.openxmlformats.org/officeDocument/2006/relationships/image" Target="../media/image102.jpeg"/><Relationship Id="rId9" Type="http://schemas.microsoft.com/office/2007/relationships/hdphoto" Target="../media/hdphoto26.wdp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6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microsoft.com/office/2007/relationships/hdphoto" Target="../media/hdphoto24.wdp"/><Relationship Id="rId4" Type="http://schemas.openxmlformats.org/officeDocument/2006/relationships/image" Target="../media/image102.jpeg"/><Relationship Id="rId9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microsoft.com/office/2007/relationships/hdphoto" Target="../media/hdphoto31.wdp"/><Relationship Id="rId3" Type="http://schemas.openxmlformats.org/officeDocument/2006/relationships/image" Target="../media/image6.jpeg"/><Relationship Id="rId7" Type="http://schemas.openxmlformats.org/officeDocument/2006/relationships/hyperlink" Target="mailto:k7efac@gmail.com" TargetMode="External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esavan@wyb.ac.lk" TargetMode="External"/><Relationship Id="rId11" Type="http://schemas.microsoft.com/office/2007/relationships/hdphoto" Target="../media/hdphoto30.wdp"/><Relationship Id="rId5" Type="http://schemas.openxmlformats.org/officeDocument/2006/relationships/image" Target="../media/image110.png"/><Relationship Id="rId15" Type="http://schemas.openxmlformats.org/officeDocument/2006/relationships/image" Target="../media/image115.png"/><Relationship Id="rId10" Type="http://schemas.openxmlformats.org/officeDocument/2006/relationships/image" Target="../media/image112.png"/><Relationship Id="rId4" Type="http://schemas.openxmlformats.org/officeDocument/2006/relationships/image" Target="../media/image109.gif"/><Relationship Id="rId9" Type="http://schemas.microsoft.com/office/2007/relationships/hdphoto" Target="../media/hdphoto29.wdp"/><Relationship Id="rId14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0.jpeg"/><Relationship Id="rId10" Type="http://schemas.openxmlformats.org/officeDocument/2006/relationships/image" Target="../media/image33.png"/><Relationship Id="rId4" Type="http://schemas.openxmlformats.org/officeDocument/2006/relationships/image" Target="../media/image5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4616" y="4302984"/>
            <a:ext cx="6101255" cy="2555016"/>
          </a:xfrm>
        </p:spPr>
        <p:txBody>
          <a:bodyPr>
            <a:noAutofit/>
          </a:bodyPr>
          <a:lstStyle/>
          <a:p>
            <a:pPr algn="r"/>
            <a:endParaRPr lang="en-US" sz="1600" b="1" dirty="0">
              <a:solidFill>
                <a:schemeClr val="bg1"/>
              </a:solidFill>
            </a:endParaRPr>
          </a:p>
          <a:p>
            <a:pPr algn="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</a:rPr>
              <a:t>Manoharan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</a:rPr>
              <a:t>Kesavan</a:t>
            </a:r>
            <a:r>
              <a:rPr lang="en-US" sz="1600" b="1" dirty="0">
                <a:solidFill>
                  <a:schemeClr val="bg1"/>
                </a:solidFill>
              </a:rPr>
              <a:t> </a:t>
            </a:r>
          </a:p>
          <a:p>
            <a:pPr algn="r"/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Department of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Construction Technology, 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Faculty of Technology,</a:t>
            </a:r>
          </a:p>
          <a:p>
            <a:pPr algn="r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Wayamba University of Sri Lanka, </a:t>
            </a:r>
          </a:p>
          <a:p>
            <a:pPr algn="r"/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Sri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Lanka.</a:t>
            </a:r>
          </a:p>
          <a:p>
            <a:pPr algn="r"/>
            <a:endParaRPr lang="en-US" sz="1600" dirty="0">
              <a:solidFill>
                <a:schemeClr val="bg1"/>
              </a:solidFill>
            </a:endParaRPr>
          </a:p>
          <a:p>
            <a:pPr algn="r"/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30721" name="Picture 1" descr="C:\Users\user\AppData\Local\Microsoft\Windows\INetCache\IE\GQC81ISU\Sri-Lanka-National-Flag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38" y="64491"/>
            <a:ext cx="770876" cy="55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4973" y="444985"/>
            <a:ext cx="120919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STUDY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ON THE </a:t>
            </a:r>
            <a:r>
              <a:rPr lang="en-US" sz="4000" b="1" dirty="0" smtClean="0">
                <a:solidFill>
                  <a:srgbClr val="C00000"/>
                </a:solidFill>
                <a:latin typeface="Berlin Sans FB Demi" pitchFamily="34" charset="0"/>
              </a:rPr>
              <a:t>ATTENTION LEVEL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OF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Berlin Sans FB Demi" pitchFamily="34" charset="0"/>
              </a:rPr>
              <a:t>SRI LANKAN UNDERGRADUATES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DURING A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Berlin Sans FB Demi" pitchFamily="34" charset="0"/>
              </a:rPr>
              <a:t>1-HOUR LECTURE</a:t>
            </a:r>
            <a:endParaRPr lang="en-US" sz="4000" dirty="0">
              <a:solidFill>
                <a:srgbClr val="C00000"/>
              </a:solidFill>
              <a:latin typeface="Berlin Sans FB Demi" pitchFamily="34" charset="0"/>
            </a:endParaRPr>
          </a:p>
        </p:txBody>
      </p:sp>
      <p:pic>
        <p:nvPicPr>
          <p:cNvPr id="19458" name="Picture 2" descr="Image result for 1 hour cl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3" b="31294"/>
          <a:stretch/>
        </p:blipFill>
        <p:spPr bwMode="auto">
          <a:xfrm>
            <a:off x="9632351" y="2926458"/>
            <a:ext cx="1981894" cy="51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1 hour cl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7"/>
          <a:stretch/>
        </p:blipFill>
        <p:spPr bwMode="auto">
          <a:xfrm>
            <a:off x="7754062" y="1895066"/>
            <a:ext cx="1976920" cy="206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" b="4555"/>
          <a:stretch/>
        </p:blipFill>
        <p:spPr bwMode="auto">
          <a:xfrm>
            <a:off x="115210" y="1694718"/>
            <a:ext cx="1099410" cy="8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37815" y="4252886"/>
            <a:ext cx="1835057" cy="260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57" y="3181772"/>
            <a:ext cx="4901636" cy="367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 result for brain Cartoo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"/>
          <a:stretch/>
        </p:blipFill>
        <p:spPr bwMode="auto">
          <a:xfrm>
            <a:off x="2044593" y="3418353"/>
            <a:ext cx="1680137" cy="211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90" y="3418353"/>
            <a:ext cx="2403163" cy="213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Image result for White Board cartoon"/>
          <p:cNvSpPr>
            <a:spLocks noChangeAspect="1" noChangeArrowheads="1"/>
          </p:cNvSpPr>
          <p:nvPr/>
        </p:nvSpPr>
        <p:spPr bwMode="auto">
          <a:xfrm>
            <a:off x="155575" y="-1684338"/>
            <a:ext cx="39909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97" y="329645"/>
            <a:ext cx="8704471" cy="65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0" y="2119397"/>
            <a:ext cx="3250496" cy="46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66615" y="608492"/>
            <a:ext cx="7658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</a:rPr>
              <a:t>Think &amp; Act Globally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410" name="Picture 2" descr="Image result for world gradu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078" y="1281507"/>
            <a:ext cx="3216646" cy="33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quality assurance for educ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7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1" t="31260" r="10120"/>
          <a:stretch/>
        </p:blipFill>
        <p:spPr bwMode="auto">
          <a:xfrm>
            <a:off x="3996425" y="1639491"/>
            <a:ext cx="2934269" cy="26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1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2975"/>
            <a:ext cx="12091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STUDY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 ON THE </a:t>
            </a:r>
            <a:r>
              <a:rPr lang="en-US" sz="4800" b="1" dirty="0" smtClean="0">
                <a:solidFill>
                  <a:srgbClr val="C00000"/>
                </a:solidFill>
                <a:latin typeface="Berlin Sans FB Demi" pitchFamily="34" charset="0"/>
              </a:rPr>
              <a:t>ATTENTION LEVEL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OF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Berlin Sans FB Demi" pitchFamily="34" charset="0"/>
              </a:rPr>
              <a:t> </a:t>
            </a:r>
          </a:p>
          <a:p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latin typeface="Berlin Sans FB Demi" pitchFamily="34" charset="0"/>
              </a:rPr>
              <a:t>				SRI LANKAN UNDERGRADUATES </a:t>
            </a:r>
          </a:p>
          <a:p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Berlin Sans FB Demi" pitchFamily="34" charset="0"/>
              </a:rPr>
              <a:t>										DURING A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  <a:latin typeface="Berlin Sans FB Demi" pitchFamily="34" charset="0"/>
              </a:rPr>
              <a:t>1-HOUR LECTURE</a:t>
            </a:r>
            <a:endParaRPr lang="en-US" sz="4800" dirty="0">
              <a:solidFill>
                <a:srgbClr val="C00000"/>
              </a:solidFill>
              <a:latin typeface="Berlin Sans FB Demi" pitchFamily="34" charset="0"/>
            </a:endParaRPr>
          </a:p>
        </p:txBody>
      </p:sp>
      <p:pic>
        <p:nvPicPr>
          <p:cNvPr id="19458" name="Picture 2" descr="Image result for 1 hour cl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3" b="31294"/>
          <a:stretch/>
        </p:blipFill>
        <p:spPr bwMode="auto">
          <a:xfrm>
            <a:off x="9437982" y="4486897"/>
            <a:ext cx="1981894" cy="51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1 hour cl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7"/>
          <a:stretch/>
        </p:blipFill>
        <p:spPr bwMode="auto">
          <a:xfrm>
            <a:off x="7559693" y="3455505"/>
            <a:ext cx="1976920" cy="206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37815" y="4252886"/>
            <a:ext cx="1835057" cy="260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57" y="3181772"/>
            <a:ext cx="4901636" cy="367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 result for brain Carto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"/>
          <a:stretch/>
        </p:blipFill>
        <p:spPr bwMode="auto">
          <a:xfrm>
            <a:off x="2044593" y="3418353"/>
            <a:ext cx="1680137" cy="211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90" y="3418353"/>
            <a:ext cx="2403163" cy="213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1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20555" y="2649120"/>
            <a:ext cx="61508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A</a:t>
            </a:r>
            <a:r>
              <a:rPr lang="en-GB" sz="3200" b="1" dirty="0" smtClean="0">
                <a:solidFill>
                  <a:srgbClr val="002060"/>
                </a:solidFill>
              </a:rPr>
              <a:t>ssess the students’ attention level during a 1-hour lecture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2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888" y="1805136"/>
            <a:ext cx="2350543" cy="235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653" y="1623066"/>
            <a:ext cx="2165747" cy="29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04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661" y="457198"/>
            <a:ext cx="4352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LITERATURE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 STUDIES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6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5" b="9186"/>
          <a:stretch/>
        </p:blipFill>
        <p:spPr bwMode="auto">
          <a:xfrm>
            <a:off x="195010" y="1036445"/>
            <a:ext cx="9243958" cy="57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477498" y="1830388"/>
            <a:ext cx="66046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solidFill>
                  <a:schemeClr val="bg1"/>
                </a:solidFill>
              </a:rPr>
              <a:t>Sausa</a:t>
            </a:r>
            <a:r>
              <a:rPr lang="en-GB" sz="2400" b="1" dirty="0">
                <a:solidFill>
                  <a:schemeClr val="bg1"/>
                </a:solidFill>
              </a:rPr>
              <a:t>,</a:t>
            </a:r>
            <a:r>
              <a:rPr lang="en-GB" sz="2400" b="1" dirty="0" smtClean="0">
                <a:solidFill>
                  <a:schemeClr val="bg1"/>
                </a:solidFill>
              </a:rPr>
              <a:t>(1998)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</a:rPr>
              <a:t>Peak period for learning within the concept of class activity is the first 10 minutes. Lecturers are encouraged to use this time slot for teaching ne concepts.</a:t>
            </a:r>
          </a:p>
        </p:txBody>
      </p:sp>
      <p:pic>
        <p:nvPicPr>
          <p:cNvPr id="5122" name="Picture 2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977" y="5052974"/>
            <a:ext cx="1100023" cy="18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6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661" y="457198"/>
            <a:ext cx="4352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LITERATURE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 STUDIES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6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5" b="9186"/>
          <a:stretch/>
        </p:blipFill>
        <p:spPr bwMode="auto">
          <a:xfrm>
            <a:off x="195010" y="1036445"/>
            <a:ext cx="9243958" cy="57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477498" y="1830388"/>
            <a:ext cx="660461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Sonica et al.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</a:rPr>
              <a:t>(2014)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Major Factors Affecting the Attention and Concentration Levels of Students</a:t>
            </a:r>
            <a:endParaRPr lang="en-US" b="1" dirty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Duration of the lectures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Methods of teaching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Nature of the topic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Surrounding environment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Health and emotional status</a:t>
            </a:r>
          </a:p>
        </p:txBody>
      </p:sp>
      <p:pic>
        <p:nvPicPr>
          <p:cNvPr id="5122" name="Picture 2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977" y="5052974"/>
            <a:ext cx="1100023" cy="18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1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198"/>
            <a:ext cx="55066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QUESTIONNAIRE SURVEY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551" y="5108864"/>
            <a:ext cx="1597449" cy="174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Image result for Question carto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20" y="780363"/>
            <a:ext cx="927040" cy="12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66" y="2533486"/>
            <a:ext cx="1993709" cy="271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lated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5" b="9186"/>
          <a:stretch/>
        </p:blipFill>
        <p:spPr bwMode="auto">
          <a:xfrm>
            <a:off x="195010" y="2369697"/>
            <a:ext cx="7105035" cy="44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477498" y="3213861"/>
            <a:ext cx="442204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Total No. of Responses = 120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2000" dirty="0" smtClean="0">
                <a:solidFill>
                  <a:schemeClr val="bg1"/>
                </a:solidFill>
              </a:rPr>
              <a:t>1</a:t>
            </a:r>
            <a:r>
              <a:rPr lang="en-GB" sz="2000" baseline="30000" dirty="0" smtClean="0">
                <a:solidFill>
                  <a:schemeClr val="bg1"/>
                </a:solidFill>
              </a:rPr>
              <a:t>st</a:t>
            </a:r>
            <a:r>
              <a:rPr lang="en-GB" sz="2000" dirty="0" smtClean="0">
                <a:solidFill>
                  <a:schemeClr val="bg1"/>
                </a:solidFill>
              </a:rPr>
              <a:t> year students  (30)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2000" dirty="0" smtClean="0">
                <a:solidFill>
                  <a:schemeClr val="bg1"/>
                </a:solidFill>
              </a:rPr>
              <a:t>2</a:t>
            </a:r>
            <a:r>
              <a:rPr lang="en-GB" sz="2000" baseline="30000" dirty="0" smtClean="0">
                <a:solidFill>
                  <a:schemeClr val="bg1"/>
                </a:solidFill>
              </a:rPr>
              <a:t>nd</a:t>
            </a:r>
            <a:r>
              <a:rPr lang="en-GB" sz="2000" dirty="0" smtClean="0">
                <a:solidFill>
                  <a:schemeClr val="bg1"/>
                </a:solidFill>
              </a:rPr>
              <a:t> year students (30)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2000" dirty="0" smtClean="0">
                <a:solidFill>
                  <a:schemeClr val="bg1"/>
                </a:solidFill>
              </a:rPr>
              <a:t>3</a:t>
            </a:r>
            <a:r>
              <a:rPr lang="en-GB" sz="2000" baseline="30000" dirty="0" smtClean="0">
                <a:solidFill>
                  <a:schemeClr val="bg1"/>
                </a:solidFill>
              </a:rPr>
              <a:t>rd</a:t>
            </a:r>
            <a:r>
              <a:rPr lang="en-GB" sz="2000" dirty="0" smtClean="0">
                <a:solidFill>
                  <a:schemeClr val="bg1"/>
                </a:solidFill>
              </a:rPr>
              <a:t> year </a:t>
            </a:r>
            <a:r>
              <a:rPr lang="en-GB" sz="2000" dirty="0">
                <a:solidFill>
                  <a:schemeClr val="bg1"/>
                </a:solidFill>
              </a:rPr>
              <a:t>Students </a:t>
            </a:r>
            <a:r>
              <a:rPr lang="en-GB" sz="2000" dirty="0" smtClean="0">
                <a:solidFill>
                  <a:schemeClr val="bg1"/>
                </a:solidFill>
              </a:rPr>
              <a:t>(30)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GB" sz="2000" dirty="0" smtClean="0">
                <a:solidFill>
                  <a:schemeClr val="bg1"/>
                </a:solidFill>
              </a:rPr>
              <a:t>4</a:t>
            </a:r>
            <a:r>
              <a:rPr lang="en-GB" sz="2000" baseline="30000" dirty="0" smtClean="0">
                <a:solidFill>
                  <a:schemeClr val="bg1"/>
                </a:solidFill>
              </a:rPr>
              <a:t>th</a:t>
            </a:r>
            <a:r>
              <a:rPr lang="en-GB" sz="2000" dirty="0" smtClean="0">
                <a:solidFill>
                  <a:schemeClr val="bg1"/>
                </a:solidFill>
              </a:rPr>
              <a:t> year </a:t>
            </a:r>
            <a:r>
              <a:rPr lang="en-GB" sz="2000" dirty="0">
                <a:solidFill>
                  <a:schemeClr val="bg1"/>
                </a:solidFill>
              </a:rPr>
              <a:t>Students </a:t>
            </a:r>
            <a:r>
              <a:rPr lang="en-GB" sz="2000" dirty="0" smtClean="0">
                <a:solidFill>
                  <a:schemeClr val="bg1"/>
                </a:solidFill>
              </a:rPr>
              <a:t>(30)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3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359" y="457199"/>
            <a:ext cx="37224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QUESTIONNAIRE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73959" y="1368196"/>
            <a:ext cx="97289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Table 01: The attention level of the students during a 1-hour lecture without any break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0" y="1688797"/>
            <a:ext cx="9730852" cy="347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6574" b="13396"/>
          <a:stretch/>
        </p:blipFill>
        <p:spPr bwMode="auto">
          <a:xfrm>
            <a:off x="10013808" y="5137904"/>
            <a:ext cx="2178192" cy="172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29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68976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9174330" y="6430593"/>
            <a:ext cx="2701381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Understanding Level</a:t>
            </a: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19" name="Picture 1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 b="7077"/>
          <a:stretch/>
        </p:blipFill>
        <p:spPr bwMode="auto">
          <a:xfrm>
            <a:off x="9383901" y="4441209"/>
            <a:ext cx="2625680" cy="13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12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29" b="16612"/>
          <a:stretch/>
        </p:blipFill>
        <p:spPr bwMode="auto">
          <a:xfrm>
            <a:off x="9870612" y="3629137"/>
            <a:ext cx="1209247" cy="96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loud Callout 30"/>
          <p:cNvSpPr/>
          <p:nvPr/>
        </p:nvSpPr>
        <p:spPr>
          <a:xfrm rot="1119897">
            <a:off x="8239690" y="200911"/>
            <a:ext cx="2661881" cy="1555082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It is </a:t>
            </a:r>
            <a:r>
              <a:rPr lang="en-US" sz="2000" b="1" dirty="0" smtClean="0">
                <a:solidFill>
                  <a:schemeClr val="bg1"/>
                </a:solidFill>
              </a:rPr>
              <a:t>interesting... 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5830542" y="324433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😃</a:t>
            </a:r>
          </a:p>
        </p:txBody>
      </p:sp>
      <p:pic>
        <p:nvPicPr>
          <p:cNvPr id="13326" name="Picture 14" descr="Image result for students cartoon symbol smil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67" y="1830388"/>
            <a:ext cx="1689563" cy="210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160" y="950795"/>
            <a:ext cx="1052299" cy="10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2" descr="Image result for Facebook mobile phone carto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6" r="36793" b="9901"/>
          <a:stretch/>
        </p:blipFill>
        <p:spPr bwMode="auto">
          <a:xfrm>
            <a:off x="7337563" y="2105247"/>
            <a:ext cx="531701" cy="8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1" y="1493593"/>
            <a:ext cx="6118481" cy="347988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1" t="5703" r="16666" b="77113"/>
          <a:stretch/>
        </p:blipFill>
        <p:spPr>
          <a:xfrm>
            <a:off x="5272955" y="1493593"/>
            <a:ext cx="1115174" cy="11422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807983" y="5916185"/>
            <a:ext cx="3224883" cy="504967"/>
            <a:chOff x="5659810" y="5590150"/>
            <a:chExt cx="3224883" cy="504967"/>
          </a:xfrm>
        </p:grpSpPr>
        <p:sp>
          <p:nvSpPr>
            <p:cNvPr id="10" name="Oval 9"/>
            <p:cNvSpPr/>
            <p:nvPr/>
          </p:nvSpPr>
          <p:spPr>
            <a:xfrm>
              <a:off x="5683095" y="5611528"/>
              <a:ext cx="503038" cy="45879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59810" y="5590150"/>
              <a:ext cx="3224883" cy="5049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6219401" y="5613237"/>
              <a:ext cx="503038" cy="45879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6752226" y="5613603"/>
              <a:ext cx="503038" cy="45879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286257" y="5613603"/>
              <a:ext cx="503038" cy="45879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7826510" y="5613603"/>
              <a:ext cx="503038" cy="45879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8346893" y="5603798"/>
              <a:ext cx="503038" cy="45879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Oval 28"/>
          <p:cNvSpPr/>
          <p:nvPr/>
        </p:nvSpPr>
        <p:spPr>
          <a:xfrm>
            <a:off x="8829306" y="5925990"/>
            <a:ext cx="503038" cy="458791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/>
              <a:t>4</a:t>
            </a:r>
            <a:endParaRPr lang="en-US" sz="2400" b="1" dirty="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7792872" y="0"/>
            <a:ext cx="4399128" cy="6830703"/>
          </a:xfrm>
          <a:prstGeom prst="line">
            <a:avLst/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5143428" y="4604148"/>
            <a:ext cx="129234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0 – 10 min</a:t>
            </a: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30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 animBg="1"/>
      <p:bldP spid="29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658" y="2273949"/>
            <a:ext cx="2553720" cy="277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loud Callout 22"/>
          <p:cNvSpPr/>
          <p:nvPr/>
        </p:nvSpPr>
        <p:spPr>
          <a:xfrm rot="19761694">
            <a:off x="6535485" y="515476"/>
            <a:ext cx="2980588" cy="1472696"/>
          </a:xfrm>
          <a:prstGeom prst="cloudCallout">
            <a:avLst>
              <a:gd name="adj1" fmla="val -2874"/>
              <a:gd name="adj2" fmla="val 6433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Wow...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It </a:t>
            </a:r>
            <a:r>
              <a:rPr lang="en-US" sz="2000" b="1" dirty="0">
                <a:solidFill>
                  <a:schemeClr val="bg1"/>
                </a:solidFill>
              </a:rPr>
              <a:t>is </a:t>
            </a:r>
            <a:r>
              <a:rPr lang="en-US" sz="2000" b="1" dirty="0" smtClean="0">
                <a:solidFill>
                  <a:schemeClr val="bg1"/>
                </a:solidFill>
              </a:rPr>
              <a:t>very interesting... </a:t>
            </a:r>
            <a:endParaRPr lang="en-US" sz="2000" b="1" dirty="0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8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213" y="1003120"/>
            <a:ext cx="842905" cy="84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Image result for Facebook mobile phone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6" r="36793" b="9901"/>
          <a:stretch/>
        </p:blipFill>
        <p:spPr bwMode="auto">
          <a:xfrm>
            <a:off x="8755512" y="1649450"/>
            <a:ext cx="531701" cy="8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68976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pic>
        <p:nvPicPr>
          <p:cNvPr id="27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5"/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3" y="1494654"/>
            <a:ext cx="5989737" cy="347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1" t="27662" r="29353" b="55224"/>
          <a:stretch/>
        </p:blipFill>
        <p:spPr>
          <a:xfrm>
            <a:off x="5237407" y="1494654"/>
            <a:ext cx="1161763" cy="1161762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9174330" y="6430593"/>
            <a:ext cx="2701381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Understanding Level</a:t>
            </a: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18" name="Picture 14" descr="Related imag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5" b="7077"/>
          <a:stretch/>
        </p:blipFill>
        <p:spPr bwMode="auto">
          <a:xfrm>
            <a:off x="9383901" y="4485052"/>
            <a:ext cx="2625680" cy="13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Image result for Cricket Sixer Carto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02" b="19388"/>
          <a:stretch/>
        </p:blipFill>
        <p:spPr bwMode="auto">
          <a:xfrm>
            <a:off x="9765916" y="3554129"/>
            <a:ext cx="1337028" cy="103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807983" y="5916185"/>
            <a:ext cx="3224883" cy="504967"/>
            <a:chOff x="8807983" y="5916185"/>
            <a:chExt cx="3224883" cy="504967"/>
          </a:xfrm>
        </p:grpSpPr>
        <p:grpSp>
          <p:nvGrpSpPr>
            <p:cNvPr id="45" name="Group 44"/>
            <p:cNvGrpSpPr/>
            <p:nvPr/>
          </p:nvGrpSpPr>
          <p:grpSpPr>
            <a:xfrm>
              <a:off x="8807983" y="5916185"/>
              <a:ext cx="3224883" cy="504967"/>
              <a:chOff x="5659810" y="5590150"/>
              <a:chExt cx="3224883" cy="504967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5683095" y="5611528"/>
                <a:ext cx="503038" cy="45879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659810" y="5590150"/>
                <a:ext cx="3224883" cy="5049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219401" y="5613237"/>
                <a:ext cx="503038" cy="45879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752226" y="5613603"/>
                <a:ext cx="503038" cy="45879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286257" y="5613603"/>
                <a:ext cx="503038" cy="45879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 </a:t>
                </a:r>
                <a:endParaRPr lang="en-US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826510" y="5613603"/>
                <a:ext cx="503038" cy="45879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8346893" y="5603798"/>
                <a:ext cx="503038" cy="45879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8829306" y="5925990"/>
              <a:ext cx="503038" cy="45879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 smtClean="0"/>
                <a:t>4</a:t>
              </a:r>
              <a:endParaRPr lang="en-US" sz="2400" b="1" dirty="0"/>
            </a:p>
          </p:txBody>
        </p:sp>
      </p:grpSp>
      <p:sp>
        <p:nvSpPr>
          <p:cNvPr id="54" name="Oval 53"/>
          <p:cNvSpPr/>
          <p:nvPr/>
        </p:nvSpPr>
        <p:spPr>
          <a:xfrm>
            <a:off x="9363444" y="5939638"/>
            <a:ext cx="503038" cy="4587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/>
              <a:t>6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792872" y="0"/>
            <a:ext cx="4399128" cy="6830703"/>
          </a:xfrm>
          <a:prstGeom prst="line">
            <a:avLst/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4581951" y="4604148"/>
            <a:ext cx="189667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10 min</a:t>
            </a:r>
            <a:r>
              <a:rPr kumimoji="0" lang="en-US" b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– </a:t>
            </a:r>
            <a:r>
              <a:rPr lang="en-US" b="1" dirty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2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0 </a:t>
            </a:r>
            <a:r>
              <a:rPr lang="en-US" b="1" dirty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m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in</a:t>
            </a: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9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68976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09" y="1536251"/>
            <a:ext cx="1383026" cy="328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Cloud Callout 28"/>
          <p:cNvSpPr/>
          <p:nvPr/>
        </p:nvSpPr>
        <p:spPr>
          <a:xfrm rot="1987076">
            <a:off x="8179034" y="202550"/>
            <a:ext cx="2815082" cy="1900514"/>
          </a:xfrm>
          <a:prstGeom prst="cloudCallout">
            <a:avLst>
              <a:gd name="adj1" fmla="val -23152"/>
              <a:gd name="adj2" fmla="val 5282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It </a:t>
            </a:r>
            <a:r>
              <a:rPr lang="en-US" sz="2000" b="1" dirty="0">
                <a:solidFill>
                  <a:schemeClr val="bg1"/>
                </a:solidFill>
              </a:rPr>
              <a:t>is </a:t>
            </a:r>
            <a:r>
              <a:rPr lang="en-US" sz="2000" b="1" dirty="0" smtClean="0">
                <a:solidFill>
                  <a:schemeClr val="bg1"/>
                </a:solidFill>
              </a:rPr>
              <a:t>Good.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But, Power has started to reduce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endParaRPr lang="en-US" sz="2400" b="1" dirty="0"/>
          </a:p>
        </p:txBody>
      </p:sp>
      <p:pic>
        <p:nvPicPr>
          <p:cNvPr id="30" name="Picture 12" descr="Image result for Facebook mobile phone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6" r="36793" b="9901"/>
          <a:stretch/>
        </p:blipFill>
        <p:spPr bwMode="auto">
          <a:xfrm>
            <a:off x="7220227" y="1504847"/>
            <a:ext cx="531701" cy="8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20" y="616179"/>
            <a:ext cx="908713" cy="92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6"/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1" y="1536251"/>
            <a:ext cx="5987820" cy="33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4" t="27662" r="4068" b="55224"/>
          <a:stretch/>
        </p:blipFill>
        <p:spPr>
          <a:xfrm>
            <a:off x="5278112" y="1477551"/>
            <a:ext cx="1124595" cy="1132337"/>
          </a:xfrm>
          <a:prstGeom prst="rect">
            <a:avLst/>
          </a:prstGeom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5"/>
          <a:stretch/>
        </p:blipFill>
        <p:spPr bwMode="auto">
          <a:xfrm>
            <a:off x="9744501" y="4029978"/>
            <a:ext cx="1376965" cy="44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Oval 53"/>
          <p:cNvSpPr/>
          <p:nvPr/>
        </p:nvSpPr>
        <p:spPr>
          <a:xfrm>
            <a:off x="9363444" y="5939638"/>
            <a:ext cx="503038" cy="4587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/>
              <a:t>6</a:t>
            </a:r>
            <a:endParaRPr lang="en-US" sz="2400" b="1" dirty="0"/>
          </a:p>
        </p:txBody>
      </p:sp>
      <p:sp>
        <p:nvSpPr>
          <p:cNvPr id="86" name="Oval 85"/>
          <p:cNvSpPr/>
          <p:nvPr/>
        </p:nvSpPr>
        <p:spPr>
          <a:xfrm>
            <a:off x="9515844" y="6092038"/>
            <a:ext cx="503038" cy="4587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/>
              <a:t>6</a:t>
            </a:r>
            <a:endParaRPr lang="en-US" sz="2400" b="1" dirty="0"/>
          </a:p>
        </p:txBody>
      </p:sp>
      <p:sp>
        <p:nvSpPr>
          <p:cNvPr id="97" name="Oval 96"/>
          <p:cNvSpPr/>
          <p:nvPr/>
        </p:nvSpPr>
        <p:spPr>
          <a:xfrm>
            <a:off x="9528671" y="5976619"/>
            <a:ext cx="503038" cy="4587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/>
              <a:t>6</a:t>
            </a:r>
            <a:endParaRPr lang="en-US" sz="2400" b="1" dirty="0"/>
          </a:p>
        </p:txBody>
      </p:sp>
      <p:sp>
        <p:nvSpPr>
          <p:cNvPr id="98" name="Rectangle 3"/>
          <p:cNvSpPr>
            <a:spLocks noChangeArrowheads="1"/>
          </p:cNvSpPr>
          <p:nvPr/>
        </p:nvSpPr>
        <p:spPr bwMode="auto">
          <a:xfrm>
            <a:off x="9174330" y="6430593"/>
            <a:ext cx="2701381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Understanding Level</a:t>
            </a: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99" name="Picture 14" descr="Related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5" b="7077"/>
          <a:stretch/>
        </p:blipFill>
        <p:spPr bwMode="auto">
          <a:xfrm>
            <a:off x="9383901" y="4485052"/>
            <a:ext cx="2625680" cy="13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807983" y="5916185"/>
            <a:ext cx="3224883" cy="504967"/>
            <a:chOff x="8807983" y="5916185"/>
            <a:chExt cx="3224883" cy="504967"/>
          </a:xfrm>
        </p:grpSpPr>
        <p:grpSp>
          <p:nvGrpSpPr>
            <p:cNvPr id="100" name="Group 99"/>
            <p:cNvGrpSpPr/>
            <p:nvPr/>
          </p:nvGrpSpPr>
          <p:grpSpPr>
            <a:xfrm>
              <a:off x="8807983" y="5916185"/>
              <a:ext cx="3224883" cy="504967"/>
              <a:chOff x="8807983" y="5916185"/>
              <a:chExt cx="3224883" cy="50496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8807983" y="5916185"/>
                <a:ext cx="3224883" cy="504967"/>
                <a:chOff x="5659810" y="5590150"/>
                <a:chExt cx="3224883" cy="504967"/>
              </a:xfrm>
            </p:grpSpPr>
            <p:sp>
              <p:nvSpPr>
                <p:cNvPr id="103" name="Oval 102"/>
                <p:cNvSpPr/>
                <p:nvPr/>
              </p:nvSpPr>
              <p:spPr>
                <a:xfrm>
                  <a:off x="5683095" y="5611528"/>
                  <a:ext cx="503038" cy="45879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5659810" y="5590150"/>
                  <a:ext cx="3224883" cy="50496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endParaRPr lang="en-US" dirty="0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6219401" y="5613237"/>
                  <a:ext cx="503038" cy="45879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6752226" y="5613603"/>
                  <a:ext cx="503038" cy="45879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7286257" y="5613603"/>
                  <a:ext cx="503038" cy="458791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  </a:t>
                  </a:r>
                  <a:endParaRPr lang="en-US" dirty="0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7826510" y="5613603"/>
                  <a:ext cx="503038" cy="458791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8346893" y="5603798"/>
                  <a:ext cx="503038" cy="458791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Oval 101"/>
              <p:cNvSpPr/>
              <p:nvPr/>
            </p:nvSpPr>
            <p:spPr>
              <a:xfrm>
                <a:off x="8829306" y="5925990"/>
                <a:ext cx="503038" cy="45879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b="1" dirty="0" smtClean="0"/>
                  <a:t>4</a:t>
                </a:r>
                <a:endParaRPr lang="en-US" sz="2400" b="1" dirty="0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9363444" y="5944974"/>
              <a:ext cx="503038" cy="45879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 smtClean="0"/>
                <a:t>6</a:t>
              </a:r>
              <a:endParaRPr lang="en-US" sz="2400" b="1" dirty="0"/>
            </a:p>
          </p:txBody>
        </p:sp>
      </p:grpSp>
      <p:sp>
        <p:nvSpPr>
          <p:cNvPr id="111" name="Oval 110"/>
          <p:cNvSpPr/>
          <p:nvPr/>
        </p:nvSpPr>
        <p:spPr>
          <a:xfrm>
            <a:off x="9906171" y="5929833"/>
            <a:ext cx="503038" cy="4587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cxnSp>
        <p:nvCxnSpPr>
          <p:cNvPr id="112" name="Straight Connector 111"/>
          <p:cNvCxnSpPr/>
          <p:nvPr/>
        </p:nvCxnSpPr>
        <p:spPr>
          <a:xfrm flipH="1">
            <a:off x="7792872" y="0"/>
            <a:ext cx="4399128" cy="6830703"/>
          </a:xfrm>
          <a:prstGeom prst="line">
            <a:avLst/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4581951" y="4604148"/>
            <a:ext cx="189667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20 min</a:t>
            </a:r>
            <a:r>
              <a:rPr kumimoji="0" lang="en-US" b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– </a:t>
            </a:r>
            <a:r>
              <a:rPr lang="en-US" b="1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3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0 </a:t>
            </a:r>
            <a:r>
              <a:rPr lang="en-US" b="1" dirty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m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in</a:t>
            </a: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15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Image result for White Board cartoon"/>
          <p:cNvSpPr>
            <a:spLocks noChangeAspect="1" noChangeArrowheads="1"/>
          </p:cNvSpPr>
          <p:nvPr/>
        </p:nvSpPr>
        <p:spPr bwMode="auto">
          <a:xfrm>
            <a:off x="155575" y="-1684338"/>
            <a:ext cx="39909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97" y="329645"/>
            <a:ext cx="8704471" cy="65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54436" y="1358900"/>
            <a:ext cx="103995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“No </a:t>
            </a:r>
            <a:r>
              <a:rPr lang="en-GB" sz="4000" dirty="0">
                <a:solidFill>
                  <a:schemeClr val="bg1"/>
                </a:solidFill>
              </a:rPr>
              <a:t>country can really develop </a:t>
            </a:r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unless </a:t>
            </a:r>
            <a:r>
              <a:rPr lang="en-GB" sz="4000" dirty="0">
                <a:solidFill>
                  <a:schemeClr val="bg1"/>
                </a:solidFill>
              </a:rPr>
              <a:t>its citizens are </a:t>
            </a:r>
            <a:r>
              <a:rPr lang="en-GB" sz="4000" dirty="0" smtClean="0">
                <a:solidFill>
                  <a:schemeClr val="bg1"/>
                </a:solidFill>
              </a:rPr>
              <a:t>educated”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" name="Picture 4" descr="Image result for Nelson Mandela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"/>
          <a:stretch/>
        </p:blipFill>
        <p:spPr bwMode="auto">
          <a:xfrm>
            <a:off x="10144125" y="2645936"/>
            <a:ext cx="1466205" cy="195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Education cartoon symbo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t="4432" r="3856" b="4317"/>
          <a:stretch/>
        </p:blipFill>
        <p:spPr bwMode="auto">
          <a:xfrm>
            <a:off x="7290897" y="639630"/>
            <a:ext cx="895840" cy="89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0" y="2119397"/>
            <a:ext cx="3250496" cy="46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5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5" name="Picture 11" descr="Image result for Students cartoon symbo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148" y="1720488"/>
            <a:ext cx="2679753" cy="26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Image result for Facebook mobile phone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6" r="36793" b="9901"/>
          <a:stretch/>
        </p:blipFill>
        <p:spPr bwMode="auto">
          <a:xfrm>
            <a:off x="6958274" y="2295117"/>
            <a:ext cx="531701" cy="8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loud Callout 31"/>
          <p:cNvSpPr/>
          <p:nvPr/>
        </p:nvSpPr>
        <p:spPr>
          <a:xfrm rot="1987076">
            <a:off x="8361425" y="627613"/>
            <a:ext cx="2484236" cy="1900514"/>
          </a:xfrm>
          <a:prstGeom prst="cloudCallout">
            <a:avLst>
              <a:gd name="adj1" fmla="val -23899"/>
              <a:gd name="adj2" fmla="val 5779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Feeling confused…</a:t>
            </a:r>
            <a:endParaRPr lang="en-US" sz="2400" b="1" dirty="0"/>
          </a:p>
        </p:txBody>
      </p:sp>
      <p:pic>
        <p:nvPicPr>
          <p:cNvPr id="33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3" y="1577870"/>
            <a:ext cx="5955548" cy="337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8" t="50664" r="16667" b="32537"/>
          <a:stretch/>
        </p:blipFill>
        <p:spPr>
          <a:xfrm>
            <a:off x="5280975" y="1483494"/>
            <a:ext cx="1145429" cy="1124316"/>
          </a:xfrm>
          <a:prstGeom prst="rect">
            <a:avLst/>
          </a:prstGeom>
        </p:spPr>
      </p:pic>
      <p:pic>
        <p:nvPicPr>
          <p:cNvPr id="36" name="Picture 7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274" y="1466818"/>
            <a:ext cx="752711" cy="7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9174330" y="6430593"/>
            <a:ext cx="2701381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Understanding Level</a:t>
            </a: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22" name="Picture 14" descr="Related imag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0" b="7077"/>
          <a:stretch/>
        </p:blipFill>
        <p:spPr bwMode="auto">
          <a:xfrm>
            <a:off x="9383901" y="4490113"/>
            <a:ext cx="2625680" cy="13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9524" y="3355003"/>
            <a:ext cx="1046681" cy="12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807983" y="5916185"/>
            <a:ext cx="3224883" cy="504967"/>
            <a:chOff x="8807983" y="5916185"/>
            <a:chExt cx="3224883" cy="504967"/>
          </a:xfrm>
        </p:grpSpPr>
        <p:grpSp>
          <p:nvGrpSpPr>
            <p:cNvPr id="39" name="Group 38"/>
            <p:cNvGrpSpPr/>
            <p:nvPr/>
          </p:nvGrpSpPr>
          <p:grpSpPr>
            <a:xfrm>
              <a:off x="8807983" y="5916185"/>
              <a:ext cx="3224883" cy="504967"/>
              <a:chOff x="8807983" y="5916185"/>
              <a:chExt cx="3224883" cy="504967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8807983" y="5916185"/>
                <a:ext cx="3224883" cy="504967"/>
                <a:chOff x="8807983" y="5916185"/>
                <a:chExt cx="3224883" cy="504967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8807983" y="5916185"/>
                  <a:ext cx="3224883" cy="504967"/>
                  <a:chOff x="5659810" y="5590150"/>
                  <a:chExt cx="3224883" cy="504967"/>
                </a:xfrm>
              </p:grpSpPr>
              <p:sp>
                <p:nvSpPr>
                  <p:cNvPr id="44" name="Oval 43"/>
                  <p:cNvSpPr/>
                  <p:nvPr/>
                </p:nvSpPr>
                <p:spPr>
                  <a:xfrm>
                    <a:off x="5683095" y="5611528"/>
                    <a:ext cx="503038" cy="45879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5659810" y="5590150"/>
                    <a:ext cx="3224883" cy="5049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/>
                    <a:endParaRPr lang="en-US" dirty="0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6219401" y="5613237"/>
                    <a:ext cx="503038" cy="45879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 </a:t>
                    </a:r>
                    <a:endParaRPr lang="en-US" dirty="0"/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6752226" y="5613603"/>
                    <a:ext cx="503038" cy="45879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7286257" y="5613603"/>
                    <a:ext cx="503038" cy="45879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  </a:t>
                    </a:r>
                    <a:endParaRPr lang="en-US" dirty="0"/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7826510" y="5613603"/>
                    <a:ext cx="503038" cy="458791"/>
                  </a:xfrm>
                  <a:prstGeom prst="ellipse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8346893" y="5603798"/>
                    <a:ext cx="503038" cy="458791"/>
                  </a:xfrm>
                  <a:prstGeom prst="ellipse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3" name="Oval 42"/>
                <p:cNvSpPr/>
                <p:nvPr/>
              </p:nvSpPr>
              <p:spPr>
                <a:xfrm>
                  <a:off x="8829306" y="5925990"/>
                  <a:ext cx="503038" cy="458791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400" b="1" dirty="0" smtClean="0"/>
                    <a:t>4</a:t>
                  </a:r>
                  <a:endParaRPr lang="en-US" sz="2400" b="1" dirty="0"/>
                </a:p>
              </p:txBody>
            </p:sp>
          </p:grpSp>
          <p:sp>
            <p:nvSpPr>
              <p:cNvPr id="41" name="Oval 40"/>
              <p:cNvSpPr/>
              <p:nvPr/>
            </p:nvSpPr>
            <p:spPr>
              <a:xfrm>
                <a:off x="9363444" y="5944974"/>
                <a:ext cx="503038" cy="45879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b="1" dirty="0" smtClean="0"/>
                  <a:t>6</a:t>
                </a:r>
                <a:endParaRPr lang="en-US" sz="2400" b="1" dirty="0"/>
              </a:p>
            </p:txBody>
          </p:sp>
        </p:grpSp>
        <p:sp>
          <p:nvSpPr>
            <p:cNvPr id="51" name="Oval 50"/>
            <p:cNvSpPr/>
            <p:nvPr/>
          </p:nvSpPr>
          <p:spPr>
            <a:xfrm>
              <a:off x="9906171" y="5929833"/>
              <a:ext cx="503038" cy="45879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 smtClean="0"/>
                <a:t>2</a:t>
              </a:r>
              <a:endParaRPr lang="en-US" sz="2400" b="1" dirty="0"/>
            </a:p>
          </p:txBody>
        </p:sp>
      </p:grpSp>
      <p:sp>
        <p:nvSpPr>
          <p:cNvPr id="52" name="Oval 51"/>
          <p:cNvSpPr/>
          <p:nvPr/>
        </p:nvSpPr>
        <p:spPr>
          <a:xfrm>
            <a:off x="10445222" y="5929833"/>
            <a:ext cx="503038" cy="4587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7792872" y="0"/>
            <a:ext cx="4399128" cy="6830703"/>
          </a:xfrm>
          <a:prstGeom prst="line">
            <a:avLst/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3"/>
          <p:cNvSpPr>
            <a:spLocks noChangeArrowheads="1"/>
          </p:cNvSpPr>
          <p:nvPr/>
        </p:nvSpPr>
        <p:spPr bwMode="auto">
          <a:xfrm>
            <a:off x="4581951" y="4604148"/>
            <a:ext cx="189667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30 min</a:t>
            </a:r>
            <a:r>
              <a:rPr kumimoji="0" lang="en-US" b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– </a:t>
            </a:r>
            <a:r>
              <a:rPr lang="en-US" b="1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4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0 </a:t>
            </a:r>
            <a:r>
              <a:rPr lang="en-US" b="1" dirty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m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in</a:t>
            </a: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6" name="Picture 8" descr="Image result for Students cartoon symbo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14130" r="3893"/>
          <a:stretch/>
        </p:blipFill>
        <p:spPr bwMode="auto">
          <a:xfrm>
            <a:off x="7196610" y="1789444"/>
            <a:ext cx="2429302" cy="197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Image result for Facebook mobile phone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6" r="36793" b="9901"/>
          <a:stretch/>
        </p:blipFill>
        <p:spPr bwMode="auto">
          <a:xfrm>
            <a:off x="9015361" y="2482508"/>
            <a:ext cx="531701" cy="8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ETL\Videos\53e39363252692926292849c6650a8a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91" y="1759585"/>
            <a:ext cx="747730" cy="74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8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2" y="1536251"/>
            <a:ext cx="6040292" cy="344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9" t="72636" r="29204" b="9798"/>
          <a:stretch/>
        </p:blipFill>
        <p:spPr>
          <a:xfrm>
            <a:off x="5277962" y="1453878"/>
            <a:ext cx="1170189" cy="1229684"/>
          </a:xfrm>
          <a:prstGeom prst="rect">
            <a:avLst/>
          </a:prstGeom>
        </p:spPr>
      </p:pic>
      <p:sp>
        <p:nvSpPr>
          <p:cNvPr id="37" name="Cloud Callout 36"/>
          <p:cNvSpPr/>
          <p:nvPr/>
        </p:nvSpPr>
        <p:spPr>
          <a:xfrm rot="1085002">
            <a:off x="7156705" y="426926"/>
            <a:ext cx="2509116" cy="1438000"/>
          </a:xfrm>
          <a:prstGeom prst="cloudCallout">
            <a:avLst>
              <a:gd name="adj1" fmla="val 14591"/>
              <a:gd name="adj2" fmla="val 5686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Feeling bored and tired…</a:t>
            </a:r>
            <a:endParaRPr lang="en-US" sz="2400" b="1" dirty="0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9174330" y="6430593"/>
            <a:ext cx="2701381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Understanding Level</a:t>
            </a: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22" name="Picture 14" descr="Related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0" b="7077"/>
          <a:stretch/>
        </p:blipFill>
        <p:spPr bwMode="auto">
          <a:xfrm>
            <a:off x="9383901" y="4490113"/>
            <a:ext cx="2625680" cy="13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869" y="3301385"/>
            <a:ext cx="1110301" cy="139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807983" y="5916185"/>
            <a:ext cx="3224883" cy="504967"/>
            <a:chOff x="8807983" y="5916185"/>
            <a:chExt cx="3224883" cy="504967"/>
          </a:xfrm>
        </p:grpSpPr>
        <p:grpSp>
          <p:nvGrpSpPr>
            <p:cNvPr id="39" name="Group 38"/>
            <p:cNvGrpSpPr/>
            <p:nvPr/>
          </p:nvGrpSpPr>
          <p:grpSpPr>
            <a:xfrm>
              <a:off x="8807983" y="5916185"/>
              <a:ext cx="3224883" cy="504967"/>
              <a:chOff x="8807983" y="5916185"/>
              <a:chExt cx="3224883" cy="504967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8807983" y="5916185"/>
                <a:ext cx="3224883" cy="504967"/>
                <a:chOff x="8807983" y="5916185"/>
                <a:chExt cx="3224883" cy="504967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8807983" y="5916185"/>
                  <a:ext cx="3224883" cy="504967"/>
                  <a:chOff x="8807983" y="5916185"/>
                  <a:chExt cx="3224883" cy="504967"/>
                </a:xfrm>
              </p:grpSpPr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8807983" y="5916185"/>
                    <a:ext cx="3224883" cy="504967"/>
                    <a:chOff x="5659810" y="5590150"/>
                    <a:chExt cx="3224883" cy="504967"/>
                  </a:xfrm>
                </p:grpSpPr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5683095" y="5611528"/>
                      <a:ext cx="503038" cy="458791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 b="1" dirty="0"/>
                    </a:p>
                  </p:txBody>
                </p:sp>
                <p:sp>
                  <p:nvSpPr>
                    <p:cNvPr id="47" name="Rectangle 46"/>
                    <p:cNvSpPr/>
                    <p:nvPr/>
                  </p:nvSpPr>
                  <p:spPr>
                    <a:xfrm>
                      <a:off x="5659810" y="5590150"/>
                      <a:ext cx="3224883" cy="50496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just"/>
                      <a:endParaRPr lang="en-US" dirty="0"/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>
                    <a:xfrm>
                      <a:off x="6219401" y="5613237"/>
                      <a:ext cx="503038" cy="458791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endParaRPr lang="en-US" dirty="0"/>
                    </a:p>
                  </p:txBody>
                </p:sp>
                <p:sp>
                  <p:nvSpPr>
                    <p:cNvPr id="49" name="Oval 48"/>
                    <p:cNvSpPr/>
                    <p:nvPr/>
                  </p:nvSpPr>
                  <p:spPr>
                    <a:xfrm>
                      <a:off x="6752226" y="5613603"/>
                      <a:ext cx="503038" cy="458791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7286257" y="5613603"/>
                      <a:ext cx="503038" cy="458791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/>
                        <a:t>  </a:t>
                      </a:r>
                      <a:endParaRPr lang="en-US" dirty="0"/>
                    </a:p>
                  </p:txBody>
                </p:sp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7826510" y="5613603"/>
                      <a:ext cx="503038" cy="458791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8346893" y="5603798"/>
                      <a:ext cx="503038" cy="458791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5" name="Oval 44"/>
                  <p:cNvSpPr/>
                  <p:nvPr/>
                </p:nvSpPr>
                <p:spPr>
                  <a:xfrm>
                    <a:off x="8829306" y="5925990"/>
                    <a:ext cx="503038" cy="458791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2400" b="1" dirty="0" smtClean="0"/>
                      <a:t>4</a:t>
                    </a:r>
                    <a:endParaRPr lang="en-US" sz="2400" b="1" dirty="0"/>
                  </a:p>
                </p:txBody>
              </p:sp>
            </p:grpSp>
            <p:sp>
              <p:nvSpPr>
                <p:cNvPr id="43" name="Oval 42"/>
                <p:cNvSpPr/>
                <p:nvPr/>
              </p:nvSpPr>
              <p:spPr>
                <a:xfrm>
                  <a:off x="9363444" y="5944974"/>
                  <a:ext cx="503038" cy="458791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400" b="1" dirty="0" smtClean="0"/>
                    <a:t>6</a:t>
                  </a:r>
                  <a:endParaRPr lang="en-US" sz="2400" b="1" dirty="0"/>
                </a:p>
              </p:txBody>
            </p:sp>
          </p:grpSp>
          <p:sp>
            <p:nvSpPr>
              <p:cNvPr id="41" name="Oval 40"/>
              <p:cNvSpPr/>
              <p:nvPr/>
            </p:nvSpPr>
            <p:spPr>
              <a:xfrm>
                <a:off x="9906171" y="5929833"/>
                <a:ext cx="503038" cy="45879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b="1" dirty="0" smtClean="0"/>
                  <a:t>2</a:t>
                </a:r>
                <a:endParaRPr lang="en-US" sz="2400" b="1" dirty="0"/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10445222" y="5929833"/>
              <a:ext cx="503038" cy="45879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 smtClean="0"/>
                <a:t>1</a:t>
              </a:r>
              <a:endParaRPr lang="en-US" sz="2400" b="1" dirty="0"/>
            </a:p>
          </p:txBody>
        </p:sp>
      </p:grpSp>
      <p:sp>
        <p:nvSpPr>
          <p:cNvPr id="54" name="Oval 53"/>
          <p:cNvSpPr/>
          <p:nvPr/>
        </p:nvSpPr>
        <p:spPr>
          <a:xfrm>
            <a:off x="10981136" y="5929833"/>
            <a:ext cx="503038" cy="4587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/>
              <a:t>.</a:t>
            </a:r>
            <a:endParaRPr lang="en-US" sz="2400" b="1" dirty="0"/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7792872" y="0"/>
            <a:ext cx="4399128" cy="6830703"/>
          </a:xfrm>
          <a:prstGeom prst="line">
            <a:avLst/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4581951" y="4604148"/>
            <a:ext cx="189667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40 min</a:t>
            </a:r>
            <a:r>
              <a:rPr kumimoji="0" lang="en-US" b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– </a:t>
            </a:r>
            <a:r>
              <a:rPr lang="en-US" b="1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5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0 </a:t>
            </a:r>
            <a:r>
              <a:rPr lang="en-US" b="1" dirty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m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in</a:t>
            </a: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8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Cloud Callout 27"/>
          <p:cNvSpPr/>
          <p:nvPr/>
        </p:nvSpPr>
        <p:spPr>
          <a:xfrm rot="1805589">
            <a:off x="7690331" y="554214"/>
            <a:ext cx="2509116" cy="1438000"/>
          </a:xfrm>
          <a:prstGeom prst="cloudCallout">
            <a:avLst>
              <a:gd name="adj1" fmla="val -5472"/>
              <a:gd name="adj2" fmla="val 7898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Feeling sleepy…</a:t>
            </a:r>
            <a:endParaRPr lang="en-US" sz="2400" b="1" dirty="0"/>
          </a:p>
        </p:txBody>
      </p:sp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45" y="1539244"/>
            <a:ext cx="887087" cy="88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920" y="2310550"/>
            <a:ext cx="2120174" cy="135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Image result for Facebook mobile phone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6" r="36793" b="9901"/>
          <a:stretch/>
        </p:blipFill>
        <p:spPr bwMode="auto">
          <a:xfrm>
            <a:off x="7129208" y="2504442"/>
            <a:ext cx="531701" cy="8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3" y="1618204"/>
            <a:ext cx="5961464" cy="326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4" t="73035" r="2935" b="9797"/>
          <a:stretch/>
        </p:blipFill>
        <p:spPr>
          <a:xfrm>
            <a:off x="5286800" y="1463963"/>
            <a:ext cx="1170189" cy="1175231"/>
          </a:xfrm>
          <a:prstGeom prst="rect">
            <a:avLst/>
          </a:prstGeom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9174330" y="6430593"/>
            <a:ext cx="2701381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Understanding Level</a:t>
            </a: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22" name="Picture 14" descr="Related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7"/>
          <a:stretch/>
        </p:blipFill>
        <p:spPr bwMode="auto">
          <a:xfrm>
            <a:off x="9383901" y="4284322"/>
            <a:ext cx="2625680" cy="154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519" y="2879835"/>
            <a:ext cx="939510" cy="195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807983" y="5916185"/>
            <a:ext cx="3224883" cy="504967"/>
            <a:chOff x="8807983" y="5916185"/>
            <a:chExt cx="3224883" cy="504967"/>
          </a:xfrm>
        </p:grpSpPr>
        <p:grpSp>
          <p:nvGrpSpPr>
            <p:cNvPr id="38" name="Group 37"/>
            <p:cNvGrpSpPr/>
            <p:nvPr/>
          </p:nvGrpSpPr>
          <p:grpSpPr>
            <a:xfrm>
              <a:off x="8807983" y="5916185"/>
              <a:ext cx="3224883" cy="504967"/>
              <a:chOff x="8807983" y="5916185"/>
              <a:chExt cx="3224883" cy="504967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8807983" y="5916185"/>
                <a:ext cx="3224883" cy="504967"/>
                <a:chOff x="8807983" y="5916185"/>
                <a:chExt cx="3224883" cy="504967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8807983" y="5916185"/>
                  <a:ext cx="3224883" cy="504967"/>
                  <a:chOff x="8807983" y="5916185"/>
                  <a:chExt cx="3224883" cy="504967"/>
                </a:xfrm>
              </p:grpSpPr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8807983" y="5916185"/>
                    <a:ext cx="3224883" cy="504967"/>
                    <a:chOff x="8807983" y="5916185"/>
                    <a:chExt cx="3224883" cy="504967"/>
                  </a:xfrm>
                </p:grpSpPr>
                <p:grpSp>
                  <p:nvGrpSpPr>
                    <p:cNvPr id="45" name="Group 44"/>
                    <p:cNvGrpSpPr/>
                    <p:nvPr/>
                  </p:nvGrpSpPr>
                  <p:grpSpPr>
                    <a:xfrm>
                      <a:off x="8807983" y="5916185"/>
                      <a:ext cx="3224883" cy="504967"/>
                      <a:chOff x="5659810" y="5590150"/>
                      <a:chExt cx="3224883" cy="504967"/>
                    </a:xfrm>
                  </p:grpSpPr>
                  <p:sp>
                    <p:nvSpPr>
                      <p:cNvPr id="47" name="Oval 46"/>
                      <p:cNvSpPr/>
                      <p:nvPr/>
                    </p:nvSpPr>
                    <p:spPr>
                      <a:xfrm>
                        <a:off x="5683095" y="5611528"/>
                        <a:ext cx="503038" cy="458791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400" b="1" dirty="0"/>
                      </a:p>
                    </p:txBody>
                  </p:sp>
                  <p:sp>
                    <p:nvSpPr>
                      <p:cNvPr id="48" name="Rectangle 47"/>
                      <p:cNvSpPr/>
                      <p:nvPr/>
                    </p:nvSpPr>
                    <p:spPr>
                      <a:xfrm>
                        <a:off x="5659810" y="5590150"/>
                        <a:ext cx="3224883" cy="5049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just"/>
                        <a:endParaRPr lang="en-US" dirty="0"/>
                      </a:p>
                    </p:txBody>
                  </p:sp>
                  <p:sp>
                    <p:nvSpPr>
                      <p:cNvPr id="49" name="Oval 48"/>
                      <p:cNvSpPr/>
                      <p:nvPr/>
                    </p:nvSpPr>
                    <p:spPr>
                      <a:xfrm>
                        <a:off x="6219401" y="5613237"/>
                        <a:ext cx="503038" cy="458791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/>
                          <a:t> </a:t>
                        </a:r>
                        <a:endParaRPr lang="en-US" dirty="0"/>
                      </a:p>
                    </p:txBody>
                  </p:sp>
                  <p:sp>
                    <p:nvSpPr>
                      <p:cNvPr id="50" name="Oval 49"/>
                      <p:cNvSpPr/>
                      <p:nvPr/>
                    </p:nvSpPr>
                    <p:spPr>
                      <a:xfrm>
                        <a:off x="6752226" y="5613603"/>
                        <a:ext cx="503038" cy="458791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" name="Oval 50"/>
                      <p:cNvSpPr/>
                      <p:nvPr/>
                    </p:nvSpPr>
                    <p:spPr>
                      <a:xfrm>
                        <a:off x="7286257" y="5613603"/>
                        <a:ext cx="503038" cy="458791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/>
                          <a:t>  </a:t>
                        </a:r>
                        <a:endParaRPr lang="en-US" dirty="0"/>
                      </a:p>
                    </p:txBody>
                  </p:sp>
                  <p:sp>
                    <p:nvSpPr>
                      <p:cNvPr id="52" name="Oval 51"/>
                      <p:cNvSpPr/>
                      <p:nvPr/>
                    </p:nvSpPr>
                    <p:spPr>
                      <a:xfrm>
                        <a:off x="7826510" y="5613603"/>
                        <a:ext cx="503038" cy="458791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3" name="Oval 52"/>
                      <p:cNvSpPr/>
                      <p:nvPr/>
                    </p:nvSpPr>
                    <p:spPr>
                      <a:xfrm>
                        <a:off x="8346893" y="5603798"/>
                        <a:ext cx="503038" cy="458791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8829306" y="5925990"/>
                      <a:ext cx="503038" cy="458791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 rtlCol="0" anchor="ctr"/>
                    <a:lstStyle/>
                    <a:p>
                      <a:pPr algn="ctr"/>
                      <a:r>
                        <a:rPr lang="en-US" sz="2400" b="1" dirty="0" smtClean="0"/>
                        <a:t>4</a:t>
                      </a:r>
                      <a:endParaRPr lang="en-US" sz="2400" b="1" dirty="0"/>
                    </a:p>
                  </p:txBody>
                </p:sp>
              </p:grpSp>
              <p:sp>
                <p:nvSpPr>
                  <p:cNvPr id="44" name="Oval 43"/>
                  <p:cNvSpPr/>
                  <p:nvPr/>
                </p:nvSpPr>
                <p:spPr>
                  <a:xfrm>
                    <a:off x="9363444" y="5944974"/>
                    <a:ext cx="503038" cy="458791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2400" b="1" dirty="0" smtClean="0"/>
                      <a:t>6</a:t>
                    </a:r>
                    <a:endParaRPr lang="en-US" sz="2400" b="1" dirty="0"/>
                  </a:p>
                </p:txBody>
              </p:sp>
            </p:grpSp>
            <p:sp>
              <p:nvSpPr>
                <p:cNvPr id="42" name="Oval 41"/>
                <p:cNvSpPr/>
                <p:nvPr/>
              </p:nvSpPr>
              <p:spPr>
                <a:xfrm>
                  <a:off x="9906171" y="5929833"/>
                  <a:ext cx="503038" cy="458791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400" b="1" dirty="0" smtClean="0"/>
                    <a:t>2</a:t>
                  </a:r>
                  <a:endParaRPr lang="en-US" sz="2400" b="1" dirty="0"/>
                </a:p>
              </p:txBody>
            </p:sp>
          </p:grpSp>
          <p:sp>
            <p:nvSpPr>
              <p:cNvPr id="40" name="Oval 39"/>
              <p:cNvSpPr/>
              <p:nvPr/>
            </p:nvSpPr>
            <p:spPr>
              <a:xfrm>
                <a:off x="10445222" y="5929833"/>
                <a:ext cx="503038" cy="45879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b="1" dirty="0" smtClean="0"/>
                  <a:t>1</a:t>
                </a:r>
                <a:endParaRPr lang="en-US" sz="2400" b="1" dirty="0"/>
              </a:p>
            </p:txBody>
          </p:sp>
        </p:grpSp>
        <p:sp>
          <p:nvSpPr>
            <p:cNvPr id="54" name="Oval 53"/>
            <p:cNvSpPr/>
            <p:nvPr/>
          </p:nvSpPr>
          <p:spPr>
            <a:xfrm>
              <a:off x="10981136" y="5929833"/>
              <a:ext cx="503038" cy="45879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 smtClean="0"/>
                <a:t>.</a:t>
              </a:r>
              <a:endParaRPr lang="en-US" sz="2400" b="1" dirty="0"/>
            </a:p>
          </p:txBody>
        </p:sp>
      </p:grpSp>
      <p:sp>
        <p:nvSpPr>
          <p:cNvPr id="55" name="Oval 54"/>
          <p:cNvSpPr/>
          <p:nvPr/>
        </p:nvSpPr>
        <p:spPr>
          <a:xfrm>
            <a:off x="11484174" y="5922205"/>
            <a:ext cx="503038" cy="4587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smtClean="0"/>
              <a:t>W</a:t>
            </a:r>
            <a:endParaRPr lang="en-US" sz="2400" b="1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7792872" y="0"/>
            <a:ext cx="4399128" cy="6830703"/>
          </a:xfrm>
          <a:prstGeom prst="line">
            <a:avLst/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4581951" y="4604148"/>
            <a:ext cx="189667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50 min</a:t>
            </a:r>
            <a:r>
              <a:rPr kumimoji="0" lang="en-US" b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– </a:t>
            </a:r>
            <a:r>
              <a:rPr lang="en-US" b="1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6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0 </a:t>
            </a:r>
            <a:r>
              <a:rPr lang="en-US" b="1" dirty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m</a:t>
            </a:r>
            <a:r>
              <a:rPr kumimoji="0" lang="en-US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in</a:t>
            </a:r>
            <a:endParaRPr kumimoji="0" lang="en-US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3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24" y="1130826"/>
            <a:ext cx="12461143" cy="720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0764" y="1567237"/>
            <a:ext cx="1145047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0-20 </a:t>
            </a:r>
            <a:r>
              <a:rPr lang="en-US" sz="2400" dirty="0">
                <a:solidFill>
                  <a:schemeClr val="bg1"/>
                </a:solidFill>
              </a:rPr>
              <a:t>minutes,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more than 80% of the students have felt interested</a:t>
            </a:r>
            <a:r>
              <a:rPr lang="en-US" sz="2400" dirty="0">
                <a:solidFill>
                  <a:schemeClr val="bg1"/>
                </a:solidFill>
              </a:rPr>
              <a:t> in the lectures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Only 27% of the students have maintained their attention level at ’interested level‘</a:t>
            </a:r>
            <a:r>
              <a:rPr lang="en-US" sz="2400" dirty="0" smtClean="0">
                <a:solidFill>
                  <a:schemeClr val="bg1"/>
                </a:solidFill>
              </a:rPr>
              <a:t> till the end of the lecture.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58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87606"/>
            <a:ext cx="6048474" cy="34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72" y="615669"/>
            <a:ext cx="5201364" cy="36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023338" y="1055197"/>
            <a:ext cx="491162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For </a:t>
            </a:r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baseline="30000" dirty="0">
                <a:solidFill>
                  <a:schemeClr val="bg1"/>
                </a:solidFill>
              </a:rPr>
              <a:t>st</a:t>
            </a:r>
            <a:r>
              <a:rPr lang="en-US" sz="1600" dirty="0">
                <a:solidFill>
                  <a:schemeClr val="bg1"/>
                </a:solidFill>
              </a:rPr>
              <a:t> year students, </a:t>
            </a:r>
            <a:r>
              <a:rPr lang="en-US" sz="1600" b="1" dirty="0" smtClean="0">
                <a:solidFill>
                  <a:schemeClr val="bg1"/>
                </a:solidFill>
              </a:rPr>
              <a:t>Students Attention Level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decreases by 30% </a:t>
            </a:r>
            <a:r>
              <a:rPr lang="en-US" sz="1600" b="1" dirty="0" smtClean="0">
                <a:solidFill>
                  <a:schemeClr val="bg1"/>
                </a:solidFill>
              </a:rPr>
              <a:t>between 15 minutes and 45 minutes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approximately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dropped up to 30%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at the end of the lecture (60 minutes)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31" y="5383213"/>
            <a:ext cx="1474788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58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87606"/>
            <a:ext cx="6048474" cy="34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72" y="615669"/>
            <a:ext cx="5201364" cy="36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023338" y="1055197"/>
            <a:ext cx="491162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For 2</a:t>
            </a:r>
            <a:r>
              <a:rPr lang="en-US" sz="1600" baseline="30000" dirty="0" smtClean="0">
                <a:solidFill>
                  <a:schemeClr val="bg1"/>
                </a:solidFill>
              </a:rPr>
              <a:t>nd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year students, </a:t>
            </a:r>
            <a:r>
              <a:rPr lang="en-US" sz="1600" b="1" dirty="0" smtClean="0">
                <a:solidFill>
                  <a:schemeClr val="bg1"/>
                </a:solidFill>
              </a:rPr>
              <a:t>Students Attention Level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decreases by 30% </a:t>
            </a:r>
            <a:r>
              <a:rPr lang="en-US" sz="1600" b="1" dirty="0" smtClean="0">
                <a:solidFill>
                  <a:schemeClr val="bg1"/>
                </a:solidFill>
              </a:rPr>
              <a:t>between 15 minutes and 45 minutes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approximately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dropped up to 40%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at the end of the lecture (60 minutes)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31" y="5383213"/>
            <a:ext cx="1474788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1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58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87606"/>
            <a:ext cx="6048474" cy="34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72" y="615669"/>
            <a:ext cx="5201364" cy="36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023338" y="1055197"/>
            <a:ext cx="491162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For 3</a:t>
            </a:r>
            <a:r>
              <a:rPr lang="en-US" sz="1600" baseline="30000" dirty="0" smtClean="0">
                <a:solidFill>
                  <a:schemeClr val="bg1"/>
                </a:solidFill>
              </a:rPr>
              <a:t>rd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year students, </a:t>
            </a:r>
            <a:r>
              <a:rPr lang="en-US" sz="1600" b="1" dirty="0" smtClean="0">
                <a:solidFill>
                  <a:schemeClr val="bg1"/>
                </a:solidFill>
              </a:rPr>
              <a:t>Students Attention Level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decreases by 25% </a:t>
            </a:r>
            <a:r>
              <a:rPr lang="en-US" sz="1600" b="1" dirty="0" smtClean="0">
                <a:solidFill>
                  <a:schemeClr val="bg1"/>
                </a:solidFill>
              </a:rPr>
              <a:t>between 15 minutes and 45 minutes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approximately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dropped up to 55%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at the end of the lecture (60 minutes)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31" y="5383213"/>
            <a:ext cx="1474788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9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58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87606"/>
            <a:ext cx="6048474" cy="34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72" y="615669"/>
            <a:ext cx="5201364" cy="36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023338" y="1055197"/>
            <a:ext cx="491162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For 4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year students, </a:t>
            </a:r>
            <a:r>
              <a:rPr lang="en-US" sz="1600" b="1" dirty="0" smtClean="0">
                <a:solidFill>
                  <a:schemeClr val="bg1"/>
                </a:solidFill>
              </a:rPr>
              <a:t>Students Attention Level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decreases by 20% </a:t>
            </a:r>
            <a:r>
              <a:rPr lang="en-US" sz="1600" b="1" dirty="0" smtClean="0">
                <a:solidFill>
                  <a:schemeClr val="bg1"/>
                </a:solidFill>
              </a:rPr>
              <a:t>between 15 minutes and 45 minutes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It approximately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dropped up to 60%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at the end of the lecture (60 minutes)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31" y="5383213"/>
            <a:ext cx="1474788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69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58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87606"/>
            <a:ext cx="6048474" cy="34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890" y="4669291"/>
            <a:ext cx="1765110" cy="218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72" y="615669"/>
            <a:ext cx="5201364" cy="36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023338" y="1487606"/>
            <a:ext cx="49116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Attention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level</a:t>
            </a:r>
            <a:r>
              <a:rPr lang="en-US" dirty="0">
                <a:solidFill>
                  <a:schemeClr val="bg1"/>
                </a:solidFill>
              </a:rPr>
              <a:t> of students during lectures increased with the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level (maturity) </a:t>
            </a:r>
            <a:r>
              <a:rPr lang="en-US" dirty="0">
                <a:solidFill>
                  <a:schemeClr val="bg1"/>
                </a:solidFill>
              </a:rPr>
              <a:t>of the </a:t>
            </a:r>
            <a:r>
              <a:rPr lang="en-US" dirty="0" smtClean="0">
                <a:solidFill>
                  <a:schemeClr val="bg1"/>
                </a:solidFill>
              </a:rPr>
              <a:t>students.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6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58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87606"/>
            <a:ext cx="6048474" cy="34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72" y="615669"/>
            <a:ext cx="5201364" cy="36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088167" y="1507222"/>
            <a:ext cx="4781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Attention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level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of students significantly decreased between 15-45 minutes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182729">
            <a:off x="2044016" y="1870951"/>
            <a:ext cx="2940898" cy="14394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decrease symb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31" y="5383827"/>
            <a:ext cx="1474172" cy="147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ecrease symb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184" y="5625156"/>
            <a:ext cx="1205547" cy="120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4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Image result for White Board cartoon"/>
          <p:cNvSpPr>
            <a:spLocks noChangeAspect="1" noChangeArrowheads="1"/>
          </p:cNvSpPr>
          <p:nvPr/>
        </p:nvSpPr>
        <p:spPr bwMode="auto">
          <a:xfrm>
            <a:off x="155575" y="-1684338"/>
            <a:ext cx="39909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97" y="329645"/>
            <a:ext cx="8704471" cy="65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68722" y="852623"/>
            <a:ext cx="103995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‘FREE EDUCATION’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0" y="2119397"/>
            <a:ext cx="3250496" cy="46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13" y="1082851"/>
            <a:ext cx="2243137" cy="351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Image result for ugc sri lan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85" y="2377468"/>
            <a:ext cx="868681" cy="100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logo University of Colomb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3260699"/>
            <a:ext cx="870745" cy="87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logo University of Peradeniy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142" y="3400888"/>
            <a:ext cx="61436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logo University of Sri Jayewardenepu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9" y="3400888"/>
            <a:ext cx="623888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 descr="logo University of Kelaniy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2" y="3450496"/>
            <a:ext cx="574279" cy="57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logo University of Moratuw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38" y="3396034"/>
            <a:ext cx="6000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9" name="Picture 13" descr="logo University of Jaffn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26" y="3450497"/>
            <a:ext cx="574279" cy="57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logo University of Ruhun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3987378"/>
            <a:ext cx="631825" cy="6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15" descr="logo The Open University of Sri Lank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19" y="3396035"/>
            <a:ext cx="6000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logo Eastern University, Sri Lank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061196"/>
            <a:ext cx="580232" cy="58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3" name="Picture 17" descr="logo South Eastern University of Sri Lank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95" y="4009921"/>
            <a:ext cx="600551" cy="6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logo Rajarata University of Sri Lank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3973408"/>
            <a:ext cx="670771" cy="67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19" descr="logo Sabaragamuwa University of Sri Lank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32" y="3996110"/>
            <a:ext cx="61436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logo Wayamba University of Sri Lank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6" y="3965143"/>
            <a:ext cx="631310" cy="63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1" descr="logo Uva Wellassa University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140" y="4015251"/>
            <a:ext cx="606704" cy="60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 descr="logo University of the Visual &amp; Performing Art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844" y="3973409"/>
            <a:ext cx="671513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Arrow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07635"/>
            <a:ext cx="3676649" cy="189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4" y="1691278"/>
            <a:ext cx="7984375" cy="461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280848" y="2610224"/>
            <a:ext cx="7124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bg1"/>
                </a:solidFill>
              </a:rPr>
              <a:t>Maintain the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attention level </a:t>
            </a:r>
            <a:endParaRPr lang="en-US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3200" b="1" dirty="0" smtClean="0">
                <a:solidFill>
                  <a:schemeClr val="bg1"/>
                </a:solidFill>
              </a:rPr>
              <a:t>          in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acceptable range 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6585" y="2502502"/>
            <a:ext cx="821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chemeClr val="bg1"/>
                </a:solidFill>
              </a:rPr>
              <a:t>To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4" t="27662" r="4068" b="55224"/>
          <a:stretch/>
        </p:blipFill>
        <p:spPr>
          <a:xfrm>
            <a:off x="1333830" y="2704187"/>
            <a:ext cx="3737189" cy="3762918"/>
          </a:xfrm>
          <a:prstGeom prst="rect">
            <a:avLst/>
          </a:prstGeom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175659"/>
            <a:ext cx="5142979" cy="423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723446" y="1996437"/>
            <a:ext cx="41739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An </a:t>
            </a:r>
            <a:r>
              <a:rPr lang="en-GB" sz="2400" b="1" dirty="0">
                <a:solidFill>
                  <a:schemeClr val="accent4">
                    <a:lumMod val="50000"/>
                  </a:schemeClr>
                </a:solidFill>
              </a:rPr>
              <a:t>effective method</a:t>
            </a:r>
            <a:r>
              <a:rPr lang="en-GB" sz="2000" b="1" dirty="0">
                <a:solidFill>
                  <a:schemeClr val="bg1"/>
                </a:solidFill>
              </a:rPr>
              <a:t> to allow the level of attention to recover.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6"/>
          <a:stretch/>
        </p:blipFill>
        <p:spPr bwMode="auto">
          <a:xfrm>
            <a:off x="7342653" y="398409"/>
            <a:ext cx="3843219" cy="15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359" y="457199"/>
            <a:ext cx="37224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QUESTIONNAIRE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92226" y="1498271"/>
            <a:ext cx="776170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Table 02: The attention level of the students during a 1-hour lecture,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>
                <a:solidFill>
                  <a:schemeClr val="bg1"/>
                </a:solidFill>
              </a:rPr>
              <a:t>a break is given at 30 minutes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6574" b="13396"/>
          <a:stretch/>
        </p:blipFill>
        <p:spPr bwMode="auto">
          <a:xfrm>
            <a:off x="9908492" y="4902200"/>
            <a:ext cx="2178192" cy="172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72" y="2110062"/>
            <a:ext cx="9849816" cy="274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30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59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58" y="1495612"/>
            <a:ext cx="5788025" cy="34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94" y="228600"/>
            <a:ext cx="5197306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169234" y="780364"/>
            <a:ext cx="47751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30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% drop </a:t>
            </a:r>
            <a:r>
              <a:rPr lang="en-US" sz="2000" dirty="0">
                <a:solidFill>
                  <a:schemeClr val="bg1"/>
                </a:solidFill>
              </a:rPr>
              <a:t>of attention level could be </a:t>
            </a:r>
            <a:r>
              <a:rPr lang="en-US" sz="2000" dirty="0" smtClean="0">
                <a:solidFill>
                  <a:schemeClr val="bg1"/>
                </a:solidFill>
              </a:rPr>
              <a:t>expected, if </a:t>
            </a:r>
            <a:r>
              <a:rPr lang="en-US" sz="2000" dirty="0">
                <a:solidFill>
                  <a:schemeClr val="bg1"/>
                </a:solidFill>
              </a:rPr>
              <a:t>no lecture break was </a:t>
            </a:r>
            <a:r>
              <a:rPr lang="en-US" sz="2000" dirty="0" smtClean="0">
                <a:solidFill>
                  <a:schemeClr val="bg1"/>
                </a:solidFill>
              </a:rPr>
              <a:t>given.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The least attention level of 45% </a:t>
            </a:r>
            <a:r>
              <a:rPr lang="en-US" sz="2000" dirty="0">
                <a:solidFill>
                  <a:schemeClr val="bg1"/>
                </a:solidFill>
              </a:rPr>
              <a:t>was reported at the end of the lecture. 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59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58" y="1495612"/>
            <a:ext cx="5788025" cy="34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94" y="228600"/>
            <a:ext cx="5197306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05789" y="1103530"/>
            <a:ext cx="47751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short break </a:t>
            </a:r>
            <a:r>
              <a:rPr lang="en-US" dirty="0">
                <a:solidFill>
                  <a:schemeClr val="bg1"/>
                </a:solidFill>
              </a:rPr>
              <a:t>would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improve the attention level of students </a:t>
            </a:r>
            <a:r>
              <a:rPr lang="en-US" dirty="0">
                <a:solidFill>
                  <a:schemeClr val="bg1"/>
                </a:solidFill>
              </a:rPr>
              <a:t>and maintain it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within the range of 70% and 85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%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8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82624" y="457199"/>
            <a:ext cx="6090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STUDENTS ATTENTION LEVEL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0185"/>
            <a:ext cx="6472696" cy="5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94" y="228600"/>
            <a:ext cx="5197306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17391" y="1782733"/>
            <a:ext cx="5949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</a:rPr>
              <a:t>In addition to provision of short lecture breaks,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7975" y="2471676"/>
            <a:ext cx="608647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variety of other tools</a:t>
            </a:r>
            <a:r>
              <a:rPr lang="en-US" sz="2400" dirty="0">
                <a:solidFill>
                  <a:schemeClr val="bg1"/>
                </a:solidFill>
              </a:rPr>
              <a:t> could be used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to improve the attention level of students in lectures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sz="2400" dirty="0"/>
          </a:p>
        </p:txBody>
      </p:sp>
      <p:pic>
        <p:nvPicPr>
          <p:cNvPr id="16" name="Picture 2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6"/>
          <a:stretch/>
        </p:blipFill>
        <p:spPr bwMode="auto">
          <a:xfrm>
            <a:off x="7533564" y="662359"/>
            <a:ext cx="4244454" cy="254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90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56" y="228600"/>
            <a:ext cx="7098931" cy="482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1385784" y="2500875"/>
            <a:ext cx="2292290" cy="32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480157" y="1498087"/>
            <a:ext cx="4563674" cy="2278961"/>
          </a:xfrm>
          <a:prstGeom prst="wedgeEllipseCallout">
            <a:avLst>
              <a:gd name="adj1" fmla="val -46015"/>
              <a:gd name="adj2" fmla="val 47738"/>
            </a:avLst>
          </a:prstGeom>
          <a:solidFill>
            <a:schemeClr val="tx2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b="1" dirty="0" smtClean="0"/>
              <a:t>Dear students,</a:t>
            </a:r>
          </a:p>
          <a:p>
            <a:pPr algn="ctr"/>
            <a:r>
              <a:rPr lang="en-US" sz="2200" b="1" dirty="0" smtClean="0"/>
              <a:t>please divide into groups of 5 members to solve this problem.</a:t>
            </a:r>
            <a:endParaRPr lang="en-US" sz="2200" b="1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3" b="60410"/>
          <a:stretch/>
        </p:blipFill>
        <p:spPr bwMode="auto">
          <a:xfrm>
            <a:off x="5820102" y="6003505"/>
            <a:ext cx="2447458" cy="86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6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04" t="65579" r="14244" b="24611"/>
          <a:stretch/>
        </p:blipFill>
        <p:spPr bwMode="auto">
          <a:xfrm>
            <a:off x="2531929" y="5960698"/>
            <a:ext cx="3467634" cy="89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89" t="64516" r="13281" b="11857"/>
          <a:stretch/>
        </p:blipFill>
        <p:spPr bwMode="auto">
          <a:xfrm>
            <a:off x="8267560" y="5049711"/>
            <a:ext cx="3391040" cy="182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343106" y="491319"/>
            <a:ext cx="3669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u="sng" dirty="0" smtClean="0">
                <a:solidFill>
                  <a:schemeClr val="bg1"/>
                </a:solidFill>
              </a:rPr>
              <a:t>Problem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Determine </a:t>
            </a:r>
            <a:r>
              <a:rPr lang="en-US" dirty="0">
                <a:solidFill>
                  <a:schemeClr val="bg1"/>
                </a:solidFill>
              </a:rPr>
              <a:t>the forces in </a:t>
            </a:r>
            <a:r>
              <a:rPr lang="en-US" dirty="0" smtClean="0">
                <a:solidFill>
                  <a:schemeClr val="bg1"/>
                </a:solidFill>
              </a:rPr>
              <a:t>cables.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/>
          <a:stretch/>
        </p:blipFill>
        <p:spPr bwMode="auto">
          <a:xfrm>
            <a:off x="7538383" y="1137650"/>
            <a:ext cx="3420984" cy="220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15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56" y="228600"/>
            <a:ext cx="7098931" cy="482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1385784" y="2500875"/>
            <a:ext cx="2292290" cy="32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480157" y="1498087"/>
            <a:ext cx="4563674" cy="2278961"/>
          </a:xfrm>
          <a:prstGeom prst="wedgeEllipseCallout">
            <a:avLst>
              <a:gd name="adj1" fmla="val -46015"/>
              <a:gd name="adj2" fmla="val 47738"/>
            </a:avLst>
          </a:prstGeom>
          <a:solidFill>
            <a:schemeClr val="tx2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b="1" dirty="0" smtClean="0"/>
              <a:t>Today, I am going to start the lectures with an interesting story related to joints of the bridges.</a:t>
            </a:r>
            <a:endParaRPr lang="en-US" sz="2200" b="1" dirty="0"/>
          </a:p>
        </p:txBody>
      </p:sp>
      <p:sp>
        <p:nvSpPr>
          <p:cNvPr id="25" name="Rectangle 24"/>
          <p:cNvSpPr/>
          <p:nvPr/>
        </p:nvSpPr>
        <p:spPr>
          <a:xfrm>
            <a:off x="5343106" y="491319"/>
            <a:ext cx="2924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u="sng" dirty="0" smtClean="0">
                <a:solidFill>
                  <a:schemeClr val="bg1"/>
                </a:solidFill>
              </a:rPr>
              <a:t>Joints of the Bridges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8" b="5545"/>
          <a:stretch/>
        </p:blipFill>
        <p:spPr bwMode="auto">
          <a:xfrm>
            <a:off x="7424381" y="848591"/>
            <a:ext cx="3803225" cy="246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3" b="60410"/>
          <a:stretch/>
        </p:blipFill>
        <p:spPr bwMode="auto">
          <a:xfrm>
            <a:off x="5820102" y="6003505"/>
            <a:ext cx="2447458" cy="86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Related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6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04" t="65579" r="14244" b="24611"/>
          <a:stretch/>
        </p:blipFill>
        <p:spPr bwMode="auto">
          <a:xfrm>
            <a:off x="2531929" y="5960698"/>
            <a:ext cx="3467634" cy="89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Related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89" t="64516" r="13281" b="11857"/>
          <a:stretch/>
        </p:blipFill>
        <p:spPr bwMode="auto">
          <a:xfrm>
            <a:off x="8267560" y="5049711"/>
            <a:ext cx="3391040" cy="182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3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67" y="228600"/>
            <a:ext cx="7098931" cy="482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1385784" y="2500875"/>
            <a:ext cx="2292290" cy="32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480157" y="1498087"/>
            <a:ext cx="4563674" cy="2278961"/>
          </a:xfrm>
          <a:prstGeom prst="wedgeEllipseCallout">
            <a:avLst>
              <a:gd name="adj1" fmla="val -46015"/>
              <a:gd name="adj2" fmla="val 47738"/>
            </a:avLst>
          </a:prstGeom>
          <a:solidFill>
            <a:schemeClr val="tx2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b="1" dirty="0" smtClean="0"/>
              <a:t>Let’s discuss about the structural components in Twin Tower.</a:t>
            </a:r>
            <a:endParaRPr lang="en-US" sz="2200" b="1" dirty="0"/>
          </a:p>
        </p:txBody>
      </p:sp>
      <p:sp>
        <p:nvSpPr>
          <p:cNvPr id="25" name="Rectangle 24"/>
          <p:cNvSpPr/>
          <p:nvPr/>
        </p:nvSpPr>
        <p:spPr>
          <a:xfrm>
            <a:off x="5343106" y="491319"/>
            <a:ext cx="2924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u="sng" dirty="0" smtClean="0">
                <a:solidFill>
                  <a:schemeClr val="bg1"/>
                </a:solidFill>
              </a:rPr>
              <a:t>Structural Analysis</a:t>
            </a:r>
            <a:endParaRPr lang="en-US" u="sng" dirty="0">
              <a:solidFill>
                <a:schemeClr val="bg1"/>
              </a:solidFill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3" b="60410"/>
          <a:stretch/>
        </p:blipFill>
        <p:spPr bwMode="auto">
          <a:xfrm>
            <a:off x="5820102" y="6003505"/>
            <a:ext cx="2447458" cy="86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6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04" t="65579" r="14244" b="24611"/>
          <a:stretch/>
        </p:blipFill>
        <p:spPr bwMode="auto">
          <a:xfrm>
            <a:off x="2531929" y="5960698"/>
            <a:ext cx="3467634" cy="89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89" t="64516" r="13281" b="11857"/>
          <a:stretch/>
        </p:blipFill>
        <p:spPr bwMode="auto">
          <a:xfrm>
            <a:off x="8267560" y="5049711"/>
            <a:ext cx="3391040" cy="182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win tower cartoo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48"/>
          <a:stretch/>
        </p:blipFill>
        <p:spPr bwMode="auto">
          <a:xfrm>
            <a:off x="9860507" y="687439"/>
            <a:ext cx="1978925" cy="259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02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15" y="228600"/>
            <a:ext cx="7098931" cy="482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1385784" y="2500875"/>
            <a:ext cx="2292290" cy="32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3" b="60410"/>
          <a:stretch/>
        </p:blipFill>
        <p:spPr bwMode="auto">
          <a:xfrm>
            <a:off x="5820102" y="6003505"/>
            <a:ext cx="2447458" cy="86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6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04" t="65579" r="14244" b="24611"/>
          <a:stretch/>
        </p:blipFill>
        <p:spPr bwMode="auto">
          <a:xfrm>
            <a:off x="2531929" y="5960698"/>
            <a:ext cx="3467634" cy="89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89" t="64516" r="8877" b="11857"/>
          <a:stretch/>
        </p:blipFill>
        <p:spPr bwMode="auto">
          <a:xfrm>
            <a:off x="8267560" y="5049711"/>
            <a:ext cx="3921986" cy="182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343105" y="491319"/>
            <a:ext cx="6517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u="sng" dirty="0" smtClean="0">
                <a:solidFill>
                  <a:schemeClr val="bg1"/>
                </a:solidFill>
              </a:rPr>
              <a:t>Question Time </a:t>
            </a:r>
          </a:p>
          <a:p>
            <a:pPr lvl="0"/>
            <a:endParaRPr lang="en-US" sz="2000" b="1" u="sng" dirty="0" smtClean="0">
              <a:solidFill>
                <a:schemeClr val="bg1"/>
              </a:solidFill>
            </a:endParaRPr>
          </a:p>
          <a:p>
            <a:pPr lvl="0"/>
            <a:r>
              <a:rPr lang="en-US" sz="2000" b="1" dirty="0" smtClean="0">
                <a:solidFill>
                  <a:schemeClr val="bg1"/>
                </a:solidFill>
              </a:rPr>
              <a:t>What are the advantages of ready mix concrete?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1156" y="1616164"/>
            <a:ext cx="6441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1. High quality</a:t>
            </a:r>
            <a:endParaRPr lang="en-US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2. Low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amount of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labour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needs</a:t>
            </a:r>
          </a:p>
          <a:p>
            <a:pPr>
              <a:lnSpc>
                <a:spcPct val="100000"/>
              </a:lnSpc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3.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9348716" y="4722018"/>
            <a:ext cx="2728694" cy="1194024"/>
          </a:xfrm>
          <a:prstGeom prst="wedgeEllipseCallout">
            <a:avLst>
              <a:gd name="adj1" fmla="val 28245"/>
              <a:gd name="adj2" fmla="val 75674"/>
            </a:avLst>
          </a:prstGeom>
          <a:solidFill>
            <a:schemeClr val="tx2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b="1" dirty="0" smtClean="0"/>
              <a:t>Sir, it saves a lot of time.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19427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Image result for White Board cartoon"/>
          <p:cNvSpPr>
            <a:spLocks noChangeAspect="1" noChangeArrowheads="1"/>
          </p:cNvSpPr>
          <p:nvPr/>
        </p:nvSpPr>
        <p:spPr bwMode="auto">
          <a:xfrm>
            <a:off x="155575" y="-1684338"/>
            <a:ext cx="39909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97" y="329645"/>
            <a:ext cx="8704471" cy="65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0" y="2119397"/>
            <a:ext cx="3250496" cy="46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1824" y="1663026"/>
            <a:ext cx="81204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The courses are taught to the students using various teaching methods. </a:t>
            </a:r>
            <a:r>
              <a:rPr lang="en-GB" sz="2400" dirty="0" smtClean="0">
                <a:solidFill>
                  <a:schemeClr val="bg1"/>
                </a:solidFill>
              </a:rPr>
              <a:t>But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3200" b="1" dirty="0">
                <a:solidFill>
                  <a:schemeClr val="accent4">
                    <a:lumMod val="50000"/>
                  </a:schemeClr>
                </a:solidFill>
              </a:rPr>
              <a:t>lecturing</a:t>
            </a:r>
            <a:r>
              <a:rPr lang="en-GB" sz="2400" dirty="0">
                <a:solidFill>
                  <a:schemeClr val="bg1"/>
                </a:solidFill>
              </a:rPr>
              <a:t> is used as the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major teaching method</a:t>
            </a:r>
            <a:r>
              <a:rPr lang="en-GB" sz="2400" dirty="0">
                <a:solidFill>
                  <a:schemeClr val="bg1"/>
                </a:solidFill>
              </a:rPr>
              <a:t> in Sri Lankan universities</a:t>
            </a:r>
            <a:r>
              <a:rPr lang="en-GB" sz="2400" i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n-GB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4487"/>
            <a:ext cx="3410516" cy="289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635" y="4681959"/>
            <a:ext cx="3443922" cy="21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Notice Board carto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20" y="614588"/>
            <a:ext cx="2512837" cy="22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Time scale graph for students attential level in the lecture hou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076" y="1247393"/>
            <a:ext cx="1446124" cy="77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SDC WUSL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9"/>
          <a:stretch/>
        </p:blipFill>
        <p:spPr bwMode="auto">
          <a:xfrm>
            <a:off x="9128414" y="5176660"/>
            <a:ext cx="2885498" cy="95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mage result for SDC WUSL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95"/>
          <a:stretch/>
        </p:blipFill>
        <p:spPr bwMode="auto">
          <a:xfrm>
            <a:off x="9128414" y="4698571"/>
            <a:ext cx="1200696" cy="10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Image result for Bloom's Taxonomy"/>
          <p:cNvSpPr>
            <a:spLocks noChangeAspect="1" noChangeArrowheads="1"/>
          </p:cNvSpPr>
          <p:nvPr/>
        </p:nvSpPr>
        <p:spPr bwMode="auto">
          <a:xfrm>
            <a:off x="155575" y="-166846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2" name="Picture 14" descr="Image result for Bloom's Taxonom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1"/>
          <a:stretch/>
        </p:blipFill>
        <p:spPr bwMode="auto">
          <a:xfrm>
            <a:off x="6289142" y="484984"/>
            <a:ext cx="3024232" cy="169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Image result for Lecturer carto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7887" y="2466287"/>
            <a:ext cx="1116847" cy="249617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Image result for professor carto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r="11529"/>
          <a:stretch/>
        </p:blipFill>
        <p:spPr bwMode="auto">
          <a:xfrm>
            <a:off x="3391789" y="1088863"/>
            <a:ext cx="1765899" cy="275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lated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75" t="54737" r="17314" b="14384"/>
          <a:stretch/>
        </p:blipFill>
        <p:spPr bwMode="auto">
          <a:xfrm>
            <a:off x="2489401" y="1749319"/>
            <a:ext cx="1181036" cy="294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Callout 30"/>
          <p:cNvSpPr/>
          <p:nvPr/>
        </p:nvSpPr>
        <p:spPr>
          <a:xfrm rot="515155">
            <a:off x="179164" y="295035"/>
            <a:ext cx="3681150" cy="1615550"/>
          </a:xfrm>
          <a:prstGeom prst="wedgeEllipseCallout">
            <a:avLst>
              <a:gd name="adj1" fmla="val 34616"/>
              <a:gd name="adj2" fmla="val 69206"/>
            </a:avLst>
          </a:prstGeom>
          <a:solidFill>
            <a:schemeClr val="tx2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600" b="1" dirty="0" smtClean="0"/>
              <a:t>	</a:t>
            </a:r>
          </a:p>
          <a:p>
            <a:r>
              <a:rPr lang="en-US" sz="1600" b="1" dirty="0" smtClean="0"/>
              <a:t>Sir, could you please suggest any ideas to improve the attention level of the students during the lectures? </a:t>
            </a:r>
          </a:p>
          <a:p>
            <a:endParaRPr lang="en-US" sz="1600" b="1" dirty="0"/>
          </a:p>
        </p:txBody>
      </p:sp>
      <p:pic>
        <p:nvPicPr>
          <p:cNvPr id="23" name="Picture 32" descr="Related imag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19221" r="4554" b="27424"/>
          <a:stretch/>
        </p:blipFill>
        <p:spPr bwMode="auto">
          <a:xfrm>
            <a:off x="4868920" y="5160445"/>
            <a:ext cx="2454159" cy="162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Related image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1" r="69079" b="47644"/>
          <a:stretch/>
        </p:blipFill>
        <p:spPr bwMode="auto">
          <a:xfrm>
            <a:off x="5430226" y="5304319"/>
            <a:ext cx="654260" cy="46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Related imag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5" t="4565" r="11392" b="4571"/>
          <a:stretch/>
        </p:blipFill>
        <p:spPr bwMode="auto">
          <a:xfrm>
            <a:off x="6380054" y="4996626"/>
            <a:ext cx="613573" cy="4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4" descr="Related imag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93" y="5186623"/>
            <a:ext cx="285149" cy="23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1958"/>
            <a:ext cx="3443922" cy="21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403509" y="4858388"/>
            <a:ext cx="2571703" cy="118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IQAU</a:t>
            </a:r>
            <a:endParaRPr lang="en-US" sz="1600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Internal Quality Assurance Unit</a:t>
            </a:r>
          </a:p>
          <a:p>
            <a:r>
              <a:rPr lang="en-US" sz="1200" b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Wayamba</a:t>
            </a:r>
            <a:r>
              <a:rPr lang="en-US" sz="1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University of Sri Lanka</a:t>
            </a:r>
            <a:endParaRPr lang="en-US" sz="1200" b="1" dirty="0">
              <a:solidFill>
                <a:srgbClr val="C0000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81731" y="4585646"/>
            <a:ext cx="136478" cy="272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12" descr="Image result for Bloom's Taxonomy"/>
          <p:cNvSpPr>
            <a:spLocks noChangeAspect="1" noChangeArrowheads="1"/>
          </p:cNvSpPr>
          <p:nvPr/>
        </p:nvSpPr>
        <p:spPr bwMode="auto">
          <a:xfrm>
            <a:off x="155575" y="-166846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58352" y="4435522"/>
            <a:ext cx="2374711" cy="8871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58" y="228600"/>
            <a:ext cx="5654225" cy="652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02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0" y="457198"/>
            <a:ext cx="49055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ACKNOWLEDGEMENT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70" y="1089881"/>
            <a:ext cx="9418240" cy="575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9" r="50000" b="2562"/>
          <a:stretch/>
        </p:blipFill>
        <p:spPr bwMode="auto">
          <a:xfrm>
            <a:off x="143254" y="2565164"/>
            <a:ext cx="2423728" cy="429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798945" y="1636465"/>
            <a:ext cx="5061089" cy="123110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Prof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smtClean="0">
                <a:solidFill>
                  <a:schemeClr val="bg1"/>
                </a:solidFill>
              </a:rPr>
              <a:t>E.M.P. </a:t>
            </a:r>
            <a:r>
              <a:rPr lang="en-US" sz="2400" b="1" dirty="0" err="1" smtClean="0">
                <a:solidFill>
                  <a:schemeClr val="bg1"/>
                </a:solidFill>
              </a:rPr>
              <a:t>Ekanayake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 Vice-Chancellor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Wayamba</a:t>
            </a:r>
            <a:r>
              <a:rPr lang="en-US" sz="1600" dirty="0" smtClean="0">
                <a:solidFill>
                  <a:schemeClr val="bg1"/>
                </a:solidFill>
              </a:rPr>
              <a:t> University of Sri Lanka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Sri Lanka</a:t>
            </a:r>
          </a:p>
        </p:txBody>
      </p:sp>
      <p:pic>
        <p:nvPicPr>
          <p:cNvPr id="16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296" y="5440898"/>
            <a:ext cx="2242781" cy="141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7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/>
          <a:stretch/>
        </p:blipFill>
        <p:spPr bwMode="auto">
          <a:xfrm>
            <a:off x="3150131" y="1388383"/>
            <a:ext cx="1401986" cy="150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Wayamba University of Sri Lank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76" y="1376373"/>
            <a:ext cx="1252219" cy="16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Image result for Wayamba University of Sri Lank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347" y="5538695"/>
            <a:ext cx="624908" cy="81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798945" y="3335282"/>
            <a:ext cx="4965555" cy="123110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Prof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Renuka</a:t>
            </a:r>
            <a:r>
              <a:rPr lang="en-US" sz="2400" b="1" dirty="0" smtClean="0">
                <a:solidFill>
                  <a:schemeClr val="bg1"/>
                </a:solidFill>
              </a:rPr>
              <a:t> Silva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 Director - Internal Quality Assurance Unit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Wayamba</a:t>
            </a:r>
            <a:r>
              <a:rPr lang="en-US" sz="1600" dirty="0" smtClean="0">
                <a:solidFill>
                  <a:schemeClr val="bg1"/>
                </a:solidFill>
              </a:rPr>
              <a:t> University of Sri Lanka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Sri Lanka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31" y="3044862"/>
            <a:ext cx="1401985" cy="164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0195006" y="5573982"/>
            <a:ext cx="1285851" cy="80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IQAU</a:t>
            </a:r>
            <a:endParaRPr lang="en-US" sz="1400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7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0" y="457198"/>
            <a:ext cx="49055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ACKNOWLEDGEMENT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70" y="1089881"/>
            <a:ext cx="9418240" cy="575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9" r="50000" b="2562"/>
          <a:stretch/>
        </p:blipFill>
        <p:spPr bwMode="auto">
          <a:xfrm>
            <a:off x="143254" y="2565164"/>
            <a:ext cx="2423728" cy="429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296" y="5440898"/>
            <a:ext cx="2242781" cy="141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Wayamba University of Sri Lan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76" y="1376373"/>
            <a:ext cx="1252219" cy="16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Image result for Wayamba University of Sri Lan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347" y="5538695"/>
            <a:ext cx="624908" cy="81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806215" y="1618136"/>
            <a:ext cx="4965555" cy="123110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Prof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smtClean="0">
                <a:solidFill>
                  <a:schemeClr val="bg1"/>
                </a:solidFill>
              </a:rPr>
              <a:t>J.M.U.K. </a:t>
            </a:r>
            <a:r>
              <a:rPr lang="en-US" sz="2400" b="1" dirty="0" err="1" smtClean="0">
                <a:solidFill>
                  <a:schemeClr val="bg1"/>
                </a:solidFill>
              </a:rPr>
              <a:t>Jayasinghe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 Director – Staff Development Center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Wayamba</a:t>
            </a:r>
            <a:r>
              <a:rPr lang="en-US" sz="1600" dirty="0" smtClean="0">
                <a:solidFill>
                  <a:schemeClr val="bg1"/>
                </a:solidFill>
              </a:rPr>
              <a:t> University of Sri Lanka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Sri Lanka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14" y="1514867"/>
            <a:ext cx="1439721" cy="13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795922" y="3343811"/>
            <a:ext cx="5293102" cy="120032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Prof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smtClean="0">
                <a:solidFill>
                  <a:schemeClr val="bg1"/>
                </a:solidFill>
              </a:rPr>
              <a:t>B.P.A. </a:t>
            </a:r>
            <a:r>
              <a:rPr lang="en-US" sz="2400" b="1" dirty="0" err="1" smtClean="0">
                <a:solidFill>
                  <a:schemeClr val="bg1"/>
                </a:solidFill>
              </a:rPr>
              <a:t>Jayaweera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 Dean – Faculty of </a:t>
            </a:r>
            <a:r>
              <a:rPr lang="en-US" sz="1600" dirty="0" err="1" smtClean="0">
                <a:solidFill>
                  <a:schemeClr val="bg1"/>
                </a:solidFill>
              </a:rPr>
              <a:t>Lifestock</a:t>
            </a:r>
            <a:r>
              <a:rPr lang="en-US" sz="1600" dirty="0" smtClean="0">
                <a:solidFill>
                  <a:schemeClr val="bg1"/>
                </a:solidFill>
              </a:rPr>
              <a:t>, Fisheries &amp; Nutrition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Wayamba</a:t>
            </a:r>
            <a:r>
              <a:rPr lang="en-US" sz="1600" dirty="0" smtClean="0">
                <a:solidFill>
                  <a:schemeClr val="bg1"/>
                </a:solidFill>
              </a:rPr>
              <a:t> University of Sri Lanka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Sri Lanka</a:t>
            </a:r>
          </a:p>
        </p:txBody>
      </p:sp>
      <p:pic>
        <p:nvPicPr>
          <p:cNvPr id="22" name="Picture 4" descr="Image may contain: 1 person, closeup"/>
          <p:cNvPicPr>
            <a:picLocks noChangeAspect="1" noChangeArrowheads="1"/>
          </p:cNvPicPr>
          <p:nvPr/>
        </p:nvPicPr>
        <p:blipFill rotWithShape="1">
          <a:blip r:embed="rId10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1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4" t="4865" r="14272" b="-1698"/>
          <a:stretch/>
        </p:blipFill>
        <p:spPr bwMode="auto">
          <a:xfrm>
            <a:off x="3197878" y="3029807"/>
            <a:ext cx="1342151" cy="167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0195006" y="5573982"/>
            <a:ext cx="1285851" cy="80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SDC</a:t>
            </a:r>
            <a:endParaRPr lang="en-US" sz="1400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0" y="457198"/>
            <a:ext cx="49055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Calibri" pitchFamily="34" charset="0"/>
              </a:rPr>
              <a:t>ACKNOWLEDGEMENT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70" y="1089881"/>
            <a:ext cx="9418240" cy="575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9" r="50000" b="2562"/>
          <a:stretch/>
        </p:blipFill>
        <p:spPr bwMode="auto">
          <a:xfrm>
            <a:off x="143254" y="2565164"/>
            <a:ext cx="2423728" cy="429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710985" y="3107244"/>
            <a:ext cx="3889612" cy="8309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Lecturers &amp; Students 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6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296" y="5440898"/>
            <a:ext cx="2242781" cy="141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students &amp; lecturers cartoon"/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15000"/>
                    </a14:imgEffect>
                    <a14:imgEffect>
                      <a14:brightnessContrast bright="-5000"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97" y="1695426"/>
            <a:ext cx="4582722" cy="30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Image result for Wayamba University of Sri Lank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347" y="5538695"/>
            <a:ext cx="624908" cy="81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 result for Wayamba University of Sri Lank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576" y="1376373"/>
            <a:ext cx="1252219" cy="16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8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AutoShape 2" descr="Image result for Facebook Wow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ge result for Students cartoon symbol"/>
          <p:cNvSpPr>
            <a:spLocks noChangeAspect="1" noChangeArrowheads="1"/>
          </p:cNvSpPr>
          <p:nvPr/>
        </p:nvSpPr>
        <p:spPr bwMode="auto">
          <a:xfrm>
            <a:off x="155575" y="-16843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Students cartoon symbol"/>
          <p:cNvSpPr>
            <a:spLocks noChangeAspect="1" noChangeArrowheads="1"/>
          </p:cNvSpPr>
          <p:nvPr/>
        </p:nvSpPr>
        <p:spPr bwMode="auto">
          <a:xfrm>
            <a:off x="307975" y="-1531938"/>
            <a:ext cx="3619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70" y="1089881"/>
            <a:ext cx="9418240" cy="575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ser\AppData\Local\Microsoft\Windows\INetCache\IE\PM0K2RAP\retainer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84" y="5913313"/>
            <a:ext cx="859781" cy="80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-1485666" y="3938540"/>
            <a:ext cx="6390234" cy="2787800"/>
            <a:chOff x="1962197" y="4326665"/>
            <a:chExt cx="6390234" cy="2787800"/>
          </a:xfrm>
        </p:grpSpPr>
        <p:sp>
          <p:nvSpPr>
            <p:cNvPr id="24" name="Title 8"/>
            <p:cNvSpPr txBox="1">
              <a:spLocks/>
            </p:cNvSpPr>
            <p:nvPr/>
          </p:nvSpPr>
          <p:spPr>
            <a:xfrm>
              <a:off x="1962197" y="4326665"/>
              <a:ext cx="6390234" cy="27878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endPara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			</a:t>
              </a:r>
            </a:p>
            <a:p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			</a:t>
              </a:r>
              <a:r>
                <a:rPr lang="en-US" sz="2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M.Kesavan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			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b="1" dirty="0">
                  <a:solidFill>
                    <a:schemeClr val="bg1"/>
                  </a:solidFill>
                </a:rPr>
                <a:t/>
              </a:r>
              <a:br>
                <a:rPr lang="en-US" b="1" dirty="0">
                  <a:solidFill>
                    <a:schemeClr val="bg1"/>
                  </a:solidFill>
                </a:rPr>
              </a:b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7742" y="5895532"/>
              <a:ext cx="1156018" cy="1156018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4637362" y="6235680"/>
              <a:ext cx="2315049" cy="6532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hlinkClick r:id="rId6"/>
                </a:rPr>
                <a:t>kesavan@wyb.ac.lk</a:t>
              </a:r>
              <a:r>
                <a:rPr lang="en-US" sz="1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/ </a:t>
              </a:r>
            </a:p>
            <a:p>
              <a:r>
                <a:rPr lang="en-US" sz="1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hlinkClick r:id="rId7"/>
                </a:rPr>
                <a:t>k7efac@gmail.com</a:t>
              </a:r>
              <a:endParaRPr lang="en-US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  <a:p>
              <a:endParaRPr lang="en-US" sz="1600" b="1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29" name="Picture 2" descr="Image may contain: 1 person, closeup"/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2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3" y="3487488"/>
            <a:ext cx="1435387" cy="189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inqaah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089" y="2098385"/>
            <a:ext cx="1982772" cy="70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98"/>
          <a:stretch/>
        </p:blipFill>
        <p:spPr bwMode="auto">
          <a:xfrm>
            <a:off x="10715434" y="1885311"/>
            <a:ext cx="895546" cy="95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21796" y="2933057"/>
            <a:ext cx="881538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Sub theme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Thinking </a:t>
            </a:r>
            <a:r>
              <a:rPr lang="en-US" b="1" dirty="0">
                <a:solidFill>
                  <a:srgbClr val="002060"/>
                </a:solidFill>
              </a:rPr>
              <a:t>and </a:t>
            </a:r>
            <a:r>
              <a:rPr lang="en-US" b="1" dirty="0" smtClean="0">
                <a:solidFill>
                  <a:srgbClr val="002060"/>
                </a:solidFill>
              </a:rPr>
              <a:t>acting globally</a:t>
            </a:r>
            <a:r>
              <a:rPr lang="en-US" b="1" dirty="0">
                <a:solidFill>
                  <a:srgbClr val="002060"/>
                </a:solidFill>
              </a:rPr>
              <a:t>: The role of QA in </a:t>
            </a:r>
            <a:r>
              <a:rPr lang="en-US" b="1" dirty="0" smtClean="0">
                <a:solidFill>
                  <a:srgbClr val="002060"/>
                </a:solidFill>
              </a:rPr>
              <a:t>qualifications </a:t>
            </a:r>
            <a:r>
              <a:rPr lang="en-US" b="1" dirty="0">
                <a:solidFill>
                  <a:srgbClr val="002060"/>
                </a:solidFill>
              </a:rPr>
              <a:t>frameworks and student and talent mobility: challenges and </a:t>
            </a:r>
            <a:r>
              <a:rPr lang="en-US" b="1" dirty="0" smtClean="0">
                <a:solidFill>
                  <a:srgbClr val="002060"/>
                </a:solidFill>
              </a:rPr>
              <a:t>opportunities</a:t>
            </a:r>
          </a:p>
          <a:p>
            <a:pPr algn="ctr"/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Study on the Attention Level of Sri Lankan Undergraduates </a:t>
            </a: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during a 1-Hour Lecture</a:t>
            </a: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+mj-lt"/>
            </a:endParaRPr>
          </a:p>
          <a:p>
            <a:pPr algn="ctr"/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1796" y="1270481"/>
            <a:ext cx="8689184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INQAAHE 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15thBiennial Conference 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2019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en-US" sz="1500" b="1" dirty="0" smtClean="0">
                <a:solidFill>
                  <a:srgbClr val="002060"/>
                </a:solidFill>
                <a:latin typeface="+mj-lt"/>
              </a:rPr>
              <a:t>Quality </a:t>
            </a:r>
            <a:r>
              <a:rPr lang="en-US" sz="1500" b="1" dirty="0">
                <a:solidFill>
                  <a:srgbClr val="002060"/>
                </a:solidFill>
                <a:latin typeface="+mj-lt"/>
              </a:rPr>
              <a:t>Assurance, Qualifications, and Recognition: Fostering Trust in a </a:t>
            </a:r>
            <a:r>
              <a:rPr lang="en-US" sz="1500" b="1" dirty="0" err="1">
                <a:solidFill>
                  <a:srgbClr val="002060"/>
                </a:solidFill>
                <a:latin typeface="+mj-lt"/>
              </a:rPr>
              <a:t>Globalised</a:t>
            </a:r>
            <a:r>
              <a:rPr lang="en-US" sz="1500" b="1" dirty="0">
                <a:solidFill>
                  <a:srgbClr val="002060"/>
                </a:solidFill>
                <a:latin typeface="+mj-lt"/>
              </a:rPr>
              <a:t> World </a:t>
            </a:r>
            <a:endParaRPr lang="en-US" sz="1400" b="1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+mj-lt"/>
              </a:rPr>
              <a:t>Hosted </a:t>
            </a:r>
            <a:r>
              <a:rPr lang="en-US" sz="1400" b="1" dirty="0">
                <a:solidFill>
                  <a:srgbClr val="002060"/>
                </a:solidFill>
                <a:latin typeface="+mj-lt"/>
              </a:rPr>
              <a:t>by </a:t>
            </a:r>
            <a:endParaRPr lang="en-US" sz="1400" b="1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+mj-lt"/>
              </a:rPr>
              <a:t>University 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Grant Commission Sri Lanka</a:t>
            </a:r>
          </a:p>
        </p:txBody>
      </p:sp>
      <p:pic>
        <p:nvPicPr>
          <p:cNvPr id="26" name="Picture 2" descr="Image result for Thank You cartoo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t="5304" r="7258" b="9569"/>
          <a:stretch/>
        </p:blipFill>
        <p:spPr bwMode="auto">
          <a:xfrm>
            <a:off x="10770687" y="5272121"/>
            <a:ext cx="1283432" cy="14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lated image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0" b="11459"/>
          <a:stretch/>
        </p:blipFill>
        <p:spPr bwMode="auto">
          <a:xfrm>
            <a:off x="1876410" y="6375613"/>
            <a:ext cx="650893" cy="39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6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4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Image result for White Board cartoon"/>
          <p:cNvSpPr>
            <a:spLocks noChangeAspect="1" noChangeArrowheads="1"/>
          </p:cNvSpPr>
          <p:nvPr/>
        </p:nvSpPr>
        <p:spPr bwMode="auto">
          <a:xfrm>
            <a:off x="155575" y="-1684338"/>
            <a:ext cx="39909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97" y="329645"/>
            <a:ext cx="8704471" cy="65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0" y="2119397"/>
            <a:ext cx="3250496" cy="46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1823" y="965235"/>
            <a:ext cx="81204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2400" dirty="0" smtClean="0">
              <a:solidFill>
                <a:schemeClr val="bg1"/>
              </a:solidFill>
            </a:endParaRPr>
          </a:p>
          <a:p>
            <a:pPr algn="just"/>
            <a:r>
              <a:rPr lang="en-GB" sz="3200" b="1" dirty="0" smtClean="0">
                <a:solidFill>
                  <a:schemeClr val="accent4">
                    <a:lumMod val="50000"/>
                  </a:schemeClr>
                </a:solidFill>
              </a:rPr>
              <a:t>Lecturing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is not simply a matter of standing in front of the students and sharing what the lecturer knows. </a:t>
            </a:r>
            <a:endParaRPr lang="en-GB" sz="2400" dirty="0" smtClean="0">
              <a:solidFill>
                <a:schemeClr val="bg1"/>
              </a:solidFill>
            </a:endParaRPr>
          </a:p>
          <a:p>
            <a:pPr algn="just"/>
            <a:endParaRPr lang="en-GB" sz="2400" dirty="0">
              <a:solidFill>
                <a:schemeClr val="bg1"/>
              </a:solidFill>
            </a:endParaRPr>
          </a:p>
          <a:p>
            <a:pPr algn="just"/>
            <a:r>
              <a:rPr lang="en-GB" sz="2400" dirty="0" smtClean="0">
                <a:solidFill>
                  <a:schemeClr val="bg1"/>
                </a:solidFill>
              </a:rPr>
              <a:t>It </a:t>
            </a:r>
            <a:r>
              <a:rPr lang="en-GB" sz="2400" dirty="0">
                <a:solidFill>
                  <a:schemeClr val="bg1"/>
                </a:solidFill>
              </a:rPr>
              <a:t>is vital to conduct the lectures in such a way that </a:t>
            </a:r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</a:rPr>
              <a:t>motivates and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inspires the students</a:t>
            </a:r>
            <a:r>
              <a:rPr lang="en-GB" sz="2400" dirty="0">
                <a:solidFill>
                  <a:schemeClr val="bg1"/>
                </a:solidFill>
              </a:rPr>
              <a:t> for creative thinking.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Image result for White Board cartoon"/>
          <p:cNvSpPr>
            <a:spLocks noChangeAspect="1" noChangeArrowheads="1"/>
          </p:cNvSpPr>
          <p:nvPr/>
        </p:nvSpPr>
        <p:spPr bwMode="auto">
          <a:xfrm>
            <a:off x="155575" y="-1684338"/>
            <a:ext cx="39909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97" y="329645"/>
            <a:ext cx="8704471" cy="65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0" y="2119397"/>
            <a:ext cx="3250496" cy="46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66615" y="608492"/>
            <a:ext cx="7658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</a:rPr>
              <a:t>Students Attention Level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5"/>
          <a:stretch/>
        </p:blipFill>
        <p:spPr bwMode="auto">
          <a:xfrm>
            <a:off x="5794772" y="1296795"/>
            <a:ext cx="3990673" cy="337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775" y="608492"/>
            <a:ext cx="950403" cy="9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5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Image result for White Board cartoon"/>
          <p:cNvSpPr>
            <a:spLocks noChangeAspect="1" noChangeArrowheads="1"/>
          </p:cNvSpPr>
          <p:nvPr/>
        </p:nvSpPr>
        <p:spPr bwMode="auto">
          <a:xfrm>
            <a:off x="155575" y="-1684338"/>
            <a:ext cx="39909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97" y="329645"/>
            <a:ext cx="8704471" cy="65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0" y="2119397"/>
            <a:ext cx="3250496" cy="46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74" b="19590"/>
          <a:stretch/>
        </p:blipFill>
        <p:spPr bwMode="auto">
          <a:xfrm>
            <a:off x="3566615" y="2130644"/>
            <a:ext cx="2499511" cy="138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 result for students dropping pens in class carto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6"/>
          <a:stretch/>
        </p:blipFill>
        <p:spPr bwMode="auto">
          <a:xfrm>
            <a:off x="8247244" y="2063429"/>
            <a:ext cx="1661031" cy="151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Image result for students using mobiles in class carto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9"/>
          <a:stretch/>
        </p:blipFill>
        <p:spPr bwMode="auto">
          <a:xfrm>
            <a:off x="6276019" y="2197859"/>
            <a:ext cx="1848972" cy="138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775" y="608492"/>
            <a:ext cx="950403" cy="9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66615" y="608492"/>
            <a:ext cx="7658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</a:rPr>
              <a:t>Students Attention Level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275" y="2132481"/>
            <a:ext cx="1569492" cy="153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11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Image result for White Board cartoon"/>
          <p:cNvSpPr>
            <a:spLocks noChangeAspect="1" noChangeArrowheads="1"/>
          </p:cNvSpPr>
          <p:nvPr/>
        </p:nvSpPr>
        <p:spPr bwMode="auto">
          <a:xfrm>
            <a:off x="155575" y="-1684338"/>
            <a:ext cx="39909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97" y="329645"/>
            <a:ext cx="8704471" cy="65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0" y="2119397"/>
            <a:ext cx="3250496" cy="46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1821" y="1635676"/>
            <a:ext cx="812041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</a:rPr>
              <a:t>Lecturers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’ responsibility</a:t>
            </a:r>
            <a:r>
              <a:rPr lang="en-GB" sz="2400" dirty="0">
                <a:solidFill>
                  <a:schemeClr val="bg1"/>
                </a:solidFill>
              </a:rPr>
              <a:t> is to prepare the students for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achieving the learning outcomes of the </a:t>
            </a:r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</a:rPr>
              <a:t>courses </a:t>
            </a:r>
            <a:r>
              <a:rPr lang="en-GB" sz="2400" dirty="0">
                <a:solidFill>
                  <a:schemeClr val="bg1"/>
                </a:solidFill>
              </a:rPr>
              <a:t>by utilizing effective learning </a:t>
            </a:r>
            <a:r>
              <a:rPr lang="en-GB" sz="2400" dirty="0" smtClean="0">
                <a:solidFill>
                  <a:schemeClr val="bg1"/>
                </a:solidFill>
              </a:rPr>
              <a:t>methods, strategies </a:t>
            </a:r>
            <a:r>
              <a:rPr lang="en-GB" sz="2400" dirty="0">
                <a:solidFill>
                  <a:schemeClr val="bg1"/>
                </a:solidFill>
              </a:rPr>
              <a:t>and assessment </a:t>
            </a:r>
            <a:r>
              <a:rPr lang="en-GB" sz="2400" dirty="0" smtClean="0">
                <a:solidFill>
                  <a:schemeClr val="bg1"/>
                </a:solidFill>
              </a:rPr>
              <a:t>methods.</a:t>
            </a:r>
          </a:p>
          <a:p>
            <a:pPr algn="just"/>
            <a:endParaRPr lang="en-GB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Image result for White Board cartoon"/>
          <p:cNvSpPr>
            <a:spLocks noChangeAspect="1" noChangeArrowheads="1"/>
          </p:cNvSpPr>
          <p:nvPr/>
        </p:nvSpPr>
        <p:spPr bwMode="auto">
          <a:xfrm>
            <a:off x="155575" y="-1684338"/>
            <a:ext cx="399097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97" y="329645"/>
            <a:ext cx="8704471" cy="65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Teacher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 flipH="1">
            <a:off x="0" y="2119397"/>
            <a:ext cx="3250496" cy="46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1821" y="1461557"/>
            <a:ext cx="812041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smtClean="0">
                <a:solidFill>
                  <a:schemeClr val="bg1"/>
                </a:solidFill>
              </a:rPr>
              <a:t>It </a:t>
            </a:r>
            <a:r>
              <a:rPr lang="en-GB" sz="2400" dirty="0">
                <a:solidFill>
                  <a:schemeClr val="bg1"/>
                </a:solidFill>
              </a:rPr>
              <a:t>is 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important</a:t>
            </a:r>
            <a:r>
              <a:rPr lang="en-GB" sz="2400" dirty="0">
                <a:solidFill>
                  <a:schemeClr val="bg1"/>
                </a:solidFill>
              </a:rPr>
              <a:t> for the students to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pay attention and concentrate during the </a:t>
            </a:r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</a:rPr>
              <a:t>lectures</a:t>
            </a:r>
            <a:r>
              <a:rPr lang="en-GB" sz="2400" dirty="0" smtClean="0">
                <a:solidFill>
                  <a:schemeClr val="bg1"/>
                </a:solidFill>
              </a:rPr>
              <a:t>, because </a:t>
            </a:r>
            <a:r>
              <a:rPr lang="en-GB" sz="2400" dirty="0">
                <a:solidFill>
                  <a:schemeClr val="bg1"/>
                </a:solidFill>
              </a:rPr>
              <a:t>it enhances their competency to memorize the content for a longer period of time, while broadening the understanding on subject related concepts. </a:t>
            </a:r>
            <a:endParaRPr lang="en-US" sz="2400" dirty="0">
              <a:solidFill>
                <a:schemeClr val="bg1"/>
              </a:solidFill>
            </a:endParaRPr>
          </a:p>
          <a:p>
            <a:pPr algn="just"/>
            <a:endParaRPr lang="en-GB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9386</TotalTime>
  <Words>1106</Words>
  <Application>Microsoft Office PowerPoint</Application>
  <PresentationFormat>Widescreen</PresentationFormat>
  <Paragraphs>270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Berlin Sans FB Demi</vt:lpstr>
      <vt:lpstr>Calibri</vt:lpstr>
      <vt:lpstr>Cambria</vt:lpstr>
      <vt:lpstr>Century Gothic</vt:lpstr>
      <vt:lpstr>Times New Roman</vt:lpstr>
      <vt:lpstr>Wingdings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Lahiru Dissanayake</dc:creator>
  <cp:lastModifiedBy>DELL</cp:lastModifiedBy>
  <cp:revision>454</cp:revision>
  <cp:lastPrinted>2016-11-02T03:08:43Z</cp:lastPrinted>
  <dcterms:created xsi:type="dcterms:W3CDTF">2014-09-12T02:12:56Z</dcterms:created>
  <dcterms:modified xsi:type="dcterms:W3CDTF">2019-05-23T10:05:35Z</dcterms:modified>
</cp:coreProperties>
</file>