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257" r:id="rId3"/>
    <p:sldId id="261" r:id="rId4"/>
    <p:sldId id="269" r:id="rId5"/>
    <p:sldId id="263" r:id="rId6"/>
    <p:sldId id="260" r:id="rId7"/>
    <p:sldId id="262" r:id="rId8"/>
    <p:sldId id="272" r:id="rId9"/>
    <p:sldId id="270" r:id="rId10"/>
    <p:sldId id="271" r:id="rId11"/>
    <p:sldId id="274" r:id="rId12"/>
    <p:sldId id="273" r:id="rId13"/>
    <p:sldId id="276" r:id="rId14"/>
    <p:sldId id="267" r:id="rId15"/>
    <p:sldId id="268" r:id="rId16"/>
    <p:sldId id="275" r:id="rId17"/>
    <p:sldId id="277" r:id="rId18"/>
    <p:sldId id="278" r:id="rId19"/>
    <p:sldId id="279" r:id="rId20"/>
    <p:sldId id="280" r:id="rId21"/>
    <p:sldId id="282" r:id="rId22"/>
    <p:sldId id="281" r:id="rId2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B255E8-CA6F-42ED-9F74-9C23F6DB5E68}"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zh-TW" altLang="en-US"/>
        </a:p>
      </dgm:t>
    </dgm:pt>
    <dgm:pt modelId="{CC9BA0C5-2A9E-455D-8924-DA0D2C2EB461}">
      <dgm:prSet phldrT="[文字]"/>
      <dgm:spPr/>
      <dgm:t>
        <a:bodyPr/>
        <a:lstStyle/>
        <a:p>
          <a:r>
            <a:rPr lang="en-US" altLang="zh-TW" dirty="0" smtClean="0"/>
            <a:t>Quality Assurance Agencies </a:t>
          </a:r>
          <a:endParaRPr lang="zh-TW" altLang="en-US" dirty="0"/>
        </a:p>
      </dgm:t>
    </dgm:pt>
    <dgm:pt modelId="{349A6C81-ED3B-4A3B-99C7-2ED264791EF0}" type="parTrans" cxnId="{A15ECA1D-DF6A-4A9E-A9D0-BEE1F80A9A96}">
      <dgm:prSet/>
      <dgm:spPr/>
      <dgm:t>
        <a:bodyPr/>
        <a:lstStyle/>
        <a:p>
          <a:endParaRPr lang="zh-TW" altLang="en-US"/>
        </a:p>
      </dgm:t>
    </dgm:pt>
    <dgm:pt modelId="{4F542E96-1ABC-4F0A-8900-241EA3CFB7E3}" type="sibTrans" cxnId="{A15ECA1D-DF6A-4A9E-A9D0-BEE1F80A9A96}">
      <dgm:prSet/>
      <dgm:spPr/>
      <dgm:t>
        <a:bodyPr/>
        <a:lstStyle/>
        <a:p>
          <a:endParaRPr lang="zh-TW" altLang="en-US"/>
        </a:p>
      </dgm:t>
    </dgm:pt>
    <dgm:pt modelId="{BDB046AC-C0AC-4EB4-A7E9-D2694DCBEE24}">
      <dgm:prSet phldrT="[文字]"/>
      <dgm:spPr/>
      <dgm:t>
        <a:bodyPr/>
        <a:lstStyle/>
        <a:p>
          <a:r>
            <a:rPr lang="en-US" altLang="zh-TW" dirty="0" smtClean="0"/>
            <a:t>Regional qualification reference work </a:t>
          </a:r>
          <a:endParaRPr lang="zh-TW" altLang="en-US" dirty="0"/>
        </a:p>
      </dgm:t>
    </dgm:pt>
    <dgm:pt modelId="{B97238C9-BAFB-4F49-B977-8749F63CF353}" type="parTrans" cxnId="{E210C34A-E8AF-408D-AC0A-310E0F08A8BB}">
      <dgm:prSet/>
      <dgm:spPr/>
      <dgm:t>
        <a:bodyPr/>
        <a:lstStyle/>
        <a:p>
          <a:endParaRPr lang="zh-TW" altLang="en-US"/>
        </a:p>
      </dgm:t>
    </dgm:pt>
    <dgm:pt modelId="{023E93A5-44AE-442E-8B77-AB61DB55DD5A}" type="sibTrans" cxnId="{E210C34A-E8AF-408D-AC0A-310E0F08A8BB}">
      <dgm:prSet/>
      <dgm:spPr/>
      <dgm:t>
        <a:bodyPr/>
        <a:lstStyle/>
        <a:p>
          <a:endParaRPr lang="zh-TW" altLang="en-US"/>
        </a:p>
      </dgm:t>
    </dgm:pt>
    <dgm:pt modelId="{F011F262-6970-49AC-8AD7-F54BED2E3193}">
      <dgm:prSet phldrT="[文字]"/>
      <dgm:spPr/>
      <dgm:t>
        <a:bodyPr/>
        <a:lstStyle/>
        <a:p>
          <a:r>
            <a:rPr lang="en-US" altLang="zh-TW" dirty="0" smtClean="0"/>
            <a:t>National regulatory  framework </a:t>
          </a:r>
          <a:endParaRPr lang="zh-TW" altLang="en-US" dirty="0"/>
        </a:p>
      </dgm:t>
    </dgm:pt>
    <dgm:pt modelId="{B2E9C26F-15E2-4694-AC04-10B59AA1187D}" type="parTrans" cxnId="{AED9B3C8-DD21-47DE-9EBF-9244A6E18495}">
      <dgm:prSet/>
      <dgm:spPr/>
      <dgm:t>
        <a:bodyPr/>
        <a:lstStyle/>
        <a:p>
          <a:endParaRPr lang="zh-TW" altLang="en-US"/>
        </a:p>
      </dgm:t>
    </dgm:pt>
    <dgm:pt modelId="{56D8B4D4-C830-47F8-8ADB-9ECE0C59EF84}" type="sibTrans" cxnId="{AED9B3C8-DD21-47DE-9EBF-9244A6E18495}">
      <dgm:prSet/>
      <dgm:spPr/>
      <dgm:t>
        <a:bodyPr/>
        <a:lstStyle/>
        <a:p>
          <a:endParaRPr lang="zh-TW" altLang="en-US"/>
        </a:p>
      </dgm:t>
    </dgm:pt>
    <dgm:pt modelId="{C3A3217A-AB23-4247-9A64-EF0651E8EB60}" type="pres">
      <dgm:prSet presAssocID="{25B255E8-CA6F-42ED-9F74-9C23F6DB5E68}" presName="Name0" presStyleCnt="0">
        <dgm:presLayoutVars>
          <dgm:chMax val="7"/>
          <dgm:chPref val="7"/>
          <dgm:dir/>
          <dgm:animLvl val="lvl"/>
        </dgm:presLayoutVars>
      </dgm:prSet>
      <dgm:spPr/>
      <dgm:t>
        <a:bodyPr/>
        <a:lstStyle/>
        <a:p>
          <a:endParaRPr lang="en-US"/>
        </a:p>
      </dgm:t>
    </dgm:pt>
    <dgm:pt modelId="{23FD5EB3-E6EE-4F35-B69F-AEF0AECC5D4B}" type="pres">
      <dgm:prSet presAssocID="{CC9BA0C5-2A9E-455D-8924-DA0D2C2EB461}" presName="Accent1" presStyleCnt="0"/>
      <dgm:spPr/>
    </dgm:pt>
    <dgm:pt modelId="{DA7571A5-B90F-4DCD-A78C-F8E2684BBE05}" type="pres">
      <dgm:prSet presAssocID="{CC9BA0C5-2A9E-455D-8924-DA0D2C2EB461}" presName="Accent" presStyleLbl="node1" presStyleIdx="0" presStyleCnt="3"/>
      <dgm:spPr/>
    </dgm:pt>
    <dgm:pt modelId="{D195508F-FDA0-492A-870E-A8BD1A871914}" type="pres">
      <dgm:prSet presAssocID="{CC9BA0C5-2A9E-455D-8924-DA0D2C2EB461}" presName="Parent1" presStyleLbl="revTx" presStyleIdx="0" presStyleCnt="3">
        <dgm:presLayoutVars>
          <dgm:chMax val="1"/>
          <dgm:chPref val="1"/>
          <dgm:bulletEnabled val="1"/>
        </dgm:presLayoutVars>
      </dgm:prSet>
      <dgm:spPr/>
      <dgm:t>
        <a:bodyPr/>
        <a:lstStyle/>
        <a:p>
          <a:endParaRPr lang="zh-TW" altLang="en-US"/>
        </a:p>
      </dgm:t>
    </dgm:pt>
    <dgm:pt modelId="{859F8900-593D-41B9-ABA0-4DEB7726FA50}" type="pres">
      <dgm:prSet presAssocID="{BDB046AC-C0AC-4EB4-A7E9-D2694DCBEE24}" presName="Accent2" presStyleCnt="0"/>
      <dgm:spPr/>
    </dgm:pt>
    <dgm:pt modelId="{0D1D1E21-47AB-486C-9224-A8EBFB82295B}" type="pres">
      <dgm:prSet presAssocID="{BDB046AC-C0AC-4EB4-A7E9-D2694DCBEE24}" presName="Accent" presStyleLbl="node1" presStyleIdx="1" presStyleCnt="3"/>
      <dgm:spPr/>
    </dgm:pt>
    <dgm:pt modelId="{9AEC01B9-3140-4ABA-8E7C-D4EEDF3D2809}" type="pres">
      <dgm:prSet presAssocID="{BDB046AC-C0AC-4EB4-A7E9-D2694DCBEE24}" presName="Parent2" presStyleLbl="revTx" presStyleIdx="1" presStyleCnt="3">
        <dgm:presLayoutVars>
          <dgm:chMax val="1"/>
          <dgm:chPref val="1"/>
          <dgm:bulletEnabled val="1"/>
        </dgm:presLayoutVars>
      </dgm:prSet>
      <dgm:spPr/>
      <dgm:t>
        <a:bodyPr/>
        <a:lstStyle/>
        <a:p>
          <a:endParaRPr lang="zh-TW" altLang="en-US"/>
        </a:p>
      </dgm:t>
    </dgm:pt>
    <dgm:pt modelId="{83766B9D-E458-4143-A504-B941439FC851}" type="pres">
      <dgm:prSet presAssocID="{F011F262-6970-49AC-8AD7-F54BED2E3193}" presName="Accent3" presStyleCnt="0"/>
      <dgm:spPr/>
    </dgm:pt>
    <dgm:pt modelId="{3F9DB631-824F-4D34-BB90-3505986DA83A}" type="pres">
      <dgm:prSet presAssocID="{F011F262-6970-49AC-8AD7-F54BED2E3193}" presName="Accent" presStyleLbl="node1" presStyleIdx="2" presStyleCnt="3" custScaleY="107587"/>
      <dgm:spPr/>
    </dgm:pt>
    <dgm:pt modelId="{E3A05492-8E06-47C7-A0B9-6C91A3693DA1}" type="pres">
      <dgm:prSet presAssocID="{F011F262-6970-49AC-8AD7-F54BED2E3193}" presName="Parent3" presStyleLbl="revTx" presStyleIdx="2" presStyleCnt="3">
        <dgm:presLayoutVars>
          <dgm:chMax val="1"/>
          <dgm:chPref val="1"/>
          <dgm:bulletEnabled val="1"/>
        </dgm:presLayoutVars>
      </dgm:prSet>
      <dgm:spPr/>
      <dgm:t>
        <a:bodyPr/>
        <a:lstStyle/>
        <a:p>
          <a:endParaRPr lang="zh-TW" altLang="en-US"/>
        </a:p>
      </dgm:t>
    </dgm:pt>
  </dgm:ptLst>
  <dgm:cxnLst>
    <dgm:cxn modelId="{991BE68F-5423-4C72-ADCC-0B4A0BE6F327}" type="presOf" srcId="{CC9BA0C5-2A9E-455D-8924-DA0D2C2EB461}" destId="{D195508F-FDA0-492A-870E-A8BD1A871914}" srcOrd="0" destOrd="0" presId="urn:microsoft.com/office/officeart/2009/layout/CircleArrowProcess"/>
    <dgm:cxn modelId="{AED9B3C8-DD21-47DE-9EBF-9244A6E18495}" srcId="{25B255E8-CA6F-42ED-9F74-9C23F6DB5E68}" destId="{F011F262-6970-49AC-8AD7-F54BED2E3193}" srcOrd="2" destOrd="0" parTransId="{B2E9C26F-15E2-4694-AC04-10B59AA1187D}" sibTransId="{56D8B4D4-C830-47F8-8ADB-9ECE0C59EF84}"/>
    <dgm:cxn modelId="{A15ECA1D-DF6A-4A9E-A9D0-BEE1F80A9A96}" srcId="{25B255E8-CA6F-42ED-9F74-9C23F6DB5E68}" destId="{CC9BA0C5-2A9E-455D-8924-DA0D2C2EB461}" srcOrd="0" destOrd="0" parTransId="{349A6C81-ED3B-4A3B-99C7-2ED264791EF0}" sibTransId="{4F542E96-1ABC-4F0A-8900-241EA3CFB7E3}"/>
    <dgm:cxn modelId="{8164F976-F56D-431A-83E8-47CACF527E3C}" type="presOf" srcId="{BDB046AC-C0AC-4EB4-A7E9-D2694DCBEE24}" destId="{9AEC01B9-3140-4ABA-8E7C-D4EEDF3D2809}" srcOrd="0" destOrd="0" presId="urn:microsoft.com/office/officeart/2009/layout/CircleArrowProcess"/>
    <dgm:cxn modelId="{9E8D3368-18E6-415E-BD14-AAE910E976F4}" type="presOf" srcId="{25B255E8-CA6F-42ED-9F74-9C23F6DB5E68}" destId="{C3A3217A-AB23-4247-9A64-EF0651E8EB60}" srcOrd="0" destOrd="0" presId="urn:microsoft.com/office/officeart/2009/layout/CircleArrowProcess"/>
    <dgm:cxn modelId="{E210C34A-E8AF-408D-AC0A-310E0F08A8BB}" srcId="{25B255E8-CA6F-42ED-9F74-9C23F6DB5E68}" destId="{BDB046AC-C0AC-4EB4-A7E9-D2694DCBEE24}" srcOrd="1" destOrd="0" parTransId="{B97238C9-BAFB-4F49-B977-8749F63CF353}" sibTransId="{023E93A5-44AE-442E-8B77-AB61DB55DD5A}"/>
    <dgm:cxn modelId="{A9AF07FC-62FD-42C6-A5FF-06566484F10F}" type="presOf" srcId="{F011F262-6970-49AC-8AD7-F54BED2E3193}" destId="{E3A05492-8E06-47C7-A0B9-6C91A3693DA1}" srcOrd="0" destOrd="0" presId="urn:microsoft.com/office/officeart/2009/layout/CircleArrowProcess"/>
    <dgm:cxn modelId="{32FF07F9-10C5-4758-ADC6-660023086CE1}" type="presParOf" srcId="{C3A3217A-AB23-4247-9A64-EF0651E8EB60}" destId="{23FD5EB3-E6EE-4F35-B69F-AEF0AECC5D4B}" srcOrd="0" destOrd="0" presId="urn:microsoft.com/office/officeart/2009/layout/CircleArrowProcess"/>
    <dgm:cxn modelId="{EBF7AAF1-F9D0-487B-8ACA-2B0481749D41}" type="presParOf" srcId="{23FD5EB3-E6EE-4F35-B69F-AEF0AECC5D4B}" destId="{DA7571A5-B90F-4DCD-A78C-F8E2684BBE05}" srcOrd="0" destOrd="0" presId="urn:microsoft.com/office/officeart/2009/layout/CircleArrowProcess"/>
    <dgm:cxn modelId="{EB884BF3-AD02-4523-AB21-F4CAA9E37D97}" type="presParOf" srcId="{C3A3217A-AB23-4247-9A64-EF0651E8EB60}" destId="{D195508F-FDA0-492A-870E-A8BD1A871914}" srcOrd="1" destOrd="0" presId="urn:microsoft.com/office/officeart/2009/layout/CircleArrowProcess"/>
    <dgm:cxn modelId="{4BDB4E2F-3435-4E16-AF84-111F2B44760D}" type="presParOf" srcId="{C3A3217A-AB23-4247-9A64-EF0651E8EB60}" destId="{859F8900-593D-41B9-ABA0-4DEB7726FA50}" srcOrd="2" destOrd="0" presId="urn:microsoft.com/office/officeart/2009/layout/CircleArrowProcess"/>
    <dgm:cxn modelId="{DFE505E1-AAF7-4FED-A5BF-C551805DB3EC}" type="presParOf" srcId="{859F8900-593D-41B9-ABA0-4DEB7726FA50}" destId="{0D1D1E21-47AB-486C-9224-A8EBFB82295B}" srcOrd="0" destOrd="0" presId="urn:microsoft.com/office/officeart/2009/layout/CircleArrowProcess"/>
    <dgm:cxn modelId="{F5313FBE-8479-422A-BEE7-9737B37E7D24}" type="presParOf" srcId="{C3A3217A-AB23-4247-9A64-EF0651E8EB60}" destId="{9AEC01B9-3140-4ABA-8E7C-D4EEDF3D2809}" srcOrd="3" destOrd="0" presId="urn:microsoft.com/office/officeart/2009/layout/CircleArrowProcess"/>
    <dgm:cxn modelId="{12FFF7FE-FCF4-4EF7-8B41-0240CA875D16}" type="presParOf" srcId="{C3A3217A-AB23-4247-9A64-EF0651E8EB60}" destId="{83766B9D-E458-4143-A504-B941439FC851}" srcOrd="4" destOrd="0" presId="urn:microsoft.com/office/officeart/2009/layout/CircleArrowProcess"/>
    <dgm:cxn modelId="{3177FDDE-662E-47B4-A99A-FB1E25606577}" type="presParOf" srcId="{83766B9D-E458-4143-A504-B941439FC851}" destId="{3F9DB631-824F-4D34-BB90-3505986DA83A}" srcOrd="0" destOrd="0" presId="urn:microsoft.com/office/officeart/2009/layout/CircleArrowProcess"/>
    <dgm:cxn modelId="{29084D2E-9CAB-45BE-8E42-BF15133D0323}" type="presParOf" srcId="{C3A3217A-AB23-4247-9A64-EF0651E8EB60}" destId="{E3A05492-8E06-47C7-A0B9-6C91A3693DA1}"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BF0143-612F-486F-B344-C40EAEADFF97}" type="datetimeFigureOut">
              <a:rPr lang="zh-TW" altLang="en-US" smtClean="0"/>
              <a:t>2019/5/23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E1454-59DB-4CE0-B212-A00DBDE7B4C2}" type="slidenum">
              <a:rPr lang="zh-TW" altLang="en-US" smtClean="0"/>
              <a:t>‹#›</a:t>
            </a:fld>
            <a:endParaRPr lang="zh-TW" altLang="en-US"/>
          </a:p>
        </p:txBody>
      </p:sp>
    </p:spTree>
    <p:extLst>
      <p:ext uri="{BB962C8B-B14F-4D97-AF65-F5344CB8AC3E}">
        <p14:creationId xmlns:p14="http://schemas.microsoft.com/office/powerpoint/2010/main" val="428910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0EE1454-59DB-4CE0-B212-A00DBDE7B4C2}" type="slidenum">
              <a:rPr lang="zh-TW" altLang="en-US" smtClean="0"/>
              <a:t>21</a:t>
            </a:fld>
            <a:endParaRPr lang="zh-TW" altLang="en-US"/>
          </a:p>
        </p:txBody>
      </p:sp>
    </p:spTree>
    <p:extLst>
      <p:ext uri="{BB962C8B-B14F-4D97-AF65-F5344CB8AC3E}">
        <p14:creationId xmlns:p14="http://schemas.microsoft.com/office/powerpoint/2010/main" val="1179959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Date Placeholder 29"/>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19" name="Footer Placeholder 18"/>
          <p:cNvSpPr>
            <a:spLocks noGrp="1"/>
          </p:cNvSpPr>
          <p:nvPr>
            <p:ph type="ftr" sz="quarter" idx="11"/>
          </p:nvPr>
        </p:nvSpPr>
        <p:spPr/>
        <p:txBody>
          <a:bodyPr/>
          <a:lstStyle/>
          <a:p>
            <a:endParaRPr lang="zh-TW" altLang="en-US"/>
          </a:p>
        </p:txBody>
      </p:sp>
      <p:sp>
        <p:nvSpPr>
          <p:cNvPr id="27" name="Slide Number Placeholder 26"/>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smtClean="0"/>
              <a:t>按一下以編輯母片標題樣式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smtClean="0"/>
              <a:t>按一下以編輯母片標題樣式</a:t>
            </a:r>
            <a:endParaRPr kumimoji="0" lang="en-US"/>
          </a:p>
        </p:txBody>
      </p:sp>
      <p:sp>
        <p:nvSpPr>
          <p:cNvPr id="3" name="Content Placeholder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Date Placeholder 3"/>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Date Placeholder 4"/>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Date Placeholder 6"/>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Date Placeholder 2"/>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Date Placeholder 4"/>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BF657E64-F5C4-43EB-BA47-97C3270D0EDE}"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Date Placeholder 4"/>
          <p:cNvSpPr>
            <a:spLocks noGrp="1"/>
          </p:cNvSpPr>
          <p:nvPr>
            <p:ph type="dt" sz="half" idx="10"/>
          </p:nvPr>
        </p:nvSpPr>
        <p:spPr/>
        <p:txBody>
          <a:bodyPr/>
          <a:lstStyle/>
          <a:p>
            <a:fld id="{B4A4DEBF-41D4-40F5-8DB5-DB4962F78984}" type="datetimeFigureOut">
              <a:rPr lang="zh-TW" altLang="en-US" smtClean="0"/>
              <a:t>2019/5/23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a:xfrm>
            <a:off x="8077200" y="6356350"/>
            <a:ext cx="609600" cy="365125"/>
          </a:xfrm>
        </p:spPr>
        <p:txBody>
          <a:bodyPr/>
          <a:lstStyle/>
          <a:p>
            <a:fld id="{BF657E64-F5C4-43EB-BA47-97C3270D0EDE}" type="slidenum">
              <a:rPr lang="zh-TW" altLang="en-US" smtClean="0"/>
              <a:t>‹#›</a:t>
            </a:fld>
            <a:endParaRPr lang="zh-TW"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A4DEBF-41D4-40F5-8DB5-DB4962F78984}" type="datetimeFigureOut">
              <a:rPr lang="zh-TW" altLang="en-US" smtClean="0"/>
              <a:t>2019/5/23</a:t>
            </a:fld>
            <a:endParaRPr lang="zh-TW"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657E64-F5C4-43EB-BA47-97C3270D0EDE}" type="slidenum">
              <a:rPr lang="zh-TW" altLang="en-US" smtClean="0"/>
              <a:t>‹#›</a:t>
            </a:fld>
            <a:endParaRPr lang="zh-TW"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hyperlink" Target="mailto:yungchi@nccu.edu.t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en.wikipedia.org/wiki/Asia" TargetMode="External"/><Relationship Id="rId5" Type="http://schemas.openxmlformats.org/officeDocument/2006/relationships/image" Target="../media/image4.png"/><Relationship Id="rId4" Type="http://schemas.openxmlformats.org/officeDocument/2006/relationships/hyperlink" Target="https://commons.wikimedia.org/wiki/File:Oceania_%28orthographic_projection%29.sv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3400" y="1371600"/>
            <a:ext cx="7851648" cy="1913384"/>
          </a:xfrm>
        </p:spPr>
        <p:txBody>
          <a:bodyPr>
            <a:noAutofit/>
          </a:bodyPr>
          <a:lstStyle/>
          <a:p>
            <a:pPr algn="ctr"/>
            <a:r>
              <a:rPr lang="en-US" altLang="zh-TW" sz="3600" dirty="0" smtClean="0"/>
              <a:t>The Roles of National Quality Assurance Agencies on Development of Qualification Framework in Asia and the Impacts on Student Mobility</a:t>
            </a:r>
            <a:br>
              <a:rPr lang="en-US" altLang="zh-TW" sz="3600" dirty="0" smtClean="0"/>
            </a:br>
            <a:r>
              <a:rPr lang="en-US" altLang="zh-TW" sz="3600" dirty="0" smtClean="0"/>
              <a:t>- A Lesson Learned by Taiwan </a:t>
            </a:r>
            <a:r>
              <a:rPr lang="en-US" altLang="zh-TW" sz="2800" dirty="0" smtClean="0"/>
              <a:t/>
            </a:r>
            <a:br>
              <a:rPr lang="en-US" altLang="zh-TW" sz="2800" dirty="0" smtClean="0"/>
            </a:br>
            <a:endParaRPr lang="zh-TW" altLang="en-US" sz="2800" dirty="0"/>
          </a:p>
        </p:txBody>
      </p:sp>
      <p:sp>
        <p:nvSpPr>
          <p:cNvPr id="3" name="副標題 2"/>
          <p:cNvSpPr>
            <a:spLocks noGrp="1"/>
          </p:cNvSpPr>
          <p:nvPr>
            <p:ph type="subTitle" idx="1"/>
          </p:nvPr>
        </p:nvSpPr>
        <p:spPr>
          <a:xfrm>
            <a:off x="971600" y="3356992"/>
            <a:ext cx="7416824" cy="3501008"/>
          </a:xfrm>
        </p:spPr>
        <p:txBody>
          <a:bodyPr>
            <a:noAutofit/>
          </a:bodyPr>
          <a:lstStyle/>
          <a:p>
            <a:pPr algn="ctr"/>
            <a:r>
              <a:rPr lang="en-US" altLang="zh-TW" sz="2000" dirty="0">
                <a:solidFill>
                  <a:schemeClr val="bg1"/>
                </a:solidFill>
              </a:rPr>
              <a:t>Angela Yung Chi </a:t>
            </a:r>
            <a:r>
              <a:rPr lang="en-US" altLang="zh-TW" sz="2000" dirty="0" err="1">
                <a:solidFill>
                  <a:schemeClr val="bg1"/>
                </a:solidFill>
              </a:rPr>
              <a:t>Hou</a:t>
            </a:r>
            <a:endParaRPr lang="zh-TW" altLang="zh-TW" sz="2000" dirty="0">
              <a:solidFill>
                <a:schemeClr val="bg1"/>
              </a:solidFill>
            </a:endParaRPr>
          </a:p>
          <a:p>
            <a:pPr algn="ctr"/>
            <a:r>
              <a:rPr lang="en-US" altLang="zh-TW" sz="2000" dirty="0">
                <a:solidFill>
                  <a:schemeClr val="bg1"/>
                </a:solidFill>
              </a:rPr>
              <a:t>Professor, National Cheng Chi University, Taiwan</a:t>
            </a:r>
            <a:endParaRPr lang="zh-TW" altLang="zh-TW" sz="2000" dirty="0">
              <a:solidFill>
                <a:schemeClr val="bg1"/>
              </a:solidFill>
            </a:endParaRPr>
          </a:p>
          <a:p>
            <a:pPr algn="ctr"/>
            <a:r>
              <a:rPr lang="en-US" altLang="zh-TW" sz="2000" dirty="0">
                <a:solidFill>
                  <a:schemeClr val="bg1"/>
                </a:solidFill>
              </a:rPr>
              <a:t>Executive Director, Higher Education Evaluation &amp; Accreditation Council of Taiwan </a:t>
            </a:r>
            <a:endParaRPr lang="zh-TW" altLang="zh-TW" sz="2000" dirty="0">
              <a:solidFill>
                <a:schemeClr val="bg1"/>
              </a:solidFill>
            </a:endParaRPr>
          </a:p>
          <a:p>
            <a:pPr algn="ctr"/>
            <a:r>
              <a:rPr lang="en-US" altLang="zh-TW" sz="2000" dirty="0">
                <a:solidFill>
                  <a:schemeClr val="bg1"/>
                </a:solidFill>
              </a:rPr>
              <a:t>Sheng </a:t>
            </a:r>
            <a:r>
              <a:rPr lang="en-US" altLang="zh-TW" sz="2000" dirty="0" err="1">
                <a:solidFill>
                  <a:schemeClr val="bg1"/>
                </a:solidFill>
              </a:rPr>
              <a:t>Ju</a:t>
            </a:r>
            <a:r>
              <a:rPr lang="en-US" altLang="zh-TW" sz="2000" dirty="0">
                <a:solidFill>
                  <a:schemeClr val="bg1"/>
                </a:solidFill>
              </a:rPr>
              <a:t> Chan </a:t>
            </a:r>
            <a:endParaRPr lang="zh-TW" altLang="zh-TW" sz="2000" dirty="0">
              <a:solidFill>
                <a:schemeClr val="bg1"/>
              </a:solidFill>
            </a:endParaRPr>
          </a:p>
          <a:p>
            <a:pPr algn="ctr"/>
            <a:r>
              <a:rPr lang="en-US" altLang="zh-TW" sz="2000" dirty="0">
                <a:solidFill>
                  <a:schemeClr val="bg1"/>
                </a:solidFill>
              </a:rPr>
              <a:t>Professor, National Chung Cheng University </a:t>
            </a:r>
            <a:endParaRPr lang="zh-TW" altLang="zh-TW" sz="2000" dirty="0">
              <a:solidFill>
                <a:schemeClr val="bg1"/>
              </a:solidFill>
            </a:endParaRPr>
          </a:p>
          <a:p>
            <a:pPr algn="ctr"/>
            <a:r>
              <a:rPr lang="en-US" altLang="zh-TW" sz="2000" dirty="0" smtClean="0">
                <a:solidFill>
                  <a:schemeClr val="bg1"/>
                </a:solidFill>
              </a:rPr>
              <a:t>Higher </a:t>
            </a:r>
            <a:r>
              <a:rPr lang="en-US" altLang="zh-TW" sz="2000" dirty="0">
                <a:solidFill>
                  <a:schemeClr val="bg1"/>
                </a:solidFill>
              </a:rPr>
              <a:t>Education Evaluation &amp; Accreditation Council of </a:t>
            </a:r>
            <a:r>
              <a:rPr lang="en-US" altLang="zh-TW" sz="2000" dirty="0" smtClean="0">
                <a:solidFill>
                  <a:schemeClr val="bg1"/>
                </a:solidFill>
              </a:rPr>
              <a:t>Taiwan</a:t>
            </a:r>
            <a:r>
              <a:rPr lang="en-US" altLang="zh-TW" sz="2000" dirty="0">
                <a:solidFill>
                  <a:schemeClr val="bg1"/>
                </a:solidFill>
              </a:rPr>
              <a:t> </a:t>
            </a:r>
            <a:endParaRPr lang="zh-TW" altLang="zh-TW" sz="2000" dirty="0">
              <a:solidFill>
                <a:schemeClr val="bg1"/>
              </a:solidFill>
            </a:endParaRPr>
          </a:p>
          <a:p>
            <a:pPr algn="ctr"/>
            <a:r>
              <a:rPr lang="en-US" altLang="zh-TW" sz="2000" dirty="0">
                <a:solidFill>
                  <a:schemeClr val="bg1"/>
                </a:solidFill>
              </a:rPr>
              <a:t>Grace Lu,  </a:t>
            </a:r>
            <a:r>
              <a:rPr lang="en-US" altLang="zh-TW" sz="2000" dirty="0" smtClean="0">
                <a:solidFill>
                  <a:schemeClr val="bg1"/>
                </a:solidFill>
              </a:rPr>
              <a:t> and </a:t>
            </a:r>
            <a:r>
              <a:rPr lang="en-US" altLang="zh-TW" sz="2000" dirty="0" err="1" smtClean="0">
                <a:solidFill>
                  <a:schemeClr val="bg1"/>
                </a:solidFill>
              </a:rPr>
              <a:t>Hau</a:t>
            </a:r>
            <a:r>
              <a:rPr lang="en-US" altLang="zh-TW" sz="2000" dirty="0" smtClean="0">
                <a:solidFill>
                  <a:schemeClr val="bg1"/>
                </a:solidFill>
              </a:rPr>
              <a:t> Chi </a:t>
            </a:r>
            <a:r>
              <a:rPr lang="en-US" altLang="zh-TW" sz="2000" dirty="0" err="1" smtClean="0">
                <a:solidFill>
                  <a:schemeClr val="bg1"/>
                </a:solidFill>
              </a:rPr>
              <a:t>Hou</a:t>
            </a:r>
            <a:r>
              <a:rPr lang="en-US" altLang="zh-TW" sz="2000" dirty="0" smtClean="0">
                <a:solidFill>
                  <a:schemeClr val="bg1"/>
                </a:solidFill>
              </a:rPr>
              <a:t> </a:t>
            </a:r>
            <a:endParaRPr lang="zh-TW" altLang="zh-TW" sz="2000" dirty="0">
              <a:solidFill>
                <a:schemeClr val="bg1"/>
              </a:solidFill>
            </a:endParaRPr>
          </a:p>
          <a:p>
            <a:pPr algn="ctr"/>
            <a:r>
              <a:rPr lang="en-US" altLang="zh-TW" sz="2000" dirty="0" smtClean="0">
                <a:solidFill>
                  <a:schemeClr val="bg1"/>
                </a:solidFill>
              </a:rPr>
              <a:t>Higher </a:t>
            </a:r>
            <a:r>
              <a:rPr lang="en-US" altLang="zh-TW" sz="2000" dirty="0">
                <a:solidFill>
                  <a:schemeClr val="bg1"/>
                </a:solidFill>
              </a:rPr>
              <a:t>Education Evaluation &amp; Accreditation Council of </a:t>
            </a:r>
            <a:r>
              <a:rPr lang="en-US" altLang="zh-TW" sz="2000" dirty="0" smtClean="0">
                <a:solidFill>
                  <a:schemeClr val="bg1"/>
                </a:solidFill>
              </a:rPr>
              <a:t>Taiwan</a:t>
            </a:r>
            <a:r>
              <a:rPr lang="en-US" altLang="zh-TW" sz="2000" dirty="0">
                <a:solidFill>
                  <a:schemeClr val="bg1"/>
                </a:solidFill>
              </a:rPr>
              <a:t> </a:t>
            </a:r>
            <a:endParaRPr lang="zh-TW" altLang="zh-TW" sz="2000" dirty="0">
              <a:solidFill>
                <a:schemeClr val="bg1"/>
              </a:solidFill>
            </a:endParaRPr>
          </a:p>
          <a:p>
            <a:pPr algn="ctr"/>
            <a:endParaRPr lang="zh-TW" altLang="en-US" sz="2000" dirty="0">
              <a:solidFill>
                <a:schemeClr val="bg1"/>
              </a:solidFill>
            </a:endParaRPr>
          </a:p>
        </p:txBody>
      </p:sp>
    </p:spTree>
    <p:extLst>
      <p:ext uri="{BB962C8B-B14F-4D97-AF65-F5344CB8AC3E}">
        <p14:creationId xmlns:p14="http://schemas.microsoft.com/office/powerpoint/2010/main" val="2700769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en-US" altLang="zh-TW" sz="4000" dirty="0" smtClean="0"/>
              <a:t>Development and Models of QF in Asia </a:t>
            </a:r>
            <a:endParaRPr lang="zh-TW" altLang="en-US" sz="4000" dirty="0"/>
          </a:p>
        </p:txBody>
      </p:sp>
      <p:sp>
        <p:nvSpPr>
          <p:cNvPr id="3" name="內容版面配置區 2"/>
          <p:cNvSpPr>
            <a:spLocks noGrp="1"/>
          </p:cNvSpPr>
          <p:nvPr>
            <p:ph idx="1"/>
          </p:nvPr>
        </p:nvSpPr>
        <p:spPr>
          <a:xfrm>
            <a:off x="457200" y="1124744"/>
            <a:ext cx="8229600" cy="5328592"/>
          </a:xfrm>
        </p:spPr>
        <p:txBody>
          <a:bodyPr>
            <a:normAutofit/>
          </a:bodyPr>
          <a:lstStyle/>
          <a:p>
            <a:r>
              <a:rPr lang="en-US" altLang="zh-TW" dirty="0">
                <a:solidFill>
                  <a:srgbClr val="FF0000"/>
                </a:solidFill>
              </a:rPr>
              <a:t>33 </a:t>
            </a:r>
            <a:r>
              <a:rPr lang="en-US" altLang="zh-TW" dirty="0"/>
              <a:t>nations in Asia have developed national qualification framework. There </a:t>
            </a:r>
            <a:r>
              <a:rPr lang="en-US" altLang="zh-TW" dirty="0">
                <a:solidFill>
                  <a:srgbClr val="FF0000"/>
                </a:solidFill>
              </a:rPr>
              <a:t>remain 19 states </a:t>
            </a:r>
            <a:r>
              <a:rPr lang="en-US" altLang="zh-TW" dirty="0"/>
              <a:t>without the system. </a:t>
            </a:r>
            <a:endParaRPr lang="en-US" altLang="zh-TW" dirty="0" smtClean="0"/>
          </a:p>
          <a:p>
            <a:r>
              <a:rPr lang="en-US" altLang="zh-TW" dirty="0" smtClean="0"/>
              <a:t>In </a:t>
            </a:r>
            <a:r>
              <a:rPr lang="en-US" altLang="zh-TW" dirty="0"/>
              <a:t>general, all ASEAN countries developed qualification frameworks, including Malaysia, Indonesia, Thailand, Cambodia, etc. </a:t>
            </a:r>
            <a:endParaRPr lang="en-US" altLang="zh-TW" dirty="0" smtClean="0"/>
          </a:p>
          <a:p>
            <a:r>
              <a:rPr lang="en-US" altLang="zh-TW" dirty="0" smtClean="0"/>
              <a:t>In </a:t>
            </a:r>
            <a:r>
              <a:rPr lang="en-US" altLang="zh-TW" dirty="0"/>
              <a:t>contrast, East Asian nations did not develop qualification framework yet, such as Japan, Taiwan</a:t>
            </a:r>
            <a:r>
              <a:rPr lang="en-US" altLang="zh-TW" dirty="0" smtClean="0"/>
              <a:t>.</a:t>
            </a:r>
          </a:p>
          <a:p>
            <a:r>
              <a:rPr lang="en-US" altLang="zh-TW" dirty="0" smtClean="0"/>
              <a:t>Four types</a:t>
            </a:r>
          </a:p>
          <a:p>
            <a:pPr lvl="1"/>
            <a:r>
              <a:rPr lang="en-US" altLang="zh-TW" dirty="0" smtClean="0">
                <a:solidFill>
                  <a:srgbClr val="FF0000"/>
                </a:solidFill>
              </a:rPr>
              <a:t>Enabling</a:t>
            </a:r>
            <a:r>
              <a:rPr lang="en-US" altLang="zh-TW" dirty="0">
                <a:solidFill>
                  <a:srgbClr val="FF0000"/>
                </a:solidFill>
              </a:rPr>
              <a:t>, Strong, Complete but not yet Unified, and Partial Frameworks</a:t>
            </a:r>
            <a:endParaRPr lang="zh-TW" altLang="en-US" dirty="0">
              <a:solidFill>
                <a:srgbClr val="FF0000"/>
              </a:solidFill>
            </a:endParaRPr>
          </a:p>
        </p:txBody>
      </p:sp>
    </p:spTree>
    <p:extLst>
      <p:ext uri="{BB962C8B-B14F-4D97-AF65-F5344CB8AC3E}">
        <p14:creationId xmlns:p14="http://schemas.microsoft.com/office/powerpoint/2010/main" val="1906699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78098"/>
          </a:xfrm>
        </p:spPr>
        <p:txBody>
          <a:bodyPr>
            <a:noAutofit/>
          </a:bodyPr>
          <a:lstStyle/>
          <a:p>
            <a:r>
              <a:rPr lang="en-US" altLang="zh-TW" sz="2800" dirty="0"/>
              <a:t>Development of national qualifications frameworks of ASEAN states</a:t>
            </a:r>
            <a:endParaRPr lang="zh-TW" altLang="en-US" sz="2800" dirty="0"/>
          </a:p>
        </p:txBody>
      </p:sp>
      <p:graphicFrame>
        <p:nvGraphicFramePr>
          <p:cNvPr id="4" name="表格 3"/>
          <p:cNvGraphicFramePr>
            <a:graphicFrameLocks noGrp="1"/>
          </p:cNvGraphicFramePr>
          <p:nvPr>
            <p:extLst>
              <p:ext uri="{D42A27DB-BD31-4B8C-83A1-F6EECF244321}">
                <p14:modId xmlns:p14="http://schemas.microsoft.com/office/powerpoint/2010/main" val="2745122052"/>
              </p:ext>
            </p:extLst>
          </p:nvPr>
        </p:nvGraphicFramePr>
        <p:xfrm>
          <a:off x="107504" y="1052736"/>
          <a:ext cx="9001000" cy="5743523"/>
        </p:xfrm>
        <a:graphic>
          <a:graphicData uri="http://schemas.openxmlformats.org/drawingml/2006/table">
            <a:tbl>
              <a:tblPr>
                <a:tableStyleId>{5C22544A-7EE6-4342-B048-85BDC9FD1C3A}</a:tableStyleId>
              </a:tblPr>
              <a:tblGrid>
                <a:gridCol w="1108617"/>
                <a:gridCol w="1108617"/>
                <a:gridCol w="1231121"/>
                <a:gridCol w="1231991"/>
                <a:gridCol w="1108617"/>
                <a:gridCol w="1231121"/>
                <a:gridCol w="990458"/>
                <a:gridCol w="990458"/>
              </a:tblGrid>
              <a:tr h="168064">
                <a:tc>
                  <a:txBody>
                    <a:bodyPr/>
                    <a:lstStyle/>
                    <a:p>
                      <a:endParaRPr lang="zh-TW" sz="1000" kern="100" dirty="0">
                        <a:effectLst/>
                        <a:latin typeface="Calibri"/>
                      </a:endParaRPr>
                    </a:p>
                  </a:txBody>
                  <a:tcPr marL="57785" marR="57785" marT="9525" marB="0"/>
                </a:tc>
                <a:tc>
                  <a:txBody>
                    <a:bodyPr/>
                    <a:lstStyle/>
                    <a:p>
                      <a:pPr>
                        <a:spcAft>
                          <a:spcPts val="0"/>
                        </a:spcAft>
                      </a:pPr>
                      <a:r>
                        <a:rPr lang="en-US" sz="1000" kern="100" dirty="0">
                          <a:effectLst/>
                        </a:rPr>
                        <a:t>Malaysia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Thailand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a:effectLst/>
                        </a:rPr>
                        <a:t>Indonesia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Philippines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a:effectLst/>
                        </a:rPr>
                        <a:t>Brunei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Vietnam </a:t>
                      </a:r>
                      <a:endParaRPr lang="zh-TW" sz="1000" kern="100">
                        <a:effectLst/>
                        <a:latin typeface="Calibri"/>
                        <a:ea typeface="新細明體"/>
                        <a:cs typeface="Times New Roman"/>
                      </a:endParaRPr>
                    </a:p>
                  </a:txBody>
                  <a:tcPr marL="0" marR="0" marT="0" marB="0"/>
                </a:tc>
                <a:tc>
                  <a:txBody>
                    <a:bodyPr/>
                    <a:lstStyle/>
                    <a:p>
                      <a:pPr>
                        <a:spcAft>
                          <a:spcPts val="0"/>
                        </a:spcAft>
                      </a:pPr>
                      <a:r>
                        <a:rPr lang="en-US" sz="1000" kern="100">
                          <a:effectLst/>
                        </a:rPr>
                        <a:t>Cambodia </a:t>
                      </a:r>
                      <a:endParaRPr lang="zh-TW" sz="1000" kern="100">
                        <a:effectLst/>
                        <a:latin typeface="Calibri"/>
                        <a:ea typeface="新細明體"/>
                        <a:cs typeface="Times New Roman"/>
                      </a:endParaRPr>
                    </a:p>
                  </a:txBody>
                  <a:tcPr marL="0" marR="0" marT="0" marB="0"/>
                </a:tc>
              </a:tr>
              <a:tr h="812007">
                <a:tc>
                  <a:txBody>
                    <a:bodyPr/>
                    <a:lstStyle/>
                    <a:p>
                      <a:pPr>
                        <a:spcAft>
                          <a:spcPts val="0"/>
                        </a:spcAft>
                      </a:pPr>
                      <a:r>
                        <a:rPr lang="en-US" sz="1000" kern="100">
                          <a:effectLst/>
                        </a:rPr>
                        <a:t>organization responsible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Malaysian Qualifications Agency (2007) </a:t>
                      </a:r>
                      <a:endParaRPr lang="zh-TW" sz="1000" kern="100" dirty="0">
                        <a:effectLst/>
                      </a:endParaRPr>
                    </a:p>
                    <a:p>
                      <a:pPr>
                        <a:spcAft>
                          <a:spcPts val="0"/>
                        </a:spcAft>
                      </a:pPr>
                      <a:r>
                        <a:rPr lang="en-US" sz="1000" kern="100" dirty="0">
                          <a:effectLst/>
                        </a:rPr>
                        <a:t>LAN 1997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Office of National Education Standards and Assessments 2000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err="1">
                          <a:effectLst/>
                        </a:rPr>
                        <a:t>Badan</a:t>
                      </a:r>
                      <a:r>
                        <a:rPr lang="en-US" sz="1000" kern="100" dirty="0">
                          <a:effectLst/>
                        </a:rPr>
                        <a:t> </a:t>
                      </a:r>
                      <a:r>
                        <a:rPr lang="en-US" sz="1000" kern="100" dirty="0" err="1">
                          <a:effectLst/>
                        </a:rPr>
                        <a:t>Kualifikasi</a:t>
                      </a:r>
                      <a:r>
                        <a:rPr lang="en-US" sz="1000" kern="100" dirty="0">
                          <a:effectLst/>
                        </a:rPr>
                        <a:t> Nasional (pending) 2013? </a:t>
                      </a:r>
                      <a:endParaRPr lang="zh-TW" sz="1000" kern="100" dirty="0">
                        <a:effectLst/>
                      </a:endParaRPr>
                    </a:p>
                    <a:p>
                      <a:pPr>
                        <a:spcAft>
                          <a:spcPts val="0"/>
                        </a:spcAft>
                      </a:pPr>
                      <a:r>
                        <a:rPr lang="en-US" sz="1000" kern="100" dirty="0">
                          <a:effectLst/>
                        </a:rPr>
                        <a:t>NAAHE 1994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Commission on Higher Education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200">
                          <a:effectLst/>
                        </a:rPr>
                        <a:t>Brunei National Accreditation Council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200">
                          <a:effectLst/>
                        </a:rPr>
                        <a:t>MOLISA/ MOET/ world bank </a:t>
                      </a:r>
                      <a:endParaRPr lang="zh-TW" sz="1000" kern="100">
                        <a:effectLst/>
                        <a:latin typeface="Calibri"/>
                        <a:ea typeface="新細明體"/>
                        <a:cs typeface="Times New Roman"/>
                      </a:endParaRPr>
                    </a:p>
                  </a:txBody>
                  <a:tcPr marL="0" marR="0" marT="0" marB="0"/>
                </a:tc>
                <a:tc>
                  <a:txBody>
                    <a:bodyPr/>
                    <a:lstStyle/>
                    <a:p>
                      <a:pPr>
                        <a:spcAft>
                          <a:spcPts val="0"/>
                        </a:spcAft>
                      </a:pPr>
                      <a:r>
                        <a:rPr lang="en-US" sz="1000" kern="1200">
                          <a:effectLst/>
                        </a:rPr>
                        <a:t>National Training board </a:t>
                      </a:r>
                      <a:endParaRPr lang="zh-TW" sz="1000" kern="100">
                        <a:effectLst/>
                        <a:latin typeface="Calibri"/>
                        <a:ea typeface="新細明體"/>
                        <a:cs typeface="Times New Roman"/>
                      </a:endParaRPr>
                    </a:p>
                  </a:txBody>
                  <a:tcPr marL="0" marR="0" marT="0" marB="0"/>
                </a:tc>
              </a:tr>
              <a:tr h="626986">
                <a:tc>
                  <a:txBody>
                    <a:bodyPr/>
                    <a:lstStyle/>
                    <a:p>
                      <a:pPr>
                        <a:spcAft>
                          <a:spcPts val="0"/>
                        </a:spcAft>
                      </a:pPr>
                      <a:r>
                        <a:rPr lang="en-US" sz="1000" kern="100">
                          <a:effectLst/>
                        </a:rPr>
                        <a:t>Qualifications Framework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Malaysian Qualifications Framework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Thai Qualifications Framework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Indonesian National Qualifications Framework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Philippines Qualifications Framework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Brunei National Qualifications Framework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a:effectLst/>
                        </a:rPr>
                        <a:t>Vietnam National Qualifications Framework</a:t>
                      </a:r>
                      <a:endParaRPr lang="zh-TW" sz="1000" kern="100">
                        <a:effectLst/>
                        <a:latin typeface="Calibri"/>
                        <a:ea typeface="新細明體"/>
                        <a:cs typeface="Times New Roman"/>
                      </a:endParaRPr>
                    </a:p>
                  </a:txBody>
                  <a:tcPr marL="0" marR="0" marT="0" marB="0"/>
                </a:tc>
                <a:tc>
                  <a:txBody>
                    <a:bodyPr/>
                    <a:lstStyle/>
                    <a:p>
                      <a:pPr>
                        <a:spcAft>
                          <a:spcPts val="0"/>
                        </a:spcAft>
                      </a:pPr>
                      <a:r>
                        <a:rPr lang="en-US" sz="1000" kern="100">
                          <a:effectLst/>
                        </a:rPr>
                        <a:t>Cambodian Qualifications Framework</a:t>
                      </a:r>
                      <a:endParaRPr lang="zh-TW" sz="1000" kern="100">
                        <a:effectLst/>
                        <a:latin typeface="Calibri"/>
                        <a:ea typeface="新細明體"/>
                        <a:cs typeface="Times New Roman"/>
                      </a:endParaRPr>
                    </a:p>
                  </a:txBody>
                  <a:tcPr marL="0" marR="0" marT="0" marB="0"/>
                </a:tc>
              </a:tr>
              <a:tr h="812007">
                <a:tc>
                  <a:txBody>
                    <a:bodyPr/>
                    <a:lstStyle/>
                    <a:p>
                      <a:pPr>
                        <a:spcAft>
                          <a:spcPts val="0"/>
                        </a:spcAft>
                      </a:pPr>
                      <a:r>
                        <a:rPr lang="en-US" sz="1000" kern="100" dirty="0">
                          <a:effectLst/>
                        </a:rPr>
                        <a:t>Sector coverage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a:effectLst/>
                        </a:rPr>
                        <a:t>3 -Skills </a:t>
                      </a:r>
                      <a:endParaRPr lang="zh-TW" sz="1000" kern="100">
                        <a:effectLst/>
                      </a:endParaRPr>
                    </a:p>
                    <a:p>
                      <a:pPr>
                        <a:spcAft>
                          <a:spcPts val="0"/>
                        </a:spcAft>
                      </a:pPr>
                      <a:r>
                        <a:rPr lang="en-US" sz="1000" kern="100">
                          <a:effectLst/>
                        </a:rPr>
                        <a:t>TVET </a:t>
                      </a:r>
                      <a:endParaRPr lang="zh-TW" sz="1000" kern="100">
                        <a:effectLst/>
                      </a:endParaRPr>
                    </a:p>
                    <a:p>
                      <a:pPr>
                        <a:spcAft>
                          <a:spcPts val="0"/>
                        </a:spcAft>
                      </a:pPr>
                      <a:r>
                        <a:rPr lang="en-US" sz="1000" kern="100">
                          <a:effectLst/>
                        </a:rPr>
                        <a:t>Academic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Higher education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4- Education, Industry, Prior learning, Professional certifications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3-</a:t>
                      </a:r>
                      <a:endParaRPr lang="zh-TW" sz="1000" kern="100" dirty="0">
                        <a:effectLst/>
                      </a:endParaRPr>
                    </a:p>
                    <a:p>
                      <a:pPr>
                        <a:spcAft>
                          <a:spcPts val="0"/>
                        </a:spcAft>
                      </a:pPr>
                      <a:r>
                        <a:rPr lang="en-US" sz="1000" kern="100" dirty="0">
                          <a:effectLst/>
                        </a:rPr>
                        <a:t>Basic education </a:t>
                      </a:r>
                      <a:endParaRPr lang="zh-TW" sz="1000" kern="100" dirty="0">
                        <a:effectLst/>
                      </a:endParaRPr>
                    </a:p>
                    <a:p>
                      <a:pPr>
                        <a:spcAft>
                          <a:spcPts val="0"/>
                        </a:spcAft>
                      </a:pPr>
                      <a:r>
                        <a:rPr lang="en-US" sz="1000" kern="100" dirty="0">
                          <a:effectLst/>
                        </a:rPr>
                        <a:t>TVET </a:t>
                      </a:r>
                      <a:endParaRPr lang="zh-TW" sz="1000" kern="100" dirty="0">
                        <a:effectLst/>
                      </a:endParaRPr>
                    </a:p>
                    <a:p>
                      <a:pPr>
                        <a:spcAft>
                          <a:spcPts val="0"/>
                        </a:spcAft>
                      </a:pPr>
                      <a:r>
                        <a:rPr lang="en-US" sz="1000" kern="100" dirty="0">
                          <a:effectLst/>
                        </a:rPr>
                        <a:t>Higher education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2-</a:t>
                      </a:r>
                      <a:endParaRPr lang="zh-TW" sz="1000" kern="100" dirty="0">
                        <a:effectLst/>
                      </a:endParaRPr>
                    </a:p>
                    <a:p>
                      <a:pPr>
                        <a:spcAft>
                          <a:spcPts val="0"/>
                        </a:spcAft>
                      </a:pPr>
                      <a:r>
                        <a:rPr lang="en-US" sz="1000" kern="100" dirty="0">
                          <a:effectLst/>
                        </a:rPr>
                        <a:t>School, TVET </a:t>
                      </a:r>
                      <a:endParaRPr lang="zh-TW" sz="1000" kern="100" dirty="0">
                        <a:effectLst/>
                      </a:endParaRPr>
                    </a:p>
                    <a:p>
                      <a:pPr>
                        <a:spcAft>
                          <a:spcPts val="0"/>
                        </a:spcAft>
                      </a:pPr>
                      <a:r>
                        <a:rPr lang="en-US" sz="1000" kern="100" dirty="0">
                          <a:effectLst/>
                        </a:rPr>
                        <a:t>Higher education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Basic education, TVET and higher education </a:t>
                      </a:r>
                      <a:endParaRPr lang="zh-TW" sz="1000" kern="100" dirty="0">
                        <a:effectLst/>
                        <a:latin typeface="Calibri"/>
                        <a:ea typeface="新細明體"/>
                        <a:cs typeface="Times New Roman"/>
                      </a:endParaRPr>
                    </a:p>
                  </a:txBody>
                  <a:tcPr marL="0" marR="0" marT="0" marB="0"/>
                </a:tc>
                <a:tc>
                  <a:txBody>
                    <a:bodyPr/>
                    <a:lstStyle/>
                    <a:p>
                      <a:pPr>
                        <a:spcAft>
                          <a:spcPts val="0"/>
                        </a:spcAft>
                      </a:pPr>
                      <a:r>
                        <a:rPr lang="en-US" sz="1000" kern="100">
                          <a:effectLst/>
                        </a:rPr>
                        <a:t>TVET and higher education</a:t>
                      </a:r>
                      <a:endParaRPr lang="zh-TW" sz="1000" kern="100">
                        <a:effectLst/>
                        <a:latin typeface="Calibri"/>
                        <a:ea typeface="新細明體"/>
                        <a:cs typeface="Times New Roman"/>
                      </a:endParaRPr>
                    </a:p>
                  </a:txBody>
                  <a:tcPr marL="0" marR="0" marT="0" marB="0"/>
                </a:tc>
              </a:tr>
              <a:tr h="947895">
                <a:tc>
                  <a:txBody>
                    <a:bodyPr/>
                    <a:lstStyle/>
                    <a:p>
                      <a:pPr>
                        <a:spcAft>
                          <a:spcPts val="0"/>
                        </a:spcAft>
                      </a:pPr>
                      <a:r>
                        <a:rPr lang="en-US" sz="1000" kern="100" dirty="0">
                          <a:effectLst/>
                        </a:rPr>
                        <a:t>Key Features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a:effectLst/>
                        </a:rPr>
                        <a:t>Levels, level LO descriptors, credits (academic load), pathways, sectors,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Levels, LO descriptors, credits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Levels for formal and non formal education, work related, credits, pathways, professional titles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a:effectLst/>
                        </a:rPr>
                        <a:t>Level, LO descriptors, credits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Levels, credits, Level LO descriptors </a:t>
                      </a:r>
                      <a:endParaRPr lang="zh-TW" sz="1000" kern="100" dirty="0">
                        <a:effectLst/>
                        <a:latin typeface="Calibri"/>
                        <a:ea typeface="新細明體"/>
                        <a:cs typeface="Times New Roman"/>
                      </a:endParaRPr>
                    </a:p>
                  </a:txBody>
                  <a:tcPr marL="57785" marR="57785" marT="9525" marB="0"/>
                </a:tc>
                <a:tc>
                  <a:txBody>
                    <a:bodyPr/>
                    <a:lstStyle/>
                    <a:p>
                      <a:pPr>
                        <a:spcAft>
                          <a:spcPts val="0"/>
                        </a:spcAft>
                      </a:pPr>
                      <a:r>
                        <a:rPr lang="en-US" sz="1000" kern="100" dirty="0">
                          <a:effectLst/>
                        </a:rPr>
                        <a:t>Levels </a:t>
                      </a:r>
                      <a:endParaRPr lang="zh-TW" sz="1000" kern="100" dirty="0">
                        <a:effectLst/>
                        <a:latin typeface="Calibri"/>
                        <a:ea typeface="新細明體"/>
                        <a:cs typeface="Times New Roman"/>
                      </a:endParaRPr>
                    </a:p>
                  </a:txBody>
                  <a:tcPr marL="0" marR="0" marT="0" marB="0"/>
                </a:tc>
                <a:tc>
                  <a:txBody>
                    <a:bodyPr/>
                    <a:lstStyle/>
                    <a:p>
                      <a:pPr>
                        <a:spcAft>
                          <a:spcPts val="0"/>
                        </a:spcAft>
                      </a:pPr>
                      <a:r>
                        <a:rPr lang="en-US" sz="1000" kern="100" dirty="0">
                          <a:effectLst/>
                        </a:rPr>
                        <a:t>Levels for formal and non- formal </a:t>
                      </a:r>
                      <a:endParaRPr lang="zh-TW" sz="1000" kern="100" dirty="0">
                        <a:effectLst/>
                        <a:latin typeface="Calibri"/>
                        <a:ea typeface="新細明體"/>
                        <a:cs typeface="Times New Roman"/>
                      </a:endParaRPr>
                    </a:p>
                  </a:txBody>
                  <a:tcPr marL="0" marR="0" marT="0" marB="0"/>
                </a:tc>
              </a:tr>
              <a:tr h="168064">
                <a:tc>
                  <a:txBody>
                    <a:bodyPr/>
                    <a:lstStyle/>
                    <a:p>
                      <a:pPr>
                        <a:spcAft>
                          <a:spcPts val="0"/>
                        </a:spcAft>
                      </a:pPr>
                      <a:r>
                        <a:rPr lang="en-US" sz="1000" kern="100" dirty="0">
                          <a:solidFill>
                            <a:srgbClr val="FF0000"/>
                          </a:solidFill>
                          <a:effectLst/>
                        </a:rPr>
                        <a:t>Levels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8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6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9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8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8</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8</a:t>
                      </a:r>
                      <a:endParaRPr lang="zh-TW" sz="1000" kern="100" dirty="0">
                        <a:solidFill>
                          <a:srgbClr val="FF0000"/>
                        </a:solidFill>
                        <a:effectLst/>
                        <a:latin typeface="Calibri"/>
                        <a:ea typeface="新細明體"/>
                        <a:cs typeface="Times New Roman"/>
                      </a:endParaRPr>
                    </a:p>
                  </a:txBody>
                  <a:tcPr marL="0" marR="0" marT="0" marB="0"/>
                </a:tc>
                <a:tc>
                  <a:txBody>
                    <a:bodyPr/>
                    <a:lstStyle/>
                    <a:p>
                      <a:pPr>
                        <a:spcAft>
                          <a:spcPts val="0"/>
                        </a:spcAft>
                      </a:pPr>
                      <a:r>
                        <a:rPr lang="en-US" sz="1000" kern="100" dirty="0">
                          <a:solidFill>
                            <a:srgbClr val="FF0000"/>
                          </a:solidFill>
                          <a:effectLst/>
                        </a:rPr>
                        <a:t>8</a:t>
                      </a:r>
                      <a:endParaRPr lang="zh-TW" sz="1000" kern="100" dirty="0">
                        <a:solidFill>
                          <a:srgbClr val="FF0000"/>
                        </a:solidFill>
                        <a:effectLst/>
                        <a:latin typeface="Calibri"/>
                        <a:ea typeface="新細明體"/>
                        <a:cs typeface="Times New Roman"/>
                      </a:endParaRPr>
                    </a:p>
                  </a:txBody>
                  <a:tcPr marL="0" marR="0" marT="0" marB="0"/>
                </a:tc>
              </a:tr>
              <a:tr h="1886020">
                <a:tc>
                  <a:txBody>
                    <a:bodyPr/>
                    <a:lstStyle/>
                    <a:p>
                      <a:pPr>
                        <a:spcAft>
                          <a:spcPts val="0"/>
                        </a:spcAft>
                      </a:pPr>
                      <a:r>
                        <a:rPr lang="en-US" sz="1000" kern="100">
                          <a:effectLst/>
                        </a:rPr>
                        <a:t>Learning /competencies domains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8 domains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5 domains</a:t>
                      </a:r>
                      <a:endParaRPr lang="zh-TW" sz="1000" kern="100">
                        <a:effectLst/>
                      </a:endParaRPr>
                    </a:p>
                    <a:p>
                      <a:pPr>
                        <a:spcAft>
                          <a:spcPts val="0"/>
                        </a:spcAft>
                      </a:pPr>
                      <a:r>
                        <a:rPr lang="en-US" sz="1000" kern="1200">
                          <a:effectLst/>
                        </a:rPr>
                        <a:t>Ethical and Moral Development, Knowledge ,Cognitive Skills Interpersonal Skills and Responsibility, Analytical and Communication Skills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5 domains </a:t>
                      </a:r>
                      <a:endParaRPr lang="zh-TW" sz="1000" kern="100">
                        <a:effectLst/>
                      </a:endParaRPr>
                    </a:p>
                    <a:p>
                      <a:pPr>
                        <a:spcAft>
                          <a:spcPts val="0"/>
                        </a:spcAft>
                      </a:pPr>
                      <a:r>
                        <a:rPr lang="en-US" sz="1000" kern="100">
                          <a:effectLst/>
                        </a:rPr>
                        <a:t>Science, knowledge, know-how, skills ,affection,&amp; competency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00">
                          <a:effectLst/>
                        </a:rPr>
                        <a:t>5 domains</a:t>
                      </a:r>
                      <a:endParaRPr lang="zh-TW" sz="1000" kern="100">
                        <a:effectLst/>
                      </a:endParaRPr>
                    </a:p>
                    <a:p>
                      <a:pPr>
                        <a:spcAft>
                          <a:spcPts val="0"/>
                        </a:spcAft>
                      </a:pPr>
                      <a:r>
                        <a:rPr lang="en-US" sz="1000" kern="100">
                          <a:effectLst/>
                        </a:rPr>
                        <a:t>Thinking, behavioral, academic, technical, ethical-defined by disciplines, community of scholars/industry </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200">
                          <a:effectLst/>
                        </a:rPr>
                        <a:t>5 domains</a:t>
                      </a:r>
                      <a:endParaRPr lang="zh-TW" sz="1000" kern="100">
                        <a:effectLst/>
                      </a:endParaRPr>
                    </a:p>
                    <a:p>
                      <a:pPr>
                        <a:spcAft>
                          <a:spcPts val="0"/>
                        </a:spcAft>
                      </a:pPr>
                      <a:r>
                        <a:rPr lang="en-US" sz="1000" kern="1200">
                          <a:effectLst/>
                        </a:rPr>
                        <a:t>knowledge and understanding, applied knowledge and understanding, generic cognitive skills, communication, ICT and numeracy skills, autonomy, accountability and teamwork</a:t>
                      </a:r>
                      <a:endParaRPr lang="zh-TW" sz="1000" kern="100">
                        <a:effectLst/>
                        <a:latin typeface="Calibri"/>
                        <a:ea typeface="新細明體"/>
                        <a:cs typeface="Times New Roman"/>
                      </a:endParaRPr>
                    </a:p>
                  </a:txBody>
                  <a:tcPr marL="57785" marR="57785" marT="9525" marB="0"/>
                </a:tc>
                <a:tc>
                  <a:txBody>
                    <a:bodyPr/>
                    <a:lstStyle/>
                    <a:p>
                      <a:pPr>
                        <a:spcAft>
                          <a:spcPts val="0"/>
                        </a:spcAft>
                      </a:pPr>
                      <a:r>
                        <a:rPr lang="en-US" sz="1000" kern="1200" dirty="0">
                          <a:effectLst/>
                        </a:rPr>
                        <a:t>---</a:t>
                      </a:r>
                      <a:endParaRPr lang="zh-TW" sz="1000" kern="100" dirty="0">
                        <a:effectLst/>
                        <a:latin typeface="Calibri"/>
                        <a:ea typeface="新細明體"/>
                        <a:cs typeface="Times New Roman"/>
                      </a:endParaRPr>
                    </a:p>
                  </a:txBody>
                  <a:tcPr marL="0" marR="0" marT="0" marB="0"/>
                </a:tc>
                <a:tc>
                  <a:txBody>
                    <a:bodyPr/>
                    <a:lstStyle/>
                    <a:p>
                      <a:pPr>
                        <a:spcAft>
                          <a:spcPts val="0"/>
                        </a:spcAft>
                      </a:pPr>
                      <a:r>
                        <a:rPr lang="en-US" sz="1000" kern="1200" dirty="0">
                          <a:effectLst/>
                        </a:rPr>
                        <a:t>5 domains</a:t>
                      </a:r>
                      <a:endParaRPr lang="zh-TW" sz="1000" kern="100" dirty="0">
                        <a:effectLst/>
                      </a:endParaRPr>
                    </a:p>
                    <a:p>
                      <a:pPr>
                        <a:spcAft>
                          <a:spcPts val="0"/>
                        </a:spcAft>
                      </a:pPr>
                      <a:r>
                        <a:rPr lang="en-US" sz="1000" kern="1200" dirty="0">
                          <a:effectLst/>
                        </a:rPr>
                        <a:t>Knowledge, cognitive skills;</a:t>
                      </a:r>
                      <a:endParaRPr lang="zh-TW" sz="1000" kern="100" dirty="0">
                        <a:effectLst/>
                      </a:endParaRPr>
                    </a:p>
                    <a:p>
                      <a:pPr>
                        <a:spcAft>
                          <a:spcPts val="0"/>
                        </a:spcAft>
                      </a:pPr>
                      <a:r>
                        <a:rPr lang="en-US" sz="1000" kern="1200" dirty="0">
                          <a:effectLst/>
                        </a:rPr>
                        <a:t>interpersonal skills and responsibility;</a:t>
                      </a:r>
                      <a:endParaRPr lang="zh-TW" sz="1000" kern="100" dirty="0">
                        <a:effectLst/>
                      </a:endParaRPr>
                    </a:p>
                    <a:p>
                      <a:pPr>
                        <a:spcAft>
                          <a:spcPts val="0"/>
                        </a:spcAft>
                      </a:pPr>
                      <a:r>
                        <a:rPr lang="en-US" sz="1000" kern="1200" dirty="0">
                          <a:effectLst/>
                        </a:rPr>
                        <a:t>Communication, Information Technology &amp; Numerical Skills;</a:t>
                      </a:r>
                      <a:endParaRPr lang="zh-TW" sz="1000" kern="100" dirty="0">
                        <a:effectLst/>
                      </a:endParaRPr>
                    </a:p>
                    <a:p>
                      <a:pPr>
                        <a:spcAft>
                          <a:spcPts val="0"/>
                        </a:spcAft>
                      </a:pPr>
                      <a:r>
                        <a:rPr lang="en-US" sz="1000" kern="1200" dirty="0">
                          <a:effectLst/>
                        </a:rPr>
                        <a:t>psychomotor skills;</a:t>
                      </a:r>
                      <a:endParaRPr lang="zh-TW" sz="1000" kern="100" dirty="0">
                        <a:effectLst/>
                        <a:latin typeface="Calibri"/>
                        <a:ea typeface="新細明體"/>
                        <a:cs typeface="Times New Roman"/>
                      </a:endParaRPr>
                    </a:p>
                  </a:txBody>
                  <a:tcPr marL="0" marR="0" marT="0" marB="0"/>
                </a:tc>
              </a:tr>
              <a:tr h="322480">
                <a:tc>
                  <a:txBody>
                    <a:bodyPr/>
                    <a:lstStyle/>
                    <a:p>
                      <a:pPr>
                        <a:spcAft>
                          <a:spcPts val="0"/>
                        </a:spcAft>
                      </a:pPr>
                      <a:r>
                        <a:rPr lang="en-US" sz="1000" kern="100" dirty="0">
                          <a:solidFill>
                            <a:srgbClr val="FF0000"/>
                          </a:solidFill>
                          <a:effectLst/>
                        </a:rPr>
                        <a:t>Developmental model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Enabling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Partial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Strong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00" dirty="0">
                          <a:solidFill>
                            <a:srgbClr val="FF0000"/>
                          </a:solidFill>
                          <a:effectLst/>
                        </a:rPr>
                        <a:t>Complete but not yet Unified</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200" dirty="0">
                          <a:solidFill>
                            <a:srgbClr val="FF0000"/>
                          </a:solidFill>
                          <a:effectLst/>
                        </a:rPr>
                        <a:t>Strong </a:t>
                      </a:r>
                      <a:endParaRPr lang="zh-TW" sz="1000" kern="100" dirty="0">
                        <a:solidFill>
                          <a:srgbClr val="FF0000"/>
                        </a:solidFill>
                        <a:effectLst/>
                        <a:latin typeface="Calibri"/>
                        <a:ea typeface="新細明體"/>
                        <a:cs typeface="Times New Roman"/>
                      </a:endParaRPr>
                    </a:p>
                  </a:txBody>
                  <a:tcPr marL="57785" marR="57785" marT="9525" marB="0"/>
                </a:tc>
                <a:tc>
                  <a:txBody>
                    <a:bodyPr/>
                    <a:lstStyle/>
                    <a:p>
                      <a:pPr>
                        <a:spcAft>
                          <a:spcPts val="0"/>
                        </a:spcAft>
                      </a:pPr>
                      <a:r>
                        <a:rPr lang="en-US" sz="1000" kern="1200" dirty="0">
                          <a:solidFill>
                            <a:srgbClr val="FF0000"/>
                          </a:solidFill>
                          <a:effectLst/>
                        </a:rPr>
                        <a:t>Strong </a:t>
                      </a:r>
                      <a:endParaRPr lang="zh-TW" sz="1000" kern="100" dirty="0">
                        <a:solidFill>
                          <a:srgbClr val="FF0000"/>
                        </a:solidFill>
                        <a:effectLst/>
                        <a:latin typeface="Calibri"/>
                        <a:ea typeface="新細明體"/>
                        <a:cs typeface="Times New Roman"/>
                      </a:endParaRPr>
                    </a:p>
                  </a:txBody>
                  <a:tcPr marL="0" marR="0" marT="0" marB="0"/>
                </a:tc>
                <a:tc>
                  <a:txBody>
                    <a:bodyPr/>
                    <a:lstStyle/>
                    <a:p>
                      <a:pPr>
                        <a:spcAft>
                          <a:spcPts val="0"/>
                        </a:spcAft>
                      </a:pPr>
                      <a:r>
                        <a:rPr lang="en-US" sz="1000" kern="1200" dirty="0">
                          <a:solidFill>
                            <a:srgbClr val="FF0000"/>
                          </a:solidFill>
                          <a:effectLst/>
                        </a:rPr>
                        <a:t>Strong </a:t>
                      </a:r>
                      <a:endParaRPr lang="zh-TW" sz="1000" kern="100" dirty="0">
                        <a:solidFill>
                          <a:srgbClr val="FF0000"/>
                        </a:solidFill>
                        <a:effectLst/>
                        <a:latin typeface="Calibri"/>
                        <a:ea typeface="新細明體"/>
                        <a:cs typeface="Times New Roman"/>
                      </a:endParaRPr>
                    </a:p>
                  </a:txBody>
                  <a:tcPr marL="0" marR="0" marT="0" marB="0"/>
                </a:tc>
              </a:tr>
            </a:tbl>
          </a:graphicData>
        </a:graphic>
      </p:graphicFrame>
    </p:spTree>
    <p:extLst>
      <p:ext uri="{BB962C8B-B14F-4D97-AF65-F5344CB8AC3E}">
        <p14:creationId xmlns:p14="http://schemas.microsoft.com/office/powerpoint/2010/main" val="1823415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936104"/>
          </a:xfrm>
        </p:spPr>
        <p:txBody>
          <a:bodyPr>
            <a:normAutofit fontScale="90000"/>
          </a:bodyPr>
          <a:lstStyle/>
          <a:p>
            <a:r>
              <a:rPr lang="en-US" altLang="zh-TW" dirty="0" smtClean="0"/>
              <a:t>Comparison  between QA </a:t>
            </a:r>
            <a:r>
              <a:rPr lang="en-US" altLang="zh-TW" dirty="0"/>
              <a:t>and QF </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147604180"/>
              </p:ext>
            </p:extLst>
          </p:nvPr>
        </p:nvGraphicFramePr>
        <p:xfrm>
          <a:off x="179512" y="1052736"/>
          <a:ext cx="8784976" cy="5515710"/>
        </p:xfrm>
        <a:graphic>
          <a:graphicData uri="http://schemas.openxmlformats.org/drawingml/2006/table">
            <a:tbl>
              <a:tblPr firstRow="1" firstCol="1" bandRow="1">
                <a:tableStyleId>{5C22544A-7EE6-4342-B048-85BDC9FD1C3A}</a:tableStyleId>
              </a:tblPr>
              <a:tblGrid>
                <a:gridCol w="2505774"/>
                <a:gridCol w="3139601"/>
                <a:gridCol w="3139601"/>
              </a:tblGrid>
              <a:tr h="511256">
                <a:tc>
                  <a:txBody>
                    <a:bodyPr/>
                    <a:lstStyle/>
                    <a:p>
                      <a:pPr>
                        <a:spcAft>
                          <a:spcPts val="0"/>
                        </a:spcAft>
                      </a:pPr>
                      <a:r>
                        <a:rPr lang="en-US" sz="2000" kern="100" dirty="0">
                          <a:effectLst/>
                        </a:rPr>
                        <a:t> </a:t>
                      </a:r>
                      <a:endParaRPr lang="zh-TW" sz="2000" kern="100" dirty="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QA </a:t>
                      </a:r>
                      <a:endParaRPr lang="zh-TW" sz="2000" kern="100" dirty="0">
                        <a:effectLst/>
                        <a:latin typeface="Calibri"/>
                        <a:ea typeface="新細明體"/>
                        <a:cs typeface="Times New Roman"/>
                      </a:endParaRPr>
                    </a:p>
                  </a:txBody>
                  <a:tcPr marL="68580" marR="68580" marT="0" marB="0"/>
                </a:tc>
                <a:tc>
                  <a:txBody>
                    <a:bodyPr/>
                    <a:lstStyle/>
                    <a:p>
                      <a:pPr>
                        <a:spcAft>
                          <a:spcPts val="0"/>
                        </a:spcAft>
                      </a:pPr>
                      <a:r>
                        <a:rPr lang="en-US" sz="2000" kern="100">
                          <a:effectLst/>
                        </a:rPr>
                        <a:t>QF </a:t>
                      </a:r>
                      <a:endParaRPr lang="zh-TW" sz="2000" kern="100">
                        <a:effectLst/>
                        <a:latin typeface="Calibri"/>
                        <a:ea typeface="新細明體"/>
                        <a:cs typeface="Times New Roman"/>
                      </a:endParaRPr>
                    </a:p>
                  </a:txBody>
                  <a:tcPr marL="68580" marR="68580" marT="0" marB="0"/>
                </a:tc>
              </a:tr>
              <a:tr h="1022515">
                <a:tc>
                  <a:txBody>
                    <a:bodyPr/>
                    <a:lstStyle/>
                    <a:p>
                      <a:pPr>
                        <a:spcAft>
                          <a:spcPts val="0"/>
                        </a:spcAft>
                      </a:pPr>
                      <a:r>
                        <a:rPr lang="en-US" sz="2000" kern="100">
                          <a:effectLst/>
                        </a:rPr>
                        <a:t>Nature </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Governmental / quasi-governmental</a:t>
                      </a:r>
                      <a:endParaRPr lang="zh-TW" sz="2000" kern="100" dirty="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Governmental </a:t>
                      </a:r>
                      <a:endParaRPr lang="zh-TW" sz="2000" kern="100" dirty="0">
                        <a:effectLst/>
                        <a:latin typeface="Calibri"/>
                        <a:ea typeface="新細明體"/>
                        <a:cs typeface="Times New Roman"/>
                      </a:endParaRPr>
                    </a:p>
                  </a:txBody>
                  <a:tcPr marL="68580" marR="68580" marT="0" marB="0"/>
                </a:tc>
              </a:tr>
              <a:tr h="511256">
                <a:tc>
                  <a:txBody>
                    <a:bodyPr/>
                    <a:lstStyle/>
                    <a:p>
                      <a:pPr>
                        <a:spcAft>
                          <a:spcPts val="0"/>
                        </a:spcAft>
                      </a:pPr>
                      <a:r>
                        <a:rPr lang="en-US" sz="2000" kern="100">
                          <a:effectLst/>
                        </a:rPr>
                        <a:t>Function / Roles </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Policy instrument </a:t>
                      </a:r>
                      <a:endParaRPr lang="zh-TW" sz="2000" kern="100" dirty="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Policy instrument </a:t>
                      </a:r>
                      <a:endParaRPr lang="zh-TW" sz="2000" kern="100" dirty="0">
                        <a:effectLst/>
                        <a:latin typeface="Calibri"/>
                        <a:ea typeface="新細明體"/>
                        <a:cs typeface="Times New Roman"/>
                      </a:endParaRPr>
                    </a:p>
                  </a:txBody>
                  <a:tcPr marL="68580" marR="68580" marT="0" marB="0"/>
                </a:tc>
              </a:tr>
              <a:tr h="511256">
                <a:tc>
                  <a:txBody>
                    <a:bodyPr/>
                    <a:lstStyle/>
                    <a:p>
                      <a:pPr>
                        <a:spcAft>
                          <a:spcPts val="0"/>
                        </a:spcAft>
                      </a:pPr>
                      <a:r>
                        <a:rPr lang="en-US" sz="2000" kern="100">
                          <a:effectLst/>
                        </a:rPr>
                        <a:t>Context</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Local </a:t>
                      </a:r>
                      <a:endParaRPr lang="zh-TW" sz="2000" kern="100" dirty="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Regional / global </a:t>
                      </a:r>
                      <a:endParaRPr lang="zh-TW" sz="2000" kern="100" dirty="0">
                        <a:effectLst/>
                        <a:latin typeface="Calibri"/>
                        <a:ea typeface="新細明體"/>
                        <a:cs typeface="Times New Roman"/>
                      </a:endParaRPr>
                    </a:p>
                  </a:txBody>
                  <a:tcPr marL="68580" marR="68580" marT="0" marB="0"/>
                </a:tc>
              </a:tr>
              <a:tr h="511256">
                <a:tc>
                  <a:txBody>
                    <a:bodyPr/>
                    <a:lstStyle/>
                    <a:p>
                      <a:pPr>
                        <a:spcAft>
                          <a:spcPts val="0"/>
                        </a:spcAft>
                      </a:pPr>
                      <a:r>
                        <a:rPr lang="en-US" sz="2000" kern="100" dirty="0">
                          <a:solidFill>
                            <a:srgbClr val="FF0000"/>
                          </a:solidFill>
                          <a:effectLst/>
                        </a:rPr>
                        <a:t>Focus </a:t>
                      </a:r>
                      <a:endParaRPr lang="zh-TW" sz="2000" kern="100" dirty="0">
                        <a:solidFill>
                          <a:srgbClr val="FF0000"/>
                        </a:solidFill>
                        <a:effectLst/>
                        <a:latin typeface="Calibri"/>
                        <a:ea typeface="新細明體"/>
                        <a:cs typeface="Times New Roman"/>
                      </a:endParaRPr>
                    </a:p>
                  </a:txBody>
                  <a:tcPr marL="68580" marR="68580" marT="0" marB="0"/>
                </a:tc>
                <a:tc>
                  <a:txBody>
                    <a:bodyPr/>
                    <a:lstStyle/>
                    <a:p>
                      <a:pPr>
                        <a:spcAft>
                          <a:spcPts val="0"/>
                        </a:spcAft>
                      </a:pPr>
                      <a:r>
                        <a:rPr lang="en-US" sz="2000" kern="100" dirty="0">
                          <a:solidFill>
                            <a:srgbClr val="FF0000"/>
                          </a:solidFill>
                          <a:effectLst/>
                        </a:rPr>
                        <a:t>Learning outcomes based </a:t>
                      </a:r>
                      <a:r>
                        <a:rPr lang="en-US" sz="2000" kern="100" dirty="0" smtClean="0">
                          <a:solidFill>
                            <a:srgbClr val="FF0000"/>
                          </a:solidFill>
                          <a:effectLst/>
                        </a:rPr>
                        <a:t>/ self</a:t>
                      </a:r>
                      <a:r>
                        <a:rPr lang="en-US" sz="2000" kern="100" baseline="0" dirty="0" smtClean="0">
                          <a:solidFill>
                            <a:srgbClr val="FF0000"/>
                          </a:solidFill>
                          <a:effectLst/>
                        </a:rPr>
                        <a:t> enhancement / fitness for purpose </a:t>
                      </a:r>
                      <a:endParaRPr lang="zh-TW" sz="2000" kern="100" dirty="0">
                        <a:solidFill>
                          <a:srgbClr val="FF0000"/>
                        </a:solidFill>
                        <a:effectLst/>
                        <a:latin typeface="Calibri"/>
                        <a:ea typeface="新細明體"/>
                        <a:cs typeface="Times New Roman"/>
                      </a:endParaRPr>
                    </a:p>
                  </a:txBody>
                  <a:tcPr marL="68580" marR="68580" marT="0" marB="0"/>
                </a:tc>
                <a:tc>
                  <a:txBody>
                    <a:bodyPr/>
                    <a:lstStyle/>
                    <a:p>
                      <a:pPr>
                        <a:spcAft>
                          <a:spcPts val="0"/>
                        </a:spcAft>
                      </a:pPr>
                      <a:r>
                        <a:rPr lang="en-US" sz="2000" kern="100" dirty="0">
                          <a:solidFill>
                            <a:srgbClr val="FF0000"/>
                          </a:solidFill>
                          <a:effectLst/>
                        </a:rPr>
                        <a:t>Learning outcomes based </a:t>
                      </a:r>
                      <a:r>
                        <a:rPr lang="en-US" sz="2000" kern="100" dirty="0" smtClean="0">
                          <a:solidFill>
                            <a:srgbClr val="FF0000"/>
                          </a:solidFill>
                          <a:effectLst/>
                        </a:rPr>
                        <a:t>/compliance / standardization  </a:t>
                      </a:r>
                      <a:endParaRPr lang="zh-TW" sz="2000" kern="100" dirty="0">
                        <a:solidFill>
                          <a:srgbClr val="FF0000"/>
                        </a:solidFill>
                        <a:effectLst/>
                        <a:latin typeface="Calibri"/>
                        <a:ea typeface="新細明體"/>
                        <a:cs typeface="Times New Roman"/>
                      </a:endParaRPr>
                    </a:p>
                  </a:txBody>
                  <a:tcPr marL="68580" marR="68580" marT="0" marB="0"/>
                </a:tc>
              </a:tr>
              <a:tr h="511256">
                <a:tc>
                  <a:txBody>
                    <a:bodyPr/>
                    <a:lstStyle/>
                    <a:p>
                      <a:pPr>
                        <a:spcAft>
                          <a:spcPts val="0"/>
                        </a:spcAft>
                      </a:pPr>
                      <a:r>
                        <a:rPr lang="en-US" sz="2000" kern="100" dirty="0">
                          <a:effectLst/>
                        </a:rPr>
                        <a:t>Approach </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External review </a:t>
                      </a:r>
                      <a:endParaRPr lang="zh-TW" sz="2000" kern="100" dirty="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Documentation review </a:t>
                      </a:r>
                      <a:endParaRPr lang="zh-TW" sz="2000" kern="100" dirty="0">
                        <a:effectLst/>
                        <a:latin typeface="Calibri"/>
                        <a:ea typeface="新細明體"/>
                        <a:cs typeface="Times New Roman"/>
                      </a:endParaRPr>
                    </a:p>
                  </a:txBody>
                  <a:tcPr marL="68580" marR="68580" marT="0" marB="0"/>
                </a:tc>
              </a:tr>
              <a:tr h="511256">
                <a:tc>
                  <a:txBody>
                    <a:bodyPr/>
                    <a:lstStyle/>
                    <a:p>
                      <a:pPr>
                        <a:spcAft>
                          <a:spcPts val="0"/>
                        </a:spcAft>
                      </a:pPr>
                      <a:r>
                        <a:rPr lang="en-US" sz="2000" kern="100" dirty="0">
                          <a:effectLst/>
                        </a:rPr>
                        <a:t>beneficiary </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Universities</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Individual </a:t>
                      </a:r>
                      <a:endParaRPr lang="zh-TW" sz="2000" kern="100" dirty="0">
                        <a:effectLst/>
                        <a:latin typeface="Calibri"/>
                        <a:ea typeface="新細明體"/>
                        <a:cs typeface="Times New Roman"/>
                      </a:endParaRPr>
                    </a:p>
                  </a:txBody>
                  <a:tcPr marL="68580" marR="68580" marT="0" marB="0"/>
                </a:tc>
              </a:tr>
              <a:tr h="1022515">
                <a:tc>
                  <a:txBody>
                    <a:bodyPr/>
                    <a:lstStyle/>
                    <a:p>
                      <a:pPr>
                        <a:spcAft>
                          <a:spcPts val="0"/>
                        </a:spcAft>
                      </a:pPr>
                      <a:r>
                        <a:rPr lang="en-US" sz="2000" kern="100" dirty="0">
                          <a:effectLst/>
                        </a:rPr>
                        <a:t>Impact</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University governance and management</a:t>
                      </a:r>
                      <a:endParaRPr lang="zh-TW" sz="2000" kern="100">
                        <a:effectLst/>
                        <a:latin typeface="Calibri"/>
                        <a:ea typeface="新細明體"/>
                        <a:cs typeface="Times New Roman"/>
                      </a:endParaRPr>
                    </a:p>
                  </a:txBody>
                  <a:tcPr marL="68580" marR="68580" marT="0" marB="0"/>
                </a:tc>
                <a:tc>
                  <a:txBody>
                    <a:bodyPr/>
                    <a:lstStyle/>
                    <a:p>
                      <a:pPr>
                        <a:spcAft>
                          <a:spcPts val="0"/>
                        </a:spcAft>
                      </a:pPr>
                      <a:r>
                        <a:rPr lang="en-US" sz="2000" kern="100" dirty="0">
                          <a:effectLst/>
                        </a:rPr>
                        <a:t>Talent mobility and lifelong learning </a:t>
                      </a:r>
                      <a:endParaRPr lang="zh-TW" sz="2000" kern="100" dirty="0">
                        <a:effectLst/>
                        <a:latin typeface="Calibri"/>
                        <a:ea typeface="新細明體"/>
                        <a:cs typeface="Times New Roman"/>
                      </a:endParaRPr>
                    </a:p>
                  </a:txBody>
                  <a:tcPr marL="68580" marR="68580" marT="0" marB="0"/>
                </a:tc>
              </a:tr>
            </a:tbl>
          </a:graphicData>
        </a:graphic>
      </p:graphicFrame>
    </p:spTree>
    <p:extLst>
      <p:ext uri="{BB962C8B-B14F-4D97-AF65-F5344CB8AC3E}">
        <p14:creationId xmlns:p14="http://schemas.microsoft.com/office/powerpoint/2010/main" val="1917633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864096"/>
          </a:xfrm>
        </p:spPr>
        <p:txBody>
          <a:bodyPr/>
          <a:lstStyle/>
          <a:p>
            <a:r>
              <a:rPr lang="en-US" altLang="zh-TW" dirty="0" smtClean="0"/>
              <a:t>Taiwan Context </a:t>
            </a:r>
            <a:endParaRPr lang="zh-TW" altLang="en-US" dirty="0"/>
          </a:p>
        </p:txBody>
      </p:sp>
      <p:sp>
        <p:nvSpPr>
          <p:cNvPr id="3" name="內容版面配置區 2"/>
          <p:cNvSpPr>
            <a:spLocks noGrp="1"/>
          </p:cNvSpPr>
          <p:nvPr>
            <p:ph idx="1"/>
          </p:nvPr>
        </p:nvSpPr>
        <p:spPr>
          <a:xfrm>
            <a:off x="457200" y="1124744"/>
            <a:ext cx="8229600" cy="5616624"/>
          </a:xfrm>
        </p:spPr>
        <p:txBody>
          <a:bodyPr>
            <a:normAutofit fontScale="92500" lnSpcReduction="10000"/>
          </a:bodyPr>
          <a:lstStyle/>
          <a:p>
            <a:r>
              <a:rPr lang="en-US" altLang="zh-TW" dirty="0" smtClean="0"/>
              <a:t>Without Qualification Framework but </a:t>
            </a:r>
            <a:r>
              <a:rPr lang="en-US" altLang="zh-TW" dirty="0" smtClean="0">
                <a:solidFill>
                  <a:srgbClr val="FF0000"/>
                </a:solidFill>
              </a:rPr>
              <a:t>having a well-structured qualification system</a:t>
            </a:r>
            <a:r>
              <a:rPr lang="en-US" altLang="zh-TW" dirty="0" smtClean="0"/>
              <a:t> from elementary school to post secondary </a:t>
            </a:r>
          </a:p>
          <a:p>
            <a:r>
              <a:rPr lang="en-US" altLang="zh-TW" dirty="0" smtClean="0">
                <a:solidFill>
                  <a:srgbClr val="FF0000"/>
                </a:solidFill>
              </a:rPr>
              <a:t>National QA system was established in 2005</a:t>
            </a:r>
          </a:p>
          <a:p>
            <a:pPr lvl="1"/>
            <a:r>
              <a:rPr lang="en-US" altLang="zh-TW" dirty="0" smtClean="0">
                <a:solidFill>
                  <a:srgbClr val="FF0000"/>
                </a:solidFill>
              </a:rPr>
              <a:t>Higher education Evaluation &amp; Accreditation Council (HEEACT) was founded by MOE and all universities and colleges </a:t>
            </a:r>
          </a:p>
          <a:p>
            <a:pPr lvl="1"/>
            <a:r>
              <a:rPr lang="en-US" altLang="zh-TW" dirty="0" smtClean="0"/>
              <a:t>Undertake  mandatory institutional and program accreditations </a:t>
            </a:r>
          </a:p>
          <a:p>
            <a:pPr lvl="1"/>
            <a:r>
              <a:rPr lang="en-US" altLang="zh-TW" dirty="0" smtClean="0"/>
              <a:t>Self accreditation policy launched in 2012 </a:t>
            </a:r>
          </a:p>
          <a:p>
            <a:pPr lvl="1"/>
            <a:r>
              <a:rPr lang="en-US" altLang="zh-TW" dirty="0" smtClean="0"/>
              <a:t>4 self-funded professional accreditors</a:t>
            </a:r>
          </a:p>
          <a:p>
            <a:r>
              <a:rPr lang="en-US" altLang="zh-TW" dirty="0" smtClean="0">
                <a:solidFill>
                  <a:srgbClr val="FF0000"/>
                </a:solidFill>
              </a:rPr>
              <a:t>HEEACT and MQA signed Mutual Recognition in 2012</a:t>
            </a:r>
          </a:p>
          <a:p>
            <a:r>
              <a:rPr lang="en-US" altLang="zh-TW" dirty="0" smtClean="0"/>
              <a:t>HEEACT </a:t>
            </a:r>
            <a:r>
              <a:rPr lang="en-US" altLang="zh-TW" dirty="0"/>
              <a:t>was commissioned by MOE to conduct a pilot study on Development of Taiwan Qualification Framework under NEW Southbound policy </a:t>
            </a:r>
          </a:p>
          <a:p>
            <a:endParaRPr lang="en-US" altLang="zh-TW" dirty="0" smtClean="0"/>
          </a:p>
          <a:p>
            <a:endParaRPr lang="en-US" altLang="zh-TW" dirty="0" smtClean="0"/>
          </a:p>
          <a:p>
            <a:pPr lvl="1"/>
            <a:endParaRPr lang="zh-TW" altLang="en-US" dirty="0"/>
          </a:p>
        </p:txBody>
      </p:sp>
    </p:spTree>
    <p:extLst>
      <p:ext uri="{BB962C8B-B14F-4D97-AF65-F5344CB8AC3E}">
        <p14:creationId xmlns:p14="http://schemas.microsoft.com/office/powerpoint/2010/main" val="3288297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648"/>
            <a:ext cx="8229600" cy="1152128"/>
          </a:xfrm>
        </p:spPr>
        <p:txBody>
          <a:bodyPr/>
          <a:lstStyle/>
          <a:p>
            <a:r>
              <a:rPr lang="en-US" altLang="zh-TW" dirty="0" smtClean="0"/>
              <a:t>Research Questions </a:t>
            </a:r>
            <a:endParaRPr lang="zh-TW" altLang="en-US" dirty="0"/>
          </a:p>
        </p:txBody>
      </p:sp>
      <p:sp>
        <p:nvSpPr>
          <p:cNvPr id="3" name="內容版面配置區 2"/>
          <p:cNvSpPr>
            <a:spLocks noGrp="1"/>
          </p:cNvSpPr>
          <p:nvPr>
            <p:ph idx="1"/>
          </p:nvPr>
        </p:nvSpPr>
        <p:spPr>
          <a:xfrm>
            <a:off x="457200" y="1556792"/>
            <a:ext cx="8229600" cy="4767808"/>
          </a:xfrm>
        </p:spPr>
        <p:txBody>
          <a:bodyPr>
            <a:normAutofit/>
          </a:bodyPr>
          <a:lstStyle/>
          <a:p>
            <a:r>
              <a:rPr lang="en-US" altLang="zh-TW" sz="2800" dirty="0" smtClean="0"/>
              <a:t>What are the roles of Asian quality assurance agencies in qualification framework development?</a:t>
            </a:r>
          </a:p>
          <a:p>
            <a:r>
              <a:rPr lang="en-US" altLang="zh-TW" sz="2800" dirty="0" smtClean="0"/>
              <a:t>What are the challenges for qualification framework implementation from Asian quality assurance agencies’ perspectives?</a:t>
            </a:r>
          </a:p>
          <a:p>
            <a:r>
              <a:rPr lang="en-US" altLang="zh-TW" sz="2800" dirty="0" smtClean="0"/>
              <a:t>What would quality assurance and qualification framework affect student mobility in Asia? </a:t>
            </a:r>
          </a:p>
          <a:p>
            <a:r>
              <a:rPr lang="en-US" altLang="zh-TW" sz="2800" dirty="0" smtClean="0"/>
              <a:t>What are the major concerns in developing Taiwan national qualification framework? </a:t>
            </a:r>
          </a:p>
          <a:p>
            <a:endParaRPr lang="zh-TW" altLang="en-US" dirty="0"/>
          </a:p>
        </p:txBody>
      </p:sp>
    </p:spTree>
    <p:extLst>
      <p:ext uri="{BB962C8B-B14F-4D97-AF65-F5344CB8AC3E}">
        <p14:creationId xmlns:p14="http://schemas.microsoft.com/office/powerpoint/2010/main" val="3255701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1080120"/>
          </a:xfrm>
        </p:spPr>
        <p:txBody>
          <a:bodyPr/>
          <a:lstStyle/>
          <a:p>
            <a:r>
              <a:rPr lang="en-US" altLang="zh-TW" dirty="0" smtClean="0"/>
              <a:t>Methodology </a:t>
            </a:r>
            <a:endParaRPr lang="zh-TW" altLang="en-US" dirty="0"/>
          </a:p>
        </p:txBody>
      </p:sp>
      <p:sp>
        <p:nvSpPr>
          <p:cNvPr id="3" name="內容版面配置區 2"/>
          <p:cNvSpPr>
            <a:spLocks noGrp="1"/>
          </p:cNvSpPr>
          <p:nvPr>
            <p:ph idx="1"/>
          </p:nvPr>
        </p:nvSpPr>
        <p:spPr>
          <a:xfrm>
            <a:off x="457200" y="1628800"/>
            <a:ext cx="8229600" cy="4695800"/>
          </a:xfrm>
        </p:spPr>
        <p:txBody>
          <a:bodyPr>
            <a:normAutofit/>
          </a:bodyPr>
          <a:lstStyle/>
          <a:p>
            <a:r>
              <a:rPr lang="en-US" altLang="zh-TW" sz="4000" dirty="0" smtClean="0"/>
              <a:t>Online  survey over 10 Asian quality assurance agencies</a:t>
            </a:r>
          </a:p>
          <a:p>
            <a:r>
              <a:rPr lang="en-US" altLang="zh-TW" sz="4000" dirty="0" smtClean="0"/>
              <a:t>Two international focus groups</a:t>
            </a:r>
          </a:p>
          <a:p>
            <a:r>
              <a:rPr lang="en-US" altLang="zh-TW" sz="4000" dirty="0" smtClean="0"/>
              <a:t>One national focus groups </a:t>
            </a:r>
          </a:p>
          <a:p>
            <a:r>
              <a:rPr lang="en-US" altLang="zh-TW" sz="4000" dirty="0" smtClean="0"/>
              <a:t>Field trips </a:t>
            </a:r>
            <a:endParaRPr lang="zh-TW" altLang="en-US" sz="4000" dirty="0"/>
          </a:p>
        </p:txBody>
      </p:sp>
    </p:spTree>
    <p:extLst>
      <p:ext uri="{BB962C8B-B14F-4D97-AF65-F5344CB8AC3E}">
        <p14:creationId xmlns:p14="http://schemas.microsoft.com/office/powerpoint/2010/main" val="422354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Major findings </a:t>
            </a:r>
            <a:endParaRPr lang="zh-TW" altLang="en-US" dirty="0"/>
          </a:p>
        </p:txBody>
      </p:sp>
      <p:sp>
        <p:nvSpPr>
          <p:cNvPr id="3" name="內容版面配置區 2"/>
          <p:cNvSpPr>
            <a:spLocks noGrp="1"/>
          </p:cNvSpPr>
          <p:nvPr>
            <p:ph idx="1"/>
          </p:nvPr>
        </p:nvSpPr>
        <p:spPr/>
        <p:txBody>
          <a:bodyPr/>
          <a:lstStyle/>
          <a:p>
            <a:r>
              <a:rPr lang="en-US" altLang="zh-TW" dirty="0"/>
              <a:t> Engagement of QA agencies in qualification framework development and implementation in Asia </a:t>
            </a:r>
            <a:endParaRPr lang="en-US" altLang="zh-TW" dirty="0" smtClean="0"/>
          </a:p>
          <a:p>
            <a:r>
              <a:rPr lang="en-US" altLang="zh-TW" dirty="0"/>
              <a:t>Taiwan’s practice </a:t>
            </a:r>
            <a:endParaRPr lang="zh-TW" altLang="en-US" dirty="0"/>
          </a:p>
        </p:txBody>
      </p:sp>
    </p:spTree>
    <p:extLst>
      <p:ext uri="{BB962C8B-B14F-4D97-AF65-F5344CB8AC3E}">
        <p14:creationId xmlns:p14="http://schemas.microsoft.com/office/powerpoint/2010/main" val="3716012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fontScale="90000"/>
          </a:bodyPr>
          <a:lstStyle/>
          <a:p>
            <a:r>
              <a:rPr lang="en-US" altLang="zh-TW" dirty="0"/>
              <a:t> Engagement of QA agencies </a:t>
            </a:r>
            <a:endParaRPr lang="zh-TW" altLang="en-US" dirty="0"/>
          </a:p>
        </p:txBody>
      </p:sp>
      <p:sp>
        <p:nvSpPr>
          <p:cNvPr id="3" name="內容版面配置區 2"/>
          <p:cNvSpPr>
            <a:spLocks noGrp="1"/>
          </p:cNvSpPr>
          <p:nvPr>
            <p:ph idx="1"/>
          </p:nvPr>
        </p:nvSpPr>
        <p:spPr>
          <a:xfrm>
            <a:off x="179512" y="836712"/>
            <a:ext cx="8784976" cy="6021288"/>
          </a:xfrm>
        </p:spPr>
        <p:txBody>
          <a:bodyPr>
            <a:noAutofit/>
          </a:bodyPr>
          <a:lstStyle/>
          <a:p>
            <a:r>
              <a:rPr lang="en-US" altLang="zh-TW" sz="2800" dirty="0"/>
              <a:t>Three are three models of QA engagement </a:t>
            </a:r>
            <a:r>
              <a:rPr lang="en-US" altLang="zh-TW" sz="2800" dirty="0" smtClean="0"/>
              <a:t>in QF</a:t>
            </a:r>
          </a:p>
          <a:p>
            <a:pPr lvl="1"/>
            <a:r>
              <a:rPr lang="en-US" altLang="zh-TW" sz="2800" dirty="0" smtClean="0"/>
              <a:t>Convergence model </a:t>
            </a:r>
          </a:p>
          <a:p>
            <a:pPr lvl="2"/>
            <a:r>
              <a:rPr lang="en-US" altLang="zh-TW" sz="2800" dirty="0" smtClean="0"/>
              <a:t>MQA</a:t>
            </a:r>
          </a:p>
          <a:p>
            <a:pPr lvl="1"/>
            <a:r>
              <a:rPr lang="en-US" altLang="zh-TW" sz="2800" dirty="0" smtClean="0"/>
              <a:t>Divergence model </a:t>
            </a:r>
          </a:p>
          <a:p>
            <a:pPr lvl="2"/>
            <a:r>
              <a:rPr lang="en-US" altLang="zh-TW" sz="2800" dirty="0" smtClean="0"/>
              <a:t>BAN PT/ Thailand </a:t>
            </a:r>
          </a:p>
          <a:p>
            <a:pPr lvl="1"/>
            <a:r>
              <a:rPr lang="en-US" altLang="zh-TW" sz="2800" dirty="0" smtClean="0"/>
              <a:t>Separatist approach (No role )</a:t>
            </a:r>
          </a:p>
          <a:p>
            <a:pPr lvl="2"/>
            <a:r>
              <a:rPr lang="en-US" altLang="zh-TW" sz="2800" dirty="0" smtClean="0"/>
              <a:t>Taiwan and Japan </a:t>
            </a:r>
          </a:p>
          <a:p>
            <a:r>
              <a:rPr lang="en-US" altLang="zh-TW" sz="2800" dirty="0">
                <a:solidFill>
                  <a:srgbClr val="FF0000"/>
                </a:solidFill>
              </a:rPr>
              <a:t>Enhancement of students’ learning outcomes and employability </a:t>
            </a:r>
            <a:r>
              <a:rPr lang="en-US" altLang="zh-TW" sz="2800" dirty="0"/>
              <a:t>is the main reason for QA engagement </a:t>
            </a:r>
            <a:endParaRPr lang="en-US" altLang="zh-TW" sz="2800" dirty="0" smtClean="0"/>
          </a:p>
          <a:p>
            <a:r>
              <a:rPr lang="en-US" altLang="zh-TW" sz="2800" dirty="0"/>
              <a:t>Working with varying stakeholders is the most challenging QA agencies as QF developer</a:t>
            </a:r>
            <a:endParaRPr lang="zh-TW" altLang="en-US" sz="2800" dirty="0"/>
          </a:p>
        </p:txBody>
      </p:sp>
    </p:spTree>
    <p:extLst>
      <p:ext uri="{BB962C8B-B14F-4D97-AF65-F5344CB8AC3E}">
        <p14:creationId xmlns:p14="http://schemas.microsoft.com/office/powerpoint/2010/main" val="3802185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864096"/>
          </a:xfrm>
        </p:spPr>
        <p:txBody>
          <a:bodyPr>
            <a:normAutofit/>
          </a:bodyPr>
          <a:lstStyle/>
          <a:p>
            <a:r>
              <a:rPr lang="en-US" altLang="zh-TW" dirty="0" smtClean="0"/>
              <a:t>Taiwan Practice</a:t>
            </a:r>
            <a:endParaRPr lang="zh-TW" altLang="en-US" dirty="0"/>
          </a:p>
        </p:txBody>
      </p:sp>
      <p:sp>
        <p:nvSpPr>
          <p:cNvPr id="3" name="內容版面配置區 2"/>
          <p:cNvSpPr>
            <a:spLocks noGrp="1"/>
          </p:cNvSpPr>
          <p:nvPr>
            <p:ph idx="1"/>
          </p:nvPr>
        </p:nvSpPr>
        <p:spPr>
          <a:xfrm>
            <a:off x="323528" y="1268760"/>
            <a:ext cx="8363272" cy="5328592"/>
          </a:xfrm>
        </p:spPr>
        <p:txBody>
          <a:bodyPr>
            <a:normAutofit lnSpcReduction="10000"/>
          </a:bodyPr>
          <a:lstStyle/>
          <a:p>
            <a:r>
              <a:rPr lang="en-US" altLang="zh-TW" dirty="0"/>
              <a:t> </a:t>
            </a:r>
            <a:r>
              <a:rPr lang="en-US" altLang="zh-TW" dirty="0">
                <a:solidFill>
                  <a:srgbClr val="FF0000"/>
                </a:solidFill>
              </a:rPr>
              <a:t>Recognition of prior learning </a:t>
            </a:r>
            <a:r>
              <a:rPr lang="en-US" altLang="zh-TW" dirty="0"/>
              <a:t>in different levels of education is the main purpose of qualification framework development </a:t>
            </a:r>
            <a:endParaRPr lang="en-US" altLang="zh-TW" dirty="0" smtClean="0"/>
          </a:p>
          <a:p>
            <a:r>
              <a:rPr lang="en-US" altLang="zh-TW" dirty="0"/>
              <a:t>Taiwan qualification Framework would be able to </a:t>
            </a:r>
            <a:r>
              <a:rPr lang="en-US" altLang="zh-TW" dirty="0">
                <a:solidFill>
                  <a:srgbClr val="FF0000"/>
                </a:solidFill>
              </a:rPr>
              <a:t>facilitate talent mobility </a:t>
            </a:r>
            <a:endParaRPr lang="en-US" altLang="zh-TW" dirty="0" smtClean="0">
              <a:solidFill>
                <a:srgbClr val="FF0000"/>
              </a:solidFill>
            </a:endParaRPr>
          </a:p>
          <a:p>
            <a:r>
              <a:rPr lang="en-US" altLang="zh-TW" dirty="0"/>
              <a:t>Taiwan Qualification Framework needs to be </a:t>
            </a:r>
            <a:r>
              <a:rPr lang="en-US" altLang="zh-TW" dirty="0">
                <a:solidFill>
                  <a:srgbClr val="FF0000"/>
                </a:solidFill>
              </a:rPr>
              <a:t>inclusive, transparent and systematic </a:t>
            </a:r>
            <a:endParaRPr lang="en-US" altLang="zh-TW" dirty="0" smtClean="0">
              <a:solidFill>
                <a:srgbClr val="FF0000"/>
              </a:solidFill>
            </a:endParaRPr>
          </a:p>
          <a:p>
            <a:r>
              <a:rPr lang="en-US" altLang="zh-TW" dirty="0">
                <a:solidFill>
                  <a:srgbClr val="FF0000"/>
                </a:solidFill>
              </a:rPr>
              <a:t>Postsecondary education </a:t>
            </a:r>
            <a:r>
              <a:rPr lang="en-US" altLang="zh-TW" dirty="0"/>
              <a:t>could be focus of the initial development of TWQF with three domains, </a:t>
            </a:r>
            <a:r>
              <a:rPr lang="en-US" altLang="zh-TW" dirty="0">
                <a:solidFill>
                  <a:srgbClr val="FF0000"/>
                </a:solidFill>
              </a:rPr>
              <a:t>knowledge, skills and competencies</a:t>
            </a:r>
            <a:r>
              <a:rPr lang="en-US" altLang="zh-TW" dirty="0"/>
              <a:t> in compliance with ASEAN qualification reference framework </a:t>
            </a:r>
            <a:endParaRPr lang="en-US" altLang="zh-TW" dirty="0" smtClean="0"/>
          </a:p>
          <a:p>
            <a:r>
              <a:rPr lang="en-US" altLang="zh-TW" dirty="0">
                <a:solidFill>
                  <a:srgbClr val="FF0000"/>
                </a:solidFill>
              </a:rPr>
              <a:t>Engagement of varying stakeholders </a:t>
            </a:r>
            <a:r>
              <a:rPr lang="en-US" altLang="zh-TW" dirty="0"/>
              <a:t>is </a:t>
            </a:r>
            <a:r>
              <a:rPr lang="en-US" altLang="zh-TW" dirty="0" smtClean="0"/>
              <a:t>necessary</a:t>
            </a:r>
          </a:p>
          <a:p>
            <a:r>
              <a:rPr lang="en-US" altLang="zh-TW" dirty="0" smtClean="0">
                <a:solidFill>
                  <a:srgbClr val="FF0000"/>
                </a:solidFill>
              </a:rPr>
              <a:t>From </a:t>
            </a:r>
            <a:r>
              <a:rPr lang="en-US" altLang="zh-TW" dirty="0">
                <a:solidFill>
                  <a:srgbClr val="FF0000"/>
                </a:solidFill>
              </a:rPr>
              <a:t>Partial model to Enabling model </a:t>
            </a:r>
            <a:endParaRPr lang="zh-TW" altLang="en-US" dirty="0">
              <a:solidFill>
                <a:srgbClr val="FF0000"/>
              </a:solidFill>
            </a:endParaRPr>
          </a:p>
        </p:txBody>
      </p:sp>
    </p:spTree>
    <p:extLst>
      <p:ext uri="{BB962C8B-B14F-4D97-AF65-F5344CB8AC3E}">
        <p14:creationId xmlns:p14="http://schemas.microsoft.com/office/powerpoint/2010/main" val="2644335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1224136"/>
          </a:xfrm>
        </p:spPr>
        <p:txBody>
          <a:bodyPr/>
          <a:lstStyle/>
          <a:p>
            <a:r>
              <a:rPr lang="en-US" altLang="zh-TW" dirty="0" smtClean="0"/>
              <a:t>Discussions </a:t>
            </a:r>
            <a:endParaRPr lang="zh-TW" altLang="en-US" dirty="0"/>
          </a:p>
        </p:txBody>
      </p:sp>
      <p:sp>
        <p:nvSpPr>
          <p:cNvPr id="3" name="內容版面配置區 2"/>
          <p:cNvSpPr>
            <a:spLocks noGrp="1"/>
          </p:cNvSpPr>
          <p:nvPr>
            <p:ph idx="1"/>
          </p:nvPr>
        </p:nvSpPr>
        <p:spPr>
          <a:xfrm>
            <a:off x="457200" y="1988840"/>
            <a:ext cx="8229600" cy="4536504"/>
          </a:xfrm>
        </p:spPr>
        <p:txBody>
          <a:bodyPr>
            <a:normAutofit/>
          </a:bodyPr>
          <a:lstStyle/>
          <a:p>
            <a:r>
              <a:rPr lang="en-US" altLang="zh-TW" sz="3600" dirty="0"/>
              <a:t>Convergence or Divergence model ?</a:t>
            </a:r>
          </a:p>
          <a:p>
            <a:r>
              <a:rPr lang="en-US" altLang="zh-TW" sz="3600" dirty="0" smtClean="0"/>
              <a:t>Partiality</a:t>
            </a:r>
            <a:r>
              <a:rPr lang="en-US" altLang="zh-TW" sz="3600" dirty="0"/>
              <a:t>, inclusiveness and transparency would characterize Taiwan Qualification </a:t>
            </a:r>
            <a:r>
              <a:rPr lang="en-US" altLang="zh-TW" sz="3600" dirty="0" smtClean="0"/>
              <a:t>Framework</a:t>
            </a:r>
          </a:p>
          <a:p>
            <a:r>
              <a:rPr lang="en-US" altLang="zh-TW" sz="3600" dirty="0"/>
              <a:t>Would NQF lead to an isomorphism phenomenon? </a:t>
            </a:r>
          </a:p>
        </p:txBody>
      </p:sp>
    </p:spTree>
    <p:extLst>
      <p:ext uri="{BB962C8B-B14F-4D97-AF65-F5344CB8AC3E}">
        <p14:creationId xmlns:p14="http://schemas.microsoft.com/office/powerpoint/2010/main" val="3747131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 </a:t>
            </a:r>
            <a:endParaRPr lang="zh-TW" altLang="en-US" dirty="0"/>
          </a:p>
        </p:txBody>
      </p:sp>
      <p:sp>
        <p:nvSpPr>
          <p:cNvPr id="3" name="內容版面配置區 2"/>
          <p:cNvSpPr>
            <a:spLocks noGrp="1"/>
          </p:cNvSpPr>
          <p:nvPr>
            <p:ph idx="1"/>
          </p:nvPr>
        </p:nvSpPr>
        <p:spPr>
          <a:xfrm>
            <a:off x="457200" y="1916832"/>
            <a:ext cx="8229600" cy="4536504"/>
          </a:xfrm>
        </p:spPr>
        <p:txBody>
          <a:bodyPr>
            <a:normAutofit/>
          </a:bodyPr>
          <a:lstStyle/>
          <a:p>
            <a:r>
              <a:rPr lang="en-US" altLang="zh-TW" sz="3200" dirty="0" smtClean="0"/>
              <a:t>Higher education expansion in Asia</a:t>
            </a:r>
          </a:p>
          <a:p>
            <a:r>
              <a:rPr lang="en-US" altLang="zh-TW" sz="3200" dirty="0" smtClean="0"/>
              <a:t>Increased global and regional student mobility due to economic growth </a:t>
            </a:r>
          </a:p>
          <a:p>
            <a:r>
              <a:rPr lang="en-US" altLang="zh-TW" sz="3200" dirty="0" smtClean="0"/>
              <a:t>Quality of qualifications and regional qualifications reference frameworks </a:t>
            </a:r>
          </a:p>
          <a:p>
            <a:r>
              <a:rPr lang="en-US" altLang="zh-TW" sz="3200" dirty="0" smtClean="0"/>
              <a:t>Connection between </a:t>
            </a:r>
            <a:r>
              <a:rPr lang="en-US" altLang="zh-TW" sz="3200" dirty="0"/>
              <a:t>q</a:t>
            </a:r>
            <a:r>
              <a:rPr lang="en-US" altLang="zh-TW" sz="3200" dirty="0" smtClean="0"/>
              <a:t>uality assurance and qualification framework </a:t>
            </a:r>
            <a:endParaRPr lang="zh-TW" altLang="en-US" sz="3200" dirty="0"/>
          </a:p>
        </p:txBody>
      </p:sp>
    </p:spTree>
    <p:extLst>
      <p:ext uri="{BB962C8B-B14F-4D97-AF65-F5344CB8AC3E}">
        <p14:creationId xmlns:p14="http://schemas.microsoft.com/office/powerpoint/2010/main" val="222214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1224136"/>
          </a:xfrm>
        </p:spPr>
        <p:txBody>
          <a:bodyPr/>
          <a:lstStyle/>
          <a:p>
            <a:r>
              <a:rPr lang="en-US" altLang="zh-TW" dirty="0" smtClean="0"/>
              <a:t>Conclusion </a:t>
            </a:r>
            <a:endParaRPr lang="zh-TW" altLang="en-US" dirty="0"/>
          </a:p>
        </p:txBody>
      </p:sp>
      <p:sp>
        <p:nvSpPr>
          <p:cNvPr id="3" name="內容版面配置區 2"/>
          <p:cNvSpPr>
            <a:spLocks noGrp="1"/>
          </p:cNvSpPr>
          <p:nvPr>
            <p:ph idx="1"/>
          </p:nvPr>
        </p:nvSpPr>
        <p:spPr>
          <a:xfrm>
            <a:off x="457200" y="1844824"/>
            <a:ext cx="8229600" cy="4479776"/>
          </a:xfrm>
        </p:spPr>
        <p:txBody>
          <a:bodyPr>
            <a:normAutofit/>
          </a:bodyPr>
          <a:lstStyle/>
          <a:p>
            <a:r>
              <a:rPr lang="en-US" altLang="zh-TW" sz="3600" dirty="0" smtClean="0"/>
              <a:t>Triangulation among regional qualification frameworks, governments and quality assurance agencies has been developed </a:t>
            </a:r>
          </a:p>
          <a:p>
            <a:r>
              <a:rPr lang="en-US" altLang="zh-TW" sz="3600" dirty="0" smtClean="0"/>
              <a:t>Assessment of educational outcomes is core for QA and QF</a:t>
            </a:r>
          </a:p>
          <a:p>
            <a:r>
              <a:rPr lang="en-US" altLang="zh-TW" sz="3600" dirty="0" smtClean="0"/>
              <a:t>A global qualification framework? </a:t>
            </a:r>
            <a:endParaRPr lang="zh-TW" altLang="en-US" sz="3600" dirty="0"/>
          </a:p>
        </p:txBody>
      </p:sp>
    </p:spTree>
    <p:extLst>
      <p:ext uri="{BB962C8B-B14F-4D97-AF65-F5344CB8AC3E}">
        <p14:creationId xmlns:p14="http://schemas.microsoft.com/office/powerpoint/2010/main" val="1788047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213209029"/>
              </p:ext>
            </p:extLst>
          </p:nvPr>
        </p:nvGraphicFramePr>
        <p:xfrm>
          <a:off x="539552" y="116632"/>
          <a:ext cx="8229600" cy="6336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6584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5" name="內容版面配置區 4"/>
          <p:cNvSpPr>
            <a:spLocks noGrp="1"/>
          </p:cNvSpPr>
          <p:nvPr>
            <p:ph idx="1"/>
          </p:nvPr>
        </p:nvSpPr>
        <p:spPr>
          <a:xfrm>
            <a:off x="457200" y="2348880"/>
            <a:ext cx="8229600" cy="3777283"/>
          </a:xfrm>
        </p:spPr>
        <p:txBody>
          <a:bodyPr/>
          <a:lstStyle/>
          <a:p>
            <a:pPr marL="0" indent="0" algn="ctr">
              <a:buNone/>
            </a:pPr>
            <a:r>
              <a:rPr lang="en-US" altLang="zh-TW" dirty="0" smtClean="0"/>
              <a:t>  Thank you for your attention </a:t>
            </a:r>
          </a:p>
          <a:p>
            <a:pPr marL="0" indent="0" algn="ctr">
              <a:buNone/>
            </a:pPr>
            <a:r>
              <a:rPr lang="en-US" altLang="zh-TW" dirty="0" smtClean="0"/>
              <a:t>Higher Education Evaluation &amp; Accreditation Council of Taiwan </a:t>
            </a:r>
          </a:p>
          <a:p>
            <a:pPr marL="0" indent="0" algn="ctr">
              <a:buNone/>
            </a:pPr>
            <a:r>
              <a:rPr lang="en-US" altLang="zh-TW" dirty="0" smtClean="0"/>
              <a:t>National </a:t>
            </a:r>
            <a:r>
              <a:rPr lang="en-US" altLang="zh-TW" dirty="0" err="1" smtClean="0"/>
              <a:t>Chengchi</a:t>
            </a:r>
            <a:r>
              <a:rPr lang="en-US" altLang="zh-TW" dirty="0" smtClean="0"/>
              <a:t> University, Taiwan </a:t>
            </a:r>
          </a:p>
          <a:p>
            <a:pPr marL="0" indent="0" algn="ctr">
              <a:buNone/>
            </a:pPr>
            <a:r>
              <a:rPr lang="en-US" altLang="zh-TW" dirty="0"/>
              <a:t> </a:t>
            </a:r>
            <a:r>
              <a:rPr lang="en-US" altLang="zh-TW" dirty="0" smtClean="0"/>
              <a:t>    </a:t>
            </a:r>
            <a:r>
              <a:rPr lang="en-US" altLang="zh-TW" dirty="0" smtClean="0">
                <a:hlinkClick r:id="rId2"/>
              </a:rPr>
              <a:t>yungchi@nccu.edu.tw</a:t>
            </a:r>
            <a:r>
              <a:rPr lang="en-US" altLang="zh-TW" dirty="0" smtClean="0"/>
              <a:t> </a:t>
            </a:r>
            <a:endParaRPr lang="zh-TW" altLang="en-US" dirty="0"/>
          </a:p>
        </p:txBody>
      </p:sp>
    </p:spTree>
    <p:extLst>
      <p:ext uri="{BB962C8B-B14F-4D97-AF65-F5344CB8AC3E}">
        <p14:creationId xmlns:p14="http://schemas.microsoft.com/office/powerpoint/2010/main" val="1519931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4">
            <a:extLst>
              <a:ext uri="{FF2B5EF4-FFF2-40B4-BE49-F238E27FC236}">
                <a16:creationId xmlns:a16="http://schemas.microsoft.com/office/drawing/2014/main" xmlns="" id="{DEE5C6BA-FE2A-4C38-8D88-E70C06E54F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81679" y="3726"/>
            <a:ext cx="48623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xmlns="" id="{53E66F28-0926-4CFB-BDAB-646CAB184CB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flipH="1">
            <a:off x="0" y="0"/>
            <a:ext cx="9144000" cy="6858000"/>
          </a:xfrm>
          <a:prstGeom prst="rect">
            <a:avLst/>
          </a:prstGeom>
        </p:spPr>
      </p:pic>
      <p:sp>
        <p:nvSpPr>
          <p:cNvPr id="2" name="Title 1">
            <a:extLst>
              <a:ext uri="{FF2B5EF4-FFF2-40B4-BE49-F238E27FC236}">
                <a16:creationId xmlns:a16="http://schemas.microsoft.com/office/drawing/2014/main" xmlns="" id="{2981C9F2-271C-4BA5-83BD-24531DCC4389}"/>
              </a:ext>
            </a:extLst>
          </p:cNvPr>
          <p:cNvSpPr>
            <a:spLocks noGrp="1"/>
          </p:cNvSpPr>
          <p:nvPr>
            <p:ph type="title"/>
          </p:nvPr>
        </p:nvSpPr>
        <p:spPr>
          <a:xfrm>
            <a:off x="323528" y="155537"/>
            <a:ext cx="4209371" cy="1454051"/>
          </a:xfrm>
        </p:spPr>
        <p:txBody>
          <a:bodyPr>
            <a:noAutofit/>
          </a:bodyPr>
          <a:lstStyle/>
          <a:p>
            <a:pPr algn="ctr"/>
            <a:r>
              <a:rPr lang="en-US" sz="2800" dirty="0">
                <a:solidFill>
                  <a:srgbClr val="000000"/>
                </a:solidFill>
                <a:latin typeface="Times New Roman" panose="02020603050405020304" pitchFamily="18" charset="0"/>
                <a:cs typeface="Times New Roman" panose="02020603050405020304" pitchFamily="18" charset="0"/>
              </a:rPr>
              <a:t>Overall View of the Asia Pacific Region  Higher Education and QA System</a:t>
            </a:r>
          </a:p>
        </p:txBody>
      </p:sp>
      <p:sp>
        <p:nvSpPr>
          <p:cNvPr id="19" name="Freeform 60">
            <a:extLst>
              <a:ext uri="{FF2B5EF4-FFF2-40B4-BE49-F238E27FC236}">
                <a16:creationId xmlns:a16="http://schemas.microsoft.com/office/drawing/2014/main" xmlns="" id="{DE9FA85F-F0FB-4952-A05F-04CC67B18E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69824" y="2"/>
            <a:ext cx="2970144" cy="2251543"/>
          </a:xfrm>
          <a:custGeom>
            <a:avLst/>
            <a:gdLst>
              <a:gd name="connsiteX0" fmla="*/ 20753 w 3960192"/>
              <a:gd name="connsiteY0" fmla="*/ 0 h 2251543"/>
              <a:gd name="connsiteX1" fmla="*/ 3939439 w 3960192"/>
              <a:gd name="connsiteY1" fmla="*/ 0 h 2251543"/>
              <a:gd name="connsiteX2" fmla="*/ 3949969 w 3960192"/>
              <a:gd name="connsiteY2" fmla="*/ 68994 h 2251543"/>
              <a:gd name="connsiteX3" fmla="*/ 3960192 w 3960192"/>
              <a:gd name="connsiteY3" fmla="*/ 271447 h 2251543"/>
              <a:gd name="connsiteX4" fmla="*/ 1980096 w 3960192"/>
              <a:gd name="connsiteY4" fmla="*/ 2251543 h 2251543"/>
              <a:gd name="connsiteX5" fmla="*/ 0 w 3960192"/>
              <a:gd name="connsiteY5" fmla="*/ 271447 h 2251543"/>
              <a:gd name="connsiteX6" fmla="*/ 10223 w 3960192"/>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2" h="2251543">
                <a:moveTo>
                  <a:pt x="20753" y="0"/>
                </a:moveTo>
                <a:lnTo>
                  <a:pt x="3939439" y="0"/>
                </a:lnTo>
                <a:lnTo>
                  <a:pt x="3949969" y="68994"/>
                </a:lnTo>
                <a:cubicBezTo>
                  <a:pt x="3956729" y="135559"/>
                  <a:pt x="3960192" y="203099"/>
                  <a:pt x="3960192" y="271447"/>
                </a:cubicBezTo>
                <a:cubicBezTo>
                  <a:pt x="3960192" y="1365024"/>
                  <a:pt x="3073673" y="2251543"/>
                  <a:pt x="1980096" y="2251543"/>
                </a:cubicBezTo>
                <a:cubicBezTo>
                  <a:pt x="886519" y="2251543"/>
                  <a:pt x="0" y="1365024"/>
                  <a:pt x="0" y="271447"/>
                </a:cubicBezTo>
                <a:cubicBezTo>
                  <a:pt x="0" y="203099"/>
                  <a:pt x="3463" y="135559"/>
                  <a:pt x="10223" y="68994"/>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xmlns="" id="{CF2FC6C4-5F8F-40B8-99B2-E89C55C3758D}"/>
              </a:ext>
            </a:extLst>
          </p:cNvPr>
          <p:cNvPicPr>
            <a:picLocks noChangeAspect="1"/>
          </p:cNvPicPr>
          <p:nvPr/>
        </p:nvPicPr>
        <p:blipFill rotWithShape="1">
          <a:blip r:embed="rId3" cstate="print">
            <a:alphaModFix/>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rcRect t="21645" r="1" b="21020"/>
          <a:stretch/>
        </p:blipFill>
        <p:spPr>
          <a:xfrm>
            <a:off x="4974535" y="1"/>
            <a:ext cx="2756066" cy="2106932"/>
          </a:xfrm>
          <a:custGeom>
            <a:avLst/>
            <a:gdLst>
              <a:gd name="connsiteX0" fmla="*/ 21954 w 3674754"/>
              <a:gd name="connsiteY0" fmla="*/ 0 h 2106932"/>
              <a:gd name="connsiteX1" fmla="*/ 3652800 w 3674754"/>
              <a:gd name="connsiteY1" fmla="*/ 0 h 2106932"/>
              <a:gd name="connsiteX2" fmla="*/ 3665268 w 3674754"/>
              <a:gd name="connsiteY2" fmla="*/ 81694 h 2106932"/>
              <a:gd name="connsiteX3" fmla="*/ 3674754 w 3674754"/>
              <a:gd name="connsiteY3" fmla="*/ 269555 h 2106932"/>
              <a:gd name="connsiteX4" fmla="*/ 1837377 w 3674754"/>
              <a:gd name="connsiteY4" fmla="*/ 2106932 h 2106932"/>
              <a:gd name="connsiteX5" fmla="*/ 0 w 3674754"/>
              <a:gd name="connsiteY5" fmla="*/ 269555 h 2106932"/>
              <a:gd name="connsiteX6" fmla="*/ 9486 w 3674754"/>
              <a:gd name="connsiteY6" fmla="*/ 81694 h 2106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74754" h="2106932">
                <a:moveTo>
                  <a:pt x="21954" y="0"/>
                </a:moveTo>
                <a:lnTo>
                  <a:pt x="3652800" y="0"/>
                </a:lnTo>
                <a:lnTo>
                  <a:pt x="3665268" y="81694"/>
                </a:lnTo>
                <a:cubicBezTo>
                  <a:pt x="3671541" y="143461"/>
                  <a:pt x="3674754" y="206133"/>
                  <a:pt x="3674754" y="269555"/>
                </a:cubicBezTo>
                <a:cubicBezTo>
                  <a:pt x="3674754" y="1284311"/>
                  <a:pt x="2852132" y="2106932"/>
                  <a:pt x="1837377" y="2106932"/>
                </a:cubicBezTo>
                <a:cubicBezTo>
                  <a:pt x="822622" y="2106932"/>
                  <a:pt x="0" y="1284311"/>
                  <a:pt x="0" y="269555"/>
                </a:cubicBezTo>
                <a:cubicBezTo>
                  <a:pt x="0" y="206133"/>
                  <a:pt x="3214" y="143461"/>
                  <a:pt x="9486" y="81694"/>
                </a:cubicBezTo>
                <a:close/>
              </a:path>
            </a:pathLst>
          </a:custGeom>
          <a:effectLst>
            <a:softEdge rad="0"/>
          </a:effectLst>
        </p:spPr>
      </p:pic>
      <p:sp>
        <p:nvSpPr>
          <p:cNvPr id="8" name="Freeform: Shape 7">
            <a:extLst>
              <a:ext uri="{FF2B5EF4-FFF2-40B4-BE49-F238E27FC236}">
                <a16:creationId xmlns:a16="http://schemas.microsoft.com/office/drawing/2014/main" xmlns="" id="{E1675FFE-004A-4A80-BC71-C849A3B77642}"/>
              </a:ext>
            </a:extLst>
          </p:cNvPr>
          <p:cNvSpPr/>
          <p:nvPr/>
        </p:nvSpPr>
        <p:spPr>
          <a:xfrm>
            <a:off x="1706213" y="2506089"/>
            <a:ext cx="331859" cy="91440"/>
          </a:xfrm>
          <a:custGeom>
            <a:avLst/>
            <a:gdLst>
              <a:gd name="connsiteX0" fmla="*/ 0 w 442478"/>
              <a:gd name="connsiteY0" fmla="*/ 45720 h 91440"/>
              <a:gd name="connsiteX1" fmla="*/ 442478 w 442478"/>
              <a:gd name="connsiteY1" fmla="*/ 45720 h 91440"/>
            </a:gdLst>
            <a:ahLst/>
            <a:cxnLst>
              <a:cxn ang="0">
                <a:pos x="connsiteX0" y="connsiteY0"/>
              </a:cxn>
              <a:cxn ang="0">
                <a:pos x="connsiteX1" y="connsiteY1"/>
              </a:cxn>
            </a:cxnLst>
            <a:rect l="l" t="t" r="r" b="b"/>
            <a:pathLst>
              <a:path w="442478" h="91440">
                <a:moveTo>
                  <a:pt x="0" y="45720"/>
                </a:moveTo>
                <a:lnTo>
                  <a:pt x="442478" y="45720"/>
                </a:lnTo>
              </a:path>
            </a:pathLst>
          </a:custGeom>
          <a:noFill/>
          <a:ln>
            <a:tailEnd type="arrow"/>
          </a:ln>
        </p:spPr>
        <p:style>
          <a:lnRef idx="1">
            <a:schemeClr val="accent5">
              <a:hueOff val="0"/>
              <a:satOff val="0"/>
              <a:lumOff val="0"/>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22113" tIns="43352" rIns="222112" bIns="43353"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9" name="Freeform: Shape 8">
            <a:extLst>
              <a:ext uri="{FF2B5EF4-FFF2-40B4-BE49-F238E27FC236}">
                <a16:creationId xmlns:a16="http://schemas.microsoft.com/office/drawing/2014/main" xmlns="" id="{2E6E1207-B686-4C57-B7B6-1C7027137B27}"/>
              </a:ext>
            </a:extLst>
          </p:cNvPr>
          <p:cNvSpPr/>
          <p:nvPr/>
        </p:nvSpPr>
        <p:spPr>
          <a:xfrm>
            <a:off x="164917" y="1932952"/>
            <a:ext cx="1542647"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2000" kern="1200" dirty="0">
                <a:solidFill>
                  <a:schemeClr val="tx1"/>
                </a:solidFill>
              </a:rPr>
              <a:t>Total of Universities:</a:t>
            </a:r>
          </a:p>
          <a:p>
            <a:pPr marL="0" lvl="0" indent="0" algn="ctr" defTabSz="800100">
              <a:lnSpc>
                <a:spcPct val="90000"/>
              </a:lnSpc>
              <a:spcBef>
                <a:spcPct val="0"/>
              </a:spcBef>
              <a:spcAft>
                <a:spcPct val="35000"/>
              </a:spcAft>
              <a:buNone/>
            </a:pPr>
            <a:r>
              <a:rPr lang="en-US" sz="2000" kern="1200" dirty="0">
                <a:solidFill>
                  <a:schemeClr val="tx1"/>
                </a:solidFill>
              </a:rPr>
              <a:t>76,387 </a:t>
            </a:r>
          </a:p>
        </p:txBody>
      </p:sp>
      <p:sp>
        <p:nvSpPr>
          <p:cNvPr id="11" name="Freeform: Shape 10">
            <a:extLst>
              <a:ext uri="{FF2B5EF4-FFF2-40B4-BE49-F238E27FC236}">
                <a16:creationId xmlns:a16="http://schemas.microsoft.com/office/drawing/2014/main" xmlns="" id="{CF8D68D1-0856-40BD-8AC4-6BF39200CDCE}"/>
              </a:ext>
            </a:extLst>
          </p:cNvPr>
          <p:cNvSpPr/>
          <p:nvPr/>
        </p:nvSpPr>
        <p:spPr>
          <a:xfrm>
            <a:off x="3603670" y="2506089"/>
            <a:ext cx="331859" cy="91440"/>
          </a:xfrm>
          <a:custGeom>
            <a:avLst/>
            <a:gdLst>
              <a:gd name="connsiteX0" fmla="*/ 0 w 442478"/>
              <a:gd name="connsiteY0" fmla="*/ 45720 h 91440"/>
              <a:gd name="connsiteX1" fmla="*/ 442478 w 442478"/>
              <a:gd name="connsiteY1" fmla="*/ 45720 h 91440"/>
            </a:gdLst>
            <a:ahLst/>
            <a:cxnLst>
              <a:cxn ang="0">
                <a:pos x="connsiteX0" y="connsiteY0"/>
              </a:cxn>
              <a:cxn ang="0">
                <a:pos x="connsiteX1" y="connsiteY1"/>
              </a:cxn>
            </a:cxnLst>
            <a:rect l="l" t="t" r="r" b="b"/>
            <a:pathLst>
              <a:path w="442478" h="91440">
                <a:moveTo>
                  <a:pt x="0" y="45720"/>
                </a:moveTo>
                <a:lnTo>
                  <a:pt x="442478" y="45720"/>
                </a:lnTo>
              </a:path>
            </a:pathLst>
          </a:custGeom>
          <a:noFill/>
          <a:ln>
            <a:tailEnd type="arrow"/>
          </a:ln>
        </p:spPr>
        <p:style>
          <a:lnRef idx="1">
            <a:schemeClr val="accent5">
              <a:hueOff val="-1351709"/>
              <a:satOff val="-3484"/>
              <a:lumOff val="-2353"/>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22112" tIns="43352" rIns="222113" bIns="43353"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12" name="Freeform: Shape 11">
            <a:extLst>
              <a:ext uri="{FF2B5EF4-FFF2-40B4-BE49-F238E27FC236}">
                <a16:creationId xmlns:a16="http://schemas.microsoft.com/office/drawing/2014/main" xmlns="" id="{8B5167F9-A45A-4D40-876C-D8F393076FD2}"/>
              </a:ext>
            </a:extLst>
          </p:cNvPr>
          <p:cNvSpPr/>
          <p:nvPr/>
        </p:nvSpPr>
        <p:spPr>
          <a:xfrm>
            <a:off x="2062373" y="1932952"/>
            <a:ext cx="1542647"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1126424"/>
              <a:satOff val="-2903"/>
              <a:lumOff val="-1961"/>
              <a:alphaOff val="0"/>
            </a:schemeClr>
          </a:fillRef>
          <a:effectRef idx="2">
            <a:schemeClr val="accent5">
              <a:hueOff val="-1126424"/>
              <a:satOff val="-2903"/>
              <a:lumOff val="-1961"/>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600" kern="1200" dirty="0">
                <a:solidFill>
                  <a:schemeClr val="tx1"/>
                </a:solidFill>
              </a:rPr>
              <a:t>Total No. of Student Population:</a:t>
            </a:r>
          </a:p>
          <a:p>
            <a:pPr marL="0" lvl="0" indent="0" algn="ctr" defTabSz="800100">
              <a:lnSpc>
                <a:spcPct val="90000"/>
              </a:lnSpc>
              <a:spcBef>
                <a:spcPct val="0"/>
              </a:spcBef>
              <a:spcAft>
                <a:spcPct val="35000"/>
              </a:spcAft>
              <a:buNone/>
            </a:pPr>
            <a:r>
              <a:rPr lang="en-US" sz="1600" kern="1200" dirty="0">
                <a:solidFill>
                  <a:schemeClr val="tx1"/>
                </a:solidFill>
              </a:rPr>
              <a:t>349,617,534 </a:t>
            </a:r>
          </a:p>
        </p:txBody>
      </p:sp>
      <p:sp>
        <p:nvSpPr>
          <p:cNvPr id="13" name="Freeform: Shape 12">
            <a:extLst>
              <a:ext uri="{FF2B5EF4-FFF2-40B4-BE49-F238E27FC236}">
                <a16:creationId xmlns:a16="http://schemas.microsoft.com/office/drawing/2014/main" xmlns="" id="{FF26E18A-B3FC-46D5-BCFF-D93AE5EE9CBF}"/>
              </a:ext>
            </a:extLst>
          </p:cNvPr>
          <p:cNvSpPr/>
          <p:nvPr/>
        </p:nvSpPr>
        <p:spPr>
          <a:xfrm>
            <a:off x="936241" y="3167068"/>
            <a:ext cx="3794912" cy="442478"/>
          </a:xfrm>
          <a:custGeom>
            <a:avLst/>
            <a:gdLst>
              <a:gd name="connsiteX0" fmla="*/ 5059883 w 5059883"/>
              <a:gd name="connsiteY0" fmla="*/ 0 h 442478"/>
              <a:gd name="connsiteX1" fmla="*/ 5059883 w 5059883"/>
              <a:gd name="connsiteY1" fmla="*/ 238339 h 442478"/>
              <a:gd name="connsiteX2" fmla="*/ 0 w 5059883"/>
              <a:gd name="connsiteY2" fmla="*/ 238339 h 442478"/>
              <a:gd name="connsiteX3" fmla="*/ 0 w 5059883"/>
              <a:gd name="connsiteY3" fmla="*/ 442478 h 442478"/>
            </a:gdLst>
            <a:ahLst/>
            <a:cxnLst>
              <a:cxn ang="0">
                <a:pos x="connsiteX0" y="connsiteY0"/>
              </a:cxn>
              <a:cxn ang="0">
                <a:pos x="connsiteX1" y="connsiteY1"/>
              </a:cxn>
              <a:cxn ang="0">
                <a:pos x="connsiteX2" y="connsiteY2"/>
              </a:cxn>
              <a:cxn ang="0">
                <a:pos x="connsiteX3" y="connsiteY3"/>
              </a:cxn>
            </a:cxnLst>
            <a:rect l="l" t="t" r="r" b="b"/>
            <a:pathLst>
              <a:path w="5059883" h="442478">
                <a:moveTo>
                  <a:pt x="5059883" y="0"/>
                </a:moveTo>
                <a:lnTo>
                  <a:pt x="5059883" y="238339"/>
                </a:lnTo>
                <a:lnTo>
                  <a:pt x="0" y="238339"/>
                </a:lnTo>
                <a:lnTo>
                  <a:pt x="0" y="442478"/>
                </a:lnTo>
              </a:path>
            </a:pathLst>
          </a:custGeom>
          <a:noFill/>
          <a:ln>
            <a:tailEnd type="arrow"/>
          </a:ln>
        </p:spPr>
        <p:style>
          <a:lnRef idx="1">
            <a:schemeClr val="accent5">
              <a:hueOff val="-2703417"/>
              <a:satOff val="-6968"/>
              <a:lumOff val="-4706"/>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415593" tIns="218871" rIns="2415593" bIns="218872"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14" name="Freeform: Shape 13">
            <a:extLst>
              <a:ext uri="{FF2B5EF4-FFF2-40B4-BE49-F238E27FC236}">
                <a16:creationId xmlns:a16="http://schemas.microsoft.com/office/drawing/2014/main" xmlns="" id="{A19A06FC-88F2-4D56-AD69-A00DBCE4C5A5}"/>
              </a:ext>
            </a:extLst>
          </p:cNvPr>
          <p:cNvSpPr/>
          <p:nvPr/>
        </p:nvSpPr>
        <p:spPr>
          <a:xfrm>
            <a:off x="3959830" y="1934751"/>
            <a:ext cx="1707563"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2252848"/>
              <a:satOff val="-5806"/>
              <a:lumOff val="-3922"/>
              <a:alphaOff val="0"/>
            </a:schemeClr>
          </a:fillRef>
          <a:effectRef idx="2">
            <a:schemeClr val="accent5">
              <a:hueOff val="-2252848"/>
              <a:satOff val="-5806"/>
              <a:lumOff val="-3922"/>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600" kern="1200" dirty="0">
                <a:solidFill>
                  <a:srgbClr val="FF0000"/>
                </a:solidFill>
              </a:rPr>
              <a:t>Total No. of Quality Assurance Agencies:</a:t>
            </a:r>
          </a:p>
          <a:p>
            <a:pPr marL="0" lvl="0" indent="0" algn="ctr" defTabSz="800100">
              <a:lnSpc>
                <a:spcPct val="90000"/>
              </a:lnSpc>
              <a:spcBef>
                <a:spcPct val="0"/>
              </a:spcBef>
              <a:spcAft>
                <a:spcPct val="35000"/>
              </a:spcAft>
              <a:buNone/>
            </a:pPr>
            <a:r>
              <a:rPr lang="en-US" sz="1600" kern="1200" dirty="0">
                <a:solidFill>
                  <a:srgbClr val="FF0000"/>
                </a:solidFill>
              </a:rPr>
              <a:t>87 </a:t>
            </a:r>
          </a:p>
        </p:txBody>
      </p:sp>
      <p:sp>
        <p:nvSpPr>
          <p:cNvPr id="16" name="Freeform: Shape 15">
            <a:extLst>
              <a:ext uri="{FF2B5EF4-FFF2-40B4-BE49-F238E27FC236}">
                <a16:creationId xmlns:a16="http://schemas.microsoft.com/office/drawing/2014/main" xmlns="" id="{1C81D4C2-6ED9-49E8-9DB5-8203942F9022}"/>
              </a:ext>
            </a:extLst>
          </p:cNvPr>
          <p:cNvSpPr/>
          <p:nvPr/>
        </p:nvSpPr>
        <p:spPr>
          <a:xfrm>
            <a:off x="1706213" y="4213285"/>
            <a:ext cx="331859" cy="91440"/>
          </a:xfrm>
          <a:custGeom>
            <a:avLst/>
            <a:gdLst>
              <a:gd name="connsiteX0" fmla="*/ 0 w 442478"/>
              <a:gd name="connsiteY0" fmla="*/ 45720 h 91440"/>
              <a:gd name="connsiteX1" fmla="*/ 442478 w 442478"/>
              <a:gd name="connsiteY1" fmla="*/ 45720 h 91440"/>
            </a:gdLst>
            <a:ahLst/>
            <a:cxnLst>
              <a:cxn ang="0">
                <a:pos x="connsiteX0" y="connsiteY0"/>
              </a:cxn>
              <a:cxn ang="0">
                <a:pos x="connsiteX1" y="connsiteY1"/>
              </a:cxn>
            </a:cxnLst>
            <a:rect l="l" t="t" r="r" b="b"/>
            <a:pathLst>
              <a:path w="442478" h="91440">
                <a:moveTo>
                  <a:pt x="0" y="45720"/>
                </a:moveTo>
                <a:lnTo>
                  <a:pt x="442478" y="45720"/>
                </a:lnTo>
              </a:path>
            </a:pathLst>
          </a:custGeom>
          <a:noFill/>
          <a:ln>
            <a:tailEnd type="arrow"/>
          </a:ln>
        </p:spPr>
        <p:style>
          <a:lnRef idx="1">
            <a:schemeClr val="accent5">
              <a:hueOff val="-4055126"/>
              <a:satOff val="-10451"/>
              <a:lumOff val="-7059"/>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22113" tIns="43352" rIns="222112" bIns="43353"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20" name="Freeform: Shape 19">
            <a:extLst>
              <a:ext uri="{FF2B5EF4-FFF2-40B4-BE49-F238E27FC236}">
                <a16:creationId xmlns:a16="http://schemas.microsoft.com/office/drawing/2014/main" xmlns="" id="{48085582-CA3C-4D61-A589-039583E8A439}"/>
              </a:ext>
            </a:extLst>
          </p:cNvPr>
          <p:cNvSpPr/>
          <p:nvPr/>
        </p:nvSpPr>
        <p:spPr>
          <a:xfrm>
            <a:off x="329495" y="3643991"/>
            <a:ext cx="1542647"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3379271"/>
              <a:satOff val="-8710"/>
              <a:lumOff val="-5883"/>
              <a:alphaOff val="0"/>
            </a:schemeClr>
          </a:fillRef>
          <a:effectRef idx="2">
            <a:schemeClr val="accent5">
              <a:hueOff val="-3379271"/>
              <a:satOff val="-8710"/>
              <a:lumOff val="-5883"/>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kern="1200" dirty="0">
                <a:solidFill>
                  <a:schemeClr val="tx1"/>
                </a:solidFill>
              </a:rPr>
              <a:t>No. of Public QAA:</a:t>
            </a:r>
          </a:p>
          <a:p>
            <a:pPr marL="0" lvl="0" indent="0" algn="ctr" defTabSz="800100">
              <a:lnSpc>
                <a:spcPct val="90000"/>
              </a:lnSpc>
              <a:spcBef>
                <a:spcPct val="0"/>
              </a:spcBef>
              <a:spcAft>
                <a:spcPct val="35000"/>
              </a:spcAft>
              <a:buNone/>
            </a:pPr>
            <a:r>
              <a:rPr lang="en-US" kern="1200" dirty="0">
                <a:solidFill>
                  <a:schemeClr val="tx1"/>
                </a:solidFill>
              </a:rPr>
              <a:t>48 </a:t>
            </a:r>
          </a:p>
        </p:txBody>
      </p:sp>
      <p:sp>
        <p:nvSpPr>
          <p:cNvPr id="22" name="Freeform: Shape 21">
            <a:extLst>
              <a:ext uri="{FF2B5EF4-FFF2-40B4-BE49-F238E27FC236}">
                <a16:creationId xmlns:a16="http://schemas.microsoft.com/office/drawing/2014/main" xmlns="" id="{E1E0B067-C0DC-4154-8705-CCBBBD16FD14}"/>
              </a:ext>
            </a:extLst>
          </p:cNvPr>
          <p:cNvSpPr/>
          <p:nvPr/>
        </p:nvSpPr>
        <p:spPr>
          <a:xfrm>
            <a:off x="3603670" y="4213285"/>
            <a:ext cx="331859" cy="91440"/>
          </a:xfrm>
          <a:custGeom>
            <a:avLst/>
            <a:gdLst>
              <a:gd name="connsiteX0" fmla="*/ 0 w 442478"/>
              <a:gd name="connsiteY0" fmla="*/ 45720 h 91440"/>
              <a:gd name="connsiteX1" fmla="*/ 442478 w 442478"/>
              <a:gd name="connsiteY1" fmla="*/ 45720 h 91440"/>
            </a:gdLst>
            <a:ahLst/>
            <a:cxnLst>
              <a:cxn ang="0">
                <a:pos x="connsiteX0" y="connsiteY0"/>
              </a:cxn>
              <a:cxn ang="0">
                <a:pos x="connsiteX1" y="connsiteY1"/>
              </a:cxn>
            </a:cxnLst>
            <a:rect l="l" t="t" r="r" b="b"/>
            <a:pathLst>
              <a:path w="442478" h="91440">
                <a:moveTo>
                  <a:pt x="0" y="45720"/>
                </a:moveTo>
                <a:lnTo>
                  <a:pt x="442478" y="45720"/>
                </a:lnTo>
              </a:path>
            </a:pathLst>
          </a:custGeom>
          <a:noFill/>
          <a:ln>
            <a:tailEnd type="arrow"/>
          </a:ln>
        </p:spPr>
        <p:style>
          <a:lnRef idx="1">
            <a:schemeClr val="accent5">
              <a:hueOff val="-5406834"/>
              <a:satOff val="-13935"/>
              <a:lumOff val="-9412"/>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22112" tIns="43352" rIns="222113" bIns="43353"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23" name="Freeform: Shape 22">
            <a:extLst>
              <a:ext uri="{FF2B5EF4-FFF2-40B4-BE49-F238E27FC236}">
                <a16:creationId xmlns:a16="http://schemas.microsoft.com/office/drawing/2014/main" xmlns="" id="{336E5F9D-6738-4A0B-97AF-61BA49A080E2}"/>
              </a:ext>
            </a:extLst>
          </p:cNvPr>
          <p:cNvSpPr/>
          <p:nvPr/>
        </p:nvSpPr>
        <p:spPr>
          <a:xfrm>
            <a:off x="2062373" y="3641947"/>
            <a:ext cx="1542647"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4505695"/>
              <a:satOff val="-11613"/>
              <a:lumOff val="-7843"/>
              <a:alphaOff val="0"/>
            </a:schemeClr>
          </a:fillRef>
          <a:effectRef idx="2">
            <a:schemeClr val="accent5">
              <a:hueOff val="-4505695"/>
              <a:satOff val="-11613"/>
              <a:lumOff val="-7843"/>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kern="1200" dirty="0">
                <a:solidFill>
                  <a:schemeClr val="tx1"/>
                </a:solidFill>
              </a:rPr>
              <a:t>No. of Private QAA:</a:t>
            </a:r>
          </a:p>
          <a:p>
            <a:pPr marL="0" lvl="0" indent="0" algn="ctr" defTabSz="800100">
              <a:lnSpc>
                <a:spcPct val="90000"/>
              </a:lnSpc>
              <a:spcBef>
                <a:spcPct val="0"/>
              </a:spcBef>
              <a:spcAft>
                <a:spcPct val="35000"/>
              </a:spcAft>
              <a:buNone/>
            </a:pPr>
            <a:r>
              <a:rPr lang="en-US" kern="1200" dirty="0">
                <a:solidFill>
                  <a:schemeClr val="tx1"/>
                </a:solidFill>
              </a:rPr>
              <a:t>39 </a:t>
            </a:r>
          </a:p>
        </p:txBody>
      </p:sp>
      <p:sp>
        <p:nvSpPr>
          <p:cNvPr id="24" name="Freeform: Shape 23">
            <a:extLst>
              <a:ext uri="{FF2B5EF4-FFF2-40B4-BE49-F238E27FC236}">
                <a16:creationId xmlns:a16="http://schemas.microsoft.com/office/drawing/2014/main" xmlns="" id="{0A1B9612-7B60-4DA2-915C-94E6B3B87986}"/>
              </a:ext>
            </a:extLst>
          </p:cNvPr>
          <p:cNvSpPr/>
          <p:nvPr/>
        </p:nvSpPr>
        <p:spPr>
          <a:xfrm>
            <a:off x="936241" y="4874264"/>
            <a:ext cx="3794912" cy="442478"/>
          </a:xfrm>
          <a:custGeom>
            <a:avLst/>
            <a:gdLst>
              <a:gd name="connsiteX0" fmla="*/ 5059883 w 5059883"/>
              <a:gd name="connsiteY0" fmla="*/ 0 h 442478"/>
              <a:gd name="connsiteX1" fmla="*/ 5059883 w 5059883"/>
              <a:gd name="connsiteY1" fmla="*/ 238339 h 442478"/>
              <a:gd name="connsiteX2" fmla="*/ 0 w 5059883"/>
              <a:gd name="connsiteY2" fmla="*/ 238339 h 442478"/>
              <a:gd name="connsiteX3" fmla="*/ 0 w 5059883"/>
              <a:gd name="connsiteY3" fmla="*/ 442478 h 442478"/>
            </a:gdLst>
            <a:ahLst/>
            <a:cxnLst>
              <a:cxn ang="0">
                <a:pos x="connsiteX0" y="connsiteY0"/>
              </a:cxn>
              <a:cxn ang="0">
                <a:pos x="connsiteX1" y="connsiteY1"/>
              </a:cxn>
              <a:cxn ang="0">
                <a:pos x="connsiteX2" y="connsiteY2"/>
              </a:cxn>
              <a:cxn ang="0">
                <a:pos x="connsiteX3" y="connsiteY3"/>
              </a:cxn>
            </a:cxnLst>
            <a:rect l="l" t="t" r="r" b="b"/>
            <a:pathLst>
              <a:path w="5059883" h="442478">
                <a:moveTo>
                  <a:pt x="5059883" y="0"/>
                </a:moveTo>
                <a:lnTo>
                  <a:pt x="5059883" y="238339"/>
                </a:lnTo>
                <a:lnTo>
                  <a:pt x="0" y="238339"/>
                </a:lnTo>
                <a:lnTo>
                  <a:pt x="0" y="442478"/>
                </a:lnTo>
              </a:path>
            </a:pathLst>
          </a:custGeom>
          <a:noFill/>
          <a:ln>
            <a:tailEnd type="arrow"/>
          </a:ln>
        </p:spPr>
        <p:style>
          <a:lnRef idx="1">
            <a:schemeClr val="accent5">
              <a:hueOff val="-6758543"/>
              <a:satOff val="-17419"/>
              <a:lumOff val="-11765"/>
              <a:alphaOff val="0"/>
            </a:schemeClr>
          </a:lnRef>
          <a:fillRef idx="0">
            <a:scrgbClr r="0" g="0" b="0"/>
          </a:fillRef>
          <a:effectRef idx="0">
            <a:scrgbClr r="0" g="0" b="0"/>
          </a:effectRef>
          <a:fontRef idx="minor">
            <a:schemeClr val="tx1">
              <a:hueOff val="0"/>
              <a:satOff val="0"/>
              <a:lumOff val="0"/>
              <a:alphaOff val="0"/>
            </a:schemeClr>
          </a:fontRef>
        </p:style>
        <p:txBody>
          <a:bodyPr spcFirstLastPara="0" vert="horz" wrap="square" lIns="2415593" tIns="218871" rIns="2415593" bIns="218872" numCol="1" spcCol="1270" anchor="ctr" anchorCtr="0">
            <a:noAutofit/>
          </a:bodyPr>
          <a:lstStyle/>
          <a:p>
            <a:pPr marL="0" lvl="0" indent="0" algn="ctr" defTabSz="222250">
              <a:lnSpc>
                <a:spcPct val="90000"/>
              </a:lnSpc>
              <a:spcBef>
                <a:spcPct val="0"/>
              </a:spcBef>
              <a:spcAft>
                <a:spcPct val="35000"/>
              </a:spcAft>
              <a:buNone/>
            </a:pPr>
            <a:endParaRPr lang="en-US" sz="500" kern="1200" dirty="0"/>
          </a:p>
        </p:txBody>
      </p:sp>
      <p:sp>
        <p:nvSpPr>
          <p:cNvPr id="25" name="Freeform: Shape 24">
            <a:extLst>
              <a:ext uri="{FF2B5EF4-FFF2-40B4-BE49-F238E27FC236}">
                <a16:creationId xmlns:a16="http://schemas.microsoft.com/office/drawing/2014/main" xmlns="" id="{AF4EB486-7EAD-4B10-9227-2EE147810680}"/>
              </a:ext>
            </a:extLst>
          </p:cNvPr>
          <p:cNvSpPr/>
          <p:nvPr/>
        </p:nvSpPr>
        <p:spPr>
          <a:xfrm>
            <a:off x="3959830" y="3641947"/>
            <a:ext cx="1542647"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5632119"/>
              <a:satOff val="-14516"/>
              <a:lumOff val="-9804"/>
              <a:alphaOff val="0"/>
            </a:schemeClr>
          </a:fillRef>
          <a:effectRef idx="2">
            <a:schemeClr val="accent5">
              <a:hueOff val="-5632119"/>
              <a:satOff val="-14516"/>
              <a:lumOff val="-9804"/>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kern="1200" dirty="0">
                <a:solidFill>
                  <a:schemeClr val="tx1"/>
                </a:solidFill>
              </a:rPr>
              <a:t>Countries with NQF:</a:t>
            </a:r>
          </a:p>
          <a:p>
            <a:pPr marL="0" lvl="0" indent="0" algn="ctr" defTabSz="800100">
              <a:lnSpc>
                <a:spcPct val="90000"/>
              </a:lnSpc>
              <a:spcBef>
                <a:spcPct val="0"/>
              </a:spcBef>
              <a:spcAft>
                <a:spcPct val="35000"/>
              </a:spcAft>
              <a:buNone/>
            </a:pPr>
            <a:r>
              <a:rPr lang="en-US" kern="1200" dirty="0">
                <a:solidFill>
                  <a:schemeClr val="tx1"/>
                </a:solidFill>
              </a:rPr>
              <a:t>32</a:t>
            </a:r>
            <a:r>
              <a:rPr lang="en-US" sz="2000" kern="1200" dirty="0">
                <a:solidFill>
                  <a:schemeClr val="tx1"/>
                </a:solidFill>
              </a:rPr>
              <a:t> </a:t>
            </a:r>
          </a:p>
        </p:txBody>
      </p:sp>
      <p:sp>
        <p:nvSpPr>
          <p:cNvPr id="26" name="Freeform: Shape 25">
            <a:extLst>
              <a:ext uri="{FF2B5EF4-FFF2-40B4-BE49-F238E27FC236}">
                <a16:creationId xmlns:a16="http://schemas.microsoft.com/office/drawing/2014/main" xmlns="" id="{2742687E-8628-4E4C-BD26-C96EF4A999D6}"/>
              </a:ext>
            </a:extLst>
          </p:cNvPr>
          <p:cNvSpPr/>
          <p:nvPr/>
        </p:nvSpPr>
        <p:spPr>
          <a:xfrm>
            <a:off x="164917" y="5349143"/>
            <a:ext cx="1542647" cy="1234117"/>
          </a:xfrm>
          <a:custGeom>
            <a:avLst/>
            <a:gdLst>
              <a:gd name="connsiteX0" fmla="*/ 0 w 2056863"/>
              <a:gd name="connsiteY0" fmla="*/ 0 h 1234117"/>
              <a:gd name="connsiteX1" fmla="*/ 2056863 w 2056863"/>
              <a:gd name="connsiteY1" fmla="*/ 0 h 1234117"/>
              <a:gd name="connsiteX2" fmla="*/ 2056863 w 2056863"/>
              <a:gd name="connsiteY2" fmla="*/ 1234117 h 1234117"/>
              <a:gd name="connsiteX3" fmla="*/ 0 w 2056863"/>
              <a:gd name="connsiteY3" fmla="*/ 1234117 h 1234117"/>
              <a:gd name="connsiteX4" fmla="*/ 0 w 2056863"/>
              <a:gd name="connsiteY4" fmla="*/ 0 h 12341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63" h="1234117">
                <a:moveTo>
                  <a:pt x="0" y="0"/>
                </a:moveTo>
                <a:lnTo>
                  <a:pt x="2056863" y="0"/>
                </a:lnTo>
                <a:lnTo>
                  <a:pt x="2056863" y="1234117"/>
                </a:lnTo>
                <a:lnTo>
                  <a:pt x="0" y="1234117"/>
                </a:lnTo>
                <a:lnTo>
                  <a:pt x="0" y="0"/>
                </a:lnTo>
                <a:close/>
              </a:path>
            </a:pathLst>
          </a:custGeom>
        </p:spPr>
        <p:style>
          <a:lnRef idx="0">
            <a:schemeClr val="lt1">
              <a:hueOff val="0"/>
              <a:satOff val="0"/>
              <a:lumOff val="0"/>
              <a:alphaOff val="0"/>
            </a:schemeClr>
          </a:lnRef>
          <a:fillRef idx="3">
            <a:schemeClr val="accent5">
              <a:hueOff val="-6758543"/>
              <a:satOff val="-17419"/>
              <a:lumOff val="-11765"/>
              <a:alphaOff val="0"/>
            </a:schemeClr>
          </a:fillRef>
          <a:effectRef idx="2">
            <a:schemeClr val="accent5">
              <a:hueOff val="-6758543"/>
              <a:satOff val="-17419"/>
              <a:lumOff val="-11765"/>
              <a:alphaOff val="0"/>
            </a:schemeClr>
          </a:effectRef>
          <a:fontRef idx="minor">
            <a:schemeClr val="lt1"/>
          </a:fontRef>
        </p:style>
        <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kern="1200" dirty="0">
                <a:solidFill>
                  <a:schemeClr val="tx1"/>
                </a:solidFill>
              </a:rPr>
              <a:t>Countries without NQF:</a:t>
            </a:r>
          </a:p>
          <a:p>
            <a:pPr marL="0" lvl="0" indent="0" algn="ctr" defTabSz="800100">
              <a:lnSpc>
                <a:spcPct val="90000"/>
              </a:lnSpc>
              <a:spcBef>
                <a:spcPct val="0"/>
              </a:spcBef>
              <a:spcAft>
                <a:spcPct val="35000"/>
              </a:spcAft>
              <a:buNone/>
            </a:pPr>
            <a:r>
              <a:rPr lang="en-US" kern="1200" dirty="0">
                <a:solidFill>
                  <a:schemeClr val="tx1"/>
                </a:solidFill>
              </a:rPr>
              <a:t>19 </a:t>
            </a:r>
          </a:p>
        </p:txBody>
      </p:sp>
      <p:sp>
        <p:nvSpPr>
          <p:cNvPr id="21" name="Freeform 68">
            <a:extLst>
              <a:ext uri="{FF2B5EF4-FFF2-40B4-BE49-F238E27FC236}">
                <a16:creationId xmlns:a16="http://schemas.microsoft.com/office/drawing/2014/main" xmlns="" id="{FEBD362A-CC27-47D9-8FC3-A5E91BA07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426472" y="2922178"/>
            <a:ext cx="3717529" cy="3945299"/>
          </a:xfrm>
          <a:custGeom>
            <a:avLst/>
            <a:gdLst>
              <a:gd name="connsiteX0" fmla="*/ 2718646 w 4956705"/>
              <a:gd name="connsiteY0" fmla="*/ 0 h 3945299"/>
              <a:gd name="connsiteX1" fmla="*/ 4816486 w 4956705"/>
              <a:gd name="connsiteY1" fmla="*/ 989335 h 3945299"/>
              <a:gd name="connsiteX2" fmla="*/ 4956705 w 4956705"/>
              <a:gd name="connsiteY2" fmla="*/ 1176848 h 3945299"/>
              <a:gd name="connsiteX3" fmla="*/ 4956705 w 4956705"/>
              <a:gd name="connsiteY3" fmla="*/ 3945299 h 3945299"/>
              <a:gd name="connsiteX4" fmla="*/ 294783 w 4956705"/>
              <a:gd name="connsiteY4" fmla="*/ 3945299 h 3945299"/>
              <a:gd name="connsiteX5" fmla="*/ 213645 w 4956705"/>
              <a:gd name="connsiteY5" fmla="*/ 3776866 h 3945299"/>
              <a:gd name="connsiteX6" fmla="*/ 0 w 4956705"/>
              <a:gd name="connsiteY6" fmla="*/ 2718646 h 3945299"/>
              <a:gd name="connsiteX7" fmla="*/ 2718646 w 4956705"/>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6705" h="3945299">
                <a:moveTo>
                  <a:pt x="2718646" y="0"/>
                </a:moveTo>
                <a:cubicBezTo>
                  <a:pt x="3563221" y="0"/>
                  <a:pt x="4317846" y="385123"/>
                  <a:pt x="4816486" y="989335"/>
                </a:cubicBezTo>
                <a:lnTo>
                  <a:pt x="4956705" y="1176848"/>
                </a:lnTo>
                <a:lnTo>
                  <a:pt x="4956705" y="3945299"/>
                </a:lnTo>
                <a:lnTo>
                  <a:pt x="294783" y="3945299"/>
                </a:lnTo>
                <a:lnTo>
                  <a:pt x="213645" y="3776866"/>
                </a:lnTo>
                <a:cubicBezTo>
                  <a:pt x="76074" y="3451612"/>
                  <a:pt x="0" y="3094013"/>
                  <a:pt x="0" y="2718646"/>
                </a:cubicBezTo>
                <a:cubicBezTo>
                  <a:pt x="0" y="1217179"/>
                  <a:pt x="1217179" y="0"/>
                  <a:pt x="271864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xmlns="" id="{609B541C-2885-421C-BA23-C4B520164B70}"/>
              </a:ext>
            </a:extLst>
          </p:cNvPr>
          <p:cNvPicPr>
            <a:picLocks noChangeAspect="1"/>
          </p:cNvPicPr>
          <p:nvPr/>
        </p:nvPicPr>
        <p:blipFill rotWithShape="1">
          <a:blip r:embed="rId5" cstate="print">
            <a:alphaModFix/>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rcRect t="5276" r="3" b="15830"/>
          <a:stretch/>
        </p:blipFill>
        <p:spPr>
          <a:xfrm>
            <a:off x="5549494" y="3086207"/>
            <a:ext cx="3594506" cy="3781268"/>
          </a:xfrm>
          <a:custGeom>
            <a:avLst/>
            <a:gdLst>
              <a:gd name="connsiteX0" fmla="*/ 2554615 w 4792674"/>
              <a:gd name="connsiteY0" fmla="*/ 0 h 3781268"/>
              <a:gd name="connsiteX1" fmla="*/ 4672942 w 4792674"/>
              <a:gd name="connsiteY1" fmla="*/ 1126306 h 3781268"/>
              <a:gd name="connsiteX2" fmla="*/ 4792674 w 4792674"/>
              <a:gd name="connsiteY2" fmla="*/ 1323391 h 3781268"/>
              <a:gd name="connsiteX3" fmla="*/ 4792674 w 4792674"/>
              <a:gd name="connsiteY3" fmla="*/ 3781268 h 3781268"/>
              <a:gd name="connsiteX4" fmla="*/ 313779 w 4792674"/>
              <a:gd name="connsiteY4" fmla="*/ 3781268 h 3781268"/>
              <a:gd name="connsiteX5" fmla="*/ 308328 w 4792674"/>
              <a:gd name="connsiteY5" fmla="*/ 3772297 h 3781268"/>
              <a:gd name="connsiteX6" fmla="*/ 0 w 4792674"/>
              <a:gd name="connsiteY6" fmla="*/ 2554615 h 3781268"/>
              <a:gd name="connsiteX7" fmla="*/ 2554615 w 4792674"/>
              <a:gd name="connsiteY7" fmla="*/ 0 h 3781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92674" h="3781268">
                <a:moveTo>
                  <a:pt x="2554615" y="0"/>
                </a:moveTo>
                <a:cubicBezTo>
                  <a:pt x="3436412" y="0"/>
                  <a:pt x="4213859" y="446774"/>
                  <a:pt x="4672942" y="1126306"/>
                </a:cubicBezTo>
                <a:lnTo>
                  <a:pt x="4792674" y="1323391"/>
                </a:lnTo>
                <a:lnTo>
                  <a:pt x="4792674" y="3781268"/>
                </a:lnTo>
                <a:lnTo>
                  <a:pt x="313779" y="3781268"/>
                </a:lnTo>
                <a:lnTo>
                  <a:pt x="308328" y="3772297"/>
                </a:lnTo>
                <a:cubicBezTo>
                  <a:pt x="111694" y="3410325"/>
                  <a:pt x="0" y="2995514"/>
                  <a:pt x="0" y="2554615"/>
                </a:cubicBezTo>
                <a:cubicBezTo>
                  <a:pt x="0" y="1143740"/>
                  <a:pt x="1143740" y="0"/>
                  <a:pt x="2554615" y="0"/>
                </a:cubicBezTo>
                <a:close/>
              </a:path>
            </a:pathLst>
          </a:custGeom>
          <a:effectLst>
            <a:softEdge rad="0"/>
          </a:effectLst>
        </p:spPr>
      </p:pic>
    </p:spTree>
    <p:extLst>
      <p:ext uri="{BB962C8B-B14F-4D97-AF65-F5344CB8AC3E}">
        <p14:creationId xmlns:p14="http://schemas.microsoft.com/office/powerpoint/2010/main" val="55736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3" grpId="0" animBg="1"/>
      <p:bldP spid="14" grpId="0" animBg="1"/>
      <p:bldP spid="16" grpId="0" animBg="1"/>
      <p:bldP spid="20" grpId="0" animBg="1"/>
      <p:bldP spid="22" grpId="0" animBg="1"/>
      <p:bldP spid="23" grpId="0" animBg="1"/>
      <p:bldP spid="24" grpId="0" animBg="1"/>
      <p:bldP spid="25" grpId="0" animBg="1"/>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996720"/>
          </a:xfrm>
        </p:spPr>
        <p:txBody>
          <a:bodyPr>
            <a:normAutofit fontScale="90000"/>
          </a:bodyPr>
          <a:lstStyle/>
          <a:p>
            <a:r>
              <a:rPr lang="en-US" altLang="zh-TW" dirty="0" smtClean="0"/>
              <a:t>Ambitions for international recruitment  </a:t>
            </a:r>
            <a:endParaRPr lang="zh-TW"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1556792"/>
            <a:ext cx="9108504"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3914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60648"/>
            <a:ext cx="8892480" cy="1224136"/>
          </a:xfrm>
        </p:spPr>
        <p:txBody>
          <a:bodyPr>
            <a:normAutofit fontScale="90000"/>
          </a:bodyPr>
          <a:lstStyle/>
          <a:p>
            <a:r>
              <a:rPr lang="en-US" altLang="zh-TW" dirty="0" smtClean="0"/>
              <a:t>Recognition of an Oversea Qualification </a:t>
            </a:r>
            <a:endParaRPr lang="zh-TW" altLang="en-US" dirty="0"/>
          </a:p>
        </p:txBody>
      </p:sp>
      <p:sp>
        <p:nvSpPr>
          <p:cNvPr id="3" name="內容版面配置區 2"/>
          <p:cNvSpPr>
            <a:spLocks noGrp="1"/>
          </p:cNvSpPr>
          <p:nvPr>
            <p:ph idx="1"/>
          </p:nvPr>
        </p:nvSpPr>
        <p:spPr>
          <a:xfrm>
            <a:off x="457200" y="1628800"/>
            <a:ext cx="8229600" cy="4896544"/>
          </a:xfrm>
        </p:spPr>
        <p:txBody>
          <a:bodyPr>
            <a:noAutofit/>
          </a:bodyPr>
          <a:lstStyle/>
          <a:p>
            <a:r>
              <a:rPr lang="en-US" altLang="zh-TW" sz="3200" dirty="0"/>
              <a:t>Concerning diversity in educational systems and type of cross-border mobility, “a formal acknowledgement of a foreign credential” is even more </a:t>
            </a:r>
            <a:r>
              <a:rPr lang="en-US" altLang="zh-TW" sz="3200" dirty="0" smtClean="0"/>
              <a:t>complicated” (</a:t>
            </a:r>
            <a:r>
              <a:rPr lang="en-US" altLang="zh-TW" sz="3200" dirty="0"/>
              <a:t>UNESCO Bangkok, </a:t>
            </a:r>
            <a:r>
              <a:rPr lang="en-US" altLang="zh-TW" sz="3200" dirty="0" smtClean="0"/>
              <a:t>2013)</a:t>
            </a:r>
          </a:p>
          <a:p>
            <a:r>
              <a:rPr lang="en-US" altLang="zh-TW" sz="3200" dirty="0" smtClean="0"/>
              <a:t>a </a:t>
            </a:r>
            <a:r>
              <a:rPr lang="en-US" altLang="zh-TW" sz="3200" dirty="0"/>
              <a:t>foreign qualification will be </a:t>
            </a:r>
            <a:r>
              <a:rPr lang="en-US" altLang="zh-TW" sz="3200" dirty="0" smtClean="0"/>
              <a:t>accepted only  </a:t>
            </a:r>
            <a:r>
              <a:rPr lang="en-US" altLang="zh-TW" sz="3200" dirty="0"/>
              <a:t>if it has </a:t>
            </a:r>
            <a:r>
              <a:rPr lang="en-US" altLang="zh-TW" sz="3200" dirty="0">
                <a:solidFill>
                  <a:srgbClr val="FF0000"/>
                </a:solidFill>
              </a:rPr>
              <a:t>no substantial difference from a local degree</a:t>
            </a:r>
            <a:r>
              <a:rPr lang="en-US" altLang="zh-TW" sz="3200" dirty="0"/>
              <a:t> after being reviewed by recognition body. </a:t>
            </a:r>
            <a:endParaRPr lang="zh-TW" altLang="en-US" sz="3200" dirty="0"/>
          </a:p>
        </p:txBody>
      </p:sp>
    </p:spTree>
    <p:extLst>
      <p:ext uri="{BB962C8B-B14F-4D97-AF65-F5344CB8AC3E}">
        <p14:creationId xmlns:p14="http://schemas.microsoft.com/office/powerpoint/2010/main" val="345346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640"/>
            <a:ext cx="8229600" cy="792088"/>
          </a:xfrm>
        </p:spPr>
        <p:txBody>
          <a:bodyPr>
            <a:normAutofit/>
          </a:bodyPr>
          <a:lstStyle/>
          <a:p>
            <a:r>
              <a:rPr lang="en-US" altLang="zh-TW" sz="4000" dirty="0" smtClean="0"/>
              <a:t>Quality assurance</a:t>
            </a:r>
            <a:endParaRPr lang="zh-TW" altLang="en-US" sz="4000" dirty="0"/>
          </a:p>
        </p:txBody>
      </p:sp>
      <p:sp>
        <p:nvSpPr>
          <p:cNvPr id="3" name="內容版面配置區 2"/>
          <p:cNvSpPr>
            <a:spLocks noGrp="1"/>
          </p:cNvSpPr>
          <p:nvPr>
            <p:ph idx="1"/>
          </p:nvPr>
        </p:nvSpPr>
        <p:spPr>
          <a:xfrm>
            <a:off x="323528" y="980728"/>
            <a:ext cx="8712968" cy="5760640"/>
          </a:xfrm>
        </p:spPr>
        <p:txBody>
          <a:bodyPr>
            <a:noAutofit/>
          </a:bodyPr>
          <a:lstStyle/>
          <a:p>
            <a:r>
              <a:rPr lang="en-US" altLang="zh-TW" sz="2400" dirty="0" smtClean="0">
                <a:latin typeface="Times New Roman" panose="02020603050405020304" pitchFamily="18" charset="0"/>
                <a:cs typeface="Times New Roman" panose="02020603050405020304" pitchFamily="18" charset="0"/>
              </a:rPr>
              <a:t>quality </a:t>
            </a:r>
            <a:r>
              <a:rPr lang="en-US" altLang="zh-TW" sz="2400" dirty="0">
                <a:latin typeface="Times New Roman" panose="02020603050405020304" pitchFamily="18" charset="0"/>
                <a:cs typeface="Times New Roman" panose="02020603050405020304" pitchFamily="18" charset="0"/>
              </a:rPr>
              <a:t>assurance is defined as “a process of establishing stakeholder confidence that provision (input, process and outcomes) fulfills expectations or measures up to </a:t>
            </a:r>
            <a:r>
              <a:rPr lang="en-US" altLang="zh-TW" sz="2400" b="1" dirty="0">
                <a:solidFill>
                  <a:srgbClr val="FF0000"/>
                </a:solidFill>
                <a:latin typeface="Times New Roman" panose="02020603050405020304" pitchFamily="18" charset="0"/>
                <a:cs typeface="Times New Roman" panose="02020603050405020304" pitchFamily="18" charset="0"/>
              </a:rPr>
              <a:t>threshold minimum requirements</a:t>
            </a:r>
            <a:r>
              <a:rPr lang="en-US" altLang="zh-TW" sz="2400" dirty="0">
                <a:latin typeface="Times New Roman" panose="02020603050405020304" pitchFamily="18" charset="0"/>
                <a:cs typeface="Times New Roman" panose="02020603050405020304" pitchFamily="18" charset="0"/>
              </a:rPr>
              <a:t>” (INQAAHE, 2018). </a:t>
            </a:r>
            <a:endParaRPr lang="en-US" altLang="zh-TW" sz="2400" dirty="0" smtClean="0">
              <a:latin typeface="Times New Roman" panose="02020603050405020304" pitchFamily="18" charset="0"/>
              <a:cs typeface="Times New Roman" panose="02020603050405020304" pitchFamily="18" charset="0"/>
            </a:endParaRPr>
          </a:p>
          <a:p>
            <a:r>
              <a:rPr lang="en-US" altLang="zh-TW" sz="2400" dirty="0" smtClean="0">
                <a:latin typeface="Times New Roman" panose="02020603050405020304" pitchFamily="18" charset="0"/>
                <a:cs typeface="Times New Roman" panose="02020603050405020304" pitchFamily="18" charset="0"/>
              </a:rPr>
              <a:t>quality </a:t>
            </a:r>
            <a:r>
              <a:rPr lang="en-US" altLang="zh-TW" sz="2400" dirty="0">
                <a:latin typeface="Times New Roman" panose="02020603050405020304" pitchFamily="18" charset="0"/>
                <a:cs typeface="Times New Roman" panose="02020603050405020304" pitchFamily="18" charset="0"/>
              </a:rPr>
              <a:t>assurance (QA ) mechanisms of varied types based on a range of purposes and </a:t>
            </a:r>
            <a:r>
              <a:rPr lang="en-US" altLang="zh-TW" sz="2400" dirty="0" smtClean="0">
                <a:latin typeface="Times New Roman" panose="02020603050405020304" pitchFamily="18" charset="0"/>
                <a:cs typeface="Times New Roman" panose="02020603050405020304" pitchFamily="18" charset="0"/>
              </a:rPr>
              <a:t>processes</a:t>
            </a:r>
            <a:endParaRPr lang="en-US" altLang="zh-TW" sz="2400" dirty="0">
              <a:latin typeface="Times New Roman" panose="02020603050405020304" pitchFamily="18" charset="0"/>
              <a:cs typeface="Times New Roman" panose="02020603050405020304" pitchFamily="18" charset="0"/>
            </a:endParaRPr>
          </a:p>
          <a:p>
            <a:pPr lvl="1"/>
            <a:r>
              <a:rPr lang="en-US" altLang="zh-TW" sz="2100" dirty="0" smtClean="0">
                <a:latin typeface="Times New Roman" panose="02020603050405020304" pitchFamily="18" charset="0"/>
                <a:cs typeface="Times New Roman" panose="02020603050405020304" pitchFamily="18" charset="0"/>
              </a:rPr>
              <a:t> </a:t>
            </a:r>
            <a:r>
              <a:rPr lang="en-US" altLang="zh-TW" sz="2100" dirty="0">
                <a:latin typeface="Times New Roman" panose="02020603050405020304" pitchFamily="18" charset="0"/>
                <a:cs typeface="Times New Roman" panose="02020603050405020304" pitchFamily="18" charset="0"/>
              </a:rPr>
              <a:t>auditing, accreditation, evaluation, ranking, </a:t>
            </a:r>
            <a:r>
              <a:rPr lang="en-US" altLang="zh-TW" sz="2100" dirty="0" smtClean="0">
                <a:latin typeface="Times New Roman" panose="02020603050405020304" pitchFamily="18" charset="0"/>
                <a:cs typeface="Times New Roman" panose="02020603050405020304" pitchFamily="18" charset="0"/>
              </a:rPr>
              <a:t>benchmarking</a:t>
            </a:r>
          </a:p>
          <a:p>
            <a:r>
              <a:rPr lang="en-US" altLang="zh-TW" sz="2400" dirty="0">
                <a:latin typeface="Times New Roman" panose="02020603050405020304" pitchFamily="18" charset="0"/>
                <a:cs typeface="Times New Roman" panose="02020603050405020304" pitchFamily="18" charset="0"/>
              </a:rPr>
              <a:t>with internal and external dimensions </a:t>
            </a:r>
            <a:endParaRPr lang="en-US" altLang="zh-TW" sz="2400" dirty="0" smtClean="0">
              <a:latin typeface="Times New Roman" panose="02020603050405020304" pitchFamily="18" charset="0"/>
              <a:cs typeface="Times New Roman" panose="02020603050405020304" pitchFamily="18" charset="0"/>
            </a:endParaRPr>
          </a:p>
          <a:p>
            <a:pPr lvl="1"/>
            <a:r>
              <a:rPr lang="en-US" altLang="zh-TW" sz="2400" dirty="0" smtClean="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self assessment / onsite visit / peer review </a:t>
            </a:r>
            <a:endParaRPr lang="en-US" altLang="zh-TW" sz="2400" dirty="0" smtClean="0">
              <a:latin typeface="Times New Roman" panose="02020603050405020304" pitchFamily="18" charset="0"/>
              <a:cs typeface="Times New Roman" panose="02020603050405020304" pitchFamily="18" charset="0"/>
            </a:endParaRPr>
          </a:p>
          <a:p>
            <a:r>
              <a:rPr lang="en-US" altLang="zh-TW" sz="2400" dirty="0" smtClean="0">
                <a:solidFill>
                  <a:srgbClr val="FF0000"/>
                </a:solidFill>
                <a:latin typeface="Times New Roman" panose="02020603050405020304" pitchFamily="18" charset="0"/>
                <a:cs typeface="Times New Roman" panose="02020603050405020304" pitchFamily="18" charset="0"/>
              </a:rPr>
              <a:t>Quality  assurance is often associated with an educational policy by the government </a:t>
            </a:r>
            <a:endParaRPr lang="en-US" altLang="zh-TW" sz="2400" dirty="0">
              <a:solidFill>
                <a:srgbClr val="FF0000"/>
              </a:solidFill>
              <a:latin typeface="Times New Roman" panose="02020603050405020304" pitchFamily="18" charset="0"/>
              <a:cs typeface="Times New Roman" panose="02020603050405020304" pitchFamily="18" charset="0"/>
            </a:endParaRPr>
          </a:p>
          <a:p>
            <a:r>
              <a:rPr lang="en-US" altLang="zh-TW" sz="2400" dirty="0" smtClean="0">
                <a:latin typeface="Times New Roman" panose="02020603050405020304" pitchFamily="18" charset="0"/>
                <a:cs typeface="Times New Roman" panose="02020603050405020304" pitchFamily="18" charset="0"/>
              </a:rPr>
              <a:t>serve as a quality gatekeeper  of </a:t>
            </a:r>
            <a:r>
              <a:rPr lang="en-US" altLang="zh-TW" sz="2400" dirty="0" smtClean="0">
                <a:solidFill>
                  <a:srgbClr val="FF0000"/>
                </a:solidFill>
                <a:latin typeface="Times New Roman" panose="02020603050405020304" pitchFamily="18" charset="0"/>
                <a:cs typeface="Times New Roman" panose="02020603050405020304" pitchFamily="18" charset="0"/>
              </a:rPr>
              <a:t>local providers and programs </a:t>
            </a:r>
            <a:r>
              <a:rPr lang="en-US" altLang="zh-TW" sz="2400" dirty="0" smtClean="0">
                <a:latin typeface="Times New Roman" panose="02020603050405020304" pitchFamily="18" charset="0"/>
                <a:cs typeface="Times New Roman" panose="02020603050405020304" pitchFamily="18" charset="0"/>
              </a:rPr>
              <a:t> </a:t>
            </a:r>
          </a:p>
          <a:p>
            <a:r>
              <a:rPr lang="en-US" altLang="zh-TW" sz="2400" dirty="0" smtClean="0">
                <a:solidFill>
                  <a:srgbClr val="FF0000"/>
                </a:solidFill>
                <a:latin typeface="Times New Roman" panose="02020603050405020304" pitchFamily="18" charset="0"/>
                <a:cs typeface="Times New Roman" panose="02020603050405020304" pitchFamily="18" charset="0"/>
              </a:rPr>
              <a:t>More than 100 countries with 250 QA agencies around the world </a:t>
            </a:r>
          </a:p>
        </p:txBody>
      </p:sp>
    </p:spTree>
    <p:extLst>
      <p:ext uri="{BB962C8B-B14F-4D97-AF65-F5344CB8AC3E}">
        <p14:creationId xmlns:p14="http://schemas.microsoft.com/office/powerpoint/2010/main" val="1949764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lstStyle/>
          <a:p>
            <a:r>
              <a:rPr lang="en-US" altLang="zh-TW" dirty="0" smtClean="0"/>
              <a:t>Qualification Framework </a:t>
            </a:r>
            <a:endParaRPr lang="zh-TW" altLang="en-US" dirty="0"/>
          </a:p>
        </p:txBody>
      </p:sp>
      <p:sp>
        <p:nvSpPr>
          <p:cNvPr id="3" name="內容版面配置區 2"/>
          <p:cNvSpPr>
            <a:spLocks noGrp="1"/>
          </p:cNvSpPr>
          <p:nvPr>
            <p:ph idx="1"/>
          </p:nvPr>
        </p:nvSpPr>
        <p:spPr>
          <a:xfrm>
            <a:off x="323528" y="1268760"/>
            <a:ext cx="8363272" cy="5544616"/>
          </a:xfrm>
        </p:spPr>
        <p:txBody>
          <a:bodyPr>
            <a:normAutofit lnSpcReduction="10000"/>
          </a:bodyPr>
          <a:lstStyle/>
          <a:p>
            <a:r>
              <a:rPr lang="en-US" altLang="zh-TW" dirty="0" smtClean="0"/>
              <a:t>“</a:t>
            </a:r>
            <a:r>
              <a:rPr lang="en-US" altLang="zh-TW" dirty="0"/>
              <a:t>Qualification Framework” is defined </a:t>
            </a:r>
            <a:endParaRPr lang="en-US" altLang="zh-TW" dirty="0" smtClean="0"/>
          </a:p>
          <a:p>
            <a:pPr lvl="1"/>
            <a:r>
              <a:rPr lang="en-US" altLang="zh-TW" dirty="0" smtClean="0"/>
              <a:t>as </a:t>
            </a:r>
            <a:r>
              <a:rPr lang="en-US" altLang="zh-TW" dirty="0"/>
              <a:t>an </a:t>
            </a:r>
            <a:r>
              <a:rPr lang="en-US" altLang="zh-TW" dirty="0">
                <a:solidFill>
                  <a:srgbClr val="FF0000"/>
                </a:solidFill>
              </a:rPr>
              <a:t>educational system structure</a:t>
            </a:r>
            <a:r>
              <a:rPr lang="en-US" altLang="zh-TW" dirty="0"/>
              <a:t>, which has a series of instrumental regulatory logics, such as </a:t>
            </a:r>
            <a:r>
              <a:rPr lang="en-US" altLang="zh-TW" dirty="0">
                <a:solidFill>
                  <a:srgbClr val="FF0000"/>
                </a:solidFill>
              </a:rPr>
              <a:t>inclusion of all types of higher education providers, developing national standards for all level of education in terms of learning outcomes </a:t>
            </a:r>
            <a:r>
              <a:rPr lang="en-US" altLang="zh-TW" dirty="0"/>
              <a:t>(Jarvis, 2014</a:t>
            </a:r>
            <a:r>
              <a:rPr lang="en-US" altLang="zh-TW" dirty="0" smtClean="0"/>
              <a:t>).</a:t>
            </a:r>
          </a:p>
          <a:p>
            <a:pPr lvl="1"/>
            <a:r>
              <a:rPr lang="en-US" altLang="zh-TW" dirty="0" smtClean="0"/>
              <a:t>“</a:t>
            </a:r>
            <a:r>
              <a:rPr lang="en-US" altLang="zh-TW" dirty="0"/>
              <a:t>makes </a:t>
            </a:r>
            <a:r>
              <a:rPr lang="en-US" altLang="zh-TW" dirty="0">
                <a:solidFill>
                  <a:srgbClr val="FF0000"/>
                </a:solidFill>
              </a:rPr>
              <a:t>hierarchical distinctions between qualification</a:t>
            </a:r>
            <a:r>
              <a:rPr lang="en-US" altLang="zh-TW" dirty="0"/>
              <a:t>s and categorize them by level”, in which learners </a:t>
            </a:r>
            <a:r>
              <a:rPr lang="en-US" altLang="zh-TW" dirty="0">
                <a:solidFill>
                  <a:srgbClr val="FF0000"/>
                </a:solidFill>
              </a:rPr>
              <a:t>can earn credits and accumulate all skills and knowledge in different learning periods and paths</a:t>
            </a:r>
            <a:r>
              <a:rPr lang="en-US" altLang="zh-TW" dirty="0"/>
              <a:t> (</a:t>
            </a:r>
            <a:r>
              <a:rPr lang="en-US" altLang="zh-TW" dirty="0" err="1"/>
              <a:t>Hanf</a:t>
            </a:r>
            <a:r>
              <a:rPr lang="en-US" altLang="zh-TW" dirty="0"/>
              <a:t> &amp; HIPPACH-SCHNEIDER, 2005, p.9</a:t>
            </a:r>
            <a:r>
              <a:rPr lang="en-US" altLang="zh-TW" dirty="0" smtClean="0"/>
              <a:t>)</a:t>
            </a:r>
          </a:p>
          <a:p>
            <a:r>
              <a:rPr lang="en-US" altLang="zh-TW" dirty="0" smtClean="0"/>
              <a:t>Currently, </a:t>
            </a:r>
            <a:r>
              <a:rPr lang="en-US" altLang="zh-TW" dirty="0"/>
              <a:t>there are </a:t>
            </a:r>
            <a:r>
              <a:rPr lang="en-US" altLang="zh-TW" dirty="0" smtClean="0">
                <a:solidFill>
                  <a:srgbClr val="FF0000"/>
                </a:solidFill>
              </a:rPr>
              <a:t>six</a:t>
            </a:r>
            <a:r>
              <a:rPr lang="en-US" altLang="zh-TW" dirty="0" smtClean="0"/>
              <a:t> regional Qualification Reference Framework with more </a:t>
            </a:r>
            <a:r>
              <a:rPr lang="en-US" altLang="zh-TW" dirty="0"/>
              <a:t>than </a:t>
            </a:r>
            <a:r>
              <a:rPr lang="en-US" altLang="zh-TW" dirty="0">
                <a:solidFill>
                  <a:srgbClr val="FF0000"/>
                </a:solidFill>
              </a:rPr>
              <a:t>150</a:t>
            </a:r>
            <a:r>
              <a:rPr lang="en-US" altLang="zh-TW" dirty="0"/>
              <a:t> jurisdictions involved in the development and implementation of NQFs. </a:t>
            </a:r>
          </a:p>
          <a:p>
            <a:endParaRPr lang="en-US" altLang="zh-TW" dirty="0" smtClean="0"/>
          </a:p>
          <a:p>
            <a:endParaRPr lang="zh-TW" altLang="en-US" dirty="0"/>
          </a:p>
        </p:txBody>
      </p:sp>
    </p:spTree>
    <p:extLst>
      <p:ext uri="{BB962C8B-B14F-4D97-AF65-F5344CB8AC3E}">
        <p14:creationId xmlns:p14="http://schemas.microsoft.com/office/powerpoint/2010/main" val="3934461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extLst>
              <p:ext uri="{D42A27DB-BD31-4B8C-83A1-F6EECF244321}">
                <p14:modId xmlns:p14="http://schemas.microsoft.com/office/powerpoint/2010/main" val="3151983676"/>
              </p:ext>
            </p:extLst>
          </p:nvPr>
        </p:nvGraphicFramePr>
        <p:xfrm>
          <a:off x="107504" y="452150"/>
          <a:ext cx="9001000" cy="6361226"/>
        </p:xfrm>
        <a:graphic>
          <a:graphicData uri="http://schemas.openxmlformats.org/drawingml/2006/table">
            <a:tbl>
              <a:tblPr firstRow="1" firstCol="1" bandRow="1"/>
              <a:tblGrid>
                <a:gridCol w="1641951"/>
                <a:gridCol w="671988"/>
                <a:gridCol w="710397"/>
                <a:gridCol w="2448272"/>
                <a:gridCol w="3528392"/>
              </a:tblGrid>
              <a:tr h="222297">
                <a:tc>
                  <a:txBody>
                    <a:bodyPr/>
                    <a:lstStyle/>
                    <a:p>
                      <a:pPr algn="ctr">
                        <a:spcAft>
                          <a:spcPts val="0"/>
                        </a:spcAft>
                      </a:pPr>
                      <a:r>
                        <a:rPr lang="en-US" sz="1400" kern="100" dirty="0">
                          <a:effectLst/>
                          <a:latin typeface="Times New Roman"/>
                          <a:ea typeface="標楷體"/>
                          <a:cs typeface="Times New Roman"/>
                        </a:rPr>
                        <a:t>Name of Framework </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Est. </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Level </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Domains </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000" kern="100">
                          <a:effectLst/>
                          <a:latin typeface="Times New Roman"/>
                          <a:ea typeface="標楷體"/>
                          <a:cs typeface="Times New Roman"/>
                        </a:rPr>
                        <a:t>Countries </a:t>
                      </a:r>
                      <a:endParaRPr lang="zh-TW" sz="10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1746616">
                <a:tc>
                  <a:txBody>
                    <a:bodyPr/>
                    <a:lstStyle/>
                    <a:p>
                      <a:pPr algn="ctr">
                        <a:spcAft>
                          <a:spcPts val="0"/>
                        </a:spcAft>
                      </a:pPr>
                      <a:r>
                        <a:rPr lang="en-US" sz="1400" kern="100" dirty="0">
                          <a:effectLst/>
                          <a:latin typeface="Times New Roman"/>
                          <a:ea typeface="標楷體"/>
                          <a:cs typeface="Times New Roman"/>
                        </a:rPr>
                        <a:t>The European qualifications framework</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2008</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8</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dirty="0">
                          <a:effectLst/>
                          <a:latin typeface="Times New Roman"/>
                          <a:ea typeface="標楷體"/>
                          <a:cs typeface="Times New Roman"/>
                        </a:rPr>
                        <a:t>Knowledge, skill, autonomy and responsibilities</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00" dirty="0">
                          <a:effectLst/>
                          <a:latin typeface="Times New Roman"/>
                          <a:ea typeface="標楷體"/>
                          <a:cs typeface="Times New Roman"/>
                        </a:rPr>
                        <a:t>European Union (EU) Member States: Belgium, Bulgaria, the Czech Republic, Denmark, Germany, Estonia, France, Ireland, Greece, Spain, Croatia, Italy, Cyprus, Latvia, Lithuania, Luxembourg, Malta, the Netherlands, Hungary, Austria, Poland, Portugal, Romania, Slovenia, Slovakia, Finland, Sweden and the UK</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Not members of the EU: Albania, Bosnia and Herzegovina, the former Yugoslav Republic of</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Macedonia, Iceland, Kosovo, Liechtenstein, Montenegro, Norway, Serbia, Switzerland</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and Turkey (39) </a:t>
                      </a:r>
                      <a:endParaRPr lang="zh-TW" sz="10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890">
                <a:tc>
                  <a:txBody>
                    <a:bodyPr/>
                    <a:lstStyle/>
                    <a:p>
                      <a:pPr algn="ctr">
                        <a:spcAft>
                          <a:spcPts val="0"/>
                        </a:spcAft>
                      </a:pPr>
                      <a:r>
                        <a:rPr lang="en-US" sz="1400" kern="100" dirty="0">
                          <a:effectLst/>
                          <a:latin typeface="Times New Roman"/>
                          <a:ea typeface="標楷體"/>
                          <a:cs typeface="Times New Roman"/>
                        </a:rPr>
                        <a:t>The Pacific qualifications framework</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2011</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effectLst/>
                          <a:latin typeface="Times New Roman"/>
                          <a:ea typeface="標楷體"/>
                          <a:cs typeface="Times New Roman"/>
                        </a:rPr>
                        <a:t>10</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dirty="0">
                          <a:effectLst/>
                          <a:latin typeface="Times New Roman"/>
                          <a:ea typeface="標楷體"/>
                          <a:cs typeface="Times New Roman"/>
                        </a:rPr>
                        <a:t>Knowledge, skill, application and autonomy </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00" dirty="0">
                          <a:effectLst/>
                          <a:latin typeface="Times New Roman"/>
                          <a:ea typeface="新細明體"/>
                          <a:cs typeface="Times New Roman"/>
                        </a:rPr>
                        <a:t>Cook Islands, Micronesia, Fiji, Kiribati, Nauru, Niue, Marshall Islands, Palau, Papua New Guinea, Samoa, Solomon Islands, Tonga, Tuvalu, Vanuatu and Tokelau (15)</a:t>
                      </a:r>
                      <a:endParaRPr lang="zh-TW" sz="10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1483">
                <a:tc>
                  <a:txBody>
                    <a:bodyPr/>
                    <a:lstStyle/>
                    <a:p>
                      <a:pPr algn="ctr">
                        <a:spcAft>
                          <a:spcPts val="0"/>
                        </a:spcAft>
                      </a:pPr>
                      <a:r>
                        <a:rPr lang="en-US" sz="1400" kern="100">
                          <a:effectLst/>
                          <a:latin typeface="Times New Roman"/>
                          <a:ea typeface="標楷體"/>
                          <a:cs typeface="Times New Roman"/>
                        </a:rPr>
                        <a:t>Southern African Development Community regional qualifications framework</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2011</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effectLst/>
                          <a:latin typeface="Times New Roman"/>
                          <a:ea typeface="標楷體"/>
                          <a:cs typeface="Times New Roman"/>
                        </a:rPr>
                        <a:t>10</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dirty="0">
                          <a:effectLst/>
                          <a:latin typeface="Times New Roman"/>
                          <a:ea typeface="標楷體"/>
                          <a:cs typeface="Times New Roman"/>
                        </a:rPr>
                        <a:t>Knowledge, skill, autonomy and responsibilities</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00" dirty="0">
                          <a:effectLst/>
                          <a:latin typeface="Times New Roman"/>
                          <a:ea typeface="標楷體"/>
                          <a:cs typeface="Times New Roman"/>
                        </a:rPr>
                        <a:t>Angola, Botswana, the Democratic Republic</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of the Congo, Lesotho, Madagascar, Malawi,</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Mauritius, Mozambique, Namibia, Seychelles, South Africa, Swaziland, Tanzania, Zambia</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and Zimbabwe (15) </a:t>
                      </a:r>
                      <a:endParaRPr lang="zh-TW" sz="10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890">
                <a:tc>
                  <a:txBody>
                    <a:bodyPr/>
                    <a:lstStyle/>
                    <a:p>
                      <a:pPr algn="ctr">
                        <a:spcAft>
                          <a:spcPts val="0"/>
                        </a:spcAft>
                      </a:pPr>
                      <a:r>
                        <a:rPr lang="en-US" sz="1400" kern="100">
                          <a:effectLst/>
                          <a:latin typeface="Times New Roman"/>
                          <a:ea typeface="標楷體"/>
                          <a:cs typeface="Times New Roman"/>
                        </a:rPr>
                        <a:t>The Gulf qualifications framework</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2014</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effectLst/>
                          <a:latin typeface="Times New Roman"/>
                          <a:ea typeface="標楷體"/>
                          <a:cs typeface="Times New Roman"/>
                        </a:rPr>
                        <a:t>10</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dirty="0">
                          <a:effectLst/>
                          <a:latin typeface="Times New Roman"/>
                          <a:ea typeface="標楷體"/>
                          <a:cs typeface="Times New Roman"/>
                        </a:rPr>
                        <a:t>Knowledge, skill, autonomy and responsibilities</a:t>
                      </a:r>
                      <a:r>
                        <a:rPr lang="en-US" sz="1400" kern="100" dirty="0">
                          <a:effectLst/>
                          <a:latin typeface="Times New Roman"/>
                          <a:ea typeface="新細明體"/>
                          <a:cs typeface="Times New Roman"/>
                        </a:rPr>
                        <a:t>, </a:t>
                      </a:r>
                      <a:r>
                        <a:rPr lang="en-US" sz="1400" kern="100" dirty="0">
                          <a:effectLst/>
                          <a:latin typeface="Times New Roman"/>
                          <a:ea typeface="標楷體"/>
                          <a:cs typeface="Times New Roman"/>
                        </a:rPr>
                        <a:t>Role in context</a:t>
                      </a:r>
                      <a:r>
                        <a:rPr lang="en-US" sz="1400" kern="100" dirty="0">
                          <a:effectLst/>
                          <a:latin typeface="Times New Roman"/>
                          <a:ea typeface="新細明體"/>
                          <a:cs typeface="Times New Roman"/>
                        </a:rPr>
                        <a:t> </a:t>
                      </a:r>
                      <a:r>
                        <a:rPr lang="en-US" sz="1400" kern="100" dirty="0">
                          <a:effectLst/>
                          <a:latin typeface="Times New Roman"/>
                          <a:ea typeface="標楷體"/>
                          <a:cs typeface="Times New Roman"/>
                        </a:rPr>
                        <a:t>Self-development</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00" dirty="0">
                          <a:effectLst/>
                          <a:latin typeface="Times New Roman"/>
                          <a:ea typeface="標楷體"/>
                          <a:cs typeface="Times New Roman"/>
                        </a:rPr>
                        <a:t>Bahrain, Kuwait, Oman, Qatar, Saudi Arabia and the United Arab Emirates (UAE) (6) </a:t>
                      </a:r>
                      <a:endParaRPr lang="zh-TW" sz="10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890">
                <a:tc>
                  <a:txBody>
                    <a:bodyPr/>
                    <a:lstStyle/>
                    <a:p>
                      <a:pPr algn="ctr">
                        <a:spcAft>
                          <a:spcPts val="0"/>
                        </a:spcAft>
                      </a:pPr>
                      <a:r>
                        <a:rPr lang="en-US" sz="1400" kern="100" dirty="0">
                          <a:solidFill>
                            <a:srgbClr val="FF0000"/>
                          </a:solidFill>
                          <a:effectLst/>
                          <a:latin typeface="Times New Roman"/>
                          <a:ea typeface="標楷體"/>
                          <a:cs typeface="Times New Roman"/>
                        </a:rPr>
                        <a:t>The ASEAN qualifications reference framework</a:t>
                      </a:r>
                      <a:endParaRPr lang="zh-TW" sz="1400" kern="100" dirty="0">
                        <a:solidFill>
                          <a:srgbClr val="FF0000"/>
                        </a:solidFill>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FF0000"/>
                          </a:solidFill>
                          <a:effectLst/>
                          <a:latin typeface="Times New Roman"/>
                          <a:ea typeface="標楷體"/>
                          <a:cs typeface="Times New Roman"/>
                        </a:rPr>
                        <a:t>2016</a:t>
                      </a:r>
                      <a:endParaRPr lang="zh-TW" sz="1400" kern="100" dirty="0">
                        <a:solidFill>
                          <a:srgbClr val="FF0000"/>
                        </a:solidFill>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dirty="0">
                          <a:solidFill>
                            <a:srgbClr val="FF0000"/>
                          </a:solidFill>
                          <a:effectLst/>
                          <a:latin typeface="Times New Roman"/>
                          <a:ea typeface="標楷體"/>
                          <a:cs typeface="Times New Roman"/>
                        </a:rPr>
                        <a:t>8</a:t>
                      </a:r>
                      <a:endParaRPr lang="zh-TW" sz="1400" kern="100" dirty="0">
                        <a:solidFill>
                          <a:srgbClr val="FF0000"/>
                        </a:solidFill>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indent="-21590">
                        <a:spcAft>
                          <a:spcPts val="0"/>
                        </a:spcAft>
                      </a:pPr>
                      <a:r>
                        <a:rPr lang="en-US" sz="1400" kern="100" dirty="0">
                          <a:solidFill>
                            <a:srgbClr val="FF0000"/>
                          </a:solidFill>
                          <a:effectLst/>
                          <a:latin typeface="Times New Roman"/>
                          <a:ea typeface="標楷體"/>
                          <a:cs typeface="Times New Roman"/>
                        </a:rPr>
                        <a:t>Knowledge, skill, application and responsibilities </a:t>
                      </a:r>
                      <a:endParaRPr lang="zh-TW" sz="1400" kern="100" dirty="0">
                        <a:solidFill>
                          <a:srgbClr val="FF0000"/>
                        </a:solidFill>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00" dirty="0">
                          <a:solidFill>
                            <a:srgbClr val="FF0000"/>
                          </a:solidFill>
                          <a:effectLst/>
                          <a:latin typeface="Times New Roman"/>
                          <a:ea typeface="標楷體"/>
                          <a:cs typeface="Times New Roman"/>
                        </a:rPr>
                        <a:t>Brunei Darussalam, Cambodia, Indonesia, Lao People’s Democratic Republic, Malaysia, Myanmar, Philippines, Singapore, Thailand and Viet Nam (10) </a:t>
                      </a:r>
                      <a:endParaRPr lang="zh-TW" sz="1000" kern="100" dirty="0">
                        <a:solidFill>
                          <a:srgbClr val="FF0000"/>
                        </a:solidFill>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1582">
                <a:tc>
                  <a:txBody>
                    <a:bodyPr/>
                    <a:lstStyle/>
                    <a:p>
                      <a:pPr algn="ctr">
                        <a:spcAft>
                          <a:spcPts val="0"/>
                        </a:spcAft>
                      </a:pPr>
                      <a:r>
                        <a:rPr lang="en-US" sz="1400" kern="100">
                          <a:effectLst/>
                          <a:latin typeface="Times New Roman"/>
                          <a:ea typeface="標楷體"/>
                          <a:cs typeface="Times New Roman"/>
                        </a:rPr>
                        <a:t>The Caricom qualifications framework</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effectLst/>
                          <a:latin typeface="Times New Roman"/>
                          <a:ea typeface="標楷體"/>
                          <a:cs typeface="Times New Roman"/>
                        </a:rPr>
                        <a:t>2017</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effectLst/>
                          <a:latin typeface="Times New Roman"/>
                          <a:ea typeface="標楷體"/>
                          <a:cs typeface="Times New Roman"/>
                        </a:rPr>
                        <a:t>10</a:t>
                      </a:r>
                      <a:endParaRPr lang="zh-TW" sz="1400" kern="10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dirty="0">
                          <a:effectLst/>
                          <a:latin typeface="Times New Roman"/>
                          <a:ea typeface="新細明體"/>
                          <a:cs typeface="Times New Roman"/>
                        </a:rPr>
                        <a:t>Knowledge and understanding; application and practice; communication, numeracy and ICT; life skills; autonomy, accountability and working with others.</a:t>
                      </a:r>
                      <a:endParaRPr lang="zh-TW" sz="14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kern="100" dirty="0">
                          <a:effectLst/>
                          <a:latin typeface="Times New Roman"/>
                          <a:ea typeface="標楷體"/>
                          <a:cs typeface="Times New Roman"/>
                        </a:rPr>
                        <a:t>Antigua and Barbuda, Bahamas, Barbados, Belize, Dominica, Grenada, Guyana, Haiti, Jamaica, Montserrat, Saint Lucia, Saint Kitts</a:t>
                      </a:r>
                      <a:endParaRPr lang="zh-TW" sz="1000" kern="100" dirty="0">
                        <a:effectLst/>
                        <a:latin typeface="Calibri"/>
                        <a:ea typeface="新細明體"/>
                        <a:cs typeface="Times New Roman"/>
                      </a:endParaRPr>
                    </a:p>
                    <a:p>
                      <a:pPr>
                        <a:spcAft>
                          <a:spcPts val="0"/>
                        </a:spcAft>
                      </a:pPr>
                      <a:r>
                        <a:rPr lang="en-US" sz="1000" kern="100" dirty="0">
                          <a:effectLst/>
                          <a:latin typeface="Times New Roman"/>
                          <a:ea typeface="標楷體"/>
                          <a:cs typeface="Times New Roman"/>
                        </a:rPr>
                        <a:t>and Nevis, Saint Vincent and the Grenadines, Suriname, Trinidad and Tobago (15)</a:t>
                      </a:r>
                      <a:endParaRPr lang="zh-TW" sz="1000" kern="100" dirty="0">
                        <a:effectLst/>
                        <a:latin typeface="Calibri"/>
                        <a:ea typeface="新細明體"/>
                        <a:cs typeface="Times New Roman"/>
                      </a:endParaRPr>
                    </a:p>
                  </a:txBody>
                  <a:tcPr marL="45936" marR="459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標題 8"/>
          <p:cNvSpPr>
            <a:spLocks noGrp="1"/>
          </p:cNvSpPr>
          <p:nvPr>
            <p:ph type="title"/>
          </p:nvPr>
        </p:nvSpPr>
        <p:spPr>
          <a:xfrm>
            <a:off x="457200" y="0"/>
            <a:ext cx="8229600" cy="836712"/>
          </a:xfrm>
        </p:spPr>
        <p:txBody>
          <a:bodyPr>
            <a:noAutofit/>
          </a:bodyPr>
          <a:lstStyle/>
          <a:p>
            <a:pPr algn="ctr"/>
            <a:r>
              <a:rPr lang="en-US" altLang="zh-TW" sz="1800" dirty="0"/>
              <a:t>Table 1: Description of 6 regional qualification frameworks </a:t>
            </a:r>
            <a:br>
              <a:rPr lang="en-US" altLang="zh-TW" sz="1800" dirty="0"/>
            </a:br>
            <a:r>
              <a:rPr lang="en-US" altLang="zh-TW" sz="1800" dirty="0"/>
              <a:t/>
            </a:r>
            <a:br>
              <a:rPr lang="en-US" altLang="zh-TW" sz="1800" dirty="0"/>
            </a:br>
            <a:endParaRPr lang="zh-TW" altLang="en-US" sz="1800" dirty="0"/>
          </a:p>
        </p:txBody>
      </p:sp>
    </p:spTree>
    <p:extLst>
      <p:ext uri="{BB962C8B-B14F-4D97-AF65-F5344CB8AC3E}">
        <p14:creationId xmlns:p14="http://schemas.microsoft.com/office/powerpoint/2010/main" val="3050105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648072"/>
          </a:xfrm>
        </p:spPr>
        <p:txBody>
          <a:bodyPr>
            <a:normAutofit fontScale="90000"/>
          </a:bodyPr>
          <a:lstStyle/>
          <a:p>
            <a:r>
              <a:rPr lang="en-US" altLang="zh-TW" sz="4000" dirty="0" smtClean="0"/>
              <a:t>Functions of Qualifications Frameworks</a:t>
            </a:r>
            <a:endParaRPr lang="zh-TW" altLang="en-US" sz="4000" dirty="0"/>
          </a:p>
        </p:txBody>
      </p:sp>
      <p:sp>
        <p:nvSpPr>
          <p:cNvPr id="3" name="內容版面配置區 2"/>
          <p:cNvSpPr>
            <a:spLocks noGrp="1"/>
          </p:cNvSpPr>
          <p:nvPr>
            <p:ph idx="1"/>
          </p:nvPr>
        </p:nvSpPr>
        <p:spPr>
          <a:xfrm>
            <a:off x="457200" y="1124744"/>
            <a:ext cx="8229600" cy="5472608"/>
          </a:xfrm>
        </p:spPr>
        <p:txBody>
          <a:bodyPr>
            <a:normAutofit/>
          </a:bodyPr>
          <a:lstStyle/>
          <a:p>
            <a:r>
              <a:rPr lang="en-US" altLang="zh-TW" dirty="0"/>
              <a:t>as a policy </a:t>
            </a:r>
            <a:r>
              <a:rPr lang="en-US" altLang="zh-TW" dirty="0" smtClean="0"/>
              <a:t>instrument</a:t>
            </a:r>
          </a:p>
          <a:p>
            <a:pPr lvl="1"/>
            <a:r>
              <a:rPr lang="en-US" altLang="zh-TW" dirty="0"/>
              <a:t>demonstrate a further manifestation of </a:t>
            </a:r>
            <a:r>
              <a:rPr lang="en-US" altLang="zh-TW" dirty="0">
                <a:solidFill>
                  <a:srgbClr val="FF0000"/>
                </a:solidFill>
              </a:rPr>
              <a:t>government intervention</a:t>
            </a:r>
            <a:r>
              <a:rPr lang="en-US" altLang="zh-TW" dirty="0"/>
              <a:t> under </a:t>
            </a:r>
            <a:r>
              <a:rPr lang="en-US" altLang="zh-TW" dirty="0" smtClean="0"/>
              <a:t>neoliberalism</a:t>
            </a:r>
          </a:p>
          <a:p>
            <a:pPr lvl="1"/>
            <a:r>
              <a:rPr lang="en-US" altLang="zh-TW" dirty="0"/>
              <a:t>education system reform in order to connect educational pathways flexibly within the national </a:t>
            </a:r>
            <a:r>
              <a:rPr lang="en-US" altLang="zh-TW" dirty="0" smtClean="0"/>
              <a:t>systems</a:t>
            </a:r>
          </a:p>
          <a:p>
            <a:r>
              <a:rPr lang="en-US" altLang="zh-TW" dirty="0" smtClean="0"/>
              <a:t>lifelong learning objective </a:t>
            </a:r>
          </a:p>
          <a:p>
            <a:r>
              <a:rPr lang="en-US" altLang="zh-TW" dirty="0"/>
              <a:t>act as a quick reference guide on the recognition of foreign </a:t>
            </a:r>
            <a:r>
              <a:rPr lang="en-US" altLang="zh-TW" dirty="0" smtClean="0"/>
              <a:t>qualifications</a:t>
            </a:r>
          </a:p>
          <a:p>
            <a:r>
              <a:rPr lang="en-US" altLang="zh-TW" dirty="0"/>
              <a:t>economic growth, social equity and sustainability </a:t>
            </a:r>
            <a:r>
              <a:rPr lang="en-US" altLang="zh-TW" dirty="0" smtClean="0"/>
              <a:t>should be embedded </a:t>
            </a:r>
            <a:endParaRPr lang="en-US" altLang="zh-TW" dirty="0"/>
          </a:p>
          <a:p>
            <a:endParaRPr lang="zh-TW" altLang="en-US" dirty="0"/>
          </a:p>
        </p:txBody>
      </p:sp>
    </p:spTree>
    <p:extLst>
      <p:ext uri="{BB962C8B-B14F-4D97-AF65-F5344CB8AC3E}">
        <p14:creationId xmlns:p14="http://schemas.microsoft.com/office/powerpoint/2010/main" val="1720405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234</TotalTime>
  <Words>1747</Words>
  <Application>Microsoft Office PowerPoint</Application>
  <PresentationFormat>On-screen Show (4:3)</PresentationFormat>
  <Paragraphs>265</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微軟正黑體</vt:lpstr>
      <vt:lpstr>Calibri</vt:lpstr>
      <vt:lpstr>Constantia</vt:lpstr>
      <vt:lpstr>標楷體</vt:lpstr>
      <vt:lpstr>新細明體</vt:lpstr>
      <vt:lpstr>Times New Roman</vt:lpstr>
      <vt:lpstr>Wingdings 2</vt:lpstr>
      <vt:lpstr>流線</vt:lpstr>
      <vt:lpstr>The Roles of National Quality Assurance Agencies on Development of Qualification Framework in Asia and the Impacts on Student Mobility - A Lesson Learned by Taiwan  </vt:lpstr>
      <vt:lpstr>Introduction </vt:lpstr>
      <vt:lpstr>Overall View of the Asia Pacific Region  Higher Education and QA System</vt:lpstr>
      <vt:lpstr>Ambitions for international recruitment  </vt:lpstr>
      <vt:lpstr>Recognition of an Oversea Qualification </vt:lpstr>
      <vt:lpstr>Quality assurance</vt:lpstr>
      <vt:lpstr>Qualification Framework </vt:lpstr>
      <vt:lpstr>Table 1: Description of 6 regional qualification frameworks   </vt:lpstr>
      <vt:lpstr>Functions of Qualifications Frameworks</vt:lpstr>
      <vt:lpstr>Development and Models of QF in Asia </vt:lpstr>
      <vt:lpstr>Development of national qualifications frameworks of ASEAN states</vt:lpstr>
      <vt:lpstr>Comparison  between QA and QF </vt:lpstr>
      <vt:lpstr>Taiwan Context </vt:lpstr>
      <vt:lpstr>Research Questions </vt:lpstr>
      <vt:lpstr>Methodology </vt:lpstr>
      <vt:lpstr>Major findings </vt:lpstr>
      <vt:lpstr> Engagement of QA agencies </vt:lpstr>
      <vt:lpstr>Taiwan Practice</vt:lpstr>
      <vt:lpstr>Discussions </vt:lpstr>
      <vt:lpstr>Conclusion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Roles of National Quality Assurance Agencies on Development of Qualification Framework in Asia and the Impacts on Student Mobility - A Lesson Learned by Taiwan</dc:title>
  <dc:creator>VANGUARDB85</dc:creator>
  <cp:lastModifiedBy>DELL</cp:lastModifiedBy>
  <cp:revision>22</cp:revision>
  <dcterms:created xsi:type="dcterms:W3CDTF">2019-03-22T12:55:58Z</dcterms:created>
  <dcterms:modified xsi:type="dcterms:W3CDTF">2019-05-23T09:59:25Z</dcterms:modified>
</cp:coreProperties>
</file>