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71.JPG" ContentType="image/jpeg"/>
  <Override PartName="/ppt/notesSlides/notesSlide4.xml" ContentType="application/vnd.openxmlformats-officedocument.presentationml.notesSlide+xml"/>
  <Override PartName="/ppt/media/image72.JPG" ContentType="image/jpeg"/>
  <Override PartName="/ppt/notesSlides/notesSlide5.xml" ContentType="application/vnd.openxmlformats-officedocument.presentationml.notesSlide+xml"/>
  <Override PartName="/ppt/media/image73.JPG" ContentType="image/jpeg"/>
  <Override PartName="/ppt/notesSlides/notesSlide6.xml" ContentType="application/vnd.openxmlformats-officedocument.presentationml.notesSlide+xml"/>
  <Override PartName="/ppt/media/image74.JPG" ContentType="image/jpeg"/>
  <Override PartName="/ppt/notesSlides/notesSlide7.xml" ContentType="application/vnd.openxmlformats-officedocument.presentationml.notesSlide+xml"/>
  <Override PartName="/ppt/media/image75.JPG" ContentType="image/jpeg"/>
  <Override PartName="/ppt/notesSlides/notesSlide8.xml" ContentType="application/vnd.openxmlformats-officedocument.presentationml.notesSlide+xml"/>
  <Override PartName="/ppt/media/image76.JPG" ContentType="image/jpeg"/>
  <Override PartName="/ppt/notesSlides/notesSlide9.xml" ContentType="application/vnd.openxmlformats-officedocument.presentationml.notesSlide+xml"/>
  <Override PartName="/ppt/media/image77.JPG" ContentType="image/jpeg"/>
  <Override PartName="/ppt/notesSlides/notesSlide10.xml" ContentType="application/vnd.openxmlformats-officedocument.presentationml.notesSlide+xml"/>
  <Override PartName="/ppt/media/image78.JPG" ContentType="image/jpeg"/>
  <Override PartName="/ppt/notesSlides/notesSlide11.xml" ContentType="application/vnd.openxmlformats-officedocument.presentationml.notesSlide+xml"/>
  <Override PartName="/ppt/media/image79.JPG" ContentType="image/jpeg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399" r:id="rId3"/>
    <p:sldId id="428" r:id="rId4"/>
    <p:sldId id="429" r:id="rId5"/>
    <p:sldId id="426" r:id="rId6"/>
    <p:sldId id="417" r:id="rId7"/>
    <p:sldId id="427" r:id="rId8"/>
    <p:sldId id="430" r:id="rId9"/>
    <p:sldId id="401" r:id="rId10"/>
    <p:sldId id="432" r:id="rId11"/>
    <p:sldId id="438" r:id="rId12"/>
    <p:sldId id="437" r:id="rId13"/>
    <p:sldId id="402" r:id="rId14"/>
    <p:sldId id="403" r:id="rId15"/>
    <p:sldId id="412" r:id="rId16"/>
    <p:sldId id="414" r:id="rId17"/>
    <p:sldId id="415" r:id="rId18"/>
    <p:sldId id="416" r:id="rId19"/>
    <p:sldId id="404" r:id="rId20"/>
    <p:sldId id="405" r:id="rId21"/>
    <p:sldId id="406" r:id="rId22"/>
    <p:sldId id="433" r:id="rId23"/>
    <p:sldId id="408" r:id="rId24"/>
    <p:sldId id="409" r:id="rId25"/>
    <p:sldId id="434" r:id="rId26"/>
    <p:sldId id="435" r:id="rId27"/>
    <p:sldId id="355" r:id="rId28"/>
    <p:sldId id="285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ger Roca Solà" initials="RRS" lastIdx="15" clrIdx="0">
    <p:extLst>
      <p:ext uri="{19B8F6BF-5375-455C-9EA6-DF929625EA0E}">
        <p15:presenceInfo xmlns:p15="http://schemas.microsoft.com/office/powerpoint/2012/main" userId="S-1-5-21-272697409-3301825942-833851535-37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74E"/>
    <a:srgbClr val="CC0000"/>
    <a:srgbClr val="66A1DF"/>
    <a:srgbClr val="A3C9E1"/>
    <a:srgbClr val="21FF5B"/>
    <a:srgbClr val="4076AA"/>
    <a:srgbClr val="74B3DA"/>
    <a:srgbClr val="476141"/>
    <a:srgbClr val="516E4A"/>
    <a:srgbClr val="E7A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3813" autoAdjust="0"/>
  </p:normalViewPr>
  <p:slideViewPr>
    <p:cSldViewPr snapToGrid="0" snapToObjects="1">
      <p:cViewPr varScale="1">
        <p:scale>
          <a:sx n="92" d="100"/>
          <a:sy n="92" d="100"/>
        </p:scale>
        <p:origin x="84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67EED-2491-48F2-9FB2-6252867422A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07B878B-0DFD-43EF-B57A-9160DBC1142B}">
      <dgm:prSet phldrT="[Texto]"/>
      <dgm:spPr/>
      <dgm:t>
        <a:bodyPr/>
        <a:lstStyle/>
        <a:p>
          <a:r>
            <a:rPr lang="es-ES" dirty="0" smtClean="0"/>
            <a:t>Learning </a:t>
          </a:r>
          <a:endParaRPr lang="ca-ES" dirty="0"/>
        </a:p>
      </dgm:t>
    </dgm:pt>
    <dgm:pt modelId="{F19CE9DD-BEAB-4675-942D-0C5D97CA1357}" type="parTrans" cxnId="{002B849B-7EA3-4D19-9EE6-372B91F02D5A}">
      <dgm:prSet/>
      <dgm:spPr/>
      <dgm:t>
        <a:bodyPr/>
        <a:lstStyle/>
        <a:p>
          <a:endParaRPr lang="ca-ES"/>
        </a:p>
      </dgm:t>
    </dgm:pt>
    <dgm:pt modelId="{91FCC314-417A-4F8B-BB0C-8E70C078E18D}" type="sibTrans" cxnId="{002B849B-7EA3-4D19-9EE6-372B91F02D5A}">
      <dgm:prSet/>
      <dgm:spPr/>
      <dgm:t>
        <a:bodyPr/>
        <a:lstStyle/>
        <a:p>
          <a:endParaRPr lang="ca-ES"/>
        </a:p>
      </dgm:t>
    </dgm:pt>
    <dgm:pt modelId="{7B24682F-3531-49AA-93DF-81A604E59621}">
      <dgm:prSet phldrT="[Texto]"/>
      <dgm:spPr/>
      <dgm:t>
        <a:bodyPr/>
        <a:lstStyle/>
        <a:p>
          <a:r>
            <a:rPr lang="es-ES" dirty="0" err="1" smtClean="0"/>
            <a:t>Technology</a:t>
          </a:r>
          <a:endParaRPr lang="ca-ES" dirty="0"/>
        </a:p>
      </dgm:t>
    </dgm:pt>
    <dgm:pt modelId="{BB6A913C-4711-498D-B365-4A1FAD216010}" type="parTrans" cxnId="{2F869DB1-49E6-4F39-977D-1A9CA7855E5E}">
      <dgm:prSet/>
      <dgm:spPr/>
      <dgm:t>
        <a:bodyPr/>
        <a:lstStyle/>
        <a:p>
          <a:endParaRPr lang="ca-ES"/>
        </a:p>
      </dgm:t>
    </dgm:pt>
    <dgm:pt modelId="{459F885C-82A9-4B09-98A7-ED9969E96C25}" type="sibTrans" cxnId="{2F869DB1-49E6-4F39-977D-1A9CA7855E5E}">
      <dgm:prSet/>
      <dgm:spPr/>
      <dgm:t>
        <a:bodyPr/>
        <a:lstStyle/>
        <a:p>
          <a:endParaRPr lang="ca-ES"/>
        </a:p>
      </dgm:t>
    </dgm:pt>
    <dgm:pt modelId="{17053B95-CF2A-48B7-BF21-34A050BFFD91}" type="pres">
      <dgm:prSet presAssocID="{1CB67EED-2491-48F2-9FB2-6252867422A5}" presName="diagram" presStyleCnt="0">
        <dgm:presLayoutVars>
          <dgm:dir/>
          <dgm:animLvl val="lvl"/>
          <dgm:resizeHandles val="exact"/>
        </dgm:presLayoutVars>
      </dgm:prSet>
      <dgm:spPr/>
    </dgm:pt>
    <dgm:pt modelId="{400245AF-84C6-4FA4-921D-EF68C10927D0}" type="pres">
      <dgm:prSet presAssocID="{407B878B-0DFD-43EF-B57A-9160DBC1142B}" presName="compNode" presStyleCnt="0"/>
      <dgm:spPr/>
    </dgm:pt>
    <dgm:pt modelId="{ED82A7D8-56FF-42E0-8E39-7247745D766D}" type="pres">
      <dgm:prSet presAssocID="{407B878B-0DFD-43EF-B57A-9160DBC1142B}" presName="childRect" presStyleLbl="bgAcc1" presStyleIdx="0" presStyleCnt="2">
        <dgm:presLayoutVars>
          <dgm:bulletEnabled val="1"/>
        </dgm:presLayoutVars>
      </dgm:prSet>
      <dgm:spPr/>
    </dgm:pt>
    <dgm:pt modelId="{4EAC9A0E-309F-48C7-97DF-7741194E0600}" type="pres">
      <dgm:prSet presAssocID="{407B878B-0DFD-43EF-B57A-9160DBC1142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1C4CC7DE-A87D-4B38-8F58-ED5070521B69}" type="pres">
      <dgm:prSet presAssocID="{407B878B-0DFD-43EF-B57A-9160DBC1142B}" presName="parentRect" presStyleLbl="alignNode1" presStyleIdx="0" presStyleCnt="2"/>
      <dgm:spPr/>
      <dgm:t>
        <a:bodyPr/>
        <a:lstStyle/>
        <a:p>
          <a:endParaRPr lang="ca-ES"/>
        </a:p>
      </dgm:t>
    </dgm:pt>
    <dgm:pt modelId="{7A2AD4ED-079D-4CC2-9CC9-E91327BE111C}" type="pres">
      <dgm:prSet presAssocID="{407B878B-0DFD-43EF-B57A-9160DBC1142B}" presName="adorn" presStyleLbl="fgAccFollowNode1" presStyleIdx="0" presStyleCnt="2"/>
      <dgm:spPr/>
    </dgm:pt>
    <dgm:pt modelId="{31C8F60B-2A9A-4125-B845-3AC230B1D8A2}" type="pres">
      <dgm:prSet presAssocID="{91FCC314-417A-4F8B-BB0C-8E70C078E18D}" presName="sibTrans" presStyleLbl="sibTrans2D1" presStyleIdx="0" presStyleCnt="0"/>
      <dgm:spPr/>
      <dgm:t>
        <a:bodyPr/>
        <a:lstStyle/>
        <a:p>
          <a:endParaRPr lang="ca-ES"/>
        </a:p>
      </dgm:t>
    </dgm:pt>
    <dgm:pt modelId="{82CA3F54-62F5-4150-BA66-9C8C08D0C919}" type="pres">
      <dgm:prSet presAssocID="{7B24682F-3531-49AA-93DF-81A604E59621}" presName="compNode" presStyleCnt="0"/>
      <dgm:spPr/>
    </dgm:pt>
    <dgm:pt modelId="{02815EB9-880C-48A9-88EE-C3BF932DCC01}" type="pres">
      <dgm:prSet presAssocID="{7B24682F-3531-49AA-93DF-81A604E59621}" presName="childRect" presStyleLbl="bgAcc1" presStyleIdx="1" presStyleCnt="2">
        <dgm:presLayoutVars>
          <dgm:bulletEnabled val="1"/>
        </dgm:presLayoutVars>
      </dgm:prSet>
      <dgm:spPr/>
    </dgm:pt>
    <dgm:pt modelId="{994D858E-1762-4A92-A717-DAD800E45579}" type="pres">
      <dgm:prSet presAssocID="{7B24682F-3531-49AA-93DF-81A604E5962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09FAB0D-ECE5-4558-B8DF-31056D3E73DF}" type="pres">
      <dgm:prSet presAssocID="{7B24682F-3531-49AA-93DF-81A604E59621}" presName="parentRect" presStyleLbl="alignNode1" presStyleIdx="1" presStyleCnt="2"/>
      <dgm:spPr/>
      <dgm:t>
        <a:bodyPr/>
        <a:lstStyle/>
        <a:p>
          <a:endParaRPr lang="ca-ES"/>
        </a:p>
      </dgm:t>
    </dgm:pt>
    <dgm:pt modelId="{9239DF27-B696-43EA-B56B-D3759C173401}" type="pres">
      <dgm:prSet presAssocID="{7B24682F-3531-49AA-93DF-81A604E59621}" presName="adorn" presStyleLbl="fgAccFollowNode1" presStyleIdx="1" presStyleCnt="2"/>
      <dgm:spPr/>
    </dgm:pt>
  </dgm:ptLst>
  <dgm:cxnLst>
    <dgm:cxn modelId="{49D70167-B79F-4220-B436-74D15C74415D}" type="presOf" srcId="{407B878B-0DFD-43EF-B57A-9160DBC1142B}" destId="{4EAC9A0E-309F-48C7-97DF-7741194E0600}" srcOrd="0" destOrd="0" presId="urn:microsoft.com/office/officeart/2005/8/layout/bList2"/>
    <dgm:cxn modelId="{1B4FF512-53DE-4DC3-960B-5BB48218FE2D}" type="presOf" srcId="{407B878B-0DFD-43EF-B57A-9160DBC1142B}" destId="{1C4CC7DE-A87D-4B38-8F58-ED5070521B69}" srcOrd="1" destOrd="0" presId="urn:microsoft.com/office/officeart/2005/8/layout/bList2"/>
    <dgm:cxn modelId="{EFBDD84D-AA62-419A-8755-67DC757C3D47}" type="presOf" srcId="{1CB67EED-2491-48F2-9FB2-6252867422A5}" destId="{17053B95-CF2A-48B7-BF21-34A050BFFD91}" srcOrd="0" destOrd="0" presId="urn:microsoft.com/office/officeart/2005/8/layout/bList2"/>
    <dgm:cxn modelId="{73BFCA60-9814-4B11-A568-98FBA438EBDB}" type="presOf" srcId="{91FCC314-417A-4F8B-BB0C-8E70C078E18D}" destId="{31C8F60B-2A9A-4125-B845-3AC230B1D8A2}" srcOrd="0" destOrd="0" presId="urn:microsoft.com/office/officeart/2005/8/layout/bList2"/>
    <dgm:cxn modelId="{70FEF290-0D99-4591-8479-CD9A7272C545}" type="presOf" srcId="{7B24682F-3531-49AA-93DF-81A604E59621}" destId="{409FAB0D-ECE5-4558-B8DF-31056D3E73DF}" srcOrd="1" destOrd="0" presId="urn:microsoft.com/office/officeart/2005/8/layout/bList2"/>
    <dgm:cxn modelId="{002B849B-7EA3-4D19-9EE6-372B91F02D5A}" srcId="{1CB67EED-2491-48F2-9FB2-6252867422A5}" destId="{407B878B-0DFD-43EF-B57A-9160DBC1142B}" srcOrd="0" destOrd="0" parTransId="{F19CE9DD-BEAB-4675-942D-0C5D97CA1357}" sibTransId="{91FCC314-417A-4F8B-BB0C-8E70C078E18D}"/>
    <dgm:cxn modelId="{E250C722-8826-41EF-9B3D-E7C0375AE648}" type="presOf" srcId="{7B24682F-3531-49AA-93DF-81A604E59621}" destId="{994D858E-1762-4A92-A717-DAD800E45579}" srcOrd="0" destOrd="0" presId="urn:microsoft.com/office/officeart/2005/8/layout/bList2"/>
    <dgm:cxn modelId="{2F869DB1-49E6-4F39-977D-1A9CA7855E5E}" srcId="{1CB67EED-2491-48F2-9FB2-6252867422A5}" destId="{7B24682F-3531-49AA-93DF-81A604E59621}" srcOrd="1" destOrd="0" parTransId="{BB6A913C-4711-498D-B365-4A1FAD216010}" sibTransId="{459F885C-82A9-4B09-98A7-ED9969E96C25}"/>
    <dgm:cxn modelId="{C7E1042F-CA69-478E-94F2-5F2E8D2D65B7}" type="presParOf" srcId="{17053B95-CF2A-48B7-BF21-34A050BFFD91}" destId="{400245AF-84C6-4FA4-921D-EF68C10927D0}" srcOrd="0" destOrd="0" presId="urn:microsoft.com/office/officeart/2005/8/layout/bList2"/>
    <dgm:cxn modelId="{137B2B40-F421-49A5-A681-D6A7C34DC0DD}" type="presParOf" srcId="{400245AF-84C6-4FA4-921D-EF68C10927D0}" destId="{ED82A7D8-56FF-42E0-8E39-7247745D766D}" srcOrd="0" destOrd="0" presId="urn:microsoft.com/office/officeart/2005/8/layout/bList2"/>
    <dgm:cxn modelId="{3247880E-37DE-4249-9BB7-00CEC45EB918}" type="presParOf" srcId="{400245AF-84C6-4FA4-921D-EF68C10927D0}" destId="{4EAC9A0E-309F-48C7-97DF-7741194E0600}" srcOrd="1" destOrd="0" presId="urn:microsoft.com/office/officeart/2005/8/layout/bList2"/>
    <dgm:cxn modelId="{9D9AC0DB-1873-415A-84C3-205DD14BFBC7}" type="presParOf" srcId="{400245AF-84C6-4FA4-921D-EF68C10927D0}" destId="{1C4CC7DE-A87D-4B38-8F58-ED5070521B69}" srcOrd="2" destOrd="0" presId="urn:microsoft.com/office/officeart/2005/8/layout/bList2"/>
    <dgm:cxn modelId="{A5E26945-92DA-4EF6-AE51-CACA712F0754}" type="presParOf" srcId="{400245AF-84C6-4FA4-921D-EF68C10927D0}" destId="{7A2AD4ED-079D-4CC2-9CC9-E91327BE111C}" srcOrd="3" destOrd="0" presId="urn:microsoft.com/office/officeart/2005/8/layout/bList2"/>
    <dgm:cxn modelId="{2F14595C-AD11-43C6-B1CE-16DAF9EAA004}" type="presParOf" srcId="{17053B95-CF2A-48B7-BF21-34A050BFFD91}" destId="{31C8F60B-2A9A-4125-B845-3AC230B1D8A2}" srcOrd="1" destOrd="0" presId="urn:microsoft.com/office/officeart/2005/8/layout/bList2"/>
    <dgm:cxn modelId="{267134F9-A4AB-4652-9012-A0DE23D8260C}" type="presParOf" srcId="{17053B95-CF2A-48B7-BF21-34A050BFFD91}" destId="{82CA3F54-62F5-4150-BA66-9C8C08D0C919}" srcOrd="2" destOrd="0" presId="urn:microsoft.com/office/officeart/2005/8/layout/bList2"/>
    <dgm:cxn modelId="{B509FCC6-B225-455D-AFE0-CF0AEC7417F3}" type="presParOf" srcId="{82CA3F54-62F5-4150-BA66-9C8C08D0C919}" destId="{02815EB9-880C-48A9-88EE-C3BF932DCC01}" srcOrd="0" destOrd="0" presId="urn:microsoft.com/office/officeart/2005/8/layout/bList2"/>
    <dgm:cxn modelId="{495E2BAA-68D2-49EA-A19D-D0814BAFDCA6}" type="presParOf" srcId="{82CA3F54-62F5-4150-BA66-9C8C08D0C919}" destId="{994D858E-1762-4A92-A717-DAD800E45579}" srcOrd="1" destOrd="0" presId="urn:microsoft.com/office/officeart/2005/8/layout/bList2"/>
    <dgm:cxn modelId="{DB964863-65E3-49C4-A385-A8A51F24D573}" type="presParOf" srcId="{82CA3F54-62F5-4150-BA66-9C8C08D0C919}" destId="{409FAB0D-ECE5-4558-B8DF-31056D3E73DF}" srcOrd="2" destOrd="0" presId="urn:microsoft.com/office/officeart/2005/8/layout/bList2"/>
    <dgm:cxn modelId="{DD787DCE-393E-4F5A-8667-15C15D9DB56A}" type="presParOf" srcId="{82CA3F54-62F5-4150-BA66-9C8C08D0C919}" destId="{9239DF27-B696-43EA-B56B-D3759C17340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F8BE3-7162-4F26-894F-67C5C3E537EF}" type="doc">
      <dgm:prSet loTypeId="urn:microsoft.com/office/officeart/2005/8/layout/hProcess4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B3963602-468B-425A-97C1-45FD477E1E1D}">
      <dgm:prSet phldrT="[Tex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anchor="ctr"/>
        <a:lstStyle/>
        <a:p>
          <a:pPr algn="l"/>
          <a:r>
            <a:rPr lang="en-GB" sz="1800" dirty="0" smtClean="0"/>
            <a:t>External experts </a:t>
          </a:r>
          <a:r>
            <a:rPr lang="en-GB" sz="1800" b="1" dirty="0" smtClean="0"/>
            <a:t>analyse   e-assessment practices, </a:t>
          </a:r>
          <a:r>
            <a:rPr lang="en-GB" sz="1800" dirty="0" smtClean="0"/>
            <a:t>based on QA framework of e-assessment.</a:t>
          </a:r>
          <a:endParaRPr lang="en-GB" sz="1800" dirty="0"/>
        </a:p>
      </dgm:t>
    </dgm:pt>
    <dgm:pt modelId="{1B3AC282-8275-470F-BC45-416F527A8579}" type="parTrans" cxnId="{F519E419-5402-4300-8830-2E6D124759ED}">
      <dgm:prSet/>
      <dgm:spPr/>
      <dgm:t>
        <a:bodyPr/>
        <a:lstStyle/>
        <a:p>
          <a:endParaRPr lang="en-GB"/>
        </a:p>
      </dgm:t>
    </dgm:pt>
    <dgm:pt modelId="{4466B953-CF63-4433-856D-4714CF671DE0}" type="sibTrans" cxnId="{F519E419-5402-4300-8830-2E6D124759ED}">
      <dgm:prSet/>
      <dgm:spPr/>
      <dgm:t>
        <a:bodyPr/>
        <a:lstStyle/>
        <a:p>
          <a:endParaRPr lang="en-GB"/>
        </a:p>
      </dgm:t>
    </dgm:pt>
    <dgm:pt modelId="{A19A34D2-25BB-4C83-83F1-4A4B1519A976}">
      <dgm:prSet phldrT="[Texto]"/>
      <dgm:spPr>
        <a:solidFill>
          <a:srgbClr val="66A1DF"/>
        </a:solidFill>
      </dgm:spPr>
      <dgm:t>
        <a:bodyPr/>
        <a:lstStyle/>
        <a:p>
          <a:endParaRPr lang="en-GB" dirty="0" smtClean="0"/>
        </a:p>
        <a:p>
          <a:endParaRPr lang="en-GB" dirty="0"/>
        </a:p>
      </dgm:t>
    </dgm:pt>
    <dgm:pt modelId="{C43AD115-1AA1-4877-AB5E-49C690CFF7CC}" type="parTrans" cxnId="{47D4BAB4-5787-40F3-B50E-E21DB0F7D11F}">
      <dgm:prSet/>
      <dgm:spPr/>
      <dgm:t>
        <a:bodyPr/>
        <a:lstStyle/>
        <a:p>
          <a:endParaRPr lang="en-GB"/>
        </a:p>
      </dgm:t>
    </dgm:pt>
    <dgm:pt modelId="{C8F0EE42-7612-41A9-8F74-AE7D91BD6430}" type="sibTrans" cxnId="{47D4BAB4-5787-40F3-B50E-E21DB0F7D11F}">
      <dgm:prSet/>
      <dgm:spPr>
        <a:solidFill>
          <a:srgbClr val="92D050"/>
        </a:solidFill>
      </dgm:spPr>
      <dgm:t>
        <a:bodyPr/>
        <a:lstStyle/>
        <a:p>
          <a:endParaRPr lang="en-GB"/>
        </a:p>
      </dgm:t>
    </dgm:pt>
    <dgm:pt modelId="{C1ADCA1F-3CFB-46B4-BD91-086B35B35C0C}">
      <dgm:prSet phldrT="[Texto]"/>
      <dgm:spPr>
        <a:solidFill>
          <a:srgbClr val="A3C9E1"/>
        </a:solidFill>
      </dgm:spPr>
      <dgm:t>
        <a:bodyPr/>
        <a:lstStyle/>
        <a:p>
          <a:endParaRPr lang="en-GB" dirty="0" smtClean="0"/>
        </a:p>
        <a:p>
          <a:endParaRPr lang="en-GB" dirty="0"/>
        </a:p>
      </dgm:t>
    </dgm:pt>
    <dgm:pt modelId="{011FCCEA-D916-42D7-A631-CF3EB03EA9FE}" type="parTrans" cxnId="{203A831F-891D-4B41-A979-9CE8D349728F}">
      <dgm:prSet/>
      <dgm:spPr/>
      <dgm:t>
        <a:bodyPr/>
        <a:lstStyle/>
        <a:p>
          <a:endParaRPr lang="en-GB"/>
        </a:p>
      </dgm:t>
    </dgm:pt>
    <dgm:pt modelId="{1A96D1D9-2021-43CB-96DA-EA628A4E532D}" type="sibTrans" cxnId="{203A831F-891D-4B41-A979-9CE8D349728F}">
      <dgm:prSet/>
      <dgm:spPr/>
      <dgm:t>
        <a:bodyPr/>
        <a:lstStyle/>
        <a:p>
          <a:endParaRPr lang="en-GB"/>
        </a:p>
      </dgm:t>
    </dgm:pt>
    <dgm:pt modelId="{90027300-3ED2-4530-A66B-325C7CA0105C}">
      <dgm:prSet phldrT="[Texto]"/>
      <dgm:spPr>
        <a:solidFill>
          <a:srgbClr val="4076AA"/>
        </a:solidFill>
      </dgm:spPr>
      <dgm:t>
        <a:bodyPr/>
        <a:lstStyle/>
        <a:p>
          <a:endParaRPr lang="en-GB" dirty="0" smtClean="0"/>
        </a:p>
        <a:p>
          <a:endParaRPr lang="en-GB" dirty="0"/>
        </a:p>
      </dgm:t>
    </dgm:pt>
    <dgm:pt modelId="{9B8149CF-3DDD-41F8-BCE6-B2B33667F04E}" type="sibTrans" cxnId="{21DAACBA-A84B-4851-9737-B753F0F73759}">
      <dgm:prSet/>
      <dgm:spPr>
        <a:solidFill>
          <a:srgbClr val="92D050"/>
        </a:solidFill>
      </dgm:spPr>
      <dgm:t>
        <a:bodyPr/>
        <a:lstStyle/>
        <a:p>
          <a:endParaRPr lang="en-GB"/>
        </a:p>
      </dgm:t>
    </dgm:pt>
    <dgm:pt modelId="{370CDA97-29E7-470D-8023-14DD860994BE}" type="parTrans" cxnId="{21DAACBA-A84B-4851-9737-B753F0F73759}">
      <dgm:prSet/>
      <dgm:spPr/>
      <dgm:t>
        <a:bodyPr/>
        <a:lstStyle/>
        <a:p>
          <a:endParaRPr lang="en-GB"/>
        </a:p>
      </dgm:t>
    </dgm:pt>
    <dgm:pt modelId="{C2DA04DA-9B8A-4C18-889F-D1D91C1BAEEC}">
      <dgm:prSet phldrT="[Tex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anchor="ctr"/>
        <a:lstStyle/>
        <a:p>
          <a:r>
            <a:rPr lang="en-GB" sz="1850" b="1" dirty="0" smtClean="0"/>
            <a:t>External evaluation </a:t>
          </a:r>
          <a:r>
            <a:rPr lang="en-GB" sz="1850" dirty="0" smtClean="0"/>
            <a:t>7 pilot universities  (site visit).</a:t>
          </a:r>
          <a:endParaRPr lang="en-GB" sz="1850" dirty="0"/>
        </a:p>
      </dgm:t>
    </dgm:pt>
    <dgm:pt modelId="{17D04183-D7FD-4499-89EA-07E750C1C5A9}" type="parTrans" cxnId="{F1C41763-60B0-4E5F-93D9-8983E516D297}">
      <dgm:prSet/>
      <dgm:spPr/>
      <dgm:t>
        <a:bodyPr/>
        <a:lstStyle/>
        <a:p>
          <a:endParaRPr lang="en-GB"/>
        </a:p>
      </dgm:t>
    </dgm:pt>
    <dgm:pt modelId="{A0D8A8F2-24A0-4CFA-8C46-5B1B44013967}" type="sibTrans" cxnId="{F1C41763-60B0-4E5F-93D9-8983E516D297}">
      <dgm:prSet/>
      <dgm:spPr/>
      <dgm:t>
        <a:bodyPr/>
        <a:lstStyle/>
        <a:p>
          <a:endParaRPr lang="en-GB"/>
        </a:p>
      </dgm:t>
    </dgm:pt>
    <dgm:pt modelId="{61600F4F-FD63-498A-B8C2-70709F899D11}">
      <dgm:prSet phldrT="[Tex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anchor="ctr"/>
        <a:lstStyle/>
        <a:p>
          <a:pPr algn="l"/>
          <a:r>
            <a:rPr lang="en-GB" sz="2000" dirty="0" smtClean="0"/>
            <a:t>Review reports:        - </a:t>
          </a:r>
          <a:r>
            <a:rPr lang="en-GB" sz="2000" b="1" dirty="0" smtClean="0"/>
            <a:t>Good practices.  </a:t>
          </a:r>
          <a:r>
            <a:rPr lang="en-GB" sz="2000" b="0" dirty="0" smtClean="0"/>
            <a:t>- </a:t>
          </a:r>
          <a:r>
            <a:rPr lang="en-GB" sz="2000" b="1" dirty="0" smtClean="0"/>
            <a:t>Areas for improvement.</a:t>
          </a:r>
          <a:endParaRPr lang="en-GB" sz="2000" dirty="0"/>
        </a:p>
      </dgm:t>
    </dgm:pt>
    <dgm:pt modelId="{4EAC39E3-ECF9-499D-A5D2-FD06E46F1AAE}" type="parTrans" cxnId="{A73417F8-0854-4285-AF17-A701B8E19114}">
      <dgm:prSet/>
      <dgm:spPr/>
      <dgm:t>
        <a:bodyPr/>
        <a:lstStyle/>
        <a:p>
          <a:endParaRPr lang="en-GB"/>
        </a:p>
      </dgm:t>
    </dgm:pt>
    <dgm:pt modelId="{ABBB2024-9208-486C-A78B-F74F521F7002}" type="sibTrans" cxnId="{A73417F8-0854-4285-AF17-A701B8E19114}">
      <dgm:prSet/>
      <dgm:spPr/>
      <dgm:t>
        <a:bodyPr/>
        <a:lstStyle/>
        <a:p>
          <a:endParaRPr lang="en-GB"/>
        </a:p>
      </dgm:t>
    </dgm:pt>
    <dgm:pt modelId="{1A53ABB8-6E57-42F1-9540-73EF8C33E99A}">
      <dgm:prSet phldrT="[Tex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 anchor="ctr"/>
        <a:lstStyle/>
        <a:p>
          <a:pPr algn="l"/>
          <a:endParaRPr lang="en-GB" sz="1600" dirty="0"/>
        </a:p>
      </dgm:t>
    </dgm:pt>
    <dgm:pt modelId="{F2825F53-0B68-4D2D-B788-E70BA794EB4B}" type="parTrans" cxnId="{24DCD80C-6CB4-4FC2-97EE-12295DA7D8BB}">
      <dgm:prSet/>
      <dgm:spPr/>
      <dgm:t>
        <a:bodyPr/>
        <a:lstStyle/>
        <a:p>
          <a:endParaRPr lang="en-GB"/>
        </a:p>
      </dgm:t>
    </dgm:pt>
    <dgm:pt modelId="{618B8B53-DFE8-414A-A7FE-3A57E62B54CC}" type="sibTrans" cxnId="{24DCD80C-6CB4-4FC2-97EE-12295DA7D8BB}">
      <dgm:prSet/>
      <dgm:spPr/>
      <dgm:t>
        <a:bodyPr/>
        <a:lstStyle/>
        <a:p>
          <a:endParaRPr lang="en-GB"/>
        </a:p>
      </dgm:t>
    </dgm:pt>
    <dgm:pt modelId="{4F66CF75-19B2-453D-B0A8-4F234387A83D}" type="pres">
      <dgm:prSet presAssocID="{A1BF8BE3-7162-4F26-894F-67C5C3E537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CA9AD58-5BA7-4094-B0A7-0D71AD8D3F78}" type="pres">
      <dgm:prSet presAssocID="{A1BF8BE3-7162-4F26-894F-67C5C3E537EF}" presName="tSp" presStyleCnt="0"/>
      <dgm:spPr/>
    </dgm:pt>
    <dgm:pt modelId="{35E9E565-181A-4903-A156-DA18518002BD}" type="pres">
      <dgm:prSet presAssocID="{A1BF8BE3-7162-4F26-894F-67C5C3E537EF}" presName="bSp" presStyleCnt="0"/>
      <dgm:spPr/>
    </dgm:pt>
    <dgm:pt modelId="{77D56128-A151-4FD1-99F6-021C122B5728}" type="pres">
      <dgm:prSet presAssocID="{A1BF8BE3-7162-4F26-894F-67C5C3E537EF}" presName="process" presStyleCnt="0"/>
      <dgm:spPr/>
    </dgm:pt>
    <dgm:pt modelId="{00576D47-939D-4FFE-BF5B-7D3449EB6F42}" type="pres">
      <dgm:prSet presAssocID="{90027300-3ED2-4530-A66B-325C7CA0105C}" presName="composite1" presStyleCnt="0"/>
      <dgm:spPr/>
    </dgm:pt>
    <dgm:pt modelId="{35F60EB1-54F9-457A-B684-AE73B1137635}" type="pres">
      <dgm:prSet presAssocID="{90027300-3ED2-4530-A66B-325C7CA0105C}" presName="dummyNode1" presStyleLbl="node1" presStyleIdx="0" presStyleCnt="3"/>
      <dgm:spPr/>
    </dgm:pt>
    <dgm:pt modelId="{FD926F84-77D7-4A69-A0C9-FB150D812208}" type="pres">
      <dgm:prSet presAssocID="{90027300-3ED2-4530-A66B-325C7CA0105C}" presName="childNode1" presStyleLbl="bgAcc1" presStyleIdx="0" presStyleCnt="3" custScaleX="11773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22045A-84CA-4102-BC79-5E7226280103}" type="pres">
      <dgm:prSet presAssocID="{90027300-3ED2-4530-A66B-325C7CA0105C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8355E3-084A-4CFA-A5AC-7CADDBB6BB91}" type="pres">
      <dgm:prSet presAssocID="{90027300-3ED2-4530-A66B-325C7CA0105C}" presName="parentNode1" presStyleLbl="node1" presStyleIdx="0" presStyleCnt="3" custLinFactNeighborX="201" custLinFactNeighborY="1863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CC6365-C611-46C7-9CAC-D68B88BFB34D}" type="pres">
      <dgm:prSet presAssocID="{90027300-3ED2-4530-A66B-325C7CA0105C}" presName="connSite1" presStyleCnt="0"/>
      <dgm:spPr/>
    </dgm:pt>
    <dgm:pt modelId="{1011B2B6-37DF-4859-9353-1498E4A94441}" type="pres">
      <dgm:prSet presAssocID="{9B8149CF-3DDD-41F8-BCE6-B2B33667F04E}" presName="Name9" presStyleLbl="sibTrans2D1" presStyleIdx="0" presStyleCnt="2" custAng="0" custScaleX="90399" custLinFactNeighborX="927" custLinFactNeighborY="-14199"/>
      <dgm:spPr/>
      <dgm:t>
        <a:bodyPr/>
        <a:lstStyle/>
        <a:p>
          <a:endParaRPr lang="en-GB"/>
        </a:p>
      </dgm:t>
    </dgm:pt>
    <dgm:pt modelId="{26F4B749-BEAD-4097-A678-78C5EFC3C97E}" type="pres">
      <dgm:prSet presAssocID="{A19A34D2-25BB-4C83-83F1-4A4B1519A976}" presName="composite2" presStyleCnt="0"/>
      <dgm:spPr/>
    </dgm:pt>
    <dgm:pt modelId="{E9078E00-E4E0-4B71-8C14-E19A3A5E8C6F}" type="pres">
      <dgm:prSet presAssocID="{A19A34D2-25BB-4C83-83F1-4A4B1519A976}" presName="dummyNode2" presStyleLbl="node1" presStyleIdx="0" presStyleCnt="3"/>
      <dgm:spPr/>
    </dgm:pt>
    <dgm:pt modelId="{7D459962-25B1-4F29-BD22-663A647C6CF8}" type="pres">
      <dgm:prSet presAssocID="{A19A34D2-25BB-4C83-83F1-4A4B1519A976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1EF00B-89BA-4BDB-B626-AD0A4B6B0DD1}" type="pres">
      <dgm:prSet presAssocID="{A19A34D2-25BB-4C83-83F1-4A4B1519A97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4C0EFFB-A900-4252-B473-5309F43F07C9}" type="pres">
      <dgm:prSet presAssocID="{A19A34D2-25BB-4C83-83F1-4A4B1519A976}" presName="parentNode2" presStyleLbl="node1" presStyleIdx="1" presStyleCnt="3" custLinFactNeighborX="-1206" custLinFactNeighborY="1509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774E92-7308-40C0-8D6F-B0DFD52E6135}" type="pres">
      <dgm:prSet presAssocID="{A19A34D2-25BB-4C83-83F1-4A4B1519A976}" presName="connSite2" presStyleCnt="0"/>
      <dgm:spPr/>
    </dgm:pt>
    <dgm:pt modelId="{6C2E1EE4-3064-4437-A9A2-60E3FF1B81E7}" type="pres">
      <dgm:prSet presAssocID="{C8F0EE42-7612-41A9-8F74-AE7D91BD6430}" presName="Name18" presStyleLbl="sibTrans2D1" presStyleIdx="1" presStyleCnt="2" custAng="0" custScaleX="84401" custScaleY="90053" custLinFactNeighborX="-9535" custLinFactNeighborY="11246"/>
      <dgm:spPr/>
      <dgm:t>
        <a:bodyPr/>
        <a:lstStyle/>
        <a:p>
          <a:endParaRPr lang="en-GB"/>
        </a:p>
      </dgm:t>
    </dgm:pt>
    <dgm:pt modelId="{FECBD14D-C8B3-4E72-B57F-31256EAE4E9A}" type="pres">
      <dgm:prSet presAssocID="{C1ADCA1F-3CFB-46B4-BD91-086B35B35C0C}" presName="composite1" presStyleCnt="0"/>
      <dgm:spPr/>
    </dgm:pt>
    <dgm:pt modelId="{A15631DA-9EAE-4A24-9CCA-C5E8E9238940}" type="pres">
      <dgm:prSet presAssocID="{C1ADCA1F-3CFB-46B4-BD91-086B35B35C0C}" presName="dummyNode1" presStyleLbl="node1" presStyleIdx="1" presStyleCnt="3"/>
      <dgm:spPr/>
    </dgm:pt>
    <dgm:pt modelId="{F66F6441-4F21-4C64-BBF2-F1B1CFD9B9AB}" type="pres">
      <dgm:prSet presAssocID="{C1ADCA1F-3CFB-46B4-BD91-086B35B35C0C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30A6E9-CB2C-4A38-87EF-D67D3CA84688}" type="pres">
      <dgm:prSet presAssocID="{C1ADCA1F-3CFB-46B4-BD91-086B35B35C0C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B7F303-A100-4DDF-8980-1CD48BC94707}" type="pres">
      <dgm:prSet presAssocID="{C1ADCA1F-3CFB-46B4-BD91-086B35B35C0C}" presName="parentNode1" presStyleLbl="node1" presStyleIdx="2" presStyleCnt="3" custLinFactNeighborX="201" custLinFactNeighborY="1863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400D6D-35EE-4692-99F5-70BD1F0A57F2}" type="pres">
      <dgm:prSet presAssocID="{C1ADCA1F-3CFB-46B4-BD91-086B35B35C0C}" presName="connSite1" presStyleCnt="0"/>
      <dgm:spPr/>
    </dgm:pt>
  </dgm:ptLst>
  <dgm:cxnLst>
    <dgm:cxn modelId="{24DCD80C-6CB4-4FC2-97EE-12295DA7D8BB}" srcId="{90027300-3ED2-4530-A66B-325C7CA0105C}" destId="{1A53ABB8-6E57-42F1-9540-73EF8C33E99A}" srcOrd="0" destOrd="0" parTransId="{F2825F53-0B68-4D2D-B788-E70BA794EB4B}" sibTransId="{618B8B53-DFE8-414A-A7FE-3A57E62B54CC}"/>
    <dgm:cxn modelId="{47D4BAB4-5787-40F3-B50E-E21DB0F7D11F}" srcId="{A1BF8BE3-7162-4F26-894F-67C5C3E537EF}" destId="{A19A34D2-25BB-4C83-83F1-4A4B1519A976}" srcOrd="1" destOrd="0" parTransId="{C43AD115-1AA1-4877-AB5E-49C690CFF7CC}" sibTransId="{C8F0EE42-7612-41A9-8F74-AE7D91BD6430}"/>
    <dgm:cxn modelId="{203A831F-891D-4B41-A979-9CE8D349728F}" srcId="{A1BF8BE3-7162-4F26-894F-67C5C3E537EF}" destId="{C1ADCA1F-3CFB-46B4-BD91-086B35B35C0C}" srcOrd="2" destOrd="0" parTransId="{011FCCEA-D916-42D7-A631-CF3EB03EA9FE}" sibTransId="{1A96D1D9-2021-43CB-96DA-EA628A4E532D}"/>
    <dgm:cxn modelId="{CD449C5F-C718-4177-9B5F-DF31B27A8973}" type="presOf" srcId="{C8F0EE42-7612-41A9-8F74-AE7D91BD6430}" destId="{6C2E1EE4-3064-4437-A9A2-60E3FF1B81E7}" srcOrd="0" destOrd="0" presId="urn:microsoft.com/office/officeart/2005/8/layout/hProcess4"/>
    <dgm:cxn modelId="{A1373E52-848E-4C73-8FFF-C33FE08DF289}" type="presOf" srcId="{C2DA04DA-9B8A-4C18-889F-D1D91C1BAEEC}" destId="{EE1EF00B-89BA-4BDB-B626-AD0A4B6B0DD1}" srcOrd="1" destOrd="0" presId="urn:microsoft.com/office/officeart/2005/8/layout/hProcess4"/>
    <dgm:cxn modelId="{E4FCC815-92D8-4808-9860-29478653A159}" type="presOf" srcId="{1A53ABB8-6E57-42F1-9540-73EF8C33E99A}" destId="{FD926F84-77D7-4A69-A0C9-FB150D812208}" srcOrd="0" destOrd="0" presId="urn:microsoft.com/office/officeart/2005/8/layout/hProcess4"/>
    <dgm:cxn modelId="{19980A0B-101B-4223-A7F9-9111C6882726}" type="presOf" srcId="{C1ADCA1F-3CFB-46B4-BD91-086B35B35C0C}" destId="{E8B7F303-A100-4DDF-8980-1CD48BC94707}" srcOrd="0" destOrd="0" presId="urn:microsoft.com/office/officeart/2005/8/layout/hProcess4"/>
    <dgm:cxn modelId="{28063318-6887-49E9-A9D1-E620D746D166}" type="presOf" srcId="{61600F4F-FD63-498A-B8C2-70709F899D11}" destId="{5B30A6E9-CB2C-4A38-87EF-D67D3CA84688}" srcOrd="1" destOrd="0" presId="urn:microsoft.com/office/officeart/2005/8/layout/hProcess4"/>
    <dgm:cxn modelId="{80DC3F9B-E14F-48D1-8050-D06308FEF2F2}" type="presOf" srcId="{9B8149CF-3DDD-41F8-BCE6-B2B33667F04E}" destId="{1011B2B6-37DF-4859-9353-1498E4A94441}" srcOrd="0" destOrd="0" presId="urn:microsoft.com/office/officeart/2005/8/layout/hProcess4"/>
    <dgm:cxn modelId="{C8CBCA04-4AEF-4687-86CC-6D191B89CCE4}" type="presOf" srcId="{1A53ABB8-6E57-42F1-9540-73EF8C33E99A}" destId="{3322045A-84CA-4102-BC79-5E7226280103}" srcOrd="1" destOrd="0" presId="urn:microsoft.com/office/officeart/2005/8/layout/hProcess4"/>
    <dgm:cxn modelId="{468FCECA-C986-427F-99D4-CC901549F500}" type="presOf" srcId="{61600F4F-FD63-498A-B8C2-70709F899D11}" destId="{F66F6441-4F21-4C64-BBF2-F1B1CFD9B9AB}" srcOrd="0" destOrd="0" presId="urn:microsoft.com/office/officeart/2005/8/layout/hProcess4"/>
    <dgm:cxn modelId="{21DAACBA-A84B-4851-9737-B753F0F73759}" srcId="{A1BF8BE3-7162-4F26-894F-67C5C3E537EF}" destId="{90027300-3ED2-4530-A66B-325C7CA0105C}" srcOrd="0" destOrd="0" parTransId="{370CDA97-29E7-470D-8023-14DD860994BE}" sibTransId="{9B8149CF-3DDD-41F8-BCE6-B2B33667F04E}"/>
    <dgm:cxn modelId="{A73417F8-0854-4285-AF17-A701B8E19114}" srcId="{C1ADCA1F-3CFB-46B4-BD91-086B35B35C0C}" destId="{61600F4F-FD63-498A-B8C2-70709F899D11}" srcOrd="0" destOrd="0" parTransId="{4EAC39E3-ECF9-499D-A5D2-FD06E46F1AAE}" sibTransId="{ABBB2024-9208-486C-A78B-F74F521F7002}"/>
    <dgm:cxn modelId="{1F280423-F04E-43F7-A4B1-74E0A1DCD562}" type="presOf" srcId="{90027300-3ED2-4530-A66B-325C7CA0105C}" destId="{D08355E3-084A-4CFA-A5AC-7CADDBB6BB91}" srcOrd="0" destOrd="0" presId="urn:microsoft.com/office/officeart/2005/8/layout/hProcess4"/>
    <dgm:cxn modelId="{43BF8596-9D54-42C7-8D26-42C9052B13E4}" type="presOf" srcId="{C2DA04DA-9B8A-4C18-889F-D1D91C1BAEEC}" destId="{7D459962-25B1-4F29-BD22-663A647C6CF8}" srcOrd="0" destOrd="0" presId="urn:microsoft.com/office/officeart/2005/8/layout/hProcess4"/>
    <dgm:cxn modelId="{F1C41763-60B0-4E5F-93D9-8983E516D297}" srcId="{A19A34D2-25BB-4C83-83F1-4A4B1519A976}" destId="{C2DA04DA-9B8A-4C18-889F-D1D91C1BAEEC}" srcOrd="0" destOrd="0" parTransId="{17D04183-D7FD-4499-89EA-07E750C1C5A9}" sibTransId="{A0D8A8F2-24A0-4CFA-8C46-5B1B44013967}"/>
    <dgm:cxn modelId="{F519E419-5402-4300-8830-2E6D124759ED}" srcId="{90027300-3ED2-4530-A66B-325C7CA0105C}" destId="{B3963602-468B-425A-97C1-45FD477E1E1D}" srcOrd="1" destOrd="0" parTransId="{1B3AC282-8275-470F-BC45-416F527A8579}" sibTransId="{4466B953-CF63-4433-856D-4714CF671DE0}"/>
    <dgm:cxn modelId="{CDA2D218-E708-46D8-A29C-BC08D3E4F452}" type="presOf" srcId="{B3963602-468B-425A-97C1-45FD477E1E1D}" destId="{3322045A-84CA-4102-BC79-5E7226280103}" srcOrd="1" destOrd="1" presId="urn:microsoft.com/office/officeart/2005/8/layout/hProcess4"/>
    <dgm:cxn modelId="{AAB9326B-8981-4E18-9371-ABD8C79B6EDB}" type="presOf" srcId="{A1BF8BE3-7162-4F26-894F-67C5C3E537EF}" destId="{4F66CF75-19B2-453D-B0A8-4F234387A83D}" srcOrd="0" destOrd="0" presId="urn:microsoft.com/office/officeart/2005/8/layout/hProcess4"/>
    <dgm:cxn modelId="{627480E0-9437-4753-BE21-B20CD116BD36}" type="presOf" srcId="{B3963602-468B-425A-97C1-45FD477E1E1D}" destId="{FD926F84-77D7-4A69-A0C9-FB150D812208}" srcOrd="0" destOrd="1" presId="urn:microsoft.com/office/officeart/2005/8/layout/hProcess4"/>
    <dgm:cxn modelId="{C7107A89-DF54-4A91-B84B-3505F8504377}" type="presOf" srcId="{A19A34D2-25BB-4C83-83F1-4A4B1519A976}" destId="{04C0EFFB-A900-4252-B473-5309F43F07C9}" srcOrd="0" destOrd="0" presId="urn:microsoft.com/office/officeart/2005/8/layout/hProcess4"/>
    <dgm:cxn modelId="{ABBDCF3B-0615-4F59-B6AC-AE1A755C7E9E}" type="presParOf" srcId="{4F66CF75-19B2-453D-B0A8-4F234387A83D}" destId="{BCA9AD58-5BA7-4094-B0A7-0D71AD8D3F78}" srcOrd="0" destOrd="0" presId="urn:microsoft.com/office/officeart/2005/8/layout/hProcess4"/>
    <dgm:cxn modelId="{EA7C98D7-8E01-4902-BB15-03EB0A86022F}" type="presParOf" srcId="{4F66CF75-19B2-453D-B0A8-4F234387A83D}" destId="{35E9E565-181A-4903-A156-DA18518002BD}" srcOrd="1" destOrd="0" presId="urn:microsoft.com/office/officeart/2005/8/layout/hProcess4"/>
    <dgm:cxn modelId="{9238A5DC-FB07-43E8-AE40-A82203233A8B}" type="presParOf" srcId="{4F66CF75-19B2-453D-B0A8-4F234387A83D}" destId="{77D56128-A151-4FD1-99F6-021C122B5728}" srcOrd="2" destOrd="0" presId="urn:microsoft.com/office/officeart/2005/8/layout/hProcess4"/>
    <dgm:cxn modelId="{62D91BF4-5F98-436A-A830-6144C97B17A9}" type="presParOf" srcId="{77D56128-A151-4FD1-99F6-021C122B5728}" destId="{00576D47-939D-4FFE-BF5B-7D3449EB6F42}" srcOrd="0" destOrd="0" presId="urn:microsoft.com/office/officeart/2005/8/layout/hProcess4"/>
    <dgm:cxn modelId="{A8962109-54CD-4947-A19A-13747262BE86}" type="presParOf" srcId="{00576D47-939D-4FFE-BF5B-7D3449EB6F42}" destId="{35F60EB1-54F9-457A-B684-AE73B1137635}" srcOrd="0" destOrd="0" presId="urn:microsoft.com/office/officeart/2005/8/layout/hProcess4"/>
    <dgm:cxn modelId="{57F0CC50-71F5-4D15-9A31-30938FD08CE8}" type="presParOf" srcId="{00576D47-939D-4FFE-BF5B-7D3449EB6F42}" destId="{FD926F84-77D7-4A69-A0C9-FB150D812208}" srcOrd="1" destOrd="0" presId="urn:microsoft.com/office/officeart/2005/8/layout/hProcess4"/>
    <dgm:cxn modelId="{55F07A25-8636-410B-9D3A-58EC755DCC10}" type="presParOf" srcId="{00576D47-939D-4FFE-BF5B-7D3449EB6F42}" destId="{3322045A-84CA-4102-BC79-5E7226280103}" srcOrd="2" destOrd="0" presId="urn:microsoft.com/office/officeart/2005/8/layout/hProcess4"/>
    <dgm:cxn modelId="{6DA8776A-E7D0-415B-A444-F70C54F4B618}" type="presParOf" srcId="{00576D47-939D-4FFE-BF5B-7D3449EB6F42}" destId="{D08355E3-084A-4CFA-A5AC-7CADDBB6BB91}" srcOrd="3" destOrd="0" presId="urn:microsoft.com/office/officeart/2005/8/layout/hProcess4"/>
    <dgm:cxn modelId="{0D0BAF5E-73BC-42AA-B18C-DE450E78D2EF}" type="presParOf" srcId="{00576D47-939D-4FFE-BF5B-7D3449EB6F42}" destId="{4DCC6365-C611-46C7-9CAC-D68B88BFB34D}" srcOrd="4" destOrd="0" presId="urn:microsoft.com/office/officeart/2005/8/layout/hProcess4"/>
    <dgm:cxn modelId="{F48266F8-C545-4EC2-8CA4-C9D886739823}" type="presParOf" srcId="{77D56128-A151-4FD1-99F6-021C122B5728}" destId="{1011B2B6-37DF-4859-9353-1498E4A94441}" srcOrd="1" destOrd="0" presId="urn:microsoft.com/office/officeart/2005/8/layout/hProcess4"/>
    <dgm:cxn modelId="{56295A71-EA19-40F3-B98B-75BD49525062}" type="presParOf" srcId="{77D56128-A151-4FD1-99F6-021C122B5728}" destId="{26F4B749-BEAD-4097-A678-78C5EFC3C97E}" srcOrd="2" destOrd="0" presId="urn:microsoft.com/office/officeart/2005/8/layout/hProcess4"/>
    <dgm:cxn modelId="{096F3B3C-F36B-4B0E-8D54-D7FA0E84165A}" type="presParOf" srcId="{26F4B749-BEAD-4097-A678-78C5EFC3C97E}" destId="{E9078E00-E4E0-4B71-8C14-E19A3A5E8C6F}" srcOrd="0" destOrd="0" presId="urn:microsoft.com/office/officeart/2005/8/layout/hProcess4"/>
    <dgm:cxn modelId="{CD045638-F31F-4A8A-BBAE-9BB3F8C94099}" type="presParOf" srcId="{26F4B749-BEAD-4097-A678-78C5EFC3C97E}" destId="{7D459962-25B1-4F29-BD22-663A647C6CF8}" srcOrd="1" destOrd="0" presId="urn:microsoft.com/office/officeart/2005/8/layout/hProcess4"/>
    <dgm:cxn modelId="{AC180D96-4307-4EF3-B0E7-D3D90C66B43E}" type="presParOf" srcId="{26F4B749-BEAD-4097-A678-78C5EFC3C97E}" destId="{EE1EF00B-89BA-4BDB-B626-AD0A4B6B0DD1}" srcOrd="2" destOrd="0" presId="urn:microsoft.com/office/officeart/2005/8/layout/hProcess4"/>
    <dgm:cxn modelId="{D61051B0-0422-4151-8D4F-8E7DC901BEF0}" type="presParOf" srcId="{26F4B749-BEAD-4097-A678-78C5EFC3C97E}" destId="{04C0EFFB-A900-4252-B473-5309F43F07C9}" srcOrd="3" destOrd="0" presId="urn:microsoft.com/office/officeart/2005/8/layout/hProcess4"/>
    <dgm:cxn modelId="{DD956D6C-541B-4B30-B560-399C7ADAB776}" type="presParOf" srcId="{26F4B749-BEAD-4097-A678-78C5EFC3C97E}" destId="{90774E92-7308-40C0-8D6F-B0DFD52E6135}" srcOrd="4" destOrd="0" presId="urn:microsoft.com/office/officeart/2005/8/layout/hProcess4"/>
    <dgm:cxn modelId="{BCF482CF-D5F1-4132-A84E-B2DF199AFF14}" type="presParOf" srcId="{77D56128-A151-4FD1-99F6-021C122B5728}" destId="{6C2E1EE4-3064-4437-A9A2-60E3FF1B81E7}" srcOrd="3" destOrd="0" presId="urn:microsoft.com/office/officeart/2005/8/layout/hProcess4"/>
    <dgm:cxn modelId="{D29BF2BE-76A6-47F4-B40D-67E71457C495}" type="presParOf" srcId="{77D56128-A151-4FD1-99F6-021C122B5728}" destId="{FECBD14D-C8B3-4E72-B57F-31256EAE4E9A}" srcOrd="4" destOrd="0" presId="urn:microsoft.com/office/officeart/2005/8/layout/hProcess4"/>
    <dgm:cxn modelId="{78AD1DC5-160E-42ED-8A48-1ECF802501B4}" type="presParOf" srcId="{FECBD14D-C8B3-4E72-B57F-31256EAE4E9A}" destId="{A15631DA-9EAE-4A24-9CCA-C5E8E9238940}" srcOrd="0" destOrd="0" presId="urn:microsoft.com/office/officeart/2005/8/layout/hProcess4"/>
    <dgm:cxn modelId="{6B3AAAB6-F032-4135-8E36-C2F216BDB9CD}" type="presParOf" srcId="{FECBD14D-C8B3-4E72-B57F-31256EAE4E9A}" destId="{F66F6441-4F21-4C64-BBF2-F1B1CFD9B9AB}" srcOrd="1" destOrd="0" presId="urn:microsoft.com/office/officeart/2005/8/layout/hProcess4"/>
    <dgm:cxn modelId="{D1CCEBBE-C344-41F9-A5A5-8D6D9FA684EA}" type="presParOf" srcId="{FECBD14D-C8B3-4E72-B57F-31256EAE4E9A}" destId="{5B30A6E9-CB2C-4A38-87EF-D67D3CA84688}" srcOrd="2" destOrd="0" presId="urn:microsoft.com/office/officeart/2005/8/layout/hProcess4"/>
    <dgm:cxn modelId="{36E79655-0D02-49E7-87A9-F5B21D496311}" type="presParOf" srcId="{FECBD14D-C8B3-4E72-B57F-31256EAE4E9A}" destId="{E8B7F303-A100-4DDF-8980-1CD48BC94707}" srcOrd="3" destOrd="0" presId="urn:microsoft.com/office/officeart/2005/8/layout/hProcess4"/>
    <dgm:cxn modelId="{600C8549-ECE9-469C-B618-CF9D5CC9001B}" type="presParOf" srcId="{FECBD14D-C8B3-4E72-B57F-31256EAE4E9A}" destId="{CA400D6D-35EE-4692-99F5-70BD1F0A57F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22B3BE-1316-4A5E-AFF6-A637C6CC39ED}" type="doc">
      <dgm:prSet loTypeId="urn:microsoft.com/office/officeart/2005/8/layout/hProcess11" loCatId="process" qsTypeId="urn:microsoft.com/office/officeart/2005/8/quickstyle/simple1" qsCatId="simple" csTypeId="urn:microsoft.com/office/officeart/2005/8/colors/accent1_5" csCatId="accent1" phldr="1"/>
      <dgm:spPr/>
    </dgm:pt>
    <dgm:pt modelId="{ECA3845E-A68A-4A10-9FE4-402F281721CF}">
      <dgm:prSet phldrT="[Texto]" custT="1"/>
      <dgm:spPr/>
      <dgm:t>
        <a:bodyPr anchor="t"/>
        <a:lstStyle/>
        <a:p>
          <a:r>
            <a:rPr lang="en-GB" sz="1800" dirty="0" smtClean="0"/>
            <a:t>Not at all easy</a:t>
          </a:r>
          <a:endParaRPr lang="en-GB" sz="1800" dirty="0"/>
        </a:p>
      </dgm:t>
    </dgm:pt>
    <dgm:pt modelId="{08AF3E10-E348-48F9-9306-38C5E20BCE0E}" type="parTrans" cxnId="{F5DEA734-968B-41C4-940B-066988B34528}">
      <dgm:prSet/>
      <dgm:spPr/>
      <dgm:t>
        <a:bodyPr/>
        <a:lstStyle/>
        <a:p>
          <a:endParaRPr lang="en-GB"/>
        </a:p>
      </dgm:t>
    </dgm:pt>
    <dgm:pt modelId="{25589714-F21D-48CC-9CA6-5E6F4542ACBC}" type="sibTrans" cxnId="{F5DEA734-968B-41C4-940B-066988B34528}">
      <dgm:prSet/>
      <dgm:spPr/>
      <dgm:t>
        <a:bodyPr/>
        <a:lstStyle/>
        <a:p>
          <a:endParaRPr lang="en-GB"/>
        </a:p>
      </dgm:t>
    </dgm:pt>
    <dgm:pt modelId="{71CDFBBD-B1E8-4B76-8B65-4A59C3CC96BD}">
      <dgm:prSet phldrT="[Texto]" custT="1"/>
      <dgm:spPr/>
      <dgm:t>
        <a:bodyPr/>
        <a:lstStyle/>
        <a:p>
          <a:r>
            <a:rPr lang="en-GB" sz="1800" dirty="0" smtClean="0"/>
            <a:t>Not very easy</a:t>
          </a:r>
          <a:endParaRPr lang="en-GB" sz="1800" dirty="0"/>
        </a:p>
      </dgm:t>
    </dgm:pt>
    <dgm:pt modelId="{C89D2371-92BA-4E84-977D-BD4BFA324E0A}" type="parTrans" cxnId="{096DD1AE-3C4E-4E38-A795-9623FE7E9666}">
      <dgm:prSet/>
      <dgm:spPr/>
      <dgm:t>
        <a:bodyPr/>
        <a:lstStyle/>
        <a:p>
          <a:endParaRPr lang="en-GB"/>
        </a:p>
      </dgm:t>
    </dgm:pt>
    <dgm:pt modelId="{25F7D29E-B830-4D92-A58D-53ECCB7E06AC}" type="sibTrans" cxnId="{096DD1AE-3C4E-4E38-A795-9623FE7E9666}">
      <dgm:prSet/>
      <dgm:spPr/>
      <dgm:t>
        <a:bodyPr/>
        <a:lstStyle/>
        <a:p>
          <a:endParaRPr lang="en-GB"/>
        </a:p>
      </dgm:t>
    </dgm:pt>
    <dgm:pt modelId="{0067DE5D-9DA5-40A8-A90A-8CC33FACE8AA}">
      <dgm:prSet phldrT="[Texto]" custT="1"/>
      <dgm:spPr/>
      <dgm:t>
        <a:bodyPr anchor="t"/>
        <a:lstStyle/>
        <a:p>
          <a:r>
            <a:rPr lang="en-GB" sz="1800" dirty="0" smtClean="0"/>
            <a:t>Somewhat easy</a:t>
          </a:r>
          <a:endParaRPr lang="en-GB" sz="1800" dirty="0"/>
        </a:p>
      </dgm:t>
    </dgm:pt>
    <dgm:pt modelId="{9ACBAD22-382E-47B7-940A-F136A46EE32E}" type="parTrans" cxnId="{B1C7BFB1-6A5A-41C2-98FE-C3ADCF6CA37A}">
      <dgm:prSet/>
      <dgm:spPr/>
      <dgm:t>
        <a:bodyPr/>
        <a:lstStyle/>
        <a:p>
          <a:endParaRPr lang="en-GB"/>
        </a:p>
      </dgm:t>
    </dgm:pt>
    <dgm:pt modelId="{655709D5-1A3F-4988-AD64-F9D7516129FE}" type="sibTrans" cxnId="{B1C7BFB1-6A5A-41C2-98FE-C3ADCF6CA37A}">
      <dgm:prSet/>
      <dgm:spPr/>
      <dgm:t>
        <a:bodyPr/>
        <a:lstStyle/>
        <a:p>
          <a:endParaRPr lang="en-GB"/>
        </a:p>
      </dgm:t>
    </dgm:pt>
    <dgm:pt modelId="{5C1A7F7A-D8EF-45ED-A660-90FEB31D5DBB}">
      <dgm:prSet phldrT="[Texto]" custT="1"/>
      <dgm:spPr/>
      <dgm:t>
        <a:bodyPr/>
        <a:lstStyle/>
        <a:p>
          <a:r>
            <a:rPr lang="en-GB" sz="1800" dirty="0" smtClean="0"/>
            <a:t>Very easy</a:t>
          </a:r>
        </a:p>
        <a:p>
          <a:endParaRPr lang="en-GB" sz="2200" dirty="0"/>
        </a:p>
      </dgm:t>
    </dgm:pt>
    <dgm:pt modelId="{74FC837F-FF52-47FD-9FDE-0FA4CCF5DB5C}" type="parTrans" cxnId="{CE4FC236-D9B7-4384-96E1-E9BF404A2C8C}">
      <dgm:prSet/>
      <dgm:spPr/>
      <dgm:t>
        <a:bodyPr/>
        <a:lstStyle/>
        <a:p>
          <a:endParaRPr lang="en-GB"/>
        </a:p>
      </dgm:t>
    </dgm:pt>
    <dgm:pt modelId="{F2C495F5-5A20-42B1-9260-D04D332BB941}" type="sibTrans" cxnId="{CE4FC236-D9B7-4384-96E1-E9BF404A2C8C}">
      <dgm:prSet/>
      <dgm:spPr/>
      <dgm:t>
        <a:bodyPr/>
        <a:lstStyle/>
        <a:p>
          <a:endParaRPr lang="en-GB"/>
        </a:p>
      </dgm:t>
    </dgm:pt>
    <dgm:pt modelId="{49ECD7AD-5AA7-46FA-9A52-CEAA22D6946C}" type="pres">
      <dgm:prSet presAssocID="{F322B3BE-1316-4A5E-AFF6-A637C6CC39ED}" presName="Name0" presStyleCnt="0">
        <dgm:presLayoutVars>
          <dgm:dir/>
          <dgm:resizeHandles val="exact"/>
        </dgm:presLayoutVars>
      </dgm:prSet>
      <dgm:spPr/>
    </dgm:pt>
    <dgm:pt modelId="{BFE3E178-101F-4BFD-9C8A-682E6E451E9B}" type="pres">
      <dgm:prSet presAssocID="{F322B3BE-1316-4A5E-AFF6-A637C6CC39ED}" presName="arrow" presStyleLbl="bgShp" presStyleIdx="0" presStyleCnt="1" custLinFactNeighborX="147" custLinFactNeighborY="11114"/>
      <dgm:spPr>
        <a:gradFill flip="none" rotWithShape="1">
          <a:gsLst>
            <a:gs pos="0">
              <a:srgbClr val="A3C9E1">
                <a:shade val="30000"/>
                <a:satMod val="115000"/>
              </a:srgbClr>
            </a:gs>
            <a:gs pos="50000">
              <a:srgbClr val="A3C9E1">
                <a:shade val="67500"/>
                <a:satMod val="115000"/>
              </a:srgbClr>
            </a:gs>
            <a:gs pos="100000">
              <a:srgbClr val="A3C9E1">
                <a:shade val="100000"/>
                <a:satMod val="115000"/>
              </a:srgbClr>
            </a:gs>
          </a:gsLst>
          <a:lin ang="0" scaled="1"/>
          <a:tileRect/>
        </a:gradFill>
      </dgm:spPr>
    </dgm:pt>
    <dgm:pt modelId="{D0A418E9-D14B-4540-9CAD-CED7A350ECA7}" type="pres">
      <dgm:prSet presAssocID="{F322B3BE-1316-4A5E-AFF6-A637C6CC39ED}" presName="points" presStyleCnt="0"/>
      <dgm:spPr/>
    </dgm:pt>
    <dgm:pt modelId="{50B7F45D-3FA4-4BB9-92E3-A96AF7996DBE}" type="pres">
      <dgm:prSet presAssocID="{ECA3845E-A68A-4A10-9FE4-402F281721CF}" presName="compositeA" presStyleCnt="0"/>
      <dgm:spPr/>
    </dgm:pt>
    <dgm:pt modelId="{62A51A8D-53A6-42B3-96AC-D68A67919081}" type="pres">
      <dgm:prSet presAssocID="{ECA3845E-A68A-4A10-9FE4-402F281721CF}" presName="textA" presStyleLbl="revTx" presStyleIdx="0" presStyleCnt="4" custAng="18900000" custLinFactNeighborX="41337" custLinFactNeighborY="225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70DFE0-22F5-4BE5-86C9-98CC9B0E243B}" type="pres">
      <dgm:prSet presAssocID="{ECA3845E-A68A-4A10-9FE4-402F281721CF}" presName="circleA" presStyleLbl="node1" presStyleIdx="0" presStyleCnt="4" custScaleX="293268" custScaleY="293268" custLinFactNeighborY="44457"/>
      <dgm:spPr>
        <a:solidFill>
          <a:schemeClr val="accent1">
            <a:lumMod val="40000"/>
            <a:lumOff val="60000"/>
          </a:schemeClr>
        </a:solidFill>
      </dgm:spPr>
    </dgm:pt>
    <dgm:pt modelId="{54CA7935-49E1-4073-913D-47BE9B9DEDD8}" type="pres">
      <dgm:prSet presAssocID="{ECA3845E-A68A-4A10-9FE4-402F281721CF}" presName="spaceA" presStyleCnt="0"/>
      <dgm:spPr/>
    </dgm:pt>
    <dgm:pt modelId="{87AD092D-E4E7-4A79-BA6B-B0CF9EEC5509}" type="pres">
      <dgm:prSet presAssocID="{25589714-F21D-48CC-9CA6-5E6F4542ACBC}" presName="space" presStyleCnt="0"/>
      <dgm:spPr/>
    </dgm:pt>
    <dgm:pt modelId="{12FDCDAD-5D10-4439-9C83-CF0D52E76880}" type="pres">
      <dgm:prSet presAssocID="{71CDFBBD-B1E8-4B76-8B65-4A59C3CC96BD}" presName="compositeB" presStyleCnt="0"/>
      <dgm:spPr/>
    </dgm:pt>
    <dgm:pt modelId="{73D23969-10B8-4847-94BA-DB1DB3C17672}" type="pres">
      <dgm:prSet presAssocID="{71CDFBBD-B1E8-4B76-8B65-4A59C3CC96BD}" presName="textB" presStyleLbl="revTx" presStyleIdx="1" presStyleCnt="4" custAng="18900000" custLinFactY="-27245" custLinFactNeighborX="35231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FD4C09-3D24-4344-A8AE-E3DB05E84EB7}" type="pres">
      <dgm:prSet presAssocID="{71CDFBBD-B1E8-4B76-8B65-4A59C3CC96BD}" presName="circleB" presStyleLbl="node1" presStyleIdx="1" presStyleCnt="4" custScaleX="293268" custScaleY="293268" custLinFactNeighborY="44457"/>
      <dgm:spPr>
        <a:solidFill>
          <a:schemeClr val="accent1">
            <a:lumMod val="60000"/>
            <a:lumOff val="40000"/>
          </a:schemeClr>
        </a:solidFill>
      </dgm:spPr>
    </dgm:pt>
    <dgm:pt modelId="{0C57B5F4-1816-4E9A-8673-5FAD5C54AD86}" type="pres">
      <dgm:prSet presAssocID="{71CDFBBD-B1E8-4B76-8B65-4A59C3CC96BD}" presName="spaceB" presStyleCnt="0"/>
      <dgm:spPr/>
    </dgm:pt>
    <dgm:pt modelId="{6B1CBBC9-1938-4829-B194-6E4EAC0880DE}" type="pres">
      <dgm:prSet presAssocID="{25F7D29E-B830-4D92-A58D-53ECCB7E06AC}" presName="space" presStyleCnt="0"/>
      <dgm:spPr/>
    </dgm:pt>
    <dgm:pt modelId="{B65D6A1B-5646-4E12-9687-7DD17850F926}" type="pres">
      <dgm:prSet presAssocID="{0067DE5D-9DA5-40A8-A90A-8CC33FACE8AA}" presName="compositeA" presStyleCnt="0"/>
      <dgm:spPr/>
    </dgm:pt>
    <dgm:pt modelId="{CD0182E7-F932-479F-A9F2-111792E02098}" type="pres">
      <dgm:prSet presAssocID="{0067DE5D-9DA5-40A8-A90A-8CC33FACE8AA}" presName="textA" presStyleLbl="revTx" presStyleIdx="2" presStyleCnt="4" custAng="18900000" custLinFactNeighborX="24033" custLinFactNeighborY="285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3CD281-E7D6-447E-8E8A-093BF8A05AB1}" type="pres">
      <dgm:prSet presAssocID="{0067DE5D-9DA5-40A8-A90A-8CC33FACE8AA}" presName="circleA" presStyleLbl="node1" presStyleIdx="2" presStyleCnt="4" custScaleX="293268" custScaleY="293268" custLinFactNeighborY="44457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69DBA01B-74D8-473E-8CA9-09EF7F285D9B}" type="pres">
      <dgm:prSet presAssocID="{0067DE5D-9DA5-40A8-A90A-8CC33FACE8AA}" presName="spaceA" presStyleCnt="0"/>
      <dgm:spPr/>
    </dgm:pt>
    <dgm:pt modelId="{32EFEA45-AEEE-4FC6-81C7-8E0069EF9BC7}" type="pres">
      <dgm:prSet presAssocID="{655709D5-1A3F-4988-AD64-F9D7516129FE}" presName="space" presStyleCnt="0"/>
      <dgm:spPr/>
    </dgm:pt>
    <dgm:pt modelId="{3E7946B2-05FA-4B21-9EED-0628D9D99F69}" type="pres">
      <dgm:prSet presAssocID="{5C1A7F7A-D8EF-45ED-A660-90FEB31D5DBB}" presName="compositeB" presStyleCnt="0"/>
      <dgm:spPr/>
    </dgm:pt>
    <dgm:pt modelId="{4641C574-FCD2-4DC4-BADE-964BCBFC5001}" type="pres">
      <dgm:prSet presAssocID="{5C1A7F7A-D8EF-45ED-A660-90FEB31D5DBB}" presName="textB" presStyleLbl="revTx" presStyleIdx="3" presStyleCnt="4" custAng="18900000" custLinFactY="-19083" custLinFactNeighborX="35196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735D4E-C115-4549-A481-983C8E5C38AD}" type="pres">
      <dgm:prSet presAssocID="{5C1A7F7A-D8EF-45ED-A660-90FEB31D5DBB}" presName="circleB" presStyleLbl="node1" presStyleIdx="3" presStyleCnt="4" custScaleX="293268" custScaleY="293268" custLinFactNeighborY="44457"/>
      <dgm:spPr>
        <a:solidFill>
          <a:schemeClr val="accent1">
            <a:lumMod val="50000"/>
          </a:schemeClr>
        </a:solidFill>
      </dgm:spPr>
    </dgm:pt>
    <dgm:pt modelId="{8165F7C2-ED5A-4CFD-83AB-90B5E1B06E8D}" type="pres">
      <dgm:prSet presAssocID="{5C1A7F7A-D8EF-45ED-A660-90FEB31D5DBB}" presName="spaceB" presStyleCnt="0"/>
      <dgm:spPr/>
    </dgm:pt>
  </dgm:ptLst>
  <dgm:cxnLst>
    <dgm:cxn modelId="{D1D22C93-9B0D-40D3-B548-D82A26729226}" type="presOf" srcId="{ECA3845E-A68A-4A10-9FE4-402F281721CF}" destId="{62A51A8D-53A6-42B3-96AC-D68A67919081}" srcOrd="0" destOrd="0" presId="urn:microsoft.com/office/officeart/2005/8/layout/hProcess11"/>
    <dgm:cxn modelId="{DD988E24-A36D-45BF-8C1D-5A7FB51E4481}" type="presOf" srcId="{F322B3BE-1316-4A5E-AFF6-A637C6CC39ED}" destId="{49ECD7AD-5AA7-46FA-9A52-CEAA22D6946C}" srcOrd="0" destOrd="0" presId="urn:microsoft.com/office/officeart/2005/8/layout/hProcess11"/>
    <dgm:cxn modelId="{9DD4964A-58D2-40EA-B8E1-8262EDB1BC4B}" type="presOf" srcId="{0067DE5D-9DA5-40A8-A90A-8CC33FACE8AA}" destId="{CD0182E7-F932-479F-A9F2-111792E02098}" srcOrd="0" destOrd="0" presId="urn:microsoft.com/office/officeart/2005/8/layout/hProcess11"/>
    <dgm:cxn modelId="{CE4FC236-D9B7-4384-96E1-E9BF404A2C8C}" srcId="{F322B3BE-1316-4A5E-AFF6-A637C6CC39ED}" destId="{5C1A7F7A-D8EF-45ED-A660-90FEB31D5DBB}" srcOrd="3" destOrd="0" parTransId="{74FC837F-FF52-47FD-9FDE-0FA4CCF5DB5C}" sibTransId="{F2C495F5-5A20-42B1-9260-D04D332BB941}"/>
    <dgm:cxn modelId="{D1C98477-F9E3-42BA-8316-CC8FBF9CE6A9}" type="presOf" srcId="{5C1A7F7A-D8EF-45ED-A660-90FEB31D5DBB}" destId="{4641C574-FCD2-4DC4-BADE-964BCBFC5001}" srcOrd="0" destOrd="0" presId="urn:microsoft.com/office/officeart/2005/8/layout/hProcess11"/>
    <dgm:cxn modelId="{F5DEA734-968B-41C4-940B-066988B34528}" srcId="{F322B3BE-1316-4A5E-AFF6-A637C6CC39ED}" destId="{ECA3845E-A68A-4A10-9FE4-402F281721CF}" srcOrd="0" destOrd="0" parTransId="{08AF3E10-E348-48F9-9306-38C5E20BCE0E}" sibTransId="{25589714-F21D-48CC-9CA6-5E6F4542ACBC}"/>
    <dgm:cxn modelId="{AB06F70E-3FA6-4542-BE56-E72BDCF1270A}" type="presOf" srcId="{71CDFBBD-B1E8-4B76-8B65-4A59C3CC96BD}" destId="{73D23969-10B8-4847-94BA-DB1DB3C17672}" srcOrd="0" destOrd="0" presId="urn:microsoft.com/office/officeart/2005/8/layout/hProcess11"/>
    <dgm:cxn modelId="{096DD1AE-3C4E-4E38-A795-9623FE7E9666}" srcId="{F322B3BE-1316-4A5E-AFF6-A637C6CC39ED}" destId="{71CDFBBD-B1E8-4B76-8B65-4A59C3CC96BD}" srcOrd="1" destOrd="0" parTransId="{C89D2371-92BA-4E84-977D-BD4BFA324E0A}" sibTransId="{25F7D29E-B830-4D92-A58D-53ECCB7E06AC}"/>
    <dgm:cxn modelId="{B1C7BFB1-6A5A-41C2-98FE-C3ADCF6CA37A}" srcId="{F322B3BE-1316-4A5E-AFF6-A637C6CC39ED}" destId="{0067DE5D-9DA5-40A8-A90A-8CC33FACE8AA}" srcOrd="2" destOrd="0" parTransId="{9ACBAD22-382E-47B7-940A-F136A46EE32E}" sibTransId="{655709D5-1A3F-4988-AD64-F9D7516129FE}"/>
    <dgm:cxn modelId="{C5EB8EC8-8407-4C29-BBDD-D619AE2A263B}" type="presParOf" srcId="{49ECD7AD-5AA7-46FA-9A52-CEAA22D6946C}" destId="{BFE3E178-101F-4BFD-9C8A-682E6E451E9B}" srcOrd="0" destOrd="0" presId="urn:microsoft.com/office/officeart/2005/8/layout/hProcess11"/>
    <dgm:cxn modelId="{B700A990-1543-479D-BC9D-39B7D1AD3AD5}" type="presParOf" srcId="{49ECD7AD-5AA7-46FA-9A52-CEAA22D6946C}" destId="{D0A418E9-D14B-4540-9CAD-CED7A350ECA7}" srcOrd="1" destOrd="0" presId="urn:microsoft.com/office/officeart/2005/8/layout/hProcess11"/>
    <dgm:cxn modelId="{CC561BA9-AA0F-4B85-8F79-97B5BE0A1F11}" type="presParOf" srcId="{D0A418E9-D14B-4540-9CAD-CED7A350ECA7}" destId="{50B7F45D-3FA4-4BB9-92E3-A96AF7996DBE}" srcOrd="0" destOrd="0" presId="urn:microsoft.com/office/officeart/2005/8/layout/hProcess11"/>
    <dgm:cxn modelId="{2C8EAB02-32DB-4B89-8F25-DCBA86E64148}" type="presParOf" srcId="{50B7F45D-3FA4-4BB9-92E3-A96AF7996DBE}" destId="{62A51A8D-53A6-42B3-96AC-D68A67919081}" srcOrd="0" destOrd="0" presId="urn:microsoft.com/office/officeart/2005/8/layout/hProcess11"/>
    <dgm:cxn modelId="{5C15CDC1-8420-4A6C-AF05-8EBD00CEE3AD}" type="presParOf" srcId="{50B7F45D-3FA4-4BB9-92E3-A96AF7996DBE}" destId="{D070DFE0-22F5-4BE5-86C9-98CC9B0E243B}" srcOrd="1" destOrd="0" presId="urn:microsoft.com/office/officeart/2005/8/layout/hProcess11"/>
    <dgm:cxn modelId="{0A5B0D77-3C24-467C-AA22-A74F093ACD18}" type="presParOf" srcId="{50B7F45D-3FA4-4BB9-92E3-A96AF7996DBE}" destId="{54CA7935-49E1-4073-913D-47BE9B9DEDD8}" srcOrd="2" destOrd="0" presId="urn:microsoft.com/office/officeart/2005/8/layout/hProcess11"/>
    <dgm:cxn modelId="{6B434D7B-722D-4C66-90ED-92E2D67E183A}" type="presParOf" srcId="{D0A418E9-D14B-4540-9CAD-CED7A350ECA7}" destId="{87AD092D-E4E7-4A79-BA6B-B0CF9EEC5509}" srcOrd="1" destOrd="0" presId="urn:microsoft.com/office/officeart/2005/8/layout/hProcess11"/>
    <dgm:cxn modelId="{26D81C95-A40F-4C24-88EA-A2BA0A38AAAD}" type="presParOf" srcId="{D0A418E9-D14B-4540-9CAD-CED7A350ECA7}" destId="{12FDCDAD-5D10-4439-9C83-CF0D52E76880}" srcOrd="2" destOrd="0" presId="urn:microsoft.com/office/officeart/2005/8/layout/hProcess11"/>
    <dgm:cxn modelId="{1C49672A-EB24-4D87-A9C7-BE5062542DC7}" type="presParOf" srcId="{12FDCDAD-5D10-4439-9C83-CF0D52E76880}" destId="{73D23969-10B8-4847-94BA-DB1DB3C17672}" srcOrd="0" destOrd="0" presId="urn:microsoft.com/office/officeart/2005/8/layout/hProcess11"/>
    <dgm:cxn modelId="{6562E189-0D53-4019-9E8D-33ACD9E700F3}" type="presParOf" srcId="{12FDCDAD-5D10-4439-9C83-CF0D52E76880}" destId="{1DFD4C09-3D24-4344-A8AE-E3DB05E84EB7}" srcOrd="1" destOrd="0" presId="urn:microsoft.com/office/officeart/2005/8/layout/hProcess11"/>
    <dgm:cxn modelId="{470034D2-6A34-40A1-A392-47B6656207CC}" type="presParOf" srcId="{12FDCDAD-5D10-4439-9C83-CF0D52E76880}" destId="{0C57B5F4-1816-4E9A-8673-5FAD5C54AD86}" srcOrd="2" destOrd="0" presId="urn:microsoft.com/office/officeart/2005/8/layout/hProcess11"/>
    <dgm:cxn modelId="{6D370E08-EDF8-4B3A-8DFB-51CA034DCD33}" type="presParOf" srcId="{D0A418E9-D14B-4540-9CAD-CED7A350ECA7}" destId="{6B1CBBC9-1938-4829-B194-6E4EAC0880DE}" srcOrd="3" destOrd="0" presId="urn:microsoft.com/office/officeart/2005/8/layout/hProcess11"/>
    <dgm:cxn modelId="{7DB9C3E1-FE4C-4449-B97F-20E423D7C341}" type="presParOf" srcId="{D0A418E9-D14B-4540-9CAD-CED7A350ECA7}" destId="{B65D6A1B-5646-4E12-9687-7DD17850F926}" srcOrd="4" destOrd="0" presId="urn:microsoft.com/office/officeart/2005/8/layout/hProcess11"/>
    <dgm:cxn modelId="{BF4F9D03-F37F-4263-AF19-44CE2564A8FA}" type="presParOf" srcId="{B65D6A1B-5646-4E12-9687-7DD17850F926}" destId="{CD0182E7-F932-479F-A9F2-111792E02098}" srcOrd="0" destOrd="0" presId="urn:microsoft.com/office/officeart/2005/8/layout/hProcess11"/>
    <dgm:cxn modelId="{BF7B62DA-CB7D-419F-8F33-00B791D0AFC8}" type="presParOf" srcId="{B65D6A1B-5646-4E12-9687-7DD17850F926}" destId="{993CD281-E7D6-447E-8E8A-093BF8A05AB1}" srcOrd="1" destOrd="0" presId="urn:microsoft.com/office/officeart/2005/8/layout/hProcess11"/>
    <dgm:cxn modelId="{E1DD52F8-F83E-416B-A7E5-FD7E3FF059D6}" type="presParOf" srcId="{B65D6A1B-5646-4E12-9687-7DD17850F926}" destId="{69DBA01B-74D8-473E-8CA9-09EF7F285D9B}" srcOrd="2" destOrd="0" presId="urn:microsoft.com/office/officeart/2005/8/layout/hProcess11"/>
    <dgm:cxn modelId="{8CF001E0-B341-40FF-9775-C7BB2B099BC6}" type="presParOf" srcId="{D0A418E9-D14B-4540-9CAD-CED7A350ECA7}" destId="{32EFEA45-AEEE-4FC6-81C7-8E0069EF9BC7}" srcOrd="5" destOrd="0" presId="urn:microsoft.com/office/officeart/2005/8/layout/hProcess11"/>
    <dgm:cxn modelId="{72A5A752-A49E-476C-AC49-B323DC9BCA47}" type="presParOf" srcId="{D0A418E9-D14B-4540-9CAD-CED7A350ECA7}" destId="{3E7946B2-05FA-4B21-9EED-0628D9D99F69}" srcOrd="6" destOrd="0" presId="urn:microsoft.com/office/officeart/2005/8/layout/hProcess11"/>
    <dgm:cxn modelId="{F429A8E2-3EEE-4048-AC3F-EEE9292D1C9C}" type="presParOf" srcId="{3E7946B2-05FA-4B21-9EED-0628D9D99F69}" destId="{4641C574-FCD2-4DC4-BADE-964BCBFC5001}" srcOrd="0" destOrd="0" presId="urn:microsoft.com/office/officeart/2005/8/layout/hProcess11"/>
    <dgm:cxn modelId="{7C6CFB4C-1A2D-4751-B3D2-05A4FFF1789D}" type="presParOf" srcId="{3E7946B2-05FA-4B21-9EED-0628D9D99F69}" destId="{85735D4E-C115-4549-A481-983C8E5C38AD}" srcOrd="1" destOrd="0" presId="urn:microsoft.com/office/officeart/2005/8/layout/hProcess11"/>
    <dgm:cxn modelId="{F10AD36C-0456-4A18-BFEF-2AF5F1CB888F}" type="presParOf" srcId="{3E7946B2-05FA-4B21-9EED-0628D9D99F69}" destId="{8165F7C2-ED5A-4CFD-83AB-90B5E1B06E8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2A7D8-56FF-42E0-8E39-7247745D766D}">
      <dsp:nvSpPr>
        <dsp:cNvPr id="0" name=""/>
        <dsp:cNvSpPr/>
      </dsp:nvSpPr>
      <dsp:spPr>
        <a:xfrm>
          <a:off x="3313" y="244414"/>
          <a:ext cx="3582413" cy="267419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CC7DE-A87D-4B38-8F58-ED5070521B69}">
      <dsp:nvSpPr>
        <dsp:cNvPr id="0" name=""/>
        <dsp:cNvSpPr/>
      </dsp:nvSpPr>
      <dsp:spPr>
        <a:xfrm>
          <a:off x="3313" y="2918611"/>
          <a:ext cx="3582413" cy="1149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Learning </a:t>
          </a:r>
          <a:endParaRPr lang="ca-ES" sz="3600" kern="1200" dirty="0"/>
        </a:p>
      </dsp:txBody>
      <dsp:txXfrm>
        <a:off x="3313" y="2918611"/>
        <a:ext cx="2522826" cy="1149904"/>
      </dsp:txXfrm>
    </dsp:sp>
    <dsp:sp modelId="{7A2AD4ED-079D-4CC2-9CC9-E91327BE111C}">
      <dsp:nvSpPr>
        <dsp:cNvPr id="0" name=""/>
        <dsp:cNvSpPr/>
      </dsp:nvSpPr>
      <dsp:spPr>
        <a:xfrm>
          <a:off x="2627481" y="3101263"/>
          <a:ext cx="1253844" cy="12538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15EB9-880C-48A9-88EE-C3BF932DCC01}">
      <dsp:nvSpPr>
        <dsp:cNvPr id="0" name=""/>
        <dsp:cNvSpPr/>
      </dsp:nvSpPr>
      <dsp:spPr>
        <a:xfrm>
          <a:off x="4191958" y="244414"/>
          <a:ext cx="3582413" cy="267419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FAB0D-ECE5-4558-B8DF-31056D3E73DF}">
      <dsp:nvSpPr>
        <dsp:cNvPr id="0" name=""/>
        <dsp:cNvSpPr/>
      </dsp:nvSpPr>
      <dsp:spPr>
        <a:xfrm>
          <a:off x="4191958" y="2918611"/>
          <a:ext cx="3582413" cy="1149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err="1" smtClean="0"/>
            <a:t>Technology</a:t>
          </a:r>
          <a:endParaRPr lang="ca-ES" sz="3600" kern="1200" dirty="0"/>
        </a:p>
      </dsp:txBody>
      <dsp:txXfrm>
        <a:off x="4191958" y="2918611"/>
        <a:ext cx="2522826" cy="1149904"/>
      </dsp:txXfrm>
    </dsp:sp>
    <dsp:sp modelId="{9239DF27-B696-43EA-B56B-D3759C173401}">
      <dsp:nvSpPr>
        <dsp:cNvPr id="0" name=""/>
        <dsp:cNvSpPr/>
      </dsp:nvSpPr>
      <dsp:spPr>
        <a:xfrm>
          <a:off x="6816125" y="3101263"/>
          <a:ext cx="1253844" cy="12538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3E178-101F-4BFD-9C8A-682E6E451E9B}">
      <dsp:nvSpPr>
        <dsp:cNvPr id="0" name=""/>
        <dsp:cNvSpPr/>
      </dsp:nvSpPr>
      <dsp:spPr>
        <a:xfrm>
          <a:off x="0" y="1107160"/>
          <a:ext cx="8128000" cy="1285691"/>
        </a:xfrm>
        <a:prstGeom prst="notchedRightArrow">
          <a:avLst/>
        </a:prstGeom>
        <a:gradFill flip="none" rotWithShape="1">
          <a:gsLst>
            <a:gs pos="0">
              <a:srgbClr val="A3C9E1">
                <a:shade val="30000"/>
                <a:satMod val="115000"/>
              </a:srgbClr>
            </a:gs>
            <a:gs pos="50000">
              <a:srgbClr val="A3C9E1">
                <a:shade val="67500"/>
                <a:satMod val="115000"/>
              </a:srgbClr>
            </a:gs>
            <a:gs pos="100000">
              <a:srgbClr val="A3C9E1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51A8D-53A6-42B3-96AC-D68A67919081}">
      <dsp:nvSpPr>
        <dsp:cNvPr id="0" name=""/>
        <dsp:cNvSpPr/>
      </dsp:nvSpPr>
      <dsp:spPr>
        <a:xfrm rot="18900000">
          <a:off x="731578" y="289614"/>
          <a:ext cx="1760934" cy="1285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Not at all easy</a:t>
          </a:r>
          <a:endParaRPr lang="en-GB" sz="1800" kern="1200" dirty="0"/>
        </a:p>
      </dsp:txBody>
      <dsp:txXfrm>
        <a:off x="731578" y="289614"/>
        <a:ext cx="1760934" cy="1285691"/>
      </dsp:txXfrm>
    </dsp:sp>
    <dsp:sp modelId="{D070DFE0-22F5-4BE5-86C9-98CC9B0E243B}">
      <dsp:nvSpPr>
        <dsp:cNvPr id="0" name=""/>
        <dsp:cNvSpPr/>
      </dsp:nvSpPr>
      <dsp:spPr>
        <a:xfrm>
          <a:off x="412813" y="1278693"/>
          <a:ext cx="942630" cy="942630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23969-10B8-4847-94BA-DB1DB3C17672}">
      <dsp:nvSpPr>
        <dsp:cNvPr id="0" name=""/>
        <dsp:cNvSpPr/>
      </dsp:nvSpPr>
      <dsp:spPr>
        <a:xfrm rot="18900000">
          <a:off x="2473037" y="292559"/>
          <a:ext cx="1760934" cy="1285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Not very easy</a:t>
          </a:r>
          <a:endParaRPr lang="en-GB" sz="1800" kern="1200" dirty="0"/>
        </a:p>
      </dsp:txBody>
      <dsp:txXfrm>
        <a:off x="2473037" y="292559"/>
        <a:ext cx="1760934" cy="1285691"/>
      </dsp:txXfrm>
    </dsp:sp>
    <dsp:sp modelId="{1DFD4C09-3D24-4344-A8AE-E3DB05E84EB7}">
      <dsp:nvSpPr>
        <dsp:cNvPr id="0" name=""/>
        <dsp:cNvSpPr/>
      </dsp:nvSpPr>
      <dsp:spPr>
        <a:xfrm>
          <a:off x="2261794" y="1278693"/>
          <a:ext cx="942630" cy="94263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182E7-F932-479F-A9F2-111792E02098}">
      <dsp:nvSpPr>
        <dsp:cNvPr id="0" name=""/>
        <dsp:cNvSpPr/>
      </dsp:nvSpPr>
      <dsp:spPr>
        <a:xfrm rot="18900000">
          <a:off x="4124828" y="366537"/>
          <a:ext cx="1760934" cy="1285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Somewhat easy</a:t>
          </a:r>
          <a:endParaRPr lang="en-GB" sz="1800" kern="1200" dirty="0"/>
        </a:p>
      </dsp:txBody>
      <dsp:txXfrm>
        <a:off x="4124828" y="366537"/>
        <a:ext cx="1760934" cy="1285691"/>
      </dsp:txXfrm>
    </dsp:sp>
    <dsp:sp modelId="{993CD281-E7D6-447E-8E8A-093BF8A05AB1}">
      <dsp:nvSpPr>
        <dsp:cNvPr id="0" name=""/>
        <dsp:cNvSpPr/>
      </dsp:nvSpPr>
      <dsp:spPr>
        <a:xfrm>
          <a:off x="4110775" y="1278693"/>
          <a:ext cx="942630" cy="942630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1C574-FCD2-4DC4-BADE-964BCBFC5001}">
      <dsp:nvSpPr>
        <dsp:cNvPr id="0" name=""/>
        <dsp:cNvSpPr/>
      </dsp:nvSpPr>
      <dsp:spPr>
        <a:xfrm rot="18900000">
          <a:off x="6170382" y="397497"/>
          <a:ext cx="1760934" cy="1285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Very easy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/>
        </a:p>
      </dsp:txBody>
      <dsp:txXfrm>
        <a:off x="6170382" y="397497"/>
        <a:ext cx="1760934" cy="1285691"/>
      </dsp:txXfrm>
    </dsp:sp>
    <dsp:sp modelId="{85735D4E-C115-4549-A481-983C8E5C38AD}">
      <dsp:nvSpPr>
        <dsp:cNvPr id="0" name=""/>
        <dsp:cNvSpPr/>
      </dsp:nvSpPr>
      <dsp:spPr>
        <a:xfrm>
          <a:off x="5959756" y="1278693"/>
          <a:ext cx="942630" cy="942630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492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273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01913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74285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53848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6151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398752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28908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570097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11753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7719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78042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0583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45085"/>
            <a:ext cx="7358064" cy="7947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228600" algn="ctr">
              <a:spcBef>
                <a:spcPts val="0"/>
              </a:spcBef>
              <a:buSzTx/>
              <a:buNone/>
              <a:defRPr sz="2600"/>
            </a:lvl2pPr>
            <a:lvl3pPr marL="0" indent="457200" algn="ctr">
              <a:spcBef>
                <a:spcPts val="0"/>
              </a:spcBef>
              <a:buSzTx/>
              <a:buNone/>
              <a:defRPr sz="2600"/>
            </a:lvl3pPr>
            <a:lvl4pPr marL="0" indent="685800" algn="ctr">
              <a:spcBef>
                <a:spcPts val="0"/>
              </a:spcBef>
              <a:buSzTx/>
              <a:buNone/>
              <a:defRPr sz="2600"/>
            </a:lvl4pPr>
            <a:lvl5pPr marL="0" indent="9144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76176" y="6295231"/>
            <a:ext cx="239485" cy="23248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6247804" y="3580804"/>
            <a:ext cx="3750470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6247804" y="625078"/>
            <a:ext cx="3750470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sz="half" idx="15"/>
          </p:nvPr>
        </p:nvSpPr>
        <p:spPr>
          <a:xfrm>
            <a:off x="2193726" y="625078"/>
            <a:ext cx="3750470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>
            <a:spLocks noGrp="1"/>
          </p:cNvSpPr>
          <p:nvPr>
            <p:ph type="body" sz="quarter" idx="13"/>
          </p:nvPr>
        </p:nvSpPr>
        <p:spPr>
          <a:xfrm>
            <a:off x="2416968" y="4473773"/>
            <a:ext cx="7358064" cy="32147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Juan López</a:t>
            </a:r>
          </a:p>
        </p:txBody>
      </p:sp>
      <p:sp>
        <p:nvSpPr>
          <p:cNvPr id="94" name="“Escribir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2416968" y="2998787"/>
            <a:ext cx="7358064" cy="431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“Escribir una cita aquí” 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1523999" y="0"/>
            <a:ext cx="9144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LA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525" y="6026664"/>
            <a:ext cx="1281750" cy="618944"/>
          </a:xfrm>
          <a:prstGeom prst="rect">
            <a:avLst/>
          </a:prstGeom>
          <a:ln w="3175">
            <a:miter lim="400000"/>
          </a:ln>
        </p:spPr>
      </p:pic>
      <p:sp>
        <p:nvSpPr>
          <p:cNvPr id="11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85109" y="6308793"/>
            <a:ext cx="239485" cy="2324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sz="half" idx="13"/>
          </p:nvPr>
        </p:nvSpPr>
        <p:spPr>
          <a:xfrm>
            <a:off x="2667000" y="473273"/>
            <a:ext cx="6858001" cy="41523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2416968" y="4723804"/>
            <a:ext cx="7358064" cy="1000126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416968" y="5732859"/>
            <a:ext cx="7358064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228600" algn="ctr">
              <a:spcBef>
                <a:spcPts val="0"/>
              </a:spcBef>
              <a:buSzTx/>
              <a:buNone/>
              <a:defRPr sz="2600"/>
            </a:lvl2pPr>
            <a:lvl3pPr marL="0" indent="457200" algn="ctr">
              <a:spcBef>
                <a:spcPts val="0"/>
              </a:spcBef>
              <a:buSzTx/>
              <a:buNone/>
              <a:defRPr sz="2600"/>
            </a:lvl3pPr>
            <a:lvl4pPr marL="0" indent="685800" algn="ctr">
              <a:spcBef>
                <a:spcPts val="0"/>
              </a:spcBef>
              <a:buSzTx/>
              <a:buNone/>
              <a:defRPr sz="2600"/>
            </a:lvl4pPr>
            <a:lvl5pPr marL="0" indent="9144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6247804" y="446484"/>
            <a:ext cx="3750470" cy="57775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2193726" y="446484"/>
            <a:ext cx="3750470" cy="280392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193726" y="3321843"/>
            <a:ext cx="3750470" cy="289322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228600" algn="ctr">
              <a:spcBef>
                <a:spcPts val="0"/>
              </a:spcBef>
              <a:buSzTx/>
              <a:buNone/>
              <a:defRPr sz="2600"/>
            </a:lvl2pPr>
            <a:lvl3pPr marL="0" indent="457200" algn="ctr">
              <a:spcBef>
                <a:spcPts val="0"/>
              </a:spcBef>
              <a:buSzTx/>
              <a:buNone/>
              <a:defRPr sz="2600"/>
            </a:lvl3pPr>
            <a:lvl4pPr marL="0" indent="685800" algn="ctr">
              <a:spcBef>
                <a:spcPts val="0"/>
              </a:spcBef>
              <a:buSzTx/>
              <a:buNone/>
              <a:defRPr sz="2600"/>
            </a:lvl4pPr>
            <a:lvl5pPr marL="0" indent="9144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úmero de diapositiva"/>
          <p:cNvSpPr txBox="1">
            <a:spLocks/>
          </p:cNvSpPr>
          <p:nvPr userDrawn="1"/>
        </p:nvSpPr>
        <p:spPr>
          <a:xfrm>
            <a:off x="11149724" y="6311389"/>
            <a:ext cx="328614" cy="2414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tr-TR" smtClean="0"/>
              <a:pPr/>
              <a:t>‹#›</a:t>
            </a:fld>
            <a:endParaRPr lang="es-ES_tradnl" dirty="0"/>
          </a:p>
        </p:txBody>
      </p:sp>
      <p:sp>
        <p:nvSpPr>
          <p:cNvPr id="7" name="Línea"/>
          <p:cNvSpPr/>
          <p:nvPr userDrawn="1"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úmero de diapositiva"/>
          <p:cNvSpPr txBox="1">
            <a:spLocks/>
          </p:cNvSpPr>
          <p:nvPr userDrawn="1"/>
        </p:nvSpPr>
        <p:spPr>
          <a:xfrm>
            <a:off x="11149724" y="6311389"/>
            <a:ext cx="328614" cy="2414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tr-TR" smtClean="0"/>
              <a:pPr/>
              <a:t>‹#›</a:t>
            </a:fld>
            <a:endParaRPr lang="es-ES_tradnl" dirty="0"/>
          </a:p>
        </p:txBody>
      </p:sp>
      <p:sp>
        <p:nvSpPr>
          <p:cNvPr id="7" name="Línea"/>
          <p:cNvSpPr/>
          <p:nvPr userDrawn="1"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quarter" idx="13"/>
          </p:nvPr>
        </p:nvSpPr>
        <p:spPr>
          <a:xfrm>
            <a:off x="6247804" y="1821656"/>
            <a:ext cx="3750470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193726" y="1821656"/>
            <a:ext cx="3750470" cy="4420196"/>
          </a:xfrm>
          <a:prstGeom prst="rect">
            <a:avLst/>
          </a:prstGeom>
        </p:spPr>
        <p:txBody>
          <a:bodyPr/>
          <a:lstStyle>
            <a:lvl1pPr marL="220435" indent="-220435">
              <a:spcBef>
                <a:spcPts val="2200"/>
              </a:spcBef>
              <a:defRPr sz="1800"/>
            </a:lvl1pPr>
            <a:lvl2pPr marL="563335" indent="-220435">
              <a:spcBef>
                <a:spcPts val="2200"/>
              </a:spcBef>
              <a:defRPr sz="1800"/>
            </a:lvl2pPr>
            <a:lvl3pPr marL="906235" indent="-220435">
              <a:spcBef>
                <a:spcPts val="2200"/>
              </a:spcBef>
              <a:defRPr sz="1800"/>
            </a:lvl3pPr>
            <a:lvl4pPr marL="1249135" indent="-220435">
              <a:spcBef>
                <a:spcPts val="2200"/>
              </a:spcBef>
              <a:defRPr sz="1800"/>
            </a:lvl4pPr>
            <a:lvl5pPr marL="1592035" indent="-220435">
              <a:spcBef>
                <a:spcPts val="2200"/>
              </a:spcBef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65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2193726" y="892968"/>
            <a:ext cx="7804548" cy="5072064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2193726" y="178593"/>
            <a:ext cx="7804548" cy="15180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  <a:ln w="3175">
            <a:miter lim="400000"/>
          </a:ln>
        </p:spPr>
        <p:txBody>
          <a:bodyPr wrap="none" lIns="35718" tIns="35718" rIns="35718" bIns="35718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2193726" y="1821656"/>
            <a:ext cx="7804548" cy="44201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62" r:id="rId6"/>
    <p:sldLayoutId id="2147483661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/>
  <p:hf hdr="0" ftr="0" dt="0"/>
  <p:txStyles>
    <p:titleStyle>
      <a:lvl1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05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750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194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639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083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528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972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4170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861593" marR="0" indent="-305593" algn="l" defTabSz="410765" rtl="0" latinLnBrk="0">
        <a:lnSpc>
          <a:spcPct val="100000"/>
        </a:lnSpc>
        <a:spcBef>
          <a:spcPts val="290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2.jpeg"/><Relationship Id="rId21" Type="http://schemas.openxmlformats.org/officeDocument/2006/relationships/image" Target="../media/image4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24" Type="http://schemas.openxmlformats.org/officeDocument/2006/relationships/image" Target="../media/image1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23" Type="http://schemas.openxmlformats.org/officeDocument/2006/relationships/image" Target="../media/image6.jpeg"/><Relationship Id="rId10" Type="http://schemas.openxmlformats.org/officeDocument/2006/relationships/image" Target="../media/image39.jpeg"/><Relationship Id="rId19" Type="http://schemas.openxmlformats.org/officeDocument/2006/relationships/image" Target="../media/image2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Relationship Id="rId2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JDFkrbPir0" TargetMode="External"/><Relationship Id="rId13" Type="http://schemas.openxmlformats.org/officeDocument/2006/relationships/image" Target="../media/image2.jpe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10.jpeg"/><Relationship Id="rId10" Type="http://schemas.openxmlformats.org/officeDocument/2006/relationships/image" Target="../media/image55.pn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image" Target="../media/image61.png"/><Relationship Id="rId5" Type="http://schemas.openxmlformats.org/officeDocument/2006/relationships/image" Target="../media/image6.jpeg"/><Relationship Id="rId10" Type="http://schemas.openxmlformats.org/officeDocument/2006/relationships/image" Target="../media/image60.png"/><Relationship Id="rId4" Type="http://schemas.openxmlformats.org/officeDocument/2006/relationships/image" Target="../media/image2.jpe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image" Target="../media/image67.png"/><Relationship Id="rId1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openxmlformats.org/officeDocument/2006/relationships/image" Target="../media/image66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.jpeg"/><Relationship Id="rId10" Type="http://schemas.openxmlformats.org/officeDocument/2006/relationships/image" Target="../media/image6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4.jp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6.jpeg"/><Relationship Id="rId5" Type="http://schemas.openxmlformats.org/officeDocument/2006/relationships/diagramData" Target="../diagrams/data3.xml"/><Relationship Id="rId10" Type="http://schemas.openxmlformats.org/officeDocument/2006/relationships/image" Target="../media/image2.jpeg"/><Relationship Id="rId4" Type="http://schemas.openxmlformats.org/officeDocument/2006/relationships/image" Target="../media/image65.png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2.jpeg"/><Relationship Id="rId3" Type="http://schemas.openxmlformats.org/officeDocument/2006/relationships/image" Target="../media/image11.png"/><Relationship Id="rId7" Type="http://schemas.openxmlformats.org/officeDocument/2006/relationships/image" Target="../media/image36.jpeg"/><Relationship Id="rId12" Type="http://schemas.openxmlformats.org/officeDocument/2006/relationships/image" Target="../media/image7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11" Type="http://schemas.openxmlformats.org/officeDocument/2006/relationships/image" Target="../media/image70.png"/><Relationship Id="rId5" Type="http://schemas.openxmlformats.org/officeDocument/2006/relationships/image" Target="../media/image38.jpeg"/><Relationship Id="rId15" Type="http://schemas.openxmlformats.org/officeDocument/2006/relationships/image" Target="../media/image10.jpeg"/><Relationship Id="rId10" Type="http://schemas.openxmlformats.org/officeDocument/2006/relationships/image" Target="../media/image45.jpeg"/><Relationship Id="rId4" Type="http://schemas.openxmlformats.org/officeDocument/2006/relationships/image" Target="../media/image69.png"/><Relationship Id="rId9" Type="http://schemas.openxmlformats.org/officeDocument/2006/relationships/image" Target="../media/image44.jpeg"/><Relationship Id="rId1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.png"/><Relationship Id="rId7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hyperlink" Target="mailto:ehuertashidalgo@aqu.cat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image" Target="../media/image16.pn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Relationship Id="rId9" Type="http://schemas.openxmlformats.org/officeDocument/2006/relationships/hyperlink" Target="https://eua.eu/downloads/publications/trends-2018-learning-and-teaching-in-the-european-higher-education-area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Relationship Id="rId9" Type="http://schemas.openxmlformats.org/officeDocument/2006/relationships/hyperlink" Target="http://www.ehea.info/media.ehea.info/file/2018_Paris/77/1/EHEAParis2018_Communique_final_952771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12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1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logger.com/%20http:/mobilismobili.com/2011/04/16/constructivist-assessment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openxmlformats.org/officeDocument/2006/relationships/image" Target="../media/image29.png"/><Relationship Id="rId4" Type="http://schemas.openxmlformats.org/officeDocument/2006/relationships/image" Target="../media/image2.jpeg"/><Relationship Id="rId9" Type="http://schemas.openxmlformats.org/officeDocument/2006/relationships/hyperlink" Target="http://maggiese-learningreflections.blogspot.com/2012/03/teacher-centered-vs-learner-centered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8362" y="5752633"/>
            <a:ext cx="1248696" cy="749217"/>
          </a:xfrm>
          <a:prstGeom prst="rect">
            <a:avLst/>
          </a:prstGeom>
          <a:ln w="3175">
            <a:miter lim="400000"/>
          </a:ln>
        </p:spPr>
      </p:pic>
      <p:pic>
        <p:nvPicPr>
          <p:cNvPr id="122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02674"/>
            <a:ext cx="12192001" cy="1420920"/>
          </a:xfrm>
          <a:prstGeom prst="rect">
            <a:avLst/>
          </a:prstGeom>
          <a:ln w="3175">
            <a:miter lim="400000"/>
          </a:ln>
        </p:spPr>
      </p:pic>
      <p:pic>
        <p:nvPicPr>
          <p:cNvPr id="127" name="logo_UE.png" descr="logo_U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609" y="6389958"/>
            <a:ext cx="501405" cy="453484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CuadroTexto 3"/>
          <p:cNvSpPr txBox="1"/>
          <p:nvPr/>
        </p:nvSpPr>
        <p:spPr>
          <a:xfrm>
            <a:off x="1779743" y="3116293"/>
            <a:ext cx="8833830" cy="21650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r>
              <a:rPr lang="en-GB" sz="2800" i="1" dirty="0"/>
              <a:t>Framework for quality assurance of e-assessment</a:t>
            </a:r>
            <a:endParaRPr lang="ca-ES" sz="2800" dirty="0"/>
          </a:p>
          <a:p>
            <a:endParaRPr lang="en-GB" sz="1800" b="0" dirty="0" smtClean="0">
              <a:latin typeface="+mj-lt"/>
            </a:endParaRPr>
          </a:p>
          <a:p>
            <a:r>
              <a:rPr lang="en-GB" sz="1800" dirty="0" smtClean="0">
                <a:latin typeface="+mj-lt"/>
              </a:rPr>
              <a:t>Esther Huertas</a:t>
            </a:r>
            <a:r>
              <a:rPr lang="en-GB" sz="1800" b="0" dirty="0" smtClean="0">
                <a:latin typeface="+mj-lt"/>
              </a:rPr>
              <a:t>, AQU </a:t>
            </a:r>
            <a:r>
              <a:rPr lang="en-GB" sz="1800" b="0" dirty="0" err="1" smtClean="0">
                <a:latin typeface="+mj-lt"/>
              </a:rPr>
              <a:t>Catalunya</a:t>
            </a:r>
            <a:endParaRPr lang="en-GB" sz="1800" b="0" dirty="0" smtClean="0">
              <a:latin typeface="+mj-lt"/>
            </a:endParaRPr>
          </a:p>
          <a:p>
            <a:r>
              <a:rPr lang="en-GB" sz="1800" b="0" dirty="0"/>
              <a:t>Maria </a:t>
            </a:r>
            <a:r>
              <a:rPr lang="en-GB" sz="1800" b="0" dirty="0" smtClean="0"/>
              <a:t>Kelo (ENQA); </a:t>
            </a:r>
            <a:r>
              <a:rPr lang="en-GB" sz="1800" b="0" dirty="0" smtClean="0">
                <a:latin typeface="+mj-lt"/>
              </a:rPr>
              <a:t>Roger Roca (AQU </a:t>
            </a:r>
            <a:r>
              <a:rPr lang="en-GB" sz="1800" b="0" dirty="0" err="1" smtClean="0">
                <a:latin typeface="+mj-lt"/>
              </a:rPr>
              <a:t>Catalunya</a:t>
            </a:r>
            <a:r>
              <a:rPr lang="en-GB" sz="1800" b="0" dirty="0" smtClean="0">
                <a:latin typeface="+mj-lt"/>
              </a:rPr>
              <a:t>); Paula </a:t>
            </a:r>
            <a:r>
              <a:rPr lang="en-GB" sz="1800" b="0" dirty="0" err="1" smtClean="0">
                <a:latin typeface="+mj-lt"/>
              </a:rPr>
              <a:t>Ranne</a:t>
            </a:r>
            <a:r>
              <a:rPr lang="en-GB" sz="1800" b="0" dirty="0" smtClean="0">
                <a:latin typeface="+mj-lt"/>
              </a:rPr>
              <a:t> (ENQA);            </a:t>
            </a:r>
            <a:r>
              <a:rPr lang="en-GB" sz="1800" b="0" dirty="0" err="1" smtClean="0">
                <a:latin typeface="+mj-lt"/>
              </a:rPr>
              <a:t>Anaïs</a:t>
            </a:r>
            <a:r>
              <a:rPr lang="en-GB" sz="1800" b="0" dirty="0" smtClean="0">
                <a:latin typeface="+mj-lt"/>
              </a:rPr>
              <a:t> </a:t>
            </a:r>
            <a:r>
              <a:rPr lang="en-GB" sz="1800" b="0" dirty="0" err="1" smtClean="0">
                <a:latin typeface="+mj-lt"/>
              </a:rPr>
              <a:t>Gourdin</a:t>
            </a:r>
            <a:r>
              <a:rPr lang="en-GB" sz="1800" b="0" dirty="0" smtClean="0">
                <a:latin typeface="+mj-lt"/>
              </a:rPr>
              <a:t> (ENQA); Martin Foerster (EQANIE) </a:t>
            </a:r>
          </a:p>
          <a:p>
            <a:endParaRPr lang="en-GB" sz="1800" dirty="0" smtClean="0">
              <a:solidFill>
                <a:srgbClr val="4076AA"/>
              </a:solidFill>
              <a:latin typeface="+mj-lt"/>
            </a:endParaRPr>
          </a:p>
          <a:p>
            <a:r>
              <a:rPr lang="en-GB" sz="1800" dirty="0" smtClean="0">
                <a:solidFill>
                  <a:srgbClr val="4076AA"/>
                </a:solidFill>
                <a:latin typeface="+mj-lt"/>
              </a:rPr>
              <a:t>Colombo</a:t>
            </a:r>
            <a:r>
              <a:rPr lang="en-GB" sz="1800" b="0" dirty="0" smtClean="0">
                <a:solidFill>
                  <a:srgbClr val="4076AA"/>
                </a:solidFill>
                <a:latin typeface="+mj-lt"/>
              </a:rPr>
              <a:t>, 26th March 2019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4076AA"/>
              </a:solidFill>
              <a:effectLst/>
              <a:uFillTx/>
              <a:latin typeface="+mj-lt"/>
              <a:sym typeface="Helvetica Neue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30" y="1320646"/>
            <a:ext cx="3084146" cy="155746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76" y="5878557"/>
            <a:ext cx="784510" cy="4707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28" y="5865680"/>
            <a:ext cx="1094075" cy="656445"/>
          </a:xfrm>
          <a:prstGeom prst="rect">
            <a:avLst/>
          </a:prstGeom>
        </p:spPr>
      </p:pic>
      <p:pic>
        <p:nvPicPr>
          <p:cNvPr id="124" name="pasted-image.pdf" descr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6375400"/>
            <a:ext cx="12192000" cy="482600"/>
          </a:xfrm>
          <a:prstGeom prst="rect">
            <a:avLst/>
          </a:prstGeom>
          <a:ln w="3175">
            <a:miter lim="400000"/>
          </a:ln>
        </p:spPr>
      </p:pic>
      <p:sp>
        <p:nvSpPr>
          <p:cNvPr id="125" name="Project Number: 688520 – TESLA – H2020-ICT-2015/H2020-ICT-2015 Agreement Number: 688520"/>
          <p:cNvSpPr txBox="1"/>
          <p:nvPr/>
        </p:nvSpPr>
        <p:spPr>
          <a:xfrm>
            <a:off x="736600" y="6504781"/>
            <a:ext cx="5644071" cy="2238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57200">
              <a:defRPr sz="1000" b="0">
                <a:solidFill>
                  <a:srgbClr val="0F0F0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Project Number: 688520 – TESLA – H2020-ICT-2015/H2020-ICT-2015 Agreement Number: 688520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ínea"/>
          <p:cNvSpPr/>
          <p:nvPr/>
        </p:nvSpPr>
        <p:spPr>
          <a:xfrm flipH="1">
            <a:off x="2107224" y="1259479"/>
            <a:ext cx="0" cy="129540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800"/>
          </a:p>
        </p:txBody>
      </p:sp>
      <p:sp>
        <p:nvSpPr>
          <p:cNvPr id="8" name="Línea"/>
          <p:cNvSpPr/>
          <p:nvPr/>
        </p:nvSpPr>
        <p:spPr>
          <a:xfrm flipH="1">
            <a:off x="2107224" y="3332728"/>
            <a:ext cx="0" cy="1145125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800"/>
          </a:p>
        </p:txBody>
      </p:sp>
      <p:grpSp>
        <p:nvGrpSpPr>
          <p:cNvPr id="9" name="Agrupar 1"/>
          <p:cNvGrpSpPr/>
          <p:nvPr/>
        </p:nvGrpSpPr>
        <p:grpSpPr>
          <a:xfrm>
            <a:off x="1214022" y="1650853"/>
            <a:ext cx="684102" cy="684102"/>
            <a:chOff x="4645477" y="1651849"/>
            <a:chExt cx="684102" cy="684102"/>
          </a:xfrm>
        </p:grpSpPr>
        <p:sp>
          <p:nvSpPr>
            <p:cNvPr id="10" name="Círculo"/>
            <p:cNvSpPr/>
            <p:nvPr/>
          </p:nvSpPr>
          <p:spPr>
            <a:xfrm>
              <a:off x="4645477" y="1651849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00"/>
            </a:p>
          </p:txBody>
        </p:sp>
        <p:sp>
          <p:nvSpPr>
            <p:cNvPr id="11" name="Figura"/>
            <p:cNvSpPr/>
            <p:nvPr/>
          </p:nvSpPr>
          <p:spPr>
            <a:xfrm>
              <a:off x="4796244" y="1802615"/>
              <a:ext cx="382569" cy="38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9" y="11291"/>
                    <a:pt x="19636" y="11291"/>
                  </a:cubicBezTo>
                  <a:lnTo>
                    <a:pt x="19636" y="7364"/>
                  </a:lnTo>
                  <a:cubicBezTo>
                    <a:pt x="20179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60"/>
                    <a:pt x="18977" y="0"/>
                    <a:pt x="18164" y="0"/>
                  </a:cubicBezTo>
                  <a:cubicBezTo>
                    <a:pt x="17350" y="0"/>
                    <a:pt x="16691" y="660"/>
                    <a:pt x="16691" y="1473"/>
                  </a:cubicBezTo>
                  <a:lnTo>
                    <a:pt x="16691" y="1844"/>
                  </a:lnTo>
                  <a:lnTo>
                    <a:pt x="2459" y="6030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80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0"/>
                    <a:pt x="9818" y="21109"/>
                  </a:cubicBezTo>
                  <a:cubicBezTo>
                    <a:pt x="9818" y="21073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2"/>
                  </a:lnTo>
                  <a:lnTo>
                    <a:pt x="16691" y="17182"/>
                  </a:lnTo>
                  <a:cubicBezTo>
                    <a:pt x="16691" y="17996"/>
                    <a:pt x="17350" y="18655"/>
                    <a:pt x="18164" y="18655"/>
                  </a:cubicBezTo>
                  <a:cubicBezTo>
                    <a:pt x="18977" y="18655"/>
                    <a:pt x="19636" y="17996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rgbClr val="1F1F1F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algn="l" defTabSz="91433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800"/>
            </a:p>
          </p:txBody>
        </p:sp>
      </p:grp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210758" y="1196753"/>
            <a:ext cx="9415185" cy="149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2200" b="0" dirty="0">
                <a:solidFill>
                  <a:srgbClr val="02374E"/>
                </a:solidFill>
                <a:latin typeface="+mn-lt"/>
                <a:ea typeface="Times New Roman" pitchFamily="18" charset="0"/>
                <a:cs typeface="Arial" pitchFamily="34" charset="0"/>
              </a:rPr>
              <a:t>Define and develop an </a:t>
            </a:r>
            <a:r>
              <a:rPr lang="en-US" sz="2200" dirty="0">
                <a:solidFill>
                  <a:srgbClr val="02374E"/>
                </a:solidFill>
                <a:latin typeface="+mn-lt"/>
                <a:ea typeface="Times New Roman" pitchFamily="18" charset="0"/>
                <a:cs typeface="Arial" pitchFamily="34" charset="0"/>
              </a:rPr>
              <a:t>e-assessment system</a:t>
            </a:r>
            <a:r>
              <a:rPr lang="en-US" sz="2200" b="0" dirty="0">
                <a:solidFill>
                  <a:srgbClr val="02374E"/>
                </a:solidFill>
                <a:latin typeface="+mn-lt"/>
                <a:ea typeface="Times New Roman" pitchFamily="18" charset="0"/>
                <a:cs typeface="Arial" pitchFamily="34" charset="0"/>
              </a:rPr>
              <a:t>, which ensures learners </a:t>
            </a:r>
            <a:r>
              <a:rPr lang="en-US" sz="2200" dirty="0">
                <a:solidFill>
                  <a:srgbClr val="02374E"/>
                </a:solidFill>
                <a:latin typeface="+mn-lt"/>
                <a:ea typeface="Times New Roman" pitchFamily="18" charset="0"/>
                <a:cs typeface="Arial" pitchFamily="34" charset="0"/>
              </a:rPr>
              <a:t>authentication and authorship </a:t>
            </a:r>
            <a:r>
              <a:rPr lang="en-US" sz="2200" b="0" dirty="0">
                <a:solidFill>
                  <a:srgbClr val="02374E"/>
                </a:solidFill>
                <a:latin typeface="+mn-lt"/>
                <a:ea typeface="Times New Roman" pitchFamily="18" charset="0"/>
                <a:cs typeface="Arial" pitchFamily="34" charset="0"/>
              </a:rPr>
              <a:t>in online and blended learning environments while avoiding the time and physical space limitations imposed by face-to-face examination.</a:t>
            </a:r>
            <a:endParaRPr lang="ca-ES" sz="2200" dirty="0">
              <a:solidFill>
                <a:srgbClr val="02374E"/>
              </a:solidFill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204357" y="3298971"/>
            <a:ext cx="9465129" cy="11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n-US" sz="2200" b="0" dirty="0">
                <a:solidFill>
                  <a:srgbClr val="02374E"/>
                </a:solidFill>
                <a:ea typeface="Times New Roman" pitchFamily="18" charset="0"/>
                <a:cs typeface="Arial" pitchFamily="34" charset="0"/>
              </a:rPr>
              <a:t>Support any e-assessment model (formative, summative and continuous) </a:t>
            </a:r>
            <a:r>
              <a:rPr lang="en-US" sz="2200" dirty="0">
                <a:solidFill>
                  <a:srgbClr val="02374E"/>
                </a:solidFill>
                <a:ea typeface="Times New Roman" pitchFamily="18" charset="0"/>
                <a:cs typeface="Arial" pitchFamily="34" charset="0"/>
              </a:rPr>
              <a:t>covering teaching and learning processes as well as QA aspects, privacy and ethical issues, and technological requirements</a:t>
            </a:r>
            <a:r>
              <a:rPr lang="en-US" sz="2200" b="0" dirty="0">
                <a:solidFill>
                  <a:srgbClr val="02374E"/>
                </a:solidFill>
                <a:ea typeface="Times New Roman" pitchFamily="18" charset="0"/>
                <a:cs typeface="Arial" pitchFamily="34" charset="0"/>
              </a:rPr>
              <a:t>. </a:t>
            </a:r>
          </a:p>
          <a:p>
            <a:pPr algn="just"/>
            <a:endParaRPr lang="en-US" sz="2200" dirty="0">
              <a:solidFill>
                <a:srgbClr val="02374E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632439" y="5247740"/>
            <a:ext cx="3608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b="0" dirty="0">
                <a:solidFill>
                  <a:schemeClr val="tx1"/>
                </a:solidFill>
              </a:rPr>
              <a:t>http://tesla-project.eu/</a:t>
            </a:r>
          </a:p>
        </p:txBody>
      </p:sp>
      <p:grpSp>
        <p:nvGrpSpPr>
          <p:cNvPr id="15" name="Agrupar 1"/>
          <p:cNvGrpSpPr/>
          <p:nvPr/>
        </p:nvGrpSpPr>
        <p:grpSpPr>
          <a:xfrm>
            <a:off x="1214022" y="3563238"/>
            <a:ext cx="684102" cy="684102"/>
            <a:chOff x="4645477" y="1651849"/>
            <a:chExt cx="684102" cy="684102"/>
          </a:xfrm>
        </p:grpSpPr>
        <p:sp>
          <p:nvSpPr>
            <p:cNvPr id="17" name="Círculo"/>
            <p:cNvSpPr/>
            <p:nvPr/>
          </p:nvSpPr>
          <p:spPr>
            <a:xfrm>
              <a:off x="4645477" y="1651849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00"/>
            </a:p>
          </p:txBody>
        </p:sp>
        <p:sp>
          <p:nvSpPr>
            <p:cNvPr id="18" name="Figura"/>
            <p:cNvSpPr/>
            <p:nvPr/>
          </p:nvSpPr>
          <p:spPr>
            <a:xfrm>
              <a:off x="4796244" y="1802615"/>
              <a:ext cx="382569" cy="38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9" y="11291"/>
                    <a:pt x="19636" y="11291"/>
                  </a:cubicBezTo>
                  <a:lnTo>
                    <a:pt x="19636" y="7364"/>
                  </a:lnTo>
                  <a:cubicBezTo>
                    <a:pt x="20179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60"/>
                    <a:pt x="18977" y="0"/>
                    <a:pt x="18164" y="0"/>
                  </a:cubicBezTo>
                  <a:cubicBezTo>
                    <a:pt x="17350" y="0"/>
                    <a:pt x="16691" y="660"/>
                    <a:pt x="16691" y="1473"/>
                  </a:cubicBezTo>
                  <a:lnTo>
                    <a:pt x="16691" y="1844"/>
                  </a:lnTo>
                  <a:lnTo>
                    <a:pt x="2459" y="6030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80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0"/>
                    <a:pt x="9818" y="21109"/>
                  </a:cubicBezTo>
                  <a:cubicBezTo>
                    <a:pt x="9818" y="21073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2"/>
                  </a:lnTo>
                  <a:lnTo>
                    <a:pt x="16691" y="17182"/>
                  </a:lnTo>
                  <a:cubicBezTo>
                    <a:pt x="16691" y="17996"/>
                    <a:pt x="17350" y="18655"/>
                    <a:pt x="18164" y="18655"/>
                  </a:cubicBezTo>
                  <a:cubicBezTo>
                    <a:pt x="18977" y="18655"/>
                    <a:pt x="19636" y="17996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rgbClr val="1F1F1F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algn="l" defTabSz="91433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800"/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BEB09E5-043A-3642-9B2A-B45393ED9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17" y="5036887"/>
            <a:ext cx="598365" cy="563771"/>
          </a:xfrm>
          <a:prstGeom prst="rect">
            <a:avLst/>
          </a:prstGeom>
        </p:spPr>
      </p:pic>
      <p:sp>
        <p:nvSpPr>
          <p:cNvPr id="19" name="Rectángulo"/>
          <p:cNvSpPr/>
          <p:nvPr/>
        </p:nvSpPr>
        <p:spPr>
          <a:xfrm>
            <a:off x="-12700" y="-137885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7004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23250" y="123326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TeSLA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 PROJECT GOALS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24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37004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181618"/>
            <a:ext cx="878747" cy="52724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148040"/>
            <a:ext cx="990672" cy="594403"/>
          </a:xfrm>
          <a:prstGeom prst="rect">
            <a:avLst/>
          </a:prstGeom>
        </p:spPr>
      </p:pic>
      <p:sp>
        <p:nvSpPr>
          <p:cNvPr id="27" name="Línea"/>
          <p:cNvSpPr/>
          <p:nvPr/>
        </p:nvSpPr>
        <p:spPr>
          <a:xfrm>
            <a:off x="5604913" y="623052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926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8070" y="360335"/>
            <a:ext cx="2775857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a-DK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CONSORTIUM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4280" y="1174219"/>
            <a:ext cx="2083439" cy="45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18 Partners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45726" y="1741141"/>
            <a:ext cx="1407435" cy="3183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38100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itchFamily="18" charset="0"/>
                <a:cs typeface="Arial" pitchFamily="34" charset="0"/>
              </a:rPr>
              <a:t>8 Universities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335334" y="1722084"/>
            <a:ext cx="1269577" cy="3183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38100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itchFamily="18" charset="0"/>
                <a:cs typeface="Arial" pitchFamily="34" charset="0"/>
              </a:rPr>
              <a:t>3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itchFamily="18" charset="0"/>
                <a:cs typeface="Arial" pitchFamily="34" charset="0"/>
              </a:rPr>
              <a:t>QA bodies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587084" y="1746806"/>
            <a:ext cx="1986119" cy="3183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38100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itchFamily="18" charset="0"/>
                <a:cs typeface="Arial" pitchFamily="34" charset="0"/>
              </a:rPr>
              <a:t>4 Research Centers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555376" y="1726223"/>
            <a:ext cx="1372169" cy="3183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38100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itchFamily="18" charset="0"/>
                <a:cs typeface="Arial" pitchFamily="34" charset="0"/>
              </a:rPr>
              <a:t>3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 pitchFamily="18" charset="0"/>
                <a:cs typeface="Arial" pitchFamily="34" charset="0"/>
              </a:rPr>
              <a:t>Enterprises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  <p:pic>
        <p:nvPicPr>
          <p:cNvPr id="14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0972" y="2677217"/>
            <a:ext cx="1093617" cy="656171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4523" y="5075934"/>
            <a:ext cx="1093618" cy="656171"/>
          </a:xfrm>
          <a:prstGeom prst="rect">
            <a:avLst/>
          </a:prstGeom>
          <a:ln w="3175">
            <a:miter lim="400000"/>
          </a:ln>
        </p:spPr>
      </p:pic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4066" y="3864901"/>
            <a:ext cx="1093617" cy="656171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pasted-image.jpeg" descr="pasted-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7657" y="5000369"/>
            <a:ext cx="1424773" cy="854864"/>
          </a:xfrm>
          <a:prstGeom prst="rect">
            <a:avLst/>
          </a:prstGeom>
          <a:ln w="3175">
            <a:miter lim="400000"/>
          </a:ln>
        </p:spPr>
      </p:pic>
      <p:pic>
        <p:nvPicPr>
          <p:cNvPr id="20" name="pasted-image.jpeg" descr="pasted-image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55486" y="3864902"/>
            <a:ext cx="1093617" cy="656171"/>
          </a:xfrm>
          <a:prstGeom prst="rect">
            <a:avLst/>
          </a:prstGeom>
          <a:ln w="3175">
            <a:miter lim="400000"/>
          </a:ln>
        </p:spPr>
      </p:pic>
      <p:pic>
        <p:nvPicPr>
          <p:cNvPr id="21" name="pasted-image.jpeg" descr="pasted-image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47462" y="3864902"/>
            <a:ext cx="1093618" cy="656171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pasted-image.jpeg" descr="pasted-image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43925" y="2677217"/>
            <a:ext cx="1347509" cy="808505"/>
          </a:xfrm>
          <a:prstGeom prst="rect">
            <a:avLst/>
          </a:prstGeom>
          <a:ln w="3175">
            <a:miter lim="400000"/>
          </a:ln>
        </p:spPr>
      </p:pic>
      <p:pic>
        <p:nvPicPr>
          <p:cNvPr id="23" name="pasted-image.jpeg" descr="pasted-image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48324" y="3864902"/>
            <a:ext cx="1093618" cy="6561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" name="pasted-image.jpeg" descr="pasted-image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04523" y="3868043"/>
            <a:ext cx="1088382" cy="653030"/>
          </a:xfrm>
          <a:prstGeom prst="rect">
            <a:avLst/>
          </a:prstGeom>
          <a:ln w="3175">
            <a:miter lim="400000"/>
          </a:ln>
        </p:spPr>
      </p:pic>
      <p:pic>
        <p:nvPicPr>
          <p:cNvPr id="25" name="pasted-image.jpeg" descr="pasted-image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18048" y="4938286"/>
            <a:ext cx="1552446" cy="931468"/>
          </a:xfrm>
          <a:prstGeom prst="rect">
            <a:avLst/>
          </a:prstGeom>
          <a:ln w="3175">
            <a:miter lim="400000"/>
          </a:ln>
        </p:spPr>
      </p:pic>
      <p:pic>
        <p:nvPicPr>
          <p:cNvPr id="26" name="pasted-image.jpeg" descr="pasted-image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008927" y="5170290"/>
            <a:ext cx="779098" cy="467460"/>
          </a:xfrm>
          <a:prstGeom prst="rect">
            <a:avLst/>
          </a:prstGeom>
          <a:ln w="3175">
            <a:miter lim="400000"/>
          </a:ln>
        </p:spPr>
      </p:pic>
      <p:pic>
        <p:nvPicPr>
          <p:cNvPr id="27" name="pasted-image.jpeg" descr="pasted-image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518806" y="2601049"/>
            <a:ext cx="1347509" cy="808506"/>
          </a:xfrm>
          <a:prstGeom prst="rect">
            <a:avLst/>
          </a:prstGeom>
          <a:ln w="3175">
            <a:miter lim="400000"/>
          </a:ln>
        </p:spPr>
      </p:pic>
      <p:pic>
        <p:nvPicPr>
          <p:cNvPr id="28" name="pasted-image.jpeg" descr="pasted-image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962382" y="4981992"/>
            <a:ext cx="1088382" cy="653029"/>
          </a:xfrm>
          <a:prstGeom prst="rect">
            <a:avLst/>
          </a:prstGeom>
          <a:ln w="3175">
            <a:miter lim="400000"/>
          </a:ln>
        </p:spPr>
      </p:pic>
      <p:pic>
        <p:nvPicPr>
          <p:cNvPr id="29" name="pasted-image.jpeg" descr="pasted-image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392481" y="2512804"/>
            <a:ext cx="1641663" cy="984998"/>
          </a:xfrm>
          <a:prstGeom prst="rect">
            <a:avLst/>
          </a:prstGeom>
          <a:ln w="3175">
            <a:miter lim="400000"/>
          </a:ln>
        </p:spPr>
      </p:pic>
      <p:pic>
        <p:nvPicPr>
          <p:cNvPr id="30" name="pasted-image.jpeg" descr="pasted-image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403498" y="3691852"/>
            <a:ext cx="1670451" cy="1002271"/>
          </a:xfrm>
          <a:prstGeom prst="rect">
            <a:avLst/>
          </a:prstGeom>
          <a:ln w="3175">
            <a:miter lim="400000"/>
          </a:ln>
        </p:spPr>
      </p:pic>
      <p:pic>
        <p:nvPicPr>
          <p:cNvPr id="31" name="pasted-image.jpeg" descr="pasted-image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428537" y="4949654"/>
            <a:ext cx="1473364" cy="884019"/>
          </a:xfrm>
          <a:prstGeom prst="rect">
            <a:avLst/>
          </a:prstGeom>
          <a:ln w="3175">
            <a:miter lim="400000"/>
          </a:ln>
        </p:spPr>
      </p:pic>
      <p:sp>
        <p:nvSpPr>
          <p:cNvPr id="33" name="Línea"/>
          <p:cNvSpPr/>
          <p:nvPr/>
        </p:nvSpPr>
        <p:spPr>
          <a:xfrm>
            <a:off x="5604913" y="889853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" name="pasted-image.jpeg" descr="pasted-image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258818" y="2465892"/>
            <a:ext cx="1775808" cy="1065484"/>
          </a:xfrm>
          <a:prstGeom prst="rect">
            <a:avLst/>
          </a:prstGeom>
          <a:ln w="3175">
            <a:miter lim="400000"/>
          </a:ln>
        </p:spPr>
      </p:pic>
      <p:pic>
        <p:nvPicPr>
          <p:cNvPr id="1026" name="Picture 2" descr="Resultat d'imatges de uoc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08" y="2696239"/>
            <a:ext cx="1701505" cy="6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logo_UE.png" descr="logo_UE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pic>
        <p:nvPicPr>
          <p:cNvPr id="36" name="pasted-image.jpeg" descr="pasted-image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5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ángulo"/>
          <p:cNvSpPr/>
          <p:nvPr/>
        </p:nvSpPr>
        <p:spPr>
          <a:xfrm>
            <a:off x="-12700" y="-15386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0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4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74" name="Imagen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32" name="Línea"/>
          <p:cNvSpPr/>
          <p:nvPr/>
        </p:nvSpPr>
        <p:spPr>
          <a:xfrm>
            <a:off x="5533746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2979155" y="355836"/>
            <a:ext cx="6253337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19500" y="986638"/>
            <a:ext cx="4657725" cy="565937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533746" y="1466850"/>
            <a:ext cx="982173" cy="257175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2" descr="C:\Documents and Settings\aguerreror\Mis documentos\Dropbox\H2020\Final\TeSLA_Submited_20150414\Diagrams _ Graphs\Pilots_Scheme_fig_de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6829" y="977686"/>
            <a:ext cx="4214506" cy="5769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2376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sultat d'imatges de secure signa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439" y="3658570"/>
            <a:ext cx="1207924" cy="805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Resultat d'imatges de document analys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3" y="3661531"/>
            <a:ext cx="1206494" cy="804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7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3525" y="6026664"/>
            <a:ext cx="1281750" cy="61894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" name="Grupo 2"/>
          <p:cNvGrpSpPr/>
          <p:nvPr/>
        </p:nvGrpSpPr>
        <p:grpSpPr>
          <a:xfrm>
            <a:off x="522352" y="1131303"/>
            <a:ext cx="3408816" cy="4200968"/>
            <a:chOff x="517832" y="907559"/>
            <a:chExt cx="3408816" cy="4200968"/>
          </a:xfrm>
        </p:grpSpPr>
        <p:pic>
          <p:nvPicPr>
            <p:cNvPr id="10" name="Picture 2" descr="http://blogs.elearnlab.org/tesla-project/wp-content/uploads/sites/2/2016/06/authorship-300x20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695" y="1971981"/>
              <a:ext cx="1211729" cy="807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3" name="CuadroTexto 12"/>
            <p:cNvSpPr txBox="1"/>
            <p:nvPr/>
          </p:nvSpPr>
          <p:spPr>
            <a:xfrm>
              <a:off x="644963" y="907559"/>
              <a:ext cx="3281685" cy="987504"/>
            </a:xfrm>
            <a:prstGeom prst="roundRect">
              <a:avLst/>
            </a:prstGeom>
            <a:solidFill>
              <a:srgbClr val="023951"/>
            </a:solidFill>
            <a:ln w="28575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ca-ES" b="1" dirty="0" smtClean="0">
                  <a:solidFill>
                    <a:schemeClr val="bg1"/>
                  </a:solidFill>
                </a:rPr>
                <a:t>DOCUMENT ANALYSIS</a:t>
              </a:r>
            </a:p>
            <a:p>
              <a:r>
                <a:rPr lang="en-GB" sz="1200" b="0" dirty="0">
                  <a:solidFill>
                    <a:schemeClr val="bg1">
                      <a:lumMod val="75000"/>
                    </a:schemeClr>
                  </a:solidFill>
                </a:rPr>
                <a:t>Involves the analysis of </a:t>
              </a:r>
              <a:r>
                <a:rPr lang="en-GB" sz="1200" b="0" dirty="0" smtClean="0">
                  <a:solidFill>
                    <a:schemeClr val="bg1">
                      <a:lumMod val="75000"/>
                    </a:schemeClr>
                  </a:solidFill>
                </a:rPr>
                <a:t>written material </a:t>
              </a:r>
              <a:r>
                <a:rPr lang="en-GB" sz="1200" b="0" dirty="0">
                  <a:solidFill>
                    <a:schemeClr val="bg1">
                      <a:lumMod val="75000"/>
                    </a:schemeClr>
                  </a:solidFill>
                </a:rPr>
                <a:t>using a qualitative analysis </a:t>
              </a:r>
              <a:r>
                <a:rPr lang="en-GB" sz="1200" b="0" dirty="0" smtClean="0">
                  <a:solidFill>
                    <a:schemeClr val="bg1">
                      <a:lumMod val="75000"/>
                    </a:schemeClr>
                  </a:solidFill>
                </a:rPr>
                <a:t>package </a:t>
              </a:r>
              <a:r>
                <a:rPr lang="en-GB" sz="1200" b="0" dirty="0">
                  <a:solidFill>
                    <a:schemeClr val="bg1">
                      <a:lumMod val="75000"/>
                    </a:schemeClr>
                  </a:solidFill>
                </a:rPr>
                <a:t>that describes discourse and its interpretation</a:t>
              </a:r>
              <a:endParaRPr lang="es-ES" sz="1200" b="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765933" y="2095883"/>
              <a:ext cx="1741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 err="1" smtClean="0"/>
                <a:t>Plagiarism</a:t>
              </a:r>
              <a:r>
                <a:rPr lang="ca-ES" b="1" dirty="0" smtClean="0"/>
                <a:t> </a:t>
              </a:r>
              <a:r>
                <a:rPr lang="ca-ES" b="1" dirty="0" err="1" smtClean="0"/>
                <a:t>tools</a:t>
              </a:r>
              <a:endParaRPr lang="ca-ES" b="1" dirty="0" smtClean="0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641205" y="2784723"/>
              <a:ext cx="32759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Analyses written material and d</a:t>
              </a:r>
              <a:r>
                <a:rPr lang="en-GB" sz="1200" b="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etects</a:t>
              </a:r>
              <a:r>
                <a:rPr lang="en-GB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GB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similarities among various written </a:t>
              </a:r>
              <a:r>
                <a:rPr lang="en-GB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documents</a:t>
              </a:r>
              <a:endParaRPr lang="en-US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2226760" y="3563747"/>
              <a:ext cx="1346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 err="1" smtClean="0"/>
                <a:t>Forensic</a:t>
              </a:r>
              <a:r>
                <a:rPr lang="ca-ES" b="1" dirty="0" smtClean="0"/>
                <a:t> </a:t>
              </a:r>
              <a:r>
                <a:rPr lang="ca-ES" b="1" dirty="0" err="1" smtClean="0"/>
                <a:t>analysis</a:t>
              </a:r>
              <a:endParaRPr lang="ca-ES" b="1" dirty="0" smtClean="0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517832" y="4277530"/>
              <a:ext cx="328168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Determines the authorship verification and authorship attribution of written </a:t>
              </a:r>
              <a:r>
                <a:rPr lang="en-GB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documents based </a:t>
              </a:r>
              <a:r>
                <a:rPr lang="en-GB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on the comparison of current documents with stored data</a:t>
              </a:r>
              <a:endParaRPr lang="en-US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093611" y="301620"/>
            <a:ext cx="4005943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a-DK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TeSLA INSTRUMENTS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495988" y="1047299"/>
            <a:ext cx="3597623" cy="4608000"/>
          </a:xfrm>
          <a:prstGeom prst="roundRect">
            <a:avLst>
              <a:gd name="adj" fmla="val 3739"/>
            </a:avLst>
          </a:prstGeom>
          <a:noFill/>
          <a:ln>
            <a:solidFill>
              <a:srgbClr val="74B3D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4299595" y="1047300"/>
            <a:ext cx="3677085" cy="5544000"/>
            <a:chOff x="4513604" y="1047300"/>
            <a:chExt cx="3677085" cy="5544000"/>
          </a:xfrm>
        </p:grpSpPr>
        <p:grpSp>
          <p:nvGrpSpPr>
            <p:cNvPr id="2" name="Grupo 1"/>
            <p:cNvGrpSpPr/>
            <p:nvPr/>
          </p:nvGrpSpPr>
          <p:grpSpPr>
            <a:xfrm>
              <a:off x="4760423" y="1130222"/>
              <a:ext cx="3302450" cy="5325532"/>
              <a:chOff x="970496" y="909520"/>
              <a:chExt cx="3302450" cy="5325532"/>
            </a:xfrm>
          </p:grpSpPr>
          <p:pic>
            <p:nvPicPr>
              <p:cNvPr id="8" name="Picture 8" descr="http://blogs.elearnlab.org/tesla-project/wp-content/uploads/sites/2/2016/06/keystroke-300x200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2581" y="4942835"/>
                <a:ext cx="1211729" cy="80781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9" name="Rectángulo 8"/>
              <p:cNvSpPr/>
              <p:nvPr/>
            </p:nvSpPr>
            <p:spPr>
              <a:xfrm>
                <a:off x="982627" y="2785476"/>
                <a:ext cx="32816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Analyses facial expressions in two stages: facial detection and recognition</a:t>
                </a:r>
              </a:p>
            </p:txBody>
          </p:sp>
          <p:pic>
            <p:nvPicPr>
              <p:cNvPr id="11" name="Picture 4" descr="http://blogs.elearnlab.org/tesla-project/wp-content/uploads/sites/2/2016/06/face_recognition-300x200.pn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2582" y="1979946"/>
                <a:ext cx="1211729" cy="80781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12" name="Picture 6" descr="http://blogs.elearnlab.org/tesla-project/wp-content/uploads/sites/2/2016/06/voice_recognition-300x200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626" y="3452373"/>
                <a:ext cx="1211729" cy="80781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14" name="CuadroTexto 13"/>
              <p:cNvSpPr txBox="1"/>
              <p:nvPr/>
            </p:nvSpPr>
            <p:spPr>
              <a:xfrm>
                <a:off x="970496" y="909520"/>
                <a:ext cx="3281685" cy="987504"/>
              </a:xfrm>
              <a:prstGeom prst="roundRect">
                <a:avLst/>
              </a:prstGeom>
              <a:solidFill>
                <a:srgbClr val="02374E"/>
              </a:solidFill>
              <a:ln w="28575"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b="1" dirty="0" smtClean="0">
                    <a:solidFill>
                      <a:schemeClr val="bg1"/>
                    </a:solidFill>
                  </a:rPr>
                  <a:t>BIOMETRICS</a:t>
                </a:r>
              </a:p>
              <a:p>
                <a:r>
                  <a:rPr lang="en-GB" sz="12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Allow </a:t>
                </a:r>
                <a:r>
                  <a:rPr lang="en-GB" sz="1200" b="0" dirty="0">
                    <a:solidFill>
                      <a:schemeClr val="bg1">
                        <a:lumMod val="75000"/>
                      </a:schemeClr>
                    </a:solidFill>
                  </a:rPr>
                  <a:t>the clear identification of humans based on some specific physical characteristics or special behaviour </a:t>
                </a:r>
                <a:endParaRPr lang="es-ES" sz="1200" b="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1176480" y="2086544"/>
                <a:ext cx="18750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b="1" dirty="0" smtClean="0"/>
                  <a:t>Facial </a:t>
                </a:r>
                <a:r>
                  <a:rPr lang="ca-ES" b="1" dirty="0" err="1" smtClean="0"/>
                  <a:t>recognition</a:t>
                </a:r>
                <a:endParaRPr lang="es-ES" b="1" dirty="0"/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993004" y="4280576"/>
                <a:ext cx="327994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State-of-the-art audio description method. Speaker segmentation and cluster grouping</a:t>
                </a:r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2232764" y="3558949"/>
                <a:ext cx="17827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b="1" dirty="0" smtClean="0"/>
                  <a:t>Voice </a:t>
                </a:r>
                <a:r>
                  <a:rPr lang="ca-ES" b="1" dirty="0" err="1" smtClean="0"/>
                  <a:t>recognition</a:t>
                </a:r>
                <a:endParaRPr lang="es-ES" b="1" dirty="0"/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982626" y="5773387"/>
                <a:ext cx="32816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Measures how the user writes in regards to pressure and time-based measuring</a:t>
                </a: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1122393" y="5049203"/>
                <a:ext cx="19301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b="1" dirty="0" err="1" smtClean="0"/>
                  <a:t>Keystroke</a:t>
                </a:r>
                <a:r>
                  <a:rPr lang="ca-ES" b="1" dirty="0" smtClean="0"/>
                  <a:t> </a:t>
                </a:r>
                <a:r>
                  <a:rPr lang="ca-ES" b="1" dirty="0" err="1" smtClean="0"/>
                  <a:t>dynamics</a:t>
                </a:r>
                <a:r>
                  <a:rPr lang="ca-ES" b="1" dirty="0" smtClean="0"/>
                  <a:t> </a:t>
                </a:r>
                <a:endParaRPr lang="es-ES" b="1" dirty="0"/>
              </a:p>
            </p:txBody>
          </p:sp>
        </p:grpSp>
        <p:sp>
          <p:nvSpPr>
            <p:cNvPr id="6" name="Rectángulo redondeado 5"/>
            <p:cNvSpPr/>
            <p:nvPr/>
          </p:nvSpPr>
          <p:spPr>
            <a:xfrm>
              <a:off x="4633993" y="1047300"/>
              <a:ext cx="3556696" cy="5544000"/>
            </a:xfrm>
            <a:prstGeom prst="roundRect">
              <a:avLst>
                <a:gd name="adj" fmla="val 3739"/>
              </a:avLst>
            </a:prstGeom>
            <a:noFill/>
            <a:ln>
              <a:solidFill>
                <a:srgbClr val="74B3D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marL="0" marR="0" indent="0" algn="ctr" defTabSz="4107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4513604" y="2200648"/>
              <a:ext cx="246819" cy="3148080"/>
            </a:xfrm>
            <a:prstGeom prst="roundRect">
              <a:avLst>
                <a:gd name="adj" fmla="val 50000"/>
              </a:avLst>
            </a:prstGeom>
            <a:solidFill>
              <a:srgbClr val="74B3DA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marL="0" marR="0" indent="0" algn="ctr" defTabSz="4107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ca-ES" sz="14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AUTHENTICATION</a:t>
              </a:r>
              <a:endParaRPr kumimoji="0" lang="en-GB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8303053" y="1047299"/>
            <a:ext cx="3597623" cy="4608000"/>
            <a:chOff x="8320806" y="1047299"/>
            <a:chExt cx="3597623" cy="4608000"/>
          </a:xfrm>
        </p:grpSpPr>
        <p:grpSp>
          <p:nvGrpSpPr>
            <p:cNvPr id="4" name="Grupo 3"/>
            <p:cNvGrpSpPr/>
            <p:nvPr/>
          </p:nvGrpSpPr>
          <p:grpSpPr>
            <a:xfrm>
              <a:off x="8425083" y="1130222"/>
              <a:ext cx="3389902" cy="4018197"/>
              <a:chOff x="7997066" y="906478"/>
              <a:chExt cx="3389902" cy="4018197"/>
            </a:xfrm>
          </p:grpSpPr>
          <p:sp>
            <p:nvSpPr>
              <p:cNvPr id="25" name="CuadroTexto 24"/>
              <p:cNvSpPr txBox="1"/>
              <p:nvPr/>
            </p:nvSpPr>
            <p:spPr>
              <a:xfrm>
                <a:off x="8051175" y="906478"/>
                <a:ext cx="3281685" cy="987504"/>
              </a:xfrm>
              <a:prstGeom prst="roundRect">
                <a:avLst/>
              </a:prstGeom>
              <a:solidFill>
                <a:srgbClr val="023951"/>
              </a:solidFill>
              <a:ln w="28575"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b="1" dirty="0" smtClean="0">
                    <a:solidFill>
                      <a:schemeClr val="bg1"/>
                    </a:solidFill>
                  </a:rPr>
                  <a:t>SECURITY TECHNIQUES</a:t>
                </a:r>
              </a:p>
              <a:p>
                <a:r>
                  <a:rPr lang="en-GB" sz="12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Deploy </a:t>
                </a:r>
                <a:r>
                  <a:rPr lang="en-GB" sz="1200" b="0" dirty="0">
                    <a:solidFill>
                      <a:schemeClr val="bg1">
                        <a:lumMod val="75000"/>
                      </a:schemeClr>
                    </a:solidFill>
                  </a:rPr>
                  <a:t>a security service provided by a layer of communicating </a:t>
                </a:r>
                <a:r>
                  <a:rPr lang="en-GB" sz="12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systems</a:t>
                </a:r>
              </a:p>
              <a:p>
                <a:endParaRPr lang="en-GB" sz="1200" b="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CuadroTexto 26"/>
              <p:cNvSpPr txBox="1"/>
              <p:nvPr/>
            </p:nvSpPr>
            <p:spPr>
              <a:xfrm>
                <a:off x="9691600" y="3545203"/>
                <a:ext cx="12117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b="1" dirty="0" smtClean="0"/>
                  <a:t>Digital </a:t>
                </a:r>
                <a:r>
                  <a:rPr lang="ca-ES" b="1" dirty="0" err="1" smtClean="0"/>
                  <a:t>signature</a:t>
                </a:r>
                <a:endParaRPr lang="ca-ES" b="1" dirty="0" smtClean="0"/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8051175" y="4278344"/>
                <a:ext cx="324674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Guarantees the </a:t>
                </a:r>
                <a:r>
                  <a:rPr lang="en-GB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authenticity</a:t>
                </a:r>
              </a:p>
              <a:p>
                <a:r>
                  <a:rPr lang="en-GB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of </a:t>
                </a:r>
                <a:r>
                  <a:rPr lang="en-GB" sz="12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 digital message or document </a:t>
                </a:r>
                <a:r>
                  <a:rPr lang="en-GB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by</a:t>
                </a:r>
              </a:p>
              <a:p>
                <a:r>
                  <a:rPr lang="en-GB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 </a:t>
                </a:r>
                <a:r>
                  <a:rPr lang="en-GB" sz="12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mathematical scheme</a:t>
                </a:r>
                <a:endParaRPr lang="en-US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8423304" y="2206612"/>
                <a:ext cx="12682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b="1" dirty="0" err="1" smtClean="0"/>
                  <a:t>Timestamp</a:t>
                </a:r>
                <a:endParaRPr lang="ca-ES" b="1" dirty="0" smtClean="0"/>
              </a:p>
            </p:txBody>
          </p:sp>
          <p:sp>
            <p:nvSpPr>
              <p:cNvPr id="31" name="Rectángulo 30"/>
              <p:cNvSpPr/>
              <p:nvPr/>
            </p:nvSpPr>
            <p:spPr>
              <a:xfrm>
                <a:off x="7997066" y="2787736"/>
                <a:ext cx="33899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Generates </a:t>
                </a:r>
                <a:r>
                  <a:rPr lang="en-GB" sz="12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 sequence of encoded information identifying when an event is recorded</a:t>
                </a:r>
                <a:endParaRPr lang="en-US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38" name="Rectángulo redondeado 37"/>
            <p:cNvSpPr/>
            <p:nvPr/>
          </p:nvSpPr>
          <p:spPr>
            <a:xfrm>
              <a:off x="8320806" y="1047299"/>
              <a:ext cx="3597623" cy="4608000"/>
            </a:xfrm>
            <a:prstGeom prst="roundRect">
              <a:avLst>
                <a:gd name="adj" fmla="val 3739"/>
              </a:avLst>
            </a:prstGeom>
            <a:noFill/>
            <a:ln>
              <a:solidFill>
                <a:srgbClr val="74B3D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marL="0" marR="0" indent="0" algn="ctr" defTabSz="4107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41" name="Rectángulo redondeado 40"/>
          <p:cNvSpPr/>
          <p:nvPr/>
        </p:nvSpPr>
        <p:spPr>
          <a:xfrm>
            <a:off x="8183087" y="2189724"/>
            <a:ext cx="246819" cy="2291170"/>
          </a:xfrm>
          <a:prstGeom prst="roundRect">
            <a:avLst>
              <a:gd name="adj" fmla="val 50000"/>
            </a:avLst>
          </a:prstGeom>
          <a:solidFill>
            <a:srgbClr val="74B3D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CONFIDENCE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2" name="Rectángulo redondeado 41"/>
          <p:cNvSpPr/>
          <p:nvPr/>
        </p:nvSpPr>
        <p:spPr>
          <a:xfrm>
            <a:off x="367373" y="2200648"/>
            <a:ext cx="246819" cy="2291170"/>
          </a:xfrm>
          <a:prstGeom prst="roundRect">
            <a:avLst>
              <a:gd name="adj" fmla="val 50000"/>
            </a:avLst>
          </a:prstGeom>
          <a:solidFill>
            <a:srgbClr val="74B3DA"/>
          </a:solidFill>
          <a:ln w="3175" cap="flat">
            <a:solidFill>
              <a:srgbClr val="74B3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AUTHORSHIP</a:t>
            </a:r>
          </a:p>
        </p:txBody>
      </p:sp>
      <p:pic>
        <p:nvPicPr>
          <p:cNvPr id="43" name="logo_UE.png" descr="logo_U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2050" name="Picture 2" descr="Resultat d'imatges de press ent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868" y="2203967"/>
            <a:ext cx="1203317" cy="802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5" name="Línea"/>
          <p:cNvSpPr/>
          <p:nvPr/>
        </p:nvSpPr>
        <p:spPr>
          <a:xfrm>
            <a:off x="5604773" y="818414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4" name="pasted-image.jpeg" descr="pasted-image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9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illo 2"/>
          <p:cNvSpPr/>
          <p:nvPr/>
        </p:nvSpPr>
        <p:spPr>
          <a:xfrm>
            <a:off x="2819340" y="986638"/>
            <a:ext cx="5491296" cy="5492188"/>
          </a:xfrm>
          <a:prstGeom prst="donut">
            <a:avLst>
              <a:gd name="adj" fmla="val 5008"/>
            </a:avLst>
          </a:prstGeom>
          <a:solidFill>
            <a:schemeClr val="accent4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Rectángulo"/>
          <p:cNvSpPr/>
          <p:nvPr/>
        </p:nvSpPr>
        <p:spPr>
          <a:xfrm>
            <a:off x="-12700" y="-137885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004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323250" y="123326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QA FRAMEWORK OF E-ASSESSMENT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37004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181618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148040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623052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804" y="1659917"/>
            <a:ext cx="1554789" cy="223845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70952" y="3115011"/>
            <a:ext cx="1906455" cy="1143873"/>
          </a:xfrm>
          <a:prstGeom prst="rect">
            <a:avLst/>
          </a:prstGeom>
          <a:ln w="3175">
            <a:miter lim="400000"/>
          </a:ln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32" y="3165909"/>
            <a:ext cx="1427972" cy="856783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63" y="4188964"/>
            <a:ext cx="1289892" cy="773935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4491868" y="2132965"/>
            <a:ext cx="2186229" cy="2688158"/>
            <a:chOff x="3140072" y="955274"/>
            <a:chExt cx="2138180" cy="2818085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40072" y="955274"/>
              <a:ext cx="2138180" cy="281808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CuadroTexto 20"/>
            <p:cNvSpPr txBox="1"/>
            <p:nvPr/>
          </p:nvSpPr>
          <p:spPr>
            <a:xfrm>
              <a:off x="3216416" y="1518077"/>
              <a:ext cx="1966247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QUALITY ASSURANCE FRAMEWORK OF E-ASSESSMENT</a:t>
              </a:r>
              <a:endParaRPr lang="ca-ES" sz="1100" b="1" dirty="0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8810" y="1731262"/>
            <a:ext cx="2877023" cy="116313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541" y="4279407"/>
            <a:ext cx="2514373" cy="1102315"/>
          </a:xfrm>
          <a:prstGeom prst="rect">
            <a:avLst/>
          </a:prstGeom>
        </p:spPr>
      </p:pic>
      <p:grpSp>
        <p:nvGrpSpPr>
          <p:cNvPr id="30" name="Grupo 29"/>
          <p:cNvGrpSpPr/>
          <p:nvPr/>
        </p:nvGrpSpPr>
        <p:grpSpPr>
          <a:xfrm>
            <a:off x="9385587" y="5096645"/>
            <a:ext cx="1539524" cy="1086682"/>
            <a:chOff x="1966621" y="5109754"/>
            <a:chExt cx="801123" cy="531257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253" y="5115267"/>
              <a:ext cx="256360" cy="476438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621" y="5116098"/>
              <a:ext cx="270950" cy="474776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83" y="5109754"/>
              <a:ext cx="256361" cy="476439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863" y="5164571"/>
              <a:ext cx="256360" cy="476438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909" y="5164573"/>
              <a:ext cx="270950" cy="476438"/>
            </a:xfrm>
            <a:prstGeom prst="rect">
              <a:avLst/>
            </a:prstGeom>
          </p:spPr>
        </p:pic>
      </p:grp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4569928" y="5559898"/>
            <a:ext cx="2152882" cy="12993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6538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127312" y="248511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QA FRAMEWORK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O</a:t>
            </a: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F E-ASSESSMENT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748237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Línea"/>
          <p:cNvSpPr/>
          <p:nvPr/>
        </p:nvSpPr>
        <p:spPr>
          <a:xfrm flipH="1">
            <a:off x="2157051" y="1827045"/>
            <a:ext cx="0" cy="3091766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8" name="CuadroTexto 17"/>
          <p:cNvSpPr txBox="1"/>
          <p:nvPr/>
        </p:nvSpPr>
        <p:spPr>
          <a:xfrm>
            <a:off x="2646433" y="1107241"/>
            <a:ext cx="2480737" cy="4414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a-ES" sz="2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STANDARDS</a:t>
            </a:r>
            <a:endParaRPr kumimoji="0" lang="ca-ES" sz="24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646433" y="5228146"/>
            <a:ext cx="2480737" cy="3799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INDICATORS</a:t>
            </a:r>
            <a:endParaRPr kumimoji="0" lang="ca-ES" sz="20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646433" y="5909454"/>
            <a:ext cx="2480737" cy="3799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a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EVIDENCE</a:t>
            </a:r>
            <a:endParaRPr kumimoji="0" lang="ca-ES" sz="2000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409715" y="1799455"/>
            <a:ext cx="8539477" cy="30267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Policies, structures, processes for QA of e-assessment</a:t>
            </a:r>
          </a:p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sym typeface="Helvetica Neue"/>
              </a:rPr>
              <a:t>Assessment of learning</a:t>
            </a:r>
          </a:p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Authenticity and authorship</a:t>
            </a:r>
          </a:p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Infrastructure and resources*</a:t>
            </a:r>
          </a:p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Learner support</a:t>
            </a:r>
          </a:p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Teaching staff</a:t>
            </a:r>
          </a:p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analytics*</a:t>
            </a:r>
          </a:p>
          <a:p>
            <a:pPr marL="342900" marR="0" indent="-342900" algn="l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GB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Public information*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894157" y="1035274"/>
            <a:ext cx="581736" cy="581736"/>
            <a:chOff x="4645477" y="1443316"/>
            <a:chExt cx="684102" cy="684102"/>
          </a:xfrm>
        </p:grpSpPr>
        <p:sp>
          <p:nvSpPr>
            <p:cNvPr id="28" name="Círculo"/>
            <p:cNvSpPr/>
            <p:nvPr/>
          </p:nvSpPr>
          <p:spPr>
            <a:xfrm>
              <a:off x="4645477" y="1443316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" name="Figura"/>
            <p:cNvSpPr/>
            <p:nvPr/>
          </p:nvSpPr>
          <p:spPr>
            <a:xfrm>
              <a:off x="4796244" y="1594082"/>
              <a:ext cx="382569" cy="38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0309"/>
                  </a:moveTo>
                  <a:cubicBezTo>
                    <a:pt x="20618" y="10851"/>
                    <a:pt x="20179" y="11291"/>
                    <a:pt x="19636" y="11291"/>
                  </a:cubicBezTo>
                  <a:lnTo>
                    <a:pt x="19636" y="7364"/>
                  </a:lnTo>
                  <a:cubicBezTo>
                    <a:pt x="20179" y="7364"/>
                    <a:pt x="20618" y="7804"/>
                    <a:pt x="20618" y="8345"/>
                  </a:cubicBezTo>
                  <a:cubicBezTo>
                    <a:pt x="20618" y="8345"/>
                    <a:pt x="20618" y="10309"/>
                    <a:pt x="20618" y="10309"/>
                  </a:cubicBezTo>
                  <a:close/>
                  <a:moveTo>
                    <a:pt x="18655" y="17182"/>
                  </a:moveTo>
                  <a:cubicBezTo>
                    <a:pt x="18655" y="17453"/>
                    <a:pt x="18434" y="17673"/>
                    <a:pt x="18164" y="17673"/>
                  </a:cubicBezTo>
                  <a:cubicBezTo>
                    <a:pt x="17893" y="17673"/>
                    <a:pt x="17673" y="17453"/>
                    <a:pt x="17673" y="17182"/>
                  </a:cubicBezTo>
                  <a:lnTo>
                    <a:pt x="17673" y="1473"/>
                  </a:lnTo>
                  <a:cubicBezTo>
                    <a:pt x="17673" y="1202"/>
                    <a:pt x="17893" y="982"/>
                    <a:pt x="18164" y="982"/>
                  </a:cubicBezTo>
                  <a:cubicBezTo>
                    <a:pt x="18434" y="982"/>
                    <a:pt x="18655" y="1202"/>
                    <a:pt x="18655" y="1473"/>
                  </a:cubicBezTo>
                  <a:cubicBezTo>
                    <a:pt x="18655" y="1473"/>
                    <a:pt x="18655" y="17182"/>
                    <a:pt x="18655" y="17182"/>
                  </a:cubicBezTo>
                  <a:close/>
                  <a:moveTo>
                    <a:pt x="16691" y="15788"/>
                  </a:moveTo>
                  <a:lnTo>
                    <a:pt x="2945" y="11745"/>
                  </a:lnTo>
                  <a:lnTo>
                    <a:pt x="2945" y="6910"/>
                  </a:lnTo>
                  <a:lnTo>
                    <a:pt x="16691" y="2867"/>
                  </a:lnTo>
                  <a:cubicBezTo>
                    <a:pt x="16691" y="2867"/>
                    <a:pt x="16691" y="15788"/>
                    <a:pt x="16691" y="15788"/>
                  </a:cubicBezTo>
                  <a:close/>
                  <a:moveTo>
                    <a:pt x="8251" y="18655"/>
                  </a:moveTo>
                  <a:lnTo>
                    <a:pt x="5357" y="18655"/>
                  </a:lnTo>
                  <a:lnTo>
                    <a:pt x="4126" y="13116"/>
                  </a:lnTo>
                  <a:lnTo>
                    <a:pt x="7167" y="14010"/>
                  </a:lnTo>
                  <a:cubicBezTo>
                    <a:pt x="7167" y="14010"/>
                    <a:pt x="8251" y="18655"/>
                    <a:pt x="8251" y="18655"/>
                  </a:cubicBezTo>
                  <a:close/>
                  <a:moveTo>
                    <a:pt x="8709" y="20618"/>
                  </a:moveTo>
                  <a:lnTo>
                    <a:pt x="5794" y="20618"/>
                  </a:lnTo>
                  <a:lnTo>
                    <a:pt x="5576" y="19636"/>
                  </a:lnTo>
                  <a:lnTo>
                    <a:pt x="8479" y="19636"/>
                  </a:lnTo>
                  <a:cubicBezTo>
                    <a:pt x="8479" y="19636"/>
                    <a:pt x="8709" y="20618"/>
                    <a:pt x="8709" y="20618"/>
                  </a:cubicBezTo>
                  <a:close/>
                  <a:moveTo>
                    <a:pt x="1964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1964" y="6873"/>
                  </a:lnTo>
                  <a:cubicBezTo>
                    <a:pt x="1964" y="6873"/>
                    <a:pt x="1964" y="11782"/>
                    <a:pt x="1964" y="11782"/>
                  </a:cubicBezTo>
                  <a:close/>
                  <a:moveTo>
                    <a:pt x="19636" y="6382"/>
                  </a:moveTo>
                  <a:lnTo>
                    <a:pt x="19636" y="1473"/>
                  </a:lnTo>
                  <a:cubicBezTo>
                    <a:pt x="19636" y="660"/>
                    <a:pt x="18977" y="0"/>
                    <a:pt x="18164" y="0"/>
                  </a:cubicBezTo>
                  <a:cubicBezTo>
                    <a:pt x="17350" y="0"/>
                    <a:pt x="16691" y="660"/>
                    <a:pt x="16691" y="1473"/>
                  </a:cubicBezTo>
                  <a:lnTo>
                    <a:pt x="16691" y="1844"/>
                  </a:lnTo>
                  <a:lnTo>
                    <a:pt x="2459" y="6030"/>
                  </a:lnTo>
                  <a:cubicBezTo>
                    <a:pt x="2313" y="5944"/>
                    <a:pt x="2145" y="5891"/>
                    <a:pt x="1964" y="5891"/>
                  </a:cubicBezTo>
                  <a:lnTo>
                    <a:pt x="982" y="5891"/>
                  </a:lnTo>
                  <a:cubicBezTo>
                    <a:pt x="440" y="5891"/>
                    <a:pt x="0" y="6331"/>
                    <a:pt x="0" y="6873"/>
                  </a:cubicBezTo>
                  <a:lnTo>
                    <a:pt x="0" y="11782"/>
                  </a:lnTo>
                  <a:cubicBezTo>
                    <a:pt x="0" y="12324"/>
                    <a:pt x="440" y="12764"/>
                    <a:pt x="982" y="12764"/>
                  </a:cubicBezTo>
                  <a:lnTo>
                    <a:pt x="1964" y="12764"/>
                  </a:lnTo>
                  <a:cubicBezTo>
                    <a:pt x="2145" y="12764"/>
                    <a:pt x="2313" y="12711"/>
                    <a:pt x="2458" y="12626"/>
                  </a:cubicBezTo>
                  <a:lnTo>
                    <a:pt x="3050" y="12799"/>
                  </a:lnTo>
                  <a:lnTo>
                    <a:pt x="4921" y="21216"/>
                  </a:lnTo>
                  <a:lnTo>
                    <a:pt x="4930" y="21214"/>
                  </a:lnTo>
                  <a:cubicBezTo>
                    <a:pt x="4980" y="21433"/>
                    <a:pt x="5166" y="21600"/>
                    <a:pt x="5400" y="21600"/>
                  </a:cubicBezTo>
                  <a:lnTo>
                    <a:pt x="9327" y="21600"/>
                  </a:lnTo>
                  <a:cubicBezTo>
                    <a:pt x="9598" y="21600"/>
                    <a:pt x="9818" y="21380"/>
                    <a:pt x="9818" y="21109"/>
                  </a:cubicBezTo>
                  <a:cubicBezTo>
                    <a:pt x="9818" y="21073"/>
                    <a:pt x="9805" y="21039"/>
                    <a:pt x="9797" y="21005"/>
                  </a:cubicBezTo>
                  <a:lnTo>
                    <a:pt x="9806" y="21003"/>
                  </a:lnTo>
                  <a:lnTo>
                    <a:pt x="8249" y="14329"/>
                  </a:lnTo>
                  <a:lnTo>
                    <a:pt x="16691" y="16812"/>
                  </a:lnTo>
                  <a:lnTo>
                    <a:pt x="16691" y="17182"/>
                  </a:lnTo>
                  <a:cubicBezTo>
                    <a:pt x="16691" y="17996"/>
                    <a:pt x="17350" y="18655"/>
                    <a:pt x="18164" y="18655"/>
                  </a:cubicBezTo>
                  <a:cubicBezTo>
                    <a:pt x="18977" y="18655"/>
                    <a:pt x="19636" y="17996"/>
                    <a:pt x="19636" y="17182"/>
                  </a:cubicBezTo>
                  <a:lnTo>
                    <a:pt x="19636" y="12273"/>
                  </a:lnTo>
                  <a:cubicBezTo>
                    <a:pt x="20721" y="12273"/>
                    <a:pt x="21600" y="11394"/>
                    <a:pt x="21600" y="10309"/>
                  </a:cubicBezTo>
                  <a:lnTo>
                    <a:pt x="21600" y="8345"/>
                  </a:lnTo>
                  <a:cubicBezTo>
                    <a:pt x="21600" y="7261"/>
                    <a:pt x="20721" y="6382"/>
                    <a:pt x="19636" y="6382"/>
                  </a:cubicBezTo>
                </a:path>
              </a:pathLst>
            </a:custGeom>
            <a:solidFill>
              <a:srgbClr val="1F1F1F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algn="l" defTabSz="91433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</p:grpSp>
      <p:grpSp>
        <p:nvGrpSpPr>
          <p:cNvPr id="31" name="Agrupar 5"/>
          <p:cNvGrpSpPr/>
          <p:nvPr/>
        </p:nvGrpSpPr>
        <p:grpSpPr>
          <a:xfrm>
            <a:off x="1857689" y="5126489"/>
            <a:ext cx="581736" cy="581736"/>
            <a:chOff x="4645477" y="4920829"/>
            <a:chExt cx="684102" cy="684102"/>
          </a:xfrm>
        </p:grpSpPr>
        <p:sp>
          <p:nvSpPr>
            <p:cNvPr id="32" name="Círculo"/>
            <p:cNvSpPr/>
            <p:nvPr/>
          </p:nvSpPr>
          <p:spPr>
            <a:xfrm>
              <a:off x="4645477" y="4920829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Línea"/>
            <p:cNvSpPr/>
            <p:nvPr/>
          </p:nvSpPr>
          <p:spPr>
            <a:xfrm>
              <a:off x="4989414" y="5159871"/>
              <a:ext cx="1" cy="138434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4" name="Figura"/>
            <p:cNvSpPr/>
            <p:nvPr/>
          </p:nvSpPr>
          <p:spPr>
            <a:xfrm>
              <a:off x="4962079" y="5308560"/>
              <a:ext cx="54671" cy="5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663"/>
                  </a:moveTo>
                  <a:cubicBezTo>
                    <a:pt x="21600" y="12851"/>
                    <a:pt x="21323" y="14491"/>
                    <a:pt x="20215" y="16132"/>
                  </a:cubicBezTo>
                  <a:cubicBezTo>
                    <a:pt x="19108" y="17772"/>
                    <a:pt x="18000" y="18866"/>
                    <a:pt x="16338" y="19959"/>
                  </a:cubicBezTo>
                  <a:cubicBezTo>
                    <a:pt x="14400" y="20780"/>
                    <a:pt x="12738" y="21600"/>
                    <a:pt x="10800" y="21600"/>
                  </a:cubicBezTo>
                  <a:cubicBezTo>
                    <a:pt x="8862" y="21600"/>
                    <a:pt x="6923" y="20780"/>
                    <a:pt x="5262" y="19959"/>
                  </a:cubicBezTo>
                  <a:cubicBezTo>
                    <a:pt x="3323" y="18866"/>
                    <a:pt x="2215" y="17772"/>
                    <a:pt x="1385" y="16132"/>
                  </a:cubicBezTo>
                  <a:cubicBezTo>
                    <a:pt x="277" y="14491"/>
                    <a:pt x="0" y="12577"/>
                    <a:pt x="0" y="10663"/>
                  </a:cubicBezTo>
                  <a:cubicBezTo>
                    <a:pt x="0" y="8476"/>
                    <a:pt x="277" y="7109"/>
                    <a:pt x="1385" y="5468"/>
                  </a:cubicBezTo>
                  <a:cubicBezTo>
                    <a:pt x="2215" y="3554"/>
                    <a:pt x="3323" y="2187"/>
                    <a:pt x="5262" y="1367"/>
                  </a:cubicBezTo>
                  <a:cubicBezTo>
                    <a:pt x="6923" y="273"/>
                    <a:pt x="8862" y="0"/>
                    <a:pt x="10800" y="0"/>
                  </a:cubicBezTo>
                  <a:cubicBezTo>
                    <a:pt x="12738" y="0"/>
                    <a:pt x="14400" y="273"/>
                    <a:pt x="16338" y="1367"/>
                  </a:cubicBezTo>
                  <a:cubicBezTo>
                    <a:pt x="18000" y="2187"/>
                    <a:pt x="19108" y="3554"/>
                    <a:pt x="20215" y="5468"/>
                  </a:cubicBezTo>
                  <a:cubicBezTo>
                    <a:pt x="21323" y="7109"/>
                    <a:pt x="21600" y="8749"/>
                    <a:pt x="21600" y="10663"/>
                  </a:cubicBezTo>
                </a:path>
              </a:pathLst>
            </a:custGeom>
            <a:ln w="12700">
              <a:solidFill>
                <a:srgbClr val="232323"/>
              </a:solidFill>
              <a:miter/>
            </a:ln>
          </p:spPr>
          <p:txBody>
            <a:bodyPr lIns="45719" rIns="45719" anchor="ctr"/>
            <a:lstStyle/>
            <a:p>
              <a:pPr algn="l" defTabSz="449262">
                <a:lnSpc>
                  <a:spcPct val="93000"/>
                </a:lnSpc>
                <a:defRPr sz="18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Línea"/>
            <p:cNvSpPr/>
            <p:nvPr/>
          </p:nvSpPr>
          <p:spPr>
            <a:xfrm>
              <a:off x="4989414" y="5098592"/>
              <a:ext cx="1" cy="34469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6" name="Línea"/>
            <p:cNvSpPr/>
            <p:nvPr/>
          </p:nvSpPr>
          <p:spPr>
            <a:xfrm>
              <a:off x="4903282" y="5126041"/>
              <a:ext cx="15382" cy="24610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7" name="Línea"/>
            <p:cNvSpPr/>
            <p:nvPr/>
          </p:nvSpPr>
          <p:spPr>
            <a:xfrm>
              <a:off x="4844836" y="5183253"/>
              <a:ext cx="24610" cy="12305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8" name="Línea"/>
            <p:cNvSpPr/>
            <p:nvPr/>
          </p:nvSpPr>
          <p:spPr>
            <a:xfrm>
              <a:off x="4827549" y="5271137"/>
              <a:ext cx="28677" cy="1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9" name="Línea"/>
            <p:cNvSpPr/>
            <p:nvPr/>
          </p:nvSpPr>
          <p:spPr>
            <a:xfrm flipV="1">
              <a:off x="4844836" y="5333008"/>
              <a:ext cx="24610" cy="21534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0" name="Línea"/>
            <p:cNvSpPr/>
            <p:nvPr/>
          </p:nvSpPr>
          <p:spPr>
            <a:xfrm flipH="1" flipV="1">
              <a:off x="5103231" y="5333008"/>
              <a:ext cx="30762" cy="21534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1" name="Línea"/>
            <p:cNvSpPr/>
            <p:nvPr/>
          </p:nvSpPr>
          <p:spPr>
            <a:xfrm flipH="1">
              <a:off x="5121688" y="5271486"/>
              <a:ext cx="32816" cy="1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2" name="Línea"/>
            <p:cNvSpPr/>
            <p:nvPr/>
          </p:nvSpPr>
          <p:spPr>
            <a:xfrm flipH="1">
              <a:off x="5103231" y="5188431"/>
              <a:ext cx="30762" cy="12305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3" name="Línea"/>
            <p:cNvSpPr/>
            <p:nvPr/>
          </p:nvSpPr>
          <p:spPr>
            <a:xfrm flipH="1">
              <a:off x="5050937" y="5126908"/>
              <a:ext cx="21533" cy="24610"/>
            </a:xfrm>
            <a:prstGeom prst="line">
              <a:avLst/>
            </a:prstGeom>
            <a:ln w="12700">
              <a:solidFill>
                <a:srgbClr val="232323"/>
              </a:solidFill>
              <a:miter/>
            </a:ln>
          </p:spPr>
          <p:txBody>
            <a:bodyPr lIns="45719" rIns="45719"/>
            <a:lstStyle/>
            <a:p>
              <a:pPr algn="l" defTabSz="449262">
                <a:lnSpc>
                  <a:spcPct val="93000"/>
                </a:lnSpc>
                <a:defRPr sz="18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54" name="Círculo"/>
            <p:cNvSpPr/>
            <p:nvPr/>
          </p:nvSpPr>
          <p:spPr>
            <a:xfrm>
              <a:off x="4780359" y="5055711"/>
              <a:ext cx="414338" cy="414338"/>
            </a:xfrm>
            <a:prstGeom prst="ellipse">
              <a:avLst/>
            </a:prstGeom>
            <a:ln w="16510">
              <a:solidFill>
                <a:srgbClr val="232323"/>
              </a:solidFill>
              <a:miter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5" name="Agrupar 3"/>
          <p:cNvGrpSpPr/>
          <p:nvPr/>
        </p:nvGrpSpPr>
        <p:grpSpPr>
          <a:xfrm>
            <a:off x="1864479" y="5808540"/>
            <a:ext cx="581736" cy="581736"/>
            <a:chOff x="4645477" y="3876889"/>
            <a:chExt cx="684102" cy="684102"/>
          </a:xfrm>
        </p:grpSpPr>
        <p:sp>
          <p:nvSpPr>
            <p:cNvPr id="56" name="Círculo"/>
            <p:cNvSpPr/>
            <p:nvPr/>
          </p:nvSpPr>
          <p:spPr>
            <a:xfrm>
              <a:off x="4645477" y="3876889"/>
              <a:ext cx="684102" cy="684102"/>
            </a:xfrm>
            <a:prstGeom prst="ellipse">
              <a:avLst/>
            </a:prstGeom>
            <a:solidFill>
              <a:srgbClr val="67A1DD"/>
            </a:solidFill>
            <a:ln w="3175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1400" b="0">
                  <a:solidFill>
                    <a:srgbClr val="BCE4FA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" name="Figura"/>
            <p:cNvSpPr/>
            <p:nvPr/>
          </p:nvSpPr>
          <p:spPr>
            <a:xfrm>
              <a:off x="4796244" y="4036257"/>
              <a:ext cx="382569" cy="38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1F1F1F"/>
            </a:solidFill>
            <a:ln w="3175">
              <a:miter lim="400000"/>
            </a:ln>
          </p:spPr>
          <p:txBody>
            <a:bodyPr lIns="45719" rIns="45719" anchor="ctr"/>
            <a:lstStyle/>
            <a:p>
              <a:pPr algn="l" defTabSz="914330">
                <a:defRPr sz="1800" b="0"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1418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525678413"/>
              </p:ext>
            </p:extLst>
          </p:nvPr>
        </p:nvGraphicFramePr>
        <p:xfrm>
          <a:off x="951643" y="98394"/>
          <a:ext cx="10288713" cy="571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2315012" y="4184242"/>
            <a:ext cx="8542489" cy="2070224"/>
            <a:chOff x="2315012" y="4089972"/>
            <a:chExt cx="8542489" cy="2070224"/>
          </a:xfr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lecha circular 6"/>
            <p:cNvSpPr/>
            <p:nvPr/>
          </p:nvSpPr>
          <p:spPr>
            <a:xfrm rot="5802320">
              <a:off x="8929591" y="4056849"/>
              <a:ext cx="1894788" cy="1961033"/>
            </a:xfrm>
            <a:prstGeom prst="circularArrow">
              <a:avLst>
                <a:gd name="adj1" fmla="val 3580"/>
                <a:gd name="adj2" fmla="val 586335"/>
                <a:gd name="adj3" fmla="val 20503210"/>
                <a:gd name="adj4" fmla="val 14531613"/>
                <a:gd name="adj5" fmla="val 4865"/>
              </a:avLst>
            </a:prstGeom>
            <a:grp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marL="0" marR="0" indent="0" algn="ctr" defTabSz="4107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Recortar rectángulo de esquina diagonal 17"/>
            <p:cNvSpPr/>
            <p:nvPr/>
          </p:nvSpPr>
          <p:spPr>
            <a:xfrm>
              <a:off x="2315012" y="5559879"/>
              <a:ext cx="7561973" cy="600317"/>
            </a:xfrm>
            <a:prstGeom prst="snip2DiagRect">
              <a:avLst/>
            </a:prstGeom>
            <a:grpFill/>
            <a:ln w="285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marL="0" marR="0" indent="0" algn="ctr" defTabSz="4107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dirty="0" smtClean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+mn-cs"/>
                  <a:sym typeface="Helvetica Neue Medium"/>
                </a:rPr>
                <a:t>A TOTAL OF </a:t>
              </a:r>
              <a:r>
                <a:rPr lang="en-GB" sz="2800" dirty="0" smtClean="0">
                  <a:solidFill>
                    <a:srgbClr val="92D050"/>
                  </a:solidFill>
                  <a:effectLst>
                    <a:glow rad="228600">
                      <a:schemeClr val="accent3">
                        <a:satMod val="175000"/>
                        <a:alpha val="15000"/>
                      </a:schemeClr>
                    </a:glow>
                  </a:effectLst>
                  <a:latin typeface="+mn-lt"/>
                  <a:ea typeface="+mn-ea"/>
                  <a:cs typeface="+mn-cs"/>
                  <a:sym typeface="Helvetica Neue Medium"/>
                </a:rPr>
                <a:t>102</a:t>
              </a:r>
              <a:r>
                <a:rPr lang="en-GB" sz="2800" dirty="0" smtClean="0">
                  <a:solidFill>
                    <a:schemeClr val="accent3">
                      <a:lumMod val="75000"/>
                    </a:schemeClr>
                  </a:solidFill>
                  <a:effectLst>
                    <a:glow rad="228600">
                      <a:schemeClr val="accent3">
                        <a:satMod val="175000"/>
                        <a:alpha val="10000"/>
                      </a:schemeClr>
                    </a:glow>
                  </a:effectLst>
                  <a:latin typeface="+mn-lt"/>
                  <a:ea typeface="+mn-ea"/>
                  <a:cs typeface="+mn-cs"/>
                  <a:sym typeface="Helvetica Neue Medium"/>
                </a:rPr>
                <a:t> </a:t>
              </a:r>
              <a:r>
                <a:rPr lang="en-GB" sz="2800" dirty="0" smtClean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+mn-cs"/>
                  <a:sym typeface="Helvetica Neue Medium"/>
                </a:rPr>
                <a:t>RECOMMENDATIONS</a:t>
              </a:r>
              <a:endParaRPr kumimoji="0" lang="en-GB" sz="280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2" name="Rectángulo"/>
          <p:cNvSpPr/>
          <p:nvPr/>
        </p:nvSpPr>
        <p:spPr>
          <a:xfrm>
            <a:off x="-12700" y="-15386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" name="logo_UE.png" descr="logo_U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5" name="Línea"/>
          <p:cNvSpPr/>
          <p:nvPr/>
        </p:nvSpPr>
        <p:spPr>
          <a:xfrm>
            <a:off x="5599735" y="99517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16293" y="469714"/>
            <a:ext cx="8959414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QA FRAMEWORK APPLICATION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47" y="3689696"/>
            <a:ext cx="1191130" cy="11911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56" y="1215668"/>
            <a:ext cx="1088472" cy="10884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826" y="3860487"/>
            <a:ext cx="736463" cy="8495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016" y="3888524"/>
            <a:ext cx="878293" cy="8782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05" y="1846405"/>
            <a:ext cx="444937" cy="444937"/>
          </a:xfrm>
          <a:prstGeom prst="rect">
            <a:avLst/>
          </a:prstGeom>
        </p:spPr>
      </p:pic>
      <p:pic>
        <p:nvPicPr>
          <p:cNvPr id="20" name="pasted-image.jpeg" descr="pasted-image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29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"/>
          <p:cNvSpPr/>
          <p:nvPr/>
        </p:nvSpPr>
        <p:spPr>
          <a:xfrm>
            <a:off x="-12700" y="-15386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5" name="Línea"/>
          <p:cNvSpPr/>
          <p:nvPr/>
        </p:nvSpPr>
        <p:spPr>
          <a:xfrm>
            <a:off x="5618589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16293" y="375444"/>
            <a:ext cx="8959414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RATING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ortar rectángulo de esquina diagonal 17"/>
          <p:cNvSpPr/>
          <p:nvPr/>
        </p:nvSpPr>
        <p:spPr>
          <a:xfrm>
            <a:off x="1055458" y="2473201"/>
            <a:ext cx="1337414" cy="453394"/>
          </a:xfrm>
          <a:prstGeom prst="snip2DiagRect">
            <a:avLst/>
          </a:prstGeom>
          <a:solidFill>
            <a:schemeClr val="tx2">
              <a:lumMod val="75000"/>
            </a:schemeClr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solidFill>
                  <a:srgbClr val="92D050"/>
                </a:solidFill>
                <a:latin typeface="+mn-lt"/>
                <a:ea typeface="+mn-ea"/>
                <a:cs typeface="+mn-cs"/>
                <a:sym typeface="Helvetica Neue Medium"/>
              </a:rPr>
              <a:t>EFFORT</a:t>
            </a:r>
            <a:endParaRPr kumimoji="0" lang="en-GB" sz="2000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9" name="Recortar rectángulo de esquina diagonal 18"/>
          <p:cNvSpPr/>
          <p:nvPr/>
        </p:nvSpPr>
        <p:spPr>
          <a:xfrm>
            <a:off x="732388" y="4921259"/>
            <a:ext cx="1983554" cy="453394"/>
          </a:xfrm>
          <a:prstGeom prst="snip2DiagRect">
            <a:avLst/>
          </a:prstGeom>
          <a:solidFill>
            <a:schemeClr val="tx2">
              <a:lumMod val="75000"/>
            </a:schemeClr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solidFill>
                  <a:srgbClr val="FFC000"/>
                </a:solidFill>
                <a:latin typeface="+mn-lt"/>
                <a:ea typeface="+mn-ea"/>
                <a:cs typeface="+mn-cs"/>
                <a:sym typeface="Helvetica Neue Medium"/>
              </a:rPr>
              <a:t>USEFULNESS</a:t>
            </a:r>
            <a:endParaRPr kumimoji="0" lang="en-GB" sz="200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42" y="1278742"/>
            <a:ext cx="1088472" cy="108847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65" y="3705376"/>
            <a:ext cx="1088472" cy="1088472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2495631" y="1736327"/>
            <a:ext cx="8840805" cy="3657777"/>
            <a:chOff x="2495631" y="900905"/>
            <a:chExt cx="8840805" cy="3657777"/>
          </a:xfrm>
        </p:grpSpPr>
        <p:grpSp>
          <p:nvGrpSpPr>
            <p:cNvPr id="23" name="Grupo 22"/>
            <p:cNvGrpSpPr/>
            <p:nvPr/>
          </p:nvGrpSpPr>
          <p:grpSpPr>
            <a:xfrm>
              <a:off x="3208436" y="900905"/>
              <a:ext cx="8128000" cy="3214228"/>
              <a:chOff x="2972683" y="3401546"/>
              <a:chExt cx="8128000" cy="2843666"/>
            </a:xfrm>
          </p:grpSpPr>
          <p:graphicFrame>
            <p:nvGraphicFramePr>
              <p:cNvPr id="13" name="Diagrama 12"/>
              <p:cNvGraphicFramePr/>
              <p:nvPr>
                <p:extLst/>
              </p:nvPr>
            </p:nvGraphicFramePr>
            <p:xfrm>
              <a:off x="2972683" y="3401546"/>
              <a:ext cx="8128000" cy="28436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sp>
            <p:nvSpPr>
              <p:cNvPr id="14" name="CuadroTexto 13"/>
              <p:cNvSpPr txBox="1"/>
              <p:nvPr/>
            </p:nvSpPr>
            <p:spPr>
              <a:xfrm>
                <a:off x="3735432" y="4752621"/>
                <a:ext cx="214801" cy="37991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8" tIns="35718" rIns="35718" bIns="35718" numCol="1" spcCol="38100" rtlCol="0" anchor="ctr">
                <a:spAutoFit/>
              </a:bodyPr>
              <a:lstStyle/>
              <a:p>
                <a:pPr marL="0" marR="0" indent="0" algn="ctr" defTabSz="41076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000" b="1" i="0" u="none" strike="noStrike" cap="none" spc="0" normalizeH="0" baseline="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1</a:t>
                </a:r>
                <a:endParaRPr kumimoji="0" lang="en-GB" sz="20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5611251" y="4763814"/>
                <a:ext cx="214801" cy="37991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8" tIns="35718" rIns="35718" bIns="35718" numCol="1" spcCol="38100" rtlCol="0" anchor="ctr">
                <a:spAutoFit/>
              </a:bodyPr>
              <a:lstStyle/>
              <a:p>
                <a:pPr marL="0" marR="0" indent="0" algn="ctr" defTabSz="41076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 dirty="0">
                    <a:solidFill>
                      <a:schemeClr val="accent1">
                        <a:lumMod val="75000"/>
                      </a:schemeClr>
                    </a:solidFill>
                  </a:rPr>
                  <a:t>2</a:t>
                </a:r>
                <a:endParaRPr kumimoji="0" lang="en-GB" sz="20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sym typeface="Helvetica Neue"/>
                </a:endParaRP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7449972" y="4758813"/>
                <a:ext cx="214801" cy="37991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8" tIns="35718" rIns="35718" bIns="35718" numCol="1" spcCol="38100" rtlCol="0" anchor="ctr">
                <a:spAutoFit/>
              </a:bodyPr>
              <a:lstStyle/>
              <a:p>
                <a:pPr marL="0" marR="0" indent="0" algn="ctr" defTabSz="41076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3</a:t>
                </a:r>
                <a:endParaRPr kumimoji="0" lang="en-GB" sz="20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FillTx/>
                  <a:sym typeface="Helvetica Neue"/>
                </a:endParaRPr>
              </a:p>
            </p:txBody>
          </p:sp>
          <p:sp>
            <p:nvSpPr>
              <p:cNvPr id="17" name="CuadroTexto 16"/>
              <p:cNvSpPr txBox="1"/>
              <p:nvPr/>
            </p:nvSpPr>
            <p:spPr>
              <a:xfrm>
                <a:off x="9297690" y="4752620"/>
                <a:ext cx="214801" cy="37991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8" tIns="35718" rIns="35718" bIns="35718" numCol="1" spcCol="38100" rtlCol="0" anchor="ctr">
                <a:spAutoFit/>
              </a:bodyPr>
              <a:lstStyle/>
              <a:p>
                <a:pPr marL="0" marR="0" indent="0" algn="ctr" defTabSz="41076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000" b="1" i="0" u="none" strike="noStrike" cap="none" spc="0" normalizeH="0" baseline="0" dirty="0" smtClean="0">
                    <a:ln>
                      <a:noFill/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4</a:t>
                </a:r>
                <a:endParaRPr kumimoji="0" lang="en-GB" sz="2000" b="1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2495631" y="2683146"/>
              <a:ext cx="2487324" cy="1523014"/>
              <a:chOff x="-722729" y="0"/>
              <a:chExt cx="2487324" cy="1523014"/>
            </a:xfrm>
          </p:grpSpPr>
          <p:sp>
            <p:nvSpPr>
              <p:cNvPr id="28" name="Rectángulo 27"/>
              <p:cNvSpPr/>
              <p:nvPr/>
            </p:nvSpPr>
            <p:spPr>
              <a:xfrm>
                <a:off x="3661" y="0"/>
                <a:ext cx="1760934" cy="113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ángulo 28"/>
              <p:cNvSpPr/>
              <p:nvPr/>
            </p:nvSpPr>
            <p:spPr>
              <a:xfrm rot="18900000">
                <a:off x="-722729" y="385548"/>
                <a:ext cx="1910970" cy="1137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800" b="0" kern="1200" dirty="0" smtClean="0"/>
                  <a:t>Not at all useful</a:t>
                </a:r>
                <a:endParaRPr lang="en-GB" sz="1800" b="0" kern="1200" dirty="0"/>
              </a:p>
            </p:txBody>
          </p:sp>
        </p:grpSp>
        <p:sp>
          <p:nvSpPr>
            <p:cNvPr id="9" name="Rectángulo 8"/>
            <p:cNvSpPr/>
            <p:nvPr/>
          </p:nvSpPr>
          <p:spPr>
            <a:xfrm rot="18900000">
              <a:off x="4721474" y="3669005"/>
              <a:ext cx="15536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b="0" dirty="0"/>
                <a:t>Not very useful</a:t>
              </a:r>
            </a:p>
          </p:txBody>
        </p:sp>
        <p:grpSp>
          <p:nvGrpSpPr>
            <p:cNvPr id="30" name="Grupo 29"/>
            <p:cNvGrpSpPr/>
            <p:nvPr/>
          </p:nvGrpSpPr>
          <p:grpSpPr>
            <a:xfrm>
              <a:off x="6576028" y="2683146"/>
              <a:ext cx="2161373" cy="1577892"/>
              <a:chOff x="3301184" y="0"/>
              <a:chExt cx="2161373" cy="1577892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3701623" y="0"/>
                <a:ext cx="1760934" cy="113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Rectángulo 31"/>
              <p:cNvSpPr/>
              <p:nvPr/>
            </p:nvSpPr>
            <p:spPr>
              <a:xfrm rot="18900000">
                <a:off x="3301184" y="440426"/>
                <a:ext cx="1760934" cy="1137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800" b="0" kern="1200" dirty="0" smtClean="0"/>
                  <a:t>Somewhat useful</a:t>
                </a:r>
                <a:endParaRPr lang="en-GB" sz="1800" b="0" kern="1200" dirty="0"/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>
              <a:off x="8692039" y="3068694"/>
              <a:ext cx="1857615" cy="1489988"/>
              <a:chOff x="5453923" y="1706199"/>
              <a:chExt cx="1857615" cy="1489988"/>
            </a:xfrm>
          </p:grpSpPr>
          <p:sp>
            <p:nvSpPr>
              <p:cNvPr id="34" name="Rectángulo 33"/>
              <p:cNvSpPr/>
              <p:nvPr/>
            </p:nvSpPr>
            <p:spPr>
              <a:xfrm>
                <a:off x="5550604" y="1706199"/>
                <a:ext cx="1760934" cy="113746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Rectángulo 34"/>
              <p:cNvSpPr/>
              <p:nvPr/>
            </p:nvSpPr>
            <p:spPr>
              <a:xfrm rot="18900000">
                <a:off x="5453923" y="2058721"/>
                <a:ext cx="1760934" cy="1137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t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800" b="0" kern="1200" dirty="0" smtClean="0"/>
                  <a:t>Very useful</a:t>
                </a:r>
              </a:p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200" kern="1200" dirty="0"/>
              </a:p>
            </p:txBody>
          </p:sp>
        </p:grpSp>
      </p:grpSp>
      <p:pic>
        <p:nvPicPr>
          <p:cNvPr id="37" name="pasted-image.jpeg" descr="pasted-image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7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"/>
          <p:cNvSpPr/>
          <p:nvPr/>
        </p:nvSpPr>
        <p:spPr>
          <a:xfrm>
            <a:off x="-12700" y="-15386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7975" y="337456"/>
            <a:ext cx="8959414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CLASSIFICATION OF RECOMMENDATIONS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AutoShape 2" descr="Resultat d'imatges de uoc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Línea"/>
          <p:cNvSpPr/>
          <p:nvPr/>
        </p:nvSpPr>
        <p:spPr>
          <a:xfrm>
            <a:off x="5618589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247" y="2122713"/>
            <a:ext cx="4635792" cy="2099147"/>
          </a:xfrm>
          <a:prstGeom prst="rect">
            <a:avLst/>
          </a:prstGeom>
        </p:spPr>
      </p:pic>
      <p:pic>
        <p:nvPicPr>
          <p:cNvPr id="22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7293" y="5076505"/>
            <a:ext cx="928824" cy="557295"/>
          </a:xfrm>
          <a:prstGeom prst="rect">
            <a:avLst/>
          </a:prstGeom>
          <a:ln w="3175">
            <a:miter lim="400000"/>
          </a:ln>
        </p:spPr>
      </p:pic>
      <p:pic>
        <p:nvPicPr>
          <p:cNvPr id="23" name="pasted-image.jpeg" descr="pasted-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26500" y="4414667"/>
            <a:ext cx="982082" cy="589249"/>
          </a:xfrm>
          <a:prstGeom prst="rect">
            <a:avLst/>
          </a:prstGeom>
          <a:ln w="3175">
            <a:miter lim="400000"/>
          </a:ln>
        </p:spPr>
      </p:pic>
      <p:pic>
        <p:nvPicPr>
          <p:cNvPr id="24" name="pasted-image.jpeg" descr="pasted-image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63453" y="4502977"/>
            <a:ext cx="753818" cy="452291"/>
          </a:xfrm>
          <a:prstGeom prst="rect">
            <a:avLst/>
          </a:prstGeom>
          <a:ln w="3175">
            <a:miter lim="400000"/>
          </a:ln>
        </p:spPr>
      </p:pic>
      <p:pic>
        <p:nvPicPr>
          <p:cNvPr id="25" name="pasted-image.jpeg" descr="pasted-image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642494" y="5115403"/>
            <a:ext cx="753820" cy="452293"/>
          </a:xfrm>
          <a:prstGeom prst="rect">
            <a:avLst/>
          </a:prstGeom>
          <a:ln w="3175">
            <a:miter lim="400000"/>
          </a:ln>
        </p:spPr>
      </p:pic>
      <p:pic>
        <p:nvPicPr>
          <p:cNvPr id="26" name="pasted-image.jpeg" descr="pasted-image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88880" y="4472470"/>
            <a:ext cx="750211" cy="450126"/>
          </a:xfrm>
          <a:prstGeom prst="rect">
            <a:avLst/>
          </a:prstGeom>
          <a:ln w="3175">
            <a:miter lim="400000"/>
          </a:ln>
        </p:spPr>
      </p:pic>
      <p:pic>
        <p:nvPicPr>
          <p:cNvPr id="27" name="pasted-image.jpeg" descr="pasted-image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92215" y="5002076"/>
            <a:ext cx="1131581" cy="678948"/>
          </a:xfrm>
          <a:prstGeom prst="rect">
            <a:avLst/>
          </a:prstGeom>
          <a:ln w="3175">
            <a:miter lim="400000"/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7141" y="4495230"/>
            <a:ext cx="544662" cy="4046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18" y="1209165"/>
            <a:ext cx="6140387" cy="4015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ángulo redondeado 4"/>
          <p:cNvSpPr/>
          <p:nvPr/>
        </p:nvSpPr>
        <p:spPr>
          <a:xfrm>
            <a:off x="1736271" y="5355152"/>
            <a:ext cx="5263243" cy="139243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83810" y="5423646"/>
            <a:ext cx="4714926" cy="1334018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softEdge rad="127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TOTAL RECOMMENDATIONS: </a:t>
            </a:r>
            <a:r>
              <a:rPr kumimoji="0" lang="en-GB" sz="18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rPr>
              <a:t>102</a:t>
            </a:r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chemeClr val="bg1"/>
              </a:solidFill>
            </a:endParaRPr>
          </a:p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bg1"/>
                </a:solidFill>
              </a:rPr>
              <a:t>Short-term application: </a:t>
            </a:r>
            <a:r>
              <a:rPr lang="en-GB" b="0" dirty="0" smtClean="0">
                <a:solidFill>
                  <a:schemeClr val="bg1"/>
                </a:solidFill>
              </a:rPr>
              <a:t>61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Mid-long-term application: </a:t>
            </a:r>
            <a:r>
              <a:rPr lang="en-GB" b="0" dirty="0" smtClean="0">
                <a:solidFill>
                  <a:schemeClr val="bg1"/>
                </a:solidFill>
              </a:rPr>
              <a:t>33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Not applicable: </a:t>
            </a:r>
            <a:r>
              <a:rPr lang="en-GB" b="0" dirty="0" smtClean="0">
                <a:solidFill>
                  <a:schemeClr val="bg1"/>
                </a:solidFill>
              </a:rPr>
              <a:t>8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sym typeface="Helvetica Neue"/>
            </a:endParaRPr>
          </a:p>
        </p:txBody>
      </p:sp>
      <p:pic>
        <p:nvPicPr>
          <p:cNvPr id="29" name="pasted-image.jpeg" descr="pasted-image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6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145002" y="1991446"/>
            <a:ext cx="5181600" cy="15494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institution has appropriate policies, structures, processes and resources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to ensure that e-assessment </a:t>
            </a:r>
            <a:r>
              <a:rPr lang="en-GB" i="1" dirty="0" smtClean="0">
                <a:solidFill>
                  <a:srgbClr val="4076AA"/>
                </a:solidFill>
                <a:latin typeface="+mn-lt"/>
              </a:rPr>
              <a:t>conforms with ethical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and legal considerations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Besides, the proposal for the e-assessment is aligned with the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pedagogical model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the institution and ensures the constant achievement of its objectives.</a:t>
            </a:r>
            <a:endParaRPr kumimoji="0" lang="en-GB" b="0" i="1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sym typeface="Helvetica Neue"/>
            </a:endParaRP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0" name="Rectángulo redondeado 9"/>
          <p:cNvSpPr/>
          <p:nvPr/>
        </p:nvSpPr>
        <p:spPr>
          <a:xfrm>
            <a:off x="135476" y="1100293"/>
            <a:ext cx="5181600" cy="71508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Policies</a:t>
            </a:r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structures, processes and resources for </a:t>
            </a:r>
            <a:r>
              <a:rPr lang="en-GB" sz="1800" cap="small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qa</a:t>
            </a:r>
            <a:r>
              <a:rPr lang="en-GB" sz="18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of e-assessment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5599740" y="1265623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734050" y="1265623"/>
            <a:ext cx="6210555" cy="464261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Two different scenarios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regard to e-assessment policies:</a:t>
            </a:r>
          </a:p>
          <a:p>
            <a:pPr marL="285750" lvl="8" indent="16192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e-assessment is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permitted.</a:t>
            </a:r>
          </a:p>
          <a:p>
            <a:pPr marL="285750" lvl="6" indent="16192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e-assessment is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not permitted.</a:t>
            </a:r>
            <a:endParaRPr lang="en-GB" sz="18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HEIs have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well defined policies and processes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QA procedures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place (general purposes).</a:t>
            </a:r>
            <a:endPara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Traditional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universities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that have recently included blended and online provisions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should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develop specific policies on e-learning and e-assessment.</a:t>
            </a:r>
            <a:endParaRPr lang="en-GB" sz="18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ethical and legal issues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national and European regulations, need to be revised and updated.</a:t>
            </a:r>
          </a:p>
        </p:txBody>
      </p:sp>
      <p:pic>
        <p:nvPicPr>
          <p:cNvPr id="17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4" y="3811268"/>
            <a:ext cx="4233901" cy="2780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06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INDEX"/>
          <p:cNvSpPr txBox="1"/>
          <p:nvPr/>
        </p:nvSpPr>
        <p:spPr>
          <a:xfrm>
            <a:off x="2874618" y="2798921"/>
            <a:ext cx="1100337" cy="8080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57200">
              <a:defRPr sz="2400">
                <a:solidFill>
                  <a:srgbClr val="3845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INDEX</a:t>
            </a:r>
          </a:p>
        </p:txBody>
      </p:sp>
      <p:sp>
        <p:nvSpPr>
          <p:cNvPr id="134" name="Línea"/>
          <p:cNvSpPr/>
          <p:nvPr/>
        </p:nvSpPr>
        <p:spPr>
          <a:xfrm>
            <a:off x="2933700" y="3543299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5" name="Objectives, Tasks and Deliverables…"/>
          <p:cNvSpPr txBox="1"/>
          <p:nvPr/>
        </p:nvSpPr>
        <p:spPr>
          <a:xfrm>
            <a:off x="4701100" y="1697966"/>
            <a:ext cx="6413743" cy="35192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marL="382587" indent="-166687" algn="l" defTabSz="457200">
              <a:lnSpc>
                <a:spcPct val="200000"/>
              </a:lnSpc>
              <a:buClr>
                <a:srgbClr val="67A1DD"/>
              </a:buClr>
              <a:buSzPct val="145000"/>
              <a:buChar char="•"/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ca-E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  <a:p>
            <a:pPr marL="382587" indent="-166687" algn="l" defTabSz="457200">
              <a:lnSpc>
                <a:spcPct val="200000"/>
              </a:lnSpc>
              <a:buClr>
                <a:srgbClr val="67A1DD"/>
              </a:buClr>
              <a:buSzPct val="145000"/>
              <a:buChar char="•"/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Framework for QA of e-assessment</a:t>
            </a:r>
          </a:p>
          <a:p>
            <a:pPr marL="382587" indent="-166687" algn="l" defTabSz="457200">
              <a:lnSpc>
                <a:spcPct val="200000"/>
              </a:lnSpc>
              <a:buClr>
                <a:srgbClr val="67A1DD"/>
              </a:buClr>
              <a:buSzPct val="145000"/>
              <a:buChar char="•"/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Results</a:t>
            </a:r>
          </a:p>
          <a:p>
            <a:pPr marL="382587" indent="-166687" algn="l" defTabSz="457200">
              <a:lnSpc>
                <a:spcPct val="200000"/>
              </a:lnSpc>
              <a:buClr>
                <a:srgbClr val="67A1DD"/>
              </a:buClr>
              <a:buSzPct val="145000"/>
              <a:buChar char="•"/>
              <a:defRPr sz="1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GB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Conclusions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6" name="Línea"/>
          <p:cNvSpPr/>
          <p:nvPr/>
        </p:nvSpPr>
        <p:spPr>
          <a:xfrm>
            <a:off x="4512199" y="2377281"/>
            <a:ext cx="0" cy="2357438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307294" y="5985164"/>
            <a:ext cx="1225828" cy="739836"/>
          </a:xfrm>
          <a:prstGeom prst="rect">
            <a:avLst/>
          </a:prstGeom>
        </p:spPr>
      </p:pic>
      <p:pic>
        <p:nvPicPr>
          <p:cNvPr id="10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13" name="logo_UE.png" descr="logo_U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9967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136690" y="1476364"/>
            <a:ext cx="5181600" cy="20419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i="1" dirty="0" smtClean="0">
                <a:solidFill>
                  <a:srgbClr val="4076AA"/>
                </a:solidFill>
                <a:latin typeface="+mn-lt"/>
              </a:rPr>
              <a:t>E-assessment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methods are varied, facilitate pedagogical innovation and determine rigorously the level of achievement of learning outcomes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They are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designed to assure a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timely and fair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assessment of learning. As such, they are consistent with learning activities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resources. Digital assessment should also promote the participation of learners and adapt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their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diversity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 well as of educational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models.</a:t>
            </a: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ángulo redondeado 10"/>
          <p:cNvSpPr/>
          <p:nvPr/>
        </p:nvSpPr>
        <p:spPr>
          <a:xfrm>
            <a:off x="212271" y="1069675"/>
            <a:ext cx="5056415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Assessment of learning</a:t>
            </a: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5613478" y="1265623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764085" y="2008831"/>
            <a:ext cx="6128156" cy="28421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Diversity of assessment methods is applied in all HEIs 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(SCL).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HEIs offer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diversified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methodology for assessing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SEND learner 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(SCL).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Chosen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assessment methods are aligned with learning outcomes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8" y="3709668"/>
            <a:ext cx="4396402" cy="2881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1331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217713" y="1619714"/>
            <a:ext cx="5181600" cy="13032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development and implementation of the e-assessment include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protective measures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that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guarantee learner authentication and work authorship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The e-assessment system is secure and fit for purpose.</a:t>
            </a: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0" name="Rectángulo redondeado 9"/>
          <p:cNvSpPr/>
          <p:nvPr/>
        </p:nvSpPr>
        <p:spPr>
          <a:xfrm>
            <a:off x="217713" y="1148176"/>
            <a:ext cx="5157587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3. </a:t>
            </a:r>
            <a:r>
              <a:rPr lang="en-GB" sz="18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Authenticity and authorship</a:t>
            </a:r>
            <a:endParaRPr lang="en-GB" sz="18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5647365" y="1275148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919430" y="1728623"/>
            <a:ext cx="6015395" cy="381161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HEIs address academic integrity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issues (plagiarism)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However, they need to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define the threshold level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of normal behaviour </a:t>
            </a:r>
            <a:r>
              <a:rPr lang="en-GB" sz="18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vs.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suspicious behaviour.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Learners need to be provided with enough information to be confident enough to share personal data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Implementation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full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register of external attacks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technical problems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needs.</a:t>
            </a:r>
          </a:p>
        </p:txBody>
      </p:sp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6" y="3144158"/>
            <a:ext cx="4695433" cy="3077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107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117642" y="1821356"/>
            <a:ext cx="5181600" cy="8107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institution utilises the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appropriate technologies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that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learning expectations, and enhance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expand learning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opportunities.</a:t>
            </a:r>
            <a:endParaRPr lang="en-GB" b="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ángulo redondeado 10"/>
          <p:cNvSpPr/>
          <p:nvPr/>
        </p:nvSpPr>
        <p:spPr>
          <a:xfrm>
            <a:off x="764453" y="1139902"/>
            <a:ext cx="3887975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4. Infrastructure and resources</a:t>
            </a: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5604913" y="1275148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811906" y="2059193"/>
            <a:ext cx="6204160" cy="28421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Different VLE are used by HEIs.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HEIs should have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centralized technical support in place 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(ticketing system, guidance and procedures for technical staff…).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HEIs should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collect feedback from all key stakeholders on the use of the VLE.</a:t>
            </a:r>
          </a:p>
        </p:txBody>
      </p:sp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7" y="2904984"/>
            <a:ext cx="4351384" cy="2852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701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145001" y="1780215"/>
            <a:ext cx="5181600" cy="17956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i="1" dirty="0" smtClean="0">
                <a:solidFill>
                  <a:srgbClr val="4076AA"/>
                </a:solidFill>
                <a:latin typeface="+mn-lt"/>
              </a:rPr>
              <a:t>Learners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are aware, have access </a:t>
            </a:r>
            <a:r>
              <a:rPr lang="en-GB" i="1" dirty="0" smtClean="0">
                <a:solidFill>
                  <a:srgbClr val="4076AA"/>
                </a:solidFill>
                <a:latin typeface="+mn-lt"/>
              </a:rPr>
              <a:t>to and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use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effective and well-resourced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support services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counselling, orientation, tutoring and facilitation in order to increase retention and success.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Learner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support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covers pedagogical, technological and administrative related needs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is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part of </a:t>
            </a:r>
            <a:r>
              <a:rPr lang="en-GB" i="1" dirty="0" smtClean="0">
                <a:solidFill>
                  <a:srgbClr val="4076AA"/>
                </a:solidFill>
                <a:latin typeface="+mn-lt"/>
              </a:rPr>
              <a:t>established institutional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policies and strategies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0" name="Rectángulo redondeado 9"/>
          <p:cNvSpPr/>
          <p:nvPr/>
        </p:nvSpPr>
        <p:spPr>
          <a:xfrm>
            <a:off x="145001" y="1139902"/>
            <a:ext cx="5134570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5. </a:t>
            </a:r>
            <a:r>
              <a:rPr lang="en-GB" sz="18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Learner support</a:t>
            </a:r>
            <a:endParaRPr lang="en-GB" sz="18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5628315" y="1275148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848350" y="1216085"/>
            <a:ext cx="5681588" cy="46887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HEIs have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well-established support mechanisms 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meet all learners needs (administrative, technical and pedagogical).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SEND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learner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receive an appropriate and wider range of support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Learners should be provided with technical guidance. 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Learner’s feedback need to be revised and redesigned (when necessary) in order to improve support services.</a:t>
            </a:r>
          </a:p>
        </p:txBody>
      </p:sp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1" y="3956555"/>
            <a:ext cx="4035750" cy="2649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403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253130" y="1756834"/>
            <a:ext cx="5181600" cy="8107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Teaching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staff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are </a:t>
            </a:r>
            <a:r>
              <a:rPr lang="en-GB" i="1" dirty="0" smtClean="0">
                <a:solidFill>
                  <a:srgbClr val="4076AA"/>
                </a:solidFill>
                <a:latin typeface="+mn-lt"/>
              </a:rPr>
              <a:t>skilled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and well-supported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relation to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technological and pedagogical requirements and e-assessment methods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ángulo redondeado 10"/>
          <p:cNvSpPr/>
          <p:nvPr/>
        </p:nvSpPr>
        <p:spPr>
          <a:xfrm>
            <a:off x="253130" y="1111858"/>
            <a:ext cx="5181600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6. Teaching staff</a:t>
            </a: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5604913" y="1275148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775096" y="1754728"/>
            <a:ext cx="6188304" cy="381161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Teaching staff should be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trained on the innovation of the pedagogical practices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(including e-assessment) and should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receive technical training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Teaching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staff should be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provided with updated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information, guidelines and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well-defined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procedures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deal with the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academic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integrity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the implementation of a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 assessment system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Procedures for the evaluation of teaching staff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feedback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should be in place. </a:t>
            </a:r>
          </a:p>
        </p:txBody>
      </p:sp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8" y="2803984"/>
            <a:ext cx="4834468" cy="3168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777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200025" y="2049418"/>
            <a:ext cx="5555199" cy="13032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institution has an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information management </a:t>
            </a:r>
            <a:r>
              <a:rPr lang="en-GB" i="1" dirty="0" smtClean="0">
                <a:solidFill>
                  <a:srgbClr val="4076AA"/>
                </a:solidFill>
                <a:latin typeface="+mn-lt"/>
              </a:rPr>
              <a:t>system (IMS)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that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enables agile, complete and representative collection of data and indicators derived from all aspects related to e-assessment methodology and authenticity and authorship technologies.</a:t>
            </a: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0" name="Rectángulo redondeado 9"/>
          <p:cNvSpPr/>
          <p:nvPr/>
        </p:nvSpPr>
        <p:spPr>
          <a:xfrm>
            <a:off x="1479672" y="1408863"/>
            <a:ext cx="2837112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7. Learning analytics</a:t>
            </a: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6095040" y="1275148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229349" y="2054478"/>
            <a:ext cx="5743834" cy="339612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HEIs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agree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on the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potentiality and value of having an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IMS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place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the improvement of the learning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process.</a:t>
            </a:r>
            <a:endPara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HEIs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need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enhance an IMS for the systematic collection of data related to the QA of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e-assessment.</a:t>
            </a:r>
            <a:endPara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HEIs should clearly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define the process around the use and analysis of personal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data </a:t>
            </a: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(build trust).</a:t>
            </a:r>
          </a:p>
        </p:txBody>
      </p:sp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6" y="3471299"/>
            <a:ext cx="4249231" cy="2785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9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167407" y="1880889"/>
            <a:ext cx="5181600" cy="13032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just"/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institution appropriately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informs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all stakeholders of </a:t>
            </a:r>
            <a:r>
              <a:rPr lang="en-GB" i="1" dirty="0" smtClean="0">
                <a:solidFill>
                  <a:srgbClr val="4076AA"/>
                </a:solidFill>
                <a:latin typeface="+mn-lt"/>
              </a:rPr>
              <a:t>e-assessment methods </a:t>
            </a:r>
            <a:r>
              <a:rPr lang="en-GB" i="1" dirty="0">
                <a:solidFill>
                  <a:srgbClr val="4076AA"/>
                </a:solidFill>
                <a:latin typeface="+mn-lt"/>
              </a:rPr>
              <a:t>and </a:t>
            </a:r>
            <a:r>
              <a:rPr lang="en-GB" i="1" dirty="0" smtClean="0">
                <a:solidFill>
                  <a:srgbClr val="4076AA"/>
                </a:solidFill>
                <a:latin typeface="+mn-lt"/>
              </a:rPr>
              <a:t>resource requirements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Learners should </a:t>
            </a:r>
            <a:r>
              <a:rPr lang="en-GB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 made aware of the hardware requirements and learning resources technology and technical </a:t>
            </a:r>
            <a:r>
              <a:rPr lang="en-GB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support provision.</a:t>
            </a:r>
            <a:endParaRPr lang="en-GB" b="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8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ángulo redondeado 10"/>
          <p:cNvSpPr/>
          <p:nvPr/>
        </p:nvSpPr>
        <p:spPr>
          <a:xfrm>
            <a:off x="1484281" y="1275148"/>
            <a:ext cx="2547852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GB" sz="1800" cap="small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8. Public information</a:t>
            </a:r>
          </a:p>
        </p:txBody>
      </p:sp>
      <p:sp>
        <p:nvSpPr>
          <p:cNvPr id="12" name="Línea"/>
          <p:cNvSpPr/>
          <p:nvPr/>
        </p:nvSpPr>
        <p:spPr>
          <a:xfrm>
            <a:off x="5604913" y="900906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5528713" y="1275148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5509948" y="6163490"/>
            <a:ext cx="1158522" cy="699214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02201" y="388314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RESULTS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18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726512" y="1372863"/>
            <a:ext cx="5542961" cy="464261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HEIs have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well-established systems and accurate information available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HEI 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websites are: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student-oriented;</a:t>
            </a:r>
          </a:p>
          <a:p>
            <a:pPr algn="just">
              <a:lnSpc>
                <a:spcPct val="15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easy to navigate;</a:t>
            </a:r>
          </a:p>
          <a:p>
            <a:pPr algn="just">
              <a:lnSpc>
                <a:spcPct val="15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structured based on the needs and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requirements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users.</a:t>
            </a:r>
            <a:endParaRPr lang="en-GB" sz="1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and provide transparent information on: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how new technologies for assessment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ensure fair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correct results;</a:t>
            </a:r>
          </a:p>
          <a:p>
            <a:pPr lvl="5" indent="0" algn="just">
              <a:lnSpc>
                <a:spcPct val="15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software and hardware requirements</a:t>
            </a:r>
            <a:r>
              <a:rPr lang="en-GB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1" y="3511640"/>
            <a:ext cx="4041137" cy="2651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835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3497344" y="1135027"/>
            <a:ext cx="808029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framework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has been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proven to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 useful 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 the enhancement of QA in HEIs that implement e-assessment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E-assessment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should be perceived from a holistic approach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Review procedures should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analyse how each HEI integrates e-assessment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within its teaching and learning process and organizational culture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Fully online universities comply with most of the elements 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included in the framework, while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traditional universities 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offering distance education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should take into consideration the elements included in the framework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endParaRPr lang="en-GB" sz="20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Further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development is needed 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from HEIs towards the implementation of e-assessment</a:t>
            </a: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2nd pilot –…"/>
          <p:cNvSpPr txBox="1"/>
          <p:nvPr/>
        </p:nvSpPr>
        <p:spPr>
          <a:xfrm>
            <a:off x="-124574" y="3002498"/>
            <a:ext cx="3837227" cy="4414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defTabSz="457200">
              <a:defRPr sz="2400" cap="all">
                <a:solidFill>
                  <a:srgbClr val="3845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13" name="Línea"/>
          <p:cNvSpPr/>
          <p:nvPr/>
        </p:nvSpPr>
        <p:spPr>
          <a:xfrm>
            <a:off x="1302954" y="3455323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Línea"/>
          <p:cNvSpPr/>
          <p:nvPr/>
        </p:nvSpPr>
        <p:spPr>
          <a:xfrm flipH="1">
            <a:off x="3395537" y="1193358"/>
            <a:ext cx="0" cy="4592320"/>
          </a:xfrm>
          <a:prstGeom prst="line">
            <a:avLst/>
          </a:prstGeom>
          <a:ln w="6350">
            <a:solidFill>
              <a:srgbClr val="67A1DD"/>
            </a:solidFill>
            <a:miter/>
          </a:ln>
        </p:spPr>
        <p:txBody>
          <a:bodyPr lIns="45719" rIns="45719"/>
          <a:lstStyle/>
          <a:p>
            <a:pPr algn="l" defTabSz="914330">
              <a:defRPr sz="1800" b="0">
                <a:solidFill>
                  <a:srgbClr val="1F1F1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9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pic>
        <p:nvPicPr>
          <p:cNvPr id="11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62053" y="150557"/>
            <a:ext cx="755792" cy="453475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288" y="263555"/>
            <a:ext cx="474837" cy="28490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425" y="207344"/>
            <a:ext cx="662205" cy="39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98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740"/>
            <a:ext cx="12192001" cy="1420920"/>
          </a:xfrm>
          <a:prstGeom prst="rect">
            <a:avLst/>
          </a:prstGeom>
          <a:ln w="3175">
            <a:miter lim="400000"/>
          </a:ln>
        </p:spPr>
      </p:pic>
      <p:sp>
        <p:nvSpPr>
          <p:cNvPr id="849" name="THANK YOU FOR YOUR ATTENTION"/>
          <p:cNvSpPr txBox="1"/>
          <p:nvPr/>
        </p:nvSpPr>
        <p:spPr>
          <a:xfrm>
            <a:off x="3832751" y="3640762"/>
            <a:ext cx="4522070" cy="3844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457200">
              <a:lnSpc>
                <a:spcPct val="110000"/>
              </a:lnSpc>
              <a:spcBef>
                <a:spcPts val="100"/>
              </a:spcBef>
              <a:defRPr sz="1800" b="0" cap="all">
                <a:solidFill>
                  <a:srgbClr val="1C1C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THANK YOU FOR YOUR </a:t>
            </a:r>
            <a:r>
              <a:rPr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ATTENTION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Figura"/>
          <p:cNvSpPr/>
          <p:nvPr/>
        </p:nvSpPr>
        <p:spPr>
          <a:xfrm>
            <a:off x="502265" y="6311562"/>
            <a:ext cx="306891" cy="306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17" y="8667"/>
                </a:moveTo>
                <a:cubicBezTo>
                  <a:pt x="16717" y="8803"/>
                  <a:pt x="16717" y="8904"/>
                  <a:pt x="16717" y="9039"/>
                </a:cubicBezTo>
                <a:cubicBezTo>
                  <a:pt x="16717" y="12594"/>
                  <a:pt x="14004" y="16691"/>
                  <a:pt x="9054" y="16691"/>
                </a:cubicBezTo>
                <a:cubicBezTo>
                  <a:pt x="7528" y="16691"/>
                  <a:pt x="6104" y="16251"/>
                  <a:pt x="4917" y="15472"/>
                </a:cubicBezTo>
                <a:cubicBezTo>
                  <a:pt x="5120" y="15506"/>
                  <a:pt x="5324" y="15540"/>
                  <a:pt x="5561" y="15540"/>
                </a:cubicBezTo>
                <a:cubicBezTo>
                  <a:pt x="6816" y="15540"/>
                  <a:pt x="7969" y="15100"/>
                  <a:pt x="8884" y="14389"/>
                </a:cubicBezTo>
                <a:cubicBezTo>
                  <a:pt x="7731" y="14355"/>
                  <a:pt x="6714" y="13576"/>
                  <a:pt x="6375" y="12493"/>
                </a:cubicBezTo>
                <a:cubicBezTo>
                  <a:pt x="6544" y="12527"/>
                  <a:pt x="6714" y="12561"/>
                  <a:pt x="6884" y="12561"/>
                </a:cubicBezTo>
                <a:cubicBezTo>
                  <a:pt x="7121" y="12561"/>
                  <a:pt x="7358" y="12527"/>
                  <a:pt x="7596" y="12459"/>
                </a:cubicBezTo>
                <a:cubicBezTo>
                  <a:pt x="6375" y="12222"/>
                  <a:pt x="5425" y="11105"/>
                  <a:pt x="5425" y="9818"/>
                </a:cubicBezTo>
                <a:cubicBezTo>
                  <a:pt x="5425" y="9818"/>
                  <a:pt x="5425" y="9784"/>
                  <a:pt x="5425" y="9784"/>
                </a:cubicBezTo>
                <a:cubicBezTo>
                  <a:pt x="5798" y="9987"/>
                  <a:pt x="6205" y="10089"/>
                  <a:pt x="6646" y="10123"/>
                </a:cubicBezTo>
                <a:cubicBezTo>
                  <a:pt x="5934" y="9649"/>
                  <a:pt x="5459" y="8803"/>
                  <a:pt x="5459" y="7888"/>
                </a:cubicBezTo>
                <a:cubicBezTo>
                  <a:pt x="5459" y="7381"/>
                  <a:pt x="5595" y="6907"/>
                  <a:pt x="5832" y="6534"/>
                </a:cubicBezTo>
                <a:cubicBezTo>
                  <a:pt x="7155" y="8159"/>
                  <a:pt x="9155" y="9209"/>
                  <a:pt x="11393" y="9344"/>
                </a:cubicBezTo>
                <a:cubicBezTo>
                  <a:pt x="11326" y="9141"/>
                  <a:pt x="11326" y="8938"/>
                  <a:pt x="11326" y="8735"/>
                </a:cubicBezTo>
                <a:cubicBezTo>
                  <a:pt x="11326" y="7245"/>
                  <a:pt x="12512" y="6026"/>
                  <a:pt x="14004" y="6026"/>
                </a:cubicBezTo>
                <a:cubicBezTo>
                  <a:pt x="14784" y="6026"/>
                  <a:pt x="15496" y="6365"/>
                  <a:pt x="15971" y="6873"/>
                </a:cubicBezTo>
                <a:cubicBezTo>
                  <a:pt x="16581" y="6771"/>
                  <a:pt x="17192" y="6534"/>
                  <a:pt x="17700" y="6229"/>
                </a:cubicBezTo>
                <a:cubicBezTo>
                  <a:pt x="17497" y="6839"/>
                  <a:pt x="17056" y="7381"/>
                  <a:pt x="16514" y="7719"/>
                </a:cubicBezTo>
                <a:cubicBezTo>
                  <a:pt x="17056" y="7651"/>
                  <a:pt x="17565" y="7516"/>
                  <a:pt x="18073" y="7279"/>
                </a:cubicBezTo>
                <a:cubicBezTo>
                  <a:pt x="17700" y="7821"/>
                  <a:pt x="17226" y="8295"/>
                  <a:pt x="16717" y="8667"/>
                </a:cubicBezTo>
                <a:close/>
                <a:moveTo>
                  <a:pt x="21600" y="10800"/>
                </a:moveTo>
                <a:cubicBezTo>
                  <a:pt x="21600" y="16759"/>
                  <a:pt x="16785" y="21600"/>
                  <a:pt x="10817" y="21600"/>
                </a:cubicBezTo>
                <a:cubicBezTo>
                  <a:pt x="4849" y="21600"/>
                  <a:pt x="0" y="16759"/>
                  <a:pt x="0" y="10800"/>
                </a:cubicBezTo>
                <a:cubicBezTo>
                  <a:pt x="0" y="4841"/>
                  <a:pt x="4849" y="0"/>
                  <a:pt x="10817" y="0"/>
                </a:cubicBezTo>
                <a:cubicBezTo>
                  <a:pt x="16785" y="0"/>
                  <a:pt x="21600" y="4841"/>
                  <a:pt x="21600" y="10800"/>
                </a:cubicBezTo>
                <a:close/>
                <a:moveTo>
                  <a:pt x="20922" y="10800"/>
                </a:moveTo>
                <a:cubicBezTo>
                  <a:pt x="20922" y="8092"/>
                  <a:pt x="19871" y="5552"/>
                  <a:pt x="17972" y="3656"/>
                </a:cubicBezTo>
                <a:cubicBezTo>
                  <a:pt x="16039" y="1727"/>
                  <a:pt x="13496" y="677"/>
                  <a:pt x="10817" y="677"/>
                </a:cubicBezTo>
                <a:cubicBezTo>
                  <a:pt x="8104" y="677"/>
                  <a:pt x="5561" y="1727"/>
                  <a:pt x="3628" y="3656"/>
                </a:cubicBezTo>
                <a:cubicBezTo>
                  <a:pt x="1729" y="5552"/>
                  <a:pt x="678" y="8092"/>
                  <a:pt x="678" y="10800"/>
                </a:cubicBezTo>
                <a:cubicBezTo>
                  <a:pt x="678" y="13508"/>
                  <a:pt x="1729" y="16048"/>
                  <a:pt x="3628" y="17944"/>
                </a:cubicBezTo>
                <a:cubicBezTo>
                  <a:pt x="5561" y="19873"/>
                  <a:pt x="8104" y="20923"/>
                  <a:pt x="10817" y="20923"/>
                </a:cubicBezTo>
                <a:cubicBezTo>
                  <a:pt x="13496" y="20923"/>
                  <a:pt x="16039" y="19873"/>
                  <a:pt x="17972" y="17944"/>
                </a:cubicBezTo>
                <a:cubicBezTo>
                  <a:pt x="19871" y="16048"/>
                  <a:pt x="20922" y="13508"/>
                  <a:pt x="20922" y="10800"/>
                </a:cubicBezTo>
                <a:close/>
              </a:path>
            </a:pathLst>
          </a:custGeom>
          <a:solidFill>
            <a:srgbClr val="123E86"/>
          </a:solidFill>
          <a:ln w="3175">
            <a:miter lim="400000"/>
          </a:ln>
        </p:spPr>
        <p:txBody>
          <a:bodyPr tIns="91439" bIns="91439"/>
          <a:lstStyle/>
          <a:p>
            <a:pPr defTabSz="458388">
              <a:spcBef>
                <a:spcPts val="800"/>
              </a:spcBef>
              <a:defRPr sz="800" b="0" spc="-8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Figura"/>
          <p:cNvSpPr/>
          <p:nvPr/>
        </p:nvSpPr>
        <p:spPr>
          <a:xfrm>
            <a:off x="883228" y="6312007"/>
            <a:ext cx="306000" cy="30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04" y="15946"/>
                </a:moveTo>
                <a:cubicBezTo>
                  <a:pt x="14004" y="12188"/>
                  <a:pt x="14004" y="12188"/>
                  <a:pt x="14004" y="12188"/>
                </a:cubicBezTo>
                <a:cubicBezTo>
                  <a:pt x="14004" y="11274"/>
                  <a:pt x="13665" y="10665"/>
                  <a:pt x="12851" y="10665"/>
                </a:cubicBezTo>
                <a:cubicBezTo>
                  <a:pt x="12241" y="10665"/>
                  <a:pt x="11868" y="11071"/>
                  <a:pt x="11699" y="11477"/>
                </a:cubicBezTo>
                <a:cubicBezTo>
                  <a:pt x="11631" y="11646"/>
                  <a:pt x="11631" y="11850"/>
                  <a:pt x="11631" y="12019"/>
                </a:cubicBezTo>
                <a:cubicBezTo>
                  <a:pt x="11631" y="15946"/>
                  <a:pt x="11631" y="15946"/>
                  <a:pt x="11631" y="15946"/>
                </a:cubicBezTo>
                <a:cubicBezTo>
                  <a:pt x="9393" y="15946"/>
                  <a:pt x="9393" y="15946"/>
                  <a:pt x="9393" y="15946"/>
                </a:cubicBezTo>
                <a:cubicBezTo>
                  <a:pt x="9393" y="9073"/>
                  <a:pt x="9393" y="9073"/>
                  <a:pt x="9393" y="9073"/>
                </a:cubicBezTo>
                <a:cubicBezTo>
                  <a:pt x="11631" y="9073"/>
                  <a:pt x="11631" y="9073"/>
                  <a:pt x="11631" y="9073"/>
                </a:cubicBezTo>
                <a:cubicBezTo>
                  <a:pt x="11631" y="10021"/>
                  <a:pt x="11631" y="10021"/>
                  <a:pt x="11631" y="10021"/>
                </a:cubicBezTo>
                <a:cubicBezTo>
                  <a:pt x="11936" y="9581"/>
                  <a:pt x="12478" y="8904"/>
                  <a:pt x="13631" y="8904"/>
                </a:cubicBezTo>
                <a:cubicBezTo>
                  <a:pt x="15089" y="8904"/>
                  <a:pt x="16242" y="9852"/>
                  <a:pt x="16242" y="11951"/>
                </a:cubicBezTo>
                <a:cubicBezTo>
                  <a:pt x="16242" y="15946"/>
                  <a:pt x="16242" y="15946"/>
                  <a:pt x="16242" y="15946"/>
                </a:cubicBezTo>
                <a:lnTo>
                  <a:pt x="14004" y="15946"/>
                </a:lnTo>
                <a:close/>
                <a:moveTo>
                  <a:pt x="7053" y="5620"/>
                </a:moveTo>
                <a:cubicBezTo>
                  <a:pt x="6341" y="5620"/>
                  <a:pt x="5866" y="6128"/>
                  <a:pt x="5866" y="6805"/>
                </a:cubicBezTo>
                <a:cubicBezTo>
                  <a:pt x="5866" y="7482"/>
                  <a:pt x="6307" y="7990"/>
                  <a:pt x="7019" y="7990"/>
                </a:cubicBezTo>
                <a:cubicBezTo>
                  <a:pt x="7053" y="7990"/>
                  <a:pt x="7053" y="7990"/>
                  <a:pt x="7053" y="7990"/>
                </a:cubicBezTo>
                <a:cubicBezTo>
                  <a:pt x="7799" y="7990"/>
                  <a:pt x="8240" y="7482"/>
                  <a:pt x="8240" y="6805"/>
                </a:cubicBezTo>
                <a:cubicBezTo>
                  <a:pt x="8240" y="6128"/>
                  <a:pt x="7799" y="5620"/>
                  <a:pt x="7053" y="5620"/>
                </a:cubicBezTo>
                <a:close/>
                <a:moveTo>
                  <a:pt x="5866" y="15946"/>
                </a:moveTo>
                <a:cubicBezTo>
                  <a:pt x="8104" y="15946"/>
                  <a:pt x="8104" y="15946"/>
                  <a:pt x="8104" y="15946"/>
                </a:cubicBezTo>
                <a:cubicBezTo>
                  <a:pt x="8104" y="9073"/>
                  <a:pt x="8104" y="9073"/>
                  <a:pt x="8104" y="9073"/>
                </a:cubicBezTo>
                <a:cubicBezTo>
                  <a:pt x="5866" y="9073"/>
                  <a:pt x="5866" y="9073"/>
                  <a:pt x="5866" y="9073"/>
                </a:cubicBezTo>
                <a:lnTo>
                  <a:pt x="5866" y="15946"/>
                </a:lnTo>
                <a:close/>
                <a:moveTo>
                  <a:pt x="21600" y="10800"/>
                </a:moveTo>
                <a:cubicBezTo>
                  <a:pt x="21600" y="16759"/>
                  <a:pt x="16785" y="21600"/>
                  <a:pt x="10817" y="21600"/>
                </a:cubicBezTo>
                <a:cubicBezTo>
                  <a:pt x="4849" y="21600"/>
                  <a:pt x="0" y="16759"/>
                  <a:pt x="0" y="10800"/>
                </a:cubicBezTo>
                <a:cubicBezTo>
                  <a:pt x="0" y="4841"/>
                  <a:pt x="4849" y="0"/>
                  <a:pt x="10817" y="0"/>
                </a:cubicBezTo>
                <a:cubicBezTo>
                  <a:pt x="16785" y="0"/>
                  <a:pt x="21600" y="4841"/>
                  <a:pt x="21600" y="10800"/>
                </a:cubicBezTo>
                <a:close/>
                <a:moveTo>
                  <a:pt x="20922" y="10800"/>
                </a:moveTo>
                <a:cubicBezTo>
                  <a:pt x="20922" y="8092"/>
                  <a:pt x="19871" y="5552"/>
                  <a:pt x="17972" y="3656"/>
                </a:cubicBezTo>
                <a:cubicBezTo>
                  <a:pt x="16039" y="1727"/>
                  <a:pt x="13496" y="677"/>
                  <a:pt x="10817" y="677"/>
                </a:cubicBezTo>
                <a:cubicBezTo>
                  <a:pt x="8104" y="677"/>
                  <a:pt x="5561" y="1727"/>
                  <a:pt x="3628" y="3656"/>
                </a:cubicBezTo>
                <a:cubicBezTo>
                  <a:pt x="1729" y="5552"/>
                  <a:pt x="678" y="8092"/>
                  <a:pt x="678" y="10800"/>
                </a:cubicBezTo>
                <a:cubicBezTo>
                  <a:pt x="678" y="13508"/>
                  <a:pt x="1729" y="16048"/>
                  <a:pt x="3628" y="17944"/>
                </a:cubicBezTo>
                <a:cubicBezTo>
                  <a:pt x="5561" y="19873"/>
                  <a:pt x="8104" y="20923"/>
                  <a:pt x="10817" y="20923"/>
                </a:cubicBezTo>
                <a:cubicBezTo>
                  <a:pt x="13496" y="20923"/>
                  <a:pt x="16039" y="19873"/>
                  <a:pt x="17972" y="17944"/>
                </a:cubicBezTo>
                <a:cubicBezTo>
                  <a:pt x="19871" y="16048"/>
                  <a:pt x="20922" y="13508"/>
                  <a:pt x="20922" y="10800"/>
                </a:cubicBezTo>
                <a:close/>
              </a:path>
            </a:pathLst>
          </a:custGeom>
          <a:solidFill>
            <a:srgbClr val="123E86"/>
          </a:solidFill>
          <a:ln w="3175">
            <a:miter lim="400000"/>
          </a:ln>
        </p:spPr>
        <p:txBody>
          <a:bodyPr tIns="91439" bIns="91439"/>
          <a:lstStyle/>
          <a:p>
            <a:pPr defTabSz="458388">
              <a:spcBef>
                <a:spcPts val="800"/>
              </a:spcBef>
              <a:defRPr sz="800" b="0" spc="-8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" name="Figura"/>
          <p:cNvSpPr/>
          <p:nvPr/>
        </p:nvSpPr>
        <p:spPr>
          <a:xfrm>
            <a:off x="1263300" y="6312007"/>
            <a:ext cx="306001" cy="30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7" y="0"/>
                </a:moveTo>
                <a:cubicBezTo>
                  <a:pt x="4849" y="0"/>
                  <a:pt x="0" y="4849"/>
                  <a:pt x="0" y="10817"/>
                </a:cubicBezTo>
                <a:cubicBezTo>
                  <a:pt x="0" y="16785"/>
                  <a:pt x="4849" y="21600"/>
                  <a:pt x="10817" y="21600"/>
                </a:cubicBezTo>
                <a:cubicBezTo>
                  <a:pt x="16785" y="21600"/>
                  <a:pt x="21600" y="16785"/>
                  <a:pt x="21600" y="10817"/>
                </a:cubicBezTo>
                <a:cubicBezTo>
                  <a:pt x="21600" y="4849"/>
                  <a:pt x="16785" y="0"/>
                  <a:pt x="10817" y="0"/>
                </a:cubicBezTo>
                <a:close/>
                <a:moveTo>
                  <a:pt x="17972" y="17972"/>
                </a:moveTo>
                <a:cubicBezTo>
                  <a:pt x="16039" y="19871"/>
                  <a:pt x="13496" y="20922"/>
                  <a:pt x="10817" y="20922"/>
                </a:cubicBezTo>
                <a:cubicBezTo>
                  <a:pt x="8104" y="20922"/>
                  <a:pt x="5561" y="19871"/>
                  <a:pt x="3628" y="17972"/>
                </a:cubicBezTo>
                <a:cubicBezTo>
                  <a:pt x="1729" y="16039"/>
                  <a:pt x="678" y="13496"/>
                  <a:pt x="678" y="10817"/>
                </a:cubicBezTo>
                <a:cubicBezTo>
                  <a:pt x="678" y="8104"/>
                  <a:pt x="1729" y="5561"/>
                  <a:pt x="3628" y="3628"/>
                </a:cubicBezTo>
                <a:cubicBezTo>
                  <a:pt x="5561" y="1729"/>
                  <a:pt x="8104" y="678"/>
                  <a:pt x="10817" y="678"/>
                </a:cubicBezTo>
                <a:cubicBezTo>
                  <a:pt x="13496" y="678"/>
                  <a:pt x="16039" y="1729"/>
                  <a:pt x="17972" y="3628"/>
                </a:cubicBezTo>
                <a:cubicBezTo>
                  <a:pt x="19871" y="5561"/>
                  <a:pt x="20922" y="8104"/>
                  <a:pt x="20922" y="10817"/>
                </a:cubicBezTo>
                <a:cubicBezTo>
                  <a:pt x="20922" y="13496"/>
                  <a:pt x="19871" y="16039"/>
                  <a:pt x="17972" y="17972"/>
                </a:cubicBezTo>
                <a:close/>
                <a:moveTo>
                  <a:pt x="11156" y="15700"/>
                </a:moveTo>
                <a:cubicBezTo>
                  <a:pt x="10105" y="16378"/>
                  <a:pt x="9189" y="15429"/>
                  <a:pt x="8850" y="14750"/>
                </a:cubicBezTo>
                <a:cubicBezTo>
                  <a:pt x="8443" y="13937"/>
                  <a:pt x="7290" y="9562"/>
                  <a:pt x="6985" y="9189"/>
                </a:cubicBezTo>
                <a:cubicBezTo>
                  <a:pt x="6680" y="8850"/>
                  <a:pt x="5765" y="9562"/>
                  <a:pt x="5765" y="9562"/>
                </a:cubicBezTo>
                <a:cubicBezTo>
                  <a:pt x="5290" y="8986"/>
                  <a:pt x="5290" y="8986"/>
                  <a:pt x="5290" y="8986"/>
                </a:cubicBezTo>
                <a:cubicBezTo>
                  <a:pt x="5290" y="8986"/>
                  <a:pt x="7155" y="6748"/>
                  <a:pt x="8579" y="6477"/>
                </a:cubicBezTo>
                <a:cubicBezTo>
                  <a:pt x="10105" y="6171"/>
                  <a:pt x="10071" y="8782"/>
                  <a:pt x="10444" y="10241"/>
                </a:cubicBezTo>
                <a:cubicBezTo>
                  <a:pt x="10783" y="11631"/>
                  <a:pt x="11020" y="12411"/>
                  <a:pt x="11326" y="12411"/>
                </a:cubicBezTo>
                <a:cubicBezTo>
                  <a:pt x="11631" y="12411"/>
                  <a:pt x="12241" y="11665"/>
                  <a:pt x="12885" y="10444"/>
                </a:cubicBezTo>
                <a:cubicBezTo>
                  <a:pt x="13496" y="9257"/>
                  <a:pt x="12851" y="8206"/>
                  <a:pt x="11597" y="8952"/>
                </a:cubicBezTo>
                <a:cubicBezTo>
                  <a:pt x="12105" y="5934"/>
                  <a:pt x="16819" y="5222"/>
                  <a:pt x="16208" y="8681"/>
                </a:cubicBezTo>
                <a:cubicBezTo>
                  <a:pt x="15598" y="12105"/>
                  <a:pt x="12173" y="15056"/>
                  <a:pt x="11156" y="15700"/>
                </a:cubicBezTo>
                <a:close/>
              </a:path>
            </a:pathLst>
          </a:custGeom>
          <a:solidFill>
            <a:srgbClr val="123E86"/>
          </a:solidFill>
          <a:ln w="3175">
            <a:miter lim="400000"/>
          </a:ln>
        </p:spPr>
        <p:txBody>
          <a:bodyPr tIns="91439" bIns="91439"/>
          <a:lstStyle/>
          <a:p>
            <a:pPr defTabSz="458388">
              <a:spcBef>
                <a:spcPts val="800"/>
              </a:spcBef>
              <a:defRPr sz="800" b="0" spc="-80">
                <a:solidFill>
                  <a:srgbClr val="1C58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Figura"/>
          <p:cNvSpPr/>
          <p:nvPr/>
        </p:nvSpPr>
        <p:spPr>
          <a:xfrm>
            <a:off x="1643372" y="6312007"/>
            <a:ext cx="306001" cy="30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3" y="0"/>
                </a:moveTo>
                <a:cubicBezTo>
                  <a:pt x="4815" y="0"/>
                  <a:pt x="0" y="4841"/>
                  <a:pt x="0" y="10800"/>
                </a:cubicBezTo>
                <a:cubicBezTo>
                  <a:pt x="0" y="16759"/>
                  <a:pt x="4815" y="21600"/>
                  <a:pt x="10783" y="21600"/>
                </a:cubicBezTo>
                <a:cubicBezTo>
                  <a:pt x="16751" y="21600"/>
                  <a:pt x="21600" y="16759"/>
                  <a:pt x="21600" y="10800"/>
                </a:cubicBezTo>
                <a:cubicBezTo>
                  <a:pt x="21600" y="4841"/>
                  <a:pt x="16751" y="0"/>
                  <a:pt x="10783" y="0"/>
                </a:cubicBezTo>
                <a:close/>
                <a:moveTo>
                  <a:pt x="17972" y="17944"/>
                </a:moveTo>
                <a:cubicBezTo>
                  <a:pt x="16039" y="19873"/>
                  <a:pt x="13496" y="20923"/>
                  <a:pt x="10783" y="20923"/>
                </a:cubicBezTo>
                <a:cubicBezTo>
                  <a:pt x="8104" y="20923"/>
                  <a:pt x="5561" y="19873"/>
                  <a:pt x="3628" y="17944"/>
                </a:cubicBezTo>
                <a:cubicBezTo>
                  <a:pt x="1729" y="16048"/>
                  <a:pt x="678" y="13508"/>
                  <a:pt x="678" y="10800"/>
                </a:cubicBezTo>
                <a:cubicBezTo>
                  <a:pt x="678" y="8092"/>
                  <a:pt x="1729" y="5552"/>
                  <a:pt x="3628" y="3656"/>
                </a:cubicBezTo>
                <a:cubicBezTo>
                  <a:pt x="5561" y="1727"/>
                  <a:pt x="8104" y="677"/>
                  <a:pt x="10783" y="677"/>
                </a:cubicBezTo>
                <a:cubicBezTo>
                  <a:pt x="13496" y="677"/>
                  <a:pt x="16039" y="1727"/>
                  <a:pt x="17972" y="3656"/>
                </a:cubicBezTo>
                <a:cubicBezTo>
                  <a:pt x="19871" y="5552"/>
                  <a:pt x="20922" y="8092"/>
                  <a:pt x="20922" y="10800"/>
                </a:cubicBezTo>
                <a:cubicBezTo>
                  <a:pt x="20922" y="13508"/>
                  <a:pt x="19871" y="16048"/>
                  <a:pt x="17972" y="17944"/>
                </a:cubicBezTo>
                <a:close/>
                <a:moveTo>
                  <a:pt x="15937" y="15235"/>
                </a:moveTo>
                <a:cubicBezTo>
                  <a:pt x="14140" y="15235"/>
                  <a:pt x="14140" y="15235"/>
                  <a:pt x="14140" y="15235"/>
                </a:cubicBezTo>
                <a:cubicBezTo>
                  <a:pt x="14140" y="11037"/>
                  <a:pt x="10715" y="7584"/>
                  <a:pt x="6544" y="7584"/>
                </a:cubicBezTo>
                <a:cubicBezTo>
                  <a:pt x="6544" y="5789"/>
                  <a:pt x="6544" y="5789"/>
                  <a:pt x="6544" y="5789"/>
                </a:cubicBezTo>
                <a:cubicBezTo>
                  <a:pt x="11699" y="5789"/>
                  <a:pt x="15937" y="10021"/>
                  <a:pt x="15937" y="15235"/>
                </a:cubicBezTo>
                <a:close/>
                <a:moveTo>
                  <a:pt x="9664" y="12053"/>
                </a:moveTo>
                <a:cubicBezTo>
                  <a:pt x="8816" y="11240"/>
                  <a:pt x="7731" y="10800"/>
                  <a:pt x="6544" y="10800"/>
                </a:cubicBezTo>
                <a:cubicBezTo>
                  <a:pt x="6544" y="8972"/>
                  <a:pt x="6544" y="8972"/>
                  <a:pt x="6544" y="8972"/>
                </a:cubicBezTo>
                <a:cubicBezTo>
                  <a:pt x="9935" y="8972"/>
                  <a:pt x="12750" y="11782"/>
                  <a:pt x="12750" y="15167"/>
                </a:cubicBezTo>
                <a:cubicBezTo>
                  <a:pt x="10919" y="15167"/>
                  <a:pt x="10919" y="15167"/>
                  <a:pt x="10919" y="15167"/>
                </a:cubicBezTo>
                <a:cubicBezTo>
                  <a:pt x="10919" y="14016"/>
                  <a:pt x="10478" y="12899"/>
                  <a:pt x="9664" y="12053"/>
                </a:cubicBezTo>
                <a:close/>
                <a:moveTo>
                  <a:pt x="7799" y="12696"/>
                </a:moveTo>
                <a:cubicBezTo>
                  <a:pt x="8477" y="12696"/>
                  <a:pt x="9054" y="13238"/>
                  <a:pt x="9054" y="13949"/>
                </a:cubicBezTo>
                <a:cubicBezTo>
                  <a:pt x="9054" y="14626"/>
                  <a:pt x="8477" y="15201"/>
                  <a:pt x="7799" y="15201"/>
                </a:cubicBezTo>
                <a:cubicBezTo>
                  <a:pt x="7087" y="15201"/>
                  <a:pt x="6544" y="14626"/>
                  <a:pt x="6544" y="13949"/>
                </a:cubicBezTo>
                <a:cubicBezTo>
                  <a:pt x="6544" y="13238"/>
                  <a:pt x="7087" y="12696"/>
                  <a:pt x="7799" y="12696"/>
                </a:cubicBezTo>
                <a:close/>
              </a:path>
            </a:pathLst>
          </a:custGeom>
          <a:solidFill>
            <a:srgbClr val="123E86"/>
          </a:solidFill>
          <a:ln w="3175">
            <a:miter lim="400000"/>
          </a:ln>
        </p:spPr>
        <p:txBody>
          <a:bodyPr tIns="91439" bIns="91439"/>
          <a:lstStyle/>
          <a:p>
            <a:pPr defTabSz="458388">
              <a:spcBef>
                <a:spcPts val="800"/>
              </a:spcBef>
              <a:defRPr sz="800" b="0" spc="-8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2803899" y="5438324"/>
            <a:ext cx="6579774" cy="11801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ACKNOWLEDGEMENTS</a:t>
            </a:r>
            <a:r>
              <a:rPr lang="en-GB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GB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GB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This 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work </a:t>
            </a:r>
            <a:r>
              <a:rPr lang="en-GB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 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funded by the </a:t>
            </a:r>
            <a:r>
              <a:rPr lang="en-GB" sz="12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TeSLA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project (Grant Agreement Number: 688520 – </a:t>
            </a:r>
            <a:r>
              <a:rPr lang="en-GB" sz="12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TeSLA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– H2020-ICT-2015/H2020-ICT-2015</a:t>
            </a:r>
            <a:r>
              <a:rPr lang="en-GB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).Thanks 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are also given to head panel members: António Teixeira (</a:t>
            </a:r>
            <a:r>
              <a:rPr lang="en-GB" sz="12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Universidade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sz="12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Aberta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Portugal), Stephen Jackson (Assessment, Research &amp; Evaluation Associates Ltd, United Kingdom), Esther Andrés (ISDEFE, Spain), Inguna </a:t>
            </a:r>
            <a:r>
              <a:rPr lang="en-GB" sz="12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Blese</a:t>
            </a:r>
            <a:r>
              <a:rPr lang="en-GB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(University 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Latvia, Latvia)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sym typeface="Helvetica Neue"/>
            </a:endParaRPr>
          </a:p>
        </p:txBody>
      </p:sp>
      <p:pic>
        <p:nvPicPr>
          <p:cNvPr id="10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806" y="5695145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13" y="1850295"/>
            <a:ext cx="3084146" cy="155746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803899" y="3922909"/>
            <a:ext cx="6579774" cy="9954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sym typeface="Helvetica Neue"/>
              </a:rPr>
              <a:t>Esther Huertas (AQU </a:t>
            </a:r>
            <a:r>
              <a:rPr kumimoji="0" lang="en-GB" sz="18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sym typeface="Helvetica Neue"/>
              </a:rPr>
              <a:t>Catalunya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sym typeface="Helvetica Neue"/>
              </a:rPr>
              <a:t>): 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sym typeface="Helvetica Neue"/>
                <a:hlinkClick r:id="rId5"/>
              </a:rPr>
              <a:t>ehuertashidalgo@aqu.cat</a:t>
            </a:r>
            <a:endParaRPr kumimoji="0" lang="en-GB" sz="18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sym typeface="Helvetica Neue"/>
            </a:endParaRPr>
          </a:p>
          <a:p>
            <a:r>
              <a:rPr lang="en-GB" sz="1400" b="0" dirty="0"/>
              <a:t>Maria Kelo (ENQA); Roger Roca (AQU </a:t>
            </a:r>
            <a:r>
              <a:rPr lang="en-GB" sz="1400" b="0" dirty="0" err="1"/>
              <a:t>Catalunya</a:t>
            </a:r>
            <a:r>
              <a:rPr lang="en-GB" sz="1400" b="0" dirty="0"/>
              <a:t>); Paula </a:t>
            </a:r>
            <a:r>
              <a:rPr lang="en-GB" sz="1400" b="0" dirty="0" err="1"/>
              <a:t>Ranne</a:t>
            </a:r>
            <a:r>
              <a:rPr lang="en-GB" sz="1400" b="0" dirty="0"/>
              <a:t> (ENQA);            </a:t>
            </a:r>
            <a:r>
              <a:rPr lang="en-GB" sz="1400" b="0" dirty="0" err="1"/>
              <a:t>Anaïs</a:t>
            </a:r>
            <a:r>
              <a:rPr lang="en-GB" sz="1400" b="0" dirty="0"/>
              <a:t> </a:t>
            </a:r>
            <a:r>
              <a:rPr lang="en-GB" sz="1400" b="0" dirty="0" err="1"/>
              <a:t>Gourdin</a:t>
            </a:r>
            <a:r>
              <a:rPr lang="en-GB" sz="1400" b="0" dirty="0"/>
              <a:t> (ENQA); Martin Foerster (EQANIE) </a:t>
            </a:r>
          </a:p>
          <a:p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sym typeface="Helvetica Neue"/>
            </a:endParaRPr>
          </a:p>
        </p:txBody>
      </p:sp>
      <p:pic>
        <p:nvPicPr>
          <p:cNvPr id="17" name="pasted-image.jpeg" descr="pasted-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6120" y="5061280"/>
            <a:ext cx="755792" cy="453475"/>
          </a:xfrm>
          <a:prstGeom prst="rect">
            <a:avLst/>
          </a:prstGeom>
          <a:ln w="3175">
            <a:miter lim="400000"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5" y="5174278"/>
            <a:ext cx="474837" cy="28490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92" y="5118067"/>
            <a:ext cx="662205" cy="3973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73626" y="248511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INTRODUCTION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748237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1998" y="1329156"/>
            <a:ext cx="3654335" cy="237224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421998" y="836713"/>
            <a:ext cx="3654335" cy="492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chemeClr val="bg1"/>
                </a:solidFill>
              </a:rPr>
              <a:t>DIGITAL AGE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245476" y="1814595"/>
            <a:ext cx="43308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0070C0"/>
                </a:solidFill>
              </a:rPr>
              <a:t>Main reasons</a:t>
            </a:r>
          </a:p>
          <a:p>
            <a:pPr algn="l"/>
            <a:endParaRPr lang="en-GB" sz="100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Globalisation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Worldwide internet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30278" y="4869161"/>
            <a:ext cx="1295582" cy="1872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3216" y="4509121"/>
            <a:ext cx="1265055" cy="1920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78150" y="3963095"/>
            <a:ext cx="1296984" cy="1785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89518" y="4193845"/>
            <a:ext cx="3024336" cy="2190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Flecha abajo 19"/>
          <p:cNvSpPr/>
          <p:nvPr/>
        </p:nvSpPr>
        <p:spPr>
          <a:xfrm>
            <a:off x="5412036" y="3701402"/>
            <a:ext cx="504056" cy="447678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33948" y="5081341"/>
            <a:ext cx="1306098" cy="1660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81" y="1112440"/>
            <a:ext cx="3785207" cy="2129028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84175" y="3252835"/>
            <a:ext cx="34115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050" b="0" dirty="0"/>
              <a:t>https://edition.cnn.com/2013/05/29/opinion/mystreet-digital-anthropology/index.html</a:t>
            </a:r>
          </a:p>
        </p:txBody>
      </p:sp>
    </p:spTree>
    <p:extLst>
      <p:ext uri="{BB962C8B-B14F-4D97-AF65-F5344CB8AC3E}">
        <p14:creationId xmlns:p14="http://schemas.microsoft.com/office/powerpoint/2010/main" val="2961240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73626" y="248511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EDUCATION 2030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748237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CuadroTexto 9"/>
          <p:cNvSpPr txBox="1"/>
          <p:nvPr/>
        </p:nvSpPr>
        <p:spPr>
          <a:xfrm>
            <a:off x="1773113" y="901157"/>
            <a:ext cx="8439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70C0"/>
                </a:solidFill>
              </a:rPr>
              <a:t>Incheon </a:t>
            </a:r>
            <a:r>
              <a:rPr lang="en-GB" sz="2200" dirty="0">
                <a:solidFill>
                  <a:srgbClr val="0070C0"/>
                </a:solidFill>
              </a:rPr>
              <a:t>Declaration and Framework for Action for the implementation of SDG 4 (2015)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1537" y="4544472"/>
            <a:ext cx="1247775" cy="12573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463816" y="5801772"/>
            <a:ext cx="8356584" cy="861774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500" i="1" dirty="0">
                <a:solidFill>
                  <a:srgbClr val="0070C0"/>
                </a:solidFill>
              </a:rPr>
              <a:t>Ensure inclusive and equitable quality education and promote lifelong learning opportunities for all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785929" y="1737704"/>
            <a:ext cx="4752528" cy="3672408"/>
            <a:chOff x="1763688" y="2060848"/>
            <a:chExt cx="4896544" cy="3947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3688" y="2060848"/>
              <a:ext cx="4896544" cy="3947434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2806575" y="3120985"/>
              <a:ext cx="887239" cy="879610"/>
            </a:xfrm>
            <a:prstGeom prst="rect">
              <a:avLst/>
            </a:prstGeom>
            <a:noFill/>
            <a:ln w="571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0070C0"/>
                </a:solidFill>
              </a:endParaRP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3785929" y="541011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000" dirty="0">
                <a:solidFill>
                  <a:srgbClr val="0070C0"/>
                </a:solidFill>
              </a:rPr>
              <a:t>http://unesdoc.unesco.org/images/0024/002456/245656e.pdf</a:t>
            </a:r>
          </a:p>
        </p:txBody>
      </p:sp>
    </p:spTree>
    <p:extLst>
      <p:ext uri="{BB962C8B-B14F-4D97-AF65-F5344CB8AC3E}">
        <p14:creationId xmlns:p14="http://schemas.microsoft.com/office/powerpoint/2010/main" val="2182535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73626" y="248511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E-LEARNING IN EUROPE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748237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16" y="2095500"/>
            <a:ext cx="1782634" cy="25250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2094" y="1164673"/>
            <a:ext cx="9197401" cy="4652511"/>
          </a:xfrm>
          <a:prstGeom prst="rect">
            <a:avLst/>
          </a:prstGeom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563586" y="6009306"/>
            <a:ext cx="96284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0" dirty="0">
                <a:hlinkClick r:id="rId9"/>
              </a:rPr>
              <a:t>https://eua.eu/downloads/publications/trends-2018-learning-and-teaching-in-the-european-higher-education-area.pdf</a:t>
            </a:r>
            <a:endParaRPr lang="ca-ES" sz="1200" b="0" dirty="0"/>
          </a:p>
        </p:txBody>
      </p:sp>
    </p:spTree>
    <p:extLst>
      <p:ext uri="{BB962C8B-B14F-4D97-AF65-F5344CB8AC3E}">
        <p14:creationId xmlns:p14="http://schemas.microsoft.com/office/powerpoint/2010/main" val="1068734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748237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872" y="1342833"/>
            <a:ext cx="8819295" cy="18174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685" y="3472544"/>
            <a:ext cx="9482550" cy="2468932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73626" y="248511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E-LEARNING IN EUROPE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 flipV="1">
            <a:off x="9753600" y="4561114"/>
            <a:ext cx="810986" cy="10886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ector recto 15"/>
          <p:cNvCxnSpPr/>
          <p:nvPr/>
        </p:nvCxnSpPr>
        <p:spPr>
          <a:xfrm flipV="1">
            <a:off x="1616529" y="4822371"/>
            <a:ext cx="2955471" cy="10886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Conector recto 17"/>
          <p:cNvCxnSpPr/>
          <p:nvPr/>
        </p:nvCxnSpPr>
        <p:spPr>
          <a:xfrm flipV="1">
            <a:off x="5143500" y="4816928"/>
            <a:ext cx="2824843" cy="10886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ector recto 19"/>
          <p:cNvCxnSpPr/>
          <p:nvPr/>
        </p:nvCxnSpPr>
        <p:spPr>
          <a:xfrm flipV="1">
            <a:off x="9095014" y="4806042"/>
            <a:ext cx="1469572" cy="10886"/>
          </a:xfrm>
          <a:prstGeom prst="line">
            <a:avLst/>
          </a:prstGeom>
          <a:noFill/>
          <a:ln w="38100" cap="flat">
            <a:solidFill>
              <a:schemeClr val="accent3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Conector recto 21"/>
          <p:cNvCxnSpPr/>
          <p:nvPr/>
        </p:nvCxnSpPr>
        <p:spPr>
          <a:xfrm>
            <a:off x="1624692" y="5072742"/>
            <a:ext cx="5500008" cy="0"/>
          </a:xfrm>
          <a:prstGeom prst="line">
            <a:avLst/>
          </a:prstGeom>
          <a:noFill/>
          <a:ln w="38100" cap="flat">
            <a:solidFill>
              <a:schemeClr val="accent3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ector recto 16"/>
          <p:cNvCxnSpPr/>
          <p:nvPr/>
        </p:nvCxnSpPr>
        <p:spPr>
          <a:xfrm>
            <a:off x="1616529" y="3858985"/>
            <a:ext cx="8860971" cy="0"/>
          </a:xfrm>
          <a:prstGeom prst="lin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ector recto 18"/>
          <p:cNvCxnSpPr/>
          <p:nvPr/>
        </p:nvCxnSpPr>
        <p:spPr>
          <a:xfrm>
            <a:off x="1556658" y="4065814"/>
            <a:ext cx="8028213" cy="0"/>
          </a:xfrm>
          <a:prstGeom prst="lin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tángulo 4"/>
          <p:cNvSpPr/>
          <p:nvPr/>
        </p:nvSpPr>
        <p:spPr>
          <a:xfrm>
            <a:off x="2780326" y="6357086"/>
            <a:ext cx="8245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0" dirty="0">
                <a:hlinkClick r:id="rId9"/>
              </a:rPr>
              <a:t>http://www.ehea.info/media.ehea.info/file/2018_Paris/77/1/EHEAParis2018_Communique_final_952771.pdf</a:t>
            </a:r>
            <a:endParaRPr lang="ca-ES" sz="1200" b="0" dirty="0"/>
          </a:p>
        </p:txBody>
      </p:sp>
    </p:spTree>
    <p:extLst>
      <p:ext uri="{BB962C8B-B14F-4D97-AF65-F5344CB8AC3E}">
        <p14:creationId xmlns:p14="http://schemas.microsoft.com/office/powerpoint/2010/main" val="491930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890" y="1383164"/>
            <a:ext cx="2390337" cy="2372409"/>
          </a:xfrm>
          <a:prstGeom prst="rect">
            <a:avLst/>
          </a:prstGeom>
        </p:spPr>
      </p:pic>
      <p:sp>
        <p:nvSpPr>
          <p:cNvPr id="38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73626" y="248511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WHAT’S FIRST?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748237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Elipse 2"/>
          <p:cNvSpPr/>
          <p:nvPr/>
        </p:nvSpPr>
        <p:spPr>
          <a:xfrm>
            <a:off x="92523" y="872152"/>
            <a:ext cx="9661072" cy="5822562"/>
          </a:xfrm>
          <a:prstGeom prst="ellipse">
            <a:avLst/>
          </a:prstGeom>
          <a:noFill/>
          <a:ln w="7620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934640" y="1376734"/>
            <a:ext cx="8073284" cy="4599523"/>
            <a:chOff x="1751073" y="1376734"/>
            <a:chExt cx="7634514" cy="4194340"/>
          </a:xfrm>
        </p:grpSpPr>
        <p:graphicFrame>
          <p:nvGraphicFramePr>
            <p:cNvPr id="6" name="Diagrama 5"/>
            <p:cNvGraphicFramePr/>
            <p:nvPr>
              <p:extLst>
                <p:ext uri="{D42A27DB-BD31-4B8C-83A1-F6EECF244321}">
                  <p14:modId xmlns:p14="http://schemas.microsoft.com/office/powerpoint/2010/main" val="2972084245"/>
                </p:ext>
              </p:extLst>
            </p:nvPr>
          </p:nvGraphicFramePr>
          <p:xfrm>
            <a:off x="1751073" y="1376734"/>
            <a:ext cx="7634514" cy="41943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45628" y="2030187"/>
              <a:ext cx="3082262" cy="174851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94541" y="1861335"/>
              <a:ext cx="2953015" cy="1960911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4218215" y="4429507"/>
              <a:ext cx="1077686" cy="6876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marL="0" marR="0" indent="0" algn="ctr" defTabSz="4107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40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1</a:t>
              </a:r>
              <a:r>
                <a:rPr kumimoji="0" lang="es-ES" sz="32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st</a:t>
              </a:r>
              <a:endParaRPr kumimoji="0" lang="ca-ES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8207829" y="4429506"/>
              <a:ext cx="1077686" cy="6876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8" tIns="35718" rIns="35718" bIns="35718" numCol="1" spcCol="38100" rtlCol="0" anchor="ctr">
              <a:spAutoFit/>
            </a:bodyPr>
            <a:lstStyle/>
            <a:p>
              <a:pPr marL="0" marR="0" indent="0" algn="ctr" defTabSz="4107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4000" dirty="0" smtClean="0">
                  <a:solidFill>
                    <a:srgbClr val="C00000"/>
                  </a:solidFill>
                </a:rPr>
                <a:t>2</a:t>
              </a:r>
              <a:r>
                <a:rPr lang="es-ES" sz="3200" dirty="0" smtClean="0">
                  <a:solidFill>
                    <a:srgbClr val="C00000"/>
                  </a:solidFill>
                </a:rPr>
                <a:t>nd</a:t>
              </a:r>
              <a:endParaRPr kumimoji="0" lang="ca-ES" sz="3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"/>
              </a:endParaRP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10154535" y="2279665"/>
            <a:ext cx="1534886" cy="5645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SCL</a:t>
            </a:r>
            <a:endParaRPr kumimoji="0" lang="ca-ES" sz="32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310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28899" y="1529443"/>
            <a:ext cx="9231085" cy="1164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a-ES" sz="1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8" name="Rectángulo"/>
          <p:cNvSpPr/>
          <p:nvPr/>
        </p:nvSpPr>
        <p:spPr>
          <a:xfrm>
            <a:off x="-12700" y="-12700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logo_UE.png" descr="logo_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73626" y="248511"/>
            <a:ext cx="11031166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s-E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itchFamily="2" charset="0"/>
                <a:cs typeface="Roboto" pitchFamily="2" charset="0"/>
              </a:rPr>
              <a:t>E-ASSESSMENT DEFINITION</a:t>
            </a:r>
            <a:endParaRPr lang="es-ES" sz="2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 pitchFamily="2" charset="0"/>
              <a:cs typeface="Roboto" pitchFamily="2" charset="0"/>
            </a:endParaRPr>
          </a:p>
        </p:txBody>
      </p:sp>
      <p:pic>
        <p:nvPicPr>
          <p:cNvPr id="42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45" name="Línea"/>
          <p:cNvSpPr/>
          <p:nvPr/>
        </p:nvSpPr>
        <p:spPr>
          <a:xfrm>
            <a:off x="5604913" y="748237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815" y="3068599"/>
            <a:ext cx="3071379" cy="328021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4151065" y="6348811"/>
            <a:ext cx="66675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100" b="0" u="sng" dirty="0" err="1">
                <a:solidFill>
                  <a:schemeClr val="tx1"/>
                </a:solidFill>
                <a:latin typeface="Helvetica Neue Light"/>
                <a:hlinkClick r:id="rId8"/>
              </a:rPr>
              <a:t>Mobilis</a:t>
            </a:r>
            <a:r>
              <a:rPr lang="ca-ES" sz="1100" b="0" u="sng" dirty="0">
                <a:solidFill>
                  <a:schemeClr val="tx1"/>
                </a:solidFill>
                <a:latin typeface="Helvetica Neue Light"/>
                <a:hlinkClick r:id="rId8"/>
              </a:rPr>
              <a:t> in </a:t>
            </a:r>
            <a:r>
              <a:rPr lang="ca-ES" sz="1100" b="0" u="sng" dirty="0" err="1">
                <a:solidFill>
                  <a:schemeClr val="tx1"/>
                </a:solidFill>
                <a:latin typeface="Helvetica Neue Light"/>
                <a:hlinkClick r:id="rId8"/>
              </a:rPr>
              <a:t>Mobili</a:t>
            </a:r>
            <a:r>
              <a:rPr lang="ca-ES" sz="1100" b="0" u="sng" dirty="0">
                <a:solidFill>
                  <a:schemeClr val="tx1"/>
                </a:solidFill>
                <a:latin typeface="Helvetica Neue Light"/>
                <a:hlinkClick r:id="rId8"/>
              </a:rPr>
              <a:t> </a:t>
            </a:r>
            <a:r>
              <a:rPr lang="ca-ES" sz="1100" b="0" u="sng" dirty="0" err="1" smtClean="0">
                <a:solidFill>
                  <a:schemeClr val="tx1"/>
                </a:solidFill>
                <a:latin typeface="Helvetica Neue Light"/>
                <a:hlinkClick r:id="rId8"/>
              </a:rPr>
              <a:t>Blog</a:t>
            </a:r>
            <a:r>
              <a:rPr lang="ca-ES" sz="1100" b="0" u="sng" dirty="0" smtClean="0">
                <a:solidFill>
                  <a:schemeClr val="tx1"/>
                </a:solidFill>
                <a:latin typeface="Helvetica Neue Light"/>
              </a:rPr>
              <a:t>. </a:t>
            </a:r>
          </a:p>
          <a:p>
            <a:r>
              <a:rPr lang="ca-ES" sz="1100" b="0" dirty="0" smtClean="0">
                <a:solidFill>
                  <a:schemeClr val="tx1"/>
                </a:solidFill>
                <a:hlinkClick r:id="rId9"/>
              </a:rPr>
              <a:t>http://maggiese-learningreflections.blogspot.com/2012/03/teacher-centered-vs-learner-centered.html</a:t>
            </a:r>
            <a:endParaRPr lang="ca-ES" sz="1100" b="0" dirty="0">
              <a:solidFill>
                <a:schemeClr val="tx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778" y="1250982"/>
            <a:ext cx="2061050" cy="2758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2748642" y="1674224"/>
            <a:ext cx="8975271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Methods and practices that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technologies in order to measure, evaluate and support learners’ learning.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2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423" y="920514"/>
            <a:ext cx="9085396" cy="5612635"/>
          </a:xfrm>
          <a:prstGeom prst="rect">
            <a:avLst/>
          </a:prstGeom>
        </p:spPr>
      </p:pic>
      <p:sp>
        <p:nvSpPr>
          <p:cNvPr id="439" name="Rectángulo"/>
          <p:cNvSpPr/>
          <p:nvPr/>
        </p:nvSpPr>
        <p:spPr>
          <a:xfrm>
            <a:off x="-12700" y="-15386"/>
            <a:ext cx="12217400" cy="170339"/>
          </a:xfrm>
          <a:prstGeom prst="rect">
            <a:avLst/>
          </a:prstGeom>
          <a:solidFill>
            <a:srgbClr val="67A1DD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0" name="Línea"/>
          <p:cNvSpPr/>
          <p:nvPr/>
        </p:nvSpPr>
        <p:spPr>
          <a:xfrm>
            <a:off x="11217099" y="6591300"/>
            <a:ext cx="982173" cy="0"/>
          </a:xfrm>
          <a:prstGeom prst="line">
            <a:avLst/>
          </a:prstGeom>
          <a:ln w="254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4" name="logo_UE.png" descr="logo_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189"/>
            <a:ext cx="736916" cy="666486"/>
          </a:xfrm>
          <a:prstGeom prst="rect">
            <a:avLst/>
          </a:prstGeom>
          <a:ln w="3175">
            <a:miter lim="400000"/>
          </a:ln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82811" y="6048375"/>
            <a:ext cx="1158522" cy="699214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77476" y="355836"/>
            <a:ext cx="603704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TeSLA</a:t>
            </a: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PROJECT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8546" y="162189"/>
            <a:ext cx="1374083" cy="824449"/>
          </a:xfrm>
          <a:prstGeom prst="rect">
            <a:avLst/>
          </a:prstGeom>
          <a:ln w="3175">
            <a:miter lim="400000"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46" y="306803"/>
            <a:ext cx="878747" cy="5272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4" y="273225"/>
            <a:ext cx="990672" cy="594403"/>
          </a:xfrm>
          <a:prstGeom prst="rect">
            <a:avLst/>
          </a:prstGeom>
        </p:spPr>
      </p:pic>
      <p:sp>
        <p:nvSpPr>
          <p:cNvPr id="13" name="Línea"/>
          <p:cNvSpPr/>
          <p:nvPr/>
        </p:nvSpPr>
        <p:spPr>
          <a:xfrm>
            <a:off x="5476034" y="920514"/>
            <a:ext cx="982173" cy="1"/>
          </a:xfrm>
          <a:prstGeom prst="line">
            <a:avLst/>
          </a:prstGeom>
          <a:ln w="76200">
            <a:solidFill>
              <a:srgbClr val="67A1DD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1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762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6385</TotalTime>
  <Words>1407</Words>
  <Application>Microsoft Office PowerPoint</Application>
  <PresentationFormat>Widescreen</PresentationFormat>
  <Paragraphs>184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Open Sans</vt:lpstr>
      <vt:lpstr>Roboto</vt:lpstr>
      <vt:lpstr>Times New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Roger Roca Solà</dc:creator>
  <cp:lastModifiedBy>DELL</cp:lastModifiedBy>
  <cp:revision>626</cp:revision>
  <dcterms:modified xsi:type="dcterms:W3CDTF">2019-05-23T09:20:38Z</dcterms:modified>
</cp:coreProperties>
</file>