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8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1A2CA-E49C-4F0F-B9D2-20441429F5FC}" type="datetimeFigureOut">
              <a:rPr lang="en-US" smtClean="0"/>
              <a:pPr/>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04937-900F-4087-A551-E75A59D5A21D}" type="slidenum">
              <a:rPr lang="en-US" smtClean="0"/>
              <a:pPr/>
              <a:t>‹#›</a:t>
            </a:fld>
            <a:endParaRPr lang="en-US"/>
          </a:p>
        </p:txBody>
      </p:sp>
    </p:spTree>
    <p:extLst>
      <p:ext uri="{BB962C8B-B14F-4D97-AF65-F5344CB8AC3E}">
        <p14:creationId xmlns:p14="http://schemas.microsoft.com/office/powerpoint/2010/main" val="139677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04937-900F-4087-A551-E75A59D5A21D}" type="slidenum">
              <a:rPr lang="en-US" smtClean="0"/>
              <a:pPr/>
              <a:t>8</a:t>
            </a:fld>
            <a:endParaRPr lang="en-US"/>
          </a:p>
        </p:txBody>
      </p:sp>
    </p:spTree>
    <p:extLst>
      <p:ext uri="{BB962C8B-B14F-4D97-AF65-F5344CB8AC3E}">
        <p14:creationId xmlns:p14="http://schemas.microsoft.com/office/powerpoint/2010/main" val="276789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4E0BCA-1D37-45F3-BF58-1256E9A614E5}" type="datetimeFigureOut">
              <a:rPr lang="en-US" smtClean="0"/>
              <a:pPr/>
              <a:t>5/23/2019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45D1B9B-718E-47C1-9FDD-4763BDC2F7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E0BCA-1D37-45F3-BF58-1256E9A614E5}"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E0BCA-1D37-45F3-BF58-1256E9A614E5}"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E0BCA-1D37-45F3-BF58-1256E9A614E5}"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4E0BCA-1D37-45F3-BF58-1256E9A614E5}"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D1B9B-718E-47C1-9FDD-4763BDC2F7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4E0BCA-1D37-45F3-BF58-1256E9A614E5}"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4E0BCA-1D37-45F3-BF58-1256E9A614E5}" type="datetimeFigureOut">
              <a:rPr lang="en-US" smtClean="0"/>
              <a:pPr/>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4E0BCA-1D37-45F3-BF58-1256E9A614E5}" type="datetimeFigureOut">
              <a:rPr lang="en-US" smtClean="0"/>
              <a:pPr/>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E0BCA-1D37-45F3-BF58-1256E9A614E5}" type="datetimeFigureOut">
              <a:rPr lang="en-US" smtClean="0"/>
              <a:pPr/>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4E0BCA-1D37-45F3-BF58-1256E9A614E5}"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D1B9B-718E-47C1-9FDD-4763BDC2F7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4E0BCA-1D37-45F3-BF58-1256E9A614E5}"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45D1B9B-718E-47C1-9FDD-4763BDC2F7A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4E0BCA-1D37-45F3-BF58-1256E9A614E5}" type="datetimeFigureOut">
              <a:rPr lang="en-US" smtClean="0"/>
              <a:pPr/>
              <a:t>5/23/2019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5D1B9B-718E-47C1-9FDD-4763BDC2F7A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3000" t="11000" r="4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8534400" cy="3990536"/>
          </a:xfrm>
        </p:spPr>
        <p:txBody>
          <a:bodyPr>
            <a:noAutofit/>
          </a:bodyPr>
          <a:lstStyle/>
          <a:p>
            <a:pPr algn="ctr">
              <a:spcBef>
                <a:spcPts val="0"/>
              </a:spcBef>
            </a:pPr>
            <a:r>
              <a:rPr lang="en-US" sz="4900" b="1" dirty="0" smtClean="0">
                <a:solidFill>
                  <a:schemeClr val="bg1"/>
                </a:solidFill>
              </a:rPr>
              <a:t>Sub theme 3: </a:t>
            </a:r>
          </a:p>
          <a:p>
            <a:pPr algn="ctr">
              <a:spcBef>
                <a:spcPts val="0"/>
              </a:spcBef>
            </a:pPr>
            <a:r>
              <a:rPr lang="en-US" sz="4900" b="1" dirty="0" smtClean="0">
                <a:solidFill>
                  <a:schemeClr val="bg1"/>
                </a:solidFill>
              </a:rPr>
              <a:t>Ensuring and Promoting</a:t>
            </a:r>
          </a:p>
          <a:p>
            <a:pPr algn="l">
              <a:spcBef>
                <a:spcPts val="0"/>
              </a:spcBef>
            </a:pPr>
            <a:r>
              <a:rPr lang="en-US" sz="4900" b="1" dirty="0" smtClean="0">
                <a:solidFill>
                  <a:schemeClr val="bg1"/>
                </a:solidFill>
              </a:rPr>
              <a:t>Trust in a Globalized Context</a:t>
            </a:r>
            <a:r>
              <a:rPr lang="en-US" sz="5400" b="1" dirty="0" smtClean="0">
                <a:solidFill>
                  <a:srgbClr val="FFFF00"/>
                </a:solidFill>
              </a:rPr>
              <a:t/>
            </a:r>
            <a:br>
              <a:rPr lang="en-US" sz="5400" b="1" dirty="0" smtClean="0">
                <a:solidFill>
                  <a:srgbClr val="FFFF00"/>
                </a:solidFill>
              </a:rPr>
            </a:br>
            <a:endParaRPr lang="en-US" sz="5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89120"/>
          </a:xfrm>
        </p:spPr>
        <p:txBody>
          <a:bodyPr/>
          <a:lstStyle/>
          <a:p>
            <a:pPr>
              <a:buNone/>
            </a:pPr>
            <a:r>
              <a:rPr lang="en-US" dirty="0" smtClean="0"/>
              <a:t> in 2018,</a:t>
            </a:r>
          </a:p>
          <a:p>
            <a:r>
              <a:rPr lang="en-US" dirty="0" smtClean="0"/>
              <a:t> two international reviewers successfully participated in 2 review panels of the IR of two of the State Universities</a:t>
            </a:r>
          </a:p>
          <a:p>
            <a:r>
              <a:rPr lang="en-US" dirty="0" smtClean="0"/>
              <a:t> together with the local reviewers in the panels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800600"/>
            <a:ext cx="3175000"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Autofit/>
          </a:bodyPr>
          <a:lstStyle/>
          <a:p>
            <a:r>
              <a:rPr lang="en-US" sz="4000" b="1" dirty="0" smtClean="0"/>
              <a:t>Methodology</a:t>
            </a:r>
            <a:endParaRPr lang="en-US" sz="4000" b="1" dirty="0"/>
          </a:p>
        </p:txBody>
      </p:sp>
      <p:sp>
        <p:nvSpPr>
          <p:cNvPr id="3" name="Content Placeholder 2"/>
          <p:cNvSpPr>
            <a:spLocks noGrp="1"/>
          </p:cNvSpPr>
          <p:nvPr>
            <p:ph idx="1"/>
          </p:nvPr>
        </p:nvSpPr>
        <p:spPr>
          <a:xfrm>
            <a:off x="457200" y="1219200"/>
            <a:ext cx="8229600" cy="4800600"/>
          </a:xfrm>
        </p:spPr>
        <p:txBody>
          <a:bodyPr>
            <a:normAutofit fontScale="62500" lnSpcReduction="20000"/>
          </a:bodyPr>
          <a:lstStyle/>
          <a:p>
            <a:r>
              <a:rPr lang="en-US" b="1" dirty="0" smtClean="0"/>
              <a:t>All reviewers (local and international)  provided with a self- evaluation report </a:t>
            </a:r>
          </a:p>
          <a:p>
            <a:pPr>
              <a:buNone/>
            </a:pPr>
            <a:r>
              <a:rPr lang="en-US" b="1" dirty="0" smtClean="0"/>
              <a:t>      submitted by the University to be reviewed written by them according to specific guidelines</a:t>
            </a:r>
          </a:p>
          <a:p>
            <a:pPr>
              <a:buNone/>
            </a:pPr>
            <a:r>
              <a:rPr lang="en-US" b="1" dirty="0" smtClean="0"/>
              <a:t> </a:t>
            </a:r>
          </a:p>
          <a:p>
            <a:r>
              <a:rPr lang="en-US" b="1" dirty="0" smtClean="0"/>
              <a:t> All reviewers used the “Manual for Institutional Review of Universities and Higher Education Institutes in Sri Lanka”</a:t>
            </a:r>
          </a:p>
          <a:p>
            <a:pPr>
              <a:buNone/>
            </a:pPr>
            <a:endParaRPr lang="en-US" b="1" dirty="0" smtClean="0"/>
          </a:p>
          <a:p>
            <a:r>
              <a:rPr lang="en-US" b="1" dirty="0" smtClean="0"/>
              <a:t> submitted an individual desk evaluation report on a template provided by the QAC for this purpose</a:t>
            </a:r>
          </a:p>
          <a:p>
            <a:endParaRPr lang="en-US" b="1" dirty="0" smtClean="0"/>
          </a:p>
          <a:p>
            <a:r>
              <a:rPr lang="en-US" b="1" dirty="0" smtClean="0"/>
              <a:t>Proceeding to the respective  sites </a:t>
            </a:r>
          </a:p>
          <a:p>
            <a:endParaRPr lang="en-US" b="1" dirty="0" smtClean="0"/>
          </a:p>
          <a:p>
            <a:r>
              <a:rPr lang="en-US" b="1" dirty="0" smtClean="0"/>
              <a:t> evaluation was on 10 criteria</a:t>
            </a:r>
          </a:p>
          <a:p>
            <a:r>
              <a:rPr lang="en-US" b="1" dirty="0" smtClean="0"/>
              <a:t> site evaluation was conducted under the guidance of the review panel chairman</a:t>
            </a:r>
          </a:p>
          <a:p>
            <a:endParaRPr lang="en-US" b="1" dirty="0" smtClean="0"/>
          </a:p>
          <a:p>
            <a:r>
              <a:rPr lang="en-US" b="1" dirty="0" smtClean="0"/>
              <a:t> the self- evaluation report submitted by the University on which the desk evaluation was done was validated by observing evidence provided by the University </a:t>
            </a:r>
            <a:endParaRPr lang="en-US" b="1" dirty="0"/>
          </a:p>
          <a:p>
            <a:r>
              <a:rPr lang="en-US" b="1" dirty="0" smtClean="0"/>
              <a:t>total site visit - six days</a:t>
            </a:r>
          </a:p>
          <a:p>
            <a:pPr>
              <a:buFont typeface="Arial"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562600"/>
            <a:ext cx="1552155" cy="1147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pic>
        <p:nvPicPr>
          <p:cNvPr id="4" name="图片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6705600" cy="5652779"/>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007739"/>
            <a:ext cx="1957989" cy="1771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3" name="Content Placeholder 2"/>
          <p:cNvSpPr>
            <a:spLocks noGrp="1"/>
          </p:cNvSpPr>
          <p:nvPr>
            <p:ph idx="1"/>
          </p:nvPr>
        </p:nvSpPr>
        <p:spPr>
          <a:xfrm>
            <a:off x="381000" y="1524000"/>
            <a:ext cx="8229600" cy="4389120"/>
          </a:xfrm>
        </p:spPr>
        <p:txBody>
          <a:bodyPr>
            <a:normAutofit/>
          </a:bodyPr>
          <a:lstStyle/>
          <a:p>
            <a:pPr algn="ctr">
              <a:buNone/>
            </a:pPr>
            <a:r>
              <a:rPr lang="en-US" sz="4400" b="1" dirty="0" smtClean="0"/>
              <a:t>III. Advantages of Inclusion of International Reviewers</a:t>
            </a:r>
            <a:r>
              <a:rPr lang="en-US" sz="4000" b="1" dirty="0" smtClean="0"/>
              <a:t/>
            </a:r>
            <a:br>
              <a:rPr lang="en-US" sz="4000" b="1" dirty="0" smtClean="0"/>
            </a:b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7030" y="4953000"/>
            <a:ext cx="4343400" cy="1676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334000"/>
          </a:xfrm>
        </p:spPr>
        <p:txBody>
          <a:bodyPr>
            <a:normAutofit/>
          </a:bodyPr>
          <a:lstStyle/>
          <a:p>
            <a:pPr lvl="0"/>
            <a:r>
              <a:rPr lang="en-US" dirty="0" smtClean="0"/>
              <a:t> Sri Lanka being a small island nation- academics serving as reviewers are known to each other well</a:t>
            </a:r>
          </a:p>
          <a:p>
            <a:pPr lvl="0">
              <a:buNone/>
            </a:pPr>
            <a:r>
              <a:rPr lang="en-US" dirty="0" smtClean="0"/>
              <a:t>    this initiative was hoped to eliminate even the smallest bias in judgments</a:t>
            </a:r>
          </a:p>
          <a:p>
            <a:pPr>
              <a:buNone/>
            </a:pPr>
            <a:r>
              <a:rPr lang="en-US" dirty="0" smtClean="0"/>
              <a:t> </a:t>
            </a:r>
          </a:p>
          <a:p>
            <a:r>
              <a:rPr lang="en-US" dirty="0" smtClean="0"/>
              <a:t> build sustainable stakeholder relationships while developing partnerships and working together</a:t>
            </a:r>
          </a:p>
          <a:p>
            <a:pPr>
              <a:buNone/>
            </a:pPr>
            <a:r>
              <a:rPr lang="en-US" dirty="0" smtClean="0"/>
              <a:t>    in the important endeavor of providing higher education of acceptable international quality to students of diverse backgrounds and varied expectations</a:t>
            </a:r>
          </a:p>
          <a:p>
            <a:pPr marL="0" indent="0">
              <a:buNone/>
            </a:pPr>
            <a:endParaRPr lang="en-US" dirty="0" smtClean="0"/>
          </a:p>
          <a:p>
            <a:endParaRPr lang="en-US" dirty="0" smtClean="0"/>
          </a:p>
          <a:p>
            <a:endParaRPr lang="en-US" dirty="0" smtClean="0"/>
          </a:p>
          <a:p>
            <a:endParaRPr lang="en-US" dirty="0" smtClean="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5410200"/>
            <a:ext cx="222250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lstStyle/>
          <a:p>
            <a:r>
              <a:rPr lang="en-US" dirty="0" smtClean="0"/>
              <a:t>the expertise and experience of the international reviewers would assist to conduct the review more objectively since they would be reviewing a system which was less known to them but one where they were yet able to practice the fundamental principles of quality assurance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18021" flipV="1">
            <a:off x="5271156" y="5845188"/>
            <a:ext cx="3906437" cy="426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2941">
            <a:off x="7443758" y="6132789"/>
            <a:ext cx="1065492" cy="662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389120"/>
          </a:xfrm>
        </p:spPr>
        <p:txBody>
          <a:bodyPr/>
          <a:lstStyle/>
          <a:p>
            <a:r>
              <a:rPr lang="en-US" dirty="0" smtClean="0"/>
              <a:t> the international reviewers  (from China and Russia) could share their experiences as reviewers from countries where the QA mechanism has advanced to a stage higher than in Sri Lanka </a:t>
            </a:r>
          </a:p>
          <a:p>
            <a:pPr>
              <a:buNone/>
            </a:pPr>
            <a:r>
              <a:rPr lang="en-US" dirty="0" smtClean="0"/>
              <a:t>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319386"/>
            <a:ext cx="1930400"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Documents</a:t>
            </a:r>
            <a:endParaRPr lang="en-US" b="1" dirty="0"/>
          </a:p>
        </p:txBody>
      </p:sp>
      <p:sp>
        <p:nvSpPr>
          <p:cNvPr id="3" name="Content Placeholder 2"/>
          <p:cNvSpPr>
            <a:spLocks noGrp="1"/>
          </p:cNvSpPr>
          <p:nvPr>
            <p:ph idx="1"/>
          </p:nvPr>
        </p:nvSpPr>
        <p:spPr/>
        <p:txBody>
          <a:bodyPr/>
          <a:lstStyle/>
          <a:p>
            <a:r>
              <a:rPr lang="en-US" dirty="0" smtClean="0"/>
              <a:t> provided the QAC, local reviewers and reviewed University to gain insight in to their views/comments on the types of documents that were expected to be shown</a:t>
            </a:r>
          </a:p>
          <a:p>
            <a:pPr>
              <a:buNone/>
            </a:pPr>
            <a:r>
              <a:rPr lang="en-US" dirty="0" smtClean="0"/>
              <a:t>    -     their appropriateness, and potential documents that could be provided for each criterion and the standards therein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5145523"/>
            <a:ext cx="1681162" cy="1681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72312"/>
          </a:xfrm>
        </p:spPr>
        <p:txBody>
          <a:bodyPr/>
          <a:lstStyle/>
          <a:p>
            <a:r>
              <a:rPr lang="en-US" b="1" dirty="0" smtClean="0"/>
              <a:t>Stakeholder meetings</a:t>
            </a:r>
            <a:endParaRPr lang="en-US" b="1" dirty="0"/>
          </a:p>
        </p:txBody>
      </p:sp>
      <p:sp>
        <p:nvSpPr>
          <p:cNvPr id="3" name="Content Placeholder 2"/>
          <p:cNvSpPr>
            <a:spLocks noGrp="1"/>
          </p:cNvSpPr>
          <p:nvPr>
            <p:ph idx="1"/>
          </p:nvPr>
        </p:nvSpPr>
        <p:spPr>
          <a:xfrm>
            <a:off x="457200" y="1600200"/>
            <a:ext cx="8229600" cy="4389120"/>
          </a:xfrm>
        </p:spPr>
        <p:txBody>
          <a:bodyPr>
            <a:normAutofit/>
          </a:bodyPr>
          <a:lstStyle/>
          <a:p>
            <a:r>
              <a:rPr lang="en-US" dirty="0" smtClean="0"/>
              <a:t> review schedule included meetings with all potential stakeholders of the University and the visiting of University facilities which enabled it to serve as a higher education provider for the State </a:t>
            </a:r>
          </a:p>
          <a:p>
            <a:r>
              <a:rPr lang="en-US" dirty="0" smtClean="0"/>
              <a:t> - provide feedback on the adequacy of manner in which the meetings were conducted –in order to obtain the “real picture” of the situation of the myriad of aspects that contribute to a total educational experience of students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679" y="4876800"/>
            <a:ext cx="1985962" cy="1338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b="1" dirty="0" smtClean="0"/>
              <a:t>Facilities</a:t>
            </a:r>
            <a:endParaRPr lang="en-US" b="1" dirty="0"/>
          </a:p>
        </p:txBody>
      </p:sp>
      <p:sp>
        <p:nvSpPr>
          <p:cNvPr id="3" name="Content Placeholder 2"/>
          <p:cNvSpPr>
            <a:spLocks noGrp="1"/>
          </p:cNvSpPr>
          <p:nvPr>
            <p:ph idx="1"/>
          </p:nvPr>
        </p:nvSpPr>
        <p:spPr>
          <a:xfrm>
            <a:off x="457200" y="1447800"/>
            <a:ext cx="8229600" cy="4389120"/>
          </a:xfrm>
        </p:spPr>
        <p:txBody>
          <a:bodyPr/>
          <a:lstStyle/>
          <a:p>
            <a:pPr>
              <a:buNone/>
            </a:pPr>
            <a:endParaRPr lang="en-US" dirty="0" smtClean="0"/>
          </a:p>
          <a:p>
            <a:r>
              <a:rPr lang="en-US" dirty="0" smtClean="0"/>
              <a:t>observation of facilities for teaching/learning/assessment-</a:t>
            </a:r>
          </a:p>
          <a:p>
            <a:pPr>
              <a:buNone/>
            </a:pPr>
            <a:r>
              <a:rPr lang="en-US" dirty="0" smtClean="0"/>
              <a:t>    gave them opportunity to express their view on possible interventions that could be made to “modernize” learner and outcome based education with new technology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419600"/>
            <a:ext cx="2438400" cy="18288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3000" t="27000" r="-5000" b="2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3" y="3798276"/>
            <a:ext cx="8278837" cy="2526323"/>
          </a:xfrm>
        </p:spPr>
        <p:txBody>
          <a:bodyPr>
            <a:normAutofit fontScale="70000" lnSpcReduction="20000"/>
          </a:bodyPr>
          <a:lstStyle/>
          <a:p>
            <a:pPr algn="ctr">
              <a:buNone/>
            </a:pPr>
            <a:endParaRPr lang="en-US" dirty="0" smtClean="0"/>
          </a:p>
          <a:p>
            <a:pPr algn="ctr">
              <a:buNone/>
            </a:pPr>
            <a:endParaRPr lang="en-US" dirty="0" smtClean="0"/>
          </a:p>
          <a:p>
            <a:pPr algn="ctr">
              <a:buNone/>
            </a:pPr>
            <a:r>
              <a:rPr lang="en-US" sz="4200" b="1" dirty="0" err="1" smtClean="0"/>
              <a:t>Deepthi</a:t>
            </a:r>
            <a:r>
              <a:rPr lang="en-US" sz="4200" b="1" dirty="0" smtClean="0"/>
              <a:t> C. </a:t>
            </a:r>
            <a:r>
              <a:rPr lang="en-US" sz="4200" b="1" dirty="0" err="1" smtClean="0"/>
              <a:t>Bandara</a:t>
            </a:r>
            <a:r>
              <a:rPr lang="en-US" sz="4200" b="1" dirty="0" smtClean="0"/>
              <a:t> and </a:t>
            </a:r>
            <a:r>
              <a:rPr lang="en-US" sz="4200" b="1" dirty="0" err="1" smtClean="0"/>
              <a:t>Jianxin</a:t>
            </a:r>
            <a:r>
              <a:rPr lang="en-US" sz="4200" b="1" dirty="0" smtClean="0"/>
              <a:t> Zhang</a:t>
            </a:r>
          </a:p>
          <a:p>
            <a:pPr algn="ctr">
              <a:buNone/>
            </a:pPr>
            <a:endParaRPr lang="en-US" dirty="0" smtClean="0"/>
          </a:p>
          <a:p>
            <a:pPr algn="ctr">
              <a:buNone/>
            </a:pPr>
            <a:endParaRPr lang="en-US" dirty="0" smtClean="0"/>
          </a:p>
          <a:p>
            <a:pPr algn="ctr">
              <a:buNone/>
            </a:pPr>
            <a:r>
              <a:rPr lang="en-US" sz="2900" b="1" dirty="0" smtClean="0"/>
              <a:t>Quality Assurance Council, University Grants Commission, Sri Lanka</a:t>
            </a:r>
          </a:p>
          <a:p>
            <a:pPr algn="ctr"/>
            <a:endParaRPr lang="en-US" sz="2900" b="1" dirty="0" smtClean="0"/>
          </a:p>
          <a:p>
            <a:pPr algn="ctr">
              <a:buNone/>
            </a:pPr>
            <a:r>
              <a:rPr lang="en-US" sz="2900" b="1" dirty="0" smtClean="0"/>
              <a:t>Yunnan Higher Education Evaluation Center (YHEEC), China</a:t>
            </a:r>
          </a:p>
          <a:p>
            <a:endParaRPr lang="en-US" dirty="0"/>
          </a:p>
        </p:txBody>
      </p:sp>
      <p:sp>
        <p:nvSpPr>
          <p:cNvPr id="5" name="Rectangle 4"/>
          <p:cNvSpPr/>
          <p:nvPr/>
        </p:nvSpPr>
        <p:spPr>
          <a:xfrm>
            <a:off x="1107510" y="1066800"/>
            <a:ext cx="7350690" cy="2862322"/>
          </a:xfrm>
          <a:prstGeom prst="rect">
            <a:avLst/>
          </a:prstGeom>
        </p:spPr>
        <p:txBody>
          <a:bodyPr wrap="square">
            <a:spAutoFit/>
          </a:bodyPr>
          <a:lstStyle/>
          <a:p>
            <a:pPr algn="ctr"/>
            <a:r>
              <a:rPr lang="en-US" sz="3000" b="1" dirty="0" smtClean="0"/>
              <a:t>Inclusion of International Reviewers</a:t>
            </a:r>
          </a:p>
          <a:p>
            <a:pPr algn="ctr"/>
            <a:r>
              <a:rPr lang="en-US" sz="3000" b="1" dirty="0" smtClean="0"/>
              <a:t> in</a:t>
            </a:r>
          </a:p>
          <a:p>
            <a:pPr algn="ctr"/>
            <a:r>
              <a:rPr lang="en-US" sz="3000" b="1" dirty="0" smtClean="0"/>
              <a:t> Institutional Reviews to Promote Trust </a:t>
            </a:r>
          </a:p>
          <a:p>
            <a:pPr algn="ctr"/>
            <a:r>
              <a:rPr lang="en-US" sz="3000" b="1" dirty="0" smtClean="0"/>
              <a:t>in</a:t>
            </a:r>
          </a:p>
          <a:p>
            <a:pPr algn="ctr"/>
            <a:r>
              <a:rPr lang="en-US" sz="3000" b="1" dirty="0" smtClean="0"/>
              <a:t> External Quality Assurance</a:t>
            </a:r>
          </a:p>
          <a:p>
            <a:pPr algn="ctr"/>
            <a:endParaRPr lang="en-US" sz="3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96112"/>
          </a:xfrm>
        </p:spPr>
        <p:txBody>
          <a:bodyPr>
            <a:normAutofit fontScale="90000"/>
          </a:bodyPr>
          <a:lstStyle/>
          <a:p>
            <a:r>
              <a:rPr lang="en-US" b="1" dirty="0" smtClean="0"/>
              <a:t>QA mechanisms in other countries</a:t>
            </a:r>
            <a:endParaRPr lang="en-US" b="1" dirty="0"/>
          </a:p>
        </p:txBody>
      </p:sp>
      <p:sp>
        <p:nvSpPr>
          <p:cNvPr id="3" name="Content Placeholder 2"/>
          <p:cNvSpPr>
            <a:spLocks noGrp="1"/>
          </p:cNvSpPr>
          <p:nvPr>
            <p:ph idx="1"/>
          </p:nvPr>
        </p:nvSpPr>
        <p:spPr>
          <a:xfrm>
            <a:off x="457200" y="1371600"/>
            <a:ext cx="8229600" cy="3962400"/>
          </a:xfrm>
        </p:spPr>
        <p:txBody>
          <a:bodyPr>
            <a:normAutofit fontScale="92500" lnSpcReduction="20000"/>
          </a:bodyPr>
          <a:lstStyle/>
          <a:p>
            <a:r>
              <a:rPr lang="en-US" dirty="0" smtClean="0"/>
              <a:t> provide the QAC, local reviewers and the reviewed University the opportunity to gain valuable insight regarding QA mechanisms in other countries</a:t>
            </a:r>
          </a:p>
          <a:p>
            <a:pPr>
              <a:buNone/>
            </a:pPr>
            <a:r>
              <a:rPr lang="en-US" dirty="0" smtClean="0"/>
              <a:t>this opportunity to the</a:t>
            </a:r>
          </a:p>
          <a:p>
            <a:pPr>
              <a:buFont typeface="Wingdings" pitchFamily="2" charset="2"/>
              <a:buChar char="§"/>
            </a:pPr>
            <a:r>
              <a:rPr lang="en-US" dirty="0" smtClean="0"/>
              <a:t> administrative hierarchy</a:t>
            </a:r>
          </a:p>
          <a:p>
            <a:pPr>
              <a:buFont typeface="Wingdings" pitchFamily="2" charset="2"/>
              <a:buChar char="§"/>
            </a:pPr>
            <a:r>
              <a:rPr lang="en-US" dirty="0" smtClean="0"/>
              <a:t> academics</a:t>
            </a:r>
          </a:p>
          <a:p>
            <a:pPr>
              <a:buFont typeface="Wingdings" pitchFamily="2" charset="2"/>
              <a:buChar char="§"/>
            </a:pPr>
            <a:r>
              <a:rPr lang="en-US" dirty="0" smtClean="0"/>
              <a:t> support staff</a:t>
            </a:r>
          </a:p>
          <a:p>
            <a:pPr>
              <a:buFont typeface="Wingdings" pitchFamily="2" charset="2"/>
              <a:buChar char="§"/>
            </a:pPr>
            <a:r>
              <a:rPr lang="en-US" dirty="0" smtClean="0"/>
              <a:t> alumni</a:t>
            </a:r>
          </a:p>
          <a:p>
            <a:pPr>
              <a:buFont typeface="Wingdings" pitchFamily="2" charset="2"/>
              <a:buChar char="§"/>
            </a:pPr>
            <a:r>
              <a:rPr lang="en-US" dirty="0" smtClean="0"/>
              <a:t> industry partners </a:t>
            </a:r>
          </a:p>
          <a:p>
            <a:pPr>
              <a:buFont typeface="Wingdings" pitchFamily="2" charset="2"/>
              <a:buChar char="§"/>
            </a:pPr>
            <a:r>
              <a:rPr lang="en-US" dirty="0" smtClean="0"/>
              <a:t> students –the primary beneficiaries of QA reviews </a:t>
            </a:r>
          </a:p>
          <a:p>
            <a:pPr>
              <a:buNone/>
            </a:pPr>
            <a:r>
              <a:rPr lang="en-US"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105400"/>
            <a:ext cx="3714750" cy="1304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b="1" dirty="0" smtClean="0"/>
              <a:t>Exchange of knowledge</a:t>
            </a:r>
            <a:endParaRPr lang="en-US" b="1" dirty="0"/>
          </a:p>
        </p:txBody>
      </p:sp>
      <p:sp>
        <p:nvSpPr>
          <p:cNvPr id="3" name="Content Placeholder 2"/>
          <p:cNvSpPr>
            <a:spLocks noGrp="1"/>
          </p:cNvSpPr>
          <p:nvPr>
            <p:ph idx="1"/>
          </p:nvPr>
        </p:nvSpPr>
        <p:spPr/>
        <p:txBody>
          <a:bodyPr/>
          <a:lstStyle/>
          <a:p>
            <a:pPr>
              <a:buNone/>
            </a:pPr>
            <a:r>
              <a:rPr lang="en-US" dirty="0" smtClean="0"/>
              <a:t>provided exchange of knowledge regarding</a:t>
            </a:r>
          </a:p>
          <a:p>
            <a:pPr>
              <a:buFont typeface="Arial" pitchFamily="34" charset="0"/>
              <a:buChar char="•"/>
            </a:pPr>
            <a:r>
              <a:rPr lang="en-US" dirty="0" smtClean="0"/>
              <a:t> international benchmarks</a:t>
            </a:r>
          </a:p>
          <a:p>
            <a:r>
              <a:rPr lang="en-US" dirty="0" smtClean="0"/>
              <a:t> qualification frameworks</a:t>
            </a:r>
          </a:p>
          <a:p>
            <a:r>
              <a:rPr lang="en-US" dirty="0" smtClean="0"/>
              <a:t> codes of practices </a:t>
            </a:r>
          </a:p>
          <a:p>
            <a:r>
              <a:rPr lang="en-US" dirty="0" smtClean="0"/>
              <a:t> constructive mechanisms for the function of internal quality assurance units of Universities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724400"/>
            <a:ext cx="2867025" cy="15906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6112"/>
          </a:xfrm>
        </p:spPr>
        <p:txBody>
          <a:bodyPr/>
          <a:lstStyle/>
          <a:p>
            <a:r>
              <a:rPr lang="en-US" b="1" dirty="0" smtClean="0"/>
              <a:t>Recommendations</a:t>
            </a:r>
            <a:endParaRPr lang="en-US" b="1" dirty="0"/>
          </a:p>
        </p:txBody>
      </p:sp>
      <p:sp>
        <p:nvSpPr>
          <p:cNvPr id="3" name="Content Placeholder 2"/>
          <p:cNvSpPr>
            <a:spLocks noGrp="1"/>
          </p:cNvSpPr>
          <p:nvPr>
            <p:ph idx="1"/>
          </p:nvPr>
        </p:nvSpPr>
        <p:spPr>
          <a:xfrm>
            <a:off x="381000" y="1227629"/>
            <a:ext cx="8229600" cy="4389120"/>
          </a:xfrm>
        </p:spPr>
        <p:txBody>
          <a:bodyPr>
            <a:normAutofit fontScale="92500"/>
          </a:bodyPr>
          <a:lstStyle/>
          <a:p>
            <a:r>
              <a:rPr lang="en-US" dirty="0" smtClean="0"/>
              <a:t>Effective communication of the review team members</a:t>
            </a:r>
          </a:p>
          <a:p>
            <a:r>
              <a:rPr lang="en-US" dirty="0" smtClean="0"/>
              <a:t>eventful site-visit program</a:t>
            </a:r>
          </a:p>
          <a:p>
            <a:r>
              <a:rPr lang="en-US" dirty="0" smtClean="0"/>
              <a:t> an impressive list of documents provided by the University </a:t>
            </a:r>
          </a:p>
          <a:p>
            <a:r>
              <a:rPr lang="en-US" dirty="0" smtClean="0"/>
              <a:t>strong internal quality system which is incorporated via IQAUs and IQACs at each faculty of the University were worthwhile attributes noted by the international reviewers which allowed to carry out a profound review</a:t>
            </a:r>
          </a:p>
          <a:p>
            <a:r>
              <a:rPr lang="en-US" dirty="0" smtClean="0"/>
              <a:t>formulate a list of recommendations</a:t>
            </a:r>
          </a:p>
          <a:p>
            <a:r>
              <a:rPr lang="en-US" dirty="0" smtClean="0"/>
              <a:t> helpful for the further enhancement of the University and strengthen its reputation locally and abroad</a:t>
            </a:r>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378" y="5022850"/>
            <a:ext cx="1449622" cy="1212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89120"/>
          </a:xfrm>
        </p:spPr>
        <p:txBody>
          <a:bodyPr/>
          <a:lstStyle/>
          <a:p>
            <a:pPr algn="ctr">
              <a:buNone/>
            </a:pPr>
            <a:r>
              <a:rPr lang="en-US" sz="5400" b="1" dirty="0" smtClean="0"/>
              <a:t>IV.  Challenges of International Reviewers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586" y="4572000"/>
            <a:ext cx="3423042" cy="171463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Context and Culture Specificity</a:t>
            </a:r>
            <a:endParaRPr lang="en-US" b="1" dirty="0"/>
          </a:p>
        </p:txBody>
      </p:sp>
      <p:sp>
        <p:nvSpPr>
          <p:cNvPr id="3" name="Content Placeholder 2"/>
          <p:cNvSpPr>
            <a:spLocks noGrp="1"/>
          </p:cNvSpPr>
          <p:nvPr>
            <p:ph idx="1"/>
          </p:nvPr>
        </p:nvSpPr>
        <p:spPr>
          <a:xfrm>
            <a:off x="457200" y="2133600"/>
            <a:ext cx="8229600" cy="4389120"/>
          </a:xfrm>
        </p:spPr>
        <p:txBody>
          <a:bodyPr/>
          <a:lstStyle/>
          <a:p>
            <a:r>
              <a:rPr lang="en-US" dirty="0" smtClean="0"/>
              <a:t>Stakeholder engagement like many other aspects of education and quality assurance is context and culture specific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419600"/>
            <a:ext cx="1790700" cy="179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Reviewer Profile</a:t>
            </a:r>
            <a:endParaRPr lang="en-US" b="1" dirty="0"/>
          </a:p>
        </p:txBody>
      </p:sp>
      <p:sp>
        <p:nvSpPr>
          <p:cNvPr id="3" name="Content Placeholder 2"/>
          <p:cNvSpPr>
            <a:spLocks noGrp="1"/>
          </p:cNvSpPr>
          <p:nvPr>
            <p:ph idx="1"/>
          </p:nvPr>
        </p:nvSpPr>
        <p:spPr/>
        <p:txBody>
          <a:bodyPr>
            <a:normAutofit lnSpcReduction="10000"/>
          </a:bodyPr>
          <a:lstStyle/>
          <a:p>
            <a:r>
              <a:rPr lang="en-US" dirty="0" smtClean="0"/>
              <a:t>extreme care had to be exercised in the selection of international reviewers who had to be experts in evaluation of Universities/Institutes</a:t>
            </a:r>
          </a:p>
          <a:p>
            <a:r>
              <a:rPr lang="en-US" dirty="0" smtClean="0"/>
              <a:t> appreciated the diversity of students and staff and respected the values and norms of the culture and country at large </a:t>
            </a:r>
          </a:p>
          <a:p>
            <a:r>
              <a:rPr lang="en-US" dirty="0" smtClean="0"/>
              <a:t> profile had to be made available to the university to be reviewed in order to maintain transparency and request their acceptance</a:t>
            </a:r>
          </a:p>
          <a:p>
            <a:r>
              <a:rPr lang="en-US" dirty="0" smtClean="0"/>
              <a:t>cost of having institutional reviewers is significant and has to be justifiable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873350"/>
            <a:ext cx="1966715" cy="755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Survey</a:t>
            </a:r>
            <a:endParaRPr lang="en-US" b="1" dirty="0"/>
          </a:p>
        </p:txBody>
      </p:sp>
      <p:sp>
        <p:nvSpPr>
          <p:cNvPr id="3" name="Content Placeholder 2"/>
          <p:cNvSpPr>
            <a:spLocks noGrp="1"/>
          </p:cNvSpPr>
          <p:nvPr>
            <p:ph idx="1"/>
          </p:nvPr>
        </p:nvSpPr>
        <p:spPr/>
        <p:txBody>
          <a:bodyPr/>
          <a:lstStyle/>
          <a:p>
            <a:pPr>
              <a:buNone/>
            </a:pPr>
            <a:r>
              <a:rPr lang="en-US" dirty="0" smtClean="0"/>
              <a:t> conducted with</a:t>
            </a:r>
          </a:p>
          <a:p>
            <a:r>
              <a:rPr lang="en-US" dirty="0" smtClean="0"/>
              <a:t> local reviewers </a:t>
            </a:r>
          </a:p>
          <a:p>
            <a:r>
              <a:rPr lang="en-US" dirty="0" smtClean="0"/>
              <a:t>international reviewers</a:t>
            </a:r>
          </a:p>
          <a:p>
            <a:r>
              <a:rPr lang="en-US" dirty="0" smtClean="0"/>
              <a:t>reviewed Universities of this review cycle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495800"/>
            <a:ext cx="1681163" cy="168116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482" y="457200"/>
            <a:ext cx="8229600" cy="1313688"/>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Beneficial </a:t>
            </a:r>
            <a:r>
              <a:rPr lang="en-US" b="1" dirty="0"/>
              <a:t>aspects of inclusion of international </a:t>
            </a:r>
            <a:r>
              <a:rPr lang="en-US" b="1" dirty="0" smtClean="0"/>
              <a:t>reviewers</a:t>
            </a:r>
            <a:endParaRPr lang="en-US" dirty="0"/>
          </a:p>
        </p:txBody>
      </p:sp>
      <p:sp>
        <p:nvSpPr>
          <p:cNvPr id="3" name="Content Placeholder 2"/>
          <p:cNvSpPr>
            <a:spLocks noGrp="1"/>
          </p:cNvSpPr>
          <p:nvPr>
            <p:ph idx="1"/>
          </p:nvPr>
        </p:nvSpPr>
        <p:spPr>
          <a:xfrm>
            <a:off x="392482" y="1695398"/>
            <a:ext cx="8229600" cy="4389120"/>
          </a:xfrm>
        </p:spPr>
        <p:txBody>
          <a:bodyPr>
            <a:normAutofit/>
          </a:bodyPr>
          <a:lstStyle/>
          <a:p>
            <a:r>
              <a:rPr lang="en-US" dirty="0" smtClean="0"/>
              <a:t>University education must have universal standards. If the Institutional review (IR) committee comprises only local members no comparison could be done with other universities in the world </a:t>
            </a:r>
          </a:p>
          <a:p>
            <a:r>
              <a:rPr lang="en-US" dirty="0" smtClean="0"/>
              <a:t>Foreign members invited for the IR review panels are conversant with quality assurance processes of their own country. The feedback for the improvement of quality assurance process itself and best practices are also important for the improvement of the quality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482" y="5562600"/>
            <a:ext cx="5943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r>
              <a:rPr lang="en-US" dirty="0" smtClean="0"/>
              <a:t>Future trends in higher education are dynamic and recommendations for new directions for development of programs or orientation of existing programs are important to improve competitiveness of our programs. </a:t>
            </a:r>
          </a:p>
          <a:p>
            <a:pPr>
              <a:buNone/>
            </a:pPr>
            <a:r>
              <a:rPr lang="en-US" dirty="0" smtClean="0"/>
              <a:t>Therefore, external feedback from foreign expertise is gainful.</a:t>
            </a:r>
          </a:p>
          <a:p>
            <a:pPr marL="0" indent="0">
              <a:buNone/>
            </a:pPr>
            <a:endParaRPr lang="en-US" dirty="0" smtClean="0"/>
          </a:p>
          <a:p>
            <a:r>
              <a:rPr lang="en-US" dirty="0" smtClean="0"/>
              <a:t>Experienced international reviewers help to build the confidence in the evaluation team by the university been evaluated. They lack any personal prejudice and hence they are most welcome by the University being reviewed</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288" y="5881878"/>
            <a:ext cx="3410712" cy="935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89120"/>
          </a:xfrm>
        </p:spPr>
        <p:txBody>
          <a:bodyPr/>
          <a:lstStyle/>
          <a:p>
            <a:r>
              <a:rPr lang="en-US" dirty="0" smtClean="0"/>
              <a:t>It also blends the international level quality expectation in to local reviews and improves the quality of local reviewers by       -sharing international expectations with respect to local standards</a:t>
            </a:r>
          </a:p>
          <a:p>
            <a:r>
              <a:rPr lang="en-US" dirty="0" smtClean="0"/>
              <a:t>Since the international reviewers do not know the local context adequately they would be able to provide input in comparison with good universities overseas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432" y="4495800"/>
            <a:ext cx="2619375" cy="174307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7" y="618978"/>
            <a:ext cx="8363243" cy="905022"/>
          </a:xfrm>
        </p:spPr>
        <p:txBody>
          <a:bodyPr>
            <a:normAutofit fontScale="90000"/>
          </a:bodyPr>
          <a:lstStyle/>
          <a:p>
            <a:pPr lvl="0"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sz="4900" b="1" dirty="0"/>
              <a:t>Institutional Review (IR) in Sri Lanka</a:t>
            </a:r>
            <a:endParaRPr lang="en-US" sz="4900" dirty="0"/>
          </a:p>
        </p:txBody>
      </p:sp>
      <p:sp>
        <p:nvSpPr>
          <p:cNvPr id="3" name="Content Placeholder 2"/>
          <p:cNvSpPr>
            <a:spLocks noGrp="1"/>
          </p:cNvSpPr>
          <p:nvPr>
            <p:ph idx="1"/>
          </p:nvPr>
        </p:nvSpPr>
        <p:spPr>
          <a:xfrm>
            <a:off x="457200" y="1676400"/>
            <a:ext cx="8229600" cy="4389120"/>
          </a:xfrm>
        </p:spPr>
        <p:txBody>
          <a:bodyPr>
            <a:normAutofit/>
          </a:bodyPr>
          <a:lstStyle/>
          <a:p>
            <a:pPr lvl="0">
              <a:buNone/>
            </a:pPr>
            <a:r>
              <a:rPr lang="en-US" b="1" dirty="0" smtClean="0"/>
              <a:t>Background of QA system in Sri Lanka</a:t>
            </a:r>
            <a:endParaRPr lang="en-US" dirty="0" smtClean="0"/>
          </a:p>
          <a:p>
            <a:r>
              <a:rPr lang="en-US" dirty="0" smtClean="0"/>
              <a:t>One QA system operational for the Sri Lankan State Universities</a:t>
            </a:r>
          </a:p>
          <a:p>
            <a:r>
              <a:rPr lang="en-US" dirty="0" smtClean="0"/>
              <a:t> under the aegis of the Quality Assurance Council (QAC) of the University Grants Commission (UGC)</a:t>
            </a:r>
          </a:p>
          <a:p>
            <a:r>
              <a:rPr lang="en-US" dirty="0" smtClean="0"/>
              <a:t>an External Quality Assurance (EQA) system and the Internal Quality Assurance (IQA) system in each University</a:t>
            </a:r>
          </a:p>
          <a:p>
            <a:r>
              <a:rPr lang="en-US" dirty="0" smtClean="0"/>
              <a:t>work in tandem </a:t>
            </a:r>
          </a:p>
          <a:p>
            <a:pPr>
              <a:buNone/>
            </a:pPr>
            <a:endParaRPr lang="en-US" dirty="0" smtClean="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908843"/>
            <a:ext cx="1752600" cy="1756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a:r>
              <a:rPr lang="en-US" b="1" dirty="0" smtClean="0"/>
              <a:t>Aspects of concern to be considered in future</a:t>
            </a:r>
            <a:endParaRPr lang="en-US" dirty="0"/>
          </a:p>
        </p:txBody>
      </p:sp>
      <p:sp>
        <p:nvSpPr>
          <p:cNvPr id="3" name="Content Placeholder 2"/>
          <p:cNvSpPr>
            <a:spLocks noGrp="1"/>
          </p:cNvSpPr>
          <p:nvPr>
            <p:ph idx="1"/>
          </p:nvPr>
        </p:nvSpPr>
        <p:spPr>
          <a:xfrm>
            <a:off x="457200" y="1676400"/>
            <a:ext cx="8229600" cy="4800600"/>
          </a:xfrm>
        </p:spPr>
        <p:txBody>
          <a:bodyPr/>
          <a:lstStyle/>
          <a:p>
            <a:r>
              <a:rPr lang="en-US" dirty="0" smtClean="0"/>
              <a:t>When the team comprises 5 local to 1 international-possibility that the opinions of the visitor is not well heard, especially since a majority of the team experienced persons</a:t>
            </a:r>
          </a:p>
          <a:p>
            <a:pPr>
              <a:buNone/>
            </a:pPr>
            <a:endParaRPr lang="en-US" dirty="0" smtClean="0"/>
          </a:p>
          <a:p>
            <a:r>
              <a:rPr lang="en-US" dirty="0" smtClean="0"/>
              <a:t> arrival of the international reviewers very close to the site visit and driven straight to the University under review, gives them minimal time and inadequate information to understand the local context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286" y="5410200"/>
            <a:ext cx="2685714" cy="79047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r>
              <a:rPr lang="en-US" dirty="0" smtClean="0"/>
              <a:t>The views of the visitor may be important to have in a reviewer training also. Hearing views from a couple of international expert reviewers would be useful</a:t>
            </a:r>
          </a:p>
          <a:p>
            <a:r>
              <a:rPr lang="en-US" dirty="0" smtClean="0"/>
              <a:t>If our standards are good, this will be a good medium of propaganda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495800"/>
            <a:ext cx="1904762" cy="1771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4389120"/>
          </a:xfrm>
        </p:spPr>
        <p:txBody>
          <a:bodyPr/>
          <a:lstStyle/>
          <a:p>
            <a:r>
              <a:rPr lang="en-US" dirty="0" smtClean="0"/>
              <a:t>There should be discussions between local IR panel and the foreign expert before commencing the site visit process during the desk review time.</a:t>
            </a:r>
          </a:p>
          <a:p>
            <a:pPr>
              <a:buNone/>
            </a:pPr>
            <a:r>
              <a:rPr lang="en-US" dirty="0" smtClean="0"/>
              <a:t>  Otherwise, it makes them depend on what the other reviewers inform them and hence guided by them rather than they be able to guide the locals in situations where their expertise would be important   </a:t>
            </a:r>
          </a:p>
          <a:p>
            <a:r>
              <a:rPr lang="en-US" dirty="0" smtClean="0"/>
              <a:t>The persons should be well aware of the system operative in Sri Lanka and possess adequate experience in relation to international reviews.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5541139"/>
            <a:ext cx="1428943" cy="1292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4389120"/>
          </a:xfrm>
        </p:spPr>
        <p:txBody>
          <a:bodyPr/>
          <a:lstStyle/>
          <a:p>
            <a:r>
              <a:rPr lang="en-US" dirty="0" smtClean="0"/>
              <a:t>However, it is very important to select and appoint experienced and flexible reviewers, who would not try to impose or dominate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495800"/>
            <a:ext cx="1904762" cy="1771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b="1" dirty="0" smtClean="0"/>
              <a:t>V.  Solutions and Way Forward</a:t>
            </a:r>
            <a:endParaRPr lang="en-US" dirty="0"/>
          </a:p>
        </p:txBody>
      </p:sp>
      <p:sp>
        <p:nvSpPr>
          <p:cNvPr id="3" name="Content Placeholder 2"/>
          <p:cNvSpPr>
            <a:spLocks noGrp="1"/>
          </p:cNvSpPr>
          <p:nvPr>
            <p:ph idx="1"/>
          </p:nvPr>
        </p:nvSpPr>
        <p:spPr/>
        <p:txBody>
          <a:bodyPr/>
          <a:lstStyle/>
          <a:p>
            <a:r>
              <a:rPr lang="en-US" dirty="0" smtClean="0"/>
              <a:t>The QAC would continue to include international reviewers in future IRs too considering the positive responses received from local reviewers and reviewed Universities</a:t>
            </a:r>
          </a:p>
          <a:p>
            <a:endParaRPr lang="en-US" dirty="0" smtClean="0"/>
          </a:p>
          <a:p>
            <a:r>
              <a:rPr lang="en-US" dirty="0" smtClean="0"/>
              <a:t>QAC should maintain a database of such reviewers who are willing to and work in Sri Lanka at a reasonable honorarium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181600"/>
            <a:ext cx="1890712" cy="1006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b="1" dirty="0" smtClean="0"/>
              <a:t>VI. Conclusion</a:t>
            </a:r>
            <a:endParaRPr lang="en-US" dirty="0"/>
          </a:p>
        </p:txBody>
      </p:sp>
      <p:sp>
        <p:nvSpPr>
          <p:cNvPr id="3" name="Content Placeholder 2"/>
          <p:cNvSpPr>
            <a:spLocks noGrp="1"/>
          </p:cNvSpPr>
          <p:nvPr>
            <p:ph idx="1"/>
          </p:nvPr>
        </p:nvSpPr>
        <p:spPr>
          <a:xfrm>
            <a:off x="381000" y="1524000"/>
            <a:ext cx="8305800" cy="4800600"/>
          </a:xfrm>
        </p:spPr>
        <p:txBody>
          <a:bodyPr/>
          <a:lstStyle/>
          <a:p>
            <a:r>
              <a:rPr lang="en-US" dirty="0" smtClean="0"/>
              <a:t>In an era where student mobility in higher education is ever increasing and recognition of qualifications and benchmarks have to go global, the QAC sincerely believe that this initiative marked an important milestone in QA of higher education in Sri Lanka and that it would also be an incentive to other nations who have yet not embarked on internationalizing their external review process so that trust could be ensured and promoted in a globalized context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1696" y="4876800"/>
            <a:ext cx="2338200" cy="117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pic>
        <p:nvPicPr>
          <p:cNvPr id="4" name="图片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151456" cy="5638800"/>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096000"/>
            <a:ext cx="140589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lvl="0"/>
            <a:r>
              <a:rPr lang="en-US" b="1" dirty="0" smtClean="0"/>
              <a:t>Summary of the First Cycle of IR</a:t>
            </a:r>
            <a:endParaRPr lang="en-US" dirty="0"/>
          </a:p>
        </p:txBody>
      </p:sp>
      <p:sp>
        <p:nvSpPr>
          <p:cNvPr id="3" name="Content Placeholder 2"/>
          <p:cNvSpPr>
            <a:spLocks noGrp="1"/>
          </p:cNvSpPr>
          <p:nvPr>
            <p:ph idx="1"/>
          </p:nvPr>
        </p:nvSpPr>
        <p:spPr>
          <a:xfrm>
            <a:off x="457200" y="1600200"/>
            <a:ext cx="8305800" cy="4389120"/>
          </a:xfrm>
        </p:spPr>
        <p:txBody>
          <a:bodyPr/>
          <a:lstStyle/>
          <a:p>
            <a:pPr>
              <a:buFont typeface="Arial" pitchFamily="34" charset="0"/>
              <a:buChar char="•"/>
            </a:pPr>
            <a:r>
              <a:rPr lang="en-US" sz="3200" dirty="0" smtClean="0"/>
              <a:t> Institutional reviews (IR) was initiated in 2006</a:t>
            </a:r>
          </a:p>
          <a:p>
            <a:r>
              <a:rPr lang="en-US" sz="3200" dirty="0" smtClean="0"/>
              <a:t>first cycle was completed with reviewer panels comprising totally of local reviewers</a:t>
            </a:r>
          </a:p>
          <a:p>
            <a:r>
              <a:rPr lang="en-US" sz="3200" dirty="0" smtClean="0"/>
              <a:t>a guideline manual for the reviewers which evaluated Universities on 8 criteria</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5150807"/>
            <a:ext cx="1790400" cy="1619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410200"/>
          </a:xfrm>
        </p:spPr>
        <p:txBody>
          <a:bodyPr>
            <a:normAutofit/>
          </a:bodyPr>
          <a:lstStyle/>
          <a:p>
            <a:pPr algn="ctr">
              <a:buNone/>
            </a:pPr>
            <a:r>
              <a:rPr lang="en-US" sz="3600" b="1" dirty="0" smtClean="0"/>
              <a:t>II. New initiative in Second Cycle: Inclusion of International Reviewers</a:t>
            </a:r>
          </a:p>
          <a:p>
            <a:pPr>
              <a:buNone/>
            </a:pPr>
            <a:r>
              <a:rPr lang="en-US" b="1" dirty="0" smtClean="0"/>
              <a:t>Rationale:</a:t>
            </a:r>
          </a:p>
          <a:p>
            <a:pPr algn="just">
              <a:buNone/>
            </a:pPr>
            <a:r>
              <a:rPr lang="en-US" dirty="0" smtClean="0"/>
              <a:t>    </a:t>
            </a:r>
            <a:r>
              <a:rPr lang="en-US" sz="3200" dirty="0" smtClean="0"/>
              <a:t>It is imperative that tertiary education provision and its quality assurance is an essential commodity to be ensured by any country that is aspiring to be in the global arena of higher education</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5257800"/>
            <a:ext cx="2895600" cy="1389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89120"/>
          </a:xfrm>
        </p:spPr>
        <p:txBody>
          <a:bodyPr/>
          <a:lstStyle/>
          <a:p>
            <a:r>
              <a:rPr lang="en-US" dirty="0" smtClean="0"/>
              <a:t>UGC- the apex body in providing higher education and maintaining standards through its QAC</a:t>
            </a:r>
          </a:p>
          <a:p>
            <a:r>
              <a:rPr lang="en-US" dirty="0" smtClean="0"/>
              <a:t>created a new dimension to the external quality assurance mechanism in its second cycle of IRs of Universities</a:t>
            </a:r>
          </a:p>
          <a:p>
            <a:r>
              <a:rPr lang="en-US" dirty="0" smtClean="0"/>
              <a:t> inclusion of an international reviewer to each reviewer panel</a:t>
            </a:r>
          </a:p>
          <a:p>
            <a:endParaRPr lang="en-US"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44651">
            <a:off x="106224" y="5696740"/>
            <a:ext cx="4267200" cy="8745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1538">
            <a:off x="2924923" y="5814051"/>
            <a:ext cx="1771650" cy="1181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84953">
            <a:off x="4933176" y="5811383"/>
            <a:ext cx="3435800" cy="374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724400"/>
          </a:xfrm>
        </p:spPr>
        <p:txBody>
          <a:bodyPr/>
          <a:lstStyle/>
          <a:p>
            <a:pPr>
              <a:buNone/>
            </a:pPr>
            <a:r>
              <a:rPr lang="en-US" sz="3200" dirty="0" smtClean="0"/>
              <a:t>  </a:t>
            </a:r>
            <a:r>
              <a:rPr lang="en-US" sz="3200" b="1" dirty="0" smtClean="0"/>
              <a:t>Objectives of this initiative  </a:t>
            </a:r>
          </a:p>
          <a:p>
            <a:r>
              <a:rPr lang="en-US" sz="3200" dirty="0" smtClean="0"/>
              <a:t>to promote trust through transparency</a:t>
            </a:r>
          </a:p>
          <a:p>
            <a:r>
              <a:rPr lang="en-US" sz="3200" dirty="0" smtClean="0"/>
              <a:t>enhance credibility and scope of the review </a:t>
            </a:r>
          </a:p>
          <a:p>
            <a:r>
              <a:rPr lang="en-US" sz="3200" dirty="0" smtClean="0"/>
              <a:t>be accountable to all stakeholders in higher education </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953000"/>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4000">
              <a:schemeClr val="accent1">
                <a:tint val="44500"/>
                <a:satMod val="16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4389120"/>
          </a:xfrm>
        </p:spPr>
        <p:txBody>
          <a:bodyPr>
            <a:normAutofit lnSpcReduction="10000"/>
          </a:bodyPr>
          <a:lstStyle/>
          <a:p>
            <a:r>
              <a:rPr lang="en-US" sz="3200" dirty="0" smtClean="0"/>
              <a:t> all local reviewers were professors and senior professors in the State University system</a:t>
            </a:r>
          </a:p>
          <a:p>
            <a:r>
              <a:rPr lang="en-US" sz="3200" dirty="0" smtClean="0"/>
              <a:t>had required credentials and experience to serve in the review panel</a:t>
            </a:r>
          </a:p>
          <a:p>
            <a:r>
              <a:rPr lang="en-US" sz="3200" dirty="0" smtClean="0"/>
              <a:t> QAC belief- inclusion of an international reviewer would heighten the trust of stakeholders in the IR which is conducted in a 6-year cycle.  </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TotalTime>
  <Words>1279</Words>
  <Application>Microsoft Office PowerPoint</Application>
  <PresentationFormat>On-screen Show (4:3)</PresentationFormat>
  <Paragraphs>143</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vt:lpstr>
      <vt:lpstr>Wingdings</vt:lpstr>
      <vt:lpstr>Wingdings 2</vt:lpstr>
      <vt:lpstr>Flow</vt:lpstr>
      <vt:lpstr>PowerPoint Presentation</vt:lpstr>
      <vt:lpstr>PowerPoint Presentation</vt:lpstr>
      <vt:lpstr>   Institutional Review (IR) in Sri Lanka</vt:lpstr>
      <vt:lpstr>PowerPoint Presentation</vt:lpstr>
      <vt:lpstr>Summary of the First Cycle of IR</vt:lpstr>
      <vt:lpstr>PowerPoint Presentation</vt:lpstr>
      <vt:lpstr>PowerPoint Presentation</vt:lpstr>
      <vt:lpstr>PowerPoint Presentation</vt:lpstr>
      <vt:lpstr>PowerPoint Presentation</vt:lpstr>
      <vt:lpstr>PowerPoint Presentation</vt:lpstr>
      <vt:lpstr>Methodology</vt:lpstr>
      <vt:lpstr>PowerPoint Presentation</vt:lpstr>
      <vt:lpstr> </vt:lpstr>
      <vt:lpstr>PowerPoint Presentation</vt:lpstr>
      <vt:lpstr>PowerPoint Presentation</vt:lpstr>
      <vt:lpstr>PowerPoint Presentation</vt:lpstr>
      <vt:lpstr>Documents</vt:lpstr>
      <vt:lpstr>Stakeholder meetings</vt:lpstr>
      <vt:lpstr>Facilities</vt:lpstr>
      <vt:lpstr>QA mechanisms in other countries</vt:lpstr>
      <vt:lpstr>Exchange of knowledge</vt:lpstr>
      <vt:lpstr>Recommendations</vt:lpstr>
      <vt:lpstr>PowerPoint Presentation</vt:lpstr>
      <vt:lpstr>Context and Culture Specificity</vt:lpstr>
      <vt:lpstr>Reviewer Profile</vt:lpstr>
      <vt:lpstr>Survey</vt:lpstr>
      <vt:lpstr>     Beneficial aspects of inclusion of international reviewers</vt:lpstr>
      <vt:lpstr>PowerPoint Presentation</vt:lpstr>
      <vt:lpstr>PowerPoint Presentation</vt:lpstr>
      <vt:lpstr>Aspects of concern to be considered in future</vt:lpstr>
      <vt:lpstr>PowerPoint Presentation</vt:lpstr>
      <vt:lpstr>PowerPoint Presentation</vt:lpstr>
      <vt:lpstr>PowerPoint Presentation</vt:lpstr>
      <vt:lpstr>V.  Solutions and Way Forward</vt:lpstr>
      <vt:lpstr>VI.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82</cp:revision>
  <dcterms:created xsi:type="dcterms:W3CDTF">2019-03-04T01:41:46Z</dcterms:created>
  <dcterms:modified xsi:type="dcterms:W3CDTF">2019-05-23T09:12:24Z</dcterms:modified>
</cp:coreProperties>
</file>