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7" r:id="rId3"/>
    <p:sldId id="258" r:id="rId4"/>
    <p:sldId id="259" r:id="rId5"/>
    <p:sldId id="278" r:id="rId6"/>
    <p:sldId id="275" r:id="rId7"/>
    <p:sldId id="261" r:id="rId8"/>
    <p:sldId id="276" r:id="rId9"/>
    <p:sldId id="279" r:id="rId10"/>
    <p:sldId id="262" r:id="rId11"/>
    <p:sldId id="268" r:id="rId12"/>
    <p:sldId id="269" r:id="rId13"/>
    <p:sldId id="271" r:id="rId14"/>
    <p:sldId id="272" r:id="rId15"/>
    <p:sldId id="270" r:id="rId16"/>
    <p:sldId id="264" r:id="rId17"/>
    <p:sldId id="280" r:id="rId18"/>
    <p:sldId id="266" r:id="rId19"/>
    <p:sldId id="274" r:id="rId20"/>
    <p:sldId id="273"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C5696-AC66-41FD-B3D6-BCCD2371262F}" type="doc">
      <dgm:prSet loTypeId="urn:microsoft.com/office/officeart/2008/layout/LinedList" loCatId="list" qsTypeId="urn:microsoft.com/office/officeart/2005/8/quickstyle/simple2" qsCatId="simple" csTypeId="urn:microsoft.com/office/officeart/2005/8/colors/colorful1" csCatId="colorful"/>
      <dgm:spPr/>
      <dgm:t>
        <a:bodyPr/>
        <a:lstStyle/>
        <a:p>
          <a:endParaRPr lang="en-US"/>
        </a:p>
      </dgm:t>
    </dgm:pt>
    <dgm:pt modelId="{834D8E30-B48E-49D8-9309-DF562A72AC9E}">
      <dgm:prSet/>
      <dgm:spPr/>
      <dgm:t>
        <a:bodyPr/>
        <a:lstStyle/>
        <a:p>
          <a:r>
            <a:rPr lang="en-US"/>
            <a:t>Case Study: The Arabic-English Translator</a:t>
          </a:r>
        </a:p>
      </dgm:t>
    </dgm:pt>
    <dgm:pt modelId="{F6A08D7A-56D4-4A3D-AD81-C932482E3C17}" type="parTrans" cxnId="{D7CEE85A-E903-408A-AE51-6A7F78409162}">
      <dgm:prSet/>
      <dgm:spPr/>
      <dgm:t>
        <a:bodyPr/>
        <a:lstStyle/>
        <a:p>
          <a:endParaRPr lang="en-US"/>
        </a:p>
      </dgm:t>
    </dgm:pt>
    <dgm:pt modelId="{D5E9D76E-2609-45A5-993A-246687E7084A}" type="sibTrans" cxnId="{D7CEE85A-E903-408A-AE51-6A7F78409162}">
      <dgm:prSet/>
      <dgm:spPr/>
      <dgm:t>
        <a:bodyPr/>
        <a:lstStyle/>
        <a:p>
          <a:endParaRPr lang="en-US"/>
        </a:p>
      </dgm:t>
    </dgm:pt>
    <dgm:pt modelId="{D2794E3E-73C9-487D-8DA6-F951D9CDEB9F}">
      <dgm:prSet/>
      <dgm:spPr/>
      <dgm:t>
        <a:bodyPr/>
        <a:lstStyle/>
        <a:p>
          <a:r>
            <a:rPr lang="en-US"/>
            <a:t>Case Study: The Aspiring Female Astronaut</a:t>
          </a:r>
        </a:p>
      </dgm:t>
    </dgm:pt>
    <dgm:pt modelId="{BDBB736B-4FCB-41CA-B2A5-C5F1FBEE9B44}" type="parTrans" cxnId="{ACC1DE81-D523-480C-96BC-5A9A6C4E998D}">
      <dgm:prSet/>
      <dgm:spPr/>
      <dgm:t>
        <a:bodyPr/>
        <a:lstStyle/>
        <a:p>
          <a:endParaRPr lang="en-US"/>
        </a:p>
      </dgm:t>
    </dgm:pt>
    <dgm:pt modelId="{5919CACD-3D8E-41A7-8B2A-F96BB318B87D}" type="sibTrans" cxnId="{ACC1DE81-D523-480C-96BC-5A9A6C4E998D}">
      <dgm:prSet/>
      <dgm:spPr/>
      <dgm:t>
        <a:bodyPr/>
        <a:lstStyle/>
        <a:p>
          <a:endParaRPr lang="en-US"/>
        </a:p>
      </dgm:t>
    </dgm:pt>
    <dgm:pt modelId="{F52570FE-5AC5-4F6B-AE14-F7BB14A8691B}" type="pres">
      <dgm:prSet presAssocID="{538C5696-AC66-41FD-B3D6-BCCD2371262F}" presName="vert0" presStyleCnt="0">
        <dgm:presLayoutVars>
          <dgm:dir/>
          <dgm:animOne val="branch"/>
          <dgm:animLvl val="lvl"/>
        </dgm:presLayoutVars>
      </dgm:prSet>
      <dgm:spPr/>
      <dgm:t>
        <a:bodyPr/>
        <a:lstStyle/>
        <a:p>
          <a:endParaRPr lang="en-US"/>
        </a:p>
      </dgm:t>
    </dgm:pt>
    <dgm:pt modelId="{62BD9FB7-0E91-4079-8663-62702E7EE3FA}" type="pres">
      <dgm:prSet presAssocID="{834D8E30-B48E-49D8-9309-DF562A72AC9E}" presName="thickLine" presStyleLbl="alignNode1" presStyleIdx="0" presStyleCnt="2"/>
      <dgm:spPr/>
    </dgm:pt>
    <dgm:pt modelId="{07C42C11-0DEB-4847-AF86-1103C2FA5800}" type="pres">
      <dgm:prSet presAssocID="{834D8E30-B48E-49D8-9309-DF562A72AC9E}" presName="horz1" presStyleCnt="0"/>
      <dgm:spPr/>
    </dgm:pt>
    <dgm:pt modelId="{42313195-B8C1-45EA-B66A-29ED21E9BFC6}" type="pres">
      <dgm:prSet presAssocID="{834D8E30-B48E-49D8-9309-DF562A72AC9E}" presName="tx1" presStyleLbl="revTx" presStyleIdx="0" presStyleCnt="2"/>
      <dgm:spPr/>
      <dgm:t>
        <a:bodyPr/>
        <a:lstStyle/>
        <a:p>
          <a:endParaRPr lang="en-US"/>
        </a:p>
      </dgm:t>
    </dgm:pt>
    <dgm:pt modelId="{372BE5A4-1C3C-4DF3-877C-9D106B31F0A0}" type="pres">
      <dgm:prSet presAssocID="{834D8E30-B48E-49D8-9309-DF562A72AC9E}" presName="vert1" presStyleCnt="0"/>
      <dgm:spPr/>
    </dgm:pt>
    <dgm:pt modelId="{7E49845F-7FBC-409C-88CE-FC4AA88A09CE}" type="pres">
      <dgm:prSet presAssocID="{D2794E3E-73C9-487D-8DA6-F951D9CDEB9F}" presName="thickLine" presStyleLbl="alignNode1" presStyleIdx="1" presStyleCnt="2"/>
      <dgm:spPr/>
    </dgm:pt>
    <dgm:pt modelId="{181C5AD3-EB8B-4A91-B3B4-0AF5ECE86D94}" type="pres">
      <dgm:prSet presAssocID="{D2794E3E-73C9-487D-8DA6-F951D9CDEB9F}" presName="horz1" presStyleCnt="0"/>
      <dgm:spPr/>
    </dgm:pt>
    <dgm:pt modelId="{BF99525E-FBF1-4997-8129-432D98E75BEC}" type="pres">
      <dgm:prSet presAssocID="{D2794E3E-73C9-487D-8DA6-F951D9CDEB9F}" presName="tx1" presStyleLbl="revTx" presStyleIdx="1" presStyleCnt="2"/>
      <dgm:spPr/>
      <dgm:t>
        <a:bodyPr/>
        <a:lstStyle/>
        <a:p>
          <a:endParaRPr lang="en-US"/>
        </a:p>
      </dgm:t>
    </dgm:pt>
    <dgm:pt modelId="{FC30BCC7-1730-4AE2-8B31-7D08C534CDBF}" type="pres">
      <dgm:prSet presAssocID="{D2794E3E-73C9-487D-8DA6-F951D9CDEB9F}" presName="vert1" presStyleCnt="0"/>
      <dgm:spPr/>
    </dgm:pt>
  </dgm:ptLst>
  <dgm:cxnLst>
    <dgm:cxn modelId="{ACC1DE81-D523-480C-96BC-5A9A6C4E998D}" srcId="{538C5696-AC66-41FD-B3D6-BCCD2371262F}" destId="{D2794E3E-73C9-487D-8DA6-F951D9CDEB9F}" srcOrd="1" destOrd="0" parTransId="{BDBB736B-4FCB-41CA-B2A5-C5F1FBEE9B44}" sibTransId="{5919CACD-3D8E-41A7-8B2A-F96BB318B87D}"/>
    <dgm:cxn modelId="{4A01B1E6-EFC4-413C-A140-866387A0C288}" type="presOf" srcId="{834D8E30-B48E-49D8-9309-DF562A72AC9E}" destId="{42313195-B8C1-45EA-B66A-29ED21E9BFC6}" srcOrd="0" destOrd="0" presId="urn:microsoft.com/office/officeart/2008/layout/LinedList"/>
    <dgm:cxn modelId="{25DAD65A-05F1-4269-8B65-B8A7B88EAA67}" type="presOf" srcId="{D2794E3E-73C9-487D-8DA6-F951D9CDEB9F}" destId="{BF99525E-FBF1-4997-8129-432D98E75BEC}" srcOrd="0" destOrd="0" presId="urn:microsoft.com/office/officeart/2008/layout/LinedList"/>
    <dgm:cxn modelId="{5A08DFF0-2F33-47B2-8C9F-9C8A9CE43C17}" type="presOf" srcId="{538C5696-AC66-41FD-B3D6-BCCD2371262F}" destId="{F52570FE-5AC5-4F6B-AE14-F7BB14A8691B}" srcOrd="0" destOrd="0" presId="urn:microsoft.com/office/officeart/2008/layout/LinedList"/>
    <dgm:cxn modelId="{D7CEE85A-E903-408A-AE51-6A7F78409162}" srcId="{538C5696-AC66-41FD-B3D6-BCCD2371262F}" destId="{834D8E30-B48E-49D8-9309-DF562A72AC9E}" srcOrd="0" destOrd="0" parTransId="{F6A08D7A-56D4-4A3D-AD81-C932482E3C17}" sibTransId="{D5E9D76E-2609-45A5-993A-246687E7084A}"/>
    <dgm:cxn modelId="{4919A3F6-3CDC-45CD-8EEF-0D45DBA235A0}" type="presParOf" srcId="{F52570FE-5AC5-4F6B-AE14-F7BB14A8691B}" destId="{62BD9FB7-0E91-4079-8663-62702E7EE3FA}" srcOrd="0" destOrd="0" presId="urn:microsoft.com/office/officeart/2008/layout/LinedList"/>
    <dgm:cxn modelId="{F66B67E6-67A8-4A39-A71B-DB6125F5FBE3}" type="presParOf" srcId="{F52570FE-5AC5-4F6B-AE14-F7BB14A8691B}" destId="{07C42C11-0DEB-4847-AF86-1103C2FA5800}" srcOrd="1" destOrd="0" presId="urn:microsoft.com/office/officeart/2008/layout/LinedList"/>
    <dgm:cxn modelId="{94C5E81B-DA9B-459C-9D0E-EACF9E3533FF}" type="presParOf" srcId="{07C42C11-0DEB-4847-AF86-1103C2FA5800}" destId="{42313195-B8C1-45EA-B66A-29ED21E9BFC6}" srcOrd="0" destOrd="0" presId="urn:microsoft.com/office/officeart/2008/layout/LinedList"/>
    <dgm:cxn modelId="{9A46B716-ED5E-4A88-8C5D-C2B96445BEA2}" type="presParOf" srcId="{07C42C11-0DEB-4847-AF86-1103C2FA5800}" destId="{372BE5A4-1C3C-4DF3-877C-9D106B31F0A0}" srcOrd="1" destOrd="0" presId="urn:microsoft.com/office/officeart/2008/layout/LinedList"/>
    <dgm:cxn modelId="{D498C87F-2600-4430-B4C0-A994E623291F}" type="presParOf" srcId="{F52570FE-5AC5-4F6B-AE14-F7BB14A8691B}" destId="{7E49845F-7FBC-409C-88CE-FC4AA88A09CE}" srcOrd="2" destOrd="0" presId="urn:microsoft.com/office/officeart/2008/layout/LinedList"/>
    <dgm:cxn modelId="{407602FE-4B0F-49B2-B382-5D30EAD3BF57}" type="presParOf" srcId="{F52570FE-5AC5-4F6B-AE14-F7BB14A8691B}" destId="{181C5AD3-EB8B-4A91-B3B4-0AF5ECE86D94}" srcOrd="3" destOrd="0" presId="urn:microsoft.com/office/officeart/2008/layout/LinedList"/>
    <dgm:cxn modelId="{15D1F888-94B6-4D6C-B33E-5FAF2693D15F}" type="presParOf" srcId="{181C5AD3-EB8B-4A91-B3B4-0AF5ECE86D94}" destId="{BF99525E-FBF1-4997-8129-432D98E75BEC}" srcOrd="0" destOrd="0" presId="urn:microsoft.com/office/officeart/2008/layout/LinedList"/>
    <dgm:cxn modelId="{F321F6C7-72FB-4386-B5C3-9E6382508061}" type="presParOf" srcId="{181C5AD3-EB8B-4A91-B3B4-0AF5ECE86D94}" destId="{FC30BCC7-1730-4AE2-8B31-7D08C534CDB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6F3463-F89A-46BF-AE33-5F995A31645E}" type="doc">
      <dgm:prSet loTypeId="urn:microsoft.com/office/officeart/2009/3/layout/HorizontalOrganizationChart" loCatId="hierarchy" qsTypeId="urn:microsoft.com/office/officeart/2005/8/quickstyle/simple1" qsCatId="simple" csTypeId="urn:microsoft.com/office/officeart/2005/8/colors/colorful2" csCatId="colorful"/>
      <dgm:spPr/>
      <dgm:t>
        <a:bodyPr/>
        <a:lstStyle/>
        <a:p>
          <a:endParaRPr lang="en-US"/>
        </a:p>
      </dgm:t>
    </dgm:pt>
    <dgm:pt modelId="{154FF7CE-F05C-483A-A696-DF6622941370}">
      <dgm:prSet/>
      <dgm:spPr/>
      <dgm:t>
        <a:bodyPr/>
        <a:lstStyle/>
        <a:p>
          <a:r>
            <a:rPr lang="en-NZ"/>
            <a:t>Encourage rather than police framework-related participation. Seek out what is being done well by institutions and promote and publicise it; indicate how improvements can be made to aspects that as yet are not being done well.</a:t>
          </a:r>
          <a:endParaRPr lang="en-US"/>
        </a:p>
      </dgm:t>
    </dgm:pt>
    <dgm:pt modelId="{C6312A98-454B-4512-8883-B8ABBBBFF8B1}" type="parTrans" cxnId="{C9A4124F-5549-4635-B663-266F03832A0E}">
      <dgm:prSet/>
      <dgm:spPr/>
      <dgm:t>
        <a:bodyPr/>
        <a:lstStyle/>
        <a:p>
          <a:endParaRPr lang="en-US"/>
        </a:p>
      </dgm:t>
    </dgm:pt>
    <dgm:pt modelId="{2214D7F1-7BDC-44C5-B5CD-C3FA38614068}" type="sibTrans" cxnId="{C9A4124F-5549-4635-B663-266F03832A0E}">
      <dgm:prSet/>
      <dgm:spPr/>
      <dgm:t>
        <a:bodyPr/>
        <a:lstStyle/>
        <a:p>
          <a:endParaRPr lang="en-US"/>
        </a:p>
      </dgm:t>
    </dgm:pt>
    <dgm:pt modelId="{2AE4AFE6-C2D1-4690-B716-4E98A7D01F44}">
      <dgm:prSet/>
      <dgm:spPr/>
      <dgm:t>
        <a:bodyPr/>
        <a:lstStyle/>
        <a:p>
          <a:r>
            <a:rPr lang="en-NZ" dirty="0"/>
            <a:t>Develop a genuine emphases on both quality compliance and improvement. </a:t>
          </a:r>
          <a:endParaRPr lang="en-US" dirty="0"/>
        </a:p>
      </dgm:t>
    </dgm:pt>
    <dgm:pt modelId="{DB0D29F7-5949-45C0-B3F8-B25B612EEC06}" type="parTrans" cxnId="{1D9CFC04-6349-403E-97A1-559074878DE3}">
      <dgm:prSet/>
      <dgm:spPr/>
      <dgm:t>
        <a:bodyPr/>
        <a:lstStyle/>
        <a:p>
          <a:endParaRPr lang="en-US"/>
        </a:p>
      </dgm:t>
    </dgm:pt>
    <dgm:pt modelId="{5701ECF6-2029-4583-90B5-B1B450BE84BC}" type="sibTrans" cxnId="{1D9CFC04-6349-403E-97A1-559074878DE3}">
      <dgm:prSet/>
      <dgm:spPr/>
      <dgm:t>
        <a:bodyPr/>
        <a:lstStyle/>
        <a:p>
          <a:endParaRPr lang="en-US"/>
        </a:p>
      </dgm:t>
    </dgm:pt>
    <dgm:pt modelId="{4D81FA9A-7143-44BE-972D-9B19BB882E1D}">
      <dgm:prSet/>
      <dgm:spPr/>
      <dgm:t>
        <a:bodyPr/>
        <a:lstStyle/>
        <a:p>
          <a:r>
            <a:rPr lang="en-US"/>
            <a:t>Ensure that significant training and support enables education institutions to adjust and comply with the major reform requirements is offered widely and has continuing provision.</a:t>
          </a:r>
        </a:p>
      </dgm:t>
    </dgm:pt>
    <dgm:pt modelId="{D306B3CE-4C6B-40D7-9AD4-461768409FE9}" type="parTrans" cxnId="{16D5FC1E-A976-4FC3-9ADF-AE2848376862}">
      <dgm:prSet/>
      <dgm:spPr/>
      <dgm:t>
        <a:bodyPr/>
        <a:lstStyle/>
        <a:p>
          <a:endParaRPr lang="en-US"/>
        </a:p>
      </dgm:t>
    </dgm:pt>
    <dgm:pt modelId="{04657323-5746-4D44-AC9C-C839B22BEB13}" type="sibTrans" cxnId="{16D5FC1E-A976-4FC3-9ADF-AE2848376862}">
      <dgm:prSet/>
      <dgm:spPr/>
      <dgm:t>
        <a:bodyPr/>
        <a:lstStyle/>
        <a:p>
          <a:endParaRPr lang="en-US"/>
        </a:p>
      </dgm:t>
    </dgm:pt>
    <dgm:pt modelId="{5CBDD5B6-0468-45E0-BF09-15DBAEB2AFC5}" type="pres">
      <dgm:prSet presAssocID="{166F3463-F89A-46BF-AE33-5F995A31645E}" presName="hierChild1" presStyleCnt="0">
        <dgm:presLayoutVars>
          <dgm:orgChart val="1"/>
          <dgm:chPref val="1"/>
          <dgm:dir/>
          <dgm:animOne val="branch"/>
          <dgm:animLvl val="lvl"/>
          <dgm:resizeHandles/>
        </dgm:presLayoutVars>
      </dgm:prSet>
      <dgm:spPr/>
      <dgm:t>
        <a:bodyPr/>
        <a:lstStyle/>
        <a:p>
          <a:endParaRPr lang="en-US"/>
        </a:p>
      </dgm:t>
    </dgm:pt>
    <dgm:pt modelId="{44BBFCF0-761D-4BFA-93F8-5C9FE8113620}" type="pres">
      <dgm:prSet presAssocID="{154FF7CE-F05C-483A-A696-DF6622941370}" presName="hierRoot1" presStyleCnt="0">
        <dgm:presLayoutVars>
          <dgm:hierBranch val="init"/>
        </dgm:presLayoutVars>
      </dgm:prSet>
      <dgm:spPr/>
    </dgm:pt>
    <dgm:pt modelId="{562FCC43-63D6-400F-B045-EF8F2F52AFE9}" type="pres">
      <dgm:prSet presAssocID="{154FF7CE-F05C-483A-A696-DF6622941370}" presName="rootComposite1" presStyleCnt="0"/>
      <dgm:spPr/>
    </dgm:pt>
    <dgm:pt modelId="{008C110E-FBD9-4CF6-B412-5B1ECD5A123F}" type="pres">
      <dgm:prSet presAssocID="{154FF7CE-F05C-483A-A696-DF6622941370}" presName="rootText1" presStyleLbl="node0" presStyleIdx="0" presStyleCnt="3">
        <dgm:presLayoutVars>
          <dgm:chPref val="3"/>
        </dgm:presLayoutVars>
      </dgm:prSet>
      <dgm:spPr/>
      <dgm:t>
        <a:bodyPr/>
        <a:lstStyle/>
        <a:p>
          <a:endParaRPr lang="en-US"/>
        </a:p>
      </dgm:t>
    </dgm:pt>
    <dgm:pt modelId="{8ED7BEC2-9062-4E68-805B-CF0949313062}" type="pres">
      <dgm:prSet presAssocID="{154FF7CE-F05C-483A-A696-DF6622941370}" presName="rootConnector1" presStyleLbl="node1" presStyleIdx="0" presStyleCnt="0"/>
      <dgm:spPr/>
      <dgm:t>
        <a:bodyPr/>
        <a:lstStyle/>
        <a:p>
          <a:endParaRPr lang="en-US"/>
        </a:p>
      </dgm:t>
    </dgm:pt>
    <dgm:pt modelId="{A737CEF4-493F-4EC3-9924-660A9ABCF57F}" type="pres">
      <dgm:prSet presAssocID="{154FF7CE-F05C-483A-A696-DF6622941370}" presName="hierChild2" presStyleCnt="0"/>
      <dgm:spPr/>
    </dgm:pt>
    <dgm:pt modelId="{BDC931BE-6D4D-41E9-8C43-CE449273F05A}" type="pres">
      <dgm:prSet presAssocID="{154FF7CE-F05C-483A-A696-DF6622941370}" presName="hierChild3" presStyleCnt="0"/>
      <dgm:spPr/>
    </dgm:pt>
    <dgm:pt modelId="{F823B498-08A4-4F54-9F07-16D00647EE74}" type="pres">
      <dgm:prSet presAssocID="{2AE4AFE6-C2D1-4690-B716-4E98A7D01F44}" presName="hierRoot1" presStyleCnt="0">
        <dgm:presLayoutVars>
          <dgm:hierBranch val="init"/>
        </dgm:presLayoutVars>
      </dgm:prSet>
      <dgm:spPr/>
    </dgm:pt>
    <dgm:pt modelId="{831FF02A-22BE-4CE6-8FEA-FA088646D9E8}" type="pres">
      <dgm:prSet presAssocID="{2AE4AFE6-C2D1-4690-B716-4E98A7D01F44}" presName="rootComposite1" presStyleCnt="0"/>
      <dgm:spPr/>
    </dgm:pt>
    <dgm:pt modelId="{43EC6C02-4F65-4072-81B7-C603572AE777}" type="pres">
      <dgm:prSet presAssocID="{2AE4AFE6-C2D1-4690-B716-4E98A7D01F44}" presName="rootText1" presStyleLbl="node0" presStyleIdx="1" presStyleCnt="3">
        <dgm:presLayoutVars>
          <dgm:chPref val="3"/>
        </dgm:presLayoutVars>
      </dgm:prSet>
      <dgm:spPr/>
      <dgm:t>
        <a:bodyPr/>
        <a:lstStyle/>
        <a:p>
          <a:endParaRPr lang="en-US"/>
        </a:p>
      </dgm:t>
    </dgm:pt>
    <dgm:pt modelId="{30EC43E4-5C9C-4825-834B-EBC5A6D46672}" type="pres">
      <dgm:prSet presAssocID="{2AE4AFE6-C2D1-4690-B716-4E98A7D01F44}" presName="rootConnector1" presStyleLbl="node1" presStyleIdx="0" presStyleCnt="0"/>
      <dgm:spPr/>
      <dgm:t>
        <a:bodyPr/>
        <a:lstStyle/>
        <a:p>
          <a:endParaRPr lang="en-US"/>
        </a:p>
      </dgm:t>
    </dgm:pt>
    <dgm:pt modelId="{F499D8EB-7500-49C5-96DE-5D0B269DEEA8}" type="pres">
      <dgm:prSet presAssocID="{2AE4AFE6-C2D1-4690-B716-4E98A7D01F44}" presName="hierChild2" presStyleCnt="0"/>
      <dgm:spPr/>
    </dgm:pt>
    <dgm:pt modelId="{B2A7963D-56F5-4B3E-9858-F01989026DE9}" type="pres">
      <dgm:prSet presAssocID="{2AE4AFE6-C2D1-4690-B716-4E98A7D01F44}" presName="hierChild3" presStyleCnt="0"/>
      <dgm:spPr/>
    </dgm:pt>
    <dgm:pt modelId="{07797162-AF5C-4EF7-81D5-A18FCD05F778}" type="pres">
      <dgm:prSet presAssocID="{4D81FA9A-7143-44BE-972D-9B19BB882E1D}" presName="hierRoot1" presStyleCnt="0">
        <dgm:presLayoutVars>
          <dgm:hierBranch val="init"/>
        </dgm:presLayoutVars>
      </dgm:prSet>
      <dgm:spPr/>
    </dgm:pt>
    <dgm:pt modelId="{A3468FED-FC5A-4A23-8647-14F0EAA22548}" type="pres">
      <dgm:prSet presAssocID="{4D81FA9A-7143-44BE-972D-9B19BB882E1D}" presName="rootComposite1" presStyleCnt="0"/>
      <dgm:spPr/>
    </dgm:pt>
    <dgm:pt modelId="{7DE8BEFE-CCD6-49A9-AC5C-A323B0458822}" type="pres">
      <dgm:prSet presAssocID="{4D81FA9A-7143-44BE-972D-9B19BB882E1D}" presName="rootText1" presStyleLbl="node0" presStyleIdx="2" presStyleCnt="3">
        <dgm:presLayoutVars>
          <dgm:chPref val="3"/>
        </dgm:presLayoutVars>
      </dgm:prSet>
      <dgm:spPr/>
      <dgm:t>
        <a:bodyPr/>
        <a:lstStyle/>
        <a:p>
          <a:endParaRPr lang="en-US"/>
        </a:p>
      </dgm:t>
    </dgm:pt>
    <dgm:pt modelId="{750088C8-2A0D-4FAD-87EC-D764CCA0A035}" type="pres">
      <dgm:prSet presAssocID="{4D81FA9A-7143-44BE-972D-9B19BB882E1D}" presName="rootConnector1" presStyleLbl="node1" presStyleIdx="0" presStyleCnt="0"/>
      <dgm:spPr/>
      <dgm:t>
        <a:bodyPr/>
        <a:lstStyle/>
        <a:p>
          <a:endParaRPr lang="en-US"/>
        </a:p>
      </dgm:t>
    </dgm:pt>
    <dgm:pt modelId="{BB0248CF-765A-4AE5-9CB0-633862FD09E0}" type="pres">
      <dgm:prSet presAssocID="{4D81FA9A-7143-44BE-972D-9B19BB882E1D}" presName="hierChild2" presStyleCnt="0"/>
      <dgm:spPr/>
    </dgm:pt>
    <dgm:pt modelId="{EEEA6484-B95A-465C-8F1C-FBCE4947FB41}" type="pres">
      <dgm:prSet presAssocID="{4D81FA9A-7143-44BE-972D-9B19BB882E1D}" presName="hierChild3" presStyleCnt="0"/>
      <dgm:spPr/>
    </dgm:pt>
  </dgm:ptLst>
  <dgm:cxnLst>
    <dgm:cxn modelId="{4E16DE3E-4F5D-4CD8-BEBF-585BDB194CEB}" type="presOf" srcId="{154FF7CE-F05C-483A-A696-DF6622941370}" destId="{008C110E-FBD9-4CF6-B412-5B1ECD5A123F}" srcOrd="0" destOrd="0" presId="urn:microsoft.com/office/officeart/2009/3/layout/HorizontalOrganizationChart"/>
    <dgm:cxn modelId="{C9A4124F-5549-4635-B663-266F03832A0E}" srcId="{166F3463-F89A-46BF-AE33-5F995A31645E}" destId="{154FF7CE-F05C-483A-A696-DF6622941370}" srcOrd="0" destOrd="0" parTransId="{C6312A98-454B-4512-8883-B8ABBBBFF8B1}" sibTransId="{2214D7F1-7BDC-44C5-B5CD-C3FA38614068}"/>
    <dgm:cxn modelId="{8FA9CCFC-AFAA-48A0-A479-F9DCD0AD0F67}" type="presOf" srcId="{4D81FA9A-7143-44BE-972D-9B19BB882E1D}" destId="{750088C8-2A0D-4FAD-87EC-D764CCA0A035}" srcOrd="1" destOrd="0" presId="urn:microsoft.com/office/officeart/2009/3/layout/HorizontalOrganizationChart"/>
    <dgm:cxn modelId="{F8CB53C0-F943-40DC-89B1-104BD015881B}" type="presOf" srcId="{2AE4AFE6-C2D1-4690-B716-4E98A7D01F44}" destId="{30EC43E4-5C9C-4825-834B-EBC5A6D46672}" srcOrd="1" destOrd="0" presId="urn:microsoft.com/office/officeart/2009/3/layout/HorizontalOrganizationChart"/>
    <dgm:cxn modelId="{E51C5994-3849-4886-8244-3474BF1CEA3E}" type="presOf" srcId="{4D81FA9A-7143-44BE-972D-9B19BB882E1D}" destId="{7DE8BEFE-CCD6-49A9-AC5C-A323B0458822}" srcOrd="0" destOrd="0" presId="urn:microsoft.com/office/officeart/2009/3/layout/HorizontalOrganizationChart"/>
    <dgm:cxn modelId="{6C9E4516-B5AC-4C97-A8B0-1BDCC389698B}" type="presOf" srcId="{166F3463-F89A-46BF-AE33-5F995A31645E}" destId="{5CBDD5B6-0468-45E0-BF09-15DBAEB2AFC5}" srcOrd="0" destOrd="0" presId="urn:microsoft.com/office/officeart/2009/3/layout/HorizontalOrganizationChart"/>
    <dgm:cxn modelId="{16D5FC1E-A976-4FC3-9ADF-AE2848376862}" srcId="{166F3463-F89A-46BF-AE33-5F995A31645E}" destId="{4D81FA9A-7143-44BE-972D-9B19BB882E1D}" srcOrd="2" destOrd="0" parTransId="{D306B3CE-4C6B-40D7-9AD4-461768409FE9}" sibTransId="{04657323-5746-4D44-AC9C-C839B22BEB13}"/>
    <dgm:cxn modelId="{C6AACA59-B617-4E95-965F-DFDB45DDC2DE}" type="presOf" srcId="{2AE4AFE6-C2D1-4690-B716-4E98A7D01F44}" destId="{43EC6C02-4F65-4072-81B7-C603572AE777}" srcOrd="0" destOrd="0" presId="urn:microsoft.com/office/officeart/2009/3/layout/HorizontalOrganizationChart"/>
    <dgm:cxn modelId="{1D9CFC04-6349-403E-97A1-559074878DE3}" srcId="{166F3463-F89A-46BF-AE33-5F995A31645E}" destId="{2AE4AFE6-C2D1-4690-B716-4E98A7D01F44}" srcOrd="1" destOrd="0" parTransId="{DB0D29F7-5949-45C0-B3F8-B25B612EEC06}" sibTransId="{5701ECF6-2029-4583-90B5-B1B450BE84BC}"/>
    <dgm:cxn modelId="{FB156267-1987-4BE8-AF06-E941BC166DD1}" type="presOf" srcId="{154FF7CE-F05C-483A-A696-DF6622941370}" destId="{8ED7BEC2-9062-4E68-805B-CF0949313062}" srcOrd="1" destOrd="0" presId="urn:microsoft.com/office/officeart/2009/3/layout/HorizontalOrganizationChart"/>
    <dgm:cxn modelId="{75F35CAD-56CD-4BDA-846F-D07D172124B1}" type="presParOf" srcId="{5CBDD5B6-0468-45E0-BF09-15DBAEB2AFC5}" destId="{44BBFCF0-761D-4BFA-93F8-5C9FE8113620}" srcOrd="0" destOrd="0" presId="urn:microsoft.com/office/officeart/2009/3/layout/HorizontalOrganizationChart"/>
    <dgm:cxn modelId="{B7D066E9-3468-4A28-AA0B-0822B70F7DD6}" type="presParOf" srcId="{44BBFCF0-761D-4BFA-93F8-5C9FE8113620}" destId="{562FCC43-63D6-400F-B045-EF8F2F52AFE9}" srcOrd="0" destOrd="0" presId="urn:microsoft.com/office/officeart/2009/3/layout/HorizontalOrganizationChart"/>
    <dgm:cxn modelId="{2FFBFB9C-F0FA-4FE3-974D-FEB1DBB396A1}" type="presParOf" srcId="{562FCC43-63D6-400F-B045-EF8F2F52AFE9}" destId="{008C110E-FBD9-4CF6-B412-5B1ECD5A123F}" srcOrd="0" destOrd="0" presId="urn:microsoft.com/office/officeart/2009/3/layout/HorizontalOrganizationChart"/>
    <dgm:cxn modelId="{94BAFC56-4CD1-46BD-868C-FC01DBF6687C}" type="presParOf" srcId="{562FCC43-63D6-400F-B045-EF8F2F52AFE9}" destId="{8ED7BEC2-9062-4E68-805B-CF0949313062}" srcOrd="1" destOrd="0" presId="urn:microsoft.com/office/officeart/2009/3/layout/HorizontalOrganizationChart"/>
    <dgm:cxn modelId="{0C09E5EB-4CCC-4610-AFFB-FB942E823C7F}" type="presParOf" srcId="{44BBFCF0-761D-4BFA-93F8-5C9FE8113620}" destId="{A737CEF4-493F-4EC3-9924-660A9ABCF57F}" srcOrd="1" destOrd="0" presId="urn:microsoft.com/office/officeart/2009/3/layout/HorizontalOrganizationChart"/>
    <dgm:cxn modelId="{ABB87171-20A0-4AD0-9B7E-0806A6B857C6}" type="presParOf" srcId="{44BBFCF0-761D-4BFA-93F8-5C9FE8113620}" destId="{BDC931BE-6D4D-41E9-8C43-CE449273F05A}" srcOrd="2" destOrd="0" presId="urn:microsoft.com/office/officeart/2009/3/layout/HorizontalOrganizationChart"/>
    <dgm:cxn modelId="{98E1F37C-4882-43AC-A7DE-86D1E8F2FBAA}" type="presParOf" srcId="{5CBDD5B6-0468-45E0-BF09-15DBAEB2AFC5}" destId="{F823B498-08A4-4F54-9F07-16D00647EE74}" srcOrd="1" destOrd="0" presId="urn:microsoft.com/office/officeart/2009/3/layout/HorizontalOrganizationChart"/>
    <dgm:cxn modelId="{362D7B0F-D6B9-4BCF-8997-9A09C8AF1C09}" type="presParOf" srcId="{F823B498-08A4-4F54-9F07-16D00647EE74}" destId="{831FF02A-22BE-4CE6-8FEA-FA088646D9E8}" srcOrd="0" destOrd="0" presId="urn:microsoft.com/office/officeart/2009/3/layout/HorizontalOrganizationChart"/>
    <dgm:cxn modelId="{8B3092B8-10C8-4C85-B629-9393E00CA580}" type="presParOf" srcId="{831FF02A-22BE-4CE6-8FEA-FA088646D9E8}" destId="{43EC6C02-4F65-4072-81B7-C603572AE777}" srcOrd="0" destOrd="0" presId="urn:microsoft.com/office/officeart/2009/3/layout/HorizontalOrganizationChart"/>
    <dgm:cxn modelId="{52746263-5563-4B97-9C5E-164005B790A7}" type="presParOf" srcId="{831FF02A-22BE-4CE6-8FEA-FA088646D9E8}" destId="{30EC43E4-5C9C-4825-834B-EBC5A6D46672}" srcOrd="1" destOrd="0" presId="urn:microsoft.com/office/officeart/2009/3/layout/HorizontalOrganizationChart"/>
    <dgm:cxn modelId="{239CA342-CE61-43E8-8027-6DC130D80B65}" type="presParOf" srcId="{F823B498-08A4-4F54-9F07-16D00647EE74}" destId="{F499D8EB-7500-49C5-96DE-5D0B269DEEA8}" srcOrd="1" destOrd="0" presId="urn:microsoft.com/office/officeart/2009/3/layout/HorizontalOrganizationChart"/>
    <dgm:cxn modelId="{7166EE30-39F5-425E-9A85-52CAA91B2443}" type="presParOf" srcId="{F823B498-08A4-4F54-9F07-16D00647EE74}" destId="{B2A7963D-56F5-4B3E-9858-F01989026DE9}" srcOrd="2" destOrd="0" presId="urn:microsoft.com/office/officeart/2009/3/layout/HorizontalOrganizationChart"/>
    <dgm:cxn modelId="{1CEC440F-2648-451E-AD93-F1475F2A9EA2}" type="presParOf" srcId="{5CBDD5B6-0468-45E0-BF09-15DBAEB2AFC5}" destId="{07797162-AF5C-4EF7-81D5-A18FCD05F778}" srcOrd="2" destOrd="0" presId="urn:microsoft.com/office/officeart/2009/3/layout/HorizontalOrganizationChart"/>
    <dgm:cxn modelId="{DA77E8DC-0F7A-4120-A6E5-CBACF7CE54E7}" type="presParOf" srcId="{07797162-AF5C-4EF7-81D5-A18FCD05F778}" destId="{A3468FED-FC5A-4A23-8647-14F0EAA22548}" srcOrd="0" destOrd="0" presId="urn:microsoft.com/office/officeart/2009/3/layout/HorizontalOrganizationChart"/>
    <dgm:cxn modelId="{17A2B926-251F-4CC0-B8F4-63E6FDB5F4ED}" type="presParOf" srcId="{A3468FED-FC5A-4A23-8647-14F0EAA22548}" destId="{7DE8BEFE-CCD6-49A9-AC5C-A323B0458822}" srcOrd="0" destOrd="0" presId="urn:microsoft.com/office/officeart/2009/3/layout/HorizontalOrganizationChart"/>
    <dgm:cxn modelId="{C9B2D074-5B11-44E2-9359-A360B6A54BD7}" type="presParOf" srcId="{A3468FED-FC5A-4A23-8647-14F0EAA22548}" destId="{750088C8-2A0D-4FAD-87EC-D764CCA0A035}" srcOrd="1" destOrd="0" presId="urn:microsoft.com/office/officeart/2009/3/layout/HorizontalOrganizationChart"/>
    <dgm:cxn modelId="{3841C4E5-F6C5-4A56-A6BE-ADD56A781289}" type="presParOf" srcId="{07797162-AF5C-4EF7-81D5-A18FCD05F778}" destId="{BB0248CF-765A-4AE5-9CB0-633862FD09E0}" srcOrd="1" destOrd="0" presId="urn:microsoft.com/office/officeart/2009/3/layout/HorizontalOrganizationChart"/>
    <dgm:cxn modelId="{86900F6E-84A2-43B2-AAE0-6E6E6DDB9478}" type="presParOf" srcId="{07797162-AF5C-4EF7-81D5-A18FCD05F778}" destId="{EEEA6484-B95A-465C-8F1C-FBCE4947FB4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7B5ADE-FFDE-485E-A22D-C6869927D93A}" type="doc">
      <dgm:prSet loTypeId="urn:microsoft.com/office/officeart/2016/7/layout/VerticalSolidActionList" loCatId="List" qsTypeId="urn:microsoft.com/office/officeart/2005/8/quickstyle/simple1" qsCatId="simple" csTypeId="urn:microsoft.com/office/officeart/2005/8/colors/colorful2" csCatId="colorful"/>
      <dgm:spPr/>
      <dgm:t>
        <a:bodyPr/>
        <a:lstStyle/>
        <a:p>
          <a:endParaRPr lang="en-US"/>
        </a:p>
      </dgm:t>
    </dgm:pt>
    <dgm:pt modelId="{0C5A6D63-BE98-4D1B-B1C5-D89BAC7D0D30}">
      <dgm:prSet/>
      <dgm:spPr/>
      <dgm:t>
        <a:bodyPr/>
        <a:lstStyle/>
        <a:p>
          <a:r>
            <a:rPr lang="en-US"/>
            <a:t>Be</a:t>
          </a:r>
        </a:p>
      </dgm:t>
    </dgm:pt>
    <dgm:pt modelId="{8040D271-1B19-4585-BF33-08B1A548ADD4}" type="parTrans" cxnId="{200F724C-ACEB-450D-B8C3-AEDDB3A59D99}">
      <dgm:prSet/>
      <dgm:spPr/>
      <dgm:t>
        <a:bodyPr/>
        <a:lstStyle/>
        <a:p>
          <a:endParaRPr lang="en-US"/>
        </a:p>
      </dgm:t>
    </dgm:pt>
    <dgm:pt modelId="{0281EC6D-A662-4BAB-A596-D1681487799C}" type="sibTrans" cxnId="{200F724C-ACEB-450D-B8C3-AEDDB3A59D99}">
      <dgm:prSet/>
      <dgm:spPr/>
      <dgm:t>
        <a:bodyPr/>
        <a:lstStyle/>
        <a:p>
          <a:endParaRPr lang="en-US"/>
        </a:p>
      </dgm:t>
    </dgm:pt>
    <dgm:pt modelId="{8F7C6894-6754-48DC-B101-2E64594170DD}">
      <dgm:prSet/>
      <dgm:spPr/>
      <dgm:t>
        <a:bodyPr/>
        <a:lstStyle/>
        <a:p>
          <a:r>
            <a:rPr lang="en-US"/>
            <a:t>Be reminded of and take pride in appreciating the relatively long history of formal education and training in Bahrain for both genders.</a:t>
          </a:r>
        </a:p>
      </dgm:t>
    </dgm:pt>
    <dgm:pt modelId="{C5C393AE-F0B7-4C3E-8CCA-7F30D3A9B524}" type="parTrans" cxnId="{DD63A850-B15C-4146-97A1-754B65B38D8F}">
      <dgm:prSet/>
      <dgm:spPr/>
      <dgm:t>
        <a:bodyPr/>
        <a:lstStyle/>
        <a:p>
          <a:endParaRPr lang="en-US"/>
        </a:p>
      </dgm:t>
    </dgm:pt>
    <dgm:pt modelId="{44257E68-D6AF-4AB8-8E9B-556AF7EC2007}" type="sibTrans" cxnId="{DD63A850-B15C-4146-97A1-754B65B38D8F}">
      <dgm:prSet/>
      <dgm:spPr/>
      <dgm:t>
        <a:bodyPr/>
        <a:lstStyle/>
        <a:p>
          <a:endParaRPr lang="en-US"/>
        </a:p>
      </dgm:t>
    </dgm:pt>
    <dgm:pt modelId="{110E1868-8E09-4825-AB59-9BF8E453F422}">
      <dgm:prSet/>
      <dgm:spPr/>
      <dgm:t>
        <a:bodyPr/>
        <a:lstStyle/>
        <a:p>
          <a:r>
            <a:rPr lang="en-US"/>
            <a:t>Encourage</a:t>
          </a:r>
        </a:p>
      </dgm:t>
    </dgm:pt>
    <dgm:pt modelId="{06CE705E-47E7-4114-A3EB-46CBCAA9D689}" type="parTrans" cxnId="{A72B8BF2-A3C7-40D4-AEAB-7C6CDB9E3D50}">
      <dgm:prSet/>
      <dgm:spPr/>
      <dgm:t>
        <a:bodyPr/>
        <a:lstStyle/>
        <a:p>
          <a:endParaRPr lang="en-US"/>
        </a:p>
      </dgm:t>
    </dgm:pt>
    <dgm:pt modelId="{FC5F5224-C137-442F-AE21-38C566EF57D1}" type="sibTrans" cxnId="{A72B8BF2-A3C7-40D4-AEAB-7C6CDB9E3D50}">
      <dgm:prSet/>
      <dgm:spPr/>
      <dgm:t>
        <a:bodyPr/>
        <a:lstStyle/>
        <a:p>
          <a:endParaRPr lang="en-US"/>
        </a:p>
      </dgm:t>
    </dgm:pt>
    <dgm:pt modelId="{11DE7D2C-0A05-4E04-85D9-1FEA5E3050A3}">
      <dgm:prSet/>
      <dgm:spPr/>
      <dgm:t>
        <a:bodyPr/>
        <a:lstStyle/>
        <a:p>
          <a:r>
            <a:rPr lang="en-US"/>
            <a:t>Encourage an ongoing quest for ‘pockets of enthusiasm’ within the education and training communities so that they can be widened and deepened (Hasan, 2015). </a:t>
          </a:r>
        </a:p>
      </dgm:t>
    </dgm:pt>
    <dgm:pt modelId="{0D929B50-6FA5-4839-B203-F081C6F96364}" type="parTrans" cxnId="{55B1A4EC-68C1-41EC-9DB2-8406CFB1410A}">
      <dgm:prSet/>
      <dgm:spPr/>
      <dgm:t>
        <a:bodyPr/>
        <a:lstStyle/>
        <a:p>
          <a:endParaRPr lang="en-US"/>
        </a:p>
      </dgm:t>
    </dgm:pt>
    <dgm:pt modelId="{1EED15C1-9153-4570-BCC0-AA9ACDA6D99C}" type="sibTrans" cxnId="{55B1A4EC-68C1-41EC-9DB2-8406CFB1410A}">
      <dgm:prSet/>
      <dgm:spPr/>
      <dgm:t>
        <a:bodyPr/>
        <a:lstStyle/>
        <a:p>
          <a:endParaRPr lang="en-US"/>
        </a:p>
      </dgm:t>
    </dgm:pt>
    <dgm:pt modelId="{BA0B6B77-2424-4FD3-843D-B382013681EE}">
      <dgm:prSet/>
      <dgm:spPr/>
      <dgm:t>
        <a:bodyPr/>
        <a:lstStyle/>
        <a:p>
          <a:r>
            <a:rPr lang="en-US"/>
            <a:t>Sustain</a:t>
          </a:r>
        </a:p>
      </dgm:t>
    </dgm:pt>
    <dgm:pt modelId="{3B878A98-00CB-4EB2-B0BA-9FCA498E3A3C}" type="parTrans" cxnId="{CE5674DD-840B-41D2-8796-550209595F8F}">
      <dgm:prSet/>
      <dgm:spPr/>
      <dgm:t>
        <a:bodyPr/>
        <a:lstStyle/>
        <a:p>
          <a:endParaRPr lang="en-US"/>
        </a:p>
      </dgm:t>
    </dgm:pt>
    <dgm:pt modelId="{58D99562-0306-44F6-8E63-EC91D971405B}" type="sibTrans" cxnId="{CE5674DD-840B-41D2-8796-550209595F8F}">
      <dgm:prSet/>
      <dgm:spPr/>
      <dgm:t>
        <a:bodyPr/>
        <a:lstStyle/>
        <a:p>
          <a:endParaRPr lang="en-US"/>
        </a:p>
      </dgm:t>
    </dgm:pt>
    <dgm:pt modelId="{980F7C00-ECD6-49A9-88B3-D691BC9EC302}">
      <dgm:prSet/>
      <dgm:spPr/>
      <dgm:t>
        <a:bodyPr/>
        <a:lstStyle/>
        <a:p>
          <a:r>
            <a:rPr lang="en-US"/>
            <a:t>To help sustain the effectiveness of the framework, it should be a matter of finding the pockets of enthusiasm, fostering them as pockets of excellence, and then having them seen and copied as pockets of exemplarism.</a:t>
          </a:r>
        </a:p>
      </dgm:t>
    </dgm:pt>
    <dgm:pt modelId="{C52A9801-6EDA-4BAF-89F9-74A6A011F889}" type="parTrans" cxnId="{E4B1FF64-DB3D-4658-87CD-47CCA7EA145C}">
      <dgm:prSet/>
      <dgm:spPr/>
      <dgm:t>
        <a:bodyPr/>
        <a:lstStyle/>
        <a:p>
          <a:endParaRPr lang="en-US"/>
        </a:p>
      </dgm:t>
    </dgm:pt>
    <dgm:pt modelId="{6E727F4A-7A0C-47D9-BB80-0946AF08B13A}" type="sibTrans" cxnId="{E4B1FF64-DB3D-4658-87CD-47CCA7EA145C}">
      <dgm:prSet/>
      <dgm:spPr/>
      <dgm:t>
        <a:bodyPr/>
        <a:lstStyle/>
        <a:p>
          <a:endParaRPr lang="en-US"/>
        </a:p>
      </dgm:t>
    </dgm:pt>
    <dgm:pt modelId="{7268CF35-D369-40D4-B9C8-D6257F391613}" type="pres">
      <dgm:prSet presAssocID="{6C7B5ADE-FFDE-485E-A22D-C6869927D93A}" presName="Name0" presStyleCnt="0">
        <dgm:presLayoutVars>
          <dgm:dir/>
          <dgm:animLvl val="lvl"/>
          <dgm:resizeHandles val="exact"/>
        </dgm:presLayoutVars>
      </dgm:prSet>
      <dgm:spPr/>
      <dgm:t>
        <a:bodyPr/>
        <a:lstStyle/>
        <a:p>
          <a:endParaRPr lang="en-US"/>
        </a:p>
      </dgm:t>
    </dgm:pt>
    <dgm:pt modelId="{F78EF07B-C84B-4DE8-9900-4BEE2637B253}" type="pres">
      <dgm:prSet presAssocID="{0C5A6D63-BE98-4D1B-B1C5-D89BAC7D0D30}" presName="linNode" presStyleCnt="0"/>
      <dgm:spPr/>
    </dgm:pt>
    <dgm:pt modelId="{9EC8ADBC-F99D-48F5-8319-8375B66DFE91}" type="pres">
      <dgm:prSet presAssocID="{0C5A6D63-BE98-4D1B-B1C5-D89BAC7D0D30}" presName="parentText" presStyleLbl="alignNode1" presStyleIdx="0" presStyleCnt="3">
        <dgm:presLayoutVars>
          <dgm:chMax val="1"/>
          <dgm:bulletEnabled/>
        </dgm:presLayoutVars>
      </dgm:prSet>
      <dgm:spPr/>
      <dgm:t>
        <a:bodyPr/>
        <a:lstStyle/>
        <a:p>
          <a:endParaRPr lang="en-US"/>
        </a:p>
      </dgm:t>
    </dgm:pt>
    <dgm:pt modelId="{716C6648-E200-4CBE-95FA-841405D71643}" type="pres">
      <dgm:prSet presAssocID="{0C5A6D63-BE98-4D1B-B1C5-D89BAC7D0D30}" presName="descendantText" presStyleLbl="alignAccFollowNode1" presStyleIdx="0" presStyleCnt="3">
        <dgm:presLayoutVars>
          <dgm:bulletEnabled/>
        </dgm:presLayoutVars>
      </dgm:prSet>
      <dgm:spPr/>
      <dgm:t>
        <a:bodyPr/>
        <a:lstStyle/>
        <a:p>
          <a:endParaRPr lang="en-US"/>
        </a:p>
      </dgm:t>
    </dgm:pt>
    <dgm:pt modelId="{E472C5A0-2C91-4BB8-B4C2-BFAA151ACCC7}" type="pres">
      <dgm:prSet presAssocID="{0281EC6D-A662-4BAB-A596-D1681487799C}" presName="sp" presStyleCnt="0"/>
      <dgm:spPr/>
    </dgm:pt>
    <dgm:pt modelId="{F0A4C5D1-BB61-49F2-9A03-75C288AAACF6}" type="pres">
      <dgm:prSet presAssocID="{110E1868-8E09-4825-AB59-9BF8E453F422}" presName="linNode" presStyleCnt="0"/>
      <dgm:spPr/>
    </dgm:pt>
    <dgm:pt modelId="{BB5B084E-18FC-4D5A-8E6E-62D09EC01ED7}" type="pres">
      <dgm:prSet presAssocID="{110E1868-8E09-4825-AB59-9BF8E453F422}" presName="parentText" presStyleLbl="alignNode1" presStyleIdx="1" presStyleCnt="3">
        <dgm:presLayoutVars>
          <dgm:chMax val="1"/>
          <dgm:bulletEnabled/>
        </dgm:presLayoutVars>
      </dgm:prSet>
      <dgm:spPr/>
      <dgm:t>
        <a:bodyPr/>
        <a:lstStyle/>
        <a:p>
          <a:endParaRPr lang="en-US"/>
        </a:p>
      </dgm:t>
    </dgm:pt>
    <dgm:pt modelId="{62DA53B1-21C5-4B15-AFFF-4D716DE8DD52}" type="pres">
      <dgm:prSet presAssocID="{110E1868-8E09-4825-AB59-9BF8E453F422}" presName="descendantText" presStyleLbl="alignAccFollowNode1" presStyleIdx="1" presStyleCnt="3">
        <dgm:presLayoutVars>
          <dgm:bulletEnabled/>
        </dgm:presLayoutVars>
      </dgm:prSet>
      <dgm:spPr/>
      <dgm:t>
        <a:bodyPr/>
        <a:lstStyle/>
        <a:p>
          <a:endParaRPr lang="en-US"/>
        </a:p>
      </dgm:t>
    </dgm:pt>
    <dgm:pt modelId="{0C875258-5146-492E-9B03-EAA6AEE527BB}" type="pres">
      <dgm:prSet presAssocID="{FC5F5224-C137-442F-AE21-38C566EF57D1}" presName="sp" presStyleCnt="0"/>
      <dgm:spPr/>
    </dgm:pt>
    <dgm:pt modelId="{81DC3251-10A8-49E4-8AFA-5CE12EC8B567}" type="pres">
      <dgm:prSet presAssocID="{BA0B6B77-2424-4FD3-843D-B382013681EE}" presName="linNode" presStyleCnt="0"/>
      <dgm:spPr/>
    </dgm:pt>
    <dgm:pt modelId="{EC2376AF-460A-4B72-94AC-5401F2582CF8}" type="pres">
      <dgm:prSet presAssocID="{BA0B6B77-2424-4FD3-843D-B382013681EE}" presName="parentText" presStyleLbl="alignNode1" presStyleIdx="2" presStyleCnt="3">
        <dgm:presLayoutVars>
          <dgm:chMax val="1"/>
          <dgm:bulletEnabled/>
        </dgm:presLayoutVars>
      </dgm:prSet>
      <dgm:spPr/>
      <dgm:t>
        <a:bodyPr/>
        <a:lstStyle/>
        <a:p>
          <a:endParaRPr lang="en-US"/>
        </a:p>
      </dgm:t>
    </dgm:pt>
    <dgm:pt modelId="{2EA2691A-FBBD-4966-85C4-7DDE5A0A3E8E}" type="pres">
      <dgm:prSet presAssocID="{BA0B6B77-2424-4FD3-843D-B382013681EE}" presName="descendantText" presStyleLbl="alignAccFollowNode1" presStyleIdx="2" presStyleCnt="3">
        <dgm:presLayoutVars>
          <dgm:bulletEnabled/>
        </dgm:presLayoutVars>
      </dgm:prSet>
      <dgm:spPr/>
      <dgm:t>
        <a:bodyPr/>
        <a:lstStyle/>
        <a:p>
          <a:endParaRPr lang="en-US"/>
        </a:p>
      </dgm:t>
    </dgm:pt>
  </dgm:ptLst>
  <dgm:cxnLst>
    <dgm:cxn modelId="{A72B8BF2-A3C7-40D4-AEAB-7C6CDB9E3D50}" srcId="{6C7B5ADE-FFDE-485E-A22D-C6869927D93A}" destId="{110E1868-8E09-4825-AB59-9BF8E453F422}" srcOrd="1" destOrd="0" parTransId="{06CE705E-47E7-4114-A3EB-46CBCAA9D689}" sibTransId="{FC5F5224-C137-442F-AE21-38C566EF57D1}"/>
    <dgm:cxn modelId="{DD63A850-B15C-4146-97A1-754B65B38D8F}" srcId="{0C5A6D63-BE98-4D1B-B1C5-D89BAC7D0D30}" destId="{8F7C6894-6754-48DC-B101-2E64594170DD}" srcOrd="0" destOrd="0" parTransId="{C5C393AE-F0B7-4C3E-8CCA-7F30D3A9B524}" sibTransId="{44257E68-D6AF-4AB8-8E9B-556AF7EC2007}"/>
    <dgm:cxn modelId="{26C5842E-6CD4-42CE-97F4-AE510533B4F9}" type="presOf" srcId="{110E1868-8E09-4825-AB59-9BF8E453F422}" destId="{BB5B084E-18FC-4D5A-8E6E-62D09EC01ED7}" srcOrd="0" destOrd="0" presId="urn:microsoft.com/office/officeart/2016/7/layout/VerticalSolidActionList"/>
    <dgm:cxn modelId="{1571B383-45F9-4131-B3B7-D46D942FA8ED}" type="presOf" srcId="{11DE7D2C-0A05-4E04-85D9-1FEA5E3050A3}" destId="{62DA53B1-21C5-4B15-AFFF-4D716DE8DD52}" srcOrd="0" destOrd="0" presId="urn:microsoft.com/office/officeart/2016/7/layout/VerticalSolidActionList"/>
    <dgm:cxn modelId="{CE5674DD-840B-41D2-8796-550209595F8F}" srcId="{6C7B5ADE-FFDE-485E-A22D-C6869927D93A}" destId="{BA0B6B77-2424-4FD3-843D-B382013681EE}" srcOrd="2" destOrd="0" parTransId="{3B878A98-00CB-4EB2-B0BA-9FCA498E3A3C}" sibTransId="{58D99562-0306-44F6-8E63-EC91D971405B}"/>
    <dgm:cxn modelId="{55B1A4EC-68C1-41EC-9DB2-8406CFB1410A}" srcId="{110E1868-8E09-4825-AB59-9BF8E453F422}" destId="{11DE7D2C-0A05-4E04-85D9-1FEA5E3050A3}" srcOrd="0" destOrd="0" parTransId="{0D929B50-6FA5-4839-B203-F081C6F96364}" sibTransId="{1EED15C1-9153-4570-BCC0-AA9ACDA6D99C}"/>
    <dgm:cxn modelId="{E4B1FF64-DB3D-4658-87CD-47CCA7EA145C}" srcId="{BA0B6B77-2424-4FD3-843D-B382013681EE}" destId="{980F7C00-ECD6-49A9-88B3-D691BC9EC302}" srcOrd="0" destOrd="0" parTransId="{C52A9801-6EDA-4BAF-89F9-74A6A011F889}" sibTransId="{6E727F4A-7A0C-47D9-BB80-0946AF08B13A}"/>
    <dgm:cxn modelId="{1B123A9F-8D5C-4B47-9CCC-040246AA9C5E}" type="presOf" srcId="{980F7C00-ECD6-49A9-88B3-D691BC9EC302}" destId="{2EA2691A-FBBD-4966-85C4-7DDE5A0A3E8E}" srcOrd="0" destOrd="0" presId="urn:microsoft.com/office/officeart/2016/7/layout/VerticalSolidActionList"/>
    <dgm:cxn modelId="{E7C2EFF9-6045-4623-BAA4-EF6BCC1738A5}" type="presOf" srcId="{0C5A6D63-BE98-4D1B-B1C5-D89BAC7D0D30}" destId="{9EC8ADBC-F99D-48F5-8319-8375B66DFE91}" srcOrd="0" destOrd="0" presId="urn:microsoft.com/office/officeart/2016/7/layout/VerticalSolidActionList"/>
    <dgm:cxn modelId="{24AEE887-3AF4-4503-A784-269CB3B47CD6}" type="presOf" srcId="{6C7B5ADE-FFDE-485E-A22D-C6869927D93A}" destId="{7268CF35-D369-40D4-B9C8-D6257F391613}" srcOrd="0" destOrd="0" presId="urn:microsoft.com/office/officeart/2016/7/layout/VerticalSolidActionList"/>
    <dgm:cxn modelId="{B3051445-342B-4F9D-A95C-96CE8BD420F3}" type="presOf" srcId="{8F7C6894-6754-48DC-B101-2E64594170DD}" destId="{716C6648-E200-4CBE-95FA-841405D71643}" srcOrd="0" destOrd="0" presId="urn:microsoft.com/office/officeart/2016/7/layout/VerticalSolidActionList"/>
    <dgm:cxn modelId="{200F724C-ACEB-450D-B8C3-AEDDB3A59D99}" srcId="{6C7B5ADE-FFDE-485E-A22D-C6869927D93A}" destId="{0C5A6D63-BE98-4D1B-B1C5-D89BAC7D0D30}" srcOrd="0" destOrd="0" parTransId="{8040D271-1B19-4585-BF33-08B1A548ADD4}" sibTransId="{0281EC6D-A662-4BAB-A596-D1681487799C}"/>
    <dgm:cxn modelId="{080D9B3E-D281-4AFE-AD9B-90947156DA4E}" type="presOf" srcId="{BA0B6B77-2424-4FD3-843D-B382013681EE}" destId="{EC2376AF-460A-4B72-94AC-5401F2582CF8}" srcOrd="0" destOrd="0" presId="urn:microsoft.com/office/officeart/2016/7/layout/VerticalSolidActionList"/>
    <dgm:cxn modelId="{4814EAD3-A6A8-46C7-9710-2C267AD384F6}" type="presParOf" srcId="{7268CF35-D369-40D4-B9C8-D6257F391613}" destId="{F78EF07B-C84B-4DE8-9900-4BEE2637B253}" srcOrd="0" destOrd="0" presId="urn:microsoft.com/office/officeart/2016/7/layout/VerticalSolidActionList"/>
    <dgm:cxn modelId="{22A19EC7-FA5F-4F0A-A435-C9BACB91C381}" type="presParOf" srcId="{F78EF07B-C84B-4DE8-9900-4BEE2637B253}" destId="{9EC8ADBC-F99D-48F5-8319-8375B66DFE91}" srcOrd="0" destOrd="0" presId="urn:microsoft.com/office/officeart/2016/7/layout/VerticalSolidActionList"/>
    <dgm:cxn modelId="{325162AA-7580-496C-8D7D-37806EBE5508}" type="presParOf" srcId="{F78EF07B-C84B-4DE8-9900-4BEE2637B253}" destId="{716C6648-E200-4CBE-95FA-841405D71643}" srcOrd="1" destOrd="0" presId="urn:microsoft.com/office/officeart/2016/7/layout/VerticalSolidActionList"/>
    <dgm:cxn modelId="{1BF6F1B8-9D32-4587-83B5-77853E46B80C}" type="presParOf" srcId="{7268CF35-D369-40D4-B9C8-D6257F391613}" destId="{E472C5A0-2C91-4BB8-B4C2-BFAA151ACCC7}" srcOrd="1" destOrd="0" presId="urn:microsoft.com/office/officeart/2016/7/layout/VerticalSolidActionList"/>
    <dgm:cxn modelId="{24392B57-D381-492A-917B-14FAFC1E6035}" type="presParOf" srcId="{7268CF35-D369-40D4-B9C8-D6257F391613}" destId="{F0A4C5D1-BB61-49F2-9A03-75C288AAACF6}" srcOrd="2" destOrd="0" presId="urn:microsoft.com/office/officeart/2016/7/layout/VerticalSolidActionList"/>
    <dgm:cxn modelId="{75CC6EDE-0EAD-47A9-9739-C47D1A1F0CA4}" type="presParOf" srcId="{F0A4C5D1-BB61-49F2-9A03-75C288AAACF6}" destId="{BB5B084E-18FC-4D5A-8E6E-62D09EC01ED7}" srcOrd="0" destOrd="0" presId="urn:microsoft.com/office/officeart/2016/7/layout/VerticalSolidActionList"/>
    <dgm:cxn modelId="{A9D26EE3-9390-46D3-B1E7-6262ADC4C71E}" type="presParOf" srcId="{F0A4C5D1-BB61-49F2-9A03-75C288AAACF6}" destId="{62DA53B1-21C5-4B15-AFFF-4D716DE8DD52}" srcOrd="1" destOrd="0" presId="urn:microsoft.com/office/officeart/2016/7/layout/VerticalSolidActionList"/>
    <dgm:cxn modelId="{399BAC24-3269-4DA8-825B-282A3F108793}" type="presParOf" srcId="{7268CF35-D369-40D4-B9C8-D6257F391613}" destId="{0C875258-5146-492E-9B03-EAA6AEE527BB}" srcOrd="3" destOrd="0" presId="urn:microsoft.com/office/officeart/2016/7/layout/VerticalSolidActionList"/>
    <dgm:cxn modelId="{AC6D9A08-01C7-4A33-A9A1-BEB414068E1B}" type="presParOf" srcId="{7268CF35-D369-40D4-B9C8-D6257F391613}" destId="{81DC3251-10A8-49E4-8AFA-5CE12EC8B567}" srcOrd="4" destOrd="0" presId="urn:microsoft.com/office/officeart/2016/7/layout/VerticalSolidActionList"/>
    <dgm:cxn modelId="{E2F238C3-B328-44A5-94BB-DF25BB19132A}" type="presParOf" srcId="{81DC3251-10A8-49E4-8AFA-5CE12EC8B567}" destId="{EC2376AF-460A-4B72-94AC-5401F2582CF8}" srcOrd="0" destOrd="0" presId="urn:microsoft.com/office/officeart/2016/7/layout/VerticalSolidActionList"/>
    <dgm:cxn modelId="{23B056DC-329A-4DBD-9529-973F661D0583}" type="presParOf" srcId="{81DC3251-10A8-49E4-8AFA-5CE12EC8B567}" destId="{2EA2691A-FBBD-4966-85C4-7DDE5A0A3E8E}"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83F405-4D83-458F-8997-4ED01F0A7CDC}" type="doc">
      <dgm:prSet loTypeId="urn:microsoft.com/office/officeart/2016/7/layout/LinearBlockProcessNumbered" loCatId="process" qsTypeId="urn:microsoft.com/office/officeart/2005/8/quickstyle/simple2" qsCatId="simple" csTypeId="urn:microsoft.com/office/officeart/2005/8/colors/colorful5" csCatId="colorful" phldr="1"/>
      <dgm:spPr/>
      <dgm:t>
        <a:bodyPr/>
        <a:lstStyle/>
        <a:p>
          <a:endParaRPr lang="en-US"/>
        </a:p>
      </dgm:t>
    </dgm:pt>
    <dgm:pt modelId="{BF73FD4A-9D9D-47E3-A174-20EA3E6F960A}">
      <dgm:prSet/>
      <dgm:spPr/>
      <dgm:t>
        <a:bodyPr/>
        <a:lstStyle/>
        <a:p>
          <a:r>
            <a:rPr lang="en-US"/>
            <a:t>Importantly, in sustaining the initiative in dynamic local and global environments, Bahrain’s National Qualifications Framework should not be accepted chiselled in stone. It should be revisited frequently to evolve its appropriateness and to consider how it might be further refined or improved.</a:t>
          </a:r>
        </a:p>
      </dgm:t>
    </dgm:pt>
    <dgm:pt modelId="{B93ED995-73C8-4ECF-85C1-CC6C36412F4F}" type="parTrans" cxnId="{21C48721-F424-4ACE-86EE-94EE048B1797}">
      <dgm:prSet/>
      <dgm:spPr/>
      <dgm:t>
        <a:bodyPr/>
        <a:lstStyle/>
        <a:p>
          <a:endParaRPr lang="en-US"/>
        </a:p>
      </dgm:t>
    </dgm:pt>
    <dgm:pt modelId="{76CF360D-09DB-45E7-B6D6-6DE6862B77AE}" type="sibTrans" cxnId="{21C48721-F424-4ACE-86EE-94EE048B1797}">
      <dgm:prSet phldrT="01" phldr="0"/>
      <dgm:spPr/>
      <dgm:t>
        <a:bodyPr/>
        <a:lstStyle/>
        <a:p>
          <a:r>
            <a:rPr lang="en-US"/>
            <a:t>01</a:t>
          </a:r>
        </a:p>
      </dgm:t>
    </dgm:pt>
    <dgm:pt modelId="{D20E4249-5CB0-4B5B-8443-1C11A77E803B}">
      <dgm:prSet/>
      <dgm:spPr/>
      <dgm:t>
        <a:bodyPr/>
        <a:lstStyle/>
        <a:p>
          <a:r>
            <a:rPr lang="en-US" dirty="0"/>
            <a:t>Complex educational change takes considerable time and effort. However, with strong leadership and commitment the rewards can be a highly valued and respected qualifications system that is recognised internationally, and that enables increased student recruitment and greater global mobility for qualification holders. Such is the prospect for the graduates of Bahrain.</a:t>
          </a:r>
        </a:p>
        <a:p>
          <a:endParaRPr lang="en-US" dirty="0"/>
        </a:p>
      </dgm:t>
    </dgm:pt>
    <dgm:pt modelId="{F6F81CA8-D0B7-4D93-BAD0-79AD8D0F22D4}" type="parTrans" cxnId="{C46536EA-0587-4F28-94A7-7D3D6D4ED40E}">
      <dgm:prSet/>
      <dgm:spPr/>
      <dgm:t>
        <a:bodyPr/>
        <a:lstStyle/>
        <a:p>
          <a:endParaRPr lang="en-US"/>
        </a:p>
      </dgm:t>
    </dgm:pt>
    <dgm:pt modelId="{FC53D822-72DA-49C4-B9B0-CE28D799F38C}" type="sibTrans" cxnId="{C46536EA-0587-4F28-94A7-7D3D6D4ED40E}">
      <dgm:prSet phldrT="02" phldr="0"/>
      <dgm:spPr/>
      <dgm:t>
        <a:bodyPr/>
        <a:lstStyle/>
        <a:p>
          <a:r>
            <a:rPr lang="en-US"/>
            <a:t>02</a:t>
          </a:r>
        </a:p>
      </dgm:t>
    </dgm:pt>
    <dgm:pt modelId="{DC96E05E-4468-467F-B6D1-5EB8DF4A7D37}" type="pres">
      <dgm:prSet presAssocID="{2483F405-4D83-458F-8997-4ED01F0A7CDC}" presName="Name0" presStyleCnt="0">
        <dgm:presLayoutVars>
          <dgm:animLvl val="lvl"/>
          <dgm:resizeHandles val="exact"/>
        </dgm:presLayoutVars>
      </dgm:prSet>
      <dgm:spPr/>
      <dgm:t>
        <a:bodyPr/>
        <a:lstStyle/>
        <a:p>
          <a:endParaRPr lang="en-US"/>
        </a:p>
      </dgm:t>
    </dgm:pt>
    <dgm:pt modelId="{76866AFF-ACD2-4E66-9877-13F3F880DB3B}" type="pres">
      <dgm:prSet presAssocID="{BF73FD4A-9D9D-47E3-A174-20EA3E6F960A}" presName="compositeNode" presStyleCnt="0">
        <dgm:presLayoutVars>
          <dgm:bulletEnabled val="1"/>
        </dgm:presLayoutVars>
      </dgm:prSet>
      <dgm:spPr/>
    </dgm:pt>
    <dgm:pt modelId="{639484A2-7757-46CC-8D06-986DC6CCD7F4}" type="pres">
      <dgm:prSet presAssocID="{BF73FD4A-9D9D-47E3-A174-20EA3E6F960A}" presName="bgRect" presStyleLbl="alignNode1" presStyleIdx="0" presStyleCnt="2"/>
      <dgm:spPr/>
      <dgm:t>
        <a:bodyPr/>
        <a:lstStyle/>
        <a:p>
          <a:endParaRPr lang="en-US"/>
        </a:p>
      </dgm:t>
    </dgm:pt>
    <dgm:pt modelId="{C82CD1D6-017D-4BF7-8C31-A893528E1CA3}" type="pres">
      <dgm:prSet presAssocID="{76CF360D-09DB-45E7-B6D6-6DE6862B77AE}" presName="sibTransNodeRect" presStyleLbl="alignNode1" presStyleIdx="0" presStyleCnt="2">
        <dgm:presLayoutVars>
          <dgm:chMax val="0"/>
          <dgm:bulletEnabled val="1"/>
        </dgm:presLayoutVars>
      </dgm:prSet>
      <dgm:spPr/>
      <dgm:t>
        <a:bodyPr/>
        <a:lstStyle/>
        <a:p>
          <a:endParaRPr lang="en-US"/>
        </a:p>
      </dgm:t>
    </dgm:pt>
    <dgm:pt modelId="{C26259CC-A73C-4CB9-A77D-5B5C6612EBEC}" type="pres">
      <dgm:prSet presAssocID="{BF73FD4A-9D9D-47E3-A174-20EA3E6F960A}" presName="nodeRect" presStyleLbl="alignNode1" presStyleIdx="0" presStyleCnt="2">
        <dgm:presLayoutVars>
          <dgm:bulletEnabled val="1"/>
        </dgm:presLayoutVars>
      </dgm:prSet>
      <dgm:spPr/>
      <dgm:t>
        <a:bodyPr/>
        <a:lstStyle/>
        <a:p>
          <a:endParaRPr lang="en-US"/>
        </a:p>
      </dgm:t>
    </dgm:pt>
    <dgm:pt modelId="{C1DE80CA-E658-4DF6-9C8F-E5B9D9A63A79}" type="pres">
      <dgm:prSet presAssocID="{76CF360D-09DB-45E7-B6D6-6DE6862B77AE}" presName="sibTrans" presStyleCnt="0"/>
      <dgm:spPr/>
    </dgm:pt>
    <dgm:pt modelId="{7DDDDE24-92BF-42D7-B60C-3082264E33C8}" type="pres">
      <dgm:prSet presAssocID="{D20E4249-5CB0-4B5B-8443-1C11A77E803B}" presName="compositeNode" presStyleCnt="0">
        <dgm:presLayoutVars>
          <dgm:bulletEnabled val="1"/>
        </dgm:presLayoutVars>
      </dgm:prSet>
      <dgm:spPr/>
    </dgm:pt>
    <dgm:pt modelId="{903EECF2-739F-4336-87E1-E876E5FB7774}" type="pres">
      <dgm:prSet presAssocID="{D20E4249-5CB0-4B5B-8443-1C11A77E803B}" presName="bgRect" presStyleLbl="alignNode1" presStyleIdx="1" presStyleCnt="2"/>
      <dgm:spPr/>
      <dgm:t>
        <a:bodyPr/>
        <a:lstStyle/>
        <a:p>
          <a:endParaRPr lang="en-US"/>
        </a:p>
      </dgm:t>
    </dgm:pt>
    <dgm:pt modelId="{A73B8416-73FB-4882-8C7D-C5CF239A7F89}" type="pres">
      <dgm:prSet presAssocID="{FC53D822-72DA-49C4-B9B0-CE28D799F38C}" presName="sibTransNodeRect" presStyleLbl="alignNode1" presStyleIdx="1" presStyleCnt="2">
        <dgm:presLayoutVars>
          <dgm:chMax val="0"/>
          <dgm:bulletEnabled val="1"/>
        </dgm:presLayoutVars>
      </dgm:prSet>
      <dgm:spPr/>
      <dgm:t>
        <a:bodyPr/>
        <a:lstStyle/>
        <a:p>
          <a:endParaRPr lang="en-US"/>
        </a:p>
      </dgm:t>
    </dgm:pt>
    <dgm:pt modelId="{646B7AD4-2B19-468F-91C9-E8B2B60AD2EB}" type="pres">
      <dgm:prSet presAssocID="{D20E4249-5CB0-4B5B-8443-1C11A77E803B}" presName="nodeRect" presStyleLbl="alignNode1" presStyleIdx="1" presStyleCnt="2">
        <dgm:presLayoutVars>
          <dgm:bulletEnabled val="1"/>
        </dgm:presLayoutVars>
      </dgm:prSet>
      <dgm:spPr/>
      <dgm:t>
        <a:bodyPr/>
        <a:lstStyle/>
        <a:p>
          <a:endParaRPr lang="en-US"/>
        </a:p>
      </dgm:t>
    </dgm:pt>
  </dgm:ptLst>
  <dgm:cxnLst>
    <dgm:cxn modelId="{4AEA4FA1-C873-41E6-8004-6670DDD0A7E8}" type="presOf" srcId="{D20E4249-5CB0-4B5B-8443-1C11A77E803B}" destId="{646B7AD4-2B19-468F-91C9-E8B2B60AD2EB}" srcOrd="1" destOrd="0" presId="urn:microsoft.com/office/officeart/2016/7/layout/LinearBlockProcessNumbered"/>
    <dgm:cxn modelId="{8E322E5F-2227-45C3-BE52-6DC6A5463E8B}" type="presOf" srcId="{BF73FD4A-9D9D-47E3-A174-20EA3E6F960A}" destId="{C26259CC-A73C-4CB9-A77D-5B5C6612EBEC}" srcOrd="1" destOrd="0" presId="urn:microsoft.com/office/officeart/2016/7/layout/LinearBlockProcessNumbered"/>
    <dgm:cxn modelId="{3F3EE655-099F-4EFE-B60A-A2B438D17DB1}" type="presOf" srcId="{2483F405-4D83-458F-8997-4ED01F0A7CDC}" destId="{DC96E05E-4468-467F-B6D1-5EB8DF4A7D37}" srcOrd="0" destOrd="0" presId="urn:microsoft.com/office/officeart/2016/7/layout/LinearBlockProcessNumbered"/>
    <dgm:cxn modelId="{6C0B8397-0A69-4471-AF39-72D45CBFD99E}" type="presOf" srcId="{76CF360D-09DB-45E7-B6D6-6DE6862B77AE}" destId="{C82CD1D6-017D-4BF7-8C31-A893528E1CA3}" srcOrd="0" destOrd="0" presId="urn:microsoft.com/office/officeart/2016/7/layout/LinearBlockProcessNumbered"/>
    <dgm:cxn modelId="{6530F486-5584-4007-B54D-47D88BC05B39}" type="presOf" srcId="{D20E4249-5CB0-4B5B-8443-1C11A77E803B}" destId="{903EECF2-739F-4336-87E1-E876E5FB7774}" srcOrd="0" destOrd="0" presId="urn:microsoft.com/office/officeart/2016/7/layout/LinearBlockProcessNumbered"/>
    <dgm:cxn modelId="{1D407A48-EFBC-4F9E-AB9B-01C9EB597E3D}" type="presOf" srcId="{FC53D822-72DA-49C4-B9B0-CE28D799F38C}" destId="{A73B8416-73FB-4882-8C7D-C5CF239A7F89}" srcOrd="0" destOrd="0" presId="urn:microsoft.com/office/officeart/2016/7/layout/LinearBlockProcessNumbered"/>
    <dgm:cxn modelId="{21C48721-F424-4ACE-86EE-94EE048B1797}" srcId="{2483F405-4D83-458F-8997-4ED01F0A7CDC}" destId="{BF73FD4A-9D9D-47E3-A174-20EA3E6F960A}" srcOrd="0" destOrd="0" parTransId="{B93ED995-73C8-4ECF-85C1-CC6C36412F4F}" sibTransId="{76CF360D-09DB-45E7-B6D6-6DE6862B77AE}"/>
    <dgm:cxn modelId="{94C5EC7E-725E-4D5B-AA4D-F60EA163540F}" type="presOf" srcId="{BF73FD4A-9D9D-47E3-A174-20EA3E6F960A}" destId="{639484A2-7757-46CC-8D06-986DC6CCD7F4}" srcOrd="0" destOrd="0" presId="urn:microsoft.com/office/officeart/2016/7/layout/LinearBlockProcessNumbered"/>
    <dgm:cxn modelId="{C46536EA-0587-4F28-94A7-7D3D6D4ED40E}" srcId="{2483F405-4D83-458F-8997-4ED01F0A7CDC}" destId="{D20E4249-5CB0-4B5B-8443-1C11A77E803B}" srcOrd="1" destOrd="0" parTransId="{F6F81CA8-D0B7-4D93-BAD0-79AD8D0F22D4}" sibTransId="{FC53D822-72DA-49C4-B9B0-CE28D799F38C}"/>
    <dgm:cxn modelId="{4DA92B90-4EA4-4A57-95D4-B4049813AE55}" type="presParOf" srcId="{DC96E05E-4468-467F-B6D1-5EB8DF4A7D37}" destId="{76866AFF-ACD2-4E66-9877-13F3F880DB3B}" srcOrd="0" destOrd="0" presId="urn:microsoft.com/office/officeart/2016/7/layout/LinearBlockProcessNumbered"/>
    <dgm:cxn modelId="{C5BA5B47-A990-4D25-B707-0BC77F9B4BA1}" type="presParOf" srcId="{76866AFF-ACD2-4E66-9877-13F3F880DB3B}" destId="{639484A2-7757-46CC-8D06-986DC6CCD7F4}" srcOrd="0" destOrd="0" presId="urn:microsoft.com/office/officeart/2016/7/layout/LinearBlockProcessNumbered"/>
    <dgm:cxn modelId="{EC3FA964-B0C8-4BCF-A245-8EE7F9DA8587}" type="presParOf" srcId="{76866AFF-ACD2-4E66-9877-13F3F880DB3B}" destId="{C82CD1D6-017D-4BF7-8C31-A893528E1CA3}" srcOrd="1" destOrd="0" presId="urn:microsoft.com/office/officeart/2016/7/layout/LinearBlockProcessNumbered"/>
    <dgm:cxn modelId="{344279AC-22A2-4474-AB1D-E6896A8F4689}" type="presParOf" srcId="{76866AFF-ACD2-4E66-9877-13F3F880DB3B}" destId="{C26259CC-A73C-4CB9-A77D-5B5C6612EBEC}" srcOrd="2" destOrd="0" presId="urn:microsoft.com/office/officeart/2016/7/layout/LinearBlockProcessNumbered"/>
    <dgm:cxn modelId="{C2D7BE5D-DDA1-4CEC-8A2A-5F9CFEC418AE}" type="presParOf" srcId="{DC96E05E-4468-467F-B6D1-5EB8DF4A7D37}" destId="{C1DE80CA-E658-4DF6-9C8F-E5B9D9A63A79}" srcOrd="1" destOrd="0" presId="urn:microsoft.com/office/officeart/2016/7/layout/LinearBlockProcessNumbered"/>
    <dgm:cxn modelId="{4556980E-C269-4167-BB41-06D7B99BCB5D}" type="presParOf" srcId="{DC96E05E-4468-467F-B6D1-5EB8DF4A7D37}" destId="{7DDDDE24-92BF-42D7-B60C-3082264E33C8}" srcOrd="2" destOrd="0" presId="urn:microsoft.com/office/officeart/2016/7/layout/LinearBlockProcessNumbered"/>
    <dgm:cxn modelId="{9B044CF2-0074-4F6F-B3AF-281FB381B7B5}" type="presParOf" srcId="{7DDDDE24-92BF-42D7-B60C-3082264E33C8}" destId="{903EECF2-739F-4336-87E1-E876E5FB7774}" srcOrd="0" destOrd="0" presId="urn:microsoft.com/office/officeart/2016/7/layout/LinearBlockProcessNumbered"/>
    <dgm:cxn modelId="{A5719465-7C3E-4C56-A0A9-7B327F642CA8}" type="presParOf" srcId="{7DDDDE24-92BF-42D7-B60C-3082264E33C8}" destId="{A73B8416-73FB-4882-8C7D-C5CF239A7F89}" srcOrd="1" destOrd="0" presId="urn:microsoft.com/office/officeart/2016/7/layout/LinearBlockProcessNumbered"/>
    <dgm:cxn modelId="{871EF8C5-2E2C-4036-BA56-FCD9C95AD532}" type="presParOf" srcId="{7DDDDE24-92BF-42D7-B60C-3082264E33C8}" destId="{646B7AD4-2B19-468F-91C9-E8B2B60AD2EB}"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610954-CC12-4017-9318-D96D89DE17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622833A-A6F8-4266-A309-8ABC8BCC40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B0BBD1D-E79B-4163-B2E0-C27E3CE320BE}"/>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5C6A5A32-5E9F-4AFC-9A5C-453CA5BE2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73C7EB4-C459-4A21-927A-D595A8157D9D}"/>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158859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89955-C7E9-4710-80B8-37EBDAFB41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D2FC773-C144-466F-A151-4EADB1DAD66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E39C6E3-ACB4-4138-BCB5-DF89847957CB}"/>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85DEF721-153D-4A3B-9589-942F5B7DD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63CD4B8-4F52-4D7D-ADE4-3259727B51DC}"/>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211239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D3DB7FD-2023-415A-9F61-99EE48AC05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1656833-66ED-4D36-A21C-F182489584B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44E1745-8B1C-4505-BB61-2A6473AD0852}"/>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0E2A0438-5EC1-40DF-9344-9E885D5C5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BC7F9D7-075B-40C7-AB4B-61F1EBB92533}"/>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357094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EE5100-4B3C-437E-8E82-550EDFCD74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42E64CF-2ACC-499A-A838-881957466A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05F531-065A-4F3E-865F-7D7C8AE36DA4}"/>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CF137BB2-161E-42AA-A16F-A9E1B3D7E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436436D-7087-4105-8A9D-98DD6B809FA6}"/>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30556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C3413C-9B04-491F-9FDA-CF7EC33318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F34F7A1-2245-4DDF-9E01-A2D25430D3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136B047-64F7-4912-9905-CE13A9B28CB2}"/>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36C68F27-7727-4C2B-B62E-7D631E504C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47DD1C-0394-472F-BFDA-5E079B42EDDB}"/>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407279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3999FF-753D-4F92-B53F-7D5B45FDC1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63E3728-6ECE-49D7-907A-48E0964C41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1C822A3-A797-466B-A826-822B2F17C90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776A9F6-974F-4566-9F0E-E90D08F5E080}"/>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6" name="Footer Placeholder 5">
            <a:extLst>
              <a:ext uri="{FF2B5EF4-FFF2-40B4-BE49-F238E27FC236}">
                <a16:creationId xmlns:a16="http://schemas.microsoft.com/office/drawing/2014/main" xmlns="" id="{A9D1ACC3-DAC5-4969-AB80-63DB2706D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074CEE7-3E18-438A-9EAA-B19E7BB8F98D}"/>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282534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70B1E7-1EEF-4A62-BB57-4CF5ECFF94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6367C62-0E5D-4416-9069-DF61E7A511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A9C8173-6C20-46FB-8605-BB3495503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F364C95-D34A-4BA5-89DE-CDEAD77DF8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81C74E60-C514-455F-960B-3A7021FCD52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C3AE5B8-5A33-4028-A685-457B82282619}"/>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8" name="Footer Placeholder 7">
            <a:extLst>
              <a:ext uri="{FF2B5EF4-FFF2-40B4-BE49-F238E27FC236}">
                <a16:creationId xmlns:a16="http://schemas.microsoft.com/office/drawing/2014/main" xmlns="" id="{E0198934-2B57-4F30-B516-9F456A3EE0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F459999-AF3B-4A34-BEA2-609D092B6086}"/>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171035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425429-AAA5-4EDA-ADBA-F56279A3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B352F82-A1C1-4AB7-9E98-D0427BCD423F}"/>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4" name="Footer Placeholder 3">
            <a:extLst>
              <a:ext uri="{FF2B5EF4-FFF2-40B4-BE49-F238E27FC236}">
                <a16:creationId xmlns:a16="http://schemas.microsoft.com/office/drawing/2014/main" xmlns="" id="{3DC07D88-4997-475A-AE8D-FD77961694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5CF6AC6-D629-4277-BE60-32CB9337955D}"/>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254613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8AF5B51-CC03-41DE-A223-EA973B665F41}"/>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3" name="Footer Placeholder 2">
            <a:extLst>
              <a:ext uri="{FF2B5EF4-FFF2-40B4-BE49-F238E27FC236}">
                <a16:creationId xmlns:a16="http://schemas.microsoft.com/office/drawing/2014/main" xmlns="" id="{94B3A46E-BAF2-4C87-90CC-B0E056945A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F95E0FE-57FF-4AA5-8289-E49B2AD60CFF}"/>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235320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0DEF1D-0F35-41FE-B522-FFCD319E68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596ECA0-17E1-4C20-B982-F2B582892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9506985-738C-4E82-B2D1-86254B6D0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00A40CE-A097-409C-A4C3-0218F926BBAD}"/>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6" name="Footer Placeholder 5">
            <a:extLst>
              <a:ext uri="{FF2B5EF4-FFF2-40B4-BE49-F238E27FC236}">
                <a16:creationId xmlns:a16="http://schemas.microsoft.com/office/drawing/2014/main" xmlns="" id="{15183B1F-F13D-43BE-95D2-01412C421B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B26CECE-9F5B-41C2-A1EF-71964726A500}"/>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2308896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545113-07A4-4F1C-9E16-CCE400D9F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CDAB914-F41E-4945-BEA4-1E7D93FD9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9B88D5D-1F10-45B9-8B32-B25574305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56FED98-FC05-447F-872D-490BBE55E949}"/>
              </a:ext>
            </a:extLst>
          </p:cNvPr>
          <p:cNvSpPr>
            <a:spLocks noGrp="1"/>
          </p:cNvSpPr>
          <p:nvPr>
            <p:ph type="dt" sz="half" idx="10"/>
          </p:nvPr>
        </p:nvSpPr>
        <p:spPr/>
        <p:txBody>
          <a:bodyPr/>
          <a:lstStyle/>
          <a:p>
            <a:fld id="{D75C37B2-06A9-48D2-A531-5873DCB4218D}" type="datetimeFigureOut">
              <a:rPr lang="en-US" smtClean="0"/>
              <a:t>5/23/2019</a:t>
            </a:fld>
            <a:endParaRPr lang="en-US"/>
          </a:p>
        </p:txBody>
      </p:sp>
      <p:sp>
        <p:nvSpPr>
          <p:cNvPr id="6" name="Footer Placeholder 5">
            <a:extLst>
              <a:ext uri="{FF2B5EF4-FFF2-40B4-BE49-F238E27FC236}">
                <a16:creationId xmlns:a16="http://schemas.microsoft.com/office/drawing/2014/main" xmlns="" id="{BDADDB07-36B3-45F8-9CD6-3D4A55BFBC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152DC72-2809-4193-A641-FDA565070EDF}"/>
              </a:ext>
            </a:extLst>
          </p:cNvPr>
          <p:cNvSpPr>
            <a:spLocks noGrp="1"/>
          </p:cNvSpPr>
          <p:nvPr>
            <p:ph type="sldNum" sz="quarter" idx="12"/>
          </p:nvPr>
        </p:nvSpPr>
        <p:spPr/>
        <p:txBody>
          <a:bodyPr/>
          <a:lstStyle/>
          <a:p>
            <a:fld id="{C43F6540-7EA1-4071-94AF-557093AFB515}" type="slidenum">
              <a:rPr lang="en-US" smtClean="0"/>
              <a:t>‹#›</a:t>
            </a:fld>
            <a:endParaRPr lang="en-US"/>
          </a:p>
        </p:txBody>
      </p:sp>
    </p:spTree>
    <p:extLst>
      <p:ext uri="{BB962C8B-B14F-4D97-AF65-F5344CB8AC3E}">
        <p14:creationId xmlns:p14="http://schemas.microsoft.com/office/powerpoint/2010/main" val="174710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9D44672-A0CC-4DD0-AA50-0D1BA4997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CEBCF7D-62FA-4FF1-B930-36BCFFE521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3EBDC1E-869E-4C9E-A47C-C9D90E2142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C37B2-06A9-48D2-A531-5873DCB4218D}" type="datetimeFigureOut">
              <a:rPr lang="en-US" smtClean="0"/>
              <a:t>5/23/2019</a:t>
            </a:fld>
            <a:endParaRPr lang="en-US"/>
          </a:p>
        </p:txBody>
      </p:sp>
      <p:sp>
        <p:nvSpPr>
          <p:cNvPr id="5" name="Footer Placeholder 4">
            <a:extLst>
              <a:ext uri="{FF2B5EF4-FFF2-40B4-BE49-F238E27FC236}">
                <a16:creationId xmlns:a16="http://schemas.microsoft.com/office/drawing/2014/main" xmlns="" id="{20A09420-7490-47DF-AB02-71EC2B60FA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696E240-4553-410D-8EF9-1C75CCD2BD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F6540-7EA1-4071-94AF-557093AFB515}" type="slidenum">
              <a:rPr lang="en-US" smtClean="0"/>
              <a:t>‹#›</a:t>
            </a:fld>
            <a:endParaRPr lang="en-US"/>
          </a:p>
        </p:txBody>
      </p:sp>
    </p:spTree>
    <p:extLst>
      <p:ext uri="{BB962C8B-B14F-4D97-AF65-F5344CB8AC3E}">
        <p14:creationId xmlns:p14="http://schemas.microsoft.com/office/powerpoint/2010/main" val="877446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xmlns=""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E2F8D14-E7D7-4351-B7F2-88D40DC60B45}"/>
              </a:ext>
            </a:extLst>
          </p:cNvPr>
          <p:cNvSpPr>
            <a:spLocks noGrp="1"/>
          </p:cNvSpPr>
          <p:nvPr>
            <p:ph type="ctrTitle"/>
          </p:nvPr>
        </p:nvSpPr>
        <p:spPr>
          <a:xfrm>
            <a:off x="6746628" y="1783959"/>
            <a:ext cx="4645250" cy="2889114"/>
          </a:xfrm>
        </p:spPr>
        <p:txBody>
          <a:bodyPr anchor="b">
            <a:normAutofit/>
          </a:bodyPr>
          <a:lstStyle/>
          <a:p>
            <a:pPr algn="l"/>
            <a:r>
              <a:rPr lang="en-NZ" sz="3800" b="1">
                <a:solidFill>
                  <a:schemeClr val="bg1"/>
                </a:solidFill>
              </a:rPr>
              <a:t>Recognition of Bahrain’s National Qualifications Framework in the Wider World</a:t>
            </a:r>
            <a:endParaRPr lang="en-US" sz="3800">
              <a:solidFill>
                <a:schemeClr val="bg1"/>
              </a:solidFill>
            </a:endParaRPr>
          </a:p>
        </p:txBody>
      </p:sp>
      <p:sp>
        <p:nvSpPr>
          <p:cNvPr id="3" name="Subtitle 2">
            <a:extLst>
              <a:ext uri="{FF2B5EF4-FFF2-40B4-BE49-F238E27FC236}">
                <a16:creationId xmlns:a16="http://schemas.microsoft.com/office/drawing/2014/main" xmlns="" id="{9BD52385-D8BC-45D9-A726-CFA2B16F3AE7}"/>
              </a:ext>
            </a:extLst>
          </p:cNvPr>
          <p:cNvSpPr>
            <a:spLocks noGrp="1"/>
          </p:cNvSpPr>
          <p:nvPr>
            <p:ph type="subTitle" idx="1"/>
          </p:nvPr>
        </p:nvSpPr>
        <p:spPr>
          <a:xfrm>
            <a:off x="6746627" y="4750893"/>
            <a:ext cx="4645250" cy="1147863"/>
          </a:xfrm>
        </p:spPr>
        <p:txBody>
          <a:bodyPr anchor="t">
            <a:normAutofit/>
          </a:bodyPr>
          <a:lstStyle/>
          <a:p>
            <a:pPr algn="l"/>
            <a:r>
              <a:rPr lang="en-US" sz="2000">
                <a:solidFill>
                  <a:schemeClr val="bg1"/>
                </a:solidFill>
              </a:rPr>
              <a:t>March 2019</a:t>
            </a:r>
          </a:p>
          <a:p>
            <a:pPr algn="l"/>
            <a:endParaRPr lang="en-US" sz="2000">
              <a:solidFill>
                <a:schemeClr val="bg1"/>
              </a:solidFill>
            </a:endParaRPr>
          </a:p>
        </p:txBody>
      </p:sp>
      <p:sp>
        <p:nvSpPr>
          <p:cNvPr id="33" name="Freeform: Shape 32">
            <a:extLst>
              <a:ext uri="{FF2B5EF4-FFF2-40B4-BE49-F238E27FC236}">
                <a16:creationId xmlns:a16="http://schemas.microsoft.com/office/drawing/2014/main" xmlns=""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xmlns=""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Earth Globe Europe-Africa">
            <a:extLst>
              <a:ext uri="{FF2B5EF4-FFF2-40B4-BE49-F238E27FC236}">
                <a16:creationId xmlns:a16="http://schemas.microsoft.com/office/drawing/2014/main" xmlns="" id="{60C2A1D6-8E56-4A28-8C55-3697BFCECC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19382" y="720993"/>
            <a:ext cx="4047843" cy="4047843"/>
          </a:xfrm>
          <a:prstGeom prst="rect">
            <a:avLst/>
          </a:prstGeom>
        </p:spPr>
      </p:pic>
      <p:sp>
        <p:nvSpPr>
          <p:cNvPr id="13" name="Rectangle 12">
            <a:extLst>
              <a:ext uri="{FF2B5EF4-FFF2-40B4-BE49-F238E27FC236}">
                <a16:creationId xmlns:a16="http://schemas.microsoft.com/office/drawing/2014/main" xmlns="" id="{14DD2026-E841-487F-AA3A-48994358C525}"/>
              </a:ext>
            </a:extLst>
          </p:cNvPr>
          <p:cNvSpPr/>
          <p:nvPr/>
        </p:nvSpPr>
        <p:spPr>
          <a:xfrm>
            <a:off x="6746627" y="5298090"/>
            <a:ext cx="4673600" cy="1107996"/>
          </a:xfrm>
          <a:prstGeom prst="rect">
            <a:avLst/>
          </a:prstGeom>
        </p:spPr>
        <p:txBody>
          <a:bodyPr wrap="square">
            <a:spAutoFit/>
          </a:bodyPr>
          <a:lstStyle/>
          <a:p>
            <a:r>
              <a:rPr lang="en-US" sz="1200" dirty="0">
                <a:solidFill>
                  <a:srgbClr val="FFFFFF"/>
                </a:solidFill>
              </a:rPr>
              <a:t>INQAAHE 15</a:t>
            </a:r>
            <a:r>
              <a:rPr lang="en-US" sz="1200" baseline="30000" dirty="0">
                <a:solidFill>
                  <a:srgbClr val="FFFFFF"/>
                </a:solidFill>
              </a:rPr>
              <a:t>th</a:t>
            </a:r>
            <a:r>
              <a:rPr lang="en-US" sz="1200" dirty="0">
                <a:solidFill>
                  <a:srgbClr val="FFFFFF"/>
                </a:solidFill>
              </a:rPr>
              <a:t> Biennial Conference 2019 </a:t>
            </a:r>
          </a:p>
          <a:p>
            <a:r>
              <a:rPr lang="en-US" sz="1200" dirty="0">
                <a:solidFill>
                  <a:srgbClr val="FFFFFF"/>
                </a:solidFill>
              </a:rPr>
              <a:t>Bandaranaike Memorial International Conference Hall (BMICH) </a:t>
            </a:r>
          </a:p>
          <a:p>
            <a:r>
              <a:rPr lang="en-US" sz="1200" dirty="0">
                <a:solidFill>
                  <a:srgbClr val="FFFFFF"/>
                </a:solidFill>
              </a:rPr>
              <a:t>25</a:t>
            </a:r>
            <a:r>
              <a:rPr lang="en-US" sz="1200" baseline="30000" dirty="0">
                <a:solidFill>
                  <a:srgbClr val="FFFFFF"/>
                </a:solidFill>
              </a:rPr>
              <a:t>th</a:t>
            </a:r>
            <a:r>
              <a:rPr lang="en-US" sz="1200" dirty="0">
                <a:solidFill>
                  <a:srgbClr val="FFFFFF"/>
                </a:solidFill>
              </a:rPr>
              <a:t> to 28</a:t>
            </a:r>
            <a:r>
              <a:rPr lang="en-US" sz="1200" baseline="30000" dirty="0">
                <a:solidFill>
                  <a:srgbClr val="FFFFFF"/>
                </a:solidFill>
              </a:rPr>
              <a:t>th</a:t>
            </a:r>
            <a:r>
              <a:rPr lang="en-US" sz="1200" dirty="0">
                <a:solidFill>
                  <a:srgbClr val="FFFFFF"/>
                </a:solidFill>
              </a:rPr>
              <a:t> March 2019, Colombo - Sri Lanka</a:t>
            </a:r>
          </a:p>
          <a:p>
            <a:endParaRPr lang="en-US" dirty="0">
              <a:solidFill>
                <a:srgbClr val="FFFFFF"/>
              </a:solidFill>
            </a:endParaRPr>
          </a:p>
          <a:p>
            <a:r>
              <a:rPr lang="en-US" sz="1200" dirty="0">
                <a:solidFill>
                  <a:srgbClr val="FFFFFF"/>
                </a:solidFill>
              </a:rPr>
              <a:t>Dave Hornblow, Jameel Hasan &amp; Ian Morris</a:t>
            </a:r>
          </a:p>
        </p:txBody>
      </p:sp>
    </p:spTree>
    <p:extLst>
      <p:ext uri="{BB962C8B-B14F-4D97-AF65-F5344CB8AC3E}">
        <p14:creationId xmlns:p14="http://schemas.microsoft.com/office/powerpoint/2010/main" val="1556441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48A740BC-A0AA-45E0-B899-2AE9C6FE11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9081112B-0AA6-4F98-B13A-3852A3C9F0B8}"/>
              </a:ext>
            </a:extLst>
          </p:cNvPr>
          <p:cNvSpPr>
            <a:spLocks noGrp="1"/>
          </p:cNvSpPr>
          <p:nvPr>
            <p:ph type="title"/>
          </p:nvPr>
        </p:nvSpPr>
        <p:spPr>
          <a:xfrm>
            <a:off x="655320" y="365125"/>
            <a:ext cx="9013052" cy="1623312"/>
          </a:xfrm>
        </p:spPr>
        <p:txBody>
          <a:bodyPr anchor="b">
            <a:normAutofit/>
          </a:bodyPr>
          <a:lstStyle/>
          <a:p>
            <a:r>
              <a:rPr lang="en-US" sz="4000" dirty="0"/>
              <a:t>Existing International and Regional Relationships</a:t>
            </a:r>
          </a:p>
        </p:txBody>
      </p:sp>
      <p:cxnSp>
        <p:nvCxnSpPr>
          <p:cNvPr id="10" name="Straight Arrow Connector 9">
            <a:extLst>
              <a:ext uri="{FF2B5EF4-FFF2-40B4-BE49-F238E27FC236}">
                <a16:creationId xmlns:a16="http://schemas.microsoft.com/office/drawing/2014/main" xmlns="" id="{B874EF51-C858-4BB9-97C3-D17755787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417C73DA-ED5B-4F44-8806-092B72F2C4AD}"/>
              </a:ext>
            </a:extLst>
          </p:cNvPr>
          <p:cNvSpPr>
            <a:spLocks noGrp="1"/>
          </p:cNvSpPr>
          <p:nvPr>
            <p:ph idx="1"/>
          </p:nvPr>
        </p:nvSpPr>
        <p:spPr>
          <a:xfrm>
            <a:off x="655320" y="2644518"/>
            <a:ext cx="9013052" cy="3327251"/>
          </a:xfrm>
        </p:spPr>
        <p:txBody>
          <a:bodyPr>
            <a:normAutofit/>
          </a:bodyPr>
          <a:lstStyle/>
          <a:p>
            <a:r>
              <a:rPr lang="en-US" sz="2000" dirty="0"/>
              <a:t>Within two or three years, it is intended to have alignment with the Malaysian Qualifications Framework, the New Zealand Qualifications Framework, and the Irish Qualifications Framework</a:t>
            </a:r>
          </a:p>
          <a:p>
            <a:r>
              <a:rPr lang="en-US" sz="2000" dirty="0"/>
              <a:t>Currently, Bahrain is “heavily involved” in a meta-framework for the Gulf region, and also in the Arab Qualifications Framework.</a:t>
            </a:r>
          </a:p>
        </p:txBody>
      </p:sp>
    </p:spTree>
    <p:extLst>
      <p:ext uri="{BB962C8B-B14F-4D97-AF65-F5344CB8AC3E}">
        <p14:creationId xmlns:p14="http://schemas.microsoft.com/office/powerpoint/2010/main" val="317953190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EE1FC7B4-E4A7-4452-B413-1A623E3A72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3">
            <a:extLst>
              <a:ext uri="{FF2B5EF4-FFF2-40B4-BE49-F238E27FC236}">
                <a16:creationId xmlns:a16="http://schemas.microsoft.com/office/drawing/2014/main" xmlns="" id="{E0709AF0-24F0-4486-B189-BE6386BDB1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1">
            <a:extLst>
              <a:ext uri="{FF2B5EF4-FFF2-40B4-BE49-F238E27FC236}">
                <a16:creationId xmlns:a16="http://schemas.microsoft.com/office/drawing/2014/main" xmlns="" id="{FBE3B62F-5853-4A3C-B050-6186351A71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BA1C421E-CCD0-4CE8-8A4F-3D2260978F8C}"/>
              </a:ext>
            </a:extLst>
          </p:cNvPr>
          <p:cNvSpPr>
            <a:spLocks noGrp="1"/>
          </p:cNvSpPr>
          <p:nvPr>
            <p:ph type="title"/>
          </p:nvPr>
        </p:nvSpPr>
        <p:spPr>
          <a:xfrm>
            <a:off x="833002" y="448253"/>
            <a:ext cx="10520702" cy="1325563"/>
          </a:xfrm>
        </p:spPr>
        <p:txBody>
          <a:bodyPr>
            <a:normAutofit/>
          </a:bodyPr>
          <a:lstStyle/>
          <a:p>
            <a:r>
              <a:rPr lang="en-US" dirty="0"/>
              <a:t>Impacts on Facilitators and Learners</a:t>
            </a:r>
          </a:p>
        </p:txBody>
      </p:sp>
      <p:sp>
        <p:nvSpPr>
          <p:cNvPr id="3" name="Content Placeholder 2">
            <a:extLst>
              <a:ext uri="{FF2B5EF4-FFF2-40B4-BE49-F238E27FC236}">
                <a16:creationId xmlns:a16="http://schemas.microsoft.com/office/drawing/2014/main" xmlns="" id="{0D44D65C-9B36-4D7B-89EE-762B857BB682}"/>
              </a:ext>
            </a:extLst>
          </p:cNvPr>
          <p:cNvSpPr>
            <a:spLocks noGrp="1"/>
          </p:cNvSpPr>
          <p:nvPr>
            <p:ph idx="1"/>
          </p:nvPr>
        </p:nvSpPr>
        <p:spPr>
          <a:xfrm>
            <a:off x="838200" y="2191807"/>
            <a:ext cx="10515504" cy="3985155"/>
          </a:xfrm>
        </p:spPr>
        <p:txBody>
          <a:bodyPr>
            <a:normAutofit/>
          </a:bodyPr>
          <a:lstStyle/>
          <a:p>
            <a:r>
              <a:rPr lang="en-NZ" sz="2000" dirty="0"/>
              <a:t>As part of this research, a focus group of higher education lecturers and tutors addressed the questions:</a:t>
            </a:r>
          </a:p>
          <a:p>
            <a:endParaRPr lang="en-US" sz="2000" dirty="0"/>
          </a:p>
          <a:p>
            <a:pPr lvl="1"/>
            <a:r>
              <a:rPr lang="en-NZ" sz="1600" dirty="0"/>
              <a:t>In relation to your facilitation and assessment of learning, what do you understand to be the key requirements of Bahrain’s NQF?</a:t>
            </a:r>
            <a:endParaRPr lang="en-US" sz="1600" dirty="0"/>
          </a:p>
          <a:p>
            <a:pPr lvl="1"/>
            <a:r>
              <a:rPr lang="en-NZ" sz="1600" dirty="0"/>
              <a:t>In what ways has your application of the requirements helped you?</a:t>
            </a:r>
            <a:endParaRPr lang="en-US" sz="1600" dirty="0"/>
          </a:p>
          <a:p>
            <a:pPr lvl="1"/>
            <a:r>
              <a:rPr lang="en-NZ" sz="1600" dirty="0"/>
              <a:t>In what ways has your application of the requirements created challenges for you?</a:t>
            </a:r>
            <a:endParaRPr lang="en-US" sz="1600" dirty="0"/>
          </a:p>
          <a:p>
            <a:pPr lvl="1"/>
            <a:r>
              <a:rPr lang="en-NZ" sz="1600" dirty="0"/>
              <a:t>What improvements should be made?</a:t>
            </a:r>
            <a:endParaRPr lang="en-US" sz="1600" dirty="0"/>
          </a:p>
          <a:p>
            <a:endParaRPr lang="en-US" sz="2000" dirty="0"/>
          </a:p>
        </p:txBody>
      </p:sp>
    </p:spTree>
    <p:extLst>
      <p:ext uri="{BB962C8B-B14F-4D97-AF65-F5344CB8AC3E}">
        <p14:creationId xmlns:p14="http://schemas.microsoft.com/office/powerpoint/2010/main" val="422682399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xmlns="" id="{EA67B5B4-3A24-436E-B663-1B2EBFF8A0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13">
            <a:extLst>
              <a:ext uri="{FF2B5EF4-FFF2-40B4-BE49-F238E27FC236}">
                <a16:creationId xmlns:a16="http://schemas.microsoft.com/office/drawing/2014/main" xmlns="" id="{987FDF89-C993-41F4-A1B8-DBAFF16008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1">
            <a:extLst>
              <a:ext uri="{FF2B5EF4-FFF2-40B4-BE49-F238E27FC236}">
                <a16:creationId xmlns:a16="http://schemas.microsoft.com/office/drawing/2014/main" xmlns="" id="{64E585EA-75FD-4025-8270-F66A58A15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24D17645-0DD1-41DB-B1F8-8D0A1C0960FC}"/>
              </a:ext>
            </a:extLst>
          </p:cNvPr>
          <p:cNvSpPr>
            <a:spLocks noGrp="1"/>
          </p:cNvSpPr>
          <p:nvPr>
            <p:ph type="title"/>
          </p:nvPr>
        </p:nvSpPr>
        <p:spPr>
          <a:xfrm>
            <a:off x="833002" y="365125"/>
            <a:ext cx="10520702" cy="1325563"/>
          </a:xfrm>
        </p:spPr>
        <p:txBody>
          <a:bodyPr>
            <a:normAutofit/>
          </a:bodyPr>
          <a:lstStyle/>
          <a:p>
            <a:r>
              <a:rPr lang="en-US" dirty="0">
                <a:solidFill>
                  <a:srgbClr val="FFFFFF"/>
                </a:solidFill>
              </a:rPr>
              <a:t>Impacts on Facilitation and Assessment</a:t>
            </a:r>
          </a:p>
        </p:txBody>
      </p:sp>
      <p:sp>
        <p:nvSpPr>
          <p:cNvPr id="3" name="Content Placeholder 2">
            <a:extLst>
              <a:ext uri="{FF2B5EF4-FFF2-40B4-BE49-F238E27FC236}">
                <a16:creationId xmlns:a16="http://schemas.microsoft.com/office/drawing/2014/main" xmlns="" id="{47DB4C60-B9F8-4181-985F-5DCBED243ADC}"/>
              </a:ext>
            </a:extLst>
          </p:cNvPr>
          <p:cNvSpPr>
            <a:spLocks noGrp="1"/>
          </p:cNvSpPr>
          <p:nvPr>
            <p:ph idx="1"/>
          </p:nvPr>
        </p:nvSpPr>
        <p:spPr>
          <a:xfrm>
            <a:off x="838201" y="2022601"/>
            <a:ext cx="10515598" cy="4154361"/>
          </a:xfrm>
        </p:spPr>
        <p:txBody>
          <a:bodyPr>
            <a:normAutofit/>
          </a:bodyPr>
          <a:lstStyle/>
          <a:p>
            <a:pPr lvl="0"/>
            <a:r>
              <a:rPr lang="en-NZ" sz="2000" dirty="0">
                <a:solidFill>
                  <a:srgbClr val="FFFFFF"/>
                </a:solidFill>
              </a:rPr>
              <a:t>It provides clarity to the learner of the knowledge, skills and attitudes that are to be developed and assessed.</a:t>
            </a:r>
            <a:endParaRPr lang="en-US" sz="2000" dirty="0">
              <a:solidFill>
                <a:srgbClr val="FFFFFF"/>
              </a:solidFill>
            </a:endParaRPr>
          </a:p>
          <a:p>
            <a:pPr lvl="0"/>
            <a:r>
              <a:rPr lang="en-NZ" sz="2000" dirty="0">
                <a:solidFill>
                  <a:srgbClr val="FFFFFF"/>
                </a:solidFill>
              </a:rPr>
              <a:t>It provides a focus for the teacher to design and facilitate teaching and learning strategies that will effectively and efficiently develop the required knowledge, skills and attitudes.</a:t>
            </a:r>
            <a:endParaRPr lang="en-US" sz="2000" dirty="0">
              <a:solidFill>
                <a:srgbClr val="FFFFFF"/>
              </a:solidFill>
            </a:endParaRPr>
          </a:p>
          <a:p>
            <a:pPr lvl="0"/>
            <a:r>
              <a:rPr lang="en-NZ" sz="2000" dirty="0">
                <a:solidFill>
                  <a:srgbClr val="FFFFFF"/>
                </a:solidFill>
              </a:rPr>
              <a:t>It encourages dialogue, collegiality and consistency as educators are required to work together during the design, mapping and moderation processes.</a:t>
            </a:r>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83735736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A67B5B4-3A24-436E-B663-1B2EBFF8A0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xmlns="" id="{987FDF89-C993-41F4-A1B8-DBAFF16008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xmlns="" id="{64E585EA-75FD-4025-8270-F66A58A15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1B6B1A9C-60ED-422E-8884-1A6742DFF74C}"/>
              </a:ext>
            </a:extLst>
          </p:cNvPr>
          <p:cNvSpPr>
            <a:spLocks noGrp="1"/>
          </p:cNvSpPr>
          <p:nvPr>
            <p:ph type="title"/>
          </p:nvPr>
        </p:nvSpPr>
        <p:spPr>
          <a:xfrm>
            <a:off x="833002" y="365125"/>
            <a:ext cx="10520702" cy="1325563"/>
          </a:xfrm>
        </p:spPr>
        <p:txBody>
          <a:bodyPr>
            <a:normAutofit/>
          </a:bodyPr>
          <a:lstStyle/>
          <a:p>
            <a:r>
              <a:rPr lang="en-NZ" dirty="0">
                <a:solidFill>
                  <a:srgbClr val="FFFFFF"/>
                </a:solidFill>
              </a:rPr>
              <a:t>Impacts on Teaching:</a:t>
            </a:r>
            <a:endParaRPr lang="en-US" dirty="0">
              <a:solidFill>
                <a:srgbClr val="FFFFFF"/>
              </a:solidFill>
            </a:endParaRPr>
          </a:p>
        </p:txBody>
      </p:sp>
      <p:sp>
        <p:nvSpPr>
          <p:cNvPr id="3" name="Content Placeholder 2">
            <a:extLst>
              <a:ext uri="{FF2B5EF4-FFF2-40B4-BE49-F238E27FC236}">
                <a16:creationId xmlns:a16="http://schemas.microsoft.com/office/drawing/2014/main" xmlns="" id="{BE3C1CB5-45AE-48C4-AB35-3E9259A58E18}"/>
              </a:ext>
            </a:extLst>
          </p:cNvPr>
          <p:cNvSpPr>
            <a:spLocks noGrp="1"/>
          </p:cNvSpPr>
          <p:nvPr>
            <p:ph idx="1"/>
          </p:nvPr>
        </p:nvSpPr>
        <p:spPr>
          <a:xfrm>
            <a:off x="838201" y="2022601"/>
            <a:ext cx="10515598" cy="4154361"/>
          </a:xfrm>
        </p:spPr>
        <p:txBody>
          <a:bodyPr>
            <a:normAutofit/>
          </a:bodyPr>
          <a:lstStyle/>
          <a:p>
            <a:pPr lvl="0"/>
            <a:r>
              <a:rPr lang="en-NZ" sz="2000">
                <a:solidFill>
                  <a:srgbClr val="FFFFFF"/>
                </a:solidFill>
              </a:rPr>
              <a:t>A need for the provision of and a clear focus on intended learning outcomes (ILOs) of courses and programmes;</a:t>
            </a:r>
            <a:endParaRPr lang="en-US" sz="2000">
              <a:solidFill>
                <a:srgbClr val="FFFFFF"/>
              </a:solidFill>
            </a:endParaRPr>
          </a:p>
          <a:p>
            <a:pPr lvl="0"/>
            <a:r>
              <a:rPr lang="en-NZ" sz="2000">
                <a:solidFill>
                  <a:srgbClr val="FFFFFF"/>
                </a:solidFill>
              </a:rPr>
              <a:t>A need to align assessments with ILOs as well as alignment with content, resources, and teaching and learning styles;</a:t>
            </a:r>
            <a:endParaRPr lang="en-US" sz="2000">
              <a:solidFill>
                <a:srgbClr val="FFFFFF"/>
              </a:solidFill>
            </a:endParaRPr>
          </a:p>
          <a:p>
            <a:pPr lvl="0"/>
            <a:r>
              <a:rPr lang="en-NZ" sz="2000">
                <a:solidFill>
                  <a:srgbClr val="FFFFFF"/>
                </a:solidFill>
              </a:rPr>
              <a:t>An emphasis on learner-centred education and training;</a:t>
            </a:r>
            <a:endParaRPr lang="en-US" sz="2000">
              <a:solidFill>
                <a:srgbClr val="FFFFFF"/>
              </a:solidFill>
            </a:endParaRPr>
          </a:p>
          <a:p>
            <a:pPr lvl="0"/>
            <a:r>
              <a:rPr lang="en-NZ" sz="2000">
                <a:solidFill>
                  <a:srgbClr val="FFFFFF"/>
                </a:solidFill>
              </a:rPr>
              <a:t>Meeting the challenges of having courses and programmes that are contextually appropriate;</a:t>
            </a:r>
            <a:endParaRPr lang="en-US" sz="2000">
              <a:solidFill>
                <a:srgbClr val="FFFFFF"/>
              </a:solidFill>
            </a:endParaRPr>
          </a:p>
          <a:p>
            <a:pPr lvl="0"/>
            <a:r>
              <a:rPr lang="en-NZ" sz="2000">
                <a:solidFill>
                  <a:srgbClr val="FFFFFF"/>
                </a:solidFill>
              </a:rPr>
              <a:t>An essential requirement to comply with standards;</a:t>
            </a:r>
            <a:endParaRPr lang="en-US" sz="2000">
              <a:solidFill>
                <a:srgbClr val="FFFFFF"/>
              </a:solidFill>
            </a:endParaRPr>
          </a:p>
          <a:p>
            <a:pPr lvl="0"/>
            <a:r>
              <a:rPr lang="en-NZ" sz="2000">
                <a:solidFill>
                  <a:srgbClr val="FFFFFF"/>
                </a:solidFill>
              </a:rPr>
              <a:t>The need for acceptance of education and training as iterative, cyclical processes.</a:t>
            </a:r>
            <a:endParaRPr lang="en-US" sz="2000">
              <a:solidFill>
                <a:srgbClr val="FFFFFF"/>
              </a:solidFill>
            </a:endParaRPr>
          </a:p>
          <a:p>
            <a:endParaRPr lang="en-US" sz="2000">
              <a:solidFill>
                <a:srgbClr val="FFFFFF"/>
              </a:solidFill>
            </a:endParaRPr>
          </a:p>
        </p:txBody>
      </p:sp>
    </p:spTree>
    <p:extLst>
      <p:ext uri="{BB962C8B-B14F-4D97-AF65-F5344CB8AC3E}">
        <p14:creationId xmlns:p14="http://schemas.microsoft.com/office/powerpoint/2010/main" val="408034525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A67B5B4-3A24-436E-B663-1B2EBFF8A0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xmlns="" id="{987FDF89-C993-41F4-A1B8-DBAFF16008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xmlns="" id="{64E585EA-75FD-4025-8270-F66A58A15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67496778-35A1-45A1-A14C-BB4791C7EEF9}"/>
              </a:ext>
            </a:extLst>
          </p:cNvPr>
          <p:cNvSpPr>
            <a:spLocks noGrp="1"/>
          </p:cNvSpPr>
          <p:nvPr>
            <p:ph type="title"/>
          </p:nvPr>
        </p:nvSpPr>
        <p:spPr>
          <a:xfrm>
            <a:off x="833002" y="365125"/>
            <a:ext cx="10520702" cy="1325563"/>
          </a:xfrm>
        </p:spPr>
        <p:txBody>
          <a:bodyPr>
            <a:normAutofit/>
          </a:bodyPr>
          <a:lstStyle/>
          <a:p>
            <a:r>
              <a:rPr lang="en-US" dirty="0">
                <a:solidFill>
                  <a:srgbClr val="FFFFFF"/>
                </a:solidFill>
              </a:rPr>
              <a:t>Impacts on Learning:</a:t>
            </a:r>
          </a:p>
        </p:txBody>
      </p:sp>
      <p:sp>
        <p:nvSpPr>
          <p:cNvPr id="3" name="Content Placeholder 2">
            <a:extLst>
              <a:ext uri="{FF2B5EF4-FFF2-40B4-BE49-F238E27FC236}">
                <a16:creationId xmlns:a16="http://schemas.microsoft.com/office/drawing/2014/main" xmlns="" id="{637ED281-6A63-4440-AB09-574CD3252CFE}"/>
              </a:ext>
            </a:extLst>
          </p:cNvPr>
          <p:cNvSpPr>
            <a:spLocks noGrp="1"/>
          </p:cNvSpPr>
          <p:nvPr>
            <p:ph idx="1"/>
          </p:nvPr>
        </p:nvSpPr>
        <p:spPr>
          <a:xfrm>
            <a:off x="838201" y="2022601"/>
            <a:ext cx="10515598" cy="4154361"/>
          </a:xfrm>
        </p:spPr>
        <p:txBody>
          <a:bodyPr>
            <a:normAutofit/>
          </a:bodyPr>
          <a:lstStyle/>
          <a:p>
            <a:pPr lvl="0"/>
            <a:r>
              <a:rPr lang="en-NZ" sz="2000">
                <a:solidFill>
                  <a:srgbClr val="FFFFFF"/>
                </a:solidFill>
              </a:rPr>
              <a:t>A need to focus on the ILOs that have been provided or negotiated for the course or programme;</a:t>
            </a:r>
            <a:endParaRPr lang="en-US" sz="2000">
              <a:solidFill>
                <a:srgbClr val="FFFFFF"/>
              </a:solidFill>
            </a:endParaRPr>
          </a:p>
          <a:p>
            <a:pPr lvl="0"/>
            <a:r>
              <a:rPr lang="en-NZ" sz="2000">
                <a:solidFill>
                  <a:srgbClr val="FFFFFF"/>
                </a:solidFill>
              </a:rPr>
              <a:t>The need for acceptance of meaningful learned experience as being deep rather than shallow;</a:t>
            </a:r>
            <a:endParaRPr lang="en-US" sz="2000">
              <a:solidFill>
                <a:srgbClr val="FFFFFF"/>
              </a:solidFill>
            </a:endParaRPr>
          </a:p>
          <a:p>
            <a:pPr lvl="0"/>
            <a:r>
              <a:rPr lang="en-NZ" sz="2000">
                <a:solidFill>
                  <a:srgbClr val="FFFFFF"/>
                </a:solidFill>
              </a:rPr>
              <a:t>Acceptance by the learner of devolved responsibility to be central to the learning;</a:t>
            </a:r>
            <a:endParaRPr lang="en-US" sz="2000">
              <a:solidFill>
                <a:srgbClr val="FFFFFF"/>
              </a:solidFill>
            </a:endParaRPr>
          </a:p>
          <a:p>
            <a:pPr lvl="0"/>
            <a:r>
              <a:rPr lang="en-NZ" sz="2000">
                <a:solidFill>
                  <a:srgbClr val="FFFFFF"/>
                </a:solidFill>
              </a:rPr>
              <a:t>Critical questioning of the quality of facilitation of learning and assessment;</a:t>
            </a:r>
            <a:endParaRPr lang="en-US" sz="2000">
              <a:solidFill>
                <a:srgbClr val="FFFFFF"/>
              </a:solidFill>
            </a:endParaRPr>
          </a:p>
          <a:p>
            <a:pPr lvl="0"/>
            <a:r>
              <a:rPr lang="en-NZ" sz="2000">
                <a:solidFill>
                  <a:srgbClr val="FFFFFF"/>
                </a:solidFill>
              </a:rPr>
              <a:t>Demands for contextual appropriateness of course and programmes content and facilitation;</a:t>
            </a:r>
            <a:endParaRPr lang="en-US" sz="2000">
              <a:solidFill>
                <a:srgbClr val="FFFFFF"/>
              </a:solidFill>
            </a:endParaRPr>
          </a:p>
          <a:p>
            <a:pPr lvl="0"/>
            <a:r>
              <a:rPr lang="en-NZ" sz="2000">
                <a:solidFill>
                  <a:srgbClr val="FFFFFF"/>
                </a:solidFill>
              </a:rPr>
              <a:t>Evolving opportunities for learners to have a genuine ‘voice’ in education and training.</a:t>
            </a:r>
            <a:endParaRPr lang="en-US" sz="2000">
              <a:solidFill>
                <a:srgbClr val="FFFFFF"/>
              </a:solidFill>
            </a:endParaRPr>
          </a:p>
          <a:p>
            <a:endParaRPr lang="en-US" sz="2000">
              <a:solidFill>
                <a:srgbClr val="FFFFFF"/>
              </a:solidFill>
            </a:endParaRPr>
          </a:p>
        </p:txBody>
      </p:sp>
    </p:spTree>
    <p:extLst>
      <p:ext uri="{BB962C8B-B14F-4D97-AF65-F5344CB8AC3E}">
        <p14:creationId xmlns:p14="http://schemas.microsoft.com/office/powerpoint/2010/main" val="178730481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A67B5B4-3A24-436E-B663-1B2EBFF8A0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xmlns="" id="{987FDF89-C993-41F4-A1B8-DBAFF16008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xmlns="" id="{64E585EA-75FD-4025-8270-F66A58A15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8E783D2C-7EE4-4909-B4F4-72EFEFB33465}"/>
              </a:ext>
            </a:extLst>
          </p:cNvPr>
          <p:cNvSpPr>
            <a:spLocks noGrp="1"/>
          </p:cNvSpPr>
          <p:nvPr>
            <p:ph type="title"/>
          </p:nvPr>
        </p:nvSpPr>
        <p:spPr>
          <a:xfrm>
            <a:off x="833002" y="365125"/>
            <a:ext cx="10520702" cy="1325563"/>
          </a:xfrm>
        </p:spPr>
        <p:txBody>
          <a:bodyPr>
            <a:normAutofit/>
          </a:bodyPr>
          <a:lstStyle/>
          <a:p>
            <a:r>
              <a:rPr lang="en-NZ" dirty="0">
                <a:solidFill>
                  <a:srgbClr val="FFFFFF"/>
                </a:solidFill>
              </a:rPr>
              <a:t>Suggested Improvements:</a:t>
            </a:r>
            <a:endParaRPr lang="en-US" dirty="0">
              <a:solidFill>
                <a:srgbClr val="FFFFFF"/>
              </a:solidFill>
            </a:endParaRPr>
          </a:p>
        </p:txBody>
      </p:sp>
      <p:sp>
        <p:nvSpPr>
          <p:cNvPr id="3" name="Content Placeholder 2">
            <a:extLst>
              <a:ext uri="{FF2B5EF4-FFF2-40B4-BE49-F238E27FC236}">
                <a16:creationId xmlns:a16="http://schemas.microsoft.com/office/drawing/2014/main" xmlns="" id="{34CD1D6A-9B25-4E0E-96AD-91EBC86BB5EE}"/>
              </a:ext>
            </a:extLst>
          </p:cNvPr>
          <p:cNvSpPr>
            <a:spLocks noGrp="1"/>
          </p:cNvSpPr>
          <p:nvPr>
            <p:ph idx="1"/>
          </p:nvPr>
        </p:nvSpPr>
        <p:spPr>
          <a:xfrm>
            <a:off x="838201" y="2022601"/>
            <a:ext cx="10515598" cy="4154361"/>
          </a:xfrm>
        </p:spPr>
        <p:txBody>
          <a:bodyPr>
            <a:normAutofit/>
          </a:bodyPr>
          <a:lstStyle/>
          <a:p>
            <a:pPr lvl="0"/>
            <a:r>
              <a:rPr lang="en-NZ" sz="2000" dirty="0">
                <a:solidFill>
                  <a:srgbClr val="FFFFFF"/>
                </a:solidFill>
              </a:rPr>
              <a:t>Share good practices in relation to the NQF within universities.</a:t>
            </a:r>
            <a:endParaRPr lang="en-US" sz="2000" dirty="0">
              <a:solidFill>
                <a:srgbClr val="FFFFFF"/>
              </a:solidFill>
            </a:endParaRPr>
          </a:p>
          <a:p>
            <a:pPr lvl="0"/>
            <a:r>
              <a:rPr lang="en-NZ" sz="2000" dirty="0">
                <a:solidFill>
                  <a:srgbClr val="FFFFFF"/>
                </a:solidFill>
              </a:rPr>
              <a:t>Encourage dialogue within and between higher education institutions of NQF requirements.</a:t>
            </a:r>
            <a:endParaRPr lang="en-US" sz="2000" dirty="0">
              <a:solidFill>
                <a:srgbClr val="FFFFFF"/>
              </a:solidFill>
            </a:endParaRPr>
          </a:p>
          <a:p>
            <a:pPr lvl="0"/>
            <a:r>
              <a:rPr lang="en-NZ" sz="2000" dirty="0">
                <a:solidFill>
                  <a:srgbClr val="FFFFFF"/>
                </a:solidFill>
              </a:rPr>
              <a:t>Get constructive feedback from NQF [i.e. from the NQF department of BQA].</a:t>
            </a:r>
            <a:endParaRPr lang="en-US" sz="2000" dirty="0">
              <a:solidFill>
                <a:srgbClr val="FFFFFF"/>
              </a:solidFill>
            </a:endParaRPr>
          </a:p>
          <a:p>
            <a:pPr lvl="0"/>
            <a:r>
              <a:rPr lang="en-NZ" sz="2000" dirty="0">
                <a:solidFill>
                  <a:srgbClr val="FFFFFF"/>
                </a:solidFill>
              </a:rPr>
              <a:t>Use effective IT solutions to manage NQF requirements.</a:t>
            </a:r>
            <a:endParaRPr lang="en-US" sz="2000" dirty="0">
              <a:solidFill>
                <a:srgbClr val="FFFFFF"/>
              </a:solidFill>
            </a:endParaRPr>
          </a:p>
          <a:p>
            <a:pPr lvl="0"/>
            <a:r>
              <a:rPr lang="en-NZ" sz="2000" dirty="0">
                <a:solidFill>
                  <a:srgbClr val="FFFFFF"/>
                </a:solidFill>
              </a:rPr>
              <a:t>Have genuine emphases on both quality compliance and improvement. Review the judgement categories that are being used by BQA – i.e. outstanding, good, satisfactory, inadequate – to give a more positive impression. Currently, it is skewed to the negative end of the scale. A rectification would be to place an additional category – ‘very good’ – between outstanding and good.</a:t>
            </a:r>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250477952"/>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5" name="Content Placeholder 2">
            <a:extLst>
              <a:ext uri="{FF2B5EF4-FFF2-40B4-BE49-F238E27FC236}">
                <a16:creationId xmlns:a16="http://schemas.microsoft.com/office/drawing/2014/main" xmlns="" id="{2490BBA3-5D28-44E1-BF58-6A7184339466}"/>
              </a:ext>
            </a:extLst>
          </p:cNvPr>
          <p:cNvGraphicFramePr>
            <a:graphicFrameLocks noGrp="1"/>
          </p:cNvGraphicFramePr>
          <p:nvPr>
            <p:ph idx="1"/>
            <p:extLst>
              <p:ext uri="{D42A27DB-BD31-4B8C-83A1-F6EECF244321}">
                <p14:modId xmlns:p14="http://schemas.microsoft.com/office/powerpoint/2010/main" val="18170163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224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A8AA5BC-4F7A-4226-8F99-6D824B226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3E5445C6-DD42-4979-86FF-03730E8C6D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1BD3616-7791-4B2D-9566-0BD4B983EB4C}"/>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Concluding Thoughts</a:t>
            </a:r>
          </a:p>
        </p:txBody>
      </p:sp>
      <p:cxnSp>
        <p:nvCxnSpPr>
          <p:cNvPr id="11" name="Straight Connector 10">
            <a:extLst>
              <a:ext uri="{FF2B5EF4-FFF2-40B4-BE49-F238E27FC236}">
                <a16:creationId xmlns:a16="http://schemas.microsoft.com/office/drawing/2014/main" xmlns="" id="{45000665-DFC7-417E-8FD7-516A0F15C9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841002"/>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D74F48A-50F8-451E-9E79-2FF72777F8A6}"/>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Concluding Thoughts</a:t>
            </a:r>
          </a:p>
        </p:txBody>
      </p:sp>
      <p:graphicFrame>
        <p:nvGraphicFramePr>
          <p:cNvPr id="30" name="Content Placeholder 2">
            <a:extLst>
              <a:ext uri="{FF2B5EF4-FFF2-40B4-BE49-F238E27FC236}">
                <a16:creationId xmlns:a16="http://schemas.microsoft.com/office/drawing/2014/main" xmlns="" id="{02DA63C4-9871-4413-A15E-8F5F1ABD1F60}"/>
              </a:ext>
            </a:extLst>
          </p:cNvPr>
          <p:cNvGraphicFramePr>
            <a:graphicFrameLocks noGrp="1"/>
          </p:cNvGraphicFramePr>
          <p:nvPr>
            <p:ph idx="1"/>
            <p:extLst>
              <p:ext uri="{D42A27DB-BD31-4B8C-83A1-F6EECF244321}">
                <p14:modId xmlns:p14="http://schemas.microsoft.com/office/powerpoint/2010/main" val="251310981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835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D74F48A-50F8-451E-9E79-2FF72777F8A6}"/>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Concluding Thoughts</a:t>
            </a:r>
          </a:p>
        </p:txBody>
      </p:sp>
      <p:graphicFrame>
        <p:nvGraphicFramePr>
          <p:cNvPr id="29" name="Content Placeholder 2">
            <a:extLst>
              <a:ext uri="{FF2B5EF4-FFF2-40B4-BE49-F238E27FC236}">
                <a16:creationId xmlns:a16="http://schemas.microsoft.com/office/drawing/2014/main" xmlns="" id="{B0F1DF7D-EC20-416A-9FF8-258B4F6F393B}"/>
              </a:ext>
            </a:extLst>
          </p:cNvPr>
          <p:cNvGraphicFramePr/>
          <p:nvPr>
            <p:extLst>
              <p:ext uri="{D42A27DB-BD31-4B8C-83A1-F6EECF244321}">
                <p14:modId xmlns:p14="http://schemas.microsoft.com/office/powerpoint/2010/main" val="246141795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715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xmlns="" id="{56C20283-73E0-40EC-8AD8-057F581F64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28">
            <a:extLst>
              <a:ext uri="{FF2B5EF4-FFF2-40B4-BE49-F238E27FC236}">
                <a16:creationId xmlns:a16="http://schemas.microsoft.com/office/drawing/2014/main" xmlns="" id="{3FCC729B-E528-40C3-82D3-BA4375575E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26">
            <a:extLst>
              <a:ext uri="{FF2B5EF4-FFF2-40B4-BE49-F238E27FC236}">
                <a16:creationId xmlns:a16="http://schemas.microsoft.com/office/drawing/2014/main" xmlns="" id="{58F1FB8D-1842-4A04-998D-6CF047AB2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B47E16B6-2EA0-4C13-AA07-FFC1BF5BFF88}"/>
              </a:ext>
            </a:extLst>
          </p:cNvPr>
          <p:cNvSpPr>
            <a:spLocks noGrp="1"/>
          </p:cNvSpPr>
          <p:nvPr>
            <p:ph type="title"/>
          </p:nvPr>
        </p:nvSpPr>
        <p:spPr>
          <a:xfrm>
            <a:off x="4384039" y="365125"/>
            <a:ext cx="7164493" cy="1325563"/>
          </a:xfrm>
        </p:spPr>
        <p:txBody>
          <a:bodyPr>
            <a:normAutofit/>
          </a:bodyPr>
          <a:lstStyle/>
          <a:p>
            <a:r>
              <a:rPr lang="en-US" dirty="0"/>
              <a:t>The questions underpinning this research paper are:</a:t>
            </a:r>
          </a:p>
        </p:txBody>
      </p:sp>
      <p:pic>
        <p:nvPicPr>
          <p:cNvPr id="7" name="Graphic 6" descr="Light Bulb and Pencil">
            <a:extLst>
              <a:ext uri="{FF2B5EF4-FFF2-40B4-BE49-F238E27FC236}">
                <a16:creationId xmlns:a16="http://schemas.microsoft.com/office/drawing/2014/main" xmlns="" id="{2BC38CC1-7EDC-4924-B08F-066D433171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0060" y="1715781"/>
            <a:ext cx="3425957" cy="3425957"/>
          </a:xfrm>
          <a:prstGeom prst="rect">
            <a:avLst/>
          </a:prstGeom>
        </p:spPr>
      </p:pic>
      <p:sp>
        <p:nvSpPr>
          <p:cNvPr id="3" name="Content Placeholder 2">
            <a:extLst>
              <a:ext uri="{FF2B5EF4-FFF2-40B4-BE49-F238E27FC236}">
                <a16:creationId xmlns:a16="http://schemas.microsoft.com/office/drawing/2014/main" xmlns="" id="{3C964BDA-5E36-49EE-BBBB-825E1A125863}"/>
              </a:ext>
            </a:extLst>
          </p:cNvPr>
          <p:cNvSpPr>
            <a:spLocks noGrp="1"/>
          </p:cNvSpPr>
          <p:nvPr>
            <p:ph idx="1"/>
          </p:nvPr>
        </p:nvSpPr>
        <p:spPr>
          <a:xfrm>
            <a:off x="4387515" y="2022601"/>
            <a:ext cx="7161017" cy="4154361"/>
          </a:xfrm>
        </p:spPr>
        <p:txBody>
          <a:bodyPr>
            <a:normAutofit/>
          </a:bodyPr>
          <a:lstStyle/>
          <a:p>
            <a:pPr lvl="0"/>
            <a:r>
              <a:rPr lang="en-NZ" sz="2000" dirty="0"/>
              <a:t>How can the application of Bahrain’s National Qualifications Framework (NQF) best facilitate recognition internationally and locally of the graduates of the kingdom’s universities and training institutions?</a:t>
            </a:r>
            <a:endParaRPr lang="en-US" sz="2000" dirty="0"/>
          </a:p>
          <a:p>
            <a:pPr lvl="0"/>
            <a:r>
              <a:rPr lang="en-NZ" sz="2000" dirty="0"/>
              <a:t>What are the key principles, standards and processes that enable such recognition?</a:t>
            </a:r>
            <a:endParaRPr lang="en-US" sz="2000" dirty="0"/>
          </a:p>
          <a:p>
            <a:pPr lvl="0"/>
            <a:r>
              <a:rPr lang="en-NZ" sz="2000" dirty="0"/>
              <a:t>How can the recognition be sustained over the coming years?</a:t>
            </a:r>
            <a:endParaRPr lang="en-US" sz="2000" dirty="0"/>
          </a:p>
          <a:p>
            <a:endParaRPr lang="en-US" sz="2000" dirty="0"/>
          </a:p>
        </p:txBody>
      </p:sp>
    </p:spTree>
    <p:extLst>
      <p:ext uri="{BB962C8B-B14F-4D97-AF65-F5344CB8AC3E}">
        <p14:creationId xmlns:p14="http://schemas.microsoft.com/office/powerpoint/2010/main" val="399465989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6957E84-369A-49CF-BB79-D74A04B3F84B}"/>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Concluding Thoughts</a:t>
            </a:r>
          </a:p>
        </p:txBody>
      </p:sp>
      <p:graphicFrame>
        <p:nvGraphicFramePr>
          <p:cNvPr id="5" name="Content Placeholder 2">
            <a:extLst>
              <a:ext uri="{FF2B5EF4-FFF2-40B4-BE49-F238E27FC236}">
                <a16:creationId xmlns:a16="http://schemas.microsoft.com/office/drawing/2014/main" xmlns="" id="{ECA59AB0-D87C-4CB8-93FF-9284AA919B5A}"/>
              </a:ext>
            </a:extLst>
          </p:cNvPr>
          <p:cNvGraphicFramePr>
            <a:graphicFrameLocks noGrp="1"/>
          </p:cNvGraphicFramePr>
          <p:nvPr>
            <p:ph idx="1"/>
            <p:extLst>
              <p:ext uri="{D42A27DB-BD31-4B8C-83A1-F6EECF244321}">
                <p14:modId xmlns:p14="http://schemas.microsoft.com/office/powerpoint/2010/main" val="47767747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1713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FA7677-1E22-4E94-AC59-1E792AF19AB3}"/>
              </a:ext>
            </a:extLst>
          </p:cNvPr>
          <p:cNvSpPr>
            <a:spLocks noGrp="1"/>
          </p:cNvSpPr>
          <p:nvPr>
            <p:ph type="title"/>
          </p:nvPr>
        </p:nvSpPr>
        <p:spPr>
          <a:xfrm>
            <a:off x="433495" y="3433763"/>
            <a:ext cx="3197013" cy="2743200"/>
          </a:xfrm>
        </p:spPr>
        <p:txBody>
          <a:bodyPr anchor="t">
            <a:normAutofit/>
          </a:bodyPr>
          <a:lstStyle/>
          <a:p>
            <a:pPr algn="ctr"/>
            <a:r>
              <a:rPr lang="en-US"/>
              <a:t>References</a:t>
            </a:r>
          </a:p>
        </p:txBody>
      </p:sp>
      <p:pic>
        <p:nvPicPr>
          <p:cNvPr id="19" name="Graphic 18" descr="Books">
            <a:extLst>
              <a:ext uri="{FF2B5EF4-FFF2-40B4-BE49-F238E27FC236}">
                <a16:creationId xmlns:a16="http://schemas.microsoft.com/office/drawing/2014/main" xmlns="" id="{87A156DE-5D83-4F17-8141-2C98F47AF2C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574801" y="2519363"/>
            <a:ext cx="914400" cy="914400"/>
          </a:xfrm>
          <a:prstGeom prst="rect">
            <a:avLst/>
          </a:prstGeom>
        </p:spPr>
      </p:pic>
      <p:sp>
        <p:nvSpPr>
          <p:cNvPr id="3" name="Content Placeholder 2">
            <a:extLst>
              <a:ext uri="{FF2B5EF4-FFF2-40B4-BE49-F238E27FC236}">
                <a16:creationId xmlns:a16="http://schemas.microsoft.com/office/drawing/2014/main" xmlns="" id="{5DE5EDD2-542B-490A-AEA7-050F65AB8FC1}"/>
              </a:ext>
            </a:extLst>
          </p:cNvPr>
          <p:cNvSpPr>
            <a:spLocks noGrp="1"/>
          </p:cNvSpPr>
          <p:nvPr>
            <p:ph idx="1"/>
          </p:nvPr>
        </p:nvSpPr>
        <p:spPr>
          <a:xfrm>
            <a:off x="4064000" y="643467"/>
            <a:ext cx="7289799" cy="5533496"/>
          </a:xfrm>
        </p:spPr>
        <p:txBody>
          <a:bodyPr anchor="ctr">
            <a:normAutofit/>
          </a:bodyPr>
          <a:lstStyle/>
          <a:p>
            <a:r>
              <a:rPr lang="en-US" sz="900" dirty="0"/>
              <a:t>Aldhaen, E., Stone, M. and Aravopoulou, E. (2018), “The role of qualification frameworks in assuring appropriate selection of assessment methods for quality learning”, International Journal of Higher Education Management, Vol. 4 No 2.</a:t>
            </a:r>
          </a:p>
          <a:p>
            <a:r>
              <a:rPr lang="en-US" sz="900" dirty="0"/>
              <a:t>Bateman, A and Liang, X. (2016), National Qualification Framework and Competency Standards: Skills Promotion and Job Creation in East Asia and Pacific, Korea-World Bank Partnership Facility.</a:t>
            </a:r>
          </a:p>
          <a:p>
            <a:r>
              <a:rPr lang="en-US" sz="900" dirty="0"/>
              <a:t>Chowdhury Z. A. (2017), “Comparative Study on National Qualification Framework in Asia”, Advanced Journal of Technical and Vocational Education, Vol. 1 No 2, pp. 67-72.</a:t>
            </a:r>
          </a:p>
          <a:p>
            <a:r>
              <a:rPr lang="en-US" sz="900" dirty="0"/>
              <a:t>Education and Training Quality Authority (2017), General Directorate of National Qualifications Framework Handbook for Institutions.</a:t>
            </a:r>
          </a:p>
          <a:p>
            <a:r>
              <a:rPr lang="en-US" sz="900" dirty="0"/>
              <a:t>Education and Training Quality Authority (2019), available at www.bqa.gov.bh (accessed 28 January 2019).</a:t>
            </a:r>
          </a:p>
          <a:p>
            <a:r>
              <a:rPr lang="en-US" sz="900" dirty="0"/>
              <a:t>Hasan, J. (2015), In Search of a Programme Review Framework for a Polytechnic in Bahrain: The Experience of a Bahraini Quality Coordinator, University of Southern Queensland.</a:t>
            </a:r>
          </a:p>
          <a:p>
            <a:r>
              <a:rPr lang="en-US" sz="900" dirty="0"/>
              <a:t>Hasan, J. and Alhayki, F. (2018), Preparing for external quality review: critical success factors for vocational institutions. In: ANQAHE 3rd Regional Conference: Quality Higher Education in the 21st Century: Achieving Effectiveness and Adding Value, 29 March 2018, State of Kuwait.</a:t>
            </a:r>
          </a:p>
          <a:p>
            <a:r>
              <a:rPr lang="en-US" sz="900" dirty="0"/>
              <a:t>Herzberg F. (1959), The Motivation to Work, Wiley, New York.</a:t>
            </a:r>
          </a:p>
          <a:p>
            <a:r>
              <a:rPr lang="en-US" sz="900" dirty="0"/>
              <a:t>Higher Education Council (2018), Institutional Accreditation Handbook, Kingdom of Bahrain.</a:t>
            </a:r>
          </a:p>
          <a:p>
            <a:r>
              <a:rPr lang="en-US" sz="900" dirty="0"/>
              <a:t>Ministry of Education (1999), “Technical &amp; Vocational Education in Bahrain”, paper presented at the International Congress on Technical and Vocational Education, Republic of Korea.</a:t>
            </a:r>
          </a:p>
          <a:p>
            <a:r>
              <a:rPr lang="en-US" sz="900" dirty="0"/>
              <a:t>Oxford Business Group (2017), “New initiatives in Bahrain’s education sector target higher standards, appropriate skills” available at https://oxfordbusinessgroup.com/</a:t>
            </a:r>
          </a:p>
          <a:p>
            <a:r>
              <a:rPr lang="en-US" sz="900" dirty="0"/>
              <a:t>Royal University for Women (2019), available at www.ruw.edu.bh (accessed 28 January 2019).</a:t>
            </a:r>
          </a:p>
          <a:p>
            <a:r>
              <a:rPr lang="en-US" sz="900" dirty="0"/>
              <a:t>Scottish Credit and Qualifications Framework and the Education and Training Quality Authority (Bahrain) (2018), “Referencing Report of the Scottish Credit and Qualifications Framework (SCQF) and the National Qualifications Framework of Bahrain (NQF)”.</a:t>
            </a:r>
          </a:p>
          <a:p>
            <a:r>
              <a:rPr lang="en-US" sz="900" dirty="0"/>
              <a:t>Stake, R.E. (2010), Qualitative Research: Studying How Things Work, Guilford Publications, New York.</a:t>
            </a:r>
          </a:p>
          <a:p>
            <a:r>
              <a:rPr lang="en-US" sz="900" dirty="0"/>
              <a:t>UNESCO-UNEVOC International Centre for Technical and Vocational Education and Training (October 2015). World TVET Database Bahrain.</a:t>
            </a:r>
          </a:p>
        </p:txBody>
      </p:sp>
    </p:spTree>
    <p:extLst>
      <p:ext uri="{BB962C8B-B14F-4D97-AF65-F5344CB8AC3E}">
        <p14:creationId xmlns:p14="http://schemas.microsoft.com/office/powerpoint/2010/main" val="206699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56C20283-73E0-40EC-8AD8-057F581F64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8">
            <a:extLst>
              <a:ext uri="{FF2B5EF4-FFF2-40B4-BE49-F238E27FC236}">
                <a16:creationId xmlns:a16="http://schemas.microsoft.com/office/drawing/2014/main" xmlns="" id="{3FCC729B-E528-40C3-82D3-BA4375575E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6">
            <a:extLst>
              <a:ext uri="{FF2B5EF4-FFF2-40B4-BE49-F238E27FC236}">
                <a16:creationId xmlns:a16="http://schemas.microsoft.com/office/drawing/2014/main" xmlns="" id="{58F1FB8D-1842-4A04-998D-6CF047AB2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EDF81A03-140B-4107-AC75-274038C672D3}"/>
              </a:ext>
            </a:extLst>
          </p:cNvPr>
          <p:cNvSpPr>
            <a:spLocks noGrp="1"/>
          </p:cNvSpPr>
          <p:nvPr>
            <p:ph type="title"/>
          </p:nvPr>
        </p:nvSpPr>
        <p:spPr>
          <a:xfrm>
            <a:off x="4384039" y="365125"/>
            <a:ext cx="7164493" cy="1325563"/>
          </a:xfrm>
        </p:spPr>
        <p:txBody>
          <a:bodyPr>
            <a:normAutofit/>
          </a:bodyPr>
          <a:lstStyle/>
          <a:p>
            <a:r>
              <a:rPr lang="en-US"/>
              <a:t>Research Methodology</a:t>
            </a:r>
            <a:endParaRPr lang="en-US" dirty="0"/>
          </a:p>
        </p:txBody>
      </p:sp>
      <p:pic>
        <p:nvPicPr>
          <p:cNvPr id="7" name="Graphic 6" descr="Cycle with People">
            <a:extLst>
              <a:ext uri="{FF2B5EF4-FFF2-40B4-BE49-F238E27FC236}">
                <a16:creationId xmlns:a16="http://schemas.microsoft.com/office/drawing/2014/main" xmlns="" id="{5E3707D0-3A39-4E20-9AEC-3453864444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0060" y="1715781"/>
            <a:ext cx="3425957" cy="3425957"/>
          </a:xfrm>
          <a:prstGeom prst="rect">
            <a:avLst/>
          </a:prstGeom>
        </p:spPr>
      </p:pic>
      <p:sp>
        <p:nvSpPr>
          <p:cNvPr id="15" name="Content Placeholder 2">
            <a:extLst>
              <a:ext uri="{FF2B5EF4-FFF2-40B4-BE49-F238E27FC236}">
                <a16:creationId xmlns:a16="http://schemas.microsoft.com/office/drawing/2014/main" xmlns="" id="{C620CBC4-E8DB-446D-AE90-505909988BF7}"/>
              </a:ext>
            </a:extLst>
          </p:cNvPr>
          <p:cNvSpPr>
            <a:spLocks noGrp="1"/>
          </p:cNvSpPr>
          <p:nvPr>
            <p:ph idx="1"/>
          </p:nvPr>
        </p:nvSpPr>
        <p:spPr>
          <a:xfrm>
            <a:off x="4387515" y="2022601"/>
            <a:ext cx="7161017" cy="4154361"/>
          </a:xfrm>
        </p:spPr>
        <p:txBody>
          <a:bodyPr>
            <a:normAutofit/>
          </a:bodyPr>
          <a:lstStyle/>
          <a:p>
            <a:r>
              <a:rPr lang="en-US" sz="2000" dirty="0"/>
              <a:t>A qualitative interpretivist case study method was adopted. </a:t>
            </a:r>
          </a:p>
          <a:p>
            <a:r>
              <a:rPr lang="en-US" sz="2000" dirty="0"/>
              <a:t>The qualitative data was extracted from documents, observations, interviews, discussion groups, and dialogue with experts. Surveys and group and individual interviews were undertaken to gather the views of university lecturers and other facilitators of learning as well as the perceptions of graduates. </a:t>
            </a:r>
          </a:p>
        </p:txBody>
      </p:sp>
    </p:spTree>
    <p:extLst>
      <p:ext uri="{BB962C8B-B14F-4D97-AF65-F5344CB8AC3E}">
        <p14:creationId xmlns:p14="http://schemas.microsoft.com/office/powerpoint/2010/main" val="100772452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56C20283-73E0-40EC-8AD8-057F581F64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8">
            <a:extLst>
              <a:ext uri="{FF2B5EF4-FFF2-40B4-BE49-F238E27FC236}">
                <a16:creationId xmlns:a16="http://schemas.microsoft.com/office/drawing/2014/main" xmlns="" id="{3FCC729B-E528-40C3-82D3-BA4375575E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6">
            <a:extLst>
              <a:ext uri="{FF2B5EF4-FFF2-40B4-BE49-F238E27FC236}">
                <a16:creationId xmlns:a16="http://schemas.microsoft.com/office/drawing/2014/main" xmlns="" id="{58F1FB8D-1842-4A04-998D-6CF047AB2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193B8C18-4161-4B83-BAE9-7AF3F50C4B28}"/>
              </a:ext>
            </a:extLst>
          </p:cNvPr>
          <p:cNvSpPr>
            <a:spLocks noGrp="1"/>
          </p:cNvSpPr>
          <p:nvPr>
            <p:ph type="title"/>
          </p:nvPr>
        </p:nvSpPr>
        <p:spPr>
          <a:xfrm>
            <a:off x="4384039" y="365125"/>
            <a:ext cx="7164493" cy="1325563"/>
          </a:xfrm>
        </p:spPr>
        <p:txBody>
          <a:bodyPr>
            <a:normAutofit/>
          </a:bodyPr>
          <a:lstStyle/>
          <a:p>
            <a:r>
              <a:rPr lang="en-US"/>
              <a:t>Background to Education and Training in Bahrain</a:t>
            </a:r>
          </a:p>
        </p:txBody>
      </p:sp>
      <p:pic>
        <p:nvPicPr>
          <p:cNvPr id="19" name="Graphic 6" descr="Teacher">
            <a:extLst>
              <a:ext uri="{FF2B5EF4-FFF2-40B4-BE49-F238E27FC236}">
                <a16:creationId xmlns:a16="http://schemas.microsoft.com/office/drawing/2014/main" xmlns="" id="{6DC39D81-C9CE-4B3A-8A53-E92EC4D2C7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0060" y="1715781"/>
            <a:ext cx="3425957" cy="3425957"/>
          </a:xfrm>
          <a:prstGeom prst="rect">
            <a:avLst/>
          </a:prstGeom>
        </p:spPr>
      </p:pic>
      <p:sp>
        <p:nvSpPr>
          <p:cNvPr id="3" name="Content Placeholder 2">
            <a:extLst>
              <a:ext uri="{FF2B5EF4-FFF2-40B4-BE49-F238E27FC236}">
                <a16:creationId xmlns:a16="http://schemas.microsoft.com/office/drawing/2014/main" xmlns="" id="{61299189-96B7-4072-9F64-CEC9236B7685}"/>
              </a:ext>
            </a:extLst>
          </p:cNvPr>
          <p:cNvSpPr>
            <a:spLocks noGrp="1"/>
          </p:cNvSpPr>
          <p:nvPr>
            <p:ph idx="1"/>
          </p:nvPr>
        </p:nvSpPr>
        <p:spPr>
          <a:xfrm>
            <a:off x="4387515" y="2022601"/>
            <a:ext cx="7161017" cy="4154361"/>
          </a:xfrm>
        </p:spPr>
        <p:txBody>
          <a:bodyPr>
            <a:normAutofit/>
          </a:bodyPr>
          <a:lstStyle/>
          <a:p>
            <a:r>
              <a:rPr lang="en-US" sz="2000" dirty="0"/>
              <a:t>The kingdom has the oldest public education system in the Gulf region.</a:t>
            </a:r>
          </a:p>
          <a:p>
            <a:r>
              <a:rPr lang="en-US" sz="2000" dirty="0"/>
              <a:t>The first modern school was established in Bahrain in 1919 – exactly 100 years ago – and the first girls’ school in 1928 (Oxford Business Group, 2017).</a:t>
            </a:r>
          </a:p>
          <a:p>
            <a:r>
              <a:rPr lang="en-US" sz="2000" dirty="0"/>
              <a:t>Higher education in Bahrain aims, through the National Higher Education Strategy and National Research Strategy, to “strengthen the links between higher education and business and industrial sectors to drive innovation, foster collaboration, create and identify research needs and to close the gap between employment and higher education regarding curriculum and skills” (Higher Education Council, 2018).</a:t>
            </a:r>
          </a:p>
        </p:txBody>
      </p:sp>
    </p:spTree>
    <p:extLst>
      <p:ext uri="{BB962C8B-B14F-4D97-AF65-F5344CB8AC3E}">
        <p14:creationId xmlns:p14="http://schemas.microsoft.com/office/powerpoint/2010/main" val="35071714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9306AEFE-B433-469F-BCFD-245079925C0D}"/>
              </a:ext>
            </a:extLst>
          </p:cNvPr>
          <p:cNvSpPr>
            <a:spLocks noGrp="1"/>
          </p:cNvSpPr>
          <p:nvPr>
            <p:ph idx="1"/>
          </p:nvPr>
        </p:nvSpPr>
        <p:spPr>
          <a:xfrm>
            <a:off x="4976031" y="963877"/>
            <a:ext cx="6377769" cy="4930246"/>
          </a:xfrm>
        </p:spPr>
        <p:txBody>
          <a:bodyPr anchor="ctr">
            <a:normAutofit/>
          </a:bodyPr>
          <a:lstStyle/>
          <a:p>
            <a:pPr marL="0" indent="0">
              <a:buNone/>
            </a:pPr>
            <a:r>
              <a:rPr lang="en-US" sz="2400" b="1">
                <a:latin typeface="+mj-lt"/>
                <a:ea typeface="+mj-ea"/>
                <a:cs typeface="+mj-cs"/>
              </a:rPr>
              <a:t>Evolution of Bahrain’s NQF</a:t>
            </a:r>
          </a:p>
        </p:txBody>
      </p:sp>
    </p:spTree>
    <p:extLst>
      <p:ext uri="{BB962C8B-B14F-4D97-AF65-F5344CB8AC3E}">
        <p14:creationId xmlns:p14="http://schemas.microsoft.com/office/powerpoint/2010/main" val="396397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7B92C19-F853-4807-B013-8919E506EE7D}"/>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Principles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4E6FBA25-A551-4D9A-A098-12597DC63DB7}"/>
              </a:ext>
            </a:extLst>
          </p:cNvPr>
          <p:cNvSpPr>
            <a:spLocks noGrp="1"/>
          </p:cNvSpPr>
          <p:nvPr>
            <p:ph idx="1"/>
          </p:nvPr>
        </p:nvSpPr>
        <p:spPr>
          <a:xfrm>
            <a:off x="4976031" y="963877"/>
            <a:ext cx="6377769" cy="4930246"/>
          </a:xfrm>
        </p:spPr>
        <p:txBody>
          <a:bodyPr anchor="ctr">
            <a:normAutofit/>
          </a:bodyPr>
          <a:lstStyle/>
          <a:p>
            <a:pPr lvl="0"/>
            <a:r>
              <a:rPr lang="en-NZ" sz="2200" dirty="0"/>
              <a:t>The roles and responsibilities of the relevant bodies and authorities are clear and transparent.</a:t>
            </a:r>
            <a:endParaRPr lang="en-US" sz="2200" dirty="0"/>
          </a:p>
          <a:p>
            <a:pPr lvl="0"/>
            <a:r>
              <a:rPr lang="en-NZ" sz="2200" dirty="0"/>
              <a:t>Comparison of the NQF and the SCQF demonstrates matching between the levels of the two frameworks.</a:t>
            </a:r>
            <a:endParaRPr lang="en-US" sz="2200" dirty="0"/>
          </a:p>
          <a:p>
            <a:pPr lvl="0"/>
            <a:r>
              <a:rPr lang="en-NZ" sz="2200" dirty="0"/>
              <a:t>The NQF and SCQF are based on learning outcomes and, where these exist, credit systems and the recognition of credit.</a:t>
            </a:r>
            <a:endParaRPr lang="en-US" sz="2200" dirty="0"/>
          </a:p>
          <a:p>
            <a:pPr lvl="0"/>
            <a:r>
              <a:rPr lang="en-NZ" sz="2200" dirty="0"/>
              <a:t>The policies and processes for the inclusion of qualifications on the NQF and the SCQF are clear and transparent.</a:t>
            </a:r>
            <a:endParaRPr lang="en-US" sz="2200" dirty="0"/>
          </a:p>
          <a:p>
            <a:pPr lvl="0"/>
            <a:r>
              <a:rPr lang="en-NZ" sz="2200" dirty="0"/>
              <a:t>Both qualifications frameworks are underpinned by quality assurance and are consistent with international quality assurance principles.</a:t>
            </a:r>
            <a:endParaRPr lang="en-US" sz="2200" dirty="0"/>
          </a:p>
          <a:p>
            <a:endParaRPr lang="en-US" sz="2200" dirty="0"/>
          </a:p>
        </p:txBody>
      </p:sp>
    </p:spTree>
    <p:extLst>
      <p:ext uri="{BB962C8B-B14F-4D97-AF65-F5344CB8AC3E}">
        <p14:creationId xmlns:p14="http://schemas.microsoft.com/office/powerpoint/2010/main" val="87714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8122D1E-DB14-4313-A588-0F79050818B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Standards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7B6FBFE-DE13-4432-905C-2E8840DEBAF4}"/>
              </a:ext>
            </a:extLst>
          </p:cNvPr>
          <p:cNvSpPr>
            <a:spLocks noGrp="1"/>
          </p:cNvSpPr>
          <p:nvPr>
            <p:ph idx="1"/>
          </p:nvPr>
        </p:nvSpPr>
        <p:spPr>
          <a:xfrm>
            <a:off x="4976031" y="963877"/>
            <a:ext cx="6377769" cy="4930246"/>
          </a:xfrm>
        </p:spPr>
        <p:txBody>
          <a:bodyPr anchor="ctr">
            <a:normAutofit/>
          </a:bodyPr>
          <a:lstStyle/>
          <a:p>
            <a:r>
              <a:rPr lang="en-US" sz="2400" dirty="0"/>
              <a:t>Standards of Bahrain’s framework relate to: </a:t>
            </a:r>
          </a:p>
          <a:p>
            <a:pPr marL="0" indent="0">
              <a:buNone/>
            </a:pPr>
            <a:endParaRPr lang="en-US" sz="2400" dirty="0"/>
          </a:p>
          <a:p>
            <a:pPr marL="0" indent="0">
              <a:buNone/>
            </a:pPr>
            <a:r>
              <a:rPr lang="en-US" sz="2400" dirty="0"/>
              <a:t>	(1) Access, transfer and progression; </a:t>
            </a:r>
          </a:p>
          <a:p>
            <a:pPr marL="0" indent="0">
              <a:buNone/>
            </a:pPr>
            <a:r>
              <a:rPr lang="en-US" sz="2400" dirty="0"/>
              <a:t>	(2) Qualification development, approval 	and review; </a:t>
            </a:r>
          </a:p>
          <a:p>
            <a:pPr marL="0" indent="0">
              <a:buNone/>
            </a:pPr>
            <a:r>
              <a:rPr lang="en-US" sz="2400" dirty="0"/>
              <a:t>	(3) Assessment design and moderation;</a:t>
            </a:r>
          </a:p>
          <a:p>
            <a:pPr marL="0" indent="0">
              <a:buNone/>
            </a:pPr>
            <a:r>
              <a:rPr lang="en-US" sz="2400" dirty="0"/>
              <a:t>	(4) Certification and authentication; </a:t>
            </a:r>
          </a:p>
          <a:p>
            <a:pPr marL="0" indent="0">
              <a:buNone/>
            </a:pPr>
            <a:r>
              <a:rPr lang="en-US" sz="2400" dirty="0"/>
              <a:t>	(5) Continuous quality improvement.</a:t>
            </a:r>
          </a:p>
        </p:txBody>
      </p:sp>
    </p:spTree>
    <p:extLst>
      <p:ext uri="{BB962C8B-B14F-4D97-AF65-F5344CB8AC3E}">
        <p14:creationId xmlns:p14="http://schemas.microsoft.com/office/powerpoint/2010/main" val="168746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8122D1E-DB14-4313-A588-0F79050818B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Processes</a:t>
            </a:r>
          </a:p>
        </p:txBody>
      </p:sp>
      <p:cxnSp>
        <p:nvCxnSpPr>
          <p:cNvPr id="15"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7B6FBFE-DE13-4432-905C-2E8840DEBAF4}"/>
              </a:ext>
            </a:extLst>
          </p:cNvPr>
          <p:cNvSpPr>
            <a:spLocks noGrp="1"/>
          </p:cNvSpPr>
          <p:nvPr>
            <p:ph idx="1"/>
          </p:nvPr>
        </p:nvSpPr>
        <p:spPr>
          <a:xfrm>
            <a:off x="4976031" y="963877"/>
            <a:ext cx="6377769" cy="4930246"/>
          </a:xfrm>
        </p:spPr>
        <p:txBody>
          <a:bodyPr anchor="ctr">
            <a:normAutofit/>
          </a:bodyPr>
          <a:lstStyle/>
          <a:p>
            <a:r>
              <a:rPr lang="en-US" sz="2400" dirty="0"/>
              <a:t>The key processes are: </a:t>
            </a:r>
          </a:p>
          <a:p>
            <a:pPr marL="0" indent="0">
              <a:buNone/>
            </a:pPr>
            <a:r>
              <a:rPr lang="en-US" sz="2400" dirty="0"/>
              <a:t>	(1) Institutional listing; </a:t>
            </a:r>
          </a:p>
          <a:p>
            <a:pPr marL="0" indent="0">
              <a:buNone/>
            </a:pPr>
            <a:r>
              <a:rPr lang="en-US" sz="2400" dirty="0"/>
              <a:t>	(2) Programme mapping, confirmation and 	placement; </a:t>
            </a:r>
          </a:p>
          <a:p>
            <a:pPr marL="0" indent="0">
              <a:buNone/>
            </a:pPr>
            <a:r>
              <a:rPr lang="en-US" sz="2400" dirty="0"/>
              <a:t>	(3) Reviews – self and external; </a:t>
            </a:r>
          </a:p>
          <a:p>
            <a:pPr marL="0" indent="0">
              <a:buNone/>
            </a:pPr>
            <a:r>
              <a:rPr lang="en-US" sz="2400" dirty="0"/>
              <a:t>	(4) Ongoing consultation.</a:t>
            </a:r>
          </a:p>
        </p:txBody>
      </p:sp>
    </p:spTree>
    <p:extLst>
      <p:ext uri="{BB962C8B-B14F-4D97-AF65-F5344CB8AC3E}">
        <p14:creationId xmlns:p14="http://schemas.microsoft.com/office/powerpoint/2010/main" val="50287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A8AA5BC-4F7A-4226-8F99-6D824B226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3E5445C6-DD42-4979-86FF-03730E8C6D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511C151-6E86-4157-B83D-DCF13C91CA79}"/>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Existing International and Regional Relationships</a:t>
            </a:r>
          </a:p>
        </p:txBody>
      </p:sp>
      <p:cxnSp>
        <p:nvCxnSpPr>
          <p:cNvPr id="11" name="Straight Connector 10">
            <a:extLst>
              <a:ext uri="{FF2B5EF4-FFF2-40B4-BE49-F238E27FC236}">
                <a16:creationId xmlns:a16="http://schemas.microsoft.com/office/drawing/2014/main" xmlns="" id="{45000665-DFC7-417E-8FD7-516A0F15C9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75118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1630</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Recognition of Bahrain’s National Qualifications Framework in the Wider World</vt:lpstr>
      <vt:lpstr>The questions underpinning this research paper are:</vt:lpstr>
      <vt:lpstr>Research Methodology</vt:lpstr>
      <vt:lpstr>Background to Education and Training in Bahrain</vt:lpstr>
      <vt:lpstr>PowerPoint Presentation</vt:lpstr>
      <vt:lpstr>Principles</vt:lpstr>
      <vt:lpstr>Standards</vt:lpstr>
      <vt:lpstr>Processes</vt:lpstr>
      <vt:lpstr>Existing International and Regional Relationships</vt:lpstr>
      <vt:lpstr>Existing International and Regional Relationships</vt:lpstr>
      <vt:lpstr>Impacts on Facilitators and Learners</vt:lpstr>
      <vt:lpstr>Impacts on Facilitation and Assessment</vt:lpstr>
      <vt:lpstr>Impacts on Teaching:</vt:lpstr>
      <vt:lpstr>Impacts on Learning:</vt:lpstr>
      <vt:lpstr>Suggested Improvements:</vt:lpstr>
      <vt:lpstr>PowerPoint Presentation</vt:lpstr>
      <vt:lpstr>Concluding Thoughts</vt:lpstr>
      <vt:lpstr>Concluding Thoughts</vt:lpstr>
      <vt:lpstr>Concluding Thoughts</vt:lpstr>
      <vt:lpstr>Concluding Thoughts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Jameel Hasan</dc:creator>
  <cp:lastModifiedBy>DELL</cp:lastModifiedBy>
  <cp:revision>47</cp:revision>
  <dcterms:created xsi:type="dcterms:W3CDTF">2019-03-07T08:43:07Z</dcterms:created>
  <dcterms:modified xsi:type="dcterms:W3CDTF">2019-05-23T09:08:10Z</dcterms:modified>
</cp:coreProperties>
</file>