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7" r:id="rId5"/>
    <p:sldId id="262" r:id="rId6"/>
    <p:sldId id="289" r:id="rId7"/>
    <p:sldId id="277" r:id="rId8"/>
    <p:sldId id="287" r:id="rId9"/>
    <p:sldId id="290" r:id="rId10"/>
    <p:sldId id="278" r:id="rId11"/>
    <p:sldId id="279" r:id="rId12"/>
    <p:sldId id="293" r:id="rId13"/>
    <p:sldId id="291" r:id="rId14"/>
    <p:sldId id="280" r:id="rId15"/>
    <p:sldId id="281" r:id="rId16"/>
    <p:sldId id="288" r:id="rId17"/>
    <p:sldId id="282" r:id="rId18"/>
    <p:sldId id="292" r:id="rId19"/>
    <p:sldId id="275" r:id="rId20"/>
    <p:sldId id="274" r:id="rId21"/>
    <p:sldId id="258" r:id="rId22"/>
  </p:sldIdLst>
  <p:sldSz cx="9144000" cy="5143500" type="screen16x9"/>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l Al-Amoudi" initials="AA" lastIdx="1" clrIdx="0">
    <p:extLst>
      <p:ext uri="{19B8F6BF-5375-455C-9EA6-DF929625EA0E}">
        <p15:presenceInfo xmlns:p15="http://schemas.microsoft.com/office/powerpoint/2012/main" userId="a5068451f232b21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18B"/>
    <a:srgbClr val="006098"/>
    <a:srgbClr val="000000"/>
    <a:srgbClr val="FFFFFF"/>
    <a:srgbClr val="90B4A9"/>
    <a:srgbClr val="168A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8"/>
    <p:restoredTop sz="52589" autoAdjust="0"/>
  </p:normalViewPr>
  <p:slideViewPr>
    <p:cSldViewPr>
      <p:cViewPr varScale="1">
        <p:scale>
          <a:sx n="70" d="100"/>
          <a:sy n="70" d="100"/>
        </p:scale>
        <p:origin x="1794" y="72"/>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028220-C2F8-410B-9BC6-79996439DBEB}" type="datetimeFigureOut">
              <a:rPr lang="en-US" smtClean="0"/>
              <a:pPr/>
              <a:t>5/23/2019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673C47-43A2-4CFF-AE40-17D6A9C54D1F}" type="slidenum">
              <a:rPr lang="en-US" smtClean="0"/>
              <a:pPr/>
              <a:t>‹#›</a:t>
            </a:fld>
            <a:endParaRPr lang="en-US" dirty="0"/>
          </a:p>
        </p:txBody>
      </p:sp>
    </p:spTree>
    <p:extLst>
      <p:ext uri="{BB962C8B-B14F-4D97-AF65-F5344CB8AC3E}">
        <p14:creationId xmlns:p14="http://schemas.microsoft.com/office/powerpoint/2010/main" val="1299585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673C47-43A2-4CFF-AE40-17D6A9C54D1F}" type="slidenum">
              <a:rPr lang="en-US" smtClean="0"/>
              <a:pPr/>
              <a:t>1</a:t>
            </a:fld>
            <a:endParaRPr lang="en-US" dirty="0"/>
          </a:p>
        </p:txBody>
      </p:sp>
    </p:spTree>
    <p:extLst>
      <p:ext uri="{BB962C8B-B14F-4D97-AF65-F5344CB8AC3E}">
        <p14:creationId xmlns:p14="http://schemas.microsoft.com/office/powerpoint/2010/main" val="35497159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D673C47-43A2-4CFF-AE40-17D6A9C54D1F}" type="slidenum">
              <a:rPr lang="en-US" smtClean="0"/>
              <a:pPr/>
              <a:t>17</a:t>
            </a:fld>
            <a:endParaRPr lang="en-US" dirty="0"/>
          </a:p>
        </p:txBody>
      </p:sp>
    </p:spTree>
    <p:extLst>
      <p:ext uri="{BB962C8B-B14F-4D97-AF65-F5344CB8AC3E}">
        <p14:creationId xmlns:p14="http://schemas.microsoft.com/office/powerpoint/2010/main" val="218879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“Improve healthcare professional performance in the Kingdom to meet international standards.” </a:t>
            </a:r>
            <a:endParaRPr lang="en-CA"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Realizing this and that no reform in healthcare can be complete without improving healthcare workforce training; the SCFHS has recently developed a far-reaching strategy with plans to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 (1) Increase the training capacity of its graduate and medical programs to meet the increasing demands posed by the healthcare workforce gap,</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 (2)Ensure that with this capacity increase training quality will not be negatively impacted, 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 (3) Advance the standards of training to meet international standards and benchmarks.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CA" sz="1200" kern="1200" dirty="0">
                <a:solidFill>
                  <a:schemeClr val="tx1"/>
                </a:solidFill>
                <a:effectLst/>
                <a:latin typeface="+mn-lt"/>
                <a:ea typeface="+mn-ea"/>
                <a:cs typeface="+mn-cs"/>
              </a:rPr>
              <a:t>SCFHS developed over a hundred Residency, Fellowship, and Diploma training programs.</a:t>
            </a:r>
          </a:p>
          <a:p>
            <a:pPr marL="171450" indent="-171450">
              <a:buFont typeface="Arial" panose="020B0604020202020204" pitchFamily="34" charset="0"/>
              <a:buChar char="•"/>
            </a:pPr>
            <a:r>
              <a:rPr lang="en-CA" sz="1200" kern="1200" dirty="0">
                <a:solidFill>
                  <a:schemeClr val="tx1"/>
                </a:solidFill>
                <a:effectLst/>
                <a:latin typeface="+mn-lt"/>
                <a:ea typeface="+mn-ea"/>
                <a:cs typeface="+mn-cs"/>
              </a:rPr>
              <a:t> Training for these programs is currently conducted in over a thousand sponsoring institutions across Saudi Arabia and the Gulf Region. </a:t>
            </a:r>
          </a:p>
          <a:p>
            <a:pPr marL="171450" indent="-171450">
              <a:buFont typeface="Arial" panose="020B0604020202020204" pitchFamily="34" charset="0"/>
              <a:buChar char="•"/>
            </a:pPr>
            <a:endParaRPr lang="en-CA"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CA" sz="1200" kern="1200" dirty="0">
                <a:solidFill>
                  <a:schemeClr val="tx1"/>
                </a:solidFill>
                <a:effectLst/>
                <a:latin typeface="+mn-lt"/>
                <a:ea typeface="+mn-ea"/>
                <a:cs typeface="+mn-cs"/>
              </a:rPr>
              <a:t>This growth of training programs and activities over the years, coupled with the anticipated significant expansion necessitates an ambitious plan for ensuring the quality of these training programs. </a:t>
            </a:r>
          </a:p>
          <a:p>
            <a:pPr marL="171450" indent="-171450">
              <a:buFont typeface="Arial" panose="020B0604020202020204" pitchFamily="34" charset="0"/>
              <a:buChar char="•"/>
            </a:pPr>
            <a:r>
              <a:rPr lang="en-CA" sz="1200" kern="1200" dirty="0">
                <a:solidFill>
                  <a:schemeClr val="tx1"/>
                </a:solidFill>
                <a:effectLst/>
                <a:latin typeface="+mn-lt"/>
                <a:ea typeface="+mn-ea"/>
                <a:cs typeface="+mn-cs"/>
              </a:rPr>
              <a:t>To achieve this, the SCFHS has launched its Training Quality Assurance Initiative, which aims to develop, implement, and advance a system for setting quality standards, benchmarks, measures, and improvement guidelines for its postgraduate training programs. </a:t>
            </a:r>
            <a:endParaRPr lang="en-US" dirty="0"/>
          </a:p>
        </p:txBody>
      </p:sp>
      <p:sp>
        <p:nvSpPr>
          <p:cNvPr id="4" name="Slide Number Placeholder 3"/>
          <p:cNvSpPr>
            <a:spLocks noGrp="1"/>
          </p:cNvSpPr>
          <p:nvPr>
            <p:ph type="sldNum" sz="quarter" idx="5"/>
          </p:nvPr>
        </p:nvSpPr>
        <p:spPr/>
        <p:txBody>
          <a:bodyPr/>
          <a:lstStyle/>
          <a:p>
            <a:fld id="{7D673C47-43A2-4CFF-AE40-17D6A9C54D1F}" type="slidenum">
              <a:rPr lang="en-US" smtClean="0"/>
              <a:pPr/>
              <a:t>4</a:t>
            </a:fld>
            <a:endParaRPr lang="en-US" dirty="0"/>
          </a:p>
        </p:txBody>
      </p:sp>
    </p:spTree>
    <p:extLst>
      <p:ext uri="{BB962C8B-B14F-4D97-AF65-F5344CB8AC3E}">
        <p14:creationId xmlns:p14="http://schemas.microsoft.com/office/powerpoint/2010/main" val="5388248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200" kern="1200" dirty="0">
                <a:solidFill>
                  <a:schemeClr val="tx1"/>
                </a:solidFill>
                <a:effectLst/>
                <a:latin typeface="+mn-lt"/>
                <a:ea typeface="+mn-ea"/>
                <a:cs typeface="+mn-cs"/>
              </a:rPr>
              <a:t>Canada, France, Switzerland, the Netherlands and the UK. Saudi Arabia, through the SCFHS, will be among the few who have developed a system that measures the quality outcome of GHM training.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CA" sz="1200" kern="1200" dirty="0">
                <a:solidFill>
                  <a:schemeClr val="tx1"/>
                </a:solidFill>
                <a:effectLst/>
                <a:latin typeface="+mn-lt"/>
                <a:ea typeface="+mn-ea"/>
                <a:cs typeface="+mn-cs"/>
              </a:rPr>
              <a:t>Collaborative efforts between two main divisions in SCFHS (Academic Affairs; Planning, Quality &amp; Accreditation), with a committed team consisted of:  Chief Academic Affairs, Chief , Executive Director of Training and Assistant,  Executive Director of Assessment and Assistant,  Director General of Quality Department, Director of Knowledge Management. </a:t>
            </a:r>
            <a:endParaRPr lang="en-US" dirty="0"/>
          </a:p>
        </p:txBody>
      </p:sp>
      <p:sp>
        <p:nvSpPr>
          <p:cNvPr id="4" name="Slide Number Placeholder 3"/>
          <p:cNvSpPr>
            <a:spLocks noGrp="1"/>
          </p:cNvSpPr>
          <p:nvPr>
            <p:ph type="sldNum" sz="quarter" idx="5"/>
          </p:nvPr>
        </p:nvSpPr>
        <p:spPr/>
        <p:txBody>
          <a:bodyPr/>
          <a:lstStyle/>
          <a:p>
            <a:fld id="{7D673C47-43A2-4CFF-AE40-17D6A9C54D1F}" type="slidenum">
              <a:rPr lang="en-US" smtClean="0"/>
              <a:pPr/>
              <a:t>7</a:t>
            </a:fld>
            <a:endParaRPr lang="en-US" dirty="0"/>
          </a:p>
        </p:txBody>
      </p:sp>
    </p:spTree>
    <p:extLst>
      <p:ext uri="{BB962C8B-B14F-4D97-AF65-F5344CB8AC3E}">
        <p14:creationId xmlns:p14="http://schemas.microsoft.com/office/powerpoint/2010/main" val="2284082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dirty="0">
                <a:solidFill>
                  <a:schemeClr val="tx1"/>
                </a:solidFill>
                <a:effectLst/>
                <a:latin typeface="+mn-lt"/>
                <a:ea typeface="+mn-ea"/>
                <a:cs typeface="+mn-cs"/>
              </a:rPr>
              <a:t>Stage 1: Reaction: </a:t>
            </a:r>
            <a:r>
              <a:rPr lang="en-CA" sz="1200" kern="1200" dirty="0">
                <a:solidFill>
                  <a:schemeClr val="tx1"/>
                </a:solidFill>
                <a:effectLst/>
                <a:latin typeface="+mn-lt"/>
                <a:ea typeface="+mn-ea"/>
                <a:cs typeface="+mn-cs"/>
              </a:rPr>
              <a:t>Measures how the trainees reacted to the training through measuring the following:  </a:t>
            </a:r>
            <a:endParaRPr lang="en-US" sz="1200" kern="1200" dirty="0">
              <a:solidFill>
                <a:schemeClr val="tx1"/>
              </a:solidFill>
              <a:effectLst/>
              <a:latin typeface="+mn-lt"/>
              <a:ea typeface="+mn-ea"/>
              <a:cs typeface="+mn-cs"/>
            </a:endParaRPr>
          </a:p>
          <a:p>
            <a:pPr marL="628650" lvl="1" indent="-171450" fontAlgn="base">
              <a:buFont typeface="Arial" panose="020B0604020202020204" pitchFamily="34" charset="0"/>
              <a:buChar char="•"/>
            </a:pPr>
            <a:r>
              <a:rPr lang="en-CA" sz="1200" u="none" strike="noStrike" kern="1200" dirty="0">
                <a:solidFill>
                  <a:schemeClr val="tx1"/>
                </a:solidFill>
                <a:effectLst/>
                <a:latin typeface="+mn-lt"/>
                <a:ea typeface="+mn-ea"/>
                <a:cs typeface="+mn-cs"/>
              </a:rPr>
              <a:t>Were the participants pleased with the program. </a:t>
            </a:r>
            <a:endParaRPr lang="en-US" sz="1200" u="none" strike="noStrike" kern="1200" dirty="0">
              <a:solidFill>
                <a:schemeClr val="tx1"/>
              </a:solidFill>
              <a:effectLst/>
              <a:latin typeface="+mn-lt"/>
              <a:ea typeface="+mn-ea"/>
              <a:cs typeface="+mn-cs"/>
            </a:endParaRPr>
          </a:p>
          <a:p>
            <a:pPr marL="628650" lvl="1" indent="-171450" fontAlgn="base">
              <a:buFont typeface="Arial" panose="020B0604020202020204" pitchFamily="34" charset="0"/>
              <a:buChar char="•"/>
            </a:pPr>
            <a:r>
              <a:rPr lang="en-CA" sz="1200" u="none" strike="noStrike" kern="1200" dirty="0">
                <a:solidFill>
                  <a:schemeClr val="tx1"/>
                </a:solidFill>
                <a:effectLst/>
                <a:latin typeface="+mn-lt"/>
                <a:ea typeface="+mn-ea"/>
                <a:cs typeface="+mn-cs"/>
              </a:rPr>
              <a:t>Perception if they learned anything. </a:t>
            </a:r>
            <a:endParaRPr lang="en-US" sz="1200" u="none" strike="noStrike" kern="1200" dirty="0">
              <a:solidFill>
                <a:schemeClr val="tx1"/>
              </a:solidFill>
              <a:effectLst/>
              <a:latin typeface="+mn-lt"/>
              <a:ea typeface="+mn-ea"/>
              <a:cs typeface="+mn-cs"/>
            </a:endParaRPr>
          </a:p>
          <a:p>
            <a:pPr marL="628650" lvl="1" indent="-171450" fontAlgn="base">
              <a:buFont typeface="Arial" panose="020B0604020202020204" pitchFamily="34" charset="0"/>
              <a:buChar char="•"/>
            </a:pPr>
            <a:r>
              <a:rPr lang="en-CA" sz="1200" u="none" strike="noStrike" kern="1200" dirty="0">
                <a:solidFill>
                  <a:schemeClr val="tx1"/>
                </a:solidFill>
                <a:effectLst/>
                <a:latin typeface="+mn-lt"/>
                <a:ea typeface="+mn-ea"/>
                <a:cs typeface="+mn-cs"/>
              </a:rPr>
              <a:t>Likelihood of applying the content. </a:t>
            </a:r>
            <a:endParaRPr lang="en-US" sz="1200" u="none" strike="noStrike" kern="1200" dirty="0">
              <a:solidFill>
                <a:schemeClr val="tx1"/>
              </a:solidFill>
              <a:effectLst/>
              <a:latin typeface="+mn-lt"/>
              <a:ea typeface="+mn-ea"/>
              <a:cs typeface="+mn-cs"/>
            </a:endParaRPr>
          </a:p>
          <a:p>
            <a:pPr marL="628650" lvl="1" indent="-171450" fontAlgn="base">
              <a:buFont typeface="Arial" panose="020B0604020202020204" pitchFamily="34" charset="0"/>
              <a:buChar char="•"/>
            </a:pPr>
            <a:r>
              <a:rPr lang="en-CA" sz="1200" u="none" strike="noStrike" kern="1200" dirty="0">
                <a:solidFill>
                  <a:schemeClr val="tx1"/>
                </a:solidFill>
                <a:effectLst/>
                <a:latin typeface="+mn-lt"/>
                <a:ea typeface="+mn-ea"/>
                <a:cs typeface="+mn-cs"/>
              </a:rPr>
              <a:t>Effectiveness of particular strategy.  </a:t>
            </a:r>
            <a:endParaRPr lang="en-US" sz="1200" u="none" strike="noStrike" kern="1200" dirty="0">
              <a:solidFill>
                <a:schemeClr val="tx1"/>
              </a:solidFill>
              <a:effectLst/>
              <a:latin typeface="+mn-lt"/>
              <a:ea typeface="+mn-ea"/>
              <a:cs typeface="+mn-cs"/>
            </a:endParaRPr>
          </a:p>
          <a:p>
            <a:pPr marL="628650" lvl="1" indent="-171450" fontAlgn="base">
              <a:buFont typeface="Arial" panose="020B0604020202020204" pitchFamily="34" charset="0"/>
              <a:buChar char="•"/>
            </a:pPr>
            <a:r>
              <a:rPr lang="en-CA" sz="1200" u="none" strike="noStrike" kern="1200" dirty="0">
                <a:solidFill>
                  <a:schemeClr val="tx1"/>
                </a:solidFill>
                <a:effectLst/>
                <a:latin typeface="+mn-lt"/>
                <a:ea typeface="+mn-ea"/>
                <a:cs typeface="+mn-cs"/>
              </a:rPr>
              <a:t>Effectiveness of the packaging of the training program.  </a:t>
            </a:r>
            <a:endParaRPr lang="en-US" sz="1200" u="none" strike="noStrike"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Stage 2:  Learning: </a:t>
            </a:r>
            <a:r>
              <a:rPr lang="en-CA" sz="1200" kern="1200" dirty="0">
                <a:solidFill>
                  <a:schemeClr val="tx1"/>
                </a:solidFill>
                <a:effectLst/>
                <a:latin typeface="+mn-lt"/>
                <a:ea typeface="+mn-ea"/>
                <a:cs typeface="+mn-cs"/>
              </a:rPr>
              <a:t>Measures what the trainees have learned by looking to answer the following: </a:t>
            </a:r>
            <a:endParaRPr lang="en-US" sz="1200" kern="1200" dirty="0">
              <a:solidFill>
                <a:schemeClr val="tx1"/>
              </a:solidFill>
              <a:effectLst/>
              <a:latin typeface="+mn-lt"/>
              <a:ea typeface="+mn-ea"/>
              <a:cs typeface="+mn-cs"/>
            </a:endParaRPr>
          </a:p>
          <a:p>
            <a:pPr marL="628650" lvl="1" indent="-171450" fontAlgn="base">
              <a:buFont typeface="Arial" panose="020B0604020202020204" pitchFamily="34" charset="0"/>
              <a:buChar char="•"/>
            </a:pPr>
            <a:r>
              <a:rPr lang="en-CA" sz="1200" u="none" strike="noStrike" kern="1200" dirty="0">
                <a:solidFill>
                  <a:schemeClr val="tx1"/>
                </a:solidFill>
                <a:effectLst/>
                <a:latin typeface="+mn-lt"/>
                <a:ea typeface="+mn-ea"/>
                <a:cs typeface="+mn-cs"/>
              </a:rPr>
              <a:t>What exactly did the trainees learn or not learn? </a:t>
            </a:r>
            <a:endParaRPr lang="en-US" sz="1200" u="none" strike="noStrike" kern="1200" dirty="0">
              <a:solidFill>
                <a:schemeClr val="tx1"/>
              </a:solidFill>
              <a:effectLst/>
              <a:latin typeface="+mn-lt"/>
              <a:ea typeface="+mn-ea"/>
              <a:cs typeface="+mn-cs"/>
            </a:endParaRPr>
          </a:p>
          <a:p>
            <a:pPr marL="628650" lvl="1" indent="-171450" fontAlgn="base">
              <a:buFont typeface="Arial" panose="020B0604020202020204" pitchFamily="34" charset="0"/>
              <a:buChar char="•"/>
            </a:pPr>
            <a:r>
              <a:rPr lang="en-CA" sz="1200" u="none" strike="noStrike" kern="1200" dirty="0">
                <a:solidFill>
                  <a:schemeClr val="tx1"/>
                </a:solidFill>
                <a:effectLst/>
                <a:latin typeface="+mn-lt"/>
                <a:ea typeface="+mn-ea"/>
                <a:cs typeface="+mn-cs"/>
              </a:rPr>
              <a:t>The extent to which training increase knowledge or increase skill. </a:t>
            </a:r>
            <a:endParaRPr lang="en-US" sz="1200" u="none" strike="noStrike"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Stage 3: Behavior: </a:t>
            </a:r>
            <a:r>
              <a:rPr lang="en-CA" sz="1200" kern="1200" dirty="0">
                <a:solidFill>
                  <a:schemeClr val="tx1"/>
                </a:solidFill>
                <a:effectLst/>
                <a:latin typeface="+mn-lt"/>
                <a:ea typeface="+mn-ea"/>
                <a:cs typeface="+mn-cs"/>
              </a:rPr>
              <a:t>Measures how the trainees have changed their behavior based on the training they have received, by looking at the following: </a:t>
            </a:r>
            <a:endParaRPr lang="en-US" sz="1200" kern="1200" dirty="0">
              <a:solidFill>
                <a:schemeClr val="tx1"/>
              </a:solidFill>
              <a:effectLst/>
              <a:latin typeface="+mn-lt"/>
              <a:ea typeface="+mn-ea"/>
              <a:cs typeface="+mn-cs"/>
            </a:endParaRPr>
          </a:p>
          <a:p>
            <a:pPr marL="628650" lvl="1" indent="-171450" fontAlgn="base">
              <a:buFont typeface="Arial" panose="020B0604020202020204" pitchFamily="34" charset="0"/>
              <a:buChar char="•"/>
            </a:pPr>
            <a:r>
              <a:rPr lang="en-CA" sz="1200" u="none" strike="noStrike" kern="1200" dirty="0">
                <a:solidFill>
                  <a:schemeClr val="tx1"/>
                </a:solidFill>
                <a:effectLst/>
                <a:latin typeface="+mn-lt"/>
                <a:ea typeface="+mn-ea"/>
                <a:cs typeface="+mn-cs"/>
              </a:rPr>
              <a:t>How does training affect performance? </a:t>
            </a:r>
            <a:endParaRPr lang="en-US" sz="1200" u="none" strike="noStrike" kern="1200" dirty="0">
              <a:solidFill>
                <a:schemeClr val="tx1"/>
              </a:solidFill>
              <a:effectLst/>
              <a:latin typeface="+mn-lt"/>
              <a:ea typeface="+mn-ea"/>
              <a:cs typeface="+mn-cs"/>
            </a:endParaRPr>
          </a:p>
          <a:p>
            <a:pPr marL="628650" lvl="1" indent="-171450" fontAlgn="base">
              <a:buFont typeface="Arial" panose="020B0604020202020204" pitchFamily="34" charset="0"/>
              <a:buChar char="•"/>
            </a:pPr>
            <a:r>
              <a:rPr lang="en-CA" sz="1200" u="none" strike="noStrike" kern="1200" dirty="0">
                <a:solidFill>
                  <a:schemeClr val="tx1"/>
                </a:solidFill>
                <a:effectLst/>
                <a:latin typeface="+mn-lt"/>
                <a:ea typeface="+mn-ea"/>
                <a:cs typeface="+mn-cs"/>
              </a:rPr>
              <a:t>The extent to which change in behavior occurred. </a:t>
            </a:r>
            <a:endParaRPr lang="en-US" sz="1200" u="none" strike="noStrike" kern="1200" dirty="0">
              <a:solidFill>
                <a:schemeClr val="tx1"/>
              </a:solidFill>
              <a:effectLst/>
              <a:latin typeface="+mn-lt"/>
              <a:ea typeface="+mn-ea"/>
              <a:cs typeface="+mn-cs"/>
            </a:endParaRPr>
          </a:p>
          <a:p>
            <a:pPr marL="628650" lvl="1" indent="-171450" fontAlgn="base">
              <a:buFont typeface="Arial" panose="020B0604020202020204" pitchFamily="34" charset="0"/>
              <a:buChar char="•"/>
            </a:pPr>
            <a:r>
              <a:rPr lang="en-CA" sz="1200" u="none" strike="noStrike" kern="1200" dirty="0">
                <a:solidFill>
                  <a:schemeClr val="tx1"/>
                </a:solidFill>
                <a:effectLst/>
                <a:latin typeface="+mn-lt"/>
                <a:ea typeface="+mn-ea"/>
                <a:cs typeface="+mn-cs"/>
              </a:rPr>
              <a:t>Was the learning transferred from the educational setting to the real world?</a:t>
            </a:r>
            <a:endParaRPr lang="en-US" sz="1200" u="none" strike="noStrike"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r>
              <a:rPr lang="en-CA" sz="1200" b="1" kern="1200" dirty="0">
                <a:solidFill>
                  <a:schemeClr val="tx1"/>
                </a:solidFill>
                <a:effectLst/>
                <a:latin typeface="+mn-lt"/>
                <a:ea typeface="+mn-ea"/>
                <a:cs typeface="+mn-cs"/>
              </a:rPr>
              <a:t>Stage 4: Results: </a:t>
            </a:r>
            <a:r>
              <a:rPr lang="en-CA" sz="1200" kern="1200" dirty="0">
                <a:solidFill>
                  <a:schemeClr val="tx1"/>
                </a:solidFill>
                <a:effectLst/>
                <a:latin typeface="+mn-lt"/>
                <a:ea typeface="+mn-ea"/>
                <a:cs typeface="+mn-cs"/>
              </a:rPr>
              <a:t>Measures the results that occurred because of training.  </a:t>
            </a:r>
          </a:p>
          <a:p>
            <a:endParaRPr lang="en-CA"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dirty="0">
                <a:solidFill>
                  <a:schemeClr val="tx1"/>
                </a:solidFill>
                <a:effectLst/>
                <a:latin typeface="+mn-lt"/>
                <a:ea typeface="+mn-ea"/>
                <a:cs typeface="+mn-cs"/>
              </a:rPr>
              <a:t>Training Governance This fifth stage will allow for a comprehensive 360-effectiveness evaluation of the GHM training process and outcomes.</a:t>
            </a:r>
            <a:r>
              <a:rPr lang="en-US" dirty="0">
                <a:effectLst/>
              </a:rPr>
              <a:t> </a:t>
            </a:r>
            <a:r>
              <a:rPr lang="en-CA" sz="1200" kern="1200" dirty="0">
                <a:solidFill>
                  <a:schemeClr val="tx1"/>
                </a:solidFill>
                <a:effectLst/>
                <a:latin typeface="+mn-lt"/>
                <a:ea typeface="+mn-ea"/>
                <a:cs typeface="+mn-cs"/>
              </a:rPr>
              <a:t>Measures the training policies that are in place, training strategy, specifications and goals and objectives of the training program settings. This is effectively measured through carefully examining training curricula, rotation schedules, induction processes for trainers, matching process for trainees.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7D673C47-43A2-4CFF-AE40-17D6A9C54D1F}" type="slidenum">
              <a:rPr lang="en-US" smtClean="0"/>
              <a:pPr/>
              <a:t>8</a:t>
            </a:fld>
            <a:endParaRPr lang="en-US" dirty="0"/>
          </a:p>
        </p:txBody>
      </p:sp>
    </p:spTree>
    <p:extLst>
      <p:ext uri="{BB962C8B-B14F-4D97-AF65-F5344CB8AC3E}">
        <p14:creationId xmlns:p14="http://schemas.microsoft.com/office/powerpoint/2010/main" val="1414151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Five KPI were identified in the reaction domain of the Kirkpatrick model. </a:t>
            </a:r>
          </a:p>
        </p:txBody>
      </p:sp>
      <p:sp>
        <p:nvSpPr>
          <p:cNvPr id="4" name="Slide Number Placeholder 3"/>
          <p:cNvSpPr>
            <a:spLocks noGrp="1"/>
          </p:cNvSpPr>
          <p:nvPr>
            <p:ph type="sldNum" sz="quarter" idx="5"/>
          </p:nvPr>
        </p:nvSpPr>
        <p:spPr/>
        <p:txBody>
          <a:bodyPr/>
          <a:lstStyle/>
          <a:p>
            <a:fld id="{7D673C47-43A2-4CFF-AE40-17D6A9C54D1F}" type="slidenum">
              <a:rPr lang="en-US" smtClean="0"/>
              <a:pPr/>
              <a:t>11</a:t>
            </a:fld>
            <a:endParaRPr lang="en-US" dirty="0"/>
          </a:p>
        </p:txBody>
      </p:sp>
    </p:spTree>
    <p:extLst>
      <p:ext uri="{BB962C8B-B14F-4D97-AF65-F5344CB8AC3E}">
        <p14:creationId xmlns:p14="http://schemas.microsoft.com/office/powerpoint/2010/main" val="53580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13 KPIs are in the learning domain of the Kirkpatrick model. </a:t>
            </a:r>
          </a:p>
          <a:p>
            <a:endParaRPr lang="en-US" dirty="0"/>
          </a:p>
        </p:txBody>
      </p:sp>
      <p:sp>
        <p:nvSpPr>
          <p:cNvPr id="4" name="Slide Number Placeholder 3"/>
          <p:cNvSpPr>
            <a:spLocks noGrp="1"/>
          </p:cNvSpPr>
          <p:nvPr>
            <p:ph type="sldNum" sz="quarter" idx="5"/>
          </p:nvPr>
        </p:nvSpPr>
        <p:spPr/>
        <p:txBody>
          <a:bodyPr/>
          <a:lstStyle/>
          <a:p>
            <a:fld id="{7D673C47-43A2-4CFF-AE40-17D6A9C54D1F}" type="slidenum">
              <a:rPr lang="en-US" smtClean="0"/>
              <a:pPr/>
              <a:t>12</a:t>
            </a:fld>
            <a:endParaRPr lang="en-US" dirty="0"/>
          </a:p>
        </p:txBody>
      </p:sp>
    </p:spTree>
    <p:extLst>
      <p:ext uri="{BB962C8B-B14F-4D97-AF65-F5344CB8AC3E}">
        <p14:creationId xmlns:p14="http://schemas.microsoft.com/office/powerpoint/2010/main" val="146209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D673C47-43A2-4CFF-AE40-17D6A9C54D1F}" type="slidenum">
              <a:rPr lang="en-US" smtClean="0"/>
              <a:pPr/>
              <a:t>13</a:t>
            </a:fld>
            <a:endParaRPr lang="en-US" dirty="0"/>
          </a:p>
        </p:txBody>
      </p:sp>
    </p:spTree>
    <p:extLst>
      <p:ext uri="{BB962C8B-B14F-4D97-AF65-F5344CB8AC3E}">
        <p14:creationId xmlns:p14="http://schemas.microsoft.com/office/powerpoint/2010/main" val="563416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6 KPIs are in the training governance domain. </a:t>
            </a:r>
          </a:p>
        </p:txBody>
      </p:sp>
      <p:sp>
        <p:nvSpPr>
          <p:cNvPr id="4" name="Slide Number Placeholder 3"/>
          <p:cNvSpPr>
            <a:spLocks noGrp="1"/>
          </p:cNvSpPr>
          <p:nvPr>
            <p:ph type="sldNum" sz="quarter" idx="5"/>
          </p:nvPr>
        </p:nvSpPr>
        <p:spPr/>
        <p:txBody>
          <a:bodyPr/>
          <a:lstStyle/>
          <a:p>
            <a:fld id="{7D673C47-43A2-4CFF-AE40-17D6A9C54D1F}" type="slidenum">
              <a:rPr lang="en-US" smtClean="0"/>
              <a:pPr/>
              <a:t>14</a:t>
            </a:fld>
            <a:endParaRPr lang="en-US" dirty="0"/>
          </a:p>
        </p:txBody>
      </p:sp>
    </p:spTree>
    <p:extLst>
      <p:ext uri="{BB962C8B-B14F-4D97-AF65-F5344CB8AC3E}">
        <p14:creationId xmlns:p14="http://schemas.microsoft.com/office/powerpoint/2010/main" val="2054283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D673C47-43A2-4CFF-AE40-17D6A9C54D1F}" type="slidenum">
              <a:rPr lang="en-US" smtClean="0"/>
              <a:pPr/>
              <a:t>16</a:t>
            </a:fld>
            <a:endParaRPr lang="en-US" dirty="0"/>
          </a:p>
        </p:txBody>
      </p:sp>
    </p:spTree>
    <p:extLst>
      <p:ext uri="{BB962C8B-B14F-4D97-AF65-F5344CB8AC3E}">
        <p14:creationId xmlns:p14="http://schemas.microsoft.com/office/powerpoint/2010/main" val="34963779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44008" y="2139702"/>
            <a:ext cx="4032448" cy="504056"/>
          </a:xfrm>
        </p:spPr>
        <p:txBody>
          <a:bodyPr>
            <a:normAutofit/>
          </a:bodyPr>
          <a:lstStyle>
            <a:lvl1pPr algn="r" rtl="1">
              <a:defRPr sz="2000" b="0">
                <a:solidFill>
                  <a:schemeClr val="tx1"/>
                </a:solidFill>
              </a:defRPr>
            </a:lvl1pPr>
          </a:lstStyle>
          <a:p>
            <a:r>
              <a:rPr lang="ar-SA" dirty="0"/>
              <a:t>عنوان رئيسي</a:t>
            </a:r>
            <a:endParaRPr lang="en-US" dirty="0"/>
          </a:p>
        </p:txBody>
      </p:sp>
      <p:sp>
        <p:nvSpPr>
          <p:cNvPr id="3" name="Subtitle 2"/>
          <p:cNvSpPr>
            <a:spLocks noGrp="1"/>
          </p:cNvSpPr>
          <p:nvPr>
            <p:ph type="subTitle" idx="1" hasCustomPrompt="1"/>
          </p:nvPr>
        </p:nvSpPr>
        <p:spPr>
          <a:xfrm>
            <a:off x="4644008" y="2715766"/>
            <a:ext cx="4064496" cy="432048"/>
          </a:xfrm>
        </p:spPr>
        <p:txBody>
          <a:bodyPr/>
          <a:lstStyle>
            <a:lvl1pPr marL="0" indent="0" algn="r">
              <a:buNone/>
              <a:defRPr sz="16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dirty="0"/>
              <a:t>عنوان افتراضي فرعي</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3744" y="1264464"/>
            <a:ext cx="1764000" cy="227166"/>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92456" y="426988"/>
            <a:ext cx="2484000" cy="1111590"/>
          </a:xfrm>
          <a:prstGeom prst="rect">
            <a:avLst/>
          </a:prstGeom>
        </p:spPr>
      </p:pic>
      <p:sp>
        <p:nvSpPr>
          <p:cNvPr id="15" name="Picture Placeholder 14"/>
          <p:cNvSpPr>
            <a:spLocks noGrp="1"/>
          </p:cNvSpPr>
          <p:nvPr>
            <p:ph type="pic" sz="quarter" idx="10"/>
          </p:nvPr>
        </p:nvSpPr>
        <p:spPr>
          <a:xfrm>
            <a:off x="-7147" y="2039186"/>
            <a:ext cx="8143875" cy="3139140"/>
          </a:xfrm>
          <a:custGeom>
            <a:avLst/>
            <a:gdLst>
              <a:gd name="connsiteX0" fmla="*/ 572570 w 9144000"/>
              <a:gd name="connsiteY0" fmla="*/ 0 h 3435350"/>
              <a:gd name="connsiteX1" fmla="*/ 8571430 w 9144000"/>
              <a:gd name="connsiteY1" fmla="*/ 0 h 3435350"/>
              <a:gd name="connsiteX2" fmla="*/ 9144000 w 9144000"/>
              <a:gd name="connsiteY2" fmla="*/ 572570 h 3435350"/>
              <a:gd name="connsiteX3" fmla="*/ 9144000 w 9144000"/>
              <a:gd name="connsiteY3" fmla="*/ 3435350 h 3435350"/>
              <a:gd name="connsiteX4" fmla="*/ 9144000 w 9144000"/>
              <a:gd name="connsiteY4" fmla="*/ 3435350 h 3435350"/>
              <a:gd name="connsiteX5" fmla="*/ 0 w 9144000"/>
              <a:gd name="connsiteY5" fmla="*/ 3435350 h 3435350"/>
              <a:gd name="connsiteX6" fmla="*/ 0 w 9144000"/>
              <a:gd name="connsiteY6" fmla="*/ 3435350 h 3435350"/>
              <a:gd name="connsiteX7" fmla="*/ 0 w 9144000"/>
              <a:gd name="connsiteY7" fmla="*/ 572570 h 3435350"/>
              <a:gd name="connsiteX8" fmla="*/ 572570 w 9144000"/>
              <a:gd name="connsiteY8" fmla="*/ 0 h 3435350"/>
              <a:gd name="connsiteX0" fmla="*/ 572570 w 9144000"/>
              <a:gd name="connsiteY0" fmla="*/ 0 h 3435350"/>
              <a:gd name="connsiteX1" fmla="*/ 8571430 w 9144000"/>
              <a:gd name="connsiteY1" fmla="*/ 0 h 3435350"/>
              <a:gd name="connsiteX2" fmla="*/ 9144000 w 9144000"/>
              <a:gd name="connsiteY2" fmla="*/ 572570 h 3435350"/>
              <a:gd name="connsiteX3" fmla="*/ 9144000 w 9144000"/>
              <a:gd name="connsiteY3" fmla="*/ 3435350 h 3435350"/>
              <a:gd name="connsiteX4" fmla="*/ 9144000 w 9144000"/>
              <a:gd name="connsiteY4" fmla="*/ 3435350 h 3435350"/>
              <a:gd name="connsiteX5" fmla="*/ 0 w 9144000"/>
              <a:gd name="connsiteY5" fmla="*/ 3435350 h 3435350"/>
              <a:gd name="connsiteX6" fmla="*/ 0 w 9144000"/>
              <a:gd name="connsiteY6" fmla="*/ 3435350 h 3435350"/>
              <a:gd name="connsiteX7" fmla="*/ 107157 w 9144000"/>
              <a:gd name="connsiteY7" fmla="*/ 2944295 h 3435350"/>
              <a:gd name="connsiteX8" fmla="*/ 572570 w 9144000"/>
              <a:gd name="connsiteY8" fmla="*/ 0 h 3435350"/>
              <a:gd name="connsiteX0" fmla="*/ 1679851 w 9144000"/>
              <a:gd name="connsiteY0" fmla="*/ 407193 h 3435350"/>
              <a:gd name="connsiteX1" fmla="*/ 8571430 w 9144000"/>
              <a:gd name="connsiteY1" fmla="*/ 0 h 3435350"/>
              <a:gd name="connsiteX2" fmla="*/ 9144000 w 9144000"/>
              <a:gd name="connsiteY2" fmla="*/ 572570 h 3435350"/>
              <a:gd name="connsiteX3" fmla="*/ 9144000 w 9144000"/>
              <a:gd name="connsiteY3" fmla="*/ 3435350 h 3435350"/>
              <a:gd name="connsiteX4" fmla="*/ 9144000 w 9144000"/>
              <a:gd name="connsiteY4" fmla="*/ 3435350 h 3435350"/>
              <a:gd name="connsiteX5" fmla="*/ 0 w 9144000"/>
              <a:gd name="connsiteY5" fmla="*/ 3435350 h 3435350"/>
              <a:gd name="connsiteX6" fmla="*/ 0 w 9144000"/>
              <a:gd name="connsiteY6" fmla="*/ 3435350 h 3435350"/>
              <a:gd name="connsiteX7" fmla="*/ 107157 w 9144000"/>
              <a:gd name="connsiteY7" fmla="*/ 2944295 h 3435350"/>
              <a:gd name="connsiteX8" fmla="*/ 1679851 w 9144000"/>
              <a:gd name="connsiteY8" fmla="*/ 407193 h 3435350"/>
              <a:gd name="connsiteX0" fmla="*/ 1679851 w 9144000"/>
              <a:gd name="connsiteY0" fmla="*/ 407193 h 3435350"/>
              <a:gd name="connsiteX1" fmla="*/ 3657602 w 9144000"/>
              <a:gd name="connsiteY1" fmla="*/ 285850 h 3435350"/>
              <a:gd name="connsiteX2" fmla="*/ 8571430 w 9144000"/>
              <a:gd name="connsiteY2" fmla="*/ 0 h 3435350"/>
              <a:gd name="connsiteX3" fmla="*/ 9144000 w 9144000"/>
              <a:gd name="connsiteY3" fmla="*/ 572570 h 3435350"/>
              <a:gd name="connsiteX4" fmla="*/ 9144000 w 9144000"/>
              <a:gd name="connsiteY4" fmla="*/ 3435350 h 3435350"/>
              <a:gd name="connsiteX5" fmla="*/ 9144000 w 9144000"/>
              <a:gd name="connsiteY5" fmla="*/ 3435350 h 3435350"/>
              <a:gd name="connsiteX6" fmla="*/ 0 w 9144000"/>
              <a:gd name="connsiteY6" fmla="*/ 3435350 h 3435350"/>
              <a:gd name="connsiteX7" fmla="*/ 0 w 9144000"/>
              <a:gd name="connsiteY7" fmla="*/ 3435350 h 3435350"/>
              <a:gd name="connsiteX8" fmla="*/ 107157 w 9144000"/>
              <a:gd name="connsiteY8" fmla="*/ 2944295 h 3435350"/>
              <a:gd name="connsiteX9" fmla="*/ 1679851 w 9144000"/>
              <a:gd name="connsiteY9" fmla="*/ 407193 h 3435350"/>
              <a:gd name="connsiteX0" fmla="*/ 1679851 w 9144000"/>
              <a:gd name="connsiteY0" fmla="*/ 407193 h 3435350"/>
              <a:gd name="connsiteX1" fmla="*/ 2571752 w 9144000"/>
              <a:gd name="connsiteY1" fmla="*/ 528738 h 3435350"/>
              <a:gd name="connsiteX2" fmla="*/ 8571430 w 9144000"/>
              <a:gd name="connsiteY2" fmla="*/ 0 h 3435350"/>
              <a:gd name="connsiteX3" fmla="*/ 9144000 w 9144000"/>
              <a:gd name="connsiteY3" fmla="*/ 572570 h 3435350"/>
              <a:gd name="connsiteX4" fmla="*/ 9144000 w 9144000"/>
              <a:gd name="connsiteY4" fmla="*/ 3435350 h 3435350"/>
              <a:gd name="connsiteX5" fmla="*/ 9144000 w 9144000"/>
              <a:gd name="connsiteY5" fmla="*/ 3435350 h 3435350"/>
              <a:gd name="connsiteX6" fmla="*/ 0 w 9144000"/>
              <a:gd name="connsiteY6" fmla="*/ 3435350 h 3435350"/>
              <a:gd name="connsiteX7" fmla="*/ 0 w 9144000"/>
              <a:gd name="connsiteY7" fmla="*/ 3435350 h 3435350"/>
              <a:gd name="connsiteX8" fmla="*/ 107157 w 9144000"/>
              <a:gd name="connsiteY8" fmla="*/ 2944295 h 3435350"/>
              <a:gd name="connsiteX9" fmla="*/ 1679851 w 9144000"/>
              <a:gd name="connsiteY9" fmla="*/ 407193 h 3435350"/>
              <a:gd name="connsiteX0" fmla="*/ 1679851 w 9144000"/>
              <a:gd name="connsiteY0" fmla="*/ 0 h 3028157"/>
              <a:gd name="connsiteX1" fmla="*/ 2571752 w 9144000"/>
              <a:gd name="connsiteY1" fmla="*/ 121545 h 3028157"/>
              <a:gd name="connsiteX2" fmla="*/ 5671068 w 9144000"/>
              <a:gd name="connsiteY2" fmla="*/ 1778795 h 3028157"/>
              <a:gd name="connsiteX3" fmla="*/ 9144000 w 9144000"/>
              <a:gd name="connsiteY3" fmla="*/ 165377 h 3028157"/>
              <a:gd name="connsiteX4" fmla="*/ 9144000 w 9144000"/>
              <a:gd name="connsiteY4" fmla="*/ 3028157 h 3028157"/>
              <a:gd name="connsiteX5" fmla="*/ 9144000 w 9144000"/>
              <a:gd name="connsiteY5" fmla="*/ 3028157 h 3028157"/>
              <a:gd name="connsiteX6" fmla="*/ 0 w 9144000"/>
              <a:gd name="connsiteY6" fmla="*/ 3028157 h 3028157"/>
              <a:gd name="connsiteX7" fmla="*/ 0 w 9144000"/>
              <a:gd name="connsiteY7" fmla="*/ 3028157 h 3028157"/>
              <a:gd name="connsiteX8" fmla="*/ 107157 w 9144000"/>
              <a:gd name="connsiteY8" fmla="*/ 2537102 h 3028157"/>
              <a:gd name="connsiteX9" fmla="*/ 1679851 w 9144000"/>
              <a:gd name="connsiteY9" fmla="*/ 0 h 3028157"/>
              <a:gd name="connsiteX0" fmla="*/ 1679851 w 9144000"/>
              <a:gd name="connsiteY0" fmla="*/ 96696 h 3124853"/>
              <a:gd name="connsiteX1" fmla="*/ 2571752 w 9144000"/>
              <a:gd name="connsiteY1" fmla="*/ 218241 h 3124853"/>
              <a:gd name="connsiteX2" fmla="*/ 5671068 w 9144000"/>
              <a:gd name="connsiteY2" fmla="*/ 1875491 h 3124853"/>
              <a:gd name="connsiteX3" fmla="*/ 9144000 w 9144000"/>
              <a:gd name="connsiteY3" fmla="*/ 262073 h 3124853"/>
              <a:gd name="connsiteX4" fmla="*/ 9144000 w 9144000"/>
              <a:gd name="connsiteY4" fmla="*/ 3124853 h 3124853"/>
              <a:gd name="connsiteX5" fmla="*/ 9144000 w 9144000"/>
              <a:gd name="connsiteY5" fmla="*/ 3124853 h 3124853"/>
              <a:gd name="connsiteX6" fmla="*/ 0 w 9144000"/>
              <a:gd name="connsiteY6" fmla="*/ 3124853 h 3124853"/>
              <a:gd name="connsiteX7" fmla="*/ 0 w 9144000"/>
              <a:gd name="connsiteY7" fmla="*/ 3124853 h 3124853"/>
              <a:gd name="connsiteX8" fmla="*/ 107157 w 9144000"/>
              <a:gd name="connsiteY8" fmla="*/ 2633798 h 3124853"/>
              <a:gd name="connsiteX9" fmla="*/ 1679851 w 9144000"/>
              <a:gd name="connsiteY9" fmla="*/ 96696 h 3124853"/>
              <a:gd name="connsiteX0" fmla="*/ 1679851 w 9144000"/>
              <a:gd name="connsiteY0" fmla="*/ 96696 h 3124853"/>
              <a:gd name="connsiteX1" fmla="*/ 2571752 w 9144000"/>
              <a:gd name="connsiteY1" fmla="*/ 218241 h 3124853"/>
              <a:gd name="connsiteX2" fmla="*/ 5671068 w 9144000"/>
              <a:gd name="connsiteY2" fmla="*/ 1875491 h 3124853"/>
              <a:gd name="connsiteX3" fmla="*/ 7436644 w 9144000"/>
              <a:gd name="connsiteY3" fmla="*/ 2790961 h 3124853"/>
              <a:gd name="connsiteX4" fmla="*/ 9144000 w 9144000"/>
              <a:gd name="connsiteY4" fmla="*/ 3124853 h 3124853"/>
              <a:gd name="connsiteX5" fmla="*/ 9144000 w 9144000"/>
              <a:gd name="connsiteY5" fmla="*/ 3124853 h 3124853"/>
              <a:gd name="connsiteX6" fmla="*/ 0 w 9144000"/>
              <a:gd name="connsiteY6" fmla="*/ 3124853 h 3124853"/>
              <a:gd name="connsiteX7" fmla="*/ 0 w 9144000"/>
              <a:gd name="connsiteY7" fmla="*/ 3124853 h 3124853"/>
              <a:gd name="connsiteX8" fmla="*/ 107157 w 9144000"/>
              <a:gd name="connsiteY8" fmla="*/ 2633798 h 3124853"/>
              <a:gd name="connsiteX9" fmla="*/ 1679851 w 9144000"/>
              <a:gd name="connsiteY9" fmla="*/ 96696 h 3124853"/>
              <a:gd name="connsiteX0" fmla="*/ 1679851 w 9144000"/>
              <a:gd name="connsiteY0" fmla="*/ 96696 h 3124853"/>
              <a:gd name="connsiteX1" fmla="*/ 2571752 w 9144000"/>
              <a:gd name="connsiteY1" fmla="*/ 218241 h 3124853"/>
              <a:gd name="connsiteX2" fmla="*/ 5671068 w 9144000"/>
              <a:gd name="connsiteY2" fmla="*/ 1875491 h 3124853"/>
              <a:gd name="connsiteX3" fmla="*/ 7436644 w 9144000"/>
              <a:gd name="connsiteY3" fmla="*/ 2790961 h 3124853"/>
              <a:gd name="connsiteX4" fmla="*/ 9144000 w 9144000"/>
              <a:gd name="connsiteY4" fmla="*/ 3124853 h 3124853"/>
              <a:gd name="connsiteX5" fmla="*/ 9144000 w 9144000"/>
              <a:gd name="connsiteY5" fmla="*/ 3124853 h 3124853"/>
              <a:gd name="connsiteX6" fmla="*/ 0 w 9144000"/>
              <a:gd name="connsiteY6" fmla="*/ 3124853 h 3124853"/>
              <a:gd name="connsiteX7" fmla="*/ 0 w 9144000"/>
              <a:gd name="connsiteY7" fmla="*/ 3124853 h 3124853"/>
              <a:gd name="connsiteX8" fmla="*/ 107157 w 9144000"/>
              <a:gd name="connsiteY8" fmla="*/ 2633798 h 3124853"/>
              <a:gd name="connsiteX9" fmla="*/ 1679851 w 9144000"/>
              <a:gd name="connsiteY9" fmla="*/ 96696 h 3124853"/>
              <a:gd name="connsiteX0" fmla="*/ 1679851 w 9144000"/>
              <a:gd name="connsiteY0" fmla="*/ 96696 h 3139140"/>
              <a:gd name="connsiteX1" fmla="*/ 2571752 w 9144000"/>
              <a:gd name="connsiteY1" fmla="*/ 218241 h 3139140"/>
              <a:gd name="connsiteX2" fmla="*/ 5671068 w 9144000"/>
              <a:gd name="connsiteY2" fmla="*/ 1875491 h 3139140"/>
              <a:gd name="connsiteX3" fmla="*/ 7436644 w 9144000"/>
              <a:gd name="connsiteY3" fmla="*/ 2790961 h 3139140"/>
              <a:gd name="connsiteX4" fmla="*/ 9144000 w 9144000"/>
              <a:gd name="connsiteY4" fmla="*/ 3124853 h 3139140"/>
              <a:gd name="connsiteX5" fmla="*/ 8143875 w 9144000"/>
              <a:gd name="connsiteY5" fmla="*/ 3139140 h 3139140"/>
              <a:gd name="connsiteX6" fmla="*/ 0 w 9144000"/>
              <a:gd name="connsiteY6" fmla="*/ 3124853 h 3139140"/>
              <a:gd name="connsiteX7" fmla="*/ 0 w 9144000"/>
              <a:gd name="connsiteY7" fmla="*/ 3124853 h 3139140"/>
              <a:gd name="connsiteX8" fmla="*/ 107157 w 9144000"/>
              <a:gd name="connsiteY8" fmla="*/ 2633798 h 3139140"/>
              <a:gd name="connsiteX9" fmla="*/ 1679851 w 9144000"/>
              <a:gd name="connsiteY9" fmla="*/ 96696 h 3139140"/>
              <a:gd name="connsiteX0" fmla="*/ 1679851 w 8143875"/>
              <a:gd name="connsiteY0" fmla="*/ 96696 h 3139140"/>
              <a:gd name="connsiteX1" fmla="*/ 2571752 w 8143875"/>
              <a:gd name="connsiteY1" fmla="*/ 218241 h 3139140"/>
              <a:gd name="connsiteX2" fmla="*/ 5671068 w 8143875"/>
              <a:gd name="connsiteY2" fmla="*/ 1875491 h 3139140"/>
              <a:gd name="connsiteX3" fmla="*/ 7436644 w 8143875"/>
              <a:gd name="connsiteY3" fmla="*/ 2790961 h 3139140"/>
              <a:gd name="connsiteX4" fmla="*/ 7879556 w 8143875"/>
              <a:gd name="connsiteY4" fmla="*/ 2989122 h 3139140"/>
              <a:gd name="connsiteX5" fmla="*/ 8143875 w 8143875"/>
              <a:gd name="connsiteY5" fmla="*/ 3139140 h 3139140"/>
              <a:gd name="connsiteX6" fmla="*/ 0 w 8143875"/>
              <a:gd name="connsiteY6" fmla="*/ 3124853 h 3139140"/>
              <a:gd name="connsiteX7" fmla="*/ 0 w 8143875"/>
              <a:gd name="connsiteY7" fmla="*/ 3124853 h 3139140"/>
              <a:gd name="connsiteX8" fmla="*/ 107157 w 8143875"/>
              <a:gd name="connsiteY8" fmla="*/ 2633798 h 3139140"/>
              <a:gd name="connsiteX9" fmla="*/ 1679851 w 8143875"/>
              <a:gd name="connsiteY9" fmla="*/ 96696 h 3139140"/>
              <a:gd name="connsiteX0" fmla="*/ 1679851 w 8143875"/>
              <a:gd name="connsiteY0" fmla="*/ 96696 h 3139140"/>
              <a:gd name="connsiteX1" fmla="*/ 2571752 w 8143875"/>
              <a:gd name="connsiteY1" fmla="*/ 218241 h 3139140"/>
              <a:gd name="connsiteX2" fmla="*/ 5671068 w 8143875"/>
              <a:gd name="connsiteY2" fmla="*/ 1875491 h 3139140"/>
              <a:gd name="connsiteX3" fmla="*/ 7436644 w 8143875"/>
              <a:gd name="connsiteY3" fmla="*/ 2790961 h 3139140"/>
              <a:gd name="connsiteX4" fmla="*/ 7750972 w 8143875"/>
              <a:gd name="connsiteY4" fmla="*/ 2861427 h 3139140"/>
              <a:gd name="connsiteX5" fmla="*/ 7879556 w 8143875"/>
              <a:gd name="connsiteY5" fmla="*/ 2989122 h 3139140"/>
              <a:gd name="connsiteX6" fmla="*/ 8143875 w 8143875"/>
              <a:gd name="connsiteY6" fmla="*/ 3139140 h 3139140"/>
              <a:gd name="connsiteX7" fmla="*/ 0 w 8143875"/>
              <a:gd name="connsiteY7" fmla="*/ 3124853 h 3139140"/>
              <a:gd name="connsiteX8" fmla="*/ 0 w 8143875"/>
              <a:gd name="connsiteY8" fmla="*/ 3124853 h 3139140"/>
              <a:gd name="connsiteX9" fmla="*/ 107157 w 8143875"/>
              <a:gd name="connsiteY9" fmla="*/ 2633798 h 3139140"/>
              <a:gd name="connsiteX10" fmla="*/ 1679851 w 8143875"/>
              <a:gd name="connsiteY10" fmla="*/ 96696 h 3139140"/>
              <a:gd name="connsiteX0" fmla="*/ 1679851 w 8143875"/>
              <a:gd name="connsiteY0" fmla="*/ 96696 h 3139140"/>
              <a:gd name="connsiteX1" fmla="*/ 2571752 w 8143875"/>
              <a:gd name="connsiteY1" fmla="*/ 218241 h 3139140"/>
              <a:gd name="connsiteX2" fmla="*/ 5671068 w 8143875"/>
              <a:gd name="connsiteY2" fmla="*/ 1875491 h 3139140"/>
              <a:gd name="connsiteX3" fmla="*/ 7436644 w 8143875"/>
              <a:gd name="connsiteY3" fmla="*/ 2790961 h 3139140"/>
              <a:gd name="connsiteX4" fmla="*/ 7665247 w 8143875"/>
              <a:gd name="connsiteY4" fmla="*/ 2897146 h 3139140"/>
              <a:gd name="connsiteX5" fmla="*/ 7879556 w 8143875"/>
              <a:gd name="connsiteY5" fmla="*/ 2989122 h 3139140"/>
              <a:gd name="connsiteX6" fmla="*/ 8143875 w 8143875"/>
              <a:gd name="connsiteY6" fmla="*/ 3139140 h 3139140"/>
              <a:gd name="connsiteX7" fmla="*/ 0 w 8143875"/>
              <a:gd name="connsiteY7" fmla="*/ 3124853 h 3139140"/>
              <a:gd name="connsiteX8" fmla="*/ 0 w 8143875"/>
              <a:gd name="connsiteY8" fmla="*/ 3124853 h 3139140"/>
              <a:gd name="connsiteX9" fmla="*/ 107157 w 8143875"/>
              <a:gd name="connsiteY9" fmla="*/ 2633798 h 3139140"/>
              <a:gd name="connsiteX10" fmla="*/ 1679851 w 8143875"/>
              <a:gd name="connsiteY10" fmla="*/ 96696 h 3139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143875" h="3139140">
                <a:moveTo>
                  <a:pt x="1679851" y="96696"/>
                </a:moveTo>
                <a:cubicBezTo>
                  <a:pt x="1877139" y="-162827"/>
                  <a:pt x="2274452" y="177726"/>
                  <a:pt x="2571752" y="218241"/>
                </a:cubicBezTo>
                <a:lnTo>
                  <a:pt x="5671068" y="1875491"/>
                </a:lnTo>
                <a:lnTo>
                  <a:pt x="7436644" y="2790961"/>
                </a:lnTo>
                <a:cubicBezTo>
                  <a:pt x="7446170" y="2790637"/>
                  <a:pt x="7655721" y="2897470"/>
                  <a:pt x="7665247" y="2897146"/>
                </a:cubicBezTo>
                <a:lnTo>
                  <a:pt x="7879556" y="2989122"/>
                </a:lnTo>
                <a:lnTo>
                  <a:pt x="8143875" y="3139140"/>
                </a:lnTo>
                <a:lnTo>
                  <a:pt x="0" y="3124853"/>
                </a:lnTo>
                <a:lnTo>
                  <a:pt x="0" y="3124853"/>
                </a:lnTo>
                <a:lnTo>
                  <a:pt x="107157" y="2633798"/>
                </a:lnTo>
                <a:lnTo>
                  <a:pt x="1679851" y="96696"/>
                </a:lnTo>
                <a:close/>
              </a:path>
            </a:pathLst>
          </a:custGeom>
        </p:spPr>
        <p:txBody>
          <a:bodyPr/>
          <a:lstStyle/>
          <a:p>
            <a:r>
              <a:rPr lang="en-US" dirty="0"/>
              <a:t>Click icon to add picture</a:t>
            </a:r>
          </a:p>
        </p:txBody>
      </p:sp>
    </p:spTree>
    <p:extLst>
      <p:ext uri="{BB962C8B-B14F-4D97-AF65-F5344CB8AC3E}">
        <p14:creationId xmlns:p14="http://schemas.microsoft.com/office/powerpoint/2010/main" val="3681317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lvl1pPr>
              <a:defRPr>
                <a:latin typeface="Georgia" panose="02040502050405020303" pitchFamily="18" charset="0"/>
              </a:defRPr>
            </a:lvl1pPr>
          </a:lstStyle>
          <a:p>
            <a:fld id="{50DC4B8A-AE52-48F8-BB7C-E24E8F1B1922}" type="datetime3">
              <a:rPr lang="en-US" smtClean="0"/>
              <a:t>23 May 2019</a:t>
            </a:fld>
            <a:endParaRPr lang="en-US"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4767263"/>
            <a:ext cx="2133600" cy="273844"/>
          </a:xfrm>
          <a:prstGeom prst="rect">
            <a:avLst/>
          </a:prstGeom>
        </p:spPr>
        <p:txBody>
          <a:bodyPr/>
          <a:lstStyle>
            <a:lvl1pPr algn="r">
              <a:defRPr>
                <a:latin typeface="Georgia" panose="02040502050405020303" pitchFamily="18" charset="0"/>
              </a:defRPr>
            </a:lvl1pPr>
          </a:lstStyle>
          <a:p>
            <a:fld id="{62E0A0BA-E48F-4DEF-8E9A-E39F0E284128}" type="slidenum">
              <a:rPr lang="en-US" smtClean="0"/>
              <a:pPr/>
              <a:t>‹#›</a:t>
            </a:fld>
            <a:endParaRPr lang="en-US" dirty="0"/>
          </a:p>
        </p:txBody>
      </p:sp>
    </p:spTree>
    <p:extLst>
      <p:ext uri="{BB962C8B-B14F-4D97-AF65-F5344CB8AC3E}">
        <p14:creationId xmlns:p14="http://schemas.microsoft.com/office/powerpoint/2010/main" val="1851985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atin typeface="Georgia" panose="02040502050405020303" pitchFamily="18" charset="0"/>
              </a:defRPr>
            </a:lvl1pPr>
          </a:lstStyle>
          <a:p>
            <a:fld id="{049B6003-AADF-4C09-8AEC-5B97202A607E}" type="datetime3">
              <a:rPr lang="en-US" smtClean="0"/>
              <a:t>23 May 2019</a:t>
            </a:fld>
            <a:endParaRPr lang="en-US"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lvl1pPr algn="r">
              <a:defRPr>
                <a:latin typeface="Georgia" panose="02040502050405020303" pitchFamily="18" charset="0"/>
              </a:defRPr>
            </a:lvl1pPr>
          </a:lstStyle>
          <a:p>
            <a:fld id="{62E0A0BA-E48F-4DEF-8E9A-E39F0E284128}" type="slidenum">
              <a:rPr lang="en-US" smtClean="0"/>
              <a:pPr/>
              <a:t>‹#›</a:t>
            </a:fld>
            <a:endParaRPr lang="en-US" dirty="0"/>
          </a:p>
        </p:txBody>
      </p:sp>
    </p:spTree>
    <p:extLst>
      <p:ext uri="{BB962C8B-B14F-4D97-AF65-F5344CB8AC3E}">
        <p14:creationId xmlns:p14="http://schemas.microsoft.com/office/powerpoint/2010/main" val="4890863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81550"/>
            <a:ext cx="2133600" cy="273844"/>
          </a:xfrm>
          <a:prstGeom prst="rect">
            <a:avLst/>
          </a:prstGeom>
        </p:spPr>
        <p:txBody>
          <a:bodyPr/>
          <a:lstStyle>
            <a:lvl1pPr>
              <a:defRPr>
                <a:latin typeface="Georgia" panose="02040502050405020303" pitchFamily="18" charset="0"/>
              </a:defRPr>
            </a:lvl1pPr>
          </a:lstStyle>
          <a:p>
            <a:fld id="{6D4E63A3-45EC-4571-ABE3-40A557E7253B}" type="datetime3">
              <a:rPr lang="en-US" smtClean="0"/>
              <a:t>23 May 2019</a:t>
            </a:fld>
            <a:endParaRPr lang="en-US"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81550"/>
            <a:ext cx="2133600" cy="273844"/>
          </a:xfrm>
          <a:prstGeom prst="rect">
            <a:avLst/>
          </a:prstGeom>
        </p:spPr>
        <p:txBody>
          <a:bodyPr/>
          <a:lstStyle>
            <a:lvl1pPr algn="r">
              <a:defRPr>
                <a:latin typeface="Georgia" panose="02040502050405020303" pitchFamily="18" charset="0"/>
              </a:defRPr>
            </a:lvl1pPr>
          </a:lstStyle>
          <a:p>
            <a:fld id="{62E0A0BA-E48F-4DEF-8E9A-E39F0E284128}" type="slidenum">
              <a:rPr lang="en-US" smtClean="0"/>
              <a:pPr/>
              <a:t>‹#›</a:t>
            </a:fld>
            <a:endParaRPr lang="en-US" dirty="0"/>
          </a:p>
        </p:txBody>
      </p:sp>
    </p:spTree>
    <p:extLst>
      <p:ext uri="{BB962C8B-B14F-4D97-AF65-F5344CB8AC3E}">
        <p14:creationId xmlns:p14="http://schemas.microsoft.com/office/powerpoint/2010/main" val="555946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10" name="Text Placeholder 3"/>
          <p:cNvSpPr>
            <a:spLocks noGrp="1"/>
          </p:cNvSpPr>
          <p:nvPr>
            <p:ph type="body" sz="half" idx="2" hasCustomPrompt="1"/>
          </p:nvPr>
        </p:nvSpPr>
        <p:spPr>
          <a:xfrm>
            <a:off x="381001" y="770022"/>
            <a:ext cx="8368364" cy="173255"/>
          </a:xfrm>
          <a:prstGeom prst="rect">
            <a:avLst/>
          </a:prstGeom>
        </p:spPr>
        <p:txBody>
          <a:bodyPr wrap="none" lIns="0" tIns="0" rIns="0" bIns="0" anchor="ctr">
            <a:noAutofit/>
          </a:bodyPr>
          <a:lstStyle>
            <a:lvl1pPr marL="0" indent="0" algn="l">
              <a:buNone/>
              <a:defRPr sz="1600" b="0" baseline="0">
                <a:solidFill>
                  <a:schemeClr val="bg1">
                    <a:lumMod val="75000"/>
                  </a:schemeClr>
                </a:solidFill>
                <a:latin typeface="+mj-lt"/>
                <a:ea typeface="Roboto" panose="02000000000000000000" pitchFamily="2" charset="0"/>
              </a:defRPr>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8" indent="0">
              <a:buNone/>
              <a:defRPr sz="900"/>
            </a:lvl9pPr>
          </a:lstStyle>
          <a:p>
            <a:pPr lvl="0"/>
            <a:r>
              <a:rPr lang="en-US" dirty="0"/>
              <a:t>CLICK TO EDITE SUBTITLE</a:t>
            </a:r>
          </a:p>
        </p:txBody>
      </p:sp>
      <p:sp>
        <p:nvSpPr>
          <p:cNvPr id="15" name="Title 13"/>
          <p:cNvSpPr>
            <a:spLocks noGrp="1"/>
          </p:cNvSpPr>
          <p:nvPr>
            <p:ph type="title" hasCustomPrompt="1"/>
          </p:nvPr>
        </p:nvSpPr>
        <p:spPr>
          <a:xfrm>
            <a:off x="381001" y="337688"/>
            <a:ext cx="8368364" cy="356134"/>
          </a:xfrm>
          <a:prstGeom prst="rect">
            <a:avLst/>
          </a:prstGeom>
        </p:spPr>
        <p:txBody>
          <a:bodyPr lIns="0" anchor="ctr"/>
          <a:lstStyle>
            <a:lvl1pPr marL="0" marR="0" indent="0" algn="l" defTabSz="914378" rtl="0" eaLnBrk="1" fontAlgn="auto" latinLnBrk="0" hangingPunct="1">
              <a:lnSpc>
                <a:spcPct val="100000"/>
              </a:lnSpc>
              <a:spcBef>
                <a:spcPct val="0"/>
              </a:spcBef>
              <a:spcAft>
                <a:spcPts val="0"/>
              </a:spcAft>
              <a:tabLst/>
              <a:defRPr sz="3200" b="0">
                <a:solidFill>
                  <a:schemeClr val="tx1">
                    <a:lumMod val="50000"/>
                    <a:lumOff val="50000"/>
                  </a:schemeClr>
                </a:solidFill>
              </a:defRPr>
            </a:lvl1pPr>
          </a:lstStyle>
          <a:p>
            <a:pPr marL="0" marR="0" lvl="0" indent="0" defTabSz="914378" rtl="0" eaLnBrk="1" fontAlgn="auto" latinLnBrk="0" hangingPunct="1">
              <a:lnSpc>
                <a:spcPct val="100000"/>
              </a:lnSpc>
              <a:spcBef>
                <a:spcPct val="0"/>
              </a:spcBef>
              <a:spcAft>
                <a:spcPts val="0"/>
              </a:spcAft>
              <a:tabLst/>
              <a:defRPr/>
            </a:pPr>
            <a:r>
              <a:rPr kumimoji="0" lang="en-US" sz="2800" b="1" i="0" u="none" strike="noStrike" kern="1200" cap="none" spc="0" normalizeH="0" baseline="0" noProof="0" dirty="0">
                <a:ln>
                  <a:noFill/>
                </a:ln>
                <a:solidFill>
                  <a:schemeClr val="tx1">
                    <a:lumMod val="50000"/>
                    <a:lumOff val="50000"/>
                  </a:schemeClr>
                </a:solidFill>
                <a:effectLst/>
                <a:uLnTx/>
                <a:uFillTx/>
                <a:latin typeface="+mj-lt"/>
                <a:ea typeface="Roboto" panose="02000000000000000000" pitchFamily="2" charset="0"/>
                <a:cs typeface="+mj-cs"/>
              </a:rPr>
              <a:t>CLICK TO EDIT MASTER TITLE STYLE</a:t>
            </a:r>
          </a:p>
        </p:txBody>
      </p:sp>
    </p:spTree>
    <p:extLst>
      <p:ext uri="{BB962C8B-B14F-4D97-AF65-F5344CB8AC3E}">
        <p14:creationId xmlns:p14="http://schemas.microsoft.com/office/powerpoint/2010/main" val="3833196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00" y="-20250"/>
            <a:ext cx="9216000" cy="5184000"/>
          </a:xfrm>
          <a:prstGeom prst="rect">
            <a:avLst/>
          </a:prstGeom>
        </p:spPr>
      </p:pic>
      <p:sp>
        <p:nvSpPr>
          <p:cNvPr id="2" name="Title 1"/>
          <p:cNvSpPr>
            <a:spLocks noGrp="1"/>
          </p:cNvSpPr>
          <p:nvPr>
            <p:ph type="title" hasCustomPrompt="1"/>
          </p:nvPr>
        </p:nvSpPr>
        <p:spPr>
          <a:xfrm>
            <a:off x="2771800" y="2090738"/>
            <a:ext cx="5972200" cy="490710"/>
          </a:xfrm>
        </p:spPr>
        <p:txBody>
          <a:bodyPr anchor="ctr">
            <a:normAutofit/>
          </a:bodyPr>
          <a:lstStyle>
            <a:lvl1pPr algn="r" rtl="1">
              <a:defRPr sz="2000" b="0" cap="all">
                <a:solidFill>
                  <a:schemeClr val="bg1"/>
                </a:solidFill>
              </a:defRPr>
            </a:lvl1pPr>
          </a:lstStyle>
          <a:p>
            <a:r>
              <a:rPr lang="ar-SA" dirty="0"/>
              <a:t>عنوان فاصل إفتراضي</a:t>
            </a:r>
            <a:endParaRPr lang="en-US" dirty="0"/>
          </a:p>
        </p:txBody>
      </p:sp>
      <p:sp>
        <p:nvSpPr>
          <p:cNvPr id="3" name="Text Placeholder 2"/>
          <p:cNvSpPr>
            <a:spLocks noGrp="1"/>
          </p:cNvSpPr>
          <p:nvPr>
            <p:ph type="body" idx="1" hasCustomPrompt="1"/>
          </p:nvPr>
        </p:nvSpPr>
        <p:spPr>
          <a:xfrm>
            <a:off x="2771800" y="2643760"/>
            <a:ext cx="5972200" cy="445393"/>
          </a:xfrm>
        </p:spPr>
        <p:txBody>
          <a:bodyPr anchor="ctr"/>
          <a:lstStyle>
            <a:lvl1pPr marL="0" indent="0" algn="r" rtl="1">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dirty="0"/>
              <a:t>عنوان فرعي مساند</a:t>
            </a:r>
            <a:endParaRPr lang="en-US" dirty="0"/>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6800" y="514350"/>
            <a:ext cx="1764000" cy="227166"/>
          </a:xfrm>
          <a:prstGeom prst="rect">
            <a:avLst/>
          </a:prstGeom>
        </p:spPr>
      </p:pic>
    </p:spTree>
    <p:extLst>
      <p:ext uri="{BB962C8B-B14F-4D97-AF65-F5344CB8AC3E}">
        <p14:creationId xmlns:p14="http://schemas.microsoft.com/office/powerpoint/2010/main" val="3597491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608005" y="1275110"/>
            <a:ext cx="4078225" cy="493562"/>
          </a:xfrm>
        </p:spPr>
        <p:txBody>
          <a:bodyPr>
            <a:normAutofit/>
          </a:bodyPr>
          <a:lstStyle>
            <a:lvl1pPr algn="r" rtl="1">
              <a:defRPr sz="2000">
                <a:solidFill>
                  <a:schemeClr val="tx1"/>
                </a:solidFill>
              </a:defRPr>
            </a:lvl1pPr>
          </a:lstStyle>
          <a:p>
            <a:r>
              <a:rPr lang="ar-SA" dirty="0"/>
              <a:t>عنوان رئيسي</a:t>
            </a:r>
            <a:endParaRPr lang="en-US" dirty="0"/>
          </a:p>
        </p:txBody>
      </p:sp>
      <p:sp>
        <p:nvSpPr>
          <p:cNvPr id="3" name="Content Placeholder 2"/>
          <p:cNvSpPr>
            <a:spLocks noGrp="1"/>
          </p:cNvSpPr>
          <p:nvPr>
            <p:ph sz="half" idx="1" hasCustomPrompt="1"/>
          </p:nvPr>
        </p:nvSpPr>
        <p:spPr>
          <a:xfrm>
            <a:off x="395536" y="1779663"/>
            <a:ext cx="4038600" cy="2664297"/>
          </a:xfrm>
        </p:spPr>
        <p:txBody>
          <a:bodyPr>
            <a:normAutofit/>
          </a:bodyPr>
          <a:lstStyle>
            <a:lvl1pPr marL="0" indent="0" algn="r" rtl="1">
              <a:buNone/>
              <a:defRPr sz="1600">
                <a:solidFill>
                  <a:schemeClr val="tx2"/>
                </a:solidFill>
                <a:cs typeface="+mn-cs"/>
              </a:defRPr>
            </a:lvl1pPr>
            <a:lvl2pPr algn="r" rtl="1">
              <a:defRPr sz="1600"/>
            </a:lvl2pPr>
            <a:lvl3pPr algn="r" rtl="1">
              <a:defRPr sz="1600"/>
            </a:lvl3pPr>
            <a:lvl4pPr algn="r" rtl="1">
              <a:defRPr sz="1600"/>
            </a:lvl4pPr>
            <a:lvl5pPr algn="r" rtl="1">
              <a:defRPr sz="1600"/>
            </a:lvl5pPr>
            <a:lvl6pPr>
              <a:defRPr sz="1800"/>
            </a:lvl6pPr>
            <a:lvl7pPr>
              <a:defRPr sz="1800"/>
            </a:lvl7pPr>
            <a:lvl8pPr>
              <a:defRPr sz="1800"/>
            </a:lvl8pPr>
            <a:lvl9pPr>
              <a:defRPr sz="1800"/>
            </a:lvl9pPr>
          </a:lstStyle>
          <a:p>
            <a:pPr lvl="0"/>
            <a:r>
              <a:rPr lang="ar-SA" dirty="0"/>
              <a:t>لوريم إيبسوم(</a:t>
            </a:r>
            <a:r>
              <a:rPr lang="en-US" dirty="0" err="1"/>
              <a:t>Lorem</a:t>
            </a:r>
            <a:r>
              <a:rPr lang="en-US" dirty="0"/>
              <a:t> </a:t>
            </a:r>
            <a:r>
              <a:rPr lang="en-US" dirty="0" err="1"/>
              <a:t>Ipsum</a:t>
            </a:r>
            <a:r>
              <a:rPr lang="en-US" dirty="0"/>
              <a:t>)</a:t>
            </a:r>
          </a:p>
          <a:p>
            <a:pPr lvl="0"/>
            <a:r>
              <a:rPr lang="ar-SA" dirty="0"/>
              <a:t>هو ببساطة نص شكلي (بمعنى أن الغاية هي الشكل وليس المحتوى) ويُستخدم في صناعات المطابع ودور النشر.</a:t>
            </a:r>
          </a:p>
          <a:p>
            <a:pPr lvl="0"/>
            <a:r>
              <a:rPr lang="ar-SA" dirty="0"/>
              <a:t>كان لوريم إيبسوم ولايزال المعيار للنص الشكلي منذ القرن الخامس عشر عندما قامت مطبعة</a:t>
            </a:r>
          </a:p>
          <a:p>
            <a:pPr lvl="0"/>
            <a:r>
              <a:rPr lang="ar-SA" dirty="0"/>
              <a:t>مجهولة برص مجموعة من الأحرف بشكل عشوائي أخذتها من نص، لتكوّن كتيّب بمثابة دليل أو مرجع شكلي لهذه الأحرف. خمسة قرون.</a:t>
            </a:r>
            <a:endParaRPr lang="en-US" dirty="0"/>
          </a:p>
        </p:txBody>
      </p:sp>
      <p:sp>
        <p:nvSpPr>
          <p:cNvPr id="4" name="Content Placeholder 3"/>
          <p:cNvSpPr>
            <a:spLocks noGrp="1"/>
          </p:cNvSpPr>
          <p:nvPr>
            <p:ph sz="half" idx="2" hasCustomPrompt="1"/>
          </p:nvPr>
        </p:nvSpPr>
        <p:spPr>
          <a:xfrm>
            <a:off x="4637856" y="1779662"/>
            <a:ext cx="4038600" cy="2664296"/>
          </a:xfrm>
        </p:spPr>
        <p:txBody>
          <a:bodyPr>
            <a:normAutofit/>
          </a:bodyPr>
          <a:lstStyle>
            <a:lvl1pPr marL="0" indent="0" algn="r" rtl="1">
              <a:buFontTx/>
              <a:buNone/>
              <a:defRPr sz="1600">
                <a:solidFill>
                  <a:schemeClr val="tx2"/>
                </a:solidFill>
                <a:cs typeface="+mn-cs"/>
              </a:defRPr>
            </a:lvl1pPr>
            <a:lvl2pPr marL="457200" indent="0" algn="r" rtl="1">
              <a:buFontTx/>
              <a:buNone/>
              <a:defRPr sz="2400"/>
            </a:lvl2pPr>
            <a:lvl3pPr marL="914400" indent="0" algn="r" rtl="1">
              <a:buFontTx/>
              <a:buNone/>
              <a:defRPr sz="2000"/>
            </a:lvl3pPr>
            <a:lvl4pPr marL="1371600" indent="0" algn="r" rtl="1">
              <a:buFontTx/>
              <a:buNone/>
              <a:defRPr sz="1800"/>
            </a:lvl4pPr>
            <a:lvl5pPr marL="1828800" indent="0" algn="r" rtl="1">
              <a:buFontTx/>
              <a:buNone/>
              <a:defRPr sz="1800"/>
            </a:lvl5pPr>
            <a:lvl6pPr>
              <a:defRPr sz="1800"/>
            </a:lvl6pPr>
            <a:lvl7pPr>
              <a:defRPr sz="1800"/>
            </a:lvl7pPr>
            <a:lvl8pPr>
              <a:defRPr sz="1800"/>
            </a:lvl8pPr>
            <a:lvl9pPr>
              <a:defRPr sz="1800"/>
            </a:lvl9pPr>
          </a:lstStyle>
          <a:p>
            <a:pPr lvl="0"/>
            <a:r>
              <a:rPr lang="ar-SA" dirty="0"/>
              <a:t>لوريم إيبسوم(</a:t>
            </a:r>
            <a:r>
              <a:rPr lang="en-US" dirty="0" err="1"/>
              <a:t>Lorem</a:t>
            </a:r>
            <a:r>
              <a:rPr lang="en-US" dirty="0"/>
              <a:t> </a:t>
            </a:r>
            <a:r>
              <a:rPr lang="en-US" dirty="0" err="1"/>
              <a:t>Ipsum</a:t>
            </a:r>
            <a:r>
              <a:rPr lang="en-US" dirty="0"/>
              <a:t>)</a:t>
            </a:r>
          </a:p>
          <a:p>
            <a:pPr lvl="0"/>
            <a:r>
              <a:rPr lang="en-US" dirty="0"/>
              <a:t>- </a:t>
            </a:r>
            <a:r>
              <a:rPr lang="ar-SA" dirty="0"/>
              <a:t>هو ببساطة نص شكلي (بمعنى أن الغاية هي الشكل وليس المحتوى) ويُستخدم في صناعات المطابع ودور النشر.</a:t>
            </a:r>
          </a:p>
          <a:p>
            <a:pPr lvl="0"/>
            <a:r>
              <a:rPr lang="ar-SA" dirty="0"/>
              <a:t>- كان لوريم إيبسوم ولايزال المعيار للنص الشكلي منذ القرن الخامس عشر عندما قامت مطبعة</a:t>
            </a:r>
          </a:p>
          <a:p>
            <a:pPr lvl="0"/>
            <a:r>
              <a:rPr lang="ar-SA" dirty="0"/>
              <a:t>- مجهولة برص مجموعة من الأحرف بشكل عشوائي أخذتها من نص، لتكوّن كتيّب بمثابة دليل أو مرجع شكلي لهذه الأحرف. خمسة قرون.</a:t>
            </a:r>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52456" y="441960"/>
            <a:ext cx="1524000" cy="681990"/>
          </a:xfrm>
          <a:prstGeom prst="rect">
            <a:avLst/>
          </a:prstGeom>
        </p:spPr>
      </p:pic>
      <p:sp>
        <p:nvSpPr>
          <p:cNvPr id="9" name="Date Placeholder 8"/>
          <p:cNvSpPr>
            <a:spLocks noGrp="1"/>
          </p:cNvSpPr>
          <p:nvPr>
            <p:ph type="dt" sz="half" idx="10"/>
          </p:nvPr>
        </p:nvSpPr>
        <p:spPr>
          <a:xfrm>
            <a:off x="152400" y="4781550"/>
            <a:ext cx="2133600" cy="273844"/>
          </a:xfrm>
          <a:prstGeom prst="rect">
            <a:avLst/>
          </a:prstGeom>
        </p:spPr>
        <p:txBody>
          <a:bodyPr/>
          <a:lstStyle>
            <a:lvl1pPr algn="l">
              <a:defRPr sz="900"/>
            </a:lvl1pPr>
          </a:lstStyle>
          <a:p>
            <a:fld id="{DCCF930E-821B-4E21-8099-059A1CA529EF}" type="datetime3">
              <a:rPr lang="en-US" smtClean="0"/>
              <a:t>23 May 2019</a:t>
            </a:fld>
            <a:endParaRPr lang="en-US" dirty="0"/>
          </a:p>
        </p:txBody>
      </p:sp>
      <p:sp>
        <p:nvSpPr>
          <p:cNvPr id="11" name="Slide Number Placeholder 10"/>
          <p:cNvSpPr>
            <a:spLocks noGrp="1"/>
          </p:cNvSpPr>
          <p:nvPr>
            <p:ph type="sldNum" sz="quarter" idx="12"/>
          </p:nvPr>
        </p:nvSpPr>
        <p:spPr>
          <a:xfrm>
            <a:off x="8244408" y="4767263"/>
            <a:ext cx="442392" cy="273844"/>
          </a:xfrm>
          <a:prstGeom prst="rect">
            <a:avLst/>
          </a:prstGeom>
        </p:spPr>
        <p:txBody>
          <a:bodyPr/>
          <a:lstStyle>
            <a:lvl1pPr>
              <a:defRPr sz="900"/>
            </a:lvl1pPr>
          </a:lstStyle>
          <a:p>
            <a:fld id="{62E0A0BA-E48F-4DEF-8E9A-E39F0E284128}" type="slidenum">
              <a:rPr lang="en-US" smtClean="0"/>
              <a:pPr/>
              <a:t>‹#›</a:t>
            </a:fld>
            <a:endParaRPr lang="en-US" dirty="0"/>
          </a:p>
        </p:txBody>
      </p:sp>
      <p:cxnSp>
        <p:nvCxnSpPr>
          <p:cNvPr id="13" name="Straight Connector 12"/>
          <p:cNvCxnSpPr/>
          <p:nvPr userDrawn="1"/>
        </p:nvCxnSpPr>
        <p:spPr>
          <a:xfrm>
            <a:off x="467544" y="4731990"/>
            <a:ext cx="8280920"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3" hasCustomPrompt="1"/>
          </p:nvPr>
        </p:nvSpPr>
        <p:spPr>
          <a:xfrm>
            <a:off x="468314" y="1274839"/>
            <a:ext cx="3959225" cy="504825"/>
          </a:xfrm>
        </p:spPr>
        <p:txBody>
          <a:bodyPr>
            <a:normAutofit/>
          </a:bodyPr>
          <a:lstStyle>
            <a:lvl1pPr marL="0" indent="0" algn="r" rtl="1">
              <a:buNone/>
              <a:defRPr sz="2000">
                <a:solidFill>
                  <a:schemeClr val="tx1"/>
                </a:solidFill>
                <a:latin typeface="+mj-lt"/>
                <a:cs typeface="+mj-cs"/>
              </a:defRPr>
            </a:lvl1pPr>
            <a:lvl2pPr marL="457200" indent="0" algn="r" rtl="1">
              <a:buNone/>
              <a:defRPr>
                <a:solidFill>
                  <a:schemeClr val="tx2"/>
                </a:solidFill>
              </a:defRPr>
            </a:lvl2pPr>
            <a:lvl3pPr marL="914400" indent="0" algn="r" rtl="1">
              <a:buNone/>
              <a:defRPr>
                <a:solidFill>
                  <a:schemeClr val="tx2"/>
                </a:solidFill>
              </a:defRPr>
            </a:lvl3pPr>
            <a:lvl4pPr marL="1371600" indent="0" algn="r" rtl="1">
              <a:buNone/>
              <a:defRPr>
                <a:solidFill>
                  <a:schemeClr val="tx2"/>
                </a:solidFill>
              </a:defRPr>
            </a:lvl4pPr>
            <a:lvl5pPr marL="1828800" indent="0" algn="r" rtl="1">
              <a:buNone/>
              <a:defRPr>
                <a:solidFill>
                  <a:schemeClr val="tx2"/>
                </a:solidFill>
              </a:defRPr>
            </a:lvl5pPr>
          </a:lstStyle>
          <a:p>
            <a:pPr lvl="0"/>
            <a:r>
              <a:rPr lang="ar-SA" dirty="0"/>
              <a:t>عنوان رئيسي</a:t>
            </a:r>
            <a:endParaRPr lang="en-US" dirty="0"/>
          </a:p>
        </p:txBody>
      </p:sp>
    </p:spTree>
    <p:extLst>
      <p:ext uri="{BB962C8B-B14F-4D97-AF65-F5344CB8AC3E}">
        <p14:creationId xmlns:p14="http://schemas.microsoft.com/office/powerpoint/2010/main" val="3923981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580112" y="1203598"/>
            <a:ext cx="3106688" cy="432048"/>
          </a:xfrm>
        </p:spPr>
        <p:txBody>
          <a:bodyPr>
            <a:normAutofit/>
          </a:bodyPr>
          <a:lstStyle>
            <a:lvl1pPr algn="r" rtl="1">
              <a:defRPr sz="2000">
                <a:solidFill>
                  <a:schemeClr val="tx1"/>
                </a:solidFill>
              </a:defRPr>
            </a:lvl1pPr>
          </a:lstStyle>
          <a:p>
            <a:r>
              <a:rPr lang="ar-SA" dirty="0"/>
              <a:t>عنوان رئيسي</a:t>
            </a:r>
          </a:p>
        </p:txBody>
      </p:sp>
      <p:sp>
        <p:nvSpPr>
          <p:cNvPr id="3" name="Content Placeholder 2"/>
          <p:cNvSpPr>
            <a:spLocks noGrp="1"/>
          </p:cNvSpPr>
          <p:nvPr>
            <p:ph idx="1" hasCustomPrompt="1"/>
          </p:nvPr>
        </p:nvSpPr>
        <p:spPr>
          <a:xfrm>
            <a:off x="5580112" y="1707655"/>
            <a:ext cx="3106688" cy="2886968"/>
          </a:xfrm>
        </p:spPr>
        <p:txBody>
          <a:bodyPr>
            <a:noAutofit/>
          </a:bodyPr>
          <a:lstStyle>
            <a:lvl1pPr marL="0" indent="0" algn="r" rtl="1">
              <a:buNone/>
              <a:defRPr sz="1400">
                <a:solidFill>
                  <a:schemeClr val="tx2"/>
                </a:solidFill>
                <a:cs typeface="+mn-cs"/>
              </a:defRPr>
            </a:lvl1pPr>
            <a:lvl2pPr marL="457200" indent="0" algn="r" rtl="1">
              <a:buNone/>
              <a:defRPr/>
            </a:lvl2pPr>
            <a:lvl3pPr marL="914400" indent="0" algn="r" rtl="1">
              <a:buNone/>
              <a:defRPr/>
            </a:lvl3pPr>
            <a:lvl4pPr marL="1371600" indent="0" algn="r" rtl="1">
              <a:buNone/>
              <a:defRPr/>
            </a:lvl4pPr>
            <a:lvl5pPr marL="1828800" indent="0" algn="r" rtl="1">
              <a:buNone/>
              <a:defRPr/>
            </a:lvl5pPr>
          </a:lstStyle>
          <a:p>
            <a:pPr lvl="0"/>
            <a:r>
              <a:rPr lang="ar-SA" dirty="0"/>
              <a:t>لوريم إيبسوم(</a:t>
            </a:r>
            <a:r>
              <a:rPr lang="en-US" dirty="0" err="1"/>
              <a:t>Lorem</a:t>
            </a:r>
            <a:r>
              <a:rPr lang="en-US" dirty="0"/>
              <a:t> </a:t>
            </a:r>
            <a:r>
              <a:rPr lang="en-US" dirty="0" err="1"/>
              <a:t>Ipsum</a:t>
            </a:r>
            <a:r>
              <a:rPr lang="en-US" dirty="0"/>
              <a:t>)</a:t>
            </a:r>
          </a:p>
          <a:p>
            <a:pPr lvl="0"/>
            <a:r>
              <a:rPr lang="en-US" dirty="0"/>
              <a:t>- </a:t>
            </a:r>
            <a:r>
              <a:rPr lang="ar-SA" dirty="0"/>
              <a:t>هو ببساطة نص شكلي (بمعنى أن الغاية هي الشكل وليس المحتوى) ويُستخدم في صناعات المطابع ودور النشر.</a:t>
            </a:r>
          </a:p>
          <a:p>
            <a:pPr lvl="0"/>
            <a:r>
              <a:rPr lang="ar-SA" dirty="0"/>
              <a:t>- كان لوريم إيبسوم ولايزال المعيار للنص الشكلي منذ القرن الخامس عشر عندما قامت مطبعة</a:t>
            </a:r>
          </a:p>
          <a:p>
            <a:pPr lvl="0"/>
            <a:r>
              <a:rPr lang="ar-SA" dirty="0"/>
              <a:t>- مجهولة برص مجموعة من الأحرف بشكل عشوائي أخذتها من نص، لتكوّن كتيّب بمثابة دليل أو مرجع شكلي لهذه الأحرف. خمسة قرون.</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52456" y="426988"/>
            <a:ext cx="1524000" cy="681990"/>
          </a:xfrm>
          <a:prstGeom prst="rect">
            <a:avLst/>
          </a:prstGeom>
        </p:spPr>
      </p:pic>
      <p:sp>
        <p:nvSpPr>
          <p:cNvPr id="11" name="Date Placeholder 8"/>
          <p:cNvSpPr>
            <a:spLocks noGrp="1"/>
          </p:cNvSpPr>
          <p:nvPr>
            <p:ph type="dt" sz="half" idx="10"/>
          </p:nvPr>
        </p:nvSpPr>
        <p:spPr>
          <a:xfrm>
            <a:off x="76200" y="4767263"/>
            <a:ext cx="2133600" cy="273844"/>
          </a:xfrm>
          <a:prstGeom prst="rect">
            <a:avLst/>
          </a:prstGeom>
        </p:spPr>
        <p:txBody>
          <a:bodyPr/>
          <a:lstStyle>
            <a:lvl1pPr>
              <a:defRPr sz="900">
                <a:latin typeface="Georgia" panose="02040502050405020303" pitchFamily="18" charset="0"/>
              </a:defRPr>
            </a:lvl1pPr>
          </a:lstStyle>
          <a:p>
            <a:fld id="{36838CDA-F267-4D05-AACC-D05B2164091D}" type="datetime3">
              <a:rPr lang="en-US" smtClean="0"/>
              <a:t>23 May 2019</a:t>
            </a:fld>
            <a:endParaRPr lang="en-US" dirty="0"/>
          </a:p>
        </p:txBody>
      </p:sp>
      <p:sp>
        <p:nvSpPr>
          <p:cNvPr id="12" name="Slide Number Placeholder 10"/>
          <p:cNvSpPr>
            <a:spLocks noGrp="1"/>
          </p:cNvSpPr>
          <p:nvPr>
            <p:ph type="sldNum" sz="quarter" idx="12"/>
          </p:nvPr>
        </p:nvSpPr>
        <p:spPr>
          <a:xfrm>
            <a:off x="8244408" y="4767263"/>
            <a:ext cx="442392" cy="273844"/>
          </a:xfrm>
          <a:prstGeom prst="rect">
            <a:avLst/>
          </a:prstGeom>
        </p:spPr>
        <p:txBody>
          <a:bodyPr/>
          <a:lstStyle>
            <a:lvl1pPr>
              <a:defRPr sz="900">
                <a:latin typeface="Georgia" panose="02040502050405020303" pitchFamily="18" charset="0"/>
              </a:defRPr>
            </a:lvl1pPr>
          </a:lstStyle>
          <a:p>
            <a:fld id="{62E0A0BA-E48F-4DEF-8E9A-E39F0E284128}" type="slidenum">
              <a:rPr lang="en-US" smtClean="0"/>
              <a:pPr/>
              <a:t>‹#›</a:t>
            </a:fld>
            <a:endParaRPr lang="en-US" dirty="0"/>
          </a:p>
        </p:txBody>
      </p:sp>
      <p:cxnSp>
        <p:nvCxnSpPr>
          <p:cNvPr id="13" name="Straight Connector 12"/>
          <p:cNvCxnSpPr/>
          <p:nvPr userDrawn="1"/>
        </p:nvCxnSpPr>
        <p:spPr>
          <a:xfrm>
            <a:off x="467544" y="4731990"/>
            <a:ext cx="8280920" cy="0"/>
          </a:xfrm>
          <a:prstGeom prst="line">
            <a:avLst/>
          </a:prstGeom>
          <a:ln w="31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134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ank you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44008" y="2139702"/>
            <a:ext cx="4032448" cy="648072"/>
          </a:xfrm>
        </p:spPr>
        <p:txBody>
          <a:bodyPr>
            <a:noAutofit/>
          </a:bodyPr>
          <a:lstStyle>
            <a:lvl1pPr algn="r" rtl="1">
              <a:defRPr sz="2800" b="0">
                <a:solidFill>
                  <a:schemeClr val="tx1"/>
                </a:solidFill>
              </a:defRPr>
            </a:lvl1pPr>
          </a:lstStyle>
          <a:p>
            <a:r>
              <a:rPr lang="ar-SA" dirty="0"/>
              <a:t>عنوان رئيسي</a:t>
            </a: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52456" y="426988"/>
            <a:ext cx="1524000" cy="681990"/>
          </a:xfrm>
          <a:prstGeom prst="rect">
            <a:avLst/>
          </a:prstGeom>
        </p:spPr>
      </p:pic>
      <p:sp>
        <p:nvSpPr>
          <p:cNvPr id="15" name="Picture Placeholder 14"/>
          <p:cNvSpPr>
            <a:spLocks noGrp="1"/>
          </p:cNvSpPr>
          <p:nvPr>
            <p:ph type="pic" sz="quarter" idx="10"/>
          </p:nvPr>
        </p:nvSpPr>
        <p:spPr>
          <a:xfrm>
            <a:off x="-7147" y="2039186"/>
            <a:ext cx="8143875" cy="3139140"/>
          </a:xfrm>
          <a:custGeom>
            <a:avLst/>
            <a:gdLst>
              <a:gd name="connsiteX0" fmla="*/ 572570 w 9144000"/>
              <a:gd name="connsiteY0" fmla="*/ 0 h 3435350"/>
              <a:gd name="connsiteX1" fmla="*/ 8571430 w 9144000"/>
              <a:gd name="connsiteY1" fmla="*/ 0 h 3435350"/>
              <a:gd name="connsiteX2" fmla="*/ 9144000 w 9144000"/>
              <a:gd name="connsiteY2" fmla="*/ 572570 h 3435350"/>
              <a:gd name="connsiteX3" fmla="*/ 9144000 w 9144000"/>
              <a:gd name="connsiteY3" fmla="*/ 3435350 h 3435350"/>
              <a:gd name="connsiteX4" fmla="*/ 9144000 w 9144000"/>
              <a:gd name="connsiteY4" fmla="*/ 3435350 h 3435350"/>
              <a:gd name="connsiteX5" fmla="*/ 0 w 9144000"/>
              <a:gd name="connsiteY5" fmla="*/ 3435350 h 3435350"/>
              <a:gd name="connsiteX6" fmla="*/ 0 w 9144000"/>
              <a:gd name="connsiteY6" fmla="*/ 3435350 h 3435350"/>
              <a:gd name="connsiteX7" fmla="*/ 0 w 9144000"/>
              <a:gd name="connsiteY7" fmla="*/ 572570 h 3435350"/>
              <a:gd name="connsiteX8" fmla="*/ 572570 w 9144000"/>
              <a:gd name="connsiteY8" fmla="*/ 0 h 3435350"/>
              <a:gd name="connsiteX0" fmla="*/ 572570 w 9144000"/>
              <a:gd name="connsiteY0" fmla="*/ 0 h 3435350"/>
              <a:gd name="connsiteX1" fmla="*/ 8571430 w 9144000"/>
              <a:gd name="connsiteY1" fmla="*/ 0 h 3435350"/>
              <a:gd name="connsiteX2" fmla="*/ 9144000 w 9144000"/>
              <a:gd name="connsiteY2" fmla="*/ 572570 h 3435350"/>
              <a:gd name="connsiteX3" fmla="*/ 9144000 w 9144000"/>
              <a:gd name="connsiteY3" fmla="*/ 3435350 h 3435350"/>
              <a:gd name="connsiteX4" fmla="*/ 9144000 w 9144000"/>
              <a:gd name="connsiteY4" fmla="*/ 3435350 h 3435350"/>
              <a:gd name="connsiteX5" fmla="*/ 0 w 9144000"/>
              <a:gd name="connsiteY5" fmla="*/ 3435350 h 3435350"/>
              <a:gd name="connsiteX6" fmla="*/ 0 w 9144000"/>
              <a:gd name="connsiteY6" fmla="*/ 3435350 h 3435350"/>
              <a:gd name="connsiteX7" fmla="*/ 107157 w 9144000"/>
              <a:gd name="connsiteY7" fmla="*/ 2944295 h 3435350"/>
              <a:gd name="connsiteX8" fmla="*/ 572570 w 9144000"/>
              <a:gd name="connsiteY8" fmla="*/ 0 h 3435350"/>
              <a:gd name="connsiteX0" fmla="*/ 1679851 w 9144000"/>
              <a:gd name="connsiteY0" fmla="*/ 407193 h 3435350"/>
              <a:gd name="connsiteX1" fmla="*/ 8571430 w 9144000"/>
              <a:gd name="connsiteY1" fmla="*/ 0 h 3435350"/>
              <a:gd name="connsiteX2" fmla="*/ 9144000 w 9144000"/>
              <a:gd name="connsiteY2" fmla="*/ 572570 h 3435350"/>
              <a:gd name="connsiteX3" fmla="*/ 9144000 w 9144000"/>
              <a:gd name="connsiteY3" fmla="*/ 3435350 h 3435350"/>
              <a:gd name="connsiteX4" fmla="*/ 9144000 w 9144000"/>
              <a:gd name="connsiteY4" fmla="*/ 3435350 h 3435350"/>
              <a:gd name="connsiteX5" fmla="*/ 0 w 9144000"/>
              <a:gd name="connsiteY5" fmla="*/ 3435350 h 3435350"/>
              <a:gd name="connsiteX6" fmla="*/ 0 w 9144000"/>
              <a:gd name="connsiteY6" fmla="*/ 3435350 h 3435350"/>
              <a:gd name="connsiteX7" fmla="*/ 107157 w 9144000"/>
              <a:gd name="connsiteY7" fmla="*/ 2944295 h 3435350"/>
              <a:gd name="connsiteX8" fmla="*/ 1679851 w 9144000"/>
              <a:gd name="connsiteY8" fmla="*/ 407193 h 3435350"/>
              <a:gd name="connsiteX0" fmla="*/ 1679851 w 9144000"/>
              <a:gd name="connsiteY0" fmla="*/ 407193 h 3435350"/>
              <a:gd name="connsiteX1" fmla="*/ 3657602 w 9144000"/>
              <a:gd name="connsiteY1" fmla="*/ 285850 h 3435350"/>
              <a:gd name="connsiteX2" fmla="*/ 8571430 w 9144000"/>
              <a:gd name="connsiteY2" fmla="*/ 0 h 3435350"/>
              <a:gd name="connsiteX3" fmla="*/ 9144000 w 9144000"/>
              <a:gd name="connsiteY3" fmla="*/ 572570 h 3435350"/>
              <a:gd name="connsiteX4" fmla="*/ 9144000 w 9144000"/>
              <a:gd name="connsiteY4" fmla="*/ 3435350 h 3435350"/>
              <a:gd name="connsiteX5" fmla="*/ 9144000 w 9144000"/>
              <a:gd name="connsiteY5" fmla="*/ 3435350 h 3435350"/>
              <a:gd name="connsiteX6" fmla="*/ 0 w 9144000"/>
              <a:gd name="connsiteY6" fmla="*/ 3435350 h 3435350"/>
              <a:gd name="connsiteX7" fmla="*/ 0 w 9144000"/>
              <a:gd name="connsiteY7" fmla="*/ 3435350 h 3435350"/>
              <a:gd name="connsiteX8" fmla="*/ 107157 w 9144000"/>
              <a:gd name="connsiteY8" fmla="*/ 2944295 h 3435350"/>
              <a:gd name="connsiteX9" fmla="*/ 1679851 w 9144000"/>
              <a:gd name="connsiteY9" fmla="*/ 407193 h 3435350"/>
              <a:gd name="connsiteX0" fmla="*/ 1679851 w 9144000"/>
              <a:gd name="connsiteY0" fmla="*/ 407193 h 3435350"/>
              <a:gd name="connsiteX1" fmla="*/ 2571752 w 9144000"/>
              <a:gd name="connsiteY1" fmla="*/ 528738 h 3435350"/>
              <a:gd name="connsiteX2" fmla="*/ 8571430 w 9144000"/>
              <a:gd name="connsiteY2" fmla="*/ 0 h 3435350"/>
              <a:gd name="connsiteX3" fmla="*/ 9144000 w 9144000"/>
              <a:gd name="connsiteY3" fmla="*/ 572570 h 3435350"/>
              <a:gd name="connsiteX4" fmla="*/ 9144000 w 9144000"/>
              <a:gd name="connsiteY4" fmla="*/ 3435350 h 3435350"/>
              <a:gd name="connsiteX5" fmla="*/ 9144000 w 9144000"/>
              <a:gd name="connsiteY5" fmla="*/ 3435350 h 3435350"/>
              <a:gd name="connsiteX6" fmla="*/ 0 w 9144000"/>
              <a:gd name="connsiteY6" fmla="*/ 3435350 h 3435350"/>
              <a:gd name="connsiteX7" fmla="*/ 0 w 9144000"/>
              <a:gd name="connsiteY7" fmla="*/ 3435350 h 3435350"/>
              <a:gd name="connsiteX8" fmla="*/ 107157 w 9144000"/>
              <a:gd name="connsiteY8" fmla="*/ 2944295 h 3435350"/>
              <a:gd name="connsiteX9" fmla="*/ 1679851 w 9144000"/>
              <a:gd name="connsiteY9" fmla="*/ 407193 h 3435350"/>
              <a:gd name="connsiteX0" fmla="*/ 1679851 w 9144000"/>
              <a:gd name="connsiteY0" fmla="*/ 0 h 3028157"/>
              <a:gd name="connsiteX1" fmla="*/ 2571752 w 9144000"/>
              <a:gd name="connsiteY1" fmla="*/ 121545 h 3028157"/>
              <a:gd name="connsiteX2" fmla="*/ 5671068 w 9144000"/>
              <a:gd name="connsiteY2" fmla="*/ 1778795 h 3028157"/>
              <a:gd name="connsiteX3" fmla="*/ 9144000 w 9144000"/>
              <a:gd name="connsiteY3" fmla="*/ 165377 h 3028157"/>
              <a:gd name="connsiteX4" fmla="*/ 9144000 w 9144000"/>
              <a:gd name="connsiteY4" fmla="*/ 3028157 h 3028157"/>
              <a:gd name="connsiteX5" fmla="*/ 9144000 w 9144000"/>
              <a:gd name="connsiteY5" fmla="*/ 3028157 h 3028157"/>
              <a:gd name="connsiteX6" fmla="*/ 0 w 9144000"/>
              <a:gd name="connsiteY6" fmla="*/ 3028157 h 3028157"/>
              <a:gd name="connsiteX7" fmla="*/ 0 w 9144000"/>
              <a:gd name="connsiteY7" fmla="*/ 3028157 h 3028157"/>
              <a:gd name="connsiteX8" fmla="*/ 107157 w 9144000"/>
              <a:gd name="connsiteY8" fmla="*/ 2537102 h 3028157"/>
              <a:gd name="connsiteX9" fmla="*/ 1679851 w 9144000"/>
              <a:gd name="connsiteY9" fmla="*/ 0 h 3028157"/>
              <a:gd name="connsiteX0" fmla="*/ 1679851 w 9144000"/>
              <a:gd name="connsiteY0" fmla="*/ 96696 h 3124853"/>
              <a:gd name="connsiteX1" fmla="*/ 2571752 w 9144000"/>
              <a:gd name="connsiteY1" fmla="*/ 218241 h 3124853"/>
              <a:gd name="connsiteX2" fmla="*/ 5671068 w 9144000"/>
              <a:gd name="connsiteY2" fmla="*/ 1875491 h 3124853"/>
              <a:gd name="connsiteX3" fmla="*/ 9144000 w 9144000"/>
              <a:gd name="connsiteY3" fmla="*/ 262073 h 3124853"/>
              <a:gd name="connsiteX4" fmla="*/ 9144000 w 9144000"/>
              <a:gd name="connsiteY4" fmla="*/ 3124853 h 3124853"/>
              <a:gd name="connsiteX5" fmla="*/ 9144000 w 9144000"/>
              <a:gd name="connsiteY5" fmla="*/ 3124853 h 3124853"/>
              <a:gd name="connsiteX6" fmla="*/ 0 w 9144000"/>
              <a:gd name="connsiteY6" fmla="*/ 3124853 h 3124853"/>
              <a:gd name="connsiteX7" fmla="*/ 0 w 9144000"/>
              <a:gd name="connsiteY7" fmla="*/ 3124853 h 3124853"/>
              <a:gd name="connsiteX8" fmla="*/ 107157 w 9144000"/>
              <a:gd name="connsiteY8" fmla="*/ 2633798 h 3124853"/>
              <a:gd name="connsiteX9" fmla="*/ 1679851 w 9144000"/>
              <a:gd name="connsiteY9" fmla="*/ 96696 h 3124853"/>
              <a:gd name="connsiteX0" fmla="*/ 1679851 w 9144000"/>
              <a:gd name="connsiteY0" fmla="*/ 96696 h 3124853"/>
              <a:gd name="connsiteX1" fmla="*/ 2571752 w 9144000"/>
              <a:gd name="connsiteY1" fmla="*/ 218241 h 3124853"/>
              <a:gd name="connsiteX2" fmla="*/ 5671068 w 9144000"/>
              <a:gd name="connsiteY2" fmla="*/ 1875491 h 3124853"/>
              <a:gd name="connsiteX3" fmla="*/ 7436644 w 9144000"/>
              <a:gd name="connsiteY3" fmla="*/ 2790961 h 3124853"/>
              <a:gd name="connsiteX4" fmla="*/ 9144000 w 9144000"/>
              <a:gd name="connsiteY4" fmla="*/ 3124853 h 3124853"/>
              <a:gd name="connsiteX5" fmla="*/ 9144000 w 9144000"/>
              <a:gd name="connsiteY5" fmla="*/ 3124853 h 3124853"/>
              <a:gd name="connsiteX6" fmla="*/ 0 w 9144000"/>
              <a:gd name="connsiteY6" fmla="*/ 3124853 h 3124853"/>
              <a:gd name="connsiteX7" fmla="*/ 0 w 9144000"/>
              <a:gd name="connsiteY7" fmla="*/ 3124853 h 3124853"/>
              <a:gd name="connsiteX8" fmla="*/ 107157 w 9144000"/>
              <a:gd name="connsiteY8" fmla="*/ 2633798 h 3124853"/>
              <a:gd name="connsiteX9" fmla="*/ 1679851 w 9144000"/>
              <a:gd name="connsiteY9" fmla="*/ 96696 h 3124853"/>
              <a:gd name="connsiteX0" fmla="*/ 1679851 w 9144000"/>
              <a:gd name="connsiteY0" fmla="*/ 96696 h 3124853"/>
              <a:gd name="connsiteX1" fmla="*/ 2571752 w 9144000"/>
              <a:gd name="connsiteY1" fmla="*/ 218241 h 3124853"/>
              <a:gd name="connsiteX2" fmla="*/ 5671068 w 9144000"/>
              <a:gd name="connsiteY2" fmla="*/ 1875491 h 3124853"/>
              <a:gd name="connsiteX3" fmla="*/ 7436644 w 9144000"/>
              <a:gd name="connsiteY3" fmla="*/ 2790961 h 3124853"/>
              <a:gd name="connsiteX4" fmla="*/ 9144000 w 9144000"/>
              <a:gd name="connsiteY4" fmla="*/ 3124853 h 3124853"/>
              <a:gd name="connsiteX5" fmla="*/ 9144000 w 9144000"/>
              <a:gd name="connsiteY5" fmla="*/ 3124853 h 3124853"/>
              <a:gd name="connsiteX6" fmla="*/ 0 w 9144000"/>
              <a:gd name="connsiteY6" fmla="*/ 3124853 h 3124853"/>
              <a:gd name="connsiteX7" fmla="*/ 0 w 9144000"/>
              <a:gd name="connsiteY7" fmla="*/ 3124853 h 3124853"/>
              <a:gd name="connsiteX8" fmla="*/ 107157 w 9144000"/>
              <a:gd name="connsiteY8" fmla="*/ 2633798 h 3124853"/>
              <a:gd name="connsiteX9" fmla="*/ 1679851 w 9144000"/>
              <a:gd name="connsiteY9" fmla="*/ 96696 h 3124853"/>
              <a:gd name="connsiteX0" fmla="*/ 1679851 w 9144000"/>
              <a:gd name="connsiteY0" fmla="*/ 96696 h 3139140"/>
              <a:gd name="connsiteX1" fmla="*/ 2571752 w 9144000"/>
              <a:gd name="connsiteY1" fmla="*/ 218241 h 3139140"/>
              <a:gd name="connsiteX2" fmla="*/ 5671068 w 9144000"/>
              <a:gd name="connsiteY2" fmla="*/ 1875491 h 3139140"/>
              <a:gd name="connsiteX3" fmla="*/ 7436644 w 9144000"/>
              <a:gd name="connsiteY3" fmla="*/ 2790961 h 3139140"/>
              <a:gd name="connsiteX4" fmla="*/ 9144000 w 9144000"/>
              <a:gd name="connsiteY4" fmla="*/ 3124853 h 3139140"/>
              <a:gd name="connsiteX5" fmla="*/ 8143875 w 9144000"/>
              <a:gd name="connsiteY5" fmla="*/ 3139140 h 3139140"/>
              <a:gd name="connsiteX6" fmla="*/ 0 w 9144000"/>
              <a:gd name="connsiteY6" fmla="*/ 3124853 h 3139140"/>
              <a:gd name="connsiteX7" fmla="*/ 0 w 9144000"/>
              <a:gd name="connsiteY7" fmla="*/ 3124853 h 3139140"/>
              <a:gd name="connsiteX8" fmla="*/ 107157 w 9144000"/>
              <a:gd name="connsiteY8" fmla="*/ 2633798 h 3139140"/>
              <a:gd name="connsiteX9" fmla="*/ 1679851 w 9144000"/>
              <a:gd name="connsiteY9" fmla="*/ 96696 h 3139140"/>
              <a:gd name="connsiteX0" fmla="*/ 1679851 w 8143875"/>
              <a:gd name="connsiteY0" fmla="*/ 96696 h 3139140"/>
              <a:gd name="connsiteX1" fmla="*/ 2571752 w 8143875"/>
              <a:gd name="connsiteY1" fmla="*/ 218241 h 3139140"/>
              <a:gd name="connsiteX2" fmla="*/ 5671068 w 8143875"/>
              <a:gd name="connsiteY2" fmla="*/ 1875491 h 3139140"/>
              <a:gd name="connsiteX3" fmla="*/ 7436644 w 8143875"/>
              <a:gd name="connsiteY3" fmla="*/ 2790961 h 3139140"/>
              <a:gd name="connsiteX4" fmla="*/ 7879556 w 8143875"/>
              <a:gd name="connsiteY4" fmla="*/ 2989122 h 3139140"/>
              <a:gd name="connsiteX5" fmla="*/ 8143875 w 8143875"/>
              <a:gd name="connsiteY5" fmla="*/ 3139140 h 3139140"/>
              <a:gd name="connsiteX6" fmla="*/ 0 w 8143875"/>
              <a:gd name="connsiteY6" fmla="*/ 3124853 h 3139140"/>
              <a:gd name="connsiteX7" fmla="*/ 0 w 8143875"/>
              <a:gd name="connsiteY7" fmla="*/ 3124853 h 3139140"/>
              <a:gd name="connsiteX8" fmla="*/ 107157 w 8143875"/>
              <a:gd name="connsiteY8" fmla="*/ 2633798 h 3139140"/>
              <a:gd name="connsiteX9" fmla="*/ 1679851 w 8143875"/>
              <a:gd name="connsiteY9" fmla="*/ 96696 h 3139140"/>
              <a:gd name="connsiteX0" fmla="*/ 1679851 w 8143875"/>
              <a:gd name="connsiteY0" fmla="*/ 96696 h 3139140"/>
              <a:gd name="connsiteX1" fmla="*/ 2571752 w 8143875"/>
              <a:gd name="connsiteY1" fmla="*/ 218241 h 3139140"/>
              <a:gd name="connsiteX2" fmla="*/ 5671068 w 8143875"/>
              <a:gd name="connsiteY2" fmla="*/ 1875491 h 3139140"/>
              <a:gd name="connsiteX3" fmla="*/ 7436644 w 8143875"/>
              <a:gd name="connsiteY3" fmla="*/ 2790961 h 3139140"/>
              <a:gd name="connsiteX4" fmla="*/ 7750972 w 8143875"/>
              <a:gd name="connsiteY4" fmla="*/ 2861427 h 3139140"/>
              <a:gd name="connsiteX5" fmla="*/ 7879556 w 8143875"/>
              <a:gd name="connsiteY5" fmla="*/ 2989122 h 3139140"/>
              <a:gd name="connsiteX6" fmla="*/ 8143875 w 8143875"/>
              <a:gd name="connsiteY6" fmla="*/ 3139140 h 3139140"/>
              <a:gd name="connsiteX7" fmla="*/ 0 w 8143875"/>
              <a:gd name="connsiteY7" fmla="*/ 3124853 h 3139140"/>
              <a:gd name="connsiteX8" fmla="*/ 0 w 8143875"/>
              <a:gd name="connsiteY8" fmla="*/ 3124853 h 3139140"/>
              <a:gd name="connsiteX9" fmla="*/ 107157 w 8143875"/>
              <a:gd name="connsiteY9" fmla="*/ 2633798 h 3139140"/>
              <a:gd name="connsiteX10" fmla="*/ 1679851 w 8143875"/>
              <a:gd name="connsiteY10" fmla="*/ 96696 h 3139140"/>
              <a:gd name="connsiteX0" fmla="*/ 1679851 w 8143875"/>
              <a:gd name="connsiteY0" fmla="*/ 96696 h 3139140"/>
              <a:gd name="connsiteX1" fmla="*/ 2571752 w 8143875"/>
              <a:gd name="connsiteY1" fmla="*/ 218241 h 3139140"/>
              <a:gd name="connsiteX2" fmla="*/ 5671068 w 8143875"/>
              <a:gd name="connsiteY2" fmla="*/ 1875491 h 3139140"/>
              <a:gd name="connsiteX3" fmla="*/ 7436644 w 8143875"/>
              <a:gd name="connsiteY3" fmla="*/ 2790961 h 3139140"/>
              <a:gd name="connsiteX4" fmla="*/ 7665247 w 8143875"/>
              <a:gd name="connsiteY4" fmla="*/ 2897146 h 3139140"/>
              <a:gd name="connsiteX5" fmla="*/ 7879556 w 8143875"/>
              <a:gd name="connsiteY5" fmla="*/ 2989122 h 3139140"/>
              <a:gd name="connsiteX6" fmla="*/ 8143875 w 8143875"/>
              <a:gd name="connsiteY6" fmla="*/ 3139140 h 3139140"/>
              <a:gd name="connsiteX7" fmla="*/ 0 w 8143875"/>
              <a:gd name="connsiteY7" fmla="*/ 3124853 h 3139140"/>
              <a:gd name="connsiteX8" fmla="*/ 0 w 8143875"/>
              <a:gd name="connsiteY8" fmla="*/ 3124853 h 3139140"/>
              <a:gd name="connsiteX9" fmla="*/ 107157 w 8143875"/>
              <a:gd name="connsiteY9" fmla="*/ 2633798 h 3139140"/>
              <a:gd name="connsiteX10" fmla="*/ 1679851 w 8143875"/>
              <a:gd name="connsiteY10" fmla="*/ 96696 h 3139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143875" h="3139140">
                <a:moveTo>
                  <a:pt x="1679851" y="96696"/>
                </a:moveTo>
                <a:cubicBezTo>
                  <a:pt x="1877139" y="-162827"/>
                  <a:pt x="2274452" y="177726"/>
                  <a:pt x="2571752" y="218241"/>
                </a:cubicBezTo>
                <a:lnTo>
                  <a:pt x="5671068" y="1875491"/>
                </a:lnTo>
                <a:lnTo>
                  <a:pt x="7436644" y="2790961"/>
                </a:lnTo>
                <a:cubicBezTo>
                  <a:pt x="7446170" y="2790637"/>
                  <a:pt x="7655721" y="2897470"/>
                  <a:pt x="7665247" y="2897146"/>
                </a:cubicBezTo>
                <a:lnTo>
                  <a:pt x="7879556" y="2989122"/>
                </a:lnTo>
                <a:lnTo>
                  <a:pt x="8143875" y="3139140"/>
                </a:lnTo>
                <a:lnTo>
                  <a:pt x="0" y="3124853"/>
                </a:lnTo>
                <a:lnTo>
                  <a:pt x="0" y="3124853"/>
                </a:lnTo>
                <a:lnTo>
                  <a:pt x="107157" y="2633798"/>
                </a:lnTo>
                <a:lnTo>
                  <a:pt x="1679851" y="96696"/>
                </a:lnTo>
                <a:close/>
              </a:path>
            </a:pathLst>
          </a:custGeom>
        </p:spPr>
        <p:txBody>
          <a:bodyPr/>
          <a:lstStyle/>
          <a:p>
            <a:r>
              <a:rPr lang="en-US" dirty="0"/>
              <a:t>Click icon to add picture</a:t>
            </a:r>
          </a:p>
        </p:txBody>
      </p:sp>
    </p:spTree>
    <p:extLst>
      <p:ext uri="{BB962C8B-B14F-4D97-AF65-F5344CB8AC3E}">
        <p14:creationId xmlns:p14="http://schemas.microsoft.com/office/powerpoint/2010/main" val="1560697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1"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4767263"/>
            <a:ext cx="2133600" cy="273844"/>
          </a:xfrm>
          <a:prstGeom prst="rect">
            <a:avLst/>
          </a:prstGeom>
        </p:spPr>
        <p:txBody>
          <a:bodyPr/>
          <a:lstStyle>
            <a:lvl1pPr>
              <a:defRPr>
                <a:latin typeface="Georgia" panose="02040502050405020303" pitchFamily="18" charset="0"/>
              </a:defRPr>
            </a:lvl1pPr>
          </a:lstStyle>
          <a:p>
            <a:fld id="{F872DB25-CC23-4A33-A8D4-96640E4029F2}" type="datetime3">
              <a:rPr lang="en-US" smtClean="0"/>
              <a:t>23 May 2019</a:t>
            </a:fld>
            <a:endParaRPr lang="en-US" dirty="0"/>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4767263"/>
            <a:ext cx="2133600" cy="273844"/>
          </a:xfrm>
          <a:prstGeom prst="rect">
            <a:avLst/>
          </a:prstGeom>
        </p:spPr>
        <p:txBody>
          <a:bodyPr/>
          <a:lstStyle>
            <a:lvl1pPr algn="r">
              <a:defRPr/>
            </a:lvl1pPr>
          </a:lstStyle>
          <a:p>
            <a:fld id="{62E0A0BA-E48F-4DEF-8E9A-E39F0E284128}" type="slidenum">
              <a:rPr lang="en-US" smtClean="0"/>
              <a:pPr/>
              <a:t>‹#›</a:t>
            </a:fld>
            <a:endParaRPr lang="en-US" dirty="0"/>
          </a:p>
        </p:txBody>
      </p:sp>
    </p:spTree>
    <p:extLst>
      <p:ext uri="{BB962C8B-B14F-4D97-AF65-F5344CB8AC3E}">
        <p14:creationId xmlns:p14="http://schemas.microsoft.com/office/powerpoint/2010/main" val="1625905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4767263"/>
            <a:ext cx="2133600" cy="273844"/>
          </a:xfrm>
          <a:prstGeom prst="rect">
            <a:avLst/>
          </a:prstGeom>
        </p:spPr>
        <p:txBody>
          <a:bodyPr/>
          <a:lstStyle>
            <a:lvl1pPr>
              <a:defRPr>
                <a:latin typeface="Georgia" panose="02040502050405020303" pitchFamily="18" charset="0"/>
              </a:defRPr>
            </a:lvl1pPr>
          </a:lstStyle>
          <a:p>
            <a:fld id="{41549484-7B7A-4DC9-9225-C4E74FE92836}" type="datetime3">
              <a:rPr lang="en-US" smtClean="0"/>
              <a:t>23 May 2019</a:t>
            </a:fld>
            <a:endParaRPr lang="en-US" dirty="0"/>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52456" y="426988"/>
            <a:ext cx="1524000" cy="681990"/>
          </a:xfrm>
          <a:prstGeom prst="rect">
            <a:avLst/>
          </a:prstGeom>
        </p:spPr>
      </p:pic>
      <p:sp>
        <p:nvSpPr>
          <p:cNvPr id="8" name="Slide Number Placeholder 8"/>
          <p:cNvSpPr>
            <a:spLocks noGrp="1"/>
          </p:cNvSpPr>
          <p:nvPr>
            <p:ph type="sldNum" sz="quarter" idx="12"/>
          </p:nvPr>
        </p:nvSpPr>
        <p:spPr>
          <a:xfrm>
            <a:off x="6553200" y="4736306"/>
            <a:ext cx="2133600" cy="273844"/>
          </a:xfrm>
          <a:prstGeom prst="rect">
            <a:avLst/>
          </a:prstGeom>
        </p:spPr>
        <p:txBody>
          <a:bodyPr/>
          <a:lstStyle>
            <a:lvl1pPr algn="r">
              <a:defRPr>
                <a:latin typeface="Georgia" panose="02040502050405020303" pitchFamily="18" charset="0"/>
              </a:defRPr>
            </a:lvl1pPr>
          </a:lstStyle>
          <a:p>
            <a:fld id="{62E0A0BA-E48F-4DEF-8E9A-E39F0E284128}" type="slidenum">
              <a:rPr lang="en-US" smtClean="0"/>
              <a:pPr/>
              <a:t>‹#›</a:t>
            </a:fld>
            <a:endParaRPr lang="en-US" dirty="0"/>
          </a:p>
        </p:txBody>
      </p:sp>
    </p:spTree>
    <p:extLst>
      <p:ext uri="{BB962C8B-B14F-4D97-AF65-F5344CB8AC3E}">
        <p14:creationId xmlns:p14="http://schemas.microsoft.com/office/powerpoint/2010/main" val="107725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81550"/>
            <a:ext cx="2133600" cy="273844"/>
          </a:xfrm>
          <a:prstGeom prst="rect">
            <a:avLst/>
          </a:prstGeom>
        </p:spPr>
        <p:txBody>
          <a:bodyPr/>
          <a:lstStyle>
            <a:lvl1pPr>
              <a:defRPr>
                <a:latin typeface="Georgia" panose="02040502050405020303" pitchFamily="18" charset="0"/>
              </a:defRPr>
            </a:lvl1pPr>
          </a:lstStyle>
          <a:p>
            <a:fld id="{69DE265A-B00D-440A-A31A-660AC9111125}" type="datetime3">
              <a:rPr lang="en-US" smtClean="0"/>
              <a:t>23 May 2019</a:t>
            </a:fld>
            <a:endParaRPr lang="en-US" dirty="0"/>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4781550"/>
            <a:ext cx="2133600" cy="273844"/>
          </a:xfrm>
          <a:prstGeom prst="rect">
            <a:avLst/>
          </a:prstGeom>
        </p:spPr>
        <p:txBody>
          <a:bodyPr/>
          <a:lstStyle>
            <a:lvl1pPr algn="r">
              <a:defRPr>
                <a:latin typeface="Georgia" panose="02040502050405020303" pitchFamily="18" charset="0"/>
              </a:defRPr>
            </a:lvl1pPr>
          </a:lstStyle>
          <a:p>
            <a:fld id="{62E0A0BA-E48F-4DEF-8E9A-E39F0E284128}" type="slidenum">
              <a:rPr lang="en-US" smtClean="0"/>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52456" y="426988"/>
            <a:ext cx="1524000" cy="681990"/>
          </a:xfrm>
          <a:prstGeom prst="rect">
            <a:avLst/>
          </a:prstGeom>
        </p:spPr>
      </p:pic>
    </p:spTree>
    <p:extLst>
      <p:ext uri="{BB962C8B-B14F-4D97-AF65-F5344CB8AC3E}">
        <p14:creationId xmlns:p14="http://schemas.microsoft.com/office/powerpoint/2010/main" val="167096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90"/>
            <a:ext cx="5111751"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lvl1pPr>
              <a:defRPr>
                <a:latin typeface="Georgia" panose="02040502050405020303" pitchFamily="18" charset="0"/>
              </a:defRPr>
            </a:lvl1pPr>
          </a:lstStyle>
          <a:p>
            <a:fld id="{9D5DA83F-F40F-491E-AC22-CE3DDFB5A6C6}" type="datetime3">
              <a:rPr lang="en-US" smtClean="0"/>
              <a:t>23 May 2019</a:t>
            </a:fld>
            <a:endParaRPr lang="en-US"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4781550"/>
            <a:ext cx="2133600" cy="273844"/>
          </a:xfrm>
          <a:prstGeom prst="rect">
            <a:avLst/>
          </a:prstGeom>
        </p:spPr>
        <p:txBody>
          <a:bodyPr/>
          <a:lstStyle>
            <a:lvl1pPr algn="r">
              <a:defRPr>
                <a:latin typeface="Georgia" panose="02040502050405020303" pitchFamily="18" charset="0"/>
              </a:defRPr>
            </a:lvl1pPr>
          </a:lstStyle>
          <a:p>
            <a:fld id="{62E0A0BA-E48F-4DEF-8E9A-E39F0E284128}" type="slidenum">
              <a:rPr lang="en-US" smtClean="0"/>
              <a:pPr/>
              <a:t>‹#›</a:t>
            </a:fld>
            <a:endParaRPr lang="en-US" dirty="0"/>
          </a:p>
        </p:txBody>
      </p:sp>
    </p:spTree>
    <p:extLst>
      <p:ext uri="{BB962C8B-B14F-4D97-AF65-F5344CB8AC3E}">
        <p14:creationId xmlns:p14="http://schemas.microsoft.com/office/powerpoint/2010/main" val="559602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8"/>
          <p:cNvSpPr>
            <a:spLocks noGrp="1"/>
          </p:cNvSpPr>
          <p:nvPr>
            <p:ph type="dt" sz="half" idx="2"/>
          </p:nvPr>
        </p:nvSpPr>
        <p:spPr>
          <a:xfrm>
            <a:off x="0" y="4767263"/>
            <a:ext cx="2133600" cy="273844"/>
          </a:xfrm>
          <a:prstGeom prst="rect">
            <a:avLst/>
          </a:prstGeom>
        </p:spPr>
        <p:txBody>
          <a:bodyPr/>
          <a:lstStyle>
            <a:lvl1pPr>
              <a:defRPr sz="900">
                <a:solidFill>
                  <a:schemeClr val="tx2"/>
                </a:solidFill>
              </a:defRPr>
            </a:lvl1pPr>
          </a:lstStyle>
          <a:p>
            <a:pPr algn="r"/>
            <a:fld id="{1E7B9F52-27CA-4FB2-B97E-FDDE5FE8BEFD}" type="datetime3">
              <a:rPr lang="en-US" smtClean="0"/>
              <a:t>23 May 2019</a:t>
            </a:fld>
            <a:endParaRPr lang="en-US" dirty="0"/>
          </a:p>
        </p:txBody>
      </p:sp>
      <p:sp>
        <p:nvSpPr>
          <p:cNvPr id="8" name="Slide Number Placeholder 10"/>
          <p:cNvSpPr>
            <a:spLocks noGrp="1"/>
          </p:cNvSpPr>
          <p:nvPr>
            <p:ph type="sldNum" sz="quarter" idx="4"/>
          </p:nvPr>
        </p:nvSpPr>
        <p:spPr>
          <a:xfrm>
            <a:off x="8244408" y="4767263"/>
            <a:ext cx="442392" cy="273844"/>
          </a:xfrm>
          <a:prstGeom prst="rect">
            <a:avLst/>
          </a:prstGeom>
        </p:spPr>
        <p:txBody>
          <a:bodyPr/>
          <a:lstStyle>
            <a:lvl1pPr>
              <a:defRPr sz="900">
                <a:solidFill>
                  <a:schemeClr val="tx2"/>
                </a:solidFill>
              </a:defRPr>
            </a:lvl1pPr>
          </a:lstStyle>
          <a:p>
            <a:fld id="{62E0A0BA-E48F-4DEF-8E9A-E39F0E284128}" type="slidenum">
              <a:rPr lang="en-US" smtClean="0"/>
              <a:pPr/>
              <a:t>‹#›</a:t>
            </a:fld>
            <a:endParaRPr lang="en-US" dirty="0"/>
          </a:p>
        </p:txBody>
      </p:sp>
    </p:spTree>
    <p:extLst>
      <p:ext uri="{BB962C8B-B14F-4D97-AF65-F5344CB8AC3E}">
        <p14:creationId xmlns:p14="http://schemas.microsoft.com/office/powerpoint/2010/main" val="367491724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0" r:id="rId4"/>
    <p:sldLayoutId id="2147483660"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hf hdr="0" ftr="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5.xml"/><Relationship Id="rId1" Type="http://schemas.openxmlformats.org/officeDocument/2006/relationships/tags" Target="../tags/tag4.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0" y="2649682"/>
            <a:ext cx="8115300" cy="490710"/>
          </a:xfrm>
        </p:spPr>
        <p:txBody>
          <a:bodyPr>
            <a:noAutofit/>
          </a:bodyPr>
          <a:lstStyle/>
          <a:p>
            <a:pPr algn="ctr" rtl="0"/>
            <a:r>
              <a:rPr lang="en-US" b="1" cap="none" dirty="0">
                <a:latin typeface="+mn-lt"/>
                <a:cs typeface="Sakkal Majalla" panose="02000000000000000000" pitchFamily="2" charset="-78"/>
              </a:rPr>
              <a:t>Quality Assurance in Graduate Health and Medical Training Initiatives in Programs supervised by SCFHS</a:t>
            </a:r>
            <a:endParaRPr lang="en-US" cap="none" dirty="0">
              <a:latin typeface="+mn-lt"/>
              <a:cs typeface="Sakkal Majalla" panose="02000000000000000000" pitchFamily="2" charset="-78"/>
            </a:endParaRPr>
          </a:p>
        </p:txBody>
      </p:sp>
      <p:sp>
        <p:nvSpPr>
          <p:cNvPr id="3" name="TextBox 2">
            <a:extLst>
              <a:ext uri="{FF2B5EF4-FFF2-40B4-BE49-F238E27FC236}">
                <a16:creationId xmlns="" xmlns:a16="http://schemas.microsoft.com/office/drawing/2014/main" id="{E7DFBA57-432B-FC4D-A52F-57288B18C45E}"/>
              </a:ext>
            </a:extLst>
          </p:cNvPr>
          <p:cNvSpPr txBox="1"/>
          <p:nvPr/>
        </p:nvSpPr>
        <p:spPr>
          <a:xfrm>
            <a:off x="228600" y="4171950"/>
            <a:ext cx="3505200" cy="830997"/>
          </a:xfrm>
          <a:prstGeom prst="rect">
            <a:avLst/>
          </a:prstGeom>
          <a:noFill/>
        </p:spPr>
        <p:txBody>
          <a:bodyPr wrap="square" rtlCol="0">
            <a:spAutoFit/>
          </a:bodyPr>
          <a:lstStyle/>
          <a:p>
            <a:r>
              <a:rPr lang="en-US" sz="1600" dirty="0">
                <a:solidFill>
                  <a:schemeClr val="bg1"/>
                </a:solidFill>
              </a:rPr>
              <a:t>Amal AlAmoudi, PhD Candidate </a:t>
            </a:r>
            <a:r>
              <a:rPr lang="en-US" sz="1600" i="1" dirty="0">
                <a:solidFill>
                  <a:schemeClr val="bg1"/>
                </a:solidFill>
              </a:rPr>
              <a:t>Health and Social policy</a:t>
            </a:r>
          </a:p>
          <a:p>
            <a:r>
              <a:rPr lang="en-US" sz="1600" dirty="0">
                <a:solidFill>
                  <a:schemeClr val="bg1"/>
                </a:solidFill>
              </a:rPr>
              <a:t>DG Quality Management, SCFHS</a:t>
            </a:r>
          </a:p>
        </p:txBody>
      </p:sp>
    </p:spTree>
    <p:custDataLst>
      <p:tags r:id="rId1"/>
    </p:custDataLst>
    <p:extLst>
      <p:ext uri="{BB962C8B-B14F-4D97-AF65-F5344CB8AC3E}">
        <p14:creationId xmlns:p14="http://schemas.microsoft.com/office/powerpoint/2010/main" val="4275093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 xmlns:a16="http://schemas.microsoft.com/office/drawing/2014/main" id="{63605BB6-58FA-1946-8055-783FDAEE2CDE}"/>
              </a:ext>
            </a:extLst>
          </p:cNvPr>
          <p:cNvSpPr>
            <a:spLocks noGrp="1"/>
          </p:cNvSpPr>
          <p:nvPr>
            <p:ph type="title"/>
          </p:nvPr>
        </p:nvSpPr>
        <p:spPr/>
        <p:txBody>
          <a:bodyPr/>
          <a:lstStyle/>
          <a:p>
            <a:endParaRPr lang="en-US" dirty="0"/>
          </a:p>
        </p:txBody>
      </p:sp>
      <p:grpSp>
        <p:nvGrpSpPr>
          <p:cNvPr id="5" name="Group 4">
            <a:extLst>
              <a:ext uri="{FF2B5EF4-FFF2-40B4-BE49-F238E27FC236}">
                <a16:creationId xmlns="" xmlns:a16="http://schemas.microsoft.com/office/drawing/2014/main" id="{8343888E-28B1-314F-B480-600648AD258E}"/>
              </a:ext>
            </a:extLst>
          </p:cNvPr>
          <p:cNvGrpSpPr/>
          <p:nvPr/>
        </p:nvGrpSpPr>
        <p:grpSpPr>
          <a:xfrm>
            <a:off x="293822" y="1443744"/>
            <a:ext cx="4689818" cy="1541145"/>
            <a:chOff x="-2737990" y="2851934"/>
            <a:chExt cx="4689818" cy="1541145"/>
          </a:xfrm>
        </p:grpSpPr>
        <p:sp>
          <p:nvSpPr>
            <p:cNvPr id="6" name="Shape 1430">
              <a:extLst>
                <a:ext uri="{FF2B5EF4-FFF2-40B4-BE49-F238E27FC236}">
                  <a16:creationId xmlns="" xmlns:a16="http://schemas.microsoft.com/office/drawing/2014/main" id="{9C2FC790-5B36-934B-AB29-902A48F81B1D}"/>
                </a:ext>
              </a:extLst>
            </p:cNvPr>
            <p:cNvSpPr txBox="1"/>
            <p:nvPr/>
          </p:nvSpPr>
          <p:spPr>
            <a:xfrm>
              <a:off x="-2737990" y="2851934"/>
              <a:ext cx="1371600" cy="1280160"/>
            </a:xfrm>
            <a:prstGeom prst="rect">
              <a:avLst/>
            </a:prstGeom>
            <a:solidFill>
              <a:schemeClr val="accent4"/>
            </a:solidFill>
            <a:ln>
              <a:noFill/>
            </a:ln>
          </p:spPr>
          <p:txBody>
            <a:bodyPr spcFirstLastPara="1" wrap="square" lIns="71454" tIns="71454" rIns="71454" bIns="71454" anchor="t" anchorCtr="0">
              <a:noAutofit/>
            </a:bodyPr>
            <a:lstStyle/>
            <a:p>
              <a:r>
                <a:rPr lang="en-GB" sz="1000" b="1" i="1" dirty="0">
                  <a:solidFill>
                    <a:schemeClr val="bg1"/>
                  </a:solidFill>
                  <a:latin typeface="Georgia" panose="02040502050405020303" pitchFamily="18" charset="0"/>
                  <a:sym typeface="Georgia"/>
                </a:rPr>
                <a:t>GHM Quality Matrix</a:t>
              </a:r>
            </a:p>
          </p:txBody>
        </p:sp>
        <p:sp>
          <p:nvSpPr>
            <p:cNvPr id="7" name="Text Placeholder 24">
              <a:extLst>
                <a:ext uri="{FF2B5EF4-FFF2-40B4-BE49-F238E27FC236}">
                  <a16:creationId xmlns="" xmlns:a16="http://schemas.microsoft.com/office/drawing/2014/main" id="{E9E672AE-F189-C24C-8CBB-8419FE09C41E}"/>
                </a:ext>
              </a:extLst>
            </p:cNvPr>
            <p:cNvSpPr txBox="1">
              <a:spLocks/>
            </p:cNvSpPr>
            <p:nvPr/>
          </p:nvSpPr>
          <p:spPr>
            <a:xfrm>
              <a:off x="609600" y="3236513"/>
              <a:ext cx="1342228" cy="445770"/>
            </a:xfrm>
            <a:prstGeom prst="rect">
              <a:avLst/>
            </a:prstGeom>
          </p:spPr>
          <p:txBody>
            <a:bodyPr anchor="ctr"/>
            <a:lstStyle>
              <a:lvl1pPr marL="0" marR="0" indent="0" algn="l" defTabSz="764381" rtl="0" eaLnBrk="1" fontAlgn="base" latinLnBrk="0" hangingPunct="1">
                <a:lnSpc>
                  <a:spcPct val="100000"/>
                </a:lnSpc>
                <a:spcBef>
                  <a:spcPts val="0"/>
                </a:spcBef>
                <a:spcAft>
                  <a:spcPts val="450"/>
                </a:spcAft>
                <a:buClr>
                  <a:srgbClr val="000000"/>
                </a:buClr>
                <a:buSzTx/>
                <a:buFont typeface="Wingdings" pitchFamily="2" charset="2"/>
                <a:buNone/>
                <a:tabLst/>
                <a:defRPr sz="1200" i="0"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endParaRPr lang="en-GB" sz="1000" b="1" dirty="0"/>
            </a:p>
          </p:txBody>
        </p:sp>
        <p:sp>
          <p:nvSpPr>
            <p:cNvPr id="8" name="Text Placeholder 24">
              <a:extLst>
                <a:ext uri="{FF2B5EF4-FFF2-40B4-BE49-F238E27FC236}">
                  <a16:creationId xmlns="" xmlns:a16="http://schemas.microsoft.com/office/drawing/2014/main" id="{B7619BE3-7461-DD49-B6D7-81D35492D1F4}"/>
                </a:ext>
              </a:extLst>
            </p:cNvPr>
            <p:cNvSpPr txBox="1">
              <a:spLocks/>
            </p:cNvSpPr>
            <p:nvPr/>
          </p:nvSpPr>
          <p:spPr>
            <a:xfrm>
              <a:off x="1370456" y="3947309"/>
              <a:ext cx="554022" cy="445770"/>
            </a:xfrm>
            <a:prstGeom prst="rect">
              <a:avLst/>
            </a:prstGeom>
          </p:spPr>
          <p:txBody>
            <a:bodyPr anchor="ctr"/>
            <a:lstStyle>
              <a:lvl1pPr marL="0" marR="0" indent="0" algn="r" defTabSz="764381" rtl="0" eaLnBrk="1" fontAlgn="base" latinLnBrk="0" hangingPunct="1">
                <a:lnSpc>
                  <a:spcPct val="100000"/>
                </a:lnSpc>
                <a:spcBef>
                  <a:spcPts val="0"/>
                </a:spcBef>
                <a:spcAft>
                  <a:spcPts val="450"/>
                </a:spcAft>
                <a:buClr>
                  <a:srgbClr val="000000"/>
                </a:buClr>
                <a:buSzTx/>
                <a:buFont typeface="Wingdings" pitchFamily="2" charset="2"/>
                <a:buNone/>
                <a:tabLst/>
                <a:defRPr sz="5000" i="1"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r>
                <a:rPr lang="en-GB" sz="3309" b="1" dirty="0"/>
                <a:t>3</a:t>
              </a:r>
            </a:p>
          </p:txBody>
        </p:sp>
      </p:grpSp>
      <p:sp>
        <p:nvSpPr>
          <p:cNvPr id="11" name="Text Placeholder 24">
            <a:extLst>
              <a:ext uri="{FF2B5EF4-FFF2-40B4-BE49-F238E27FC236}">
                <a16:creationId xmlns="" xmlns:a16="http://schemas.microsoft.com/office/drawing/2014/main" id="{DF60AAC5-3E03-BD4E-9D9F-E5E78E465A72}"/>
              </a:ext>
            </a:extLst>
          </p:cNvPr>
          <p:cNvSpPr txBox="1">
            <a:spLocks/>
          </p:cNvSpPr>
          <p:nvPr/>
        </p:nvSpPr>
        <p:spPr>
          <a:xfrm>
            <a:off x="1120925" y="2274093"/>
            <a:ext cx="554022" cy="445770"/>
          </a:xfrm>
          <a:prstGeom prst="rect">
            <a:avLst/>
          </a:prstGeom>
        </p:spPr>
        <p:txBody>
          <a:bodyPr anchor="ctr"/>
          <a:lstStyle>
            <a:lvl1pPr marL="0" marR="0" indent="0" algn="r" defTabSz="764381" rtl="0" eaLnBrk="1" fontAlgn="base" latinLnBrk="0" hangingPunct="1">
              <a:lnSpc>
                <a:spcPct val="100000"/>
              </a:lnSpc>
              <a:spcBef>
                <a:spcPts val="0"/>
              </a:spcBef>
              <a:spcAft>
                <a:spcPts val="450"/>
              </a:spcAft>
              <a:buClr>
                <a:srgbClr val="000000"/>
              </a:buClr>
              <a:buSzTx/>
              <a:buFont typeface="Wingdings" pitchFamily="2" charset="2"/>
              <a:buNone/>
              <a:tabLst/>
              <a:defRPr sz="5000" i="1"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r>
              <a:rPr lang="en-GB" sz="3309" b="1" dirty="0"/>
              <a:t>3</a:t>
            </a:r>
          </a:p>
        </p:txBody>
      </p:sp>
    </p:spTree>
    <p:extLst>
      <p:ext uri="{BB962C8B-B14F-4D97-AF65-F5344CB8AC3E}">
        <p14:creationId xmlns:p14="http://schemas.microsoft.com/office/powerpoint/2010/main" val="2617904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0DEABD-D4CE-194D-8985-E71C2FC28D73}"/>
              </a:ext>
            </a:extLst>
          </p:cNvPr>
          <p:cNvSpPr>
            <a:spLocks noGrp="1"/>
          </p:cNvSpPr>
          <p:nvPr>
            <p:ph type="title"/>
          </p:nvPr>
        </p:nvSpPr>
        <p:spPr/>
        <p:txBody>
          <a:bodyPr>
            <a:normAutofit/>
          </a:bodyPr>
          <a:lstStyle/>
          <a:p>
            <a:r>
              <a:rPr lang="en-US" sz="3200" b="1" i="1" dirty="0">
                <a:latin typeface="Georgia" panose="02040502050405020303" pitchFamily="18" charset="0"/>
              </a:rPr>
              <a:t>GHM Quality Matrix</a:t>
            </a:r>
          </a:p>
        </p:txBody>
      </p:sp>
      <p:sp>
        <p:nvSpPr>
          <p:cNvPr id="3" name="Date Placeholder 2">
            <a:extLst>
              <a:ext uri="{FF2B5EF4-FFF2-40B4-BE49-F238E27FC236}">
                <a16:creationId xmlns="" xmlns:a16="http://schemas.microsoft.com/office/drawing/2014/main" id="{B5CCA8AB-849D-FE49-89F8-FA8B25EC6110}"/>
              </a:ext>
            </a:extLst>
          </p:cNvPr>
          <p:cNvSpPr>
            <a:spLocks noGrp="1"/>
          </p:cNvSpPr>
          <p:nvPr>
            <p:ph type="dt" sz="half" idx="10"/>
          </p:nvPr>
        </p:nvSpPr>
        <p:spPr/>
        <p:txBody>
          <a:bodyPr/>
          <a:lstStyle/>
          <a:p>
            <a:fld id="{41549484-7B7A-4DC9-9225-C4E74FE92836}" type="datetime3">
              <a:rPr lang="en-US" smtClean="0"/>
              <a:t>23 May 2019</a:t>
            </a:fld>
            <a:endParaRPr lang="en-US" dirty="0"/>
          </a:p>
        </p:txBody>
      </p:sp>
      <p:sp>
        <p:nvSpPr>
          <p:cNvPr id="4" name="Slide Number Placeholder 3">
            <a:extLst>
              <a:ext uri="{FF2B5EF4-FFF2-40B4-BE49-F238E27FC236}">
                <a16:creationId xmlns="" xmlns:a16="http://schemas.microsoft.com/office/drawing/2014/main" id="{D16FAF7A-A4CF-3040-A92E-BDF91B850A9E}"/>
              </a:ext>
            </a:extLst>
          </p:cNvPr>
          <p:cNvSpPr>
            <a:spLocks noGrp="1"/>
          </p:cNvSpPr>
          <p:nvPr>
            <p:ph type="sldNum" sz="quarter" idx="12"/>
          </p:nvPr>
        </p:nvSpPr>
        <p:spPr/>
        <p:txBody>
          <a:bodyPr/>
          <a:lstStyle/>
          <a:p>
            <a:fld id="{62E0A0BA-E48F-4DEF-8E9A-E39F0E284128}" type="slidenum">
              <a:rPr lang="en-US" smtClean="0"/>
              <a:pPr/>
              <a:t>11</a:t>
            </a:fld>
            <a:endParaRPr lang="en-US" dirty="0"/>
          </a:p>
        </p:txBody>
      </p:sp>
      <p:graphicFrame>
        <p:nvGraphicFramePr>
          <p:cNvPr id="7" name="Table 6">
            <a:extLst>
              <a:ext uri="{FF2B5EF4-FFF2-40B4-BE49-F238E27FC236}">
                <a16:creationId xmlns="" xmlns:a16="http://schemas.microsoft.com/office/drawing/2014/main" id="{7944939E-6ED4-F140-A67A-7C1B9571F714}"/>
              </a:ext>
            </a:extLst>
          </p:cNvPr>
          <p:cNvGraphicFramePr>
            <a:graphicFrameLocks noGrp="1"/>
          </p:cNvGraphicFramePr>
          <p:nvPr>
            <p:extLst>
              <p:ext uri="{D42A27DB-BD31-4B8C-83A1-F6EECF244321}">
                <p14:modId xmlns:p14="http://schemas.microsoft.com/office/powerpoint/2010/main" val="2803783385"/>
              </p:ext>
            </p:extLst>
          </p:nvPr>
        </p:nvGraphicFramePr>
        <p:xfrm>
          <a:off x="381000" y="1433766"/>
          <a:ext cx="7296148" cy="3047366"/>
        </p:xfrm>
        <a:graphic>
          <a:graphicData uri="http://schemas.openxmlformats.org/drawingml/2006/table">
            <a:tbl>
              <a:tblPr firstRow="1" bandRow="1">
                <a:tableStyleId>{7DF18680-E054-41AD-8BC1-D1AEF772440D}</a:tableStyleId>
              </a:tblPr>
              <a:tblGrid>
                <a:gridCol w="762000">
                  <a:extLst>
                    <a:ext uri="{9D8B030D-6E8A-4147-A177-3AD203B41FA5}">
                      <a16:colId xmlns="" xmlns:a16="http://schemas.microsoft.com/office/drawing/2014/main" val="2001557903"/>
                    </a:ext>
                  </a:extLst>
                </a:gridCol>
                <a:gridCol w="838200">
                  <a:extLst>
                    <a:ext uri="{9D8B030D-6E8A-4147-A177-3AD203B41FA5}">
                      <a16:colId xmlns="" xmlns:a16="http://schemas.microsoft.com/office/drawing/2014/main" val="3580992324"/>
                    </a:ext>
                  </a:extLst>
                </a:gridCol>
                <a:gridCol w="1086058">
                  <a:extLst>
                    <a:ext uri="{9D8B030D-6E8A-4147-A177-3AD203B41FA5}">
                      <a16:colId xmlns="" xmlns:a16="http://schemas.microsoft.com/office/drawing/2014/main" val="2380572997"/>
                    </a:ext>
                  </a:extLst>
                </a:gridCol>
                <a:gridCol w="2647742">
                  <a:extLst>
                    <a:ext uri="{9D8B030D-6E8A-4147-A177-3AD203B41FA5}">
                      <a16:colId xmlns="" xmlns:a16="http://schemas.microsoft.com/office/drawing/2014/main" val="3536012615"/>
                    </a:ext>
                  </a:extLst>
                </a:gridCol>
                <a:gridCol w="914400">
                  <a:extLst>
                    <a:ext uri="{9D8B030D-6E8A-4147-A177-3AD203B41FA5}">
                      <a16:colId xmlns="" xmlns:a16="http://schemas.microsoft.com/office/drawing/2014/main" val="4092228373"/>
                    </a:ext>
                  </a:extLst>
                </a:gridCol>
                <a:gridCol w="1047748">
                  <a:extLst>
                    <a:ext uri="{9D8B030D-6E8A-4147-A177-3AD203B41FA5}">
                      <a16:colId xmlns="" xmlns:a16="http://schemas.microsoft.com/office/drawing/2014/main" val="1990860630"/>
                    </a:ext>
                  </a:extLst>
                </a:gridCol>
              </a:tblGrid>
              <a:tr h="446152">
                <a:tc>
                  <a:txBody>
                    <a:bodyPr/>
                    <a:lstStyle/>
                    <a:p>
                      <a:pPr algn="ctr">
                        <a:lnSpc>
                          <a:spcPct val="115000"/>
                        </a:lnSpc>
                        <a:spcAft>
                          <a:spcPts val="0"/>
                        </a:spcAft>
                      </a:pPr>
                      <a:r>
                        <a:rPr lang="en-US" sz="900" b="1" i="1" kern="1200" dirty="0">
                          <a:effectLst/>
                          <a:latin typeface="Georgia" panose="02040502050405020303" pitchFamily="18" charset="0"/>
                        </a:rPr>
                        <a:t>Kirkpatrick </a:t>
                      </a:r>
                      <a:r>
                        <a:rPr lang="en-GB" sz="900" b="1" i="1" kern="1200" dirty="0">
                          <a:effectLst/>
                          <a:latin typeface="Georgia" panose="02040502050405020303" pitchFamily="18" charset="0"/>
                        </a:rPr>
                        <a:t>Domain</a:t>
                      </a:r>
                      <a:endParaRPr lang="en-US" sz="1100" b="1" i="1" dirty="0">
                        <a:effectLst/>
                        <a:latin typeface="Georgia" panose="02040502050405020303" pitchFamily="18" charset="0"/>
                        <a:ea typeface="Times New Roman" panose="02020603050405020304" pitchFamily="18" charset="0"/>
                        <a:cs typeface="Arial" panose="020B0604020202020204" pitchFamily="34" charset="0"/>
                      </a:endParaRPr>
                    </a:p>
                  </a:txBody>
                  <a:tcPr marL="0" marR="0" marT="0" marB="0"/>
                </a:tc>
                <a:tc>
                  <a:txBody>
                    <a:bodyPr/>
                    <a:lstStyle/>
                    <a:p>
                      <a:pPr algn="ctr">
                        <a:lnSpc>
                          <a:spcPct val="115000"/>
                        </a:lnSpc>
                        <a:spcAft>
                          <a:spcPts val="0"/>
                        </a:spcAft>
                      </a:pPr>
                      <a:r>
                        <a:rPr lang="en-GB" sz="900" b="1" i="1" kern="1200" dirty="0">
                          <a:effectLst/>
                          <a:latin typeface="Georgia" panose="02040502050405020303" pitchFamily="18" charset="0"/>
                        </a:rPr>
                        <a:t>KPI ID</a:t>
                      </a:r>
                      <a:endParaRPr lang="en-US" sz="1100" b="1" i="1" dirty="0">
                        <a:effectLst/>
                        <a:latin typeface="Georgia" panose="02040502050405020303" pitchFamily="18" charset="0"/>
                        <a:ea typeface="Times New Roman" panose="02020603050405020304" pitchFamily="18" charset="0"/>
                        <a:cs typeface="Arial" panose="020B0604020202020204" pitchFamily="34" charset="0"/>
                      </a:endParaRPr>
                    </a:p>
                  </a:txBody>
                  <a:tcPr/>
                </a:tc>
                <a:tc>
                  <a:txBody>
                    <a:bodyPr/>
                    <a:lstStyle/>
                    <a:p>
                      <a:pPr algn="ctr">
                        <a:lnSpc>
                          <a:spcPct val="115000"/>
                        </a:lnSpc>
                        <a:spcAft>
                          <a:spcPts val="0"/>
                        </a:spcAft>
                      </a:pPr>
                      <a:r>
                        <a:rPr lang="en-GB" sz="1000" b="1" i="1" kern="1200" dirty="0">
                          <a:effectLst/>
                          <a:latin typeface="Georgia" panose="02040502050405020303" pitchFamily="18" charset="0"/>
                        </a:rPr>
                        <a:t>KPI</a:t>
                      </a:r>
                      <a:endParaRPr lang="en-US" sz="1100" b="1" i="1" dirty="0">
                        <a:effectLst/>
                        <a:latin typeface="Georgia" panose="02040502050405020303" pitchFamily="18" charset="0"/>
                        <a:ea typeface="Times New Roman" panose="02020603050405020304" pitchFamily="18" charset="0"/>
                        <a:cs typeface="Arial" panose="020B0604020202020204" pitchFamily="34" charset="0"/>
                      </a:endParaRPr>
                    </a:p>
                  </a:txBody>
                  <a:tcPr/>
                </a:tc>
                <a:tc>
                  <a:txBody>
                    <a:bodyPr/>
                    <a:lstStyle/>
                    <a:p>
                      <a:pPr algn="ctr">
                        <a:lnSpc>
                          <a:spcPct val="115000"/>
                        </a:lnSpc>
                        <a:spcAft>
                          <a:spcPts val="0"/>
                        </a:spcAft>
                      </a:pPr>
                      <a:r>
                        <a:rPr lang="en-US" sz="1100" b="1" i="1" dirty="0">
                          <a:effectLst/>
                          <a:latin typeface="Georgia" panose="02040502050405020303" pitchFamily="18" charset="0"/>
                        </a:rPr>
                        <a:t>Purpose</a:t>
                      </a:r>
                      <a:endParaRPr lang="en-US" sz="1100" b="1" i="1" dirty="0">
                        <a:effectLst/>
                        <a:latin typeface="Georgia" panose="02040502050405020303" pitchFamily="18" charset="0"/>
                        <a:ea typeface="Times New Roman" panose="02020603050405020304" pitchFamily="18" charset="0"/>
                        <a:cs typeface="Arial" panose="020B0604020202020204" pitchFamily="34" charset="0"/>
                      </a:endParaRPr>
                    </a:p>
                  </a:txBody>
                  <a:tcPr marL="0" marR="0" marT="0" marB="0"/>
                </a:tc>
                <a:tc>
                  <a:txBody>
                    <a:bodyPr/>
                    <a:lstStyle/>
                    <a:p>
                      <a:pPr algn="ctr">
                        <a:lnSpc>
                          <a:spcPct val="115000"/>
                        </a:lnSpc>
                        <a:spcAft>
                          <a:spcPts val="0"/>
                        </a:spcAft>
                      </a:pPr>
                      <a:r>
                        <a:rPr lang="en-US" sz="1100" b="1" i="1" dirty="0">
                          <a:effectLst/>
                          <a:latin typeface="Georgia" panose="02040502050405020303" pitchFamily="18" charset="0"/>
                          <a:ea typeface="Times New Roman" panose="02020603050405020304" pitchFamily="18" charset="0"/>
                          <a:cs typeface="Arial" panose="020B0604020202020204" pitchFamily="34" charset="0"/>
                        </a:rPr>
                        <a:t>Data 2018</a:t>
                      </a:r>
                    </a:p>
                  </a:txBody>
                  <a:tcPr marL="0" marR="0" marT="0" marB="0"/>
                </a:tc>
                <a:tc>
                  <a:txBody>
                    <a:bodyPr/>
                    <a:lstStyle/>
                    <a:p>
                      <a:pPr algn="ctr">
                        <a:lnSpc>
                          <a:spcPct val="115000"/>
                        </a:lnSpc>
                        <a:spcAft>
                          <a:spcPts val="0"/>
                        </a:spcAft>
                      </a:pPr>
                      <a:r>
                        <a:rPr lang="en-US" sz="1100" b="1" i="1" dirty="0">
                          <a:effectLst/>
                          <a:latin typeface="Georgia" panose="02040502050405020303" pitchFamily="18" charset="0"/>
                          <a:ea typeface="Times New Roman" panose="02020603050405020304" pitchFamily="18" charset="0"/>
                          <a:cs typeface="Arial" panose="020B0604020202020204" pitchFamily="34" charset="0"/>
                        </a:rPr>
                        <a:t>Trend</a:t>
                      </a:r>
                    </a:p>
                  </a:txBody>
                  <a:tcPr marL="0" marR="0" marT="0" marB="0"/>
                </a:tc>
                <a:extLst>
                  <a:ext uri="{0D108BD9-81ED-4DB2-BD59-A6C34878D82A}">
                    <a16:rowId xmlns="" xmlns:a16="http://schemas.microsoft.com/office/drawing/2014/main" val="2869083671"/>
                  </a:ext>
                </a:extLst>
              </a:tr>
              <a:tr h="393700">
                <a:tc rowSpan="5">
                  <a:txBody>
                    <a:bodyPr/>
                    <a:lstStyle/>
                    <a:p>
                      <a:pPr marL="91440" marR="109855" algn="ctr">
                        <a:lnSpc>
                          <a:spcPct val="115000"/>
                        </a:lnSpc>
                        <a:spcBef>
                          <a:spcPts val="705"/>
                        </a:spcBef>
                        <a:spcAft>
                          <a:spcPts val="0"/>
                        </a:spcAft>
                      </a:pPr>
                      <a:r>
                        <a:rPr lang="en-US" sz="2800" kern="1200" dirty="0">
                          <a:effectLst/>
                        </a:rPr>
                        <a:t>REACTION</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vert="vert270" anchor="ctr"/>
                </a:tc>
                <a:tc>
                  <a:txBody>
                    <a:bodyPr/>
                    <a:lstStyle/>
                    <a:p>
                      <a:pPr marL="91440" marR="109855" algn="ctr">
                        <a:lnSpc>
                          <a:spcPct val="115000"/>
                        </a:lnSpc>
                        <a:spcBef>
                          <a:spcPts val="705"/>
                        </a:spcBef>
                        <a:spcAft>
                          <a:spcPts val="0"/>
                        </a:spcAft>
                      </a:pPr>
                      <a:r>
                        <a:rPr lang="en-US" sz="800" kern="1200" dirty="0">
                          <a:effectLst/>
                        </a:rPr>
                        <a:t>GMHQI 1.1.0</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anchor="ctr"/>
                </a:tc>
                <a:tc>
                  <a:txBody>
                    <a:bodyPr/>
                    <a:lstStyle/>
                    <a:p>
                      <a:pPr marL="91440" marR="109855" algn="ctr" rtl="0">
                        <a:lnSpc>
                          <a:spcPct val="115000"/>
                        </a:lnSpc>
                        <a:spcBef>
                          <a:spcPts val="705"/>
                        </a:spcBef>
                        <a:spcAft>
                          <a:spcPts val="0"/>
                        </a:spcAft>
                      </a:pPr>
                      <a:r>
                        <a:rPr lang="en-US" sz="800" kern="1200" dirty="0">
                          <a:effectLst/>
                        </a:rPr>
                        <a:t>% Residents satisfaction </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anchor="ctr"/>
                </a:tc>
                <a:tc>
                  <a:txBody>
                    <a:bodyPr/>
                    <a:lstStyle/>
                    <a:p>
                      <a:pPr marL="91440" marR="109855" algn="ctr">
                        <a:lnSpc>
                          <a:spcPct val="115000"/>
                        </a:lnSpc>
                        <a:spcBef>
                          <a:spcPts val="705"/>
                        </a:spcBef>
                        <a:spcAft>
                          <a:spcPts val="0"/>
                        </a:spcAft>
                      </a:pPr>
                      <a:r>
                        <a:rPr lang="en-US" sz="800" kern="1200" dirty="0">
                          <a:effectLst/>
                        </a:rPr>
                        <a:t>The aim is to estimate the satisfaction of residents</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marL="91440" marR="109855" algn="ctr">
                        <a:lnSpc>
                          <a:spcPct val="115000"/>
                        </a:lnSpc>
                        <a:spcBef>
                          <a:spcPts val="705"/>
                        </a:spcBef>
                        <a:spcAft>
                          <a:spcPts val="0"/>
                        </a:spcAft>
                      </a:pPr>
                      <a:r>
                        <a:rPr lang="en-US" sz="800" dirty="0">
                          <a:effectLst/>
                          <a:latin typeface="Calibri" panose="020F0502020204030204" pitchFamily="34" charset="0"/>
                          <a:ea typeface="Times New Roman" panose="02020603050405020304" pitchFamily="18" charset="0"/>
                          <a:cs typeface="Arial" panose="020B0604020202020204" pitchFamily="34" charset="0"/>
                        </a:rPr>
                        <a:t>83.1%</a:t>
                      </a:r>
                    </a:p>
                  </a:txBody>
                  <a:tcPr marL="0" marR="0" marT="0" marB="0" anchor="ctr"/>
                </a:tc>
                <a:tc>
                  <a:txBody>
                    <a:bodyPr/>
                    <a:lstStyle/>
                    <a:p>
                      <a:pPr marL="91440" marR="109855" algn="ctr">
                        <a:lnSpc>
                          <a:spcPct val="115000"/>
                        </a:lnSpc>
                        <a:spcBef>
                          <a:spcPts val="705"/>
                        </a:spcBef>
                        <a:spcAft>
                          <a:spcPts val="0"/>
                        </a:spcAft>
                      </a:pP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tc>
                <a:extLst>
                  <a:ext uri="{0D108BD9-81ED-4DB2-BD59-A6C34878D82A}">
                    <a16:rowId xmlns="" xmlns:a16="http://schemas.microsoft.com/office/drawing/2014/main" val="2684600787"/>
                  </a:ext>
                </a:extLst>
              </a:tr>
              <a:tr h="500380">
                <a:tc vMerge="1">
                  <a:txBody>
                    <a:bodyPr/>
                    <a:lstStyle/>
                    <a:p>
                      <a:endParaRPr lang="en-US"/>
                    </a:p>
                  </a:txBody>
                  <a:tcPr/>
                </a:tc>
                <a:tc>
                  <a:txBody>
                    <a:bodyPr/>
                    <a:lstStyle/>
                    <a:p>
                      <a:pPr marL="91440" marR="109855" algn="ctr">
                        <a:lnSpc>
                          <a:spcPct val="115000"/>
                        </a:lnSpc>
                        <a:spcBef>
                          <a:spcPts val="705"/>
                        </a:spcBef>
                        <a:spcAft>
                          <a:spcPts val="0"/>
                        </a:spcAft>
                      </a:pPr>
                      <a:r>
                        <a:rPr lang="en-US" sz="800" kern="1200" dirty="0">
                          <a:effectLst/>
                        </a:rPr>
                        <a:t>GMHQI  1.2.0</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anchor="ctr"/>
                </a:tc>
                <a:tc>
                  <a:txBody>
                    <a:bodyPr/>
                    <a:lstStyle/>
                    <a:p>
                      <a:pPr marL="91440" marR="109855" algn="ctr" rtl="0">
                        <a:lnSpc>
                          <a:spcPct val="115000"/>
                        </a:lnSpc>
                        <a:spcBef>
                          <a:spcPts val="705"/>
                        </a:spcBef>
                        <a:spcAft>
                          <a:spcPts val="0"/>
                        </a:spcAft>
                      </a:pPr>
                      <a:r>
                        <a:rPr lang="en-US" sz="800" kern="1200" dirty="0">
                          <a:effectLst/>
                        </a:rPr>
                        <a:t>% Trainer satisfaction</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anchor="ctr"/>
                </a:tc>
                <a:tc>
                  <a:txBody>
                    <a:bodyPr/>
                    <a:lstStyle/>
                    <a:p>
                      <a:pPr algn="ctr">
                        <a:lnSpc>
                          <a:spcPct val="115000"/>
                        </a:lnSpc>
                        <a:spcAft>
                          <a:spcPts val="0"/>
                        </a:spcAft>
                      </a:pPr>
                      <a:r>
                        <a:rPr lang="en-US" sz="800" kern="1200" dirty="0">
                          <a:effectLst/>
                        </a:rPr>
                        <a:t>The aim is to estimate the satisfaction of trainers. </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800" dirty="0">
                          <a:effectLst/>
                          <a:latin typeface="Calibri" panose="020F0502020204030204" pitchFamily="34" charset="0"/>
                          <a:ea typeface="Times New Roman" panose="02020603050405020304" pitchFamily="18" charset="0"/>
                          <a:cs typeface="Arial" panose="020B0604020202020204" pitchFamily="34" charset="0"/>
                        </a:rPr>
                        <a:t>71%</a:t>
                      </a:r>
                    </a:p>
                  </a:txBody>
                  <a:tcPr marL="0" marR="0" marT="0" marB="0" anchor="ctr"/>
                </a:tc>
                <a:tc>
                  <a:txBody>
                    <a:bodyPr/>
                    <a:lstStyle/>
                    <a:p>
                      <a:pPr algn="ctr">
                        <a:lnSpc>
                          <a:spcPct val="115000"/>
                        </a:lnSpc>
                        <a:spcAft>
                          <a:spcPts val="0"/>
                        </a:spcAft>
                      </a:pPr>
                      <a:r>
                        <a:rPr lang="en-US" sz="1100" dirty="0">
                          <a:effectLst/>
                          <a:latin typeface="Calibri" panose="020F0502020204030204" pitchFamily="34" charset="0"/>
                          <a:ea typeface="Times New Roman" panose="02020603050405020304" pitchFamily="18" charset="0"/>
                          <a:cs typeface="Arial" panose="020B0604020202020204" pitchFamily="34" charset="0"/>
                        </a:rPr>
                        <a:t>-</a:t>
                      </a:r>
                    </a:p>
                  </a:txBody>
                  <a:tcPr marL="0" marR="0" marT="0" marB="0" anchor="ctr"/>
                </a:tc>
                <a:extLst>
                  <a:ext uri="{0D108BD9-81ED-4DB2-BD59-A6C34878D82A}">
                    <a16:rowId xmlns="" xmlns:a16="http://schemas.microsoft.com/office/drawing/2014/main" val="813798090"/>
                  </a:ext>
                </a:extLst>
              </a:tr>
              <a:tr h="568960">
                <a:tc vMerge="1">
                  <a:txBody>
                    <a:bodyPr/>
                    <a:lstStyle/>
                    <a:p>
                      <a:endParaRPr lang="en-US"/>
                    </a:p>
                  </a:txBody>
                  <a:tcPr/>
                </a:tc>
                <a:tc>
                  <a:txBody>
                    <a:bodyPr/>
                    <a:lstStyle/>
                    <a:p>
                      <a:pPr marL="91440" marR="109855" algn="ctr">
                        <a:lnSpc>
                          <a:spcPct val="115000"/>
                        </a:lnSpc>
                        <a:spcBef>
                          <a:spcPts val="705"/>
                        </a:spcBef>
                        <a:spcAft>
                          <a:spcPts val="0"/>
                        </a:spcAft>
                      </a:pPr>
                      <a:r>
                        <a:rPr lang="en-US" sz="800" kern="1200" dirty="0">
                          <a:effectLst/>
                        </a:rPr>
                        <a:t>GMHQI  1.3.0</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anchor="ctr"/>
                </a:tc>
                <a:tc>
                  <a:txBody>
                    <a:bodyPr/>
                    <a:lstStyle/>
                    <a:p>
                      <a:pPr marL="91440" marR="109855" algn="ctr" rtl="0">
                        <a:lnSpc>
                          <a:spcPct val="115000"/>
                        </a:lnSpc>
                        <a:spcBef>
                          <a:spcPts val="705"/>
                        </a:spcBef>
                        <a:spcAft>
                          <a:spcPts val="0"/>
                        </a:spcAft>
                      </a:pPr>
                      <a:r>
                        <a:rPr lang="en-US" sz="800" kern="1200" dirty="0">
                          <a:effectLst/>
                        </a:rPr>
                        <a:t>% PDs satisfaction with center</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anchor="ctr"/>
                </a:tc>
                <a:tc>
                  <a:txBody>
                    <a:bodyPr/>
                    <a:lstStyle/>
                    <a:p>
                      <a:pPr algn="ctr">
                        <a:lnSpc>
                          <a:spcPct val="115000"/>
                        </a:lnSpc>
                        <a:spcAft>
                          <a:spcPts val="0"/>
                        </a:spcAft>
                      </a:pPr>
                      <a:r>
                        <a:rPr lang="en-US" sz="800" kern="1200" dirty="0">
                          <a:effectLst/>
                        </a:rPr>
                        <a:t>The aim is to estimate the satisfaction of trainers</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800" dirty="0">
                          <a:effectLst/>
                          <a:latin typeface="Calibri" panose="020F0502020204030204" pitchFamily="34" charset="0"/>
                          <a:ea typeface="Times New Roman" panose="02020603050405020304" pitchFamily="18" charset="0"/>
                          <a:cs typeface="Arial" panose="020B0604020202020204" pitchFamily="34" charset="0"/>
                        </a:rPr>
                        <a:t>72%</a:t>
                      </a:r>
                    </a:p>
                  </a:txBody>
                  <a:tcPr marL="0" marR="0" marT="0" marB="0" anchor="ctr"/>
                </a:tc>
                <a:tc>
                  <a:txBody>
                    <a:bodyPr/>
                    <a:lstStyle/>
                    <a:p>
                      <a:pPr algn="ctr">
                        <a:lnSpc>
                          <a:spcPct val="115000"/>
                        </a:lnSpc>
                        <a:spcAft>
                          <a:spcPts val="0"/>
                        </a:spcAft>
                      </a:pPr>
                      <a:r>
                        <a:rPr lang="en-US" sz="1100" dirty="0">
                          <a:effectLst/>
                          <a:latin typeface="Calibri" panose="020F0502020204030204" pitchFamily="34" charset="0"/>
                          <a:ea typeface="Times New Roman" panose="02020603050405020304" pitchFamily="18" charset="0"/>
                          <a:cs typeface="Arial" panose="020B0604020202020204" pitchFamily="34" charset="0"/>
                        </a:rPr>
                        <a:t>-</a:t>
                      </a:r>
                    </a:p>
                  </a:txBody>
                  <a:tcPr marL="0" marR="0" marT="0" marB="0" anchor="ctr"/>
                </a:tc>
                <a:extLst>
                  <a:ext uri="{0D108BD9-81ED-4DB2-BD59-A6C34878D82A}">
                    <a16:rowId xmlns="" xmlns:a16="http://schemas.microsoft.com/office/drawing/2014/main" val="2467378640"/>
                  </a:ext>
                </a:extLst>
              </a:tr>
              <a:tr h="626110">
                <a:tc vMerge="1">
                  <a:txBody>
                    <a:bodyPr/>
                    <a:lstStyle/>
                    <a:p>
                      <a:endParaRPr lang="en-US"/>
                    </a:p>
                  </a:txBody>
                  <a:tcPr/>
                </a:tc>
                <a:tc>
                  <a:txBody>
                    <a:bodyPr/>
                    <a:lstStyle/>
                    <a:p>
                      <a:pPr marL="91440" marR="109855" algn="ctr">
                        <a:lnSpc>
                          <a:spcPct val="115000"/>
                        </a:lnSpc>
                        <a:spcBef>
                          <a:spcPts val="705"/>
                        </a:spcBef>
                        <a:spcAft>
                          <a:spcPts val="0"/>
                        </a:spcAft>
                      </a:pPr>
                      <a:r>
                        <a:rPr lang="en-US" sz="800" kern="1200" dirty="0">
                          <a:effectLst/>
                        </a:rPr>
                        <a:t>GMHQI  1.4.0</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anchor="ctr"/>
                </a:tc>
                <a:tc>
                  <a:txBody>
                    <a:bodyPr/>
                    <a:lstStyle/>
                    <a:p>
                      <a:pPr marL="91440" marR="109855" algn="ctr" rtl="0">
                        <a:lnSpc>
                          <a:spcPct val="115000"/>
                        </a:lnSpc>
                        <a:spcBef>
                          <a:spcPts val="705"/>
                        </a:spcBef>
                        <a:spcAft>
                          <a:spcPts val="0"/>
                        </a:spcAft>
                      </a:pPr>
                      <a:r>
                        <a:rPr lang="en-US" sz="800" kern="1200" dirty="0">
                          <a:effectLst/>
                        </a:rPr>
                        <a:t>% Residents burnout</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anchor="ctr"/>
                </a:tc>
                <a:tc>
                  <a:txBody>
                    <a:bodyPr/>
                    <a:lstStyle/>
                    <a:p>
                      <a:pPr algn="ctr">
                        <a:lnSpc>
                          <a:spcPct val="115000"/>
                        </a:lnSpc>
                        <a:spcAft>
                          <a:spcPts val="0"/>
                        </a:spcAft>
                      </a:pPr>
                      <a:r>
                        <a:rPr lang="en-US" sz="800" kern="1200" dirty="0">
                          <a:effectLst/>
                        </a:rPr>
                        <a:t>The aim is to estimate the resident burnout rate</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800" dirty="0">
                          <a:effectLst/>
                          <a:latin typeface="Calibri" panose="020F0502020204030204" pitchFamily="34" charset="0"/>
                          <a:ea typeface="Times New Roman" panose="02020603050405020304" pitchFamily="18" charset="0"/>
                          <a:cs typeface="Arial" panose="020B0604020202020204" pitchFamily="34" charset="0"/>
                        </a:rPr>
                        <a:t>66%</a:t>
                      </a:r>
                    </a:p>
                  </a:txBody>
                  <a:tcPr marL="0" marR="0" marT="0" marB="0" anchor="ctr"/>
                </a:tc>
                <a:tc>
                  <a:txBody>
                    <a:bodyPr/>
                    <a:lstStyle/>
                    <a:p>
                      <a:pPr algn="ctr">
                        <a:lnSpc>
                          <a:spcPct val="115000"/>
                        </a:lnSpc>
                        <a:spcAft>
                          <a:spcPts val="0"/>
                        </a:spcAft>
                      </a:pP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3934120063"/>
                  </a:ext>
                </a:extLst>
              </a:tr>
              <a:tr h="217170">
                <a:tc vMerge="1">
                  <a:txBody>
                    <a:bodyPr/>
                    <a:lstStyle/>
                    <a:p>
                      <a:endParaRPr lang="en-US"/>
                    </a:p>
                  </a:txBody>
                  <a:tcPr/>
                </a:tc>
                <a:tc>
                  <a:txBody>
                    <a:bodyPr/>
                    <a:lstStyle/>
                    <a:p>
                      <a:pPr marL="91440" marR="109855" algn="ctr">
                        <a:lnSpc>
                          <a:spcPct val="115000"/>
                        </a:lnSpc>
                        <a:spcBef>
                          <a:spcPts val="705"/>
                        </a:spcBef>
                        <a:spcAft>
                          <a:spcPts val="0"/>
                        </a:spcAft>
                      </a:pPr>
                      <a:r>
                        <a:rPr lang="en-US" sz="800" kern="1200" dirty="0">
                          <a:effectLst/>
                        </a:rPr>
                        <a:t>GMHQI  1.5.0</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anchor="ctr"/>
                </a:tc>
                <a:tc>
                  <a:txBody>
                    <a:bodyPr/>
                    <a:lstStyle/>
                    <a:p>
                      <a:pPr marL="91440" marR="109855" algn="ctr" rtl="0">
                        <a:lnSpc>
                          <a:spcPct val="115000"/>
                        </a:lnSpc>
                        <a:spcBef>
                          <a:spcPts val="705"/>
                        </a:spcBef>
                        <a:spcAft>
                          <a:spcPts val="0"/>
                        </a:spcAft>
                      </a:pPr>
                      <a:r>
                        <a:rPr lang="en-US" sz="800" kern="1200" dirty="0">
                          <a:effectLst/>
                        </a:rPr>
                        <a:t>% PDs satisfaction with SCFHS</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anchor="ctr"/>
                </a:tc>
                <a:tc>
                  <a:txBody>
                    <a:bodyPr/>
                    <a:lstStyle/>
                    <a:p>
                      <a:pPr algn="ctr">
                        <a:lnSpc>
                          <a:spcPct val="115000"/>
                        </a:lnSpc>
                        <a:spcAft>
                          <a:spcPts val="0"/>
                        </a:spcAft>
                      </a:pPr>
                      <a:r>
                        <a:rPr lang="en-US" sz="800" kern="1200" dirty="0">
                          <a:effectLst/>
                        </a:rPr>
                        <a:t>The aim is to estimate the satisfaction of PD with SCFHS services.</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800" dirty="0">
                          <a:effectLst/>
                          <a:latin typeface="Calibri" panose="020F0502020204030204" pitchFamily="34" charset="0"/>
                          <a:ea typeface="Times New Roman" panose="02020603050405020304" pitchFamily="18" charset="0"/>
                          <a:cs typeface="Arial" panose="020B0604020202020204" pitchFamily="34" charset="0"/>
                        </a:rPr>
                        <a:t>82%</a:t>
                      </a:r>
                    </a:p>
                  </a:txBody>
                  <a:tcPr marL="0" marR="0" marT="0" marB="0" anchor="ctr"/>
                </a:tc>
                <a:tc>
                  <a:txBody>
                    <a:bodyPr/>
                    <a:lstStyle/>
                    <a:p>
                      <a:pPr algn="ctr">
                        <a:lnSpc>
                          <a:spcPct val="115000"/>
                        </a:lnSpc>
                        <a:spcAft>
                          <a:spcPts val="0"/>
                        </a:spcAft>
                      </a:pPr>
                      <a:r>
                        <a:rPr lang="en-US" sz="1100" dirty="0">
                          <a:effectLst/>
                          <a:latin typeface="Calibri" panose="020F0502020204030204" pitchFamily="34" charset="0"/>
                          <a:ea typeface="Times New Roman" panose="02020603050405020304" pitchFamily="18" charset="0"/>
                          <a:cs typeface="Arial" panose="020B0604020202020204" pitchFamily="34" charset="0"/>
                        </a:rPr>
                        <a:t>-</a:t>
                      </a:r>
                    </a:p>
                  </a:txBody>
                  <a:tcPr marL="0" marR="0" marT="0" marB="0" anchor="ctr"/>
                </a:tc>
                <a:extLst>
                  <a:ext uri="{0D108BD9-81ED-4DB2-BD59-A6C34878D82A}">
                    <a16:rowId xmlns="" xmlns:a16="http://schemas.microsoft.com/office/drawing/2014/main" val="3438526071"/>
                  </a:ext>
                </a:extLst>
              </a:tr>
            </a:tbl>
          </a:graphicData>
        </a:graphic>
      </p:graphicFrame>
      <p:sp>
        <p:nvSpPr>
          <p:cNvPr id="6" name="Down Arrow 5"/>
          <p:cNvSpPr/>
          <p:nvPr/>
        </p:nvSpPr>
        <p:spPr>
          <a:xfrm flipV="1">
            <a:off x="7086601" y="3714750"/>
            <a:ext cx="76200" cy="762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0" name="Down Arrow 9"/>
          <p:cNvSpPr/>
          <p:nvPr/>
        </p:nvSpPr>
        <p:spPr>
          <a:xfrm flipH="1" flipV="1">
            <a:off x="7086600" y="2114550"/>
            <a:ext cx="99059" cy="76200"/>
          </a:xfrm>
          <a:prstGeom prst="downArrow">
            <a:avLst/>
          </a:prstGeom>
          <a:solidFill>
            <a:srgbClr val="00C18B"/>
          </a:solidFill>
          <a:ln>
            <a:solidFill>
              <a:srgbClr val="00C1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2068971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77E527E-E847-F44B-AD18-0E125674795A}"/>
              </a:ext>
            </a:extLst>
          </p:cNvPr>
          <p:cNvSpPr>
            <a:spLocks noGrp="1"/>
          </p:cNvSpPr>
          <p:nvPr>
            <p:ph type="title"/>
          </p:nvPr>
        </p:nvSpPr>
        <p:spPr/>
        <p:txBody>
          <a:bodyPr>
            <a:normAutofit/>
          </a:bodyPr>
          <a:lstStyle/>
          <a:p>
            <a:pPr algn="l"/>
            <a:r>
              <a:rPr lang="en-US" sz="3600" b="1" i="1" dirty="0">
                <a:latin typeface="Georgia" panose="02040502050405020303" pitchFamily="18" charset="0"/>
              </a:rPr>
              <a:t>Cont. GHM Quality Matrix</a:t>
            </a:r>
          </a:p>
        </p:txBody>
      </p:sp>
      <p:sp>
        <p:nvSpPr>
          <p:cNvPr id="3" name="Date Placeholder 2">
            <a:extLst>
              <a:ext uri="{FF2B5EF4-FFF2-40B4-BE49-F238E27FC236}">
                <a16:creationId xmlns="" xmlns:a16="http://schemas.microsoft.com/office/drawing/2014/main" id="{769D964A-8743-314C-87C4-CBDD704699BD}"/>
              </a:ext>
            </a:extLst>
          </p:cNvPr>
          <p:cNvSpPr>
            <a:spLocks noGrp="1"/>
          </p:cNvSpPr>
          <p:nvPr>
            <p:ph type="dt" sz="half" idx="10"/>
          </p:nvPr>
        </p:nvSpPr>
        <p:spPr/>
        <p:txBody>
          <a:bodyPr/>
          <a:lstStyle/>
          <a:p>
            <a:fld id="{41549484-7B7A-4DC9-9225-C4E74FE92836}" type="datetime3">
              <a:rPr lang="en-US" smtClean="0"/>
              <a:t>23 May 2019</a:t>
            </a:fld>
            <a:endParaRPr lang="en-US" dirty="0"/>
          </a:p>
        </p:txBody>
      </p:sp>
      <p:sp>
        <p:nvSpPr>
          <p:cNvPr id="4" name="Slide Number Placeholder 3">
            <a:extLst>
              <a:ext uri="{FF2B5EF4-FFF2-40B4-BE49-F238E27FC236}">
                <a16:creationId xmlns="" xmlns:a16="http://schemas.microsoft.com/office/drawing/2014/main" id="{616022A3-2927-0C45-9390-8369AEE50A3C}"/>
              </a:ext>
            </a:extLst>
          </p:cNvPr>
          <p:cNvSpPr>
            <a:spLocks noGrp="1"/>
          </p:cNvSpPr>
          <p:nvPr>
            <p:ph type="sldNum" sz="quarter" idx="12"/>
          </p:nvPr>
        </p:nvSpPr>
        <p:spPr/>
        <p:txBody>
          <a:bodyPr/>
          <a:lstStyle/>
          <a:p>
            <a:fld id="{62E0A0BA-E48F-4DEF-8E9A-E39F0E284128}" type="slidenum">
              <a:rPr lang="en-US" smtClean="0"/>
              <a:pPr/>
              <a:t>12</a:t>
            </a:fld>
            <a:endParaRPr lang="en-US" dirty="0"/>
          </a:p>
        </p:txBody>
      </p:sp>
      <p:graphicFrame>
        <p:nvGraphicFramePr>
          <p:cNvPr id="9" name="Table 8">
            <a:extLst>
              <a:ext uri="{FF2B5EF4-FFF2-40B4-BE49-F238E27FC236}">
                <a16:creationId xmlns="" xmlns:a16="http://schemas.microsoft.com/office/drawing/2014/main" id="{9269DBE8-C8E3-6548-B5F2-A98987B07DAE}"/>
              </a:ext>
            </a:extLst>
          </p:cNvPr>
          <p:cNvGraphicFramePr>
            <a:graphicFrameLocks noGrp="1"/>
          </p:cNvGraphicFramePr>
          <p:nvPr>
            <p:extLst>
              <p:ext uri="{D42A27DB-BD31-4B8C-83A1-F6EECF244321}">
                <p14:modId xmlns:p14="http://schemas.microsoft.com/office/powerpoint/2010/main" val="869258315"/>
              </p:ext>
            </p:extLst>
          </p:nvPr>
        </p:nvGraphicFramePr>
        <p:xfrm>
          <a:off x="361948" y="1200150"/>
          <a:ext cx="8553451" cy="3352800"/>
        </p:xfrm>
        <a:graphic>
          <a:graphicData uri="http://schemas.openxmlformats.org/drawingml/2006/table">
            <a:tbl>
              <a:tblPr firstRow="1" bandRow="1">
                <a:tableStyleId>{7DF18680-E054-41AD-8BC1-D1AEF772440D}</a:tableStyleId>
              </a:tblPr>
              <a:tblGrid>
                <a:gridCol w="793421">
                  <a:extLst>
                    <a:ext uri="{9D8B030D-6E8A-4147-A177-3AD203B41FA5}">
                      <a16:colId xmlns="" xmlns:a16="http://schemas.microsoft.com/office/drawing/2014/main" val="2327115086"/>
                    </a:ext>
                  </a:extLst>
                </a:gridCol>
                <a:gridCol w="696661">
                  <a:extLst>
                    <a:ext uri="{9D8B030D-6E8A-4147-A177-3AD203B41FA5}">
                      <a16:colId xmlns="" xmlns:a16="http://schemas.microsoft.com/office/drawing/2014/main" val="330789210"/>
                    </a:ext>
                  </a:extLst>
                </a:gridCol>
                <a:gridCol w="2167390">
                  <a:extLst>
                    <a:ext uri="{9D8B030D-6E8A-4147-A177-3AD203B41FA5}">
                      <a16:colId xmlns="" xmlns:a16="http://schemas.microsoft.com/office/drawing/2014/main" val="22357423"/>
                    </a:ext>
                  </a:extLst>
                </a:gridCol>
                <a:gridCol w="3560713">
                  <a:extLst>
                    <a:ext uri="{9D8B030D-6E8A-4147-A177-3AD203B41FA5}">
                      <a16:colId xmlns="" xmlns:a16="http://schemas.microsoft.com/office/drawing/2014/main" val="4120636062"/>
                    </a:ext>
                  </a:extLst>
                </a:gridCol>
                <a:gridCol w="851475">
                  <a:extLst>
                    <a:ext uri="{9D8B030D-6E8A-4147-A177-3AD203B41FA5}">
                      <a16:colId xmlns="" xmlns:a16="http://schemas.microsoft.com/office/drawing/2014/main" val="1225573812"/>
                    </a:ext>
                  </a:extLst>
                </a:gridCol>
                <a:gridCol w="483791">
                  <a:extLst>
                    <a:ext uri="{9D8B030D-6E8A-4147-A177-3AD203B41FA5}">
                      <a16:colId xmlns="" xmlns:a16="http://schemas.microsoft.com/office/drawing/2014/main" val="1075159368"/>
                    </a:ext>
                  </a:extLst>
                </a:gridCol>
              </a:tblGrid>
              <a:tr h="399748">
                <a:tc>
                  <a:txBody>
                    <a:bodyPr/>
                    <a:lstStyle/>
                    <a:p>
                      <a:pPr algn="ctr">
                        <a:lnSpc>
                          <a:spcPct val="115000"/>
                        </a:lnSpc>
                        <a:spcAft>
                          <a:spcPts val="0"/>
                        </a:spcAft>
                      </a:pPr>
                      <a:r>
                        <a:rPr lang="en-US" sz="750" b="1" i="1" dirty="0">
                          <a:effectLst/>
                          <a:latin typeface="Georgia" panose="02040502050405020303" pitchFamily="18" charset="0"/>
                        </a:rPr>
                        <a:t>Kirkpatrick Domain </a:t>
                      </a:r>
                      <a:endParaRPr lang="en-US" sz="750" b="1" i="1" dirty="0">
                        <a:effectLst/>
                        <a:latin typeface="Georgia" panose="02040502050405020303" pitchFamily="18" charset="0"/>
                        <a:ea typeface="Times New Roman" panose="02020603050405020304" pitchFamily="18" charset="0"/>
                        <a:cs typeface="Arial" panose="020B0604020202020204" pitchFamily="34" charset="0"/>
                      </a:endParaRPr>
                    </a:p>
                  </a:txBody>
                  <a:tcPr marL="0" marR="0" marT="0" marB="0"/>
                </a:tc>
                <a:tc>
                  <a:txBody>
                    <a:bodyPr/>
                    <a:lstStyle/>
                    <a:p>
                      <a:pPr algn="ctr">
                        <a:lnSpc>
                          <a:spcPct val="115000"/>
                        </a:lnSpc>
                        <a:spcAft>
                          <a:spcPts val="0"/>
                        </a:spcAft>
                      </a:pPr>
                      <a:r>
                        <a:rPr lang="en-GB" sz="750" b="1" i="1" kern="1200" dirty="0">
                          <a:effectLst/>
                          <a:latin typeface="Georgia" panose="02040502050405020303" pitchFamily="18" charset="0"/>
                        </a:rPr>
                        <a:t>KPI ID</a:t>
                      </a:r>
                      <a:endParaRPr lang="en-US" sz="750" b="1" i="1" dirty="0">
                        <a:effectLst/>
                        <a:latin typeface="Georgia" panose="02040502050405020303" pitchFamily="18" charset="0"/>
                        <a:ea typeface="Times New Roman" panose="02020603050405020304" pitchFamily="18" charset="0"/>
                        <a:cs typeface="Arial" panose="020B0604020202020204" pitchFamily="34" charset="0"/>
                      </a:endParaRPr>
                    </a:p>
                  </a:txBody>
                  <a:tcPr marL="43322" marR="43322" marT="21661" marB="21661"/>
                </a:tc>
                <a:tc>
                  <a:txBody>
                    <a:bodyPr/>
                    <a:lstStyle/>
                    <a:p>
                      <a:pPr algn="ctr">
                        <a:lnSpc>
                          <a:spcPct val="115000"/>
                        </a:lnSpc>
                        <a:spcAft>
                          <a:spcPts val="0"/>
                        </a:spcAft>
                      </a:pPr>
                      <a:r>
                        <a:rPr lang="en-GB" sz="750" b="1" i="1" kern="1200" dirty="0">
                          <a:effectLst/>
                          <a:latin typeface="Georgia" panose="02040502050405020303" pitchFamily="18" charset="0"/>
                        </a:rPr>
                        <a:t>KPI</a:t>
                      </a:r>
                      <a:endParaRPr lang="en-US" sz="750" b="1" i="1" dirty="0">
                        <a:effectLst/>
                        <a:latin typeface="Georgia" panose="02040502050405020303" pitchFamily="18" charset="0"/>
                        <a:ea typeface="Times New Roman" panose="02020603050405020304" pitchFamily="18" charset="0"/>
                        <a:cs typeface="Arial" panose="020B0604020202020204" pitchFamily="34" charset="0"/>
                      </a:endParaRPr>
                    </a:p>
                  </a:txBody>
                  <a:tcPr marL="43322" marR="43322" marT="21661" marB="21661"/>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en-GB" sz="750" b="1" i="1" kern="1200" dirty="0">
                          <a:effectLst/>
                          <a:latin typeface="Georgia" panose="02040502050405020303" pitchFamily="18" charset="0"/>
                        </a:rPr>
                        <a:t>Purpose</a:t>
                      </a:r>
                    </a:p>
                    <a:p>
                      <a:pPr algn="ctr">
                        <a:lnSpc>
                          <a:spcPct val="115000"/>
                        </a:lnSpc>
                        <a:spcAft>
                          <a:spcPts val="0"/>
                        </a:spcAft>
                      </a:pPr>
                      <a:endParaRPr lang="en-US" sz="750" b="1" i="1" dirty="0">
                        <a:effectLst/>
                        <a:latin typeface="Georgia" panose="02040502050405020303" pitchFamily="18" charset="0"/>
                        <a:ea typeface="Times New Roman" panose="02020603050405020304" pitchFamily="18" charset="0"/>
                        <a:cs typeface="Arial" panose="020B0604020202020204" pitchFamily="34" charset="0"/>
                      </a:endParaRPr>
                    </a:p>
                  </a:txBody>
                  <a:tcPr marL="0" marR="0" marT="0" marB="0"/>
                </a:tc>
                <a:tc>
                  <a:txBody>
                    <a:bodyPr/>
                    <a:lstStyle/>
                    <a:p>
                      <a:pPr algn="ctr">
                        <a:lnSpc>
                          <a:spcPct val="115000"/>
                        </a:lnSpc>
                        <a:spcAft>
                          <a:spcPts val="0"/>
                        </a:spcAft>
                      </a:pPr>
                      <a:r>
                        <a:rPr lang="en-US" sz="750" b="1" i="1" dirty="0">
                          <a:effectLst/>
                          <a:latin typeface="Georgia" panose="02040502050405020303" pitchFamily="18" charset="0"/>
                          <a:ea typeface="Times New Roman" panose="02020603050405020304" pitchFamily="18" charset="0"/>
                          <a:cs typeface="Arial" panose="020B0604020202020204" pitchFamily="34" charset="0"/>
                        </a:rPr>
                        <a:t>Data in 2018</a:t>
                      </a:r>
                    </a:p>
                  </a:txBody>
                  <a:tcPr marL="0" marR="0" marT="0" marB="0"/>
                </a:tc>
                <a:tc>
                  <a:txBody>
                    <a:bodyPr/>
                    <a:lstStyle/>
                    <a:p>
                      <a:pPr algn="ctr">
                        <a:lnSpc>
                          <a:spcPct val="115000"/>
                        </a:lnSpc>
                        <a:spcAft>
                          <a:spcPts val="0"/>
                        </a:spcAft>
                      </a:pPr>
                      <a:r>
                        <a:rPr lang="en-US" sz="750" b="1" i="1" dirty="0">
                          <a:effectLst/>
                          <a:latin typeface="Georgia" panose="02040502050405020303" pitchFamily="18" charset="0"/>
                          <a:ea typeface="Times New Roman" panose="02020603050405020304" pitchFamily="18" charset="0"/>
                          <a:cs typeface="Arial" panose="020B0604020202020204" pitchFamily="34" charset="0"/>
                        </a:rPr>
                        <a:t>Trend </a:t>
                      </a:r>
                    </a:p>
                  </a:txBody>
                  <a:tcPr marL="0" marR="0" marT="0" marB="0"/>
                </a:tc>
                <a:extLst>
                  <a:ext uri="{0D108BD9-81ED-4DB2-BD59-A6C34878D82A}">
                    <a16:rowId xmlns="" xmlns:a16="http://schemas.microsoft.com/office/drawing/2014/main" val="4084776697"/>
                  </a:ext>
                </a:extLst>
              </a:tr>
              <a:tr h="430567">
                <a:tc rowSpan="6">
                  <a:txBody>
                    <a:bodyPr/>
                    <a:lstStyle/>
                    <a:p>
                      <a:pPr marL="91440" marR="109855" algn="ctr">
                        <a:lnSpc>
                          <a:spcPct val="115000"/>
                        </a:lnSpc>
                        <a:spcBef>
                          <a:spcPts val="705"/>
                        </a:spcBef>
                        <a:spcAft>
                          <a:spcPts val="0"/>
                        </a:spcAft>
                      </a:pPr>
                      <a:r>
                        <a:rPr lang="en-US" sz="1600" kern="1200" dirty="0">
                          <a:effectLst/>
                        </a:rPr>
                        <a:t>LEARNING</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vert="vert270" anchor="ctr"/>
                </a:tc>
                <a:tc>
                  <a:txBody>
                    <a:bodyPr/>
                    <a:lstStyle/>
                    <a:p>
                      <a:pPr marL="91440" marR="109855" algn="ctr">
                        <a:lnSpc>
                          <a:spcPct val="115000"/>
                        </a:lnSpc>
                        <a:spcBef>
                          <a:spcPts val="705"/>
                        </a:spcBef>
                        <a:spcAft>
                          <a:spcPts val="0"/>
                        </a:spcAft>
                      </a:pPr>
                      <a:r>
                        <a:rPr lang="en-US" sz="750" kern="1200" dirty="0">
                          <a:effectLst/>
                        </a:rPr>
                        <a:t>GMHQI 2.1.0</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rtl="0">
                        <a:lnSpc>
                          <a:spcPct val="115000"/>
                        </a:lnSpc>
                        <a:spcBef>
                          <a:spcPts val="705"/>
                        </a:spcBef>
                        <a:spcAft>
                          <a:spcPts val="0"/>
                        </a:spcAft>
                      </a:pPr>
                      <a:r>
                        <a:rPr lang="en-US" sz="750" kern="1200" dirty="0">
                          <a:effectLst/>
                        </a:rPr>
                        <a:t>% Program Directors (PD) who attended PD Training Course offered by the SCFHS</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750" kern="1200" dirty="0">
                          <a:effectLst/>
                        </a:rPr>
                        <a:t>The aim is to estimate the number of program directors who attended the SCFHS PD training course in a given year</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750" dirty="0">
                          <a:effectLst/>
                          <a:latin typeface="Calibri" panose="020F0502020204030204" pitchFamily="34" charset="0"/>
                          <a:ea typeface="Times New Roman" panose="02020603050405020304" pitchFamily="18" charset="0"/>
                          <a:cs typeface="Arial" panose="020B0604020202020204" pitchFamily="34" charset="0"/>
                        </a:rPr>
                        <a:t>38%</a:t>
                      </a:r>
                    </a:p>
                  </a:txBody>
                  <a:tcPr marL="0" marR="0" marT="0" marB="0" anchor="ctr"/>
                </a:tc>
                <a:tc>
                  <a:txBody>
                    <a:bodyPr/>
                    <a:lstStyle/>
                    <a:p>
                      <a:pPr algn="ctr">
                        <a:lnSpc>
                          <a:spcPct val="115000"/>
                        </a:lnSpc>
                        <a:spcAft>
                          <a:spcPts val="0"/>
                        </a:spcAft>
                      </a:pP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1654502753"/>
                  </a:ext>
                </a:extLst>
              </a:tr>
              <a:tr h="615392">
                <a:tc vMerge="1">
                  <a:txBody>
                    <a:bodyPr/>
                    <a:lstStyle/>
                    <a:p>
                      <a:endParaRPr lang="en-US"/>
                    </a:p>
                  </a:txBody>
                  <a:tcPr/>
                </a:tc>
                <a:tc>
                  <a:txBody>
                    <a:bodyPr/>
                    <a:lstStyle/>
                    <a:p>
                      <a:pPr marL="91440" marR="109855" algn="ctr">
                        <a:lnSpc>
                          <a:spcPct val="115000"/>
                        </a:lnSpc>
                        <a:spcBef>
                          <a:spcPts val="705"/>
                        </a:spcBef>
                        <a:spcAft>
                          <a:spcPts val="0"/>
                        </a:spcAft>
                      </a:pPr>
                      <a:r>
                        <a:rPr lang="en-US" sz="750" kern="1200" dirty="0">
                          <a:effectLst/>
                        </a:rPr>
                        <a:t>GMHQI 2.2.0</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a:lnSpc>
                          <a:spcPct val="115000"/>
                        </a:lnSpc>
                        <a:spcBef>
                          <a:spcPts val="705"/>
                        </a:spcBef>
                        <a:spcAft>
                          <a:spcPts val="0"/>
                        </a:spcAft>
                      </a:pPr>
                      <a:r>
                        <a:rPr lang="en-US" sz="750" kern="1200" dirty="0">
                          <a:effectLst/>
                        </a:rPr>
                        <a:t>Number of Trainers in PGMT programs who successfully completed SCFHS Training certification</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750" kern="1200" dirty="0">
                          <a:effectLst/>
                        </a:rPr>
                        <a:t>The aim is to estimate the number of PGMT trainers who completed the SCFHS training Certification course in a given year</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750" dirty="0">
                          <a:effectLst/>
                          <a:latin typeface="Calibri" panose="020F0502020204030204" pitchFamily="34" charset="0"/>
                          <a:ea typeface="Times New Roman" panose="02020603050405020304" pitchFamily="18" charset="0"/>
                          <a:cs typeface="Arial" panose="020B0604020202020204" pitchFamily="34" charset="0"/>
                        </a:rPr>
                        <a:t>238</a:t>
                      </a:r>
                    </a:p>
                  </a:txBody>
                  <a:tcPr marL="0" marR="0" marT="0" marB="0" anchor="ctr"/>
                </a:tc>
                <a:tc>
                  <a:txBody>
                    <a:bodyPr/>
                    <a:lstStyle/>
                    <a:p>
                      <a:pPr algn="ctr">
                        <a:lnSpc>
                          <a:spcPct val="115000"/>
                        </a:lnSpc>
                        <a:spcAft>
                          <a:spcPts val="0"/>
                        </a:spcAft>
                      </a:pP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1897809192"/>
                  </a:ext>
                </a:extLst>
              </a:tr>
              <a:tr h="430567">
                <a:tc vMerge="1">
                  <a:txBody>
                    <a:bodyPr/>
                    <a:lstStyle/>
                    <a:p>
                      <a:endParaRPr lang="en-US"/>
                    </a:p>
                  </a:txBody>
                  <a:tcPr/>
                </a:tc>
                <a:tc>
                  <a:txBody>
                    <a:bodyPr/>
                    <a:lstStyle/>
                    <a:p>
                      <a:pPr marL="91440" marR="109855" algn="ctr">
                        <a:lnSpc>
                          <a:spcPct val="115000"/>
                        </a:lnSpc>
                        <a:spcBef>
                          <a:spcPts val="705"/>
                        </a:spcBef>
                        <a:spcAft>
                          <a:spcPts val="0"/>
                        </a:spcAft>
                      </a:pPr>
                      <a:r>
                        <a:rPr lang="en-US" sz="750" kern="1200" dirty="0">
                          <a:effectLst/>
                        </a:rPr>
                        <a:t>GMHQI  2.3.0</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rtl="0">
                        <a:lnSpc>
                          <a:spcPct val="115000"/>
                        </a:lnSpc>
                        <a:spcBef>
                          <a:spcPts val="705"/>
                        </a:spcBef>
                        <a:spcAft>
                          <a:spcPts val="0"/>
                        </a:spcAft>
                      </a:pPr>
                      <a:r>
                        <a:rPr lang="en-US" sz="750" kern="1200" dirty="0">
                          <a:effectLst/>
                        </a:rPr>
                        <a:t>% Surveyors who’ve successfully completed SCFHS’s Accreditation Training</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750" kern="1200" dirty="0">
                          <a:effectLst/>
                        </a:rPr>
                        <a:t>The aim is to estimate the number pf surveyors who successfully the SCFHS Accreditation certification training course in a given year</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750" dirty="0">
                          <a:effectLst/>
                          <a:latin typeface="Calibri" panose="020F0502020204030204" pitchFamily="34" charset="0"/>
                          <a:ea typeface="Times New Roman" panose="02020603050405020304" pitchFamily="18" charset="0"/>
                          <a:cs typeface="Arial" panose="020B0604020202020204" pitchFamily="34" charset="0"/>
                        </a:rPr>
                        <a:t>47.75%</a:t>
                      </a:r>
                    </a:p>
                  </a:txBody>
                  <a:tcPr marL="0" marR="0" marT="0" marB="0" anchor="ctr"/>
                </a:tc>
                <a:tc>
                  <a:txBody>
                    <a:bodyPr/>
                    <a:lstStyle/>
                    <a:p>
                      <a:pPr algn="ctr">
                        <a:lnSpc>
                          <a:spcPct val="115000"/>
                        </a:lnSpc>
                        <a:spcAft>
                          <a:spcPts val="0"/>
                        </a:spcAft>
                      </a:pP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2197324006"/>
                  </a:ext>
                </a:extLst>
              </a:tr>
              <a:tr h="615392">
                <a:tc vMerge="1">
                  <a:txBody>
                    <a:bodyPr/>
                    <a:lstStyle/>
                    <a:p>
                      <a:endParaRPr lang="en-US"/>
                    </a:p>
                  </a:txBody>
                  <a:tcPr/>
                </a:tc>
                <a:tc>
                  <a:txBody>
                    <a:bodyPr/>
                    <a:lstStyle/>
                    <a:p>
                      <a:pPr marL="91440" marR="109855" algn="ctr">
                        <a:lnSpc>
                          <a:spcPct val="115000"/>
                        </a:lnSpc>
                        <a:spcBef>
                          <a:spcPts val="705"/>
                        </a:spcBef>
                        <a:spcAft>
                          <a:spcPts val="0"/>
                        </a:spcAft>
                      </a:pPr>
                      <a:r>
                        <a:rPr lang="en-US" sz="750" kern="1200" dirty="0">
                          <a:effectLst/>
                        </a:rPr>
                        <a:t>GMHQI  2.4.0</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rtl="0">
                        <a:lnSpc>
                          <a:spcPct val="115000"/>
                        </a:lnSpc>
                        <a:spcBef>
                          <a:spcPts val="705"/>
                        </a:spcBef>
                        <a:spcAft>
                          <a:spcPts val="0"/>
                        </a:spcAft>
                      </a:pPr>
                      <a:r>
                        <a:rPr lang="en-US" sz="750" kern="1200" dirty="0">
                          <a:effectLst/>
                        </a:rPr>
                        <a:t>% Resident compliance to minimal procedure, case exposure policies, required competency index</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750" kern="1200" dirty="0">
                          <a:effectLst/>
                        </a:rPr>
                        <a:t>The aim is to estimate the number of programs that complied with minimal case exposure policies required competency index in a given year </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750" dirty="0">
                          <a:effectLst/>
                          <a:latin typeface="Calibri" panose="020F0502020204030204" pitchFamily="34" charset="0"/>
                          <a:ea typeface="Times New Roman" panose="02020603050405020304" pitchFamily="18" charset="0"/>
                          <a:cs typeface="Arial" panose="020B0604020202020204" pitchFamily="34" charset="0"/>
                        </a:rPr>
                        <a:t>(Can not be measured for now)</a:t>
                      </a:r>
                    </a:p>
                  </a:txBody>
                  <a:tcPr marL="0" marR="0" marT="0" marB="0" anchor="ctr"/>
                </a:tc>
                <a:tc>
                  <a:txBody>
                    <a:bodyPr/>
                    <a:lstStyle/>
                    <a:p>
                      <a:pPr algn="ctr">
                        <a:lnSpc>
                          <a:spcPct val="115000"/>
                        </a:lnSpc>
                        <a:spcAft>
                          <a:spcPts val="0"/>
                        </a:spcAft>
                      </a:pP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1017939431"/>
                  </a:ext>
                </a:extLst>
              </a:tr>
              <a:tr h="430567">
                <a:tc vMerge="1">
                  <a:txBody>
                    <a:bodyPr/>
                    <a:lstStyle/>
                    <a:p>
                      <a:endParaRPr lang="en-US"/>
                    </a:p>
                  </a:txBody>
                  <a:tcPr/>
                </a:tc>
                <a:tc>
                  <a:txBody>
                    <a:bodyPr/>
                    <a:lstStyle/>
                    <a:p>
                      <a:pPr marL="91440" marR="109855" algn="ctr">
                        <a:lnSpc>
                          <a:spcPct val="115000"/>
                        </a:lnSpc>
                        <a:spcBef>
                          <a:spcPts val="705"/>
                        </a:spcBef>
                        <a:spcAft>
                          <a:spcPts val="0"/>
                        </a:spcAft>
                      </a:pPr>
                      <a:r>
                        <a:rPr lang="en-US" sz="750" kern="1200" dirty="0">
                          <a:effectLst/>
                        </a:rPr>
                        <a:t>GMHQI 2.5.0</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rtl="0">
                        <a:lnSpc>
                          <a:spcPct val="115000"/>
                        </a:lnSpc>
                        <a:spcBef>
                          <a:spcPts val="705"/>
                        </a:spcBef>
                        <a:spcAft>
                          <a:spcPts val="0"/>
                        </a:spcAft>
                      </a:pPr>
                      <a:r>
                        <a:rPr lang="en-US" sz="750" kern="1200" dirty="0">
                          <a:effectLst/>
                        </a:rPr>
                        <a:t>% Residents who have received Residents Evaluation by program in a specific period</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750" kern="1200" dirty="0">
                          <a:effectLst/>
                        </a:rPr>
                        <a:t>The aim is to estimate the number of residents who received their evaluation forms on time in a specific period. </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750" dirty="0">
                          <a:effectLst/>
                          <a:latin typeface="Calibri" panose="020F0502020204030204" pitchFamily="34" charset="0"/>
                          <a:ea typeface="Times New Roman" panose="02020603050405020304" pitchFamily="18" charset="0"/>
                          <a:cs typeface="Arial" panose="020B0604020202020204" pitchFamily="34" charset="0"/>
                        </a:rPr>
                        <a:t>67%</a:t>
                      </a:r>
                    </a:p>
                  </a:txBody>
                  <a:tcPr marL="0" marR="0" marT="0" marB="0" anchor="ctr"/>
                </a:tc>
                <a:tc>
                  <a:txBody>
                    <a:bodyPr/>
                    <a:lstStyle/>
                    <a:p>
                      <a:pPr algn="ctr">
                        <a:lnSpc>
                          <a:spcPct val="115000"/>
                        </a:lnSpc>
                        <a:spcAft>
                          <a:spcPts val="0"/>
                        </a:spcAft>
                      </a:pP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672531880"/>
                  </a:ext>
                </a:extLst>
              </a:tr>
              <a:tr h="430567">
                <a:tc vMerge="1">
                  <a:txBody>
                    <a:bodyPr/>
                    <a:lstStyle/>
                    <a:p>
                      <a:endParaRPr lang="en-US"/>
                    </a:p>
                  </a:txBody>
                  <a:tcPr/>
                </a:tc>
                <a:tc>
                  <a:txBody>
                    <a:bodyPr/>
                    <a:lstStyle/>
                    <a:p>
                      <a:pPr marL="91440" marR="109855" algn="ctr">
                        <a:lnSpc>
                          <a:spcPct val="115000"/>
                        </a:lnSpc>
                        <a:spcBef>
                          <a:spcPts val="705"/>
                        </a:spcBef>
                        <a:spcAft>
                          <a:spcPts val="0"/>
                        </a:spcAft>
                      </a:pPr>
                      <a:r>
                        <a:rPr lang="en-US" sz="750" kern="1200" dirty="0">
                          <a:effectLst/>
                        </a:rPr>
                        <a:t>GMHQI 2.6.0</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rtl="0">
                        <a:lnSpc>
                          <a:spcPct val="115000"/>
                        </a:lnSpc>
                        <a:spcBef>
                          <a:spcPts val="705"/>
                        </a:spcBef>
                        <a:spcAft>
                          <a:spcPts val="0"/>
                        </a:spcAft>
                      </a:pPr>
                      <a:r>
                        <a:rPr lang="en-US" sz="750" kern="1200" dirty="0">
                          <a:effectLst/>
                        </a:rPr>
                        <a:t>% Research included in curricula</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750" kern="1200" dirty="0">
                          <a:effectLst/>
                        </a:rPr>
                        <a:t>The aim is to estimate the number of research projects that residents participated based on their curricula in a given year </a:t>
                      </a: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750" dirty="0">
                          <a:effectLst/>
                          <a:latin typeface="Calibri" panose="020F0502020204030204" pitchFamily="34" charset="0"/>
                          <a:ea typeface="Times New Roman" panose="02020603050405020304" pitchFamily="18" charset="0"/>
                          <a:cs typeface="Arial" panose="020B0604020202020204" pitchFamily="34" charset="0"/>
                        </a:rPr>
                        <a:t>50%</a:t>
                      </a:r>
                    </a:p>
                  </a:txBody>
                  <a:tcPr marL="0" marR="0" marT="0" marB="0" anchor="ctr"/>
                </a:tc>
                <a:tc>
                  <a:txBody>
                    <a:bodyPr/>
                    <a:lstStyle/>
                    <a:p>
                      <a:pPr algn="ctr">
                        <a:lnSpc>
                          <a:spcPct val="115000"/>
                        </a:lnSpc>
                        <a:spcAft>
                          <a:spcPts val="0"/>
                        </a:spcAft>
                      </a:pPr>
                      <a:endParaRPr lang="en-US" sz="75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657291160"/>
                  </a:ext>
                </a:extLst>
              </a:tr>
            </a:tbl>
          </a:graphicData>
        </a:graphic>
      </p:graphicFrame>
      <p:sp>
        <p:nvSpPr>
          <p:cNvPr id="7" name="Down Arrow 6">
            <a:extLst>
              <a:ext uri="{FF2B5EF4-FFF2-40B4-BE49-F238E27FC236}">
                <a16:creationId xmlns="" xmlns:a16="http://schemas.microsoft.com/office/drawing/2014/main" id="{6547F3BB-9C6C-9049-A759-28CA2165064B}"/>
              </a:ext>
            </a:extLst>
          </p:cNvPr>
          <p:cNvSpPr/>
          <p:nvPr/>
        </p:nvSpPr>
        <p:spPr>
          <a:xfrm flipH="1" flipV="1">
            <a:off x="8587741" y="2343150"/>
            <a:ext cx="99059" cy="76200"/>
          </a:xfrm>
          <a:prstGeom prst="downArrow">
            <a:avLst/>
          </a:prstGeom>
          <a:solidFill>
            <a:srgbClr val="00C18B"/>
          </a:solidFill>
          <a:ln>
            <a:solidFill>
              <a:srgbClr val="00C1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981970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a:latin typeface="Georgia" panose="02040502050405020303" pitchFamily="18" charset="0"/>
              </a:rPr>
              <a:t>GHM Quality Matrix</a:t>
            </a:r>
            <a:endParaRPr lang="en-CA" sz="3200" dirty="0"/>
          </a:p>
        </p:txBody>
      </p:sp>
      <p:sp>
        <p:nvSpPr>
          <p:cNvPr id="3" name="Date Placeholder 2"/>
          <p:cNvSpPr>
            <a:spLocks noGrp="1"/>
          </p:cNvSpPr>
          <p:nvPr>
            <p:ph type="dt" sz="half" idx="10"/>
          </p:nvPr>
        </p:nvSpPr>
        <p:spPr/>
        <p:txBody>
          <a:bodyPr/>
          <a:lstStyle/>
          <a:p>
            <a:fld id="{41549484-7B7A-4DC9-9225-C4E74FE92836}" type="datetime3">
              <a:rPr lang="en-US" smtClean="0"/>
              <a:t>23 May 2019</a:t>
            </a:fld>
            <a:endParaRPr lang="en-US" dirty="0"/>
          </a:p>
        </p:txBody>
      </p:sp>
      <p:sp>
        <p:nvSpPr>
          <p:cNvPr id="4" name="Slide Number Placeholder 3"/>
          <p:cNvSpPr>
            <a:spLocks noGrp="1"/>
          </p:cNvSpPr>
          <p:nvPr>
            <p:ph type="sldNum" sz="quarter" idx="12"/>
          </p:nvPr>
        </p:nvSpPr>
        <p:spPr/>
        <p:txBody>
          <a:bodyPr/>
          <a:lstStyle/>
          <a:p>
            <a:fld id="{62E0A0BA-E48F-4DEF-8E9A-E39F0E284128}" type="slidenum">
              <a:rPr lang="en-US" smtClean="0"/>
              <a:pPr/>
              <a:t>13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420704745"/>
              </p:ext>
            </p:extLst>
          </p:nvPr>
        </p:nvGraphicFramePr>
        <p:xfrm>
          <a:off x="247650" y="1085368"/>
          <a:ext cx="8648699" cy="3247622"/>
        </p:xfrm>
        <a:graphic>
          <a:graphicData uri="http://schemas.openxmlformats.org/drawingml/2006/table">
            <a:tbl>
              <a:tblPr firstRow="1" bandRow="1">
                <a:tableStyleId>{7DF18680-E054-41AD-8BC1-D1AEF772440D}</a:tableStyleId>
              </a:tblPr>
              <a:tblGrid>
                <a:gridCol w="742950">
                  <a:extLst>
                    <a:ext uri="{9D8B030D-6E8A-4147-A177-3AD203B41FA5}">
                      <a16:colId xmlns="" xmlns:a16="http://schemas.microsoft.com/office/drawing/2014/main" val="1324058837"/>
                    </a:ext>
                  </a:extLst>
                </a:gridCol>
                <a:gridCol w="762000">
                  <a:extLst>
                    <a:ext uri="{9D8B030D-6E8A-4147-A177-3AD203B41FA5}">
                      <a16:colId xmlns="" xmlns:a16="http://schemas.microsoft.com/office/drawing/2014/main" val="1947192596"/>
                    </a:ext>
                  </a:extLst>
                </a:gridCol>
                <a:gridCol w="2133600">
                  <a:extLst>
                    <a:ext uri="{9D8B030D-6E8A-4147-A177-3AD203B41FA5}">
                      <a16:colId xmlns="" xmlns:a16="http://schemas.microsoft.com/office/drawing/2014/main" val="3196533480"/>
                    </a:ext>
                  </a:extLst>
                </a:gridCol>
                <a:gridCol w="3886200">
                  <a:extLst>
                    <a:ext uri="{9D8B030D-6E8A-4147-A177-3AD203B41FA5}">
                      <a16:colId xmlns="" xmlns:a16="http://schemas.microsoft.com/office/drawing/2014/main" val="3704197773"/>
                    </a:ext>
                  </a:extLst>
                </a:gridCol>
                <a:gridCol w="615202">
                  <a:extLst>
                    <a:ext uri="{9D8B030D-6E8A-4147-A177-3AD203B41FA5}">
                      <a16:colId xmlns="" xmlns:a16="http://schemas.microsoft.com/office/drawing/2014/main" val="3831582789"/>
                    </a:ext>
                  </a:extLst>
                </a:gridCol>
                <a:gridCol w="508747">
                  <a:extLst>
                    <a:ext uri="{9D8B030D-6E8A-4147-A177-3AD203B41FA5}">
                      <a16:colId xmlns="" xmlns:a16="http://schemas.microsoft.com/office/drawing/2014/main" val="538629315"/>
                    </a:ext>
                  </a:extLst>
                </a:gridCol>
              </a:tblGrid>
              <a:tr h="284294">
                <a:tc>
                  <a:txBody>
                    <a:bodyPr/>
                    <a:lstStyle/>
                    <a:p>
                      <a:pPr algn="ctr">
                        <a:lnSpc>
                          <a:spcPct val="115000"/>
                        </a:lnSpc>
                        <a:spcAft>
                          <a:spcPts val="0"/>
                        </a:spcAft>
                      </a:pPr>
                      <a:r>
                        <a:rPr lang="en-US" sz="1100" b="1" i="1" dirty="0">
                          <a:effectLst/>
                          <a:latin typeface="Georgia" panose="02040502050405020303" pitchFamily="18" charset="0"/>
                        </a:rPr>
                        <a:t>Kirkpatrick Domain </a:t>
                      </a:r>
                      <a:endParaRPr lang="en-US" sz="1100" b="1" i="1" dirty="0">
                        <a:effectLst/>
                        <a:latin typeface="Georgia" panose="02040502050405020303" pitchFamily="18" charset="0"/>
                        <a:ea typeface="Times New Roman" panose="02020603050405020304" pitchFamily="18" charset="0"/>
                        <a:cs typeface="Arial" panose="020B0604020202020204" pitchFamily="34" charset="0"/>
                      </a:endParaRPr>
                    </a:p>
                  </a:txBody>
                  <a:tcPr marL="0" marR="0" marT="0" marB="0"/>
                </a:tc>
                <a:tc>
                  <a:txBody>
                    <a:bodyPr/>
                    <a:lstStyle/>
                    <a:p>
                      <a:pPr algn="ctr">
                        <a:lnSpc>
                          <a:spcPct val="115000"/>
                        </a:lnSpc>
                        <a:spcAft>
                          <a:spcPts val="0"/>
                        </a:spcAft>
                      </a:pPr>
                      <a:r>
                        <a:rPr lang="en-GB" sz="1100" b="1" i="1" kern="1200" dirty="0">
                          <a:effectLst/>
                          <a:latin typeface="Georgia" panose="02040502050405020303" pitchFamily="18" charset="0"/>
                        </a:rPr>
                        <a:t>KPI ID</a:t>
                      </a:r>
                      <a:endParaRPr lang="en-US" sz="1100" b="1" i="1" dirty="0">
                        <a:effectLst/>
                        <a:latin typeface="Georgia" panose="02040502050405020303" pitchFamily="18" charset="0"/>
                        <a:ea typeface="Times New Roman" panose="02020603050405020304" pitchFamily="18" charset="0"/>
                        <a:cs typeface="Arial" panose="020B0604020202020204" pitchFamily="34" charset="0"/>
                      </a:endParaRPr>
                    </a:p>
                  </a:txBody>
                  <a:tcPr marL="43322" marR="43322" marT="21661" marB="21661"/>
                </a:tc>
                <a:tc>
                  <a:txBody>
                    <a:bodyPr/>
                    <a:lstStyle/>
                    <a:p>
                      <a:pPr algn="ctr">
                        <a:lnSpc>
                          <a:spcPct val="115000"/>
                        </a:lnSpc>
                        <a:spcAft>
                          <a:spcPts val="0"/>
                        </a:spcAft>
                      </a:pPr>
                      <a:r>
                        <a:rPr lang="en-GB" sz="1100" b="1" i="1" kern="1200" dirty="0">
                          <a:effectLst/>
                          <a:latin typeface="Georgia" panose="02040502050405020303" pitchFamily="18" charset="0"/>
                        </a:rPr>
                        <a:t>KPI</a:t>
                      </a:r>
                      <a:endParaRPr lang="en-US" sz="1100" b="1" i="1" dirty="0">
                        <a:effectLst/>
                        <a:latin typeface="Georgia" panose="02040502050405020303" pitchFamily="18" charset="0"/>
                        <a:ea typeface="Times New Roman" panose="02020603050405020304" pitchFamily="18" charset="0"/>
                        <a:cs typeface="Arial" panose="020B0604020202020204" pitchFamily="34" charset="0"/>
                      </a:endParaRPr>
                    </a:p>
                  </a:txBody>
                  <a:tcPr marL="43322" marR="43322" marT="21661" marB="21661"/>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en-GB" sz="1100" b="1" i="1" kern="1200" dirty="0">
                          <a:effectLst/>
                          <a:latin typeface="Georgia" panose="02040502050405020303" pitchFamily="18" charset="0"/>
                        </a:rPr>
                        <a:t>Purpose</a:t>
                      </a:r>
                    </a:p>
                    <a:p>
                      <a:pPr algn="ctr">
                        <a:lnSpc>
                          <a:spcPct val="115000"/>
                        </a:lnSpc>
                        <a:spcAft>
                          <a:spcPts val="0"/>
                        </a:spcAft>
                      </a:pPr>
                      <a:endParaRPr lang="en-US" sz="1100" b="1" i="1" dirty="0">
                        <a:effectLst/>
                        <a:latin typeface="Georgia" panose="02040502050405020303" pitchFamily="18" charset="0"/>
                        <a:ea typeface="Times New Roman" panose="02020603050405020304" pitchFamily="18" charset="0"/>
                        <a:cs typeface="Arial" panose="020B0604020202020204" pitchFamily="34" charset="0"/>
                      </a:endParaRPr>
                    </a:p>
                  </a:txBody>
                  <a:tcPr marL="0" marR="0" marT="0" marB="0"/>
                </a:tc>
                <a:tc>
                  <a:txBody>
                    <a:bodyPr/>
                    <a:lstStyle/>
                    <a:p>
                      <a:pPr algn="ctr">
                        <a:lnSpc>
                          <a:spcPct val="115000"/>
                        </a:lnSpc>
                        <a:spcAft>
                          <a:spcPts val="0"/>
                        </a:spcAft>
                      </a:pPr>
                      <a:r>
                        <a:rPr lang="en-US" sz="1100" b="1" i="1" dirty="0">
                          <a:effectLst/>
                          <a:latin typeface="Georgia" panose="02040502050405020303" pitchFamily="18" charset="0"/>
                          <a:ea typeface="Times New Roman" panose="02020603050405020304" pitchFamily="18" charset="0"/>
                          <a:cs typeface="Arial" panose="020B0604020202020204" pitchFamily="34" charset="0"/>
                        </a:rPr>
                        <a:t>Data in </a:t>
                      </a:r>
                    </a:p>
                    <a:p>
                      <a:pPr algn="ctr">
                        <a:lnSpc>
                          <a:spcPct val="115000"/>
                        </a:lnSpc>
                        <a:spcAft>
                          <a:spcPts val="0"/>
                        </a:spcAft>
                      </a:pPr>
                      <a:r>
                        <a:rPr lang="en-US" sz="1100" b="1" i="1" dirty="0">
                          <a:effectLst/>
                          <a:latin typeface="Georgia" panose="02040502050405020303" pitchFamily="18" charset="0"/>
                          <a:ea typeface="Times New Roman" panose="02020603050405020304" pitchFamily="18" charset="0"/>
                          <a:cs typeface="Arial" panose="020B0604020202020204" pitchFamily="34" charset="0"/>
                        </a:rPr>
                        <a:t>2018</a:t>
                      </a:r>
                    </a:p>
                  </a:txBody>
                  <a:tcPr marL="0" marR="0" marT="0" marB="0"/>
                </a:tc>
                <a:tc>
                  <a:txBody>
                    <a:bodyPr/>
                    <a:lstStyle/>
                    <a:p>
                      <a:pPr algn="ctr">
                        <a:lnSpc>
                          <a:spcPct val="115000"/>
                        </a:lnSpc>
                        <a:spcAft>
                          <a:spcPts val="0"/>
                        </a:spcAft>
                      </a:pPr>
                      <a:r>
                        <a:rPr lang="en-US" sz="1100" b="1" i="1" dirty="0">
                          <a:effectLst/>
                          <a:latin typeface="Georgia" panose="02040502050405020303" pitchFamily="18" charset="0"/>
                          <a:ea typeface="Times New Roman" panose="02020603050405020304" pitchFamily="18" charset="0"/>
                          <a:cs typeface="Arial" panose="020B0604020202020204" pitchFamily="34" charset="0"/>
                        </a:rPr>
                        <a:t>Trend </a:t>
                      </a:r>
                    </a:p>
                  </a:txBody>
                  <a:tcPr marL="0" marR="0" marT="0" marB="0"/>
                </a:tc>
                <a:extLst>
                  <a:ext uri="{0D108BD9-81ED-4DB2-BD59-A6C34878D82A}">
                    <a16:rowId xmlns="" xmlns:a16="http://schemas.microsoft.com/office/drawing/2014/main" val="1998007571"/>
                  </a:ext>
                </a:extLst>
              </a:tr>
              <a:tr h="317110">
                <a:tc>
                  <a:txBody>
                    <a:bodyPr/>
                    <a:lstStyle/>
                    <a:p>
                      <a:pPr marL="91440" marR="109855" algn="ctr">
                        <a:lnSpc>
                          <a:spcPct val="115000"/>
                        </a:lnSpc>
                        <a:spcBef>
                          <a:spcPts val="705"/>
                        </a:spcBef>
                        <a:spcAft>
                          <a:spcPts val="0"/>
                        </a:spcAft>
                      </a:pP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vert="vert270" anchor="ctr">
                    <a:solidFill>
                      <a:schemeClr val="accent5">
                        <a:lumMod val="60000"/>
                        <a:lumOff val="40000"/>
                      </a:schemeClr>
                    </a:solidFill>
                  </a:tcPr>
                </a:tc>
                <a:tc>
                  <a:txBody>
                    <a:bodyPr/>
                    <a:lstStyle/>
                    <a:p>
                      <a:pPr marL="91440" marR="109855" algn="ctr">
                        <a:lnSpc>
                          <a:spcPct val="115000"/>
                        </a:lnSpc>
                        <a:spcBef>
                          <a:spcPts val="705"/>
                        </a:spcBef>
                        <a:spcAft>
                          <a:spcPts val="0"/>
                        </a:spcAft>
                      </a:pPr>
                      <a:r>
                        <a:rPr lang="en-US" sz="900" kern="1200" dirty="0">
                          <a:effectLst/>
                        </a:rPr>
                        <a:t>GMHQI  2.7.0</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rtl="0">
                        <a:lnSpc>
                          <a:spcPct val="115000"/>
                        </a:lnSpc>
                        <a:spcBef>
                          <a:spcPts val="705"/>
                        </a:spcBef>
                        <a:spcAft>
                          <a:spcPts val="0"/>
                        </a:spcAft>
                      </a:pPr>
                      <a:r>
                        <a:rPr lang="en-US" sz="900" kern="1200" dirty="0">
                          <a:effectLst/>
                        </a:rPr>
                        <a:t>% Burnout policy implementation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900" kern="1200" dirty="0">
                          <a:effectLst/>
                        </a:rPr>
                        <a:t>The aim is to estimate the policy implementation of burnout detection and prevention programs to all those who are involved in training in a given year</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900" dirty="0">
                          <a:effectLst/>
                          <a:latin typeface="Calibri" panose="020F0502020204030204" pitchFamily="34" charset="0"/>
                          <a:ea typeface="Times New Roman" panose="02020603050405020304" pitchFamily="18" charset="0"/>
                          <a:cs typeface="Arial" panose="020B0604020202020204" pitchFamily="34" charset="0"/>
                        </a:rPr>
                        <a:t>58.4%</a:t>
                      </a:r>
                    </a:p>
                  </a:txBody>
                  <a:tcPr marL="0" marR="0" marT="0" marB="0" anchor="ctr"/>
                </a:tc>
                <a:tc>
                  <a:txBody>
                    <a:bodyPr/>
                    <a:lstStyle/>
                    <a:p>
                      <a:pPr algn="ctr">
                        <a:lnSpc>
                          <a:spcPct val="115000"/>
                        </a:lnSpc>
                        <a:spcAft>
                          <a:spcPts val="0"/>
                        </a:spcAft>
                      </a:pP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3213418358"/>
                  </a:ext>
                </a:extLst>
              </a:tr>
              <a:tr h="317110">
                <a:tc>
                  <a:txBody>
                    <a:bodyPr/>
                    <a:lstStyle/>
                    <a:p>
                      <a:pPr marL="91440" marR="109855" algn="ctr">
                        <a:lnSpc>
                          <a:spcPct val="115000"/>
                        </a:lnSpc>
                        <a:spcBef>
                          <a:spcPts val="705"/>
                        </a:spcBef>
                        <a:spcAft>
                          <a:spcPts val="0"/>
                        </a:spcAft>
                      </a:pP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vert="vert270" anchor="ctr">
                    <a:solidFill>
                      <a:schemeClr val="accent5">
                        <a:lumMod val="60000"/>
                        <a:lumOff val="40000"/>
                      </a:schemeClr>
                    </a:solidFill>
                  </a:tcPr>
                </a:tc>
                <a:tc>
                  <a:txBody>
                    <a:bodyPr/>
                    <a:lstStyle/>
                    <a:p>
                      <a:pPr marL="91440" marR="109855" algn="ctr">
                        <a:lnSpc>
                          <a:spcPct val="115000"/>
                        </a:lnSpc>
                        <a:spcBef>
                          <a:spcPts val="705"/>
                        </a:spcBef>
                        <a:spcAft>
                          <a:spcPts val="0"/>
                        </a:spcAft>
                      </a:pPr>
                      <a:r>
                        <a:rPr lang="en-US" sz="900" kern="1200" dirty="0">
                          <a:effectLst/>
                        </a:rPr>
                        <a:t>GMHQI  2.8.0</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rtl="0">
                        <a:lnSpc>
                          <a:spcPct val="115000"/>
                        </a:lnSpc>
                        <a:spcAft>
                          <a:spcPts val="0"/>
                        </a:spcAft>
                      </a:pPr>
                      <a:r>
                        <a:rPr lang="en-US" sz="900" kern="1200" dirty="0">
                          <a:effectLst/>
                        </a:rPr>
                        <a:t>% Compliance with implementing incorporated e-log system in each program</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900" kern="1200" dirty="0">
                          <a:effectLst/>
                        </a:rPr>
                        <a:t>The aim is to estimate the compliance rate with implementing incorporated e-log system in each program in a given year</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900" dirty="0">
                          <a:effectLst/>
                          <a:latin typeface="Calibri" panose="020F0502020204030204" pitchFamily="34" charset="0"/>
                          <a:ea typeface="Times New Roman" panose="02020603050405020304" pitchFamily="18" charset="0"/>
                          <a:cs typeface="Arial" panose="020B0604020202020204" pitchFamily="34" charset="0"/>
                        </a:rPr>
                        <a:t>4.7%</a:t>
                      </a:r>
                    </a:p>
                  </a:txBody>
                  <a:tcPr marL="0" marR="0" marT="0" marB="0" anchor="ctr"/>
                </a:tc>
                <a:tc>
                  <a:txBody>
                    <a:bodyPr/>
                    <a:lstStyle/>
                    <a:p>
                      <a:pPr algn="ctr">
                        <a:lnSpc>
                          <a:spcPct val="115000"/>
                        </a:lnSpc>
                        <a:spcAft>
                          <a:spcPts val="0"/>
                        </a:spcAft>
                      </a:pP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2271921617"/>
                  </a:ext>
                </a:extLst>
              </a:tr>
              <a:tr h="317110">
                <a:tc rowSpan="5">
                  <a:txBody>
                    <a:bodyPr/>
                    <a:lstStyle/>
                    <a:p>
                      <a:pPr marL="91440" marR="109855" algn="ctr">
                        <a:lnSpc>
                          <a:spcPct val="115000"/>
                        </a:lnSpc>
                        <a:spcBef>
                          <a:spcPts val="705"/>
                        </a:spcBef>
                        <a:spcAft>
                          <a:spcPts val="0"/>
                        </a:spcAft>
                      </a:pPr>
                      <a:r>
                        <a:rPr lang="en-US" sz="1100" kern="1200" dirty="0">
                          <a:effectLst/>
                        </a:rPr>
                        <a:t>LEARNING</a:t>
                      </a:r>
                      <a:endParaRPr lang="en-US" sz="11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vert="vert270" anchor="ctr">
                    <a:solidFill>
                      <a:schemeClr val="accent5">
                        <a:lumMod val="60000"/>
                        <a:lumOff val="40000"/>
                      </a:schemeClr>
                    </a:solidFill>
                  </a:tcPr>
                </a:tc>
                <a:tc>
                  <a:txBody>
                    <a:bodyPr/>
                    <a:lstStyle/>
                    <a:p>
                      <a:pPr marL="91440" marR="109855" algn="ctr">
                        <a:lnSpc>
                          <a:spcPct val="115000"/>
                        </a:lnSpc>
                        <a:spcBef>
                          <a:spcPts val="705"/>
                        </a:spcBef>
                        <a:spcAft>
                          <a:spcPts val="0"/>
                        </a:spcAft>
                      </a:pPr>
                      <a:r>
                        <a:rPr lang="en-US" sz="900" kern="1200" dirty="0">
                          <a:effectLst/>
                        </a:rPr>
                        <a:t>GMHQI 2.9.0</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rtl="0">
                        <a:lnSpc>
                          <a:spcPct val="115000"/>
                        </a:lnSpc>
                        <a:spcBef>
                          <a:spcPts val="705"/>
                        </a:spcBef>
                        <a:spcAft>
                          <a:spcPts val="0"/>
                        </a:spcAft>
                      </a:pPr>
                      <a:r>
                        <a:rPr lang="en-US" sz="900" kern="1200" dirty="0">
                          <a:effectLst/>
                        </a:rPr>
                        <a:t>% Residents who fulfilled their promotion criteria</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900" kern="1200" dirty="0">
                          <a:effectLst/>
                        </a:rPr>
                        <a:t>The aim is to estimate the number of residents who fulfilled their promotion requirement criteria in a given year.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900" dirty="0">
                          <a:effectLst/>
                          <a:latin typeface="Calibri" panose="020F0502020204030204" pitchFamily="34" charset="0"/>
                          <a:ea typeface="Times New Roman" panose="02020603050405020304" pitchFamily="18" charset="0"/>
                          <a:cs typeface="Arial" panose="020B0604020202020204" pitchFamily="34" charset="0"/>
                        </a:rPr>
                        <a:t>95.7%</a:t>
                      </a:r>
                    </a:p>
                  </a:txBody>
                  <a:tcPr marL="0" marR="0" marT="0" marB="0" anchor="ctr"/>
                </a:tc>
                <a:tc>
                  <a:txBody>
                    <a:bodyPr/>
                    <a:lstStyle/>
                    <a:p>
                      <a:pPr algn="ctr">
                        <a:lnSpc>
                          <a:spcPct val="115000"/>
                        </a:lnSpc>
                        <a:spcAft>
                          <a:spcPts val="0"/>
                        </a:spcAft>
                      </a:pP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1135231038"/>
                  </a:ext>
                </a:extLst>
              </a:tr>
              <a:tr h="276397">
                <a:tc vMerge="1">
                  <a:txBody>
                    <a:bodyPr/>
                    <a:lstStyle/>
                    <a:p>
                      <a:endParaRPr lang="en-US"/>
                    </a:p>
                  </a:txBody>
                  <a:tcPr/>
                </a:tc>
                <a:tc>
                  <a:txBody>
                    <a:bodyPr/>
                    <a:lstStyle/>
                    <a:p>
                      <a:pPr marL="91440" marR="109855" algn="ctr">
                        <a:lnSpc>
                          <a:spcPct val="115000"/>
                        </a:lnSpc>
                        <a:spcBef>
                          <a:spcPts val="705"/>
                        </a:spcBef>
                        <a:spcAft>
                          <a:spcPts val="0"/>
                        </a:spcAft>
                      </a:pPr>
                      <a:r>
                        <a:rPr lang="en-US" sz="900" kern="1200" dirty="0">
                          <a:effectLst/>
                        </a:rPr>
                        <a:t>GMHQI 2.10.0</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rtl="0">
                        <a:lnSpc>
                          <a:spcPct val="115000"/>
                        </a:lnSpc>
                        <a:spcBef>
                          <a:spcPts val="705"/>
                        </a:spcBef>
                        <a:spcAft>
                          <a:spcPts val="0"/>
                        </a:spcAft>
                      </a:pPr>
                      <a:r>
                        <a:rPr lang="en-US" sz="900" kern="1200" dirty="0">
                          <a:effectLst/>
                        </a:rPr>
                        <a:t>% Residents who passed the board exam</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900" kern="1200" dirty="0">
                          <a:effectLst/>
                        </a:rPr>
                        <a:t>The aim is to estimate the number of residents who passed their board exam in a given year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900" dirty="0">
                          <a:effectLst/>
                          <a:latin typeface="Calibri" panose="020F0502020204030204" pitchFamily="34" charset="0"/>
                          <a:ea typeface="Times New Roman" panose="02020603050405020304" pitchFamily="18" charset="0"/>
                          <a:cs typeface="Arial" panose="020B0604020202020204" pitchFamily="34" charset="0"/>
                        </a:rPr>
                        <a:t>82.3%</a:t>
                      </a:r>
                    </a:p>
                  </a:txBody>
                  <a:tcPr marL="0" marR="0" marT="0" marB="0" anchor="ctr"/>
                </a:tc>
                <a:tc>
                  <a:txBody>
                    <a:bodyPr/>
                    <a:lstStyle/>
                    <a:p>
                      <a:pPr algn="ctr">
                        <a:lnSpc>
                          <a:spcPct val="115000"/>
                        </a:lnSpc>
                        <a:spcAft>
                          <a:spcPts val="0"/>
                        </a:spcAft>
                      </a:pP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3601327310"/>
                  </a:ext>
                </a:extLst>
              </a:tr>
              <a:tr h="276397">
                <a:tc vMerge="1">
                  <a:txBody>
                    <a:bodyPr/>
                    <a:lstStyle/>
                    <a:p>
                      <a:endParaRPr lang="en-US"/>
                    </a:p>
                  </a:txBody>
                  <a:tcPr/>
                </a:tc>
                <a:tc>
                  <a:txBody>
                    <a:bodyPr/>
                    <a:lstStyle/>
                    <a:p>
                      <a:pPr marL="91440" marR="109855" algn="ctr">
                        <a:lnSpc>
                          <a:spcPct val="115000"/>
                        </a:lnSpc>
                        <a:spcBef>
                          <a:spcPts val="705"/>
                        </a:spcBef>
                        <a:spcAft>
                          <a:spcPts val="0"/>
                        </a:spcAft>
                      </a:pPr>
                      <a:r>
                        <a:rPr lang="en-US" sz="900" kern="1200" dirty="0">
                          <a:effectLst/>
                        </a:rPr>
                        <a:t>GMHQI 2.11.0</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rtl="0">
                        <a:lnSpc>
                          <a:spcPct val="115000"/>
                        </a:lnSpc>
                        <a:spcBef>
                          <a:spcPts val="705"/>
                        </a:spcBef>
                        <a:spcAft>
                          <a:spcPts val="0"/>
                        </a:spcAft>
                      </a:pPr>
                      <a:r>
                        <a:rPr lang="en-US" sz="900" kern="1200" dirty="0">
                          <a:effectLst/>
                        </a:rPr>
                        <a:t>% Disciplines who incorporated simulation in their curricula</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900" kern="1200" dirty="0">
                          <a:effectLst/>
                        </a:rPr>
                        <a:t>The aim is to estimate the number of disciplines who incorporated simulation training in their curricula in a given year.</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900" dirty="0">
                          <a:effectLst/>
                          <a:latin typeface="Calibri" panose="020F0502020204030204" pitchFamily="34" charset="0"/>
                          <a:ea typeface="Times New Roman" panose="02020603050405020304" pitchFamily="18" charset="0"/>
                          <a:cs typeface="Arial" panose="020B0604020202020204" pitchFamily="34" charset="0"/>
                        </a:rPr>
                        <a:t>32%</a:t>
                      </a:r>
                    </a:p>
                  </a:txBody>
                  <a:tcPr marL="0" marR="0" marT="0" marB="0" anchor="ctr"/>
                </a:tc>
                <a:tc>
                  <a:txBody>
                    <a:bodyPr/>
                    <a:lstStyle/>
                    <a:p>
                      <a:pPr algn="ctr">
                        <a:lnSpc>
                          <a:spcPct val="115000"/>
                        </a:lnSpc>
                        <a:spcAft>
                          <a:spcPts val="0"/>
                        </a:spcAft>
                      </a:pP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2923432066"/>
                  </a:ext>
                </a:extLst>
              </a:tr>
              <a:tr h="263840">
                <a:tc vMerge="1">
                  <a:txBody>
                    <a:bodyPr/>
                    <a:lstStyle/>
                    <a:p>
                      <a:endParaRPr lang="en-US"/>
                    </a:p>
                  </a:txBody>
                  <a:tcPr/>
                </a:tc>
                <a:tc>
                  <a:txBody>
                    <a:bodyPr/>
                    <a:lstStyle/>
                    <a:p>
                      <a:pPr marL="91440" marR="109855" algn="ctr">
                        <a:lnSpc>
                          <a:spcPct val="115000"/>
                        </a:lnSpc>
                        <a:spcBef>
                          <a:spcPts val="705"/>
                        </a:spcBef>
                        <a:spcAft>
                          <a:spcPts val="0"/>
                        </a:spcAft>
                      </a:pPr>
                      <a:r>
                        <a:rPr lang="en-US" sz="900" kern="1200" dirty="0">
                          <a:effectLst/>
                        </a:rPr>
                        <a:t>GMHQI 2.12.0</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a:lnSpc>
                          <a:spcPct val="115000"/>
                        </a:lnSpc>
                        <a:spcBef>
                          <a:spcPts val="705"/>
                        </a:spcBef>
                        <a:spcAft>
                          <a:spcPts val="0"/>
                        </a:spcAft>
                      </a:pPr>
                      <a:r>
                        <a:rPr lang="en-US" sz="900" kern="1200" dirty="0">
                          <a:effectLst/>
                        </a:rPr>
                        <a:t>% Residents who have received an annual master rotation plan</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900" kern="1200" dirty="0">
                          <a:effectLst/>
                        </a:rPr>
                        <a:t>The aim is to estimate the number of residents who have received their annual rotation plan on time in a given year.</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900" dirty="0">
                          <a:effectLst/>
                          <a:latin typeface="Calibri" panose="020F0502020204030204" pitchFamily="34" charset="0"/>
                          <a:ea typeface="Times New Roman" panose="02020603050405020304" pitchFamily="18" charset="0"/>
                          <a:cs typeface="Arial" panose="020B0604020202020204" pitchFamily="34" charset="0"/>
                        </a:rPr>
                        <a:t>80%</a:t>
                      </a:r>
                    </a:p>
                  </a:txBody>
                  <a:tcPr marL="0" marR="0" marT="0" marB="0" anchor="ctr"/>
                </a:tc>
                <a:tc>
                  <a:txBody>
                    <a:bodyPr/>
                    <a:lstStyle/>
                    <a:p>
                      <a:pPr algn="ctr">
                        <a:lnSpc>
                          <a:spcPct val="115000"/>
                        </a:lnSpc>
                        <a:spcAft>
                          <a:spcPts val="0"/>
                        </a:spcAft>
                      </a:pP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43797380"/>
                  </a:ext>
                </a:extLst>
              </a:tr>
              <a:tr h="276397">
                <a:tc vMerge="1">
                  <a:txBody>
                    <a:bodyPr/>
                    <a:lstStyle/>
                    <a:p>
                      <a:endParaRPr lang="en-US"/>
                    </a:p>
                  </a:txBody>
                  <a:tcPr/>
                </a:tc>
                <a:tc>
                  <a:txBody>
                    <a:bodyPr/>
                    <a:lstStyle/>
                    <a:p>
                      <a:pPr marL="91440" marR="109855" algn="ctr">
                        <a:lnSpc>
                          <a:spcPct val="115000"/>
                        </a:lnSpc>
                        <a:spcBef>
                          <a:spcPts val="705"/>
                        </a:spcBef>
                        <a:spcAft>
                          <a:spcPts val="0"/>
                        </a:spcAft>
                      </a:pPr>
                      <a:r>
                        <a:rPr lang="en-US" sz="900" kern="1200" dirty="0">
                          <a:effectLst/>
                        </a:rPr>
                        <a:t>GMHQI 2.13.0</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marL="91440" marR="109855" algn="ctr">
                        <a:lnSpc>
                          <a:spcPct val="115000"/>
                        </a:lnSpc>
                        <a:spcBef>
                          <a:spcPts val="705"/>
                        </a:spcBef>
                        <a:spcAft>
                          <a:spcPts val="0"/>
                        </a:spcAft>
                      </a:pPr>
                      <a:r>
                        <a:rPr lang="en-US" sz="900" kern="1200" dirty="0">
                          <a:effectLst/>
                        </a:rPr>
                        <a:t>% Adherence to the annual Master plan</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43322" marR="43322" marT="21661" marB="21661" anchor="ctr"/>
                </a:tc>
                <a:tc>
                  <a:txBody>
                    <a:bodyPr/>
                    <a:lstStyle/>
                    <a:p>
                      <a:pPr algn="ctr">
                        <a:lnSpc>
                          <a:spcPct val="115000"/>
                        </a:lnSpc>
                        <a:spcAft>
                          <a:spcPts val="0"/>
                        </a:spcAft>
                      </a:pPr>
                      <a:r>
                        <a:rPr lang="en-US" sz="900" kern="1200" dirty="0">
                          <a:effectLst/>
                        </a:rPr>
                        <a:t>The aim is to estimate the number of residents who complied with their annual master plan in a given year. </a:t>
                      </a: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900" dirty="0">
                          <a:effectLst/>
                          <a:latin typeface="Calibri" panose="020F0502020204030204" pitchFamily="34" charset="0"/>
                          <a:ea typeface="Times New Roman" panose="02020603050405020304" pitchFamily="18" charset="0"/>
                          <a:cs typeface="Arial" panose="020B0604020202020204" pitchFamily="34" charset="0"/>
                        </a:rPr>
                        <a:t>75%</a:t>
                      </a:r>
                    </a:p>
                  </a:txBody>
                  <a:tcPr marL="0" marR="0" marT="0" marB="0" anchor="ctr"/>
                </a:tc>
                <a:tc>
                  <a:txBody>
                    <a:bodyPr/>
                    <a:lstStyle/>
                    <a:p>
                      <a:pPr algn="ctr">
                        <a:lnSpc>
                          <a:spcPct val="115000"/>
                        </a:lnSpc>
                        <a:spcAft>
                          <a:spcPts val="0"/>
                        </a:spcAft>
                      </a:pPr>
                      <a:endParaRPr lang="en-US" sz="9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2481313929"/>
                  </a:ext>
                </a:extLst>
              </a:tr>
            </a:tbl>
          </a:graphicData>
        </a:graphic>
      </p:graphicFrame>
      <p:sp>
        <p:nvSpPr>
          <p:cNvPr id="6" name="Down Arrow 5"/>
          <p:cNvSpPr/>
          <p:nvPr/>
        </p:nvSpPr>
        <p:spPr>
          <a:xfrm>
            <a:off x="8595386" y="3028950"/>
            <a:ext cx="81063" cy="762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3458806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9EF1C2-8847-AA43-995D-43FB36B3862A}"/>
              </a:ext>
            </a:extLst>
          </p:cNvPr>
          <p:cNvSpPr>
            <a:spLocks noGrp="1"/>
          </p:cNvSpPr>
          <p:nvPr>
            <p:ph type="title"/>
          </p:nvPr>
        </p:nvSpPr>
        <p:spPr/>
        <p:txBody>
          <a:bodyPr>
            <a:normAutofit/>
          </a:bodyPr>
          <a:lstStyle/>
          <a:p>
            <a:r>
              <a:rPr lang="en-US" sz="2800" b="1" i="1" dirty="0">
                <a:latin typeface="Georgia" panose="02040502050405020303" pitchFamily="18" charset="0"/>
              </a:rPr>
              <a:t>Cont. GHM Quality Matrix</a:t>
            </a:r>
            <a:endParaRPr lang="en-US" sz="2800" dirty="0"/>
          </a:p>
        </p:txBody>
      </p:sp>
      <p:sp>
        <p:nvSpPr>
          <p:cNvPr id="3" name="Date Placeholder 2">
            <a:extLst>
              <a:ext uri="{FF2B5EF4-FFF2-40B4-BE49-F238E27FC236}">
                <a16:creationId xmlns="" xmlns:a16="http://schemas.microsoft.com/office/drawing/2014/main" id="{C53F0CDC-622B-3941-8AFC-936723FB9976}"/>
              </a:ext>
            </a:extLst>
          </p:cNvPr>
          <p:cNvSpPr>
            <a:spLocks noGrp="1"/>
          </p:cNvSpPr>
          <p:nvPr>
            <p:ph type="dt" sz="half" idx="10"/>
          </p:nvPr>
        </p:nvSpPr>
        <p:spPr/>
        <p:txBody>
          <a:bodyPr/>
          <a:lstStyle/>
          <a:p>
            <a:fld id="{41549484-7B7A-4DC9-9225-C4E74FE92836}" type="datetime3">
              <a:rPr lang="en-US" smtClean="0"/>
              <a:t>23 May 2019</a:t>
            </a:fld>
            <a:endParaRPr lang="en-US" dirty="0"/>
          </a:p>
        </p:txBody>
      </p:sp>
      <p:sp>
        <p:nvSpPr>
          <p:cNvPr id="4" name="Slide Number Placeholder 3">
            <a:extLst>
              <a:ext uri="{FF2B5EF4-FFF2-40B4-BE49-F238E27FC236}">
                <a16:creationId xmlns="" xmlns:a16="http://schemas.microsoft.com/office/drawing/2014/main" id="{C1A6EF2A-8D3A-3946-93DF-8521F53D27A2}"/>
              </a:ext>
            </a:extLst>
          </p:cNvPr>
          <p:cNvSpPr>
            <a:spLocks noGrp="1"/>
          </p:cNvSpPr>
          <p:nvPr>
            <p:ph type="sldNum" sz="quarter" idx="12"/>
          </p:nvPr>
        </p:nvSpPr>
        <p:spPr/>
        <p:txBody>
          <a:bodyPr/>
          <a:lstStyle/>
          <a:p>
            <a:fld id="{62E0A0BA-E48F-4DEF-8E9A-E39F0E284128}" type="slidenum">
              <a:rPr lang="en-US" smtClean="0"/>
              <a:pPr/>
              <a:t>14</a:t>
            </a:fld>
            <a:endParaRPr lang="en-US" dirty="0"/>
          </a:p>
        </p:txBody>
      </p:sp>
      <p:graphicFrame>
        <p:nvGraphicFramePr>
          <p:cNvPr id="5" name="Table 4">
            <a:extLst>
              <a:ext uri="{FF2B5EF4-FFF2-40B4-BE49-F238E27FC236}">
                <a16:creationId xmlns="" xmlns:a16="http://schemas.microsoft.com/office/drawing/2014/main" id="{6865ADF5-6594-464C-9866-FF12B324CE88}"/>
              </a:ext>
            </a:extLst>
          </p:cNvPr>
          <p:cNvGraphicFramePr>
            <a:graphicFrameLocks noGrp="1"/>
          </p:cNvGraphicFramePr>
          <p:nvPr>
            <p:extLst>
              <p:ext uri="{D42A27DB-BD31-4B8C-83A1-F6EECF244321}">
                <p14:modId xmlns:p14="http://schemas.microsoft.com/office/powerpoint/2010/main" val="278472288"/>
              </p:ext>
            </p:extLst>
          </p:nvPr>
        </p:nvGraphicFramePr>
        <p:xfrm>
          <a:off x="447261" y="1151657"/>
          <a:ext cx="7782339" cy="3611583"/>
        </p:xfrm>
        <a:graphic>
          <a:graphicData uri="http://schemas.openxmlformats.org/drawingml/2006/table">
            <a:tbl>
              <a:tblPr firstRow="1" bandRow="1">
                <a:tableStyleId>{7DF18680-E054-41AD-8BC1-D1AEF772440D}</a:tableStyleId>
              </a:tblPr>
              <a:tblGrid>
                <a:gridCol w="686677">
                  <a:extLst>
                    <a:ext uri="{9D8B030D-6E8A-4147-A177-3AD203B41FA5}">
                      <a16:colId xmlns="" xmlns:a16="http://schemas.microsoft.com/office/drawing/2014/main" val="3590817703"/>
                    </a:ext>
                  </a:extLst>
                </a:gridCol>
                <a:gridCol w="762975">
                  <a:extLst>
                    <a:ext uri="{9D8B030D-6E8A-4147-A177-3AD203B41FA5}">
                      <a16:colId xmlns="" xmlns:a16="http://schemas.microsoft.com/office/drawing/2014/main" val="1076155493"/>
                    </a:ext>
                  </a:extLst>
                </a:gridCol>
                <a:gridCol w="1983734">
                  <a:extLst>
                    <a:ext uri="{9D8B030D-6E8A-4147-A177-3AD203B41FA5}">
                      <a16:colId xmlns="" xmlns:a16="http://schemas.microsoft.com/office/drawing/2014/main" val="2165173014"/>
                    </a:ext>
                  </a:extLst>
                </a:gridCol>
                <a:gridCol w="3204493">
                  <a:extLst>
                    <a:ext uri="{9D8B030D-6E8A-4147-A177-3AD203B41FA5}">
                      <a16:colId xmlns="" xmlns:a16="http://schemas.microsoft.com/office/drawing/2014/main" val="1399813304"/>
                    </a:ext>
                  </a:extLst>
                </a:gridCol>
                <a:gridCol w="528038">
                  <a:extLst>
                    <a:ext uri="{9D8B030D-6E8A-4147-A177-3AD203B41FA5}">
                      <a16:colId xmlns="" xmlns:a16="http://schemas.microsoft.com/office/drawing/2014/main" val="2685886400"/>
                    </a:ext>
                  </a:extLst>
                </a:gridCol>
                <a:gridCol w="616422">
                  <a:extLst>
                    <a:ext uri="{9D8B030D-6E8A-4147-A177-3AD203B41FA5}">
                      <a16:colId xmlns="" xmlns:a16="http://schemas.microsoft.com/office/drawing/2014/main" val="2765113653"/>
                    </a:ext>
                  </a:extLst>
                </a:gridCol>
              </a:tblGrid>
              <a:tr h="299313">
                <a:tc>
                  <a:txBody>
                    <a:bodyPr/>
                    <a:lstStyle/>
                    <a:p>
                      <a:pPr algn="ctr">
                        <a:lnSpc>
                          <a:spcPct val="115000"/>
                        </a:lnSpc>
                        <a:spcAft>
                          <a:spcPts val="0"/>
                        </a:spcAft>
                      </a:pPr>
                      <a:r>
                        <a:rPr lang="en-US" sz="800" b="1" i="1" kern="1200" dirty="0">
                          <a:effectLst/>
                          <a:latin typeface="Georgia" panose="02040502050405020303" pitchFamily="18" charset="0"/>
                        </a:rPr>
                        <a:t>Kirkpatrick</a:t>
                      </a:r>
                    </a:p>
                    <a:p>
                      <a:pPr algn="ctr">
                        <a:lnSpc>
                          <a:spcPct val="115000"/>
                        </a:lnSpc>
                        <a:spcAft>
                          <a:spcPts val="0"/>
                        </a:spcAft>
                      </a:pPr>
                      <a:r>
                        <a:rPr lang="en-US" sz="800" b="1" i="1" kern="1200" dirty="0">
                          <a:effectLst/>
                          <a:latin typeface="Georgia" panose="02040502050405020303" pitchFamily="18" charset="0"/>
                        </a:rPr>
                        <a:t> </a:t>
                      </a:r>
                      <a:r>
                        <a:rPr lang="en-GB" sz="800" b="1" i="1" kern="1200" dirty="0">
                          <a:effectLst/>
                          <a:latin typeface="Georgia" panose="02040502050405020303" pitchFamily="18" charset="0"/>
                        </a:rPr>
                        <a:t>Domain</a:t>
                      </a:r>
                      <a:endParaRPr lang="en-US" sz="800" b="1" i="1" dirty="0">
                        <a:effectLst/>
                        <a:latin typeface="Georgia" panose="02040502050405020303" pitchFamily="18" charset="0"/>
                        <a:ea typeface="Times New Roman" panose="02020603050405020304" pitchFamily="18" charset="0"/>
                        <a:cs typeface="Arial" panose="020B0604020202020204" pitchFamily="34" charset="0"/>
                      </a:endParaRPr>
                    </a:p>
                  </a:txBody>
                  <a:tcPr marL="0" marR="0" marT="0" marB="0"/>
                </a:tc>
                <a:tc>
                  <a:txBody>
                    <a:bodyPr/>
                    <a:lstStyle/>
                    <a:p>
                      <a:pPr algn="ctr">
                        <a:lnSpc>
                          <a:spcPct val="115000"/>
                        </a:lnSpc>
                        <a:spcAft>
                          <a:spcPts val="0"/>
                        </a:spcAft>
                      </a:pPr>
                      <a:r>
                        <a:rPr lang="en-GB" sz="800" b="1" i="1" kern="1200" dirty="0">
                          <a:effectLst/>
                          <a:latin typeface="Georgia" panose="02040502050405020303" pitchFamily="18" charset="0"/>
                        </a:rPr>
                        <a:t>KPI ID</a:t>
                      </a:r>
                      <a:endParaRPr lang="en-US" sz="800" b="1" i="1" dirty="0">
                        <a:effectLst/>
                        <a:latin typeface="Georgia" panose="02040502050405020303" pitchFamily="18" charset="0"/>
                        <a:ea typeface="Times New Roman" panose="02020603050405020304" pitchFamily="18" charset="0"/>
                        <a:cs typeface="Arial" panose="020B0604020202020204" pitchFamily="34" charset="0"/>
                      </a:endParaRPr>
                    </a:p>
                  </a:txBody>
                  <a:tcPr marL="71913" marR="71913" marT="35956" marB="35956"/>
                </a:tc>
                <a:tc>
                  <a:txBody>
                    <a:bodyPr/>
                    <a:lstStyle/>
                    <a:p>
                      <a:pPr algn="ctr">
                        <a:lnSpc>
                          <a:spcPct val="115000"/>
                        </a:lnSpc>
                        <a:spcAft>
                          <a:spcPts val="0"/>
                        </a:spcAft>
                      </a:pPr>
                      <a:r>
                        <a:rPr lang="en-GB" sz="800" b="1" i="1" kern="1200" dirty="0">
                          <a:effectLst/>
                          <a:latin typeface="Georgia" panose="02040502050405020303" pitchFamily="18" charset="0"/>
                        </a:rPr>
                        <a:t>KPI</a:t>
                      </a:r>
                      <a:endParaRPr lang="en-US" sz="800" b="1" i="1" dirty="0">
                        <a:effectLst/>
                        <a:latin typeface="Georgia" panose="02040502050405020303" pitchFamily="18" charset="0"/>
                        <a:ea typeface="Times New Roman" panose="02020603050405020304" pitchFamily="18" charset="0"/>
                        <a:cs typeface="Arial" panose="020B0604020202020204" pitchFamily="34" charset="0"/>
                      </a:endParaRPr>
                    </a:p>
                  </a:txBody>
                  <a:tcPr marL="71913" marR="71913" marT="35956" marB="35956"/>
                </a:tc>
                <a:tc>
                  <a:txBody>
                    <a:bodyPr/>
                    <a:lstStyle/>
                    <a:p>
                      <a:pPr algn="ctr">
                        <a:lnSpc>
                          <a:spcPct val="115000"/>
                        </a:lnSpc>
                        <a:spcAft>
                          <a:spcPts val="0"/>
                        </a:spcAft>
                      </a:pPr>
                      <a:r>
                        <a:rPr lang="en-GB" sz="800" b="1" i="1" kern="1200" dirty="0">
                          <a:effectLst/>
                          <a:latin typeface="Georgia" panose="02040502050405020303" pitchFamily="18" charset="0"/>
                        </a:rPr>
                        <a:t>Purpose</a:t>
                      </a:r>
                      <a:endParaRPr lang="en-GB" sz="800" b="1" i="1" kern="1200" dirty="0">
                        <a:effectLst/>
                        <a:latin typeface="Georgia" panose="02040502050405020303" pitchFamily="18" charset="0"/>
                        <a:ea typeface="Times New Roman" panose="02020603050405020304" pitchFamily="18" charset="0"/>
                        <a:cs typeface="Arial" panose="020B0604020202020204" pitchFamily="34" charset="0"/>
                      </a:endParaRPr>
                    </a:p>
                  </a:txBody>
                  <a:tcPr marL="0" marR="0" marT="0" marB="0"/>
                </a:tc>
                <a:tc>
                  <a:txBody>
                    <a:bodyPr/>
                    <a:lstStyle/>
                    <a:p>
                      <a:pPr algn="ctr">
                        <a:lnSpc>
                          <a:spcPct val="115000"/>
                        </a:lnSpc>
                        <a:spcAft>
                          <a:spcPts val="0"/>
                        </a:spcAft>
                      </a:pPr>
                      <a:r>
                        <a:rPr lang="en-GB" sz="800" b="1" i="1" kern="1200" dirty="0">
                          <a:effectLst/>
                          <a:latin typeface="Georgia" panose="02040502050405020303" pitchFamily="18" charset="0"/>
                          <a:ea typeface="Times New Roman" panose="02020603050405020304" pitchFamily="18" charset="0"/>
                          <a:cs typeface="Arial" panose="020B0604020202020204" pitchFamily="34" charset="0"/>
                        </a:rPr>
                        <a:t>Data</a:t>
                      </a:r>
                      <a:r>
                        <a:rPr lang="en-GB" sz="800" b="1" i="1" kern="1200" baseline="0" dirty="0">
                          <a:effectLst/>
                          <a:latin typeface="Georgia" panose="02040502050405020303" pitchFamily="18" charset="0"/>
                          <a:ea typeface="Times New Roman" panose="02020603050405020304" pitchFamily="18" charset="0"/>
                          <a:cs typeface="Arial" panose="020B0604020202020204" pitchFamily="34" charset="0"/>
                        </a:rPr>
                        <a:t> in </a:t>
                      </a:r>
                    </a:p>
                    <a:p>
                      <a:pPr algn="ctr">
                        <a:lnSpc>
                          <a:spcPct val="115000"/>
                        </a:lnSpc>
                        <a:spcAft>
                          <a:spcPts val="0"/>
                        </a:spcAft>
                      </a:pPr>
                      <a:r>
                        <a:rPr lang="en-GB" sz="800" b="1" i="1" kern="1200" baseline="0" dirty="0">
                          <a:effectLst/>
                          <a:latin typeface="Georgia" panose="02040502050405020303" pitchFamily="18" charset="0"/>
                          <a:ea typeface="Times New Roman" panose="02020603050405020304" pitchFamily="18" charset="0"/>
                          <a:cs typeface="Arial" panose="020B0604020202020204" pitchFamily="34" charset="0"/>
                        </a:rPr>
                        <a:t>2018</a:t>
                      </a:r>
                      <a:endParaRPr lang="en-GB" sz="800" b="1" i="1" kern="1200" dirty="0">
                        <a:effectLst/>
                        <a:latin typeface="Georgia" panose="02040502050405020303" pitchFamily="18" charset="0"/>
                        <a:ea typeface="Times New Roman" panose="02020603050405020304" pitchFamily="18" charset="0"/>
                        <a:cs typeface="Arial" panose="020B0604020202020204" pitchFamily="34" charset="0"/>
                      </a:endParaRPr>
                    </a:p>
                  </a:txBody>
                  <a:tcPr marL="0" marR="0" marT="0" marB="0"/>
                </a:tc>
                <a:tc>
                  <a:txBody>
                    <a:bodyPr/>
                    <a:lstStyle/>
                    <a:p>
                      <a:pPr algn="ctr">
                        <a:lnSpc>
                          <a:spcPct val="115000"/>
                        </a:lnSpc>
                        <a:spcAft>
                          <a:spcPts val="0"/>
                        </a:spcAft>
                      </a:pPr>
                      <a:r>
                        <a:rPr lang="en-GB" sz="800" b="1" i="1" kern="1200" dirty="0">
                          <a:effectLst/>
                          <a:latin typeface="Georgia" panose="02040502050405020303" pitchFamily="18" charset="0"/>
                          <a:ea typeface="Times New Roman" panose="02020603050405020304" pitchFamily="18" charset="0"/>
                          <a:cs typeface="Arial" panose="020B0604020202020204" pitchFamily="34" charset="0"/>
                        </a:rPr>
                        <a:t>Trend</a:t>
                      </a:r>
                    </a:p>
                  </a:txBody>
                  <a:tcPr marL="0" marR="0" marT="0" marB="0"/>
                </a:tc>
                <a:extLst>
                  <a:ext uri="{0D108BD9-81ED-4DB2-BD59-A6C34878D82A}">
                    <a16:rowId xmlns="" xmlns:a16="http://schemas.microsoft.com/office/drawing/2014/main" val="531462881"/>
                  </a:ext>
                </a:extLst>
              </a:tr>
              <a:tr h="507621">
                <a:tc rowSpan="6">
                  <a:txBody>
                    <a:bodyPr/>
                    <a:lstStyle/>
                    <a:p>
                      <a:pPr marL="91440" marR="109855" algn="ctr">
                        <a:lnSpc>
                          <a:spcPct val="115000"/>
                        </a:lnSpc>
                        <a:spcBef>
                          <a:spcPts val="705"/>
                        </a:spcBef>
                        <a:spcAft>
                          <a:spcPts val="0"/>
                        </a:spcAft>
                      </a:pPr>
                      <a:r>
                        <a:rPr lang="en-US" sz="1800" kern="1200" dirty="0">
                          <a:effectLst/>
                        </a:rPr>
                        <a:t>Training Governance</a:t>
                      </a:r>
                      <a:endParaRPr lang="en-US" sz="1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vert="vert270" anchor="ctr"/>
                </a:tc>
                <a:tc>
                  <a:txBody>
                    <a:bodyPr/>
                    <a:lstStyle/>
                    <a:p>
                      <a:pPr marL="91440" marR="109855" algn="ctr">
                        <a:lnSpc>
                          <a:spcPct val="115000"/>
                        </a:lnSpc>
                        <a:spcBef>
                          <a:spcPts val="705"/>
                        </a:spcBef>
                        <a:spcAft>
                          <a:spcPts val="0"/>
                        </a:spcAft>
                      </a:pPr>
                      <a:r>
                        <a:rPr lang="en-US" sz="800" kern="1200" dirty="0">
                          <a:effectLst/>
                        </a:rPr>
                        <a:t>GMHQI  3.1.0</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marL="91440" marR="109855" algn="ctr" rtl="0">
                        <a:lnSpc>
                          <a:spcPct val="115000"/>
                        </a:lnSpc>
                        <a:spcBef>
                          <a:spcPts val="705"/>
                        </a:spcBef>
                        <a:spcAft>
                          <a:spcPts val="0"/>
                        </a:spcAft>
                      </a:pPr>
                      <a:r>
                        <a:rPr lang="en-US" sz="800" kern="1200" dirty="0">
                          <a:effectLst/>
                        </a:rPr>
                        <a:t>% Centers with complete goals and objectives for residency program</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algn="ctr">
                        <a:lnSpc>
                          <a:spcPct val="115000"/>
                        </a:lnSpc>
                        <a:spcAft>
                          <a:spcPts val="0"/>
                        </a:spcAft>
                      </a:pPr>
                      <a:r>
                        <a:rPr lang="en-US" sz="800" kern="1200" dirty="0">
                          <a:effectLst/>
                        </a:rPr>
                        <a:t>The aim is to estimate the number of training centers with complete goals and objectives for their residency programs </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800" dirty="0">
                          <a:effectLst/>
                          <a:latin typeface="Calibri" panose="020F0502020204030204" pitchFamily="34" charset="0"/>
                          <a:ea typeface="Times New Roman" panose="02020603050405020304" pitchFamily="18" charset="0"/>
                          <a:cs typeface="Arial" panose="020B0604020202020204" pitchFamily="34" charset="0"/>
                        </a:rPr>
                        <a:t>88%</a:t>
                      </a:r>
                    </a:p>
                  </a:txBody>
                  <a:tcPr marL="0" marR="0" marT="0" marB="0" anchor="ctr"/>
                </a:tc>
                <a:tc>
                  <a:txBody>
                    <a:bodyPr/>
                    <a:lstStyle/>
                    <a:p>
                      <a:pPr algn="ctr">
                        <a:lnSpc>
                          <a:spcPct val="115000"/>
                        </a:lnSpc>
                        <a:spcAft>
                          <a:spcPts val="0"/>
                        </a:spcAft>
                      </a:pP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870554766"/>
                  </a:ext>
                </a:extLst>
              </a:tr>
              <a:tr h="520264">
                <a:tc vMerge="1">
                  <a:txBody>
                    <a:bodyPr/>
                    <a:lstStyle/>
                    <a:p>
                      <a:endParaRPr lang="en-US"/>
                    </a:p>
                  </a:txBody>
                  <a:tcPr/>
                </a:tc>
                <a:tc>
                  <a:txBody>
                    <a:bodyPr/>
                    <a:lstStyle/>
                    <a:p>
                      <a:pPr marL="91440" marR="109855" algn="ctr">
                        <a:lnSpc>
                          <a:spcPct val="115000"/>
                        </a:lnSpc>
                        <a:spcBef>
                          <a:spcPts val="705"/>
                        </a:spcBef>
                        <a:spcAft>
                          <a:spcPts val="0"/>
                        </a:spcAft>
                      </a:pPr>
                      <a:r>
                        <a:rPr lang="en-US" sz="800" kern="1200" dirty="0">
                          <a:effectLst/>
                        </a:rPr>
                        <a:t>GMHQI  3.2.0</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marL="91440" marR="109855" algn="ctr" rtl="0">
                        <a:lnSpc>
                          <a:spcPct val="115000"/>
                        </a:lnSpc>
                        <a:spcBef>
                          <a:spcPts val="705"/>
                        </a:spcBef>
                        <a:spcAft>
                          <a:spcPts val="0"/>
                        </a:spcAft>
                      </a:pPr>
                      <a:r>
                        <a:rPr lang="en-US" sz="800" kern="1200" dirty="0">
                          <a:effectLst/>
                        </a:rPr>
                        <a:t>% Completed trainer evaluation per program</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algn="ctr">
                        <a:lnSpc>
                          <a:spcPct val="115000"/>
                        </a:lnSpc>
                        <a:spcAft>
                          <a:spcPts val="0"/>
                        </a:spcAft>
                      </a:pPr>
                      <a:r>
                        <a:rPr lang="en-US" sz="800" kern="1200" dirty="0">
                          <a:effectLst/>
                        </a:rPr>
                        <a:t>The aim is to estimate the compliance of residents in filling out the trainer evaluation forms per rotation annually. </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800" dirty="0">
                          <a:effectLst/>
                          <a:latin typeface="Calibri" panose="020F0502020204030204" pitchFamily="34" charset="0"/>
                          <a:ea typeface="Times New Roman" panose="02020603050405020304" pitchFamily="18" charset="0"/>
                          <a:cs typeface="Arial" panose="020B0604020202020204" pitchFamily="34" charset="0"/>
                        </a:rPr>
                        <a:t>67%</a:t>
                      </a:r>
                    </a:p>
                  </a:txBody>
                  <a:tcPr marL="0" marR="0" marT="0" marB="0" anchor="ctr"/>
                </a:tc>
                <a:tc>
                  <a:txBody>
                    <a:bodyPr/>
                    <a:lstStyle/>
                    <a:p>
                      <a:pPr algn="ctr">
                        <a:lnSpc>
                          <a:spcPct val="115000"/>
                        </a:lnSpc>
                        <a:spcAft>
                          <a:spcPts val="0"/>
                        </a:spcAft>
                      </a:pP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881931204"/>
                  </a:ext>
                </a:extLst>
              </a:tr>
              <a:tr h="560134">
                <a:tc vMerge="1">
                  <a:txBody>
                    <a:bodyPr/>
                    <a:lstStyle/>
                    <a:p>
                      <a:endParaRPr lang="en-US"/>
                    </a:p>
                  </a:txBody>
                  <a:tcPr/>
                </a:tc>
                <a:tc>
                  <a:txBody>
                    <a:bodyPr/>
                    <a:lstStyle/>
                    <a:p>
                      <a:pPr marL="91440" marR="109855" algn="ctr">
                        <a:lnSpc>
                          <a:spcPct val="115000"/>
                        </a:lnSpc>
                        <a:spcBef>
                          <a:spcPts val="705"/>
                        </a:spcBef>
                        <a:spcAft>
                          <a:spcPts val="0"/>
                        </a:spcAft>
                      </a:pPr>
                      <a:r>
                        <a:rPr lang="en-US" sz="800" kern="1200" dirty="0">
                          <a:effectLst/>
                        </a:rPr>
                        <a:t>GMHQI  3.3.0</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marL="91440" marR="109855" algn="ctr" rtl="0">
                        <a:lnSpc>
                          <a:spcPct val="115000"/>
                        </a:lnSpc>
                        <a:spcBef>
                          <a:spcPts val="705"/>
                        </a:spcBef>
                        <a:spcAft>
                          <a:spcPts val="0"/>
                        </a:spcAft>
                      </a:pPr>
                      <a:r>
                        <a:rPr lang="en-US" sz="800" kern="1200" dirty="0">
                          <a:effectLst/>
                        </a:rPr>
                        <a:t>% Adherence to accreditation requirements</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algn="ctr">
                        <a:lnSpc>
                          <a:spcPct val="115000"/>
                        </a:lnSpc>
                        <a:spcAft>
                          <a:spcPts val="0"/>
                        </a:spcAft>
                      </a:pPr>
                      <a:r>
                        <a:rPr lang="en-US" sz="800" kern="1200" dirty="0">
                          <a:effectLst/>
                        </a:rPr>
                        <a:t>The aim is to estimate the adherence rate of training institutions to accreditation requirements in a given year</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800" dirty="0">
                          <a:effectLst/>
                          <a:latin typeface="Calibri" panose="020F0502020204030204" pitchFamily="34" charset="0"/>
                          <a:ea typeface="Times New Roman" panose="02020603050405020304" pitchFamily="18" charset="0"/>
                          <a:cs typeface="Arial" panose="020B0604020202020204" pitchFamily="34" charset="0"/>
                        </a:rPr>
                        <a:t>96%</a:t>
                      </a:r>
                    </a:p>
                  </a:txBody>
                  <a:tcPr marL="0" marR="0" marT="0" marB="0" anchor="ctr"/>
                </a:tc>
                <a:tc>
                  <a:txBody>
                    <a:bodyPr/>
                    <a:lstStyle/>
                    <a:p>
                      <a:pPr algn="ctr">
                        <a:lnSpc>
                          <a:spcPct val="115000"/>
                        </a:lnSpc>
                        <a:spcAft>
                          <a:spcPts val="0"/>
                        </a:spcAft>
                      </a:pP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30833302"/>
                  </a:ext>
                </a:extLst>
              </a:tr>
              <a:tr h="544088">
                <a:tc vMerge="1">
                  <a:txBody>
                    <a:bodyPr/>
                    <a:lstStyle/>
                    <a:p>
                      <a:endParaRPr lang="en-US"/>
                    </a:p>
                  </a:txBody>
                  <a:tcPr/>
                </a:tc>
                <a:tc>
                  <a:txBody>
                    <a:bodyPr/>
                    <a:lstStyle/>
                    <a:p>
                      <a:pPr marL="91440" marR="109855" algn="ctr">
                        <a:lnSpc>
                          <a:spcPct val="115000"/>
                        </a:lnSpc>
                        <a:spcBef>
                          <a:spcPts val="705"/>
                        </a:spcBef>
                        <a:spcAft>
                          <a:spcPts val="0"/>
                        </a:spcAft>
                      </a:pPr>
                      <a:r>
                        <a:rPr lang="en-US" sz="800" kern="1200" dirty="0">
                          <a:effectLst/>
                        </a:rPr>
                        <a:t>GMHQI  3.4.0</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marL="91440" marR="109855" algn="ctr" rtl="0">
                        <a:lnSpc>
                          <a:spcPct val="115000"/>
                        </a:lnSpc>
                        <a:spcBef>
                          <a:spcPts val="705"/>
                        </a:spcBef>
                        <a:spcAft>
                          <a:spcPts val="0"/>
                        </a:spcAft>
                      </a:pPr>
                      <a:r>
                        <a:rPr lang="en-US" sz="800" kern="1200" dirty="0">
                          <a:effectLst/>
                        </a:rPr>
                        <a:t>% PDs Turnover rate</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algn="ctr">
                        <a:lnSpc>
                          <a:spcPct val="115000"/>
                        </a:lnSpc>
                        <a:spcAft>
                          <a:spcPts val="0"/>
                        </a:spcAft>
                      </a:pPr>
                      <a:r>
                        <a:rPr lang="en-US" sz="800" kern="1200" dirty="0">
                          <a:effectLst/>
                        </a:rPr>
                        <a:t>The aim is to estimate the number of PD who did not complete their full term in a given year.</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a:lnSpc>
                          <a:spcPct val="115000"/>
                        </a:lnSpc>
                        <a:spcAft>
                          <a:spcPts val="0"/>
                        </a:spcAft>
                      </a:pPr>
                      <a:r>
                        <a:rPr lang="en-US" sz="800" dirty="0">
                          <a:effectLst/>
                          <a:latin typeface="Calibri" panose="020F0502020204030204" pitchFamily="34" charset="0"/>
                          <a:ea typeface="Times New Roman" panose="02020603050405020304" pitchFamily="18" charset="0"/>
                          <a:cs typeface="Arial" panose="020B0604020202020204" pitchFamily="34" charset="0"/>
                        </a:rPr>
                        <a:t>44%</a:t>
                      </a:r>
                    </a:p>
                  </a:txBody>
                  <a:tcPr marL="0" marR="0" marT="0" marB="0" anchor="ctr"/>
                </a:tc>
                <a:tc>
                  <a:txBody>
                    <a:bodyPr/>
                    <a:lstStyle/>
                    <a:p>
                      <a:pPr algn="ctr">
                        <a:lnSpc>
                          <a:spcPct val="115000"/>
                        </a:lnSpc>
                        <a:spcAft>
                          <a:spcPts val="0"/>
                        </a:spcAft>
                      </a:pP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3945891897"/>
                  </a:ext>
                </a:extLst>
              </a:tr>
              <a:tr h="689854">
                <a:tc vMerge="1">
                  <a:txBody>
                    <a:bodyPr/>
                    <a:lstStyle/>
                    <a:p>
                      <a:endParaRPr lang="en-US"/>
                    </a:p>
                  </a:txBody>
                  <a:tcPr/>
                </a:tc>
                <a:tc>
                  <a:txBody>
                    <a:bodyPr/>
                    <a:lstStyle/>
                    <a:p>
                      <a:pPr marL="91440" marR="109855" algn="ctr">
                        <a:lnSpc>
                          <a:spcPct val="115000"/>
                        </a:lnSpc>
                        <a:spcBef>
                          <a:spcPts val="705"/>
                        </a:spcBef>
                        <a:spcAft>
                          <a:spcPts val="0"/>
                        </a:spcAft>
                      </a:pPr>
                      <a:r>
                        <a:rPr lang="en-US" sz="800" kern="1200" dirty="0">
                          <a:effectLst/>
                        </a:rPr>
                        <a:t>GMHQI </a:t>
                      </a:r>
                      <a:r>
                        <a:rPr lang="it-IT" sz="800" kern="1200" dirty="0">
                          <a:effectLst/>
                        </a:rPr>
                        <a:t> 3.5.0</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marL="91440" marR="109855" algn="ctr" rtl="0">
                        <a:lnSpc>
                          <a:spcPct val="115000"/>
                        </a:lnSpc>
                        <a:spcBef>
                          <a:spcPts val="705"/>
                        </a:spcBef>
                        <a:spcAft>
                          <a:spcPts val="0"/>
                        </a:spcAft>
                      </a:pPr>
                      <a:r>
                        <a:rPr lang="it-IT" sz="800" kern="1200" dirty="0">
                          <a:effectLst/>
                        </a:rPr>
                        <a:t>%  </a:t>
                      </a:r>
                      <a:r>
                        <a:rPr lang="en-CA" sz="800" kern="1200" noProof="0" dirty="0">
                          <a:effectLst/>
                        </a:rPr>
                        <a:t>Accreditation</a:t>
                      </a:r>
                      <a:r>
                        <a:rPr lang="it-IT" sz="800" kern="1200" dirty="0">
                          <a:effectLst/>
                        </a:rPr>
                        <a:t> complicane score</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marL="91440" marR="109855" algn="ctr">
                        <a:lnSpc>
                          <a:spcPct val="115000"/>
                        </a:lnSpc>
                        <a:spcBef>
                          <a:spcPts val="705"/>
                        </a:spcBef>
                        <a:spcAft>
                          <a:spcPts val="0"/>
                        </a:spcAft>
                      </a:pPr>
                      <a:r>
                        <a:rPr lang="en-US" sz="800" kern="1200" dirty="0">
                          <a:effectLst/>
                        </a:rPr>
                        <a:t>The aim is to estimate the compliance of training centers with the accreditation standards in a given year</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algn="ctr" fontAlgn="ctr"/>
                      <a:endParaRPr lang="en-US" sz="800" b="0" i="0" u="none" strike="noStrike" dirty="0">
                        <a:solidFill>
                          <a:srgbClr val="000000"/>
                        </a:solidFill>
                        <a:effectLst/>
                        <a:latin typeface="DIN Next LT Arabic Medium" panose="020B0603020203050203" pitchFamily="34" charset="-78"/>
                        <a:cs typeface="DIN Next LT Arabic Medium" panose="020B0603020203050203" pitchFamily="34" charset="-78"/>
                      </a:endParaRPr>
                    </a:p>
                    <a:p>
                      <a:pPr algn="ctr" fontAlgn="ctr"/>
                      <a:r>
                        <a:rPr lang="en-US" sz="800" b="0" i="0" u="none" strike="noStrike" dirty="0">
                          <a:solidFill>
                            <a:srgbClr val="000000"/>
                          </a:solidFill>
                          <a:effectLst/>
                          <a:latin typeface="DIN Next LT Arabic Medium" panose="020B0603020203050203" pitchFamily="34" charset="-78"/>
                          <a:cs typeface="DIN Next LT Arabic Medium" panose="020B0603020203050203" pitchFamily="34" charset="-78"/>
                        </a:rPr>
                        <a:t>To be reported</a:t>
                      </a:r>
                      <a:r>
                        <a:rPr lang="en-US" sz="800" b="0" i="0" u="none" strike="noStrike" baseline="0" dirty="0">
                          <a:solidFill>
                            <a:srgbClr val="000000"/>
                          </a:solidFill>
                          <a:effectLst/>
                          <a:latin typeface="DIN Next LT Arabic Medium" panose="020B0603020203050203" pitchFamily="34" charset="-78"/>
                          <a:cs typeface="DIN Next LT Arabic Medium" panose="020B0603020203050203" pitchFamily="34" charset="-78"/>
                        </a:rPr>
                        <a:t>:</a:t>
                      </a:r>
                    </a:p>
                    <a:p>
                      <a:pPr algn="ctr" fontAlgn="ctr"/>
                      <a:r>
                        <a:rPr lang="en-US" sz="800" b="0" i="0" u="none" strike="noStrike" baseline="0" dirty="0">
                          <a:solidFill>
                            <a:srgbClr val="000000"/>
                          </a:solidFill>
                          <a:effectLst/>
                          <a:latin typeface="DIN Next LT Arabic Medium" panose="020B0603020203050203" pitchFamily="34" charset="-78"/>
                          <a:cs typeface="DIN Next LT Arabic Medium" panose="020B0603020203050203" pitchFamily="34" charset="-78"/>
                        </a:rPr>
                        <a:t>Q4 2019</a:t>
                      </a:r>
                      <a:endParaRPr lang="en-US" sz="800" b="0" i="0" u="none" strike="noStrike" dirty="0">
                        <a:solidFill>
                          <a:srgbClr val="000000"/>
                        </a:solidFill>
                        <a:effectLst/>
                        <a:latin typeface="DIN Next LT Arabic Medium" panose="020B0603020203050203" pitchFamily="34" charset="-78"/>
                        <a:cs typeface="DIN Next LT Arabic Medium" panose="020B0603020203050203" pitchFamily="34" charset="-78"/>
                      </a:endParaRPr>
                    </a:p>
                    <a:p>
                      <a:pPr marL="91440" marR="109855" algn="ctr">
                        <a:lnSpc>
                          <a:spcPct val="115000"/>
                        </a:lnSpc>
                        <a:spcBef>
                          <a:spcPts val="705"/>
                        </a:spcBef>
                        <a:spcAft>
                          <a:spcPts val="0"/>
                        </a:spcAft>
                      </a:pP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marL="91440" marR="109855" algn="ctr">
                        <a:lnSpc>
                          <a:spcPct val="115000"/>
                        </a:lnSpc>
                        <a:spcBef>
                          <a:spcPts val="705"/>
                        </a:spcBef>
                        <a:spcAft>
                          <a:spcPts val="0"/>
                        </a:spcAft>
                      </a:pP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3577273299"/>
                  </a:ext>
                </a:extLst>
              </a:tr>
              <a:tr h="463375">
                <a:tc vMerge="1">
                  <a:txBody>
                    <a:bodyPr/>
                    <a:lstStyle/>
                    <a:p>
                      <a:endParaRPr lang="en-US"/>
                    </a:p>
                  </a:txBody>
                  <a:tcPr/>
                </a:tc>
                <a:tc>
                  <a:txBody>
                    <a:bodyPr/>
                    <a:lstStyle/>
                    <a:p>
                      <a:pPr marL="91440" marR="109855" algn="ctr">
                        <a:lnSpc>
                          <a:spcPct val="115000"/>
                        </a:lnSpc>
                        <a:spcBef>
                          <a:spcPts val="705"/>
                        </a:spcBef>
                        <a:spcAft>
                          <a:spcPts val="0"/>
                        </a:spcAft>
                      </a:pPr>
                      <a:r>
                        <a:rPr lang="en-US" sz="800" kern="1200" dirty="0">
                          <a:effectLst/>
                        </a:rPr>
                        <a:t>GMHQI  3.6.0</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marL="91440" marR="109855" algn="ctr" rtl="0">
                        <a:lnSpc>
                          <a:spcPct val="115000"/>
                        </a:lnSpc>
                        <a:spcBef>
                          <a:spcPts val="705"/>
                        </a:spcBef>
                        <a:spcAft>
                          <a:spcPts val="0"/>
                        </a:spcAft>
                      </a:pPr>
                      <a:r>
                        <a:rPr lang="en-US" sz="800" kern="1200" dirty="0">
                          <a:effectLst/>
                        </a:rPr>
                        <a:t># violations with the matching regulations</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71913" marR="71913" marT="35956" marB="35956" anchor="ctr"/>
                </a:tc>
                <a:tc>
                  <a:txBody>
                    <a:bodyPr/>
                    <a:lstStyle/>
                    <a:p>
                      <a:pPr marL="91440" marR="109855" algn="ctr">
                        <a:lnSpc>
                          <a:spcPct val="115000"/>
                        </a:lnSpc>
                        <a:spcBef>
                          <a:spcPts val="705"/>
                        </a:spcBef>
                        <a:spcAft>
                          <a:spcPts val="0"/>
                        </a:spcAft>
                      </a:pPr>
                      <a:r>
                        <a:rPr lang="en-US" sz="800" kern="1200" dirty="0">
                          <a:effectLst/>
                        </a:rPr>
                        <a:t>The aim is to estimate the number of violations in the matching process in a given year</a:t>
                      </a: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tc>
                  <a:txBody>
                    <a:bodyPr/>
                    <a:lstStyle/>
                    <a:p>
                      <a:pPr marL="91440" marR="109855" algn="ctr">
                        <a:lnSpc>
                          <a:spcPct val="115000"/>
                        </a:lnSpc>
                        <a:spcBef>
                          <a:spcPts val="705"/>
                        </a:spcBef>
                        <a:spcAft>
                          <a:spcPts val="0"/>
                        </a:spcAft>
                      </a:pPr>
                      <a:r>
                        <a:rPr lang="en-US" sz="800" dirty="0">
                          <a:effectLst/>
                          <a:latin typeface="Calibri" panose="020F0502020204030204" pitchFamily="34" charset="0"/>
                          <a:ea typeface="Times New Roman" panose="02020603050405020304" pitchFamily="18" charset="0"/>
                          <a:cs typeface="Arial" panose="020B0604020202020204" pitchFamily="34" charset="0"/>
                        </a:rPr>
                        <a:t>1.31%</a:t>
                      </a:r>
                    </a:p>
                  </a:txBody>
                  <a:tcPr marL="0" marR="0" marT="0" marB="0" anchor="ctr"/>
                </a:tc>
                <a:tc>
                  <a:txBody>
                    <a:bodyPr/>
                    <a:lstStyle/>
                    <a:p>
                      <a:pPr marL="91440" marR="109855" algn="ctr">
                        <a:lnSpc>
                          <a:spcPct val="115000"/>
                        </a:lnSpc>
                        <a:spcBef>
                          <a:spcPts val="705"/>
                        </a:spcBef>
                        <a:spcAft>
                          <a:spcPts val="0"/>
                        </a:spcAft>
                      </a:pPr>
                      <a:endParaRPr lang="en-US" sz="800" dirty="0">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0" anchor="ctr"/>
                </a:tc>
                <a:extLst>
                  <a:ext uri="{0D108BD9-81ED-4DB2-BD59-A6C34878D82A}">
                    <a16:rowId xmlns="" xmlns:a16="http://schemas.microsoft.com/office/drawing/2014/main" val="2367081078"/>
                  </a:ext>
                </a:extLst>
              </a:tr>
            </a:tbl>
          </a:graphicData>
        </a:graphic>
      </p:graphicFrame>
    </p:spTree>
    <p:extLst>
      <p:ext uri="{BB962C8B-B14F-4D97-AF65-F5344CB8AC3E}">
        <p14:creationId xmlns:p14="http://schemas.microsoft.com/office/powerpoint/2010/main" val="3314200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6999D8-7217-004A-8037-B49C4A4459E7}"/>
              </a:ext>
            </a:extLst>
          </p:cNvPr>
          <p:cNvSpPr>
            <a:spLocks noGrp="1"/>
          </p:cNvSpPr>
          <p:nvPr>
            <p:ph type="title"/>
          </p:nvPr>
        </p:nvSpPr>
        <p:spPr/>
        <p:txBody>
          <a:bodyPr/>
          <a:lstStyle/>
          <a:p>
            <a:endParaRPr lang="en-US" dirty="0"/>
          </a:p>
        </p:txBody>
      </p:sp>
      <p:sp>
        <p:nvSpPr>
          <p:cNvPr id="3" name="Date Placeholder 2">
            <a:extLst>
              <a:ext uri="{FF2B5EF4-FFF2-40B4-BE49-F238E27FC236}">
                <a16:creationId xmlns="" xmlns:a16="http://schemas.microsoft.com/office/drawing/2014/main" id="{80560A1D-E006-8B43-B065-33DBB5257E75}"/>
              </a:ext>
            </a:extLst>
          </p:cNvPr>
          <p:cNvSpPr>
            <a:spLocks noGrp="1"/>
          </p:cNvSpPr>
          <p:nvPr>
            <p:ph type="dt" sz="half" idx="10"/>
          </p:nvPr>
        </p:nvSpPr>
        <p:spPr/>
        <p:txBody>
          <a:bodyPr/>
          <a:lstStyle/>
          <a:p>
            <a:fld id="{41549484-7B7A-4DC9-9225-C4E74FE92836}" type="datetime3">
              <a:rPr lang="en-US" smtClean="0"/>
              <a:t>23 May 2019</a:t>
            </a:fld>
            <a:endParaRPr lang="en-US" dirty="0"/>
          </a:p>
        </p:txBody>
      </p:sp>
      <p:sp>
        <p:nvSpPr>
          <p:cNvPr id="4" name="Slide Number Placeholder 3">
            <a:extLst>
              <a:ext uri="{FF2B5EF4-FFF2-40B4-BE49-F238E27FC236}">
                <a16:creationId xmlns="" xmlns:a16="http://schemas.microsoft.com/office/drawing/2014/main" id="{E971BE6E-8D4F-8D4E-ABBF-C3274419F6EF}"/>
              </a:ext>
            </a:extLst>
          </p:cNvPr>
          <p:cNvSpPr>
            <a:spLocks noGrp="1"/>
          </p:cNvSpPr>
          <p:nvPr>
            <p:ph type="sldNum" sz="quarter" idx="12"/>
          </p:nvPr>
        </p:nvSpPr>
        <p:spPr/>
        <p:txBody>
          <a:bodyPr/>
          <a:lstStyle/>
          <a:p>
            <a:fld id="{62E0A0BA-E48F-4DEF-8E9A-E39F0E284128}" type="slidenum">
              <a:rPr lang="en-US" smtClean="0"/>
              <a:pPr/>
              <a:t>15</a:t>
            </a:fld>
            <a:endParaRPr lang="en-US" dirty="0"/>
          </a:p>
        </p:txBody>
      </p:sp>
      <p:sp>
        <p:nvSpPr>
          <p:cNvPr id="6" name="Shape 1430">
            <a:extLst>
              <a:ext uri="{FF2B5EF4-FFF2-40B4-BE49-F238E27FC236}">
                <a16:creationId xmlns="" xmlns:a16="http://schemas.microsoft.com/office/drawing/2014/main" id="{9FC91F6C-7C51-4D4C-B3CB-652AD0358592}"/>
              </a:ext>
            </a:extLst>
          </p:cNvPr>
          <p:cNvSpPr txBox="1"/>
          <p:nvPr/>
        </p:nvSpPr>
        <p:spPr>
          <a:xfrm>
            <a:off x="260931" y="1885950"/>
            <a:ext cx="1371600" cy="1280160"/>
          </a:xfrm>
          <a:prstGeom prst="rect">
            <a:avLst/>
          </a:prstGeom>
          <a:solidFill>
            <a:schemeClr val="accent5">
              <a:lumMod val="60000"/>
              <a:lumOff val="40000"/>
            </a:schemeClr>
          </a:solidFill>
          <a:ln>
            <a:noFill/>
          </a:ln>
        </p:spPr>
        <p:txBody>
          <a:bodyPr spcFirstLastPara="1" wrap="square" lIns="71454" tIns="71454" rIns="71454" bIns="71454" anchor="t" anchorCtr="0">
            <a:noAutofit/>
          </a:bodyPr>
          <a:lstStyle/>
          <a:p>
            <a:r>
              <a:rPr lang="en-GB" sz="1191" b="1" i="1" dirty="0">
                <a:solidFill>
                  <a:schemeClr val="bg1"/>
                </a:solidFill>
                <a:latin typeface="Georgia" panose="02040502050405020303" pitchFamily="18" charset="0"/>
                <a:sym typeface="Georgia"/>
              </a:rPr>
              <a:t>Success factors</a:t>
            </a:r>
          </a:p>
        </p:txBody>
      </p:sp>
      <p:sp>
        <p:nvSpPr>
          <p:cNvPr id="7" name="Text Placeholder 24">
            <a:extLst>
              <a:ext uri="{FF2B5EF4-FFF2-40B4-BE49-F238E27FC236}">
                <a16:creationId xmlns="" xmlns:a16="http://schemas.microsoft.com/office/drawing/2014/main" id="{61AFA42D-8D51-E946-8383-7A62BD8816D8}"/>
              </a:ext>
            </a:extLst>
          </p:cNvPr>
          <p:cNvSpPr txBox="1">
            <a:spLocks/>
          </p:cNvSpPr>
          <p:nvPr/>
        </p:nvSpPr>
        <p:spPr>
          <a:xfrm>
            <a:off x="1143000" y="2664382"/>
            <a:ext cx="554022" cy="445770"/>
          </a:xfrm>
          <a:prstGeom prst="rect">
            <a:avLst/>
          </a:prstGeom>
        </p:spPr>
        <p:txBody>
          <a:bodyPr anchor="ctr"/>
          <a:lstStyle>
            <a:lvl1pPr marL="0" marR="0" indent="0" algn="r" defTabSz="764381" rtl="0" eaLnBrk="1" fontAlgn="base" latinLnBrk="0" hangingPunct="1">
              <a:lnSpc>
                <a:spcPct val="100000"/>
              </a:lnSpc>
              <a:spcBef>
                <a:spcPts val="0"/>
              </a:spcBef>
              <a:spcAft>
                <a:spcPts val="450"/>
              </a:spcAft>
              <a:buClr>
                <a:srgbClr val="000000"/>
              </a:buClr>
              <a:buSzTx/>
              <a:buFont typeface="Wingdings" pitchFamily="2" charset="2"/>
              <a:buNone/>
              <a:tabLst/>
              <a:defRPr sz="5000" i="1"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r>
              <a:rPr lang="en-GB" sz="3309" b="1" dirty="0"/>
              <a:t>4</a:t>
            </a:r>
          </a:p>
        </p:txBody>
      </p:sp>
    </p:spTree>
    <p:extLst>
      <p:ext uri="{BB962C8B-B14F-4D97-AF65-F5344CB8AC3E}">
        <p14:creationId xmlns:p14="http://schemas.microsoft.com/office/powerpoint/2010/main" val="3285644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flipH="1">
            <a:off x="14416" y="1108751"/>
            <a:ext cx="9144000" cy="3658512"/>
          </a:xfrm>
          <a:prstGeom prst="rect">
            <a:avLst/>
          </a:prstGeom>
          <a:solidFill>
            <a:schemeClr val="bg1">
              <a:lumMod val="95000"/>
              <a:alpha val="80000"/>
            </a:schemeClr>
          </a:solidFill>
          <a:ln>
            <a:noFill/>
          </a:ln>
          <a:extLst/>
        </p:spPr>
        <p:txBody>
          <a:bodyPr vert="horz" wrap="square" lIns="58732" tIns="29366" rIns="58732" bIns="29366" numCol="1" anchor="t" anchorCtr="0" compatLnSpc="1">
            <a:prstTxWarp prst="textNoShape">
              <a:avLst/>
            </a:prstTxWarp>
          </a:bodyPr>
          <a:lstStyle/>
          <a:p>
            <a:pPr defTabSz="939812"/>
            <a:endParaRPr lang="en-GB" sz="700" dirty="0">
              <a:solidFill>
                <a:srgbClr val="000000"/>
              </a:solidFill>
              <a:latin typeface="Georgia" panose="02040502050405020303" pitchFamily="18" charset="0"/>
            </a:endParaRPr>
          </a:p>
        </p:txBody>
      </p:sp>
      <p:grpSp>
        <p:nvGrpSpPr>
          <p:cNvPr id="5" name="Group 4"/>
          <p:cNvGrpSpPr/>
          <p:nvPr/>
        </p:nvGrpSpPr>
        <p:grpSpPr>
          <a:xfrm>
            <a:off x="5905499" y="1441762"/>
            <a:ext cx="312108" cy="312108"/>
            <a:chOff x="6660198" y="2567877"/>
            <a:chExt cx="471630" cy="471630"/>
          </a:xfrm>
          <a:solidFill>
            <a:schemeClr val="accent2"/>
          </a:solidFill>
        </p:grpSpPr>
        <p:sp>
          <p:nvSpPr>
            <p:cNvPr id="6" name="Freeform 30"/>
            <p:cNvSpPr>
              <a:spLocks noChangeAspect="1"/>
            </p:cNvSpPr>
            <p:nvPr/>
          </p:nvSpPr>
          <p:spPr bwMode="auto">
            <a:xfrm>
              <a:off x="6660198" y="2567877"/>
              <a:ext cx="471630" cy="471630"/>
            </a:xfrm>
            <a:custGeom>
              <a:avLst/>
              <a:gdLst>
                <a:gd name="T0" fmla="*/ 1744 w 739"/>
                <a:gd name="T1" fmla="*/ 669 h 739"/>
                <a:gd name="T2" fmla="*/ 1734 w 739"/>
                <a:gd name="T3" fmla="*/ 637 h 739"/>
                <a:gd name="T4" fmla="*/ 1723 w 739"/>
                <a:gd name="T5" fmla="*/ 597 h 739"/>
                <a:gd name="T6" fmla="*/ 1702 w 739"/>
                <a:gd name="T7" fmla="*/ 541 h 739"/>
                <a:gd name="T8" fmla="*/ 1457 w 739"/>
                <a:gd name="T9" fmla="*/ 521 h 739"/>
                <a:gd name="T10" fmla="*/ 1547 w 739"/>
                <a:gd name="T11" fmla="*/ 292 h 739"/>
                <a:gd name="T12" fmla="*/ 1508 w 739"/>
                <a:gd name="T13" fmla="*/ 254 h 739"/>
                <a:gd name="T14" fmla="*/ 1478 w 739"/>
                <a:gd name="T15" fmla="*/ 224 h 739"/>
                <a:gd name="T16" fmla="*/ 1450 w 739"/>
                <a:gd name="T17" fmla="*/ 198 h 739"/>
                <a:gd name="T18" fmla="*/ 1221 w 739"/>
                <a:gd name="T19" fmla="*/ 291 h 739"/>
                <a:gd name="T20" fmla="*/ 1171 w 739"/>
                <a:gd name="T21" fmla="*/ 267 h 739"/>
                <a:gd name="T22" fmla="*/ 1127 w 739"/>
                <a:gd name="T23" fmla="*/ 28 h 739"/>
                <a:gd name="T24" fmla="*/ 1089 w 739"/>
                <a:gd name="T25" fmla="*/ 16 h 739"/>
                <a:gd name="T26" fmla="*/ 1048 w 739"/>
                <a:gd name="T27" fmla="*/ 7 h 739"/>
                <a:gd name="T28" fmla="*/ 903 w 739"/>
                <a:gd name="T29" fmla="*/ 198 h 739"/>
                <a:gd name="T30" fmla="*/ 873 w 739"/>
                <a:gd name="T31" fmla="*/ 198 h 739"/>
                <a:gd name="T32" fmla="*/ 845 w 739"/>
                <a:gd name="T33" fmla="*/ 198 h 739"/>
                <a:gd name="T34" fmla="*/ 712 w 739"/>
                <a:gd name="T35" fmla="*/ 7 h 739"/>
                <a:gd name="T36" fmla="*/ 653 w 739"/>
                <a:gd name="T37" fmla="*/ 20 h 739"/>
                <a:gd name="T38" fmla="*/ 617 w 739"/>
                <a:gd name="T39" fmla="*/ 31 h 739"/>
                <a:gd name="T40" fmla="*/ 584 w 739"/>
                <a:gd name="T41" fmla="*/ 43 h 739"/>
                <a:gd name="T42" fmla="*/ 546 w 739"/>
                <a:gd name="T43" fmla="*/ 283 h 739"/>
                <a:gd name="T44" fmla="*/ 490 w 739"/>
                <a:gd name="T45" fmla="*/ 314 h 739"/>
                <a:gd name="T46" fmla="*/ 256 w 739"/>
                <a:gd name="T47" fmla="*/ 246 h 739"/>
                <a:gd name="T48" fmla="*/ 206 w 739"/>
                <a:gd name="T49" fmla="*/ 299 h 739"/>
                <a:gd name="T50" fmla="*/ 288 w 739"/>
                <a:gd name="T51" fmla="*/ 526 h 739"/>
                <a:gd name="T52" fmla="*/ 254 w 739"/>
                <a:gd name="T53" fmla="*/ 589 h 739"/>
                <a:gd name="T54" fmla="*/ 21 w 739"/>
                <a:gd name="T55" fmla="*/ 645 h 739"/>
                <a:gd name="T56" fmla="*/ 5 w 739"/>
                <a:gd name="T57" fmla="*/ 717 h 739"/>
                <a:gd name="T58" fmla="*/ 184 w 739"/>
                <a:gd name="T59" fmla="*/ 868 h 739"/>
                <a:gd name="T60" fmla="*/ 186 w 739"/>
                <a:gd name="T61" fmla="*/ 950 h 739"/>
                <a:gd name="T62" fmla="*/ 20 w 739"/>
                <a:gd name="T63" fmla="*/ 1110 h 739"/>
                <a:gd name="T64" fmla="*/ 43 w 739"/>
                <a:gd name="T65" fmla="*/ 1179 h 739"/>
                <a:gd name="T66" fmla="*/ 270 w 739"/>
                <a:gd name="T67" fmla="*/ 1223 h 739"/>
                <a:gd name="T68" fmla="*/ 314 w 739"/>
                <a:gd name="T69" fmla="*/ 1292 h 739"/>
                <a:gd name="T70" fmla="*/ 254 w 739"/>
                <a:gd name="T71" fmla="*/ 1511 h 739"/>
                <a:gd name="T72" fmla="*/ 305 w 739"/>
                <a:gd name="T73" fmla="*/ 1557 h 739"/>
                <a:gd name="T74" fmla="*/ 514 w 739"/>
                <a:gd name="T75" fmla="*/ 1477 h 739"/>
                <a:gd name="T76" fmla="*/ 552 w 739"/>
                <a:gd name="T77" fmla="*/ 1497 h 739"/>
                <a:gd name="T78" fmla="*/ 586 w 739"/>
                <a:gd name="T79" fmla="*/ 1513 h 739"/>
                <a:gd name="T80" fmla="*/ 632 w 739"/>
                <a:gd name="T81" fmla="*/ 1732 h 739"/>
                <a:gd name="T82" fmla="*/ 668 w 739"/>
                <a:gd name="T83" fmla="*/ 1742 h 739"/>
                <a:gd name="T84" fmla="*/ 703 w 739"/>
                <a:gd name="T85" fmla="*/ 1748 h 739"/>
                <a:gd name="T86" fmla="*/ 759 w 739"/>
                <a:gd name="T87" fmla="*/ 1760 h 739"/>
                <a:gd name="T88" fmla="*/ 879 w 739"/>
                <a:gd name="T89" fmla="*/ 1575 h 739"/>
                <a:gd name="T90" fmla="*/ 916 w 739"/>
                <a:gd name="T91" fmla="*/ 1575 h 739"/>
                <a:gd name="T92" fmla="*/ 958 w 739"/>
                <a:gd name="T93" fmla="*/ 1572 h 739"/>
                <a:gd name="T94" fmla="*/ 1102 w 739"/>
                <a:gd name="T95" fmla="*/ 1738 h 739"/>
                <a:gd name="T96" fmla="*/ 1134 w 739"/>
                <a:gd name="T97" fmla="*/ 1731 h 739"/>
                <a:gd name="T98" fmla="*/ 1171 w 739"/>
                <a:gd name="T99" fmla="*/ 1718 h 739"/>
                <a:gd name="T100" fmla="*/ 1207 w 739"/>
                <a:gd name="T101" fmla="*/ 1492 h 739"/>
                <a:gd name="T102" fmla="*/ 1239 w 739"/>
                <a:gd name="T103" fmla="*/ 1472 h 739"/>
                <a:gd name="T104" fmla="*/ 1270 w 739"/>
                <a:gd name="T105" fmla="*/ 1450 h 739"/>
                <a:gd name="T106" fmla="*/ 1472 w 739"/>
                <a:gd name="T107" fmla="*/ 1543 h 739"/>
                <a:gd name="T108" fmla="*/ 1532 w 739"/>
                <a:gd name="T109" fmla="*/ 1484 h 739"/>
                <a:gd name="T110" fmla="*/ 1584 w 739"/>
                <a:gd name="T111" fmla="*/ 1421 h 739"/>
                <a:gd name="T112" fmla="*/ 1489 w 739"/>
                <a:gd name="T113" fmla="*/ 1201 h 739"/>
                <a:gd name="T114" fmla="*/ 1723 w 739"/>
                <a:gd name="T115" fmla="*/ 1158 h 739"/>
                <a:gd name="T116" fmla="*/ 1747 w 739"/>
                <a:gd name="T117" fmla="*/ 1078 h 739"/>
                <a:gd name="T118" fmla="*/ 1760 w 739"/>
                <a:gd name="T119" fmla="*/ 995 h 739"/>
                <a:gd name="T120" fmla="*/ 1561 w 739"/>
                <a:gd name="T121" fmla="*/ 852 h 73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39"/>
                <a:gd name="T184" fmla="*/ 0 h 739"/>
                <a:gd name="T185" fmla="*/ 739 w 739"/>
                <a:gd name="T186" fmla="*/ 739 h 73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39" h="739">
                  <a:moveTo>
                    <a:pt x="654" y="343"/>
                  </a:moveTo>
                  <a:lnTo>
                    <a:pt x="735" y="295"/>
                  </a:lnTo>
                  <a:lnTo>
                    <a:pt x="732" y="281"/>
                  </a:lnTo>
                  <a:lnTo>
                    <a:pt x="731" y="276"/>
                  </a:lnTo>
                  <a:lnTo>
                    <a:pt x="730" y="272"/>
                  </a:lnTo>
                  <a:lnTo>
                    <a:pt x="728" y="267"/>
                  </a:lnTo>
                  <a:lnTo>
                    <a:pt x="727" y="263"/>
                  </a:lnTo>
                  <a:lnTo>
                    <a:pt x="724" y="257"/>
                  </a:lnTo>
                  <a:lnTo>
                    <a:pt x="723" y="251"/>
                  </a:lnTo>
                  <a:lnTo>
                    <a:pt x="721" y="246"/>
                  </a:lnTo>
                  <a:lnTo>
                    <a:pt x="719" y="240"/>
                  </a:lnTo>
                  <a:lnTo>
                    <a:pt x="714" y="227"/>
                  </a:lnTo>
                  <a:lnTo>
                    <a:pt x="619" y="231"/>
                  </a:lnTo>
                  <a:lnTo>
                    <a:pt x="615" y="225"/>
                  </a:lnTo>
                  <a:lnTo>
                    <a:pt x="612" y="219"/>
                  </a:lnTo>
                  <a:lnTo>
                    <a:pt x="608" y="213"/>
                  </a:lnTo>
                  <a:lnTo>
                    <a:pt x="604" y="206"/>
                  </a:lnTo>
                  <a:lnTo>
                    <a:pt x="649" y="123"/>
                  </a:lnTo>
                  <a:lnTo>
                    <a:pt x="640" y="114"/>
                  </a:lnTo>
                  <a:lnTo>
                    <a:pt x="637" y="109"/>
                  </a:lnTo>
                  <a:lnTo>
                    <a:pt x="633" y="106"/>
                  </a:lnTo>
                  <a:lnTo>
                    <a:pt x="629" y="102"/>
                  </a:lnTo>
                  <a:lnTo>
                    <a:pt x="625" y="98"/>
                  </a:lnTo>
                  <a:lnTo>
                    <a:pt x="621" y="94"/>
                  </a:lnTo>
                  <a:lnTo>
                    <a:pt x="617" y="91"/>
                  </a:lnTo>
                  <a:lnTo>
                    <a:pt x="613" y="87"/>
                  </a:lnTo>
                  <a:lnTo>
                    <a:pt x="609" y="83"/>
                  </a:lnTo>
                  <a:lnTo>
                    <a:pt x="598" y="75"/>
                  </a:lnTo>
                  <a:lnTo>
                    <a:pt x="518" y="126"/>
                  </a:lnTo>
                  <a:lnTo>
                    <a:pt x="512" y="122"/>
                  </a:lnTo>
                  <a:lnTo>
                    <a:pt x="506" y="119"/>
                  </a:lnTo>
                  <a:lnTo>
                    <a:pt x="499" y="115"/>
                  </a:lnTo>
                  <a:lnTo>
                    <a:pt x="492" y="112"/>
                  </a:lnTo>
                  <a:lnTo>
                    <a:pt x="490" y="17"/>
                  </a:lnTo>
                  <a:lnTo>
                    <a:pt x="478" y="13"/>
                  </a:lnTo>
                  <a:lnTo>
                    <a:pt x="473" y="12"/>
                  </a:lnTo>
                  <a:lnTo>
                    <a:pt x="467" y="9"/>
                  </a:lnTo>
                  <a:lnTo>
                    <a:pt x="462" y="8"/>
                  </a:lnTo>
                  <a:lnTo>
                    <a:pt x="457" y="7"/>
                  </a:lnTo>
                  <a:lnTo>
                    <a:pt x="452" y="5"/>
                  </a:lnTo>
                  <a:lnTo>
                    <a:pt x="445" y="4"/>
                  </a:lnTo>
                  <a:lnTo>
                    <a:pt x="440" y="3"/>
                  </a:lnTo>
                  <a:lnTo>
                    <a:pt x="435" y="2"/>
                  </a:lnTo>
                  <a:lnTo>
                    <a:pt x="422" y="0"/>
                  </a:lnTo>
                  <a:lnTo>
                    <a:pt x="379" y="83"/>
                  </a:lnTo>
                  <a:lnTo>
                    <a:pt x="375" y="83"/>
                  </a:lnTo>
                  <a:lnTo>
                    <a:pt x="371" y="83"/>
                  </a:lnTo>
                  <a:lnTo>
                    <a:pt x="367" y="83"/>
                  </a:lnTo>
                  <a:lnTo>
                    <a:pt x="363" y="83"/>
                  </a:lnTo>
                  <a:lnTo>
                    <a:pt x="359" y="83"/>
                  </a:lnTo>
                  <a:lnTo>
                    <a:pt x="355" y="83"/>
                  </a:lnTo>
                  <a:lnTo>
                    <a:pt x="351" y="84"/>
                  </a:lnTo>
                  <a:lnTo>
                    <a:pt x="347" y="84"/>
                  </a:lnTo>
                  <a:lnTo>
                    <a:pt x="299" y="3"/>
                  </a:lnTo>
                  <a:lnTo>
                    <a:pt x="285" y="6"/>
                  </a:lnTo>
                  <a:lnTo>
                    <a:pt x="280" y="7"/>
                  </a:lnTo>
                  <a:lnTo>
                    <a:pt x="274" y="8"/>
                  </a:lnTo>
                  <a:lnTo>
                    <a:pt x="269" y="9"/>
                  </a:lnTo>
                  <a:lnTo>
                    <a:pt x="264" y="12"/>
                  </a:lnTo>
                  <a:lnTo>
                    <a:pt x="259" y="13"/>
                  </a:lnTo>
                  <a:lnTo>
                    <a:pt x="254" y="15"/>
                  </a:lnTo>
                  <a:lnTo>
                    <a:pt x="250" y="16"/>
                  </a:lnTo>
                  <a:lnTo>
                    <a:pt x="245" y="18"/>
                  </a:lnTo>
                  <a:lnTo>
                    <a:pt x="232" y="22"/>
                  </a:lnTo>
                  <a:lnTo>
                    <a:pt x="236" y="115"/>
                  </a:lnTo>
                  <a:lnTo>
                    <a:pt x="229" y="119"/>
                  </a:lnTo>
                  <a:lnTo>
                    <a:pt x="221" y="123"/>
                  </a:lnTo>
                  <a:lnTo>
                    <a:pt x="213" y="128"/>
                  </a:lnTo>
                  <a:lnTo>
                    <a:pt x="206" y="132"/>
                  </a:lnTo>
                  <a:lnTo>
                    <a:pt x="125" y="88"/>
                  </a:lnTo>
                  <a:lnTo>
                    <a:pt x="116" y="96"/>
                  </a:lnTo>
                  <a:lnTo>
                    <a:pt x="108" y="103"/>
                  </a:lnTo>
                  <a:lnTo>
                    <a:pt x="100" y="110"/>
                  </a:lnTo>
                  <a:lnTo>
                    <a:pt x="93" y="119"/>
                  </a:lnTo>
                  <a:lnTo>
                    <a:pt x="86" y="126"/>
                  </a:lnTo>
                  <a:lnTo>
                    <a:pt x="77" y="137"/>
                  </a:lnTo>
                  <a:lnTo>
                    <a:pt x="126" y="213"/>
                  </a:lnTo>
                  <a:lnTo>
                    <a:pt x="121" y="221"/>
                  </a:lnTo>
                  <a:lnTo>
                    <a:pt x="116" y="229"/>
                  </a:lnTo>
                  <a:lnTo>
                    <a:pt x="110" y="239"/>
                  </a:lnTo>
                  <a:lnTo>
                    <a:pt x="106" y="247"/>
                  </a:lnTo>
                  <a:lnTo>
                    <a:pt x="17" y="248"/>
                  </a:lnTo>
                  <a:lnTo>
                    <a:pt x="12" y="260"/>
                  </a:lnTo>
                  <a:lnTo>
                    <a:pt x="9" y="271"/>
                  </a:lnTo>
                  <a:lnTo>
                    <a:pt x="7" y="280"/>
                  </a:lnTo>
                  <a:lnTo>
                    <a:pt x="4" y="291"/>
                  </a:lnTo>
                  <a:lnTo>
                    <a:pt x="2" y="301"/>
                  </a:lnTo>
                  <a:lnTo>
                    <a:pt x="0" y="315"/>
                  </a:lnTo>
                  <a:lnTo>
                    <a:pt x="78" y="354"/>
                  </a:lnTo>
                  <a:lnTo>
                    <a:pt x="77" y="365"/>
                  </a:lnTo>
                  <a:lnTo>
                    <a:pt x="77" y="376"/>
                  </a:lnTo>
                  <a:lnTo>
                    <a:pt x="77" y="386"/>
                  </a:lnTo>
                  <a:lnTo>
                    <a:pt x="78" y="398"/>
                  </a:lnTo>
                  <a:lnTo>
                    <a:pt x="3" y="443"/>
                  </a:lnTo>
                  <a:lnTo>
                    <a:pt x="6" y="455"/>
                  </a:lnTo>
                  <a:lnTo>
                    <a:pt x="8" y="466"/>
                  </a:lnTo>
                  <a:lnTo>
                    <a:pt x="11" y="476"/>
                  </a:lnTo>
                  <a:lnTo>
                    <a:pt x="15" y="485"/>
                  </a:lnTo>
                  <a:lnTo>
                    <a:pt x="18" y="495"/>
                  </a:lnTo>
                  <a:lnTo>
                    <a:pt x="22" y="507"/>
                  </a:lnTo>
                  <a:lnTo>
                    <a:pt x="108" y="503"/>
                  </a:lnTo>
                  <a:lnTo>
                    <a:pt x="113" y="514"/>
                  </a:lnTo>
                  <a:lnTo>
                    <a:pt x="120" y="523"/>
                  </a:lnTo>
                  <a:lnTo>
                    <a:pt x="126" y="532"/>
                  </a:lnTo>
                  <a:lnTo>
                    <a:pt x="132" y="542"/>
                  </a:lnTo>
                  <a:lnTo>
                    <a:pt x="89" y="618"/>
                  </a:lnTo>
                  <a:lnTo>
                    <a:pt x="99" y="627"/>
                  </a:lnTo>
                  <a:lnTo>
                    <a:pt x="106" y="634"/>
                  </a:lnTo>
                  <a:lnTo>
                    <a:pt x="113" y="641"/>
                  </a:lnTo>
                  <a:lnTo>
                    <a:pt x="121" y="648"/>
                  </a:lnTo>
                  <a:lnTo>
                    <a:pt x="128" y="654"/>
                  </a:lnTo>
                  <a:lnTo>
                    <a:pt x="138" y="664"/>
                  </a:lnTo>
                  <a:lnTo>
                    <a:pt x="211" y="617"/>
                  </a:lnTo>
                  <a:lnTo>
                    <a:pt x="216" y="620"/>
                  </a:lnTo>
                  <a:lnTo>
                    <a:pt x="221" y="623"/>
                  </a:lnTo>
                  <a:lnTo>
                    <a:pt x="226" y="626"/>
                  </a:lnTo>
                  <a:lnTo>
                    <a:pt x="231" y="628"/>
                  </a:lnTo>
                  <a:lnTo>
                    <a:pt x="235" y="631"/>
                  </a:lnTo>
                  <a:lnTo>
                    <a:pt x="240" y="633"/>
                  </a:lnTo>
                  <a:lnTo>
                    <a:pt x="246" y="635"/>
                  </a:lnTo>
                  <a:lnTo>
                    <a:pt x="251" y="638"/>
                  </a:lnTo>
                  <a:lnTo>
                    <a:pt x="252" y="723"/>
                  </a:lnTo>
                  <a:lnTo>
                    <a:pt x="265" y="727"/>
                  </a:lnTo>
                  <a:lnTo>
                    <a:pt x="271" y="728"/>
                  </a:lnTo>
                  <a:lnTo>
                    <a:pt x="275" y="730"/>
                  </a:lnTo>
                  <a:lnTo>
                    <a:pt x="280" y="731"/>
                  </a:lnTo>
                  <a:lnTo>
                    <a:pt x="285" y="732"/>
                  </a:lnTo>
                  <a:lnTo>
                    <a:pt x="289" y="733"/>
                  </a:lnTo>
                  <a:lnTo>
                    <a:pt x="295" y="734"/>
                  </a:lnTo>
                  <a:lnTo>
                    <a:pt x="300" y="735"/>
                  </a:lnTo>
                  <a:lnTo>
                    <a:pt x="305" y="736"/>
                  </a:lnTo>
                  <a:lnTo>
                    <a:pt x="318" y="739"/>
                  </a:lnTo>
                  <a:lnTo>
                    <a:pt x="358" y="661"/>
                  </a:lnTo>
                  <a:lnTo>
                    <a:pt x="363" y="661"/>
                  </a:lnTo>
                  <a:lnTo>
                    <a:pt x="369" y="661"/>
                  </a:lnTo>
                  <a:lnTo>
                    <a:pt x="375" y="661"/>
                  </a:lnTo>
                  <a:lnTo>
                    <a:pt x="380" y="661"/>
                  </a:lnTo>
                  <a:lnTo>
                    <a:pt x="385" y="661"/>
                  </a:lnTo>
                  <a:lnTo>
                    <a:pt x="391" y="661"/>
                  </a:lnTo>
                  <a:lnTo>
                    <a:pt x="397" y="660"/>
                  </a:lnTo>
                  <a:lnTo>
                    <a:pt x="402" y="660"/>
                  </a:lnTo>
                  <a:lnTo>
                    <a:pt x="447" y="734"/>
                  </a:lnTo>
                  <a:lnTo>
                    <a:pt x="459" y="730"/>
                  </a:lnTo>
                  <a:lnTo>
                    <a:pt x="463" y="729"/>
                  </a:lnTo>
                  <a:lnTo>
                    <a:pt x="468" y="728"/>
                  </a:lnTo>
                  <a:lnTo>
                    <a:pt x="473" y="727"/>
                  </a:lnTo>
                  <a:lnTo>
                    <a:pt x="476" y="726"/>
                  </a:lnTo>
                  <a:lnTo>
                    <a:pt x="481" y="724"/>
                  </a:lnTo>
                  <a:lnTo>
                    <a:pt x="487" y="723"/>
                  </a:lnTo>
                  <a:lnTo>
                    <a:pt x="492" y="721"/>
                  </a:lnTo>
                  <a:lnTo>
                    <a:pt x="499" y="719"/>
                  </a:lnTo>
                  <a:lnTo>
                    <a:pt x="511" y="714"/>
                  </a:lnTo>
                  <a:lnTo>
                    <a:pt x="507" y="626"/>
                  </a:lnTo>
                  <a:lnTo>
                    <a:pt x="511" y="623"/>
                  </a:lnTo>
                  <a:lnTo>
                    <a:pt x="516" y="621"/>
                  </a:lnTo>
                  <a:lnTo>
                    <a:pt x="520" y="618"/>
                  </a:lnTo>
                  <a:lnTo>
                    <a:pt x="525" y="615"/>
                  </a:lnTo>
                  <a:lnTo>
                    <a:pt x="529" y="613"/>
                  </a:lnTo>
                  <a:lnTo>
                    <a:pt x="533" y="609"/>
                  </a:lnTo>
                  <a:lnTo>
                    <a:pt x="537" y="607"/>
                  </a:lnTo>
                  <a:lnTo>
                    <a:pt x="541" y="604"/>
                  </a:lnTo>
                  <a:lnTo>
                    <a:pt x="618" y="648"/>
                  </a:lnTo>
                  <a:lnTo>
                    <a:pt x="629" y="638"/>
                  </a:lnTo>
                  <a:lnTo>
                    <a:pt x="636" y="630"/>
                  </a:lnTo>
                  <a:lnTo>
                    <a:pt x="643" y="623"/>
                  </a:lnTo>
                  <a:lnTo>
                    <a:pt x="651" y="615"/>
                  </a:lnTo>
                  <a:lnTo>
                    <a:pt x="657" y="607"/>
                  </a:lnTo>
                  <a:lnTo>
                    <a:pt x="665" y="597"/>
                  </a:lnTo>
                  <a:lnTo>
                    <a:pt x="616" y="520"/>
                  </a:lnTo>
                  <a:lnTo>
                    <a:pt x="620" y="511"/>
                  </a:lnTo>
                  <a:lnTo>
                    <a:pt x="625" y="504"/>
                  </a:lnTo>
                  <a:lnTo>
                    <a:pt x="628" y="496"/>
                  </a:lnTo>
                  <a:lnTo>
                    <a:pt x="632" y="488"/>
                  </a:lnTo>
                  <a:lnTo>
                    <a:pt x="723" y="486"/>
                  </a:lnTo>
                  <a:lnTo>
                    <a:pt x="728" y="473"/>
                  </a:lnTo>
                  <a:lnTo>
                    <a:pt x="731" y="463"/>
                  </a:lnTo>
                  <a:lnTo>
                    <a:pt x="733" y="452"/>
                  </a:lnTo>
                  <a:lnTo>
                    <a:pt x="735" y="442"/>
                  </a:lnTo>
                  <a:lnTo>
                    <a:pt x="737" y="431"/>
                  </a:lnTo>
                  <a:lnTo>
                    <a:pt x="739" y="418"/>
                  </a:lnTo>
                  <a:lnTo>
                    <a:pt x="656" y="375"/>
                  </a:lnTo>
                  <a:lnTo>
                    <a:pt x="656" y="367"/>
                  </a:lnTo>
                  <a:lnTo>
                    <a:pt x="655" y="358"/>
                  </a:lnTo>
                  <a:lnTo>
                    <a:pt x="655" y="351"/>
                  </a:lnTo>
                  <a:lnTo>
                    <a:pt x="654" y="343"/>
                  </a:lnTo>
                  <a:close/>
                </a:path>
              </a:pathLst>
            </a:custGeom>
            <a:grpFill/>
            <a:ln w="9525">
              <a:noFill/>
              <a:round/>
              <a:headEnd/>
              <a:tailEnd/>
            </a:ln>
          </p:spPr>
          <p:txBody>
            <a:bodyPr/>
            <a:lstStyle/>
            <a:p>
              <a:endParaRPr lang="en-GB" sz="1000" dirty="0">
                <a:latin typeface="Georgia" panose="02040502050405020303" pitchFamily="18" charset="0"/>
              </a:endParaRPr>
            </a:p>
          </p:txBody>
        </p:sp>
        <p:sp>
          <p:nvSpPr>
            <p:cNvPr id="7" name="Oval 31"/>
            <p:cNvSpPr>
              <a:spLocks noChangeAspect="1" noChangeArrowheads="1"/>
            </p:cNvSpPr>
            <p:nvPr/>
          </p:nvSpPr>
          <p:spPr bwMode="blackWhite">
            <a:xfrm>
              <a:off x="6750510" y="2640031"/>
              <a:ext cx="295306" cy="295306"/>
            </a:xfrm>
            <a:prstGeom prst="ellipse">
              <a:avLst/>
            </a:prstGeom>
            <a:grpFill/>
            <a:ln w="9525" algn="ctr">
              <a:noFill/>
              <a:round/>
              <a:headEnd/>
              <a:tailEnd/>
            </a:ln>
          </p:spPr>
          <p:txBody>
            <a:bodyPr lIns="47934" tIns="0" rIns="48916" bIns="0" anchor="ctr"/>
            <a:lstStyle/>
            <a:p>
              <a:pPr algn="ctr" defTabSz="690249">
                <a:buSzPct val="90000"/>
              </a:pPr>
              <a:r>
                <a:rPr lang="en-GB" sz="1000" b="1" i="1" dirty="0">
                  <a:solidFill>
                    <a:schemeClr val="bg1"/>
                  </a:solidFill>
                  <a:latin typeface="Georgia" panose="02040502050405020303" pitchFamily="18" charset="0"/>
                  <a:cs typeface="Arial" charset="0"/>
                </a:rPr>
                <a:t>2</a:t>
              </a:r>
            </a:p>
          </p:txBody>
        </p:sp>
      </p:grpSp>
      <p:grpSp>
        <p:nvGrpSpPr>
          <p:cNvPr id="8" name="Group 7"/>
          <p:cNvGrpSpPr/>
          <p:nvPr/>
        </p:nvGrpSpPr>
        <p:grpSpPr>
          <a:xfrm>
            <a:off x="5937047" y="3032714"/>
            <a:ext cx="312108" cy="312108"/>
            <a:chOff x="6660198" y="2567877"/>
            <a:chExt cx="471630" cy="471630"/>
          </a:xfrm>
          <a:solidFill>
            <a:schemeClr val="accent3"/>
          </a:solidFill>
        </p:grpSpPr>
        <p:sp>
          <p:nvSpPr>
            <p:cNvPr id="9" name="Freeform 30"/>
            <p:cNvSpPr>
              <a:spLocks noChangeAspect="1"/>
            </p:cNvSpPr>
            <p:nvPr/>
          </p:nvSpPr>
          <p:spPr bwMode="auto">
            <a:xfrm>
              <a:off x="6660198" y="2567877"/>
              <a:ext cx="471630" cy="471630"/>
            </a:xfrm>
            <a:custGeom>
              <a:avLst/>
              <a:gdLst>
                <a:gd name="T0" fmla="*/ 1744 w 739"/>
                <a:gd name="T1" fmla="*/ 669 h 739"/>
                <a:gd name="T2" fmla="*/ 1734 w 739"/>
                <a:gd name="T3" fmla="*/ 637 h 739"/>
                <a:gd name="T4" fmla="*/ 1723 w 739"/>
                <a:gd name="T5" fmla="*/ 597 h 739"/>
                <a:gd name="T6" fmla="*/ 1702 w 739"/>
                <a:gd name="T7" fmla="*/ 541 h 739"/>
                <a:gd name="T8" fmla="*/ 1457 w 739"/>
                <a:gd name="T9" fmla="*/ 521 h 739"/>
                <a:gd name="T10" fmla="*/ 1547 w 739"/>
                <a:gd name="T11" fmla="*/ 292 h 739"/>
                <a:gd name="T12" fmla="*/ 1508 w 739"/>
                <a:gd name="T13" fmla="*/ 254 h 739"/>
                <a:gd name="T14" fmla="*/ 1478 w 739"/>
                <a:gd name="T15" fmla="*/ 224 h 739"/>
                <a:gd name="T16" fmla="*/ 1450 w 739"/>
                <a:gd name="T17" fmla="*/ 198 h 739"/>
                <a:gd name="T18" fmla="*/ 1221 w 739"/>
                <a:gd name="T19" fmla="*/ 291 h 739"/>
                <a:gd name="T20" fmla="*/ 1171 w 739"/>
                <a:gd name="T21" fmla="*/ 267 h 739"/>
                <a:gd name="T22" fmla="*/ 1127 w 739"/>
                <a:gd name="T23" fmla="*/ 28 h 739"/>
                <a:gd name="T24" fmla="*/ 1089 w 739"/>
                <a:gd name="T25" fmla="*/ 16 h 739"/>
                <a:gd name="T26" fmla="*/ 1048 w 739"/>
                <a:gd name="T27" fmla="*/ 7 h 739"/>
                <a:gd name="T28" fmla="*/ 903 w 739"/>
                <a:gd name="T29" fmla="*/ 198 h 739"/>
                <a:gd name="T30" fmla="*/ 873 w 739"/>
                <a:gd name="T31" fmla="*/ 198 h 739"/>
                <a:gd name="T32" fmla="*/ 845 w 739"/>
                <a:gd name="T33" fmla="*/ 198 h 739"/>
                <a:gd name="T34" fmla="*/ 712 w 739"/>
                <a:gd name="T35" fmla="*/ 7 h 739"/>
                <a:gd name="T36" fmla="*/ 653 w 739"/>
                <a:gd name="T37" fmla="*/ 20 h 739"/>
                <a:gd name="T38" fmla="*/ 617 w 739"/>
                <a:gd name="T39" fmla="*/ 31 h 739"/>
                <a:gd name="T40" fmla="*/ 584 w 739"/>
                <a:gd name="T41" fmla="*/ 43 h 739"/>
                <a:gd name="T42" fmla="*/ 546 w 739"/>
                <a:gd name="T43" fmla="*/ 283 h 739"/>
                <a:gd name="T44" fmla="*/ 490 w 739"/>
                <a:gd name="T45" fmla="*/ 314 h 739"/>
                <a:gd name="T46" fmla="*/ 256 w 739"/>
                <a:gd name="T47" fmla="*/ 246 h 739"/>
                <a:gd name="T48" fmla="*/ 206 w 739"/>
                <a:gd name="T49" fmla="*/ 299 h 739"/>
                <a:gd name="T50" fmla="*/ 288 w 739"/>
                <a:gd name="T51" fmla="*/ 526 h 739"/>
                <a:gd name="T52" fmla="*/ 254 w 739"/>
                <a:gd name="T53" fmla="*/ 589 h 739"/>
                <a:gd name="T54" fmla="*/ 21 w 739"/>
                <a:gd name="T55" fmla="*/ 645 h 739"/>
                <a:gd name="T56" fmla="*/ 5 w 739"/>
                <a:gd name="T57" fmla="*/ 717 h 739"/>
                <a:gd name="T58" fmla="*/ 184 w 739"/>
                <a:gd name="T59" fmla="*/ 868 h 739"/>
                <a:gd name="T60" fmla="*/ 186 w 739"/>
                <a:gd name="T61" fmla="*/ 950 h 739"/>
                <a:gd name="T62" fmla="*/ 20 w 739"/>
                <a:gd name="T63" fmla="*/ 1110 h 739"/>
                <a:gd name="T64" fmla="*/ 43 w 739"/>
                <a:gd name="T65" fmla="*/ 1179 h 739"/>
                <a:gd name="T66" fmla="*/ 270 w 739"/>
                <a:gd name="T67" fmla="*/ 1223 h 739"/>
                <a:gd name="T68" fmla="*/ 314 w 739"/>
                <a:gd name="T69" fmla="*/ 1292 h 739"/>
                <a:gd name="T70" fmla="*/ 254 w 739"/>
                <a:gd name="T71" fmla="*/ 1511 h 739"/>
                <a:gd name="T72" fmla="*/ 305 w 739"/>
                <a:gd name="T73" fmla="*/ 1557 h 739"/>
                <a:gd name="T74" fmla="*/ 514 w 739"/>
                <a:gd name="T75" fmla="*/ 1477 h 739"/>
                <a:gd name="T76" fmla="*/ 552 w 739"/>
                <a:gd name="T77" fmla="*/ 1497 h 739"/>
                <a:gd name="T78" fmla="*/ 586 w 739"/>
                <a:gd name="T79" fmla="*/ 1513 h 739"/>
                <a:gd name="T80" fmla="*/ 632 w 739"/>
                <a:gd name="T81" fmla="*/ 1732 h 739"/>
                <a:gd name="T82" fmla="*/ 668 w 739"/>
                <a:gd name="T83" fmla="*/ 1742 h 739"/>
                <a:gd name="T84" fmla="*/ 703 w 739"/>
                <a:gd name="T85" fmla="*/ 1748 h 739"/>
                <a:gd name="T86" fmla="*/ 759 w 739"/>
                <a:gd name="T87" fmla="*/ 1760 h 739"/>
                <a:gd name="T88" fmla="*/ 879 w 739"/>
                <a:gd name="T89" fmla="*/ 1575 h 739"/>
                <a:gd name="T90" fmla="*/ 916 w 739"/>
                <a:gd name="T91" fmla="*/ 1575 h 739"/>
                <a:gd name="T92" fmla="*/ 958 w 739"/>
                <a:gd name="T93" fmla="*/ 1572 h 739"/>
                <a:gd name="T94" fmla="*/ 1102 w 739"/>
                <a:gd name="T95" fmla="*/ 1738 h 739"/>
                <a:gd name="T96" fmla="*/ 1134 w 739"/>
                <a:gd name="T97" fmla="*/ 1731 h 739"/>
                <a:gd name="T98" fmla="*/ 1171 w 739"/>
                <a:gd name="T99" fmla="*/ 1718 h 739"/>
                <a:gd name="T100" fmla="*/ 1207 w 739"/>
                <a:gd name="T101" fmla="*/ 1492 h 739"/>
                <a:gd name="T102" fmla="*/ 1239 w 739"/>
                <a:gd name="T103" fmla="*/ 1472 h 739"/>
                <a:gd name="T104" fmla="*/ 1270 w 739"/>
                <a:gd name="T105" fmla="*/ 1450 h 739"/>
                <a:gd name="T106" fmla="*/ 1472 w 739"/>
                <a:gd name="T107" fmla="*/ 1543 h 739"/>
                <a:gd name="T108" fmla="*/ 1532 w 739"/>
                <a:gd name="T109" fmla="*/ 1484 h 739"/>
                <a:gd name="T110" fmla="*/ 1584 w 739"/>
                <a:gd name="T111" fmla="*/ 1421 h 739"/>
                <a:gd name="T112" fmla="*/ 1489 w 739"/>
                <a:gd name="T113" fmla="*/ 1201 h 739"/>
                <a:gd name="T114" fmla="*/ 1723 w 739"/>
                <a:gd name="T115" fmla="*/ 1158 h 739"/>
                <a:gd name="T116" fmla="*/ 1747 w 739"/>
                <a:gd name="T117" fmla="*/ 1078 h 739"/>
                <a:gd name="T118" fmla="*/ 1760 w 739"/>
                <a:gd name="T119" fmla="*/ 995 h 739"/>
                <a:gd name="T120" fmla="*/ 1561 w 739"/>
                <a:gd name="T121" fmla="*/ 852 h 73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39"/>
                <a:gd name="T184" fmla="*/ 0 h 739"/>
                <a:gd name="T185" fmla="*/ 739 w 739"/>
                <a:gd name="T186" fmla="*/ 739 h 73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39" h="739">
                  <a:moveTo>
                    <a:pt x="654" y="343"/>
                  </a:moveTo>
                  <a:lnTo>
                    <a:pt x="735" y="295"/>
                  </a:lnTo>
                  <a:lnTo>
                    <a:pt x="732" y="281"/>
                  </a:lnTo>
                  <a:lnTo>
                    <a:pt x="731" y="276"/>
                  </a:lnTo>
                  <a:lnTo>
                    <a:pt x="730" y="272"/>
                  </a:lnTo>
                  <a:lnTo>
                    <a:pt x="728" y="267"/>
                  </a:lnTo>
                  <a:lnTo>
                    <a:pt x="727" y="263"/>
                  </a:lnTo>
                  <a:lnTo>
                    <a:pt x="724" y="257"/>
                  </a:lnTo>
                  <a:lnTo>
                    <a:pt x="723" y="251"/>
                  </a:lnTo>
                  <a:lnTo>
                    <a:pt x="721" y="246"/>
                  </a:lnTo>
                  <a:lnTo>
                    <a:pt x="719" y="240"/>
                  </a:lnTo>
                  <a:lnTo>
                    <a:pt x="714" y="227"/>
                  </a:lnTo>
                  <a:lnTo>
                    <a:pt x="619" y="231"/>
                  </a:lnTo>
                  <a:lnTo>
                    <a:pt x="615" y="225"/>
                  </a:lnTo>
                  <a:lnTo>
                    <a:pt x="612" y="219"/>
                  </a:lnTo>
                  <a:lnTo>
                    <a:pt x="608" y="213"/>
                  </a:lnTo>
                  <a:lnTo>
                    <a:pt x="604" y="206"/>
                  </a:lnTo>
                  <a:lnTo>
                    <a:pt x="649" y="123"/>
                  </a:lnTo>
                  <a:lnTo>
                    <a:pt x="640" y="114"/>
                  </a:lnTo>
                  <a:lnTo>
                    <a:pt x="637" y="109"/>
                  </a:lnTo>
                  <a:lnTo>
                    <a:pt x="633" y="106"/>
                  </a:lnTo>
                  <a:lnTo>
                    <a:pt x="629" y="102"/>
                  </a:lnTo>
                  <a:lnTo>
                    <a:pt x="625" y="98"/>
                  </a:lnTo>
                  <a:lnTo>
                    <a:pt x="621" y="94"/>
                  </a:lnTo>
                  <a:lnTo>
                    <a:pt x="617" y="91"/>
                  </a:lnTo>
                  <a:lnTo>
                    <a:pt x="613" y="87"/>
                  </a:lnTo>
                  <a:lnTo>
                    <a:pt x="609" y="83"/>
                  </a:lnTo>
                  <a:lnTo>
                    <a:pt x="598" y="75"/>
                  </a:lnTo>
                  <a:lnTo>
                    <a:pt x="518" y="126"/>
                  </a:lnTo>
                  <a:lnTo>
                    <a:pt x="512" y="122"/>
                  </a:lnTo>
                  <a:lnTo>
                    <a:pt x="506" y="119"/>
                  </a:lnTo>
                  <a:lnTo>
                    <a:pt x="499" y="115"/>
                  </a:lnTo>
                  <a:lnTo>
                    <a:pt x="492" y="112"/>
                  </a:lnTo>
                  <a:lnTo>
                    <a:pt x="490" y="17"/>
                  </a:lnTo>
                  <a:lnTo>
                    <a:pt x="478" y="13"/>
                  </a:lnTo>
                  <a:lnTo>
                    <a:pt x="473" y="12"/>
                  </a:lnTo>
                  <a:lnTo>
                    <a:pt x="467" y="9"/>
                  </a:lnTo>
                  <a:lnTo>
                    <a:pt x="462" y="8"/>
                  </a:lnTo>
                  <a:lnTo>
                    <a:pt x="457" y="7"/>
                  </a:lnTo>
                  <a:lnTo>
                    <a:pt x="452" y="5"/>
                  </a:lnTo>
                  <a:lnTo>
                    <a:pt x="445" y="4"/>
                  </a:lnTo>
                  <a:lnTo>
                    <a:pt x="440" y="3"/>
                  </a:lnTo>
                  <a:lnTo>
                    <a:pt x="435" y="2"/>
                  </a:lnTo>
                  <a:lnTo>
                    <a:pt x="422" y="0"/>
                  </a:lnTo>
                  <a:lnTo>
                    <a:pt x="379" y="83"/>
                  </a:lnTo>
                  <a:lnTo>
                    <a:pt x="375" y="83"/>
                  </a:lnTo>
                  <a:lnTo>
                    <a:pt x="371" y="83"/>
                  </a:lnTo>
                  <a:lnTo>
                    <a:pt x="367" y="83"/>
                  </a:lnTo>
                  <a:lnTo>
                    <a:pt x="363" y="83"/>
                  </a:lnTo>
                  <a:lnTo>
                    <a:pt x="359" y="83"/>
                  </a:lnTo>
                  <a:lnTo>
                    <a:pt x="355" y="83"/>
                  </a:lnTo>
                  <a:lnTo>
                    <a:pt x="351" y="84"/>
                  </a:lnTo>
                  <a:lnTo>
                    <a:pt x="347" y="84"/>
                  </a:lnTo>
                  <a:lnTo>
                    <a:pt x="299" y="3"/>
                  </a:lnTo>
                  <a:lnTo>
                    <a:pt x="285" y="6"/>
                  </a:lnTo>
                  <a:lnTo>
                    <a:pt x="280" y="7"/>
                  </a:lnTo>
                  <a:lnTo>
                    <a:pt x="274" y="8"/>
                  </a:lnTo>
                  <a:lnTo>
                    <a:pt x="269" y="9"/>
                  </a:lnTo>
                  <a:lnTo>
                    <a:pt x="264" y="12"/>
                  </a:lnTo>
                  <a:lnTo>
                    <a:pt x="259" y="13"/>
                  </a:lnTo>
                  <a:lnTo>
                    <a:pt x="254" y="15"/>
                  </a:lnTo>
                  <a:lnTo>
                    <a:pt x="250" y="16"/>
                  </a:lnTo>
                  <a:lnTo>
                    <a:pt x="245" y="18"/>
                  </a:lnTo>
                  <a:lnTo>
                    <a:pt x="232" y="22"/>
                  </a:lnTo>
                  <a:lnTo>
                    <a:pt x="236" y="115"/>
                  </a:lnTo>
                  <a:lnTo>
                    <a:pt x="229" y="119"/>
                  </a:lnTo>
                  <a:lnTo>
                    <a:pt x="221" y="123"/>
                  </a:lnTo>
                  <a:lnTo>
                    <a:pt x="213" y="128"/>
                  </a:lnTo>
                  <a:lnTo>
                    <a:pt x="206" y="132"/>
                  </a:lnTo>
                  <a:lnTo>
                    <a:pt x="125" y="88"/>
                  </a:lnTo>
                  <a:lnTo>
                    <a:pt x="116" y="96"/>
                  </a:lnTo>
                  <a:lnTo>
                    <a:pt x="108" y="103"/>
                  </a:lnTo>
                  <a:lnTo>
                    <a:pt x="100" y="110"/>
                  </a:lnTo>
                  <a:lnTo>
                    <a:pt x="93" y="119"/>
                  </a:lnTo>
                  <a:lnTo>
                    <a:pt x="86" y="126"/>
                  </a:lnTo>
                  <a:lnTo>
                    <a:pt x="77" y="137"/>
                  </a:lnTo>
                  <a:lnTo>
                    <a:pt x="126" y="213"/>
                  </a:lnTo>
                  <a:lnTo>
                    <a:pt x="121" y="221"/>
                  </a:lnTo>
                  <a:lnTo>
                    <a:pt x="116" y="229"/>
                  </a:lnTo>
                  <a:lnTo>
                    <a:pt x="110" y="239"/>
                  </a:lnTo>
                  <a:lnTo>
                    <a:pt x="106" y="247"/>
                  </a:lnTo>
                  <a:lnTo>
                    <a:pt x="17" y="248"/>
                  </a:lnTo>
                  <a:lnTo>
                    <a:pt x="12" y="260"/>
                  </a:lnTo>
                  <a:lnTo>
                    <a:pt x="9" y="271"/>
                  </a:lnTo>
                  <a:lnTo>
                    <a:pt x="7" y="280"/>
                  </a:lnTo>
                  <a:lnTo>
                    <a:pt x="4" y="291"/>
                  </a:lnTo>
                  <a:lnTo>
                    <a:pt x="2" y="301"/>
                  </a:lnTo>
                  <a:lnTo>
                    <a:pt x="0" y="315"/>
                  </a:lnTo>
                  <a:lnTo>
                    <a:pt x="78" y="354"/>
                  </a:lnTo>
                  <a:lnTo>
                    <a:pt x="77" y="365"/>
                  </a:lnTo>
                  <a:lnTo>
                    <a:pt x="77" y="376"/>
                  </a:lnTo>
                  <a:lnTo>
                    <a:pt x="77" y="386"/>
                  </a:lnTo>
                  <a:lnTo>
                    <a:pt x="78" y="398"/>
                  </a:lnTo>
                  <a:lnTo>
                    <a:pt x="3" y="443"/>
                  </a:lnTo>
                  <a:lnTo>
                    <a:pt x="6" y="455"/>
                  </a:lnTo>
                  <a:lnTo>
                    <a:pt x="8" y="466"/>
                  </a:lnTo>
                  <a:lnTo>
                    <a:pt x="11" y="476"/>
                  </a:lnTo>
                  <a:lnTo>
                    <a:pt x="15" y="485"/>
                  </a:lnTo>
                  <a:lnTo>
                    <a:pt x="18" y="495"/>
                  </a:lnTo>
                  <a:lnTo>
                    <a:pt x="22" y="507"/>
                  </a:lnTo>
                  <a:lnTo>
                    <a:pt x="108" y="503"/>
                  </a:lnTo>
                  <a:lnTo>
                    <a:pt x="113" y="514"/>
                  </a:lnTo>
                  <a:lnTo>
                    <a:pt x="120" y="523"/>
                  </a:lnTo>
                  <a:lnTo>
                    <a:pt x="126" y="532"/>
                  </a:lnTo>
                  <a:lnTo>
                    <a:pt x="132" y="542"/>
                  </a:lnTo>
                  <a:lnTo>
                    <a:pt x="89" y="618"/>
                  </a:lnTo>
                  <a:lnTo>
                    <a:pt x="99" y="627"/>
                  </a:lnTo>
                  <a:lnTo>
                    <a:pt x="106" y="634"/>
                  </a:lnTo>
                  <a:lnTo>
                    <a:pt x="113" y="641"/>
                  </a:lnTo>
                  <a:lnTo>
                    <a:pt x="121" y="648"/>
                  </a:lnTo>
                  <a:lnTo>
                    <a:pt x="128" y="654"/>
                  </a:lnTo>
                  <a:lnTo>
                    <a:pt x="138" y="664"/>
                  </a:lnTo>
                  <a:lnTo>
                    <a:pt x="211" y="617"/>
                  </a:lnTo>
                  <a:lnTo>
                    <a:pt x="216" y="620"/>
                  </a:lnTo>
                  <a:lnTo>
                    <a:pt x="221" y="623"/>
                  </a:lnTo>
                  <a:lnTo>
                    <a:pt x="226" y="626"/>
                  </a:lnTo>
                  <a:lnTo>
                    <a:pt x="231" y="628"/>
                  </a:lnTo>
                  <a:lnTo>
                    <a:pt x="235" y="631"/>
                  </a:lnTo>
                  <a:lnTo>
                    <a:pt x="240" y="633"/>
                  </a:lnTo>
                  <a:lnTo>
                    <a:pt x="246" y="635"/>
                  </a:lnTo>
                  <a:lnTo>
                    <a:pt x="251" y="638"/>
                  </a:lnTo>
                  <a:lnTo>
                    <a:pt x="252" y="723"/>
                  </a:lnTo>
                  <a:lnTo>
                    <a:pt x="265" y="727"/>
                  </a:lnTo>
                  <a:lnTo>
                    <a:pt x="271" y="728"/>
                  </a:lnTo>
                  <a:lnTo>
                    <a:pt x="275" y="730"/>
                  </a:lnTo>
                  <a:lnTo>
                    <a:pt x="280" y="731"/>
                  </a:lnTo>
                  <a:lnTo>
                    <a:pt x="285" y="732"/>
                  </a:lnTo>
                  <a:lnTo>
                    <a:pt x="289" y="733"/>
                  </a:lnTo>
                  <a:lnTo>
                    <a:pt x="295" y="734"/>
                  </a:lnTo>
                  <a:lnTo>
                    <a:pt x="300" y="735"/>
                  </a:lnTo>
                  <a:lnTo>
                    <a:pt x="305" y="736"/>
                  </a:lnTo>
                  <a:lnTo>
                    <a:pt x="318" y="739"/>
                  </a:lnTo>
                  <a:lnTo>
                    <a:pt x="358" y="661"/>
                  </a:lnTo>
                  <a:lnTo>
                    <a:pt x="363" y="661"/>
                  </a:lnTo>
                  <a:lnTo>
                    <a:pt x="369" y="661"/>
                  </a:lnTo>
                  <a:lnTo>
                    <a:pt x="375" y="661"/>
                  </a:lnTo>
                  <a:lnTo>
                    <a:pt x="380" y="661"/>
                  </a:lnTo>
                  <a:lnTo>
                    <a:pt x="385" y="661"/>
                  </a:lnTo>
                  <a:lnTo>
                    <a:pt x="391" y="661"/>
                  </a:lnTo>
                  <a:lnTo>
                    <a:pt x="397" y="660"/>
                  </a:lnTo>
                  <a:lnTo>
                    <a:pt x="402" y="660"/>
                  </a:lnTo>
                  <a:lnTo>
                    <a:pt x="447" y="734"/>
                  </a:lnTo>
                  <a:lnTo>
                    <a:pt x="459" y="730"/>
                  </a:lnTo>
                  <a:lnTo>
                    <a:pt x="463" y="729"/>
                  </a:lnTo>
                  <a:lnTo>
                    <a:pt x="468" y="728"/>
                  </a:lnTo>
                  <a:lnTo>
                    <a:pt x="473" y="727"/>
                  </a:lnTo>
                  <a:lnTo>
                    <a:pt x="476" y="726"/>
                  </a:lnTo>
                  <a:lnTo>
                    <a:pt x="481" y="724"/>
                  </a:lnTo>
                  <a:lnTo>
                    <a:pt x="487" y="723"/>
                  </a:lnTo>
                  <a:lnTo>
                    <a:pt x="492" y="721"/>
                  </a:lnTo>
                  <a:lnTo>
                    <a:pt x="499" y="719"/>
                  </a:lnTo>
                  <a:lnTo>
                    <a:pt x="511" y="714"/>
                  </a:lnTo>
                  <a:lnTo>
                    <a:pt x="507" y="626"/>
                  </a:lnTo>
                  <a:lnTo>
                    <a:pt x="511" y="623"/>
                  </a:lnTo>
                  <a:lnTo>
                    <a:pt x="516" y="621"/>
                  </a:lnTo>
                  <a:lnTo>
                    <a:pt x="520" y="618"/>
                  </a:lnTo>
                  <a:lnTo>
                    <a:pt x="525" y="615"/>
                  </a:lnTo>
                  <a:lnTo>
                    <a:pt x="529" y="613"/>
                  </a:lnTo>
                  <a:lnTo>
                    <a:pt x="533" y="609"/>
                  </a:lnTo>
                  <a:lnTo>
                    <a:pt x="537" y="607"/>
                  </a:lnTo>
                  <a:lnTo>
                    <a:pt x="541" y="604"/>
                  </a:lnTo>
                  <a:lnTo>
                    <a:pt x="618" y="648"/>
                  </a:lnTo>
                  <a:lnTo>
                    <a:pt x="629" y="638"/>
                  </a:lnTo>
                  <a:lnTo>
                    <a:pt x="636" y="630"/>
                  </a:lnTo>
                  <a:lnTo>
                    <a:pt x="643" y="623"/>
                  </a:lnTo>
                  <a:lnTo>
                    <a:pt x="651" y="615"/>
                  </a:lnTo>
                  <a:lnTo>
                    <a:pt x="657" y="607"/>
                  </a:lnTo>
                  <a:lnTo>
                    <a:pt x="665" y="597"/>
                  </a:lnTo>
                  <a:lnTo>
                    <a:pt x="616" y="520"/>
                  </a:lnTo>
                  <a:lnTo>
                    <a:pt x="620" y="511"/>
                  </a:lnTo>
                  <a:lnTo>
                    <a:pt x="625" y="504"/>
                  </a:lnTo>
                  <a:lnTo>
                    <a:pt x="628" y="496"/>
                  </a:lnTo>
                  <a:lnTo>
                    <a:pt x="632" y="488"/>
                  </a:lnTo>
                  <a:lnTo>
                    <a:pt x="723" y="486"/>
                  </a:lnTo>
                  <a:lnTo>
                    <a:pt x="728" y="473"/>
                  </a:lnTo>
                  <a:lnTo>
                    <a:pt x="731" y="463"/>
                  </a:lnTo>
                  <a:lnTo>
                    <a:pt x="733" y="452"/>
                  </a:lnTo>
                  <a:lnTo>
                    <a:pt x="735" y="442"/>
                  </a:lnTo>
                  <a:lnTo>
                    <a:pt x="737" y="431"/>
                  </a:lnTo>
                  <a:lnTo>
                    <a:pt x="739" y="418"/>
                  </a:lnTo>
                  <a:lnTo>
                    <a:pt x="656" y="375"/>
                  </a:lnTo>
                  <a:lnTo>
                    <a:pt x="656" y="367"/>
                  </a:lnTo>
                  <a:lnTo>
                    <a:pt x="655" y="358"/>
                  </a:lnTo>
                  <a:lnTo>
                    <a:pt x="655" y="351"/>
                  </a:lnTo>
                  <a:lnTo>
                    <a:pt x="654" y="343"/>
                  </a:lnTo>
                  <a:close/>
                </a:path>
              </a:pathLst>
            </a:custGeom>
            <a:grpFill/>
            <a:ln w="9525">
              <a:noFill/>
              <a:round/>
              <a:headEnd/>
              <a:tailEnd/>
            </a:ln>
          </p:spPr>
          <p:txBody>
            <a:bodyPr/>
            <a:lstStyle/>
            <a:p>
              <a:endParaRPr lang="en-GB" sz="1000" dirty="0">
                <a:latin typeface="Georgia" panose="02040502050405020303" pitchFamily="18" charset="0"/>
              </a:endParaRPr>
            </a:p>
          </p:txBody>
        </p:sp>
        <p:sp>
          <p:nvSpPr>
            <p:cNvPr id="10" name="Oval 31"/>
            <p:cNvSpPr>
              <a:spLocks noChangeAspect="1" noChangeArrowheads="1"/>
            </p:cNvSpPr>
            <p:nvPr/>
          </p:nvSpPr>
          <p:spPr bwMode="blackWhite">
            <a:xfrm>
              <a:off x="6750510" y="2640031"/>
              <a:ext cx="295306" cy="295306"/>
            </a:xfrm>
            <a:prstGeom prst="ellipse">
              <a:avLst/>
            </a:prstGeom>
            <a:grpFill/>
            <a:ln w="9525" algn="ctr">
              <a:noFill/>
              <a:round/>
              <a:headEnd/>
              <a:tailEnd/>
            </a:ln>
          </p:spPr>
          <p:txBody>
            <a:bodyPr lIns="47934" tIns="0" rIns="48916" bIns="0" anchor="ctr"/>
            <a:lstStyle/>
            <a:p>
              <a:pPr algn="ctr" defTabSz="690249">
                <a:buSzPct val="90000"/>
              </a:pPr>
              <a:r>
                <a:rPr lang="en-GB" sz="1000" b="1" i="1" dirty="0">
                  <a:solidFill>
                    <a:schemeClr val="bg1"/>
                  </a:solidFill>
                  <a:latin typeface="Georgia" panose="02040502050405020303" pitchFamily="18" charset="0"/>
                  <a:cs typeface="Arial" charset="0"/>
                </a:rPr>
                <a:t>4</a:t>
              </a:r>
            </a:p>
          </p:txBody>
        </p:sp>
      </p:grpSp>
      <p:grpSp>
        <p:nvGrpSpPr>
          <p:cNvPr id="11" name="Group 10"/>
          <p:cNvGrpSpPr/>
          <p:nvPr/>
        </p:nvGrpSpPr>
        <p:grpSpPr>
          <a:xfrm>
            <a:off x="988847" y="1433830"/>
            <a:ext cx="312108" cy="312108"/>
            <a:chOff x="6660198" y="2567877"/>
            <a:chExt cx="471630" cy="471630"/>
          </a:xfrm>
          <a:solidFill>
            <a:schemeClr val="accent1"/>
          </a:solidFill>
        </p:grpSpPr>
        <p:sp>
          <p:nvSpPr>
            <p:cNvPr id="12" name="Freeform 30"/>
            <p:cNvSpPr>
              <a:spLocks noChangeAspect="1"/>
            </p:cNvSpPr>
            <p:nvPr/>
          </p:nvSpPr>
          <p:spPr bwMode="auto">
            <a:xfrm>
              <a:off x="6660198" y="2567877"/>
              <a:ext cx="471630" cy="471630"/>
            </a:xfrm>
            <a:custGeom>
              <a:avLst/>
              <a:gdLst>
                <a:gd name="T0" fmla="*/ 1744 w 739"/>
                <a:gd name="T1" fmla="*/ 669 h 739"/>
                <a:gd name="T2" fmla="*/ 1734 w 739"/>
                <a:gd name="T3" fmla="*/ 637 h 739"/>
                <a:gd name="T4" fmla="*/ 1723 w 739"/>
                <a:gd name="T5" fmla="*/ 597 h 739"/>
                <a:gd name="T6" fmla="*/ 1702 w 739"/>
                <a:gd name="T7" fmla="*/ 541 h 739"/>
                <a:gd name="T8" fmla="*/ 1457 w 739"/>
                <a:gd name="T9" fmla="*/ 521 h 739"/>
                <a:gd name="T10" fmla="*/ 1547 w 739"/>
                <a:gd name="T11" fmla="*/ 292 h 739"/>
                <a:gd name="T12" fmla="*/ 1508 w 739"/>
                <a:gd name="T13" fmla="*/ 254 h 739"/>
                <a:gd name="T14" fmla="*/ 1478 w 739"/>
                <a:gd name="T15" fmla="*/ 224 h 739"/>
                <a:gd name="T16" fmla="*/ 1450 w 739"/>
                <a:gd name="T17" fmla="*/ 198 h 739"/>
                <a:gd name="T18" fmla="*/ 1221 w 739"/>
                <a:gd name="T19" fmla="*/ 291 h 739"/>
                <a:gd name="T20" fmla="*/ 1171 w 739"/>
                <a:gd name="T21" fmla="*/ 267 h 739"/>
                <a:gd name="T22" fmla="*/ 1127 w 739"/>
                <a:gd name="T23" fmla="*/ 28 h 739"/>
                <a:gd name="T24" fmla="*/ 1089 w 739"/>
                <a:gd name="T25" fmla="*/ 16 h 739"/>
                <a:gd name="T26" fmla="*/ 1048 w 739"/>
                <a:gd name="T27" fmla="*/ 7 h 739"/>
                <a:gd name="T28" fmla="*/ 903 w 739"/>
                <a:gd name="T29" fmla="*/ 198 h 739"/>
                <a:gd name="T30" fmla="*/ 873 w 739"/>
                <a:gd name="T31" fmla="*/ 198 h 739"/>
                <a:gd name="T32" fmla="*/ 845 w 739"/>
                <a:gd name="T33" fmla="*/ 198 h 739"/>
                <a:gd name="T34" fmla="*/ 712 w 739"/>
                <a:gd name="T35" fmla="*/ 7 h 739"/>
                <a:gd name="T36" fmla="*/ 653 w 739"/>
                <a:gd name="T37" fmla="*/ 20 h 739"/>
                <a:gd name="T38" fmla="*/ 617 w 739"/>
                <a:gd name="T39" fmla="*/ 31 h 739"/>
                <a:gd name="T40" fmla="*/ 584 w 739"/>
                <a:gd name="T41" fmla="*/ 43 h 739"/>
                <a:gd name="T42" fmla="*/ 546 w 739"/>
                <a:gd name="T43" fmla="*/ 283 h 739"/>
                <a:gd name="T44" fmla="*/ 490 w 739"/>
                <a:gd name="T45" fmla="*/ 314 h 739"/>
                <a:gd name="T46" fmla="*/ 256 w 739"/>
                <a:gd name="T47" fmla="*/ 246 h 739"/>
                <a:gd name="T48" fmla="*/ 206 w 739"/>
                <a:gd name="T49" fmla="*/ 299 h 739"/>
                <a:gd name="T50" fmla="*/ 288 w 739"/>
                <a:gd name="T51" fmla="*/ 526 h 739"/>
                <a:gd name="T52" fmla="*/ 254 w 739"/>
                <a:gd name="T53" fmla="*/ 589 h 739"/>
                <a:gd name="T54" fmla="*/ 21 w 739"/>
                <a:gd name="T55" fmla="*/ 645 h 739"/>
                <a:gd name="T56" fmla="*/ 5 w 739"/>
                <a:gd name="T57" fmla="*/ 717 h 739"/>
                <a:gd name="T58" fmla="*/ 184 w 739"/>
                <a:gd name="T59" fmla="*/ 868 h 739"/>
                <a:gd name="T60" fmla="*/ 186 w 739"/>
                <a:gd name="T61" fmla="*/ 950 h 739"/>
                <a:gd name="T62" fmla="*/ 20 w 739"/>
                <a:gd name="T63" fmla="*/ 1110 h 739"/>
                <a:gd name="T64" fmla="*/ 43 w 739"/>
                <a:gd name="T65" fmla="*/ 1179 h 739"/>
                <a:gd name="T66" fmla="*/ 270 w 739"/>
                <a:gd name="T67" fmla="*/ 1223 h 739"/>
                <a:gd name="T68" fmla="*/ 314 w 739"/>
                <a:gd name="T69" fmla="*/ 1292 h 739"/>
                <a:gd name="T70" fmla="*/ 254 w 739"/>
                <a:gd name="T71" fmla="*/ 1511 h 739"/>
                <a:gd name="T72" fmla="*/ 305 w 739"/>
                <a:gd name="T73" fmla="*/ 1557 h 739"/>
                <a:gd name="T74" fmla="*/ 514 w 739"/>
                <a:gd name="T75" fmla="*/ 1477 h 739"/>
                <a:gd name="T76" fmla="*/ 552 w 739"/>
                <a:gd name="T77" fmla="*/ 1497 h 739"/>
                <a:gd name="T78" fmla="*/ 586 w 739"/>
                <a:gd name="T79" fmla="*/ 1513 h 739"/>
                <a:gd name="T80" fmla="*/ 632 w 739"/>
                <a:gd name="T81" fmla="*/ 1732 h 739"/>
                <a:gd name="T82" fmla="*/ 668 w 739"/>
                <a:gd name="T83" fmla="*/ 1742 h 739"/>
                <a:gd name="T84" fmla="*/ 703 w 739"/>
                <a:gd name="T85" fmla="*/ 1748 h 739"/>
                <a:gd name="T86" fmla="*/ 759 w 739"/>
                <a:gd name="T87" fmla="*/ 1760 h 739"/>
                <a:gd name="T88" fmla="*/ 879 w 739"/>
                <a:gd name="T89" fmla="*/ 1575 h 739"/>
                <a:gd name="T90" fmla="*/ 916 w 739"/>
                <a:gd name="T91" fmla="*/ 1575 h 739"/>
                <a:gd name="T92" fmla="*/ 958 w 739"/>
                <a:gd name="T93" fmla="*/ 1572 h 739"/>
                <a:gd name="T94" fmla="*/ 1102 w 739"/>
                <a:gd name="T95" fmla="*/ 1738 h 739"/>
                <a:gd name="T96" fmla="*/ 1134 w 739"/>
                <a:gd name="T97" fmla="*/ 1731 h 739"/>
                <a:gd name="T98" fmla="*/ 1171 w 739"/>
                <a:gd name="T99" fmla="*/ 1718 h 739"/>
                <a:gd name="T100" fmla="*/ 1207 w 739"/>
                <a:gd name="T101" fmla="*/ 1492 h 739"/>
                <a:gd name="T102" fmla="*/ 1239 w 739"/>
                <a:gd name="T103" fmla="*/ 1472 h 739"/>
                <a:gd name="T104" fmla="*/ 1270 w 739"/>
                <a:gd name="T105" fmla="*/ 1450 h 739"/>
                <a:gd name="T106" fmla="*/ 1472 w 739"/>
                <a:gd name="T107" fmla="*/ 1543 h 739"/>
                <a:gd name="T108" fmla="*/ 1532 w 739"/>
                <a:gd name="T109" fmla="*/ 1484 h 739"/>
                <a:gd name="T110" fmla="*/ 1584 w 739"/>
                <a:gd name="T111" fmla="*/ 1421 h 739"/>
                <a:gd name="T112" fmla="*/ 1489 w 739"/>
                <a:gd name="T113" fmla="*/ 1201 h 739"/>
                <a:gd name="T114" fmla="*/ 1723 w 739"/>
                <a:gd name="T115" fmla="*/ 1158 h 739"/>
                <a:gd name="T116" fmla="*/ 1747 w 739"/>
                <a:gd name="T117" fmla="*/ 1078 h 739"/>
                <a:gd name="T118" fmla="*/ 1760 w 739"/>
                <a:gd name="T119" fmla="*/ 995 h 739"/>
                <a:gd name="T120" fmla="*/ 1561 w 739"/>
                <a:gd name="T121" fmla="*/ 852 h 73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39"/>
                <a:gd name="T184" fmla="*/ 0 h 739"/>
                <a:gd name="T185" fmla="*/ 739 w 739"/>
                <a:gd name="T186" fmla="*/ 739 h 73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39" h="739">
                  <a:moveTo>
                    <a:pt x="654" y="343"/>
                  </a:moveTo>
                  <a:lnTo>
                    <a:pt x="735" y="295"/>
                  </a:lnTo>
                  <a:lnTo>
                    <a:pt x="732" y="281"/>
                  </a:lnTo>
                  <a:lnTo>
                    <a:pt x="731" y="276"/>
                  </a:lnTo>
                  <a:lnTo>
                    <a:pt x="730" y="272"/>
                  </a:lnTo>
                  <a:lnTo>
                    <a:pt x="728" y="267"/>
                  </a:lnTo>
                  <a:lnTo>
                    <a:pt x="727" y="263"/>
                  </a:lnTo>
                  <a:lnTo>
                    <a:pt x="724" y="257"/>
                  </a:lnTo>
                  <a:lnTo>
                    <a:pt x="723" y="251"/>
                  </a:lnTo>
                  <a:lnTo>
                    <a:pt x="721" y="246"/>
                  </a:lnTo>
                  <a:lnTo>
                    <a:pt x="719" y="240"/>
                  </a:lnTo>
                  <a:lnTo>
                    <a:pt x="714" y="227"/>
                  </a:lnTo>
                  <a:lnTo>
                    <a:pt x="619" y="231"/>
                  </a:lnTo>
                  <a:lnTo>
                    <a:pt x="615" y="225"/>
                  </a:lnTo>
                  <a:lnTo>
                    <a:pt x="612" y="219"/>
                  </a:lnTo>
                  <a:lnTo>
                    <a:pt x="608" y="213"/>
                  </a:lnTo>
                  <a:lnTo>
                    <a:pt x="604" y="206"/>
                  </a:lnTo>
                  <a:lnTo>
                    <a:pt x="649" y="123"/>
                  </a:lnTo>
                  <a:lnTo>
                    <a:pt x="640" y="114"/>
                  </a:lnTo>
                  <a:lnTo>
                    <a:pt x="637" y="109"/>
                  </a:lnTo>
                  <a:lnTo>
                    <a:pt x="633" y="106"/>
                  </a:lnTo>
                  <a:lnTo>
                    <a:pt x="629" y="102"/>
                  </a:lnTo>
                  <a:lnTo>
                    <a:pt x="625" y="98"/>
                  </a:lnTo>
                  <a:lnTo>
                    <a:pt x="621" y="94"/>
                  </a:lnTo>
                  <a:lnTo>
                    <a:pt x="617" y="91"/>
                  </a:lnTo>
                  <a:lnTo>
                    <a:pt x="613" y="87"/>
                  </a:lnTo>
                  <a:lnTo>
                    <a:pt x="609" y="83"/>
                  </a:lnTo>
                  <a:lnTo>
                    <a:pt x="598" y="75"/>
                  </a:lnTo>
                  <a:lnTo>
                    <a:pt x="518" y="126"/>
                  </a:lnTo>
                  <a:lnTo>
                    <a:pt x="512" y="122"/>
                  </a:lnTo>
                  <a:lnTo>
                    <a:pt x="506" y="119"/>
                  </a:lnTo>
                  <a:lnTo>
                    <a:pt x="499" y="115"/>
                  </a:lnTo>
                  <a:lnTo>
                    <a:pt x="492" y="112"/>
                  </a:lnTo>
                  <a:lnTo>
                    <a:pt x="490" y="17"/>
                  </a:lnTo>
                  <a:lnTo>
                    <a:pt x="478" y="13"/>
                  </a:lnTo>
                  <a:lnTo>
                    <a:pt x="473" y="12"/>
                  </a:lnTo>
                  <a:lnTo>
                    <a:pt x="467" y="9"/>
                  </a:lnTo>
                  <a:lnTo>
                    <a:pt x="462" y="8"/>
                  </a:lnTo>
                  <a:lnTo>
                    <a:pt x="457" y="7"/>
                  </a:lnTo>
                  <a:lnTo>
                    <a:pt x="452" y="5"/>
                  </a:lnTo>
                  <a:lnTo>
                    <a:pt x="445" y="4"/>
                  </a:lnTo>
                  <a:lnTo>
                    <a:pt x="440" y="3"/>
                  </a:lnTo>
                  <a:lnTo>
                    <a:pt x="435" y="2"/>
                  </a:lnTo>
                  <a:lnTo>
                    <a:pt x="422" y="0"/>
                  </a:lnTo>
                  <a:lnTo>
                    <a:pt x="379" y="83"/>
                  </a:lnTo>
                  <a:lnTo>
                    <a:pt x="375" y="83"/>
                  </a:lnTo>
                  <a:lnTo>
                    <a:pt x="371" y="83"/>
                  </a:lnTo>
                  <a:lnTo>
                    <a:pt x="367" y="83"/>
                  </a:lnTo>
                  <a:lnTo>
                    <a:pt x="363" y="83"/>
                  </a:lnTo>
                  <a:lnTo>
                    <a:pt x="359" y="83"/>
                  </a:lnTo>
                  <a:lnTo>
                    <a:pt x="355" y="83"/>
                  </a:lnTo>
                  <a:lnTo>
                    <a:pt x="351" y="84"/>
                  </a:lnTo>
                  <a:lnTo>
                    <a:pt x="347" y="84"/>
                  </a:lnTo>
                  <a:lnTo>
                    <a:pt x="299" y="3"/>
                  </a:lnTo>
                  <a:lnTo>
                    <a:pt x="285" y="6"/>
                  </a:lnTo>
                  <a:lnTo>
                    <a:pt x="280" y="7"/>
                  </a:lnTo>
                  <a:lnTo>
                    <a:pt x="274" y="8"/>
                  </a:lnTo>
                  <a:lnTo>
                    <a:pt x="269" y="9"/>
                  </a:lnTo>
                  <a:lnTo>
                    <a:pt x="264" y="12"/>
                  </a:lnTo>
                  <a:lnTo>
                    <a:pt x="259" y="13"/>
                  </a:lnTo>
                  <a:lnTo>
                    <a:pt x="254" y="15"/>
                  </a:lnTo>
                  <a:lnTo>
                    <a:pt x="250" y="16"/>
                  </a:lnTo>
                  <a:lnTo>
                    <a:pt x="245" y="18"/>
                  </a:lnTo>
                  <a:lnTo>
                    <a:pt x="232" y="22"/>
                  </a:lnTo>
                  <a:lnTo>
                    <a:pt x="236" y="115"/>
                  </a:lnTo>
                  <a:lnTo>
                    <a:pt x="229" y="119"/>
                  </a:lnTo>
                  <a:lnTo>
                    <a:pt x="221" y="123"/>
                  </a:lnTo>
                  <a:lnTo>
                    <a:pt x="213" y="128"/>
                  </a:lnTo>
                  <a:lnTo>
                    <a:pt x="206" y="132"/>
                  </a:lnTo>
                  <a:lnTo>
                    <a:pt x="125" y="88"/>
                  </a:lnTo>
                  <a:lnTo>
                    <a:pt x="116" y="96"/>
                  </a:lnTo>
                  <a:lnTo>
                    <a:pt x="108" y="103"/>
                  </a:lnTo>
                  <a:lnTo>
                    <a:pt x="100" y="110"/>
                  </a:lnTo>
                  <a:lnTo>
                    <a:pt x="93" y="119"/>
                  </a:lnTo>
                  <a:lnTo>
                    <a:pt x="86" y="126"/>
                  </a:lnTo>
                  <a:lnTo>
                    <a:pt x="77" y="137"/>
                  </a:lnTo>
                  <a:lnTo>
                    <a:pt x="126" y="213"/>
                  </a:lnTo>
                  <a:lnTo>
                    <a:pt x="121" y="221"/>
                  </a:lnTo>
                  <a:lnTo>
                    <a:pt x="116" y="229"/>
                  </a:lnTo>
                  <a:lnTo>
                    <a:pt x="110" y="239"/>
                  </a:lnTo>
                  <a:lnTo>
                    <a:pt x="106" y="247"/>
                  </a:lnTo>
                  <a:lnTo>
                    <a:pt x="17" y="248"/>
                  </a:lnTo>
                  <a:lnTo>
                    <a:pt x="12" y="260"/>
                  </a:lnTo>
                  <a:lnTo>
                    <a:pt x="9" y="271"/>
                  </a:lnTo>
                  <a:lnTo>
                    <a:pt x="7" y="280"/>
                  </a:lnTo>
                  <a:lnTo>
                    <a:pt x="4" y="291"/>
                  </a:lnTo>
                  <a:lnTo>
                    <a:pt x="2" y="301"/>
                  </a:lnTo>
                  <a:lnTo>
                    <a:pt x="0" y="315"/>
                  </a:lnTo>
                  <a:lnTo>
                    <a:pt x="78" y="354"/>
                  </a:lnTo>
                  <a:lnTo>
                    <a:pt x="77" y="365"/>
                  </a:lnTo>
                  <a:lnTo>
                    <a:pt x="77" y="376"/>
                  </a:lnTo>
                  <a:lnTo>
                    <a:pt x="77" y="386"/>
                  </a:lnTo>
                  <a:lnTo>
                    <a:pt x="78" y="398"/>
                  </a:lnTo>
                  <a:lnTo>
                    <a:pt x="3" y="443"/>
                  </a:lnTo>
                  <a:lnTo>
                    <a:pt x="6" y="455"/>
                  </a:lnTo>
                  <a:lnTo>
                    <a:pt x="8" y="466"/>
                  </a:lnTo>
                  <a:lnTo>
                    <a:pt x="11" y="476"/>
                  </a:lnTo>
                  <a:lnTo>
                    <a:pt x="15" y="485"/>
                  </a:lnTo>
                  <a:lnTo>
                    <a:pt x="18" y="495"/>
                  </a:lnTo>
                  <a:lnTo>
                    <a:pt x="22" y="507"/>
                  </a:lnTo>
                  <a:lnTo>
                    <a:pt x="108" y="503"/>
                  </a:lnTo>
                  <a:lnTo>
                    <a:pt x="113" y="514"/>
                  </a:lnTo>
                  <a:lnTo>
                    <a:pt x="120" y="523"/>
                  </a:lnTo>
                  <a:lnTo>
                    <a:pt x="126" y="532"/>
                  </a:lnTo>
                  <a:lnTo>
                    <a:pt x="132" y="542"/>
                  </a:lnTo>
                  <a:lnTo>
                    <a:pt x="89" y="618"/>
                  </a:lnTo>
                  <a:lnTo>
                    <a:pt x="99" y="627"/>
                  </a:lnTo>
                  <a:lnTo>
                    <a:pt x="106" y="634"/>
                  </a:lnTo>
                  <a:lnTo>
                    <a:pt x="113" y="641"/>
                  </a:lnTo>
                  <a:lnTo>
                    <a:pt x="121" y="648"/>
                  </a:lnTo>
                  <a:lnTo>
                    <a:pt x="128" y="654"/>
                  </a:lnTo>
                  <a:lnTo>
                    <a:pt x="138" y="664"/>
                  </a:lnTo>
                  <a:lnTo>
                    <a:pt x="211" y="617"/>
                  </a:lnTo>
                  <a:lnTo>
                    <a:pt x="216" y="620"/>
                  </a:lnTo>
                  <a:lnTo>
                    <a:pt x="221" y="623"/>
                  </a:lnTo>
                  <a:lnTo>
                    <a:pt x="226" y="626"/>
                  </a:lnTo>
                  <a:lnTo>
                    <a:pt x="231" y="628"/>
                  </a:lnTo>
                  <a:lnTo>
                    <a:pt x="235" y="631"/>
                  </a:lnTo>
                  <a:lnTo>
                    <a:pt x="240" y="633"/>
                  </a:lnTo>
                  <a:lnTo>
                    <a:pt x="246" y="635"/>
                  </a:lnTo>
                  <a:lnTo>
                    <a:pt x="251" y="638"/>
                  </a:lnTo>
                  <a:lnTo>
                    <a:pt x="252" y="723"/>
                  </a:lnTo>
                  <a:lnTo>
                    <a:pt x="265" y="727"/>
                  </a:lnTo>
                  <a:lnTo>
                    <a:pt x="271" y="728"/>
                  </a:lnTo>
                  <a:lnTo>
                    <a:pt x="275" y="730"/>
                  </a:lnTo>
                  <a:lnTo>
                    <a:pt x="280" y="731"/>
                  </a:lnTo>
                  <a:lnTo>
                    <a:pt x="285" y="732"/>
                  </a:lnTo>
                  <a:lnTo>
                    <a:pt x="289" y="733"/>
                  </a:lnTo>
                  <a:lnTo>
                    <a:pt x="295" y="734"/>
                  </a:lnTo>
                  <a:lnTo>
                    <a:pt x="300" y="735"/>
                  </a:lnTo>
                  <a:lnTo>
                    <a:pt x="305" y="736"/>
                  </a:lnTo>
                  <a:lnTo>
                    <a:pt x="318" y="739"/>
                  </a:lnTo>
                  <a:lnTo>
                    <a:pt x="358" y="661"/>
                  </a:lnTo>
                  <a:lnTo>
                    <a:pt x="363" y="661"/>
                  </a:lnTo>
                  <a:lnTo>
                    <a:pt x="369" y="661"/>
                  </a:lnTo>
                  <a:lnTo>
                    <a:pt x="375" y="661"/>
                  </a:lnTo>
                  <a:lnTo>
                    <a:pt x="380" y="661"/>
                  </a:lnTo>
                  <a:lnTo>
                    <a:pt x="385" y="661"/>
                  </a:lnTo>
                  <a:lnTo>
                    <a:pt x="391" y="661"/>
                  </a:lnTo>
                  <a:lnTo>
                    <a:pt x="397" y="660"/>
                  </a:lnTo>
                  <a:lnTo>
                    <a:pt x="402" y="660"/>
                  </a:lnTo>
                  <a:lnTo>
                    <a:pt x="447" y="734"/>
                  </a:lnTo>
                  <a:lnTo>
                    <a:pt x="459" y="730"/>
                  </a:lnTo>
                  <a:lnTo>
                    <a:pt x="463" y="729"/>
                  </a:lnTo>
                  <a:lnTo>
                    <a:pt x="468" y="728"/>
                  </a:lnTo>
                  <a:lnTo>
                    <a:pt x="473" y="727"/>
                  </a:lnTo>
                  <a:lnTo>
                    <a:pt x="476" y="726"/>
                  </a:lnTo>
                  <a:lnTo>
                    <a:pt x="481" y="724"/>
                  </a:lnTo>
                  <a:lnTo>
                    <a:pt x="487" y="723"/>
                  </a:lnTo>
                  <a:lnTo>
                    <a:pt x="492" y="721"/>
                  </a:lnTo>
                  <a:lnTo>
                    <a:pt x="499" y="719"/>
                  </a:lnTo>
                  <a:lnTo>
                    <a:pt x="511" y="714"/>
                  </a:lnTo>
                  <a:lnTo>
                    <a:pt x="507" y="626"/>
                  </a:lnTo>
                  <a:lnTo>
                    <a:pt x="511" y="623"/>
                  </a:lnTo>
                  <a:lnTo>
                    <a:pt x="516" y="621"/>
                  </a:lnTo>
                  <a:lnTo>
                    <a:pt x="520" y="618"/>
                  </a:lnTo>
                  <a:lnTo>
                    <a:pt x="525" y="615"/>
                  </a:lnTo>
                  <a:lnTo>
                    <a:pt x="529" y="613"/>
                  </a:lnTo>
                  <a:lnTo>
                    <a:pt x="533" y="609"/>
                  </a:lnTo>
                  <a:lnTo>
                    <a:pt x="537" y="607"/>
                  </a:lnTo>
                  <a:lnTo>
                    <a:pt x="541" y="604"/>
                  </a:lnTo>
                  <a:lnTo>
                    <a:pt x="618" y="648"/>
                  </a:lnTo>
                  <a:lnTo>
                    <a:pt x="629" y="638"/>
                  </a:lnTo>
                  <a:lnTo>
                    <a:pt x="636" y="630"/>
                  </a:lnTo>
                  <a:lnTo>
                    <a:pt x="643" y="623"/>
                  </a:lnTo>
                  <a:lnTo>
                    <a:pt x="651" y="615"/>
                  </a:lnTo>
                  <a:lnTo>
                    <a:pt x="657" y="607"/>
                  </a:lnTo>
                  <a:lnTo>
                    <a:pt x="665" y="597"/>
                  </a:lnTo>
                  <a:lnTo>
                    <a:pt x="616" y="520"/>
                  </a:lnTo>
                  <a:lnTo>
                    <a:pt x="620" y="511"/>
                  </a:lnTo>
                  <a:lnTo>
                    <a:pt x="625" y="504"/>
                  </a:lnTo>
                  <a:lnTo>
                    <a:pt x="628" y="496"/>
                  </a:lnTo>
                  <a:lnTo>
                    <a:pt x="632" y="488"/>
                  </a:lnTo>
                  <a:lnTo>
                    <a:pt x="723" y="486"/>
                  </a:lnTo>
                  <a:lnTo>
                    <a:pt x="728" y="473"/>
                  </a:lnTo>
                  <a:lnTo>
                    <a:pt x="731" y="463"/>
                  </a:lnTo>
                  <a:lnTo>
                    <a:pt x="733" y="452"/>
                  </a:lnTo>
                  <a:lnTo>
                    <a:pt x="735" y="442"/>
                  </a:lnTo>
                  <a:lnTo>
                    <a:pt x="737" y="431"/>
                  </a:lnTo>
                  <a:lnTo>
                    <a:pt x="739" y="418"/>
                  </a:lnTo>
                  <a:lnTo>
                    <a:pt x="656" y="375"/>
                  </a:lnTo>
                  <a:lnTo>
                    <a:pt x="656" y="367"/>
                  </a:lnTo>
                  <a:lnTo>
                    <a:pt x="655" y="358"/>
                  </a:lnTo>
                  <a:lnTo>
                    <a:pt x="655" y="351"/>
                  </a:lnTo>
                  <a:lnTo>
                    <a:pt x="654" y="343"/>
                  </a:lnTo>
                  <a:close/>
                </a:path>
              </a:pathLst>
            </a:custGeom>
            <a:grpFill/>
            <a:ln w="9525">
              <a:noFill/>
              <a:round/>
              <a:headEnd/>
              <a:tailEnd/>
            </a:ln>
          </p:spPr>
          <p:txBody>
            <a:bodyPr/>
            <a:lstStyle/>
            <a:p>
              <a:endParaRPr lang="en-GB" sz="1000" dirty="0">
                <a:latin typeface="Georgia" panose="02040502050405020303" pitchFamily="18" charset="0"/>
              </a:endParaRPr>
            </a:p>
          </p:txBody>
        </p:sp>
        <p:sp>
          <p:nvSpPr>
            <p:cNvPr id="13" name="Oval 31"/>
            <p:cNvSpPr>
              <a:spLocks noChangeAspect="1" noChangeArrowheads="1"/>
            </p:cNvSpPr>
            <p:nvPr/>
          </p:nvSpPr>
          <p:spPr bwMode="blackWhite">
            <a:xfrm>
              <a:off x="6750510" y="2640031"/>
              <a:ext cx="295306" cy="295306"/>
            </a:xfrm>
            <a:prstGeom prst="ellipse">
              <a:avLst/>
            </a:prstGeom>
            <a:grpFill/>
            <a:ln w="9525" algn="ctr">
              <a:noFill/>
              <a:round/>
              <a:headEnd/>
              <a:tailEnd/>
            </a:ln>
          </p:spPr>
          <p:txBody>
            <a:bodyPr lIns="47934" tIns="0" rIns="48916" bIns="0" anchor="ctr"/>
            <a:lstStyle/>
            <a:p>
              <a:pPr algn="ctr" defTabSz="690249">
                <a:buSzPct val="90000"/>
              </a:pPr>
              <a:r>
                <a:rPr lang="en-GB" sz="1000" b="1" i="1" dirty="0">
                  <a:solidFill>
                    <a:schemeClr val="bg1"/>
                  </a:solidFill>
                  <a:latin typeface="Georgia" panose="02040502050405020303" pitchFamily="18" charset="0"/>
                  <a:cs typeface="Arial" charset="0"/>
                </a:rPr>
                <a:t>1</a:t>
              </a:r>
            </a:p>
          </p:txBody>
        </p:sp>
      </p:grpSp>
      <p:grpSp>
        <p:nvGrpSpPr>
          <p:cNvPr id="14" name="Group 13"/>
          <p:cNvGrpSpPr/>
          <p:nvPr/>
        </p:nvGrpSpPr>
        <p:grpSpPr>
          <a:xfrm>
            <a:off x="1007989" y="3120390"/>
            <a:ext cx="312108" cy="312108"/>
            <a:chOff x="6660198" y="2567877"/>
            <a:chExt cx="471630" cy="471630"/>
          </a:xfrm>
          <a:solidFill>
            <a:srgbClr val="168A92"/>
          </a:solidFill>
        </p:grpSpPr>
        <p:sp>
          <p:nvSpPr>
            <p:cNvPr id="15" name="Freeform 30"/>
            <p:cNvSpPr>
              <a:spLocks noChangeAspect="1"/>
            </p:cNvSpPr>
            <p:nvPr/>
          </p:nvSpPr>
          <p:spPr bwMode="auto">
            <a:xfrm>
              <a:off x="6660198" y="2567877"/>
              <a:ext cx="471630" cy="471630"/>
            </a:xfrm>
            <a:custGeom>
              <a:avLst/>
              <a:gdLst>
                <a:gd name="T0" fmla="*/ 1744 w 739"/>
                <a:gd name="T1" fmla="*/ 669 h 739"/>
                <a:gd name="T2" fmla="*/ 1734 w 739"/>
                <a:gd name="T3" fmla="*/ 637 h 739"/>
                <a:gd name="T4" fmla="*/ 1723 w 739"/>
                <a:gd name="T5" fmla="*/ 597 h 739"/>
                <a:gd name="T6" fmla="*/ 1702 w 739"/>
                <a:gd name="T7" fmla="*/ 541 h 739"/>
                <a:gd name="T8" fmla="*/ 1457 w 739"/>
                <a:gd name="T9" fmla="*/ 521 h 739"/>
                <a:gd name="T10" fmla="*/ 1547 w 739"/>
                <a:gd name="T11" fmla="*/ 292 h 739"/>
                <a:gd name="T12" fmla="*/ 1508 w 739"/>
                <a:gd name="T13" fmla="*/ 254 h 739"/>
                <a:gd name="T14" fmla="*/ 1478 w 739"/>
                <a:gd name="T15" fmla="*/ 224 h 739"/>
                <a:gd name="T16" fmla="*/ 1450 w 739"/>
                <a:gd name="T17" fmla="*/ 198 h 739"/>
                <a:gd name="T18" fmla="*/ 1221 w 739"/>
                <a:gd name="T19" fmla="*/ 291 h 739"/>
                <a:gd name="T20" fmla="*/ 1171 w 739"/>
                <a:gd name="T21" fmla="*/ 267 h 739"/>
                <a:gd name="T22" fmla="*/ 1127 w 739"/>
                <a:gd name="T23" fmla="*/ 28 h 739"/>
                <a:gd name="T24" fmla="*/ 1089 w 739"/>
                <a:gd name="T25" fmla="*/ 16 h 739"/>
                <a:gd name="T26" fmla="*/ 1048 w 739"/>
                <a:gd name="T27" fmla="*/ 7 h 739"/>
                <a:gd name="T28" fmla="*/ 903 w 739"/>
                <a:gd name="T29" fmla="*/ 198 h 739"/>
                <a:gd name="T30" fmla="*/ 873 w 739"/>
                <a:gd name="T31" fmla="*/ 198 h 739"/>
                <a:gd name="T32" fmla="*/ 845 w 739"/>
                <a:gd name="T33" fmla="*/ 198 h 739"/>
                <a:gd name="T34" fmla="*/ 712 w 739"/>
                <a:gd name="T35" fmla="*/ 7 h 739"/>
                <a:gd name="T36" fmla="*/ 653 w 739"/>
                <a:gd name="T37" fmla="*/ 20 h 739"/>
                <a:gd name="T38" fmla="*/ 617 w 739"/>
                <a:gd name="T39" fmla="*/ 31 h 739"/>
                <a:gd name="T40" fmla="*/ 584 w 739"/>
                <a:gd name="T41" fmla="*/ 43 h 739"/>
                <a:gd name="T42" fmla="*/ 546 w 739"/>
                <a:gd name="T43" fmla="*/ 283 h 739"/>
                <a:gd name="T44" fmla="*/ 490 w 739"/>
                <a:gd name="T45" fmla="*/ 314 h 739"/>
                <a:gd name="T46" fmla="*/ 256 w 739"/>
                <a:gd name="T47" fmla="*/ 246 h 739"/>
                <a:gd name="T48" fmla="*/ 206 w 739"/>
                <a:gd name="T49" fmla="*/ 299 h 739"/>
                <a:gd name="T50" fmla="*/ 288 w 739"/>
                <a:gd name="T51" fmla="*/ 526 h 739"/>
                <a:gd name="T52" fmla="*/ 254 w 739"/>
                <a:gd name="T53" fmla="*/ 589 h 739"/>
                <a:gd name="T54" fmla="*/ 21 w 739"/>
                <a:gd name="T55" fmla="*/ 645 h 739"/>
                <a:gd name="T56" fmla="*/ 5 w 739"/>
                <a:gd name="T57" fmla="*/ 717 h 739"/>
                <a:gd name="T58" fmla="*/ 184 w 739"/>
                <a:gd name="T59" fmla="*/ 868 h 739"/>
                <a:gd name="T60" fmla="*/ 186 w 739"/>
                <a:gd name="T61" fmla="*/ 950 h 739"/>
                <a:gd name="T62" fmla="*/ 20 w 739"/>
                <a:gd name="T63" fmla="*/ 1110 h 739"/>
                <a:gd name="T64" fmla="*/ 43 w 739"/>
                <a:gd name="T65" fmla="*/ 1179 h 739"/>
                <a:gd name="T66" fmla="*/ 270 w 739"/>
                <a:gd name="T67" fmla="*/ 1223 h 739"/>
                <a:gd name="T68" fmla="*/ 314 w 739"/>
                <a:gd name="T69" fmla="*/ 1292 h 739"/>
                <a:gd name="T70" fmla="*/ 254 w 739"/>
                <a:gd name="T71" fmla="*/ 1511 h 739"/>
                <a:gd name="T72" fmla="*/ 305 w 739"/>
                <a:gd name="T73" fmla="*/ 1557 h 739"/>
                <a:gd name="T74" fmla="*/ 514 w 739"/>
                <a:gd name="T75" fmla="*/ 1477 h 739"/>
                <a:gd name="T76" fmla="*/ 552 w 739"/>
                <a:gd name="T77" fmla="*/ 1497 h 739"/>
                <a:gd name="T78" fmla="*/ 586 w 739"/>
                <a:gd name="T79" fmla="*/ 1513 h 739"/>
                <a:gd name="T80" fmla="*/ 632 w 739"/>
                <a:gd name="T81" fmla="*/ 1732 h 739"/>
                <a:gd name="T82" fmla="*/ 668 w 739"/>
                <a:gd name="T83" fmla="*/ 1742 h 739"/>
                <a:gd name="T84" fmla="*/ 703 w 739"/>
                <a:gd name="T85" fmla="*/ 1748 h 739"/>
                <a:gd name="T86" fmla="*/ 759 w 739"/>
                <a:gd name="T87" fmla="*/ 1760 h 739"/>
                <a:gd name="T88" fmla="*/ 879 w 739"/>
                <a:gd name="T89" fmla="*/ 1575 h 739"/>
                <a:gd name="T90" fmla="*/ 916 w 739"/>
                <a:gd name="T91" fmla="*/ 1575 h 739"/>
                <a:gd name="T92" fmla="*/ 958 w 739"/>
                <a:gd name="T93" fmla="*/ 1572 h 739"/>
                <a:gd name="T94" fmla="*/ 1102 w 739"/>
                <a:gd name="T95" fmla="*/ 1738 h 739"/>
                <a:gd name="T96" fmla="*/ 1134 w 739"/>
                <a:gd name="T97" fmla="*/ 1731 h 739"/>
                <a:gd name="T98" fmla="*/ 1171 w 739"/>
                <a:gd name="T99" fmla="*/ 1718 h 739"/>
                <a:gd name="T100" fmla="*/ 1207 w 739"/>
                <a:gd name="T101" fmla="*/ 1492 h 739"/>
                <a:gd name="T102" fmla="*/ 1239 w 739"/>
                <a:gd name="T103" fmla="*/ 1472 h 739"/>
                <a:gd name="T104" fmla="*/ 1270 w 739"/>
                <a:gd name="T105" fmla="*/ 1450 h 739"/>
                <a:gd name="T106" fmla="*/ 1472 w 739"/>
                <a:gd name="T107" fmla="*/ 1543 h 739"/>
                <a:gd name="T108" fmla="*/ 1532 w 739"/>
                <a:gd name="T109" fmla="*/ 1484 h 739"/>
                <a:gd name="T110" fmla="*/ 1584 w 739"/>
                <a:gd name="T111" fmla="*/ 1421 h 739"/>
                <a:gd name="T112" fmla="*/ 1489 w 739"/>
                <a:gd name="T113" fmla="*/ 1201 h 739"/>
                <a:gd name="T114" fmla="*/ 1723 w 739"/>
                <a:gd name="T115" fmla="*/ 1158 h 739"/>
                <a:gd name="T116" fmla="*/ 1747 w 739"/>
                <a:gd name="T117" fmla="*/ 1078 h 739"/>
                <a:gd name="T118" fmla="*/ 1760 w 739"/>
                <a:gd name="T119" fmla="*/ 995 h 739"/>
                <a:gd name="T120" fmla="*/ 1561 w 739"/>
                <a:gd name="T121" fmla="*/ 852 h 73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739"/>
                <a:gd name="T184" fmla="*/ 0 h 739"/>
                <a:gd name="T185" fmla="*/ 739 w 739"/>
                <a:gd name="T186" fmla="*/ 739 h 73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739" h="739">
                  <a:moveTo>
                    <a:pt x="654" y="343"/>
                  </a:moveTo>
                  <a:lnTo>
                    <a:pt x="735" y="295"/>
                  </a:lnTo>
                  <a:lnTo>
                    <a:pt x="732" y="281"/>
                  </a:lnTo>
                  <a:lnTo>
                    <a:pt x="731" y="276"/>
                  </a:lnTo>
                  <a:lnTo>
                    <a:pt x="730" y="272"/>
                  </a:lnTo>
                  <a:lnTo>
                    <a:pt x="728" y="267"/>
                  </a:lnTo>
                  <a:lnTo>
                    <a:pt x="727" y="263"/>
                  </a:lnTo>
                  <a:lnTo>
                    <a:pt x="724" y="257"/>
                  </a:lnTo>
                  <a:lnTo>
                    <a:pt x="723" y="251"/>
                  </a:lnTo>
                  <a:lnTo>
                    <a:pt x="721" y="246"/>
                  </a:lnTo>
                  <a:lnTo>
                    <a:pt x="719" y="240"/>
                  </a:lnTo>
                  <a:lnTo>
                    <a:pt x="714" y="227"/>
                  </a:lnTo>
                  <a:lnTo>
                    <a:pt x="619" y="231"/>
                  </a:lnTo>
                  <a:lnTo>
                    <a:pt x="615" y="225"/>
                  </a:lnTo>
                  <a:lnTo>
                    <a:pt x="612" y="219"/>
                  </a:lnTo>
                  <a:lnTo>
                    <a:pt x="608" y="213"/>
                  </a:lnTo>
                  <a:lnTo>
                    <a:pt x="604" y="206"/>
                  </a:lnTo>
                  <a:lnTo>
                    <a:pt x="649" y="123"/>
                  </a:lnTo>
                  <a:lnTo>
                    <a:pt x="640" y="114"/>
                  </a:lnTo>
                  <a:lnTo>
                    <a:pt x="637" y="109"/>
                  </a:lnTo>
                  <a:lnTo>
                    <a:pt x="633" y="106"/>
                  </a:lnTo>
                  <a:lnTo>
                    <a:pt x="629" y="102"/>
                  </a:lnTo>
                  <a:lnTo>
                    <a:pt x="625" y="98"/>
                  </a:lnTo>
                  <a:lnTo>
                    <a:pt x="621" y="94"/>
                  </a:lnTo>
                  <a:lnTo>
                    <a:pt x="617" y="91"/>
                  </a:lnTo>
                  <a:lnTo>
                    <a:pt x="613" y="87"/>
                  </a:lnTo>
                  <a:lnTo>
                    <a:pt x="609" y="83"/>
                  </a:lnTo>
                  <a:lnTo>
                    <a:pt x="598" y="75"/>
                  </a:lnTo>
                  <a:lnTo>
                    <a:pt x="518" y="126"/>
                  </a:lnTo>
                  <a:lnTo>
                    <a:pt x="512" y="122"/>
                  </a:lnTo>
                  <a:lnTo>
                    <a:pt x="506" y="119"/>
                  </a:lnTo>
                  <a:lnTo>
                    <a:pt x="499" y="115"/>
                  </a:lnTo>
                  <a:lnTo>
                    <a:pt x="492" y="112"/>
                  </a:lnTo>
                  <a:lnTo>
                    <a:pt x="490" y="17"/>
                  </a:lnTo>
                  <a:lnTo>
                    <a:pt x="478" y="13"/>
                  </a:lnTo>
                  <a:lnTo>
                    <a:pt x="473" y="12"/>
                  </a:lnTo>
                  <a:lnTo>
                    <a:pt x="467" y="9"/>
                  </a:lnTo>
                  <a:lnTo>
                    <a:pt x="462" y="8"/>
                  </a:lnTo>
                  <a:lnTo>
                    <a:pt x="457" y="7"/>
                  </a:lnTo>
                  <a:lnTo>
                    <a:pt x="452" y="5"/>
                  </a:lnTo>
                  <a:lnTo>
                    <a:pt x="445" y="4"/>
                  </a:lnTo>
                  <a:lnTo>
                    <a:pt x="440" y="3"/>
                  </a:lnTo>
                  <a:lnTo>
                    <a:pt x="435" y="2"/>
                  </a:lnTo>
                  <a:lnTo>
                    <a:pt x="422" y="0"/>
                  </a:lnTo>
                  <a:lnTo>
                    <a:pt x="379" y="83"/>
                  </a:lnTo>
                  <a:lnTo>
                    <a:pt x="375" y="83"/>
                  </a:lnTo>
                  <a:lnTo>
                    <a:pt x="371" y="83"/>
                  </a:lnTo>
                  <a:lnTo>
                    <a:pt x="367" y="83"/>
                  </a:lnTo>
                  <a:lnTo>
                    <a:pt x="363" y="83"/>
                  </a:lnTo>
                  <a:lnTo>
                    <a:pt x="359" y="83"/>
                  </a:lnTo>
                  <a:lnTo>
                    <a:pt x="355" y="83"/>
                  </a:lnTo>
                  <a:lnTo>
                    <a:pt x="351" y="84"/>
                  </a:lnTo>
                  <a:lnTo>
                    <a:pt x="347" y="84"/>
                  </a:lnTo>
                  <a:lnTo>
                    <a:pt x="299" y="3"/>
                  </a:lnTo>
                  <a:lnTo>
                    <a:pt x="285" y="6"/>
                  </a:lnTo>
                  <a:lnTo>
                    <a:pt x="280" y="7"/>
                  </a:lnTo>
                  <a:lnTo>
                    <a:pt x="274" y="8"/>
                  </a:lnTo>
                  <a:lnTo>
                    <a:pt x="269" y="9"/>
                  </a:lnTo>
                  <a:lnTo>
                    <a:pt x="264" y="12"/>
                  </a:lnTo>
                  <a:lnTo>
                    <a:pt x="259" y="13"/>
                  </a:lnTo>
                  <a:lnTo>
                    <a:pt x="254" y="15"/>
                  </a:lnTo>
                  <a:lnTo>
                    <a:pt x="250" y="16"/>
                  </a:lnTo>
                  <a:lnTo>
                    <a:pt x="245" y="18"/>
                  </a:lnTo>
                  <a:lnTo>
                    <a:pt x="232" y="22"/>
                  </a:lnTo>
                  <a:lnTo>
                    <a:pt x="236" y="115"/>
                  </a:lnTo>
                  <a:lnTo>
                    <a:pt x="229" y="119"/>
                  </a:lnTo>
                  <a:lnTo>
                    <a:pt x="221" y="123"/>
                  </a:lnTo>
                  <a:lnTo>
                    <a:pt x="213" y="128"/>
                  </a:lnTo>
                  <a:lnTo>
                    <a:pt x="206" y="132"/>
                  </a:lnTo>
                  <a:lnTo>
                    <a:pt x="125" y="88"/>
                  </a:lnTo>
                  <a:lnTo>
                    <a:pt x="116" y="96"/>
                  </a:lnTo>
                  <a:lnTo>
                    <a:pt x="108" y="103"/>
                  </a:lnTo>
                  <a:lnTo>
                    <a:pt x="100" y="110"/>
                  </a:lnTo>
                  <a:lnTo>
                    <a:pt x="93" y="119"/>
                  </a:lnTo>
                  <a:lnTo>
                    <a:pt x="86" y="126"/>
                  </a:lnTo>
                  <a:lnTo>
                    <a:pt x="77" y="137"/>
                  </a:lnTo>
                  <a:lnTo>
                    <a:pt x="126" y="213"/>
                  </a:lnTo>
                  <a:lnTo>
                    <a:pt x="121" y="221"/>
                  </a:lnTo>
                  <a:lnTo>
                    <a:pt x="116" y="229"/>
                  </a:lnTo>
                  <a:lnTo>
                    <a:pt x="110" y="239"/>
                  </a:lnTo>
                  <a:lnTo>
                    <a:pt x="106" y="247"/>
                  </a:lnTo>
                  <a:lnTo>
                    <a:pt x="17" y="248"/>
                  </a:lnTo>
                  <a:lnTo>
                    <a:pt x="12" y="260"/>
                  </a:lnTo>
                  <a:lnTo>
                    <a:pt x="9" y="271"/>
                  </a:lnTo>
                  <a:lnTo>
                    <a:pt x="7" y="280"/>
                  </a:lnTo>
                  <a:lnTo>
                    <a:pt x="4" y="291"/>
                  </a:lnTo>
                  <a:lnTo>
                    <a:pt x="2" y="301"/>
                  </a:lnTo>
                  <a:lnTo>
                    <a:pt x="0" y="315"/>
                  </a:lnTo>
                  <a:lnTo>
                    <a:pt x="78" y="354"/>
                  </a:lnTo>
                  <a:lnTo>
                    <a:pt x="77" y="365"/>
                  </a:lnTo>
                  <a:lnTo>
                    <a:pt x="77" y="376"/>
                  </a:lnTo>
                  <a:lnTo>
                    <a:pt x="77" y="386"/>
                  </a:lnTo>
                  <a:lnTo>
                    <a:pt x="78" y="398"/>
                  </a:lnTo>
                  <a:lnTo>
                    <a:pt x="3" y="443"/>
                  </a:lnTo>
                  <a:lnTo>
                    <a:pt x="6" y="455"/>
                  </a:lnTo>
                  <a:lnTo>
                    <a:pt x="8" y="466"/>
                  </a:lnTo>
                  <a:lnTo>
                    <a:pt x="11" y="476"/>
                  </a:lnTo>
                  <a:lnTo>
                    <a:pt x="15" y="485"/>
                  </a:lnTo>
                  <a:lnTo>
                    <a:pt x="18" y="495"/>
                  </a:lnTo>
                  <a:lnTo>
                    <a:pt x="22" y="507"/>
                  </a:lnTo>
                  <a:lnTo>
                    <a:pt x="108" y="503"/>
                  </a:lnTo>
                  <a:lnTo>
                    <a:pt x="113" y="514"/>
                  </a:lnTo>
                  <a:lnTo>
                    <a:pt x="120" y="523"/>
                  </a:lnTo>
                  <a:lnTo>
                    <a:pt x="126" y="532"/>
                  </a:lnTo>
                  <a:lnTo>
                    <a:pt x="132" y="542"/>
                  </a:lnTo>
                  <a:lnTo>
                    <a:pt x="89" y="618"/>
                  </a:lnTo>
                  <a:lnTo>
                    <a:pt x="99" y="627"/>
                  </a:lnTo>
                  <a:lnTo>
                    <a:pt x="106" y="634"/>
                  </a:lnTo>
                  <a:lnTo>
                    <a:pt x="113" y="641"/>
                  </a:lnTo>
                  <a:lnTo>
                    <a:pt x="121" y="648"/>
                  </a:lnTo>
                  <a:lnTo>
                    <a:pt x="128" y="654"/>
                  </a:lnTo>
                  <a:lnTo>
                    <a:pt x="138" y="664"/>
                  </a:lnTo>
                  <a:lnTo>
                    <a:pt x="211" y="617"/>
                  </a:lnTo>
                  <a:lnTo>
                    <a:pt x="216" y="620"/>
                  </a:lnTo>
                  <a:lnTo>
                    <a:pt x="221" y="623"/>
                  </a:lnTo>
                  <a:lnTo>
                    <a:pt x="226" y="626"/>
                  </a:lnTo>
                  <a:lnTo>
                    <a:pt x="231" y="628"/>
                  </a:lnTo>
                  <a:lnTo>
                    <a:pt x="235" y="631"/>
                  </a:lnTo>
                  <a:lnTo>
                    <a:pt x="240" y="633"/>
                  </a:lnTo>
                  <a:lnTo>
                    <a:pt x="246" y="635"/>
                  </a:lnTo>
                  <a:lnTo>
                    <a:pt x="251" y="638"/>
                  </a:lnTo>
                  <a:lnTo>
                    <a:pt x="252" y="723"/>
                  </a:lnTo>
                  <a:lnTo>
                    <a:pt x="265" y="727"/>
                  </a:lnTo>
                  <a:lnTo>
                    <a:pt x="271" y="728"/>
                  </a:lnTo>
                  <a:lnTo>
                    <a:pt x="275" y="730"/>
                  </a:lnTo>
                  <a:lnTo>
                    <a:pt x="280" y="731"/>
                  </a:lnTo>
                  <a:lnTo>
                    <a:pt x="285" y="732"/>
                  </a:lnTo>
                  <a:lnTo>
                    <a:pt x="289" y="733"/>
                  </a:lnTo>
                  <a:lnTo>
                    <a:pt x="295" y="734"/>
                  </a:lnTo>
                  <a:lnTo>
                    <a:pt x="300" y="735"/>
                  </a:lnTo>
                  <a:lnTo>
                    <a:pt x="305" y="736"/>
                  </a:lnTo>
                  <a:lnTo>
                    <a:pt x="318" y="739"/>
                  </a:lnTo>
                  <a:lnTo>
                    <a:pt x="358" y="661"/>
                  </a:lnTo>
                  <a:lnTo>
                    <a:pt x="363" y="661"/>
                  </a:lnTo>
                  <a:lnTo>
                    <a:pt x="369" y="661"/>
                  </a:lnTo>
                  <a:lnTo>
                    <a:pt x="375" y="661"/>
                  </a:lnTo>
                  <a:lnTo>
                    <a:pt x="380" y="661"/>
                  </a:lnTo>
                  <a:lnTo>
                    <a:pt x="385" y="661"/>
                  </a:lnTo>
                  <a:lnTo>
                    <a:pt x="391" y="661"/>
                  </a:lnTo>
                  <a:lnTo>
                    <a:pt x="397" y="660"/>
                  </a:lnTo>
                  <a:lnTo>
                    <a:pt x="402" y="660"/>
                  </a:lnTo>
                  <a:lnTo>
                    <a:pt x="447" y="734"/>
                  </a:lnTo>
                  <a:lnTo>
                    <a:pt x="459" y="730"/>
                  </a:lnTo>
                  <a:lnTo>
                    <a:pt x="463" y="729"/>
                  </a:lnTo>
                  <a:lnTo>
                    <a:pt x="468" y="728"/>
                  </a:lnTo>
                  <a:lnTo>
                    <a:pt x="473" y="727"/>
                  </a:lnTo>
                  <a:lnTo>
                    <a:pt x="476" y="726"/>
                  </a:lnTo>
                  <a:lnTo>
                    <a:pt x="481" y="724"/>
                  </a:lnTo>
                  <a:lnTo>
                    <a:pt x="487" y="723"/>
                  </a:lnTo>
                  <a:lnTo>
                    <a:pt x="492" y="721"/>
                  </a:lnTo>
                  <a:lnTo>
                    <a:pt x="499" y="719"/>
                  </a:lnTo>
                  <a:lnTo>
                    <a:pt x="511" y="714"/>
                  </a:lnTo>
                  <a:lnTo>
                    <a:pt x="507" y="626"/>
                  </a:lnTo>
                  <a:lnTo>
                    <a:pt x="511" y="623"/>
                  </a:lnTo>
                  <a:lnTo>
                    <a:pt x="516" y="621"/>
                  </a:lnTo>
                  <a:lnTo>
                    <a:pt x="520" y="618"/>
                  </a:lnTo>
                  <a:lnTo>
                    <a:pt x="525" y="615"/>
                  </a:lnTo>
                  <a:lnTo>
                    <a:pt x="529" y="613"/>
                  </a:lnTo>
                  <a:lnTo>
                    <a:pt x="533" y="609"/>
                  </a:lnTo>
                  <a:lnTo>
                    <a:pt x="537" y="607"/>
                  </a:lnTo>
                  <a:lnTo>
                    <a:pt x="541" y="604"/>
                  </a:lnTo>
                  <a:lnTo>
                    <a:pt x="618" y="648"/>
                  </a:lnTo>
                  <a:lnTo>
                    <a:pt x="629" y="638"/>
                  </a:lnTo>
                  <a:lnTo>
                    <a:pt x="636" y="630"/>
                  </a:lnTo>
                  <a:lnTo>
                    <a:pt x="643" y="623"/>
                  </a:lnTo>
                  <a:lnTo>
                    <a:pt x="651" y="615"/>
                  </a:lnTo>
                  <a:lnTo>
                    <a:pt x="657" y="607"/>
                  </a:lnTo>
                  <a:lnTo>
                    <a:pt x="665" y="597"/>
                  </a:lnTo>
                  <a:lnTo>
                    <a:pt x="616" y="520"/>
                  </a:lnTo>
                  <a:lnTo>
                    <a:pt x="620" y="511"/>
                  </a:lnTo>
                  <a:lnTo>
                    <a:pt x="625" y="504"/>
                  </a:lnTo>
                  <a:lnTo>
                    <a:pt x="628" y="496"/>
                  </a:lnTo>
                  <a:lnTo>
                    <a:pt x="632" y="488"/>
                  </a:lnTo>
                  <a:lnTo>
                    <a:pt x="723" y="486"/>
                  </a:lnTo>
                  <a:lnTo>
                    <a:pt x="728" y="473"/>
                  </a:lnTo>
                  <a:lnTo>
                    <a:pt x="731" y="463"/>
                  </a:lnTo>
                  <a:lnTo>
                    <a:pt x="733" y="452"/>
                  </a:lnTo>
                  <a:lnTo>
                    <a:pt x="735" y="442"/>
                  </a:lnTo>
                  <a:lnTo>
                    <a:pt x="737" y="431"/>
                  </a:lnTo>
                  <a:lnTo>
                    <a:pt x="739" y="418"/>
                  </a:lnTo>
                  <a:lnTo>
                    <a:pt x="656" y="375"/>
                  </a:lnTo>
                  <a:lnTo>
                    <a:pt x="656" y="367"/>
                  </a:lnTo>
                  <a:lnTo>
                    <a:pt x="655" y="358"/>
                  </a:lnTo>
                  <a:lnTo>
                    <a:pt x="655" y="351"/>
                  </a:lnTo>
                  <a:lnTo>
                    <a:pt x="654" y="343"/>
                  </a:lnTo>
                  <a:close/>
                </a:path>
              </a:pathLst>
            </a:custGeom>
            <a:grpFill/>
            <a:ln w="9525">
              <a:noFill/>
              <a:round/>
              <a:headEnd/>
              <a:tailEnd/>
            </a:ln>
          </p:spPr>
          <p:txBody>
            <a:bodyPr/>
            <a:lstStyle/>
            <a:p>
              <a:endParaRPr lang="en-GB" sz="1000" dirty="0">
                <a:latin typeface="Georgia" panose="02040502050405020303" pitchFamily="18" charset="0"/>
              </a:endParaRPr>
            </a:p>
          </p:txBody>
        </p:sp>
        <p:sp>
          <p:nvSpPr>
            <p:cNvPr id="16" name="Oval 31"/>
            <p:cNvSpPr>
              <a:spLocks noChangeAspect="1" noChangeArrowheads="1"/>
            </p:cNvSpPr>
            <p:nvPr/>
          </p:nvSpPr>
          <p:spPr bwMode="blackWhite">
            <a:xfrm>
              <a:off x="6750510" y="2640031"/>
              <a:ext cx="295306" cy="295306"/>
            </a:xfrm>
            <a:prstGeom prst="ellipse">
              <a:avLst/>
            </a:prstGeom>
            <a:grpFill/>
            <a:ln w="9525" algn="ctr">
              <a:noFill/>
              <a:round/>
              <a:headEnd/>
              <a:tailEnd/>
            </a:ln>
          </p:spPr>
          <p:txBody>
            <a:bodyPr lIns="47934" tIns="0" rIns="48916" bIns="0" anchor="ctr"/>
            <a:lstStyle/>
            <a:p>
              <a:pPr algn="ctr" defTabSz="690249">
                <a:buSzPct val="90000"/>
              </a:pPr>
              <a:r>
                <a:rPr lang="en-GB" sz="1000" b="1" i="1" dirty="0">
                  <a:solidFill>
                    <a:schemeClr val="bg1"/>
                  </a:solidFill>
                  <a:latin typeface="Georgia" panose="02040502050405020303" pitchFamily="18" charset="0"/>
                  <a:cs typeface="Arial" charset="0"/>
                </a:rPr>
                <a:t>3</a:t>
              </a:r>
            </a:p>
          </p:txBody>
        </p:sp>
      </p:grpSp>
      <p:sp>
        <p:nvSpPr>
          <p:cNvPr id="17" name="Freeform 15"/>
          <p:cNvSpPr>
            <a:spLocks noEditPoints="1"/>
          </p:cNvSpPr>
          <p:nvPr/>
        </p:nvSpPr>
        <p:spPr bwMode="auto">
          <a:xfrm flipH="1">
            <a:off x="4788142" y="3405650"/>
            <a:ext cx="624111" cy="1267780"/>
          </a:xfrm>
          <a:custGeom>
            <a:avLst/>
            <a:gdLst>
              <a:gd name="T0" fmla="*/ 2738 w 7569"/>
              <a:gd name="T1" fmla="*/ 1189 h 17767"/>
              <a:gd name="T2" fmla="*/ 2597 w 7569"/>
              <a:gd name="T3" fmla="*/ 2309 h 17767"/>
              <a:gd name="T4" fmla="*/ 1287 w 7569"/>
              <a:gd name="T5" fmla="*/ 2402 h 17767"/>
              <a:gd name="T6" fmla="*/ 2467 w 7569"/>
              <a:gd name="T7" fmla="*/ 3602 h 17767"/>
              <a:gd name="T8" fmla="*/ 3215 w 7569"/>
              <a:gd name="T9" fmla="*/ 4374 h 17767"/>
              <a:gd name="T10" fmla="*/ 3413 w 7569"/>
              <a:gd name="T11" fmla="*/ 3295 h 17767"/>
              <a:gd name="T12" fmla="*/ 4509 w 7569"/>
              <a:gd name="T13" fmla="*/ 3737 h 17767"/>
              <a:gd name="T14" fmla="*/ 5772 w 7569"/>
              <a:gd name="T15" fmla="*/ 2982 h 17767"/>
              <a:gd name="T16" fmla="*/ 5758 w 7569"/>
              <a:gd name="T17" fmla="*/ 4141 h 17767"/>
              <a:gd name="T18" fmla="*/ 4078 w 7569"/>
              <a:gd name="T19" fmla="*/ 4900 h 17767"/>
              <a:gd name="T20" fmla="*/ 4088 w 7569"/>
              <a:gd name="T21" fmla="*/ 5434 h 17767"/>
              <a:gd name="T22" fmla="*/ 3949 w 7569"/>
              <a:gd name="T23" fmla="*/ 5851 h 17767"/>
              <a:gd name="T24" fmla="*/ 4052 w 7569"/>
              <a:gd name="T25" fmla="*/ 10066 h 17767"/>
              <a:gd name="T26" fmla="*/ 3970 w 7569"/>
              <a:gd name="T27" fmla="*/ 10993 h 17767"/>
              <a:gd name="T28" fmla="*/ 4113 w 7569"/>
              <a:gd name="T29" fmla="*/ 12047 h 17767"/>
              <a:gd name="T30" fmla="*/ 4149 w 7569"/>
              <a:gd name="T31" fmla="*/ 13531 h 17767"/>
              <a:gd name="T32" fmla="*/ 4149 w 7569"/>
              <a:gd name="T33" fmla="*/ 15497 h 17767"/>
              <a:gd name="T34" fmla="*/ 4345 w 7569"/>
              <a:gd name="T35" fmla="*/ 16748 h 17767"/>
              <a:gd name="T36" fmla="*/ 4881 w 7569"/>
              <a:gd name="T37" fmla="*/ 17141 h 17767"/>
              <a:gd name="T38" fmla="*/ 5239 w 7569"/>
              <a:gd name="T39" fmla="*/ 17481 h 17767"/>
              <a:gd name="T40" fmla="*/ 4917 w 7569"/>
              <a:gd name="T41" fmla="*/ 17713 h 17767"/>
              <a:gd name="T42" fmla="*/ 4149 w 7569"/>
              <a:gd name="T43" fmla="*/ 17570 h 17767"/>
              <a:gd name="T44" fmla="*/ 3577 w 7569"/>
              <a:gd name="T45" fmla="*/ 17248 h 17767"/>
              <a:gd name="T46" fmla="*/ 2987 w 7569"/>
              <a:gd name="T47" fmla="*/ 17141 h 17767"/>
              <a:gd name="T48" fmla="*/ 2808 w 7569"/>
              <a:gd name="T49" fmla="*/ 16909 h 17767"/>
              <a:gd name="T50" fmla="*/ 2772 w 7569"/>
              <a:gd name="T51" fmla="*/ 16676 h 17767"/>
              <a:gd name="T52" fmla="*/ 2808 w 7569"/>
              <a:gd name="T53" fmla="*/ 16069 h 17767"/>
              <a:gd name="T54" fmla="*/ 2737 w 7569"/>
              <a:gd name="T55" fmla="*/ 14996 h 17767"/>
              <a:gd name="T56" fmla="*/ 2862 w 7569"/>
              <a:gd name="T57" fmla="*/ 13370 h 17767"/>
              <a:gd name="T58" fmla="*/ 2629 w 7569"/>
              <a:gd name="T59" fmla="*/ 12262 h 17767"/>
              <a:gd name="T60" fmla="*/ 2379 w 7569"/>
              <a:gd name="T61" fmla="*/ 11100 h 17767"/>
              <a:gd name="T62" fmla="*/ 2236 w 7569"/>
              <a:gd name="T63" fmla="*/ 10778 h 17767"/>
              <a:gd name="T64" fmla="*/ 2040 w 7569"/>
              <a:gd name="T65" fmla="*/ 11815 h 17767"/>
              <a:gd name="T66" fmla="*/ 1986 w 7569"/>
              <a:gd name="T67" fmla="*/ 13531 h 17767"/>
              <a:gd name="T68" fmla="*/ 2058 w 7569"/>
              <a:gd name="T69" fmla="*/ 15032 h 17767"/>
              <a:gd name="T70" fmla="*/ 2165 w 7569"/>
              <a:gd name="T71" fmla="*/ 15854 h 17767"/>
              <a:gd name="T72" fmla="*/ 2075 w 7569"/>
              <a:gd name="T73" fmla="*/ 16515 h 17767"/>
              <a:gd name="T74" fmla="*/ 1986 w 7569"/>
              <a:gd name="T75" fmla="*/ 17087 h 17767"/>
              <a:gd name="T76" fmla="*/ 1950 w 7569"/>
              <a:gd name="T77" fmla="*/ 17624 h 17767"/>
              <a:gd name="T78" fmla="*/ 1503 w 7569"/>
              <a:gd name="T79" fmla="*/ 17767 h 17767"/>
              <a:gd name="T80" fmla="*/ 1021 w 7569"/>
              <a:gd name="T81" fmla="*/ 17641 h 17767"/>
              <a:gd name="T82" fmla="*/ 1128 w 7569"/>
              <a:gd name="T83" fmla="*/ 16980 h 17767"/>
              <a:gd name="T84" fmla="*/ 1074 w 7569"/>
              <a:gd name="T85" fmla="*/ 16748 h 17767"/>
              <a:gd name="T86" fmla="*/ 985 w 7569"/>
              <a:gd name="T87" fmla="*/ 16104 h 17767"/>
              <a:gd name="T88" fmla="*/ 771 w 7569"/>
              <a:gd name="T89" fmla="*/ 14424 h 17767"/>
              <a:gd name="T90" fmla="*/ 681 w 7569"/>
              <a:gd name="T91" fmla="*/ 11779 h 17767"/>
              <a:gd name="T92" fmla="*/ 592 w 7569"/>
              <a:gd name="T93" fmla="*/ 10367 h 17767"/>
              <a:gd name="T94" fmla="*/ 401 w 7569"/>
              <a:gd name="T95" fmla="*/ 8383 h 17767"/>
              <a:gd name="T96" fmla="*/ 998 w 7569"/>
              <a:gd name="T97" fmla="*/ 2786 h 17767"/>
              <a:gd name="T98" fmla="*/ 1042 w 7569"/>
              <a:gd name="T99" fmla="*/ 1693 h 17767"/>
              <a:gd name="T100" fmla="*/ 1063 w 7569"/>
              <a:gd name="T101" fmla="*/ 672 h 17767"/>
              <a:gd name="T102" fmla="*/ 1781 w 7569"/>
              <a:gd name="T103" fmla="*/ 21 h 17767"/>
              <a:gd name="T104" fmla="*/ 6163 w 7569"/>
              <a:gd name="T105" fmla="*/ 2827 h 17767"/>
              <a:gd name="T106" fmla="*/ 6643 w 7569"/>
              <a:gd name="T107" fmla="*/ 2403 h 17767"/>
              <a:gd name="T108" fmla="*/ 7443 w 7569"/>
              <a:gd name="T109" fmla="*/ 2493 h 17767"/>
              <a:gd name="T110" fmla="*/ 6556 w 7569"/>
              <a:gd name="T111" fmla="*/ 3228 h 17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569" h="17767">
                <a:moveTo>
                  <a:pt x="2362" y="239"/>
                </a:moveTo>
                <a:cubicBezTo>
                  <a:pt x="2362" y="239"/>
                  <a:pt x="2522" y="371"/>
                  <a:pt x="2596" y="594"/>
                </a:cubicBezTo>
                <a:cubicBezTo>
                  <a:pt x="2669" y="816"/>
                  <a:pt x="2665" y="973"/>
                  <a:pt x="2665" y="973"/>
                </a:cubicBezTo>
                <a:cubicBezTo>
                  <a:pt x="2665" y="973"/>
                  <a:pt x="2728" y="1008"/>
                  <a:pt x="2731" y="1077"/>
                </a:cubicBezTo>
                <a:cubicBezTo>
                  <a:pt x="2735" y="1147"/>
                  <a:pt x="2738" y="1189"/>
                  <a:pt x="2738" y="1189"/>
                </a:cubicBezTo>
                <a:cubicBezTo>
                  <a:pt x="2738" y="1189"/>
                  <a:pt x="2898" y="1164"/>
                  <a:pt x="2895" y="1230"/>
                </a:cubicBezTo>
                <a:cubicBezTo>
                  <a:pt x="2891" y="1296"/>
                  <a:pt x="2815" y="1484"/>
                  <a:pt x="2783" y="1491"/>
                </a:cubicBezTo>
                <a:cubicBezTo>
                  <a:pt x="2752" y="1498"/>
                  <a:pt x="2738" y="1512"/>
                  <a:pt x="2738" y="1512"/>
                </a:cubicBezTo>
                <a:cubicBezTo>
                  <a:pt x="2738" y="1512"/>
                  <a:pt x="2742" y="1818"/>
                  <a:pt x="2745" y="1926"/>
                </a:cubicBezTo>
                <a:cubicBezTo>
                  <a:pt x="2749" y="2034"/>
                  <a:pt x="2663" y="2205"/>
                  <a:pt x="2597" y="2309"/>
                </a:cubicBezTo>
                <a:cubicBezTo>
                  <a:pt x="2531" y="2413"/>
                  <a:pt x="2396" y="2598"/>
                  <a:pt x="2385" y="2657"/>
                </a:cubicBezTo>
                <a:cubicBezTo>
                  <a:pt x="2375" y="2716"/>
                  <a:pt x="2364" y="3061"/>
                  <a:pt x="2364" y="3061"/>
                </a:cubicBezTo>
                <a:cubicBezTo>
                  <a:pt x="2364" y="3061"/>
                  <a:pt x="1797" y="2702"/>
                  <a:pt x="1567" y="2594"/>
                </a:cubicBezTo>
                <a:cubicBezTo>
                  <a:pt x="1338" y="2487"/>
                  <a:pt x="1286" y="2413"/>
                  <a:pt x="1286" y="2413"/>
                </a:cubicBezTo>
                <a:lnTo>
                  <a:pt x="1287" y="2402"/>
                </a:lnTo>
                <a:cubicBezTo>
                  <a:pt x="1279" y="2406"/>
                  <a:pt x="1195" y="2464"/>
                  <a:pt x="1225" y="2540"/>
                </a:cubicBezTo>
                <a:cubicBezTo>
                  <a:pt x="1256" y="2620"/>
                  <a:pt x="1506" y="2878"/>
                  <a:pt x="1726" y="3073"/>
                </a:cubicBezTo>
                <a:cubicBezTo>
                  <a:pt x="1945" y="3268"/>
                  <a:pt x="2181" y="3560"/>
                  <a:pt x="2307" y="3741"/>
                </a:cubicBezTo>
                <a:cubicBezTo>
                  <a:pt x="2432" y="3922"/>
                  <a:pt x="2627" y="4026"/>
                  <a:pt x="2627" y="4026"/>
                </a:cubicBezTo>
                <a:cubicBezTo>
                  <a:pt x="2627" y="4026"/>
                  <a:pt x="2536" y="3737"/>
                  <a:pt x="2467" y="3602"/>
                </a:cubicBezTo>
                <a:cubicBezTo>
                  <a:pt x="2397" y="3466"/>
                  <a:pt x="2401" y="3135"/>
                  <a:pt x="2401" y="3135"/>
                </a:cubicBezTo>
                <a:cubicBezTo>
                  <a:pt x="2401" y="3135"/>
                  <a:pt x="2731" y="3685"/>
                  <a:pt x="2902" y="4103"/>
                </a:cubicBezTo>
                <a:cubicBezTo>
                  <a:pt x="3072" y="4520"/>
                  <a:pt x="3163" y="4826"/>
                  <a:pt x="3277" y="5025"/>
                </a:cubicBezTo>
                <a:cubicBezTo>
                  <a:pt x="3392" y="5223"/>
                  <a:pt x="3497" y="5359"/>
                  <a:pt x="3497" y="5359"/>
                </a:cubicBezTo>
                <a:cubicBezTo>
                  <a:pt x="3497" y="5359"/>
                  <a:pt x="3441" y="4886"/>
                  <a:pt x="3215" y="4374"/>
                </a:cubicBezTo>
                <a:cubicBezTo>
                  <a:pt x="2989" y="3863"/>
                  <a:pt x="2724" y="3351"/>
                  <a:pt x="2669" y="3247"/>
                </a:cubicBezTo>
                <a:cubicBezTo>
                  <a:pt x="2613" y="3142"/>
                  <a:pt x="2592" y="3052"/>
                  <a:pt x="2592" y="2986"/>
                </a:cubicBezTo>
                <a:cubicBezTo>
                  <a:pt x="2592" y="2920"/>
                  <a:pt x="2439" y="2791"/>
                  <a:pt x="2439" y="2791"/>
                </a:cubicBezTo>
                <a:cubicBezTo>
                  <a:pt x="2439" y="2791"/>
                  <a:pt x="2940" y="2794"/>
                  <a:pt x="3010" y="2843"/>
                </a:cubicBezTo>
                <a:cubicBezTo>
                  <a:pt x="3079" y="2892"/>
                  <a:pt x="3358" y="3195"/>
                  <a:pt x="3413" y="3295"/>
                </a:cubicBezTo>
                <a:cubicBezTo>
                  <a:pt x="3469" y="3396"/>
                  <a:pt x="3521" y="3456"/>
                  <a:pt x="3605" y="3522"/>
                </a:cubicBezTo>
                <a:cubicBezTo>
                  <a:pt x="3688" y="3588"/>
                  <a:pt x="3869" y="3689"/>
                  <a:pt x="3939" y="3723"/>
                </a:cubicBezTo>
                <a:cubicBezTo>
                  <a:pt x="4008" y="3758"/>
                  <a:pt x="4033" y="3793"/>
                  <a:pt x="4074" y="3810"/>
                </a:cubicBezTo>
                <a:cubicBezTo>
                  <a:pt x="4116" y="3828"/>
                  <a:pt x="4311" y="3807"/>
                  <a:pt x="4367" y="3803"/>
                </a:cubicBezTo>
                <a:cubicBezTo>
                  <a:pt x="4422" y="3800"/>
                  <a:pt x="4488" y="3793"/>
                  <a:pt x="4509" y="3737"/>
                </a:cubicBezTo>
                <a:cubicBezTo>
                  <a:pt x="4530" y="3682"/>
                  <a:pt x="4565" y="3696"/>
                  <a:pt x="4655" y="3657"/>
                </a:cubicBezTo>
                <a:cubicBezTo>
                  <a:pt x="4746" y="3619"/>
                  <a:pt x="4937" y="3529"/>
                  <a:pt x="5045" y="3466"/>
                </a:cubicBezTo>
                <a:cubicBezTo>
                  <a:pt x="5153" y="3403"/>
                  <a:pt x="5226" y="3414"/>
                  <a:pt x="5327" y="3330"/>
                </a:cubicBezTo>
                <a:cubicBezTo>
                  <a:pt x="5428" y="3247"/>
                  <a:pt x="5487" y="3205"/>
                  <a:pt x="5560" y="3146"/>
                </a:cubicBezTo>
                <a:cubicBezTo>
                  <a:pt x="5633" y="3087"/>
                  <a:pt x="5724" y="3031"/>
                  <a:pt x="5772" y="2982"/>
                </a:cubicBezTo>
                <a:cubicBezTo>
                  <a:pt x="5821" y="2934"/>
                  <a:pt x="5922" y="2861"/>
                  <a:pt x="5960" y="2909"/>
                </a:cubicBezTo>
                <a:cubicBezTo>
                  <a:pt x="5999" y="2958"/>
                  <a:pt x="6086" y="3135"/>
                  <a:pt x="6235" y="3494"/>
                </a:cubicBezTo>
                <a:cubicBezTo>
                  <a:pt x="6385" y="3852"/>
                  <a:pt x="6402" y="3943"/>
                  <a:pt x="6322" y="3950"/>
                </a:cubicBezTo>
                <a:cubicBezTo>
                  <a:pt x="6242" y="3957"/>
                  <a:pt x="6214" y="3974"/>
                  <a:pt x="6044" y="4040"/>
                </a:cubicBezTo>
                <a:cubicBezTo>
                  <a:pt x="5873" y="4106"/>
                  <a:pt x="5873" y="4071"/>
                  <a:pt x="5758" y="4141"/>
                </a:cubicBezTo>
                <a:cubicBezTo>
                  <a:pt x="5644" y="4211"/>
                  <a:pt x="5390" y="4430"/>
                  <a:pt x="5310" y="4461"/>
                </a:cubicBezTo>
                <a:cubicBezTo>
                  <a:pt x="5230" y="4492"/>
                  <a:pt x="5205" y="4513"/>
                  <a:pt x="5066" y="4586"/>
                </a:cubicBezTo>
                <a:cubicBezTo>
                  <a:pt x="4927" y="4659"/>
                  <a:pt x="4746" y="4698"/>
                  <a:pt x="4680" y="4722"/>
                </a:cubicBezTo>
                <a:cubicBezTo>
                  <a:pt x="4614" y="4746"/>
                  <a:pt x="4381" y="4854"/>
                  <a:pt x="4283" y="4868"/>
                </a:cubicBezTo>
                <a:cubicBezTo>
                  <a:pt x="4186" y="4882"/>
                  <a:pt x="4175" y="4870"/>
                  <a:pt x="4078" y="4900"/>
                </a:cubicBezTo>
                <a:cubicBezTo>
                  <a:pt x="3980" y="4929"/>
                  <a:pt x="4000" y="4943"/>
                  <a:pt x="3923" y="4945"/>
                </a:cubicBezTo>
                <a:cubicBezTo>
                  <a:pt x="3846" y="4946"/>
                  <a:pt x="3793" y="4966"/>
                  <a:pt x="3794" y="5011"/>
                </a:cubicBezTo>
                <a:cubicBezTo>
                  <a:pt x="3796" y="5056"/>
                  <a:pt x="3820" y="5350"/>
                  <a:pt x="3827" y="5430"/>
                </a:cubicBezTo>
                <a:cubicBezTo>
                  <a:pt x="3834" y="5510"/>
                  <a:pt x="3879" y="5531"/>
                  <a:pt x="3942" y="5514"/>
                </a:cubicBezTo>
                <a:cubicBezTo>
                  <a:pt x="4005" y="5496"/>
                  <a:pt x="4050" y="5465"/>
                  <a:pt x="4088" y="5434"/>
                </a:cubicBezTo>
                <a:cubicBezTo>
                  <a:pt x="4127" y="5402"/>
                  <a:pt x="4151" y="5416"/>
                  <a:pt x="4241" y="5347"/>
                </a:cubicBezTo>
                <a:cubicBezTo>
                  <a:pt x="4332" y="5277"/>
                  <a:pt x="4429" y="5249"/>
                  <a:pt x="4408" y="5329"/>
                </a:cubicBezTo>
                <a:cubicBezTo>
                  <a:pt x="4387" y="5409"/>
                  <a:pt x="4370" y="5423"/>
                  <a:pt x="4262" y="5521"/>
                </a:cubicBezTo>
                <a:cubicBezTo>
                  <a:pt x="4154" y="5618"/>
                  <a:pt x="4067" y="5632"/>
                  <a:pt x="4008" y="5726"/>
                </a:cubicBezTo>
                <a:cubicBezTo>
                  <a:pt x="3949" y="5820"/>
                  <a:pt x="3949" y="5851"/>
                  <a:pt x="3949" y="5851"/>
                </a:cubicBezTo>
                <a:cubicBezTo>
                  <a:pt x="3949" y="5851"/>
                  <a:pt x="3932" y="6011"/>
                  <a:pt x="3932" y="6171"/>
                </a:cubicBezTo>
                <a:cubicBezTo>
                  <a:pt x="3932" y="6331"/>
                  <a:pt x="3883" y="7250"/>
                  <a:pt x="3862" y="7180"/>
                </a:cubicBezTo>
                <a:cubicBezTo>
                  <a:pt x="3862" y="7179"/>
                  <a:pt x="3860" y="7178"/>
                  <a:pt x="3857" y="7177"/>
                </a:cubicBezTo>
                <a:cubicBezTo>
                  <a:pt x="3864" y="7370"/>
                  <a:pt x="3859" y="7633"/>
                  <a:pt x="3853" y="7931"/>
                </a:cubicBezTo>
                <a:cubicBezTo>
                  <a:pt x="3887" y="8902"/>
                  <a:pt x="4052" y="9987"/>
                  <a:pt x="4052" y="10066"/>
                </a:cubicBezTo>
                <a:cubicBezTo>
                  <a:pt x="4052" y="10121"/>
                  <a:pt x="3971" y="10147"/>
                  <a:pt x="3878" y="10156"/>
                </a:cubicBezTo>
                <a:lnTo>
                  <a:pt x="3881" y="10188"/>
                </a:lnTo>
                <a:lnTo>
                  <a:pt x="3881" y="10188"/>
                </a:lnTo>
                <a:lnTo>
                  <a:pt x="3952" y="10707"/>
                </a:lnTo>
                <a:lnTo>
                  <a:pt x="3970" y="10993"/>
                </a:lnTo>
                <a:lnTo>
                  <a:pt x="3988" y="11189"/>
                </a:lnTo>
                <a:lnTo>
                  <a:pt x="3988" y="11189"/>
                </a:lnTo>
                <a:lnTo>
                  <a:pt x="4041" y="11600"/>
                </a:lnTo>
                <a:lnTo>
                  <a:pt x="4113" y="12047"/>
                </a:lnTo>
                <a:lnTo>
                  <a:pt x="4113" y="12047"/>
                </a:lnTo>
                <a:lnTo>
                  <a:pt x="4149" y="12226"/>
                </a:lnTo>
                <a:lnTo>
                  <a:pt x="4184" y="12422"/>
                </a:lnTo>
                <a:lnTo>
                  <a:pt x="4184" y="12834"/>
                </a:lnTo>
                <a:lnTo>
                  <a:pt x="4149" y="13531"/>
                </a:lnTo>
                <a:lnTo>
                  <a:pt x="4149" y="13531"/>
                </a:lnTo>
                <a:lnTo>
                  <a:pt x="4113" y="13942"/>
                </a:lnTo>
                <a:lnTo>
                  <a:pt x="4095" y="14281"/>
                </a:lnTo>
                <a:lnTo>
                  <a:pt x="4095" y="14603"/>
                </a:lnTo>
                <a:lnTo>
                  <a:pt x="4095" y="14871"/>
                </a:lnTo>
                <a:lnTo>
                  <a:pt x="4149" y="15497"/>
                </a:lnTo>
                <a:lnTo>
                  <a:pt x="4202" y="16301"/>
                </a:lnTo>
                <a:lnTo>
                  <a:pt x="4202" y="16301"/>
                </a:lnTo>
                <a:lnTo>
                  <a:pt x="4220" y="16462"/>
                </a:lnTo>
                <a:lnTo>
                  <a:pt x="4274" y="16623"/>
                </a:lnTo>
                <a:lnTo>
                  <a:pt x="4345" y="16748"/>
                </a:lnTo>
                <a:lnTo>
                  <a:pt x="4435" y="16837"/>
                </a:lnTo>
                <a:lnTo>
                  <a:pt x="4524" y="16927"/>
                </a:lnTo>
                <a:lnTo>
                  <a:pt x="4631" y="17034"/>
                </a:lnTo>
                <a:lnTo>
                  <a:pt x="4881" y="17141"/>
                </a:lnTo>
                <a:lnTo>
                  <a:pt x="4881" y="17141"/>
                </a:lnTo>
                <a:lnTo>
                  <a:pt x="5096" y="17230"/>
                </a:lnTo>
                <a:lnTo>
                  <a:pt x="5203" y="17320"/>
                </a:lnTo>
                <a:lnTo>
                  <a:pt x="5239" y="17373"/>
                </a:lnTo>
                <a:lnTo>
                  <a:pt x="5239" y="17391"/>
                </a:lnTo>
                <a:lnTo>
                  <a:pt x="5239" y="17481"/>
                </a:lnTo>
                <a:lnTo>
                  <a:pt x="5239" y="17481"/>
                </a:lnTo>
                <a:lnTo>
                  <a:pt x="5185" y="17570"/>
                </a:lnTo>
                <a:lnTo>
                  <a:pt x="5114" y="17641"/>
                </a:lnTo>
                <a:lnTo>
                  <a:pt x="5024" y="17695"/>
                </a:lnTo>
                <a:lnTo>
                  <a:pt x="4917" y="17713"/>
                </a:lnTo>
                <a:lnTo>
                  <a:pt x="4721" y="17695"/>
                </a:lnTo>
                <a:lnTo>
                  <a:pt x="4596" y="17695"/>
                </a:lnTo>
                <a:lnTo>
                  <a:pt x="4596" y="17695"/>
                </a:lnTo>
                <a:lnTo>
                  <a:pt x="4399" y="17641"/>
                </a:lnTo>
                <a:lnTo>
                  <a:pt x="4149" y="17570"/>
                </a:lnTo>
                <a:lnTo>
                  <a:pt x="3898" y="17463"/>
                </a:lnTo>
                <a:lnTo>
                  <a:pt x="3791" y="17391"/>
                </a:lnTo>
                <a:lnTo>
                  <a:pt x="3684" y="17302"/>
                </a:lnTo>
                <a:lnTo>
                  <a:pt x="3684" y="17302"/>
                </a:lnTo>
                <a:lnTo>
                  <a:pt x="3577" y="17248"/>
                </a:lnTo>
                <a:lnTo>
                  <a:pt x="3487" y="17213"/>
                </a:lnTo>
                <a:lnTo>
                  <a:pt x="3327" y="17195"/>
                </a:lnTo>
                <a:lnTo>
                  <a:pt x="3148" y="17195"/>
                </a:lnTo>
                <a:lnTo>
                  <a:pt x="3058" y="17159"/>
                </a:lnTo>
                <a:lnTo>
                  <a:pt x="2987" y="17141"/>
                </a:lnTo>
                <a:lnTo>
                  <a:pt x="2987" y="17141"/>
                </a:lnTo>
                <a:lnTo>
                  <a:pt x="2898" y="17070"/>
                </a:lnTo>
                <a:lnTo>
                  <a:pt x="2862" y="17034"/>
                </a:lnTo>
                <a:lnTo>
                  <a:pt x="2826" y="16962"/>
                </a:lnTo>
                <a:lnTo>
                  <a:pt x="2808" y="16909"/>
                </a:lnTo>
                <a:lnTo>
                  <a:pt x="2826" y="16819"/>
                </a:lnTo>
                <a:lnTo>
                  <a:pt x="2808" y="16784"/>
                </a:lnTo>
                <a:lnTo>
                  <a:pt x="2790" y="16730"/>
                </a:lnTo>
                <a:lnTo>
                  <a:pt x="2790" y="16730"/>
                </a:lnTo>
                <a:lnTo>
                  <a:pt x="2772" y="16676"/>
                </a:lnTo>
                <a:lnTo>
                  <a:pt x="2737" y="16641"/>
                </a:lnTo>
                <a:lnTo>
                  <a:pt x="2737" y="16515"/>
                </a:lnTo>
                <a:lnTo>
                  <a:pt x="2790" y="16301"/>
                </a:lnTo>
                <a:lnTo>
                  <a:pt x="2790" y="16301"/>
                </a:lnTo>
                <a:lnTo>
                  <a:pt x="2808" y="16069"/>
                </a:lnTo>
                <a:lnTo>
                  <a:pt x="2808" y="15783"/>
                </a:lnTo>
                <a:lnTo>
                  <a:pt x="2772" y="15497"/>
                </a:lnTo>
                <a:lnTo>
                  <a:pt x="2719" y="15264"/>
                </a:lnTo>
                <a:lnTo>
                  <a:pt x="2719" y="15264"/>
                </a:lnTo>
                <a:lnTo>
                  <a:pt x="2737" y="14996"/>
                </a:lnTo>
                <a:lnTo>
                  <a:pt x="2772" y="14692"/>
                </a:lnTo>
                <a:lnTo>
                  <a:pt x="2826" y="14120"/>
                </a:lnTo>
                <a:lnTo>
                  <a:pt x="2880" y="13656"/>
                </a:lnTo>
                <a:lnTo>
                  <a:pt x="2880" y="13477"/>
                </a:lnTo>
                <a:lnTo>
                  <a:pt x="2862" y="13370"/>
                </a:lnTo>
                <a:lnTo>
                  <a:pt x="2862" y="13370"/>
                </a:lnTo>
                <a:lnTo>
                  <a:pt x="2772" y="12994"/>
                </a:lnTo>
                <a:lnTo>
                  <a:pt x="2665" y="12655"/>
                </a:lnTo>
                <a:lnTo>
                  <a:pt x="2629" y="12387"/>
                </a:lnTo>
                <a:lnTo>
                  <a:pt x="2629" y="12262"/>
                </a:lnTo>
                <a:lnTo>
                  <a:pt x="2629" y="12262"/>
                </a:lnTo>
                <a:lnTo>
                  <a:pt x="2558" y="11850"/>
                </a:lnTo>
                <a:lnTo>
                  <a:pt x="2469" y="11565"/>
                </a:lnTo>
                <a:lnTo>
                  <a:pt x="2469" y="11565"/>
                </a:lnTo>
                <a:lnTo>
                  <a:pt x="2379" y="11100"/>
                </a:lnTo>
                <a:lnTo>
                  <a:pt x="2326" y="10903"/>
                </a:lnTo>
                <a:lnTo>
                  <a:pt x="2308" y="10832"/>
                </a:lnTo>
                <a:lnTo>
                  <a:pt x="2254" y="10778"/>
                </a:lnTo>
                <a:lnTo>
                  <a:pt x="2254" y="10778"/>
                </a:lnTo>
                <a:lnTo>
                  <a:pt x="2236" y="10778"/>
                </a:lnTo>
                <a:lnTo>
                  <a:pt x="2218" y="10796"/>
                </a:lnTo>
                <a:lnTo>
                  <a:pt x="2201" y="10903"/>
                </a:lnTo>
                <a:lnTo>
                  <a:pt x="2129" y="11189"/>
                </a:lnTo>
                <a:lnTo>
                  <a:pt x="2058" y="11529"/>
                </a:lnTo>
                <a:lnTo>
                  <a:pt x="2040" y="11815"/>
                </a:lnTo>
                <a:lnTo>
                  <a:pt x="2040" y="11815"/>
                </a:lnTo>
                <a:lnTo>
                  <a:pt x="2004" y="12065"/>
                </a:lnTo>
                <a:lnTo>
                  <a:pt x="1986" y="12315"/>
                </a:lnTo>
                <a:lnTo>
                  <a:pt x="1986" y="12887"/>
                </a:lnTo>
                <a:lnTo>
                  <a:pt x="1986" y="13531"/>
                </a:lnTo>
                <a:lnTo>
                  <a:pt x="1950" y="14281"/>
                </a:lnTo>
                <a:lnTo>
                  <a:pt x="1950" y="14281"/>
                </a:lnTo>
                <a:lnTo>
                  <a:pt x="1968" y="14460"/>
                </a:lnTo>
                <a:lnTo>
                  <a:pt x="1986" y="14639"/>
                </a:lnTo>
                <a:lnTo>
                  <a:pt x="2058" y="15032"/>
                </a:lnTo>
                <a:lnTo>
                  <a:pt x="2129" y="15372"/>
                </a:lnTo>
                <a:lnTo>
                  <a:pt x="2147" y="15568"/>
                </a:lnTo>
                <a:lnTo>
                  <a:pt x="2147" y="15729"/>
                </a:lnTo>
                <a:lnTo>
                  <a:pt x="2147" y="15729"/>
                </a:lnTo>
                <a:lnTo>
                  <a:pt x="2165" y="15854"/>
                </a:lnTo>
                <a:lnTo>
                  <a:pt x="2165" y="15997"/>
                </a:lnTo>
                <a:lnTo>
                  <a:pt x="2147" y="16247"/>
                </a:lnTo>
                <a:lnTo>
                  <a:pt x="2093" y="16426"/>
                </a:lnTo>
                <a:lnTo>
                  <a:pt x="2075" y="16515"/>
                </a:lnTo>
                <a:lnTo>
                  <a:pt x="2075" y="16515"/>
                </a:lnTo>
                <a:lnTo>
                  <a:pt x="2040" y="16641"/>
                </a:lnTo>
                <a:lnTo>
                  <a:pt x="1986" y="16784"/>
                </a:lnTo>
                <a:lnTo>
                  <a:pt x="1968" y="16927"/>
                </a:lnTo>
                <a:lnTo>
                  <a:pt x="1986" y="17087"/>
                </a:lnTo>
                <a:lnTo>
                  <a:pt x="1986" y="17087"/>
                </a:lnTo>
                <a:lnTo>
                  <a:pt x="2004" y="17213"/>
                </a:lnTo>
                <a:lnTo>
                  <a:pt x="2004" y="17373"/>
                </a:lnTo>
                <a:lnTo>
                  <a:pt x="2004" y="17463"/>
                </a:lnTo>
                <a:lnTo>
                  <a:pt x="1986" y="17552"/>
                </a:lnTo>
                <a:lnTo>
                  <a:pt x="1950" y="17624"/>
                </a:lnTo>
                <a:lnTo>
                  <a:pt x="1879" y="17695"/>
                </a:lnTo>
                <a:lnTo>
                  <a:pt x="1879" y="17695"/>
                </a:lnTo>
                <a:lnTo>
                  <a:pt x="1754" y="17731"/>
                </a:lnTo>
                <a:lnTo>
                  <a:pt x="1646" y="17767"/>
                </a:lnTo>
                <a:lnTo>
                  <a:pt x="1503" y="17767"/>
                </a:lnTo>
                <a:lnTo>
                  <a:pt x="1378" y="17767"/>
                </a:lnTo>
                <a:lnTo>
                  <a:pt x="1146" y="17713"/>
                </a:lnTo>
                <a:lnTo>
                  <a:pt x="1074" y="17659"/>
                </a:lnTo>
                <a:lnTo>
                  <a:pt x="1021" y="17641"/>
                </a:lnTo>
                <a:lnTo>
                  <a:pt x="1021" y="17641"/>
                </a:lnTo>
                <a:lnTo>
                  <a:pt x="985" y="17498"/>
                </a:lnTo>
                <a:lnTo>
                  <a:pt x="985" y="17355"/>
                </a:lnTo>
                <a:lnTo>
                  <a:pt x="1021" y="17159"/>
                </a:lnTo>
                <a:lnTo>
                  <a:pt x="1074" y="17070"/>
                </a:lnTo>
                <a:lnTo>
                  <a:pt x="1128" y="16980"/>
                </a:lnTo>
                <a:lnTo>
                  <a:pt x="1128" y="16980"/>
                </a:lnTo>
                <a:lnTo>
                  <a:pt x="1164" y="16873"/>
                </a:lnTo>
                <a:lnTo>
                  <a:pt x="1164" y="16837"/>
                </a:lnTo>
                <a:lnTo>
                  <a:pt x="1146" y="16819"/>
                </a:lnTo>
                <a:lnTo>
                  <a:pt x="1074" y="16748"/>
                </a:lnTo>
                <a:lnTo>
                  <a:pt x="985" y="16623"/>
                </a:lnTo>
                <a:lnTo>
                  <a:pt x="985" y="16623"/>
                </a:lnTo>
                <a:lnTo>
                  <a:pt x="985" y="16480"/>
                </a:lnTo>
                <a:lnTo>
                  <a:pt x="985" y="16301"/>
                </a:lnTo>
                <a:lnTo>
                  <a:pt x="985" y="16104"/>
                </a:lnTo>
                <a:lnTo>
                  <a:pt x="985" y="15943"/>
                </a:lnTo>
                <a:lnTo>
                  <a:pt x="985" y="15943"/>
                </a:lnTo>
                <a:lnTo>
                  <a:pt x="914" y="15586"/>
                </a:lnTo>
                <a:lnTo>
                  <a:pt x="842" y="15211"/>
                </a:lnTo>
                <a:lnTo>
                  <a:pt x="771" y="14424"/>
                </a:lnTo>
                <a:lnTo>
                  <a:pt x="753" y="13531"/>
                </a:lnTo>
                <a:lnTo>
                  <a:pt x="753" y="12494"/>
                </a:lnTo>
                <a:lnTo>
                  <a:pt x="753" y="12494"/>
                </a:lnTo>
                <a:lnTo>
                  <a:pt x="735" y="12172"/>
                </a:lnTo>
                <a:lnTo>
                  <a:pt x="681" y="11779"/>
                </a:lnTo>
                <a:lnTo>
                  <a:pt x="663" y="11404"/>
                </a:lnTo>
                <a:lnTo>
                  <a:pt x="646" y="11082"/>
                </a:lnTo>
                <a:lnTo>
                  <a:pt x="646" y="11082"/>
                </a:lnTo>
                <a:lnTo>
                  <a:pt x="610" y="10707"/>
                </a:lnTo>
                <a:lnTo>
                  <a:pt x="592" y="10367"/>
                </a:lnTo>
                <a:lnTo>
                  <a:pt x="592" y="10367"/>
                </a:lnTo>
                <a:lnTo>
                  <a:pt x="574" y="10278"/>
                </a:lnTo>
                <a:cubicBezTo>
                  <a:pt x="570" y="10264"/>
                  <a:pt x="565" y="10251"/>
                  <a:pt x="561" y="10238"/>
                </a:cubicBezTo>
                <a:cubicBezTo>
                  <a:pt x="412" y="10228"/>
                  <a:pt x="301" y="10216"/>
                  <a:pt x="264" y="10203"/>
                </a:cubicBezTo>
                <a:cubicBezTo>
                  <a:pt x="168" y="10172"/>
                  <a:pt x="348" y="9261"/>
                  <a:pt x="401" y="8383"/>
                </a:cubicBezTo>
                <a:cubicBezTo>
                  <a:pt x="431" y="7886"/>
                  <a:pt x="363" y="7037"/>
                  <a:pt x="298" y="6393"/>
                </a:cubicBezTo>
                <a:cubicBezTo>
                  <a:pt x="185" y="5778"/>
                  <a:pt x="44" y="4983"/>
                  <a:pt x="28" y="4793"/>
                </a:cubicBezTo>
                <a:cubicBezTo>
                  <a:pt x="0" y="4473"/>
                  <a:pt x="35" y="3979"/>
                  <a:pt x="188" y="3770"/>
                </a:cubicBezTo>
                <a:cubicBezTo>
                  <a:pt x="341" y="3562"/>
                  <a:pt x="543" y="3228"/>
                  <a:pt x="692" y="3113"/>
                </a:cubicBezTo>
                <a:cubicBezTo>
                  <a:pt x="842" y="2998"/>
                  <a:pt x="915" y="2883"/>
                  <a:pt x="998" y="2786"/>
                </a:cubicBezTo>
                <a:cubicBezTo>
                  <a:pt x="1082" y="2688"/>
                  <a:pt x="1096" y="2650"/>
                  <a:pt x="1120" y="2584"/>
                </a:cubicBezTo>
                <a:cubicBezTo>
                  <a:pt x="1145" y="2518"/>
                  <a:pt x="1200" y="2414"/>
                  <a:pt x="1246" y="2395"/>
                </a:cubicBezTo>
                <a:cubicBezTo>
                  <a:pt x="1272" y="2385"/>
                  <a:pt x="1284" y="2380"/>
                  <a:pt x="1289" y="2377"/>
                </a:cubicBezTo>
                <a:lnTo>
                  <a:pt x="1327" y="1999"/>
                </a:lnTo>
                <a:cubicBezTo>
                  <a:pt x="1327" y="1999"/>
                  <a:pt x="1087" y="1815"/>
                  <a:pt x="1042" y="1693"/>
                </a:cubicBezTo>
                <a:cubicBezTo>
                  <a:pt x="997" y="1571"/>
                  <a:pt x="979" y="1366"/>
                  <a:pt x="1052" y="1363"/>
                </a:cubicBezTo>
                <a:cubicBezTo>
                  <a:pt x="1125" y="1359"/>
                  <a:pt x="1115" y="1359"/>
                  <a:pt x="1115" y="1359"/>
                </a:cubicBezTo>
                <a:cubicBezTo>
                  <a:pt x="1115" y="1359"/>
                  <a:pt x="1078" y="1276"/>
                  <a:pt x="1058" y="1234"/>
                </a:cubicBezTo>
                <a:cubicBezTo>
                  <a:pt x="1037" y="1192"/>
                  <a:pt x="985" y="1001"/>
                  <a:pt x="988" y="905"/>
                </a:cubicBezTo>
                <a:cubicBezTo>
                  <a:pt x="991" y="809"/>
                  <a:pt x="1044" y="684"/>
                  <a:pt x="1063" y="672"/>
                </a:cubicBezTo>
                <a:cubicBezTo>
                  <a:pt x="1082" y="660"/>
                  <a:pt x="1061" y="470"/>
                  <a:pt x="1103" y="428"/>
                </a:cubicBezTo>
                <a:cubicBezTo>
                  <a:pt x="1145" y="387"/>
                  <a:pt x="1249" y="355"/>
                  <a:pt x="1273" y="310"/>
                </a:cubicBezTo>
                <a:cubicBezTo>
                  <a:pt x="1298" y="265"/>
                  <a:pt x="1325" y="237"/>
                  <a:pt x="1444" y="195"/>
                </a:cubicBezTo>
                <a:cubicBezTo>
                  <a:pt x="1562" y="153"/>
                  <a:pt x="1579" y="108"/>
                  <a:pt x="1621" y="77"/>
                </a:cubicBezTo>
                <a:cubicBezTo>
                  <a:pt x="1663" y="46"/>
                  <a:pt x="1691" y="14"/>
                  <a:pt x="1781" y="21"/>
                </a:cubicBezTo>
                <a:cubicBezTo>
                  <a:pt x="1872" y="28"/>
                  <a:pt x="1969" y="21"/>
                  <a:pt x="2035" y="21"/>
                </a:cubicBezTo>
                <a:cubicBezTo>
                  <a:pt x="2101" y="21"/>
                  <a:pt x="2122" y="0"/>
                  <a:pt x="2171" y="46"/>
                </a:cubicBezTo>
                <a:cubicBezTo>
                  <a:pt x="2220" y="91"/>
                  <a:pt x="2272" y="91"/>
                  <a:pt x="2310" y="87"/>
                </a:cubicBezTo>
                <a:cubicBezTo>
                  <a:pt x="2348" y="84"/>
                  <a:pt x="2383" y="174"/>
                  <a:pt x="2362" y="239"/>
                </a:cubicBezTo>
                <a:close/>
                <a:moveTo>
                  <a:pt x="6163" y="2827"/>
                </a:moveTo>
                <a:cubicBezTo>
                  <a:pt x="6163" y="2827"/>
                  <a:pt x="6285" y="2706"/>
                  <a:pt x="6302" y="2601"/>
                </a:cubicBezTo>
                <a:cubicBezTo>
                  <a:pt x="6319" y="2497"/>
                  <a:pt x="6326" y="2396"/>
                  <a:pt x="6441" y="2285"/>
                </a:cubicBezTo>
                <a:cubicBezTo>
                  <a:pt x="6556" y="2173"/>
                  <a:pt x="6730" y="1919"/>
                  <a:pt x="6810" y="1933"/>
                </a:cubicBezTo>
                <a:cubicBezTo>
                  <a:pt x="6890" y="1947"/>
                  <a:pt x="6866" y="2086"/>
                  <a:pt x="6821" y="2142"/>
                </a:cubicBezTo>
                <a:cubicBezTo>
                  <a:pt x="6775" y="2198"/>
                  <a:pt x="6622" y="2326"/>
                  <a:pt x="6643" y="2403"/>
                </a:cubicBezTo>
                <a:cubicBezTo>
                  <a:pt x="6664" y="2479"/>
                  <a:pt x="6660" y="2473"/>
                  <a:pt x="6838" y="2445"/>
                </a:cubicBezTo>
                <a:cubicBezTo>
                  <a:pt x="7015" y="2417"/>
                  <a:pt x="6949" y="2420"/>
                  <a:pt x="7082" y="2375"/>
                </a:cubicBezTo>
                <a:cubicBezTo>
                  <a:pt x="7121" y="2361"/>
                  <a:pt x="7431" y="2279"/>
                  <a:pt x="7402" y="2392"/>
                </a:cubicBezTo>
                <a:cubicBezTo>
                  <a:pt x="7402" y="2392"/>
                  <a:pt x="7436" y="2392"/>
                  <a:pt x="7440" y="2434"/>
                </a:cubicBezTo>
                <a:cubicBezTo>
                  <a:pt x="7443" y="2476"/>
                  <a:pt x="7443" y="2493"/>
                  <a:pt x="7443" y="2493"/>
                </a:cubicBezTo>
                <a:cubicBezTo>
                  <a:pt x="7569" y="2436"/>
                  <a:pt x="7533" y="2646"/>
                  <a:pt x="7509" y="2681"/>
                </a:cubicBezTo>
                <a:cubicBezTo>
                  <a:pt x="7468" y="2744"/>
                  <a:pt x="7367" y="2831"/>
                  <a:pt x="7370" y="2859"/>
                </a:cubicBezTo>
                <a:cubicBezTo>
                  <a:pt x="7374" y="2887"/>
                  <a:pt x="7426" y="2894"/>
                  <a:pt x="7353" y="2939"/>
                </a:cubicBezTo>
                <a:cubicBezTo>
                  <a:pt x="7280" y="2984"/>
                  <a:pt x="7186" y="3074"/>
                  <a:pt x="7005" y="3127"/>
                </a:cubicBezTo>
                <a:cubicBezTo>
                  <a:pt x="6824" y="3179"/>
                  <a:pt x="6654" y="3207"/>
                  <a:pt x="6556" y="3228"/>
                </a:cubicBezTo>
                <a:cubicBezTo>
                  <a:pt x="6459" y="3248"/>
                  <a:pt x="6403" y="3315"/>
                  <a:pt x="6403" y="3315"/>
                </a:cubicBezTo>
                <a:cubicBezTo>
                  <a:pt x="6403" y="3315"/>
                  <a:pt x="6302" y="3074"/>
                  <a:pt x="6243" y="2970"/>
                </a:cubicBezTo>
                <a:cubicBezTo>
                  <a:pt x="6184" y="2866"/>
                  <a:pt x="6159" y="2834"/>
                  <a:pt x="6163" y="2827"/>
                </a:cubicBezTo>
                <a:close/>
              </a:path>
            </a:pathLst>
          </a:custGeom>
          <a:solidFill>
            <a:schemeClr val="bg1">
              <a:lumMod val="75000"/>
            </a:schemeClr>
          </a:solidFill>
          <a:ln w="1588" cap="flat">
            <a:noFill/>
            <a:prstDash val="solid"/>
            <a:miter lim="800000"/>
            <a:headEnd/>
            <a:tailEnd/>
          </a:ln>
        </p:spPr>
        <p:txBody>
          <a:bodyPr vert="horz" wrap="square" lIns="58732" tIns="29366" rIns="58732" bIns="29366" numCol="1" anchor="t" anchorCtr="0" compatLnSpc="1">
            <a:prstTxWarp prst="textNoShape">
              <a:avLst/>
            </a:prstTxWarp>
          </a:bodyPr>
          <a:lstStyle/>
          <a:p>
            <a:endParaRPr lang="en-US" sz="700" dirty="0">
              <a:latin typeface="Georgia" panose="02040502050405020303" pitchFamily="18" charset="0"/>
            </a:endParaRPr>
          </a:p>
        </p:txBody>
      </p:sp>
      <p:sp>
        <p:nvSpPr>
          <p:cNvPr id="18" name="TextBox 17"/>
          <p:cNvSpPr txBox="1"/>
          <p:nvPr/>
        </p:nvSpPr>
        <p:spPr>
          <a:xfrm>
            <a:off x="1408142" y="1440544"/>
            <a:ext cx="1067626" cy="276999"/>
          </a:xfrm>
          <a:prstGeom prst="rect">
            <a:avLst/>
          </a:prstGeom>
          <a:noFill/>
        </p:spPr>
        <p:txBody>
          <a:bodyPr vert="horz" wrap="square" lIns="0" tIns="0" rIns="0" bIns="0" rtlCol="0">
            <a:spAutoFit/>
          </a:bodyPr>
          <a:lstStyle/>
          <a:p>
            <a:pPr indent="-176215">
              <a:spcAft>
                <a:spcPts val="578"/>
              </a:spcAft>
            </a:pPr>
            <a:r>
              <a:rPr lang="en-GB" b="1" dirty="0">
                <a:solidFill>
                  <a:srgbClr val="00C18B"/>
                </a:solidFill>
                <a:latin typeface="Georgia" panose="02040502050405020303" pitchFamily="18" charset="0"/>
              </a:rPr>
              <a:t>Assess</a:t>
            </a:r>
          </a:p>
        </p:txBody>
      </p:sp>
      <p:sp>
        <p:nvSpPr>
          <p:cNvPr id="19" name="TextBox 18"/>
          <p:cNvSpPr txBox="1"/>
          <p:nvPr/>
        </p:nvSpPr>
        <p:spPr>
          <a:xfrm>
            <a:off x="1181216" y="1894225"/>
            <a:ext cx="2025081" cy="630942"/>
          </a:xfrm>
          <a:prstGeom prst="rect">
            <a:avLst/>
          </a:prstGeom>
          <a:noFill/>
        </p:spPr>
        <p:txBody>
          <a:bodyPr vert="horz" wrap="square" lIns="0" tIns="0" rIns="0" bIns="0" rtlCol="0">
            <a:spAutoFit/>
          </a:bodyPr>
          <a:lstStyle/>
          <a:p>
            <a:pPr indent="-176215">
              <a:spcAft>
                <a:spcPts val="578"/>
              </a:spcAft>
            </a:pPr>
            <a:r>
              <a:rPr lang="en-GB" sz="1200" b="1" dirty="0">
                <a:solidFill>
                  <a:srgbClr val="000000"/>
                </a:solidFill>
                <a:latin typeface="Sakkal Majalla" panose="02000000000000000000" pitchFamily="2" charset="-78"/>
                <a:cs typeface="Sakkal Majalla" panose="02000000000000000000" pitchFamily="2" charset="-78"/>
              </a:rPr>
              <a:t>The GHM  training programs current status</a:t>
            </a:r>
          </a:p>
          <a:p>
            <a:pPr indent="-176215">
              <a:spcAft>
                <a:spcPts val="578"/>
              </a:spcAft>
              <a:buFont typeface="Arial" panose="020B0604020202020204" pitchFamily="34" charset="0"/>
              <a:buChar char="•"/>
            </a:pPr>
            <a:r>
              <a:rPr lang="en-GB" sz="1200" dirty="0">
                <a:solidFill>
                  <a:srgbClr val="000000"/>
                </a:solidFill>
                <a:latin typeface="Sakkal Majalla" panose="02000000000000000000" pitchFamily="2" charset="-78"/>
                <a:cs typeface="Sakkal Majalla" panose="02000000000000000000" pitchFamily="2" charset="-78"/>
              </a:rPr>
              <a:t>Initial quality matrix results</a:t>
            </a:r>
          </a:p>
        </p:txBody>
      </p:sp>
      <p:sp>
        <p:nvSpPr>
          <p:cNvPr id="20" name="TextBox 19"/>
          <p:cNvSpPr txBox="1"/>
          <p:nvPr/>
        </p:nvSpPr>
        <p:spPr>
          <a:xfrm>
            <a:off x="6301025" y="1440544"/>
            <a:ext cx="2431181" cy="276999"/>
          </a:xfrm>
          <a:prstGeom prst="rect">
            <a:avLst/>
          </a:prstGeom>
          <a:noFill/>
        </p:spPr>
        <p:txBody>
          <a:bodyPr vert="horz" wrap="square" lIns="0" tIns="0" rIns="0" bIns="0" rtlCol="0">
            <a:spAutoFit/>
          </a:bodyPr>
          <a:lstStyle/>
          <a:p>
            <a:pPr indent="-176215">
              <a:spcAft>
                <a:spcPts val="578"/>
              </a:spcAft>
            </a:pPr>
            <a:r>
              <a:rPr lang="en-GB" b="1" dirty="0">
                <a:solidFill>
                  <a:srgbClr val="006098"/>
                </a:solidFill>
                <a:latin typeface="Georgia" panose="02040502050405020303" pitchFamily="18" charset="0"/>
              </a:rPr>
              <a:t>Construct</a:t>
            </a:r>
          </a:p>
        </p:txBody>
      </p:sp>
      <p:sp>
        <p:nvSpPr>
          <p:cNvPr id="21" name="TextBox 20"/>
          <p:cNvSpPr txBox="1"/>
          <p:nvPr/>
        </p:nvSpPr>
        <p:spPr>
          <a:xfrm>
            <a:off x="1400183" y="3141109"/>
            <a:ext cx="1543438" cy="276999"/>
          </a:xfrm>
          <a:prstGeom prst="rect">
            <a:avLst/>
          </a:prstGeom>
          <a:noFill/>
        </p:spPr>
        <p:txBody>
          <a:bodyPr vert="horz" wrap="square" lIns="0" tIns="0" rIns="0" bIns="0" rtlCol="0">
            <a:spAutoFit/>
          </a:bodyPr>
          <a:lstStyle/>
          <a:p>
            <a:pPr indent="-176215">
              <a:spcAft>
                <a:spcPts val="578"/>
              </a:spcAft>
            </a:pPr>
            <a:r>
              <a:rPr lang="en-GB" b="1" dirty="0">
                <a:solidFill>
                  <a:srgbClr val="168A92"/>
                </a:solidFill>
                <a:latin typeface="Georgia" panose="02040502050405020303" pitchFamily="18" charset="0"/>
              </a:rPr>
              <a:t>Implement</a:t>
            </a:r>
          </a:p>
        </p:txBody>
      </p:sp>
      <p:sp>
        <p:nvSpPr>
          <p:cNvPr id="22" name="TextBox 21"/>
          <p:cNvSpPr txBox="1"/>
          <p:nvPr/>
        </p:nvSpPr>
        <p:spPr>
          <a:xfrm>
            <a:off x="6188396" y="1864670"/>
            <a:ext cx="2286000" cy="369332"/>
          </a:xfrm>
          <a:prstGeom prst="rect">
            <a:avLst/>
          </a:prstGeom>
          <a:noFill/>
        </p:spPr>
        <p:txBody>
          <a:bodyPr vert="horz" wrap="square" lIns="0" tIns="0" rIns="0" bIns="0" rtlCol="0">
            <a:spAutoFit/>
          </a:bodyPr>
          <a:lstStyle/>
          <a:p>
            <a:pPr indent="-176215">
              <a:spcAft>
                <a:spcPts val="578"/>
              </a:spcAft>
            </a:pPr>
            <a:r>
              <a:rPr lang="en-GB" sz="1200" b="1" dirty="0">
                <a:solidFill>
                  <a:srgbClr val="000000"/>
                </a:solidFill>
                <a:latin typeface="Sakkal Majalla" panose="02000000000000000000" pitchFamily="2" charset="-78"/>
                <a:cs typeface="Sakkal Majalla" panose="02000000000000000000" pitchFamily="2" charset="-78"/>
              </a:rPr>
              <a:t>comprehensive  </a:t>
            </a:r>
            <a:r>
              <a:rPr lang="en-GB" sz="1200" b="1" dirty="0" err="1">
                <a:solidFill>
                  <a:srgbClr val="000000"/>
                </a:solidFill>
                <a:latin typeface="Sakkal Majalla" panose="02000000000000000000" pitchFamily="2" charset="-78"/>
                <a:cs typeface="Sakkal Majalla" panose="02000000000000000000" pitchFamily="2" charset="-78"/>
              </a:rPr>
              <a:t>electronice</a:t>
            </a:r>
            <a:r>
              <a:rPr lang="en-GB" sz="1200" b="1" dirty="0">
                <a:solidFill>
                  <a:srgbClr val="000000"/>
                </a:solidFill>
                <a:latin typeface="Sakkal Majalla" panose="02000000000000000000" pitchFamily="2" charset="-78"/>
                <a:cs typeface="Sakkal Majalla" panose="02000000000000000000" pitchFamily="2" charset="-78"/>
              </a:rPr>
              <a:t>  data management system </a:t>
            </a:r>
          </a:p>
        </p:txBody>
      </p:sp>
      <p:sp>
        <p:nvSpPr>
          <p:cNvPr id="23" name="TextBox 22"/>
          <p:cNvSpPr txBox="1"/>
          <p:nvPr/>
        </p:nvSpPr>
        <p:spPr>
          <a:xfrm>
            <a:off x="1181216" y="3514631"/>
            <a:ext cx="2230778" cy="184666"/>
          </a:xfrm>
          <a:prstGeom prst="rect">
            <a:avLst/>
          </a:prstGeom>
          <a:noFill/>
        </p:spPr>
        <p:txBody>
          <a:bodyPr vert="horz" wrap="square" lIns="0" tIns="0" rIns="0" bIns="0" rtlCol="0">
            <a:spAutoFit/>
          </a:bodyPr>
          <a:lstStyle/>
          <a:p>
            <a:pPr indent="-176215">
              <a:spcAft>
                <a:spcPts val="578"/>
              </a:spcAft>
            </a:pPr>
            <a:r>
              <a:rPr lang="en-GB" sz="1200" b="1" dirty="0">
                <a:solidFill>
                  <a:srgbClr val="000000"/>
                </a:solidFill>
                <a:latin typeface="Sakkal Majalla" panose="02000000000000000000" pitchFamily="2" charset="-78"/>
                <a:cs typeface="Sakkal Majalla" panose="02000000000000000000" pitchFamily="2" charset="-78"/>
              </a:rPr>
              <a:t>Best Practices</a:t>
            </a:r>
          </a:p>
        </p:txBody>
      </p:sp>
      <p:grpSp>
        <p:nvGrpSpPr>
          <p:cNvPr id="25" name="Group 24"/>
          <p:cNvGrpSpPr/>
          <p:nvPr/>
        </p:nvGrpSpPr>
        <p:grpSpPr>
          <a:xfrm rot="1806690">
            <a:off x="3607259" y="1824011"/>
            <a:ext cx="1901985" cy="1787705"/>
            <a:chOff x="5735511" y="489570"/>
            <a:chExt cx="3270722" cy="3273425"/>
          </a:xfrm>
        </p:grpSpPr>
        <p:sp>
          <p:nvSpPr>
            <p:cNvPr id="29" name="Freeform 132"/>
            <p:cNvSpPr>
              <a:spLocks/>
            </p:cNvSpPr>
            <p:nvPr/>
          </p:nvSpPr>
          <p:spPr bwMode="auto">
            <a:xfrm>
              <a:off x="7550496" y="1256739"/>
              <a:ext cx="1455737" cy="2238374"/>
            </a:xfrm>
            <a:custGeom>
              <a:avLst/>
              <a:gdLst>
                <a:gd name="T0" fmla="*/ 0 w 917"/>
                <a:gd name="T1" fmla="*/ 718 h 1410"/>
                <a:gd name="T2" fmla="*/ 401 w 917"/>
                <a:gd name="T3" fmla="*/ 1410 h 1410"/>
                <a:gd name="T4" fmla="*/ 508 w 917"/>
                <a:gd name="T5" fmla="*/ 1350 h 1410"/>
                <a:gd name="T6" fmla="*/ 470 w 917"/>
                <a:gd name="T7" fmla="*/ 1170 h 1410"/>
                <a:gd name="T8" fmla="*/ 470 w 917"/>
                <a:gd name="T9" fmla="*/ 1170 h 1410"/>
                <a:gd name="T10" fmla="*/ 505 w 917"/>
                <a:gd name="T11" fmla="*/ 1137 h 1410"/>
                <a:gd name="T12" fmla="*/ 538 w 917"/>
                <a:gd name="T13" fmla="*/ 1103 h 1410"/>
                <a:gd name="T14" fmla="*/ 717 w 917"/>
                <a:gd name="T15" fmla="*/ 1139 h 1410"/>
                <a:gd name="T16" fmla="*/ 840 w 917"/>
                <a:gd name="T17" fmla="*/ 926 h 1410"/>
                <a:gd name="T18" fmla="*/ 719 w 917"/>
                <a:gd name="T19" fmla="*/ 789 h 1410"/>
                <a:gd name="T20" fmla="*/ 719 w 917"/>
                <a:gd name="T21" fmla="*/ 789 h 1410"/>
                <a:gd name="T22" fmla="*/ 732 w 917"/>
                <a:gd name="T23" fmla="*/ 743 h 1410"/>
                <a:gd name="T24" fmla="*/ 743 w 917"/>
                <a:gd name="T25" fmla="*/ 697 h 1410"/>
                <a:gd name="T26" fmla="*/ 917 w 917"/>
                <a:gd name="T27" fmla="*/ 640 h 1410"/>
                <a:gd name="T28" fmla="*/ 917 w 917"/>
                <a:gd name="T29" fmla="*/ 394 h 1410"/>
                <a:gd name="T30" fmla="*/ 743 w 917"/>
                <a:gd name="T31" fmla="*/ 337 h 1410"/>
                <a:gd name="T32" fmla="*/ 743 w 917"/>
                <a:gd name="T33" fmla="*/ 337 h 1410"/>
                <a:gd name="T34" fmla="*/ 732 w 917"/>
                <a:gd name="T35" fmla="*/ 291 h 1410"/>
                <a:gd name="T36" fmla="*/ 719 w 917"/>
                <a:gd name="T37" fmla="*/ 245 h 1410"/>
                <a:gd name="T38" fmla="*/ 840 w 917"/>
                <a:gd name="T39" fmla="*/ 107 h 1410"/>
                <a:gd name="T40" fmla="*/ 778 w 917"/>
                <a:gd name="T41" fmla="*/ 0 h 1410"/>
                <a:gd name="T42" fmla="*/ 87 w 917"/>
                <a:gd name="T43" fmla="*/ 401 h 1410"/>
                <a:gd name="T44" fmla="*/ 87 w 917"/>
                <a:gd name="T45" fmla="*/ 401 h 1410"/>
                <a:gd name="T46" fmla="*/ 97 w 917"/>
                <a:gd name="T47" fmla="*/ 422 h 1410"/>
                <a:gd name="T48" fmla="*/ 105 w 917"/>
                <a:gd name="T49" fmla="*/ 445 h 1410"/>
                <a:gd name="T50" fmla="*/ 111 w 917"/>
                <a:gd name="T51" fmla="*/ 466 h 1410"/>
                <a:gd name="T52" fmla="*/ 115 w 917"/>
                <a:gd name="T53" fmla="*/ 489 h 1410"/>
                <a:gd name="T54" fmla="*/ 117 w 917"/>
                <a:gd name="T55" fmla="*/ 511 h 1410"/>
                <a:gd name="T56" fmla="*/ 117 w 917"/>
                <a:gd name="T57" fmla="*/ 534 h 1410"/>
                <a:gd name="T58" fmla="*/ 114 w 917"/>
                <a:gd name="T59" fmla="*/ 555 h 1410"/>
                <a:gd name="T60" fmla="*/ 109 w 917"/>
                <a:gd name="T61" fmla="*/ 577 h 1410"/>
                <a:gd name="T62" fmla="*/ 102 w 917"/>
                <a:gd name="T63" fmla="*/ 598 h 1410"/>
                <a:gd name="T64" fmla="*/ 94 w 917"/>
                <a:gd name="T65" fmla="*/ 618 h 1410"/>
                <a:gd name="T66" fmla="*/ 82 w 917"/>
                <a:gd name="T67" fmla="*/ 639 h 1410"/>
                <a:gd name="T68" fmla="*/ 69 w 917"/>
                <a:gd name="T69" fmla="*/ 657 h 1410"/>
                <a:gd name="T70" fmla="*/ 55 w 917"/>
                <a:gd name="T71" fmla="*/ 674 h 1410"/>
                <a:gd name="T72" fmla="*/ 39 w 917"/>
                <a:gd name="T73" fmla="*/ 690 h 1410"/>
                <a:gd name="T74" fmla="*/ 20 w 917"/>
                <a:gd name="T75" fmla="*/ 705 h 1410"/>
                <a:gd name="T76" fmla="*/ 0 w 917"/>
                <a:gd name="T77" fmla="*/ 718 h 1410"/>
                <a:gd name="T78" fmla="*/ 0 w 917"/>
                <a:gd name="T79" fmla="*/ 718 h 1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17" h="1410">
                  <a:moveTo>
                    <a:pt x="0" y="718"/>
                  </a:moveTo>
                  <a:lnTo>
                    <a:pt x="401" y="1410"/>
                  </a:lnTo>
                  <a:lnTo>
                    <a:pt x="508" y="1350"/>
                  </a:lnTo>
                  <a:lnTo>
                    <a:pt x="470" y="1170"/>
                  </a:lnTo>
                  <a:lnTo>
                    <a:pt x="470" y="1170"/>
                  </a:lnTo>
                  <a:lnTo>
                    <a:pt x="505" y="1137"/>
                  </a:lnTo>
                  <a:lnTo>
                    <a:pt x="538" y="1103"/>
                  </a:lnTo>
                  <a:lnTo>
                    <a:pt x="717" y="1139"/>
                  </a:lnTo>
                  <a:lnTo>
                    <a:pt x="840" y="926"/>
                  </a:lnTo>
                  <a:lnTo>
                    <a:pt x="719" y="789"/>
                  </a:lnTo>
                  <a:lnTo>
                    <a:pt x="719" y="789"/>
                  </a:lnTo>
                  <a:lnTo>
                    <a:pt x="732" y="743"/>
                  </a:lnTo>
                  <a:lnTo>
                    <a:pt x="743" y="697"/>
                  </a:lnTo>
                  <a:lnTo>
                    <a:pt x="917" y="640"/>
                  </a:lnTo>
                  <a:lnTo>
                    <a:pt x="917" y="394"/>
                  </a:lnTo>
                  <a:lnTo>
                    <a:pt x="743" y="337"/>
                  </a:lnTo>
                  <a:lnTo>
                    <a:pt x="743" y="337"/>
                  </a:lnTo>
                  <a:lnTo>
                    <a:pt x="732" y="291"/>
                  </a:lnTo>
                  <a:lnTo>
                    <a:pt x="719" y="245"/>
                  </a:lnTo>
                  <a:lnTo>
                    <a:pt x="840" y="107"/>
                  </a:lnTo>
                  <a:lnTo>
                    <a:pt x="778" y="0"/>
                  </a:lnTo>
                  <a:lnTo>
                    <a:pt x="87" y="401"/>
                  </a:lnTo>
                  <a:lnTo>
                    <a:pt x="87" y="401"/>
                  </a:lnTo>
                  <a:lnTo>
                    <a:pt x="97" y="422"/>
                  </a:lnTo>
                  <a:lnTo>
                    <a:pt x="105" y="445"/>
                  </a:lnTo>
                  <a:lnTo>
                    <a:pt x="111" y="466"/>
                  </a:lnTo>
                  <a:lnTo>
                    <a:pt x="115" y="489"/>
                  </a:lnTo>
                  <a:lnTo>
                    <a:pt x="117" y="511"/>
                  </a:lnTo>
                  <a:lnTo>
                    <a:pt x="117" y="534"/>
                  </a:lnTo>
                  <a:lnTo>
                    <a:pt x="114" y="555"/>
                  </a:lnTo>
                  <a:lnTo>
                    <a:pt x="109" y="577"/>
                  </a:lnTo>
                  <a:lnTo>
                    <a:pt x="102" y="598"/>
                  </a:lnTo>
                  <a:lnTo>
                    <a:pt x="94" y="618"/>
                  </a:lnTo>
                  <a:lnTo>
                    <a:pt x="82" y="639"/>
                  </a:lnTo>
                  <a:lnTo>
                    <a:pt x="69" y="657"/>
                  </a:lnTo>
                  <a:lnTo>
                    <a:pt x="55" y="674"/>
                  </a:lnTo>
                  <a:lnTo>
                    <a:pt x="39" y="690"/>
                  </a:lnTo>
                  <a:lnTo>
                    <a:pt x="20" y="705"/>
                  </a:lnTo>
                  <a:lnTo>
                    <a:pt x="0" y="718"/>
                  </a:lnTo>
                  <a:lnTo>
                    <a:pt x="0" y="718"/>
                  </a:lnTo>
                  <a:close/>
                </a:path>
              </a:pathLst>
            </a:custGeom>
            <a:solidFill>
              <a:schemeClr val="accent3"/>
            </a:solidFill>
            <a:ln>
              <a:solidFill>
                <a:srgbClr val="90B4A9"/>
              </a:solidFill>
            </a:ln>
          </p:spPr>
          <p:txBody>
            <a:bodyPr vert="horz" wrap="square" lIns="60512" tIns="30256" rIns="60512" bIns="30256" numCol="1" anchor="t" anchorCtr="0" compatLnSpc="1">
              <a:prstTxWarp prst="textNoShape">
                <a:avLst/>
              </a:prstTxWarp>
            </a:bodyPr>
            <a:lstStyle/>
            <a:p>
              <a:endParaRPr lang="en-GB" sz="700" dirty="0">
                <a:latin typeface="Georgia" panose="02040502050405020303" pitchFamily="18" charset="0"/>
              </a:endParaRPr>
            </a:p>
          </p:txBody>
        </p:sp>
        <p:sp>
          <p:nvSpPr>
            <p:cNvPr id="30" name="Freeform 133"/>
            <p:cNvSpPr>
              <a:spLocks/>
            </p:cNvSpPr>
            <p:nvPr/>
          </p:nvSpPr>
          <p:spPr bwMode="auto">
            <a:xfrm>
              <a:off x="5954588" y="2310432"/>
              <a:ext cx="2238375" cy="1452563"/>
            </a:xfrm>
            <a:custGeom>
              <a:avLst/>
              <a:gdLst>
                <a:gd name="T0" fmla="*/ 308 w 1410"/>
                <a:gd name="T1" fmla="*/ 537 h 915"/>
                <a:gd name="T2" fmla="*/ 272 w 1410"/>
                <a:gd name="T3" fmla="*/ 717 h 915"/>
                <a:gd name="T4" fmla="*/ 485 w 1410"/>
                <a:gd name="T5" fmla="*/ 839 h 915"/>
                <a:gd name="T6" fmla="*/ 621 w 1410"/>
                <a:gd name="T7" fmla="*/ 717 h 915"/>
                <a:gd name="T8" fmla="*/ 621 w 1410"/>
                <a:gd name="T9" fmla="*/ 717 h 915"/>
                <a:gd name="T10" fmla="*/ 667 w 1410"/>
                <a:gd name="T11" fmla="*/ 731 h 915"/>
                <a:gd name="T12" fmla="*/ 713 w 1410"/>
                <a:gd name="T13" fmla="*/ 743 h 915"/>
                <a:gd name="T14" fmla="*/ 771 w 1410"/>
                <a:gd name="T15" fmla="*/ 915 h 915"/>
                <a:gd name="T16" fmla="*/ 1016 w 1410"/>
                <a:gd name="T17" fmla="*/ 915 h 915"/>
                <a:gd name="T18" fmla="*/ 1074 w 1410"/>
                <a:gd name="T19" fmla="*/ 743 h 915"/>
                <a:gd name="T20" fmla="*/ 1074 w 1410"/>
                <a:gd name="T21" fmla="*/ 743 h 915"/>
                <a:gd name="T22" fmla="*/ 1121 w 1410"/>
                <a:gd name="T23" fmla="*/ 731 h 915"/>
                <a:gd name="T24" fmla="*/ 1166 w 1410"/>
                <a:gd name="T25" fmla="*/ 718 h 915"/>
                <a:gd name="T26" fmla="*/ 1304 w 1410"/>
                <a:gd name="T27" fmla="*/ 839 h 915"/>
                <a:gd name="T28" fmla="*/ 1410 w 1410"/>
                <a:gd name="T29" fmla="*/ 777 h 915"/>
                <a:gd name="T30" fmla="*/ 1009 w 1410"/>
                <a:gd name="T31" fmla="*/ 85 h 915"/>
                <a:gd name="T32" fmla="*/ 1009 w 1410"/>
                <a:gd name="T33" fmla="*/ 85 h 915"/>
                <a:gd name="T34" fmla="*/ 989 w 1410"/>
                <a:gd name="T35" fmla="*/ 96 h 915"/>
                <a:gd name="T36" fmla="*/ 968 w 1410"/>
                <a:gd name="T37" fmla="*/ 105 h 915"/>
                <a:gd name="T38" fmla="*/ 945 w 1410"/>
                <a:gd name="T39" fmla="*/ 110 h 915"/>
                <a:gd name="T40" fmla="*/ 923 w 1410"/>
                <a:gd name="T41" fmla="*/ 115 h 915"/>
                <a:gd name="T42" fmla="*/ 900 w 1410"/>
                <a:gd name="T43" fmla="*/ 116 h 915"/>
                <a:gd name="T44" fmla="*/ 877 w 1410"/>
                <a:gd name="T45" fmla="*/ 116 h 915"/>
                <a:gd name="T46" fmla="*/ 855 w 1410"/>
                <a:gd name="T47" fmla="*/ 113 h 915"/>
                <a:gd name="T48" fmla="*/ 834 w 1410"/>
                <a:gd name="T49" fmla="*/ 109 h 915"/>
                <a:gd name="T50" fmla="*/ 812 w 1410"/>
                <a:gd name="T51" fmla="*/ 102 h 915"/>
                <a:gd name="T52" fmla="*/ 792 w 1410"/>
                <a:gd name="T53" fmla="*/ 93 h 915"/>
                <a:gd name="T54" fmla="*/ 772 w 1410"/>
                <a:gd name="T55" fmla="*/ 82 h 915"/>
                <a:gd name="T56" fmla="*/ 753 w 1410"/>
                <a:gd name="T57" fmla="*/ 69 h 915"/>
                <a:gd name="T58" fmla="*/ 736 w 1410"/>
                <a:gd name="T59" fmla="*/ 54 h 915"/>
                <a:gd name="T60" fmla="*/ 720 w 1410"/>
                <a:gd name="T61" fmla="*/ 39 h 915"/>
                <a:gd name="T62" fmla="*/ 706 w 1410"/>
                <a:gd name="T63" fmla="*/ 20 h 915"/>
                <a:gd name="T64" fmla="*/ 693 w 1410"/>
                <a:gd name="T65" fmla="*/ 0 h 915"/>
                <a:gd name="T66" fmla="*/ 0 w 1410"/>
                <a:gd name="T67" fmla="*/ 399 h 915"/>
                <a:gd name="T68" fmla="*/ 62 w 1410"/>
                <a:gd name="T69" fmla="*/ 506 h 915"/>
                <a:gd name="T70" fmla="*/ 240 w 1410"/>
                <a:gd name="T71" fmla="*/ 470 h 915"/>
                <a:gd name="T72" fmla="*/ 240 w 1410"/>
                <a:gd name="T73" fmla="*/ 470 h 915"/>
                <a:gd name="T74" fmla="*/ 273 w 1410"/>
                <a:gd name="T75" fmla="*/ 504 h 915"/>
                <a:gd name="T76" fmla="*/ 308 w 1410"/>
                <a:gd name="T77" fmla="*/ 537 h 915"/>
                <a:gd name="T78" fmla="*/ 308 w 1410"/>
                <a:gd name="T79" fmla="*/ 537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10" h="915">
                  <a:moveTo>
                    <a:pt x="308" y="537"/>
                  </a:moveTo>
                  <a:lnTo>
                    <a:pt x="272" y="717"/>
                  </a:lnTo>
                  <a:lnTo>
                    <a:pt x="485" y="839"/>
                  </a:lnTo>
                  <a:lnTo>
                    <a:pt x="621" y="717"/>
                  </a:lnTo>
                  <a:lnTo>
                    <a:pt x="621" y="717"/>
                  </a:lnTo>
                  <a:lnTo>
                    <a:pt x="667" y="731"/>
                  </a:lnTo>
                  <a:lnTo>
                    <a:pt x="713" y="743"/>
                  </a:lnTo>
                  <a:lnTo>
                    <a:pt x="771" y="915"/>
                  </a:lnTo>
                  <a:lnTo>
                    <a:pt x="1016" y="915"/>
                  </a:lnTo>
                  <a:lnTo>
                    <a:pt x="1074" y="743"/>
                  </a:lnTo>
                  <a:lnTo>
                    <a:pt x="1074" y="743"/>
                  </a:lnTo>
                  <a:lnTo>
                    <a:pt x="1121" y="731"/>
                  </a:lnTo>
                  <a:lnTo>
                    <a:pt x="1166" y="718"/>
                  </a:lnTo>
                  <a:lnTo>
                    <a:pt x="1304" y="839"/>
                  </a:lnTo>
                  <a:lnTo>
                    <a:pt x="1410" y="777"/>
                  </a:lnTo>
                  <a:lnTo>
                    <a:pt x="1009" y="85"/>
                  </a:lnTo>
                  <a:lnTo>
                    <a:pt x="1009" y="85"/>
                  </a:lnTo>
                  <a:lnTo>
                    <a:pt x="989" y="96"/>
                  </a:lnTo>
                  <a:lnTo>
                    <a:pt x="968" y="105"/>
                  </a:lnTo>
                  <a:lnTo>
                    <a:pt x="945" y="110"/>
                  </a:lnTo>
                  <a:lnTo>
                    <a:pt x="923" y="115"/>
                  </a:lnTo>
                  <a:lnTo>
                    <a:pt x="900" y="116"/>
                  </a:lnTo>
                  <a:lnTo>
                    <a:pt x="877" y="116"/>
                  </a:lnTo>
                  <a:lnTo>
                    <a:pt x="855" y="113"/>
                  </a:lnTo>
                  <a:lnTo>
                    <a:pt x="834" y="109"/>
                  </a:lnTo>
                  <a:lnTo>
                    <a:pt x="812" y="102"/>
                  </a:lnTo>
                  <a:lnTo>
                    <a:pt x="792" y="93"/>
                  </a:lnTo>
                  <a:lnTo>
                    <a:pt x="772" y="82"/>
                  </a:lnTo>
                  <a:lnTo>
                    <a:pt x="753" y="69"/>
                  </a:lnTo>
                  <a:lnTo>
                    <a:pt x="736" y="54"/>
                  </a:lnTo>
                  <a:lnTo>
                    <a:pt x="720" y="39"/>
                  </a:lnTo>
                  <a:lnTo>
                    <a:pt x="706" y="20"/>
                  </a:lnTo>
                  <a:lnTo>
                    <a:pt x="693" y="0"/>
                  </a:lnTo>
                  <a:lnTo>
                    <a:pt x="0" y="399"/>
                  </a:lnTo>
                  <a:lnTo>
                    <a:pt x="62" y="506"/>
                  </a:lnTo>
                  <a:lnTo>
                    <a:pt x="240" y="470"/>
                  </a:lnTo>
                  <a:lnTo>
                    <a:pt x="240" y="470"/>
                  </a:lnTo>
                  <a:lnTo>
                    <a:pt x="273" y="504"/>
                  </a:lnTo>
                  <a:lnTo>
                    <a:pt x="308" y="537"/>
                  </a:lnTo>
                  <a:lnTo>
                    <a:pt x="308" y="537"/>
                  </a:lnTo>
                  <a:close/>
                </a:path>
              </a:pathLst>
            </a:custGeom>
            <a:solidFill>
              <a:schemeClr val="accent4"/>
            </a:solidFill>
            <a:ln>
              <a:solidFill>
                <a:schemeClr val="accent4"/>
              </a:solidFill>
            </a:ln>
          </p:spPr>
          <p:txBody>
            <a:bodyPr vert="horz" wrap="square" lIns="60512" tIns="30256" rIns="60512" bIns="30256" numCol="1" anchor="t" anchorCtr="0" compatLnSpc="1">
              <a:prstTxWarp prst="textNoShape">
                <a:avLst/>
              </a:prstTxWarp>
            </a:bodyPr>
            <a:lstStyle/>
            <a:p>
              <a:endParaRPr lang="en-GB" sz="700" dirty="0">
                <a:latin typeface="Georgia" panose="02040502050405020303" pitchFamily="18" charset="0"/>
              </a:endParaRPr>
            </a:p>
          </p:txBody>
        </p:sp>
        <p:sp>
          <p:nvSpPr>
            <p:cNvPr id="31" name="Freeform 134"/>
            <p:cNvSpPr>
              <a:spLocks/>
            </p:cNvSpPr>
            <p:nvPr/>
          </p:nvSpPr>
          <p:spPr bwMode="auto">
            <a:xfrm>
              <a:off x="6554663" y="489570"/>
              <a:ext cx="2236787" cy="1452564"/>
            </a:xfrm>
            <a:custGeom>
              <a:avLst/>
              <a:gdLst>
                <a:gd name="T0" fmla="*/ 718 w 1409"/>
                <a:gd name="T1" fmla="*/ 915 h 915"/>
                <a:gd name="T2" fmla="*/ 1409 w 1409"/>
                <a:gd name="T3" fmla="*/ 514 h 915"/>
                <a:gd name="T4" fmla="*/ 1348 w 1409"/>
                <a:gd name="T5" fmla="*/ 408 h 915"/>
                <a:gd name="T6" fmla="*/ 1169 w 1409"/>
                <a:gd name="T7" fmla="*/ 446 h 915"/>
                <a:gd name="T8" fmla="*/ 1169 w 1409"/>
                <a:gd name="T9" fmla="*/ 446 h 915"/>
                <a:gd name="T10" fmla="*/ 1136 w 1409"/>
                <a:gd name="T11" fmla="*/ 411 h 915"/>
                <a:gd name="T12" fmla="*/ 1101 w 1409"/>
                <a:gd name="T13" fmla="*/ 378 h 915"/>
                <a:gd name="T14" fmla="*/ 1139 w 1409"/>
                <a:gd name="T15" fmla="*/ 198 h 915"/>
                <a:gd name="T16" fmla="*/ 926 w 1409"/>
                <a:gd name="T17" fmla="*/ 76 h 915"/>
                <a:gd name="T18" fmla="*/ 788 w 1409"/>
                <a:gd name="T19" fmla="*/ 197 h 915"/>
                <a:gd name="T20" fmla="*/ 788 w 1409"/>
                <a:gd name="T21" fmla="*/ 197 h 915"/>
                <a:gd name="T22" fmla="*/ 743 w 1409"/>
                <a:gd name="T23" fmla="*/ 184 h 915"/>
                <a:gd name="T24" fmla="*/ 696 w 1409"/>
                <a:gd name="T25" fmla="*/ 172 h 915"/>
                <a:gd name="T26" fmla="*/ 638 w 1409"/>
                <a:gd name="T27" fmla="*/ 0 h 915"/>
                <a:gd name="T28" fmla="*/ 393 w 1409"/>
                <a:gd name="T29" fmla="*/ 0 h 915"/>
                <a:gd name="T30" fmla="*/ 335 w 1409"/>
                <a:gd name="T31" fmla="*/ 172 h 915"/>
                <a:gd name="T32" fmla="*/ 335 w 1409"/>
                <a:gd name="T33" fmla="*/ 172 h 915"/>
                <a:gd name="T34" fmla="*/ 289 w 1409"/>
                <a:gd name="T35" fmla="*/ 184 h 915"/>
                <a:gd name="T36" fmla="*/ 243 w 1409"/>
                <a:gd name="T37" fmla="*/ 197 h 915"/>
                <a:gd name="T38" fmla="*/ 107 w 1409"/>
                <a:gd name="T39" fmla="*/ 76 h 915"/>
                <a:gd name="T40" fmla="*/ 0 w 1409"/>
                <a:gd name="T41" fmla="*/ 138 h 915"/>
                <a:gd name="T42" fmla="*/ 400 w 1409"/>
                <a:gd name="T43" fmla="*/ 831 h 915"/>
                <a:gd name="T44" fmla="*/ 400 w 1409"/>
                <a:gd name="T45" fmla="*/ 831 h 915"/>
                <a:gd name="T46" fmla="*/ 421 w 1409"/>
                <a:gd name="T47" fmla="*/ 819 h 915"/>
                <a:gd name="T48" fmla="*/ 443 w 1409"/>
                <a:gd name="T49" fmla="*/ 811 h 915"/>
                <a:gd name="T50" fmla="*/ 465 w 1409"/>
                <a:gd name="T51" fmla="*/ 805 h 915"/>
                <a:gd name="T52" fmla="*/ 488 w 1409"/>
                <a:gd name="T53" fmla="*/ 800 h 915"/>
                <a:gd name="T54" fmla="*/ 509 w 1409"/>
                <a:gd name="T55" fmla="*/ 799 h 915"/>
                <a:gd name="T56" fmla="*/ 532 w 1409"/>
                <a:gd name="T57" fmla="*/ 799 h 915"/>
                <a:gd name="T58" fmla="*/ 554 w 1409"/>
                <a:gd name="T59" fmla="*/ 802 h 915"/>
                <a:gd name="T60" fmla="*/ 575 w 1409"/>
                <a:gd name="T61" fmla="*/ 806 h 915"/>
                <a:gd name="T62" fmla="*/ 597 w 1409"/>
                <a:gd name="T63" fmla="*/ 813 h 915"/>
                <a:gd name="T64" fmla="*/ 617 w 1409"/>
                <a:gd name="T65" fmla="*/ 822 h 915"/>
                <a:gd name="T66" fmla="*/ 637 w 1409"/>
                <a:gd name="T67" fmla="*/ 834 h 915"/>
                <a:gd name="T68" fmla="*/ 656 w 1409"/>
                <a:gd name="T69" fmla="*/ 846 h 915"/>
                <a:gd name="T70" fmla="*/ 673 w 1409"/>
                <a:gd name="T71" fmla="*/ 861 h 915"/>
                <a:gd name="T72" fmla="*/ 689 w 1409"/>
                <a:gd name="T73" fmla="*/ 877 h 915"/>
                <a:gd name="T74" fmla="*/ 705 w 1409"/>
                <a:gd name="T75" fmla="*/ 895 h 915"/>
                <a:gd name="T76" fmla="*/ 718 w 1409"/>
                <a:gd name="T77" fmla="*/ 915 h 915"/>
                <a:gd name="T78" fmla="*/ 718 w 1409"/>
                <a:gd name="T79" fmla="*/ 915 h 9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409" h="915">
                  <a:moveTo>
                    <a:pt x="718" y="915"/>
                  </a:moveTo>
                  <a:lnTo>
                    <a:pt x="1409" y="514"/>
                  </a:lnTo>
                  <a:lnTo>
                    <a:pt x="1348" y="408"/>
                  </a:lnTo>
                  <a:lnTo>
                    <a:pt x="1169" y="446"/>
                  </a:lnTo>
                  <a:lnTo>
                    <a:pt x="1169" y="446"/>
                  </a:lnTo>
                  <a:lnTo>
                    <a:pt x="1136" y="411"/>
                  </a:lnTo>
                  <a:lnTo>
                    <a:pt x="1101" y="378"/>
                  </a:lnTo>
                  <a:lnTo>
                    <a:pt x="1139" y="198"/>
                  </a:lnTo>
                  <a:lnTo>
                    <a:pt x="926" y="76"/>
                  </a:lnTo>
                  <a:lnTo>
                    <a:pt x="788" y="197"/>
                  </a:lnTo>
                  <a:lnTo>
                    <a:pt x="788" y="197"/>
                  </a:lnTo>
                  <a:lnTo>
                    <a:pt x="743" y="184"/>
                  </a:lnTo>
                  <a:lnTo>
                    <a:pt x="696" y="172"/>
                  </a:lnTo>
                  <a:lnTo>
                    <a:pt x="638" y="0"/>
                  </a:lnTo>
                  <a:lnTo>
                    <a:pt x="393" y="0"/>
                  </a:lnTo>
                  <a:lnTo>
                    <a:pt x="335" y="172"/>
                  </a:lnTo>
                  <a:lnTo>
                    <a:pt x="335" y="172"/>
                  </a:lnTo>
                  <a:lnTo>
                    <a:pt x="289" y="184"/>
                  </a:lnTo>
                  <a:lnTo>
                    <a:pt x="243" y="197"/>
                  </a:lnTo>
                  <a:lnTo>
                    <a:pt x="107" y="76"/>
                  </a:lnTo>
                  <a:lnTo>
                    <a:pt x="0" y="138"/>
                  </a:lnTo>
                  <a:lnTo>
                    <a:pt x="400" y="831"/>
                  </a:lnTo>
                  <a:lnTo>
                    <a:pt x="400" y="831"/>
                  </a:lnTo>
                  <a:lnTo>
                    <a:pt x="421" y="819"/>
                  </a:lnTo>
                  <a:lnTo>
                    <a:pt x="443" y="811"/>
                  </a:lnTo>
                  <a:lnTo>
                    <a:pt x="465" y="805"/>
                  </a:lnTo>
                  <a:lnTo>
                    <a:pt x="488" y="800"/>
                  </a:lnTo>
                  <a:lnTo>
                    <a:pt x="509" y="799"/>
                  </a:lnTo>
                  <a:lnTo>
                    <a:pt x="532" y="799"/>
                  </a:lnTo>
                  <a:lnTo>
                    <a:pt x="554" y="802"/>
                  </a:lnTo>
                  <a:lnTo>
                    <a:pt x="575" y="806"/>
                  </a:lnTo>
                  <a:lnTo>
                    <a:pt x="597" y="813"/>
                  </a:lnTo>
                  <a:lnTo>
                    <a:pt x="617" y="822"/>
                  </a:lnTo>
                  <a:lnTo>
                    <a:pt x="637" y="834"/>
                  </a:lnTo>
                  <a:lnTo>
                    <a:pt x="656" y="846"/>
                  </a:lnTo>
                  <a:lnTo>
                    <a:pt x="673" y="861"/>
                  </a:lnTo>
                  <a:lnTo>
                    <a:pt x="689" y="877"/>
                  </a:lnTo>
                  <a:lnTo>
                    <a:pt x="705" y="895"/>
                  </a:lnTo>
                  <a:lnTo>
                    <a:pt x="718" y="915"/>
                  </a:lnTo>
                  <a:lnTo>
                    <a:pt x="718" y="915"/>
                  </a:lnTo>
                  <a:close/>
                </a:path>
              </a:pathLst>
            </a:custGeom>
            <a:solidFill>
              <a:schemeClr val="accent2"/>
            </a:solidFill>
            <a:ln>
              <a:solidFill>
                <a:srgbClr val="006098"/>
              </a:solidFill>
            </a:ln>
          </p:spPr>
          <p:txBody>
            <a:bodyPr vert="horz" wrap="square" lIns="60512" tIns="30256" rIns="60512" bIns="30256" numCol="1" anchor="t" anchorCtr="0" compatLnSpc="1">
              <a:prstTxWarp prst="textNoShape">
                <a:avLst/>
              </a:prstTxWarp>
            </a:bodyPr>
            <a:lstStyle/>
            <a:p>
              <a:r>
                <a:rPr lang="en-GB" sz="700" dirty="0">
                  <a:latin typeface="Georgia" panose="02040502050405020303" pitchFamily="18" charset="0"/>
                </a:rPr>
                <a:t>2</a:t>
              </a:r>
            </a:p>
          </p:txBody>
        </p:sp>
        <p:sp>
          <p:nvSpPr>
            <p:cNvPr id="32" name="Freeform 135"/>
            <p:cNvSpPr>
              <a:spLocks/>
            </p:cNvSpPr>
            <p:nvPr/>
          </p:nvSpPr>
          <p:spPr bwMode="auto">
            <a:xfrm>
              <a:off x="5735511" y="708644"/>
              <a:ext cx="1454149" cy="2240280"/>
            </a:xfrm>
            <a:custGeom>
              <a:avLst/>
              <a:gdLst>
                <a:gd name="T0" fmla="*/ 916 w 916"/>
                <a:gd name="T1" fmla="*/ 693 h 1408"/>
                <a:gd name="T2" fmla="*/ 516 w 916"/>
                <a:gd name="T3" fmla="*/ 0 h 1408"/>
                <a:gd name="T4" fmla="*/ 410 w 916"/>
                <a:gd name="T5" fmla="*/ 60 h 1408"/>
                <a:gd name="T6" fmla="*/ 446 w 916"/>
                <a:gd name="T7" fmla="*/ 240 h 1408"/>
                <a:gd name="T8" fmla="*/ 446 w 916"/>
                <a:gd name="T9" fmla="*/ 240 h 1408"/>
                <a:gd name="T10" fmla="*/ 411 w 916"/>
                <a:gd name="T11" fmla="*/ 273 h 1408"/>
                <a:gd name="T12" fmla="*/ 378 w 916"/>
                <a:gd name="T13" fmla="*/ 308 h 1408"/>
                <a:gd name="T14" fmla="*/ 200 w 916"/>
                <a:gd name="T15" fmla="*/ 270 h 1408"/>
                <a:gd name="T16" fmla="*/ 77 w 916"/>
                <a:gd name="T17" fmla="*/ 484 h 1408"/>
                <a:gd name="T18" fmla="*/ 199 w 916"/>
                <a:gd name="T19" fmla="*/ 621 h 1408"/>
                <a:gd name="T20" fmla="*/ 199 w 916"/>
                <a:gd name="T21" fmla="*/ 621 h 1408"/>
                <a:gd name="T22" fmla="*/ 184 w 916"/>
                <a:gd name="T23" fmla="*/ 667 h 1408"/>
                <a:gd name="T24" fmla="*/ 174 w 916"/>
                <a:gd name="T25" fmla="*/ 713 h 1408"/>
                <a:gd name="T26" fmla="*/ 0 w 916"/>
                <a:gd name="T27" fmla="*/ 770 h 1408"/>
                <a:gd name="T28" fmla="*/ 0 w 916"/>
                <a:gd name="T29" fmla="*/ 1016 h 1408"/>
                <a:gd name="T30" fmla="*/ 173 w 916"/>
                <a:gd name="T31" fmla="*/ 1073 h 1408"/>
                <a:gd name="T32" fmla="*/ 173 w 916"/>
                <a:gd name="T33" fmla="*/ 1073 h 1408"/>
                <a:gd name="T34" fmla="*/ 184 w 916"/>
                <a:gd name="T35" fmla="*/ 1119 h 1408"/>
                <a:gd name="T36" fmla="*/ 199 w 916"/>
                <a:gd name="T37" fmla="*/ 1165 h 1408"/>
                <a:gd name="T38" fmla="*/ 77 w 916"/>
                <a:gd name="T39" fmla="*/ 1302 h 1408"/>
                <a:gd name="T40" fmla="*/ 138 w 916"/>
                <a:gd name="T41" fmla="*/ 1408 h 1408"/>
                <a:gd name="T42" fmla="*/ 831 w 916"/>
                <a:gd name="T43" fmla="*/ 1009 h 1408"/>
                <a:gd name="T44" fmla="*/ 831 w 916"/>
                <a:gd name="T45" fmla="*/ 1009 h 1408"/>
                <a:gd name="T46" fmla="*/ 820 w 916"/>
                <a:gd name="T47" fmla="*/ 989 h 1408"/>
                <a:gd name="T48" fmla="*/ 811 w 916"/>
                <a:gd name="T49" fmla="*/ 966 h 1408"/>
                <a:gd name="T50" fmla="*/ 805 w 916"/>
                <a:gd name="T51" fmla="*/ 944 h 1408"/>
                <a:gd name="T52" fmla="*/ 801 w 916"/>
                <a:gd name="T53" fmla="*/ 921 h 1408"/>
                <a:gd name="T54" fmla="*/ 799 w 916"/>
                <a:gd name="T55" fmla="*/ 900 h 1408"/>
                <a:gd name="T56" fmla="*/ 799 w 916"/>
                <a:gd name="T57" fmla="*/ 877 h 1408"/>
                <a:gd name="T58" fmla="*/ 802 w 916"/>
                <a:gd name="T59" fmla="*/ 855 h 1408"/>
                <a:gd name="T60" fmla="*/ 808 w 916"/>
                <a:gd name="T61" fmla="*/ 833 h 1408"/>
                <a:gd name="T62" fmla="*/ 814 w 916"/>
                <a:gd name="T63" fmla="*/ 812 h 1408"/>
                <a:gd name="T64" fmla="*/ 822 w 916"/>
                <a:gd name="T65" fmla="*/ 792 h 1408"/>
                <a:gd name="T66" fmla="*/ 834 w 916"/>
                <a:gd name="T67" fmla="*/ 772 h 1408"/>
                <a:gd name="T68" fmla="*/ 847 w 916"/>
                <a:gd name="T69" fmla="*/ 753 h 1408"/>
                <a:gd name="T70" fmla="*/ 861 w 916"/>
                <a:gd name="T71" fmla="*/ 736 h 1408"/>
                <a:gd name="T72" fmla="*/ 877 w 916"/>
                <a:gd name="T73" fmla="*/ 720 h 1408"/>
                <a:gd name="T74" fmla="*/ 896 w 916"/>
                <a:gd name="T75" fmla="*/ 706 h 1408"/>
                <a:gd name="T76" fmla="*/ 916 w 916"/>
                <a:gd name="T77" fmla="*/ 693 h 1408"/>
                <a:gd name="T78" fmla="*/ 916 w 916"/>
                <a:gd name="T79" fmla="*/ 693 h 1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916" h="1408">
                  <a:moveTo>
                    <a:pt x="916" y="693"/>
                  </a:moveTo>
                  <a:lnTo>
                    <a:pt x="516" y="0"/>
                  </a:lnTo>
                  <a:lnTo>
                    <a:pt x="410" y="60"/>
                  </a:lnTo>
                  <a:lnTo>
                    <a:pt x="446" y="240"/>
                  </a:lnTo>
                  <a:lnTo>
                    <a:pt x="446" y="240"/>
                  </a:lnTo>
                  <a:lnTo>
                    <a:pt x="411" y="273"/>
                  </a:lnTo>
                  <a:lnTo>
                    <a:pt x="378" y="308"/>
                  </a:lnTo>
                  <a:lnTo>
                    <a:pt x="200" y="270"/>
                  </a:lnTo>
                  <a:lnTo>
                    <a:pt x="77" y="484"/>
                  </a:lnTo>
                  <a:lnTo>
                    <a:pt x="199" y="621"/>
                  </a:lnTo>
                  <a:lnTo>
                    <a:pt x="199" y="621"/>
                  </a:lnTo>
                  <a:lnTo>
                    <a:pt x="184" y="667"/>
                  </a:lnTo>
                  <a:lnTo>
                    <a:pt x="174" y="713"/>
                  </a:lnTo>
                  <a:lnTo>
                    <a:pt x="0" y="770"/>
                  </a:lnTo>
                  <a:lnTo>
                    <a:pt x="0" y="1016"/>
                  </a:lnTo>
                  <a:lnTo>
                    <a:pt x="173" y="1073"/>
                  </a:lnTo>
                  <a:lnTo>
                    <a:pt x="173" y="1073"/>
                  </a:lnTo>
                  <a:lnTo>
                    <a:pt x="184" y="1119"/>
                  </a:lnTo>
                  <a:lnTo>
                    <a:pt x="199" y="1165"/>
                  </a:lnTo>
                  <a:lnTo>
                    <a:pt x="77" y="1302"/>
                  </a:lnTo>
                  <a:lnTo>
                    <a:pt x="138" y="1408"/>
                  </a:lnTo>
                  <a:lnTo>
                    <a:pt x="831" y="1009"/>
                  </a:lnTo>
                  <a:lnTo>
                    <a:pt x="831" y="1009"/>
                  </a:lnTo>
                  <a:lnTo>
                    <a:pt x="820" y="989"/>
                  </a:lnTo>
                  <a:lnTo>
                    <a:pt x="811" y="966"/>
                  </a:lnTo>
                  <a:lnTo>
                    <a:pt x="805" y="944"/>
                  </a:lnTo>
                  <a:lnTo>
                    <a:pt x="801" y="921"/>
                  </a:lnTo>
                  <a:lnTo>
                    <a:pt x="799" y="900"/>
                  </a:lnTo>
                  <a:lnTo>
                    <a:pt x="799" y="877"/>
                  </a:lnTo>
                  <a:lnTo>
                    <a:pt x="802" y="855"/>
                  </a:lnTo>
                  <a:lnTo>
                    <a:pt x="808" y="833"/>
                  </a:lnTo>
                  <a:lnTo>
                    <a:pt x="814" y="812"/>
                  </a:lnTo>
                  <a:lnTo>
                    <a:pt x="822" y="792"/>
                  </a:lnTo>
                  <a:lnTo>
                    <a:pt x="834" y="772"/>
                  </a:lnTo>
                  <a:lnTo>
                    <a:pt x="847" y="753"/>
                  </a:lnTo>
                  <a:lnTo>
                    <a:pt x="861" y="736"/>
                  </a:lnTo>
                  <a:lnTo>
                    <a:pt x="877" y="720"/>
                  </a:lnTo>
                  <a:lnTo>
                    <a:pt x="896" y="706"/>
                  </a:lnTo>
                  <a:lnTo>
                    <a:pt x="916" y="693"/>
                  </a:lnTo>
                  <a:lnTo>
                    <a:pt x="916" y="693"/>
                  </a:lnTo>
                  <a:close/>
                </a:path>
              </a:pathLst>
            </a:custGeom>
            <a:solidFill>
              <a:schemeClr val="accent1"/>
            </a:solidFill>
            <a:ln>
              <a:solidFill>
                <a:srgbClr val="00C18B"/>
              </a:solidFill>
            </a:ln>
          </p:spPr>
          <p:txBody>
            <a:bodyPr vert="horz" wrap="square" lIns="60512" tIns="30256" rIns="60512" bIns="30256" numCol="1" anchor="t" anchorCtr="0" compatLnSpc="1">
              <a:prstTxWarp prst="textNoShape">
                <a:avLst/>
              </a:prstTxWarp>
            </a:bodyPr>
            <a:lstStyle/>
            <a:p>
              <a:endParaRPr lang="en-GB" sz="700" dirty="0">
                <a:latin typeface="Georgia" panose="02040502050405020303" pitchFamily="18" charset="0"/>
              </a:endParaRPr>
            </a:p>
          </p:txBody>
        </p:sp>
      </p:grpSp>
      <p:sp>
        <p:nvSpPr>
          <p:cNvPr id="33" name="TextBox 32"/>
          <p:cNvSpPr txBox="1"/>
          <p:nvPr/>
        </p:nvSpPr>
        <p:spPr>
          <a:xfrm>
            <a:off x="6345380" y="3060123"/>
            <a:ext cx="2553628" cy="276999"/>
          </a:xfrm>
          <a:prstGeom prst="rect">
            <a:avLst/>
          </a:prstGeom>
          <a:noFill/>
        </p:spPr>
        <p:txBody>
          <a:bodyPr vert="horz" wrap="square" lIns="0" tIns="0" rIns="0" bIns="0" rtlCol="0">
            <a:spAutoFit/>
          </a:bodyPr>
          <a:lstStyle/>
          <a:p>
            <a:pPr indent="-176215">
              <a:spcAft>
                <a:spcPts val="578"/>
              </a:spcAft>
            </a:pPr>
            <a:r>
              <a:rPr lang="en-GB" b="1" dirty="0">
                <a:solidFill>
                  <a:srgbClr val="90B4A9"/>
                </a:solidFill>
                <a:latin typeface="Georgia" panose="02040502050405020303" pitchFamily="18" charset="0"/>
              </a:rPr>
              <a:t>Post Implementation</a:t>
            </a:r>
          </a:p>
        </p:txBody>
      </p:sp>
      <p:sp>
        <p:nvSpPr>
          <p:cNvPr id="34" name="TextBox 33"/>
          <p:cNvSpPr txBox="1"/>
          <p:nvPr/>
        </p:nvSpPr>
        <p:spPr>
          <a:xfrm>
            <a:off x="6212641" y="3479252"/>
            <a:ext cx="2282346" cy="184666"/>
          </a:xfrm>
          <a:prstGeom prst="rect">
            <a:avLst/>
          </a:prstGeom>
          <a:noFill/>
        </p:spPr>
        <p:txBody>
          <a:bodyPr vert="horz" wrap="square" lIns="0" tIns="0" rIns="0" bIns="0" rtlCol="0">
            <a:spAutoFit/>
          </a:bodyPr>
          <a:lstStyle/>
          <a:p>
            <a:r>
              <a:rPr lang="en-GB" sz="1200" b="1" dirty="0">
                <a:solidFill>
                  <a:srgbClr val="000000"/>
                </a:solidFill>
                <a:latin typeface="Sakkal Majalla" panose="02000000000000000000" pitchFamily="2" charset="-78"/>
                <a:cs typeface="Sakkal Majalla" panose="02000000000000000000" pitchFamily="2" charset="-78"/>
              </a:rPr>
              <a:t>Training Quality Monitoring and Reporting</a:t>
            </a:r>
          </a:p>
        </p:txBody>
      </p:sp>
      <p:sp>
        <p:nvSpPr>
          <p:cNvPr id="2" name="Date Placeholder 1"/>
          <p:cNvSpPr>
            <a:spLocks noGrp="1"/>
          </p:cNvSpPr>
          <p:nvPr>
            <p:ph type="dt" sz="half" idx="10"/>
          </p:nvPr>
        </p:nvSpPr>
        <p:spPr/>
        <p:txBody>
          <a:bodyPr/>
          <a:lstStyle/>
          <a:p>
            <a:fld id="{3A3685D2-BD75-4D6A-B8A7-89880CCBF993}" type="datetime3">
              <a:rPr lang="en-US" smtClean="0"/>
              <a:t>23 May 2019</a:t>
            </a:fld>
            <a:endParaRPr lang="en-US" dirty="0"/>
          </a:p>
        </p:txBody>
      </p:sp>
      <p:sp>
        <p:nvSpPr>
          <p:cNvPr id="38" name="Slide Number Placeholder 37"/>
          <p:cNvSpPr>
            <a:spLocks noGrp="1"/>
          </p:cNvSpPr>
          <p:nvPr>
            <p:ph type="sldNum" sz="quarter" idx="12"/>
          </p:nvPr>
        </p:nvSpPr>
        <p:spPr>
          <a:xfrm>
            <a:off x="6553200" y="4767263"/>
            <a:ext cx="2133600" cy="273844"/>
          </a:xfrm>
        </p:spPr>
        <p:txBody>
          <a:bodyPr/>
          <a:lstStyle/>
          <a:p>
            <a:fld id="{62E0A0BA-E48F-4DEF-8E9A-E39F0E284128}" type="slidenum">
              <a:rPr lang="en-US" smtClean="0"/>
              <a:pPr/>
              <a:t>16</a:t>
            </a:fld>
            <a:endParaRPr lang="en-US" dirty="0"/>
          </a:p>
        </p:txBody>
      </p:sp>
      <p:sp>
        <p:nvSpPr>
          <p:cNvPr id="37" name="Title 2"/>
          <p:cNvSpPr>
            <a:spLocks noGrp="1"/>
          </p:cNvSpPr>
          <p:nvPr>
            <p:ph type="title"/>
          </p:nvPr>
        </p:nvSpPr>
        <p:spPr>
          <a:xfrm>
            <a:off x="346814" y="361950"/>
            <a:ext cx="8460278" cy="842400"/>
          </a:xfrm>
        </p:spPr>
        <p:txBody>
          <a:bodyPr>
            <a:normAutofit/>
          </a:bodyPr>
          <a:lstStyle/>
          <a:p>
            <a:pPr algn="l" rtl="0"/>
            <a:r>
              <a:rPr lang="en-US" sz="1800" b="1" i="1" dirty="0">
                <a:solidFill>
                  <a:schemeClr val="tx1">
                    <a:lumMod val="75000"/>
                  </a:schemeClr>
                </a:solidFill>
                <a:latin typeface="Georgia" panose="02040502050405020303" pitchFamily="18" charset="0"/>
              </a:rPr>
              <a:t>Training Quality Engagement </a:t>
            </a:r>
            <a:endParaRPr lang="en-GB" sz="1400" b="1" i="1" dirty="0">
              <a:solidFill>
                <a:schemeClr val="tx1">
                  <a:lumMod val="75000"/>
                </a:schemeClr>
              </a:solidFill>
              <a:latin typeface="Georgia" panose="02040502050405020303" pitchFamily="18" charset="0"/>
            </a:endParaRPr>
          </a:p>
        </p:txBody>
      </p:sp>
      <p:sp>
        <p:nvSpPr>
          <p:cNvPr id="40" name="TextBox 39"/>
          <p:cNvSpPr txBox="1"/>
          <p:nvPr/>
        </p:nvSpPr>
        <p:spPr>
          <a:xfrm>
            <a:off x="5996813" y="2222452"/>
            <a:ext cx="2902196" cy="692497"/>
          </a:xfrm>
          <a:prstGeom prst="rect">
            <a:avLst/>
          </a:prstGeom>
          <a:noFill/>
        </p:spPr>
        <p:txBody>
          <a:bodyPr vert="horz" wrap="square" lIns="0" tIns="0" rIns="0" bIns="0" rtlCol="0">
            <a:spAutoFit/>
          </a:bodyPr>
          <a:lstStyle/>
          <a:p>
            <a:pPr indent="-176215">
              <a:buFont typeface="Arial" panose="020B0604020202020204" pitchFamily="34" charset="0"/>
              <a:buChar char="•"/>
            </a:pPr>
            <a:r>
              <a:rPr lang="en-US" sz="900" dirty="0">
                <a:solidFill>
                  <a:srgbClr val="000000"/>
                </a:solidFill>
                <a:latin typeface="Sakkal Majalla" panose="02000000000000000000" pitchFamily="2" charset="-78"/>
                <a:cs typeface="Sakkal Majalla" panose="02000000000000000000" pitchFamily="2" charset="-78"/>
              </a:rPr>
              <a:t>Design GHM Training Performance management system</a:t>
            </a:r>
          </a:p>
          <a:p>
            <a:pPr indent="-176215">
              <a:buFont typeface="Arial" panose="020B0604020202020204" pitchFamily="34" charset="0"/>
              <a:buChar char="•"/>
            </a:pPr>
            <a:r>
              <a:rPr lang="en-US" sz="900" dirty="0">
                <a:solidFill>
                  <a:srgbClr val="000000"/>
                </a:solidFill>
                <a:latin typeface="Sakkal Majalla" panose="02000000000000000000" pitchFamily="2" charset="-78"/>
                <a:cs typeface="Sakkal Majalla" panose="02000000000000000000" pitchFamily="2" charset="-78"/>
              </a:rPr>
              <a:t>Design Performance improvement system</a:t>
            </a:r>
          </a:p>
          <a:p>
            <a:pPr indent="-176215">
              <a:buFont typeface="Arial" panose="020B0604020202020204" pitchFamily="34" charset="0"/>
              <a:buChar char="•"/>
            </a:pPr>
            <a:r>
              <a:rPr lang="en-GB" sz="900" dirty="0">
                <a:solidFill>
                  <a:srgbClr val="000000"/>
                </a:solidFill>
                <a:latin typeface="Sakkal Majalla" panose="02000000000000000000" pitchFamily="2" charset="-78"/>
                <a:cs typeface="Sakkal Majalla" panose="02000000000000000000" pitchFamily="2" charset="-78"/>
              </a:rPr>
              <a:t>Design GHM training Quality standards that is internationally compatible</a:t>
            </a:r>
            <a:endParaRPr lang="en-US" sz="900" dirty="0">
              <a:solidFill>
                <a:srgbClr val="000000"/>
              </a:solidFill>
              <a:latin typeface="Sakkal Majalla" panose="02000000000000000000" pitchFamily="2" charset="-78"/>
              <a:cs typeface="Sakkal Majalla" panose="02000000000000000000" pitchFamily="2" charset="-78"/>
            </a:endParaRPr>
          </a:p>
          <a:p>
            <a:pPr indent="-176215">
              <a:buFont typeface="Arial" panose="020B0604020202020204" pitchFamily="34" charset="0"/>
              <a:buChar char="•"/>
            </a:pPr>
            <a:endParaRPr lang="en-US" sz="900" dirty="0">
              <a:solidFill>
                <a:srgbClr val="000000"/>
              </a:solidFill>
              <a:latin typeface="Sakkal Majalla" panose="02000000000000000000" pitchFamily="2" charset="-78"/>
              <a:cs typeface="Sakkal Majalla" panose="02000000000000000000" pitchFamily="2" charset="-78"/>
            </a:endParaRPr>
          </a:p>
          <a:p>
            <a:pPr lvl="1" indent="-176215">
              <a:buFont typeface="Arial" panose="020B0604020202020204" pitchFamily="34" charset="0"/>
              <a:buChar char="•"/>
            </a:pPr>
            <a:endParaRPr lang="en-US" sz="900" dirty="0">
              <a:solidFill>
                <a:srgbClr val="000000"/>
              </a:solidFill>
              <a:latin typeface="Sakkal Majalla" panose="02000000000000000000" pitchFamily="2" charset="-78"/>
              <a:cs typeface="Sakkal Majalla" panose="02000000000000000000" pitchFamily="2" charset="-78"/>
            </a:endParaRPr>
          </a:p>
        </p:txBody>
      </p:sp>
      <p:sp>
        <p:nvSpPr>
          <p:cNvPr id="41" name="TextBox 40"/>
          <p:cNvSpPr txBox="1"/>
          <p:nvPr/>
        </p:nvSpPr>
        <p:spPr>
          <a:xfrm>
            <a:off x="1219555" y="3703531"/>
            <a:ext cx="2230778" cy="553998"/>
          </a:xfrm>
          <a:prstGeom prst="rect">
            <a:avLst/>
          </a:prstGeom>
          <a:noFill/>
        </p:spPr>
        <p:txBody>
          <a:bodyPr vert="horz" wrap="square" lIns="0" tIns="0" rIns="0" bIns="0" rtlCol="0">
            <a:spAutoFit/>
          </a:bodyPr>
          <a:lstStyle/>
          <a:p>
            <a:pPr indent="-176215">
              <a:buFont typeface="Arial" panose="020B0604020202020204" pitchFamily="34" charset="0"/>
              <a:buChar char="•"/>
            </a:pPr>
            <a:r>
              <a:rPr lang="en-US" sz="900" dirty="0">
                <a:solidFill>
                  <a:srgbClr val="000000"/>
                </a:solidFill>
                <a:latin typeface="Sakkal Majalla" panose="02000000000000000000" pitchFamily="2" charset="-78"/>
                <a:cs typeface="Sakkal Majalla" panose="02000000000000000000" pitchFamily="2" charset="-78"/>
              </a:rPr>
              <a:t>Develop the GHM Training excellence award</a:t>
            </a:r>
          </a:p>
          <a:p>
            <a:pPr indent="-176215">
              <a:buFont typeface="Arial" panose="020B0604020202020204" pitchFamily="34" charset="0"/>
              <a:buChar char="•"/>
            </a:pPr>
            <a:r>
              <a:rPr lang="en-GB" sz="900" dirty="0">
                <a:solidFill>
                  <a:srgbClr val="000000"/>
                </a:solidFill>
                <a:latin typeface="Sakkal Majalla" panose="02000000000000000000" pitchFamily="2" charset="-78"/>
                <a:cs typeface="Sakkal Majalla" panose="02000000000000000000" pitchFamily="2" charset="-78"/>
              </a:rPr>
              <a:t>GHM Training Quality Standards</a:t>
            </a:r>
          </a:p>
          <a:p>
            <a:pPr marL="171450" indent="-171450">
              <a:buFont typeface="Arial" panose="020B0604020202020204" pitchFamily="34" charset="0"/>
              <a:buChar char="•"/>
            </a:pPr>
            <a:r>
              <a:rPr lang="en-US" sz="900" dirty="0">
                <a:solidFill>
                  <a:srgbClr val="000000"/>
                </a:solidFill>
                <a:latin typeface="Sakkal Majalla" panose="02000000000000000000" pitchFamily="2" charset="-78"/>
                <a:cs typeface="Sakkal Majalla" panose="02000000000000000000" pitchFamily="2" charset="-78"/>
              </a:rPr>
              <a:t>PI Projects throughout the GHM training cycle annually</a:t>
            </a:r>
            <a:endParaRPr lang="en-GB" sz="900" dirty="0">
              <a:solidFill>
                <a:srgbClr val="000000"/>
              </a:solidFill>
              <a:latin typeface="Sakkal Majalla" panose="02000000000000000000" pitchFamily="2" charset="-78"/>
              <a:cs typeface="Sakkal Majalla" panose="02000000000000000000" pitchFamily="2" charset="-78"/>
            </a:endParaRPr>
          </a:p>
          <a:p>
            <a:pPr indent="-176215">
              <a:buFont typeface="Arial" panose="020B0604020202020204" pitchFamily="34" charset="0"/>
              <a:buChar char="•"/>
            </a:pPr>
            <a:endParaRPr lang="en-US" sz="900" dirty="0">
              <a:solidFill>
                <a:srgbClr val="000000"/>
              </a:solidFill>
              <a:latin typeface="Sakkal Majalla" panose="02000000000000000000" pitchFamily="2" charset="-78"/>
              <a:cs typeface="Sakkal Majalla" panose="02000000000000000000" pitchFamily="2" charset="-78"/>
            </a:endParaRPr>
          </a:p>
        </p:txBody>
      </p:sp>
      <p:sp>
        <p:nvSpPr>
          <p:cNvPr id="42" name="TextBox 41"/>
          <p:cNvSpPr txBox="1"/>
          <p:nvPr/>
        </p:nvSpPr>
        <p:spPr>
          <a:xfrm>
            <a:off x="6221461" y="3703531"/>
            <a:ext cx="2230778" cy="692497"/>
          </a:xfrm>
          <a:prstGeom prst="rect">
            <a:avLst/>
          </a:prstGeom>
          <a:noFill/>
        </p:spPr>
        <p:txBody>
          <a:bodyPr vert="horz" wrap="square" lIns="0" tIns="0" rIns="0" bIns="0" rtlCol="0">
            <a:spAutoFit/>
          </a:bodyPr>
          <a:lstStyle/>
          <a:p>
            <a:pPr indent="-176215">
              <a:buFont typeface="Arial" panose="020B0604020202020204" pitchFamily="34" charset="0"/>
              <a:buChar char="•"/>
            </a:pPr>
            <a:r>
              <a:rPr lang="en-US" sz="900" dirty="0">
                <a:solidFill>
                  <a:srgbClr val="000000"/>
                </a:solidFill>
                <a:latin typeface="Sakkal Majalla" panose="02000000000000000000" pitchFamily="2" charset="-78"/>
                <a:cs typeface="Sakkal Majalla" panose="02000000000000000000" pitchFamily="2" charset="-78"/>
              </a:rPr>
              <a:t>Annual GHM Training Quality Reporting Mechanism</a:t>
            </a:r>
          </a:p>
          <a:p>
            <a:pPr indent="-176215">
              <a:buFont typeface="Arial" panose="020B0604020202020204" pitchFamily="34" charset="0"/>
              <a:buChar char="•"/>
            </a:pPr>
            <a:r>
              <a:rPr lang="en-US" sz="900" dirty="0">
                <a:solidFill>
                  <a:srgbClr val="000000"/>
                </a:solidFill>
                <a:latin typeface="Sakkal Majalla" panose="02000000000000000000" pitchFamily="2" charset="-78"/>
                <a:cs typeface="Sakkal Majalla" panose="02000000000000000000" pitchFamily="2" charset="-78"/>
              </a:rPr>
              <a:t>Continues communication with all stakeholders</a:t>
            </a:r>
          </a:p>
          <a:p>
            <a:pPr indent="-176215">
              <a:buFont typeface="Arial" panose="020B0604020202020204" pitchFamily="34" charset="0"/>
              <a:buChar char="•"/>
            </a:pPr>
            <a:r>
              <a:rPr lang="en-US" sz="900" dirty="0">
                <a:solidFill>
                  <a:srgbClr val="000000"/>
                </a:solidFill>
                <a:latin typeface="Sakkal Majalla" panose="02000000000000000000" pitchFamily="2" charset="-78"/>
                <a:cs typeface="Sakkal Majalla" panose="02000000000000000000" pitchFamily="2" charset="-78"/>
              </a:rPr>
              <a:t>Knowledge Transfer Assurance</a:t>
            </a:r>
          </a:p>
          <a:p>
            <a:pPr indent="-176215">
              <a:buFont typeface="Arial" panose="020B0604020202020204" pitchFamily="34" charset="0"/>
              <a:buChar char="•"/>
            </a:pPr>
            <a:endParaRPr lang="en-GB" sz="900" dirty="0">
              <a:solidFill>
                <a:srgbClr val="000000"/>
              </a:solidFill>
              <a:latin typeface="Sakkal Majalla" panose="02000000000000000000" pitchFamily="2" charset="-78"/>
              <a:cs typeface="Sakkal Majalla" panose="02000000000000000000" pitchFamily="2" charset="-78"/>
            </a:endParaRPr>
          </a:p>
          <a:p>
            <a:pPr indent="-176215">
              <a:buFont typeface="Arial" panose="020B0604020202020204" pitchFamily="34" charset="0"/>
              <a:buChar char="•"/>
            </a:pPr>
            <a:endParaRPr lang="en-US" sz="900" dirty="0">
              <a:solidFill>
                <a:srgbClr val="000000"/>
              </a:solidFill>
              <a:latin typeface="Sakkal Majalla" panose="02000000000000000000" pitchFamily="2" charset="-78"/>
              <a:cs typeface="Sakkal Majalla" panose="02000000000000000000" pitchFamily="2" charset="-78"/>
            </a:endParaRPr>
          </a:p>
        </p:txBody>
      </p:sp>
      <p:sp>
        <p:nvSpPr>
          <p:cNvPr id="4" name="TextBox 3"/>
          <p:cNvSpPr txBox="1"/>
          <p:nvPr/>
        </p:nvSpPr>
        <p:spPr>
          <a:xfrm>
            <a:off x="4081730" y="2311973"/>
            <a:ext cx="59055" cy="369332"/>
          </a:xfrm>
          <a:prstGeom prst="rect">
            <a:avLst/>
          </a:prstGeom>
          <a:noFill/>
        </p:spPr>
        <p:txBody>
          <a:bodyPr wrap="square" rtlCol="0">
            <a:spAutoFit/>
          </a:bodyPr>
          <a:lstStyle/>
          <a:p>
            <a:r>
              <a:rPr lang="en-US" dirty="0"/>
              <a:t>1</a:t>
            </a:r>
            <a:endParaRPr lang="en-CA" dirty="0"/>
          </a:p>
        </p:txBody>
      </p:sp>
      <p:sp>
        <p:nvSpPr>
          <p:cNvPr id="36" name="TextBox 35"/>
          <p:cNvSpPr txBox="1"/>
          <p:nvPr/>
        </p:nvSpPr>
        <p:spPr>
          <a:xfrm>
            <a:off x="4788450" y="2282051"/>
            <a:ext cx="248769" cy="369332"/>
          </a:xfrm>
          <a:prstGeom prst="rect">
            <a:avLst/>
          </a:prstGeom>
          <a:noFill/>
        </p:spPr>
        <p:txBody>
          <a:bodyPr wrap="square" rtlCol="0">
            <a:spAutoFit/>
          </a:bodyPr>
          <a:lstStyle/>
          <a:p>
            <a:r>
              <a:rPr lang="en-US" dirty="0">
                <a:solidFill>
                  <a:schemeClr val="bg1"/>
                </a:solidFill>
              </a:rPr>
              <a:t>2</a:t>
            </a:r>
            <a:endParaRPr lang="en-CA" dirty="0">
              <a:solidFill>
                <a:schemeClr val="bg1"/>
              </a:solidFill>
            </a:endParaRPr>
          </a:p>
        </p:txBody>
      </p:sp>
      <p:sp>
        <p:nvSpPr>
          <p:cNvPr id="39" name="TextBox 38"/>
          <p:cNvSpPr txBox="1"/>
          <p:nvPr/>
        </p:nvSpPr>
        <p:spPr>
          <a:xfrm>
            <a:off x="4060023" y="2873136"/>
            <a:ext cx="173254" cy="369332"/>
          </a:xfrm>
          <a:prstGeom prst="rect">
            <a:avLst/>
          </a:prstGeom>
          <a:noFill/>
        </p:spPr>
        <p:txBody>
          <a:bodyPr wrap="square" rtlCol="0">
            <a:spAutoFit/>
          </a:bodyPr>
          <a:lstStyle/>
          <a:p>
            <a:r>
              <a:rPr lang="en-US" dirty="0"/>
              <a:t>3</a:t>
            </a:r>
            <a:endParaRPr lang="en-CA" dirty="0"/>
          </a:p>
        </p:txBody>
      </p:sp>
      <p:sp>
        <p:nvSpPr>
          <p:cNvPr id="43" name="TextBox 42"/>
          <p:cNvSpPr txBox="1"/>
          <p:nvPr/>
        </p:nvSpPr>
        <p:spPr>
          <a:xfrm>
            <a:off x="4736671" y="2879060"/>
            <a:ext cx="188341" cy="369332"/>
          </a:xfrm>
          <a:prstGeom prst="rect">
            <a:avLst/>
          </a:prstGeom>
          <a:noFill/>
        </p:spPr>
        <p:txBody>
          <a:bodyPr wrap="square" rtlCol="0">
            <a:spAutoFit/>
          </a:bodyPr>
          <a:lstStyle/>
          <a:p>
            <a:r>
              <a:rPr lang="en-US" dirty="0"/>
              <a:t>4</a:t>
            </a:r>
            <a:endParaRPr lang="en-CA" dirty="0"/>
          </a:p>
        </p:txBody>
      </p:sp>
    </p:spTree>
    <p:extLst>
      <p:ext uri="{BB962C8B-B14F-4D97-AF65-F5344CB8AC3E}">
        <p14:creationId xmlns:p14="http://schemas.microsoft.com/office/powerpoint/2010/main" val="2872250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52400" y="1193130"/>
            <a:ext cx="8839199" cy="3429000"/>
            <a:chOff x="290838" y="2261004"/>
            <a:chExt cx="9904619" cy="4459448"/>
          </a:xfrm>
        </p:grpSpPr>
        <p:grpSp>
          <p:nvGrpSpPr>
            <p:cNvPr id="4" name="Group 3"/>
            <p:cNvGrpSpPr/>
            <p:nvPr/>
          </p:nvGrpSpPr>
          <p:grpSpPr>
            <a:xfrm>
              <a:off x="290838" y="2261004"/>
              <a:ext cx="9904619" cy="4459448"/>
              <a:chOff x="410405" y="1773611"/>
              <a:chExt cx="9904619" cy="4459448"/>
            </a:xfrm>
          </p:grpSpPr>
          <p:grpSp>
            <p:nvGrpSpPr>
              <p:cNvPr id="9" name="Group 8"/>
              <p:cNvGrpSpPr/>
              <p:nvPr/>
            </p:nvGrpSpPr>
            <p:grpSpPr>
              <a:xfrm>
                <a:off x="410405" y="1773611"/>
                <a:ext cx="9904619" cy="4459448"/>
                <a:chOff x="-1109481" y="1828273"/>
                <a:chExt cx="10204757" cy="4594583"/>
              </a:xfrm>
            </p:grpSpPr>
            <p:sp>
              <p:nvSpPr>
                <p:cNvPr id="12" name="Rectangle 11"/>
                <p:cNvSpPr>
                  <a:spLocks noChangeArrowheads="1"/>
                </p:cNvSpPr>
                <p:nvPr/>
              </p:nvSpPr>
              <p:spPr bwMode="auto">
                <a:xfrm flipH="1">
                  <a:off x="-1109481" y="1828273"/>
                  <a:ext cx="10204757" cy="4594583"/>
                </a:xfrm>
                <a:prstGeom prst="rect">
                  <a:avLst/>
                </a:prstGeom>
                <a:solidFill>
                  <a:srgbClr val="EAE8E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nvGrpSpPr>
                <p:cNvPr id="13" name="Group 12"/>
                <p:cNvGrpSpPr/>
                <p:nvPr/>
              </p:nvGrpSpPr>
              <p:grpSpPr>
                <a:xfrm rot="2199951">
                  <a:off x="4366130" y="4927565"/>
                  <a:ext cx="434156" cy="303506"/>
                  <a:chOff x="6545851" y="862892"/>
                  <a:chExt cx="505131" cy="353122"/>
                </a:xfrm>
              </p:grpSpPr>
              <p:sp>
                <p:nvSpPr>
                  <p:cNvPr id="225" name="Freeform 224"/>
                  <p:cNvSpPr>
                    <a:spLocks/>
                  </p:cNvSpPr>
                  <p:nvPr/>
                </p:nvSpPr>
                <p:spPr bwMode="auto">
                  <a:xfrm flipH="1">
                    <a:off x="6726734" y="862892"/>
                    <a:ext cx="150065" cy="146256"/>
                  </a:xfrm>
                  <a:custGeom>
                    <a:avLst/>
                    <a:gdLst>
                      <a:gd name="T0" fmla="*/ 235 w 446"/>
                      <a:gd name="T1" fmla="*/ 0 h 442"/>
                      <a:gd name="T2" fmla="*/ 257 w 446"/>
                      <a:gd name="T3" fmla="*/ 3 h 442"/>
                      <a:gd name="T4" fmla="*/ 290 w 446"/>
                      <a:gd name="T5" fmla="*/ 10 h 442"/>
                      <a:gd name="T6" fmla="*/ 330 w 446"/>
                      <a:gd name="T7" fmla="*/ 26 h 442"/>
                      <a:gd name="T8" fmla="*/ 365 w 446"/>
                      <a:gd name="T9" fmla="*/ 50 h 442"/>
                      <a:gd name="T10" fmla="*/ 396 w 446"/>
                      <a:gd name="T11" fmla="*/ 80 h 442"/>
                      <a:gd name="T12" fmla="*/ 419 w 446"/>
                      <a:gd name="T13" fmla="*/ 116 h 442"/>
                      <a:gd name="T14" fmla="*/ 432 w 446"/>
                      <a:gd name="T15" fmla="*/ 145 h 442"/>
                      <a:gd name="T16" fmla="*/ 439 w 446"/>
                      <a:gd name="T17" fmla="*/ 166 h 442"/>
                      <a:gd name="T18" fmla="*/ 443 w 446"/>
                      <a:gd name="T19" fmla="*/ 187 h 442"/>
                      <a:gd name="T20" fmla="*/ 445 w 446"/>
                      <a:gd name="T21" fmla="*/ 210 h 442"/>
                      <a:gd name="T22" fmla="*/ 445 w 446"/>
                      <a:gd name="T23" fmla="*/ 233 h 442"/>
                      <a:gd name="T24" fmla="*/ 443 w 446"/>
                      <a:gd name="T25" fmla="*/ 255 h 442"/>
                      <a:gd name="T26" fmla="*/ 439 w 446"/>
                      <a:gd name="T27" fmla="*/ 277 h 442"/>
                      <a:gd name="T28" fmla="*/ 432 w 446"/>
                      <a:gd name="T29" fmla="*/ 298 h 442"/>
                      <a:gd name="T30" fmla="*/ 419 w 446"/>
                      <a:gd name="T31" fmla="*/ 327 h 442"/>
                      <a:gd name="T32" fmla="*/ 396 w 446"/>
                      <a:gd name="T33" fmla="*/ 362 h 442"/>
                      <a:gd name="T34" fmla="*/ 365 w 446"/>
                      <a:gd name="T35" fmla="*/ 392 h 442"/>
                      <a:gd name="T36" fmla="*/ 330 w 446"/>
                      <a:gd name="T37" fmla="*/ 415 h 442"/>
                      <a:gd name="T38" fmla="*/ 290 w 446"/>
                      <a:gd name="T39" fmla="*/ 433 h 442"/>
                      <a:gd name="T40" fmla="*/ 257 w 446"/>
                      <a:gd name="T41" fmla="*/ 440 h 442"/>
                      <a:gd name="T42" fmla="*/ 235 w 446"/>
                      <a:gd name="T43" fmla="*/ 442 h 442"/>
                      <a:gd name="T44" fmla="*/ 212 w 446"/>
                      <a:gd name="T45" fmla="*/ 442 h 442"/>
                      <a:gd name="T46" fmla="*/ 189 w 446"/>
                      <a:gd name="T47" fmla="*/ 440 h 442"/>
                      <a:gd name="T48" fmla="*/ 157 w 446"/>
                      <a:gd name="T49" fmla="*/ 433 h 442"/>
                      <a:gd name="T50" fmla="*/ 117 w 446"/>
                      <a:gd name="T51" fmla="*/ 415 h 442"/>
                      <a:gd name="T52" fmla="*/ 81 w 446"/>
                      <a:gd name="T53" fmla="*/ 392 h 442"/>
                      <a:gd name="T54" fmla="*/ 51 w 446"/>
                      <a:gd name="T55" fmla="*/ 362 h 442"/>
                      <a:gd name="T56" fmla="*/ 27 w 446"/>
                      <a:gd name="T57" fmla="*/ 327 h 442"/>
                      <a:gd name="T58" fmla="*/ 14 w 446"/>
                      <a:gd name="T59" fmla="*/ 298 h 442"/>
                      <a:gd name="T60" fmla="*/ 7 w 446"/>
                      <a:gd name="T61" fmla="*/ 277 h 442"/>
                      <a:gd name="T62" fmla="*/ 3 w 446"/>
                      <a:gd name="T63" fmla="*/ 255 h 442"/>
                      <a:gd name="T64" fmla="*/ 0 w 446"/>
                      <a:gd name="T65" fmla="*/ 233 h 442"/>
                      <a:gd name="T66" fmla="*/ 0 w 446"/>
                      <a:gd name="T67" fmla="*/ 210 h 442"/>
                      <a:gd name="T68" fmla="*/ 3 w 446"/>
                      <a:gd name="T69" fmla="*/ 187 h 442"/>
                      <a:gd name="T70" fmla="*/ 7 w 446"/>
                      <a:gd name="T71" fmla="*/ 166 h 442"/>
                      <a:gd name="T72" fmla="*/ 14 w 446"/>
                      <a:gd name="T73" fmla="*/ 145 h 442"/>
                      <a:gd name="T74" fmla="*/ 27 w 446"/>
                      <a:gd name="T75" fmla="*/ 116 h 442"/>
                      <a:gd name="T76" fmla="*/ 51 w 446"/>
                      <a:gd name="T77" fmla="*/ 80 h 442"/>
                      <a:gd name="T78" fmla="*/ 81 w 446"/>
                      <a:gd name="T79" fmla="*/ 50 h 442"/>
                      <a:gd name="T80" fmla="*/ 117 w 446"/>
                      <a:gd name="T81" fmla="*/ 26 h 442"/>
                      <a:gd name="T82" fmla="*/ 157 w 446"/>
                      <a:gd name="T83" fmla="*/ 10 h 442"/>
                      <a:gd name="T84" fmla="*/ 189 w 446"/>
                      <a:gd name="T85" fmla="*/ 3 h 442"/>
                      <a:gd name="T86" fmla="*/ 212 w 446"/>
                      <a:gd name="T87"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46" h="442">
                        <a:moveTo>
                          <a:pt x="223" y="0"/>
                        </a:moveTo>
                        <a:lnTo>
                          <a:pt x="235" y="0"/>
                        </a:lnTo>
                        <a:lnTo>
                          <a:pt x="246" y="1"/>
                        </a:lnTo>
                        <a:lnTo>
                          <a:pt x="257" y="3"/>
                        </a:lnTo>
                        <a:lnTo>
                          <a:pt x="268" y="5"/>
                        </a:lnTo>
                        <a:lnTo>
                          <a:pt x="290" y="10"/>
                        </a:lnTo>
                        <a:lnTo>
                          <a:pt x="310" y="18"/>
                        </a:lnTo>
                        <a:lnTo>
                          <a:pt x="330" y="26"/>
                        </a:lnTo>
                        <a:lnTo>
                          <a:pt x="348" y="38"/>
                        </a:lnTo>
                        <a:lnTo>
                          <a:pt x="365" y="50"/>
                        </a:lnTo>
                        <a:lnTo>
                          <a:pt x="381" y="65"/>
                        </a:lnTo>
                        <a:lnTo>
                          <a:pt x="396" y="80"/>
                        </a:lnTo>
                        <a:lnTo>
                          <a:pt x="409" y="98"/>
                        </a:lnTo>
                        <a:lnTo>
                          <a:pt x="419" y="116"/>
                        </a:lnTo>
                        <a:lnTo>
                          <a:pt x="429" y="135"/>
                        </a:lnTo>
                        <a:lnTo>
                          <a:pt x="432" y="145"/>
                        </a:lnTo>
                        <a:lnTo>
                          <a:pt x="436" y="155"/>
                        </a:lnTo>
                        <a:lnTo>
                          <a:pt x="439" y="166"/>
                        </a:lnTo>
                        <a:lnTo>
                          <a:pt x="442" y="177"/>
                        </a:lnTo>
                        <a:lnTo>
                          <a:pt x="443" y="187"/>
                        </a:lnTo>
                        <a:lnTo>
                          <a:pt x="445" y="198"/>
                        </a:lnTo>
                        <a:lnTo>
                          <a:pt x="445" y="210"/>
                        </a:lnTo>
                        <a:lnTo>
                          <a:pt x="446" y="221"/>
                        </a:lnTo>
                        <a:lnTo>
                          <a:pt x="445" y="233"/>
                        </a:lnTo>
                        <a:lnTo>
                          <a:pt x="445" y="244"/>
                        </a:lnTo>
                        <a:lnTo>
                          <a:pt x="443" y="255"/>
                        </a:lnTo>
                        <a:lnTo>
                          <a:pt x="442" y="266"/>
                        </a:lnTo>
                        <a:lnTo>
                          <a:pt x="439" y="277"/>
                        </a:lnTo>
                        <a:lnTo>
                          <a:pt x="436" y="287"/>
                        </a:lnTo>
                        <a:lnTo>
                          <a:pt x="432" y="298"/>
                        </a:lnTo>
                        <a:lnTo>
                          <a:pt x="429" y="307"/>
                        </a:lnTo>
                        <a:lnTo>
                          <a:pt x="419" y="327"/>
                        </a:lnTo>
                        <a:lnTo>
                          <a:pt x="409" y="345"/>
                        </a:lnTo>
                        <a:lnTo>
                          <a:pt x="396" y="362"/>
                        </a:lnTo>
                        <a:lnTo>
                          <a:pt x="381" y="378"/>
                        </a:lnTo>
                        <a:lnTo>
                          <a:pt x="365" y="392"/>
                        </a:lnTo>
                        <a:lnTo>
                          <a:pt x="348" y="405"/>
                        </a:lnTo>
                        <a:lnTo>
                          <a:pt x="330" y="415"/>
                        </a:lnTo>
                        <a:lnTo>
                          <a:pt x="310" y="425"/>
                        </a:lnTo>
                        <a:lnTo>
                          <a:pt x="290" y="433"/>
                        </a:lnTo>
                        <a:lnTo>
                          <a:pt x="268" y="438"/>
                        </a:lnTo>
                        <a:lnTo>
                          <a:pt x="257" y="440"/>
                        </a:lnTo>
                        <a:lnTo>
                          <a:pt x="246" y="441"/>
                        </a:lnTo>
                        <a:lnTo>
                          <a:pt x="235" y="442"/>
                        </a:lnTo>
                        <a:lnTo>
                          <a:pt x="223" y="442"/>
                        </a:lnTo>
                        <a:lnTo>
                          <a:pt x="212" y="442"/>
                        </a:lnTo>
                        <a:lnTo>
                          <a:pt x="200" y="441"/>
                        </a:lnTo>
                        <a:lnTo>
                          <a:pt x="189" y="440"/>
                        </a:lnTo>
                        <a:lnTo>
                          <a:pt x="179" y="438"/>
                        </a:lnTo>
                        <a:lnTo>
                          <a:pt x="157" y="433"/>
                        </a:lnTo>
                        <a:lnTo>
                          <a:pt x="137" y="425"/>
                        </a:lnTo>
                        <a:lnTo>
                          <a:pt x="117" y="415"/>
                        </a:lnTo>
                        <a:lnTo>
                          <a:pt x="99" y="405"/>
                        </a:lnTo>
                        <a:lnTo>
                          <a:pt x="81" y="392"/>
                        </a:lnTo>
                        <a:lnTo>
                          <a:pt x="65" y="378"/>
                        </a:lnTo>
                        <a:lnTo>
                          <a:pt x="51" y="362"/>
                        </a:lnTo>
                        <a:lnTo>
                          <a:pt x="38" y="345"/>
                        </a:lnTo>
                        <a:lnTo>
                          <a:pt x="27" y="327"/>
                        </a:lnTo>
                        <a:lnTo>
                          <a:pt x="18" y="307"/>
                        </a:lnTo>
                        <a:lnTo>
                          <a:pt x="14" y="298"/>
                        </a:lnTo>
                        <a:lnTo>
                          <a:pt x="10" y="287"/>
                        </a:lnTo>
                        <a:lnTo>
                          <a:pt x="7" y="277"/>
                        </a:lnTo>
                        <a:lnTo>
                          <a:pt x="5" y="266"/>
                        </a:lnTo>
                        <a:lnTo>
                          <a:pt x="3" y="255"/>
                        </a:lnTo>
                        <a:lnTo>
                          <a:pt x="2" y="244"/>
                        </a:lnTo>
                        <a:lnTo>
                          <a:pt x="0" y="233"/>
                        </a:lnTo>
                        <a:lnTo>
                          <a:pt x="0" y="221"/>
                        </a:lnTo>
                        <a:lnTo>
                          <a:pt x="0" y="210"/>
                        </a:lnTo>
                        <a:lnTo>
                          <a:pt x="2" y="198"/>
                        </a:lnTo>
                        <a:lnTo>
                          <a:pt x="3" y="187"/>
                        </a:lnTo>
                        <a:lnTo>
                          <a:pt x="5" y="177"/>
                        </a:lnTo>
                        <a:lnTo>
                          <a:pt x="7" y="166"/>
                        </a:lnTo>
                        <a:lnTo>
                          <a:pt x="10" y="155"/>
                        </a:lnTo>
                        <a:lnTo>
                          <a:pt x="14" y="145"/>
                        </a:lnTo>
                        <a:lnTo>
                          <a:pt x="18" y="135"/>
                        </a:lnTo>
                        <a:lnTo>
                          <a:pt x="27" y="116"/>
                        </a:lnTo>
                        <a:lnTo>
                          <a:pt x="38" y="98"/>
                        </a:lnTo>
                        <a:lnTo>
                          <a:pt x="51" y="80"/>
                        </a:lnTo>
                        <a:lnTo>
                          <a:pt x="65" y="65"/>
                        </a:lnTo>
                        <a:lnTo>
                          <a:pt x="81" y="50"/>
                        </a:lnTo>
                        <a:lnTo>
                          <a:pt x="99" y="38"/>
                        </a:lnTo>
                        <a:lnTo>
                          <a:pt x="117" y="26"/>
                        </a:lnTo>
                        <a:lnTo>
                          <a:pt x="137" y="18"/>
                        </a:lnTo>
                        <a:lnTo>
                          <a:pt x="157" y="10"/>
                        </a:lnTo>
                        <a:lnTo>
                          <a:pt x="179" y="5"/>
                        </a:lnTo>
                        <a:lnTo>
                          <a:pt x="189" y="3"/>
                        </a:lnTo>
                        <a:lnTo>
                          <a:pt x="200" y="1"/>
                        </a:lnTo>
                        <a:lnTo>
                          <a:pt x="212" y="0"/>
                        </a:lnTo>
                        <a:lnTo>
                          <a:pt x="223"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26" name="Freeform 225"/>
                  <p:cNvSpPr>
                    <a:spLocks/>
                  </p:cNvSpPr>
                  <p:nvPr/>
                </p:nvSpPr>
                <p:spPr bwMode="auto">
                  <a:xfrm flipH="1">
                    <a:off x="6590067" y="919549"/>
                    <a:ext cx="115228" cy="111998"/>
                  </a:xfrm>
                  <a:custGeom>
                    <a:avLst/>
                    <a:gdLst>
                      <a:gd name="T0" fmla="*/ 189 w 344"/>
                      <a:gd name="T1" fmla="*/ 0 h 341"/>
                      <a:gd name="T2" fmla="*/ 223 w 344"/>
                      <a:gd name="T3" fmla="*/ 8 h 341"/>
                      <a:gd name="T4" fmla="*/ 254 w 344"/>
                      <a:gd name="T5" fmla="*/ 21 h 341"/>
                      <a:gd name="T6" fmla="*/ 281 w 344"/>
                      <a:gd name="T7" fmla="*/ 39 h 341"/>
                      <a:gd name="T8" fmla="*/ 305 w 344"/>
                      <a:gd name="T9" fmla="*/ 62 h 341"/>
                      <a:gd name="T10" fmla="*/ 323 w 344"/>
                      <a:gd name="T11" fmla="*/ 89 h 341"/>
                      <a:gd name="T12" fmla="*/ 336 w 344"/>
                      <a:gd name="T13" fmla="*/ 120 h 341"/>
                      <a:gd name="T14" fmla="*/ 343 w 344"/>
                      <a:gd name="T15" fmla="*/ 153 h 341"/>
                      <a:gd name="T16" fmla="*/ 343 w 344"/>
                      <a:gd name="T17" fmla="*/ 188 h 341"/>
                      <a:gd name="T18" fmla="*/ 336 w 344"/>
                      <a:gd name="T19" fmla="*/ 221 h 341"/>
                      <a:gd name="T20" fmla="*/ 323 w 344"/>
                      <a:gd name="T21" fmla="*/ 252 h 341"/>
                      <a:gd name="T22" fmla="*/ 305 w 344"/>
                      <a:gd name="T23" fmla="*/ 279 h 341"/>
                      <a:gd name="T24" fmla="*/ 281 w 344"/>
                      <a:gd name="T25" fmla="*/ 302 h 341"/>
                      <a:gd name="T26" fmla="*/ 254 w 344"/>
                      <a:gd name="T27" fmla="*/ 320 h 341"/>
                      <a:gd name="T28" fmla="*/ 223 w 344"/>
                      <a:gd name="T29" fmla="*/ 333 h 341"/>
                      <a:gd name="T30" fmla="*/ 189 w 344"/>
                      <a:gd name="T31" fmla="*/ 341 h 341"/>
                      <a:gd name="T32" fmla="*/ 155 w 344"/>
                      <a:gd name="T33" fmla="*/ 341 h 341"/>
                      <a:gd name="T34" fmla="*/ 121 w 344"/>
                      <a:gd name="T35" fmla="*/ 333 h 341"/>
                      <a:gd name="T36" fmla="*/ 90 w 344"/>
                      <a:gd name="T37" fmla="*/ 320 h 341"/>
                      <a:gd name="T38" fmla="*/ 63 w 344"/>
                      <a:gd name="T39" fmla="*/ 302 h 341"/>
                      <a:gd name="T40" fmla="*/ 39 w 344"/>
                      <a:gd name="T41" fmla="*/ 279 h 341"/>
                      <a:gd name="T42" fmla="*/ 21 w 344"/>
                      <a:gd name="T43" fmla="*/ 252 h 341"/>
                      <a:gd name="T44" fmla="*/ 8 w 344"/>
                      <a:gd name="T45" fmla="*/ 221 h 341"/>
                      <a:gd name="T46" fmla="*/ 1 w 344"/>
                      <a:gd name="T47" fmla="*/ 188 h 341"/>
                      <a:gd name="T48" fmla="*/ 1 w 344"/>
                      <a:gd name="T49" fmla="*/ 153 h 341"/>
                      <a:gd name="T50" fmla="*/ 8 w 344"/>
                      <a:gd name="T51" fmla="*/ 120 h 341"/>
                      <a:gd name="T52" fmla="*/ 21 w 344"/>
                      <a:gd name="T53" fmla="*/ 89 h 341"/>
                      <a:gd name="T54" fmla="*/ 39 w 344"/>
                      <a:gd name="T55" fmla="*/ 62 h 341"/>
                      <a:gd name="T56" fmla="*/ 63 w 344"/>
                      <a:gd name="T57" fmla="*/ 39 h 341"/>
                      <a:gd name="T58" fmla="*/ 90 w 344"/>
                      <a:gd name="T59" fmla="*/ 21 h 341"/>
                      <a:gd name="T60" fmla="*/ 121 w 344"/>
                      <a:gd name="T61" fmla="*/ 8 h 341"/>
                      <a:gd name="T62" fmla="*/ 155 w 344"/>
                      <a:gd name="T63" fmla="*/ 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4" h="341">
                        <a:moveTo>
                          <a:pt x="172" y="0"/>
                        </a:moveTo>
                        <a:lnTo>
                          <a:pt x="189" y="0"/>
                        </a:lnTo>
                        <a:lnTo>
                          <a:pt x="206" y="4"/>
                        </a:lnTo>
                        <a:lnTo>
                          <a:pt x="223" y="8"/>
                        </a:lnTo>
                        <a:lnTo>
                          <a:pt x="239" y="13"/>
                        </a:lnTo>
                        <a:lnTo>
                          <a:pt x="254" y="21"/>
                        </a:lnTo>
                        <a:lnTo>
                          <a:pt x="268" y="28"/>
                        </a:lnTo>
                        <a:lnTo>
                          <a:pt x="281" y="39"/>
                        </a:lnTo>
                        <a:lnTo>
                          <a:pt x="293" y="50"/>
                        </a:lnTo>
                        <a:lnTo>
                          <a:pt x="305" y="62"/>
                        </a:lnTo>
                        <a:lnTo>
                          <a:pt x="314" y="75"/>
                        </a:lnTo>
                        <a:lnTo>
                          <a:pt x="323" y="89"/>
                        </a:lnTo>
                        <a:lnTo>
                          <a:pt x="331" y="104"/>
                        </a:lnTo>
                        <a:lnTo>
                          <a:pt x="336" y="120"/>
                        </a:lnTo>
                        <a:lnTo>
                          <a:pt x="340" y="136"/>
                        </a:lnTo>
                        <a:lnTo>
                          <a:pt x="343" y="153"/>
                        </a:lnTo>
                        <a:lnTo>
                          <a:pt x="344" y="170"/>
                        </a:lnTo>
                        <a:lnTo>
                          <a:pt x="343" y="188"/>
                        </a:lnTo>
                        <a:lnTo>
                          <a:pt x="340" y="205"/>
                        </a:lnTo>
                        <a:lnTo>
                          <a:pt x="336" y="221"/>
                        </a:lnTo>
                        <a:lnTo>
                          <a:pt x="331" y="237"/>
                        </a:lnTo>
                        <a:lnTo>
                          <a:pt x="323" y="252"/>
                        </a:lnTo>
                        <a:lnTo>
                          <a:pt x="314" y="266"/>
                        </a:lnTo>
                        <a:lnTo>
                          <a:pt x="305" y="279"/>
                        </a:lnTo>
                        <a:lnTo>
                          <a:pt x="293" y="291"/>
                        </a:lnTo>
                        <a:lnTo>
                          <a:pt x="281" y="302"/>
                        </a:lnTo>
                        <a:lnTo>
                          <a:pt x="268" y="311"/>
                        </a:lnTo>
                        <a:lnTo>
                          <a:pt x="254" y="320"/>
                        </a:lnTo>
                        <a:lnTo>
                          <a:pt x="239" y="328"/>
                        </a:lnTo>
                        <a:lnTo>
                          <a:pt x="223" y="333"/>
                        </a:lnTo>
                        <a:lnTo>
                          <a:pt x="206" y="337"/>
                        </a:lnTo>
                        <a:lnTo>
                          <a:pt x="189" y="341"/>
                        </a:lnTo>
                        <a:lnTo>
                          <a:pt x="172" y="341"/>
                        </a:lnTo>
                        <a:lnTo>
                          <a:pt x="155" y="341"/>
                        </a:lnTo>
                        <a:lnTo>
                          <a:pt x="137" y="337"/>
                        </a:lnTo>
                        <a:lnTo>
                          <a:pt x="121" y="333"/>
                        </a:lnTo>
                        <a:lnTo>
                          <a:pt x="105" y="328"/>
                        </a:lnTo>
                        <a:lnTo>
                          <a:pt x="90" y="320"/>
                        </a:lnTo>
                        <a:lnTo>
                          <a:pt x="76" y="311"/>
                        </a:lnTo>
                        <a:lnTo>
                          <a:pt x="63" y="302"/>
                        </a:lnTo>
                        <a:lnTo>
                          <a:pt x="50" y="291"/>
                        </a:lnTo>
                        <a:lnTo>
                          <a:pt x="39" y="279"/>
                        </a:lnTo>
                        <a:lnTo>
                          <a:pt x="29" y="266"/>
                        </a:lnTo>
                        <a:lnTo>
                          <a:pt x="21" y="252"/>
                        </a:lnTo>
                        <a:lnTo>
                          <a:pt x="13" y="237"/>
                        </a:lnTo>
                        <a:lnTo>
                          <a:pt x="8" y="221"/>
                        </a:lnTo>
                        <a:lnTo>
                          <a:pt x="3" y="205"/>
                        </a:lnTo>
                        <a:lnTo>
                          <a:pt x="1" y="188"/>
                        </a:lnTo>
                        <a:lnTo>
                          <a:pt x="0" y="170"/>
                        </a:lnTo>
                        <a:lnTo>
                          <a:pt x="1" y="153"/>
                        </a:lnTo>
                        <a:lnTo>
                          <a:pt x="3" y="136"/>
                        </a:lnTo>
                        <a:lnTo>
                          <a:pt x="8" y="120"/>
                        </a:lnTo>
                        <a:lnTo>
                          <a:pt x="13" y="104"/>
                        </a:lnTo>
                        <a:lnTo>
                          <a:pt x="21" y="89"/>
                        </a:lnTo>
                        <a:lnTo>
                          <a:pt x="29" y="75"/>
                        </a:lnTo>
                        <a:lnTo>
                          <a:pt x="39" y="62"/>
                        </a:lnTo>
                        <a:lnTo>
                          <a:pt x="50" y="50"/>
                        </a:lnTo>
                        <a:lnTo>
                          <a:pt x="63" y="39"/>
                        </a:lnTo>
                        <a:lnTo>
                          <a:pt x="76" y="28"/>
                        </a:lnTo>
                        <a:lnTo>
                          <a:pt x="90" y="21"/>
                        </a:lnTo>
                        <a:lnTo>
                          <a:pt x="105" y="13"/>
                        </a:lnTo>
                        <a:lnTo>
                          <a:pt x="121" y="8"/>
                        </a:lnTo>
                        <a:lnTo>
                          <a:pt x="137" y="4"/>
                        </a:lnTo>
                        <a:lnTo>
                          <a:pt x="155" y="0"/>
                        </a:lnTo>
                        <a:lnTo>
                          <a:pt x="172"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27" name="Freeform 226"/>
                  <p:cNvSpPr>
                    <a:spLocks/>
                  </p:cNvSpPr>
                  <p:nvPr/>
                </p:nvSpPr>
                <p:spPr bwMode="auto">
                  <a:xfrm flipH="1">
                    <a:off x="6895558" y="919549"/>
                    <a:ext cx="115228" cy="111998"/>
                  </a:xfrm>
                  <a:custGeom>
                    <a:avLst/>
                    <a:gdLst>
                      <a:gd name="T0" fmla="*/ 189 w 343"/>
                      <a:gd name="T1" fmla="*/ 0 h 341"/>
                      <a:gd name="T2" fmla="*/ 222 w 343"/>
                      <a:gd name="T3" fmla="*/ 8 h 341"/>
                      <a:gd name="T4" fmla="*/ 253 w 343"/>
                      <a:gd name="T5" fmla="*/ 21 h 341"/>
                      <a:gd name="T6" fmla="*/ 280 w 343"/>
                      <a:gd name="T7" fmla="*/ 39 h 341"/>
                      <a:gd name="T8" fmla="*/ 304 w 343"/>
                      <a:gd name="T9" fmla="*/ 62 h 341"/>
                      <a:gd name="T10" fmla="*/ 323 w 343"/>
                      <a:gd name="T11" fmla="*/ 89 h 341"/>
                      <a:gd name="T12" fmla="*/ 335 w 343"/>
                      <a:gd name="T13" fmla="*/ 120 h 341"/>
                      <a:gd name="T14" fmla="*/ 342 w 343"/>
                      <a:gd name="T15" fmla="*/ 153 h 341"/>
                      <a:gd name="T16" fmla="*/ 342 w 343"/>
                      <a:gd name="T17" fmla="*/ 188 h 341"/>
                      <a:gd name="T18" fmla="*/ 335 w 343"/>
                      <a:gd name="T19" fmla="*/ 221 h 341"/>
                      <a:gd name="T20" fmla="*/ 323 w 343"/>
                      <a:gd name="T21" fmla="*/ 252 h 341"/>
                      <a:gd name="T22" fmla="*/ 304 w 343"/>
                      <a:gd name="T23" fmla="*/ 279 h 341"/>
                      <a:gd name="T24" fmla="*/ 280 w 343"/>
                      <a:gd name="T25" fmla="*/ 302 h 341"/>
                      <a:gd name="T26" fmla="*/ 253 w 343"/>
                      <a:gd name="T27" fmla="*/ 320 h 341"/>
                      <a:gd name="T28" fmla="*/ 222 w 343"/>
                      <a:gd name="T29" fmla="*/ 333 h 341"/>
                      <a:gd name="T30" fmla="*/ 189 w 343"/>
                      <a:gd name="T31" fmla="*/ 341 h 341"/>
                      <a:gd name="T32" fmla="*/ 153 w 343"/>
                      <a:gd name="T33" fmla="*/ 341 h 341"/>
                      <a:gd name="T34" fmla="*/ 119 w 343"/>
                      <a:gd name="T35" fmla="*/ 333 h 341"/>
                      <a:gd name="T36" fmla="*/ 89 w 343"/>
                      <a:gd name="T37" fmla="*/ 320 h 341"/>
                      <a:gd name="T38" fmla="*/ 61 w 343"/>
                      <a:gd name="T39" fmla="*/ 302 h 341"/>
                      <a:gd name="T40" fmla="*/ 38 w 343"/>
                      <a:gd name="T41" fmla="*/ 279 h 341"/>
                      <a:gd name="T42" fmla="*/ 20 w 343"/>
                      <a:gd name="T43" fmla="*/ 252 h 341"/>
                      <a:gd name="T44" fmla="*/ 7 w 343"/>
                      <a:gd name="T45" fmla="*/ 221 h 341"/>
                      <a:gd name="T46" fmla="*/ 0 w 343"/>
                      <a:gd name="T47" fmla="*/ 188 h 341"/>
                      <a:gd name="T48" fmla="*/ 0 w 343"/>
                      <a:gd name="T49" fmla="*/ 153 h 341"/>
                      <a:gd name="T50" fmla="*/ 7 w 343"/>
                      <a:gd name="T51" fmla="*/ 120 h 341"/>
                      <a:gd name="T52" fmla="*/ 20 w 343"/>
                      <a:gd name="T53" fmla="*/ 89 h 341"/>
                      <a:gd name="T54" fmla="*/ 38 w 343"/>
                      <a:gd name="T55" fmla="*/ 62 h 341"/>
                      <a:gd name="T56" fmla="*/ 61 w 343"/>
                      <a:gd name="T57" fmla="*/ 39 h 341"/>
                      <a:gd name="T58" fmla="*/ 89 w 343"/>
                      <a:gd name="T59" fmla="*/ 21 h 341"/>
                      <a:gd name="T60" fmla="*/ 119 w 343"/>
                      <a:gd name="T61" fmla="*/ 8 h 341"/>
                      <a:gd name="T62" fmla="*/ 153 w 343"/>
                      <a:gd name="T63" fmla="*/ 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3" h="341">
                        <a:moveTo>
                          <a:pt x="171" y="0"/>
                        </a:moveTo>
                        <a:lnTo>
                          <a:pt x="189" y="0"/>
                        </a:lnTo>
                        <a:lnTo>
                          <a:pt x="206" y="4"/>
                        </a:lnTo>
                        <a:lnTo>
                          <a:pt x="222" y="8"/>
                        </a:lnTo>
                        <a:lnTo>
                          <a:pt x="238" y="13"/>
                        </a:lnTo>
                        <a:lnTo>
                          <a:pt x="253" y="21"/>
                        </a:lnTo>
                        <a:lnTo>
                          <a:pt x="267" y="28"/>
                        </a:lnTo>
                        <a:lnTo>
                          <a:pt x="280" y="39"/>
                        </a:lnTo>
                        <a:lnTo>
                          <a:pt x="292" y="50"/>
                        </a:lnTo>
                        <a:lnTo>
                          <a:pt x="304" y="62"/>
                        </a:lnTo>
                        <a:lnTo>
                          <a:pt x="314" y="75"/>
                        </a:lnTo>
                        <a:lnTo>
                          <a:pt x="323" y="89"/>
                        </a:lnTo>
                        <a:lnTo>
                          <a:pt x="329" y="104"/>
                        </a:lnTo>
                        <a:lnTo>
                          <a:pt x="335" y="120"/>
                        </a:lnTo>
                        <a:lnTo>
                          <a:pt x="340" y="136"/>
                        </a:lnTo>
                        <a:lnTo>
                          <a:pt x="342" y="153"/>
                        </a:lnTo>
                        <a:lnTo>
                          <a:pt x="343" y="170"/>
                        </a:lnTo>
                        <a:lnTo>
                          <a:pt x="342" y="188"/>
                        </a:lnTo>
                        <a:lnTo>
                          <a:pt x="340" y="205"/>
                        </a:lnTo>
                        <a:lnTo>
                          <a:pt x="335" y="221"/>
                        </a:lnTo>
                        <a:lnTo>
                          <a:pt x="329" y="237"/>
                        </a:lnTo>
                        <a:lnTo>
                          <a:pt x="323" y="252"/>
                        </a:lnTo>
                        <a:lnTo>
                          <a:pt x="314" y="266"/>
                        </a:lnTo>
                        <a:lnTo>
                          <a:pt x="304" y="279"/>
                        </a:lnTo>
                        <a:lnTo>
                          <a:pt x="292" y="291"/>
                        </a:lnTo>
                        <a:lnTo>
                          <a:pt x="280" y="302"/>
                        </a:lnTo>
                        <a:lnTo>
                          <a:pt x="267" y="311"/>
                        </a:lnTo>
                        <a:lnTo>
                          <a:pt x="253" y="320"/>
                        </a:lnTo>
                        <a:lnTo>
                          <a:pt x="238" y="328"/>
                        </a:lnTo>
                        <a:lnTo>
                          <a:pt x="222" y="333"/>
                        </a:lnTo>
                        <a:lnTo>
                          <a:pt x="206" y="337"/>
                        </a:lnTo>
                        <a:lnTo>
                          <a:pt x="189" y="341"/>
                        </a:lnTo>
                        <a:lnTo>
                          <a:pt x="171" y="341"/>
                        </a:lnTo>
                        <a:lnTo>
                          <a:pt x="153" y="341"/>
                        </a:lnTo>
                        <a:lnTo>
                          <a:pt x="137" y="337"/>
                        </a:lnTo>
                        <a:lnTo>
                          <a:pt x="119" y="333"/>
                        </a:lnTo>
                        <a:lnTo>
                          <a:pt x="104" y="328"/>
                        </a:lnTo>
                        <a:lnTo>
                          <a:pt x="89" y="320"/>
                        </a:lnTo>
                        <a:lnTo>
                          <a:pt x="75" y="311"/>
                        </a:lnTo>
                        <a:lnTo>
                          <a:pt x="61" y="302"/>
                        </a:lnTo>
                        <a:lnTo>
                          <a:pt x="49" y="291"/>
                        </a:lnTo>
                        <a:lnTo>
                          <a:pt x="38" y="279"/>
                        </a:lnTo>
                        <a:lnTo>
                          <a:pt x="29" y="266"/>
                        </a:lnTo>
                        <a:lnTo>
                          <a:pt x="20" y="252"/>
                        </a:lnTo>
                        <a:lnTo>
                          <a:pt x="13" y="237"/>
                        </a:lnTo>
                        <a:lnTo>
                          <a:pt x="7" y="221"/>
                        </a:lnTo>
                        <a:lnTo>
                          <a:pt x="3" y="205"/>
                        </a:lnTo>
                        <a:lnTo>
                          <a:pt x="0" y="188"/>
                        </a:lnTo>
                        <a:lnTo>
                          <a:pt x="0" y="170"/>
                        </a:lnTo>
                        <a:lnTo>
                          <a:pt x="0" y="153"/>
                        </a:lnTo>
                        <a:lnTo>
                          <a:pt x="3" y="136"/>
                        </a:lnTo>
                        <a:lnTo>
                          <a:pt x="7" y="120"/>
                        </a:lnTo>
                        <a:lnTo>
                          <a:pt x="13" y="104"/>
                        </a:lnTo>
                        <a:lnTo>
                          <a:pt x="20" y="89"/>
                        </a:lnTo>
                        <a:lnTo>
                          <a:pt x="29" y="75"/>
                        </a:lnTo>
                        <a:lnTo>
                          <a:pt x="38" y="62"/>
                        </a:lnTo>
                        <a:lnTo>
                          <a:pt x="49" y="50"/>
                        </a:lnTo>
                        <a:lnTo>
                          <a:pt x="61" y="39"/>
                        </a:lnTo>
                        <a:lnTo>
                          <a:pt x="75" y="28"/>
                        </a:lnTo>
                        <a:lnTo>
                          <a:pt x="89" y="21"/>
                        </a:lnTo>
                        <a:lnTo>
                          <a:pt x="104" y="13"/>
                        </a:lnTo>
                        <a:lnTo>
                          <a:pt x="119" y="8"/>
                        </a:lnTo>
                        <a:lnTo>
                          <a:pt x="137" y="4"/>
                        </a:lnTo>
                        <a:lnTo>
                          <a:pt x="153" y="0"/>
                        </a:lnTo>
                        <a:lnTo>
                          <a:pt x="171"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28" name="Freeform 227"/>
                  <p:cNvSpPr>
                    <a:spLocks/>
                  </p:cNvSpPr>
                  <p:nvPr/>
                </p:nvSpPr>
                <p:spPr bwMode="auto">
                  <a:xfrm flipH="1">
                    <a:off x="6903597" y="1035501"/>
                    <a:ext cx="147385" cy="163385"/>
                  </a:xfrm>
                  <a:custGeom>
                    <a:avLst/>
                    <a:gdLst>
                      <a:gd name="T0" fmla="*/ 441 w 441"/>
                      <a:gd name="T1" fmla="*/ 498 h 498"/>
                      <a:gd name="T2" fmla="*/ 76 w 441"/>
                      <a:gd name="T3" fmla="*/ 498 h 498"/>
                      <a:gd name="T4" fmla="*/ 28 w 441"/>
                      <a:gd name="T5" fmla="*/ 300 h 498"/>
                      <a:gd name="T6" fmla="*/ 19 w 441"/>
                      <a:gd name="T7" fmla="*/ 265 h 498"/>
                      <a:gd name="T8" fmla="*/ 11 w 441"/>
                      <a:gd name="T9" fmla="*/ 230 h 498"/>
                      <a:gd name="T10" fmla="*/ 6 w 441"/>
                      <a:gd name="T11" fmla="*/ 213 h 498"/>
                      <a:gd name="T12" fmla="*/ 3 w 441"/>
                      <a:gd name="T13" fmla="*/ 196 h 498"/>
                      <a:gd name="T14" fmla="*/ 1 w 441"/>
                      <a:gd name="T15" fmla="*/ 179 h 498"/>
                      <a:gd name="T16" fmla="*/ 0 w 441"/>
                      <a:gd name="T17" fmla="*/ 161 h 498"/>
                      <a:gd name="T18" fmla="*/ 0 w 441"/>
                      <a:gd name="T19" fmla="*/ 144 h 498"/>
                      <a:gd name="T20" fmla="*/ 2 w 441"/>
                      <a:gd name="T21" fmla="*/ 128 h 498"/>
                      <a:gd name="T22" fmla="*/ 5 w 441"/>
                      <a:gd name="T23" fmla="*/ 112 h 498"/>
                      <a:gd name="T24" fmla="*/ 12 w 441"/>
                      <a:gd name="T25" fmla="*/ 95 h 498"/>
                      <a:gd name="T26" fmla="*/ 15 w 441"/>
                      <a:gd name="T27" fmla="*/ 88 h 498"/>
                      <a:gd name="T28" fmla="*/ 19 w 441"/>
                      <a:gd name="T29" fmla="*/ 80 h 498"/>
                      <a:gd name="T30" fmla="*/ 23 w 441"/>
                      <a:gd name="T31" fmla="*/ 73 h 498"/>
                      <a:gd name="T32" fmla="*/ 29 w 441"/>
                      <a:gd name="T33" fmla="*/ 65 h 498"/>
                      <a:gd name="T34" fmla="*/ 35 w 441"/>
                      <a:gd name="T35" fmla="*/ 58 h 498"/>
                      <a:gd name="T36" fmla="*/ 42 w 441"/>
                      <a:gd name="T37" fmla="*/ 51 h 498"/>
                      <a:gd name="T38" fmla="*/ 49 w 441"/>
                      <a:gd name="T39" fmla="*/ 45 h 498"/>
                      <a:gd name="T40" fmla="*/ 58 w 441"/>
                      <a:gd name="T41" fmla="*/ 37 h 498"/>
                      <a:gd name="T42" fmla="*/ 68 w 441"/>
                      <a:gd name="T43" fmla="*/ 31 h 498"/>
                      <a:gd name="T44" fmla="*/ 77 w 441"/>
                      <a:gd name="T45" fmla="*/ 24 h 498"/>
                      <a:gd name="T46" fmla="*/ 89 w 441"/>
                      <a:gd name="T47" fmla="*/ 19 h 498"/>
                      <a:gd name="T48" fmla="*/ 101 w 441"/>
                      <a:gd name="T49" fmla="*/ 14 h 498"/>
                      <a:gd name="T50" fmla="*/ 114 w 441"/>
                      <a:gd name="T51" fmla="*/ 10 h 498"/>
                      <a:gd name="T52" fmla="*/ 127 w 441"/>
                      <a:gd name="T53" fmla="*/ 6 h 498"/>
                      <a:gd name="T54" fmla="*/ 142 w 441"/>
                      <a:gd name="T55" fmla="*/ 2 h 498"/>
                      <a:gd name="T56" fmla="*/ 157 w 441"/>
                      <a:gd name="T57" fmla="*/ 0 h 498"/>
                      <a:gd name="T58" fmla="*/ 285 w 441"/>
                      <a:gd name="T59" fmla="*/ 337 h 498"/>
                      <a:gd name="T60" fmla="*/ 362 w 441"/>
                      <a:gd name="T61" fmla="*/ 178 h 498"/>
                      <a:gd name="T62" fmla="*/ 441 w 441"/>
                      <a:gd name="T63" fmla="*/ 498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41" h="498">
                        <a:moveTo>
                          <a:pt x="441" y="498"/>
                        </a:moveTo>
                        <a:lnTo>
                          <a:pt x="76" y="498"/>
                        </a:lnTo>
                        <a:lnTo>
                          <a:pt x="28" y="300"/>
                        </a:lnTo>
                        <a:lnTo>
                          <a:pt x="19" y="265"/>
                        </a:lnTo>
                        <a:lnTo>
                          <a:pt x="11" y="230"/>
                        </a:lnTo>
                        <a:lnTo>
                          <a:pt x="6" y="213"/>
                        </a:lnTo>
                        <a:lnTo>
                          <a:pt x="3" y="196"/>
                        </a:lnTo>
                        <a:lnTo>
                          <a:pt x="1" y="179"/>
                        </a:lnTo>
                        <a:lnTo>
                          <a:pt x="0" y="161"/>
                        </a:lnTo>
                        <a:lnTo>
                          <a:pt x="0" y="144"/>
                        </a:lnTo>
                        <a:lnTo>
                          <a:pt x="2" y="128"/>
                        </a:lnTo>
                        <a:lnTo>
                          <a:pt x="5" y="112"/>
                        </a:lnTo>
                        <a:lnTo>
                          <a:pt x="12" y="95"/>
                        </a:lnTo>
                        <a:lnTo>
                          <a:pt x="15" y="88"/>
                        </a:lnTo>
                        <a:lnTo>
                          <a:pt x="19" y="80"/>
                        </a:lnTo>
                        <a:lnTo>
                          <a:pt x="23" y="73"/>
                        </a:lnTo>
                        <a:lnTo>
                          <a:pt x="29" y="65"/>
                        </a:lnTo>
                        <a:lnTo>
                          <a:pt x="35" y="58"/>
                        </a:lnTo>
                        <a:lnTo>
                          <a:pt x="42" y="51"/>
                        </a:lnTo>
                        <a:lnTo>
                          <a:pt x="49" y="45"/>
                        </a:lnTo>
                        <a:lnTo>
                          <a:pt x="58" y="37"/>
                        </a:lnTo>
                        <a:lnTo>
                          <a:pt x="68" y="31"/>
                        </a:lnTo>
                        <a:lnTo>
                          <a:pt x="77" y="24"/>
                        </a:lnTo>
                        <a:lnTo>
                          <a:pt x="89" y="19"/>
                        </a:lnTo>
                        <a:lnTo>
                          <a:pt x="101" y="14"/>
                        </a:lnTo>
                        <a:lnTo>
                          <a:pt x="114" y="10"/>
                        </a:lnTo>
                        <a:lnTo>
                          <a:pt x="127" y="6"/>
                        </a:lnTo>
                        <a:lnTo>
                          <a:pt x="142" y="2"/>
                        </a:lnTo>
                        <a:lnTo>
                          <a:pt x="157" y="0"/>
                        </a:lnTo>
                        <a:lnTo>
                          <a:pt x="285" y="337"/>
                        </a:lnTo>
                        <a:lnTo>
                          <a:pt x="362" y="178"/>
                        </a:lnTo>
                        <a:lnTo>
                          <a:pt x="441" y="49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29" name="Freeform 228"/>
                  <p:cNvSpPr>
                    <a:spLocks/>
                  </p:cNvSpPr>
                  <p:nvPr/>
                </p:nvSpPr>
                <p:spPr bwMode="auto">
                  <a:xfrm flipH="1">
                    <a:off x="6678497" y="1009148"/>
                    <a:ext cx="242517" cy="206866"/>
                  </a:xfrm>
                  <a:custGeom>
                    <a:avLst/>
                    <a:gdLst>
                      <a:gd name="T0" fmla="*/ 111 w 721"/>
                      <a:gd name="T1" fmla="*/ 630 h 630"/>
                      <a:gd name="T2" fmla="*/ 616 w 721"/>
                      <a:gd name="T3" fmla="*/ 630 h 630"/>
                      <a:gd name="T4" fmla="*/ 686 w 721"/>
                      <a:gd name="T5" fmla="*/ 366 h 630"/>
                      <a:gd name="T6" fmla="*/ 697 w 721"/>
                      <a:gd name="T7" fmla="*/ 326 h 630"/>
                      <a:gd name="T8" fmla="*/ 708 w 721"/>
                      <a:gd name="T9" fmla="*/ 286 h 630"/>
                      <a:gd name="T10" fmla="*/ 712 w 721"/>
                      <a:gd name="T11" fmla="*/ 266 h 630"/>
                      <a:gd name="T12" fmla="*/ 717 w 721"/>
                      <a:gd name="T13" fmla="*/ 247 h 630"/>
                      <a:gd name="T14" fmla="*/ 719 w 721"/>
                      <a:gd name="T15" fmla="*/ 227 h 630"/>
                      <a:gd name="T16" fmla="*/ 721 w 721"/>
                      <a:gd name="T17" fmla="*/ 208 h 630"/>
                      <a:gd name="T18" fmla="*/ 721 w 721"/>
                      <a:gd name="T19" fmla="*/ 189 h 630"/>
                      <a:gd name="T20" fmla="*/ 720 w 721"/>
                      <a:gd name="T21" fmla="*/ 170 h 630"/>
                      <a:gd name="T22" fmla="*/ 717 w 721"/>
                      <a:gd name="T23" fmla="*/ 152 h 630"/>
                      <a:gd name="T24" fmla="*/ 711 w 721"/>
                      <a:gd name="T25" fmla="*/ 133 h 630"/>
                      <a:gd name="T26" fmla="*/ 708 w 721"/>
                      <a:gd name="T27" fmla="*/ 124 h 630"/>
                      <a:gd name="T28" fmla="*/ 704 w 721"/>
                      <a:gd name="T29" fmla="*/ 115 h 630"/>
                      <a:gd name="T30" fmla="*/ 698 w 721"/>
                      <a:gd name="T31" fmla="*/ 105 h 630"/>
                      <a:gd name="T32" fmla="*/ 693 w 721"/>
                      <a:gd name="T33" fmla="*/ 97 h 630"/>
                      <a:gd name="T34" fmla="*/ 688 w 721"/>
                      <a:gd name="T35" fmla="*/ 88 h 630"/>
                      <a:gd name="T36" fmla="*/ 680 w 721"/>
                      <a:gd name="T37" fmla="*/ 78 h 630"/>
                      <a:gd name="T38" fmla="*/ 672 w 721"/>
                      <a:gd name="T39" fmla="*/ 70 h 630"/>
                      <a:gd name="T40" fmla="*/ 664 w 721"/>
                      <a:gd name="T41" fmla="*/ 61 h 630"/>
                      <a:gd name="T42" fmla="*/ 657 w 721"/>
                      <a:gd name="T43" fmla="*/ 54 h 630"/>
                      <a:gd name="T44" fmla="*/ 651 w 721"/>
                      <a:gd name="T45" fmla="*/ 48 h 630"/>
                      <a:gd name="T46" fmla="*/ 643 w 721"/>
                      <a:gd name="T47" fmla="*/ 42 h 630"/>
                      <a:gd name="T48" fmla="*/ 636 w 721"/>
                      <a:gd name="T49" fmla="*/ 37 h 630"/>
                      <a:gd name="T50" fmla="*/ 620 w 721"/>
                      <a:gd name="T51" fmla="*/ 28 h 630"/>
                      <a:gd name="T52" fmla="*/ 602 w 721"/>
                      <a:gd name="T53" fmla="*/ 22 h 630"/>
                      <a:gd name="T54" fmla="*/ 583 w 721"/>
                      <a:gd name="T55" fmla="*/ 17 h 630"/>
                      <a:gd name="T56" fmla="*/ 563 w 721"/>
                      <a:gd name="T57" fmla="*/ 13 h 630"/>
                      <a:gd name="T58" fmla="*/ 543 w 721"/>
                      <a:gd name="T59" fmla="*/ 11 h 630"/>
                      <a:gd name="T60" fmla="*/ 521 w 721"/>
                      <a:gd name="T61" fmla="*/ 11 h 630"/>
                      <a:gd name="T62" fmla="*/ 366 w 721"/>
                      <a:gd name="T63" fmla="*/ 408 h 630"/>
                      <a:gd name="T64" fmla="*/ 192 w 721"/>
                      <a:gd name="T65" fmla="*/ 0 h 630"/>
                      <a:gd name="T66" fmla="*/ 177 w 721"/>
                      <a:gd name="T67" fmla="*/ 3 h 630"/>
                      <a:gd name="T68" fmla="*/ 162 w 721"/>
                      <a:gd name="T69" fmla="*/ 5 h 630"/>
                      <a:gd name="T70" fmla="*/ 146 w 721"/>
                      <a:gd name="T71" fmla="*/ 8 h 630"/>
                      <a:gd name="T72" fmla="*/ 134 w 721"/>
                      <a:gd name="T73" fmla="*/ 12 h 630"/>
                      <a:gd name="T74" fmla="*/ 119 w 721"/>
                      <a:gd name="T75" fmla="*/ 17 h 630"/>
                      <a:gd name="T76" fmla="*/ 107 w 721"/>
                      <a:gd name="T77" fmla="*/ 22 h 630"/>
                      <a:gd name="T78" fmla="*/ 95 w 721"/>
                      <a:gd name="T79" fmla="*/ 28 h 630"/>
                      <a:gd name="T80" fmla="*/ 83 w 721"/>
                      <a:gd name="T81" fmla="*/ 35 h 630"/>
                      <a:gd name="T82" fmla="*/ 72 w 721"/>
                      <a:gd name="T83" fmla="*/ 44 h 630"/>
                      <a:gd name="T84" fmla="*/ 61 w 721"/>
                      <a:gd name="T85" fmla="*/ 51 h 630"/>
                      <a:gd name="T86" fmla="*/ 53 w 721"/>
                      <a:gd name="T87" fmla="*/ 59 h 630"/>
                      <a:gd name="T88" fmla="*/ 44 w 721"/>
                      <a:gd name="T89" fmla="*/ 67 h 630"/>
                      <a:gd name="T90" fmla="*/ 36 w 721"/>
                      <a:gd name="T91" fmla="*/ 76 h 630"/>
                      <a:gd name="T92" fmla="*/ 30 w 721"/>
                      <a:gd name="T93" fmla="*/ 84 h 630"/>
                      <a:gd name="T94" fmla="*/ 23 w 721"/>
                      <a:gd name="T95" fmla="*/ 92 h 630"/>
                      <a:gd name="T96" fmla="*/ 18 w 721"/>
                      <a:gd name="T97" fmla="*/ 101 h 630"/>
                      <a:gd name="T98" fmla="*/ 14 w 721"/>
                      <a:gd name="T99" fmla="*/ 109 h 630"/>
                      <a:gd name="T100" fmla="*/ 10 w 721"/>
                      <a:gd name="T101" fmla="*/ 119 h 630"/>
                      <a:gd name="T102" fmla="*/ 7 w 721"/>
                      <a:gd name="T103" fmla="*/ 128 h 630"/>
                      <a:gd name="T104" fmla="*/ 4 w 721"/>
                      <a:gd name="T105" fmla="*/ 137 h 630"/>
                      <a:gd name="T106" fmla="*/ 1 w 721"/>
                      <a:gd name="T107" fmla="*/ 156 h 630"/>
                      <a:gd name="T108" fmla="*/ 0 w 721"/>
                      <a:gd name="T109" fmla="*/ 174 h 630"/>
                      <a:gd name="T110" fmla="*/ 1 w 721"/>
                      <a:gd name="T111" fmla="*/ 194 h 630"/>
                      <a:gd name="T112" fmla="*/ 3 w 721"/>
                      <a:gd name="T113" fmla="*/ 213 h 630"/>
                      <a:gd name="T114" fmla="*/ 6 w 721"/>
                      <a:gd name="T115" fmla="*/ 234 h 630"/>
                      <a:gd name="T116" fmla="*/ 10 w 721"/>
                      <a:gd name="T117" fmla="*/ 253 h 630"/>
                      <a:gd name="T118" fmla="*/ 21 w 721"/>
                      <a:gd name="T119" fmla="*/ 294 h 630"/>
                      <a:gd name="T120" fmla="*/ 32 w 721"/>
                      <a:gd name="T121" fmla="*/ 336 h 630"/>
                      <a:gd name="T122" fmla="*/ 111 w 721"/>
                      <a:gd name="T123" fmla="*/ 630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21" h="630">
                        <a:moveTo>
                          <a:pt x="111" y="630"/>
                        </a:moveTo>
                        <a:lnTo>
                          <a:pt x="616" y="630"/>
                        </a:lnTo>
                        <a:lnTo>
                          <a:pt x="686" y="366"/>
                        </a:lnTo>
                        <a:lnTo>
                          <a:pt x="697" y="326"/>
                        </a:lnTo>
                        <a:lnTo>
                          <a:pt x="708" y="286"/>
                        </a:lnTo>
                        <a:lnTo>
                          <a:pt x="712" y="266"/>
                        </a:lnTo>
                        <a:lnTo>
                          <a:pt x="717" y="247"/>
                        </a:lnTo>
                        <a:lnTo>
                          <a:pt x="719" y="227"/>
                        </a:lnTo>
                        <a:lnTo>
                          <a:pt x="721" y="208"/>
                        </a:lnTo>
                        <a:lnTo>
                          <a:pt x="721" y="189"/>
                        </a:lnTo>
                        <a:lnTo>
                          <a:pt x="720" y="170"/>
                        </a:lnTo>
                        <a:lnTo>
                          <a:pt x="717" y="152"/>
                        </a:lnTo>
                        <a:lnTo>
                          <a:pt x="711" y="133"/>
                        </a:lnTo>
                        <a:lnTo>
                          <a:pt x="708" y="124"/>
                        </a:lnTo>
                        <a:lnTo>
                          <a:pt x="704" y="115"/>
                        </a:lnTo>
                        <a:lnTo>
                          <a:pt x="698" y="105"/>
                        </a:lnTo>
                        <a:lnTo>
                          <a:pt x="693" y="97"/>
                        </a:lnTo>
                        <a:lnTo>
                          <a:pt x="688" y="88"/>
                        </a:lnTo>
                        <a:lnTo>
                          <a:pt x="680" y="78"/>
                        </a:lnTo>
                        <a:lnTo>
                          <a:pt x="672" y="70"/>
                        </a:lnTo>
                        <a:lnTo>
                          <a:pt x="664" y="61"/>
                        </a:lnTo>
                        <a:lnTo>
                          <a:pt x="657" y="54"/>
                        </a:lnTo>
                        <a:lnTo>
                          <a:pt x="651" y="48"/>
                        </a:lnTo>
                        <a:lnTo>
                          <a:pt x="643" y="42"/>
                        </a:lnTo>
                        <a:lnTo>
                          <a:pt x="636" y="37"/>
                        </a:lnTo>
                        <a:lnTo>
                          <a:pt x="620" y="28"/>
                        </a:lnTo>
                        <a:lnTo>
                          <a:pt x="602" y="22"/>
                        </a:lnTo>
                        <a:lnTo>
                          <a:pt x="583" y="17"/>
                        </a:lnTo>
                        <a:lnTo>
                          <a:pt x="563" y="13"/>
                        </a:lnTo>
                        <a:lnTo>
                          <a:pt x="543" y="11"/>
                        </a:lnTo>
                        <a:lnTo>
                          <a:pt x="521" y="11"/>
                        </a:lnTo>
                        <a:lnTo>
                          <a:pt x="366" y="408"/>
                        </a:lnTo>
                        <a:lnTo>
                          <a:pt x="192" y="0"/>
                        </a:lnTo>
                        <a:lnTo>
                          <a:pt x="177" y="3"/>
                        </a:lnTo>
                        <a:lnTo>
                          <a:pt x="162" y="5"/>
                        </a:lnTo>
                        <a:lnTo>
                          <a:pt x="146" y="8"/>
                        </a:lnTo>
                        <a:lnTo>
                          <a:pt x="134" y="12"/>
                        </a:lnTo>
                        <a:lnTo>
                          <a:pt x="119" y="17"/>
                        </a:lnTo>
                        <a:lnTo>
                          <a:pt x="107" y="22"/>
                        </a:lnTo>
                        <a:lnTo>
                          <a:pt x="95" y="28"/>
                        </a:lnTo>
                        <a:lnTo>
                          <a:pt x="83" y="35"/>
                        </a:lnTo>
                        <a:lnTo>
                          <a:pt x="72" y="44"/>
                        </a:lnTo>
                        <a:lnTo>
                          <a:pt x="61" y="51"/>
                        </a:lnTo>
                        <a:lnTo>
                          <a:pt x="53" y="59"/>
                        </a:lnTo>
                        <a:lnTo>
                          <a:pt x="44" y="67"/>
                        </a:lnTo>
                        <a:lnTo>
                          <a:pt x="36" y="76"/>
                        </a:lnTo>
                        <a:lnTo>
                          <a:pt x="30" y="84"/>
                        </a:lnTo>
                        <a:lnTo>
                          <a:pt x="23" y="92"/>
                        </a:lnTo>
                        <a:lnTo>
                          <a:pt x="18" y="101"/>
                        </a:lnTo>
                        <a:lnTo>
                          <a:pt x="14" y="109"/>
                        </a:lnTo>
                        <a:lnTo>
                          <a:pt x="10" y="119"/>
                        </a:lnTo>
                        <a:lnTo>
                          <a:pt x="7" y="128"/>
                        </a:lnTo>
                        <a:lnTo>
                          <a:pt x="4" y="137"/>
                        </a:lnTo>
                        <a:lnTo>
                          <a:pt x="1" y="156"/>
                        </a:lnTo>
                        <a:lnTo>
                          <a:pt x="0" y="174"/>
                        </a:lnTo>
                        <a:lnTo>
                          <a:pt x="1" y="194"/>
                        </a:lnTo>
                        <a:lnTo>
                          <a:pt x="3" y="213"/>
                        </a:lnTo>
                        <a:lnTo>
                          <a:pt x="6" y="234"/>
                        </a:lnTo>
                        <a:lnTo>
                          <a:pt x="10" y="253"/>
                        </a:lnTo>
                        <a:lnTo>
                          <a:pt x="21" y="294"/>
                        </a:lnTo>
                        <a:lnTo>
                          <a:pt x="32" y="336"/>
                        </a:lnTo>
                        <a:lnTo>
                          <a:pt x="111" y="63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30" name="Freeform 229"/>
                  <p:cNvSpPr>
                    <a:spLocks/>
                  </p:cNvSpPr>
                  <p:nvPr/>
                </p:nvSpPr>
                <p:spPr bwMode="auto">
                  <a:xfrm flipH="1">
                    <a:off x="6545851" y="1035501"/>
                    <a:ext cx="147385" cy="163385"/>
                  </a:xfrm>
                  <a:custGeom>
                    <a:avLst/>
                    <a:gdLst>
                      <a:gd name="T0" fmla="*/ 0 w 442"/>
                      <a:gd name="T1" fmla="*/ 498 h 498"/>
                      <a:gd name="T2" fmla="*/ 365 w 442"/>
                      <a:gd name="T3" fmla="*/ 498 h 498"/>
                      <a:gd name="T4" fmla="*/ 413 w 442"/>
                      <a:gd name="T5" fmla="*/ 300 h 498"/>
                      <a:gd name="T6" fmla="*/ 422 w 442"/>
                      <a:gd name="T7" fmla="*/ 265 h 498"/>
                      <a:gd name="T8" fmla="*/ 431 w 442"/>
                      <a:gd name="T9" fmla="*/ 230 h 498"/>
                      <a:gd name="T10" fmla="*/ 435 w 442"/>
                      <a:gd name="T11" fmla="*/ 213 h 498"/>
                      <a:gd name="T12" fmla="*/ 438 w 442"/>
                      <a:gd name="T13" fmla="*/ 196 h 498"/>
                      <a:gd name="T14" fmla="*/ 440 w 442"/>
                      <a:gd name="T15" fmla="*/ 179 h 498"/>
                      <a:gd name="T16" fmla="*/ 442 w 442"/>
                      <a:gd name="T17" fmla="*/ 161 h 498"/>
                      <a:gd name="T18" fmla="*/ 442 w 442"/>
                      <a:gd name="T19" fmla="*/ 144 h 498"/>
                      <a:gd name="T20" fmla="*/ 439 w 442"/>
                      <a:gd name="T21" fmla="*/ 128 h 498"/>
                      <a:gd name="T22" fmla="*/ 436 w 442"/>
                      <a:gd name="T23" fmla="*/ 112 h 498"/>
                      <a:gd name="T24" fmla="*/ 431 w 442"/>
                      <a:gd name="T25" fmla="*/ 95 h 498"/>
                      <a:gd name="T26" fmla="*/ 426 w 442"/>
                      <a:gd name="T27" fmla="*/ 88 h 498"/>
                      <a:gd name="T28" fmla="*/ 422 w 442"/>
                      <a:gd name="T29" fmla="*/ 80 h 498"/>
                      <a:gd name="T30" fmla="*/ 418 w 442"/>
                      <a:gd name="T31" fmla="*/ 73 h 498"/>
                      <a:gd name="T32" fmla="*/ 412 w 442"/>
                      <a:gd name="T33" fmla="*/ 65 h 498"/>
                      <a:gd name="T34" fmla="*/ 406 w 442"/>
                      <a:gd name="T35" fmla="*/ 58 h 498"/>
                      <a:gd name="T36" fmla="*/ 399 w 442"/>
                      <a:gd name="T37" fmla="*/ 51 h 498"/>
                      <a:gd name="T38" fmla="*/ 392 w 442"/>
                      <a:gd name="T39" fmla="*/ 45 h 498"/>
                      <a:gd name="T40" fmla="*/ 383 w 442"/>
                      <a:gd name="T41" fmla="*/ 37 h 498"/>
                      <a:gd name="T42" fmla="*/ 375 w 442"/>
                      <a:gd name="T43" fmla="*/ 31 h 498"/>
                      <a:gd name="T44" fmla="*/ 364 w 442"/>
                      <a:gd name="T45" fmla="*/ 24 h 498"/>
                      <a:gd name="T46" fmla="*/ 353 w 442"/>
                      <a:gd name="T47" fmla="*/ 19 h 498"/>
                      <a:gd name="T48" fmla="*/ 341 w 442"/>
                      <a:gd name="T49" fmla="*/ 14 h 498"/>
                      <a:gd name="T50" fmla="*/ 328 w 442"/>
                      <a:gd name="T51" fmla="*/ 10 h 498"/>
                      <a:gd name="T52" fmla="*/ 314 w 442"/>
                      <a:gd name="T53" fmla="*/ 6 h 498"/>
                      <a:gd name="T54" fmla="*/ 300 w 442"/>
                      <a:gd name="T55" fmla="*/ 2 h 498"/>
                      <a:gd name="T56" fmla="*/ 284 w 442"/>
                      <a:gd name="T57" fmla="*/ 0 h 498"/>
                      <a:gd name="T58" fmla="*/ 156 w 442"/>
                      <a:gd name="T59" fmla="*/ 337 h 498"/>
                      <a:gd name="T60" fmla="*/ 81 w 442"/>
                      <a:gd name="T61" fmla="*/ 178 h 498"/>
                      <a:gd name="T62" fmla="*/ 0 w 442"/>
                      <a:gd name="T63" fmla="*/ 498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42" h="498">
                        <a:moveTo>
                          <a:pt x="0" y="498"/>
                        </a:moveTo>
                        <a:lnTo>
                          <a:pt x="365" y="498"/>
                        </a:lnTo>
                        <a:lnTo>
                          <a:pt x="413" y="300"/>
                        </a:lnTo>
                        <a:lnTo>
                          <a:pt x="422" y="265"/>
                        </a:lnTo>
                        <a:lnTo>
                          <a:pt x="431" y="230"/>
                        </a:lnTo>
                        <a:lnTo>
                          <a:pt x="435" y="213"/>
                        </a:lnTo>
                        <a:lnTo>
                          <a:pt x="438" y="196"/>
                        </a:lnTo>
                        <a:lnTo>
                          <a:pt x="440" y="179"/>
                        </a:lnTo>
                        <a:lnTo>
                          <a:pt x="442" y="161"/>
                        </a:lnTo>
                        <a:lnTo>
                          <a:pt x="442" y="144"/>
                        </a:lnTo>
                        <a:lnTo>
                          <a:pt x="439" y="128"/>
                        </a:lnTo>
                        <a:lnTo>
                          <a:pt x="436" y="112"/>
                        </a:lnTo>
                        <a:lnTo>
                          <a:pt x="431" y="95"/>
                        </a:lnTo>
                        <a:lnTo>
                          <a:pt x="426" y="88"/>
                        </a:lnTo>
                        <a:lnTo>
                          <a:pt x="422" y="80"/>
                        </a:lnTo>
                        <a:lnTo>
                          <a:pt x="418" y="73"/>
                        </a:lnTo>
                        <a:lnTo>
                          <a:pt x="412" y="65"/>
                        </a:lnTo>
                        <a:lnTo>
                          <a:pt x="406" y="58"/>
                        </a:lnTo>
                        <a:lnTo>
                          <a:pt x="399" y="51"/>
                        </a:lnTo>
                        <a:lnTo>
                          <a:pt x="392" y="45"/>
                        </a:lnTo>
                        <a:lnTo>
                          <a:pt x="383" y="37"/>
                        </a:lnTo>
                        <a:lnTo>
                          <a:pt x="375" y="31"/>
                        </a:lnTo>
                        <a:lnTo>
                          <a:pt x="364" y="24"/>
                        </a:lnTo>
                        <a:lnTo>
                          <a:pt x="353" y="19"/>
                        </a:lnTo>
                        <a:lnTo>
                          <a:pt x="341" y="14"/>
                        </a:lnTo>
                        <a:lnTo>
                          <a:pt x="328" y="10"/>
                        </a:lnTo>
                        <a:lnTo>
                          <a:pt x="314" y="6"/>
                        </a:lnTo>
                        <a:lnTo>
                          <a:pt x="300" y="2"/>
                        </a:lnTo>
                        <a:lnTo>
                          <a:pt x="284" y="0"/>
                        </a:lnTo>
                        <a:lnTo>
                          <a:pt x="156" y="337"/>
                        </a:lnTo>
                        <a:lnTo>
                          <a:pt x="81" y="178"/>
                        </a:lnTo>
                        <a:lnTo>
                          <a:pt x="0" y="49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sp>
              <p:nvSpPr>
                <p:cNvPr id="14" name="TextBox 361"/>
                <p:cNvSpPr txBox="1"/>
                <p:nvPr/>
              </p:nvSpPr>
              <p:spPr>
                <a:xfrm>
                  <a:off x="4741978" y="5141899"/>
                  <a:ext cx="3426898" cy="433015"/>
                </a:xfrm>
                <a:prstGeom prst="rect">
                  <a:avLst/>
                </a:prstGeom>
                <a:noFill/>
              </p:spPr>
              <p:txBody>
                <a:bodyPr vert="horz" wrap="square" lIns="0" tIns="0" rIns="0" bIns="0" rtlCol="0">
                  <a:spAutoFit/>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indent="-266266">
                    <a:spcAft>
                      <a:spcPts val="874"/>
                    </a:spcAft>
                  </a:pPr>
                  <a:r>
                    <a:rPr lang="en-GB" sz="1050" i="1" dirty="0">
                      <a:solidFill>
                        <a:srgbClr val="000000"/>
                      </a:solidFill>
                      <a:latin typeface="Georgia" panose="02040502050405020303" pitchFamily="18" charset="0"/>
                    </a:rPr>
                    <a:t>Continuous support from the GHM Training Excellence Committee</a:t>
                  </a:r>
                </a:p>
              </p:txBody>
            </p:sp>
            <p:sp>
              <p:nvSpPr>
                <p:cNvPr id="15" name="TextBox 359"/>
                <p:cNvSpPr txBox="1"/>
                <p:nvPr/>
              </p:nvSpPr>
              <p:spPr>
                <a:xfrm>
                  <a:off x="-589191" y="4247401"/>
                  <a:ext cx="3450752" cy="433015"/>
                </a:xfrm>
                <a:prstGeom prst="rect">
                  <a:avLst/>
                </a:prstGeom>
                <a:noFill/>
              </p:spPr>
              <p:txBody>
                <a:bodyPr vert="horz" wrap="square" lIns="0" tIns="0" rIns="0" bIns="0" rtlCol="0">
                  <a:spAutoFit/>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indent="-266266">
                    <a:spcAft>
                      <a:spcPts val="874"/>
                    </a:spcAft>
                  </a:pPr>
                  <a:r>
                    <a:rPr lang="en-GB" sz="1050" i="1" dirty="0">
                      <a:solidFill>
                        <a:srgbClr val="000000"/>
                      </a:solidFill>
                      <a:latin typeface="Georgia" panose="02040502050405020303" pitchFamily="18" charset="0"/>
                    </a:rPr>
                    <a:t>Continuous communication with relevant stakeholders and monitoring PI project outcomes</a:t>
                  </a:r>
                </a:p>
              </p:txBody>
            </p:sp>
            <p:grpSp>
              <p:nvGrpSpPr>
                <p:cNvPr id="16" name="Group 15"/>
                <p:cNvGrpSpPr/>
                <p:nvPr/>
              </p:nvGrpSpPr>
              <p:grpSpPr>
                <a:xfrm rot="19767354">
                  <a:off x="2818926" y="5553372"/>
                  <a:ext cx="470085" cy="587190"/>
                  <a:chOff x="7580230" y="922184"/>
                  <a:chExt cx="580163" cy="724694"/>
                </a:xfrm>
              </p:grpSpPr>
              <p:sp>
                <p:nvSpPr>
                  <p:cNvPr id="217" name="Rectangle 216"/>
                  <p:cNvSpPr>
                    <a:spLocks noChangeArrowheads="1"/>
                  </p:cNvSpPr>
                  <p:nvPr/>
                </p:nvSpPr>
                <p:spPr bwMode="auto">
                  <a:xfrm flipH="1">
                    <a:off x="7604347" y="922184"/>
                    <a:ext cx="531928" cy="22399"/>
                  </a:xfrm>
                  <a:prstGeom prst="rect">
                    <a:avLst/>
                  </a:prstGeom>
                  <a:noFill/>
                  <a:ln w="3">
                    <a:solidFill>
                      <a:srgbClr val="C0BAA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18" name="Freeform 217"/>
                  <p:cNvSpPr>
                    <a:spLocks/>
                  </p:cNvSpPr>
                  <p:nvPr/>
                </p:nvSpPr>
                <p:spPr bwMode="auto">
                  <a:xfrm flipH="1">
                    <a:off x="7682059" y="1155404"/>
                    <a:ext cx="376504" cy="263525"/>
                  </a:xfrm>
                  <a:custGeom>
                    <a:avLst/>
                    <a:gdLst>
                      <a:gd name="T0" fmla="*/ 0 w 1125"/>
                      <a:gd name="T1" fmla="*/ 689 h 796"/>
                      <a:gd name="T2" fmla="*/ 435 w 1125"/>
                      <a:gd name="T3" fmla="*/ 329 h 796"/>
                      <a:gd name="T4" fmla="*/ 592 w 1125"/>
                      <a:gd name="T5" fmla="*/ 453 h 796"/>
                      <a:gd name="T6" fmla="*/ 891 w 1125"/>
                      <a:gd name="T7" fmla="*/ 152 h 796"/>
                      <a:gd name="T8" fmla="*/ 753 w 1125"/>
                      <a:gd name="T9" fmla="*/ 0 h 796"/>
                      <a:gd name="T10" fmla="*/ 1125 w 1125"/>
                      <a:gd name="T11" fmla="*/ 1 h 796"/>
                      <a:gd name="T12" fmla="*/ 1124 w 1125"/>
                      <a:gd name="T13" fmla="*/ 391 h 796"/>
                      <a:gd name="T14" fmla="*/ 993 w 1125"/>
                      <a:gd name="T15" fmla="*/ 247 h 796"/>
                      <a:gd name="T16" fmla="*/ 584 w 1125"/>
                      <a:gd name="T17" fmla="*/ 661 h 796"/>
                      <a:gd name="T18" fmla="*/ 419 w 1125"/>
                      <a:gd name="T19" fmla="*/ 530 h 796"/>
                      <a:gd name="T20" fmla="*/ 111 w 1125"/>
                      <a:gd name="T21" fmla="*/ 796 h 796"/>
                      <a:gd name="T22" fmla="*/ 0 w 1125"/>
                      <a:gd name="T23" fmla="*/ 689 h 7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25" h="796">
                        <a:moveTo>
                          <a:pt x="0" y="689"/>
                        </a:moveTo>
                        <a:lnTo>
                          <a:pt x="435" y="329"/>
                        </a:lnTo>
                        <a:lnTo>
                          <a:pt x="592" y="453"/>
                        </a:lnTo>
                        <a:lnTo>
                          <a:pt x="891" y="152"/>
                        </a:lnTo>
                        <a:lnTo>
                          <a:pt x="753" y="0"/>
                        </a:lnTo>
                        <a:lnTo>
                          <a:pt x="1125" y="1"/>
                        </a:lnTo>
                        <a:lnTo>
                          <a:pt x="1124" y="391"/>
                        </a:lnTo>
                        <a:lnTo>
                          <a:pt x="993" y="247"/>
                        </a:lnTo>
                        <a:lnTo>
                          <a:pt x="584" y="661"/>
                        </a:lnTo>
                        <a:lnTo>
                          <a:pt x="419" y="530"/>
                        </a:lnTo>
                        <a:lnTo>
                          <a:pt x="111" y="796"/>
                        </a:lnTo>
                        <a:lnTo>
                          <a:pt x="0" y="68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19" name="Rectangle 218"/>
                  <p:cNvSpPr>
                    <a:spLocks noChangeArrowheads="1"/>
                  </p:cNvSpPr>
                  <p:nvPr/>
                </p:nvSpPr>
                <p:spPr bwMode="auto">
                  <a:xfrm flipH="1">
                    <a:off x="7604347" y="1039454"/>
                    <a:ext cx="531928" cy="503333"/>
                  </a:xfrm>
                  <a:prstGeom prst="rect">
                    <a:avLst/>
                  </a:prstGeom>
                  <a:noFill/>
                  <a:ln w="3">
                    <a:solidFill>
                      <a:srgbClr val="C0BAA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20" name="Rectangle 219"/>
                  <p:cNvSpPr>
                    <a:spLocks noChangeArrowheads="1"/>
                  </p:cNvSpPr>
                  <p:nvPr/>
                </p:nvSpPr>
                <p:spPr bwMode="auto">
                  <a:xfrm flipH="1">
                    <a:off x="7580230" y="955126"/>
                    <a:ext cx="580163" cy="73787"/>
                  </a:xfrm>
                  <a:prstGeom prst="rect">
                    <a:avLst/>
                  </a:prstGeom>
                  <a:noFill/>
                  <a:ln w="3">
                    <a:solidFill>
                      <a:srgbClr val="C0BAA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21" name="Rectangle 220"/>
                  <p:cNvSpPr>
                    <a:spLocks noChangeArrowheads="1"/>
                  </p:cNvSpPr>
                  <p:nvPr/>
                </p:nvSpPr>
                <p:spPr bwMode="auto">
                  <a:xfrm flipH="1">
                    <a:off x="7593627" y="1558598"/>
                    <a:ext cx="553366" cy="21082"/>
                  </a:xfrm>
                  <a:prstGeom prst="rect">
                    <a:avLst/>
                  </a:prstGeom>
                  <a:noFill/>
                  <a:ln w="3">
                    <a:solidFill>
                      <a:srgbClr val="C0BAA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22" name="Freeform 221"/>
                  <p:cNvSpPr>
                    <a:spLocks/>
                  </p:cNvSpPr>
                  <p:nvPr/>
                </p:nvSpPr>
                <p:spPr bwMode="auto">
                  <a:xfrm flipH="1">
                    <a:off x="7849542" y="1606032"/>
                    <a:ext cx="41537" cy="40846"/>
                  </a:xfrm>
                  <a:custGeom>
                    <a:avLst/>
                    <a:gdLst>
                      <a:gd name="T0" fmla="*/ 0 w 122"/>
                      <a:gd name="T1" fmla="*/ 61 h 123"/>
                      <a:gd name="T2" fmla="*/ 1 w 122"/>
                      <a:gd name="T3" fmla="*/ 48 h 123"/>
                      <a:gd name="T4" fmla="*/ 4 w 122"/>
                      <a:gd name="T5" fmla="*/ 37 h 123"/>
                      <a:gd name="T6" fmla="*/ 10 w 122"/>
                      <a:gd name="T7" fmla="*/ 27 h 123"/>
                      <a:gd name="T8" fmla="*/ 18 w 122"/>
                      <a:gd name="T9" fmla="*/ 18 h 123"/>
                      <a:gd name="T10" fmla="*/ 27 w 122"/>
                      <a:gd name="T11" fmla="*/ 11 h 123"/>
                      <a:gd name="T12" fmla="*/ 37 w 122"/>
                      <a:gd name="T13" fmla="*/ 4 h 123"/>
                      <a:gd name="T14" fmla="*/ 49 w 122"/>
                      <a:gd name="T15" fmla="*/ 1 h 123"/>
                      <a:gd name="T16" fmla="*/ 62 w 122"/>
                      <a:gd name="T17" fmla="*/ 0 h 123"/>
                      <a:gd name="T18" fmla="*/ 72 w 122"/>
                      <a:gd name="T19" fmla="*/ 1 h 123"/>
                      <a:gd name="T20" fmla="*/ 84 w 122"/>
                      <a:gd name="T21" fmla="*/ 4 h 123"/>
                      <a:gd name="T22" fmla="*/ 95 w 122"/>
                      <a:gd name="T23" fmla="*/ 11 h 123"/>
                      <a:gd name="T24" fmla="*/ 105 w 122"/>
                      <a:gd name="T25" fmla="*/ 18 h 123"/>
                      <a:gd name="T26" fmla="*/ 111 w 122"/>
                      <a:gd name="T27" fmla="*/ 27 h 123"/>
                      <a:gd name="T28" fmla="*/ 117 w 122"/>
                      <a:gd name="T29" fmla="*/ 37 h 123"/>
                      <a:gd name="T30" fmla="*/ 120 w 122"/>
                      <a:gd name="T31" fmla="*/ 48 h 123"/>
                      <a:gd name="T32" fmla="*/ 122 w 122"/>
                      <a:gd name="T33" fmla="*/ 61 h 123"/>
                      <a:gd name="T34" fmla="*/ 120 w 122"/>
                      <a:gd name="T35" fmla="*/ 74 h 123"/>
                      <a:gd name="T36" fmla="*/ 117 w 122"/>
                      <a:gd name="T37" fmla="*/ 85 h 123"/>
                      <a:gd name="T38" fmla="*/ 111 w 122"/>
                      <a:gd name="T39" fmla="*/ 96 h 123"/>
                      <a:gd name="T40" fmla="*/ 105 w 122"/>
                      <a:gd name="T41" fmla="*/ 105 h 123"/>
                      <a:gd name="T42" fmla="*/ 95 w 122"/>
                      <a:gd name="T43" fmla="*/ 113 h 123"/>
                      <a:gd name="T44" fmla="*/ 84 w 122"/>
                      <a:gd name="T45" fmla="*/ 118 h 123"/>
                      <a:gd name="T46" fmla="*/ 72 w 122"/>
                      <a:gd name="T47" fmla="*/ 121 h 123"/>
                      <a:gd name="T48" fmla="*/ 62 w 122"/>
                      <a:gd name="T49" fmla="*/ 123 h 123"/>
                      <a:gd name="T50" fmla="*/ 49 w 122"/>
                      <a:gd name="T51" fmla="*/ 121 h 123"/>
                      <a:gd name="T52" fmla="*/ 37 w 122"/>
                      <a:gd name="T53" fmla="*/ 118 h 123"/>
                      <a:gd name="T54" fmla="*/ 27 w 122"/>
                      <a:gd name="T55" fmla="*/ 113 h 123"/>
                      <a:gd name="T56" fmla="*/ 18 w 122"/>
                      <a:gd name="T57" fmla="*/ 105 h 123"/>
                      <a:gd name="T58" fmla="*/ 10 w 122"/>
                      <a:gd name="T59" fmla="*/ 96 h 123"/>
                      <a:gd name="T60" fmla="*/ 4 w 122"/>
                      <a:gd name="T61" fmla="*/ 85 h 123"/>
                      <a:gd name="T62" fmla="*/ 1 w 122"/>
                      <a:gd name="T63" fmla="*/ 74 h 123"/>
                      <a:gd name="T64" fmla="*/ 0 w 122"/>
                      <a:gd name="T65" fmla="*/ 6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2" h="123">
                        <a:moveTo>
                          <a:pt x="0" y="61"/>
                        </a:moveTo>
                        <a:lnTo>
                          <a:pt x="1" y="48"/>
                        </a:lnTo>
                        <a:lnTo>
                          <a:pt x="4" y="37"/>
                        </a:lnTo>
                        <a:lnTo>
                          <a:pt x="10" y="27"/>
                        </a:lnTo>
                        <a:lnTo>
                          <a:pt x="18" y="18"/>
                        </a:lnTo>
                        <a:lnTo>
                          <a:pt x="27" y="11"/>
                        </a:lnTo>
                        <a:lnTo>
                          <a:pt x="37" y="4"/>
                        </a:lnTo>
                        <a:lnTo>
                          <a:pt x="49" y="1"/>
                        </a:lnTo>
                        <a:lnTo>
                          <a:pt x="62" y="0"/>
                        </a:lnTo>
                        <a:lnTo>
                          <a:pt x="72" y="1"/>
                        </a:lnTo>
                        <a:lnTo>
                          <a:pt x="84" y="4"/>
                        </a:lnTo>
                        <a:lnTo>
                          <a:pt x="95" y="11"/>
                        </a:lnTo>
                        <a:lnTo>
                          <a:pt x="105" y="18"/>
                        </a:lnTo>
                        <a:lnTo>
                          <a:pt x="111" y="27"/>
                        </a:lnTo>
                        <a:lnTo>
                          <a:pt x="117" y="37"/>
                        </a:lnTo>
                        <a:lnTo>
                          <a:pt x="120" y="48"/>
                        </a:lnTo>
                        <a:lnTo>
                          <a:pt x="122" y="61"/>
                        </a:lnTo>
                        <a:lnTo>
                          <a:pt x="120" y="74"/>
                        </a:lnTo>
                        <a:lnTo>
                          <a:pt x="117" y="85"/>
                        </a:lnTo>
                        <a:lnTo>
                          <a:pt x="111" y="96"/>
                        </a:lnTo>
                        <a:lnTo>
                          <a:pt x="105" y="105"/>
                        </a:lnTo>
                        <a:lnTo>
                          <a:pt x="95" y="113"/>
                        </a:lnTo>
                        <a:lnTo>
                          <a:pt x="84" y="118"/>
                        </a:lnTo>
                        <a:lnTo>
                          <a:pt x="72" y="121"/>
                        </a:lnTo>
                        <a:lnTo>
                          <a:pt x="62" y="123"/>
                        </a:lnTo>
                        <a:lnTo>
                          <a:pt x="49" y="121"/>
                        </a:lnTo>
                        <a:lnTo>
                          <a:pt x="37" y="118"/>
                        </a:lnTo>
                        <a:lnTo>
                          <a:pt x="27" y="113"/>
                        </a:lnTo>
                        <a:lnTo>
                          <a:pt x="18" y="105"/>
                        </a:lnTo>
                        <a:lnTo>
                          <a:pt x="10" y="96"/>
                        </a:lnTo>
                        <a:lnTo>
                          <a:pt x="4" y="85"/>
                        </a:lnTo>
                        <a:lnTo>
                          <a:pt x="1" y="74"/>
                        </a:lnTo>
                        <a:lnTo>
                          <a:pt x="0" y="61"/>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23" name="Freeform 222"/>
                  <p:cNvSpPr>
                    <a:spLocks/>
                  </p:cNvSpPr>
                  <p:nvPr/>
                </p:nvSpPr>
                <p:spPr bwMode="auto">
                  <a:xfrm flipH="1">
                    <a:off x="7856242" y="1612620"/>
                    <a:ext cx="28137" cy="27670"/>
                  </a:xfrm>
                  <a:custGeom>
                    <a:avLst/>
                    <a:gdLst>
                      <a:gd name="T0" fmla="*/ 0 w 82"/>
                      <a:gd name="T1" fmla="*/ 41 h 82"/>
                      <a:gd name="T2" fmla="*/ 0 w 82"/>
                      <a:gd name="T3" fmla="*/ 33 h 82"/>
                      <a:gd name="T4" fmla="*/ 3 w 82"/>
                      <a:gd name="T5" fmla="*/ 24 h 82"/>
                      <a:gd name="T6" fmla="*/ 6 w 82"/>
                      <a:gd name="T7" fmla="*/ 18 h 82"/>
                      <a:gd name="T8" fmla="*/ 10 w 82"/>
                      <a:gd name="T9" fmla="*/ 12 h 82"/>
                      <a:gd name="T10" fmla="*/ 17 w 82"/>
                      <a:gd name="T11" fmla="*/ 7 h 82"/>
                      <a:gd name="T12" fmla="*/ 23 w 82"/>
                      <a:gd name="T13" fmla="*/ 4 h 82"/>
                      <a:gd name="T14" fmla="*/ 32 w 82"/>
                      <a:gd name="T15" fmla="*/ 0 h 82"/>
                      <a:gd name="T16" fmla="*/ 41 w 82"/>
                      <a:gd name="T17" fmla="*/ 0 h 82"/>
                      <a:gd name="T18" fmla="*/ 48 w 82"/>
                      <a:gd name="T19" fmla="*/ 0 h 82"/>
                      <a:gd name="T20" fmla="*/ 56 w 82"/>
                      <a:gd name="T21" fmla="*/ 4 h 82"/>
                      <a:gd name="T22" fmla="*/ 62 w 82"/>
                      <a:gd name="T23" fmla="*/ 7 h 82"/>
                      <a:gd name="T24" fmla="*/ 69 w 82"/>
                      <a:gd name="T25" fmla="*/ 12 h 82"/>
                      <a:gd name="T26" fmla="*/ 74 w 82"/>
                      <a:gd name="T27" fmla="*/ 18 h 82"/>
                      <a:gd name="T28" fmla="*/ 77 w 82"/>
                      <a:gd name="T29" fmla="*/ 24 h 82"/>
                      <a:gd name="T30" fmla="*/ 81 w 82"/>
                      <a:gd name="T31" fmla="*/ 33 h 82"/>
                      <a:gd name="T32" fmla="*/ 82 w 82"/>
                      <a:gd name="T33" fmla="*/ 41 h 82"/>
                      <a:gd name="T34" fmla="*/ 81 w 82"/>
                      <a:gd name="T35" fmla="*/ 49 h 82"/>
                      <a:gd name="T36" fmla="*/ 77 w 82"/>
                      <a:gd name="T37" fmla="*/ 56 h 82"/>
                      <a:gd name="T38" fmla="*/ 74 w 82"/>
                      <a:gd name="T39" fmla="*/ 63 h 82"/>
                      <a:gd name="T40" fmla="*/ 69 w 82"/>
                      <a:gd name="T41" fmla="*/ 69 h 82"/>
                      <a:gd name="T42" fmla="*/ 62 w 82"/>
                      <a:gd name="T43" fmla="*/ 75 h 82"/>
                      <a:gd name="T44" fmla="*/ 56 w 82"/>
                      <a:gd name="T45" fmla="*/ 78 h 82"/>
                      <a:gd name="T46" fmla="*/ 48 w 82"/>
                      <a:gd name="T47" fmla="*/ 81 h 82"/>
                      <a:gd name="T48" fmla="*/ 41 w 82"/>
                      <a:gd name="T49" fmla="*/ 82 h 82"/>
                      <a:gd name="T50" fmla="*/ 32 w 82"/>
                      <a:gd name="T51" fmla="*/ 81 h 82"/>
                      <a:gd name="T52" fmla="*/ 23 w 82"/>
                      <a:gd name="T53" fmla="*/ 78 h 82"/>
                      <a:gd name="T54" fmla="*/ 17 w 82"/>
                      <a:gd name="T55" fmla="*/ 75 h 82"/>
                      <a:gd name="T56" fmla="*/ 10 w 82"/>
                      <a:gd name="T57" fmla="*/ 69 h 82"/>
                      <a:gd name="T58" fmla="*/ 6 w 82"/>
                      <a:gd name="T59" fmla="*/ 63 h 82"/>
                      <a:gd name="T60" fmla="*/ 3 w 82"/>
                      <a:gd name="T61" fmla="*/ 56 h 82"/>
                      <a:gd name="T62" fmla="*/ 0 w 82"/>
                      <a:gd name="T63" fmla="*/ 49 h 82"/>
                      <a:gd name="T64" fmla="*/ 0 w 82"/>
                      <a:gd name="T65" fmla="*/ 4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82" h="82">
                        <a:moveTo>
                          <a:pt x="0" y="41"/>
                        </a:moveTo>
                        <a:lnTo>
                          <a:pt x="0" y="33"/>
                        </a:lnTo>
                        <a:lnTo>
                          <a:pt x="3" y="24"/>
                        </a:lnTo>
                        <a:lnTo>
                          <a:pt x="6" y="18"/>
                        </a:lnTo>
                        <a:lnTo>
                          <a:pt x="10" y="12"/>
                        </a:lnTo>
                        <a:lnTo>
                          <a:pt x="17" y="7"/>
                        </a:lnTo>
                        <a:lnTo>
                          <a:pt x="23" y="4"/>
                        </a:lnTo>
                        <a:lnTo>
                          <a:pt x="32" y="0"/>
                        </a:lnTo>
                        <a:lnTo>
                          <a:pt x="41" y="0"/>
                        </a:lnTo>
                        <a:lnTo>
                          <a:pt x="48" y="0"/>
                        </a:lnTo>
                        <a:lnTo>
                          <a:pt x="56" y="4"/>
                        </a:lnTo>
                        <a:lnTo>
                          <a:pt x="62" y="7"/>
                        </a:lnTo>
                        <a:lnTo>
                          <a:pt x="69" y="12"/>
                        </a:lnTo>
                        <a:lnTo>
                          <a:pt x="74" y="18"/>
                        </a:lnTo>
                        <a:lnTo>
                          <a:pt x="77" y="24"/>
                        </a:lnTo>
                        <a:lnTo>
                          <a:pt x="81" y="33"/>
                        </a:lnTo>
                        <a:lnTo>
                          <a:pt x="82" y="41"/>
                        </a:lnTo>
                        <a:lnTo>
                          <a:pt x="81" y="49"/>
                        </a:lnTo>
                        <a:lnTo>
                          <a:pt x="77" y="56"/>
                        </a:lnTo>
                        <a:lnTo>
                          <a:pt x="74" y="63"/>
                        </a:lnTo>
                        <a:lnTo>
                          <a:pt x="69" y="69"/>
                        </a:lnTo>
                        <a:lnTo>
                          <a:pt x="62" y="75"/>
                        </a:lnTo>
                        <a:lnTo>
                          <a:pt x="56" y="78"/>
                        </a:lnTo>
                        <a:lnTo>
                          <a:pt x="48" y="81"/>
                        </a:lnTo>
                        <a:lnTo>
                          <a:pt x="41" y="82"/>
                        </a:lnTo>
                        <a:lnTo>
                          <a:pt x="32" y="81"/>
                        </a:lnTo>
                        <a:lnTo>
                          <a:pt x="23" y="78"/>
                        </a:lnTo>
                        <a:lnTo>
                          <a:pt x="17" y="75"/>
                        </a:lnTo>
                        <a:lnTo>
                          <a:pt x="10" y="69"/>
                        </a:lnTo>
                        <a:lnTo>
                          <a:pt x="6" y="63"/>
                        </a:lnTo>
                        <a:lnTo>
                          <a:pt x="3" y="56"/>
                        </a:lnTo>
                        <a:lnTo>
                          <a:pt x="0" y="49"/>
                        </a:lnTo>
                        <a:lnTo>
                          <a:pt x="0" y="41"/>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24" name="Rectangle 223"/>
                  <p:cNvSpPr>
                    <a:spLocks noChangeArrowheads="1"/>
                  </p:cNvSpPr>
                  <p:nvPr/>
                </p:nvSpPr>
                <p:spPr bwMode="auto">
                  <a:xfrm flipH="1">
                    <a:off x="7865621" y="1579680"/>
                    <a:ext cx="9379" cy="26352"/>
                  </a:xfrm>
                  <a:prstGeom prst="rect">
                    <a:avLst/>
                  </a:prstGeom>
                  <a:noFill/>
                  <a:ln w="3">
                    <a:solidFill>
                      <a:srgbClr val="C0BAA7"/>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grpSp>
              <p:nvGrpSpPr>
                <p:cNvPr id="17" name="Group 16"/>
                <p:cNvGrpSpPr/>
                <p:nvPr/>
              </p:nvGrpSpPr>
              <p:grpSpPr>
                <a:xfrm>
                  <a:off x="2955910" y="2757209"/>
                  <a:ext cx="439657" cy="406710"/>
                  <a:chOff x="7404707" y="1640290"/>
                  <a:chExt cx="474313" cy="438769"/>
                </a:xfrm>
              </p:grpSpPr>
              <p:sp>
                <p:nvSpPr>
                  <p:cNvPr id="212" name="Freeform 211"/>
                  <p:cNvSpPr>
                    <a:spLocks/>
                  </p:cNvSpPr>
                  <p:nvPr/>
                </p:nvSpPr>
                <p:spPr bwMode="auto">
                  <a:xfrm flipH="1">
                    <a:off x="7603007" y="1804993"/>
                    <a:ext cx="276013" cy="274066"/>
                  </a:xfrm>
                  <a:custGeom>
                    <a:avLst/>
                    <a:gdLst>
                      <a:gd name="T0" fmla="*/ 590 w 823"/>
                      <a:gd name="T1" fmla="*/ 287 h 834"/>
                      <a:gd name="T2" fmla="*/ 570 w 823"/>
                      <a:gd name="T3" fmla="*/ 299 h 834"/>
                      <a:gd name="T4" fmla="*/ 552 w 823"/>
                      <a:gd name="T5" fmla="*/ 314 h 834"/>
                      <a:gd name="T6" fmla="*/ 515 w 823"/>
                      <a:gd name="T7" fmla="*/ 347 h 834"/>
                      <a:gd name="T8" fmla="*/ 496 w 823"/>
                      <a:gd name="T9" fmla="*/ 360 h 834"/>
                      <a:gd name="T10" fmla="*/ 475 w 823"/>
                      <a:gd name="T11" fmla="*/ 369 h 834"/>
                      <a:gd name="T12" fmla="*/ 451 w 823"/>
                      <a:gd name="T13" fmla="*/ 371 h 834"/>
                      <a:gd name="T14" fmla="*/ 425 w 823"/>
                      <a:gd name="T15" fmla="*/ 366 h 834"/>
                      <a:gd name="T16" fmla="*/ 410 w 823"/>
                      <a:gd name="T17" fmla="*/ 356 h 834"/>
                      <a:gd name="T18" fmla="*/ 399 w 823"/>
                      <a:gd name="T19" fmla="*/ 347 h 834"/>
                      <a:gd name="T20" fmla="*/ 392 w 823"/>
                      <a:gd name="T21" fmla="*/ 336 h 834"/>
                      <a:gd name="T22" fmla="*/ 388 w 823"/>
                      <a:gd name="T23" fmla="*/ 324 h 834"/>
                      <a:gd name="T24" fmla="*/ 386 w 823"/>
                      <a:gd name="T25" fmla="*/ 312 h 834"/>
                      <a:gd name="T26" fmla="*/ 388 w 823"/>
                      <a:gd name="T27" fmla="*/ 300 h 834"/>
                      <a:gd name="T28" fmla="*/ 394 w 823"/>
                      <a:gd name="T29" fmla="*/ 274 h 834"/>
                      <a:gd name="T30" fmla="*/ 419 w 823"/>
                      <a:gd name="T31" fmla="*/ 222 h 834"/>
                      <a:gd name="T32" fmla="*/ 429 w 823"/>
                      <a:gd name="T33" fmla="*/ 196 h 834"/>
                      <a:gd name="T34" fmla="*/ 434 w 823"/>
                      <a:gd name="T35" fmla="*/ 172 h 834"/>
                      <a:gd name="T36" fmla="*/ 189 w 823"/>
                      <a:gd name="T37" fmla="*/ 13 h 834"/>
                      <a:gd name="T38" fmla="*/ 167 w 823"/>
                      <a:gd name="T39" fmla="*/ 41 h 834"/>
                      <a:gd name="T40" fmla="*/ 135 w 823"/>
                      <a:gd name="T41" fmla="*/ 90 h 834"/>
                      <a:gd name="T42" fmla="*/ 95 w 823"/>
                      <a:gd name="T43" fmla="*/ 167 h 834"/>
                      <a:gd name="T44" fmla="*/ 58 w 823"/>
                      <a:gd name="T45" fmla="*/ 253 h 834"/>
                      <a:gd name="T46" fmla="*/ 35 w 823"/>
                      <a:gd name="T47" fmla="*/ 320 h 834"/>
                      <a:gd name="T48" fmla="*/ 24 w 823"/>
                      <a:gd name="T49" fmla="*/ 364 h 834"/>
                      <a:gd name="T50" fmla="*/ 13 w 823"/>
                      <a:gd name="T51" fmla="*/ 409 h 834"/>
                      <a:gd name="T52" fmla="*/ 5 w 823"/>
                      <a:gd name="T53" fmla="*/ 454 h 834"/>
                      <a:gd name="T54" fmla="*/ 1 w 823"/>
                      <a:gd name="T55" fmla="*/ 498 h 834"/>
                      <a:gd name="T56" fmla="*/ 0 w 823"/>
                      <a:gd name="T57" fmla="*/ 540 h 834"/>
                      <a:gd name="T58" fmla="*/ 1 w 823"/>
                      <a:gd name="T59" fmla="*/ 581 h 834"/>
                      <a:gd name="T60" fmla="*/ 6 w 823"/>
                      <a:gd name="T61" fmla="*/ 619 h 834"/>
                      <a:gd name="T62" fmla="*/ 19 w 823"/>
                      <a:gd name="T63" fmla="*/ 662 h 834"/>
                      <a:gd name="T64" fmla="*/ 41 w 823"/>
                      <a:gd name="T65" fmla="*/ 706 h 834"/>
                      <a:gd name="T66" fmla="*/ 67 w 823"/>
                      <a:gd name="T67" fmla="*/ 745 h 834"/>
                      <a:gd name="T68" fmla="*/ 97 w 823"/>
                      <a:gd name="T69" fmla="*/ 778 h 834"/>
                      <a:gd name="T70" fmla="*/ 123 w 823"/>
                      <a:gd name="T71" fmla="*/ 798 h 834"/>
                      <a:gd name="T72" fmla="*/ 141 w 823"/>
                      <a:gd name="T73" fmla="*/ 809 h 834"/>
                      <a:gd name="T74" fmla="*/ 162 w 823"/>
                      <a:gd name="T75" fmla="*/ 818 h 834"/>
                      <a:gd name="T76" fmla="*/ 182 w 823"/>
                      <a:gd name="T77" fmla="*/ 825 h 834"/>
                      <a:gd name="T78" fmla="*/ 205 w 823"/>
                      <a:gd name="T79" fmla="*/ 831 h 834"/>
                      <a:gd name="T80" fmla="*/ 228 w 823"/>
                      <a:gd name="T81" fmla="*/ 834 h 834"/>
                      <a:gd name="T82" fmla="*/ 264 w 823"/>
                      <a:gd name="T83" fmla="*/ 834 h 834"/>
                      <a:gd name="T84" fmla="*/ 316 w 823"/>
                      <a:gd name="T85" fmla="*/ 831 h 834"/>
                      <a:gd name="T86" fmla="*/ 366 w 823"/>
                      <a:gd name="T87" fmla="*/ 822 h 834"/>
                      <a:gd name="T88" fmla="*/ 416 w 823"/>
                      <a:gd name="T89" fmla="*/ 808 h 834"/>
                      <a:gd name="T90" fmla="*/ 463 w 823"/>
                      <a:gd name="T91" fmla="*/ 789 h 834"/>
                      <a:gd name="T92" fmla="*/ 510 w 823"/>
                      <a:gd name="T93" fmla="*/ 765 h 834"/>
                      <a:gd name="T94" fmla="*/ 554 w 823"/>
                      <a:gd name="T95" fmla="*/ 737 h 834"/>
                      <a:gd name="T96" fmla="*/ 596 w 823"/>
                      <a:gd name="T97" fmla="*/ 706 h 834"/>
                      <a:gd name="T98" fmla="*/ 636 w 823"/>
                      <a:gd name="T99" fmla="*/ 675 h 834"/>
                      <a:gd name="T100" fmla="*/ 690 w 823"/>
                      <a:gd name="T101" fmla="*/ 625 h 834"/>
                      <a:gd name="T102" fmla="*/ 749 w 823"/>
                      <a:gd name="T103" fmla="*/ 563 h 834"/>
                      <a:gd name="T104" fmla="*/ 794 w 823"/>
                      <a:gd name="T105" fmla="*/ 508 h 834"/>
                      <a:gd name="T106" fmla="*/ 818 w 823"/>
                      <a:gd name="T107" fmla="*/ 470 h 834"/>
                      <a:gd name="T108" fmla="*/ 823 w 823"/>
                      <a:gd name="T109" fmla="*/ 459 h 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23" h="834">
                        <a:moveTo>
                          <a:pt x="823" y="459"/>
                        </a:moveTo>
                        <a:lnTo>
                          <a:pt x="590" y="287"/>
                        </a:lnTo>
                        <a:lnTo>
                          <a:pt x="580" y="293"/>
                        </a:lnTo>
                        <a:lnTo>
                          <a:pt x="570" y="299"/>
                        </a:lnTo>
                        <a:lnTo>
                          <a:pt x="560" y="307"/>
                        </a:lnTo>
                        <a:lnTo>
                          <a:pt x="552" y="314"/>
                        </a:lnTo>
                        <a:lnTo>
                          <a:pt x="533" y="330"/>
                        </a:lnTo>
                        <a:lnTo>
                          <a:pt x="515" y="347"/>
                        </a:lnTo>
                        <a:lnTo>
                          <a:pt x="506" y="354"/>
                        </a:lnTo>
                        <a:lnTo>
                          <a:pt x="496" y="360"/>
                        </a:lnTo>
                        <a:lnTo>
                          <a:pt x="486" y="365"/>
                        </a:lnTo>
                        <a:lnTo>
                          <a:pt x="475" y="369"/>
                        </a:lnTo>
                        <a:lnTo>
                          <a:pt x="464" y="371"/>
                        </a:lnTo>
                        <a:lnTo>
                          <a:pt x="451" y="371"/>
                        </a:lnTo>
                        <a:lnTo>
                          <a:pt x="439" y="370"/>
                        </a:lnTo>
                        <a:lnTo>
                          <a:pt x="425" y="366"/>
                        </a:lnTo>
                        <a:lnTo>
                          <a:pt x="417" y="362"/>
                        </a:lnTo>
                        <a:lnTo>
                          <a:pt x="410" y="356"/>
                        </a:lnTo>
                        <a:lnTo>
                          <a:pt x="404" y="352"/>
                        </a:lnTo>
                        <a:lnTo>
                          <a:pt x="399" y="347"/>
                        </a:lnTo>
                        <a:lnTo>
                          <a:pt x="395" y="341"/>
                        </a:lnTo>
                        <a:lnTo>
                          <a:pt x="392" y="336"/>
                        </a:lnTo>
                        <a:lnTo>
                          <a:pt x="390" y="329"/>
                        </a:lnTo>
                        <a:lnTo>
                          <a:pt x="388" y="324"/>
                        </a:lnTo>
                        <a:lnTo>
                          <a:pt x="386" y="318"/>
                        </a:lnTo>
                        <a:lnTo>
                          <a:pt x="386" y="312"/>
                        </a:lnTo>
                        <a:lnTo>
                          <a:pt x="386" y="307"/>
                        </a:lnTo>
                        <a:lnTo>
                          <a:pt x="388" y="300"/>
                        </a:lnTo>
                        <a:lnTo>
                          <a:pt x="390" y="287"/>
                        </a:lnTo>
                        <a:lnTo>
                          <a:pt x="394" y="274"/>
                        </a:lnTo>
                        <a:lnTo>
                          <a:pt x="406" y="248"/>
                        </a:lnTo>
                        <a:lnTo>
                          <a:pt x="419" y="222"/>
                        </a:lnTo>
                        <a:lnTo>
                          <a:pt x="424" y="209"/>
                        </a:lnTo>
                        <a:lnTo>
                          <a:pt x="429" y="196"/>
                        </a:lnTo>
                        <a:lnTo>
                          <a:pt x="432" y="183"/>
                        </a:lnTo>
                        <a:lnTo>
                          <a:pt x="434" y="172"/>
                        </a:lnTo>
                        <a:lnTo>
                          <a:pt x="201" y="0"/>
                        </a:lnTo>
                        <a:lnTo>
                          <a:pt x="189" y="13"/>
                        </a:lnTo>
                        <a:lnTo>
                          <a:pt x="178" y="26"/>
                        </a:lnTo>
                        <a:lnTo>
                          <a:pt x="167" y="41"/>
                        </a:lnTo>
                        <a:lnTo>
                          <a:pt x="156" y="57"/>
                        </a:lnTo>
                        <a:lnTo>
                          <a:pt x="135" y="90"/>
                        </a:lnTo>
                        <a:lnTo>
                          <a:pt x="114" y="128"/>
                        </a:lnTo>
                        <a:lnTo>
                          <a:pt x="95" y="167"/>
                        </a:lnTo>
                        <a:lnTo>
                          <a:pt x="75" y="209"/>
                        </a:lnTo>
                        <a:lnTo>
                          <a:pt x="58" y="253"/>
                        </a:lnTo>
                        <a:lnTo>
                          <a:pt x="43" y="297"/>
                        </a:lnTo>
                        <a:lnTo>
                          <a:pt x="35" y="320"/>
                        </a:lnTo>
                        <a:lnTo>
                          <a:pt x="29" y="341"/>
                        </a:lnTo>
                        <a:lnTo>
                          <a:pt x="24" y="364"/>
                        </a:lnTo>
                        <a:lnTo>
                          <a:pt x="18" y="387"/>
                        </a:lnTo>
                        <a:lnTo>
                          <a:pt x="13" y="409"/>
                        </a:lnTo>
                        <a:lnTo>
                          <a:pt x="10" y="432"/>
                        </a:lnTo>
                        <a:lnTo>
                          <a:pt x="5" y="454"/>
                        </a:lnTo>
                        <a:lnTo>
                          <a:pt x="3" y="476"/>
                        </a:lnTo>
                        <a:lnTo>
                          <a:pt x="1" y="498"/>
                        </a:lnTo>
                        <a:lnTo>
                          <a:pt x="0" y="519"/>
                        </a:lnTo>
                        <a:lnTo>
                          <a:pt x="0" y="540"/>
                        </a:lnTo>
                        <a:lnTo>
                          <a:pt x="0" y="561"/>
                        </a:lnTo>
                        <a:lnTo>
                          <a:pt x="1" y="581"/>
                        </a:lnTo>
                        <a:lnTo>
                          <a:pt x="3" y="601"/>
                        </a:lnTo>
                        <a:lnTo>
                          <a:pt x="6" y="619"/>
                        </a:lnTo>
                        <a:lnTo>
                          <a:pt x="11" y="637"/>
                        </a:lnTo>
                        <a:lnTo>
                          <a:pt x="19" y="662"/>
                        </a:lnTo>
                        <a:lnTo>
                          <a:pt x="29" y="685"/>
                        </a:lnTo>
                        <a:lnTo>
                          <a:pt x="41" y="706"/>
                        </a:lnTo>
                        <a:lnTo>
                          <a:pt x="53" y="727"/>
                        </a:lnTo>
                        <a:lnTo>
                          <a:pt x="67" y="745"/>
                        </a:lnTo>
                        <a:lnTo>
                          <a:pt x="81" y="763"/>
                        </a:lnTo>
                        <a:lnTo>
                          <a:pt x="97" y="778"/>
                        </a:lnTo>
                        <a:lnTo>
                          <a:pt x="114" y="792"/>
                        </a:lnTo>
                        <a:lnTo>
                          <a:pt x="123" y="798"/>
                        </a:lnTo>
                        <a:lnTo>
                          <a:pt x="133" y="804"/>
                        </a:lnTo>
                        <a:lnTo>
                          <a:pt x="141" y="809"/>
                        </a:lnTo>
                        <a:lnTo>
                          <a:pt x="152" y="813"/>
                        </a:lnTo>
                        <a:lnTo>
                          <a:pt x="162" y="818"/>
                        </a:lnTo>
                        <a:lnTo>
                          <a:pt x="172" y="822"/>
                        </a:lnTo>
                        <a:lnTo>
                          <a:pt x="182" y="825"/>
                        </a:lnTo>
                        <a:lnTo>
                          <a:pt x="193" y="827"/>
                        </a:lnTo>
                        <a:lnTo>
                          <a:pt x="205" y="831"/>
                        </a:lnTo>
                        <a:lnTo>
                          <a:pt x="216" y="832"/>
                        </a:lnTo>
                        <a:lnTo>
                          <a:pt x="228" y="834"/>
                        </a:lnTo>
                        <a:lnTo>
                          <a:pt x="240" y="834"/>
                        </a:lnTo>
                        <a:lnTo>
                          <a:pt x="264" y="834"/>
                        </a:lnTo>
                        <a:lnTo>
                          <a:pt x="291" y="832"/>
                        </a:lnTo>
                        <a:lnTo>
                          <a:pt x="316" y="831"/>
                        </a:lnTo>
                        <a:lnTo>
                          <a:pt x="341" y="827"/>
                        </a:lnTo>
                        <a:lnTo>
                          <a:pt x="366" y="822"/>
                        </a:lnTo>
                        <a:lnTo>
                          <a:pt x="391" y="816"/>
                        </a:lnTo>
                        <a:lnTo>
                          <a:pt x="416" y="808"/>
                        </a:lnTo>
                        <a:lnTo>
                          <a:pt x="439" y="798"/>
                        </a:lnTo>
                        <a:lnTo>
                          <a:pt x="463" y="789"/>
                        </a:lnTo>
                        <a:lnTo>
                          <a:pt x="486" y="777"/>
                        </a:lnTo>
                        <a:lnTo>
                          <a:pt x="510" y="765"/>
                        </a:lnTo>
                        <a:lnTo>
                          <a:pt x="532" y="751"/>
                        </a:lnTo>
                        <a:lnTo>
                          <a:pt x="554" y="737"/>
                        </a:lnTo>
                        <a:lnTo>
                          <a:pt x="575" y="722"/>
                        </a:lnTo>
                        <a:lnTo>
                          <a:pt x="596" y="706"/>
                        </a:lnTo>
                        <a:lnTo>
                          <a:pt x="617" y="691"/>
                        </a:lnTo>
                        <a:lnTo>
                          <a:pt x="636" y="675"/>
                        </a:lnTo>
                        <a:lnTo>
                          <a:pt x="654" y="659"/>
                        </a:lnTo>
                        <a:lnTo>
                          <a:pt x="690" y="625"/>
                        </a:lnTo>
                        <a:lnTo>
                          <a:pt x="721" y="593"/>
                        </a:lnTo>
                        <a:lnTo>
                          <a:pt x="749" y="563"/>
                        </a:lnTo>
                        <a:lnTo>
                          <a:pt x="774" y="534"/>
                        </a:lnTo>
                        <a:lnTo>
                          <a:pt x="794" y="508"/>
                        </a:lnTo>
                        <a:lnTo>
                          <a:pt x="809" y="487"/>
                        </a:lnTo>
                        <a:lnTo>
                          <a:pt x="818" y="470"/>
                        </a:lnTo>
                        <a:lnTo>
                          <a:pt x="823" y="459"/>
                        </a:lnTo>
                        <a:lnTo>
                          <a:pt x="823" y="45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13" name="Freeform 212"/>
                  <p:cNvSpPr>
                    <a:spLocks/>
                  </p:cNvSpPr>
                  <p:nvPr/>
                </p:nvSpPr>
                <p:spPr bwMode="auto">
                  <a:xfrm flipH="1">
                    <a:off x="7629804" y="1731206"/>
                    <a:ext cx="170163" cy="110681"/>
                  </a:xfrm>
                  <a:custGeom>
                    <a:avLst/>
                    <a:gdLst>
                      <a:gd name="T0" fmla="*/ 236 w 508"/>
                      <a:gd name="T1" fmla="*/ 336 h 336"/>
                      <a:gd name="T2" fmla="*/ 0 w 508"/>
                      <a:gd name="T3" fmla="*/ 173 h 336"/>
                      <a:gd name="T4" fmla="*/ 12 w 508"/>
                      <a:gd name="T5" fmla="*/ 157 h 336"/>
                      <a:gd name="T6" fmla="*/ 24 w 508"/>
                      <a:gd name="T7" fmla="*/ 143 h 336"/>
                      <a:gd name="T8" fmla="*/ 36 w 508"/>
                      <a:gd name="T9" fmla="*/ 128 h 336"/>
                      <a:gd name="T10" fmla="*/ 49 w 508"/>
                      <a:gd name="T11" fmla="*/ 115 h 336"/>
                      <a:gd name="T12" fmla="*/ 62 w 508"/>
                      <a:gd name="T13" fmla="*/ 102 h 336"/>
                      <a:gd name="T14" fmla="*/ 76 w 508"/>
                      <a:gd name="T15" fmla="*/ 90 h 336"/>
                      <a:gd name="T16" fmla="*/ 89 w 508"/>
                      <a:gd name="T17" fmla="*/ 79 h 336"/>
                      <a:gd name="T18" fmla="*/ 103 w 508"/>
                      <a:gd name="T19" fmla="*/ 68 h 336"/>
                      <a:gd name="T20" fmla="*/ 117 w 508"/>
                      <a:gd name="T21" fmla="*/ 58 h 336"/>
                      <a:gd name="T22" fmla="*/ 131 w 508"/>
                      <a:gd name="T23" fmla="*/ 49 h 336"/>
                      <a:gd name="T24" fmla="*/ 146 w 508"/>
                      <a:gd name="T25" fmla="*/ 41 h 336"/>
                      <a:gd name="T26" fmla="*/ 161 w 508"/>
                      <a:gd name="T27" fmla="*/ 34 h 336"/>
                      <a:gd name="T28" fmla="*/ 176 w 508"/>
                      <a:gd name="T29" fmla="*/ 26 h 336"/>
                      <a:gd name="T30" fmla="*/ 191 w 508"/>
                      <a:gd name="T31" fmla="*/ 21 h 336"/>
                      <a:gd name="T32" fmla="*/ 206 w 508"/>
                      <a:gd name="T33" fmla="*/ 15 h 336"/>
                      <a:gd name="T34" fmla="*/ 223 w 508"/>
                      <a:gd name="T35" fmla="*/ 11 h 336"/>
                      <a:gd name="T36" fmla="*/ 239 w 508"/>
                      <a:gd name="T37" fmla="*/ 7 h 336"/>
                      <a:gd name="T38" fmla="*/ 255 w 508"/>
                      <a:gd name="T39" fmla="*/ 3 h 336"/>
                      <a:gd name="T40" fmla="*/ 271 w 508"/>
                      <a:gd name="T41" fmla="*/ 2 h 336"/>
                      <a:gd name="T42" fmla="*/ 288 w 508"/>
                      <a:gd name="T43" fmla="*/ 0 h 336"/>
                      <a:gd name="T44" fmla="*/ 306 w 508"/>
                      <a:gd name="T45" fmla="*/ 0 h 336"/>
                      <a:gd name="T46" fmla="*/ 323 w 508"/>
                      <a:gd name="T47" fmla="*/ 0 h 336"/>
                      <a:gd name="T48" fmla="*/ 340 w 508"/>
                      <a:gd name="T49" fmla="*/ 1 h 336"/>
                      <a:gd name="T50" fmla="*/ 358 w 508"/>
                      <a:gd name="T51" fmla="*/ 3 h 336"/>
                      <a:gd name="T52" fmla="*/ 376 w 508"/>
                      <a:gd name="T53" fmla="*/ 7 h 336"/>
                      <a:gd name="T54" fmla="*/ 394 w 508"/>
                      <a:gd name="T55" fmla="*/ 10 h 336"/>
                      <a:gd name="T56" fmla="*/ 413 w 508"/>
                      <a:gd name="T57" fmla="*/ 14 h 336"/>
                      <a:gd name="T58" fmla="*/ 431 w 508"/>
                      <a:gd name="T59" fmla="*/ 20 h 336"/>
                      <a:gd name="T60" fmla="*/ 450 w 508"/>
                      <a:gd name="T61" fmla="*/ 26 h 336"/>
                      <a:gd name="T62" fmla="*/ 469 w 508"/>
                      <a:gd name="T63" fmla="*/ 33 h 336"/>
                      <a:gd name="T64" fmla="*/ 488 w 508"/>
                      <a:gd name="T65" fmla="*/ 41 h 336"/>
                      <a:gd name="T66" fmla="*/ 508 w 508"/>
                      <a:gd name="T67" fmla="*/ 50 h 336"/>
                      <a:gd name="T68" fmla="*/ 386 w 508"/>
                      <a:gd name="T69" fmla="*/ 239 h 336"/>
                      <a:gd name="T70" fmla="*/ 365 w 508"/>
                      <a:gd name="T71" fmla="*/ 239 h 336"/>
                      <a:gd name="T72" fmla="*/ 347 w 508"/>
                      <a:gd name="T73" fmla="*/ 240 h 336"/>
                      <a:gd name="T74" fmla="*/ 331 w 508"/>
                      <a:gd name="T75" fmla="*/ 242 h 336"/>
                      <a:gd name="T76" fmla="*/ 315 w 508"/>
                      <a:gd name="T77" fmla="*/ 246 h 336"/>
                      <a:gd name="T78" fmla="*/ 304 w 508"/>
                      <a:gd name="T79" fmla="*/ 252 h 336"/>
                      <a:gd name="T80" fmla="*/ 293 w 508"/>
                      <a:gd name="T81" fmla="*/ 258 h 336"/>
                      <a:gd name="T82" fmla="*/ 283 w 508"/>
                      <a:gd name="T83" fmla="*/ 266 h 336"/>
                      <a:gd name="T84" fmla="*/ 276 w 508"/>
                      <a:gd name="T85" fmla="*/ 273 h 336"/>
                      <a:gd name="T86" fmla="*/ 268 w 508"/>
                      <a:gd name="T87" fmla="*/ 282 h 336"/>
                      <a:gd name="T88" fmla="*/ 263 w 508"/>
                      <a:gd name="T89" fmla="*/ 291 h 336"/>
                      <a:gd name="T90" fmla="*/ 257 w 508"/>
                      <a:gd name="T91" fmla="*/ 299 h 336"/>
                      <a:gd name="T92" fmla="*/ 253 w 508"/>
                      <a:gd name="T93" fmla="*/ 308 h 336"/>
                      <a:gd name="T94" fmla="*/ 244 w 508"/>
                      <a:gd name="T95" fmla="*/ 323 h 336"/>
                      <a:gd name="T96" fmla="*/ 236 w 508"/>
                      <a:gd name="T97" fmla="*/ 336 h 336"/>
                      <a:gd name="T98" fmla="*/ 236 w 508"/>
                      <a:gd name="T99" fmla="*/ 33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08" h="336">
                        <a:moveTo>
                          <a:pt x="236" y="336"/>
                        </a:moveTo>
                        <a:lnTo>
                          <a:pt x="0" y="173"/>
                        </a:lnTo>
                        <a:lnTo>
                          <a:pt x="12" y="157"/>
                        </a:lnTo>
                        <a:lnTo>
                          <a:pt x="24" y="143"/>
                        </a:lnTo>
                        <a:lnTo>
                          <a:pt x="36" y="128"/>
                        </a:lnTo>
                        <a:lnTo>
                          <a:pt x="49" y="115"/>
                        </a:lnTo>
                        <a:lnTo>
                          <a:pt x="62" y="102"/>
                        </a:lnTo>
                        <a:lnTo>
                          <a:pt x="76" y="90"/>
                        </a:lnTo>
                        <a:lnTo>
                          <a:pt x="89" y="79"/>
                        </a:lnTo>
                        <a:lnTo>
                          <a:pt x="103" y="68"/>
                        </a:lnTo>
                        <a:lnTo>
                          <a:pt x="117" y="58"/>
                        </a:lnTo>
                        <a:lnTo>
                          <a:pt x="131" y="49"/>
                        </a:lnTo>
                        <a:lnTo>
                          <a:pt x="146" y="41"/>
                        </a:lnTo>
                        <a:lnTo>
                          <a:pt x="161" y="34"/>
                        </a:lnTo>
                        <a:lnTo>
                          <a:pt x="176" y="26"/>
                        </a:lnTo>
                        <a:lnTo>
                          <a:pt x="191" y="21"/>
                        </a:lnTo>
                        <a:lnTo>
                          <a:pt x="206" y="15"/>
                        </a:lnTo>
                        <a:lnTo>
                          <a:pt x="223" y="11"/>
                        </a:lnTo>
                        <a:lnTo>
                          <a:pt x="239" y="7"/>
                        </a:lnTo>
                        <a:lnTo>
                          <a:pt x="255" y="3"/>
                        </a:lnTo>
                        <a:lnTo>
                          <a:pt x="271" y="2"/>
                        </a:lnTo>
                        <a:lnTo>
                          <a:pt x="288" y="0"/>
                        </a:lnTo>
                        <a:lnTo>
                          <a:pt x="306" y="0"/>
                        </a:lnTo>
                        <a:lnTo>
                          <a:pt x="323" y="0"/>
                        </a:lnTo>
                        <a:lnTo>
                          <a:pt x="340" y="1"/>
                        </a:lnTo>
                        <a:lnTo>
                          <a:pt x="358" y="3"/>
                        </a:lnTo>
                        <a:lnTo>
                          <a:pt x="376" y="7"/>
                        </a:lnTo>
                        <a:lnTo>
                          <a:pt x="394" y="10"/>
                        </a:lnTo>
                        <a:lnTo>
                          <a:pt x="413" y="14"/>
                        </a:lnTo>
                        <a:lnTo>
                          <a:pt x="431" y="20"/>
                        </a:lnTo>
                        <a:lnTo>
                          <a:pt x="450" y="26"/>
                        </a:lnTo>
                        <a:lnTo>
                          <a:pt x="469" y="33"/>
                        </a:lnTo>
                        <a:lnTo>
                          <a:pt x="488" y="41"/>
                        </a:lnTo>
                        <a:lnTo>
                          <a:pt x="508" y="50"/>
                        </a:lnTo>
                        <a:lnTo>
                          <a:pt x="386" y="239"/>
                        </a:lnTo>
                        <a:lnTo>
                          <a:pt x="365" y="239"/>
                        </a:lnTo>
                        <a:lnTo>
                          <a:pt x="347" y="240"/>
                        </a:lnTo>
                        <a:lnTo>
                          <a:pt x="331" y="242"/>
                        </a:lnTo>
                        <a:lnTo>
                          <a:pt x="315" y="246"/>
                        </a:lnTo>
                        <a:lnTo>
                          <a:pt x="304" y="252"/>
                        </a:lnTo>
                        <a:lnTo>
                          <a:pt x="293" y="258"/>
                        </a:lnTo>
                        <a:lnTo>
                          <a:pt x="283" y="266"/>
                        </a:lnTo>
                        <a:lnTo>
                          <a:pt x="276" y="273"/>
                        </a:lnTo>
                        <a:lnTo>
                          <a:pt x="268" y="282"/>
                        </a:lnTo>
                        <a:lnTo>
                          <a:pt x="263" y="291"/>
                        </a:lnTo>
                        <a:lnTo>
                          <a:pt x="257" y="299"/>
                        </a:lnTo>
                        <a:lnTo>
                          <a:pt x="253" y="308"/>
                        </a:lnTo>
                        <a:lnTo>
                          <a:pt x="244" y="323"/>
                        </a:lnTo>
                        <a:lnTo>
                          <a:pt x="236" y="336"/>
                        </a:lnTo>
                        <a:lnTo>
                          <a:pt x="236" y="33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14" name="Freeform 213"/>
                  <p:cNvSpPr>
                    <a:spLocks/>
                  </p:cNvSpPr>
                  <p:nvPr/>
                </p:nvSpPr>
                <p:spPr bwMode="auto">
                  <a:xfrm flipH="1">
                    <a:off x="7560131" y="1768100"/>
                    <a:ext cx="105850" cy="172608"/>
                  </a:xfrm>
                  <a:custGeom>
                    <a:avLst/>
                    <a:gdLst>
                      <a:gd name="T0" fmla="*/ 0 w 313"/>
                      <a:gd name="T1" fmla="*/ 349 h 522"/>
                      <a:gd name="T2" fmla="*/ 229 w 313"/>
                      <a:gd name="T3" fmla="*/ 522 h 522"/>
                      <a:gd name="T4" fmla="*/ 240 w 313"/>
                      <a:gd name="T5" fmla="*/ 505 h 522"/>
                      <a:gd name="T6" fmla="*/ 250 w 313"/>
                      <a:gd name="T7" fmla="*/ 489 h 522"/>
                      <a:gd name="T8" fmla="*/ 260 w 313"/>
                      <a:gd name="T9" fmla="*/ 472 h 522"/>
                      <a:gd name="T10" fmla="*/ 269 w 313"/>
                      <a:gd name="T11" fmla="*/ 456 h 522"/>
                      <a:gd name="T12" fmla="*/ 276 w 313"/>
                      <a:gd name="T13" fmla="*/ 439 h 522"/>
                      <a:gd name="T14" fmla="*/ 284 w 313"/>
                      <a:gd name="T15" fmla="*/ 423 h 522"/>
                      <a:gd name="T16" fmla="*/ 290 w 313"/>
                      <a:gd name="T17" fmla="*/ 407 h 522"/>
                      <a:gd name="T18" fmla="*/ 296 w 313"/>
                      <a:gd name="T19" fmla="*/ 391 h 522"/>
                      <a:gd name="T20" fmla="*/ 301 w 313"/>
                      <a:gd name="T21" fmla="*/ 373 h 522"/>
                      <a:gd name="T22" fmla="*/ 304 w 313"/>
                      <a:gd name="T23" fmla="*/ 357 h 522"/>
                      <a:gd name="T24" fmla="*/ 308 w 313"/>
                      <a:gd name="T25" fmla="*/ 341 h 522"/>
                      <a:gd name="T26" fmla="*/ 311 w 313"/>
                      <a:gd name="T27" fmla="*/ 325 h 522"/>
                      <a:gd name="T28" fmla="*/ 312 w 313"/>
                      <a:gd name="T29" fmla="*/ 308 h 522"/>
                      <a:gd name="T30" fmla="*/ 313 w 313"/>
                      <a:gd name="T31" fmla="*/ 291 h 522"/>
                      <a:gd name="T32" fmla="*/ 313 w 313"/>
                      <a:gd name="T33" fmla="*/ 275 h 522"/>
                      <a:gd name="T34" fmla="*/ 313 w 313"/>
                      <a:gd name="T35" fmla="*/ 259 h 522"/>
                      <a:gd name="T36" fmla="*/ 311 w 313"/>
                      <a:gd name="T37" fmla="*/ 242 h 522"/>
                      <a:gd name="T38" fmla="*/ 309 w 313"/>
                      <a:gd name="T39" fmla="*/ 225 h 522"/>
                      <a:gd name="T40" fmla="*/ 306 w 313"/>
                      <a:gd name="T41" fmla="*/ 209 h 522"/>
                      <a:gd name="T42" fmla="*/ 301 w 313"/>
                      <a:gd name="T43" fmla="*/ 193 h 522"/>
                      <a:gd name="T44" fmla="*/ 297 w 313"/>
                      <a:gd name="T45" fmla="*/ 177 h 522"/>
                      <a:gd name="T46" fmla="*/ 290 w 313"/>
                      <a:gd name="T47" fmla="*/ 161 h 522"/>
                      <a:gd name="T48" fmla="*/ 284 w 313"/>
                      <a:gd name="T49" fmla="*/ 144 h 522"/>
                      <a:gd name="T50" fmla="*/ 276 w 313"/>
                      <a:gd name="T51" fmla="*/ 128 h 522"/>
                      <a:gd name="T52" fmla="*/ 268 w 313"/>
                      <a:gd name="T53" fmla="*/ 112 h 522"/>
                      <a:gd name="T54" fmla="*/ 259 w 313"/>
                      <a:gd name="T55" fmla="*/ 96 h 522"/>
                      <a:gd name="T56" fmla="*/ 249 w 313"/>
                      <a:gd name="T57" fmla="*/ 80 h 522"/>
                      <a:gd name="T58" fmla="*/ 237 w 313"/>
                      <a:gd name="T59" fmla="*/ 63 h 522"/>
                      <a:gd name="T60" fmla="*/ 226 w 313"/>
                      <a:gd name="T61" fmla="*/ 47 h 522"/>
                      <a:gd name="T62" fmla="*/ 214 w 313"/>
                      <a:gd name="T63" fmla="*/ 31 h 522"/>
                      <a:gd name="T64" fmla="*/ 200 w 313"/>
                      <a:gd name="T65" fmla="*/ 16 h 522"/>
                      <a:gd name="T66" fmla="*/ 185 w 313"/>
                      <a:gd name="T67" fmla="*/ 0 h 522"/>
                      <a:gd name="T68" fmla="*/ 44 w 313"/>
                      <a:gd name="T69" fmla="*/ 176 h 522"/>
                      <a:gd name="T70" fmla="*/ 52 w 313"/>
                      <a:gd name="T71" fmla="*/ 195 h 522"/>
                      <a:gd name="T72" fmla="*/ 56 w 313"/>
                      <a:gd name="T73" fmla="*/ 214 h 522"/>
                      <a:gd name="T74" fmla="*/ 58 w 313"/>
                      <a:gd name="T75" fmla="*/ 230 h 522"/>
                      <a:gd name="T76" fmla="*/ 59 w 313"/>
                      <a:gd name="T77" fmla="*/ 245 h 522"/>
                      <a:gd name="T78" fmla="*/ 58 w 313"/>
                      <a:gd name="T79" fmla="*/ 258 h 522"/>
                      <a:gd name="T80" fmla="*/ 55 w 313"/>
                      <a:gd name="T81" fmla="*/ 270 h 522"/>
                      <a:gd name="T82" fmla="*/ 52 w 313"/>
                      <a:gd name="T83" fmla="*/ 282 h 522"/>
                      <a:gd name="T84" fmla="*/ 46 w 313"/>
                      <a:gd name="T85" fmla="*/ 291 h 522"/>
                      <a:gd name="T86" fmla="*/ 41 w 313"/>
                      <a:gd name="T87" fmla="*/ 301 h 522"/>
                      <a:gd name="T88" fmla="*/ 34 w 313"/>
                      <a:gd name="T89" fmla="*/ 310 h 522"/>
                      <a:gd name="T90" fmla="*/ 28 w 313"/>
                      <a:gd name="T91" fmla="*/ 317 h 522"/>
                      <a:gd name="T92" fmla="*/ 21 w 313"/>
                      <a:gd name="T93" fmla="*/ 324 h 522"/>
                      <a:gd name="T94" fmla="*/ 9 w 313"/>
                      <a:gd name="T95" fmla="*/ 337 h 522"/>
                      <a:gd name="T96" fmla="*/ 0 w 313"/>
                      <a:gd name="T97" fmla="*/ 349 h 522"/>
                      <a:gd name="T98" fmla="*/ 0 w 313"/>
                      <a:gd name="T99" fmla="*/ 349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3" h="522">
                        <a:moveTo>
                          <a:pt x="0" y="349"/>
                        </a:moveTo>
                        <a:lnTo>
                          <a:pt x="229" y="522"/>
                        </a:lnTo>
                        <a:lnTo>
                          <a:pt x="240" y="505"/>
                        </a:lnTo>
                        <a:lnTo>
                          <a:pt x="250" y="489"/>
                        </a:lnTo>
                        <a:lnTo>
                          <a:pt x="260" y="472"/>
                        </a:lnTo>
                        <a:lnTo>
                          <a:pt x="269" y="456"/>
                        </a:lnTo>
                        <a:lnTo>
                          <a:pt x="276" y="439"/>
                        </a:lnTo>
                        <a:lnTo>
                          <a:pt x="284" y="423"/>
                        </a:lnTo>
                        <a:lnTo>
                          <a:pt x="290" y="407"/>
                        </a:lnTo>
                        <a:lnTo>
                          <a:pt x="296" y="391"/>
                        </a:lnTo>
                        <a:lnTo>
                          <a:pt x="301" y="373"/>
                        </a:lnTo>
                        <a:lnTo>
                          <a:pt x="304" y="357"/>
                        </a:lnTo>
                        <a:lnTo>
                          <a:pt x="308" y="341"/>
                        </a:lnTo>
                        <a:lnTo>
                          <a:pt x="311" y="325"/>
                        </a:lnTo>
                        <a:lnTo>
                          <a:pt x="312" y="308"/>
                        </a:lnTo>
                        <a:lnTo>
                          <a:pt x="313" y="291"/>
                        </a:lnTo>
                        <a:lnTo>
                          <a:pt x="313" y="275"/>
                        </a:lnTo>
                        <a:lnTo>
                          <a:pt x="313" y="259"/>
                        </a:lnTo>
                        <a:lnTo>
                          <a:pt x="311" y="242"/>
                        </a:lnTo>
                        <a:lnTo>
                          <a:pt x="309" y="225"/>
                        </a:lnTo>
                        <a:lnTo>
                          <a:pt x="306" y="209"/>
                        </a:lnTo>
                        <a:lnTo>
                          <a:pt x="301" y="193"/>
                        </a:lnTo>
                        <a:lnTo>
                          <a:pt x="297" y="177"/>
                        </a:lnTo>
                        <a:lnTo>
                          <a:pt x="290" y="161"/>
                        </a:lnTo>
                        <a:lnTo>
                          <a:pt x="284" y="144"/>
                        </a:lnTo>
                        <a:lnTo>
                          <a:pt x="276" y="128"/>
                        </a:lnTo>
                        <a:lnTo>
                          <a:pt x="268" y="112"/>
                        </a:lnTo>
                        <a:lnTo>
                          <a:pt x="259" y="96"/>
                        </a:lnTo>
                        <a:lnTo>
                          <a:pt x="249" y="80"/>
                        </a:lnTo>
                        <a:lnTo>
                          <a:pt x="237" y="63"/>
                        </a:lnTo>
                        <a:lnTo>
                          <a:pt x="226" y="47"/>
                        </a:lnTo>
                        <a:lnTo>
                          <a:pt x="214" y="31"/>
                        </a:lnTo>
                        <a:lnTo>
                          <a:pt x="200" y="16"/>
                        </a:lnTo>
                        <a:lnTo>
                          <a:pt x="185" y="0"/>
                        </a:lnTo>
                        <a:lnTo>
                          <a:pt x="44" y="176"/>
                        </a:lnTo>
                        <a:lnTo>
                          <a:pt x="52" y="195"/>
                        </a:lnTo>
                        <a:lnTo>
                          <a:pt x="56" y="214"/>
                        </a:lnTo>
                        <a:lnTo>
                          <a:pt x="58" y="230"/>
                        </a:lnTo>
                        <a:lnTo>
                          <a:pt x="59" y="245"/>
                        </a:lnTo>
                        <a:lnTo>
                          <a:pt x="58" y="258"/>
                        </a:lnTo>
                        <a:lnTo>
                          <a:pt x="55" y="270"/>
                        </a:lnTo>
                        <a:lnTo>
                          <a:pt x="52" y="282"/>
                        </a:lnTo>
                        <a:lnTo>
                          <a:pt x="46" y="291"/>
                        </a:lnTo>
                        <a:lnTo>
                          <a:pt x="41" y="301"/>
                        </a:lnTo>
                        <a:lnTo>
                          <a:pt x="34" y="310"/>
                        </a:lnTo>
                        <a:lnTo>
                          <a:pt x="28" y="317"/>
                        </a:lnTo>
                        <a:lnTo>
                          <a:pt x="21" y="324"/>
                        </a:lnTo>
                        <a:lnTo>
                          <a:pt x="9" y="337"/>
                        </a:lnTo>
                        <a:lnTo>
                          <a:pt x="0" y="349"/>
                        </a:lnTo>
                        <a:lnTo>
                          <a:pt x="0" y="34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15" name="Freeform 214"/>
                  <p:cNvSpPr>
                    <a:spLocks/>
                  </p:cNvSpPr>
                  <p:nvPr/>
                </p:nvSpPr>
                <p:spPr bwMode="auto">
                  <a:xfrm flipH="1">
                    <a:off x="7655262" y="1818169"/>
                    <a:ext cx="84412" cy="100139"/>
                  </a:xfrm>
                  <a:custGeom>
                    <a:avLst/>
                    <a:gdLst>
                      <a:gd name="T0" fmla="*/ 253 w 253"/>
                      <a:gd name="T1" fmla="*/ 59 h 304"/>
                      <a:gd name="T2" fmla="*/ 90 w 253"/>
                      <a:gd name="T3" fmla="*/ 304 h 304"/>
                      <a:gd name="T4" fmla="*/ 0 w 253"/>
                      <a:gd name="T5" fmla="*/ 244 h 304"/>
                      <a:gd name="T6" fmla="*/ 162 w 253"/>
                      <a:gd name="T7" fmla="*/ 0 h 304"/>
                      <a:gd name="T8" fmla="*/ 253 w 253"/>
                      <a:gd name="T9" fmla="*/ 59 h 304"/>
                    </a:gdLst>
                    <a:ahLst/>
                    <a:cxnLst>
                      <a:cxn ang="0">
                        <a:pos x="T0" y="T1"/>
                      </a:cxn>
                      <a:cxn ang="0">
                        <a:pos x="T2" y="T3"/>
                      </a:cxn>
                      <a:cxn ang="0">
                        <a:pos x="T4" y="T5"/>
                      </a:cxn>
                      <a:cxn ang="0">
                        <a:pos x="T6" y="T7"/>
                      </a:cxn>
                      <a:cxn ang="0">
                        <a:pos x="T8" y="T9"/>
                      </a:cxn>
                    </a:cxnLst>
                    <a:rect l="0" t="0" r="r" b="b"/>
                    <a:pathLst>
                      <a:path w="253" h="304">
                        <a:moveTo>
                          <a:pt x="253" y="59"/>
                        </a:moveTo>
                        <a:lnTo>
                          <a:pt x="90" y="304"/>
                        </a:lnTo>
                        <a:lnTo>
                          <a:pt x="0" y="244"/>
                        </a:lnTo>
                        <a:lnTo>
                          <a:pt x="162" y="0"/>
                        </a:lnTo>
                        <a:lnTo>
                          <a:pt x="253" y="5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16" name="Freeform 215"/>
                  <p:cNvSpPr>
                    <a:spLocks/>
                  </p:cNvSpPr>
                  <p:nvPr/>
                </p:nvSpPr>
                <p:spPr bwMode="auto">
                  <a:xfrm flipH="1">
                    <a:off x="7404707" y="1640290"/>
                    <a:ext cx="265294" cy="332042"/>
                  </a:xfrm>
                  <a:custGeom>
                    <a:avLst/>
                    <a:gdLst>
                      <a:gd name="T0" fmla="*/ 51 w 793"/>
                      <a:gd name="T1" fmla="*/ 430 h 1009"/>
                      <a:gd name="T2" fmla="*/ 156 w 793"/>
                      <a:gd name="T3" fmla="*/ 260 h 1009"/>
                      <a:gd name="T4" fmla="*/ 243 w 793"/>
                      <a:gd name="T5" fmla="*/ 132 h 1009"/>
                      <a:gd name="T6" fmla="*/ 306 w 793"/>
                      <a:gd name="T7" fmla="*/ 62 h 1009"/>
                      <a:gd name="T8" fmla="*/ 382 w 793"/>
                      <a:gd name="T9" fmla="*/ 15 h 1009"/>
                      <a:gd name="T10" fmla="*/ 445 w 793"/>
                      <a:gd name="T11" fmla="*/ 1 h 1009"/>
                      <a:gd name="T12" fmla="*/ 564 w 793"/>
                      <a:gd name="T13" fmla="*/ 21 h 1009"/>
                      <a:gd name="T14" fmla="*/ 593 w 793"/>
                      <a:gd name="T15" fmla="*/ 38 h 1009"/>
                      <a:gd name="T16" fmla="*/ 618 w 793"/>
                      <a:gd name="T17" fmla="*/ 60 h 1009"/>
                      <a:gd name="T18" fmla="*/ 651 w 793"/>
                      <a:gd name="T19" fmla="*/ 106 h 1009"/>
                      <a:gd name="T20" fmla="*/ 665 w 793"/>
                      <a:gd name="T21" fmla="*/ 139 h 1009"/>
                      <a:gd name="T22" fmla="*/ 675 w 793"/>
                      <a:gd name="T23" fmla="*/ 207 h 1009"/>
                      <a:gd name="T24" fmla="*/ 671 w 793"/>
                      <a:gd name="T25" fmla="*/ 251 h 1009"/>
                      <a:gd name="T26" fmla="*/ 620 w 793"/>
                      <a:gd name="T27" fmla="*/ 384 h 1009"/>
                      <a:gd name="T28" fmla="*/ 518 w 793"/>
                      <a:gd name="T29" fmla="*/ 566 h 1009"/>
                      <a:gd name="T30" fmla="*/ 445 w 793"/>
                      <a:gd name="T31" fmla="*/ 705 h 1009"/>
                      <a:gd name="T32" fmla="*/ 407 w 793"/>
                      <a:gd name="T33" fmla="*/ 797 h 1009"/>
                      <a:gd name="T34" fmla="*/ 406 w 793"/>
                      <a:gd name="T35" fmla="*/ 845 h 1009"/>
                      <a:gd name="T36" fmla="*/ 419 w 793"/>
                      <a:gd name="T37" fmla="*/ 878 h 1009"/>
                      <a:gd name="T38" fmla="*/ 440 w 793"/>
                      <a:gd name="T39" fmla="*/ 905 h 1009"/>
                      <a:gd name="T40" fmla="*/ 462 w 793"/>
                      <a:gd name="T41" fmla="*/ 923 h 1009"/>
                      <a:gd name="T42" fmla="*/ 495 w 793"/>
                      <a:gd name="T43" fmla="*/ 935 h 1009"/>
                      <a:gd name="T44" fmla="*/ 544 w 793"/>
                      <a:gd name="T45" fmla="*/ 933 h 1009"/>
                      <a:gd name="T46" fmla="*/ 584 w 793"/>
                      <a:gd name="T47" fmla="*/ 915 h 1009"/>
                      <a:gd name="T48" fmla="*/ 626 w 793"/>
                      <a:gd name="T49" fmla="*/ 874 h 1009"/>
                      <a:gd name="T50" fmla="*/ 698 w 793"/>
                      <a:gd name="T51" fmla="*/ 785 h 1009"/>
                      <a:gd name="T52" fmla="*/ 775 w 793"/>
                      <a:gd name="T53" fmla="*/ 799 h 1009"/>
                      <a:gd name="T54" fmla="*/ 699 w 793"/>
                      <a:gd name="T55" fmla="*/ 903 h 1009"/>
                      <a:gd name="T56" fmla="*/ 638 w 793"/>
                      <a:gd name="T57" fmla="*/ 966 h 1009"/>
                      <a:gd name="T58" fmla="*/ 591 w 793"/>
                      <a:gd name="T59" fmla="*/ 994 h 1009"/>
                      <a:gd name="T60" fmla="*/ 528 w 793"/>
                      <a:gd name="T61" fmla="*/ 1009 h 1009"/>
                      <a:gd name="T62" fmla="*/ 482 w 793"/>
                      <a:gd name="T63" fmla="*/ 1006 h 1009"/>
                      <a:gd name="T64" fmla="*/ 433 w 793"/>
                      <a:gd name="T65" fmla="*/ 989 h 1009"/>
                      <a:gd name="T66" fmla="*/ 407 w 793"/>
                      <a:gd name="T67" fmla="*/ 973 h 1009"/>
                      <a:gd name="T68" fmla="*/ 368 w 793"/>
                      <a:gd name="T69" fmla="*/ 932 h 1009"/>
                      <a:gd name="T70" fmla="*/ 352 w 793"/>
                      <a:gd name="T71" fmla="*/ 906 h 1009"/>
                      <a:gd name="T72" fmla="*/ 336 w 793"/>
                      <a:gd name="T73" fmla="*/ 858 h 1009"/>
                      <a:gd name="T74" fmla="*/ 333 w 793"/>
                      <a:gd name="T75" fmla="*/ 825 h 1009"/>
                      <a:gd name="T76" fmla="*/ 340 w 793"/>
                      <a:gd name="T77" fmla="*/ 766 h 1009"/>
                      <a:gd name="T78" fmla="*/ 380 w 793"/>
                      <a:gd name="T79" fmla="*/ 674 h 1009"/>
                      <a:gd name="T80" fmla="*/ 457 w 793"/>
                      <a:gd name="T81" fmla="*/ 530 h 1009"/>
                      <a:gd name="T82" fmla="*/ 554 w 793"/>
                      <a:gd name="T83" fmla="*/ 354 h 1009"/>
                      <a:gd name="T84" fmla="*/ 602 w 793"/>
                      <a:gd name="T85" fmla="*/ 230 h 1009"/>
                      <a:gd name="T86" fmla="*/ 603 w 793"/>
                      <a:gd name="T87" fmla="*/ 196 h 1009"/>
                      <a:gd name="T88" fmla="*/ 588 w 793"/>
                      <a:gd name="T89" fmla="*/ 139 h 1009"/>
                      <a:gd name="T90" fmla="*/ 564 w 793"/>
                      <a:gd name="T91" fmla="*/ 108 h 1009"/>
                      <a:gd name="T92" fmla="*/ 531 w 793"/>
                      <a:gd name="T93" fmla="*/ 86 h 1009"/>
                      <a:gd name="T94" fmla="*/ 477 w 793"/>
                      <a:gd name="T95" fmla="*/ 72 h 1009"/>
                      <a:gd name="T96" fmla="*/ 413 w 793"/>
                      <a:gd name="T97" fmla="*/ 81 h 1009"/>
                      <a:gd name="T98" fmla="*/ 355 w 793"/>
                      <a:gd name="T99" fmla="*/ 115 h 1009"/>
                      <a:gd name="T100" fmla="*/ 301 w 793"/>
                      <a:gd name="T101" fmla="*/ 176 h 1009"/>
                      <a:gd name="T102" fmla="*/ 216 w 793"/>
                      <a:gd name="T103" fmla="*/ 298 h 1009"/>
                      <a:gd name="T104" fmla="*/ 112 w 793"/>
                      <a:gd name="T105" fmla="*/ 466 h 1009"/>
                      <a:gd name="T106" fmla="*/ 0 w 793"/>
                      <a:gd name="T107" fmla="*/ 512 h 10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93" h="1009">
                        <a:moveTo>
                          <a:pt x="0" y="512"/>
                        </a:moveTo>
                        <a:lnTo>
                          <a:pt x="15" y="487"/>
                        </a:lnTo>
                        <a:lnTo>
                          <a:pt x="32" y="459"/>
                        </a:lnTo>
                        <a:lnTo>
                          <a:pt x="51" y="430"/>
                        </a:lnTo>
                        <a:lnTo>
                          <a:pt x="70" y="397"/>
                        </a:lnTo>
                        <a:lnTo>
                          <a:pt x="91" y="364"/>
                        </a:lnTo>
                        <a:lnTo>
                          <a:pt x="112" y="329"/>
                        </a:lnTo>
                        <a:lnTo>
                          <a:pt x="156" y="260"/>
                        </a:lnTo>
                        <a:lnTo>
                          <a:pt x="177" y="225"/>
                        </a:lnTo>
                        <a:lnTo>
                          <a:pt x="200" y="193"/>
                        </a:lnTo>
                        <a:lnTo>
                          <a:pt x="221" y="162"/>
                        </a:lnTo>
                        <a:lnTo>
                          <a:pt x="243" y="132"/>
                        </a:lnTo>
                        <a:lnTo>
                          <a:pt x="265" y="106"/>
                        </a:lnTo>
                        <a:lnTo>
                          <a:pt x="285" y="83"/>
                        </a:lnTo>
                        <a:lnTo>
                          <a:pt x="296" y="72"/>
                        </a:lnTo>
                        <a:lnTo>
                          <a:pt x="306" y="62"/>
                        </a:lnTo>
                        <a:lnTo>
                          <a:pt x="315" y="54"/>
                        </a:lnTo>
                        <a:lnTo>
                          <a:pt x="326" y="46"/>
                        </a:lnTo>
                        <a:lnTo>
                          <a:pt x="353" y="29"/>
                        </a:lnTo>
                        <a:lnTo>
                          <a:pt x="382" y="15"/>
                        </a:lnTo>
                        <a:lnTo>
                          <a:pt x="386" y="14"/>
                        </a:lnTo>
                        <a:lnTo>
                          <a:pt x="388" y="12"/>
                        </a:lnTo>
                        <a:lnTo>
                          <a:pt x="414" y="5"/>
                        </a:lnTo>
                        <a:lnTo>
                          <a:pt x="445" y="1"/>
                        </a:lnTo>
                        <a:lnTo>
                          <a:pt x="476" y="0"/>
                        </a:lnTo>
                        <a:lnTo>
                          <a:pt x="507" y="3"/>
                        </a:lnTo>
                        <a:lnTo>
                          <a:pt x="536" y="10"/>
                        </a:lnTo>
                        <a:lnTo>
                          <a:pt x="564" y="21"/>
                        </a:lnTo>
                        <a:lnTo>
                          <a:pt x="566" y="22"/>
                        </a:lnTo>
                        <a:lnTo>
                          <a:pt x="569" y="23"/>
                        </a:lnTo>
                        <a:lnTo>
                          <a:pt x="590" y="36"/>
                        </a:lnTo>
                        <a:lnTo>
                          <a:pt x="593" y="38"/>
                        </a:lnTo>
                        <a:lnTo>
                          <a:pt x="595" y="41"/>
                        </a:lnTo>
                        <a:lnTo>
                          <a:pt x="613" y="56"/>
                        </a:lnTo>
                        <a:lnTo>
                          <a:pt x="616" y="58"/>
                        </a:lnTo>
                        <a:lnTo>
                          <a:pt x="618" y="60"/>
                        </a:lnTo>
                        <a:lnTo>
                          <a:pt x="634" y="79"/>
                        </a:lnTo>
                        <a:lnTo>
                          <a:pt x="636" y="82"/>
                        </a:lnTo>
                        <a:lnTo>
                          <a:pt x="638" y="84"/>
                        </a:lnTo>
                        <a:lnTo>
                          <a:pt x="651" y="106"/>
                        </a:lnTo>
                        <a:lnTo>
                          <a:pt x="653" y="109"/>
                        </a:lnTo>
                        <a:lnTo>
                          <a:pt x="654" y="112"/>
                        </a:lnTo>
                        <a:lnTo>
                          <a:pt x="664" y="137"/>
                        </a:lnTo>
                        <a:lnTo>
                          <a:pt x="665" y="139"/>
                        </a:lnTo>
                        <a:lnTo>
                          <a:pt x="666" y="142"/>
                        </a:lnTo>
                        <a:lnTo>
                          <a:pt x="672" y="169"/>
                        </a:lnTo>
                        <a:lnTo>
                          <a:pt x="674" y="189"/>
                        </a:lnTo>
                        <a:lnTo>
                          <a:pt x="675" y="207"/>
                        </a:lnTo>
                        <a:lnTo>
                          <a:pt x="674" y="225"/>
                        </a:lnTo>
                        <a:lnTo>
                          <a:pt x="672" y="245"/>
                        </a:lnTo>
                        <a:lnTo>
                          <a:pt x="672" y="248"/>
                        </a:lnTo>
                        <a:lnTo>
                          <a:pt x="671" y="251"/>
                        </a:lnTo>
                        <a:lnTo>
                          <a:pt x="660" y="286"/>
                        </a:lnTo>
                        <a:lnTo>
                          <a:pt x="647" y="320"/>
                        </a:lnTo>
                        <a:lnTo>
                          <a:pt x="634" y="353"/>
                        </a:lnTo>
                        <a:lnTo>
                          <a:pt x="620" y="384"/>
                        </a:lnTo>
                        <a:lnTo>
                          <a:pt x="589" y="445"/>
                        </a:lnTo>
                        <a:lnTo>
                          <a:pt x="554" y="505"/>
                        </a:lnTo>
                        <a:lnTo>
                          <a:pt x="537" y="536"/>
                        </a:lnTo>
                        <a:lnTo>
                          <a:pt x="518" y="566"/>
                        </a:lnTo>
                        <a:lnTo>
                          <a:pt x="500" y="598"/>
                        </a:lnTo>
                        <a:lnTo>
                          <a:pt x="483" y="632"/>
                        </a:lnTo>
                        <a:lnTo>
                          <a:pt x="463" y="667"/>
                        </a:lnTo>
                        <a:lnTo>
                          <a:pt x="445" y="705"/>
                        </a:lnTo>
                        <a:lnTo>
                          <a:pt x="427" y="745"/>
                        </a:lnTo>
                        <a:lnTo>
                          <a:pt x="408" y="789"/>
                        </a:lnTo>
                        <a:lnTo>
                          <a:pt x="410" y="784"/>
                        </a:lnTo>
                        <a:lnTo>
                          <a:pt x="407" y="797"/>
                        </a:lnTo>
                        <a:lnTo>
                          <a:pt x="405" y="807"/>
                        </a:lnTo>
                        <a:lnTo>
                          <a:pt x="404" y="826"/>
                        </a:lnTo>
                        <a:lnTo>
                          <a:pt x="404" y="821"/>
                        </a:lnTo>
                        <a:lnTo>
                          <a:pt x="406" y="845"/>
                        </a:lnTo>
                        <a:lnTo>
                          <a:pt x="405" y="839"/>
                        </a:lnTo>
                        <a:lnTo>
                          <a:pt x="411" y="862"/>
                        </a:lnTo>
                        <a:lnTo>
                          <a:pt x="409" y="856"/>
                        </a:lnTo>
                        <a:lnTo>
                          <a:pt x="419" y="878"/>
                        </a:lnTo>
                        <a:lnTo>
                          <a:pt x="417" y="873"/>
                        </a:lnTo>
                        <a:lnTo>
                          <a:pt x="429" y="892"/>
                        </a:lnTo>
                        <a:lnTo>
                          <a:pt x="426" y="888"/>
                        </a:lnTo>
                        <a:lnTo>
                          <a:pt x="440" y="905"/>
                        </a:lnTo>
                        <a:lnTo>
                          <a:pt x="454" y="917"/>
                        </a:lnTo>
                        <a:lnTo>
                          <a:pt x="448" y="914"/>
                        </a:lnTo>
                        <a:lnTo>
                          <a:pt x="468" y="926"/>
                        </a:lnTo>
                        <a:lnTo>
                          <a:pt x="462" y="923"/>
                        </a:lnTo>
                        <a:lnTo>
                          <a:pt x="484" y="932"/>
                        </a:lnTo>
                        <a:lnTo>
                          <a:pt x="478" y="930"/>
                        </a:lnTo>
                        <a:lnTo>
                          <a:pt x="500" y="936"/>
                        </a:lnTo>
                        <a:lnTo>
                          <a:pt x="495" y="935"/>
                        </a:lnTo>
                        <a:lnTo>
                          <a:pt x="517" y="938"/>
                        </a:lnTo>
                        <a:lnTo>
                          <a:pt x="526" y="936"/>
                        </a:lnTo>
                        <a:lnTo>
                          <a:pt x="535" y="935"/>
                        </a:lnTo>
                        <a:lnTo>
                          <a:pt x="544" y="933"/>
                        </a:lnTo>
                        <a:lnTo>
                          <a:pt x="554" y="930"/>
                        </a:lnTo>
                        <a:lnTo>
                          <a:pt x="564" y="926"/>
                        </a:lnTo>
                        <a:lnTo>
                          <a:pt x="573" y="921"/>
                        </a:lnTo>
                        <a:lnTo>
                          <a:pt x="584" y="915"/>
                        </a:lnTo>
                        <a:lnTo>
                          <a:pt x="595" y="907"/>
                        </a:lnTo>
                        <a:lnTo>
                          <a:pt x="590" y="912"/>
                        </a:lnTo>
                        <a:lnTo>
                          <a:pt x="609" y="893"/>
                        </a:lnTo>
                        <a:lnTo>
                          <a:pt x="626" y="874"/>
                        </a:lnTo>
                        <a:lnTo>
                          <a:pt x="645" y="854"/>
                        </a:lnTo>
                        <a:lnTo>
                          <a:pt x="663" y="833"/>
                        </a:lnTo>
                        <a:lnTo>
                          <a:pt x="680" y="810"/>
                        </a:lnTo>
                        <a:lnTo>
                          <a:pt x="698" y="785"/>
                        </a:lnTo>
                        <a:lnTo>
                          <a:pt x="715" y="759"/>
                        </a:lnTo>
                        <a:lnTo>
                          <a:pt x="731" y="732"/>
                        </a:lnTo>
                        <a:lnTo>
                          <a:pt x="793" y="769"/>
                        </a:lnTo>
                        <a:lnTo>
                          <a:pt x="775" y="799"/>
                        </a:lnTo>
                        <a:lnTo>
                          <a:pt x="756" y="827"/>
                        </a:lnTo>
                        <a:lnTo>
                          <a:pt x="738" y="853"/>
                        </a:lnTo>
                        <a:lnTo>
                          <a:pt x="718" y="879"/>
                        </a:lnTo>
                        <a:lnTo>
                          <a:pt x="699" y="903"/>
                        </a:lnTo>
                        <a:lnTo>
                          <a:pt x="679" y="925"/>
                        </a:lnTo>
                        <a:lnTo>
                          <a:pt x="660" y="945"/>
                        </a:lnTo>
                        <a:lnTo>
                          <a:pt x="640" y="963"/>
                        </a:lnTo>
                        <a:lnTo>
                          <a:pt x="638" y="966"/>
                        </a:lnTo>
                        <a:lnTo>
                          <a:pt x="636" y="967"/>
                        </a:lnTo>
                        <a:lnTo>
                          <a:pt x="621" y="978"/>
                        </a:lnTo>
                        <a:lnTo>
                          <a:pt x="606" y="986"/>
                        </a:lnTo>
                        <a:lnTo>
                          <a:pt x="591" y="994"/>
                        </a:lnTo>
                        <a:lnTo>
                          <a:pt x="575" y="999"/>
                        </a:lnTo>
                        <a:lnTo>
                          <a:pt x="558" y="1003"/>
                        </a:lnTo>
                        <a:lnTo>
                          <a:pt x="544" y="1007"/>
                        </a:lnTo>
                        <a:lnTo>
                          <a:pt x="528" y="1009"/>
                        </a:lnTo>
                        <a:lnTo>
                          <a:pt x="512" y="1009"/>
                        </a:lnTo>
                        <a:lnTo>
                          <a:pt x="488" y="1007"/>
                        </a:lnTo>
                        <a:lnTo>
                          <a:pt x="485" y="1007"/>
                        </a:lnTo>
                        <a:lnTo>
                          <a:pt x="482" y="1006"/>
                        </a:lnTo>
                        <a:lnTo>
                          <a:pt x="460" y="1000"/>
                        </a:lnTo>
                        <a:lnTo>
                          <a:pt x="457" y="999"/>
                        </a:lnTo>
                        <a:lnTo>
                          <a:pt x="455" y="998"/>
                        </a:lnTo>
                        <a:lnTo>
                          <a:pt x="433" y="989"/>
                        </a:lnTo>
                        <a:lnTo>
                          <a:pt x="431" y="988"/>
                        </a:lnTo>
                        <a:lnTo>
                          <a:pt x="429" y="986"/>
                        </a:lnTo>
                        <a:lnTo>
                          <a:pt x="409" y="974"/>
                        </a:lnTo>
                        <a:lnTo>
                          <a:pt x="407" y="973"/>
                        </a:lnTo>
                        <a:lnTo>
                          <a:pt x="405" y="971"/>
                        </a:lnTo>
                        <a:lnTo>
                          <a:pt x="384" y="952"/>
                        </a:lnTo>
                        <a:lnTo>
                          <a:pt x="370" y="934"/>
                        </a:lnTo>
                        <a:lnTo>
                          <a:pt x="368" y="932"/>
                        </a:lnTo>
                        <a:lnTo>
                          <a:pt x="367" y="930"/>
                        </a:lnTo>
                        <a:lnTo>
                          <a:pt x="355" y="911"/>
                        </a:lnTo>
                        <a:lnTo>
                          <a:pt x="353" y="908"/>
                        </a:lnTo>
                        <a:lnTo>
                          <a:pt x="352" y="906"/>
                        </a:lnTo>
                        <a:lnTo>
                          <a:pt x="343" y="885"/>
                        </a:lnTo>
                        <a:lnTo>
                          <a:pt x="342" y="882"/>
                        </a:lnTo>
                        <a:lnTo>
                          <a:pt x="341" y="880"/>
                        </a:lnTo>
                        <a:lnTo>
                          <a:pt x="336" y="858"/>
                        </a:lnTo>
                        <a:lnTo>
                          <a:pt x="335" y="854"/>
                        </a:lnTo>
                        <a:lnTo>
                          <a:pt x="335" y="852"/>
                        </a:lnTo>
                        <a:lnTo>
                          <a:pt x="333" y="828"/>
                        </a:lnTo>
                        <a:lnTo>
                          <a:pt x="333" y="825"/>
                        </a:lnTo>
                        <a:lnTo>
                          <a:pt x="333" y="822"/>
                        </a:lnTo>
                        <a:lnTo>
                          <a:pt x="334" y="793"/>
                        </a:lnTo>
                        <a:lnTo>
                          <a:pt x="337" y="779"/>
                        </a:lnTo>
                        <a:lnTo>
                          <a:pt x="340" y="766"/>
                        </a:lnTo>
                        <a:lnTo>
                          <a:pt x="341" y="764"/>
                        </a:lnTo>
                        <a:lnTo>
                          <a:pt x="342" y="760"/>
                        </a:lnTo>
                        <a:lnTo>
                          <a:pt x="362" y="716"/>
                        </a:lnTo>
                        <a:lnTo>
                          <a:pt x="380" y="674"/>
                        </a:lnTo>
                        <a:lnTo>
                          <a:pt x="400" y="634"/>
                        </a:lnTo>
                        <a:lnTo>
                          <a:pt x="419" y="597"/>
                        </a:lnTo>
                        <a:lnTo>
                          <a:pt x="437" y="563"/>
                        </a:lnTo>
                        <a:lnTo>
                          <a:pt x="457" y="530"/>
                        </a:lnTo>
                        <a:lnTo>
                          <a:pt x="474" y="499"/>
                        </a:lnTo>
                        <a:lnTo>
                          <a:pt x="491" y="470"/>
                        </a:lnTo>
                        <a:lnTo>
                          <a:pt x="525" y="411"/>
                        </a:lnTo>
                        <a:lnTo>
                          <a:pt x="554" y="354"/>
                        </a:lnTo>
                        <a:lnTo>
                          <a:pt x="567" y="326"/>
                        </a:lnTo>
                        <a:lnTo>
                          <a:pt x="580" y="296"/>
                        </a:lnTo>
                        <a:lnTo>
                          <a:pt x="591" y="264"/>
                        </a:lnTo>
                        <a:lnTo>
                          <a:pt x="602" y="230"/>
                        </a:lnTo>
                        <a:lnTo>
                          <a:pt x="600" y="236"/>
                        </a:lnTo>
                        <a:lnTo>
                          <a:pt x="602" y="222"/>
                        </a:lnTo>
                        <a:lnTo>
                          <a:pt x="603" y="209"/>
                        </a:lnTo>
                        <a:lnTo>
                          <a:pt x="603" y="196"/>
                        </a:lnTo>
                        <a:lnTo>
                          <a:pt x="602" y="185"/>
                        </a:lnTo>
                        <a:lnTo>
                          <a:pt x="595" y="157"/>
                        </a:lnTo>
                        <a:lnTo>
                          <a:pt x="597" y="164"/>
                        </a:lnTo>
                        <a:lnTo>
                          <a:pt x="588" y="139"/>
                        </a:lnTo>
                        <a:lnTo>
                          <a:pt x="590" y="144"/>
                        </a:lnTo>
                        <a:lnTo>
                          <a:pt x="577" y="122"/>
                        </a:lnTo>
                        <a:lnTo>
                          <a:pt x="580" y="127"/>
                        </a:lnTo>
                        <a:lnTo>
                          <a:pt x="564" y="108"/>
                        </a:lnTo>
                        <a:lnTo>
                          <a:pt x="567" y="112"/>
                        </a:lnTo>
                        <a:lnTo>
                          <a:pt x="549" y="96"/>
                        </a:lnTo>
                        <a:lnTo>
                          <a:pt x="553" y="99"/>
                        </a:lnTo>
                        <a:lnTo>
                          <a:pt x="531" y="86"/>
                        </a:lnTo>
                        <a:lnTo>
                          <a:pt x="536" y="88"/>
                        </a:lnTo>
                        <a:lnTo>
                          <a:pt x="517" y="79"/>
                        </a:lnTo>
                        <a:lnTo>
                          <a:pt x="498" y="74"/>
                        </a:lnTo>
                        <a:lnTo>
                          <a:pt x="477" y="72"/>
                        </a:lnTo>
                        <a:lnTo>
                          <a:pt x="456" y="72"/>
                        </a:lnTo>
                        <a:lnTo>
                          <a:pt x="434" y="75"/>
                        </a:lnTo>
                        <a:lnTo>
                          <a:pt x="407" y="83"/>
                        </a:lnTo>
                        <a:lnTo>
                          <a:pt x="413" y="81"/>
                        </a:lnTo>
                        <a:lnTo>
                          <a:pt x="391" y="89"/>
                        </a:lnTo>
                        <a:lnTo>
                          <a:pt x="369" y="103"/>
                        </a:lnTo>
                        <a:lnTo>
                          <a:pt x="363" y="109"/>
                        </a:lnTo>
                        <a:lnTo>
                          <a:pt x="355" y="115"/>
                        </a:lnTo>
                        <a:lnTo>
                          <a:pt x="348" y="122"/>
                        </a:lnTo>
                        <a:lnTo>
                          <a:pt x="339" y="130"/>
                        </a:lnTo>
                        <a:lnTo>
                          <a:pt x="321" y="152"/>
                        </a:lnTo>
                        <a:lnTo>
                          <a:pt x="301" y="176"/>
                        </a:lnTo>
                        <a:lnTo>
                          <a:pt x="281" y="203"/>
                        </a:lnTo>
                        <a:lnTo>
                          <a:pt x="259" y="233"/>
                        </a:lnTo>
                        <a:lnTo>
                          <a:pt x="238" y="265"/>
                        </a:lnTo>
                        <a:lnTo>
                          <a:pt x="216" y="298"/>
                        </a:lnTo>
                        <a:lnTo>
                          <a:pt x="174" y="367"/>
                        </a:lnTo>
                        <a:lnTo>
                          <a:pt x="152" y="402"/>
                        </a:lnTo>
                        <a:lnTo>
                          <a:pt x="132" y="434"/>
                        </a:lnTo>
                        <a:lnTo>
                          <a:pt x="112" y="466"/>
                        </a:lnTo>
                        <a:lnTo>
                          <a:pt x="94" y="497"/>
                        </a:lnTo>
                        <a:lnTo>
                          <a:pt x="77" y="525"/>
                        </a:lnTo>
                        <a:lnTo>
                          <a:pt x="62" y="551"/>
                        </a:lnTo>
                        <a:lnTo>
                          <a:pt x="0" y="51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grpSp>
              <p:nvGrpSpPr>
                <p:cNvPr id="18" name="Group 17"/>
                <p:cNvGrpSpPr/>
                <p:nvPr/>
              </p:nvGrpSpPr>
              <p:grpSpPr>
                <a:xfrm>
                  <a:off x="4137522" y="4329612"/>
                  <a:ext cx="496530" cy="531517"/>
                  <a:chOff x="7130034" y="856303"/>
                  <a:chExt cx="363104" cy="388699"/>
                </a:xfrm>
              </p:grpSpPr>
              <p:sp>
                <p:nvSpPr>
                  <p:cNvPr id="120" name="Freeform 119"/>
                  <p:cNvSpPr>
                    <a:spLocks/>
                  </p:cNvSpPr>
                  <p:nvPr/>
                </p:nvSpPr>
                <p:spPr bwMode="auto">
                  <a:xfrm flipH="1">
                    <a:off x="7281439" y="903738"/>
                    <a:ext cx="5359" cy="10541"/>
                  </a:xfrm>
                  <a:custGeom>
                    <a:avLst/>
                    <a:gdLst>
                      <a:gd name="T0" fmla="*/ 15 w 17"/>
                      <a:gd name="T1" fmla="*/ 30 h 30"/>
                      <a:gd name="T2" fmla="*/ 17 w 17"/>
                      <a:gd name="T3" fmla="*/ 29 h 30"/>
                      <a:gd name="T4" fmla="*/ 8 w 17"/>
                      <a:gd name="T5" fmla="*/ 0 h 30"/>
                      <a:gd name="T6" fmla="*/ 6 w 17"/>
                      <a:gd name="T7" fmla="*/ 2 h 30"/>
                      <a:gd name="T8" fmla="*/ 0 w 17"/>
                      <a:gd name="T9" fmla="*/ 17 h 30"/>
                      <a:gd name="T10" fmla="*/ 2 w 17"/>
                      <a:gd name="T11" fmla="*/ 25 h 30"/>
                      <a:gd name="T12" fmla="*/ 15 w 17"/>
                      <a:gd name="T13" fmla="*/ 30 h 30"/>
                    </a:gdLst>
                    <a:ahLst/>
                    <a:cxnLst>
                      <a:cxn ang="0">
                        <a:pos x="T0" y="T1"/>
                      </a:cxn>
                      <a:cxn ang="0">
                        <a:pos x="T2" y="T3"/>
                      </a:cxn>
                      <a:cxn ang="0">
                        <a:pos x="T4" y="T5"/>
                      </a:cxn>
                      <a:cxn ang="0">
                        <a:pos x="T6" y="T7"/>
                      </a:cxn>
                      <a:cxn ang="0">
                        <a:pos x="T8" y="T9"/>
                      </a:cxn>
                      <a:cxn ang="0">
                        <a:pos x="T10" y="T11"/>
                      </a:cxn>
                      <a:cxn ang="0">
                        <a:pos x="T12" y="T13"/>
                      </a:cxn>
                    </a:cxnLst>
                    <a:rect l="0" t="0" r="r" b="b"/>
                    <a:pathLst>
                      <a:path w="17" h="30">
                        <a:moveTo>
                          <a:pt x="15" y="30"/>
                        </a:moveTo>
                        <a:lnTo>
                          <a:pt x="17" y="29"/>
                        </a:lnTo>
                        <a:lnTo>
                          <a:pt x="8" y="0"/>
                        </a:lnTo>
                        <a:lnTo>
                          <a:pt x="6" y="2"/>
                        </a:lnTo>
                        <a:lnTo>
                          <a:pt x="0" y="17"/>
                        </a:lnTo>
                        <a:lnTo>
                          <a:pt x="2" y="25"/>
                        </a:lnTo>
                        <a:lnTo>
                          <a:pt x="15" y="3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21" name="Freeform 120"/>
                  <p:cNvSpPr>
                    <a:spLocks/>
                  </p:cNvSpPr>
                  <p:nvPr/>
                </p:nvSpPr>
                <p:spPr bwMode="auto">
                  <a:xfrm flipH="1">
                    <a:off x="7278759" y="916914"/>
                    <a:ext cx="4020" cy="9223"/>
                  </a:xfrm>
                  <a:custGeom>
                    <a:avLst/>
                    <a:gdLst>
                      <a:gd name="T0" fmla="*/ 7 w 16"/>
                      <a:gd name="T1" fmla="*/ 2 h 30"/>
                      <a:gd name="T2" fmla="*/ 9 w 16"/>
                      <a:gd name="T3" fmla="*/ 0 h 30"/>
                      <a:gd name="T4" fmla="*/ 16 w 16"/>
                      <a:gd name="T5" fmla="*/ 22 h 30"/>
                      <a:gd name="T6" fmla="*/ 12 w 16"/>
                      <a:gd name="T7" fmla="*/ 30 h 30"/>
                      <a:gd name="T8" fmla="*/ 3 w 16"/>
                      <a:gd name="T9" fmla="*/ 25 h 30"/>
                      <a:gd name="T10" fmla="*/ 0 w 16"/>
                      <a:gd name="T11" fmla="*/ 18 h 30"/>
                      <a:gd name="T12" fmla="*/ 7 w 16"/>
                      <a:gd name="T13" fmla="*/ 2 h 30"/>
                    </a:gdLst>
                    <a:ahLst/>
                    <a:cxnLst>
                      <a:cxn ang="0">
                        <a:pos x="T0" y="T1"/>
                      </a:cxn>
                      <a:cxn ang="0">
                        <a:pos x="T2" y="T3"/>
                      </a:cxn>
                      <a:cxn ang="0">
                        <a:pos x="T4" y="T5"/>
                      </a:cxn>
                      <a:cxn ang="0">
                        <a:pos x="T6" y="T7"/>
                      </a:cxn>
                      <a:cxn ang="0">
                        <a:pos x="T8" y="T9"/>
                      </a:cxn>
                      <a:cxn ang="0">
                        <a:pos x="T10" y="T11"/>
                      </a:cxn>
                      <a:cxn ang="0">
                        <a:pos x="T12" y="T13"/>
                      </a:cxn>
                    </a:cxnLst>
                    <a:rect l="0" t="0" r="r" b="b"/>
                    <a:pathLst>
                      <a:path w="16" h="30">
                        <a:moveTo>
                          <a:pt x="7" y="2"/>
                        </a:moveTo>
                        <a:lnTo>
                          <a:pt x="9" y="0"/>
                        </a:lnTo>
                        <a:lnTo>
                          <a:pt x="16" y="22"/>
                        </a:lnTo>
                        <a:lnTo>
                          <a:pt x="12" y="30"/>
                        </a:lnTo>
                        <a:lnTo>
                          <a:pt x="3" y="25"/>
                        </a:lnTo>
                        <a:lnTo>
                          <a:pt x="0" y="18"/>
                        </a:lnTo>
                        <a:lnTo>
                          <a:pt x="7" y="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22" name="Freeform 121"/>
                  <p:cNvSpPr>
                    <a:spLocks/>
                  </p:cNvSpPr>
                  <p:nvPr/>
                </p:nvSpPr>
                <p:spPr bwMode="auto">
                  <a:xfrm flipH="1">
                    <a:off x="7285458" y="902421"/>
                    <a:ext cx="10719" cy="9223"/>
                  </a:xfrm>
                  <a:custGeom>
                    <a:avLst/>
                    <a:gdLst>
                      <a:gd name="T0" fmla="*/ 29 w 29"/>
                      <a:gd name="T1" fmla="*/ 3 h 27"/>
                      <a:gd name="T2" fmla="*/ 28 w 29"/>
                      <a:gd name="T3" fmla="*/ 0 h 27"/>
                      <a:gd name="T4" fmla="*/ 4 w 29"/>
                      <a:gd name="T5" fmla="*/ 13 h 27"/>
                      <a:gd name="T6" fmla="*/ 0 w 29"/>
                      <a:gd name="T7" fmla="*/ 25 h 27"/>
                      <a:gd name="T8" fmla="*/ 6 w 29"/>
                      <a:gd name="T9" fmla="*/ 27 h 27"/>
                      <a:gd name="T10" fmla="*/ 22 w 29"/>
                      <a:gd name="T11" fmla="*/ 19 h 27"/>
                      <a:gd name="T12" fmla="*/ 29 w 29"/>
                      <a:gd name="T13" fmla="*/ 3 h 27"/>
                    </a:gdLst>
                    <a:ahLst/>
                    <a:cxnLst>
                      <a:cxn ang="0">
                        <a:pos x="T0" y="T1"/>
                      </a:cxn>
                      <a:cxn ang="0">
                        <a:pos x="T2" y="T3"/>
                      </a:cxn>
                      <a:cxn ang="0">
                        <a:pos x="T4" y="T5"/>
                      </a:cxn>
                      <a:cxn ang="0">
                        <a:pos x="T6" y="T7"/>
                      </a:cxn>
                      <a:cxn ang="0">
                        <a:pos x="T8" y="T9"/>
                      </a:cxn>
                      <a:cxn ang="0">
                        <a:pos x="T10" y="T11"/>
                      </a:cxn>
                      <a:cxn ang="0">
                        <a:pos x="T12" y="T13"/>
                      </a:cxn>
                    </a:cxnLst>
                    <a:rect l="0" t="0" r="r" b="b"/>
                    <a:pathLst>
                      <a:path w="29" h="27">
                        <a:moveTo>
                          <a:pt x="29" y="3"/>
                        </a:moveTo>
                        <a:lnTo>
                          <a:pt x="28" y="0"/>
                        </a:lnTo>
                        <a:lnTo>
                          <a:pt x="4" y="13"/>
                        </a:lnTo>
                        <a:lnTo>
                          <a:pt x="0" y="25"/>
                        </a:lnTo>
                        <a:lnTo>
                          <a:pt x="6" y="27"/>
                        </a:lnTo>
                        <a:lnTo>
                          <a:pt x="22" y="19"/>
                        </a:lnTo>
                        <a:lnTo>
                          <a:pt x="29" y="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23" name="Freeform 122"/>
                  <p:cNvSpPr>
                    <a:spLocks/>
                  </p:cNvSpPr>
                  <p:nvPr/>
                </p:nvSpPr>
                <p:spPr bwMode="auto">
                  <a:xfrm flipH="1">
                    <a:off x="7292159" y="911644"/>
                    <a:ext cx="5359" cy="9223"/>
                  </a:xfrm>
                  <a:custGeom>
                    <a:avLst/>
                    <a:gdLst>
                      <a:gd name="T0" fmla="*/ 7 w 16"/>
                      <a:gd name="T1" fmla="*/ 30 h 30"/>
                      <a:gd name="T2" fmla="*/ 9 w 16"/>
                      <a:gd name="T3" fmla="*/ 28 h 30"/>
                      <a:gd name="T4" fmla="*/ 16 w 16"/>
                      <a:gd name="T5" fmla="*/ 12 h 30"/>
                      <a:gd name="T6" fmla="*/ 12 w 16"/>
                      <a:gd name="T7" fmla="*/ 5 h 30"/>
                      <a:gd name="T8" fmla="*/ 3 w 16"/>
                      <a:gd name="T9" fmla="*/ 0 h 30"/>
                      <a:gd name="T10" fmla="*/ 0 w 16"/>
                      <a:gd name="T11" fmla="*/ 8 h 30"/>
                      <a:gd name="T12" fmla="*/ 7 w 16"/>
                      <a:gd name="T13" fmla="*/ 30 h 30"/>
                    </a:gdLst>
                    <a:ahLst/>
                    <a:cxnLst>
                      <a:cxn ang="0">
                        <a:pos x="T0" y="T1"/>
                      </a:cxn>
                      <a:cxn ang="0">
                        <a:pos x="T2" y="T3"/>
                      </a:cxn>
                      <a:cxn ang="0">
                        <a:pos x="T4" y="T5"/>
                      </a:cxn>
                      <a:cxn ang="0">
                        <a:pos x="T6" y="T7"/>
                      </a:cxn>
                      <a:cxn ang="0">
                        <a:pos x="T8" y="T9"/>
                      </a:cxn>
                      <a:cxn ang="0">
                        <a:pos x="T10" y="T11"/>
                      </a:cxn>
                      <a:cxn ang="0">
                        <a:pos x="T12" y="T13"/>
                      </a:cxn>
                    </a:cxnLst>
                    <a:rect l="0" t="0" r="r" b="b"/>
                    <a:pathLst>
                      <a:path w="16" h="30">
                        <a:moveTo>
                          <a:pt x="7" y="30"/>
                        </a:moveTo>
                        <a:lnTo>
                          <a:pt x="9" y="28"/>
                        </a:lnTo>
                        <a:lnTo>
                          <a:pt x="16" y="12"/>
                        </a:lnTo>
                        <a:lnTo>
                          <a:pt x="12" y="5"/>
                        </a:lnTo>
                        <a:lnTo>
                          <a:pt x="3" y="0"/>
                        </a:lnTo>
                        <a:lnTo>
                          <a:pt x="0" y="8"/>
                        </a:lnTo>
                        <a:lnTo>
                          <a:pt x="7" y="3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24" name="Freeform 123"/>
                  <p:cNvSpPr>
                    <a:spLocks/>
                  </p:cNvSpPr>
                  <p:nvPr/>
                </p:nvSpPr>
                <p:spPr bwMode="auto">
                  <a:xfrm flipH="1">
                    <a:off x="7280099" y="926138"/>
                    <a:ext cx="9379" cy="9223"/>
                  </a:xfrm>
                  <a:custGeom>
                    <a:avLst/>
                    <a:gdLst>
                      <a:gd name="T0" fmla="*/ 30 w 30"/>
                      <a:gd name="T1" fmla="*/ 2 h 27"/>
                      <a:gd name="T2" fmla="*/ 25 w 30"/>
                      <a:gd name="T3" fmla="*/ 14 h 27"/>
                      <a:gd name="T4" fmla="*/ 1 w 30"/>
                      <a:gd name="T5" fmla="*/ 27 h 27"/>
                      <a:gd name="T6" fmla="*/ 0 w 30"/>
                      <a:gd name="T7" fmla="*/ 23 h 27"/>
                      <a:gd name="T8" fmla="*/ 6 w 30"/>
                      <a:gd name="T9" fmla="*/ 8 h 27"/>
                      <a:gd name="T10" fmla="*/ 24 w 30"/>
                      <a:gd name="T11" fmla="*/ 0 h 27"/>
                      <a:gd name="T12" fmla="*/ 30 w 30"/>
                      <a:gd name="T13" fmla="*/ 2 h 27"/>
                    </a:gdLst>
                    <a:ahLst/>
                    <a:cxnLst>
                      <a:cxn ang="0">
                        <a:pos x="T0" y="T1"/>
                      </a:cxn>
                      <a:cxn ang="0">
                        <a:pos x="T2" y="T3"/>
                      </a:cxn>
                      <a:cxn ang="0">
                        <a:pos x="T4" y="T5"/>
                      </a:cxn>
                      <a:cxn ang="0">
                        <a:pos x="T6" y="T7"/>
                      </a:cxn>
                      <a:cxn ang="0">
                        <a:pos x="T8" y="T9"/>
                      </a:cxn>
                      <a:cxn ang="0">
                        <a:pos x="T10" y="T11"/>
                      </a:cxn>
                      <a:cxn ang="0">
                        <a:pos x="T12" y="T13"/>
                      </a:cxn>
                    </a:cxnLst>
                    <a:rect l="0" t="0" r="r" b="b"/>
                    <a:pathLst>
                      <a:path w="30" h="27">
                        <a:moveTo>
                          <a:pt x="30" y="2"/>
                        </a:moveTo>
                        <a:lnTo>
                          <a:pt x="25" y="14"/>
                        </a:lnTo>
                        <a:lnTo>
                          <a:pt x="1" y="27"/>
                        </a:lnTo>
                        <a:lnTo>
                          <a:pt x="0" y="23"/>
                        </a:lnTo>
                        <a:lnTo>
                          <a:pt x="6" y="8"/>
                        </a:lnTo>
                        <a:lnTo>
                          <a:pt x="24" y="0"/>
                        </a:lnTo>
                        <a:lnTo>
                          <a:pt x="30" y="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25" name="Freeform 124"/>
                  <p:cNvSpPr>
                    <a:spLocks/>
                  </p:cNvSpPr>
                  <p:nvPr/>
                </p:nvSpPr>
                <p:spPr bwMode="auto">
                  <a:xfrm flipH="1">
                    <a:off x="7288139" y="923503"/>
                    <a:ext cx="5359" cy="9223"/>
                  </a:xfrm>
                  <a:custGeom>
                    <a:avLst/>
                    <a:gdLst>
                      <a:gd name="T0" fmla="*/ 0 w 18"/>
                      <a:gd name="T1" fmla="*/ 1 h 30"/>
                      <a:gd name="T2" fmla="*/ 2 w 18"/>
                      <a:gd name="T3" fmla="*/ 0 h 30"/>
                      <a:gd name="T4" fmla="*/ 15 w 18"/>
                      <a:gd name="T5" fmla="*/ 5 h 30"/>
                      <a:gd name="T6" fmla="*/ 18 w 18"/>
                      <a:gd name="T7" fmla="*/ 13 h 30"/>
                      <a:gd name="T8" fmla="*/ 12 w 18"/>
                      <a:gd name="T9" fmla="*/ 28 h 30"/>
                      <a:gd name="T10" fmla="*/ 10 w 18"/>
                      <a:gd name="T11" fmla="*/ 30 h 30"/>
                      <a:gd name="T12" fmla="*/ 0 w 18"/>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8" h="30">
                        <a:moveTo>
                          <a:pt x="0" y="1"/>
                        </a:moveTo>
                        <a:lnTo>
                          <a:pt x="2" y="0"/>
                        </a:lnTo>
                        <a:lnTo>
                          <a:pt x="15" y="5"/>
                        </a:lnTo>
                        <a:lnTo>
                          <a:pt x="18" y="13"/>
                        </a:lnTo>
                        <a:lnTo>
                          <a:pt x="12" y="28"/>
                        </a:lnTo>
                        <a:lnTo>
                          <a:pt x="10" y="30"/>
                        </a:lnTo>
                        <a:lnTo>
                          <a:pt x="0" y="1"/>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26" name="Freeform 125"/>
                  <p:cNvSpPr>
                    <a:spLocks/>
                  </p:cNvSpPr>
                  <p:nvPr/>
                </p:nvSpPr>
                <p:spPr bwMode="auto">
                  <a:xfrm flipH="1">
                    <a:off x="7268040" y="919549"/>
                    <a:ext cx="5359" cy="5271"/>
                  </a:xfrm>
                  <a:custGeom>
                    <a:avLst/>
                    <a:gdLst>
                      <a:gd name="T0" fmla="*/ 1 w 15"/>
                      <a:gd name="T1" fmla="*/ 7 h 18"/>
                      <a:gd name="T2" fmla="*/ 3 w 15"/>
                      <a:gd name="T3" fmla="*/ 3 h 18"/>
                      <a:gd name="T4" fmla="*/ 5 w 15"/>
                      <a:gd name="T5" fmla="*/ 1 h 18"/>
                      <a:gd name="T6" fmla="*/ 7 w 15"/>
                      <a:gd name="T7" fmla="*/ 0 h 18"/>
                      <a:gd name="T8" fmla="*/ 11 w 15"/>
                      <a:gd name="T9" fmla="*/ 1 h 18"/>
                      <a:gd name="T10" fmla="*/ 13 w 15"/>
                      <a:gd name="T11" fmla="*/ 2 h 18"/>
                      <a:gd name="T12" fmla="*/ 14 w 15"/>
                      <a:gd name="T13" fmla="*/ 4 h 18"/>
                      <a:gd name="T14" fmla="*/ 15 w 15"/>
                      <a:gd name="T15" fmla="*/ 8 h 18"/>
                      <a:gd name="T16" fmla="*/ 15 w 15"/>
                      <a:gd name="T17" fmla="*/ 11 h 18"/>
                      <a:gd name="T18" fmla="*/ 13 w 15"/>
                      <a:gd name="T19" fmla="*/ 15 h 18"/>
                      <a:gd name="T20" fmla="*/ 11 w 15"/>
                      <a:gd name="T21" fmla="*/ 17 h 18"/>
                      <a:gd name="T22" fmla="*/ 7 w 15"/>
                      <a:gd name="T23" fmla="*/ 18 h 18"/>
                      <a:gd name="T24" fmla="*/ 5 w 15"/>
                      <a:gd name="T25" fmla="*/ 17 h 18"/>
                      <a:gd name="T26" fmla="*/ 3 w 15"/>
                      <a:gd name="T27" fmla="*/ 16 h 18"/>
                      <a:gd name="T28" fmla="*/ 1 w 15"/>
                      <a:gd name="T29" fmla="*/ 14 h 18"/>
                      <a:gd name="T30" fmla="*/ 0 w 15"/>
                      <a:gd name="T31" fmla="*/ 11 h 18"/>
                      <a:gd name="T32" fmla="*/ 1 w 15"/>
                      <a:gd name="T33" fmla="*/ 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 h="18">
                        <a:moveTo>
                          <a:pt x="1" y="7"/>
                        </a:moveTo>
                        <a:lnTo>
                          <a:pt x="3" y="3"/>
                        </a:lnTo>
                        <a:lnTo>
                          <a:pt x="5" y="1"/>
                        </a:lnTo>
                        <a:lnTo>
                          <a:pt x="7" y="0"/>
                        </a:lnTo>
                        <a:lnTo>
                          <a:pt x="11" y="1"/>
                        </a:lnTo>
                        <a:lnTo>
                          <a:pt x="13" y="2"/>
                        </a:lnTo>
                        <a:lnTo>
                          <a:pt x="14" y="4"/>
                        </a:lnTo>
                        <a:lnTo>
                          <a:pt x="15" y="8"/>
                        </a:lnTo>
                        <a:lnTo>
                          <a:pt x="15" y="11"/>
                        </a:lnTo>
                        <a:lnTo>
                          <a:pt x="13" y="15"/>
                        </a:lnTo>
                        <a:lnTo>
                          <a:pt x="11" y="17"/>
                        </a:lnTo>
                        <a:lnTo>
                          <a:pt x="7" y="18"/>
                        </a:lnTo>
                        <a:lnTo>
                          <a:pt x="5" y="17"/>
                        </a:lnTo>
                        <a:lnTo>
                          <a:pt x="3" y="16"/>
                        </a:lnTo>
                        <a:lnTo>
                          <a:pt x="1" y="14"/>
                        </a:lnTo>
                        <a:lnTo>
                          <a:pt x="0" y="11"/>
                        </a:lnTo>
                        <a:lnTo>
                          <a:pt x="1" y="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27" name="Freeform 126"/>
                  <p:cNvSpPr>
                    <a:spLocks/>
                  </p:cNvSpPr>
                  <p:nvPr/>
                </p:nvSpPr>
                <p:spPr bwMode="auto">
                  <a:xfrm flipH="1">
                    <a:off x="7130034" y="856303"/>
                    <a:ext cx="363104" cy="388699"/>
                  </a:xfrm>
                  <a:custGeom>
                    <a:avLst/>
                    <a:gdLst>
                      <a:gd name="T0" fmla="*/ 1075 w 1084"/>
                      <a:gd name="T1" fmla="*/ 757 h 1180"/>
                      <a:gd name="T2" fmla="*/ 1082 w 1084"/>
                      <a:gd name="T3" fmla="*/ 781 h 1180"/>
                      <a:gd name="T4" fmla="*/ 1084 w 1084"/>
                      <a:gd name="T5" fmla="*/ 806 h 1180"/>
                      <a:gd name="T6" fmla="*/ 1081 w 1084"/>
                      <a:gd name="T7" fmla="*/ 830 h 1180"/>
                      <a:gd name="T8" fmla="*/ 1074 w 1084"/>
                      <a:gd name="T9" fmla="*/ 853 h 1180"/>
                      <a:gd name="T10" fmla="*/ 1063 w 1084"/>
                      <a:gd name="T11" fmla="*/ 874 h 1180"/>
                      <a:gd name="T12" fmla="*/ 1047 w 1084"/>
                      <a:gd name="T13" fmla="*/ 894 h 1180"/>
                      <a:gd name="T14" fmla="*/ 1027 w 1084"/>
                      <a:gd name="T15" fmla="*/ 909 h 1180"/>
                      <a:gd name="T16" fmla="*/ 539 w 1084"/>
                      <a:gd name="T17" fmla="*/ 1165 h 1180"/>
                      <a:gd name="T18" fmla="*/ 515 w 1084"/>
                      <a:gd name="T19" fmla="*/ 1175 h 1180"/>
                      <a:gd name="T20" fmla="*/ 490 w 1084"/>
                      <a:gd name="T21" fmla="*/ 1179 h 1180"/>
                      <a:gd name="T22" fmla="*/ 467 w 1084"/>
                      <a:gd name="T23" fmla="*/ 1179 h 1180"/>
                      <a:gd name="T24" fmla="*/ 443 w 1084"/>
                      <a:gd name="T25" fmla="*/ 1173 h 1180"/>
                      <a:gd name="T26" fmla="*/ 420 w 1084"/>
                      <a:gd name="T27" fmla="*/ 1165 h 1180"/>
                      <a:gd name="T28" fmla="*/ 401 w 1084"/>
                      <a:gd name="T29" fmla="*/ 1151 h 1180"/>
                      <a:gd name="T30" fmla="*/ 384 w 1084"/>
                      <a:gd name="T31" fmla="*/ 1134 h 1180"/>
                      <a:gd name="T32" fmla="*/ 369 w 1084"/>
                      <a:gd name="T33" fmla="*/ 1112 h 1180"/>
                      <a:gd name="T34" fmla="*/ 9 w 1084"/>
                      <a:gd name="T35" fmla="*/ 421 h 1180"/>
                      <a:gd name="T36" fmla="*/ 2 w 1084"/>
                      <a:gd name="T37" fmla="*/ 398 h 1180"/>
                      <a:gd name="T38" fmla="*/ 0 w 1084"/>
                      <a:gd name="T39" fmla="*/ 373 h 1180"/>
                      <a:gd name="T40" fmla="*/ 2 w 1084"/>
                      <a:gd name="T41" fmla="*/ 349 h 1180"/>
                      <a:gd name="T42" fmla="*/ 10 w 1084"/>
                      <a:gd name="T43" fmla="*/ 326 h 1180"/>
                      <a:gd name="T44" fmla="*/ 22 w 1084"/>
                      <a:gd name="T45" fmla="*/ 305 h 1180"/>
                      <a:gd name="T46" fmla="*/ 37 w 1084"/>
                      <a:gd name="T47" fmla="*/ 286 h 1180"/>
                      <a:gd name="T48" fmla="*/ 56 w 1084"/>
                      <a:gd name="T49" fmla="*/ 270 h 1180"/>
                      <a:gd name="T50" fmla="*/ 546 w 1084"/>
                      <a:gd name="T51" fmla="*/ 14 h 1180"/>
                      <a:gd name="T52" fmla="*/ 569 w 1084"/>
                      <a:gd name="T53" fmla="*/ 4 h 1180"/>
                      <a:gd name="T54" fmla="*/ 593 w 1084"/>
                      <a:gd name="T55" fmla="*/ 0 h 1180"/>
                      <a:gd name="T56" fmla="*/ 618 w 1084"/>
                      <a:gd name="T57" fmla="*/ 0 h 1180"/>
                      <a:gd name="T58" fmla="*/ 641 w 1084"/>
                      <a:gd name="T59" fmla="*/ 5 h 1180"/>
                      <a:gd name="T60" fmla="*/ 663 w 1084"/>
                      <a:gd name="T61" fmla="*/ 15 h 1180"/>
                      <a:gd name="T62" fmla="*/ 684 w 1084"/>
                      <a:gd name="T63" fmla="*/ 28 h 1180"/>
                      <a:gd name="T64" fmla="*/ 701 w 1084"/>
                      <a:gd name="T65" fmla="*/ 45 h 1180"/>
                      <a:gd name="T66" fmla="*/ 715 w 1084"/>
                      <a:gd name="T67" fmla="*/ 67 h 1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84" h="1180">
                        <a:moveTo>
                          <a:pt x="1069" y="746"/>
                        </a:moveTo>
                        <a:lnTo>
                          <a:pt x="1075" y="757"/>
                        </a:lnTo>
                        <a:lnTo>
                          <a:pt x="1079" y="769"/>
                        </a:lnTo>
                        <a:lnTo>
                          <a:pt x="1082" y="781"/>
                        </a:lnTo>
                        <a:lnTo>
                          <a:pt x="1083" y="794"/>
                        </a:lnTo>
                        <a:lnTo>
                          <a:pt x="1084" y="806"/>
                        </a:lnTo>
                        <a:lnTo>
                          <a:pt x="1083" y="818"/>
                        </a:lnTo>
                        <a:lnTo>
                          <a:pt x="1081" y="830"/>
                        </a:lnTo>
                        <a:lnTo>
                          <a:pt x="1078" y="842"/>
                        </a:lnTo>
                        <a:lnTo>
                          <a:pt x="1074" y="853"/>
                        </a:lnTo>
                        <a:lnTo>
                          <a:pt x="1069" y="863"/>
                        </a:lnTo>
                        <a:lnTo>
                          <a:pt x="1063" y="874"/>
                        </a:lnTo>
                        <a:lnTo>
                          <a:pt x="1055" y="884"/>
                        </a:lnTo>
                        <a:lnTo>
                          <a:pt x="1047" y="894"/>
                        </a:lnTo>
                        <a:lnTo>
                          <a:pt x="1038" y="901"/>
                        </a:lnTo>
                        <a:lnTo>
                          <a:pt x="1027" y="909"/>
                        </a:lnTo>
                        <a:lnTo>
                          <a:pt x="1016" y="915"/>
                        </a:lnTo>
                        <a:lnTo>
                          <a:pt x="539" y="1165"/>
                        </a:lnTo>
                        <a:lnTo>
                          <a:pt x="527" y="1170"/>
                        </a:lnTo>
                        <a:lnTo>
                          <a:pt x="515" y="1175"/>
                        </a:lnTo>
                        <a:lnTo>
                          <a:pt x="503" y="1178"/>
                        </a:lnTo>
                        <a:lnTo>
                          <a:pt x="490" y="1179"/>
                        </a:lnTo>
                        <a:lnTo>
                          <a:pt x="479" y="1180"/>
                        </a:lnTo>
                        <a:lnTo>
                          <a:pt x="467" y="1179"/>
                        </a:lnTo>
                        <a:lnTo>
                          <a:pt x="455" y="1177"/>
                        </a:lnTo>
                        <a:lnTo>
                          <a:pt x="443" y="1173"/>
                        </a:lnTo>
                        <a:lnTo>
                          <a:pt x="432" y="1170"/>
                        </a:lnTo>
                        <a:lnTo>
                          <a:pt x="420" y="1165"/>
                        </a:lnTo>
                        <a:lnTo>
                          <a:pt x="411" y="1158"/>
                        </a:lnTo>
                        <a:lnTo>
                          <a:pt x="401" y="1151"/>
                        </a:lnTo>
                        <a:lnTo>
                          <a:pt x="391" y="1143"/>
                        </a:lnTo>
                        <a:lnTo>
                          <a:pt x="384" y="1134"/>
                        </a:lnTo>
                        <a:lnTo>
                          <a:pt x="376" y="1124"/>
                        </a:lnTo>
                        <a:lnTo>
                          <a:pt x="369" y="1112"/>
                        </a:lnTo>
                        <a:lnTo>
                          <a:pt x="14" y="433"/>
                        </a:lnTo>
                        <a:lnTo>
                          <a:pt x="9" y="421"/>
                        </a:lnTo>
                        <a:lnTo>
                          <a:pt x="4" y="409"/>
                        </a:lnTo>
                        <a:lnTo>
                          <a:pt x="2" y="398"/>
                        </a:lnTo>
                        <a:lnTo>
                          <a:pt x="0" y="386"/>
                        </a:lnTo>
                        <a:lnTo>
                          <a:pt x="0" y="373"/>
                        </a:lnTo>
                        <a:lnTo>
                          <a:pt x="1" y="361"/>
                        </a:lnTo>
                        <a:lnTo>
                          <a:pt x="2" y="349"/>
                        </a:lnTo>
                        <a:lnTo>
                          <a:pt x="6" y="337"/>
                        </a:lnTo>
                        <a:lnTo>
                          <a:pt x="10" y="326"/>
                        </a:lnTo>
                        <a:lnTo>
                          <a:pt x="15" y="315"/>
                        </a:lnTo>
                        <a:lnTo>
                          <a:pt x="22" y="305"/>
                        </a:lnTo>
                        <a:lnTo>
                          <a:pt x="29" y="295"/>
                        </a:lnTo>
                        <a:lnTo>
                          <a:pt x="37" y="286"/>
                        </a:lnTo>
                        <a:lnTo>
                          <a:pt x="47" y="278"/>
                        </a:lnTo>
                        <a:lnTo>
                          <a:pt x="56" y="270"/>
                        </a:lnTo>
                        <a:lnTo>
                          <a:pt x="67" y="264"/>
                        </a:lnTo>
                        <a:lnTo>
                          <a:pt x="546" y="14"/>
                        </a:lnTo>
                        <a:lnTo>
                          <a:pt x="556" y="9"/>
                        </a:lnTo>
                        <a:lnTo>
                          <a:pt x="569" y="4"/>
                        </a:lnTo>
                        <a:lnTo>
                          <a:pt x="581" y="1"/>
                        </a:lnTo>
                        <a:lnTo>
                          <a:pt x="593" y="0"/>
                        </a:lnTo>
                        <a:lnTo>
                          <a:pt x="605" y="0"/>
                        </a:lnTo>
                        <a:lnTo>
                          <a:pt x="618" y="0"/>
                        </a:lnTo>
                        <a:lnTo>
                          <a:pt x="630" y="2"/>
                        </a:lnTo>
                        <a:lnTo>
                          <a:pt x="641" y="5"/>
                        </a:lnTo>
                        <a:lnTo>
                          <a:pt x="652" y="10"/>
                        </a:lnTo>
                        <a:lnTo>
                          <a:pt x="663" y="15"/>
                        </a:lnTo>
                        <a:lnTo>
                          <a:pt x="674" y="20"/>
                        </a:lnTo>
                        <a:lnTo>
                          <a:pt x="684" y="28"/>
                        </a:lnTo>
                        <a:lnTo>
                          <a:pt x="692" y="37"/>
                        </a:lnTo>
                        <a:lnTo>
                          <a:pt x="701" y="45"/>
                        </a:lnTo>
                        <a:lnTo>
                          <a:pt x="709" y="56"/>
                        </a:lnTo>
                        <a:lnTo>
                          <a:pt x="715" y="67"/>
                        </a:lnTo>
                        <a:lnTo>
                          <a:pt x="1069" y="74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28" name="Freeform 127"/>
                  <p:cNvSpPr>
                    <a:spLocks/>
                  </p:cNvSpPr>
                  <p:nvPr/>
                </p:nvSpPr>
                <p:spPr bwMode="auto">
                  <a:xfrm flipH="1">
                    <a:off x="7222484" y="948537"/>
                    <a:ext cx="71013" cy="60610"/>
                  </a:xfrm>
                  <a:custGeom>
                    <a:avLst/>
                    <a:gdLst>
                      <a:gd name="T0" fmla="*/ 207 w 211"/>
                      <a:gd name="T1" fmla="*/ 76 h 187"/>
                      <a:gd name="T2" fmla="*/ 209 w 211"/>
                      <a:gd name="T3" fmla="*/ 83 h 187"/>
                      <a:gd name="T4" fmla="*/ 211 w 211"/>
                      <a:gd name="T5" fmla="*/ 90 h 187"/>
                      <a:gd name="T6" fmla="*/ 211 w 211"/>
                      <a:gd name="T7" fmla="*/ 97 h 187"/>
                      <a:gd name="T8" fmla="*/ 209 w 211"/>
                      <a:gd name="T9" fmla="*/ 104 h 187"/>
                      <a:gd name="T10" fmla="*/ 207 w 211"/>
                      <a:gd name="T11" fmla="*/ 111 h 187"/>
                      <a:gd name="T12" fmla="*/ 202 w 211"/>
                      <a:gd name="T13" fmla="*/ 116 h 187"/>
                      <a:gd name="T14" fmla="*/ 197 w 211"/>
                      <a:gd name="T15" fmla="*/ 122 h 187"/>
                      <a:gd name="T16" fmla="*/ 190 w 211"/>
                      <a:gd name="T17" fmla="*/ 126 h 187"/>
                      <a:gd name="T18" fmla="*/ 83 w 211"/>
                      <a:gd name="T19" fmla="*/ 182 h 187"/>
                      <a:gd name="T20" fmla="*/ 76 w 211"/>
                      <a:gd name="T21" fmla="*/ 186 h 187"/>
                      <a:gd name="T22" fmla="*/ 69 w 211"/>
                      <a:gd name="T23" fmla="*/ 187 h 187"/>
                      <a:gd name="T24" fmla="*/ 62 w 211"/>
                      <a:gd name="T25" fmla="*/ 187 h 187"/>
                      <a:gd name="T26" fmla="*/ 55 w 211"/>
                      <a:gd name="T27" fmla="*/ 184 h 187"/>
                      <a:gd name="T28" fmla="*/ 49 w 211"/>
                      <a:gd name="T29" fmla="*/ 182 h 187"/>
                      <a:gd name="T30" fmla="*/ 42 w 211"/>
                      <a:gd name="T31" fmla="*/ 178 h 187"/>
                      <a:gd name="T32" fmla="*/ 38 w 211"/>
                      <a:gd name="T33" fmla="*/ 173 h 187"/>
                      <a:gd name="T34" fmla="*/ 34 w 211"/>
                      <a:gd name="T35" fmla="*/ 167 h 187"/>
                      <a:gd name="T36" fmla="*/ 4 w 211"/>
                      <a:gd name="T37" fmla="*/ 110 h 187"/>
                      <a:gd name="T38" fmla="*/ 1 w 211"/>
                      <a:gd name="T39" fmla="*/ 102 h 187"/>
                      <a:gd name="T40" fmla="*/ 0 w 211"/>
                      <a:gd name="T41" fmla="*/ 96 h 187"/>
                      <a:gd name="T42" fmla="*/ 0 w 211"/>
                      <a:gd name="T43" fmla="*/ 88 h 187"/>
                      <a:gd name="T44" fmla="*/ 1 w 211"/>
                      <a:gd name="T45" fmla="*/ 82 h 187"/>
                      <a:gd name="T46" fmla="*/ 5 w 211"/>
                      <a:gd name="T47" fmla="*/ 75 h 187"/>
                      <a:gd name="T48" fmla="*/ 8 w 211"/>
                      <a:gd name="T49" fmla="*/ 69 h 187"/>
                      <a:gd name="T50" fmla="*/ 13 w 211"/>
                      <a:gd name="T51" fmla="*/ 64 h 187"/>
                      <a:gd name="T52" fmla="*/ 20 w 211"/>
                      <a:gd name="T53" fmla="*/ 60 h 187"/>
                      <a:gd name="T54" fmla="*/ 127 w 211"/>
                      <a:gd name="T55" fmla="*/ 4 h 187"/>
                      <a:gd name="T56" fmla="*/ 134 w 211"/>
                      <a:gd name="T57" fmla="*/ 1 h 187"/>
                      <a:gd name="T58" fmla="*/ 141 w 211"/>
                      <a:gd name="T59" fmla="*/ 0 h 187"/>
                      <a:gd name="T60" fmla="*/ 148 w 211"/>
                      <a:gd name="T61" fmla="*/ 0 h 187"/>
                      <a:gd name="T62" fmla="*/ 155 w 211"/>
                      <a:gd name="T63" fmla="*/ 2 h 187"/>
                      <a:gd name="T64" fmla="*/ 161 w 211"/>
                      <a:gd name="T65" fmla="*/ 4 h 187"/>
                      <a:gd name="T66" fmla="*/ 168 w 211"/>
                      <a:gd name="T67" fmla="*/ 8 h 187"/>
                      <a:gd name="T68" fmla="*/ 172 w 211"/>
                      <a:gd name="T69" fmla="*/ 13 h 187"/>
                      <a:gd name="T70" fmla="*/ 176 w 211"/>
                      <a:gd name="T71" fmla="*/ 19 h 187"/>
                      <a:gd name="T72" fmla="*/ 207 w 211"/>
                      <a:gd name="T73" fmla="*/ 7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1" h="187">
                        <a:moveTo>
                          <a:pt x="207" y="76"/>
                        </a:moveTo>
                        <a:lnTo>
                          <a:pt x="209" y="83"/>
                        </a:lnTo>
                        <a:lnTo>
                          <a:pt x="211" y="90"/>
                        </a:lnTo>
                        <a:lnTo>
                          <a:pt x="211" y="97"/>
                        </a:lnTo>
                        <a:lnTo>
                          <a:pt x="209" y="104"/>
                        </a:lnTo>
                        <a:lnTo>
                          <a:pt x="207" y="111"/>
                        </a:lnTo>
                        <a:lnTo>
                          <a:pt x="202" y="116"/>
                        </a:lnTo>
                        <a:lnTo>
                          <a:pt x="197" y="122"/>
                        </a:lnTo>
                        <a:lnTo>
                          <a:pt x="190" y="126"/>
                        </a:lnTo>
                        <a:lnTo>
                          <a:pt x="83" y="182"/>
                        </a:lnTo>
                        <a:lnTo>
                          <a:pt x="76" y="186"/>
                        </a:lnTo>
                        <a:lnTo>
                          <a:pt x="69" y="187"/>
                        </a:lnTo>
                        <a:lnTo>
                          <a:pt x="62" y="187"/>
                        </a:lnTo>
                        <a:lnTo>
                          <a:pt x="55" y="184"/>
                        </a:lnTo>
                        <a:lnTo>
                          <a:pt x="49" y="182"/>
                        </a:lnTo>
                        <a:lnTo>
                          <a:pt x="42" y="178"/>
                        </a:lnTo>
                        <a:lnTo>
                          <a:pt x="38" y="173"/>
                        </a:lnTo>
                        <a:lnTo>
                          <a:pt x="34" y="167"/>
                        </a:lnTo>
                        <a:lnTo>
                          <a:pt x="4" y="110"/>
                        </a:lnTo>
                        <a:lnTo>
                          <a:pt x="1" y="102"/>
                        </a:lnTo>
                        <a:lnTo>
                          <a:pt x="0" y="96"/>
                        </a:lnTo>
                        <a:lnTo>
                          <a:pt x="0" y="88"/>
                        </a:lnTo>
                        <a:lnTo>
                          <a:pt x="1" y="82"/>
                        </a:lnTo>
                        <a:lnTo>
                          <a:pt x="5" y="75"/>
                        </a:lnTo>
                        <a:lnTo>
                          <a:pt x="8" y="69"/>
                        </a:lnTo>
                        <a:lnTo>
                          <a:pt x="13" y="64"/>
                        </a:lnTo>
                        <a:lnTo>
                          <a:pt x="20" y="60"/>
                        </a:lnTo>
                        <a:lnTo>
                          <a:pt x="127" y="4"/>
                        </a:lnTo>
                        <a:lnTo>
                          <a:pt x="134" y="1"/>
                        </a:lnTo>
                        <a:lnTo>
                          <a:pt x="141" y="0"/>
                        </a:lnTo>
                        <a:lnTo>
                          <a:pt x="148" y="0"/>
                        </a:lnTo>
                        <a:lnTo>
                          <a:pt x="155" y="2"/>
                        </a:lnTo>
                        <a:lnTo>
                          <a:pt x="161" y="4"/>
                        </a:lnTo>
                        <a:lnTo>
                          <a:pt x="168" y="8"/>
                        </a:lnTo>
                        <a:lnTo>
                          <a:pt x="172" y="13"/>
                        </a:lnTo>
                        <a:lnTo>
                          <a:pt x="176" y="19"/>
                        </a:lnTo>
                        <a:lnTo>
                          <a:pt x="207" y="7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29" name="Freeform 128"/>
                  <p:cNvSpPr>
                    <a:spLocks/>
                  </p:cNvSpPr>
                  <p:nvPr/>
                </p:nvSpPr>
                <p:spPr bwMode="auto">
                  <a:xfrm flipH="1">
                    <a:off x="7197027" y="995972"/>
                    <a:ext cx="71013" cy="60610"/>
                  </a:xfrm>
                  <a:custGeom>
                    <a:avLst/>
                    <a:gdLst>
                      <a:gd name="T0" fmla="*/ 206 w 210"/>
                      <a:gd name="T1" fmla="*/ 77 h 187"/>
                      <a:gd name="T2" fmla="*/ 209 w 210"/>
                      <a:gd name="T3" fmla="*/ 84 h 187"/>
                      <a:gd name="T4" fmla="*/ 210 w 210"/>
                      <a:gd name="T5" fmla="*/ 91 h 187"/>
                      <a:gd name="T6" fmla="*/ 210 w 210"/>
                      <a:gd name="T7" fmla="*/ 98 h 187"/>
                      <a:gd name="T8" fmla="*/ 209 w 210"/>
                      <a:gd name="T9" fmla="*/ 105 h 187"/>
                      <a:gd name="T10" fmla="*/ 206 w 210"/>
                      <a:gd name="T11" fmla="*/ 112 h 187"/>
                      <a:gd name="T12" fmla="*/ 203 w 210"/>
                      <a:gd name="T13" fmla="*/ 117 h 187"/>
                      <a:gd name="T14" fmla="*/ 197 w 210"/>
                      <a:gd name="T15" fmla="*/ 122 h 187"/>
                      <a:gd name="T16" fmla="*/ 191 w 210"/>
                      <a:gd name="T17" fmla="*/ 127 h 187"/>
                      <a:gd name="T18" fmla="*/ 83 w 210"/>
                      <a:gd name="T19" fmla="*/ 183 h 187"/>
                      <a:gd name="T20" fmla="*/ 76 w 210"/>
                      <a:gd name="T21" fmla="*/ 185 h 187"/>
                      <a:gd name="T22" fmla="*/ 69 w 210"/>
                      <a:gd name="T23" fmla="*/ 187 h 187"/>
                      <a:gd name="T24" fmla="*/ 62 w 210"/>
                      <a:gd name="T25" fmla="*/ 187 h 187"/>
                      <a:gd name="T26" fmla="*/ 55 w 210"/>
                      <a:gd name="T27" fmla="*/ 185 h 187"/>
                      <a:gd name="T28" fmla="*/ 48 w 210"/>
                      <a:gd name="T29" fmla="*/ 183 h 187"/>
                      <a:gd name="T30" fmla="*/ 43 w 210"/>
                      <a:gd name="T31" fmla="*/ 179 h 187"/>
                      <a:gd name="T32" fmla="*/ 38 w 210"/>
                      <a:gd name="T33" fmla="*/ 173 h 187"/>
                      <a:gd name="T34" fmla="*/ 33 w 210"/>
                      <a:gd name="T35" fmla="*/ 168 h 187"/>
                      <a:gd name="T36" fmla="*/ 4 w 210"/>
                      <a:gd name="T37" fmla="*/ 111 h 187"/>
                      <a:gd name="T38" fmla="*/ 1 w 210"/>
                      <a:gd name="T39" fmla="*/ 104 h 187"/>
                      <a:gd name="T40" fmla="*/ 0 w 210"/>
                      <a:gd name="T41" fmla="*/ 97 h 187"/>
                      <a:gd name="T42" fmla="*/ 0 w 210"/>
                      <a:gd name="T43" fmla="*/ 89 h 187"/>
                      <a:gd name="T44" fmla="*/ 2 w 210"/>
                      <a:gd name="T45" fmla="*/ 82 h 187"/>
                      <a:gd name="T46" fmla="*/ 4 w 210"/>
                      <a:gd name="T47" fmla="*/ 76 h 187"/>
                      <a:gd name="T48" fmla="*/ 8 w 210"/>
                      <a:gd name="T49" fmla="*/ 70 h 187"/>
                      <a:gd name="T50" fmla="*/ 13 w 210"/>
                      <a:gd name="T51" fmla="*/ 65 h 187"/>
                      <a:gd name="T52" fmla="*/ 19 w 210"/>
                      <a:gd name="T53" fmla="*/ 61 h 187"/>
                      <a:gd name="T54" fmla="*/ 127 w 210"/>
                      <a:gd name="T55" fmla="*/ 5 h 187"/>
                      <a:gd name="T56" fmla="*/ 134 w 210"/>
                      <a:gd name="T57" fmla="*/ 1 h 187"/>
                      <a:gd name="T58" fmla="*/ 141 w 210"/>
                      <a:gd name="T59" fmla="*/ 0 h 187"/>
                      <a:gd name="T60" fmla="*/ 148 w 210"/>
                      <a:gd name="T61" fmla="*/ 0 h 187"/>
                      <a:gd name="T62" fmla="*/ 155 w 210"/>
                      <a:gd name="T63" fmla="*/ 3 h 187"/>
                      <a:gd name="T64" fmla="*/ 162 w 210"/>
                      <a:gd name="T65" fmla="*/ 5 h 187"/>
                      <a:gd name="T66" fmla="*/ 167 w 210"/>
                      <a:gd name="T67" fmla="*/ 9 h 187"/>
                      <a:gd name="T68" fmla="*/ 173 w 210"/>
                      <a:gd name="T69" fmla="*/ 13 h 187"/>
                      <a:gd name="T70" fmla="*/ 177 w 210"/>
                      <a:gd name="T71" fmla="*/ 20 h 187"/>
                      <a:gd name="T72" fmla="*/ 206 w 210"/>
                      <a:gd name="T73" fmla="*/ 7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0" h="187">
                        <a:moveTo>
                          <a:pt x="206" y="77"/>
                        </a:moveTo>
                        <a:lnTo>
                          <a:pt x="209" y="84"/>
                        </a:lnTo>
                        <a:lnTo>
                          <a:pt x="210" y="91"/>
                        </a:lnTo>
                        <a:lnTo>
                          <a:pt x="210" y="98"/>
                        </a:lnTo>
                        <a:lnTo>
                          <a:pt x="209" y="105"/>
                        </a:lnTo>
                        <a:lnTo>
                          <a:pt x="206" y="112"/>
                        </a:lnTo>
                        <a:lnTo>
                          <a:pt x="203" y="117"/>
                        </a:lnTo>
                        <a:lnTo>
                          <a:pt x="197" y="122"/>
                        </a:lnTo>
                        <a:lnTo>
                          <a:pt x="191" y="127"/>
                        </a:lnTo>
                        <a:lnTo>
                          <a:pt x="83" y="183"/>
                        </a:lnTo>
                        <a:lnTo>
                          <a:pt x="76" y="185"/>
                        </a:lnTo>
                        <a:lnTo>
                          <a:pt x="69" y="187"/>
                        </a:lnTo>
                        <a:lnTo>
                          <a:pt x="62" y="187"/>
                        </a:lnTo>
                        <a:lnTo>
                          <a:pt x="55" y="185"/>
                        </a:lnTo>
                        <a:lnTo>
                          <a:pt x="48" y="183"/>
                        </a:lnTo>
                        <a:lnTo>
                          <a:pt x="43" y="179"/>
                        </a:lnTo>
                        <a:lnTo>
                          <a:pt x="38" y="173"/>
                        </a:lnTo>
                        <a:lnTo>
                          <a:pt x="33" y="168"/>
                        </a:lnTo>
                        <a:lnTo>
                          <a:pt x="4" y="111"/>
                        </a:lnTo>
                        <a:lnTo>
                          <a:pt x="1" y="104"/>
                        </a:lnTo>
                        <a:lnTo>
                          <a:pt x="0" y="97"/>
                        </a:lnTo>
                        <a:lnTo>
                          <a:pt x="0" y="89"/>
                        </a:lnTo>
                        <a:lnTo>
                          <a:pt x="2" y="82"/>
                        </a:lnTo>
                        <a:lnTo>
                          <a:pt x="4" y="76"/>
                        </a:lnTo>
                        <a:lnTo>
                          <a:pt x="8" y="70"/>
                        </a:lnTo>
                        <a:lnTo>
                          <a:pt x="13" y="65"/>
                        </a:lnTo>
                        <a:lnTo>
                          <a:pt x="19" y="61"/>
                        </a:lnTo>
                        <a:lnTo>
                          <a:pt x="127" y="5"/>
                        </a:lnTo>
                        <a:lnTo>
                          <a:pt x="134" y="1"/>
                        </a:lnTo>
                        <a:lnTo>
                          <a:pt x="141" y="0"/>
                        </a:lnTo>
                        <a:lnTo>
                          <a:pt x="148" y="0"/>
                        </a:lnTo>
                        <a:lnTo>
                          <a:pt x="155" y="3"/>
                        </a:lnTo>
                        <a:lnTo>
                          <a:pt x="162" y="5"/>
                        </a:lnTo>
                        <a:lnTo>
                          <a:pt x="167" y="9"/>
                        </a:lnTo>
                        <a:lnTo>
                          <a:pt x="173" y="13"/>
                        </a:lnTo>
                        <a:lnTo>
                          <a:pt x="177" y="20"/>
                        </a:lnTo>
                        <a:lnTo>
                          <a:pt x="206" y="7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30" name="Freeform 129"/>
                  <p:cNvSpPr>
                    <a:spLocks/>
                  </p:cNvSpPr>
                  <p:nvPr/>
                </p:nvSpPr>
                <p:spPr bwMode="auto">
                  <a:xfrm flipH="1">
                    <a:off x="7171569" y="1043406"/>
                    <a:ext cx="71013" cy="60610"/>
                  </a:xfrm>
                  <a:custGeom>
                    <a:avLst/>
                    <a:gdLst>
                      <a:gd name="T0" fmla="*/ 207 w 211"/>
                      <a:gd name="T1" fmla="*/ 77 h 187"/>
                      <a:gd name="T2" fmla="*/ 210 w 211"/>
                      <a:gd name="T3" fmla="*/ 83 h 187"/>
                      <a:gd name="T4" fmla="*/ 211 w 211"/>
                      <a:gd name="T5" fmla="*/ 91 h 187"/>
                      <a:gd name="T6" fmla="*/ 211 w 211"/>
                      <a:gd name="T7" fmla="*/ 97 h 187"/>
                      <a:gd name="T8" fmla="*/ 209 w 211"/>
                      <a:gd name="T9" fmla="*/ 105 h 187"/>
                      <a:gd name="T10" fmla="*/ 207 w 211"/>
                      <a:gd name="T11" fmla="*/ 111 h 187"/>
                      <a:gd name="T12" fmla="*/ 202 w 211"/>
                      <a:gd name="T13" fmla="*/ 117 h 187"/>
                      <a:gd name="T14" fmla="*/ 197 w 211"/>
                      <a:gd name="T15" fmla="*/ 122 h 187"/>
                      <a:gd name="T16" fmla="*/ 192 w 211"/>
                      <a:gd name="T17" fmla="*/ 127 h 187"/>
                      <a:gd name="T18" fmla="*/ 84 w 211"/>
                      <a:gd name="T19" fmla="*/ 183 h 187"/>
                      <a:gd name="T20" fmla="*/ 76 w 211"/>
                      <a:gd name="T21" fmla="*/ 186 h 187"/>
                      <a:gd name="T22" fmla="*/ 70 w 211"/>
                      <a:gd name="T23" fmla="*/ 187 h 187"/>
                      <a:gd name="T24" fmla="*/ 62 w 211"/>
                      <a:gd name="T25" fmla="*/ 187 h 187"/>
                      <a:gd name="T26" fmla="*/ 55 w 211"/>
                      <a:gd name="T27" fmla="*/ 185 h 187"/>
                      <a:gd name="T28" fmla="*/ 49 w 211"/>
                      <a:gd name="T29" fmla="*/ 183 h 187"/>
                      <a:gd name="T30" fmla="*/ 43 w 211"/>
                      <a:gd name="T31" fmla="*/ 178 h 187"/>
                      <a:gd name="T32" fmla="*/ 38 w 211"/>
                      <a:gd name="T33" fmla="*/ 173 h 187"/>
                      <a:gd name="T34" fmla="*/ 34 w 211"/>
                      <a:gd name="T35" fmla="*/ 168 h 187"/>
                      <a:gd name="T36" fmla="*/ 4 w 211"/>
                      <a:gd name="T37" fmla="*/ 110 h 187"/>
                      <a:gd name="T38" fmla="*/ 1 w 211"/>
                      <a:gd name="T39" fmla="*/ 104 h 187"/>
                      <a:gd name="T40" fmla="*/ 0 w 211"/>
                      <a:gd name="T41" fmla="*/ 96 h 187"/>
                      <a:gd name="T42" fmla="*/ 0 w 211"/>
                      <a:gd name="T43" fmla="*/ 89 h 187"/>
                      <a:gd name="T44" fmla="*/ 1 w 211"/>
                      <a:gd name="T45" fmla="*/ 82 h 187"/>
                      <a:gd name="T46" fmla="*/ 5 w 211"/>
                      <a:gd name="T47" fmla="*/ 76 h 187"/>
                      <a:gd name="T48" fmla="*/ 8 w 211"/>
                      <a:gd name="T49" fmla="*/ 70 h 187"/>
                      <a:gd name="T50" fmla="*/ 13 w 211"/>
                      <a:gd name="T51" fmla="*/ 65 h 187"/>
                      <a:gd name="T52" fmla="*/ 20 w 211"/>
                      <a:gd name="T53" fmla="*/ 61 h 187"/>
                      <a:gd name="T54" fmla="*/ 128 w 211"/>
                      <a:gd name="T55" fmla="*/ 4 h 187"/>
                      <a:gd name="T56" fmla="*/ 134 w 211"/>
                      <a:gd name="T57" fmla="*/ 1 h 187"/>
                      <a:gd name="T58" fmla="*/ 142 w 211"/>
                      <a:gd name="T59" fmla="*/ 0 h 187"/>
                      <a:gd name="T60" fmla="*/ 148 w 211"/>
                      <a:gd name="T61" fmla="*/ 0 h 187"/>
                      <a:gd name="T62" fmla="*/ 155 w 211"/>
                      <a:gd name="T63" fmla="*/ 2 h 187"/>
                      <a:gd name="T64" fmla="*/ 161 w 211"/>
                      <a:gd name="T65" fmla="*/ 4 h 187"/>
                      <a:gd name="T66" fmla="*/ 168 w 211"/>
                      <a:gd name="T67" fmla="*/ 9 h 187"/>
                      <a:gd name="T68" fmla="*/ 173 w 211"/>
                      <a:gd name="T69" fmla="*/ 13 h 187"/>
                      <a:gd name="T70" fmla="*/ 176 w 211"/>
                      <a:gd name="T71" fmla="*/ 20 h 187"/>
                      <a:gd name="T72" fmla="*/ 207 w 211"/>
                      <a:gd name="T73" fmla="*/ 7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1" h="187">
                        <a:moveTo>
                          <a:pt x="207" y="77"/>
                        </a:moveTo>
                        <a:lnTo>
                          <a:pt x="210" y="83"/>
                        </a:lnTo>
                        <a:lnTo>
                          <a:pt x="211" y="91"/>
                        </a:lnTo>
                        <a:lnTo>
                          <a:pt x="211" y="97"/>
                        </a:lnTo>
                        <a:lnTo>
                          <a:pt x="209" y="105"/>
                        </a:lnTo>
                        <a:lnTo>
                          <a:pt x="207" y="111"/>
                        </a:lnTo>
                        <a:lnTo>
                          <a:pt x="202" y="117"/>
                        </a:lnTo>
                        <a:lnTo>
                          <a:pt x="197" y="122"/>
                        </a:lnTo>
                        <a:lnTo>
                          <a:pt x="192" y="127"/>
                        </a:lnTo>
                        <a:lnTo>
                          <a:pt x="84" y="183"/>
                        </a:lnTo>
                        <a:lnTo>
                          <a:pt x="76" y="186"/>
                        </a:lnTo>
                        <a:lnTo>
                          <a:pt x="70" y="187"/>
                        </a:lnTo>
                        <a:lnTo>
                          <a:pt x="62" y="187"/>
                        </a:lnTo>
                        <a:lnTo>
                          <a:pt x="55" y="185"/>
                        </a:lnTo>
                        <a:lnTo>
                          <a:pt x="49" y="183"/>
                        </a:lnTo>
                        <a:lnTo>
                          <a:pt x="43" y="178"/>
                        </a:lnTo>
                        <a:lnTo>
                          <a:pt x="38" y="173"/>
                        </a:lnTo>
                        <a:lnTo>
                          <a:pt x="34" y="168"/>
                        </a:lnTo>
                        <a:lnTo>
                          <a:pt x="4" y="110"/>
                        </a:lnTo>
                        <a:lnTo>
                          <a:pt x="1" y="104"/>
                        </a:lnTo>
                        <a:lnTo>
                          <a:pt x="0" y="96"/>
                        </a:lnTo>
                        <a:lnTo>
                          <a:pt x="0" y="89"/>
                        </a:lnTo>
                        <a:lnTo>
                          <a:pt x="1" y="82"/>
                        </a:lnTo>
                        <a:lnTo>
                          <a:pt x="5" y="76"/>
                        </a:lnTo>
                        <a:lnTo>
                          <a:pt x="8" y="70"/>
                        </a:lnTo>
                        <a:lnTo>
                          <a:pt x="13" y="65"/>
                        </a:lnTo>
                        <a:lnTo>
                          <a:pt x="20" y="61"/>
                        </a:lnTo>
                        <a:lnTo>
                          <a:pt x="128" y="4"/>
                        </a:lnTo>
                        <a:lnTo>
                          <a:pt x="134" y="1"/>
                        </a:lnTo>
                        <a:lnTo>
                          <a:pt x="142" y="0"/>
                        </a:lnTo>
                        <a:lnTo>
                          <a:pt x="148" y="0"/>
                        </a:lnTo>
                        <a:lnTo>
                          <a:pt x="155" y="2"/>
                        </a:lnTo>
                        <a:lnTo>
                          <a:pt x="161" y="4"/>
                        </a:lnTo>
                        <a:lnTo>
                          <a:pt x="168" y="9"/>
                        </a:lnTo>
                        <a:lnTo>
                          <a:pt x="173" y="13"/>
                        </a:lnTo>
                        <a:lnTo>
                          <a:pt x="176" y="20"/>
                        </a:lnTo>
                        <a:lnTo>
                          <a:pt x="207" y="7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31" name="Freeform 130"/>
                  <p:cNvSpPr>
                    <a:spLocks/>
                  </p:cNvSpPr>
                  <p:nvPr/>
                </p:nvSpPr>
                <p:spPr bwMode="auto">
                  <a:xfrm flipH="1">
                    <a:off x="7147451" y="1089523"/>
                    <a:ext cx="71013" cy="61928"/>
                  </a:xfrm>
                  <a:custGeom>
                    <a:avLst/>
                    <a:gdLst>
                      <a:gd name="T0" fmla="*/ 207 w 211"/>
                      <a:gd name="T1" fmla="*/ 77 h 187"/>
                      <a:gd name="T2" fmla="*/ 209 w 211"/>
                      <a:gd name="T3" fmla="*/ 83 h 187"/>
                      <a:gd name="T4" fmla="*/ 211 w 211"/>
                      <a:gd name="T5" fmla="*/ 91 h 187"/>
                      <a:gd name="T6" fmla="*/ 211 w 211"/>
                      <a:gd name="T7" fmla="*/ 97 h 187"/>
                      <a:gd name="T8" fmla="*/ 209 w 211"/>
                      <a:gd name="T9" fmla="*/ 105 h 187"/>
                      <a:gd name="T10" fmla="*/ 206 w 211"/>
                      <a:gd name="T11" fmla="*/ 111 h 187"/>
                      <a:gd name="T12" fmla="*/ 203 w 211"/>
                      <a:gd name="T13" fmla="*/ 117 h 187"/>
                      <a:gd name="T14" fmla="*/ 198 w 211"/>
                      <a:gd name="T15" fmla="*/ 122 h 187"/>
                      <a:gd name="T16" fmla="*/ 191 w 211"/>
                      <a:gd name="T17" fmla="*/ 126 h 187"/>
                      <a:gd name="T18" fmla="*/ 83 w 211"/>
                      <a:gd name="T19" fmla="*/ 182 h 187"/>
                      <a:gd name="T20" fmla="*/ 77 w 211"/>
                      <a:gd name="T21" fmla="*/ 186 h 187"/>
                      <a:gd name="T22" fmla="*/ 69 w 211"/>
                      <a:gd name="T23" fmla="*/ 187 h 187"/>
                      <a:gd name="T24" fmla="*/ 63 w 211"/>
                      <a:gd name="T25" fmla="*/ 187 h 187"/>
                      <a:gd name="T26" fmla="*/ 55 w 211"/>
                      <a:gd name="T27" fmla="*/ 185 h 187"/>
                      <a:gd name="T28" fmla="*/ 49 w 211"/>
                      <a:gd name="T29" fmla="*/ 182 h 187"/>
                      <a:gd name="T30" fmla="*/ 43 w 211"/>
                      <a:gd name="T31" fmla="*/ 178 h 187"/>
                      <a:gd name="T32" fmla="*/ 38 w 211"/>
                      <a:gd name="T33" fmla="*/ 173 h 187"/>
                      <a:gd name="T34" fmla="*/ 34 w 211"/>
                      <a:gd name="T35" fmla="*/ 167 h 187"/>
                      <a:gd name="T36" fmla="*/ 4 w 211"/>
                      <a:gd name="T37" fmla="*/ 110 h 187"/>
                      <a:gd name="T38" fmla="*/ 1 w 211"/>
                      <a:gd name="T39" fmla="*/ 104 h 187"/>
                      <a:gd name="T40" fmla="*/ 0 w 211"/>
                      <a:gd name="T41" fmla="*/ 96 h 187"/>
                      <a:gd name="T42" fmla="*/ 0 w 211"/>
                      <a:gd name="T43" fmla="*/ 88 h 187"/>
                      <a:gd name="T44" fmla="*/ 2 w 211"/>
                      <a:gd name="T45" fmla="*/ 82 h 187"/>
                      <a:gd name="T46" fmla="*/ 4 w 211"/>
                      <a:gd name="T47" fmla="*/ 75 h 187"/>
                      <a:gd name="T48" fmla="*/ 9 w 211"/>
                      <a:gd name="T49" fmla="*/ 70 h 187"/>
                      <a:gd name="T50" fmla="*/ 14 w 211"/>
                      <a:gd name="T51" fmla="*/ 65 h 187"/>
                      <a:gd name="T52" fmla="*/ 19 w 211"/>
                      <a:gd name="T53" fmla="*/ 60 h 187"/>
                      <a:gd name="T54" fmla="*/ 127 w 211"/>
                      <a:gd name="T55" fmla="*/ 4 h 187"/>
                      <a:gd name="T56" fmla="*/ 134 w 211"/>
                      <a:gd name="T57" fmla="*/ 1 h 187"/>
                      <a:gd name="T58" fmla="*/ 141 w 211"/>
                      <a:gd name="T59" fmla="*/ 0 h 187"/>
                      <a:gd name="T60" fmla="*/ 149 w 211"/>
                      <a:gd name="T61" fmla="*/ 0 h 187"/>
                      <a:gd name="T62" fmla="*/ 155 w 211"/>
                      <a:gd name="T63" fmla="*/ 2 h 187"/>
                      <a:gd name="T64" fmla="*/ 162 w 211"/>
                      <a:gd name="T65" fmla="*/ 4 h 187"/>
                      <a:gd name="T66" fmla="*/ 167 w 211"/>
                      <a:gd name="T67" fmla="*/ 8 h 187"/>
                      <a:gd name="T68" fmla="*/ 173 w 211"/>
                      <a:gd name="T69" fmla="*/ 14 h 187"/>
                      <a:gd name="T70" fmla="*/ 177 w 211"/>
                      <a:gd name="T71" fmla="*/ 19 h 187"/>
                      <a:gd name="T72" fmla="*/ 207 w 211"/>
                      <a:gd name="T73" fmla="*/ 7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1" h="187">
                        <a:moveTo>
                          <a:pt x="207" y="77"/>
                        </a:moveTo>
                        <a:lnTo>
                          <a:pt x="209" y="83"/>
                        </a:lnTo>
                        <a:lnTo>
                          <a:pt x="211" y="91"/>
                        </a:lnTo>
                        <a:lnTo>
                          <a:pt x="211" y="97"/>
                        </a:lnTo>
                        <a:lnTo>
                          <a:pt x="209" y="105"/>
                        </a:lnTo>
                        <a:lnTo>
                          <a:pt x="206" y="111"/>
                        </a:lnTo>
                        <a:lnTo>
                          <a:pt x="203" y="117"/>
                        </a:lnTo>
                        <a:lnTo>
                          <a:pt x="198" y="122"/>
                        </a:lnTo>
                        <a:lnTo>
                          <a:pt x="191" y="126"/>
                        </a:lnTo>
                        <a:lnTo>
                          <a:pt x="83" y="182"/>
                        </a:lnTo>
                        <a:lnTo>
                          <a:pt x="77" y="186"/>
                        </a:lnTo>
                        <a:lnTo>
                          <a:pt x="69" y="187"/>
                        </a:lnTo>
                        <a:lnTo>
                          <a:pt x="63" y="187"/>
                        </a:lnTo>
                        <a:lnTo>
                          <a:pt x="55" y="185"/>
                        </a:lnTo>
                        <a:lnTo>
                          <a:pt x="49" y="182"/>
                        </a:lnTo>
                        <a:lnTo>
                          <a:pt x="43" y="178"/>
                        </a:lnTo>
                        <a:lnTo>
                          <a:pt x="38" y="173"/>
                        </a:lnTo>
                        <a:lnTo>
                          <a:pt x="34" y="167"/>
                        </a:lnTo>
                        <a:lnTo>
                          <a:pt x="4" y="110"/>
                        </a:lnTo>
                        <a:lnTo>
                          <a:pt x="1" y="104"/>
                        </a:lnTo>
                        <a:lnTo>
                          <a:pt x="0" y="96"/>
                        </a:lnTo>
                        <a:lnTo>
                          <a:pt x="0" y="88"/>
                        </a:lnTo>
                        <a:lnTo>
                          <a:pt x="2" y="82"/>
                        </a:lnTo>
                        <a:lnTo>
                          <a:pt x="4" y="75"/>
                        </a:lnTo>
                        <a:lnTo>
                          <a:pt x="9" y="70"/>
                        </a:lnTo>
                        <a:lnTo>
                          <a:pt x="14" y="65"/>
                        </a:lnTo>
                        <a:lnTo>
                          <a:pt x="19" y="60"/>
                        </a:lnTo>
                        <a:lnTo>
                          <a:pt x="127" y="4"/>
                        </a:lnTo>
                        <a:lnTo>
                          <a:pt x="134" y="1"/>
                        </a:lnTo>
                        <a:lnTo>
                          <a:pt x="141" y="0"/>
                        </a:lnTo>
                        <a:lnTo>
                          <a:pt x="149" y="0"/>
                        </a:lnTo>
                        <a:lnTo>
                          <a:pt x="155" y="2"/>
                        </a:lnTo>
                        <a:lnTo>
                          <a:pt x="162" y="4"/>
                        </a:lnTo>
                        <a:lnTo>
                          <a:pt x="167" y="8"/>
                        </a:lnTo>
                        <a:lnTo>
                          <a:pt x="173" y="14"/>
                        </a:lnTo>
                        <a:lnTo>
                          <a:pt x="177" y="19"/>
                        </a:lnTo>
                        <a:lnTo>
                          <a:pt x="207" y="7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32" name="Freeform 131"/>
                  <p:cNvSpPr>
                    <a:spLocks/>
                  </p:cNvSpPr>
                  <p:nvPr/>
                </p:nvSpPr>
                <p:spPr bwMode="auto">
                  <a:xfrm flipH="1">
                    <a:off x="7218465" y="1127734"/>
                    <a:ext cx="71013" cy="60610"/>
                  </a:xfrm>
                  <a:custGeom>
                    <a:avLst/>
                    <a:gdLst>
                      <a:gd name="T0" fmla="*/ 206 w 211"/>
                      <a:gd name="T1" fmla="*/ 77 h 186"/>
                      <a:gd name="T2" fmla="*/ 210 w 211"/>
                      <a:gd name="T3" fmla="*/ 83 h 186"/>
                      <a:gd name="T4" fmla="*/ 211 w 211"/>
                      <a:gd name="T5" fmla="*/ 91 h 186"/>
                      <a:gd name="T6" fmla="*/ 211 w 211"/>
                      <a:gd name="T7" fmla="*/ 97 h 186"/>
                      <a:gd name="T8" fmla="*/ 209 w 211"/>
                      <a:gd name="T9" fmla="*/ 105 h 186"/>
                      <a:gd name="T10" fmla="*/ 206 w 211"/>
                      <a:gd name="T11" fmla="*/ 112 h 186"/>
                      <a:gd name="T12" fmla="*/ 202 w 211"/>
                      <a:gd name="T13" fmla="*/ 117 h 186"/>
                      <a:gd name="T14" fmla="*/ 198 w 211"/>
                      <a:gd name="T15" fmla="*/ 122 h 186"/>
                      <a:gd name="T16" fmla="*/ 191 w 211"/>
                      <a:gd name="T17" fmla="*/ 127 h 186"/>
                      <a:gd name="T18" fmla="*/ 83 w 211"/>
                      <a:gd name="T19" fmla="*/ 183 h 186"/>
                      <a:gd name="T20" fmla="*/ 77 w 211"/>
                      <a:gd name="T21" fmla="*/ 185 h 186"/>
                      <a:gd name="T22" fmla="*/ 69 w 211"/>
                      <a:gd name="T23" fmla="*/ 186 h 186"/>
                      <a:gd name="T24" fmla="*/ 63 w 211"/>
                      <a:gd name="T25" fmla="*/ 186 h 186"/>
                      <a:gd name="T26" fmla="*/ 55 w 211"/>
                      <a:gd name="T27" fmla="*/ 185 h 186"/>
                      <a:gd name="T28" fmla="*/ 49 w 211"/>
                      <a:gd name="T29" fmla="*/ 182 h 186"/>
                      <a:gd name="T30" fmla="*/ 43 w 211"/>
                      <a:gd name="T31" fmla="*/ 179 h 186"/>
                      <a:gd name="T32" fmla="*/ 38 w 211"/>
                      <a:gd name="T33" fmla="*/ 173 h 186"/>
                      <a:gd name="T34" fmla="*/ 34 w 211"/>
                      <a:gd name="T35" fmla="*/ 167 h 186"/>
                      <a:gd name="T36" fmla="*/ 4 w 211"/>
                      <a:gd name="T37" fmla="*/ 110 h 186"/>
                      <a:gd name="T38" fmla="*/ 1 w 211"/>
                      <a:gd name="T39" fmla="*/ 103 h 186"/>
                      <a:gd name="T40" fmla="*/ 0 w 211"/>
                      <a:gd name="T41" fmla="*/ 96 h 186"/>
                      <a:gd name="T42" fmla="*/ 0 w 211"/>
                      <a:gd name="T43" fmla="*/ 89 h 186"/>
                      <a:gd name="T44" fmla="*/ 1 w 211"/>
                      <a:gd name="T45" fmla="*/ 82 h 186"/>
                      <a:gd name="T46" fmla="*/ 4 w 211"/>
                      <a:gd name="T47" fmla="*/ 76 h 186"/>
                      <a:gd name="T48" fmla="*/ 9 w 211"/>
                      <a:gd name="T49" fmla="*/ 69 h 186"/>
                      <a:gd name="T50" fmla="*/ 13 w 211"/>
                      <a:gd name="T51" fmla="*/ 65 h 186"/>
                      <a:gd name="T52" fmla="*/ 20 w 211"/>
                      <a:gd name="T53" fmla="*/ 61 h 186"/>
                      <a:gd name="T54" fmla="*/ 128 w 211"/>
                      <a:gd name="T55" fmla="*/ 5 h 186"/>
                      <a:gd name="T56" fmla="*/ 134 w 211"/>
                      <a:gd name="T57" fmla="*/ 1 h 186"/>
                      <a:gd name="T58" fmla="*/ 142 w 211"/>
                      <a:gd name="T59" fmla="*/ 0 h 186"/>
                      <a:gd name="T60" fmla="*/ 148 w 211"/>
                      <a:gd name="T61" fmla="*/ 0 h 186"/>
                      <a:gd name="T62" fmla="*/ 156 w 211"/>
                      <a:gd name="T63" fmla="*/ 1 h 186"/>
                      <a:gd name="T64" fmla="*/ 162 w 211"/>
                      <a:gd name="T65" fmla="*/ 5 h 186"/>
                      <a:gd name="T66" fmla="*/ 167 w 211"/>
                      <a:gd name="T67" fmla="*/ 8 h 186"/>
                      <a:gd name="T68" fmla="*/ 173 w 211"/>
                      <a:gd name="T69" fmla="*/ 13 h 186"/>
                      <a:gd name="T70" fmla="*/ 177 w 211"/>
                      <a:gd name="T71" fmla="*/ 20 h 186"/>
                      <a:gd name="T72" fmla="*/ 206 w 211"/>
                      <a:gd name="T73" fmla="*/ 77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1" h="186">
                        <a:moveTo>
                          <a:pt x="206" y="77"/>
                        </a:moveTo>
                        <a:lnTo>
                          <a:pt x="210" y="83"/>
                        </a:lnTo>
                        <a:lnTo>
                          <a:pt x="211" y="91"/>
                        </a:lnTo>
                        <a:lnTo>
                          <a:pt x="211" y="97"/>
                        </a:lnTo>
                        <a:lnTo>
                          <a:pt x="209" y="105"/>
                        </a:lnTo>
                        <a:lnTo>
                          <a:pt x="206" y="112"/>
                        </a:lnTo>
                        <a:lnTo>
                          <a:pt x="202" y="117"/>
                        </a:lnTo>
                        <a:lnTo>
                          <a:pt x="198" y="122"/>
                        </a:lnTo>
                        <a:lnTo>
                          <a:pt x="191" y="127"/>
                        </a:lnTo>
                        <a:lnTo>
                          <a:pt x="83" y="183"/>
                        </a:lnTo>
                        <a:lnTo>
                          <a:pt x="77" y="185"/>
                        </a:lnTo>
                        <a:lnTo>
                          <a:pt x="69" y="186"/>
                        </a:lnTo>
                        <a:lnTo>
                          <a:pt x="63" y="186"/>
                        </a:lnTo>
                        <a:lnTo>
                          <a:pt x="55" y="185"/>
                        </a:lnTo>
                        <a:lnTo>
                          <a:pt x="49" y="182"/>
                        </a:lnTo>
                        <a:lnTo>
                          <a:pt x="43" y="179"/>
                        </a:lnTo>
                        <a:lnTo>
                          <a:pt x="38" y="173"/>
                        </a:lnTo>
                        <a:lnTo>
                          <a:pt x="34" y="167"/>
                        </a:lnTo>
                        <a:lnTo>
                          <a:pt x="4" y="110"/>
                        </a:lnTo>
                        <a:lnTo>
                          <a:pt x="1" y="103"/>
                        </a:lnTo>
                        <a:lnTo>
                          <a:pt x="0" y="96"/>
                        </a:lnTo>
                        <a:lnTo>
                          <a:pt x="0" y="89"/>
                        </a:lnTo>
                        <a:lnTo>
                          <a:pt x="1" y="82"/>
                        </a:lnTo>
                        <a:lnTo>
                          <a:pt x="4" y="76"/>
                        </a:lnTo>
                        <a:lnTo>
                          <a:pt x="9" y="69"/>
                        </a:lnTo>
                        <a:lnTo>
                          <a:pt x="13" y="65"/>
                        </a:lnTo>
                        <a:lnTo>
                          <a:pt x="20" y="61"/>
                        </a:lnTo>
                        <a:lnTo>
                          <a:pt x="128" y="5"/>
                        </a:lnTo>
                        <a:lnTo>
                          <a:pt x="134" y="1"/>
                        </a:lnTo>
                        <a:lnTo>
                          <a:pt x="142" y="0"/>
                        </a:lnTo>
                        <a:lnTo>
                          <a:pt x="148" y="0"/>
                        </a:lnTo>
                        <a:lnTo>
                          <a:pt x="156" y="1"/>
                        </a:lnTo>
                        <a:lnTo>
                          <a:pt x="162" y="5"/>
                        </a:lnTo>
                        <a:lnTo>
                          <a:pt x="167" y="8"/>
                        </a:lnTo>
                        <a:lnTo>
                          <a:pt x="173" y="13"/>
                        </a:lnTo>
                        <a:lnTo>
                          <a:pt x="177" y="20"/>
                        </a:lnTo>
                        <a:lnTo>
                          <a:pt x="206" y="7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33" name="Freeform 132"/>
                  <p:cNvSpPr>
                    <a:spLocks/>
                  </p:cNvSpPr>
                  <p:nvPr/>
                </p:nvSpPr>
                <p:spPr bwMode="auto">
                  <a:xfrm flipH="1">
                    <a:off x="7243922" y="1080300"/>
                    <a:ext cx="71013" cy="60610"/>
                  </a:xfrm>
                  <a:custGeom>
                    <a:avLst/>
                    <a:gdLst>
                      <a:gd name="T0" fmla="*/ 208 w 211"/>
                      <a:gd name="T1" fmla="*/ 77 h 186"/>
                      <a:gd name="T2" fmla="*/ 210 w 211"/>
                      <a:gd name="T3" fmla="*/ 84 h 186"/>
                      <a:gd name="T4" fmla="*/ 211 w 211"/>
                      <a:gd name="T5" fmla="*/ 91 h 186"/>
                      <a:gd name="T6" fmla="*/ 211 w 211"/>
                      <a:gd name="T7" fmla="*/ 98 h 186"/>
                      <a:gd name="T8" fmla="*/ 210 w 211"/>
                      <a:gd name="T9" fmla="*/ 105 h 186"/>
                      <a:gd name="T10" fmla="*/ 207 w 211"/>
                      <a:gd name="T11" fmla="*/ 112 h 186"/>
                      <a:gd name="T12" fmla="*/ 204 w 211"/>
                      <a:gd name="T13" fmla="*/ 117 h 186"/>
                      <a:gd name="T14" fmla="*/ 198 w 211"/>
                      <a:gd name="T15" fmla="*/ 123 h 186"/>
                      <a:gd name="T16" fmla="*/ 192 w 211"/>
                      <a:gd name="T17" fmla="*/ 127 h 186"/>
                      <a:gd name="T18" fmla="*/ 85 w 211"/>
                      <a:gd name="T19" fmla="*/ 183 h 186"/>
                      <a:gd name="T20" fmla="*/ 77 w 211"/>
                      <a:gd name="T21" fmla="*/ 185 h 186"/>
                      <a:gd name="T22" fmla="*/ 71 w 211"/>
                      <a:gd name="T23" fmla="*/ 186 h 186"/>
                      <a:gd name="T24" fmla="*/ 63 w 211"/>
                      <a:gd name="T25" fmla="*/ 186 h 186"/>
                      <a:gd name="T26" fmla="*/ 57 w 211"/>
                      <a:gd name="T27" fmla="*/ 185 h 186"/>
                      <a:gd name="T28" fmla="*/ 50 w 211"/>
                      <a:gd name="T29" fmla="*/ 182 h 186"/>
                      <a:gd name="T30" fmla="*/ 44 w 211"/>
                      <a:gd name="T31" fmla="*/ 179 h 186"/>
                      <a:gd name="T32" fmla="*/ 38 w 211"/>
                      <a:gd name="T33" fmla="*/ 173 h 186"/>
                      <a:gd name="T34" fmla="*/ 35 w 211"/>
                      <a:gd name="T35" fmla="*/ 167 h 186"/>
                      <a:gd name="T36" fmla="*/ 5 w 211"/>
                      <a:gd name="T37" fmla="*/ 111 h 186"/>
                      <a:gd name="T38" fmla="*/ 2 w 211"/>
                      <a:gd name="T39" fmla="*/ 103 h 186"/>
                      <a:gd name="T40" fmla="*/ 0 w 211"/>
                      <a:gd name="T41" fmla="*/ 97 h 186"/>
                      <a:gd name="T42" fmla="*/ 0 w 211"/>
                      <a:gd name="T43" fmla="*/ 89 h 186"/>
                      <a:gd name="T44" fmla="*/ 3 w 211"/>
                      <a:gd name="T45" fmla="*/ 83 h 186"/>
                      <a:gd name="T46" fmla="*/ 5 w 211"/>
                      <a:gd name="T47" fmla="*/ 76 h 186"/>
                      <a:gd name="T48" fmla="*/ 9 w 211"/>
                      <a:gd name="T49" fmla="*/ 70 h 186"/>
                      <a:gd name="T50" fmla="*/ 15 w 211"/>
                      <a:gd name="T51" fmla="*/ 65 h 186"/>
                      <a:gd name="T52" fmla="*/ 20 w 211"/>
                      <a:gd name="T53" fmla="*/ 61 h 186"/>
                      <a:gd name="T54" fmla="*/ 128 w 211"/>
                      <a:gd name="T55" fmla="*/ 5 h 186"/>
                      <a:gd name="T56" fmla="*/ 135 w 211"/>
                      <a:gd name="T57" fmla="*/ 2 h 186"/>
                      <a:gd name="T58" fmla="*/ 142 w 211"/>
                      <a:gd name="T59" fmla="*/ 0 h 186"/>
                      <a:gd name="T60" fmla="*/ 150 w 211"/>
                      <a:gd name="T61" fmla="*/ 0 h 186"/>
                      <a:gd name="T62" fmla="*/ 156 w 211"/>
                      <a:gd name="T63" fmla="*/ 2 h 186"/>
                      <a:gd name="T64" fmla="*/ 162 w 211"/>
                      <a:gd name="T65" fmla="*/ 5 h 186"/>
                      <a:gd name="T66" fmla="*/ 169 w 211"/>
                      <a:gd name="T67" fmla="*/ 8 h 186"/>
                      <a:gd name="T68" fmla="*/ 173 w 211"/>
                      <a:gd name="T69" fmla="*/ 13 h 186"/>
                      <a:gd name="T70" fmla="*/ 178 w 211"/>
                      <a:gd name="T71" fmla="*/ 20 h 186"/>
                      <a:gd name="T72" fmla="*/ 208 w 211"/>
                      <a:gd name="T73" fmla="*/ 77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1" h="186">
                        <a:moveTo>
                          <a:pt x="208" y="77"/>
                        </a:moveTo>
                        <a:lnTo>
                          <a:pt x="210" y="84"/>
                        </a:lnTo>
                        <a:lnTo>
                          <a:pt x="211" y="91"/>
                        </a:lnTo>
                        <a:lnTo>
                          <a:pt x="211" y="98"/>
                        </a:lnTo>
                        <a:lnTo>
                          <a:pt x="210" y="105"/>
                        </a:lnTo>
                        <a:lnTo>
                          <a:pt x="207" y="112"/>
                        </a:lnTo>
                        <a:lnTo>
                          <a:pt x="204" y="117"/>
                        </a:lnTo>
                        <a:lnTo>
                          <a:pt x="198" y="123"/>
                        </a:lnTo>
                        <a:lnTo>
                          <a:pt x="192" y="127"/>
                        </a:lnTo>
                        <a:lnTo>
                          <a:pt x="85" y="183"/>
                        </a:lnTo>
                        <a:lnTo>
                          <a:pt x="77" y="185"/>
                        </a:lnTo>
                        <a:lnTo>
                          <a:pt x="71" y="186"/>
                        </a:lnTo>
                        <a:lnTo>
                          <a:pt x="63" y="186"/>
                        </a:lnTo>
                        <a:lnTo>
                          <a:pt x="57" y="185"/>
                        </a:lnTo>
                        <a:lnTo>
                          <a:pt x="50" y="182"/>
                        </a:lnTo>
                        <a:lnTo>
                          <a:pt x="44" y="179"/>
                        </a:lnTo>
                        <a:lnTo>
                          <a:pt x="38" y="173"/>
                        </a:lnTo>
                        <a:lnTo>
                          <a:pt x="35" y="167"/>
                        </a:lnTo>
                        <a:lnTo>
                          <a:pt x="5" y="111"/>
                        </a:lnTo>
                        <a:lnTo>
                          <a:pt x="2" y="103"/>
                        </a:lnTo>
                        <a:lnTo>
                          <a:pt x="0" y="97"/>
                        </a:lnTo>
                        <a:lnTo>
                          <a:pt x="0" y="89"/>
                        </a:lnTo>
                        <a:lnTo>
                          <a:pt x="3" y="83"/>
                        </a:lnTo>
                        <a:lnTo>
                          <a:pt x="5" y="76"/>
                        </a:lnTo>
                        <a:lnTo>
                          <a:pt x="9" y="70"/>
                        </a:lnTo>
                        <a:lnTo>
                          <a:pt x="15" y="65"/>
                        </a:lnTo>
                        <a:lnTo>
                          <a:pt x="20" y="61"/>
                        </a:lnTo>
                        <a:lnTo>
                          <a:pt x="128" y="5"/>
                        </a:lnTo>
                        <a:lnTo>
                          <a:pt x="135" y="2"/>
                        </a:lnTo>
                        <a:lnTo>
                          <a:pt x="142" y="0"/>
                        </a:lnTo>
                        <a:lnTo>
                          <a:pt x="150" y="0"/>
                        </a:lnTo>
                        <a:lnTo>
                          <a:pt x="156" y="2"/>
                        </a:lnTo>
                        <a:lnTo>
                          <a:pt x="162" y="5"/>
                        </a:lnTo>
                        <a:lnTo>
                          <a:pt x="169" y="8"/>
                        </a:lnTo>
                        <a:lnTo>
                          <a:pt x="173" y="13"/>
                        </a:lnTo>
                        <a:lnTo>
                          <a:pt x="178" y="20"/>
                        </a:lnTo>
                        <a:lnTo>
                          <a:pt x="208" y="7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34" name="Freeform 133"/>
                  <p:cNvSpPr>
                    <a:spLocks/>
                  </p:cNvSpPr>
                  <p:nvPr/>
                </p:nvSpPr>
                <p:spPr bwMode="auto">
                  <a:xfrm flipH="1">
                    <a:off x="7269380" y="1032865"/>
                    <a:ext cx="71013" cy="60610"/>
                  </a:xfrm>
                  <a:custGeom>
                    <a:avLst/>
                    <a:gdLst>
                      <a:gd name="T0" fmla="*/ 206 w 211"/>
                      <a:gd name="T1" fmla="*/ 76 h 186"/>
                      <a:gd name="T2" fmla="*/ 209 w 211"/>
                      <a:gd name="T3" fmla="*/ 83 h 186"/>
                      <a:gd name="T4" fmla="*/ 211 w 211"/>
                      <a:gd name="T5" fmla="*/ 91 h 186"/>
                      <a:gd name="T6" fmla="*/ 211 w 211"/>
                      <a:gd name="T7" fmla="*/ 97 h 186"/>
                      <a:gd name="T8" fmla="*/ 208 w 211"/>
                      <a:gd name="T9" fmla="*/ 105 h 186"/>
                      <a:gd name="T10" fmla="*/ 206 w 211"/>
                      <a:gd name="T11" fmla="*/ 111 h 186"/>
                      <a:gd name="T12" fmla="*/ 202 w 211"/>
                      <a:gd name="T13" fmla="*/ 116 h 186"/>
                      <a:gd name="T14" fmla="*/ 197 w 211"/>
                      <a:gd name="T15" fmla="*/ 122 h 186"/>
                      <a:gd name="T16" fmla="*/ 191 w 211"/>
                      <a:gd name="T17" fmla="*/ 125 h 186"/>
                      <a:gd name="T18" fmla="*/ 83 w 211"/>
                      <a:gd name="T19" fmla="*/ 182 h 186"/>
                      <a:gd name="T20" fmla="*/ 77 w 211"/>
                      <a:gd name="T21" fmla="*/ 185 h 186"/>
                      <a:gd name="T22" fmla="*/ 69 w 211"/>
                      <a:gd name="T23" fmla="*/ 186 h 186"/>
                      <a:gd name="T24" fmla="*/ 62 w 211"/>
                      <a:gd name="T25" fmla="*/ 186 h 186"/>
                      <a:gd name="T26" fmla="*/ 55 w 211"/>
                      <a:gd name="T27" fmla="*/ 185 h 186"/>
                      <a:gd name="T28" fmla="*/ 49 w 211"/>
                      <a:gd name="T29" fmla="*/ 181 h 186"/>
                      <a:gd name="T30" fmla="*/ 43 w 211"/>
                      <a:gd name="T31" fmla="*/ 178 h 186"/>
                      <a:gd name="T32" fmla="*/ 38 w 211"/>
                      <a:gd name="T33" fmla="*/ 173 h 186"/>
                      <a:gd name="T34" fmla="*/ 33 w 211"/>
                      <a:gd name="T35" fmla="*/ 166 h 186"/>
                      <a:gd name="T36" fmla="*/ 3 w 211"/>
                      <a:gd name="T37" fmla="*/ 110 h 186"/>
                      <a:gd name="T38" fmla="*/ 1 w 211"/>
                      <a:gd name="T39" fmla="*/ 102 h 186"/>
                      <a:gd name="T40" fmla="*/ 0 w 211"/>
                      <a:gd name="T41" fmla="*/ 96 h 186"/>
                      <a:gd name="T42" fmla="*/ 0 w 211"/>
                      <a:gd name="T43" fmla="*/ 88 h 186"/>
                      <a:gd name="T44" fmla="*/ 1 w 211"/>
                      <a:gd name="T45" fmla="*/ 82 h 186"/>
                      <a:gd name="T46" fmla="*/ 4 w 211"/>
                      <a:gd name="T47" fmla="*/ 75 h 186"/>
                      <a:gd name="T48" fmla="*/ 8 w 211"/>
                      <a:gd name="T49" fmla="*/ 69 h 186"/>
                      <a:gd name="T50" fmla="*/ 13 w 211"/>
                      <a:gd name="T51" fmla="*/ 64 h 186"/>
                      <a:gd name="T52" fmla="*/ 19 w 211"/>
                      <a:gd name="T53" fmla="*/ 60 h 186"/>
                      <a:gd name="T54" fmla="*/ 127 w 211"/>
                      <a:gd name="T55" fmla="*/ 4 h 186"/>
                      <a:gd name="T56" fmla="*/ 134 w 211"/>
                      <a:gd name="T57" fmla="*/ 1 h 186"/>
                      <a:gd name="T58" fmla="*/ 141 w 211"/>
                      <a:gd name="T59" fmla="*/ 0 h 186"/>
                      <a:gd name="T60" fmla="*/ 148 w 211"/>
                      <a:gd name="T61" fmla="*/ 0 h 186"/>
                      <a:gd name="T62" fmla="*/ 155 w 211"/>
                      <a:gd name="T63" fmla="*/ 1 h 186"/>
                      <a:gd name="T64" fmla="*/ 162 w 211"/>
                      <a:gd name="T65" fmla="*/ 4 h 186"/>
                      <a:gd name="T66" fmla="*/ 167 w 211"/>
                      <a:gd name="T67" fmla="*/ 7 h 186"/>
                      <a:gd name="T68" fmla="*/ 173 w 211"/>
                      <a:gd name="T69" fmla="*/ 13 h 186"/>
                      <a:gd name="T70" fmla="*/ 177 w 211"/>
                      <a:gd name="T71" fmla="*/ 19 h 186"/>
                      <a:gd name="T72" fmla="*/ 206 w 211"/>
                      <a:gd name="T73" fmla="*/ 7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1" h="186">
                        <a:moveTo>
                          <a:pt x="206" y="76"/>
                        </a:moveTo>
                        <a:lnTo>
                          <a:pt x="209" y="83"/>
                        </a:lnTo>
                        <a:lnTo>
                          <a:pt x="211" y="91"/>
                        </a:lnTo>
                        <a:lnTo>
                          <a:pt x="211" y="97"/>
                        </a:lnTo>
                        <a:lnTo>
                          <a:pt x="208" y="105"/>
                        </a:lnTo>
                        <a:lnTo>
                          <a:pt x="206" y="111"/>
                        </a:lnTo>
                        <a:lnTo>
                          <a:pt x="202" y="116"/>
                        </a:lnTo>
                        <a:lnTo>
                          <a:pt x="197" y="122"/>
                        </a:lnTo>
                        <a:lnTo>
                          <a:pt x="191" y="125"/>
                        </a:lnTo>
                        <a:lnTo>
                          <a:pt x="83" y="182"/>
                        </a:lnTo>
                        <a:lnTo>
                          <a:pt x="77" y="185"/>
                        </a:lnTo>
                        <a:lnTo>
                          <a:pt x="69" y="186"/>
                        </a:lnTo>
                        <a:lnTo>
                          <a:pt x="62" y="186"/>
                        </a:lnTo>
                        <a:lnTo>
                          <a:pt x="55" y="185"/>
                        </a:lnTo>
                        <a:lnTo>
                          <a:pt x="49" y="181"/>
                        </a:lnTo>
                        <a:lnTo>
                          <a:pt x="43" y="178"/>
                        </a:lnTo>
                        <a:lnTo>
                          <a:pt x="38" y="173"/>
                        </a:lnTo>
                        <a:lnTo>
                          <a:pt x="33" y="166"/>
                        </a:lnTo>
                        <a:lnTo>
                          <a:pt x="3" y="110"/>
                        </a:lnTo>
                        <a:lnTo>
                          <a:pt x="1" y="102"/>
                        </a:lnTo>
                        <a:lnTo>
                          <a:pt x="0" y="96"/>
                        </a:lnTo>
                        <a:lnTo>
                          <a:pt x="0" y="88"/>
                        </a:lnTo>
                        <a:lnTo>
                          <a:pt x="1" y="82"/>
                        </a:lnTo>
                        <a:lnTo>
                          <a:pt x="4" y="75"/>
                        </a:lnTo>
                        <a:lnTo>
                          <a:pt x="8" y="69"/>
                        </a:lnTo>
                        <a:lnTo>
                          <a:pt x="13" y="64"/>
                        </a:lnTo>
                        <a:lnTo>
                          <a:pt x="19" y="60"/>
                        </a:lnTo>
                        <a:lnTo>
                          <a:pt x="127" y="4"/>
                        </a:lnTo>
                        <a:lnTo>
                          <a:pt x="134" y="1"/>
                        </a:lnTo>
                        <a:lnTo>
                          <a:pt x="141" y="0"/>
                        </a:lnTo>
                        <a:lnTo>
                          <a:pt x="148" y="0"/>
                        </a:lnTo>
                        <a:lnTo>
                          <a:pt x="155" y="1"/>
                        </a:lnTo>
                        <a:lnTo>
                          <a:pt x="162" y="4"/>
                        </a:lnTo>
                        <a:lnTo>
                          <a:pt x="167" y="7"/>
                        </a:lnTo>
                        <a:lnTo>
                          <a:pt x="173" y="13"/>
                        </a:lnTo>
                        <a:lnTo>
                          <a:pt x="177" y="19"/>
                        </a:lnTo>
                        <a:lnTo>
                          <a:pt x="206" y="7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35" name="Freeform 134"/>
                  <p:cNvSpPr>
                    <a:spLocks/>
                  </p:cNvSpPr>
                  <p:nvPr/>
                </p:nvSpPr>
                <p:spPr bwMode="auto">
                  <a:xfrm flipH="1">
                    <a:off x="7294838" y="985431"/>
                    <a:ext cx="69673" cy="60610"/>
                  </a:xfrm>
                  <a:custGeom>
                    <a:avLst/>
                    <a:gdLst>
                      <a:gd name="T0" fmla="*/ 207 w 211"/>
                      <a:gd name="T1" fmla="*/ 77 h 186"/>
                      <a:gd name="T2" fmla="*/ 210 w 211"/>
                      <a:gd name="T3" fmla="*/ 83 h 186"/>
                      <a:gd name="T4" fmla="*/ 211 w 211"/>
                      <a:gd name="T5" fmla="*/ 91 h 186"/>
                      <a:gd name="T6" fmla="*/ 211 w 211"/>
                      <a:gd name="T7" fmla="*/ 97 h 186"/>
                      <a:gd name="T8" fmla="*/ 210 w 211"/>
                      <a:gd name="T9" fmla="*/ 105 h 186"/>
                      <a:gd name="T10" fmla="*/ 207 w 211"/>
                      <a:gd name="T11" fmla="*/ 111 h 186"/>
                      <a:gd name="T12" fmla="*/ 203 w 211"/>
                      <a:gd name="T13" fmla="*/ 117 h 186"/>
                      <a:gd name="T14" fmla="*/ 198 w 211"/>
                      <a:gd name="T15" fmla="*/ 122 h 186"/>
                      <a:gd name="T16" fmla="*/ 192 w 211"/>
                      <a:gd name="T17" fmla="*/ 126 h 186"/>
                      <a:gd name="T18" fmla="*/ 84 w 211"/>
                      <a:gd name="T19" fmla="*/ 183 h 186"/>
                      <a:gd name="T20" fmla="*/ 77 w 211"/>
                      <a:gd name="T21" fmla="*/ 185 h 186"/>
                      <a:gd name="T22" fmla="*/ 69 w 211"/>
                      <a:gd name="T23" fmla="*/ 186 h 186"/>
                      <a:gd name="T24" fmla="*/ 63 w 211"/>
                      <a:gd name="T25" fmla="*/ 186 h 186"/>
                      <a:gd name="T26" fmla="*/ 55 w 211"/>
                      <a:gd name="T27" fmla="*/ 185 h 186"/>
                      <a:gd name="T28" fmla="*/ 49 w 211"/>
                      <a:gd name="T29" fmla="*/ 182 h 186"/>
                      <a:gd name="T30" fmla="*/ 44 w 211"/>
                      <a:gd name="T31" fmla="*/ 178 h 186"/>
                      <a:gd name="T32" fmla="*/ 38 w 211"/>
                      <a:gd name="T33" fmla="*/ 173 h 186"/>
                      <a:gd name="T34" fmla="*/ 34 w 211"/>
                      <a:gd name="T35" fmla="*/ 166 h 186"/>
                      <a:gd name="T36" fmla="*/ 5 w 211"/>
                      <a:gd name="T37" fmla="*/ 110 h 186"/>
                      <a:gd name="T38" fmla="*/ 1 w 211"/>
                      <a:gd name="T39" fmla="*/ 103 h 186"/>
                      <a:gd name="T40" fmla="*/ 0 w 211"/>
                      <a:gd name="T41" fmla="*/ 96 h 186"/>
                      <a:gd name="T42" fmla="*/ 0 w 211"/>
                      <a:gd name="T43" fmla="*/ 89 h 186"/>
                      <a:gd name="T44" fmla="*/ 3 w 211"/>
                      <a:gd name="T45" fmla="*/ 82 h 186"/>
                      <a:gd name="T46" fmla="*/ 5 w 211"/>
                      <a:gd name="T47" fmla="*/ 76 h 186"/>
                      <a:gd name="T48" fmla="*/ 9 w 211"/>
                      <a:gd name="T49" fmla="*/ 69 h 186"/>
                      <a:gd name="T50" fmla="*/ 14 w 211"/>
                      <a:gd name="T51" fmla="*/ 64 h 186"/>
                      <a:gd name="T52" fmla="*/ 20 w 211"/>
                      <a:gd name="T53" fmla="*/ 61 h 186"/>
                      <a:gd name="T54" fmla="*/ 128 w 211"/>
                      <a:gd name="T55" fmla="*/ 4 h 186"/>
                      <a:gd name="T56" fmla="*/ 134 w 211"/>
                      <a:gd name="T57" fmla="*/ 1 h 186"/>
                      <a:gd name="T58" fmla="*/ 142 w 211"/>
                      <a:gd name="T59" fmla="*/ 0 h 186"/>
                      <a:gd name="T60" fmla="*/ 149 w 211"/>
                      <a:gd name="T61" fmla="*/ 0 h 186"/>
                      <a:gd name="T62" fmla="*/ 156 w 211"/>
                      <a:gd name="T63" fmla="*/ 1 h 186"/>
                      <a:gd name="T64" fmla="*/ 162 w 211"/>
                      <a:gd name="T65" fmla="*/ 4 h 186"/>
                      <a:gd name="T66" fmla="*/ 168 w 211"/>
                      <a:gd name="T67" fmla="*/ 8 h 186"/>
                      <a:gd name="T68" fmla="*/ 173 w 211"/>
                      <a:gd name="T69" fmla="*/ 13 h 186"/>
                      <a:gd name="T70" fmla="*/ 177 w 211"/>
                      <a:gd name="T71" fmla="*/ 19 h 186"/>
                      <a:gd name="T72" fmla="*/ 207 w 211"/>
                      <a:gd name="T73" fmla="*/ 77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1" h="186">
                        <a:moveTo>
                          <a:pt x="207" y="77"/>
                        </a:moveTo>
                        <a:lnTo>
                          <a:pt x="210" y="83"/>
                        </a:lnTo>
                        <a:lnTo>
                          <a:pt x="211" y="91"/>
                        </a:lnTo>
                        <a:lnTo>
                          <a:pt x="211" y="97"/>
                        </a:lnTo>
                        <a:lnTo>
                          <a:pt x="210" y="105"/>
                        </a:lnTo>
                        <a:lnTo>
                          <a:pt x="207" y="111"/>
                        </a:lnTo>
                        <a:lnTo>
                          <a:pt x="203" y="117"/>
                        </a:lnTo>
                        <a:lnTo>
                          <a:pt x="198" y="122"/>
                        </a:lnTo>
                        <a:lnTo>
                          <a:pt x="192" y="126"/>
                        </a:lnTo>
                        <a:lnTo>
                          <a:pt x="84" y="183"/>
                        </a:lnTo>
                        <a:lnTo>
                          <a:pt x="77" y="185"/>
                        </a:lnTo>
                        <a:lnTo>
                          <a:pt x="69" y="186"/>
                        </a:lnTo>
                        <a:lnTo>
                          <a:pt x="63" y="186"/>
                        </a:lnTo>
                        <a:lnTo>
                          <a:pt x="55" y="185"/>
                        </a:lnTo>
                        <a:lnTo>
                          <a:pt x="49" y="182"/>
                        </a:lnTo>
                        <a:lnTo>
                          <a:pt x="44" y="178"/>
                        </a:lnTo>
                        <a:lnTo>
                          <a:pt x="38" y="173"/>
                        </a:lnTo>
                        <a:lnTo>
                          <a:pt x="34" y="166"/>
                        </a:lnTo>
                        <a:lnTo>
                          <a:pt x="5" y="110"/>
                        </a:lnTo>
                        <a:lnTo>
                          <a:pt x="1" y="103"/>
                        </a:lnTo>
                        <a:lnTo>
                          <a:pt x="0" y="96"/>
                        </a:lnTo>
                        <a:lnTo>
                          <a:pt x="0" y="89"/>
                        </a:lnTo>
                        <a:lnTo>
                          <a:pt x="3" y="82"/>
                        </a:lnTo>
                        <a:lnTo>
                          <a:pt x="5" y="76"/>
                        </a:lnTo>
                        <a:lnTo>
                          <a:pt x="9" y="69"/>
                        </a:lnTo>
                        <a:lnTo>
                          <a:pt x="14" y="64"/>
                        </a:lnTo>
                        <a:lnTo>
                          <a:pt x="20" y="61"/>
                        </a:lnTo>
                        <a:lnTo>
                          <a:pt x="128" y="4"/>
                        </a:lnTo>
                        <a:lnTo>
                          <a:pt x="134" y="1"/>
                        </a:lnTo>
                        <a:lnTo>
                          <a:pt x="142" y="0"/>
                        </a:lnTo>
                        <a:lnTo>
                          <a:pt x="149" y="0"/>
                        </a:lnTo>
                        <a:lnTo>
                          <a:pt x="156" y="1"/>
                        </a:lnTo>
                        <a:lnTo>
                          <a:pt x="162" y="4"/>
                        </a:lnTo>
                        <a:lnTo>
                          <a:pt x="168" y="8"/>
                        </a:lnTo>
                        <a:lnTo>
                          <a:pt x="173" y="13"/>
                        </a:lnTo>
                        <a:lnTo>
                          <a:pt x="177" y="19"/>
                        </a:lnTo>
                        <a:lnTo>
                          <a:pt x="207" y="7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36" name="Freeform 135"/>
                  <p:cNvSpPr>
                    <a:spLocks/>
                  </p:cNvSpPr>
                  <p:nvPr/>
                </p:nvSpPr>
                <p:spPr bwMode="auto">
                  <a:xfrm flipH="1">
                    <a:off x="7290818" y="1164627"/>
                    <a:ext cx="69673" cy="60610"/>
                  </a:xfrm>
                  <a:custGeom>
                    <a:avLst/>
                    <a:gdLst>
                      <a:gd name="T0" fmla="*/ 207 w 211"/>
                      <a:gd name="T1" fmla="*/ 75 h 185"/>
                      <a:gd name="T2" fmla="*/ 209 w 211"/>
                      <a:gd name="T3" fmla="*/ 83 h 185"/>
                      <a:gd name="T4" fmla="*/ 211 w 211"/>
                      <a:gd name="T5" fmla="*/ 89 h 185"/>
                      <a:gd name="T6" fmla="*/ 211 w 211"/>
                      <a:gd name="T7" fmla="*/ 97 h 185"/>
                      <a:gd name="T8" fmla="*/ 209 w 211"/>
                      <a:gd name="T9" fmla="*/ 103 h 185"/>
                      <a:gd name="T10" fmla="*/ 207 w 211"/>
                      <a:gd name="T11" fmla="*/ 110 h 185"/>
                      <a:gd name="T12" fmla="*/ 202 w 211"/>
                      <a:gd name="T13" fmla="*/ 116 h 185"/>
                      <a:gd name="T14" fmla="*/ 197 w 211"/>
                      <a:gd name="T15" fmla="*/ 121 h 185"/>
                      <a:gd name="T16" fmla="*/ 190 w 211"/>
                      <a:gd name="T17" fmla="*/ 125 h 185"/>
                      <a:gd name="T18" fmla="*/ 83 w 211"/>
                      <a:gd name="T19" fmla="*/ 181 h 185"/>
                      <a:gd name="T20" fmla="*/ 76 w 211"/>
                      <a:gd name="T21" fmla="*/ 184 h 185"/>
                      <a:gd name="T22" fmla="*/ 69 w 211"/>
                      <a:gd name="T23" fmla="*/ 185 h 185"/>
                      <a:gd name="T24" fmla="*/ 62 w 211"/>
                      <a:gd name="T25" fmla="*/ 185 h 185"/>
                      <a:gd name="T26" fmla="*/ 55 w 211"/>
                      <a:gd name="T27" fmla="*/ 184 h 185"/>
                      <a:gd name="T28" fmla="*/ 49 w 211"/>
                      <a:gd name="T29" fmla="*/ 181 h 185"/>
                      <a:gd name="T30" fmla="*/ 42 w 211"/>
                      <a:gd name="T31" fmla="*/ 178 h 185"/>
                      <a:gd name="T32" fmla="*/ 38 w 211"/>
                      <a:gd name="T33" fmla="*/ 172 h 185"/>
                      <a:gd name="T34" fmla="*/ 34 w 211"/>
                      <a:gd name="T35" fmla="*/ 166 h 185"/>
                      <a:gd name="T36" fmla="*/ 3 w 211"/>
                      <a:gd name="T37" fmla="*/ 109 h 185"/>
                      <a:gd name="T38" fmla="*/ 1 w 211"/>
                      <a:gd name="T39" fmla="*/ 102 h 185"/>
                      <a:gd name="T40" fmla="*/ 0 w 211"/>
                      <a:gd name="T41" fmla="*/ 95 h 185"/>
                      <a:gd name="T42" fmla="*/ 0 w 211"/>
                      <a:gd name="T43" fmla="*/ 88 h 185"/>
                      <a:gd name="T44" fmla="*/ 1 w 211"/>
                      <a:gd name="T45" fmla="*/ 81 h 185"/>
                      <a:gd name="T46" fmla="*/ 5 w 211"/>
                      <a:gd name="T47" fmla="*/ 74 h 185"/>
                      <a:gd name="T48" fmla="*/ 8 w 211"/>
                      <a:gd name="T49" fmla="*/ 69 h 185"/>
                      <a:gd name="T50" fmla="*/ 13 w 211"/>
                      <a:gd name="T51" fmla="*/ 63 h 185"/>
                      <a:gd name="T52" fmla="*/ 20 w 211"/>
                      <a:gd name="T53" fmla="*/ 59 h 185"/>
                      <a:gd name="T54" fmla="*/ 127 w 211"/>
                      <a:gd name="T55" fmla="*/ 3 h 185"/>
                      <a:gd name="T56" fmla="*/ 134 w 211"/>
                      <a:gd name="T57" fmla="*/ 1 h 185"/>
                      <a:gd name="T58" fmla="*/ 141 w 211"/>
                      <a:gd name="T59" fmla="*/ 0 h 185"/>
                      <a:gd name="T60" fmla="*/ 148 w 211"/>
                      <a:gd name="T61" fmla="*/ 0 h 185"/>
                      <a:gd name="T62" fmla="*/ 155 w 211"/>
                      <a:gd name="T63" fmla="*/ 1 h 185"/>
                      <a:gd name="T64" fmla="*/ 161 w 211"/>
                      <a:gd name="T65" fmla="*/ 4 h 185"/>
                      <a:gd name="T66" fmla="*/ 168 w 211"/>
                      <a:gd name="T67" fmla="*/ 7 h 185"/>
                      <a:gd name="T68" fmla="*/ 173 w 211"/>
                      <a:gd name="T69" fmla="*/ 13 h 185"/>
                      <a:gd name="T70" fmla="*/ 176 w 211"/>
                      <a:gd name="T71" fmla="*/ 19 h 185"/>
                      <a:gd name="T72" fmla="*/ 207 w 211"/>
                      <a:gd name="T73" fmla="*/ 75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1" h="185">
                        <a:moveTo>
                          <a:pt x="207" y="75"/>
                        </a:moveTo>
                        <a:lnTo>
                          <a:pt x="209" y="83"/>
                        </a:lnTo>
                        <a:lnTo>
                          <a:pt x="211" y="89"/>
                        </a:lnTo>
                        <a:lnTo>
                          <a:pt x="211" y="97"/>
                        </a:lnTo>
                        <a:lnTo>
                          <a:pt x="209" y="103"/>
                        </a:lnTo>
                        <a:lnTo>
                          <a:pt x="207" y="110"/>
                        </a:lnTo>
                        <a:lnTo>
                          <a:pt x="202" y="116"/>
                        </a:lnTo>
                        <a:lnTo>
                          <a:pt x="197" y="121"/>
                        </a:lnTo>
                        <a:lnTo>
                          <a:pt x="190" y="125"/>
                        </a:lnTo>
                        <a:lnTo>
                          <a:pt x="83" y="181"/>
                        </a:lnTo>
                        <a:lnTo>
                          <a:pt x="76" y="184"/>
                        </a:lnTo>
                        <a:lnTo>
                          <a:pt x="69" y="185"/>
                        </a:lnTo>
                        <a:lnTo>
                          <a:pt x="62" y="185"/>
                        </a:lnTo>
                        <a:lnTo>
                          <a:pt x="55" y="184"/>
                        </a:lnTo>
                        <a:lnTo>
                          <a:pt x="49" y="181"/>
                        </a:lnTo>
                        <a:lnTo>
                          <a:pt x="42" y="178"/>
                        </a:lnTo>
                        <a:lnTo>
                          <a:pt x="38" y="172"/>
                        </a:lnTo>
                        <a:lnTo>
                          <a:pt x="34" y="166"/>
                        </a:lnTo>
                        <a:lnTo>
                          <a:pt x="3" y="109"/>
                        </a:lnTo>
                        <a:lnTo>
                          <a:pt x="1" y="102"/>
                        </a:lnTo>
                        <a:lnTo>
                          <a:pt x="0" y="95"/>
                        </a:lnTo>
                        <a:lnTo>
                          <a:pt x="0" y="88"/>
                        </a:lnTo>
                        <a:lnTo>
                          <a:pt x="1" y="81"/>
                        </a:lnTo>
                        <a:lnTo>
                          <a:pt x="5" y="74"/>
                        </a:lnTo>
                        <a:lnTo>
                          <a:pt x="8" y="69"/>
                        </a:lnTo>
                        <a:lnTo>
                          <a:pt x="13" y="63"/>
                        </a:lnTo>
                        <a:lnTo>
                          <a:pt x="20" y="59"/>
                        </a:lnTo>
                        <a:lnTo>
                          <a:pt x="127" y="3"/>
                        </a:lnTo>
                        <a:lnTo>
                          <a:pt x="134" y="1"/>
                        </a:lnTo>
                        <a:lnTo>
                          <a:pt x="141" y="0"/>
                        </a:lnTo>
                        <a:lnTo>
                          <a:pt x="148" y="0"/>
                        </a:lnTo>
                        <a:lnTo>
                          <a:pt x="155" y="1"/>
                        </a:lnTo>
                        <a:lnTo>
                          <a:pt x="161" y="4"/>
                        </a:lnTo>
                        <a:lnTo>
                          <a:pt x="168" y="7"/>
                        </a:lnTo>
                        <a:lnTo>
                          <a:pt x="173" y="13"/>
                        </a:lnTo>
                        <a:lnTo>
                          <a:pt x="176" y="19"/>
                        </a:lnTo>
                        <a:lnTo>
                          <a:pt x="207" y="75"/>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37" name="Freeform 136"/>
                  <p:cNvSpPr>
                    <a:spLocks/>
                  </p:cNvSpPr>
                  <p:nvPr/>
                </p:nvSpPr>
                <p:spPr bwMode="auto">
                  <a:xfrm flipH="1">
                    <a:off x="7365850" y="1022324"/>
                    <a:ext cx="71013" cy="60610"/>
                  </a:xfrm>
                  <a:custGeom>
                    <a:avLst/>
                    <a:gdLst>
                      <a:gd name="T0" fmla="*/ 206 w 210"/>
                      <a:gd name="T1" fmla="*/ 76 h 186"/>
                      <a:gd name="T2" fmla="*/ 209 w 210"/>
                      <a:gd name="T3" fmla="*/ 84 h 186"/>
                      <a:gd name="T4" fmla="*/ 210 w 210"/>
                      <a:gd name="T5" fmla="*/ 90 h 186"/>
                      <a:gd name="T6" fmla="*/ 210 w 210"/>
                      <a:gd name="T7" fmla="*/ 98 h 186"/>
                      <a:gd name="T8" fmla="*/ 208 w 210"/>
                      <a:gd name="T9" fmla="*/ 104 h 186"/>
                      <a:gd name="T10" fmla="*/ 206 w 210"/>
                      <a:gd name="T11" fmla="*/ 111 h 186"/>
                      <a:gd name="T12" fmla="*/ 201 w 210"/>
                      <a:gd name="T13" fmla="*/ 117 h 186"/>
                      <a:gd name="T14" fmla="*/ 197 w 210"/>
                      <a:gd name="T15" fmla="*/ 121 h 186"/>
                      <a:gd name="T16" fmla="*/ 191 w 210"/>
                      <a:gd name="T17" fmla="*/ 126 h 186"/>
                      <a:gd name="T18" fmla="*/ 83 w 210"/>
                      <a:gd name="T19" fmla="*/ 182 h 186"/>
                      <a:gd name="T20" fmla="*/ 76 w 210"/>
                      <a:gd name="T21" fmla="*/ 185 h 186"/>
                      <a:gd name="T22" fmla="*/ 69 w 210"/>
                      <a:gd name="T23" fmla="*/ 186 h 186"/>
                      <a:gd name="T24" fmla="*/ 61 w 210"/>
                      <a:gd name="T25" fmla="*/ 186 h 186"/>
                      <a:gd name="T26" fmla="*/ 55 w 210"/>
                      <a:gd name="T27" fmla="*/ 185 h 186"/>
                      <a:gd name="T28" fmla="*/ 48 w 210"/>
                      <a:gd name="T29" fmla="*/ 182 h 186"/>
                      <a:gd name="T30" fmla="*/ 43 w 210"/>
                      <a:gd name="T31" fmla="*/ 178 h 186"/>
                      <a:gd name="T32" fmla="*/ 37 w 210"/>
                      <a:gd name="T33" fmla="*/ 173 h 186"/>
                      <a:gd name="T34" fmla="*/ 33 w 210"/>
                      <a:gd name="T35" fmla="*/ 167 h 186"/>
                      <a:gd name="T36" fmla="*/ 4 w 210"/>
                      <a:gd name="T37" fmla="*/ 110 h 186"/>
                      <a:gd name="T38" fmla="*/ 1 w 210"/>
                      <a:gd name="T39" fmla="*/ 103 h 186"/>
                      <a:gd name="T40" fmla="*/ 0 w 210"/>
                      <a:gd name="T41" fmla="*/ 96 h 186"/>
                      <a:gd name="T42" fmla="*/ 0 w 210"/>
                      <a:gd name="T43" fmla="*/ 89 h 186"/>
                      <a:gd name="T44" fmla="*/ 1 w 210"/>
                      <a:gd name="T45" fmla="*/ 81 h 186"/>
                      <a:gd name="T46" fmla="*/ 4 w 210"/>
                      <a:gd name="T47" fmla="*/ 75 h 186"/>
                      <a:gd name="T48" fmla="*/ 7 w 210"/>
                      <a:gd name="T49" fmla="*/ 70 h 186"/>
                      <a:gd name="T50" fmla="*/ 12 w 210"/>
                      <a:gd name="T51" fmla="*/ 64 h 186"/>
                      <a:gd name="T52" fmla="*/ 19 w 210"/>
                      <a:gd name="T53" fmla="*/ 60 h 186"/>
                      <a:gd name="T54" fmla="*/ 127 w 210"/>
                      <a:gd name="T55" fmla="*/ 4 h 186"/>
                      <a:gd name="T56" fmla="*/ 133 w 210"/>
                      <a:gd name="T57" fmla="*/ 1 h 186"/>
                      <a:gd name="T58" fmla="*/ 141 w 210"/>
                      <a:gd name="T59" fmla="*/ 0 h 186"/>
                      <a:gd name="T60" fmla="*/ 147 w 210"/>
                      <a:gd name="T61" fmla="*/ 0 h 186"/>
                      <a:gd name="T62" fmla="*/ 155 w 210"/>
                      <a:gd name="T63" fmla="*/ 1 h 186"/>
                      <a:gd name="T64" fmla="*/ 162 w 210"/>
                      <a:gd name="T65" fmla="*/ 4 h 186"/>
                      <a:gd name="T66" fmla="*/ 167 w 210"/>
                      <a:gd name="T67" fmla="*/ 8 h 186"/>
                      <a:gd name="T68" fmla="*/ 172 w 210"/>
                      <a:gd name="T69" fmla="*/ 13 h 186"/>
                      <a:gd name="T70" fmla="*/ 177 w 210"/>
                      <a:gd name="T71" fmla="*/ 20 h 186"/>
                      <a:gd name="T72" fmla="*/ 206 w 210"/>
                      <a:gd name="T73" fmla="*/ 7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0" h="186">
                        <a:moveTo>
                          <a:pt x="206" y="76"/>
                        </a:moveTo>
                        <a:lnTo>
                          <a:pt x="209" y="84"/>
                        </a:lnTo>
                        <a:lnTo>
                          <a:pt x="210" y="90"/>
                        </a:lnTo>
                        <a:lnTo>
                          <a:pt x="210" y="98"/>
                        </a:lnTo>
                        <a:lnTo>
                          <a:pt x="208" y="104"/>
                        </a:lnTo>
                        <a:lnTo>
                          <a:pt x="206" y="111"/>
                        </a:lnTo>
                        <a:lnTo>
                          <a:pt x="201" y="117"/>
                        </a:lnTo>
                        <a:lnTo>
                          <a:pt x="197" y="121"/>
                        </a:lnTo>
                        <a:lnTo>
                          <a:pt x="191" y="126"/>
                        </a:lnTo>
                        <a:lnTo>
                          <a:pt x="83" y="182"/>
                        </a:lnTo>
                        <a:lnTo>
                          <a:pt x="76" y="185"/>
                        </a:lnTo>
                        <a:lnTo>
                          <a:pt x="69" y="186"/>
                        </a:lnTo>
                        <a:lnTo>
                          <a:pt x="61" y="186"/>
                        </a:lnTo>
                        <a:lnTo>
                          <a:pt x="55" y="185"/>
                        </a:lnTo>
                        <a:lnTo>
                          <a:pt x="48" y="182"/>
                        </a:lnTo>
                        <a:lnTo>
                          <a:pt x="43" y="178"/>
                        </a:lnTo>
                        <a:lnTo>
                          <a:pt x="37" y="173"/>
                        </a:lnTo>
                        <a:lnTo>
                          <a:pt x="33" y="167"/>
                        </a:lnTo>
                        <a:lnTo>
                          <a:pt x="4" y="110"/>
                        </a:lnTo>
                        <a:lnTo>
                          <a:pt x="1" y="103"/>
                        </a:lnTo>
                        <a:lnTo>
                          <a:pt x="0" y="96"/>
                        </a:lnTo>
                        <a:lnTo>
                          <a:pt x="0" y="89"/>
                        </a:lnTo>
                        <a:lnTo>
                          <a:pt x="1" y="81"/>
                        </a:lnTo>
                        <a:lnTo>
                          <a:pt x="4" y="75"/>
                        </a:lnTo>
                        <a:lnTo>
                          <a:pt x="7" y="70"/>
                        </a:lnTo>
                        <a:lnTo>
                          <a:pt x="12" y="64"/>
                        </a:lnTo>
                        <a:lnTo>
                          <a:pt x="19" y="60"/>
                        </a:lnTo>
                        <a:lnTo>
                          <a:pt x="127" y="4"/>
                        </a:lnTo>
                        <a:lnTo>
                          <a:pt x="133" y="1"/>
                        </a:lnTo>
                        <a:lnTo>
                          <a:pt x="141" y="0"/>
                        </a:lnTo>
                        <a:lnTo>
                          <a:pt x="147" y="0"/>
                        </a:lnTo>
                        <a:lnTo>
                          <a:pt x="155" y="1"/>
                        </a:lnTo>
                        <a:lnTo>
                          <a:pt x="162" y="4"/>
                        </a:lnTo>
                        <a:lnTo>
                          <a:pt x="167" y="8"/>
                        </a:lnTo>
                        <a:lnTo>
                          <a:pt x="172" y="13"/>
                        </a:lnTo>
                        <a:lnTo>
                          <a:pt x="177" y="20"/>
                        </a:lnTo>
                        <a:lnTo>
                          <a:pt x="206" y="7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38" name="Freeform 137"/>
                  <p:cNvSpPr>
                    <a:spLocks/>
                  </p:cNvSpPr>
                  <p:nvPr/>
                </p:nvSpPr>
                <p:spPr bwMode="auto">
                  <a:xfrm flipH="1">
                    <a:off x="7341732" y="1069759"/>
                    <a:ext cx="69673" cy="60610"/>
                  </a:xfrm>
                  <a:custGeom>
                    <a:avLst/>
                    <a:gdLst>
                      <a:gd name="T0" fmla="*/ 207 w 211"/>
                      <a:gd name="T1" fmla="*/ 77 h 187"/>
                      <a:gd name="T2" fmla="*/ 210 w 211"/>
                      <a:gd name="T3" fmla="*/ 84 h 187"/>
                      <a:gd name="T4" fmla="*/ 211 w 211"/>
                      <a:gd name="T5" fmla="*/ 91 h 187"/>
                      <a:gd name="T6" fmla="*/ 211 w 211"/>
                      <a:gd name="T7" fmla="*/ 98 h 187"/>
                      <a:gd name="T8" fmla="*/ 210 w 211"/>
                      <a:gd name="T9" fmla="*/ 105 h 187"/>
                      <a:gd name="T10" fmla="*/ 206 w 211"/>
                      <a:gd name="T11" fmla="*/ 111 h 187"/>
                      <a:gd name="T12" fmla="*/ 203 w 211"/>
                      <a:gd name="T13" fmla="*/ 118 h 187"/>
                      <a:gd name="T14" fmla="*/ 198 w 211"/>
                      <a:gd name="T15" fmla="*/ 122 h 187"/>
                      <a:gd name="T16" fmla="*/ 191 w 211"/>
                      <a:gd name="T17" fmla="*/ 126 h 187"/>
                      <a:gd name="T18" fmla="*/ 84 w 211"/>
                      <a:gd name="T19" fmla="*/ 183 h 187"/>
                      <a:gd name="T20" fmla="*/ 77 w 211"/>
                      <a:gd name="T21" fmla="*/ 186 h 187"/>
                      <a:gd name="T22" fmla="*/ 70 w 211"/>
                      <a:gd name="T23" fmla="*/ 187 h 187"/>
                      <a:gd name="T24" fmla="*/ 63 w 211"/>
                      <a:gd name="T25" fmla="*/ 187 h 187"/>
                      <a:gd name="T26" fmla="*/ 56 w 211"/>
                      <a:gd name="T27" fmla="*/ 186 h 187"/>
                      <a:gd name="T28" fmla="*/ 50 w 211"/>
                      <a:gd name="T29" fmla="*/ 183 h 187"/>
                      <a:gd name="T30" fmla="*/ 43 w 211"/>
                      <a:gd name="T31" fmla="*/ 178 h 187"/>
                      <a:gd name="T32" fmla="*/ 38 w 211"/>
                      <a:gd name="T33" fmla="*/ 174 h 187"/>
                      <a:gd name="T34" fmla="*/ 35 w 211"/>
                      <a:gd name="T35" fmla="*/ 168 h 187"/>
                      <a:gd name="T36" fmla="*/ 4 w 211"/>
                      <a:gd name="T37" fmla="*/ 110 h 187"/>
                      <a:gd name="T38" fmla="*/ 2 w 211"/>
                      <a:gd name="T39" fmla="*/ 104 h 187"/>
                      <a:gd name="T40" fmla="*/ 0 w 211"/>
                      <a:gd name="T41" fmla="*/ 96 h 187"/>
                      <a:gd name="T42" fmla="*/ 0 w 211"/>
                      <a:gd name="T43" fmla="*/ 90 h 187"/>
                      <a:gd name="T44" fmla="*/ 2 w 211"/>
                      <a:gd name="T45" fmla="*/ 82 h 187"/>
                      <a:gd name="T46" fmla="*/ 4 w 211"/>
                      <a:gd name="T47" fmla="*/ 76 h 187"/>
                      <a:gd name="T48" fmla="*/ 9 w 211"/>
                      <a:gd name="T49" fmla="*/ 70 h 187"/>
                      <a:gd name="T50" fmla="*/ 14 w 211"/>
                      <a:gd name="T51" fmla="*/ 65 h 187"/>
                      <a:gd name="T52" fmla="*/ 21 w 211"/>
                      <a:gd name="T53" fmla="*/ 61 h 187"/>
                      <a:gd name="T54" fmla="*/ 127 w 211"/>
                      <a:gd name="T55" fmla="*/ 4 h 187"/>
                      <a:gd name="T56" fmla="*/ 135 w 211"/>
                      <a:gd name="T57" fmla="*/ 2 h 187"/>
                      <a:gd name="T58" fmla="*/ 142 w 211"/>
                      <a:gd name="T59" fmla="*/ 0 h 187"/>
                      <a:gd name="T60" fmla="*/ 149 w 211"/>
                      <a:gd name="T61" fmla="*/ 1 h 187"/>
                      <a:gd name="T62" fmla="*/ 156 w 211"/>
                      <a:gd name="T63" fmla="*/ 2 h 187"/>
                      <a:gd name="T64" fmla="*/ 162 w 211"/>
                      <a:gd name="T65" fmla="*/ 4 h 187"/>
                      <a:gd name="T66" fmla="*/ 169 w 211"/>
                      <a:gd name="T67" fmla="*/ 9 h 187"/>
                      <a:gd name="T68" fmla="*/ 173 w 211"/>
                      <a:gd name="T69" fmla="*/ 14 h 187"/>
                      <a:gd name="T70" fmla="*/ 177 w 211"/>
                      <a:gd name="T71" fmla="*/ 21 h 187"/>
                      <a:gd name="T72" fmla="*/ 207 w 211"/>
                      <a:gd name="T73" fmla="*/ 77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1" h="187">
                        <a:moveTo>
                          <a:pt x="207" y="77"/>
                        </a:moveTo>
                        <a:lnTo>
                          <a:pt x="210" y="84"/>
                        </a:lnTo>
                        <a:lnTo>
                          <a:pt x="211" y="91"/>
                        </a:lnTo>
                        <a:lnTo>
                          <a:pt x="211" y="98"/>
                        </a:lnTo>
                        <a:lnTo>
                          <a:pt x="210" y="105"/>
                        </a:lnTo>
                        <a:lnTo>
                          <a:pt x="206" y="111"/>
                        </a:lnTo>
                        <a:lnTo>
                          <a:pt x="203" y="118"/>
                        </a:lnTo>
                        <a:lnTo>
                          <a:pt x="198" y="122"/>
                        </a:lnTo>
                        <a:lnTo>
                          <a:pt x="191" y="126"/>
                        </a:lnTo>
                        <a:lnTo>
                          <a:pt x="84" y="183"/>
                        </a:lnTo>
                        <a:lnTo>
                          <a:pt x="77" y="186"/>
                        </a:lnTo>
                        <a:lnTo>
                          <a:pt x="70" y="187"/>
                        </a:lnTo>
                        <a:lnTo>
                          <a:pt x="63" y="187"/>
                        </a:lnTo>
                        <a:lnTo>
                          <a:pt x="56" y="186"/>
                        </a:lnTo>
                        <a:lnTo>
                          <a:pt x="50" y="183"/>
                        </a:lnTo>
                        <a:lnTo>
                          <a:pt x="43" y="178"/>
                        </a:lnTo>
                        <a:lnTo>
                          <a:pt x="38" y="174"/>
                        </a:lnTo>
                        <a:lnTo>
                          <a:pt x="35" y="168"/>
                        </a:lnTo>
                        <a:lnTo>
                          <a:pt x="4" y="110"/>
                        </a:lnTo>
                        <a:lnTo>
                          <a:pt x="2" y="104"/>
                        </a:lnTo>
                        <a:lnTo>
                          <a:pt x="0" y="96"/>
                        </a:lnTo>
                        <a:lnTo>
                          <a:pt x="0" y="90"/>
                        </a:lnTo>
                        <a:lnTo>
                          <a:pt x="2" y="82"/>
                        </a:lnTo>
                        <a:lnTo>
                          <a:pt x="4" y="76"/>
                        </a:lnTo>
                        <a:lnTo>
                          <a:pt x="9" y="70"/>
                        </a:lnTo>
                        <a:lnTo>
                          <a:pt x="14" y="65"/>
                        </a:lnTo>
                        <a:lnTo>
                          <a:pt x="21" y="61"/>
                        </a:lnTo>
                        <a:lnTo>
                          <a:pt x="127" y="4"/>
                        </a:lnTo>
                        <a:lnTo>
                          <a:pt x="135" y="2"/>
                        </a:lnTo>
                        <a:lnTo>
                          <a:pt x="142" y="0"/>
                        </a:lnTo>
                        <a:lnTo>
                          <a:pt x="149" y="1"/>
                        </a:lnTo>
                        <a:lnTo>
                          <a:pt x="156" y="2"/>
                        </a:lnTo>
                        <a:lnTo>
                          <a:pt x="162" y="4"/>
                        </a:lnTo>
                        <a:lnTo>
                          <a:pt x="169" y="9"/>
                        </a:lnTo>
                        <a:lnTo>
                          <a:pt x="173" y="14"/>
                        </a:lnTo>
                        <a:lnTo>
                          <a:pt x="177" y="21"/>
                        </a:lnTo>
                        <a:lnTo>
                          <a:pt x="207" y="7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39" name="Freeform 138"/>
                  <p:cNvSpPr>
                    <a:spLocks/>
                  </p:cNvSpPr>
                  <p:nvPr/>
                </p:nvSpPr>
                <p:spPr bwMode="auto">
                  <a:xfrm flipH="1">
                    <a:off x="7316275" y="1117193"/>
                    <a:ext cx="69673" cy="60610"/>
                  </a:xfrm>
                  <a:custGeom>
                    <a:avLst/>
                    <a:gdLst>
                      <a:gd name="T0" fmla="*/ 206 w 210"/>
                      <a:gd name="T1" fmla="*/ 76 h 186"/>
                      <a:gd name="T2" fmla="*/ 209 w 210"/>
                      <a:gd name="T3" fmla="*/ 83 h 186"/>
                      <a:gd name="T4" fmla="*/ 210 w 210"/>
                      <a:gd name="T5" fmla="*/ 90 h 186"/>
                      <a:gd name="T6" fmla="*/ 210 w 210"/>
                      <a:gd name="T7" fmla="*/ 97 h 186"/>
                      <a:gd name="T8" fmla="*/ 209 w 210"/>
                      <a:gd name="T9" fmla="*/ 104 h 186"/>
                      <a:gd name="T10" fmla="*/ 206 w 210"/>
                      <a:gd name="T11" fmla="*/ 110 h 186"/>
                      <a:gd name="T12" fmla="*/ 202 w 210"/>
                      <a:gd name="T13" fmla="*/ 117 h 186"/>
                      <a:gd name="T14" fmla="*/ 197 w 210"/>
                      <a:gd name="T15" fmla="*/ 121 h 186"/>
                      <a:gd name="T16" fmla="*/ 191 w 210"/>
                      <a:gd name="T17" fmla="*/ 125 h 186"/>
                      <a:gd name="T18" fmla="*/ 83 w 210"/>
                      <a:gd name="T19" fmla="*/ 181 h 186"/>
                      <a:gd name="T20" fmla="*/ 76 w 210"/>
                      <a:gd name="T21" fmla="*/ 185 h 186"/>
                      <a:gd name="T22" fmla="*/ 69 w 210"/>
                      <a:gd name="T23" fmla="*/ 186 h 186"/>
                      <a:gd name="T24" fmla="*/ 62 w 210"/>
                      <a:gd name="T25" fmla="*/ 186 h 186"/>
                      <a:gd name="T26" fmla="*/ 55 w 210"/>
                      <a:gd name="T27" fmla="*/ 185 h 186"/>
                      <a:gd name="T28" fmla="*/ 48 w 210"/>
                      <a:gd name="T29" fmla="*/ 181 h 186"/>
                      <a:gd name="T30" fmla="*/ 43 w 210"/>
                      <a:gd name="T31" fmla="*/ 177 h 186"/>
                      <a:gd name="T32" fmla="*/ 37 w 210"/>
                      <a:gd name="T33" fmla="*/ 173 h 186"/>
                      <a:gd name="T34" fmla="*/ 33 w 210"/>
                      <a:gd name="T35" fmla="*/ 166 h 186"/>
                      <a:gd name="T36" fmla="*/ 4 w 210"/>
                      <a:gd name="T37" fmla="*/ 109 h 186"/>
                      <a:gd name="T38" fmla="*/ 1 w 210"/>
                      <a:gd name="T39" fmla="*/ 103 h 186"/>
                      <a:gd name="T40" fmla="*/ 0 w 210"/>
                      <a:gd name="T41" fmla="*/ 95 h 186"/>
                      <a:gd name="T42" fmla="*/ 0 w 210"/>
                      <a:gd name="T43" fmla="*/ 88 h 186"/>
                      <a:gd name="T44" fmla="*/ 1 w 210"/>
                      <a:gd name="T45" fmla="*/ 81 h 186"/>
                      <a:gd name="T46" fmla="*/ 4 w 210"/>
                      <a:gd name="T47" fmla="*/ 74 h 186"/>
                      <a:gd name="T48" fmla="*/ 8 w 210"/>
                      <a:gd name="T49" fmla="*/ 69 h 186"/>
                      <a:gd name="T50" fmla="*/ 13 w 210"/>
                      <a:gd name="T51" fmla="*/ 64 h 186"/>
                      <a:gd name="T52" fmla="*/ 19 w 210"/>
                      <a:gd name="T53" fmla="*/ 59 h 186"/>
                      <a:gd name="T54" fmla="*/ 127 w 210"/>
                      <a:gd name="T55" fmla="*/ 3 h 186"/>
                      <a:gd name="T56" fmla="*/ 134 w 210"/>
                      <a:gd name="T57" fmla="*/ 1 h 186"/>
                      <a:gd name="T58" fmla="*/ 141 w 210"/>
                      <a:gd name="T59" fmla="*/ 0 h 186"/>
                      <a:gd name="T60" fmla="*/ 148 w 210"/>
                      <a:gd name="T61" fmla="*/ 0 h 186"/>
                      <a:gd name="T62" fmla="*/ 155 w 210"/>
                      <a:gd name="T63" fmla="*/ 1 h 186"/>
                      <a:gd name="T64" fmla="*/ 162 w 210"/>
                      <a:gd name="T65" fmla="*/ 4 h 186"/>
                      <a:gd name="T66" fmla="*/ 167 w 210"/>
                      <a:gd name="T67" fmla="*/ 7 h 186"/>
                      <a:gd name="T68" fmla="*/ 172 w 210"/>
                      <a:gd name="T69" fmla="*/ 13 h 186"/>
                      <a:gd name="T70" fmla="*/ 177 w 210"/>
                      <a:gd name="T71" fmla="*/ 19 h 186"/>
                      <a:gd name="T72" fmla="*/ 206 w 210"/>
                      <a:gd name="T73" fmla="*/ 7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0" h="186">
                        <a:moveTo>
                          <a:pt x="206" y="76"/>
                        </a:moveTo>
                        <a:lnTo>
                          <a:pt x="209" y="83"/>
                        </a:lnTo>
                        <a:lnTo>
                          <a:pt x="210" y="90"/>
                        </a:lnTo>
                        <a:lnTo>
                          <a:pt x="210" y="97"/>
                        </a:lnTo>
                        <a:lnTo>
                          <a:pt x="209" y="104"/>
                        </a:lnTo>
                        <a:lnTo>
                          <a:pt x="206" y="110"/>
                        </a:lnTo>
                        <a:lnTo>
                          <a:pt x="202" y="117"/>
                        </a:lnTo>
                        <a:lnTo>
                          <a:pt x="197" y="121"/>
                        </a:lnTo>
                        <a:lnTo>
                          <a:pt x="191" y="125"/>
                        </a:lnTo>
                        <a:lnTo>
                          <a:pt x="83" y="181"/>
                        </a:lnTo>
                        <a:lnTo>
                          <a:pt x="76" y="185"/>
                        </a:lnTo>
                        <a:lnTo>
                          <a:pt x="69" y="186"/>
                        </a:lnTo>
                        <a:lnTo>
                          <a:pt x="62" y="186"/>
                        </a:lnTo>
                        <a:lnTo>
                          <a:pt x="55" y="185"/>
                        </a:lnTo>
                        <a:lnTo>
                          <a:pt x="48" y="181"/>
                        </a:lnTo>
                        <a:lnTo>
                          <a:pt x="43" y="177"/>
                        </a:lnTo>
                        <a:lnTo>
                          <a:pt x="37" y="173"/>
                        </a:lnTo>
                        <a:lnTo>
                          <a:pt x="33" y="166"/>
                        </a:lnTo>
                        <a:lnTo>
                          <a:pt x="4" y="109"/>
                        </a:lnTo>
                        <a:lnTo>
                          <a:pt x="1" y="103"/>
                        </a:lnTo>
                        <a:lnTo>
                          <a:pt x="0" y="95"/>
                        </a:lnTo>
                        <a:lnTo>
                          <a:pt x="0" y="88"/>
                        </a:lnTo>
                        <a:lnTo>
                          <a:pt x="1" y="81"/>
                        </a:lnTo>
                        <a:lnTo>
                          <a:pt x="4" y="74"/>
                        </a:lnTo>
                        <a:lnTo>
                          <a:pt x="8" y="69"/>
                        </a:lnTo>
                        <a:lnTo>
                          <a:pt x="13" y="64"/>
                        </a:lnTo>
                        <a:lnTo>
                          <a:pt x="19" y="59"/>
                        </a:lnTo>
                        <a:lnTo>
                          <a:pt x="127" y="3"/>
                        </a:lnTo>
                        <a:lnTo>
                          <a:pt x="134" y="1"/>
                        </a:lnTo>
                        <a:lnTo>
                          <a:pt x="141" y="0"/>
                        </a:lnTo>
                        <a:lnTo>
                          <a:pt x="148" y="0"/>
                        </a:lnTo>
                        <a:lnTo>
                          <a:pt x="155" y="1"/>
                        </a:lnTo>
                        <a:lnTo>
                          <a:pt x="162" y="4"/>
                        </a:lnTo>
                        <a:lnTo>
                          <a:pt x="167" y="7"/>
                        </a:lnTo>
                        <a:lnTo>
                          <a:pt x="172" y="13"/>
                        </a:lnTo>
                        <a:lnTo>
                          <a:pt x="177" y="19"/>
                        </a:lnTo>
                        <a:lnTo>
                          <a:pt x="206" y="7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40" name="Freeform 139"/>
                  <p:cNvSpPr>
                    <a:spLocks/>
                  </p:cNvSpPr>
                  <p:nvPr/>
                </p:nvSpPr>
                <p:spPr bwMode="auto">
                  <a:xfrm flipH="1">
                    <a:off x="7255981" y="887926"/>
                    <a:ext cx="210359" cy="134398"/>
                  </a:xfrm>
                  <a:custGeom>
                    <a:avLst/>
                    <a:gdLst>
                      <a:gd name="T0" fmla="*/ 622 w 628"/>
                      <a:gd name="T1" fmla="*/ 70 h 409"/>
                      <a:gd name="T2" fmla="*/ 626 w 628"/>
                      <a:gd name="T3" fmla="*/ 80 h 409"/>
                      <a:gd name="T4" fmla="*/ 628 w 628"/>
                      <a:gd name="T5" fmla="*/ 90 h 409"/>
                      <a:gd name="T6" fmla="*/ 628 w 628"/>
                      <a:gd name="T7" fmla="*/ 100 h 409"/>
                      <a:gd name="T8" fmla="*/ 626 w 628"/>
                      <a:gd name="T9" fmla="*/ 109 h 409"/>
                      <a:gd name="T10" fmla="*/ 622 w 628"/>
                      <a:gd name="T11" fmla="*/ 119 h 409"/>
                      <a:gd name="T12" fmla="*/ 617 w 628"/>
                      <a:gd name="T13" fmla="*/ 127 h 409"/>
                      <a:gd name="T14" fmla="*/ 610 w 628"/>
                      <a:gd name="T15" fmla="*/ 134 h 409"/>
                      <a:gd name="T16" fmla="*/ 601 w 628"/>
                      <a:gd name="T17" fmla="*/ 139 h 409"/>
                      <a:gd name="T18" fmla="*/ 96 w 628"/>
                      <a:gd name="T19" fmla="*/ 403 h 409"/>
                      <a:gd name="T20" fmla="*/ 87 w 628"/>
                      <a:gd name="T21" fmla="*/ 407 h 409"/>
                      <a:gd name="T22" fmla="*/ 77 w 628"/>
                      <a:gd name="T23" fmla="*/ 409 h 409"/>
                      <a:gd name="T24" fmla="*/ 67 w 628"/>
                      <a:gd name="T25" fmla="*/ 409 h 409"/>
                      <a:gd name="T26" fmla="*/ 57 w 628"/>
                      <a:gd name="T27" fmla="*/ 406 h 409"/>
                      <a:gd name="T28" fmla="*/ 48 w 628"/>
                      <a:gd name="T29" fmla="*/ 403 h 409"/>
                      <a:gd name="T30" fmla="*/ 41 w 628"/>
                      <a:gd name="T31" fmla="*/ 398 h 409"/>
                      <a:gd name="T32" fmla="*/ 33 w 628"/>
                      <a:gd name="T33" fmla="*/ 390 h 409"/>
                      <a:gd name="T34" fmla="*/ 28 w 628"/>
                      <a:gd name="T35" fmla="*/ 382 h 409"/>
                      <a:gd name="T36" fmla="*/ 5 w 628"/>
                      <a:gd name="T37" fmla="*/ 338 h 409"/>
                      <a:gd name="T38" fmla="*/ 1 w 628"/>
                      <a:gd name="T39" fmla="*/ 329 h 409"/>
                      <a:gd name="T40" fmla="*/ 0 w 628"/>
                      <a:gd name="T41" fmla="*/ 319 h 409"/>
                      <a:gd name="T42" fmla="*/ 0 w 628"/>
                      <a:gd name="T43" fmla="*/ 309 h 409"/>
                      <a:gd name="T44" fmla="*/ 2 w 628"/>
                      <a:gd name="T45" fmla="*/ 299 h 409"/>
                      <a:gd name="T46" fmla="*/ 5 w 628"/>
                      <a:gd name="T47" fmla="*/ 291 h 409"/>
                      <a:gd name="T48" fmla="*/ 11 w 628"/>
                      <a:gd name="T49" fmla="*/ 283 h 409"/>
                      <a:gd name="T50" fmla="*/ 18 w 628"/>
                      <a:gd name="T51" fmla="*/ 276 h 409"/>
                      <a:gd name="T52" fmla="*/ 27 w 628"/>
                      <a:gd name="T53" fmla="*/ 270 h 409"/>
                      <a:gd name="T54" fmla="*/ 531 w 628"/>
                      <a:gd name="T55" fmla="*/ 5 h 409"/>
                      <a:gd name="T56" fmla="*/ 541 w 628"/>
                      <a:gd name="T57" fmla="*/ 2 h 409"/>
                      <a:gd name="T58" fmla="*/ 551 w 628"/>
                      <a:gd name="T59" fmla="*/ 0 h 409"/>
                      <a:gd name="T60" fmla="*/ 560 w 628"/>
                      <a:gd name="T61" fmla="*/ 0 h 409"/>
                      <a:gd name="T62" fmla="*/ 570 w 628"/>
                      <a:gd name="T63" fmla="*/ 2 h 409"/>
                      <a:gd name="T64" fmla="*/ 579 w 628"/>
                      <a:gd name="T65" fmla="*/ 7 h 409"/>
                      <a:gd name="T66" fmla="*/ 587 w 628"/>
                      <a:gd name="T67" fmla="*/ 12 h 409"/>
                      <a:gd name="T68" fmla="*/ 594 w 628"/>
                      <a:gd name="T69" fmla="*/ 18 h 409"/>
                      <a:gd name="T70" fmla="*/ 600 w 628"/>
                      <a:gd name="T71" fmla="*/ 27 h 409"/>
                      <a:gd name="T72" fmla="*/ 622 w 628"/>
                      <a:gd name="T73" fmla="*/ 70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28" h="409">
                        <a:moveTo>
                          <a:pt x="622" y="70"/>
                        </a:moveTo>
                        <a:lnTo>
                          <a:pt x="626" y="80"/>
                        </a:lnTo>
                        <a:lnTo>
                          <a:pt x="628" y="90"/>
                        </a:lnTo>
                        <a:lnTo>
                          <a:pt x="628" y="100"/>
                        </a:lnTo>
                        <a:lnTo>
                          <a:pt x="626" y="109"/>
                        </a:lnTo>
                        <a:lnTo>
                          <a:pt x="622" y="119"/>
                        </a:lnTo>
                        <a:lnTo>
                          <a:pt x="617" y="127"/>
                        </a:lnTo>
                        <a:lnTo>
                          <a:pt x="610" y="134"/>
                        </a:lnTo>
                        <a:lnTo>
                          <a:pt x="601" y="139"/>
                        </a:lnTo>
                        <a:lnTo>
                          <a:pt x="96" y="403"/>
                        </a:lnTo>
                        <a:lnTo>
                          <a:pt x="87" y="407"/>
                        </a:lnTo>
                        <a:lnTo>
                          <a:pt x="77" y="409"/>
                        </a:lnTo>
                        <a:lnTo>
                          <a:pt x="67" y="409"/>
                        </a:lnTo>
                        <a:lnTo>
                          <a:pt x="57" y="406"/>
                        </a:lnTo>
                        <a:lnTo>
                          <a:pt x="48" y="403"/>
                        </a:lnTo>
                        <a:lnTo>
                          <a:pt x="41" y="398"/>
                        </a:lnTo>
                        <a:lnTo>
                          <a:pt x="33" y="390"/>
                        </a:lnTo>
                        <a:lnTo>
                          <a:pt x="28" y="382"/>
                        </a:lnTo>
                        <a:lnTo>
                          <a:pt x="5" y="338"/>
                        </a:lnTo>
                        <a:lnTo>
                          <a:pt x="1" y="329"/>
                        </a:lnTo>
                        <a:lnTo>
                          <a:pt x="0" y="319"/>
                        </a:lnTo>
                        <a:lnTo>
                          <a:pt x="0" y="309"/>
                        </a:lnTo>
                        <a:lnTo>
                          <a:pt x="2" y="299"/>
                        </a:lnTo>
                        <a:lnTo>
                          <a:pt x="5" y="291"/>
                        </a:lnTo>
                        <a:lnTo>
                          <a:pt x="11" y="283"/>
                        </a:lnTo>
                        <a:lnTo>
                          <a:pt x="18" y="276"/>
                        </a:lnTo>
                        <a:lnTo>
                          <a:pt x="27" y="270"/>
                        </a:lnTo>
                        <a:lnTo>
                          <a:pt x="531" y="5"/>
                        </a:lnTo>
                        <a:lnTo>
                          <a:pt x="541" y="2"/>
                        </a:lnTo>
                        <a:lnTo>
                          <a:pt x="551" y="0"/>
                        </a:lnTo>
                        <a:lnTo>
                          <a:pt x="560" y="0"/>
                        </a:lnTo>
                        <a:lnTo>
                          <a:pt x="570" y="2"/>
                        </a:lnTo>
                        <a:lnTo>
                          <a:pt x="579" y="7"/>
                        </a:lnTo>
                        <a:lnTo>
                          <a:pt x="587" y="12"/>
                        </a:lnTo>
                        <a:lnTo>
                          <a:pt x="594" y="18"/>
                        </a:lnTo>
                        <a:lnTo>
                          <a:pt x="600" y="27"/>
                        </a:lnTo>
                        <a:lnTo>
                          <a:pt x="622" y="7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41" name="Freeform 140"/>
                  <p:cNvSpPr>
                    <a:spLocks/>
                  </p:cNvSpPr>
                  <p:nvPr/>
                </p:nvSpPr>
                <p:spPr bwMode="auto">
                  <a:xfrm flipH="1">
                    <a:off x="7297517" y="935361"/>
                    <a:ext cx="10719" cy="9223"/>
                  </a:xfrm>
                  <a:custGeom>
                    <a:avLst/>
                    <a:gdLst>
                      <a:gd name="T0" fmla="*/ 6 w 30"/>
                      <a:gd name="T1" fmla="*/ 9 h 26"/>
                      <a:gd name="T2" fmla="*/ 0 w 30"/>
                      <a:gd name="T3" fmla="*/ 24 h 26"/>
                      <a:gd name="T4" fmla="*/ 1 w 30"/>
                      <a:gd name="T5" fmla="*/ 26 h 26"/>
                      <a:gd name="T6" fmla="*/ 25 w 30"/>
                      <a:gd name="T7" fmla="*/ 14 h 26"/>
                      <a:gd name="T8" fmla="*/ 30 w 30"/>
                      <a:gd name="T9" fmla="*/ 2 h 26"/>
                      <a:gd name="T10" fmla="*/ 24 w 30"/>
                      <a:gd name="T11" fmla="*/ 0 h 26"/>
                      <a:gd name="T12" fmla="*/ 6 w 30"/>
                      <a:gd name="T13" fmla="*/ 9 h 26"/>
                    </a:gdLst>
                    <a:ahLst/>
                    <a:cxnLst>
                      <a:cxn ang="0">
                        <a:pos x="T0" y="T1"/>
                      </a:cxn>
                      <a:cxn ang="0">
                        <a:pos x="T2" y="T3"/>
                      </a:cxn>
                      <a:cxn ang="0">
                        <a:pos x="T4" y="T5"/>
                      </a:cxn>
                      <a:cxn ang="0">
                        <a:pos x="T6" y="T7"/>
                      </a:cxn>
                      <a:cxn ang="0">
                        <a:pos x="T8" y="T9"/>
                      </a:cxn>
                      <a:cxn ang="0">
                        <a:pos x="T10" y="T11"/>
                      </a:cxn>
                      <a:cxn ang="0">
                        <a:pos x="T12" y="T13"/>
                      </a:cxn>
                    </a:cxnLst>
                    <a:rect l="0" t="0" r="r" b="b"/>
                    <a:pathLst>
                      <a:path w="30" h="26">
                        <a:moveTo>
                          <a:pt x="6" y="9"/>
                        </a:moveTo>
                        <a:lnTo>
                          <a:pt x="0" y="24"/>
                        </a:lnTo>
                        <a:lnTo>
                          <a:pt x="1" y="26"/>
                        </a:lnTo>
                        <a:lnTo>
                          <a:pt x="25" y="14"/>
                        </a:lnTo>
                        <a:lnTo>
                          <a:pt x="30" y="2"/>
                        </a:lnTo>
                        <a:lnTo>
                          <a:pt x="24" y="0"/>
                        </a:lnTo>
                        <a:lnTo>
                          <a:pt x="6" y="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42" name="Freeform 141"/>
                  <p:cNvSpPr>
                    <a:spLocks/>
                  </p:cNvSpPr>
                  <p:nvPr/>
                </p:nvSpPr>
                <p:spPr bwMode="auto">
                  <a:xfrm flipH="1">
                    <a:off x="7306896" y="932726"/>
                    <a:ext cx="5359" cy="9223"/>
                  </a:xfrm>
                  <a:custGeom>
                    <a:avLst/>
                    <a:gdLst>
                      <a:gd name="T0" fmla="*/ 17 w 17"/>
                      <a:gd name="T1" fmla="*/ 13 h 29"/>
                      <a:gd name="T2" fmla="*/ 15 w 17"/>
                      <a:gd name="T3" fmla="*/ 6 h 29"/>
                      <a:gd name="T4" fmla="*/ 2 w 17"/>
                      <a:gd name="T5" fmla="*/ 0 h 29"/>
                      <a:gd name="T6" fmla="*/ 0 w 17"/>
                      <a:gd name="T7" fmla="*/ 1 h 29"/>
                      <a:gd name="T8" fmla="*/ 9 w 17"/>
                      <a:gd name="T9" fmla="*/ 29 h 29"/>
                      <a:gd name="T10" fmla="*/ 12 w 17"/>
                      <a:gd name="T11" fmla="*/ 28 h 29"/>
                      <a:gd name="T12" fmla="*/ 17 w 17"/>
                      <a:gd name="T13" fmla="*/ 13 h 29"/>
                    </a:gdLst>
                    <a:ahLst/>
                    <a:cxnLst>
                      <a:cxn ang="0">
                        <a:pos x="T0" y="T1"/>
                      </a:cxn>
                      <a:cxn ang="0">
                        <a:pos x="T2" y="T3"/>
                      </a:cxn>
                      <a:cxn ang="0">
                        <a:pos x="T4" y="T5"/>
                      </a:cxn>
                      <a:cxn ang="0">
                        <a:pos x="T6" y="T7"/>
                      </a:cxn>
                      <a:cxn ang="0">
                        <a:pos x="T8" y="T9"/>
                      </a:cxn>
                      <a:cxn ang="0">
                        <a:pos x="T10" y="T11"/>
                      </a:cxn>
                      <a:cxn ang="0">
                        <a:pos x="T12" y="T13"/>
                      </a:cxn>
                    </a:cxnLst>
                    <a:rect l="0" t="0" r="r" b="b"/>
                    <a:pathLst>
                      <a:path w="17" h="29">
                        <a:moveTo>
                          <a:pt x="17" y="13"/>
                        </a:moveTo>
                        <a:lnTo>
                          <a:pt x="15" y="6"/>
                        </a:lnTo>
                        <a:lnTo>
                          <a:pt x="2" y="0"/>
                        </a:lnTo>
                        <a:lnTo>
                          <a:pt x="0" y="1"/>
                        </a:lnTo>
                        <a:lnTo>
                          <a:pt x="9" y="29"/>
                        </a:lnTo>
                        <a:lnTo>
                          <a:pt x="12" y="28"/>
                        </a:lnTo>
                        <a:lnTo>
                          <a:pt x="17" y="1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43" name="Freeform 142"/>
                  <p:cNvSpPr>
                    <a:spLocks/>
                  </p:cNvSpPr>
                  <p:nvPr/>
                </p:nvSpPr>
                <p:spPr bwMode="auto">
                  <a:xfrm flipH="1">
                    <a:off x="7300198" y="914279"/>
                    <a:ext cx="5359" cy="9223"/>
                  </a:xfrm>
                  <a:custGeom>
                    <a:avLst/>
                    <a:gdLst>
                      <a:gd name="T0" fmla="*/ 7 w 18"/>
                      <a:gd name="T1" fmla="*/ 1 h 30"/>
                      <a:gd name="T2" fmla="*/ 0 w 18"/>
                      <a:gd name="T3" fmla="*/ 17 h 30"/>
                      <a:gd name="T4" fmla="*/ 3 w 18"/>
                      <a:gd name="T5" fmla="*/ 25 h 30"/>
                      <a:gd name="T6" fmla="*/ 16 w 18"/>
                      <a:gd name="T7" fmla="*/ 30 h 30"/>
                      <a:gd name="T8" fmla="*/ 18 w 18"/>
                      <a:gd name="T9" fmla="*/ 29 h 30"/>
                      <a:gd name="T10" fmla="*/ 9 w 18"/>
                      <a:gd name="T11" fmla="*/ 0 h 30"/>
                      <a:gd name="T12" fmla="*/ 7 w 18"/>
                      <a:gd name="T13" fmla="*/ 1 h 30"/>
                    </a:gdLst>
                    <a:ahLst/>
                    <a:cxnLst>
                      <a:cxn ang="0">
                        <a:pos x="T0" y="T1"/>
                      </a:cxn>
                      <a:cxn ang="0">
                        <a:pos x="T2" y="T3"/>
                      </a:cxn>
                      <a:cxn ang="0">
                        <a:pos x="T4" y="T5"/>
                      </a:cxn>
                      <a:cxn ang="0">
                        <a:pos x="T6" y="T7"/>
                      </a:cxn>
                      <a:cxn ang="0">
                        <a:pos x="T8" y="T9"/>
                      </a:cxn>
                      <a:cxn ang="0">
                        <a:pos x="T10" y="T11"/>
                      </a:cxn>
                      <a:cxn ang="0">
                        <a:pos x="T12" y="T13"/>
                      </a:cxn>
                    </a:cxnLst>
                    <a:rect l="0" t="0" r="r" b="b"/>
                    <a:pathLst>
                      <a:path w="18" h="30">
                        <a:moveTo>
                          <a:pt x="7" y="1"/>
                        </a:moveTo>
                        <a:lnTo>
                          <a:pt x="0" y="17"/>
                        </a:lnTo>
                        <a:lnTo>
                          <a:pt x="3" y="25"/>
                        </a:lnTo>
                        <a:lnTo>
                          <a:pt x="16" y="30"/>
                        </a:lnTo>
                        <a:lnTo>
                          <a:pt x="18" y="29"/>
                        </a:lnTo>
                        <a:lnTo>
                          <a:pt x="9" y="0"/>
                        </a:lnTo>
                        <a:lnTo>
                          <a:pt x="7" y="1"/>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44" name="Freeform 143"/>
                  <p:cNvSpPr>
                    <a:spLocks/>
                  </p:cNvSpPr>
                  <p:nvPr/>
                </p:nvSpPr>
                <p:spPr bwMode="auto">
                  <a:xfrm flipH="1">
                    <a:off x="7296178" y="926138"/>
                    <a:ext cx="5359" cy="9223"/>
                  </a:xfrm>
                  <a:custGeom>
                    <a:avLst/>
                    <a:gdLst>
                      <a:gd name="T0" fmla="*/ 0 w 15"/>
                      <a:gd name="T1" fmla="*/ 16 h 29"/>
                      <a:gd name="T2" fmla="*/ 3 w 15"/>
                      <a:gd name="T3" fmla="*/ 24 h 29"/>
                      <a:gd name="T4" fmla="*/ 12 w 15"/>
                      <a:gd name="T5" fmla="*/ 29 h 29"/>
                      <a:gd name="T6" fmla="*/ 15 w 15"/>
                      <a:gd name="T7" fmla="*/ 20 h 29"/>
                      <a:gd name="T8" fmla="*/ 9 w 15"/>
                      <a:gd name="T9" fmla="*/ 0 h 29"/>
                      <a:gd name="T10" fmla="*/ 7 w 15"/>
                      <a:gd name="T11" fmla="*/ 1 h 29"/>
                      <a:gd name="T12" fmla="*/ 0 w 15"/>
                      <a:gd name="T13" fmla="*/ 16 h 29"/>
                    </a:gdLst>
                    <a:ahLst/>
                    <a:cxnLst>
                      <a:cxn ang="0">
                        <a:pos x="T0" y="T1"/>
                      </a:cxn>
                      <a:cxn ang="0">
                        <a:pos x="T2" y="T3"/>
                      </a:cxn>
                      <a:cxn ang="0">
                        <a:pos x="T4" y="T5"/>
                      </a:cxn>
                      <a:cxn ang="0">
                        <a:pos x="T6" y="T7"/>
                      </a:cxn>
                      <a:cxn ang="0">
                        <a:pos x="T8" y="T9"/>
                      </a:cxn>
                      <a:cxn ang="0">
                        <a:pos x="T10" y="T11"/>
                      </a:cxn>
                      <a:cxn ang="0">
                        <a:pos x="T12" y="T13"/>
                      </a:cxn>
                    </a:cxnLst>
                    <a:rect l="0" t="0" r="r" b="b"/>
                    <a:pathLst>
                      <a:path w="15" h="29">
                        <a:moveTo>
                          <a:pt x="0" y="16"/>
                        </a:moveTo>
                        <a:lnTo>
                          <a:pt x="3" y="24"/>
                        </a:lnTo>
                        <a:lnTo>
                          <a:pt x="12" y="29"/>
                        </a:lnTo>
                        <a:lnTo>
                          <a:pt x="15" y="20"/>
                        </a:lnTo>
                        <a:lnTo>
                          <a:pt x="9" y="0"/>
                        </a:lnTo>
                        <a:lnTo>
                          <a:pt x="7" y="1"/>
                        </a:lnTo>
                        <a:lnTo>
                          <a:pt x="0" y="1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45" name="Freeform 144"/>
                  <p:cNvSpPr>
                    <a:spLocks/>
                  </p:cNvSpPr>
                  <p:nvPr/>
                </p:nvSpPr>
                <p:spPr bwMode="auto">
                  <a:xfrm flipH="1">
                    <a:off x="7304217" y="911644"/>
                    <a:ext cx="9379" cy="9223"/>
                  </a:xfrm>
                  <a:custGeom>
                    <a:avLst/>
                    <a:gdLst>
                      <a:gd name="T0" fmla="*/ 22 w 29"/>
                      <a:gd name="T1" fmla="*/ 19 h 27"/>
                      <a:gd name="T2" fmla="*/ 29 w 29"/>
                      <a:gd name="T3" fmla="*/ 3 h 27"/>
                      <a:gd name="T4" fmla="*/ 28 w 29"/>
                      <a:gd name="T5" fmla="*/ 0 h 27"/>
                      <a:gd name="T6" fmla="*/ 4 w 29"/>
                      <a:gd name="T7" fmla="*/ 13 h 27"/>
                      <a:gd name="T8" fmla="*/ 0 w 29"/>
                      <a:gd name="T9" fmla="*/ 24 h 27"/>
                      <a:gd name="T10" fmla="*/ 6 w 29"/>
                      <a:gd name="T11" fmla="*/ 27 h 27"/>
                      <a:gd name="T12" fmla="*/ 22 w 29"/>
                      <a:gd name="T13" fmla="*/ 19 h 27"/>
                    </a:gdLst>
                    <a:ahLst/>
                    <a:cxnLst>
                      <a:cxn ang="0">
                        <a:pos x="T0" y="T1"/>
                      </a:cxn>
                      <a:cxn ang="0">
                        <a:pos x="T2" y="T3"/>
                      </a:cxn>
                      <a:cxn ang="0">
                        <a:pos x="T4" y="T5"/>
                      </a:cxn>
                      <a:cxn ang="0">
                        <a:pos x="T6" y="T7"/>
                      </a:cxn>
                      <a:cxn ang="0">
                        <a:pos x="T8" y="T9"/>
                      </a:cxn>
                      <a:cxn ang="0">
                        <a:pos x="T10" y="T11"/>
                      </a:cxn>
                      <a:cxn ang="0">
                        <a:pos x="T12" y="T13"/>
                      </a:cxn>
                    </a:cxnLst>
                    <a:rect l="0" t="0" r="r" b="b"/>
                    <a:pathLst>
                      <a:path w="29" h="27">
                        <a:moveTo>
                          <a:pt x="22" y="19"/>
                        </a:moveTo>
                        <a:lnTo>
                          <a:pt x="29" y="3"/>
                        </a:lnTo>
                        <a:lnTo>
                          <a:pt x="28" y="0"/>
                        </a:lnTo>
                        <a:lnTo>
                          <a:pt x="4" y="13"/>
                        </a:lnTo>
                        <a:lnTo>
                          <a:pt x="0" y="24"/>
                        </a:lnTo>
                        <a:lnTo>
                          <a:pt x="6" y="27"/>
                        </a:lnTo>
                        <a:lnTo>
                          <a:pt x="22" y="1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46" name="Freeform 145"/>
                  <p:cNvSpPr>
                    <a:spLocks/>
                  </p:cNvSpPr>
                  <p:nvPr/>
                </p:nvSpPr>
                <p:spPr bwMode="auto">
                  <a:xfrm flipH="1">
                    <a:off x="7310915" y="920868"/>
                    <a:ext cx="4020" cy="9223"/>
                  </a:xfrm>
                  <a:custGeom>
                    <a:avLst/>
                    <a:gdLst>
                      <a:gd name="T0" fmla="*/ 15 w 15"/>
                      <a:gd name="T1" fmla="*/ 11 h 28"/>
                      <a:gd name="T2" fmla="*/ 12 w 15"/>
                      <a:gd name="T3" fmla="*/ 4 h 28"/>
                      <a:gd name="T4" fmla="*/ 2 w 15"/>
                      <a:gd name="T5" fmla="*/ 0 h 28"/>
                      <a:gd name="T6" fmla="*/ 0 w 15"/>
                      <a:gd name="T7" fmla="*/ 7 h 28"/>
                      <a:gd name="T8" fmla="*/ 7 w 15"/>
                      <a:gd name="T9" fmla="*/ 28 h 28"/>
                      <a:gd name="T10" fmla="*/ 9 w 15"/>
                      <a:gd name="T11" fmla="*/ 27 h 28"/>
                      <a:gd name="T12" fmla="*/ 15 w 15"/>
                      <a:gd name="T13" fmla="*/ 11 h 28"/>
                    </a:gdLst>
                    <a:ahLst/>
                    <a:cxnLst>
                      <a:cxn ang="0">
                        <a:pos x="T0" y="T1"/>
                      </a:cxn>
                      <a:cxn ang="0">
                        <a:pos x="T2" y="T3"/>
                      </a:cxn>
                      <a:cxn ang="0">
                        <a:pos x="T4" y="T5"/>
                      </a:cxn>
                      <a:cxn ang="0">
                        <a:pos x="T6" y="T7"/>
                      </a:cxn>
                      <a:cxn ang="0">
                        <a:pos x="T8" y="T9"/>
                      </a:cxn>
                      <a:cxn ang="0">
                        <a:pos x="T10" y="T11"/>
                      </a:cxn>
                      <a:cxn ang="0">
                        <a:pos x="T12" y="T13"/>
                      </a:cxn>
                    </a:cxnLst>
                    <a:rect l="0" t="0" r="r" b="b"/>
                    <a:pathLst>
                      <a:path w="15" h="28">
                        <a:moveTo>
                          <a:pt x="15" y="11"/>
                        </a:moveTo>
                        <a:lnTo>
                          <a:pt x="12" y="4"/>
                        </a:lnTo>
                        <a:lnTo>
                          <a:pt x="2" y="0"/>
                        </a:lnTo>
                        <a:lnTo>
                          <a:pt x="0" y="7"/>
                        </a:lnTo>
                        <a:lnTo>
                          <a:pt x="7" y="28"/>
                        </a:lnTo>
                        <a:lnTo>
                          <a:pt x="9" y="27"/>
                        </a:lnTo>
                        <a:lnTo>
                          <a:pt x="15" y="11"/>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47" name="Freeform 146"/>
                  <p:cNvSpPr>
                    <a:spLocks/>
                  </p:cNvSpPr>
                  <p:nvPr/>
                </p:nvSpPr>
                <p:spPr bwMode="auto">
                  <a:xfrm flipH="1">
                    <a:off x="7300197" y="924820"/>
                    <a:ext cx="10719" cy="7906"/>
                  </a:xfrm>
                  <a:custGeom>
                    <a:avLst/>
                    <a:gdLst>
                      <a:gd name="T0" fmla="*/ 0 w 33"/>
                      <a:gd name="T1" fmla="*/ 20 h 24"/>
                      <a:gd name="T2" fmla="*/ 1 w 33"/>
                      <a:gd name="T3" fmla="*/ 22 h 24"/>
                      <a:gd name="T4" fmla="*/ 8 w 33"/>
                      <a:gd name="T5" fmla="*/ 24 h 24"/>
                      <a:gd name="T6" fmla="*/ 29 w 33"/>
                      <a:gd name="T7" fmla="*/ 13 h 24"/>
                      <a:gd name="T8" fmla="*/ 33 w 33"/>
                      <a:gd name="T9" fmla="*/ 6 h 24"/>
                      <a:gd name="T10" fmla="*/ 32 w 33"/>
                      <a:gd name="T11" fmla="*/ 2 h 24"/>
                      <a:gd name="T12" fmla="*/ 25 w 33"/>
                      <a:gd name="T13" fmla="*/ 0 h 24"/>
                      <a:gd name="T14" fmla="*/ 3 w 33"/>
                      <a:gd name="T15" fmla="*/ 11 h 24"/>
                      <a:gd name="T16" fmla="*/ 0 w 33"/>
                      <a:gd name="T17"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 h="24">
                        <a:moveTo>
                          <a:pt x="0" y="20"/>
                        </a:moveTo>
                        <a:lnTo>
                          <a:pt x="1" y="22"/>
                        </a:lnTo>
                        <a:lnTo>
                          <a:pt x="8" y="24"/>
                        </a:lnTo>
                        <a:lnTo>
                          <a:pt x="29" y="13"/>
                        </a:lnTo>
                        <a:lnTo>
                          <a:pt x="33" y="6"/>
                        </a:lnTo>
                        <a:lnTo>
                          <a:pt x="32" y="2"/>
                        </a:lnTo>
                        <a:lnTo>
                          <a:pt x="25" y="0"/>
                        </a:lnTo>
                        <a:lnTo>
                          <a:pt x="3" y="11"/>
                        </a:lnTo>
                        <a:lnTo>
                          <a:pt x="0" y="2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48" name="Freeform 147"/>
                  <p:cNvSpPr>
                    <a:spLocks/>
                  </p:cNvSpPr>
                  <p:nvPr/>
                </p:nvSpPr>
                <p:spPr bwMode="auto">
                  <a:xfrm flipH="1">
                    <a:off x="7316275" y="944585"/>
                    <a:ext cx="10719" cy="9223"/>
                  </a:xfrm>
                  <a:custGeom>
                    <a:avLst/>
                    <a:gdLst>
                      <a:gd name="T0" fmla="*/ 6 w 30"/>
                      <a:gd name="T1" fmla="*/ 9 h 27"/>
                      <a:gd name="T2" fmla="*/ 0 w 30"/>
                      <a:gd name="T3" fmla="*/ 25 h 27"/>
                      <a:gd name="T4" fmla="*/ 1 w 30"/>
                      <a:gd name="T5" fmla="*/ 27 h 27"/>
                      <a:gd name="T6" fmla="*/ 25 w 30"/>
                      <a:gd name="T7" fmla="*/ 15 h 27"/>
                      <a:gd name="T8" fmla="*/ 30 w 30"/>
                      <a:gd name="T9" fmla="*/ 3 h 27"/>
                      <a:gd name="T10" fmla="*/ 23 w 30"/>
                      <a:gd name="T11" fmla="*/ 0 h 27"/>
                      <a:gd name="T12" fmla="*/ 6 w 30"/>
                      <a:gd name="T13" fmla="*/ 9 h 27"/>
                    </a:gdLst>
                    <a:ahLst/>
                    <a:cxnLst>
                      <a:cxn ang="0">
                        <a:pos x="T0" y="T1"/>
                      </a:cxn>
                      <a:cxn ang="0">
                        <a:pos x="T2" y="T3"/>
                      </a:cxn>
                      <a:cxn ang="0">
                        <a:pos x="T4" y="T5"/>
                      </a:cxn>
                      <a:cxn ang="0">
                        <a:pos x="T6" y="T7"/>
                      </a:cxn>
                      <a:cxn ang="0">
                        <a:pos x="T8" y="T9"/>
                      </a:cxn>
                      <a:cxn ang="0">
                        <a:pos x="T10" y="T11"/>
                      </a:cxn>
                      <a:cxn ang="0">
                        <a:pos x="T12" y="T13"/>
                      </a:cxn>
                    </a:cxnLst>
                    <a:rect l="0" t="0" r="r" b="b"/>
                    <a:pathLst>
                      <a:path w="30" h="27">
                        <a:moveTo>
                          <a:pt x="6" y="9"/>
                        </a:moveTo>
                        <a:lnTo>
                          <a:pt x="0" y="25"/>
                        </a:lnTo>
                        <a:lnTo>
                          <a:pt x="1" y="27"/>
                        </a:lnTo>
                        <a:lnTo>
                          <a:pt x="25" y="15"/>
                        </a:lnTo>
                        <a:lnTo>
                          <a:pt x="30" y="3"/>
                        </a:lnTo>
                        <a:lnTo>
                          <a:pt x="23" y="0"/>
                        </a:lnTo>
                        <a:lnTo>
                          <a:pt x="6" y="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49" name="Freeform 148"/>
                  <p:cNvSpPr>
                    <a:spLocks/>
                  </p:cNvSpPr>
                  <p:nvPr/>
                </p:nvSpPr>
                <p:spPr bwMode="auto">
                  <a:xfrm flipH="1">
                    <a:off x="7325655" y="941950"/>
                    <a:ext cx="5359" cy="10541"/>
                  </a:xfrm>
                  <a:custGeom>
                    <a:avLst/>
                    <a:gdLst>
                      <a:gd name="T0" fmla="*/ 17 w 17"/>
                      <a:gd name="T1" fmla="*/ 13 h 31"/>
                      <a:gd name="T2" fmla="*/ 15 w 17"/>
                      <a:gd name="T3" fmla="*/ 6 h 31"/>
                      <a:gd name="T4" fmla="*/ 2 w 17"/>
                      <a:gd name="T5" fmla="*/ 0 h 31"/>
                      <a:gd name="T6" fmla="*/ 0 w 17"/>
                      <a:gd name="T7" fmla="*/ 1 h 31"/>
                      <a:gd name="T8" fmla="*/ 9 w 17"/>
                      <a:gd name="T9" fmla="*/ 31 h 31"/>
                      <a:gd name="T10" fmla="*/ 12 w 17"/>
                      <a:gd name="T11" fmla="*/ 29 h 31"/>
                      <a:gd name="T12" fmla="*/ 17 w 17"/>
                      <a:gd name="T13" fmla="*/ 13 h 31"/>
                    </a:gdLst>
                    <a:ahLst/>
                    <a:cxnLst>
                      <a:cxn ang="0">
                        <a:pos x="T0" y="T1"/>
                      </a:cxn>
                      <a:cxn ang="0">
                        <a:pos x="T2" y="T3"/>
                      </a:cxn>
                      <a:cxn ang="0">
                        <a:pos x="T4" y="T5"/>
                      </a:cxn>
                      <a:cxn ang="0">
                        <a:pos x="T6" y="T7"/>
                      </a:cxn>
                      <a:cxn ang="0">
                        <a:pos x="T8" y="T9"/>
                      </a:cxn>
                      <a:cxn ang="0">
                        <a:pos x="T10" y="T11"/>
                      </a:cxn>
                      <a:cxn ang="0">
                        <a:pos x="T12" y="T13"/>
                      </a:cxn>
                    </a:cxnLst>
                    <a:rect l="0" t="0" r="r" b="b"/>
                    <a:pathLst>
                      <a:path w="17" h="31">
                        <a:moveTo>
                          <a:pt x="17" y="13"/>
                        </a:moveTo>
                        <a:lnTo>
                          <a:pt x="15" y="6"/>
                        </a:lnTo>
                        <a:lnTo>
                          <a:pt x="2" y="0"/>
                        </a:lnTo>
                        <a:lnTo>
                          <a:pt x="0" y="1"/>
                        </a:lnTo>
                        <a:lnTo>
                          <a:pt x="9" y="31"/>
                        </a:lnTo>
                        <a:lnTo>
                          <a:pt x="12" y="29"/>
                        </a:lnTo>
                        <a:lnTo>
                          <a:pt x="17" y="1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50" name="Freeform 149"/>
                  <p:cNvSpPr>
                    <a:spLocks/>
                  </p:cNvSpPr>
                  <p:nvPr/>
                </p:nvSpPr>
                <p:spPr bwMode="auto">
                  <a:xfrm flipH="1">
                    <a:off x="7318955" y="923503"/>
                    <a:ext cx="5359" cy="10541"/>
                  </a:xfrm>
                  <a:custGeom>
                    <a:avLst/>
                    <a:gdLst>
                      <a:gd name="T0" fmla="*/ 0 w 18"/>
                      <a:gd name="T1" fmla="*/ 16 h 30"/>
                      <a:gd name="T2" fmla="*/ 3 w 18"/>
                      <a:gd name="T3" fmla="*/ 24 h 30"/>
                      <a:gd name="T4" fmla="*/ 16 w 18"/>
                      <a:gd name="T5" fmla="*/ 30 h 30"/>
                      <a:gd name="T6" fmla="*/ 18 w 18"/>
                      <a:gd name="T7" fmla="*/ 28 h 30"/>
                      <a:gd name="T8" fmla="*/ 9 w 18"/>
                      <a:gd name="T9" fmla="*/ 0 h 30"/>
                      <a:gd name="T10" fmla="*/ 7 w 18"/>
                      <a:gd name="T11" fmla="*/ 1 h 30"/>
                      <a:gd name="T12" fmla="*/ 0 w 18"/>
                      <a:gd name="T13" fmla="*/ 16 h 30"/>
                    </a:gdLst>
                    <a:ahLst/>
                    <a:cxnLst>
                      <a:cxn ang="0">
                        <a:pos x="T0" y="T1"/>
                      </a:cxn>
                      <a:cxn ang="0">
                        <a:pos x="T2" y="T3"/>
                      </a:cxn>
                      <a:cxn ang="0">
                        <a:pos x="T4" y="T5"/>
                      </a:cxn>
                      <a:cxn ang="0">
                        <a:pos x="T6" y="T7"/>
                      </a:cxn>
                      <a:cxn ang="0">
                        <a:pos x="T8" y="T9"/>
                      </a:cxn>
                      <a:cxn ang="0">
                        <a:pos x="T10" y="T11"/>
                      </a:cxn>
                      <a:cxn ang="0">
                        <a:pos x="T12" y="T13"/>
                      </a:cxn>
                    </a:cxnLst>
                    <a:rect l="0" t="0" r="r" b="b"/>
                    <a:pathLst>
                      <a:path w="18" h="30">
                        <a:moveTo>
                          <a:pt x="0" y="16"/>
                        </a:moveTo>
                        <a:lnTo>
                          <a:pt x="3" y="24"/>
                        </a:lnTo>
                        <a:lnTo>
                          <a:pt x="16" y="30"/>
                        </a:lnTo>
                        <a:lnTo>
                          <a:pt x="18" y="28"/>
                        </a:lnTo>
                        <a:lnTo>
                          <a:pt x="9" y="0"/>
                        </a:lnTo>
                        <a:lnTo>
                          <a:pt x="7" y="1"/>
                        </a:lnTo>
                        <a:lnTo>
                          <a:pt x="0" y="1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51" name="Freeform 150"/>
                  <p:cNvSpPr>
                    <a:spLocks/>
                  </p:cNvSpPr>
                  <p:nvPr/>
                </p:nvSpPr>
                <p:spPr bwMode="auto">
                  <a:xfrm flipH="1">
                    <a:off x="7314935" y="935361"/>
                    <a:ext cx="5359" cy="9223"/>
                  </a:xfrm>
                  <a:custGeom>
                    <a:avLst/>
                    <a:gdLst>
                      <a:gd name="T0" fmla="*/ 0 w 15"/>
                      <a:gd name="T1" fmla="*/ 16 h 28"/>
                      <a:gd name="T2" fmla="*/ 2 w 15"/>
                      <a:gd name="T3" fmla="*/ 24 h 28"/>
                      <a:gd name="T4" fmla="*/ 12 w 15"/>
                      <a:gd name="T5" fmla="*/ 28 h 28"/>
                      <a:gd name="T6" fmla="*/ 15 w 15"/>
                      <a:gd name="T7" fmla="*/ 20 h 28"/>
                      <a:gd name="T8" fmla="*/ 9 w 15"/>
                      <a:gd name="T9" fmla="*/ 0 h 28"/>
                      <a:gd name="T10" fmla="*/ 6 w 15"/>
                      <a:gd name="T11" fmla="*/ 1 h 28"/>
                      <a:gd name="T12" fmla="*/ 0 w 15"/>
                      <a:gd name="T13" fmla="*/ 16 h 28"/>
                    </a:gdLst>
                    <a:ahLst/>
                    <a:cxnLst>
                      <a:cxn ang="0">
                        <a:pos x="T0" y="T1"/>
                      </a:cxn>
                      <a:cxn ang="0">
                        <a:pos x="T2" y="T3"/>
                      </a:cxn>
                      <a:cxn ang="0">
                        <a:pos x="T4" y="T5"/>
                      </a:cxn>
                      <a:cxn ang="0">
                        <a:pos x="T6" y="T7"/>
                      </a:cxn>
                      <a:cxn ang="0">
                        <a:pos x="T8" y="T9"/>
                      </a:cxn>
                      <a:cxn ang="0">
                        <a:pos x="T10" y="T11"/>
                      </a:cxn>
                      <a:cxn ang="0">
                        <a:pos x="T12" y="T13"/>
                      </a:cxn>
                    </a:cxnLst>
                    <a:rect l="0" t="0" r="r" b="b"/>
                    <a:pathLst>
                      <a:path w="15" h="28">
                        <a:moveTo>
                          <a:pt x="0" y="16"/>
                        </a:moveTo>
                        <a:lnTo>
                          <a:pt x="2" y="24"/>
                        </a:lnTo>
                        <a:lnTo>
                          <a:pt x="12" y="28"/>
                        </a:lnTo>
                        <a:lnTo>
                          <a:pt x="15" y="20"/>
                        </a:lnTo>
                        <a:lnTo>
                          <a:pt x="9" y="0"/>
                        </a:lnTo>
                        <a:lnTo>
                          <a:pt x="6" y="1"/>
                        </a:lnTo>
                        <a:lnTo>
                          <a:pt x="0" y="1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52" name="Freeform 151"/>
                  <p:cNvSpPr>
                    <a:spLocks/>
                  </p:cNvSpPr>
                  <p:nvPr/>
                </p:nvSpPr>
                <p:spPr bwMode="auto">
                  <a:xfrm flipH="1">
                    <a:off x="7328335" y="930091"/>
                    <a:ext cx="5359" cy="9223"/>
                  </a:xfrm>
                  <a:custGeom>
                    <a:avLst/>
                    <a:gdLst>
                      <a:gd name="T0" fmla="*/ 15 w 15"/>
                      <a:gd name="T1" fmla="*/ 12 h 28"/>
                      <a:gd name="T2" fmla="*/ 12 w 15"/>
                      <a:gd name="T3" fmla="*/ 3 h 28"/>
                      <a:gd name="T4" fmla="*/ 2 w 15"/>
                      <a:gd name="T5" fmla="*/ 0 h 28"/>
                      <a:gd name="T6" fmla="*/ 0 w 15"/>
                      <a:gd name="T7" fmla="*/ 7 h 28"/>
                      <a:gd name="T8" fmla="*/ 7 w 15"/>
                      <a:gd name="T9" fmla="*/ 28 h 28"/>
                      <a:gd name="T10" fmla="*/ 9 w 15"/>
                      <a:gd name="T11" fmla="*/ 27 h 28"/>
                      <a:gd name="T12" fmla="*/ 15 w 15"/>
                      <a:gd name="T13" fmla="*/ 12 h 28"/>
                    </a:gdLst>
                    <a:ahLst/>
                    <a:cxnLst>
                      <a:cxn ang="0">
                        <a:pos x="T0" y="T1"/>
                      </a:cxn>
                      <a:cxn ang="0">
                        <a:pos x="T2" y="T3"/>
                      </a:cxn>
                      <a:cxn ang="0">
                        <a:pos x="T4" y="T5"/>
                      </a:cxn>
                      <a:cxn ang="0">
                        <a:pos x="T6" y="T7"/>
                      </a:cxn>
                      <a:cxn ang="0">
                        <a:pos x="T8" y="T9"/>
                      </a:cxn>
                      <a:cxn ang="0">
                        <a:pos x="T10" y="T11"/>
                      </a:cxn>
                      <a:cxn ang="0">
                        <a:pos x="T12" y="T13"/>
                      </a:cxn>
                    </a:cxnLst>
                    <a:rect l="0" t="0" r="r" b="b"/>
                    <a:pathLst>
                      <a:path w="15" h="28">
                        <a:moveTo>
                          <a:pt x="15" y="12"/>
                        </a:moveTo>
                        <a:lnTo>
                          <a:pt x="12" y="3"/>
                        </a:lnTo>
                        <a:lnTo>
                          <a:pt x="2" y="0"/>
                        </a:lnTo>
                        <a:lnTo>
                          <a:pt x="0" y="7"/>
                        </a:lnTo>
                        <a:lnTo>
                          <a:pt x="7" y="28"/>
                        </a:lnTo>
                        <a:lnTo>
                          <a:pt x="9" y="27"/>
                        </a:lnTo>
                        <a:lnTo>
                          <a:pt x="15" y="1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53" name="Freeform 152"/>
                  <p:cNvSpPr>
                    <a:spLocks/>
                  </p:cNvSpPr>
                  <p:nvPr/>
                </p:nvSpPr>
                <p:spPr bwMode="auto">
                  <a:xfrm flipH="1">
                    <a:off x="7318955" y="934044"/>
                    <a:ext cx="10719" cy="7906"/>
                  </a:xfrm>
                  <a:custGeom>
                    <a:avLst/>
                    <a:gdLst>
                      <a:gd name="T0" fmla="*/ 0 w 31"/>
                      <a:gd name="T1" fmla="*/ 19 h 24"/>
                      <a:gd name="T2" fmla="*/ 1 w 31"/>
                      <a:gd name="T3" fmla="*/ 22 h 24"/>
                      <a:gd name="T4" fmla="*/ 8 w 31"/>
                      <a:gd name="T5" fmla="*/ 24 h 24"/>
                      <a:gd name="T6" fmla="*/ 29 w 31"/>
                      <a:gd name="T7" fmla="*/ 13 h 24"/>
                      <a:gd name="T8" fmla="*/ 31 w 31"/>
                      <a:gd name="T9" fmla="*/ 6 h 24"/>
                      <a:gd name="T10" fmla="*/ 31 w 31"/>
                      <a:gd name="T11" fmla="*/ 3 h 24"/>
                      <a:gd name="T12" fmla="*/ 25 w 31"/>
                      <a:gd name="T13" fmla="*/ 0 h 24"/>
                      <a:gd name="T14" fmla="*/ 3 w 31"/>
                      <a:gd name="T15" fmla="*/ 11 h 24"/>
                      <a:gd name="T16" fmla="*/ 0 w 31"/>
                      <a:gd name="T17" fmla="*/ 1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24">
                        <a:moveTo>
                          <a:pt x="0" y="19"/>
                        </a:moveTo>
                        <a:lnTo>
                          <a:pt x="1" y="22"/>
                        </a:lnTo>
                        <a:lnTo>
                          <a:pt x="8" y="24"/>
                        </a:lnTo>
                        <a:lnTo>
                          <a:pt x="29" y="13"/>
                        </a:lnTo>
                        <a:lnTo>
                          <a:pt x="31" y="6"/>
                        </a:lnTo>
                        <a:lnTo>
                          <a:pt x="31" y="3"/>
                        </a:lnTo>
                        <a:lnTo>
                          <a:pt x="25" y="0"/>
                        </a:lnTo>
                        <a:lnTo>
                          <a:pt x="3" y="11"/>
                        </a:lnTo>
                        <a:lnTo>
                          <a:pt x="0" y="1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54" name="Freeform 153"/>
                  <p:cNvSpPr>
                    <a:spLocks/>
                  </p:cNvSpPr>
                  <p:nvPr/>
                </p:nvSpPr>
                <p:spPr bwMode="auto">
                  <a:xfrm flipH="1">
                    <a:off x="7322975" y="920868"/>
                    <a:ext cx="9379" cy="9223"/>
                  </a:xfrm>
                  <a:custGeom>
                    <a:avLst/>
                    <a:gdLst>
                      <a:gd name="T0" fmla="*/ 22 w 29"/>
                      <a:gd name="T1" fmla="*/ 17 h 26"/>
                      <a:gd name="T2" fmla="*/ 29 w 29"/>
                      <a:gd name="T3" fmla="*/ 2 h 26"/>
                      <a:gd name="T4" fmla="*/ 28 w 29"/>
                      <a:gd name="T5" fmla="*/ 0 h 26"/>
                      <a:gd name="T6" fmla="*/ 4 w 29"/>
                      <a:gd name="T7" fmla="*/ 11 h 26"/>
                      <a:gd name="T8" fmla="*/ 0 w 29"/>
                      <a:gd name="T9" fmla="*/ 23 h 26"/>
                      <a:gd name="T10" fmla="*/ 6 w 29"/>
                      <a:gd name="T11" fmla="*/ 26 h 26"/>
                      <a:gd name="T12" fmla="*/ 22 w 29"/>
                      <a:gd name="T13" fmla="*/ 17 h 26"/>
                    </a:gdLst>
                    <a:ahLst/>
                    <a:cxnLst>
                      <a:cxn ang="0">
                        <a:pos x="T0" y="T1"/>
                      </a:cxn>
                      <a:cxn ang="0">
                        <a:pos x="T2" y="T3"/>
                      </a:cxn>
                      <a:cxn ang="0">
                        <a:pos x="T4" y="T5"/>
                      </a:cxn>
                      <a:cxn ang="0">
                        <a:pos x="T6" y="T7"/>
                      </a:cxn>
                      <a:cxn ang="0">
                        <a:pos x="T8" y="T9"/>
                      </a:cxn>
                      <a:cxn ang="0">
                        <a:pos x="T10" y="T11"/>
                      </a:cxn>
                      <a:cxn ang="0">
                        <a:pos x="T12" y="T13"/>
                      </a:cxn>
                    </a:cxnLst>
                    <a:rect l="0" t="0" r="r" b="b"/>
                    <a:pathLst>
                      <a:path w="29" h="26">
                        <a:moveTo>
                          <a:pt x="22" y="17"/>
                        </a:moveTo>
                        <a:lnTo>
                          <a:pt x="29" y="2"/>
                        </a:lnTo>
                        <a:lnTo>
                          <a:pt x="28" y="0"/>
                        </a:lnTo>
                        <a:lnTo>
                          <a:pt x="4" y="11"/>
                        </a:lnTo>
                        <a:lnTo>
                          <a:pt x="0" y="23"/>
                        </a:lnTo>
                        <a:lnTo>
                          <a:pt x="6" y="26"/>
                        </a:lnTo>
                        <a:lnTo>
                          <a:pt x="22" y="1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55" name="Freeform 154"/>
                  <p:cNvSpPr>
                    <a:spLocks/>
                  </p:cNvSpPr>
                  <p:nvPr/>
                </p:nvSpPr>
                <p:spPr bwMode="auto">
                  <a:xfrm flipH="1">
                    <a:off x="7341733" y="930091"/>
                    <a:ext cx="9379" cy="9223"/>
                  </a:xfrm>
                  <a:custGeom>
                    <a:avLst/>
                    <a:gdLst>
                      <a:gd name="T0" fmla="*/ 23 w 30"/>
                      <a:gd name="T1" fmla="*/ 18 h 27"/>
                      <a:gd name="T2" fmla="*/ 30 w 30"/>
                      <a:gd name="T3" fmla="*/ 3 h 27"/>
                      <a:gd name="T4" fmla="*/ 29 w 30"/>
                      <a:gd name="T5" fmla="*/ 0 h 27"/>
                      <a:gd name="T6" fmla="*/ 5 w 30"/>
                      <a:gd name="T7" fmla="*/ 13 h 27"/>
                      <a:gd name="T8" fmla="*/ 0 w 30"/>
                      <a:gd name="T9" fmla="*/ 25 h 27"/>
                      <a:gd name="T10" fmla="*/ 7 w 30"/>
                      <a:gd name="T11" fmla="*/ 27 h 27"/>
                      <a:gd name="T12" fmla="*/ 23 w 30"/>
                      <a:gd name="T13" fmla="*/ 18 h 27"/>
                    </a:gdLst>
                    <a:ahLst/>
                    <a:cxnLst>
                      <a:cxn ang="0">
                        <a:pos x="T0" y="T1"/>
                      </a:cxn>
                      <a:cxn ang="0">
                        <a:pos x="T2" y="T3"/>
                      </a:cxn>
                      <a:cxn ang="0">
                        <a:pos x="T4" y="T5"/>
                      </a:cxn>
                      <a:cxn ang="0">
                        <a:pos x="T6" y="T7"/>
                      </a:cxn>
                      <a:cxn ang="0">
                        <a:pos x="T8" y="T9"/>
                      </a:cxn>
                      <a:cxn ang="0">
                        <a:pos x="T10" y="T11"/>
                      </a:cxn>
                      <a:cxn ang="0">
                        <a:pos x="T12" y="T13"/>
                      </a:cxn>
                    </a:cxnLst>
                    <a:rect l="0" t="0" r="r" b="b"/>
                    <a:pathLst>
                      <a:path w="30" h="27">
                        <a:moveTo>
                          <a:pt x="23" y="18"/>
                        </a:moveTo>
                        <a:lnTo>
                          <a:pt x="30" y="3"/>
                        </a:lnTo>
                        <a:lnTo>
                          <a:pt x="29" y="0"/>
                        </a:lnTo>
                        <a:lnTo>
                          <a:pt x="5" y="13"/>
                        </a:lnTo>
                        <a:lnTo>
                          <a:pt x="0" y="25"/>
                        </a:lnTo>
                        <a:lnTo>
                          <a:pt x="7" y="27"/>
                        </a:lnTo>
                        <a:lnTo>
                          <a:pt x="23" y="1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56" name="Freeform 155"/>
                  <p:cNvSpPr>
                    <a:spLocks/>
                  </p:cNvSpPr>
                  <p:nvPr/>
                </p:nvSpPr>
                <p:spPr bwMode="auto">
                  <a:xfrm flipH="1">
                    <a:off x="7337714" y="943267"/>
                    <a:ext cx="10719" cy="7906"/>
                  </a:xfrm>
                  <a:custGeom>
                    <a:avLst/>
                    <a:gdLst>
                      <a:gd name="T0" fmla="*/ 0 w 31"/>
                      <a:gd name="T1" fmla="*/ 19 h 24"/>
                      <a:gd name="T2" fmla="*/ 1 w 31"/>
                      <a:gd name="T3" fmla="*/ 21 h 24"/>
                      <a:gd name="T4" fmla="*/ 8 w 31"/>
                      <a:gd name="T5" fmla="*/ 24 h 24"/>
                      <a:gd name="T6" fmla="*/ 29 w 31"/>
                      <a:gd name="T7" fmla="*/ 12 h 24"/>
                      <a:gd name="T8" fmla="*/ 31 w 31"/>
                      <a:gd name="T9" fmla="*/ 5 h 24"/>
                      <a:gd name="T10" fmla="*/ 31 w 31"/>
                      <a:gd name="T11" fmla="*/ 3 h 24"/>
                      <a:gd name="T12" fmla="*/ 25 w 31"/>
                      <a:gd name="T13" fmla="*/ 0 h 24"/>
                      <a:gd name="T14" fmla="*/ 3 w 31"/>
                      <a:gd name="T15" fmla="*/ 11 h 24"/>
                      <a:gd name="T16" fmla="*/ 0 w 31"/>
                      <a:gd name="T17" fmla="*/ 1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24">
                        <a:moveTo>
                          <a:pt x="0" y="19"/>
                        </a:moveTo>
                        <a:lnTo>
                          <a:pt x="1" y="21"/>
                        </a:lnTo>
                        <a:lnTo>
                          <a:pt x="8" y="24"/>
                        </a:lnTo>
                        <a:lnTo>
                          <a:pt x="29" y="12"/>
                        </a:lnTo>
                        <a:lnTo>
                          <a:pt x="31" y="5"/>
                        </a:lnTo>
                        <a:lnTo>
                          <a:pt x="31" y="3"/>
                        </a:lnTo>
                        <a:lnTo>
                          <a:pt x="25" y="0"/>
                        </a:lnTo>
                        <a:lnTo>
                          <a:pt x="3" y="11"/>
                        </a:lnTo>
                        <a:lnTo>
                          <a:pt x="0" y="1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57" name="Freeform 156"/>
                  <p:cNvSpPr>
                    <a:spLocks/>
                  </p:cNvSpPr>
                  <p:nvPr/>
                </p:nvSpPr>
                <p:spPr bwMode="auto">
                  <a:xfrm flipH="1">
                    <a:off x="7347092" y="939314"/>
                    <a:ext cx="5359" cy="10541"/>
                  </a:xfrm>
                  <a:custGeom>
                    <a:avLst/>
                    <a:gdLst>
                      <a:gd name="T0" fmla="*/ 16 w 16"/>
                      <a:gd name="T1" fmla="*/ 12 h 29"/>
                      <a:gd name="T2" fmla="*/ 13 w 16"/>
                      <a:gd name="T3" fmla="*/ 4 h 29"/>
                      <a:gd name="T4" fmla="*/ 3 w 16"/>
                      <a:gd name="T5" fmla="*/ 0 h 29"/>
                      <a:gd name="T6" fmla="*/ 0 w 16"/>
                      <a:gd name="T7" fmla="*/ 7 h 29"/>
                      <a:gd name="T8" fmla="*/ 8 w 16"/>
                      <a:gd name="T9" fmla="*/ 29 h 29"/>
                      <a:gd name="T10" fmla="*/ 10 w 16"/>
                      <a:gd name="T11" fmla="*/ 28 h 29"/>
                      <a:gd name="T12" fmla="*/ 16 w 16"/>
                      <a:gd name="T13" fmla="*/ 12 h 29"/>
                    </a:gdLst>
                    <a:ahLst/>
                    <a:cxnLst>
                      <a:cxn ang="0">
                        <a:pos x="T0" y="T1"/>
                      </a:cxn>
                      <a:cxn ang="0">
                        <a:pos x="T2" y="T3"/>
                      </a:cxn>
                      <a:cxn ang="0">
                        <a:pos x="T4" y="T5"/>
                      </a:cxn>
                      <a:cxn ang="0">
                        <a:pos x="T6" y="T7"/>
                      </a:cxn>
                      <a:cxn ang="0">
                        <a:pos x="T8" y="T9"/>
                      </a:cxn>
                      <a:cxn ang="0">
                        <a:pos x="T10" y="T11"/>
                      </a:cxn>
                      <a:cxn ang="0">
                        <a:pos x="T12" y="T13"/>
                      </a:cxn>
                    </a:cxnLst>
                    <a:rect l="0" t="0" r="r" b="b"/>
                    <a:pathLst>
                      <a:path w="16" h="29">
                        <a:moveTo>
                          <a:pt x="16" y="12"/>
                        </a:moveTo>
                        <a:lnTo>
                          <a:pt x="13" y="4"/>
                        </a:lnTo>
                        <a:lnTo>
                          <a:pt x="3" y="0"/>
                        </a:lnTo>
                        <a:lnTo>
                          <a:pt x="0" y="7"/>
                        </a:lnTo>
                        <a:lnTo>
                          <a:pt x="8" y="29"/>
                        </a:lnTo>
                        <a:lnTo>
                          <a:pt x="10" y="28"/>
                        </a:lnTo>
                        <a:lnTo>
                          <a:pt x="16" y="1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58" name="Freeform 157"/>
                  <p:cNvSpPr>
                    <a:spLocks/>
                  </p:cNvSpPr>
                  <p:nvPr/>
                </p:nvSpPr>
                <p:spPr bwMode="auto">
                  <a:xfrm flipH="1">
                    <a:off x="7335034" y="955126"/>
                    <a:ext cx="10719" cy="9223"/>
                  </a:xfrm>
                  <a:custGeom>
                    <a:avLst/>
                    <a:gdLst>
                      <a:gd name="T0" fmla="*/ 6 w 29"/>
                      <a:gd name="T1" fmla="*/ 9 h 27"/>
                      <a:gd name="T2" fmla="*/ 0 w 29"/>
                      <a:gd name="T3" fmla="*/ 24 h 27"/>
                      <a:gd name="T4" fmla="*/ 1 w 29"/>
                      <a:gd name="T5" fmla="*/ 27 h 27"/>
                      <a:gd name="T6" fmla="*/ 25 w 29"/>
                      <a:gd name="T7" fmla="*/ 14 h 27"/>
                      <a:gd name="T8" fmla="*/ 29 w 29"/>
                      <a:gd name="T9" fmla="*/ 2 h 27"/>
                      <a:gd name="T10" fmla="*/ 22 w 29"/>
                      <a:gd name="T11" fmla="*/ 0 h 27"/>
                      <a:gd name="T12" fmla="*/ 6 w 29"/>
                      <a:gd name="T13" fmla="*/ 9 h 27"/>
                    </a:gdLst>
                    <a:ahLst/>
                    <a:cxnLst>
                      <a:cxn ang="0">
                        <a:pos x="T0" y="T1"/>
                      </a:cxn>
                      <a:cxn ang="0">
                        <a:pos x="T2" y="T3"/>
                      </a:cxn>
                      <a:cxn ang="0">
                        <a:pos x="T4" y="T5"/>
                      </a:cxn>
                      <a:cxn ang="0">
                        <a:pos x="T6" y="T7"/>
                      </a:cxn>
                      <a:cxn ang="0">
                        <a:pos x="T8" y="T9"/>
                      </a:cxn>
                      <a:cxn ang="0">
                        <a:pos x="T10" y="T11"/>
                      </a:cxn>
                      <a:cxn ang="0">
                        <a:pos x="T12" y="T13"/>
                      </a:cxn>
                    </a:cxnLst>
                    <a:rect l="0" t="0" r="r" b="b"/>
                    <a:pathLst>
                      <a:path w="29" h="27">
                        <a:moveTo>
                          <a:pt x="6" y="9"/>
                        </a:moveTo>
                        <a:lnTo>
                          <a:pt x="0" y="24"/>
                        </a:lnTo>
                        <a:lnTo>
                          <a:pt x="1" y="27"/>
                        </a:lnTo>
                        <a:lnTo>
                          <a:pt x="25" y="14"/>
                        </a:lnTo>
                        <a:lnTo>
                          <a:pt x="29" y="2"/>
                        </a:lnTo>
                        <a:lnTo>
                          <a:pt x="22" y="0"/>
                        </a:lnTo>
                        <a:lnTo>
                          <a:pt x="6" y="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59" name="Freeform 158"/>
                  <p:cNvSpPr>
                    <a:spLocks/>
                  </p:cNvSpPr>
                  <p:nvPr/>
                </p:nvSpPr>
                <p:spPr bwMode="auto">
                  <a:xfrm flipH="1">
                    <a:off x="7333694" y="944585"/>
                    <a:ext cx="5359" cy="10541"/>
                  </a:xfrm>
                  <a:custGeom>
                    <a:avLst/>
                    <a:gdLst>
                      <a:gd name="T0" fmla="*/ 0 w 15"/>
                      <a:gd name="T1" fmla="*/ 17 h 29"/>
                      <a:gd name="T2" fmla="*/ 2 w 15"/>
                      <a:gd name="T3" fmla="*/ 25 h 29"/>
                      <a:gd name="T4" fmla="*/ 12 w 15"/>
                      <a:gd name="T5" fmla="*/ 29 h 29"/>
                      <a:gd name="T6" fmla="*/ 15 w 15"/>
                      <a:gd name="T7" fmla="*/ 22 h 29"/>
                      <a:gd name="T8" fmla="*/ 9 w 15"/>
                      <a:gd name="T9" fmla="*/ 0 h 29"/>
                      <a:gd name="T10" fmla="*/ 6 w 15"/>
                      <a:gd name="T11" fmla="*/ 2 h 29"/>
                      <a:gd name="T12" fmla="*/ 0 w 15"/>
                      <a:gd name="T13" fmla="*/ 17 h 29"/>
                    </a:gdLst>
                    <a:ahLst/>
                    <a:cxnLst>
                      <a:cxn ang="0">
                        <a:pos x="T0" y="T1"/>
                      </a:cxn>
                      <a:cxn ang="0">
                        <a:pos x="T2" y="T3"/>
                      </a:cxn>
                      <a:cxn ang="0">
                        <a:pos x="T4" y="T5"/>
                      </a:cxn>
                      <a:cxn ang="0">
                        <a:pos x="T6" y="T7"/>
                      </a:cxn>
                      <a:cxn ang="0">
                        <a:pos x="T8" y="T9"/>
                      </a:cxn>
                      <a:cxn ang="0">
                        <a:pos x="T10" y="T11"/>
                      </a:cxn>
                      <a:cxn ang="0">
                        <a:pos x="T12" y="T13"/>
                      </a:cxn>
                    </a:cxnLst>
                    <a:rect l="0" t="0" r="r" b="b"/>
                    <a:pathLst>
                      <a:path w="15" h="29">
                        <a:moveTo>
                          <a:pt x="0" y="17"/>
                        </a:moveTo>
                        <a:lnTo>
                          <a:pt x="2" y="25"/>
                        </a:lnTo>
                        <a:lnTo>
                          <a:pt x="12" y="29"/>
                        </a:lnTo>
                        <a:lnTo>
                          <a:pt x="15" y="22"/>
                        </a:lnTo>
                        <a:lnTo>
                          <a:pt x="9" y="0"/>
                        </a:lnTo>
                        <a:lnTo>
                          <a:pt x="6" y="2"/>
                        </a:lnTo>
                        <a:lnTo>
                          <a:pt x="0" y="1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60" name="Freeform 159"/>
                  <p:cNvSpPr>
                    <a:spLocks/>
                  </p:cNvSpPr>
                  <p:nvPr/>
                </p:nvSpPr>
                <p:spPr bwMode="auto">
                  <a:xfrm flipH="1">
                    <a:off x="7343072" y="951173"/>
                    <a:ext cx="6700" cy="10541"/>
                  </a:xfrm>
                  <a:custGeom>
                    <a:avLst/>
                    <a:gdLst>
                      <a:gd name="T0" fmla="*/ 17 w 17"/>
                      <a:gd name="T1" fmla="*/ 13 h 31"/>
                      <a:gd name="T2" fmla="*/ 15 w 17"/>
                      <a:gd name="T3" fmla="*/ 6 h 31"/>
                      <a:gd name="T4" fmla="*/ 2 w 17"/>
                      <a:gd name="T5" fmla="*/ 0 h 31"/>
                      <a:gd name="T6" fmla="*/ 0 w 17"/>
                      <a:gd name="T7" fmla="*/ 2 h 31"/>
                      <a:gd name="T8" fmla="*/ 8 w 17"/>
                      <a:gd name="T9" fmla="*/ 31 h 31"/>
                      <a:gd name="T10" fmla="*/ 12 w 17"/>
                      <a:gd name="T11" fmla="*/ 30 h 31"/>
                      <a:gd name="T12" fmla="*/ 17 w 17"/>
                      <a:gd name="T13" fmla="*/ 13 h 31"/>
                    </a:gdLst>
                    <a:ahLst/>
                    <a:cxnLst>
                      <a:cxn ang="0">
                        <a:pos x="T0" y="T1"/>
                      </a:cxn>
                      <a:cxn ang="0">
                        <a:pos x="T2" y="T3"/>
                      </a:cxn>
                      <a:cxn ang="0">
                        <a:pos x="T4" y="T5"/>
                      </a:cxn>
                      <a:cxn ang="0">
                        <a:pos x="T6" y="T7"/>
                      </a:cxn>
                      <a:cxn ang="0">
                        <a:pos x="T8" y="T9"/>
                      </a:cxn>
                      <a:cxn ang="0">
                        <a:pos x="T10" y="T11"/>
                      </a:cxn>
                      <a:cxn ang="0">
                        <a:pos x="T12" y="T13"/>
                      </a:cxn>
                    </a:cxnLst>
                    <a:rect l="0" t="0" r="r" b="b"/>
                    <a:pathLst>
                      <a:path w="17" h="31">
                        <a:moveTo>
                          <a:pt x="17" y="13"/>
                        </a:moveTo>
                        <a:lnTo>
                          <a:pt x="15" y="6"/>
                        </a:lnTo>
                        <a:lnTo>
                          <a:pt x="2" y="0"/>
                        </a:lnTo>
                        <a:lnTo>
                          <a:pt x="0" y="2"/>
                        </a:lnTo>
                        <a:lnTo>
                          <a:pt x="8" y="31"/>
                        </a:lnTo>
                        <a:lnTo>
                          <a:pt x="12" y="30"/>
                        </a:lnTo>
                        <a:lnTo>
                          <a:pt x="17" y="1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61" name="Freeform 160"/>
                  <p:cNvSpPr>
                    <a:spLocks/>
                  </p:cNvSpPr>
                  <p:nvPr/>
                </p:nvSpPr>
                <p:spPr bwMode="auto">
                  <a:xfrm flipH="1">
                    <a:off x="7336373" y="932726"/>
                    <a:ext cx="6700" cy="10541"/>
                  </a:xfrm>
                  <a:custGeom>
                    <a:avLst/>
                    <a:gdLst>
                      <a:gd name="T0" fmla="*/ 0 w 18"/>
                      <a:gd name="T1" fmla="*/ 17 h 30"/>
                      <a:gd name="T2" fmla="*/ 2 w 18"/>
                      <a:gd name="T3" fmla="*/ 25 h 30"/>
                      <a:gd name="T4" fmla="*/ 15 w 18"/>
                      <a:gd name="T5" fmla="*/ 30 h 30"/>
                      <a:gd name="T6" fmla="*/ 18 w 18"/>
                      <a:gd name="T7" fmla="*/ 29 h 30"/>
                      <a:gd name="T8" fmla="*/ 9 w 18"/>
                      <a:gd name="T9" fmla="*/ 0 h 30"/>
                      <a:gd name="T10" fmla="*/ 7 w 18"/>
                      <a:gd name="T11" fmla="*/ 2 h 30"/>
                      <a:gd name="T12" fmla="*/ 0 w 18"/>
                      <a:gd name="T13" fmla="*/ 17 h 30"/>
                    </a:gdLst>
                    <a:ahLst/>
                    <a:cxnLst>
                      <a:cxn ang="0">
                        <a:pos x="T0" y="T1"/>
                      </a:cxn>
                      <a:cxn ang="0">
                        <a:pos x="T2" y="T3"/>
                      </a:cxn>
                      <a:cxn ang="0">
                        <a:pos x="T4" y="T5"/>
                      </a:cxn>
                      <a:cxn ang="0">
                        <a:pos x="T6" y="T7"/>
                      </a:cxn>
                      <a:cxn ang="0">
                        <a:pos x="T8" y="T9"/>
                      </a:cxn>
                      <a:cxn ang="0">
                        <a:pos x="T10" y="T11"/>
                      </a:cxn>
                      <a:cxn ang="0">
                        <a:pos x="T12" y="T13"/>
                      </a:cxn>
                    </a:cxnLst>
                    <a:rect l="0" t="0" r="r" b="b"/>
                    <a:pathLst>
                      <a:path w="18" h="30">
                        <a:moveTo>
                          <a:pt x="0" y="17"/>
                        </a:moveTo>
                        <a:lnTo>
                          <a:pt x="2" y="25"/>
                        </a:lnTo>
                        <a:lnTo>
                          <a:pt x="15" y="30"/>
                        </a:lnTo>
                        <a:lnTo>
                          <a:pt x="18" y="29"/>
                        </a:lnTo>
                        <a:lnTo>
                          <a:pt x="9" y="0"/>
                        </a:lnTo>
                        <a:lnTo>
                          <a:pt x="7" y="2"/>
                        </a:lnTo>
                        <a:lnTo>
                          <a:pt x="0" y="1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62" name="Freeform 161"/>
                  <p:cNvSpPr>
                    <a:spLocks/>
                  </p:cNvSpPr>
                  <p:nvPr/>
                </p:nvSpPr>
                <p:spPr bwMode="auto">
                  <a:xfrm flipH="1">
                    <a:off x="7359151" y="940631"/>
                    <a:ext cx="10719" cy="7906"/>
                  </a:xfrm>
                  <a:custGeom>
                    <a:avLst/>
                    <a:gdLst>
                      <a:gd name="T0" fmla="*/ 23 w 30"/>
                      <a:gd name="T1" fmla="*/ 18 h 27"/>
                      <a:gd name="T2" fmla="*/ 30 w 30"/>
                      <a:gd name="T3" fmla="*/ 2 h 27"/>
                      <a:gd name="T4" fmla="*/ 28 w 30"/>
                      <a:gd name="T5" fmla="*/ 0 h 27"/>
                      <a:gd name="T6" fmla="*/ 5 w 30"/>
                      <a:gd name="T7" fmla="*/ 13 h 27"/>
                      <a:gd name="T8" fmla="*/ 0 w 30"/>
                      <a:gd name="T9" fmla="*/ 24 h 27"/>
                      <a:gd name="T10" fmla="*/ 7 w 30"/>
                      <a:gd name="T11" fmla="*/ 27 h 27"/>
                      <a:gd name="T12" fmla="*/ 23 w 30"/>
                      <a:gd name="T13" fmla="*/ 18 h 27"/>
                    </a:gdLst>
                    <a:ahLst/>
                    <a:cxnLst>
                      <a:cxn ang="0">
                        <a:pos x="T0" y="T1"/>
                      </a:cxn>
                      <a:cxn ang="0">
                        <a:pos x="T2" y="T3"/>
                      </a:cxn>
                      <a:cxn ang="0">
                        <a:pos x="T4" y="T5"/>
                      </a:cxn>
                      <a:cxn ang="0">
                        <a:pos x="T6" y="T7"/>
                      </a:cxn>
                      <a:cxn ang="0">
                        <a:pos x="T8" y="T9"/>
                      </a:cxn>
                      <a:cxn ang="0">
                        <a:pos x="T10" y="T11"/>
                      </a:cxn>
                      <a:cxn ang="0">
                        <a:pos x="T12" y="T13"/>
                      </a:cxn>
                    </a:cxnLst>
                    <a:rect l="0" t="0" r="r" b="b"/>
                    <a:pathLst>
                      <a:path w="30" h="27">
                        <a:moveTo>
                          <a:pt x="23" y="18"/>
                        </a:moveTo>
                        <a:lnTo>
                          <a:pt x="30" y="2"/>
                        </a:lnTo>
                        <a:lnTo>
                          <a:pt x="28" y="0"/>
                        </a:lnTo>
                        <a:lnTo>
                          <a:pt x="5" y="13"/>
                        </a:lnTo>
                        <a:lnTo>
                          <a:pt x="0" y="24"/>
                        </a:lnTo>
                        <a:lnTo>
                          <a:pt x="7" y="27"/>
                        </a:lnTo>
                        <a:lnTo>
                          <a:pt x="23" y="1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63" name="Freeform 162"/>
                  <p:cNvSpPr>
                    <a:spLocks/>
                  </p:cNvSpPr>
                  <p:nvPr/>
                </p:nvSpPr>
                <p:spPr bwMode="auto">
                  <a:xfrm flipH="1">
                    <a:off x="7365850" y="949855"/>
                    <a:ext cx="5359" cy="9223"/>
                  </a:xfrm>
                  <a:custGeom>
                    <a:avLst/>
                    <a:gdLst>
                      <a:gd name="T0" fmla="*/ 16 w 16"/>
                      <a:gd name="T1" fmla="*/ 12 h 28"/>
                      <a:gd name="T2" fmla="*/ 13 w 16"/>
                      <a:gd name="T3" fmla="*/ 4 h 28"/>
                      <a:gd name="T4" fmla="*/ 3 w 16"/>
                      <a:gd name="T5" fmla="*/ 0 h 28"/>
                      <a:gd name="T6" fmla="*/ 0 w 16"/>
                      <a:gd name="T7" fmla="*/ 8 h 28"/>
                      <a:gd name="T8" fmla="*/ 8 w 16"/>
                      <a:gd name="T9" fmla="*/ 28 h 28"/>
                      <a:gd name="T10" fmla="*/ 10 w 16"/>
                      <a:gd name="T11" fmla="*/ 27 h 28"/>
                      <a:gd name="T12" fmla="*/ 16 w 16"/>
                      <a:gd name="T13" fmla="*/ 12 h 28"/>
                    </a:gdLst>
                    <a:ahLst/>
                    <a:cxnLst>
                      <a:cxn ang="0">
                        <a:pos x="T0" y="T1"/>
                      </a:cxn>
                      <a:cxn ang="0">
                        <a:pos x="T2" y="T3"/>
                      </a:cxn>
                      <a:cxn ang="0">
                        <a:pos x="T4" y="T5"/>
                      </a:cxn>
                      <a:cxn ang="0">
                        <a:pos x="T6" y="T7"/>
                      </a:cxn>
                      <a:cxn ang="0">
                        <a:pos x="T8" y="T9"/>
                      </a:cxn>
                      <a:cxn ang="0">
                        <a:pos x="T10" y="T11"/>
                      </a:cxn>
                      <a:cxn ang="0">
                        <a:pos x="T12" y="T13"/>
                      </a:cxn>
                    </a:cxnLst>
                    <a:rect l="0" t="0" r="r" b="b"/>
                    <a:pathLst>
                      <a:path w="16" h="28">
                        <a:moveTo>
                          <a:pt x="16" y="12"/>
                        </a:moveTo>
                        <a:lnTo>
                          <a:pt x="13" y="4"/>
                        </a:lnTo>
                        <a:lnTo>
                          <a:pt x="3" y="0"/>
                        </a:lnTo>
                        <a:lnTo>
                          <a:pt x="0" y="8"/>
                        </a:lnTo>
                        <a:lnTo>
                          <a:pt x="8" y="28"/>
                        </a:lnTo>
                        <a:lnTo>
                          <a:pt x="10" y="27"/>
                        </a:lnTo>
                        <a:lnTo>
                          <a:pt x="16" y="1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64" name="Freeform 163"/>
                  <p:cNvSpPr>
                    <a:spLocks/>
                  </p:cNvSpPr>
                  <p:nvPr/>
                </p:nvSpPr>
                <p:spPr bwMode="auto">
                  <a:xfrm flipH="1">
                    <a:off x="7352452" y="955126"/>
                    <a:ext cx="4020" cy="9223"/>
                  </a:xfrm>
                  <a:custGeom>
                    <a:avLst/>
                    <a:gdLst>
                      <a:gd name="T0" fmla="*/ 0 w 15"/>
                      <a:gd name="T1" fmla="*/ 17 h 29"/>
                      <a:gd name="T2" fmla="*/ 2 w 15"/>
                      <a:gd name="T3" fmla="*/ 25 h 29"/>
                      <a:gd name="T4" fmla="*/ 12 w 15"/>
                      <a:gd name="T5" fmla="*/ 29 h 29"/>
                      <a:gd name="T6" fmla="*/ 15 w 15"/>
                      <a:gd name="T7" fmla="*/ 21 h 29"/>
                      <a:gd name="T8" fmla="*/ 9 w 15"/>
                      <a:gd name="T9" fmla="*/ 0 h 29"/>
                      <a:gd name="T10" fmla="*/ 6 w 15"/>
                      <a:gd name="T11" fmla="*/ 1 h 29"/>
                      <a:gd name="T12" fmla="*/ 0 w 15"/>
                      <a:gd name="T13" fmla="*/ 17 h 29"/>
                    </a:gdLst>
                    <a:ahLst/>
                    <a:cxnLst>
                      <a:cxn ang="0">
                        <a:pos x="T0" y="T1"/>
                      </a:cxn>
                      <a:cxn ang="0">
                        <a:pos x="T2" y="T3"/>
                      </a:cxn>
                      <a:cxn ang="0">
                        <a:pos x="T4" y="T5"/>
                      </a:cxn>
                      <a:cxn ang="0">
                        <a:pos x="T6" y="T7"/>
                      </a:cxn>
                      <a:cxn ang="0">
                        <a:pos x="T8" y="T9"/>
                      </a:cxn>
                      <a:cxn ang="0">
                        <a:pos x="T10" y="T11"/>
                      </a:cxn>
                      <a:cxn ang="0">
                        <a:pos x="T12" y="T13"/>
                      </a:cxn>
                    </a:cxnLst>
                    <a:rect l="0" t="0" r="r" b="b"/>
                    <a:pathLst>
                      <a:path w="15" h="29">
                        <a:moveTo>
                          <a:pt x="0" y="17"/>
                        </a:moveTo>
                        <a:lnTo>
                          <a:pt x="2" y="25"/>
                        </a:lnTo>
                        <a:lnTo>
                          <a:pt x="12" y="29"/>
                        </a:lnTo>
                        <a:lnTo>
                          <a:pt x="15" y="21"/>
                        </a:lnTo>
                        <a:lnTo>
                          <a:pt x="9" y="0"/>
                        </a:lnTo>
                        <a:lnTo>
                          <a:pt x="6" y="1"/>
                        </a:lnTo>
                        <a:lnTo>
                          <a:pt x="0" y="1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65" name="Freeform 164"/>
                  <p:cNvSpPr>
                    <a:spLocks/>
                  </p:cNvSpPr>
                  <p:nvPr/>
                </p:nvSpPr>
                <p:spPr bwMode="auto">
                  <a:xfrm flipH="1">
                    <a:off x="7356471" y="952490"/>
                    <a:ext cx="10719" cy="7906"/>
                  </a:xfrm>
                  <a:custGeom>
                    <a:avLst/>
                    <a:gdLst>
                      <a:gd name="T0" fmla="*/ 0 w 31"/>
                      <a:gd name="T1" fmla="*/ 19 h 23"/>
                      <a:gd name="T2" fmla="*/ 1 w 31"/>
                      <a:gd name="T3" fmla="*/ 21 h 23"/>
                      <a:gd name="T4" fmla="*/ 8 w 31"/>
                      <a:gd name="T5" fmla="*/ 23 h 23"/>
                      <a:gd name="T6" fmla="*/ 29 w 31"/>
                      <a:gd name="T7" fmla="*/ 13 h 23"/>
                      <a:gd name="T8" fmla="*/ 31 w 31"/>
                      <a:gd name="T9" fmla="*/ 5 h 23"/>
                      <a:gd name="T10" fmla="*/ 31 w 31"/>
                      <a:gd name="T11" fmla="*/ 2 h 23"/>
                      <a:gd name="T12" fmla="*/ 25 w 31"/>
                      <a:gd name="T13" fmla="*/ 0 h 23"/>
                      <a:gd name="T14" fmla="*/ 3 w 31"/>
                      <a:gd name="T15" fmla="*/ 10 h 23"/>
                      <a:gd name="T16" fmla="*/ 0 w 31"/>
                      <a:gd name="T17"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23">
                        <a:moveTo>
                          <a:pt x="0" y="19"/>
                        </a:moveTo>
                        <a:lnTo>
                          <a:pt x="1" y="21"/>
                        </a:lnTo>
                        <a:lnTo>
                          <a:pt x="8" y="23"/>
                        </a:lnTo>
                        <a:lnTo>
                          <a:pt x="29" y="13"/>
                        </a:lnTo>
                        <a:lnTo>
                          <a:pt x="31" y="5"/>
                        </a:lnTo>
                        <a:lnTo>
                          <a:pt x="31" y="2"/>
                        </a:lnTo>
                        <a:lnTo>
                          <a:pt x="25" y="0"/>
                        </a:lnTo>
                        <a:lnTo>
                          <a:pt x="3" y="10"/>
                        </a:lnTo>
                        <a:lnTo>
                          <a:pt x="0" y="1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66" name="Freeform 165"/>
                  <p:cNvSpPr>
                    <a:spLocks/>
                  </p:cNvSpPr>
                  <p:nvPr/>
                </p:nvSpPr>
                <p:spPr bwMode="auto">
                  <a:xfrm flipH="1">
                    <a:off x="7355132" y="941950"/>
                    <a:ext cx="5359" cy="10541"/>
                  </a:xfrm>
                  <a:custGeom>
                    <a:avLst/>
                    <a:gdLst>
                      <a:gd name="T0" fmla="*/ 0 w 18"/>
                      <a:gd name="T1" fmla="*/ 18 h 31"/>
                      <a:gd name="T2" fmla="*/ 2 w 18"/>
                      <a:gd name="T3" fmla="*/ 25 h 31"/>
                      <a:gd name="T4" fmla="*/ 15 w 18"/>
                      <a:gd name="T5" fmla="*/ 31 h 31"/>
                      <a:gd name="T6" fmla="*/ 18 w 18"/>
                      <a:gd name="T7" fmla="*/ 30 h 31"/>
                      <a:gd name="T8" fmla="*/ 9 w 18"/>
                      <a:gd name="T9" fmla="*/ 0 h 31"/>
                      <a:gd name="T10" fmla="*/ 7 w 18"/>
                      <a:gd name="T11" fmla="*/ 1 h 31"/>
                      <a:gd name="T12" fmla="*/ 0 w 18"/>
                      <a:gd name="T13" fmla="*/ 18 h 31"/>
                    </a:gdLst>
                    <a:ahLst/>
                    <a:cxnLst>
                      <a:cxn ang="0">
                        <a:pos x="T0" y="T1"/>
                      </a:cxn>
                      <a:cxn ang="0">
                        <a:pos x="T2" y="T3"/>
                      </a:cxn>
                      <a:cxn ang="0">
                        <a:pos x="T4" y="T5"/>
                      </a:cxn>
                      <a:cxn ang="0">
                        <a:pos x="T6" y="T7"/>
                      </a:cxn>
                      <a:cxn ang="0">
                        <a:pos x="T8" y="T9"/>
                      </a:cxn>
                      <a:cxn ang="0">
                        <a:pos x="T10" y="T11"/>
                      </a:cxn>
                      <a:cxn ang="0">
                        <a:pos x="T12" y="T13"/>
                      </a:cxn>
                    </a:cxnLst>
                    <a:rect l="0" t="0" r="r" b="b"/>
                    <a:pathLst>
                      <a:path w="18" h="31">
                        <a:moveTo>
                          <a:pt x="0" y="18"/>
                        </a:moveTo>
                        <a:lnTo>
                          <a:pt x="2" y="25"/>
                        </a:lnTo>
                        <a:lnTo>
                          <a:pt x="15" y="31"/>
                        </a:lnTo>
                        <a:lnTo>
                          <a:pt x="18" y="30"/>
                        </a:lnTo>
                        <a:lnTo>
                          <a:pt x="9" y="0"/>
                        </a:lnTo>
                        <a:lnTo>
                          <a:pt x="7" y="1"/>
                        </a:lnTo>
                        <a:lnTo>
                          <a:pt x="0" y="1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67" name="Freeform 166"/>
                  <p:cNvSpPr>
                    <a:spLocks/>
                  </p:cNvSpPr>
                  <p:nvPr/>
                </p:nvSpPr>
                <p:spPr bwMode="auto">
                  <a:xfrm flipH="1">
                    <a:off x="7353791" y="964349"/>
                    <a:ext cx="9379" cy="9223"/>
                  </a:xfrm>
                  <a:custGeom>
                    <a:avLst/>
                    <a:gdLst>
                      <a:gd name="T0" fmla="*/ 6 w 29"/>
                      <a:gd name="T1" fmla="*/ 9 h 26"/>
                      <a:gd name="T2" fmla="*/ 0 w 29"/>
                      <a:gd name="T3" fmla="*/ 24 h 26"/>
                      <a:gd name="T4" fmla="*/ 1 w 29"/>
                      <a:gd name="T5" fmla="*/ 26 h 26"/>
                      <a:gd name="T6" fmla="*/ 25 w 29"/>
                      <a:gd name="T7" fmla="*/ 14 h 26"/>
                      <a:gd name="T8" fmla="*/ 29 w 29"/>
                      <a:gd name="T9" fmla="*/ 3 h 26"/>
                      <a:gd name="T10" fmla="*/ 22 w 29"/>
                      <a:gd name="T11" fmla="*/ 0 h 26"/>
                      <a:gd name="T12" fmla="*/ 6 w 29"/>
                      <a:gd name="T13" fmla="*/ 9 h 26"/>
                    </a:gdLst>
                    <a:ahLst/>
                    <a:cxnLst>
                      <a:cxn ang="0">
                        <a:pos x="T0" y="T1"/>
                      </a:cxn>
                      <a:cxn ang="0">
                        <a:pos x="T2" y="T3"/>
                      </a:cxn>
                      <a:cxn ang="0">
                        <a:pos x="T4" y="T5"/>
                      </a:cxn>
                      <a:cxn ang="0">
                        <a:pos x="T6" y="T7"/>
                      </a:cxn>
                      <a:cxn ang="0">
                        <a:pos x="T8" y="T9"/>
                      </a:cxn>
                      <a:cxn ang="0">
                        <a:pos x="T10" y="T11"/>
                      </a:cxn>
                      <a:cxn ang="0">
                        <a:pos x="T12" y="T13"/>
                      </a:cxn>
                    </a:cxnLst>
                    <a:rect l="0" t="0" r="r" b="b"/>
                    <a:pathLst>
                      <a:path w="29" h="26">
                        <a:moveTo>
                          <a:pt x="6" y="9"/>
                        </a:moveTo>
                        <a:lnTo>
                          <a:pt x="0" y="24"/>
                        </a:lnTo>
                        <a:lnTo>
                          <a:pt x="1" y="26"/>
                        </a:lnTo>
                        <a:lnTo>
                          <a:pt x="25" y="14"/>
                        </a:lnTo>
                        <a:lnTo>
                          <a:pt x="29" y="3"/>
                        </a:lnTo>
                        <a:lnTo>
                          <a:pt x="22" y="0"/>
                        </a:lnTo>
                        <a:lnTo>
                          <a:pt x="6" y="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68" name="Freeform 167"/>
                  <p:cNvSpPr>
                    <a:spLocks/>
                  </p:cNvSpPr>
                  <p:nvPr/>
                </p:nvSpPr>
                <p:spPr bwMode="auto">
                  <a:xfrm flipH="1">
                    <a:off x="7361830" y="961713"/>
                    <a:ext cx="6700" cy="9223"/>
                  </a:xfrm>
                  <a:custGeom>
                    <a:avLst/>
                    <a:gdLst>
                      <a:gd name="T0" fmla="*/ 17 w 17"/>
                      <a:gd name="T1" fmla="*/ 13 h 29"/>
                      <a:gd name="T2" fmla="*/ 15 w 17"/>
                      <a:gd name="T3" fmla="*/ 5 h 29"/>
                      <a:gd name="T4" fmla="*/ 2 w 17"/>
                      <a:gd name="T5" fmla="*/ 0 h 29"/>
                      <a:gd name="T6" fmla="*/ 0 w 17"/>
                      <a:gd name="T7" fmla="*/ 1 h 29"/>
                      <a:gd name="T8" fmla="*/ 8 w 17"/>
                      <a:gd name="T9" fmla="*/ 29 h 29"/>
                      <a:gd name="T10" fmla="*/ 12 w 17"/>
                      <a:gd name="T11" fmla="*/ 28 h 29"/>
                      <a:gd name="T12" fmla="*/ 17 w 17"/>
                      <a:gd name="T13" fmla="*/ 13 h 29"/>
                    </a:gdLst>
                    <a:ahLst/>
                    <a:cxnLst>
                      <a:cxn ang="0">
                        <a:pos x="T0" y="T1"/>
                      </a:cxn>
                      <a:cxn ang="0">
                        <a:pos x="T2" y="T3"/>
                      </a:cxn>
                      <a:cxn ang="0">
                        <a:pos x="T4" y="T5"/>
                      </a:cxn>
                      <a:cxn ang="0">
                        <a:pos x="T6" y="T7"/>
                      </a:cxn>
                      <a:cxn ang="0">
                        <a:pos x="T8" y="T9"/>
                      </a:cxn>
                      <a:cxn ang="0">
                        <a:pos x="T10" y="T11"/>
                      </a:cxn>
                      <a:cxn ang="0">
                        <a:pos x="T12" y="T13"/>
                      </a:cxn>
                    </a:cxnLst>
                    <a:rect l="0" t="0" r="r" b="b"/>
                    <a:pathLst>
                      <a:path w="17" h="29">
                        <a:moveTo>
                          <a:pt x="17" y="13"/>
                        </a:moveTo>
                        <a:lnTo>
                          <a:pt x="15" y="5"/>
                        </a:lnTo>
                        <a:lnTo>
                          <a:pt x="2" y="0"/>
                        </a:lnTo>
                        <a:lnTo>
                          <a:pt x="0" y="1"/>
                        </a:lnTo>
                        <a:lnTo>
                          <a:pt x="8" y="29"/>
                        </a:lnTo>
                        <a:lnTo>
                          <a:pt x="12" y="28"/>
                        </a:lnTo>
                        <a:lnTo>
                          <a:pt x="17" y="1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69" name="Freeform 168"/>
                  <p:cNvSpPr>
                    <a:spLocks/>
                  </p:cNvSpPr>
                  <p:nvPr/>
                </p:nvSpPr>
                <p:spPr bwMode="auto">
                  <a:xfrm flipH="1">
                    <a:off x="7372550" y="973573"/>
                    <a:ext cx="9379" cy="9223"/>
                  </a:xfrm>
                  <a:custGeom>
                    <a:avLst/>
                    <a:gdLst>
                      <a:gd name="T0" fmla="*/ 6 w 29"/>
                      <a:gd name="T1" fmla="*/ 9 h 27"/>
                      <a:gd name="T2" fmla="*/ 0 w 29"/>
                      <a:gd name="T3" fmla="*/ 25 h 27"/>
                      <a:gd name="T4" fmla="*/ 1 w 29"/>
                      <a:gd name="T5" fmla="*/ 27 h 27"/>
                      <a:gd name="T6" fmla="*/ 24 w 29"/>
                      <a:gd name="T7" fmla="*/ 16 h 27"/>
                      <a:gd name="T8" fmla="*/ 29 w 29"/>
                      <a:gd name="T9" fmla="*/ 4 h 27"/>
                      <a:gd name="T10" fmla="*/ 22 w 29"/>
                      <a:gd name="T11" fmla="*/ 0 h 27"/>
                      <a:gd name="T12" fmla="*/ 6 w 29"/>
                      <a:gd name="T13" fmla="*/ 9 h 27"/>
                    </a:gdLst>
                    <a:ahLst/>
                    <a:cxnLst>
                      <a:cxn ang="0">
                        <a:pos x="T0" y="T1"/>
                      </a:cxn>
                      <a:cxn ang="0">
                        <a:pos x="T2" y="T3"/>
                      </a:cxn>
                      <a:cxn ang="0">
                        <a:pos x="T4" y="T5"/>
                      </a:cxn>
                      <a:cxn ang="0">
                        <a:pos x="T6" y="T7"/>
                      </a:cxn>
                      <a:cxn ang="0">
                        <a:pos x="T8" y="T9"/>
                      </a:cxn>
                      <a:cxn ang="0">
                        <a:pos x="T10" y="T11"/>
                      </a:cxn>
                      <a:cxn ang="0">
                        <a:pos x="T12" y="T13"/>
                      </a:cxn>
                    </a:cxnLst>
                    <a:rect l="0" t="0" r="r" b="b"/>
                    <a:pathLst>
                      <a:path w="29" h="27">
                        <a:moveTo>
                          <a:pt x="6" y="9"/>
                        </a:moveTo>
                        <a:lnTo>
                          <a:pt x="0" y="25"/>
                        </a:lnTo>
                        <a:lnTo>
                          <a:pt x="1" y="27"/>
                        </a:lnTo>
                        <a:lnTo>
                          <a:pt x="24" y="16"/>
                        </a:lnTo>
                        <a:lnTo>
                          <a:pt x="29" y="4"/>
                        </a:lnTo>
                        <a:lnTo>
                          <a:pt x="22" y="0"/>
                        </a:lnTo>
                        <a:lnTo>
                          <a:pt x="6" y="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70" name="Freeform 169"/>
                  <p:cNvSpPr>
                    <a:spLocks/>
                  </p:cNvSpPr>
                  <p:nvPr/>
                </p:nvSpPr>
                <p:spPr bwMode="auto">
                  <a:xfrm flipH="1">
                    <a:off x="7380590" y="970937"/>
                    <a:ext cx="5359" cy="9223"/>
                  </a:xfrm>
                  <a:custGeom>
                    <a:avLst/>
                    <a:gdLst>
                      <a:gd name="T0" fmla="*/ 17 w 17"/>
                      <a:gd name="T1" fmla="*/ 14 h 30"/>
                      <a:gd name="T2" fmla="*/ 15 w 17"/>
                      <a:gd name="T3" fmla="*/ 5 h 30"/>
                      <a:gd name="T4" fmla="*/ 2 w 17"/>
                      <a:gd name="T5" fmla="*/ 0 h 30"/>
                      <a:gd name="T6" fmla="*/ 0 w 17"/>
                      <a:gd name="T7" fmla="*/ 1 h 30"/>
                      <a:gd name="T8" fmla="*/ 8 w 17"/>
                      <a:gd name="T9" fmla="*/ 30 h 30"/>
                      <a:gd name="T10" fmla="*/ 12 w 17"/>
                      <a:gd name="T11" fmla="*/ 29 h 30"/>
                      <a:gd name="T12" fmla="*/ 17 w 17"/>
                      <a:gd name="T13" fmla="*/ 14 h 30"/>
                    </a:gdLst>
                    <a:ahLst/>
                    <a:cxnLst>
                      <a:cxn ang="0">
                        <a:pos x="T0" y="T1"/>
                      </a:cxn>
                      <a:cxn ang="0">
                        <a:pos x="T2" y="T3"/>
                      </a:cxn>
                      <a:cxn ang="0">
                        <a:pos x="T4" y="T5"/>
                      </a:cxn>
                      <a:cxn ang="0">
                        <a:pos x="T6" y="T7"/>
                      </a:cxn>
                      <a:cxn ang="0">
                        <a:pos x="T8" y="T9"/>
                      </a:cxn>
                      <a:cxn ang="0">
                        <a:pos x="T10" y="T11"/>
                      </a:cxn>
                      <a:cxn ang="0">
                        <a:pos x="T12" y="T13"/>
                      </a:cxn>
                    </a:cxnLst>
                    <a:rect l="0" t="0" r="r" b="b"/>
                    <a:pathLst>
                      <a:path w="17" h="30">
                        <a:moveTo>
                          <a:pt x="17" y="14"/>
                        </a:moveTo>
                        <a:lnTo>
                          <a:pt x="15" y="5"/>
                        </a:lnTo>
                        <a:lnTo>
                          <a:pt x="2" y="0"/>
                        </a:lnTo>
                        <a:lnTo>
                          <a:pt x="0" y="1"/>
                        </a:lnTo>
                        <a:lnTo>
                          <a:pt x="8" y="30"/>
                        </a:lnTo>
                        <a:lnTo>
                          <a:pt x="12" y="29"/>
                        </a:lnTo>
                        <a:lnTo>
                          <a:pt x="17" y="14"/>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71" name="Freeform 170"/>
                  <p:cNvSpPr>
                    <a:spLocks/>
                  </p:cNvSpPr>
                  <p:nvPr/>
                </p:nvSpPr>
                <p:spPr bwMode="auto">
                  <a:xfrm flipH="1">
                    <a:off x="7373890" y="952490"/>
                    <a:ext cx="5359" cy="9223"/>
                  </a:xfrm>
                  <a:custGeom>
                    <a:avLst/>
                    <a:gdLst>
                      <a:gd name="T0" fmla="*/ 0 w 17"/>
                      <a:gd name="T1" fmla="*/ 16 h 30"/>
                      <a:gd name="T2" fmla="*/ 2 w 17"/>
                      <a:gd name="T3" fmla="*/ 24 h 30"/>
                      <a:gd name="T4" fmla="*/ 15 w 17"/>
                      <a:gd name="T5" fmla="*/ 30 h 30"/>
                      <a:gd name="T6" fmla="*/ 17 w 17"/>
                      <a:gd name="T7" fmla="*/ 28 h 30"/>
                      <a:gd name="T8" fmla="*/ 9 w 17"/>
                      <a:gd name="T9" fmla="*/ 0 h 30"/>
                      <a:gd name="T10" fmla="*/ 7 w 17"/>
                      <a:gd name="T11" fmla="*/ 1 h 30"/>
                      <a:gd name="T12" fmla="*/ 0 w 17"/>
                      <a:gd name="T13" fmla="*/ 16 h 30"/>
                    </a:gdLst>
                    <a:ahLst/>
                    <a:cxnLst>
                      <a:cxn ang="0">
                        <a:pos x="T0" y="T1"/>
                      </a:cxn>
                      <a:cxn ang="0">
                        <a:pos x="T2" y="T3"/>
                      </a:cxn>
                      <a:cxn ang="0">
                        <a:pos x="T4" y="T5"/>
                      </a:cxn>
                      <a:cxn ang="0">
                        <a:pos x="T6" y="T7"/>
                      </a:cxn>
                      <a:cxn ang="0">
                        <a:pos x="T8" y="T9"/>
                      </a:cxn>
                      <a:cxn ang="0">
                        <a:pos x="T10" y="T11"/>
                      </a:cxn>
                      <a:cxn ang="0">
                        <a:pos x="T12" y="T13"/>
                      </a:cxn>
                    </a:cxnLst>
                    <a:rect l="0" t="0" r="r" b="b"/>
                    <a:pathLst>
                      <a:path w="17" h="30">
                        <a:moveTo>
                          <a:pt x="0" y="16"/>
                        </a:moveTo>
                        <a:lnTo>
                          <a:pt x="2" y="24"/>
                        </a:lnTo>
                        <a:lnTo>
                          <a:pt x="15" y="30"/>
                        </a:lnTo>
                        <a:lnTo>
                          <a:pt x="17" y="28"/>
                        </a:lnTo>
                        <a:lnTo>
                          <a:pt x="9" y="0"/>
                        </a:lnTo>
                        <a:lnTo>
                          <a:pt x="7" y="1"/>
                        </a:lnTo>
                        <a:lnTo>
                          <a:pt x="0" y="1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72" name="Freeform 171"/>
                  <p:cNvSpPr>
                    <a:spLocks/>
                  </p:cNvSpPr>
                  <p:nvPr/>
                </p:nvSpPr>
                <p:spPr bwMode="auto">
                  <a:xfrm flipH="1">
                    <a:off x="7369870" y="964349"/>
                    <a:ext cx="5359" cy="9223"/>
                  </a:xfrm>
                  <a:custGeom>
                    <a:avLst/>
                    <a:gdLst>
                      <a:gd name="T0" fmla="*/ 0 w 15"/>
                      <a:gd name="T1" fmla="*/ 16 h 28"/>
                      <a:gd name="T2" fmla="*/ 2 w 15"/>
                      <a:gd name="T3" fmla="*/ 24 h 28"/>
                      <a:gd name="T4" fmla="*/ 12 w 15"/>
                      <a:gd name="T5" fmla="*/ 28 h 28"/>
                      <a:gd name="T6" fmla="*/ 15 w 15"/>
                      <a:gd name="T7" fmla="*/ 21 h 28"/>
                      <a:gd name="T8" fmla="*/ 9 w 15"/>
                      <a:gd name="T9" fmla="*/ 0 h 28"/>
                      <a:gd name="T10" fmla="*/ 5 w 15"/>
                      <a:gd name="T11" fmla="*/ 1 h 28"/>
                      <a:gd name="T12" fmla="*/ 0 w 15"/>
                      <a:gd name="T13" fmla="*/ 16 h 28"/>
                    </a:gdLst>
                    <a:ahLst/>
                    <a:cxnLst>
                      <a:cxn ang="0">
                        <a:pos x="T0" y="T1"/>
                      </a:cxn>
                      <a:cxn ang="0">
                        <a:pos x="T2" y="T3"/>
                      </a:cxn>
                      <a:cxn ang="0">
                        <a:pos x="T4" y="T5"/>
                      </a:cxn>
                      <a:cxn ang="0">
                        <a:pos x="T6" y="T7"/>
                      </a:cxn>
                      <a:cxn ang="0">
                        <a:pos x="T8" y="T9"/>
                      </a:cxn>
                      <a:cxn ang="0">
                        <a:pos x="T10" y="T11"/>
                      </a:cxn>
                      <a:cxn ang="0">
                        <a:pos x="T12" y="T13"/>
                      </a:cxn>
                    </a:cxnLst>
                    <a:rect l="0" t="0" r="r" b="b"/>
                    <a:pathLst>
                      <a:path w="15" h="28">
                        <a:moveTo>
                          <a:pt x="0" y="16"/>
                        </a:moveTo>
                        <a:lnTo>
                          <a:pt x="2" y="24"/>
                        </a:lnTo>
                        <a:lnTo>
                          <a:pt x="12" y="28"/>
                        </a:lnTo>
                        <a:lnTo>
                          <a:pt x="15" y="21"/>
                        </a:lnTo>
                        <a:lnTo>
                          <a:pt x="9" y="0"/>
                        </a:lnTo>
                        <a:lnTo>
                          <a:pt x="5" y="1"/>
                        </a:lnTo>
                        <a:lnTo>
                          <a:pt x="0" y="1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73" name="Freeform 172"/>
                  <p:cNvSpPr>
                    <a:spLocks/>
                  </p:cNvSpPr>
                  <p:nvPr/>
                </p:nvSpPr>
                <p:spPr bwMode="auto">
                  <a:xfrm flipH="1">
                    <a:off x="7375230" y="961713"/>
                    <a:ext cx="10719" cy="7906"/>
                  </a:xfrm>
                  <a:custGeom>
                    <a:avLst/>
                    <a:gdLst>
                      <a:gd name="T0" fmla="*/ 0 w 31"/>
                      <a:gd name="T1" fmla="*/ 18 h 24"/>
                      <a:gd name="T2" fmla="*/ 1 w 31"/>
                      <a:gd name="T3" fmla="*/ 21 h 24"/>
                      <a:gd name="T4" fmla="*/ 6 w 31"/>
                      <a:gd name="T5" fmla="*/ 24 h 24"/>
                      <a:gd name="T6" fmla="*/ 29 w 31"/>
                      <a:gd name="T7" fmla="*/ 13 h 24"/>
                      <a:gd name="T8" fmla="*/ 31 w 31"/>
                      <a:gd name="T9" fmla="*/ 5 h 24"/>
                      <a:gd name="T10" fmla="*/ 31 w 31"/>
                      <a:gd name="T11" fmla="*/ 2 h 24"/>
                      <a:gd name="T12" fmla="*/ 25 w 31"/>
                      <a:gd name="T13" fmla="*/ 0 h 24"/>
                      <a:gd name="T14" fmla="*/ 3 w 31"/>
                      <a:gd name="T15" fmla="*/ 11 h 24"/>
                      <a:gd name="T16" fmla="*/ 0 w 31"/>
                      <a:gd name="T17" fmla="*/ 18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24">
                        <a:moveTo>
                          <a:pt x="0" y="18"/>
                        </a:moveTo>
                        <a:lnTo>
                          <a:pt x="1" y="21"/>
                        </a:lnTo>
                        <a:lnTo>
                          <a:pt x="6" y="24"/>
                        </a:lnTo>
                        <a:lnTo>
                          <a:pt x="29" y="13"/>
                        </a:lnTo>
                        <a:lnTo>
                          <a:pt x="31" y="5"/>
                        </a:lnTo>
                        <a:lnTo>
                          <a:pt x="31" y="2"/>
                        </a:lnTo>
                        <a:lnTo>
                          <a:pt x="25" y="0"/>
                        </a:lnTo>
                        <a:lnTo>
                          <a:pt x="3" y="11"/>
                        </a:lnTo>
                        <a:lnTo>
                          <a:pt x="0" y="1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74" name="Freeform 173"/>
                  <p:cNvSpPr>
                    <a:spLocks/>
                  </p:cNvSpPr>
                  <p:nvPr/>
                </p:nvSpPr>
                <p:spPr bwMode="auto">
                  <a:xfrm flipH="1">
                    <a:off x="7377909" y="949855"/>
                    <a:ext cx="9379" cy="9223"/>
                  </a:xfrm>
                  <a:custGeom>
                    <a:avLst/>
                    <a:gdLst>
                      <a:gd name="T0" fmla="*/ 23 w 29"/>
                      <a:gd name="T1" fmla="*/ 17 h 27"/>
                      <a:gd name="T2" fmla="*/ 29 w 29"/>
                      <a:gd name="T3" fmla="*/ 2 h 27"/>
                      <a:gd name="T4" fmla="*/ 28 w 29"/>
                      <a:gd name="T5" fmla="*/ 0 h 27"/>
                      <a:gd name="T6" fmla="*/ 5 w 29"/>
                      <a:gd name="T7" fmla="*/ 12 h 27"/>
                      <a:gd name="T8" fmla="*/ 0 w 29"/>
                      <a:gd name="T9" fmla="*/ 24 h 27"/>
                      <a:gd name="T10" fmla="*/ 7 w 29"/>
                      <a:gd name="T11" fmla="*/ 27 h 27"/>
                      <a:gd name="T12" fmla="*/ 23 w 29"/>
                      <a:gd name="T13" fmla="*/ 17 h 27"/>
                    </a:gdLst>
                    <a:ahLst/>
                    <a:cxnLst>
                      <a:cxn ang="0">
                        <a:pos x="T0" y="T1"/>
                      </a:cxn>
                      <a:cxn ang="0">
                        <a:pos x="T2" y="T3"/>
                      </a:cxn>
                      <a:cxn ang="0">
                        <a:pos x="T4" y="T5"/>
                      </a:cxn>
                      <a:cxn ang="0">
                        <a:pos x="T6" y="T7"/>
                      </a:cxn>
                      <a:cxn ang="0">
                        <a:pos x="T8" y="T9"/>
                      </a:cxn>
                      <a:cxn ang="0">
                        <a:pos x="T10" y="T11"/>
                      </a:cxn>
                      <a:cxn ang="0">
                        <a:pos x="T12" y="T13"/>
                      </a:cxn>
                    </a:cxnLst>
                    <a:rect l="0" t="0" r="r" b="b"/>
                    <a:pathLst>
                      <a:path w="29" h="27">
                        <a:moveTo>
                          <a:pt x="23" y="17"/>
                        </a:moveTo>
                        <a:lnTo>
                          <a:pt x="29" y="2"/>
                        </a:lnTo>
                        <a:lnTo>
                          <a:pt x="28" y="0"/>
                        </a:lnTo>
                        <a:lnTo>
                          <a:pt x="5" y="12"/>
                        </a:lnTo>
                        <a:lnTo>
                          <a:pt x="0" y="24"/>
                        </a:lnTo>
                        <a:lnTo>
                          <a:pt x="7" y="27"/>
                        </a:lnTo>
                        <a:lnTo>
                          <a:pt x="23" y="1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75" name="Freeform 174"/>
                  <p:cNvSpPr>
                    <a:spLocks/>
                  </p:cNvSpPr>
                  <p:nvPr/>
                </p:nvSpPr>
                <p:spPr bwMode="auto">
                  <a:xfrm flipH="1">
                    <a:off x="7384609" y="959078"/>
                    <a:ext cx="5359" cy="9223"/>
                  </a:xfrm>
                  <a:custGeom>
                    <a:avLst/>
                    <a:gdLst>
                      <a:gd name="T0" fmla="*/ 16 w 16"/>
                      <a:gd name="T1" fmla="*/ 12 h 28"/>
                      <a:gd name="T2" fmla="*/ 13 w 16"/>
                      <a:gd name="T3" fmla="*/ 3 h 28"/>
                      <a:gd name="T4" fmla="*/ 3 w 16"/>
                      <a:gd name="T5" fmla="*/ 0 h 28"/>
                      <a:gd name="T6" fmla="*/ 0 w 16"/>
                      <a:gd name="T7" fmla="*/ 8 h 28"/>
                      <a:gd name="T8" fmla="*/ 7 w 16"/>
                      <a:gd name="T9" fmla="*/ 28 h 28"/>
                      <a:gd name="T10" fmla="*/ 10 w 16"/>
                      <a:gd name="T11" fmla="*/ 27 h 28"/>
                      <a:gd name="T12" fmla="*/ 16 w 16"/>
                      <a:gd name="T13" fmla="*/ 12 h 28"/>
                    </a:gdLst>
                    <a:ahLst/>
                    <a:cxnLst>
                      <a:cxn ang="0">
                        <a:pos x="T0" y="T1"/>
                      </a:cxn>
                      <a:cxn ang="0">
                        <a:pos x="T2" y="T3"/>
                      </a:cxn>
                      <a:cxn ang="0">
                        <a:pos x="T4" y="T5"/>
                      </a:cxn>
                      <a:cxn ang="0">
                        <a:pos x="T6" y="T7"/>
                      </a:cxn>
                      <a:cxn ang="0">
                        <a:pos x="T8" y="T9"/>
                      </a:cxn>
                      <a:cxn ang="0">
                        <a:pos x="T10" y="T11"/>
                      </a:cxn>
                      <a:cxn ang="0">
                        <a:pos x="T12" y="T13"/>
                      </a:cxn>
                    </a:cxnLst>
                    <a:rect l="0" t="0" r="r" b="b"/>
                    <a:pathLst>
                      <a:path w="16" h="28">
                        <a:moveTo>
                          <a:pt x="16" y="12"/>
                        </a:moveTo>
                        <a:lnTo>
                          <a:pt x="13" y="3"/>
                        </a:lnTo>
                        <a:lnTo>
                          <a:pt x="3" y="0"/>
                        </a:lnTo>
                        <a:lnTo>
                          <a:pt x="0" y="8"/>
                        </a:lnTo>
                        <a:lnTo>
                          <a:pt x="7" y="28"/>
                        </a:lnTo>
                        <a:lnTo>
                          <a:pt x="10" y="27"/>
                        </a:lnTo>
                        <a:lnTo>
                          <a:pt x="16" y="1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76" name="Freeform 175"/>
                  <p:cNvSpPr>
                    <a:spLocks/>
                  </p:cNvSpPr>
                  <p:nvPr/>
                </p:nvSpPr>
                <p:spPr bwMode="auto">
                  <a:xfrm flipH="1">
                    <a:off x="7392647" y="970937"/>
                    <a:ext cx="10719" cy="9223"/>
                  </a:xfrm>
                  <a:custGeom>
                    <a:avLst/>
                    <a:gdLst>
                      <a:gd name="T0" fmla="*/ 0 w 31"/>
                      <a:gd name="T1" fmla="*/ 19 h 25"/>
                      <a:gd name="T2" fmla="*/ 0 w 31"/>
                      <a:gd name="T3" fmla="*/ 22 h 25"/>
                      <a:gd name="T4" fmla="*/ 6 w 31"/>
                      <a:gd name="T5" fmla="*/ 25 h 25"/>
                      <a:gd name="T6" fmla="*/ 29 w 31"/>
                      <a:gd name="T7" fmla="*/ 13 h 25"/>
                      <a:gd name="T8" fmla="*/ 31 w 31"/>
                      <a:gd name="T9" fmla="*/ 5 h 25"/>
                      <a:gd name="T10" fmla="*/ 31 w 31"/>
                      <a:gd name="T11" fmla="*/ 3 h 25"/>
                      <a:gd name="T12" fmla="*/ 25 w 31"/>
                      <a:gd name="T13" fmla="*/ 0 h 25"/>
                      <a:gd name="T14" fmla="*/ 3 w 31"/>
                      <a:gd name="T15" fmla="*/ 12 h 25"/>
                      <a:gd name="T16" fmla="*/ 0 w 31"/>
                      <a:gd name="T17" fmla="*/ 19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25">
                        <a:moveTo>
                          <a:pt x="0" y="19"/>
                        </a:moveTo>
                        <a:lnTo>
                          <a:pt x="0" y="22"/>
                        </a:lnTo>
                        <a:lnTo>
                          <a:pt x="6" y="25"/>
                        </a:lnTo>
                        <a:lnTo>
                          <a:pt x="29" y="13"/>
                        </a:lnTo>
                        <a:lnTo>
                          <a:pt x="31" y="5"/>
                        </a:lnTo>
                        <a:lnTo>
                          <a:pt x="31" y="3"/>
                        </a:lnTo>
                        <a:lnTo>
                          <a:pt x="25" y="0"/>
                        </a:lnTo>
                        <a:lnTo>
                          <a:pt x="3" y="12"/>
                        </a:lnTo>
                        <a:lnTo>
                          <a:pt x="0" y="1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77" name="Freeform 176"/>
                  <p:cNvSpPr>
                    <a:spLocks/>
                  </p:cNvSpPr>
                  <p:nvPr/>
                </p:nvSpPr>
                <p:spPr bwMode="auto">
                  <a:xfrm flipH="1">
                    <a:off x="7388629" y="973573"/>
                    <a:ext cx="5359" cy="9223"/>
                  </a:xfrm>
                  <a:custGeom>
                    <a:avLst/>
                    <a:gdLst>
                      <a:gd name="T0" fmla="*/ 0 w 15"/>
                      <a:gd name="T1" fmla="*/ 18 h 30"/>
                      <a:gd name="T2" fmla="*/ 2 w 15"/>
                      <a:gd name="T3" fmla="*/ 25 h 30"/>
                      <a:gd name="T4" fmla="*/ 12 w 15"/>
                      <a:gd name="T5" fmla="*/ 30 h 30"/>
                      <a:gd name="T6" fmla="*/ 15 w 15"/>
                      <a:gd name="T7" fmla="*/ 22 h 30"/>
                      <a:gd name="T8" fmla="*/ 9 w 15"/>
                      <a:gd name="T9" fmla="*/ 0 h 30"/>
                      <a:gd name="T10" fmla="*/ 5 w 15"/>
                      <a:gd name="T11" fmla="*/ 3 h 30"/>
                      <a:gd name="T12" fmla="*/ 0 w 15"/>
                      <a:gd name="T13" fmla="*/ 18 h 30"/>
                    </a:gdLst>
                    <a:ahLst/>
                    <a:cxnLst>
                      <a:cxn ang="0">
                        <a:pos x="T0" y="T1"/>
                      </a:cxn>
                      <a:cxn ang="0">
                        <a:pos x="T2" y="T3"/>
                      </a:cxn>
                      <a:cxn ang="0">
                        <a:pos x="T4" y="T5"/>
                      </a:cxn>
                      <a:cxn ang="0">
                        <a:pos x="T6" y="T7"/>
                      </a:cxn>
                      <a:cxn ang="0">
                        <a:pos x="T8" y="T9"/>
                      </a:cxn>
                      <a:cxn ang="0">
                        <a:pos x="T10" y="T11"/>
                      </a:cxn>
                      <a:cxn ang="0">
                        <a:pos x="T12" y="T13"/>
                      </a:cxn>
                    </a:cxnLst>
                    <a:rect l="0" t="0" r="r" b="b"/>
                    <a:pathLst>
                      <a:path w="15" h="30">
                        <a:moveTo>
                          <a:pt x="0" y="18"/>
                        </a:moveTo>
                        <a:lnTo>
                          <a:pt x="2" y="25"/>
                        </a:lnTo>
                        <a:lnTo>
                          <a:pt x="12" y="30"/>
                        </a:lnTo>
                        <a:lnTo>
                          <a:pt x="15" y="22"/>
                        </a:lnTo>
                        <a:lnTo>
                          <a:pt x="9" y="0"/>
                        </a:lnTo>
                        <a:lnTo>
                          <a:pt x="5" y="3"/>
                        </a:lnTo>
                        <a:lnTo>
                          <a:pt x="0" y="1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78" name="Freeform 177"/>
                  <p:cNvSpPr>
                    <a:spLocks/>
                  </p:cNvSpPr>
                  <p:nvPr/>
                </p:nvSpPr>
                <p:spPr bwMode="auto">
                  <a:xfrm flipH="1">
                    <a:off x="7391308" y="982796"/>
                    <a:ext cx="9379" cy="9223"/>
                  </a:xfrm>
                  <a:custGeom>
                    <a:avLst/>
                    <a:gdLst>
                      <a:gd name="T0" fmla="*/ 6 w 29"/>
                      <a:gd name="T1" fmla="*/ 8 h 27"/>
                      <a:gd name="T2" fmla="*/ 0 w 29"/>
                      <a:gd name="T3" fmla="*/ 23 h 27"/>
                      <a:gd name="T4" fmla="*/ 1 w 29"/>
                      <a:gd name="T5" fmla="*/ 27 h 27"/>
                      <a:gd name="T6" fmla="*/ 24 w 29"/>
                      <a:gd name="T7" fmla="*/ 14 h 27"/>
                      <a:gd name="T8" fmla="*/ 29 w 29"/>
                      <a:gd name="T9" fmla="*/ 3 h 27"/>
                      <a:gd name="T10" fmla="*/ 22 w 29"/>
                      <a:gd name="T11" fmla="*/ 0 h 27"/>
                      <a:gd name="T12" fmla="*/ 6 w 29"/>
                      <a:gd name="T13" fmla="*/ 8 h 27"/>
                    </a:gdLst>
                    <a:ahLst/>
                    <a:cxnLst>
                      <a:cxn ang="0">
                        <a:pos x="T0" y="T1"/>
                      </a:cxn>
                      <a:cxn ang="0">
                        <a:pos x="T2" y="T3"/>
                      </a:cxn>
                      <a:cxn ang="0">
                        <a:pos x="T4" y="T5"/>
                      </a:cxn>
                      <a:cxn ang="0">
                        <a:pos x="T6" y="T7"/>
                      </a:cxn>
                      <a:cxn ang="0">
                        <a:pos x="T8" y="T9"/>
                      </a:cxn>
                      <a:cxn ang="0">
                        <a:pos x="T10" y="T11"/>
                      </a:cxn>
                      <a:cxn ang="0">
                        <a:pos x="T12" y="T13"/>
                      </a:cxn>
                    </a:cxnLst>
                    <a:rect l="0" t="0" r="r" b="b"/>
                    <a:pathLst>
                      <a:path w="29" h="27">
                        <a:moveTo>
                          <a:pt x="6" y="8"/>
                        </a:moveTo>
                        <a:lnTo>
                          <a:pt x="0" y="23"/>
                        </a:lnTo>
                        <a:lnTo>
                          <a:pt x="1" y="27"/>
                        </a:lnTo>
                        <a:lnTo>
                          <a:pt x="24" y="14"/>
                        </a:lnTo>
                        <a:lnTo>
                          <a:pt x="29" y="3"/>
                        </a:lnTo>
                        <a:lnTo>
                          <a:pt x="22" y="0"/>
                        </a:lnTo>
                        <a:lnTo>
                          <a:pt x="6" y="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79" name="Freeform 178"/>
                  <p:cNvSpPr>
                    <a:spLocks/>
                  </p:cNvSpPr>
                  <p:nvPr/>
                </p:nvSpPr>
                <p:spPr bwMode="auto">
                  <a:xfrm flipH="1">
                    <a:off x="7399348" y="980160"/>
                    <a:ext cx="5359" cy="10541"/>
                  </a:xfrm>
                  <a:custGeom>
                    <a:avLst/>
                    <a:gdLst>
                      <a:gd name="T0" fmla="*/ 17 w 17"/>
                      <a:gd name="T1" fmla="*/ 13 h 30"/>
                      <a:gd name="T2" fmla="*/ 15 w 17"/>
                      <a:gd name="T3" fmla="*/ 5 h 30"/>
                      <a:gd name="T4" fmla="*/ 2 w 17"/>
                      <a:gd name="T5" fmla="*/ 0 h 30"/>
                      <a:gd name="T6" fmla="*/ 0 w 17"/>
                      <a:gd name="T7" fmla="*/ 1 h 30"/>
                      <a:gd name="T8" fmla="*/ 8 w 17"/>
                      <a:gd name="T9" fmla="*/ 30 h 30"/>
                      <a:gd name="T10" fmla="*/ 11 w 17"/>
                      <a:gd name="T11" fmla="*/ 29 h 30"/>
                      <a:gd name="T12" fmla="*/ 17 w 17"/>
                      <a:gd name="T13" fmla="*/ 13 h 30"/>
                    </a:gdLst>
                    <a:ahLst/>
                    <a:cxnLst>
                      <a:cxn ang="0">
                        <a:pos x="T0" y="T1"/>
                      </a:cxn>
                      <a:cxn ang="0">
                        <a:pos x="T2" y="T3"/>
                      </a:cxn>
                      <a:cxn ang="0">
                        <a:pos x="T4" y="T5"/>
                      </a:cxn>
                      <a:cxn ang="0">
                        <a:pos x="T6" y="T7"/>
                      </a:cxn>
                      <a:cxn ang="0">
                        <a:pos x="T8" y="T9"/>
                      </a:cxn>
                      <a:cxn ang="0">
                        <a:pos x="T10" y="T11"/>
                      </a:cxn>
                      <a:cxn ang="0">
                        <a:pos x="T12" y="T13"/>
                      </a:cxn>
                    </a:cxnLst>
                    <a:rect l="0" t="0" r="r" b="b"/>
                    <a:pathLst>
                      <a:path w="17" h="30">
                        <a:moveTo>
                          <a:pt x="17" y="13"/>
                        </a:moveTo>
                        <a:lnTo>
                          <a:pt x="15" y="5"/>
                        </a:lnTo>
                        <a:lnTo>
                          <a:pt x="2" y="0"/>
                        </a:lnTo>
                        <a:lnTo>
                          <a:pt x="0" y="1"/>
                        </a:lnTo>
                        <a:lnTo>
                          <a:pt x="8" y="30"/>
                        </a:lnTo>
                        <a:lnTo>
                          <a:pt x="11" y="29"/>
                        </a:lnTo>
                        <a:lnTo>
                          <a:pt x="17" y="1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80" name="Freeform 179"/>
                  <p:cNvSpPr>
                    <a:spLocks/>
                  </p:cNvSpPr>
                  <p:nvPr/>
                </p:nvSpPr>
                <p:spPr bwMode="auto">
                  <a:xfrm flipH="1">
                    <a:off x="7396667" y="959078"/>
                    <a:ext cx="9379" cy="9223"/>
                  </a:xfrm>
                  <a:custGeom>
                    <a:avLst/>
                    <a:gdLst>
                      <a:gd name="T0" fmla="*/ 23 w 29"/>
                      <a:gd name="T1" fmla="*/ 19 h 27"/>
                      <a:gd name="T2" fmla="*/ 29 w 29"/>
                      <a:gd name="T3" fmla="*/ 3 h 27"/>
                      <a:gd name="T4" fmla="*/ 28 w 29"/>
                      <a:gd name="T5" fmla="*/ 0 h 27"/>
                      <a:gd name="T6" fmla="*/ 5 w 29"/>
                      <a:gd name="T7" fmla="*/ 13 h 27"/>
                      <a:gd name="T8" fmla="*/ 0 w 29"/>
                      <a:gd name="T9" fmla="*/ 25 h 27"/>
                      <a:gd name="T10" fmla="*/ 7 w 29"/>
                      <a:gd name="T11" fmla="*/ 27 h 27"/>
                      <a:gd name="T12" fmla="*/ 23 w 29"/>
                      <a:gd name="T13" fmla="*/ 19 h 27"/>
                    </a:gdLst>
                    <a:ahLst/>
                    <a:cxnLst>
                      <a:cxn ang="0">
                        <a:pos x="T0" y="T1"/>
                      </a:cxn>
                      <a:cxn ang="0">
                        <a:pos x="T2" y="T3"/>
                      </a:cxn>
                      <a:cxn ang="0">
                        <a:pos x="T4" y="T5"/>
                      </a:cxn>
                      <a:cxn ang="0">
                        <a:pos x="T6" y="T7"/>
                      </a:cxn>
                      <a:cxn ang="0">
                        <a:pos x="T8" y="T9"/>
                      </a:cxn>
                      <a:cxn ang="0">
                        <a:pos x="T10" y="T11"/>
                      </a:cxn>
                      <a:cxn ang="0">
                        <a:pos x="T12" y="T13"/>
                      </a:cxn>
                    </a:cxnLst>
                    <a:rect l="0" t="0" r="r" b="b"/>
                    <a:pathLst>
                      <a:path w="29" h="27">
                        <a:moveTo>
                          <a:pt x="23" y="19"/>
                        </a:moveTo>
                        <a:lnTo>
                          <a:pt x="29" y="3"/>
                        </a:lnTo>
                        <a:lnTo>
                          <a:pt x="28" y="0"/>
                        </a:lnTo>
                        <a:lnTo>
                          <a:pt x="5" y="13"/>
                        </a:lnTo>
                        <a:lnTo>
                          <a:pt x="0" y="25"/>
                        </a:lnTo>
                        <a:lnTo>
                          <a:pt x="7" y="27"/>
                        </a:lnTo>
                        <a:lnTo>
                          <a:pt x="23" y="1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81" name="Freeform 180"/>
                  <p:cNvSpPr>
                    <a:spLocks/>
                  </p:cNvSpPr>
                  <p:nvPr/>
                </p:nvSpPr>
                <p:spPr bwMode="auto">
                  <a:xfrm flipH="1">
                    <a:off x="7392648" y="961713"/>
                    <a:ext cx="5359" cy="9223"/>
                  </a:xfrm>
                  <a:custGeom>
                    <a:avLst/>
                    <a:gdLst>
                      <a:gd name="T0" fmla="*/ 0 w 17"/>
                      <a:gd name="T1" fmla="*/ 17 h 30"/>
                      <a:gd name="T2" fmla="*/ 2 w 17"/>
                      <a:gd name="T3" fmla="*/ 24 h 30"/>
                      <a:gd name="T4" fmla="*/ 15 w 17"/>
                      <a:gd name="T5" fmla="*/ 30 h 30"/>
                      <a:gd name="T6" fmla="*/ 17 w 17"/>
                      <a:gd name="T7" fmla="*/ 29 h 30"/>
                      <a:gd name="T8" fmla="*/ 9 w 17"/>
                      <a:gd name="T9" fmla="*/ 0 h 30"/>
                      <a:gd name="T10" fmla="*/ 7 w 17"/>
                      <a:gd name="T11" fmla="*/ 2 h 30"/>
                      <a:gd name="T12" fmla="*/ 0 w 17"/>
                      <a:gd name="T13" fmla="*/ 17 h 30"/>
                    </a:gdLst>
                    <a:ahLst/>
                    <a:cxnLst>
                      <a:cxn ang="0">
                        <a:pos x="T0" y="T1"/>
                      </a:cxn>
                      <a:cxn ang="0">
                        <a:pos x="T2" y="T3"/>
                      </a:cxn>
                      <a:cxn ang="0">
                        <a:pos x="T4" y="T5"/>
                      </a:cxn>
                      <a:cxn ang="0">
                        <a:pos x="T6" y="T7"/>
                      </a:cxn>
                      <a:cxn ang="0">
                        <a:pos x="T8" y="T9"/>
                      </a:cxn>
                      <a:cxn ang="0">
                        <a:pos x="T10" y="T11"/>
                      </a:cxn>
                      <a:cxn ang="0">
                        <a:pos x="T12" y="T13"/>
                      </a:cxn>
                    </a:cxnLst>
                    <a:rect l="0" t="0" r="r" b="b"/>
                    <a:pathLst>
                      <a:path w="17" h="30">
                        <a:moveTo>
                          <a:pt x="0" y="17"/>
                        </a:moveTo>
                        <a:lnTo>
                          <a:pt x="2" y="24"/>
                        </a:lnTo>
                        <a:lnTo>
                          <a:pt x="15" y="30"/>
                        </a:lnTo>
                        <a:lnTo>
                          <a:pt x="17" y="29"/>
                        </a:lnTo>
                        <a:lnTo>
                          <a:pt x="9" y="0"/>
                        </a:lnTo>
                        <a:lnTo>
                          <a:pt x="7" y="2"/>
                        </a:lnTo>
                        <a:lnTo>
                          <a:pt x="0" y="1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82" name="Freeform 181"/>
                  <p:cNvSpPr>
                    <a:spLocks/>
                  </p:cNvSpPr>
                  <p:nvPr/>
                </p:nvSpPr>
                <p:spPr bwMode="auto">
                  <a:xfrm flipH="1">
                    <a:off x="7402026" y="968302"/>
                    <a:ext cx="6700" cy="9223"/>
                  </a:xfrm>
                  <a:custGeom>
                    <a:avLst/>
                    <a:gdLst>
                      <a:gd name="T0" fmla="*/ 16 w 16"/>
                      <a:gd name="T1" fmla="*/ 12 h 29"/>
                      <a:gd name="T2" fmla="*/ 13 w 16"/>
                      <a:gd name="T3" fmla="*/ 5 h 29"/>
                      <a:gd name="T4" fmla="*/ 3 w 16"/>
                      <a:gd name="T5" fmla="*/ 0 h 29"/>
                      <a:gd name="T6" fmla="*/ 0 w 16"/>
                      <a:gd name="T7" fmla="*/ 8 h 29"/>
                      <a:gd name="T8" fmla="*/ 7 w 16"/>
                      <a:gd name="T9" fmla="*/ 29 h 29"/>
                      <a:gd name="T10" fmla="*/ 10 w 16"/>
                      <a:gd name="T11" fmla="*/ 28 h 29"/>
                      <a:gd name="T12" fmla="*/ 16 w 16"/>
                      <a:gd name="T13" fmla="*/ 12 h 29"/>
                    </a:gdLst>
                    <a:ahLst/>
                    <a:cxnLst>
                      <a:cxn ang="0">
                        <a:pos x="T0" y="T1"/>
                      </a:cxn>
                      <a:cxn ang="0">
                        <a:pos x="T2" y="T3"/>
                      </a:cxn>
                      <a:cxn ang="0">
                        <a:pos x="T4" y="T5"/>
                      </a:cxn>
                      <a:cxn ang="0">
                        <a:pos x="T6" y="T7"/>
                      </a:cxn>
                      <a:cxn ang="0">
                        <a:pos x="T8" y="T9"/>
                      </a:cxn>
                      <a:cxn ang="0">
                        <a:pos x="T10" y="T11"/>
                      </a:cxn>
                      <a:cxn ang="0">
                        <a:pos x="T12" y="T13"/>
                      </a:cxn>
                    </a:cxnLst>
                    <a:rect l="0" t="0" r="r" b="b"/>
                    <a:pathLst>
                      <a:path w="16" h="29">
                        <a:moveTo>
                          <a:pt x="16" y="12"/>
                        </a:moveTo>
                        <a:lnTo>
                          <a:pt x="13" y="5"/>
                        </a:lnTo>
                        <a:lnTo>
                          <a:pt x="3" y="0"/>
                        </a:lnTo>
                        <a:lnTo>
                          <a:pt x="0" y="8"/>
                        </a:lnTo>
                        <a:lnTo>
                          <a:pt x="7" y="29"/>
                        </a:lnTo>
                        <a:lnTo>
                          <a:pt x="10" y="28"/>
                        </a:lnTo>
                        <a:lnTo>
                          <a:pt x="16" y="1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83" name="Freeform 182"/>
                  <p:cNvSpPr>
                    <a:spLocks/>
                  </p:cNvSpPr>
                  <p:nvPr/>
                </p:nvSpPr>
                <p:spPr bwMode="auto">
                  <a:xfrm flipH="1">
                    <a:off x="7420785" y="977525"/>
                    <a:ext cx="5359" cy="10541"/>
                  </a:xfrm>
                  <a:custGeom>
                    <a:avLst/>
                    <a:gdLst>
                      <a:gd name="T0" fmla="*/ 16 w 16"/>
                      <a:gd name="T1" fmla="*/ 12 h 30"/>
                      <a:gd name="T2" fmla="*/ 13 w 16"/>
                      <a:gd name="T3" fmla="*/ 5 h 30"/>
                      <a:gd name="T4" fmla="*/ 3 w 16"/>
                      <a:gd name="T5" fmla="*/ 0 h 30"/>
                      <a:gd name="T6" fmla="*/ 0 w 16"/>
                      <a:gd name="T7" fmla="*/ 8 h 30"/>
                      <a:gd name="T8" fmla="*/ 6 w 16"/>
                      <a:gd name="T9" fmla="*/ 30 h 30"/>
                      <a:gd name="T10" fmla="*/ 9 w 16"/>
                      <a:gd name="T11" fmla="*/ 27 h 30"/>
                      <a:gd name="T12" fmla="*/ 16 w 16"/>
                      <a:gd name="T13" fmla="*/ 12 h 30"/>
                    </a:gdLst>
                    <a:ahLst/>
                    <a:cxnLst>
                      <a:cxn ang="0">
                        <a:pos x="T0" y="T1"/>
                      </a:cxn>
                      <a:cxn ang="0">
                        <a:pos x="T2" y="T3"/>
                      </a:cxn>
                      <a:cxn ang="0">
                        <a:pos x="T4" y="T5"/>
                      </a:cxn>
                      <a:cxn ang="0">
                        <a:pos x="T6" y="T7"/>
                      </a:cxn>
                      <a:cxn ang="0">
                        <a:pos x="T8" y="T9"/>
                      </a:cxn>
                      <a:cxn ang="0">
                        <a:pos x="T10" y="T11"/>
                      </a:cxn>
                      <a:cxn ang="0">
                        <a:pos x="T12" y="T13"/>
                      </a:cxn>
                    </a:cxnLst>
                    <a:rect l="0" t="0" r="r" b="b"/>
                    <a:pathLst>
                      <a:path w="16" h="30">
                        <a:moveTo>
                          <a:pt x="16" y="12"/>
                        </a:moveTo>
                        <a:lnTo>
                          <a:pt x="13" y="5"/>
                        </a:lnTo>
                        <a:lnTo>
                          <a:pt x="3" y="0"/>
                        </a:lnTo>
                        <a:lnTo>
                          <a:pt x="0" y="8"/>
                        </a:lnTo>
                        <a:lnTo>
                          <a:pt x="6" y="30"/>
                        </a:lnTo>
                        <a:lnTo>
                          <a:pt x="9" y="27"/>
                        </a:lnTo>
                        <a:lnTo>
                          <a:pt x="16" y="1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84" name="Freeform 183"/>
                  <p:cNvSpPr>
                    <a:spLocks/>
                  </p:cNvSpPr>
                  <p:nvPr/>
                </p:nvSpPr>
                <p:spPr bwMode="auto">
                  <a:xfrm flipH="1">
                    <a:off x="7415425" y="968302"/>
                    <a:ext cx="9379" cy="9223"/>
                  </a:xfrm>
                  <a:custGeom>
                    <a:avLst/>
                    <a:gdLst>
                      <a:gd name="T0" fmla="*/ 23 w 29"/>
                      <a:gd name="T1" fmla="*/ 19 h 27"/>
                      <a:gd name="T2" fmla="*/ 29 w 29"/>
                      <a:gd name="T3" fmla="*/ 4 h 27"/>
                      <a:gd name="T4" fmla="*/ 28 w 29"/>
                      <a:gd name="T5" fmla="*/ 0 h 27"/>
                      <a:gd name="T6" fmla="*/ 4 w 29"/>
                      <a:gd name="T7" fmla="*/ 13 h 27"/>
                      <a:gd name="T8" fmla="*/ 0 w 29"/>
                      <a:gd name="T9" fmla="*/ 24 h 27"/>
                      <a:gd name="T10" fmla="*/ 7 w 29"/>
                      <a:gd name="T11" fmla="*/ 27 h 27"/>
                      <a:gd name="T12" fmla="*/ 23 w 29"/>
                      <a:gd name="T13" fmla="*/ 19 h 27"/>
                    </a:gdLst>
                    <a:ahLst/>
                    <a:cxnLst>
                      <a:cxn ang="0">
                        <a:pos x="T0" y="T1"/>
                      </a:cxn>
                      <a:cxn ang="0">
                        <a:pos x="T2" y="T3"/>
                      </a:cxn>
                      <a:cxn ang="0">
                        <a:pos x="T4" y="T5"/>
                      </a:cxn>
                      <a:cxn ang="0">
                        <a:pos x="T6" y="T7"/>
                      </a:cxn>
                      <a:cxn ang="0">
                        <a:pos x="T8" y="T9"/>
                      </a:cxn>
                      <a:cxn ang="0">
                        <a:pos x="T10" y="T11"/>
                      </a:cxn>
                      <a:cxn ang="0">
                        <a:pos x="T12" y="T13"/>
                      </a:cxn>
                    </a:cxnLst>
                    <a:rect l="0" t="0" r="r" b="b"/>
                    <a:pathLst>
                      <a:path w="29" h="27">
                        <a:moveTo>
                          <a:pt x="23" y="19"/>
                        </a:moveTo>
                        <a:lnTo>
                          <a:pt x="29" y="4"/>
                        </a:lnTo>
                        <a:lnTo>
                          <a:pt x="28" y="0"/>
                        </a:lnTo>
                        <a:lnTo>
                          <a:pt x="4" y="13"/>
                        </a:lnTo>
                        <a:lnTo>
                          <a:pt x="0" y="24"/>
                        </a:lnTo>
                        <a:lnTo>
                          <a:pt x="7" y="27"/>
                        </a:lnTo>
                        <a:lnTo>
                          <a:pt x="23" y="1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85" name="Freeform 184"/>
                  <p:cNvSpPr>
                    <a:spLocks/>
                  </p:cNvSpPr>
                  <p:nvPr/>
                </p:nvSpPr>
                <p:spPr bwMode="auto">
                  <a:xfrm flipH="1">
                    <a:off x="7410065" y="970937"/>
                    <a:ext cx="6700" cy="10541"/>
                  </a:xfrm>
                  <a:custGeom>
                    <a:avLst/>
                    <a:gdLst>
                      <a:gd name="T0" fmla="*/ 0 w 17"/>
                      <a:gd name="T1" fmla="*/ 17 h 30"/>
                      <a:gd name="T2" fmla="*/ 2 w 17"/>
                      <a:gd name="T3" fmla="*/ 25 h 30"/>
                      <a:gd name="T4" fmla="*/ 15 w 17"/>
                      <a:gd name="T5" fmla="*/ 30 h 30"/>
                      <a:gd name="T6" fmla="*/ 17 w 17"/>
                      <a:gd name="T7" fmla="*/ 29 h 30"/>
                      <a:gd name="T8" fmla="*/ 9 w 17"/>
                      <a:gd name="T9" fmla="*/ 0 h 30"/>
                      <a:gd name="T10" fmla="*/ 6 w 17"/>
                      <a:gd name="T11" fmla="*/ 1 h 30"/>
                      <a:gd name="T12" fmla="*/ 0 w 17"/>
                      <a:gd name="T13" fmla="*/ 17 h 30"/>
                    </a:gdLst>
                    <a:ahLst/>
                    <a:cxnLst>
                      <a:cxn ang="0">
                        <a:pos x="T0" y="T1"/>
                      </a:cxn>
                      <a:cxn ang="0">
                        <a:pos x="T2" y="T3"/>
                      </a:cxn>
                      <a:cxn ang="0">
                        <a:pos x="T4" y="T5"/>
                      </a:cxn>
                      <a:cxn ang="0">
                        <a:pos x="T6" y="T7"/>
                      </a:cxn>
                      <a:cxn ang="0">
                        <a:pos x="T8" y="T9"/>
                      </a:cxn>
                      <a:cxn ang="0">
                        <a:pos x="T10" y="T11"/>
                      </a:cxn>
                      <a:cxn ang="0">
                        <a:pos x="T12" y="T13"/>
                      </a:cxn>
                    </a:cxnLst>
                    <a:rect l="0" t="0" r="r" b="b"/>
                    <a:pathLst>
                      <a:path w="17" h="30">
                        <a:moveTo>
                          <a:pt x="0" y="17"/>
                        </a:moveTo>
                        <a:lnTo>
                          <a:pt x="2" y="25"/>
                        </a:lnTo>
                        <a:lnTo>
                          <a:pt x="15" y="30"/>
                        </a:lnTo>
                        <a:lnTo>
                          <a:pt x="17" y="29"/>
                        </a:lnTo>
                        <a:lnTo>
                          <a:pt x="9" y="0"/>
                        </a:lnTo>
                        <a:lnTo>
                          <a:pt x="6" y="1"/>
                        </a:lnTo>
                        <a:lnTo>
                          <a:pt x="0" y="1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86" name="Freeform 185"/>
                  <p:cNvSpPr>
                    <a:spLocks/>
                  </p:cNvSpPr>
                  <p:nvPr/>
                </p:nvSpPr>
                <p:spPr bwMode="auto">
                  <a:xfrm flipH="1">
                    <a:off x="7411405" y="981478"/>
                    <a:ext cx="10719" cy="7906"/>
                  </a:xfrm>
                  <a:custGeom>
                    <a:avLst/>
                    <a:gdLst>
                      <a:gd name="T0" fmla="*/ 0 w 31"/>
                      <a:gd name="T1" fmla="*/ 20 h 25"/>
                      <a:gd name="T2" fmla="*/ 0 w 31"/>
                      <a:gd name="T3" fmla="*/ 22 h 25"/>
                      <a:gd name="T4" fmla="*/ 6 w 31"/>
                      <a:gd name="T5" fmla="*/ 25 h 25"/>
                      <a:gd name="T6" fmla="*/ 29 w 31"/>
                      <a:gd name="T7" fmla="*/ 13 h 25"/>
                      <a:gd name="T8" fmla="*/ 31 w 31"/>
                      <a:gd name="T9" fmla="*/ 6 h 25"/>
                      <a:gd name="T10" fmla="*/ 31 w 31"/>
                      <a:gd name="T11" fmla="*/ 3 h 25"/>
                      <a:gd name="T12" fmla="*/ 25 w 31"/>
                      <a:gd name="T13" fmla="*/ 0 h 25"/>
                      <a:gd name="T14" fmla="*/ 3 w 31"/>
                      <a:gd name="T15" fmla="*/ 11 h 25"/>
                      <a:gd name="T16" fmla="*/ 0 w 31"/>
                      <a:gd name="T17" fmla="*/ 2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25">
                        <a:moveTo>
                          <a:pt x="0" y="20"/>
                        </a:moveTo>
                        <a:lnTo>
                          <a:pt x="0" y="22"/>
                        </a:lnTo>
                        <a:lnTo>
                          <a:pt x="6" y="25"/>
                        </a:lnTo>
                        <a:lnTo>
                          <a:pt x="29" y="13"/>
                        </a:lnTo>
                        <a:lnTo>
                          <a:pt x="31" y="6"/>
                        </a:lnTo>
                        <a:lnTo>
                          <a:pt x="31" y="3"/>
                        </a:lnTo>
                        <a:lnTo>
                          <a:pt x="25" y="0"/>
                        </a:lnTo>
                        <a:lnTo>
                          <a:pt x="3" y="11"/>
                        </a:lnTo>
                        <a:lnTo>
                          <a:pt x="0" y="2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87" name="Freeform 186"/>
                  <p:cNvSpPr>
                    <a:spLocks/>
                  </p:cNvSpPr>
                  <p:nvPr/>
                </p:nvSpPr>
                <p:spPr bwMode="auto">
                  <a:xfrm flipH="1">
                    <a:off x="7407387" y="982796"/>
                    <a:ext cx="5359" cy="9223"/>
                  </a:xfrm>
                  <a:custGeom>
                    <a:avLst/>
                    <a:gdLst>
                      <a:gd name="T0" fmla="*/ 0 w 16"/>
                      <a:gd name="T1" fmla="*/ 17 h 29"/>
                      <a:gd name="T2" fmla="*/ 3 w 16"/>
                      <a:gd name="T3" fmla="*/ 24 h 29"/>
                      <a:gd name="T4" fmla="*/ 13 w 16"/>
                      <a:gd name="T5" fmla="*/ 29 h 29"/>
                      <a:gd name="T6" fmla="*/ 16 w 16"/>
                      <a:gd name="T7" fmla="*/ 20 h 29"/>
                      <a:gd name="T8" fmla="*/ 10 w 16"/>
                      <a:gd name="T9" fmla="*/ 0 h 29"/>
                      <a:gd name="T10" fmla="*/ 6 w 16"/>
                      <a:gd name="T11" fmla="*/ 1 h 29"/>
                      <a:gd name="T12" fmla="*/ 0 w 16"/>
                      <a:gd name="T13" fmla="*/ 17 h 29"/>
                    </a:gdLst>
                    <a:ahLst/>
                    <a:cxnLst>
                      <a:cxn ang="0">
                        <a:pos x="T0" y="T1"/>
                      </a:cxn>
                      <a:cxn ang="0">
                        <a:pos x="T2" y="T3"/>
                      </a:cxn>
                      <a:cxn ang="0">
                        <a:pos x="T4" y="T5"/>
                      </a:cxn>
                      <a:cxn ang="0">
                        <a:pos x="T6" y="T7"/>
                      </a:cxn>
                      <a:cxn ang="0">
                        <a:pos x="T8" y="T9"/>
                      </a:cxn>
                      <a:cxn ang="0">
                        <a:pos x="T10" y="T11"/>
                      </a:cxn>
                      <a:cxn ang="0">
                        <a:pos x="T12" y="T13"/>
                      </a:cxn>
                    </a:cxnLst>
                    <a:rect l="0" t="0" r="r" b="b"/>
                    <a:pathLst>
                      <a:path w="16" h="29">
                        <a:moveTo>
                          <a:pt x="0" y="17"/>
                        </a:moveTo>
                        <a:lnTo>
                          <a:pt x="3" y="24"/>
                        </a:lnTo>
                        <a:lnTo>
                          <a:pt x="13" y="29"/>
                        </a:lnTo>
                        <a:lnTo>
                          <a:pt x="16" y="20"/>
                        </a:lnTo>
                        <a:lnTo>
                          <a:pt x="10" y="0"/>
                        </a:lnTo>
                        <a:lnTo>
                          <a:pt x="6" y="1"/>
                        </a:lnTo>
                        <a:lnTo>
                          <a:pt x="0" y="1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88" name="Freeform 187"/>
                  <p:cNvSpPr>
                    <a:spLocks/>
                  </p:cNvSpPr>
                  <p:nvPr/>
                </p:nvSpPr>
                <p:spPr bwMode="auto">
                  <a:xfrm flipH="1">
                    <a:off x="7408726" y="993336"/>
                    <a:ext cx="10719" cy="7906"/>
                  </a:xfrm>
                  <a:custGeom>
                    <a:avLst/>
                    <a:gdLst>
                      <a:gd name="T0" fmla="*/ 7 w 30"/>
                      <a:gd name="T1" fmla="*/ 8 h 27"/>
                      <a:gd name="T2" fmla="*/ 0 w 30"/>
                      <a:gd name="T3" fmla="*/ 24 h 27"/>
                      <a:gd name="T4" fmla="*/ 2 w 30"/>
                      <a:gd name="T5" fmla="*/ 27 h 27"/>
                      <a:gd name="T6" fmla="*/ 25 w 30"/>
                      <a:gd name="T7" fmla="*/ 14 h 27"/>
                      <a:gd name="T8" fmla="*/ 30 w 30"/>
                      <a:gd name="T9" fmla="*/ 2 h 27"/>
                      <a:gd name="T10" fmla="*/ 23 w 30"/>
                      <a:gd name="T11" fmla="*/ 0 h 27"/>
                      <a:gd name="T12" fmla="*/ 7 w 30"/>
                      <a:gd name="T13" fmla="*/ 8 h 27"/>
                    </a:gdLst>
                    <a:ahLst/>
                    <a:cxnLst>
                      <a:cxn ang="0">
                        <a:pos x="T0" y="T1"/>
                      </a:cxn>
                      <a:cxn ang="0">
                        <a:pos x="T2" y="T3"/>
                      </a:cxn>
                      <a:cxn ang="0">
                        <a:pos x="T4" y="T5"/>
                      </a:cxn>
                      <a:cxn ang="0">
                        <a:pos x="T6" y="T7"/>
                      </a:cxn>
                      <a:cxn ang="0">
                        <a:pos x="T8" y="T9"/>
                      </a:cxn>
                      <a:cxn ang="0">
                        <a:pos x="T10" y="T11"/>
                      </a:cxn>
                      <a:cxn ang="0">
                        <a:pos x="T12" y="T13"/>
                      </a:cxn>
                    </a:cxnLst>
                    <a:rect l="0" t="0" r="r" b="b"/>
                    <a:pathLst>
                      <a:path w="30" h="27">
                        <a:moveTo>
                          <a:pt x="7" y="8"/>
                        </a:moveTo>
                        <a:lnTo>
                          <a:pt x="0" y="24"/>
                        </a:lnTo>
                        <a:lnTo>
                          <a:pt x="2" y="27"/>
                        </a:lnTo>
                        <a:lnTo>
                          <a:pt x="25" y="14"/>
                        </a:lnTo>
                        <a:lnTo>
                          <a:pt x="30" y="2"/>
                        </a:lnTo>
                        <a:lnTo>
                          <a:pt x="23" y="0"/>
                        </a:lnTo>
                        <a:lnTo>
                          <a:pt x="7" y="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89" name="Freeform 188"/>
                  <p:cNvSpPr>
                    <a:spLocks/>
                  </p:cNvSpPr>
                  <p:nvPr/>
                </p:nvSpPr>
                <p:spPr bwMode="auto">
                  <a:xfrm flipH="1">
                    <a:off x="7418106" y="989384"/>
                    <a:ext cx="5359" cy="10541"/>
                  </a:xfrm>
                  <a:custGeom>
                    <a:avLst/>
                    <a:gdLst>
                      <a:gd name="T0" fmla="*/ 18 w 18"/>
                      <a:gd name="T1" fmla="*/ 13 h 29"/>
                      <a:gd name="T2" fmla="*/ 16 w 18"/>
                      <a:gd name="T3" fmla="*/ 5 h 29"/>
                      <a:gd name="T4" fmla="*/ 3 w 18"/>
                      <a:gd name="T5" fmla="*/ 0 h 29"/>
                      <a:gd name="T6" fmla="*/ 0 w 18"/>
                      <a:gd name="T7" fmla="*/ 1 h 29"/>
                      <a:gd name="T8" fmla="*/ 9 w 18"/>
                      <a:gd name="T9" fmla="*/ 29 h 29"/>
                      <a:gd name="T10" fmla="*/ 11 w 18"/>
                      <a:gd name="T11" fmla="*/ 28 h 29"/>
                      <a:gd name="T12" fmla="*/ 18 w 18"/>
                      <a:gd name="T13" fmla="*/ 13 h 29"/>
                    </a:gdLst>
                    <a:ahLst/>
                    <a:cxnLst>
                      <a:cxn ang="0">
                        <a:pos x="T0" y="T1"/>
                      </a:cxn>
                      <a:cxn ang="0">
                        <a:pos x="T2" y="T3"/>
                      </a:cxn>
                      <a:cxn ang="0">
                        <a:pos x="T4" y="T5"/>
                      </a:cxn>
                      <a:cxn ang="0">
                        <a:pos x="T6" y="T7"/>
                      </a:cxn>
                      <a:cxn ang="0">
                        <a:pos x="T8" y="T9"/>
                      </a:cxn>
                      <a:cxn ang="0">
                        <a:pos x="T10" y="T11"/>
                      </a:cxn>
                      <a:cxn ang="0">
                        <a:pos x="T12" y="T13"/>
                      </a:cxn>
                    </a:cxnLst>
                    <a:rect l="0" t="0" r="r" b="b"/>
                    <a:pathLst>
                      <a:path w="18" h="29">
                        <a:moveTo>
                          <a:pt x="18" y="13"/>
                        </a:moveTo>
                        <a:lnTo>
                          <a:pt x="16" y="5"/>
                        </a:lnTo>
                        <a:lnTo>
                          <a:pt x="3" y="0"/>
                        </a:lnTo>
                        <a:lnTo>
                          <a:pt x="0" y="1"/>
                        </a:lnTo>
                        <a:lnTo>
                          <a:pt x="9" y="29"/>
                        </a:lnTo>
                        <a:lnTo>
                          <a:pt x="11" y="28"/>
                        </a:lnTo>
                        <a:lnTo>
                          <a:pt x="18" y="1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90" name="Freeform 189"/>
                  <p:cNvSpPr>
                    <a:spLocks/>
                  </p:cNvSpPr>
                  <p:nvPr/>
                </p:nvSpPr>
                <p:spPr bwMode="auto">
                  <a:xfrm flipH="1">
                    <a:off x="7432844" y="978843"/>
                    <a:ext cx="10719" cy="7906"/>
                  </a:xfrm>
                  <a:custGeom>
                    <a:avLst/>
                    <a:gdLst>
                      <a:gd name="T0" fmla="*/ 23 w 29"/>
                      <a:gd name="T1" fmla="*/ 18 h 28"/>
                      <a:gd name="T2" fmla="*/ 29 w 29"/>
                      <a:gd name="T3" fmla="*/ 3 h 28"/>
                      <a:gd name="T4" fmla="*/ 28 w 29"/>
                      <a:gd name="T5" fmla="*/ 0 h 28"/>
                      <a:gd name="T6" fmla="*/ 4 w 29"/>
                      <a:gd name="T7" fmla="*/ 12 h 28"/>
                      <a:gd name="T8" fmla="*/ 0 w 29"/>
                      <a:gd name="T9" fmla="*/ 24 h 28"/>
                      <a:gd name="T10" fmla="*/ 7 w 29"/>
                      <a:gd name="T11" fmla="*/ 28 h 28"/>
                      <a:gd name="T12" fmla="*/ 23 w 29"/>
                      <a:gd name="T13" fmla="*/ 18 h 28"/>
                    </a:gdLst>
                    <a:ahLst/>
                    <a:cxnLst>
                      <a:cxn ang="0">
                        <a:pos x="T0" y="T1"/>
                      </a:cxn>
                      <a:cxn ang="0">
                        <a:pos x="T2" y="T3"/>
                      </a:cxn>
                      <a:cxn ang="0">
                        <a:pos x="T4" y="T5"/>
                      </a:cxn>
                      <a:cxn ang="0">
                        <a:pos x="T6" y="T7"/>
                      </a:cxn>
                      <a:cxn ang="0">
                        <a:pos x="T8" y="T9"/>
                      </a:cxn>
                      <a:cxn ang="0">
                        <a:pos x="T10" y="T11"/>
                      </a:cxn>
                      <a:cxn ang="0">
                        <a:pos x="T12" y="T13"/>
                      </a:cxn>
                    </a:cxnLst>
                    <a:rect l="0" t="0" r="r" b="b"/>
                    <a:pathLst>
                      <a:path w="29" h="28">
                        <a:moveTo>
                          <a:pt x="23" y="18"/>
                        </a:moveTo>
                        <a:lnTo>
                          <a:pt x="29" y="3"/>
                        </a:lnTo>
                        <a:lnTo>
                          <a:pt x="28" y="0"/>
                        </a:lnTo>
                        <a:lnTo>
                          <a:pt x="4" y="12"/>
                        </a:lnTo>
                        <a:lnTo>
                          <a:pt x="0" y="24"/>
                        </a:lnTo>
                        <a:lnTo>
                          <a:pt x="7" y="28"/>
                        </a:lnTo>
                        <a:lnTo>
                          <a:pt x="23" y="1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91" name="Freeform 190"/>
                  <p:cNvSpPr>
                    <a:spLocks/>
                  </p:cNvSpPr>
                  <p:nvPr/>
                </p:nvSpPr>
                <p:spPr bwMode="auto">
                  <a:xfrm flipH="1">
                    <a:off x="7439544" y="988066"/>
                    <a:ext cx="5359" cy="9223"/>
                  </a:xfrm>
                  <a:custGeom>
                    <a:avLst/>
                    <a:gdLst>
                      <a:gd name="T0" fmla="*/ 15 w 15"/>
                      <a:gd name="T1" fmla="*/ 11 h 28"/>
                      <a:gd name="T2" fmla="*/ 13 w 15"/>
                      <a:gd name="T3" fmla="*/ 3 h 28"/>
                      <a:gd name="T4" fmla="*/ 3 w 15"/>
                      <a:gd name="T5" fmla="*/ 0 h 28"/>
                      <a:gd name="T6" fmla="*/ 0 w 15"/>
                      <a:gd name="T7" fmla="*/ 7 h 28"/>
                      <a:gd name="T8" fmla="*/ 6 w 15"/>
                      <a:gd name="T9" fmla="*/ 28 h 28"/>
                      <a:gd name="T10" fmla="*/ 9 w 15"/>
                      <a:gd name="T11" fmla="*/ 27 h 28"/>
                      <a:gd name="T12" fmla="*/ 15 w 15"/>
                      <a:gd name="T13" fmla="*/ 11 h 28"/>
                    </a:gdLst>
                    <a:ahLst/>
                    <a:cxnLst>
                      <a:cxn ang="0">
                        <a:pos x="T0" y="T1"/>
                      </a:cxn>
                      <a:cxn ang="0">
                        <a:pos x="T2" y="T3"/>
                      </a:cxn>
                      <a:cxn ang="0">
                        <a:pos x="T4" y="T5"/>
                      </a:cxn>
                      <a:cxn ang="0">
                        <a:pos x="T6" y="T7"/>
                      </a:cxn>
                      <a:cxn ang="0">
                        <a:pos x="T8" y="T9"/>
                      </a:cxn>
                      <a:cxn ang="0">
                        <a:pos x="T10" y="T11"/>
                      </a:cxn>
                      <a:cxn ang="0">
                        <a:pos x="T12" y="T13"/>
                      </a:cxn>
                    </a:cxnLst>
                    <a:rect l="0" t="0" r="r" b="b"/>
                    <a:pathLst>
                      <a:path w="15" h="28">
                        <a:moveTo>
                          <a:pt x="15" y="11"/>
                        </a:moveTo>
                        <a:lnTo>
                          <a:pt x="13" y="3"/>
                        </a:lnTo>
                        <a:lnTo>
                          <a:pt x="3" y="0"/>
                        </a:lnTo>
                        <a:lnTo>
                          <a:pt x="0" y="7"/>
                        </a:lnTo>
                        <a:lnTo>
                          <a:pt x="6" y="28"/>
                        </a:lnTo>
                        <a:lnTo>
                          <a:pt x="9" y="27"/>
                        </a:lnTo>
                        <a:lnTo>
                          <a:pt x="15" y="11"/>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92" name="Freeform 191"/>
                  <p:cNvSpPr>
                    <a:spLocks/>
                  </p:cNvSpPr>
                  <p:nvPr/>
                </p:nvSpPr>
                <p:spPr bwMode="auto">
                  <a:xfrm flipH="1">
                    <a:off x="7426145" y="992019"/>
                    <a:ext cx="5359" cy="9223"/>
                  </a:xfrm>
                  <a:custGeom>
                    <a:avLst/>
                    <a:gdLst>
                      <a:gd name="T0" fmla="*/ 0 w 16"/>
                      <a:gd name="T1" fmla="*/ 16 h 28"/>
                      <a:gd name="T2" fmla="*/ 3 w 16"/>
                      <a:gd name="T3" fmla="*/ 25 h 28"/>
                      <a:gd name="T4" fmla="*/ 13 w 16"/>
                      <a:gd name="T5" fmla="*/ 28 h 28"/>
                      <a:gd name="T6" fmla="*/ 16 w 16"/>
                      <a:gd name="T7" fmla="*/ 20 h 28"/>
                      <a:gd name="T8" fmla="*/ 8 w 16"/>
                      <a:gd name="T9" fmla="*/ 0 h 28"/>
                      <a:gd name="T10" fmla="*/ 6 w 16"/>
                      <a:gd name="T11" fmla="*/ 1 h 28"/>
                      <a:gd name="T12" fmla="*/ 0 w 16"/>
                      <a:gd name="T13" fmla="*/ 16 h 28"/>
                    </a:gdLst>
                    <a:ahLst/>
                    <a:cxnLst>
                      <a:cxn ang="0">
                        <a:pos x="T0" y="T1"/>
                      </a:cxn>
                      <a:cxn ang="0">
                        <a:pos x="T2" y="T3"/>
                      </a:cxn>
                      <a:cxn ang="0">
                        <a:pos x="T4" y="T5"/>
                      </a:cxn>
                      <a:cxn ang="0">
                        <a:pos x="T6" y="T7"/>
                      </a:cxn>
                      <a:cxn ang="0">
                        <a:pos x="T8" y="T9"/>
                      </a:cxn>
                      <a:cxn ang="0">
                        <a:pos x="T10" y="T11"/>
                      </a:cxn>
                      <a:cxn ang="0">
                        <a:pos x="T12" y="T13"/>
                      </a:cxn>
                    </a:cxnLst>
                    <a:rect l="0" t="0" r="r" b="b"/>
                    <a:pathLst>
                      <a:path w="16" h="28">
                        <a:moveTo>
                          <a:pt x="0" y="16"/>
                        </a:moveTo>
                        <a:lnTo>
                          <a:pt x="3" y="25"/>
                        </a:lnTo>
                        <a:lnTo>
                          <a:pt x="13" y="28"/>
                        </a:lnTo>
                        <a:lnTo>
                          <a:pt x="16" y="20"/>
                        </a:lnTo>
                        <a:lnTo>
                          <a:pt x="8" y="0"/>
                        </a:lnTo>
                        <a:lnTo>
                          <a:pt x="6" y="1"/>
                        </a:lnTo>
                        <a:lnTo>
                          <a:pt x="0" y="1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93" name="Freeform 192"/>
                  <p:cNvSpPr>
                    <a:spLocks/>
                  </p:cNvSpPr>
                  <p:nvPr/>
                </p:nvSpPr>
                <p:spPr bwMode="auto">
                  <a:xfrm flipH="1">
                    <a:off x="7428824" y="980160"/>
                    <a:ext cx="6700" cy="10541"/>
                  </a:xfrm>
                  <a:custGeom>
                    <a:avLst/>
                    <a:gdLst>
                      <a:gd name="T0" fmla="*/ 0 w 17"/>
                      <a:gd name="T1" fmla="*/ 16 h 30"/>
                      <a:gd name="T2" fmla="*/ 2 w 17"/>
                      <a:gd name="T3" fmla="*/ 25 h 30"/>
                      <a:gd name="T4" fmla="*/ 15 w 17"/>
                      <a:gd name="T5" fmla="*/ 30 h 30"/>
                      <a:gd name="T6" fmla="*/ 17 w 17"/>
                      <a:gd name="T7" fmla="*/ 29 h 30"/>
                      <a:gd name="T8" fmla="*/ 9 w 17"/>
                      <a:gd name="T9" fmla="*/ 0 h 30"/>
                      <a:gd name="T10" fmla="*/ 5 w 17"/>
                      <a:gd name="T11" fmla="*/ 1 h 30"/>
                      <a:gd name="T12" fmla="*/ 0 w 17"/>
                      <a:gd name="T13" fmla="*/ 16 h 30"/>
                    </a:gdLst>
                    <a:ahLst/>
                    <a:cxnLst>
                      <a:cxn ang="0">
                        <a:pos x="T0" y="T1"/>
                      </a:cxn>
                      <a:cxn ang="0">
                        <a:pos x="T2" y="T3"/>
                      </a:cxn>
                      <a:cxn ang="0">
                        <a:pos x="T4" y="T5"/>
                      </a:cxn>
                      <a:cxn ang="0">
                        <a:pos x="T6" y="T7"/>
                      </a:cxn>
                      <a:cxn ang="0">
                        <a:pos x="T8" y="T9"/>
                      </a:cxn>
                      <a:cxn ang="0">
                        <a:pos x="T10" y="T11"/>
                      </a:cxn>
                      <a:cxn ang="0">
                        <a:pos x="T12" y="T13"/>
                      </a:cxn>
                    </a:cxnLst>
                    <a:rect l="0" t="0" r="r" b="b"/>
                    <a:pathLst>
                      <a:path w="17" h="30">
                        <a:moveTo>
                          <a:pt x="0" y="16"/>
                        </a:moveTo>
                        <a:lnTo>
                          <a:pt x="2" y="25"/>
                        </a:lnTo>
                        <a:lnTo>
                          <a:pt x="15" y="30"/>
                        </a:lnTo>
                        <a:lnTo>
                          <a:pt x="17" y="29"/>
                        </a:lnTo>
                        <a:lnTo>
                          <a:pt x="9" y="0"/>
                        </a:lnTo>
                        <a:lnTo>
                          <a:pt x="5" y="1"/>
                        </a:lnTo>
                        <a:lnTo>
                          <a:pt x="0" y="1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94" name="Freeform 193"/>
                  <p:cNvSpPr>
                    <a:spLocks/>
                  </p:cNvSpPr>
                  <p:nvPr/>
                </p:nvSpPr>
                <p:spPr bwMode="auto">
                  <a:xfrm flipH="1">
                    <a:off x="7435523" y="998607"/>
                    <a:ext cx="6700" cy="10541"/>
                  </a:xfrm>
                  <a:custGeom>
                    <a:avLst/>
                    <a:gdLst>
                      <a:gd name="T0" fmla="*/ 18 w 18"/>
                      <a:gd name="T1" fmla="*/ 14 h 30"/>
                      <a:gd name="T2" fmla="*/ 16 w 18"/>
                      <a:gd name="T3" fmla="*/ 6 h 30"/>
                      <a:gd name="T4" fmla="*/ 3 w 18"/>
                      <a:gd name="T5" fmla="*/ 0 h 30"/>
                      <a:gd name="T6" fmla="*/ 0 w 18"/>
                      <a:gd name="T7" fmla="*/ 2 h 30"/>
                      <a:gd name="T8" fmla="*/ 9 w 18"/>
                      <a:gd name="T9" fmla="*/ 30 h 30"/>
                      <a:gd name="T10" fmla="*/ 11 w 18"/>
                      <a:gd name="T11" fmla="*/ 29 h 30"/>
                      <a:gd name="T12" fmla="*/ 18 w 18"/>
                      <a:gd name="T13" fmla="*/ 14 h 30"/>
                    </a:gdLst>
                    <a:ahLst/>
                    <a:cxnLst>
                      <a:cxn ang="0">
                        <a:pos x="T0" y="T1"/>
                      </a:cxn>
                      <a:cxn ang="0">
                        <a:pos x="T2" y="T3"/>
                      </a:cxn>
                      <a:cxn ang="0">
                        <a:pos x="T4" y="T5"/>
                      </a:cxn>
                      <a:cxn ang="0">
                        <a:pos x="T6" y="T7"/>
                      </a:cxn>
                      <a:cxn ang="0">
                        <a:pos x="T8" y="T9"/>
                      </a:cxn>
                      <a:cxn ang="0">
                        <a:pos x="T10" y="T11"/>
                      </a:cxn>
                      <a:cxn ang="0">
                        <a:pos x="T12" y="T13"/>
                      </a:cxn>
                    </a:cxnLst>
                    <a:rect l="0" t="0" r="r" b="b"/>
                    <a:pathLst>
                      <a:path w="18" h="30">
                        <a:moveTo>
                          <a:pt x="18" y="14"/>
                        </a:moveTo>
                        <a:lnTo>
                          <a:pt x="16" y="6"/>
                        </a:lnTo>
                        <a:lnTo>
                          <a:pt x="3" y="0"/>
                        </a:lnTo>
                        <a:lnTo>
                          <a:pt x="0" y="2"/>
                        </a:lnTo>
                        <a:lnTo>
                          <a:pt x="9" y="30"/>
                        </a:lnTo>
                        <a:lnTo>
                          <a:pt x="11" y="29"/>
                        </a:lnTo>
                        <a:lnTo>
                          <a:pt x="18" y="14"/>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95" name="Freeform 194"/>
                  <p:cNvSpPr>
                    <a:spLocks/>
                  </p:cNvSpPr>
                  <p:nvPr/>
                </p:nvSpPr>
                <p:spPr bwMode="auto">
                  <a:xfrm flipH="1">
                    <a:off x="7430164" y="990701"/>
                    <a:ext cx="10719" cy="7906"/>
                  </a:xfrm>
                  <a:custGeom>
                    <a:avLst/>
                    <a:gdLst>
                      <a:gd name="T0" fmla="*/ 0 w 31"/>
                      <a:gd name="T1" fmla="*/ 19 h 24"/>
                      <a:gd name="T2" fmla="*/ 0 w 31"/>
                      <a:gd name="T3" fmla="*/ 22 h 24"/>
                      <a:gd name="T4" fmla="*/ 6 w 31"/>
                      <a:gd name="T5" fmla="*/ 24 h 24"/>
                      <a:gd name="T6" fmla="*/ 28 w 31"/>
                      <a:gd name="T7" fmla="*/ 13 h 24"/>
                      <a:gd name="T8" fmla="*/ 31 w 31"/>
                      <a:gd name="T9" fmla="*/ 6 h 24"/>
                      <a:gd name="T10" fmla="*/ 31 w 31"/>
                      <a:gd name="T11" fmla="*/ 2 h 24"/>
                      <a:gd name="T12" fmla="*/ 24 w 31"/>
                      <a:gd name="T13" fmla="*/ 0 h 24"/>
                      <a:gd name="T14" fmla="*/ 3 w 31"/>
                      <a:gd name="T15" fmla="*/ 11 h 24"/>
                      <a:gd name="T16" fmla="*/ 0 w 31"/>
                      <a:gd name="T17" fmla="*/ 19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 h="24">
                        <a:moveTo>
                          <a:pt x="0" y="19"/>
                        </a:moveTo>
                        <a:lnTo>
                          <a:pt x="0" y="22"/>
                        </a:lnTo>
                        <a:lnTo>
                          <a:pt x="6" y="24"/>
                        </a:lnTo>
                        <a:lnTo>
                          <a:pt x="28" y="13"/>
                        </a:lnTo>
                        <a:lnTo>
                          <a:pt x="31" y="6"/>
                        </a:lnTo>
                        <a:lnTo>
                          <a:pt x="31" y="2"/>
                        </a:lnTo>
                        <a:lnTo>
                          <a:pt x="24" y="0"/>
                        </a:lnTo>
                        <a:lnTo>
                          <a:pt x="3" y="11"/>
                        </a:lnTo>
                        <a:lnTo>
                          <a:pt x="0" y="1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96" name="Freeform 195"/>
                  <p:cNvSpPr>
                    <a:spLocks/>
                  </p:cNvSpPr>
                  <p:nvPr/>
                </p:nvSpPr>
                <p:spPr bwMode="auto">
                  <a:xfrm flipH="1">
                    <a:off x="7427485" y="1002560"/>
                    <a:ext cx="9379" cy="7906"/>
                  </a:xfrm>
                  <a:custGeom>
                    <a:avLst/>
                    <a:gdLst>
                      <a:gd name="T0" fmla="*/ 7 w 30"/>
                      <a:gd name="T1" fmla="*/ 9 h 27"/>
                      <a:gd name="T2" fmla="*/ 0 w 30"/>
                      <a:gd name="T3" fmla="*/ 25 h 27"/>
                      <a:gd name="T4" fmla="*/ 1 w 30"/>
                      <a:gd name="T5" fmla="*/ 27 h 27"/>
                      <a:gd name="T6" fmla="*/ 25 w 30"/>
                      <a:gd name="T7" fmla="*/ 15 h 27"/>
                      <a:gd name="T8" fmla="*/ 30 w 30"/>
                      <a:gd name="T9" fmla="*/ 3 h 27"/>
                      <a:gd name="T10" fmla="*/ 23 w 30"/>
                      <a:gd name="T11" fmla="*/ 0 h 27"/>
                      <a:gd name="T12" fmla="*/ 7 w 30"/>
                      <a:gd name="T13" fmla="*/ 9 h 27"/>
                    </a:gdLst>
                    <a:ahLst/>
                    <a:cxnLst>
                      <a:cxn ang="0">
                        <a:pos x="T0" y="T1"/>
                      </a:cxn>
                      <a:cxn ang="0">
                        <a:pos x="T2" y="T3"/>
                      </a:cxn>
                      <a:cxn ang="0">
                        <a:pos x="T4" y="T5"/>
                      </a:cxn>
                      <a:cxn ang="0">
                        <a:pos x="T6" y="T7"/>
                      </a:cxn>
                      <a:cxn ang="0">
                        <a:pos x="T8" y="T9"/>
                      </a:cxn>
                      <a:cxn ang="0">
                        <a:pos x="T10" y="T11"/>
                      </a:cxn>
                      <a:cxn ang="0">
                        <a:pos x="T12" y="T13"/>
                      </a:cxn>
                    </a:cxnLst>
                    <a:rect l="0" t="0" r="r" b="b"/>
                    <a:pathLst>
                      <a:path w="30" h="27">
                        <a:moveTo>
                          <a:pt x="7" y="9"/>
                        </a:moveTo>
                        <a:lnTo>
                          <a:pt x="0" y="25"/>
                        </a:lnTo>
                        <a:lnTo>
                          <a:pt x="1" y="27"/>
                        </a:lnTo>
                        <a:lnTo>
                          <a:pt x="25" y="15"/>
                        </a:lnTo>
                        <a:lnTo>
                          <a:pt x="30" y="3"/>
                        </a:lnTo>
                        <a:lnTo>
                          <a:pt x="23" y="0"/>
                        </a:lnTo>
                        <a:lnTo>
                          <a:pt x="7" y="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97" name="Freeform 196"/>
                  <p:cNvSpPr>
                    <a:spLocks/>
                  </p:cNvSpPr>
                  <p:nvPr/>
                </p:nvSpPr>
                <p:spPr bwMode="auto">
                  <a:xfrm flipH="1">
                    <a:off x="7396667" y="1036818"/>
                    <a:ext cx="12059" cy="31623"/>
                  </a:xfrm>
                  <a:custGeom>
                    <a:avLst/>
                    <a:gdLst>
                      <a:gd name="T0" fmla="*/ 35 w 35"/>
                      <a:gd name="T1" fmla="*/ 83 h 94"/>
                      <a:gd name="T2" fmla="*/ 25 w 35"/>
                      <a:gd name="T3" fmla="*/ 94 h 94"/>
                      <a:gd name="T4" fmla="*/ 9 w 35"/>
                      <a:gd name="T5" fmla="*/ 18 h 94"/>
                      <a:gd name="T6" fmla="*/ 3 w 35"/>
                      <a:gd name="T7" fmla="*/ 42 h 94"/>
                      <a:gd name="T8" fmla="*/ 0 w 35"/>
                      <a:gd name="T9" fmla="*/ 42 h 94"/>
                      <a:gd name="T10" fmla="*/ 8 w 35"/>
                      <a:gd name="T11" fmla="*/ 5 h 94"/>
                      <a:gd name="T12" fmla="*/ 17 w 35"/>
                      <a:gd name="T13" fmla="*/ 0 h 94"/>
                      <a:gd name="T14" fmla="*/ 35 w 35"/>
                      <a:gd name="T15" fmla="*/ 83 h 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 h="94">
                        <a:moveTo>
                          <a:pt x="35" y="83"/>
                        </a:moveTo>
                        <a:lnTo>
                          <a:pt x="25" y="94"/>
                        </a:lnTo>
                        <a:lnTo>
                          <a:pt x="9" y="18"/>
                        </a:lnTo>
                        <a:lnTo>
                          <a:pt x="3" y="42"/>
                        </a:lnTo>
                        <a:lnTo>
                          <a:pt x="0" y="42"/>
                        </a:lnTo>
                        <a:lnTo>
                          <a:pt x="8" y="5"/>
                        </a:lnTo>
                        <a:lnTo>
                          <a:pt x="17" y="0"/>
                        </a:lnTo>
                        <a:lnTo>
                          <a:pt x="35" y="8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98" name="Freeform 197"/>
                  <p:cNvSpPr>
                    <a:spLocks/>
                  </p:cNvSpPr>
                  <p:nvPr/>
                </p:nvSpPr>
                <p:spPr bwMode="auto">
                  <a:xfrm flipH="1">
                    <a:off x="7316275" y="999925"/>
                    <a:ext cx="22778" cy="34258"/>
                  </a:xfrm>
                  <a:custGeom>
                    <a:avLst/>
                    <a:gdLst>
                      <a:gd name="T0" fmla="*/ 66 w 67"/>
                      <a:gd name="T1" fmla="*/ 60 h 104"/>
                      <a:gd name="T2" fmla="*/ 67 w 67"/>
                      <a:gd name="T3" fmla="*/ 75 h 104"/>
                      <a:gd name="T4" fmla="*/ 51 w 67"/>
                      <a:gd name="T5" fmla="*/ 84 h 104"/>
                      <a:gd name="T6" fmla="*/ 49 w 67"/>
                      <a:gd name="T7" fmla="*/ 85 h 104"/>
                      <a:gd name="T8" fmla="*/ 45 w 67"/>
                      <a:gd name="T9" fmla="*/ 87 h 104"/>
                      <a:gd name="T10" fmla="*/ 42 w 67"/>
                      <a:gd name="T11" fmla="*/ 88 h 104"/>
                      <a:gd name="T12" fmla="*/ 40 w 67"/>
                      <a:gd name="T13" fmla="*/ 89 h 104"/>
                      <a:gd name="T14" fmla="*/ 27 w 67"/>
                      <a:gd name="T15" fmla="*/ 97 h 104"/>
                      <a:gd name="T16" fmla="*/ 14 w 67"/>
                      <a:gd name="T17" fmla="*/ 104 h 104"/>
                      <a:gd name="T18" fmla="*/ 13 w 67"/>
                      <a:gd name="T19" fmla="*/ 101 h 104"/>
                      <a:gd name="T20" fmla="*/ 23 w 67"/>
                      <a:gd name="T21" fmla="*/ 87 h 104"/>
                      <a:gd name="T22" fmla="*/ 30 w 67"/>
                      <a:gd name="T23" fmla="*/ 73 h 104"/>
                      <a:gd name="T24" fmla="*/ 36 w 67"/>
                      <a:gd name="T25" fmla="*/ 61 h 104"/>
                      <a:gd name="T26" fmla="*/ 40 w 67"/>
                      <a:gd name="T27" fmla="*/ 49 h 104"/>
                      <a:gd name="T28" fmla="*/ 43 w 67"/>
                      <a:gd name="T29" fmla="*/ 39 h 104"/>
                      <a:gd name="T30" fmla="*/ 44 w 67"/>
                      <a:gd name="T31" fmla="*/ 30 h 104"/>
                      <a:gd name="T32" fmla="*/ 43 w 67"/>
                      <a:gd name="T33" fmla="*/ 22 h 104"/>
                      <a:gd name="T34" fmla="*/ 41 w 67"/>
                      <a:gd name="T35" fmla="*/ 14 h 104"/>
                      <a:gd name="T36" fmla="*/ 37 w 67"/>
                      <a:gd name="T37" fmla="*/ 10 h 104"/>
                      <a:gd name="T38" fmla="*/ 32 w 67"/>
                      <a:gd name="T39" fmla="*/ 7 h 104"/>
                      <a:gd name="T40" fmla="*/ 30 w 67"/>
                      <a:gd name="T41" fmla="*/ 6 h 104"/>
                      <a:gd name="T42" fmla="*/ 27 w 67"/>
                      <a:gd name="T43" fmla="*/ 6 h 104"/>
                      <a:gd name="T44" fmla="*/ 25 w 67"/>
                      <a:gd name="T45" fmla="*/ 6 h 104"/>
                      <a:gd name="T46" fmla="*/ 22 w 67"/>
                      <a:gd name="T47" fmla="*/ 8 h 104"/>
                      <a:gd name="T48" fmla="*/ 18 w 67"/>
                      <a:gd name="T49" fmla="*/ 9 h 104"/>
                      <a:gd name="T50" fmla="*/ 16 w 67"/>
                      <a:gd name="T51" fmla="*/ 12 h 104"/>
                      <a:gd name="T52" fmla="*/ 14 w 67"/>
                      <a:gd name="T53" fmla="*/ 16 h 104"/>
                      <a:gd name="T54" fmla="*/ 13 w 67"/>
                      <a:gd name="T55" fmla="*/ 20 h 104"/>
                      <a:gd name="T56" fmla="*/ 12 w 67"/>
                      <a:gd name="T57" fmla="*/ 30 h 104"/>
                      <a:gd name="T58" fmla="*/ 13 w 67"/>
                      <a:gd name="T59" fmla="*/ 44 h 104"/>
                      <a:gd name="T60" fmla="*/ 0 w 67"/>
                      <a:gd name="T61" fmla="*/ 46 h 104"/>
                      <a:gd name="T62" fmla="*/ 0 w 67"/>
                      <a:gd name="T63" fmla="*/ 38 h 104"/>
                      <a:gd name="T64" fmla="*/ 1 w 67"/>
                      <a:gd name="T65" fmla="*/ 32 h 104"/>
                      <a:gd name="T66" fmla="*/ 2 w 67"/>
                      <a:gd name="T67" fmla="*/ 25 h 104"/>
                      <a:gd name="T68" fmla="*/ 4 w 67"/>
                      <a:gd name="T69" fmla="*/ 20 h 104"/>
                      <a:gd name="T70" fmla="*/ 8 w 67"/>
                      <a:gd name="T71" fmla="*/ 16 h 104"/>
                      <a:gd name="T72" fmla="*/ 11 w 67"/>
                      <a:gd name="T73" fmla="*/ 11 h 104"/>
                      <a:gd name="T74" fmla="*/ 15 w 67"/>
                      <a:gd name="T75" fmla="*/ 7 h 104"/>
                      <a:gd name="T76" fmla="*/ 21 w 67"/>
                      <a:gd name="T77" fmla="*/ 5 h 104"/>
                      <a:gd name="T78" fmla="*/ 25 w 67"/>
                      <a:gd name="T79" fmla="*/ 3 h 104"/>
                      <a:gd name="T80" fmla="*/ 30 w 67"/>
                      <a:gd name="T81" fmla="*/ 0 h 104"/>
                      <a:gd name="T82" fmla="*/ 35 w 67"/>
                      <a:gd name="T83" fmla="*/ 0 h 104"/>
                      <a:gd name="T84" fmla="*/ 39 w 67"/>
                      <a:gd name="T85" fmla="*/ 0 h 104"/>
                      <a:gd name="T86" fmla="*/ 43 w 67"/>
                      <a:gd name="T87" fmla="*/ 3 h 104"/>
                      <a:gd name="T88" fmla="*/ 48 w 67"/>
                      <a:gd name="T89" fmla="*/ 5 h 104"/>
                      <a:gd name="T90" fmla="*/ 51 w 67"/>
                      <a:gd name="T91" fmla="*/ 8 h 104"/>
                      <a:gd name="T92" fmla="*/ 54 w 67"/>
                      <a:gd name="T93" fmla="*/ 12 h 104"/>
                      <a:gd name="T94" fmla="*/ 55 w 67"/>
                      <a:gd name="T95" fmla="*/ 16 h 104"/>
                      <a:gd name="T96" fmla="*/ 56 w 67"/>
                      <a:gd name="T97" fmla="*/ 19 h 104"/>
                      <a:gd name="T98" fmla="*/ 56 w 67"/>
                      <a:gd name="T99" fmla="*/ 23 h 104"/>
                      <a:gd name="T100" fmla="*/ 56 w 67"/>
                      <a:gd name="T101" fmla="*/ 27 h 104"/>
                      <a:gd name="T102" fmla="*/ 53 w 67"/>
                      <a:gd name="T103" fmla="*/ 37 h 104"/>
                      <a:gd name="T104" fmla="*/ 49 w 67"/>
                      <a:gd name="T105" fmla="*/ 49 h 104"/>
                      <a:gd name="T106" fmla="*/ 45 w 67"/>
                      <a:gd name="T107" fmla="*/ 56 h 104"/>
                      <a:gd name="T108" fmla="*/ 40 w 67"/>
                      <a:gd name="T109" fmla="*/ 63 h 104"/>
                      <a:gd name="T110" fmla="*/ 35 w 67"/>
                      <a:gd name="T111" fmla="*/ 72 h 104"/>
                      <a:gd name="T112" fmla="*/ 27 w 67"/>
                      <a:gd name="T113" fmla="*/ 83 h 104"/>
                      <a:gd name="T114" fmla="*/ 66 w 67"/>
                      <a:gd name="T115" fmla="*/ 60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7" h="104">
                        <a:moveTo>
                          <a:pt x="66" y="60"/>
                        </a:moveTo>
                        <a:lnTo>
                          <a:pt x="67" y="75"/>
                        </a:lnTo>
                        <a:lnTo>
                          <a:pt x="51" y="84"/>
                        </a:lnTo>
                        <a:lnTo>
                          <a:pt x="49" y="85"/>
                        </a:lnTo>
                        <a:lnTo>
                          <a:pt x="45" y="87"/>
                        </a:lnTo>
                        <a:lnTo>
                          <a:pt x="42" y="88"/>
                        </a:lnTo>
                        <a:lnTo>
                          <a:pt x="40" y="89"/>
                        </a:lnTo>
                        <a:lnTo>
                          <a:pt x="27" y="97"/>
                        </a:lnTo>
                        <a:lnTo>
                          <a:pt x="14" y="104"/>
                        </a:lnTo>
                        <a:lnTo>
                          <a:pt x="13" y="101"/>
                        </a:lnTo>
                        <a:lnTo>
                          <a:pt x="23" y="87"/>
                        </a:lnTo>
                        <a:lnTo>
                          <a:pt x="30" y="73"/>
                        </a:lnTo>
                        <a:lnTo>
                          <a:pt x="36" y="61"/>
                        </a:lnTo>
                        <a:lnTo>
                          <a:pt x="40" y="49"/>
                        </a:lnTo>
                        <a:lnTo>
                          <a:pt x="43" y="39"/>
                        </a:lnTo>
                        <a:lnTo>
                          <a:pt x="44" y="30"/>
                        </a:lnTo>
                        <a:lnTo>
                          <a:pt x="43" y="22"/>
                        </a:lnTo>
                        <a:lnTo>
                          <a:pt x="41" y="14"/>
                        </a:lnTo>
                        <a:lnTo>
                          <a:pt x="37" y="10"/>
                        </a:lnTo>
                        <a:lnTo>
                          <a:pt x="32" y="7"/>
                        </a:lnTo>
                        <a:lnTo>
                          <a:pt x="30" y="6"/>
                        </a:lnTo>
                        <a:lnTo>
                          <a:pt x="27" y="6"/>
                        </a:lnTo>
                        <a:lnTo>
                          <a:pt x="25" y="6"/>
                        </a:lnTo>
                        <a:lnTo>
                          <a:pt x="22" y="8"/>
                        </a:lnTo>
                        <a:lnTo>
                          <a:pt x="18" y="9"/>
                        </a:lnTo>
                        <a:lnTo>
                          <a:pt x="16" y="12"/>
                        </a:lnTo>
                        <a:lnTo>
                          <a:pt x="14" y="16"/>
                        </a:lnTo>
                        <a:lnTo>
                          <a:pt x="13" y="20"/>
                        </a:lnTo>
                        <a:lnTo>
                          <a:pt x="12" y="30"/>
                        </a:lnTo>
                        <a:lnTo>
                          <a:pt x="13" y="44"/>
                        </a:lnTo>
                        <a:lnTo>
                          <a:pt x="0" y="46"/>
                        </a:lnTo>
                        <a:lnTo>
                          <a:pt x="0" y="38"/>
                        </a:lnTo>
                        <a:lnTo>
                          <a:pt x="1" y="32"/>
                        </a:lnTo>
                        <a:lnTo>
                          <a:pt x="2" y="25"/>
                        </a:lnTo>
                        <a:lnTo>
                          <a:pt x="4" y="20"/>
                        </a:lnTo>
                        <a:lnTo>
                          <a:pt x="8" y="16"/>
                        </a:lnTo>
                        <a:lnTo>
                          <a:pt x="11" y="11"/>
                        </a:lnTo>
                        <a:lnTo>
                          <a:pt x="15" y="7"/>
                        </a:lnTo>
                        <a:lnTo>
                          <a:pt x="21" y="5"/>
                        </a:lnTo>
                        <a:lnTo>
                          <a:pt x="25" y="3"/>
                        </a:lnTo>
                        <a:lnTo>
                          <a:pt x="30" y="0"/>
                        </a:lnTo>
                        <a:lnTo>
                          <a:pt x="35" y="0"/>
                        </a:lnTo>
                        <a:lnTo>
                          <a:pt x="39" y="0"/>
                        </a:lnTo>
                        <a:lnTo>
                          <a:pt x="43" y="3"/>
                        </a:lnTo>
                        <a:lnTo>
                          <a:pt x="48" y="5"/>
                        </a:lnTo>
                        <a:lnTo>
                          <a:pt x="51" y="8"/>
                        </a:lnTo>
                        <a:lnTo>
                          <a:pt x="54" y="12"/>
                        </a:lnTo>
                        <a:lnTo>
                          <a:pt x="55" y="16"/>
                        </a:lnTo>
                        <a:lnTo>
                          <a:pt x="56" y="19"/>
                        </a:lnTo>
                        <a:lnTo>
                          <a:pt x="56" y="23"/>
                        </a:lnTo>
                        <a:lnTo>
                          <a:pt x="56" y="27"/>
                        </a:lnTo>
                        <a:lnTo>
                          <a:pt x="53" y="37"/>
                        </a:lnTo>
                        <a:lnTo>
                          <a:pt x="49" y="49"/>
                        </a:lnTo>
                        <a:lnTo>
                          <a:pt x="45" y="56"/>
                        </a:lnTo>
                        <a:lnTo>
                          <a:pt x="40" y="63"/>
                        </a:lnTo>
                        <a:lnTo>
                          <a:pt x="35" y="72"/>
                        </a:lnTo>
                        <a:lnTo>
                          <a:pt x="27" y="83"/>
                        </a:lnTo>
                        <a:lnTo>
                          <a:pt x="66" y="6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99" name="Freeform 198"/>
                  <p:cNvSpPr>
                    <a:spLocks/>
                  </p:cNvSpPr>
                  <p:nvPr/>
                </p:nvSpPr>
                <p:spPr bwMode="auto">
                  <a:xfrm flipH="1">
                    <a:off x="7246603" y="963031"/>
                    <a:ext cx="21438" cy="32941"/>
                  </a:xfrm>
                  <a:custGeom>
                    <a:avLst/>
                    <a:gdLst>
                      <a:gd name="T0" fmla="*/ 12 w 66"/>
                      <a:gd name="T1" fmla="*/ 90 h 102"/>
                      <a:gd name="T2" fmla="*/ 29 w 66"/>
                      <a:gd name="T3" fmla="*/ 91 h 102"/>
                      <a:gd name="T4" fmla="*/ 42 w 66"/>
                      <a:gd name="T5" fmla="*/ 87 h 102"/>
                      <a:gd name="T6" fmla="*/ 49 w 66"/>
                      <a:gd name="T7" fmla="*/ 82 h 102"/>
                      <a:gd name="T8" fmla="*/ 54 w 66"/>
                      <a:gd name="T9" fmla="*/ 75 h 102"/>
                      <a:gd name="T10" fmla="*/ 56 w 66"/>
                      <a:gd name="T11" fmla="*/ 65 h 102"/>
                      <a:gd name="T12" fmla="*/ 54 w 66"/>
                      <a:gd name="T13" fmla="*/ 56 h 102"/>
                      <a:gd name="T14" fmla="*/ 48 w 66"/>
                      <a:gd name="T15" fmla="*/ 51 h 102"/>
                      <a:gd name="T16" fmla="*/ 40 w 66"/>
                      <a:gd name="T17" fmla="*/ 49 h 102"/>
                      <a:gd name="T18" fmla="*/ 24 w 66"/>
                      <a:gd name="T19" fmla="*/ 53 h 102"/>
                      <a:gd name="T20" fmla="*/ 29 w 66"/>
                      <a:gd name="T21" fmla="*/ 46 h 102"/>
                      <a:gd name="T22" fmla="*/ 38 w 66"/>
                      <a:gd name="T23" fmla="*/ 37 h 102"/>
                      <a:gd name="T24" fmla="*/ 42 w 66"/>
                      <a:gd name="T25" fmla="*/ 27 h 102"/>
                      <a:gd name="T26" fmla="*/ 42 w 66"/>
                      <a:gd name="T27" fmla="*/ 18 h 102"/>
                      <a:gd name="T28" fmla="*/ 37 w 66"/>
                      <a:gd name="T29" fmla="*/ 10 h 102"/>
                      <a:gd name="T30" fmla="*/ 30 w 66"/>
                      <a:gd name="T31" fmla="*/ 6 h 102"/>
                      <a:gd name="T32" fmla="*/ 25 w 66"/>
                      <a:gd name="T33" fmla="*/ 6 h 102"/>
                      <a:gd name="T34" fmla="*/ 18 w 66"/>
                      <a:gd name="T35" fmla="*/ 10 h 102"/>
                      <a:gd name="T36" fmla="*/ 14 w 66"/>
                      <a:gd name="T37" fmla="*/ 16 h 102"/>
                      <a:gd name="T38" fmla="*/ 11 w 66"/>
                      <a:gd name="T39" fmla="*/ 24 h 102"/>
                      <a:gd name="T40" fmla="*/ 11 w 66"/>
                      <a:gd name="T41" fmla="*/ 32 h 102"/>
                      <a:gd name="T42" fmla="*/ 0 w 66"/>
                      <a:gd name="T43" fmla="*/ 39 h 102"/>
                      <a:gd name="T44" fmla="*/ 8 w 66"/>
                      <a:gd name="T45" fmla="*/ 17 h 102"/>
                      <a:gd name="T46" fmla="*/ 15 w 66"/>
                      <a:gd name="T47" fmla="*/ 10 h 102"/>
                      <a:gd name="T48" fmla="*/ 24 w 66"/>
                      <a:gd name="T49" fmla="*/ 4 h 102"/>
                      <a:gd name="T50" fmla="*/ 31 w 66"/>
                      <a:gd name="T51" fmla="*/ 1 h 102"/>
                      <a:gd name="T52" fmla="*/ 39 w 66"/>
                      <a:gd name="T53" fmla="*/ 0 h 102"/>
                      <a:gd name="T54" fmla="*/ 46 w 66"/>
                      <a:gd name="T55" fmla="*/ 3 h 102"/>
                      <a:gd name="T56" fmla="*/ 51 w 66"/>
                      <a:gd name="T57" fmla="*/ 9 h 102"/>
                      <a:gd name="T58" fmla="*/ 53 w 66"/>
                      <a:gd name="T59" fmla="*/ 15 h 102"/>
                      <a:gd name="T60" fmla="*/ 51 w 66"/>
                      <a:gd name="T61" fmla="*/ 24 h 102"/>
                      <a:gd name="T62" fmla="*/ 45 w 66"/>
                      <a:gd name="T63" fmla="*/ 32 h 102"/>
                      <a:gd name="T64" fmla="*/ 37 w 66"/>
                      <a:gd name="T65" fmla="*/ 43 h 102"/>
                      <a:gd name="T66" fmla="*/ 45 w 66"/>
                      <a:gd name="T67" fmla="*/ 40 h 102"/>
                      <a:gd name="T68" fmla="*/ 54 w 66"/>
                      <a:gd name="T69" fmla="*/ 40 h 102"/>
                      <a:gd name="T70" fmla="*/ 59 w 66"/>
                      <a:gd name="T71" fmla="*/ 42 h 102"/>
                      <a:gd name="T72" fmla="*/ 64 w 66"/>
                      <a:gd name="T73" fmla="*/ 47 h 102"/>
                      <a:gd name="T74" fmla="*/ 66 w 66"/>
                      <a:gd name="T75" fmla="*/ 60 h 102"/>
                      <a:gd name="T76" fmla="*/ 60 w 66"/>
                      <a:gd name="T77" fmla="*/ 73 h 102"/>
                      <a:gd name="T78" fmla="*/ 52 w 66"/>
                      <a:gd name="T79" fmla="*/ 84 h 102"/>
                      <a:gd name="T80" fmla="*/ 41 w 66"/>
                      <a:gd name="T81" fmla="*/ 93 h 102"/>
                      <a:gd name="T82" fmla="*/ 15 w 66"/>
                      <a:gd name="T83" fmla="*/ 10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6" h="102">
                        <a:moveTo>
                          <a:pt x="15" y="102"/>
                        </a:moveTo>
                        <a:lnTo>
                          <a:pt x="12" y="90"/>
                        </a:lnTo>
                        <a:lnTo>
                          <a:pt x="20" y="91"/>
                        </a:lnTo>
                        <a:lnTo>
                          <a:pt x="29" y="91"/>
                        </a:lnTo>
                        <a:lnTo>
                          <a:pt x="35" y="91"/>
                        </a:lnTo>
                        <a:lnTo>
                          <a:pt x="42" y="87"/>
                        </a:lnTo>
                        <a:lnTo>
                          <a:pt x="46" y="85"/>
                        </a:lnTo>
                        <a:lnTo>
                          <a:pt x="49" y="82"/>
                        </a:lnTo>
                        <a:lnTo>
                          <a:pt x="52" y="79"/>
                        </a:lnTo>
                        <a:lnTo>
                          <a:pt x="54" y="75"/>
                        </a:lnTo>
                        <a:lnTo>
                          <a:pt x="56" y="69"/>
                        </a:lnTo>
                        <a:lnTo>
                          <a:pt x="56" y="65"/>
                        </a:lnTo>
                        <a:lnTo>
                          <a:pt x="56" y="60"/>
                        </a:lnTo>
                        <a:lnTo>
                          <a:pt x="54" y="56"/>
                        </a:lnTo>
                        <a:lnTo>
                          <a:pt x="52" y="53"/>
                        </a:lnTo>
                        <a:lnTo>
                          <a:pt x="48" y="51"/>
                        </a:lnTo>
                        <a:lnTo>
                          <a:pt x="45" y="49"/>
                        </a:lnTo>
                        <a:lnTo>
                          <a:pt x="40" y="49"/>
                        </a:lnTo>
                        <a:lnTo>
                          <a:pt x="32" y="50"/>
                        </a:lnTo>
                        <a:lnTo>
                          <a:pt x="24" y="53"/>
                        </a:lnTo>
                        <a:lnTo>
                          <a:pt x="24" y="52"/>
                        </a:lnTo>
                        <a:lnTo>
                          <a:pt x="29" y="46"/>
                        </a:lnTo>
                        <a:lnTo>
                          <a:pt x="34" y="41"/>
                        </a:lnTo>
                        <a:lnTo>
                          <a:pt x="38" y="37"/>
                        </a:lnTo>
                        <a:lnTo>
                          <a:pt x="40" y="31"/>
                        </a:lnTo>
                        <a:lnTo>
                          <a:pt x="42" y="27"/>
                        </a:lnTo>
                        <a:lnTo>
                          <a:pt x="42" y="23"/>
                        </a:lnTo>
                        <a:lnTo>
                          <a:pt x="42" y="18"/>
                        </a:lnTo>
                        <a:lnTo>
                          <a:pt x="40" y="14"/>
                        </a:lnTo>
                        <a:lnTo>
                          <a:pt x="37" y="10"/>
                        </a:lnTo>
                        <a:lnTo>
                          <a:pt x="32" y="6"/>
                        </a:lnTo>
                        <a:lnTo>
                          <a:pt x="30" y="6"/>
                        </a:lnTo>
                        <a:lnTo>
                          <a:pt x="27" y="6"/>
                        </a:lnTo>
                        <a:lnTo>
                          <a:pt x="25" y="6"/>
                        </a:lnTo>
                        <a:lnTo>
                          <a:pt x="21" y="9"/>
                        </a:lnTo>
                        <a:lnTo>
                          <a:pt x="18" y="10"/>
                        </a:lnTo>
                        <a:lnTo>
                          <a:pt x="16" y="13"/>
                        </a:lnTo>
                        <a:lnTo>
                          <a:pt x="14" y="16"/>
                        </a:lnTo>
                        <a:lnTo>
                          <a:pt x="12" y="19"/>
                        </a:lnTo>
                        <a:lnTo>
                          <a:pt x="11" y="24"/>
                        </a:lnTo>
                        <a:lnTo>
                          <a:pt x="11" y="28"/>
                        </a:lnTo>
                        <a:lnTo>
                          <a:pt x="11" y="32"/>
                        </a:lnTo>
                        <a:lnTo>
                          <a:pt x="11" y="38"/>
                        </a:lnTo>
                        <a:lnTo>
                          <a:pt x="0" y="39"/>
                        </a:lnTo>
                        <a:lnTo>
                          <a:pt x="3" y="27"/>
                        </a:lnTo>
                        <a:lnTo>
                          <a:pt x="8" y="17"/>
                        </a:lnTo>
                        <a:lnTo>
                          <a:pt x="12" y="13"/>
                        </a:lnTo>
                        <a:lnTo>
                          <a:pt x="15" y="10"/>
                        </a:lnTo>
                        <a:lnTo>
                          <a:pt x="19" y="6"/>
                        </a:lnTo>
                        <a:lnTo>
                          <a:pt x="24" y="4"/>
                        </a:lnTo>
                        <a:lnTo>
                          <a:pt x="27" y="2"/>
                        </a:lnTo>
                        <a:lnTo>
                          <a:pt x="31" y="1"/>
                        </a:lnTo>
                        <a:lnTo>
                          <a:pt x="34" y="0"/>
                        </a:lnTo>
                        <a:lnTo>
                          <a:pt x="39" y="0"/>
                        </a:lnTo>
                        <a:lnTo>
                          <a:pt x="42" y="1"/>
                        </a:lnTo>
                        <a:lnTo>
                          <a:pt x="46" y="3"/>
                        </a:lnTo>
                        <a:lnTo>
                          <a:pt x="48" y="5"/>
                        </a:lnTo>
                        <a:lnTo>
                          <a:pt x="51" y="9"/>
                        </a:lnTo>
                        <a:lnTo>
                          <a:pt x="52" y="12"/>
                        </a:lnTo>
                        <a:lnTo>
                          <a:pt x="53" y="15"/>
                        </a:lnTo>
                        <a:lnTo>
                          <a:pt x="52" y="19"/>
                        </a:lnTo>
                        <a:lnTo>
                          <a:pt x="51" y="24"/>
                        </a:lnTo>
                        <a:lnTo>
                          <a:pt x="48" y="28"/>
                        </a:lnTo>
                        <a:lnTo>
                          <a:pt x="45" y="32"/>
                        </a:lnTo>
                        <a:lnTo>
                          <a:pt x="41" y="38"/>
                        </a:lnTo>
                        <a:lnTo>
                          <a:pt x="37" y="43"/>
                        </a:lnTo>
                        <a:lnTo>
                          <a:pt x="41" y="41"/>
                        </a:lnTo>
                        <a:lnTo>
                          <a:pt x="45" y="40"/>
                        </a:lnTo>
                        <a:lnTo>
                          <a:pt x="49" y="40"/>
                        </a:lnTo>
                        <a:lnTo>
                          <a:pt x="54" y="40"/>
                        </a:lnTo>
                        <a:lnTo>
                          <a:pt x="57" y="41"/>
                        </a:lnTo>
                        <a:lnTo>
                          <a:pt x="59" y="42"/>
                        </a:lnTo>
                        <a:lnTo>
                          <a:pt x="61" y="44"/>
                        </a:lnTo>
                        <a:lnTo>
                          <a:pt x="64" y="47"/>
                        </a:lnTo>
                        <a:lnTo>
                          <a:pt x="66" y="54"/>
                        </a:lnTo>
                        <a:lnTo>
                          <a:pt x="66" y="60"/>
                        </a:lnTo>
                        <a:lnTo>
                          <a:pt x="65" y="67"/>
                        </a:lnTo>
                        <a:lnTo>
                          <a:pt x="60" y="73"/>
                        </a:lnTo>
                        <a:lnTo>
                          <a:pt x="57" y="80"/>
                        </a:lnTo>
                        <a:lnTo>
                          <a:pt x="52" y="84"/>
                        </a:lnTo>
                        <a:lnTo>
                          <a:pt x="46" y="89"/>
                        </a:lnTo>
                        <a:lnTo>
                          <a:pt x="41" y="93"/>
                        </a:lnTo>
                        <a:lnTo>
                          <a:pt x="28" y="98"/>
                        </a:lnTo>
                        <a:lnTo>
                          <a:pt x="15" y="10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00" name="Freeform 199"/>
                  <p:cNvSpPr>
                    <a:spLocks/>
                  </p:cNvSpPr>
                  <p:nvPr/>
                </p:nvSpPr>
                <p:spPr bwMode="auto">
                  <a:xfrm flipH="1">
                    <a:off x="7363170" y="1082935"/>
                    <a:ext cx="20098" cy="31623"/>
                  </a:xfrm>
                  <a:custGeom>
                    <a:avLst/>
                    <a:gdLst>
                      <a:gd name="T0" fmla="*/ 46 w 58"/>
                      <a:gd name="T1" fmla="*/ 63 h 95"/>
                      <a:gd name="T2" fmla="*/ 51 w 58"/>
                      <a:gd name="T3" fmla="*/ 84 h 95"/>
                      <a:gd name="T4" fmla="*/ 41 w 58"/>
                      <a:gd name="T5" fmla="*/ 95 h 95"/>
                      <a:gd name="T6" fmla="*/ 35 w 58"/>
                      <a:gd name="T7" fmla="*/ 68 h 95"/>
                      <a:gd name="T8" fmla="*/ 0 w 58"/>
                      <a:gd name="T9" fmla="*/ 88 h 95"/>
                      <a:gd name="T10" fmla="*/ 8 w 58"/>
                      <a:gd name="T11" fmla="*/ 7 h 95"/>
                      <a:gd name="T12" fmla="*/ 10 w 58"/>
                      <a:gd name="T13" fmla="*/ 3 h 95"/>
                      <a:gd name="T14" fmla="*/ 16 w 58"/>
                      <a:gd name="T15" fmla="*/ 0 h 95"/>
                      <a:gd name="T16" fmla="*/ 5 w 58"/>
                      <a:gd name="T17" fmla="*/ 75 h 95"/>
                      <a:gd name="T18" fmla="*/ 33 w 58"/>
                      <a:gd name="T19" fmla="*/ 59 h 95"/>
                      <a:gd name="T20" fmla="*/ 23 w 58"/>
                      <a:gd name="T21" fmla="*/ 15 h 95"/>
                      <a:gd name="T22" fmla="*/ 33 w 58"/>
                      <a:gd name="T23" fmla="*/ 3 h 95"/>
                      <a:gd name="T24" fmla="*/ 44 w 58"/>
                      <a:gd name="T25" fmla="*/ 53 h 95"/>
                      <a:gd name="T26" fmla="*/ 56 w 58"/>
                      <a:gd name="T27" fmla="*/ 47 h 95"/>
                      <a:gd name="T28" fmla="*/ 58 w 58"/>
                      <a:gd name="T29" fmla="*/ 55 h 95"/>
                      <a:gd name="T30" fmla="*/ 46 w 58"/>
                      <a:gd name="T31" fmla="*/ 63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95">
                        <a:moveTo>
                          <a:pt x="46" y="63"/>
                        </a:moveTo>
                        <a:lnTo>
                          <a:pt x="51" y="84"/>
                        </a:lnTo>
                        <a:lnTo>
                          <a:pt x="41" y="95"/>
                        </a:lnTo>
                        <a:lnTo>
                          <a:pt x="35" y="68"/>
                        </a:lnTo>
                        <a:lnTo>
                          <a:pt x="0" y="88"/>
                        </a:lnTo>
                        <a:lnTo>
                          <a:pt x="8" y="7"/>
                        </a:lnTo>
                        <a:lnTo>
                          <a:pt x="10" y="3"/>
                        </a:lnTo>
                        <a:lnTo>
                          <a:pt x="16" y="0"/>
                        </a:lnTo>
                        <a:lnTo>
                          <a:pt x="5" y="75"/>
                        </a:lnTo>
                        <a:lnTo>
                          <a:pt x="33" y="59"/>
                        </a:lnTo>
                        <a:lnTo>
                          <a:pt x="23" y="15"/>
                        </a:lnTo>
                        <a:lnTo>
                          <a:pt x="33" y="3"/>
                        </a:lnTo>
                        <a:lnTo>
                          <a:pt x="44" y="53"/>
                        </a:lnTo>
                        <a:lnTo>
                          <a:pt x="56" y="47"/>
                        </a:lnTo>
                        <a:lnTo>
                          <a:pt x="58" y="55"/>
                        </a:lnTo>
                        <a:lnTo>
                          <a:pt x="46" y="6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01" name="Freeform 200"/>
                  <p:cNvSpPr>
                    <a:spLocks/>
                  </p:cNvSpPr>
                  <p:nvPr/>
                </p:nvSpPr>
                <p:spPr bwMode="auto">
                  <a:xfrm flipH="1">
                    <a:off x="7293497" y="1044724"/>
                    <a:ext cx="18758" cy="35575"/>
                  </a:xfrm>
                  <a:custGeom>
                    <a:avLst/>
                    <a:gdLst>
                      <a:gd name="T0" fmla="*/ 6 w 57"/>
                      <a:gd name="T1" fmla="*/ 110 h 110"/>
                      <a:gd name="T2" fmla="*/ 3 w 57"/>
                      <a:gd name="T3" fmla="*/ 99 h 110"/>
                      <a:gd name="T4" fmla="*/ 11 w 57"/>
                      <a:gd name="T5" fmla="*/ 101 h 110"/>
                      <a:gd name="T6" fmla="*/ 17 w 57"/>
                      <a:gd name="T7" fmla="*/ 101 h 110"/>
                      <a:gd name="T8" fmla="*/ 24 w 57"/>
                      <a:gd name="T9" fmla="*/ 100 h 110"/>
                      <a:gd name="T10" fmla="*/ 29 w 57"/>
                      <a:gd name="T11" fmla="*/ 98 h 110"/>
                      <a:gd name="T12" fmla="*/ 35 w 57"/>
                      <a:gd name="T13" fmla="*/ 95 h 110"/>
                      <a:gd name="T14" fmla="*/ 39 w 57"/>
                      <a:gd name="T15" fmla="*/ 90 h 110"/>
                      <a:gd name="T16" fmla="*/ 42 w 57"/>
                      <a:gd name="T17" fmla="*/ 85 h 110"/>
                      <a:gd name="T18" fmla="*/ 44 w 57"/>
                      <a:gd name="T19" fmla="*/ 79 h 110"/>
                      <a:gd name="T20" fmla="*/ 45 w 57"/>
                      <a:gd name="T21" fmla="*/ 73 h 110"/>
                      <a:gd name="T22" fmla="*/ 45 w 57"/>
                      <a:gd name="T23" fmla="*/ 67 h 110"/>
                      <a:gd name="T24" fmla="*/ 44 w 57"/>
                      <a:gd name="T25" fmla="*/ 61 h 110"/>
                      <a:gd name="T26" fmla="*/ 42 w 57"/>
                      <a:gd name="T27" fmla="*/ 55 h 110"/>
                      <a:gd name="T28" fmla="*/ 40 w 57"/>
                      <a:gd name="T29" fmla="*/ 51 h 110"/>
                      <a:gd name="T30" fmla="*/ 38 w 57"/>
                      <a:gd name="T31" fmla="*/ 49 h 110"/>
                      <a:gd name="T32" fmla="*/ 36 w 57"/>
                      <a:gd name="T33" fmla="*/ 47 h 110"/>
                      <a:gd name="T34" fmla="*/ 33 w 57"/>
                      <a:gd name="T35" fmla="*/ 46 h 110"/>
                      <a:gd name="T36" fmla="*/ 30 w 57"/>
                      <a:gd name="T37" fmla="*/ 46 h 110"/>
                      <a:gd name="T38" fmla="*/ 28 w 57"/>
                      <a:gd name="T39" fmla="*/ 46 h 110"/>
                      <a:gd name="T40" fmla="*/ 25 w 57"/>
                      <a:gd name="T41" fmla="*/ 46 h 110"/>
                      <a:gd name="T42" fmla="*/ 23 w 57"/>
                      <a:gd name="T43" fmla="*/ 48 h 110"/>
                      <a:gd name="T44" fmla="*/ 17 w 57"/>
                      <a:gd name="T45" fmla="*/ 50 h 110"/>
                      <a:gd name="T46" fmla="*/ 14 w 57"/>
                      <a:gd name="T47" fmla="*/ 55 h 110"/>
                      <a:gd name="T48" fmla="*/ 11 w 57"/>
                      <a:gd name="T49" fmla="*/ 60 h 110"/>
                      <a:gd name="T50" fmla="*/ 9 w 57"/>
                      <a:gd name="T51" fmla="*/ 65 h 110"/>
                      <a:gd name="T52" fmla="*/ 5 w 57"/>
                      <a:gd name="T53" fmla="*/ 66 h 110"/>
                      <a:gd name="T54" fmla="*/ 0 w 57"/>
                      <a:gd name="T55" fmla="*/ 21 h 110"/>
                      <a:gd name="T56" fmla="*/ 40 w 57"/>
                      <a:gd name="T57" fmla="*/ 0 h 110"/>
                      <a:gd name="T58" fmla="*/ 42 w 57"/>
                      <a:gd name="T59" fmla="*/ 13 h 110"/>
                      <a:gd name="T60" fmla="*/ 4 w 57"/>
                      <a:gd name="T61" fmla="*/ 33 h 110"/>
                      <a:gd name="T62" fmla="*/ 8 w 57"/>
                      <a:gd name="T63" fmla="*/ 58 h 110"/>
                      <a:gd name="T64" fmla="*/ 12 w 57"/>
                      <a:gd name="T65" fmla="*/ 53 h 110"/>
                      <a:gd name="T66" fmla="*/ 15 w 57"/>
                      <a:gd name="T67" fmla="*/ 49 h 110"/>
                      <a:gd name="T68" fmla="*/ 19 w 57"/>
                      <a:gd name="T69" fmla="*/ 45 h 110"/>
                      <a:gd name="T70" fmla="*/ 24 w 57"/>
                      <a:gd name="T71" fmla="*/ 43 h 110"/>
                      <a:gd name="T72" fmla="*/ 28 w 57"/>
                      <a:gd name="T73" fmla="*/ 40 h 110"/>
                      <a:gd name="T74" fmla="*/ 32 w 57"/>
                      <a:gd name="T75" fmla="*/ 39 h 110"/>
                      <a:gd name="T76" fmla="*/ 37 w 57"/>
                      <a:gd name="T77" fmla="*/ 39 h 110"/>
                      <a:gd name="T78" fmla="*/ 41 w 57"/>
                      <a:gd name="T79" fmla="*/ 40 h 110"/>
                      <a:gd name="T80" fmla="*/ 45 w 57"/>
                      <a:gd name="T81" fmla="*/ 42 h 110"/>
                      <a:gd name="T82" fmla="*/ 49 w 57"/>
                      <a:gd name="T83" fmla="*/ 44 h 110"/>
                      <a:gd name="T84" fmla="*/ 52 w 57"/>
                      <a:gd name="T85" fmla="*/ 47 h 110"/>
                      <a:gd name="T86" fmla="*/ 54 w 57"/>
                      <a:gd name="T87" fmla="*/ 50 h 110"/>
                      <a:gd name="T88" fmla="*/ 57 w 57"/>
                      <a:gd name="T89" fmla="*/ 58 h 110"/>
                      <a:gd name="T90" fmla="*/ 57 w 57"/>
                      <a:gd name="T91" fmla="*/ 65 h 110"/>
                      <a:gd name="T92" fmla="*/ 56 w 57"/>
                      <a:gd name="T93" fmla="*/ 73 h 110"/>
                      <a:gd name="T94" fmla="*/ 52 w 57"/>
                      <a:gd name="T95" fmla="*/ 80 h 110"/>
                      <a:gd name="T96" fmla="*/ 47 w 57"/>
                      <a:gd name="T97" fmla="*/ 87 h 110"/>
                      <a:gd name="T98" fmla="*/ 42 w 57"/>
                      <a:gd name="T99" fmla="*/ 92 h 110"/>
                      <a:gd name="T100" fmla="*/ 36 w 57"/>
                      <a:gd name="T101" fmla="*/ 98 h 110"/>
                      <a:gd name="T102" fmla="*/ 28 w 57"/>
                      <a:gd name="T103" fmla="*/ 102 h 110"/>
                      <a:gd name="T104" fmla="*/ 18 w 57"/>
                      <a:gd name="T105" fmla="*/ 106 h 110"/>
                      <a:gd name="T106" fmla="*/ 6 w 57"/>
                      <a:gd name="T107" fmla="*/ 11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7" h="110">
                        <a:moveTo>
                          <a:pt x="6" y="110"/>
                        </a:moveTo>
                        <a:lnTo>
                          <a:pt x="3" y="99"/>
                        </a:lnTo>
                        <a:lnTo>
                          <a:pt x="11" y="101"/>
                        </a:lnTo>
                        <a:lnTo>
                          <a:pt x="17" y="101"/>
                        </a:lnTo>
                        <a:lnTo>
                          <a:pt x="24" y="100"/>
                        </a:lnTo>
                        <a:lnTo>
                          <a:pt x="29" y="98"/>
                        </a:lnTo>
                        <a:lnTo>
                          <a:pt x="35" y="95"/>
                        </a:lnTo>
                        <a:lnTo>
                          <a:pt x="39" y="90"/>
                        </a:lnTo>
                        <a:lnTo>
                          <a:pt x="42" y="85"/>
                        </a:lnTo>
                        <a:lnTo>
                          <a:pt x="44" y="79"/>
                        </a:lnTo>
                        <a:lnTo>
                          <a:pt x="45" y="73"/>
                        </a:lnTo>
                        <a:lnTo>
                          <a:pt x="45" y="67"/>
                        </a:lnTo>
                        <a:lnTo>
                          <a:pt x="44" y="61"/>
                        </a:lnTo>
                        <a:lnTo>
                          <a:pt x="42" y="55"/>
                        </a:lnTo>
                        <a:lnTo>
                          <a:pt x="40" y="51"/>
                        </a:lnTo>
                        <a:lnTo>
                          <a:pt x="38" y="49"/>
                        </a:lnTo>
                        <a:lnTo>
                          <a:pt x="36" y="47"/>
                        </a:lnTo>
                        <a:lnTo>
                          <a:pt x="33" y="46"/>
                        </a:lnTo>
                        <a:lnTo>
                          <a:pt x="30" y="46"/>
                        </a:lnTo>
                        <a:lnTo>
                          <a:pt x="28" y="46"/>
                        </a:lnTo>
                        <a:lnTo>
                          <a:pt x="25" y="46"/>
                        </a:lnTo>
                        <a:lnTo>
                          <a:pt x="23" y="48"/>
                        </a:lnTo>
                        <a:lnTo>
                          <a:pt x="17" y="50"/>
                        </a:lnTo>
                        <a:lnTo>
                          <a:pt x="14" y="55"/>
                        </a:lnTo>
                        <a:lnTo>
                          <a:pt x="11" y="60"/>
                        </a:lnTo>
                        <a:lnTo>
                          <a:pt x="9" y="65"/>
                        </a:lnTo>
                        <a:lnTo>
                          <a:pt x="5" y="66"/>
                        </a:lnTo>
                        <a:lnTo>
                          <a:pt x="0" y="21"/>
                        </a:lnTo>
                        <a:lnTo>
                          <a:pt x="40" y="0"/>
                        </a:lnTo>
                        <a:lnTo>
                          <a:pt x="42" y="13"/>
                        </a:lnTo>
                        <a:lnTo>
                          <a:pt x="4" y="33"/>
                        </a:lnTo>
                        <a:lnTo>
                          <a:pt x="8" y="58"/>
                        </a:lnTo>
                        <a:lnTo>
                          <a:pt x="12" y="53"/>
                        </a:lnTo>
                        <a:lnTo>
                          <a:pt x="15" y="49"/>
                        </a:lnTo>
                        <a:lnTo>
                          <a:pt x="19" y="45"/>
                        </a:lnTo>
                        <a:lnTo>
                          <a:pt x="24" y="43"/>
                        </a:lnTo>
                        <a:lnTo>
                          <a:pt x="28" y="40"/>
                        </a:lnTo>
                        <a:lnTo>
                          <a:pt x="32" y="39"/>
                        </a:lnTo>
                        <a:lnTo>
                          <a:pt x="37" y="39"/>
                        </a:lnTo>
                        <a:lnTo>
                          <a:pt x="41" y="40"/>
                        </a:lnTo>
                        <a:lnTo>
                          <a:pt x="45" y="42"/>
                        </a:lnTo>
                        <a:lnTo>
                          <a:pt x="49" y="44"/>
                        </a:lnTo>
                        <a:lnTo>
                          <a:pt x="52" y="47"/>
                        </a:lnTo>
                        <a:lnTo>
                          <a:pt x="54" y="50"/>
                        </a:lnTo>
                        <a:lnTo>
                          <a:pt x="57" y="58"/>
                        </a:lnTo>
                        <a:lnTo>
                          <a:pt x="57" y="65"/>
                        </a:lnTo>
                        <a:lnTo>
                          <a:pt x="56" y="73"/>
                        </a:lnTo>
                        <a:lnTo>
                          <a:pt x="52" y="80"/>
                        </a:lnTo>
                        <a:lnTo>
                          <a:pt x="47" y="87"/>
                        </a:lnTo>
                        <a:lnTo>
                          <a:pt x="42" y="92"/>
                        </a:lnTo>
                        <a:lnTo>
                          <a:pt x="36" y="98"/>
                        </a:lnTo>
                        <a:lnTo>
                          <a:pt x="28" y="102"/>
                        </a:lnTo>
                        <a:lnTo>
                          <a:pt x="18" y="106"/>
                        </a:lnTo>
                        <a:lnTo>
                          <a:pt x="6" y="11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02" name="Freeform 201"/>
                  <p:cNvSpPr>
                    <a:spLocks/>
                  </p:cNvSpPr>
                  <p:nvPr/>
                </p:nvSpPr>
                <p:spPr bwMode="auto">
                  <a:xfrm flipH="1">
                    <a:off x="7219804" y="1009148"/>
                    <a:ext cx="20098" cy="31623"/>
                  </a:xfrm>
                  <a:custGeom>
                    <a:avLst/>
                    <a:gdLst>
                      <a:gd name="T0" fmla="*/ 20 w 59"/>
                      <a:gd name="T1" fmla="*/ 53 h 100"/>
                      <a:gd name="T2" fmla="*/ 27 w 59"/>
                      <a:gd name="T3" fmla="*/ 46 h 100"/>
                      <a:gd name="T4" fmla="*/ 35 w 59"/>
                      <a:gd name="T5" fmla="*/ 42 h 100"/>
                      <a:gd name="T6" fmla="*/ 41 w 59"/>
                      <a:gd name="T7" fmla="*/ 41 h 100"/>
                      <a:gd name="T8" fmla="*/ 49 w 59"/>
                      <a:gd name="T9" fmla="*/ 44 h 100"/>
                      <a:gd name="T10" fmla="*/ 54 w 59"/>
                      <a:gd name="T11" fmla="*/ 49 h 100"/>
                      <a:gd name="T12" fmla="*/ 58 w 59"/>
                      <a:gd name="T13" fmla="*/ 59 h 100"/>
                      <a:gd name="T14" fmla="*/ 58 w 59"/>
                      <a:gd name="T15" fmla="*/ 71 h 100"/>
                      <a:gd name="T16" fmla="*/ 52 w 59"/>
                      <a:gd name="T17" fmla="*/ 84 h 100"/>
                      <a:gd name="T18" fmla="*/ 43 w 59"/>
                      <a:gd name="T19" fmla="*/ 93 h 100"/>
                      <a:gd name="T20" fmla="*/ 32 w 59"/>
                      <a:gd name="T21" fmla="*/ 99 h 100"/>
                      <a:gd name="T22" fmla="*/ 24 w 59"/>
                      <a:gd name="T23" fmla="*/ 100 h 100"/>
                      <a:gd name="T24" fmla="*/ 14 w 59"/>
                      <a:gd name="T25" fmla="*/ 98 h 100"/>
                      <a:gd name="T26" fmla="*/ 8 w 59"/>
                      <a:gd name="T27" fmla="*/ 91 h 100"/>
                      <a:gd name="T28" fmla="*/ 2 w 59"/>
                      <a:gd name="T29" fmla="*/ 80 h 100"/>
                      <a:gd name="T30" fmla="*/ 0 w 59"/>
                      <a:gd name="T31" fmla="*/ 68 h 100"/>
                      <a:gd name="T32" fmla="*/ 1 w 59"/>
                      <a:gd name="T33" fmla="*/ 54 h 100"/>
                      <a:gd name="T34" fmla="*/ 5 w 59"/>
                      <a:gd name="T35" fmla="*/ 38 h 100"/>
                      <a:gd name="T36" fmla="*/ 15 w 59"/>
                      <a:gd name="T37" fmla="*/ 18 h 100"/>
                      <a:gd name="T38" fmla="*/ 24 w 59"/>
                      <a:gd name="T39" fmla="*/ 4 h 100"/>
                      <a:gd name="T40" fmla="*/ 28 w 59"/>
                      <a:gd name="T41" fmla="*/ 0 h 100"/>
                      <a:gd name="T42" fmla="*/ 27 w 59"/>
                      <a:gd name="T43" fmla="*/ 4 h 100"/>
                      <a:gd name="T44" fmla="*/ 19 w 59"/>
                      <a:gd name="T45" fmla="*/ 23 h 100"/>
                      <a:gd name="T46" fmla="*/ 15 w 59"/>
                      <a:gd name="T47" fmla="*/ 36 h 100"/>
                      <a:gd name="T48" fmla="*/ 12 w 59"/>
                      <a:gd name="T49" fmla="*/ 51 h 100"/>
                      <a:gd name="T50" fmla="*/ 13 w 59"/>
                      <a:gd name="T51" fmla="*/ 65 h 100"/>
                      <a:gd name="T52" fmla="*/ 15 w 59"/>
                      <a:gd name="T53" fmla="*/ 78 h 100"/>
                      <a:gd name="T54" fmla="*/ 22 w 59"/>
                      <a:gd name="T55" fmla="*/ 89 h 100"/>
                      <a:gd name="T56" fmla="*/ 28 w 59"/>
                      <a:gd name="T57" fmla="*/ 94 h 100"/>
                      <a:gd name="T58" fmla="*/ 33 w 59"/>
                      <a:gd name="T59" fmla="*/ 94 h 100"/>
                      <a:gd name="T60" fmla="*/ 40 w 59"/>
                      <a:gd name="T61" fmla="*/ 90 h 100"/>
                      <a:gd name="T62" fmla="*/ 45 w 59"/>
                      <a:gd name="T63" fmla="*/ 82 h 100"/>
                      <a:gd name="T64" fmla="*/ 46 w 59"/>
                      <a:gd name="T65" fmla="*/ 71 h 100"/>
                      <a:gd name="T66" fmla="*/ 45 w 59"/>
                      <a:gd name="T67" fmla="*/ 61 h 100"/>
                      <a:gd name="T68" fmla="*/ 40 w 59"/>
                      <a:gd name="T69" fmla="*/ 52 h 100"/>
                      <a:gd name="T70" fmla="*/ 32 w 59"/>
                      <a:gd name="T71" fmla="*/ 49 h 100"/>
                      <a:gd name="T72" fmla="*/ 25 w 59"/>
                      <a:gd name="T73" fmla="*/ 52 h 100"/>
                      <a:gd name="T74" fmla="*/ 22 w 59"/>
                      <a:gd name="T75" fmla="*/ 55 h 100"/>
                      <a:gd name="T76" fmla="*/ 20 w 59"/>
                      <a:gd name="T77" fmla="*/ 5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9" h="100">
                        <a:moveTo>
                          <a:pt x="19" y="55"/>
                        </a:moveTo>
                        <a:lnTo>
                          <a:pt x="20" y="53"/>
                        </a:lnTo>
                        <a:lnTo>
                          <a:pt x="24" y="49"/>
                        </a:lnTo>
                        <a:lnTo>
                          <a:pt x="27" y="46"/>
                        </a:lnTo>
                        <a:lnTo>
                          <a:pt x="30" y="45"/>
                        </a:lnTo>
                        <a:lnTo>
                          <a:pt x="35" y="42"/>
                        </a:lnTo>
                        <a:lnTo>
                          <a:pt x="38" y="41"/>
                        </a:lnTo>
                        <a:lnTo>
                          <a:pt x="41" y="41"/>
                        </a:lnTo>
                        <a:lnTo>
                          <a:pt x="45" y="42"/>
                        </a:lnTo>
                        <a:lnTo>
                          <a:pt x="49" y="44"/>
                        </a:lnTo>
                        <a:lnTo>
                          <a:pt x="52" y="46"/>
                        </a:lnTo>
                        <a:lnTo>
                          <a:pt x="54" y="49"/>
                        </a:lnTo>
                        <a:lnTo>
                          <a:pt x="56" y="52"/>
                        </a:lnTo>
                        <a:lnTo>
                          <a:pt x="58" y="59"/>
                        </a:lnTo>
                        <a:lnTo>
                          <a:pt x="59" y="64"/>
                        </a:lnTo>
                        <a:lnTo>
                          <a:pt x="58" y="71"/>
                        </a:lnTo>
                        <a:lnTo>
                          <a:pt x="56" y="77"/>
                        </a:lnTo>
                        <a:lnTo>
                          <a:pt x="52" y="84"/>
                        </a:lnTo>
                        <a:lnTo>
                          <a:pt x="49" y="89"/>
                        </a:lnTo>
                        <a:lnTo>
                          <a:pt x="43" y="93"/>
                        </a:lnTo>
                        <a:lnTo>
                          <a:pt x="38" y="97"/>
                        </a:lnTo>
                        <a:lnTo>
                          <a:pt x="32" y="99"/>
                        </a:lnTo>
                        <a:lnTo>
                          <a:pt x="28" y="100"/>
                        </a:lnTo>
                        <a:lnTo>
                          <a:pt x="24" y="100"/>
                        </a:lnTo>
                        <a:lnTo>
                          <a:pt x="18" y="99"/>
                        </a:lnTo>
                        <a:lnTo>
                          <a:pt x="14" y="98"/>
                        </a:lnTo>
                        <a:lnTo>
                          <a:pt x="11" y="94"/>
                        </a:lnTo>
                        <a:lnTo>
                          <a:pt x="8" y="91"/>
                        </a:lnTo>
                        <a:lnTo>
                          <a:pt x="4" y="87"/>
                        </a:lnTo>
                        <a:lnTo>
                          <a:pt x="2" y="80"/>
                        </a:lnTo>
                        <a:lnTo>
                          <a:pt x="1" y="75"/>
                        </a:lnTo>
                        <a:lnTo>
                          <a:pt x="0" y="68"/>
                        </a:lnTo>
                        <a:lnTo>
                          <a:pt x="0" y="61"/>
                        </a:lnTo>
                        <a:lnTo>
                          <a:pt x="1" y="54"/>
                        </a:lnTo>
                        <a:lnTo>
                          <a:pt x="3" y="46"/>
                        </a:lnTo>
                        <a:lnTo>
                          <a:pt x="5" y="38"/>
                        </a:lnTo>
                        <a:lnTo>
                          <a:pt x="10" y="30"/>
                        </a:lnTo>
                        <a:lnTo>
                          <a:pt x="15" y="18"/>
                        </a:lnTo>
                        <a:lnTo>
                          <a:pt x="20" y="9"/>
                        </a:lnTo>
                        <a:lnTo>
                          <a:pt x="24" y="4"/>
                        </a:lnTo>
                        <a:lnTo>
                          <a:pt x="27" y="0"/>
                        </a:lnTo>
                        <a:lnTo>
                          <a:pt x="28" y="0"/>
                        </a:lnTo>
                        <a:lnTo>
                          <a:pt x="28" y="0"/>
                        </a:lnTo>
                        <a:lnTo>
                          <a:pt x="27" y="4"/>
                        </a:lnTo>
                        <a:lnTo>
                          <a:pt x="24" y="13"/>
                        </a:lnTo>
                        <a:lnTo>
                          <a:pt x="19" y="23"/>
                        </a:lnTo>
                        <a:lnTo>
                          <a:pt x="17" y="27"/>
                        </a:lnTo>
                        <a:lnTo>
                          <a:pt x="15" y="36"/>
                        </a:lnTo>
                        <a:lnTo>
                          <a:pt x="13" y="44"/>
                        </a:lnTo>
                        <a:lnTo>
                          <a:pt x="12" y="51"/>
                        </a:lnTo>
                        <a:lnTo>
                          <a:pt x="12" y="59"/>
                        </a:lnTo>
                        <a:lnTo>
                          <a:pt x="13" y="65"/>
                        </a:lnTo>
                        <a:lnTo>
                          <a:pt x="14" y="72"/>
                        </a:lnTo>
                        <a:lnTo>
                          <a:pt x="15" y="78"/>
                        </a:lnTo>
                        <a:lnTo>
                          <a:pt x="18" y="85"/>
                        </a:lnTo>
                        <a:lnTo>
                          <a:pt x="22" y="89"/>
                        </a:lnTo>
                        <a:lnTo>
                          <a:pt x="26" y="92"/>
                        </a:lnTo>
                        <a:lnTo>
                          <a:pt x="28" y="94"/>
                        </a:lnTo>
                        <a:lnTo>
                          <a:pt x="31" y="94"/>
                        </a:lnTo>
                        <a:lnTo>
                          <a:pt x="33" y="94"/>
                        </a:lnTo>
                        <a:lnTo>
                          <a:pt x="37" y="93"/>
                        </a:lnTo>
                        <a:lnTo>
                          <a:pt x="40" y="90"/>
                        </a:lnTo>
                        <a:lnTo>
                          <a:pt x="43" y="87"/>
                        </a:lnTo>
                        <a:lnTo>
                          <a:pt x="45" y="82"/>
                        </a:lnTo>
                        <a:lnTo>
                          <a:pt x="46" y="76"/>
                        </a:lnTo>
                        <a:lnTo>
                          <a:pt x="46" y="71"/>
                        </a:lnTo>
                        <a:lnTo>
                          <a:pt x="46" y="65"/>
                        </a:lnTo>
                        <a:lnTo>
                          <a:pt x="45" y="61"/>
                        </a:lnTo>
                        <a:lnTo>
                          <a:pt x="43" y="57"/>
                        </a:lnTo>
                        <a:lnTo>
                          <a:pt x="40" y="52"/>
                        </a:lnTo>
                        <a:lnTo>
                          <a:pt x="37" y="50"/>
                        </a:lnTo>
                        <a:lnTo>
                          <a:pt x="32" y="49"/>
                        </a:lnTo>
                        <a:lnTo>
                          <a:pt x="28" y="51"/>
                        </a:lnTo>
                        <a:lnTo>
                          <a:pt x="25" y="52"/>
                        </a:lnTo>
                        <a:lnTo>
                          <a:pt x="22" y="55"/>
                        </a:lnTo>
                        <a:lnTo>
                          <a:pt x="22" y="55"/>
                        </a:lnTo>
                        <a:lnTo>
                          <a:pt x="22" y="55"/>
                        </a:lnTo>
                        <a:lnTo>
                          <a:pt x="20" y="55"/>
                        </a:lnTo>
                        <a:lnTo>
                          <a:pt x="19" y="55"/>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03" name="Freeform 202"/>
                  <p:cNvSpPr>
                    <a:spLocks/>
                  </p:cNvSpPr>
                  <p:nvPr/>
                </p:nvSpPr>
                <p:spPr bwMode="auto">
                  <a:xfrm flipH="1">
                    <a:off x="7348432" y="1130369"/>
                    <a:ext cx="17418" cy="34258"/>
                  </a:xfrm>
                  <a:custGeom>
                    <a:avLst/>
                    <a:gdLst>
                      <a:gd name="T0" fmla="*/ 45 w 52"/>
                      <a:gd name="T1" fmla="*/ 98 h 106"/>
                      <a:gd name="T2" fmla="*/ 34 w 52"/>
                      <a:gd name="T3" fmla="*/ 106 h 106"/>
                      <a:gd name="T4" fmla="*/ 48 w 52"/>
                      <a:gd name="T5" fmla="*/ 15 h 106"/>
                      <a:gd name="T6" fmla="*/ 1 w 52"/>
                      <a:gd name="T7" fmla="*/ 40 h 106"/>
                      <a:gd name="T8" fmla="*/ 0 w 52"/>
                      <a:gd name="T9" fmla="*/ 27 h 106"/>
                      <a:gd name="T10" fmla="*/ 52 w 52"/>
                      <a:gd name="T11" fmla="*/ 0 h 106"/>
                      <a:gd name="T12" fmla="*/ 45 w 52"/>
                      <a:gd name="T13" fmla="*/ 98 h 106"/>
                    </a:gdLst>
                    <a:ahLst/>
                    <a:cxnLst>
                      <a:cxn ang="0">
                        <a:pos x="T0" y="T1"/>
                      </a:cxn>
                      <a:cxn ang="0">
                        <a:pos x="T2" y="T3"/>
                      </a:cxn>
                      <a:cxn ang="0">
                        <a:pos x="T4" y="T5"/>
                      </a:cxn>
                      <a:cxn ang="0">
                        <a:pos x="T6" y="T7"/>
                      </a:cxn>
                      <a:cxn ang="0">
                        <a:pos x="T8" y="T9"/>
                      </a:cxn>
                      <a:cxn ang="0">
                        <a:pos x="T10" y="T11"/>
                      </a:cxn>
                      <a:cxn ang="0">
                        <a:pos x="T12" y="T13"/>
                      </a:cxn>
                    </a:cxnLst>
                    <a:rect l="0" t="0" r="r" b="b"/>
                    <a:pathLst>
                      <a:path w="52" h="106">
                        <a:moveTo>
                          <a:pt x="45" y="98"/>
                        </a:moveTo>
                        <a:lnTo>
                          <a:pt x="34" y="106"/>
                        </a:lnTo>
                        <a:lnTo>
                          <a:pt x="48" y="15"/>
                        </a:lnTo>
                        <a:lnTo>
                          <a:pt x="1" y="40"/>
                        </a:lnTo>
                        <a:lnTo>
                          <a:pt x="0" y="27"/>
                        </a:lnTo>
                        <a:lnTo>
                          <a:pt x="52" y="0"/>
                        </a:lnTo>
                        <a:lnTo>
                          <a:pt x="45" y="9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04" name="Freeform 203"/>
                  <p:cNvSpPr>
                    <a:spLocks/>
                  </p:cNvSpPr>
                  <p:nvPr/>
                </p:nvSpPr>
                <p:spPr bwMode="auto">
                  <a:xfrm flipH="1">
                    <a:off x="7274739" y="1097429"/>
                    <a:ext cx="12059" cy="10541"/>
                  </a:xfrm>
                  <a:custGeom>
                    <a:avLst/>
                    <a:gdLst>
                      <a:gd name="T0" fmla="*/ 27 w 35"/>
                      <a:gd name="T1" fmla="*/ 35 h 35"/>
                      <a:gd name="T2" fmla="*/ 32 w 35"/>
                      <a:gd name="T3" fmla="*/ 27 h 35"/>
                      <a:gd name="T4" fmla="*/ 35 w 35"/>
                      <a:gd name="T5" fmla="*/ 21 h 35"/>
                      <a:gd name="T6" fmla="*/ 35 w 35"/>
                      <a:gd name="T7" fmla="*/ 18 h 35"/>
                      <a:gd name="T8" fmla="*/ 35 w 35"/>
                      <a:gd name="T9" fmla="*/ 14 h 35"/>
                      <a:gd name="T10" fmla="*/ 35 w 35"/>
                      <a:gd name="T11" fmla="*/ 11 h 35"/>
                      <a:gd name="T12" fmla="*/ 33 w 35"/>
                      <a:gd name="T13" fmla="*/ 8 h 35"/>
                      <a:gd name="T14" fmla="*/ 32 w 35"/>
                      <a:gd name="T15" fmla="*/ 6 h 35"/>
                      <a:gd name="T16" fmla="*/ 29 w 35"/>
                      <a:gd name="T17" fmla="*/ 3 h 35"/>
                      <a:gd name="T18" fmla="*/ 27 w 35"/>
                      <a:gd name="T19" fmla="*/ 1 h 35"/>
                      <a:gd name="T20" fmla="*/ 23 w 35"/>
                      <a:gd name="T21" fmla="*/ 0 h 35"/>
                      <a:gd name="T22" fmla="*/ 20 w 35"/>
                      <a:gd name="T23" fmla="*/ 0 h 35"/>
                      <a:gd name="T24" fmla="*/ 17 w 35"/>
                      <a:gd name="T25" fmla="*/ 0 h 35"/>
                      <a:gd name="T26" fmla="*/ 13 w 35"/>
                      <a:gd name="T27" fmla="*/ 1 h 35"/>
                      <a:gd name="T28" fmla="*/ 9 w 35"/>
                      <a:gd name="T29" fmla="*/ 3 h 35"/>
                      <a:gd name="T30" fmla="*/ 7 w 35"/>
                      <a:gd name="T31" fmla="*/ 5 h 35"/>
                      <a:gd name="T32" fmla="*/ 5 w 35"/>
                      <a:gd name="T33" fmla="*/ 7 h 35"/>
                      <a:gd name="T34" fmla="*/ 3 w 35"/>
                      <a:gd name="T35" fmla="*/ 9 h 35"/>
                      <a:gd name="T36" fmla="*/ 1 w 35"/>
                      <a:gd name="T37" fmla="*/ 12 h 35"/>
                      <a:gd name="T38" fmla="*/ 0 w 35"/>
                      <a:gd name="T39" fmla="*/ 15 h 35"/>
                      <a:gd name="T40" fmla="*/ 0 w 35"/>
                      <a:gd name="T41" fmla="*/ 19 h 35"/>
                      <a:gd name="T42" fmla="*/ 1 w 35"/>
                      <a:gd name="T43" fmla="*/ 21 h 35"/>
                      <a:gd name="T44" fmla="*/ 2 w 35"/>
                      <a:gd name="T45" fmla="*/ 24 h 35"/>
                      <a:gd name="T46" fmla="*/ 5 w 35"/>
                      <a:gd name="T47" fmla="*/ 28 h 35"/>
                      <a:gd name="T48" fmla="*/ 10 w 35"/>
                      <a:gd name="T49" fmla="*/ 31 h 35"/>
                      <a:gd name="T50" fmla="*/ 17 w 35"/>
                      <a:gd name="T51" fmla="*/ 34 h 35"/>
                      <a:gd name="T52" fmla="*/ 27 w 35"/>
                      <a:gd name="T53" fmla="*/ 3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5" h="35">
                        <a:moveTo>
                          <a:pt x="27" y="35"/>
                        </a:moveTo>
                        <a:lnTo>
                          <a:pt x="32" y="27"/>
                        </a:lnTo>
                        <a:lnTo>
                          <a:pt x="35" y="21"/>
                        </a:lnTo>
                        <a:lnTo>
                          <a:pt x="35" y="18"/>
                        </a:lnTo>
                        <a:lnTo>
                          <a:pt x="35" y="14"/>
                        </a:lnTo>
                        <a:lnTo>
                          <a:pt x="35" y="11"/>
                        </a:lnTo>
                        <a:lnTo>
                          <a:pt x="33" y="8"/>
                        </a:lnTo>
                        <a:lnTo>
                          <a:pt x="32" y="6"/>
                        </a:lnTo>
                        <a:lnTo>
                          <a:pt x="29" y="3"/>
                        </a:lnTo>
                        <a:lnTo>
                          <a:pt x="27" y="1"/>
                        </a:lnTo>
                        <a:lnTo>
                          <a:pt x="23" y="0"/>
                        </a:lnTo>
                        <a:lnTo>
                          <a:pt x="20" y="0"/>
                        </a:lnTo>
                        <a:lnTo>
                          <a:pt x="17" y="0"/>
                        </a:lnTo>
                        <a:lnTo>
                          <a:pt x="13" y="1"/>
                        </a:lnTo>
                        <a:lnTo>
                          <a:pt x="9" y="3"/>
                        </a:lnTo>
                        <a:lnTo>
                          <a:pt x="7" y="5"/>
                        </a:lnTo>
                        <a:lnTo>
                          <a:pt x="5" y="7"/>
                        </a:lnTo>
                        <a:lnTo>
                          <a:pt x="3" y="9"/>
                        </a:lnTo>
                        <a:lnTo>
                          <a:pt x="1" y="12"/>
                        </a:lnTo>
                        <a:lnTo>
                          <a:pt x="0" y="15"/>
                        </a:lnTo>
                        <a:lnTo>
                          <a:pt x="0" y="19"/>
                        </a:lnTo>
                        <a:lnTo>
                          <a:pt x="1" y="21"/>
                        </a:lnTo>
                        <a:lnTo>
                          <a:pt x="2" y="24"/>
                        </a:lnTo>
                        <a:lnTo>
                          <a:pt x="5" y="28"/>
                        </a:lnTo>
                        <a:lnTo>
                          <a:pt x="10" y="31"/>
                        </a:lnTo>
                        <a:lnTo>
                          <a:pt x="17" y="34"/>
                        </a:lnTo>
                        <a:lnTo>
                          <a:pt x="27" y="35"/>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05" name="Freeform 204"/>
                  <p:cNvSpPr>
                    <a:spLocks/>
                  </p:cNvSpPr>
                  <p:nvPr/>
                </p:nvSpPr>
                <p:spPr bwMode="auto">
                  <a:xfrm flipH="1">
                    <a:off x="7270720" y="1111922"/>
                    <a:ext cx="13398" cy="11858"/>
                  </a:xfrm>
                  <a:custGeom>
                    <a:avLst/>
                    <a:gdLst>
                      <a:gd name="T0" fmla="*/ 11 w 41"/>
                      <a:gd name="T1" fmla="*/ 0 h 36"/>
                      <a:gd name="T2" fmla="*/ 5 w 41"/>
                      <a:gd name="T3" fmla="*/ 7 h 36"/>
                      <a:gd name="T4" fmla="*/ 1 w 41"/>
                      <a:gd name="T5" fmla="*/ 15 h 36"/>
                      <a:gd name="T6" fmla="*/ 0 w 41"/>
                      <a:gd name="T7" fmla="*/ 19 h 36"/>
                      <a:gd name="T8" fmla="*/ 0 w 41"/>
                      <a:gd name="T9" fmla="*/ 22 h 36"/>
                      <a:gd name="T10" fmla="*/ 1 w 41"/>
                      <a:gd name="T11" fmla="*/ 26 h 36"/>
                      <a:gd name="T12" fmla="*/ 2 w 41"/>
                      <a:gd name="T13" fmla="*/ 30 h 36"/>
                      <a:gd name="T14" fmla="*/ 5 w 41"/>
                      <a:gd name="T15" fmla="*/ 32 h 36"/>
                      <a:gd name="T16" fmla="*/ 7 w 41"/>
                      <a:gd name="T17" fmla="*/ 34 h 36"/>
                      <a:gd name="T18" fmla="*/ 11 w 41"/>
                      <a:gd name="T19" fmla="*/ 35 h 36"/>
                      <a:gd name="T20" fmla="*/ 14 w 41"/>
                      <a:gd name="T21" fmla="*/ 36 h 36"/>
                      <a:gd name="T22" fmla="*/ 22 w 41"/>
                      <a:gd name="T23" fmla="*/ 35 h 36"/>
                      <a:gd name="T24" fmla="*/ 28 w 41"/>
                      <a:gd name="T25" fmla="*/ 32 h 36"/>
                      <a:gd name="T26" fmla="*/ 34 w 41"/>
                      <a:gd name="T27" fmla="*/ 29 h 36"/>
                      <a:gd name="T28" fmla="*/ 38 w 41"/>
                      <a:gd name="T29" fmla="*/ 22 h 36"/>
                      <a:gd name="T30" fmla="*/ 40 w 41"/>
                      <a:gd name="T31" fmla="*/ 19 h 36"/>
                      <a:gd name="T32" fmla="*/ 41 w 41"/>
                      <a:gd name="T33" fmla="*/ 16 h 36"/>
                      <a:gd name="T34" fmla="*/ 40 w 41"/>
                      <a:gd name="T35" fmla="*/ 13 h 36"/>
                      <a:gd name="T36" fmla="*/ 39 w 41"/>
                      <a:gd name="T37" fmla="*/ 9 h 36"/>
                      <a:gd name="T38" fmla="*/ 36 w 41"/>
                      <a:gd name="T39" fmla="*/ 6 h 36"/>
                      <a:gd name="T40" fmla="*/ 31 w 41"/>
                      <a:gd name="T41" fmla="*/ 4 h 36"/>
                      <a:gd name="T42" fmla="*/ 23 w 41"/>
                      <a:gd name="T43" fmla="*/ 1 h 36"/>
                      <a:gd name="T44" fmla="*/ 11 w 41"/>
                      <a:gd name="T45" fmla="*/ 0 h 36"/>
                      <a:gd name="T46" fmla="*/ 11 w 41"/>
                      <a:gd name="T47" fmla="*/ 0 h 36"/>
                      <a:gd name="T48" fmla="*/ 11 w 41"/>
                      <a:gd name="T49"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 h="36">
                        <a:moveTo>
                          <a:pt x="11" y="0"/>
                        </a:moveTo>
                        <a:lnTo>
                          <a:pt x="5" y="7"/>
                        </a:lnTo>
                        <a:lnTo>
                          <a:pt x="1" y="15"/>
                        </a:lnTo>
                        <a:lnTo>
                          <a:pt x="0" y="19"/>
                        </a:lnTo>
                        <a:lnTo>
                          <a:pt x="0" y="22"/>
                        </a:lnTo>
                        <a:lnTo>
                          <a:pt x="1" y="26"/>
                        </a:lnTo>
                        <a:lnTo>
                          <a:pt x="2" y="30"/>
                        </a:lnTo>
                        <a:lnTo>
                          <a:pt x="5" y="32"/>
                        </a:lnTo>
                        <a:lnTo>
                          <a:pt x="7" y="34"/>
                        </a:lnTo>
                        <a:lnTo>
                          <a:pt x="11" y="35"/>
                        </a:lnTo>
                        <a:lnTo>
                          <a:pt x="14" y="36"/>
                        </a:lnTo>
                        <a:lnTo>
                          <a:pt x="22" y="35"/>
                        </a:lnTo>
                        <a:lnTo>
                          <a:pt x="28" y="32"/>
                        </a:lnTo>
                        <a:lnTo>
                          <a:pt x="34" y="29"/>
                        </a:lnTo>
                        <a:lnTo>
                          <a:pt x="38" y="22"/>
                        </a:lnTo>
                        <a:lnTo>
                          <a:pt x="40" y="19"/>
                        </a:lnTo>
                        <a:lnTo>
                          <a:pt x="41" y="16"/>
                        </a:lnTo>
                        <a:lnTo>
                          <a:pt x="40" y="13"/>
                        </a:lnTo>
                        <a:lnTo>
                          <a:pt x="39" y="9"/>
                        </a:lnTo>
                        <a:lnTo>
                          <a:pt x="36" y="6"/>
                        </a:lnTo>
                        <a:lnTo>
                          <a:pt x="31" y="4"/>
                        </a:lnTo>
                        <a:lnTo>
                          <a:pt x="23" y="1"/>
                        </a:lnTo>
                        <a:lnTo>
                          <a:pt x="11" y="0"/>
                        </a:lnTo>
                        <a:lnTo>
                          <a:pt x="11" y="0"/>
                        </a:lnTo>
                        <a:lnTo>
                          <a:pt x="11"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06" name="Freeform 205"/>
                  <p:cNvSpPr>
                    <a:spLocks/>
                  </p:cNvSpPr>
                  <p:nvPr/>
                </p:nvSpPr>
                <p:spPr bwMode="auto">
                  <a:xfrm flipH="1">
                    <a:off x="7268041" y="1094794"/>
                    <a:ext cx="21438" cy="30305"/>
                  </a:xfrm>
                  <a:custGeom>
                    <a:avLst/>
                    <a:gdLst>
                      <a:gd name="T0" fmla="*/ 24 w 66"/>
                      <a:gd name="T1" fmla="*/ 50 h 93"/>
                      <a:gd name="T2" fmla="*/ 16 w 66"/>
                      <a:gd name="T3" fmla="*/ 49 h 93"/>
                      <a:gd name="T4" fmla="*/ 10 w 66"/>
                      <a:gd name="T5" fmla="*/ 46 h 93"/>
                      <a:gd name="T6" fmla="*/ 5 w 66"/>
                      <a:gd name="T7" fmla="*/ 43 h 93"/>
                      <a:gd name="T8" fmla="*/ 2 w 66"/>
                      <a:gd name="T9" fmla="*/ 39 h 93"/>
                      <a:gd name="T10" fmla="*/ 0 w 66"/>
                      <a:gd name="T11" fmla="*/ 35 h 93"/>
                      <a:gd name="T12" fmla="*/ 0 w 66"/>
                      <a:gd name="T13" fmla="*/ 29 h 93"/>
                      <a:gd name="T14" fmla="*/ 1 w 66"/>
                      <a:gd name="T15" fmla="*/ 24 h 93"/>
                      <a:gd name="T16" fmla="*/ 3 w 66"/>
                      <a:gd name="T17" fmla="*/ 18 h 93"/>
                      <a:gd name="T18" fmla="*/ 7 w 66"/>
                      <a:gd name="T19" fmla="*/ 14 h 93"/>
                      <a:gd name="T20" fmla="*/ 10 w 66"/>
                      <a:gd name="T21" fmla="*/ 10 h 93"/>
                      <a:gd name="T22" fmla="*/ 14 w 66"/>
                      <a:gd name="T23" fmla="*/ 6 h 93"/>
                      <a:gd name="T24" fmla="*/ 18 w 66"/>
                      <a:gd name="T25" fmla="*/ 3 h 93"/>
                      <a:gd name="T26" fmla="*/ 23 w 66"/>
                      <a:gd name="T27" fmla="*/ 2 h 93"/>
                      <a:gd name="T28" fmla="*/ 27 w 66"/>
                      <a:gd name="T29" fmla="*/ 1 h 93"/>
                      <a:gd name="T30" fmla="*/ 31 w 66"/>
                      <a:gd name="T31" fmla="*/ 0 h 93"/>
                      <a:gd name="T32" fmla="*/ 36 w 66"/>
                      <a:gd name="T33" fmla="*/ 0 h 93"/>
                      <a:gd name="T34" fmla="*/ 40 w 66"/>
                      <a:gd name="T35" fmla="*/ 1 h 93"/>
                      <a:gd name="T36" fmla="*/ 43 w 66"/>
                      <a:gd name="T37" fmla="*/ 3 h 93"/>
                      <a:gd name="T38" fmla="*/ 47 w 66"/>
                      <a:gd name="T39" fmla="*/ 5 h 93"/>
                      <a:gd name="T40" fmla="*/ 49 w 66"/>
                      <a:gd name="T41" fmla="*/ 10 h 93"/>
                      <a:gd name="T42" fmla="*/ 51 w 66"/>
                      <a:gd name="T43" fmla="*/ 13 h 93"/>
                      <a:gd name="T44" fmla="*/ 51 w 66"/>
                      <a:gd name="T45" fmla="*/ 17 h 93"/>
                      <a:gd name="T46" fmla="*/ 50 w 66"/>
                      <a:gd name="T47" fmla="*/ 22 h 93"/>
                      <a:gd name="T48" fmla="*/ 48 w 66"/>
                      <a:gd name="T49" fmla="*/ 26 h 93"/>
                      <a:gd name="T50" fmla="*/ 44 w 66"/>
                      <a:gd name="T51" fmla="*/ 32 h 93"/>
                      <a:gd name="T52" fmla="*/ 38 w 66"/>
                      <a:gd name="T53" fmla="*/ 40 h 93"/>
                      <a:gd name="T54" fmla="*/ 48 w 66"/>
                      <a:gd name="T55" fmla="*/ 42 h 93"/>
                      <a:gd name="T56" fmla="*/ 55 w 66"/>
                      <a:gd name="T57" fmla="*/ 44 h 93"/>
                      <a:gd name="T58" fmla="*/ 61 w 66"/>
                      <a:gd name="T59" fmla="*/ 47 h 93"/>
                      <a:gd name="T60" fmla="*/ 65 w 66"/>
                      <a:gd name="T61" fmla="*/ 53 h 93"/>
                      <a:gd name="T62" fmla="*/ 66 w 66"/>
                      <a:gd name="T63" fmla="*/ 57 h 93"/>
                      <a:gd name="T64" fmla="*/ 66 w 66"/>
                      <a:gd name="T65" fmla="*/ 63 h 93"/>
                      <a:gd name="T66" fmla="*/ 65 w 66"/>
                      <a:gd name="T67" fmla="*/ 68 h 93"/>
                      <a:gd name="T68" fmla="*/ 62 w 66"/>
                      <a:gd name="T69" fmla="*/ 73 h 93"/>
                      <a:gd name="T70" fmla="*/ 58 w 66"/>
                      <a:gd name="T71" fmla="*/ 78 h 93"/>
                      <a:gd name="T72" fmla="*/ 55 w 66"/>
                      <a:gd name="T73" fmla="*/ 81 h 93"/>
                      <a:gd name="T74" fmla="*/ 50 w 66"/>
                      <a:gd name="T75" fmla="*/ 84 h 93"/>
                      <a:gd name="T76" fmla="*/ 45 w 66"/>
                      <a:gd name="T77" fmla="*/ 87 h 93"/>
                      <a:gd name="T78" fmla="*/ 40 w 66"/>
                      <a:gd name="T79" fmla="*/ 90 h 93"/>
                      <a:gd name="T80" fmla="*/ 36 w 66"/>
                      <a:gd name="T81" fmla="*/ 92 h 93"/>
                      <a:gd name="T82" fmla="*/ 31 w 66"/>
                      <a:gd name="T83" fmla="*/ 92 h 93"/>
                      <a:gd name="T84" fmla="*/ 27 w 66"/>
                      <a:gd name="T85" fmla="*/ 93 h 93"/>
                      <a:gd name="T86" fmla="*/ 22 w 66"/>
                      <a:gd name="T87" fmla="*/ 92 h 93"/>
                      <a:gd name="T88" fmla="*/ 17 w 66"/>
                      <a:gd name="T89" fmla="*/ 91 h 93"/>
                      <a:gd name="T90" fmla="*/ 14 w 66"/>
                      <a:gd name="T91" fmla="*/ 87 h 93"/>
                      <a:gd name="T92" fmla="*/ 11 w 66"/>
                      <a:gd name="T93" fmla="*/ 84 h 93"/>
                      <a:gd name="T94" fmla="*/ 10 w 66"/>
                      <a:gd name="T95" fmla="*/ 81 h 93"/>
                      <a:gd name="T96" fmla="*/ 10 w 66"/>
                      <a:gd name="T97" fmla="*/ 77 h 93"/>
                      <a:gd name="T98" fmla="*/ 10 w 66"/>
                      <a:gd name="T99" fmla="*/ 72 h 93"/>
                      <a:gd name="T100" fmla="*/ 11 w 66"/>
                      <a:gd name="T101" fmla="*/ 69 h 93"/>
                      <a:gd name="T102" fmla="*/ 13 w 66"/>
                      <a:gd name="T103" fmla="*/ 65 h 93"/>
                      <a:gd name="T104" fmla="*/ 16 w 66"/>
                      <a:gd name="T105" fmla="*/ 59 h 93"/>
                      <a:gd name="T106" fmla="*/ 20 w 66"/>
                      <a:gd name="T107" fmla="*/ 55 h 93"/>
                      <a:gd name="T108" fmla="*/ 24 w 66"/>
                      <a:gd name="T109" fmla="*/ 50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 h="93">
                        <a:moveTo>
                          <a:pt x="24" y="50"/>
                        </a:moveTo>
                        <a:lnTo>
                          <a:pt x="16" y="49"/>
                        </a:lnTo>
                        <a:lnTo>
                          <a:pt x="10" y="46"/>
                        </a:lnTo>
                        <a:lnTo>
                          <a:pt x="5" y="43"/>
                        </a:lnTo>
                        <a:lnTo>
                          <a:pt x="2" y="39"/>
                        </a:lnTo>
                        <a:lnTo>
                          <a:pt x="0" y="35"/>
                        </a:lnTo>
                        <a:lnTo>
                          <a:pt x="0" y="29"/>
                        </a:lnTo>
                        <a:lnTo>
                          <a:pt x="1" y="24"/>
                        </a:lnTo>
                        <a:lnTo>
                          <a:pt x="3" y="18"/>
                        </a:lnTo>
                        <a:lnTo>
                          <a:pt x="7" y="14"/>
                        </a:lnTo>
                        <a:lnTo>
                          <a:pt x="10" y="10"/>
                        </a:lnTo>
                        <a:lnTo>
                          <a:pt x="14" y="6"/>
                        </a:lnTo>
                        <a:lnTo>
                          <a:pt x="18" y="3"/>
                        </a:lnTo>
                        <a:lnTo>
                          <a:pt x="23" y="2"/>
                        </a:lnTo>
                        <a:lnTo>
                          <a:pt x="27" y="1"/>
                        </a:lnTo>
                        <a:lnTo>
                          <a:pt x="31" y="0"/>
                        </a:lnTo>
                        <a:lnTo>
                          <a:pt x="36" y="0"/>
                        </a:lnTo>
                        <a:lnTo>
                          <a:pt x="40" y="1"/>
                        </a:lnTo>
                        <a:lnTo>
                          <a:pt x="43" y="3"/>
                        </a:lnTo>
                        <a:lnTo>
                          <a:pt x="47" y="5"/>
                        </a:lnTo>
                        <a:lnTo>
                          <a:pt x="49" y="10"/>
                        </a:lnTo>
                        <a:lnTo>
                          <a:pt x="51" y="13"/>
                        </a:lnTo>
                        <a:lnTo>
                          <a:pt x="51" y="17"/>
                        </a:lnTo>
                        <a:lnTo>
                          <a:pt x="50" y="22"/>
                        </a:lnTo>
                        <a:lnTo>
                          <a:pt x="48" y="26"/>
                        </a:lnTo>
                        <a:lnTo>
                          <a:pt x="44" y="32"/>
                        </a:lnTo>
                        <a:lnTo>
                          <a:pt x="38" y="40"/>
                        </a:lnTo>
                        <a:lnTo>
                          <a:pt x="48" y="42"/>
                        </a:lnTo>
                        <a:lnTo>
                          <a:pt x="55" y="44"/>
                        </a:lnTo>
                        <a:lnTo>
                          <a:pt x="61" y="47"/>
                        </a:lnTo>
                        <a:lnTo>
                          <a:pt x="65" y="53"/>
                        </a:lnTo>
                        <a:lnTo>
                          <a:pt x="66" y="57"/>
                        </a:lnTo>
                        <a:lnTo>
                          <a:pt x="66" y="63"/>
                        </a:lnTo>
                        <a:lnTo>
                          <a:pt x="65" y="68"/>
                        </a:lnTo>
                        <a:lnTo>
                          <a:pt x="62" y="73"/>
                        </a:lnTo>
                        <a:lnTo>
                          <a:pt x="58" y="78"/>
                        </a:lnTo>
                        <a:lnTo>
                          <a:pt x="55" y="81"/>
                        </a:lnTo>
                        <a:lnTo>
                          <a:pt x="50" y="84"/>
                        </a:lnTo>
                        <a:lnTo>
                          <a:pt x="45" y="87"/>
                        </a:lnTo>
                        <a:lnTo>
                          <a:pt x="40" y="90"/>
                        </a:lnTo>
                        <a:lnTo>
                          <a:pt x="36" y="92"/>
                        </a:lnTo>
                        <a:lnTo>
                          <a:pt x="31" y="92"/>
                        </a:lnTo>
                        <a:lnTo>
                          <a:pt x="27" y="93"/>
                        </a:lnTo>
                        <a:lnTo>
                          <a:pt x="22" y="92"/>
                        </a:lnTo>
                        <a:lnTo>
                          <a:pt x="17" y="91"/>
                        </a:lnTo>
                        <a:lnTo>
                          <a:pt x="14" y="87"/>
                        </a:lnTo>
                        <a:lnTo>
                          <a:pt x="11" y="84"/>
                        </a:lnTo>
                        <a:lnTo>
                          <a:pt x="10" y="81"/>
                        </a:lnTo>
                        <a:lnTo>
                          <a:pt x="10" y="77"/>
                        </a:lnTo>
                        <a:lnTo>
                          <a:pt x="10" y="72"/>
                        </a:lnTo>
                        <a:lnTo>
                          <a:pt x="11" y="69"/>
                        </a:lnTo>
                        <a:lnTo>
                          <a:pt x="13" y="65"/>
                        </a:lnTo>
                        <a:lnTo>
                          <a:pt x="16" y="59"/>
                        </a:lnTo>
                        <a:lnTo>
                          <a:pt x="20" y="55"/>
                        </a:lnTo>
                        <a:lnTo>
                          <a:pt x="24" y="5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07" name="Freeform 206"/>
                  <p:cNvSpPr>
                    <a:spLocks/>
                  </p:cNvSpPr>
                  <p:nvPr/>
                </p:nvSpPr>
                <p:spPr bwMode="auto">
                  <a:xfrm flipH="1">
                    <a:off x="7199707" y="1057900"/>
                    <a:ext cx="20098" cy="32941"/>
                  </a:xfrm>
                  <a:custGeom>
                    <a:avLst/>
                    <a:gdLst>
                      <a:gd name="T0" fmla="*/ 34 w 62"/>
                      <a:gd name="T1" fmla="*/ 99 h 102"/>
                      <a:gd name="T2" fmla="*/ 35 w 62"/>
                      <a:gd name="T3" fmla="*/ 91 h 102"/>
                      <a:gd name="T4" fmla="*/ 44 w 62"/>
                      <a:gd name="T5" fmla="*/ 76 h 102"/>
                      <a:gd name="T6" fmla="*/ 49 w 62"/>
                      <a:gd name="T7" fmla="*/ 53 h 102"/>
                      <a:gd name="T8" fmla="*/ 49 w 62"/>
                      <a:gd name="T9" fmla="*/ 33 h 102"/>
                      <a:gd name="T10" fmla="*/ 47 w 62"/>
                      <a:gd name="T11" fmla="*/ 21 h 102"/>
                      <a:gd name="T12" fmla="*/ 42 w 62"/>
                      <a:gd name="T13" fmla="*/ 12 h 102"/>
                      <a:gd name="T14" fmla="*/ 38 w 62"/>
                      <a:gd name="T15" fmla="*/ 8 h 102"/>
                      <a:gd name="T16" fmla="*/ 33 w 62"/>
                      <a:gd name="T17" fmla="*/ 6 h 102"/>
                      <a:gd name="T18" fmla="*/ 26 w 62"/>
                      <a:gd name="T19" fmla="*/ 7 h 102"/>
                      <a:gd name="T20" fmla="*/ 19 w 62"/>
                      <a:gd name="T21" fmla="*/ 11 h 102"/>
                      <a:gd name="T22" fmla="*/ 13 w 62"/>
                      <a:gd name="T23" fmla="*/ 20 h 102"/>
                      <a:gd name="T24" fmla="*/ 11 w 62"/>
                      <a:gd name="T25" fmla="*/ 31 h 102"/>
                      <a:gd name="T26" fmla="*/ 13 w 62"/>
                      <a:gd name="T27" fmla="*/ 42 h 102"/>
                      <a:gd name="T28" fmla="*/ 19 w 62"/>
                      <a:gd name="T29" fmla="*/ 51 h 102"/>
                      <a:gd name="T30" fmla="*/ 26 w 62"/>
                      <a:gd name="T31" fmla="*/ 56 h 102"/>
                      <a:gd name="T32" fmla="*/ 32 w 62"/>
                      <a:gd name="T33" fmla="*/ 56 h 102"/>
                      <a:gd name="T34" fmla="*/ 36 w 62"/>
                      <a:gd name="T35" fmla="*/ 55 h 102"/>
                      <a:gd name="T36" fmla="*/ 38 w 62"/>
                      <a:gd name="T37" fmla="*/ 52 h 102"/>
                      <a:gd name="T38" fmla="*/ 40 w 62"/>
                      <a:gd name="T39" fmla="*/ 51 h 102"/>
                      <a:gd name="T40" fmla="*/ 41 w 62"/>
                      <a:gd name="T41" fmla="*/ 53 h 102"/>
                      <a:gd name="T42" fmla="*/ 37 w 62"/>
                      <a:gd name="T43" fmla="*/ 58 h 102"/>
                      <a:gd name="T44" fmla="*/ 28 w 62"/>
                      <a:gd name="T45" fmla="*/ 62 h 102"/>
                      <a:gd name="T46" fmla="*/ 20 w 62"/>
                      <a:gd name="T47" fmla="*/ 63 h 102"/>
                      <a:gd name="T48" fmla="*/ 12 w 62"/>
                      <a:gd name="T49" fmla="*/ 61 h 102"/>
                      <a:gd name="T50" fmla="*/ 6 w 62"/>
                      <a:gd name="T51" fmla="*/ 56 h 102"/>
                      <a:gd name="T52" fmla="*/ 1 w 62"/>
                      <a:gd name="T53" fmla="*/ 46 h 102"/>
                      <a:gd name="T54" fmla="*/ 0 w 62"/>
                      <a:gd name="T55" fmla="*/ 33 h 102"/>
                      <a:gd name="T56" fmla="*/ 6 w 62"/>
                      <a:gd name="T57" fmla="*/ 19 h 102"/>
                      <a:gd name="T58" fmla="*/ 15 w 62"/>
                      <a:gd name="T59" fmla="*/ 9 h 102"/>
                      <a:gd name="T60" fmla="*/ 26 w 62"/>
                      <a:gd name="T61" fmla="*/ 3 h 102"/>
                      <a:gd name="T62" fmla="*/ 36 w 62"/>
                      <a:gd name="T63" fmla="*/ 0 h 102"/>
                      <a:gd name="T64" fmla="*/ 46 w 62"/>
                      <a:gd name="T65" fmla="*/ 3 h 102"/>
                      <a:gd name="T66" fmla="*/ 53 w 62"/>
                      <a:gd name="T67" fmla="*/ 8 h 102"/>
                      <a:gd name="T68" fmla="*/ 59 w 62"/>
                      <a:gd name="T69" fmla="*/ 19 h 102"/>
                      <a:gd name="T70" fmla="*/ 62 w 62"/>
                      <a:gd name="T71" fmla="*/ 32 h 102"/>
                      <a:gd name="T72" fmla="*/ 61 w 62"/>
                      <a:gd name="T73" fmla="*/ 46 h 102"/>
                      <a:gd name="T74" fmla="*/ 57 w 62"/>
                      <a:gd name="T75" fmla="*/ 62 h 102"/>
                      <a:gd name="T76" fmla="*/ 50 w 62"/>
                      <a:gd name="T77" fmla="*/ 79 h 102"/>
                      <a:gd name="T78" fmla="*/ 40 w 62"/>
                      <a:gd name="T79" fmla="*/ 98 h 102"/>
                      <a:gd name="T80" fmla="*/ 35 w 62"/>
                      <a:gd name="T81" fmla="*/ 10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2" h="102">
                        <a:moveTo>
                          <a:pt x="34" y="102"/>
                        </a:moveTo>
                        <a:lnTo>
                          <a:pt x="34" y="99"/>
                        </a:lnTo>
                        <a:lnTo>
                          <a:pt x="34" y="96"/>
                        </a:lnTo>
                        <a:lnTo>
                          <a:pt x="35" y="91"/>
                        </a:lnTo>
                        <a:lnTo>
                          <a:pt x="37" y="87"/>
                        </a:lnTo>
                        <a:lnTo>
                          <a:pt x="44" y="76"/>
                        </a:lnTo>
                        <a:lnTo>
                          <a:pt x="46" y="71"/>
                        </a:lnTo>
                        <a:lnTo>
                          <a:pt x="49" y="53"/>
                        </a:lnTo>
                        <a:lnTo>
                          <a:pt x="50" y="39"/>
                        </a:lnTo>
                        <a:lnTo>
                          <a:pt x="49" y="33"/>
                        </a:lnTo>
                        <a:lnTo>
                          <a:pt x="48" y="26"/>
                        </a:lnTo>
                        <a:lnTo>
                          <a:pt x="47" y="21"/>
                        </a:lnTo>
                        <a:lnTo>
                          <a:pt x="45" y="16"/>
                        </a:lnTo>
                        <a:lnTo>
                          <a:pt x="42" y="12"/>
                        </a:lnTo>
                        <a:lnTo>
                          <a:pt x="40" y="10"/>
                        </a:lnTo>
                        <a:lnTo>
                          <a:pt x="38" y="8"/>
                        </a:lnTo>
                        <a:lnTo>
                          <a:pt x="35" y="7"/>
                        </a:lnTo>
                        <a:lnTo>
                          <a:pt x="33" y="6"/>
                        </a:lnTo>
                        <a:lnTo>
                          <a:pt x="30" y="6"/>
                        </a:lnTo>
                        <a:lnTo>
                          <a:pt x="26" y="7"/>
                        </a:lnTo>
                        <a:lnTo>
                          <a:pt x="23" y="8"/>
                        </a:lnTo>
                        <a:lnTo>
                          <a:pt x="19" y="11"/>
                        </a:lnTo>
                        <a:lnTo>
                          <a:pt x="15" y="15"/>
                        </a:lnTo>
                        <a:lnTo>
                          <a:pt x="13" y="20"/>
                        </a:lnTo>
                        <a:lnTo>
                          <a:pt x="12" y="25"/>
                        </a:lnTo>
                        <a:lnTo>
                          <a:pt x="11" y="31"/>
                        </a:lnTo>
                        <a:lnTo>
                          <a:pt x="12" y="36"/>
                        </a:lnTo>
                        <a:lnTo>
                          <a:pt x="13" y="42"/>
                        </a:lnTo>
                        <a:lnTo>
                          <a:pt x="15" y="47"/>
                        </a:lnTo>
                        <a:lnTo>
                          <a:pt x="19" y="51"/>
                        </a:lnTo>
                        <a:lnTo>
                          <a:pt x="23" y="55"/>
                        </a:lnTo>
                        <a:lnTo>
                          <a:pt x="26" y="56"/>
                        </a:lnTo>
                        <a:lnTo>
                          <a:pt x="30" y="57"/>
                        </a:lnTo>
                        <a:lnTo>
                          <a:pt x="32" y="56"/>
                        </a:lnTo>
                        <a:lnTo>
                          <a:pt x="35" y="55"/>
                        </a:lnTo>
                        <a:lnTo>
                          <a:pt x="36" y="55"/>
                        </a:lnTo>
                        <a:lnTo>
                          <a:pt x="37" y="53"/>
                        </a:lnTo>
                        <a:lnTo>
                          <a:pt x="38" y="52"/>
                        </a:lnTo>
                        <a:lnTo>
                          <a:pt x="39" y="51"/>
                        </a:lnTo>
                        <a:lnTo>
                          <a:pt x="40" y="51"/>
                        </a:lnTo>
                        <a:lnTo>
                          <a:pt x="41" y="51"/>
                        </a:lnTo>
                        <a:lnTo>
                          <a:pt x="41" y="53"/>
                        </a:lnTo>
                        <a:lnTo>
                          <a:pt x="40" y="56"/>
                        </a:lnTo>
                        <a:lnTo>
                          <a:pt x="37" y="58"/>
                        </a:lnTo>
                        <a:lnTo>
                          <a:pt x="33" y="60"/>
                        </a:lnTo>
                        <a:lnTo>
                          <a:pt x="28" y="62"/>
                        </a:lnTo>
                        <a:lnTo>
                          <a:pt x="24" y="63"/>
                        </a:lnTo>
                        <a:lnTo>
                          <a:pt x="20" y="63"/>
                        </a:lnTo>
                        <a:lnTo>
                          <a:pt x="15" y="62"/>
                        </a:lnTo>
                        <a:lnTo>
                          <a:pt x="12" y="61"/>
                        </a:lnTo>
                        <a:lnTo>
                          <a:pt x="9" y="59"/>
                        </a:lnTo>
                        <a:lnTo>
                          <a:pt x="6" y="56"/>
                        </a:lnTo>
                        <a:lnTo>
                          <a:pt x="4" y="52"/>
                        </a:lnTo>
                        <a:lnTo>
                          <a:pt x="1" y="46"/>
                        </a:lnTo>
                        <a:lnTo>
                          <a:pt x="0" y="39"/>
                        </a:lnTo>
                        <a:lnTo>
                          <a:pt x="0" y="33"/>
                        </a:lnTo>
                        <a:lnTo>
                          <a:pt x="3" y="25"/>
                        </a:lnTo>
                        <a:lnTo>
                          <a:pt x="6" y="19"/>
                        </a:lnTo>
                        <a:lnTo>
                          <a:pt x="10" y="13"/>
                        </a:lnTo>
                        <a:lnTo>
                          <a:pt x="15" y="9"/>
                        </a:lnTo>
                        <a:lnTo>
                          <a:pt x="21" y="5"/>
                        </a:lnTo>
                        <a:lnTo>
                          <a:pt x="26" y="3"/>
                        </a:lnTo>
                        <a:lnTo>
                          <a:pt x="32" y="2"/>
                        </a:lnTo>
                        <a:lnTo>
                          <a:pt x="36" y="0"/>
                        </a:lnTo>
                        <a:lnTo>
                          <a:pt x="41" y="0"/>
                        </a:lnTo>
                        <a:lnTo>
                          <a:pt x="46" y="3"/>
                        </a:lnTo>
                        <a:lnTo>
                          <a:pt x="50" y="5"/>
                        </a:lnTo>
                        <a:lnTo>
                          <a:pt x="53" y="8"/>
                        </a:lnTo>
                        <a:lnTo>
                          <a:pt x="57" y="13"/>
                        </a:lnTo>
                        <a:lnTo>
                          <a:pt x="59" y="19"/>
                        </a:lnTo>
                        <a:lnTo>
                          <a:pt x="61" y="25"/>
                        </a:lnTo>
                        <a:lnTo>
                          <a:pt x="62" y="32"/>
                        </a:lnTo>
                        <a:lnTo>
                          <a:pt x="62" y="38"/>
                        </a:lnTo>
                        <a:lnTo>
                          <a:pt x="61" y="46"/>
                        </a:lnTo>
                        <a:lnTo>
                          <a:pt x="59" y="55"/>
                        </a:lnTo>
                        <a:lnTo>
                          <a:pt x="57" y="62"/>
                        </a:lnTo>
                        <a:lnTo>
                          <a:pt x="53" y="72"/>
                        </a:lnTo>
                        <a:lnTo>
                          <a:pt x="50" y="79"/>
                        </a:lnTo>
                        <a:lnTo>
                          <a:pt x="46" y="88"/>
                        </a:lnTo>
                        <a:lnTo>
                          <a:pt x="40" y="98"/>
                        </a:lnTo>
                        <a:lnTo>
                          <a:pt x="36" y="102"/>
                        </a:lnTo>
                        <a:lnTo>
                          <a:pt x="35" y="102"/>
                        </a:lnTo>
                        <a:lnTo>
                          <a:pt x="34" y="10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08" name="Freeform 207"/>
                  <p:cNvSpPr>
                    <a:spLocks/>
                  </p:cNvSpPr>
                  <p:nvPr/>
                </p:nvSpPr>
                <p:spPr bwMode="auto">
                  <a:xfrm flipH="1">
                    <a:off x="7246601" y="1144864"/>
                    <a:ext cx="14739" cy="26352"/>
                  </a:xfrm>
                  <a:custGeom>
                    <a:avLst/>
                    <a:gdLst>
                      <a:gd name="T0" fmla="*/ 11 w 42"/>
                      <a:gd name="T1" fmla="*/ 1 h 83"/>
                      <a:gd name="T2" fmla="*/ 7 w 42"/>
                      <a:gd name="T3" fmla="*/ 4 h 83"/>
                      <a:gd name="T4" fmla="*/ 4 w 42"/>
                      <a:gd name="T5" fmla="*/ 9 h 83"/>
                      <a:gd name="T6" fmla="*/ 1 w 42"/>
                      <a:gd name="T7" fmla="*/ 15 h 83"/>
                      <a:gd name="T8" fmla="*/ 0 w 42"/>
                      <a:gd name="T9" fmla="*/ 22 h 83"/>
                      <a:gd name="T10" fmla="*/ 0 w 42"/>
                      <a:gd name="T11" fmla="*/ 35 h 83"/>
                      <a:gd name="T12" fmla="*/ 1 w 42"/>
                      <a:gd name="T13" fmla="*/ 47 h 83"/>
                      <a:gd name="T14" fmla="*/ 5 w 42"/>
                      <a:gd name="T15" fmla="*/ 60 h 83"/>
                      <a:gd name="T16" fmla="*/ 10 w 42"/>
                      <a:gd name="T17" fmla="*/ 71 h 83"/>
                      <a:gd name="T18" fmla="*/ 12 w 42"/>
                      <a:gd name="T19" fmla="*/ 75 h 83"/>
                      <a:gd name="T20" fmla="*/ 14 w 42"/>
                      <a:gd name="T21" fmla="*/ 78 h 83"/>
                      <a:gd name="T22" fmla="*/ 18 w 42"/>
                      <a:gd name="T23" fmla="*/ 80 h 83"/>
                      <a:gd name="T24" fmla="*/ 20 w 42"/>
                      <a:gd name="T25" fmla="*/ 82 h 83"/>
                      <a:gd name="T26" fmla="*/ 23 w 42"/>
                      <a:gd name="T27" fmla="*/ 82 h 83"/>
                      <a:gd name="T28" fmla="*/ 25 w 42"/>
                      <a:gd name="T29" fmla="*/ 83 h 83"/>
                      <a:gd name="T30" fmla="*/ 28 w 42"/>
                      <a:gd name="T31" fmla="*/ 82 h 83"/>
                      <a:gd name="T32" fmla="*/ 32 w 42"/>
                      <a:gd name="T33" fmla="*/ 81 h 83"/>
                      <a:gd name="T34" fmla="*/ 36 w 42"/>
                      <a:gd name="T35" fmla="*/ 78 h 83"/>
                      <a:gd name="T36" fmla="*/ 39 w 42"/>
                      <a:gd name="T37" fmla="*/ 72 h 83"/>
                      <a:gd name="T38" fmla="*/ 41 w 42"/>
                      <a:gd name="T39" fmla="*/ 65 h 83"/>
                      <a:gd name="T40" fmla="*/ 42 w 42"/>
                      <a:gd name="T41" fmla="*/ 56 h 83"/>
                      <a:gd name="T42" fmla="*/ 42 w 42"/>
                      <a:gd name="T43" fmla="*/ 44 h 83"/>
                      <a:gd name="T44" fmla="*/ 41 w 42"/>
                      <a:gd name="T45" fmla="*/ 34 h 83"/>
                      <a:gd name="T46" fmla="*/ 38 w 42"/>
                      <a:gd name="T47" fmla="*/ 24 h 83"/>
                      <a:gd name="T48" fmla="*/ 33 w 42"/>
                      <a:gd name="T49" fmla="*/ 13 h 83"/>
                      <a:gd name="T50" fmla="*/ 31 w 42"/>
                      <a:gd name="T51" fmla="*/ 9 h 83"/>
                      <a:gd name="T52" fmla="*/ 28 w 42"/>
                      <a:gd name="T53" fmla="*/ 5 h 83"/>
                      <a:gd name="T54" fmla="*/ 25 w 42"/>
                      <a:gd name="T55" fmla="*/ 3 h 83"/>
                      <a:gd name="T56" fmla="*/ 23 w 42"/>
                      <a:gd name="T57" fmla="*/ 1 h 83"/>
                      <a:gd name="T58" fmla="*/ 20 w 42"/>
                      <a:gd name="T59" fmla="*/ 0 h 83"/>
                      <a:gd name="T60" fmla="*/ 18 w 42"/>
                      <a:gd name="T61" fmla="*/ 0 h 83"/>
                      <a:gd name="T62" fmla="*/ 14 w 42"/>
                      <a:gd name="T63" fmla="*/ 0 h 83"/>
                      <a:gd name="T64" fmla="*/ 11 w 42"/>
                      <a:gd name="T65" fmla="*/ 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 h="83">
                        <a:moveTo>
                          <a:pt x="11" y="1"/>
                        </a:moveTo>
                        <a:lnTo>
                          <a:pt x="7" y="4"/>
                        </a:lnTo>
                        <a:lnTo>
                          <a:pt x="4" y="9"/>
                        </a:lnTo>
                        <a:lnTo>
                          <a:pt x="1" y="15"/>
                        </a:lnTo>
                        <a:lnTo>
                          <a:pt x="0" y="22"/>
                        </a:lnTo>
                        <a:lnTo>
                          <a:pt x="0" y="35"/>
                        </a:lnTo>
                        <a:lnTo>
                          <a:pt x="1" y="47"/>
                        </a:lnTo>
                        <a:lnTo>
                          <a:pt x="5" y="60"/>
                        </a:lnTo>
                        <a:lnTo>
                          <a:pt x="10" y="71"/>
                        </a:lnTo>
                        <a:lnTo>
                          <a:pt x="12" y="75"/>
                        </a:lnTo>
                        <a:lnTo>
                          <a:pt x="14" y="78"/>
                        </a:lnTo>
                        <a:lnTo>
                          <a:pt x="18" y="80"/>
                        </a:lnTo>
                        <a:lnTo>
                          <a:pt x="20" y="82"/>
                        </a:lnTo>
                        <a:lnTo>
                          <a:pt x="23" y="82"/>
                        </a:lnTo>
                        <a:lnTo>
                          <a:pt x="25" y="83"/>
                        </a:lnTo>
                        <a:lnTo>
                          <a:pt x="28" y="82"/>
                        </a:lnTo>
                        <a:lnTo>
                          <a:pt x="32" y="81"/>
                        </a:lnTo>
                        <a:lnTo>
                          <a:pt x="36" y="78"/>
                        </a:lnTo>
                        <a:lnTo>
                          <a:pt x="39" y="72"/>
                        </a:lnTo>
                        <a:lnTo>
                          <a:pt x="41" y="65"/>
                        </a:lnTo>
                        <a:lnTo>
                          <a:pt x="42" y="56"/>
                        </a:lnTo>
                        <a:lnTo>
                          <a:pt x="42" y="44"/>
                        </a:lnTo>
                        <a:lnTo>
                          <a:pt x="41" y="34"/>
                        </a:lnTo>
                        <a:lnTo>
                          <a:pt x="38" y="24"/>
                        </a:lnTo>
                        <a:lnTo>
                          <a:pt x="33" y="13"/>
                        </a:lnTo>
                        <a:lnTo>
                          <a:pt x="31" y="9"/>
                        </a:lnTo>
                        <a:lnTo>
                          <a:pt x="28" y="5"/>
                        </a:lnTo>
                        <a:lnTo>
                          <a:pt x="25" y="3"/>
                        </a:lnTo>
                        <a:lnTo>
                          <a:pt x="23" y="1"/>
                        </a:lnTo>
                        <a:lnTo>
                          <a:pt x="20" y="0"/>
                        </a:lnTo>
                        <a:lnTo>
                          <a:pt x="18" y="0"/>
                        </a:lnTo>
                        <a:lnTo>
                          <a:pt x="14" y="0"/>
                        </a:lnTo>
                        <a:lnTo>
                          <a:pt x="11" y="1"/>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09" name="Freeform 208"/>
                  <p:cNvSpPr>
                    <a:spLocks/>
                  </p:cNvSpPr>
                  <p:nvPr/>
                </p:nvSpPr>
                <p:spPr bwMode="auto">
                  <a:xfrm flipH="1">
                    <a:off x="7242582" y="1142228"/>
                    <a:ext cx="22778" cy="30305"/>
                  </a:xfrm>
                  <a:custGeom>
                    <a:avLst/>
                    <a:gdLst>
                      <a:gd name="T0" fmla="*/ 7 w 66"/>
                      <a:gd name="T1" fmla="*/ 73 h 92"/>
                      <a:gd name="T2" fmla="*/ 4 w 66"/>
                      <a:gd name="T3" fmla="*/ 66 h 92"/>
                      <a:gd name="T4" fmla="*/ 2 w 66"/>
                      <a:gd name="T5" fmla="*/ 57 h 92"/>
                      <a:gd name="T6" fmla="*/ 0 w 66"/>
                      <a:gd name="T7" fmla="*/ 48 h 92"/>
                      <a:gd name="T8" fmla="*/ 2 w 66"/>
                      <a:gd name="T9" fmla="*/ 38 h 92"/>
                      <a:gd name="T10" fmla="*/ 2 w 66"/>
                      <a:gd name="T11" fmla="*/ 32 h 92"/>
                      <a:gd name="T12" fmla="*/ 4 w 66"/>
                      <a:gd name="T13" fmla="*/ 26 h 92"/>
                      <a:gd name="T14" fmla="*/ 5 w 66"/>
                      <a:gd name="T15" fmla="*/ 21 h 92"/>
                      <a:gd name="T16" fmla="*/ 7 w 66"/>
                      <a:gd name="T17" fmla="*/ 16 h 92"/>
                      <a:gd name="T18" fmla="*/ 10 w 66"/>
                      <a:gd name="T19" fmla="*/ 12 h 92"/>
                      <a:gd name="T20" fmla="*/ 13 w 66"/>
                      <a:gd name="T21" fmla="*/ 8 h 92"/>
                      <a:gd name="T22" fmla="*/ 17 w 66"/>
                      <a:gd name="T23" fmla="*/ 5 h 92"/>
                      <a:gd name="T24" fmla="*/ 21 w 66"/>
                      <a:gd name="T25" fmla="*/ 3 h 92"/>
                      <a:gd name="T26" fmla="*/ 27 w 66"/>
                      <a:gd name="T27" fmla="*/ 1 h 92"/>
                      <a:gd name="T28" fmla="*/ 33 w 66"/>
                      <a:gd name="T29" fmla="*/ 0 h 92"/>
                      <a:gd name="T30" fmla="*/ 38 w 66"/>
                      <a:gd name="T31" fmla="*/ 0 h 92"/>
                      <a:gd name="T32" fmla="*/ 44 w 66"/>
                      <a:gd name="T33" fmla="*/ 2 h 92"/>
                      <a:gd name="T34" fmla="*/ 49 w 66"/>
                      <a:gd name="T35" fmla="*/ 4 h 92"/>
                      <a:gd name="T36" fmla="*/ 53 w 66"/>
                      <a:gd name="T37" fmla="*/ 8 h 92"/>
                      <a:gd name="T38" fmla="*/ 57 w 66"/>
                      <a:gd name="T39" fmla="*/ 13 h 92"/>
                      <a:gd name="T40" fmla="*/ 60 w 66"/>
                      <a:gd name="T41" fmla="*/ 18 h 92"/>
                      <a:gd name="T42" fmla="*/ 64 w 66"/>
                      <a:gd name="T43" fmla="*/ 28 h 92"/>
                      <a:gd name="T44" fmla="*/ 66 w 66"/>
                      <a:gd name="T45" fmla="*/ 38 h 92"/>
                      <a:gd name="T46" fmla="*/ 66 w 66"/>
                      <a:gd name="T47" fmla="*/ 48 h 92"/>
                      <a:gd name="T48" fmla="*/ 64 w 66"/>
                      <a:gd name="T49" fmla="*/ 60 h 92"/>
                      <a:gd name="T50" fmla="*/ 62 w 66"/>
                      <a:gd name="T51" fmla="*/ 69 h 92"/>
                      <a:gd name="T52" fmla="*/ 58 w 66"/>
                      <a:gd name="T53" fmla="*/ 78 h 92"/>
                      <a:gd name="T54" fmla="*/ 52 w 66"/>
                      <a:gd name="T55" fmla="*/ 83 h 92"/>
                      <a:gd name="T56" fmla="*/ 45 w 66"/>
                      <a:gd name="T57" fmla="*/ 88 h 92"/>
                      <a:gd name="T58" fmla="*/ 39 w 66"/>
                      <a:gd name="T59" fmla="*/ 91 h 92"/>
                      <a:gd name="T60" fmla="*/ 34 w 66"/>
                      <a:gd name="T61" fmla="*/ 92 h 92"/>
                      <a:gd name="T62" fmla="*/ 29 w 66"/>
                      <a:gd name="T63" fmla="*/ 91 h 92"/>
                      <a:gd name="T64" fmla="*/ 23 w 66"/>
                      <a:gd name="T65" fmla="*/ 89 h 92"/>
                      <a:gd name="T66" fmla="*/ 18 w 66"/>
                      <a:gd name="T67" fmla="*/ 87 h 92"/>
                      <a:gd name="T68" fmla="*/ 14 w 66"/>
                      <a:gd name="T69" fmla="*/ 83 h 92"/>
                      <a:gd name="T70" fmla="*/ 10 w 66"/>
                      <a:gd name="T71" fmla="*/ 79 h 92"/>
                      <a:gd name="T72" fmla="*/ 7 w 66"/>
                      <a:gd name="T73" fmla="*/ 73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6" h="92">
                        <a:moveTo>
                          <a:pt x="7" y="73"/>
                        </a:moveTo>
                        <a:lnTo>
                          <a:pt x="4" y="66"/>
                        </a:lnTo>
                        <a:lnTo>
                          <a:pt x="2" y="57"/>
                        </a:lnTo>
                        <a:lnTo>
                          <a:pt x="0" y="48"/>
                        </a:lnTo>
                        <a:lnTo>
                          <a:pt x="2" y="38"/>
                        </a:lnTo>
                        <a:lnTo>
                          <a:pt x="2" y="32"/>
                        </a:lnTo>
                        <a:lnTo>
                          <a:pt x="4" y="26"/>
                        </a:lnTo>
                        <a:lnTo>
                          <a:pt x="5" y="21"/>
                        </a:lnTo>
                        <a:lnTo>
                          <a:pt x="7" y="16"/>
                        </a:lnTo>
                        <a:lnTo>
                          <a:pt x="10" y="12"/>
                        </a:lnTo>
                        <a:lnTo>
                          <a:pt x="13" y="8"/>
                        </a:lnTo>
                        <a:lnTo>
                          <a:pt x="17" y="5"/>
                        </a:lnTo>
                        <a:lnTo>
                          <a:pt x="21" y="3"/>
                        </a:lnTo>
                        <a:lnTo>
                          <a:pt x="27" y="1"/>
                        </a:lnTo>
                        <a:lnTo>
                          <a:pt x="33" y="0"/>
                        </a:lnTo>
                        <a:lnTo>
                          <a:pt x="38" y="0"/>
                        </a:lnTo>
                        <a:lnTo>
                          <a:pt x="44" y="2"/>
                        </a:lnTo>
                        <a:lnTo>
                          <a:pt x="49" y="4"/>
                        </a:lnTo>
                        <a:lnTo>
                          <a:pt x="53" y="8"/>
                        </a:lnTo>
                        <a:lnTo>
                          <a:pt x="57" y="13"/>
                        </a:lnTo>
                        <a:lnTo>
                          <a:pt x="60" y="18"/>
                        </a:lnTo>
                        <a:lnTo>
                          <a:pt x="64" y="28"/>
                        </a:lnTo>
                        <a:lnTo>
                          <a:pt x="66" y="38"/>
                        </a:lnTo>
                        <a:lnTo>
                          <a:pt x="66" y="48"/>
                        </a:lnTo>
                        <a:lnTo>
                          <a:pt x="64" y="60"/>
                        </a:lnTo>
                        <a:lnTo>
                          <a:pt x="62" y="69"/>
                        </a:lnTo>
                        <a:lnTo>
                          <a:pt x="58" y="78"/>
                        </a:lnTo>
                        <a:lnTo>
                          <a:pt x="52" y="83"/>
                        </a:lnTo>
                        <a:lnTo>
                          <a:pt x="45" y="88"/>
                        </a:lnTo>
                        <a:lnTo>
                          <a:pt x="39" y="91"/>
                        </a:lnTo>
                        <a:lnTo>
                          <a:pt x="34" y="92"/>
                        </a:lnTo>
                        <a:lnTo>
                          <a:pt x="29" y="91"/>
                        </a:lnTo>
                        <a:lnTo>
                          <a:pt x="23" y="89"/>
                        </a:lnTo>
                        <a:lnTo>
                          <a:pt x="18" y="87"/>
                        </a:lnTo>
                        <a:lnTo>
                          <a:pt x="14" y="83"/>
                        </a:lnTo>
                        <a:lnTo>
                          <a:pt x="10" y="79"/>
                        </a:lnTo>
                        <a:lnTo>
                          <a:pt x="7" y="7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10" name="Freeform 209"/>
                  <p:cNvSpPr>
                    <a:spLocks/>
                  </p:cNvSpPr>
                  <p:nvPr/>
                </p:nvSpPr>
                <p:spPr bwMode="auto">
                  <a:xfrm flipH="1">
                    <a:off x="7170229" y="1113241"/>
                    <a:ext cx="25458" cy="14494"/>
                  </a:xfrm>
                  <a:custGeom>
                    <a:avLst/>
                    <a:gdLst>
                      <a:gd name="T0" fmla="*/ 65 w 74"/>
                      <a:gd name="T1" fmla="*/ 3 h 44"/>
                      <a:gd name="T2" fmla="*/ 69 w 74"/>
                      <a:gd name="T3" fmla="*/ 1 h 44"/>
                      <a:gd name="T4" fmla="*/ 72 w 74"/>
                      <a:gd name="T5" fmla="*/ 0 h 44"/>
                      <a:gd name="T6" fmla="*/ 73 w 74"/>
                      <a:gd name="T7" fmla="*/ 0 h 44"/>
                      <a:gd name="T8" fmla="*/ 74 w 74"/>
                      <a:gd name="T9" fmla="*/ 1 h 44"/>
                      <a:gd name="T10" fmla="*/ 74 w 74"/>
                      <a:gd name="T11" fmla="*/ 3 h 44"/>
                      <a:gd name="T12" fmla="*/ 72 w 74"/>
                      <a:gd name="T13" fmla="*/ 7 h 44"/>
                      <a:gd name="T14" fmla="*/ 68 w 74"/>
                      <a:gd name="T15" fmla="*/ 11 h 44"/>
                      <a:gd name="T16" fmla="*/ 62 w 74"/>
                      <a:gd name="T17" fmla="*/ 14 h 44"/>
                      <a:gd name="T18" fmla="*/ 11 w 74"/>
                      <a:gd name="T19" fmla="*/ 41 h 44"/>
                      <a:gd name="T20" fmla="*/ 6 w 74"/>
                      <a:gd name="T21" fmla="*/ 43 h 44"/>
                      <a:gd name="T22" fmla="*/ 3 w 74"/>
                      <a:gd name="T23" fmla="*/ 44 h 44"/>
                      <a:gd name="T24" fmla="*/ 1 w 74"/>
                      <a:gd name="T25" fmla="*/ 44 h 44"/>
                      <a:gd name="T26" fmla="*/ 0 w 74"/>
                      <a:gd name="T27" fmla="*/ 43 h 44"/>
                      <a:gd name="T28" fmla="*/ 0 w 74"/>
                      <a:gd name="T29" fmla="*/ 41 h 44"/>
                      <a:gd name="T30" fmla="*/ 2 w 74"/>
                      <a:gd name="T31" fmla="*/ 38 h 44"/>
                      <a:gd name="T32" fmla="*/ 6 w 74"/>
                      <a:gd name="T33" fmla="*/ 34 h 44"/>
                      <a:gd name="T34" fmla="*/ 14 w 74"/>
                      <a:gd name="T35" fmla="*/ 29 h 44"/>
                      <a:gd name="T36" fmla="*/ 65 w 74"/>
                      <a:gd name="T37" fmla="*/ 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4" h="44">
                        <a:moveTo>
                          <a:pt x="65" y="3"/>
                        </a:moveTo>
                        <a:lnTo>
                          <a:pt x="69" y="1"/>
                        </a:lnTo>
                        <a:lnTo>
                          <a:pt x="72" y="0"/>
                        </a:lnTo>
                        <a:lnTo>
                          <a:pt x="73" y="0"/>
                        </a:lnTo>
                        <a:lnTo>
                          <a:pt x="74" y="1"/>
                        </a:lnTo>
                        <a:lnTo>
                          <a:pt x="74" y="3"/>
                        </a:lnTo>
                        <a:lnTo>
                          <a:pt x="72" y="7"/>
                        </a:lnTo>
                        <a:lnTo>
                          <a:pt x="68" y="11"/>
                        </a:lnTo>
                        <a:lnTo>
                          <a:pt x="62" y="14"/>
                        </a:lnTo>
                        <a:lnTo>
                          <a:pt x="11" y="41"/>
                        </a:lnTo>
                        <a:lnTo>
                          <a:pt x="6" y="43"/>
                        </a:lnTo>
                        <a:lnTo>
                          <a:pt x="3" y="44"/>
                        </a:lnTo>
                        <a:lnTo>
                          <a:pt x="1" y="44"/>
                        </a:lnTo>
                        <a:lnTo>
                          <a:pt x="0" y="43"/>
                        </a:lnTo>
                        <a:lnTo>
                          <a:pt x="0" y="41"/>
                        </a:lnTo>
                        <a:lnTo>
                          <a:pt x="2" y="38"/>
                        </a:lnTo>
                        <a:lnTo>
                          <a:pt x="6" y="34"/>
                        </a:lnTo>
                        <a:lnTo>
                          <a:pt x="14" y="29"/>
                        </a:lnTo>
                        <a:lnTo>
                          <a:pt x="65" y="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211" name="Freeform 210"/>
                  <p:cNvSpPr>
                    <a:spLocks/>
                  </p:cNvSpPr>
                  <p:nvPr/>
                </p:nvSpPr>
                <p:spPr bwMode="auto">
                  <a:xfrm flipH="1">
                    <a:off x="7313595" y="1180439"/>
                    <a:ext cx="25458" cy="28988"/>
                  </a:xfrm>
                  <a:custGeom>
                    <a:avLst/>
                    <a:gdLst>
                      <a:gd name="T0" fmla="*/ 28 w 76"/>
                      <a:gd name="T1" fmla="*/ 13 h 91"/>
                      <a:gd name="T2" fmla="*/ 28 w 76"/>
                      <a:gd name="T3" fmla="*/ 3 h 91"/>
                      <a:gd name="T4" fmla="*/ 29 w 76"/>
                      <a:gd name="T5" fmla="*/ 0 h 91"/>
                      <a:gd name="T6" fmla="*/ 30 w 76"/>
                      <a:gd name="T7" fmla="*/ 0 h 91"/>
                      <a:gd name="T8" fmla="*/ 32 w 76"/>
                      <a:gd name="T9" fmla="*/ 0 h 91"/>
                      <a:gd name="T10" fmla="*/ 33 w 76"/>
                      <a:gd name="T11" fmla="*/ 1 h 91"/>
                      <a:gd name="T12" fmla="*/ 34 w 76"/>
                      <a:gd name="T13" fmla="*/ 3 h 91"/>
                      <a:gd name="T14" fmla="*/ 36 w 76"/>
                      <a:gd name="T15" fmla="*/ 9 h 91"/>
                      <a:gd name="T16" fmla="*/ 37 w 76"/>
                      <a:gd name="T17" fmla="*/ 18 h 91"/>
                      <a:gd name="T18" fmla="*/ 39 w 76"/>
                      <a:gd name="T19" fmla="*/ 39 h 91"/>
                      <a:gd name="T20" fmla="*/ 65 w 76"/>
                      <a:gd name="T21" fmla="*/ 25 h 91"/>
                      <a:gd name="T22" fmla="*/ 69 w 76"/>
                      <a:gd name="T23" fmla="*/ 23 h 91"/>
                      <a:gd name="T24" fmla="*/ 73 w 76"/>
                      <a:gd name="T25" fmla="*/ 22 h 91"/>
                      <a:gd name="T26" fmla="*/ 75 w 76"/>
                      <a:gd name="T27" fmla="*/ 22 h 91"/>
                      <a:gd name="T28" fmla="*/ 76 w 76"/>
                      <a:gd name="T29" fmla="*/ 23 h 91"/>
                      <a:gd name="T30" fmla="*/ 76 w 76"/>
                      <a:gd name="T31" fmla="*/ 26 h 91"/>
                      <a:gd name="T32" fmla="*/ 74 w 76"/>
                      <a:gd name="T33" fmla="*/ 29 h 91"/>
                      <a:gd name="T34" fmla="*/ 68 w 76"/>
                      <a:gd name="T35" fmla="*/ 33 h 91"/>
                      <a:gd name="T36" fmla="*/ 62 w 76"/>
                      <a:gd name="T37" fmla="*/ 37 h 91"/>
                      <a:gd name="T38" fmla="*/ 40 w 76"/>
                      <a:gd name="T39" fmla="*/ 48 h 91"/>
                      <a:gd name="T40" fmla="*/ 44 w 76"/>
                      <a:gd name="T41" fmla="*/ 78 h 91"/>
                      <a:gd name="T42" fmla="*/ 44 w 76"/>
                      <a:gd name="T43" fmla="*/ 87 h 91"/>
                      <a:gd name="T44" fmla="*/ 43 w 76"/>
                      <a:gd name="T45" fmla="*/ 90 h 91"/>
                      <a:gd name="T46" fmla="*/ 42 w 76"/>
                      <a:gd name="T47" fmla="*/ 91 h 91"/>
                      <a:gd name="T48" fmla="*/ 41 w 76"/>
                      <a:gd name="T49" fmla="*/ 90 h 91"/>
                      <a:gd name="T50" fmla="*/ 40 w 76"/>
                      <a:gd name="T51" fmla="*/ 89 h 91"/>
                      <a:gd name="T52" fmla="*/ 39 w 76"/>
                      <a:gd name="T53" fmla="*/ 88 h 91"/>
                      <a:gd name="T54" fmla="*/ 37 w 76"/>
                      <a:gd name="T55" fmla="*/ 81 h 91"/>
                      <a:gd name="T56" fmla="*/ 36 w 76"/>
                      <a:gd name="T57" fmla="*/ 74 h 91"/>
                      <a:gd name="T58" fmla="*/ 34 w 76"/>
                      <a:gd name="T59" fmla="*/ 52 h 91"/>
                      <a:gd name="T60" fmla="*/ 11 w 76"/>
                      <a:gd name="T61" fmla="*/ 63 h 91"/>
                      <a:gd name="T62" fmla="*/ 7 w 76"/>
                      <a:gd name="T63" fmla="*/ 65 h 91"/>
                      <a:gd name="T64" fmla="*/ 3 w 76"/>
                      <a:gd name="T65" fmla="*/ 66 h 91"/>
                      <a:gd name="T66" fmla="*/ 2 w 76"/>
                      <a:gd name="T67" fmla="*/ 66 h 91"/>
                      <a:gd name="T68" fmla="*/ 1 w 76"/>
                      <a:gd name="T69" fmla="*/ 66 h 91"/>
                      <a:gd name="T70" fmla="*/ 0 w 76"/>
                      <a:gd name="T71" fmla="*/ 63 h 91"/>
                      <a:gd name="T72" fmla="*/ 2 w 76"/>
                      <a:gd name="T73" fmla="*/ 60 h 91"/>
                      <a:gd name="T74" fmla="*/ 8 w 76"/>
                      <a:gd name="T75" fmla="*/ 56 h 91"/>
                      <a:gd name="T76" fmla="*/ 14 w 76"/>
                      <a:gd name="T77" fmla="*/ 52 h 91"/>
                      <a:gd name="T78" fmla="*/ 32 w 76"/>
                      <a:gd name="T79" fmla="*/ 42 h 91"/>
                      <a:gd name="T80" fmla="*/ 28 w 76"/>
                      <a:gd name="T81" fmla="*/ 13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6" h="91">
                        <a:moveTo>
                          <a:pt x="28" y="13"/>
                        </a:moveTo>
                        <a:lnTo>
                          <a:pt x="28" y="3"/>
                        </a:lnTo>
                        <a:lnTo>
                          <a:pt x="29" y="0"/>
                        </a:lnTo>
                        <a:lnTo>
                          <a:pt x="30" y="0"/>
                        </a:lnTo>
                        <a:lnTo>
                          <a:pt x="32" y="0"/>
                        </a:lnTo>
                        <a:lnTo>
                          <a:pt x="33" y="1"/>
                        </a:lnTo>
                        <a:lnTo>
                          <a:pt x="34" y="3"/>
                        </a:lnTo>
                        <a:lnTo>
                          <a:pt x="36" y="9"/>
                        </a:lnTo>
                        <a:lnTo>
                          <a:pt x="37" y="18"/>
                        </a:lnTo>
                        <a:lnTo>
                          <a:pt x="39" y="39"/>
                        </a:lnTo>
                        <a:lnTo>
                          <a:pt x="65" y="25"/>
                        </a:lnTo>
                        <a:lnTo>
                          <a:pt x="69" y="23"/>
                        </a:lnTo>
                        <a:lnTo>
                          <a:pt x="73" y="22"/>
                        </a:lnTo>
                        <a:lnTo>
                          <a:pt x="75" y="22"/>
                        </a:lnTo>
                        <a:lnTo>
                          <a:pt x="76" y="23"/>
                        </a:lnTo>
                        <a:lnTo>
                          <a:pt x="76" y="26"/>
                        </a:lnTo>
                        <a:lnTo>
                          <a:pt x="74" y="29"/>
                        </a:lnTo>
                        <a:lnTo>
                          <a:pt x="68" y="33"/>
                        </a:lnTo>
                        <a:lnTo>
                          <a:pt x="62" y="37"/>
                        </a:lnTo>
                        <a:lnTo>
                          <a:pt x="40" y="48"/>
                        </a:lnTo>
                        <a:lnTo>
                          <a:pt x="44" y="78"/>
                        </a:lnTo>
                        <a:lnTo>
                          <a:pt x="44" y="87"/>
                        </a:lnTo>
                        <a:lnTo>
                          <a:pt x="43" y="90"/>
                        </a:lnTo>
                        <a:lnTo>
                          <a:pt x="42" y="91"/>
                        </a:lnTo>
                        <a:lnTo>
                          <a:pt x="41" y="90"/>
                        </a:lnTo>
                        <a:lnTo>
                          <a:pt x="40" y="89"/>
                        </a:lnTo>
                        <a:lnTo>
                          <a:pt x="39" y="88"/>
                        </a:lnTo>
                        <a:lnTo>
                          <a:pt x="37" y="81"/>
                        </a:lnTo>
                        <a:lnTo>
                          <a:pt x="36" y="74"/>
                        </a:lnTo>
                        <a:lnTo>
                          <a:pt x="34" y="52"/>
                        </a:lnTo>
                        <a:lnTo>
                          <a:pt x="11" y="63"/>
                        </a:lnTo>
                        <a:lnTo>
                          <a:pt x="7" y="65"/>
                        </a:lnTo>
                        <a:lnTo>
                          <a:pt x="3" y="66"/>
                        </a:lnTo>
                        <a:lnTo>
                          <a:pt x="2" y="66"/>
                        </a:lnTo>
                        <a:lnTo>
                          <a:pt x="1" y="66"/>
                        </a:lnTo>
                        <a:lnTo>
                          <a:pt x="0" y="63"/>
                        </a:lnTo>
                        <a:lnTo>
                          <a:pt x="2" y="60"/>
                        </a:lnTo>
                        <a:lnTo>
                          <a:pt x="8" y="56"/>
                        </a:lnTo>
                        <a:lnTo>
                          <a:pt x="14" y="52"/>
                        </a:lnTo>
                        <a:lnTo>
                          <a:pt x="32" y="42"/>
                        </a:lnTo>
                        <a:lnTo>
                          <a:pt x="28" y="1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grpSp>
              <p:nvGrpSpPr>
                <p:cNvPr id="19" name="Group 18"/>
                <p:cNvGrpSpPr/>
                <p:nvPr/>
              </p:nvGrpSpPr>
              <p:grpSpPr>
                <a:xfrm>
                  <a:off x="3848363" y="3787162"/>
                  <a:ext cx="377560" cy="352971"/>
                  <a:chOff x="6591407" y="1289802"/>
                  <a:chExt cx="407320" cy="380793"/>
                </a:xfrm>
              </p:grpSpPr>
              <p:sp>
                <p:nvSpPr>
                  <p:cNvPr id="108" name="Freeform 107"/>
                  <p:cNvSpPr>
                    <a:spLocks/>
                  </p:cNvSpPr>
                  <p:nvPr/>
                </p:nvSpPr>
                <p:spPr bwMode="auto">
                  <a:xfrm flipH="1">
                    <a:off x="6591407" y="1359636"/>
                    <a:ext cx="119248" cy="117268"/>
                  </a:xfrm>
                  <a:custGeom>
                    <a:avLst/>
                    <a:gdLst>
                      <a:gd name="T0" fmla="*/ 215 w 355"/>
                      <a:gd name="T1" fmla="*/ 56 h 355"/>
                      <a:gd name="T2" fmla="*/ 226 w 355"/>
                      <a:gd name="T3" fmla="*/ 60 h 355"/>
                      <a:gd name="T4" fmla="*/ 236 w 355"/>
                      <a:gd name="T5" fmla="*/ 65 h 355"/>
                      <a:gd name="T6" fmla="*/ 245 w 355"/>
                      <a:gd name="T7" fmla="*/ 70 h 355"/>
                      <a:gd name="T8" fmla="*/ 254 w 355"/>
                      <a:gd name="T9" fmla="*/ 77 h 355"/>
                      <a:gd name="T10" fmla="*/ 294 w 355"/>
                      <a:gd name="T11" fmla="*/ 42 h 355"/>
                      <a:gd name="T12" fmla="*/ 329 w 355"/>
                      <a:gd name="T13" fmla="*/ 83 h 355"/>
                      <a:gd name="T14" fmla="*/ 290 w 355"/>
                      <a:gd name="T15" fmla="*/ 118 h 355"/>
                      <a:gd name="T16" fmla="*/ 294 w 355"/>
                      <a:gd name="T17" fmla="*/ 127 h 355"/>
                      <a:gd name="T18" fmla="*/ 298 w 355"/>
                      <a:gd name="T19" fmla="*/ 138 h 355"/>
                      <a:gd name="T20" fmla="*/ 301 w 355"/>
                      <a:gd name="T21" fmla="*/ 149 h 355"/>
                      <a:gd name="T22" fmla="*/ 304 w 355"/>
                      <a:gd name="T23" fmla="*/ 160 h 355"/>
                      <a:gd name="T24" fmla="*/ 355 w 355"/>
                      <a:gd name="T25" fmla="*/ 164 h 355"/>
                      <a:gd name="T26" fmla="*/ 352 w 355"/>
                      <a:gd name="T27" fmla="*/ 218 h 355"/>
                      <a:gd name="T28" fmla="*/ 299 w 355"/>
                      <a:gd name="T29" fmla="*/ 214 h 355"/>
                      <a:gd name="T30" fmla="*/ 295 w 355"/>
                      <a:gd name="T31" fmla="*/ 225 h 355"/>
                      <a:gd name="T32" fmla="*/ 291 w 355"/>
                      <a:gd name="T33" fmla="*/ 235 h 355"/>
                      <a:gd name="T34" fmla="*/ 285 w 355"/>
                      <a:gd name="T35" fmla="*/ 244 h 355"/>
                      <a:gd name="T36" fmla="*/ 279 w 355"/>
                      <a:gd name="T37" fmla="*/ 254 h 355"/>
                      <a:gd name="T38" fmla="*/ 313 w 355"/>
                      <a:gd name="T39" fmla="*/ 294 h 355"/>
                      <a:gd name="T40" fmla="*/ 272 w 355"/>
                      <a:gd name="T41" fmla="*/ 329 h 355"/>
                      <a:gd name="T42" fmla="*/ 238 w 355"/>
                      <a:gd name="T43" fmla="*/ 288 h 355"/>
                      <a:gd name="T44" fmla="*/ 228 w 355"/>
                      <a:gd name="T45" fmla="*/ 294 h 355"/>
                      <a:gd name="T46" fmla="*/ 217 w 355"/>
                      <a:gd name="T47" fmla="*/ 298 h 355"/>
                      <a:gd name="T48" fmla="*/ 206 w 355"/>
                      <a:gd name="T49" fmla="*/ 300 h 355"/>
                      <a:gd name="T50" fmla="*/ 196 w 355"/>
                      <a:gd name="T51" fmla="*/ 302 h 355"/>
                      <a:gd name="T52" fmla="*/ 191 w 355"/>
                      <a:gd name="T53" fmla="*/ 355 h 355"/>
                      <a:gd name="T54" fmla="*/ 137 w 355"/>
                      <a:gd name="T55" fmla="*/ 351 h 355"/>
                      <a:gd name="T56" fmla="*/ 142 w 355"/>
                      <a:gd name="T57" fmla="*/ 298 h 355"/>
                      <a:gd name="T58" fmla="*/ 131 w 355"/>
                      <a:gd name="T59" fmla="*/ 295 h 355"/>
                      <a:gd name="T60" fmla="*/ 121 w 355"/>
                      <a:gd name="T61" fmla="*/ 291 h 355"/>
                      <a:gd name="T62" fmla="*/ 111 w 355"/>
                      <a:gd name="T63" fmla="*/ 285 h 355"/>
                      <a:gd name="T64" fmla="*/ 102 w 355"/>
                      <a:gd name="T65" fmla="*/ 279 h 355"/>
                      <a:gd name="T66" fmla="*/ 62 w 355"/>
                      <a:gd name="T67" fmla="*/ 312 h 355"/>
                      <a:gd name="T68" fmla="*/ 27 w 355"/>
                      <a:gd name="T69" fmla="*/ 271 h 355"/>
                      <a:gd name="T70" fmla="*/ 67 w 355"/>
                      <a:gd name="T71" fmla="*/ 238 h 355"/>
                      <a:gd name="T72" fmla="*/ 62 w 355"/>
                      <a:gd name="T73" fmla="*/ 227 h 355"/>
                      <a:gd name="T74" fmla="*/ 58 w 355"/>
                      <a:gd name="T75" fmla="*/ 217 h 355"/>
                      <a:gd name="T76" fmla="*/ 55 w 355"/>
                      <a:gd name="T77" fmla="*/ 206 h 355"/>
                      <a:gd name="T78" fmla="*/ 53 w 355"/>
                      <a:gd name="T79" fmla="*/ 195 h 355"/>
                      <a:gd name="T80" fmla="*/ 0 w 355"/>
                      <a:gd name="T81" fmla="*/ 191 h 355"/>
                      <a:gd name="T82" fmla="*/ 4 w 355"/>
                      <a:gd name="T83" fmla="*/ 137 h 355"/>
                      <a:gd name="T84" fmla="*/ 57 w 355"/>
                      <a:gd name="T85" fmla="*/ 141 h 355"/>
                      <a:gd name="T86" fmla="*/ 61 w 355"/>
                      <a:gd name="T87" fmla="*/ 131 h 355"/>
                      <a:gd name="T88" fmla="*/ 66 w 355"/>
                      <a:gd name="T89" fmla="*/ 120 h 355"/>
                      <a:gd name="T90" fmla="*/ 71 w 355"/>
                      <a:gd name="T91" fmla="*/ 110 h 355"/>
                      <a:gd name="T92" fmla="*/ 78 w 355"/>
                      <a:gd name="T93" fmla="*/ 101 h 355"/>
                      <a:gd name="T94" fmla="*/ 43 w 355"/>
                      <a:gd name="T95" fmla="*/ 61 h 355"/>
                      <a:gd name="T96" fmla="*/ 84 w 355"/>
                      <a:gd name="T97" fmla="*/ 26 h 355"/>
                      <a:gd name="T98" fmla="*/ 119 w 355"/>
                      <a:gd name="T99" fmla="*/ 66 h 355"/>
                      <a:gd name="T100" fmla="*/ 129 w 355"/>
                      <a:gd name="T101" fmla="*/ 61 h 355"/>
                      <a:gd name="T102" fmla="*/ 139 w 355"/>
                      <a:gd name="T103" fmla="*/ 57 h 355"/>
                      <a:gd name="T104" fmla="*/ 149 w 355"/>
                      <a:gd name="T105" fmla="*/ 54 h 355"/>
                      <a:gd name="T106" fmla="*/ 161 w 355"/>
                      <a:gd name="T107" fmla="*/ 53 h 355"/>
                      <a:gd name="T108" fmla="*/ 165 w 355"/>
                      <a:gd name="T109" fmla="*/ 0 h 355"/>
                      <a:gd name="T110" fmla="*/ 219 w 355"/>
                      <a:gd name="T111" fmla="*/ 4 h 355"/>
                      <a:gd name="T112" fmla="*/ 215 w 355"/>
                      <a:gd name="T113" fmla="*/ 56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55" h="355">
                        <a:moveTo>
                          <a:pt x="215" y="56"/>
                        </a:moveTo>
                        <a:lnTo>
                          <a:pt x="226" y="60"/>
                        </a:lnTo>
                        <a:lnTo>
                          <a:pt x="236" y="65"/>
                        </a:lnTo>
                        <a:lnTo>
                          <a:pt x="245" y="70"/>
                        </a:lnTo>
                        <a:lnTo>
                          <a:pt x="254" y="77"/>
                        </a:lnTo>
                        <a:lnTo>
                          <a:pt x="294" y="42"/>
                        </a:lnTo>
                        <a:lnTo>
                          <a:pt x="329" y="83"/>
                        </a:lnTo>
                        <a:lnTo>
                          <a:pt x="290" y="118"/>
                        </a:lnTo>
                        <a:lnTo>
                          <a:pt x="294" y="127"/>
                        </a:lnTo>
                        <a:lnTo>
                          <a:pt x="298" y="138"/>
                        </a:lnTo>
                        <a:lnTo>
                          <a:pt x="301" y="149"/>
                        </a:lnTo>
                        <a:lnTo>
                          <a:pt x="304" y="160"/>
                        </a:lnTo>
                        <a:lnTo>
                          <a:pt x="355" y="164"/>
                        </a:lnTo>
                        <a:lnTo>
                          <a:pt x="352" y="218"/>
                        </a:lnTo>
                        <a:lnTo>
                          <a:pt x="299" y="214"/>
                        </a:lnTo>
                        <a:lnTo>
                          <a:pt x="295" y="225"/>
                        </a:lnTo>
                        <a:lnTo>
                          <a:pt x="291" y="235"/>
                        </a:lnTo>
                        <a:lnTo>
                          <a:pt x="285" y="244"/>
                        </a:lnTo>
                        <a:lnTo>
                          <a:pt x="279" y="254"/>
                        </a:lnTo>
                        <a:lnTo>
                          <a:pt x="313" y="294"/>
                        </a:lnTo>
                        <a:lnTo>
                          <a:pt x="272" y="329"/>
                        </a:lnTo>
                        <a:lnTo>
                          <a:pt x="238" y="288"/>
                        </a:lnTo>
                        <a:lnTo>
                          <a:pt x="228" y="294"/>
                        </a:lnTo>
                        <a:lnTo>
                          <a:pt x="217" y="298"/>
                        </a:lnTo>
                        <a:lnTo>
                          <a:pt x="206" y="300"/>
                        </a:lnTo>
                        <a:lnTo>
                          <a:pt x="196" y="302"/>
                        </a:lnTo>
                        <a:lnTo>
                          <a:pt x="191" y="355"/>
                        </a:lnTo>
                        <a:lnTo>
                          <a:pt x="137" y="351"/>
                        </a:lnTo>
                        <a:lnTo>
                          <a:pt x="142" y="298"/>
                        </a:lnTo>
                        <a:lnTo>
                          <a:pt x="131" y="295"/>
                        </a:lnTo>
                        <a:lnTo>
                          <a:pt x="121" y="291"/>
                        </a:lnTo>
                        <a:lnTo>
                          <a:pt x="111" y="285"/>
                        </a:lnTo>
                        <a:lnTo>
                          <a:pt x="102" y="279"/>
                        </a:lnTo>
                        <a:lnTo>
                          <a:pt x="62" y="312"/>
                        </a:lnTo>
                        <a:lnTo>
                          <a:pt x="27" y="271"/>
                        </a:lnTo>
                        <a:lnTo>
                          <a:pt x="67" y="238"/>
                        </a:lnTo>
                        <a:lnTo>
                          <a:pt x="62" y="227"/>
                        </a:lnTo>
                        <a:lnTo>
                          <a:pt x="58" y="217"/>
                        </a:lnTo>
                        <a:lnTo>
                          <a:pt x="55" y="206"/>
                        </a:lnTo>
                        <a:lnTo>
                          <a:pt x="53" y="195"/>
                        </a:lnTo>
                        <a:lnTo>
                          <a:pt x="0" y="191"/>
                        </a:lnTo>
                        <a:lnTo>
                          <a:pt x="4" y="137"/>
                        </a:lnTo>
                        <a:lnTo>
                          <a:pt x="57" y="141"/>
                        </a:lnTo>
                        <a:lnTo>
                          <a:pt x="61" y="131"/>
                        </a:lnTo>
                        <a:lnTo>
                          <a:pt x="66" y="120"/>
                        </a:lnTo>
                        <a:lnTo>
                          <a:pt x="71" y="110"/>
                        </a:lnTo>
                        <a:lnTo>
                          <a:pt x="78" y="101"/>
                        </a:lnTo>
                        <a:lnTo>
                          <a:pt x="43" y="61"/>
                        </a:lnTo>
                        <a:lnTo>
                          <a:pt x="84" y="26"/>
                        </a:lnTo>
                        <a:lnTo>
                          <a:pt x="119" y="66"/>
                        </a:lnTo>
                        <a:lnTo>
                          <a:pt x="129" y="61"/>
                        </a:lnTo>
                        <a:lnTo>
                          <a:pt x="139" y="57"/>
                        </a:lnTo>
                        <a:lnTo>
                          <a:pt x="149" y="54"/>
                        </a:lnTo>
                        <a:lnTo>
                          <a:pt x="161" y="53"/>
                        </a:lnTo>
                        <a:lnTo>
                          <a:pt x="165" y="0"/>
                        </a:lnTo>
                        <a:lnTo>
                          <a:pt x="219" y="4"/>
                        </a:lnTo>
                        <a:lnTo>
                          <a:pt x="215" y="5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09" name="Freeform 108"/>
                  <p:cNvSpPr>
                    <a:spLocks/>
                  </p:cNvSpPr>
                  <p:nvPr/>
                </p:nvSpPr>
                <p:spPr bwMode="auto">
                  <a:xfrm flipH="1">
                    <a:off x="6622224" y="1389942"/>
                    <a:ext cx="56274" cy="55340"/>
                  </a:xfrm>
                  <a:custGeom>
                    <a:avLst/>
                    <a:gdLst>
                      <a:gd name="T0" fmla="*/ 99 w 169"/>
                      <a:gd name="T1" fmla="*/ 1 h 167"/>
                      <a:gd name="T2" fmla="*/ 116 w 169"/>
                      <a:gd name="T3" fmla="*/ 5 h 167"/>
                      <a:gd name="T4" fmla="*/ 130 w 169"/>
                      <a:gd name="T5" fmla="*/ 13 h 167"/>
                      <a:gd name="T6" fmla="*/ 143 w 169"/>
                      <a:gd name="T7" fmla="*/ 23 h 167"/>
                      <a:gd name="T8" fmla="*/ 153 w 169"/>
                      <a:gd name="T9" fmla="*/ 36 h 167"/>
                      <a:gd name="T10" fmla="*/ 161 w 169"/>
                      <a:gd name="T11" fmla="*/ 50 h 167"/>
                      <a:gd name="T12" fmla="*/ 166 w 169"/>
                      <a:gd name="T13" fmla="*/ 65 h 167"/>
                      <a:gd name="T14" fmla="*/ 169 w 169"/>
                      <a:gd name="T15" fmla="*/ 81 h 167"/>
                      <a:gd name="T16" fmla="*/ 166 w 169"/>
                      <a:gd name="T17" fmla="*/ 98 h 167"/>
                      <a:gd name="T18" fmla="*/ 162 w 169"/>
                      <a:gd name="T19" fmla="*/ 114 h 167"/>
                      <a:gd name="T20" fmla="*/ 154 w 169"/>
                      <a:gd name="T21" fmla="*/ 130 h 167"/>
                      <a:gd name="T22" fmla="*/ 145 w 169"/>
                      <a:gd name="T23" fmla="*/ 141 h 167"/>
                      <a:gd name="T24" fmla="*/ 133 w 169"/>
                      <a:gd name="T25" fmla="*/ 152 h 167"/>
                      <a:gd name="T26" fmla="*/ 119 w 169"/>
                      <a:gd name="T27" fmla="*/ 160 h 167"/>
                      <a:gd name="T28" fmla="*/ 103 w 169"/>
                      <a:gd name="T29" fmla="*/ 165 h 167"/>
                      <a:gd name="T30" fmla="*/ 86 w 169"/>
                      <a:gd name="T31" fmla="*/ 167 h 167"/>
                      <a:gd name="T32" fmla="*/ 69 w 169"/>
                      <a:gd name="T33" fmla="*/ 166 h 167"/>
                      <a:gd name="T34" fmla="*/ 53 w 169"/>
                      <a:gd name="T35" fmla="*/ 162 h 167"/>
                      <a:gd name="T36" fmla="*/ 39 w 169"/>
                      <a:gd name="T37" fmla="*/ 154 h 167"/>
                      <a:gd name="T38" fmla="*/ 26 w 169"/>
                      <a:gd name="T39" fmla="*/ 144 h 167"/>
                      <a:gd name="T40" fmla="*/ 15 w 169"/>
                      <a:gd name="T41" fmla="*/ 132 h 167"/>
                      <a:gd name="T42" fmla="*/ 8 w 169"/>
                      <a:gd name="T43" fmla="*/ 118 h 167"/>
                      <a:gd name="T44" fmla="*/ 2 w 169"/>
                      <a:gd name="T45" fmla="*/ 103 h 167"/>
                      <a:gd name="T46" fmla="*/ 0 w 169"/>
                      <a:gd name="T47" fmla="*/ 85 h 167"/>
                      <a:gd name="T48" fmla="*/ 1 w 169"/>
                      <a:gd name="T49" fmla="*/ 69 h 167"/>
                      <a:gd name="T50" fmla="*/ 7 w 169"/>
                      <a:gd name="T51" fmla="*/ 53 h 167"/>
                      <a:gd name="T52" fmla="*/ 14 w 169"/>
                      <a:gd name="T53" fmla="*/ 38 h 167"/>
                      <a:gd name="T54" fmla="*/ 24 w 169"/>
                      <a:gd name="T55" fmla="*/ 25 h 167"/>
                      <a:gd name="T56" fmla="*/ 36 w 169"/>
                      <a:gd name="T57" fmla="*/ 15 h 167"/>
                      <a:gd name="T58" fmla="*/ 50 w 169"/>
                      <a:gd name="T59" fmla="*/ 6 h 167"/>
                      <a:gd name="T60" fmla="*/ 66 w 169"/>
                      <a:gd name="T61" fmla="*/ 2 h 167"/>
                      <a:gd name="T62" fmla="*/ 82 w 169"/>
                      <a:gd name="T63"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9" h="167">
                        <a:moveTo>
                          <a:pt x="91" y="0"/>
                        </a:moveTo>
                        <a:lnTo>
                          <a:pt x="99" y="1"/>
                        </a:lnTo>
                        <a:lnTo>
                          <a:pt x="107" y="3"/>
                        </a:lnTo>
                        <a:lnTo>
                          <a:pt x="116" y="5"/>
                        </a:lnTo>
                        <a:lnTo>
                          <a:pt x="123" y="9"/>
                        </a:lnTo>
                        <a:lnTo>
                          <a:pt x="130" y="13"/>
                        </a:lnTo>
                        <a:lnTo>
                          <a:pt x="136" y="18"/>
                        </a:lnTo>
                        <a:lnTo>
                          <a:pt x="143" y="23"/>
                        </a:lnTo>
                        <a:lnTo>
                          <a:pt x="148" y="29"/>
                        </a:lnTo>
                        <a:lnTo>
                          <a:pt x="153" y="36"/>
                        </a:lnTo>
                        <a:lnTo>
                          <a:pt x="158" y="42"/>
                        </a:lnTo>
                        <a:lnTo>
                          <a:pt x="161" y="50"/>
                        </a:lnTo>
                        <a:lnTo>
                          <a:pt x="164" y="57"/>
                        </a:lnTo>
                        <a:lnTo>
                          <a:pt x="166" y="65"/>
                        </a:lnTo>
                        <a:lnTo>
                          <a:pt x="167" y="73"/>
                        </a:lnTo>
                        <a:lnTo>
                          <a:pt x="169" y="81"/>
                        </a:lnTo>
                        <a:lnTo>
                          <a:pt x="167" y="90"/>
                        </a:lnTo>
                        <a:lnTo>
                          <a:pt x="166" y="98"/>
                        </a:lnTo>
                        <a:lnTo>
                          <a:pt x="165" y="107"/>
                        </a:lnTo>
                        <a:lnTo>
                          <a:pt x="162" y="114"/>
                        </a:lnTo>
                        <a:lnTo>
                          <a:pt x="159" y="122"/>
                        </a:lnTo>
                        <a:lnTo>
                          <a:pt x="154" y="130"/>
                        </a:lnTo>
                        <a:lnTo>
                          <a:pt x="150" y="136"/>
                        </a:lnTo>
                        <a:lnTo>
                          <a:pt x="145" y="141"/>
                        </a:lnTo>
                        <a:lnTo>
                          <a:pt x="138" y="147"/>
                        </a:lnTo>
                        <a:lnTo>
                          <a:pt x="133" y="152"/>
                        </a:lnTo>
                        <a:lnTo>
                          <a:pt x="125" y="157"/>
                        </a:lnTo>
                        <a:lnTo>
                          <a:pt x="119" y="160"/>
                        </a:lnTo>
                        <a:lnTo>
                          <a:pt x="111" y="163"/>
                        </a:lnTo>
                        <a:lnTo>
                          <a:pt x="103" y="165"/>
                        </a:lnTo>
                        <a:lnTo>
                          <a:pt x="95" y="167"/>
                        </a:lnTo>
                        <a:lnTo>
                          <a:pt x="86" y="167"/>
                        </a:lnTo>
                        <a:lnTo>
                          <a:pt x="78" y="167"/>
                        </a:lnTo>
                        <a:lnTo>
                          <a:pt x="69" y="166"/>
                        </a:lnTo>
                        <a:lnTo>
                          <a:pt x="61" y="164"/>
                        </a:lnTo>
                        <a:lnTo>
                          <a:pt x="53" y="162"/>
                        </a:lnTo>
                        <a:lnTo>
                          <a:pt x="45" y="158"/>
                        </a:lnTo>
                        <a:lnTo>
                          <a:pt x="39" y="154"/>
                        </a:lnTo>
                        <a:lnTo>
                          <a:pt x="32" y="149"/>
                        </a:lnTo>
                        <a:lnTo>
                          <a:pt x="26" y="144"/>
                        </a:lnTo>
                        <a:lnTo>
                          <a:pt x="21" y="138"/>
                        </a:lnTo>
                        <a:lnTo>
                          <a:pt x="15" y="132"/>
                        </a:lnTo>
                        <a:lnTo>
                          <a:pt x="11" y="125"/>
                        </a:lnTo>
                        <a:lnTo>
                          <a:pt x="8" y="118"/>
                        </a:lnTo>
                        <a:lnTo>
                          <a:pt x="4" y="110"/>
                        </a:lnTo>
                        <a:lnTo>
                          <a:pt x="2" y="103"/>
                        </a:lnTo>
                        <a:lnTo>
                          <a:pt x="1" y="94"/>
                        </a:lnTo>
                        <a:lnTo>
                          <a:pt x="0" y="85"/>
                        </a:lnTo>
                        <a:lnTo>
                          <a:pt x="0" y="77"/>
                        </a:lnTo>
                        <a:lnTo>
                          <a:pt x="1" y="69"/>
                        </a:lnTo>
                        <a:lnTo>
                          <a:pt x="3" y="60"/>
                        </a:lnTo>
                        <a:lnTo>
                          <a:pt x="7" y="53"/>
                        </a:lnTo>
                        <a:lnTo>
                          <a:pt x="10" y="45"/>
                        </a:lnTo>
                        <a:lnTo>
                          <a:pt x="14" y="38"/>
                        </a:lnTo>
                        <a:lnTo>
                          <a:pt x="18" y="31"/>
                        </a:lnTo>
                        <a:lnTo>
                          <a:pt x="24" y="25"/>
                        </a:lnTo>
                        <a:lnTo>
                          <a:pt x="29" y="19"/>
                        </a:lnTo>
                        <a:lnTo>
                          <a:pt x="36" y="15"/>
                        </a:lnTo>
                        <a:lnTo>
                          <a:pt x="43" y="11"/>
                        </a:lnTo>
                        <a:lnTo>
                          <a:pt x="50" y="6"/>
                        </a:lnTo>
                        <a:lnTo>
                          <a:pt x="57" y="4"/>
                        </a:lnTo>
                        <a:lnTo>
                          <a:pt x="66" y="2"/>
                        </a:lnTo>
                        <a:lnTo>
                          <a:pt x="73" y="0"/>
                        </a:lnTo>
                        <a:lnTo>
                          <a:pt x="82" y="0"/>
                        </a:lnTo>
                        <a:lnTo>
                          <a:pt x="91"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10" name="Freeform 109"/>
                  <p:cNvSpPr>
                    <a:spLocks/>
                  </p:cNvSpPr>
                  <p:nvPr/>
                </p:nvSpPr>
                <p:spPr bwMode="auto">
                  <a:xfrm flipH="1">
                    <a:off x="6640982" y="1440012"/>
                    <a:ext cx="198300" cy="195009"/>
                  </a:xfrm>
                  <a:custGeom>
                    <a:avLst/>
                    <a:gdLst>
                      <a:gd name="T0" fmla="*/ 341 w 590"/>
                      <a:gd name="T1" fmla="*/ 89 h 591"/>
                      <a:gd name="T2" fmla="*/ 359 w 590"/>
                      <a:gd name="T3" fmla="*/ 93 h 591"/>
                      <a:gd name="T4" fmla="*/ 377 w 590"/>
                      <a:gd name="T5" fmla="*/ 99 h 591"/>
                      <a:gd name="T6" fmla="*/ 394 w 590"/>
                      <a:gd name="T7" fmla="*/ 108 h 591"/>
                      <a:gd name="T8" fmla="*/ 410 w 590"/>
                      <a:gd name="T9" fmla="*/ 117 h 591"/>
                      <a:gd name="T10" fmla="*/ 472 w 590"/>
                      <a:gd name="T11" fmla="*/ 55 h 591"/>
                      <a:gd name="T12" fmla="*/ 536 w 590"/>
                      <a:gd name="T13" fmla="*/ 119 h 591"/>
                      <a:gd name="T14" fmla="*/ 474 w 590"/>
                      <a:gd name="T15" fmla="*/ 182 h 591"/>
                      <a:gd name="T16" fmla="*/ 483 w 590"/>
                      <a:gd name="T17" fmla="*/ 198 h 591"/>
                      <a:gd name="T18" fmla="*/ 491 w 590"/>
                      <a:gd name="T19" fmla="*/ 214 h 591"/>
                      <a:gd name="T20" fmla="*/ 497 w 590"/>
                      <a:gd name="T21" fmla="*/ 232 h 591"/>
                      <a:gd name="T22" fmla="*/ 502 w 590"/>
                      <a:gd name="T23" fmla="*/ 251 h 591"/>
                      <a:gd name="T24" fmla="*/ 590 w 590"/>
                      <a:gd name="T25" fmla="*/ 251 h 591"/>
                      <a:gd name="T26" fmla="*/ 590 w 590"/>
                      <a:gd name="T27" fmla="*/ 342 h 591"/>
                      <a:gd name="T28" fmla="*/ 502 w 590"/>
                      <a:gd name="T29" fmla="*/ 342 h 591"/>
                      <a:gd name="T30" fmla="*/ 497 w 590"/>
                      <a:gd name="T31" fmla="*/ 360 h 591"/>
                      <a:gd name="T32" fmla="*/ 491 w 590"/>
                      <a:gd name="T33" fmla="*/ 377 h 591"/>
                      <a:gd name="T34" fmla="*/ 483 w 590"/>
                      <a:gd name="T35" fmla="*/ 393 h 591"/>
                      <a:gd name="T36" fmla="*/ 474 w 590"/>
                      <a:gd name="T37" fmla="*/ 410 h 591"/>
                      <a:gd name="T38" fmla="*/ 536 w 590"/>
                      <a:gd name="T39" fmla="*/ 472 h 591"/>
                      <a:gd name="T40" fmla="*/ 472 w 590"/>
                      <a:gd name="T41" fmla="*/ 537 h 591"/>
                      <a:gd name="T42" fmla="*/ 410 w 590"/>
                      <a:gd name="T43" fmla="*/ 474 h 591"/>
                      <a:gd name="T44" fmla="*/ 394 w 590"/>
                      <a:gd name="T45" fmla="*/ 483 h 591"/>
                      <a:gd name="T46" fmla="*/ 377 w 590"/>
                      <a:gd name="T47" fmla="*/ 492 h 591"/>
                      <a:gd name="T48" fmla="*/ 359 w 590"/>
                      <a:gd name="T49" fmla="*/ 498 h 591"/>
                      <a:gd name="T50" fmla="*/ 341 w 590"/>
                      <a:gd name="T51" fmla="*/ 503 h 591"/>
                      <a:gd name="T52" fmla="*/ 341 w 590"/>
                      <a:gd name="T53" fmla="*/ 591 h 591"/>
                      <a:gd name="T54" fmla="*/ 250 w 590"/>
                      <a:gd name="T55" fmla="*/ 591 h 591"/>
                      <a:gd name="T56" fmla="*/ 250 w 590"/>
                      <a:gd name="T57" fmla="*/ 503 h 591"/>
                      <a:gd name="T58" fmla="*/ 232 w 590"/>
                      <a:gd name="T59" fmla="*/ 498 h 591"/>
                      <a:gd name="T60" fmla="*/ 213 w 590"/>
                      <a:gd name="T61" fmla="*/ 492 h 591"/>
                      <a:gd name="T62" fmla="*/ 197 w 590"/>
                      <a:gd name="T63" fmla="*/ 483 h 591"/>
                      <a:gd name="T64" fmla="*/ 181 w 590"/>
                      <a:gd name="T65" fmla="*/ 474 h 591"/>
                      <a:gd name="T66" fmla="*/ 118 w 590"/>
                      <a:gd name="T67" fmla="*/ 537 h 591"/>
                      <a:gd name="T68" fmla="*/ 55 w 590"/>
                      <a:gd name="T69" fmla="*/ 472 h 591"/>
                      <a:gd name="T70" fmla="*/ 117 w 590"/>
                      <a:gd name="T71" fmla="*/ 410 h 591"/>
                      <a:gd name="T72" fmla="*/ 108 w 590"/>
                      <a:gd name="T73" fmla="*/ 393 h 591"/>
                      <a:gd name="T74" fmla="*/ 100 w 590"/>
                      <a:gd name="T75" fmla="*/ 377 h 591"/>
                      <a:gd name="T76" fmla="*/ 94 w 590"/>
                      <a:gd name="T77" fmla="*/ 360 h 591"/>
                      <a:gd name="T78" fmla="*/ 88 w 590"/>
                      <a:gd name="T79" fmla="*/ 342 h 591"/>
                      <a:gd name="T80" fmla="*/ 0 w 590"/>
                      <a:gd name="T81" fmla="*/ 342 h 591"/>
                      <a:gd name="T82" fmla="*/ 0 w 590"/>
                      <a:gd name="T83" fmla="*/ 251 h 591"/>
                      <a:gd name="T84" fmla="*/ 88 w 590"/>
                      <a:gd name="T85" fmla="*/ 251 h 591"/>
                      <a:gd name="T86" fmla="*/ 94 w 590"/>
                      <a:gd name="T87" fmla="*/ 232 h 591"/>
                      <a:gd name="T88" fmla="*/ 100 w 590"/>
                      <a:gd name="T89" fmla="*/ 214 h 591"/>
                      <a:gd name="T90" fmla="*/ 108 w 590"/>
                      <a:gd name="T91" fmla="*/ 198 h 591"/>
                      <a:gd name="T92" fmla="*/ 117 w 590"/>
                      <a:gd name="T93" fmla="*/ 182 h 591"/>
                      <a:gd name="T94" fmla="*/ 55 w 590"/>
                      <a:gd name="T95" fmla="*/ 119 h 591"/>
                      <a:gd name="T96" fmla="*/ 118 w 590"/>
                      <a:gd name="T97" fmla="*/ 55 h 591"/>
                      <a:gd name="T98" fmla="*/ 181 w 590"/>
                      <a:gd name="T99" fmla="*/ 117 h 591"/>
                      <a:gd name="T100" fmla="*/ 197 w 590"/>
                      <a:gd name="T101" fmla="*/ 108 h 591"/>
                      <a:gd name="T102" fmla="*/ 213 w 590"/>
                      <a:gd name="T103" fmla="*/ 99 h 591"/>
                      <a:gd name="T104" fmla="*/ 232 w 590"/>
                      <a:gd name="T105" fmla="*/ 93 h 591"/>
                      <a:gd name="T106" fmla="*/ 250 w 590"/>
                      <a:gd name="T107" fmla="*/ 89 h 591"/>
                      <a:gd name="T108" fmla="*/ 250 w 590"/>
                      <a:gd name="T109" fmla="*/ 0 h 591"/>
                      <a:gd name="T110" fmla="*/ 341 w 590"/>
                      <a:gd name="T111" fmla="*/ 0 h 591"/>
                      <a:gd name="T112" fmla="*/ 341 w 590"/>
                      <a:gd name="T113" fmla="*/ 89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90" h="591">
                        <a:moveTo>
                          <a:pt x="341" y="89"/>
                        </a:moveTo>
                        <a:lnTo>
                          <a:pt x="359" y="93"/>
                        </a:lnTo>
                        <a:lnTo>
                          <a:pt x="377" y="99"/>
                        </a:lnTo>
                        <a:lnTo>
                          <a:pt x="394" y="108"/>
                        </a:lnTo>
                        <a:lnTo>
                          <a:pt x="410" y="117"/>
                        </a:lnTo>
                        <a:lnTo>
                          <a:pt x="472" y="55"/>
                        </a:lnTo>
                        <a:lnTo>
                          <a:pt x="536" y="119"/>
                        </a:lnTo>
                        <a:lnTo>
                          <a:pt x="474" y="182"/>
                        </a:lnTo>
                        <a:lnTo>
                          <a:pt x="483" y="198"/>
                        </a:lnTo>
                        <a:lnTo>
                          <a:pt x="491" y="214"/>
                        </a:lnTo>
                        <a:lnTo>
                          <a:pt x="497" y="232"/>
                        </a:lnTo>
                        <a:lnTo>
                          <a:pt x="502" y="251"/>
                        </a:lnTo>
                        <a:lnTo>
                          <a:pt x="590" y="251"/>
                        </a:lnTo>
                        <a:lnTo>
                          <a:pt x="590" y="342"/>
                        </a:lnTo>
                        <a:lnTo>
                          <a:pt x="502" y="342"/>
                        </a:lnTo>
                        <a:lnTo>
                          <a:pt x="497" y="360"/>
                        </a:lnTo>
                        <a:lnTo>
                          <a:pt x="491" y="377"/>
                        </a:lnTo>
                        <a:lnTo>
                          <a:pt x="483" y="393"/>
                        </a:lnTo>
                        <a:lnTo>
                          <a:pt x="474" y="410"/>
                        </a:lnTo>
                        <a:lnTo>
                          <a:pt x="536" y="472"/>
                        </a:lnTo>
                        <a:lnTo>
                          <a:pt x="472" y="537"/>
                        </a:lnTo>
                        <a:lnTo>
                          <a:pt x="410" y="474"/>
                        </a:lnTo>
                        <a:lnTo>
                          <a:pt x="394" y="483"/>
                        </a:lnTo>
                        <a:lnTo>
                          <a:pt x="377" y="492"/>
                        </a:lnTo>
                        <a:lnTo>
                          <a:pt x="359" y="498"/>
                        </a:lnTo>
                        <a:lnTo>
                          <a:pt x="341" y="503"/>
                        </a:lnTo>
                        <a:lnTo>
                          <a:pt x="341" y="591"/>
                        </a:lnTo>
                        <a:lnTo>
                          <a:pt x="250" y="591"/>
                        </a:lnTo>
                        <a:lnTo>
                          <a:pt x="250" y="503"/>
                        </a:lnTo>
                        <a:lnTo>
                          <a:pt x="232" y="498"/>
                        </a:lnTo>
                        <a:lnTo>
                          <a:pt x="213" y="492"/>
                        </a:lnTo>
                        <a:lnTo>
                          <a:pt x="197" y="483"/>
                        </a:lnTo>
                        <a:lnTo>
                          <a:pt x="181" y="474"/>
                        </a:lnTo>
                        <a:lnTo>
                          <a:pt x="118" y="537"/>
                        </a:lnTo>
                        <a:lnTo>
                          <a:pt x="55" y="472"/>
                        </a:lnTo>
                        <a:lnTo>
                          <a:pt x="117" y="410"/>
                        </a:lnTo>
                        <a:lnTo>
                          <a:pt x="108" y="393"/>
                        </a:lnTo>
                        <a:lnTo>
                          <a:pt x="100" y="377"/>
                        </a:lnTo>
                        <a:lnTo>
                          <a:pt x="94" y="360"/>
                        </a:lnTo>
                        <a:lnTo>
                          <a:pt x="88" y="342"/>
                        </a:lnTo>
                        <a:lnTo>
                          <a:pt x="0" y="342"/>
                        </a:lnTo>
                        <a:lnTo>
                          <a:pt x="0" y="251"/>
                        </a:lnTo>
                        <a:lnTo>
                          <a:pt x="88" y="251"/>
                        </a:lnTo>
                        <a:lnTo>
                          <a:pt x="94" y="232"/>
                        </a:lnTo>
                        <a:lnTo>
                          <a:pt x="100" y="214"/>
                        </a:lnTo>
                        <a:lnTo>
                          <a:pt x="108" y="198"/>
                        </a:lnTo>
                        <a:lnTo>
                          <a:pt x="117" y="182"/>
                        </a:lnTo>
                        <a:lnTo>
                          <a:pt x="55" y="119"/>
                        </a:lnTo>
                        <a:lnTo>
                          <a:pt x="118" y="55"/>
                        </a:lnTo>
                        <a:lnTo>
                          <a:pt x="181" y="117"/>
                        </a:lnTo>
                        <a:lnTo>
                          <a:pt x="197" y="108"/>
                        </a:lnTo>
                        <a:lnTo>
                          <a:pt x="213" y="99"/>
                        </a:lnTo>
                        <a:lnTo>
                          <a:pt x="232" y="93"/>
                        </a:lnTo>
                        <a:lnTo>
                          <a:pt x="250" y="89"/>
                        </a:lnTo>
                        <a:lnTo>
                          <a:pt x="250" y="0"/>
                        </a:lnTo>
                        <a:lnTo>
                          <a:pt x="341" y="0"/>
                        </a:lnTo>
                        <a:lnTo>
                          <a:pt x="341" y="8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11" name="Freeform 110"/>
                  <p:cNvSpPr>
                    <a:spLocks/>
                  </p:cNvSpPr>
                  <p:nvPr/>
                </p:nvSpPr>
                <p:spPr bwMode="auto">
                  <a:xfrm flipH="1">
                    <a:off x="6693237" y="1490081"/>
                    <a:ext cx="93791" cy="93551"/>
                  </a:xfrm>
                  <a:custGeom>
                    <a:avLst/>
                    <a:gdLst>
                      <a:gd name="T0" fmla="*/ 156 w 282"/>
                      <a:gd name="T1" fmla="*/ 1 h 282"/>
                      <a:gd name="T2" fmla="*/ 184 w 282"/>
                      <a:gd name="T3" fmla="*/ 6 h 282"/>
                      <a:gd name="T4" fmla="*/ 208 w 282"/>
                      <a:gd name="T5" fmla="*/ 17 h 282"/>
                      <a:gd name="T6" fmla="*/ 231 w 282"/>
                      <a:gd name="T7" fmla="*/ 32 h 282"/>
                      <a:gd name="T8" fmla="*/ 250 w 282"/>
                      <a:gd name="T9" fmla="*/ 51 h 282"/>
                      <a:gd name="T10" fmla="*/ 265 w 282"/>
                      <a:gd name="T11" fmla="*/ 73 h 282"/>
                      <a:gd name="T12" fmla="*/ 275 w 282"/>
                      <a:gd name="T13" fmla="*/ 99 h 282"/>
                      <a:gd name="T14" fmla="*/ 281 w 282"/>
                      <a:gd name="T15" fmla="*/ 126 h 282"/>
                      <a:gd name="T16" fmla="*/ 281 w 282"/>
                      <a:gd name="T17" fmla="*/ 155 h 282"/>
                      <a:gd name="T18" fmla="*/ 275 w 282"/>
                      <a:gd name="T19" fmla="*/ 182 h 282"/>
                      <a:gd name="T20" fmla="*/ 265 w 282"/>
                      <a:gd name="T21" fmla="*/ 208 h 282"/>
                      <a:gd name="T22" fmla="*/ 250 w 282"/>
                      <a:gd name="T23" fmla="*/ 230 h 282"/>
                      <a:gd name="T24" fmla="*/ 231 w 282"/>
                      <a:gd name="T25" fmla="*/ 249 h 282"/>
                      <a:gd name="T26" fmla="*/ 208 w 282"/>
                      <a:gd name="T27" fmla="*/ 264 h 282"/>
                      <a:gd name="T28" fmla="*/ 184 w 282"/>
                      <a:gd name="T29" fmla="*/ 275 h 282"/>
                      <a:gd name="T30" fmla="*/ 156 w 282"/>
                      <a:gd name="T31" fmla="*/ 281 h 282"/>
                      <a:gd name="T32" fmla="*/ 126 w 282"/>
                      <a:gd name="T33" fmla="*/ 281 h 282"/>
                      <a:gd name="T34" fmla="*/ 99 w 282"/>
                      <a:gd name="T35" fmla="*/ 275 h 282"/>
                      <a:gd name="T36" fmla="*/ 75 w 282"/>
                      <a:gd name="T37" fmla="*/ 264 h 282"/>
                      <a:gd name="T38" fmla="*/ 52 w 282"/>
                      <a:gd name="T39" fmla="*/ 249 h 282"/>
                      <a:gd name="T40" fmla="*/ 32 w 282"/>
                      <a:gd name="T41" fmla="*/ 230 h 282"/>
                      <a:gd name="T42" fmla="*/ 17 w 282"/>
                      <a:gd name="T43" fmla="*/ 208 h 282"/>
                      <a:gd name="T44" fmla="*/ 7 w 282"/>
                      <a:gd name="T45" fmla="*/ 182 h 282"/>
                      <a:gd name="T46" fmla="*/ 1 w 282"/>
                      <a:gd name="T47" fmla="*/ 155 h 282"/>
                      <a:gd name="T48" fmla="*/ 1 w 282"/>
                      <a:gd name="T49" fmla="*/ 126 h 282"/>
                      <a:gd name="T50" fmla="*/ 7 w 282"/>
                      <a:gd name="T51" fmla="*/ 99 h 282"/>
                      <a:gd name="T52" fmla="*/ 17 w 282"/>
                      <a:gd name="T53" fmla="*/ 73 h 282"/>
                      <a:gd name="T54" fmla="*/ 32 w 282"/>
                      <a:gd name="T55" fmla="*/ 51 h 282"/>
                      <a:gd name="T56" fmla="*/ 52 w 282"/>
                      <a:gd name="T57" fmla="*/ 32 h 282"/>
                      <a:gd name="T58" fmla="*/ 75 w 282"/>
                      <a:gd name="T59" fmla="*/ 17 h 282"/>
                      <a:gd name="T60" fmla="*/ 99 w 282"/>
                      <a:gd name="T61" fmla="*/ 6 h 282"/>
                      <a:gd name="T62" fmla="*/ 126 w 282"/>
                      <a:gd name="T63" fmla="*/ 1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82" h="282">
                        <a:moveTo>
                          <a:pt x="142" y="0"/>
                        </a:moveTo>
                        <a:lnTo>
                          <a:pt x="156" y="1"/>
                        </a:lnTo>
                        <a:lnTo>
                          <a:pt x="170" y="3"/>
                        </a:lnTo>
                        <a:lnTo>
                          <a:pt x="184" y="6"/>
                        </a:lnTo>
                        <a:lnTo>
                          <a:pt x="197" y="10"/>
                        </a:lnTo>
                        <a:lnTo>
                          <a:pt x="208" y="17"/>
                        </a:lnTo>
                        <a:lnTo>
                          <a:pt x="220" y="23"/>
                        </a:lnTo>
                        <a:lnTo>
                          <a:pt x="231" y="32"/>
                        </a:lnTo>
                        <a:lnTo>
                          <a:pt x="241" y="41"/>
                        </a:lnTo>
                        <a:lnTo>
                          <a:pt x="250" y="51"/>
                        </a:lnTo>
                        <a:lnTo>
                          <a:pt x="258" y="62"/>
                        </a:lnTo>
                        <a:lnTo>
                          <a:pt x="265" y="73"/>
                        </a:lnTo>
                        <a:lnTo>
                          <a:pt x="271" y="86"/>
                        </a:lnTo>
                        <a:lnTo>
                          <a:pt x="275" y="99"/>
                        </a:lnTo>
                        <a:lnTo>
                          <a:pt x="279" y="112"/>
                        </a:lnTo>
                        <a:lnTo>
                          <a:pt x="281" y="126"/>
                        </a:lnTo>
                        <a:lnTo>
                          <a:pt x="282" y="141"/>
                        </a:lnTo>
                        <a:lnTo>
                          <a:pt x="281" y="155"/>
                        </a:lnTo>
                        <a:lnTo>
                          <a:pt x="279" y="169"/>
                        </a:lnTo>
                        <a:lnTo>
                          <a:pt x="275" y="182"/>
                        </a:lnTo>
                        <a:lnTo>
                          <a:pt x="271" y="195"/>
                        </a:lnTo>
                        <a:lnTo>
                          <a:pt x="265" y="208"/>
                        </a:lnTo>
                        <a:lnTo>
                          <a:pt x="258" y="219"/>
                        </a:lnTo>
                        <a:lnTo>
                          <a:pt x="250" y="230"/>
                        </a:lnTo>
                        <a:lnTo>
                          <a:pt x="241" y="241"/>
                        </a:lnTo>
                        <a:lnTo>
                          <a:pt x="231" y="249"/>
                        </a:lnTo>
                        <a:lnTo>
                          <a:pt x="220" y="258"/>
                        </a:lnTo>
                        <a:lnTo>
                          <a:pt x="208" y="264"/>
                        </a:lnTo>
                        <a:lnTo>
                          <a:pt x="197" y="271"/>
                        </a:lnTo>
                        <a:lnTo>
                          <a:pt x="184" y="275"/>
                        </a:lnTo>
                        <a:lnTo>
                          <a:pt x="170" y="278"/>
                        </a:lnTo>
                        <a:lnTo>
                          <a:pt x="156" y="281"/>
                        </a:lnTo>
                        <a:lnTo>
                          <a:pt x="142" y="282"/>
                        </a:lnTo>
                        <a:lnTo>
                          <a:pt x="126" y="281"/>
                        </a:lnTo>
                        <a:lnTo>
                          <a:pt x="113" y="278"/>
                        </a:lnTo>
                        <a:lnTo>
                          <a:pt x="99" y="275"/>
                        </a:lnTo>
                        <a:lnTo>
                          <a:pt x="86" y="271"/>
                        </a:lnTo>
                        <a:lnTo>
                          <a:pt x="75" y="264"/>
                        </a:lnTo>
                        <a:lnTo>
                          <a:pt x="63" y="258"/>
                        </a:lnTo>
                        <a:lnTo>
                          <a:pt x="52" y="249"/>
                        </a:lnTo>
                        <a:lnTo>
                          <a:pt x="42" y="241"/>
                        </a:lnTo>
                        <a:lnTo>
                          <a:pt x="32" y="230"/>
                        </a:lnTo>
                        <a:lnTo>
                          <a:pt x="25" y="219"/>
                        </a:lnTo>
                        <a:lnTo>
                          <a:pt x="17" y="208"/>
                        </a:lnTo>
                        <a:lnTo>
                          <a:pt x="12" y="195"/>
                        </a:lnTo>
                        <a:lnTo>
                          <a:pt x="7" y="182"/>
                        </a:lnTo>
                        <a:lnTo>
                          <a:pt x="3" y="169"/>
                        </a:lnTo>
                        <a:lnTo>
                          <a:pt x="1" y="155"/>
                        </a:lnTo>
                        <a:lnTo>
                          <a:pt x="0" y="141"/>
                        </a:lnTo>
                        <a:lnTo>
                          <a:pt x="1" y="126"/>
                        </a:lnTo>
                        <a:lnTo>
                          <a:pt x="3" y="112"/>
                        </a:lnTo>
                        <a:lnTo>
                          <a:pt x="7" y="99"/>
                        </a:lnTo>
                        <a:lnTo>
                          <a:pt x="12" y="86"/>
                        </a:lnTo>
                        <a:lnTo>
                          <a:pt x="17" y="73"/>
                        </a:lnTo>
                        <a:lnTo>
                          <a:pt x="25" y="62"/>
                        </a:lnTo>
                        <a:lnTo>
                          <a:pt x="32" y="51"/>
                        </a:lnTo>
                        <a:lnTo>
                          <a:pt x="42" y="41"/>
                        </a:lnTo>
                        <a:lnTo>
                          <a:pt x="52" y="32"/>
                        </a:lnTo>
                        <a:lnTo>
                          <a:pt x="63" y="23"/>
                        </a:lnTo>
                        <a:lnTo>
                          <a:pt x="75" y="17"/>
                        </a:lnTo>
                        <a:lnTo>
                          <a:pt x="86" y="10"/>
                        </a:lnTo>
                        <a:lnTo>
                          <a:pt x="99" y="6"/>
                        </a:lnTo>
                        <a:lnTo>
                          <a:pt x="113" y="3"/>
                        </a:lnTo>
                        <a:lnTo>
                          <a:pt x="126" y="1"/>
                        </a:lnTo>
                        <a:lnTo>
                          <a:pt x="142"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12" name="Freeform 111"/>
                  <p:cNvSpPr>
                    <a:spLocks/>
                  </p:cNvSpPr>
                  <p:nvPr/>
                </p:nvSpPr>
                <p:spPr bwMode="auto">
                  <a:xfrm flipH="1">
                    <a:off x="6805786" y="1553327"/>
                    <a:ext cx="119248" cy="117268"/>
                  </a:xfrm>
                  <a:custGeom>
                    <a:avLst/>
                    <a:gdLst>
                      <a:gd name="T0" fmla="*/ 223 w 356"/>
                      <a:gd name="T1" fmla="*/ 59 h 356"/>
                      <a:gd name="T2" fmla="*/ 234 w 356"/>
                      <a:gd name="T3" fmla="*/ 65 h 356"/>
                      <a:gd name="T4" fmla="*/ 244 w 356"/>
                      <a:gd name="T5" fmla="*/ 69 h 356"/>
                      <a:gd name="T6" fmla="*/ 252 w 356"/>
                      <a:gd name="T7" fmla="*/ 75 h 356"/>
                      <a:gd name="T8" fmla="*/ 261 w 356"/>
                      <a:gd name="T9" fmla="*/ 83 h 356"/>
                      <a:gd name="T10" fmla="*/ 303 w 356"/>
                      <a:gd name="T11" fmla="*/ 52 h 356"/>
                      <a:gd name="T12" fmla="*/ 336 w 356"/>
                      <a:gd name="T13" fmla="*/ 95 h 356"/>
                      <a:gd name="T14" fmla="*/ 293 w 356"/>
                      <a:gd name="T15" fmla="*/ 126 h 356"/>
                      <a:gd name="T16" fmla="*/ 298 w 356"/>
                      <a:gd name="T17" fmla="*/ 136 h 356"/>
                      <a:gd name="T18" fmla="*/ 301 w 356"/>
                      <a:gd name="T19" fmla="*/ 147 h 356"/>
                      <a:gd name="T20" fmla="*/ 303 w 356"/>
                      <a:gd name="T21" fmla="*/ 158 h 356"/>
                      <a:gd name="T22" fmla="*/ 304 w 356"/>
                      <a:gd name="T23" fmla="*/ 169 h 356"/>
                      <a:gd name="T24" fmla="*/ 356 w 356"/>
                      <a:gd name="T25" fmla="*/ 177 h 356"/>
                      <a:gd name="T26" fmla="*/ 348 w 356"/>
                      <a:gd name="T27" fmla="*/ 230 h 356"/>
                      <a:gd name="T28" fmla="*/ 297 w 356"/>
                      <a:gd name="T29" fmla="*/ 222 h 356"/>
                      <a:gd name="T30" fmla="*/ 292 w 356"/>
                      <a:gd name="T31" fmla="*/ 233 h 356"/>
                      <a:gd name="T32" fmla="*/ 287 w 356"/>
                      <a:gd name="T33" fmla="*/ 243 h 356"/>
                      <a:gd name="T34" fmla="*/ 280 w 356"/>
                      <a:gd name="T35" fmla="*/ 253 h 356"/>
                      <a:gd name="T36" fmla="*/ 274 w 356"/>
                      <a:gd name="T37" fmla="*/ 261 h 356"/>
                      <a:gd name="T38" fmla="*/ 305 w 356"/>
                      <a:gd name="T39" fmla="*/ 303 h 356"/>
                      <a:gd name="T40" fmla="*/ 261 w 356"/>
                      <a:gd name="T41" fmla="*/ 336 h 356"/>
                      <a:gd name="T42" fmla="*/ 230 w 356"/>
                      <a:gd name="T43" fmla="*/ 293 h 356"/>
                      <a:gd name="T44" fmla="*/ 220 w 356"/>
                      <a:gd name="T45" fmla="*/ 297 h 356"/>
                      <a:gd name="T46" fmla="*/ 209 w 356"/>
                      <a:gd name="T47" fmla="*/ 300 h 356"/>
                      <a:gd name="T48" fmla="*/ 198 w 356"/>
                      <a:gd name="T49" fmla="*/ 302 h 356"/>
                      <a:gd name="T50" fmla="*/ 186 w 356"/>
                      <a:gd name="T51" fmla="*/ 303 h 356"/>
                      <a:gd name="T52" fmla="*/ 179 w 356"/>
                      <a:gd name="T53" fmla="*/ 356 h 356"/>
                      <a:gd name="T54" fmla="*/ 126 w 356"/>
                      <a:gd name="T55" fmla="*/ 348 h 356"/>
                      <a:gd name="T56" fmla="*/ 134 w 356"/>
                      <a:gd name="T57" fmla="*/ 296 h 356"/>
                      <a:gd name="T58" fmla="*/ 123 w 356"/>
                      <a:gd name="T59" fmla="*/ 292 h 356"/>
                      <a:gd name="T60" fmla="*/ 113 w 356"/>
                      <a:gd name="T61" fmla="*/ 286 h 356"/>
                      <a:gd name="T62" fmla="*/ 104 w 356"/>
                      <a:gd name="T63" fmla="*/ 280 h 356"/>
                      <a:gd name="T64" fmla="*/ 96 w 356"/>
                      <a:gd name="T65" fmla="*/ 273 h 356"/>
                      <a:gd name="T66" fmla="*/ 53 w 356"/>
                      <a:gd name="T67" fmla="*/ 305 h 356"/>
                      <a:gd name="T68" fmla="*/ 21 w 356"/>
                      <a:gd name="T69" fmla="*/ 261 h 356"/>
                      <a:gd name="T70" fmla="*/ 63 w 356"/>
                      <a:gd name="T71" fmla="*/ 230 h 356"/>
                      <a:gd name="T72" fmla="*/ 59 w 356"/>
                      <a:gd name="T73" fmla="*/ 219 h 356"/>
                      <a:gd name="T74" fmla="*/ 56 w 356"/>
                      <a:gd name="T75" fmla="*/ 208 h 356"/>
                      <a:gd name="T76" fmla="*/ 54 w 356"/>
                      <a:gd name="T77" fmla="*/ 198 h 356"/>
                      <a:gd name="T78" fmla="*/ 53 w 356"/>
                      <a:gd name="T79" fmla="*/ 187 h 356"/>
                      <a:gd name="T80" fmla="*/ 0 w 356"/>
                      <a:gd name="T81" fmla="*/ 179 h 356"/>
                      <a:gd name="T82" fmla="*/ 8 w 356"/>
                      <a:gd name="T83" fmla="*/ 125 h 356"/>
                      <a:gd name="T84" fmla="*/ 60 w 356"/>
                      <a:gd name="T85" fmla="*/ 133 h 356"/>
                      <a:gd name="T86" fmla="*/ 64 w 356"/>
                      <a:gd name="T87" fmla="*/ 123 h 356"/>
                      <a:gd name="T88" fmla="*/ 70 w 356"/>
                      <a:gd name="T89" fmla="*/ 112 h 356"/>
                      <a:gd name="T90" fmla="*/ 76 w 356"/>
                      <a:gd name="T91" fmla="*/ 104 h 356"/>
                      <a:gd name="T92" fmla="*/ 83 w 356"/>
                      <a:gd name="T93" fmla="*/ 95 h 356"/>
                      <a:gd name="T94" fmla="*/ 51 w 356"/>
                      <a:gd name="T95" fmla="*/ 53 h 356"/>
                      <a:gd name="T96" fmla="*/ 95 w 356"/>
                      <a:gd name="T97" fmla="*/ 20 h 356"/>
                      <a:gd name="T98" fmla="*/ 126 w 356"/>
                      <a:gd name="T99" fmla="*/ 63 h 356"/>
                      <a:gd name="T100" fmla="*/ 137 w 356"/>
                      <a:gd name="T101" fmla="*/ 58 h 356"/>
                      <a:gd name="T102" fmla="*/ 148 w 356"/>
                      <a:gd name="T103" fmla="*/ 55 h 356"/>
                      <a:gd name="T104" fmla="*/ 158 w 356"/>
                      <a:gd name="T105" fmla="*/ 53 h 356"/>
                      <a:gd name="T106" fmla="*/ 169 w 356"/>
                      <a:gd name="T107" fmla="*/ 52 h 356"/>
                      <a:gd name="T108" fmla="*/ 177 w 356"/>
                      <a:gd name="T109" fmla="*/ 0 h 356"/>
                      <a:gd name="T110" fmla="*/ 231 w 356"/>
                      <a:gd name="T111" fmla="*/ 7 h 356"/>
                      <a:gd name="T112" fmla="*/ 223 w 356"/>
                      <a:gd name="T113" fmla="*/ 59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56" h="356">
                        <a:moveTo>
                          <a:pt x="223" y="59"/>
                        </a:moveTo>
                        <a:lnTo>
                          <a:pt x="234" y="65"/>
                        </a:lnTo>
                        <a:lnTo>
                          <a:pt x="244" y="69"/>
                        </a:lnTo>
                        <a:lnTo>
                          <a:pt x="252" y="75"/>
                        </a:lnTo>
                        <a:lnTo>
                          <a:pt x="261" y="83"/>
                        </a:lnTo>
                        <a:lnTo>
                          <a:pt x="303" y="52"/>
                        </a:lnTo>
                        <a:lnTo>
                          <a:pt x="336" y="95"/>
                        </a:lnTo>
                        <a:lnTo>
                          <a:pt x="293" y="126"/>
                        </a:lnTo>
                        <a:lnTo>
                          <a:pt x="298" y="136"/>
                        </a:lnTo>
                        <a:lnTo>
                          <a:pt x="301" y="147"/>
                        </a:lnTo>
                        <a:lnTo>
                          <a:pt x="303" y="158"/>
                        </a:lnTo>
                        <a:lnTo>
                          <a:pt x="304" y="169"/>
                        </a:lnTo>
                        <a:lnTo>
                          <a:pt x="356" y="177"/>
                        </a:lnTo>
                        <a:lnTo>
                          <a:pt x="348" y="230"/>
                        </a:lnTo>
                        <a:lnTo>
                          <a:pt x="297" y="222"/>
                        </a:lnTo>
                        <a:lnTo>
                          <a:pt x="292" y="233"/>
                        </a:lnTo>
                        <a:lnTo>
                          <a:pt x="287" y="243"/>
                        </a:lnTo>
                        <a:lnTo>
                          <a:pt x="280" y="253"/>
                        </a:lnTo>
                        <a:lnTo>
                          <a:pt x="274" y="261"/>
                        </a:lnTo>
                        <a:lnTo>
                          <a:pt x="305" y="303"/>
                        </a:lnTo>
                        <a:lnTo>
                          <a:pt x="261" y="336"/>
                        </a:lnTo>
                        <a:lnTo>
                          <a:pt x="230" y="293"/>
                        </a:lnTo>
                        <a:lnTo>
                          <a:pt x="220" y="297"/>
                        </a:lnTo>
                        <a:lnTo>
                          <a:pt x="209" y="300"/>
                        </a:lnTo>
                        <a:lnTo>
                          <a:pt x="198" y="302"/>
                        </a:lnTo>
                        <a:lnTo>
                          <a:pt x="186" y="303"/>
                        </a:lnTo>
                        <a:lnTo>
                          <a:pt x="179" y="356"/>
                        </a:lnTo>
                        <a:lnTo>
                          <a:pt x="126" y="348"/>
                        </a:lnTo>
                        <a:lnTo>
                          <a:pt x="134" y="296"/>
                        </a:lnTo>
                        <a:lnTo>
                          <a:pt x="123" y="292"/>
                        </a:lnTo>
                        <a:lnTo>
                          <a:pt x="113" y="286"/>
                        </a:lnTo>
                        <a:lnTo>
                          <a:pt x="104" y="280"/>
                        </a:lnTo>
                        <a:lnTo>
                          <a:pt x="96" y="273"/>
                        </a:lnTo>
                        <a:lnTo>
                          <a:pt x="53" y="305"/>
                        </a:lnTo>
                        <a:lnTo>
                          <a:pt x="21" y="261"/>
                        </a:lnTo>
                        <a:lnTo>
                          <a:pt x="63" y="230"/>
                        </a:lnTo>
                        <a:lnTo>
                          <a:pt x="59" y="219"/>
                        </a:lnTo>
                        <a:lnTo>
                          <a:pt x="56" y="208"/>
                        </a:lnTo>
                        <a:lnTo>
                          <a:pt x="54" y="198"/>
                        </a:lnTo>
                        <a:lnTo>
                          <a:pt x="53" y="187"/>
                        </a:lnTo>
                        <a:lnTo>
                          <a:pt x="0" y="179"/>
                        </a:lnTo>
                        <a:lnTo>
                          <a:pt x="8" y="125"/>
                        </a:lnTo>
                        <a:lnTo>
                          <a:pt x="60" y="133"/>
                        </a:lnTo>
                        <a:lnTo>
                          <a:pt x="64" y="123"/>
                        </a:lnTo>
                        <a:lnTo>
                          <a:pt x="70" y="112"/>
                        </a:lnTo>
                        <a:lnTo>
                          <a:pt x="76" y="104"/>
                        </a:lnTo>
                        <a:lnTo>
                          <a:pt x="83" y="95"/>
                        </a:lnTo>
                        <a:lnTo>
                          <a:pt x="51" y="53"/>
                        </a:lnTo>
                        <a:lnTo>
                          <a:pt x="95" y="20"/>
                        </a:lnTo>
                        <a:lnTo>
                          <a:pt x="126" y="63"/>
                        </a:lnTo>
                        <a:lnTo>
                          <a:pt x="137" y="58"/>
                        </a:lnTo>
                        <a:lnTo>
                          <a:pt x="148" y="55"/>
                        </a:lnTo>
                        <a:lnTo>
                          <a:pt x="158" y="53"/>
                        </a:lnTo>
                        <a:lnTo>
                          <a:pt x="169" y="52"/>
                        </a:lnTo>
                        <a:lnTo>
                          <a:pt x="177" y="0"/>
                        </a:lnTo>
                        <a:lnTo>
                          <a:pt x="231" y="7"/>
                        </a:lnTo>
                        <a:lnTo>
                          <a:pt x="223" y="5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13" name="Freeform 112"/>
                  <p:cNvSpPr>
                    <a:spLocks/>
                  </p:cNvSpPr>
                  <p:nvPr/>
                </p:nvSpPr>
                <p:spPr bwMode="auto">
                  <a:xfrm flipH="1">
                    <a:off x="6836603" y="1584950"/>
                    <a:ext cx="56274" cy="55340"/>
                  </a:xfrm>
                  <a:custGeom>
                    <a:avLst/>
                    <a:gdLst>
                      <a:gd name="T0" fmla="*/ 104 w 167"/>
                      <a:gd name="T1" fmla="*/ 2 h 167"/>
                      <a:gd name="T2" fmla="*/ 120 w 167"/>
                      <a:gd name="T3" fmla="*/ 8 h 167"/>
                      <a:gd name="T4" fmla="*/ 134 w 167"/>
                      <a:gd name="T5" fmla="*/ 17 h 167"/>
                      <a:gd name="T6" fmla="*/ 145 w 167"/>
                      <a:gd name="T7" fmla="*/ 28 h 167"/>
                      <a:gd name="T8" fmla="*/ 155 w 167"/>
                      <a:gd name="T9" fmla="*/ 41 h 167"/>
                      <a:gd name="T10" fmla="*/ 162 w 167"/>
                      <a:gd name="T11" fmla="*/ 55 h 167"/>
                      <a:gd name="T12" fmla="*/ 166 w 167"/>
                      <a:gd name="T13" fmla="*/ 71 h 167"/>
                      <a:gd name="T14" fmla="*/ 167 w 167"/>
                      <a:gd name="T15" fmla="*/ 87 h 167"/>
                      <a:gd name="T16" fmla="*/ 165 w 167"/>
                      <a:gd name="T17" fmla="*/ 105 h 167"/>
                      <a:gd name="T18" fmla="*/ 158 w 167"/>
                      <a:gd name="T19" fmla="*/ 120 h 167"/>
                      <a:gd name="T20" fmla="*/ 151 w 167"/>
                      <a:gd name="T21" fmla="*/ 134 h 167"/>
                      <a:gd name="T22" fmla="*/ 139 w 167"/>
                      <a:gd name="T23" fmla="*/ 146 h 167"/>
                      <a:gd name="T24" fmla="*/ 126 w 167"/>
                      <a:gd name="T25" fmla="*/ 155 h 167"/>
                      <a:gd name="T26" fmla="*/ 112 w 167"/>
                      <a:gd name="T27" fmla="*/ 163 h 167"/>
                      <a:gd name="T28" fmla="*/ 96 w 167"/>
                      <a:gd name="T29" fmla="*/ 167 h 167"/>
                      <a:gd name="T30" fmla="*/ 80 w 167"/>
                      <a:gd name="T31" fmla="*/ 167 h 167"/>
                      <a:gd name="T32" fmla="*/ 62 w 167"/>
                      <a:gd name="T33" fmla="*/ 165 h 167"/>
                      <a:gd name="T34" fmla="*/ 47 w 167"/>
                      <a:gd name="T35" fmla="*/ 160 h 167"/>
                      <a:gd name="T36" fmla="*/ 33 w 167"/>
                      <a:gd name="T37" fmla="*/ 151 h 167"/>
                      <a:gd name="T38" fmla="*/ 21 w 167"/>
                      <a:gd name="T39" fmla="*/ 140 h 167"/>
                      <a:gd name="T40" fmla="*/ 12 w 167"/>
                      <a:gd name="T41" fmla="*/ 127 h 167"/>
                      <a:gd name="T42" fmla="*/ 4 w 167"/>
                      <a:gd name="T43" fmla="*/ 112 h 167"/>
                      <a:gd name="T44" fmla="*/ 1 w 167"/>
                      <a:gd name="T45" fmla="*/ 97 h 167"/>
                      <a:gd name="T46" fmla="*/ 0 w 167"/>
                      <a:gd name="T47" fmla="*/ 80 h 167"/>
                      <a:gd name="T48" fmla="*/ 2 w 167"/>
                      <a:gd name="T49" fmla="*/ 64 h 167"/>
                      <a:gd name="T50" fmla="*/ 7 w 167"/>
                      <a:gd name="T51" fmla="*/ 47 h 167"/>
                      <a:gd name="T52" fmla="*/ 16 w 167"/>
                      <a:gd name="T53" fmla="*/ 33 h 167"/>
                      <a:gd name="T54" fmla="*/ 27 w 167"/>
                      <a:gd name="T55" fmla="*/ 21 h 167"/>
                      <a:gd name="T56" fmla="*/ 40 w 167"/>
                      <a:gd name="T57" fmla="*/ 12 h 167"/>
                      <a:gd name="T58" fmla="*/ 55 w 167"/>
                      <a:gd name="T59" fmla="*/ 5 h 167"/>
                      <a:gd name="T60" fmla="*/ 70 w 167"/>
                      <a:gd name="T61" fmla="*/ 1 h 167"/>
                      <a:gd name="T62" fmla="*/ 87 w 167"/>
                      <a:gd name="T63"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7" h="167">
                        <a:moveTo>
                          <a:pt x="96" y="1"/>
                        </a:moveTo>
                        <a:lnTo>
                          <a:pt x="104" y="2"/>
                        </a:lnTo>
                        <a:lnTo>
                          <a:pt x="112" y="5"/>
                        </a:lnTo>
                        <a:lnTo>
                          <a:pt x="120" y="8"/>
                        </a:lnTo>
                        <a:lnTo>
                          <a:pt x="127" y="12"/>
                        </a:lnTo>
                        <a:lnTo>
                          <a:pt x="134" y="17"/>
                        </a:lnTo>
                        <a:lnTo>
                          <a:pt x="140" y="21"/>
                        </a:lnTo>
                        <a:lnTo>
                          <a:pt x="145" y="28"/>
                        </a:lnTo>
                        <a:lnTo>
                          <a:pt x="151" y="33"/>
                        </a:lnTo>
                        <a:lnTo>
                          <a:pt x="155" y="41"/>
                        </a:lnTo>
                        <a:lnTo>
                          <a:pt x="158" y="47"/>
                        </a:lnTo>
                        <a:lnTo>
                          <a:pt x="162" y="55"/>
                        </a:lnTo>
                        <a:lnTo>
                          <a:pt x="165" y="63"/>
                        </a:lnTo>
                        <a:lnTo>
                          <a:pt x="166" y="71"/>
                        </a:lnTo>
                        <a:lnTo>
                          <a:pt x="167" y="79"/>
                        </a:lnTo>
                        <a:lnTo>
                          <a:pt x="167" y="87"/>
                        </a:lnTo>
                        <a:lnTo>
                          <a:pt x="166" y="96"/>
                        </a:lnTo>
                        <a:lnTo>
                          <a:pt x="165" y="105"/>
                        </a:lnTo>
                        <a:lnTo>
                          <a:pt x="162" y="112"/>
                        </a:lnTo>
                        <a:lnTo>
                          <a:pt x="158" y="120"/>
                        </a:lnTo>
                        <a:lnTo>
                          <a:pt x="155" y="127"/>
                        </a:lnTo>
                        <a:lnTo>
                          <a:pt x="151" y="134"/>
                        </a:lnTo>
                        <a:lnTo>
                          <a:pt x="145" y="140"/>
                        </a:lnTo>
                        <a:lnTo>
                          <a:pt x="139" y="146"/>
                        </a:lnTo>
                        <a:lnTo>
                          <a:pt x="134" y="151"/>
                        </a:lnTo>
                        <a:lnTo>
                          <a:pt x="126" y="155"/>
                        </a:lnTo>
                        <a:lnTo>
                          <a:pt x="120" y="160"/>
                        </a:lnTo>
                        <a:lnTo>
                          <a:pt x="112" y="163"/>
                        </a:lnTo>
                        <a:lnTo>
                          <a:pt x="104" y="165"/>
                        </a:lnTo>
                        <a:lnTo>
                          <a:pt x="96" y="167"/>
                        </a:lnTo>
                        <a:lnTo>
                          <a:pt x="88" y="167"/>
                        </a:lnTo>
                        <a:lnTo>
                          <a:pt x="80" y="167"/>
                        </a:lnTo>
                        <a:lnTo>
                          <a:pt x="71" y="167"/>
                        </a:lnTo>
                        <a:lnTo>
                          <a:pt x="62" y="165"/>
                        </a:lnTo>
                        <a:lnTo>
                          <a:pt x="55" y="163"/>
                        </a:lnTo>
                        <a:lnTo>
                          <a:pt x="47" y="160"/>
                        </a:lnTo>
                        <a:lnTo>
                          <a:pt x="40" y="155"/>
                        </a:lnTo>
                        <a:lnTo>
                          <a:pt x="33" y="151"/>
                        </a:lnTo>
                        <a:lnTo>
                          <a:pt x="27" y="146"/>
                        </a:lnTo>
                        <a:lnTo>
                          <a:pt x="21" y="140"/>
                        </a:lnTo>
                        <a:lnTo>
                          <a:pt x="16" y="134"/>
                        </a:lnTo>
                        <a:lnTo>
                          <a:pt x="12" y="127"/>
                        </a:lnTo>
                        <a:lnTo>
                          <a:pt x="7" y="120"/>
                        </a:lnTo>
                        <a:lnTo>
                          <a:pt x="4" y="112"/>
                        </a:lnTo>
                        <a:lnTo>
                          <a:pt x="2" y="105"/>
                        </a:lnTo>
                        <a:lnTo>
                          <a:pt x="1" y="97"/>
                        </a:lnTo>
                        <a:lnTo>
                          <a:pt x="0" y="88"/>
                        </a:lnTo>
                        <a:lnTo>
                          <a:pt x="0" y="80"/>
                        </a:lnTo>
                        <a:lnTo>
                          <a:pt x="1" y="71"/>
                        </a:lnTo>
                        <a:lnTo>
                          <a:pt x="2" y="64"/>
                        </a:lnTo>
                        <a:lnTo>
                          <a:pt x="4" y="55"/>
                        </a:lnTo>
                        <a:lnTo>
                          <a:pt x="7" y="47"/>
                        </a:lnTo>
                        <a:lnTo>
                          <a:pt x="12" y="40"/>
                        </a:lnTo>
                        <a:lnTo>
                          <a:pt x="16" y="33"/>
                        </a:lnTo>
                        <a:lnTo>
                          <a:pt x="21" y="27"/>
                        </a:lnTo>
                        <a:lnTo>
                          <a:pt x="27" y="21"/>
                        </a:lnTo>
                        <a:lnTo>
                          <a:pt x="33" y="16"/>
                        </a:lnTo>
                        <a:lnTo>
                          <a:pt x="40" y="12"/>
                        </a:lnTo>
                        <a:lnTo>
                          <a:pt x="47" y="8"/>
                        </a:lnTo>
                        <a:lnTo>
                          <a:pt x="55" y="5"/>
                        </a:lnTo>
                        <a:lnTo>
                          <a:pt x="62" y="2"/>
                        </a:lnTo>
                        <a:lnTo>
                          <a:pt x="70" y="1"/>
                        </a:lnTo>
                        <a:lnTo>
                          <a:pt x="79" y="0"/>
                        </a:lnTo>
                        <a:lnTo>
                          <a:pt x="87" y="0"/>
                        </a:lnTo>
                        <a:lnTo>
                          <a:pt x="96" y="1"/>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14" name="Freeform 113"/>
                  <p:cNvSpPr>
                    <a:spLocks/>
                  </p:cNvSpPr>
                  <p:nvPr/>
                </p:nvSpPr>
                <p:spPr bwMode="auto">
                  <a:xfrm flipH="1">
                    <a:off x="6710655" y="1300343"/>
                    <a:ext cx="176863" cy="175243"/>
                  </a:xfrm>
                  <a:custGeom>
                    <a:avLst/>
                    <a:gdLst>
                      <a:gd name="T0" fmla="*/ 240 w 530"/>
                      <a:gd name="T1" fmla="*/ 76 h 532"/>
                      <a:gd name="T2" fmla="*/ 257 w 530"/>
                      <a:gd name="T3" fmla="*/ 75 h 532"/>
                      <a:gd name="T4" fmla="*/ 274 w 530"/>
                      <a:gd name="T5" fmla="*/ 75 h 532"/>
                      <a:gd name="T6" fmla="*/ 290 w 530"/>
                      <a:gd name="T7" fmla="*/ 76 h 532"/>
                      <a:gd name="T8" fmla="*/ 307 w 530"/>
                      <a:gd name="T9" fmla="*/ 79 h 532"/>
                      <a:gd name="T10" fmla="*/ 341 w 530"/>
                      <a:gd name="T11" fmla="*/ 7 h 532"/>
                      <a:gd name="T12" fmla="*/ 416 w 530"/>
                      <a:gd name="T13" fmla="*/ 42 h 532"/>
                      <a:gd name="T14" fmla="*/ 381 w 530"/>
                      <a:gd name="T15" fmla="*/ 114 h 532"/>
                      <a:gd name="T16" fmla="*/ 394 w 530"/>
                      <a:gd name="T17" fmla="*/ 125 h 532"/>
                      <a:gd name="T18" fmla="*/ 406 w 530"/>
                      <a:gd name="T19" fmla="*/ 137 h 532"/>
                      <a:gd name="T20" fmla="*/ 418 w 530"/>
                      <a:gd name="T21" fmla="*/ 150 h 532"/>
                      <a:gd name="T22" fmla="*/ 428 w 530"/>
                      <a:gd name="T23" fmla="*/ 164 h 532"/>
                      <a:gd name="T24" fmla="*/ 502 w 530"/>
                      <a:gd name="T25" fmla="*/ 137 h 532"/>
                      <a:gd name="T26" fmla="*/ 530 w 530"/>
                      <a:gd name="T27" fmla="*/ 213 h 532"/>
                      <a:gd name="T28" fmla="*/ 456 w 530"/>
                      <a:gd name="T29" fmla="*/ 241 h 532"/>
                      <a:gd name="T30" fmla="*/ 457 w 530"/>
                      <a:gd name="T31" fmla="*/ 258 h 532"/>
                      <a:gd name="T32" fmla="*/ 457 w 530"/>
                      <a:gd name="T33" fmla="*/ 275 h 532"/>
                      <a:gd name="T34" fmla="*/ 456 w 530"/>
                      <a:gd name="T35" fmla="*/ 292 h 532"/>
                      <a:gd name="T36" fmla="*/ 452 w 530"/>
                      <a:gd name="T37" fmla="*/ 308 h 532"/>
                      <a:gd name="T38" fmla="*/ 525 w 530"/>
                      <a:gd name="T39" fmla="*/ 342 h 532"/>
                      <a:gd name="T40" fmla="*/ 490 w 530"/>
                      <a:gd name="T41" fmla="*/ 417 h 532"/>
                      <a:gd name="T42" fmla="*/ 418 w 530"/>
                      <a:gd name="T43" fmla="*/ 383 h 532"/>
                      <a:gd name="T44" fmla="*/ 407 w 530"/>
                      <a:gd name="T45" fmla="*/ 396 h 532"/>
                      <a:gd name="T46" fmla="*/ 395 w 530"/>
                      <a:gd name="T47" fmla="*/ 408 h 532"/>
                      <a:gd name="T48" fmla="*/ 382 w 530"/>
                      <a:gd name="T49" fmla="*/ 419 h 532"/>
                      <a:gd name="T50" fmla="*/ 368 w 530"/>
                      <a:gd name="T51" fmla="*/ 428 h 532"/>
                      <a:gd name="T52" fmla="*/ 395 w 530"/>
                      <a:gd name="T53" fmla="*/ 504 h 532"/>
                      <a:gd name="T54" fmla="*/ 318 w 530"/>
                      <a:gd name="T55" fmla="*/ 532 h 532"/>
                      <a:gd name="T56" fmla="*/ 290 w 530"/>
                      <a:gd name="T57" fmla="*/ 457 h 532"/>
                      <a:gd name="T58" fmla="*/ 273 w 530"/>
                      <a:gd name="T59" fmla="*/ 459 h 532"/>
                      <a:gd name="T60" fmla="*/ 257 w 530"/>
                      <a:gd name="T61" fmla="*/ 459 h 532"/>
                      <a:gd name="T62" fmla="*/ 240 w 530"/>
                      <a:gd name="T63" fmla="*/ 457 h 532"/>
                      <a:gd name="T64" fmla="*/ 223 w 530"/>
                      <a:gd name="T65" fmla="*/ 454 h 532"/>
                      <a:gd name="T66" fmla="*/ 190 w 530"/>
                      <a:gd name="T67" fmla="*/ 527 h 532"/>
                      <a:gd name="T68" fmla="*/ 114 w 530"/>
                      <a:gd name="T69" fmla="*/ 491 h 532"/>
                      <a:gd name="T70" fmla="*/ 149 w 530"/>
                      <a:gd name="T71" fmla="*/ 419 h 532"/>
                      <a:gd name="T72" fmla="*/ 136 w 530"/>
                      <a:gd name="T73" fmla="*/ 408 h 532"/>
                      <a:gd name="T74" fmla="*/ 124 w 530"/>
                      <a:gd name="T75" fmla="*/ 396 h 532"/>
                      <a:gd name="T76" fmla="*/ 113 w 530"/>
                      <a:gd name="T77" fmla="*/ 383 h 532"/>
                      <a:gd name="T78" fmla="*/ 104 w 530"/>
                      <a:gd name="T79" fmla="*/ 369 h 532"/>
                      <a:gd name="T80" fmla="*/ 28 w 530"/>
                      <a:gd name="T81" fmla="*/ 397 h 532"/>
                      <a:gd name="T82" fmla="*/ 0 w 530"/>
                      <a:gd name="T83" fmla="*/ 319 h 532"/>
                      <a:gd name="T84" fmla="*/ 75 w 530"/>
                      <a:gd name="T85" fmla="*/ 292 h 532"/>
                      <a:gd name="T86" fmla="*/ 73 w 530"/>
                      <a:gd name="T87" fmla="*/ 275 h 532"/>
                      <a:gd name="T88" fmla="*/ 73 w 530"/>
                      <a:gd name="T89" fmla="*/ 258 h 532"/>
                      <a:gd name="T90" fmla="*/ 75 w 530"/>
                      <a:gd name="T91" fmla="*/ 241 h 532"/>
                      <a:gd name="T92" fmla="*/ 78 w 530"/>
                      <a:gd name="T93" fmla="*/ 224 h 532"/>
                      <a:gd name="T94" fmla="*/ 5 w 530"/>
                      <a:gd name="T95" fmla="*/ 191 h 532"/>
                      <a:gd name="T96" fmla="*/ 40 w 530"/>
                      <a:gd name="T97" fmla="*/ 116 h 532"/>
                      <a:gd name="T98" fmla="*/ 112 w 530"/>
                      <a:gd name="T99" fmla="*/ 150 h 532"/>
                      <a:gd name="T100" fmla="*/ 123 w 530"/>
                      <a:gd name="T101" fmla="*/ 137 h 532"/>
                      <a:gd name="T102" fmla="*/ 135 w 530"/>
                      <a:gd name="T103" fmla="*/ 125 h 532"/>
                      <a:gd name="T104" fmla="*/ 148 w 530"/>
                      <a:gd name="T105" fmla="*/ 114 h 532"/>
                      <a:gd name="T106" fmla="*/ 162 w 530"/>
                      <a:gd name="T107" fmla="*/ 104 h 532"/>
                      <a:gd name="T108" fmla="*/ 135 w 530"/>
                      <a:gd name="T109" fmla="*/ 30 h 532"/>
                      <a:gd name="T110" fmla="*/ 213 w 530"/>
                      <a:gd name="T111" fmla="*/ 0 h 532"/>
                      <a:gd name="T112" fmla="*/ 240 w 530"/>
                      <a:gd name="T113" fmla="*/ 76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30" h="532">
                        <a:moveTo>
                          <a:pt x="240" y="76"/>
                        </a:moveTo>
                        <a:lnTo>
                          <a:pt x="257" y="75"/>
                        </a:lnTo>
                        <a:lnTo>
                          <a:pt x="274" y="75"/>
                        </a:lnTo>
                        <a:lnTo>
                          <a:pt x="290" y="76"/>
                        </a:lnTo>
                        <a:lnTo>
                          <a:pt x="307" y="79"/>
                        </a:lnTo>
                        <a:lnTo>
                          <a:pt x="341" y="7"/>
                        </a:lnTo>
                        <a:lnTo>
                          <a:pt x="416" y="42"/>
                        </a:lnTo>
                        <a:lnTo>
                          <a:pt x="381" y="114"/>
                        </a:lnTo>
                        <a:lnTo>
                          <a:pt x="394" y="125"/>
                        </a:lnTo>
                        <a:lnTo>
                          <a:pt x="406" y="137"/>
                        </a:lnTo>
                        <a:lnTo>
                          <a:pt x="418" y="150"/>
                        </a:lnTo>
                        <a:lnTo>
                          <a:pt x="428" y="164"/>
                        </a:lnTo>
                        <a:lnTo>
                          <a:pt x="502" y="137"/>
                        </a:lnTo>
                        <a:lnTo>
                          <a:pt x="530" y="213"/>
                        </a:lnTo>
                        <a:lnTo>
                          <a:pt x="456" y="241"/>
                        </a:lnTo>
                        <a:lnTo>
                          <a:pt x="457" y="258"/>
                        </a:lnTo>
                        <a:lnTo>
                          <a:pt x="457" y="275"/>
                        </a:lnTo>
                        <a:lnTo>
                          <a:pt x="456" y="292"/>
                        </a:lnTo>
                        <a:lnTo>
                          <a:pt x="452" y="308"/>
                        </a:lnTo>
                        <a:lnTo>
                          <a:pt x="525" y="342"/>
                        </a:lnTo>
                        <a:lnTo>
                          <a:pt x="490" y="417"/>
                        </a:lnTo>
                        <a:lnTo>
                          <a:pt x="418" y="383"/>
                        </a:lnTo>
                        <a:lnTo>
                          <a:pt x="407" y="396"/>
                        </a:lnTo>
                        <a:lnTo>
                          <a:pt x="395" y="408"/>
                        </a:lnTo>
                        <a:lnTo>
                          <a:pt x="382" y="419"/>
                        </a:lnTo>
                        <a:lnTo>
                          <a:pt x="368" y="428"/>
                        </a:lnTo>
                        <a:lnTo>
                          <a:pt x="395" y="504"/>
                        </a:lnTo>
                        <a:lnTo>
                          <a:pt x="318" y="532"/>
                        </a:lnTo>
                        <a:lnTo>
                          <a:pt x="290" y="457"/>
                        </a:lnTo>
                        <a:lnTo>
                          <a:pt x="273" y="459"/>
                        </a:lnTo>
                        <a:lnTo>
                          <a:pt x="257" y="459"/>
                        </a:lnTo>
                        <a:lnTo>
                          <a:pt x="240" y="457"/>
                        </a:lnTo>
                        <a:lnTo>
                          <a:pt x="223" y="454"/>
                        </a:lnTo>
                        <a:lnTo>
                          <a:pt x="190" y="527"/>
                        </a:lnTo>
                        <a:lnTo>
                          <a:pt x="114" y="491"/>
                        </a:lnTo>
                        <a:lnTo>
                          <a:pt x="149" y="419"/>
                        </a:lnTo>
                        <a:lnTo>
                          <a:pt x="136" y="408"/>
                        </a:lnTo>
                        <a:lnTo>
                          <a:pt x="124" y="396"/>
                        </a:lnTo>
                        <a:lnTo>
                          <a:pt x="113" y="383"/>
                        </a:lnTo>
                        <a:lnTo>
                          <a:pt x="104" y="369"/>
                        </a:lnTo>
                        <a:lnTo>
                          <a:pt x="28" y="397"/>
                        </a:lnTo>
                        <a:lnTo>
                          <a:pt x="0" y="319"/>
                        </a:lnTo>
                        <a:lnTo>
                          <a:pt x="75" y="292"/>
                        </a:lnTo>
                        <a:lnTo>
                          <a:pt x="73" y="275"/>
                        </a:lnTo>
                        <a:lnTo>
                          <a:pt x="73" y="258"/>
                        </a:lnTo>
                        <a:lnTo>
                          <a:pt x="75" y="241"/>
                        </a:lnTo>
                        <a:lnTo>
                          <a:pt x="78" y="224"/>
                        </a:lnTo>
                        <a:lnTo>
                          <a:pt x="5" y="191"/>
                        </a:lnTo>
                        <a:lnTo>
                          <a:pt x="40" y="116"/>
                        </a:lnTo>
                        <a:lnTo>
                          <a:pt x="112" y="150"/>
                        </a:lnTo>
                        <a:lnTo>
                          <a:pt x="123" y="137"/>
                        </a:lnTo>
                        <a:lnTo>
                          <a:pt x="135" y="125"/>
                        </a:lnTo>
                        <a:lnTo>
                          <a:pt x="148" y="114"/>
                        </a:lnTo>
                        <a:lnTo>
                          <a:pt x="162" y="104"/>
                        </a:lnTo>
                        <a:lnTo>
                          <a:pt x="135" y="30"/>
                        </a:lnTo>
                        <a:lnTo>
                          <a:pt x="213" y="0"/>
                        </a:lnTo>
                        <a:lnTo>
                          <a:pt x="240" y="7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15" name="Freeform 114"/>
                  <p:cNvSpPr>
                    <a:spLocks/>
                  </p:cNvSpPr>
                  <p:nvPr/>
                </p:nvSpPr>
                <p:spPr bwMode="auto">
                  <a:xfrm flipH="1">
                    <a:off x="6756211" y="1346460"/>
                    <a:ext cx="85752" cy="83010"/>
                  </a:xfrm>
                  <a:custGeom>
                    <a:avLst/>
                    <a:gdLst>
                      <a:gd name="T0" fmla="*/ 96 w 255"/>
                      <a:gd name="T1" fmla="*/ 4 h 255"/>
                      <a:gd name="T2" fmla="*/ 121 w 255"/>
                      <a:gd name="T3" fmla="*/ 0 h 255"/>
                      <a:gd name="T4" fmla="*/ 146 w 255"/>
                      <a:gd name="T5" fmla="*/ 1 h 255"/>
                      <a:gd name="T6" fmla="*/ 170 w 255"/>
                      <a:gd name="T7" fmla="*/ 7 h 255"/>
                      <a:gd name="T8" fmla="*/ 192 w 255"/>
                      <a:gd name="T9" fmla="*/ 17 h 255"/>
                      <a:gd name="T10" fmla="*/ 212 w 255"/>
                      <a:gd name="T11" fmla="*/ 32 h 255"/>
                      <a:gd name="T12" fmla="*/ 229 w 255"/>
                      <a:gd name="T13" fmla="*/ 51 h 255"/>
                      <a:gd name="T14" fmla="*/ 242 w 255"/>
                      <a:gd name="T15" fmla="*/ 72 h 255"/>
                      <a:gd name="T16" fmla="*/ 251 w 255"/>
                      <a:gd name="T17" fmla="*/ 96 h 255"/>
                      <a:gd name="T18" fmla="*/ 255 w 255"/>
                      <a:gd name="T19" fmla="*/ 122 h 255"/>
                      <a:gd name="T20" fmla="*/ 253 w 255"/>
                      <a:gd name="T21" fmla="*/ 147 h 255"/>
                      <a:gd name="T22" fmla="*/ 247 w 255"/>
                      <a:gd name="T23" fmla="*/ 171 h 255"/>
                      <a:gd name="T24" fmla="*/ 237 w 255"/>
                      <a:gd name="T25" fmla="*/ 192 h 255"/>
                      <a:gd name="T26" fmla="*/ 223 w 255"/>
                      <a:gd name="T27" fmla="*/ 212 h 255"/>
                      <a:gd name="T28" fmla="*/ 204 w 255"/>
                      <a:gd name="T29" fmla="*/ 229 h 255"/>
                      <a:gd name="T30" fmla="*/ 183 w 255"/>
                      <a:gd name="T31" fmla="*/ 242 h 255"/>
                      <a:gd name="T32" fmla="*/ 158 w 255"/>
                      <a:gd name="T33" fmla="*/ 252 h 255"/>
                      <a:gd name="T34" fmla="*/ 133 w 255"/>
                      <a:gd name="T35" fmla="*/ 255 h 255"/>
                      <a:gd name="T36" fmla="*/ 108 w 255"/>
                      <a:gd name="T37" fmla="*/ 254 h 255"/>
                      <a:gd name="T38" fmla="*/ 84 w 255"/>
                      <a:gd name="T39" fmla="*/ 247 h 255"/>
                      <a:gd name="T40" fmla="*/ 63 w 255"/>
                      <a:gd name="T41" fmla="*/ 238 h 255"/>
                      <a:gd name="T42" fmla="*/ 42 w 255"/>
                      <a:gd name="T43" fmla="*/ 224 h 255"/>
                      <a:gd name="T44" fmla="*/ 26 w 255"/>
                      <a:gd name="T45" fmla="*/ 205 h 255"/>
                      <a:gd name="T46" fmla="*/ 12 w 255"/>
                      <a:gd name="T47" fmla="*/ 184 h 255"/>
                      <a:gd name="T48" fmla="*/ 3 w 255"/>
                      <a:gd name="T49" fmla="*/ 159 h 255"/>
                      <a:gd name="T50" fmla="*/ 0 w 255"/>
                      <a:gd name="T51" fmla="*/ 134 h 255"/>
                      <a:gd name="T52" fmla="*/ 1 w 255"/>
                      <a:gd name="T53" fmla="*/ 109 h 255"/>
                      <a:gd name="T54" fmla="*/ 7 w 255"/>
                      <a:gd name="T55" fmla="*/ 85 h 255"/>
                      <a:gd name="T56" fmla="*/ 17 w 255"/>
                      <a:gd name="T57" fmla="*/ 62 h 255"/>
                      <a:gd name="T58" fmla="*/ 31 w 255"/>
                      <a:gd name="T59" fmla="*/ 43 h 255"/>
                      <a:gd name="T60" fmla="*/ 50 w 255"/>
                      <a:gd name="T61" fmla="*/ 26 h 255"/>
                      <a:gd name="T62" fmla="*/ 71 w 255"/>
                      <a:gd name="T63" fmla="*/ 13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5" h="255">
                        <a:moveTo>
                          <a:pt x="83" y="7"/>
                        </a:moveTo>
                        <a:lnTo>
                          <a:pt x="96" y="4"/>
                        </a:lnTo>
                        <a:lnTo>
                          <a:pt x="108" y="1"/>
                        </a:lnTo>
                        <a:lnTo>
                          <a:pt x="121" y="0"/>
                        </a:lnTo>
                        <a:lnTo>
                          <a:pt x="134" y="0"/>
                        </a:lnTo>
                        <a:lnTo>
                          <a:pt x="146" y="1"/>
                        </a:lnTo>
                        <a:lnTo>
                          <a:pt x="158" y="4"/>
                        </a:lnTo>
                        <a:lnTo>
                          <a:pt x="170" y="7"/>
                        </a:lnTo>
                        <a:lnTo>
                          <a:pt x="182" y="12"/>
                        </a:lnTo>
                        <a:lnTo>
                          <a:pt x="192" y="17"/>
                        </a:lnTo>
                        <a:lnTo>
                          <a:pt x="202" y="25"/>
                        </a:lnTo>
                        <a:lnTo>
                          <a:pt x="212" y="32"/>
                        </a:lnTo>
                        <a:lnTo>
                          <a:pt x="220" y="41"/>
                        </a:lnTo>
                        <a:lnTo>
                          <a:pt x="229" y="51"/>
                        </a:lnTo>
                        <a:lnTo>
                          <a:pt x="236" y="60"/>
                        </a:lnTo>
                        <a:lnTo>
                          <a:pt x="242" y="72"/>
                        </a:lnTo>
                        <a:lnTo>
                          <a:pt x="247" y="84"/>
                        </a:lnTo>
                        <a:lnTo>
                          <a:pt x="251" y="96"/>
                        </a:lnTo>
                        <a:lnTo>
                          <a:pt x="253" y="109"/>
                        </a:lnTo>
                        <a:lnTo>
                          <a:pt x="255" y="122"/>
                        </a:lnTo>
                        <a:lnTo>
                          <a:pt x="255" y="134"/>
                        </a:lnTo>
                        <a:lnTo>
                          <a:pt x="253" y="147"/>
                        </a:lnTo>
                        <a:lnTo>
                          <a:pt x="251" y="159"/>
                        </a:lnTo>
                        <a:lnTo>
                          <a:pt x="247" y="171"/>
                        </a:lnTo>
                        <a:lnTo>
                          <a:pt x="243" y="181"/>
                        </a:lnTo>
                        <a:lnTo>
                          <a:pt x="237" y="192"/>
                        </a:lnTo>
                        <a:lnTo>
                          <a:pt x="230" y="203"/>
                        </a:lnTo>
                        <a:lnTo>
                          <a:pt x="223" y="212"/>
                        </a:lnTo>
                        <a:lnTo>
                          <a:pt x="214" y="221"/>
                        </a:lnTo>
                        <a:lnTo>
                          <a:pt x="204" y="229"/>
                        </a:lnTo>
                        <a:lnTo>
                          <a:pt x="195" y="236"/>
                        </a:lnTo>
                        <a:lnTo>
                          <a:pt x="183" y="242"/>
                        </a:lnTo>
                        <a:lnTo>
                          <a:pt x="171" y="247"/>
                        </a:lnTo>
                        <a:lnTo>
                          <a:pt x="158" y="252"/>
                        </a:lnTo>
                        <a:lnTo>
                          <a:pt x="146" y="254"/>
                        </a:lnTo>
                        <a:lnTo>
                          <a:pt x="133" y="255"/>
                        </a:lnTo>
                        <a:lnTo>
                          <a:pt x="121" y="255"/>
                        </a:lnTo>
                        <a:lnTo>
                          <a:pt x="108" y="254"/>
                        </a:lnTo>
                        <a:lnTo>
                          <a:pt x="96" y="252"/>
                        </a:lnTo>
                        <a:lnTo>
                          <a:pt x="84" y="247"/>
                        </a:lnTo>
                        <a:lnTo>
                          <a:pt x="74" y="243"/>
                        </a:lnTo>
                        <a:lnTo>
                          <a:pt x="63" y="238"/>
                        </a:lnTo>
                        <a:lnTo>
                          <a:pt x="52" y="231"/>
                        </a:lnTo>
                        <a:lnTo>
                          <a:pt x="42" y="224"/>
                        </a:lnTo>
                        <a:lnTo>
                          <a:pt x="34" y="215"/>
                        </a:lnTo>
                        <a:lnTo>
                          <a:pt x="26" y="205"/>
                        </a:lnTo>
                        <a:lnTo>
                          <a:pt x="18" y="194"/>
                        </a:lnTo>
                        <a:lnTo>
                          <a:pt x="12" y="184"/>
                        </a:lnTo>
                        <a:lnTo>
                          <a:pt x="8" y="172"/>
                        </a:lnTo>
                        <a:lnTo>
                          <a:pt x="3" y="159"/>
                        </a:lnTo>
                        <a:lnTo>
                          <a:pt x="1" y="146"/>
                        </a:lnTo>
                        <a:lnTo>
                          <a:pt x="0" y="134"/>
                        </a:lnTo>
                        <a:lnTo>
                          <a:pt x="0" y="121"/>
                        </a:lnTo>
                        <a:lnTo>
                          <a:pt x="1" y="109"/>
                        </a:lnTo>
                        <a:lnTo>
                          <a:pt x="3" y="97"/>
                        </a:lnTo>
                        <a:lnTo>
                          <a:pt x="7" y="85"/>
                        </a:lnTo>
                        <a:lnTo>
                          <a:pt x="12" y="73"/>
                        </a:lnTo>
                        <a:lnTo>
                          <a:pt x="17" y="62"/>
                        </a:lnTo>
                        <a:lnTo>
                          <a:pt x="24" y="53"/>
                        </a:lnTo>
                        <a:lnTo>
                          <a:pt x="31" y="43"/>
                        </a:lnTo>
                        <a:lnTo>
                          <a:pt x="40" y="34"/>
                        </a:lnTo>
                        <a:lnTo>
                          <a:pt x="50" y="26"/>
                        </a:lnTo>
                        <a:lnTo>
                          <a:pt x="61" y="19"/>
                        </a:lnTo>
                        <a:lnTo>
                          <a:pt x="71" y="13"/>
                        </a:lnTo>
                        <a:lnTo>
                          <a:pt x="83" y="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16" name="Freeform 115"/>
                  <p:cNvSpPr>
                    <a:spLocks/>
                  </p:cNvSpPr>
                  <p:nvPr/>
                </p:nvSpPr>
                <p:spPr bwMode="auto">
                  <a:xfrm flipH="1">
                    <a:off x="6851342" y="1436058"/>
                    <a:ext cx="147385" cy="144939"/>
                  </a:xfrm>
                  <a:custGeom>
                    <a:avLst/>
                    <a:gdLst>
                      <a:gd name="T0" fmla="*/ 254 w 441"/>
                      <a:gd name="T1" fmla="*/ 66 h 441"/>
                      <a:gd name="T2" fmla="*/ 268 w 441"/>
                      <a:gd name="T3" fmla="*/ 69 h 441"/>
                      <a:gd name="T4" fmla="*/ 281 w 441"/>
                      <a:gd name="T5" fmla="*/ 74 h 441"/>
                      <a:gd name="T6" fmla="*/ 294 w 441"/>
                      <a:gd name="T7" fmla="*/ 80 h 441"/>
                      <a:gd name="T8" fmla="*/ 306 w 441"/>
                      <a:gd name="T9" fmla="*/ 87 h 441"/>
                      <a:gd name="T10" fmla="*/ 352 w 441"/>
                      <a:gd name="T11" fmla="*/ 40 h 441"/>
                      <a:gd name="T12" fmla="*/ 400 w 441"/>
                      <a:gd name="T13" fmla="*/ 89 h 441"/>
                      <a:gd name="T14" fmla="*/ 353 w 441"/>
                      <a:gd name="T15" fmla="*/ 135 h 441"/>
                      <a:gd name="T16" fmla="*/ 361 w 441"/>
                      <a:gd name="T17" fmla="*/ 147 h 441"/>
                      <a:gd name="T18" fmla="*/ 366 w 441"/>
                      <a:gd name="T19" fmla="*/ 159 h 441"/>
                      <a:gd name="T20" fmla="*/ 372 w 441"/>
                      <a:gd name="T21" fmla="*/ 173 h 441"/>
                      <a:gd name="T22" fmla="*/ 375 w 441"/>
                      <a:gd name="T23" fmla="*/ 186 h 441"/>
                      <a:gd name="T24" fmla="*/ 441 w 441"/>
                      <a:gd name="T25" fmla="*/ 186 h 441"/>
                      <a:gd name="T26" fmla="*/ 441 w 441"/>
                      <a:gd name="T27" fmla="*/ 254 h 441"/>
                      <a:gd name="T28" fmla="*/ 375 w 441"/>
                      <a:gd name="T29" fmla="*/ 254 h 441"/>
                      <a:gd name="T30" fmla="*/ 372 w 441"/>
                      <a:gd name="T31" fmla="*/ 268 h 441"/>
                      <a:gd name="T32" fmla="*/ 366 w 441"/>
                      <a:gd name="T33" fmla="*/ 281 h 441"/>
                      <a:gd name="T34" fmla="*/ 361 w 441"/>
                      <a:gd name="T35" fmla="*/ 293 h 441"/>
                      <a:gd name="T36" fmla="*/ 353 w 441"/>
                      <a:gd name="T37" fmla="*/ 305 h 441"/>
                      <a:gd name="T38" fmla="*/ 400 w 441"/>
                      <a:gd name="T39" fmla="*/ 353 h 441"/>
                      <a:gd name="T40" fmla="*/ 352 w 441"/>
                      <a:gd name="T41" fmla="*/ 400 h 441"/>
                      <a:gd name="T42" fmla="*/ 306 w 441"/>
                      <a:gd name="T43" fmla="*/ 354 h 441"/>
                      <a:gd name="T44" fmla="*/ 294 w 441"/>
                      <a:gd name="T45" fmla="*/ 360 h 441"/>
                      <a:gd name="T46" fmla="*/ 281 w 441"/>
                      <a:gd name="T47" fmla="*/ 367 h 441"/>
                      <a:gd name="T48" fmla="*/ 268 w 441"/>
                      <a:gd name="T49" fmla="*/ 371 h 441"/>
                      <a:gd name="T50" fmla="*/ 254 w 441"/>
                      <a:gd name="T51" fmla="*/ 375 h 441"/>
                      <a:gd name="T52" fmla="*/ 254 w 441"/>
                      <a:gd name="T53" fmla="*/ 441 h 441"/>
                      <a:gd name="T54" fmla="*/ 186 w 441"/>
                      <a:gd name="T55" fmla="*/ 441 h 441"/>
                      <a:gd name="T56" fmla="*/ 186 w 441"/>
                      <a:gd name="T57" fmla="*/ 375 h 441"/>
                      <a:gd name="T58" fmla="*/ 173 w 441"/>
                      <a:gd name="T59" fmla="*/ 371 h 441"/>
                      <a:gd name="T60" fmla="*/ 160 w 441"/>
                      <a:gd name="T61" fmla="*/ 367 h 441"/>
                      <a:gd name="T62" fmla="*/ 147 w 441"/>
                      <a:gd name="T63" fmla="*/ 360 h 441"/>
                      <a:gd name="T64" fmla="*/ 135 w 441"/>
                      <a:gd name="T65" fmla="*/ 354 h 441"/>
                      <a:gd name="T66" fmla="*/ 89 w 441"/>
                      <a:gd name="T67" fmla="*/ 400 h 441"/>
                      <a:gd name="T68" fmla="*/ 40 w 441"/>
                      <a:gd name="T69" fmla="*/ 353 h 441"/>
                      <a:gd name="T70" fmla="*/ 88 w 441"/>
                      <a:gd name="T71" fmla="*/ 305 h 441"/>
                      <a:gd name="T72" fmla="*/ 80 w 441"/>
                      <a:gd name="T73" fmla="*/ 293 h 441"/>
                      <a:gd name="T74" fmla="*/ 75 w 441"/>
                      <a:gd name="T75" fmla="*/ 281 h 441"/>
                      <a:gd name="T76" fmla="*/ 69 w 441"/>
                      <a:gd name="T77" fmla="*/ 268 h 441"/>
                      <a:gd name="T78" fmla="*/ 66 w 441"/>
                      <a:gd name="T79" fmla="*/ 254 h 441"/>
                      <a:gd name="T80" fmla="*/ 0 w 441"/>
                      <a:gd name="T81" fmla="*/ 254 h 441"/>
                      <a:gd name="T82" fmla="*/ 0 w 441"/>
                      <a:gd name="T83" fmla="*/ 186 h 441"/>
                      <a:gd name="T84" fmla="*/ 66 w 441"/>
                      <a:gd name="T85" fmla="*/ 186 h 441"/>
                      <a:gd name="T86" fmla="*/ 69 w 441"/>
                      <a:gd name="T87" fmla="*/ 173 h 441"/>
                      <a:gd name="T88" fmla="*/ 75 w 441"/>
                      <a:gd name="T89" fmla="*/ 159 h 441"/>
                      <a:gd name="T90" fmla="*/ 80 w 441"/>
                      <a:gd name="T91" fmla="*/ 147 h 441"/>
                      <a:gd name="T92" fmla="*/ 88 w 441"/>
                      <a:gd name="T93" fmla="*/ 135 h 441"/>
                      <a:gd name="T94" fmla="*/ 40 w 441"/>
                      <a:gd name="T95" fmla="*/ 89 h 441"/>
                      <a:gd name="T96" fmla="*/ 89 w 441"/>
                      <a:gd name="T97" fmla="*/ 40 h 441"/>
                      <a:gd name="T98" fmla="*/ 135 w 441"/>
                      <a:gd name="T99" fmla="*/ 87 h 441"/>
                      <a:gd name="T100" fmla="*/ 147 w 441"/>
                      <a:gd name="T101" fmla="*/ 80 h 441"/>
                      <a:gd name="T102" fmla="*/ 160 w 441"/>
                      <a:gd name="T103" fmla="*/ 74 h 441"/>
                      <a:gd name="T104" fmla="*/ 173 w 441"/>
                      <a:gd name="T105" fmla="*/ 69 h 441"/>
                      <a:gd name="T106" fmla="*/ 186 w 441"/>
                      <a:gd name="T107" fmla="*/ 66 h 441"/>
                      <a:gd name="T108" fmla="*/ 186 w 441"/>
                      <a:gd name="T109" fmla="*/ 0 h 441"/>
                      <a:gd name="T110" fmla="*/ 254 w 441"/>
                      <a:gd name="T111" fmla="*/ 0 h 441"/>
                      <a:gd name="T112" fmla="*/ 254 w 441"/>
                      <a:gd name="T113" fmla="*/ 66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1" h="441">
                        <a:moveTo>
                          <a:pt x="254" y="66"/>
                        </a:moveTo>
                        <a:lnTo>
                          <a:pt x="268" y="69"/>
                        </a:lnTo>
                        <a:lnTo>
                          <a:pt x="281" y="74"/>
                        </a:lnTo>
                        <a:lnTo>
                          <a:pt x="294" y="80"/>
                        </a:lnTo>
                        <a:lnTo>
                          <a:pt x="306" y="87"/>
                        </a:lnTo>
                        <a:lnTo>
                          <a:pt x="352" y="40"/>
                        </a:lnTo>
                        <a:lnTo>
                          <a:pt x="400" y="89"/>
                        </a:lnTo>
                        <a:lnTo>
                          <a:pt x="353" y="135"/>
                        </a:lnTo>
                        <a:lnTo>
                          <a:pt x="361" y="147"/>
                        </a:lnTo>
                        <a:lnTo>
                          <a:pt x="366" y="159"/>
                        </a:lnTo>
                        <a:lnTo>
                          <a:pt x="372" y="173"/>
                        </a:lnTo>
                        <a:lnTo>
                          <a:pt x="375" y="186"/>
                        </a:lnTo>
                        <a:lnTo>
                          <a:pt x="441" y="186"/>
                        </a:lnTo>
                        <a:lnTo>
                          <a:pt x="441" y="254"/>
                        </a:lnTo>
                        <a:lnTo>
                          <a:pt x="375" y="254"/>
                        </a:lnTo>
                        <a:lnTo>
                          <a:pt x="372" y="268"/>
                        </a:lnTo>
                        <a:lnTo>
                          <a:pt x="366" y="281"/>
                        </a:lnTo>
                        <a:lnTo>
                          <a:pt x="361" y="293"/>
                        </a:lnTo>
                        <a:lnTo>
                          <a:pt x="353" y="305"/>
                        </a:lnTo>
                        <a:lnTo>
                          <a:pt x="400" y="353"/>
                        </a:lnTo>
                        <a:lnTo>
                          <a:pt x="352" y="400"/>
                        </a:lnTo>
                        <a:lnTo>
                          <a:pt x="306" y="354"/>
                        </a:lnTo>
                        <a:lnTo>
                          <a:pt x="294" y="360"/>
                        </a:lnTo>
                        <a:lnTo>
                          <a:pt x="281" y="367"/>
                        </a:lnTo>
                        <a:lnTo>
                          <a:pt x="268" y="371"/>
                        </a:lnTo>
                        <a:lnTo>
                          <a:pt x="254" y="375"/>
                        </a:lnTo>
                        <a:lnTo>
                          <a:pt x="254" y="441"/>
                        </a:lnTo>
                        <a:lnTo>
                          <a:pt x="186" y="441"/>
                        </a:lnTo>
                        <a:lnTo>
                          <a:pt x="186" y="375"/>
                        </a:lnTo>
                        <a:lnTo>
                          <a:pt x="173" y="371"/>
                        </a:lnTo>
                        <a:lnTo>
                          <a:pt x="160" y="367"/>
                        </a:lnTo>
                        <a:lnTo>
                          <a:pt x="147" y="360"/>
                        </a:lnTo>
                        <a:lnTo>
                          <a:pt x="135" y="354"/>
                        </a:lnTo>
                        <a:lnTo>
                          <a:pt x="89" y="400"/>
                        </a:lnTo>
                        <a:lnTo>
                          <a:pt x="40" y="353"/>
                        </a:lnTo>
                        <a:lnTo>
                          <a:pt x="88" y="305"/>
                        </a:lnTo>
                        <a:lnTo>
                          <a:pt x="80" y="293"/>
                        </a:lnTo>
                        <a:lnTo>
                          <a:pt x="75" y="281"/>
                        </a:lnTo>
                        <a:lnTo>
                          <a:pt x="69" y="268"/>
                        </a:lnTo>
                        <a:lnTo>
                          <a:pt x="66" y="254"/>
                        </a:lnTo>
                        <a:lnTo>
                          <a:pt x="0" y="254"/>
                        </a:lnTo>
                        <a:lnTo>
                          <a:pt x="0" y="186"/>
                        </a:lnTo>
                        <a:lnTo>
                          <a:pt x="66" y="186"/>
                        </a:lnTo>
                        <a:lnTo>
                          <a:pt x="69" y="173"/>
                        </a:lnTo>
                        <a:lnTo>
                          <a:pt x="75" y="159"/>
                        </a:lnTo>
                        <a:lnTo>
                          <a:pt x="80" y="147"/>
                        </a:lnTo>
                        <a:lnTo>
                          <a:pt x="88" y="135"/>
                        </a:lnTo>
                        <a:lnTo>
                          <a:pt x="40" y="89"/>
                        </a:lnTo>
                        <a:lnTo>
                          <a:pt x="89" y="40"/>
                        </a:lnTo>
                        <a:lnTo>
                          <a:pt x="135" y="87"/>
                        </a:lnTo>
                        <a:lnTo>
                          <a:pt x="147" y="80"/>
                        </a:lnTo>
                        <a:lnTo>
                          <a:pt x="160" y="74"/>
                        </a:lnTo>
                        <a:lnTo>
                          <a:pt x="173" y="69"/>
                        </a:lnTo>
                        <a:lnTo>
                          <a:pt x="186" y="66"/>
                        </a:lnTo>
                        <a:lnTo>
                          <a:pt x="186" y="0"/>
                        </a:lnTo>
                        <a:lnTo>
                          <a:pt x="254" y="0"/>
                        </a:lnTo>
                        <a:lnTo>
                          <a:pt x="254" y="6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17" name="Freeform 116"/>
                  <p:cNvSpPr>
                    <a:spLocks/>
                  </p:cNvSpPr>
                  <p:nvPr/>
                </p:nvSpPr>
                <p:spPr bwMode="auto">
                  <a:xfrm flipH="1">
                    <a:off x="6890197" y="1474270"/>
                    <a:ext cx="71013" cy="68516"/>
                  </a:xfrm>
                  <a:custGeom>
                    <a:avLst/>
                    <a:gdLst>
                      <a:gd name="T0" fmla="*/ 115 w 209"/>
                      <a:gd name="T1" fmla="*/ 1 h 210"/>
                      <a:gd name="T2" fmla="*/ 136 w 209"/>
                      <a:gd name="T3" fmla="*/ 5 h 210"/>
                      <a:gd name="T4" fmla="*/ 154 w 209"/>
                      <a:gd name="T5" fmla="*/ 13 h 210"/>
                      <a:gd name="T6" fmla="*/ 172 w 209"/>
                      <a:gd name="T7" fmla="*/ 25 h 210"/>
                      <a:gd name="T8" fmla="*/ 186 w 209"/>
                      <a:gd name="T9" fmla="*/ 39 h 210"/>
                      <a:gd name="T10" fmla="*/ 196 w 209"/>
                      <a:gd name="T11" fmla="*/ 55 h 210"/>
                      <a:gd name="T12" fmla="*/ 205 w 209"/>
                      <a:gd name="T13" fmla="*/ 74 h 210"/>
                      <a:gd name="T14" fmla="*/ 209 w 209"/>
                      <a:gd name="T15" fmla="*/ 95 h 210"/>
                      <a:gd name="T16" fmla="*/ 209 w 209"/>
                      <a:gd name="T17" fmla="*/ 116 h 210"/>
                      <a:gd name="T18" fmla="*/ 205 w 209"/>
                      <a:gd name="T19" fmla="*/ 136 h 210"/>
                      <a:gd name="T20" fmla="*/ 196 w 209"/>
                      <a:gd name="T21" fmla="*/ 155 h 210"/>
                      <a:gd name="T22" fmla="*/ 186 w 209"/>
                      <a:gd name="T23" fmla="*/ 172 h 210"/>
                      <a:gd name="T24" fmla="*/ 172 w 209"/>
                      <a:gd name="T25" fmla="*/ 187 h 210"/>
                      <a:gd name="T26" fmla="*/ 154 w 209"/>
                      <a:gd name="T27" fmla="*/ 198 h 210"/>
                      <a:gd name="T28" fmla="*/ 136 w 209"/>
                      <a:gd name="T29" fmla="*/ 205 h 210"/>
                      <a:gd name="T30" fmla="*/ 115 w 209"/>
                      <a:gd name="T31" fmla="*/ 209 h 210"/>
                      <a:gd name="T32" fmla="*/ 94 w 209"/>
                      <a:gd name="T33" fmla="*/ 209 h 210"/>
                      <a:gd name="T34" fmla="*/ 73 w 209"/>
                      <a:gd name="T35" fmla="*/ 205 h 210"/>
                      <a:gd name="T36" fmla="*/ 54 w 209"/>
                      <a:gd name="T37" fmla="*/ 198 h 210"/>
                      <a:gd name="T38" fmla="*/ 38 w 209"/>
                      <a:gd name="T39" fmla="*/ 187 h 210"/>
                      <a:gd name="T40" fmla="*/ 24 w 209"/>
                      <a:gd name="T41" fmla="*/ 172 h 210"/>
                      <a:gd name="T42" fmla="*/ 12 w 209"/>
                      <a:gd name="T43" fmla="*/ 155 h 210"/>
                      <a:gd name="T44" fmla="*/ 4 w 209"/>
                      <a:gd name="T45" fmla="*/ 136 h 210"/>
                      <a:gd name="T46" fmla="*/ 0 w 209"/>
                      <a:gd name="T47" fmla="*/ 116 h 210"/>
                      <a:gd name="T48" fmla="*/ 0 w 209"/>
                      <a:gd name="T49" fmla="*/ 95 h 210"/>
                      <a:gd name="T50" fmla="*/ 4 w 209"/>
                      <a:gd name="T51" fmla="*/ 74 h 210"/>
                      <a:gd name="T52" fmla="*/ 12 w 209"/>
                      <a:gd name="T53" fmla="*/ 55 h 210"/>
                      <a:gd name="T54" fmla="*/ 24 w 209"/>
                      <a:gd name="T55" fmla="*/ 39 h 210"/>
                      <a:gd name="T56" fmla="*/ 38 w 209"/>
                      <a:gd name="T57" fmla="*/ 25 h 210"/>
                      <a:gd name="T58" fmla="*/ 54 w 209"/>
                      <a:gd name="T59" fmla="*/ 13 h 210"/>
                      <a:gd name="T60" fmla="*/ 73 w 209"/>
                      <a:gd name="T61" fmla="*/ 5 h 210"/>
                      <a:gd name="T62" fmla="*/ 94 w 209"/>
                      <a:gd name="T63" fmla="*/ 1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09" h="210">
                        <a:moveTo>
                          <a:pt x="105" y="0"/>
                        </a:moveTo>
                        <a:lnTo>
                          <a:pt x="115" y="1"/>
                        </a:lnTo>
                        <a:lnTo>
                          <a:pt x="125" y="2"/>
                        </a:lnTo>
                        <a:lnTo>
                          <a:pt x="136" y="5"/>
                        </a:lnTo>
                        <a:lnTo>
                          <a:pt x="146" y="8"/>
                        </a:lnTo>
                        <a:lnTo>
                          <a:pt x="154" y="13"/>
                        </a:lnTo>
                        <a:lnTo>
                          <a:pt x="163" y="18"/>
                        </a:lnTo>
                        <a:lnTo>
                          <a:pt x="172" y="25"/>
                        </a:lnTo>
                        <a:lnTo>
                          <a:pt x="179" y="31"/>
                        </a:lnTo>
                        <a:lnTo>
                          <a:pt x="186" y="39"/>
                        </a:lnTo>
                        <a:lnTo>
                          <a:pt x="192" y="46"/>
                        </a:lnTo>
                        <a:lnTo>
                          <a:pt x="196" y="55"/>
                        </a:lnTo>
                        <a:lnTo>
                          <a:pt x="201" y="65"/>
                        </a:lnTo>
                        <a:lnTo>
                          <a:pt x="205" y="74"/>
                        </a:lnTo>
                        <a:lnTo>
                          <a:pt x="207" y="84"/>
                        </a:lnTo>
                        <a:lnTo>
                          <a:pt x="209" y="95"/>
                        </a:lnTo>
                        <a:lnTo>
                          <a:pt x="209" y="106"/>
                        </a:lnTo>
                        <a:lnTo>
                          <a:pt x="209" y="116"/>
                        </a:lnTo>
                        <a:lnTo>
                          <a:pt x="207" y="126"/>
                        </a:lnTo>
                        <a:lnTo>
                          <a:pt x="205" y="136"/>
                        </a:lnTo>
                        <a:lnTo>
                          <a:pt x="201" y="146"/>
                        </a:lnTo>
                        <a:lnTo>
                          <a:pt x="196" y="155"/>
                        </a:lnTo>
                        <a:lnTo>
                          <a:pt x="192" y="164"/>
                        </a:lnTo>
                        <a:lnTo>
                          <a:pt x="186" y="172"/>
                        </a:lnTo>
                        <a:lnTo>
                          <a:pt x="179" y="179"/>
                        </a:lnTo>
                        <a:lnTo>
                          <a:pt x="172" y="187"/>
                        </a:lnTo>
                        <a:lnTo>
                          <a:pt x="163" y="192"/>
                        </a:lnTo>
                        <a:lnTo>
                          <a:pt x="154" y="198"/>
                        </a:lnTo>
                        <a:lnTo>
                          <a:pt x="146" y="202"/>
                        </a:lnTo>
                        <a:lnTo>
                          <a:pt x="136" y="205"/>
                        </a:lnTo>
                        <a:lnTo>
                          <a:pt x="125" y="208"/>
                        </a:lnTo>
                        <a:lnTo>
                          <a:pt x="115" y="209"/>
                        </a:lnTo>
                        <a:lnTo>
                          <a:pt x="105" y="210"/>
                        </a:lnTo>
                        <a:lnTo>
                          <a:pt x="94" y="209"/>
                        </a:lnTo>
                        <a:lnTo>
                          <a:pt x="83" y="208"/>
                        </a:lnTo>
                        <a:lnTo>
                          <a:pt x="73" y="205"/>
                        </a:lnTo>
                        <a:lnTo>
                          <a:pt x="64" y="202"/>
                        </a:lnTo>
                        <a:lnTo>
                          <a:pt x="54" y="198"/>
                        </a:lnTo>
                        <a:lnTo>
                          <a:pt x="45" y="192"/>
                        </a:lnTo>
                        <a:lnTo>
                          <a:pt x="38" y="187"/>
                        </a:lnTo>
                        <a:lnTo>
                          <a:pt x="30" y="179"/>
                        </a:lnTo>
                        <a:lnTo>
                          <a:pt x="24" y="172"/>
                        </a:lnTo>
                        <a:lnTo>
                          <a:pt x="17" y="164"/>
                        </a:lnTo>
                        <a:lnTo>
                          <a:pt x="12" y="155"/>
                        </a:lnTo>
                        <a:lnTo>
                          <a:pt x="7" y="146"/>
                        </a:lnTo>
                        <a:lnTo>
                          <a:pt x="4" y="136"/>
                        </a:lnTo>
                        <a:lnTo>
                          <a:pt x="2" y="126"/>
                        </a:lnTo>
                        <a:lnTo>
                          <a:pt x="0" y="116"/>
                        </a:lnTo>
                        <a:lnTo>
                          <a:pt x="0" y="106"/>
                        </a:lnTo>
                        <a:lnTo>
                          <a:pt x="0" y="95"/>
                        </a:lnTo>
                        <a:lnTo>
                          <a:pt x="2" y="84"/>
                        </a:lnTo>
                        <a:lnTo>
                          <a:pt x="4" y="74"/>
                        </a:lnTo>
                        <a:lnTo>
                          <a:pt x="7" y="65"/>
                        </a:lnTo>
                        <a:lnTo>
                          <a:pt x="12" y="55"/>
                        </a:lnTo>
                        <a:lnTo>
                          <a:pt x="17" y="46"/>
                        </a:lnTo>
                        <a:lnTo>
                          <a:pt x="24" y="39"/>
                        </a:lnTo>
                        <a:lnTo>
                          <a:pt x="30" y="31"/>
                        </a:lnTo>
                        <a:lnTo>
                          <a:pt x="38" y="25"/>
                        </a:lnTo>
                        <a:lnTo>
                          <a:pt x="45" y="18"/>
                        </a:lnTo>
                        <a:lnTo>
                          <a:pt x="54" y="13"/>
                        </a:lnTo>
                        <a:lnTo>
                          <a:pt x="64" y="8"/>
                        </a:lnTo>
                        <a:lnTo>
                          <a:pt x="73" y="5"/>
                        </a:lnTo>
                        <a:lnTo>
                          <a:pt x="83" y="2"/>
                        </a:lnTo>
                        <a:lnTo>
                          <a:pt x="94" y="1"/>
                        </a:lnTo>
                        <a:lnTo>
                          <a:pt x="105"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18" name="Freeform 117"/>
                  <p:cNvSpPr>
                    <a:spLocks/>
                  </p:cNvSpPr>
                  <p:nvPr/>
                </p:nvSpPr>
                <p:spPr bwMode="auto">
                  <a:xfrm flipH="1">
                    <a:off x="6634283" y="1289802"/>
                    <a:ext cx="84412" cy="84328"/>
                  </a:xfrm>
                  <a:custGeom>
                    <a:avLst/>
                    <a:gdLst>
                      <a:gd name="T0" fmla="*/ 120 w 253"/>
                      <a:gd name="T1" fmla="*/ 37 h 253"/>
                      <a:gd name="T2" fmla="*/ 128 w 253"/>
                      <a:gd name="T3" fmla="*/ 36 h 253"/>
                      <a:gd name="T4" fmla="*/ 136 w 253"/>
                      <a:gd name="T5" fmla="*/ 37 h 253"/>
                      <a:gd name="T6" fmla="*/ 144 w 253"/>
                      <a:gd name="T7" fmla="*/ 38 h 253"/>
                      <a:gd name="T8" fmla="*/ 152 w 253"/>
                      <a:gd name="T9" fmla="*/ 40 h 253"/>
                      <a:gd name="T10" fmla="*/ 170 w 253"/>
                      <a:gd name="T11" fmla="*/ 7 h 253"/>
                      <a:gd name="T12" fmla="*/ 203 w 253"/>
                      <a:gd name="T13" fmla="*/ 25 h 253"/>
                      <a:gd name="T14" fmla="*/ 186 w 253"/>
                      <a:gd name="T15" fmla="*/ 59 h 253"/>
                      <a:gd name="T16" fmla="*/ 191 w 253"/>
                      <a:gd name="T17" fmla="*/ 64 h 253"/>
                      <a:gd name="T18" fmla="*/ 197 w 253"/>
                      <a:gd name="T19" fmla="*/ 69 h 253"/>
                      <a:gd name="T20" fmla="*/ 201 w 253"/>
                      <a:gd name="T21" fmla="*/ 76 h 253"/>
                      <a:gd name="T22" fmla="*/ 206 w 253"/>
                      <a:gd name="T23" fmla="*/ 83 h 253"/>
                      <a:gd name="T24" fmla="*/ 242 w 253"/>
                      <a:gd name="T25" fmla="*/ 73 h 253"/>
                      <a:gd name="T26" fmla="*/ 253 w 253"/>
                      <a:gd name="T27" fmla="*/ 109 h 253"/>
                      <a:gd name="T28" fmla="*/ 216 w 253"/>
                      <a:gd name="T29" fmla="*/ 120 h 253"/>
                      <a:gd name="T30" fmla="*/ 217 w 253"/>
                      <a:gd name="T31" fmla="*/ 129 h 253"/>
                      <a:gd name="T32" fmla="*/ 216 w 253"/>
                      <a:gd name="T33" fmla="*/ 136 h 253"/>
                      <a:gd name="T34" fmla="*/ 215 w 253"/>
                      <a:gd name="T35" fmla="*/ 144 h 253"/>
                      <a:gd name="T36" fmla="*/ 213 w 253"/>
                      <a:gd name="T37" fmla="*/ 153 h 253"/>
                      <a:gd name="T38" fmla="*/ 247 w 253"/>
                      <a:gd name="T39" fmla="*/ 170 h 253"/>
                      <a:gd name="T40" fmla="*/ 228 w 253"/>
                      <a:gd name="T41" fmla="*/ 204 h 253"/>
                      <a:gd name="T42" fmla="*/ 195 w 253"/>
                      <a:gd name="T43" fmla="*/ 186 h 253"/>
                      <a:gd name="T44" fmla="*/ 189 w 253"/>
                      <a:gd name="T45" fmla="*/ 191 h 253"/>
                      <a:gd name="T46" fmla="*/ 183 w 253"/>
                      <a:gd name="T47" fmla="*/ 197 h 253"/>
                      <a:gd name="T48" fmla="*/ 177 w 253"/>
                      <a:gd name="T49" fmla="*/ 202 h 253"/>
                      <a:gd name="T50" fmla="*/ 170 w 253"/>
                      <a:gd name="T51" fmla="*/ 207 h 253"/>
                      <a:gd name="T52" fmla="*/ 181 w 253"/>
                      <a:gd name="T53" fmla="*/ 242 h 253"/>
                      <a:gd name="T54" fmla="*/ 143 w 253"/>
                      <a:gd name="T55" fmla="*/ 253 h 253"/>
                      <a:gd name="T56" fmla="*/ 133 w 253"/>
                      <a:gd name="T57" fmla="*/ 217 h 253"/>
                      <a:gd name="T58" fmla="*/ 125 w 253"/>
                      <a:gd name="T59" fmla="*/ 217 h 253"/>
                      <a:gd name="T60" fmla="*/ 117 w 253"/>
                      <a:gd name="T61" fmla="*/ 216 h 253"/>
                      <a:gd name="T62" fmla="*/ 108 w 253"/>
                      <a:gd name="T63" fmla="*/ 215 h 253"/>
                      <a:gd name="T64" fmla="*/ 101 w 253"/>
                      <a:gd name="T65" fmla="*/ 214 h 253"/>
                      <a:gd name="T66" fmla="*/ 83 w 253"/>
                      <a:gd name="T67" fmla="*/ 247 h 253"/>
                      <a:gd name="T68" fmla="*/ 49 w 253"/>
                      <a:gd name="T69" fmla="*/ 228 h 253"/>
                      <a:gd name="T70" fmla="*/ 67 w 253"/>
                      <a:gd name="T71" fmla="*/ 195 h 253"/>
                      <a:gd name="T72" fmla="*/ 62 w 253"/>
                      <a:gd name="T73" fmla="*/ 189 h 253"/>
                      <a:gd name="T74" fmla="*/ 56 w 253"/>
                      <a:gd name="T75" fmla="*/ 184 h 253"/>
                      <a:gd name="T76" fmla="*/ 51 w 253"/>
                      <a:gd name="T77" fmla="*/ 177 h 253"/>
                      <a:gd name="T78" fmla="*/ 47 w 253"/>
                      <a:gd name="T79" fmla="*/ 170 h 253"/>
                      <a:gd name="T80" fmla="*/ 11 w 253"/>
                      <a:gd name="T81" fmla="*/ 181 h 253"/>
                      <a:gd name="T82" fmla="*/ 0 w 253"/>
                      <a:gd name="T83" fmla="*/ 144 h 253"/>
                      <a:gd name="T84" fmla="*/ 36 w 253"/>
                      <a:gd name="T85" fmla="*/ 133 h 253"/>
                      <a:gd name="T86" fmla="*/ 36 w 253"/>
                      <a:gd name="T87" fmla="*/ 126 h 253"/>
                      <a:gd name="T88" fmla="*/ 36 w 253"/>
                      <a:gd name="T89" fmla="*/ 117 h 253"/>
                      <a:gd name="T90" fmla="*/ 38 w 253"/>
                      <a:gd name="T91" fmla="*/ 109 h 253"/>
                      <a:gd name="T92" fmla="*/ 39 w 253"/>
                      <a:gd name="T93" fmla="*/ 102 h 253"/>
                      <a:gd name="T94" fmla="*/ 7 w 253"/>
                      <a:gd name="T95" fmla="*/ 83 h 253"/>
                      <a:gd name="T96" fmla="*/ 25 w 253"/>
                      <a:gd name="T97" fmla="*/ 49 h 253"/>
                      <a:gd name="T98" fmla="*/ 59 w 253"/>
                      <a:gd name="T99" fmla="*/ 67 h 253"/>
                      <a:gd name="T100" fmla="*/ 64 w 253"/>
                      <a:gd name="T101" fmla="*/ 62 h 253"/>
                      <a:gd name="T102" fmla="*/ 69 w 253"/>
                      <a:gd name="T103" fmla="*/ 56 h 253"/>
                      <a:gd name="T104" fmla="*/ 76 w 253"/>
                      <a:gd name="T105" fmla="*/ 52 h 253"/>
                      <a:gd name="T106" fmla="*/ 82 w 253"/>
                      <a:gd name="T107" fmla="*/ 48 h 253"/>
                      <a:gd name="T108" fmla="*/ 73 w 253"/>
                      <a:gd name="T109" fmla="*/ 11 h 253"/>
                      <a:gd name="T110" fmla="*/ 109 w 253"/>
                      <a:gd name="T111" fmla="*/ 0 h 253"/>
                      <a:gd name="T112" fmla="*/ 120 w 253"/>
                      <a:gd name="T113" fmla="*/ 37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53" h="253">
                        <a:moveTo>
                          <a:pt x="120" y="37"/>
                        </a:moveTo>
                        <a:lnTo>
                          <a:pt x="128" y="36"/>
                        </a:lnTo>
                        <a:lnTo>
                          <a:pt x="136" y="37"/>
                        </a:lnTo>
                        <a:lnTo>
                          <a:pt x="144" y="38"/>
                        </a:lnTo>
                        <a:lnTo>
                          <a:pt x="152" y="40"/>
                        </a:lnTo>
                        <a:lnTo>
                          <a:pt x="170" y="7"/>
                        </a:lnTo>
                        <a:lnTo>
                          <a:pt x="203" y="25"/>
                        </a:lnTo>
                        <a:lnTo>
                          <a:pt x="186" y="59"/>
                        </a:lnTo>
                        <a:lnTo>
                          <a:pt x="191" y="64"/>
                        </a:lnTo>
                        <a:lnTo>
                          <a:pt x="197" y="69"/>
                        </a:lnTo>
                        <a:lnTo>
                          <a:pt x="201" y="76"/>
                        </a:lnTo>
                        <a:lnTo>
                          <a:pt x="206" y="83"/>
                        </a:lnTo>
                        <a:lnTo>
                          <a:pt x="242" y="73"/>
                        </a:lnTo>
                        <a:lnTo>
                          <a:pt x="253" y="109"/>
                        </a:lnTo>
                        <a:lnTo>
                          <a:pt x="216" y="120"/>
                        </a:lnTo>
                        <a:lnTo>
                          <a:pt x="217" y="129"/>
                        </a:lnTo>
                        <a:lnTo>
                          <a:pt x="216" y="136"/>
                        </a:lnTo>
                        <a:lnTo>
                          <a:pt x="215" y="144"/>
                        </a:lnTo>
                        <a:lnTo>
                          <a:pt x="213" y="153"/>
                        </a:lnTo>
                        <a:lnTo>
                          <a:pt x="247" y="170"/>
                        </a:lnTo>
                        <a:lnTo>
                          <a:pt x="228" y="204"/>
                        </a:lnTo>
                        <a:lnTo>
                          <a:pt x="195" y="186"/>
                        </a:lnTo>
                        <a:lnTo>
                          <a:pt x="189" y="191"/>
                        </a:lnTo>
                        <a:lnTo>
                          <a:pt x="183" y="197"/>
                        </a:lnTo>
                        <a:lnTo>
                          <a:pt x="177" y="202"/>
                        </a:lnTo>
                        <a:lnTo>
                          <a:pt x="170" y="207"/>
                        </a:lnTo>
                        <a:lnTo>
                          <a:pt x="181" y="242"/>
                        </a:lnTo>
                        <a:lnTo>
                          <a:pt x="143" y="253"/>
                        </a:lnTo>
                        <a:lnTo>
                          <a:pt x="133" y="217"/>
                        </a:lnTo>
                        <a:lnTo>
                          <a:pt x="125" y="217"/>
                        </a:lnTo>
                        <a:lnTo>
                          <a:pt x="117" y="216"/>
                        </a:lnTo>
                        <a:lnTo>
                          <a:pt x="108" y="215"/>
                        </a:lnTo>
                        <a:lnTo>
                          <a:pt x="101" y="214"/>
                        </a:lnTo>
                        <a:lnTo>
                          <a:pt x="83" y="247"/>
                        </a:lnTo>
                        <a:lnTo>
                          <a:pt x="49" y="228"/>
                        </a:lnTo>
                        <a:lnTo>
                          <a:pt x="67" y="195"/>
                        </a:lnTo>
                        <a:lnTo>
                          <a:pt x="62" y="189"/>
                        </a:lnTo>
                        <a:lnTo>
                          <a:pt x="56" y="184"/>
                        </a:lnTo>
                        <a:lnTo>
                          <a:pt x="51" y="177"/>
                        </a:lnTo>
                        <a:lnTo>
                          <a:pt x="47" y="170"/>
                        </a:lnTo>
                        <a:lnTo>
                          <a:pt x="11" y="181"/>
                        </a:lnTo>
                        <a:lnTo>
                          <a:pt x="0" y="144"/>
                        </a:lnTo>
                        <a:lnTo>
                          <a:pt x="36" y="133"/>
                        </a:lnTo>
                        <a:lnTo>
                          <a:pt x="36" y="126"/>
                        </a:lnTo>
                        <a:lnTo>
                          <a:pt x="36" y="117"/>
                        </a:lnTo>
                        <a:lnTo>
                          <a:pt x="38" y="109"/>
                        </a:lnTo>
                        <a:lnTo>
                          <a:pt x="39" y="102"/>
                        </a:lnTo>
                        <a:lnTo>
                          <a:pt x="7" y="83"/>
                        </a:lnTo>
                        <a:lnTo>
                          <a:pt x="25" y="49"/>
                        </a:lnTo>
                        <a:lnTo>
                          <a:pt x="59" y="67"/>
                        </a:lnTo>
                        <a:lnTo>
                          <a:pt x="64" y="62"/>
                        </a:lnTo>
                        <a:lnTo>
                          <a:pt x="69" y="56"/>
                        </a:lnTo>
                        <a:lnTo>
                          <a:pt x="76" y="52"/>
                        </a:lnTo>
                        <a:lnTo>
                          <a:pt x="82" y="48"/>
                        </a:lnTo>
                        <a:lnTo>
                          <a:pt x="73" y="11"/>
                        </a:lnTo>
                        <a:lnTo>
                          <a:pt x="109" y="0"/>
                        </a:lnTo>
                        <a:lnTo>
                          <a:pt x="120" y="3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19" name="Freeform 118"/>
                  <p:cNvSpPr>
                    <a:spLocks/>
                  </p:cNvSpPr>
                  <p:nvPr/>
                </p:nvSpPr>
                <p:spPr bwMode="auto">
                  <a:xfrm flipH="1">
                    <a:off x="6655721" y="1312202"/>
                    <a:ext cx="40196" cy="39529"/>
                  </a:xfrm>
                  <a:custGeom>
                    <a:avLst/>
                    <a:gdLst>
                      <a:gd name="T0" fmla="*/ 50 w 120"/>
                      <a:gd name="T1" fmla="*/ 1 h 121"/>
                      <a:gd name="T2" fmla="*/ 62 w 120"/>
                      <a:gd name="T3" fmla="*/ 0 h 121"/>
                      <a:gd name="T4" fmla="*/ 73 w 120"/>
                      <a:gd name="T5" fmla="*/ 2 h 121"/>
                      <a:gd name="T6" fmla="*/ 84 w 120"/>
                      <a:gd name="T7" fmla="*/ 5 h 121"/>
                      <a:gd name="T8" fmla="*/ 94 w 120"/>
                      <a:gd name="T9" fmla="*/ 11 h 121"/>
                      <a:gd name="T10" fmla="*/ 103 w 120"/>
                      <a:gd name="T11" fmla="*/ 18 h 121"/>
                      <a:gd name="T12" fmla="*/ 110 w 120"/>
                      <a:gd name="T13" fmla="*/ 27 h 121"/>
                      <a:gd name="T14" fmla="*/ 116 w 120"/>
                      <a:gd name="T15" fmla="*/ 38 h 121"/>
                      <a:gd name="T16" fmla="*/ 120 w 120"/>
                      <a:gd name="T17" fmla="*/ 50 h 121"/>
                      <a:gd name="T18" fmla="*/ 120 w 120"/>
                      <a:gd name="T19" fmla="*/ 62 h 121"/>
                      <a:gd name="T20" fmla="*/ 119 w 120"/>
                      <a:gd name="T21" fmla="*/ 74 h 121"/>
                      <a:gd name="T22" fmla="*/ 116 w 120"/>
                      <a:gd name="T23" fmla="*/ 84 h 121"/>
                      <a:gd name="T24" fmla="*/ 110 w 120"/>
                      <a:gd name="T25" fmla="*/ 94 h 121"/>
                      <a:gd name="T26" fmla="*/ 103 w 120"/>
                      <a:gd name="T27" fmla="*/ 104 h 121"/>
                      <a:gd name="T28" fmla="*/ 94 w 120"/>
                      <a:gd name="T29" fmla="*/ 110 h 121"/>
                      <a:gd name="T30" fmla="*/ 83 w 120"/>
                      <a:gd name="T31" fmla="*/ 117 h 121"/>
                      <a:gd name="T32" fmla="*/ 71 w 120"/>
                      <a:gd name="T33" fmla="*/ 120 h 121"/>
                      <a:gd name="T34" fmla="*/ 60 w 120"/>
                      <a:gd name="T35" fmla="*/ 121 h 121"/>
                      <a:gd name="T36" fmla="*/ 48 w 120"/>
                      <a:gd name="T37" fmla="*/ 120 h 121"/>
                      <a:gd name="T38" fmla="*/ 37 w 120"/>
                      <a:gd name="T39" fmla="*/ 116 h 121"/>
                      <a:gd name="T40" fmla="*/ 27 w 120"/>
                      <a:gd name="T41" fmla="*/ 110 h 121"/>
                      <a:gd name="T42" fmla="*/ 17 w 120"/>
                      <a:gd name="T43" fmla="*/ 103 h 121"/>
                      <a:gd name="T44" fmla="*/ 10 w 120"/>
                      <a:gd name="T45" fmla="*/ 94 h 121"/>
                      <a:gd name="T46" fmla="*/ 5 w 120"/>
                      <a:gd name="T47" fmla="*/ 83 h 121"/>
                      <a:gd name="T48" fmla="*/ 1 w 120"/>
                      <a:gd name="T49" fmla="*/ 71 h 121"/>
                      <a:gd name="T50" fmla="*/ 0 w 120"/>
                      <a:gd name="T51" fmla="*/ 60 h 121"/>
                      <a:gd name="T52" fmla="*/ 1 w 120"/>
                      <a:gd name="T53" fmla="*/ 49 h 121"/>
                      <a:gd name="T54" fmla="*/ 6 w 120"/>
                      <a:gd name="T55" fmla="*/ 37 h 121"/>
                      <a:gd name="T56" fmla="*/ 11 w 120"/>
                      <a:gd name="T57" fmla="*/ 27 h 121"/>
                      <a:gd name="T58" fmla="*/ 19 w 120"/>
                      <a:gd name="T59" fmla="*/ 18 h 121"/>
                      <a:gd name="T60" fmla="*/ 27 w 120"/>
                      <a:gd name="T61" fmla="*/ 11 h 121"/>
                      <a:gd name="T62" fmla="*/ 38 w 120"/>
                      <a:gd name="T63" fmla="*/ 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0" h="121">
                        <a:moveTo>
                          <a:pt x="43" y="3"/>
                        </a:moveTo>
                        <a:lnTo>
                          <a:pt x="50" y="1"/>
                        </a:lnTo>
                        <a:lnTo>
                          <a:pt x="55" y="1"/>
                        </a:lnTo>
                        <a:lnTo>
                          <a:pt x="62" y="0"/>
                        </a:lnTo>
                        <a:lnTo>
                          <a:pt x="67" y="1"/>
                        </a:lnTo>
                        <a:lnTo>
                          <a:pt x="73" y="2"/>
                        </a:lnTo>
                        <a:lnTo>
                          <a:pt x="79" y="3"/>
                        </a:lnTo>
                        <a:lnTo>
                          <a:pt x="84" y="5"/>
                        </a:lnTo>
                        <a:lnTo>
                          <a:pt x="89" y="8"/>
                        </a:lnTo>
                        <a:lnTo>
                          <a:pt x="94" y="11"/>
                        </a:lnTo>
                        <a:lnTo>
                          <a:pt x="98" y="14"/>
                        </a:lnTo>
                        <a:lnTo>
                          <a:pt x="103" y="18"/>
                        </a:lnTo>
                        <a:lnTo>
                          <a:pt x="107" y="23"/>
                        </a:lnTo>
                        <a:lnTo>
                          <a:pt x="110" y="27"/>
                        </a:lnTo>
                        <a:lnTo>
                          <a:pt x="114" y="32"/>
                        </a:lnTo>
                        <a:lnTo>
                          <a:pt x="116" y="38"/>
                        </a:lnTo>
                        <a:lnTo>
                          <a:pt x="118" y="43"/>
                        </a:lnTo>
                        <a:lnTo>
                          <a:pt x="120" y="50"/>
                        </a:lnTo>
                        <a:lnTo>
                          <a:pt x="120" y="56"/>
                        </a:lnTo>
                        <a:lnTo>
                          <a:pt x="120" y="62"/>
                        </a:lnTo>
                        <a:lnTo>
                          <a:pt x="120" y="67"/>
                        </a:lnTo>
                        <a:lnTo>
                          <a:pt x="119" y="74"/>
                        </a:lnTo>
                        <a:lnTo>
                          <a:pt x="118" y="79"/>
                        </a:lnTo>
                        <a:lnTo>
                          <a:pt x="116" y="84"/>
                        </a:lnTo>
                        <a:lnTo>
                          <a:pt x="114" y="90"/>
                        </a:lnTo>
                        <a:lnTo>
                          <a:pt x="110" y="94"/>
                        </a:lnTo>
                        <a:lnTo>
                          <a:pt x="107" y="99"/>
                        </a:lnTo>
                        <a:lnTo>
                          <a:pt x="103" y="104"/>
                        </a:lnTo>
                        <a:lnTo>
                          <a:pt x="98" y="107"/>
                        </a:lnTo>
                        <a:lnTo>
                          <a:pt x="94" y="110"/>
                        </a:lnTo>
                        <a:lnTo>
                          <a:pt x="89" y="114"/>
                        </a:lnTo>
                        <a:lnTo>
                          <a:pt x="83" y="117"/>
                        </a:lnTo>
                        <a:lnTo>
                          <a:pt x="77" y="119"/>
                        </a:lnTo>
                        <a:lnTo>
                          <a:pt x="71" y="120"/>
                        </a:lnTo>
                        <a:lnTo>
                          <a:pt x="65" y="121"/>
                        </a:lnTo>
                        <a:lnTo>
                          <a:pt x="60" y="121"/>
                        </a:lnTo>
                        <a:lnTo>
                          <a:pt x="53" y="120"/>
                        </a:lnTo>
                        <a:lnTo>
                          <a:pt x="48" y="120"/>
                        </a:lnTo>
                        <a:lnTo>
                          <a:pt x="42" y="118"/>
                        </a:lnTo>
                        <a:lnTo>
                          <a:pt x="37" y="116"/>
                        </a:lnTo>
                        <a:lnTo>
                          <a:pt x="32" y="114"/>
                        </a:lnTo>
                        <a:lnTo>
                          <a:pt x="27" y="110"/>
                        </a:lnTo>
                        <a:lnTo>
                          <a:pt x="22" y="107"/>
                        </a:lnTo>
                        <a:lnTo>
                          <a:pt x="17" y="103"/>
                        </a:lnTo>
                        <a:lnTo>
                          <a:pt x="14" y="98"/>
                        </a:lnTo>
                        <a:lnTo>
                          <a:pt x="10" y="94"/>
                        </a:lnTo>
                        <a:lnTo>
                          <a:pt x="8" y="89"/>
                        </a:lnTo>
                        <a:lnTo>
                          <a:pt x="5" y="83"/>
                        </a:lnTo>
                        <a:lnTo>
                          <a:pt x="2" y="78"/>
                        </a:lnTo>
                        <a:lnTo>
                          <a:pt x="1" y="71"/>
                        </a:lnTo>
                        <a:lnTo>
                          <a:pt x="0" y="66"/>
                        </a:lnTo>
                        <a:lnTo>
                          <a:pt x="0" y="60"/>
                        </a:lnTo>
                        <a:lnTo>
                          <a:pt x="0" y="54"/>
                        </a:lnTo>
                        <a:lnTo>
                          <a:pt x="1" y="49"/>
                        </a:lnTo>
                        <a:lnTo>
                          <a:pt x="3" y="42"/>
                        </a:lnTo>
                        <a:lnTo>
                          <a:pt x="6" y="37"/>
                        </a:lnTo>
                        <a:lnTo>
                          <a:pt x="8" y="31"/>
                        </a:lnTo>
                        <a:lnTo>
                          <a:pt x="11" y="27"/>
                        </a:lnTo>
                        <a:lnTo>
                          <a:pt x="14" y="23"/>
                        </a:lnTo>
                        <a:lnTo>
                          <a:pt x="19" y="18"/>
                        </a:lnTo>
                        <a:lnTo>
                          <a:pt x="23" y="14"/>
                        </a:lnTo>
                        <a:lnTo>
                          <a:pt x="27" y="11"/>
                        </a:lnTo>
                        <a:lnTo>
                          <a:pt x="33" y="8"/>
                        </a:lnTo>
                        <a:lnTo>
                          <a:pt x="38" y="5"/>
                        </a:lnTo>
                        <a:lnTo>
                          <a:pt x="43" y="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grpSp>
              <p:nvGrpSpPr>
                <p:cNvPr id="20" name="Group 19"/>
                <p:cNvGrpSpPr/>
                <p:nvPr/>
              </p:nvGrpSpPr>
              <p:grpSpPr>
                <a:xfrm rot="20592818">
                  <a:off x="3094748" y="2314167"/>
                  <a:ext cx="434156" cy="303506"/>
                  <a:chOff x="6545851" y="862892"/>
                  <a:chExt cx="505131" cy="353122"/>
                </a:xfrm>
              </p:grpSpPr>
              <p:sp>
                <p:nvSpPr>
                  <p:cNvPr id="102" name="Freeform 101"/>
                  <p:cNvSpPr>
                    <a:spLocks/>
                  </p:cNvSpPr>
                  <p:nvPr/>
                </p:nvSpPr>
                <p:spPr bwMode="auto">
                  <a:xfrm flipH="1">
                    <a:off x="6726734" y="862892"/>
                    <a:ext cx="150065" cy="146256"/>
                  </a:xfrm>
                  <a:custGeom>
                    <a:avLst/>
                    <a:gdLst>
                      <a:gd name="T0" fmla="*/ 235 w 446"/>
                      <a:gd name="T1" fmla="*/ 0 h 442"/>
                      <a:gd name="T2" fmla="*/ 257 w 446"/>
                      <a:gd name="T3" fmla="*/ 3 h 442"/>
                      <a:gd name="T4" fmla="*/ 290 w 446"/>
                      <a:gd name="T5" fmla="*/ 10 h 442"/>
                      <a:gd name="T6" fmla="*/ 330 w 446"/>
                      <a:gd name="T7" fmla="*/ 26 h 442"/>
                      <a:gd name="T8" fmla="*/ 365 w 446"/>
                      <a:gd name="T9" fmla="*/ 50 h 442"/>
                      <a:gd name="T10" fmla="*/ 396 w 446"/>
                      <a:gd name="T11" fmla="*/ 80 h 442"/>
                      <a:gd name="T12" fmla="*/ 419 w 446"/>
                      <a:gd name="T13" fmla="*/ 116 h 442"/>
                      <a:gd name="T14" fmla="*/ 432 w 446"/>
                      <a:gd name="T15" fmla="*/ 145 h 442"/>
                      <a:gd name="T16" fmla="*/ 439 w 446"/>
                      <a:gd name="T17" fmla="*/ 166 h 442"/>
                      <a:gd name="T18" fmla="*/ 443 w 446"/>
                      <a:gd name="T19" fmla="*/ 187 h 442"/>
                      <a:gd name="T20" fmla="*/ 445 w 446"/>
                      <a:gd name="T21" fmla="*/ 210 h 442"/>
                      <a:gd name="T22" fmla="*/ 445 w 446"/>
                      <a:gd name="T23" fmla="*/ 233 h 442"/>
                      <a:gd name="T24" fmla="*/ 443 w 446"/>
                      <a:gd name="T25" fmla="*/ 255 h 442"/>
                      <a:gd name="T26" fmla="*/ 439 w 446"/>
                      <a:gd name="T27" fmla="*/ 277 h 442"/>
                      <a:gd name="T28" fmla="*/ 432 w 446"/>
                      <a:gd name="T29" fmla="*/ 298 h 442"/>
                      <a:gd name="T30" fmla="*/ 419 w 446"/>
                      <a:gd name="T31" fmla="*/ 327 h 442"/>
                      <a:gd name="T32" fmla="*/ 396 w 446"/>
                      <a:gd name="T33" fmla="*/ 362 h 442"/>
                      <a:gd name="T34" fmla="*/ 365 w 446"/>
                      <a:gd name="T35" fmla="*/ 392 h 442"/>
                      <a:gd name="T36" fmla="*/ 330 w 446"/>
                      <a:gd name="T37" fmla="*/ 415 h 442"/>
                      <a:gd name="T38" fmla="*/ 290 w 446"/>
                      <a:gd name="T39" fmla="*/ 433 h 442"/>
                      <a:gd name="T40" fmla="*/ 257 w 446"/>
                      <a:gd name="T41" fmla="*/ 440 h 442"/>
                      <a:gd name="T42" fmla="*/ 235 w 446"/>
                      <a:gd name="T43" fmla="*/ 442 h 442"/>
                      <a:gd name="T44" fmla="*/ 212 w 446"/>
                      <a:gd name="T45" fmla="*/ 442 h 442"/>
                      <a:gd name="T46" fmla="*/ 189 w 446"/>
                      <a:gd name="T47" fmla="*/ 440 h 442"/>
                      <a:gd name="T48" fmla="*/ 157 w 446"/>
                      <a:gd name="T49" fmla="*/ 433 h 442"/>
                      <a:gd name="T50" fmla="*/ 117 w 446"/>
                      <a:gd name="T51" fmla="*/ 415 h 442"/>
                      <a:gd name="T52" fmla="*/ 81 w 446"/>
                      <a:gd name="T53" fmla="*/ 392 h 442"/>
                      <a:gd name="T54" fmla="*/ 51 w 446"/>
                      <a:gd name="T55" fmla="*/ 362 h 442"/>
                      <a:gd name="T56" fmla="*/ 27 w 446"/>
                      <a:gd name="T57" fmla="*/ 327 h 442"/>
                      <a:gd name="T58" fmla="*/ 14 w 446"/>
                      <a:gd name="T59" fmla="*/ 298 h 442"/>
                      <a:gd name="T60" fmla="*/ 7 w 446"/>
                      <a:gd name="T61" fmla="*/ 277 h 442"/>
                      <a:gd name="T62" fmla="*/ 3 w 446"/>
                      <a:gd name="T63" fmla="*/ 255 h 442"/>
                      <a:gd name="T64" fmla="*/ 0 w 446"/>
                      <a:gd name="T65" fmla="*/ 233 h 442"/>
                      <a:gd name="T66" fmla="*/ 0 w 446"/>
                      <a:gd name="T67" fmla="*/ 210 h 442"/>
                      <a:gd name="T68" fmla="*/ 3 w 446"/>
                      <a:gd name="T69" fmla="*/ 187 h 442"/>
                      <a:gd name="T70" fmla="*/ 7 w 446"/>
                      <a:gd name="T71" fmla="*/ 166 h 442"/>
                      <a:gd name="T72" fmla="*/ 14 w 446"/>
                      <a:gd name="T73" fmla="*/ 145 h 442"/>
                      <a:gd name="T74" fmla="*/ 27 w 446"/>
                      <a:gd name="T75" fmla="*/ 116 h 442"/>
                      <a:gd name="T76" fmla="*/ 51 w 446"/>
                      <a:gd name="T77" fmla="*/ 80 h 442"/>
                      <a:gd name="T78" fmla="*/ 81 w 446"/>
                      <a:gd name="T79" fmla="*/ 50 h 442"/>
                      <a:gd name="T80" fmla="*/ 117 w 446"/>
                      <a:gd name="T81" fmla="*/ 26 h 442"/>
                      <a:gd name="T82" fmla="*/ 157 w 446"/>
                      <a:gd name="T83" fmla="*/ 10 h 442"/>
                      <a:gd name="T84" fmla="*/ 189 w 446"/>
                      <a:gd name="T85" fmla="*/ 3 h 442"/>
                      <a:gd name="T86" fmla="*/ 212 w 446"/>
                      <a:gd name="T87"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46" h="442">
                        <a:moveTo>
                          <a:pt x="223" y="0"/>
                        </a:moveTo>
                        <a:lnTo>
                          <a:pt x="235" y="0"/>
                        </a:lnTo>
                        <a:lnTo>
                          <a:pt x="246" y="1"/>
                        </a:lnTo>
                        <a:lnTo>
                          <a:pt x="257" y="3"/>
                        </a:lnTo>
                        <a:lnTo>
                          <a:pt x="268" y="5"/>
                        </a:lnTo>
                        <a:lnTo>
                          <a:pt x="290" y="10"/>
                        </a:lnTo>
                        <a:lnTo>
                          <a:pt x="310" y="18"/>
                        </a:lnTo>
                        <a:lnTo>
                          <a:pt x="330" y="26"/>
                        </a:lnTo>
                        <a:lnTo>
                          <a:pt x="348" y="38"/>
                        </a:lnTo>
                        <a:lnTo>
                          <a:pt x="365" y="50"/>
                        </a:lnTo>
                        <a:lnTo>
                          <a:pt x="381" y="65"/>
                        </a:lnTo>
                        <a:lnTo>
                          <a:pt x="396" y="80"/>
                        </a:lnTo>
                        <a:lnTo>
                          <a:pt x="409" y="98"/>
                        </a:lnTo>
                        <a:lnTo>
                          <a:pt x="419" y="116"/>
                        </a:lnTo>
                        <a:lnTo>
                          <a:pt x="429" y="135"/>
                        </a:lnTo>
                        <a:lnTo>
                          <a:pt x="432" y="145"/>
                        </a:lnTo>
                        <a:lnTo>
                          <a:pt x="436" y="155"/>
                        </a:lnTo>
                        <a:lnTo>
                          <a:pt x="439" y="166"/>
                        </a:lnTo>
                        <a:lnTo>
                          <a:pt x="442" y="177"/>
                        </a:lnTo>
                        <a:lnTo>
                          <a:pt x="443" y="187"/>
                        </a:lnTo>
                        <a:lnTo>
                          <a:pt x="445" y="198"/>
                        </a:lnTo>
                        <a:lnTo>
                          <a:pt x="445" y="210"/>
                        </a:lnTo>
                        <a:lnTo>
                          <a:pt x="446" y="221"/>
                        </a:lnTo>
                        <a:lnTo>
                          <a:pt x="445" y="233"/>
                        </a:lnTo>
                        <a:lnTo>
                          <a:pt x="445" y="244"/>
                        </a:lnTo>
                        <a:lnTo>
                          <a:pt x="443" y="255"/>
                        </a:lnTo>
                        <a:lnTo>
                          <a:pt x="442" y="266"/>
                        </a:lnTo>
                        <a:lnTo>
                          <a:pt x="439" y="277"/>
                        </a:lnTo>
                        <a:lnTo>
                          <a:pt x="436" y="287"/>
                        </a:lnTo>
                        <a:lnTo>
                          <a:pt x="432" y="298"/>
                        </a:lnTo>
                        <a:lnTo>
                          <a:pt x="429" y="307"/>
                        </a:lnTo>
                        <a:lnTo>
                          <a:pt x="419" y="327"/>
                        </a:lnTo>
                        <a:lnTo>
                          <a:pt x="409" y="345"/>
                        </a:lnTo>
                        <a:lnTo>
                          <a:pt x="396" y="362"/>
                        </a:lnTo>
                        <a:lnTo>
                          <a:pt x="381" y="378"/>
                        </a:lnTo>
                        <a:lnTo>
                          <a:pt x="365" y="392"/>
                        </a:lnTo>
                        <a:lnTo>
                          <a:pt x="348" y="405"/>
                        </a:lnTo>
                        <a:lnTo>
                          <a:pt x="330" y="415"/>
                        </a:lnTo>
                        <a:lnTo>
                          <a:pt x="310" y="425"/>
                        </a:lnTo>
                        <a:lnTo>
                          <a:pt x="290" y="433"/>
                        </a:lnTo>
                        <a:lnTo>
                          <a:pt x="268" y="438"/>
                        </a:lnTo>
                        <a:lnTo>
                          <a:pt x="257" y="440"/>
                        </a:lnTo>
                        <a:lnTo>
                          <a:pt x="246" y="441"/>
                        </a:lnTo>
                        <a:lnTo>
                          <a:pt x="235" y="442"/>
                        </a:lnTo>
                        <a:lnTo>
                          <a:pt x="223" y="442"/>
                        </a:lnTo>
                        <a:lnTo>
                          <a:pt x="212" y="442"/>
                        </a:lnTo>
                        <a:lnTo>
                          <a:pt x="200" y="441"/>
                        </a:lnTo>
                        <a:lnTo>
                          <a:pt x="189" y="440"/>
                        </a:lnTo>
                        <a:lnTo>
                          <a:pt x="179" y="438"/>
                        </a:lnTo>
                        <a:lnTo>
                          <a:pt x="157" y="433"/>
                        </a:lnTo>
                        <a:lnTo>
                          <a:pt x="137" y="425"/>
                        </a:lnTo>
                        <a:lnTo>
                          <a:pt x="117" y="415"/>
                        </a:lnTo>
                        <a:lnTo>
                          <a:pt x="99" y="405"/>
                        </a:lnTo>
                        <a:lnTo>
                          <a:pt x="81" y="392"/>
                        </a:lnTo>
                        <a:lnTo>
                          <a:pt x="65" y="378"/>
                        </a:lnTo>
                        <a:lnTo>
                          <a:pt x="51" y="362"/>
                        </a:lnTo>
                        <a:lnTo>
                          <a:pt x="38" y="345"/>
                        </a:lnTo>
                        <a:lnTo>
                          <a:pt x="27" y="327"/>
                        </a:lnTo>
                        <a:lnTo>
                          <a:pt x="18" y="307"/>
                        </a:lnTo>
                        <a:lnTo>
                          <a:pt x="14" y="298"/>
                        </a:lnTo>
                        <a:lnTo>
                          <a:pt x="10" y="287"/>
                        </a:lnTo>
                        <a:lnTo>
                          <a:pt x="7" y="277"/>
                        </a:lnTo>
                        <a:lnTo>
                          <a:pt x="5" y="266"/>
                        </a:lnTo>
                        <a:lnTo>
                          <a:pt x="3" y="255"/>
                        </a:lnTo>
                        <a:lnTo>
                          <a:pt x="2" y="244"/>
                        </a:lnTo>
                        <a:lnTo>
                          <a:pt x="0" y="233"/>
                        </a:lnTo>
                        <a:lnTo>
                          <a:pt x="0" y="221"/>
                        </a:lnTo>
                        <a:lnTo>
                          <a:pt x="0" y="210"/>
                        </a:lnTo>
                        <a:lnTo>
                          <a:pt x="2" y="198"/>
                        </a:lnTo>
                        <a:lnTo>
                          <a:pt x="3" y="187"/>
                        </a:lnTo>
                        <a:lnTo>
                          <a:pt x="5" y="177"/>
                        </a:lnTo>
                        <a:lnTo>
                          <a:pt x="7" y="166"/>
                        </a:lnTo>
                        <a:lnTo>
                          <a:pt x="10" y="155"/>
                        </a:lnTo>
                        <a:lnTo>
                          <a:pt x="14" y="145"/>
                        </a:lnTo>
                        <a:lnTo>
                          <a:pt x="18" y="135"/>
                        </a:lnTo>
                        <a:lnTo>
                          <a:pt x="27" y="116"/>
                        </a:lnTo>
                        <a:lnTo>
                          <a:pt x="38" y="98"/>
                        </a:lnTo>
                        <a:lnTo>
                          <a:pt x="51" y="80"/>
                        </a:lnTo>
                        <a:lnTo>
                          <a:pt x="65" y="65"/>
                        </a:lnTo>
                        <a:lnTo>
                          <a:pt x="81" y="50"/>
                        </a:lnTo>
                        <a:lnTo>
                          <a:pt x="99" y="38"/>
                        </a:lnTo>
                        <a:lnTo>
                          <a:pt x="117" y="26"/>
                        </a:lnTo>
                        <a:lnTo>
                          <a:pt x="137" y="18"/>
                        </a:lnTo>
                        <a:lnTo>
                          <a:pt x="157" y="10"/>
                        </a:lnTo>
                        <a:lnTo>
                          <a:pt x="179" y="5"/>
                        </a:lnTo>
                        <a:lnTo>
                          <a:pt x="189" y="3"/>
                        </a:lnTo>
                        <a:lnTo>
                          <a:pt x="200" y="1"/>
                        </a:lnTo>
                        <a:lnTo>
                          <a:pt x="212" y="0"/>
                        </a:lnTo>
                        <a:lnTo>
                          <a:pt x="223"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03" name="Freeform 102"/>
                  <p:cNvSpPr>
                    <a:spLocks/>
                  </p:cNvSpPr>
                  <p:nvPr/>
                </p:nvSpPr>
                <p:spPr bwMode="auto">
                  <a:xfrm flipH="1">
                    <a:off x="6590067" y="919549"/>
                    <a:ext cx="115228" cy="111998"/>
                  </a:xfrm>
                  <a:custGeom>
                    <a:avLst/>
                    <a:gdLst>
                      <a:gd name="T0" fmla="*/ 189 w 344"/>
                      <a:gd name="T1" fmla="*/ 0 h 341"/>
                      <a:gd name="T2" fmla="*/ 223 w 344"/>
                      <a:gd name="T3" fmla="*/ 8 h 341"/>
                      <a:gd name="T4" fmla="*/ 254 w 344"/>
                      <a:gd name="T5" fmla="*/ 21 h 341"/>
                      <a:gd name="T6" fmla="*/ 281 w 344"/>
                      <a:gd name="T7" fmla="*/ 39 h 341"/>
                      <a:gd name="T8" fmla="*/ 305 w 344"/>
                      <a:gd name="T9" fmla="*/ 62 h 341"/>
                      <a:gd name="T10" fmla="*/ 323 w 344"/>
                      <a:gd name="T11" fmla="*/ 89 h 341"/>
                      <a:gd name="T12" fmla="*/ 336 w 344"/>
                      <a:gd name="T13" fmla="*/ 120 h 341"/>
                      <a:gd name="T14" fmla="*/ 343 w 344"/>
                      <a:gd name="T15" fmla="*/ 153 h 341"/>
                      <a:gd name="T16" fmla="*/ 343 w 344"/>
                      <a:gd name="T17" fmla="*/ 188 h 341"/>
                      <a:gd name="T18" fmla="*/ 336 w 344"/>
                      <a:gd name="T19" fmla="*/ 221 h 341"/>
                      <a:gd name="T20" fmla="*/ 323 w 344"/>
                      <a:gd name="T21" fmla="*/ 252 h 341"/>
                      <a:gd name="T22" fmla="*/ 305 w 344"/>
                      <a:gd name="T23" fmla="*/ 279 h 341"/>
                      <a:gd name="T24" fmla="*/ 281 w 344"/>
                      <a:gd name="T25" fmla="*/ 302 h 341"/>
                      <a:gd name="T26" fmla="*/ 254 w 344"/>
                      <a:gd name="T27" fmla="*/ 320 h 341"/>
                      <a:gd name="T28" fmla="*/ 223 w 344"/>
                      <a:gd name="T29" fmla="*/ 333 h 341"/>
                      <a:gd name="T30" fmla="*/ 189 w 344"/>
                      <a:gd name="T31" fmla="*/ 341 h 341"/>
                      <a:gd name="T32" fmla="*/ 155 w 344"/>
                      <a:gd name="T33" fmla="*/ 341 h 341"/>
                      <a:gd name="T34" fmla="*/ 121 w 344"/>
                      <a:gd name="T35" fmla="*/ 333 h 341"/>
                      <a:gd name="T36" fmla="*/ 90 w 344"/>
                      <a:gd name="T37" fmla="*/ 320 h 341"/>
                      <a:gd name="T38" fmla="*/ 63 w 344"/>
                      <a:gd name="T39" fmla="*/ 302 h 341"/>
                      <a:gd name="T40" fmla="*/ 39 w 344"/>
                      <a:gd name="T41" fmla="*/ 279 h 341"/>
                      <a:gd name="T42" fmla="*/ 21 w 344"/>
                      <a:gd name="T43" fmla="*/ 252 h 341"/>
                      <a:gd name="T44" fmla="*/ 8 w 344"/>
                      <a:gd name="T45" fmla="*/ 221 h 341"/>
                      <a:gd name="T46" fmla="*/ 1 w 344"/>
                      <a:gd name="T47" fmla="*/ 188 h 341"/>
                      <a:gd name="T48" fmla="*/ 1 w 344"/>
                      <a:gd name="T49" fmla="*/ 153 h 341"/>
                      <a:gd name="T50" fmla="*/ 8 w 344"/>
                      <a:gd name="T51" fmla="*/ 120 h 341"/>
                      <a:gd name="T52" fmla="*/ 21 w 344"/>
                      <a:gd name="T53" fmla="*/ 89 h 341"/>
                      <a:gd name="T54" fmla="*/ 39 w 344"/>
                      <a:gd name="T55" fmla="*/ 62 h 341"/>
                      <a:gd name="T56" fmla="*/ 63 w 344"/>
                      <a:gd name="T57" fmla="*/ 39 h 341"/>
                      <a:gd name="T58" fmla="*/ 90 w 344"/>
                      <a:gd name="T59" fmla="*/ 21 h 341"/>
                      <a:gd name="T60" fmla="*/ 121 w 344"/>
                      <a:gd name="T61" fmla="*/ 8 h 341"/>
                      <a:gd name="T62" fmla="*/ 155 w 344"/>
                      <a:gd name="T63" fmla="*/ 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4" h="341">
                        <a:moveTo>
                          <a:pt x="172" y="0"/>
                        </a:moveTo>
                        <a:lnTo>
                          <a:pt x="189" y="0"/>
                        </a:lnTo>
                        <a:lnTo>
                          <a:pt x="206" y="4"/>
                        </a:lnTo>
                        <a:lnTo>
                          <a:pt x="223" y="8"/>
                        </a:lnTo>
                        <a:lnTo>
                          <a:pt x="239" y="13"/>
                        </a:lnTo>
                        <a:lnTo>
                          <a:pt x="254" y="21"/>
                        </a:lnTo>
                        <a:lnTo>
                          <a:pt x="268" y="28"/>
                        </a:lnTo>
                        <a:lnTo>
                          <a:pt x="281" y="39"/>
                        </a:lnTo>
                        <a:lnTo>
                          <a:pt x="293" y="50"/>
                        </a:lnTo>
                        <a:lnTo>
                          <a:pt x="305" y="62"/>
                        </a:lnTo>
                        <a:lnTo>
                          <a:pt x="314" y="75"/>
                        </a:lnTo>
                        <a:lnTo>
                          <a:pt x="323" y="89"/>
                        </a:lnTo>
                        <a:lnTo>
                          <a:pt x="331" y="104"/>
                        </a:lnTo>
                        <a:lnTo>
                          <a:pt x="336" y="120"/>
                        </a:lnTo>
                        <a:lnTo>
                          <a:pt x="340" y="136"/>
                        </a:lnTo>
                        <a:lnTo>
                          <a:pt x="343" y="153"/>
                        </a:lnTo>
                        <a:lnTo>
                          <a:pt x="344" y="170"/>
                        </a:lnTo>
                        <a:lnTo>
                          <a:pt x="343" y="188"/>
                        </a:lnTo>
                        <a:lnTo>
                          <a:pt x="340" y="205"/>
                        </a:lnTo>
                        <a:lnTo>
                          <a:pt x="336" y="221"/>
                        </a:lnTo>
                        <a:lnTo>
                          <a:pt x="331" y="237"/>
                        </a:lnTo>
                        <a:lnTo>
                          <a:pt x="323" y="252"/>
                        </a:lnTo>
                        <a:lnTo>
                          <a:pt x="314" y="266"/>
                        </a:lnTo>
                        <a:lnTo>
                          <a:pt x="305" y="279"/>
                        </a:lnTo>
                        <a:lnTo>
                          <a:pt x="293" y="291"/>
                        </a:lnTo>
                        <a:lnTo>
                          <a:pt x="281" y="302"/>
                        </a:lnTo>
                        <a:lnTo>
                          <a:pt x="268" y="311"/>
                        </a:lnTo>
                        <a:lnTo>
                          <a:pt x="254" y="320"/>
                        </a:lnTo>
                        <a:lnTo>
                          <a:pt x="239" y="328"/>
                        </a:lnTo>
                        <a:lnTo>
                          <a:pt x="223" y="333"/>
                        </a:lnTo>
                        <a:lnTo>
                          <a:pt x="206" y="337"/>
                        </a:lnTo>
                        <a:lnTo>
                          <a:pt x="189" y="341"/>
                        </a:lnTo>
                        <a:lnTo>
                          <a:pt x="172" y="341"/>
                        </a:lnTo>
                        <a:lnTo>
                          <a:pt x="155" y="341"/>
                        </a:lnTo>
                        <a:lnTo>
                          <a:pt x="137" y="337"/>
                        </a:lnTo>
                        <a:lnTo>
                          <a:pt x="121" y="333"/>
                        </a:lnTo>
                        <a:lnTo>
                          <a:pt x="105" y="328"/>
                        </a:lnTo>
                        <a:lnTo>
                          <a:pt x="90" y="320"/>
                        </a:lnTo>
                        <a:lnTo>
                          <a:pt x="76" y="311"/>
                        </a:lnTo>
                        <a:lnTo>
                          <a:pt x="63" y="302"/>
                        </a:lnTo>
                        <a:lnTo>
                          <a:pt x="50" y="291"/>
                        </a:lnTo>
                        <a:lnTo>
                          <a:pt x="39" y="279"/>
                        </a:lnTo>
                        <a:lnTo>
                          <a:pt x="29" y="266"/>
                        </a:lnTo>
                        <a:lnTo>
                          <a:pt x="21" y="252"/>
                        </a:lnTo>
                        <a:lnTo>
                          <a:pt x="13" y="237"/>
                        </a:lnTo>
                        <a:lnTo>
                          <a:pt x="8" y="221"/>
                        </a:lnTo>
                        <a:lnTo>
                          <a:pt x="3" y="205"/>
                        </a:lnTo>
                        <a:lnTo>
                          <a:pt x="1" y="188"/>
                        </a:lnTo>
                        <a:lnTo>
                          <a:pt x="0" y="170"/>
                        </a:lnTo>
                        <a:lnTo>
                          <a:pt x="1" y="153"/>
                        </a:lnTo>
                        <a:lnTo>
                          <a:pt x="3" y="136"/>
                        </a:lnTo>
                        <a:lnTo>
                          <a:pt x="8" y="120"/>
                        </a:lnTo>
                        <a:lnTo>
                          <a:pt x="13" y="104"/>
                        </a:lnTo>
                        <a:lnTo>
                          <a:pt x="21" y="89"/>
                        </a:lnTo>
                        <a:lnTo>
                          <a:pt x="29" y="75"/>
                        </a:lnTo>
                        <a:lnTo>
                          <a:pt x="39" y="62"/>
                        </a:lnTo>
                        <a:lnTo>
                          <a:pt x="50" y="50"/>
                        </a:lnTo>
                        <a:lnTo>
                          <a:pt x="63" y="39"/>
                        </a:lnTo>
                        <a:lnTo>
                          <a:pt x="76" y="28"/>
                        </a:lnTo>
                        <a:lnTo>
                          <a:pt x="90" y="21"/>
                        </a:lnTo>
                        <a:lnTo>
                          <a:pt x="105" y="13"/>
                        </a:lnTo>
                        <a:lnTo>
                          <a:pt x="121" y="8"/>
                        </a:lnTo>
                        <a:lnTo>
                          <a:pt x="137" y="4"/>
                        </a:lnTo>
                        <a:lnTo>
                          <a:pt x="155" y="0"/>
                        </a:lnTo>
                        <a:lnTo>
                          <a:pt x="172"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04" name="Freeform 103"/>
                  <p:cNvSpPr>
                    <a:spLocks/>
                  </p:cNvSpPr>
                  <p:nvPr/>
                </p:nvSpPr>
                <p:spPr bwMode="auto">
                  <a:xfrm flipH="1">
                    <a:off x="6895558" y="919549"/>
                    <a:ext cx="115228" cy="111998"/>
                  </a:xfrm>
                  <a:custGeom>
                    <a:avLst/>
                    <a:gdLst>
                      <a:gd name="T0" fmla="*/ 189 w 343"/>
                      <a:gd name="T1" fmla="*/ 0 h 341"/>
                      <a:gd name="T2" fmla="*/ 222 w 343"/>
                      <a:gd name="T3" fmla="*/ 8 h 341"/>
                      <a:gd name="T4" fmla="*/ 253 w 343"/>
                      <a:gd name="T5" fmla="*/ 21 h 341"/>
                      <a:gd name="T6" fmla="*/ 280 w 343"/>
                      <a:gd name="T7" fmla="*/ 39 h 341"/>
                      <a:gd name="T8" fmla="*/ 304 w 343"/>
                      <a:gd name="T9" fmla="*/ 62 h 341"/>
                      <a:gd name="T10" fmla="*/ 323 w 343"/>
                      <a:gd name="T11" fmla="*/ 89 h 341"/>
                      <a:gd name="T12" fmla="*/ 335 w 343"/>
                      <a:gd name="T13" fmla="*/ 120 h 341"/>
                      <a:gd name="T14" fmla="*/ 342 w 343"/>
                      <a:gd name="T15" fmla="*/ 153 h 341"/>
                      <a:gd name="T16" fmla="*/ 342 w 343"/>
                      <a:gd name="T17" fmla="*/ 188 h 341"/>
                      <a:gd name="T18" fmla="*/ 335 w 343"/>
                      <a:gd name="T19" fmla="*/ 221 h 341"/>
                      <a:gd name="T20" fmla="*/ 323 w 343"/>
                      <a:gd name="T21" fmla="*/ 252 h 341"/>
                      <a:gd name="T22" fmla="*/ 304 w 343"/>
                      <a:gd name="T23" fmla="*/ 279 h 341"/>
                      <a:gd name="T24" fmla="*/ 280 w 343"/>
                      <a:gd name="T25" fmla="*/ 302 h 341"/>
                      <a:gd name="T26" fmla="*/ 253 w 343"/>
                      <a:gd name="T27" fmla="*/ 320 h 341"/>
                      <a:gd name="T28" fmla="*/ 222 w 343"/>
                      <a:gd name="T29" fmla="*/ 333 h 341"/>
                      <a:gd name="T30" fmla="*/ 189 w 343"/>
                      <a:gd name="T31" fmla="*/ 341 h 341"/>
                      <a:gd name="T32" fmla="*/ 153 w 343"/>
                      <a:gd name="T33" fmla="*/ 341 h 341"/>
                      <a:gd name="T34" fmla="*/ 119 w 343"/>
                      <a:gd name="T35" fmla="*/ 333 h 341"/>
                      <a:gd name="T36" fmla="*/ 89 w 343"/>
                      <a:gd name="T37" fmla="*/ 320 h 341"/>
                      <a:gd name="T38" fmla="*/ 61 w 343"/>
                      <a:gd name="T39" fmla="*/ 302 h 341"/>
                      <a:gd name="T40" fmla="*/ 38 w 343"/>
                      <a:gd name="T41" fmla="*/ 279 h 341"/>
                      <a:gd name="T42" fmla="*/ 20 w 343"/>
                      <a:gd name="T43" fmla="*/ 252 h 341"/>
                      <a:gd name="T44" fmla="*/ 7 w 343"/>
                      <a:gd name="T45" fmla="*/ 221 h 341"/>
                      <a:gd name="T46" fmla="*/ 0 w 343"/>
                      <a:gd name="T47" fmla="*/ 188 h 341"/>
                      <a:gd name="T48" fmla="*/ 0 w 343"/>
                      <a:gd name="T49" fmla="*/ 153 h 341"/>
                      <a:gd name="T50" fmla="*/ 7 w 343"/>
                      <a:gd name="T51" fmla="*/ 120 h 341"/>
                      <a:gd name="T52" fmla="*/ 20 w 343"/>
                      <a:gd name="T53" fmla="*/ 89 h 341"/>
                      <a:gd name="T54" fmla="*/ 38 w 343"/>
                      <a:gd name="T55" fmla="*/ 62 h 341"/>
                      <a:gd name="T56" fmla="*/ 61 w 343"/>
                      <a:gd name="T57" fmla="*/ 39 h 341"/>
                      <a:gd name="T58" fmla="*/ 89 w 343"/>
                      <a:gd name="T59" fmla="*/ 21 h 341"/>
                      <a:gd name="T60" fmla="*/ 119 w 343"/>
                      <a:gd name="T61" fmla="*/ 8 h 341"/>
                      <a:gd name="T62" fmla="*/ 153 w 343"/>
                      <a:gd name="T63" fmla="*/ 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3" h="341">
                        <a:moveTo>
                          <a:pt x="171" y="0"/>
                        </a:moveTo>
                        <a:lnTo>
                          <a:pt x="189" y="0"/>
                        </a:lnTo>
                        <a:lnTo>
                          <a:pt x="206" y="4"/>
                        </a:lnTo>
                        <a:lnTo>
                          <a:pt x="222" y="8"/>
                        </a:lnTo>
                        <a:lnTo>
                          <a:pt x="238" y="13"/>
                        </a:lnTo>
                        <a:lnTo>
                          <a:pt x="253" y="21"/>
                        </a:lnTo>
                        <a:lnTo>
                          <a:pt x="267" y="28"/>
                        </a:lnTo>
                        <a:lnTo>
                          <a:pt x="280" y="39"/>
                        </a:lnTo>
                        <a:lnTo>
                          <a:pt x="292" y="50"/>
                        </a:lnTo>
                        <a:lnTo>
                          <a:pt x="304" y="62"/>
                        </a:lnTo>
                        <a:lnTo>
                          <a:pt x="314" y="75"/>
                        </a:lnTo>
                        <a:lnTo>
                          <a:pt x="323" y="89"/>
                        </a:lnTo>
                        <a:lnTo>
                          <a:pt x="329" y="104"/>
                        </a:lnTo>
                        <a:lnTo>
                          <a:pt x="335" y="120"/>
                        </a:lnTo>
                        <a:lnTo>
                          <a:pt x="340" y="136"/>
                        </a:lnTo>
                        <a:lnTo>
                          <a:pt x="342" y="153"/>
                        </a:lnTo>
                        <a:lnTo>
                          <a:pt x="343" y="170"/>
                        </a:lnTo>
                        <a:lnTo>
                          <a:pt x="342" y="188"/>
                        </a:lnTo>
                        <a:lnTo>
                          <a:pt x="340" y="205"/>
                        </a:lnTo>
                        <a:lnTo>
                          <a:pt x="335" y="221"/>
                        </a:lnTo>
                        <a:lnTo>
                          <a:pt x="329" y="237"/>
                        </a:lnTo>
                        <a:lnTo>
                          <a:pt x="323" y="252"/>
                        </a:lnTo>
                        <a:lnTo>
                          <a:pt x="314" y="266"/>
                        </a:lnTo>
                        <a:lnTo>
                          <a:pt x="304" y="279"/>
                        </a:lnTo>
                        <a:lnTo>
                          <a:pt x="292" y="291"/>
                        </a:lnTo>
                        <a:lnTo>
                          <a:pt x="280" y="302"/>
                        </a:lnTo>
                        <a:lnTo>
                          <a:pt x="267" y="311"/>
                        </a:lnTo>
                        <a:lnTo>
                          <a:pt x="253" y="320"/>
                        </a:lnTo>
                        <a:lnTo>
                          <a:pt x="238" y="328"/>
                        </a:lnTo>
                        <a:lnTo>
                          <a:pt x="222" y="333"/>
                        </a:lnTo>
                        <a:lnTo>
                          <a:pt x="206" y="337"/>
                        </a:lnTo>
                        <a:lnTo>
                          <a:pt x="189" y="341"/>
                        </a:lnTo>
                        <a:lnTo>
                          <a:pt x="171" y="341"/>
                        </a:lnTo>
                        <a:lnTo>
                          <a:pt x="153" y="341"/>
                        </a:lnTo>
                        <a:lnTo>
                          <a:pt x="137" y="337"/>
                        </a:lnTo>
                        <a:lnTo>
                          <a:pt x="119" y="333"/>
                        </a:lnTo>
                        <a:lnTo>
                          <a:pt x="104" y="328"/>
                        </a:lnTo>
                        <a:lnTo>
                          <a:pt x="89" y="320"/>
                        </a:lnTo>
                        <a:lnTo>
                          <a:pt x="75" y="311"/>
                        </a:lnTo>
                        <a:lnTo>
                          <a:pt x="61" y="302"/>
                        </a:lnTo>
                        <a:lnTo>
                          <a:pt x="49" y="291"/>
                        </a:lnTo>
                        <a:lnTo>
                          <a:pt x="38" y="279"/>
                        </a:lnTo>
                        <a:lnTo>
                          <a:pt x="29" y="266"/>
                        </a:lnTo>
                        <a:lnTo>
                          <a:pt x="20" y="252"/>
                        </a:lnTo>
                        <a:lnTo>
                          <a:pt x="13" y="237"/>
                        </a:lnTo>
                        <a:lnTo>
                          <a:pt x="7" y="221"/>
                        </a:lnTo>
                        <a:lnTo>
                          <a:pt x="3" y="205"/>
                        </a:lnTo>
                        <a:lnTo>
                          <a:pt x="0" y="188"/>
                        </a:lnTo>
                        <a:lnTo>
                          <a:pt x="0" y="170"/>
                        </a:lnTo>
                        <a:lnTo>
                          <a:pt x="0" y="153"/>
                        </a:lnTo>
                        <a:lnTo>
                          <a:pt x="3" y="136"/>
                        </a:lnTo>
                        <a:lnTo>
                          <a:pt x="7" y="120"/>
                        </a:lnTo>
                        <a:lnTo>
                          <a:pt x="13" y="104"/>
                        </a:lnTo>
                        <a:lnTo>
                          <a:pt x="20" y="89"/>
                        </a:lnTo>
                        <a:lnTo>
                          <a:pt x="29" y="75"/>
                        </a:lnTo>
                        <a:lnTo>
                          <a:pt x="38" y="62"/>
                        </a:lnTo>
                        <a:lnTo>
                          <a:pt x="49" y="50"/>
                        </a:lnTo>
                        <a:lnTo>
                          <a:pt x="61" y="39"/>
                        </a:lnTo>
                        <a:lnTo>
                          <a:pt x="75" y="28"/>
                        </a:lnTo>
                        <a:lnTo>
                          <a:pt x="89" y="21"/>
                        </a:lnTo>
                        <a:lnTo>
                          <a:pt x="104" y="13"/>
                        </a:lnTo>
                        <a:lnTo>
                          <a:pt x="119" y="8"/>
                        </a:lnTo>
                        <a:lnTo>
                          <a:pt x="137" y="4"/>
                        </a:lnTo>
                        <a:lnTo>
                          <a:pt x="153" y="0"/>
                        </a:lnTo>
                        <a:lnTo>
                          <a:pt x="171"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05" name="Freeform 104"/>
                  <p:cNvSpPr>
                    <a:spLocks/>
                  </p:cNvSpPr>
                  <p:nvPr/>
                </p:nvSpPr>
                <p:spPr bwMode="auto">
                  <a:xfrm flipH="1">
                    <a:off x="6903597" y="1035501"/>
                    <a:ext cx="147385" cy="163385"/>
                  </a:xfrm>
                  <a:custGeom>
                    <a:avLst/>
                    <a:gdLst>
                      <a:gd name="T0" fmla="*/ 441 w 441"/>
                      <a:gd name="T1" fmla="*/ 498 h 498"/>
                      <a:gd name="T2" fmla="*/ 76 w 441"/>
                      <a:gd name="T3" fmla="*/ 498 h 498"/>
                      <a:gd name="T4" fmla="*/ 28 w 441"/>
                      <a:gd name="T5" fmla="*/ 300 h 498"/>
                      <a:gd name="T6" fmla="*/ 19 w 441"/>
                      <a:gd name="T7" fmla="*/ 265 h 498"/>
                      <a:gd name="T8" fmla="*/ 11 w 441"/>
                      <a:gd name="T9" fmla="*/ 230 h 498"/>
                      <a:gd name="T10" fmla="*/ 6 w 441"/>
                      <a:gd name="T11" fmla="*/ 213 h 498"/>
                      <a:gd name="T12" fmla="*/ 3 w 441"/>
                      <a:gd name="T13" fmla="*/ 196 h 498"/>
                      <a:gd name="T14" fmla="*/ 1 w 441"/>
                      <a:gd name="T15" fmla="*/ 179 h 498"/>
                      <a:gd name="T16" fmla="*/ 0 w 441"/>
                      <a:gd name="T17" fmla="*/ 161 h 498"/>
                      <a:gd name="T18" fmla="*/ 0 w 441"/>
                      <a:gd name="T19" fmla="*/ 144 h 498"/>
                      <a:gd name="T20" fmla="*/ 2 w 441"/>
                      <a:gd name="T21" fmla="*/ 128 h 498"/>
                      <a:gd name="T22" fmla="*/ 5 w 441"/>
                      <a:gd name="T23" fmla="*/ 112 h 498"/>
                      <a:gd name="T24" fmla="*/ 12 w 441"/>
                      <a:gd name="T25" fmla="*/ 95 h 498"/>
                      <a:gd name="T26" fmla="*/ 15 w 441"/>
                      <a:gd name="T27" fmla="*/ 88 h 498"/>
                      <a:gd name="T28" fmla="*/ 19 w 441"/>
                      <a:gd name="T29" fmla="*/ 80 h 498"/>
                      <a:gd name="T30" fmla="*/ 23 w 441"/>
                      <a:gd name="T31" fmla="*/ 73 h 498"/>
                      <a:gd name="T32" fmla="*/ 29 w 441"/>
                      <a:gd name="T33" fmla="*/ 65 h 498"/>
                      <a:gd name="T34" fmla="*/ 35 w 441"/>
                      <a:gd name="T35" fmla="*/ 58 h 498"/>
                      <a:gd name="T36" fmla="*/ 42 w 441"/>
                      <a:gd name="T37" fmla="*/ 51 h 498"/>
                      <a:gd name="T38" fmla="*/ 49 w 441"/>
                      <a:gd name="T39" fmla="*/ 45 h 498"/>
                      <a:gd name="T40" fmla="*/ 58 w 441"/>
                      <a:gd name="T41" fmla="*/ 37 h 498"/>
                      <a:gd name="T42" fmla="*/ 68 w 441"/>
                      <a:gd name="T43" fmla="*/ 31 h 498"/>
                      <a:gd name="T44" fmla="*/ 77 w 441"/>
                      <a:gd name="T45" fmla="*/ 24 h 498"/>
                      <a:gd name="T46" fmla="*/ 89 w 441"/>
                      <a:gd name="T47" fmla="*/ 19 h 498"/>
                      <a:gd name="T48" fmla="*/ 101 w 441"/>
                      <a:gd name="T49" fmla="*/ 14 h 498"/>
                      <a:gd name="T50" fmla="*/ 114 w 441"/>
                      <a:gd name="T51" fmla="*/ 10 h 498"/>
                      <a:gd name="T52" fmla="*/ 127 w 441"/>
                      <a:gd name="T53" fmla="*/ 6 h 498"/>
                      <a:gd name="T54" fmla="*/ 142 w 441"/>
                      <a:gd name="T55" fmla="*/ 2 h 498"/>
                      <a:gd name="T56" fmla="*/ 157 w 441"/>
                      <a:gd name="T57" fmla="*/ 0 h 498"/>
                      <a:gd name="T58" fmla="*/ 285 w 441"/>
                      <a:gd name="T59" fmla="*/ 337 h 498"/>
                      <a:gd name="T60" fmla="*/ 362 w 441"/>
                      <a:gd name="T61" fmla="*/ 178 h 498"/>
                      <a:gd name="T62" fmla="*/ 441 w 441"/>
                      <a:gd name="T63" fmla="*/ 498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41" h="498">
                        <a:moveTo>
                          <a:pt x="441" y="498"/>
                        </a:moveTo>
                        <a:lnTo>
                          <a:pt x="76" y="498"/>
                        </a:lnTo>
                        <a:lnTo>
                          <a:pt x="28" y="300"/>
                        </a:lnTo>
                        <a:lnTo>
                          <a:pt x="19" y="265"/>
                        </a:lnTo>
                        <a:lnTo>
                          <a:pt x="11" y="230"/>
                        </a:lnTo>
                        <a:lnTo>
                          <a:pt x="6" y="213"/>
                        </a:lnTo>
                        <a:lnTo>
                          <a:pt x="3" y="196"/>
                        </a:lnTo>
                        <a:lnTo>
                          <a:pt x="1" y="179"/>
                        </a:lnTo>
                        <a:lnTo>
                          <a:pt x="0" y="161"/>
                        </a:lnTo>
                        <a:lnTo>
                          <a:pt x="0" y="144"/>
                        </a:lnTo>
                        <a:lnTo>
                          <a:pt x="2" y="128"/>
                        </a:lnTo>
                        <a:lnTo>
                          <a:pt x="5" y="112"/>
                        </a:lnTo>
                        <a:lnTo>
                          <a:pt x="12" y="95"/>
                        </a:lnTo>
                        <a:lnTo>
                          <a:pt x="15" y="88"/>
                        </a:lnTo>
                        <a:lnTo>
                          <a:pt x="19" y="80"/>
                        </a:lnTo>
                        <a:lnTo>
                          <a:pt x="23" y="73"/>
                        </a:lnTo>
                        <a:lnTo>
                          <a:pt x="29" y="65"/>
                        </a:lnTo>
                        <a:lnTo>
                          <a:pt x="35" y="58"/>
                        </a:lnTo>
                        <a:lnTo>
                          <a:pt x="42" y="51"/>
                        </a:lnTo>
                        <a:lnTo>
                          <a:pt x="49" y="45"/>
                        </a:lnTo>
                        <a:lnTo>
                          <a:pt x="58" y="37"/>
                        </a:lnTo>
                        <a:lnTo>
                          <a:pt x="68" y="31"/>
                        </a:lnTo>
                        <a:lnTo>
                          <a:pt x="77" y="24"/>
                        </a:lnTo>
                        <a:lnTo>
                          <a:pt x="89" y="19"/>
                        </a:lnTo>
                        <a:lnTo>
                          <a:pt x="101" y="14"/>
                        </a:lnTo>
                        <a:lnTo>
                          <a:pt x="114" y="10"/>
                        </a:lnTo>
                        <a:lnTo>
                          <a:pt x="127" y="6"/>
                        </a:lnTo>
                        <a:lnTo>
                          <a:pt x="142" y="2"/>
                        </a:lnTo>
                        <a:lnTo>
                          <a:pt x="157" y="0"/>
                        </a:lnTo>
                        <a:lnTo>
                          <a:pt x="285" y="337"/>
                        </a:lnTo>
                        <a:lnTo>
                          <a:pt x="362" y="178"/>
                        </a:lnTo>
                        <a:lnTo>
                          <a:pt x="441" y="49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06" name="Freeform 105"/>
                  <p:cNvSpPr>
                    <a:spLocks/>
                  </p:cNvSpPr>
                  <p:nvPr/>
                </p:nvSpPr>
                <p:spPr bwMode="auto">
                  <a:xfrm flipH="1">
                    <a:off x="6678497" y="1009148"/>
                    <a:ext cx="242517" cy="206866"/>
                  </a:xfrm>
                  <a:custGeom>
                    <a:avLst/>
                    <a:gdLst>
                      <a:gd name="T0" fmla="*/ 111 w 721"/>
                      <a:gd name="T1" fmla="*/ 630 h 630"/>
                      <a:gd name="T2" fmla="*/ 616 w 721"/>
                      <a:gd name="T3" fmla="*/ 630 h 630"/>
                      <a:gd name="T4" fmla="*/ 686 w 721"/>
                      <a:gd name="T5" fmla="*/ 366 h 630"/>
                      <a:gd name="T6" fmla="*/ 697 w 721"/>
                      <a:gd name="T7" fmla="*/ 326 h 630"/>
                      <a:gd name="T8" fmla="*/ 708 w 721"/>
                      <a:gd name="T9" fmla="*/ 286 h 630"/>
                      <a:gd name="T10" fmla="*/ 712 w 721"/>
                      <a:gd name="T11" fmla="*/ 266 h 630"/>
                      <a:gd name="T12" fmla="*/ 717 w 721"/>
                      <a:gd name="T13" fmla="*/ 247 h 630"/>
                      <a:gd name="T14" fmla="*/ 719 w 721"/>
                      <a:gd name="T15" fmla="*/ 227 h 630"/>
                      <a:gd name="T16" fmla="*/ 721 w 721"/>
                      <a:gd name="T17" fmla="*/ 208 h 630"/>
                      <a:gd name="T18" fmla="*/ 721 w 721"/>
                      <a:gd name="T19" fmla="*/ 189 h 630"/>
                      <a:gd name="T20" fmla="*/ 720 w 721"/>
                      <a:gd name="T21" fmla="*/ 170 h 630"/>
                      <a:gd name="T22" fmla="*/ 717 w 721"/>
                      <a:gd name="T23" fmla="*/ 152 h 630"/>
                      <a:gd name="T24" fmla="*/ 711 w 721"/>
                      <a:gd name="T25" fmla="*/ 133 h 630"/>
                      <a:gd name="T26" fmla="*/ 708 w 721"/>
                      <a:gd name="T27" fmla="*/ 124 h 630"/>
                      <a:gd name="T28" fmla="*/ 704 w 721"/>
                      <a:gd name="T29" fmla="*/ 115 h 630"/>
                      <a:gd name="T30" fmla="*/ 698 w 721"/>
                      <a:gd name="T31" fmla="*/ 105 h 630"/>
                      <a:gd name="T32" fmla="*/ 693 w 721"/>
                      <a:gd name="T33" fmla="*/ 97 h 630"/>
                      <a:gd name="T34" fmla="*/ 688 w 721"/>
                      <a:gd name="T35" fmla="*/ 88 h 630"/>
                      <a:gd name="T36" fmla="*/ 680 w 721"/>
                      <a:gd name="T37" fmla="*/ 78 h 630"/>
                      <a:gd name="T38" fmla="*/ 672 w 721"/>
                      <a:gd name="T39" fmla="*/ 70 h 630"/>
                      <a:gd name="T40" fmla="*/ 664 w 721"/>
                      <a:gd name="T41" fmla="*/ 61 h 630"/>
                      <a:gd name="T42" fmla="*/ 657 w 721"/>
                      <a:gd name="T43" fmla="*/ 54 h 630"/>
                      <a:gd name="T44" fmla="*/ 651 w 721"/>
                      <a:gd name="T45" fmla="*/ 48 h 630"/>
                      <a:gd name="T46" fmla="*/ 643 w 721"/>
                      <a:gd name="T47" fmla="*/ 42 h 630"/>
                      <a:gd name="T48" fmla="*/ 636 w 721"/>
                      <a:gd name="T49" fmla="*/ 37 h 630"/>
                      <a:gd name="T50" fmla="*/ 620 w 721"/>
                      <a:gd name="T51" fmla="*/ 28 h 630"/>
                      <a:gd name="T52" fmla="*/ 602 w 721"/>
                      <a:gd name="T53" fmla="*/ 22 h 630"/>
                      <a:gd name="T54" fmla="*/ 583 w 721"/>
                      <a:gd name="T55" fmla="*/ 17 h 630"/>
                      <a:gd name="T56" fmla="*/ 563 w 721"/>
                      <a:gd name="T57" fmla="*/ 13 h 630"/>
                      <a:gd name="T58" fmla="*/ 543 w 721"/>
                      <a:gd name="T59" fmla="*/ 11 h 630"/>
                      <a:gd name="T60" fmla="*/ 521 w 721"/>
                      <a:gd name="T61" fmla="*/ 11 h 630"/>
                      <a:gd name="T62" fmla="*/ 366 w 721"/>
                      <a:gd name="T63" fmla="*/ 408 h 630"/>
                      <a:gd name="T64" fmla="*/ 192 w 721"/>
                      <a:gd name="T65" fmla="*/ 0 h 630"/>
                      <a:gd name="T66" fmla="*/ 177 w 721"/>
                      <a:gd name="T67" fmla="*/ 3 h 630"/>
                      <a:gd name="T68" fmla="*/ 162 w 721"/>
                      <a:gd name="T69" fmla="*/ 5 h 630"/>
                      <a:gd name="T70" fmla="*/ 146 w 721"/>
                      <a:gd name="T71" fmla="*/ 8 h 630"/>
                      <a:gd name="T72" fmla="*/ 134 w 721"/>
                      <a:gd name="T73" fmla="*/ 12 h 630"/>
                      <a:gd name="T74" fmla="*/ 119 w 721"/>
                      <a:gd name="T75" fmla="*/ 17 h 630"/>
                      <a:gd name="T76" fmla="*/ 107 w 721"/>
                      <a:gd name="T77" fmla="*/ 22 h 630"/>
                      <a:gd name="T78" fmla="*/ 95 w 721"/>
                      <a:gd name="T79" fmla="*/ 28 h 630"/>
                      <a:gd name="T80" fmla="*/ 83 w 721"/>
                      <a:gd name="T81" fmla="*/ 35 h 630"/>
                      <a:gd name="T82" fmla="*/ 72 w 721"/>
                      <a:gd name="T83" fmla="*/ 44 h 630"/>
                      <a:gd name="T84" fmla="*/ 61 w 721"/>
                      <a:gd name="T85" fmla="*/ 51 h 630"/>
                      <a:gd name="T86" fmla="*/ 53 w 721"/>
                      <a:gd name="T87" fmla="*/ 59 h 630"/>
                      <a:gd name="T88" fmla="*/ 44 w 721"/>
                      <a:gd name="T89" fmla="*/ 67 h 630"/>
                      <a:gd name="T90" fmla="*/ 36 w 721"/>
                      <a:gd name="T91" fmla="*/ 76 h 630"/>
                      <a:gd name="T92" fmla="*/ 30 w 721"/>
                      <a:gd name="T93" fmla="*/ 84 h 630"/>
                      <a:gd name="T94" fmla="*/ 23 w 721"/>
                      <a:gd name="T95" fmla="*/ 92 h 630"/>
                      <a:gd name="T96" fmla="*/ 18 w 721"/>
                      <a:gd name="T97" fmla="*/ 101 h 630"/>
                      <a:gd name="T98" fmla="*/ 14 w 721"/>
                      <a:gd name="T99" fmla="*/ 109 h 630"/>
                      <a:gd name="T100" fmla="*/ 10 w 721"/>
                      <a:gd name="T101" fmla="*/ 119 h 630"/>
                      <a:gd name="T102" fmla="*/ 7 w 721"/>
                      <a:gd name="T103" fmla="*/ 128 h 630"/>
                      <a:gd name="T104" fmla="*/ 4 w 721"/>
                      <a:gd name="T105" fmla="*/ 137 h 630"/>
                      <a:gd name="T106" fmla="*/ 1 w 721"/>
                      <a:gd name="T107" fmla="*/ 156 h 630"/>
                      <a:gd name="T108" fmla="*/ 0 w 721"/>
                      <a:gd name="T109" fmla="*/ 174 h 630"/>
                      <a:gd name="T110" fmla="*/ 1 w 721"/>
                      <a:gd name="T111" fmla="*/ 194 h 630"/>
                      <a:gd name="T112" fmla="*/ 3 w 721"/>
                      <a:gd name="T113" fmla="*/ 213 h 630"/>
                      <a:gd name="T114" fmla="*/ 6 w 721"/>
                      <a:gd name="T115" fmla="*/ 234 h 630"/>
                      <a:gd name="T116" fmla="*/ 10 w 721"/>
                      <a:gd name="T117" fmla="*/ 253 h 630"/>
                      <a:gd name="T118" fmla="*/ 21 w 721"/>
                      <a:gd name="T119" fmla="*/ 294 h 630"/>
                      <a:gd name="T120" fmla="*/ 32 w 721"/>
                      <a:gd name="T121" fmla="*/ 336 h 630"/>
                      <a:gd name="T122" fmla="*/ 111 w 721"/>
                      <a:gd name="T123" fmla="*/ 630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21" h="630">
                        <a:moveTo>
                          <a:pt x="111" y="630"/>
                        </a:moveTo>
                        <a:lnTo>
                          <a:pt x="616" y="630"/>
                        </a:lnTo>
                        <a:lnTo>
                          <a:pt x="686" y="366"/>
                        </a:lnTo>
                        <a:lnTo>
                          <a:pt x="697" y="326"/>
                        </a:lnTo>
                        <a:lnTo>
                          <a:pt x="708" y="286"/>
                        </a:lnTo>
                        <a:lnTo>
                          <a:pt x="712" y="266"/>
                        </a:lnTo>
                        <a:lnTo>
                          <a:pt x="717" y="247"/>
                        </a:lnTo>
                        <a:lnTo>
                          <a:pt x="719" y="227"/>
                        </a:lnTo>
                        <a:lnTo>
                          <a:pt x="721" y="208"/>
                        </a:lnTo>
                        <a:lnTo>
                          <a:pt x="721" y="189"/>
                        </a:lnTo>
                        <a:lnTo>
                          <a:pt x="720" y="170"/>
                        </a:lnTo>
                        <a:lnTo>
                          <a:pt x="717" y="152"/>
                        </a:lnTo>
                        <a:lnTo>
                          <a:pt x="711" y="133"/>
                        </a:lnTo>
                        <a:lnTo>
                          <a:pt x="708" y="124"/>
                        </a:lnTo>
                        <a:lnTo>
                          <a:pt x="704" y="115"/>
                        </a:lnTo>
                        <a:lnTo>
                          <a:pt x="698" y="105"/>
                        </a:lnTo>
                        <a:lnTo>
                          <a:pt x="693" y="97"/>
                        </a:lnTo>
                        <a:lnTo>
                          <a:pt x="688" y="88"/>
                        </a:lnTo>
                        <a:lnTo>
                          <a:pt x="680" y="78"/>
                        </a:lnTo>
                        <a:lnTo>
                          <a:pt x="672" y="70"/>
                        </a:lnTo>
                        <a:lnTo>
                          <a:pt x="664" y="61"/>
                        </a:lnTo>
                        <a:lnTo>
                          <a:pt x="657" y="54"/>
                        </a:lnTo>
                        <a:lnTo>
                          <a:pt x="651" y="48"/>
                        </a:lnTo>
                        <a:lnTo>
                          <a:pt x="643" y="42"/>
                        </a:lnTo>
                        <a:lnTo>
                          <a:pt x="636" y="37"/>
                        </a:lnTo>
                        <a:lnTo>
                          <a:pt x="620" y="28"/>
                        </a:lnTo>
                        <a:lnTo>
                          <a:pt x="602" y="22"/>
                        </a:lnTo>
                        <a:lnTo>
                          <a:pt x="583" y="17"/>
                        </a:lnTo>
                        <a:lnTo>
                          <a:pt x="563" y="13"/>
                        </a:lnTo>
                        <a:lnTo>
                          <a:pt x="543" y="11"/>
                        </a:lnTo>
                        <a:lnTo>
                          <a:pt x="521" y="11"/>
                        </a:lnTo>
                        <a:lnTo>
                          <a:pt x="366" y="408"/>
                        </a:lnTo>
                        <a:lnTo>
                          <a:pt x="192" y="0"/>
                        </a:lnTo>
                        <a:lnTo>
                          <a:pt x="177" y="3"/>
                        </a:lnTo>
                        <a:lnTo>
                          <a:pt x="162" y="5"/>
                        </a:lnTo>
                        <a:lnTo>
                          <a:pt x="146" y="8"/>
                        </a:lnTo>
                        <a:lnTo>
                          <a:pt x="134" y="12"/>
                        </a:lnTo>
                        <a:lnTo>
                          <a:pt x="119" y="17"/>
                        </a:lnTo>
                        <a:lnTo>
                          <a:pt x="107" y="22"/>
                        </a:lnTo>
                        <a:lnTo>
                          <a:pt x="95" y="28"/>
                        </a:lnTo>
                        <a:lnTo>
                          <a:pt x="83" y="35"/>
                        </a:lnTo>
                        <a:lnTo>
                          <a:pt x="72" y="44"/>
                        </a:lnTo>
                        <a:lnTo>
                          <a:pt x="61" y="51"/>
                        </a:lnTo>
                        <a:lnTo>
                          <a:pt x="53" y="59"/>
                        </a:lnTo>
                        <a:lnTo>
                          <a:pt x="44" y="67"/>
                        </a:lnTo>
                        <a:lnTo>
                          <a:pt x="36" y="76"/>
                        </a:lnTo>
                        <a:lnTo>
                          <a:pt x="30" y="84"/>
                        </a:lnTo>
                        <a:lnTo>
                          <a:pt x="23" y="92"/>
                        </a:lnTo>
                        <a:lnTo>
                          <a:pt x="18" y="101"/>
                        </a:lnTo>
                        <a:lnTo>
                          <a:pt x="14" y="109"/>
                        </a:lnTo>
                        <a:lnTo>
                          <a:pt x="10" y="119"/>
                        </a:lnTo>
                        <a:lnTo>
                          <a:pt x="7" y="128"/>
                        </a:lnTo>
                        <a:lnTo>
                          <a:pt x="4" y="137"/>
                        </a:lnTo>
                        <a:lnTo>
                          <a:pt x="1" y="156"/>
                        </a:lnTo>
                        <a:lnTo>
                          <a:pt x="0" y="174"/>
                        </a:lnTo>
                        <a:lnTo>
                          <a:pt x="1" y="194"/>
                        </a:lnTo>
                        <a:lnTo>
                          <a:pt x="3" y="213"/>
                        </a:lnTo>
                        <a:lnTo>
                          <a:pt x="6" y="234"/>
                        </a:lnTo>
                        <a:lnTo>
                          <a:pt x="10" y="253"/>
                        </a:lnTo>
                        <a:lnTo>
                          <a:pt x="21" y="294"/>
                        </a:lnTo>
                        <a:lnTo>
                          <a:pt x="32" y="336"/>
                        </a:lnTo>
                        <a:lnTo>
                          <a:pt x="111" y="63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07" name="Freeform 106"/>
                  <p:cNvSpPr>
                    <a:spLocks/>
                  </p:cNvSpPr>
                  <p:nvPr/>
                </p:nvSpPr>
                <p:spPr bwMode="auto">
                  <a:xfrm flipH="1">
                    <a:off x="6545851" y="1035501"/>
                    <a:ext cx="147385" cy="163385"/>
                  </a:xfrm>
                  <a:custGeom>
                    <a:avLst/>
                    <a:gdLst>
                      <a:gd name="T0" fmla="*/ 0 w 442"/>
                      <a:gd name="T1" fmla="*/ 498 h 498"/>
                      <a:gd name="T2" fmla="*/ 365 w 442"/>
                      <a:gd name="T3" fmla="*/ 498 h 498"/>
                      <a:gd name="T4" fmla="*/ 413 w 442"/>
                      <a:gd name="T5" fmla="*/ 300 h 498"/>
                      <a:gd name="T6" fmla="*/ 422 w 442"/>
                      <a:gd name="T7" fmla="*/ 265 h 498"/>
                      <a:gd name="T8" fmla="*/ 431 w 442"/>
                      <a:gd name="T9" fmla="*/ 230 h 498"/>
                      <a:gd name="T10" fmla="*/ 435 w 442"/>
                      <a:gd name="T11" fmla="*/ 213 h 498"/>
                      <a:gd name="T12" fmla="*/ 438 w 442"/>
                      <a:gd name="T13" fmla="*/ 196 h 498"/>
                      <a:gd name="T14" fmla="*/ 440 w 442"/>
                      <a:gd name="T15" fmla="*/ 179 h 498"/>
                      <a:gd name="T16" fmla="*/ 442 w 442"/>
                      <a:gd name="T17" fmla="*/ 161 h 498"/>
                      <a:gd name="T18" fmla="*/ 442 w 442"/>
                      <a:gd name="T19" fmla="*/ 144 h 498"/>
                      <a:gd name="T20" fmla="*/ 439 w 442"/>
                      <a:gd name="T21" fmla="*/ 128 h 498"/>
                      <a:gd name="T22" fmla="*/ 436 w 442"/>
                      <a:gd name="T23" fmla="*/ 112 h 498"/>
                      <a:gd name="T24" fmla="*/ 431 w 442"/>
                      <a:gd name="T25" fmla="*/ 95 h 498"/>
                      <a:gd name="T26" fmla="*/ 426 w 442"/>
                      <a:gd name="T27" fmla="*/ 88 h 498"/>
                      <a:gd name="T28" fmla="*/ 422 w 442"/>
                      <a:gd name="T29" fmla="*/ 80 h 498"/>
                      <a:gd name="T30" fmla="*/ 418 w 442"/>
                      <a:gd name="T31" fmla="*/ 73 h 498"/>
                      <a:gd name="T32" fmla="*/ 412 w 442"/>
                      <a:gd name="T33" fmla="*/ 65 h 498"/>
                      <a:gd name="T34" fmla="*/ 406 w 442"/>
                      <a:gd name="T35" fmla="*/ 58 h 498"/>
                      <a:gd name="T36" fmla="*/ 399 w 442"/>
                      <a:gd name="T37" fmla="*/ 51 h 498"/>
                      <a:gd name="T38" fmla="*/ 392 w 442"/>
                      <a:gd name="T39" fmla="*/ 45 h 498"/>
                      <a:gd name="T40" fmla="*/ 383 w 442"/>
                      <a:gd name="T41" fmla="*/ 37 h 498"/>
                      <a:gd name="T42" fmla="*/ 375 w 442"/>
                      <a:gd name="T43" fmla="*/ 31 h 498"/>
                      <a:gd name="T44" fmla="*/ 364 w 442"/>
                      <a:gd name="T45" fmla="*/ 24 h 498"/>
                      <a:gd name="T46" fmla="*/ 353 w 442"/>
                      <a:gd name="T47" fmla="*/ 19 h 498"/>
                      <a:gd name="T48" fmla="*/ 341 w 442"/>
                      <a:gd name="T49" fmla="*/ 14 h 498"/>
                      <a:gd name="T50" fmla="*/ 328 w 442"/>
                      <a:gd name="T51" fmla="*/ 10 h 498"/>
                      <a:gd name="T52" fmla="*/ 314 w 442"/>
                      <a:gd name="T53" fmla="*/ 6 h 498"/>
                      <a:gd name="T54" fmla="*/ 300 w 442"/>
                      <a:gd name="T55" fmla="*/ 2 h 498"/>
                      <a:gd name="T56" fmla="*/ 284 w 442"/>
                      <a:gd name="T57" fmla="*/ 0 h 498"/>
                      <a:gd name="T58" fmla="*/ 156 w 442"/>
                      <a:gd name="T59" fmla="*/ 337 h 498"/>
                      <a:gd name="T60" fmla="*/ 81 w 442"/>
                      <a:gd name="T61" fmla="*/ 178 h 498"/>
                      <a:gd name="T62" fmla="*/ 0 w 442"/>
                      <a:gd name="T63" fmla="*/ 498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42" h="498">
                        <a:moveTo>
                          <a:pt x="0" y="498"/>
                        </a:moveTo>
                        <a:lnTo>
                          <a:pt x="365" y="498"/>
                        </a:lnTo>
                        <a:lnTo>
                          <a:pt x="413" y="300"/>
                        </a:lnTo>
                        <a:lnTo>
                          <a:pt x="422" y="265"/>
                        </a:lnTo>
                        <a:lnTo>
                          <a:pt x="431" y="230"/>
                        </a:lnTo>
                        <a:lnTo>
                          <a:pt x="435" y="213"/>
                        </a:lnTo>
                        <a:lnTo>
                          <a:pt x="438" y="196"/>
                        </a:lnTo>
                        <a:lnTo>
                          <a:pt x="440" y="179"/>
                        </a:lnTo>
                        <a:lnTo>
                          <a:pt x="442" y="161"/>
                        </a:lnTo>
                        <a:lnTo>
                          <a:pt x="442" y="144"/>
                        </a:lnTo>
                        <a:lnTo>
                          <a:pt x="439" y="128"/>
                        </a:lnTo>
                        <a:lnTo>
                          <a:pt x="436" y="112"/>
                        </a:lnTo>
                        <a:lnTo>
                          <a:pt x="431" y="95"/>
                        </a:lnTo>
                        <a:lnTo>
                          <a:pt x="426" y="88"/>
                        </a:lnTo>
                        <a:lnTo>
                          <a:pt x="422" y="80"/>
                        </a:lnTo>
                        <a:lnTo>
                          <a:pt x="418" y="73"/>
                        </a:lnTo>
                        <a:lnTo>
                          <a:pt x="412" y="65"/>
                        </a:lnTo>
                        <a:lnTo>
                          <a:pt x="406" y="58"/>
                        </a:lnTo>
                        <a:lnTo>
                          <a:pt x="399" y="51"/>
                        </a:lnTo>
                        <a:lnTo>
                          <a:pt x="392" y="45"/>
                        </a:lnTo>
                        <a:lnTo>
                          <a:pt x="383" y="37"/>
                        </a:lnTo>
                        <a:lnTo>
                          <a:pt x="375" y="31"/>
                        </a:lnTo>
                        <a:lnTo>
                          <a:pt x="364" y="24"/>
                        </a:lnTo>
                        <a:lnTo>
                          <a:pt x="353" y="19"/>
                        </a:lnTo>
                        <a:lnTo>
                          <a:pt x="341" y="14"/>
                        </a:lnTo>
                        <a:lnTo>
                          <a:pt x="328" y="10"/>
                        </a:lnTo>
                        <a:lnTo>
                          <a:pt x="314" y="6"/>
                        </a:lnTo>
                        <a:lnTo>
                          <a:pt x="300" y="2"/>
                        </a:lnTo>
                        <a:lnTo>
                          <a:pt x="284" y="0"/>
                        </a:lnTo>
                        <a:lnTo>
                          <a:pt x="156" y="337"/>
                        </a:lnTo>
                        <a:lnTo>
                          <a:pt x="81" y="178"/>
                        </a:lnTo>
                        <a:lnTo>
                          <a:pt x="0" y="49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grpSp>
              <p:nvGrpSpPr>
                <p:cNvPr id="21" name="Group 20"/>
                <p:cNvGrpSpPr/>
                <p:nvPr/>
              </p:nvGrpSpPr>
              <p:grpSpPr>
                <a:xfrm rot="2098862">
                  <a:off x="4310085" y="5359270"/>
                  <a:ext cx="387564" cy="592668"/>
                  <a:chOff x="4348468" y="1660054"/>
                  <a:chExt cx="280033" cy="428229"/>
                </a:xfrm>
              </p:grpSpPr>
              <p:sp>
                <p:nvSpPr>
                  <p:cNvPr id="99" name="Freeform 98"/>
                  <p:cNvSpPr>
                    <a:spLocks/>
                  </p:cNvSpPr>
                  <p:nvPr/>
                </p:nvSpPr>
                <p:spPr bwMode="auto">
                  <a:xfrm flipH="1">
                    <a:off x="4481116" y="1811582"/>
                    <a:ext cx="147385" cy="276701"/>
                  </a:xfrm>
                  <a:custGeom>
                    <a:avLst/>
                    <a:gdLst>
                      <a:gd name="T0" fmla="*/ 310 w 443"/>
                      <a:gd name="T1" fmla="*/ 182 h 840"/>
                      <a:gd name="T2" fmla="*/ 310 w 443"/>
                      <a:gd name="T3" fmla="*/ 840 h 840"/>
                      <a:gd name="T4" fmla="*/ 134 w 443"/>
                      <a:gd name="T5" fmla="*/ 840 h 840"/>
                      <a:gd name="T6" fmla="*/ 134 w 443"/>
                      <a:gd name="T7" fmla="*/ 182 h 840"/>
                      <a:gd name="T8" fmla="*/ 0 w 443"/>
                      <a:gd name="T9" fmla="*/ 182 h 840"/>
                      <a:gd name="T10" fmla="*/ 222 w 443"/>
                      <a:gd name="T11" fmla="*/ 0 h 840"/>
                      <a:gd name="T12" fmla="*/ 443 w 443"/>
                      <a:gd name="T13" fmla="*/ 182 h 840"/>
                      <a:gd name="T14" fmla="*/ 310 w 443"/>
                      <a:gd name="T15" fmla="*/ 182 h 8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43" h="840">
                        <a:moveTo>
                          <a:pt x="310" y="182"/>
                        </a:moveTo>
                        <a:lnTo>
                          <a:pt x="310" y="840"/>
                        </a:lnTo>
                        <a:lnTo>
                          <a:pt x="134" y="840"/>
                        </a:lnTo>
                        <a:lnTo>
                          <a:pt x="134" y="182"/>
                        </a:lnTo>
                        <a:lnTo>
                          <a:pt x="0" y="182"/>
                        </a:lnTo>
                        <a:lnTo>
                          <a:pt x="222" y="0"/>
                        </a:lnTo>
                        <a:lnTo>
                          <a:pt x="443" y="182"/>
                        </a:lnTo>
                        <a:lnTo>
                          <a:pt x="310" y="18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00" name="Freeform 99"/>
                  <p:cNvSpPr>
                    <a:spLocks/>
                  </p:cNvSpPr>
                  <p:nvPr/>
                </p:nvSpPr>
                <p:spPr bwMode="auto">
                  <a:xfrm flipH="1">
                    <a:off x="4412782" y="1733841"/>
                    <a:ext cx="148726" cy="354441"/>
                  </a:xfrm>
                  <a:custGeom>
                    <a:avLst/>
                    <a:gdLst>
                      <a:gd name="T0" fmla="*/ 309 w 443"/>
                      <a:gd name="T1" fmla="*/ 181 h 1077"/>
                      <a:gd name="T2" fmla="*/ 309 w 443"/>
                      <a:gd name="T3" fmla="*/ 1077 h 1077"/>
                      <a:gd name="T4" fmla="*/ 133 w 443"/>
                      <a:gd name="T5" fmla="*/ 1077 h 1077"/>
                      <a:gd name="T6" fmla="*/ 133 w 443"/>
                      <a:gd name="T7" fmla="*/ 430 h 1077"/>
                      <a:gd name="T8" fmla="*/ 277 w 443"/>
                      <a:gd name="T9" fmla="*/ 430 h 1077"/>
                      <a:gd name="T10" fmla="*/ 133 w 443"/>
                      <a:gd name="T11" fmla="*/ 313 h 1077"/>
                      <a:gd name="T12" fmla="*/ 133 w 443"/>
                      <a:gd name="T13" fmla="*/ 181 h 1077"/>
                      <a:gd name="T14" fmla="*/ 0 w 443"/>
                      <a:gd name="T15" fmla="*/ 181 h 1077"/>
                      <a:gd name="T16" fmla="*/ 222 w 443"/>
                      <a:gd name="T17" fmla="*/ 0 h 1077"/>
                      <a:gd name="T18" fmla="*/ 443 w 443"/>
                      <a:gd name="T19" fmla="*/ 181 h 1077"/>
                      <a:gd name="T20" fmla="*/ 309 w 443"/>
                      <a:gd name="T21" fmla="*/ 181 h 1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3" h="1077">
                        <a:moveTo>
                          <a:pt x="309" y="181"/>
                        </a:moveTo>
                        <a:lnTo>
                          <a:pt x="309" y="1077"/>
                        </a:lnTo>
                        <a:lnTo>
                          <a:pt x="133" y="1077"/>
                        </a:lnTo>
                        <a:lnTo>
                          <a:pt x="133" y="430"/>
                        </a:lnTo>
                        <a:lnTo>
                          <a:pt x="277" y="430"/>
                        </a:lnTo>
                        <a:lnTo>
                          <a:pt x="133" y="313"/>
                        </a:lnTo>
                        <a:lnTo>
                          <a:pt x="133" y="181"/>
                        </a:lnTo>
                        <a:lnTo>
                          <a:pt x="0" y="181"/>
                        </a:lnTo>
                        <a:lnTo>
                          <a:pt x="222" y="0"/>
                        </a:lnTo>
                        <a:lnTo>
                          <a:pt x="443" y="181"/>
                        </a:lnTo>
                        <a:lnTo>
                          <a:pt x="309" y="181"/>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101" name="Freeform 100"/>
                  <p:cNvSpPr>
                    <a:spLocks/>
                  </p:cNvSpPr>
                  <p:nvPr/>
                </p:nvSpPr>
                <p:spPr bwMode="auto">
                  <a:xfrm flipH="1">
                    <a:off x="4348468" y="1660054"/>
                    <a:ext cx="147385" cy="428228"/>
                  </a:xfrm>
                  <a:custGeom>
                    <a:avLst/>
                    <a:gdLst>
                      <a:gd name="T0" fmla="*/ 309 w 443"/>
                      <a:gd name="T1" fmla="*/ 182 h 1300"/>
                      <a:gd name="T2" fmla="*/ 309 w 443"/>
                      <a:gd name="T3" fmla="*/ 1300 h 1300"/>
                      <a:gd name="T4" fmla="*/ 134 w 443"/>
                      <a:gd name="T5" fmla="*/ 1300 h 1300"/>
                      <a:gd name="T6" fmla="*/ 134 w 443"/>
                      <a:gd name="T7" fmla="*/ 416 h 1300"/>
                      <a:gd name="T8" fmla="*/ 281 w 443"/>
                      <a:gd name="T9" fmla="*/ 416 h 1300"/>
                      <a:gd name="T10" fmla="*/ 134 w 443"/>
                      <a:gd name="T11" fmla="*/ 295 h 1300"/>
                      <a:gd name="T12" fmla="*/ 134 w 443"/>
                      <a:gd name="T13" fmla="*/ 182 h 1300"/>
                      <a:gd name="T14" fmla="*/ 0 w 443"/>
                      <a:gd name="T15" fmla="*/ 182 h 1300"/>
                      <a:gd name="T16" fmla="*/ 221 w 443"/>
                      <a:gd name="T17" fmla="*/ 0 h 1300"/>
                      <a:gd name="T18" fmla="*/ 443 w 443"/>
                      <a:gd name="T19" fmla="*/ 182 h 1300"/>
                      <a:gd name="T20" fmla="*/ 309 w 443"/>
                      <a:gd name="T21" fmla="*/ 182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43" h="1300">
                        <a:moveTo>
                          <a:pt x="309" y="182"/>
                        </a:moveTo>
                        <a:lnTo>
                          <a:pt x="309" y="1300"/>
                        </a:lnTo>
                        <a:lnTo>
                          <a:pt x="134" y="1300"/>
                        </a:lnTo>
                        <a:lnTo>
                          <a:pt x="134" y="416"/>
                        </a:lnTo>
                        <a:lnTo>
                          <a:pt x="281" y="416"/>
                        </a:lnTo>
                        <a:lnTo>
                          <a:pt x="134" y="295"/>
                        </a:lnTo>
                        <a:lnTo>
                          <a:pt x="134" y="182"/>
                        </a:lnTo>
                        <a:lnTo>
                          <a:pt x="0" y="182"/>
                        </a:lnTo>
                        <a:lnTo>
                          <a:pt x="221" y="0"/>
                        </a:lnTo>
                        <a:lnTo>
                          <a:pt x="443" y="182"/>
                        </a:lnTo>
                        <a:lnTo>
                          <a:pt x="309" y="18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grpSp>
              <p:nvGrpSpPr>
                <p:cNvPr id="22" name="Group 21"/>
                <p:cNvGrpSpPr/>
                <p:nvPr/>
              </p:nvGrpSpPr>
              <p:grpSpPr>
                <a:xfrm rot="20265942">
                  <a:off x="2395098" y="5024035"/>
                  <a:ext cx="562339" cy="451133"/>
                  <a:chOff x="4278795" y="845763"/>
                  <a:chExt cx="509150" cy="408463"/>
                </a:xfrm>
              </p:grpSpPr>
              <p:sp>
                <p:nvSpPr>
                  <p:cNvPr id="97" name="Freeform 96"/>
                  <p:cNvSpPr>
                    <a:spLocks/>
                  </p:cNvSpPr>
                  <p:nvPr/>
                </p:nvSpPr>
                <p:spPr bwMode="auto">
                  <a:xfrm flipH="1">
                    <a:off x="4278795" y="845763"/>
                    <a:ext cx="509150" cy="408463"/>
                  </a:xfrm>
                  <a:custGeom>
                    <a:avLst/>
                    <a:gdLst>
                      <a:gd name="T0" fmla="*/ 315 w 1520"/>
                      <a:gd name="T1" fmla="*/ 1232 h 1239"/>
                      <a:gd name="T2" fmla="*/ 420 w 1520"/>
                      <a:gd name="T3" fmla="*/ 1232 h 1239"/>
                      <a:gd name="T4" fmla="*/ 420 w 1520"/>
                      <a:gd name="T5" fmla="*/ 1055 h 1239"/>
                      <a:gd name="T6" fmla="*/ 524 w 1520"/>
                      <a:gd name="T7" fmla="*/ 1055 h 1239"/>
                      <a:gd name="T8" fmla="*/ 524 w 1520"/>
                      <a:gd name="T9" fmla="*/ 1232 h 1239"/>
                      <a:gd name="T10" fmla="*/ 524 w 1520"/>
                      <a:gd name="T11" fmla="*/ 1232 h 1239"/>
                      <a:gd name="T12" fmla="*/ 635 w 1520"/>
                      <a:gd name="T13" fmla="*/ 1232 h 1239"/>
                      <a:gd name="T14" fmla="*/ 635 w 1520"/>
                      <a:gd name="T15" fmla="*/ 1034 h 1239"/>
                      <a:gd name="T16" fmla="*/ 735 w 1520"/>
                      <a:gd name="T17" fmla="*/ 933 h 1239"/>
                      <a:gd name="T18" fmla="*/ 735 w 1520"/>
                      <a:gd name="T19" fmla="*/ 1232 h 1239"/>
                      <a:gd name="T20" fmla="*/ 735 w 1520"/>
                      <a:gd name="T21" fmla="*/ 1232 h 1239"/>
                      <a:gd name="T22" fmla="*/ 844 w 1520"/>
                      <a:gd name="T23" fmla="*/ 1232 h 1239"/>
                      <a:gd name="T24" fmla="*/ 844 w 1520"/>
                      <a:gd name="T25" fmla="*/ 824 h 1239"/>
                      <a:gd name="T26" fmla="*/ 1006 w 1520"/>
                      <a:gd name="T27" fmla="*/ 660 h 1239"/>
                      <a:gd name="T28" fmla="*/ 1153 w 1520"/>
                      <a:gd name="T29" fmla="*/ 660 h 1239"/>
                      <a:gd name="T30" fmla="*/ 1153 w 1520"/>
                      <a:gd name="T31" fmla="*/ 1239 h 1239"/>
                      <a:gd name="T32" fmla="*/ 1153 w 1520"/>
                      <a:gd name="T33" fmla="*/ 1239 h 1239"/>
                      <a:gd name="T34" fmla="*/ 1268 w 1520"/>
                      <a:gd name="T35" fmla="*/ 1239 h 1239"/>
                      <a:gd name="T36" fmla="*/ 1268 w 1520"/>
                      <a:gd name="T37" fmla="*/ 625 h 1239"/>
                      <a:gd name="T38" fmla="*/ 1520 w 1520"/>
                      <a:gd name="T39" fmla="*/ 371 h 1239"/>
                      <a:gd name="T40" fmla="*/ 1461 w 1520"/>
                      <a:gd name="T41" fmla="*/ 370 h 1239"/>
                      <a:gd name="T42" fmla="*/ 1268 w 1520"/>
                      <a:gd name="T43" fmla="*/ 564 h 1239"/>
                      <a:gd name="T44" fmla="*/ 1268 w 1520"/>
                      <a:gd name="T45" fmla="*/ 173 h 1239"/>
                      <a:gd name="T46" fmla="*/ 1153 w 1520"/>
                      <a:gd name="T47" fmla="*/ 173 h 1239"/>
                      <a:gd name="T48" fmla="*/ 1153 w 1520"/>
                      <a:gd name="T49" fmla="*/ 598 h 1239"/>
                      <a:gd name="T50" fmla="*/ 994 w 1520"/>
                      <a:gd name="T51" fmla="*/ 598 h 1239"/>
                      <a:gd name="T52" fmla="*/ 844 w 1520"/>
                      <a:gd name="T53" fmla="*/ 749 h 1239"/>
                      <a:gd name="T54" fmla="*/ 844 w 1520"/>
                      <a:gd name="T55" fmla="*/ 0 h 1239"/>
                      <a:gd name="T56" fmla="*/ 735 w 1520"/>
                      <a:gd name="T57" fmla="*/ 0 h 1239"/>
                      <a:gd name="T58" fmla="*/ 735 w 1520"/>
                      <a:gd name="T59" fmla="*/ 857 h 1239"/>
                      <a:gd name="T60" fmla="*/ 635 w 1520"/>
                      <a:gd name="T61" fmla="*/ 957 h 1239"/>
                      <a:gd name="T62" fmla="*/ 635 w 1520"/>
                      <a:gd name="T63" fmla="*/ 351 h 1239"/>
                      <a:gd name="T64" fmla="*/ 524 w 1520"/>
                      <a:gd name="T65" fmla="*/ 351 h 1239"/>
                      <a:gd name="T66" fmla="*/ 524 w 1520"/>
                      <a:gd name="T67" fmla="*/ 987 h 1239"/>
                      <a:gd name="T68" fmla="*/ 420 w 1520"/>
                      <a:gd name="T69" fmla="*/ 987 h 1239"/>
                      <a:gd name="T70" fmla="*/ 420 w 1520"/>
                      <a:gd name="T71" fmla="*/ 169 h 1239"/>
                      <a:gd name="T72" fmla="*/ 315 w 1520"/>
                      <a:gd name="T73" fmla="*/ 169 h 1239"/>
                      <a:gd name="T74" fmla="*/ 315 w 1520"/>
                      <a:gd name="T75" fmla="*/ 987 h 1239"/>
                      <a:gd name="T76" fmla="*/ 237 w 1520"/>
                      <a:gd name="T77" fmla="*/ 987 h 1239"/>
                      <a:gd name="T78" fmla="*/ 0 w 1520"/>
                      <a:gd name="T79" fmla="*/ 1223 h 1239"/>
                      <a:gd name="T80" fmla="*/ 0 w 1520"/>
                      <a:gd name="T81" fmla="*/ 1223 h 1239"/>
                      <a:gd name="T82" fmla="*/ 80 w 1520"/>
                      <a:gd name="T83" fmla="*/ 1232 h 1239"/>
                      <a:gd name="T84" fmla="*/ 257 w 1520"/>
                      <a:gd name="T85" fmla="*/ 1055 h 1239"/>
                      <a:gd name="T86" fmla="*/ 315 w 1520"/>
                      <a:gd name="T87" fmla="*/ 1055 h 1239"/>
                      <a:gd name="T88" fmla="*/ 315 w 1520"/>
                      <a:gd name="T89" fmla="*/ 1232 h 1239"/>
                      <a:gd name="T90" fmla="*/ 315 w 1520"/>
                      <a:gd name="T91" fmla="*/ 1232 h 1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20" h="1239">
                        <a:moveTo>
                          <a:pt x="315" y="1232"/>
                        </a:moveTo>
                        <a:lnTo>
                          <a:pt x="420" y="1232"/>
                        </a:lnTo>
                        <a:lnTo>
                          <a:pt x="420" y="1055"/>
                        </a:lnTo>
                        <a:lnTo>
                          <a:pt x="524" y="1055"/>
                        </a:lnTo>
                        <a:lnTo>
                          <a:pt x="524" y="1232"/>
                        </a:lnTo>
                        <a:lnTo>
                          <a:pt x="524" y="1232"/>
                        </a:lnTo>
                        <a:lnTo>
                          <a:pt x="635" y="1232"/>
                        </a:lnTo>
                        <a:lnTo>
                          <a:pt x="635" y="1034"/>
                        </a:lnTo>
                        <a:lnTo>
                          <a:pt x="735" y="933"/>
                        </a:lnTo>
                        <a:lnTo>
                          <a:pt x="735" y="1232"/>
                        </a:lnTo>
                        <a:lnTo>
                          <a:pt x="735" y="1232"/>
                        </a:lnTo>
                        <a:lnTo>
                          <a:pt x="844" y="1232"/>
                        </a:lnTo>
                        <a:lnTo>
                          <a:pt x="844" y="824"/>
                        </a:lnTo>
                        <a:lnTo>
                          <a:pt x="1006" y="660"/>
                        </a:lnTo>
                        <a:lnTo>
                          <a:pt x="1153" y="660"/>
                        </a:lnTo>
                        <a:lnTo>
                          <a:pt x="1153" y="1239"/>
                        </a:lnTo>
                        <a:lnTo>
                          <a:pt x="1153" y="1239"/>
                        </a:lnTo>
                        <a:lnTo>
                          <a:pt x="1268" y="1239"/>
                        </a:lnTo>
                        <a:lnTo>
                          <a:pt x="1268" y="625"/>
                        </a:lnTo>
                        <a:lnTo>
                          <a:pt x="1520" y="371"/>
                        </a:lnTo>
                        <a:lnTo>
                          <a:pt x="1461" y="370"/>
                        </a:lnTo>
                        <a:lnTo>
                          <a:pt x="1268" y="564"/>
                        </a:lnTo>
                        <a:lnTo>
                          <a:pt x="1268" y="173"/>
                        </a:lnTo>
                        <a:lnTo>
                          <a:pt x="1153" y="173"/>
                        </a:lnTo>
                        <a:lnTo>
                          <a:pt x="1153" y="598"/>
                        </a:lnTo>
                        <a:lnTo>
                          <a:pt x="994" y="598"/>
                        </a:lnTo>
                        <a:lnTo>
                          <a:pt x="844" y="749"/>
                        </a:lnTo>
                        <a:lnTo>
                          <a:pt x="844" y="0"/>
                        </a:lnTo>
                        <a:lnTo>
                          <a:pt x="735" y="0"/>
                        </a:lnTo>
                        <a:lnTo>
                          <a:pt x="735" y="857"/>
                        </a:lnTo>
                        <a:lnTo>
                          <a:pt x="635" y="957"/>
                        </a:lnTo>
                        <a:lnTo>
                          <a:pt x="635" y="351"/>
                        </a:lnTo>
                        <a:lnTo>
                          <a:pt x="524" y="351"/>
                        </a:lnTo>
                        <a:lnTo>
                          <a:pt x="524" y="987"/>
                        </a:lnTo>
                        <a:lnTo>
                          <a:pt x="420" y="987"/>
                        </a:lnTo>
                        <a:lnTo>
                          <a:pt x="420" y="169"/>
                        </a:lnTo>
                        <a:lnTo>
                          <a:pt x="315" y="169"/>
                        </a:lnTo>
                        <a:lnTo>
                          <a:pt x="315" y="987"/>
                        </a:lnTo>
                        <a:lnTo>
                          <a:pt x="237" y="987"/>
                        </a:lnTo>
                        <a:lnTo>
                          <a:pt x="0" y="1223"/>
                        </a:lnTo>
                        <a:lnTo>
                          <a:pt x="0" y="1223"/>
                        </a:lnTo>
                        <a:lnTo>
                          <a:pt x="80" y="1232"/>
                        </a:lnTo>
                        <a:lnTo>
                          <a:pt x="257" y="1055"/>
                        </a:lnTo>
                        <a:lnTo>
                          <a:pt x="315" y="1055"/>
                        </a:lnTo>
                        <a:lnTo>
                          <a:pt x="315" y="1232"/>
                        </a:lnTo>
                        <a:lnTo>
                          <a:pt x="315" y="123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98" name="Freeform 97"/>
                  <p:cNvSpPr>
                    <a:spLocks/>
                  </p:cNvSpPr>
                  <p:nvPr/>
                </p:nvSpPr>
                <p:spPr bwMode="auto">
                  <a:xfrm flipH="1">
                    <a:off x="4434219" y="1100064"/>
                    <a:ext cx="37517" cy="151527"/>
                  </a:xfrm>
                  <a:custGeom>
                    <a:avLst/>
                    <a:gdLst>
                      <a:gd name="T0" fmla="*/ 0 w 109"/>
                      <a:gd name="T1" fmla="*/ 459 h 459"/>
                      <a:gd name="T2" fmla="*/ 109 w 109"/>
                      <a:gd name="T3" fmla="*/ 459 h 459"/>
                      <a:gd name="T4" fmla="*/ 109 w 109"/>
                      <a:gd name="T5" fmla="*/ 0 h 459"/>
                      <a:gd name="T6" fmla="*/ 0 w 109"/>
                      <a:gd name="T7" fmla="*/ 0 h 459"/>
                      <a:gd name="T8" fmla="*/ 0 w 109"/>
                      <a:gd name="T9" fmla="*/ 459 h 459"/>
                      <a:gd name="T10" fmla="*/ 0 w 109"/>
                      <a:gd name="T11" fmla="*/ 459 h 459"/>
                    </a:gdLst>
                    <a:ahLst/>
                    <a:cxnLst>
                      <a:cxn ang="0">
                        <a:pos x="T0" y="T1"/>
                      </a:cxn>
                      <a:cxn ang="0">
                        <a:pos x="T2" y="T3"/>
                      </a:cxn>
                      <a:cxn ang="0">
                        <a:pos x="T4" y="T5"/>
                      </a:cxn>
                      <a:cxn ang="0">
                        <a:pos x="T6" y="T7"/>
                      </a:cxn>
                      <a:cxn ang="0">
                        <a:pos x="T8" y="T9"/>
                      </a:cxn>
                      <a:cxn ang="0">
                        <a:pos x="T10" y="T11"/>
                      </a:cxn>
                    </a:cxnLst>
                    <a:rect l="0" t="0" r="r" b="b"/>
                    <a:pathLst>
                      <a:path w="109" h="459">
                        <a:moveTo>
                          <a:pt x="0" y="459"/>
                        </a:moveTo>
                        <a:lnTo>
                          <a:pt x="109" y="459"/>
                        </a:lnTo>
                        <a:lnTo>
                          <a:pt x="109" y="0"/>
                        </a:lnTo>
                        <a:lnTo>
                          <a:pt x="0" y="0"/>
                        </a:lnTo>
                        <a:lnTo>
                          <a:pt x="0" y="459"/>
                        </a:lnTo>
                        <a:lnTo>
                          <a:pt x="0" y="45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grpSp>
              <p:nvGrpSpPr>
                <p:cNvPr id="23" name="Group 22"/>
                <p:cNvGrpSpPr/>
                <p:nvPr/>
              </p:nvGrpSpPr>
              <p:grpSpPr>
                <a:xfrm>
                  <a:off x="2931893" y="3222814"/>
                  <a:ext cx="578758" cy="544723"/>
                  <a:chOff x="5664218" y="1544103"/>
                  <a:chExt cx="624379" cy="587661"/>
                </a:xfrm>
              </p:grpSpPr>
              <p:sp>
                <p:nvSpPr>
                  <p:cNvPr id="69" name="Freeform 68"/>
                  <p:cNvSpPr>
                    <a:spLocks/>
                  </p:cNvSpPr>
                  <p:nvPr/>
                </p:nvSpPr>
                <p:spPr bwMode="auto">
                  <a:xfrm flipH="1">
                    <a:off x="5664218" y="1544103"/>
                    <a:ext cx="624379" cy="587661"/>
                  </a:xfrm>
                  <a:custGeom>
                    <a:avLst/>
                    <a:gdLst>
                      <a:gd name="T0" fmla="*/ 1850 w 1866"/>
                      <a:gd name="T1" fmla="*/ 6 h 1787"/>
                      <a:gd name="T2" fmla="*/ 1864 w 1866"/>
                      <a:gd name="T3" fmla="*/ 31 h 1787"/>
                      <a:gd name="T4" fmla="*/ 1864 w 1866"/>
                      <a:gd name="T5" fmla="*/ 47 h 1787"/>
                      <a:gd name="T6" fmla="*/ 1853 w 1866"/>
                      <a:gd name="T7" fmla="*/ 105 h 1787"/>
                      <a:gd name="T8" fmla="*/ 1833 w 1866"/>
                      <a:gd name="T9" fmla="*/ 202 h 1787"/>
                      <a:gd name="T10" fmla="*/ 1806 w 1866"/>
                      <a:gd name="T11" fmla="*/ 331 h 1787"/>
                      <a:gd name="T12" fmla="*/ 1776 w 1866"/>
                      <a:gd name="T13" fmla="*/ 477 h 1787"/>
                      <a:gd name="T14" fmla="*/ 1736 w 1866"/>
                      <a:gd name="T15" fmla="*/ 673 h 1787"/>
                      <a:gd name="T16" fmla="*/ 1705 w 1866"/>
                      <a:gd name="T17" fmla="*/ 824 h 1787"/>
                      <a:gd name="T18" fmla="*/ 1675 w 1866"/>
                      <a:gd name="T19" fmla="*/ 955 h 1787"/>
                      <a:gd name="T20" fmla="*/ 1654 w 1866"/>
                      <a:gd name="T21" fmla="*/ 1059 h 1787"/>
                      <a:gd name="T22" fmla="*/ 1638 w 1866"/>
                      <a:gd name="T23" fmla="*/ 1121 h 1787"/>
                      <a:gd name="T24" fmla="*/ 1077 w 1866"/>
                      <a:gd name="T25" fmla="*/ 1639 h 1787"/>
                      <a:gd name="T26" fmla="*/ 1005 w 1866"/>
                      <a:gd name="T27" fmla="*/ 1702 h 1787"/>
                      <a:gd name="T28" fmla="*/ 959 w 1866"/>
                      <a:gd name="T29" fmla="*/ 1739 h 1787"/>
                      <a:gd name="T30" fmla="*/ 933 w 1866"/>
                      <a:gd name="T31" fmla="*/ 1759 h 1787"/>
                      <a:gd name="T32" fmla="*/ 912 w 1866"/>
                      <a:gd name="T33" fmla="*/ 1771 h 1787"/>
                      <a:gd name="T34" fmla="*/ 872 w 1866"/>
                      <a:gd name="T35" fmla="*/ 1785 h 1787"/>
                      <a:gd name="T36" fmla="*/ 833 w 1866"/>
                      <a:gd name="T37" fmla="*/ 1780 h 1787"/>
                      <a:gd name="T38" fmla="*/ 818 w 1866"/>
                      <a:gd name="T39" fmla="*/ 1772 h 1787"/>
                      <a:gd name="T40" fmla="*/ 800 w 1866"/>
                      <a:gd name="T41" fmla="*/ 1757 h 1787"/>
                      <a:gd name="T42" fmla="*/ 751 w 1866"/>
                      <a:gd name="T43" fmla="*/ 1715 h 1787"/>
                      <a:gd name="T44" fmla="*/ 679 w 1866"/>
                      <a:gd name="T45" fmla="*/ 1652 h 1787"/>
                      <a:gd name="T46" fmla="*/ 587 w 1866"/>
                      <a:gd name="T47" fmla="*/ 1575 h 1787"/>
                      <a:gd name="T48" fmla="*/ 458 w 1866"/>
                      <a:gd name="T49" fmla="*/ 1463 h 1787"/>
                      <a:gd name="T50" fmla="*/ 325 w 1866"/>
                      <a:gd name="T51" fmla="*/ 1349 h 1787"/>
                      <a:gd name="T52" fmla="*/ 202 w 1866"/>
                      <a:gd name="T53" fmla="*/ 1244 h 1787"/>
                      <a:gd name="T54" fmla="*/ 118 w 1866"/>
                      <a:gd name="T55" fmla="*/ 1172 h 1787"/>
                      <a:gd name="T56" fmla="*/ 57 w 1866"/>
                      <a:gd name="T57" fmla="*/ 1119 h 1787"/>
                      <a:gd name="T58" fmla="*/ 22 w 1866"/>
                      <a:gd name="T59" fmla="*/ 1089 h 1787"/>
                      <a:gd name="T60" fmla="*/ 0 w 1866"/>
                      <a:gd name="T61" fmla="*/ 1062 h 1787"/>
                      <a:gd name="T62" fmla="*/ 7 w 1866"/>
                      <a:gd name="T63" fmla="*/ 1039 h 1787"/>
                      <a:gd name="T64" fmla="*/ 651 w 1866"/>
                      <a:gd name="T65" fmla="*/ 844 h 1787"/>
                      <a:gd name="T66" fmla="*/ 657 w 1866"/>
                      <a:gd name="T67" fmla="*/ 819 h 1787"/>
                      <a:gd name="T68" fmla="*/ 673 w 1866"/>
                      <a:gd name="T69" fmla="*/ 753 h 1787"/>
                      <a:gd name="T70" fmla="*/ 697 w 1866"/>
                      <a:gd name="T71" fmla="*/ 660 h 1787"/>
                      <a:gd name="T72" fmla="*/ 729 w 1866"/>
                      <a:gd name="T73" fmla="*/ 525 h 1787"/>
                      <a:gd name="T74" fmla="*/ 755 w 1866"/>
                      <a:gd name="T75" fmla="*/ 418 h 1787"/>
                      <a:gd name="T76" fmla="*/ 777 w 1866"/>
                      <a:gd name="T77" fmla="*/ 328 h 1787"/>
                      <a:gd name="T78" fmla="*/ 790 w 1866"/>
                      <a:gd name="T79" fmla="*/ 269 h 1787"/>
                      <a:gd name="T80" fmla="*/ 800 w 1866"/>
                      <a:gd name="T81" fmla="*/ 228 h 1787"/>
                      <a:gd name="T82" fmla="*/ 818 w 1866"/>
                      <a:gd name="T83" fmla="*/ 199 h 1787"/>
                      <a:gd name="T84" fmla="*/ 828 w 1866"/>
                      <a:gd name="T85" fmla="*/ 196 h 1787"/>
                      <a:gd name="T86" fmla="*/ 900 w 1866"/>
                      <a:gd name="T87" fmla="*/ 181 h 1787"/>
                      <a:gd name="T88" fmla="*/ 1002 w 1866"/>
                      <a:gd name="T89" fmla="*/ 162 h 1787"/>
                      <a:gd name="T90" fmla="*/ 1130 w 1866"/>
                      <a:gd name="T91" fmla="*/ 137 h 1787"/>
                      <a:gd name="T92" fmla="*/ 1347 w 1866"/>
                      <a:gd name="T93" fmla="*/ 95 h 1787"/>
                      <a:gd name="T94" fmla="*/ 1490 w 1866"/>
                      <a:gd name="T95" fmla="*/ 67 h 1787"/>
                      <a:gd name="T96" fmla="*/ 1618 w 1866"/>
                      <a:gd name="T97" fmla="*/ 41 h 1787"/>
                      <a:gd name="T98" fmla="*/ 1723 w 1866"/>
                      <a:gd name="T99" fmla="*/ 20 h 1787"/>
                      <a:gd name="T100" fmla="*/ 1790 w 1866"/>
                      <a:gd name="T101" fmla="*/ 6 h 1787"/>
                      <a:gd name="T102" fmla="*/ 1827 w 1866"/>
                      <a:gd name="T103" fmla="*/ 0 h 1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66" h="1787">
                        <a:moveTo>
                          <a:pt x="1827" y="0"/>
                        </a:moveTo>
                        <a:lnTo>
                          <a:pt x="1836" y="0"/>
                        </a:lnTo>
                        <a:lnTo>
                          <a:pt x="1844" y="3"/>
                        </a:lnTo>
                        <a:lnTo>
                          <a:pt x="1850" y="6"/>
                        </a:lnTo>
                        <a:lnTo>
                          <a:pt x="1856" y="13"/>
                        </a:lnTo>
                        <a:lnTo>
                          <a:pt x="1859" y="17"/>
                        </a:lnTo>
                        <a:lnTo>
                          <a:pt x="1862" y="23"/>
                        </a:lnTo>
                        <a:lnTo>
                          <a:pt x="1864" y="31"/>
                        </a:lnTo>
                        <a:lnTo>
                          <a:pt x="1864" y="35"/>
                        </a:lnTo>
                        <a:lnTo>
                          <a:pt x="1866" y="41"/>
                        </a:lnTo>
                        <a:lnTo>
                          <a:pt x="1866" y="45"/>
                        </a:lnTo>
                        <a:lnTo>
                          <a:pt x="1864" y="47"/>
                        </a:lnTo>
                        <a:lnTo>
                          <a:pt x="1862" y="60"/>
                        </a:lnTo>
                        <a:lnTo>
                          <a:pt x="1859" y="73"/>
                        </a:lnTo>
                        <a:lnTo>
                          <a:pt x="1856" y="88"/>
                        </a:lnTo>
                        <a:lnTo>
                          <a:pt x="1853" y="105"/>
                        </a:lnTo>
                        <a:lnTo>
                          <a:pt x="1849" y="126"/>
                        </a:lnTo>
                        <a:lnTo>
                          <a:pt x="1844" y="149"/>
                        </a:lnTo>
                        <a:lnTo>
                          <a:pt x="1837" y="175"/>
                        </a:lnTo>
                        <a:lnTo>
                          <a:pt x="1833" y="202"/>
                        </a:lnTo>
                        <a:lnTo>
                          <a:pt x="1828" y="233"/>
                        </a:lnTo>
                        <a:lnTo>
                          <a:pt x="1820" y="263"/>
                        </a:lnTo>
                        <a:lnTo>
                          <a:pt x="1814" y="297"/>
                        </a:lnTo>
                        <a:lnTo>
                          <a:pt x="1806" y="331"/>
                        </a:lnTo>
                        <a:lnTo>
                          <a:pt x="1799" y="366"/>
                        </a:lnTo>
                        <a:lnTo>
                          <a:pt x="1792" y="404"/>
                        </a:lnTo>
                        <a:lnTo>
                          <a:pt x="1783" y="439"/>
                        </a:lnTo>
                        <a:lnTo>
                          <a:pt x="1776" y="477"/>
                        </a:lnTo>
                        <a:lnTo>
                          <a:pt x="1768" y="517"/>
                        </a:lnTo>
                        <a:lnTo>
                          <a:pt x="1752" y="596"/>
                        </a:lnTo>
                        <a:lnTo>
                          <a:pt x="1745" y="633"/>
                        </a:lnTo>
                        <a:lnTo>
                          <a:pt x="1736" y="673"/>
                        </a:lnTo>
                        <a:lnTo>
                          <a:pt x="1727" y="712"/>
                        </a:lnTo>
                        <a:lnTo>
                          <a:pt x="1720" y="750"/>
                        </a:lnTo>
                        <a:lnTo>
                          <a:pt x="1711" y="787"/>
                        </a:lnTo>
                        <a:lnTo>
                          <a:pt x="1705" y="824"/>
                        </a:lnTo>
                        <a:lnTo>
                          <a:pt x="1697" y="859"/>
                        </a:lnTo>
                        <a:lnTo>
                          <a:pt x="1689" y="893"/>
                        </a:lnTo>
                        <a:lnTo>
                          <a:pt x="1682" y="925"/>
                        </a:lnTo>
                        <a:lnTo>
                          <a:pt x="1675" y="955"/>
                        </a:lnTo>
                        <a:lnTo>
                          <a:pt x="1670" y="985"/>
                        </a:lnTo>
                        <a:lnTo>
                          <a:pt x="1664" y="1011"/>
                        </a:lnTo>
                        <a:lnTo>
                          <a:pt x="1659" y="1037"/>
                        </a:lnTo>
                        <a:lnTo>
                          <a:pt x="1654" y="1059"/>
                        </a:lnTo>
                        <a:lnTo>
                          <a:pt x="1648" y="1078"/>
                        </a:lnTo>
                        <a:lnTo>
                          <a:pt x="1644" y="1096"/>
                        </a:lnTo>
                        <a:lnTo>
                          <a:pt x="1641" y="1109"/>
                        </a:lnTo>
                        <a:lnTo>
                          <a:pt x="1638" y="1121"/>
                        </a:lnTo>
                        <a:lnTo>
                          <a:pt x="1635" y="1130"/>
                        </a:lnTo>
                        <a:lnTo>
                          <a:pt x="1634" y="1134"/>
                        </a:lnTo>
                        <a:lnTo>
                          <a:pt x="1101" y="1619"/>
                        </a:lnTo>
                        <a:lnTo>
                          <a:pt x="1077" y="1639"/>
                        </a:lnTo>
                        <a:lnTo>
                          <a:pt x="1057" y="1658"/>
                        </a:lnTo>
                        <a:lnTo>
                          <a:pt x="1038" y="1675"/>
                        </a:lnTo>
                        <a:lnTo>
                          <a:pt x="1020" y="1689"/>
                        </a:lnTo>
                        <a:lnTo>
                          <a:pt x="1005" y="1702"/>
                        </a:lnTo>
                        <a:lnTo>
                          <a:pt x="992" y="1712"/>
                        </a:lnTo>
                        <a:lnTo>
                          <a:pt x="979" y="1722"/>
                        </a:lnTo>
                        <a:lnTo>
                          <a:pt x="969" y="1731"/>
                        </a:lnTo>
                        <a:lnTo>
                          <a:pt x="959" y="1739"/>
                        </a:lnTo>
                        <a:lnTo>
                          <a:pt x="953" y="1746"/>
                        </a:lnTo>
                        <a:lnTo>
                          <a:pt x="944" y="1750"/>
                        </a:lnTo>
                        <a:lnTo>
                          <a:pt x="938" y="1756"/>
                        </a:lnTo>
                        <a:lnTo>
                          <a:pt x="933" y="1759"/>
                        </a:lnTo>
                        <a:lnTo>
                          <a:pt x="923" y="1765"/>
                        </a:lnTo>
                        <a:lnTo>
                          <a:pt x="919" y="1766"/>
                        </a:lnTo>
                        <a:lnTo>
                          <a:pt x="915" y="1769"/>
                        </a:lnTo>
                        <a:lnTo>
                          <a:pt x="912" y="1771"/>
                        </a:lnTo>
                        <a:lnTo>
                          <a:pt x="909" y="1772"/>
                        </a:lnTo>
                        <a:lnTo>
                          <a:pt x="896" y="1778"/>
                        </a:lnTo>
                        <a:lnTo>
                          <a:pt x="884" y="1784"/>
                        </a:lnTo>
                        <a:lnTo>
                          <a:pt x="872" y="1785"/>
                        </a:lnTo>
                        <a:lnTo>
                          <a:pt x="862" y="1787"/>
                        </a:lnTo>
                        <a:lnTo>
                          <a:pt x="851" y="1785"/>
                        </a:lnTo>
                        <a:lnTo>
                          <a:pt x="841" y="1784"/>
                        </a:lnTo>
                        <a:lnTo>
                          <a:pt x="833" y="1780"/>
                        </a:lnTo>
                        <a:lnTo>
                          <a:pt x="827" y="1777"/>
                        </a:lnTo>
                        <a:lnTo>
                          <a:pt x="821" y="1775"/>
                        </a:lnTo>
                        <a:lnTo>
                          <a:pt x="818" y="1774"/>
                        </a:lnTo>
                        <a:lnTo>
                          <a:pt x="818" y="1772"/>
                        </a:lnTo>
                        <a:lnTo>
                          <a:pt x="817" y="1772"/>
                        </a:lnTo>
                        <a:lnTo>
                          <a:pt x="814" y="1769"/>
                        </a:lnTo>
                        <a:lnTo>
                          <a:pt x="807" y="1763"/>
                        </a:lnTo>
                        <a:lnTo>
                          <a:pt x="800" y="1757"/>
                        </a:lnTo>
                        <a:lnTo>
                          <a:pt x="790" y="1749"/>
                        </a:lnTo>
                        <a:lnTo>
                          <a:pt x="779" y="1739"/>
                        </a:lnTo>
                        <a:lnTo>
                          <a:pt x="765" y="1728"/>
                        </a:lnTo>
                        <a:lnTo>
                          <a:pt x="751" y="1715"/>
                        </a:lnTo>
                        <a:lnTo>
                          <a:pt x="735" y="1702"/>
                        </a:lnTo>
                        <a:lnTo>
                          <a:pt x="716" y="1686"/>
                        </a:lnTo>
                        <a:lnTo>
                          <a:pt x="698" y="1670"/>
                        </a:lnTo>
                        <a:lnTo>
                          <a:pt x="679" y="1652"/>
                        </a:lnTo>
                        <a:lnTo>
                          <a:pt x="656" y="1634"/>
                        </a:lnTo>
                        <a:lnTo>
                          <a:pt x="634" y="1614"/>
                        </a:lnTo>
                        <a:lnTo>
                          <a:pt x="612" y="1595"/>
                        </a:lnTo>
                        <a:lnTo>
                          <a:pt x="587" y="1575"/>
                        </a:lnTo>
                        <a:lnTo>
                          <a:pt x="562" y="1554"/>
                        </a:lnTo>
                        <a:lnTo>
                          <a:pt x="537" y="1531"/>
                        </a:lnTo>
                        <a:lnTo>
                          <a:pt x="485" y="1487"/>
                        </a:lnTo>
                        <a:lnTo>
                          <a:pt x="458" y="1463"/>
                        </a:lnTo>
                        <a:lnTo>
                          <a:pt x="430" y="1440"/>
                        </a:lnTo>
                        <a:lnTo>
                          <a:pt x="378" y="1396"/>
                        </a:lnTo>
                        <a:lnTo>
                          <a:pt x="351" y="1373"/>
                        </a:lnTo>
                        <a:lnTo>
                          <a:pt x="325" y="1349"/>
                        </a:lnTo>
                        <a:lnTo>
                          <a:pt x="275" y="1305"/>
                        </a:lnTo>
                        <a:lnTo>
                          <a:pt x="250" y="1284"/>
                        </a:lnTo>
                        <a:lnTo>
                          <a:pt x="225" y="1264"/>
                        </a:lnTo>
                        <a:lnTo>
                          <a:pt x="202" y="1244"/>
                        </a:lnTo>
                        <a:lnTo>
                          <a:pt x="180" y="1225"/>
                        </a:lnTo>
                        <a:lnTo>
                          <a:pt x="158" y="1207"/>
                        </a:lnTo>
                        <a:lnTo>
                          <a:pt x="139" y="1188"/>
                        </a:lnTo>
                        <a:lnTo>
                          <a:pt x="118" y="1172"/>
                        </a:lnTo>
                        <a:lnTo>
                          <a:pt x="101" y="1157"/>
                        </a:lnTo>
                        <a:lnTo>
                          <a:pt x="85" y="1143"/>
                        </a:lnTo>
                        <a:lnTo>
                          <a:pt x="69" y="1130"/>
                        </a:lnTo>
                        <a:lnTo>
                          <a:pt x="57" y="1119"/>
                        </a:lnTo>
                        <a:lnTo>
                          <a:pt x="45" y="1108"/>
                        </a:lnTo>
                        <a:lnTo>
                          <a:pt x="35" y="1100"/>
                        </a:lnTo>
                        <a:lnTo>
                          <a:pt x="26" y="1093"/>
                        </a:lnTo>
                        <a:lnTo>
                          <a:pt x="22" y="1089"/>
                        </a:lnTo>
                        <a:lnTo>
                          <a:pt x="19" y="1086"/>
                        </a:lnTo>
                        <a:lnTo>
                          <a:pt x="9" y="1077"/>
                        </a:lnTo>
                        <a:lnTo>
                          <a:pt x="4" y="1068"/>
                        </a:lnTo>
                        <a:lnTo>
                          <a:pt x="0" y="1062"/>
                        </a:lnTo>
                        <a:lnTo>
                          <a:pt x="0" y="1058"/>
                        </a:lnTo>
                        <a:lnTo>
                          <a:pt x="0" y="1049"/>
                        </a:lnTo>
                        <a:lnTo>
                          <a:pt x="4" y="1045"/>
                        </a:lnTo>
                        <a:lnTo>
                          <a:pt x="7" y="1039"/>
                        </a:lnTo>
                        <a:lnTo>
                          <a:pt x="10" y="1034"/>
                        </a:lnTo>
                        <a:lnTo>
                          <a:pt x="12" y="1033"/>
                        </a:lnTo>
                        <a:lnTo>
                          <a:pt x="13" y="1031"/>
                        </a:lnTo>
                        <a:lnTo>
                          <a:pt x="651" y="844"/>
                        </a:lnTo>
                        <a:lnTo>
                          <a:pt x="653" y="842"/>
                        </a:lnTo>
                        <a:lnTo>
                          <a:pt x="653" y="837"/>
                        </a:lnTo>
                        <a:lnTo>
                          <a:pt x="654" y="828"/>
                        </a:lnTo>
                        <a:lnTo>
                          <a:pt x="657" y="819"/>
                        </a:lnTo>
                        <a:lnTo>
                          <a:pt x="660" y="806"/>
                        </a:lnTo>
                        <a:lnTo>
                          <a:pt x="663" y="790"/>
                        </a:lnTo>
                        <a:lnTo>
                          <a:pt x="669" y="773"/>
                        </a:lnTo>
                        <a:lnTo>
                          <a:pt x="673" y="753"/>
                        </a:lnTo>
                        <a:lnTo>
                          <a:pt x="679" y="732"/>
                        </a:lnTo>
                        <a:lnTo>
                          <a:pt x="685" y="708"/>
                        </a:lnTo>
                        <a:lnTo>
                          <a:pt x="692" y="685"/>
                        </a:lnTo>
                        <a:lnTo>
                          <a:pt x="697" y="660"/>
                        </a:lnTo>
                        <a:lnTo>
                          <a:pt x="703" y="633"/>
                        </a:lnTo>
                        <a:lnTo>
                          <a:pt x="710" y="607"/>
                        </a:lnTo>
                        <a:lnTo>
                          <a:pt x="716" y="579"/>
                        </a:lnTo>
                        <a:lnTo>
                          <a:pt x="729" y="525"/>
                        </a:lnTo>
                        <a:lnTo>
                          <a:pt x="736" y="497"/>
                        </a:lnTo>
                        <a:lnTo>
                          <a:pt x="742" y="471"/>
                        </a:lnTo>
                        <a:lnTo>
                          <a:pt x="749" y="443"/>
                        </a:lnTo>
                        <a:lnTo>
                          <a:pt x="755" y="418"/>
                        </a:lnTo>
                        <a:lnTo>
                          <a:pt x="762" y="394"/>
                        </a:lnTo>
                        <a:lnTo>
                          <a:pt x="767" y="370"/>
                        </a:lnTo>
                        <a:lnTo>
                          <a:pt x="773" y="349"/>
                        </a:lnTo>
                        <a:lnTo>
                          <a:pt x="777" y="328"/>
                        </a:lnTo>
                        <a:lnTo>
                          <a:pt x="782" y="312"/>
                        </a:lnTo>
                        <a:lnTo>
                          <a:pt x="786" y="294"/>
                        </a:lnTo>
                        <a:lnTo>
                          <a:pt x="789" y="281"/>
                        </a:lnTo>
                        <a:lnTo>
                          <a:pt x="790" y="269"/>
                        </a:lnTo>
                        <a:lnTo>
                          <a:pt x="792" y="260"/>
                        </a:lnTo>
                        <a:lnTo>
                          <a:pt x="793" y="254"/>
                        </a:lnTo>
                        <a:lnTo>
                          <a:pt x="795" y="239"/>
                        </a:lnTo>
                        <a:lnTo>
                          <a:pt x="800" y="228"/>
                        </a:lnTo>
                        <a:lnTo>
                          <a:pt x="805" y="218"/>
                        </a:lnTo>
                        <a:lnTo>
                          <a:pt x="808" y="209"/>
                        </a:lnTo>
                        <a:lnTo>
                          <a:pt x="815" y="205"/>
                        </a:lnTo>
                        <a:lnTo>
                          <a:pt x="818" y="199"/>
                        </a:lnTo>
                        <a:lnTo>
                          <a:pt x="821" y="198"/>
                        </a:lnTo>
                        <a:lnTo>
                          <a:pt x="821" y="198"/>
                        </a:lnTo>
                        <a:lnTo>
                          <a:pt x="823" y="196"/>
                        </a:lnTo>
                        <a:lnTo>
                          <a:pt x="828" y="196"/>
                        </a:lnTo>
                        <a:lnTo>
                          <a:pt x="837" y="195"/>
                        </a:lnTo>
                        <a:lnTo>
                          <a:pt x="849" y="193"/>
                        </a:lnTo>
                        <a:lnTo>
                          <a:pt x="864" y="190"/>
                        </a:lnTo>
                        <a:lnTo>
                          <a:pt x="900" y="181"/>
                        </a:lnTo>
                        <a:lnTo>
                          <a:pt x="923" y="178"/>
                        </a:lnTo>
                        <a:lnTo>
                          <a:pt x="948" y="174"/>
                        </a:lnTo>
                        <a:lnTo>
                          <a:pt x="975" y="168"/>
                        </a:lnTo>
                        <a:lnTo>
                          <a:pt x="1002" y="162"/>
                        </a:lnTo>
                        <a:lnTo>
                          <a:pt x="1033" y="157"/>
                        </a:lnTo>
                        <a:lnTo>
                          <a:pt x="1063" y="151"/>
                        </a:lnTo>
                        <a:lnTo>
                          <a:pt x="1095" y="143"/>
                        </a:lnTo>
                        <a:lnTo>
                          <a:pt x="1130" y="137"/>
                        </a:lnTo>
                        <a:lnTo>
                          <a:pt x="1199" y="124"/>
                        </a:lnTo>
                        <a:lnTo>
                          <a:pt x="1237" y="116"/>
                        </a:lnTo>
                        <a:lnTo>
                          <a:pt x="1273" y="110"/>
                        </a:lnTo>
                        <a:lnTo>
                          <a:pt x="1347" y="95"/>
                        </a:lnTo>
                        <a:lnTo>
                          <a:pt x="1383" y="88"/>
                        </a:lnTo>
                        <a:lnTo>
                          <a:pt x="1419" y="82"/>
                        </a:lnTo>
                        <a:lnTo>
                          <a:pt x="1454" y="75"/>
                        </a:lnTo>
                        <a:lnTo>
                          <a:pt x="1490" y="67"/>
                        </a:lnTo>
                        <a:lnTo>
                          <a:pt x="1522" y="60"/>
                        </a:lnTo>
                        <a:lnTo>
                          <a:pt x="1556" y="54"/>
                        </a:lnTo>
                        <a:lnTo>
                          <a:pt x="1588" y="47"/>
                        </a:lnTo>
                        <a:lnTo>
                          <a:pt x="1618" y="41"/>
                        </a:lnTo>
                        <a:lnTo>
                          <a:pt x="1647" y="35"/>
                        </a:lnTo>
                        <a:lnTo>
                          <a:pt x="1675" y="29"/>
                        </a:lnTo>
                        <a:lnTo>
                          <a:pt x="1700" y="23"/>
                        </a:lnTo>
                        <a:lnTo>
                          <a:pt x="1723" y="20"/>
                        </a:lnTo>
                        <a:lnTo>
                          <a:pt x="1745" y="16"/>
                        </a:lnTo>
                        <a:lnTo>
                          <a:pt x="1761" y="10"/>
                        </a:lnTo>
                        <a:lnTo>
                          <a:pt x="1777" y="9"/>
                        </a:lnTo>
                        <a:lnTo>
                          <a:pt x="1790" y="6"/>
                        </a:lnTo>
                        <a:lnTo>
                          <a:pt x="1799" y="4"/>
                        </a:lnTo>
                        <a:lnTo>
                          <a:pt x="1805" y="3"/>
                        </a:lnTo>
                        <a:lnTo>
                          <a:pt x="1817" y="0"/>
                        </a:lnTo>
                        <a:lnTo>
                          <a:pt x="1827"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70" name="Freeform 69"/>
                  <p:cNvSpPr>
                    <a:spLocks/>
                  </p:cNvSpPr>
                  <p:nvPr/>
                </p:nvSpPr>
                <p:spPr bwMode="auto">
                  <a:xfrm flipH="1">
                    <a:off x="5948270" y="1977602"/>
                    <a:ext cx="117908" cy="77739"/>
                  </a:xfrm>
                  <a:custGeom>
                    <a:avLst/>
                    <a:gdLst>
                      <a:gd name="T0" fmla="*/ 95 w 351"/>
                      <a:gd name="T1" fmla="*/ 0 h 234"/>
                      <a:gd name="T2" fmla="*/ 0 w 351"/>
                      <a:gd name="T3" fmla="*/ 64 h 234"/>
                      <a:gd name="T4" fmla="*/ 247 w 351"/>
                      <a:gd name="T5" fmla="*/ 234 h 234"/>
                      <a:gd name="T6" fmla="*/ 351 w 351"/>
                      <a:gd name="T7" fmla="*/ 156 h 234"/>
                      <a:gd name="T8" fmla="*/ 95 w 351"/>
                      <a:gd name="T9" fmla="*/ 0 h 234"/>
                    </a:gdLst>
                    <a:ahLst/>
                    <a:cxnLst>
                      <a:cxn ang="0">
                        <a:pos x="T0" y="T1"/>
                      </a:cxn>
                      <a:cxn ang="0">
                        <a:pos x="T2" y="T3"/>
                      </a:cxn>
                      <a:cxn ang="0">
                        <a:pos x="T4" y="T5"/>
                      </a:cxn>
                      <a:cxn ang="0">
                        <a:pos x="T6" y="T7"/>
                      </a:cxn>
                      <a:cxn ang="0">
                        <a:pos x="T8" y="T9"/>
                      </a:cxn>
                    </a:cxnLst>
                    <a:rect l="0" t="0" r="r" b="b"/>
                    <a:pathLst>
                      <a:path w="351" h="234">
                        <a:moveTo>
                          <a:pt x="95" y="0"/>
                        </a:moveTo>
                        <a:lnTo>
                          <a:pt x="0" y="64"/>
                        </a:lnTo>
                        <a:lnTo>
                          <a:pt x="247" y="234"/>
                        </a:lnTo>
                        <a:lnTo>
                          <a:pt x="351" y="156"/>
                        </a:lnTo>
                        <a:lnTo>
                          <a:pt x="95"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71" name="Freeform 70"/>
                  <p:cNvSpPr>
                    <a:spLocks/>
                  </p:cNvSpPr>
                  <p:nvPr/>
                </p:nvSpPr>
                <p:spPr bwMode="auto">
                  <a:xfrm flipH="1">
                    <a:off x="6046081" y="1915673"/>
                    <a:ext cx="115228" cy="69833"/>
                  </a:xfrm>
                  <a:custGeom>
                    <a:avLst/>
                    <a:gdLst>
                      <a:gd name="T0" fmla="*/ 71 w 343"/>
                      <a:gd name="T1" fmla="*/ 0 h 215"/>
                      <a:gd name="T2" fmla="*/ 71 w 343"/>
                      <a:gd name="T3" fmla="*/ 2 h 215"/>
                      <a:gd name="T4" fmla="*/ 0 w 343"/>
                      <a:gd name="T5" fmla="*/ 32 h 215"/>
                      <a:gd name="T6" fmla="*/ 268 w 343"/>
                      <a:gd name="T7" fmla="*/ 215 h 215"/>
                      <a:gd name="T8" fmla="*/ 343 w 343"/>
                      <a:gd name="T9" fmla="*/ 167 h 215"/>
                      <a:gd name="T10" fmla="*/ 71 w 343"/>
                      <a:gd name="T11" fmla="*/ 0 h 215"/>
                    </a:gdLst>
                    <a:ahLst/>
                    <a:cxnLst>
                      <a:cxn ang="0">
                        <a:pos x="T0" y="T1"/>
                      </a:cxn>
                      <a:cxn ang="0">
                        <a:pos x="T2" y="T3"/>
                      </a:cxn>
                      <a:cxn ang="0">
                        <a:pos x="T4" y="T5"/>
                      </a:cxn>
                      <a:cxn ang="0">
                        <a:pos x="T6" y="T7"/>
                      </a:cxn>
                      <a:cxn ang="0">
                        <a:pos x="T8" y="T9"/>
                      </a:cxn>
                      <a:cxn ang="0">
                        <a:pos x="T10" y="T11"/>
                      </a:cxn>
                    </a:cxnLst>
                    <a:rect l="0" t="0" r="r" b="b"/>
                    <a:pathLst>
                      <a:path w="343" h="215">
                        <a:moveTo>
                          <a:pt x="71" y="0"/>
                        </a:moveTo>
                        <a:lnTo>
                          <a:pt x="71" y="2"/>
                        </a:lnTo>
                        <a:lnTo>
                          <a:pt x="0" y="32"/>
                        </a:lnTo>
                        <a:lnTo>
                          <a:pt x="268" y="215"/>
                        </a:lnTo>
                        <a:lnTo>
                          <a:pt x="343" y="167"/>
                        </a:lnTo>
                        <a:lnTo>
                          <a:pt x="71"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72" name="Freeform 71"/>
                  <p:cNvSpPr>
                    <a:spLocks/>
                  </p:cNvSpPr>
                  <p:nvPr/>
                </p:nvSpPr>
                <p:spPr bwMode="auto">
                  <a:xfrm flipH="1">
                    <a:off x="6139871" y="1882733"/>
                    <a:ext cx="79053" cy="43481"/>
                  </a:xfrm>
                  <a:custGeom>
                    <a:avLst/>
                    <a:gdLst>
                      <a:gd name="T0" fmla="*/ 89 w 232"/>
                      <a:gd name="T1" fmla="*/ 0 h 131"/>
                      <a:gd name="T2" fmla="*/ 0 w 232"/>
                      <a:gd name="T3" fmla="*/ 31 h 131"/>
                      <a:gd name="T4" fmla="*/ 143 w 232"/>
                      <a:gd name="T5" fmla="*/ 131 h 131"/>
                      <a:gd name="T6" fmla="*/ 232 w 232"/>
                      <a:gd name="T7" fmla="*/ 92 h 131"/>
                      <a:gd name="T8" fmla="*/ 86 w 232"/>
                      <a:gd name="T9" fmla="*/ 2 h 131"/>
                      <a:gd name="T10" fmla="*/ 89 w 232"/>
                      <a:gd name="T11" fmla="*/ 0 h 131"/>
                    </a:gdLst>
                    <a:ahLst/>
                    <a:cxnLst>
                      <a:cxn ang="0">
                        <a:pos x="T0" y="T1"/>
                      </a:cxn>
                      <a:cxn ang="0">
                        <a:pos x="T2" y="T3"/>
                      </a:cxn>
                      <a:cxn ang="0">
                        <a:pos x="T4" y="T5"/>
                      </a:cxn>
                      <a:cxn ang="0">
                        <a:pos x="T6" y="T7"/>
                      </a:cxn>
                      <a:cxn ang="0">
                        <a:pos x="T8" y="T9"/>
                      </a:cxn>
                      <a:cxn ang="0">
                        <a:pos x="T10" y="T11"/>
                      </a:cxn>
                    </a:cxnLst>
                    <a:rect l="0" t="0" r="r" b="b"/>
                    <a:pathLst>
                      <a:path w="232" h="131">
                        <a:moveTo>
                          <a:pt x="89" y="0"/>
                        </a:moveTo>
                        <a:lnTo>
                          <a:pt x="0" y="31"/>
                        </a:lnTo>
                        <a:lnTo>
                          <a:pt x="143" y="131"/>
                        </a:lnTo>
                        <a:lnTo>
                          <a:pt x="232" y="92"/>
                        </a:lnTo>
                        <a:lnTo>
                          <a:pt x="86" y="2"/>
                        </a:lnTo>
                        <a:lnTo>
                          <a:pt x="89"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73" name="Freeform 72"/>
                  <p:cNvSpPr>
                    <a:spLocks/>
                  </p:cNvSpPr>
                  <p:nvPr/>
                </p:nvSpPr>
                <p:spPr bwMode="auto">
                  <a:xfrm flipH="1">
                    <a:off x="6126473" y="1872193"/>
                    <a:ext cx="50915" cy="25034"/>
                  </a:xfrm>
                  <a:custGeom>
                    <a:avLst/>
                    <a:gdLst>
                      <a:gd name="T0" fmla="*/ 59 w 151"/>
                      <a:gd name="T1" fmla="*/ 0 h 74"/>
                      <a:gd name="T2" fmla="*/ 0 w 151"/>
                      <a:gd name="T3" fmla="*/ 22 h 74"/>
                      <a:gd name="T4" fmla="*/ 92 w 151"/>
                      <a:gd name="T5" fmla="*/ 74 h 74"/>
                      <a:gd name="T6" fmla="*/ 151 w 151"/>
                      <a:gd name="T7" fmla="*/ 50 h 74"/>
                      <a:gd name="T8" fmla="*/ 59 w 151"/>
                      <a:gd name="T9" fmla="*/ 0 h 74"/>
                    </a:gdLst>
                    <a:ahLst/>
                    <a:cxnLst>
                      <a:cxn ang="0">
                        <a:pos x="T0" y="T1"/>
                      </a:cxn>
                      <a:cxn ang="0">
                        <a:pos x="T2" y="T3"/>
                      </a:cxn>
                      <a:cxn ang="0">
                        <a:pos x="T4" y="T5"/>
                      </a:cxn>
                      <a:cxn ang="0">
                        <a:pos x="T6" y="T7"/>
                      </a:cxn>
                      <a:cxn ang="0">
                        <a:pos x="T8" y="T9"/>
                      </a:cxn>
                    </a:cxnLst>
                    <a:rect l="0" t="0" r="r" b="b"/>
                    <a:pathLst>
                      <a:path w="151" h="74">
                        <a:moveTo>
                          <a:pt x="59" y="0"/>
                        </a:moveTo>
                        <a:lnTo>
                          <a:pt x="0" y="22"/>
                        </a:lnTo>
                        <a:lnTo>
                          <a:pt x="92" y="74"/>
                        </a:lnTo>
                        <a:lnTo>
                          <a:pt x="151" y="50"/>
                        </a:lnTo>
                        <a:lnTo>
                          <a:pt x="59"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74" name="Freeform 73"/>
                  <p:cNvSpPr>
                    <a:spLocks/>
                  </p:cNvSpPr>
                  <p:nvPr/>
                </p:nvSpPr>
                <p:spPr bwMode="auto">
                  <a:xfrm flipH="1">
                    <a:off x="6083597" y="1895910"/>
                    <a:ext cx="50915" cy="26352"/>
                  </a:xfrm>
                  <a:custGeom>
                    <a:avLst/>
                    <a:gdLst>
                      <a:gd name="T0" fmla="*/ 60 w 150"/>
                      <a:gd name="T1" fmla="*/ 0 h 79"/>
                      <a:gd name="T2" fmla="*/ 0 w 150"/>
                      <a:gd name="T3" fmla="*/ 25 h 79"/>
                      <a:gd name="T4" fmla="*/ 90 w 150"/>
                      <a:gd name="T5" fmla="*/ 79 h 79"/>
                      <a:gd name="T6" fmla="*/ 150 w 150"/>
                      <a:gd name="T7" fmla="*/ 50 h 79"/>
                      <a:gd name="T8" fmla="*/ 60 w 150"/>
                      <a:gd name="T9" fmla="*/ 0 h 79"/>
                    </a:gdLst>
                    <a:ahLst/>
                    <a:cxnLst>
                      <a:cxn ang="0">
                        <a:pos x="T0" y="T1"/>
                      </a:cxn>
                      <a:cxn ang="0">
                        <a:pos x="T2" y="T3"/>
                      </a:cxn>
                      <a:cxn ang="0">
                        <a:pos x="T4" y="T5"/>
                      </a:cxn>
                      <a:cxn ang="0">
                        <a:pos x="T6" y="T7"/>
                      </a:cxn>
                      <a:cxn ang="0">
                        <a:pos x="T8" y="T9"/>
                      </a:cxn>
                    </a:cxnLst>
                    <a:rect l="0" t="0" r="r" b="b"/>
                    <a:pathLst>
                      <a:path w="150" h="79">
                        <a:moveTo>
                          <a:pt x="60" y="0"/>
                        </a:moveTo>
                        <a:lnTo>
                          <a:pt x="0" y="25"/>
                        </a:lnTo>
                        <a:lnTo>
                          <a:pt x="90" y="79"/>
                        </a:lnTo>
                        <a:lnTo>
                          <a:pt x="150" y="50"/>
                        </a:lnTo>
                        <a:lnTo>
                          <a:pt x="60"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75" name="Freeform 74"/>
                  <p:cNvSpPr>
                    <a:spLocks/>
                  </p:cNvSpPr>
                  <p:nvPr/>
                </p:nvSpPr>
                <p:spPr bwMode="auto">
                  <a:xfrm flipH="1">
                    <a:off x="6039381" y="1918309"/>
                    <a:ext cx="53595" cy="30305"/>
                  </a:xfrm>
                  <a:custGeom>
                    <a:avLst/>
                    <a:gdLst>
                      <a:gd name="T0" fmla="*/ 60 w 162"/>
                      <a:gd name="T1" fmla="*/ 0 h 92"/>
                      <a:gd name="T2" fmla="*/ 0 w 162"/>
                      <a:gd name="T3" fmla="*/ 32 h 92"/>
                      <a:gd name="T4" fmla="*/ 99 w 162"/>
                      <a:gd name="T5" fmla="*/ 92 h 92"/>
                      <a:gd name="T6" fmla="*/ 162 w 162"/>
                      <a:gd name="T7" fmla="*/ 54 h 92"/>
                      <a:gd name="T8" fmla="*/ 60 w 162"/>
                      <a:gd name="T9" fmla="*/ 0 h 92"/>
                    </a:gdLst>
                    <a:ahLst/>
                    <a:cxnLst>
                      <a:cxn ang="0">
                        <a:pos x="T0" y="T1"/>
                      </a:cxn>
                      <a:cxn ang="0">
                        <a:pos x="T2" y="T3"/>
                      </a:cxn>
                      <a:cxn ang="0">
                        <a:pos x="T4" y="T5"/>
                      </a:cxn>
                      <a:cxn ang="0">
                        <a:pos x="T6" y="T7"/>
                      </a:cxn>
                      <a:cxn ang="0">
                        <a:pos x="T8" y="T9"/>
                      </a:cxn>
                    </a:cxnLst>
                    <a:rect l="0" t="0" r="r" b="b"/>
                    <a:pathLst>
                      <a:path w="162" h="92">
                        <a:moveTo>
                          <a:pt x="60" y="0"/>
                        </a:moveTo>
                        <a:lnTo>
                          <a:pt x="0" y="32"/>
                        </a:lnTo>
                        <a:lnTo>
                          <a:pt x="99" y="92"/>
                        </a:lnTo>
                        <a:lnTo>
                          <a:pt x="162" y="54"/>
                        </a:lnTo>
                        <a:lnTo>
                          <a:pt x="60"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76" name="Freeform 75"/>
                  <p:cNvSpPr>
                    <a:spLocks/>
                  </p:cNvSpPr>
                  <p:nvPr/>
                </p:nvSpPr>
                <p:spPr bwMode="auto">
                  <a:xfrm flipH="1">
                    <a:off x="5983107" y="1942026"/>
                    <a:ext cx="66993" cy="38211"/>
                  </a:xfrm>
                  <a:custGeom>
                    <a:avLst/>
                    <a:gdLst>
                      <a:gd name="T0" fmla="*/ 68 w 198"/>
                      <a:gd name="T1" fmla="*/ 0 h 113"/>
                      <a:gd name="T2" fmla="*/ 0 w 198"/>
                      <a:gd name="T3" fmla="*/ 41 h 113"/>
                      <a:gd name="T4" fmla="*/ 129 w 198"/>
                      <a:gd name="T5" fmla="*/ 113 h 113"/>
                      <a:gd name="T6" fmla="*/ 198 w 198"/>
                      <a:gd name="T7" fmla="*/ 69 h 113"/>
                      <a:gd name="T8" fmla="*/ 68 w 198"/>
                      <a:gd name="T9" fmla="*/ 0 h 113"/>
                    </a:gdLst>
                    <a:ahLst/>
                    <a:cxnLst>
                      <a:cxn ang="0">
                        <a:pos x="T0" y="T1"/>
                      </a:cxn>
                      <a:cxn ang="0">
                        <a:pos x="T2" y="T3"/>
                      </a:cxn>
                      <a:cxn ang="0">
                        <a:pos x="T4" y="T5"/>
                      </a:cxn>
                      <a:cxn ang="0">
                        <a:pos x="T6" y="T7"/>
                      </a:cxn>
                      <a:cxn ang="0">
                        <a:pos x="T8" y="T9"/>
                      </a:cxn>
                    </a:cxnLst>
                    <a:rect l="0" t="0" r="r" b="b"/>
                    <a:pathLst>
                      <a:path w="198" h="113">
                        <a:moveTo>
                          <a:pt x="68" y="0"/>
                        </a:moveTo>
                        <a:lnTo>
                          <a:pt x="0" y="41"/>
                        </a:lnTo>
                        <a:lnTo>
                          <a:pt x="129" y="113"/>
                        </a:lnTo>
                        <a:lnTo>
                          <a:pt x="198" y="69"/>
                        </a:lnTo>
                        <a:lnTo>
                          <a:pt x="68"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77" name="Freeform 76"/>
                  <p:cNvSpPr>
                    <a:spLocks/>
                  </p:cNvSpPr>
                  <p:nvPr/>
                </p:nvSpPr>
                <p:spPr bwMode="auto">
                  <a:xfrm flipH="1">
                    <a:off x="5924153" y="1971014"/>
                    <a:ext cx="72353" cy="44799"/>
                  </a:xfrm>
                  <a:custGeom>
                    <a:avLst/>
                    <a:gdLst>
                      <a:gd name="T0" fmla="*/ 71 w 217"/>
                      <a:gd name="T1" fmla="*/ 0 h 135"/>
                      <a:gd name="T2" fmla="*/ 0 w 217"/>
                      <a:gd name="T3" fmla="*/ 46 h 135"/>
                      <a:gd name="T4" fmla="*/ 140 w 217"/>
                      <a:gd name="T5" fmla="*/ 135 h 135"/>
                      <a:gd name="T6" fmla="*/ 217 w 217"/>
                      <a:gd name="T7" fmla="*/ 77 h 135"/>
                      <a:gd name="T8" fmla="*/ 130 w 217"/>
                      <a:gd name="T9" fmla="*/ 31 h 135"/>
                      <a:gd name="T10" fmla="*/ 71 w 217"/>
                      <a:gd name="T11" fmla="*/ 0 h 135"/>
                    </a:gdLst>
                    <a:ahLst/>
                    <a:cxnLst>
                      <a:cxn ang="0">
                        <a:pos x="T0" y="T1"/>
                      </a:cxn>
                      <a:cxn ang="0">
                        <a:pos x="T2" y="T3"/>
                      </a:cxn>
                      <a:cxn ang="0">
                        <a:pos x="T4" y="T5"/>
                      </a:cxn>
                      <a:cxn ang="0">
                        <a:pos x="T6" y="T7"/>
                      </a:cxn>
                      <a:cxn ang="0">
                        <a:pos x="T8" y="T9"/>
                      </a:cxn>
                      <a:cxn ang="0">
                        <a:pos x="T10" y="T11"/>
                      </a:cxn>
                    </a:cxnLst>
                    <a:rect l="0" t="0" r="r" b="b"/>
                    <a:pathLst>
                      <a:path w="217" h="135">
                        <a:moveTo>
                          <a:pt x="71" y="0"/>
                        </a:moveTo>
                        <a:lnTo>
                          <a:pt x="0" y="46"/>
                        </a:lnTo>
                        <a:lnTo>
                          <a:pt x="140" y="135"/>
                        </a:lnTo>
                        <a:lnTo>
                          <a:pt x="217" y="77"/>
                        </a:lnTo>
                        <a:lnTo>
                          <a:pt x="130" y="31"/>
                        </a:lnTo>
                        <a:lnTo>
                          <a:pt x="71"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78" name="Freeform 77"/>
                  <p:cNvSpPr>
                    <a:spLocks/>
                  </p:cNvSpPr>
                  <p:nvPr/>
                </p:nvSpPr>
                <p:spPr bwMode="auto">
                  <a:xfrm flipH="1">
                    <a:off x="5890656" y="1959155"/>
                    <a:ext cx="52255" cy="31623"/>
                  </a:xfrm>
                  <a:custGeom>
                    <a:avLst/>
                    <a:gdLst>
                      <a:gd name="T0" fmla="*/ 69 w 154"/>
                      <a:gd name="T1" fmla="*/ 0 h 95"/>
                      <a:gd name="T2" fmla="*/ 0 w 154"/>
                      <a:gd name="T3" fmla="*/ 47 h 95"/>
                      <a:gd name="T4" fmla="*/ 84 w 154"/>
                      <a:gd name="T5" fmla="*/ 95 h 95"/>
                      <a:gd name="T6" fmla="*/ 154 w 154"/>
                      <a:gd name="T7" fmla="*/ 41 h 95"/>
                      <a:gd name="T8" fmla="*/ 69 w 154"/>
                      <a:gd name="T9" fmla="*/ 0 h 95"/>
                    </a:gdLst>
                    <a:ahLst/>
                    <a:cxnLst>
                      <a:cxn ang="0">
                        <a:pos x="T0" y="T1"/>
                      </a:cxn>
                      <a:cxn ang="0">
                        <a:pos x="T2" y="T3"/>
                      </a:cxn>
                      <a:cxn ang="0">
                        <a:pos x="T4" y="T5"/>
                      </a:cxn>
                      <a:cxn ang="0">
                        <a:pos x="T6" y="T7"/>
                      </a:cxn>
                      <a:cxn ang="0">
                        <a:pos x="T8" y="T9"/>
                      </a:cxn>
                    </a:cxnLst>
                    <a:rect l="0" t="0" r="r" b="b"/>
                    <a:pathLst>
                      <a:path w="154" h="95">
                        <a:moveTo>
                          <a:pt x="69" y="0"/>
                        </a:moveTo>
                        <a:lnTo>
                          <a:pt x="0" y="47"/>
                        </a:lnTo>
                        <a:lnTo>
                          <a:pt x="84" y="95"/>
                        </a:lnTo>
                        <a:lnTo>
                          <a:pt x="154" y="41"/>
                        </a:lnTo>
                        <a:lnTo>
                          <a:pt x="69"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79" name="Freeform 78"/>
                  <p:cNvSpPr>
                    <a:spLocks/>
                  </p:cNvSpPr>
                  <p:nvPr/>
                </p:nvSpPr>
                <p:spPr bwMode="auto">
                  <a:xfrm flipH="1">
                    <a:off x="5932192" y="1935439"/>
                    <a:ext cx="58954" cy="32941"/>
                  </a:xfrm>
                  <a:custGeom>
                    <a:avLst/>
                    <a:gdLst>
                      <a:gd name="T0" fmla="*/ 63 w 177"/>
                      <a:gd name="T1" fmla="*/ 0 h 101"/>
                      <a:gd name="T2" fmla="*/ 0 w 177"/>
                      <a:gd name="T3" fmla="*/ 39 h 101"/>
                      <a:gd name="T4" fmla="*/ 110 w 177"/>
                      <a:gd name="T5" fmla="*/ 101 h 101"/>
                      <a:gd name="T6" fmla="*/ 177 w 177"/>
                      <a:gd name="T7" fmla="*/ 53 h 101"/>
                      <a:gd name="T8" fmla="*/ 63 w 177"/>
                      <a:gd name="T9" fmla="*/ 0 h 101"/>
                    </a:gdLst>
                    <a:ahLst/>
                    <a:cxnLst>
                      <a:cxn ang="0">
                        <a:pos x="T0" y="T1"/>
                      </a:cxn>
                      <a:cxn ang="0">
                        <a:pos x="T2" y="T3"/>
                      </a:cxn>
                      <a:cxn ang="0">
                        <a:pos x="T4" y="T5"/>
                      </a:cxn>
                      <a:cxn ang="0">
                        <a:pos x="T6" y="T7"/>
                      </a:cxn>
                      <a:cxn ang="0">
                        <a:pos x="T8" y="T9"/>
                      </a:cxn>
                    </a:cxnLst>
                    <a:rect l="0" t="0" r="r" b="b"/>
                    <a:pathLst>
                      <a:path w="177" h="101">
                        <a:moveTo>
                          <a:pt x="63" y="0"/>
                        </a:moveTo>
                        <a:lnTo>
                          <a:pt x="0" y="39"/>
                        </a:lnTo>
                        <a:lnTo>
                          <a:pt x="110" y="101"/>
                        </a:lnTo>
                        <a:lnTo>
                          <a:pt x="177" y="53"/>
                        </a:lnTo>
                        <a:lnTo>
                          <a:pt x="63"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80" name="Freeform 79"/>
                  <p:cNvSpPr>
                    <a:spLocks/>
                  </p:cNvSpPr>
                  <p:nvPr/>
                </p:nvSpPr>
                <p:spPr bwMode="auto">
                  <a:xfrm flipH="1">
                    <a:off x="5981768" y="1914356"/>
                    <a:ext cx="56274" cy="30305"/>
                  </a:xfrm>
                  <a:custGeom>
                    <a:avLst/>
                    <a:gdLst>
                      <a:gd name="T0" fmla="*/ 56 w 166"/>
                      <a:gd name="T1" fmla="*/ 0 h 92"/>
                      <a:gd name="T2" fmla="*/ 0 w 166"/>
                      <a:gd name="T3" fmla="*/ 33 h 92"/>
                      <a:gd name="T4" fmla="*/ 103 w 166"/>
                      <a:gd name="T5" fmla="*/ 92 h 92"/>
                      <a:gd name="T6" fmla="*/ 166 w 166"/>
                      <a:gd name="T7" fmla="*/ 51 h 92"/>
                      <a:gd name="T8" fmla="*/ 56 w 166"/>
                      <a:gd name="T9" fmla="*/ 0 h 92"/>
                    </a:gdLst>
                    <a:ahLst/>
                    <a:cxnLst>
                      <a:cxn ang="0">
                        <a:pos x="T0" y="T1"/>
                      </a:cxn>
                      <a:cxn ang="0">
                        <a:pos x="T2" y="T3"/>
                      </a:cxn>
                      <a:cxn ang="0">
                        <a:pos x="T4" y="T5"/>
                      </a:cxn>
                      <a:cxn ang="0">
                        <a:pos x="T6" y="T7"/>
                      </a:cxn>
                      <a:cxn ang="0">
                        <a:pos x="T8" y="T9"/>
                      </a:cxn>
                    </a:cxnLst>
                    <a:rect l="0" t="0" r="r" b="b"/>
                    <a:pathLst>
                      <a:path w="166" h="92">
                        <a:moveTo>
                          <a:pt x="56" y="0"/>
                        </a:moveTo>
                        <a:lnTo>
                          <a:pt x="0" y="33"/>
                        </a:lnTo>
                        <a:lnTo>
                          <a:pt x="103" y="92"/>
                        </a:lnTo>
                        <a:lnTo>
                          <a:pt x="166" y="51"/>
                        </a:lnTo>
                        <a:lnTo>
                          <a:pt x="56"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81" name="Freeform 80"/>
                  <p:cNvSpPr>
                    <a:spLocks/>
                  </p:cNvSpPr>
                  <p:nvPr/>
                </p:nvSpPr>
                <p:spPr bwMode="auto">
                  <a:xfrm flipH="1">
                    <a:off x="6031342" y="1889321"/>
                    <a:ext cx="60294" cy="28988"/>
                  </a:xfrm>
                  <a:custGeom>
                    <a:avLst/>
                    <a:gdLst>
                      <a:gd name="T0" fmla="*/ 56 w 180"/>
                      <a:gd name="T1" fmla="*/ 0 h 88"/>
                      <a:gd name="T2" fmla="*/ 0 w 180"/>
                      <a:gd name="T3" fmla="*/ 24 h 88"/>
                      <a:gd name="T4" fmla="*/ 121 w 180"/>
                      <a:gd name="T5" fmla="*/ 88 h 88"/>
                      <a:gd name="T6" fmla="*/ 180 w 180"/>
                      <a:gd name="T7" fmla="*/ 57 h 88"/>
                      <a:gd name="T8" fmla="*/ 56 w 180"/>
                      <a:gd name="T9" fmla="*/ 0 h 88"/>
                    </a:gdLst>
                    <a:ahLst/>
                    <a:cxnLst>
                      <a:cxn ang="0">
                        <a:pos x="T0" y="T1"/>
                      </a:cxn>
                      <a:cxn ang="0">
                        <a:pos x="T2" y="T3"/>
                      </a:cxn>
                      <a:cxn ang="0">
                        <a:pos x="T4" y="T5"/>
                      </a:cxn>
                      <a:cxn ang="0">
                        <a:pos x="T6" y="T7"/>
                      </a:cxn>
                      <a:cxn ang="0">
                        <a:pos x="T8" y="T9"/>
                      </a:cxn>
                    </a:cxnLst>
                    <a:rect l="0" t="0" r="r" b="b"/>
                    <a:pathLst>
                      <a:path w="180" h="88">
                        <a:moveTo>
                          <a:pt x="56" y="0"/>
                        </a:moveTo>
                        <a:lnTo>
                          <a:pt x="0" y="24"/>
                        </a:lnTo>
                        <a:lnTo>
                          <a:pt x="121" y="88"/>
                        </a:lnTo>
                        <a:lnTo>
                          <a:pt x="180" y="57"/>
                        </a:lnTo>
                        <a:lnTo>
                          <a:pt x="56"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82" name="Freeform 81"/>
                  <p:cNvSpPr>
                    <a:spLocks/>
                  </p:cNvSpPr>
                  <p:nvPr/>
                </p:nvSpPr>
                <p:spPr bwMode="auto">
                  <a:xfrm flipH="1">
                    <a:off x="6086276" y="1873510"/>
                    <a:ext cx="38857" cy="17128"/>
                  </a:xfrm>
                  <a:custGeom>
                    <a:avLst/>
                    <a:gdLst>
                      <a:gd name="T0" fmla="*/ 53 w 114"/>
                      <a:gd name="T1" fmla="*/ 0 h 51"/>
                      <a:gd name="T2" fmla="*/ 0 w 114"/>
                      <a:gd name="T3" fmla="*/ 18 h 51"/>
                      <a:gd name="T4" fmla="*/ 62 w 114"/>
                      <a:gd name="T5" fmla="*/ 51 h 51"/>
                      <a:gd name="T6" fmla="*/ 114 w 114"/>
                      <a:gd name="T7" fmla="*/ 29 h 51"/>
                      <a:gd name="T8" fmla="*/ 53 w 114"/>
                      <a:gd name="T9" fmla="*/ 0 h 51"/>
                    </a:gdLst>
                    <a:ahLst/>
                    <a:cxnLst>
                      <a:cxn ang="0">
                        <a:pos x="T0" y="T1"/>
                      </a:cxn>
                      <a:cxn ang="0">
                        <a:pos x="T2" y="T3"/>
                      </a:cxn>
                      <a:cxn ang="0">
                        <a:pos x="T4" y="T5"/>
                      </a:cxn>
                      <a:cxn ang="0">
                        <a:pos x="T6" y="T7"/>
                      </a:cxn>
                      <a:cxn ang="0">
                        <a:pos x="T8" y="T9"/>
                      </a:cxn>
                    </a:cxnLst>
                    <a:rect l="0" t="0" r="r" b="b"/>
                    <a:pathLst>
                      <a:path w="114" h="51">
                        <a:moveTo>
                          <a:pt x="53" y="0"/>
                        </a:moveTo>
                        <a:lnTo>
                          <a:pt x="0" y="18"/>
                        </a:lnTo>
                        <a:lnTo>
                          <a:pt x="62" y="51"/>
                        </a:lnTo>
                        <a:lnTo>
                          <a:pt x="114" y="29"/>
                        </a:lnTo>
                        <a:lnTo>
                          <a:pt x="53"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83" name="Freeform 82"/>
                  <p:cNvSpPr>
                    <a:spLocks/>
                  </p:cNvSpPr>
                  <p:nvPr/>
                </p:nvSpPr>
                <p:spPr bwMode="auto">
                  <a:xfrm flipH="1">
                    <a:off x="6118433" y="1861651"/>
                    <a:ext cx="28137" cy="11858"/>
                  </a:xfrm>
                  <a:custGeom>
                    <a:avLst/>
                    <a:gdLst>
                      <a:gd name="T0" fmla="*/ 48 w 82"/>
                      <a:gd name="T1" fmla="*/ 0 h 33"/>
                      <a:gd name="T2" fmla="*/ 0 w 82"/>
                      <a:gd name="T3" fmla="*/ 19 h 33"/>
                      <a:gd name="T4" fmla="*/ 29 w 82"/>
                      <a:gd name="T5" fmla="*/ 33 h 33"/>
                      <a:gd name="T6" fmla="*/ 82 w 82"/>
                      <a:gd name="T7" fmla="*/ 15 h 33"/>
                      <a:gd name="T8" fmla="*/ 48 w 82"/>
                      <a:gd name="T9" fmla="*/ 0 h 33"/>
                    </a:gdLst>
                    <a:ahLst/>
                    <a:cxnLst>
                      <a:cxn ang="0">
                        <a:pos x="T0" y="T1"/>
                      </a:cxn>
                      <a:cxn ang="0">
                        <a:pos x="T2" y="T3"/>
                      </a:cxn>
                      <a:cxn ang="0">
                        <a:pos x="T4" y="T5"/>
                      </a:cxn>
                      <a:cxn ang="0">
                        <a:pos x="T6" y="T7"/>
                      </a:cxn>
                      <a:cxn ang="0">
                        <a:pos x="T8" y="T9"/>
                      </a:cxn>
                    </a:cxnLst>
                    <a:rect l="0" t="0" r="r" b="b"/>
                    <a:pathLst>
                      <a:path w="82" h="33">
                        <a:moveTo>
                          <a:pt x="48" y="0"/>
                        </a:moveTo>
                        <a:lnTo>
                          <a:pt x="0" y="19"/>
                        </a:lnTo>
                        <a:lnTo>
                          <a:pt x="29" y="33"/>
                        </a:lnTo>
                        <a:lnTo>
                          <a:pt x="82" y="15"/>
                        </a:lnTo>
                        <a:lnTo>
                          <a:pt x="48"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84" name="Freeform 83"/>
                  <p:cNvSpPr>
                    <a:spLocks/>
                  </p:cNvSpPr>
                  <p:nvPr/>
                </p:nvSpPr>
                <p:spPr bwMode="auto">
                  <a:xfrm flipH="1">
                    <a:off x="5853140" y="1926215"/>
                    <a:ext cx="77713" cy="39529"/>
                  </a:xfrm>
                  <a:custGeom>
                    <a:avLst/>
                    <a:gdLst>
                      <a:gd name="T0" fmla="*/ 71 w 229"/>
                      <a:gd name="T1" fmla="*/ 0 h 117"/>
                      <a:gd name="T2" fmla="*/ 0 w 229"/>
                      <a:gd name="T3" fmla="*/ 48 h 117"/>
                      <a:gd name="T4" fmla="*/ 154 w 229"/>
                      <a:gd name="T5" fmla="*/ 117 h 117"/>
                      <a:gd name="T6" fmla="*/ 229 w 229"/>
                      <a:gd name="T7" fmla="*/ 61 h 117"/>
                      <a:gd name="T8" fmla="*/ 71 w 229"/>
                      <a:gd name="T9" fmla="*/ 0 h 117"/>
                    </a:gdLst>
                    <a:ahLst/>
                    <a:cxnLst>
                      <a:cxn ang="0">
                        <a:pos x="T0" y="T1"/>
                      </a:cxn>
                      <a:cxn ang="0">
                        <a:pos x="T2" y="T3"/>
                      </a:cxn>
                      <a:cxn ang="0">
                        <a:pos x="T4" y="T5"/>
                      </a:cxn>
                      <a:cxn ang="0">
                        <a:pos x="T6" y="T7"/>
                      </a:cxn>
                      <a:cxn ang="0">
                        <a:pos x="T8" y="T9"/>
                      </a:cxn>
                    </a:cxnLst>
                    <a:rect l="0" t="0" r="r" b="b"/>
                    <a:pathLst>
                      <a:path w="229" h="117">
                        <a:moveTo>
                          <a:pt x="71" y="0"/>
                        </a:moveTo>
                        <a:lnTo>
                          <a:pt x="0" y="48"/>
                        </a:lnTo>
                        <a:lnTo>
                          <a:pt x="154" y="117"/>
                        </a:lnTo>
                        <a:lnTo>
                          <a:pt x="229" y="61"/>
                        </a:lnTo>
                        <a:lnTo>
                          <a:pt x="71"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85" name="Freeform 84"/>
                  <p:cNvSpPr>
                    <a:spLocks/>
                  </p:cNvSpPr>
                  <p:nvPr/>
                </p:nvSpPr>
                <p:spPr bwMode="auto">
                  <a:xfrm flipH="1">
                    <a:off x="5920132" y="1903816"/>
                    <a:ext cx="65654" cy="31623"/>
                  </a:xfrm>
                  <a:custGeom>
                    <a:avLst/>
                    <a:gdLst>
                      <a:gd name="T0" fmla="*/ 65 w 196"/>
                      <a:gd name="T1" fmla="*/ 0 h 95"/>
                      <a:gd name="T2" fmla="*/ 0 w 196"/>
                      <a:gd name="T3" fmla="*/ 41 h 95"/>
                      <a:gd name="T4" fmla="*/ 126 w 196"/>
                      <a:gd name="T5" fmla="*/ 95 h 95"/>
                      <a:gd name="T6" fmla="*/ 196 w 196"/>
                      <a:gd name="T7" fmla="*/ 53 h 95"/>
                      <a:gd name="T8" fmla="*/ 65 w 196"/>
                      <a:gd name="T9" fmla="*/ 0 h 95"/>
                    </a:gdLst>
                    <a:ahLst/>
                    <a:cxnLst>
                      <a:cxn ang="0">
                        <a:pos x="T0" y="T1"/>
                      </a:cxn>
                      <a:cxn ang="0">
                        <a:pos x="T2" y="T3"/>
                      </a:cxn>
                      <a:cxn ang="0">
                        <a:pos x="T4" y="T5"/>
                      </a:cxn>
                      <a:cxn ang="0">
                        <a:pos x="T6" y="T7"/>
                      </a:cxn>
                      <a:cxn ang="0">
                        <a:pos x="T8" y="T9"/>
                      </a:cxn>
                    </a:cxnLst>
                    <a:rect l="0" t="0" r="r" b="b"/>
                    <a:pathLst>
                      <a:path w="196" h="95">
                        <a:moveTo>
                          <a:pt x="65" y="0"/>
                        </a:moveTo>
                        <a:lnTo>
                          <a:pt x="0" y="41"/>
                        </a:lnTo>
                        <a:lnTo>
                          <a:pt x="126" y="95"/>
                        </a:lnTo>
                        <a:lnTo>
                          <a:pt x="196" y="53"/>
                        </a:lnTo>
                        <a:lnTo>
                          <a:pt x="65"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86" name="Freeform 85"/>
                  <p:cNvSpPr>
                    <a:spLocks/>
                  </p:cNvSpPr>
                  <p:nvPr/>
                </p:nvSpPr>
                <p:spPr bwMode="auto">
                  <a:xfrm flipH="1">
                    <a:off x="5977747" y="1886686"/>
                    <a:ext cx="53595" cy="23718"/>
                  </a:xfrm>
                  <a:custGeom>
                    <a:avLst/>
                    <a:gdLst>
                      <a:gd name="T0" fmla="*/ 60 w 160"/>
                      <a:gd name="T1" fmla="*/ 0 h 72"/>
                      <a:gd name="T2" fmla="*/ 0 w 160"/>
                      <a:gd name="T3" fmla="*/ 31 h 72"/>
                      <a:gd name="T4" fmla="*/ 98 w 160"/>
                      <a:gd name="T5" fmla="*/ 72 h 72"/>
                      <a:gd name="T6" fmla="*/ 160 w 160"/>
                      <a:gd name="T7" fmla="*/ 37 h 72"/>
                      <a:gd name="T8" fmla="*/ 60 w 160"/>
                      <a:gd name="T9" fmla="*/ 0 h 72"/>
                    </a:gdLst>
                    <a:ahLst/>
                    <a:cxnLst>
                      <a:cxn ang="0">
                        <a:pos x="T0" y="T1"/>
                      </a:cxn>
                      <a:cxn ang="0">
                        <a:pos x="T2" y="T3"/>
                      </a:cxn>
                      <a:cxn ang="0">
                        <a:pos x="T4" y="T5"/>
                      </a:cxn>
                      <a:cxn ang="0">
                        <a:pos x="T6" y="T7"/>
                      </a:cxn>
                      <a:cxn ang="0">
                        <a:pos x="T8" y="T9"/>
                      </a:cxn>
                    </a:cxnLst>
                    <a:rect l="0" t="0" r="r" b="b"/>
                    <a:pathLst>
                      <a:path w="160" h="72">
                        <a:moveTo>
                          <a:pt x="60" y="0"/>
                        </a:moveTo>
                        <a:lnTo>
                          <a:pt x="0" y="31"/>
                        </a:lnTo>
                        <a:lnTo>
                          <a:pt x="98" y="72"/>
                        </a:lnTo>
                        <a:lnTo>
                          <a:pt x="160" y="37"/>
                        </a:lnTo>
                        <a:lnTo>
                          <a:pt x="60"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87" name="Freeform 86"/>
                  <p:cNvSpPr>
                    <a:spLocks/>
                  </p:cNvSpPr>
                  <p:nvPr/>
                </p:nvSpPr>
                <p:spPr bwMode="auto">
                  <a:xfrm flipH="1">
                    <a:off x="6024644" y="1869557"/>
                    <a:ext cx="48235" cy="21082"/>
                  </a:xfrm>
                  <a:custGeom>
                    <a:avLst/>
                    <a:gdLst>
                      <a:gd name="T0" fmla="*/ 55 w 143"/>
                      <a:gd name="T1" fmla="*/ 0 h 63"/>
                      <a:gd name="T2" fmla="*/ 0 w 143"/>
                      <a:gd name="T3" fmla="*/ 27 h 63"/>
                      <a:gd name="T4" fmla="*/ 80 w 143"/>
                      <a:gd name="T5" fmla="*/ 63 h 63"/>
                      <a:gd name="T6" fmla="*/ 143 w 143"/>
                      <a:gd name="T7" fmla="*/ 35 h 63"/>
                      <a:gd name="T8" fmla="*/ 55 w 143"/>
                      <a:gd name="T9" fmla="*/ 0 h 63"/>
                    </a:gdLst>
                    <a:ahLst/>
                    <a:cxnLst>
                      <a:cxn ang="0">
                        <a:pos x="T0" y="T1"/>
                      </a:cxn>
                      <a:cxn ang="0">
                        <a:pos x="T2" y="T3"/>
                      </a:cxn>
                      <a:cxn ang="0">
                        <a:pos x="T4" y="T5"/>
                      </a:cxn>
                      <a:cxn ang="0">
                        <a:pos x="T6" y="T7"/>
                      </a:cxn>
                      <a:cxn ang="0">
                        <a:pos x="T8" y="T9"/>
                      </a:cxn>
                    </a:cxnLst>
                    <a:rect l="0" t="0" r="r" b="b"/>
                    <a:pathLst>
                      <a:path w="143" h="63">
                        <a:moveTo>
                          <a:pt x="55" y="0"/>
                        </a:moveTo>
                        <a:lnTo>
                          <a:pt x="0" y="27"/>
                        </a:lnTo>
                        <a:lnTo>
                          <a:pt x="80" y="63"/>
                        </a:lnTo>
                        <a:lnTo>
                          <a:pt x="143" y="35"/>
                        </a:lnTo>
                        <a:lnTo>
                          <a:pt x="55"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88" name="Freeform 87"/>
                  <p:cNvSpPr>
                    <a:spLocks/>
                  </p:cNvSpPr>
                  <p:nvPr/>
                </p:nvSpPr>
                <p:spPr bwMode="auto">
                  <a:xfrm flipH="1">
                    <a:off x="6067519" y="1852428"/>
                    <a:ext cx="48235" cy="19764"/>
                  </a:xfrm>
                  <a:custGeom>
                    <a:avLst/>
                    <a:gdLst>
                      <a:gd name="T0" fmla="*/ 46 w 143"/>
                      <a:gd name="T1" fmla="*/ 0 h 58"/>
                      <a:gd name="T2" fmla="*/ 0 w 143"/>
                      <a:gd name="T3" fmla="*/ 16 h 58"/>
                      <a:gd name="T4" fmla="*/ 92 w 143"/>
                      <a:gd name="T5" fmla="*/ 58 h 58"/>
                      <a:gd name="T6" fmla="*/ 143 w 143"/>
                      <a:gd name="T7" fmla="*/ 35 h 58"/>
                      <a:gd name="T8" fmla="*/ 116 w 143"/>
                      <a:gd name="T9" fmla="*/ 28 h 58"/>
                      <a:gd name="T10" fmla="*/ 46 w 143"/>
                      <a:gd name="T11" fmla="*/ 0 h 58"/>
                    </a:gdLst>
                    <a:ahLst/>
                    <a:cxnLst>
                      <a:cxn ang="0">
                        <a:pos x="T0" y="T1"/>
                      </a:cxn>
                      <a:cxn ang="0">
                        <a:pos x="T2" y="T3"/>
                      </a:cxn>
                      <a:cxn ang="0">
                        <a:pos x="T4" y="T5"/>
                      </a:cxn>
                      <a:cxn ang="0">
                        <a:pos x="T6" y="T7"/>
                      </a:cxn>
                      <a:cxn ang="0">
                        <a:pos x="T8" y="T9"/>
                      </a:cxn>
                      <a:cxn ang="0">
                        <a:pos x="T10" y="T11"/>
                      </a:cxn>
                    </a:cxnLst>
                    <a:rect l="0" t="0" r="r" b="b"/>
                    <a:pathLst>
                      <a:path w="143" h="58">
                        <a:moveTo>
                          <a:pt x="46" y="0"/>
                        </a:moveTo>
                        <a:lnTo>
                          <a:pt x="0" y="16"/>
                        </a:lnTo>
                        <a:lnTo>
                          <a:pt x="92" y="58"/>
                        </a:lnTo>
                        <a:lnTo>
                          <a:pt x="143" y="35"/>
                        </a:lnTo>
                        <a:lnTo>
                          <a:pt x="116" y="28"/>
                        </a:lnTo>
                        <a:lnTo>
                          <a:pt x="46"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89" name="Freeform 88"/>
                  <p:cNvSpPr>
                    <a:spLocks/>
                  </p:cNvSpPr>
                  <p:nvPr/>
                </p:nvSpPr>
                <p:spPr bwMode="auto">
                  <a:xfrm flipH="1">
                    <a:off x="6067519" y="1843204"/>
                    <a:ext cx="18758" cy="7906"/>
                  </a:xfrm>
                  <a:custGeom>
                    <a:avLst/>
                    <a:gdLst>
                      <a:gd name="T0" fmla="*/ 28 w 56"/>
                      <a:gd name="T1" fmla="*/ 0 h 21"/>
                      <a:gd name="T2" fmla="*/ 0 w 56"/>
                      <a:gd name="T3" fmla="*/ 10 h 21"/>
                      <a:gd name="T4" fmla="*/ 29 w 56"/>
                      <a:gd name="T5" fmla="*/ 21 h 21"/>
                      <a:gd name="T6" fmla="*/ 56 w 56"/>
                      <a:gd name="T7" fmla="*/ 8 h 21"/>
                      <a:gd name="T8" fmla="*/ 28 w 56"/>
                      <a:gd name="T9" fmla="*/ 0 h 21"/>
                    </a:gdLst>
                    <a:ahLst/>
                    <a:cxnLst>
                      <a:cxn ang="0">
                        <a:pos x="T0" y="T1"/>
                      </a:cxn>
                      <a:cxn ang="0">
                        <a:pos x="T2" y="T3"/>
                      </a:cxn>
                      <a:cxn ang="0">
                        <a:pos x="T4" y="T5"/>
                      </a:cxn>
                      <a:cxn ang="0">
                        <a:pos x="T6" y="T7"/>
                      </a:cxn>
                      <a:cxn ang="0">
                        <a:pos x="T8" y="T9"/>
                      </a:cxn>
                    </a:cxnLst>
                    <a:rect l="0" t="0" r="r" b="b"/>
                    <a:pathLst>
                      <a:path w="56" h="21">
                        <a:moveTo>
                          <a:pt x="28" y="0"/>
                        </a:moveTo>
                        <a:lnTo>
                          <a:pt x="0" y="10"/>
                        </a:lnTo>
                        <a:lnTo>
                          <a:pt x="29" y="21"/>
                        </a:lnTo>
                        <a:lnTo>
                          <a:pt x="56" y="8"/>
                        </a:lnTo>
                        <a:lnTo>
                          <a:pt x="28"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90" name="Freeform 89"/>
                  <p:cNvSpPr>
                    <a:spLocks/>
                  </p:cNvSpPr>
                  <p:nvPr/>
                </p:nvSpPr>
                <p:spPr bwMode="auto">
                  <a:xfrm flipH="1">
                    <a:off x="6028662" y="1851111"/>
                    <a:ext cx="34837" cy="13176"/>
                  </a:xfrm>
                  <a:custGeom>
                    <a:avLst/>
                    <a:gdLst>
                      <a:gd name="T0" fmla="*/ 31 w 104"/>
                      <a:gd name="T1" fmla="*/ 0 h 38"/>
                      <a:gd name="T2" fmla="*/ 0 w 104"/>
                      <a:gd name="T3" fmla="*/ 13 h 38"/>
                      <a:gd name="T4" fmla="*/ 66 w 104"/>
                      <a:gd name="T5" fmla="*/ 38 h 38"/>
                      <a:gd name="T6" fmla="*/ 104 w 104"/>
                      <a:gd name="T7" fmla="*/ 25 h 38"/>
                      <a:gd name="T8" fmla="*/ 31 w 104"/>
                      <a:gd name="T9" fmla="*/ 0 h 38"/>
                    </a:gdLst>
                    <a:ahLst/>
                    <a:cxnLst>
                      <a:cxn ang="0">
                        <a:pos x="T0" y="T1"/>
                      </a:cxn>
                      <a:cxn ang="0">
                        <a:pos x="T2" y="T3"/>
                      </a:cxn>
                      <a:cxn ang="0">
                        <a:pos x="T4" y="T5"/>
                      </a:cxn>
                      <a:cxn ang="0">
                        <a:pos x="T6" y="T7"/>
                      </a:cxn>
                      <a:cxn ang="0">
                        <a:pos x="T8" y="T9"/>
                      </a:cxn>
                    </a:cxnLst>
                    <a:rect l="0" t="0" r="r" b="b"/>
                    <a:pathLst>
                      <a:path w="104" h="38">
                        <a:moveTo>
                          <a:pt x="31" y="0"/>
                        </a:moveTo>
                        <a:lnTo>
                          <a:pt x="0" y="13"/>
                        </a:lnTo>
                        <a:lnTo>
                          <a:pt x="66" y="38"/>
                        </a:lnTo>
                        <a:lnTo>
                          <a:pt x="104" y="25"/>
                        </a:lnTo>
                        <a:lnTo>
                          <a:pt x="31"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91" name="Freeform 90"/>
                  <p:cNvSpPr>
                    <a:spLocks/>
                  </p:cNvSpPr>
                  <p:nvPr/>
                </p:nvSpPr>
                <p:spPr bwMode="auto">
                  <a:xfrm flipH="1">
                    <a:off x="5976408" y="1864287"/>
                    <a:ext cx="50915" cy="18447"/>
                  </a:xfrm>
                  <a:custGeom>
                    <a:avLst/>
                    <a:gdLst>
                      <a:gd name="T0" fmla="*/ 39 w 151"/>
                      <a:gd name="T1" fmla="*/ 0 h 59"/>
                      <a:gd name="T2" fmla="*/ 0 w 151"/>
                      <a:gd name="T3" fmla="*/ 16 h 59"/>
                      <a:gd name="T4" fmla="*/ 110 w 151"/>
                      <a:gd name="T5" fmla="*/ 59 h 59"/>
                      <a:gd name="T6" fmla="*/ 151 w 151"/>
                      <a:gd name="T7" fmla="*/ 36 h 59"/>
                      <a:gd name="T8" fmla="*/ 39 w 151"/>
                      <a:gd name="T9" fmla="*/ 0 h 59"/>
                    </a:gdLst>
                    <a:ahLst/>
                    <a:cxnLst>
                      <a:cxn ang="0">
                        <a:pos x="T0" y="T1"/>
                      </a:cxn>
                      <a:cxn ang="0">
                        <a:pos x="T2" y="T3"/>
                      </a:cxn>
                      <a:cxn ang="0">
                        <a:pos x="T4" y="T5"/>
                      </a:cxn>
                      <a:cxn ang="0">
                        <a:pos x="T6" y="T7"/>
                      </a:cxn>
                      <a:cxn ang="0">
                        <a:pos x="T8" y="T9"/>
                      </a:cxn>
                    </a:cxnLst>
                    <a:rect l="0" t="0" r="r" b="b"/>
                    <a:pathLst>
                      <a:path w="151" h="59">
                        <a:moveTo>
                          <a:pt x="39" y="0"/>
                        </a:moveTo>
                        <a:lnTo>
                          <a:pt x="0" y="16"/>
                        </a:lnTo>
                        <a:lnTo>
                          <a:pt x="110" y="59"/>
                        </a:lnTo>
                        <a:lnTo>
                          <a:pt x="151" y="36"/>
                        </a:lnTo>
                        <a:lnTo>
                          <a:pt x="39"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92" name="Freeform 91"/>
                  <p:cNvSpPr>
                    <a:spLocks/>
                  </p:cNvSpPr>
                  <p:nvPr/>
                </p:nvSpPr>
                <p:spPr bwMode="auto">
                  <a:xfrm flipH="1">
                    <a:off x="5925492" y="1880098"/>
                    <a:ext cx="49576" cy="21082"/>
                  </a:xfrm>
                  <a:custGeom>
                    <a:avLst/>
                    <a:gdLst>
                      <a:gd name="T0" fmla="*/ 40 w 148"/>
                      <a:gd name="T1" fmla="*/ 0 h 64"/>
                      <a:gd name="T2" fmla="*/ 0 w 148"/>
                      <a:gd name="T3" fmla="*/ 25 h 64"/>
                      <a:gd name="T4" fmla="*/ 101 w 148"/>
                      <a:gd name="T5" fmla="*/ 64 h 64"/>
                      <a:gd name="T6" fmla="*/ 148 w 148"/>
                      <a:gd name="T7" fmla="*/ 35 h 64"/>
                      <a:gd name="T8" fmla="*/ 40 w 148"/>
                      <a:gd name="T9" fmla="*/ 0 h 64"/>
                    </a:gdLst>
                    <a:ahLst/>
                    <a:cxnLst>
                      <a:cxn ang="0">
                        <a:pos x="T0" y="T1"/>
                      </a:cxn>
                      <a:cxn ang="0">
                        <a:pos x="T2" y="T3"/>
                      </a:cxn>
                      <a:cxn ang="0">
                        <a:pos x="T4" y="T5"/>
                      </a:cxn>
                      <a:cxn ang="0">
                        <a:pos x="T6" y="T7"/>
                      </a:cxn>
                      <a:cxn ang="0">
                        <a:pos x="T8" y="T9"/>
                      </a:cxn>
                    </a:cxnLst>
                    <a:rect l="0" t="0" r="r" b="b"/>
                    <a:pathLst>
                      <a:path w="148" h="64">
                        <a:moveTo>
                          <a:pt x="40" y="0"/>
                        </a:moveTo>
                        <a:lnTo>
                          <a:pt x="0" y="25"/>
                        </a:lnTo>
                        <a:lnTo>
                          <a:pt x="101" y="64"/>
                        </a:lnTo>
                        <a:lnTo>
                          <a:pt x="148" y="35"/>
                        </a:lnTo>
                        <a:lnTo>
                          <a:pt x="40"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93" name="Freeform 92"/>
                  <p:cNvSpPr>
                    <a:spLocks/>
                  </p:cNvSpPr>
                  <p:nvPr/>
                </p:nvSpPr>
                <p:spPr bwMode="auto">
                  <a:xfrm flipH="1">
                    <a:off x="5867878" y="1897227"/>
                    <a:ext cx="57615" cy="25034"/>
                  </a:xfrm>
                  <a:custGeom>
                    <a:avLst/>
                    <a:gdLst>
                      <a:gd name="T0" fmla="*/ 46 w 170"/>
                      <a:gd name="T1" fmla="*/ 0 h 75"/>
                      <a:gd name="T2" fmla="*/ 0 w 170"/>
                      <a:gd name="T3" fmla="*/ 30 h 75"/>
                      <a:gd name="T4" fmla="*/ 116 w 170"/>
                      <a:gd name="T5" fmla="*/ 75 h 75"/>
                      <a:gd name="T6" fmla="*/ 170 w 170"/>
                      <a:gd name="T7" fmla="*/ 41 h 75"/>
                      <a:gd name="T8" fmla="*/ 46 w 170"/>
                      <a:gd name="T9" fmla="*/ 0 h 75"/>
                    </a:gdLst>
                    <a:ahLst/>
                    <a:cxnLst>
                      <a:cxn ang="0">
                        <a:pos x="T0" y="T1"/>
                      </a:cxn>
                      <a:cxn ang="0">
                        <a:pos x="T2" y="T3"/>
                      </a:cxn>
                      <a:cxn ang="0">
                        <a:pos x="T4" y="T5"/>
                      </a:cxn>
                      <a:cxn ang="0">
                        <a:pos x="T6" y="T7"/>
                      </a:cxn>
                      <a:cxn ang="0">
                        <a:pos x="T8" y="T9"/>
                      </a:cxn>
                    </a:cxnLst>
                    <a:rect l="0" t="0" r="r" b="b"/>
                    <a:pathLst>
                      <a:path w="170" h="75">
                        <a:moveTo>
                          <a:pt x="46" y="0"/>
                        </a:moveTo>
                        <a:lnTo>
                          <a:pt x="0" y="30"/>
                        </a:lnTo>
                        <a:lnTo>
                          <a:pt x="116" y="75"/>
                        </a:lnTo>
                        <a:lnTo>
                          <a:pt x="170" y="41"/>
                        </a:lnTo>
                        <a:lnTo>
                          <a:pt x="46"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94" name="Freeform 93"/>
                  <p:cNvSpPr>
                    <a:spLocks/>
                  </p:cNvSpPr>
                  <p:nvPr/>
                </p:nvSpPr>
                <p:spPr bwMode="auto">
                  <a:xfrm flipH="1">
                    <a:off x="5823662" y="1914356"/>
                    <a:ext cx="46896" cy="23718"/>
                  </a:xfrm>
                  <a:custGeom>
                    <a:avLst/>
                    <a:gdLst>
                      <a:gd name="T0" fmla="*/ 52 w 141"/>
                      <a:gd name="T1" fmla="*/ 0 h 70"/>
                      <a:gd name="T2" fmla="*/ 0 w 141"/>
                      <a:gd name="T3" fmla="*/ 35 h 70"/>
                      <a:gd name="T4" fmla="*/ 87 w 141"/>
                      <a:gd name="T5" fmla="*/ 70 h 70"/>
                      <a:gd name="T6" fmla="*/ 141 w 141"/>
                      <a:gd name="T7" fmla="*/ 29 h 70"/>
                      <a:gd name="T8" fmla="*/ 52 w 141"/>
                      <a:gd name="T9" fmla="*/ 0 h 70"/>
                    </a:gdLst>
                    <a:ahLst/>
                    <a:cxnLst>
                      <a:cxn ang="0">
                        <a:pos x="T0" y="T1"/>
                      </a:cxn>
                      <a:cxn ang="0">
                        <a:pos x="T2" y="T3"/>
                      </a:cxn>
                      <a:cxn ang="0">
                        <a:pos x="T4" y="T5"/>
                      </a:cxn>
                      <a:cxn ang="0">
                        <a:pos x="T6" y="T7"/>
                      </a:cxn>
                      <a:cxn ang="0">
                        <a:pos x="T8" y="T9"/>
                      </a:cxn>
                    </a:cxnLst>
                    <a:rect l="0" t="0" r="r" b="b"/>
                    <a:pathLst>
                      <a:path w="141" h="70">
                        <a:moveTo>
                          <a:pt x="52" y="0"/>
                        </a:moveTo>
                        <a:lnTo>
                          <a:pt x="0" y="35"/>
                        </a:lnTo>
                        <a:lnTo>
                          <a:pt x="87" y="70"/>
                        </a:lnTo>
                        <a:lnTo>
                          <a:pt x="141" y="29"/>
                        </a:lnTo>
                        <a:lnTo>
                          <a:pt x="52"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95" name="Freeform 94"/>
                  <p:cNvSpPr>
                    <a:spLocks/>
                  </p:cNvSpPr>
                  <p:nvPr/>
                </p:nvSpPr>
                <p:spPr bwMode="auto">
                  <a:xfrm flipH="1">
                    <a:off x="5755329" y="1890639"/>
                    <a:ext cx="519869" cy="223996"/>
                  </a:xfrm>
                  <a:custGeom>
                    <a:avLst/>
                    <a:gdLst>
                      <a:gd name="T0" fmla="*/ 0 w 1552"/>
                      <a:gd name="T1" fmla="*/ 9 h 682"/>
                      <a:gd name="T2" fmla="*/ 6 w 1552"/>
                      <a:gd name="T3" fmla="*/ 13 h 682"/>
                      <a:gd name="T4" fmla="*/ 21 w 1552"/>
                      <a:gd name="T5" fmla="*/ 26 h 682"/>
                      <a:gd name="T6" fmla="*/ 43 w 1552"/>
                      <a:gd name="T7" fmla="*/ 47 h 682"/>
                      <a:gd name="T8" fmla="*/ 73 w 1552"/>
                      <a:gd name="T9" fmla="*/ 71 h 682"/>
                      <a:gd name="T10" fmla="*/ 109 w 1552"/>
                      <a:gd name="T11" fmla="*/ 101 h 682"/>
                      <a:gd name="T12" fmla="*/ 150 w 1552"/>
                      <a:gd name="T13" fmla="*/ 135 h 682"/>
                      <a:gd name="T14" fmla="*/ 196 w 1552"/>
                      <a:gd name="T15" fmla="*/ 174 h 682"/>
                      <a:gd name="T16" fmla="*/ 243 w 1552"/>
                      <a:gd name="T17" fmla="*/ 215 h 682"/>
                      <a:gd name="T18" fmla="*/ 322 w 1552"/>
                      <a:gd name="T19" fmla="*/ 281 h 682"/>
                      <a:gd name="T20" fmla="*/ 377 w 1552"/>
                      <a:gd name="T21" fmla="*/ 325 h 682"/>
                      <a:gd name="T22" fmla="*/ 456 w 1552"/>
                      <a:gd name="T23" fmla="*/ 393 h 682"/>
                      <a:gd name="T24" fmla="*/ 533 w 1552"/>
                      <a:gd name="T25" fmla="*/ 458 h 682"/>
                      <a:gd name="T26" fmla="*/ 582 w 1552"/>
                      <a:gd name="T27" fmla="*/ 499 h 682"/>
                      <a:gd name="T28" fmla="*/ 627 w 1552"/>
                      <a:gd name="T29" fmla="*/ 537 h 682"/>
                      <a:gd name="T30" fmla="*/ 668 w 1552"/>
                      <a:gd name="T31" fmla="*/ 572 h 682"/>
                      <a:gd name="T32" fmla="*/ 703 w 1552"/>
                      <a:gd name="T33" fmla="*/ 602 h 682"/>
                      <a:gd name="T34" fmla="*/ 734 w 1552"/>
                      <a:gd name="T35" fmla="*/ 626 h 682"/>
                      <a:gd name="T36" fmla="*/ 756 w 1552"/>
                      <a:gd name="T37" fmla="*/ 643 h 682"/>
                      <a:gd name="T38" fmla="*/ 769 w 1552"/>
                      <a:gd name="T39" fmla="*/ 654 h 682"/>
                      <a:gd name="T40" fmla="*/ 798 w 1552"/>
                      <a:gd name="T41" fmla="*/ 672 h 682"/>
                      <a:gd name="T42" fmla="*/ 825 w 1552"/>
                      <a:gd name="T43" fmla="*/ 681 h 682"/>
                      <a:gd name="T44" fmla="*/ 846 w 1552"/>
                      <a:gd name="T45" fmla="*/ 681 h 682"/>
                      <a:gd name="T46" fmla="*/ 863 w 1552"/>
                      <a:gd name="T47" fmla="*/ 676 h 682"/>
                      <a:gd name="T48" fmla="*/ 874 w 1552"/>
                      <a:gd name="T49" fmla="*/ 667 h 682"/>
                      <a:gd name="T50" fmla="*/ 879 w 1552"/>
                      <a:gd name="T51" fmla="*/ 663 h 682"/>
                      <a:gd name="T52" fmla="*/ 1548 w 1552"/>
                      <a:gd name="T53" fmla="*/ 61 h 682"/>
                      <a:gd name="T54" fmla="*/ 871 w 1552"/>
                      <a:gd name="T55" fmla="*/ 656 h 682"/>
                      <a:gd name="T56" fmla="*/ 863 w 1552"/>
                      <a:gd name="T57" fmla="*/ 663 h 682"/>
                      <a:gd name="T58" fmla="*/ 846 w 1552"/>
                      <a:gd name="T59" fmla="*/ 669 h 682"/>
                      <a:gd name="T60" fmla="*/ 826 w 1552"/>
                      <a:gd name="T61" fmla="*/ 669 h 682"/>
                      <a:gd name="T62" fmla="*/ 809 w 1552"/>
                      <a:gd name="T63" fmla="*/ 666 h 682"/>
                      <a:gd name="T64" fmla="*/ 785 w 1552"/>
                      <a:gd name="T65" fmla="*/ 654 h 682"/>
                      <a:gd name="T66" fmla="*/ 768 w 1552"/>
                      <a:gd name="T67" fmla="*/ 641 h 682"/>
                      <a:gd name="T68" fmla="*/ 750 w 1552"/>
                      <a:gd name="T69" fmla="*/ 626 h 682"/>
                      <a:gd name="T70" fmla="*/ 723 w 1552"/>
                      <a:gd name="T71" fmla="*/ 605 h 682"/>
                      <a:gd name="T72" fmla="*/ 690 w 1552"/>
                      <a:gd name="T73" fmla="*/ 578 h 682"/>
                      <a:gd name="T74" fmla="*/ 655 w 1552"/>
                      <a:gd name="T75" fmla="*/ 546 h 682"/>
                      <a:gd name="T76" fmla="*/ 610 w 1552"/>
                      <a:gd name="T77" fmla="*/ 509 h 682"/>
                      <a:gd name="T78" fmla="*/ 564 w 1552"/>
                      <a:gd name="T79" fmla="*/ 470 h 682"/>
                      <a:gd name="T80" fmla="*/ 487 w 1552"/>
                      <a:gd name="T81" fmla="*/ 406 h 682"/>
                      <a:gd name="T82" fmla="*/ 434 w 1552"/>
                      <a:gd name="T83" fmla="*/ 363 h 682"/>
                      <a:gd name="T84" fmla="*/ 381 w 1552"/>
                      <a:gd name="T85" fmla="*/ 318 h 682"/>
                      <a:gd name="T86" fmla="*/ 277 w 1552"/>
                      <a:gd name="T87" fmla="*/ 227 h 682"/>
                      <a:gd name="T88" fmla="*/ 201 w 1552"/>
                      <a:gd name="T89" fmla="*/ 167 h 682"/>
                      <a:gd name="T90" fmla="*/ 157 w 1552"/>
                      <a:gd name="T91" fmla="*/ 127 h 682"/>
                      <a:gd name="T92" fmla="*/ 116 w 1552"/>
                      <a:gd name="T93" fmla="*/ 92 h 682"/>
                      <a:gd name="T94" fmla="*/ 79 w 1552"/>
                      <a:gd name="T95" fmla="*/ 61 h 682"/>
                      <a:gd name="T96" fmla="*/ 50 w 1552"/>
                      <a:gd name="T97" fmla="*/ 37 h 682"/>
                      <a:gd name="T98" fmla="*/ 27 w 1552"/>
                      <a:gd name="T99" fmla="*/ 16 h 682"/>
                      <a:gd name="T100" fmla="*/ 12 w 1552"/>
                      <a:gd name="T101" fmla="*/ 6 h 682"/>
                      <a:gd name="T102" fmla="*/ 8 w 1552"/>
                      <a:gd name="T103" fmla="*/ 0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52" h="682">
                        <a:moveTo>
                          <a:pt x="8" y="0"/>
                        </a:moveTo>
                        <a:lnTo>
                          <a:pt x="0" y="9"/>
                        </a:lnTo>
                        <a:lnTo>
                          <a:pt x="2" y="10"/>
                        </a:lnTo>
                        <a:lnTo>
                          <a:pt x="6" y="13"/>
                        </a:lnTo>
                        <a:lnTo>
                          <a:pt x="12" y="19"/>
                        </a:lnTo>
                        <a:lnTo>
                          <a:pt x="21" y="26"/>
                        </a:lnTo>
                        <a:lnTo>
                          <a:pt x="32" y="35"/>
                        </a:lnTo>
                        <a:lnTo>
                          <a:pt x="43" y="47"/>
                        </a:lnTo>
                        <a:lnTo>
                          <a:pt x="59" y="57"/>
                        </a:lnTo>
                        <a:lnTo>
                          <a:pt x="73" y="71"/>
                        </a:lnTo>
                        <a:lnTo>
                          <a:pt x="91" y="86"/>
                        </a:lnTo>
                        <a:lnTo>
                          <a:pt x="109" y="101"/>
                        </a:lnTo>
                        <a:lnTo>
                          <a:pt x="129" y="119"/>
                        </a:lnTo>
                        <a:lnTo>
                          <a:pt x="150" y="135"/>
                        </a:lnTo>
                        <a:lnTo>
                          <a:pt x="172" y="155"/>
                        </a:lnTo>
                        <a:lnTo>
                          <a:pt x="196" y="174"/>
                        </a:lnTo>
                        <a:lnTo>
                          <a:pt x="221" y="195"/>
                        </a:lnTo>
                        <a:lnTo>
                          <a:pt x="243" y="215"/>
                        </a:lnTo>
                        <a:lnTo>
                          <a:pt x="270" y="237"/>
                        </a:lnTo>
                        <a:lnTo>
                          <a:pt x="322" y="281"/>
                        </a:lnTo>
                        <a:lnTo>
                          <a:pt x="349" y="304"/>
                        </a:lnTo>
                        <a:lnTo>
                          <a:pt x="377" y="325"/>
                        </a:lnTo>
                        <a:lnTo>
                          <a:pt x="429" y="372"/>
                        </a:lnTo>
                        <a:lnTo>
                          <a:pt x="456" y="393"/>
                        </a:lnTo>
                        <a:lnTo>
                          <a:pt x="508" y="439"/>
                        </a:lnTo>
                        <a:lnTo>
                          <a:pt x="533" y="458"/>
                        </a:lnTo>
                        <a:lnTo>
                          <a:pt x="558" y="480"/>
                        </a:lnTo>
                        <a:lnTo>
                          <a:pt x="582" y="499"/>
                        </a:lnTo>
                        <a:lnTo>
                          <a:pt x="605" y="520"/>
                        </a:lnTo>
                        <a:lnTo>
                          <a:pt x="627" y="537"/>
                        </a:lnTo>
                        <a:lnTo>
                          <a:pt x="648" y="556"/>
                        </a:lnTo>
                        <a:lnTo>
                          <a:pt x="668" y="572"/>
                        </a:lnTo>
                        <a:lnTo>
                          <a:pt x="685" y="587"/>
                        </a:lnTo>
                        <a:lnTo>
                          <a:pt x="703" y="602"/>
                        </a:lnTo>
                        <a:lnTo>
                          <a:pt x="720" y="615"/>
                        </a:lnTo>
                        <a:lnTo>
                          <a:pt x="734" y="626"/>
                        </a:lnTo>
                        <a:lnTo>
                          <a:pt x="744" y="637"/>
                        </a:lnTo>
                        <a:lnTo>
                          <a:pt x="756" y="643"/>
                        </a:lnTo>
                        <a:lnTo>
                          <a:pt x="763" y="650"/>
                        </a:lnTo>
                        <a:lnTo>
                          <a:pt x="769" y="654"/>
                        </a:lnTo>
                        <a:lnTo>
                          <a:pt x="785" y="666"/>
                        </a:lnTo>
                        <a:lnTo>
                          <a:pt x="798" y="672"/>
                        </a:lnTo>
                        <a:lnTo>
                          <a:pt x="813" y="679"/>
                        </a:lnTo>
                        <a:lnTo>
                          <a:pt x="825" y="681"/>
                        </a:lnTo>
                        <a:lnTo>
                          <a:pt x="835" y="682"/>
                        </a:lnTo>
                        <a:lnTo>
                          <a:pt x="846" y="681"/>
                        </a:lnTo>
                        <a:lnTo>
                          <a:pt x="857" y="679"/>
                        </a:lnTo>
                        <a:lnTo>
                          <a:pt x="863" y="676"/>
                        </a:lnTo>
                        <a:lnTo>
                          <a:pt x="870" y="670"/>
                        </a:lnTo>
                        <a:lnTo>
                          <a:pt x="874" y="667"/>
                        </a:lnTo>
                        <a:lnTo>
                          <a:pt x="877" y="664"/>
                        </a:lnTo>
                        <a:lnTo>
                          <a:pt x="879" y="663"/>
                        </a:lnTo>
                        <a:lnTo>
                          <a:pt x="1552" y="71"/>
                        </a:lnTo>
                        <a:lnTo>
                          <a:pt x="1548" y="61"/>
                        </a:lnTo>
                        <a:lnTo>
                          <a:pt x="873" y="654"/>
                        </a:lnTo>
                        <a:lnTo>
                          <a:pt x="871" y="656"/>
                        </a:lnTo>
                        <a:lnTo>
                          <a:pt x="867" y="659"/>
                        </a:lnTo>
                        <a:lnTo>
                          <a:pt x="863" y="663"/>
                        </a:lnTo>
                        <a:lnTo>
                          <a:pt x="857" y="666"/>
                        </a:lnTo>
                        <a:lnTo>
                          <a:pt x="846" y="669"/>
                        </a:lnTo>
                        <a:lnTo>
                          <a:pt x="835" y="669"/>
                        </a:lnTo>
                        <a:lnTo>
                          <a:pt x="826" y="669"/>
                        </a:lnTo>
                        <a:lnTo>
                          <a:pt x="819" y="667"/>
                        </a:lnTo>
                        <a:lnTo>
                          <a:pt x="809" y="666"/>
                        </a:lnTo>
                        <a:lnTo>
                          <a:pt x="797" y="660"/>
                        </a:lnTo>
                        <a:lnTo>
                          <a:pt x="785" y="654"/>
                        </a:lnTo>
                        <a:lnTo>
                          <a:pt x="775" y="646"/>
                        </a:lnTo>
                        <a:lnTo>
                          <a:pt x="768" y="641"/>
                        </a:lnTo>
                        <a:lnTo>
                          <a:pt x="759" y="634"/>
                        </a:lnTo>
                        <a:lnTo>
                          <a:pt x="750" y="626"/>
                        </a:lnTo>
                        <a:lnTo>
                          <a:pt x="738" y="616"/>
                        </a:lnTo>
                        <a:lnTo>
                          <a:pt x="723" y="605"/>
                        </a:lnTo>
                        <a:lnTo>
                          <a:pt x="709" y="591"/>
                        </a:lnTo>
                        <a:lnTo>
                          <a:pt x="690" y="578"/>
                        </a:lnTo>
                        <a:lnTo>
                          <a:pt x="672" y="562"/>
                        </a:lnTo>
                        <a:lnTo>
                          <a:pt x="655" y="546"/>
                        </a:lnTo>
                        <a:lnTo>
                          <a:pt x="633" y="530"/>
                        </a:lnTo>
                        <a:lnTo>
                          <a:pt x="610" y="509"/>
                        </a:lnTo>
                        <a:lnTo>
                          <a:pt x="587" y="490"/>
                        </a:lnTo>
                        <a:lnTo>
                          <a:pt x="564" y="470"/>
                        </a:lnTo>
                        <a:lnTo>
                          <a:pt x="538" y="451"/>
                        </a:lnTo>
                        <a:lnTo>
                          <a:pt x="487" y="406"/>
                        </a:lnTo>
                        <a:lnTo>
                          <a:pt x="462" y="385"/>
                        </a:lnTo>
                        <a:lnTo>
                          <a:pt x="434" y="363"/>
                        </a:lnTo>
                        <a:lnTo>
                          <a:pt x="408" y="341"/>
                        </a:lnTo>
                        <a:lnTo>
                          <a:pt x="381" y="318"/>
                        </a:lnTo>
                        <a:lnTo>
                          <a:pt x="327" y="271"/>
                        </a:lnTo>
                        <a:lnTo>
                          <a:pt x="277" y="227"/>
                        </a:lnTo>
                        <a:lnTo>
                          <a:pt x="226" y="186"/>
                        </a:lnTo>
                        <a:lnTo>
                          <a:pt x="201" y="167"/>
                        </a:lnTo>
                        <a:lnTo>
                          <a:pt x="178" y="145"/>
                        </a:lnTo>
                        <a:lnTo>
                          <a:pt x="157" y="127"/>
                        </a:lnTo>
                        <a:lnTo>
                          <a:pt x="135" y="108"/>
                        </a:lnTo>
                        <a:lnTo>
                          <a:pt x="116" y="92"/>
                        </a:lnTo>
                        <a:lnTo>
                          <a:pt x="97" y="76"/>
                        </a:lnTo>
                        <a:lnTo>
                          <a:pt x="79" y="61"/>
                        </a:lnTo>
                        <a:lnTo>
                          <a:pt x="63" y="48"/>
                        </a:lnTo>
                        <a:lnTo>
                          <a:pt x="50" y="37"/>
                        </a:lnTo>
                        <a:lnTo>
                          <a:pt x="38" y="26"/>
                        </a:lnTo>
                        <a:lnTo>
                          <a:pt x="27" y="16"/>
                        </a:lnTo>
                        <a:lnTo>
                          <a:pt x="19" y="10"/>
                        </a:lnTo>
                        <a:lnTo>
                          <a:pt x="12" y="6"/>
                        </a:lnTo>
                        <a:lnTo>
                          <a:pt x="9" y="2"/>
                        </a:lnTo>
                        <a:lnTo>
                          <a:pt x="8"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96" name="Freeform 95"/>
                  <p:cNvSpPr>
                    <a:spLocks/>
                  </p:cNvSpPr>
                  <p:nvPr/>
                </p:nvSpPr>
                <p:spPr bwMode="auto">
                  <a:xfrm flipH="1">
                    <a:off x="5685656" y="1575726"/>
                    <a:ext cx="363104" cy="314912"/>
                  </a:xfrm>
                  <a:custGeom>
                    <a:avLst/>
                    <a:gdLst>
                      <a:gd name="T0" fmla="*/ 1083 w 1083"/>
                      <a:gd name="T1" fmla="*/ 0 h 956"/>
                      <a:gd name="T2" fmla="*/ 104 w 1083"/>
                      <a:gd name="T3" fmla="*/ 169 h 956"/>
                      <a:gd name="T4" fmla="*/ 0 w 1083"/>
                      <a:gd name="T5" fmla="*/ 738 h 956"/>
                      <a:gd name="T6" fmla="*/ 889 w 1083"/>
                      <a:gd name="T7" fmla="*/ 956 h 956"/>
                      <a:gd name="T8" fmla="*/ 1083 w 1083"/>
                      <a:gd name="T9" fmla="*/ 0 h 956"/>
                    </a:gdLst>
                    <a:ahLst/>
                    <a:cxnLst>
                      <a:cxn ang="0">
                        <a:pos x="T0" y="T1"/>
                      </a:cxn>
                      <a:cxn ang="0">
                        <a:pos x="T2" y="T3"/>
                      </a:cxn>
                      <a:cxn ang="0">
                        <a:pos x="T4" y="T5"/>
                      </a:cxn>
                      <a:cxn ang="0">
                        <a:pos x="T6" y="T7"/>
                      </a:cxn>
                      <a:cxn ang="0">
                        <a:pos x="T8" y="T9"/>
                      </a:cxn>
                    </a:cxnLst>
                    <a:rect l="0" t="0" r="r" b="b"/>
                    <a:pathLst>
                      <a:path w="1083" h="956">
                        <a:moveTo>
                          <a:pt x="1083" y="0"/>
                        </a:moveTo>
                        <a:lnTo>
                          <a:pt x="104" y="169"/>
                        </a:lnTo>
                        <a:lnTo>
                          <a:pt x="0" y="738"/>
                        </a:lnTo>
                        <a:lnTo>
                          <a:pt x="889" y="956"/>
                        </a:lnTo>
                        <a:lnTo>
                          <a:pt x="1083"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grpSp>
              <p:nvGrpSpPr>
                <p:cNvPr id="24" name="Group 23"/>
                <p:cNvGrpSpPr/>
                <p:nvPr/>
              </p:nvGrpSpPr>
              <p:grpSpPr>
                <a:xfrm rot="6086907">
                  <a:off x="3693771" y="2330913"/>
                  <a:ext cx="326638" cy="326101"/>
                  <a:chOff x="4364547" y="1318790"/>
                  <a:chExt cx="352385" cy="351806"/>
                </a:xfrm>
              </p:grpSpPr>
              <p:sp>
                <p:nvSpPr>
                  <p:cNvPr id="59" name="Freeform 58"/>
                  <p:cNvSpPr>
                    <a:spLocks/>
                  </p:cNvSpPr>
                  <p:nvPr/>
                </p:nvSpPr>
                <p:spPr bwMode="auto">
                  <a:xfrm flipH="1">
                    <a:off x="4364547" y="1318790"/>
                    <a:ext cx="292091" cy="321500"/>
                  </a:xfrm>
                  <a:custGeom>
                    <a:avLst/>
                    <a:gdLst>
                      <a:gd name="T0" fmla="*/ 66 w 875"/>
                      <a:gd name="T1" fmla="*/ 260 h 976"/>
                      <a:gd name="T2" fmla="*/ 200 w 875"/>
                      <a:gd name="T3" fmla="*/ 189 h 976"/>
                      <a:gd name="T4" fmla="*/ 332 w 875"/>
                      <a:gd name="T5" fmla="*/ 120 h 976"/>
                      <a:gd name="T6" fmla="*/ 463 w 875"/>
                      <a:gd name="T7" fmla="*/ 49 h 976"/>
                      <a:gd name="T8" fmla="*/ 537 w 875"/>
                      <a:gd name="T9" fmla="*/ 11 h 976"/>
                      <a:gd name="T10" fmla="*/ 554 w 875"/>
                      <a:gd name="T11" fmla="*/ 4 h 976"/>
                      <a:gd name="T12" fmla="*/ 571 w 875"/>
                      <a:gd name="T13" fmla="*/ 0 h 976"/>
                      <a:gd name="T14" fmla="*/ 587 w 875"/>
                      <a:gd name="T15" fmla="*/ 0 h 976"/>
                      <a:gd name="T16" fmla="*/ 602 w 875"/>
                      <a:gd name="T17" fmla="*/ 1 h 976"/>
                      <a:gd name="T18" fmla="*/ 616 w 875"/>
                      <a:gd name="T19" fmla="*/ 5 h 976"/>
                      <a:gd name="T20" fmla="*/ 629 w 875"/>
                      <a:gd name="T21" fmla="*/ 12 h 976"/>
                      <a:gd name="T22" fmla="*/ 641 w 875"/>
                      <a:gd name="T23" fmla="*/ 19 h 976"/>
                      <a:gd name="T24" fmla="*/ 673 w 875"/>
                      <a:gd name="T25" fmla="*/ 73 h 976"/>
                      <a:gd name="T26" fmla="*/ 726 w 875"/>
                      <a:gd name="T27" fmla="*/ 169 h 976"/>
                      <a:gd name="T28" fmla="*/ 781 w 875"/>
                      <a:gd name="T29" fmla="*/ 267 h 976"/>
                      <a:gd name="T30" fmla="*/ 836 w 875"/>
                      <a:gd name="T31" fmla="*/ 363 h 976"/>
                      <a:gd name="T32" fmla="*/ 870 w 875"/>
                      <a:gd name="T33" fmla="*/ 428 h 976"/>
                      <a:gd name="T34" fmla="*/ 875 w 875"/>
                      <a:gd name="T35" fmla="*/ 451 h 976"/>
                      <a:gd name="T36" fmla="*/ 874 w 875"/>
                      <a:gd name="T37" fmla="*/ 466 h 976"/>
                      <a:gd name="T38" fmla="*/ 872 w 875"/>
                      <a:gd name="T39" fmla="*/ 480 h 976"/>
                      <a:gd name="T40" fmla="*/ 866 w 875"/>
                      <a:gd name="T41" fmla="*/ 493 h 976"/>
                      <a:gd name="T42" fmla="*/ 858 w 875"/>
                      <a:gd name="T43" fmla="*/ 503 h 976"/>
                      <a:gd name="T44" fmla="*/ 846 w 875"/>
                      <a:gd name="T45" fmla="*/ 514 h 976"/>
                      <a:gd name="T46" fmla="*/ 809 w 875"/>
                      <a:gd name="T47" fmla="*/ 536 h 976"/>
                      <a:gd name="T48" fmla="*/ 752 w 875"/>
                      <a:gd name="T49" fmla="*/ 567 h 976"/>
                      <a:gd name="T50" fmla="*/ 732 w 875"/>
                      <a:gd name="T51" fmla="*/ 615 h 976"/>
                      <a:gd name="T52" fmla="*/ 741 w 875"/>
                      <a:gd name="T53" fmla="*/ 681 h 976"/>
                      <a:gd name="T54" fmla="*/ 706 w 875"/>
                      <a:gd name="T55" fmla="*/ 736 h 976"/>
                      <a:gd name="T56" fmla="*/ 633 w 875"/>
                      <a:gd name="T57" fmla="*/ 780 h 976"/>
                      <a:gd name="T58" fmla="*/ 593 w 875"/>
                      <a:gd name="T59" fmla="*/ 781 h 976"/>
                      <a:gd name="T60" fmla="*/ 588 w 875"/>
                      <a:gd name="T61" fmla="*/ 737 h 976"/>
                      <a:gd name="T62" fmla="*/ 562 w 875"/>
                      <a:gd name="T63" fmla="*/ 729 h 976"/>
                      <a:gd name="T64" fmla="*/ 515 w 875"/>
                      <a:gd name="T65" fmla="*/ 756 h 976"/>
                      <a:gd name="T66" fmla="*/ 494 w 875"/>
                      <a:gd name="T67" fmla="*/ 792 h 976"/>
                      <a:gd name="T68" fmla="*/ 499 w 875"/>
                      <a:gd name="T69" fmla="*/ 842 h 976"/>
                      <a:gd name="T70" fmla="*/ 480 w 875"/>
                      <a:gd name="T71" fmla="*/ 879 h 976"/>
                      <a:gd name="T72" fmla="*/ 434 w 875"/>
                      <a:gd name="T73" fmla="*/ 908 h 976"/>
                      <a:gd name="T74" fmla="*/ 391 w 875"/>
                      <a:gd name="T75" fmla="*/ 935 h 976"/>
                      <a:gd name="T76" fmla="*/ 348 w 875"/>
                      <a:gd name="T77" fmla="*/ 962 h 976"/>
                      <a:gd name="T78" fmla="*/ 319 w 875"/>
                      <a:gd name="T79" fmla="*/ 928 h 976"/>
                      <a:gd name="T80" fmla="*/ 301 w 875"/>
                      <a:gd name="T81" fmla="*/ 835 h 976"/>
                      <a:gd name="T82" fmla="*/ 276 w 875"/>
                      <a:gd name="T83" fmla="*/ 744 h 976"/>
                      <a:gd name="T84" fmla="*/ 243 w 875"/>
                      <a:gd name="T85" fmla="*/ 656 h 976"/>
                      <a:gd name="T86" fmla="*/ 203 w 875"/>
                      <a:gd name="T87" fmla="*/ 571 h 976"/>
                      <a:gd name="T88" fmla="*/ 155 w 875"/>
                      <a:gd name="T89" fmla="*/ 488 h 976"/>
                      <a:gd name="T90" fmla="*/ 98 w 875"/>
                      <a:gd name="T91" fmla="*/ 409 h 976"/>
                      <a:gd name="T92" fmla="*/ 35 w 875"/>
                      <a:gd name="T93" fmla="*/ 333 h 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5" h="976">
                        <a:moveTo>
                          <a:pt x="0" y="296"/>
                        </a:moveTo>
                        <a:lnTo>
                          <a:pt x="66" y="260"/>
                        </a:lnTo>
                        <a:lnTo>
                          <a:pt x="133" y="225"/>
                        </a:lnTo>
                        <a:lnTo>
                          <a:pt x="200" y="189"/>
                        </a:lnTo>
                        <a:lnTo>
                          <a:pt x="266" y="154"/>
                        </a:lnTo>
                        <a:lnTo>
                          <a:pt x="332" y="120"/>
                        </a:lnTo>
                        <a:lnTo>
                          <a:pt x="398" y="84"/>
                        </a:lnTo>
                        <a:lnTo>
                          <a:pt x="463" y="49"/>
                        </a:lnTo>
                        <a:lnTo>
                          <a:pt x="528" y="15"/>
                        </a:lnTo>
                        <a:lnTo>
                          <a:pt x="537" y="11"/>
                        </a:lnTo>
                        <a:lnTo>
                          <a:pt x="546" y="6"/>
                        </a:lnTo>
                        <a:lnTo>
                          <a:pt x="554" y="4"/>
                        </a:lnTo>
                        <a:lnTo>
                          <a:pt x="563" y="2"/>
                        </a:lnTo>
                        <a:lnTo>
                          <a:pt x="571" y="0"/>
                        </a:lnTo>
                        <a:lnTo>
                          <a:pt x="579" y="0"/>
                        </a:lnTo>
                        <a:lnTo>
                          <a:pt x="587" y="0"/>
                        </a:lnTo>
                        <a:lnTo>
                          <a:pt x="594" y="0"/>
                        </a:lnTo>
                        <a:lnTo>
                          <a:pt x="602" y="1"/>
                        </a:lnTo>
                        <a:lnTo>
                          <a:pt x="609" y="3"/>
                        </a:lnTo>
                        <a:lnTo>
                          <a:pt x="616" y="5"/>
                        </a:lnTo>
                        <a:lnTo>
                          <a:pt x="622" y="8"/>
                        </a:lnTo>
                        <a:lnTo>
                          <a:pt x="629" y="12"/>
                        </a:lnTo>
                        <a:lnTo>
                          <a:pt x="635" y="15"/>
                        </a:lnTo>
                        <a:lnTo>
                          <a:pt x="641" y="19"/>
                        </a:lnTo>
                        <a:lnTo>
                          <a:pt x="646" y="25"/>
                        </a:lnTo>
                        <a:lnTo>
                          <a:pt x="673" y="73"/>
                        </a:lnTo>
                        <a:lnTo>
                          <a:pt x="699" y="121"/>
                        </a:lnTo>
                        <a:lnTo>
                          <a:pt x="726" y="169"/>
                        </a:lnTo>
                        <a:lnTo>
                          <a:pt x="753" y="218"/>
                        </a:lnTo>
                        <a:lnTo>
                          <a:pt x="781" y="267"/>
                        </a:lnTo>
                        <a:lnTo>
                          <a:pt x="808" y="315"/>
                        </a:lnTo>
                        <a:lnTo>
                          <a:pt x="836" y="363"/>
                        </a:lnTo>
                        <a:lnTo>
                          <a:pt x="863" y="411"/>
                        </a:lnTo>
                        <a:lnTo>
                          <a:pt x="870" y="428"/>
                        </a:lnTo>
                        <a:lnTo>
                          <a:pt x="874" y="444"/>
                        </a:lnTo>
                        <a:lnTo>
                          <a:pt x="875" y="451"/>
                        </a:lnTo>
                        <a:lnTo>
                          <a:pt x="875" y="459"/>
                        </a:lnTo>
                        <a:lnTo>
                          <a:pt x="874" y="466"/>
                        </a:lnTo>
                        <a:lnTo>
                          <a:pt x="874" y="473"/>
                        </a:lnTo>
                        <a:lnTo>
                          <a:pt x="872" y="480"/>
                        </a:lnTo>
                        <a:lnTo>
                          <a:pt x="870" y="486"/>
                        </a:lnTo>
                        <a:lnTo>
                          <a:pt x="866" y="493"/>
                        </a:lnTo>
                        <a:lnTo>
                          <a:pt x="862" y="498"/>
                        </a:lnTo>
                        <a:lnTo>
                          <a:pt x="858" y="503"/>
                        </a:lnTo>
                        <a:lnTo>
                          <a:pt x="852" y="509"/>
                        </a:lnTo>
                        <a:lnTo>
                          <a:pt x="846" y="514"/>
                        </a:lnTo>
                        <a:lnTo>
                          <a:pt x="839" y="520"/>
                        </a:lnTo>
                        <a:lnTo>
                          <a:pt x="809" y="536"/>
                        </a:lnTo>
                        <a:lnTo>
                          <a:pt x="780" y="552"/>
                        </a:lnTo>
                        <a:lnTo>
                          <a:pt x="752" y="567"/>
                        </a:lnTo>
                        <a:lnTo>
                          <a:pt x="725" y="582"/>
                        </a:lnTo>
                        <a:lnTo>
                          <a:pt x="732" y="615"/>
                        </a:lnTo>
                        <a:lnTo>
                          <a:pt x="737" y="647"/>
                        </a:lnTo>
                        <a:lnTo>
                          <a:pt x="741" y="681"/>
                        </a:lnTo>
                        <a:lnTo>
                          <a:pt x="745" y="715"/>
                        </a:lnTo>
                        <a:lnTo>
                          <a:pt x="706" y="736"/>
                        </a:lnTo>
                        <a:lnTo>
                          <a:pt x="669" y="758"/>
                        </a:lnTo>
                        <a:lnTo>
                          <a:pt x="633" y="780"/>
                        </a:lnTo>
                        <a:lnTo>
                          <a:pt x="597" y="803"/>
                        </a:lnTo>
                        <a:lnTo>
                          <a:pt x="593" y="781"/>
                        </a:lnTo>
                        <a:lnTo>
                          <a:pt x="590" y="758"/>
                        </a:lnTo>
                        <a:lnTo>
                          <a:pt x="588" y="737"/>
                        </a:lnTo>
                        <a:lnTo>
                          <a:pt x="588" y="715"/>
                        </a:lnTo>
                        <a:lnTo>
                          <a:pt x="562" y="729"/>
                        </a:lnTo>
                        <a:lnTo>
                          <a:pt x="538" y="743"/>
                        </a:lnTo>
                        <a:lnTo>
                          <a:pt x="515" y="756"/>
                        </a:lnTo>
                        <a:lnTo>
                          <a:pt x="494" y="768"/>
                        </a:lnTo>
                        <a:lnTo>
                          <a:pt x="494" y="792"/>
                        </a:lnTo>
                        <a:lnTo>
                          <a:pt x="497" y="817"/>
                        </a:lnTo>
                        <a:lnTo>
                          <a:pt x="499" y="842"/>
                        </a:lnTo>
                        <a:lnTo>
                          <a:pt x="503" y="865"/>
                        </a:lnTo>
                        <a:lnTo>
                          <a:pt x="480" y="879"/>
                        </a:lnTo>
                        <a:lnTo>
                          <a:pt x="457" y="893"/>
                        </a:lnTo>
                        <a:lnTo>
                          <a:pt x="434" y="908"/>
                        </a:lnTo>
                        <a:lnTo>
                          <a:pt x="413" y="920"/>
                        </a:lnTo>
                        <a:lnTo>
                          <a:pt x="391" y="935"/>
                        </a:lnTo>
                        <a:lnTo>
                          <a:pt x="370" y="949"/>
                        </a:lnTo>
                        <a:lnTo>
                          <a:pt x="348" y="962"/>
                        </a:lnTo>
                        <a:lnTo>
                          <a:pt x="325" y="976"/>
                        </a:lnTo>
                        <a:lnTo>
                          <a:pt x="319" y="928"/>
                        </a:lnTo>
                        <a:lnTo>
                          <a:pt x="311" y="882"/>
                        </a:lnTo>
                        <a:lnTo>
                          <a:pt x="301" y="835"/>
                        </a:lnTo>
                        <a:lnTo>
                          <a:pt x="290" y="790"/>
                        </a:lnTo>
                        <a:lnTo>
                          <a:pt x="276" y="744"/>
                        </a:lnTo>
                        <a:lnTo>
                          <a:pt x="260" y="700"/>
                        </a:lnTo>
                        <a:lnTo>
                          <a:pt x="243" y="656"/>
                        </a:lnTo>
                        <a:lnTo>
                          <a:pt x="224" y="614"/>
                        </a:lnTo>
                        <a:lnTo>
                          <a:pt x="203" y="571"/>
                        </a:lnTo>
                        <a:lnTo>
                          <a:pt x="179" y="529"/>
                        </a:lnTo>
                        <a:lnTo>
                          <a:pt x="155" y="488"/>
                        </a:lnTo>
                        <a:lnTo>
                          <a:pt x="128" y="448"/>
                        </a:lnTo>
                        <a:lnTo>
                          <a:pt x="98" y="409"/>
                        </a:lnTo>
                        <a:lnTo>
                          <a:pt x="68" y="370"/>
                        </a:lnTo>
                        <a:lnTo>
                          <a:pt x="35" y="333"/>
                        </a:lnTo>
                        <a:lnTo>
                          <a:pt x="0" y="296"/>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60" name="Freeform 59"/>
                  <p:cNvSpPr>
                    <a:spLocks/>
                  </p:cNvSpPr>
                  <p:nvPr/>
                </p:nvSpPr>
                <p:spPr bwMode="auto">
                  <a:xfrm flipH="1">
                    <a:off x="4384643" y="1463729"/>
                    <a:ext cx="57615" cy="39529"/>
                  </a:xfrm>
                  <a:custGeom>
                    <a:avLst/>
                    <a:gdLst>
                      <a:gd name="T0" fmla="*/ 0 w 172"/>
                      <a:gd name="T1" fmla="*/ 88 h 124"/>
                      <a:gd name="T2" fmla="*/ 34 w 172"/>
                      <a:gd name="T3" fmla="*/ 67 h 124"/>
                      <a:gd name="T4" fmla="*/ 72 w 172"/>
                      <a:gd name="T5" fmla="*/ 45 h 124"/>
                      <a:gd name="T6" fmla="*/ 112 w 172"/>
                      <a:gd name="T7" fmla="*/ 23 h 124"/>
                      <a:gd name="T8" fmla="*/ 152 w 172"/>
                      <a:gd name="T9" fmla="*/ 0 h 124"/>
                      <a:gd name="T10" fmla="*/ 156 w 172"/>
                      <a:gd name="T11" fmla="*/ 10 h 124"/>
                      <a:gd name="T12" fmla="*/ 161 w 172"/>
                      <a:gd name="T13" fmla="*/ 19 h 124"/>
                      <a:gd name="T14" fmla="*/ 166 w 172"/>
                      <a:gd name="T15" fmla="*/ 27 h 124"/>
                      <a:gd name="T16" fmla="*/ 172 w 172"/>
                      <a:gd name="T17" fmla="*/ 35 h 124"/>
                      <a:gd name="T18" fmla="*/ 131 w 172"/>
                      <a:gd name="T19" fmla="*/ 57 h 124"/>
                      <a:gd name="T20" fmla="*/ 91 w 172"/>
                      <a:gd name="T21" fmla="*/ 78 h 124"/>
                      <a:gd name="T22" fmla="*/ 54 w 172"/>
                      <a:gd name="T23" fmla="*/ 101 h 124"/>
                      <a:gd name="T24" fmla="*/ 19 w 172"/>
                      <a:gd name="T25" fmla="*/ 124 h 124"/>
                      <a:gd name="T26" fmla="*/ 13 w 172"/>
                      <a:gd name="T27" fmla="*/ 115 h 124"/>
                      <a:gd name="T28" fmla="*/ 7 w 172"/>
                      <a:gd name="T29" fmla="*/ 106 h 124"/>
                      <a:gd name="T30" fmla="*/ 3 w 172"/>
                      <a:gd name="T31" fmla="*/ 98 h 124"/>
                      <a:gd name="T32" fmla="*/ 0 w 172"/>
                      <a:gd name="T33" fmla="*/ 88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2" h="124">
                        <a:moveTo>
                          <a:pt x="0" y="88"/>
                        </a:moveTo>
                        <a:lnTo>
                          <a:pt x="34" y="67"/>
                        </a:lnTo>
                        <a:lnTo>
                          <a:pt x="72" y="45"/>
                        </a:lnTo>
                        <a:lnTo>
                          <a:pt x="112" y="23"/>
                        </a:lnTo>
                        <a:lnTo>
                          <a:pt x="152" y="0"/>
                        </a:lnTo>
                        <a:lnTo>
                          <a:pt x="156" y="10"/>
                        </a:lnTo>
                        <a:lnTo>
                          <a:pt x="161" y="19"/>
                        </a:lnTo>
                        <a:lnTo>
                          <a:pt x="166" y="27"/>
                        </a:lnTo>
                        <a:lnTo>
                          <a:pt x="172" y="35"/>
                        </a:lnTo>
                        <a:lnTo>
                          <a:pt x="131" y="57"/>
                        </a:lnTo>
                        <a:lnTo>
                          <a:pt x="91" y="78"/>
                        </a:lnTo>
                        <a:lnTo>
                          <a:pt x="54" y="101"/>
                        </a:lnTo>
                        <a:lnTo>
                          <a:pt x="19" y="124"/>
                        </a:lnTo>
                        <a:lnTo>
                          <a:pt x="13" y="115"/>
                        </a:lnTo>
                        <a:lnTo>
                          <a:pt x="7" y="106"/>
                        </a:lnTo>
                        <a:lnTo>
                          <a:pt x="3" y="98"/>
                        </a:lnTo>
                        <a:lnTo>
                          <a:pt x="0" y="8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61" name="Freeform 60"/>
                  <p:cNvSpPr>
                    <a:spLocks/>
                  </p:cNvSpPr>
                  <p:nvPr/>
                </p:nvSpPr>
                <p:spPr bwMode="auto">
                  <a:xfrm flipH="1">
                    <a:off x="4394024" y="1443964"/>
                    <a:ext cx="60294" cy="42164"/>
                  </a:xfrm>
                  <a:custGeom>
                    <a:avLst/>
                    <a:gdLst>
                      <a:gd name="T0" fmla="*/ 0 w 177"/>
                      <a:gd name="T1" fmla="*/ 90 h 125"/>
                      <a:gd name="T2" fmla="*/ 38 w 177"/>
                      <a:gd name="T3" fmla="*/ 67 h 125"/>
                      <a:gd name="T4" fmla="*/ 77 w 177"/>
                      <a:gd name="T5" fmla="*/ 44 h 125"/>
                      <a:gd name="T6" fmla="*/ 115 w 177"/>
                      <a:gd name="T7" fmla="*/ 22 h 125"/>
                      <a:gd name="T8" fmla="*/ 152 w 177"/>
                      <a:gd name="T9" fmla="*/ 0 h 125"/>
                      <a:gd name="T10" fmla="*/ 158 w 177"/>
                      <a:gd name="T11" fmla="*/ 9 h 125"/>
                      <a:gd name="T12" fmla="*/ 163 w 177"/>
                      <a:gd name="T13" fmla="*/ 18 h 125"/>
                      <a:gd name="T14" fmla="*/ 171 w 177"/>
                      <a:gd name="T15" fmla="*/ 27 h 125"/>
                      <a:gd name="T16" fmla="*/ 177 w 177"/>
                      <a:gd name="T17" fmla="*/ 35 h 125"/>
                      <a:gd name="T18" fmla="*/ 139 w 177"/>
                      <a:gd name="T19" fmla="*/ 57 h 125"/>
                      <a:gd name="T20" fmla="*/ 101 w 177"/>
                      <a:gd name="T21" fmla="*/ 80 h 125"/>
                      <a:gd name="T22" fmla="*/ 61 w 177"/>
                      <a:gd name="T23" fmla="*/ 103 h 125"/>
                      <a:gd name="T24" fmla="*/ 20 w 177"/>
                      <a:gd name="T25" fmla="*/ 125 h 125"/>
                      <a:gd name="T26" fmla="*/ 13 w 177"/>
                      <a:gd name="T27" fmla="*/ 117 h 125"/>
                      <a:gd name="T28" fmla="*/ 8 w 177"/>
                      <a:gd name="T29" fmla="*/ 108 h 125"/>
                      <a:gd name="T30" fmla="*/ 3 w 177"/>
                      <a:gd name="T31" fmla="*/ 99 h 125"/>
                      <a:gd name="T32" fmla="*/ 0 w 177"/>
                      <a:gd name="T33" fmla="*/ 9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7" h="125">
                        <a:moveTo>
                          <a:pt x="0" y="90"/>
                        </a:moveTo>
                        <a:lnTo>
                          <a:pt x="38" y="67"/>
                        </a:lnTo>
                        <a:lnTo>
                          <a:pt x="77" y="44"/>
                        </a:lnTo>
                        <a:lnTo>
                          <a:pt x="115" y="22"/>
                        </a:lnTo>
                        <a:lnTo>
                          <a:pt x="152" y="0"/>
                        </a:lnTo>
                        <a:lnTo>
                          <a:pt x="158" y="9"/>
                        </a:lnTo>
                        <a:lnTo>
                          <a:pt x="163" y="18"/>
                        </a:lnTo>
                        <a:lnTo>
                          <a:pt x="171" y="27"/>
                        </a:lnTo>
                        <a:lnTo>
                          <a:pt x="177" y="35"/>
                        </a:lnTo>
                        <a:lnTo>
                          <a:pt x="139" y="57"/>
                        </a:lnTo>
                        <a:lnTo>
                          <a:pt x="101" y="80"/>
                        </a:lnTo>
                        <a:lnTo>
                          <a:pt x="61" y="103"/>
                        </a:lnTo>
                        <a:lnTo>
                          <a:pt x="20" y="125"/>
                        </a:lnTo>
                        <a:lnTo>
                          <a:pt x="13" y="117"/>
                        </a:lnTo>
                        <a:lnTo>
                          <a:pt x="8" y="108"/>
                        </a:lnTo>
                        <a:lnTo>
                          <a:pt x="3" y="99"/>
                        </a:lnTo>
                        <a:lnTo>
                          <a:pt x="0" y="9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62" name="Freeform 61"/>
                  <p:cNvSpPr>
                    <a:spLocks/>
                  </p:cNvSpPr>
                  <p:nvPr/>
                </p:nvSpPr>
                <p:spPr bwMode="auto">
                  <a:xfrm flipH="1">
                    <a:off x="4406083" y="1426835"/>
                    <a:ext cx="58954" cy="39529"/>
                  </a:xfrm>
                  <a:custGeom>
                    <a:avLst/>
                    <a:gdLst>
                      <a:gd name="T0" fmla="*/ 0 w 177"/>
                      <a:gd name="T1" fmla="*/ 85 h 120"/>
                      <a:gd name="T2" fmla="*/ 37 w 177"/>
                      <a:gd name="T3" fmla="*/ 66 h 120"/>
                      <a:gd name="T4" fmla="*/ 76 w 177"/>
                      <a:gd name="T5" fmla="*/ 44 h 120"/>
                      <a:gd name="T6" fmla="*/ 114 w 177"/>
                      <a:gd name="T7" fmla="*/ 23 h 120"/>
                      <a:gd name="T8" fmla="*/ 152 w 177"/>
                      <a:gd name="T9" fmla="*/ 0 h 120"/>
                      <a:gd name="T10" fmla="*/ 157 w 177"/>
                      <a:gd name="T11" fmla="*/ 9 h 120"/>
                      <a:gd name="T12" fmla="*/ 163 w 177"/>
                      <a:gd name="T13" fmla="*/ 18 h 120"/>
                      <a:gd name="T14" fmla="*/ 170 w 177"/>
                      <a:gd name="T15" fmla="*/ 27 h 120"/>
                      <a:gd name="T16" fmla="*/ 177 w 177"/>
                      <a:gd name="T17" fmla="*/ 35 h 120"/>
                      <a:gd name="T18" fmla="*/ 139 w 177"/>
                      <a:gd name="T19" fmla="*/ 56 h 120"/>
                      <a:gd name="T20" fmla="*/ 100 w 177"/>
                      <a:gd name="T21" fmla="*/ 78 h 120"/>
                      <a:gd name="T22" fmla="*/ 60 w 177"/>
                      <a:gd name="T23" fmla="*/ 100 h 120"/>
                      <a:gd name="T24" fmla="*/ 19 w 177"/>
                      <a:gd name="T25" fmla="*/ 120 h 120"/>
                      <a:gd name="T26" fmla="*/ 13 w 177"/>
                      <a:gd name="T27" fmla="*/ 113 h 120"/>
                      <a:gd name="T28" fmla="*/ 7 w 177"/>
                      <a:gd name="T29" fmla="*/ 104 h 120"/>
                      <a:gd name="T30" fmla="*/ 3 w 177"/>
                      <a:gd name="T31" fmla="*/ 94 h 120"/>
                      <a:gd name="T32" fmla="*/ 0 w 177"/>
                      <a:gd name="T33" fmla="*/ 85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7" h="120">
                        <a:moveTo>
                          <a:pt x="0" y="85"/>
                        </a:moveTo>
                        <a:lnTo>
                          <a:pt x="37" y="66"/>
                        </a:lnTo>
                        <a:lnTo>
                          <a:pt x="76" y="44"/>
                        </a:lnTo>
                        <a:lnTo>
                          <a:pt x="114" y="23"/>
                        </a:lnTo>
                        <a:lnTo>
                          <a:pt x="152" y="0"/>
                        </a:lnTo>
                        <a:lnTo>
                          <a:pt x="157" y="9"/>
                        </a:lnTo>
                        <a:lnTo>
                          <a:pt x="163" y="18"/>
                        </a:lnTo>
                        <a:lnTo>
                          <a:pt x="170" y="27"/>
                        </a:lnTo>
                        <a:lnTo>
                          <a:pt x="177" y="35"/>
                        </a:lnTo>
                        <a:lnTo>
                          <a:pt x="139" y="56"/>
                        </a:lnTo>
                        <a:lnTo>
                          <a:pt x="100" y="78"/>
                        </a:lnTo>
                        <a:lnTo>
                          <a:pt x="60" y="100"/>
                        </a:lnTo>
                        <a:lnTo>
                          <a:pt x="19" y="120"/>
                        </a:lnTo>
                        <a:lnTo>
                          <a:pt x="13" y="113"/>
                        </a:lnTo>
                        <a:lnTo>
                          <a:pt x="7" y="104"/>
                        </a:lnTo>
                        <a:lnTo>
                          <a:pt x="3" y="94"/>
                        </a:lnTo>
                        <a:lnTo>
                          <a:pt x="0" y="85"/>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63" name="Freeform 62"/>
                  <p:cNvSpPr>
                    <a:spLocks/>
                  </p:cNvSpPr>
                  <p:nvPr/>
                </p:nvSpPr>
                <p:spPr bwMode="auto">
                  <a:xfrm flipH="1">
                    <a:off x="4414122" y="1407070"/>
                    <a:ext cx="60294" cy="42164"/>
                  </a:xfrm>
                  <a:custGeom>
                    <a:avLst/>
                    <a:gdLst>
                      <a:gd name="T0" fmla="*/ 0 w 177"/>
                      <a:gd name="T1" fmla="*/ 91 h 125"/>
                      <a:gd name="T2" fmla="*/ 40 w 177"/>
                      <a:gd name="T3" fmla="*/ 68 h 125"/>
                      <a:gd name="T4" fmla="*/ 79 w 177"/>
                      <a:gd name="T5" fmla="*/ 45 h 125"/>
                      <a:gd name="T6" fmla="*/ 117 w 177"/>
                      <a:gd name="T7" fmla="*/ 22 h 125"/>
                      <a:gd name="T8" fmla="*/ 157 w 177"/>
                      <a:gd name="T9" fmla="*/ 0 h 125"/>
                      <a:gd name="T10" fmla="*/ 162 w 177"/>
                      <a:gd name="T11" fmla="*/ 9 h 125"/>
                      <a:gd name="T12" fmla="*/ 166 w 177"/>
                      <a:gd name="T13" fmla="*/ 18 h 125"/>
                      <a:gd name="T14" fmla="*/ 170 w 177"/>
                      <a:gd name="T15" fmla="*/ 27 h 125"/>
                      <a:gd name="T16" fmla="*/ 177 w 177"/>
                      <a:gd name="T17" fmla="*/ 35 h 125"/>
                      <a:gd name="T18" fmla="*/ 138 w 177"/>
                      <a:gd name="T19" fmla="*/ 58 h 125"/>
                      <a:gd name="T20" fmla="*/ 99 w 177"/>
                      <a:gd name="T21" fmla="*/ 81 h 125"/>
                      <a:gd name="T22" fmla="*/ 61 w 177"/>
                      <a:gd name="T23" fmla="*/ 104 h 125"/>
                      <a:gd name="T24" fmla="*/ 25 w 177"/>
                      <a:gd name="T25" fmla="*/ 125 h 125"/>
                      <a:gd name="T26" fmla="*/ 17 w 177"/>
                      <a:gd name="T27" fmla="*/ 118 h 125"/>
                      <a:gd name="T28" fmla="*/ 11 w 177"/>
                      <a:gd name="T29" fmla="*/ 109 h 125"/>
                      <a:gd name="T30" fmla="*/ 4 w 177"/>
                      <a:gd name="T31" fmla="*/ 100 h 125"/>
                      <a:gd name="T32" fmla="*/ 0 w 177"/>
                      <a:gd name="T33" fmla="*/ 91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7" h="125">
                        <a:moveTo>
                          <a:pt x="0" y="91"/>
                        </a:moveTo>
                        <a:lnTo>
                          <a:pt x="40" y="68"/>
                        </a:lnTo>
                        <a:lnTo>
                          <a:pt x="79" y="45"/>
                        </a:lnTo>
                        <a:lnTo>
                          <a:pt x="117" y="22"/>
                        </a:lnTo>
                        <a:lnTo>
                          <a:pt x="157" y="0"/>
                        </a:lnTo>
                        <a:lnTo>
                          <a:pt x="162" y="9"/>
                        </a:lnTo>
                        <a:lnTo>
                          <a:pt x="166" y="18"/>
                        </a:lnTo>
                        <a:lnTo>
                          <a:pt x="170" y="27"/>
                        </a:lnTo>
                        <a:lnTo>
                          <a:pt x="177" y="35"/>
                        </a:lnTo>
                        <a:lnTo>
                          <a:pt x="138" y="58"/>
                        </a:lnTo>
                        <a:lnTo>
                          <a:pt x="99" y="81"/>
                        </a:lnTo>
                        <a:lnTo>
                          <a:pt x="61" y="104"/>
                        </a:lnTo>
                        <a:lnTo>
                          <a:pt x="25" y="125"/>
                        </a:lnTo>
                        <a:lnTo>
                          <a:pt x="17" y="118"/>
                        </a:lnTo>
                        <a:lnTo>
                          <a:pt x="11" y="109"/>
                        </a:lnTo>
                        <a:lnTo>
                          <a:pt x="4" y="100"/>
                        </a:lnTo>
                        <a:lnTo>
                          <a:pt x="0" y="91"/>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64" name="Freeform 63"/>
                  <p:cNvSpPr>
                    <a:spLocks/>
                  </p:cNvSpPr>
                  <p:nvPr/>
                </p:nvSpPr>
                <p:spPr bwMode="auto">
                  <a:xfrm flipH="1">
                    <a:off x="4426180" y="1389942"/>
                    <a:ext cx="57615" cy="39529"/>
                  </a:xfrm>
                  <a:custGeom>
                    <a:avLst/>
                    <a:gdLst>
                      <a:gd name="T0" fmla="*/ 0 w 171"/>
                      <a:gd name="T1" fmla="*/ 88 h 123"/>
                      <a:gd name="T2" fmla="*/ 36 w 171"/>
                      <a:gd name="T3" fmla="*/ 67 h 123"/>
                      <a:gd name="T4" fmla="*/ 74 w 171"/>
                      <a:gd name="T5" fmla="*/ 45 h 123"/>
                      <a:gd name="T6" fmla="*/ 112 w 171"/>
                      <a:gd name="T7" fmla="*/ 22 h 123"/>
                      <a:gd name="T8" fmla="*/ 152 w 171"/>
                      <a:gd name="T9" fmla="*/ 0 h 123"/>
                      <a:gd name="T10" fmla="*/ 156 w 171"/>
                      <a:gd name="T11" fmla="*/ 9 h 123"/>
                      <a:gd name="T12" fmla="*/ 160 w 171"/>
                      <a:gd name="T13" fmla="*/ 18 h 123"/>
                      <a:gd name="T14" fmla="*/ 165 w 171"/>
                      <a:gd name="T15" fmla="*/ 27 h 123"/>
                      <a:gd name="T16" fmla="*/ 171 w 171"/>
                      <a:gd name="T17" fmla="*/ 35 h 123"/>
                      <a:gd name="T18" fmla="*/ 132 w 171"/>
                      <a:gd name="T19" fmla="*/ 56 h 123"/>
                      <a:gd name="T20" fmla="*/ 94 w 171"/>
                      <a:gd name="T21" fmla="*/ 79 h 123"/>
                      <a:gd name="T22" fmla="*/ 56 w 171"/>
                      <a:gd name="T23" fmla="*/ 100 h 123"/>
                      <a:gd name="T24" fmla="*/ 19 w 171"/>
                      <a:gd name="T25" fmla="*/ 123 h 123"/>
                      <a:gd name="T26" fmla="*/ 13 w 171"/>
                      <a:gd name="T27" fmla="*/ 115 h 123"/>
                      <a:gd name="T28" fmla="*/ 7 w 171"/>
                      <a:gd name="T29" fmla="*/ 107 h 123"/>
                      <a:gd name="T30" fmla="*/ 3 w 171"/>
                      <a:gd name="T31" fmla="*/ 97 h 123"/>
                      <a:gd name="T32" fmla="*/ 0 w 171"/>
                      <a:gd name="T33" fmla="*/ 88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1" h="123">
                        <a:moveTo>
                          <a:pt x="0" y="88"/>
                        </a:moveTo>
                        <a:lnTo>
                          <a:pt x="36" y="67"/>
                        </a:lnTo>
                        <a:lnTo>
                          <a:pt x="74" y="45"/>
                        </a:lnTo>
                        <a:lnTo>
                          <a:pt x="112" y="22"/>
                        </a:lnTo>
                        <a:lnTo>
                          <a:pt x="152" y="0"/>
                        </a:lnTo>
                        <a:lnTo>
                          <a:pt x="156" y="9"/>
                        </a:lnTo>
                        <a:lnTo>
                          <a:pt x="160" y="18"/>
                        </a:lnTo>
                        <a:lnTo>
                          <a:pt x="165" y="27"/>
                        </a:lnTo>
                        <a:lnTo>
                          <a:pt x="171" y="35"/>
                        </a:lnTo>
                        <a:lnTo>
                          <a:pt x="132" y="56"/>
                        </a:lnTo>
                        <a:lnTo>
                          <a:pt x="94" y="79"/>
                        </a:lnTo>
                        <a:lnTo>
                          <a:pt x="56" y="100"/>
                        </a:lnTo>
                        <a:lnTo>
                          <a:pt x="19" y="123"/>
                        </a:lnTo>
                        <a:lnTo>
                          <a:pt x="13" y="115"/>
                        </a:lnTo>
                        <a:lnTo>
                          <a:pt x="7" y="107"/>
                        </a:lnTo>
                        <a:lnTo>
                          <a:pt x="3" y="97"/>
                        </a:lnTo>
                        <a:lnTo>
                          <a:pt x="0" y="8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65" name="Freeform 64"/>
                  <p:cNvSpPr>
                    <a:spLocks/>
                  </p:cNvSpPr>
                  <p:nvPr/>
                </p:nvSpPr>
                <p:spPr bwMode="auto">
                  <a:xfrm flipH="1">
                    <a:off x="4435558" y="1371495"/>
                    <a:ext cx="57615" cy="40846"/>
                  </a:xfrm>
                  <a:custGeom>
                    <a:avLst/>
                    <a:gdLst>
                      <a:gd name="T0" fmla="*/ 0 w 173"/>
                      <a:gd name="T1" fmla="*/ 90 h 125"/>
                      <a:gd name="T2" fmla="*/ 36 w 173"/>
                      <a:gd name="T3" fmla="*/ 68 h 125"/>
                      <a:gd name="T4" fmla="*/ 74 w 173"/>
                      <a:gd name="T5" fmla="*/ 45 h 125"/>
                      <a:gd name="T6" fmla="*/ 113 w 173"/>
                      <a:gd name="T7" fmla="*/ 22 h 125"/>
                      <a:gd name="T8" fmla="*/ 154 w 173"/>
                      <a:gd name="T9" fmla="*/ 0 h 125"/>
                      <a:gd name="T10" fmla="*/ 157 w 173"/>
                      <a:gd name="T11" fmla="*/ 9 h 125"/>
                      <a:gd name="T12" fmla="*/ 161 w 173"/>
                      <a:gd name="T13" fmla="*/ 18 h 125"/>
                      <a:gd name="T14" fmla="*/ 167 w 173"/>
                      <a:gd name="T15" fmla="*/ 27 h 125"/>
                      <a:gd name="T16" fmla="*/ 173 w 173"/>
                      <a:gd name="T17" fmla="*/ 35 h 125"/>
                      <a:gd name="T18" fmla="*/ 133 w 173"/>
                      <a:gd name="T19" fmla="*/ 58 h 125"/>
                      <a:gd name="T20" fmla="*/ 95 w 173"/>
                      <a:gd name="T21" fmla="*/ 80 h 125"/>
                      <a:gd name="T22" fmla="*/ 58 w 173"/>
                      <a:gd name="T23" fmla="*/ 102 h 125"/>
                      <a:gd name="T24" fmla="*/ 20 w 173"/>
                      <a:gd name="T25" fmla="*/ 125 h 125"/>
                      <a:gd name="T26" fmla="*/ 13 w 173"/>
                      <a:gd name="T27" fmla="*/ 117 h 125"/>
                      <a:gd name="T28" fmla="*/ 9 w 173"/>
                      <a:gd name="T29" fmla="*/ 109 h 125"/>
                      <a:gd name="T30" fmla="*/ 5 w 173"/>
                      <a:gd name="T31" fmla="*/ 99 h 125"/>
                      <a:gd name="T32" fmla="*/ 0 w 173"/>
                      <a:gd name="T33" fmla="*/ 9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3" h="125">
                        <a:moveTo>
                          <a:pt x="0" y="90"/>
                        </a:moveTo>
                        <a:lnTo>
                          <a:pt x="36" y="68"/>
                        </a:lnTo>
                        <a:lnTo>
                          <a:pt x="74" y="45"/>
                        </a:lnTo>
                        <a:lnTo>
                          <a:pt x="113" y="22"/>
                        </a:lnTo>
                        <a:lnTo>
                          <a:pt x="154" y="0"/>
                        </a:lnTo>
                        <a:lnTo>
                          <a:pt x="157" y="9"/>
                        </a:lnTo>
                        <a:lnTo>
                          <a:pt x="161" y="18"/>
                        </a:lnTo>
                        <a:lnTo>
                          <a:pt x="167" y="27"/>
                        </a:lnTo>
                        <a:lnTo>
                          <a:pt x="173" y="35"/>
                        </a:lnTo>
                        <a:lnTo>
                          <a:pt x="133" y="58"/>
                        </a:lnTo>
                        <a:lnTo>
                          <a:pt x="95" y="80"/>
                        </a:lnTo>
                        <a:lnTo>
                          <a:pt x="58" y="102"/>
                        </a:lnTo>
                        <a:lnTo>
                          <a:pt x="20" y="125"/>
                        </a:lnTo>
                        <a:lnTo>
                          <a:pt x="13" y="117"/>
                        </a:lnTo>
                        <a:lnTo>
                          <a:pt x="9" y="109"/>
                        </a:lnTo>
                        <a:lnTo>
                          <a:pt x="5" y="99"/>
                        </a:lnTo>
                        <a:lnTo>
                          <a:pt x="0" y="9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66" name="Freeform 65"/>
                  <p:cNvSpPr>
                    <a:spLocks/>
                  </p:cNvSpPr>
                  <p:nvPr/>
                </p:nvSpPr>
                <p:spPr bwMode="auto">
                  <a:xfrm flipH="1">
                    <a:off x="4446278" y="1353049"/>
                    <a:ext cx="57615" cy="40846"/>
                  </a:xfrm>
                  <a:custGeom>
                    <a:avLst/>
                    <a:gdLst>
                      <a:gd name="T0" fmla="*/ 0 w 173"/>
                      <a:gd name="T1" fmla="*/ 88 h 124"/>
                      <a:gd name="T2" fmla="*/ 35 w 173"/>
                      <a:gd name="T3" fmla="*/ 67 h 124"/>
                      <a:gd name="T4" fmla="*/ 73 w 173"/>
                      <a:gd name="T5" fmla="*/ 46 h 124"/>
                      <a:gd name="T6" fmla="*/ 112 w 173"/>
                      <a:gd name="T7" fmla="*/ 23 h 124"/>
                      <a:gd name="T8" fmla="*/ 152 w 173"/>
                      <a:gd name="T9" fmla="*/ 0 h 124"/>
                      <a:gd name="T10" fmla="*/ 157 w 173"/>
                      <a:gd name="T11" fmla="*/ 10 h 124"/>
                      <a:gd name="T12" fmla="*/ 161 w 173"/>
                      <a:gd name="T13" fmla="*/ 19 h 124"/>
                      <a:gd name="T14" fmla="*/ 166 w 173"/>
                      <a:gd name="T15" fmla="*/ 27 h 124"/>
                      <a:gd name="T16" fmla="*/ 173 w 173"/>
                      <a:gd name="T17" fmla="*/ 36 h 124"/>
                      <a:gd name="T18" fmla="*/ 132 w 173"/>
                      <a:gd name="T19" fmla="*/ 57 h 124"/>
                      <a:gd name="T20" fmla="*/ 92 w 173"/>
                      <a:gd name="T21" fmla="*/ 78 h 124"/>
                      <a:gd name="T22" fmla="*/ 54 w 173"/>
                      <a:gd name="T23" fmla="*/ 101 h 124"/>
                      <a:gd name="T24" fmla="*/ 20 w 173"/>
                      <a:gd name="T25" fmla="*/ 124 h 124"/>
                      <a:gd name="T26" fmla="*/ 13 w 173"/>
                      <a:gd name="T27" fmla="*/ 115 h 124"/>
                      <a:gd name="T28" fmla="*/ 8 w 173"/>
                      <a:gd name="T29" fmla="*/ 106 h 124"/>
                      <a:gd name="T30" fmla="*/ 3 w 173"/>
                      <a:gd name="T31" fmla="*/ 98 h 124"/>
                      <a:gd name="T32" fmla="*/ 0 w 173"/>
                      <a:gd name="T33" fmla="*/ 88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3" h="124">
                        <a:moveTo>
                          <a:pt x="0" y="88"/>
                        </a:moveTo>
                        <a:lnTo>
                          <a:pt x="35" y="67"/>
                        </a:lnTo>
                        <a:lnTo>
                          <a:pt x="73" y="46"/>
                        </a:lnTo>
                        <a:lnTo>
                          <a:pt x="112" y="23"/>
                        </a:lnTo>
                        <a:lnTo>
                          <a:pt x="152" y="0"/>
                        </a:lnTo>
                        <a:lnTo>
                          <a:pt x="157" y="10"/>
                        </a:lnTo>
                        <a:lnTo>
                          <a:pt x="161" y="19"/>
                        </a:lnTo>
                        <a:lnTo>
                          <a:pt x="166" y="27"/>
                        </a:lnTo>
                        <a:lnTo>
                          <a:pt x="173" y="36"/>
                        </a:lnTo>
                        <a:lnTo>
                          <a:pt x="132" y="57"/>
                        </a:lnTo>
                        <a:lnTo>
                          <a:pt x="92" y="78"/>
                        </a:lnTo>
                        <a:lnTo>
                          <a:pt x="54" y="101"/>
                        </a:lnTo>
                        <a:lnTo>
                          <a:pt x="20" y="124"/>
                        </a:lnTo>
                        <a:lnTo>
                          <a:pt x="13" y="115"/>
                        </a:lnTo>
                        <a:lnTo>
                          <a:pt x="8" y="106"/>
                        </a:lnTo>
                        <a:lnTo>
                          <a:pt x="3" y="98"/>
                        </a:lnTo>
                        <a:lnTo>
                          <a:pt x="0" y="88"/>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67" name="Freeform 66"/>
                  <p:cNvSpPr>
                    <a:spLocks/>
                  </p:cNvSpPr>
                  <p:nvPr/>
                </p:nvSpPr>
                <p:spPr bwMode="auto">
                  <a:xfrm flipH="1">
                    <a:off x="4456997" y="1334602"/>
                    <a:ext cx="60294" cy="40846"/>
                  </a:xfrm>
                  <a:custGeom>
                    <a:avLst/>
                    <a:gdLst>
                      <a:gd name="T0" fmla="*/ 0 w 178"/>
                      <a:gd name="T1" fmla="*/ 90 h 126"/>
                      <a:gd name="T2" fmla="*/ 38 w 178"/>
                      <a:gd name="T3" fmla="*/ 67 h 126"/>
                      <a:gd name="T4" fmla="*/ 77 w 178"/>
                      <a:gd name="T5" fmla="*/ 44 h 126"/>
                      <a:gd name="T6" fmla="*/ 116 w 178"/>
                      <a:gd name="T7" fmla="*/ 23 h 126"/>
                      <a:gd name="T8" fmla="*/ 154 w 178"/>
                      <a:gd name="T9" fmla="*/ 0 h 126"/>
                      <a:gd name="T10" fmla="*/ 158 w 178"/>
                      <a:gd name="T11" fmla="*/ 9 h 126"/>
                      <a:gd name="T12" fmla="*/ 164 w 178"/>
                      <a:gd name="T13" fmla="*/ 19 h 126"/>
                      <a:gd name="T14" fmla="*/ 171 w 178"/>
                      <a:gd name="T15" fmla="*/ 27 h 126"/>
                      <a:gd name="T16" fmla="*/ 178 w 178"/>
                      <a:gd name="T17" fmla="*/ 35 h 126"/>
                      <a:gd name="T18" fmla="*/ 141 w 178"/>
                      <a:gd name="T19" fmla="*/ 57 h 126"/>
                      <a:gd name="T20" fmla="*/ 102 w 178"/>
                      <a:gd name="T21" fmla="*/ 80 h 126"/>
                      <a:gd name="T22" fmla="*/ 63 w 178"/>
                      <a:gd name="T23" fmla="*/ 103 h 126"/>
                      <a:gd name="T24" fmla="*/ 25 w 178"/>
                      <a:gd name="T25" fmla="*/ 126 h 126"/>
                      <a:gd name="T26" fmla="*/ 17 w 178"/>
                      <a:gd name="T27" fmla="*/ 117 h 126"/>
                      <a:gd name="T28" fmla="*/ 11 w 178"/>
                      <a:gd name="T29" fmla="*/ 108 h 126"/>
                      <a:gd name="T30" fmla="*/ 5 w 178"/>
                      <a:gd name="T31" fmla="*/ 100 h 126"/>
                      <a:gd name="T32" fmla="*/ 0 w 178"/>
                      <a:gd name="T33" fmla="*/ 90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8" h="126">
                        <a:moveTo>
                          <a:pt x="0" y="90"/>
                        </a:moveTo>
                        <a:lnTo>
                          <a:pt x="38" y="67"/>
                        </a:lnTo>
                        <a:lnTo>
                          <a:pt x="77" y="44"/>
                        </a:lnTo>
                        <a:lnTo>
                          <a:pt x="116" y="23"/>
                        </a:lnTo>
                        <a:lnTo>
                          <a:pt x="154" y="0"/>
                        </a:lnTo>
                        <a:lnTo>
                          <a:pt x="158" y="9"/>
                        </a:lnTo>
                        <a:lnTo>
                          <a:pt x="164" y="19"/>
                        </a:lnTo>
                        <a:lnTo>
                          <a:pt x="171" y="27"/>
                        </a:lnTo>
                        <a:lnTo>
                          <a:pt x="178" y="35"/>
                        </a:lnTo>
                        <a:lnTo>
                          <a:pt x="141" y="57"/>
                        </a:lnTo>
                        <a:lnTo>
                          <a:pt x="102" y="80"/>
                        </a:lnTo>
                        <a:lnTo>
                          <a:pt x="63" y="103"/>
                        </a:lnTo>
                        <a:lnTo>
                          <a:pt x="25" y="126"/>
                        </a:lnTo>
                        <a:lnTo>
                          <a:pt x="17" y="117"/>
                        </a:lnTo>
                        <a:lnTo>
                          <a:pt x="11" y="108"/>
                        </a:lnTo>
                        <a:lnTo>
                          <a:pt x="5" y="100"/>
                        </a:lnTo>
                        <a:lnTo>
                          <a:pt x="0" y="9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68" name="Freeform 67"/>
                  <p:cNvSpPr>
                    <a:spLocks/>
                  </p:cNvSpPr>
                  <p:nvPr/>
                </p:nvSpPr>
                <p:spPr bwMode="auto">
                  <a:xfrm flipH="1">
                    <a:off x="4557487" y="1421565"/>
                    <a:ext cx="159445" cy="249031"/>
                  </a:xfrm>
                  <a:custGeom>
                    <a:avLst/>
                    <a:gdLst>
                      <a:gd name="T0" fmla="*/ 0 w 474"/>
                      <a:gd name="T1" fmla="*/ 97 h 753"/>
                      <a:gd name="T2" fmla="*/ 38 w 474"/>
                      <a:gd name="T3" fmla="*/ 179 h 753"/>
                      <a:gd name="T4" fmla="*/ 77 w 474"/>
                      <a:gd name="T5" fmla="*/ 262 h 753"/>
                      <a:gd name="T6" fmla="*/ 117 w 474"/>
                      <a:gd name="T7" fmla="*/ 344 h 753"/>
                      <a:gd name="T8" fmla="*/ 157 w 474"/>
                      <a:gd name="T9" fmla="*/ 426 h 753"/>
                      <a:gd name="T10" fmla="*/ 198 w 474"/>
                      <a:gd name="T11" fmla="*/ 508 h 753"/>
                      <a:gd name="T12" fmla="*/ 239 w 474"/>
                      <a:gd name="T13" fmla="*/ 590 h 753"/>
                      <a:gd name="T14" fmla="*/ 280 w 474"/>
                      <a:gd name="T15" fmla="*/ 672 h 753"/>
                      <a:gd name="T16" fmla="*/ 321 w 474"/>
                      <a:gd name="T17" fmla="*/ 753 h 753"/>
                      <a:gd name="T18" fmla="*/ 359 w 474"/>
                      <a:gd name="T19" fmla="*/ 736 h 753"/>
                      <a:gd name="T20" fmla="*/ 397 w 474"/>
                      <a:gd name="T21" fmla="*/ 719 h 753"/>
                      <a:gd name="T22" fmla="*/ 436 w 474"/>
                      <a:gd name="T23" fmla="*/ 702 h 753"/>
                      <a:gd name="T24" fmla="*/ 474 w 474"/>
                      <a:gd name="T25" fmla="*/ 685 h 753"/>
                      <a:gd name="T26" fmla="*/ 464 w 474"/>
                      <a:gd name="T27" fmla="*/ 634 h 753"/>
                      <a:gd name="T28" fmla="*/ 454 w 474"/>
                      <a:gd name="T29" fmla="*/ 585 h 753"/>
                      <a:gd name="T30" fmla="*/ 441 w 474"/>
                      <a:gd name="T31" fmla="*/ 535 h 753"/>
                      <a:gd name="T32" fmla="*/ 428 w 474"/>
                      <a:gd name="T33" fmla="*/ 487 h 753"/>
                      <a:gd name="T34" fmla="*/ 413 w 474"/>
                      <a:gd name="T35" fmla="*/ 440 h 753"/>
                      <a:gd name="T36" fmla="*/ 395 w 474"/>
                      <a:gd name="T37" fmla="*/ 394 h 753"/>
                      <a:gd name="T38" fmla="*/ 378 w 474"/>
                      <a:gd name="T39" fmla="*/ 349 h 753"/>
                      <a:gd name="T40" fmla="*/ 359 w 474"/>
                      <a:gd name="T41" fmla="*/ 306 h 753"/>
                      <a:gd name="T42" fmla="*/ 337 w 474"/>
                      <a:gd name="T43" fmla="*/ 263 h 753"/>
                      <a:gd name="T44" fmla="*/ 314 w 474"/>
                      <a:gd name="T45" fmla="*/ 222 h 753"/>
                      <a:gd name="T46" fmla="*/ 302 w 474"/>
                      <a:gd name="T47" fmla="*/ 201 h 753"/>
                      <a:gd name="T48" fmla="*/ 289 w 474"/>
                      <a:gd name="T49" fmla="*/ 182 h 753"/>
                      <a:gd name="T50" fmla="*/ 276 w 474"/>
                      <a:gd name="T51" fmla="*/ 162 h 753"/>
                      <a:gd name="T52" fmla="*/ 263 w 474"/>
                      <a:gd name="T53" fmla="*/ 143 h 753"/>
                      <a:gd name="T54" fmla="*/ 249 w 474"/>
                      <a:gd name="T55" fmla="*/ 123 h 753"/>
                      <a:gd name="T56" fmla="*/ 234 w 474"/>
                      <a:gd name="T57" fmla="*/ 105 h 753"/>
                      <a:gd name="T58" fmla="*/ 220 w 474"/>
                      <a:gd name="T59" fmla="*/ 86 h 753"/>
                      <a:gd name="T60" fmla="*/ 205 w 474"/>
                      <a:gd name="T61" fmla="*/ 68 h 753"/>
                      <a:gd name="T62" fmla="*/ 189 w 474"/>
                      <a:gd name="T63" fmla="*/ 51 h 753"/>
                      <a:gd name="T64" fmla="*/ 173 w 474"/>
                      <a:gd name="T65" fmla="*/ 33 h 753"/>
                      <a:gd name="T66" fmla="*/ 155 w 474"/>
                      <a:gd name="T67" fmla="*/ 16 h 753"/>
                      <a:gd name="T68" fmla="*/ 138 w 474"/>
                      <a:gd name="T69" fmla="*/ 0 h 753"/>
                      <a:gd name="T70" fmla="*/ 101 w 474"/>
                      <a:gd name="T71" fmla="*/ 25 h 753"/>
                      <a:gd name="T72" fmla="*/ 66 w 474"/>
                      <a:gd name="T73" fmla="*/ 50 h 753"/>
                      <a:gd name="T74" fmla="*/ 31 w 474"/>
                      <a:gd name="T75" fmla="*/ 73 h 753"/>
                      <a:gd name="T76" fmla="*/ 0 w 474"/>
                      <a:gd name="T77" fmla="*/ 97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74" h="753">
                        <a:moveTo>
                          <a:pt x="0" y="97"/>
                        </a:moveTo>
                        <a:lnTo>
                          <a:pt x="38" y="179"/>
                        </a:lnTo>
                        <a:lnTo>
                          <a:pt x="77" y="262"/>
                        </a:lnTo>
                        <a:lnTo>
                          <a:pt x="117" y="344"/>
                        </a:lnTo>
                        <a:lnTo>
                          <a:pt x="157" y="426"/>
                        </a:lnTo>
                        <a:lnTo>
                          <a:pt x="198" y="508"/>
                        </a:lnTo>
                        <a:lnTo>
                          <a:pt x="239" y="590"/>
                        </a:lnTo>
                        <a:lnTo>
                          <a:pt x="280" y="672"/>
                        </a:lnTo>
                        <a:lnTo>
                          <a:pt x="321" y="753"/>
                        </a:lnTo>
                        <a:lnTo>
                          <a:pt x="359" y="736"/>
                        </a:lnTo>
                        <a:lnTo>
                          <a:pt x="397" y="719"/>
                        </a:lnTo>
                        <a:lnTo>
                          <a:pt x="436" y="702"/>
                        </a:lnTo>
                        <a:lnTo>
                          <a:pt x="474" y="685"/>
                        </a:lnTo>
                        <a:lnTo>
                          <a:pt x="464" y="634"/>
                        </a:lnTo>
                        <a:lnTo>
                          <a:pt x="454" y="585"/>
                        </a:lnTo>
                        <a:lnTo>
                          <a:pt x="441" y="535"/>
                        </a:lnTo>
                        <a:lnTo>
                          <a:pt x="428" y="487"/>
                        </a:lnTo>
                        <a:lnTo>
                          <a:pt x="413" y="440"/>
                        </a:lnTo>
                        <a:lnTo>
                          <a:pt x="395" y="394"/>
                        </a:lnTo>
                        <a:lnTo>
                          <a:pt x="378" y="349"/>
                        </a:lnTo>
                        <a:lnTo>
                          <a:pt x="359" y="306"/>
                        </a:lnTo>
                        <a:lnTo>
                          <a:pt x="337" y="263"/>
                        </a:lnTo>
                        <a:lnTo>
                          <a:pt x="314" y="222"/>
                        </a:lnTo>
                        <a:lnTo>
                          <a:pt x="302" y="201"/>
                        </a:lnTo>
                        <a:lnTo>
                          <a:pt x="289" y="182"/>
                        </a:lnTo>
                        <a:lnTo>
                          <a:pt x="276" y="162"/>
                        </a:lnTo>
                        <a:lnTo>
                          <a:pt x="263" y="143"/>
                        </a:lnTo>
                        <a:lnTo>
                          <a:pt x="249" y="123"/>
                        </a:lnTo>
                        <a:lnTo>
                          <a:pt x="234" y="105"/>
                        </a:lnTo>
                        <a:lnTo>
                          <a:pt x="220" y="86"/>
                        </a:lnTo>
                        <a:lnTo>
                          <a:pt x="205" y="68"/>
                        </a:lnTo>
                        <a:lnTo>
                          <a:pt x="189" y="51"/>
                        </a:lnTo>
                        <a:lnTo>
                          <a:pt x="173" y="33"/>
                        </a:lnTo>
                        <a:lnTo>
                          <a:pt x="155" y="16"/>
                        </a:lnTo>
                        <a:lnTo>
                          <a:pt x="138" y="0"/>
                        </a:lnTo>
                        <a:lnTo>
                          <a:pt x="101" y="25"/>
                        </a:lnTo>
                        <a:lnTo>
                          <a:pt x="66" y="50"/>
                        </a:lnTo>
                        <a:lnTo>
                          <a:pt x="31" y="73"/>
                        </a:lnTo>
                        <a:lnTo>
                          <a:pt x="0" y="9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grpSp>
              <p:nvGrpSpPr>
                <p:cNvPr id="25" name="Group 24"/>
                <p:cNvGrpSpPr/>
                <p:nvPr/>
              </p:nvGrpSpPr>
              <p:grpSpPr>
                <a:xfrm>
                  <a:off x="2846449" y="3812835"/>
                  <a:ext cx="738972" cy="437243"/>
                  <a:chOff x="3519089" y="1598126"/>
                  <a:chExt cx="797222" cy="471709"/>
                </a:xfrm>
              </p:grpSpPr>
              <p:sp>
                <p:nvSpPr>
                  <p:cNvPr id="50" name="Freeform 49"/>
                  <p:cNvSpPr>
                    <a:spLocks/>
                  </p:cNvSpPr>
                  <p:nvPr/>
                </p:nvSpPr>
                <p:spPr bwMode="auto">
                  <a:xfrm flipH="1">
                    <a:off x="3519089" y="1657419"/>
                    <a:ext cx="797222" cy="412416"/>
                  </a:xfrm>
                  <a:custGeom>
                    <a:avLst/>
                    <a:gdLst>
                      <a:gd name="T0" fmla="*/ 73 w 2379"/>
                      <a:gd name="T1" fmla="*/ 1051 h 1253"/>
                      <a:gd name="T2" fmla="*/ 223 w 2379"/>
                      <a:gd name="T3" fmla="*/ 950 h 1253"/>
                      <a:gd name="T4" fmla="*/ 380 w 2379"/>
                      <a:gd name="T5" fmla="*/ 848 h 1253"/>
                      <a:gd name="T6" fmla="*/ 539 w 2379"/>
                      <a:gd name="T7" fmla="*/ 744 h 1253"/>
                      <a:gd name="T8" fmla="*/ 666 w 2379"/>
                      <a:gd name="T9" fmla="*/ 713 h 1253"/>
                      <a:gd name="T10" fmla="*/ 760 w 2379"/>
                      <a:gd name="T11" fmla="*/ 751 h 1253"/>
                      <a:gd name="T12" fmla="*/ 856 w 2379"/>
                      <a:gd name="T13" fmla="*/ 788 h 1253"/>
                      <a:gd name="T14" fmla="*/ 952 w 2379"/>
                      <a:gd name="T15" fmla="*/ 825 h 1253"/>
                      <a:gd name="T16" fmla="*/ 1058 w 2379"/>
                      <a:gd name="T17" fmla="*/ 805 h 1253"/>
                      <a:gd name="T18" fmla="*/ 1171 w 2379"/>
                      <a:gd name="T19" fmla="*/ 729 h 1253"/>
                      <a:gd name="T20" fmla="*/ 1286 w 2379"/>
                      <a:gd name="T21" fmla="*/ 651 h 1253"/>
                      <a:gd name="T22" fmla="*/ 1400 w 2379"/>
                      <a:gd name="T23" fmla="*/ 574 h 1253"/>
                      <a:gd name="T24" fmla="*/ 1516 w 2379"/>
                      <a:gd name="T25" fmla="*/ 496 h 1253"/>
                      <a:gd name="T26" fmla="*/ 1632 w 2379"/>
                      <a:gd name="T27" fmla="*/ 419 h 1253"/>
                      <a:gd name="T28" fmla="*/ 1747 w 2379"/>
                      <a:gd name="T29" fmla="*/ 340 h 1253"/>
                      <a:gd name="T30" fmla="*/ 1863 w 2379"/>
                      <a:gd name="T31" fmla="*/ 262 h 1253"/>
                      <a:gd name="T32" fmla="*/ 1886 w 2379"/>
                      <a:gd name="T33" fmla="*/ 184 h 1253"/>
                      <a:gd name="T34" fmla="*/ 1821 w 2379"/>
                      <a:gd name="T35" fmla="*/ 105 h 1253"/>
                      <a:gd name="T36" fmla="*/ 1863 w 2379"/>
                      <a:gd name="T37" fmla="*/ 58 h 1253"/>
                      <a:gd name="T38" fmla="*/ 2010 w 2379"/>
                      <a:gd name="T39" fmla="*/ 44 h 1253"/>
                      <a:gd name="T40" fmla="*/ 2156 w 2379"/>
                      <a:gd name="T41" fmla="*/ 27 h 1253"/>
                      <a:gd name="T42" fmla="*/ 2304 w 2379"/>
                      <a:gd name="T43" fmla="*/ 10 h 1253"/>
                      <a:gd name="T44" fmla="*/ 2354 w 2379"/>
                      <a:gd name="T45" fmla="*/ 64 h 1253"/>
                      <a:gd name="T46" fmla="*/ 2307 w 2379"/>
                      <a:gd name="T47" fmla="*/ 191 h 1253"/>
                      <a:gd name="T48" fmla="*/ 2259 w 2379"/>
                      <a:gd name="T49" fmla="*/ 317 h 1253"/>
                      <a:gd name="T50" fmla="*/ 2212 w 2379"/>
                      <a:gd name="T51" fmla="*/ 445 h 1253"/>
                      <a:gd name="T52" fmla="*/ 2148 w 2379"/>
                      <a:gd name="T53" fmla="*/ 476 h 1253"/>
                      <a:gd name="T54" fmla="*/ 2087 w 2379"/>
                      <a:gd name="T55" fmla="*/ 424 h 1253"/>
                      <a:gd name="T56" fmla="*/ 2050 w 2379"/>
                      <a:gd name="T57" fmla="*/ 388 h 1253"/>
                      <a:gd name="T58" fmla="*/ 1970 w 2379"/>
                      <a:gd name="T59" fmla="*/ 414 h 1253"/>
                      <a:gd name="T60" fmla="*/ 1845 w 2379"/>
                      <a:gd name="T61" fmla="*/ 503 h 1253"/>
                      <a:gd name="T62" fmla="*/ 1721 w 2379"/>
                      <a:gd name="T63" fmla="*/ 592 h 1253"/>
                      <a:gd name="T64" fmla="*/ 1598 w 2379"/>
                      <a:gd name="T65" fmla="*/ 679 h 1253"/>
                      <a:gd name="T66" fmla="*/ 1474 w 2379"/>
                      <a:gd name="T67" fmla="*/ 768 h 1253"/>
                      <a:gd name="T68" fmla="*/ 1351 w 2379"/>
                      <a:gd name="T69" fmla="*/ 855 h 1253"/>
                      <a:gd name="T70" fmla="*/ 1228 w 2379"/>
                      <a:gd name="T71" fmla="*/ 943 h 1253"/>
                      <a:gd name="T72" fmla="*/ 1106 w 2379"/>
                      <a:gd name="T73" fmla="*/ 1030 h 1253"/>
                      <a:gd name="T74" fmla="*/ 992 w 2379"/>
                      <a:gd name="T75" fmla="*/ 1054 h 1253"/>
                      <a:gd name="T76" fmla="*/ 890 w 2379"/>
                      <a:gd name="T77" fmla="*/ 1015 h 1253"/>
                      <a:gd name="T78" fmla="*/ 787 w 2379"/>
                      <a:gd name="T79" fmla="*/ 976 h 1253"/>
                      <a:gd name="T80" fmla="*/ 688 w 2379"/>
                      <a:gd name="T81" fmla="*/ 936 h 1253"/>
                      <a:gd name="T82" fmla="*/ 570 w 2379"/>
                      <a:gd name="T83" fmla="*/ 960 h 1253"/>
                      <a:gd name="T84" fmla="*/ 434 w 2379"/>
                      <a:gd name="T85" fmla="*/ 1046 h 1253"/>
                      <a:gd name="T86" fmla="*/ 302 w 2379"/>
                      <a:gd name="T87" fmla="*/ 1131 h 1253"/>
                      <a:gd name="T88" fmla="*/ 174 w 2379"/>
                      <a:gd name="T89" fmla="*/ 1213 h 1253"/>
                      <a:gd name="T90" fmla="*/ 85 w 2379"/>
                      <a:gd name="T91" fmla="*/ 1216 h 1253"/>
                      <a:gd name="T92" fmla="*/ 28 w 2379"/>
                      <a:gd name="T93" fmla="*/ 1140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79" h="1253">
                        <a:moveTo>
                          <a:pt x="0" y="1102"/>
                        </a:moveTo>
                        <a:lnTo>
                          <a:pt x="73" y="1051"/>
                        </a:lnTo>
                        <a:lnTo>
                          <a:pt x="148" y="1001"/>
                        </a:lnTo>
                        <a:lnTo>
                          <a:pt x="223" y="950"/>
                        </a:lnTo>
                        <a:lnTo>
                          <a:pt x="301" y="899"/>
                        </a:lnTo>
                        <a:lnTo>
                          <a:pt x="380" y="848"/>
                        </a:lnTo>
                        <a:lnTo>
                          <a:pt x="460" y="796"/>
                        </a:lnTo>
                        <a:lnTo>
                          <a:pt x="539" y="744"/>
                        </a:lnTo>
                        <a:lnTo>
                          <a:pt x="619" y="692"/>
                        </a:lnTo>
                        <a:lnTo>
                          <a:pt x="666" y="713"/>
                        </a:lnTo>
                        <a:lnTo>
                          <a:pt x="712" y="732"/>
                        </a:lnTo>
                        <a:lnTo>
                          <a:pt x="760" y="751"/>
                        </a:lnTo>
                        <a:lnTo>
                          <a:pt x="808" y="770"/>
                        </a:lnTo>
                        <a:lnTo>
                          <a:pt x="856" y="788"/>
                        </a:lnTo>
                        <a:lnTo>
                          <a:pt x="904" y="807"/>
                        </a:lnTo>
                        <a:lnTo>
                          <a:pt x="952" y="825"/>
                        </a:lnTo>
                        <a:lnTo>
                          <a:pt x="1001" y="843"/>
                        </a:lnTo>
                        <a:lnTo>
                          <a:pt x="1058" y="805"/>
                        </a:lnTo>
                        <a:lnTo>
                          <a:pt x="1114" y="767"/>
                        </a:lnTo>
                        <a:lnTo>
                          <a:pt x="1171" y="729"/>
                        </a:lnTo>
                        <a:lnTo>
                          <a:pt x="1229" y="690"/>
                        </a:lnTo>
                        <a:lnTo>
                          <a:pt x="1286" y="651"/>
                        </a:lnTo>
                        <a:lnTo>
                          <a:pt x="1343" y="612"/>
                        </a:lnTo>
                        <a:lnTo>
                          <a:pt x="1400" y="574"/>
                        </a:lnTo>
                        <a:lnTo>
                          <a:pt x="1459" y="535"/>
                        </a:lnTo>
                        <a:lnTo>
                          <a:pt x="1516" y="496"/>
                        </a:lnTo>
                        <a:lnTo>
                          <a:pt x="1573" y="458"/>
                        </a:lnTo>
                        <a:lnTo>
                          <a:pt x="1632" y="419"/>
                        </a:lnTo>
                        <a:lnTo>
                          <a:pt x="1689" y="380"/>
                        </a:lnTo>
                        <a:lnTo>
                          <a:pt x="1747" y="340"/>
                        </a:lnTo>
                        <a:lnTo>
                          <a:pt x="1804" y="301"/>
                        </a:lnTo>
                        <a:lnTo>
                          <a:pt x="1863" y="262"/>
                        </a:lnTo>
                        <a:lnTo>
                          <a:pt x="1920" y="222"/>
                        </a:lnTo>
                        <a:lnTo>
                          <a:pt x="1886" y="184"/>
                        </a:lnTo>
                        <a:lnTo>
                          <a:pt x="1853" y="145"/>
                        </a:lnTo>
                        <a:lnTo>
                          <a:pt x="1821" y="105"/>
                        </a:lnTo>
                        <a:lnTo>
                          <a:pt x="1790" y="64"/>
                        </a:lnTo>
                        <a:lnTo>
                          <a:pt x="1863" y="58"/>
                        </a:lnTo>
                        <a:lnTo>
                          <a:pt x="1936" y="51"/>
                        </a:lnTo>
                        <a:lnTo>
                          <a:pt x="2010" y="44"/>
                        </a:lnTo>
                        <a:lnTo>
                          <a:pt x="2083" y="36"/>
                        </a:lnTo>
                        <a:lnTo>
                          <a:pt x="2156" y="27"/>
                        </a:lnTo>
                        <a:lnTo>
                          <a:pt x="2230" y="19"/>
                        </a:lnTo>
                        <a:lnTo>
                          <a:pt x="2304" y="10"/>
                        </a:lnTo>
                        <a:lnTo>
                          <a:pt x="2379" y="0"/>
                        </a:lnTo>
                        <a:lnTo>
                          <a:pt x="2354" y="64"/>
                        </a:lnTo>
                        <a:lnTo>
                          <a:pt x="2330" y="128"/>
                        </a:lnTo>
                        <a:lnTo>
                          <a:pt x="2307" y="191"/>
                        </a:lnTo>
                        <a:lnTo>
                          <a:pt x="2283" y="254"/>
                        </a:lnTo>
                        <a:lnTo>
                          <a:pt x="2259" y="317"/>
                        </a:lnTo>
                        <a:lnTo>
                          <a:pt x="2235" y="381"/>
                        </a:lnTo>
                        <a:lnTo>
                          <a:pt x="2212" y="445"/>
                        </a:lnTo>
                        <a:lnTo>
                          <a:pt x="2188" y="508"/>
                        </a:lnTo>
                        <a:lnTo>
                          <a:pt x="2148" y="476"/>
                        </a:lnTo>
                        <a:lnTo>
                          <a:pt x="2108" y="441"/>
                        </a:lnTo>
                        <a:lnTo>
                          <a:pt x="2087" y="424"/>
                        </a:lnTo>
                        <a:lnTo>
                          <a:pt x="2068" y="407"/>
                        </a:lnTo>
                        <a:lnTo>
                          <a:pt x="2050" y="388"/>
                        </a:lnTo>
                        <a:lnTo>
                          <a:pt x="2032" y="370"/>
                        </a:lnTo>
                        <a:lnTo>
                          <a:pt x="1970" y="414"/>
                        </a:lnTo>
                        <a:lnTo>
                          <a:pt x="1908" y="459"/>
                        </a:lnTo>
                        <a:lnTo>
                          <a:pt x="1845" y="503"/>
                        </a:lnTo>
                        <a:lnTo>
                          <a:pt x="1784" y="547"/>
                        </a:lnTo>
                        <a:lnTo>
                          <a:pt x="1721" y="592"/>
                        </a:lnTo>
                        <a:lnTo>
                          <a:pt x="1660" y="636"/>
                        </a:lnTo>
                        <a:lnTo>
                          <a:pt x="1598" y="679"/>
                        </a:lnTo>
                        <a:lnTo>
                          <a:pt x="1535" y="723"/>
                        </a:lnTo>
                        <a:lnTo>
                          <a:pt x="1474" y="768"/>
                        </a:lnTo>
                        <a:lnTo>
                          <a:pt x="1412" y="812"/>
                        </a:lnTo>
                        <a:lnTo>
                          <a:pt x="1351" y="855"/>
                        </a:lnTo>
                        <a:lnTo>
                          <a:pt x="1289" y="899"/>
                        </a:lnTo>
                        <a:lnTo>
                          <a:pt x="1228" y="943"/>
                        </a:lnTo>
                        <a:lnTo>
                          <a:pt x="1166" y="987"/>
                        </a:lnTo>
                        <a:lnTo>
                          <a:pt x="1106" y="1030"/>
                        </a:lnTo>
                        <a:lnTo>
                          <a:pt x="1044" y="1073"/>
                        </a:lnTo>
                        <a:lnTo>
                          <a:pt x="992" y="1054"/>
                        </a:lnTo>
                        <a:lnTo>
                          <a:pt x="941" y="1035"/>
                        </a:lnTo>
                        <a:lnTo>
                          <a:pt x="890" y="1015"/>
                        </a:lnTo>
                        <a:lnTo>
                          <a:pt x="839" y="996"/>
                        </a:lnTo>
                        <a:lnTo>
                          <a:pt x="787" y="976"/>
                        </a:lnTo>
                        <a:lnTo>
                          <a:pt x="737" y="957"/>
                        </a:lnTo>
                        <a:lnTo>
                          <a:pt x="688" y="936"/>
                        </a:lnTo>
                        <a:lnTo>
                          <a:pt x="638" y="917"/>
                        </a:lnTo>
                        <a:lnTo>
                          <a:pt x="570" y="960"/>
                        </a:lnTo>
                        <a:lnTo>
                          <a:pt x="502" y="1003"/>
                        </a:lnTo>
                        <a:lnTo>
                          <a:pt x="434" y="1046"/>
                        </a:lnTo>
                        <a:lnTo>
                          <a:pt x="368" y="1089"/>
                        </a:lnTo>
                        <a:lnTo>
                          <a:pt x="302" y="1131"/>
                        </a:lnTo>
                        <a:lnTo>
                          <a:pt x="237" y="1172"/>
                        </a:lnTo>
                        <a:lnTo>
                          <a:pt x="174" y="1213"/>
                        </a:lnTo>
                        <a:lnTo>
                          <a:pt x="112" y="1253"/>
                        </a:lnTo>
                        <a:lnTo>
                          <a:pt x="85" y="1216"/>
                        </a:lnTo>
                        <a:lnTo>
                          <a:pt x="57" y="1178"/>
                        </a:lnTo>
                        <a:lnTo>
                          <a:pt x="28" y="1140"/>
                        </a:lnTo>
                        <a:lnTo>
                          <a:pt x="0" y="110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51" name="Freeform 50"/>
                  <p:cNvSpPr>
                    <a:spLocks/>
                  </p:cNvSpPr>
                  <p:nvPr/>
                </p:nvSpPr>
                <p:spPr bwMode="auto">
                  <a:xfrm flipH="1">
                    <a:off x="3973305" y="1598126"/>
                    <a:ext cx="160784" cy="146256"/>
                  </a:xfrm>
                  <a:custGeom>
                    <a:avLst/>
                    <a:gdLst>
                      <a:gd name="T0" fmla="*/ 193 w 479"/>
                      <a:gd name="T1" fmla="*/ 6 h 445"/>
                      <a:gd name="T2" fmla="*/ 217 w 479"/>
                      <a:gd name="T3" fmla="*/ 2 h 445"/>
                      <a:gd name="T4" fmla="*/ 251 w 479"/>
                      <a:gd name="T5" fmla="*/ 0 h 445"/>
                      <a:gd name="T6" fmla="*/ 296 w 479"/>
                      <a:gd name="T7" fmla="*/ 4 h 445"/>
                      <a:gd name="T8" fmla="*/ 338 w 479"/>
                      <a:gd name="T9" fmla="*/ 16 h 445"/>
                      <a:gd name="T10" fmla="*/ 377 w 479"/>
                      <a:gd name="T11" fmla="*/ 36 h 445"/>
                      <a:gd name="T12" fmla="*/ 411 w 479"/>
                      <a:gd name="T13" fmla="*/ 63 h 445"/>
                      <a:gd name="T14" fmla="*/ 433 w 479"/>
                      <a:gd name="T15" fmla="*/ 87 h 445"/>
                      <a:gd name="T16" fmla="*/ 446 w 479"/>
                      <a:gd name="T17" fmla="*/ 106 h 445"/>
                      <a:gd name="T18" fmla="*/ 457 w 479"/>
                      <a:gd name="T19" fmla="*/ 125 h 445"/>
                      <a:gd name="T20" fmla="*/ 466 w 479"/>
                      <a:gd name="T21" fmla="*/ 146 h 445"/>
                      <a:gd name="T22" fmla="*/ 473 w 479"/>
                      <a:gd name="T23" fmla="*/ 167 h 445"/>
                      <a:gd name="T24" fmla="*/ 477 w 479"/>
                      <a:gd name="T25" fmla="*/ 190 h 445"/>
                      <a:gd name="T26" fmla="*/ 479 w 479"/>
                      <a:gd name="T27" fmla="*/ 212 h 445"/>
                      <a:gd name="T28" fmla="*/ 479 w 479"/>
                      <a:gd name="T29" fmla="*/ 234 h 445"/>
                      <a:gd name="T30" fmla="*/ 476 w 479"/>
                      <a:gd name="T31" fmla="*/ 255 h 445"/>
                      <a:gd name="T32" fmla="*/ 471 w 479"/>
                      <a:gd name="T33" fmla="*/ 277 h 445"/>
                      <a:gd name="T34" fmla="*/ 464 w 479"/>
                      <a:gd name="T35" fmla="*/ 297 h 445"/>
                      <a:gd name="T36" fmla="*/ 455 w 479"/>
                      <a:gd name="T37" fmla="*/ 317 h 445"/>
                      <a:gd name="T38" fmla="*/ 437 w 479"/>
                      <a:gd name="T39" fmla="*/ 345 h 445"/>
                      <a:gd name="T40" fmla="*/ 407 w 479"/>
                      <a:gd name="T41" fmla="*/ 378 h 445"/>
                      <a:gd name="T42" fmla="*/ 380 w 479"/>
                      <a:gd name="T43" fmla="*/ 400 h 445"/>
                      <a:gd name="T44" fmla="*/ 361 w 479"/>
                      <a:gd name="T45" fmla="*/ 412 h 445"/>
                      <a:gd name="T46" fmla="*/ 339 w 479"/>
                      <a:gd name="T47" fmla="*/ 422 h 445"/>
                      <a:gd name="T48" fmla="*/ 316 w 479"/>
                      <a:gd name="T49" fmla="*/ 431 h 445"/>
                      <a:gd name="T50" fmla="*/ 293 w 479"/>
                      <a:gd name="T51" fmla="*/ 439 h 445"/>
                      <a:gd name="T52" fmla="*/ 269 w 479"/>
                      <a:gd name="T53" fmla="*/ 443 h 445"/>
                      <a:gd name="T54" fmla="*/ 244 w 479"/>
                      <a:gd name="T55" fmla="*/ 445 h 445"/>
                      <a:gd name="T56" fmla="*/ 221 w 479"/>
                      <a:gd name="T57" fmla="*/ 445 h 445"/>
                      <a:gd name="T58" fmla="*/ 186 w 479"/>
                      <a:gd name="T59" fmla="*/ 441 h 445"/>
                      <a:gd name="T60" fmla="*/ 142 w 479"/>
                      <a:gd name="T61" fmla="*/ 428 h 445"/>
                      <a:gd name="T62" fmla="*/ 101 w 479"/>
                      <a:gd name="T63" fmla="*/ 408 h 445"/>
                      <a:gd name="T64" fmla="*/ 74 w 479"/>
                      <a:gd name="T65" fmla="*/ 388 h 445"/>
                      <a:gd name="T66" fmla="*/ 58 w 479"/>
                      <a:gd name="T67" fmla="*/ 373 h 445"/>
                      <a:gd name="T68" fmla="*/ 44 w 479"/>
                      <a:gd name="T69" fmla="*/ 357 h 445"/>
                      <a:gd name="T70" fmla="*/ 31 w 479"/>
                      <a:gd name="T71" fmla="*/ 338 h 445"/>
                      <a:gd name="T72" fmla="*/ 20 w 479"/>
                      <a:gd name="T73" fmla="*/ 319 h 445"/>
                      <a:gd name="T74" fmla="*/ 12 w 479"/>
                      <a:gd name="T75" fmla="*/ 297 h 445"/>
                      <a:gd name="T76" fmla="*/ 5 w 479"/>
                      <a:gd name="T77" fmla="*/ 275 h 445"/>
                      <a:gd name="T78" fmla="*/ 1 w 479"/>
                      <a:gd name="T79" fmla="*/ 253 h 445"/>
                      <a:gd name="T80" fmla="*/ 0 w 479"/>
                      <a:gd name="T81" fmla="*/ 230 h 445"/>
                      <a:gd name="T82" fmla="*/ 2 w 479"/>
                      <a:gd name="T83" fmla="*/ 208 h 445"/>
                      <a:gd name="T84" fmla="*/ 5 w 479"/>
                      <a:gd name="T85" fmla="*/ 187 h 445"/>
                      <a:gd name="T86" fmla="*/ 12 w 479"/>
                      <a:gd name="T87" fmla="*/ 166 h 445"/>
                      <a:gd name="T88" fmla="*/ 25 w 479"/>
                      <a:gd name="T89" fmla="*/ 136 h 445"/>
                      <a:gd name="T90" fmla="*/ 48 w 479"/>
                      <a:gd name="T91" fmla="*/ 98 h 445"/>
                      <a:gd name="T92" fmla="*/ 80 w 479"/>
                      <a:gd name="T93" fmla="*/ 66 h 445"/>
                      <a:gd name="T94" fmla="*/ 116 w 479"/>
                      <a:gd name="T95" fmla="*/ 38 h 445"/>
                      <a:gd name="T96" fmla="*/ 159 w 479"/>
                      <a:gd name="T97" fmla="*/ 17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79" h="445">
                        <a:moveTo>
                          <a:pt x="181" y="10"/>
                        </a:moveTo>
                        <a:lnTo>
                          <a:pt x="193" y="6"/>
                        </a:lnTo>
                        <a:lnTo>
                          <a:pt x="205" y="4"/>
                        </a:lnTo>
                        <a:lnTo>
                          <a:pt x="217" y="2"/>
                        </a:lnTo>
                        <a:lnTo>
                          <a:pt x="228" y="1"/>
                        </a:lnTo>
                        <a:lnTo>
                          <a:pt x="251" y="0"/>
                        </a:lnTo>
                        <a:lnTo>
                          <a:pt x="274" y="1"/>
                        </a:lnTo>
                        <a:lnTo>
                          <a:pt x="296" y="4"/>
                        </a:lnTo>
                        <a:lnTo>
                          <a:pt x="317" y="9"/>
                        </a:lnTo>
                        <a:lnTo>
                          <a:pt x="338" y="16"/>
                        </a:lnTo>
                        <a:lnTo>
                          <a:pt x="358" y="25"/>
                        </a:lnTo>
                        <a:lnTo>
                          <a:pt x="377" y="36"/>
                        </a:lnTo>
                        <a:lnTo>
                          <a:pt x="395" y="49"/>
                        </a:lnTo>
                        <a:lnTo>
                          <a:pt x="411" y="63"/>
                        </a:lnTo>
                        <a:lnTo>
                          <a:pt x="426" y="79"/>
                        </a:lnTo>
                        <a:lnTo>
                          <a:pt x="433" y="87"/>
                        </a:lnTo>
                        <a:lnTo>
                          <a:pt x="439" y="96"/>
                        </a:lnTo>
                        <a:lnTo>
                          <a:pt x="446" y="106"/>
                        </a:lnTo>
                        <a:lnTo>
                          <a:pt x="451" y="114"/>
                        </a:lnTo>
                        <a:lnTo>
                          <a:pt x="457" y="125"/>
                        </a:lnTo>
                        <a:lnTo>
                          <a:pt x="462" y="135"/>
                        </a:lnTo>
                        <a:lnTo>
                          <a:pt x="466" y="146"/>
                        </a:lnTo>
                        <a:lnTo>
                          <a:pt x="470" y="157"/>
                        </a:lnTo>
                        <a:lnTo>
                          <a:pt x="473" y="167"/>
                        </a:lnTo>
                        <a:lnTo>
                          <a:pt x="476" y="179"/>
                        </a:lnTo>
                        <a:lnTo>
                          <a:pt x="477" y="190"/>
                        </a:lnTo>
                        <a:lnTo>
                          <a:pt x="479" y="201"/>
                        </a:lnTo>
                        <a:lnTo>
                          <a:pt x="479" y="212"/>
                        </a:lnTo>
                        <a:lnTo>
                          <a:pt x="479" y="223"/>
                        </a:lnTo>
                        <a:lnTo>
                          <a:pt x="479" y="234"/>
                        </a:lnTo>
                        <a:lnTo>
                          <a:pt x="478" y="245"/>
                        </a:lnTo>
                        <a:lnTo>
                          <a:pt x="476" y="255"/>
                        </a:lnTo>
                        <a:lnTo>
                          <a:pt x="474" y="266"/>
                        </a:lnTo>
                        <a:lnTo>
                          <a:pt x="471" y="277"/>
                        </a:lnTo>
                        <a:lnTo>
                          <a:pt x="467" y="287"/>
                        </a:lnTo>
                        <a:lnTo>
                          <a:pt x="464" y="297"/>
                        </a:lnTo>
                        <a:lnTo>
                          <a:pt x="460" y="307"/>
                        </a:lnTo>
                        <a:lnTo>
                          <a:pt x="455" y="317"/>
                        </a:lnTo>
                        <a:lnTo>
                          <a:pt x="449" y="326"/>
                        </a:lnTo>
                        <a:lnTo>
                          <a:pt x="437" y="345"/>
                        </a:lnTo>
                        <a:lnTo>
                          <a:pt x="423" y="362"/>
                        </a:lnTo>
                        <a:lnTo>
                          <a:pt x="407" y="378"/>
                        </a:lnTo>
                        <a:lnTo>
                          <a:pt x="390" y="392"/>
                        </a:lnTo>
                        <a:lnTo>
                          <a:pt x="380" y="400"/>
                        </a:lnTo>
                        <a:lnTo>
                          <a:pt x="370" y="406"/>
                        </a:lnTo>
                        <a:lnTo>
                          <a:pt x="361" y="412"/>
                        </a:lnTo>
                        <a:lnTo>
                          <a:pt x="350" y="417"/>
                        </a:lnTo>
                        <a:lnTo>
                          <a:pt x="339" y="422"/>
                        </a:lnTo>
                        <a:lnTo>
                          <a:pt x="328" y="427"/>
                        </a:lnTo>
                        <a:lnTo>
                          <a:pt x="316" y="431"/>
                        </a:lnTo>
                        <a:lnTo>
                          <a:pt x="304" y="435"/>
                        </a:lnTo>
                        <a:lnTo>
                          <a:pt x="293" y="439"/>
                        </a:lnTo>
                        <a:lnTo>
                          <a:pt x="281" y="441"/>
                        </a:lnTo>
                        <a:lnTo>
                          <a:pt x="269" y="443"/>
                        </a:lnTo>
                        <a:lnTo>
                          <a:pt x="257" y="444"/>
                        </a:lnTo>
                        <a:lnTo>
                          <a:pt x="244" y="445"/>
                        </a:lnTo>
                        <a:lnTo>
                          <a:pt x="232" y="445"/>
                        </a:lnTo>
                        <a:lnTo>
                          <a:pt x="221" y="445"/>
                        </a:lnTo>
                        <a:lnTo>
                          <a:pt x="209" y="444"/>
                        </a:lnTo>
                        <a:lnTo>
                          <a:pt x="186" y="441"/>
                        </a:lnTo>
                        <a:lnTo>
                          <a:pt x="164" y="435"/>
                        </a:lnTo>
                        <a:lnTo>
                          <a:pt x="142" y="428"/>
                        </a:lnTo>
                        <a:lnTo>
                          <a:pt x="121" y="419"/>
                        </a:lnTo>
                        <a:lnTo>
                          <a:pt x="101" y="408"/>
                        </a:lnTo>
                        <a:lnTo>
                          <a:pt x="83" y="395"/>
                        </a:lnTo>
                        <a:lnTo>
                          <a:pt x="74" y="388"/>
                        </a:lnTo>
                        <a:lnTo>
                          <a:pt x="66" y="380"/>
                        </a:lnTo>
                        <a:lnTo>
                          <a:pt x="58" y="373"/>
                        </a:lnTo>
                        <a:lnTo>
                          <a:pt x="51" y="365"/>
                        </a:lnTo>
                        <a:lnTo>
                          <a:pt x="44" y="357"/>
                        </a:lnTo>
                        <a:lnTo>
                          <a:pt x="37" y="347"/>
                        </a:lnTo>
                        <a:lnTo>
                          <a:pt x="31" y="338"/>
                        </a:lnTo>
                        <a:lnTo>
                          <a:pt x="26" y="328"/>
                        </a:lnTo>
                        <a:lnTo>
                          <a:pt x="20" y="319"/>
                        </a:lnTo>
                        <a:lnTo>
                          <a:pt x="15" y="308"/>
                        </a:lnTo>
                        <a:lnTo>
                          <a:pt x="12" y="297"/>
                        </a:lnTo>
                        <a:lnTo>
                          <a:pt x="7" y="286"/>
                        </a:lnTo>
                        <a:lnTo>
                          <a:pt x="5" y="275"/>
                        </a:lnTo>
                        <a:lnTo>
                          <a:pt x="3" y="264"/>
                        </a:lnTo>
                        <a:lnTo>
                          <a:pt x="1" y="253"/>
                        </a:lnTo>
                        <a:lnTo>
                          <a:pt x="1" y="242"/>
                        </a:lnTo>
                        <a:lnTo>
                          <a:pt x="0" y="230"/>
                        </a:lnTo>
                        <a:lnTo>
                          <a:pt x="1" y="219"/>
                        </a:lnTo>
                        <a:lnTo>
                          <a:pt x="2" y="208"/>
                        </a:lnTo>
                        <a:lnTo>
                          <a:pt x="3" y="198"/>
                        </a:lnTo>
                        <a:lnTo>
                          <a:pt x="5" y="187"/>
                        </a:lnTo>
                        <a:lnTo>
                          <a:pt x="8" y="176"/>
                        </a:lnTo>
                        <a:lnTo>
                          <a:pt x="12" y="166"/>
                        </a:lnTo>
                        <a:lnTo>
                          <a:pt x="15" y="156"/>
                        </a:lnTo>
                        <a:lnTo>
                          <a:pt x="25" y="136"/>
                        </a:lnTo>
                        <a:lnTo>
                          <a:pt x="35" y="117"/>
                        </a:lnTo>
                        <a:lnTo>
                          <a:pt x="48" y="98"/>
                        </a:lnTo>
                        <a:lnTo>
                          <a:pt x="62" y="81"/>
                        </a:lnTo>
                        <a:lnTo>
                          <a:pt x="80" y="66"/>
                        </a:lnTo>
                        <a:lnTo>
                          <a:pt x="97" y="51"/>
                        </a:lnTo>
                        <a:lnTo>
                          <a:pt x="116" y="38"/>
                        </a:lnTo>
                        <a:lnTo>
                          <a:pt x="137" y="27"/>
                        </a:lnTo>
                        <a:lnTo>
                          <a:pt x="159" y="17"/>
                        </a:lnTo>
                        <a:lnTo>
                          <a:pt x="181" y="1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52" name="Freeform 51"/>
                  <p:cNvSpPr>
                    <a:spLocks/>
                  </p:cNvSpPr>
                  <p:nvPr/>
                </p:nvSpPr>
                <p:spPr bwMode="auto">
                  <a:xfrm flipH="1">
                    <a:off x="3817880" y="1607349"/>
                    <a:ext cx="125948" cy="114633"/>
                  </a:xfrm>
                  <a:custGeom>
                    <a:avLst/>
                    <a:gdLst>
                      <a:gd name="T0" fmla="*/ 154 w 376"/>
                      <a:gd name="T1" fmla="*/ 4 h 347"/>
                      <a:gd name="T2" fmla="*/ 192 w 376"/>
                      <a:gd name="T3" fmla="*/ 0 h 347"/>
                      <a:gd name="T4" fmla="*/ 229 w 376"/>
                      <a:gd name="T5" fmla="*/ 3 h 347"/>
                      <a:gd name="T6" fmla="*/ 264 w 376"/>
                      <a:gd name="T7" fmla="*/ 13 h 347"/>
                      <a:gd name="T8" fmla="*/ 294 w 376"/>
                      <a:gd name="T9" fmla="*/ 28 h 347"/>
                      <a:gd name="T10" fmla="*/ 322 w 376"/>
                      <a:gd name="T11" fmla="*/ 49 h 347"/>
                      <a:gd name="T12" fmla="*/ 345 w 376"/>
                      <a:gd name="T13" fmla="*/ 75 h 347"/>
                      <a:gd name="T14" fmla="*/ 362 w 376"/>
                      <a:gd name="T15" fmla="*/ 105 h 347"/>
                      <a:gd name="T16" fmla="*/ 373 w 376"/>
                      <a:gd name="T17" fmla="*/ 138 h 347"/>
                      <a:gd name="T18" fmla="*/ 376 w 376"/>
                      <a:gd name="T19" fmla="*/ 173 h 347"/>
                      <a:gd name="T20" fmla="*/ 372 w 376"/>
                      <a:gd name="T21" fmla="*/ 206 h 347"/>
                      <a:gd name="T22" fmla="*/ 360 w 376"/>
                      <a:gd name="T23" fmla="*/ 239 h 347"/>
                      <a:gd name="T24" fmla="*/ 342 w 376"/>
                      <a:gd name="T25" fmla="*/ 268 h 347"/>
                      <a:gd name="T26" fmla="*/ 319 w 376"/>
                      <a:gd name="T27" fmla="*/ 294 h 347"/>
                      <a:gd name="T28" fmla="*/ 289 w 376"/>
                      <a:gd name="T29" fmla="*/ 316 h 347"/>
                      <a:gd name="T30" fmla="*/ 257 w 376"/>
                      <a:gd name="T31" fmla="*/ 333 h 347"/>
                      <a:gd name="T32" fmla="*/ 219 w 376"/>
                      <a:gd name="T33" fmla="*/ 344 h 347"/>
                      <a:gd name="T34" fmla="*/ 183 w 376"/>
                      <a:gd name="T35" fmla="*/ 347 h 347"/>
                      <a:gd name="T36" fmla="*/ 146 w 376"/>
                      <a:gd name="T37" fmla="*/ 344 h 347"/>
                      <a:gd name="T38" fmla="*/ 111 w 376"/>
                      <a:gd name="T39" fmla="*/ 334 h 347"/>
                      <a:gd name="T40" fmla="*/ 80 w 376"/>
                      <a:gd name="T41" fmla="*/ 319 h 347"/>
                      <a:gd name="T42" fmla="*/ 52 w 376"/>
                      <a:gd name="T43" fmla="*/ 298 h 347"/>
                      <a:gd name="T44" fmla="*/ 29 w 376"/>
                      <a:gd name="T45" fmla="*/ 272 h 347"/>
                      <a:gd name="T46" fmla="*/ 12 w 376"/>
                      <a:gd name="T47" fmla="*/ 242 h 347"/>
                      <a:gd name="T48" fmla="*/ 2 w 376"/>
                      <a:gd name="T49" fmla="*/ 209 h 347"/>
                      <a:gd name="T50" fmla="*/ 0 w 376"/>
                      <a:gd name="T51" fmla="*/ 175 h 347"/>
                      <a:gd name="T52" fmla="*/ 4 w 376"/>
                      <a:gd name="T53" fmla="*/ 142 h 347"/>
                      <a:gd name="T54" fmla="*/ 15 w 376"/>
                      <a:gd name="T55" fmla="*/ 110 h 347"/>
                      <a:gd name="T56" fmla="*/ 31 w 376"/>
                      <a:gd name="T57" fmla="*/ 80 h 347"/>
                      <a:gd name="T58" fmla="*/ 55 w 376"/>
                      <a:gd name="T59" fmla="*/ 54 h 347"/>
                      <a:gd name="T60" fmla="*/ 83 w 376"/>
                      <a:gd name="T61" fmla="*/ 33 h 347"/>
                      <a:gd name="T62" fmla="*/ 117 w 376"/>
                      <a:gd name="T63" fmla="*/ 15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6" h="347">
                        <a:moveTo>
                          <a:pt x="136" y="9"/>
                        </a:moveTo>
                        <a:lnTo>
                          <a:pt x="154" y="4"/>
                        </a:lnTo>
                        <a:lnTo>
                          <a:pt x="174" y="1"/>
                        </a:lnTo>
                        <a:lnTo>
                          <a:pt x="192" y="0"/>
                        </a:lnTo>
                        <a:lnTo>
                          <a:pt x="211" y="1"/>
                        </a:lnTo>
                        <a:lnTo>
                          <a:pt x="229" y="3"/>
                        </a:lnTo>
                        <a:lnTo>
                          <a:pt x="246" y="8"/>
                        </a:lnTo>
                        <a:lnTo>
                          <a:pt x="264" y="13"/>
                        </a:lnTo>
                        <a:lnTo>
                          <a:pt x="279" y="20"/>
                        </a:lnTo>
                        <a:lnTo>
                          <a:pt x="294" y="28"/>
                        </a:lnTo>
                        <a:lnTo>
                          <a:pt x="308" y="38"/>
                        </a:lnTo>
                        <a:lnTo>
                          <a:pt x="322" y="49"/>
                        </a:lnTo>
                        <a:lnTo>
                          <a:pt x="334" y="62"/>
                        </a:lnTo>
                        <a:lnTo>
                          <a:pt x="345" y="75"/>
                        </a:lnTo>
                        <a:lnTo>
                          <a:pt x="353" y="90"/>
                        </a:lnTo>
                        <a:lnTo>
                          <a:pt x="362" y="105"/>
                        </a:lnTo>
                        <a:lnTo>
                          <a:pt x="368" y="122"/>
                        </a:lnTo>
                        <a:lnTo>
                          <a:pt x="373" y="138"/>
                        </a:lnTo>
                        <a:lnTo>
                          <a:pt x="375" y="156"/>
                        </a:lnTo>
                        <a:lnTo>
                          <a:pt x="376" y="173"/>
                        </a:lnTo>
                        <a:lnTo>
                          <a:pt x="375" y="190"/>
                        </a:lnTo>
                        <a:lnTo>
                          <a:pt x="372" y="206"/>
                        </a:lnTo>
                        <a:lnTo>
                          <a:pt x="366" y="223"/>
                        </a:lnTo>
                        <a:lnTo>
                          <a:pt x="360" y="239"/>
                        </a:lnTo>
                        <a:lnTo>
                          <a:pt x="352" y="254"/>
                        </a:lnTo>
                        <a:lnTo>
                          <a:pt x="342" y="268"/>
                        </a:lnTo>
                        <a:lnTo>
                          <a:pt x="330" y="281"/>
                        </a:lnTo>
                        <a:lnTo>
                          <a:pt x="319" y="294"/>
                        </a:lnTo>
                        <a:lnTo>
                          <a:pt x="305" y="306"/>
                        </a:lnTo>
                        <a:lnTo>
                          <a:pt x="289" y="316"/>
                        </a:lnTo>
                        <a:lnTo>
                          <a:pt x="273" y="325"/>
                        </a:lnTo>
                        <a:lnTo>
                          <a:pt x="257" y="333"/>
                        </a:lnTo>
                        <a:lnTo>
                          <a:pt x="239" y="338"/>
                        </a:lnTo>
                        <a:lnTo>
                          <a:pt x="219" y="344"/>
                        </a:lnTo>
                        <a:lnTo>
                          <a:pt x="201" y="346"/>
                        </a:lnTo>
                        <a:lnTo>
                          <a:pt x="183" y="347"/>
                        </a:lnTo>
                        <a:lnTo>
                          <a:pt x="164" y="346"/>
                        </a:lnTo>
                        <a:lnTo>
                          <a:pt x="146" y="344"/>
                        </a:lnTo>
                        <a:lnTo>
                          <a:pt x="129" y="339"/>
                        </a:lnTo>
                        <a:lnTo>
                          <a:pt x="111" y="334"/>
                        </a:lnTo>
                        <a:lnTo>
                          <a:pt x="95" y="328"/>
                        </a:lnTo>
                        <a:lnTo>
                          <a:pt x="80" y="319"/>
                        </a:lnTo>
                        <a:lnTo>
                          <a:pt x="65" y="309"/>
                        </a:lnTo>
                        <a:lnTo>
                          <a:pt x="52" y="298"/>
                        </a:lnTo>
                        <a:lnTo>
                          <a:pt x="40" y="285"/>
                        </a:lnTo>
                        <a:lnTo>
                          <a:pt x="29" y="272"/>
                        </a:lnTo>
                        <a:lnTo>
                          <a:pt x="19" y="258"/>
                        </a:lnTo>
                        <a:lnTo>
                          <a:pt x="12" y="242"/>
                        </a:lnTo>
                        <a:lnTo>
                          <a:pt x="6" y="226"/>
                        </a:lnTo>
                        <a:lnTo>
                          <a:pt x="2" y="209"/>
                        </a:lnTo>
                        <a:lnTo>
                          <a:pt x="0" y="192"/>
                        </a:lnTo>
                        <a:lnTo>
                          <a:pt x="0" y="175"/>
                        </a:lnTo>
                        <a:lnTo>
                          <a:pt x="1" y="158"/>
                        </a:lnTo>
                        <a:lnTo>
                          <a:pt x="4" y="142"/>
                        </a:lnTo>
                        <a:lnTo>
                          <a:pt x="9" y="125"/>
                        </a:lnTo>
                        <a:lnTo>
                          <a:pt x="15" y="110"/>
                        </a:lnTo>
                        <a:lnTo>
                          <a:pt x="23" y="95"/>
                        </a:lnTo>
                        <a:lnTo>
                          <a:pt x="31" y="80"/>
                        </a:lnTo>
                        <a:lnTo>
                          <a:pt x="42" y="67"/>
                        </a:lnTo>
                        <a:lnTo>
                          <a:pt x="55" y="54"/>
                        </a:lnTo>
                        <a:lnTo>
                          <a:pt x="68" y="43"/>
                        </a:lnTo>
                        <a:lnTo>
                          <a:pt x="83" y="33"/>
                        </a:lnTo>
                        <a:lnTo>
                          <a:pt x="99" y="23"/>
                        </a:lnTo>
                        <a:lnTo>
                          <a:pt x="117" y="15"/>
                        </a:lnTo>
                        <a:lnTo>
                          <a:pt x="136" y="9"/>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53" name="Freeform 52"/>
                  <p:cNvSpPr>
                    <a:spLocks/>
                  </p:cNvSpPr>
                  <p:nvPr/>
                </p:nvSpPr>
                <p:spPr bwMode="auto">
                  <a:xfrm flipH="1">
                    <a:off x="4136769" y="1698266"/>
                    <a:ext cx="125948" cy="114633"/>
                  </a:xfrm>
                  <a:custGeom>
                    <a:avLst/>
                    <a:gdLst>
                      <a:gd name="T0" fmla="*/ 155 w 374"/>
                      <a:gd name="T1" fmla="*/ 3 h 348"/>
                      <a:gd name="T2" fmla="*/ 193 w 374"/>
                      <a:gd name="T3" fmla="*/ 0 h 348"/>
                      <a:gd name="T4" fmla="*/ 228 w 374"/>
                      <a:gd name="T5" fmla="*/ 3 h 348"/>
                      <a:gd name="T6" fmla="*/ 263 w 374"/>
                      <a:gd name="T7" fmla="*/ 12 h 348"/>
                      <a:gd name="T8" fmla="*/ 295 w 374"/>
                      <a:gd name="T9" fmla="*/ 27 h 348"/>
                      <a:gd name="T10" fmla="*/ 322 w 374"/>
                      <a:gd name="T11" fmla="*/ 47 h 348"/>
                      <a:gd name="T12" fmla="*/ 346 w 374"/>
                      <a:gd name="T13" fmla="*/ 73 h 348"/>
                      <a:gd name="T14" fmla="*/ 362 w 374"/>
                      <a:gd name="T15" fmla="*/ 103 h 348"/>
                      <a:gd name="T16" fmla="*/ 372 w 374"/>
                      <a:gd name="T17" fmla="*/ 138 h 348"/>
                      <a:gd name="T18" fmla="*/ 374 w 374"/>
                      <a:gd name="T19" fmla="*/ 171 h 348"/>
                      <a:gd name="T20" fmla="*/ 369 w 374"/>
                      <a:gd name="T21" fmla="*/ 206 h 348"/>
                      <a:gd name="T22" fmla="*/ 357 w 374"/>
                      <a:gd name="T23" fmla="*/ 237 h 348"/>
                      <a:gd name="T24" fmla="*/ 339 w 374"/>
                      <a:gd name="T25" fmla="*/ 268 h 348"/>
                      <a:gd name="T26" fmla="*/ 315 w 374"/>
                      <a:gd name="T27" fmla="*/ 294 h 348"/>
                      <a:gd name="T28" fmla="*/ 285 w 374"/>
                      <a:gd name="T29" fmla="*/ 316 h 348"/>
                      <a:gd name="T30" fmla="*/ 251 w 374"/>
                      <a:gd name="T31" fmla="*/ 333 h 348"/>
                      <a:gd name="T32" fmla="*/ 213 w 374"/>
                      <a:gd name="T33" fmla="*/ 344 h 348"/>
                      <a:gd name="T34" fmla="*/ 176 w 374"/>
                      <a:gd name="T35" fmla="*/ 348 h 348"/>
                      <a:gd name="T36" fmla="*/ 140 w 374"/>
                      <a:gd name="T37" fmla="*/ 344 h 348"/>
                      <a:gd name="T38" fmla="*/ 108 w 374"/>
                      <a:gd name="T39" fmla="*/ 335 h 348"/>
                      <a:gd name="T40" fmla="*/ 77 w 374"/>
                      <a:gd name="T41" fmla="*/ 318 h 348"/>
                      <a:gd name="T42" fmla="*/ 51 w 374"/>
                      <a:gd name="T43" fmla="*/ 298 h 348"/>
                      <a:gd name="T44" fmla="*/ 30 w 374"/>
                      <a:gd name="T45" fmla="*/ 272 h 348"/>
                      <a:gd name="T46" fmla="*/ 14 w 374"/>
                      <a:gd name="T47" fmla="*/ 242 h 348"/>
                      <a:gd name="T48" fmla="*/ 3 w 374"/>
                      <a:gd name="T49" fmla="*/ 207 h 348"/>
                      <a:gd name="T50" fmla="*/ 0 w 374"/>
                      <a:gd name="T51" fmla="*/ 174 h 348"/>
                      <a:gd name="T52" fmla="*/ 4 w 374"/>
                      <a:gd name="T53" fmla="*/ 140 h 348"/>
                      <a:gd name="T54" fmla="*/ 15 w 374"/>
                      <a:gd name="T55" fmla="*/ 108 h 348"/>
                      <a:gd name="T56" fmla="*/ 33 w 374"/>
                      <a:gd name="T57" fmla="*/ 79 h 348"/>
                      <a:gd name="T58" fmla="*/ 56 w 374"/>
                      <a:gd name="T59" fmla="*/ 53 h 348"/>
                      <a:gd name="T60" fmla="*/ 85 w 374"/>
                      <a:gd name="T61" fmla="*/ 30 h 348"/>
                      <a:gd name="T62" fmla="*/ 118 w 374"/>
                      <a:gd name="T63" fmla="*/ 14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74" h="348">
                        <a:moveTo>
                          <a:pt x="137" y="7"/>
                        </a:moveTo>
                        <a:lnTo>
                          <a:pt x="155" y="3"/>
                        </a:lnTo>
                        <a:lnTo>
                          <a:pt x="173" y="1"/>
                        </a:lnTo>
                        <a:lnTo>
                          <a:pt x="193" y="0"/>
                        </a:lnTo>
                        <a:lnTo>
                          <a:pt x="211" y="0"/>
                        </a:lnTo>
                        <a:lnTo>
                          <a:pt x="228" y="3"/>
                        </a:lnTo>
                        <a:lnTo>
                          <a:pt x="247" y="6"/>
                        </a:lnTo>
                        <a:lnTo>
                          <a:pt x="263" y="12"/>
                        </a:lnTo>
                        <a:lnTo>
                          <a:pt x="279" y="19"/>
                        </a:lnTo>
                        <a:lnTo>
                          <a:pt x="295" y="27"/>
                        </a:lnTo>
                        <a:lnTo>
                          <a:pt x="309" y="36"/>
                        </a:lnTo>
                        <a:lnTo>
                          <a:pt x="322" y="47"/>
                        </a:lnTo>
                        <a:lnTo>
                          <a:pt x="335" y="60"/>
                        </a:lnTo>
                        <a:lnTo>
                          <a:pt x="346" y="73"/>
                        </a:lnTo>
                        <a:lnTo>
                          <a:pt x="355" y="88"/>
                        </a:lnTo>
                        <a:lnTo>
                          <a:pt x="362" y="103"/>
                        </a:lnTo>
                        <a:lnTo>
                          <a:pt x="369" y="121"/>
                        </a:lnTo>
                        <a:lnTo>
                          <a:pt x="372" y="138"/>
                        </a:lnTo>
                        <a:lnTo>
                          <a:pt x="374" y="155"/>
                        </a:lnTo>
                        <a:lnTo>
                          <a:pt x="374" y="171"/>
                        </a:lnTo>
                        <a:lnTo>
                          <a:pt x="373" y="189"/>
                        </a:lnTo>
                        <a:lnTo>
                          <a:pt x="369" y="206"/>
                        </a:lnTo>
                        <a:lnTo>
                          <a:pt x="365" y="222"/>
                        </a:lnTo>
                        <a:lnTo>
                          <a:pt x="357" y="237"/>
                        </a:lnTo>
                        <a:lnTo>
                          <a:pt x="348" y="254"/>
                        </a:lnTo>
                        <a:lnTo>
                          <a:pt x="339" y="268"/>
                        </a:lnTo>
                        <a:lnTo>
                          <a:pt x="328" y="282"/>
                        </a:lnTo>
                        <a:lnTo>
                          <a:pt x="315" y="294"/>
                        </a:lnTo>
                        <a:lnTo>
                          <a:pt x="301" y="305"/>
                        </a:lnTo>
                        <a:lnTo>
                          <a:pt x="285" y="316"/>
                        </a:lnTo>
                        <a:lnTo>
                          <a:pt x="268" y="325"/>
                        </a:lnTo>
                        <a:lnTo>
                          <a:pt x="251" y="333"/>
                        </a:lnTo>
                        <a:lnTo>
                          <a:pt x="232" y="339"/>
                        </a:lnTo>
                        <a:lnTo>
                          <a:pt x="213" y="344"/>
                        </a:lnTo>
                        <a:lnTo>
                          <a:pt x="194" y="347"/>
                        </a:lnTo>
                        <a:lnTo>
                          <a:pt x="176" y="348"/>
                        </a:lnTo>
                        <a:lnTo>
                          <a:pt x="157" y="347"/>
                        </a:lnTo>
                        <a:lnTo>
                          <a:pt x="140" y="344"/>
                        </a:lnTo>
                        <a:lnTo>
                          <a:pt x="124" y="340"/>
                        </a:lnTo>
                        <a:lnTo>
                          <a:pt x="108" y="335"/>
                        </a:lnTo>
                        <a:lnTo>
                          <a:pt x="92" y="327"/>
                        </a:lnTo>
                        <a:lnTo>
                          <a:pt x="77" y="318"/>
                        </a:lnTo>
                        <a:lnTo>
                          <a:pt x="64" y="309"/>
                        </a:lnTo>
                        <a:lnTo>
                          <a:pt x="51" y="298"/>
                        </a:lnTo>
                        <a:lnTo>
                          <a:pt x="41" y="285"/>
                        </a:lnTo>
                        <a:lnTo>
                          <a:pt x="30" y="272"/>
                        </a:lnTo>
                        <a:lnTo>
                          <a:pt x="21" y="257"/>
                        </a:lnTo>
                        <a:lnTo>
                          <a:pt x="14" y="242"/>
                        </a:lnTo>
                        <a:lnTo>
                          <a:pt x="7" y="224"/>
                        </a:lnTo>
                        <a:lnTo>
                          <a:pt x="3" y="207"/>
                        </a:lnTo>
                        <a:lnTo>
                          <a:pt x="0" y="190"/>
                        </a:lnTo>
                        <a:lnTo>
                          <a:pt x="0" y="174"/>
                        </a:lnTo>
                        <a:lnTo>
                          <a:pt x="1" y="156"/>
                        </a:lnTo>
                        <a:lnTo>
                          <a:pt x="4" y="140"/>
                        </a:lnTo>
                        <a:lnTo>
                          <a:pt x="8" y="124"/>
                        </a:lnTo>
                        <a:lnTo>
                          <a:pt x="15" y="108"/>
                        </a:lnTo>
                        <a:lnTo>
                          <a:pt x="23" y="93"/>
                        </a:lnTo>
                        <a:lnTo>
                          <a:pt x="33" y="79"/>
                        </a:lnTo>
                        <a:lnTo>
                          <a:pt x="44" y="65"/>
                        </a:lnTo>
                        <a:lnTo>
                          <a:pt x="56" y="53"/>
                        </a:lnTo>
                        <a:lnTo>
                          <a:pt x="70" y="41"/>
                        </a:lnTo>
                        <a:lnTo>
                          <a:pt x="85" y="30"/>
                        </a:lnTo>
                        <a:lnTo>
                          <a:pt x="101" y="21"/>
                        </a:lnTo>
                        <a:lnTo>
                          <a:pt x="118" y="14"/>
                        </a:lnTo>
                        <a:lnTo>
                          <a:pt x="137" y="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54" name="Freeform 53"/>
                  <p:cNvSpPr>
                    <a:spLocks/>
                  </p:cNvSpPr>
                  <p:nvPr/>
                </p:nvSpPr>
                <p:spPr bwMode="auto">
                  <a:xfrm flipH="1">
                    <a:off x="4168926" y="1826075"/>
                    <a:ext cx="101830" cy="114633"/>
                  </a:xfrm>
                  <a:custGeom>
                    <a:avLst/>
                    <a:gdLst>
                      <a:gd name="T0" fmla="*/ 94 w 301"/>
                      <a:gd name="T1" fmla="*/ 350 h 350"/>
                      <a:gd name="T2" fmla="*/ 87 w 301"/>
                      <a:gd name="T3" fmla="*/ 342 h 350"/>
                      <a:gd name="T4" fmla="*/ 83 w 301"/>
                      <a:gd name="T5" fmla="*/ 334 h 350"/>
                      <a:gd name="T6" fmla="*/ 80 w 301"/>
                      <a:gd name="T7" fmla="*/ 327 h 350"/>
                      <a:gd name="T8" fmla="*/ 76 w 301"/>
                      <a:gd name="T9" fmla="*/ 319 h 350"/>
                      <a:gd name="T10" fmla="*/ 59 w 301"/>
                      <a:gd name="T11" fmla="*/ 289 h 350"/>
                      <a:gd name="T12" fmla="*/ 41 w 301"/>
                      <a:gd name="T13" fmla="*/ 258 h 350"/>
                      <a:gd name="T14" fmla="*/ 31 w 301"/>
                      <a:gd name="T15" fmla="*/ 243 h 350"/>
                      <a:gd name="T16" fmla="*/ 24 w 301"/>
                      <a:gd name="T17" fmla="*/ 227 h 350"/>
                      <a:gd name="T18" fmla="*/ 16 w 301"/>
                      <a:gd name="T19" fmla="*/ 212 h 350"/>
                      <a:gd name="T20" fmla="*/ 9 w 301"/>
                      <a:gd name="T21" fmla="*/ 196 h 350"/>
                      <a:gd name="T22" fmla="*/ 5 w 301"/>
                      <a:gd name="T23" fmla="*/ 181 h 350"/>
                      <a:gd name="T24" fmla="*/ 2 w 301"/>
                      <a:gd name="T25" fmla="*/ 165 h 350"/>
                      <a:gd name="T26" fmla="*/ 0 w 301"/>
                      <a:gd name="T27" fmla="*/ 150 h 350"/>
                      <a:gd name="T28" fmla="*/ 1 w 301"/>
                      <a:gd name="T29" fmla="*/ 133 h 350"/>
                      <a:gd name="T30" fmla="*/ 2 w 301"/>
                      <a:gd name="T31" fmla="*/ 125 h 350"/>
                      <a:gd name="T32" fmla="*/ 3 w 301"/>
                      <a:gd name="T33" fmla="*/ 117 h 350"/>
                      <a:gd name="T34" fmla="*/ 5 w 301"/>
                      <a:gd name="T35" fmla="*/ 109 h 350"/>
                      <a:gd name="T36" fmla="*/ 8 w 301"/>
                      <a:gd name="T37" fmla="*/ 101 h 350"/>
                      <a:gd name="T38" fmla="*/ 13 w 301"/>
                      <a:gd name="T39" fmla="*/ 92 h 350"/>
                      <a:gd name="T40" fmla="*/ 17 w 301"/>
                      <a:gd name="T41" fmla="*/ 84 h 350"/>
                      <a:gd name="T42" fmla="*/ 21 w 301"/>
                      <a:gd name="T43" fmla="*/ 76 h 350"/>
                      <a:gd name="T44" fmla="*/ 28 w 301"/>
                      <a:gd name="T45" fmla="*/ 67 h 350"/>
                      <a:gd name="T46" fmla="*/ 36 w 301"/>
                      <a:gd name="T47" fmla="*/ 58 h 350"/>
                      <a:gd name="T48" fmla="*/ 46 w 301"/>
                      <a:gd name="T49" fmla="*/ 49 h 350"/>
                      <a:gd name="T50" fmla="*/ 57 w 301"/>
                      <a:gd name="T51" fmla="*/ 39 h 350"/>
                      <a:gd name="T52" fmla="*/ 69 w 301"/>
                      <a:gd name="T53" fmla="*/ 32 h 350"/>
                      <a:gd name="T54" fmla="*/ 82 w 301"/>
                      <a:gd name="T55" fmla="*/ 23 h 350"/>
                      <a:gd name="T56" fmla="*/ 95 w 301"/>
                      <a:gd name="T57" fmla="*/ 16 h 350"/>
                      <a:gd name="T58" fmla="*/ 109 w 301"/>
                      <a:gd name="T59" fmla="*/ 8 h 350"/>
                      <a:gd name="T60" fmla="*/ 123 w 301"/>
                      <a:gd name="T61" fmla="*/ 0 h 350"/>
                      <a:gd name="T62" fmla="*/ 143 w 301"/>
                      <a:gd name="T63" fmla="*/ 29 h 350"/>
                      <a:gd name="T64" fmla="*/ 165 w 301"/>
                      <a:gd name="T65" fmla="*/ 56 h 350"/>
                      <a:gd name="T66" fmla="*/ 187 w 301"/>
                      <a:gd name="T67" fmla="*/ 83 h 350"/>
                      <a:gd name="T68" fmla="*/ 209 w 301"/>
                      <a:gd name="T69" fmla="*/ 110 h 350"/>
                      <a:gd name="T70" fmla="*/ 233 w 301"/>
                      <a:gd name="T71" fmla="*/ 137 h 350"/>
                      <a:gd name="T72" fmla="*/ 256 w 301"/>
                      <a:gd name="T73" fmla="*/ 163 h 350"/>
                      <a:gd name="T74" fmla="*/ 278 w 301"/>
                      <a:gd name="T75" fmla="*/ 190 h 350"/>
                      <a:gd name="T76" fmla="*/ 301 w 301"/>
                      <a:gd name="T77" fmla="*/ 216 h 350"/>
                      <a:gd name="T78" fmla="*/ 274 w 301"/>
                      <a:gd name="T79" fmla="*/ 233 h 350"/>
                      <a:gd name="T80" fmla="*/ 247 w 301"/>
                      <a:gd name="T81" fmla="*/ 250 h 350"/>
                      <a:gd name="T82" fmla="*/ 221 w 301"/>
                      <a:gd name="T83" fmla="*/ 267 h 350"/>
                      <a:gd name="T84" fmla="*/ 195 w 301"/>
                      <a:gd name="T85" fmla="*/ 285 h 350"/>
                      <a:gd name="T86" fmla="*/ 168 w 301"/>
                      <a:gd name="T87" fmla="*/ 301 h 350"/>
                      <a:gd name="T88" fmla="*/ 143 w 301"/>
                      <a:gd name="T89" fmla="*/ 317 h 350"/>
                      <a:gd name="T90" fmla="*/ 117 w 301"/>
                      <a:gd name="T91" fmla="*/ 333 h 350"/>
                      <a:gd name="T92" fmla="*/ 94 w 301"/>
                      <a:gd name="T93" fmla="*/ 350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01" h="350">
                        <a:moveTo>
                          <a:pt x="94" y="350"/>
                        </a:moveTo>
                        <a:lnTo>
                          <a:pt x="87" y="342"/>
                        </a:lnTo>
                        <a:lnTo>
                          <a:pt x="83" y="334"/>
                        </a:lnTo>
                        <a:lnTo>
                          <a:pt x="80" y="327"/>
                        </a:lnTo>
                        <a:lnTo>
                          <a:pt x="76" y="319"/>
                        </a:lnTo>
                        <a:lnTo>
                          <a:pt x="59" y="289"/>
                        </a:lnTo>
                        <a:lnTo>
                          <a:pt x="41" y="258"/>
                        </a:lnTo>
                        <a:lnTo>
                          <a:pt x="31" y="243"/>
                        </a:lnTo>
                        <a:lnTo>
                          <a:pt x="24" y="227"/>
                        </a:lnTo>
                        <a:lnTo>
                          <a:pt x="16" y="212"/>
                        </a:lnTo>
                        <a:lnTo>
                          <a:pt x="9" y="196"/>
                        </a:lnTo>
                        <a:lnTo>
                          <a:pt x="5" y="181"/>
                        </a:lnTo>
                        <a:lnTo>
                          <a:pt x="2" y="165"/>
                        </a:lnTo>
                        <a:lnTo>
                          <a:pt x="0" y="150"/>
                        </a:lnTo>
                        <a:lnTo>
                          <a:pt x="1" y="133"/>
                        </a:lnTo>
                        <a:lnTo>
                          <a:pt x="2" y="125"/>
                        </a:lnTo>
                        <a:lnTo>
                          <a:pt x="3" y="117"/>
                        </a:lnTo>
                        <a:lnTo>
                          <a:pt x="5" y="109"/>
                        </a:lnTo>
                        <a:lnTo>
                          <a:pt x="8" y="101"/>
                        </a:lnTo>
                        <a:lnTo>
                          <a:pt x="13" y="92"/>
                        </a:lnTo>
                        <a:lnTo>
                          <a:pt x="17" y="84"/>
                        </a:lnTo>
                        <a:lnTo>
                          <a:pt x="21" y="76"/>
                        </a:lnTo>
                        <a:lnTo>
                          <a:pt x="28" y="67"/>
                        </a:lnTo>
                        <a:lnTo>
                          <a:pt x="36" y="58"/>
                        </a:lnTo>
                        <a:lnTo>
                          <a:pt x="46" y="49"/>
                        </a:lnTo>
                        <a:lnTo>
                          <a:pt x="57" y="39"/>
                        </a:lnTo>
                        <a:lnTo>
                          <a:pt x="69" y="32"/>
                        </a:lnTo>
                        <a:lnTo>
                          <a:pt x="82" y="23"/>
                        </a:lnTo>
                        <a:lnTo>
                          <a:pt x="95" y="16"/>
                        </a:lnTo>
                        <a:lnTo>
                          <a:pt x="109" y="8"/>
                        </a:lnTo>
                        <a:lnTo>
                          <a:pt x="123" y="0"/>
                        </a:lnTo>
                        <a:lnTo>
                          <a:pt x="143" y="29"/>
                        </a:lnTo>
                        <a:lnTo>
                          <a:pt x="165" y="56"/>
                        </a:lnTo>
                        <a:lnTo>
                          <a:pt x="187" y="83"/>
                        </a:lnTo>
                        <a:lnTo>
                          <a:pt x="209" y="110"/>
                        </a:lnTo>
                        <a:lnTo>
                          <a:pt x="233" y="137"/>
                        </a:lnTo>
                        <a:lnTo>
                          <a:pt x="256" y="163"/>
                        </a:lnTo>
                        <a:lnTo>
                          <a:pt x="278" y="190"/>
                        </a:lnTo>
                        <a:lnTo>
                          <a:pt x="301" y="216"/>
                        </a:lnTo>
                        <a:lnTo>
                          <a:pt x="274" y="233"/>
                        </a:lnTo>
                        <a:lnTo>
                          <a:pt x="247" y="250"/>
                        </a:lnTo>
                        <a:lnTo>
                          <a:pt x="221" y="267"/>
                        </a:lnTo>
                        <a:lnTo>
                          <a:pt x="195" y="285"/>
                        </a:lnTo>
                        <a:lnTo>
                          <a:pt x="168" y="301"/>
                        </a:lnTo>
                        <a:lnTo>
                          <a:pt x="143" y="317"/>
                        </a:lnTo>
                        <a:lnTo>
                          <a:pt x="117" y="333"/>
                        </a:lnTo>
                        <a:lnTo>
                          <a:pt x="94" y="35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55" name="Freeform 54"/>
                  <p:cNvSpPr>
                    <a:spLocks/>
                  </p:cNvSpPr>
                  <p:nvPr/>
                </p:nvSpPr>
                <p:spPr bwMode="auto">
                  <a:xfrm flipH="1">
                    <a:off x="4132750" y="1860334"/>
                    <a:ext cx="13398" cy="19764"/>
                  </a:xfrm>
                  <a:custGeom>
                    <a:avLst/>
                    <a:gdLst>
                      <a:gd name="T0" fmla="*/ 0 w 39"/>
                      <a:gd name="T1" fmla="*/ 62 h 62"/>
                      <a:gd name="T2" fmla="*/ 2 w 39"/>
                      <a:gd name="T3" fmla="*/ 48 h 62"/>
                      <a:gd name="T4" fmla="*/ 5 w 39"/>
                      <a:gd name="T5" fmla="*/ 34 h 62"/>
                      <a:gd name="T6" fmla="*/ 8 w 39"/>
                      <a:gd name="T7" fmla="*/ 18 h 62"/>
                      <a:gd name="T8" fmla="*/ 13 w 39"/>
                      <a:gd name="T9" fmla="*/ 0 h 62"/>
                      <a:gd name="T10" fmla="*/ 15 w 39"/>
                      <a:gd name="T11" fmla="*/ 7 h 62"/>
                      <a:gd name="T12" fmla="*/ 18 w 39"/>
                      <a:gd name="T13" fmla="*/ 12 h 62"/>
                      <a:gd name="T14" fmla="*/ 21 w 39"/>
                      <a:gd name="T15" fmla="*/ 18 h 62"/>
                      <a:gd name="T16" fmla="*/ 24 w 39"/>
                      <a:gd name="T17" fmla="*/ 22 h 62"/>
                      <a:gd name="T18" fmla="*/ 32 w 39"/>
                      <a:gd name="T19" fmla="*/ 31 h 62"/>
                      <a:gd name="T20" fmla="*/ 39 w 39"/>
                      <a:gd name="T21" fmla="*/ 39 h 62"/>
                      <a:gd name="T22" fmla="*/ 29 w 39"/>
                      <a:gd name="T23" fmla="*/ 45 h 62"/>
                      <a:gd name="T24" fmla="*/ 20 w 39"/>
                      <a:gd name="T25" fmla="*/ 51 h 62"/>
                      <a:gd name="T26" fmla="*/ 10 w 39"/>
                      <a:gd name="T27" fmla="*/ 56 h 62"/>
                      <a:gd name="T28" fmla="*/ 0 w 39"/>
                      <a:gd name="T29" fmla="*/ 6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9" h="62">
                        <a:moveTo>
                          <a:pt x="0" y="62"/>
                        </a:moveTo>
                        <a:lnTo>
                          <a:pt x="2" y="48"/>
                        </a:lnTo>
                        <a:lnTo>
                          <a:pt x="5" y="34"/>
                        </a:lnTo>
                        <a:lnTo>
                          <a:pt x="8" y="18"/>
                        </a:lnTo>
                        <a:lnTo>
                          <a:pt x="13" y="0"/>
                        </a:lnTo>
                        <a:lnTo>
                          <a:pt x="15" y="7"/>
                        </a:lnTo>
                        <a:lnTo>
                          <a:pt x="18" y="12"/>
                        </a:lnTo>
                        <a:lnTo>
                          <a:pt x="21" y="18"/>
                        </a:lnTo>
                        <a:lnTo>
                          <a:pt x="24" y="22"/>
                        </a:lnTo>
                        <a:lnTo>
                          <a:pt x="32" y="31"/>
                        </a:lnTo>
                        <a:lnTo>
                          <a:pt x="39" y="39"/>
                        </a:lnTo>
                        <a:lnTo>
                          <a:pt x="29" y="45"/>
                        </a:lnTo>
                        <a:lnTo>
                          <a:pt x="20" y="51"/>
                        </a:lnTo>
                        <a:lnTo>
                          <a:pt x="10" y="56"/>
                        </a:lnTo>
                        <a:lnTo>
                          <a:pt x="0" y="6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56" name="Freeform 55"/>
                  <p:cNvSpPr>
                    <a:spLocks/>
                  </p:cNvSpPr>
                  <p:nvPr/>
                </p:nvSpPr>
                <p:spPr bwMode="auto">
                  <a:xfrm flipH="1">
                    <a:off x="3882194" y="1724618"/>
                    <a:ext cx="258595" cy="183150"/>
                  </a:xfrm>
                  <a:custGeom>
                    <a:avLst/>
                    <a:gdLst>
                      <a:gd name="T0" fmla="*/ 770 w 773"/>
                      <a:gd name="T1" fmla="*/ 340 h 556"/>
                      <a:gd name="T2" fmla="*/ 770 w 773"/>
                      <a:gd name="T3" fmla="*/ 312 h 556"/>
                      <a:gd name="T4" fmla="*/ 772 w 773"/>
                      <a:gd name="T5" fmla="*/ 256 h 556"/>
                      <a:gd name="T6" fmla="*/ 772 w 773"/>
                      <a:gd name="T7" fmla="*/ 196 h 556"/>
                      <a:gd name="T8" fmla="*/ 767 w 773"/>
                      <a:gd name="T9" fmla="*/ 158 h 556"/>
                      <a:gd name="T10" fmla="*/ 757 w 773"/>
                      <a:gd name="T11" fmla="*/ 123 h 556"/>
                      <a:gd name="T12" fmla="*/ 747 w 773"/>
                      <a:gd name="T13" fmla="*/ 98 h 556"/>
                      <a:gd name="T14" fmla="*/ 737 w 773"/>
                      <a:gd name="T15" fmla="*/ 82 h 556"/>
                      <a:gd name="T16" fmla="*/ 725 w 773"/>
                      <a:gd name="T17" fmla="*/ 67 h 556"/>
                      <a:gd name="T18" fmla="*/ 710 w 773"/>
                      <a:gd name="T19" fmla="*/ 53 h 556"/>
                      <a:gd name="T20" fmla="*/ 693 w 773"/>
                      <a:gd name="T21" fmla="*/ 38 h 556"/>
                      <a:gd name="T22" fmla="*/ 672 w 773"/>
                      <a:gd name="T23" fmla="*/ 27 h 556"/>
                      <a:gd name="T24" fmla="*/ 653 w 773"/>
                      <a:gd name="T25" fmla="*/ 16 h 556"/>
                      <a:gd name="T26" fmla="*/ 635 w 773"/>
                      <a:gd name="T27" fmla="*/ 8 h 556"/>
                      <a:gd name="T28" fmla="*/ 617 w 773"/>
                      <a:gd name="T29" fmla="*/ 3 h 556"/>
                      <a:gd name="T30" fmla="*/ 599 w 773"/>
                      <a:gd name="T31" fmla="*/ 0 h 556"/>
                      <a:gd name="T32" fmla="*/ 568 w 773"/>
                      <a:gd name="T33" fmla="*/ 0 h 556"/>
                      <a:gd name="T34" fmla="*/ 523 w 773"/>
                      <a:gd name="T35" fmla="*/ 6 h 556"/>
                      <a:gd name="T36" fmla="*/ 493 w 773"/>
                      <a:gd name="T37" fmla="*/ 67 h 556"/>
                      <a:gd name="T38" fmla="*/ 483 w 773"/>
                      <a:gd name="T39" fmla="*/ 172 h 556"/>
                      <a:gd name="T40" fmla="*/ 472 w 773"/>
                      <a:gd name="T41" fmla="*/ 275 h 556"/>
                      <a:gd name="T42" fmla="*/ 462 w 773"/>
                      <a:gd name="T43" fmla="*/ 377 h 556"/>
                      <a:gd name="T44" fmla="*/ 416 w 773"/>
                      <a:gd name="T45" fmla="*/ 389 h 556"/>
                      <a:gd name="T46" fmla="*/ 341 w 773"/>
                      <a:gd name="T47" fmla="*/ 310 h 556"/>
                      <a:gd name="T48" fmla="*/ 267 w 773"/>
                      <a:gd name="T49" fmla="*/ 228 h 556"/>
                      <a:gd name="T50" fmla="*/ 193 w 773"/>
                      <a:gd name="T51" fmla="*/ 143 h 556"/>
                      <a:gd name="T52" fmla="*/ 139 w 773"/>
                      <a:gd name="T53" fmla="*/ 107 h 556"/>
                      <a:gd name="T54" fmla="*/ 109 w 773"/>
                      <a:gd name="T55" fmla="*/ 121 h 556"/>
                      <a:gd name="T56" fmla="*/ 82 w 773"/>
                      <a:gd name="T57" fmla="*/ 138 h 556"/>
                      <a:gd name="T58" fmla="*/ 60 w 773"/>
                      <a:gd name="T59" fmla="*/ 158 h 556"/>
                      <a:gd name="T60" fmla="*/ 36 w 773"/>
                      <a:gd name="T61" fmla="*/ 188 h 556"/>
                      <a:gd name="T62" fmla="*/ 14 w 773"/>
                      <a:gd name="T63" fmla="*/ 223 h 556"/>
                      <a:gd name="T64" fmla="*/ 4 w 773"/>
                      <a:gd name="T65" fmla="*/ 257 h 556"/>
                      <a:gd name="T66" fmla="*/ 0 w 773"/>
                      <a:gd name="T67" fmla="*/ 289 h 556"/>
                      <a:gd name="T68" fmla="*/ 4 w 773"/>
                      <a:gd name="T69" fmla="*/ 321 h 556"/>
                      <a:gd name="T70" fmla="*/ 13 w 773"/>
                      <a:gd name="T71" fmla="*/ 351 h 556"/>
                      <a:gd name="T72" fmla="*/ 28 w 773"/>
                      <a:gd name="T73" fmla="*/ 381 h 556"/>
                      <a:gd name="T74" fmla="*/ 46 w 773"/>
                      <a:gd name="T75" fmla="*/ 411 h 556"/>
                      <a:gd name="T76" fmla="*/ 62 w 773"/>
                      <a:gd name="T77" fmla="*/ 421 h 556"/>
                      <a:gd name="T78" fmla="*/ 79 w 773"/>
                      <a:gd name="T79" fmla="*/ 413 h 556"/>
                      <a:gd name="T80" fmla="*/ 135 w 773"/>
                      <a:gd name="T81" fmla="*/ 427 h 556"/>
                      <a:gd name="T82" fmla="*/ 229 w 773"/>
                      <a:gd name="T83" fmla="*/ 465 h 556"/>
                      <a:gd name="T84" fmla="*/ 325 w 773"/>
                      <a:gd name="T85" fmla="*/ 503 h 556"/>
                      <a:gd name="T86" fmla="*/ 422 w 773"/>
                      <a:gd name="T87" fmla="*/ 539 h 556"/>
                      <a:gd name="T88" fmla="*/ 509 w 773"/>
                      <a:gd name="T89" fmla="*/ 531 h 556"/>
                      <a:gd name="T90" fmla="*/ 585 w 773"/>
                      <a:gd name="T91" fmla="*/ 482 h 556"/>
                      <a:gd name="T92" fmla="*/ 659 w 773"/>
                      <a:gd name="T93" fmla="*/ 431 h 556"/>
                      <a:gd name="T94" fmla="*/ 734 w 773"/>
                      <a:gd name="T95" fmla="*/ 379 h 5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73" h="556">
                        <a:moveTo>
                          <a:pt x="773" y="352"/>
                        </a:moveTo>
                        <a:lnTo>
                          <a:pt x="770" y="340"/>
                        </a:lnTo>
                        <a:lnTo>
                          <a:pt x="769" y="326"/>
                        </a:lnTo>
                        <a:lnTo>
                          <a:pt x="770" y="312"/>
                        </a:lnTo>
                        <a:lnTo>
                          <a:pt x="772" y="297"/>
                        </a:lnTo>
                        <a:lnTo>
                          <a:pt x="772" y="256"/>
                        </a:lnTo>
                        <a:lnTo>
                          <a:pt x="772" y="217"/>
                        </a:lnTo>
                        <a:lnTo>
                          <a:pt x="772" y="196"/>
                        </a:lnTo>
                        <a:lnTo>
                          <a:pt x="769" y="178"/>
                        </a:lnTo>
                        <a:lnTo>
                          <a:pt x="767" y="158"/>
                        </a:lnTo>
                        <a:lnTo>
                          <a:pt x="763" y="141"/>
                        </a:lnTo>
                        <a:lnTo>
                          <a:pt x="757" y="123"/>
                        </a:lnTo>
                        <a:lnTo>
                          <a:pt x="751" y="105"/>
                        </a:lnTo>
                        <a:lnTo>
                          <a:pt x="747" y="98"/>
                        </a:lnTo>
                        <a:lnTo>
                          <a:pt x="742" y="89"/>
                        </a:lnTo>
                        <a:lnTo>
                          <a:pt x="737" y="82"/>
                        </a:lnTo>
                        <a:lnTo>
                          <a:pt x="732" y="74"/>
                        </a:lnTo>
                        <a:lnTo>
                          <a:pt x="725" y="67"/>
                        </a:lnTo>
                        <a:lnTo>
                          <a:pt x="718" y="59"/>
                        </a:lnTo>
                        <a:lnTo>
                          <a:pt x="710" y="53"/>
                        </a:lnTo>
                        <a:lnTo>
                          <a:pt x="702" y="45"/>
                        </a:lnTo>
                        <a:lnTo>
                          <a:pt x="693" y="38"/>
                        </a:lnTo>
                        <a:lnTo>
                          <a:pt x="683" y="32"/>
                        </a:lnTo>
                        <a:lnTo>
                          <a:pt x="672" y="27"/>
                        </a:lnTo>
                        <a:lnTo>
                          <a:pt x="661" y="20"/>
                        </a:lnTo>
                        <a:lnTo>
                          <a:pt x="653" y="16"/>
                        </a:lnTo>
                        <a:lnTo>
                          <a:pt x="644" y="11"/>
                        </a:lnTo>
                        <a:lnTo>
                          <a:pt x="635" y="8"/>
                        </a:lnTo>
                        <a:lnTo>
                          <a:pt x="627" y="5"/>
                        </a:lnTo>
                        <a:lnTo>
                          <a:pt x="617" y="3"/>
                        </a:lnTo>
                        <a:lnTo>
                          <a:pt x="608" y="1"/>
                        </a:lnTo>
                        <a:lnTo>
                          <a:pt x="599" y="0"/>
                        </a:lnTo>
                        <a:lnTo>
                          <a:pt x="589" y="0"/>
                        </a:lnTo>
                        <a:lnTo>
                          <a:pt x="568" y="0"/>
                        </a:lnTo>
                        <a:lnTo>
                          <a:pt x="547" y="2"/>
                        </a:lnTo>
                        <a:lnTo>
                          <a:pt x="523" y="6"/>
                        </a:lnTo>
                        <a:lnTo>
                          <a:pt x="497" y="13"/>
                        </a:lnTo>
                        <a:lnTo>
                          <a:pt x="493" y="67"/>
                        </a:lnTo>
                        <a:lnTo>
                          <a:pt x="489" y="120"/>
                        </a:lnTo>
                        <a:lnTo>
                          <a:pt x="483" y="172"/>
                        </a:lnTo>
                        <a:lnTo>
                          <a:pt x="478" y="224"/>
                        </a:lnTo>
                        <a:lnTo>
                          <a:pt x="472" y="275"/>
                        </a:lnTo>
                        <a:lnTo>
                          <a:pt x="467" y="327"/>
                        </a:lnTo>
                        <a:lnTo>
                          <a:pt x="462" y="377"/>
                        </a:lnTo>
                        <a:lnTo>
                          <a:pt x="456" y="427"/>
                        </a:lnTo>
                        <a:lnTo>
                          <a:pt x="416" y="389"/>
                        </a:lnTo>
                        <a:lnTo>
                          <a:pt x="378" y="350"/>
                        </a:lnTo>
                        <a:lnTo>
                          <a:pt x="341" y="310"/>
                        </a:lnTo>
                        <a:lnTo>
                          <a:pt x="304" y="269"/>
                        </a:lnTo>
                        <a:lnTo>
                          <a:pt x="267" y="228"/>
                        </a:lnTo>
                        <a:lnTo>
                          <a:pt x="229" y="185"/>
                        </a:lnTo>
                        <a:lnTo>
                          <a:pt x="193" y="143"/>
                        </a:lnTo>
                        <a:lnTo>
                          <a:pt x="154" y="100"/>
                        </a:lnTo>
                        <a:lnTo>
                          <a:pt x="139" y="107"/>
                        </a:lnTo>
                        <a:lnTo>
                          <a:pt x="124" y="113"/>
                        </a:lnTo>
                        <a:lnTo>
                          <a:pt x="109" y="121"/>
                        </a:lnTo>
                        <a:lnTo>
                          <a:pt x="95" y="129"/>
                        </a:lnTo>
                        <a:lnTo>
                          <a:pt x="82" y="138"/>
                        </a:lnTo>
                        <a:lnTo>
                          <a:pt x="71" y="148"/>
                        </a:lnTo>
                        <a:lnTo>
                          <a:pt x="60" y="158"/>
                        </a:lnTo>
                        <a:lnTo>
                          <a:pt x="51" y="169"/>
                        </a:lnTo>
                        <a:lnTo>
                          <a:pt x="36" y="188"/>
                        </a:lnTo>
                        <a:lnTo>
                          <a:pt x="24" y="205"/>
                        </a:lnTo>
                        <a:lnTo>
                          <a:pt x="14" y="223"/>
                        </a:lnTo>
                        <a:lnTo>
                          <a:pt x="8" y="239"/>
                        </a:lnTo>
                        <a:lnTo>
                          <a:pt x="4" y="257"/>
                        </a:lnTo>
                        <a:lnTo>
                          <a:pt x="0" y="273"/>
                        </a:lnTo>
                        <a:lnTo>
                          <a:pt x="0" y="289"/>
                        </a:lnTo>
                        <a:lnTo>
                          <a:pt x="1" y="305"/>
                        </a:lnTo>
                        <a:lnTo>
                          <a:pt x="4" y="321"/>
                        </a:lnTo>
                        <a:lnTo>
                          <a:pt x="8" y="336"/>
                        </a:lnTo>
                        <a:lnTo>
                          <a:pt x="13" y="351"/>
                        </a:lnTo>
                        <a:lnTo>
                          <a:pt x="21" y="366"/>
                        </a:lnTo>
                        <a:lnTo>
                          <a:pt x="28" y="381"/>
                        </a:lnTo>
                        <a:lnTo>
                          <a:pt x="37" y="396"/>
                        </a:lnTo>
                        <a:lnTo>
                          <a:pt x="46" y="411"/>
                        </a:lnTo>
                        <a:lnTo>
                          <a:pt x="55" y="425"/>
                        </a:lnTo>
                        <a:lnTo>
                          <a:pt x="62" y="421"/>
                        </a:lnTo>
                        <a:lnTo>
                          <a:pt x="70" y="418"/>
                        </a:lnTo>
                        <a:lnTo>
                          <a:pt x="79" y="413"/>
                        </a:lnTo>
                        <a:lnTo>
                          <a:pt x="89" y="408"/>
                        </a:lnTo>
                        <a:lnTo>
                          <a:pt x="135" y="427"/>
                        </a:lnTo>
                        <a:lnTo>
                          <a:pt x="182" y="446"/>
                        </a:lnTo>
                        <a:lnTo>
                          <a:pt x="229" y="465"/>
                        </a:lnTo>
                        <a:lnTo>
                          <a:pt x="278" y="484"/>
                        </a:lnTo>
                        <a:lnTo>
                          <a:pt x="325" y="503"/>
                        </a:lnTo>
                        <a:lnTo>
                          <a:pt x="374" y="522"/>
                        </a:lnTo>
                        <a:lnTo>
                          <a:pt x="422" y="539"/>
                        </a:lnTo>
                        <a:lnTo>
                          <a:pt x="470" y="556"/>
                        </a:lnTo>
                        <a:lnTo>
                          <a:pt x="509" y="531"/>
                        </a:lnTo>
                        <a:lnTo>
                          <a:pt x="547" y="506"/>
                        </a:lnTo>
                        <a:lnTo>
                          <a:pt x="585" y="482"/>
                        </a:lnTo>
                        <a:lnTo>
                          <a:pt x="621" y="457"/>
                        </a:lnTo>
                        <a:lnTo>
                          <a:pt x="659" y="431"/>
                        </a:lnTo>
                        <a:lnTo>
                          <a:pt x="697" y="405"/>
                        </a:lnTo>
                        <a:lnTo>
                          <a:pt x="734" y="379"/>
                        </a:lnTo>
                        <a:lnTo>
                          <a:pt x="773" y="352"/>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57" name="Freeform 56"/>
                  <p:cNvSpPr>
                    <a:spLocks/>
                  </p:cNvSpPr>
                  <p:nvPr/>
                </p:nvSpPr>
                <p:spPr bwMode="auto">
                  <a:xfrm flipH="1">
                    <a:off x="3738829" y="1706172"/>
                    <a:ext cx="83072" cy="94869"/>
                  </a:xfrm>
                  <a:custGeom>
                    <a:avLst/>
                    <a:gdLst>
                      <a:gd name="T0" fmla="*/ 245 w 245"/>
                      <a:gd name="T1" fmla="*/ 125 h 289"/>
                      <a:gd name="T2" fmla="*/ 243 w 245"/>
                      <a:gd name="T3" fmla="*/ 115 h 289"/>
                      <a:gd name="T4" fmla="*/ 241 w 245"/>
                      <a:gd name="T5" fmla="*/ 106 h 289"/>
                      <a:gd name="T6" fmla="*/ 239 w 245"/>
                      <a:gd name="T7" fmla="*/ 98 h 289"/>
                      <a:gd name="T8" fmla="*/ 235 w 245"/>
                      <a:gd name="T9" fmla="*/ 90 h 289"/>
                      <a:gd name="T10" fmla="*/ 231 w 245"/>
                      <a:gd name="T11" fmla="*/ 81 h 289"/>
                      <a:gd name="T12" fmla="*/ 227 w 245"/>
                      <a:gd name="T13" fmla="*/ 74 h 289"/>
                      <a:gd name="T14" fmla="*/ 221 w 245"/>
                      <a:gd name="T15" fmla="*/ 66 h 289"/>
                      <a:gd name="T16" fmla="*/ 216 w 245"/>
                      <a:gd name="T17" fmla="*/ 60 h 289"/>
                      <a:gd name="T18" fmla="*/ 209 w 245"/>
                      <a:gd name="T19" fmla="*/ 52 h 289"/>
                      <a:gd name="T20" fmla="*/ 203 w 245"/>
                      <a:gd name="T21" fmla="*/ 46 h 289"/>
                      <a:gd name="T22" fmla="*/ 194 w 245"/>
                      <a:gd name="T23" fmla="*/ 39 h 289"/>
                      <a:gd name="T24" fmla="*/ 186 w 245"/>
                      <a:gd name="T25" fmla="*/ 34 h 289"/>
                      <a:gd name="T26" fmla="*/ 176 w 245"/>
                      <a:gd name="T27" fmla="*/ 29 h 289"/>
                      <a:gd name="T28" fmla="*/ 166 w 245"/>
                      <a:gd name="T29" fmla="*/ 23 h 289"/>
                      <a:gd name="T30" fmla="*/ 155 w 245"/>
                      <a:gd name="T31" fmla="*/ 18 h 289"/>
                      <a:gd name="T32" fmla="*/ 144 w 245"/>
                      <a:gd name="T33" fmla="*/ 13 h 289"/>
                      <a:gd name="T34" fmla="*/ 132 w 245"/>
                      <a:gd name="T35" fmla="*/ 9 h 289"/>
                      <a:gd name="T36" fmla="*/ 120 w 245"/>
                      <a:gd name="T37" fmla="*/ 6 h 289"/>
                      <a:gd name="T38" fmla="*/ 107 w 245"/>
                      <a:gd name="T39" fmla="*/ 4 h 289"/>
                      <a:gd name="T40" fmla="*/ 94 w 245"/>
                      <a:gd name="T41" fmla="*/ 2 h 289"/>
                      <a:gd name="T42" fmla="*/ 80 w 245"/>
                      <a:gd name="T43" fmla="*/ 0 h 289"/>
                      <a:gd name="T44" fmla="*/ 65 w 245"/>
                      <a:gd name="T45" fmla="*/ 0 h 289"/>
                      <a:gd name="T46" fmla="*/ 49 w 245"/>
                      <a:gd name="T47" fmla="*/ 0 h 289"/>
                      <a:gd name="T48" fmla="*/ 32 w 245"/>
                      <a:gd name="T49" fmla="*/ 2 h 289"/>
                      <a:gd name="T50" fmla="*/ 27 w 245"/>
                      <a:gd name="T51" fmla="*/ 40 h 289"/>
                      <a:gd name="T52" fmla="*/ 22 w 245"/>
                      <a:gd name="T53" fmla="*/ 77 h 289"/>
                      <a:gd name="T54" fmla="*/ 16 w 245"/>
                      <a:gd name="T55" fmla="*/ 114 h 289"/>
                      <a:gd name="T56" fmla="*/ 12 w 245"/>
                      <a:gd name="T57" fmla="*/ 150 h 289"/>
                      <a:gd name="T58" fmla="*/ 8 w 245"/>
                      <a:gd name="T59" fmla="*/ 185 h 289"/>
                      <a:gd name="T60" fmla="*/ 4 w 245"/>
                      <a:gd name="T61" fmla="*/ 220 h 289"/>
                      <a:gd name="T62" fmla="*/ 2 w 245"/>
                      <a:gd name="T63" fmla="*/ 254 h 289"/>
                      <a:gd name="T64" fmla="*/ 0 w 245"/>
                      <a:gd name="T65" fmla="*/ 289 h 289"/>
                      <a:gd name="T66" fmla="*/ 31 w 245"/>
                      <a:gd name="T67" fmla="*/ 270 h 289"/>
                      <a:gd name="T68" fmla="*/ 63 w 245"/>
                      <a:gd name="T69" fmla="*/ 250 h 289"/>
                      <a:gd name="T70" fmla="*/ 93 w 245"/>
                      <a:gd name="T71" fmla="*/ 230 h 289"/>
                      <a:gd name="T72" fmla="*/ 123 w 245"/>
                      <a:gd name="T73" fmla="*/ 209 h 289"/>
                      <a:gd name="T74" fmla="*/ 153 w 245"/>
                      <a:gd name="T75" fmla="*/ 188 h 289"/>
                      <a:gd name="T76" fmla="*/ 184 w 245"/>
                      <a:gd name="T77" fmla="*/ 168 h 289"/>
                      <a:gd name="T78" fmla="*/ 214 w 245"/>
                      <a:gd name="T79" fmla="*/ 146 h 289"/>
                      <a:gd name="T80" fmla="*/ 245 w 245"/>
                      <a:gd name="T81" fmla="*/ 125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45" h="289">
                        <a:moveTo>
                          <a:pt x="245" y="125"/>
                        </a:moveTo>
                        <a:lnTo>
                          <a:pt x="243" y="115"/>
                        </a:lnTo>
                        <a:lnTo>
                          <a:pt x="241" y="106"/>
                        </a:lnTo>
                        <a:lnTo>
                          <a:pt x="239" y="98"/>
                        </a:lnTo>
                        <a:lnTo>
                          <a:pt x="235" y="90"/>
                        </a:lnTo>
                        <a:lnTo>
                          <a:pt x="231" y="81"/>
                        </a:lnTo>
                        <a:lnTo>
                          <a:pt x="227" y="74"/>
                        </a:lnTo>
                        <a:lnTo>
                          <a:pt x="221" y="66"/>
                        </a:lnTo>
                        <a:lnTo>
                          <a:pt x="216" y="60"/>
                        </a:lnTo>
                        <a:lnTo>
                          <a:pt x="209" y="52"/>
                        </a:lnTo>
                        <a:lnTo>
                          <a:pt x="203" y="46"/>
                        </a:lnTo>
                        <a:lnTo>
                          <a:pt x="194" y="39"/>
                        </a:lnTo>
                        <a:lnTo>
                          <a:pt x="186" y="34"/>
                        </a:lnTo>
                        <a:lnTo>
                          <a:pt x="176" y="29"/>
                        </a:lnTo>
                        <a:lnTo>
                          <a:pt x="166" y="23"/>
                        </a:lnTo>
                        <a:lnTo>
                          <a:pt x="155" y="18"/>
                        </a:lnTo>
                        <a:lnTo>
                          <a:pt x="144" y="13"/>
                        </a:lnTo>
                        <a:lnTo>
                          <a:pt x="132" y="9"/>
                        </a:lnTo>
                        <a:lnTo>
                          <a:pt x="120" y="6"/>
                        </a:lnTo>
                        <a:lnTo>
                          <a:pt x="107" y="4"/>
                        </a:lnTo>
                        <a:lnTo>
                          <a:pt x="94" y="2"/>
                        </a:lnTo>
                        <a:lnTo>
                          <a:pt x="80" y="0"/>
                        </a:lnTo>
                        <a:lnTo>
                          <a:pt x="65" y="0"/>
                        </a:lnTo>
                        <a:lnTo>
                          <a:pt x="49" y="0"/>
                        </a:lnTo>
                        <a:lnTo>
                          <a:pt x="32" y="2"/>
                        </a:lnTo>
                        <a:lnTo>
                          <a:pt x="27" y="40"/>
                        </a:lnTo>
                        <a:lnTo>
                          <a:pt x="22" y="77"/>
                        </a:lnTo>
                        <a:lnTo>
                          <a:pt x="16" y="114"/>
                        </a:lnTo>
                        <a:lnTo>
                          <a:pt x="12" y="150"/>
                        </a:lnTo>
                        <a:lnTo>
                          <a:pt x="8" y="185"/>
                        </a:lnTo>
                        <a:lnTo>
                          <a:pt x="4" y="220"/>
                        </a:lnTo>
                        <a:lnTo>
                          <a:pt x="2" y="254"/>
                        </a:lnTo>
                        <a:lnTo>
                          <a:pt x="0" y="289"/>
                        </a:lnTo>
                        <a:lnTo>
                          <a:pt x="31" y="270"/>
                        </a:lnTo>
                        <a:lnTo>
                          <a:pt x="63" y="250"/>
                        </a:lnTo>
                        <a:lnTo>
                          <a:pt x="93" y="230"/>
                        </a:lnTo>
                        <a:lnTo>
                          <a:pt x="123" y="209"/>
                        </a:lnTo>
                        <a:lnTo>
                          <a:pt x="153" y="188"/>
                        </a:lnTo>
                        <a:lnTo>
                          <a:pt x="184" y="168"/>
                        </a:lnTo>
                        <a:lnTo>
                          <a:pt x="214" y="146"/>
                        </a:lnTo>
                        <a:lnTo>
                          <a:pt x="245" y="125"/>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58" name="Freeform 57"/>
                  <p:cNvSpPr>
                    <a:spLocks/>
                  </p:cNvSpPr>
                  <p:nvPr/>
                </p:nvSpPr>
                <p:spPr bwMode="auto">
                  <a:xfrm flipH="1">
                    <a:off x="3836638" y="1781276"/>
                    <a:ext cx="30817" cy="50070"/>
                  </a:xfrm>
                  <a:custGeom>
                    <a:avLst/>
                    <a:gdLst>
                      <a:gd name="T0" fmla="*/ 90 w 90"/>
                      <a:gd name="T1" fmla="*/ 87 h 149"/>
                      <a:gd name="T2" fmla="*/ 68 w 90"/>
                      <a:gd name="T3" fmla="*/ 67 h 149"/>
                      <a:gd name="T4" fmla="*/ 46 w 90"/>
                      <a:gd name="T5" fmla="*/ 45 h 149"/>
                      <a:gd name="T6" fmla="*/ 25 w 90"/>
                      <a:gd name="T7" fmla="*/ 22 h 149"/>
                      <a:gd name="T8" fmla="*/ 3 w 90"/>
                      <a:gd name="T9" fmla="*/ 0 h 149"/>
                      <a:gd name="T10" fmla="*/ 2 w 90"/>
                      <a:gd name="T11" fmla="*/ 37 h 149"/>
                      <a:gd name="T12" fmla="*/ 1 w 90"/>
                      <a:gd name="T13" fmla="*/ 74 h 149"/>
                      <a:gd name="T14" fmla="*/ 0 w 90"/>
                      <a:gd name="T15" fmla="*/ 111 h 149"/>
                      <a:gd name="T16" fmla="*/ 0 w 90"/>
                      <a:gd name="T17" fmla="*/ 149 h 149"/>
                      <a:gd name="T18" fmla="*/ 23 w 90"/>
                      <a:gd name="T19" fmla="*/ 134 h 149"/>
                      <a:gd name="T20" fmla="*/ 44 w 90"/>
                      <a:gd name="T21" fmla="*/ 118 h 149"/>
                      <a:gd name="T22" fmla="*/ 67 w 90"/>
                      <a:gd name="T23" fmla="*/ 103 h 149"/>
                      <a:gd name="T24" fmla="*/ 90 w 90"/>
                      <a:gd name="T25" fmla="*/ 8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0" h="149">
                        <a:moveTo>
                          <a:pt x="90" y="87"/>
                        </a:moveTo>
                        <a:lnTo>
                          <a:pt x="68" y="67"/>
                        </a:lnTo>
                        <a:lnTo>
                          <a:pt x="46" y="45"/>
                        </a:lnTo>
                        <a:lnTo>
                          <a:pt x="25" y="22"/>
                        </a:lnTo>
                        <a:lnTo>
                          <a:pt x="3" y="0"/>
                        </a:lnTo>
                        <a:lnTo>
                          <a:pt x="2" y="37"/>
                        </a:lnTo>
                        <a:lnTo>
                          <a:pt x="1" y="74"/>
                        </a:lnTo>
                        <a:lnTo>
                          <a:pt x="0" y="111"/>
                        </a:lnTo>
                        <a:lnTo>
                          <a:pt x="0" y="149"/>
                        </a:lnTo>
                        <a:lnTo>
                          <a:pt x="23" y="134"/>
                        </a:lnTo>
                        <a:lnTo>
                          <a:pt x="44" y="118"/>
                        </a:lnTo>
                        <a:lnTo>
                          <a:pt x="67" y="103"/>
                        </a:lnTo>
                        <a:lnTo>
                          <a:pt x="90" y="87"/>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grpSp>
              <p:nvGrpSpPr>
                <p:cNvPr id="26" name="Group 25"/>
                <p:cNvGrpSpPr/>
                <p:nvPr/>
              </p:nvGrpSpPr>
              <p:grpSpPr>
                <a:xfrm>
                  <a:off x="2542849" y="4315419"/>
                  <a:ext cx="558263" cy="561430"/>
                  <a:chOff x="3082293" y="1706172"/>
                  <a:chExt cx="414019" cy="416368"/>
                </a:xfrm>
              </p:grpSpPr>
              <p:sp>
                <p:nvSpPr>
                  <p:cNvPr id="36" name="Freeform 35"/>
                  <p:cNvSpPr>
                    <a:spLocks/>
                  </p:cNvSpPr>
                  <p:nvPr/>
                </p:nvSpPr>
                <p:spPr bwMode="auto">
                  <a:xfrm flipH="1">
                    <a:off x="3129188" y="1741747"/>
                    <a:ext cx="367124" cy="326771"/>
                  </a:xfrm>
                  <a:custGeom>
                    <a:avLst/>
                    <a:gdLst>
                      <a:gd name="T0" fmla="*/ 144 w 1097"/>
                      <a:gd name="T1" fmla="*/ 1 h 992"/>
                      <a:gd name="T2" fmla="*/ 232 w 1097"/>
                      <a:gd name="T3" fmla="*/ 2 h 992"/>
                      <a:gd name="T4" fmla="*/ 255 w 1097"/>
                      <a:gd name="T5" fmla="*/ 52 h 992"/>
                      <a:gd name="T6" fmla="*/ 256 w 1097"/>
                      <a:gd name="T7" fmla="*/ 88 h 992"/>
                      <a:gd name="T8" fmla="*/ 266 w 1097"/>
                      <a:gd name="T9" fmla="*/ 109 h 992"/>
                      <a:gd name="T10" fmla="*/ 282 w 1097"/>
                      <a:gd name="T11" fmla="*/ 123 h 992"/>
                      <a:gd name="T12" fmla="*/ 306 w 1097"/>
                      <a:gd name="T13" fmla="*/ 129 h 992"/>
                      <a:gd name="T14" fmla="*/ 338 w 1097"/>
                      <a:gd name="T15" fmla="*/ 129 h 992"/>
                      <a:gd name="T16" fmla="*/ 361 w 1097"/>
                      <a:gd name="T17" fmla="*/ 121 h 992"/>
                      <a:gd name="T18" fmla="*/ 384 w 1097"/>
                      <a:gd name="T19" fmla="*/ 83 h 992"/>
                      <a:gd name="T20" fmla="*/ 390 w 1097"/>
                      <a:gd name="T21" fmla="*/ 20 h 992"/>
                      <a:gd name="T22" fmla="*/ 519 w 1097"/>
                      <a:gd name="T23" fmla="*/ 4 h 992"/>
                      <a:gd name="T24" fmla="*/ 690 w 1097"/>
                      <a:gd name="T25" fmla="*/ 6 h 992"/>
                      <a:gd name="T26" fmla="*/ 733 w 1097"/>
                      <a:gd name="T27" fmla="*/ 59 h 992"/>
                      <a:gd name="T28" fmla="*/ 739 w 1097"/>
                      <a:gd name="T29" fmla="*/ 104 h 992"/>
                      <a:gd name="T30" fmla="*/ 753 w 1097"/>
                      <a:gd name="T31" fmla="*/ 122 h 992"/>
                      <a:gd name="T32" fmla="*/ 772 w 1097"/>
                      <a:gd name="T33" fmla="*/ 134 h 992"/>
                      <a:gd name="T34" fmla="*/ 799 w 1097"/>
                      <a:gd name="T35" fmla="*/ 136 h 992"/>
                      <a:gd name="T36" fmla="*/ 828 w 1097"/>
                      <a:gd name="T37" fmla="*/ 134 h 992"/>
                      <a:gd name="T38" fmla="*/ 855 w 1097"/>
                      <a:gd name="T39" fmla="*/ 111 h 992"/>
                      <a:gd name="T40" fmla="*/ 866 w 1097"/>
                      <a:gd name="T41" fmla="*/ 60 h 992"/>
                      <a:gd name="T42" fmla="*/ 889 w 1097"/>
                      <a:gd name="T43" fmla="*/ 8 h 992"/>
                      <a:gd name="T44" fmla="*/ 972 w 1097"/>
                      <a:gd name="T45" fmla="*/ 9 h 992"/>
                      <a:gd name="T46" fmla="*/ 1042 w 1097"/>
                      <a:gd name="T47" fmla="*/ 11 h 992"/>
                      <a:gd name="T48" fmla="*/ 1066 w 1097"/>
                      <a:gd name="T49" fmla="*/ 19 h 992"/>
                      <a:gd name="T50" fmla="*/ 1084 w 1097"/>
                      <a:gd name="T51" fmla="*/ 35 h 992"/>
                      <a:gd name="T52" fmla="*/ 1095 w 1097"/>
                      <a:gd name="T53" fmla="*/ 59 h 992"/>
                      <a:gd name="T54" fmla="*/ 1096 w 1097"/>
                      <a:gd name="T55" fmla="*/ 125 h 992"/>
                      <a:gd name="T56" fmla="*/ 1094 w 1097"/>
                      <a:gd name="T57" fmla="*/ 307 h 992"/>
                      <a:gd name="T58" fmla="*/ 1069 w 1097"/>
                      <a:gd name="T59" fmla="*/ 432 h 992"/>
                      <a:gd name="T60" fmla="*/ 997 w 1097"/>
                      <a:gd name="T61" fmla="*/ 377 h 992"/>
                      <a:gd name="T62" fmla="*/ 996 w 1097"/>
                      <a:gd name="T63" fmla="*/ 263 h 992"/>
                      <a:gd name="T64" fmla="*/ 977 w 1097"/>
                      <a:gd name="T65" fmla="*/ 229 h 992"/>
                      <a:gd name="T66" fmla="*/ 954 w 1097"/>
                      <a:gd name="T67" fmla="*/ 219 h 992"/>
                      <a:gd name="T68" fmla="*/ 800 w 1097"/>
                      <a:gd name="T69" fmla="*/ 217 h 992"/>
                      <a:gd name="T70" fmla="*/ 604 w 1097"/>
                      <a:gd name="T71" fmla="*/ 213 h 992"/>
                      <a:gd name="T72" fmla="*/ 408 w 1097"/>
                      <a:gd name="T73" fmla="*/ 211 h 992"/>
                      <a:gd name="T74" fmla="*/ 212 w 1097"/>
                      <a:gd name="T75" fmla="*/ 208 h 992"/>
                      <a:gd name="T76" fmla="*/ 146 w 1097"/>
                      <a:gd name="T77" fmla="*/ 209 h 992"/>
                      <a:gd name="T78" fmla="*/ 115 w 1097"/>
                      <a:gd name="T79" fmla="*/ 232 h 992"/>
                      <a:gd name="T80" fmla="*/ 106 w 1097"/>
                      <a:gd name="T81" fmla="*/ 258 h 992"/>
                      <a:gd name="T82" fmla="*/ 100 w 1097"/>
                      <a:gd name="T83" fmla="*/ 486 h 992"/>
                      <a:gd name="T84" fmla="*/ 94 w 1097"/>
                      <a:gd name="T85" fmla="*/ 776 h 992"/>
                      <a:gd name="T86" fmla="*/ 94 w 1097"/>
                      <a:gd name="T87" fmla="*/ 864 h 992"/>
                      <a:gd name="T88" fmla="*/ 118 w 1097"/>
                      <a:gd name="T89" fmla="*/ 892 h 992"/>
                      <a:gd name="T90" fmla="*/ 196 w 1097"/>
                      <a:gd name="T91" fmla="*/ 903 h 992"/>
                      <a:gd name="T92" fmla="*/ 388 w 1097"/>
                      <a:gd name="T93" fmla="*/ 904 h 992"/>
                      <a:gd name="T94" fmla="*/ 531 w 1097"/>
                      <a:gd name="T95" fmla="*/ 917 h 992"/>
                      <a:gd name="T96" fmla="*/ 544 w 1097"/>
                      <a:gd name="T97" fmla="*/ 971 h 992"/>
                      <a:gd name="T98" fmla="*/ 367 w 1097"/>
                      <a:gd name="T99" fmla="*/ 988 h 992"/>
                      <a:gd name="T100" fmla="*/ 122 w 1097"/>
                      <a:gd name="T101" fmla="*/ 985 h 992"/>
                      <a:gd name="T102" fmla="*/ 42 w 1097"/>
                      <a:gd name="T103" fmla="*/ 982 h 992"/>
                      <a:gd name="T104" fmla="*/ 21 w 1097"/>
                      <a:gd name="T105" fmla="*/ 970 h 992"/>
                      <a:gd name="T106" fmla="*/ 6 w 1097"/>
                      <a:gd name="T107" fmla="*/ 950 h 992"/>
                      <a:gd name="T108" fmla="*/ 0 w 1097"/>
                      <a:gd name="T109" fmla="*/ 927 h 992"/>
                      <a:gd name="T110" fmla="*/ 2 w 1097"/>
                      <a:gd name="T111" fmla="*/ 764 h 992"/>
                      <a:gd name="T112" fmla="*/ 4 w 1097"/>
                      <a:gd name="T113" fmla="*/ 552 h 992"/>
                      <a:gd name="T114" fmla="*/ 7 w 1097"/>
                      <a:gd name="T115" fmla="*/ 337 h 992"/>
                      <a:gd name="T116" fmla="*/ 12 w 1097"/>
                      <a:gd name="T117" fmla="*/ 121 h 992"/>
                      <a:gd name="T118" fmla="*/ 16 w 1097"/>
                      <a:gd name="T119" fmla="*/ 46 h 992"/>
                      <a:gd name="T120" fmla="*/ 29 w 1097"/>
                      <a:gd name="T121" fmla="*/ 23 h 992"/>
                      <a:gd name="T122" fmla="*/ 48 w 1097"/>
                      <a:gd name="T123" fmla="*/ 7 h 992"/>
                      <a:gd name="T124" fmla="*/ 72 w 1097"/>
                      <a:gd name="T125" fmla="*/ 0 h 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97" h="992">
                        <a:moveTo>
                          <a:pt x="79" y="0"/>
                        </a:moveTo>
                        <a:lnTo>
                          <a:pt x="100" y="0"/>
                        </a:lnTo>
                        <a:lnTo>
                          <a:pt x="122" y="1"/>
                        </a:lnTo>
                        <a:lnTo>
                          <a:pt x="144" y="1"/>
                        </a:lnTo>
                        <a:lnTo>
                          <a:pt x="165" y="1"/>
                        </a:lnTo>
                        <a:lnTo>
                          <a:pt x="187" y="1"/>
                        </a:lnTo>
                        <a:lnTo>
                          <a:pt x="209" y="1"/>
                        </a:lnTo>
                        <a:lnTo>
                          <a:pt x="232" y="2"/>
                        </a:lnTo>
                        <a:lnTo>
                          <a:pt x="255" y="2"/>
                        </a:lnTo>
                        <a:lnTo>
                          <a:pt x="255" y="19"/>
                        </a:lnTo>
                        <a:lnTo>
                          <a:pt x="255" y="35"/>
                        </a:lnTo>
                        <a:lnTo>
                          <a:pt x="255" y="52"/>
                        </a:lnTo>
                        <a:lnTo>
                          <a:pt x="255" y="69"/>
                        </a:lnTo>
                        <a:lnTo>
                          <a:pt x="254" y="75"/>
                        </a:lnTo>
                        <a:lnTo>
                          <a:pt x="255" y="82"/>
                        </a:lnTo>
                        <a:lnTo>
                          <a:pt x="256" y="88"/>
                        </a:lnTo>
                        <a:lnTo>
                          <a:pt x="257" y="94"/>
                        </a:lnTo>
                        <a:lnTo>
                          <a:pt x="259" y="99"/>
                        </a:lnTo>
                        <a:lnTo>
                          <a:pt x="262" y="103"/>
                        </a:lnTo>
                        <a:lnTo>
                          <a:pt x="266" y="109"/>
                        </a:lnTo>
                        <a:lnTo>
                          <a:pt x="269" y="112"/>
                        </a:lnTo>
                        <a:lnTo>
                          <a:pt x="273" y="116"/>
                        </a:lnTo>
                        <a:lnTo>
                          <a:pt x="277" y="119"/>
                        </a:lnTo>
                        <a:lnTo>
                          <a:pt x="282" y="123"/>
                        </a:lnTo>
                        <a:lnTo>
                          <a:pt x="287" y="125"/>
                        </a:lnTo>
                        <a:lnTo>
                          <a:pt x="293" y="127"/>
                        </a:lnTo>
                        <a:lnTo>
                          <a:pt x="299" y="128"/>
                        </a:lnTo>
                        <a:lnTo>
                          <a:pt x="306" y="129"/>
                        </a:lnTo>
                        <a:lnTo>
                          <a:pt x="312" y="129"/>
                        </a:lnTo>
                        <a:lnTo>
                          <a:pt x="321" y="129"/>
                        </a:lnTo>
                        <a:lnTo>
                          <a:pt x="334" y="129"/>
                        </a:lnTo>
                        <a:lnTo>
                          <a:pt x="338" y="129"/>
                        </a:lnTo>
                        <a:lnTo>
                          <a:pt x="343" y="128"/>
                        </a:lnTo>
                        <a:lnTo>
                          <a:pt x="348" y="127"/>
                        </a:lnTo>
                        <a:lnTo>
                          <a:pt x="352" y="126"/>
                        </a:lnTo>
                        <a:lnTo>
                          <a:pt x="361" y="121"/>
                        </a:lnTo>
                        <a:lnTo>
                          <a:pt x="368" y="113"/>
                        </a:lnTo>
                        <a:lnTo>
                          <a:pt x="376" y="104"/>
                        </a:lnTo>
                        <a:lnTo>
                          <a:pt x="380" y="95"/>
                        </a:lnTo>
                        <a:lnTo>
                          <a:pt x="384" y="83"/>
                        </a:lnTo>
                        <a:lnTo>
                          <a:pt x="387" y="71"/>
                        </a:lnTo>
                        <a:lnTo>
                          <a:pt x="388" y="55"/>
                        </a:lnTo>
                        <a:lnTo>
                          <a:pt x="389" y="37"/>
                        </a:lnTo>
                        <a:lnTo>
                          <a:pt x="390" y="20"/>
                        </a:lnTo>
                        <a:lnTo>
                          <a:pt x="391" y="2"/>
                        </a:lnTo>
                        <a:lnTo>
                          <a:pt x="433" y="3"/>
                        </a:lnTo>
                        <a:lnTo>
                          <a:pt x="476" y="4"/>
                        </a:lnTo>
                        <a:lnTo>
                          <a:pt x="519" y="4"/>
                        </a:lnTo>
                        <a:lnTo>
                          <a:pt x="561" y="5"/>
                        </a:lnTo>
                        <a:lnTo>
                          <a:pt x="605" y="6"/>
                        </a:lnTo>
                        <a:lnTo>
                          <a:pt x="647" y="6"/>
                        </a:lnTo>
                        <a:lnTo>
                          <a:pt x="690" y="6"/>
                        </a:lnTo>
                        <a:lnTo>
                          <a:pt x="733" y="6"/>
                        </a:lnTo>
                        <a:lnTo>
                          <a:pt x="733" y="23"/>
                        </a:lnTo>
                        <a:lnTo>
                          <a:pt x="733" y="41"/>
                        </a:lnTo>
                        <a:lnTo>
                          <a:pt x="733" y="59"/>
                        </a:lnTo>
                        <a:lnTo>
                          <a:pt x="733" y="75"/>
                        </a:lnTo>
                        <a:lnTo>
                          <a:pt x="734" y="88"/>
                        </a:lnTo>
                        <a:lnTo>
                          <a:pt x="736" y="99"/>
                        </a:lnTo>
                        <a:lnTo>
                          <a:pt x="739" y="104"/>
                        </a:lnTo>
                        <a:lnTo>
                          <a:pt x="742" y="110"/>
                        </a:lnTo>
                        <a:lnTo>
                          <a:pt x="745" y="114"/>
                        </a:lnTo>
                        <a:lnTo>
                          <a:pt x="748" y="118"/>
                        </a:lnTo>
                        <a:lnTo>
                          <a:pt x="753" y="122"/>
                        </a:lnTo>
                        <a:lnTo>
                          <a:pt x="757" y="126"/>
                        </a:lnTo>
                        <a:lnTo>
                          <a:pt x="761" y="128"/>
                        </a:lnTo>
                        <a:lnTo>
                          <a:pt x="767" y="131"/>
                        </a:lnTo>
                        <a:lnTo>
                          <a:pt x="772" y="134"/>
                        </a:lnTo>
                        <a:lnTo>
                          <a:pt x="777" y="135"/>
                        </a:lnTo>
                        <a:lnTo>
                          <a:pt x="784" y="136"/>
                        </a:lnTo>
                        <a:lnTo>
                          <a:pt x="790" y="136"/>
                        </a:lnTo>
                        <a:lnTo>
                          <a:pt x="799" y="136"/>
                        </a:lnTo>
                        <a:lnTo>
                          <a:pt x="812" y="136"/>
                        </a:lnTo>
                        <a:lnTo>
                          <a:pt x="817" y="136"/>
                        </a:lnTo>
                        <a:lnTo>
                          <a:pt x="823" y="135"/>
                        </a:lnTo>
                        <a:lnTo>
                          <a:pt x="828" y="134"/>
                        </a:lnTo>
                        <a:lnTo>
                          <a:pt x="833" y="131"/>
                        </a:lnTo>
                        <a:lnTo>
                          <a:pt x="841" y="126"/>
                        </a:lnTo>
                        <a:lnTo>
                          <a:pt x="849" y="119"/>
                        </a:lnTo>
                        <a:lnTo>
                          <a:pt x="855" y="111"/>
                        </a:lnTo>
                        <a:lnTo>
                          <a:pt x="860" y="101"/>
                        </a:lnTo>
                        <a:lnTo>
                          <a:pt x="863" y="90"/>
                        </a:lnTo>
                        <a:lnTo>
                          <a:pt x="865" y="77"/>
                        </a:lnTo>
                        <a:lnTo>
                          <a:pt x="866" y="60"/>
                        </a:lnTo>
                        <a:lnTo>
                          <a:pt x="867" y="42"/>
                        </a:lnTo>
                        <a:lnTo>
                          <a:pt x="868" y="25"/>
                        </a:lnTo>
                        <a:lnTo>
                          <a:pt x="869" y="8"/>
                        </a:lnTo>
                        <a:lnTo>
                          <a:pt x="889" y="8"/>
                        </a:lnTo>
                        <a:lnTo>
                          <a:pt x="909" y="8"/>
                        </a:lnTo>
                        <a:lnTo>
                          <a:pt x="930" y="9"/>
                        </a:lnTo>
                        <a:lnTo>
                          <a:pt x="950" y="9"/>
                        </a:lnTo>
                        <a:lnTo>
                          <a:pt x="972" y="9"/>
                        </a:lnTo>
                        <a:lnTo>
                          <a:pt x="993" y="10"/>
                        </a:lnTo>
                        <a:lnTo>
                          <a:pt x="1014" y="10"/>
                        </a:lnTo>
                        <a:lnTo>
                          <a:pt x="1036" y="10"/>
                        </a:lnTo>
                        <a:lnTo>
                          <a:pt x="1042" y="11"/>
                        </a:lnTo>
                        <a:lnTo>
                          <a:pt x="1049" y="12"/>
                        </a:lnTo>
                        <a:lnTo>
                          <a:pt x="1055" y="14"/>
                        </a:lnTo>
                        <a:lnTo>
                          <a:pt x="1060" y="17"/>
                        </a:lnTo>
                        <a:lnTo>
                          <a:pt x="1066" y="19"/>
                        </a:lnTo>
                        <a:lnTo>
                          <a:pt x="1071" y="22"/>
                        </a:lnTo>
                        <a:lnTo>
                          <a:pt x="1076" y="27"/>
                        </a:lnTo>
                        <a:lnTo>
                          <a:pt x="1080" y="31"/>
                        </a:lnTo>
                        <a:lnTo>
                          <a:pt x="1084" y="35"/>
                        </a:lnTo>
                        <a:lnTo>
                          <a:pt x="1087" y="41"/>
                        </a:lnTo>
                        <a:lnTo>
                          <a:pt x="1091" y="46"/>
                        </a:lnTo>
                        <a:lnTo>
                          <a:pt x="1093" y="52"/>
                        </a:lnTo>
                        <a:lnTo>
                          <a:pt x="1095" y="59"/>
                        </a:lnTo>
                        <a:lnTo>
                          <a:pt x="1096" y="65"/>
                        </a:lnTo>
                        <a:lnTo>
                          <a:pt x="1097" y="73"/>
                        </a:lnTo>
                        <a:lnTo>
                          <a:pt x="1097" y="79"/>
                        </a:lnTo>
                        <a:lnTo>
                          <a:pt x="1096" y="125"/>
                        </a:lnTo>
                        <a:lnTo>
                          <a:pt x="1095" y="170"/>
                        </a:lnTo>
                        <a:lnTo>
                          <a:pt x="1095" y="217"/>
                        </a:lnTo>
                        <a:lnTo>
                          <a:pt x="1094" y="262"/>
                        </a:lnTo>
                        <a:lnTo>
                          <a:pt x="1094" y="307"/>
                        </a:lnTo>
                        <a:lnTo>
                          <a:pt x="1093" y="352"/>
                        </a:lnTo>
                        <a:lnTo>
                          <a:pt x="1093" y="397"/>
                        </a:lnTo>
                        <a:lnTo>
                          <a:pt x="1093" y="441"/>
                        </a:lnTo>
                        <a:lnTo>
                          <a:pt x="1069" y="432"/>
                        </a:lnTo>
                        <a:lnTo>
                          <a:pt x="1044" y="423"/>
                        </a:lnTo>
                        <a:lnTo>
                          <a:pt x="1020" y="417"/>
                        </a:lnTo>
                        <a:lnTo>
                          <a:pt x="997" y="410"/>
                        </a:lnTo>
                        <a:lnTo>
                          <a:pt x="997" y="377"/>
                        </a:lnTo>
                        <a:lnTo>
                          <a:pt x="997" y="342"/>
                        </a:lnTo>
                        <a:lnTo>
                          <a:pt x="997" y="309"/>
                        </a:lnTo>
                        <a:lnTo>
                          <a:pt x="997" y="274"/>
                        </a:lnTo>
                        <a:lnTo>
                          <a:pt x="996" y="263"/>
                        </a:lnTo>
                        <a:lnTo>
                          <a:pt x="993" y="252"/>
                        </a:lnTo>
                        <a:lnTo>
                          <a:pt x="989" y="243"/>
                        </a:lnTo>
                        <a:lnTo>
                          <a:pt x="984" y="235"/>
                        </a:lnTo>
                        <a:lnTo>
                          <a:pt x="977" y="229"/>
                        </a:lnTo>
                        <a:lnTo>
                          <a:pt x="969" y="223"/>
                        </a:lnTo>
                        <a:lnTo>
                          <a:pt x="964" y="221"/>
                        </a:lnTo>
                        <a:lnTo>
                          <a:pt x="959" y="220"/>
                        </a:lnTo>
                        <a:lnTo>
                          <a:pt x="954" y="219"/>
                        </a:lnTo>
                        <a:lnTo>
                          <a:pt x="948" y="219"/>
                        </a:lnTo>
                        <a:lnTo>
                          <a:pt x="898" y="218"/>
                        </a:lnTo>
                        <a:lnTo>
                          <a:pt x="850" y="217"/>
                        </a:lnTo>
                        <a:lnTo>
                          <a:pt x="800" y="217"/>
                        </a:lnTo>
                        <a:lnTo>
                          <a:pt x="752" y="216"/>
                        </a:lnTo>
                        <a:lnTo>
                          <a:pt x="702" y="215"/>
                        </a:lnTo>
                        <a:lnTo>
                          <a:pt x="653" y="215"/>
                        </a:lnTo>
                        <a:lnTo>
                          <a:pt x="604" y="213"/>
                        </a:lnTo>
                        <a:lnTo>
                          <a:pt x="555" y="212"/>
                        </a:lnTo>
                        <a:lnTo>
                          <a:pt x="506" y="212"/>
                        </a:lnTo>
                        <a:lnTo>
                          <a:pt x="457" y="211"/>
                        </a:lnTo>
                        <a:lnTo>
                          <a:pt x="408" y="211"/>
                        </a:lnTo>
                        <a:lnTo>
                          <a:pt x="360" y="210"/>
                        </a:lnTo>
                        <a:lnTo>
                          <a:pt x="310" y="209"/>
                        </a:lnTo>
                        <a:lnTo>
                          <a:pt x="261" y="209"/>
                        </a:lnTo>
                        <a:lnTo>
                          <a:pt x="212" y="208"/>
                        </a:lnTo>
                        <a:lnTo>
                          <a:pt x="162" y="207"/>
                        </a:lnTo>
                        <a:lnTo>
                          <a:pt x="156" y="207"/>
                        </a:lnTo>
                        <a:lnTo>
                          <a:pt x="151" y="208"/>
                        </a:lnTo>
                        <a:lnTo>
                          <a:pt x="146" y="209"/>
                        </a:lnTo>
                        <a:lnTo>
                          <a:pt x="140" y="211"/>
                        </a:lnTo>
                        <a:lnTo>
                          <a:pt x="131" y="217"/>
                        </a:lnTo>
                        <a:lnTo>
                          <a:pt x="122" y="223"/>
                        </a:lnTo>
                        <a:lnTo>
                          <a:pt x="115" y="232"/>
                        </a:lnTo>
                        <a:lnTo>
                          <a:pt x="110" y="242"/>
                        </a:lnTo>
                        <a:lnTo>
                          <a:pt x="108" y="246"/>
                        </a:lnTo>
                        <a:lnTo>
                          <a:pt x="107" y="251"/>
                        </a:lnTo>
                        <a:lnTo>
                          <a:pt x="106" y="258"/>
                        </a:lnTo>
                        <a:lnTo>
                          <a:pt x="105" y="263"/>
                        </a:lnTo>
                        <a:lnTo>
                          <a:pt x="104" y="338"/>
                        </a:lnTo>
                        <a:lnTo>
                          <a:pt x="102" y="411"/>
                        </a:lnTo>
                        <a:lnTo>
                          <a:pt x="100" y="486"/>
                        </a:lnTo>
                        <a:lnTo>
                          <a:pt x="98" y="559"/>
                        </a:lnTo>
                        <a:lnTo>
                          <a:pt x="97" y="632"/>
                        </a:lnTo>
                        <a:lnTo>
                          <a:pt x="95" y="705"/>
                        </a:lnTo>
                        <a:lnTo>
                          <a:pt x="94" y="776"/>
                        </a:lnTo>
                        <a:lnTo>
                          <a:pt x="92" y="848"/>
                        </a:lnTo>
                        <a:lnTo>
                          <a:pt x="92" y="853"/>
                        </a:lnTo>
                        <a:lnTo>
                          <a:pt x="93" y="859"/>
                        </a:lnTo>
                        <a:lnTo>
                          <a:pt x="94" y="864"/>
                        </a:lnTo>
                        <a:lnTo>
                          <a:pt x="96" y="868"/>
                        </a:lnTo>
                        <a:lnTo>
                          <a:pt x="101" y="878"/>
                        </a:lnTo>
                        <a:lnTo>
                          <a:pt x="109" y="886"/>
                        </a:lnTo>
                        <a:lnTo>
                          <a:pt x="118" y="892"/>
                        </a:lnTo>
                        <a:lnTo>
                          <a:pt x="127" y="898"/>
                        </a:lnTo>
                        <a:lnTo>
                          <a:pt x="138" y="901"/>
                        </a:lnTo>
                        <a:lnTo>
                          <a:pt x="149" y="902"/>
                        </a:lnTo>
                        <a:lnTo>
                          <a:pt x="196" y="903"/>
                        </a:lnTo>
                        <a:lnTo>
                          <a:pt x="245" y="903"/>
                        </a:lnTo>
                        <a:lnTo>
                          <a:pt x="293" y="903"/>
                        </a:lnTo>
                        <a:lnTo>
                          <a:pt x="340" y="904"/>
                        </a:lnTo>
                        <a:lnTo>
                          <a:pt x="388" y="904"/>
                        </a:lnTo>
                        <a:lnTo>
                          <a:pt x="435" y="905"/>
                        </a:lnTo>
                        <a:lnTo>
                          <a:pt x="484" y="905"/>
                        </a:lnTo>
                        <a:lnTo>
                          <a:pt x="531" y="906"/>
                        </a:lnTo>
                        <a:lnTo>
                          <a:pt x="531" y="917"/>
                        </a:lnTo>
                        <a:lnTo>
                          <a:pt x="532" y="928"/>
                        </a:lnTo>
                        <a:lnTo>
                          <a:pt x="534" y="939"/>
                        </a:lnTo>
                        <a:lnTo>
                          <a:pt x="537" y="949"/>
                        </a:lnTo>
                        <a:lnTo>
                          <a:pt x="544" y="971"/>
                        </a:lnTo>
                        <a:lnTo>
                          <a:pt x="553" y="992"/>
                        </a:lnTo>
                        <a:lnTo>
                          <a:pt x="490" y="990"/>
                        </a:lnTo>
                        <a:lnTo>
                          <a:pt x="429" y="989"/>
                        </a:lnTo>
                        <a:lnTo>
                          <a:pt x="367" y="988"/>
                        </a:lnTo>
                        <a:lnTo>
                          <a:pt x="306" y="987"/>
                        </a:lnTo>
                        <a:lnTo>
                          <a:pt x="244" y="987"/>
                        </a:lnTo>
                        <a:lnTo>
                          <a:pt x="183" y="986"/>
                        </a:lnTo>
                        <a:lnTo>
                          <a:pt x="122" y="985"/>
                        </a:lnTo>
                        <a:lnTo>
                          <a:pt x="61" y="984"/>
                        </a:lnTo>
                        <a:lnTo>
                          <a:pt x="55" y="984"/>
                        </a:lnTo>
                        <a:lnTo>
                          <a:pt x="48" y="983"/>
                        </a:lnTo>
                        <a:lnTo>
                          <a:pt x="42" y="982"/>
                        </a:lnTo>
                        <a:lnTo>
                          <a:pt x="37" y="980"/>
                        </a:lnTo>
                        <a:lnTo>
                          <a:pt x="31" y="976"/>
                        </a:lnTo>
                        <a:lnTo>
                          <a:pt x="26" y="973"/>
                        </a:lnTo>
                        <a:lnTo>
                          <a:pt x="21" y="970"/>
                        </a:lnTo>
                        <a:lnTo>
                          <a:pt x="17" y="966"/>
                        </a:lnTo>
                        <a:lnTo>
                          <a:pt x="13" y="960"/>
                        </a:lnTo>
                        <a:lnTo>
                          <a:pt x="10" y="956"/>
                        </a:lnTo>
                        <a:lnTo>
                          <a:pt x="6" y="950"/>
                        </a:lnTo>
                        <a:lnTo>
                          <a:pt x="4" y="945"/>
                        </a:lnTo>
                        <a:lnTo>
                          <a:pt x="2" y="939"/>
                        </a:lnTo>
                        <a:lnTo>
                          <a:pt x="1" y="933"/>
                        </a:lnTo>
                        <a:lnTo>
                          <a:pt x="0" y="927"/>
                        </a:lnTo>
                        <a:lnTo>
                          <a:pt x="0" y="919"/>
                        </a:lnTo>
                        <a:lnTo>
                          <a:pt x="1" y="868"/>
                        </a:lnTo>
                        <a:lnTo>
                          <a:pt x="1" y="816"/>
                        </a:lnTo>
                        <a:lnTo>
                          <a:pt x="2" y="764"/>
                        </a:lnTo>
                        <a:lnTo>
                          <a:pt x="2" y="711"/>
                        </a:lnTo>
                        <a:lnTo>
                          <a:pt x="3" y="658"/>
                        </a:lnTo>
                        <a:lnTo>
                          <a:pt x="3" y="605"/>
                        </a:lnTo>
                        <a:lnTo>
                          <a:pt x="4" y="552"/>
                        </a:lnTo>
                        <a:lnTo>
                          <a:pt x="5" y="498"/>
                        </a:lnTo>
                        <a:lnTo>
                          <a:pt x="5" y="445"/>
                        </a:lnTo>
                        <a:lnTo>
                          <a:pt x="6" y="391"/>
                        </a:lnTo>
                        <a:lnTo>
                          <a:pt x="7" y="337"/>
                        </a:lnTo>
                        <a:lnTo>
                          <a:pt x="9" y="283"/>
                        </a:lnTo>
                        <a:lnTo>
                          <a:pt x="10" y="229"/>
                        </a:lnTo>
                        <a:lnTo>
                          <a:pt x="11" y="175"/>
                        </a:lnTo>
                        <a:lnTo>
                          <a:pt x="12" y="121"/>
                        </a:lnTo>
                        <a:lnTo>
                          <a:pt x="13" y="67"/>
                        </a:lnTo>
                        <a:lnTo>
                          <a:pt x="14" y="60"/>
                        </a:lnTo>
                        <a:lnTo>
                          <a:pt x="15" y="52"/>
                        </a:lnTo>
                        <a:lnTo>
                          <a:pt x="16" y="46"/>
                        </a:lnTo>
                        <a:lnTo>
                          <a:pt x="18" y="39"/>
                        </a:lnTo>
                        <a:lnTo>
                          <a:pt x="21" y="34"/>
                        </a:lnTo>
                        <a:lnTo>
                          <a:pt x="25" y="29"/>
                        </a:lnTo>
                        <a:lnTo>
                          <a:pt x="29" y="23"/>
                        </a:lnTo>
                        <a:lnTo>
                          <a:pt x="33" y="19"/>
                        </a:lnTo>
                        <a:lnTo>
                          <a:pt x="38" y="15"/>
                        </a:lnTo>
                        <a:lnTo>
                          <a:pt x="43" y="10"/>
                        </a:lnTo>
                        <a:lnTo>
                          <a:pt x="48" y="7"/>
                        </a:lnTo>
                        <a:lnTo>
                          <a:pt x="54" y="4"/>
                        </a:lnTo>
                        <a:lnTo>
                          <a:pt x="59" y="2"/>
                        </a:lnTo>
                        <a:lnTo>
                          <a:pt x="66" y="1"/>
                        </a:lnTo>
                        <a:lnTo>
                          <a:pt x="72" y="0"/>
                        </a:lnTo>
                        <a:lnTo>
                          <a:pt x="79"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37" name="Freeform 36"/>
                  <p:cNvSpPr>
                    <a:spLocks/>
                  </p:cNvSpPr>
                  <p:nvPr/>
                </p:nvSpPr>
                <p:spPr bwMode="auto">
                  <a:xfrm flipH="1">
                    <a:off x="3173405" y="1830028"/>
                    <a:ext cx="56274" cy="54022"/>
                  </a:xfrm>
                  <a:custGeom>
                    <a:avLst/>
                    <a:gdLst>
                      <a:gd name="T0" fmla="*/ 0 w 170"/>
                      <a:gd name="T1" fmla="*/ 0 h 163"/>
                      <a:gd name="T2" fmla="*/ 20 w 170"/>
                      <a:gd name="T3" fmla="*/ 1 h 163"/>
                      <a:gd name="T4" fmla="*/ 42 w 170"/>
                      <a:gd name="T5" fmla="*/ 1 h 163"/>
                      <a:gd name="T6" fmla="*/ 62 w 170"/>
                      <a:gd name="T7" fmla="*/ 2 h 163"/>
                      <a:gd name="T8" fmla="*/ 83 w 170"/>
                      <a:gd name="T9" fmla="*/ 2 h 163"/>
                      <a:gd name="T10" fmla="*/ 105 w 170"/>
                      <a:gd name="T11" fmla="*/ 2 h 163"/>
                      <a:gd name="T12" fmla="*/ 126 w 170"/>
                      <a:gd name="T13" fmla="*/ 2 h 163"/>
                      <a:gd name="T14" fmla="*/ 148 w 170"/>
                      <a:gd name="T15" fmla="*/ 2 h 163"/>
                      <a:gd name="T16" fmla="*/ 170 w 170"/>
                      <a:gd name="T17" fmla="*/ 2 h 163"/>
                      <a:gd name="T18" fmla="*/ 168 w 170"/>
                      <a:gd name="T19" fmla="*/ 36 h 163"/>
                      <a:gd name="T20" fmla="*/ 167 w 170"/>
                      <a:gd name="T21" fmla="*/ 71 h 163"/>
                      <a:gd name="T22" fmla="*/ 166 w 170"/>
                      <a:gd name="T23" fmla="*/ 105 h 163"/>
                      <a:gd name="T24" fmla="*/ 166 w 170"/>
                      <a:gd name="T25" fmla="*/ 140 h 163"/>
                      <a:gd name="T26" fmla="*/ 162 w 170"/>
                      <a:gd name="T27" fmla="*/ 139 h 163"/>
                      <a:gd name="T28" fmla="*/ 159 w 170"/>
                      <a:gd name="T29" fmla="*/ 138 h 163"/>
                      <a:gd name="T30" fmla="*/ 151 w 170"/>
                      <a:gd name="T31" fmla="*/ 138 h 163"/>
                      <a:gd name="T32" fmla="*/ 136 w 170"/>
                      <a:gd name="T33" fmla="*/ 138 h 163"/>
                      <a:gd name="T34" fmla="*/ 123 w 170"/>
                      <a:gd name="T35" fmla="*/ 138 h 163"/>
                      <a:gd name="T36" fmla="*/ 109 w 170"/>
                      <a:gd name="T37" fmla="*/ 139 h 163"/>
                      <a:gd name="T38" fmla="*/ 92 w 170"/>
                      <a:gd name="T39" fmla="*/ 141 h 163"/>
                      <a:gd name="T40" fmla="*/ 73 w 170"/>
                      <a:gd name="T41" fmla="*/ 143 h 163"/>
                      <a:gd name="T42" fmla="*/ 54 w 170"/>
                      <a:gd name="T43" fmla="*/ 146 h 163"/>
                      <a:gd name="T44" fmla="*/ 35 w 170"/>
                      <a:gd name="T45" fmla="*/ 151 h 163"/>
                      <a:gd name="T46" fmla="*/ 17 w 170"/>
                      <a:gd name="T47" fmla="*/ 156 h 163"/>
                      <a:gd name="T48" fmla="*/ 0 w 170"/>
                      <a:gd name="T49" fmla="*/ 163 h 163"/>
                      <a:gd name="T50" fmla="*/ 0 w 170"/>
                      <a:gd name="T51" fmla="*/ 143 h 163"/>
                      <a:gd name="T52" fmla="*/ 0 w 170"/>
                      <a:gd name="T53" fmla="*/ 124 h 163"/>
                      <a:gd name="T54" fmla="*/ 0 w 170"/>
                      <a:gd name="T55" fmla="*/ 103 h 163"/>
                      <a:gd name="T56" fmla="*/ 0 w 170"/>
                      <a:gd name="T57" fmla="*/ 83 h 163"/>
                      <a:gd name="T58" fmla="*/ 0 w 170"/>
                      <a:gd name="T59" fmla="*/ 62 h 163"/>
                      <a:gd name="T60" fmla="*/ 0 w 170"/>
                      <a:gd name="T61" fmla="*/ 42 h 163"/>
                      <a:gd name="T62" fmla="*/ 0 w 170"/>
                      <a:gd name="T63" fmla="*/ 20 h 163"/>
                      <a:gd name="T64" fmla="*/ 0 w 170"/>
                      <a:gd name="T65"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0" h="163">
                        <a:moveTo>
                          <a:pt x="0" y="0"/>
                        </a:moveTo>
                        <a:lnTo>
                          <a:pt x="20" y="1"/>
                        </a:lnTo>
                        <a:lnTo>
                          <a:pt x="42" y="1"/>
                        </a:lnTo>
                        <a:lnTo>
                          <a:pt x="62" y="2"/>
                        </a:lnTo>
                        <a:lnTo>
                          <a:pt x="83" y="2"/>
                        </a:lnTo>
                        <a:lnTo>
                          <a:pt x="105" y="2"/>
                        </a:lnTo>
                        <a:lnTo>
                          <a:pt x="126" y="2"/>
                        </a:lnTo>
                        <a:lnTo>
                          <a:pt x="148" y="2"/>
                        </a:lnTo>
                        <a:lnTo>
                          <a:pt x="170" y="2"/>
                        </a:lnTo>
                        <a:lnTo>
                          <a:pt x="168" y="36"/>
                        </a:lnTo>
                        <a:lnTo>
                          <a:pt x="167" y="71"/>
                        </a:lnTo>
                        <a:lnTo>
                          <a:pt x="166" y="105"/>
                        </a:lnTo>
                        <a:lnTo>
                          <a:pt x="166" y="140"/>
                        </a:lnTo>
                        <a:lnTo>
                          <a:pt x="162" y="139"/>
                        </a:lnTo>
                        <a:lnTo>
                          <a:pt x="159" y="138"/>
                        </a:lnTo>
                        <a:lnTo>
                          <a:pt x="151" y="138"/>
                        </a:lnTo>
                        <a:lnTo>
                          <a:pt x="136" y="138"/>
                        </a:lnTo>
                        <a:lnTo>
                          <a:pt x="123" y="138"/>
                        </a:lnTo>
                        <a:lnTo>
                          <a:pt x="109" y="139"/>
                        </a:lnTo>
                        <a:lnTo>
                          <a:pt x="92" y="141"/>
                        </a:lnTo>
                        <a:lnTo>
                          <a:pt x="73" y="143"/>
                        </a:lnTo>
                        <a:lnTo>
                          <a:pt x="54" y="146"/>
                        </a:lnTo>
                        <a:lnTo>
                          <a:pt x="35" y="151"/>
                        </a:lnTo>
                        <a:lnTo>
                          <a:pt x="17" y="156"/>
                        </a:lnTo>
                        <a:lnTo>
                          <a:pt x="0" y="163"/>
                        </a:lnTo>
                        <a:lnTo>
                          <a:pt x="0" y="143"/>
                        </a:lnTo>
                        <a:lnTo>
                          <a:pt x="0" y="124"/>
                        </a:lnTo>
                        <a:lnTo>
                          <a:pt x="0" y="103"/>
                        </a:lnTo>
                        <a:lnTo>
                          <a:pt x="0" y="83"/>
                        </a:lnTo>
                        <a:lnTo>
                          <a:pt x="0" y="62"/>
                        </a:lnTo>
                        <a:lnTo>
                          <a:pt x="0" y="42"/>
                        </a:lnTo>
                        <a:lnTo>
                          <a:pt x="0" y="20"/>
                        </a:lnTo>
                        <a:lnTo>
                          <a:pt x="0"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38" name="Freeform 37"/>
                  <p:cNvSpPr>
                    <a:spLocks/>
                  </p:cNvSpPr>
                  <p:nvPr/>
                </p:nvSpPr>
                <p:spPr bwMode="auto">
                  <a:xfrm flipH="1">
                    <a:off x="3249776" y="1830028"/>
                    <a:ext cx="57615" cy="56657"/>
                  </a:xfrm>
                  <a:custGeom>
                    <a:avLst/>
                    <a:gdLst>
                      <a:gd name="T0" fmla="*/ 4 w 172"/>
                      <a:gd name="T1" fmla="*/ 0 h 172"/>
                      <a:gd name="T2" fmla="*/ 25 w 172"/>
                      <a:gd name="T3" fmla="*/ 1 h 172"/>
                      <a:gd name="T4" fmla="*/ 45 w 172"/>
                      <a:gd name="T5" fmla="*/ 1 h 172"/>
                      <a:gd name="T6" fmla="*/ 66 w 172"/>
                      <a:gd name="T7" fmla="*/ 3 h 172"/>
                      <a:gd name="T8" fmla="*/ 86 w 172"/>
                      <a:gd name="T9" fmla="*/ 3 h 172"/>
                      <a:gd name="T10" fmla="*/ 108 w 172"/>
                      <a:gd name="T11" fmla="*/ 3 h 172"/>
                      <a:gd name="T12" fmla="*/ 128 w 172"/>
                      <a:gd name="T13" fmla="*/ 3 h 172"/>
                      <a:gd name="T14" fmla="*/ 150 w 172"/>
                      <a:gd name="T15" fmla="*/ 3 h 172"/>
                      <a:gd name="T16" fmla="*/ 172 w 172"/>
                      <a:gd name="T17" fmla="*/ 3 h 172"/>
                      <a:gd name="T18" fmla="*/ 172 w 172"/>
                      <a:gd name="T19" fmla="*/ 24 h 172"/>
                      <a:gd name="T20" fmla="*/ 172 w 172"/>
                      <a:gd name="T21" fmla="*/ 46 h 172"/>
                      <a:gd name="T22" fmla="*/ 172 w 172"/>
                      <a:gd name="T23" fmla="*/ 67 h 172"/>
                      <a:gd name="T24" fmla="*/ 170 w 172"/>
                      <a:gd name="T25" fmla="*/ 88 h 172"/>
                      <a:gd name="T26" fmla="*/ 170 w 172"/>
                      <a:gd name="T27" fmla="*/ 109 h 172"/>
                      <a:gd name="T28" fmla="*/ 169 w 172"/>
                      <a:gd name="T29" fmla="*/ 130 h 172"/>
                      <a:gd name="T30" fmla="*/ 168 w 172"/>
                      <a:gd name="T31" fmla="*/ 152 h 172"/>
                      <a:gd name="T32" fmla="*/ 167 w 172"/>
                      <a:gd name="T33" fmla="*/ 172 h 172"/>
                      <a:gd name="T34" fmla="*/ 146 w 172"/>
                      <a:gd name="T35" fmla="*/ 172 h 172"/>
                      <a:gd name="T36" fmla="*/ 125 w 172"/>
                      <a:gd name="T37" fmla="*/ 172 h 172"/>
                      <a:gd name="T38" fmla="*/ 105 w 172"/>
                      <a:gd name="T39" fmla="*/ 171 h 172"/>
                      <a:gd name="T40" fmla="*/ 84 w 172"/>
                      <a:gd name="T41" fmla="*/ 171 h 172"/>
                      <a:gd name="T42" fmla="*/ 62 w 172"/>
                      <a:gd name="T43" fmla="*/ 171 h 172"/>
                      <a:gd name="T44" fmla="*/ 42 w 172"/>
                      <a:gd name="T45" fmla="*/ 170 h 172"/>
                      <a:gd name="T46" fmla="*/ 21 w 172"/>
                      <a:gd name="T47" fmla="*/ 170 h 172"/>
                      <a:gd name="T48" fmla="*/ 0 w 172"/>
                      <a:gd name="T49" fmla="*/ 170 h 172"/>
                      <a:gd name="T50" fmla="*/ 2 w 172"/>
                      <a:gd name="T51" fmla="*/ 149 h 172"/>
                      <a:gd name="T52" fmla="*/ 3 w 172"/>
                      <a:gd name="T53" fmla="*/ 129 h 172"/>
                      <a:gd name="T54" fmla="*/ 3 w 172"/>
                      <a:gd name="T55" fmla="*/ 108 h 172"/>
                      <a:gd name="T56" fmla="*/ 4 w 172"/>
                      <a:gd name="T57" fmla="*/ 87 h 172"/>
                      <a:gd name="T58" fmla="*/ 4 w 172"/>
                      <a:gd name="T59" fmla="*/ 65 h 172"/>
                      <a:gd name="T60" fmla="*/ 4 w 172"/>
                      <a:gd name="T61" fmla="*/ 44 h 172"/>
                      <a:gd name="T62" fmla="*/ 4 w 172"/>
                      <a:gd name="T63" fmla="*/ 22 h 172"/>
                      <a:gd name="T64" fmla="*/ 4 w 172"/>
                      <a:gd name="T65"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2" h="172">
                        <a:moveTo>
                          <a:pt x="4" y="0"/>
                        </a:moveTo>
                        <a:lnTo>
                          <a:pt x="25" y="1"/>
                        </a:lnTo>
                        <a:lnTo>
                          <a:pt x="45" y="1"/>
                        </a:lnTo>
                        <a:lnTo>
                          <a:pt x="66" y="3"/>
                        </a:lnTo>
                        <a:lnTo>
                          <a:pt x="86" y="3"/>
                        </a:lnTo>
                        <a:lnTo>
                          <a:pt x="108" y="3"/>
                        </a:lnTo>
                        <a:lnTo>
                          <a:pt x="128" y="3"/>
                        </a:lnTo>
                        <a:lnTo>
                          <a:pt x="150" y="3"/>
                        </a:lnTo>
                        <a:lnTo>
                          <a:pt x="172" y="3"/>
                        </a:lnTo>
                        <a:lnTo>
                          <a:pt x="172" y="24"/>
                        </a:lnTo>
                        <a:lnTo>
                          <a:pt x="172" y="46"/>
                        </a:lnTo>
                        <a:lnTo>
                          <a:pt x="172" y="67"/>
                        </a:lnTo>
                        <a:lnTo>
                          <a:pt x="170" y="88"/>
                        </a:lnTo>
                        <a:lnTo>
                          <a:pt x="170" y="109"/>
                        </a:lnTo>
                        <a:lnTo>
                          <a:pt x="169" y="130"/>
                        </a:lnTo>
                        <a:lnTo>
                          <a:pt x="168" y="152"/>
                        </a:lnTo>
                        <a:lnTo>
                          <a:pt x="167" y="172"/>
                        </a:lnTo>
                        <a:lnTo>
                          <a:pt x="146" y="172"/>
                        </a:lnTo>
                        <a:lnTo>
                          <a:pt x="125" y="172"/>
                        </a:lnTo>
                        <a:lnTo>
                          <a:pt x="105" y="171"/>
                        </a:lnTo>
                        <a:lnTo>
                          <a:pt x="84" y="171"/>
                        </a:lnTo>
                        <a:lnTo>
                          <a:pt x="62" y="171"/>
                        </a:lnTo>
                        <a:lnTo>
                          <a:pt x="42" y="170"/>
                        </a:lnTo>
                        <a:lnTo>
                          <a:pt x="21" y="170"/>
                        </a:lnTo>
                        <a:lnTo>
                          <a:pt x="0" y="170"/>
                        </a:lnTo>
                        <a:lnTo>
                          <a:pt x="2" y="149"/>
                        </a:lnTo>
                        <a:lnTo>
                          <a:pt x="3" y="129"/>
                        </a:lnTo>
                        <a:lnTo>
                          <a:pt x="3" y="108"/>
                        </a:lnTo>
                        <a:lnTo>
                          <a:pt x="4" y="87"/>
                        </a:lnTo>
                        <a:lnTo>
                          <a:pt x="4" y="65"/>
                        </a:lnTo>
                        <a:lnTo>
                          <a:pt x="4" y="44"/>
                        </a:lnTo>
                        <a:lnTo>
                          <a:pt x="4" y="22"/>
                        </a:lnTo>
                        <a:lnTo>
                          <a:pt x="4"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39" name="Freeform 38"/>
                  <p:cNvSpPr>
                    <a:spLocks/>
                  </p:cNvSpPr>
                  <p:nvPr/>
                </p:nvSpPr>
                <p:spPr bwMode="auto">
                  <a:xfrm flipH="1">
                    <a:off x="3324809" y="1828711"/>
                    <a:ext cx="58954" cy="56657"/>
                  </a:xfrm>
                  <a:custGeom>
                    <a:avLst/>
                    <a:gdLst>
                      <a:gd name="T0" fmla="*/ 4 w 176"/>
                      <a:gd name="T1" fmla="*/ 0 h 172"/>
                      <a:gd name="T2" fmla="*/ 26 w 176"/>
                      <a:gd name="T3" fmla="*/ 0 h 172"/>
                      <a:gd name="T4" fmla="*/ 46 w 176"/>
                      <a:gd name="T5" fmla="*/ 0 h 172"/>
                      <a:gd name="T6" fmla="*/ 67 w 176"/>
                      <a:gd name="T7" fmla="*/ 1 h 172"/>
                      <a:gd name="T8" fmla="*/ 88 w 176"/>
                      <a:gd name="T9" fmla="*/ 1 h 172"/>
                      <a:gd name="T10" fmla="*/ 109 w 176"/>
                      <a:gd name="T11" fmla="*/ 1 h 172"/>
                      <a:gd name="T12" fmla="*/ 131 w 176"/>
                      <a:gd name="T13" fmla="*/ 2 h 172"/>
                      <a:gd name="T14" fmla="*/ 153 w 176"/>
                      <a:gd name="T15" fmla="*/ 2 h 172"/>
                      <a:gd name="T16" fmla="*/ 176 w 176"/>
                      <a:gd name="T17" fmla="*/ 2 h 172"/>
                      <a:gd name="T18" fmla="*/ 174 w 176"/>
                      <a:gd name="T19" fmla="*/ 24 h 172"/>
                      <a:gd name="T20" fmla="*/ 173 w 176"/>
                      <a:gd name="T21" fmla="*/ 46 h 172"/>
                      <a:gd name="T22" fmla="*/ 172 w 176"/>
                      <a:gd name="T23" fmla="*/ 67 h 172"/>
                      <a:gd name="T24" fmla="*/ 172 w 176"/>
                      <a:gd name="T25" fmla="*/ 88 h 172"/>
                      <a:gd name="T26" fmla="*/ 172 w 176"/>
                      <a:gd name="T27" fmla="*/ 109 h 172"/>
                      <a:gd name="T28" fmla="*/ 172 w 176"/>
                      <a:gd name="T29" fmla="*/ 130 h 172"/>
                      <a:gd name="T30" fmla="*/ 171 w 176"/>
                      <a:gd name="T31" fmla="*/ 151 h 172"/>
                      <a:gd name="T32" fmla="*/ 171 w 176"/>
                      <a:gd name="T33" fmla="*/ 172 h 172"/>
                      <a:gd name="T34" fmla="*/ 148 w 176"/>
                      <a:gd name="T35" fmla="*/ 172 h 172"/>
                      <a:gd name="T36" fmla="*/ 126 w 176"/>
                      <a:gd name="T37" fmla="*/ 172 h 172"/>
                      <a:gd name="T38" fmla="*/ 105 w 176"/>
                      <a:gd name="T39" fmla="*/ 171 h 172"/>
                      <a:gd name="T40" fmla="*/ 84 w 176"/>
                      <a:gd name="T41" fmla="*/ 171 h 172"/>
                      <a:gd name="T42" fmla="*/ 63 w 176"/>
                      <a:gd name="T43" fmla="*/ 171 h 172"/>
                      <a:gd name="T44" fmla="*/ 42 w 176"/>
                      <a:gd name="T45" fmla="*/ 170 h 172"/>
                      <a:gd name="T46" fmla="*/ 22 w 176"/>
                      <a:gd name="T47" fmla="*/ 170 h 172"/>
                      <a:gd name="T48" fmla="*/ 0 w 176"/>
                      <a:gd name="T49" fmla="*/ 170 h 172"/>
                      <a:gd name="T50" fmla="*/ 0 w 176"/>
                      <a:gd name="T51" fmla="*/ 149 h 172"/>
                      <a:gd name="T52" fmla="*/ 1 w 176"/>
                      <a:gd name="T53" fmla="*/ 128 h 172"/>
                      <a:gd name="T54" fmla="*/ 1 w 176"/>
                      <a:gd name="T55" fmla="*/ 107 h 172"/>
                      <a:gd name="T56" fmla="*/ 2 w 176"/>
                      <a:gd name="T57" fmla="*/ 86 h 172"/>
                      <a:gd name="T58" fmla="*/ 3 w 176"/>
                      <a:gd name="T59" fmla="*/ 65 h 172"/>
                      <a:gd name="T60" fmla="*/ 3 w 176"/>
                      <a:gd name="T61" fmla="*/ 43 h 172"/>
                      <a:gd name="T62" fmla="*/ 4 w 176"/>
                      <a:gd name="T63" fmla="*/ 22 h 172"/>
                      <a:gd name="T64" fmla="*/ 4 w 176"/>
                      <a:gd name="T65"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6" h="172">
                        <a:moveTo>
                          <a:pt x="4" y="0"/>
                        </a:moveTo>
                        <a:lnTo>
                          <a:pt x="26" y="0"/>
                        </a:lnTo>
                        <a:lnTo>
                          <a:pt x="46" y="0"/>
                        </a:lnTo>
                        <a:lnTo>
                          <a:pt x="67" y="1"/>
                        </a:lnTo>
                        <a:lnTo>
                          <a:pt x="88" y="1"/>
                        </a:lnTo>
                        <a:lnTo>
                          <a:pt x="109" y="1"/>
                        </a:lnTo>
                        <a:lnTo>
                          <a:pt x="131" y="2"/>
                        </a:lnTo>
                        <a:lnTo>
                          <a:pt x="153" y="2"/>
                        </a:lnTo>
                        <a:lnTo>
                          <a:pt x="176" y="2"/>
                        </a:lnTo>
                        <a:lnTo>
                          <a:pt x="174" y="24"/>
                        </a:lnTo>
                        <a:lnTo>
                          <a:pt x="173" y="46"/>
                        </a:lnTo>
                        <a:lnTo>
                          <a:pt x="172" y="67"/>
                        </a:lnTo>
                        <a:lnTo>
                          <a:pt x="172" y="88"/>
                        </a:lnTo>
                        <a:lnTo>
                          <a:pt x="172" y="109"/>
                        </a:lnTo>
                        <a:lnTo>
                          <a:pt x="172" y="130"/>
                        </a:lnTo>
                        <a:lnTo>
                          <a:pt x="171" y="151"/>
                        </a:lnTo>
                        <a:lnTo>
                          <a:pt x="171" y="172"/>
                        </a:lnTo>
                        <a:lnTo>
                          <a:pt x="148" y="172"/>
                        </a:lnTo>
                        <a:lnTo>
                          <a:pt x="126" y="172"/>
                        </a:lnTo>
                        <a:lnTo>
                          <a:pt x="105" y="171"/>
                        </a:lnTo>
                        <a:lnTo>
                          <a:pt x="84" y="171"/>
                        </a:lnTo>
                        <a:lnTo>
                          <a:pt x="63" y="171"/>
                        </a:lnTo>
                        <a:lnTo>
                          <a:pt x="42" y="170"/>
                        </a:lnTo>
                        <a:lnTo>
                          <a:pt x="22" y="170"/>
                        </a:lnTo>
                        <a:lnTo>
                          <a:pt x="0" y="170"/>
                        </a:lnTo>
                        <a:lnTo>
                          <a:pt x="0" y="149"/>
                        </a:lnTo>
                        <a:lnTo>
                          <a:pt x="1" y="128"/>
                        </a:lnTo>
                        <a:lnTo>
                          <a:pt x="1" y="107"/>
                        </a:lnTo>
                        <a:lnTo>
                          <a:pt x="2" y="86"/>
                        </a:lnTo>
                        <a:lnTo>
                          <a:pt x="3" y="65"/>
                        </a:lnTo>
                        <a:lnTo>
                          <a:pt x="3" y="43"/>
                        </a:lnTo>
                        <a:lnTo>
                          <a:pt x="4" y="22"/>
                        </a:lnTo>
                        <a:lnTo>
                          <a:pt x="4"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40" name="Freeform 39"/>
                  <p:cNvSpPr>
                    <a:spLocks/>
                  </p:cNvSpPr>
                  <p:nvPr/>
                </p:nvSpPr>
                <p:spPr bwMode="auto">
                  <a:xfrm flipH="1">
                    <a:off x="3398501" y="1899862"/>
                    <a:ext cx="54935" cy="55340"/>
                  </a:xfrm>
                  <a:custGeom>
                    <a:avLst/>
                    <a:gdLst>
                      <a:gd name="T0" fmla="*/ 5 w 167"/>
                      <a:gd name="T1" fmla="*/ 0 h 172"/>
                      <a:gd name="T2" fmla="*/ 24 w 167"/>
                      <a:gd name="T3" fmla="*/ 1 h 172"/>
                      <a:gd name="T4" fmla="*/ 45 w 167"/>
                      <a:gd name="T5" fmla="*/ 1 h 172"/>
                      <a:gd name="T6" fmla="*/ 65 w 167"/>
                      <a:gd name="T7" fmla="*/ 2 h 172"/>
                      <a:gd name="T8" fmla="*/ 86 w 167"/>
                      <a:gd name="T9" fmla="*/ 2 h 172"/>
                      <a:gd name="T10" fmla="*/ 106 w 167"/>
                      <a:gd name="T11" fmla="*/ 2 h 172"/>
                      <a:gd name="T12" fmla="*/ 127 w 167"/>
                      <a:gd name="T13" fmla="*/ 2 h 172"/>
                      <a:gd name="T14" fmla="*/ 147 w 167"/>
                      <a:gd name="T15" fmla="*/ 2 h 172"/>
                      <a:gd name="T16" fmla="*/ 167 w 167"/>
                      <a:gd name="T17" fmla="*/ 2 h 172"/>
                      <a:gd name="T18" fmla="*/ 167 w 167"/>
                      <a:gd name="T19" fmla="*/ 25 h 172"/>
                      <a:gd name="T20" fmla="*/ 167 w 167"/>
                      <a:gd name="T21" fmla="*/ 47 h 172"/>
                      <a:gd name="T22" fmla="*/ 167 w 167"/>
                      <a:gd name="T23" fmla="*/ 68 h 172"/>
                      <a:gd name="T24" fmla="*/ 167 w 167"/>
                      <a:gd name="T25" fmla="*/ 89 h 172"/>
                      <a:gd name="T26" fmla="*/ 167 w 167"/>
                      <a:gd name="T27" fmla="*/ 110 h 172"/>
                      <a:gd name="T28" fmla="*/ 167 w 167"/>
                      <a:gd name="T29" fmla="*/ 132 h 172"/>
                      <a:gd name="T30" fmla="*/ 167 w 167"/>
                      <a:gd name="T31" fmla="*/ 153 h 172"/>
                      <a:gd name="T32" fmla="*/ 167 w 167"/>
                      <a:gd name="T33" fmla="*/ 172 h 172"/>
                      <a:gd name="T34" fmla="*/ 146 w 167"/>
                      <a:gd name="T35" fmla="*/ 172 h 172"/>
                      <a:gd name="T36" fmla="*/ 125 w 167"/>
                      <a:gd name="T37" fmla="*/ 172 h 172"/>
                      <a:gd name="T38" fmla="*/ 104 w 167"/>
                      <a:gd name="T39" fmla="*/ 172 h 172"/>
                      <a:gd name="T40" fmla="*/ 83 w 167"/>
                      <a:gd name="T41" fmla="*/ 172 h 172"/>
                      <a:gd name="T42" fmla="*/ 63 w 167"/>
                      <a:gd name="T43" fmla="*/ 172 h 172"/>
                      <a:gd name="T44" fmla="*/ 42 w 167"/>
                      <a:gd name="T45" fmla="*/ 172 h 172"/>
                      <a:gd name="T46" fmla="*/ 21 w 167"/>
                      <a:gd name="T47" fmla="*/ 171 h 172"/>
                      <a:gd name="T48" fmla="*/ 0 w 167"/>
                      <a:gd name="T49" fmla="*/ 170 h 172"/>
                      <a:gd name="T50" fmla="*/ 0 w 167"/>
                      <a:gd name="T51" fmla="*/ 150 h 172"/>
                      <a:gd name="T52" fmla="*/ 0 w 167"/>
                      <a:gd name="T53" fmla="*/ 129 h 172"/>
                      <a:gd name="T54" fmla="*/ 0 w 167"/>
                      <a:gd name="T55" fmla="*/ 108 h 172"/>
                      <a:gd name="T56" fmla="*/ 0 w 167"/>
                      <a:gd name="T57" fmla="*/ 87 h 172"/>
                      <a:gd name="T58" fmla="*/ 1 w 167"/>
                      <a:gd name="T59" fmla="*/ 66 h 172"/>
                      <a:gd name="T60" fmla="*/ 1 w 167"/>
                      <a:gd name="T61" fmla="*/ 44 h 172"/>
                      <a:gd name="T62" fmla="*/ 2 w 167"/>
                      <a:gd name="T63" fmla="*/ 22 h 172"/>
                      <a:gd name="T64" fmla="*/ 5 w 167"/>
                      <a:gd name="T65"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7" h="172">
                        <a:moveTo>
                          <a:pt x="5" y="0"/>
                        </a:moveTo>
                        <a:lnTo>
                          <a:pt x="24" y="1"/>
                        </a:lnTo>
                        <a:lnTo>
                          <a:pt x="45" y="1"/>
                        </a:lnTo>
                        <a:lnTo>
                          <a:pt x="65" y="2"/>
                        </a:lnTo>
                        <a:lnTo>
                          <a:pt x="86" y="2"/>
                        </a:lnTo>
                        <a:lnTo>
                          <a:pt x="106" y="2"/>
                        </a:lnTo>
                        <a:lnTo>
                          <a:pt x="127" y="2"/>
                        </a:lnTo>
                        <a:lnTo>
                          <a:pt x="147" y="2"/>
                        </a:lnTo>
                        <a:lnTo>
                          <a:pt x="167" y="2"/>
                        </a:lnTo>
                        <a:lnTo>
                          <a:pt x="167" y="25"/>
                        </a:lnTo>
                        <a:lnTo>
                          <a:pt x="167" y="47"/>
                        </a:lnTo>
                        <a:lnTo>
                          <a:pt x="167" y="68"/>
                        </a:lnTo>
                        <a:lnTo>
                          <a:pt x="167" y="89"/>
                        </a:lnTo>
                        <a:lnTo>
                          <a:pt x="167" y="110"/>
                        </a:lnTo>
                        <a:lnTo>
                          <a:pt x="167" y="132"/>
                        </a:lnTo>
                        <a:lnTo>
                          <a:pt x="167" y="153"/>
                        </a:lnTo>
                        <a:lnTo>
                          <a:pt x="167" y="172"/>
                        </a:lnTo>
                        <a:lnTo>
                          <a:pt x="146" y="172"/>
                        </a:lnTo>
                        <a:lnTo>
                          <a:pt x="125" y="172"/>
                        </a:lnTo>
                        <a:lnTo>
                          <a:pt x="104" y="172"/>
                        </a:lnTo>
                        <a:lnTo>
                          <a:pt x="83" y="172"/>
                        </a:lnTo>
                        <a:lnTo>
                          <a:pt x="63" y="172"/>
                        </a:lnTo>
                        <a:lnTo>
                          <a:pt x="42" y="172"/>
                        </a:lnTo>
                        <a:lnTo>
                          <a:pt x="21" y="171"/>
                        </a:lnTo>
                        <a:lnTo>
                          <a:pt x="0" y="170"/>
                        </a:lnTo>
                        <a:lnTo>
                          <a:pt x="0" y="150"/>
                        </a:lnTo>
                        <a:lnTo>
                          <a:pt x="0" y="129"/>
                        </a:lnTo>
                        <a:lnTo>
                          <a:pt x="0" y="108"/>
                        </a:lnTo>
                        <a:lnTo>
                          <a:pt x="0" y="87"/>
                        </a:lnTo>
                        <a:lnTo>
                          <a:pt x="1" y="66"/>
                        </a:lnTo>
                        <a:lnTo>
                          <a:pt x="1" y="44"/>
                        </a:lnTo>
                        <a:lnTo>
                          <a:pt x="2" y="22"/>
                        </a:lnTo>
                        <a:lnTo>
                          <a:pt x="5"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41" name="Freeform 40"/>
                  <p:cNvSpPr>
                    <a:spLocks/>
                  </p:cNvSpPr>
                  <p:nvPr/>
                </p:nvSpPr>
                <p:spPr bwMode="auto">
                  <a:xfrm flipH="1">
                    <a:off x="3326149" y="1901180"/>
                    <a:ext cx="58954" cy="55340"/>
                  </a:xfrm>
                  <a:custGeom>
                    <a:avLst/>
                    <a:gdLst>
                      <a:gd name="T0" fmla="*/ 4 w 175"/>
                      <a:gd name="T1" fmla="*/ 0 h 171"/>
                      <a:gd name="T2" fmla="*/ 26 w 175"/>
                      <a:gd name="T3" fmla="*/ 0 h 171"/>
                      <a:gd name="T4" fmla="*/ 46 w 175"/>
                      <a:gd name="T5" fmla="*/ 0 h 171"/>
                      <a:gd name="T6" fmla="*/ 67 w 175"/>
                      <a:gd name="T7" fmla="*/ 0 h 171"/>
                      <a:gd name="T8" fmla="*/ 88 w 175"/>
                      <a:gd name="T9" fmla="*/ 0 h 171"/>
                      <a:gd name="T10" fmla="*/ 109 w 175"/>
                      <a:gd name="T11" fmla="*/ 0 h 171"/>
                      <a:gd name="T12" fmla="*/ 130 w 175"/>
                      <a:gd name="T13" fmla="*/ 0 h 171"/>
                      <a:gd name="T14" fmla="*/ 152 w 175"/>
                      <a:gd name="T15" fmla="*/ 0 h 171"/>
                      <a:gd name="T16" fmla="*/ 175 w 175"/>
                      <a:gd name="T17" fmla="*/ 0 h 171"/>
                      <a:gd name="T18" fmla="*/ 173 w 175"/>
                      <a:gd name="T19" fmla="*/ 23 h 171"/>
                      <a:gd name="T20" fmla="*/ 172 w 175"/>
                      <a:gd name="T21" fmla="*/ 45 h 171"/>
                      <a:gd name="T22" fmla="*/ 171 w 175"/>
                      <a:gd name="T23" fmla="*/ 66 h 171"/>
                      <a:gd name="T24" fmla="*/ 171 w 175"/>
                      <a:gd name="T25" fmla="*/ 88 h 171"/>
                      <a:gd name="T26" fmla="*/ 171 w 175"/>
                      <a:gd name="T27" fmla="*/ 109 h 171"/>
                      <a:gd name="T28" fmla="*/ 170 w 175"/>
                      <a:gd name="T29" fmla="*/ 130 h 171"/>
                      <a:gd name="T30" fmla="*/ 170 w 175"/>
                      <a:gd name="T31" fmla="*/ 151 h 171"/>
                      <a:gd name="T32" fmla="*/ 170 w 175"/>
                      <a:gd name="T33" fmla="*/ 171 h 171"/>
                      <a:gd name="T34" fmla="*/ 150 w 175"/>
                      <a:gd name="T35" fmla="*/ 170 h 171"/>
                      <a:gd name="T36" fmla="*/ 128 w 175"/>
                      <a:gd name="T37" fmla="*/ 170 h 171"/>
                      <a:gd name="T38" fmla="*/ 107 w 175"/>
                      <a:gd name="T39" fmla="*/ 170 h 171"/>
                      <a:gd name="T40" fmla="*/ 85 w 175"/>
                      <a:gd name="T41" fmla="*/ 170 h 171"/>
                      <a:gd name="T42" fmla="*/ 63 w 175"/>
                      <a:gd name="T43" fmla="*/ 170 h 171"/>
                      <a:gd name="T44" fmla="*/ 42 w 175"/>
                      <a:gd name="T45" fmla="*/ 170 h 171"/>
                      <a:gd name="T46" fmla="*/ 21 w 175"/>
                      <a:gd name="T47" fmla="*/ 169 h 171"/>
                      <a:gd name="T48" fmla="*/ 0 w 175"/>
                      <a:gd name="T49" fmla="*/ 168 h 171"/>
                      <a:gd name="T50" fmla="*/ 1 w 175"/>
                      <a:gd name="T51" fmla="*/ 149 h 171"/>
                      <a:gd name="T52" fmla="*/ 2 w 175"/>
                      <a:gd name="T53" fmla="*/ 128 h 171"/>
                      <a:gd name="T54" fmla="*/ 3 w 175"/>
                      <a:gd name="T55" fmla="*/ 106 h 171"/>
                      <a:gd name="T56" fmla="*/ 3 w 175"/>
                      <a:gd name="T57" fmla="*/ 86 h 171"/>
                      <a:gd name="T58" fmla="*/ 4 w 175"/>
                      <a:gd name="T59" fmla="*/ 64 h 171"/>
                      <a:gd name="T60" fmla="*/ 4 w 175"/>
                      <a:gd name="T61" fmla="*/ 43 h 171"/>
                      <a:gd name="T62" fmla="*/ 4 w 175"/>
                      <a:gd name="T63" fmla="*/ 22 h 171"/>
                      <a:gd name="T64" fmla="*/ 4 w 175"/>
                      <a:gd name="T65"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75" h="171">
                        <a:moveTo>
                          <a:pt x="4" y="0"/>
                        </a:moveTo>
                        <a:lnTo>
                          <a:pt x="26" y="0"/>
                        </a:lnTo>
                        <a:lnTo>
                          <a:pt x="46" y="0"/>
                        </a:lnTo>
                        <a:lnTo>
                          <a:pt x="67" y="0"/>
                        </a:lnTo>
                        <a:lnTo>
                          <a:pt x="88" y="0"/>
                        </a:lnTo>
                        <a:lnTo>
                          <a:pt x="109" y="0"/>
                        </a:lnTo>
                        <a:lnTo>
                          <a:pt x="130" y="0"/>
                        </a:lnTo>
                        <a:lnTo>
                          <a:pt x="152" y="0"/>
                        </a:lnTo>
                        <a:lnTo>
                          <a:pt x="175" y="0"/>
                        </a:lnTo>
                        <a:lnTo>
                          <a:pt x="173" y="23"/>
                        </a:lnTo>
                        <a:lnTo>
                          <a:pt x="172" y="45"/>
                        </a:lnTo>
                        <a:lnTo>
                          <a:pt x="171" y="66"/>
                        </a:lnTo>
                        <a:lnTo>
                          <a:pt x="171" y="88"/>
                        </a:lnTo>
                        <a:lnTo>
                          <a:pt x="171" y="109"/>
                        </a:lnTo>
                        <a:lnTo>
                          <a:pt x="170" y="130"/>
                        </a:lnTo>
                        <a:lnTo>
                          <a:pt x="170" y="151"/>
                        </a:lnTo>
                        <a:lnTo>
                          <a:pt x="170" y="171"/>
                        </a:lnTo>
                        <a:lnTo>
                          <a:pt x="150" y="170"/>
                        </a:lnTo>
                        <a:lnTo>
                          <a:pt x="128" y="170"/>
                        </a:lnTo>
                        <a:lnTo>
                          <a:pt x="107" y="170"/>
                        </a:lnTo>
                        <a:lnTo>
                          <a:pt x="85" y="170"/>
                        </a:lnTo>
                        <a:lnTo>
                          <a:pt x="63" y="170"/>
                        </a:lnTo>
                        <a:lnTo>
                          <a:pt x="42" y="170"/>
                        </a:lnTo>
                        <a:lnTo>
                          <a:pt x="21" y="169"/>
                        </a:lnTo>
                        <a:lnTo>
                          <a:pt x="0" y="168"/>
                        </a:lnTo>
                        <a:lnTo>
                          <a:pt x="1" y="149"/>
                        </a:lnTo>
                        <a:lnTo>
                          <a:pt x="2" y="128"/>
                        </a:lnTo>
                        <a:lnTo>
                          <a:pt x="3" y="106"/>
                        </a:lnTo>
                        <a:lnTo>
                          <a:pt x="3" y="86"/>
                        </a:lnTo>
                        <a:lnTo>
                          <a:pt x="4" y="64"/>
                        </a:lnTo>
                        <a:lnTo>
                          <a:pt x="4" y="43"/>
                        </a:lnTo>
                        <a:lnTo>
                          <a:pt x="4" y="22"/>
                        </a:lnTo>
                        <a:lnTo>
                          <a:pt x="4"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42" name="Freeform 41"/>
                  <p:cNvSpPr>
                    <a:spLocks/>
                  </p:cNvSpPr>
                  <p:nvPr/>
                </p:nvSpPr>
                <p:spPr bwMode="auto">
                  <a:xfrm flipH="1">
                    <a:off x="3263175" y="1901180"/>
                    <a:ext cx="45556" cy="54022"/>
                  </a:xfrm>
                  <a:custGeom>
                    <a:avLst/>
                    <a:gdLst>
                      <a:gd name="T0" fmla="*/ 5 w 137"/>
                      <a:gd name="T1" fmla="*/ 0 h 164"/>
                      <a:gd name="T2" fmla="*/ 37 w 137"/>
                      <a:gd name="T3" fmla="*/ 0 h 164"/>
                      <a:gd name="T4" fmla="*/ 70 w 137"/>
                      <a:gd name="T5" fmla="*/ 0 h 164"/>
                      <a:gd name="T6" fmla="*/ 102 w 137"/>
                      <a:gd name="T7" fmla="*/ 0 h 164"/>
                      <a:gd name="T8" fmla="*/ 137 w 137"/>
                      <a:gd name="T9" fmla="*/ 0 h 164"/>
                      <a:gd name="T10" fmla="*/ 116 w 137"/>
                      <a:gd name="T11" fmla="*/ 16 h 164"/>
                      <a:gd name="T12" fmla="*/ 96 w 137"/>
                      <a:gd name="T13" fmla="*/ 34 h 164"/>
                      <a:gd name="T14" fmla="*/ 77 w 137"/>
                      <a:gd name="T15" fmla="*/ 54 h 164"/>
                      <a:gd name="T16" fmla="*/ 59 w 137"/>
                      <a:gd name="T17" fmla="*/ 73 h 164"/>
                      <a:gd name="T18" fmla="*/ 43 w 137"/>
                      <a:gd name="T19" fmla="*/ 95 h 164"/>
                      <a:gd name="T20" fmla="*/ 26 w 137"/>
                      <a:gd name="T21" fmla="*/ 116 h 164"/>
                      <a:gd name="T22" fmla="*/ 13 w 137"/>
                      <a:gd name="T23" fmla="*/ 140 h 164"/>
                      <a:gd name="T24" fmla="*/ 0 w 137"/>
                      <a:gd name="T25" fmla="*/ 164 h 164"/>
                      <a:gd name="T26" fmla="*/ 3 w 137"/>
                      <a:gd name="T27" fmla="*/ 143 h 164"/>
                      <a:gd name="T28" fmla="*/ 4 w 137"/>
                      <a:gd name="T29" fmla="*/ 123 h 164"/>
                      <a:gd name="T30" fmla="*/ 4 w 137"/>
                      <a:gd name="T31" fmla="*/ 101 h 164"/>
                      <a:gd name="T32" fmla="*/ 5 w 137"/>
                      <a:gd name="T33" fmla="*/ 81 h 164"/>
                      <a:gd name="T34" fmla="*/ 5 w 137"/>
                      <a:gd name="T35" fmla="*/ 60 h 164"/>
                      <a:gd name="T36" fmla="*/ 5 w 137"/>
                      <a:gd name="T37" fmla="*/ 40 h 164"/>
                      <a:gd name="T38" fmla="*/ 5 w 137"/>
                      <a:gd name="T39" fmla="*/ 19 h 164"/>
                      <a:gd name="T40" fmla="*/ 5 w 137"/>
                      <a:gd name="T41"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37" h="164">
                        <a:moveTo>
                          <a:pt x="5" y="0"/>
                        </a:moveTo>
                        <a:lnTo>
                          <a:pt x="37" y="0"/>
                        </a:lnTo>
                        <a:lnTo>
                          <a:pt x="70" y="0"/>
                        </a:lnTo>
                        <a:lnTo>
                          <a:pt x="102" y="0"/>
                        </a:lnTo>
                        <a:lnTo>
                          <a:pt x="137" y="0"/>
                        </a:lnTo>
                        <a:lnTo>
                          <a:pt x="116" y="16"/>
                        </a:lnTo>
                        <a:lnTo>
                          <a:pt x="96" y="34"/>
                        </a:lnTo>
                        <a:lnTo>
                          <a:pt x="77" y="54"/>
                        </a:lnTo>
                        <a:lnTo>
                          <a:pt x="59" y="73"/>
                        </a:lnTo>
                        <a:lnTo>
                          <a:pt x="43" y="95"/>
                        </a:lnTo>
                        <a:lnTo>
                          <a:pt x="26" y="116"/>
                        </a:lnTo>
                        <a:lnTo>
                          <a:pt x="13" y="140"/>
                        </a:lnTo>
                        <a:lnTo>
                          <a:pt x="0" y="164"/>
                        </a:lnTo>
                        <a:lnTo>
                          <a:pt x="3" y="143"/>
                        </a:lnTo>
                        <a:lnTo>
                          <a:pt x="4" y="123"/>
                        </a:lnTo>
                        <a:lnTo>
                          <a:pt x="4" y="101"/>
                        </a:lnTo>
                        <a:lnTo>
                          <a:pt x="5" y="81"/>
                        </a:lnTo>
                        <a:lnTo>
                          <a:pt x="5" y="60"/>
                        </a:lnTo>
                        <a:lnTo>
                          <a:pt x="5" y="40"/>
                        </a:lnTo>
                        <a:lnTo>
                          <a:pt x="5" y="19"/>
                        </a:lnTo>
                        <a:lnTo>
                          <a:pt x="5"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43" name="Freeform 42"/>
                  <p:cNvSpPr>
                    <a:spLocks/>
                  </p:cNvSpPr>
                  <p:nvPr/>
                </p:nvSpPr>
                <p:spPr bwMode="auto">
                  <a:xfrm flipH="1">
                    <a:off x="3327488" y="1974967"/>
                    <a:ext cx="58954" cy="52705"/>
                  </a:xfrm>
                  <a:custGeom>
                    <a:avLst/>
                    <a:gdLst>
                      <a:gd name="T0" fmla="*/ 5 w 175"/>
                      <a:gd name="T1" fmla="*/ 0 h 163"/>
                      <a:gd name="T2" fmla="*/ 25 w 175"/>
                      <a:gd name="T3" fmla="*/ 1 h 163"/>
                      <a:gd name="T4" fmla="*/ 47 w 175"/>
                      <a:gd name="T5" fmla="*/ 1 h 163"/>
                      <a:gd name="T6" fmla="*/ 67 w 175"/>
                      <a:gd name="T7" fmla="*/ 2 h 163"/>
                      <a:gd name="T8" fmla="*/ 89 w 175"/>
                      <a:gd name="T9" fmla="*/ 2 h 163"/>
                      <a:gd name="T10" fmla="*/ 109 w 175"/>
                      <a:gd name="T11" fmla="*/ 2 h 163"/>
                      <a:gd name="T12" fmla="*/ 131 w 175"/>
                      <a:gd name="T13" fmla="*/ 2 h 163"/>
                      <a:gd name="T14" fmla="*/ 153 w 175"/>
                      <a:gd name="T15" fmla="*/ 2 h 163"/>
                      <a:gd name="T16" fmla="*/ 175 w 175"/>
                      <a:gd name="T17" fmla="*/ 2 h 163"/>
                      <a:gd name="T18" fmla="*/ 175 w 175"/>
                      <a:gd name="T19" fmla="*/ 44 h 163"/>
                      <a:gd name="T20" fmla="*/ 173 w 175"/>
                      <a:gd name="T21" fmla="*/ 84 h 163"/>
                      <a:gd name="T22" fmla="*/ 172 w 175"/>
                      <a:gd name="T23" fmla="*/ 124 h 163"/>
                      <a:gd name="T24" fmla="*/ 171 w 175"/>
                      <a:gd name="T25" fmla="*/ 163 h 163"/>
                      <a:gd name="T26" fmla="*/ 149 w 175"/>
                      <a:gd name="T27" fmla="*/ 163 h 163"/>
                      <a:gd name="T28" fmla="*/ 129 w 175"/>
                      <a:gd name="T29" fmla="*/ 163 h 163"/>
                      <a:gd name="T30" fmla="*/ 107 w 175"/>
                      <a:gd name="T31" fmla="*/ 163 h 163"/>
                      <a:gd name="T32" fmla="*/ 86 w 175"/>
                      <a:gd name="T33" fmla="*/ 163 h 163"/>
                      <a:gd name="T34" fmla="*/ 64 w 175"/>
                      <a:gd name="T35" fmla="*/ 162 h 163"/>
                      <a:gd name="T36" fmla="*/ 42 w 175"/>
                      <a:gd name="T37" fmla="*/ 162 h 163"/>
                      <a:gd name="T38" fmla="*/ 22 w 175"/>
                      <a:gd name="T39" fmla="*/ 162 h 163"/>
                      <a:gd name="T40" fmla="*/ 0 w 175"/>
                      <a:gd name="T41" fmla="*/ 161 h 163"/>
                      <a:gd name="T42" fmla="*/ 2 w 175"/>
                      <a:gd name="T43" fmla="*/ 122 h 163"/>
                      <a:gd name="T44" fmla="*/ 4 w 175"/>
                      <a:gd name="T45" fmla="*/ 82 h 163"/>
                      <a:gd name="T46" fmla="*/ 5 w 175"/>
                      <a:gd name="T47" fmla="*/ 41 h 163"/>
                      <a:gd name="T48" fmla="*/ 5 w 175"/>
                      <a:gd name="T49"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5" h="163">
                        <a:moveTo>
                          <a:pt x="5" y="0"/>
                        </a:moveTo>
                        <a:lnTo>
                          <a:pt x="25" y="1"/>
                        </a:lnTo>
                        <a:lnTo>
                          <a:pt x="47" y="1"/>
                        </a:lnTo>
                        <a:lnTo>
                          <a:pt x="67" y="2"/>
                        </a:lnTo>
                        <a:lnTo>
                          <a:pt x="89" y="2"/>
                        </a:lnTo>
                        <a:lnTo>
                          <a:pt x="109" y="2"/>
                        </a:lnTo>
                        <a:lnTo>
                          <a:pt x="131" y="2"/>
                        </a:lnTo>
                        <a:lnTo>
                          <a:pt x="153" y="2"/>
                        </a:lnTo>
                        <a:lnTo>
                          <a:pt x="175" y="2"/>
                        </a:lnTo>
                        <a:lnTo>
                          <a:pt x="175" y="44"/>
                        </a:lnTo>
                        <a:lnTo>
                          <a:pt x="173" y="84"/>
                        </a:lnTo>
                        <a:lnTo>
                          <a:pt x="172" y="124"/>
                        </a:lnTo>
                        <a:lnTo>
                          <a:pt x="171" y="163"/>
                        </a:lnTo>
                        <a:lnTo>
                          <a:pt x="149" y="163"/>
                        </a:lnTo>
                        <a:lnTo>
                          <a:pt x="129" y="163"/>
                        </a:lnTo>
                        <a:lnTo>
                          <a:pt x="107" y="163"/>
                        </a:lnTo>
                        <a:lnTo>
                          <a:pt x="86" y="163"/>
                        </a:lnTo>
                        <a:lnTo>
                          <a:pt x="64" y="162"/>
                        </a:lnTo>
                        <a:lnTo>
                          <a:pt x="42" y="162"/>
                        </a:lnTo>
                        <a:lnTo>
                          <a:pt x="22" y="162"/>
                        </a:lnTo>
                        <a:lnTo>
                          <a:pt x="0" y="161"/>
                        </a:lnTo>
                        <a:lnTo>
                          <a:pt x="2" y="122"/>
                        </a:lnTo>
                        <a:lnTo>
                          <a:pt x="4" y="82"/>
                        </a:lnTo>
                        <a:lnTo>
                          <a:pt x="5" y="41"/>
                        </a:lnTo>
                        <a:lnTo>
                          <a:pt x="5"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44" name="Freeform 43"/>
                  <p:cNvSpPr>
                    <a:spLocks/>
                  </p:cNvSpPr>
                  <p:nvPr/>
                </p:nvSpPr>
                <p:spPr bwMode="auto">
                  <a:xfrm flipH="1">
                    <a:off x="3399842" y="1973649"/>
                    <a:ext cx="54935" cy="54022"/>
                  </a:xfrm>
                  <a:custGeom>
                    <a:avLst/>
                    <a:gdLst>
                      <a:gd name="T0" fmla="*/ 4 w 166"/>
                      <a:gd name="T1" fmla="*/ 0 h 163"/>
                      <a:gd name="T2" fmla="*/ 24 w 166"/>
                      <a:gd name="T3" fmla="*/ 1 h 163"/>
                      <a:gd name="T4" fmla="*/ 44 w 166"/>
                      <a:gd name="T5" fmla="*/ 1 h 163"/>
                      <a:gd name="T6" fmla="*/ 65 w 166"/>
                      <a:gd name="T7" fmla="*/ 2 h 163"/>
                      <a:gd name="T8" fmla="*/ 85 w 166"/>
                      <a:gd name="T9" fmla="*/ 2 h 163"/>
                      <a:gd name="T10" fmla="*/ 106 w 166"/>
                      <a:gd name="T11" fmla="*/ 2 h 163"/>
                      <a:gd name="T12" fmla="*/ 126 w 166"/>
                      <a:gd name="T13" fmla="*/ 2 h 163"/>
                      <a:gd name="T14" fmla="*/ 147 w 166"/>
                      <a:gd name="T15" fmla="*/ 2 h 163"/>
                      <a:gd name="T16" fmla="*/ 166 w 166"/>
                      <a:gd name="T17" fmla="*/ 2 h 163"/>
                      <a:gd name="T18" fmla="*/ 166 w 166"/>
                      <a:gd name="T19" fmla="*/ 43 h 163"/>
                      <a:gd name="T20" fmla="*/ 166 w 166"/>
                      <a:gd name="T21" fmla="*/ 83 h 163"/>
                      <a:gd name="T22" fmla="*/ 166 w 166"/>
                      <a:gd name="T23" fmla="*/ 123 h 163"/>
                      <a:gd name="T24" fmla="*/ 166 w 166"/>
                      <a:gd name="T25" fmla="*/ 163 h 163"/>
                      <a:gd name="T26" fmla="*/ 146 w 166"/>
                      <a:gd name="T27" fmla="*/ 163 h 163"/>
                      <a:gd name="T28" fmla="*/ 124 w 166"/>
                      <a:gd name="T29" fmla="*/ 163 h 163"/>
                      <a:gd name="T30" fmla="*/ 104 w 166"/>
                      <a:gd name="T31" fmla="*/ 162 h 163"/>
                      <a:gd name="T32" fmla="*/ 83 w 166"/>
                      <a:gd name="T33" fmla="*/ 162 h 163"/>
                      <a:gd name="T34" fmla="*/ 63 w 166"/>
                      <a:gd name="T35" fmla="*/ 161 h 163"/>
                      <a:gd name="T36" fmla="*/ 42 w 166"/>
                      <a:gd name="T37" fmla="*/ 161 h 163"/>
                      <a:gd name="T38" fmla="*/ 21 w 166"/>
                      <a:gd name="T39" fmla="*/ 161 h 163"/>
                      <a:gd name="T40" fmla="*/ 0 w 166"/>
                      <a:gd name="T41" fmla="*/ 161 h 163"/>
                      <a:gd name="T42" fmla="*/ 0 w 166"/>
                      <a:gd name="T43" fmla="*/ 122 h 163"/>
                      <a:gd name="T44" fmla="*/ 0 w 166"/>
                      <a:gd name="T45" fmla="*/ 82 h 163"/>
                      <a:gd name="T46" fmla="*/ 1 w 166"/>
                      <a:gd name="T47" fmla="*/ 41 h 163"/>
                      <a:gd name="T48" fmla="*/ 4 w 166"/>
                      <a:gd name="T49" fmla="*/ 0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6" h="163">
                        <a:moveTo>
                          <a:pt x="4" y="0"/>
                        </a:moveTo>
                        <a:lnTo>
                          <a:pt x="24" y="1"/>
                        </a:lnTo>
                        <a:lnTo>
                          <a:pt x="44" y="1"/>
                        </a:lnTo>
                        <a:lnTo>
                          <a:pt x="65" y="2"/>
                        </a:lnTo>
                        <a:lnTo>
                          <a:pt x="85" y="2"/>
                        </a:lnTo>
                        <a:lnTo>
                          <a:pt x="106" y="2"/>
                        </a:lnTo>
                        <a:lnTo>
                          <a:pt x="126" y="2"/>
                        </a:lnTo>
                        <a:lnTo>
                          <a:pt x="147" y="2"/>
                        </a:lnTo>
                        <a:lnTo>
                          <a:pt x="166" y="2"/>
                        </a:lnTo>
                        <a:lnTo>
                          <a:pt x="166" y="43"/>
                        </a:lnTo>
                        <a:lnTo>
                          <a:pt x="166" y="83"/>
                        </a:lnTo>
                        <a:lnTo>
                          <a:pt x="166" y="123"/>
                        </a:lnTo>
                        <a:lnTo>
                          <a:pt x="166" y="163"/>
                        </a:lnTo>
                        <a:lnTo>
                          <a:pt x="146" y="163"/>
                        </a:lnTo>
                        <a:lnTo>
                          <a:pt x="124" y="163"/>
                        </a:lnTo>
                        <a:lnTo>
                          <a:pt x="104" y="162"/>
                        </a:lnTo>
                        <a:lnTo>
                          <a:pt x="83" y="162"/>
                        </a:lnTo>
                        <a:lnTo>
                          <a:pt x="63" y="161"/>
                        </a:lnTo>
                        <a:lnTo>
                          <a:pt x="42" y="161"/>
                        </a:lnTo>
                        <a:lnTo>
                          <a:pt x="21" y="161"/>
                        </a:lnTo>
                        <a:lnTo>
                          <a:pt x="0" y="161"/>
                        </a:lnTo>
                        <a:lnTo>
                          <a:pt x="0" y="122"/>
                        </a:lnTo>
                        <a:lnTo>
                          <a:pt x="0" y="82"/>
                        </a:lnTo>
                        <a:lnTo>
                          <a:pt x="1" y="41"/>
                        </a:lnTo>
                        <a:lnTo>
                          <a:pt x="4"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45" name="Freeform 44"/>
                  <p:cNvSpPr>
                    <a:spLocks/>
                  </p:cNvSpPr>
                  <p:nvPr/>
                </p:nvSpPr>
                <p:spPr bwMode="auto">
                  <a:xfrm flipH="1">
                    <a:off x="3082293" y="1907768"/>
                    <a:ext cx="209019" cy="214772"/>
                  </a:xfrm>
                  <a:custGeom>
                    <a:avLst/>
                    <a:gdLst>
                      <a:gd name="T0" fmla="*/ 352 w 628"/>
                      <a:gd name="T1" fmla="*/ 2 h 652"/>
                      <a:gd name="T2" fmla="*/ 399 w 628"/>
                      <a:gd name="T3" fmla="*/ 12 h 652"/>
                      <a:gd name="T4" fmla="*/ 442 w 628"/>
                      <a:gd name="T5" fmla="*/ 28 h 652"/>
                      <a:gd name="T6" fmla="*/ 482 w 628"/>
                      <a:gd name="T7" fmla="*/ 51 h 652"/>
                      <a:gd name="T8" fmla="*/ 518 w 628"/>
                      <a:gd name="T9" fmla="*/ 79 h 652"/>
                      <a:gd name="T10" fmla="*/ 550 w 628"/>
                      <a:gd name="T11" fmla="*/ 112 h 652"/>
                      <a:gd name="T12" fmla="*/ 577 w 628"/>
                      <a:gd name="T13" fmla="*/ 149 h 652"/>
                      <a:gd name="T14" fmla="*/ 599 w 628"/>
                      <a:gd name="T15" fmla="*/ 191 h 652"/>
                      <a:gd name="T16" fmla="*/ 616 w 628"/>
                      <a:gd name="T17" fmla="*/ 236 h 652"/>
                      <a:gd name="T18" fmla="*/ 625 w 628"/>
                      <a:gd name="T19" fmla="*/ 283 h 652"/>
                      <a:gd name="T20" fmla="*/ 628 w 628"/>
                      <a:gd name="T21" fmla="*/ 333 h 652"/>
                      <a:gd name="T22" fmla="*/ 623 w 628"/>
                      <a:gd name="T23" fmla="*/ 381 h 652"/>
                      <a:gd name="T24" fmla="*/ 612 w 628"/>
                      <a:gd name="T25" fmla="*/ 429 h 652"/>
                      <a:gd name="T26" fmla="*/ 595 w 628"/>
                      <a:gd name="T27" fmla="*/ 472 h 652"/>
                      <a:gd name="T28" fmla="*/ 571 w 628"/>
                      <a:gd name="T29" fmla="*/ 512 h 652"/>
                      <a:gd name="T30" fmla="*/ 543 w 628"/>
                      <a:gd name="T31" fmla="*/ 549 h 652"/>
                      <a:gd name="T32" fmla="*/ 510 w 628"/>
                      <a:gd name="T33" fmla="*/ 580 h 652"/>
                      <a:gd name="T34" fmla="*/ 472 w 628"/>
                      <a:gd name="T35" fmla="*/ 607 h 652"/>
                      <a:gd name="T36" fmla="*/ 431 w 628"/>
                      <a:gd name="T37" fmla="*/ 628 h 652"/>
                      <a:gd name="T38" fmla="*/ 387 w 628"/>
                      <a:gd name="T39" fmla="*/ 643 h 652"/>
                      <a:gd name="T40" fmla="*/ 340 w 628"/>
                      <a:gd name="T41" fmla="*/ 651 h 652"/>
                      <a:gd name="T42" fmla="*/ 291 w 628"/>
                      <a:gd name="T43" fmla="*/ 652 h 652"/>
                      <a:gd name="T44" fmla="*/ 243 w 628"/>
                      <a:gd name="T45" fmla="*/ 645 h 652"/>
                      <a:gd name="T46" fmla="*/ 199 w 628"/>
                      <a:gd name="T47" fmla="*/ 631 h 652"/>
                      <a:gd name="T48" fmla="*/ 158 w 628"/>
                      <a:gd name="T49" fmla="*/ 612 h 652"/>
                      <a:gd name="T50" fmla="*/ 120 w 628"/>
                      <a:gd name="T51" fmla="*/ 586 h 652"/>
                      <a:gd name="T52" fmla="*/ 86 w 628"/>
                      <a:gd name="T53" fmla="*/ 554 h 652"/>
                      <a:gd name="T54" fmla="*/ 57 w 628"/>
                      <a:gd name="T55" fmla="*/ 519 h 652"/>
                      <a:gd name="T56" fmla="*/ 34 w 628"/>
                      <a:gd name="T57" fmla="*/ 479 h 652"/>
                      <a:gd name="T58" fmla="*/ 16 w 628"/>
                      <a:gd name="T59" fmla="*/ 436 h 652"/>
                      <a:gd name="T60" fmla="*/ 4 w 628"/>
                      <a:gd name="T61" fmla="*/ 389 h 652"/>
                      <a:gd name="T62" fmla="*/ 0 w 628"/>
                      <a:gd name="T63" fmla="*/ 340 h 652"/>
                      <a:gd name="T64" fmla="*/ 2 w 628"/>
                      <a:gd name="T65" fmla="*/ 291 h 652"/>
                      <a:gd name="T66" fmla="*/ 12 w 628"/>
                      <a:gd name="T67" fmla="*/ 243 h 652"/>
                      <a:gd name="T68" fmla="*/ 27 w 628"/>
                      <a:gd name="T69" fmla="*/ 198 h 652"/>
                      <a:gd name="T70" fmla="*/ 49 w 628"/>
                      <a:gd name="T71" fmla="*/ 156 h 652"/>
                      <a:gd name="T72" fmla="*/ 76 w 628"/>
                      <a:gd name="T73" fmla="*/ 117 h 652"/>
                      <a:gd name="T74" fmla="*/ 108 w 628"/>
                      <a:gd name="T75" fmla="*/ 83 h 652"/>
                      <a:gd name="T76" fmla="*/ 144 w 628"/>
                      <a:gd name="T77" fmla="*/ 54 h 652"/>
                      <a:gd name="T78" fmla="*/ 184 w 628"/>
                      <a:gd name="T79" fmla="*/ 31 h 652"/>
                      <a:gd name="T80" fmla="*/ 227 w 628"/>
                      <a:gd name="T81" fmla="*/ 14 h 652"/>
                      <a:gd name="T82" fmla="*/ 272 w 628"/>
                      <a:gd name="T83" fmla="*/ 3 h 652"/>
                      <a:gd name="T84" fmla="*/ 321 w 628"/>
                      <a:gd name="T85" fmla="*/ 0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28" h="652">
                        <a:moveTo>
                          <a:pt x="321" y="0"/>
                        </a:moveTo>
                        <a:lnTo>
                          <a:pt x="337" y="1"/>
                        </a:lnTo>
                        <a:lnTo>
                          <a:pt x="352" y="2"/>
                        </a:lnTo>
                        <a:lnTo>
                          <a:pt x="368" y="4"/>
                        </a:lnTo>
                        <a:lnTo>
                          <a:pt x="383" y="8"/>
                        </a:lnTo>
                        <a:lnTo>
                          <a:pt x="399" y="12"/>
                        </a:lnTo>
                        <a:lnTo>
                          <a:pt x="414" y="16"/>
                        </a:lnTo>
                        <a:lnTo>
                          <a:pt x="428" y="22"/>
                        </a:lnTo>
                        <a:lnTo>
                          <a:pt x="442" y="28"/>
                        </a:lnTo>
                        <a:lnTo>
                          <a:pt x="456" y="35"/>
                        </a:lnTo>
                        <a:lnTo>
                          <a:pt x="469" y="42"/>
                        </a:lnTo>
                        <a:lnTo>
                          <a:pt x="482" y="51"/>
                        </a:lnTo>
                        <a:lnTo>
                          <a:pt x="495" y="59"/>
                        </a:lnTo>
                        <a:lnTo>
                          <a:pt x="507" y="68"/>
                        </a:lnTo>
                        <a:lnTo>
                          <a:pt x="518" y="79"/>
                        </a:lnTo>
                        <a:lnTo>
                          <a:pt x="529" y="90"/>
                        </a:lnTo>
                        <a:lnTo>
                          <a:pt x="540" y="101"/>
                        </a:lnTo>
                        <a:lnTo>
                          <a:pt x="550" y="112"/>
                        </a:lnTo>
                        <a:lnTo>
                          <a:pt x="560" y="124"/>
                        </a:lnTo>
                        <a:lnTo>
                          <a:pt x="569" y="136"/>
                        </a:lnTo>
                        <a:lnTo>
                          <a:pt x="577" y="149"/>
                        </a:lnTo>
                        <a:lnTo>
                          <a:pt x="585" y="163"/>
                        </a:lnTo>
                        <a:lnTo>
                          <a:pt x="592" y="177"/>
                        </a:lnTo>
                        <a:lnTo>
                          <a:pt x="599" y="191"/>
                        </a:lnTo>
                        <a:lnTo>
                          <a:pt x="605" y="205"/>
                        </a:lnTo>
                        <a:lnTo>
                          <a:pt x="610" y="220"/>
                        </a:lnTo>
                        <a:lnTo>
                          <a:pt x="616" y="236"/>
                        </a:lnTo>
                        <a:lnTo>
                          <a:pt x="619" y="252"/>
                        </a:lnTo>
                        <a:lnTo>
                          <a:pt x="622" y="267"/>
                        </a:lnTo>
                        <a:lnTo>
                          <a:pt x="625" y="283"/>
                        </a:lnTo>
                        <a:lnTo>
                          <a:pt x="626" y="299"/>
                        </a:lnTo>
                        <a:lnTo>
                          <a:pt x="628" y="317"/>
                        </a:lnTo>
                        <a:lnTo>
                          <a:pt x="628" y="333"/>
                        </a:lnTo>
                        <a:lnTo>
                          <a:pt x="628" y="349"/>
                        </a:lnTo>
                        <a:lnTo>
                          <a:pt x="625" y="366"/>
                        </a:lnTo>
                        <a:lnTo>
                          <a:pt x="623" y="381"/>
                        </a:lnTo>
                        <a:lnTo>
                          <a:pt x="621" y="398"/>
                        </a:lnTo>
                        <a:lnTo>
                          <a:pt x="617" y="414"/>
                        </a:lnTo>
                        <a:lnTo>
                          <a:pt x="612" y="429"/>
                        </a:lnTo>
                        <a:lnTo>
                          <a:pt x="607" y="444"/>
                        </a:lnTo>
                        <a:lnTo>
                          <a:pt x="602" y="458"/>
                        </a:lnTo>
                        <a:lnTo>
                          <a:pt x="595" y="472"/>
                        </a:lnTo>
                        <a:lnTo>
                          <a:pt x="588" y="486"/>
                        </a:lnTo>
                        <a:lnTo>
                          <a:pt x="580" y="499"/>
                        </a:lnTo>
                        <a:lnTo>
                          <a:pt x="571" y="512"/>
                        </a:lnTo>
                        <a:lnTo>
                          <a:pt x="563" y="525"/>
                        </a:lnTo>
                        <a:lnTo>
                          <a:pt x="553" y="537"/>
                        </a:lnTo>
                        <a:lnTo>
                          <a:pt x="543" y="549"/>
                        </a:lnTo>
                        <a:lnTo>
                          <a:pt x="533" y="560"/>
                        </a:lnTo>
                        <a:lnTo>
                          <a:pt x="522" y="571"/>
                        </a:lnTo>
                        <a:lnTo>
                          <a:pt x="510" y="580"/>
                        </a:lnTo>
                        <a:lnTo>
                          <a:pt x="498" y="590"/>
                        </a:lnTo>
                        <a:lnTo>
                          <a:pt x="485" y="599"/>
                        </a:lnTo>
                        <a:lnTo>
                          <a:pt x="472" y="607"/>
                        </a:lnTo>
                        <a:lnTo>
                          <a:pt x="459" y="615"/>
                        </a:lnTo>
                        <a:lnTo>
                          <a:pt x="445" y="621"/>
                        </a:lnTo>
                        <a:lnTo>
                          <a:pt x="431" y="628"/>
                        </a:lnTo>
                        <a:lnTo>
                          <a:pt x="417" y="633"/>
                        </a:lnTo>
                        <a:lnTo>
                          <a:pt x="402" y="639"/>
                        </a:lnTo>
                        <a:lnTo>
                          <a:pt x="387" y="643"/>
                        </a:lnTo>
                        <a:lnTo>
                          <a:pt x="372" y="646"/>
                        </a:lnTo>
                        <a:lnTo>
                          <a:pt x="355" y="648"/>
                        </a:lnTo>
                        <a:lnTo>
                          <a:pt x="340" y="651"/>
                        </a:lnTo>
                        <a:lnTo>
                          <a:pt x="324" y="652"/>
                        </a:lnTo>
                        <a:lnTo>
                          <a:pt x="307" y="652"/>
                        </a:lnTo>
                        <a:lnTo>
                          <a:pt x="291" y="652"/>
                        </a:lnTo>
                        <a:lnTo>
                          <a:pt x="274" y="651"/>
                        </a:lnTo>
                        <a:lnTo>
                          <a:pt x="259" y="648"/>
                        </a:lnTo>
                        <a:lnTo>
                          <a:pt x="243" y="645"/>
                        </a:lnTo>
                        <a:lnTo>
                          <a:pt x="228" y="641"/>
                        </a:lnTo>
                        <a:lnTo>
                          <a:pt x="214" y="637"/>
                        </a:lnTo>
                        <a:lnTo>
                          <a:pt x="199" y="631"/>
                        </a:lnTo>
                        <a:lnTo>
                          <a:pt x="185" y="626"/>
                        </a:lnTo>
                        <a:lnTo>
                          <a:pt x="171" y="619"/>
                        </a:lnTo>
                        <a:lnTo>
                          <a:pt x="158" y="612"/>
                        </a:lnTo>
                        <a:lnTo>
                          <a:pt x="145" y="603"/>
                        </a:lnTo>
                        <a:lnTo>
                          <a:pt x="132" y="594"/>
                        </a:lnTo>
                        <a:lnTo>
                          <a:pt x="120" y="586"/>
                        </a:lnTo>
                        <a:lnTo>
                          <a:pt x="108" y="576"/>
                        </a:lnTo>
                        <a:lnTo>
                          <a:pt x="97" y="565"/>
                        </a:lnTo>
                        <a:lnTo>
                          <a:pt x="86" y="554"/>
                        </a:lnTo>
                        <a:lnTo>
                          <a:pt x="76" y="544"/>
                        </a:lnTo>
                        <a:lnTo>
                          <a:pt x="66" y="532"/>
                        </a:lnTo>
                        <a:lnTo>
                          <a:pt x="57" y="519"/>
                        </a:lnTo>
                        <a:lnTo>
                          <a:pt x="49" y="506"/>
                        </a:lnTo>
                        <a:lnTo>
                          <a:pt x="41" y="493"/>
                        </a:lnTo>
                        <a:lnTo>
                          <a:pt x="34" y="479"/>
                        </a:lnTo>
                        <a:lnTo>
                          <a:pt x="27" y="465"/>
                        </a:lnTo>
                        <a:lnTo>
                          <a:pt x="22" y="451"/>
                        </a:lnTo>
                        <a:lnTo>
                          <a:pt x="16" y="436"/>
                        </a:lnTo>
                        <a:lnTo>
                          <a:pt x="12" y="420"/>
                        </a:lnTo>
                        <a:lnTo>
                          <a:pt x="8" y="405"/>
                        </a:lnTo>
                        <a:lnTo>
                          <a:pt x="4" y="389"/>
                        </a:lnTo>
                        <a:lnTo>
                          <a:pt x="2" y="373"/>
                        </a:lnTo>
                        <a:lnTo>
                          <a:pt x="1" y="357"/>
                        </a:lnTo>
                        <a:lnTo>
                          <a:pt x="0" y="340"/>
                        </a:lnTo>
                        <a:lnTo>
                          <a:pt x="0" y="324"/>
                        </a:lnTo>
                        <a:lnTo>
                          <a:pt x="1" y="307"/>
                        </a:lnTo>
                        <a:lnTo>
                          <a:pt x="2" y="291"/>
                        </a:lnTo>
                        <a:lnTo>
                          <a:pt x="4" y="274"/>
                        </a:lnTo>
                        <a:lnTo>
                          <a:pt x="8" y="258"/>
                        </a:lnTo>
                        <a:lnTo>
                          <a:pt x="12" y="243"/>
                        </a:lnTo>
                        <a:lnTo>
                          <a:pt x="16" y="227"/>
                        </a:lnTo>
                        <a:lnTo>
                          <a:pt x="22" y="212"/>
                        </a:lnTo>
                        <a:lnTo>
                          <a:pt x="27" y="198"/>
                        </a:lnTo>
                        <a:lnTo>
                          <a:pt x="35" y="184"/>
                        </a:lnTo>
                        <a:lnTo>
                          <a:pt x="41" y="170"/>
                        </a:lnTo>
                        <a:lnTo>
                          <a:pt x="49" y="156"/>
                        </a:lnTo>
                        <a:lnTo>
                          <a:pt x="57" y="143"/>
                        </a:lnTo>
                        <a:lnTo>
                          <a:pt x="67" y="130"/>
                        </a:lnTo>
                        <a:lnTo>
                          <a:pt x="76" y="117"/>
                        </a:lnTo>
                        <a:lnTo>
                          <a:pt x="86" y="106"/>
                        </a:lnTo>
                        <a:lnTo>
                          <a:pt x="97" y="94"/>
                        </a:lnTo>
                        <a:lnTo>
                          <a:pt x="108" y="83"/>
                        </a:lnTo>
                        <a:lnTo>
                          <a:pt x="120" y="73"/>
                        </a:lnTo>
                        <a:lnTo>
                          <a:pt x="132" y="64"/>
                        </a:lnTo>
                        <a:lnTo>
                          <a:pt x="144" y="54"/>
                        </a:lnTo>
                        <a:lnTo>
                          <a:pt x="157" y="46"/>
                        </a:lnTo>
                        <a:lnTo>
                          <a:pt x="171" y="38"/>
                        </a:lnTo>
                        <a:lnTo>
                          <a:pt x="184" y="31"/>
                        </a:lnTo>
                        <a:lnTo>
                          <a:pt x="198" y="25"/>
                        </a:lnTo>
                        <a:lnTo>
                          <a:pt x="212" y="18"/>
                        </a:lnTo>
                        <a:lnTo>
                          <a:pt x="227" y="14"/>
                        </a:lnTo>
                        <a:lnTo>
                          <a:pt x="242" y="10"/>
                        </a:lnTo>
                        <a:lnTo>
                          <a:pt x="257" y="6"/>
                        </a:lnTo>
                        <a:lnTo>
                          <a:pt x="272" y="3"/>
                        </a:lnTo>
                        <a:lnTo>
                          <a:pt x="288" y="1"/>
                        </a:lnTo>
                        <a:lnTo>
                          <a:pt x="305" y="0"/>
                        </a:lnTo>
                        <a:lnTo>
                          <a:pt x="321"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46" name="Freeform 45"/>
                  <p:cNvSpPr>
                    <a:spLocks/>
                  </p:cNvSpPr>
                  <p:nvPr/>
                </p:nvSpPr>
                <p:spPr bwMode="auto">
                  <a:xfrm flipH="1">
                    <a:off x="3093011" y="1920944"/>
                    <a:ext cx="183563" cy="187103"/>
                  </a:xfrm>
                  <a:custGeom>
                    <a:avLst/>
                    <a:gdLst>
                      <a:gd name="T0" fmla="*/ 304 w 549"/>
                      <a:gd name="T1" fmla="*/ 2 h 565"/>
                      <a:gd name="T2" fmla="*/ 344 w 549"/>
                      <a:gd name="T3" fmla="*/ 10 h 565"/>
                      <a:gd name="T4" fmla="*/ 383 w 549"/>
                      <a:gd name="T5" fmla="*/ 24 h 565"/>
                      <a:gd name="T6" fmla="*/ 417 w 549"/>
                      <a:gd name="T7" fmla="*/ 43 h 565"/>
                      <a:gd name="T8" fmla="*/ 450 w 549"/>
                      <a:gd name="T9" fmla="*/ 68 h 565"/>
                      <a:gd name="T10" fmla="*/ 479 w 549"/>
                      <a:gd name="T11" fmla="*/ 97 h 565"/>
                      <a:gd name="T12" fmla="*/ 503 w 549"/>
                      <a:gd name="T13" fmla="*/ 130 h 565"/>
                      <a:gd name="T14" fmla="*/ 523 w 549"/>
                      <a:gd name="T15" fmla="*/ 167 h 565"/>
                      <a:gd name="T16" fmla="*/ 537 w 549"/>
                      <a:gd name="T17" fmla="*/ 204 h 565"/>
                      <a:gd name="T18" fmla="*/ 546 w 549"/>
                      <a:gd name="T19" fmla="*/ 245 h 565"/>
                      <a:gd name="T20" fmla="*/ 549 w 549"/>
                      <a:gd name="T21" fmla="*/ 289 h 565"/>
                      <a:gd name="T22" fmla="*/ 545 w 549"/>
                      <a:gd name="T23" fmla="*/ 331 h 565"/>
                      <a:gd name="T24" fmla="*/ 535 w 549"/>
                      <a:gd name="T25" fmla="*/ 372 h 565"/>
                      <a:gd name="T26" fmla="*/ 520 w 549"/>
                      <a:gd name="T27" fmla="*/ 410 h 565"/>
                      <a:gd name="T28" fmla="*/ 498 w 549"/>
                      <a:gd name="T29" fmla="*/ 444 h 565"/>
                      <a:gd name="T30" fmla="*/ 473 w 549"/>
                      <a:gd name="T31" fmla="*/ 476 h 565"/>
                      <a:gd name="T32" fmla="*/ 444 w 549"/>
                      <a:gd name="T33" fmla="*/ 504 h 565"/>
                      <a:gd name="T34" fmla="*/ 411 w 549"/>
                      <a:gd name="T35" fmla="*/ 526 h 565"/>
                      <a:gd name="T36" fmla="*/ 375 w 549"/>
                      <a:gd name="T37" fmla="*/ 545 h 565"/>
                      <a:gd name="T38" fmla="*/ 336 w 549"/>
                      <a:gd name="T39" fmla="*/ 558 h 565"/>
                      <a:gd name="T40" fmla="*/ 296 w 549"/>
                      <a:gd name="T41" fmla="*/ 564 h 565"/>
                      <a:gd name="T42" fmla="*/ 254 w 549"/>
                      <a:gd name="T43" fmla="*/ 565 h 565"/>
                      <a:gd name="T44" fmla="*/ 213 w 549"/>
                      <a:gd name="T45" fmla="*/ 559 h 565"/>
                      <a:gd name="T46" fmla="*/ 174 w 549"/>
                      <a:gd name="T47" fmla="*/ 547 h 565"/>
                      <a:gd name="T48" fmla="*/ 139 w 549"/>
                      <a:gd name="T49" fmla="*/ 530 h 565"/>
                      <a:gd name="T50" fmla="*/ 105 w 549"/>
                      <a:gd name="T51" fmla="*/ 507 h 565"/>
                      <a:gd name="T52" fmla="*/ 76 w 549"/>
                      <a:gd name="T53" fmla="*/ 481 h 565"/>
                      <a:gd name="T54" fmla="*/ 51 w 549"/>
                      <a:gd name="T55" fmla="*/ 450 h 565"/>
                      <a:gd name="T56" fmla="*/ 31 w 549"/>
                      <a:gd name="T57" fmla="*/ 415 h 565"/>
                      <a:gd name="T58" fmla="*/ 14 w 549"/>
                      <a:gd name="T59" fmla="*/ 378 h 565"/>
                      <a:gd name="T60" fmla="*/ 5 w 549"/>
                      <a:gd name="T61" fmla="*/ 338 h 565"/>
                      <a:gd name="T62" fmla="*/ 0 w 549"/>
                      <a:gd name="T63" fmla="*/ 296 h 565"/>
                      <a:gd name="T64" fmla="*/ 1 w 549"/>
                      <a:gd name="T65" fmla="*/ 253 h 565"/>
                      <a:gd name="T66" fmla="*/ 10 w 549"/>
                      <a:gd name="T67" fmla="*/ 212 h 565"/>
                      <a:gd name="T68" fmla="*/ 23 w 549"/>
                      <a:gd name="T69" fmla="*/ 173 h 565"/>
                      <a:gd name="T70" fmla="*/ 41 w 549"/>
                      <a:gd name="T71" fmla="*/ 136 h 565"/>
                      <a:gd name="T72" fmla="*/ 65 w 549"/>
                      <a:gd name="T73" fmla="*/ 103 h 565"/>
                      <a:gd name="T74" fmla="*/ 92 w 549"/>
                      <a:gd name="T75" fmla="*/ 74 h 565"/>
                      <a:gd name="T76" fmla="*/ 123 w 549"/>
                      <a:gd name="T77" fmla="*/ 49 h 565"/>
                      <a:gd name="T78" fmla="*/ 158 w 549"/>
                      <a:gd name="T79" fmla="*/ 28 h 565"/>
                      <a:gd name="T80" fmla="*/ 196 w 549"/>
                      <a:gd name="T81" fmla="*/ 13 h 565"/>
                      <a:gd name="T82" fmla="*/ 235 w 549"/>
                      <a:gd name="T83" fmla="*/ 3 h 565"/>
                      <a:gd name="T84" fmla="*/ 277 w 549"/>
                      <a:gd name="T85" fmla="*/ 0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49" h="565">
                        <a:moveTo>
                          <a:pt x="277" y="0"/>
                        </a:moveTo>
                        <a:lnTo>
                          <a:pt x="291" y="1"/>
                        </a:lnTo>
                        <a:lnTo>
                          <a:pt x="304" y="2"/>
                        </a:lnTo>
                        <a:lnTo>
                          <a:pt x="318" y="4"/>
                        </a:lnTo>
                        <a:lnTo>
                          <a:pt x="331" y="7"/>
                        </a:lnTo>
                        <a:lnTo>
                          <a:pt x="344" y="10"/>
                        </a:lnTo>
                        <a:lnTo>
                          <a:pt x="357" y="14"/>
                        </a:lnTo>
                        <a:lnTo>
                          <a:pt x="370" y="19"/>
                        </a:lnTo>
                        <a:lnTo>
                          <a:pt x="383" y="24"/>
                        </a:lnTo>
                        <a:lnTo>
                          <a:pt x="395" y="30"/>
                        </a:lnTo>
                        <a:lnTo>
                          <a:pt x="406" y="37"/>
                        </a:lnTo>
                        <a:lnTo>
                          <a:pt x="417" y="43"/>
                        </a:lnTo>
                        <a:lnTo>
                          <a:pt x="429" y="52"/>
                        </a:lnTo>
                        <a:lnTo>
                          <a:pt x="440" y="60"/>
                        </a:lnTo>
                        <a:lnTo>
                          <a:pt x="450" y="68"/>
                        </a:lnTo>
                        <a:lnTo>
                          <a:pt x="459" y="78"/>
                        </a:lnTo>
                        <a:lnTo>
                          <a:pt x="469" y="88"/>
                        </a:lnTo>
                        <a:lnTo>
                          <a:pt x="479" y="97"/>
                        </a:lnTo>
                        <a:lnTo>
                          <a:pt x="487" y="108"/>
                        </a:lnTo>
                        <a:lnTo>
                          <a:pt x="495" y="119"/>
                        </a:lnTo>
                        <a:lnTo>
                          <a:pt x="503" y="130"/>
                        </a:lnTo>
                        <a:lnTo>
                          <a:pt x="510" y="142"/>
                        </a:lnTo>
                        <a:lnTo>
                          <a:pt x="517" y="154"/>
                        </a:lnTo>
                        <a:lnTo>
                          <a:pt x="523" y="167"/>
                        </a:lnTo>
                        <a:lnTo>
                          <a:pt x="528" y="178"/>
                        </a:lnTo>
                        <a:lnTo>
                          <a:pt x="533" y="191"/>
                        </a:lnTo>
                        <a:lnTo>
                          <a:pt x="537" y="204"/>
                        </a:lnTo>
                        <a:lnTo>
                          <a:pt x="540" y="218"/>
                        </a:lnTo>
                        <a:lnTo>
                          <a:pt x="544" y="232"/>
                        </a:lnTo>
                        <a:lnTo>
                          <a:pt x="546" y="245"/>
                        </a:lnTo>
                        <a:lnTo>
                          <a:pt x="548" y="260"/>
                        </a:lnTo>
                        <a:lnTo>
                          <a:pt x="549" y="275"/>
                        </a:lnTo>
                        <a:lnTo>
                          <a:pt x="549" y="289"/>
                        </a:lnTo>
                        <a:lnTo>
                          <a:pt x="548" y="303"/>
                        </a:lnTo>
                        <a:lnTo>
                          <a:pt x="547" y="317"/>
                        </a:lnTo>
                        <a:lnTo>
                          <a:pt x="545" y="331"/>
                        </a:lnTo>
                        <a:lnTo>
                          <a:pt x="543" y="345"/>
                        </a:lnTo>
                        <a:lnTo>
                          <a:pt x="539" y="358"/>
                        </a:lnTo>
                        <a:lnTo>
                          <a:pt x="535" y="372"/>
                        </a:lnTo>
                        <a:lnTo>
                          <a:pt x="531" y="385"/>
                        </a:lnTo>
                        <a:lnTo>
                          <a:pt x="525" y="397"/>
                        </a:lnTo>
                        <a:lnTo>
                          <a:pt x="520" y="410"/>
                        </a:lnTo>
                        <a:lnTo>
                          <a:pt x="513" y="422"/>
                        </a:lnTo>
                        <a:lnTo>
                          <a:pt x="506" y="433"/>
                        </a:lnTo>
                        <a:lnTo>
                          <a:pt x="498" y="444"/>
                        </a:lnTo>
                        <a:lnTo>
                          <a:pt x="491" y="455"/>
                        </a:lnTo>
                        <a:lnTo>
                          <a:pt x="482" y="466"/>
                        </a:lnTo>
                        <a:lnTo>
                          <a:pt x="473" y="476"/>
                        </a:lnTo>
                        <a:lnTo>
                          <a:pt x="464" y="485"/>
                        </a:lnTo>
                        <a:lnTo>
                          <a:pt x="454" y="495"/>
                        </a:lnTo>
                        <a:lnTo>
                          <a:pt x="444" y="504"/>
                        </a:lnTo>
                        <a:lnTo>
                          <a:pt x="433" y="511"/>
                        </a:lnTo>
                        <a:lnTo>
                          <a:pt x="423" y="520"/>
                        </a:lnTo>
                        <a:lnTo>
                          <a:pt x="411" y="526"/>
                        </a:lnTo>
                        <a:lnTo>
                          <a:pt x="400" y="533"/>
                        </a:lnTo>
                        <a:lnTo>
                          <a:pt x="388" y="539"/>
                        </a:lnTo>
                        <a:lnTo>
                          <a:pt x="375" y="545"/>
                        </a:lnTo>
                        <a:lnTo>
                          <a:pt x="362" y="550"/>
                        </a:lnTo>
                        <a:lnTo>
                          <a:pt x="349" y="553"/>
                        </a:lnTo>
                        <a:lnTo>
                          <a:pt x="336" y="558"/>
                        </a:lnTo>
                        <a:lnTo>
                          <a:pt x="323" y="561"/>
                        </a:lnTo>
                        <a:lnTo>
                          <a:pt x="309" y="563"/>
                        </a:lnTo>
                        <a:lnTo>
                          <a:pt x="296" y="564"/>
                        </a:lnTo>
                        <a:lnTo>
                          <a:pt x="282" y="565"/>
                        </a:lnTo>
                        <a:lnTo>
                          <a:pt x="268" y="565"/>
                        </a:lnTo>
                        <a:lnTo>
                          <a:pt x="254" y="565"/>
                        </a:lnTo>
                        <a:lnTo>
                          <a:pt x="240" y="563"/>
                        </a:lnTo>
                        <a:lnTo>
                          <a:pt x="226" y="562"/>
                        </a:lnTo>
                        <a:lnTo>
                          <a:pt x="213" y="559"/>
                        </a:lnTo>
                        <a:lnTo>
                          <a:pt x="199" y="556"/>
                        </a:lnTo>
                        <a:lnTo>
                          <a:pt x="186" y="551"/>
                        </a:lnTo>
                        <a:lnTo>
                          <a:pt x="174" y="547"/>
                        </a:lnTo>
                        <a:lnTo>
                          <a:pt x="161" y="542"/>
                        </a:lnTo>
                        <a:lnTo>
                          <a:pt x="149" y="536"/>
                        </a:lnTo>
                        <a:lnTo>
                          <a:pt x="139" y="530"/>
                        </a:lnTo>
                        <a:lnTo>
                          <a:pt x="127" y="523"/>
                        </a:lnTo>
                        <a:lnTo>
                          <a:pt x="116" y="516"/>
                        </a:lnTo>
                        <a:lnTo>
                          <a:pt x="105" y="507"/>
                        </a:lnTo>
                        <a:lnTo>
                          <a:pt x="95" y="499"/>
                        </a:lnTo>
                        <a:lnTo>
                          <a:pt x="86" y="490"/>
                        </a:lnTo>
                        <a:lnTo>
                          <a:pt x="76" y="481"/>
                        </a:lnTo>
                        <a:lnTo>
                          <a:pt x="67" y="471"/>
                        </a:lnTo>
                        <a:lnTo>
                          <a:pt x="59" y="461"/>
                        </a:lnTo>
                        <a:lnTo>
                          <a:pt x="51" y="450"/>
                        </a:lnTo>
                        <a:lnTo>
                          <a:pt x="44" y="439"/>
                        </a:lnTo>
                        <a:lnTo>
                          <a:pt x="37" y="427"/>
                        </a:lnTo>
                        <a:lnTo>
                          <a:pt x="31" y="415"/>
                        </a:lnTo>
                        <a:lnTo>
                          <a:pt x="25" y="403"/>
                        </a:lnTo>
                        <a:lnTo>
                          <a:pt x="20" y="391"/>
                        </a:lnTo>
                        <a:lnTo>
                          <a:pt x="14" y="378"/>
                        </a:lnTo>
                        <a:lnTo>
                          <a:pt x="11" y="365"/>
                        </a:lnTo>
                        <a:lnTo>
                          <a:pt x="8" y="351"/>
                        </a:lnTo>
                        <a:lnTo>
                          <a:pt x="5" y="338"/>
                        </a:lnTo>
                        <a:lnTo>
                          <a:pt x="3" y="324"/>
                        </a:lnTo>
                        <a:lnTo>
                          <a:pt x="1" y="310"/>
                        </a:lnTo>
                        <a:lnTo>
                          <a:pt x="0" y="296"/>
                        </a:lnTo>
                        <a:lnTo>
                          <a:pt x="0" y="282"/>
                        </a:lnTo>
                        <a:lnTo>
                          <a:pt x="0" y="267"/>
                        </a:lnTo>
                        <a:lnTo>
                          <a:pt x="1" y="253"/>
                        </a:lnTo>
                        <a:lnTo>
                          <a:pt x="4" y="239"/>
                        </a:lnTo>
                        <a:lnTo>
                          <a:pt x="7" y="226"/>
                        </a:lnTo>
                        <a:lnTo>
                          <a:pt x="10" y="212"/>
                        </a:lnTo>
                        <a:lnTo>
                          <a:pt x="13" y="199"/>
                        </a:lnTo>
                        <a:lnTo>
                          <a:pt x="18" y="186"/>
                        </a:lnTo>
                        <a:lnTo>
                          <a:pt x="23" y="173"/>
                        </a:lnTo>
                        <a:lnTo>
                          <a:pt x="28" y="160"/>
                        </a:lnTo>
                        <a:lnTo>
                          <a:pt x="35" y="148"/>
                        </a:lnTo>
                        <a:lnTo>
                          <a:pt x="41" y="136"/>
                        </a:lnTo>
                        <a:lnTo>
                          <a:pt x="49" y="124"/>
                        </a:lnTo>
                        <a:lnTo>
                          <a:pt x="57" y="114"/>
                        </a:lnTo>
                        <a:lnTo>
                          <a:pt x="65" y="103"/>
                        </a:lnTo>
                        <a:lnTo>
                          <a:pt x="74" y="93"/>
                        </a:lnTo>
                        <a:lnTo>
                          <a:pt x="84" y="83"/>
                        </a:lnTo>
                        <a:lnTo>
                          <a:pt x="92" y="74"/>
                        </a:lnTo>
                        <a:lnTo>
                          <a:pt x="103" y="65"/>
                        </a:lnTo>
                        <a:lnTo>
                          <a:pt x="113" y="56"/>
                        </a:lnTo>
                        <a:lnTo>
                          <a:pt x="123" y="49"/>
                        </a:lnTo>
                        <a:lnTo>
                          <a:pt x="135" y="41"/>
                        </a:lnTo>
                        <a:lnTo>
                          <a:pt x="146" y="35"/>
                        </a:lnTo>
                        <a:lnTo>
                          <a:pt x="158" y="28"/>
                        </a:lnTo>
                        <a:lnTo>
                          <a:pt x="171" y="22"/>
                        </a:lnTo>
                        <a:lnTo>
                          <a:pt x="183" y="17"/>
                        </a:lnTo>
                        <a:lnTo>
                          <a:pt x="196" y="13"/>
                        </a:lnTo>
                        <a:lnTo>
                          <a:pt x="209" y="9"/>
                        </a:lnTo>
                        <a:lnTo>
                          <a:pt x="222" y="6"/>
                        </a:lnTo>
                        <a:lnTo>
                          <a:pt x="235" y="3"/>
                        </a:lnTo>
                        <a:lnTo>
                          <a:pt x="249" y="1"/>
                        </a:lnTo>
                        <a:lnTo>
                          <a:pt x="263" y="1"/>
                        </a:lnTo>
                        <a:lnTo>
                          <a:pt x="277"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47" name="Freeform 46"/>
                  <p:cNvSpPr>
                    <a:spLocks/>
                  </p:cNvSpPr>
                  <p:nvPr/>
                </p:nvSpPr>
                <p:spPr bwMode="auto">
                  <a:xfrm flipH="1">
                    <a:off x="3369024" y="1706172"/>
                    <a:ext cx="38857" cy="71152"/>
                  </a:xfrm>
                  <a:custGeom>
                    <a:avLst/>
                    <a:gdLst>
                      <a:gd name="T0" fmla="*/ 53 w 116"/>
                      <a:gd name="T1" fmla="*/ 0 h 216"/>
                      <a:gd name="T2" fmla="*/ 60 w 116"/>
                      <a:gd name="T3" fmla="*/ 0 h 216"/>
                      <a:gd name="T4" fmla="*/ 71 w 116"/>
                      <a:gd name="T5" fmla="*/ 0 h 216"/>
                      <a:gd name="T6" fmla="*/ 78 w 116"/>
                      <a:gd name="T7" fmla="*/ 1 h 216"/>
                      <a:gd name="T8" fmla="*/ 87 w 116"/>
                      <a:gd name="T9" fmla="*/ 3 h 216"/>
                      <a:gd name="T10" fmla="*/ 94 w 116"/>
                      <a:gd name="T11" fmla="*/ 7 h 216"/>
                      <a:gd name="T12" fmla="*/ 101 w 116"/>
                      <a:gd name="T13" fmla="*/ 12 h 216"/>
                      <a:gd name="T14" fmla="*/ 106 w 116"/>
                      <a:gd name="T15" fmla="*/ 20 h 216"/>
                      <a:gd name="T16" fmla="*/ 111 w 116"/>
                      <a:gd name="T17" fmla="*/ 28 h 216"/>
                      <a:gd name="T18" fmla="*/ 114 w 116"/>
                      <a:gd name="T19" fmla="*/ 36 h 216"/>
                      <a:gd name="T20" fmla="*/ 114 w 116"/>
                      <a:gd name="T21" fmla="*/ 46 h 216"/>
                      <a:gd name="T22" fmla="*/ 115 w 116"/>
                      <a:gd name="T23" fmla="*/ 76 h 216"/>
                      <a:gd name="T24" fmla="*/ 115 w 116"/>
                      <a:gd name="T25" fmla="*/ 107 h 216"/>
                      <a:gd name="T26" fmla="*/ 116 w 116"/>
                      <a:gd name="T27" fmla="*/ 137 h 216"/>
                      <a:gd name="T28" fmla="*/ 114 w 116"/>
                      <a:gd name="T29" fmla="*/ 167 h 216"/>
                      <a:gd name="T30" fmla="*/ 113 w 116"/>
                      <a:gd name="T31" fmla="*/ 177 h 216"/>
                      <a:gd name="T32" fmla="*/ 109 w 116"/>
                      <a:gd name="T33" fmla="*/ 186 h 216"/>
                      <a:gd name="T34" fmla="*/ 105 w 116"/>
                      <a:gd name="T35" fmla="*/ 194 h 216"/>
                      <a:gd name="T36" fmla="*/ 100 w 116"/>
                      <a:gd name="T37" fmla="*/ 202 h 216"/>
                      <a:gd name="T38" fmla="*/ 92 w 116"/>
                      <a:gd name="T39" fmla="*/ 208 h 216"/>
                      <a:gd name="T40" fmla="*/ 85 w 116"/>
                      <a:gd name="T41" fmla="*/ 212 h 216"/>
                      <a:gd name="T42" fmla="*/ 76 w 116"/>
                      <a:gd name="T43" fmla="*/ 215 h 216"/>
                      <a:gd name="T44" fmla="*/ 66 w 116"/>
                      <a:gd name="T45" fmla="*/ 216 h 216"/>
                      <a:gd name="T46" fmla="*/ 55 w 116"/>
                      <a:gd name="T47" fmla="*/ 216 h 216"/>
                      <a:gd name="T48" fmla="*/ 49 w 116"/>
                      <a:gd name="T49" fmla="*/ 216 h 216"/>
                      <a:gd name="T50" fmla="*/ 39 w 116"/>
                      <a:gd name="T51" fmla="*/ 215 h 216"/>
                      <a:gd name="T52" fmla="*/ 30 w 116"/>
                      <a:gd name="T53" fmla="*/ 212 h 216"/>
                      <a:gd name="T54" fmla="*/ 21 w 116"/>
                      <a:gd name="T55" fmla="*/ 207 h 216"/>
                      <a:gd name="T56" fmla="*/ 13 w 116"/>
                      <a:gd name="T57" fmla="*/ 202 h 216"/>
                      <a:gd name="T58" fmla="*/ 8 w 116"/>
                      <a:gd name="T59" fmla="*/ 194 h 216"/>
                      <a:gd name="T60" fmla="*/ 4 w 116"/>
                      <a:gd name="T61" fmla="*/ 185 h 216"/>
                      <a:gd name="T62" fmla="*/ 1 w 116"/>
                      <a:gd name="T63" fmla="*/ 180 h 216"/>
                      <a:gd name="T64" fmla="*/ 0 w 116"/>
                      <a:gd name="T65" fmla="*/ 176 h 216"/>
                      <a:gd name="T66" fmla="*/ 0 w 116"/>
                      <a:gd name="T67" fmla="*/ 170 h 216"/>
                      <a:gd name="T68" fmla="*/ 0 w 116"/>
                      <a:gd name="T69" fmla="*/ 165 h 216"/>
                      <a:gd name="T70" fmla="*/ 1 w 116"/>
                      <a:gd name="T71" fmla="*/ 136 h 216"/>
                      <a:gd name="T72" fmla="*/ 4 w 116"/>
                      <a:gd name="T73" fmla="*/ 105 h 216"/>
                      <a:gd name="T74" fmla="*/ 5 w 116"/>
                      <a:gd name="T75" fmla="*/ 74 h 216"/>
                      <a:gd name="T76" fmla="*/ 5 w 116"/>
                      <a:gd name="T77" fmla="*/ 44 h 216"/>
                      <a:gd name="T78" fmla="*/ 6 w 116"/>
                      <a:gd name="T79" fmla="*/ 35 h 216"/>
                      <a:gd name="T80" fmla="*/ 8 w 116"/>
                      <a:gd name="T81" fmla="*/ 27 h 216"/>
                      <a:gd name="T82" fmla="*/ 13 w 116"/>
                      <a:gd name="T83" fmla="*/ 19 h 216"/>
                      <a:gd name="T84" fmla="*/ 19 w 116"/>
                      <a:gd name="T85" fmla="*/ 11 h 216"/>
                      <a:gd name="T86" fmla="*/ 26 w 116"/>
                      <a:gd name="T87" fmla="*/ 6 h 216"/>
                      <a:gd name="T88" fmla="*/ 34 w 116"/>
                      <a:gd name="T89" fmla="*/ 2 h 216"/>
                      <a:gd name="T90" fmla="*/ 44 w 116"/>
                      <a:gd name="T91" fmla="*/ 0 h 216"/>
                      <a:gd name="T92" fmla="*/ 53 w 116"/>
                      <a:gd name="T93" fmla="*/ 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6" h="216">
                        <a:moveTo>
                          <a:pt x="53" y="0"/>
                        </a:moveTo>
                        <a:lnTo>
                          <a:pt x="60" y="0"/>
                        </a:lnTo>
                        <a:lnTo>
                          <a:pt x="71" y="0"/>
                        </a:lnTo>
                        <a:lnTo>
                          <a:pt x="78" y="1"/>
                        </a:lnTo>
                        <a:lnTo>
                          <a:pt x="87" y="3"/>
                        </a:lnTo>
                        <a:lnTo>
                          <a:pt x="94" y="7"/>
                        </a:lnTo>
                        <a:lnTo>
                          <a:pt x="101" y="12"/>
                        </a:lnTo>
                        <a:lnTo>
                          <a:pt x="106" y="20"/>
                        </a:lnTo>
                        <a:lnTo>
                          <a:pt x="111" y="28"/>
                        </a:lnTo>
                        <a:lnTo>
                          <a:pt x="114" y="36"/>
                        </a:lnTo>
                        <a:lnTo>
                          <a:pt x="114" y="46"/>
                        </a:lnTo>
                        <a:lnTo>
                          <a:pt x="115" y="76"/>
                        </a:lnTo>
                        <a:lnTo>
                          <a:pt x="115" y="107"/>
                        </a:lnTo>
                        <a:lnTo>
                          <a:pt x="116" y="137"/>
                        </a:lnTo>
                        <a:lnTo>
                          <a:pt x="114" y="167"/>
                        </a:lnTo>
                        <a:lnTo>
                          <a:pt x="113" y="177"/>
                        </a:lnTo>
                        <a:lnTo>
                          <a:pt x="109" y="186"/>
                        </a:lnTo>
                        <a:lnTo>
                          <a:pt x="105" y="194"/>
                        </a:lnTo>
                        <a:lnTo>
                          <a:pt x="100" y="202"/>
                        </a:lnTo>
                        <a:lnTo>
                          <a:pt x="92" y="208"/>
                        </a:lnTo>
                        <a:lnTo>
                          <a:pt x="85" y="212"/>
                        </a:lnTo>
                        <a:lnTo>
                          <a:pt x="76" y="215"/>
                        </a:lnTo>
                        <a:lnTo>
                          <a:pt x="66" y="216"/>
                        </a:lnTo>
                        <a:lnTo>
                          <a:pt x="55" y="216"/>
                        </a:lnTo>
                        <a:lnTo>
                          <a:pt x="49" y="216"/>
                        </a:lnTo>
                        <a:lnTo>
                          <a:pt x="39" y="215"/>
                        </a:lnTo>
                        <a:lnTo>
                          <a:pt x="30" y="212"/>
                        </a:lnTo>
                        <a:lnTo>
                          <a:pt x="21" y="207"/>
                        </a:lnTo>
                        <a:lnTo>
                          <a:pt x="13" y="202"/>
                        </a:lnTo>
                        <a:lnTo>
                          <a:pt x="8" y="194"/>
                        </a:lnTo>
                        <a:lnTo>
                          <a:pt x="4" y="185"/>
                        </a:lnTo>
                        <a:lnTo>
                          <a:pt x="1" y="180"/>
                        </a:lnTo>
                        <a:lnTo>
                          <a:pt x="0" y="176"/>
                        </a:lnTo>
                        <a:lnTo>
                          <a:pt x="0" y="170"/>
                        </a:lnTo>
                        <a:lnTo>
                          <a:pt x="0" y="165"/>
                        </a:lnTo>
                        <a:lnTo>
                          <a:pt x="1" y="136"/>
                        </a:lnTo>
                        <a:lnTo>
                          <a:pt x="4" y="105"/>
                        </a:lnTo>
                        <a:lnTo>
                          <a:pt x="5" y="74"/>
                        </a:lnTo>
                        <a:lnTo>
                          <a:pt x="5" y="44"/>
                        </a:lnTo>
                        <a:lnTo>
                          <a:pt x="6" y="35"/>
                        </a:lnTo>
                        <a:lnTo>
                          <a:pt x="8" y="27"/>
                        </a:lnTo>
                        <a:lnTo>
                          <a:pt x="13" y="19"/>
                        </a:lnTo>
                        <a:lnTo>
                          <a:pt x="19" y="11"/>
                        </a:lnTo>
                        <a:lnTo>
                          <a:pt x="26" y="6"/>
                        </a:lnTo>
                        <a:lnTo>
                          <a:pt x="34" y="2"/>
                        </a:lnTo>
                        <a:lnTo>
                          <a:pt x="44" y="0"/>
                        </a:lnTo>
                        <a:lnTo>
                          <a:pt x="53"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48" name="Freeform 47"/>
                  <p:cNvSpPr>
                    <a:spLocks/>
                  </p:cNvSpPr>
                  <p:nvPr/>
                </p:nvSpPr>
                <p:spPr bwMode="auto">
                  <a:xfrm flipH="1">
                    <a:off x="3209581" y="1707489"/>
                    <a:ext cx="36177" cy="72469"/>
                  </a:xfrm>
                  <a:custGeom>
                    <a:avLst/>
                    <a:gdLst>
                      <a:gd name="T0" fmla="*/ 49 w 110"/>
                      <a:gd name="T1" fmla="*/ 0 h 219"/>
                      <a:gd name="T2" fmla="*/ 55 w 110"/>
                      <a:gd name="T3" fmla="*/ 0 h 219"/>
                      <a:gd name="T4" fmla="*/ 66 w 110"/>
                      <a:gd name="T5" fmla="*/ 0 h 219"/>
                      <a:gd name="T6" fmla="*/ 76 w 110"/>
                      <a:gd name="T7" fmla="*/ 1 h 219"/>
                      <a:gd name="T8" fmla="*/ 84 w 110"/>
                      <a:gd name="T9" fmla="*/ 4 h 219"/>
                      <a:gd name="T10" fmla="*/ 92 w 110"/>
                      <a:gd name="T11" fmla="*/ 8 h 219"/>
                      <a:gd name="T12" fmla="*/ 97 w 110"/>
                      <a:gd name="T13" fmla="*/ 14 h 219"/>
                      <a:gd name="T14" fmla="*/ 103 w 110"/>
                      <a:gd name="T15" fmla="*/ 21 h 219"/>
                      <a:gd name="T16" fmla="*/ 107 w 110"/>
                      <a:gd name="T17" fmla="*/ 30 h 219"/>
                      <a:gd name="T18" fmla="*/ 109 w 110"/>
                      <a:gd name="T19" fmla="*/ 39 h 219"/>
                      <a:gd name="T20" fmla="*/ 110 w 110"/>
                      <a:gd name="T21" fmla="*/ 48 h 219"/>
                      <a:gd name="T22" fmla="*/ 110 w 110"/>
                      <a:gd name="T23" fmla="*/ 79 h 219"/>
                      <a:gd name="T24" fmla="*/ 110 w 110"/>
                      <a:gd name="T25" fmla="*/ 109 h 219"/>
                      <a:gd name="T26" fmla="*/ 110 w 110"/>
                      <a:gd name="T27" fmla="*/ 138 h 219"/>
                      <a:gd name="T28" fmla="*/ 110 w 110"/>
                      <a:gd name="T29" fmla="*/ 167 h 219"/>
                      <a:gd name="T30" fmla="*/ 109 w 110"/>
                      <a:gd name="T31" fmla="*/ 178 h 219"/>
                      <a:gd name="T32" fmla="*/ 106 w 110"/>
                      <a:gd name="T33" fmla="*/ 188 h 219"/>
                      <a:gd name="T34" fmla="*/ 102 w 110"/>
                      <a:gd name="T35" fmla="*/ 197 h 219"/>
                      <a:gd name="T36" fmla="*/ 95 w 110"/>
                      <a:gd name="T37" fmla="*/ 204 h 219"/>
                      <a:gd name="T38" fmla="*/ 89 w 110"/>
                      <a:gd name="T39" fmla="*/ 211 h 219"/>
                      <a:gd name="T40" fmla="*/ 80 w 110"/>
                      <a:gd name="T41" fmla="*/ 215 h 219"/>
                      <a:gd name="T42" fmla="*/ 71 w 110"/>
                      <a:gd name="T43" fmla="*/ 218 h 219"/>
                      <a:gd name="T44" fmla="*/ 62 w 110"/>
                      <a:gd name="T45" fmla="*/ 219 h 219"/>
                      <a:gd name="T46" fmla="*/ 51 w 110"/>
                      <a:gd name="T47" fmla="*/ 219 h 219"/>
                      <a:gd name="T48" fmla="*/ 44 w 110"/>
                      <a:gd name="T49" fmla="*/ 219 h 219"/>
                      <a:gd name="T50" fmla="*/ 39 w 110"/>
                      <a:gd name="T51" fmla="*/ 218 h 219"/>
                      <a:gd name="T52" fmla="*/ 35 w 110"/>
                      <a:gd name="T53" fmla="*/ 218 h 219"/>
                      <a:gd name="T54" fmla="*/ 30 w 110"/>
                      <a:gd name="T55" fmla="*/ 216 h 219"/>
                      <a:gd name="T56" fmla="*/ 26 w 110"/>
                      <a:gd name="T57" fmla="*/ 215 h 219"/>
                      <a:gd name="T58" fmla="*/ 19 w 110"/>
                      <a:gd name="T59" fmla="*/ 209 h 219"/>
                      <a:gd name="T60" fmla="*/ 12 w 110"/>
                      <a:gd name="T61" fmla="*/ 203 h 219"/>
                      <a:gd name="T62" fmla="*/ 7 w 110"/>
                      <a:gd name="T63" fmla="*/ 195 h 219"/>
                      <a:gd name="T64" fmla="*/ 3 w 110"/>
                      <a:gd name="T65" fmla="*/ 187 h 219"/>
                      <a:gd name="T66" fmla="*/ 1 w 110"/>
                      <a:gd name="T67" fmla="*/ 177 h 219"/>
                      <a:gd name="T68" fmla="*/ 0 w 110"/>
                      <a:gd name="T69" fmla="*/ 167 h 219"/>
                      <a:gd name="T70" fmla="*/ 0 w 110"/>
                      <a:gd name="T71" fmla="*/ 137 h 219"/>
                      <a:gd name="T72" fmla="*/ 0 w 110"/>
                      <a:gd name="T73" fmla="*/ 107 h 219"/>
                      <a:gd name="T74" fmla="*/ 0 w 110"/>
                      <a:gd name="T75" fmla="*/ 77 h 219"/>
                      <a:gd name="T76" fmla="*/ 0 w 110"/>
                      <a:gd name="T77" fmla="*/ 46 h 219"/>
                      <a:gd name="T78" fmla="*/ 1 w 110"/>
                      <a:gd name="T79" fmla="*/ 37 h 219"/>
                      <a:gd name="T80" fmla="*/ 4 w 110"/>
                      <a:gd name="T81" fmla="*/ 28 h 219"/>
                      <a:gd name="T82" fmla="*/ 9 w 110"/>
                      <a:gd name="T83" fmla="*/ 20 h 219"/>
                      <a:gd name="T84" fmla="*/ 14 w 110"/>
                      <a:gd name="T85" fmla="*/ 13 h 219"/>
                      <a:gd name="T86" fmla="*/ 22 w 110"/>
                      <a:gd name="T87" fmla="*/ 7 h 219"/>
                      <a:gd name="T88" fmla="*/ 29 w 110"/>
                      <a:gd name="T89" fmla="*/ 3 h 219"/>
                      <a:gd name="T90" fmla="*/ 39 w 110"/>
                      <a:gd name="T91" fmla="*/ 1 h 219"/>
                      <a:gd name="T92" fmla="*/ 49 w 110"/>
                      <a:gd name="T93"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0" h="219">
                        <a:moveTo>
                          <a:pt x="49" y="0"/>
                        </a:moveTo>
                        <a:lnTo>
                          <a:pt x="55" y="0"/>
                        </a:lnTo>
                        <a:lnTo>
                          <a:pt x="66" y="0"/>
                        </a:lnTo>
                        <a:lnTo>
                          <a:pt x="76" y="1"/>
                        </a:lnTo>
                        <a:lnTo>
                          <a:pt x="84" y="4"/>
                        </a:lnTo>
                        <a:lnTo>
                          <a:pt x="92" y="8"/>
                        </a:lnTo>
                        <a:lnTo>
                          <a:pt x="97" y="14"/>
                        </a:lnTo>
                        <a:lnTo>
                          <a:pt x="103" y="21"/>
                        </a:lnTo>
                        <a:lnTo>
                          <a:pt x="107" y="30"/>
                        </a:lnTo>
                        <a:lnTo>
                          <a:pt x="109" y="39"/>
                        </a:lnTo>
                        <a:lnTo>
                          <a:pt x="110" y="48"/>
                        </a:lnTo>
                        <a:lnTo>
                          <a:pt x="110" y="79"/>
                        </a:lnTo>
                        <a:lnTo>
                          <a:pt x="110" y="109"/>
                        </a:lnTo>
                        <a:lnTo>
                          <a:pt x="110" y="138"/>
                        </a:lnTo>
                        <a:lnTo>
                          <a:pt x="110" y="167"/>
                        </a:lnTo>
                        <a:lnTo>
                          <a:pt x="109" y="178"/>
                        </a:lnTo>
                        <a:lnTo>
                          <a:pt x="106" y="188"/>
                        </a:lnTo>
                        <a:lnTo>
                          <a:pt x="102" y="197"/>
                        </a:lnTo>
                        <a:lnTo>
                          <a:pt x="95" y="204"/>
                        </a:lnTo>
                        <a:lnTo>
                          <a:pt x="89" y="211"/>
                        </a:lnTo>
                        <a:lnTo>
                          <a:pt x="80" y="215"/>
                        </a:lnTo>
                        <a:lnTo>
                          <a:pt x="71" y="218"/>
                        </a:lnTo>
                        <a:lnTo>
                          <a:pt x="62" y="219"/>
                        </a:lnTo>
                        <a:lnTo>
                          <a:pt x="51" y="219"/>
                        </a:lnTo>
                        <a:lnTo>
                          <a:pt x="44" y="219"/>
                        </a:lnTo>
                        <a:lnTo>
                          <a:pt x="39" y="218"/>
                        </a:lnTo>
                        <a:lnTo>
                          <a:pt x="35" y="218"/>
                        </a:lnTo>
                        <a:lnTo>
                          <a:pt x="30" y="216"/>
                        </a:lnTo>
                        <a:lnTo>
                          <a:pt x="26" y="215"/>
                        </a:lnTo>
                        <a:lnTo>
                          <a:pt x="19" y="209"/>
                        </a:lnTo>
                        <a:lnTo>
                          <a:pt x="12" y="203"/>
                        </a:lnTo>
                        <a:lnTo>
                          <a:pt x="7" y="195"/>
                        </a:lnTo>
                        <a:lnTo>
                          <a:pt x="3" y="187"/>
                        </a:lnTo>
                        <a:lnTo>
                          <a:pt x="1" y="177"/>
                        </a:lnTo>
                        <a:lnTo>
                          <a:pt x="0" y="167"/>
                        </a:lnTo>
                        <a:lnTo>
                          <a:pt x="0" y="137"/>
                        </a:lnTo>
                        <a:lnTo>
                          <a:pt x="0" y="107"/>
                        </a:lnTo>
                        <a:lnTo>
                          <a:pt x="0" y="77"/>
                        </a:lnTo>
                        <a:lnTo>
                          <a:pt x="0" y="46"/>
                        </a:lnTo>
                        <a:lnTo>
                          <a:pt x="1" y="37"/>
                        </a:lnTo>
                        <a:lnTo>
                          <a:pt x="4" y="28"/>
                        </a:lnTo>
                        <a:lnTo>
                          <a:pt x="9" y="20"/>
                        </a:lnTo>
                        <a:lnTo>
                          <a:pt x="14" y="13"/>
                        </a:lnTo>
                        <a:lnTo>
                          <a:pt x="22" y="7"/>
                        </a:lnTo>
                        <a:lnTo>
                          <a:pt x="29" y="3"/>
                        </a:lnTo>
                        <a:lnTo>
                          <a:pt x="39" y="1"/>
                        </a:lnTo>
                        <a:lnTo>
                          <a:pt x="49"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49" name="Freeform 48"/>
                  <p:cNvSpPr>
                    <a:spLocks/>
                  </p:cNvSpPr>
                  <p:nvPr/>
                </p:nvSpPr>
                <p:spPr bwMode="auto">
                  <a:xfrm flipH="1">
                    <a:off x="3119810" y="1964426"/>
                    <a:ext cx="142026" cy="113315"/>
                  </a:xfrm>
                  <a:custGeom>
                    <a:avLst/>
                    <a:gdLst>
                      <a:gd name="T0" fmla="*/ 0 w 422"/>
                      <a:gd name="T1" fmla="*/ 75 h 343"/>
                      <a:gd name="T2" fmla="*/ 0 w 422"/>
                      <a:gd name="T3" fmla="*/ 105 h 343"/>
                      <a:gd name="T4" fmla="*/ 0 w 422"/>
                      <a:gd name="T5" fmla="*/ 133 h 343"/>
                      <a:gd name="T6" fmla="*/ 0 w 422"/>
                      <a:gd name="T7" fmla="*/ 161 h 343"/>
                      <a:gd name="T8" fmla="*/ 0 w 422"/>
                      <a:gd name="T9" fmla="*/ 188 h 343"/>
                      <a:gd name="T10" fmla="*/ 19 w 422"/>
                      <a:gd name="T11" fmla="*/ 209 h 343"/>
                      <a:gd name="T12" fmla="*/ 38 w 422"/>
                      <a:gd name="T13" fmla="*/ 231 h 343"/>
                      <a:gd name="T14" fmla="*/ 57 w 422"/>
                      <a:gd name="T15" fmla="*/ 252 h 343"/>
                      <a:gd name="T16" fmla="*/ 79 w 422"/>
                      <a:gd name="T17" fmla="*/ 272 h 343"/>
                      <a:gd name="T18" fmla="*/ 96 w 422"/>
                      <a:gd name="T19" fmla="*/ 291 h 343"/>
                      <a:gd name="T20" fmla="*/ 111 w 422"/>
                      <a:gd name="T21" fmla="*/ 305 h 343"/>
                      <a:gd name="T22" fmla="*/ 125 w 422"/>
                      <a:gd name="T23" fmla="*/ 318 h 343"/>
                      <a:gd name="T24" fmla="*/ 138 w 422"/>
                      <a:gd name="T25" fmla="*/ 327 h 343"/>
                      <a:gd name="T26" fmla="*/ 150 w 422"/>
                      <a:gd name="T27" fmla="*/ 335 h 343"/>
                      <a:gd name="T28" fmla="*/ 162 w 422"/>
                      <a:gd name="T29" fmla="*/ 340 h 343"/>
                      <a:gd name="T30" fmla="*/ 167 w 422"/>
                      <a:gd name="T31" fmla="*/ 342 h 343"/>
                      <a:gd name="T32" fmla="*/ 173 w 422"/>
                      <a:gd name="T33" fmla="*/ 343 h 343"/>
                      <a:gd name="T34" fmla="*/ 178 w 422"/>
                      <a:gd name="T35" fmla="*/ 343 h 343"/>
                      <a:gd name="T36" fmla="*/ 183 w 422"/>
                      <a:gd name="T37" fmla="*/ 343 h 343"/>
                      <a:gd name="T38" fmla="*/ 188 w 422"/>
                      <a:gd name="T39" fmla="*/ 343 h 343"/>
                      <a:gd name="T40" fmla="*/ 193 w 422"/>
                      <a:gd name="T41" fmla="*/ 341 h 343"/>
                      <a:gd name="T42" fmla="*/ 199 w 422"/>
                      <a:gd name="T43" fmla="*/ 340 h 343"/>
                      <a:gd name="T44" fmla="*/ 204 w 422"/>
                      <a:gd name="T45" fmla="*/ 338 h 343"/>
                      <a:gd name="T46" fmla="*/ 215 w 422"/>
                      <a:gd name="T47" fmla="*/ 332 h 343"/>
                      <a:gd name="T48" fmla="*/ 226 w 422"/>
                      <a:gd name="T49" fmla="*/ 322 h 343"/>
                      <a:gd name="T50" fmla="*/ 237 w 422"/>
                      <a:gd name="T51" fmla="*/ 311 h 343"/>
                      <a:gd name="T52" fmla="*/ 249 w 422"/>
                      <a:gd name="T53" fmla="*/ 298 h 343"/>
                      <a:gd name="T54" fmla="*/ 262 w 422"/>
                      <a:gd name="T55" fmla="*/ 283 h 343"/>
                      <a:gd name="T56" fmla="*/ 276 w 422"/>
                      <a:gd name="T57" fmla="*/ 266 h 343"/>
                      <a:gd name="T58" fmla="*/ 294 w 422"/>
                      <a:gd name="T59" fmla="*/ 244 h 343"/>
                      <a:gd name="T60" fmla="*/ 311 w 422"/>
                      <a:gd name="T61" fmla="*/ 221 h 343"/>
                      <a:gd name="T62" fmla="*/ 328 w 422"/>
                      <a:gd name="T63" fmla="*/ 200 h 343"/>
                      <a:gd name="T64" fmla="*/ 345 w 422"/>
                      <a:gd name="T65" fmla="*/ 177 h 343"/>
                      <a:gd name="T66" fmla="*/ 364 w 422"/>
                      <a:gd name="T67" fmla="*/ 154 h 343"/>
                      <a:gd name="T68" fmla="*/ 383 w 422"/>
                      <a:gd name="T69" fmla="*/ 132 h 343"/>
                      <a:gd name="T70" fmla="*/ 402 w 422"/>
                      <a:gd name="T71" fmla="*/ 108 h 343"/>
                      <a:gd name="T72" fmla="*/ 422 w 422"/>
                      <a:gd name="T73" fmla="*/ 85 h 343"/>
                      <a:gd name="T74" fmla="*/ 406 w 422"/>
                      <a:gd name="T75" fmla="*/ 64 h 343"/>
                      <a:gd name="T76" fmla="*/ 391 w 422"/>
                      <a:gd name="T77" fmla="*/ 42 h 343"/>
                      <a:gd name="T78" fmla="*/ 376 w 422"/>
                      <a:gd name="T79" fmla="*/ 21 h 343"/>
                      <a:gd name="T80" fmla="*/ 361 w 422"/>
                      <a:gd name="T81" fmla="*/ 0 h 343"/>
                      <a:gd name="T82" fmla="*/ 330 w 422"/>
                      <a:gd name="T83" fmla="*/ 35 h 343"/>
                      <a:gd name="T84" fmla="*/ 302 w 422"/>
                      <a:gd name="T85" fmla="*/ 71 h 343"/>
                      <a:gd name="T86" fmla="*/ 275 w 422"/>
                      <a:gd name="T87" fmla="*/ 108 h 343"/>
                      <a:gd name="T88" fmla="*/ 250 w 422"/>
                      <a:gd name="T89" fmla="*/ 142 h 343"/>
                      <a:gd name="T90" fmla="*/ 241 w 422"/>
                      <a:gd name="T91" fmla="*/ 158 h 343"/>
                      <a:gd name="T92" fmla="*/ 230 w 422"/>
                      <a:gd name="T93" fmla="*/ 173 h 343"/>
                      <a:gd name="T94" fmla="*/ 220 w 422"/>
                      <a:gd name="T95" fmla="*/ 188 h 343"/>
                      <a:gd name="T96" fmla="*/ 208 w 422"/>
                      <a:gd name="T97" fmla="*/ 200 h 343"/>
                      <a:gd name="T98" fmla="*/ 203 w 422"/>
                      <a:gd name="T99" fmla="*/ 205 h 343"/>
                      <a:gd name="T100" fmla="*/ 196 w 422"/>
                      <a:gd name="T101" fmla="*/ 211 h 343"/>
                      <a:gd name="T102" fmla="*/ 190 w 422"/>
                      <a:gd name="T103" fmla="*/ 214 h 343"/>
                      <a:gd name="T104" fmla="*/ 183 w 422"/>
                      <a:gd name="T105" fmla="*/ 216 h 343"/>
                      <a:gd name="T106" fmla="*/ 177 w 422"/>
                      <a:gd name="T107" fmla="*/ 217 h 343"/>
                      <a:gd name="T108" fmla="*/ 169 w 422"/>
                      <a:gd name="T109" fmla="*/ 217 h 343"/>
                      <a:gd name="T110" fmla="*/ 162 w 422"/>
                      <a:gd name="T111" fmla="*/ 216 h 343"/>
                      <a:gd name="T112" fmla="*/ 154 w 422"/>
                      <a:gd name="T113" fmla="*/ 212 h 343"/>
                      <a:gd name="T114" fmla="*/ 140 w 422"/>
                      <a:gd name="T115" fmla="*/ 202 h 343"/>
                      <a:gd name="T116" fmla="*/ 122 w 422"/>
                      <a:gd name="T117" fmla="*/ 187 h 343"/>
                      <a:gd name="T118" fmla="*/ 101 w 422"/>
                      <a:gd name="T119" fmla="*/ 168 h 343"/>
                      <a:gd name="T120" fmla="*/ 79 w 422"/>
                      <a:gd name="T121" fmla="*/ 148 h 343"/>
                      <a:gd name="T122" fmla="*/ 34 w 422"/>
                      <a:gd name="T123" fmla="*/ 107 h 343"/>
                      <a:gd name="T124" fmla="*/ 0 w 422"/>
                      <a:gd name="T125" fmla="*/ 75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2" h="343">
                        <a:moveTo>
                          <a:pt x="0" y="75"/>
                        </a:moveTo>
                        <a:lnTo>
                          <a:pt x="0" y="105"/>
                        </a:lnTo>
                        <a:lnTo>
                          <a:pt x="0" y="133"/>
                        </a:lnTo>
                        <a:lnTo>
                          <a:pt x="0" y="161"/>
                        </a:lnTo>
                        <a:lnTo>
                          <a:pt x="0" y="188"/>
                        </a:lnTo>
                        <a:lnTo>
                          <a:pt x="19" y="209"/>
                        </a:lnTo>
                        <a:lnTo>
                          <a:pt x="38" y="231"/>
                        </a:lnTo>
                        <a:lnTo>
                          <a:pt x="57" y="252"/>
                        </a:lnTo>
                        <a:lnTo>
                          <a:pt x="79" y="272"/>
                        </a:lnTo>
                        <a:lnTo>
                          <a:pt x="96" y="291"/>
                        </a:lnTo>
                        <a:lnTo>
                          <a:pt x="111" y="305"/>
                        </a:lnTo>
                        <a:lnTo>
                          <a:pt x="125" y="318"/>
                        </a:lnTo>
                        <a:lnTo>
                          <a:pt x="138" y="327"/>
                        </a:lnTo>
                        <a:lnTo>
                          <a:pt x="150" y="335"/>
                        </a:lnTo>
                        <a:lnTo>
                          <a:pt x="162" y="340"/>
                        </a:lnTo>
                        <a:lnTo>
                          <a:pt x="167" y="342"/>
                        </a:lnTo>
                        <a:lnTo>
                          <a:pt x="173" y="343"/>
                        </a:lnTo>
                        <a:lnTo>
                          <a:pt x="178" y="343"/>
                        </a:lnTo>
                        <a:lnTo>
                          <a:pt x="183" y="343"/>
                        </a:lnTo>
                        <a:lnTo>
                          <a:pt x="188" y="343"/>
                        </a:lnTo>
                        <a:lnTo>
                          <a:pt x="193" y="341"/>
                        </a:lnTo>
                        <a:lnTo>
                          <a:pt x="199" y="340"/>
                        </a:lnTo>
                        <a:lnTo>
                          <a:pt x="204" y="338"/>
                        </a:lnTo>
                        <a:lnTo>
                          <a:pt x="215" y="332"/>
                        </a:lnTo>
                        <a:lnTo>
                          <a:pt x="226" y="322"/>
                        </a:lnTo>
                        <a:lnTo>
                          <a:pt x="237" y="311"/>
                        </a:lnTo>
                        <a:lnTo>
                          <a:pt x="249" y="298"/>
                        </a:lnTo>
                        <a:lnTo>
                          <a:pt x="262" y="283"/>
                        </a:lnTo>
                        <a:lnTo>
                          <a:pt x="276" y="266"/>
                        </a:lnTo>
                        <a:lnTo>
                          <a:pt x="294" y="244"/>
                        </a:lnTo>
                        <a:lnTo>
                          <a:pt x="311" y="221"/>
                        </a:lnTo>
                        <a:lnTo>
                          <a:pt x="328" y="200"/>
                        </a:lnTo>
                        <a:lnTo>
                          <a:pt x="345" y="177"/>
                        </a:lnTo>
                        <a:lnTo>
                          <a:pt x="364" y="154"/>
                        </a:lnTo>
                        <a:lnTo>
                          <a:pt x="383" y="132"/>
                        </a:lnTo>
                        <a:lnTo>
                          <a:pt x="402" y="108"/>
                        </a:lnTo>
                        <a:lnTo>
                          <a:pt x="422" y="85"/>
                        </a:lnTo>
                        <a:lnTo>
                          <a:pt x="406" y="64"/>
                        </a:lnTo>
                        <a:lnTo>
                          <a:pt x="391" y="42"/>
                        </a:lnTo>
                        <a:lnTo>
                          <a:pt x="376" y="21"/>
                        </a:lnTo>
                        <a:lnTo>
                          <a:pt x="361" y="0"/>
                        </a:lnTo>
                        <a:lnTo>
                          <a:pt x="330" y="35"/>
                        </a:lnTo>
                        <a:lnTo>
                          <a:pt x="302" y="71"/>
                        </a:lnTo>
                        <a:lnTo>
                          <a:pt x="275" y="108"/>
                        </a:lnTo>
                        <a:lnTo>
                          <a:pt x="250" y="142"/>
                        </a:lnTo>
                        <a:lnTo>
                          <a:pt x="241" y="158"/>
                        </a:lnTo>
                        <a:lnTo>
                          <a:pt x="230" y="173"/>
                        </a:lnTo>
                        <a:lnTo>
                          <a:pt x="220" y="188"/>
                        </a:lnTo>
                        <a:lnTo>
                          <a:pt x="208" y="200"/>
                        </a:lnTo>
                        <a:lnTo>
                          <a:pt x="203" y="205"/>
                        </a:lnTo>
                        <a:lnTo>
                          <a:pt x="196" y="211"/>
                        </a:lnTo>
                        <a:lnTo>
                          <a:pt x="190" y="214"/>
                        </a:lnTo>
                        <a:lnTo>
                          <a:pt x="183" y="216"/>
                        </a:lnTo>
                        <a:lnTo>
                          <a:pt x="177" y="217"/>
                        </a:lnTo>
                        <a:lnTo>
                          <a:pt x="169" y="217"/>
                        </a:lnTo>
                        <a:lnTo>
                          <a:pt x="162" y="216"/>
                        </a:lnTo>
                        <a:lnTo>
                          <a:pt x="154" y="212"/>
                        </a:lnTo>
                        <a:lnTo>
                          <a:pt x="140" y="202"/>
                        </a:lnTo>
                        <a:lnTo>
                          <a:pt x="122" y="187"/>
                        </a:lnTo>
                        <a:lnTo>
                          <a:pt x="101" y="168"/>
                        </a:lnTo>
                        <a:lnTo>
                          <a:pt x="79" y="148"/>
                        </a:lnTo>
                        <a:lnTo>
                          <a:pt x="34" y="107"/>
                        </a:lnTo>
                        <a:lnTo>
                          <a:pt x="0" y="75"/>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grpSp>
              <p:nvGrpSpPr>
                <p:cNvPr id="27" name="Group 26"/>
                <p:cNvGrpSpPr/>
                <p:nvPr/>
              </p:nvGrpSpPr>
              <p:grpSpPr>
                <a:xfrm rot="6485156">
                  <a:off x="3735189" y="3043624"/>
                  <a:ext cx="521626" cy="479991"/>
                  <a:chOff x="2535627" y="1263450"/>
                  <a:chExt cx="562744" cy="517826"/>
                </a:xfrm>
              </p:grpSpPr>
              <p:sp>
                <p:nvSpPr>
                  <p:cNvPr id="33" name="Freeform 32"/>
                  <p:cNvSpPr>
                    <a:spLocks/>
                  </p:cNvSpPr>
                  <p:nvPr/>
                </p:nvSpPr>
                <p:spPr bwMode="auto">
                  <a:xfrm flipH="1">
                    <a:off x="2594581" y="1285849"/>
                    <a:ext cx="503790" cy="495427"/>
                  </a:xfrm>
                  <a:custGeom>
                    <a:avLst/>
                    <a:gdLst>
                      <a:gd name="T0" fmla="*/ 1503 w 1503"/>
                      <a:gd name="T1" fmla="*/ 747 h 1504"/>
                      <a:gd name="T2" fmla="*/ 1502 w 1503"/>
                      <a:gd name="T3" fmla="*/ 791 h 1504"/>
                      <a:gd name="T4" fmla="*/ 1495 w 1503"/>
                      <a:gd name="T5" fmla="*/ 867 h 1504"/>
                      <a:gd name="T6" fmla="*/ 1479 w 1503"/>
                      <a:gd name="T7" fmla="*/ 940 h 1504"/>
                      <a:gd name="T8" fmla="*/ 1458 w 1503"/>
                      <a:gd name="T9" fmla="*/ 1011 h 1504"/>
                      <a:gd name="T10" fmla="*/ 1429 w 1503"/>
                      <a:gd name="T11" fmla="*/ 1078 h 1504"/>
                      <a:gd name="T12" fmla="*/ 1394 w 1503"/>
                      <a:gd name="T13" fmla="*/ 1142 h 1504"/>
                      <a:gd name="T14" fmla="*/ 1354 w 1503"/>
                      <a:gd name="T15" fmla="*/ 1202 h 1504"/>
                      <a:gd name="T16" fmla="*/ 1308 w 1503"/>
                      <a:gd name="T17" fmla="*/ 1258 h 1504"/>
                      <a:gd name="T18" fmla="*/ 1257 w 1503"/>
                      <a:gd name="T19" fmla="*/ 1309 h 1504"/>
                      <a:gd name="T20" fmla="*/ 1201 w 1503"/>
                      <a:gd name="T21" fmla="*/ 1355 h 1504"/>
                      <a:gd name="T22" fmla="*/ 1141 w 1503"/>
                      <a:gd name="T23" fmla="*/ 1395 h 1504"/>
                      <a:gd name="T24" fmla="*/ 1078 w 1503"/>
                      <a:gd name="T25" fmla="*/ 1430 h 1504"/>
                      <a:gd name="T26" fmla="*/ 1010 w 1503"/>
                      <a:gd name="T27" fmla="*/ 1459 h 1504"/>
                      <a:gd name="T28" fmla="*/ 939 w 1503"/>
                      <a:gd name="T29" fmla="*/ 1481 h 1504"/>
                      <a:gd name="T30" fmla="*/ 866 w 1503"/>
                      <a:gd name="T31" fmla="*/ 1496 h 1504"/>
                      <a:gd name="T32" fmla="*/ 790 w 1503"/>
                      <a:gd name="T33" fmla="*/ 1503 h 1504"/>
                      <a:gd name="T34" fmla="*/ 713 w 1503"/>
                      <a:gd name="T35" fmla="*/ 1503 h 1504"/>
                      <a:gd name="T36" fmla="*/ 637 w 1503"/>
                      <a:gd name="T37" fmla="*/ 1496 h 1504"/>
                      <a:gd name="T38" fmla="*/ 564 w 1503"/>
                      <a:gd name="T39" fmla="*/ 1481 h 1504"/>
                      <a:gd name="T40" fmla="*/ 493 w 1503"/>
                      <a:gd name="T41" fmla="*/ 1459 h 1504"/>
                      <a:gd name="T42" fmla="*/ 425 w 1503"/>
                      <a:gd name="T43" fmla="*/ 1430 h 1504"/>
                      <a:gd name="T44" fmla="*/ 362 w 1503"/>
                      <a:gd name="T45" fmla="*/ 1395 h 1504"/>
                      <a:gd name="T46" fmla="*/ 301 w 1503"/>
                      <a:gd name="T47" fmla="*/ 1355 h 1504"/>
                      <a:gd name="T48" fmla="*/ 246 w 1503"/>
                      <a:gd name="T49" fmla="*/ 1309 h 1504"/>
                      <a:gd name="T50" fmla="*/ 195 w 1503"/>
                      <a:gd name="T51" fmla="*/ 1258 h 1504"/>
                      <a:gd name="T52" fmla="*/ 149 w 1503"/>
                      <a:gd name="T53" fmla="*/ 1202 h 1504"/>
                      <a:gd name="T54" fmla="*/ 109 w 1503"/>
                      <a:gd name="T55" fmla="*/ 1142 h 1504"/>
                      <a:gd name="T56" fmla="*/ 73 w 1503"/>
                      <a:gd name="T57" fmla="*/ 1078 h 1504"/>
                      <a:gd name="T58" fmla="*/ 45 w 1503"/>
                      <a:gd name="T59" fmla="*/ 1011 h 1504"/>
                      <a:gd name="T60" fmla="*/ 24 w 1503"/>
                      <a:gd name="T61" fmla="*/ 940 h 1504"/>
                      <a:gd name="T62" fmla="*/ 8 w 1503"/>
                      <a:gd name="T63" fmla="*/ 867 h 1504"/>
                      <a:gd name="T64" fmla="*/ 1 w 1503"/>
                      <a:gd name="T65" fmla="*/ 791 h 1504"/>
                      <a:gd name="T66" fmla="*/ 1 w 1503"/>
                      <a:gd name="T67" fmla="*/ 714 h 1504"/>
                      <a:gd name="T68" fmla="*/ 7 w 1503"/>
                      <a:gd name="T69" fmla="*/ 640 h 1504"/>
                      <a:gd name="T70" fmla="*/ 22 w 1503"/>
                      <a:gd name="T71" fmla="*/ 569 h 1504"/>
                      <a:gd name="T72" fmla="*/ 43 w 1503"/>
                      <a:gd name="T73" fmla="*/ 499 h 1504"/>
                      <a:gd name="T74" fmla="*/ 70 w 1503"/>
                      <a:gd name="T75" fmla="*/ 432 h 1504"/>
                      <a:gd name="T76" fmla="*/ 103 w 1503"/>
                      <a:gd name="T77" fmla="*/ 370 h 1504"/>
                      <a:gd name="T78" fmla="*/ 142 w 1503"/>
                      <a:gd name="T79" fmla="*/ 310 h 1504"/>
                      <a:gd name="T80" fmla="*/ 187 w 1503"/>
                      <a:gd name="T81" fmla="*/ 255 h 1504"/>
                      <a:gd name="T82" fmla="*/ 235 w 1503"/>
                      <a:gd name="T83" fmla="*/ 204 h 1504"/>
                      <a:gd name="T84" fmla="*/ 289 w 1503"/>
                      <a:gd name="T85" fmla="*/ 159 h 1504"/>
                      <a:gd name="T86" fmla="*/ 346 w 1503"/>
                      <a:gd name="T87" fmla="*/ 118 h 1504"/>
                      <a:gd name="T88" fmla="*/ 408 w 1503"/>
                      <a:gd name="T89" fmla="*/ 82 h 1504"/>
                      <a:gd name="T90" fmla="*/ 473 w 1503"/>
                      <a:gd name="T91" fmla="*/ 53 h 1504"/>
                      <a:gd name="T92" fmla="*/ 541 w 1503"/>
                      <a:gd name="T93" fmla="*/ 29 h 1504"/>
                      <a:gd name="T94" fmla="*/ 612 w 1503"/>
                      <a:gd name="T95" fmla="*/ 13 h 1504"/>
                      <a:gd name="T96" fmla="*/ 686 w 1503"/>
                      <a:gd name="T97" fmla="*/ 2 h 1504"/>
                      <a:gd name="T98" fmla="*/ 723 w 1503"/>
                      <a:gd name="T99" fmla="*/ 743 h 1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03" h="1504">
                        <a:moveTo>
                          <a:pt x="1503" y="743"/>
                        </a:moveTo>
                        <a:lnTo>
                          <a:pt x="1503" y="747"/>
                        </a:lnTo>
                        <a:lnTo>
                          <a:pt x="1503" y="752"/>
                        </a:lnTo>
                        <a:lnTo>
                          <a:pt x="1502" y="791"/>
                        </a:lnTo>
                        <a:lnTo>
                          <a:pt x="1499" y="829"/>
                        </a:lnTo>
                        <a:lnTo>
                          <a:pt x="1495" y="867"/>
                        </a:lnTo>
                        <a:lnTo>
                          <a:pt x="1488" y="904"/>
                        </a:lnTo>
                        <a:lnTo>
                          <a:pt x="1479" y="940"/>
                        </a:lnTo>
                        <a:lnTo>
                          <a:pt x="1470" y="976"/>
                        </a:lnTo>
                        <a:lnTo>
                          <a:pt x="1458" y="1011"/>
                        </a:lnTo>
                        <a:lnTo>
                          <a:pt x="1444" y="1045"/>
                        </a:lnTo>
                        <a:lnTo>
                          <a:pt x="1429" y="1078"/>
                        </a:lnTo>
                        <a:lnTo>
                          <a:pt x="1412" y="1111"/>
                        </a:lnTo>
                        <a:lnTo>
                          <a:pt x="1394" y="1142"/>
                        </a:lnTo>
                        <a:lnTo>
                          <a:pt x="1375" y="1173"/>
                        </a:lnTo>
                        <a:lnTo>
                          <a:pt x="1354" y="1202"/>
                        </a:lnTo>
                        <a:lnTo>
                          <a:pt x="1331" y="1230"/>
                        </a:lnTo>
                        <a:lnTo>
                          <a:pt x="1308" y="1258"/>
                        </a:lnTo>
                        <a:lnTo>
                          <a:pt x="1283" y="1284"/>
                        </a:lnTo>
                        <a:lnTo>
                          <a:pt x="1257" y="1309"/>
                        </a:lnTo>
                        <a:lnTo>
                          <a:pt x="1230" y="1333"/>
                        </a:lnTo>
                        <a:lnTo>
                          <a:pt x="1201" y="1355"/>
                        </a:lnTo>
                        <a:lnTo>
                          <a:pt x="1172" y="1376"/>
                        </a:lnTo>
                        <a:lnTo>
                          <a:pt x="1141" y="1395"/>
                        </a:lnTo>
                        <a:lnTo>
                          <a:pt x="1110" y="1414"/>
                        </a:lnTo>
                        <a:lnTo>
                          <a:pt x="1078" y="1430"/>
                        </a:lnTo>
                        <a:lnTo>
                          <a:pt x="1044" y="1445"/>
                        </a:lnTo>
                        <a:lnTo>
                          <a:pt x="1010" y="1459"/>
                        </a:lnTo>
                        <a:lnTo>
                          <a:pt x="975" y="1471"/>
                        </a:lnTo>
                        <a:lnTo>
                          <a:pt x="939" y="1481"/>
                        </a:lnTo>
                        <a:lnTo>
                          <a:pt x="903" y="1489"/>
                        </a:lnTo>
                        <a:lnTo>
                          <a:pt x="866" y="1496"/>
                        </a:lnTo>
                        <a:lnTo>
                          <a:pt x="828" y="1500"/>
                        </a:lnTo>
                        <a:lnTo>
                          <a:pt x="790" y="1503"/>
                        </a:lnTo>
                        <a:lnTo>
                          <a:pt x="751" y="1504"/>
                        </a:lnTo>
                        <a:lnTo>
                          <a:pt x="713" y="1503"/>
                        </a:lnTo>
                        <a:lnTo>
                          <a:pt x="675" y="1500"/>
                        </a:lnTo>
                        <a:lnTo>
                          <a:pt x="637" y="1496"/>
                        </a:lnTo>
                        <a:lnTo>
                          <a:pt x="600" y="1489"/>
                        </a:lnTo>
                        <a:lnTo>
                          <a:pt x="564" y="1481"/>
                        </a:lnTo>
                        <a:lnTo>
                          <a:pt x="528" y="1471"/>
                        </a:lnTo>
                        <a:lnTo>
                          <a:pt x="493" y="1459"/>
                        </a:lnTo>
                        <a:lnTo>
                          <a:pt x="459" y="1445"/>
                        </a:lnTo>
                        <a:lnTo>
                          <a:pt x="425" y="1430"/>
                        </a:lnTo>
                        <a:lnTo>
                          <a:pt x="393" y="1414"/>
                        </a:lnTo>
                        <a:lnTo>
                          <a:pt x="362" y="1395"/>
                        </a:lnTo>
                        <a:lnTo>
                          <a:pt x="331" y="1376"/>
                        </a:lnTo>
                        <a:lnTo>
                          <a:pt x="301" y="1355"/>
                        </a:lnTo>
                        <a:lnTo>
                          <a:pt x="273" y="1333"/>
                        </a:lnTo>
                        <a:lnTo>
                          <a:pt x="246" y="1309"/>
                        </a:lnTo>
                        <a:lnTo>
                          <a:pt x="220" y="1284"/>
                        </a:lnTo>
                        <a:lnTo>
                          <a:pt x="195" y="1258"/>
                        </a:lnTo>
                        <a:lnTo>
                          <a:pt x="172" y="1230"/>
                        </a:lnTo>
                        <a:lnTo>
                          <a:pt x="149" y="1202"/>
                        </a:lnTo>
                        <a:lnTo>
                          <a:pt x="128" y="1173"/>
                        </a:lnTo>
                        <a:lnTo>
                          <a:pt x="109" y="1142"/>
                        </a:lnTo>
                        <a:lnTo>
                          <a:pt x="91" y="1111"/>
                        </a:lnTo>
                        <a:lnTo>
                          <a:pt x="73" y="1078"/>
                        </a:lnTo>
                        <a:lnTo>
                          <a:pt x="58" y="1045"/>
                        </a:lnTo>
                        <a:lnTo>
                          <a:pt x="45" y="1011"/>
                        </a:lnTo>
                        <a:lnTo>
                          <a:pt x="33" y="976"/>
                        </a:lnTo>
                        <a:lnTo>
                          <a:pt x="24" y="940"/>
                        </a:lnTo>
                        <a:lnTo>
                          <a:pt x="15" y="904"/>
                        </a:lnTo>
                        <a:lnTo>
                          <a:pt x="8" y="867"/>
                        </a:lnTo>
                        <a:lnTo>
                          <a:pt x="3" y="829"/>
                        </a:lnTo>
                        <a:lnTo>
                          <a:pt x="1" y="791"/>
                        </a:lnTo>
                        <a:lnTo>
                          <a:pt x="0" y="752"/>
                        </a:lnTo>
                        <a:lnTo>
                          <a:pt x="1" y="714"/>
                        </a:lnTo>
                        <a:lnTo>
                          <a:pt x="3" y="677"/>
                        </a:lnTo>
                        <a:lnTo>
                          <a:pt x="7" y="640"/>
                        </a:lnTo>
                        <a:lnTo>
                          <a:pt x="14" y="604"/>
                        </a:lnTo>
                        <a:lnTo>
                          <a:pt x="22" y="569"/>
                        </a:lnTo>
                        <a:lnTo>
                          <a:pt x="32" y="533"/>
                        </a:lnTo>
                        <a:lnTo>
                          <a:pt x="43" y="499"/>
                        </a:lnTo>
                        <a:lnTo>
                          <a:pt x="56" y="466"/>
                        </a:lnTo>
                        <a:lnTo>
                          <a:pt x="70" y="432"/>
                        </a:lnTo>
                        <a:lnTo>
                          <a:pt x="86" y="401"/>
                        </a:lnTo>
                        <a:lnTo>
                          <a:pt x="103" y="370"/>
                        </a:lnTo>
                        <a:lnTo>
                          <a:pt x="123" y="339"/>
                        </a:lnTo>
                        <a:lnTo>
                          <a:pt x="142" y="310"/>
                        </a:lnTo>
                        <a:lnTo>
                          <a:pt x="164" y="282"/>
                        </a:lnTo>
                        <a:lnTo>
                          <a:pt x="187" y="255"/>
                        </a:lnTo>
                        <a:lnTo>
                          <a:pt x="210" y="229"/>
                        </a:lnTo>
                        <a:lnTo>
                          <a:pt x="235" y="204"/>
                        </a:lnTo>
                        <a:lnTo>
                          <a:pt x="262" y="181"/>
                        </a:lnTo>
                        <a:lnTo>
                          <a:pt x="289" y="159"/>
                        </a:lnTo>
                        <a:lnTo>
                          <a:pt x="317" y="137"/>
                        </a:lnTo>
                        <a:lnTo>
                          <a:pt x="346" y="118"/>
                        </a:lnTo>
                        <a:lnTo>
                          <a:pt x="377" y="100"/>
                        </a:lnTo>
                        <a:lnTo>
                          <a:pt x="408" y="82"/>
                        </a:lnTo>
                        <a:lnTo>
                          <a:pt x="440" y="67"/>
                        </a:lnTo>
                        <a:lnTo>
                          <a:pt x="473" y="53"/>
                        </a:lnTo>
                        <a:lnTo>
                          <a:pt x="507" y="40"/>
                        </a:lnTo>
                        <a:lnTo>
                          <a:pt x="541" y="29"/>
                        </a:lnTo>
                        <a:lnTo>
                          <a:pt x="577" y="21"/>
                        </a:lnTo>
                        <a:lnTo>
                          <a:pt x="612" y="13"/>
                        </a:lnTo>
                        <a:lnTo>
                          <a:pt x="649" y="7"/>
                        </a:lnTo>
                        <a:lnTo>
                          <a:pt x="686" y="2"/>
                        </a:lnTo>
                        <a:lnTo>
                          <a:pt x="723" y="0"/>
                        </a:lnTo>
                        <a:lnTo>
                          <a:pt x="723" y="743"/>
                        </a:lnTo>
                        <a:lnTo>
                          <a:pt x="1503" y="743"/>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34" name="Freeform 33"/>
                  <p:cNvSpPr>
                    <a:spLocks/>
                  </p:cNvSpPr>
                  <p:nvPr/>
                </p:nvSpPr>
                <p:spPr bwMode="auto">
                  <a:xfrm flipH="1">
                    <a:off x="2637457" y="1263450"/>
                    <a:ext cx="200980" cy="243760"/>
                  </a:xfrm>
                  <a:custGeom>
                    <a:avLst/>
                    <a:gdLst>
                      <a:gd name="T0" fmla="*/ 28 w 602"/>
                      <a:gd name="T1" fmla="*/ 0 h 742"/>
                      <a:gd name="T2" fmla="*/ 50 w 602"/>
                      <a:gd name="T3" fmla="*/ 1 h 742"/>
                      <a:gd name="T4" fmla="*/ 72 w 602"/>
                      <a:gd name="T5" fmla="*/ 1 h 742"/>
                      <a:gd name="T6" fmla="*/ 92 w 602"/>
                      <a:gd name="T7" fmla="*/ 3 h 742"/>
                      <a:gd name="T8" fmla="*/ 114 w 602"/>
                      <a:gd name="T9" fmla="*/ 5 h 742"/>
                      <a:gd name="T10" fmla="*/ 134 w 602"/>
                      <a:gd name="T11" fmla="*/ 8 h 742"/>
                      <a:gd name="T12" fmla="*/ 155 w 602"/>
                      <a:gd name="T13" fmla="*/ 11 h 742"/>
                      <a:gd name="T14" fmla="*/ 175 w 602"/>
                      <a:gd name="T15" fmla="*/ 14 h 742"/>
                      <a:gd name="T16" fmla="*/ 196 w 602"/>
                      <a:gd name="T17" fmla="*/ 18 h 742"/>
                      <a:gd name="T18" fmla="*/ 215 w 602"/>
                      <a:gd name="T19" fmla="*/ 24 h 742"/>
                      <a:gd name="T20" fmla="*/ 236 w 602"/>
                      <a:gd name="T21" fmla="*/ 29 h 742"/>
                      <a:gd name="T22" fmla="*/ 255 w 602"/>
                      <a:gd name="T23" fmla="*/ 35 h 742"/>
                      <a:gd name="T24" fmla="*/ 275 w 602"/>
                      <a:gd name="T25" fmla="*/ 41 h 742"/>
                      <a:gd name="T26" fmla="*/ 293 w 602"/>
                      <a:gd name="T27" fmla="*/ 49 h 742"/>
                      <a:gd name="T28" fmla="*/ 312 w 602"/>
                      <a:gd name="T29" fmla="*/ 56 h 742"/>
                      <a:gd name="T30" fmla="*/ 331 w 602"/>
                      <a:gd name="T31" fmla="*/ 64 h 742"/>
                      <a:gd name="T32" fmla="*/ 349 w 602"/>
                      <a:gd name="T33" fmla="*/ 72 h 742"/>
                      <a:gd name="T34" fmla="*/ 386 w 602"/>
                      <a:gd name="T35" fmla="*/ 91 h 742"/>
                      <a:gd name="T36" fmla="*/ 420 w 602"/>
                      <a:gd name="T37" fmla="*/ 110 h 742"/>
                      <a:gd name="T38" fmla="*/ 454 w 602"/>
                      <a:gd name="T39" fmla="*/ 132 h 742"/>
                      <a:gd name="T40" fmla="*/ 486 w 602"/>
                      <a:gd name="T41" fmla="*/ 156 h 742"/>
                      <a:gd name="T42" fmla="*/ 518 w 602"/>
                      <a:gd name="T43" fmla="*/ 180 h 742"/>
                      <a:gd name="T44" fmla="*/ 547 w 602"/>
                      <a:gd name="T45" fmla="*/ 208 h 742"/>
                      <a:gd name="T46" fmla="*/ 575 w 602"/>
                      <a:gd name="T47" fmla="*/ 236 h 742"/>
                      <a:gd name="T48" fmla="*/ 602 w 602"/>
                      <a:gd name="T49" fmla="*/ 266 h 742"/>
                      <a:gd name="T50" fmla="*/ 537 w 602"/>
                      <a:gd name="T51" fmla="*/ 318 h 742"/>
                      <a:gd name="T52" fmla="*/ 463 w 602"/>
                      <a:gd name="T53" fmla="*/ 376 h 742"/>
                      <a:gd name="T54" fmla="*/ 383 w 602"/>
                      <a:gd name="T55" fmla="*/ 440 h 742"/>
                      <a:gd name="T56" fmla="*/ 299 w 602"/>
                      <a:gd name="T57" fmla="*/ 506 h 742"/>
                      <a:gd name="T58" fmla="*/ 216 w 602"/>
                      <a:gd name="T59" fmla="*/ 571 h 742"/>
                      <a:gd name="T60" fmla="*/ 137 w 602"/>
                      <a:gd name="T61" fmla="*/ 634 h 742"/>
                      <a:gd name="T62" fmla="*/ 64 w 602"/>
                      <a:gd name="T63" fmla="*/ 692 h 742"/>
                      <a:gd name="T64" fmla="*/ 0 w 602"/>
                      <a:gd name="T65" fmla="*/ 742 h 742"/>
                      <a:gd name="T66" fmla="*/ 0 w 602"/>
                      <a:gd name="T67" fmla="*/ 1 h 742"/>
                      <a:gd name="T68" fmla="*/ 14 w 602"/>
                      <a:gd name="T69" fmla="*/ 0 h 742"/>
                      <a:gd name="T70" fmla="*/ 28 w 602"/>
                      <a:gd name="T71" fmla="*/ 0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02" h="742">
                        <a:moveTo>
                          <a:pt x="28" y="0"/>
                        </a:moveTo>
                        <a:lnTo>
                          <a:pt x="50" y="1"/>
                        </a:lnTo>
                        <a:lnTo>
                          <a:pt x="72" y="1"/>
                        </a:lnTo>
                        <a:lnTo>
                          <a:pt x="92" y="3"/>
                        </a:lnTo>
                        <a:lnTo>
                          <a:pt x="114" y="5"/>
                        </a:lnTo>
                        <a:lnTo>
                          <a:pt x="134" y="8"/>
                        </a:lnTo>
                        <a:lnTo>
                          <a:pt x="155" y="11"/>
                        </a:lnTo>
                        <a:lnTo>
                          <a:pt x="175" y="14"/>
                        </a:lnTo>
                        <a:lnTo>
                          <a:pt x="196" y="18"/>
                        </a:lnTo>
                        <a:lnTo>
                          <a:pt x="215" y="24"/>
                        </a:lnTo>
                        <a:lnTo>
                          <a:pt x="236" y="29"/>
                        </a:lnTo>
                        <a:lnTo>
                          <a:pt x="255" y="35"/>
                        </a:lnTo>
                        <a:lnTo>
                          <a:pt x="275" y="41"/>
                        </a:lnTo>
                        <a:lnTo>
                          <a:pt x="293" y="49"/>
                        </a:lnTo>
                        <a:lnTo>
                          <a:pt x="312" y="56"/>
                        </a:lnTo>
                        <a:lnTo>
                          <a:pt x="331" y="64"/>
                        </a:lnTo>
                        <a:lnTo>
                          <a:pt x="349" y="72"/>
                        </a:lnTo>
                        <a:lnTo>
                          <a:pt x="386" y="91"/>
                        </a:lnTo>
                        <a:lnTo>
                          <a:pt x="420" y="110"/>
                        </a:lnTo>
                        <a:lnTo>
                          <a:pt x="454" y="132"/>
                        </a:lnTo>
                        <a:lnTo>
                          <a:pt x="486" y="156"/>
                        </a:lnTo>
                        <a:lnTo>
                          <a:pt x="518" y="180"/>
                        </a:lnTo>
                        <a:lnTo>
                          <a:pt x="547" y="208"/>
                        </a:lnTo>
                        <a:lnTo>
                          <a:pt x="575" y="236"/>
                        </a:lnTo>
                        <a:lnTo>
                          <a:pt x="602" y="266"/>
                        </a:lnTo>
                        <a:lnTo>
                          <a:pt x="537" y="318"/>
                        </a:lnTo>
                        <a:lnTo>
                          <a:pt x="463" y="376"/>
                        </a:lnTo>
                        <a:lnTo>
                          <a:pt x="383" y="440"/>
                        </a:lnTo>
                        <a:lnTo>
                          <a:pt x="299" y="506"/>
                        </a:lnTo>
                        <a:lnTo>
                          <a:pt x="216" y="571"/>
                        </a:lnTo>
                        <a:lnTo>
                          <a:pt x="137" y="634"/>
                        </a:lnTo>
                        <a:lnTo>
                          <a:pt x="64" y="692"/>
                        </a:lnTo>
                        <a:lnTo>
                          <a:pt x="0" y="742"/>
                        </a:lnTo>
                        <a:lnTo>
                          <a:pt x="0" y="1"/>
                        </a:lnTo>
                        <a:lnTo>
                          <a:pt x="14" y="0"/>
                        </a:lnTo>
                        <a:lnTo>
                          <a:pt x="28"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sp>
                <p:nvSpPr>
                  <p:cNvPr id="35" name="Freeform 34"/>
                  <p:cNvSpPr>
                    <a:spLocks/>
                  </p:cNvSpPr>
                  <p:nvPr/>
                </p:nvSpPr>
                <p:spPr bwMode="auto">
                  <a:xfrm flipH="1">
                    <a:off x="2535627" y="1338554"/>
                    <a:ext cx="261274" cy="158115"/>
                  </a:xfrm>
                  <a:custGeom>
                    <a:avLst/>
                    <a:gdLst>
                      <a:gd name="T0" fmla="*/ 601 w 780"/>
                      <a:gd name="T1" fmla="*/ 0 h 478"/>
                      <a:gd name="T2" fmla="*/ 622 w 780"/>
                      <a:gd name="T3" fmla="*/ 25 h 478"/>
                      <a:gd name="T4" fmla="*/ 640 w 780"/>
                      <a:gd name="T5" fmla="*/ 50 h 478"/>
                      <a:gd name="T6" fmla="*/ 658 w 780"/>
                      <a:gd name="T7" fmla="*/ 77 h 478"/>
                      <a:gd name="T8" fmla="*/ 676 w 780"/>
                      <a:gd name="T9" fmla="*/ 104 h 478"/>
                      <a:gd name="T10" fmla="*/ 691 w 780"/>
                      <a:gd name="T11" fmla="*/ 131 h 478"/>
                      <a:gd name="T12" fmla="*/ 706 w 780"/>
                      <a:gd name="T13" fmla="*/ 160 h 478"/>
                      <a:gd name="T14" fmla="*/ 719 w 780"/>
                      <a:gd name="T15" fmla="*/ 189 h 478"/>
                      <a:gd name="T16" fmla="*/ 731 w 780"/>
                      <a:gd name="T17" fmla="*/ 220 h 478"/>
                      <a:gd name="T18" fmla="*/ 742 w 780"/>
                      <a:gd name="T19" fmla="*/ 250 h 478"/>
                      <a:gd name="T20" fmla="*/ 751 w 780"/>
                      <a:gd name="T21" fmla="*/ 281 h 478"/>
                      <a:gd name="T22" fmla="*/ 760 w 780"/>
                      <a:gd name="T23" fmla="*/ 313 h 478"/>
                      <a:gd name="T24" fmla="*/ 766 w 780"/>
                      <a:gd name="T25" fmla="*/ 345 h 478"/>
                      <a:gd name="T26" fmla="*/ 772 w 780"/>
                      <a:gd name="T27" fmla="*/ 377 h 478"/>
                      <a:gd name="T28" fmla="*/ 776 w 780"/>
                      <a:gd name="T29" fmla="*/ 411 h 478"/>
                      <a:gd name="T30" fmla="*/ 779 w 780"/>
                      <a:gd name="T31" fmla="*/ 444 h 478"/>
                      <a:gd name="T32" fmla="*/ 780 w 780"/>
                      <a:gd name="T33" fmla="*/ 478 h 478"/>
                      <a:gd name="T34" fmla="*/ 0 w 780"/>
                      <a:gd name="T35" fmla="*/ 478 h 478"/>
                      <a:gd name="T36" fmla="*/ 0 w 780"/>
                      <a:gd name="T37" fmla="*/ 477 h 478"/>
                      <a:gd name="T38" fmla="*/ 63 w 780"/>
                      <a:gd name="T39" fmla="*/ 426 h 478"/>
                      <a:gd name="T40" fmla="*/ 137 w 780"/>
                      <a:gd name="T41" fmla="*/ 369 h 478"/>
                      <a:gd name="T42" fmla="*/ 217 w 780"/>
                      <a:gd name="T43" fmla="*/ 306 h 478"/>
                      <a:gd name="T44" fmla="*/ 300 w 780"/>
                      <a:gd name="T45" fmla="*/ 240 h 478"/>
                      <a:gd name="T46" fmla="*/ 383 w 780"/>
                      <a:gd name="T47" fmla="*/ 174 h 478"/>
                      <a:gd name="T48" fmla="*/ 463 w 780"/>
                      <a:gd name="T49" fmla="*/ 110 h 478"/>
                      <a:gd name="T50" fmla="*/ 536 w 780"/>
                      <a:gd name="T51" fmla="*/ 52 h 478"/>
                      <a:gd name="T52" fmla="*/ 601 w 780"/>
                      <a:gd name="T53"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80" h="478">
                        <a:moveTo>
                          <a:pt x="601" y="0"/>
                        </a:moveTo>
                        <a:lnTo>
                          <a:pt x="622" y="25"/>
                        </a:lnTo>
                        <a:lnTo>
                          <a:pt x="640" y="50"/>
                        </a:lnTo>
                        <a:lnTo>
                          <a:pt x="658" y="77"/>
                        </a:lnTo>
                        <a:lnTo>
                          <a:pt x="676" y="104"/>
                        </a:lnTo>
                        <a:lnTo>
                          <a:pt x="691" y="131"/>
                        </a:lnTo>
                        <a:lnTo>
                          <a:pt x="706" y="160"/>
                        </a:lnTo>
                        <a:lnTo>
                          <a:pt x="719" y="189"/>
                        </a:lnTo>
                        <a:lnTo>
                          <a:pt x="731" y="220"/>
                        </a:lnTo>
                        <a:lnTo>
                          <a:pt x="742" y="250"/>
                        </a:lnTo>
                        <a:lnTo>
                          <a:pt x="751" y="281"/>
                        </a:lnTo>
                        <a:lnTo>
                          <a:pt x="760" y="313"/>
                        </a:lnTo>
                        <a:lnTo>
                          <a:pt x="766" y="345"/>
                        </a:lnTo>
                        <a:lnTo>
                          <a:pt x="772" y="377"/>
                        </a:lnTo>
                        <a:lnTo>
                          <a:pt x="776" y="411"/>
                        </a:lnTo>
                        <a:lnTo>
                          <a:pt x="779" y="444"/>
                        </a:lnTo>
                        <a:lnTo>
                          <a:pt x="780" y="478"/>
                        </a:lnTo>
                        <a:lnTo>
                          <a:pt x="0" y="478"/>
                        </a:lnTo>
                        <a:lnTo>
                          <a:pt x="0" y="477"/>
                        </a:lnTo>
                        <a:lnTo>
                          <a:pt x="63" y="426"/>
                        </a:lnTo>
                        <a:lnTo>
                          <a:pt x="137" y="369"/>
                        </a:lnTo>
                        <a:lnTo>
                          <a:pt x="217" y="306"/>
                        </a:lnTo>
                        <a:lnTo>
                          <a:pt x="300" y="240"/>
                        </a:lnTo>
                        <a:lnTo>
                          <a:pt x="383" y="174"/>
                        </a:lnTo>
                        <a:lnTo>
                          <a:pt x="463" y="110"/>
                        </a:lnTo>
                        <a:lnTo>
                          <a:pt x="536" y="52"/>
                        </a:lnTo>
                        <a:lnTo>
                          <a:pt x="601" y="0"/>
                        </a:lnTo>
                        <a:close/>
                      </a:path>
                    </a:pathLst>
                  </a:custGeom>
                  <a:noFill/>
                  <a:ln w="3">
                    <a:solidFill>
                      <a:srgbClr val="C0BAA7"/>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defTabSz="1420085"/>
                    <a:endParaRPr lang="en-GB" sz="2815" dirty="0">
                      <a:solidFill>
                        <a:srgbClr val="000000"/>
                      </a:solidFill>
                    </a:endParaRPr>
                  </a:p>
                </p:txBody>
              </p:sp>
            </p:grpSp>
            <p:cxnSp>
              <p:nvCxnSpPr>
                <p:cNvPr id="28" name="Straight Connector 27"/>
                <p:cNvCxnSpPr/>
                <p:nvPr/>
              </p:nvCxnSpPr>
              <p:spPr>
                <a:xfrm>
                  <a:off x="4432508" y="5577847"/>
                  <a:ext cx="3674224" cy="0"/>
                </a:xfrm>
                <a:prstGeom prst="line">
                  <a:avLst/>
                </a:prstGeom>
                <a:ln w="12700">
                  <a:solidFill>
                    <a:schemeClr val="bg1">
                      <a:lumMod val="65000"/>
                    </a:schemeClr>
                  </a:solidFill>
                  <a:prstDash val="sysDot"/>
                  <a:tailEnd type="none" w="sm" len="sm"/>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cxnSpLocks/>
                </p:cNvCxnSpPr>
                <p:nvPr/>
              </p:nvCxnSpPr>
              <p:spPr>
                <a:xfrm>
                  <a:off x="3992898" y="3286467"/>
                  <a:ext cx="4027747" cy="0"/>
                </a:xfrm>
                <a:prstGeom prst="line">
                  <a:avLst/>
                </a:prstGeom>
                <a:ln w="12700">
                  <a:solidFill>
                    <a:schemeClr val="accent2"/>
                  </a:solidFill>
                  <a:prstDash val="sysDot"/>
                  <a:tailEnd type="none" w="sm" len="sm"/>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cxnSpLocks/>
                </p:cNvCxnSpPr>
                <p:nvPr/>
              </p:nvCxnSpPr>
              <p:spPr>
                <a:xfrm flipH="1">
                  <a:off x="-719634" y="3258333"/>
                  <a:ext cx="4082556" cy="9572"/>
                </a:xfrm>
                <a:prstGeom prst="line">
                  <a:avLst/>
                </a:prstGeom>
                <a:ln w="12700">
                  <a:solidFill>
                    <a:srgbClr val="006098"/>
                  </a:solidFill>
                  <a:prstDash val="sysDot"/>
                  <a:tailEnd type="none" w="sm" len="sm"/>
                </a:ln>
              </p:spPr>
              <p:style>
                <a:lnRef idx="1">
                  <a:schemeClr val="accent1"/>
                </a:lnRef>
                <a:fillRef idx="0">
                  <a:schemeClr val="accent1"/>
                </a:fillRef>
                <a:effectRef idx="0">
                  <a:schemeClr val="accent1"/>
                </a:effectRef>
                <a:fontRef idx="minor">
                  <a:schemeClr val="tx1"/>
                </a:fontRef>
              </p:style>
            </p:cxnSp>
          </p:grpSp>
          <p:sp>
            <p:nvSpPr>
              <p:cNvPr id="10" name="TextBox 119"/>
              <p:cNvSpPr txBox="1"/>
              <p:nvPr/>
            </p:nvSpPr>
            <p:spPr>
              <a:xfrm>
                <a:off x="717521" y="2614449"/>
                <a:ext cx="3781964" cy="420279"/>
              </a:xfrm>
              <a:prstGeom prst="rect">
                <a:avLst/>
              </a:prstGeom>
              <a:noFill/>
            </p:spPr>
            <p:txBody>
              <a:bodyPr vert="horz" wrap="square" lIns="0" tIns="0" rIns="0" bIns="0" rtlCol="0">
                <a:spAutoFit/>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indent="-266266">
                  <a:spcAft>
                    <a:spcPts val="874"/>
                  </a:spcAft>
                </a:pPr>
                <a:r>
                  <a:rPr lang="en-GB" sz="1050" i="1" dirty="0">
                    <a:solidFill>
                      <a:srgbClr val="000000"/>
                    </a:solidFill>
                    <a:latin typeface="Georgia" panose="02040502050405020303" pitchFamily="18" charset="0"/>
                  </a:rPr>
                  <a:t>Developing GHM Training Quality matrix electronic system that produces live dashboards for all programs</a:t>
                </a:r>
              </a:p>
            </p:txBody>
          </p:sp>
        </p:grpSp>
        <p:sp>
          <p:nvSpPr>
            <p:cNvPr id="5" name="Freeform 4"/>
            <p:cNvSpPr>
              <a:spLocks noEditPoints="1"/>
            </p:cNvSpPr>
            <p:nvPr/>
          </p:nvSpPr>
          <p:spPr bwMode="auto">
            <a:xfrm rot="16200000">
              <a:off x="4257594" y="4951763"/>
              <a:ext cx="1274272" cy="1703211"/>
            </a:xfrm>
            <a:custGeom>
              <a:avLst/>
              <a:gdLst>
                <a:gd name="T0" fmla="*/ 464 w 472"/>
                <a:gd name="T1" fmla="*/ 37 h 629"/>
                <a:gd name="T2" fmla="*/ 442 w 472"/>
                <a:gd name="T3" fmla="*/ 26 h 629"/>
                <a:gd name="T4" fmla="*/ 415 w 472"/>
                <a:gd name="T5" fmla="*/ 16 h 629"/>
                <a:gd name="T6" fmla="*/ 403 w 472"/>
                <a:gd name="T7" fmla="*/ 12 h 629"/>
                <a:gd name="T8" fmla="*/ 359 w 472"/>
                <a:gd name="T9" fmla="*/ 3 h 629"/>
                <a:gd name="T10" fmla="*/ 323 w 472"/>
                <a:gd name="T11" fmla="*/ 1 h 629"/>
                <a:gd name="T12" fmla="*/ 323 w 472"/>
                <a:gd name="T13" fmla="*/ 0 h 629"/>
                <a:gd name="T14" fmla="*/ 317 w 472"/>
                <a:gd name="T15" fmla="*/ 0 h 629"/>
                <a:gd name="T16" fmla="*/ 255 w 472"/>
                <a:gd name="T17" fmla="*/ 6 h 629"/>
                <a:gd name="T18" fmla="*/ 250 w 472"/>
                <a:gd name="T19" fmla="*/ 7 h 629"/>
                <a:gd name="T20" fmla="*/ 230 w 472"/>
                <a:gd name="T21" fmla="*/ 11 h 629"/>
                <a:gd name="T22" fmla="*/ 226 w 472"/>
                <a:gd name="T23" fmla="*/ 12 h 629"/>
                <a:gd name="T24" fmla="*/ 213 w 472"/>
                <a:gd name="T25" fmla="*/ 16 h 629"/>
                <a:gd name="T26" fmla="*/ 191 w 472"/>
                <a:gd name="T27" fmla="*/ 25 h 629"/>
                <a:gd name="T28" fmla="*/ 88 w 472"/>
                <a:gd name="T29" fmla="*/ 92 h 629"/>
                <a:gd name="T30" fmla="*/ 18 w 472"/>
                <a:gd name="T31" fmla="*/ 191 h 629"/>
                <a:gd name="T32" fmla="*/ 0 w 472"/>
                <a:gd name="T33" fmla="*/ 248 h 629"/>
                <a:gd name="T34" fmla="*/ 0 w 472"/>
                <a:gd name="T35" fmla="*/ 379 h 629"/>
                <a:gd name="T36" fmla="*/ 18 w 472"/>
                <a:gd name="T37" fmla="*/ 436 h 629"/>
                <a:gd name="T38" fmla="*/ 88 w 472"/>
                <a:gd name="T39" fmla="*/ 536 h 629"/>
                <a:gd name="T40" fmla="*/ 191 w 472"/>
                <a:gd name="T41" fmla="*/ 604 h 629"/>
                <a:gd name="T42" fmla="*/ 213 w 472"/>
                <a:gd name="T43" fmla="*/ 612 h 629"/>
                <a:gd name="T44" fmla="*/ 226 w 472"/>
                <a:gd name="T45" fmla="*/ 616 h 629"/>
                <a:gd name="T46" fmla="*/ 230 w 472"/>
                <a:gd name="T47" fmla="*/ 617 h 629"/>
                <a:gd name="T48" fmla="*/ 250 w 472"/>
                <a:gd name="T49" fmla="*/ 622 h 629"/>
                <a:gd name="T50" fmla="*/ 255 w 472"/>
                <a:gd name="T51" fmla="*/ 623 h 629"/>
                <a:gd name="T52" fmla="*/ 317 w 472"/>
                <a:gd name="T53" fmla="*/ 629 h 629"/>
                <a:gd name="T54" fmla="*/ 323 w 472"/>
                <a:gd name="T55" fmla="*/ 628 h 629"/>
                <a:gd name="T56" fmla="*/ 323 w 472"/>
                <a:gd name="T57" fmla="*/ 628 h 629"/>
                <a:gd name="T58" fmla="*/ 359 w 472"/>
                <a:gd name="T59" fmla="*/ 625 h 629"/>
                <a:gd name="T60" fmla="*/ 403 w 472"/>
                <a:gd name="T61" fmla="*/ 616 h 629"/>
                <a:gd name="T62" fmla="*/ 415 w 472"/>
                <a:gd name="T63" fmla="*/ 613 h 629"/>
                <a:gd name="T64" fmla="*/ 442 w 472"/>
                <a:gd name="T65" fmla="*/ 602 h 629"/>
                <a:gd name="T66" fmla="*/ 464 w 472"/>
                <a:gd name="T67" fmla="*/ 592 h 629"/>
                <a:gd name="T68" fmla="*/ 472 w 472"/>
                <a:gd name="T69" fmla="*/ 588 h 629"/>
                <a:gd name="T70" fmla="*/ 472 w 472"/>
                <a:gd name="T71" fmla="*/ 41 h 629"/>
                <a:gd name="T72" fmla="*/ 464 w 472"/>
                <a:gd name="T73" fmla="*/ 37 h 629"/>
                <a:gd name="T74" fmla="*/ 126 w 472"/>
                <a:gd name="T75" fmla="*/ 338 h 629"/>
                <a:gd name="T76" fmla="*/ 103 w 472"/>
                <a:gd name="T77" fmla="*/ 348 h 629"/>
                <a:gd name="T78" fmla="*/ 80 w 472"/>
                <a:gd name="T79" fmla="*/ 338 h 629"/>
                <a:gd name="T80" fmla="*/ 70 w 472"/>
                <a:gd name="T81" fmla="*/ 314 h 629"/>
                <a:gd name="T82" fmla="*/ 80 w 472"/>
                <a:gd name="T83" fmla="*/ 291 h 629"/>
                <a:gd name="T84" fmla="*/ 103 w 472"/>
                <a:gd name="T85" fmla="*/ 281 h 629"/>
                <a:gd name="T86" fmla="*/ 126 w 472"/>
                <a:gd name="T87" fmla="*/ 291 h 629"/>
                <a:gd name="T88" fmla="*/ 136 w 472"/>
                <a:gd name="T89" fmla="*/ 314 h 629"/>
                <a:gd name="T90" fmla="*/ 126 w 472"/>
                <a:gd name="T91" fmla="*/ 338 h 6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72" h="629">
                  <a:moveTo>
                    <a:pt x="464" y="37"/>
                  </a:moveTo>
                  <a:cubicBezTo>
                    <a:pt x="457" y="33"/>
                    <a:pt x="450" y="29"/>
                    <a:pt x="442" y="26"/>
                  </a:cubicBezTo>
                  <a:cubicBezTo>
                    <a:pt x="433" y="22"/>
                    <a:pt x="424" y="19"/>
                    <a:pt x="415" y="16"/>
                  </a:cubicBezTo>
                  <a:cubicBezTo>
                    <a:pt x="411" y="15"/>
                    <a:pt x="407" y="14"/>
                    <a:pt x="403" y="12"/>
                  </a:cubicBezTo>
                  <a:cubicBezTo>
                    <a:pt x="389" y="8"/>
                    <a:pt x="374" y="5"/>
                    <a:pt x="359" y="3"/>
                  </a:cubicBezTo>
                  <a:cubicBezTo>
                    <a:pt x="323" y="1"/>
                    <a:pt x="323" y="1"/>
                    <a:pt x="323" y="1"/>
                  </a:cubicBezTo>
                  <a:cubicBezTo>
                    <a:pt x="323" y="0"/>
                    <a:pt x="323" y="0"/>
                    <a:pt x="323" y="0"/>
                  </a:cubicBezTo>
                  <a:cubicBezTo>
                    <a:pt x="317" y="0"/>
                    <a:pt x="317" y="0"/>
                    <a:pt x="317" y="0"/>
                  </a:cubicBezTo>
                  <a:cubicBezTo>
                    <a:pt x="296" y="0"/>
                    <a:pt x="275" y="2"/>
                    <a:pt x="255" y="6"/>
                  </a:cubicBezTo>
                  <a:cubicBezTo>
                    <a:pt x="253" y="6"/>
                    <a:pt x="252" y="6"/>
                    <a:pt x="250" y="7"/>
                  </a:cubicBezTo>
                  <a:cubicBezTo>
                    <a:pt x="243" y="8"/>
                    <a:pt x="237" y="9"/>
                    <a:pt x="230" y="11"/>
                  </a:cubicBezTo>
                  <a:cubicBezTo>
                    <a:pt x="229" y="12"/>
                    <a:pt x="227" y="12"/>
                    <a:pt x="226" y="12"/>
                  </a:cubicBezTo>
                  <a:cubicBezTo>
                    <a:pt x="222" y="14"/>
                    <a:pt x="217" y="15"/>
                    <a:pt x="213" y="16"/>
                  </a:cubicBezTo>
                  <a:cubicBezTo>
                    <a:pt x="206" y="19"/>
                    <a:pt x="198" y="22"/>
                    <a:pt x="191" y="25"/>
                  </a:cubicBezTo>
                  <a:cubicBezTo>
                    <a:pt x="152" y="40"/>
                    <a:pt x="118" y="63"/>
                    <a:pt x="88" y="92"/>
                  </a:cubicBezTo>
                  <a:cubicBezTo>
                    <a:pt x="58" y="121"/>
                    <a:pt x="35" y="154"/>
                    <a:pt x="18" y="191"/>
                  </a:cubicBezTo>
                  <a:cubicBezTo>
                    <a:pt x="10" y="210"/>
                    <a:pt x="4" y="229"/>
                    <a:pt x="0" y="248"/>
                  </a:cubicBezTo>
                  <a:cubicBezTo>
                    <a:pt x="0" y="379"/>
                    <a:pt x="0" y="379"/>
                    <a:pt x="0" y="379"/>
                  </a:cubicBezTo>
                  <a:cubicBezTo>
                    <a:pt x="4" y="399"/>
                    <a:pt x="10" y="418"/>
                    <a:pt x="18" y="436"/>
                  </a:cubicBezTo>
                  <a:cubicBezTo>
                    <a:pt x="35" y="474"/>
                    <a:pt x="58" y="507"/>
                    <a:pt x="88" y="536"/>
                  </a:cubicBezTo>
                  <a:cubicBezTo>
                    <a:pt x="118" y="565"/>
                    <a:pt x="152" y="588"/>
                    <a:pt x="191" y="604"/>
                  </a:cubicBezTo>
                  <a:cubicBezTo>
                    <a:pt x="198" y="607"/>
                    <a:pt x="206" y="610"/>
                    <a:pt x="213" y="612"/>
                  </a:cubicBezTo>
                  <a:cubicBezTo>
                    <a:pt x="217" y="614"/>
                    <a:pt x="222" y="615"/>
                    <a:pt x="226" y="616"/>
                  </a:cubicBezTo>
                  <a:cubicBezTo>
                    <a:pt x="227" y="616"/>
                    <a:pt x="229" y="617"/>
                    <a:pt x="230" y="617"/>
                  </a:cubicBezTo>
                  <a:cubicBezTo>
                    <a:pt x="237" y="619"/>
                    <a:pt x="243" y="621"/>
                    <a:pt x="250" y="622"/>
                  </a:cubicBezTo>
                  <a:cubicBezTo>
                    <a:pt x="252" y="622"/>
                    <a:pt x="253" y="623"/>
                    <a:pt x="255" y="623"/>
                  </a:cubicBezTo>
                  <a:cubicBezTo>
                    <a:pt x="275" y="627"/>
                    <a:pt x="296" y="629"/>
                    <a:pt x="317" y="629"/>
                  </a:cubicBezTo>
                  <a:cubicBezTo>
                    <a:pt x="323" y="628"/>
                    <a:pt x="323" y="628"/>
                    <a:pt x="323" y="628"/>
                  </a:cubicBezTo>
                  <a:cubicBezTo>
                    <a:pt x="323" y="628"/>
                    <a:pt x="323" y="628"/>
                    <a:pt x="323" y="628"/>
                  </a:cubicBezTo>
                  <a:cubicBezTo>
                    <a:pt x="359" y="625"/>
                    <a:pt x="359" y="625"/>
                    <a:pt x="359" y="625"/>
                  </a:cubicBezTo>
                  <a:cubicBezTo>
                    <a:pt x="374" y="623"/>
                    <a:pt x="389" y="620"/>
                    <a:pt x="403" y="616"/>
                  </a:cubicBezTo>
                  <a:cubicBezTo>
                    <a:pt x="407" y="615"/>
                    <a:pt x="411" y="614"/>
                    <a:pt x="415" y="613"/>
                  </a:cubicBezTo>
                  <a:cubicBezTo>
                    <a:pt x="424" y="610"/>
                    <a:pt x="433" y="606"/>
                    <a:pt x="442" y="602"/>
                  </a:cubicBezTo>
                  <a:cubicBezTo>
                    <a:pt x="450" y="599"/>
                    <a:pt x="457" y="596"/>
                    <a:pt x="464" y="592"/>
                  </a:cubicBezTo>
                  <a:cubicBezTo>
                    <a:pt x="467" y="591"/>
                    <a:pt x="469" y="589"/>
                    <a:pt x="472" y="588"/>
                  </a:cubicBezTo>
                  <a:cubicBezTo>
                    <a:pt x="472" y="41"/>
                    <a:pt x="472" y="41"/>
                    <a:pt x="472" y="41"/>
                  </a:cubicBezTo>
                  <a:cubicBezTo>
                    <a:pt x="469" y="39"/>
                    <a:pt x="467" y="38"/>
                    <a:pt x="464" y="37"/>
                  </a:cubicBezTo>
                  <a:close/>
                  <a:moveTo>
                    <a:pt x="126" y="338"/>
                  </a:moveTo>
                  <a:cubicBezTo>
                    <a:pt x="120" y="344"/>
                    <a:pt x="112" y="348"/>
                    <a:pt x="103" y="348"/>
                  </a:cubicBezTo>
                  <a:cubicBezTo>
                    <a:pt x="94" y="348"/>
                    <a:pt x="86" y="344"/>
                    <a:pt x="80" y="338"/>
                  </a:cubicBezTo>
                  <a:cubicBezTo>
                    <a:pt x="73" y="331"/>
                    <a:pt x="70" y="323"/>
                    <a:pt x="70" y="314"/>
                  </a:cubicBezTo>
                  <a:cubicBezTo>
                    <a:pt x="70" y="305"/>
                    <a:pt x="73" y="297"/>
                    <a:pt x="80" y="291"/>
                  </a:cubicBezTo>
                  <a:cubicBezTo>
                    <a:pt x="86" y="284"/>
                    <a:pt x="94" y="281"/>
                    <a:pt x="103" y="281"/>
                  </a:cubicBezTo>
                  <a:cubicBezTo>
                    <a:pt x="112" y="281"/>
                    <a:pt x="120" y="284"/>
                    <a:pt x="126" y="291"/>
                  </a:cubicBezTo>
                  <a:cubicBezTo>
                    <a:pt x="133" y="297"/>
                    <a:pt x="136" y="305"/>
                    <a:pt x="136" y="314"/>
                  </a:cubicBezTo>
                  <a:cubicBezTo>
                    <a:pt x="136" y="324"/>
                    <a:pt x="133" y="331"/>
                    <a:pt x="126" y="338"/>
                  </a:cubicBezTo>
                  <a:close/>
                </a:path>
              </a:pathLst>
            </a:custGeom>
            <a:solidFill>
              <a:schemeClr val="bg1">
                <a:lumMod val="65000"/>
              </a:schemeClr>
            </a:solidFill>
            <a:ln>
              <a:noFill/>
            </a:ln>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endParaRPr lang="en-GB" sz="1941" dirty="0"/>
            </a:p>
          </p:txBody>
        </p:sp>
        <p:sp>
          <p:nvSpPr>
            <p:cNvPr id="6" name="Freeform 5"/>
            <p:cNvSpPr>
              <a:spLocks/>
            </p:cNvSpPr>
            <p:nvPr/>
          </p:nvSpPr>
          <p:spPr bwMode="auto">
            <a:xfrm rot="16200000">
              <a:off x="4253849" y="3739750"/>
              <a:ext cx="1300510" cy="1443109"/>
            </a:xfrm>
            <a:custGeom>
              <a:avLst/>
              <a:gdLst>
                <a:gd name="T0" fmla="*/ 482 w 482"/>
                <a:gd name="T1" fmla="*/ 336 h 533"/>
                <a:gd name="T2" fmla="*/ 482 w 482"/>
                <a:gd name="T3" fmla="*/ 121 h 533"/>
                <a:gd name="T4" fmla="*/ 117 w 482"/>
                <a:gd name="T5" fmla="*/ 121 h 533"/>
                <a:gd name="T6" fmla="*/ 117 w 482"/>
                <a:gd name="T7" fmla="*/ 125 h 533"/>
                <a:gd name="T8" fmla="*/ 108 w 482"/>
                <a:gd name="T9" fmla="*/ 108 h 533"/>
                <a:gd name="T10" fmla="*/ 18 w 482"/>
                <a:gd name="T11" fmla="*/ 12 h 533"/>
                <a:gd name="T12" fmla="*/ 10 w 482"/>
                <a:gd name="T13" fmla="*/ 6 h 533"/>
                <a:gd name="T14" fmla="*/ 0 w 482"/>
                <a:gd name="T15" fmla="*/ 0 h 533"/>
                <a:gd name="T16" fmla="*/ 0 w 482"/>
                <a:gd name="T17" fmla="*/ 533 h 533"/>
                <a:gd name="T18" fmla="*/ 10 w 482"/>
                <a:gd name="T19" fmla="*/ 526 h 533"/>
                <a:gd name="T20" fmla="*/ 18 w 482"/>
                <a:gd name="T21" fmla="*/ 520 h 533"/>
                <a:gd name="T22" fmla="*/ 108 w 482"/>
                <a:gd name="T23" fmla="*/ 423 h 533"/>
                <a:gd name="T24" fmla="*/ 117 w 482"/>
                <a:gd name="T25" fmla="*/ 407 h 533"/>
                <a:gd name="T26" fmla="*/ 117 w 482"/>
                <a:gd name="T27" fmla="*/ 412 h 533"/>
                <a:gd name="T28" fmla="*/ 154 w 482"/>
                <a:gd name="T29" fmla="*/ 412 h 533"/>
                <a:gd name="T30" fmla="*/ 154 w 482"/>
                <a:gd name="T31" fmla="*/ 412 h 533"/>
                <a:gd name="T32" fmla="*/ 232 w 482"/>
                <a:gd name="T33" fmla="*/ 412 h 533"/>
                <a:gd name="T34" fmla="*/ 338 w 482"/>
                <a:gd name="T35" fmla="*/ 332 h 533"/>
                <a:gd name="T36" fmla="*/ 413 w 482"/>
                <a:gd name="T37" fmla="*/ 394 h 533"/>
                <a:gd name="T38" fmla="*/ 466 w 482"/>
                <a:gd name="T39" fmla="*/ 349 h 533"/>
                <a:gd name="T40" fmla="*/ 482 w 482"/>
                <a:gd name="T41" fmla="*/ 33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82" h="533">
                  <a:moveTo>
                    <a:pt x="482" y="336"/>
                  </a:moveTo>
                  <a:cubicBezTo>
                    <a:pt x="482" y="121"/>
                    <a:pt x="482" y="121"/>
                    <a:pt x="482" y="121"/>
                  </a:cubicBezTo>
                  <a:cubicBezTo>
                    <a:pt x="117" y="121"/>
                    <a:pt x="117" y="121"/>
                    <a:pt x="117" y="121"/>
                  </a:cubicBezTo>
                  <a:cubicBezTo>
                    <a:pt x="117" y="125"/>
                    <a:pt x="117" y="125"/>
                    <a:pt x="117" y="125"/>
                  </a:cubicBezTo>
                  <a:cubicBezTo>
                    <a:pt x="114" y="119"/>
                    <a:pt x="111" y="114"/>
                    <a:pt x="108" y="108"/>
                  </a:cubicBezTo>
                  <a:cubicBezTo>
                    <a:pt x="85" y="70"/>
                    <a:pt x="56" y="38"/>
                    <a:pt x="18" y="12"/>
                  </a:cubicBezTo>
                  <a:cubicBezTo>
                    <a:pt x="16" y="10"/>
                    <a:pt x="13" y="8"/>
                    <a:pt x="10" y="6"/>
                  </a:cubicBezTo>
                  <a:cubicBezTo>
                    <a:pt x="7" y="4"/>
                    <a:pt x="3" y="2"/>
                    <a:pt x="0" y="0"/>
                  </a:cubicBezTo>
                  <a:cubicBezTo>
                    <a:pt x="0" y="533"/>
                    <a:pt x="0" y="533"/>
                    <a:pt x="0" y="533"/>
                  </a:cubicBezTo>
                  <a:cubicBezTo>
                    <a:pt x="3" y="531"/>
                    <a:pt x="7" y="528"/>
                    <a:pt x="10" y="526"/>
                  </a:cubicBezTo>
                  <a:cubicBezTo>
                    <a:pt x="13" y="524"/>
                    <a:pt x="16" y="522"/>
                    <a:pt x="18" y="520"/>
                  </a:cubicBezTo>
                  <a:cubicBezTo>
                    <a:pt x="56" y="494"/>
                    <a:pt x="85" y="462"/>
                    <a:pt x="108" y="423"/>
                  </a:cubicBezTo>
                  <a:cubicBezTo>
                    <a:pt x="111" y="418"/>
                    <a:pt x="114" y="412"/>
                    <a:pt x="117" y="407"/>
                  </a:cubicBezTo>
                  <a:cubicBezTo>
                    <a:pt x="117" y="412"/>
                    <a:pt x="117" y="412"/>
                    <a:pt x="117" y="412"/>
                  </a:cubicBezTo>
                  <a:cubicBezTo>
                    <a:pt x="154" y="412"/>
                    <a:pt x="154" y="412"/>
                    <a:pt x="154" y="412"/>
                  </a:cubicBezTo>
                  <a:cubicBezTo>
                    <a:pt x="154" y="412"/>
                    <a:pt x="154" y="412"/>
                    <a:pt x="154" y="412"/>
                  </a:cubicBezTo>
                  <a:cubicBezTo>
                    <a:pt x="232" y="412"/>
                    <a:pt x="232" y="412"/>
                    <a:pt x="232" y="412"/>
                  </a:cubicBezTo>
                  <a:cubicBezTo>
                    <a:pt x="338" y="332"/>
                    <a:pt x="338" y="332"/>
                    <a:pt x="338" y="332"/>
                  </a:cubicBezTo>
                  <a:cubicBezTo>
                    <a:pt x="413" y="394"/>
                    <a:pt x="413" y="394"/>
                    <a:pt x="413" y="394"/>
                  </a:cubicBezTo>
                  <a:cubicBezTo>
                    <a:pt x="466" y="349"/>
                    <a:pt x="466" y="349"/>
                    <a:pt x="466" y="349"/>
                  </a:cubicBezTo>
                  <a:cubicBezTo>
                    <a:pt x="472" y="345"/>
                    <a:pt x="477" y="340"/>
                    <a:pt x="482" y="336"/>
                  </a:cubicBezTo>
                </a:path>
              </a:pathLst>
            </a:custGeom>
            <a:solidFill>
              <a:srgbClr val="00C18B"/>
            </a:solidFill>
            <a:ln>
              <a:noFill/>
            </a:ln>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endParaRPr lang="en-GB" sz="1941" dirty="0">
                <a:solidFill>
                  <a:srgbClr val="00C18B"/>
                </a:solidFill>
              </a:endParaRPr>
            </a:p>
          </p:txBody>
        </p:sp>
        <p:sp>
          <p:nvSpPr>
            <p:cNvPr id="7" name="Freeform 6"/>
            <p:cNvSpPr>
              <a:spLocks/>
            </p:cNvSpPr>
            <p:nvPr/>
          </p:nvSpPr>
          <p:spPr bwMode="auto">
            <a:xfrm rot="16200000">
              <a:off x="4380531" y="2877963"/>
              <a:ext cx="1026718" cy="755208"/>
            </a:xfrm>
            <a:custGeom>
              <a:avLst/>
              <a:gdLst>
                <a:gd name="T0" fmla="*/ 377 w 380"/>
                <a:gd name="T1" fmla="*/ 135 h 279"/>
                <a:gd name="T2" fmla="*/ 380 w 380"/>
                <a:gd name="T3" fmla="*/ 129 h 279"/>
                <a:gd name="T4" fmla="*/ 379 w 380"/>
                <a:gd name="T5" fmla="*/ 122 h 279"/>
                <a:gd name="T6" fmla="*/ 377 w 380"/>
                <a:gd name="T7" fmla="*/ 120 h 279"/>
                <a:gd name="T8" fmla="*/ 260 w 380"/>
                <a:gd name="T9" fmla="*/ 0 h 279"/>
                <a:gd name="T10" fmla="*/ 0 w 380"/>
                <a:gd name="T11" fmla="*/ 0 h 279"/>
                <a:gd name="T12" fmla="*/ 0 w 380"/>
                <a:gd name="T13" fmla="*/ 221 h 279"/>
                <a:gd name="T14" fmla="*/ 62 w 380"/>
                <a:gd name="T15" fmla="*/ 273 h 279"/>
                <a:gd name="T16" fmla="*/ 145 w 380"/>
                <a:gd name="T17" fmla="*/ 211 h 279"/>
                <a:gd name="T18" fmla="*/ 226 w 380"/>
                <a:gd name="T19" fmla="*/ 279 h 279"/>
                <a:gd name="T20" fmla="*/ 377 w 380"/>
                <a:gd name="T21" fmla="*/ 135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0" h="279">
                  <a:moveTo>
                    <a:pt x="377" y="135"/>
                  </a:moveTo>
                  <a:cubicBezTo>
                    <a:pt x="379" y="133"/>
                    <a:pt x="379" y="131"/>
                    <a:pt x="380" y="129"/>
                  </a:cubicBezTo>
                  <a:cubicBezTo>
                    <a:pt x="380" y="127"/>
                    <a:pt x="380" y="125"/>
                    <a:pt x="379" y="122"/>
                  </a:cubicBezTo>
                  <a:cubicBezTo>
                    <a:pt x="377" y="120"/>
                    <a:pt x="377" y="120"/>
                    <a:pt x="377" y="120"/>
                  </a:cubicBezTo>
                  <a:cubicBezTo>
                    <a:pt x="260" y="0"/>
                    <a:pt x="260" y="0"/>
                    <a:pt x="260" y="0"/>
                  </a:cubicBezTo>
                  <a:cubicBezTo>
                    <a:pt x="0" y="0"/>
                    <a:pt x="0" y="0"/>
                    <a:pt x="0" y="0"/>
                  </a:cubicBezTo>
                  <a:cubicBezTo>
                    <a:pt x="0" y="221"/>
                    <a:pt x="0" y="221"/>
                    <a:pt x="0" y="221"/>
                  </a:cubicBezTo>
                  <a:cubicBezTo>
                    <a:pt x="62" y="273"/>
                    <a:pt x="62" y="273"/>
                    <a:pt x="62" y="273"/>
                  </a:cubicBezTo>
                  <a:cubicBezTo>
                    <a:pt x="145" y="211"/>
                    <a:pt x="145" y="211"/>
                    <a:pt x="145" y="211"/>
                  </a:cubicBezTo>
                  <a:cubicBezTo>
                    <a:pt x="226" y="279"/>
                    <a:pt x="226" y="279"/>
                    <a:pt x="226" y="279"/>
                  </a:cubicBezTo>
                  <a:lnTo>
                    <a:pt x="377" y="135"/>
                  </a:lnTo>
                  <a:close/>
                </a:path>
              </a:pathLst>
            </a:custGeom>
            <a:solidFill>
              <a:schemeClr val="accent2"/>
            </a:solidFill>
            <a:ln>
              <a:noFill/>
            </a:ln>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endParaRPr lang="en-GB" sz="1941" dirty="0"/>
            </a:p>
          </p:txBody>
        </p:sp>
        <p:sp>
          <p:nvSpPr>
            <p:cNvPr id="8" name="Freeform 7"/>
            <p:cNvSpPr>
              <a:spLocks noEditPoints="1"/>
            </p:cNvSpPr>
            <p:nvPr/>
          </p:nvSpPr>
          <p:spPr bwMode="auto">
            <a:xfrm>
              <a:off x="4686127" y="5459025"/>
              <a:ext cx="417465" cy="346526"/>
            </a:xfrm>
            <a:custGeom>
              <a:avLst/>
              <a:gdLst>
                <a:gd name="T0" fmla="*/ 791 w 918"/>
                <a:gd name="T1" fmla="*/ 419 h 763"/>
                <a:gd name="T2" fmla="*/ 765 w 918"/>
                <a:gd name="T3" fmla="*/ 391 h 763"/>
                <a:gd name="T4" fmla="*/ 860 w 918"/>
                <a:gd name="T5" fmla="*/ 351 h 763"/>
                <a:gd name="T6" fmla="*/ 818 w 918"/>
                <a:gd name="T7" fmla="*/ 306 h 763"/>
                <a:gd name="T8" fmla="*/ 803 w 918"/>
                <a:gd name="T9" fmla="*/ 200 h 763"/>
                <a:gd name="T10" fmla="*/ 777 w 918"/>
                <a:gd name="T11" fmla="*/ 141 h 763"/>
                <a:gd name="T12" fmla="*/ 718 w 918"/>
                <a:gd name="T13" fmla="*/ 116 h 763"/>
                <a:gd name="T14" fmla="*/ 656 w 918"/>
                <a:gd name="T15" fmla="*/ 128 h 763"/>
                <a:gd name="T16" fmla="*/ 659 w 918"/>
                <a:gd name="T17" fmla="*/ 218 h 763"/>
                <a:gd name="T18" fmla="*/ 662 w 918"/>
                <a:gd name="T19" fmla="*/ 291 h 763"/>
                <a:gd name="T20" fmla="*/ 623 w 918"/>
                <a:gd name="T21" fmla="*/ 360 h 763"/>
                <a:gd name="T22" fmla="*/ 651 w 918"/>
                <a:gd name="T23" fmla="*/ 391 h 763"/>
                <a:gd name="T24" fmla="*/ 633 w 918"/>
                <a:gd name="T25" fmla="*/ 415 h 763"/>
                <a:gd name="T26" fmla="*/ 611 w 918"/>
                <a:gd name="T27" fmla="*/ 469 h 763"/>
                <a:gd name="T28" fmla="*/ 791 w 918"/>
                <a:gd name="T29" fmla="*/ 562 h 763"/>
                <a:gd name="T30" fmla="*/ 910 w 918"/>
                <a:gd name="T31" fmla="*/ 554 h 763"/>
                <a:gd name="T32" fmla="*/ 917 w 918"/>
                <a:gd name="T33" fmla="*/ 534 h 763"/>
                <a:gd name="T34" fmla="*/ 128 w 918"/>
                <a:gd name="T35" fmla="*/ 562 h 763"/>
                <a:gd name="T36" fmla="*/ 284 w 918"/>
                <a:gd name="T37" fmla="*/ 480 h 763"/>
                <a:gd name="T38" fmla="*/ 294 w 918"/>
                <a:gd name="T39" fmla="*/ 419 h 763"/>
                <a:gd name="T40" fmla="*/ 268 w 918"/>
                <a:gd name="T41" fmla="*/ 391 h 763"/>
                <a:gd name="T42" fmla="*/ 278 w 918"/>
                <a:gd name="T43" fmla="*/ 340 h 763"/>
                <a:gd name="T44" fmla="*/ 253 w 918"/>
                <a:gd name="T45" fmla="*/ 265 h 763"/>
                <a:gd name="T46" fmla="*/ 269 w 918"/>
                <a:gd name="T47" fmla="*/ 200 h 763"/>
                <a:gd name="T48" fmla="*/ 229 w 918"/>
                <a:gd name="T49" fmla="*/ 116 h 763"/>
                <a:gd name="T50" fmla="*/ 141 w 918"/>
                <a:gd name="T51" fmla="*/ 131 h 763"/>
                <a:gd name="T52" fmla="*/ 116 w 918"/>
                <a:gd name="T53" fmla="*/ 178 h 763"/>
                <a:gd name="T54" fmla="*/ 117 w 918"/>
                <a:gd name="T55" fmla="*/ 245 h 763"/>
                <a:gd name="T56" fmla="*/ 111 w 918"/>
                <a:gd name="T57" fmla="*/ 284 h 763"/>
                <a:gd name="T58" fmla="*/ 130 w 918"/>
                <a:gd name="T59" fmla="*/ 315 h 763"/>
                <a:gd name="T60" fmla="*/ 153 w 918"/>
                <a:gd name="T61" fmla="*/ 363 h 763"/>
                <a:gd name="T62" fmla="*/ 146 w 918"/>
                <a:gd name="T63" fmla="*/ 408 h 763"/>
                <a:gd name="T64" fmla="*/ 43 w 918"/>
                <a:gd name="T65" fmla="*/ 457 h 763"/>
                <a:gd name="T66" fmla="*/ 6 w 918"/>
                <a:gd name="T67" fmla="*/ 512 h 763"/>
                <a:gd name="T68" fmla="*/ 9 w 918"/>
                <a:gd name="T69" fmla="*/ 554 h 763"/>
                <a:gd name="T70" fmla="*/ 128 w 918"/>
                <a:gd name="T71" fmla="*/ 562 h 763"/>
                <a:gd name="T72" fmla="*/ 559 w 918"/>
                <a:gd name="T73" fmla="*/ 483 h 763"/>
                <a:gd name="T74" fmla="*/ 553 w 918"/>
                <a:gd name="T75" fmla="*/ 414 h 763"/>
                <a:gd name="T76" fmla="*/ 580 w 918"/>
                <a:gd name="T77" fmla="*/ 336 h 763"/>
                <a:gd name="T78" fmla="*/ 619 w 918"/>
                <a:gd name="T79" fmla="*/ 295 h 763"/>
                <a:gd name="T80" fmla="*/ 621 w 918"/>
                <a:gd name="T81" fmla="*/ 230 h 763"/>
                <a:gd name="T82" fmla="*/ 615 w 918"/>
                <a:gd name="T83" fmla="*/ 141 h 763"/>
                <a:gd name="T84" fmla="*/ 597 w 918"/>
                <a:gd name="T85" fmla="*/ 50 h 763"/>
                <a:gd name="T86" fmla="*/ 553 w 918"/>
                <a:gd name="T87" fmla="*/ 32 h 763"/>
                <a:gd name="T88" fmla="*/ 503 w 918"/>
                <a:gd name="T89" fmla="*/ 3 h 763"/>
                <a:gd name="T90" fmla="*/ 416 w 918"/>
                <a:gd name="T91" fmla="*/ 10 h 763"/>
                <a:gd name="T92" fmla="*/ 334 w 918"/>
                <a:gd name="T93" fmla="*/ 32 h 763"/>
                <a:gd name="T94" fmla="*/ 307 w 918"/>
                <a:gd name="T95" fmla="*/ 68 h 763"/>
                <a:gd name="T96" fmla="*/ 311 w 918"/>
                <a:gd name="T97" fmla="*/ 215 h 763"/>
                <a:gd name="T98" fmla="*/ 293 w 918"/>
                <a:gd name="T99" fmla="*/ 259 h 763"/>
                <a:gd name="T100" fmla="*/ 315 w 918"/>
                <a:gd name="T101" fmla="*/ 324 h 763"/>
                <a:gd name="T102" fmla="*/ 346 w 918"/>
                <a:gd name="T103" fmla="*/ 369 h 763"/>
                <a:gd name="T104" fmla="*/ 365 w 918"/>
                <a:gd name="T105" fmla="*/ 462 h 763"/>
                <a:gd name="T106" fmla="*/ 336 w 918"/>
                <a:gd name="T107" fmla="*/ 500 h 763"/>
                <a:gd name="T108" fmla="*/ 168 w 918"/>
                <a:gd name="T109" fmla="*/ 582 h 763"/>
                <a:gd name="T110" fmla="*/ 129 w 918"/>
                <a:gd name="T111" fmla="*/ 642 h 763"/>
                <a:gd name="T112" fmla="*/ 118 w 918"/>
                <a:gd name="T113" fmla="*/ 727 h 763"/>
                <a:gd name="T114" fmla="*/ 236 w 918"/>
                <a:gd name="T115" fmla="*/ 751 h 763"/>
                <a:gd name="T116" fmla="*/ 585 w 918"/>
                <a:gd name="T117" fmla="*/ 760 h 763"/>
                <a:gd name="T118" fmla="*/ 791 w 918"/>
                <a:gd name="T119" fmla="*/ 733 h 763"/>
                <a:gd name="T120" fmla="*/ 799 w 918"/>
                <a:gd name="T121" fmla="*/ 682 h 763"/>
                <a:gd name="T122" fmla="*/ 762 w 918"/>
                <a:gd name="T123" fmla="*/ 590 h 763"/>
                <a:gd name="T124" fmla="*/ 595 w 918"/>
                <a:gd name="T125" fmla="*/ 506 h 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8" h="763">
                  <a:moveTo>
                    <a:pt x="893" y="469"/>
                  </a:moveTo>
                  <a:lnTo>
                    <a:pt x="893" y="469"/>
                  </a:lnTo>
                  <a:lnTo>
                    <a:pt x="886" y="463"/>
                  </a:lnTo>
                  <a:lnTo>
                    <a:pt x="875" y="457"/>
                  </a:lnTo>
                  <a:lnTo>
                    <a:pt x="846" y="443"/>
                  </a:lnTo>
                  <a:lnTo>
                    <a:pt x="816" y="429"/>
                  </a:lnTo>
                  <a:lnTo>
                    <a:pt x="791" y="419"/>
                  </a:lnTo>
                  <a:lnTo>
                    <a:pt x="791" y="419"/>
                  </a:lnTo>
                  <a:lnTo>
                    <a:pt x="776" y="411"/>
                  </a:lnTo>
                  <a:lnTo>
                    <a:pt x="772" y="408"/>
                  </a:lnTo>
                  <a:lnTo>
                    <a:pt x="769" y="404"/>
                  </a:lnTo>
                  <a:lnTo>
                    <a:pt x="766" y="402"/>
                  </a:lnTo>
                  <a:lnTo>
                    <a:pt x="765" y="398"/>
                  </a:lnTo>
                  <a:lnTo>
                    <a:pt x="765" y="391"/>
                  </a:lnTo>
                  <a:lnTo>
                    <a:pt x="765" y="379"/>
                  </a:lnTo>
                  <a:lnTo>
                    <a:pt x="765" y="379"/>
                  </a:lnTo>
                  <a:lnTo>
                    <a:pt x="793" y="375"/>
                  </a:lnTo>
                  <a:lnTo>
                    <a:pt x="817" y="369"/>
                  </a:lnTo>
                  <a:lnTo>
                    <a:pt x="840" y="361"/>
                  </a:lnTo>
                  <a:lnTo>
                    <a:pt x="860" y="351"/>
                  </a:lnTo>
                  <a:lnTo>
                    <a:pt x="860" y="351"/>
                  </a:lnTo>
                  <a:lnTo>
                    <a:pt x="852" y="348"/>
                  </a:lnTo>
                  <a:lnTo>
                    <a:pt x="845" y="343"/>
                  </a:lnTo>
                  <a:lnTo>
                    <a:pt x="838" y="337"/>
                  </a:lnTo>
                  <a:lnTo>
                    <a:pt x="832" y="331"/>
                  </a:lnTo>
                  <a:lnTo>
                    <a:pt x="827" y="322"/>
                  </a:lnTo>
                  <a:lnTo>
                    <a:pt x="822" y="314"/>
                  </a:lnTo>
                  <a:lnTo>
                    <a:pt x="818" y="306"/>
                  </a:lnTo>
                  <a:lnTo>
                    <a:pt x="815" y="296"/>
                  </a:lnTo>
                  <a:lnTo>
                    <a:pt x="809" y="275"/>
                  </a:lnTo>
                  <a:lnTo>
                    <a:pt x="806" y="254"/>
                  </a:lnTo>
                  <a:lnTo>
                    <a:pt x="804" y="232"/>
                  </a:lnTo>
                  <a:lnTo>
                    <a:pt x="804" y="211"/>
                  </a:lnTo>
                  <a:lnTo>
                    <a:pt x="804" y="211"/>
                  </a:lnTo>
                  <a:lnTo>
                    <a:pt x="803" y="200"/>
                  </a:lnTo>
                  <a:lnTo>
                    <a:pt x="801" y="190"/>
                  </a:lnTo>
                  <a:lnTo>
                    <a:pt x="800" y="181"/>
                  </a:lnTo>
                  <a:lnTo>
                    <a:pt x="797" y="171"/>
                  </a:lnTo>
                  <a:lnTo>
                    <a:pt x="793" y="163"/>
                  </a:lnTo>
                  <a:lnTo>
                    <a:pt x="788" y="155"/>
                  </a:lnTo>
                  <a:lnTo>
                    <a:pt x="783" y="148"/>
                  </a:lnTo>
                  <a:lnTo>
                    <a:pt x="777" y="141"/>
                  </a:lnTo>
                  <a:lnTo>
                    <a:pt x="771" y="135"/>
                  </a:lnTo>
                  <a:lnTo>
                    <a:pt x="764" y="130"/>
                  </a:lnTo>
                  <a:lnTo>
                    <a:pt x="756" y="125"/>
                  </a:lnTo>
                  <a:lnTo>
                    <a:pt x="747" y="122"/>
                  </a:lnTo>
                  <a:lnTo>
                    <a:pt x="739" y="118"/>
                  </a:lnTo>
                  <a:lnTo>
                    <a:pt x="729" y="117"/>
                  </a:lnTo>
                  <a:lnTo>
                    <a:pt x="718" y="116"/>
                  </a:lnTo>
                  <a:lnTo>
                    <a:pt x="707" y="114"/>
                  </a:lnTo>
                  <a:lnTo>
                    <a:pt x="707" y="114"/>
                  </a:lnTo>
                  <a:lnTo>
                    <a:pt x="693" y="116"/>
                  </a:lnTo>
                  <a:lnTo>
                    <a:pt x="680" y="118"/>
                  </a:lnTo>
                  <a:lnTo>
                    <a:pt x="666" y="123"/>
                  </a:lnTo>
                  <a:lnTo>
                    <a:pt x="656" y="128"/>
                  </a:lnTo>
                  <a:lnTo>
                    <a:pt x="656" y="128"/>
                  </a:lnTo>
                  <a:lnTo>
                    <a:pt x="653" y="160"/>
                  </a:lnTo>
                  <a:lnTo>
                    <a:pt x="650" y="191"/>
                  </a:lnTo>
                  <a:lnTo>
                    <a:pt x="650" y="191"/>
                  </a:lnTo>
                  <a:lnTo>
                    <a:pt x="648" y="200"/>
                  </a:lnTo>
                  <a:lnTo>
                    <a:pt x="648" y="200"/>
                  </a:lnTo>
                  <a:lnTo>
                    <a:pt x="654" y="208"/>
                  </a:lnTo>
                  <a:lnTo>
                    <a:pt x="659" y="218"/>
                  </a:lnTo>
                  <a:lnTo>
                    <a:pt x="662" y="229"/>
                  </a:lnTo>
                  <a:lnTo>
                    <a:pt x="664" y="241"/>
                  </a:lnTo>
                  <a:lnTo>
                    <a:pt x="665" y="253"/>
                  </a:lnTo>
                  <a:lnTo>
                    <a:pt x="665" y="265"/>
                  </a:lnTo>
                  <a:lnTo>
                    <a:pt x="664" y="278"/>
                  </a:lnTo>
                  <a:lnTo>
                    <a:pt x="662" y="291"/>
                  </a:lnTo>
                  <a:lnTo>
                    <a:pt x="662" y="291"/>
                  </a:lnTo>
                  <a:lnTo>
                    <a:pt x="659" y="303"/>
                  </a:lnTo>
                  <a:lnTo>
                    <a:pt x="654" y="314"/>
                  </a:lnTo>
                  <a:lnTo>
                    <a:pt x="650" y="325"/>
                  </a:lnTo>
                  <a:lnTo>
                    <a:pt x="645" y="334"/>
                  </a:lnTo>
                  <a:lnTo>
                    <a:pt x="638" y="344"/>
                  </a:lnTo>
                  <a:lnTo>
                    <a:pt x="630" y="352"/>
                  </a:lnTo>
                  <a:lnTo>
                    <a:pt x="623" y="360"/>
                  </a:lnTo>
                  <a:lnTo>
                    <a:pt x="615" y="367"/>
                  </a:lnTo>
                  <a:lnTo>
                    <a:pt x="615" y="367"/>
                  </a:lnTo>
                  <a:lnTo>
                    <a:pt x="612" y="373"/>
                  </a:lnTo>
                  <a:lnTo>
                    <a:pt x="612" y="373"/>
                  </a:lnTo>
                  <a:lnTo>
                    <a:pt x="632" y="376"/>
                  </a:lnTo>
                  <a:lnTo>
                    <a:pt x="651" y="379"/>
                  </a:lnTo>
                  <a:lnTo>
                    <a:pt x="651" y="391"/>
                  </a:lnTo>
                  <a:lnTo>
                    <a:pt x="651" y="391"/>
                  </a:lnTo>
                  <a:lnTo>
                    <a:pt x="650" y="398"/>
                  </a:lnTo>
                  <a:lnTo>
                    <a:pt x="648" y="402"/>
                  </a:lnTo>
                  <a:lnTo>
                    <a:pt x="647" y="405"/>
                  </a:lnTo>
                  <a:lnTo>
                    <a:pt x="644" y="408"/>
                  </a:lnTo>
                  <a:lnTo>
                    <a:pt x="639" y="411"/>
                  </a:lnTo>
                  <a:lnTo>
                    <a:pt x="633" y="415"/>
                  </a:lnTo>
                  <a:lnTo>
                    <a:pt x="624" y="419"/>
                  </a:lnTo>
                  <a:lnTo>
                    <a:pt x="624" y="419"/>
                  </a:lnTo>
                  <a:lnTo>
                    <a:pt x="593" y="432"/>
                  </a:lnTo>
                  <a:lnTo>
                    <a:pt x="593" y="461"/>
                  </a:lnTo>
                  <a:lnTo>
                    <a:pt x="593" y="461"/>
                  </a:lnTo>
                  <a:lnTo>
                    <a:pt x="600" y="464"/>
                  </a:lnTo>
                  <a:lnTo>
                    <a:pt x="611" y="469"/>
                  </a:lnTo>
                  <a:lnTo>
                    <a:pt x="611" y="469"/>
                  </a:lnTo>
                  <a:lnTo>
                    <a:pt x="664" y="493"/>
                  </a:lnTo>
                  <a:lnTo>
                    <a:pt x="717" y="517"/>
                  </a:lnTo>
                  <a:lnTo>
                    <a:pt x="741" y="530"/>
                  </a:lnTo>
                  <a:lnTo>
                    <a:pt x="762" y="541"/>
                  </a:lnTo>
                  <a:lnTo>
                    <a:pt x="779" y="552"/>
                  </a:lnTo>
                  <a:lnTo>
                    <a:pt x="791" y="562"/>
                  </a:lnTo>
                  <a:lnTo>
                    <a:pt x="791" y="562"/>
                  </a:lnTo>
                  <a:lnTo>
                    <a:pt x="798" y="570"/>
                  </a:lnTo>
                  <a:lnTo>
                    <a:pt x="798" y="570"/>
                  </a:lnTo>
                  <a:lnTo>
                    <a:pt x="839" y="566"/>
                  </a:lnTo>
                  <a:lnTo>
                    <a:pt x="871" y="563"/>
                  </a:lnTo>
                  <a:lnTo>
                    <a:pt x="895" y="558"/>
                  </a:lnTo>
                  <a:lnTo>
                    <a:pt x="910" y="554"/>
                  </a:lnTo>
                  <a:lnTo>
                    <a:pt x="910" y="554"/>
                  </a:lnTo>
                  <a:lnTo>
                    <a:pt x="913" y="553"/>
                  </a:lnTo>
                  <a:lnTo>
                    <a:pt x="916" y="551"/>
                  </a:lnTo>
                  <a:lnTo>
                    <a:pt x="918" y="548"/>
                  </a:lnTo>
                  <a:lnTo>
                    <a:pt x="918" y="545"/>
                  </a:lnTo>
                  <a:lnTo>
                    <a:pt x="918" y="545"/>
                  </a:lnTo>
                  <a:lnTo>
                    <a:pt x="917" y="534"/>
                  </a:lnTo>
                  <a:lnTo>
                    <a:pt x="912" y="512"/>
                  </a:lnTo>
                  <a:lnTo>
                    <a:pt x="910" y="499"/>
                  </a:lnTo>
                  <a:lnTo>
                    <a:pt x="905" y="488"/>
                  </a:lnTo>
                  <a:lnTo>
                    <a:pt x="899" y="477"/>
                  </a:lnTo>
                  <a:lnTo>
                    <a:pt x="893" y="469"/>
                  </a:lnTo>
                  <a:lnTo>
                    <a:pt x="893" y="469"/>
                  </a:lnTo>
                  <a:close/>
                  <a:moveTo>
                    <a:pt x="128" y="562"/>
                  </a:moveTo>
                  <a:lnTo>
                    <a:pt x="128" y="562"/>
                  </a:lnTo>
                  <a:lnTo>
                    <a:pt x="136" y="556"/>
                  </a:lnTo>
                  <a:lnTo>
                    <a:pt x="146" y="548"/>
                  </a:lnTo>
                  <a:lnTo>
                    <a:pt x="170" y="534"/>
                  </a:lnTo>
                  <a:lnTo>
                    <a:pt x="199" y="518"/>
                  </a:lnTo>
                  <a:lnTo>
                    <a:pt x="230" y="504"/>
                  </a:lnTo>
                  <a:lnTo>
                    <a:pt x="284" y="480"/>
                  </a:lnTo>
                  <a:lnTo>
                    <a:pt x="309" y="469"/>
                  </a:lnTo>
                  <a:lnTo>
                    <a:pt x="309" y="469"/>
                  </a:lnTo>
                  <a:lnTo>
                    <a:pt x="319" y="464"/>
                  </a:lnTo>
                  <a:lnTo>
                    <a:pt x="325" y="461"/>
                  </a:lnTo>
                  <a:lnTo>
                    <a:pt x="325" y="432"/>
                  </a:lnTo>
                  <a:lnTo>
                    <a:pt x="325" y="432"/>
                  </a:lnTo>
                  <a:lnTo>
                    <a:pt x="294" y="419"/>
                  </a:lnTo>
                  <a:lnTo>
                    <a:pt x="294" y="419"/>
                  </a:lnTo>
                  <a:lnTo>
                    <a:pt x="280" y="411"/>
                  </a:lnTo>
                  <a:lnTo>
                    <a:pt x="275" y="408"/>
                  </a:lnTo>
                  <a:lnTo>
                    <a:pt x="271" y="404"/>
                  </a:lnTo>
                  <a:lnTo>
                    <a:pt x="270" y="402"/>
                  </a:lnTo>
                  <a:lnTo>
                    <a:pt x="269" y="398"/>
                  </a:lnTo>
                  <a:lnTo>
                    <a:pt x="268" y="391"/>
                  </a:lnTo>
                  <a:lnTo>
                    <a:pt x="268" y="391"/>
                  </a:lnTo>
                  <a:lnTo>
                    <a:pt x="268" y="363"/>
                  </a:lnTo>
                  <a:lnTo>
                    <a:pt x="268" y="363"/>
                  </a:lnTo>
                  <a:lnTo>
                    <a:pt x="271" y="358"/>
                  </a:lnTo>
                  <a:lnTo>
                    <a:pt x="274" y="354"/>
                  </a:lnTo>
                  <a:lnTo>
                    <a:pt x="278" y="340"/>
                  </a:lnTo>
                  <a:lnTo>
                    <a:pt x="278" y="340"/>
                  </a:lnTo>
                  <a:lnTo>
                    <a:pt x="271" y="330"/>
                  </a:lnTo>
                  <a:lnTo>
                    <a:pt x="265" y="318"/>
                  </a:lnTo>
                  <a:lnTo>
                    <a:pt x="260" y="304"/>
                  </a:lnTo>
                  <a:lnTo>
                    <a:pt x="257" y="291"/>
                  </a:lnTo>
                  <a:lnTo>
                    <a:pt x="257" y="291"/>
                  </a:lnTo>
                  <a:lnTo>
                    <a:pt x="254" y="278"/>
                  </a:lnTo>
                  <a:lnTo>
                    <a:pt x="253" y="265"/>
                  </a:lnTo>
                  <a:lnTo>
                    <a:pt x="253" y="253"/>
                  </a:lnTo>
                  <a:lnTo>
                    <a:pt x="254" y="241"/>
                  </a:lnTo>
                  <a:lnTo>
                    <a:pt x="256" y="229"/>
                  </a:lnTo>
                  <a:lnTo>
                    <a:pt x="259" y="218"/>
                  </a:lnTo>
                  <a:lnTo>
                    <a:pt x="264" y="208"/>
                  </a:lnTo>
                  <a:lnTo>
                    <a:pt x="269" y="200"/>
                  </a:lnTo>
                  <a:lnTo>
                    <a:pt x="269" y="200"/>
                  </a:lnTo>
                  <a:lnTo>
                    <a:pt x="266" y="166"/>
                  </a:lnTo>
                  <a:lnTo>
                    <a:pt x="264" y="128"/>
                  </a:lnTo>
                  <a:lnTo>
                    <a:pt x="264" y="128"/>
                  </a:lnTo>
                  <a:lnTo>
                    <a:pt x="260" y="125"/>
                  </a:lnTo>
                  <a:lnTo>
                    <a:pt x="256" y="123"/>
                  </a:lnTo>
                  <a:lnTo>
                    <a:pt x="245" y="118"/>
                  </a:lnTo>
                  <a:lnTo>
                    <a:pt x="229" y="116"/>
                  </a:lnTo>
                  <a:lnTo>
                    <a:pt x="211" y="114"/>
                  </a:lnTo>
                  <a:lnTo>
                    <a:pt x="211" y="114"/>
                  </a:lnTo>
                  <a:lnTo>
                    <a:pt x="197" y="116"/>
                  </a:lnTo>
                  <a:lnTo>
                    <a:pt x="182" y="118"/>
                  </a:lnTo>
                  <a:lnTo>
                    <a:pt x="170" y="120"/>
                  </a:lnTo>
                  <a:lnTo>
                    <a:pt x="158" y="124"/>
                  </a:lnTo>
                  <a:lnTo>
                    <a:pt x="141" y="131"/>
                  </a:lnTo>
                  <a:lnTo>
                    <a:pt x="134" y="134"/>
                  </a:lnTo>
                  <a:lnTo>
                    <a:pt x="134" y="134"/>
                  </a:lnTo>
                  <a:lnTo>
                    <a:pt x="131" y="137"/>
                  </a:lnTo>
                  <a:lnTo>
                    <a:pt x="124" y="148"/>
                  </a:lnTo>
                  <a:lnTo>
                    <a:pt x="121" y="156"/>
                  </a:lnTo>
                  <a:lnTo>
                    <a:pt x="118" y="166"/>
                  </a:lnTo>
                  <a:lnTo>
                    <a:pt x="116" y="178"/>
                  </a:lnTo>
                  <a:lnTo>
                    <a:pt x="115" y="191"/>
                  </a:lnTo>
                  <a:lnTo>
                    <a:pt x="115" y="191"/>
                  </a:lnTo>
                  <a:lnTo>
                    <a:pt x="116" y="215"/>
                  </a:lnTo>
                  <a:lnTo>
                    <a:pt x="118" y="232"/>
                  </a:lnTo>
                  <a:lnTo>
                    <a:pt x="119" y="244"/>
                  </a:lnTo>
                  <a:lnTo>
                    <a:pt x="119" y="244"/>
                  </a:lnTo>
                  <a:lnTo>
                    <a:pt x="117" y="245"/>
                  </a:lnTo>
                  <a:lnTo>
                    <a:pt x="115" y="248"/>
                  </a:lnTo>
                  <a:lnTo>
                    <a:pt x="112" y="253"/>
                  </a:lnTo>
                  <a:lnTo>
                    <a:pt x="110" y="257"/>
                  </a:lnTo>
                  <a:lnTo>
                    <a:pt x="110" y="263"/>
                  </a:lnTo>
                  <a:lnTo>
                    <a:pt x="109" y="269"/>
                  </a:lnTo>
                  <a:lnTo>
                    <a:pt x="110" y="277"/>
                  </a:lnTo>
                  <a:lnTo>
                    <a:pt x="111" y="284"/>
                  </a:lnTo>
                  <a:lnTo>
                    <a:pt x="111" y="284"/>
                  </a:lnTo>
                  <a:lnTo>
                    <a:pt x="112" y="291"/>
                  </a:lnTo>
                  <a:lnTo>
                    <a:pt x="116" y="298"/>
                  </a:lnTo>
                  <a:lnTo>
                    <a:pt x="118" y="303"/>
                  </a:lnTo>
                  <a:lnTo>
                    <a:pt x="122" y="308"/>
                  </a:lnTo>
                  <a:lnTo>
                    <a:pt x="127" y="313"/>
                  </a:lnTo>
                  <a:lnTo>
                    <a:pt x="130" y="315"/>
                  </a:lnTo>
                  <a:lnTo>
                    <a:pt x="134" y="316"/>
                  </a:lnTo>
                  <a:lnTo>
                    <a:pt x="137" y="316"/>
                  </a:lnTo>
                  <a:lnTo>
                    <a:pt x="137" y="316"/>
                  </a:lnTo>
                  <a:lnTo>
                    <a:pt x="141" y="336"/>
                  </a:lnTo>
                  <a:lnTo>
                    <a:pt x="147" y="351"/>
                  </a:lnTo>
                  <a:lnTo>
                    <a:pt x="150" y="358"/>
                  </a:lnTo>
                  <a:lnTo>
                    <a:pt x="153" y="363"/>
                  </a:lnTo>
                  <a:lnTo>
                    <a:pt x="153" y="363"/>
                  </a:lnTo>
                  <a:lnTo>
                    <a:pt x="153" y="391"/>
                  </a:lnTo>
                  <a:lnTo>
                    <a:pt x="153" y="391"/>
                  </a:lnTo>
                  <a:lnTo>
                    <a:pt x="153" y="398"/>
                  </a:lnTo>
                  <a:lnTo>
                    <a:pt x="152" y="402"/>
                  </a:lnTo>
                  <a:lnTo>
                    <a:pt x="150" y="405"/>
                  </a:lnTo>
                  <a:lnTo>
                    <a:pt x="146" y="408"/>
                  </a:lnTo>
                  <a:lnTo>
                    <a:pt x="142" y="411"/>
                  </a:lnTo>
                  <a:lnTo>
                    <a:pt x="135" y="415"/>
                  </a:lnTo>
                  <a:lnTo>
                    <a:pt x="128" y="419"/>
                  </a:lnTo>
                  <a:lnTo>
                    <a:pt x="128" y="419"/>
                  </a:lnTo>
                  <a:lnTo>
                    <a:pt x="103" y="428"/>
                  </a:lnTo>
                  <a:lnTo>
                    <a:pt x="72" y="443"/>
                  </a:lnTo>
                  <a:lnTo>
                    <a:pt x="43" y="457"/>
                  </a:lnTo>
                  <a:lnTo>
                    <a:pt x="33" y="463"/>
                  </a:lnTo>
                  <a:lnTo>
                    <a:pt x="25" y="469"/>
                  </a:lnTo>
                  <a:lnTo>
                    <a:pt x="25" y="469"/>
                  </a:lnTo>
                  <a:lnTo>
                    <a:pt x="19" y="477"/>
                  </a:lnTo>
                  <a:lnTo>
                    <a:pt x="13" y="488"/>
                  </a:lnTo>
                  <a:lnTo>
                    <a:pt x="9" y="499"/>
                  </a:lnTo>
                  <a:lnTo>
                    <a:pt x="6" y="512"/>
                  </a:lnTo>
                  <a:lnTo>
                    <a:pt x="1" y="534"/>
                  </a:lnTo>
                  <a:lnTo>
                    <a:pt x="0" y="545"/>
                  </a:lnTo>
                  <a:lnTo>
                    <a:pt x="0" y="545"/>
                  </a:lnTo>
                  <a:lnTo>
                    <a:pt x="0" y="548"/>
                  </a:lnTo>
                  <a:lnTo>
                    <a:pt x="2" y="551"/>
                  </a:lnTo>
                  <a:lnTo>
                    <a:pt x="5" y="553"/>
                  </a:lnTo>
                  <a:lnTo>
                    <a:pt x="9" y="554"/>
                  </a:lnTo>
                  <a:lnTo>
                    <a:pt x="9" y="554"/>
                  </a:lnTo>
                  <a:lnTo>
                    <a:pt x="23" y="558"/>
                  </a:lnTo>
                  <a:lnTo>
                    <a:pt x="47" y="563"/>
                  </a:lnTo>
                  <a:lnTo>
                    <a:pt x="80" y="566"/>
                  </a:lnTo>
                  <a:lnTo>
                    <a:pt x="121" y="570"/>
                  </a:lnTo>
                  <a:lnTo>
                    <a:pt x="121" y="570"/>
                  </a:lnTo>
                  <a:lnTo>
                    <a:pt x="128" y="562"/>
                  </a:lnTo>
                  <a:lnTo>
                    <a:pt x="128" y="562"/>
                  </a:lnTo>
                  <a:close/>
                  <a:moveTo>
                    <a:pt x="595" y="506"/>
                  </a:moveTo>
                  <a:lnTo>
                    <a:pt x="595" y="506"/>
                  </a:lnTo>
                  <a:lnTo>
                    <a:pt x="582" y="500"/>
                  </a:lnTo>
                  <a:lnTo>
                    <a:pt x="571" y="494"/>
                  </a:lnTo>
                  <a:lnTo>
                    <a:pt x="564" y="489"/>
                  </a:lnTo>
                  <a:lnTo>
                    <a:pt x="559" y="483"/>
                  </a:lnTo>
                  <a:lnTo>
                    <a:pt x="556" y="479"/>
                  </a:lnTo>
                  <a:lnTo>
                    <a:pt x="554" y="473"/>
                  </a:lnTo>
                  <a:lnTo>
                    <a:pt x="553" y="467"/>
                  </a:lnTo>
                  <a:lnTo>
                    <a:pt x="553" y="462"/>
                  </a:lnTo>
                  <a:lnTo>
                    <a:pt x="553" y="462"/>
                  </a:lnTo>
                  <a:lnTo>
                    <a:pt x="553" y="414"/>
                  </a:lnTo>
                  <a:lnTo>
                    <a:pt x="553" y="414"/>
                  </a:lnTo>
                  <a:lnTo>
                    <a:pt x="559" y="405"/>
                  </a:lnTo>
                  <a:lnTo>
                    <a:pt x="564" y="394"/>
                  </a:lnTo>
                  <a:lnTo>
                    <a:pt x="569" y="382"/>
                  </a:lnTo>
                  <a:lnTo>
                    <a:pt x="572" y="369"/>
                  </a:lnTo>
                  <a:lnTo>
                    <a:pt x="577" y="346"/>
                  </a:lnTo>
                  <a:lnTo>
                    <a:pt x="580" y="336"/>
                  </a:lnTo>
                  <a:lnTo>
                    <a:pt x="580" y="336"/>
                  </a:lnTo>
                  <a:lnTo>
                    <a:pt x="585" y="336"/>
                  </a:lnTo>
                  <a:lnTo>
                    <a:pt x="591" y="333"/>
                  </a:lnTo>
                  <a:lnTo>
                    <a:pt x="598" y="330"/>
                  </a:lnTo>
                  <a:lnTo>
                    <a:pt x="604" y="324"/>
                  </a:lnTo>
                  <a:lnTo>
                    <a:pt x="610" y="315"/>
                  </a:lnTo>
                  <a:lnTo>
                    <a:pt x="615" y="306"/>
                  </a:lnTo>
                  <a:lnTo>
                    <a:pt x="619" y="295"/>
                  </a:lnTo>
                  <a:lnTo>
                    <a:pt x="623" y="283"/>
                  </a:lnTo>
                  <a:lnTo>
                    <a:pt x="623" y="283"/>
                  </a:lnTo>
                  <a:lnTo>
                    <a:pt x="625" y="271"/>
                  </a:lnTo>
                  <a:lnTo>
                    <a:pt x="625" y="259"/>
                  </a:lnTo>
                  <a:lnTo>
                    <a:pt x="625" y="248"/>
                  </a:lnTo>
                  <a:lnTo>
                    <a:pt x="623" y="238"/>
                  </a:lnTo>
                  <a:lnTo>
                    <a:pt x="621" y="230"/>
                  </a:lnTo>
                  <a:lnTo>
                    <a:pt x="617" y="223"/>
                  </a:lnTo>
                  <a:lnTo>
                    <a:pt x="612" y="218"/>
                  </a:lnTo>
                  <a:lnTo>
                    <a:pt x="607" y="215"/>
                  </a:lnTo>
                  <a:lnTo>
                    <a:pt x="607" y="215"/>
                  </a:lnTo>
                  <a:lnTo>
                    <a:pt x="609" y="203"/>
                  </a:lnTo>
                  <a:lnTo>
                    <a:pt x="611" y="176"/>
                  </a:lnTo>
                  <a:lnTo>
                    <a:pt x="615" y="141"/>
                  </a:lnTo>
                  <a:lnTo>
                    <a:pt x="616" y="112"/>
                  </a:lnTo>
                  <a:lnTo>
                    <a:pt x="616" y="112"/>
                  </a:lnTo>
                  <a:lnTo>
                    <a:pt x="615" y="94"/>
                  </a:lnTo>
                  <a:lnTo>
                    <a:pt x="612" y="80"/>
                  </a:lnTo>
                  <a:lnTo>
                    <a:pt x="607" y="65"/>
                  </a:lnTo>
                  <a:lnTo>
                    <a:pt x="601" y="54"/>
                  </a:lnTo>
                  <a:lnTo>
                    <a:pt x="597" y="50"/>
                  </a:lnTo>
                  <a:lnTo>
                    <a:pt x="593" y="45"/>
                  </a:lnTo>
                  <a:lnTo>
                    <a:pt x="587" y="41"/>
                  </a:lnTo>
                  <a:lnTo>
                    <a:pt x="582" y="38"/>
                  </a:lnTo>
                  <a:lnTo>
                    <a:pt x="576" y="35"/>
                  </a:lnTo>
                  <a:lnTo>
                    <a:pt x="569" y="34"/>
                  </a:lnTo>
                  <a:lnTo>
                    <a:pt x="562" y="33"/>
                  </a:lnTo>
                  <a:lnTo>
                    <a:pt x="553" y="32"/>
                  </a:lnTo>
                  <a:lnTo>
                    <a:pt x="553" y="32"/>
                  </a:lnTo>
                  <a:lnTo>
                    <a:pt x="548" y="25"/>
                  </a:lnTo>
                  <a:lnTo>
                    <a:pt x="542" y="19"/>
                  </a:lnTo>
                  <a:lnTo>
                    <a:pt x="535" y="13"/>
                  </a:lnTo>
                  <a:lnTo>
                    <a:pt x="527" y="9"/>
                  </a:lnTo>
                  <a:lnTo>
                    <a:pt x="516" y="5"/>
                  </a:lnTo>
                  <a:lnTo>
                    <a:pt x="503" y="3"/>
                  </a:lnTo>
                  <a:lnTo>
                    <a:pt x="487" y="0"/>
                  </a:lnTo>
                  <a:lnTo>
                    <a:pt x="469" y="0"/>
                  </a:lnTo>
                  <a:lnTo>
                    <a:pt x="469" y="0"/>
                  </a:lnTo>
                  <a:lnTo>
                    <a:pt x="458" y="0"/>
                  </a:lnTo>
                  <a:lnTo>
                    <a:pt x="450" y="1"/>
                  </a:lnTo>
                  <a:lnTo>
                    <a:pt x="431" y="5"/>
                  </a:lnTo>
                  <a:lnTo>
                    <a:pt x="416" y="10"/>
                  </a:lnTo>
                  <a:lnTo>
                    <a:pt x="400" y="16"/>
                  </a:lnTo>
                  <a:lnTo>
                    <a:pt x="386" y="22"/>
                  </a:lnTo>
                  <a:lnTo>
                    <a:pt x="370" y="27"/>
                  </a:lnTo>
                  <a:lnTo>
                    <a:pt x="353" y="30"/>
                  </a:lnTo>
                  <a:lnTo>
                    <a:pt x="344" y="32"/>
                  </a:lnTo>
                  <a:lnTo>
                    <a:pt x="334" y="32"/>
                  </a:lnTo>
                  <a:lnTo>
                    <a:pt x="334" y="32"/>
                  </a:lnTo>
                  <a:lnTo>
                    <a:pt x="330" y="33"/>
                  </a:lnTo>
                  <a:lnTo>
                    <a:pt x="327" y="34"/>
                  </a:lnTo>
                  <a:lnTo>
                    <a:pt x="323" y="36"/>
                  </a:lnTo>
                  <a:lnTo>
                    <a:pt x="319" y="39"/>
                  </a:lnTo>
                  <a:lnTo>
                    <a:pt x="315" y="46"/>
                  </a:lnTo>
                  <a:lnTo>
                    <a:pt x="310" y="56"/>
                  </a:lnTo>
                  <a:lnTo>
                    <a:pt x="307" y="68"/>
                  </a:lnTo>
                  <a:lnTo>
                    <a:pt x="305" y="81"/>
                  </a:lnTo>
                  <a:lnTo>
                    <a:pt x="304" y="95"/>
                  </a:lnTo>
                  <a:lnTo>
                    <a:pt x="304" y="111"/>
                  </a:lnTo>
                  <a:lnTo>
                    <a:pt x="304" y="111"/>
                  </a:lnTo>
                  <a:lnTo>
                    <a:pt x="305" y="146"/>
                  </a:lnTo>
                  <a:lnTo>
                    <a:pt x="307" y="179"/>
                  </a:lnTo>
                  <a:lnTo>
                    <a:pt x="311" y="215"/>
                  </a:lnTo>
                  <a:lnTo>
                    <a:pt x="311" y="215"/>
                  </a:lnTo>
                  <a:lnTo>
                    <a:pt x="306" y="218"/>
                  </a:lnTo>
                  <a:lnTo>
                    <a:pt x="301" y="223"/>
                  </a:lnTo>
                  <a:lnTo>
                    <a:pt x="298" y="230"/>
                  </a:lnTo>
                  <a:lnTo>
                    <a:pt x="295" y="238"/>
                  </a:lnTo>
                  <a:lnTo>
                    <a:pt x="293" y="248"/>
                  </a:lnTo>
                  <a:lnTo>
                    <a:pt x="293" y="259"/>
                  </a:lnTo>
                  <a:lnTo>
                    <a:pt x="293" y="271"/>
                  </a:lnTo>
                  <a:lnTo>
                    <a:pt x="295" y="283"/>
                  </a:lnTo>
                  <a:lnTo>
                    <a:pt x="295" y="283"/>
                  </a:lnTo>
                  <a:lnTo>
                    <a:pt x="299" y="295"/>
                  </a:lnTo>
                  <a:lnTo>
                    <a:pt x="304" y="306"/>
                  </a:lnTo>
                  <a:lnTo>
                    <a:pt x="309" y="315"/>
                  </a:lnTo>
                  <a:lnTo>
                    <a:pt x="315" y="324"/>
                  </a:lnTo>
                  <a:lnTo>
                    <a:pt x="321" y="330"/>
                  </a:lnTo>
                  <a:lnTo>
                    <a:pt x="328" y="333"/>
                  </a:lnTo>
                  <a:lnTo>
                    <a:pt x="334" y="336"/>
                  </a:lnTo>
                  <a:lnTo>
                    <a:pt x="339" y="336"/>
                  </a:lnTo>
                  <a:lnTo>
                    <a:pt x="339" y="336"/>
                  </a:lnTo>
                  <a:lnTo>
                    <a:pt x="341" y="346"/>
                  </a:lnTo>
                  <a:lnTo>
                    <a:pt x="346" y="369"/>
                  </a:lnTo>
                  <a:lnTo>
                    <a:pt x="350" y="382"/>
                  </a:lnTo>
                  <a:lnTo>
                    <a:pt x="354" y="394"/>
                  </a:lnTo>
                  <a:lnTo>
                    <a:pt x="359" y="405"/>
                  </a:lnTo>
                  <a:lnTo>
                    <a:pt x="365" y="414"/>
                  </a:lnTo>
                  <a:lnTo>
                    <a:pt x="365" y="414"/>
                  </a:lnTo>
                  <a:lnTo>
                    <a:pt x="365" y="462"/>
                  </a:lnTo>
                  <a:lnTo>
                    <a:pt x="365" y="462"/>
                  </a:lnTo>
                  <a:lnTo>
                    <a:pt x="365" y="467"/>
                  </a:lnTo>
                  <a:lnTo>
                    <a:pt x="364" y="473"/>
                  </a:lnTo>
                  <a:lnTo>
                    <a:pt x="363" y="479"/>
                  </a:lnTo>
                  <a:lnTo>
                    <a:pt x="359" y="483"/>
                  </a:lnTo>
                  <a:lnTo>
                    <a:pt x="354" y="489"/>
                  </a:lnTo>
                  <a:lnTo>
                    <a:pt x="347" y="494"/>
                  </a:lnTo>
                  <a:lnTo>
                    <a:pt x="336" y="500"/>
                  </a:lnTo>
                  <a:lnTo>
                    <a:pt x="323" y="506"/>
                  </a:lnTo>
                  <a:lnTo>
                    <a:pt x="323" y="506"/>
                  </a:lnTo>
                  <a:lnTo>
                    <a:pt x="283" y="523"/>
                  </a:lnTo>
                  <a:lnTo>
                    <a:pt x="233" y="547"/>
                  </a:lnTo>
                  <a:lnTo>
                    <a:pt x="207" y="559"/>
                  </a:lnTo>
                  <a:lnTo>
                    <a:pt x="186" y="571"/>
                  </a:lnTo>
                  <a:lnTo>
                    <a:pt x="168" y="582"/>
                  </a:lnTo>
                  <a:lnTo>
                    <a:pt x="157" y="590"/>
                  </a:lnTo>
                  <a:lnTo>
                    <a:pt x="157" y="590"/>
                  </a:lnTo>
                  <a:lnTo>
                    <a:pt x="151" y="596"/>
                  </a:lnTo>
                  <a:lnTo>
                    <a:pt x="146" y="605"/>
                  </a:lnTo>
                  <a:lnTo>
                    <a:pt x="141" y="613"/>
                  </a:lnTo>
                  <a:lnTo>
                    <a:pt x="136" y="622"/>
                  </a:lnTo>
                  <a:lnTo>
                    <a:pt x="129" y="642"/>
                  </a:lnTo>
                  <a:lnTo>
                    <a:pt x="124" y="661"/>
                  </a:lnTo>
                  <a:lnTo>
                    <a:pt x="119" y="682"/>
                  </a:lnTo>
                  <a:lnTo>
                    <a:pt x="117" y="699"/>
                  </a:lnTo>
                  <a:lnTo>
                    <a:pt x="115" y="718"/>
                  </a:lnTo>
                  <a:lnTo>
                    <a:pt x="115" y="718"/>
                  </a:lnTo>
                  <a:lnTo>
                    <a:pt x="116" y="723"/>
                  </a:lnTo>
                  <a:lnTo>
                    <a:pt x="118" y="727"/>
                  </a:lnTo>
                  <a:lnTo>
                    <a:pt x="122" y="731"/>
                  </a:lnTo>
                  <a:lnTo>
                    <a:pt x="128" y="733"/>
                  </a:lnTo>
                  <a:lnTo>
                    <a:pt x="128" y="733"/>
                  </a:lnTo>
                  <a:lnTo>
                    <a:pt x="145" y="737"/>
                  </a:lnTo>
                  <a:lnTo>
                    <a:pt x="168" y="742"/>
                  </a:lnTo>
                  <a:lnTo>
                    <a:pt x="199" y="747"/>
                  </a:lnTo>
                  <a:lnTo>
                    <a:pt x="236" y="751"/>
                  </a:lnTo>
                  <a:lnTo>
                    <a:pt x="281" y="756"/>
                  </a:lnTo>
                  <a:lnTo>
                    <a:pt x="334" y="760"/>
                  </a:lnTo>
                  <a:lnTo>
                    <a:pt x="393" y="762"/>
                  </a:lnTo>
                  <a:lnTo>
                    <a:pt x="459" y="763"/>
                  </a:lnTo>
                  <a:lnTo>
                    <a:pt x="459" y="763"/>
                  </a:lnTo>
                  <a:lnTo>
                    <a:pt x="525" y="762"/>
                  </a:lnTo>
                  <a:lnTo>
                    <a:pt x="585" y="760"/>
                  </a:lnTo>
                  <a:lnTo>
                    <a:pt x="638" y="756"/>
                  </a:lnTo>
                  <a:lnTo>
                    <a:pt x="682" y="751"/>
                  </a:lnTo>
                  <a:lnTo>
                    <a:pt x="719" y="747"/>
                  </a:lnTo>
                  <a:lnTo>
                    <a:pt x="751" y="742"/>
                  </a:lnTo>
                  <a:lnTo>
                    <a:pt x="774" y="737"/>
                  </a:lnTo>
                  <a:lnTo>
                    <a:pt x="791" y="733"/>
                  </a:lnTo>
                  <a:lnTo>
                    <a:pt x="791" y="733"/>
                  </a:lnTo>
                  <a:lnTo>
                    <a:pt x="797" y="731"/>
                  </a:lnTo>
                  <a:lnTo>
                    <a:pt x="800" y="727"/>
                  </a:lnTo>
                  <a:lnTo>
                    <a:pt x="803" y="723"/>
                  </a:lnTo>
                  <a:lnTo>
                    <a:pt x="804" y="718"/>
                  </a:lnTo>
                  <a:lnTo>
                    <a:pt x="804" y="718"/>
                  </a:lnTo>
                  <a:lnTo>
                    <a:pt x="801" y="699"/>
                  </a:lnTo>
                  <a:lnTo>
                    <a:pt x="799" y="682"/>
                  </a:lnTo>
                  <a:lnTo>
                    <a:pt x="794" y="661"/>
                  </a:lnTo>
                  <a:lnTo>
                    <a:pt x="789" y="642"/>
                  </a:lnTo>
                  <a:lnTo>
                    <a:pt x="782" y="622"/>
                  </a:lnTo>
                  <a:lnTo>
                    <a:pt x="777" y="613"/>
                  </a:lnTo>
                  <a:lnTo>
                    <a:pt x="772" y="605"/>
                  </a:lnTo>
                  <a:lnTo>
                    <a:pt x="768" y="596"/>
                  </a:lnTo>
                  <a:lnTo>
                    <a:pt x="762" y="590"/>
                  </a:lnTo>
                  <a:lnTo>
                    <a:pt x="762" y="590"/>
                  </a:lnTo>
                  <a:lnTo>
                    <a:pt x="751" y="582"/>
                  </a:lnTo>
                  <a:lnTo>
                    <a:pt x="733" y="571"/>
                  </a:lnTo>
                  <a:lnTo>
                    <a:pt x="711" y="559"/>
                  </a:lnTo>
                  <a:lnTo>
                    <a:pt x="686" y="547"/>
                  </a:lnTo>
                  <a:lnTo>
                    <a:pt x="635" y="524"/>
                  </a:lnTo>
                  <a:lnTo>
                    <a:pt x="595" y="506"/>
                  </a:lnTo>
                  <a:lnTo>
                    <a:pt x="595" y="506"/>
                  </a:lnTo>
                  <a:close/>
                </a:path>
              </a:pathLst>
            </a:custGeom>
            <a:solidFill>
              <a:srgbClr val="FFFFFF"/>
            </a:solidFill>
            <a:ln>
              <a:solidFill>
                <a:srgbClr val="FFFFFF"/>
              </a:solidFill>
            </a:ln>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endParaRPr lang="en-GB" sz="1941" dirty="0"/>
            </a:p>
          </p:txBody>
        </p:sp>
      </p:grpSp>
      <p:sp>
        <p:nvSpPr>
          <p:cNvPr id="231" name="Freeform 230"/>
          <p:cNvSpPr>
            <a:spLocks noEditPoints="1"/>
          </p:cNvSpPr>
          <p:nvPr/>
        </p:nvSpPr>
        <p:spPr bwMode="auto">
          <a:xfrm>
            <a:off x="4055958" y="2790948"/>
            <a:ext cx="347623" cy="315884"/>
          </a:xfrm>
          <a:custGeom>
            <a:avLst/>
            <a:gdLst>
              <a:gd name="T0" fmla="*/ 1910 w 2124"/>
              <a:gd name="T1" fmla="*/ 744 h 1934"/>
              <a:gd name="T2" fmla="*/ 1996 w 2124"/>
              <a:gd name="T3" fmla="*/ 772 h 1934"/>
              <a:gd name="T4" fmla="*/ 2076 w 2124"/>
              <a:gd name="T5" fmla="*/ 834 h 1934"/>
              <a:gd name="T6" fmla="*/ 2108 w 2124"/>
              <a:gd name="T7" fmla="*/ 892 h 1934"/>
              <a:gd name="T8" fmla="*/ 2124 w 2124"/>
              <a:gd name="T9" fmla="*/ 972 h 1934"/>
              <a:gd name="T10" fmla="*/ 2124 w 2124"/>
              <a:gd name="T11" fmla="*/ 1302 h 1934"/>
              <a:gd name="T12" fmla="*/ 2104 w 2124"/>
              <a:gd name="T13" fmla="*/ 1396 h 1934"/>
              <a:gd name="T14" fmla="*/ 2042 w 2124"/>
              <a:gd name="T15" fmla="*/ 1488 h 1934"/>
              <a:gd name="T16" fmla="*/ 1988 w 2124"/>
              <a:gd name="T17" fmla="*/ 1524 h 1934"/>
              <a:gd name="T18" fmla="*/ 1914 w 2124"/>
              <a:gd name="T19" fmla="*/ 1544 h 1934"/>
              <a:gd name="T20" fmla="*/ 1674 w 2124"/>
              <a:gd name="T21" fmla="*/ 1546 h 1934"/>
              <a:gd name="T22" fmla="*/ 1724 w 2124"/>
              <a:gd name="T23" fmla="*/ 1750 h 1934"/>
              <a:gd name="T24" fmla="*/ 1772 w 2124"/>
              <a:gd name="T25" fmla="*/ 1850 h 1934"/>
              <a:gd name="T26" fmla="*/ 1844 w 2124"/>
              <a:gd name="T27" fmla="*/ 1934 h 1934"/>
              <a:gd name="T28" fmla="*/ 1744 w 2124"/>
              <a:gd name="T29" fmla="*/ 1882 h 1934"/>
              <a:gd name="T30" fmla="*/ 1616 w 2124"/>
              <a:gd name="T31" fmla="*/ 1788 h 1934"/>
              <a:gd name="T32" fmla="*/ 1494 w 2124"/>
              <a:gd name="T33" fmla="*/ 1642 h 1934"/>
              <a:gd name="T34" fmla="*/ 1452 w 2124"/>
              <a:gd name="T35" fmla="*/ 1546 h 1934"/>
              <a:gd name="T36" fmla="*/ 1276 w 2124"/>
              <a:gd name="T37" fmla="*/ 1542 h 1934"/>
              <a:gd name="T38" fmla="*/ 1188 w 2124"/>
              <a:gd name="T39" fmla="*/ 1514 h 1934"/>
              <a:gd name="T40" fmla="*/ 1110 w 2124"/>
              <a:gd name="T41" fmla="*/ 1452 h 1934"/>
              <a:gd name="T42" fmla="*/ 1078 w 2124"/>
              <a:gd name="T43" fmla="*/ 1394 h 1934"/>
              <a:gd name="T44" fmla="*/ 1062 w 2124"/>
              <a:gd name="T45" fmla="*/ 1314 h 1934"/>
              <a:gd name="T46" fmla="*/ 1062 w 2124"/>
              <a:gd name="T47" fmla="*/ 984 h 1934"/>
              <a:gd name="T48" fmla="*/ 1082 w 2124"/>
              <a:gd name="T49" fmla="*/ 890 h 1934"/>
              <a:gd name="T50" fmla="*/ 1144 w 2124"/>
              <a:gd name="T51" fmla="*/ 798 h 1934"/>
              <a:gd name="T52" fmla="*/ 1198 w 2124"/>
              <a:gd name="T53" fmla="*/ 762 h 1934"/>
              <a:gd name="T54" fmla="*/ 1272 w 2124"/>
              <a:gd name="T55" fmla="*/ 742 h 1934"/>
              <a:gd name="T56" fmla="*/ 936 w 2124"/>
              <a:gd name="T57" fmla="*/ 994 h 1934"/>
              <a:gd name="T58" fmla="*/ 948 w 2124"/>
              <a:gd name="T59" fmla="*/ 904 h 1934"/>
              <a:gd name="T60" fmla="*/ 1002 w 2124"/>
              <a:gd name="T61" fmla="*/ 776 h 1934"/>
              <a:gd name="T62" fmla="*/ 1104 w 2124"/>
              <a:gd name="T63" fmla="*/ 672 h 1934"/>
              <a:gd name="T64" fmla="*/ 1198 w 2124"/>
              <a:gd name="T65" fmla="*/ 630 h 1934"/>
              <a:gd name="T66" fmla="*/ 1290 w 2124"/>
              <a:gd name="T67" fmla="*/ 616 h 1934"/>
              <a:gd name="T68" fmla="*/ 1890 w 2124"/>
              <a:gd name="T69" fmla="*/ 616 h 1934"/>
              <a:gd name="T70" fmla="*/ 1912 w 2124"/>
              <a:gd name="T71" fmla="*/ 332 h 1934"/>
              <a:gd name="T72" fmla="*/ 1884 w 2124"/>
              <a:gd name="T73" fmla="*/ 206 h 1934"/>
              <a:gd name="T74" fmla="*/ 1828 w 2124"/>
              <a:gd name="T75" fmla="*/ 110 h 1934"/>
              <a:gd name="T76" fmla="*/ 1766 w 2124"/>
              <a:gd name="T77" fmla="*/ 54 h 1934"/>
              <a:gd name="T78" fmla="*/ 1682 w 2124"/>
              <a:gd name="T79" fmla="*/ 16 h 1934"/>
              <a:gd name="T80" fmla="*/ 1568 w 2124"/>
              <a:gd name="T81" fmla="*/ 0 h 1934"/>
              <a:gd name="T82" fmla="*/ 292 w 2124"/>
              <a:gd name="T83" fmla="*/ 6 h 1934"/>
              <a:gd name="T84" fmla="*/ 172 w 2124"/>
              <a:gd name="T85" fmla="*/ 44 h 1934"/>
              <a:gd name="T86" fmla="*/ 94 w 2124"/>
              <a:gd name="T87" fmla="*/ 98 h 1934"/>
              <a:gd name="T88" fmla="*/ 42 w 2124"/>
              <a:gd name="T89" fmla="*/ 166 h 1934"/>
              <a:gd name="T90" fmla="*/ 8 w 2124"/>
              <a:gd name="T91" fmla="*/ 258 h 1934"/>
              <a:gd name="T92" fmla="*/ 0 w 2124"/>
              <a:gd name="T93" fmla="*/ 748 h 1934"/>
              <a:gd name="T94" fmla="*/ 10 w 2124"/>
              <a:gd name="T95" fmla="*/ 828 h 1934"/>
              <a:gd name="T96" fmla="*/ 62 w 2124"/>
              <a:gd name="T97" fmla="*/ 952 h 1934"/>
              <a:gd name="T98" fmla="*/ 112 w 2124"/>
              <a:gd name="T99" fmla="*/ 1012 h 1934"/>
              <a:gd name="T100" fmla="*/ 186 w 2124"/>
              <a:gd name="T101" fmla="*/ 1060 h 1934"/>
              <a:gd name="T102" fmla="*/ 284 w 2124"/>
              <a:gd name="T103" fmla="*/ 1088 h 1934"/>
              <a:gd name="T104" fmla="*/ 430 w 2124"/>
              <a:gd name="T105" fmla="*/ 1092 h 1934"/>
              <a:gd name="T106" fmla="*/ 388 w 2124"/>
              <a:gd name="T107" fmla="*/ 1296 h 1934"/>
              <a:gd name="T108" fmla="*/ 336 w 2124"/>
              <a:gd name="T109" fmla="*/ 1436 h 1934"/>
              <a:gd name="T110" fmla="*/ 254 w 2124"/>
              <a:gd name="T111" fmla="*/ 1562 h 1934"/>
              <a:gd name="T112" fmla="*/ 220 w 2124"/>
              <a:gd name="T113" fmla="*/ 1608 h 1934"/>
              <a:gd name="T114" fmla="*/ 378 w 2124"/>
              <a:gd name="T115" fmla="*/ 1522 h 1934"/>
              <a:gd name="T116" fmla="*/ 556 w 2124"/>
              <a:gd name="T117" fmla="*/ 1376 h 1934"/>
              <a:gd name="T118" fmla="*/ 640 w 2124"/>
              <a:gd name="T119" fmla="*/ 1276 h 1934"/>
              <a:gd name="T120" fmla="*/ 708 w 2124"/>
              <a:gd name="T121" fmla="*/ 1158 h 1934"/>
              <a:gd name="T122" fmla="*/ 936 w 2124"/>
              <a:gd name="T123" fmla="*/ 994 h 1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24" h="1934">
                <a:moveTo>
                  <a:pt x="1870" y="740"/>
                </a:moveTo>
                <a:lnTo>
                  <a:pt x="1870" y="740"/>
                </a:lnTo>
                <a:lnTo>
                  <a:pt x="1880" y="740"/>
                </a:lnTo>
                <a:lnTo>
                  <a:pt x="1910" y="744"/>
                </a:lnTo>
                <a:lnTo>
                  <a:pt x="1928" y="748"/>
                </a:lnTo>
                <a:lnTo>
                  <a:pt x="1950" y="752"/>
                </a:lnTo>
                <a:lnTo>
                  <a:pt x="1974" y="760"/>
                </a:lnTo>
                <a:lnTo>
                  <a:pt x="1996" y="772"/>
                </a:lnTo>
                <a:lnTo>
                  <a:pt x="2020" y="784"/>
                </a:lnTo>
                <a:lnTo>
                  <a:pt x="2044" y="802"/>
                </a:lnTo>
                <a:lnTo>
                  <a:pt x="2066" y="822"/>
                </a:lnTo>
                <a:lnTo>
                  <a:pt x="2076" y="834"/>
                </a:lnTo>
                <a:lnTo>
                  <a:pt x="2084" y="848"/>
                </a:lnTo>
                <a:lnTo>
                  <a:pt x="2094" y="862"/>
                </a:lnTo>
                <a:lnTo>
                  <a:pt x="2102" y="876"/>
                </a:lnTo>
                <a:lnTo>
                  <a:pt x="2108" y="892"/>
                </a:lnTo>
                <a:lnTo>
                  <a:pt x="2114" y="910"/>
                </a:lnTo>
                <a:lnTo>
                  <a:pt x="2118" y="930"/>
                </a:lnTo>
                <a:lnTo>
                  <a:pt x="2122" y="950"/>
                </a:lnTo>
                <a:lnTo>
                  <a:pt x="2124" y="972"/>
                </a:lnTo>
                <a:lnTo>
                  <a:pt x="2124" y="994"/>
                </a:lnTo>
                <a:lnTo>
                  <a:pt x="2124" y="1292"/>
                </a:lnTo>
                <a:lnTo>
                  <a:pt x="2124" y="1292"/>
                </a:lnTo>
                <a:lnTo>
                  <a:pt x="2124" y="1302"/>
                </a:lnTo>
                <a:lnTo>
                  <a:pt x="2120" y="1332"/>
                </a:lnTo>
                <a:lnTo>
                  <a:pt x="2116" y="1350"/>
                </a:lnTo>
                <a:lnTo>
                  <a:pt x="2112" y="1372"/>
                </a:lnTo>
                <a:lnTo>
                  <a:pt x="2104" y="1396"/>
                </a:lnTo>
                <a:lnTo>
                  <a:pt x="2092" y="1420"/>
                </a:lnTo>
                <a:lnTo>
                  <a:pt x="2080" y="1444"/>
                </a:lnTo>
                <a:lnTo>
                  <a:pt x="2062" y="1466"/>
                </a:lnTo>
                <a:lnTo>
                  <a:pt x="2042" y="1488"/>
                </a:lnTo>
                <a:lnTo>
                  <a:pt x="2030" y="1498"/>
                </a:lnTo>
                <a:lnTo>
                  <a:pt x="2016" y="1508"/>
                </a:lnTo>
                <a:lnTo>
                  <a:pt x="2002" y="1516"/>
                </a:lnTo>
                <a:lnTo>
                  <a:pt x="1988" y="1524"/>
                </a:lnTo>
                <a:lnTo>
                  <a:pt x="1972" y="1530"/>
                </a:lnTo>
                <a:lnTo>
                  <a:pt x="1954" y="1536"/>
                </a:lnTo>
                <a:lnTo>
                  <a:pt x="1934" y="1540"/>
                </a:lnTo>
                <a:lnTo>
                  <a:pt x="1914" y="1544"/>
                </a:lnTo>
                <a:lnTo>
                  <a:pt x="1892" y="1546"/>
                </a:lnTo>
                <a:lnTo>
                  <a:pt x="1870" y="1546"/>
                </a:lnTo>
                <a:lnTo>
                  <a:pt x="1674" y="1546"/>
                </a:lnTo>
                <a:lnTo>
                  <a:pt x="1674" y="1546"/>
                </a:lnTo>
                <a:lnTo>
                  <a:pt x="1682" y="1596"/>
                </a:lnTo>
                <a:lnTo>
                  <a:pt x="1692" y="1646"/>
                </a:lnTo>
                <a:lnTo>
                  <a:pt x="1706" y="1698"/>
                </a:lnTo>
                <a:lnTo>
                  <a:pt x="1724" y="1750"/>
                </a:lnTo>
                <a:lnTo>
                  <a:pt x="1734" y="1776"/>
                </a:lnTo>
                <a:lnTo>
                  <a:pt x="1746" y="1802"/>
                </a:lnTo>
                <a:lnTo>
                  <a:pt x="1758" y="1826"/>
                </a:lnTo>
                <a:lnTo>
                  <a:pt x="1772" y="1850"/>
                </a:lnTo>
                <a:lnTo>
                  <a:pt x="1788" y="1872"/>
                </a:lnTo>
                <a:lnTo>
                  <a:pt x="1806" y="1894"/>
                </a:lnTo>
                <a:lnTo>
                  <a:pt x="1824" y="1914"/>
                </a:lnTo>
                <a:lnTo>
                  <a:pt x="1844" y="1934"/>
                </a:lnTo>
                <a:lnTo>
                  <a:pt x="1844" y="1934"/>
                </a:lnTo>
                <a:lnTo>
                  <a:pt x="1832" y="1928"/>
                </a:lnTo>
                <a:lnTo>
                  <a:pt x="1796" y="1912"/>
                </a:lnTo>
                <a:lnTo>
                  <a:pt x="1744" y="1882"/>
                </a:lnTo>
                <a:lnTo>
                  <a:pt x="1714" y="1864"/>
                </a:lnTo>
                <a:lnTo>
                  <a:pt x="1682" y="1842"/>
                </a:lnTo>
                <a:lnTo>
                  <a:pt x="1648" y="1818"/>
                </a:lnTo>
                <a:lnTo>
                  <a:pt x="1616" y="1788"/>
                </a:lnTo>
                <a:lnTo>
                  <a:pt x="1582" y="1756"/>
                </a:lnTo>
                <a:lnTo>
                  <a:pt x="1550" y="1722"/>
                </a:lnTo>
                <a:lnTo>
                  <a:pt x="1522" y="1684"/>
                </a:lnTo>
                <a:lnTo>
                  <a:pt x="1494" y="1642"/>
                </a:lnTo>
                <a:lnTo>
                  <a:pt x="1482" y="1620"/>
                </a:lnTo>
                <a:lnTo>
                  <a:pt x="1470" y="1596"/>
                </a:lnTo>
                <a:lnTo>
                  <a:pt x="1460" y="1572"/>
                </a:lnTo>
                <a:lnTo>
                  <a:pt x="1452" y="1546"/>
                </a:lnTo>
                <a:lnTo>
                  <a:pt x="1316" y="1546"/>
                </a:lnTo>
                <a:lnTo>
                  <a:pt x="1316" y="1546"/>
                </a:lnTo>
                <a:lnTo>
                  <a:pt x="1306" y="1546"/>
                </a:lnTo>
                <a:lnTo>
                  <a:pt x="1276" y="1542"/>
                </a:lnTo>
                <a:lnTo>
                  <a:pt x="1258" y="1540"/>
                </a:lnTo>
                <a:lnTo>
                  <a:pt x="1236" y="1534"/>
                </a:lnTo>
                <a:lnTo>
                  <a:pt x="1212" y="1526"/>
                </a:lnTo>
                <a:lnTo>
                  <a:pt x="1188" y="1514"/>
                </a:lnTo>
                <a:lnTo>
                  <a:pt x="1164" y="1502"/>
                </a:lnTo>
                <a:lnTo>
                  <a:pt x="1142" y="1484"/>
                </a:lnTo>
                <a:lnTo>
                  <a:pt x="1120" y="1464"/>
                </a:lnTo>
                <a:lnTo>
                  <a:pt x="1110" y="1452"/>
                </a:lnTo>
                <a:lnTo>
                  <a:pt x="1100" y="1440"/>
                </a:lnTo>
                <a:lnTo>
                  <a:pt x="1092" y="1426"/>
                </a:lnTo>
                <a:lnTo>
                  <a:pt x="1084" y="1410"/>
                </a:lnTo>
                <a:lnTo>
                  <a:pt x="1078" y="1394"/>
                </a:lnTo>
                <a:lnTo>
                  <a:pt x="1072" y="1376"/>
                </a:lnTo>
                <a:lnTo>
                  <a:pt x="1068" y="1356"/>
                </a:lnTo>
                <a:lnTo>
                  <a:pt x="1064" y="1336"/>
                </a:lnTo>
                <a:lnTo>
                  <a:pt x="1062" y="1314"/>
                </a:lnTo>
                <a:lnTo>
                  <a:pt x="1062" y="1292"/>
                </a:lnTo>
                <a:lnTo>
                  <a:pt x="1062" y="994"/>
                </a:lnTo>
                <a:lnTo>
                  <a:pt x="1062" y="994"/>
                </a:lnTo>
                <a:lnTo>
                  <a:pt x="1062" y="984"/>
                </a:lnTo>
                <a:lnTo>
                  <a:pt x="1066" y="954"/>
                </a:lnTo>
                <a:lnTo>
                  <a:pt x="1068" y="936"/>
                </a:lnTo>
                <a:lnTo>
                  <a:pt x="1074" y="914"/>
                </a:lnTo>
                <a:lnTo>
                  <a:pt x="1082" y="890"/>
                </a:lnTo>
                <a:lnTo>
                  <a:pt x="1092" y="868"/>
                </a:lnTo>
                <a:lnTo>
                  <a:pt x="1106" y="844"/>
                </a:lnTo>
                <a:lnTo>
                  <a:pt x="1124" y="820"/>
                </a:lnTo>
                <a:lnTo>
                  <a:pt x="1144" y="798"/>
                </a:lnTo>
                <a:lnTo>
                  <a:pt x="1156" y="788"/>
                </a:lnTo>
                <a:lnTo>
                  <a:pt x="1168" y="780"/>
                </a:lnTo>
                <a:lnTo>
                  <a:pt x="1182" y="770"/>
                </a:lnTo>
                <a:lnTo>
                  <a:pt x="1198" y="762"/>
                </a:lnTo>
                <a:lnTo>
                  <a:pt x="1214" y="756"/>
                </a:lnTo>
                <a:lnTo>
                  <a:pt x="1232" y="750"/>
                </a:lnTo>
                <a:lnTo>
                  <a:pt x="1252" y="746"/>
                </a:lnTo>
                <a:lnTo>
                  <a:pt x="1272" y="742"/>
                </a:lnTo>
                <a:lnTo>
                  <a:pt x="1294" y="740"/>
                </a:lnTo>
                <a:lnTo>
                  <a:pt x="1316" y="740"/>
                </a:lnTo>
                <a:lnTo>
                  <a:pt x="1870" y="740"/>
                </a:lnTo>
                <a:close/>
                <a:moveTo>
                  <a:pt x="936" y="994"/>
                </a:moveTo>
                <a:lnTo>
                  <a:pt x="936" y="994"/>
                </a:lnTo>
                <a:lnTo>
                  <a:pt x="938" y="966"/>
                </a:lnTo>
                <a:lnTo>
                  <a:pt x="942" y="934"/>
                </a:lnTo>
                <a:lnTo>
                  <a:pt x="948" y="904"/>
                </a:lnTo>
                <a:lnTo>
                  <a:pt x="956" y="872"/>
                </a:lnTo>
                <a:lnTo>
                  <a:pt x="968" y="840"/>
                </a:lnTo>
                <a:lnTo>
                  <a:pt x="984" y="808"/>
                </a:lnTo>
                <a:lnTo>
                  <a:pt x="1002" y="776"/>
                </a:lnTo>
                <a:lnTo>
                  <a:pt x="1022" y="748"/>
                </a:lnTo>
                <a:lnTo>
                  <a:pt x="1046" y="720"/>
                </a:lnTo>
                <a:lnTo>
                  <a:pt x="1074" y="694"/>
                </a:lnTo>
                <a:lnTo>
                  <a:pt x="1104" y="672"/>
                </a:lnTo>
                <a:lnTo>
                  <a:pt x="1140" y="652"/>
                </a:lnTo>
                <a:lnTo>
                  <a:pt x="1158" y="644"/>
                </a:lnTo>
                <a:lnTo>
                  <a:pt x="1178" y="636"/>
                </a:lnTo>
                <a:lnTo>
                  <a:pt x="1198" y="630"/>
                </a:lnTo>
                <a:lnTo>
                  <a:pt x="1220" y="626"/>
                </a:lnTo>
                <a:lnTo>
                  <a:pt x="1242" y="620"/>
                </a:lnTo>
                <a:lnTo>
                  <a:pt x="1266" y="618"/>
                </a:lnTo>
                <a:lnTo>
                  <a:pt x="1290" y="616"/>
                </a:lnTo>
                <a:lnTo>
                  <a:pt x="1316" y="614"/>
                </a:lnTo>
                <a:lnTo>
                  <a:pt x="1870" y="614"/>
                </a:lnTo>
                <a:lnTo>
                  <a:pt x="1870" y="614"/>
                </a:lnTo>
                <a:lnTo>
                  <a:pt x="1890" y="616"/>
                </a:lnTo>
                <a:lnTo>
                  <a:pt x="1912" y="618"/>
                </a:lnTo>
                <a:lnTo>
                  <a:pt x="1912" y="346"/>
                </a:lnTo>
                <a:lnTo>
                  <a:pt x="1912" y="346"/>
                </a:lnTo>
                <a:lnTo>
                  <a:pt x="1912" y="332"/>
                </a:lnTo>
                <a:lnTo>
                  <a:pt x="1908" y="292"/>
                </a:lnTo>
                <a:lnTo>
                  <a:pt x="1902" y="266"/>
                </a:lnTo>
                <a:lnTo>
                  <a:pt x="1894" y="236"/>
                </a:lnTo>
                <a:lnTo>
                  <a:pt x="1884" y="206"/>
                </a:lnTo>
                <a:lnTo>
                  <a:pt x="1870" y="174"/>
                </a:lnTo>
                <a:lnTo>
                  <a:pt x="1852" y="142"/>
                </a:lnTo>
                <a:lnTo>
                  <a:pt x="1840" y="126"/>
                </a:lnTo>
                <a:lnTo>
                  <a:pt x="1828" y="110"/>
                </a:lnTo>
                <a:lnTo>
                  <a:pt x="1814" y="96"/>
                </a:lnTo>
                <a:lnTo>
                  <a:pt x="1800" y="80"/>
                </a:lnTo>
                <a:lnTo>
                  <a:pt x="1784" y="68"/>
                </a:lnTo>
                <a:lnTo>
                  <a:pt x="1766" y="54"/>
                </a:lnTo>
                <a:lnTo>
                  <a:pt x="1748" y="44"/>
                </a:lnTo>
                <a:lnTo>
                  <a:pt x="1728" y="32"/>
                </a:lnTo>
                <a:lnTo>
                  <a:pt x="1706" y="24"/>
                </a:lnTo>
                <a:lnTo>
                  <a:pt x="1682" y="16"/>
                </a:lnTo>
                <a:lnTo>
                  <a:pt x="1656" y="10"/>
                </a:lnTo>
                <a:lnTo>
                  <a:pt x="1628" y="4"/>
                </a:lnTo>
                <a:lnTo>
                  <a:pt x="1598" y="2"/>
                </a:lnTo>
                <a:lnTo>
                  <a:pt x="1568" y="0"/>
                </a:lnTo>
                <a:lnTo>
                  <a:pt x="346" y="0"/>
                </a:lnTo>
                <a:lnTo>
                  <a:pt x="346" y="0"/>
                </a:lnTo>
                <a:lnTo>
                  <a:pt x="330" y="2"/>
                </a:lnTo>
                <a:lnTo>
                  <a:pt x="292" y="6"/>
                </a:lnTo>
                <a:lnTo>
                  <a:pt x="266" y="12"/>
                </a:lnTo>
                <a:lnTo>
                  <a:pt x="236" y="18"/>
                </a:lnTo>
                <a:lnTo>
                  <a:pt x="204" y="30"/>
                </a:lnTo>
                <a:lnTo>
                  <a:pt x="172" y="44"/>
                </a:lnTo>
                <a:lnTo>
                  <a:pt x="140" y="62"/>
                </a:lnTo>
                <a:lnTo>
                  <a:pt x="124" y="74"/>
                </a:lnTo>
                <a:lnTo>
                  <a:pt x="110" y="86"/>
                </a:lnTo>
                <a:lnTo>
                  <a:pt x="94" y="98"/>
                </a:lnTo>
                <a:lnTo>
                  <a:pt x="80" y="112"/>
                </a:lnTo>
                <a:lnTo>
                  <a:pt x="66" y="128"/>
                </a:lnTo>
                <a:lnTo>
                  <a:pt x="54" y="146"/>
                </a:lnTo>
                <a:lnTo>
                  <a:pt x="42" y="166"/>
                </a:lnTo>
                <a:lnTo>
                  <a:pt x="32" y="186"/>
                </a:lnTo>
                <a:lnTo>
                  <a:pt x="22" y="208"/>
                </a:lnTo>
                <a:lnTo>
                  <a:pt x="16" y="232"/>
                </a:lnTo>
                <a:lnTo>
                  <a:pt x="8" y="258"/>
                </a:lnTo>
                <a:lnTo>
                  <a:pt x="4" y="286"/>
                </a:lnTo>
                <a:lnTo>
                  <a:pt x="2" y="314"/>
                </a:lnTo>
                <a:lnTo>
                  <a:pt x="0" y="346"/>
                </a:lnTo>
                <a:lnTo>
                  <a:pt x="0" y="748"/>
                </a:lnTo>
                <a:lnTo>
                  <a:pt x="0" y="748"/>
                </a:lnTo>
                <a:lnTo>
                  <a:pt x="0" y="762"/>
                </a:lnTo>
                <a:lnTo>
                  <a:pt x="6" y="802"/>
                </a:lnTo>
                <a:lnTo>
                  <a:pt x="10" y="828"/>
                </a:lnTo>
                <a:lnTo>
                  <a:pt x="18" y="856"/>
                </a:lnTo>
                <a:lnTo>
                  <a:pt x="30" y="888"/>
                </a:lnTo>
                <a:lnTo>
                  <a:pt x="44" y="920"/>
                </a:lnTo>
                <a:lnTo>
                  <a:pt x="62" y="952"/>
                </a:lnTo>
                <a:lnTo>
                  <a:pt x="72" y="968"/>
                </a:lnTo>
                <a:lnTo>
                  <a:pt x="84" y="982"/>
                </a:lnTo>
                <a:lnTo>
                  <a:pt x="98" y="998"/>
                </a:lnTo>
                <a:lnTo>
                  <a:pt x="112" y="1012"/>
                </a:lnTo>
                <a:lnTo>
                  <a:pt x="128" y="1026"/>
                </a:lnTo>
                <a:lnTo>
                  <a:pt x="146" y="1038"/>
                </a:lnTo>
                <a:lnTo>
                  <a:pt x="164" y="1050"/>
                </a:lnTo>
                <a:lnTo>
                  <a:pt x="186" y="1060"/>
                </a:lnTo>
                <a:lnTo>
                  <a:pt x="208" y="1070"/>
                </a:lnTo>
                <a:lnTo>
                  <a:pt x="232" y="1078"/>
                </a:lnTo>
                <a:lnTo>
                  <a:pt x="258" y="1084"/>
                </a:lnTo>
                <a:lnTo>
                  <a:pt x="284" y="1088"/>
                </a:lnTo>
                <a:lnTo>
                  <a:pt x="314" y="1092"/>
                </a:lnTo>
                <a:lnTo>
                  <a:pt x="346" y="1092"/>
                </a:lnTo>
                <a:lnTo>
                  <a:pt x="430" y="1092"/>
                </a:lnTo>
                <a:lnTo>
                  <a:pt x="430" y="1092"/>
                </a:lnTo>
                <a:lnTo>
                  <a:pt x="420" y="1158"/>
                </a:lnTo>
                <a:lnTo>
                  <a:pt x="408" y="1226"/>
                </a:lnTo>
                <a:lnTo>
                  <a:pt x="398" y="1262"/>
                </a:lnTo>
                <a:lnTo>
                  <a:pt x="388" y="1296"/>
                </a:lnTo>
                <a:lnTo>
                  <a:pt x="378" y="1332"/>
                </a:lnTo>
                <a:lnTo>
                  <a:pt x="366" y="1368"/>
                </a:lnTo>
                <a:lnTo>
                  <a:pt x="350" y="1402"/>
                </a:lnTo>
                <a:lnTo>
                  <a:pt x="336" y="1436"/>
                </a:lnTo>
                <a:lnTo>
                  <a:pt x="318" y="1470"/>
                </a:lnTo>
                <a:lnTo>
                  <a:pt x="298" y="1502"/>
                </a:lnTo>
                <a:lnTo>
                  <a:pt x="278" y="1532"/>
                </a:lnTo>
                <a:lnTo>
                  <a:pt x="254" y="1562"/>
                </a:lnTo>
                <a:lnTo>
                  <a:pt x="228" y="1590"/>
                </a:lnTo>
                <a:lnTo>
                  <a:pt x="202" y="1614"/>
                </a:lnTo>
                <a:lnTo>
                  <a:pt x="202" y="1614"/>
                </a:lnTo>
                <a:lnTo>
                  <a:pt x="220" y="1608"/>
                </a:lnTo>
                <a:lnTo>
                  <a:pt x="268" y="1584"/>
                </a:lnTo>
                <a:lnTo>
                  <a:pt x="300" y="1568"/>
                </a:lnTo>
                <a:lnTo>
                  <a:pt x="338" y="1546"/>
                </a:lnTo>
                <a:lnTo>
                  <a:pt x="378" y="1522"/>
                </a:lnTo>
                <a:lnTo>
                  <a:pt x="422" y="1492"/>
                </a:lnTo>
                <a:lnTo>
                  <a:pt x="466" y="1458"/>
                </a:lnTo>
                <a:lnTo>
                  <a:pt x="512" y="1420"/>
                </a:lnTo>
                <a:lnTo>
                  <a:pt x="556" y="1376"/>
                </a:lnTo>
                <a:lnTo>
                  <a:pt x="578" y="1354"/>
                </a:lnTo>
                <a:lnTo>
                  <a:pt x="600" y="1328"/>
                </a:lnTo>
                <a:lnTo>
                  <a:pt x="620" y="1304"/>
                </a:lnTo>
                <a:lnTo>
                  <a:pt x="640" y="1276"/>
                </a:lnTo>
                <a:lnTo>
                  <a:pt x="658" y="1250"/>
                </a:lnTo>
                <a:lnTo>
                  <a:pt x="676" y="1220"/>
                </a:lnTo>
                <a:lnTo>
                  <a:pt x="692" y="1190"/>
                </a:lnTo>
                <a:lnTo>
                  <a:pt x="708" y="1158"/>
                </a:lnTo>
                <a:lnTo>
                  <a:pt x="722" y="1126"/>
                </a:lnTo>
                <a:lnTo>
                  <a:pt x="734" y="1092"/>
                </a:lnTo>
                <a:lnTo>
                  <a:pt x="936" y="1092"/>
                </a:lnTo>
                <a:lnTo>
                  <a:pt x="936" y="994"/>
                </a:lnTo>
                <a:close/>
              </a:path>
            </a:pathLst>
          </a:custGeom>
          <a:solidFill>
            <a:schemeClr val="bg1"/>
          </a:solidFill>
          <a:ln>
            <a:noFill/>
          </a:ln>
          <a:extLst/>
        </p:spPr>
        <p:txBody>
          <a:bodyPr vert="horz" wrap="square" lIns="80682" tIns="40341" rIns="80682" bIns="40341" numCol="1" anchor="t" anchorCtr="0" compatLnSpc="1">
            <a:prstTxWarp prst="textNoShape">
              <a:avLst/>
            </a:prstTxWarp>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endParaRPr lang="en-US" sz="1765" dirty="0">
              <a:solidFill>
                <a:srgbClr val="000000"/>
              </a:solidFill>
            </a:endParaRPr>
          </a:p>
        </p:txBody>
      </p:sp>
      <p:sp>
        <p:nvSpPr>
          <p:cNvPr id="232" name="Freeform 4992"/>
          <p:cNvSpPr>
            <a:spLocks noEditPoints="1"/>
          </p:cNvSpPr>
          <p:nvPr/>
        </p:nvSpPr>
        <p:spPr bwMode="auto">
          <a:xfrm>
            <a:off x="3945474" y="1875924"/>
            <a:ext cx="382385" cy="388595"/>
          </a:xfrm>
          <a:custGeom>
            <a:avLst/>
            <a:gdLst>
              <a:gd name="T0" fmla="*/ 14 w 276"/>
              <a:gd name="T1" fmla="*/ 26 h 308"/>
              <a:gd name="T2" fmla="*/ 36 w 276"/>
              <a:gd name="T3" fmla="*/ 30 h 308"/>
              <a:gd name="T4" fmla="*/ 2 w 276"/>
              <a:gd name="T5" fmla="*/ 52 h 308"/>
              <a:gd name="T6" fmla="*/ 6 w 276"/>
              <a:gd name="T7" fmla="*/ 30 h 308"/>
              <a:gd name="T8" fmla="*/ 176 w 276"/>
              <a:gd name="T9" fmla="*/ 202 h 308"/>
              <a:gd name="T10" fmla="*/ 174 w 276"/>
              <a:gd name="T11" fmla="*/ 194 h 308"/>
              <a:gd name="T12" fmla="*/ 100 w 276"/>
              <a:gd name="T13" fmla="*/ 132 h 308"/>
              <a:gd name="T14" fmla="*/ 50 w 276"/>
              <a:gd name="T15" fmla="*/ 80 h 308"/>
              <a:gd name="T16" fmla="*/ 30 w 276"/>
              <a:gd name="T17" fmla="*/ 58 h 308"/>
              <a:gd name="T18" fmla="*/ 22 w 276"/>
              <a:gd name="T19" fmla="*/ 64 h 308"/>
              <a:gd name="T20" fmla="*/ 42 w 276"/>
              <a:gd name="T21" fmla="*/ 88 h 308"/>
              <a:gd name="T22" fmla="*/ 92 w 276"/>
              <a:gd name="T23" fmla="*/ 140 h 308"/>
              <a:gd name="T24" fmla="*/ 168 w 276"/>
              <a:gd name="T25" fmla="*/ 204 h 308"/>
              <a:gd name="T26" fmla="*/ 172 w 276"/>
              <a:gd name="T27" fmla="*/ 206 h 308"/>
              <a:gd name="T28" fmla="*/ 176 w 276"/>
              <a:gd name="T29" fmla="*/ 202 h 308"/>
              <a:gd name="T30" fmla="*/ 276 w 276"/>
              <a:gd name="T31" fmla="*/ 292 h 308"/>
              <a:gd name="T32" fmla="*/ 266 w 276"/>
              <a:gd name="T33" fmla="*/ 308 h 308"/>
              <a:gd name="T34" fmla="*/ 62 w 276"/>
              <a:gd name="T35" fmla="*/ 308 h 308"/>
              <a:gd name="T36" fmla="*/ 46 w 276"/>
              <a:gd name="T37" fmla="*/ 298 h 308"/>
              <a:gd name="T38" fmla="*/ 46 w 276"/>
              <a:gd name="T39" fmla="*/ 112 h 308"/>
              <a:gd name="T40" fmla="*/ 88 w 276"/>
              <a:gd name="T41" fmla="*/ 156 h 308"/>
              <a:gd name="T42" fmla="*/ 168 w 276"/>
              <a:gd name="T43" fmla="*/ 220 h 308"/>
              <a:gd name="T44" fmla="*/ 182 w 276"/>
              <a:gd name="T45" fmla="*/ 214 h 308"/>
              <a:gd name="T46" fmla="*/ 200 w 276"/>
              <a:gd name="T47" fmla="*/ 196 h 308"/>
              <a:gd name="T48" fmla="*/ 204 w 276"/>
              <a:gd name="T49" fmla="*/ 182 h 308"/>
              <a:gd name="T50" fmla="*/ 136 w 276"/>
              <a:gd name="T51" fmla="*/ 106 h 308"/>
              <a:gd name="T52" fmla="*/ 86 w 276"/>
              <a:gd name="T53" fmla="*/ 62 h 308"/>
              <a:gd name="T54" fmla="*/ 62 w 276"/>
              <a:gd name="T55" fmla="*/ 34 h 308"/>
              <a:gd name="T56" fmla="*/ 116 w 276"/>
              <a:gd name="T57" fmla="*/ 68 h 308"/>
              <a:gd name="T58" fmla="*/ 150 w 276"/>
              <a:gd name="T59" fmla="*/ 106 h 308"/>
              <a:gd name="T60" fmla="*/ 162 w 276"/>
              <a:gd name="T61" fmla="*/ 126 h 308"/>
              <a:gd name="T62" fmla="*/ 168 w 276"/>
              <a:gd name="T63" fmla="*/ 126 h 308"/>
              <a:gd name="T64" fmla="*/ 170 w 276"/>
              <a:gd name="T65" fmla="*/ 118 h 308"/>
              <a:gd name="T66" fmla="*/ 144 w 276"/>
              <a:gd name="T67" fmla="*/ 80 h 308"/>
              <a:gd name="T68" fmla="*/ 102 w 276"/>
              <a:gd name="T69" fmla="*/ 40 h 308"/>
              <a:gd name="T70" fmla="*/ 62 w 276"/>
              <a:gd name="T71" fmla="*/ 20 h 308"/>
              <a:gd name="T72" fmla="*/ 46 w 276"/>
              <a:gd name="T73" fmla="*/ 16 h 308"/>
              <a:gd name="T74" fmla="*/ 50 w 276"/>
              <a:gd name="T75" fmla="*/ 4 h 308"/>
              <a:gd name="T76" fmla="*/ 194 w 276"/>
              <a:gd name="T77" fmla="*/ 0 h 308"/>
              <a:gd name="T78" fmla="*/ 276 w 276"/>
              <a:gd name="T79" fmla="*/ 82 h 308"/>
              <a:gd name="T80" fmla="*/ 220 w 276"/>
              <a:gd name="T81" fmla="*/ 206 h 308"/>
              <a:gd name="T82" fmla="*/ 220 w 276"/>
              <a:gd name="T83" fmla="*/ 206 h 308"/>
              <a:gd name="T84" fmla="*/ 202 w 276"/>
              <a:gd name="T85" fmla="*/ 214 h 308"/>
              <a:gd name="T86" fmla="*/ 194 w 276"/>
              <a:gd name="T87" fmla="*/ 226 h 308"/>
              <a:gd name="T88" fmla="*/ 240 w 276"/>
              <a:gd name="T89" fmla="*/ 272 h 308"/>
              <a:gd name="T90" fmla="*/ 238 w 276"/>
              <a:gd name="T91" fmla="*/ 266 h 308"/>
              <a:gd name="T92" fmla="*/ 88 w 276"/>
              <a:gd name="T93" fmla="*/ 264 h 308"/>
              <a:gd name="T94" fmla="*/ 84 w 276"/>
              <a:gd name="T95" fmla="*/ 266 h 308"/>
              <a:gd name="T96" fmla="*/ 80 w 276"/>
              <a:gd name="T97" fmla="*/ 272 h 308"/>
              <a:gd name="T98" fmla="*/ 86 w 276"/>
              <a:gd name="T99" fmla="*/ 280 h 308"/>
              <a:gd name="T100" fmla="*/ 232 w 276"/>
              <a:gd name="T101" fmla="*/ 280 h 308"/>
              <a:gd name="T102" fmla="*/ 240 w 276"/>
              <a:gd name="T103" fmla="*/ 274 h 308"/>
              <a:gd name="T104" fmla="*/ 262 w 276"/>
              <a:gd name="T105" fmla="*/ 84 h 308"/>
              <a:gd name="T106" fmla="*/ 220 w 276"/>
              <a:gd name="T107" fmla="*/ 42 h 308"/>
              <a:gd name="T108" fmla="*/ 262 w 276"/>
              <a:gd name="T109" fmla="*/ 84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6" h="308">
                <a:moveTo>
                  <a:pt x="6" y="30"/>
                </a:moveTo>
                <a:lnTo>
                  <a:pt x="6" y="30"/>
                </a:lnTo>
                <a:lnTo>
                  <a:pt x="14" y="26"/>
                </a:lnTo>
                <a:lnTo>
                  <a:pt x="20" y="24"/>
                </a:lnTo>
                <a:lnTo>
                  <a:pt x="28" y="26"/>
                </a:lnTo>
                <a:lnTo>
                  <a:pt x="36" y="30"/>
                </a:lnTo>
                <a:lnTo>
                  <a:pt x="8" y="60"/>
                </a:lnTo>
                <a:lnTo>
                  <a:pt x="8" y="60"/>
                </a:lnTo>
                <a:lnTo>
                  <a:pt x="2" y="52"/>
                </a:lnTo>
                <a:lnTo>
                  <a:pt x="0" y="46"/>
                </a:lnTo>
                <a:lnTo>
                  <a:pt x="2" y="38"/>
                </a:lnTo>
                <a:lnTo>
                  <a:pt x="6" y="30"/>
                </a:lnTo>
                <a:lnTo>
                  <a:pt x="6" y="30"/>
                </a:lnTo>
                <a:close/>
                <a:moveTo>
                  <a:pt x="176" y="202"/>
                </a:moveTo>
                <a:lnTo>
                  <a:pt x="176" y="202"/>
                </a:lnTo>
                <a:lnTo>
                  <a:pt x="176" y="198"/>
                </a:lnTo>
                <a:lnTo>
                  <a:pt x="174" y="194"/>
                </a:lnTo>
                <a:lnTo>
                  <a:pt x="174" y="194"/>
                </a:lnTo>
                <a:lnTo>
                  <a:pt x="154" y="178"/>
                </a:lnTo>
                <a:lnTo>
                  <a:pt x="130" y="158"/>
                </a:lnTo>
                <a:lnTo>
                  <a:pt x="100" y="132"/>
                </a:lnTo>
                <a:lnTo>
                  <a:pt x="100" y="132"/>
                </a:lnTo>
                <a:lnTo>
                  <a:pt x="70" y="102"/>
                </a:lnTo>
                <a:lnTo>
                  <a:pt x="50" y="80"/>
                </a:lnTo>
                <a:lnTo>
                  <a:pt x="32" y="60"/>
                </a:lnTo>
                <a:lnTo>
                  <a:pt x="32" y="60"/>
                </a:lnTo>
                <a:lnTo>
                  <a:pt x="30" y="58"/>
                </a:lnTo>
                <a:lnTo>
                  <a:pt x="24" y="60"/>
                </a:lnTo>
                <a:lnTo>
                  <a:pt x="24" y="60"/>
                </a:lnTo>
                <a:lnTo>
                  <a:pt x="22" y="64"/>
                </a:lnTo>
                <a:lnTo>
                  <a:pt x="24" y="68"/>
                </a:lnTo>
                <a:lnTo>
                  <a:pt x="24" y="68"/>
                </a:lnTo>
                <a:lnTo>
                  <a:pt x="42" y="88"/>
                </a:lnTo>
                <a:lnTo>
                  <a:pt x="62" y="110"/>
                </a:lnTo>
                <a:lnTo>
                  <a:pt x="92" y="140"/>
                </a:lnTo>
                <a:lnTo>
                  <a:pt x="92" y="140"/>
                </a:lnTo>
                <a:lnTo>
                  <a:pt x="122" y="168"/>
                </a:lnTo>
                <a:lnTo>
                  <a:pt x="146" y="188"/>
                </a:lnTo>
                <a:lnTo>
                  <a:pt x="168" y="204"/>
                </a:lnTo>
                <a:lnTo>
                  <a:pt x="168" y="204"/>
                </a:lnTo>
                <a:lnTo>
                  <a:pt x="172" y="206"/>
                </a:lnTo>
                <a:lnTo>
                  <a:pt x="172" y="206"/>
                </a:lnTo>
                <a:lnTo>
                  <a:pt x="174" y="204"/>
                </a:lnTo>
                <a:lnTo>
                  <a:pt x="176" y="202"/>
                </a:lnTo>
                <a:lnTo>
                  <a:pt x="176" y="202"/>
                </a:lnTo>
                <a:close/>
                <a:moveTo>
                  <a:pt x="276" y="82"/>
                </a:moveTo>
                <a:lnTo>
                  <a:pt x="276" y="292"/>
                </a:lnTo>
                <a:lnTo>
                  <a:pt x="276" y="292"/>
                </a:lnTo>
                <a:lnTo>
                  <a:pt x="274" y="298"/>
                </a:lnTo>
                <a:lnTo>
                  <a:pt x="270" y="304"/>
                </a:lnTo>
                <a:lnTo>
                  <a:pt x="266" y="308"/>
                </a:lnTo>
                <a:lnTo>
                  <a:pt x="260" y="308"/>
                </a:lnTo>
                <a:lnTo>
                  <a:pt x="62" y="308"/>
                </a:lnTo>
                <a:lnTo>
                  <a:pt x="62" y="308"/>
                </a:lnTo>
                <a:lnTo>
                  <a:pt x="56" y="308"/>
                </a:lnTo>
                <a:lnTo>
                  <a:pt x="50" y="304"/>
                </a:lnTo>
                <a:lnTo>
                  <a:pt x="46" y="298"/>
                </a:lnTo>
                <a:lnTo>
                  <a:pt x="46" y="292"/>
                </a:lnTo>
                <a:lnTo>
                  <a:pt x="46" y="112"/>
                </a:lnTo>
                <a:lnTo>
                  <a:pt x="46" y="112"/>
                </a:lnTo>
                <a:lnTo>
                  <a:pt x="64" y="132"/>
                </a:lnTo>
                <a:lnTo>
                  <a:pt x="88" y="156"/>
                </a:lnTo>
                <a:lnTo>
                  <a:pt x="88" y="156"/>
                </a:lnTo>
                <a:lnTo>
                  <a:pt x="122" y="186"/>
                </a:lnTo>
                <a:lnTo>
                  <a:pt x="150" y="208"/>
                </a:lnTo>
                <a:lnTo>
                  <a:pt x="168" y="220"/>
                </a:lnTo>
                <a:lnTo>
                  <a:pt x="178" y="226"/>
                </a:lnTo>
                <a:lnTo>
                  <a:pt x="178" y="226"/>
                </a:lnTo>
                <a:lnTo>
                  <a:pt x="182" y="214"/>
                </a:lnTo>
                <a:lnTo>
                  <a:pt x="190" y="204"/>
                </a:lnTo>
                <a:lnTo>
                  <a:pt x="190" y="204"/>
                </a:lnTo>
                <a:lnTo>
                  <a:pt x="200" y="196"/>
                </a:lnTo>
                <a:lnTo>
                  <a:pt x="210" y="192"/>
                </a:lnTo>
                <a:lnTo>
                  <a:pt x="210" y="192"/>
                </a:lnTo>
                <a:lnTo>
                  <a:pt x="204" y="182"/>
                </a:lnTo>
                <a:lnTo>
                  <a:pt x="190" y="164"/>
                </a:lnTo>
                <a:lnTo>
                  <a:pt x="168" y="136"/>
                </a:lnTo>
                <a:lnTo>
                  <a:pt x="136" y="106"/>
                </a:lnTo>
                <a:lnTo>
                  <a:pt x="136" y="106"/>
                </a:lnTo>
                <a:lnTo>
                  <a:pt x="110" y="82"/>
                </a:lnTo>
                <a:lnTo>
                  <a:pt x="86" y="62"/>
                </a:lnTo>
                <a:lnTo>
                  <a:pt x="54" y="40"/>
                </a:lnTo>
                <a:lnTo>
                  <a:pt x="62" y="34"/>
                </a:lnTo>
                <a:lnTo>
                  <a:pt x="62" y="34"/>
                </a:lnTo>
                <a:lnTo>
                  <a:pt x="84" y="44"/>
                </a:lnTo>
                <a:lnTo>
                  <a:pt x="98" y="54"/>
                </a:lnTo>
                <a:lnTo>
                  <a:pt x="116" y="68"/>
                </a:lnTo>
                <a:lnTo>
                  <a:pt x="116" y="68"/>
                </a:lnTo>
                <a:lnTo>
                  <a:pt x="136" y="88"/>
                </a:lnTo>
                <a:lnTo>
                  <a:pt x="150" y="106"/>
                </a:lnTo>
                <a:lnTo>
                  <a:pt x="160" y="124"/>
                </a:lnTo>
                <a:lnTo>
                  <a:pt x="160" y="124"/>
                </a:lnTo>
                <a:lnTo>
                  <a:pt x="162" y="126"/>
                </a:lnTo>
                <a:lnTo>
                  <a:pt x="166" y="126"/>
                </a:lnTo>
                <a:lnTo>
                  <a:pt x="166" y="126"/>
                </a:lnTo>
                <a:lnTo>
                  <a:pt x="168" y="126"/>
                </a:lnTo>
                <a:lnTo>
                  <a:pt x="168" y="126"/>
                </a:lnTo>
                <a:lnTo>
                  <a:pt x="172" y="122"/>
                </a:lnTo>
                <a:lnTo>
                  <a:pt x="170" y="118"/>
                </a:lnTo>
                <a:lnTo>
                  <a:pt x="170" y="118"/>
                </a:lnTo>
                <a:lnTo>
                  <a:pt x="158" y="98"/>
                </a:lnTo>
                <a:lnTo>
                  <a:pt x="144" y="80"/>
                </a:lnTo>
                <a:lnTo>
                  <a:pt x="124" y="58"/>
                </a:lnTo>
                <a:lnTo>
                  <a:pt x="124" y="58"/>
                </a:lnTo>
                <a:lnTo>
                  <a:pt x="102" y="40"/>
                </a:lnTo>
                <a:lnTo>
                  <a:pt x="82" y="30"/>
                </a:lnTo>
                <a:lnTo>
                  <a:pt x="68" y="22"/>
                </a:lnTo>
                <a:lnTo>
                  <a:pt x="62" y="20"/>
                </a:lnTo>
                <a:lnTo>
                  <a:pt x="58" y="20"/>
                </a:lnTo>
                <a:lnTo>
                  <a:pt x="46" y="34"/>
                </a:lnTo>
                <a:lnTo>
                  <a:pt x="46" y="16"/>
                </a:lnTo>
                <a:lnTo>
                  <a:pt x="46" y="16"/>
                </a:lnTo>
                <a:lnTo>
                  <a:pt x="46" y="10"/>
                </a:lnTo>
                <a:lnTo>
                  <a:pt x="50" y="4"/>
                </a:lnTo>
                <a:lnTo>
                  <a:pt x="56" y="0"/>
                </a:lnTo>
                <a:lnTo>
                  <a:pt x="62" y="0"/>
                </a:lnTo>
                <a:lnTo>
                  <a:pt x="194" y="0"/>
                </a:lnTo>
                <a:lnTo>
                  <a:pt x="210" y="16"/>
                </a:lnTo>
                <a:lnTo>
                  <a:pt x="260" y="66"/>
                </a:lnTo>
                <a:lnTo>
                  <a:pt x="276" y="82"/>
                </a:lnTo>
                <a:close/>
                <a:moveTo>
                  <a:pt x="194" y="234"/>
                </a:moveTo>
                <a:lnTo>
                  <a:pt x="234" y="246"/>
                </a:lnTo>
                <a:lnTo>
                  <a:pt x="220" y="206"/>
                </a:lnTo>
                <a:lnTo>
                  <a:pt x="220" y="206"/>
                </a:lnTo>
                <a:lnTo>
                  <a:pt x="220" y="206"/>
                </a:lnTo>
                <a:lnTo>
                  <a:pt x="220" y="206"/>
                </a:lnTo>
                <a:lnTo>
                  <a:pt x="212" y="208"/>
                </a:lnTo>
                <a:lnTo>
                  <a:pt x="206" y="210"/>
                </a:lnTo>
                <a:lnTo>
                  <a:pt x="202" y="214"/>
                </a:lnTo>
                <a:lnTo>
                  <a:pt x="202" y="214"/>
                </a:lnTo>
                <a:lnTo>
                  <a:pt x="198" y="220"/>
                </a:lnTo>
                <a:lnTo>
                  <a:pt x="194" y="226"/>
                </a:lnTo>
                <a:lnTo>
                  <a:pt x="194" y="234"/>
                </a:lnTo>
                <a:lnTo>
                  <a:pt x="194" y="234"/>
                </a:lnTo>
                <a:close/>
                <a:moveTo>
                  <a:pt x="240" y="272"/>
                </a:moveTo>
                <a:lnTo>
                  <a:pt x="240" y="272"/>
                </a:lnTo>
                <a:lnTo>
                  <a:pt x="240" y="268"/>
                </a:lnTo>
                <a:lnTo>
                  <a:pt x="238" y="266"/>
                </a:lnTo>
                <a:lnTo>
                  <a:pt x="236" y="264"/>
                </a:lnTo>
                <a:lnTo>
                  <a:pt x="232" y="264"/>
                </a:lnTo>
                <a:lnTo>
                  <a:pt x="88" y="264"/>
                </a:lnTo>
                <a:lnTo>
                  <a:pt x="88" y="264"/>
                </a:lnTo>
                <a:lnTo>
                  <a:pt x="86" y="264"/>
                </a:lnTo>
                <a:lnTo>
                  <a:pt x="84" y="266"/>
                </a:lnTo>
                <a:lnTo>
                  <a:pt x="82" y="268"/>
                </a:lnTo>
                <a:lnTo>
                  <a:pt x="80" y="272"/>
                </a:lnTo>
                <a:lnTo>
                  <a:pt x="80" y="272"/>
                </a:lnTo>
                <a:lnTo>
                  <a:pt x="82" y="274"/>
                </a:lnTo>
                <a:lnTo>
                  <a:pt x="84" y="278"/>
                </a:lnTo>
                <a:lnTo>
                  <a:pt x="86" y="280"/>
                </a:lnTo>
                <a:lnTo>
                  <a:pt x="88" y="280"/>
                </a:lnTo>
                <a:lnTo>
                  <a:pt x="232" y="280"/>
                </a:lnTo>
                <a:lnTo>
                  <a:pt x="232" y="280"/>
                </a:lnTo>
                <a:lnTo>
                  <a:pt x="236" y="280"/>
                </a:lnTo>
                <a:lnTo>
                  <a:pt x="238" y="278"/>
                </a:lnTo>
                <a:lnTo>
                  <a:pt x="240" y="274"/>
                </a:lnTo>
                <a:lnTo>
                  <a:pt x="240" y="272"/>
                </a:lnTo>
                <a:lnTo>
                  <a:pt x="240" y="272"/>
                </a:lnTo>
                <a:close/>
                <a:moveTo>
                  <a:pt x="262" y="84"/>
                </a:moveTo>
                <a:lnTo>
                  <a:pt x="244" y="66"/>
                </a:lnTo>
                <a:lnTo>
                  <a:pt x="220" y="66"/>
                </a:lnTo>
                <a:lnTo>
                  <a:pt x="220" y="42"/>
                </a:lnTo>
                <a:lnTo>
                  <a:pt x="202" y="24"/>
                </a:lnTo>
                <a:lnTo>
                  <a:pt x="202" y="84"/>
                </a:lnTo>
                <a:lnTo>
                  <a:pt x="262" y="84"/>
                </a:lnTo>
                <a:close/>
              </a:path>
            </a:pathLst>
          </a:custGeom>
          <a:solidFill>
            <a:srgbClr val="FFFFFF"/>
          </a:solidFill>
          <a:ln>
            <a:noFill/>
          </a:ln>
          <a:extLst/>
        </p:spPr>
        <p:txBody>
          <a:bodyPr vert="horz" wrap="square" lIns="80682" tIns="40341" rIns="80682" bIns="40341" numCol="1" anchor="t" anchorCtr="0" compatLnSpc="1">
            <a:prstTxWarp prst="textNoShape">
              <a:avLst/>
            </a:prstTxWarp>
          </a:bodyPr>
          <a:lstStyle/>
          <a:p>
            <a:endParaRPr lang="en-GB" sz="1588" dirty="0"/>
          </a:p>
        </p:txBody>
      </p:sp>
      <p:sp>
        <p:nvSpPr>
          <p:cNvPr id="236" name="Title 2"/>
          <p:cNvSpPr>
            <a:spLocks noGrp="1"/>
          </p:cNvSpPr>
          <p:nvPr>
            <p:ph type="title"/>
          </p:nvPr>
        </p:nvSpPr>
        <p:spPr>
          <a:xfrm>
            <a:off x="381000" y="190500"/>
            <a:ext cx="8229600" cy="857250"/>
          </a:xfrm>
        </p:spPr>
        <p:txBody>
          <a:bodyPr vert="horz" lIns="91440" tIns="45720" rIns="91440" bIns="45720" rtlCol="0" anchor="ctr">
            <a:normAutofit/>
          </a:bodyPr>
          <a:lstStyle/>
          <a:p>
            <a:pPr algn="l" rtl="0"/>
            <a:r>
              <a:rPr lang="en-GB" sz="1600" b="1" i="1" dirty="0">
                <a:solidFill>
                  <a:schemeClr val="tx1">
                    <a:lumMod val="75000"/>
                  </a:schemeClr>
                </a:solidFill>
                <a:latin typeface="Georgia" panose="02040502050405020303" pitchFamily="18" charset="0"/>
              </a:rPr>
              <a:t> Success Factors </a:t>
            </a:r>
          </a:p>
        </p:txBody>
      </p:sp>
      <p:sp>
        <p:nvSpPr>
          <p:cNvPr id="2" name="Date Placeholder 1"/>
          <p:cNvSpPr>
            <a:spLocks noGrp="1"/>
          </p:cNvSpPr>
          <p:nvPr>
            <p:ph type="dt" sz="half" idx="10"/>
          </p:nvPr>
        </p:nvSpPr>
        <p:spPr/>
        <p:txBody>
          <a:bodyPr/>
          <a:lstStyle/>
          <a:p>
            <a:fld id="{269F2EEB-35FE-470B-AE35-3951342E9A29}" type="datetime3">
              <a:rPr lang="en-US" smtClean="0"/>
              <a:t>23 May 2019</a:t>
            </a:fld>
            <a:endParaRPr lang="en-US" dirty="0"/>
          </a:p>
        </p:txBody>
      </p:sp>
      <p:sp>
        <p:nvSpPr>
          <p:cNvPr id="237" name="Slide Number Placeholder 236"/>
          <p:cNvSpPr>
            <a:spLocks noGrp="1"/>
          </p:cNvSpPr>
          <p:nvPr>
            <p:ph type="sldNum" sz="quarter" idx="12"/>
          </p:nvPr>
        </p:nvSpPr>
        <p:spPr>
          <a:xfrm>
            <a:off x="6553200" y="4767263"/>
            <a:ext cx="2133600" cy="273844"/>
          </a:xfrm>
        </p:spPr>
        <p:txBody>
          <a:bodyPr/>
          <a:lstStyle/>
          <a:p>
            <a:fld id="{62E0A0BA-E48F-4DEF-8E9A-E39F0E284128}" type="slidenum">
              <a:rPr lang="en-US" smtClean="0"/>
              <a:pPr/>
              <a:t>17</a:t>
            </a:fld>
            <a:endParaRPr lang="en-US" dirty="0"/>
          </a:p>
        </p:txBody>
      </p:sp>
      <p:sp>
        <p:nvSpPr>
          <p:cNvPr id="465" name="Freeform 4992"/>
          <p:cNvSpPr>
            <a:spLocks noEditPoints="1"/>
          </p:cNvSpPr>
          <p:nvPr/>
        </p:nvSpPr>
        <p:spPr bwMode="auto">
          <a:xfrm>
            <a:off x="1988809" y="1331986"/>
            <a:ext cx="382385" cy="388595"/>
          </a:xfrm>
          <a:custGeom>
            <a:avLst/>
            <a:gdLst>
              <a:gd name="T0" fmla="*/ 14 w 276"/>
              <a:gd name="T1" fmla="*/ 26 h 308"/>
              <a:gd name="T2" fmla="*/ 36 w 276"/>
              <a:gd name="T3" fmla="*/ 30 h 308"/>
              <a:gd name="T4" fmla="*/ 2 w 276"/>
              <a:gd name="T5" fmla="*/ 52 h 308"/>
              <a:gd name="T6" fmla="*/ 6 w 276"/>
              <a:gd name="T7" fmla="*/ 30 h 308"/>
              <a:gd name="T8" fmla="*/ 176 w 276"/>
              <a:gd name="T9" fmla="*/ 202 h 308"/>
              <a:gd name="T10" fmla="*/ 174 w 276"/>
              <a:gd name="T11" fmla="*/ 194 h 308"/>
              <a:gd name="T12" fmla="*/ 100 w 276"/>
              <a:gd name="T13" fmla="*/ 132 h 308"/>
              <a:gd name="T14" fmla="*/ 50 w 276"/>
              <a:gd name="T15" fmla="*/ 80 h 308"/>
              <a:gd name="T16" fmla="*/ 30 w 276"/>
              <a:gd name="T17" fmla="*/ 58 h 308"/>
              <a:gd name="T18" fmla="*/ 22 w 276"/>
              <a:gd name="T19" fmla="*/ 64 h 308"/>
              <a:gd name="T20" fmla="*/ 42 w 276"/>
              <a:gd name="T21" fmla="*/ 88 h 308"/>
              <a:gd name="T22" fmla="*/ 92 w 276"/>
              <a:gd name="T23" fmla="*/ 140 h 308"/>
              <a:gd name="T24" fmla="*/ 168 w 276"/>
              <a:gd name="T25" fmla="*/ 204 h 308"/>
              <a:gd name="T26" fmla="*/ 172 w 276"/>
              <a:gd name="T27" fmla="*/ 206 h 308"/>
              <a:gd name="T28" fmla="*/ 176 w 276"/>
              <a:gd name="T29" fmla="*/ 202 h 308"/>
              <a:gd name="T30" fmla="*/ 276 w 276"/>
              <a:gd name="T31" fmla="*/ 292 h 308"/>
              <a:gd name="T32" fmla="*/ 266 w 276"/>
              <a:gd name="T33" fmla="*/ 308 h 308"/>
              <a:gd name="T34" fmla="*/ 62 w 276"/>
              <a:gd name="T35" fmla="*/ 308 h 308"/>
              <a:gd name="T36" fmla="*/ 46 w 276"/>
              <a:gd name="T37" fmla="*/ 298 h 308"/>
              <a:gd name="T38" fmla="*/ 46 w 276"/>
              <a:gd name="T39" fmla="*/ 112 h 308"/>
              <a:gd name="T40" fmla="*/ 88 w 276"/>
              <a:gd name="T41" fmla="*/ 156 h 308"/>
              <a:gd name="T42" fmla="*/ 168 w 276"/>
              <a:gd name="T43" fmla="*/ 220 h 308"/>
              <a:gd name="T44" fmla="*/ 182 w 276"/>
              <a:gd name="T45" fmla="*/ 214 h 308"/>
              <a:gd name="T46" fmla="*/ 200 w 276"/>
              <a:gd name="T47" fmla="*/ 196 h 308"/>
              <a:gd name="T48" fmla="*/ 204 w 276"/>
              <a:gd name="T49" fmla="*/ 182 h 308"/>
              <a:gd name="T50" fmla="*/ 136 w 276"/>
              <a:gd name="T51" fmla="*/ 106 h 308"/>
              <a:gd name="T52" fmla="*/ 86 w 276"/>
              <a:gd name="T53" fmla="*/ 62 h 308"/>
              <a:gd name="T54" fmla="*/ 62 w 276"/>
              <a:gd name="T55" fmla="*/ 34 h 308"/>
              <a:gd name="T56" fmla="*/ 116 w 276"/>
              <a:gd name="T57" fmla="*/ 68 h 308"/>
              <a:gd name="T58" fmla="*/ 150 w 276"/>
              <a:gd name="T59" fmla="*/ 106 h 308"/>
              <a:gd name="T60" fmla="*/ 162 w 276"/>
              <a:gd name="T61" fmla="*/ 126 h 308"/>
              <a:gd name="T62" fmla="*/ 168 w 276"/>
              <a:gd name="T63" fmla="*/ 126 h 308"/>
              <a:gd name="T64" fmla="*/ 170 w 276"/>
              <a:gd name="T65" fmla="*/ 118 h 308"/>
              <a:gd name="T66" fmla="*/ 144 w 276"/>
              <a:gd name="T67" fmla="*/ 80 h 308"/>
              <a:gd name="T68" fmla="*/ 102 w 276"/>
              <a:gd name="T69" fmla="*/ 40 h 308"/>
              <a:gd name="T70" fmla="*/ 62 w 276"/>
              <a:gd name="T71" fmla="*/ 20 h 308"/>
              <a:gd name="T72" fmla="*/ 46 w 276"/>
              <a:gd name="T73" fmla="*/ 16 h 308"/>
              <a:gd name="T74" fmla="*/ 50 w 276"/>
              <a:gd name="T75" fmla="*/ 4 h 308"/>
              <a:gd name="T76" fmla="*/ 194 w 276"/>
              <a:gd name="T77" fmla="*/ 0 h 308"/>
              <a:gd name="T78" fmla="*/ 276 w 276"/>
              <a:gd name="T79" fmla="*/ 82 h 308"/>
              <a:gd name="T80" fmla="*/ 220 w 276"/>
              <a:gd name="T81" fmla="*/ 206 h 308"/>
              <a:gd name="T82" fmla="*/ 220 w 276"/>
              <a:gd name="T83" fmla="*/ 206 h 308"/>
              <a:gd name="T84" fmla="*/ 202 w 276"/>
              <a:gd name="T85" fmla="*/ 214 h 308"/>
              <a:gd name="T86" fmla="*/ 194 w 276"/>
              <a:gd name="T87" fmla="*/ 226 h 308"/>
              <a:gd name="T88" fmla="*/ 240 w 276"/>
              <a:gd name="T89" fmla="*/ 272 h 308"/>
              <a:gd name="T90" fmla="*/ 238 w 276"/>
              <a:gd name="T91" fmla="*/ 266 h 308"/>
              <a:gd name="T92" fmla="*/ 88 w 276"/>
              <a:gd name="T93" fmla="*/ 264 h 308"/>
              <a:gd name="T94" fmla="*/ 84 w 276"/>
              <a:gd name="T95" fmla="*/ 266 h 308"/>
              <a:gd name="T96" fmla="*/ 80 w 276"/>
              <a:gd name="T97" fmla="*/ 272 h 308"/>
              <a:gd name="T98" fmla="*/ 86 w 276"/>
              <a:gd name="T99" fmla="*/ 280 h 308"/>
              <a:gd name="T100" fmla="*/ 232 w 276"/>
              <a:gd name="T101" fmla="*/ 280 h 308"/>
              <a:gd name="T102" fmla="*/ 240 w 276"/>
              <a:gd name="T103" fmla="*/ 274 h 308"/>
              <a:gd name="T104" fmla="*/ 262 w 276"/>
              <a:gd name="T105" fmla="*/ 84 h 308"/>
              <a:gd name="T106" fmla="*/ 220 w 276"/>
              <a:gd name="T107" fmla="*/ 42 h 308"/>
              <a:gd name="T108" fmla="*/ 262 w 276"/>
              <a:gd name="T109" fmla="*/ 84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6" h="308">
                <a:moveTo>
                  <a:pt x="6" y="30"/>
                </a:moveTo>
                <a:lnTo>
                  <a:pt x="6" y="30"/>
                </a:lnTo>
                <a:lnTo>
                  <a:pt x="14" y="26"/>
                </a:lnTo>
                <a:lnTo>
                  <a:pt x="20" y="24"/>
                </a:lnTo>
                <a:lnTo>
                  <a:pt x="28" y="26"/>
                </a:lnTo>
                <a:lnTo>
                  <a:pt x="36" y="30"/>
                </a:lnTo>
                <a:lnTo>
                  <a:pt x="8" y="60"/>
                </a:lnTo>
                <a:lnTo>
                  <a:pt x="8" y="60"/>
                </a:lnTo>
                <a:lnTo>
                  <a:pt x="2" y="52"/>
                </a:lnTo>
                <a:lnTo>
                  <a:pt x="0" y="46"/>
                </a:lnTo>
                <a:lnTo>
                  <a:pt x="2" y="38"/>
                </a:lnTo>
                <a:lnTo>
                  <a:pt x="6" y="30"/>
                </a:lnTo>
                <a:lnTo>
                  <a:pt x="6" y="30"/>
                </a:lnTo>
                <a:close/>
                <a:moveTo>
                  <a:pt x="176" y="202"/>
                </a:moveTo>
                <a:lnTo>
                  <a:pt x="176" y="202"/>
                </a:lnTo>
                <a:lnTo>
                  <a:pt x="176" y="198"/>
                </a:lnTo>
                <a:lnTo>
                  <a:pt x="174" y="194"/>
                </a:lnTo>
                <a:lnTo>
                  <a:pt x="174" y="194"/>
                </a:lnTo>
                <a:lnTo>
                  <a:pt x="154" y="178"/>
                </a:lnTo>
                <a:lnTo>
                  <a:pt x="130" y="158"/>
                </a:lnTo>
                <a:lnTo>
                  <a:pt x="100" y="132"/>
                </a:lnTo>
                <a:lnTo>
                  <a:pt x="100" y="132"/>
                </a:lnTo>
                <a:lnTo>
                  <a:pt x="70" y="102"/>
                </a:lnTo>
                <a:lnTo>
                  <a:pt x="50" y="80"/>
                </a:lnTo>
                <a:lnTo>
                  <a:pt x="32" y="60"/>
                </a:lnTo>
                <a:lnTo>
                  <a:pt x="32" y="60"/>
                </a:lnTo>
                <a:lnTo>
                  <a:pt x="30" y="58"/>
                </a:lnTo>
                <a:lnTo>
                  <a:pt x="24" y="60"/>
                </a:lnTo>
                <a:lnTo>
                  <a:pt x="24" y="60"/>
                </a:lnTo>
                <a:lnTo>
                  <a:pt x="22" y="64"/>
                </a:lnTo>
                <a:lnTo>
                  <a:pt x="24" y="68"/>
                </a:lnTo>
                <a:lnTo>
                  <a:pt x="24" y="68"/>
                </a:lnTo>
                <a:lnTo>
                  <a:pt x="42" y="88"/>
                </a:lnTo>
                <a:lnTo>
                  <a:pt x="62" y="110"/>
                </a:lnTo>
                <a:lnTo>
                  <a:pt x="92" y="140"/>
                </a:lnTo>
                <a:lnTo>
                  <a:pt x="92" y="140"/>
                </a:lnTo>
                <a:lnTo>
                  <a:pt x="122" y="168"/>
                </a:lnTo>
                <a:lnTo>
                  <a:pt x="146" y="188"/>
                </a:lnTo>
                <a:lnTo>
                  <a:pt x="168" y="204"/>
                </a:lnTo>
                <a:lnTo>
                  <a:pt x="168" y="204"/>
                </a:lnTo>
                <a:lnTo>
                  <a:pt x="172" y="206"/>
                </a:lnTo>
                <a:lnTo>
                  <a:pt x="172" y="206"/>
                </a:lnTo>
                <a:lnTo>
                  <a:pt x="174" y="204"/>
                </a:lnTo>
                <a:lnTo>
                  <a:pt x="176" y="202"/>
                </a:lnTo>
                <a:lnTo>
                  <a:pt x="176" y="202"/>
                </a:lnTo>
                <a:close/>
                <a:moveTo>
                  <a:pt x="276" y="82"/>
                </a:moveTo>
                <a:lnTo>
                  <a:pt x="276" y="292"/>
                </a:lnTo>
                <a:lnTo>
                  <a:pt x="276" y="292"/>
                </a:lnTo>
                <a:lnTo>
                  <a:pt x="274" y="298"/>
                </a:lnTo>
                <a:lnTo>
                  <a:pt x="270" y="304"/>
                </a:lnTo>
                <a:lnTo>
                  <a:pt x="266" y="308"/>
                </a:lnTo>
                <a:lnTo>
                  <a:pt x="260" y="308"/>
                </a:lnTo>
                <a:lnTo>
                  <a:pt x="62" y="308"/>
                </a:lnTo>
                <a:lnTo>
                  <a:pt x="62" y="308"/>
                </a:lnTo>
                <a:lnTo>
                  <a:pt x="56" y="308"/>
                </a:lnTo>
                <a:lnTo>
                  <a:pt x="50" y="304"/>
                </a:lnTo>
                <a:lnTo>
                  <a:pt x="46" y="298"/>
                </a:lnTo>
                <a:lnTo>
                  <a:pt x="46" y="292"/>
                </a:lnTo>
                <a:lnTo>
                  <a:pt x="46" y="112"/>
                </a:lnTo>
                <a:lnTo>
                  <a:pt x="46" y="112"/>
                </a:lnTo>
                <a:lnTo>
                  <a:pt x="64" y="132"/>
                </a:lnTo>
                <a:lnTo>
                  <a:pt x="88" y="156"/>
                </a:lnTo>
                <a:lnTo>
                  <a:pt x="88" y="156"/>
                </a:lnTo>
                <a:lnTo>
                  <a:pt x="122" y="186"/>
                </a:lnTo>
                <a:lnTo>
                  <a:pt x="150" y="208"/>
                </a:lnTo>
                <a:lnTo>
                  <a:pt x="168" y="220"/>
                </a:lnTo>
                <a:lnTo>
                  <a:pt x="178" y="226"/>
                </a:lnTo>
                <a:lnTo>
                  <a:pt x="178" y="226"/>
                </a:lnTo>
                <a:lnTo>
                  <a:pt x="182" y="214"/>
                </a:lnTo>
                <a:lnTo>
                  <a:pt x="190" y="204"/>
                </a:lnTo>
                <a:lnTo>
                  <a:pt x="190" y="204"/>
                </a:lnTo>
                <a:lnTo>
                  <a:pt x="200" y="196"/>
                </a:lnTo>
                <a:lnTo>
                  <a:pt x="210" y="192"/>
                </a:lnTo>
                <a:lnTo>
                  <a:pt x="210" y="192"/>
                </a:lnTo>
                <a:lnTo>
                  <a:pt x="204" y="182"/>
                </a:lnTo>
                <a:lnTo>
                  <a:pt x="190" y="164"/>
                </a:lnTo>
                <a:lnTo>
                  <a:pt x="168" y="136"/>
                </a:lnTo>
                <a:lnTo>
                  <a:pt x="136" y="106"/>
                </a:lnTo>
                <a:lnTo>
                  <a:pt x="136" y="106"/>
                </a:lnTo>
                <a:lnTo>
                  <a:pt x="110" y="82"/>
                </a:lnTo>
                <a:lnTo>
                  <a:pt x="86" y="62"/>
                </a:lnTo>
                <a:lnTo>
                  <a:pt x="54" y="40"/>
                </a:lnTo>
                <a:lnTo>
                  <a:pt x="62" y="34"/>
                </a:lnTo>
                <a:lnTo>
                  <a:pt x="62" y="34"/>
                </a:lnTo>
                <a:lnTo>
                  <a:pt x="84" y="44"/>
                </a:lnTo>
                <a:lnTo>
                  <a:pt x="98" y="54"/>
                </a:lnTo>
                <a:lnTo>
                  <a:pt x="116" y="68"/>
                </a:lnTo>
                <a:lnTo>
                  <a:pt x="116" y="68"/>
                </a:lnTo>
                <a:lnTo>
                  <a:pt x="136" y="88"/>
                </a:lnTo>
                <a:lnTo>
                  <a:pt x="150" y="106"/>
                </a:lnTo>
                <a:lnTo>
                  <a:pt x="160" y="124"/>
                </a:lnTo>
                <a:lnTo>
                  <a:pt x="160" y="124"/>
                </a:lnTo>
                <a:lnTo>
                  <a:pt x="162" y="126"/>
                </a:lnTo>
                <a:lnTo>
                  <a:pt x="166" y="126"/>
                </a:lnTo>
                <a:lnTo>
                  <a:pt x="166" y="126"/>
                </a:lnTo>
                <a:lnTo>
                  <a:pt x="168" y="126"/>
                </a:lnTo>
                <a:lnTo>
                  <a:pt x="168" y="126"/>
                </a:lnTo>
                <a:lnTo>
                  <a:pt x="172" y="122"/>
                </a:lnTo>
                <a:lnTo>
                  <a:pt x="170" y="118"/>
                </a:lnTo>
                <a:lnTo>
                  <a:pt x="170" y="118"/>
                </a:lnTo>
                <a:lnTo>
                  <a:pt x="158" y="98"/>
                </a:lnTo>
                <a:lnTo>
                  <a:pt x="144" y="80"/>
                </a:lnTo>
                <a:lnTo>
                  <a:pt x="124" y="58"/>
                </a:lnTo>
                <a:lnTo>
                  <a:pt x="124" y="58"/>
                </a:lnTo>
                <a:lnTo>
                  <a:pt x="102" y="40"/>
                </a:lnTo>
                <a:lnTo>
                  <a:pt x="82" y="30"/>
                </a:lnTo>
                <a:lnTo>
                  <a:pt x="68" y="22"/>
                </a:lnTo>
                <a:lnTo>
                  <a:pt x="62" y="20"/>
                </a:lnTo>
                <a:lnTo>
                  <a:pt x="58" y="20"/>
                </a:lnTo>
                <a:lnTo>
                  <a:pt x="46" y="34"/>
                </a:lnTo>
                <a:lnTo>
                  <a:pt x="46" y="16"/>
                </a:lnTo>
                <a:lnTo>
                  <a:pt x="46" y="16"/>
                </a:lnTo>
                <a:lnTo>
                  <a:pt x="46" y="10"/>
                </a:lnTo>
                <a:lnTo>
                  <a:pt x="50" y="4"/>
                </a:lnTo>
                <a:lnTo>
                  <a:pt x="56" y="0"/>
                </a:lnTo>
                <a:lnTo>
                  <a:pt x="62" y="0"/>
                </a:lnTo>
                <a:lnTo>
                  <a:pt x="194" y="0"/>
                </a:lnTo>
                <a:lnTo>
                  <a:pt x="210" y="16"/>
                </a:lnTo>
                <a:lnTo>
                  <a:pt x="260" y="66"/>
                </a:lnTo>
                <a:lnTo>
                  <a:pt x="276" y="82"/>
                </a:lnTo>
                <a:close/>
                <a:moveTo>
                  <a:pt x="194" y="234"/>
                </a:moveTo>
                <a:lnTo>
                  <a:pt x="234" y="246"/>
                </a:lnTo>
                <a:lnTo>
                  <a:pt x="220" y="206"/>
                </a:lnTo>
                <a:lnTo>
                  <a:pt x="220" y="206"/>
                </a:lnTo>
                <a:lnTo>
                  <a:pt x="220" y="206"/>
                </a:lnTo>
                <a:lnTo>
                  <a:pt x="220" y="206"/>
                </a:lnTo>
                <a:lnTo>
                  <a:pt x="212" y="208"/>
                </a:lnTo>
                <a:lnTo>
                  <a:pt x="206" y="210"/>
                </a:lnTo>
                <a:lnTo>
                  <a:pt x="202" y="214"/>
                </a:lnTo>
                <a:lnTo>
                  <a:pt x="202" y="214"/>
                </a:lnTo>
                <a:lnTo>
                  <a:pt x="198" y="220"/>
                </a:lnTo>
                <a:lnTo>
                  <a:pt x="194" y="226"/>
                </a:lnTo>
                <a:lnTo>
                  <a:pt x="194" y="234"/>
                </a:lnTo>
                <a:lnTo>
                  <a:pt x="194" y="234"/>
                </a:lnTo>
                <a:close/>
                <a:moveTo>
                  <a:pt x="240" y="272"/>
                </a:moveTo>
                <a:lnTo>
                  <a:pt x="240" y="272"/>
                </a:lnTo>
                <a:lnTo>
                  <a:pt x="240" y="268"/>
                </a:lnTo>
                <a:lnTo>
                  <a:pt x="238" y="266"/>
                </a:lnTo>
                <a:lnTo>
                  <a:pt x="236" y="264"/>
                </a:lnTo>
                <a:lnTo>
                  <a:pt x="232" y="264"/>
                </a:lnTo>
                <a:lnTo>
                  <a:pt x="88" y="264"/>
                </a:lnTo>
                <a:lnTo>
                  <a:pt x="88" y="264"/>
                </a:lnTo>
                <a:lnTo>
                  <a:pt x="86" y="264"/>
                </a:lnTo>
                <a:lnTo>
                  <a:pt x="84" y="266"/>
                </a:lnTo>
                <a:lnTo>
                  <a:pt x="82" y="268"/>
                </a:lnTo>
                <a:lnTo>
                  <a:pt x="80" y="272"/>
                </a:lnTo>
                <a:lnTo>
                  <a:pt x="80" y="272"/>
                </a:lnTo>
                <a:lnTo>
                  <a:pt x="82" y="274"/>
                </a:lnTo>
                <a:lnTo>
                  <a:pt x="84" y="278"/>
                </a:lnTo>
                <a:lnTo>
                  <a:pt x="86" y="280"/>
                </a:lnTo>
                <a:lnTo>
                  <a:pt x="88" y="280"/>
                </a:lnTo>
                <a:lnTo>
                  <a:pt x="232" y="280"/>
                </a:lnTo>
                <a:lnTo>
                  <a:pt x="232" y="280"/>
                </a:lnTo>
                <a:lnTo>
                  <a:pt x="236" y="280"/>
                </a:lnTo>
                <a:lnTo>
                  <a:pt x="238" y="278"/>
                </a:lnTo>
                <a:lnTo>
                  <a:pt x="240" y="274"/>
                </a:lnTo>
                <a:lnTo>
                  <a:pt x="240" y="272"/>
                </a:lnTo>
                <a:lnTo>
                  <a:pt x="240" y="272"/>
                </a:lnTo>
                <a:close/>
                <a:moveTo>
                  <a:pt x="262" y="84"/>
                </a:moveTo>
                <a:lnTo>
                  <a:pt x="244" y="66"/>
                </a:lnTo>
                <a:lnTo>
                  <a:pt x="220" y="66"/>
                </a:lnTo>
                <a:lnTo>
                  <a:pt x="220" y="42"/>
                </a:lnTo>
                <a:lnTo>
                  <a:pt x="202" y="24"/>
                </a:lnTo>
                <a:lnTo>
                  <a:pt x="202" y="84"/>
                </a:lnTo>
                <a:lnTo>
                  <a:pt x="262" y="84"/>
                </a:lnTo>
                <a:close/>
              </a:path>
            </a:pathLst>
          </a:custGeom>
          <a:solidFill>
            <a:srgbClr val="006098"/>
          </a:solidFill>
          <a:ln>
            <a:solidFill>
              <a:srgbClr val="00C18B"/>
            </a:solidFill>
          </a:ln>
          <a:extLst/>
        </p:spPr>
        <p:txBody>
          <a:bodyPr vert="horz" wrap="square" lIns="80682" tIns="40341" rIns="80682" bIns="40341" numCol="1" anchor="t" anchorCtr="0" compatLnSpc="1">
            <a:prstTxWarp prst="textNoShape">
              <a:avLst/>
            </a:prstTxWarp>
          </a:bodyPr>
          <a:lstStyle/>
          <a:p>
            <a:endParaRPr lang="en-GB" sz="1588" dirty="0"/>
          </a:p>
        </p:txBody>
      </p:sp>
      <p:sp>
        <p:nvSpPr>
          <p:cNvPr id="466" name="Freeform 465"/>
          <p:cNvSpPr>
            <a:spLocks noEditPoints="1"/>
          </p:cNvSpPr>
          <p:nvPr/>
        </p:nvSpPr>
        <p:spPr bwMode="auto">
          <a:xfrm>
            <a:off x="1779247" y="2694271"/>
            <a:ext cx="347623" cy="315884"/>
          </a:xfrm>
          <a:custGeom>
            <a:avLst/>
            <a:gdLst>
              <a:gd name="T0" fmla="*/ 1910 w 2124"/>
              <a:gd name="T1" fmla="*/ 744 h 1934"/>
              <a:gd name="T2" fmla="*/ 1996 w 2124"/>
              <a:gd name="T3" fmla="*/ 772 h 1934"/>
              <a:gd name="T4" fmla="*/ 2076 w 2124"/>
              <a:gd name="T5" fmla="*/ 834 h 1934"/>
              <a:gd name="T6" fmla="*/ 2108 w 2124"/>
              <a:gd name="T7" fmla="*/ 892 h 1934"/>
              <a:gd name="T8" fmla="*/ 2124 w 2124"/>
              <a:gd name="T9" fmla="*/ 972 h 1934"/>
              <a:gd name="T10" fmla="*/ 2124 w 2124"/>
              <a:gd name="T11" fmla="*/ 1302 h 1934"/>
              <a:gd name="T12" fmla="*/ 2104 w 2124"/>
              <a:gd name="T13" fmla="*/ 1396 h 1934"/>
              <a:gd name="T14" fmla="*/ 2042 w 2124"/>
              <a:gd name="T15" fmla="*/ 1488 h 1934"/>
              <a:gd name="T16" fmla="*/ 1988 w 2124"/>
              <a:gd name="T17" fmla="*/ 1524 h 1934"/>
              <a:gd name="T18" fmla="*/ 1914 w 2124"/>
              <a:gd name="T19" fmla="*/ 1544 h 1934"/>
              <a:gd name="T20" fmla="*/ 1674 w 2124"/>
              <a:gd name="T21" fmla="*/ 1546 h 1934"/>
              <a:gd name="T22" fmla="*/ 1724 w 2124"/>
              <a:gd name="T23" fmla="*/ 1750 h 1934"/>
              <a:gd name="T24" fmla="*/ 1772 w 2124"/>
              <a:gd name="T25" fmla="*/ 1850 h 1934"/>
              <a:gd name="T26" fmla="*/ 1844 w 2124"/>
              <a:gd name="T27" fmla="*/ 1934 h 1934"/>
              <a:gd name="T28" fmla="*/ 1744 w 2124"/>
              <a:gd name="T29" fmla="*/ 1882 h 1934"/>
              <a:gd name="T30" fmla="*/ 1616 w 2124"/>
              <a:gd name="T31" fmla="*/ 1788 h 1934"/>
              <a:gd name="T32" fmla="*/ 1494 w 2124"/>
              <a:gd name="T33" fmla="*/ 1642 h 1934"/>
              <a:gd name="T34" fmla="*/ 1452 w 2124"/>
              <a:gd name="T35" fmla="*/ 1546 h 1934"/>
              <a:gd name="T36" fmla="*/ 1276 w 2124"/>
              <a:gd name="T37" fmla="*/ 1542 h 1934"/>
              <a:gd name="T38" fmla="*/ 1188 w 2124"/>
              <a:gd name="T39" fmla="*/ 1514 h 1934"/>
              <a:gd name="T40" fmla="*/ 1110 w 2124"/>
              <a:gd name="T41" fmla="*/ 1452 h 1934"/>
              <a:gd name="T42" fmla="*/ 1078 w 2124"/>
              <a:gd name="T43" fmla="*/ 1394 h 1934"/>
              <a:gd name="T44" fmla="*/ 1062 w 2124"/>
              <a:gd name="T45" fmla="*/ 1314 h 1934"/>
              <a:gd name="T46" fmla="*/ 1062 w 2124"/>
              <a:gd name="T47" fmla="*/ 984 h 1934"/>
              <a:gd name="T48" fmla="*/ 1082 w 2124"/>
              <a:gd name="T49" fmla="*/ 890 h 1934"/>
              <a:gd name="T50" fmla="*/ 1144 w 2124"/>
              <a:gd name="T51" fmla="*/ 798 h 1934"/>
              <a:gd name="T52" fmla="*/ 1198 w 2124"/>
              <a:gd name="T53" fmla="*/ 762 h 1934"/>
              <a:gd name="T54" fmla="*/ 1272 w 2124"/>
              <a:gd name="T55" fmla="*/ 742 h 1934"/>
              <a:gd name="T56" fmla="*/ 936 w 2124"/>
              <a:gd name="T57" fmla="*/ 994 h 1934"/>
              <a:gd name="T58" fmla="*/ 948 w 2124"/>
              <a:gd name="T59" fmla="*/ 904 h 1934"/>
              <a:gd name="T60" fmla="*/ 1002 w 2124"/>
              <a:gd name="T61" fmla="*/ 776 h 1934"/>
              <a:gd name="T62" fmla="*/ 1104 w 2124"/>
              <a:gd name="T63" fmla="*/ 672 h 1934"/>
              <a:gd name="T64" fmla="*/ 1198 w 2124"/>
              <a:gd name="T65" fmla="*/ 630 h 1934"/>
              <a:gd name="T66" fmla="*/ 1290 w 2124"/>
              <a:gd name="T67" fmla="*/ 616 h 1934"/>
              <a:gd name="T68" fmla="*/ 1890 w 2124"/>
              <a:gd name="T69" fmla="*/ 616 h 1934"/>
              <a:gd name="T70" fmla="*/ 1912 w 2124"/>
              <a:gd name="T71" fmla="*/ 332 h 1934"/>
              <a:gd name="T72" fmla="*/ 1884 w 2124"/>
              <a:gd name="T73" fmla="*/ 206 h 1934"/>
              <a:gd name="T74" fmla="*/ 1828 w 2124"/>
              <a:gd name="T75" fmla="*/ 110 h 1934"/>
              <a:gd name="T76" fmla="*/ 1766 w 2124"/>
              <a:gd name="T77" fmla="*/ 54 h 1934"/>
              <a:gd name="T78" fmla="*/ 1682 w 2124"/>
              <a:gd name="T79" fmla="*/ 16 h 1934"/>
              <a:gd name="T80" fmla="*/ 1568 w 2124"/>
              <a:gd name="T81" fmla="*/ 0 h 1934"/>
              <a:gd name="T82" fmla="*/ 292 w 2124"/>
              <a:gd name="T83" fmla="*/ 6 h 1934"/>
              <a:gd name="T84" fmla="*/ 172 w 2124"/>
              <a:gd name="T85" fmla="*/ 44 h 1934"/>
              <a:gd name="T86" fmla="*/ 94 w 2124"/>
              <a:gd name="T87" fmla="*/ 98 h 1934"/>
              <a:gd name="T88" fmla="*/ 42 w 2124"/>
              <a:gd name="T89" fmla="*/ 166 h 1934"/>
              <a:gd name="T90" fmla="*/ 8 w 2124"/>
              <a:gd name="T91" fmla="*/ 258 h 1934"/>
              <a:gd name="T92" fmla="*/ 0 w 2124"/>
              <a:gd name="T93" fmla="*/ 748 h 1934"/>
              <a:gd name="T94" fmla="*/ 10 w 2124"/>
              <a:gd name="T95" fmla="*/ 828 h 1934"/>
              <a:gd name="T96" fmla="*/ 62 w 2124"/>
              <a:gd name="T97" fmla="*/ 952 h 1934"/>
              <a:gd name="T98" fmla="*/ 112 w 2124"/>
              <a:gd name="T99" fmla="*/ 1012 h 1934"/>
              <a:gd name="T100" fmla="*/ 186 w 2124"/>
              <a:gd name="T101" fmla="*/ 1060 h 1934"/>
              <a:gd name="T102" fmla="*/ 284 w 2124"/>
              <a:gd name="T103" fmla="*/ 1088 h 1934"/>
              <a:gd name="T104" fmla="*/ 430 w 2124"/>
              <a:gd name="T105" fmla="*/ 1092 h 1934"/>
              <a:gd name="T106" fmla="*/ 388 w 2124"/>
              <a:gd name="T107" fmla="*/ 1296 h 1934"/>
              <a:gd name="T108" fmla="*/ 336 w 2124"/>
              <a:gd name="T109" fmla="*/ 1436 h 1934"/>
              <a:gd name="T110" fmla="*/ 254 w 2124"/>
              <a:gd name="T111" fmla="*/ 1562 h 1934"/>
              <a:gd name="T112" fmla="*/ 220 w 2124"/>
              <a:gd name="T113" fmla="*/ 1608 h 1934"/>
              <a:gd name="T114" fmla="*/ 378 w 2124"/>
              <a:gd name="T115" fmla="*/ 1522 h 1934"/>
              <a:gd name="T116" fmla="*/ 556 w 2124"/>
              <a:gd name="T117" fmla="*/ 1376 h 1934"/>
              <a:gd name="T118" fmla="*/ 640 w 2124"/>
              <a:gd name="T119" fmla="*/ 1276 h 1934"/>
              <a:gd name="T120" fmla="*/ 708 w 2124"/>
              <a:gd name="T121" fmla="*/ 1158 h 1934"/>
              <a:gd name="T122" fmla="*/ 936 w 2124"/>
              <a:gd name="T123" fmla="*/ 994 h 19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24" h="1934">
                <a:moveTo>
                  <a:pt x="1870" y="740"/>
                </a:moveTo>
                <a:lnTo>
                  <a:pt x="1870" y="740"/>
                </a:lnTo>
                <a:lnTo>
                  <a:pt x="1880" y="740"/>
                </a:lnTo>
                <a:lnTo>
                  <a:pt x="1910" y="744"/>
                </a:lnTo>
                <a:lnTo>
                  <a:pt x="1928" y="748"/>
                </a:lnTo>
                <a:lnTo>
                  <a:pt x="1950" y="752"/>
                </a:lnTo>
                <a:lnTo>
                  <a:pt x="1974" y="760"/>
                </a:lnTo>
                <a:lnTo>
                  <a:pt x="1996" y="772"/>
                </a:lnTo>
                <a:lnTo>
                  <a:pt x="2020" y="784"/>
                </a:lnTo>
                <a:lnTo>
                  <a:pt x="2044" y="802"/>
                </a:lnTo>
                <a:lnTo>
                  <a:pt x="2066" y="822"/>
                </a:lnTo>
                <a:lnTo>
                  <a:pt x="2076" y="834"/>
                </a:lnTo>
                <a:lnTo>
                  <a:pt x="2084" y="848"/>
                </a:lnTo>
                <a:lnTo>
                  <a:pt x="2094" y="862"/>
                </a:lnTo>
                <a:lnTo>
                  <a:pt x="2102" y="876"/>
                </a:lnTo>
                <a:lnTo>
                  <a:pt x="2108" y="892"/>
                </a:lnTo>
                <a:lnTo>
                  <a:pt x="2114" y="910"/>
                </a:lnTo>
                <a:lnTo>
                  <a:pt x="2118" y="930"/>
                </a:lnTo>
                <a:lnTo>
                  <a:pt x="2122" y="950"/>
                </a:lnTo>
                <a:lnTo>
                  <a:pt x="2124" y="972"/>
                </a:lnTo>
                <a:lnTo>
                  <a:pt x="2124" y="994"/>
                </a:lnTo>
                <a:lnTo>
                  <a:pt x="2124" y="1292"/>
                </a:lnTo>
                <a:lnTo>
                  <a:pt x="2124" y="1292"/>
                </a:lnTo>
                <a:lnTo>
                  <a:pt x="2124" y="1302"/>
                </a:lnTo>
                <a:lnTo>
                  <a:pt x="2120" y="1332"/>
                </a:lnTo>
                <a:lnTo>
                  <a:pt x="2116" y="1350"/>
                </a:lnTo>
                <a:lnTo>
                  <a:pt x="2112" y="1372"/>
                </a:lnTo>
                <a:lnTo>
                  <a:pt x="2104" y="1396"/>
                </a:lnTo>
                <a:lnTo>
                  <a:pt x="2092" y="1420"/>
                </a:lnTo>
                <a:lnTo>
                  <a:pt x="2080" y="1444"/>
                </a:lnTo>
                <a:lnTo>
                  <a:pt x="2062" y="1466"/>
                </a:lnTo>
                <a:lnTo>
                  <a:pt x="2042" y="1488"/>
                </a:lnTo>
                <a:lnTo>
                  <a:pt x="2030" y="1498"/>
                </a:lnTo>
                <a:lnTo>
                  <a:pt x="2016" y="1508"/>
                </a:lnTo>
                <a:lnTo>
                  <a:pt x="2002" y="1516"/>
                </a:lnTo>
                <a:lnTo>
                  <a:pt x="1988" y="1524"/>
                </a:lnTo>
                <a:lnTo>
                  <a:pt x="1972" y="1530"/>
                </a:lnTo>
                <a:lnTo>
                  <a:pt x="1954" y="1536"/>
                </a:lnTo>
                <a:lnTo>
                  <a:pt x="1934" y="1540"/>
                </a:lnTo>
                <a:lnTo>
                  <a:pt x="1914" y="1544"/>
                </a:lnTo>
                <a:lnTo>
                  <a:pt x="1892" y="1546"/>
                </a:lnTo>
                <a:lnTo>
                  <a:pt x="1870" y="1546"/>
                </a:lnTo>
                <a:lnTo>
                  <a:pt x="1674" y="1546"/>
                </a:lnTo>
                <a:lnTo>
                  <a:pt x="1674" y="1546"/>
                </a:lnTo>
                <a:lnTo>
                  <a:pt x="1682" y="1596"/>
                </a:lnTo>
                <a:lnTo>
                  <a:pt x="1692" y="1646"/>
                </a:lnTo>
                <a:lnTo>
                  <a:pt x="1706" y="1698"/>
                </a:lnTo>
                <a:lnTo>
                  <a:pt x="1724" y="1750"/>
                </a:lnTo>
                <a:lnTo>
                  <a:pt x="1734" y="1776"/>
                </a:lnTo>
                <a:lnTo>
                  <a:pt x="1746" y="1802"/>
                </a:lnTo>
                <a:lnTo>
                  <a:pt x="1758" y="1826"/>
                </a:lnTo>
                <a:lnTo>
                  <a:pt x="1772" y="1850"/>
                </a:lnTo>
                <a:lnTo>
                  <a:pt x="1788" y="1872"/>
                </a:lnTo>
                <a:lnTo>
                  <a:pt x="1806" y="1894"/>
                </a:lnTo>
                <a:lnTo>
                  <a:pt x="1824" y="1914"/>
                </a:lnTo>
                <a:lnTo>
                  <a:pt x="1844" y="1934"/>
                </a:lnTo>
                <a:lnTo>
                  <a:pt x="1844" y="1934"/>
                </a:lnTo>
                <a:lnTo>
                  <a:pt x="1832" y="1928"/>
                </a:lnTo>
                <a:lnTo>
                  <a:pt x="1796" y="1912"/>
                </a:lnTo>
                <a:lnTo>
                  <a:pt x="1744" y="1882"/>
                </a:lnTo>
                <a:lnTo>
                  <a:pt x="1714" y="1864"/>
                </a:lnTo>
                <a:lnTo>
                  <a:pt x="1682" y="1842"/>
                </a:lnTo>
                <a:lnTo>
                  <a:pt x="1648" y="1818"/>
                </a:lnTo>
                <a:lnTo>
                  <a:pt x="1616" y="1788"/>
                </a:lnTo>
                <a:lnTo>
                  <a:pt x="1582" y="1756"/>
                </a:lnTo>
                <a:lnTo>
                  <a:pt x="1550" y="1722"/>
                </a:lnTo>
                <a:lnTo>
                  <a:pt x="1522" y="1684"/>
                </a:lnTo>
                <a:lnTo>
                  <a:pt x="1494" y="1642"/>
                </a:lnTo>
                <a:lnTo>
                  <a:pt x="1482" y="1620"/>
                </a:lnTo>
                <a:lnTo>
                  <a:pt x="1470" y="1596"/>
                </a:lnTo>
                <a:lnTo>
                  <a:pt x="1460" y="1572"/>
                </a:lnTo>
                <a:lnTo>
                  <a:pt x="1452" y="1546"/>
                </a:lnTo>
                <a:lnTo>
                  <a:pt x="1316" y="1546"/>
                </a:lnTo>
                <a:lnTo>
                  <a:pt x="1316" y="1546"/>
                </a:lnTo>
                <a:lnTo>
                  <a:pt x="1306" y="1546"/>
                </a:lnTo>
                <a:lnTo>
                  <a:pt x="1276" y="1542"/>
                </a:lnTo>
                <a:lnTo>
                  <a:pt x="1258" y="1540"/>
                </a:lnTo>
                <a:lnTo>
                  <a:pt x="1236" y="1534"/>
                </a:lnTo>
                <a:lnTo>
                  <a:pt x="1212" y="1526"/>
                </a:lnTo>
                <a:lnTo>
                  <a:pt x="1188" y="1514"/>
                </a:lnTo>
                <a:lnTo>
                  <a:pt x="1164" y="1502"/>
                </a:lnTo>
                <a:lnTo>
                  <a:pt x="1142" y="1484"/>
                </a:lnTo>
                <a:lnTo>
                  <a:pt x="1120" y="1464"/>
                </a:lnTo>
                <a:lnTo>
                  <a:pt x="1110" y="1452"/>
                </a:lnTo>
                <a:lnTo>
                  <a:pt x="1100" y="1440"/>
                </a:lnTo>
                <a:lnTo>
                  <a:pt x="1092" y="1426"/>
                </a:lnTo>
                <a:lnTo>
                  <a:pt x="1084" y="1410"/>
                </a:lnTo>
                <a:lnTo>
                  <a:pt x="1078" y="1394"/>
                </a:lnTo>
                <a:lnTo>
                  <a:pt x="1072" y="1376"/>
                </a:lnTo>
                <a:lnTo>
                  <a:pt x="1068" y="1356"/>
                </a:lnTo>
                <a:lnTo>
                  <a:pt x="1064" y="1336"/>
                </a:lnTo>
                <a:lnTo>
                  <a:pt x="1062" y="1314"/>
                </a:lnTo>
                <a:lnTo>
                  <a:pt x="1062" y="1292"/>
                </a:lnTo>
                <a:lnTo>
                  <a:pt x="1062" y="994"/>
                </a:lnTo>
                <a:lnTo>
                  <a:pt x="1062" y="994"/>
                </a:lnTo>
                <a:lnTo>
                  <a:pt x="1062" y="984"/>
                </a:lnTo>
                <a:lnTo>
                  <a:pt x="1066" y="954"/>
                </a:lnTo>
                <a:lnTo>
                  <a:pt x="1068" y="936"/>
                </a:lnTo>
                <a:lnTo>
                  <a:pt x="1074" y="914"/>
                </a:lnTo>
                <a:lnTo>
                  <a:pt x="1082" y="890"/>
                </a:lnTo>
                <a:lnTo>
                  <a:pt x="1092" y="868"/>
                </a:lnTo>
                <a:lnTo>
                  <a:pt x="1106" y="844"/>
                </a:lnTo>
                <a:lnTo>
                  <a:pt x="1124" y="820"/>
                </a:lnTo>
                <a:lnTo>
                  <a:pt x="1144" y="798"/>
                </a:lnTo>
                <a:lnTo>
                  <a:pt x="1156" y="788"/>
                </a:lnTo>
                <a:lnTo>
                  <a:pt x="1168" y="780"/>
                </a:lnTo>
                <a:lnTo>
                  <a:pt x="1182" y="770"/>
                </a:lnTo>
                <a:lnTo>
                  <a:pt x="1198" y="762"/>
                </a:lnTo>
                <a:lnTo>
                  <a:pt x="1214" y="756"/>
                </a:lnTo>
                <a:lnTo>
                  <a:pt x="1232" y="750"/>
                </a:lnTo>
                <a:lnTo>
                  <a:pt x="1252" y="746"/>
                </a:lnTo>
                <a:lnTo>
                  <a:pt x="1272" y="742"/>
                </a:lnTo>
                <a:lnTo>
                  <a:pt x="1294" y="740"/>
                </a:lnTo>
                <a:lnTo>
                  <a:pt x="1316" y="740"/>
                </a:lnTo>
                <a:lnTo>
                  <a:pt x="1870" y="740"/>
                </a:lnTo>
                <a:close/>
                <a:moveTo>
                  <a:pt x="936" y="994"/>
                </a:moveTo>
                <a:lnTo>
                  <a:pt x="936" y="994"/>
                </a:lnTo>
                <a:lnTo>
                  <a:pt x="938" y="966"/>
                </a:lnTo>
                <a:lnTo>
                  <a:pt x="942" y="934"/>
                </a:lnTo>
                <a:lnTo>
                  <a:pt x="948" y="904"/>
                </a:lnTo>
                <a:lnTo>
                  <a:pt x="956" y="872"/>
                </a:lnTo>
                <a:lnTo>
                  <a:pt x="968" y="840"/>
                </a:lnTo>
                <a:lnTo>
                  <a:pt x="984" y="808"/>
                </a:lnTo>
                <a:lnTo>
                  <a:pt x="1002" y="776"/>
                </a:lnTo>
                <a:lnTo>
                  <a:pt x="1022" y="748"/>
                </a:lnTo>
                <a:lnTo>
                  <a:pt x="1046" y="720"/>
                </a:lnTo>
                <a:lnTo>
                  <a:pt x="1074" y="694"/>
                </a:lnTo>
                <a:lnTo>
                  <a:pt x="1104" y="672"/>
                </a:lnTo>
                <a:lnTo>
                  <a:pt x="1140" y="652"/>
                </a:lnTo>
                <a:lnTo>
                  <a:pt x="1158" y="644"/>
                </a:lnTo>
                <a:lnTo>
                  <a:pt x="1178" y="636"/>
                </a:lnTo>
                <a:lnTo>
                  <a:pt x="1198" y="630"/>
                </a:lnTo>
                <a:lnTo>
                  <a:pt x="1220" y="626"/>
                </a:lnTo>
                <a:lnTo>
                  <a:pt x="1242" y="620"/>
                </a:lnTo>
                <a:lnTo>
                  <a:pt x="1266" y="618"/>
                </a:lnTo>
                <a:lnTo>
                  <a:pt x="1290" y="616"/>
                </a:lnTo>
                <a:lnTo>
                  <a:pt x="1316" y="614"/>
                </a:lnTo>
                <a:lnTo>
                  <a:pt x="1870" y="614"/>
                </a:lnTo>
                <a:lnTo>
                  <a:pt x="1870" y="614"/>
                </a:lnTo>
                <a:lnTo>
                  <a:pt x="1890" y="616"/>
                </a:lnTo>
                <a:lnTo>
                  <a:pt x="1912" y="618"/>
                </a:lnTo>
                <a:lnTo>
                  <a:pt x="1912" y="346"/>
                </a:lnTo>
                <a:lnTo>
                  <a:pt x="1912" y="346"/>
                </a:lnTo>
                <a:lnTo>
                  <a:pt x="1912" y="332"/>
                </a:lnTo>
                <a:lnTo>
                  <a:pt x="1908" y="292"/>
                </a:lnTo>
                <a:lnTo>
                  <a:pt x="1902" y="266"/>
                </a:lnTo>
                <a:lnTo>
                  <a:pt x="1894" y="236"/>
                </a:lnTo>
                <a:lnTo>
                  <a:pt x="1884" y="206"/>
                </a:lnTo>
                <a:lnTo>
                  <a:pt x="1870" y="174"/>
                </a:lnTo>
                <a:lnTo>
                  <a:pt x="1852" y="142"/>
                </a:lnTo>
                <a:lnTo>
                  <a:pt x="1840" y="126"/>
                </a:lnTo>
                <a:lnTo>
                  <a:pt x="1828" y="110"/>
                </a:lnTo>
                <a:lnTo>
                  <a:pt x="1814" y="96"/>
                </a:lnTo>
                <a:lnTo>
                  <a:pt x="1800" y="80"/>
                </a:lnTo>
                <a:lnTo>
                  <a:pt x="1784" y="68"/>
                </a:lnTo>
                <a:lnTo>
                  <a:pt x="1766" y="54"/>
                </a:lnTo>
                <a:lnTo>
                  <a:pt x="1748" y="44"/>
                </a:lnTo>
                <a:lnTo>
                  <a:pt x="1728" y="32"/>
                </a:lnTo>
                <a:lnTo>
                  <a:pt x="1706" y="24"/>
                </a:lnTo>
                <a:lnTo>
                  <a:pt x="1682" y="16"/>
                </a:lnTo>
                <a:lnTo>
                  <a:pt x="1656" y="10"/>
                </a:lnTo>
                <a:lnTo>
                  <a:pt x="1628" y="4"/>
                </a:lnTo>
                <a:lnTo>
                  <a:pt x="1598" y="2"/>
                </a:lnTo>
                <a:lnTo>
                  <a:pt x="1568" y="0"/>
                </a:lnTo>
                <a:lnTo>
                  <a:pt x="346" y="0"/>
                </a:lnTo>
                <a:lnTo>
                  <a:pt x="346" y="0"/>
                </a:lnTo>
                <a:lnTo>
                  <a:pt x="330" y="2"/>
                </a:lnTo>
                <a:lnTo>
                  <a:pt x="292" y="6"/>
                </a:lnTo>
                <a:lnTo>
                  <a:pt x="266" y="12"/>
                </a:lnTo>
                <a:lnTo>
                  <a:pt x="236" y="18"/>
                </a:lnTo>
                <a:lnTo>
                  <a:pt x="204" y="30"/>
                </a:lnTo>
                <a:lnTo>
                  <a:pt x="172" y="44"/>
                </a:lnTo>
                <a:lnTo>
                  <a:pt x="140" y="62"/>
                </a:lnTo>
                <a:lnTo>
                  <a:pt x="124" y="74"/>
                </a:lnTo>
                <a:lnTo>
                  <a:pt x="110" y="86"/>
                </a:lnTo>
                <a:lnTo>
                  <a:pt x="94" y="98"/>
                </a:lnTo>
                <a:lnTo>
                  <a:pt x="80" y="112"/>
                </a:lnTo>
                <a:lnTo>
                  <a:pt x="66" y="128"/>
                </a:lnTo>
                <a:lnTo>
                  <a:pt x="54" y="146"/>
                </a:lnTo>
                <a:lnTo>
                  <a:pt x="42" y="166"/>
                </a:lnTo>
                <a:lnTo>
                  <a:pt x="32" y="186"/>
                </a:lnTo>
                <a:lnTo>
                  <a:pt x="22" y="208"/>
                </a:lnTo>
                <a:lnTo>
                  <a:pt x="16" y="232"/>
                </a:lnTo>
                <a:lnTo>
                  <a:pt x="8" y="258"/>
                </a:lnTo>
                <a:lnTo>
                  <a:pt x="4" y="286"/>
                </a:lnTo>
                <a:lnTo>
                  <a:pt x="2" y="314"/>
                </a:lnTo>
                <a:lnTo>
                  <a:pt x="0" y="346"/>
                </a:lnTo>
                <a:lnTo>
                  <a:pt x="0" y="748"/>
                </a:lnTo>
                <a:lnTo>
                  <a:pt x="0" y="748"/>
                </a:lnTo>
                <a:lnTo>
                  <a:pt x="0" y="762"/>
                </a:lnTo>
                <a:lnTo>
                  <a:pt x="6" y="802"/>
                </a:lnTo>
                <a:lnTo>
                  <a:pt x="10" y="828"/>
                </a:lnTo>
                <a:lnTo>
                  <a:pt x="18" y="856"/>
                </a:lnTo>
                <a:lnTo>
                  <a:pt x="30" y="888"/>
                </a:lnTo>
                <a:lnTo>
                  <a:pt x="44" y="920"/>
                </a:lnTo>
                <a:lnTo>
                  <a:pt x="62" y="952"/>
                </a:lnTo>
                <a:lnTo>
                  <a:pt x="72" y="968"/>
                </a:lnTo>
                <a:lnTo>
                  <a:pt x="84" y="982"/>
                </a:lnTo>
                <a:lnTo>
                  <a:pt x="98" y="998"/>
                </a:lnTo>
                <a:lnTo>
                  <a:pt x="112" y="1012"/>
                </a:lnTo>
                <a:lnTo>
                  <a:pt x="128" y="1026"/>
                </a:lnTo>
                <a:lnTo>
                  <a:pt x="146" y="1038"/>
                </a:lnTo>
                <a:lnTo>
                  <a:pt x="164" y="1050"/>
                </a:lnTo>
                <a:lnTo>
                  <a:pt x="186" y="1060"/>
                </a:lnTo>
                <a:lnTo>
                  <a:pt x="208" y="1070"/>
                </a:lnTo>
                <a:lnTo>
                  <a:pt x="232" y="1078"/>
                </a:lnTo>
                <a:lnTo>
                  <a:pt x="258" y="1084"/>
                </a:lnTo>
                <a:lnTo>
                  <a:pt x="284" y="1088"/>
                </a:lnTo>
                <a:lnTo>
                  <a:pt x="314" y="1092"/>
                </a:lnTo>
                <a:lnTo>
                  <a:pt x="346" y="1092"/>
                </a:lnTo>
                <a:lnTo>
                  <a:pt x="430" y="1092"/>
                </a:lnTo>
                <a:lnTo>
                  <a:pt x="430" y="1092"/>
                </a:lnTo>
                <a:lnTo>
                  <a:pt x="420" y="1158"/>
                </a:lnTo>
                <a:lnTo>
                  <a:pt x="408" y="1226"/>
                </a:lnTo>
                <a:lnTo>
                  <a:pt x="398" y="1262"/>
                </a:lnTo>
                <a:lnTo>
                  <a:pt x="388" y="1296"/>
                </a:lnTo>
                <a:lnTo>
                  <a:pt x="378" y="1332"/>
                </a:lnTo>
                <a:lnTo>
                  <a:pt x="366" y="1368"/>
                </a:lnTo>
                <a:lnTo>
                  <a:pt x="350" y="1402"/>
                </a:lnTo>
                <a:lnTo>
                  <a:pt x="336" y="1436"/>
                </a:lnTo>
                <a:lnTo>
                  <a:pt x="318" y="1470"/>
                </a:lnTo>
                <a:lnTo>
                  <a:pt x="298" y="1502"/>
                </a:lnTo>
                <a:lnTo>
                  <a:pt x="278" y="1532"/>
                </a:lnTo>
                <a:lnTo>
                  <a:pt x="254" y="1562"/>
                </a:lnTo>
                <a:lnTo>
                  <a:pt x="228" y="1590"/>
                </a:lnTo>
                <a:lnTo>
                  <a:pt x="202" y="1614"/>
                </a:lnTo>
                <a:lnTo>
                  <a:pt x="202" y="1614"/>
                </a:lnTo>
                <a:lnTo>
                  <a:pt x="220" y="1608"/>
                </a:lnTo>
                <a:lnTo>
                  <a:pt x="268" y="1584"/>
                </a:lnTo>
                <a:lnTo>
                  <a:pt x="300" y="1568"/>
                </a:lnTo>
                <a:lnTo>
                  <a:pt x="338" y="1546"/>
                </a:lnTo>
                <a:lnTo>
                  <a:pt x="378" y="1522"/>
                </a:lnTo>
                <a:lnTo>
                  <a:pt x="422" y="1492"/>
                </a:lnTo>
                <a:lnTo>
                  <a:pt x="466" y="1458"/>
                </a:lnTo>
                <a:lnTo>
                  <a:pt x="512" y="1420"/>
                </a:lnTo>
                <a:lnTo>
                  <a:pt x="556" y="1376"/>
                </a:lnTo>
                <a:lnTo>
                  <a:pt x="578" y="1354"/>
                </a:lnTo>
                <a:lnTo>
                  <a:pt x="600" y="1328"/>
                </a:lnTo>
                <a:lnTo>
                  <a:pt x="620" y="1304"/>
                </a:lnTo>
                <a:lnTo>
                  <a:pt x="640" y="1276"/>
                </a:lnTo>
                <a:lnTo>
                  <a:pt x="658" y="1250"/>
                </a:lnTo>
                <a:lnTo>
                  <a:pt x="676" y="1220"/>
                </a:lnTo>
                <a:lnTo>
                  <a:pt x="692" y="1190"/>
                </a:lnTo>
                <a:lnTo>
                  <a:pt x="708" y="1158"/>
                </a:lnTo>
                <a:lnTo>
                  <a:pt x="722" y="1126"/>
                </a:lnTo>
                <a:lnTo>
                  <a:pt x="734" y="1092"/>
                </a:lnTo>
                <a:lnTo>
                  <a:pt x="936" y="1092"/>
                </a:lnTo>
                <a:lnTo>
                  <a:pt x="936" y="994"/>
                </a:lnTo>
                <a:close/>
              </a:path>
            </a:pathLst>
          </a:custGeom>
          <a:solidFill>
            <a:srgbClr val="00C18B"/>
          </a:solidFill>
          <a:ln>
            <a:solidFill>
              <a:srgbClr val="006098"/>
            </a:solidFill>
          </a:ln>
          <a:extLst/>
        </p:spPr>
        <p:txBody>
          <a:bodyPr vert="horz" wrap="square" lIns="80682" tIns="40341" rIns="80682" bIns="40341" numCol="1" anchor="t" anchorCtr="0" compatLnSpc="1">
            <a:prstTxWarp prst="textNoShape">
              <a:avLst/>
            </a:prstTxWarp>
          </a:bodyPr>
          <a:ls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endParaRPr lang="en-US" sz="1765" dirty="0">
              <a:solidFill>
                <a:srgbClr val="000000"/>
              </a:solidFill>
            </a:endParaRPr>
          </a:p>
        </p:txBody>
      </p:sp>
      <p:sp>
        <p:nvSpPr>
          <p:cNvPr id="241" name="Freeform 240">
            <a:extLst>
              <a:ext uri="{FF2B5EF4-FFF2-40B4-BE49-F238E27FC236}">
                <a16:creationId xmlns="" xmlns:a16="http://schemas.microsoft.com/office/drawing/2014/main" id="{F700BE40-0CB2-A244-B1C7-D33AC21D93CA}"/>
              </a:ext>
            </a:extLst>
          </p:cNvPr>
          <p:cNvSpPr>
            <a:spLocks noEditPoints="1"/>
          </p:cNvSpPr>
          <p:nvPr/>
        </p:nvSpPr>
        <p:spPr bwMode="auto">
          <a:xfrm>
            <a:off x="6156899" y="3248168"/>
            <a:ext cx="380402" cy="278296"/>
          </a:xfrm>
          <a:custGeom>
            <a:avLst/>
            <a:gdLst>
              <a:gd name="T0" fmla="*/ 791 w 918"/>
              <a:gd name="T1" fmla="*/ 419 h 763"/>
              <a:gd name="T2" fmla="*/ 765 w 918"/>
              <a:gd name="T3" fmla="*/ 391 h 763"/>
              <a:gd name="T4" fmla="*/ 860 w 918"/>
              <a:gd name="T5" fmla="*/ 351 h 763"/>
              <a:gd name="T6" fmla="*/ 818 w 918"/>
              <a:gd name="T7" fmla="*/ 306 h 763"/>
              <a:gd name="T8" fmla="*/ 803 w 918"/>
              <a:gd name="T9" fmla="*/ 200 h 763"/>
              <a:gd name="T10" fmla="*/ 777 w 918"/>
              <a:gd name="T11" fmla="*/ 141 h 763"/>
              <a:gd name="T12" fmla="*/ 718 w 918"/>
              <a:gd name="T13" fmla="*/ 116 h 763"/>
              <a:gd name="T14" fmla="*/ 656 w 918"/>
              <a:gd name="T15" fmla="*/ 128 h 763"/>
              <a:gd name="T16" fmla="*/ 659 w 918"/>
              <a:gd name="T17" fmla="*/ 218 h 763"/>
              <a:gd name="T18" fmla="*/ 662 w 918"/>
              <a:gd name="T19" fmla="*/ 291 h 763"/>
              <a:gd name="T20" fmla="*/ 623 w 918"/>
              <a:gd name="T21" fmla="*/ 360 h 763"/>
              <a:gd name="T22" fmla="*/ 651 w 918"/>
              <a:gd name="T23" fmla="*/ 391 h 763"/>
              <a:gd name="T24" fmla="*/ 633 w 918"/>
              <a:gd name="T25" fmla="*/ 415 h 763"/>
              <a:gd name="T26" fmla="*/ 611 w 918"/>
              <a:gd name="T27" fmla="*/ 469 h 763"/>
              <a:gd name="T28" fmla="*/ 791 w 918"/>
              <a:gd name="T29" fmla="*/ 562 h 763"/>
              <a:gd name="T30" fmla="*/ 910 w 918"/>
              <a:gd name="T31" fmla="*/ 554 h 763"/>
              <a:gd name="T32" fmla="*/ 917 w 918"/>
              <a:gd name="T33" fmla="*/ 534 h 763"/>
              <a:gd name="T34" fmla="*/ 128 w 918"/>
              <a:gd name="T35" fmla="*/ 562 h 763"/>
              <a:gd name="T36" fmla="*/ 284 w 918"/>
              <a:gd name="T37" fmla="*/ 480 h 763"/>
              <a:gd name="T38" fmla="*/ 294 w 918"/>
              <a:gd name="T39" fmla="*/ 419 h 763"/>
              <a:gd name="T40" fmla="*/ 268 w 918"/>
              <a:gd name="T41" fmla="*/ 391 h 763"/>
              <a:gd name="T42" fmla="*/ 278 w 918"/>
              <a:gd name="T43" fmla="*/ 340 h 763"/>
              <a:gd name="T44" fmla="*/ 253 w 918"/>
              <a:gd name="T45" fmla="*/ 265 h 763"/>
              <a:gd name="T46" fmla="*/ 269 w 918"/>
              <a:gd name="T47" fmla="*/ 200 h 763"/>
              <a:gd name="T48" fmla="*/ 229 w 918"/>
              <a:gd name="T49" fmla="*/ 116 h 763"/>
              <a:gd name="T50" fmla="*/ 141 w 918"/>
              <a:gd name="T51" fmla="*/ 131 h 763"/>
              <a:gd name="T52" fmla="*/ 116 w 918"/>
              <a:gd name="T53" fmla="*/ 178 h 763"/>
              <a:gd name="T54" fmla="*/ 117 w 918"/>
              <a:gd name="T55" fmla="*/ 245 h 763"/>
              <a:gd name="T56" fmla="*/ 111 w 918"/>
              <a:gd name="T57" fmla="*/ 284 h 763"/>
              <a:gd name="T58" fmla="*/ 130 w 918"/>
              <a:gd name="T59" fmla="*/ 315 h 763"/>
              <a:gd name="T60" fmla="*/ 153 w 918"/>
              <a:gd name="T61" fmla="*/ 363 h 763"/>
              <a:gd name="T62" fmla="*/ 146 w 918"/>
              <a:gd name="T63" fmla="*/ 408 h 763"/>
              <a:gd name="T64" fmla="*/ 43 w 918"/>
              <a:gd name="T65" fmla="*/ 457 h 763"/>
              <a:gd name="T66" fmla="*/ 6 w 918"/>
              <a:gd name="T67" fmla="*/ 512 h 763"/>
              <a:gd name="T68" fmla="*/ 9 w 918"/>
              <a:gd name="T69" fmla="*/ 554 h 763"/>
              <a:gd name="T70" fmla="*/ 128 w 918"/>
              <a:gd name="T71" fmla="*/ 562 h 763"/>
              <a:gd name="T72" fmla="*/ 559 w 918"/>
              <a:gd name="T73" fmla="*/ 483 h 763"/>
              <a:gd name="T74" fmla="*/ 553 w 918"/>
              <a:gd name="T75" fmla="*/ 414 h 763"/>
              <a:gd name="T76" fmla="*/ 580 w 918"/>
              <a:gd name="T77" fmla="*/ 336 h 763"/>
              <a:gd name="T78" fmla="*/ 619 w 918"/>
              <a:gd name="T79" fmla="*/ 295 h 763"/>
              <a:gd name="T80" fmla="*/ 621 w 918"/>
              <a:gd name="T81" fmla="*/ 230 h 763"/>
              <a:gd name="T82" fmla="*/ 615 w 918"/>
              <a:gd name="T83" fmla="*/ 141 h 763"/>
              <a:gd name="T84" fmla="*/ 597 w 918"/>
              <a:gd name="T85" fmla="*/ 50 h 763"/>
              <a:gd name="T86" fmla="*/ 553 w 918"/>
              <a:gd name="T87" fmla="*/ 32 h 763"/>
              <a:gd name="T88" fmla="*/ 503 w 918"/>
              <a:gd name="T89" fmla="*/ 3 h 763"/>
              <a:gd name="T90" fmla="*/ 416 w 918"/>
              <a:gd name="T91" fmla="*/ 10 h 763"/>
              <a:gd name="T92" fmla="*/ 334 w 918"/>
              <a:gd name="T93" fmla="*/ 32 h 763"/>
              <a:gd name="T94" fmla="*/ 307 w 918"/>
              <a:gd name="T95" fmla="*/ 68 h 763"/>
              <a:gd name="T96" fmla="*/ 311 w 918"/>
              <a:gd name="T97" fmla="*/ 215 h 763"/>
              <a:gd name="T98" fmla="*/ 293 w 918"/>
              <a:gd name="T99" fmla="*/ 259 h 763"/>
              <a:gd name="T100" fmla="*/ 315 w 918"/>
              <a:gd name="T101" fmla="*/ 324 h 763"/>
              <a:gd name="T102" fmla="*/ 346 w 918"/>
              <a:gd name="T103" fmla="*/ 369 h 763"/>
              <a:gd name="T104" fmla="*/ 365 w 918"/>
              <a:gd name="T105" fmla="*/ 462 h 763"/>
              <a:gd name="T106" fmla="*/ 336 w 918"/>
              <a:gd name="T107" fmla="*/ 500 h 763"/>
              <a:gd name="T108" fmla="*/ 168 w 918"/>
              <a:gd name="T109" fmla="*/ 582 h 763"/>
              <a:gd name="T110" fmla="*/ 129 w 918"/>
              <a:gd name="T111" fmla="*/ 642 h 763"/>
              <a:gd name="T112" fmla="*/ 118 w 918"/>
              <a:gd name="T113" fmla="*/ 727 h 763"/>
              <a:gd name="T114" fmla="*/ 236 w 918"/>
              <a:gd name="T115" fmla="*/ 751 h 763"/>
              <a:gd name="T116" fmla="*/ 585 w 918"/>
              <a:gd name="T117" fmla="*/ 760 h 763"/>
              <a:gd name="T118" fmla="*/ 791 w 918"/>
              <a:gd name="T119" fmla="*/ 733 h 763"/>
              <a:gd name="T120" fmla="*/ 799 w 918"/>
              <a:gd name="T121" fmla="*/ 682 h 763"/>
              <a:gd name="T122" fmla="*/ 762 w 918"/>
              <a:gd name="T123" fmla="*/ 590 h 763"/>
              <a:gd name="T124" fmla="*/ 595 w 918"/>
              <a:gd name="T125" fmla="*/ 506 h 7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8" h="763">
                <a:moveTo>
                  <a:pt x="893" y="469"/>
                </a:moveTo>
                <a:lnTo>
                  <a:pt x="893" y="469"/>
                </a:lnTo>
                <a:lnTo>
                  <a:pt x="886" y="463"/>
                </a:lnTo>
                <a:lnTo>
                  <a:pt x="875" y="457"/>
                </a:lnTo>
                <a:lnTo>
                  <a:pt x="846" y="443"/>
                </a:lnTo>
                <a:lnTo>
                  <a:pt x="816" y="429"/>
                </a:lnTo>
                <a:lnTo>
                  <a:pt x="791" y="419"/>
                </a:lnTo>
                <a:lnTo>
                  <a:pt x="791" y="419"/>
                </a:lnTo>
                <a:lnTo>
                  <a:pt x="776" y="411"/>
                </a:lnTo>
                <a:lnTo>
                  <a:pt x="772" y="408"/>
                </a:lnTo>
                <a:lnTo>
                  <a:pt x="769" y="404"/>
                </a:lnTo>
                <a:lnTo>
                  <a:pt x="766" y="402"/>
                </a:lnTo>
                <a:lnTo>
                  <a:pt x="765" y="398"/>
                </a:lnTo>
                <a:lnTo>
                  <a:pt x="765" y="391"/>
                </a:lnTo>
                <a:lnTo>
                  <a:pt x="765" y="379"/>
                </a:lnTo>
                <a:lnTo>
                  <a:pt x="765" y="379"/>
                </a:lnTo>
                <a:lnTo>
                  <a:pt x="793" y="375"/>
                </a:lnTo>
                <a:lnTo>
                  <a:pt x="817" y="369"/>
                </a:lnTo>
                <a:lnTo>
                  <a:pt x="840" y="361"/>
                </a:lnTo>
                <a:lnTo>
                  <a:pt x="860" y="351"/>
                </a:lnTo>
                <a:lnTo>
                  <a:pt x="860" y="351"/>
                </a:lnTo>
                <a:lnTo>
                  <a:pt x="852" y="348"/>
                </a:lnTo>
                <a:lnTo>
                  <a:pt x="845" y="343"/>
                </a:lnTo>
                <a:lnTo>
                  <a:pt x="838" y="337"/>
                </a:lnTo>
                <a:lnTo>
                  <a:pt x="832" y="331"/>
                </a:lnTo>
                <a:lnTo>
                  <a:pt x="827" y="322"/>
                </a:lnTo>
                <a:lnTo>
                  <a:pt x="822" y="314"/>
                </a:lnTo>
                <a:lnTo>
                  <a:pt x="818" y="306"/>
                </a:lnTo>
                <a:lnTo>
                  <a:pt x="815" y="296"/>
                </a:lnTo>
                <a:lnTo>
                  <a:pt x="809" y="275"/>
                </a:lnTo>
                <a:lnTo>
                  <a:pt x="806" y="254"/>
                </a:lnTo>
                <a:lnTo>
                  <a:pt x="804" y="232"/>
                </a:lnTo>
                <a:lnTo>
                  <a:pt x="804" y="211"/>
                </a:lnTo>
                <a:lnTo>
                  <a:pt x="804" y="211"/>
                </a:lnTo>
                <a:lnTo>
                  <a:pt x="803" y="200"/>
                </a:lnTo>
                <a:lnTo>
                  <a:pt x="801" y="190"/>
                </a:lnTo>
                <a:lnTo>
                  <a:pt x="800" y="181"/>
                </a:lnTo>
                <a:lnTo>
                  <a:pt x="797" y="171"/>
                </a:lnTo>
                <a:lnTo>
                  <a:pt x="793" y="163"/>
                </a:lnTo>
                <a:lnTo>
                  <a:pt x="788" y="155"/>
                </a:lnTo>
                <a:lnTo>
                  <a:pt x="783" y="148"/>
                </a:lnTo>
                <a:lnTo>
                  <a:pt x="777" y="141"/>
                </a:lnTo>
                <a:lnTo>
                  <a:pt x="771" y="135"/>
                </a:lnTo>
                <a:lnTo>
                  <a:pt x="764" y="130"/>
                </a:lnTo>
                <a:lnTo>
                  <a:pt x="756" y="125"/>
                </a:lnTo>
                <a:lnTo>
                  <a:pt x="747" y="122"/>
                </a:lnTo>
                <a:lnTo>
                  <a:pt x="739" y="118"/>
                </a:lnTo>
                <a:lnTo>
                  <a:pt x="729" y="117"/>
                </a:lnTo>
                <a:lnTo>
                  <a:pt x="718" y="116"/>
                </a:lnTo>
                <a:lnTo>
                  <a:pt x="707" y="114"/>
                </a:lnTo>
                <a:lnTo>
                  <a:pt x="707" y="114"/>
                </a:lnTo>
                <a:lnTo>
                  <a:pt x="693" y="116"/>
                </a:lnTo>
                <a:lnTo>
                  <a:pt x="680" y="118"/>
                </a:lnTo>
                <a:lnTo>
                  <a:pt x="666" y="123"/>
                </a:lnTo>
                <a:lnTo>
                  <a:pt x="656" y="128"/>
                </a:lnTo>
                <a:lnTo>
                  <a:pt x="656" y="128"/>
                </a:lnTo>
                <a:lnTo>
                  <a:pt x="653" y="160"/>
                </a:lnTo>
                <a:lnTo>
                  <a:pt x="650" y="191"/>
                </a:lnTo>
                <a:lnTo>
                  <a:pt x="650" y="191"/>
                </a:lnTo>
                <a:lnTo>
                  <a:pt x="648" y="200"/>
                </a:lnTo>
                <a:lnTo>
                  <a:pt x="648" y="200"/>
                </a:lnTo>
                <a:lnTo>
                  <a:pt x="654" y="208"/>
                </a:lnTo>
                <a:lnTo>
                  <a:pt x="659" y="218"/>
                </a:lnTo>
                <a:lnTo>
                  <a:pt x="662" y="229"/>
                </a:lnTo>
                <a:lnTo>
                  <a:pt x="664" y="241"/>
                </a:lnTo>
                <a:lnTo>
                  <a:pt x="665" y="253"/>
                </a:lnTo>
                <a:lnTo>
                  <a:pt x="665" y="265"/>
                </a:lnTo>
                <a:lnTo>
                  <a:pt x="664" y="278"/>
                </a:lnTo>
                <a:lnTo>
                  <a:pt x="662" y="291"/>
                </a:lnTo>
                <a:lnTo>
                  <a:pt x="662" y="291"/>
                </a:lnTo>
                <a:lnTo>
                  <a:pt x="659" y="303"/>
                </a:lnTo>
                <a:lnTo>
                  <a:pt x="654" y="314"/>
                </a:lnTo>
                <a:lnTo>
                  <a:pt x="650" y="325"/>
                </a:lnTo>
                <a:lnTo>
                  <a:pt x="645" y="334"/>
                </a:lnTo>
                <a:lnTo>
                  <a:pt x="638" y="344"/>
                </a:lnTo>
                <a:lnTo>
                  <a:pt x="630" y="352"/>
                </a:lnTo>
                <a:lnTo>
                  <a:pt x="623" y="360"/>
                </a:lnTo>
                <a:lnTo>
                  <a:pt x="615" y="367"/>
                </a:lnTo>
                <a:lnTo>
                  <a:pt x="615" y="367"/>
                </a:lnTo>
                <a:lnTo>
                  <a:pt x="612" y="373"/>
                </a:lnTo>
                <a:lnTo>
                  <a:pt x="612" y="373"/>
                </a:lnTo>
                <a:lnTo>
                  <a:pt x="632" y="376"/>
                </a:lnTo>
                <a:lnTo>
                  <a:pt x="651" y="379"/>
                </a:lnTo>
                <a:lnTo>
                  <a:pt x="651" y="391"/>
                </a:lnTo>
                <a:lnTo>
                  <a:pt x="651" y="391"/>
                </a:lnTo>
                <a:lnTo>
                  <a:pt x="650" y="398"/>
                </a:lnTo>
                <a:lnTo>
                  <a:pt x="648" y="402"/>
                </a:lnTo>
                <a:lnTo>
                  <a:pt x="647" y="405"/>
                </a:lnTo>
                <a:lnTo>
                  <a:pt x="644" y="408"/>
                </a:lnTo>
                <a:lnTo>
                  <a:pt x="639" y="411"/>
                </a:lnTo>
                <a:lnTo>
                  <a:pt x="633" y="415"/>
                </a:lnTo>
                <a:lnTo>
                  <a:pt x="624" y="419"/>
                </a:lnTo>
                <a:lnTo>
                  <a:pt x="624" y="419"/>
                </a:lnTo>
                <a:lnTo>
                  <a:pt x="593" y="432"/>
                </a:lnTo>
                <a:lnTo>
                  <a:pt x="593" y="461"/>
                </a:lnTo>
                <a:lnTo>
                  <a:pt x="593" y="461"/>
                </a:lnTo>
                <a:lnTo>
                  <a:pt x="600" y="464"/>
                </a:lnTo>
                <a:lnTo>
                  <a:pt x="611" y="469"/>
                </a:lnTo>
                <a:lnTo>
                  <a:pt x="611" y="469"/>
                </a:lnTo>
                <a:lnTo>
                  <a:pt x="664" y="493"/>
                </a:lnTo>
                <a:lnTo>
                  <a:pt x="717" y="517"/>
                </a:lnTo>
                <a:lnTo>
                  <a:pt x="741" y="530"/>
                </a:lnTo>
                <a:lnTo>
                  <a:pt x="762" y="541"/>
                </a:lnTo>
                <a:lnTo>
                  <a:pt x="779" y="552"/>
                </a:lnTo>
                <a:lnTo>
                  <a:pt x="791" y="562"/>
                </a:lnTo>
                <a:lnTo>
                  <a:pt x="791" y="562"/>
                </a:lnTo>
                <a:lnTo>
                  <a:pt x="798" y="570"/>
                </a:lnTo>
                <a:lnTo>
                  <a:pt x="798" y="570"/>
                </a:lnTo>
                <a:lnTo>
                  <a:pt x="839" y="566"/>
                </a:lnTo>
                <a:lnTo>
                  <a:pt x="871" y="563"/>
                </a:lnTo>
                <a:lnTo>
                  <a:pt x="895" y="558"/>
                </a:lnTo>
                <a:lnTo>
                  <a:pt x="910" y="554"/>
                </a:lnTo>
                <a:lnTo>
                  <a:pt x="910" y="554"/>
                </a:lnTo>
                <a:lnTo>
                  <a:pt x="913" y="553"/>
                </a:lnTo>
                <a:lnTo>
                  <a:pt x="916" y="551"/>
                </a:lnTo>
                <a:lnTo>
                  <a:pt x="918" y="548"/>
                </a:lnTo>
                <a:lnTo>
                  <a:pt x="918" y="545"/>
                </a:lnTo>
                <a:lnTo>
                  <a:pt x="918" y="545"/>
                </a:lnTo>
                <a:lnTo>
                  <a:pt x="917" y="534"/>
                </a:lnTo>
                <a:lnTo>
                  <a:pt x="912" y="512"/>
                </a:lnTo>
                <a:lnTo>
                  <a:pt x="910" y="499"/>
                </a:lnTo>
                <a:lnTo>
                  <a:pt x="905" y="488"/>
                </a:lnTo>
                <a:lnTo>
                  <a:pt x="899" y="477"/>
                </a:lnTo>
                <a:lnTo>
                  <a:pt x="893" y="469"/>
                </a:lnTo>
                <a:lnTo>
                  <a:pt x="893" y="469"/>
                </a:lnTo>
                <a:close/>
                <a:moveTo>
                  <a:pt x="128" y="562"/>
                </a:moveTo>
                <a:lnTo>
                  <a:pt x="128" y="562"/>
                </a:lnTo>
                <a:lnTo>
                  <a:pt x="136" y="556"/>
                </a:lnTo>
                <a:lnTo>
                  <a:pt x="146" y="548"/>
                </a:lnTo>
                <a:lnTo>
                  <a:pt x="170" y="534"/>
                </a:lnTo>
                <a:lnTo>
                  <a:pt x="199" y="518"/>
                </a:lnTo>
                <a:lnTo>
                  <a:pt x="230" y="504"/>
                </a:lnTo>
                <a:lnTo>
                  <a:pt x="284" y="480"/>
                </a:lnTo>
                <a:lnTo>
                  <a:pt x="309" y="469"/>
                </a:lnTo>
                <a:lnTo>
                  <a:pt x="309" y="469"/>
                </a:lnTo>
                <a:lnTo>
                  <a:pt x="319" y="464"/>
                </a:lnTo>
                <a:lnTo>
                  <a:pt x="325" y="461"/>
                </a:lnTo>
                <a:lnTo>
                  <a:pt x="325" y="432"/>
                </a:lnTo>
                <a:lnTo>
                  <a:pt x="325" y="432"/>
                </a:lnTo>
                <a:lnTo>
                  <a:pt x="294" y="419"/>
                </a:lnTo>
                <a:lnTo>
                  <a:pt x="294" y="419"/>
                </a:lnTo>
                <a:lnTo>
                  <a:pt x="280" y="411"/>
                </a:lnTo>
                <a:lnTo>
                  <a:pt x="275" y="408"/>
                </a:lnTo>
                <a:lnTo>
                  <a:pt x="271" y="404"/>
                </a:lnTo>
                <a:lnTo>
                  <a:pt x="270" y="402"/>
                </a:lnTo>
                <a:lnTo>
                  <a:pt x="269" y="398"/>
                </a:lnTo>
                <a:lnTo>
                  <a:pt x="268" y="391"/>
                </a:lnTo>
                <a:lnTo>
                  <a:pt x="268" y="391"/>
                </a:lnTo>
                <a:lnTo>
                  <a:pt x="268" y="363"/>
                </a:lnTo>
                <a:lnTo>
                  <a:pt x="268" y="363"/>
                </a:lnTo>
                <a:lnTo>
                  <a:pt x="271" y="358"/>
                </a:lnTo>
                <a:lnTo>
                  <a:pt x="274" y="354"/>
                </a:lnTo>
                <a:lnTo>
                  <a:pt x="278" y="340"/>
                </a:lnTo>
                <a:lnTo>
                  <a:pt x="278" y="340"/>
                </a:lnTo>
                <a:lnTo>
                  <a:pt x="271" y="330"/>
                </a:lnTo>
                <a:lnTo>
                  <a:pt x="265" y="318"/>
                </a:lnTo>
                <a:lnTo>
                  <a:pt x="260" y="304"/>
                </a:lnTo>
                <a:lnTo>
                  <a:pt x="257" y="291"/>
                </a:lnTo>
                <a:lnTo>
                  <a:pt x="257" y="291"/>
                </a:lnTo>
                <a:lnTo>
                  <a:pt x="254" y="278"/>
                </a:lnTo>
                <a:lnTo>
                  <a:pt x="253" y="265"/>
                </a:lnTo>
                <a:lnTo>
                  <a:pt x="253" y="253"/>
                </a:lnTo>
                <a:lnTo>
                  <a:pt x="254" y="241"/>
                </a:lnTo>
                <a:lnTo>
                  <a:pt x="256" y="229"/>
                </a:lnTo>
                <a:lnTo>
                  <a:pt x="259" y="218"/>
                </a:lnTo>
                <a:lnTo>
                  <a:pt x="264" y="208"/>
                </a:lnTo>
                <a:lnTo>
                  <a:pt x="269" y="200"/>
                </a:lnTo>
                <a:lnTo>
                  <a:pt x="269" y="200"/>
                </a:lnTo>
                <a:lnTo>
                  <a:pt x="266" y="166"/>
                </a:lnTo>
                <a:lnTo>
                  <a:pt x="264" y="128"/>
                </a:lnTo>
                <a:lnTo>
                  <a:pt x="264" y="128"/>
                </a:lnTo>
                <a:lnTo>
                  <a:pt x="260" y="125"/>
                </a:lnTo>
                <a:lnTo>
                  <a:pt x="256" y="123"/>
                </a:lnTo>
                <a:lnTo>
                  <a:pt x="245" y="118"/>
                </a:lnTo>
                <a:lnTo>
                  <a:pt x="229" y="116"/>
                </a:lnTo>
                <a:lnTo>
                  <a:pt x="211" y="114"/>
                </a:lnTo>
                <a:lnTo>
                  <a:pt x="211" y="114"/>
                </a:lnTo>
                <a:lnTo>
                  <a:pt x="197" y="116"/>
                </a:lnTo>
                <a:lnTo>
                  <a:pt x="182" y="118"/>
                </a:lnTo>
                <a:lnTo>
                  <a:pt x="170" y="120"/>
                </a:lnTo>
                <a:lnTo>
                  <a:pt x="158" y="124"/>
                </a:lnTo>
                <a:lnTo>
                  <a:pt x="141" y="131"/>
                </a:lnTo>
                <a:lnTo>
                  <a:pt x="134" y="134"/>
                </a:lnTo>
                <a:lnTo>
                  <a:pt x="134" y="134"/>
                </a:lnTo>
                <a:lnTo>
                  <a:pt x="131" y="137"/>
                </a:lnTo>
                <a:lnTo>
                  <a:pt x="124" y="148"/>
                </a:lnTo>
                <a:lnTo>
                  <a:pt x="121" y="156"/>
                </a:lnTo>
                <a:lnTo>
                  <a:pt x="118" y="166"/>
                </a:lnTo>
                <a:lnTo>
                  <a:pt x="116" y="178"/>
                </a:lnTo>
                <a:lnTo>
                  <a:pt x="115" y="191"/>
                </a:lnTo>
                <a:lnTo>
                  <a:pt x="115" y="191"/>
                </a:lnTo>
                <a:lnTo>
                  <a:pt x="116" y="215"/>
                </a:lnTo>
                <a:lnTo>
                  <a:pt x="118" y="232"/>
                </a:lnTo>
                <a:lnTo>
                  <a:pt x="119" y="244"/>
                </a:lnTo>
                <a:lnTo>
                  <a:pt x="119" y="244"/>
                </a:lnTo>
                <a:lnTo>
                  <a:pt x="117" y="245"/>
                </a:lnTo>
                <a:lnTo>
                  <a:pt x="115" y="248"/>
                </a:lnTo>
                <a:lnTo>
                  <a:pt x="112" y="253"/>
                </a:lnTo>
                <a:lnTo>
                  <a:pt x="110" y="257"/>
                </a:lnTo>
                <a:lnTo>
                  <a:pt x="110" y="263"/>
                </a:lnTo>
                <a:lnTo>
                  <a:pt x="109" y="269"/>
                </a:lnTo>
                <a:lnTo>
                  <a:pt x="110" y="277"/>
                </a:lnTo>
                <a:lnTo>
                  <a:pt x="111" y="284"/>
                </a:lnTo>
                <a:lnTo>
                  <a:pt x="111" y="284"/>
                </a:lnTo>
                <a:lnTo>
                  <a:pt x="112" y="291"/>
                </a:lnTo>
                <a:lnTo>
                  <a:pt x="116" y="298"/>
                </a:lnTo>
                <a:lnTo>
                  <a:pt x="118" y="303"/>
                </a:lnTo>
                <a:lnTo>
                  <a:pt x="122" y="308"/>
                </a:lnTo>
                <a:lnTo>
                  <a:pt x="127" y="313"/>
                </a:lnTo>
                <a:lnTo>
                  <a:pt x="130" y="315"/>
                </a:lnTo>
                <a:lnTo>
                  <a:pt x="134" y="316"/>
                </a:lnTo>
                <a:lnTo>
                  <a:pt x="137" y="316"/>
                </a:lnTo>
                <a:lnTo>
                  <a:pt x="137" y="316"/>
                </a:lnTo>
                <a:lnTo>
                  <a:pt x="141" y="336"/>
                </a:lnTo>
                <a:lnTo>
                  <a:pt x="147" y="351"/>
                </a:lnTo>
                <a:lnTo>
                  <a:pt x="150" y="358"/>
                </a:lnTo>
                <a:lnTo>
                  <a:pt x="153" y="363"/>
                </a:lnTo>
                <a:lnTo>
                  <a:pt x="153" y="363"/>
                </a:lnTo>
                <a:lnTo>
                  <a:pt x="153" y="391"/>
                </a:lnTo>
                <a:lnTo>
                  <a:pt x="153" y="391"/>
                </a:lnTo>
                <a:lnTo>
                  <a:pt x="153" y="398"/>
                </a:lnTo>
                <a:lnTo>
                  <a:pt x="152" y="402"/>
                </a:lnTo>
                <a:lnTo>
                  <a:pt x="150" y="405"/>
                </a:lnTo>
                <a:lnTo>
                  <a:pt x="146" y="408"/>
                </a:lnTo>
                <a:lnTo>
                  <a:pt x="142" y="411"/>
                </a:lnTo>
                <a:lnTo>
                  <a:pt x="135" y="415"/>
                </a:lnTo>
                <a:lnTo>
                  <a:pt x="128" y="419"/>
                </a:lnTo>
                <a:lnTo>
                  <a:pt x="128" y="419"/>
                </a:lnTo>
                <a:lnTo>
                  <a:pt x="103" y="428"/>
                </a:lnTo>
                <a:lnTo>
                  <a:pt x="72" y="443"/>
                </a:lnTo>
                <a:lnTo>
                  <a:pt x="43" y="457"/>
                </a:lnTo>
                <a:lnTo>
                  <a:pt x="33" y="463"/>
                </a:lnTo>
                <a:lnTo>
                  <a:pt x="25" y="469"/>
                </a:lnTo>
                <a:lnTo>
                  <a:pt x="25" y="469"/>
                </a:lnTo>
                <a:lnTo>
                  <a:pt x="19" y="477"/>
                </a:lnTo>
                <a:lnTo>
                  <a:pt x="13" y="488"/>
                </a:lnTo>
                <a:lnTo>
                  <a:pt x="9" y="499"/>
                </a:lnTo>
                <a:lnTo>
                  <a:pt x="6" y="512"/>
                </a:lnTo>
                <a:lnTo>
                  <a:pt x="1" y="534"/>
                </a:lnTo>
                <a:lnTo>
                  <a:pt x="0" y="545"/>
                </a:lnTo>
                <a:lnTo>
                  <a:pt x="0" y="545"/>
                </a:lnTo>
                <a:lnTo>
                  <a:pt x="0" y="548"/>
                </a:lnTo>
                <a:lnTo>
                  <a:pt x="2" y="551"/>
                </a:lnTo>
                <a:lnTo>
                  <a:pt x="5" y="553"/>
                </a:lnTo>
                <a:lnTo>
                  <a:pt x="9" y="554"/>
                </a:lnTo>
                <a:lnTo>
                  <a:pt x="9" y="554"/>
                </a:lnTo>
                <a:lnTo>
                  <a:pt x="23" y="558"/>
                </a:lnTo>
                <a:lnTo>
                  <a:pt x="47" y="563"/>
                </a:lnTo>
                <a:lnTo>
                  <a:pt x="80" y="566"/>
                </a:lnTo>
                <a:lnTo>
                  <a:pt x="121" y="570"/>
                </a:lnTo>
                <a:lnTo>
                  <a:pt x="121" y="570"/>
                </a:lnTo>
                <a:lnTo>
                  <a:pt x="128" y="562"/>
                </a:lnTo>
                <a:lnTo>
                  <a:pt x="128" y="562"/>
                </a:lnTo>
                <a:close/>
                <a:moveTo>
                  <a:pt x="595" y="506"/>
                </a:moveTo>
                <a:lnTo>
                  <a:pt x="595" y="506"/>
                </a:lnTo>
                <a:lnTo>
                  <a:pt x="582" y="500"/>
                </a:lnTo>
                <a:lnTo>
                  <a:pt x="571" y="494"/>
                </a:lnTo>
                <a:lnTo>
                  <a:pt x="564" y="489"/>
                </a:lnTo>
                <a:lnTo>
                  <a:pt x="559" y="483"/>
                </a:lnTo>
                <a:lnTo>
                  <a:pt x="556" y="479"/>
                </a:lnTo>
                <a:lnTo>
                  <a:pt x="554" y="473"/>
                </a:lnTo>
                <a:lnTo>
                  <a:pt x="553" y="467"/>
                </a:lnTo>
                <a:lnTo>
                  <a:pt x="553" y="462"/>
                </a:lnTo>
                <a:lnTo>
                  <a:pt x="553" y="462"/>
                </a:lnTo>
                <a:lnTo>
                  <a:pt x="553" y="414"/>
                </a:lnTo>
                <a:lnTo>
                  <a:pt x="553" y="414"/>
                </a:lnTo>
                <a:lnTo>
                  <a:pt x="559" y="405"/>
                </a:lnTo>
                <a:lnTo>
                  <a:pt x="564" y="394"/>
                </a:lnTo>
                <a:lnTo>
                  <a:pt x="569" y="382"/>
                </a:lnTo>
                <a:lnTo>
                  <a:pt x="572" y="369"/>
                </a:lnTo>
                <a:lnTo>
                  <a:pt x="577" y="346"/>
                </a:lnTo>
                <a:lnTo>
                  <a:pt x="580" y="336"/>
                </a:lnTo>
                <a:lnTo>
                  <a:pt x="580" y="336"/>
                </a:lnTo>
                <a:lnTo>
                  <a:pt x="585" y="336"/>
                </a:lnTo>
                <a:lnTo>
                  <a:pt x="591" y="333"/>
                </a:lnTo>
                <a:lnTo>
                  <a:pt x="598" y="330"/>
                </a:lnTo>
                <a:lnTo>
                  <a:pt x="604" y="324"/>
                </a:lnTo>
                <a:lnTo>
                  <a:pt x="610" y="315"/>
                </a:lnTo>
                <a:lnTo>
                  <a:pt x="615" y="306"/>
                </a:lnTo>
                <a:lnTo>
                  <a:pt x="619" y="295"/>
                </a:lnTo>
                <a:lnTo>
                  <a:pt x="623" y="283"/>
                </a:lnTo>
                <a:lnTo>
                  <a:pt x="623" y="283"/>
                </a:lnTo>
                <a:lnTo>
                  <a:pt x="625" y="271"/>
                </a:lnTo>
                <a:lnTo>
                  <a:pt x="625" y="259"/>
                </a:lnTo>
                <a:lnTo>
                  <a:pt x="625" y="248"/>
                </a:lnTo>
                <a:lnTo>
                  <a:pt x="623" y="238"/>
                </a:lnTo>
                <a:lnTo>
                  <a:pt x="621" y="230"/>
                </a:lnTo>
                <a:lnTo>
                  <a:pt x="617" y="223"/>
                </a:lnTo>
                <a:lnTo>
                  <a:pt x="612" y="218"/>
                </a:lnTo>
                <a:lnTo>
                  <a:pt x="607" y="215"/>
                </a:lnTo>
                <a:lnTo>
                  <a:pt x="607" y="215"/>
                </a:lnTo>
                <a:lnTo>
                  <a:pt x="609" y="203"/>
                </a:lnTo>
                <a:lnTo>
                  <a:pt x="611" y="176"/>
                </a:lnTo>
                <a:lnTo>
                  <a:pt x="615" y="141"/>
                </a:lnTo>
                <a:lnTo>
                  <a:pt x="616" y="112"/>
                </a:lnTo>
                <a:lnTo>
                  <a:pt x="616" y="112"/>
                </a:lnTo>
                <a:lnTo>
                  <a:pt x="615" y="94"/>
                </a:lnTo>
                <a:lnTo>
                  <a:pt x="612" y="80"/>
                </a:lnTo>
                <a:lnTo>
                  <a:pt x="607" y="65"/>
                </a:lnTo>
                <a:lnTo>
                  <a:pt x="601" y="54"/>
                </a:lnTo>
                <a:lnTo>
                  <a:pt x="597" y="50"/>
                </a:lnTo>
                <a:lnTo>
                  <a:pt x="593" y="45"/>
                </a:lnTo>
                <a:lnTo>
                  <a:pt x="587" y="41"/>
                </a:lnTo>
                <a:lnTo>
                  <a:pt x="582" y="38"/>
                </a:lnTo>
                <a:lnTo>
                  <a:pt x="576" y="35"/>
                </a:lnTo>
                <a:lnTo>
                  <a:pt x="569" y="34"/>
                </a:lnTo>
                <a:lnTo>
                  <a:pt x="562" y="33"/>
                </a:lnTo>
                <a:lnTo>
                  <a:pt x="553" y="32"/>
                </a:lnTo>
                <a:lnTo>
                  <a:pt x="553" y="32"/>
                </a:lnTo>
                <a:lnTo>
                  <a:pt x="548" y="25"/>
                </a:lnTo>
                <a:lnTo>
                  <a:pt x="542" y="19"/>
                </a:lnTo>
                <a:lnTo>
                  <a:pt x="535" y="13"/>
                </a:lnTo>
                <a:lnTo>
                  <a:pt x="527" y="9"/>
                </a:lnTo>
                <a:lnTo>
                  <a:pt x="516" y="5"/>
                </a:lnTo>
                <a:lnTo>
                  <a:pt x="503" y="3"/>
                </a:lnTo>
                <a:lnTo>
                  <a:pt x="487" y="0"/>
                </a:lnTo>
                <a:lnTo>
                  <a:pt x="469" y="0"/>
                </a:lnTo>
                <a:lnTo>
                  <a:pt x="469" y="0"/>
                </a:lnTo>
                <a:lnTo>
                  <a:pt x="458" y="0"/>
                </a:lnTo>
                <a:lnTo>
                  <a:pt x="450" y="1"/>
                </a:lnTo>
                <a:lnTo>
                  <a:pt x="431" y="5"/>
                </a:lnTo>
                <a:lnTo>
                  <a:pt x="416" y="10"/>
                </a:lnTo>
                <a:lnTo>
                  <a:pt x="400" y="16"/>
                </a:lnTo>
                <a:lnTo>
                  <a:pt x="386" y="22"/>
                </a:lnTo>
                <a:lnTo>
                  <a:pt x="370" y="27"/>
                </a:lnTo>
                <a:lnTo>
                  <a:pt x="353" y="30"/>
                </a:lnTo>
                <a:lnTo>
                  <a:pt x="344" y="32"/>
                </a:lnTo>
                <a:lnTo>
                  <a:pt x="334" y="32"/>
                </a:lnTo>
                <a:lnTo>
                  <a:pt x="334" y="32"/>
                </a:lnTo>
                <a:lnTo>
                  <a:pt x="330" y="33"/>
                </a:lnTo>
                <a:lnTo>
                  <a:pt x="327" y="34"/>
                </a:lnTo>
                <a:lnTo>
                  <a:pt x="323" y="36"/>
                </a:lnTo>
                <a:lnTo>
                  <a:pt x="319" y="39"/>
                </a:lnTo>
                <a:lnTo>
                  <a:pt x="315" y="46"/>
                </a:lnTo>
                <a:lnTo>
                  <a:pt x="310" y="56"/>
                </a:lnTo>
                <a:lnTo>
                  <a:pt x="307" y="68"/>
                </a:lnTo>
                <a:lnTo>
                  <a:pt x="305" y="81"/>
                </a:lnTo>
                <a:lnTo>
                  <a:pt x="304" y="95"/>
                </a:lnTo>
                <a:lnTo>
                  <a:pt x="304" y="111"/>
                </a:lnTo>
                <a:lnTo>
                  <a:pt x="304" y="111"/>
                </a:lnTo>
                <a:lnTo>
                  <a:pt x="305" y="146"/>
                </a:lnTo>
                <a:lnTo>
                  <a:pt x="307" y="179"/>
                </a:lnTo>
                <a:lnTo>
                  <a:pt x="311" y="215"/>
                </a:lnTo>
                <a:lnTo>
                  <a:pt x="311" y="215"/>
                </a:lnTo>
                <a:lnTo>
                  <a:pt x="306" y="218"/>
                </a:lnTo>
                <a:lnTo>
                  <a:pt x="301" y="223"/>
                </a:lnTo>
                <a:lnTo>
                  <a:pt x="298" y="230"/>
                </a:lnTo>
                <a:lnTo>
                  <a:pt x="295" y="238"/>
                </a:lnTo>
                <a:lnTo>
                  <a:pt x="293" y="248"/>
                </a:lnTo>
                <a:lnTo>
                  <a:pt x="293" y="259"/>
                </a:lnTo>
                <a:lnTo>
                  <a:pt x="293" y="271"/>
                </a:lnTo>
                <a:lnTo>
                  <a:pt x="295" y="283"/>
                </a:lnTo>
                <a:lnTo>
                  <a:pt x="295" y="283"/>
                </a:lnTo>
                <a:lnTo>
                  <a:pt x="299" y="295"/>
                </a:lnTo>
                <a:lnTo>
                  <a:pt x="304" y="306"/>
                </a:lnTo>
                <a:lnTo>
                  <a:pt x="309" y="315"/>
                </a:lnTo>
                <a:lnTo>
                  <a:pt x="315" y="324"/>
                </a:lnTo>
                <a:lnTo>
                  <a:pt x="321" y="330"/>
                </a:lnTo>
                <a:lnTo>
                  <a:pt x="328" y="333"/>
                </a:lnTo>
                <a:lnTo>
                  <a:pt x="334" y="336"/>
                </a:lnTo>
                <a:lnTo>
                  <a:pt x="339" y="336"/>
                </a:lnTo>
                <a:lnTo>
                  <a:pt x="339" y="336"/>
                </a:lnTo>
                <a:lnTo>
                  <a:pt x="341" y="346"/>
                </a:lnTo>
                <a:lnTo>
                  <a:pt x="346" y="369"/>
                </a:lnTo>
                <a:lnTo>
                  <a:pt x="350" y="382"/>
                </a:lnTo>
                <a:lnTo>
                  <a:pt x="354" y="394"/>
                </a:lnTo>
                <a:lnTo>
                  <a:pt x="359" y="405"/>
                </a:lnTo>
                <a:lnTo>
                  <a:pt x="365" y="414"/>
                </a:lnTo>
                <a:lnTo>
                  <a:pt x="365" y="414"/>
                </a:lnTo>
                <a:lnTo>
                  <a:pt x="365" y="462"/>
                </a:lnTo>
                <a:lnTo>
                  <a:pt x="365" y="462"/>
                </a:lnTo>
                <a:lnTo>
                  <a:pt x="365" y="467"/>
                </a:lnTo>
                <a:lnTo>
                  <a:pt x="364" y="473"/>
                </a:lnTo>
                <a:lnTo>
                  <a:pt x="363" y="479"/>
                </a:lnTo>
                <a:lnTo>
                  <a:pt x="359" y="483"/>
                </a:lnTo>
                <a:lnTo>
                  <a:pt x="354" y="489"/>
                </a:lnTo>
                <a:lnTo>
                  <a:pt x="347" y="494"/>
                </a:lnTo>
                <a:lnTo>
                  <a:pt x="336" y="500"/>
                </a:lnTo>
                <a:lnTo>
                  <a:pt x="323" y="506"/>
                </a:lnTo>
                <a:lnTo>
                  <a:pt x="323" y="506"/>
                </a:lnTo>
                <a:lnTo>
                  <a:pt x="283" y="523"/>
                </a:lnTo>
                <a:lnTo>
                  <a:pt x="233" y="547"/>
                </a:lnTo>
                <a:lnTo>
                  <a:pt x="207" y="559"/>
                </a:lnTo>
                <a:lnTo>
                  <a:pt x="186" y="571"/>
                </a:lnTo>
                <a:lnTo>
                  <a:pt x="168" y="582"/>
                </a:lnTo>
                <a:lnTo>
                  <a:pt x="157" y="590"/>
                </a:lnTo>
                <a:lnTo>
                  <a:pt x="157" y="590"/>
                </a:lnTo>
                <a:lnTo>
                  <a:pt x="151" y="596"/>
                </a:lnTo>
                <a:lnTo>
                  <a:pt x="146" y="605"/>
                </a:lnTo>
                <a:lnTo>
                  <a:pt x="141" y="613"/>
                </a:lnTo>
                <a:lnTo>
                  <a:pt x="136" y="622"/>
                </a:lnTo>
                <a:lnTo>
                  <a:pt x="129" y="642"/>
                </a:lnTo>
                <a:lnTo>
                  <a:pt x="124" y="661"/>
                </a:lnTo>
                <a:lnTo>
                  <a:pt x="119" y="682"/>
                </a:lnTo>
                <a:lnTo>
                  <a:pt x="117" y="699"/>
                </a:lnTo>
                <a:lnTo>
                  <a:pt x="115" y="718"/>
                </a:lnTo>
                <a:lnTo>
                  <a:pt x="115" y="718"/>
                </a:lnTo>
                <a:lnTo>
                  <a:pt x="116" y="723"/>
                </a:lnTo>
                <a:lnTo>
                  <a:pt x="118" y="727"/>
                </a:lnTo>
                <a:lnTo>
                  <a:pt x="122" y="731"/>
                </a:lnTo>
                <a:lnTo>
                  <a:pt x="128" y="733"/>
                </a:lnTo>
                <a:lnTo>
                  <a:pt x="128" y="733"/>
                </a:lnTo>
                <a:lnTo>
                  <a:pt x="145" y="737"/>
                </a:lnTo>
                <a:lnTo>
                  <a:pt x="168" y="742"/>
                </a:lnTo>
                <a:lnTo>
                  <a:pt x="199" y="747"/>
                </a:lnTo>
                <a:lnTo>
                  <a:pt x="236" y="751"/>
                </a:lnTo>
                <a:lnTo>
                  <a:pt x="281" y="756"/>
                </a:lnTo>
                <a:lnTo>
                  <a:pt x="334" y="760"/>
                </a:lnTo>
                <a:lnTo>
                  <a:pt x="393" y="762"/>
                </a:lnTo>
                <a:lnTo>
                  <a:pt x="459" y="763"/>
                </a:lnTo>
                <a:lnTo>
                  <a:pt x="459" y="763"/>
                </a:lnTo>
                <a:lnTo>
                  <a:pt x="525" y="762"/>
                </a:lnTo>
                <a:lnTo>
                  <a:pt x="585" y="760"/>
                </a:lnTo>
                <a:lnTo>
                  <a:pt x="638" y="756"/>
                </a:lnTo>
                <a:lnTo>
                  <a:pt x="682" y="751"/>
                </a:lnTo>
                <a:lnTo>
                  <a:pt x="719" y="747"/>
                </a:lnTo>
                <a:lnTo>
                  <a:pt x="751" y="742"/>
                </a:lnTo>
                <a:lnTo>
                  <a:pt x="774" y="737"/>
                </a:lnTo>
                <a:lnTo>
                  <a:pt x="791" y="733"/>
                </a:lnTo>
                <a:lnTo>
                  <a:pt x="791" y="733"/>
                </a:lnTo>
                <a:lnTo>
                  <a:pt x="797" y="731"/>
                </a:lnTo>
                <a:lnTo>
                  <a:pt x="800" y="727"/>
                </a:lnTo>
                <a:lnTo>
                  <a:pt x="803" y="723"/>
                </a:lnTo>
                <a:lnTo>
                  <a:pt x="804" y="718"/>
                </a:lnTo>
                <a:lnTo>
                  <a:pt x="804" y="718"/>
                </a:lnTo>
                <a:lnTo>
                  <a:pt x="801" y="699"/>
                </a:lnTo>
                <a:lnTo>
                  <a:pt x="799" y="682"/>
                </a:lnTo>
                <a:lnTo>
                  <a:pt x="794" y="661"/>
                </a:lnTo>
                <a:lnTo>
                  <a:pt x="789" y="642"/>
                </a:lnTo>
                <a:lnTo>
                  <a:pt x="782" y="622"/>
                </a:lnTo>
                <a:lnTo>
                  <a:pt x="777" y="613"/>
                </a:lnTo>
                <a:lnTo>
                  <a:pt x="772" y="605"/>
                </a:lnTo>
                <a:lnTo>
                  <a:pt x="768" y="596"/>
                </a:lnTo>
                <a:lnTo>
                  <a:pt x="762" y="590"/>
                </a:lnTo>
                <a:lnTo>
                  <a:pt x="762" y="590"/>
                </a:lnTo>
                <a:lnTo>
                  <a:pt x="751" y="582"/>
                </a:lnTo>
                <a:lnTo>
                  <a:pt x="733" y="571"/>
                </a:lnTo>
                <a:lnTo>
                  <a:pt x="711" y="559"/>
                </a:lnTo>
                <a:lnTo>
                  <a:pt x="686" y="547"/>
                </a:lnTo>
                <a:lnTo>
                  <a:pt x="635" y="524"/>
                </a:lnTo>
                <a:lnTo>
                  <a:pt x="595" y="506"/>
                </a:lnTo>
                <a:lnTo>
                  <a:pt x="595" y="506"/>
                </a:lnTo>
                <a:close/>
              </a:path>
            </a:pathLst>
          </a:custGeom>
          <a:solidFill>
            <a:schemeClr val="bg1">
              <a:lumMod val="65000"/>
            </a:schemeClr>
          </a:solidFill>
          <a:ln>
            <a:solidFill>
              <a:schemeClr val="bg1">
                <a:lumMod val="65000"/>
              </a:schemeClr>
            </a:solidFill>
          </a:ln>
          <a:extLst/>
        </p:spPr>
        <p:txBody>
          <a:bodyPr vert="horz" wrap="square" lIns="88751" tIns="44375" rIns="88751" bIns="44375" numCol="1" anchor="t" anchorCtr="0" compatLnSpc="1">
            <a:prstTxWarp prst="textNoShape">
              <a:avLst/>
            </a:prstTxWarp>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endParaRPr lang="en-GB" sz="1941" dirty="0"/>
          </a:p>
        </p:txBody>
      </p:sp>
      <p:sp>
        <p:nvSpPr>
          <p:cNvPr id="242" name="Freeform 4992">
            <a:extLst>
              <a:ext uri="{FF2B5EF4-FFF2-40B4-BE49-F238E27FC236}">
                <a16:creationId xmlns="" xmlns:a16="http://schemas.microsoft.com/office/drawing/2014/main" id="{6C832430-98B3-F747-8860-E9A128C6C06A}"/>
              </a:ext>
            </a:extLst>
          </p:cNvPr>
          <p:cNvSpPr>
            <a:spLocks noEditPoints="1"/>
          </p:cNvSpPr>
          <p:nvPr/>
        </p:nvSpPr>
        <p:spPr bwMode="auto">
          <a:xfrm>
            <a:off x="6088992" y="1377933"/>
            <a:ext cx="380402" cy="384334"/>
          </a:xfrm>
          <a:custGeom>
            <a:avLst/>
            <a:gdLst>
              <a:gd name="T0" fmla="*/ 14 w 276"/>
              <a:gd name="T1" fmla="*/ 26 h 308"/>
              <a:gd name="T2" fmla="*/ 36 w 276"/>
              <a:gd name="T3" fmla="*/ 30 h 308"/>
              <a:gd name="T4" fmla="*/ 2 w 276"/>
              <a:gd name="T5" fmla="*/ 52 h 308"/>
              <a:gd name="T6" fmla="*/ 6 w 276"/>
              <a:gd name="T7" fmla="*/ 30 h 308"/>
              <a:gd name="T8" fmla="*/ 176 w 276"/>
              <a:gd name="T9" fmla="*/ 202 h 308"/>
              <a:gd name="T10" fmla="*/ 174 w 276"/>
              <a:gd name="T11" fmla="*/ 194 h 308"/>
              <a:gd name="T12" fmla="*/ 100 w 276"/>
              <a:gd name="T13" fmla="*/ 132 h 308"/>
              <a:gd name="T14" fmla="*/ 50 w 276"/>
              <a:gd name="T15" fmla="*/ 80 h 308"/>
              <a:gd name="T16" fmla="*/ 30 w 276"/>
              <a:gd name="T17" fmla="*/ 58 h 308"/>
              <a:gd name="T18" fmla="*/ 22 w 276"/>
              <a:gd name="T19" fmla="*/ 64 h 308"/>
              <a:gd name="T20" fmla="*/ 42 w 276"/>
              <a:gd name="T21" fmla="*/ 88 h 308"/>
              <a:gd name="T22" fmla="*/ 92 w 276"/>
              <a:gd name="T23" fmla="*/ 140 h 308"/>
              <a:gd name="T24" fmla="*/ 168 w 276"/>
              <a:gd name="T25" fmla="*/ 204 h 308"/>
              <a:gd name="T26" fmla="*/ 172 w 276"/>
              <a:gd name="T27" fmla="*/ 206 h 308"/>
              <a:gd name="T28" fmla="*/ 176 w 276"/>
              <a:gd name="T29" fmla="*/ 202 h 308"/>
              <a:gd name="T30" fmla="*/ 276 w 276"/>
              <a:gd name="T31" fmla="*/ 292 h 308"/>
              <a:gd name="T32" fmla="*/ 266 w 276"/>
              <a:gd name="T33" fmla="*/ 308 h 308"/>
              <a:gd name="T34" fmla="*/ 62 w 276"/>
              <a:gd name="T35" fmla="*/ 308 h 308"/>
              <a:gd name="T36" fmla="*/ 46 w 276"/>
              <a:gd name="T37" fmla="*/ 298 h 308"/>
              <a:gd name="T38" fmla="*/ 46 w 276"/>
              <a:gd name="T39" fmla="*/ 112 h 308"/>
              <a:gd name="T40" fmla="*/ 88 w 276"/>
              <a:gd name="T41" fmla="*/ 156 h 308"/>
              <a:gd name="T42" fmla="*/ 168 w 276"/>
              <a:gd name="T43" fmla="*/ 220 h 308"/>
              <a:gd name="T44" fmla="*/ 182 w 276"/>
              <a:gd name="T45" fmla="*/ 214 h 308"/>
              <a:gd name="T46" fmla="*/ 200 w 276"/>
              <a:gd name="T47" fmla="*/ 196 h 308"/>
              <a:gd name="T48" fmla="*/ 204 w 276"/>
              <a:gd name="T49" fmla="*/ 182 h 308"/>
              <a:gd name="T50" fmla="*/ 136 w 276"/>
              <a:gd name="T51" fmla="*/ 106 h 308"/>
              <a:gd name="T52" fmla="*/ 86 w 276"/>
              <a:gd name="T53" fmla="*/ 62 h 308"/>
              <a:gd name="T54" fmla="*/ 62 w 276"/>
              <a:gd name="T55" fmla="*/ 34 h 308"/>
              <a:gd name="T56" fmla="*/ 116 w 276"/>
              <a:gd name="T57" fmla="*/ 68 h 308"/>
              <a:gd name="T58" fmla="*/ 150 w 276"/>
              <a:gd name="T59" fmla="*/ 106 h 308"/>
              <a:gd name="T60" fmla="*/ 162 w 276"/>
              <a:gd name="T61" fmla="*/ 126 h 308"/>
              <a:gd name="T62" fmla="*/ 168 w 276"/>
              <a:gd name="T63" fmla="*/ 126 h 308"/>
              <a:gd name="T64" fmla="*/ 170 w 276"/>
              <a:gd name="T65" fmla="*/ 118 h 308"/>
              <a:gd name="T66" fmla="*/ 144 w 276"/>
              <a:gd name="T67" fmla="*/ 80 h 308"/>
              <a:gd name="T68" fmla="*/ 102 w 276"/>
              <a:gd name="T69" fmla="*/ 40 h 308"/>
              <a:gd name="T70" fmla="*/ 62 w 276"/>
              <a:gd name="T71" fmla="*/ 20 h 308"/>
              <a:gd name="T72" fmla="*/ 46 w 276"/>
              <a:gd name="T73" fmla="*/ 16 h 308"/>
              <a:gd name="T74" fmla="*/ 50 w 276"/>
              <a:gd name="T75" fmla="*/ 4 h 308"/>
              <a:gd name="T76" fmla="*/ 194 w 276"/>
              <a:gd name="T77" fmla="*/ 0 h 308"/>
              <a:gd name="T78" fmla="*/ 276 w 276"/>
              <a:gd name="T79" fmla="*/ 82 h 308"/>
              <a:gd name="T80" fmla="*/ 220 w 276"/>
              <a:gd name="T81" fmla="*/ 206 h 308"/>
              <a:gd name="T82" fmla="*/ 220 w 276"/>
              <a:gd name="T83" fmla="*/ 206 h 308"/>
              <a:gd name="T84" fmla="*/ 202 w 276"/>
              <a:gd name="T85" fmla="*/ 214 h 308"/>
              <a:gd name="T86" fmla="*/ 194 w 276"/>
              <a:gd name="T87" fmla="*/ 226 h 308"/>
              <a:gd name="T88" fmla="*/ 240 w 276"/>
              <a:gd name="T89" fmla="*/ 272 h 308"/>
              <a:gd name="T90" fmla="*/ 238 w 276"/>
              <a:gd name="T91" fmla="*/ 266 h 308"/>
              <a:gd name="T92" fmla="*/ 88 w 276"/>
              <a:gd name="T93" fmla="*/ 264 h 308"/>
              <a:gd name="T94" fmla="*/ 84 w 276"/>
              <a:gd name="T95" fmla="*/ 266 h 308"/>
              <a:gd name="T96" fmla="*/ 80 w 276"/>
              <a:gd name="T97" fmla="*/ 272 h 308"/>
              <a:gd name="T98" fmla="*/ 86 w 276"/>
              <a:gd name="T99" fmla="*/ 280 h 308"/>
              <a:gd name="T100" fmla="*/ 232 w 276"/>
              <a:gd name="T101" fmla="*/ 280 h 308"/>
              <a:gd name="T102" fmla="*/ 240 w 276"/>
              <a:gd name="T103" fmla="*/ 274 h 308"/>
              <a:gd name="T104" fmla="*/ 262 w 276"/>
              <a:gd name="T105" fmla="*/ 84 h 308"/>
              <a:gd name="T106" fmla="*/ 220 w 276"/>
              <a:gd name="T107" fmla="*/ 42 h 308"/>
              <a:gd name="T108" fmla="*/ 262 w 276"/>
              <a:gd name="T109" fmla="*/ 84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76" h="308">
                <a:moveTo>
                  <a:pt x="6" y="30"/>
                </a:moveTo>
                <a:lnTo>
                  <a:pt x="6" y="30"/>
                </a:lnTo>
                <a:lnTo>
                  <a:pt x="14" y="26"/>
                </a:lnTo>
                <a:lnTo>
                  <a:pt x="20" y="24"/>
                </a:lnTo>
                <a:lnTo>
                  <a:pt x="28" y="26"/>
                </a:lnTo>
                <a:lnTo>
                  <a:pt x="36" y="30"/>
                </a:lnTo>
                <a:lnTo>
                  <a:pt x="8" y="60"/>
                </a:lnTo>
                <a:lnTo>
                  <a:pt x="8" y="60"/>
                </a:lnTo>
                <a:lnTo>
                  <a:pt x="2" y="52"/>
                </a:lnTo>
                <a:lnTo>
                  <a:pt x="0" y="46"/>
                </a:lnTo>
                <a:lnTo>
                  <a:pt x="2" y="38"/>
                </a:lnTo>
                <a:lnTo>
                  <a:pt x="6" y="30"/>
                </a:lnTo>
                <a:lnTo>
                  <a:pt x="6" y="30"/>
                </a:lnTo>
                <a:close/>
                <a:moveTo>
                  <a:pt x="176" y="202"/>
                </a:moveTo>
                <a:lnTo>
                  <a:pt x="176" y="202"/>
                </a:lnTo>
                <a:lnTo>
                  <a:pt x="176" y="198"/>
                </a:lnTo>
                <a:lnTo>
                  <a:pt x="174" y="194"/>
                </a:lnTo>
                <a:lnTo>
                  <a:pt x="174" y="194"/>
                </a:lnTo>
                <a:lnTo>
                  <a:pt x="154" y="178"/>
                </a:lnTo>
                <a:lnTo>
                  <a:pt x="130" y="158"/>
                </a:lnTo>
                <a:lnTo>
                  <a:pt x="100" y="132"/>
                </a:lnTo>
                <a:lnTo>
                  <a:pt x="100" y="132"/>
                </a:lnTo>
                <a:lnTo>
                  <a:pt x="70" y="102"/>
                </a:lnTo>
                <a:lnTo>
                  <a:pt x="50" y="80"/>
                </a:lnTo>
                <a:lnTo>
                  <a:pt x="32" y="60"/>
                </a:lnTo>
                <a:lnTo>
                  <a:pt x="32" y="60"/>
                </a:lnTo>
                <a:lnTo>
                  <a:pt x="30" y="58"/>
                </a:lnTo>
                <a:lnTo>
                  <a:pt x="24" y="60"/>
                </a:lnTo>
                <a:lnTo>
                  <a:pt x="24" y="60"/>
                </a:lnTo>
                <a:lnTo>
                  <a:pt x="22" y="64"/>
                </a:lnTo>
                <a:lnTo>
                  <a:pt x="24" y="68"/>
                </a:lnTo>
                <a:lnTo>
                  <a:pt x="24" y="68"/>
                </a:lnTo>
                <a:lnTo>
                  <a:pt x="42" y="88"/>
                </a:lnTo>
                <a:lnTo>
                  <a:pt x="62" y="110"/>
                </a:lnTo>
                <a:lnTo>
                  <a:pt x="92" y="140"/>
                </a:lnTo>
                <a:lnTo>
                  <a:pt x="92" y="140"/>
                </a:lnTo>
                <a:lnTo>
                  <a:pt x="122" y="168"/>
                </a:lnTo>
                <a:lnTo>
                  <a:pt x="146" y="188"/>
                </a:lnTo>
                <a:lnTo>
                  <a:pt x="168" y="204"/>
                </a:lnTo>
                <a:lnTo>
                  <a:pt x="168" y="204"/>
                </a:lnTo>
                <a:lnTo>
                  <a:pt x="172" y="206"/>
                </a:lnTo>
                <a:lnTo>
                  <a:pt x="172" y="206"/>
                </a:lnTo>
                <a:lnTo>
                  <a:pt x="174" y="204"/>
                </a:lnTo>
                <a:lnTo>
                  <a:pt x="176" y="202"/>
                </a:lnTo>
                <a:lnTo>
                  <a:pt x="176" y="202"/>
                </a:lnTo>
                <a:close/>
                <a:moveTo>
                  <a:pt x="276" y="82"/>
                </a:moveTo>
                <a:lnTo>
                  <a:pt x="276" y="292"/>
                </a:lnTo>
                <a:lnTo>
                  <a:pt x="276" y="292"/>
                </a:lnTo>
                <a:lnTo>
                  <a:pt x="274" y="298"/>
                </a:lnTo>
                <a:lnTo>
                  <a:pt x="270" y="304"/>
                </a:lnTo>
                <a:lnTo>
                  <a:pt x="266" y="308"/>
                </a:lnTo>
                <a:lnTo>
                  <a:pt x="260" y="308"/>
                </a:lnTo>
                <a:lnTo>
                  <a:pt x="62" y="308"/>
                </a:lnTo>
                <a:lnTo>
                  <a:pt x="62" y="308"/>
                </a:lnTo>
                <a:lnTo>
                  <a:pt x="56" y="308"/>
                </a:lnTo>
                <a:lnTo>
                  <a:pt x="50" y="304"/>
                </a:lnTo>
                <a:lnTo>
                  <a:pt x="46" y="298"/>
                </a:lnTo>
                <a:lnTo>
                  <a:pt x="46" y="292"/>
                </a:lnTo>
                <a:lnTo>
                  <a:pt x="46" y="112"/>
                </a:lnTo>
                <a:lnTo>
                  <a:pt x="46" y="112"/>
                </a:lnTo>
                <a:lnTo>
                  <a:pt x="64" y="132"/>
                </a:lnTo>
                <a:lnTo>
                  <a:pt x="88" y="156"/>
                </a:lnTo>
                <a:lnTo>
                  <a:pt x="88" y="156"/>
                </a:lnTo>
                <a:lnTo>
                  <a:pt x="122" y="186"/>
                </a:lnTo>
                <a:lnTo>
                  <a:pt x="150" y="208"/>
                </a:lnTo>
                <a:lnTo>
                  <a:pt x="168" y="220"/>
                </a:lnTo>
                <a:lnTo>
                  <a:pt x="178" y="226"/>
                </a:lnTo>
                <a:lnTo>
                  <a:pt x="178" y="226"/>
                </a:lnTo>
                <a:lnTo>
                  <a:pt x="182" y="214"/>
                </a:lnTo>
                <a:lnTo>
                  <a:pt x="190" y="204"/>
                </a:lnTo>
                <a:lnTo>
                  <a:pt x="190" y="204"/>
                </a:lnTo>
                <a:lnTo>
                  <a:pt x="200" y="196"/>
                </a:lnTo>
                <a:lnTo>
                  <a:pt x="210" y="192"/>
                </a:lnTo>
                <a:lnTo>
                  <a:pt x="210" y="192"/>
                </a:lnTo>
                <a:lnTo>
                  <a:pt x="204" y="182"/>
                </a:lnTo>
                <a:lnTo>
                  <a:pt x="190" y="164"/>
                </a:lnTo>
                <a:lnTo>
                  <a:pt x="168" y="136"/>
                </a:lnTo>
                <a:lnTo>
                  <a:pt x="136" y="106"/>
                </a:lnTo>
                <a:lnTo>
                  <a:pt x="136" y="106"/>
                </a:lnTo>
                <a:lnTo>
                  <a:pt x="110" y="82"/>
                </a:lnTo>
                <a:lnTo>
                  <a:pt x="86" y="62"/>
                </a:lnTo>
                <a:lnTo>
                  <a:pt x="54" y="40"/>
                </a:lnTo>
                <a:lnTo>
                  <a:pt x="62" y="34"/>
                </a:lnTo>
                <a:lnTo>
                  <a:pt x="62" y="34"/>
                </a:lnTo>
                <a:lnTo>
                  <a:pt x="84" y="44"/>
                </a:lnTo>
                <a:lnTo>
                  <a:pt x="98" y="54"/>
                </a:lnTo>
                <a:lnTo>
                  <a:pt x="116" y="68"/>
                </a:lnTo>
                <a:lnTo>
                  <a:pt x="116" y="68"/>
                </a:lnTo>
                <a:lnTo>
                  <a:pt x="136" y="88"/>
                </a:lnTo>
                <a:lnTo>
                  <a:pt x="150" y="106"/>
                </a:lnTo>
                <a:lnTo>
                  <a:pt x="160" y="124"/>
                </a:lnTo>
                <a:lnTo>
                  <a:pt x="160" y="124"/>
                </a:lnTo>
                <a:lnTo>
                  <a:pt x="162" y="126"/>
                </a:lnTo>
                <a:lnTo>
                  <a:pt x="166" y="126"/>
                </a:lnTo>
                <a:lnTo>
                  <a:pt x="166" y="126"/>
                </a:lnTo>
                <a:lnTo>
                  <a:pt x="168" y="126"/>
                </a:lnTo>
                <a:lnTo>
                  <a:pt x="168" y="126"/>
                </a:lnTo>
                <a:lnTo>
                  <a:pt x="172" y="122"/>
                </a:lnTo>
                <a:lnTo>
                  <a:pt x="170" y="118"/>
                </a:lnTo>
                <a:lnTo>
                  <a:pt x="170" y="118"/>
                </a:lnTo>
                <a:lnTo>
                  <a:pt x="158" y="98"/>
                </a:lnTo>
                <a:lnTo>
                  <a:pt x="144" y="80"/>
                </a:lnTo>
                <a:lnTo>
                  <a:pt x="124" y="58"/>
                </a:lnTo>
                <a:lnTo>
                  <a:pt x="124" y="58"/>
                </a:lnTo>
                <a:lnTo>
                  <a:pt x="102" y="40"/>
                </a:lnTo>
                <a:lnTo>
                  <a:pt x="82" y="30"/>
                </a:lnTo>
                <a:lnTo>
                  <a:pt x="68" y="22"/>
                </a:lnTo>
                <a:lnTo>
                  <a:pt x="62" y="20"/>
                </a:lnTo>
                <a:lnTo>
                  <a:pt x="58" y="20"/>
                </a:lnTo>
                <a:lnTo>
                  <a:pt x="46" y="34"/>
                </a:lnTo>
                <a:lnTo>
                  <a:pt x="46" y="16"/>
                </a:lnTo>
                <a:lnTo>
                  <a:pt x="46" y="16"/>
                </a:lnTo>
                <a:lnTo>
                  <a:pt x="46" y="10"/>
                </a:lnTo>
                <a:lnTo>
                  <a:pt x="50" y="4"/>
                </a:lnTo>
                <a:lnTo>
                  <a:pt x="56" y="0"/>
                </a:lnTo>
                <a:lnTo>
                  <a:pt x="62" y="0"/>
                </a:lnTo>
                <a:lnTo>
                  <a:pt x="194" y="0"/>
                </a:lnTo>
                <a:lnTo>
                  <a:pt x="210" y="16"/>
                </a:lnTo>
                <a:lnTo>
                  <a:pt x="260" y="66"/>
                </a:lnTo>
                <a:lnTo>
                  <a:pt x="276" y="82"/>
                </a:lnTo>
                <a:close/>
                <a:moveTo>
                  <a:pt x="194" y="234"/>
                </a:moveTo>
                <a:lnTo>
                  <a:pt x="234" y="246"/>
                </a:lnTo>
                <a:lnTo>
                  <a:pt x="220" y="206"/>
                </a:lnTo>
                <a:lnTo>
                  <a:pt x="220" y="206"/>
                </a:lnTo>
                <a:lnTo>
                  <a:pt x="220" y="206"/>
                </a:lnTo>
                <a:lnTo>
                  <a:pt x="220" y="206"/>
                </a:lnTo>
                <a:lnTo>
                  <a:pt x="212" y="208"/>
                </a:lnTo>
                <a:lnTo>
                  <a:pt x="206" y="210"/>
                </a:lnTo>
                <a:lnTo>
                  <a:pt x="202" y="214"/>
                </a:lnTo>
                <a:lnTo>
                  <a:pt x="202" y="214"/>
                </a:lnTo>
                <a:lnTo>
                  <a:pt x="198" y="220"/>
                </a:lnTo>
                <a:lnTo>
                  <a:pt x="194" y="226"/>
                </a:lnTo>
                <a:lnTo>
                  <a:pt x="194" y="234"/>
                </a:lnTo>
                <a:lnTo>
                  <a:pt x="194" y="234"/>
                </a:lnTo>
                <a:close/>
                <a:moveTo>
                  <a:pt x="240" y="272"/>
                </a:moveTo>
                <a:lnTo>
                  <a:pt x="240" y="272"/>
                </a:lnTo>
                <a:lnTo>
                  <a:pt x="240" y="268"/>
                </a:lnTo>
                <a:lnTo>
                  <a:pt x="238" y="266"/>
                </a:lnTo>
                <a:lnTo>
                  <a:pt x="236" y="264"/>
                </a:lnTo>
                <a:lnTo>
                  <a:pt x="232" y="264"/>
                </a:lnTo>
                <a:lnTo>
                  <a:pt x="88" y="264"/>
                </a:lnTo>
                <a:lnTo>
                  <a:pt x="88" y="264"/>
                </a:lnTo>
                <a:lnTo>
                  <a:pt x="86" y="264"/>
                </a:lnTo>
                <a:lnTo>
                  <a:pt x="84" y="266"/>
                </a:lnTo>
                <a:lnTo>
                  <a:pt x="82" y="268"/>
                </a:lnTo>
                <a:lnTo>
                  <a:pt x="80" y="272"/>
                </a:lnTo>
                <a:lnTo>
                  <a:pt x="80" y="272"/>
                </a:lnTo>
                <a:lnTo>
                  <a:pt x="82" y="274"/>
                </a:lnTo>
                <a:lnTo>
                  <a:pt x="84" y="278"/>
                </a:lnTo>
                <a:lnTo>
                  <a:pt x="86" y="280"/>
                </a:lnTo>
                <a:lnTo>
                  <a:pt x="88" y="280"/>
                </a:lnTo>
                <a:lnTo>
                  <a:pt x="232" y="280"/>
                </a:lnTo>
                <a:lnTo>
                  <a:pt x="232" y="280"/>
                </a:lnTo>
                <a:lnTo>
                  <a:pt x="236" y="280"/>
                </a:lnTo>
                <a:lnTo>
                  <a:pt x="238" y="278"/>
                </a:lnTo>
                <a:lnTo>
                  <a:pt x="240" y="274"/>
                </a:lnTo>
                <a:lnTo>
                  <a:pt x="240" y="272"/>
                </a:lnTo>
                <a:lnTo>
                  <a:pt x="240" y="272"/>
                </a:lnTo>
                <a:close/>
                <a:moveTo>
                  <a:pt x="262" y="84"/>
                </a:moveTo>
                <a:lnTo>
                  <a:pt x="244" y="66"/>
                </a:lnTo>
                <a:lnTo>
                  <a:pt x="220" y="66"/>
                </a:lnTo>
                <a:lnTo>
                  <a:pt x="220" y="42"/>
                </a:lnTo>
                <a:lnTo>
                  <a:pt x="202" y="24"/>
                </a:lnTo>
                <a:lnTo>
                  <a:pt x="202" y="84"/>
                </a:lnTo>
                <a:lnTo>
                  <a:pt x="262" y="84"/>
                </a:lnTo>
                <a:close/>
              </a:path>
            </a:pathLst>
          </a:custGeom>
          <a:solidFill>
            <a:srgbClr val="006098"/>
          </a:solidFill>
          <a:ln>
            <a:solidFill>
              <a:srgbClr val="00C18B"/>
            </a:solidFill>
          </a:ln>
          <a:extLst/>
        </p:spPr>
        <p:txBody>
          <a:bodyPr vert="horz" wrap="square" lIns="80682" tIns="40341" rIns="80682" bIns="40341" numCol="1" anchor="t" anchorCtr="0" compatLnSpc="1">
            <a:prstTxWarp prst="textNoShape">
              <a:avLst/>
            </a:prstTxWarp>
          </a:bodyPr>
          <a:lstStyle/>
          <a:p>
            <a:endParaRPr lang="en-GB" sz="1588" dirty="0"/>
          </a:p>
        </p:txBody>
      </p:sp>
      <p:sp>
        <p:nvSpPr>
          <p:cNvPr id="244" name="TextBox 119">
            <a:extLst>
              <a:ext uri="{FF2B5EF4-FFF2-40B4-BE49-F238E27FC236}">
                <a16:creationId xmlns="" xmlns:a16="http://schemas.microsoft.com/office/drawing/2014/main" id="{BA08B58A-234B-C74D-9A3B-40C69B4C6A23}"/>
              </a:ext>
            </a:extLst>
          </p:cNvPr>
          <p:cNvSpPr txBox="1"/>
          <p:nvPr/>
        </p:nvSpPr>
        <p:spPr>
          <a:xfrm>
            <a:off x="4628413" y="1947070"/>
            <a:ext cx="3488770" cy="323165"/>
          </a:xfrm>
          <a:prstGeom prst="rect">
            <a:avLst/>
          </a:prstGeom>
          <a:noFill/>
        </p:spPr>
        <p:txBody>
          <a:bodyPr vert="horz" wrap="square" lIns="0" tIns="0" rIns="0" bIns="0" rtlCol="0">
            <a:spAutoFit/>
          </a:bodyPr>
          <a:lstStyle>
            <a:defPPr>
              <a:defRPr lang="en-US"/>
            </a:defPPr>
            <a:lvl1pPr marL="0" algn="l" defTabSz="1018824" rtl="0" eaLnBrk="1" latinLnBrk="0" hangingPunct="1">
              <a:defRPr sz="1100" kern="1200">
                <a:solidFill>
                  <a:schemeClr val="tx1"/>
                </a:solidFill>
                <a:latin typeface="+mn-lt"/>
                <a:ea typeface="+mn-ea"/>
                <a:cs typeface="+mn-cs"/>
              </a:defRPr>
            </a:lvl1pPr>
            <a:lvl2pPr marL="509412" algn="l" defTabSz="1018824" rtl="0" eaLnBrk="1" latinLnBrk="0" hangingPunct="1">
              <a:defRPr sz="1100" kern="1200">
                <a:solidFill>
                  <a:schemeClr val="tx1"/>
                </a:solidFill>
                <a:latin typeface="+mn-lt"/>
                <a:ea typeface="+mn-ea"/>
                <a:cs typeface="+mn-cs"/>
              </a:defRPr>
            </a:lvl2pPr>
            <a:lvl3pPr marL="1018824" algn="l" defTabSz="1018824" rtl="0" eaLnBrk="1" latinLnBrk="0" hangingPunct="1">
              <a:defRPr sz="1100" kern="1200">
                <a:solidFill>
                  <a:schemeClr val="tx1"/>
                </a:solidFill>
                <a:latin typeface="+mn-lt"/>
                <a:ea typeface="+mn-ea"/>
                <a:cs typeface="+mn-cs"/>
              </a:defRPr>
            </a:lvl3pPr>
            <a:lvl4pPr marL="1528237" algn="l" defTabSz="1018824" rtl="0" eaLnBrk="1" latinLnBrk="0" hangingPunct="1">
              <a:defRPr sz="1100" kern="1200">
                <a:solidFill>
                  <a:schemeClr val="tx1"/>
                </a:solidFill>
                <a:latin typeface="+mn-lt"/>
                <a:ea typeface="+mn-ea"/>
                <a:cs typeface="+mn-cs"/>
              </a:defRPr>
            </a:lvl4pPr>
            <a:lvl5pPr marL="2037649" algn="l" defTabSz="1018824" rtl="0" eaLnBrk="1" latinLnBrk="0" hangingPunct="1">
              <a:defRPr sz="1100" kern="1200">
                <a:solidFill>
                  <a:schemeClr val="tx1"/>
                </a:solidFill>
                <a:latin typeface="+mn-lt"/>
                <a:ea typeface="+mn-ea"/>
                <a:cs typeface="+mn-cs"/>
              </a:defRPr>
            </a:lvl5pPr>
            <a:lvl6pPr marL="2547061" algn="l" defTabSz="1018824" rtl="0" eaLnBrk="1" latinLnBrk="0" hangingPunct="1">
              <a:defRPr sz="1100" kern="1200">
                <a:solidFill>
                  <a:schemeClr val="tx1"/>
                </a:solidFill>
                <a:latin typeface="+mn-lt"/>
                <a:ea typeface="+mn-ea"/>
                <a:cs typeface="+mn-cs"/>
              </a:defRPr>
            </a:lvl6pPr>
            <a:lvl7pPr marL="3056473" algn="l" defTabSz="1018824" rtl="0" eaLnBrk="1" latinLnBrk="0" hangingPunct="1">
              <a:defRPr sz="1100" kern="1200">
                <a:solidFill>
                  <a:schemeClr val="tx1"/>
                </a:solidFill>
                <a:latin typeface="+mn-lt"/>
                <a:ea typeface="+mn-ea"/>
                <a:cs typeface="+mn-cs"/>
              </a:defRPr>
            </a:lvl7pPr>
            <a:lvl8pPr marL="3565886" algn="l" defTabSz="1018824" rtl="0" eaLnBrk="1" latinLnBrk="0" hangingPunct="1">
              <a:defRPr sz="1100" kern="1200">
                <a:solidFill>
                  <a:schemeClr val="tx1"/>
                </a:solidFill>
                <a:latin typeface="+mn-lt"/>
                <a:ea typeface="+mn-ea"/>
                <a:cs typeface="+mn-cs"/>
              </a:defRPr>
            </a:lvl8pPr>
            <a:lvl9pPr marL="4075298" algn="l" defTabSz="1018824" rtl="0" eaLnBrk="1" latinLnBrk="0" hangingPunct="1">
              <a:defRPr sz="1100" kern="1200">
                <a:solidFill>
                  <a:schemeClr val="tx1"/>
                </a:solidFill>
                <a:latin typeface="+mn-lt"/>
                <a:ea typeface="+mn-ea"/>
                <a:cs typeface="+mn-cs"/>
              </a:defRPr>
            </a:lvl9pPr>
          </a:lstStyle>
          <a:p>
            <a:pPr indent="-266266">
              <a:spcAft>
                <a:spcPts val="874"/>
              </a:spcAft>
            </a:pPr>
            <a:r>
              <a:rPr lang="en-GB" sz="1050" i="1" dirty="0">
                <a:solidFill>
                  <a:srgbClr val="000000"/>
                </a:solidFill>
                <a:latin typeface="Georgia" panose="02040502050405020303" pitchFamily="18" charset="0"/>
              </a:rPr>
              <a:t>Developing GHM Training Quality Standards that ensures continues monitoring of training programs </a:t>
            </a:r>
          </a:p>
        </p:txBody>
      </p:sp>
      <p:cxnSp>
        <p:nvCxnSpPr>
          <p:cNvPr id="248" name="Straight Connector 247">
            <a:extLst>
              <a:ext uri="{FF2B5EF4-FFF2-40B4-BE49-F238E27FC236}">
                <a16:creationId xmlns="" xmlns:a16="http://schemas.microsoft.com/office/drawing/2014/main" id="{77FBA779-05EE-484B-BDC2-E4A5DBDA8464}"/>
              </a:ext>
            </a:extLst>
          </p:cNvPr>
          <p:cNvCxnSpPr>
            <a:cxnSpLocks/>
          </p:cNvCxnSpPr>
          <p:nvPr/>
        </p:nvCxnSpPr>
        <p:spPr>
          <a:xfrm flipH="1">
            <a:off x="502171" y="3374566"/>
            <a:ext cx="3562824" cy="0"/>
          </a:xfrm>
          <a:prstGeom prst="line">
            <a:avLst/>
          </a:prstGeom>
          <a:ln w="12700">
            <a:solidFill>
              <a:schemeClr val="accent1"/>
            </a:solidFill>
            <a:prstDash val="sysDot"/>
            <a:tailEnd type="none"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699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35025"/>
          <a:stretch/>
        </p:blipFill>
        <p:spPr>
          <a:xfrm>
            <a:off x="72009" y="1864325"/>
            <a:ext cx="9143999" cy="3341996"/>
          </a:xfrm>
          <a:prstGeom prst="rect">
            <a:avLst/>
          </a:prstGeom>
        </p:spPr>
      </p:pic>
      <p:sp>
        <p:nvSpPr>
          <p:cNvPr id="4" name="Title 3"/>
          <p:cNvSpPr>
            <a:spLocks noGrp="1"/>
          </p:cNvSpPr>
          <p:nvPr>
            <p:ph type="ctrTitle"/>
          </p:nvPr>
        </p:nvSpPr>
        <p:spPr/>
        <p:txBody>
          <a:bodyPr/>
          <a:lstStyle/>
          <a:p>
            <a:pPr algn="l"/>
            <a:r>
              <a:rPr lang="en-US" sz="3600" b="1" dirty="0">
                <a:latin typeface="+mn-lt"/>
              </a:rPr>
              <a:t>Thank you…</a:t>
            </a:r>
          </a:p>
        </p:txBody>
      </p:sp>
    </p:spTree>
    <p:custDataLst>
      <p:tags r:id="rId1"/>
    </p:custDataLst>
    <p:extLst>
      <p:ext uri="{BB962C8B-B14F-4D97-AF65-F5344CB8AC3E}">
        <p14:creationId xmlns:p14="http://schemas.microsoft.com/office/powerpoint/2010/main" val="1412362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88"/>
          <p:cNvSpPr>
            <a:spLocks noGrp="1"/>
          </p:cNvSpPr>
          <p:nvPr>
            <p:custDataLst>
              <p:tags r:id="rId1"/>
            </p:custDataLst>
          </p:nvPr>
        </p:nvSpPr>
        <p:spPr>
          <a:xfrm>
            <a:off x="1647467" y="599004"/>
            <a:ext cx="1920176" cy="555088"/>
          </a:xfrm>
          <a:prstGeom prst="rect">
            <a:avLst/>
          </a:prstGeom>
        </p:spPr>
        <p:txBody>
          <a:bodyPr vert="horz" wrap="square" lIns="0" tIns="0" rIns="0" bIns="0" rtlCol="0">
            <a:noAutofit/>
          </a:bodyPr>
          <a:lstStyle>
            <a:lvl1pPr marL="0" marR="0" indent="0" algn="l" defTabSz="1019175" rtl="0" eaLnBrk="1" fontAlgn="base" latinLnBrk="0" hangingPunct="1">
              <a:lnSpc>
                <a:spcPct val="100000"/>
              </a:lnSpc>
              <a:spcBef>
                <a:spcPts val="0"/>
              </a:spcBef>
              <a:spcAft>
                <a:spcPts val="0"/>
              </a:spcAft>
              <a:buClr>
                <a:srgbClr val="000000"/>
              </a:buClr>
              <a:buSzTx/>
              <a:buFont typeface="Wingdings" pitchFamily="2" charset="2"/>
              <a:buNone/>
              <a:tabLst/>
              <a:defRPr sz="1100" kern="1200">
                <a:solidFill>
                  <a:schemeClr val="tx1"/>
                </a:solidFill>
                <a:latin typeface="Georgia" pitchFamily="18" charset="0"/>
                <a:ea typeface="+mn-ea"/>
                <a:cs typeface="+mn-cs"/>
              </a:defRPr>
            </a:lvl1pPr>
            <a:lvl2pPr marL="234950" marR="0" indent="-228600" algn="l" defTabSz="1019175" rtl="0" eaLnBrk="1" fontAlgn="base" latinLnBrk="0" hangingPunct="1">
              <a:lnSpc>
                <a:spcPct val="100000"/>
              </a:lnSpc>
              <a:spcBef>
                <a:spcPts val="0"/>
              </a:spcBef>
              <a:spcAft>
                <a:spcPts val="0"/>
              </a:spcAft>
              <a:buClr>
                <a:srgbClr val="000000"/>
              </a:buClr>
              <a:buSzTx/>
              <a:buFont typeface="Times New Roman" pitchFamily="18" charset="0"/>
              <a:buChar char="•"/>
              <a:tabLst/>
              <a:defRPr sz="1100" kern="1200">
                <a:solidFill>
                  <a:schemeClr val="tx1"/>
                </a:solidFill>
                <a:latin typeface="Georgia" pitchFamily="18" charset="0"/>
                <a:ea typeface="+mn-ea"/>
                <a:cs typeface="+mn-cs"/>
              </a:defRPr>
            </a:lvl2pPr>
            <a:lvl3pPr marL="475488" marR="0" indent="-227013" algn="l" defTabSz="1019175" rtl="0" eaLnBrk="1" fontAlgn="base" latinLnBrk="0" hangingPunct="1">
              <a:lnSpc>
                <a:spcPct val="100000"/>
              </a:lnSpc>
              <a:spcBef>
                <a:spcPts val="0"/>
              </a:spcBef>
              <a:spcAft>
                <a:spcPts val="0"/>
              </a:spcAft>
              <a:buClr>
                <a:srgbClr val="000000"/>
              </a:buClr>
              <a:buSzTx/>
              <a:buFont typeface="Arial" pitchFamily="34" charset="0"/>
              <a:buChar char="-"/>
              <a:tabLst/>
              <a:defRPr sz="1100" kern="1200">
                <a:solidFill>
                  <a:schemeClr val="tx1"/>
                </a:solidFill>
                <a:latin typeface="Georgia" pitchFamily="18" charset="0"/>
                <a:ea typeface="+mn-ea"/>
                <a:cs typeface="+mn-cs"/>
              </a:defRPr>
            </a:lvl3pPr>
            <a:lvl4pPr marL="685800" marR="0" indent="-237744"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a:solidFill>
                  <a:schemeClr val="tx1"/>
                </a:solidFill>
                <a:latin typeface="Georgia" pitchFamily="18" charset="0"/>
                <a:ea typeface="+mn-ea"/>
                <a:cs typeface="+mn-cs"/>
              </a:defRPr>
            </a:lvl4pPr>
            <a:lvl5pPr marL="914400" marR="0" indent="-228600" algn="l" defTabSz="1019175" rtl="0" eaLnBrk="1" fontAlgn="base" latinLnBrk="0" hangingPunct="1">
              <a:lnSpc>
                <a:spcPct val="100000"/>
              </a:lnSpc>
              <a:spcBef>
                <a:spcPts val="0"/>
              </a:spcBef>
              <a:spcAft>
                <a:spcPts val="0"/>
              </a:spcAft>
              <a:buClr>
                <a:srgbClr val="000000"/>
              </a:buClr>
              <a:buSzTx/>
              <a:buFont typeface="Georgia" pitchFamily="18" charset="0"/>
              <a:buChar char="›"/>
              <a:tabLst/>
              <a:defRPr sz="1100" kern="1200" baseline="0">
                <a:solidFill>
                  <a:schemeClr val="tx1"/>
                </a:solidFill>
                <a:latin typeface="Georgia" pitchFamily="18" charset="0"/>
                <a:ea typeface="+mn-ea"/>
                <a:cs typeface="+mn-cs"/>
              </a:defRPr>
            </a:lvl5pPr>
            <a:lvl6pPr marL="237744" indent="-237744" algn="l" defTabSz="1018824" rtl="0" eaLnBrk="1" latinLnBrk="0" hangingPunct="1">
              <a:lnSpc>
                <a:spcPct val="100000"/>
              </a:lnSpc>
              <a:spcBef>
                <a:spcPts val="0"/>
              </a:spcBef>
              <a:spcAft>
                <a:spcPts val="0"/>
              </a:spcAft>
              <a:buFont typeface="+mj-lt"/>
              <a:buAutoNum type="arabicPeriod"/>
              <a:defRPr lang="en-GB" sz="1100" kern="1200" baseline="0" noProof="0" dirty="0" smtClean="0">
                <a:solidFill>
                  <a:schemeClr val="tx1"/>
                </a:solidFill>
                <a:latin typeface="Georgia" pitchFamily="18" charset="0"/>
                <a:ea typeface="+mn-ea"/>
                <a:cs typeface="+mn-cs"/>
              </a:defRPr>
            </a:lvl6pPr>
            <a:lvl7pPr marL="475488" indent="-228600" algn="l" defTabSz="1018824" rtl="0" eaLnBrk="1" latinLnBrk="0" hangingPunct="1">
              <a:lnSpc>
                <a:spcPct val="100000"/>
              </a:lnSpc>
              <a:spcBef>
                <a:spcPts val="0"/>
              </a:spcBef>
              <a:spcAft>
                <a:spcPts val="0"/>
              </a:spcAft>
              <a:buFont typeface="+mj-lt"/>
              <a:buAutoNum type="alphaLcPeriod"/>
              <a:defRPr lang="en-GB" sz="1100" kern="1200" baseline="0" noProof="0" dirty="0" smtClean="0">
                <a:solidFill>
                  <a:schemeClr val="tx1"/>
                </a:solidFill>
                <a:latin typeface="Georgia" pitchFamily="18" charset="0"/>
                <a:ea typeface="+mn-ea"/>
                <a:cs typeface="+mn-cs"/>
              </a:defRPr>
            </a:lvl7pPr>
            <a:lvl8pPr marL="682625" indent="-228600" algn="l" defTabSz="1018824" rtl="0" eaLnBrk="1" latinLnBrk="0" hangingPunct="1">
              <a:lnSpc>
                <a:spcPct val="100000"/>
              </a:lnSpc>
              <a:spcBef>
                <a:spcPts val="0"/>
              </a:spcBef>
              <a:spcAft>
                <a:spcPts val="0"/>
              </a:spcAft>
              <a:buFont typeface="+mj-lt"/>
              <a:buAutoNum type="romanLcPeriod"/>
              <a:defRPr lang="en-GB" sz="1100" kern="1200" baseline="0" noProof="0" dirty="0" smtClean="0">
                <a:solidFill>
                  <a:schemeClr val="tx1"/>
                </a:solidFill>
                <a:latin typeface="Georgia" pitchFamily="18" charset="0"/>
                <a:ea typeface="+mn-ea"/>
                <a:cs typeface="+mn-cs"/>
              </a:defRPr>
            </a:lvl8pPr>
            <a:lvl9pPr marL="0" indent="0" algn="l" defTabSz="1018824" rtl="0" eaLnBrk="1" latinLnBrk="0" hangingPunct="1">
              <a:lnSpc>
                <a:spcPct val="100000"/>
              </a:lnSpc>
              <a:spcBef>
                <a:spcPts val="0"/>
              </a:spcBef>
              <a:spcAft>
                <a:spcPts val="600"/>
              </a:spcAft>
              <a:buFont typeface="Arial" pitchFamily="34" charset="0"/>
              <a:buNone/>
              <a:defRPr lang="en-GB" sz="1100" b="1" kern="1200" baseline="0" noProof="0" dirty="0" smtClean="0">
                <a:solidFill>
                  <a:schemeClr val="tx2"/>
                </a:solidFill>
                <a:latin typeface="Georgia" pitchFamily="18" charset="0"/>
                <a:ea typeface="+mn-ea"/>
                <a:cs typeface="+mn-cs"/>
              </a:defRPr>
            </a:lvl9pPr>
          </a:lstStyle>
          <a:p>
            <a:pPr lvl="0">
              <a:spcBef>
                <a:spcPct val="0"/>
              </a:spcBef>
              <a:defRPr/>
            </a:pPr>
            <a:endParaRPr lang="en-GB" sz="2118" b="1" i="1" dirty="0">
              <a:solidFill>
                <a:schemeClr val="tx2"/>
              </a:solidFill>
            </a:endParaRPr>
          </a:p>
        </p:txBody>
      </p:sp>
      <p:sp>
        <p:nvSpPr>
          <p:cNvPr id="53" name="Title 52"/>
          <p:cNvSpPr>
            <a:spLocks noGrp="1"/>
          </p:cNvSpPr>
          <p:nvPr>
            <p:ph type="title"/>
          </p:nvPr>
        </p:nvSpPr>
        <p:spPr/>
        <p:txBody>
          <a:bodyPr vert="horz" lIns="91440" tIns="45720" rIns="91440" bIns="45720" rtlCol="0" anchor="ctr">
            <a:normAutofit/>
          </a:bodyPr>
          <a:lstStyle/>
          <a:p>
            <a:pPr algn="l" rtl="0"/>
            <a:r>
              <a:rPr lang="en-GB" sz="4000" b="1" i="1" dirty="0">
                <a:solidFill>
                  <a:schemeClr val="tx1">
                    <a:lumMod val="75000"/>
                  </a:schemeClr>
                </a:solidFill>
                <a:latin typeface="Georgia" panose="02040502050405020303" pitchFamily="18" charset="0"/>
              </a:rPr>
              <a:t>Contents</a:t>
            </a:r>
          </a:p>
        </p:txBody>
      </p:sp>
      <p:sp>
        <p:nvSpPr>
          <p:cNvPr id="2" name="Date Placeholder 1"/>
          <p:cNvSpPr>
            <a:spLocks noGrp="1"/>
          </p:cNvSpPr>
          <p:nvPr>
            <p:ph type="dt" sz="half" idx="10"/>
          </p:nvPr>
        </p:nvSpPr>
        <p:spPr/>
        <p:txBody>
          <a:bodyPr/>
          <a:lstStyle/>
          <a:p>
            <a:fld id="{C5A9EA71-7639-4217-925C-5EE193AFFF23}" type="datetime3">
              <a:rPr lang="en-US" smtClean="0"/>
              <a:t>23 May 2019</a:t>
            </a:fld>
            <a:endParaRPr lang="en-US" dirty="0"/>
          </a:p>
        </p:txBody>
      </p:sp>
      <p:sp>
        <p:nvSpPr>
          <p:cNvPr id="5" name="Slide Number Placeholder 4"/>
          <p:cNvSpPr>
            <a:spLocks noGrp="1"/>
          </p:cNvSpPr>
          <p:nvPr>
            <p:ph type="sldNum" sz="quarter" idx="12"/>
          </p:nvPr>
        </p:nvSpPr>
        <p:spPr/>
        <p:txBody>
          <a:bodyPr/>
          <a:lstStyle/>
          <a:p>
            <a:fld id="{62E0A0BA-E48F-4DEF-8E9A-E39F0E284128}" type="slidenum">
              <a:rPr lang="en-US" sz="800" smtClean="0"/>
              <a:pPr/>
              <a:t>2</a:t>
            </a:fld>
            <a:endParaRPr lang="en-US" sz="800" dirty="0"/>
          </a:p>
        </p:txBody>
      </p:sp>
      <p:grpSp>
        <p:nvGrpSpPr>
          <p:cNvPr id="8" name="Group 7">
            <a:extLst>
              <a:ext uri="{FF2B5EF4-FFF2-40B4-BE49-F238E27FC236}">
                <a16:creationId xmlns="" xmlns:a16="http://schemas.microsoft.com/office/drawing/2014/main" id="{8C9A1114-1984-B744-A05C-527B0FD933BE}"/>
              </a:ext>
            </a:extLst>
          </p:cNvPr>
          <p:cNvGrpSpPr/>
          <p:nvPr/>
        </p:nvGrpSpPr>
        <p:grpSpPr>
          <a:xfrm>
            <a:off x="543311" y="1788400"/>
            <a:ext cx="1441841" cy="1280160"/>
            <a:chOff x="543311" y="1796146"/>
            <a:chExt cx="1441841" cy="1280160"/>
          </a:xfrm>
        </p:grpSpPr>
        <p:sp>
          <p:nvSpPr>
            <p:cNvPr id="9" name="Shape 1424">
              <a:extLst>
                <a:ext uri="{FF2B5EF4-FFF2-40B4-BE49-F238E27FC236}">
                  <a16:creationId xmlns="" xmlns:a16="http://schemas.microsoft.com/office/drawing/2014/main" id="{7D23A432-275E-BA42-B78F-0A5446AF1C10}"/>
                </a:ext>
              </a:extLst>
            </p:cNvPr>
            <p:cNvSpPr txBox="1"/>
            <p:nvPr userDrawn="1"/>
          </p:nvSpPr>
          <p:spPr>
            <a:xfrm>
              <a:off x="613552" y="1796146"/>
              <a:ext cx="1371600" cy="1280160"/>
            </a:xfrm>
            <a:prstGeom prst="rect">
              <a:avLst/>
            </a:prstGeom>
            <a:solidFill>
              <a:schemeClr val="tx1"/>
            </a:solidFill>
            <a:ln>
              <a:noFill/>
            </a:ln>
          </p:spPr>
          <p:txBody>
            <a:bodyPr spcFirstLastPara="1" wrap="square" lIns="71454" tIns="71454" rIns="71454" bIns="71454" anchor="t" anchorCtr="0">
              <a:noAutofit/>
            </a:bodyPr>
            <a:lstStyle/>
            <a:p>
              <a:endParaRPr lang="en-GB" sz="1191" dirty="0"/>
            </a:p>
          </p:txBody>
        </p:sp>
        <p:sp>
          <p:nvSpPr>
            <p:cNvPr id="11" name="Text Placeholder 24">
              <a:extLst>
                <a:ext uri="{FF2B5EF4-FFF2-40B4-BE49-F238E27FC236}">
                  <a16:creationId xmlns="" xmlns:a16="http://schemas.microsoft.com/office/drawing/2014/main" id="{D44E9681-25B0-0E4C-A097-338153B5B1C0}"/>
                </a:ext>
              </a:extLst>
            </p:cNvPr>
            <p:cNvSpPr txBox="1">
              <a:spLocks/>
            </p:cNvSpPr>
            <p:nvPr/>
          </p:nvSpPr>
          <p:spPr>
            <a:xfrm>
              <a:off x="543311" y="1840599"/>
              <a:ext cx="1136404" cy="443198"/>
            </a:xfrm>
            <a:prstGeom prst="rect">
              <a:avLst/>
            </a:prstGeom>
          </p:spPr>
          <p:txBody>
            <a:bodyPr anchor="ctr"/>
            <a:lstStyle>
              <a:lvl1pPr marL="0" marR="0" indent="0" algn="l" defTabSz="764381" rtl="0" eaLnBrk="1" fontAlgn="base" latinLnBrk="0" hangingPunct="1">
                <a:lnSpc>
                  <a:spcPct val="100000"/>
                </a:lnSpc>
                <a:spcBef>
                  <a:spcPts val="0"/>
                </a:spcBef>
                <a:spcAft>
                  <a:spcPts val="450"/>
                </a:spcAft>
                <a:buClr>
                  <a:srgbClr val="000000"/>
                </a:buClr>
                <a:buSzTx/>
                <a:buFont typeface="Wingdings" pitchFamily="2" charset="2"/>
                <a:buNone/>
                <a:tabLst/>
                <a:defRPr sz="1200" i="0"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r>
                <a:rPr lang="en-GB" sz="1000" b="1" i="1" dirty="0"/>
                <a:t>Overview of SCFHS &amp; Time line </a:t>
              </a:r>
            </a:p>
          </p:txBody>
        </p:sp>
        <p:sp>
          <p:nvSpPr>
            <p:cNvPr id="12" name="Text Placeholder 24">
              <a:extLst>
                <a:ext uri="{FF2B5EF4-FFF2-40B4-BE49-F238E27FC236}">
                  <a16:creationId xmlns="" xmlns:a16="http://schemas.microsoft.com/office/drawing/2014/main" id="{7CF7118E-20E0-0648-B0A5-899D466D1436}"/>
                </a:ext>
              </a:extLst>
            </p:cNvPr>
            <p:cNvSpPr txBox="1">
              <a:spLocks/>
            </p:cNvSpPr>
            <p:nvPr/>
          </p:nvSpPr>
          <p:spPr>
            <a:xfrm>
              <a:off x="1397806" y="2594554"/>
              <a:ext cx="554022" cy="443198"/>
            </a:xfrm>
            <a:prstGeom prst="rect">
              <a:avLst/>
            </a:prstGeom>
          </p:spPr>
          <p:txBody>
            <a:bodyPr anchor="ctr"/>
            <a:lstStyle>
              <a:lvl1pPr marL="0" marR="0" indent="0" algn="r" defTabSz="764381" rtl="0" eaLnBrk="1" fontAlgn="base" latinLnBrk="0" hangingPunct="1">
                <a:lnSpc>
                  <a:spcPct val="100000"/>
                </a:lnSpc>
                <a:spcBef>
                  <a:spcPts val="0"/>
                </a:spcBef>
                <a:spcAft>
                  <a:spcPts val="450"/>
                </a:spcAft>
                <a:buClr>
                  <a:srgbClr val="000000"/>
                </a:buClr>
                <a:buSzTx/>
                <a:buFont typeface="Wingdings" pitchFamily="2" charset="2"/>
                <a:buNone/>
                <a:tabLst/>
                <a:defRPr sz="5000" i="1"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r>
                <a:rPr lang="en-GB" sz="3309" b="1" dirty="0"/>
                <a:t>1</a:t>
              </a:r>
            </a:p>
          </p:txBody>
        </p:sp>
      </p:grpSp>
      <p:sp>
        <p:nvSpPr>
          <p:cNvPr id="13" name="Shape 1426">
            <a:extLst>
              <a:ext uri="{FF2B5EF4-FFF2-40B4-BE49-F238E27FC236}">
                <a16:creationId xmlns="" xmlns:a16="http://schemas.microsoft.com/office/drawing/2014/main" id="{4A2E4C1A-4ECD-BE4E-A34C-B7067FCDD1C5}"/>
              </a:ext>
            </a:extLst>
          </p:cNvPr>
          <p:cNvSpPr txBox="1"/>
          <p:nvPr/>
        </p:nvSpPr>
        <p:spPr>
          <a:xfrm>
            <a:off x="2111048" y="1788400"/>
            <a:ext cx="1419955" cy="1280160"/>
          </a:xfrm>
          <a:prstGeom prst="rect">
            <a:avLst/>
          </a:prstGeom>
          <a:solidFill>
            <a:schemeClr val="accent1"/>
          </a:solidFill>
          <a:ln>
            <a:noFill/>
          </a:ln>
        </p:spPr>
        <p:txBody>
          <a:bodyPr spcFirstLastPara="1" wrap="square" lIns="71454" tIns="71454" rIns="71454" bIns="71454" anchor="t" anchorCtr="0">
            <a:noAutofit/>
          </a:bodyPr>
          <a:lstStyle/>
          <a:p>
            <a:r>
              <a:rPr lang="en-GB" sz="1000" b="1" dirty="0">
                <a:solidFill>
                  <a:schemeClr val="bg1"/>
                </a:solidFill>
                <a:latin typeface="+mj-lt"/>
                <a:sym typeface="Georgia"/>
              </a:rPr>
              <a:t>Context &amp; </a:t>
            </a:r>
            <a:r>
              <a:rPr lang="en-GB" sz="1000" b="1" i="1" dirty="0">
                <a:solidFill>
                  <a:schemeClr val="bg1"/>
                </a:solidFill>
                <a:latin typeface="Georgia" panose="02040502050405020303" pitchFamily="18" charset="0"/>
                <a:sym typeface="Georgia"/>
              </a:rPr>
              <a:t>Approach</a:t>
            </a:r>
          </a:p>
        </p:txBody>
      </p:sp>
      <p:grpSp>
        <p:nvGrpSpPr>
          <p:cNvPr id="16" name="Group 15">
            <a:extLst>
              <a:ext uri="{FF2B5EF4-FFF2-40B4-BE49-F238E27FC236}">
                <a16:creationId xmlns="" xmlns:a16="http://schemas.microsoft.com/office/drawing/2014/main" id="{4B32C1B5-7842-3043-91B4-C66E4F58F725}"/>
              </a:ext>
            </a:extLst>
          </p:cNvPr>
          <p:cNvGrpSpPr/>
          <p:nvPr/>
        </p:nvGrpSpPr>
        <p:grpSpPr>
          <a:xfrm>
            <a:off x="3641412" y="1788400"/>
            <a:ext cx="1371600" cy="1280160"/>
            <a:chOff x="609600" y="3196590"/>
            <a:chExt cx="1371600" cy="1280160"/>
          </a:xfrm>
        </p:grpSpPr>
        <p:sp>
          <p:nvSpPr>
            <p:cNvPr id="17" name="Shape 1430">
              <a:extLst>
                <a:ext uri="{FF2B5EF4-FFF2-40B4-BE49-F238E27FC236}">
                  <a16:creationId xmlns="" xmlns:a16="http://schemas.microsoft.com/office/drawing/2014/main" id="{BC57A061-BA1C-E242-93CF-1121C35CA6F6}"/>
                </a:ext>
              </a:extLst>
            </p:cNvPr>
            <p:cNvSpPr txBox="1"/>
            <p:nvPr/>
          </p:nvSpPr>
          <p:spPr>
            <a:xfrm>
              <a:off x="609600" y="3196590"/>
              <a:ext cx="1371600" cy="1280160"/>
            </a:xfrm>
            <a:prstGeom prst="rect">
              <a:avLst/>
            </a:prstGeom>
            <a:solidFill>
              <a:schemeClr val="accent4"/>
            </a:solidFill>
            <a:ln>
              <a:noFill/>
            </a:ln>
          </p:spPr>
          <p:txBody>
            <a:bodyPr spcFirstLastPara="1" wrap="square" lIns="71454" tIns="71454" rIns="71454" bIns="71454" anchor="t" anchorCtr="0">
              <a:noAutofit/>
            </a:bodyPr>
            <a:lstStyle/>
            <a:p>
              <a:r>
                <a:rPr lang="en-GB" sz="1000" b="1" i="1" dirty="0">
                  <a:solidFill>
                    <a:schemeClr val="bg1"/>
                  </a:solidFill>
                  <a:latin typeface="Georgia" panose="02040502050405020303" pitchFamily="18" charset="0"/>
                  <a:sym typeface="Georgia"/>
                </a:rPr>
                <a:t>GHM Quality Matrix</a:t>
              </a:r>
            </a:p>
          </p:txBody>
        </p:sp>
        <p:sp>
          <p:nvSpPr>
            <p:cNvPr id="18" name="Text Placeholder 24">
              <a:extLst>
                <a:ext uri="{FF2B5EF4-FFF2-40B4-BE49-F238E27FC236}">
                  <a16:creationId xmlns="" xmlns:a16="http://schemas.microsoft.com/office/drawing/2014/main" id="{6B4698D6-7BE0-BE4F-BBEE-3854AFC5758A}"/>
                </a:ext>
              </a:extLst>
            </p:cNvPr>
            <p:cNvSpPr txBox="1">
              <a:spLocks/>
            </p:cNvSpPr>
            <p:nvPr/>
          </p:nvSpPr>
          <p:spPr>
            <a:xfrm>
              <a:off x="609600" y="3236513"/>
              <a:ext cx="1342228" cy="445770"/>
            </a:xfrm>
            <a:prstGeom prst="rect">
              <a:avLst/>
            </a:prstGeom>
          </p:spPr>
          <p:txBody>
            <a:bodyPr anchor="ctr"/>
            <a:lstStyle>
              <a:lvl1pPr marL="0" marR="0" indent="0" algn="l" defTabSz="764381" rtl="0" eaLnBrk="1" fontAlgn="base" latinLnBrk="0" hangingPunct="1">
                <a:lnSpc>
                  <a:spcPct val="100000"/>
                </a:lnSpc>
                <a:spcBef>
                  <a:spcPts val="0"/>
                </a:spcBef>
                <a:spcAft>
                  <a:spcPts val="450"/>
                </a:spcAft>
                <a:buClr>
                  <a:srgbClr val="000000"/>
                </a:buClr>
                <a:buSzTx/>
                <a:buFont typeface="Wingdings" pitchFamily="2" charset="2"/>
                <a:buNone/>
                <a:tabLst/>
                <a:defRPr sz="1200" i="0"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endParaRPr lang="en-GB" sz="1000" b="1" dirty="0"/>
            </a:p>
          </p:txBody>
        </p:sp>
        <p:sp>
          <p:nvSpPr>
            <p:cNvPr id="19" name="Text Placeholder 24">
              <a:extLst>
                <a:ext uri="{FF2B5EF4-FFF2-40B4-BE49-F238E27FC236}">
                  <a16:creationId xmlns="" xmlns:a16="http://schemas.microsoft.com/office/drawing/2014/main" id="{B1994CCA-8B93-4C43-BA46-279AB36401E2}"/>
                </a:ext>
              </a:extLst>
            </p:cNvPr>
            <p:cNvSpPr txBox="1">
              <a:spLocks/>
            </p:cNvSpPr>
            <p:nvPr/>
          </p:nvSpPr>
          <p:spPr>
            <a:xfrm>
              <a:off x="1370456" y="3947309"/>
              <a:ext cx="554022" cy="445770"/>
            </a:xfrm>
            <a:prstGeom prst="rect">
              <a:avLst/>
            </a:prstGeom>
          </p:spPr>
          <p:txBody>
            <a:bodyPr anchor="ctr"/>
            <a:lstStyle>
              <a:lvl1pPr marL="0" marR="0" indent="0" algn="r" defTabSz="764381" rtl="0" eaLnBrk="1" fontAlgn="base" latinLnBrk="0" hangingPunct="1">
                <a:lnSpc>
                  <a:spcPct val="100000"/>
                </a:lnSpc>
                <a:spcBef>
                  <a:spcPts val="0"/>
                </a:spcBef>
                <a:spcAft>
                  <a:spcPts val="450"/>
                </a:spcAft>
                <a:buClr>
                  <a:srgbClr val="000000"/>
                </a:buClr>
                <a:buSzTx/>
                <a:buFont typeface="Wingdings" pitchFamily="2" charset="2"/>
                <a:buNone/>
                <a:tabLst/>
                <a:defRPr sz="5000" i="1"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r>
                <a:rPr lang="en-GB" sz="3309" b="1" dirty="0"/>
                <a:t>3</a:t>
              </a:r>
            </a:p>
          </p:txBody>
        </p:sp>
      </p:grpSp>
      <p:sp>
        <p:nvSpPr>
          <p:cNvPr id="21" name="Shape 1430">
            <a:extLst>
              <a:ext uri="{FF2B5EF4-FFF2-40B4-BE49-F238E27FC236}">
                <a16:creationId xmlns="" xmlns:a16="http://schemas.microsoft.com/office/drawing/2014/main" id="{8F20E8D9-2C9C-F14C-B9EB-2EE62E4DCA44}"/>
              </a:ext>
            </a:extLst>
          </p:cNvPr>
          <p:cNvSpPr txBox="1"/>
          <p:nvPr/>
        </p:nvSpPr>
        <p:spPr>
          <a:xfrm>
            <a:off x="5123421" y="1788400"/>
            <a:ext cx="1371600" cy="1280160"/>
          </a:xfrm>
          <a:prstGeom prst="rect">
            <a:avLst/>
          </a:prstGeom>
          <a:solidFill>
            <a:schemeClr val="accent5">
              <a:lumMod val="60000"/>
              <a:lumOff val="40000"/>
            </a:schemeClr>
          </a:solidFill>
          <a:ln>
            <a:noFill/>
          </a:ln>
        </p:spPr>
        <p:txBody>
          <a:bodyPr spcFirstLastPara="1" wrap="square" lIns="71454" tIns="71454" rIns="71454" bIns="71454" anchor="t" anchorCtr="0">
            <a:noAutofit/>
          </a:bodyPr>
          <a:lstStyle/>
          <a:p>
            <a:r>
              <a:rPr lang="en-GB" sz="1191" b="1" i="1" dirty="0">
                <a:solidFill>
                  <a:schemeClr val="bg1"/>
                </a:solidFill>
                <a:latin typeface="Georgia" panose="02040502050405020303" pitchFamily="18" charset="0"/>
                <a:sym typeface="Georgia"/>
              </a:rPr>
              <a:t>Success factors</a:t>
            </a:r>
          </a:p>
        </p:txBody>
      </p:sp>
      <p:sp>
        <p:nvSpPr>
          <p:cNvPr id="22" name="Text Placeholder 24">
            <a:extLst>
              <a:ext uri="{FF2B5EF4-FFF2-40B4-BE49-F238E27FC236}">
                <a16:creationId xmlns="" xmlns:a16="http://schemas.microsoft.com/office/drawing/2014/main" id="{64E929F0-17FE-804D-8DFC-D7E2AB341A9D}"/>
              </a:ext>
            </a:extLst>
          </p:cNvPr>
          <p:cNvSpPr txBox="1">
            <a:spLocks/>
          </p:cNvSpPr>
          <p:nvPr/>
        </p:nvSpPr>
        <p:spPr>
          <a:xfrm>
            <a:off x="2855037" y="2586808"/>
            <a:ext cx="675966" cy="444484"/>
          </a:xfrm>
          <a:prstGeom prst="rect">
            <a:avLst/>
          </a:prstGeom>
        </p:spPr>
        <p:txBody>
          <a:bodyPr anchor="ctr"/>
          <a:lstStyle>
            <a:lvl1pPr marL="0" marR="0" indent="0" algn="r" defTabSz="764381" rtl="0" eaLnBrk="1" fontAlgn="base" latinLnBrk="0" hangingPunct="1">
              <a:lnSpc>
                <a:spcPct val="100000"/>
              </a:lnSpc>
              <a:spcBef>
                <a:spcPts val="0"/>
              </a:spcBef>
              <a:spcAft>
                <a:spcPts val="450"/>
              </a:spcAft>
              <a:buClr>
                <a:srgbClr val="000000"/>
              </a:buClr>
              <a:buSzTx/>
              <a:buFont typeface="Wingdings" pitchFamily="2" charset="2"/>
              <a:buNone/>
              <a:tabLst/>
              <a:defRPr sz="5000" i="1"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r>
              <a:rPr lang="en-GB" sz="3309" b="1" dirty="0"/>
              <a:t>2</a:t>
            </a:r>
          </a:p>
        </p:txBody>
      </p:sp>
      <p:sp>
        <p:nvSpPr>
          <p:cNvPr id="23" name="Text Placeholder 24">
            <a:extLst>
              <a:ext uri="{FF2B5EF4-FFF2-40B4-BE49-F238E27FC236}">
                <a16:creationId xmlns="" xmlns:a16="http://schemas.microsoft.com/office/drawing/2014/main" id="{EB4BC050-86D8-0140-A431-F6839438B237}"/>
              </a:ext>
            </a:extLst>
          </p:cNvPr>
          <p:cNvSpPr txBox="1">
            <a:spLocks/>
          </p:cNvSpPr>
          <p:nvPr/>
        </p:nvSpPr>
        <p:spPr>
          <a:xfrm>
            <a:off x="5940999" y="2571750"/>
            <a:ext cx="554022" cy="445770"/>
          </a:xfrm>
          <a:prstGeom prst="rect">
            <a:avLst/>
          </a:prstGeom>
        </p:spPr>
        <p:txBody>
          <a:bodyPr anchor="ctr"/>
          <a:lstStyle>
            <a:lvl1pPr marL="0" marR="0" indent="0" algn="r" defTabSz="764381" rtl="0" eaLnBrk="1" fontAlgn="base" latinLnBrk="0" hangingPunct="1">
              <a:lnSpc>
                <a:spcPct val="100000"/>
              </a:lnSpc>
              <a:spcBef>
                <a:spcPts val="0"/>
              </a:spcBef>
              <a:spcAft>
                <a:spcPts val="450"/>
              </a:spcAft>
              <a:buClr>
                <a:srgbClr val="000000"/>
              </a:buClr>
              <a:buSzTx/>
              <a:buFont typeface="Wingdings" pitchFamily="2" charset="2"/>
              <a:buNone/>
              <a:tabLst/>
              <a:defRPr sz="5000" i="1"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r>
              <a:rPr lang="en-GB" sz="3309" b="1" dirty="0"/>
              <a:t>4</a:t>
            </a:r>
          </a:p>
        </p:txBody>
      </p:sp>
    </p:spTree>
    <p:extLst>
      <p:ext uri="{BB962C8B-B14F-4D97-AF65-F5344CB8AC3E}">
        <p14:creationId xmlns:p14="http://schemas.microsoft.com/office/powerpoint/2010/main" val="2470358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0B5ACA4-A5E4-354B-BBEB-12AAE160AD04}"/>
              </a:ext>
            </a:extLst>
          </p:cNvPr>
          <p:cNvSpPr>
            <a:spLocks noGrp="1"/>
          </p:cNvSpPr>
          <p:nvPr>
            <p:ph type="title"/>
          </p:nvPr>
        </p:nvSpPr>
        <p:spPr/>
        <p:txBody>
          <a:bodyPr/>
          <a:lstStyle/>
          <a:p>
            <a:endParaRPr lang="en-US" dirty="0"/>
          </a:p>
        </p:txBody>
      </p:sp>
      <p:sp>
        <p:nvSpPr>
          <p:cNvPr id="3" name="Date Placeholder 2">
            <a:extLst>
              <a:ext uri="{FF2B5EF4-FFF2-40B4-BE49-F238E27FC236}">
                <a16:creationId xmlns="" xmlns:a16="http://schemas.microsoft.com/office/drawing/2014/main" id="{4DBFCE1C-FA51-AF45-A2B5-0AF764E605E0}"/>
              </a:ext>
            </a:extLst>
          </p:cNvPr>
          <p:cNvSpPr>
            <a:spLocks noGrp="1"/>
          </p:cNvSpPr>
          <p:nvPr>
            <p:ph type="dt" sz="half" idx="10"/>
          </p:nvPr>
        </p:nvSpPr>
        <p:spPr/>
        <p:txBody>
          <a:bodyPr/>
          <a:lstStyle/>
          <a:p>
            <a:fld id="{41549484-7B7A-4DC9-9225-C4E74FE92836}" type="datetime3">
              <a:rPr lang="en-US" smtClean="0"/>
              <a:t>23 May 2019</a:t>
            </a:fld>
            <a:endParaRPr lang="en-US" dirty="0"/>
          </a:p>
        </p:txBody>
      </p:sp>
      <p:sp>
        <p:nvSpPr>
          <p:cNvPr id="4" name="Slide Number Placeholder 3">
            <a:extLst>
              <a:ext uri="{FF2B5EF4-FFF2-40B4-BE49-F238E27FC236}">
                <a16:creationId xmlns="" xmlns:a16="http://schemas.microsoft.com/office/drawing/2014/main" id="{AFA8B0C2-4AB3-3D41-936E-39EFA4302F73}"/>
              </a:ext>
            </a:extLst>
          </p:cNvPr>
          <p:cNvSpPr>
            <a:spLocks noGrp="1"/>
          </p:cNvSpPr>
          <p:nvPr>
            <p:ph type="sldNum" sz="quarter" idx="12"/>
          </p:nvPr>
        </p:nvSpPr>
        <p:spPr/>
        <p:txBody>
          <a:bodyPr/>
          <a:lstStyle/>
          <a:p>
            <a:fld id="{62E0A0BA-E48F-4DEF-8E9A-E39F0E284128}" type="slidenum">
              <a:rPr lang="en-US" smtClean="0"/>
              <a:pPr/>
              <a:t>3</a:t>
            </a:fld>
            <a:endParaRPr lang="en-US" dirty="0"/>
          </a:p>
        </p:txBody>
      </p:sp>
      <p:grpSp>
        <p:nvGrpSpPr>
          <p:cNvPr id="9" name="Group 8">
            <a:extLst>
              <a:ext uri="{FF2B5EF4-FFF2-40B4-BE49-F238E27FC236}">
                <a16:creationId xmlns="" xmlns:a16="http://schemas.microsoft.com/office/drawing/2014/main" id="{364DC05F-FB91-8A41-A49A-AA0650136EC6}"/>
              </a:ext>
            </a:extLst>
          </p:cNvPr>
          <p:cNvGrpSpPr/>
          <p:nvPr/>
        </p:nvGrpSpPr>
        <p:grpSpPr>
          <a:xfrm>
            <a:off x="543311" y="1788400"/>
            <a:ext cx="1441841" cy="1280160"/>
            <a:chOff x="543311" y="1796146"/>
            <a:chExt cx="1441841" cy="1280160"/>
          </a:xfrm>
        </p:grpSpPr>
        <p:sp>
          <p:nvSpPr>
            <p:cNvPr id="10" name="Shape 1424">
              <a:extLst>
                <a:ext uri="{FF2B5EF4-FFF2-40B4-BE49-F238E27FC236}">
                  <a16:creationId xmlns="" xmlns:a16="http://schemas.microsoft.com/office/drawing/2014/main" id="{127B2FAB-234F-6846-879C-D93A7D069A90}"/>
                </a:ext>
              </a:extLst>
            </p:cNvPr>
            <p:cNvSpPr txBox="1"/>
            <p:nvPr userDrawn="1"/>
          </p:nvSpPr>
          <p:spPr>
            <a:xfrm>
              <a:off x="613552" y="1796146"/>
              <a:ext cx="1371600" cy="1280160"/>
            </a:xfrm>
            <a:prstGeom prst="rect">
              <a:avLst/>
            </a:prstGeom>
            <a:solidFill>
              <a:schemeClr val="tx1"/>
            </a:solidFill>
            <a:ln>
              <a:noFill/>
            </a:ln>
          </p:spPr>
          <p:txBody>
            <a:bodyPr spcFirstLastPara="1" wrap="square" lIns="71454" tIns="71454" rIns="71454" bIns="71454" anchor="t" anchorCtr="0">
              <a:noAutofit/>
            </a:bodyPr>
            <a:lstStyle/>
            <a:p>
              <a:endParaRPr lang="en-GB" sz="1191" dirty="0"/>
            </a:p>
          </p:txBody>
        </p:sp>
        <p:sp>
          <p:nvSpPr>
            <p:cNvPr id="11" name="Text Placeholder 24">
              <a:extLst>
                <a:ext uri="{FF2B5EF4-FFF2-40B4-BE49-F238E27FC236}">
                  <a16:creationId xmlns="" xmlns:a16="http://schemas.microsoft.com/office/drawing/2014/main" id="{FCC46EC4-0EB3-0147-A3D6-D57F6AEC8DA1}"/>
                </a:ext>
              </a:extLst>
            </p:cNvPr>
            <p:cNvSpPr txBox="1">
              <a:spLocks/>
            </p:cNvSpPr>
            <p:nvPr/>
          </p:nvSpPr>
          <p:spPr>
            <a:xfrm>
              <a:off x="543311" y="1840599"/>
              <a:ext cx="1136404" cy="443198"/>
            </a:xfrm>
            <a:prstGeom prst="rect">
              <a:avLst/>
            </a:prstGeom>
          </p:spPr>
          <p:txBody>
            <a:bodyPr anchor="ctr"/>
            <a:lstStyle>
              <a:lvl1pPr marL="0" marR="0" indent="0" algn="l" defTabSz="764381" rtl="0" eaLnBrk="1" fontAlgn="base" latinLnBrk="0" hangingPunct="1">
                <a:lnSpc>
                  <a:spcPct val="100000"/>
                </a:lnSpc>
                <a:spcBef>
                  <a:spcPts val="0"/>
                </a:spcBef>
                <a:spcAft>
                  <a:spcPts val="450"/>
                </a:spcAft>
                <a:buClr>
                  <a:srgbClr val="000000"/>
                </a:buClr>
                <a:buSzTx/>
                <a:buFont typeface="Wingdings" pitchFamily="2" charset="2"/>
                <a:buNone/>
                <a:tabLst/>
                <a:defRPr sz="1200" i="0"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r>
                <a:rPr lang="en-GB" sz="1000" b="1" i="1" dirty="0"/>
                <a:t>Overview of SCFHS &amp; Time line </a:t>
              </a:r>
            </a:p>
          </p:txBody>
        </p:sp>
        <p:sp>
          <p:nvSpPr>
            <p:cNvPr id="12" name="Text Placeholder 24">
              <a:extLst>
                <a:ext uri="{FF2B5EF4-FFF2-40B4-BE49-F238E27FC236}">
                  <a16:creationId xmlns="" xmlns:a16="http://schemas.microsoft.com/office/drawing/2014/main" id="{9B584EAE-B420-F449-969F-4E9FE6C55423}"/>
                </a:ext>
              </a:extLst>
            </p:cNvPr>
            <p:cNvSpPr txBox="1">
              <a:spLocks/>
            </p:cNvSpPr>
            <p:nvPr/>
          </p:nvSpPr>
          <p:spPr>
            <a:xfrm>
              <a:off x="1397806" y="2594554"/>
              <a:ext cx="554022" cy="443198"/>
            </a:xfrm>
            <a:prstGeom prst="rect">
              <a:avLst/>
            </a:prstGeom>
          </p:spPr>
          <p:txBody>
            <a:bodyPr anchor="ctr"/>
            <a:lstStyle>
              <a:lvl1pPr marL="0" marR="0" indent="0" algn="r" defTabSz="764381" rtl="0" eaLnBrk="1" fontAlgn="base" latinLnBrk="0" hangingPunct="1">
                <a:lnSpc>
                  <a:spcPct val="100000"/>
                </a:lnSpc>
                <a:spcBef>
                  <a:spcPts val="0"/>
                </a:spcBef>
                <a:spcAft>
                  <a:spcPts val="450"/>
                </a:spcAft>
                <a:buClr>
                  <a:srgbClr val="000000"/>
                </a:buClr>
                <a:buSzTx/>
                <a:buFont typeface="Wingdings" pitchFamily="2" charset="2"/>
                <a:buNone/>
                <a:tabLst/>
                <a:defRPr sz="5000" i="1" kern="1200">
                  <a:solidFill>
                    <a:schemeClr val="bg1"/>
                  </a:solidFill>
                  <a:latin typeface="Georgia" panose="02040502050405020303" pitchFamily="18" charset="0"/>
                  <a:ea typeface="+mn-ea"/>
                  <a:cs typeface="+mn-cs"/>
                </a:defRPr>
              </a:lvl1pPr>
              <a:lvl2pPr marL="176213" marR="0" indent="-171450" algn="l" defTabSz="764381" rtl="0" eaLnBrk="1" fontAlgn="base" latinLnBrk="0" hangingPunct="1">
                <a:lnSpc>
                  <a:spcPct val="100000"/>
                </a:lnSpc>
                <a:spcBef>
                  <a:spcPts val="0"/>
                </a:spcBef>
                <a:spcAft>
                  <a:spcPts val="450"/>
                </a:spcAft>
                <a:buClr>
                  <a:srgbClr val="000000"/>
                </a:buClr>
                <a:buSzTx/>
                <a:buFont typeface="Times New Roman" pitchFamily="18" charset="0"/>
                <a:buChar char="•"/>
                <a:tabLst/>
                <a:defRPr sz="1210" i="1" kern="1200">
                  <a:solidFill>
                    <a:schemeClr val="bg1"/>
                  </a:solidFill>
                  <a:latin typeface="Georgia" panose="02040502050405020303" pitchFamily="18" charset="0"/>
                  <a:ea typeface="+mn-ea"/>
                  <a:cs typeface="+mn-cs"/>
                </a:defRPr>
              </a:lvl2pPr>
              <a:lvl3pPr marL="351000" marR="0" indent="-172800" algn="l" defTabSz="764381" rtl="0" eaLnBrk="1" fontAlgn="base" latinLnBrk="0" hangingPunct="1">
                <a:lnSpc>
                  <a:spcPct val="100000"/>
                </a:lnSpc>
                <a:spcBef>
                  <a:spcPts val="0"/>
                </a:spcBef>
                <a:spcAft>
                  <a:spcPts val="450"/>
                </a:spcAft>
                <a:buClr>
                  <a:srgbClr val="000000"/>
                </a:buClr>
                <a:buSzTx/>
                <a:buFont typeface="Arial" pitchFamily="34" charset="0"/>
                <a:buChar char="-"/>
                <a:tabLst/>
                <a:defRPr sz="1210" i="1" kern="1200">
                  <a:solidFill>
                    <a:schemeClr val="bg1"/>
                  </a:solidFill>
                  <a:latin typeface="Georgia" panose="02040502050405020303" pitchFamily="18" charset="0"/>
                  <a:ea typeface="+mn-ea"/>
                  <a:cs typeface="+mn-cs"/>
                </a:defRPr>
              </a:lvl3pPr>
              <a:lvl4pPr marL="521100" marR="0" indent="-17280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a:solidFill>
                    <a:schemeClr val="bg1"/>
                  </a:solidFill>
                  <a:latin typeface="Georgia" panose="02040502050405020303" pitchFamily="18" charset="0"/>
                  <a:ea typeface="+mn-ea"/>
                  <a:cs typeface="+mn-cs"/>
                </a:defRPr>
              </a:lvl4pPr>
              <a:lvl5pPr marL="685800" marR="0" indent="-171450" algn="l" defTabSz="764381" rtl="0" eaLnBrk="1" fontAlgn="base" latinLnBrk="0" hangingPunct="1">
                <a:lnSpc>
                  <a:spcPct val="100000"/>
                </a:lnSpc>
                <a:spcBef>
                  <a:spcPts val="0"/>
                </a:spcBef>
                <a:spcAft>
                  <a:spcPts val="450"/>
                </a:spcAft>
                <a:buClr>
                  <a:srgbClr val="000000"/>
                </a:buClr>
                <a:buSzTx/>
                <a:buFont typeface="Georgia" pitchFamily="18" charset="0"/>
                <a:buChar char="›"/>
                <a:tabLst/>
                <a:defRPr sz="1210" i="1" kern="1200" baseline="0">
                  <a:solidFill>
                    <a:schemeClr val="bg1"/>
                  </a:solidFill>
                  <a:latin typeface="Georgia" panose="02040502050405020303" pitchFamily="18" charset="0"/>
                  <a:ea typeface="+mn-ea"/>
                  <a:cs typeface="+mn-cs"/>
                </a:defRPr>
              </a:lvl5pPr>
              <a:lvl6pPr marL="175500" indent="-172800" algn="l" defTabSz="764118" rtl="0" eaLnBrk="1" latinLnBrk="0" hangingPunct="1">
                <a:lnSpc>
                  <a:spcPct val="100000"/>
                </a:lnSpc>
                <a:spcBef>
                  <a:spcPts val="0"/>
                </a:spcBef>
                <a:spcAft>
                  <a:spcPts val="0"/>
                </a:spcAft>
                <a:buFont typeface="+mj-lt"/>
                <a:buAutoNum type="arabicPeriod"/>
                <a:defRPr lang="en-GB" sz="825" kern="1200" baseline="0" noProof="0" dirty="0" smtClean="0">
                  <a:solidFill>
                    <a:schemeClr val="tx1"/>
                  </a:solidFill>
                  <a:latin typeface="Georgia" pitchFamily="18" charset="0"/>
                  <a:ea typeface="+mn-ea"/>
                  <a:cs typeface="+mn-cs"/>
                </a:defRPr>
              </a:lvl6pPr>
              <a:lvl7pPr marL="351000" indent="-171450" algn="l" defTabSz="764118" rtl="0" eaLnBrk="1" latinLnBrk="0" hangingPunct="1">
                <a:lnSpc>
                  <a:spcPct val="100000"/>
                </a:lnSpc>
                <a:spcBef>
                  <a:spcPts val="0"/>
                </a:spcBef>
                <a:spcAft>
                  <a:spcPts val="0"/>
                </a:spcAft>
                <a:buFont typeface="+mj-lt"/>
                <a:buAutoNum type="alphaLcPeriod"/>
                <a:defRPr lang="en-GB" sz="825" kern="1200" baseline="0" noProof="0" dirty="0" smtClean="0">
                  <a:solidFill>
                    <a:schemeClr val="tx1"/>
                  </a:solidFill>
                  <a:latin typeface="Georgia" pitchFamily="18" charset="0"/>
                  <a:ea typeface="+mn-ea"/>
                  <a:cs typeface="+mn-cs"/>
                </a:defRPr>
              </a:lvl7pPr>
              <a:lvl8pPr marL="521100" indent="-171450" algn="l" defTabSz="764118" rtl="0" eaLnBrk="1" latinLnBrk="0" hangingPunct="1">
                <a:lnSpc>
                  <a:spcPct val="100000"/>
                </a:lnSpc>
                <a:spcBef>
                  <a:spcPts val="0"/>
                </a:spcBef>
                <a:spcAft>
                  <a:spcPts val="0"/>
                </a:spcAft>
                <a:buFont typeface="+mj-lt"/>
                <a:buAutoNum type="romanLcPeriod"/>
                <a:defRPr lang="en-GB" sz="825" kern="1200" baseline="0" noProof="0" dirty="0" smtClean="0">
                  <a:solidFill>
                    <a:schemeClr val="tx1"/>
                  </a:solidFill>
                  <a:latin typeface="Georgia" pitchFamily="18" charset="0"/>
                  <a:ea typeface="+mn-ea"/>
                  <a:cs typeface="+mn-cs"/>
                </a:defRPr>
              </a:lvl8pPr>
              <a:lvl9pPr marL="0" indent="0" algn="l" defTabSz="764118" rtl="0" eaLnBrk="1" latinLnBrk="0" hangingPunct="1">
                <a:lnSpc>
                  <a:spcPct val="100000"/>
                </a:lnSpc>
                <a:spcBef>
                  <a:spcPts val="0"/>
                </a:spcBef>
                <a:spcAft>
                  <a:spcPts val="450"/>
                </a:spcAft>
                <a:buFont typeface="Arial" pitchFamily="34" charset="0"/>
                <a:buNone/>
                <a:defRPr lang="en-GB" sz="825" b="1" kern="1200" baseline="0" noProof="0" dirty="0" smtClean="0">
                  <a:solidFill>
                    <a:schemeClr val="tx2"/>
                  </a:solidFill>
                  <a:latin typeface="Georgia" pitchFamily="18" charset="0"/>
                  <a:ea typeface="+mn-ea"/>
                  <a:cs typeface="+mn-cs"/>
                </a:defRPr>
              </a:lvl9pPr>
            </a:lstStyle>
            <a:p>
              <a:r>
                <a:rPr lang="en-GB" sz="3309" b="1" dirty="0"/>
                <a:t>1</a:t>
              </a:r>
            </a:p>
          </p:txBody>
        </p:sp>
      </p:grpSp>
    </p:spTree>
    <p:extLst>
      <p:ext uri="{BB962C8B-B14F-4D97-AF65-F5344CB8AC3E}">
        <p14:creationId xmlns:p14="http://schemas.microsoft.com/office/powerpoint/2010/main" val="1585753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7EE7E2-1F92-4245-AA47-14ACD5ABDE9F}"/>
              </a:ext>
            </a:extLst>
          </p:cNvPr>
          <p:cNvSpPr>
            <a:spLocks noGrp="1"/>
          </p:cNvSpPr>
          <p:nvPr>
            <p:ph type="title"/>
          </p:nvPr>
        </p:nvSpPr>
        <p:spPr>
          <a:xfrm>
            <a:off x="31376" y="174648"/>
            <a:ext cx="8610600" cy="568301"/>
          </a:xfrm>
        </p:spPr>
        <p:txBody>
          <a:bodyPr>
            <a:noAutofit/>
          </a:bodyPr>
          <a:lstStyle/>
          <a:p>
            <a:pPr algn="ctr"/>
            <a:r>
              <a:rPr lang="en-US" sz="4400" b="1" i="1" dirty="0">
                <a:solidFill>
                  <a:schemeClr val="tx1">
                    <a:lumMod val="75000"/>
                  </a:schemeClr>
                </a:solidFill>
                <a:latin typeface="Georgia" panose="02040502050405020303" pitchFamily="18" charset="0"/>
              </a:rPr>
              <a:t>Overview</a:t>
            </a:r>
            <a:endParaRPr lang="en-US" sz="4400" dirty="0"/>
          </a:p>
        </p:txBody>
      </p:sp>
      <p:sp>
        <p:nvSpPr>
          <p:cNvPr id="4" name="Date Placeholder 3">
            <a:extLst>
              <a:ext uri="{FF2B5EF4-FFF2-40B4-BE49-F238E27FC236}">
                <a16:creationId xmlns="" xmlns:a16="http://schemas.microsoft.com/office/drawing/2014/main" id="{E0930D2D-0C0E-054B-9C34-10E6EC9CC4F2}"/>
              </a:ext>
            </a:extLst>
          </p:cNvPr>
          <p:cNvSpPr>
            <a:spLocks noGrp="1"/>
          </p:cNvSpPr>
          <p:nvPr>
            <p:ph type="dt" sz="half" idx="10"/>
          </p:nvPr>
        </p:nvSpPr>
        <p:spPr/>
        <p:txBody>
          <a:bodyPr/>
          <a:lstStyle/>
          <a:p>
            <a:fld id="{36838CDA-F267-4D05-AACC-D05B2164091D}" type="datetime3">
              <a:rPr lang="en-US" smtClean="0"/>
              <a:t>23 May 2019</a:t>
            </a:fld>
            <a:endParaRPr lang="en-US" dirty="0"/>
          </a:p>
        </p:txBody>
      </p:sp>
      <p:sp>
        <p:nvSpPr>
          <p:cNvPr id="5" name="Slide Number Placeholder 4">
            <a:extLst>
              <a:ext uri="{FF2B5EF4-FFF2-40B4-BE49-F238E27FC236}">
                <a16:creationId xmlns="" xmlns:a16="http://schemas.microsoft.com/office/drawing/2014/main" id="{E2739E9F-E168-774C-886B-5537C445CB30}"/>
              </a:ext>
            </a:extLst>
          </p:cNvPr>
          <p:cNvSpPr>
            <a:spLocks noGrp="1"/>
          </p:cNvSpPr>
          <p:nvPr>
            <p:ph type="sldNum" sz="quarter" idx="12"/>
          </p:nvPr>
        </p:nvSpPr>
        <p:spPr/>
        <p:txBody>
          <a:bodyPr/>
          <a:lstStyle/>
          <a:p>
            <a:fld id="{62E0A0BA-E48F-4DEF-8E9A-E39F0E284128}" type="slidenum">
              <a:rPr lang="en-US" smtClean="0"/>
              <a:pPr/>
              <a:t>4</a:t>
            </a:fld>
            <a:endParaRPr lang="en-US" dirty="0"/>
          </a:p>
        </p:txBody>
      </p:sp>
      <p:sp>
        <p:nvSpPr>
          <p:cNvPr id="8" name="TextBox 7">
            <a:extLst>
              <a:ext uri="{FF2B5EF4-FFF2-40B4-BE49-F238E27FC236}">
                <a16:creationId xmlns="" xmlns:a16="http://schemas.microsoft.com/office/drawing/2014/main" id="{55A94BE4-1827-7349-927E-1B94AA38D143}"/>
              </a:ext>
            </a:extLst>
          </p:cNvPr>
          <p:cNvSpPr txBox="1"/>
          <p:nvPr/>
        </p:nvSpPr>
        <p:spPr>
          <a:xfrm>
            <a:off x="457200" y="1200150"/>
            <a:ext cx="6858000" cy="3139321"/>
          </a:xfrm>
          <a:prstGeom prst="rect">
            <a:avLst/>
          </a:prstGeom>
          <a:noFill/>
        </p:spPr>
        <p:txBody>
          <a:bodyPr wrap="square" rtlCol="0">
            <a:spAutoFit/>
          </a:bodyPr>
          <a:lstStyle/>
          <a:p>
            <a:pPr marL="285750" indent="-285750">
              <a:buFont typeface="Wingdings" pitchFamily="2" charset="2"/>
              <a:buChar char="v"/>
            </a:pPr>
            <a:r>
              <a:rPr lang="en-CA" dirty="0"/>
              <a:t>KSA is undergoing a significant transformation guided by the ambitious 2030 Vision.</a:t>
            </a:r>
          </a:p>
          <a:p>
            <a:pPr marL="285750" indent="-285750">
              <a:buFont typeface="Wingdings" pitchFamily="2" charset="2"/>
              <a:buChar char="v"/>
            </a:pPr>
            <a:r>
              <a:rPr lang="en-CA" dirty="0"/>
              <a:t>The Saudi Commission for Health Specialties (SCFHS) is the country’s regulatory body for certification of all GHM since its establishment in 1992.</a:t>
            </a:r>
          </a:p>
          <a:p>
            <a:pPr marL="285750" indent="-285750">
              <a:buFont typeface="Wingdings" pitchFamily="2" charset="2"/>
              <a:buChar char="v"/>
            </a:pPr>
            <a:r>
              <a:rPr lang="en-CA" dirty="0"/>
              <a:t>The GHM Training Quality Initiative provides a national framework for continuous quality improvement and its associated quality indicators for GHM training supervised by the SCFHS.</a:t>
            </a:r>
            <a:endParaRPr lang="en-US" dirty="0"/>
          </a:p>
          <a:p>
            <a:endParaRPr lang="en-CA" dirty="0"/>
          </a:p>
          <a:p>
            <a:pPr marL="285750" indent="-285750">
              <a:buFont typeface="Wingdings" pitchFamily="2" charset="2"/>
              <a:buChar char="v"/>
            </a:pPr>
            <a:endParaRPr lang="en-CA" dirty="0"/>
          </a:p>
        </p:txBody>
      </p:sp>
    </p:spTree>
    <p:extLst>
      <p:ext uri="{BB962C8B-B14F-4D97-AF65-F5344CB8AC3E}">
        <p14:creationId xmlns:p14="http://schemas.microsoft.com/office/powerpoint/2010/main" val="116119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sz="2000" b="1" i="1" dirty="0">
                <a:solidFill>
                  <a:schemeClr val="tx1">
                    <a:lumMod val="75000"/>
                  </a:schemeClr>
                </a:solidFill>
                <a:latin typeface="Georgia" panose="02040502050405020303" pitchFamily="18" charset="0"/>
              </a:rPr>
              <a:t>GHM  Training Quality development Time Line </a:t>
            </a:r>
            <a:endParaRPr lang="en-US" sz="2000" dirty="0"/>
          </a:p>
        </p:txBody>
      </p:sp>
      <p:grpSp>
        <p:nvGrpSpPr>
          <p:cNvPr id="4" name="Group 3"/>
          <p:cNvGrpSpPr/>
          <p:nvPr/>
        </p:nvGrpSpPr>
        <p:grpSpPr>
          <a:xfrm>
            <a:off x="781050" y="2667000"/>
            <a:ext cx="1200150" cy="342900"/>
            <a:chOff x="323850" y="2667000"/>
            <a:chExt cx="1200150" cy="342900"/>
          </a:xfrm>
        </p:grpSpPr>
        <p:sp>
          <p:nvSpPr>
            <p:cNvPr id="5" name="Rounded Rectangle 4"/>
            <p:cNvSpPr/>
            <p:nvPr/>
          </p:nvSpPr>
          <p:spPr>
            <a:xfrm>
              <a:off x="381000" y="2724150"/>
              <a:ext cx="1143000" cy="2286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323850" y="2667000"/>
              <a:ext cx="342900" cy="342900"/>
            </a:xfrm>
            <a:prstGeom prst="ellipse">
              <a:avLst/>
            </a:prstGeom>
            <a:solidFill>
              <a:schemeClr val="bg2">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381000" y="2724150"/>
              <a:ext cx="228600" cy="2286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 name="Group 9"/>
          <p:cNvGrpSpPr/>
          <p:nvPr/>
        </p:nvGrpSpPr>
        <p:grpSpPr>
          <a:xfrm>
            <a:off x="1676400" y="2667000"/>
            <a:ext cx="1200150" cy="342900"/>
            <a:chOff x="323850" y="2667000"/>
            <a:chExt cx="1200150" cy="342900"/>
          </a:xfrm>
        </p:grpSpPr>
        <p:sp>
          <p:nvSpPr>
            <p:cNvPr id="11" name="Rounded Rectangle 10"/>
            <p:cNvSpPr/>
            <p:nvPr/>
          </p:nvSpPr>
          <p:spPr>
            <a:xfrm>
              <a:off x="381000" y="2724150"/>
              <a:ext cx="1143000" cy="22860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p:nvSpPr>
          <p:spPr>
            <a:xfrm>
              <a:off x="323850" y="2667000"/>
              <a:ext cx="342900" cy="342900"/>
            </a:xfrm>
            <a:prstGeom prst="ellipse">
              <a:avLst/>
            </a:prstGeom>
            <a:solidFill>
              <a:schemeClr val="bg2">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p:nvPr/>
          </p:nvSpPr>
          <p:spPr>
            <a:xfrm>
              <a:off x="381000" y="2724150"/>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p:cNvGrpSpPr/>
          <p:nvPr/>
        </p:nvGrpSpPr>
        <p:grpSpPr>
          <a:xfrm>
            <a:off x="2590800" y="2667000"/>
            <a:ext cx="1200150" cy="342900"/>
            <a:chOff x="323850" y="2667000"/>
            <a:chExt cx="1200150" cy="342900"/>
          </a:xfrm>
        </p:grpSpPr>
        <p:sp>
          <p:nvSpPr>
            <p:cNvPr id="15" name="Rounded Rectangle 14"/>
            <p:cNvSpPr/>
            <p:nvPr/>
          </p:nvSpPr>
          <p:spPr>
            <a:xfrm>
              <a:off x="381000" y="2724150"/>
              <a:ext cx="1143000" cy="228600"/>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p:cNvSpPr/>
            <p:nvPr/>
          </p:nvSpPr>
          <p:spPr>
            <a:xfrm>
              <a:off x="323850" y="2667000"/>
              <a:ext cx="342900" cy="342900"/>
            </a:xfrm>
            <a:prstGeom prst="ellipse">
              <a:avLst/>
            </a:prstGeom>
            <a:solidFill>
              <a:schemeClr val="bg2">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p:cNvSpPr/>
            <p:nvPr/>
          </p:nvSpPr>
          <p:spPr>
            <a:xfrm>
              <a:off x="381000" y="2724150"/>
              <a:ext cx="228600" cy="2286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p:cNvGrpSpPr/>
          <p:nvPr/>
        </p:nvGrpSpPr>
        <p:grpSpPr>
          <a:xfrm>
            <a:off x="3505200" y="2667000"/>
            <a:ext cx="1200150" cy="342900"/>
            <a:chOff x="323850" y="2667000"/>
            <a:chExt cx="1200150" cy="342900"/>
          </a:xfrm>
        </p:grpSpPr>
        <p:sp>
          <p:nvSpPr>
            <p:cNvPr id="19" name="Rounded Rectangle 18"/>
            <p:cNvSpPr/>
            <p:nvPr/>
          </p:nvSpPr>
          <p:spPr>
            <a:xfrm>
              <a:off x="381000" y="2724150"/>
              <a:ext cx="1143000" cy="228600"/>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p:nvSpPr>
          <p:spPr>
            <a:xfrm>
              <a:off x="323850" y="2667000"/>
              <a:ext cx="342900" cy="342900"/>
            </a:xfrm>
            <a:prstGeom prst="ellipse">
              <a:avLst/>
            </a:prstGeom>
            <a:solidFill>
              <a:schemeClr val="bg2">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p:cNvSpPr/>
            <p:nvPr/>
          </p:nvSpPr>
          <p:spPr>
            <a:xfrm>
              <a:off x="381000" y="2724150"/>
              <a:ext cx="228600" cy="22860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p:cNvGrpSpPr/>
          <p:nvPr/>
        </p:nvGrpSpPr>
        <p:grpSpPr>
          <a:xfrm>
            <a:off x="4419600" y="2667000"/>
            <a:ext cx="1200150" cy="342900"/>
            <a:chOff x="323850" y="2667000"/>
            <a:chExt cx="1200150" cy="342900"/>
          </a:xfrm>
        </p:grpSpPr>
        <p:sp>
          <p:nvSpPr>
            <p:cNvPr id="23" name="Rounded Rectangle 22"/>
            <p:cNvSpPr/>
            <p:nvPr/>
          </p:nvSpPr>
          <p:spPr>
            <a:xfrm>
              <a:off x="381000" y="2724150"/>
              <a:ext cx="1143000" cy="228600"/>
            </a:xfrm>
            <a:prstGeom prst="roundRect">
              <a:avLst>
                <a:gd name="adj" fmla="val 50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p:cNvSpPr/>
            <p:nvPr/>
          </p:nvSpPr>
          <p:spPr>
            <a:xfrm>
              <a:off x="323850" y="2667000"/>
              <a:ext cx="342900" cy="342900"/>
            </a:xfrm>
            <a:prstGeom prst="ellipse">
              <a:avLst/>
            </a:prstGeom>
            <a:solidFill>
              <a:schemeClr val="bg2">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p:cNvSpPr/>
            <p:nvPr/>
          </p:nvSpPr>
          <p:spPr>
            <a:xfrm>
              <a:off x="381000" y="2724150"/>
              <a:ext cx="228600" cy="228600"/>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6" name="Group 25"/>
          <p:cNvGrpSpPr/>
          <p:nvPr/>
        </p:nvGrpSpPr>
        <p:grpSpPr>
          <a:xfrm>
            <a:off x="5334000" y="2667000"/>
            <a:ext cx="1200150" cy="342900"/>
            <a:chOff x="323850" y="2667000"/>
            <a:chExt cx="1200150" cy="342900"/>
          </a:xfrm>
        </p:grpSpPr>
        <p:sp>
          <p:nvSpPr>
            <p:cNvPr id="27" name="Rounded Rectangle 26"/>
            <p:cNvSpPr/>
            <p:nvPr/>
          </p:nvSpPr>
          <p:spPr>
            <a:xfrm>
              <a:off x="381000" y="2724150"/>
              <a:ext cx="1143000" cy="228600"/>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p:cNvSpPr/>
            <p:nvPr/>
          </p:nvSpPr>
          <p:spPr>
            <a:xfrm>
              <a:off x="323850" y="2667000"/>
              <a:ext cx="342900" cy="342900"/>
            </a:xfrm>
            <a:prstGeom prst="ellipse">
              <a:avLst/>
            </a:prstGeom>
            <a:solidFill>
              <a:schemeClr val="bg2">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p:cNvSpPr/>
            <p:nvPr/>
          </p:nvSpPr>
          <p:spPr>
            <a:xfrm>
              <a:off x="381000" y="2724150"/>
              <a:ext cx="228600" cy="22860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p:cNvGrpSpPr/>
          <p:nvPr/>
        </p:nvGrpSpPr>
        <p:grpSpPr>
          <a:xfrm>
            <a:off x="6248400" y="2667000"/>
            <a:ext cx="1200150" cy="342900"/>
            <a:chOff x="323850" y="2667000"/>
            <a:chExt cx="1200150" cy="342900"/>
          </a:xfrm>
        </p:grpSpPr>
        <p:sp>
          <p:nvSpPr>
            <p:cNvPr id="31" name="Rounded Rectangle 30"/>
            <p:cNvSpPr/>
            <p:nvPr/>
          </p:nvSpPr>
          <p:spPr>
            <a:xfrm>
              <a:off x="381000" y="2724150"/>
              <a:ext cx="1143000" cy="2286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p:cNvSpPr/>
            <p:nvPr/>
          </p:nvSpPr>
          <p:spPr>
            <a:xfrm>
              <a:off x="323850" y="2667000"/>
              <a:ext cx="342900" cy="342900"/>
            </a:xfrm>
            <a:prstGeom prst="ellipse">
              <a:avLst/>
            </a:prstGeom>
            <a:solidFill>
              <a:schemeClr val="bg2">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p:cNvSpPr/>
            <p:nvPr/>
          </p:nvSpPr>
          <p:spPr>
            <a:xfrm>
              <a:off x="381000" y="2724150"/>
              <a:ext cx="228600" cy="22860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4" name="Group 33"/>
          <p:cNvGrpSpPr/>
          <p:nvPr/>
        </p:nvGrpSpPr>
        <p:grpSpPr>
          <a:xfrm>
            <a:off x="1066800" y="3077370"/>
            <a:ext cx="1550022" cy="1060231"/>
            <a:chOff x="1066800" y="3077369"/>
            <a:chExt cx="1550022" cy="1060230"/>
          </a:xfrm>
        </p:grpSpPr>
        <p:sp>
          <p:nvSpPr>
            <p:cNvPr id="35" name="TextBox 34"/>
            <p:cNvSpPr txBox="1"/>
            <p:nvPr/>
          </p:nvSpPr>
          <p:spPr>
            <a:xfrm>
              <a:off x="1066800" y="3552825"/>
              <a:ext cx="1550022" cy="584774"/>
            </a:xfrm>
            <a:prstGeom prst="rect">
              <a:avLst/>
            </a:prstGeom>
            <a:noFill/>
          </p:spPr>
          <p:txBody>
            <a:bodyPr wrap="square" rtlCol="0">
              <a:spAutoFit/>
            </a:bodyPr>
            <a:lstStyle/>
            <a:p>
              <a:pPr algn="ctr"/>
              <a:r>
                <a:rPr lang="en-US" sz="1400" b="1" dirty="0">
                  <a:solidFill>
                    <a:schemeClr val="tx2">
                      <a:lumMod val="75000"/>
                      <a:lumOff val="25000"/>
                    </a:schemeClr>
                  </a:solidFill>
                </a:rPr>
                <a:t>January 2018</a:t>
              </a:r>
              <a:r>
                <a:rPr lang="en-US" sz="1600" b="1" dirty="0">
                  <a:solidFill>
                    <a:schemeClr val="tx2">
                      <a:lumMod val="50000"/>
                      <a:lumOff val="50000"/>
                    </a:schemeClr>
                  </a:solidFill>
                </a:rPr>
                <a:t/>
              </a:r>
              <a:br>
                <a:rPr lang="en-US" sz="1600" b="1" dirty="0">
                  <a:solidFill>
                    <a:schemeClr val="tx2">
                      <a:lumMod val="50000"/>
                      <a:lumOff val="50000"/>
                    </a:schemeClr>
                  </a:solidFill>
                </a:rPr>
              </a:br>
              <a:r>
                <a:rPr lang="en-US" sz="900" dirty="0">
                  <a:solidFill>
                    <a:schemeClr val="tx2">
                      <a:lumMod val="50000"/>
                      <a:lumOff val="50000"/>
                    </a:schemeClr>
                  </a:solidFill>
                </a:rPr>
                <a:t>GHM Quality Matrices Approval </a:t>
              </a:r>
            </a:p>
          </p:txBody>
        </p:sp>
        <p:grpSp>
          <p:nvGrpSpPr>
            <p:cNvPr id="36" name="Group 52"/>
            <p:cNvGrpSpPr/>
            <p:nvPr/>
          </p:nvGrpSpPr>
          <p:grpSpPr>
            <a:xfrm flipV="1">
              <a:off x="1469521" y="3077369"/>
              <a:ext cx="744534" cy="441166"/>
              <a:chOff x="2971800" y="1581150"/>
              <a:chExt cx="914400" cy="541814"/>
            </a:xfrm>
          </p:grpSpPr>
          <p:cxnSp>
            <p:nvCxnSpPr>
              <p:cNvPr id="37" name="Straight Connector 36"/>
              <p:cNvCxnSpPr/>
              <p:nvPr/>
            </p:nvCxnSpPr>
            <p:spPr>
              <a:xfrm rot="5400000" flipH="1" flipV="1">
                <a:off x="3162300" y="1855470"/>
                <a:ext cx="533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0800000">
                <a:off x="2971800" y="1581150"/>
                <a:ext cx="914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39" name="Group 38"/>
          <p:cNvGrpSpPr/>
          <p:nvPr/>
        </p:nvGrpSpPr>
        <p:grpSpPr>
          <a:xfrm>
            <a:off x="2000468" y="1200150"/>
            <a:ext cx="1568854" cy="1405890"/>
            <a:chOff x="162143" y="1200150"/>
            <a:chExt cx="1568854" cy="1405890"/>
          </a:xfrm>
        </p:grpSpPr>
        <p:sp>
          <p:nvSpPr>
            <p:cNvPr id="40" name="TextBox 39"/>
            <p:cNvSpPr txBox="1"/>
            <p:nvPr/>
          </p:nvSpPr>
          <p:spPr>
            <a:xfrm>
              <a:off x="162143" y="1200150"/>
              <a:ext cx="1568854" cy="861774"/>
            </a:xfrm>
            <a:prstGeom prst="rect">
              <a:avLst/>
            </a:prstGeom>
            <a:noFill/>
          </p:spPr>
          <p:txBody>
            <a:bodyPr wrap="square" rtlCol="0">
              <a:spAutoFit/>
            </a:bodyPr>
            <a:lstStyle/>
            <a:p>
              <a:r>
                <a:rPr lang="en-US" sz="1400" b="1" dirty="0">
                  <a:solidFill>
                    <a:schemeClr val="tx2">
                      <a:lumMod val="75000"/>
                      <a:lumOff val="25000"/>
                    </a:schemeClr>
                  </a:solidFill>
                </a:rPr>
                <a:t>Feb-Dec 2018</a:t>
              </a:r>
              <a:r>
                <a:rPr lang="en-US" sz="1600" b="1" dirty="0">
                  <a:solidFill>
                    <a:schemeClr val="tx2">
                      <a:lumMod val="50000"/>
                      <a:lumOff val="50000"/>
                    </a:schemeClr>
                  </a:solidFill>
                </a:rPr>
                <a:t/>
              </a:r>
              <a:br>
                <a:rPr lang="en-US" sz="1600" b="1" dirty="0">
                  <a:solidFill>
                    <a:schemeClr val="tx2">
                      <a:lumMod val="50000"/>
                      <a:lumOff val="50000"/>
                    </a:schemeClr>
                  </a:solidFill>
                </a:rPr>
              </a:br>
              <a:r>
                <a:rPr lang="en-US" sz="600" dirty="0">
                  <a:solidFill>
                    <a:schemeClr val="tx2">
                      <a:lumMod val="50000"/>
                      <a:lumOff val="50000"/>
                    </a:schemeClr>
                  </a:solidFill>
                </a:rPr>
                <a:t>GHM Quality Matrices induction </a:t>
              </a:r>
            </a:p>
            <a:p>
              <a:pPr marL="214313" indent="-214313">
                <a:buFont typeface="Arial" panose="020B0604020202020204" pitchFamily="34" charset="0"/>
                <a:buChar char="•"/>
              </a:pPr>
              <a:r>
                <a:rPr lang="en-US" sz="600" dirty="0">
                  <a:solidFill>
                    <a:schemeClr val="tx2">
                      <a:lumMod val="50000"/>
                      <a:lumOff val="50000"/>
                    </a:schemeClr>
                  </a:solidFill>
                </a:rPr>
                <a:t>Workshops </a:t>
              </a:r>
            </a:p>
            <a:p>
              <a:pPr marL="214313" indent="-214313">
                <a:buFont typeface="Arial" panose="020B0604020202020204" pitchFamily="34" charset="0"/>
                <a:buChar char="•"/>
              </a:pPr>
              <a:r>
                <a:rPr lang="en-US" sz="600" dirty="0">
                  <a:solidFill>
                    <a:schemeClr val="tx2">
                      <a:lumMod val="50000"/>
                      <a:lumOff val="50000"/>
                    </a:schemeClr>
                  </a:solidFill>
                </a:rPr>
                <a:t>Focus groups census meetings</a:t>
              </a:r>
            </a:p>
            <a:p>
              <a:pPr marL="214313" indent="-214313">
                <a:buFont typeface="Arial" panose="020B0604020202020204" pitchFamily="34" charset="0"/>
                <a:buChar char="•"/>
              </a:pPr>
              <a:r>
                <a:rPr lang="en-US" sz="600" dirty="0">
                  <a:solidFill>
                    <a:schemeClr val="tx2">
                      <a:lumMod val="50000"/>
                      <a:lumOff val="50000"/>
                    </a:schemeClr>
                  </a:solidFill>
                </a:rPr>
                <a:t>Finalization </a:t>
              </a:r>
            </a:p>
            <a:p>
              <a:pPr marL="214313" indent="-214313">
                <a:buFont typeface="Arial" panose="020B0604020202020204" pitchFamily="34" charset="0"/>
                <a:buChar char="•"/>
              </a:pPr>
              <a:r>
                <a:rPr lang="en-US" sz="600" dirty="0">
                  <a:solidFill>
                    <a:schemeClr val="tx2">
                      <a:lumMod val="50000"/>
                      <a:lumOff val="50000"/>
                    </a:schemeClr>
                  </a:solidFill>
                </a:rPr>
                <a:t>Rollout plan </a:t>
              </a:r>
            </a:p>
            <a:p>
              <a:pPr marL="214313" indent="-214313">
                <a:buFont typeface="Arial" panose="020B0604020202020204" pitchFamily="34" charset="0"/>
                <a:buChar char="•"/>
              </a:pPr>
              <a:endParaRPr lang="en-US" sz="600" dirty="0">
                <a:solidFill>
                  <a:schemeClr val="tx2">
                    <a:lumMod val="50000"/>
                    <a:lumOff val="50000"/>
                  </a:schemeClr>
                </a:solidFill>
              </a:endParaRPr>
            </a:p>
          </p:txBody>
        </p:sp>
        <p:grpSp>
          <p:nvGrpSpPr>
            <p:cNvPr id="41" name="Group 83"/>
            <p:cNvGrpSpPr/>
            <p:nvPr/>
          </p:nvGrpSpPr>
          <p:grpSpPr>
            <a:xfrm>
              <a:off x="583696" y="2164874"/>
              <a:ext cx="744534" cy="441166"/>
              <a:chOff x="2971800" y="1581150"/>
              <a:chExt cx="914400" cy="541814"/>
            </a:xfrm>
          </p:grpSpPr>
          <p:cxnSp>
            <p:nvCxnSpPr>
              <p:cNvPr id="42" name="Straight Connector 41"/>
              <p:cNvCxnSpPr/>
              <p:nvPr/>
            </p:nvCxnSpPr>
            <p:spPr>
              <a:xfrm rot="5400000" flipH="1" flipV="1">
                <a:off x="3162300" y="1855470"/>
                <a:ext cx="533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0800000">
                <a:off x="2971800" y="1581150"/>
                <a:ext cx="914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44" name="Group 43"/>
          <p:cNvGrpSpPr/>
          <p:nvPr/>
        </p:nvGrpSpPr>
        <p:grpSpPr>
          <a:xfrm>
            <a:off x="2901950" y="3077370"/>
            <a:ext cx="1550022" cy="1060231"/>
            <a:chOff x="2886075" y="3077369"/>
            <a:chExt cx="1550022" cy="1060230"/>
          </a:xfrm>
        </p:grpSpPr>
        <p:sp>
          <p:nvSpPr>
            <p:cNvPr id="45" name="TextBox 44"/>
            <p:cNvSpPr txBox="1"/>
            <p:nvPr/>
          </p:nvSpPr>
          <p:spPr>
            <a:xfrm>
              <a:off x="2886075" y="3552825"/>
              <a:ext cx="1550022" cy="584774"/>
            </a:xfrm>
            <a:prstGeom prst="rect">
              <a:avLst/>
            </a:prstGeom>
            <a:noFill/>
          </p:spPr>
          <p:txBody>
            <a:bodyPr wrap="square" rtlCol="0">
              <a:spAutoFit/>
            </a:bodyPr>
            <a:lstStyle/>
            <a:p>
              <a:pPr algn="ctr"/>
              <a:r>
                <a:rPr lang="en-US" sz="1400" b="1" dirty="0">
                  <a:solidFill>
                    <a:schemeClr val="tx2">
                      <a:lumMod val="75000"/>
                      <a:lumOff val="25000"/>
                    </a:schemeClr>
                  </a:solidFill>
                </a:rPr>
                <a:t>March 30 2019</a:t>
              </a:r>
              <a:r>
                <a:rPr lang="en-US" sz="1600" b="1" dirty="0">
                  <a:solidFill>
                    <a:schemeClr val="tx2">
                      <a:lumMod val="50000"/>
                      <a:lumOff val="50000"/>
                    </a:schemeClr>
                  </a:solidFill>
                </a:rPr>
                <a:t/>
              </a:r>
              <a:br>
                <a:rPr lang="en-US" sz="1600" b="1" dirty="0">
                  <a:solidFill>
                    <a:schemeClr val="tx2">
                      <a:lumMod val="50000"/>
                      <a:lumOff val="50000"/>
                    </a:schemeClr>
                  </a:solidFill>
                </a:rPr>
              </a:br>
              <a:r>
                <a:rPr lang="en-US" sz="900" dirty="0">
                  <a:solidFill>
                    <a:schemeClr val="tx2">
                      <a:lumMod val="50000"/>
                      <a:lumOff val="50000"/>
                    </a:schemeClr>
                  </a:solidFill>
                </a:rPr>
                <a:t>First cycle report generated </a:t>
              </a:r>
            </a:p>
          </p:txBody>
        </p:sp>
        <p:grpSp>
          <p:nvGrpSpPr>
            <p:cNvPr id="46" name="Group 79"/>
            <p:cNvGrpSpPr/>
            <p:nvPr/>
          </p:nvGrpSpPr>
          <p:grpSpPr>
            <a:xfrm flipV="1">
              <a:off x="3288796" y="3077369"/>
              <a:ext cx="744534" cy="441166"/>
              <a:chOff x="2971800" y="1581150"/>
              <a:chExt cx="914400" cy="541814"/>
            </a:xfrm>
          </p:grpSpPr>
          <p:cxnSp>
            <p:nvCxnSpPr>
              <p:cNvPr id="47" name="Straight Connector 46"/>
              <p:cNvCxnSpPr/>
              <p:nvPr/>
            </p:nvCxnSpPr>
            <p:spPr>
              <a:xfrm rot="5400000" flipH="1" flipV="1">
                <a:off x="3162300" y="1855470"/>
                <a:ext cx="533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0800000">
                <a:off x="2971800" y="1581150"/>
                <a:ext cx="914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49" name="Group 48"/>
          <p:cNvGrpSpPr/>
          <p:nvPr/>
        </p:nvGrpSpPr>
        <p:grpSpPr>
          <a:xfrm>
            <a:off x="3790950" y="1200150"/>
            <a:ext cx="1550022" cy="1405890"/>
            <a:chOff x="180975" y="1200150"/>
            <a:chExt cx="1550022" cy="1405890"/>
          </a:xfrm>
        </p:grpSpPr>
        <p:sp>
          <p:nvSpPr>
            <p:cNvPr id="50" name="TextBox 49"/>
            <p:cNvSpPr txBox="1"/>
            <p:nvPr/>
          </p:nvSpPr>
          <p:spPr>
            <a:xfrm>
              <a:off x="180975" y="1200150"/>
              <a:ext cx="1550022" cy="723275"/>
            </a:xfrm>
            <a:prstGeom prst="rect">
              <a:avLst/>
            </a:prstGeom>
            <a:noFill/>
          </p:spPr>
          <p:txBody>
            <a:bodyPr wrap="square" rtlCol="0">
              <a:spAutoFit/>
            </a:bodyPr>
            <a:lstStyle/>
            <a:p>
              <a:pPr algn="ctr"/>
              <a:r>
                <a:rPr lang="en-US" sz="1400" b="1" dirty="0">
                  <a:solidFill>
                    <a:schemeClr val="tx2">
                      <a:lumMod val="75000"/>
                      <a:lumOff val="25000"/>
                    </a:schemeClr>
                  </a:solidFill>
                </a:rPr>
                <a:t>May 2019</a:t>
              </a:r>
              <a:r>
                <a:rPr lang="en-US" sz="1600" b="1" dirty="0">
                  <a:solidFill>
                    <a:schemeClr val="tx2">
                      <a:lumMod val="50000"/>
                      <a:lumOff val="50000"/>
                    </a:schemeClr>
                  </a:solidFill>
                </a:rPr>
                <a:t/>
              </a:r>
              <a:br>
                <a:rPr lang="en-US" sz="1600" b="1" dirty="0">
                  <a:solidFill>
                    <a:schemeClr val="tx2">
                      <a:lumMod val="50000"/>
                      <a:lumOff val="50000"/>
                    </a:schemeClr>
                  </a:solidFill>
                </a:rPr>
              </a:br>
              <a:r>
                <a:rPr lang="en-US" sz="900" dirty="0">
                  <a:solidFill>
                    <a:schemeClr val="tx2">
                      <a:lumMod val="50000"/>
                      <a:lumOff val="50000"/>
                    </a:schemeClr>
                  </a:solidFill>
                </a:rPr>
                <a:t>Recommended PI program initiatives identified</a:t>
              </a:r>
            </a:p>
          </p:txBody>
        </p:sp>
        <p:grpSp>
          <p:nvGrpSpPr>
            <p:cNvPr id="51" name="Group 93"/>
            <p:cNvGrpSpPr/>
            <p:nvPr/>
          </p:nvGrpSpPr>
          <p:grpSpPr>
            <a:xfrm>
              <a:off x="583696" y="2164874"/>
              <a:ext cx="744534" cy="441166"/>
              <a:chOff x="2971800" y="1581150"/>
              <a:chExt cx="914400" cy="541814"/>
            </a:xfrm>
          </p:grpSpPr>
          <p:cxnSp>
            <p:nvCxnSpPr>
              <p:cNvPr id="52" name="Straight Connector 51"/>
              <p:cNvCxnSpPr/>
              <p:nvPr/>
            </p:nvCxnSpPr>
            <p:spPr>
              <a:xfrm rot="5400000" flipH="1" flipV="1">
                <a:off x="3162300" y="1855470"/>
                <a:ext cx="533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10800000">
                <a:off x="2971800" y="1581150"/>
                <a:ext cx="914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54" name="Group 53"/>
          <p:cNvGrpSpPr/>
          <p:nvPr/>
        </p:nvGrpSpPr>
        <p:grpSpPr>
          <a:xfrm>
            <a:off x="4737100" y="3077372"/>
            <a:ext cx="1550022" cy="1060231"/>
            <a:chOff x="4676775" y="3077369"/>
            <a:chExt cx="1550022" cy="1060230"/>
          </a:xfrm>
        </p:grpSpPr>
        <p:sp>
          <p:nvSpPr>
            <p:cNvPr id="55" name="TextBox 54"/>
            <p:cNvSpPr txBox="1"/>
            <p:nvPr/>
          </p:nvSpPr>
          <p:spPr>
            <a:xfrm>
              <a:off x="4676775" y="3552825"/>
              <a:ext cx="1550022" cy="584774"/>
            </a:xfrm>
            <a:prstGeom prst="rect">
              <a:avLst/>
            </a:prstGeom>
            <a:noFill/>
          </p:spPr>
          <p:txBody>
            <a:bodyPr wrap="square" rtlCol="0">
              <a:spAutoFit/>
            </a:bodyPr>
            <a:lstStyle/>
            <a:p>
              <a:pPr algn="ctr"/>
              <a:r>
                <a:rPr lang="en-US" sz="1400" b="1" dirty="0">
                  <a:solidFill>
                    <a:schemeClr val="tx2">
                      <a:lumMod val="75000"/>
                      <a:lumOff val="25000"/>
                    </a:schemeClr>
                  </a:solidFill>
                </a:rPr>
                <a:t> June 2019</a:t>
              </a:r>
              <a:r>
                <a:rPr lang="en-US" sz="1600" b="1" dirty="0">
                  <a:solidFill>
                    <a:schemeClr val="tx2">
                      <a:lumMod val="50000"/>
                      <a:lumOff val="50000"/>
                    </a:schemeClr>
                  </a:solidFill>
                </a:rPr>
                <a:t/>
              </a:r>
              <a:br>
                <a:rPr lang="en-US" sz="1600" b="1" dirty="0">
                  <a:solidFill>
                    <a:schemeClr val="tx2">
                      <a:lumMod val="50000"/>
                      <a:lumOff val="50000"/>
                    </a:schemeClr>
                  </a:solidFill>
                </a:rPr>
              </a:br>
              <a:r>
                <a:rPr lang="en-US" sz="900" dirty="0">
                  <a:solidFill>
                    <a:schemeClr val="tx2">
                      <a:lumMod val="50000"/>
                      <a:lumOff val="50000"/>
                    </a:schemeClr>
                  </a:solidFill>
                </a:rPr>
                <a:t>GHM Training excellence Follow-up PI Report</a:t>
              </a:r>
            </a:p>
          </p:txBody>
        </p:sp>
        <p:grpSp>
          <p:nvGrpSpPr>
            <p:cNvPr id="56" name="Group 89"/>
            <p:cNvGrpSpPr/>
            <p:nvPr/>
          </p:nvGrpSpPr>
          <p:grpSpPr>
            <a:xfrm flipV="1">
              <a:off x="5079496" y="3077369"/>
              <a:ext cx="744534" cy="441166"/>
              <a:chOff x="2971800" y="1581150"/>
              <a:chExt cx="914400" cy="541814"/>
            </a:xfrm>
          </p:grpSpPr>
          <p:cxnSp>
            <p:nvCxnSpPr>
              <p:cNvPr id="57" name="Straight Connector 56"/>
              <p:cNvCxnSpPr/>
              <p:nvPr/>
            </p:nvCxnSpPr>
            <p:spPr>
              <a:xfrm rot="5400000" flipH="1" flipV="1">
                <a:off x="3162300" y="1855470"/>
                <a:ext cx="533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10800000">
                <a:off x="2971800" y="1581150"/>
                <a:ext cx="914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59" name="Group 58"/>
          <p:cNvGrpSpPr/>
          <p:nvPr/>
        </p:nvGrpSpPr>
        <p:grpSpPr>
          <a:xfrm>
            <a:off x="5638800" y="1200150"/>
            <a:ext cx="1550022" cy="1405890"/>
            <a:chOff x="180975" y="1200150"/>
            <a:chExt cx="1550022" cy="1405890"/>
          </a:xfrm>
        </p:grpSpPr>
        <p:sp>
          <p:nvSpPr>
            <p:cNvPr id="60" name="TextBox 59"/>
            <p:cNvSpPr txBox="1"/>
            <p:nvPr/>
          </p:nvSpPr>
          <p:spPr>
            <a:xfrm>
              <a:off x="180975" y="1200150"/>
              <a:ext cx="1550022" cy="923330"/>
            </a:xfrm>
            <a:prstGeom prst="rect">
              <a:avLst/>
            </a:prstGeom>
            <a:noFill/>
          </p:spPr>
          <p:txBody>
            <a:bodyPr wrap="square" rtlCol="0">
              <a:spAutoFit/>
            </a:bodyPr>
            <a:lstStyle/>
            <a:p>
              <a:pPr algn="ctr"/>
              <a:r>
                <a:rPr lang="en-US" sz="1400" b="1" dirty="0">
                  <a:solidFill>
                    <a:schemeClr val="tx2">
                      <a:lumMod val="75000"/>
                      <a:lumOff val="25000"/>
                    </a:schemeClr>
                  </a:solidFill>
                </a:rPr>
                <a:t>July- Dec 2019</a:t>
              </a:r>
              <a:r>
                <a:rPr lang="en-US" sz="1600" b="1" dirty="0">
                  <a:solidFill>
                    <a:schemeClr val="tx2">
                      <a:lumMod val="50000"/>
                      <a:lumOff val="50000"/>
                    </a:schemeClr>
                  </a:solidFill>
                </a:rPr>
                <a:t/>
              </a:r>
              <a:br>
                <a:rPr lang="en-US" sz="1600" b="1" dirty="0">
                  <a:solidFill>
                    <a:schemeClr val="tx2">
                      <a:lumMod val="50000"/>
                      <a:lumOff val="50000"/>
                    </a:schemeClr>
                  </a:solidFill>
                </a:rPr>
              </a:br>
              <a:r>
                <a:rPr lang="en-US" sz="1000" dirty="0">
                  <a:solidFill>
                    <a:schemeClr val="tx2">
                      <a:lumMod val="50000"/>
                      <a:lumOff val="50000"/>
                    </a:schemeClr>
                  </a:solidFill>
                </a:rPr>
                <a:t>Creation of Training Quality Standards and international bench mark </a:t>
              </a:r>
              <a:endParaRPr lang="en-US" sz="1050" dirty="0">
                <a:solidFill>
                  <a:schemeClr val="tx2">
                    <a:lumMod val="50000"/>
                    <a:lumOff val="50000"/>
                  </a:schemeClr>
                </a:solidFill>
              </a:endParaRPr>
            </a:p>
          </p:txBody>
        </p:sp>
        <p:grpSp>
          <p:nvGrpSpPr>
            <p:cNvPr id="61" name="Group 103"/>
            <p:cNvGrpSpPr/>
            <p:nvPr/>
          </p:nvGrpSpPr>
          <p:grpSpPr>
            <a:xfrm>
              <a:off x="583696" y="2164874"/>
              <a:ext cx="744534" cy="441166"/>
              <a:chOff x="2971800" y="1581150"/>
              <a:chExt cx="914400" cy="541814"/>
            </a:xfrm>
          </p:grpSpPr>
          <p:cxnSp>
            <p:nvCxnSpPr>
              <p:cNvPr id="62" name="Straight Connector 61"/>
              <p:cNvCxnSpPr/>
              <p:nvPr/>
            </p:nvCxnSpPr>
            <p:spPr>
              <a:xfrm rot="5400000" flipH="1" flipV="1">
                <a:off x="3162300" y="1855470"/>
                <a:ext cx="533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10800000">
                <a:off x="2971800" y="1581150"/>
                <a:ext cx="914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64" name="Group 63"/>
          <p:cNvGrpSpPr/>
          <p:nvPr/>
        </p:nvGrpSpPr>
        <p:grpSpPr>
          <a:xfrm>
            <a:off x="6572250" y="3077371"/>
            <a:ext cx="1550022" cy="1244897"/>
            <a:chOff x="6524625" y="3077369"/>
            <a:chExt cx="1550022" cy="1244897"/>
          </a:xfrm>
        </p:grpSpPr>
        <p:sp>
          <p:nvSpPr>
            <p:cNvPr id="65" name="TextBox 64"/>
            <p:cNvSpPr txBox="1"/>
            <p:nvPr/>
          </p:nvSpPr>
          <p:spPr>
            <a:xfrm>
              <a:off x="6524625" y="3552825"/>
              <a:ext cx="1550022" cy="769441"/>
            </a:xfrm>
            <a:prstGeom prst="rect">
              <a:avLst/>
            </a:prstGeom>
            <a:noFill/>
          </p:spPr>
          <p:txBody>
            <a:bodyPr wrap="square" rtlCol="0">
              <a:spAutoFit/>
            </a:bodyPr>
            <a:lstStyle/>
            <a:p>
              <a:pPr algn="ctr"/>
              <a:r>
                <a:rPr lang="en-US" sz="1400" b="1" dirty="0">
                  <a:solidFill>
                    <a:schemeClr val="tx2">
                      <a:lumMod val="75000"/>
                      <a:lumOff val="25000"/>
                    </a:schemeClr>
                  </a:solidFill>
                </a:rPr>
                <a:t>Jan-2020</a:t>
              </a:r>
              <a:r>
                <a:rPr lang="en-US" sz="1600" b="1" dirty="0">
                  <a:solidFill>
                    <a:schemeClr val="tx2">
                      <a:lumMod val="50000"/>
                      <a:lumOff val="50000"/>
                    </a:schemeClr>
                  </a:solidFill>
                </a:rPr>
                <a:t/>
              </a:r>
              <a:br>
                <a:rPr lang="en-US" sz="1600" b="1" dirty="0">
                  <a:solidFill>
                    <a:schemeClr val="tx2">
                      <a:lumMod val="50000"/>
                      <a:lumOff val="50000"/>
                    </a:schemeClr>
                  </a:solidFill>
                </a:rPr>
              </a:br>
              <a:r>
                <a:rPr lang="en-US" sz="1000" dirty="0">
                  <a:solidFill>
                    <a:schemeClr val="tx2">
                      <a:lumMod val="50000"/>
                      <a:lumOff val="50000"/>
                    </a:schemeClr>
                  </a:solidFill>
                </a:rPr>
                <a:t>Introduction of GHM Quality Standards Nation wide </a:t>
              </a:r>
              <a:endParaRPr lang="en-US" sz="1050" dirty="0">
                <a:solidFill>
                  <a:schemeClr val="tx2">
                    <a:lumMod val="50000"/>
                    <a:lumOff val="50000"/>
                  </a:schemeClr>
                </a:solidFill>
              </a:endParaRPr>
            </a:p>
          </p:txBody>
        </p:sp>
        <p:grpSp>
          <p:nvGrpSpPr>
            <p:cNvPr id="66" name="Group 99"/>
            <p:cNvGrpSpPr/>
            <p:nvPr/>
          </p:nvGrpSpPr>
          <p:grpSpPr>
            <a:xfrm flipV="1">
              <a:off x="6927346" y="3077369"/>
              <a:ext cx="744534" cy="441166"/>
              <a:chOff x="2971800" y="1581150"/>
              <a:chExt cx="914400" cy="541814"/>
            </a:xfrm>
          </p:grpSpPr>
          <p:cxnSp>
            <p:nvCxnSpPr>
              <p:cNvPr id="67" name="Straight Connector 66"/>
              <p:cNvCxnSpPr/>
              <p:nvPr/>
            </p:nvCxnSpPr>
            <p:spPr>
              <a:xfrm rot="5400000" flipH="1" flipV="1">
                <a:off x="3162300" y="1855470"/>
                <a:ext cx="533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0800000">
                <a:off x="2971800" y="1581150"/>
                <a:ext cx="914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grpSp>
        <p:nvGrpSpPr>
          <p:cNvPr id="69" name="Group 68"/>
          <p:cNvGrpSpPr/>
          <p:nvPr/>
        </p:nvGrpSpPr>
        <p:grpSpPr>
          <a:xfrm>
            <a:off x="7162801" y="2329599"/>
            <a:ext cx="1265183" cy="793216"/>
            <a:chOff x="7162800" y="2329598"/>
            <a:chExt cx="1265183" cy="793216"/>
          </a:xfrm>
        </p:grpSpPr>
        <p:sp>
          <p:nvSpPr>
            <p:cNvPr id="70" name="Rounded Rectangle 39"/>
            <p:cNvSpPr/>
            <p:nvPr/>
          </p:nvSpPr>
          <p:spPr>
            <a:xfrm>
              <a:off x="7219950" y="2724150"/>
              <a:ext cx="1143000" cy="22860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p:cNvSpPr/>
            <p:nvPr/>
          </p:nvSpPr>
          <p:spPr>
            <a:xfrm>
              <a:off x="7162800" y="2667000"/>
              <a:ext cx="342900" cy="342900"/>
            </a:xfrm>
            <a:prstGeom prst="ellipse">
              <a:avLst/>
            </a:prstGeom>
            <a:solidFill>
              <a:schemeClr val="bg2">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Oval 41"/>
            <p:cNvSpPr/>
            <p:nvPr/>
          </p:nvSpPr>
          <p:spPr>
            <a:xfrm>
              <a:off x="7219950" y="2724150"/>
              <a:ext cx="228600" cy="22860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ounded Rectangle 72"/>
            <p:cNvSpPr/>
            <p:nvPr/>
          </p:nvSpPr>
          <p:spPr>
            <a:xfrm rot="2700000">
              <a:off x="7735538" y="2561521"/>
              <a:ext cx="692445" cy="22860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ounded Rectangle 73"/>
            <p:cNvSpPr/>
            <p:nvPr/>
          </p:nvSpPr>
          <p:spPr>
            <a:xfrm rot="18900000" flipV="1">
              <a:off x="7735538" y="2894214"/>
              <a:ext cx="692445" cy="228600"/>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75"/>
          <p:cNvGrpSpPr/>
          <p:nvPr/>
        </p:nvGrpSpPr>
        <p:grpSpPr>
          <a:xfrm>
            <a:off x="200025" y="1200150"/>
            <a:ext cx="1550022" cy="1405890"/>
            <a:chOff x="180975" y="1200150"/>
            <a:chExt cx="1550022" cy="1405890"/>
          </a:xfrm>
        </p:grpSpPr>
        <p:sp>
          <p:nvSpPr>
            <p:cNvPr id="77" name="TextBox 76"/>
            <p:cNvSpPr txBox="1"/>
            <p:nvPr/>
          </p:nvSpPr>
          <p:spPr>
            <a:xfrm>
              <a:off x="180975" y="1200150"/>
              <a:ext cx="1550022" cy="584775"/>
            </a:xfrm>
            <a:prstGeom prst="rect">
              <a:avLst/>
            </a:prstGeom>
            <a:noFill/>
          </p:spPr>
          <p:txBody>
            <a:bodyPr wrap="square" rtlCol="0">
              <a:spAutoFit/>
            </a:bodyPr>
            <a:lstStyle/>
            <a:p>
              <a:pPr algn="ctr"/>
              <a:r>
                <a:rPr lang="en-US" sz="1400" b="1" dirty="0">
                  <a:solidFill>
                    <a:schemeClr val="tx2">
                      <a:lumMod val="75000"/>
                      <a:lumOff val="25000"/>
                    </a:schemeClr>
                  </a:solidFill>
                </a:rPr>
                <a:t>June-2017</a:t>
              </a:r>
              <a:r>
                <a:rPr lang="en-US" sz="1600" b="1" dirty="0">
                  <a:solidFill>
                    <a:schemeClr val="tx2">
                      <a:lumMod val="50000"/>
                      <a:lumOff val="50000"/>
                    </a:schemeClr>
                  </a:solidFill>
                </a:rPr>
                <a:t/>
              </a:r>
              <a:br>
                <a:rPr lang="en-US" sz="1600" b="1" dirty="0">
                  <a:solidFill>
                    <a:schemeClr val="tx2">
                      <a:lumMod val="50000"/>
                      <a:lumOff val="50000"/>
                    </a:schemeClr>
                  </a:solidFill>
                </a:rPr>
              </a:br>
              <a:r>
                <a:rPr lang="en-US" sz="900" dirty="0">
                  <a:solidFill>
                    <a:schemeClr val="tx2">
                      <a:lumMod val="50000"/>
                      <a:lumOff val="50000"/>
                    </a:schemeClr>
                  </a:solidFill>
                </a:rPr>
                <a:t>Formation of GHM committee</a:t>
              </a:r>
            </a:p>
          </p:txBody>
        </p:sp>
        <p:grpSp>
          <p:nvGrpSpPr>
            <p:cNvPr id="78" name="Group 83"/>
            <p:cNvGrpSpPr/>
            <p:nvPr/>
          </p:nvGrpSpPr>
          <p:grpSpPr>
            <a:xfrm>
              <a:off x="583696" y="2164874"/>
              <a:ext cx="744534" cy="441166"/>
              <a:chOff x="2971800" y="1581150"/>
              <a:chExt cx="914400" cy="541814"/>
            </a:xfrm>
          </p:grpSpPr>
          <p:cxnSp>
            <p:nvCxnSpPr>
              <p:cNvPr id="79" name="Straight Connector 78"/>
              <p:cNvCxnSpPr/>
              <p:nvPr/>
            </p:nvCxnSpPr>
            <p:spPr>
              <a:xfrm rot="5400000" flipH="1" flipV="1">
                <a:off x="3162300" y="1855470"/>
                <a:ext cx="533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10800000">
                <a:off x="2971800" y="1581150"/>
                <a:ext cx="914400" cy="1588"/>
              </a:xfrm>
              <a:prstGeom prst="line">
                <a:avLst/>
              </a:prstGeom>
              <a:ln w="12700">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955481053"/>
      </p:ext>
    </p:extLst>
  </p:cSld>
  <p:clrMapOvr>
    <a:masterClrMapping/>
  </p:clrMapOvr>
  <p:transition spd="slow">
    <p:push dir="r"/>
  </p:transition>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40000" fill="hold" nodeType="afterEffect" p14:presetBounceEnd="20000">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14:bounceEnd="20000">
                                          <p:cBhvr additive="base">
                                            <p:cTn id="7" dur="500" fill="hold"/>
                                            <p:tgtEl>
                                              <p:spTgt spid="4"/>
                                            </p:tgtEl>
                                            <p:attrNameLst>
                                              <p:attrName>ppt_x</p:attrName>
                                            </p:attrNameLst>
                                          </p:cBhvr>
                                          <p:tavLst>
                                            <p:tav tm="0">
                                              <p:val>
                                                <p:strVal val="1+#ppt_w/2"/>
                                              </p:val>
                                            </p:tav>
                                            <p:tav tm="100000">
                                              <p:val>
                                                <p:strVal val="#ppt_x"/>
                                              </p:val>
                                            </p:tav>
                                          </p:tavLst>
                                        </p:anim>
                                        <p:anim calcmode="lin" valueType="num" p14:bounceEnd="20000">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accel="40000" fill="hold" nodeType="afterEffect" p14:presetBounceEnd="20000">
                                      <p:stCondLst>
                                        <p:cond delay="0"/>
                                      </p:stCondLst>
                                      <p:childTnLst>
                                        <p:set>
                                          <p:cBhvr>
                                            <p:cTn id="11" dur="1" fill="hold">
                                              <p:stCondLst>
                                                <p:cond delay="0"/>
                                              </p:stCondLst>
                                            </p:cTn>
                                            <p:tgtEl>
                                              <p:spTgt spid="76"/>
                                            </p:tgtEl>
                                            <p:attrNameLst>
                                              <p:attrName>style.visibility</p:attrName>
                                            </p:attrNameLst>
                                          </p:cBhvr>
                                          <p:to>
                                            <p:strVal val="visible"/>
                                          </p:to>
                                        </p:set>
                                        <p:anim calcmode="lin" valueType="num" p14:bounceEnd="20000">
                                          <p:cBhvr additive="base">
                                            <p:cTn id="12" dur="500" fill="hold"/>
                                            <p:tgtEl>
                                              <p:spTgt spid="76"/>
                                            </p:tgtEl>
                                            <p:attrNameLst>
                                              <p:attrName>ppt_x</p:attrName>
                                            </p:attrNameLst>
                                          </p:cBhvr>
                                          <p:tavLst>
                                            <p:tav tm="0">
                                              <p:val>
                                                <p:strVal val="#ppt_x"/>
                                              </p:val>
                                            </p:tav>
                                            <p:tav tm="100000">
                                              <p:val>
                                                <p:strVal val="#ppt_x"/>
                                              </p:val>
                                            </p:tav>
                                          </p:tavLst>
                                        </p:anim>
                                        <p:anim calcmode="lin" valueType="num" p14:bounceEnd="20000">
                                          <p:cBhvr additive="base">
                                            <p:cTn id="13" dur="500" fill="hold"/>
                                            <p:tgtEl>
                                              <p:spTgt spid="76"/>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2" accel="40000" fill="hold" nodeType="afterEffect" p14:presetBounceEnd="20000">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14:bounceEnd="20000">
                                          <p:cBhvr additive="base">
                                            <p:cTn id="17" dur="500" fill="hold"/>
                                            <p:tgtEl>
                                              <p:spTgt spid="10"/>
                                            </p:tgtEl>
                                            <p:attrNameLst>
                                              <p:attrName>ppt_x</p:attrName>
                                            </p:attrNameLst>
                                          </p:cBhvr>
                                          <p:tavLst>
                                            <p:tav tm="0">
                                              <p:val>
                                                <p:strVal val="1+#ppt_w/2"/>
                                              </p:val>
                                            </p:tav>
                                            <p:tav tm="100000">
                                              <p:val>
                                                <p:strVal val="#ppt_x"/>
                                              </p:val>
                                            </p:tav>
                                          </p:tavLst>
                                        </p:anim>
                                        <p:anim calcmode="lin" valueType="num" p14:bounceEnd="20000">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accel="40000" fill="hold" nodeType="afterEffect" p14:presetBounceEnd="20000">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14:bounceEnd="20000">
                                          <p:cBhvr additive="base">
                                            <p:cTn id="22" dur="500" fill="hold"/>
                                            <p:tgtEl>
                                              <p:spTgt spid="34"/>
                                            </p:tgtEl>
                                            <p:attrNameLst>
                                              <p:attrName>ppt_x</p:attrName>
                                            </p:attrNameLst>
                                          </p:cBhvr>
                                          <p:tavLst>
                                            <p:tav tm="0">
                                              <p:val>
                                                <p:strVal val="#ppt_x"/>
                                              </p:val>
                                            </p:tav>
                                            <p:tav tm="100000">
                                              <p:val>
                                                <p:strVal val="#ppt_x"/>
                                              </p:val>
                                            </p:tav>
                                          </p:tavLst>
                                        </p:anim>
                                        <p:anim calcmode="lin" valueType="num" p14:bounceEnd="20000">
                                          <p:cBhvr additive="base">
                                            <p:cTn id="23" dur="500" fill="hold"/>
                                            <p:tgtEl>
                                              <p:spTgt spid="34"/>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2" accel="40000" fill="hold" nodeType="afterEffect" p14:presetBounceEnd="20000">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14:bounceEnd="20000">
                                          <p:cBhvr additive="base">
                                            <p:cTn id="27" dur="500" fill="hold"/>
                                            <p:tgtEl>
                                              <p:spTgt spid="14"/>
                                            </p:tgtEl>
                                            <p:attrNameLst>
                                              <p:attrName>ppt_x</p:attrName>
                                            </p:attrNameLst>
                                          </p:cBhvr>
                                          <p:tavLst>
                                            <p:tav tm="0">
                                              <p:val>
                                                <p:strVal val="1+#ppt_w/2"/>
                                              </p:val>
                                            </p:tav>
                                            <p:tav tm="100000">
                                              <p:val>
                                                <p:strVal val="#ppt_x"/>
                                              </p:val>
                                            </p:tav>
                                          </p:tavLst>
                                        </p:anim>
                                        <p:anim calcmode="lin" valueType="num" p14:bounceEnd="20000">
                                          <p:cBhvr additive="base">
                                            <p:cTn id="28" dur="500" fill="hold"/>
                                            <p:tgtEl>
                                              <p:spTgt spid="14"/>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1" accel="40000" fill="hold" nodeType="afterEffect" p14:presetBounceEnd="20000">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14:bounceEnd="20000">
                                          <p:cBhvr additive="base">
                                            <p:cTn id="32" dur="500" fill="hold"/>
                                            <p:tgtEl>
                                              <p:spTgt spid="39"/>
                                            </p:tgtEl>
                                            <p:attrNameLst>
                                              <p:attrName>ppt_x</p:attrName>
                                            </p:attrNameLst>
                                          </p:cBhvr>
                                          <p:tavLst>
                                            <p:tav tm="0">
                                              <p:val>
                                                <p:strVal val="#ppt_x"/>
                                              </p:val>
                                            </p:tav>
                                            <p:tav tm="100000">
                                              <p:val>
                                                <p:strVal val="#ppt_x"/>
                                              </p:val>
                                            </p:tav>
                                          </p:tavLst>
                                        </p:anim>
                                        <p:anim calcmode="lin" valueType="num" p14:bounceEnd="20000">
                                          <p:cBhvr additive="base">
                                            <p:cTn id="33" dur="500" fill="hold"/>
                                            <p:tgtEl>
                                              <p:spTgt spid="39"/>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2" presetClass="entr" presetSubtype="2" accel="40000" fill="hold" nodeType="afterEffect" p14:presetBounceEnd="20000">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14:bounceEnd="20000">
                                          <p:cBhvr additive="base">
                                            <p:cTn id="37" dur="500" fill="hold"/>
                                            <p:tgtEl>
                                              <p:spTgt spid="18"/>
                                            </p:tgtEl>
                                            <p:attrNameLst>
                                              <p:attrName>ppt_x</p:attrName>
                                            </p:attrNameLst>
                                          </p:cBhvr>
                                          <p:tavLst>
                                            <p:tav tm="0">
                                              <p:val>
                                                <p:strVal val="1+#ppt_w/2"/>
                                              </p:val>
                                            </p:tav>
                                            <p:tav tm="100000">
                                              <p:val>
                                                <p:strVal val="#ppt_x"/>
                                              </p:val>
                                            </p:tav>
                                          </p:tavLst>
                                        </p:anim>
                                        <p:anim calcmode="lin" valueType="num" p14:bounceEnd="20000">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4" accel="40000" fill="hold" nodeType="afterEffect" p14:presetBounceEnd="20000">
                                      <p:stCondLst>
                                        <p:cond delay="0"/>
                                      </p:stCondLst>
                                      <p:childTnLst>
                                        <p:set>
                                          <p:cBhvr>
                                            <p:cTn id="41" dur="1" fill="hold">
                                              <p:stCondLst>
                                                <p:cond delay="0"/>
                                              </p:stCondLst>
                                            </p:cTn>
                                            <p:tgtEl>
                                              <p:spTgt spid="44"/>
                                            </p:tgtEl>
                                            <p:attrNameLst>
                                              <p:attrName>style.visibility</p:attrName>
                                            </p:attrNameLst>
                                          </p:cBhvr>
                                          <p:to>
                                            <p:strVal val="visible"/>
                                          </p:to>
                                        </p:set>
                                        <p:anim calcmode="lin" valueType="num" p14:bounceEnd="20000">
                                          <p:cBhvr additive="base">
                                            <p:cTn id="42" dur="500" fill="hold"/>
                                            <p:tgtEl>
                                              <p:spTgt spid="44"/>
                                            </p:tgtEl>
                                            <p:attrNameLst>
                                              <p:attrName>ppt_x</p:attrName>
                                            </p:attrNameLst>
                                          </p:cBhvr>
                                          <p:tavLst>
                                            <p:tav tm="0">
                                              <p:val>
                                                <p:strVal val="#ppt_x"/>
                                              </p:val>
                                            </p:tav>
                                            <p:tav tm="100000">
                                              <p:val>
                                                <p:strVal val="#ppt_x"/>
                                              </p:val>
                                            </p:tav>
                                          </p:tavLst>
                                        </p:anim>
                                        <p:anim calcmode="lin" valueType="num" p14:bounceEnd="20000">
                                          <p:cBhvr additive="base">
                                            <p:cTn id="43" dur="500" fill="hold"/>
                                            <p:tgtEl>
                                              <p:spTgt spid="44"/>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2" accel="40000" fill="hold" nodeType="afterEffect" p14:presetBounceEnd="20000">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14:bounceEnd="20000">
                                          <p:cBhvr additive="base">
                                            <p:cTn id="47" dur="500" fill="hold"/>
                                            <p:tgtEl>
                                              <p:spTgt spid="22"/>
                                            </p:tgtEl>
                                            <p:attrNameLst>
                                              <p:attrName>ppt_x</p:attrName>
                                            </p:attrNameLst>
                                          </p:cBhvr>
                                          <p:tavLst>
                                            <p:tav tm="0">
                                              <p:val>
                                                <p:strVal val="1+#ppt_w/2"/>
                                              </p:val>
                                            </p:tav>
                                            <p:tav tm="100000">
                                              <p:val>
                                                <p:strVal val="#ppt_x"/>
                                              </p:val>
                                            </p:tav>
                                          </p:tavLst>
                                        </p:anim>
                                        <p:anim calcmode="lin" valueType="num" p14:bounceEnd="20000">
                                          <p:cBhvr additive="base">
                                            <p:cTn id="48" dur="500" fill="hold"/>
                                            <p:tgtEl>
                                              <p:spTgt spid="22"/>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1" accel="40000" fill="hold" nodeType="afterEffect" p14:presetBounceEnd="20000">
                                      <p:stCondLst>
                                        <p:cond delay="0"/>
                                      </p:stCondLst>
                                      <p:childTnLst>
                                        <p:set>
                                          <p:cBhvr>
                                            <p:cTn id="51" dur="1" fill="hold">
                                              <p:stCondLst>
                                                <p:cond delay="0"/>
                                              </p:stCondLst>
                                            </p:cTn>
                                            <p:tgtEl>
                                              <p:spTgt spid="49"/>
                                            </p:tgtEl>
                                            <p:attrNameLst>
                                              <p:attrName>style.visibility</p:attrName>
                                            </p:attrNameLst>
                                          </p:cBhvr>
                                          <p:to>
                                            <p:strVal val="visible"/>
                                          </p:to>
                                        </p:set>
                                        <p:anim calcmode="lin" valueType="num" p14:bounceEnd="20000">
                                          <p:cBhvr additive="base">
                                            <p:cTn id="52" dur="500" fill="hold"/>
                                            <p:tgtEl>
                                              <p:spTgt spid="49"/>
                                            </p:tgtEl>
                                            <p:attrNameLst>
                                              <p:attrName>ppt_x</p:attrName>
                                            </p:attrNameLst>
                                          </p:cBhvr>
                                          <p:tavLst>
                                            <p:tav tm="0">
                                              <p:val>
                                                <p:strVal val="#ppt_x"/>
                                              </p:val>
                                            </p:tav>
                                            <p:tav tm="100000">
                                              <p:val>
                                                <p:strVal val="#ppt_x"/>
                                              </p:val>
                                            </p:tav>
                                          </p:tavLst>
                                        </p:anim>
                                        <p:anim calcmode="lin" valueType="num" p14:bounceEnd="20000">
                                          <p:cBhvr additive="base">
                                            <p:cTn id="53" dur="500" fill="hold"/>
                                            <p:tgtEl>
                                              <p:spTgt spid="49"/>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2" presetClass="entr" presetSubtype="2" accel="40000" fill="hold" nodeType="afterEffect" p14:presetBounceEnd="20000">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14:bounceEnd="20000">
                                          <p:cBhvr additive="base">
                                            <p:cTn id="57" dur="500" fill="hold"/>
                                            <p:tgtEl>
                                              <p:spTgt spid="26"/>
                                            </p:tgtEl>
                                            <p:attrNameLst>
                                              <p:attrName>ppt_x</p:attrName>
                                            </p:attrNameLst>
                                          </p:cBhvr>
                                          <p:tavLst>
                                            <p:tav tm="0">
                                              <p:val>
                                                <p:strVal val="1+#ppt_w/2"/>
                                              </p:val>
                                            </p:tav>
                                            <p:tav tm="100000">
                                              <p:val>
                                                <p:strVal val="#ppt_x"/>
                                              </p:val>
                                            </p:tav>
                                          </p:tavLst>
                                        </p:anim>
                                        <p:anim calcmode="lin" valueType="num" p14:bounceEnd="20000">
                                          <p:cBhvr additive="base">
                                            <p:cTn id="58" dur="500" fill="hold"/>
                                            <p:tgtEl>
                                              <p:spTgt spid="26"/>
                                            </p:tgtEl>
                                            <p:attrNameLst>
                                              <p:attrName>ppt_y</p:attrName>
                                            </p:attrNameLst>
                                          </p:cBhvr>
                                          <p:tavLst>
                                            <p:tav tm="0">
                                              <p:val>
                                                <p:strVal val="#ppt_y"/>
                                              </p:val>
                                            </p:tav>
                                            <p:tav tm="100000">
                                              <p:val>
                                                <p:strVal val="#ppt_y"/>
                                              </p:val>
                                            </p:tav>
                                          </p:tavLst>
                                        </p:anim>
                                      </p:childTnLst>
                                    </p:cTn>
                                  </p:par>
                                </p:childTnLst>
                              </p:cTn>
                            </p:par>
                            <p:par>
                              <p:cTn id="59" fill="hold">
                                <p:stCondLst>
                                  <p:cond delay="5500"/>
                                </p:stCondLst>
                                <p:childTnLst>
                                  <p:par>
                                    <p:cTn id="60" presetID="2" presetClass="entr" presetSubtype="4" accel="40000" fill="hold" nodeType="afterEffect" p14:presetBounceEnd="20000">
                                      <p:stCondLst>
                                        <p:cond delay="0"/>
                                      </p:stCondLst>
                                      <p:childTnLst>
                                        <p:set>
                                          <p:cBhvr>
                                            <p:cTn id="61" dur="1" fill="hold">
                                              <p:stCondLst>
                                                <p:cond delay="0"/>
                                              </p:stCondLst>
                                            </p:cTn>
                                            <p:tgtEl>
                                              <p:spTgt spid="54"/>
                                            </p:tgtEl>
                                            <p:attrNameLst>
                                              <p:attrName>style.visibility</p:attrName>
                                            </p:attrNameLst>
                                          </p:cBhvr>
                                          <p:to>
                                            <p:strVal val="visible"/>
                                          </p:to>
                                        </p:set>
                                        <p:anim calcmode="lin" valueType="num" p14:bounceEnd="20000">
                                          <p:cBhvr additive="base">
                                            <p:cTn id="62" dur="500" fill="hold"/>
                                            <p:tgtEl>
                                              <p:spTgt spid="54"/>
                                            </p:tgtEl>
                                            <p:attrNameLst>
                                              <p:attrName>ppt_x</p:attrName>
                                            </p:attrNameLst>
                                          </p:cBhvr>
                                          <p:tavLst>
                                            <p:tav tm="0">
                                              <p:val>
                                                <p:strVal val="#ppt_x"/>
                                              </p:val>
                                            </p:tav>
                                            <p:tav tm="100000">
                                              <p:val>
                                                <p:strVal val="#ppt_x"/>
                                              </p:val>
                                            </p:tav>
                                          </p:tavLst>
                                        </p:anim>
                                        <p:anim calcmode="lin" valueType="num" p14:bounceEnd="20000">
                                          <p:cBhvr additive="base">
                                            <p:cTn id="63" dur="500" fill="hold"/>
                                            <p:tgtEl>
                                              <p:spTgt spid="54"/>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2" presetClass="entr" presetSubtype="2" accel="40000" fill="hold" nodeType="afterEffect" p14:presetBounceEnd="20000">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14:bounceEnd="20000">
                                          <p:cBhvr additive="base">
                                            <p:cTn id="67" dur="500" fill="hold"/>
                                            <p:tgtEl>
                                              <p:spTgt spid="30"/>
                                            </p:tgtEl>
                                            <p:attrNameLst>
                                              <p:attrName>ppt_x</p:attrName>
                                            </p:attrNameLst>
                                          </p:cBhvr>
                                          <p:tavLst>
                                            <p:tav tm="0">
                                              <p:val>
                                                <p:strVal val="1+#ppt_w/2"/>
                                              </p:val>
                                            </p:tav>
                                            <p:tav tm="100000">
                                              <p:val>
                                                <p:strVal val="#ppt_x"/>
                                              </p:val>
                                            </p:tav>
                                          </p:tavLst>
                                        </p:anim>
                                        <p:anim calcmode="lin" valueType="num" p14:bounceEnd="20000">
                                          <p:cBhvr additive="base">
                                            <p:cTn id="68" dur="500" fill="hold"/>
                                            <p:tgtEl>
                                              <p:spTgt spid="3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2" presetClass="entr" presetSubtype="1" accel="40000" fill="hold" nodeType="afterEffect" p14:presetBounceEnd="20000">
                                      <p:stCondLst>
                                        <p:cond delay="0"/>
                                      </p:stCondLst>
                                      <p:childTnLst>
                                        <p:set>
                                          <p:cBhvr>
                                            <p:cTn id="71" dur="1" fill="hold">
                                              <p:stCondLst>
                                                <p:cond delay="0"/>
                                              </p:stCondLst>
                                            </p:cTn>
                                            <p:tgtEl>
                                              <p:spTgt spid="59"/>
                                            </p:tgtEl>
                                            <p:attrNameLst>
                                              <p:attrName>style.visibility</p:attrName>
                                            </p:attrNameLst>
                                          </p:cBhvr>
                                          <p:to>
                                            <p:strVal val="visible"/>
                                          </p:to>
                                        </p:set>
                                        <p:anim calcmode="lin" valueType="num" p14:bounceEnd="20000">
                                          <p:cBhvr additive="base">
                                            <p:cTn id="72" dur="500" fill="hold"/>
                                            <p:tgtEl>
                                              <p:spTgt spid="59"/>
                                            </p:tgtEl>
                                            <p:attrNameLst>
                                              <p:attrName>ppt_x</p:attrName>
                                            </p:attrNameLst>
                                          </p:cBhvr>
                                          <p:tavLst>
                                            <p:tav tm="0">
                                              <p:val>
                                                <p:strVal val="#ppt_x"/>
                                              </p:val>
                                            </p:tav>
                                            <p:tav tm="100000">
                                              <p:val>
                                                <p:strVal val="#ppt_x"/>
                                              </p:val>
                                            </p:tav>
                                          </p:tavLst>
                                        </p:anim>
                                        <p:anim calcmode="lin" valueType="num" p14:bounceEnd="20000">
                                          <p:cBhvr additive="base">
                                            <p:cTn id="73" dur="500" fill="hold"/>
                                            <p:tgtEl>
                                              <p:spTgt spid="59"/>
                                            </p:tgtEl>
                                            <p:attrNameLst>
                                              <p:attrName>ppt_y</p:attrName>
                                            </p:attrNameLst>
                                          </p:cBhvr>
                                          <p:tavLst>
                                            <p:tav tm="0">
                                              <p:val>
                                                <p:strVal val="0-#ppt_h/2"/>
                                              </p:val>
                                            </p:tav>
                                            <p:tav tm="100000">
                                              <p:val>
                                                <p:strVal val="#ppt_y"/>
                                              </p:val>
                                            </p:tav>
                                          </p:tavLst>
                                        </p:anim>
                                      </p:childTnLst>
                                    </p:cTn>
                                  </p:par>
                                </p:childTnLst>
                              </p:cTn>
                            </p:par>
                            <p:par>
                              <p:cTn id="74" fill="hold">
                                <p:stCondLst>
                                  <p:cond delay="7000"/>
                                </p:stCondLst>
                                <p:childTnLst>
                                  <p:par>
                                    <p:cTn id="75" presetID="2" presetClass="entr" presetSubtype="2" accel="40000" fill="hold" nodeType="afterEffect" p14:presetBounceEnd="20000">
                                      <p:stCondLst>
                                        <p:cond delay="0"/>
                                      </p:stCondLst>
                                      <p:childTnLst>
                                        <p:set>
                                          <p:cBhvr>
                                            <p:cTn id="76" dur="1" fill="hold">
                                              <p:stCondLst>
                                                <p:cond delay="0"/>
                                              </p:stCondLst>
                                            </p:cTn>
                                            <p:tgtEl>
                                              <p:spTgt spid="69"/>
                                            </p:tgtEl>
                                            <p:attrNameLst>
                                              <p:attrName>style.visibility</p:attrName>
                                            </p:attrNameLst>
                                          </p:cBhvr>
                                          <p:to>
                                            <p:strVal val="visible"/>
                                          </p:to>
                                        </p:set>
                                        <p:anim calcmode="lin" valueType="num" p14:bounceEnd="20000">
                                          <p:cBhvr additive="base">
                                            <p:cTn id="77" dur="500" fill="hold"/>
                                            <p:tgtEl>
                                              <p:spTgt spid="69"/>
                                            </p:tgtEl>
                                            <p:attrNameLst>
                                              <p:attrName>ppt_x</p:attrName>
                                            </p:attrNameLst>
                                          </p:cBhvr>
                                          <p:tavLst>
                                            <p:tav tm="0">
                                              <p:val>
                                                <p:strVal val="1+#ppt_w/2"/>
                                              </p:val>
                                            </p:tav>
                                            <p:tav tm="100000">
                                              <p:val>
                                                <p:strVal val="#ppt_x"/>
                                              </p:val>
                                            </p:tav>
                                          </p:tavLst>
                                        </p:anim>
                                        <p:anim calcmode="lin" valueType="num" p14:bounceEnd="20000">
                                          <p:cBhvr additive="base">
                                            <p:cTn id="78" dur="500" fill="hold"/>
                                            <p:tgtEl>
                                              <p:spTgt spid="69"/>
                                            </p:tgtEl>
                                            <p:attrNameLst>
                                              <p:attrName>ppt_y</p:attrName>
                                            </p:attrNameLst>
                                          </p:cBhvr>
                                          <p:tavLst>
                                            <p:tav tm="0">
                                              <p:val>
                                                <p:strVal val="#ppt_y"/>
                                              </p:val>
                                            </p:tav>
                                            <p:tav tm="100000">
                                              <p:val>
                                                <p:strVal val="#ppt_y"/>
                                              </p:val>
                                            </p:tav>
                                          </p:tavLst>
                                        </p:anim>
                                      </p:childTnLst>
                                    </p:cTn>
                                  </p:par>
                                </p:childTnLst>
                              </p:cTn>
                            </p:par>
                            <p:par>
                              <p:cTn id="79" fill="hold">
                                <p:stCondLst>
                                  <p:cond delay="7500"/>
                                </p:stCondLst>
                                <p:childTnLst>
                                  <p:par>
                                    <p:cTn id="80" presetID="2" presetClass="entr" presetSubtype="4" accel="40000" fill="hold" nodeType="afterEffect" p14:presetBounceEnd="20000">
                                      <p:stCondLst>
                                        <p:cond delay="0"/>
                                      </p:stCondLst>
                                      <p:childTnLst>
                                        <p:set>
                                          <p:cBhvr>
                                            <p:cTn id="81" dur="1" fill="hold">
                                              <p:stCondLst>
                                                <p:cond delay="0"/>
                                              </p:stCondLst>
                                            </p:cTn>
                                            <p:tgtEl>
                                              <p:spTgt spid="64"/>
                                            </p:tgtEl>
                                            <p:attrNameLst>
                                              <p:attrName>style.visibility</p:attrName>
                                            </p:attrNameLst>
                                          </p:cBhvr>
                                          <p:to>
                                            <p:strVal val="visible"/>
                                          </p:to>
                                        </p:set>
                                        <p:anim calcmode="lin" valueType="num" p14:bounceEnd="20000">
                                          <p:cBhvr additive="base">
                                            <p:cTn id="82" dur="500" fill="hold"/>
                                            <p:tgtEl>
                                              <p:spTgt spid="64"/>
                                            </p:tgtEl>
                                            <p:attrNameLst>
                                              <p:attrName>ppt_x</p:attrName>
                                            </p:attrNameLst>
                                          </p:cBhvr>
                                          <p:tavLst>
                                            <p:tav tm="0">
                                              <p:val>
                                                <p:strVal val="#ppt_x"/>
                                              </p:val>
                                            </p:tav>
                                            <p:tav tm="100000">
                                              <p:val>
                                                <p:strVal val="#ppt_x"/>
                                              </p:val>
                                            </p:tav>
                                          </p:tavLst>
                                        </p:anim>
                                        <p:anim calcmode="lin" valueType="num" p14:bounceEnd="20000">
                                          <p:cBhvr additive="base">
                                            <p:cTn id="83"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400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accel="40000" fill="hold" nodeType="afterEffect">
                                      <p:stCondLst>
                                        <p:cond delay="0"/>
                                      </p:stCondLst>
                                      <p:childTnLst>
                                        <p:set>
                                          <p:cBhvr>
                                            <p:cTn id="11" dur="1" fill="hold">
                                              <p:stCondLst>
                                                <p:cond delay="0"/>
                                              </p:stCondLst>
                                            </p:cTn>
                                            <p:tgtEl>
                                              <p:spTgt spid="76"/>
                                            </p:tgtEl>
                                            <p:attrNameLst>
                                              <p:attrName>style.visibility</p:attrName>
                                            </p:attrNameLst>
                                          </p:cBhvr>
                                          <p:to>
                                            <p:strVal val="visible"/>
                                          </p:to>
                                        </p:set>
                                        <p:anim calcmode="lin" valueType="num">
                                          <p:cBhvr additive="base">
                                            <p:cTn id="12" dur="500" fill="hold"/>
                                            <p:tgtEl>
                                              <p:spTgt spid="76"/>
                                            </p:tgtEl>
                                            <p:attrNameLst>
                                              <p:attrName>ppt_x</p:attrName>
                                            </p:attrNameLst>
                                          </p:cBhvr>
                                          <p:tavLst>
                                            <p:tav tm="0">
                                              <p:val>
                                                <p:strVal val="#ppt_x"/>
                                              </p:val>
                                            </p:tav>
                                            <p:tav tm="100000">
                                              <p:val>
                                                <p:strVal val="#ppt_x"/>
                                              </p:val>
                                            </p:tav>
                                          </p:tavLst>
                                        </p:anim>
                                        <p:anim calcmode="lin" valueType="num">
                                          <p:cBhvr additive="base">
                                            <p:cTn id="13" dur="500" fill="hold"/>
                                            <p:tgtEl>
                                              <p:spTgt spid="76"/>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2" accel="40000"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4" accel="40000" fill="hold" nodeType="afterEffect">
                                      <p:stCondLst>
                                        <p:cond delay="0"/>
                                      </p:stCondLst>
                                      <p:childTnLst>
                                        <p:set>
                                          <p:cBhvr>
                                            <p:cTn id="21" dur="1" fill="hold">
                                              <p:stCondLst>
                                                <p:cond delay="0"/>
                                              </p:stCondLst>
                                            </p:cTn>
                                            <p:tgtEl>
                                              <p:spTgt spid="34"/>
                                            </p:tgtEl>
                                            <p:attrNameLst>
                                              <p:attrName>style.visibility</p:attrName>
                                            </p:attrNameLst>
                                          </p:cBhvr>
                                          <p:to>
                                            <p:strVal val="visible"/>
                                          </p:to>
                                        </p:set>
                                        <p:anim calcmode="lin" valueType="num">
                                          <p:cBhvr additive="base">
                                            <p:cTn id="22" dur="500" fill="hold"/>
                                            <p:tgtEl>
                                              <p:spTgt spid="34"/>
                                            </p:tgtEl>
                                            <p:attrNameLst>
                                              <p:attrName>ppt_x</p:attrName>
                                            </p:attrNameLst>
                                          </p:cBhvr>
                                          <p:tavLst>
                                            <p:tav tm="0">
                                              <p:val>
                                                <p:strVal val="#ppt_x"/>
                                              </p:val>
                                            </p:tav>
                                            <p:tav tm="100000">
                                              <p:val>
                                                <p:strVal val="#ppt_x"/>
                                              </p:val>
                                            </p:tav>
                                          </p:tavLst>
                                        </p:anim>
                                        <p:anim calcmode="lin" valueType="num">
                                          <p:cBhvr additive="base">
                                            <p:cTn id="23" dur="500" fill="hold"/>
                                            <p:tgtEl>
                                              <p:spTgt spid="34"/>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2" accel="40000"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1+#ppt_w/2"/>
                                              </p:val>
                                            </p:tav>
                                            <p:tav tm="100000">
                                              <p:val>
                                                <p:strVal val="#ppt_x"/>
                                              </p:val>
                                            </p:tav>
                                          </p:tavLst>
                                        </p:anim>
                                        <p:anim calcmode="lin" valueType="num">
                                          <p:cBhvr additive="base">
                                            <p:cTn id="28" dur="500" fill="hold"/>
                                            <p:tgtEl>
                                              <p:spTgt spid="14"/>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1" accel="40000" fill="hold"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500" fill="hold"/>
                                            <p:tgtEl>
                                              <p:spTgt spid="39"/>
                                            </p:tgtEl>
                                            <p:attrNameLst>
                                              <p:attrName>ppt_x</p:attrName>
                                            </p:attrNameLst>
                                          </p:cBhvr>
                                          <p:tavLst>
                                            <p:tav tm="0">
                                              <p:val>
                                                <p:strVal val="#ppt_x"/>
                                              </p:val>
                                            </p:tav>
                                            <p:tav tm="100000">
                                              <p:val>
                                                <p:strVal val="#ppt_x"/>
                                              </p:val>
                                            </p:tav>
                                          </p:tavLst>
                                        </p:anim>
                                        <p:anim calcmode="lin" valueType="num">
                                          <p:cBhvr additive="base">
                                            <p:cTn id="33" dur="500" fill="hold"/>
                                            <p:tgtEl>
                                              <p:spTgt spid="39"/>
                                            </p:tgtEl>
                                            <p:attrNameLst>
                                              <p:attrName>ppt_y</p:attrName>
                                            </p:attrNameLst>
                                          </p:cBhvr>
                                          <p:tavLst>
                                            <p:tav tm="0">
                                              <p:val>
                                                <p:strVal val="0-#ppt_h/2"/>
                                              </p:val>
                                            </p:tav>
                                            <p:tav tm="100000">
                                              <p:val>
                                                <p:strVal val="#ppt_y"/>
                                              </p:val>
                                            </p:tav>
                                          </p:tavLst>
                                        </p:anim>
                                      </p:childTnLst>
                                    </p:cTn>
                                  </p:par>
                                </p:childTnLst>
                              </p:cTn>
                            </p:par>
                            <p:par>
                              <p:cTn id="34" fill="hold">
                                <p:stCondLst>
                                  <p:cond delay="3000"/>
                                </p:stCondLst>
                                <p:childTnLst>
                                  <p:par>
                                    <p:cTn id="35" presetID="2" presetClass="entr" presetSubtype="2" accel="40000" fill="hold"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1+#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 presetClass="entr" presetSubtype="4" accel="40000" fill="hold" nodeType="afterEffect">
                                      <p:stCondLst>
                                        <p:cond delay="0"/>
                                      </p:stCondLst>
                                      <p:childTnLst>
                                        <p:set>
                                          <p:cBhvr>
                                            <p:cTn id="41" dur="1" fill="hold">
                                              <p:stCondLst>
                                                <p:cond delay="0"/>
                                              </p:stCondLst>
                                            </p:cTn>
                                            <p:tgtEl>
                                              <p:spTgt spid="44"/>
                                            </p:tgtEl>
                                            <p:attrNameLst>
                                              <p:attrName>style.visibility</p:attrName>
                                            </p:attrNameLst>
                                          </p:cBhvr>
                                          <p:to>
                                            <p:strVal val="visible"/>
                                          </p:to>
                                        </p:set>
                                        <p:anim calcmode="lin" valueType="num">
                                          <p:cBhvr additive="base">
                                            <p:cTn id="42" dur="500" fill="hold"/>
                                            <p:tgtEl>
                                              <p:spTgt spid="44"/>
                                            </p:tgtEl>
                                            <p:attrNameLst>
                                              <p:attrName>ppt_x</p:attrName>
                                            </p:attrNameLst>
                                          </p:cBhvr>
                                          <p:tavLst>
                                            <p:tav tm="0">
                                              <p:val>
                                                <p:strVal val="#ppt_x"/>
                                              </p:val>
                                            </p:tav>
                                            <p:tav tm="100000">
                                              <p:val>
                                                <p:strVal val="#ppt_x"/>
                                              </p:val>
                                            </p:tav>
                                          </p:tavLst>
                                        </p:anim>
                                        <p:anim calcmode="lin" valueType="num">
                                          <p:cBhvr additive="base">
                                            <p:cTn id="43" dur="500" fill="hold"/>
                                            <p:tgtEl>
                                              <p:spTgt spid="44"/>
                                            </p:tgtEl>
                                            <p:attrNameLst>
                                              <p:attrName>ppt_y</p:attrName>
                                            </p:attrNameLst>
                                          </p:cBhvr>
                                          <p:tavLst>
                                            <p:tav tm="0">
                                              <p:val>
                                                <p:strVal val="1+#ppt_h/2"/>
                                              </p:val>
                                            </p:tav>
                                            <p:tav tm="100000">
                                              <p:val>
                                                <p:strVal val="#ppt_y"/>
                                              </p:val>
                                            </p:tav>
                                          </p:tavLst>
                                        </p:anim>
                                      </p:childTnLst>
                                    </p:cTn>
                                  </p:par>
                                </p:childTnLst>
                              </p:cTn>
                            </p:par>
                            <p:par>
                              <p:cTn id="44" fill="hold">
                                <p:stCondLst>
                                  <p:cond delay="4000"/>
                                </p:stCondLst>
                                <p:childTnLst>
                                  <p:par>
                                    <p:cTn id="45" presetID="2" presetClass="entr" presetSubtype="2" accel="40000"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 calcmode="lin" valueType="num">
                                          <p:cBhvr additive="base">
                                            <p:cTn id="47" dur="500" fill="hold"/>
                                            <p:tgtEl>
                                              <p:spTgt spid="22"/>
                                            </p:tgtEl>
                                            <p:attrNameLst>
                                              <p:attrName>ppt_x</p:attrName>
                                            </p:attrNameLst>
                                          </p:cBhvr>
                                          <p:tavLst>
                                            <p:tav tm="0">
                                              <p:val>
                                                <p:strVal val="1+#ppt_w/2"/>
                                              </p:val>
                                            </p:tav>
                                            <p:tav tm="100000">
                                              <p:val>
                                                <p:strVal val="#ppt_x"/>
                                              </p:val>
                                            </p:tav>
                                          </p:tavLst>
                                        </p:anim>
                                        <p:anim calcmode="lin" valueType="num">
                                          <p:cBhvr additive="base">
                                            <p:cTn id="48" dur="500" fill="hold"/>
                                            <p:tgtEl>
                                              <p:spTgt spid="22"/>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 presetClass="entr" presetSubtype="1" accel="40000" fill="hold" nodeType="afterEffect">
                                      <p:stCondLst>
                                        <p:cond delay="0"/>
                                      </p:stCondLst>
                                      <p:childTnLst>
                                        <p:set>
                                          <p:cBhvr>
                                            <p:cTn id="51" dur="1" fill="hold">
                                              <p:stCondLst>
                                                <p:cond delay="0"/>
                                              </p:stCondLst>
                                            </p:cTn>
                                            <p:tgtEl>
                                              <p:spTgt spid="49"/>
                                            </p:tgtEl>
                                            <p:attrNameLst>
                                              <p:attrName>style.visibility</p:attrName>
                                            </p:attrNameLst>
                                          </p:cBhvr>
                                          <p:to>
                                            <p:strVal val="visible"/>
                                          </p:to>
                                        </p:set>
                                        <p:anim calcmode="lin" valueType="num">
                                          <p:cBhvr additive="base">
                                            <p:cTn id="52" dur="500" fill="hold"/>
                                            <p:tgtEl>
                                              <p:spTgt spid="49"/>
                                            </p:tgtEl>
                                            <p:attrNameLst>
                                              <p:attrName>ppt_x</p:attrName>
                                            </p:attrNameLst>
                                          </p:cBhvr>
                                          <p:tavLst>
                                            <p:tav tm="0">
                                              <p:val>
                                                <p:strVal val="#ppt_x"/>
                                              </p:val>
                                            </p:tav>
                                            <p:tav tm="100000">
                                              <p:val>
                                                <p:strVal val="#ppt_x"/>
                                              </p:val>
                                            </p:tav>
                                          </p:tavLst>
                                        </p:anim>
                                        <p:anim calcmode="lin" valueType="num">
                                          <p:cBhvr additive="base">
                                            <p:cTn id="53" dur="500" fill="hold"/>
                                            <p:tgtEl>
                                              <p:spTgt spid="49"/>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2" presetClass="entr" presetSubtype="2" accel="40000" fill="hold" nodeType="afterEffect">
                                      <p:stCondLst>
                                        <p:cond delay="0"/>
                                      </p:stCondLst>
                                      <p:childTnLst>
                                        <p:set>
                                          <p:cBhvr>
                                            <p:cTn id="56" dur="1" fill="hold">
                                              <p:stCondLst>
                                                <p:cond delay="0"/>
                                              </p:stCondLst>
                                            </p:cTn>
                                            <p:tgtEl>
                                              <p:spTgt spid="26"/>
                                            </p:tgtEl>
                                            <p:attrNameLst>
                                              <p:attrName>style.visibility</p:attrName>
                                            </p:attrNameLst>
                                          </p:cBhvr>
                                          <p:to>
                                            <p:strVal val="visible"/>
                                          </p:to>
                                        </p:set>
                                        <p:anim calcmode="lin" valueType="num">
                                          <p:cBhvr additive="base">
                                            <p:cTn id="57" dur="500" fill="hold"/>
                                            <p:tgtEl>
                                              <p:spTgt spid="26"/>
                                            </p:tgtEl>
                                            <p:attrNameLst>
                                              <p:attrName>ppt_x</p:attrName>
                                            </p:attrNameLst>
                                          </p:cBhvr>
                                          <p:tavLst>
                                            <p:tav tm="0">
                                              <p:val>
                                                <p:strVal val="1+#ppt_w/2"/>
                                              </p:val>
                                            </p:tav>
                                            <p:tav tm="100000">
                                              <p:val>
                                                <p:strVal val="#ppt_x"/>
                                              </p:val>
                                            </p:tav>
                                          </p:tavLst>
                                        </p:anim>
                                        <p:anim calcmode="lin" valueType="num">
                                          <p:cBhvr additive="base">
                                            <p:cTn id="58" dur="500" fill="hold"/>
                                            <p:tgtEl>
                                              <p:spTgt spid="26"/>
                                            </p:tgtEl>
                                            <p:attrNameLst>
                                              <p:attrName>ppt_y</p:attrName>
                                            </p:attrNameLst>
                                          </p:cBhvr>
                                          <p:tavLst>
                                            <p:tav tm="0">
                                              <p:val>
                                                <p:strVal val="#ppt_y"/>
                                              </p:val>
                                            </p:tav>
                                            <p:tav tm="100000">
                                              <p:val>
                                                <p:strVal val="#ppt_y"/>
                                              </p:val>
                                            </p:tav>
                                          </p:tavLst>
                                        </p:anim>
                                      </p:childTnLst>
                                    </p:cTn>
                                  </p:par>
                                </p:childTnLst>
                              </p:cTn>
                            </p:par>
                            <p:par>
                              <p:cTn id="59" fill="hold">
                                <p:stCondLst>
                                  <p:cond delay="5500"/>
                                </p:stCondLst>
                                <p:childTnLst>
                                  <p:par>
                                    <p:cTn id="60" presetID="2" presetClass="entr" presetSubtype="4" accel="40000" fill="hold" nodeType="afterEffect">
                                      <p:stCondLst>
                                        <p:cond delay="0"/>
                                      </p:stCondLst>
                                      <p:childTnLst>
                                        <p:set>
                                          <p:cBhvr>
                                            <p:cTn id="61" dur="1" fill="hold">
                                              <p:stCondLst>
                                                <p:cond delay="0"/>
                                              </p:stCondLst>
                                            </p:cTn>
                                            <p:tgtEl>
                                              <p:spTgt spid="54"/>
                                            </p:tgtEl>
                                            <p:attrNameLst>
                                              <p:attrName>style.visibility</p:attrName>
                                            </p:attrNameLst>
                                          </p:cBhvr>
                                          <p:to>
                                            <p:strVal val="visible"/>
                                          </p:to>
                                        </p:set>
                                        <p:anim calcmode="lin" valueType="num">
                                          <p:cBhvr additive="base">
                                            <p:cTn id="62" dur="500" fill="hold"/>
                                            <p:tgtEl>
                                              <p:spTgt spid="54"/>
                                            </p:tgtEl>
                                            <p:attrNameLst>
                                              <p:attrName>ppt_x</p:attrName>
                                            </p:attrNameLst>
                                          </p:cBhvr>
                                          <p:tavLst>
                                            <p:tav tm="0">
                                              <p:val>
                                                <p:strVal val="#ppt_x"/>
                                              </p:val>
                                            </p:tav>
                                            <p:tav tm="100000">
                                              <p:val>
                                                <p:strVal val="#ppt_x"/>
                                              </p:val>
                                            </p:tav>
                                          </p:tavLst>
                                        </p:anim>
                                        <p:anim calcmode="lin" valueType="num">
                                          <p:cBhvr additive="base">
                                            <p:cTn id="63" dur="500" fill="hold"/>
                                            <p:tgtEl>
                                              <p:spTgt spid="54"/>
                                            </p:tgtEl>
                                            <p:attrNameLst>
                                              <p:attrName>ppt_y</p:attrName>
                                            </p:attrNameLst>
                                          </p:cBhvr>
                                          <p:tavLst>
                                            <p:tav tm="0">
                                              <p:val>
                                                <p:strVal val="1+#ppt_h/2"/>
                                              </p:val>
                                            </p:tav>
                                            <p:tav tm="100000">
                                              <p:val>
                                                <p:strVal val="#ppt_y"/>
                                              </p:val>
                                            </p:tav>
                                          </p:tavLst>
                                        </p:anim>
                                      </p:childTnLst>
                                    </p:cTn>
                                  </p:par>
                                </p:childTnLst>
                              </p:cTn>
                            </p:par>
                            <p:par>
                              <p:cTn id="64" fill="hold">
                                <p:stCondLst>
                                  <p:cond delay="6000"/>
                                </p:stCondLst>
                                <p:childTnLst>
                                  <p:par>
                                    <p:cTn id="65" presetID="2" presetClass="entr" presetSubtype="2" accel="40000" fill="hold" nodeType="after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additive="base">
                                            <p:cTn id="67" dur="500" fill="hold"/>
                                            <p:tgtEl>
                                              <p:spTgt spid="30"/>
                                            </p:tgtEl>
                                            <p:attrNameLst>
                                              <p:attrName>ppt_x</p:attrName>
                                            </p:attrNameLst>
                                          </p:cBhvr>
                                          <p:tavLst>
                                            <p:tav tm="0">
                                              <p:val>
                                                <p:strVal val="1+#ppt_w/2"/>
                                              </p:val>
                                            </p:tav>
                                            <p:tav tm="100000">
                                              <p:val>
                                                <p:strVal val="#ppt_x"/>
                                              </p:val>
                                            </p:tav>
                                          </p:tavLst>
                                        </p:anim>
                                        <p:anim calcmode="lin" valueType="num">
                                          <p:cBhvr additive="base">
                                            <p:cTn id="68" dur="500" fill="hold"/>
                                            <p:tgtEl>
                                              <p:spTgt spid="3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2" presetClass="entr" presetSubtype="1" accel="40000" fill="hold" nodeType="afterEffect">
                                      <p:stCondLst>
                                        <p:cond delay="0"/>
                                      </p:stCondLst>
                                      <p:childTnLst>
                                        <p:set>
                                          <p:cBhvr>
                                            <p:cTn id="71" dur="1" fill="hold">
                                              <p:stCondLst>
                                                <p:cond delay="0"/>
                                              </p:stCondLst>
                                            </p:cTn>
                                            <p:tgtEl>
                                              <p:spTgt spid="59"/>
                                            </p:tgtEl>
                                            <p:attrNameLst>
                                              <p:attrName>style.visibility</p:attrName>
                                            </p:attrNameLst>
                                          </p:cBhvr>
                                          <p:to>
                                            <p:strVal val="visible"/>
                                          </p:to>
                                        </p:set>
                                        <p:anim calcmode="lin" valueType="num">
                                          <p:cBhvr additive="base">
                                            <p:cTn id="72" dur="500" fill="hold"/>
                                            <p:tgtEl>
                                              <p:spTgt spid="59"/>
                                            </p:tgtEl>
                                            <p:attrNameLst>
                                              <p:attrName>ppt_x</p:attrName>
                                            </p:attrNameLst>
                                          </p:cBhvr>
                                          <p:tavLst>
                                            <p:tav tm="0">
                                              <p:val>
                                                <p:strVal val="#ppt_x"/>
                                              </p:val>
                                            </p:tav>
                                            <p:tav tm="100000">
                                              <p:val>
                                                <p:strVal val="#ppt_x"/>
                                              </p:val>
                                            </p:tav>
                                          </p:tavLst>
                                        </p:anim>
                                        <p:anim calcmode="lin" valueType="num">
                                          <p:cBhvr additive="base">
                                            <p:cTn id="73" dur="500" fill="hold"/>
                                            <p:tgtEl>
                                              <p:spTgt spid="59"/>
                                            </p:tgtEl>
                                            <p:attrNameLst>
                                              <p:attrName>ppt_y</p:attrName>
                                            </p:attrNameLst>
                                          </p:cBhvr>
                                          <p:tavLst>
                                            <p:tav tm="0">
                                              <p:val>
                                                <p:strVal val="0-#ppt_h/2"/>
                                              </p:val>
                                            </p:tav>
                                            <p:tav tm="100000">
                                              <p:val>
                                                <p:strVal val="#ppt_y"/>
                                              </p:val>
                                            </p:tav>
                                          </p:tavLst>
                                        </p:anim>
                                      </p:childTnLst>
                                    </p:cTn>
                                  </p:par>
                                </p:childTnLst>
                              </p:cTn>
                            </p:par>
                            <p:par>
                              <p:cTn id="74" fill="hold">
                                <p:stCondLst>
                                  <p:cond delay="7000"/>
                                </p:stCondLst>
                                <p:childTnLst>
                                  <p:par>
                                    <p:cTn id="75" presetID="2" presetClass="entr" presetSubtype="2" accel="40000" fill="hold" nodeType="afterEffect">
                                      <p:stCondLst>
                                        <p:cond delay="0"/>
                                      </p:stCondLst>
                                      <p:childTnLst>
                                        <p:set>
                                          <p:cBhvr>
                                            <p:cTn id="76" dur="1" fill="hold">
                                              <p:stCondLst>
                                                <p:cond delay="0"/>
                                              </p:stCondLst>
                                            </p:cTn>
                                            <p:tgtEl>
                                              <p:spTgt spid="69"/>
                                            </p:tgtEl>
                                            <p:attrNameLst>
                                              <p:attrName>style.visibility</p:attrName>
                                            </p:attrNameLst>
                                          </p:cBhvr>
                                          <p:to>
                                            <p:strVal val="visible"/>
                                          </p:to>
                                        </p:set>
                                        <p:anim calcmode="lin" valueType="num">
                                          <p:cBhvr additive="base">
                                            <p:cTn id="77" dur="500" fill="hold"/>
                                            <p:tgtEl>
                                              <p:spTgt spid="69"/>
                                            </p:tgtEl>
                                            <p:attrNameLst>
                                              <p:attrName>ppt_x</p:attrName>
                                            </p:attrNameLst>
                                          </p:cBhvr>
                                          <p:tavLst>
                                            <p:tav tm="0">
                                              <p:val>
                                                <p:strVal val="1+#ppt_w/2"/>
                                              </p:val>
                                            </p:tav>
                                            <p:tav tm="100000">
                                              <p:val>
                                                <p:strVal val="#ppt_x"/>
                                              </p:val>
                                            </p:tav>
                                          </p:tavLst>
                                        </p:anim>
                                        <p:anim calcmode="lin" valueType="num">
                                          <p:cBhvr additive="base">
                                            <p:cTn id="78" dur="500" fill="hold"/>
                                            <p:tgtEl>
                                              <p:spTgt spid="69"/>
                                            </p:tgtEl>
                                            <p:attrNameLst>
                                              <p:attrName>ppt_y</p:attrName>
                                            </p:attrNameLst>
                                          </p:cBhvr>
                                          <p:tavLst>
                                            <p:tav tm="0">
                                              <p:val>
                                                <p:strVal val="#ppt_y"/>
                                              </p:val>
                                            </p:tav>
                                            <p:tav tm="100000">
                                              <p:val>
                                                <p:strVal val="#ppt_y"/>
                                              </p:val>
                                            </p:tav>
                                          </p:tavLst>
                                        </p:anim>
                                      </p:childTnLst>
                                    </p:cTn>
                                  </p:par>
                                </p:childTnLst>
                              </p:cTn>
                            </p:par>
                            <p:par>
                              <p:cTn id="79" fill="hold">
                                <p:stCondLst>
                                  <p:cond delay="7500"/>
                                </p:stCondLst>
                                <p:childTnLst>
                                  <p:par>
                                    <p:cTn id="80" presetID="2" presetClass="entr" presetSubtype="4" accel="40000" fill="hold" nodeType="afterEffect">
                                      <p:stCondLst>
                                        <p:cond delay="0"/>
                                      </p:stCondLst>
                                      <p:childTnLst>
                                        <p:set>
                                          <p:cBhvr>
                                            <p:cTn id="81" dur="1" fill="hold">
                                              <p:stCondLst>
                                                <p:cond delay="0"/>
                                              </p:stCondLst>
                                            </p:cTn>
                                            <p:tgtEl>
                                              <p:spTgt spid="64"/>
                                            </p:tgtEl>
                                            <p:attrNameLst>
                                              <p:attrName>style.visibility</p:attrName>
                                            </p:attrNameLst>
                                          </p:cBhvr>
                                          <p:to>
                                            <p:strVal val="visible"/>
                                          </p:to>
                                        </p:set>
                                        <p:anim calcmode="lin" valueType="num">
                                          <p:cBhvr additive="base">
                                            <p:cTn id="82" dur="500" fill="hold"/>
                                            <p:tgtEl>
                                              <p:spTgt spid="64"/>
                                            </p:tgtEl>
                                            <p:attrNameLst>
                                              <p:attrName>ppt_x</p:attrName>
                                            </p:attrNameLst>
                                          </p:cBhvr>
                                          <p:tavLst>
                                            <p:tav tm="0">
                                              <p:val>
                                                <p:strVal val="#ppt_x"/>
                                              </p:val>
                                            </p:tav>
                                            <p:tav tm="100000">
                                              <p:val>
                                                <p:strVal val="#ppt_x"/>
                                              </p:val>
                                            </p:tav>
                                          </p:tavLst>
                                        </p:anim>
                                        <p:anim calcmode="lin" valueType="num">
                                          <p:cBhvr additive="base">
                                            <p:cTn id="83"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0DDBEC-B1B8-6947-86CE-39EEE7C6310D}"/>
              </a:ext>
            </a:extLst>
          </p:cNvPr>
          <p:cNvSpPr>
            <a:spLocks noGrp="1"/>
          </p:cNvSpPr>
          <p:nvPr>
            <p:ph type="title"/>
          </p:nvPr>
        </p:nvSpPr>
        <p:spPr/>
        <p:txBody>
          <a:bodyPr/>
          <a:lstStyle/>
          <a:p>
            <a:endParaRPr lang="en-US" dirty="0"/>
          </a:p>
        </p:txBody>
      </p:sp>
      <p:sp>
        <p:nvSpPr>
          <p:cNvPr id="3" name="Date Placeholder 2">
            <a:extLst>
              <a:ext uri="{FF2B5EF4-FFF2-40B4-BE49-F238E27FC236}">
                <a16:creationId xmlns="" xmlns:a16="http://schemas.microsoft.com/office/drawing/2014/main" id="{E479CEA4-8A5E-2A48-88D0-A4CFB58CA9FB}"/>
              </a:ext>
            </a:extLst>
          </p:cNvPr>
          <p:cNvSpPr>
            <a:spLocks noGrp="1"/>
          </p:cNvSpPr>
          <p:nvPr>
            <p:ph type="dt" sz="half" idx="10"/>
          </p:nvPr>
        </p:nvSpPr>
        <p:spPr/>
        <p:txBody>
          <a:bodyPr/>
          <a:lstStyle/>
          <a:p>
            <a:fld id="{41549484-7B7A-4DC9-9225-C4E74FE92836}" type="datetime3">
              <a:rPr lang="en-US" smtClean="0"/>
              <a:t>23 May 2019</a:t>
            </a:fld>
            <a:endParaRPr lang="en-US" dirty="0"/>
          </a:p>
        </p:txBody>
      </p:sp>
      <p:sp>
        <p:nvSpPr>
          <p:cNvPr id="4" name="Slide Number Placeholder 3">
            <a:extLst>
              <a:ext uri="{FF2B5EF4-FFF2-40B4-BE49-F238E27FC236}">
                <a16:creationId xmlns="" xmlns:a16="http://schemas.microsoft.com/office/drawing/2014/main" id="{4FEAC432-2AE5-A345-9F6F-82CB754DF3C9}"/>
              </a:ext>
            </a:extLst>
          </p:cNvPr>
          <p:cNvSpPr>
            <a:spLocks noGrp="1"/>
          </p:cNvSpPr>
          <p:nvPr>
            <p:ph type="sldNum" sz="quarter" idx="12"/>
          </p:nvPr>
        </p:nvSpPr>
        <p:spPr/>
        <p:txBody>
          <a:bodyPr/>
          <a:lstStyle/>
          <a:p>
            <a:fld id="{62E0A0BA-E48F-4DEF-8E9A-E39F0E284128}" type="slidenum">
              <a:rPr lang="en-US" smtClean="0"/>
              <a:pPr/>
              <a:t>6</a:t>
            </a:fld>
            <a:endParaRPr lang="en-US" dirty="0"/>
          </a:p>
        </p:txBody>
      </p:sp>
      <p:sp>
        <p:nvSpPr>
          <p:cNvPr id="6" name="Shape 1426">
            <a:extLst>
              <a:ext uri="{FF2B5EF4-FFF2-40B4-BE49-F238E27FC236}">
                <a16:creationId xmlns="" xmlns:a16="http://schemas.microsoft.com/office/drawing/2014/main" id="{9BFE5C31-A40A-7441-98DA-0F12443C6D56}"/>
              </a:ext>
            </a:extLst>
          </p:cNvPr>
          <p:cNvSpPr txBox="1"/>
          <p:nvPr/>
        </p:nvSpPr>
        <p:spPr>
          <a:xfrm>
            <a:off x="457200" y="1761650"/>
            <a:ext cx="1419955" cy="1280160"/>
          </a:xfrm>
          <a:prstGeom prst="rect">
            <a:avLst/>
          </a:prstGeom>
          <a:solidFill>
            <a:schemeClr val="accent1"/>
          </a:solidFill>
          <a:ln>
            <a:noFill/>
          </a:ln>
        </p:spPr>
        <p:txBody>
          <a:bodyPr spcFirstLastPara="1" wrap="square" lIns="71454" tIns="71454" rIns="71454" bIns="71454" anchor="t" anchorCtr="0">
            <a:noAutofit/>
          </a:bodyPr>
          <a:lstStyle/>
          <a:p>
            <a:r>
              <a:rPr lang="en-GB" sz="1000" b="1" dirty="0">
                <a:solidFill>
                  <a:schemeClr val="bg1"/>
                </a:solidFill>
                <a:latin typeface="+mj-lt"/>
                <a:sym typeface="Georgia"/>
              </a:rPr>
              <a:t>Context &amp; </a:t>
            </a:r>
            <a:r>
              <a:rPr lang="en-GB" sz="1000" b="1" i="1" dirty="0">
                <a:solidFill>
                  <a:schemeClr val="bg1"/>
                </a:solidFill>
                <a:latin typeface="Georgia" panose="02040502050405020303" pitchFamily="18" charset="0"/>
                <a:sym typeface="Georgia"/>
              </a:rPr>
              <a:t>Approach</a:t>
            </a:r>
          </a:p>
        </p:txBody>
      </p:sp>
    </p:spTree>
    <p:extLst>
      <p:ext uri="{BB962C8B-B14F-4D97-AF65-F5344CB8AC3E}">
        <p14:creationId xmlns:p14="http://schemas.microsoft.com/office/powerpoint/2010/main" val="2925444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552528-9A68-414F-80C7-716AC5DAEF85}"/>
              </a:ext>
            </a:extLst>
          </p:cNvPr>
          <p:cNvSpPr>
            <a:spLocks noGrp="1"/>
          </p:cNvSpPr>
          <p:nvPr>
            <p:ph type="title"/>
          </p:nvPr>
        </p:nvSpPr>
        <p:spPr/>
        <p:txBody>
          <a:bodyPr/>
          <a:lstStyle/>
          <a:p>
            <a:r>
              <a:rPr lang="en-US" b="1" i="1" dirty="0">
                <a:latin typeface="Georgia" panose="02040502050405020303" pitchFamily="18" charset="0"/>
              </a:rPr>
              <a:t>Context</a:t>
            </a:r>
            <a:r>
              <a:rPr lang="en-US" dirty="0"/>
              <a:t> </a:t>
            </a:r>
          </a:p>
        </p:txBody>
      </p:sp>
      <p:sp>
        <p:nvSpPr>
          <p:cNvPr id="3" name="Date Placeholder 2">
            <a:extLst>
              <a:ext uri="{FF2B5EF4-FFF2-40B4-BE49-F238E27FC236}">
                <a16:creationId xmlns="" xmlns:a16="http://schemas.microsoft.com/office/drawing/2014/main" id="{C22D7E18-1725-434B-857B-36D3FBB3BBC5}"/>
              </a:ext>
            </a:extLst>
          </p:cNvPr>
          <p:cNvSpPr>
            <a:spLocks noGrp="1"/>
          </p:cNvSpPr>
          <p:nvPr>
            <p:ph type="dt" sz="half" idx="10"/>
          </p:nvPr>
        </p:nvSpPr>
        <p:spPr/>
        <p:txBody>
          <a:bodyPr/>
          <a:lstStyle/>
          <a:p>
            <a:fld id="{41549484-7B7A-4DC9-9225-C4E74FE92836}" type="datetime3">
              <a:rPr lang="en-US" smtClean="0"/>
              <a:t>23 May 2019</a:t>
            </a:fld>
            <a:endParaRPr lang="en-US" dirty="0"/>
          </a:p>
        </p:txBody>
      </p:sp>
      <p:sp>
        <p:nvSpPr>
          <p:cNvPr id="4" name="Slide Number Placeholder 3">
            <a:extLst>
              <a:ext uri="{FF2B5EF4-FFF2-40B4-BE49-F238E27FC236}">
                <a16:creationId xmlns="" xmlns:a16="http://schemas.microsoft.com/office/drawing/2014/main" id="{D6FD52A5-60B8-4043-BD88-30A6C17301B3}"/>
              </a:ext>
            </a:extLst>
          </p:cNvPr>
          <p:cNvSpPr>
            <a:spLocks noGrp="1"/>
          </p:cNvSpPr>
          <p:nvPr>
            <p:ph type="sldNum" sz="quarter" idx="12"/>
          </p:nvPr>
        </p:nvSpPr>
        <p:spPr/>
        <p:txBody>
          <a:bodyPr/>
          <a:lstStyle/>
          <a:p>
            <a:fld id="{62E0A0BA-E48F-4DEF-8E9A-E39F0E284128}" type="slidenum">
              <a:rPr lang="en-US" smtClean="0"/>
              <a:pPr/>
              <a:t>7</a:t>
            </a:fld>
            <a:endParaRPr lang="en-US" dirty="0"/>
          </a:p>
        </p:txBody>
      </p:sp>
      <p:sp>
        <p:nvSpPr>
          <p:cNvPr id="6" name="TextBox 5">
            <a:extLst>
              <a:ext uri="{FF2B5EF4-FFF2-40B4-BE49-F238E27FC236}">
                <a16:creationId xmlns="" xmlns:a16="http://schemas.microsoft.com/office/drawing/2014/main" id="{E3681CD3-BA80-7146-80A2-7AEB6EE2B8E8}"/>
              </a:ext>
            </a:extLst>
          </p:cNvPr>
          <p:cNvSpPr txBox="1"/>
          <p:nvPr/>
        </p:nvSpPr>
        <p:spPr>
          <a:xfrm>
            <a:off x="457200" y="1242275"/>
            <a:ext cx="8458200" cy="3724096"/>
          </a:xfrm>
          <a:prstGeom prst="rect">
            <a:avLst/>
          </a:prstGeom>
          <a:noFill/>
        </p:spPr>
        <p:txBody>
          <a:bodyPr wrap="square" rtlCol="0">
            <a:spAutoFit/>
          </a:bodyPr>
          <a:lstStyle/>
          <a:p>
            <a:pPr marL="285750" indent="-285750">
              <a:buFont typeface="Wingdings" pitchFamily="2" charset="2"/>
              <a:buChar char="v"/>
            </a:pPr>
            <a:r>
              <a:rPr lang="en-CA" dirty="0"/>
              <a:t>Few countries have actually taken the initiative to pursue Quality measurement in competency-based postgraduate training</a:t>
            </a:r>
            <a:r>
              <a:rPr lang="en-US" dirty="0"/>
              <a:t>.</a:t>
            </a:r>
          </a:p>
          <a:p>
            <a:pPr marL="285750" indent="-285750">
              <a:buFont typeface="Wingdings" pitchFamily="2" charset="2"/>
              <a:buChar char="v"/>
            </a:pPr>
            <a:r>
              <a:rPr lang="en-CA" dirty="0"/>
              <a:t>In June 2017, the first quality indicators committee was formed in SCFHS to create the postgraduate quality indicators. </a:t>
            </a:r>
            <a:endParaRPr lang="en-US" dirty="0"/>
          </a:p>
          <a:p>
            <a:pPr marL="285750" indent="-285750">
              <a:buFont typeface="Wingdings" pitchFamily="2" charset="2"/>
              <a:buChar char="v"/>
            </a:pPr>
            <a:r>
              <a:rPr lang="en-US" dirty="0"/>
              <a:t>Objectives:</a:t>
            </a:r>
          </a:p>
          <a:p>
            <a:pPr lvl="1"/>
            <a:r>
              <a:rPr lang="en-CA" sz="1600" dirty="0"/>
              <a:t>•    To improve the quality of GHM training; </a:t>
            </a:r>
            <a:endParaRPr lang="en-US" sz="1600" dirty="0"/>
          </a:p>
          <a:p>
            <a:pPr lvl="1"/>
            <a:r>
              <a:rPr lang="en-CA" sz="1600" dirty="0"/>
              <a:t>•    To provide a means for subjective assessment of residency programs and training centers; </a:t>
            </a:r>
            <a:endParaRPr lang="en-US" sz="1600" dirty="0"/>
          </a:p>
          <a:p>
            <a:pPr lvl="1"/>
            <a:r>
              <a:rPr lang="en-CA" sz="1600" dirty="0"/>
              <a:t>•    To guide Training programs and training centers through a systematic performance improvement system; and </a:t>
            </a:r>
            <a:endParaRPr lang="en-US" sz="1600" dirty="0"/>
          </a:p>
          <a:p>
            <a:pPr lvl="1"/>
            <a:r>
              <a:rPr lang="en-CA" sz="1600" dirty="0"/>
              <a:t>•    To assist Program Directors in reviewing the conduct and educational quality of their programs. </a:t>
            </a:r>
            <a:endParaRPr lang="en-US" sz="1600" dirty="0"/>
          </a:p>
          <a:p>
            <a:pPr lvl="2"/>
            <a:endParaRPr lang="en-US" sz="1600" dirty="0"/>
          </a:p>
          <a:p>
            <a:endParaRPr lang="en-US" dirty="0"/>
          </a:p>
        </p:txBody>
      </p:sp>
    </p:spTree>
    <p:extLst>
      <p:ext uri="{BB962C8B-B14F-4D97-AF65-F5344CB8AC3E}">
        <p14:creationId xmlns:p14="http://schemas.microsoft.com/office/powerpoint/2010/main" val="1411615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54ABBE-CB2C-C743-A789-1F56D24204A7}"/>
              </a:ext>
            </a:extLst>
          </p:cNvPr>
          <p:cNvSpPr>
            <a:spLocks noGrp="1"/>
          </p:cNvSpPr>
          <p:nvPr>
            <p:ph type="title"/>
          </p:nvPr>
        </p:nvSpPr>
        <p:spPr/>
        <p:txBody>
          <a:bodyPr/>
          <a:lstStyle/>
          <a:p>
            <a:r>
              <a:rPr lang="en-US" b="1" i="1" dirty="0">
                <a:latin typeface="Georgia" panose="02040502050405020303" pitchFamily="18" charset="0"/>
              </a:rPr>
              <a:t>Approach</a:t>
            </a:r>
          </a:p>
        </p:txBody>
      </p:sp>
      <p:sp>
        <p:nvSpPr>
          <p:cNvPr id="3" name="Date Placeholder 2">
            <a:extLst>
              <a:ext uri="{FF2B5EF4-FFF2-40B4-BE49-F238E27FC236}">
                <a16:creationId xmlns="" xmlns:a16="http://schemas.microsoft.com/office/drawing/2014/main" id="{13C247F8-72FF-9F4B-A0FE-76E72E1443CC}"/>
              </a:ext>
            </a:extLst>
          </p:cNvPr>
          <p:cNvSpPr>
            <a:spLocks noGrp="1"/>
          </p:cNvSpPr>
          <p:nvPr>
            <p:ph type="dt" sz="half" idx="10"/>
          </p:nvPr>
        </p:nvSpPr>
        <p:spPr/>
        <p:txBody>
          <a:bodyPr/>
          <a:lstStyle/>
          <a:p>
            <a:fld id="{41549484-7B7A-4DC9-9225-C4E74FE92836}" type="datetime3">
              <a:rPr lang="en-US" smtClean="0"/>
              <a:t>23 May 2019</a:t>
            </a:fld>
            <a:endParaRPr lang="en-US" dirty="0"/>
          </a:p>
        </p:txBody>
      </p:sp>
      <p:sp>
        <p:nvSpPr>
          <p:cNvPr id="4" name="Slide Number Placeholder 3">
            <a:extLst>
              <a:ext uri="{FF2B5EF4-FFF2-40B4-BE49-F238E27FC236}">
                <a16:creationId xmlns="" xmlns:a16="http://schemas.microsoft.com/office/drawing/2014/main" id="{8F215CBC-1E2F-9241-AD79-D31EB70AEF01}"/>
              </a:ext>
            </a:extLst>
          </p:cNvPr>
          <p:cNvSpPr>
            <a:spLocks noGrp="1"/>
          </p:cNvSpPr>
          <p:nvPr>
            <p:ph type="sldNum" sz="quarter" idx="12"/>
          </p:nvPr>
        </p:nvSpPr>
        <p:spPr/>
        <p:txBody>
          <a:bodyPr/>
          <a:lstStyle/>
          <a:p>
            <a:fld id="{62E0A0BA-E48F-4DEF-8E9A-E39F0E284128}" type="slidenum">
              <a:rPr lang="en-US" smtClean="0"/>
              <a:pPr/>
              <a:t>8</a:t>
            </a:fld>
            <a:endParaRPr lang="en-US" dirty="0"/>
          </a:p>
        </p:txBody>
      </p:sp>
      <p:sp>
        <p:nvSpPr>
          <p:cNvPr id="7" name="TextBox 6">
            <a:extLst>
              <a:ext uri="{FF2B5EF4-FFF2-40B4-BE49-F238E27FC236}">
                <a16:creationId xmlns="" xmlns:a16="http://schemas.microsoft.com/office/drawing/2014/main" id="{A3383F4B-257B-6140-BF68-42E6C16F6527}"/>
              </a:ext>
            </a:extLst>
          </p:cNvPr>
          <p:cNvSpPr txBox="1"/>
          <p:nvPr/>
        </p:nvSpPr>
        <p:spPr>
          <a:xfrm>
            <a:off x="457200" y="1504950"/>
            <a:ext cx="8229600" cy="2862322"/>
          </a:xfrm>
          <a:prstGeom prst="rect">
            <a:avLst/>
          </a:prstGeom>
          <a:noFill/>
        </p:spPr>
        <p:txBody>
          <a:bodyPr wrap="square" rtlCol="0">
            <a:spAutoFit/>
          </a:bodyPr>
          <a:lstStyle/>
          <a:p>
            <a:pPr marL="285750" indent="-285750">
              <a:buFont typeface="Wingdings" pitchFamily="2" charset="2"/>
              <a:buChar char="v"/>
            </a:pPr>
            <a:r>
              <a:rPr lang="en-US" dirty="0"/>
              <a:t>The model was inspired by the Kirkpatrick Model to evaluate the effectiveness of the current training model.</a:t>
            </a:r>
          </a:p>
          <a:p>
            <a:pPr marL="285750" indent="-285750">
              <a:buFont typeface="Wingdings" pitchFamily="2" charset="2"/>
              <a:buChar char="v"/>
            </a:pPr>
            <a:r>
              <a:rPr lang="en-CA" dirty="0"/>
              <a:t>The decision to evaluate training is mainly conducted to: </a:t>
            </a:r>
            <a:endParaRPr lang="en-US" sz="1600" dirty="0"/>
          </a:p>
          <a:p>
            <a:pPr marL="742950" lvl="1" indent="-285750">
              <a:buFont typeface="Arial" panose="020B0604020202020204" pitchFamily="34" charset="0"/>
              <a:buChar char="•"/>
            </a:pPr>
            <a:r>
              <a:rPr lang="en-CA" dirty="0"/>
              <a:t>Decide whether to continue or discontinue training programs; </a:t>
            </a:r>
            <a:endParaRPr lang="en-US" sz="1600" dirty="0"/>
          </a:p>
          <a:p>
            <a:pPr marL="742950" lvl="1" indent="-285750">
              <a:buFont typeface="Arial" panose="020B0604020202020204" pitchFamily="34" charset="0"/>
              <a:buChar char="•"/>
            </a:pPr>
            <a:r>
              <a:rPr lang="en-CA" dirty="0"/>
              <a:t>To gain information how to improve future training programs; </a:t>
            </a:r>
            <a:endParaRPr lang="en-US" sz="1600" dirty="0"/>
          </a:p>
          <a:p>
            <a:pPr marL="742950" lvl="1" indent="-285750">
              <a:buFont typeface="Arial" panose="020B0604020202020204" pitchFamily="34" charset="0"/>
              <a:buChar char="•"/>
            </a:pPr>
            <a:r>
              <a:rPr lang="en-CA" dirty="0"/>
              <a:t>To justify the existence of training by showing how it contributes to the overall objectives and goals of the national healthcare system.  </a:t>
            </a:r>
          </a:p>
          <a:p>
            <a:pPr marL="285750" indent="-285750">
              <a:buFont typeface="Wingdings" pitchFamily="2" charset="2"/>
              <a:buChar char="v"/>
            </a:pPr>
            <a:r>
              <a:rPr lang="en-US" dirty="0"/>
              <a:t>Fifth stage was developed (Training Governance) </a:t>
            </a:r>
          </a:p>
          <a:p>
            <a:r>
              <a:rPr lang="en-CA" dirty="0"/>
              <a:t> </a:t>
            </a:r>
            <a:endParaRPr lang="en-US" sz="1600" dirty="0"/>
          </a:p>
          <a:p>
            <a:pPr marL="285750" indent="-285750">
              <a:buFont typeface="Wingdings" pitchFamily="2" charset="2"/>
              <a:buChar char="v"/>
            </a:pPr>
            <a:endParaRPr lang="en-US" dirty="0"/>
          </a:p>
        </p:txBody>
      </p:sp>
    </p:spTree>
    <p:extLst>
      <p:ext uri="{BB962C8B-B14F-4D97-AF65-F5344CB8AC3E}">
        <p14:creationId xmlns:p14="http://schemas.microsoft.com/office/powerpoint/2010/main" val="1105013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79E347B-CDBE-784F-AE91-A204FEEA83FD}"/>
              </a:ext>
            </a:extLst>
          </p:cNvPr>
          <p:cNvSpPr>
            <a:spLocks noGrp="1"/>
          </p:cNvSpPr>
          <p:nvPr>
            <p:ph type="title"/>
          </p:nvPr>
        </p:nvSpPr>
        <p:spPr/>
        <p:txBody>
          <a:bodyPr>
            <a:normAutofit/>
          </a:bodyPr>
          <a:lstStyle/>
          <a:p>
            <a:r>
              <a:rPr lang="en-US" sz="3200" dirty="0"/>
              <a:t>Data Collection Methods</a:t>
            </a:r>
          </a:p>
        </p:txBody>
      </p:sp>
      <p:sp>
        <p:nvSpPr>
          <p:cNvPr id="3" name="Date Placeholder 2">
            <a:extLst>
              <a:ext uri="{FF2B5EF4-FFF2-40B4-BE49-F238E27FC236}">
                <a16:creationId xmlns="" xmlns:a16="http://schemas.microsoft.com/office/drawing/2014/main" id="{47021F51-755A-7549-BA97-7B746C213C7E}"/>
              </a:ext>
            </a:extLst>
          </p:cNvPr>
          <p:cNvSpPr>
            <a:spLocks noGrp="1"/>
          </p:cNvSpPr>
          <p:nvPr>
            <p:ph type="dt" sz="half" idx="10"/>
          </p:nvPr>
        </p:nvSpPr>
        <p:spPr/>
        <p:txBody>
          <a:bodyPr/>
          <a:lstStyle/>
          <a:p>
            <a:fld id="{41549484-7B7A-4DC9-9225-C4E74FE92836}" type="datetime3">
              <a:rPr lang="en-US" smtClean="0"/>
              <a:t>23 May 2019</a:t>
            </a:fld>
            <a:endParaRPr lang="en-US" dirty="0"/>
          </a:p>
        </p:txBody>
      </p:sp>
      <p:sp>
        <p:nvSpPr>
          <p:cNvPr id="4" name="Slide Number Placeholder 3">
            <a:extLst>
              <a:ext uri="{FF2B5EF4-FFF2-40B4-BE49-F238E27FC236}">
                <a16:creationId xmlns="" xmlns:a16="http://schemas.microsoft.com/office/drawing/2014/main" id="{EF6EEAC2-EFD7-C145-8BCD-E681C96546FB}"/>
              </a:ext>
            </a:extLst>
          </p:cNvPr>
          <p:cNvSpPr>
            <a:spLocks noGrp="1"/>
          </p:cNvSpPr>
          <p:nvPr>
            <p:ph type="sldNum" sz="quarter" idx="12"/>
          </p:nvPr>
        </p:nvSpPr>
        <p:spPr/>
        <p:txBody>
          <a:bodyPr/>
          <a:lstStyle/>
          <a:p>
            <a:fld id="{62E0A0BA-E48F-4DEF-8E9A-E39F0E284128}" type="slidenum">
              <a:rPr lang="en-US" smtClean="0"/>
              <a:pPr/>
              <a:t>9</a:t>
            </a:fld>
            <a:endParaRPr lang="en-US" dirty="0"/>
          </a:p>
        </p:txBody>
      </p:sp>
      <p:sp>
        <p:nvSpPr>
          <p:cNvPr id="5" name="TextBox 4">
            <a:extLst>
              <a:ext uri="{FF2B5EF4-FFF2-40B4-BE49-F238E27FC236}">
                <a16:creationId xmlns="" xmlns:a16="http://schemas.microsoft.com/office/drawing/2014/main" id="{27AA20C7-A0BB-0545-8BE9-0F3F32D0D3E4}"/>
              </a:ext>
            </a:extLst>
          </p:cNvPr>
          <p:cNvSpPr txBox="1"/>
          <p:nvPr/>
        </p:nvSpPr>
        <p:spPr>
          <a:xfrm>
            <a:off x="914400" y="1428750"/>
            <a:ext cx="5429692" cy="1477328"/>
          </a:xfrm>
          <a:prstGeom prst="rect">
            <a:avLst/>
          </a:prstGeom>
          <a:noFill/>
        </p:spPr>
        <p:txBody>
          <a:bodyPr wrap="none" rtlCol="0">
            <a:spAutoFit/>
          </a:bodyPr>
          <a:lstStyle/>
          <a:p>
            <a:r>
              <a:rPr lang="en-US" dirty="0"/>
              <a:t>Qualitative subjective surveys that were distributed </a:t>
            </a:r>
          </a:p>
          <a:p>
            <a:pPr marL="285750" indent="-285750">
              <a:buFont typeface="Arial" panose="020B0604020202020204" pitchFamily="34" charset="0"/>
              <a:buChar char="•"/>
            </a:pPr>
            <a:r>
              <a:rPr lang="en-US" dirty="0"/>
              <a:t>Resident surveys </a:t>
            </a:r>
          </a:p>
          <a:p>
            <a:pPr marL="285750" indent="-285750">
              <a:buFont typeface="Arial" panose="020B0604020202020204" pitchFamily="34" charset="0"/>
              <a:buChar char="•"/>
            </a:pPr>
            <a:r>
              <a:rPr lang="en-US" dirty="0"/>
              <a:t>Program director surveys</a:t>
            </a:r>
          </a:p>
          <a:p>
            <a:endParaRPr lang="en-US" dirty="0"/>
          </a:p>
          <a:p>
            <a:r>
              <a:rPr lang="en-US" dirty="0"/>
              <a:t>Departmental operational KPIs </a:t>
            </a:r>
          </a:p>
        </p:txBody>
      </p:sp>
    </p:spTree>
    <p:extLst>
      <p:ext uri="{BB962C8B-B14F-4D97-AF65-F5344CB8AC3E}">
        <p14:creationId xmlns:p14="http://schemas.microsoft.com/office/powerpoint/2010/main" val="30026561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HOWPRESENTATIONDISCLAIMER" val="Yes"/>
  <p:tag name="SMARTSHAPETYPE" val="PresentationDisclaimer"/>
  <p:tag name="GRIDON" val="No"/>
  <p:tag name="SHOWDISCLAIMERCLIENTNAME" val="No"/>
  <p:tag name="PAGINATIONSTART" val="Slide 1"/>
  <p:tag name="SMRTDOCUMENTTYPE" val="2"/>
  <p:tag name="DISABLE EXECUTIVE SUMMARY" val="YES"/>
  <p:tag name="HORIZONTALTOCTYPE" val="Header TOC"/>
  <p:tag name="INCLUDEINHORIZONTALTOC" val="Yes"/>
  <p:tag name="TOCSECTIONHEADERTEXT" val="Section"/>
  <p:tag name="SMARTTOCSLIDENUMBER" val="2"/>
  <p:tag name="BUSINESSUNITCOVERTEXT" val="Business Unit"/>
  <p:tag name="CONFIDENTIALITY STAMP" val="Strictly Private and Confidential"/>
  <p:tag name="ISSECTIONLAYOUTRENAMED" val="NO"/>
  <p:tag name="ISCOVERSLIDEINSERTED" val="YES"/>
  <p:tag name="SHOW DRAFT STAMP" val="YES"/>
  <p:tag name="DRAFT STAMP" val="Draft"/>
  <p:tag name="SMARTTOCHYPERLINK" val="YES"/>
  <p:tag name="SMARTTOCSTYLE" val="Standard Table of Contents"/>
</p:tagLst>
</file>

<file path=ppt/tags/tag2.xml><?xml version="1.0" encoding="utf-8"?>
<p:tagLst xmlns:a="http://schemas.openxmlformats.org/drawingml/2006/main" xmlns:r="http://schemas.openxmlformats.org/officeDocument/2006/relationships" xmlns:p="http://schemas.openxmlformats.org/presentationml/2006/main">
  <p:tag name="SMARTTOCSTYLE" val="Section TOC"/>
  <p:tag name="SMARTDIVIDERTYPE" val="Section"/>
  <p:tag name="SMARTDIVIDERTOCSTYLE" val="Section TOC"/>
  <p:tag name="SHOW EXECUTIVE SUMMARY" val="NO"/>
  <p:tag name="UNLOCK SHAPES" val="NO"/>
  <p:tag name="INCLUDEINSECTIONTOC" val="YES"/>
  <p:tag name="INCLUDEINPRIMARYTOC" val="YES"/>
  <p:tag name="SMART DIVIDER SHORT TITLE" val="Enterprise Risk Management Setup and Implementation Project Kick off Presentation"/>
  <p:tag name="SMARTDIVIDERLEVEL" val="-1"/>
  <p:tag name="SMART DIVIDER TITLE" val="Enterprise Risk Management Setup and Implementation Project Kick off Presentation"/>
  <p:tag name="INCLUDEINHORIZONTALTOC" val="YES"/>
  <p:tag name="SMARTSLIDETYPE" val="Divider"/>
  <p:tag name="SMARTDIVIDERNUMBER" val="-1"/>
  <p:tag name="SMARTDIVIDERTEXT" val="Section"/>
</p:tagLst>
</file>

<file path=ppt/tags/tag3.xml><?xml version="1.0" encoding="utf-8"?>
<p:tagLst xmlns:a="http://schemas.openxmlformats.org/drawingml/2006/main" xmlns:r="http://schemas.openxmlformats.org/officeDocument/2006/relationships" xmlns:p="http://schemas.openxmlformats.org/presentationml/2006/main">
  <p:tag name="SMARTREAD" val="{@TOCText}"/>
</p:tagLst>
</file>

<file path=ppt/tags/tag4.xml><?xml version="1.0" encoding="utf-8"?>
<p:tagLst xmlns:a="http://schemas.openxmlformats.org/drawingml/2006/main" xmlns:r="http://schemas.openxmlformats.org/officeDocument/2006/relationships" xmlns:p="http://schemas.openxmlformats.org/presentationml/2006/main">
  <p:tag name="SMARTTOCSTYLE" val="Section TOC"/>
  <p:tag name="SMARTDIVIDERTYPE" val="Section"/>
  <p:tag name="SMARTDIVIDERTOCSTYLE" val="Section TOC"/>
  <p:tag name="SHOW EXECUTIVE SUMMARY" val="NO"/>
  <p:tag name="SMARTSLIDETYPE" val="Divider"/>
  <p:tag name="INCLUDEINHORIZONTALTOC" val="YES"/>
  <p:tag name="SMARTDIVIDERLEVEL" val="-1"/>
  <p:tag name="INCLUDEINPRIMARYTOC" val="YES"/>
  <p:tag name="INCLUDEINSECTIONTOC" val="YES"/>
  <p:tag name="UNLOCK SHAPES" val="NO"/>
  <p:tag name="SMARTDIVIDERNUMBER" val="-1"/>
  <p:tag name="SMARTDIVIDERTEXT" val="Section"/>
</p:tagLst>
</file>

<file path=ppt/theme/theme1.xml><?xml version="1.0" encoding="utf-8"?>
<a:theme xmlns:a="http://schemas.openxmlformats.org/drawingml/2006/main" name="schs_ppt template_ar">
  <a:themeElements>
    <a:clrScheme name="SCHS">
      <a:dk1>
        <a:srgbClr val="006098"/>
      </a:dk1>
      <a:lt1>
        <a:sysClr val="window" lastClr="FFFFFF"/>
      </a:lt1>
      <a:dk2>
        <a:srgbClr val="58595B"/>
      </a:dk2>
      <a:lt2>
        <a:srgbClr val="EEECE1"/>
      </a:lt2>
      <a:accent1>
        <a:srgbClr val="00C18B"/>
      </a:accent1>
      <a:accent2>
        <a:srgbClr val="006098"/>
      </a:accent2>
      <a:accent3>
        <a:srgbClr val="90B4A9"/>
      </a:accent3>
      <a:accent4>
        <a:srgbClr val="168A92"/>
      </a:accent4>
      <a:accent5>
        <a:srgbClr val="4BACC6"/>
      </a:accent5>
      <a:accent6>
        <a:srgbClr val="BCD1CB"/>
      </a:accent6>
      <a:hlink>
        <a:srgbClr val="0000FF"/>
      </a:hlink>
      <a:folHlink>
        <a:srgbClr val="1D1B10"/>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مستند" ma:contentTypeID="0x010100E02417DF1C0E3348817844F90147EBCE" ma:contentTypeVersion="1" ma:contentTypeDescription="إنشاء مستند جديد." ma:contentTypeScope="" ma:versionID="ff4ac7b57c2d5a23e1b6afbaee28a4cd">
  <xsd:schema xmlns:xsd="http://www.w3.org/2001/XMLSchema" xmlns:xs="http://www.w3.org/2001/XMLSchema" xmlns:p="http://schemas.microsoft.com/office/2006/metadata/properties" xmlns:ns2="4f9a1e0a-0ecb-4cf8-a637-a76e26ba558d" targetNamespace="http://schemas.microsoft.com/office/2006/metadata/properties" ma:root="true" ma:fieldsID="8960b538aff905d2acce8d6407548f02" ns2:_="">
    <xsd:import namespace="4f9a1e0a-0ecb-4cf8-a637-a76e26ba558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9a1e0a-0ecb-4cf8-a637-a76e26ba558d" elementFormDefault="qualified">
    <xsd:import namespace="http://schemas.microsoft.com/office/2006/documentManagement/types"/>
    <xsd:import namespace="http://schemas.microsoft.com/office/infopath/2007/PartnerControls"/>
    <xsd:element name="SharedWithUsers" ma:index="8" nillable="true" ma:displayName="تمت مشاركته مع"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77355C-B5B5-4E0D-BFE9-E17240356330}">
  <ds:schemaRefs>
    <ds:schemaRef ds:uri="http://schemas.microsoft.com/office/2006/documentManagement/types"/>
    <ds:schemaRef ds:uri="http://purl.org/dc/elements/1.1/"/>
    <ds:schemaRef ds:uri="http://schemas.microsoft.com/office/2006/metadata/properties"/>
    <ds:schemaRef ds:uri="http://purl.org/dc/terms/"/>
    <ds:schemaRef ds:uri="4f9a1e0a-0ecb-4cf8-a637-a76e26ba558d"/>
    <ds:schemaRef ds:uri="http://schemas.microsoft.com/office/infopath/2007/PartnerControls"/>
    <ds:schemaRef ds:uri="http://purl.org/dc/dcmitype/"/>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E54608B1-8F10-42E7-8734-A7D20D958BAC}">
  <ds:schemaRefs>
    <ds:schemaRef ds:uri="http://schemas.microsoft.com/sharepoint/v3/contenttype/forms"/>
  </ds:schemaRefs>
</ds:datastoreItem>
</file>

<file path=customXml/itemProps3.xml><?xml version="1.0" encoding="utf-8"?>
<ds:datastoreItem xmlns:ds="http://schemas.openxmlformats.org/officeDocument/2006/customXml" ds:itemID="{36D9FB6B-6664-4AC8-8D5F-C2A77D357C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9a1e0a-0ecb-4cf8-a637-a76e26ba55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schs_ppt template_ar</Template>
  <TotalTime>6003</TotalTime>
  <Words>1870</Words>
  <Application>Microsoft Office PowerPoint</Application>
  <PresentationFormat>On-screen Show (16:9)</PresentationFormat>
  <Paragraphs>300</Paragraphs>
  <Slides>18</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DIN Next LT Arabic Medium</vt:lpstr>
      <vt:lpstr>Georgia</vt:lpstr>
      <vt:lpstr>Roboto</vt:lpstr>
      <vt:lpstr>Sakkal Majalla</vt:lpstr>
      <vt:lpstr>Times New Roman</vt:lpstr>
      <vt:lpstr>Wingdings</vt:lpstr>
      <vt:lpstr>schs_ppt template_ar</vt:lpstr>
      <vt:lpstr>Quality Assurance in Graduate Health and Medical Training Initiatives in Programs supervised by SCFHS</vt:lpstr>
      <vt:lpstr>Contents</vt:lpstr>
      <vt:lpstr>PowerPoint Presentation</vt:lpstr>
      <vt:lpstr>Overview</vt:lpstr>
      <vt:lpstr>GHM  Training Quality development Time Line </vt:lpstr>
      <vt:lpstr>PowerPoint Presentation</vt:lpstr>
      <vt:lpstr>Context </vt:lpstr>
      <vt:lpstr>Approach</vt:lpstr>
      <vt:lpstr>Data Collection Methods</vt:lpstr>
      <vt:lpstr>PowerPoint Presentation</vt:lpstr>
      <vt:lpstr>GHM Quality Matrix</vt:lpstr>
      <vt:lpstr>Cont. GHM Quality Matrix</vt:lpstr>
      <vt:lpstr>GHM Quality Matrix</vt:lpstr>
      <vt:lpstr>Cont. GHM Quality Matrix</vt:lpstr>
      <vt:lpstr>PowerPoint Presentation</vt:lpstr>
      <vt:lpstr>Training Quality Engagement </vt:lpstr>
      <vt:lpstr> Success Factors </vt:lpstr>
      <vt:lpstr>Thank you…</vt:lpstr>
    </vt:vector>
  </TitlesOfParts>
  <Company>PricewaterhouseCoopers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Reef Alrojaie</dc:creator>
  <cp:lastModifiedBy>DELL</cp:lastModifiedBy>
  <cp:revision>113</cp:revision>
  <dcterms:created xsi:type="dcterms:W3CDTF">2019-01-31T08:40:42Z</dcterms:created>
  <dcterms:modified xsi:type="dcterms:W3CDTF">2019-05-23T08:55:19Z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0x010100E02417DF1C0E3348817844F90147EBCE</vt:lpwstr>
  </property>
</Properties>
</file>