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57" r:id="rId3"/>
    <p:sldId id="275" r:id="rId4"/>
    <p:sldId id="273" r:id="rId5"/>
    <p:sldId id="274" r:id="rId6"/>
    <p:sldId id="258" r:id="rId7"/>
    <p:sldId id="264" r:id="rId8"/>
    <p:sldId id="262" r:id="rId9"/>
    <p:sldId id="263" r:id="rId10"/>
    <p:sldId id="259" r:id="rId11"/>
    <p:sldId id="265" r:id="rId12"/>
    <p:sldId id="271" r:id="rId13"/>
    <p:sldId id="268" r:id="rId14"/>
    <p:sldId id="260" r:id="rId15"/>
    <p:sldId id="261" r:id="rId16"/>
    <p:sldId id="269" r:id="rId17"/>
    <p:sldId id="270"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2" autoAdjust="0"/>
    <p:restoredTop sz="58577" autoAdjust="0"/>
  </p:normalViewPr>
  <p:slideViewPr>
    <p:cSldViewPr snapToGrid="0">
      <p:cViewPr varScale="1">
        <p:scale>
          <a:sx n="59" d="100"/>
          <a:sy n="59" d="100"/>
        </p:scale>
        <p:origin x="13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C7F3F-1109-48A4-AE83-6DE4870880B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620A25A-FDE5-4677-8269-19A8579105E9}">
      <dgm:prSet phldrT="[Text]"/>
      <dgm:spPr/>
      <dgm:t>
        <a:bodyPr/>
        <a:lstStyle/>
        <a:p>
          <a:r>
            <a:rPr lang="en-US" b="1" dirty="0" smtClean="0"/>
            <a:t>Dean’s Office</a:t>
          </a:r>
          <a:endParaRPr lang="en-US" b="1" dirty="0"/>
        </a:p>
      </dgm:t>
    </dgm:pt>
    <dgm:pt modelId="{28FBC81F-71D8-4F34-8407-02E73401FCD7}" type="parTrans" cxnId="{05F8674E-0304-4F04-B4A8-40E0A8D86417}">
      <dgm:prSet/>
      <dgm:spPr/>
      <dgm:t>
        <a:bodyPr/>
        <a:lstStyle/>
        <a:p>
          <a:endParaRPr lang="en-US"/>
        </a:p>
      </dgm:t>
    </dgm:pt>
    <dgm:pt modelId="{D90B93BA-0D0A-44C0-8828-164113BEFEEF}" type="sibTrans" cxnId="{05F8674E-0304-4F04-B4A8-40E0A8D86417}">
      <dgm:prSet/>
      <dgm:spPr/>
      <dgm:t>
        <a:bodyPr/>
        <a:lstStyle/>
        <a:p>
          <a:endParaRPr lang="en-US"/>
        </a:p>
      </dgm:t>
    </dgm:pt>
    <dgm:pt modelId="{48F5AA44-7C52-4360-8EF2-F70A437BAADA}">
      <dgm:prSet phldrT="[Text]"/>
      <dgm:spPr/>
      <dgm:t>
        <a:bodyPr/>
        <a:lstStyle/>
        <a:p>
          <a:r>
            <a:rPr lang="en-US" b="1" dirty="0" smtClean="0"/>
            <a:t>Dormitory10 </a:t>
          </a:r>
        </a:p>
      </dgm:t>
    </dgm:pt>
    <dgm:pt modelId="{B086300B-3B59-4575-BF78-C4FA45A27C00}" type="parTrans" cxnId="{E4382F88-7BF5-44E0-A678-6AE32814080B}">
      <dgm:prSet/>
      <dgm:spPr/>
      <dgm:t>
        <a:bodyPr/>
        <a:lstStyle/>
        <a:p>
          <a:endParaRPr lang="en-US"/>
        </a:p>
      </dgm:t>
    </dgm:pt>
    <dgm:pt modelId="{84AB4DA4-47D7-490F-AC6A-8E3B8F50880A}" type="sibTrans" cxnId="{E4382F88-7BF5-44E0-A678-6AE32814080B}">
      <dgm:prSet/>
      <dgm:spPr/>
      <dgm:t>
        <a:bodyPr/>
        <a:lstStyle/>
        <a:p>
          <a:endParaRPr lang="en-US"/>
        </a:p>
      </dgm:t>
    </dgm:pt>
    <dgm:pt modelId="{DB3F5084-B87F-48E3-8C69-37671342E1C8}">
      <dgm:prSet phldrT="[Text]"/>
      <dgm:spPr/>
      <dgm:t>
        <a:bodyPr/>
        <a:lstStyle/>
        <a:p>
          <a:r>
            <a:rPr lang="en-US" b="1" dirty="0" smtClean="0"/>
            <a:t>Virtual Academy</a:t>
          </a:r>
          <a:endParaRPr lang="en-US" b="1" dirty="0"/>
        </a:p>
      </dgm:t>
    </dgm:pt>
    <dgm:pt modelId="{1A6D5FDD-F6E1-49AE-8D13-C424BA5B506D}" type="parTrans" cxnId="{8A7B6C97-F0FC-4DC2-8DE0-C401A8A2CF42}">
      <dgm:prSet/>
      <dgm:spPr/>
      <dgm:t>
        <a:bodyPr/>
        <a:lstStyle/>
        <a:p>
          <a:endParaRPr lang="en-US"/>
        </a:p>
      </dgm:t>
    </dgm:pt>
    <dgm:pt modelId="{10A10514-B5C9-4529-8051-B57A27065FF1}" type="sibTrans" cxnId="{8A7B6C97-F0FC-4DC2-8DE0-C401A8A2CF42}">
      <dgm:prSet/>
      <dgm:spPr/>
      <dgm:t>
        <a:bodyPr/>
        <a:lstStyle/>
        <a:p>
          <a:endParaRPr lang="en-US"/>
        </a:p>
      </dgm:t>
    </dgm:pt>
    <dgm:pt modelId="{E53D7CD7-B5E6-4A78-9766-AC2F6B4BDACA}">
      <dgm:prSet phldrT="[Text]"/>
      <dgm:spPr/>
      <dgm:t>
        <a:bodyPr/>
        <a:lstStyle/>
        <a:p>
          <a:r>
            <a:rPr lang="en-US" b="1" dirty="0" smtClean="0"/>
            <a:t>Meals</a:t>
          </a:r>
          <a:endParaRPr lang="en-US" b="1" dirty="0"/>
        </a:p>
      </dgm:t>
    </dgm:pt>
    <dgm:pt modelId="{98B4E3DA-E30B-4E11-BFEF-A222B93A2837}" type="parTrans" cxnId="{9088071C-0BFD-44DE-8A98-001EF0AED262}">
      <dgm:prSet/>
      <dgm:spPr/>
      <dgm:t>
        <a:bodyPr/>
        <a:lstStyle/>
        <a:p>
          <a:endParaRPr lang="en-US"/>
        </a:p>
      </dgm:t>
    </dgm:pt>
    <dgm:pt modelId="{19B5BD31-F760-4F54-AE64-00E7079EE732}" type="sibTrans" cxnId="{9088071C-0BFD-44DE-8A98-001EF0AED262}">
      <dgm:prSet/>
      <dgm:spPr/>
      <dgm:t>
        <a:bodyPr/>
        <a:lstStyle/>
        <a:p>
          <a:endParaRPr lang="en-US"/>
        </a:p>
      </dgm:t>
    </dgm:pt>
    <dgm:pt modelId="{E2E47BC9-1C6E-4985-9627-8C332CD5C395}">
      <dgm:prSet/>
      <dgm:spPr/>
      <dgm:t>
        <a:bodyPr/>
        <a:lstStyle/>
        <a:p>
          <a:r>
            <a:rPr lang="en-US" dirty="0" smtClean="0"/>
            <a:t>Residence</a:t>
          </a:r>
          <a:endParaRPr lang="en-US" dirty="0"/>
        </a:p>
      </dgm:t>
    </dgm:pt>
    <dgm:pt modelId="{7CB93AE8-6C4F-4084-8D01-E3849A94431C}" type="parTrans" cxnId="{62E662AC-B929-4E4E-81E7-576C43B5656C}">
      <dgm:prSet/>
      <dgm:spPr/>
      <dgm:t>
        <a:bodyPr/>
        <a:lstStyle/>
        <a:p>
          <a:endParaRPr lang="en-US"/>
        </a:p>
      </dgm:t>
    </dgm:pt>
    <dgm:pt modelId="{1A151B2C-95EB-418C-A47E-93581665F812}" type="sibTrans" cxnId="{62E662AC-B929-4E4E-81E7-576C43B5656C}">
      <dgm:prSet/>
      <dgm:spPr/>
      <dgm:t>
        <a:bodyPr/>
        <a:lstStyle/>
        <a:p>
          <a:endParaRPr lang="en-US"/>
        </a:p>
      </dgm:t>
    </dgm:pt>
    <dgm:pt modelId="{0BCE523D-9425-4360-AC91-7B696ADB0713}">
      <dgm:prSet/>
      <dgm:spPr/>
      <dgm:t>
        <a:bodyPr/>
        <a:lstStyle/>
        <a:p>
          <a:r>
            <a:rPr lang="en-US" dirty="0" smtClean="0"/>
            <a:t>Capacity Training Program</a:t>
          </a:r>
          <a:endParaRPr lang="en-US" dirty="0"/>
        </a:p>
      </dgm:t>
    </dgm:pt>
    <dgm:pt modelId="{5A30254A-4491-4B98-B766-A5ADA9D391EA}" type="parTrans" cxnId="{AC0D0FB5-D225-413A-BD91-6743DB84E628}">
      <dgm:prSet/>
      <dgm:spPr/>
      <dgm:t>
        <a:bodyPr/>
        <a:lstStyle/>
        <a:p>
          <a:endParaRPr lang="en-US"/>
        </a:p>
      </dgm:t>
    </dgm:pt>
    <dgm:pt modelId="{0BC7FF30-0BDD-4A32-922A-561199BD96DD}" type="sibTrans" cxnId="{AC0D0FB5-D225-413A-BD91-6743DB84E628}">
      <dgm:prSet/>
      <dgm:spPr/>
      <dgm:t>
        <a:bodyPr/>
        <a:lstStyle/>
        <a:p>
          <a:endParaRPr lang="en-US"/>
        </a:p>
      </dgm:t>
    </dgm:pt>
    <dgm:pt modelId="{D5626DD6-F8B3-4DE7-970D-9B52C9EF6E91}">
      <dgm:prSet/>
      <dgm:spPr/>
      <dgm:t>
        <a:bodyPr/>
        <a:lstStyle/>
        <a:p>
          <a:r>
            <a:rPr lang="en-US" dirty="0" smtClean="0"/>
            <a:t>Student portal</a:t>
          </a:r>
          <a:endParaRPr lang="en-US" dirty="0"/>
        </a:p>
      </dgm:t>
    </dgm:pt>
    <dgm:pt modelId="{CB752333-0D1F-4D94-AA0F-4CE00416E4EF}" type="parTrans" cxnId="{CCC94DB4-D309-4746-9B4F-D6721007C296}">
      <dgm:prSet/>
      <dgm:spPr/>
      <dgm:t>
        <a:bodyPr/>
        <a:lstStyle/>
        <a:p>
          <a:endParaRPr lang="en-US"/>
        </a:p>
      </dgm:t>
    </dgm:pt>
    <dgm:pt modelId="{6A6D84C7-8CFE-4240-B05C-4095C3CFCD7C}" type="sibTrans" cxnId="{CCC94DB4-D309-4746-9B4F-D6721007C296}">
      <dgm:prSet/>
      <dgm:spPr/>
      <dgm:t>
        <a:bodyPr/>
        <a:lstStyle/>
        <a:p>
          <a:endParaRPr lang="en-US"/>
        </a:p>
      </dgm:t>
    </dgm:pt>
    <dgm:pt modelId="{3B17AFE8-F963-48A5-96FE-0BCC12088508}">
      <dgm:prSet/>
      <dgm:spPr/>
      <dgm:t>
        <a:bodyPr/>
        <a:lstStyle/>
        <a:p>
          <a:r>
            <a:rPr lang="en-US" dirty="0" smtClean="0"/>
            <a:t>Lecturer portal</a:t>
          </a:r>
          <a:endParaRPr lang="en-US" dirty="0"/>
        </a:p>
      </dgm:t>
    </dgm:pt>
    <dgm:pt modelId="{13BFC5BC-D1AD-40CE-986C-D6F3B747EA01}" type="parTrans" cxnId="{BBD25024-57EE-4E43-8375-7B7806CB4112}">
      <dgm:prSet/>
      <dgm:spPr/>
      <dgm:t>
        <a:bodyPr/>
        <a:lstStyle/>
        <a:p>
          <a:endParaRPr lang="en-US"/>
        </a:p>
      </dgm:t>
    </dgm:pt>
    <dgm:pt modelId="{D34E24F2-F2FB-4F6C-BCE2-9BEE947D293C}" type="sibTrans" cxnId="{BBD25024-57EE-4E43-8375-7B7806CB4112}">
      <dgm:prSet/>
      <dgm:spPr/>
      <dgm:t>
        <a:bodyPr/>
        <a:lstStyle/>
        <a:p>
          <a:endParaRPr lang="en-US"/>
        </a:p>
      </dgm:t>
    </dgm:pt>
    <dgm:pt modelId="{92302B02-B071-4D22-AC43-A9064901E1C9}">
      <dgm:prSet/>
      <dgm:spPr/>
      <dgm:t>
        <a:bodyPr/>
        <a:lstStyle/>
        <a:p>
          <a:r>
            <a:rPr lang="en-US" dirty="0" smtClean="0"/>
            <a:t>Registration</a:t>
          </a:r>
          <a:endParaRPr lang="en-US" dirty="0"/>
        </a:p>
      </dgm:t>
    </dgm:pt>
    <dgm:pt modelId="{8D949137-CA60-469D-813A-8BA057069045}" type="parTrans" cxnId="{CBCEBD7D-95E0-481A-A367-9267191A8B66}">
      <dgm:prSet/>
      <dgm:spPr/>
      <dgm:t>
        <a:bodyPr/>
        <a:lstStyle/>
        <a:p>
          <a:endParaRPr lang="en-US"/>
        </a:p>
      </dgm:t>
    </dgm:pt>
    <dgm:pt modelId="{51716889-7801-4D37-8F43-FA2BE79647C7}" type="sibTrans" cxnId="{CBCEBD7D-95E0-481A-A367-9267191A8B66}">
      <dgm:prSet/>
      <dgm:spPr/>
      <dgm:t>
        <a:bodyPr/>
        <a:lstStyle/>
        <a:p>
          <a:endParaRPr lang="en-US"/>
        </a:p>
      </dgm:t>
    </dgm:pt>
    <dgm:pt modelId="{7F0639A9-A1F4-430D-BD4C-5EB45F85AA54}" type="pres">
      <dgm:prSet presAssocID="{A3EC7F3F-1109-48A4-AE83-6DE4870880B7}" presName="cycle" presStyleCnt="0">
        <dgm:presLayoutVars>
          <dgm:chMax val="1"/>
          <dgm:dir/>
          <dgm:animLvl val="ctr"/>
          <dgm:resizeHandles val="exact"/>
        </dgm:presLayoutVars>
      </dgm:prSet>
      <dgm:spPr/>
      <dgm:t>
        <a:bodyPr/>
        <a:lstStyle/>
        <a:p>
          <a:endParaRPr lang="en-US"/>
        </a:p>
      </dgm:t>
    </dgm:pt>
    <dgm:pt modelId="{296844A4-701D-4B2F-AFDE-AB1234A81A93}" type="pres">
      <dgm:prSet presAssocID="{A620A25A-FDE5-4677-8269-19A8579105E9}" presName="centerShape" presStyleLbl="node0" presStyleIdx="0" presStyleCnt="1" custScaleX="110290"/>
      <dgm:spPr/>
      <dgm:t>
        <a:bodyPr/>
        <a:lstStyle/>
        <a:p>
          <a:endParaRPr lang="en-US"/>
        </a:p>
      </dgm:t>
    </dgm:pt>
    <dgm:pt modelId="{3F14AA4D-CC54-439A-989C-3EA6FB9EF7D7}" type="pres">
      <dgm:prSet presAssocID="{B086300B-3B59-4575-BF78-C4FA45A27C00}" presName="parTrans" presStyleLbl="bgSibTrans2D1" presStyleIdx="0" presStyleCnt="3" custScaleX="66339" custLinFactNeighborX="29202" custLinFactNeighborY="59482"/>
      <dgm:spPr>
        <a:prstGeom prst="leftRightArrow">
          <a:avLst/>
        </a:prstGeom>
      </dgm:spPr>
      <dgm:t>
        <a:bodyPr/>
        <a:lstStyle/>
        <a:p>
          <a:endParaRPr lang="en-US"/>
        </a:p>
      </dgm:t>
    </dgm:pt>
    <dgm:pt modelId="{23A100F5-0CEA-415B-8534-8BF88B244EFC}" type="pres">
      <dgm:prSet presAssocID="{48F5AA44-7C52-4360-8EF2-F70A437BAADA}" presName="node" presStyleLbl="node1" presStyleIdx="0" presStyleCnt="3">
        <dgm:presLayoutVars>
          <dgm:bulletEnabled val="1"/>
        </dgm:presLayoutVars>
      </dgm:prSet>
      <dgm:spPr/>
      <dgm:t>
        <a:bodyPr/>
        <a:lstStyle/>
        <a:p>
          <a:endParaRPr lang="en-US"/>
        </a:p>
      </dgm:t>
    </dgm:pt>
    <dgm:pt modelId="{C24313C6-6BBB-4F9F-88D0-038B0696432A}" type="pres">
      <dgm:prSet presAssocID="{1A6D5FDD-F6E1-49AE-8D13-C424BA5B506D}" presName="parTrans" presStyleLbl="bgSibTrans2D1" presStyleIdx="1" presStyleCnt="3" custScaleX="60861" custLinFactNeighborX="-885" custLinFactNeighborY="80897"/>
      <dgm:spPr>
        <a:prstGeom prst="leftRightArrow">
          <a:avLst/>
        </a:prstGeom>
      </dgm:spPr>
      <dgm:t>
        <a:bodyPr/>
        <a:lstStyle/>
        <a:p>
          <a:endParaRPr lang="en-US"/>
        </a:p>
      </dgm:t>
    </dgm:pt>
    <dgm:pt modelId="{DED00C0C-FB1D-4B3D-8450-51DC73BDF6FB}" type="pres">
      <dgm:prSet presAssocID="{DB3F5084-B87F-48E3-8C69-37671342E1C8}" presName="node" presStyleLbl="node1" presStyleIdx="1" presStyleCnt="3">
        <dgm:presLayoutVars>
          <dgm:bulletEnabled val="1"/>
        </dgm:presLayoutVars>
      </dgm:prSet>
      <dgm:spPr/>
      <dgm:t>
        <a:bodyPr/>
        <a:lstStyle/>
        <a:p>
          <a:endParaRPr lang="en-US"/>
        </a:p>
      </dgm:t>
    </dgm:pt>
    <dgm:pt modelId="{7C58B35B-C0A1-4C36-8B95-A17DFE3969DD}" type="pres">
      <dgm:prSet presAssocID="{98B4E3DA-E30B-4E11-BFEF-A222B93A2837}" presName="parTrans" presStyleLbl="bgSibTrans2D1" presStyleIdx="2" presStyleCnt="3" custScaleX="53387" custLinFactNeighborX="-32742" custLinFactNeighborY="66620"/>
      <dgm:spPr>
        <a:prstGeom prst="leftRightArrow">
          <a:avLst/>
        </a:prstGeom>
      </dgm:spPr>
      <dgm:t>
        <a:bodyPr/>
        <a:lstStyle/>
        <a:p>
          <a:endParaRPr lang="en-US"/>
        </a:p>
      </dgm:t>
    </dgm:pt>
    <dgm:pt modelId="{6B6C8126-F4EF-45DA-8D8A-17DF001A5935}" type="pres">
      <dgm:prSet presAssocID="{E53D7CD7-B5E6-4A78-9766-AC2F6B4BDACA}" presName="node" presStyleLbl="node1" presStyleIdx="2" presStyleCnt="3">
        <dgm:presLayoutVars>
          <dgm:bulletEnabled val="1"/>
        </dgm:presLayoutVars>
      </dgm:prSet>
      <dgm:spPr/>
      <dgm:t>
        <a:bodyPr/>
        <a:lstStyle/>
        <a:p>
          <a:endParaRPr lang="en-US"/>
        </a:p>
      </dgm:t>
    </dgm:pt>
  </dgm:ptLst>
  <dgm:cxnLst>
    <dgm:cxn modelId="{CA890A64-BE58-4D0C-A5AD-5379C8810EDA}" type="presOf" srcId="{DB3F5084-B87F-48E3-8C69-37671342E1C8}" destId="{DED00C0C-FB1D-4B3D-8450-51DC73BDF6FB}" srcOrd="0" destOrd="0" presId="urn:microsoft.com/office/officeart/2005/8/layout/radial4"/>
    <dgm:cxn modelId="{8D8D1506-5D9E-46B1-9EC2-8C6E3D5B89CC}" type="presOf" srcId="{92302B02-B071-4D22-AC43-A9064901E1C9}" destId="{DED00C0C-FB1D-4B3D-8450-51DC73BDF6FB}" srcOrd="0" destOrd="3" presId="urn:microsoft.com/office/officeart/2005/8/layout/radial4"/>
    <dgm:cxn modelId="{5B1C709A-2C8D-4023-A00D-19EA37D76171}" type="presOf" srcId="{48F5AA44-7C52-4360-8EF2-F70A437BAADA}" destId="{23A100F5-0CEA-415B-8534-8BF88B244EFC}" srcOrd="0" destOrd="0" presId="urn:microsoft.com/office/officeart/2005/8/layout/radial4"/>
    <dgm:cxn modelId="{7ACDE73E-D8D6-4AC6-8B93-1E64EC210E62}" type="presOf" srcId="{E2E47BC9-1C6E-4985-9627-8C332CD5C395}" destId="{23A100F5-0CEA-415B-8534-8BF88B244EFC}" srcOrd="0" destOrd="1" presId="urn:microsoft.com/office/officeart/2005/8/layout/radial4"/>
    <dgm:cxn modelId="{05F8674E-0304-4F04-B4A8-40E0A8D86417}" srcId="{A3EC7F3F-1109-48A4-AE83-6DE4870880B7}" destId="{A620A25A-FDE5-4677-8269-19A8579105E9}" srcOrd="0" destOrd="0" parTransId="{28FBC81F-71D8-4F34-8407-02E73401FCD7}" sibTransId="{D90B93BA-0D0A-44C0-8828-164113BEFEEF}"/>
    <dgm:cxn modelId="{9088071C-0BFD-44DE-8A98-001EF0AED262}" srcId="{A620A25A-FDE5-4677-8269-19A8579105E9}" destId="{E53D7CD7-B5E6-4A78-9766-AC2F6B4BDACA}" srcOrd="2" destOrd="0" parTransId="{98B4E3DA-E30B-4E11-BFEF-A222B93A2837}" sibTransId="{19B5BD31-F760-4F54-AE64-00E7079EE732}"/>
    <dgm:cxn modelId="{8A7B6C97-F0FC-4DC2-8DE0-C401A8A2CF42}" srcId="{A620A25A-FDE5-4677-8269-19A8579105E9}" destId="{DB3F5084-B87F-48E3-8C69-37671342E1C8}" srcOrd="1" destOrd="0" parTransId="{1A6D5FDD-F6E1-49AE-8D13-C424BA5B506D}" sibTransId="{10A10514-B5C9-4529-8051-B57A27065FF1}"/>
    <dgm:cxn modelId="{CCC94DB4-D309-4746-9B4F-D6721007C296}" srcId="{DB3F5084-B87F-48E3-8C69-37671342E1C8}" destId="{D5626DD6-F8B3-4DE7-970D-9B52C9EF6E91}" srcOrd="0" destOrd="0" parTransId="{CB752333-0D1F-4D94-AA0F-4CE00416E4EF}" sibTransId="{6A6D84C7-8CFE-4240-B05C-4095C3CFCD7C}"/>
    <dgm:cxn modelId="{7AF7D732-2B6B-4834-8162-A50B4F75329C}" type="presOf" srcId="{3B17AFE8-F963-48A5-96FE-0BCC12088508}" destId="{DED00C0C-FB1D-4B3D-8450-51DC73BDF6FB}" srcOrd="0" destOrd="2" presId="urn:microsoft.com/office/officeart/2005/8/layout/radial4"/>
    <dgm:cxn modelId="{CBCEBD7D-95E0-481A-A367-9267191A8B66}" srcId="{DB3F5084-B87F-48E3-8C69-37671342E1C8}" destId="{92302B02-B071-4D22-AC43-A9064901E1C9}" srcOrd="2" destOrd="0" parTransId="{8D949137-CA60-469D-813A-8BA057069045}" sibTransId="{51716889-7801-4D37-8F43-FA2BE79647C7}"/>
    <dgm:cxn modelId="{6F5C3C94-EE86-489D-A871-F4D2229B122B}" type="presOf" srcId="{0BCE523D-9425-4360-AC91-7B696ADB0713}" destId="{23A100F5-0CEA-415B-8534-8BF88B244EFC}" srcOrd="0" destOrd="2" presId="urn:microsoft.com/office/officeart/2005/8/layout/radial4"/>
    <dgm:cxn modelId="{16D5ECFB-B2EF-4C9C-BE63-EDB55A74438F}" type="presOf" srcId="{A620A25A-FDE5-4677-8269-19A8579105E9}" destId="{296844A4-701D-4B2F-AFDE-AB1234A81A93}" srcOrd="0" destOrd="0" presId="urn:microsoft.com/office/officeart/2005/8/layout/radial4"/>
    <dgm:cxn modelId="{62E662AC-B929-4E4E-81E7-576C43B5656C}" srcId="{48F5AA44-7C52-4360-8EF2-F70A437BAADA}" destId="{E2E47BC9-1C6E-4985-9627-8C332CD5C395}" srcOrd="0" destOrd="0" parTransId="{7CB93AE8-6C4F-4084-8D01-E3849A94431C}" sibTransId="{1A151B2C-95EB-418C-A47E-93581665F812}"/>
    <dgm:cxn modelId="{47C8C944-F69B-49E2-992F-D755E701E669}" type="presOf" srcId="{E53D7CD7-B5E6-4A78-9766-AC2F6B4BDACA}" destId="{6B6C8126-F4EF-45DA-8D8A-17DF001A5935}" srcOrd="0" destOrd="0" presId="urn:microsoft.com/office/officeart/2005/8/layout/radial4"/>
    <dgm:cxn modelId="{F4C1907B-BE44-4420-B5E5-F9D5203A74DE}" type="presOf" srcId="{D5626DD6-F8B3-4DE7-970D-9B52C9EF6E91}" destId="{DED00C0C-FB1D-4B3D-8450-51DC73BDF6FB}" srcOrd="0" destOrd="1" presId="urn:microsoft.com/office/officeart/2005/8/layout/radial4"/>
    <dgm:cxn modelId="{AC0D0FB5-D225-413A-BD91-6743DB84E628}" srcId="{48F5AA44-7C52-4360-8EF2-F70A437BAADA}" destId="{0BCE523D-9425-4360-AC91-7B696ADB0713}" srcOrd="1" destOrd="0" parTransId="{5A30254A-4491-4B98-B766-A5ADA9D391EA}" sibTransId="{0BC7FF30-0BDD-4A32-922A-561199BD96DD}"/>
    <dgm:cxn modelId="{E4382F88-7BF5-44E0-A678-6AE32814080B}" srcId="{A620A25A-FDE5-4677-8269-19A8579105E9}" destId="{48F5AA44-7C52-4360-8EF2-F70A437BAADA}" srcOrd="0" destOrd="0" parTransId="{B086300B-3B59-4575-BF78-C4FA45A27C00}" sibTransId="{84AB4DA4-47D7-490F-AC6A-8E3B8F50880A}"/>
    <dgm:cxn modelId="{97BC319E-810A-4301-BF64-332F0CE236BA}" type="presOf" srcId="{A3EC7F3F-1109-48A4-AE83-6DE4870880B7}" destId="{7F0639A9-A1F4-430D-BD4C-5EB45F85AA54}" srcOrd="0" destOrd="0" presId="urn:microsoft.com/office/officeart/2005/8/layout/radial4"/>
    <dgm:cxn modelId="{EFA0940E-81C7-40A0-A15B-CD85FD5EAC3E}" type="presOf" srcId="{B086300B-3B59-4575-BF78-C4FA45A27C00}" destId="{3F14AA4D-CC54-439A-989C-3EA6FB9EF7D7}" srcOrd="0" destOrd="0" presId="urn:microsoft.com/office/officeart/2005/8/layout/radial4"/>
    <dgm:cxn modelId="{BBD25024-57EE-4E43-8375-7B7806CB4112}" srcId="{DB3F5084-B87F-48E3-8C69-37671342E1C8}" destId="{3B17AFE8-F963-48A5-96FE-0BCC12088508}" srcOrd="1" destOrd="0" parTransId="{13BFC5BC-D1AD-40CE-986C-D6F3B747EA01}" sibTransId="{D34E24F2-F2FB-4F6C-BCE2-9BEE947D293C}"/>
    <dgm:cxn modelId="{CBEE9D79-1FFA-4BD8-8B3E-820B7B29EBE3}" type="presOf" srcId="{1A6D5FDD-F6E1-49AE-8D13-C424BA5B506D}" destId="{C24313C6-6BBB-4F9F-88D0-038B0696432A}" srcOrd="0" destOrd="0" presId="urn:microsoft.com/office/officeart/2005/8/layout/radial4"/>
    <dgm:cxn modelId="{71625827-1DD5-4469-87D9-352062CBD012}" type="presOf" srcId="{98B4E3DA-E30B-4E11-BFEF-A222B93A2837}" destId="{7C58B35B-C0A1-4C36-8B95-A17DFE3969DD}" srcOrd="0" destOrd="0" presId="urn:microsoft.com/office/officeart/2005/8/layout/radial4"/>
    <dgm:cxn modelId="{07239744-EA4B-4F90-B54C-4B693BC93A5A}" type="presParOf" srcId="{7F0639A9-A1F4-430D-BD4C-5EB45F85AA54}" destId="{296844A4-701D-4B2F-AFDE-AB1234A81A93}" srcOrd="0" destOrd="0" presId="urn:microsoft.com/office/officeart/2005/8/layout/radial4"/>
    <dgm:cxn modelId="{8E149F99-FFBC-46C5-B491-98535207919B}" type="presParOf" srcId="{7F0639A9-A1F4-430D-BD4C-5EB45F85AA54}" destId="{3F14AA4D-CC54-439A-989C-3EA6FB9EF7D7}" srcOrd="1" destOrd="0" presId="urn:microsoft.com/office/officeart/2005/8/layout/radial4"/>
    <dgm:cxn modelId="{878B456C-602E-4C9D-9F8A-8DE5447E4201}" type="presParOf" srcId="{7F0639A9-A1F4-430D-BD4C-5EB45F85AA54}" destId="{23A100F5-0CEA-415B-8534-8BF88B244EFC}" srcOrd="2" destOrd="0" presId="urn:microsoft.com/office/officeart/2005/8/layout/radial4"/>
    <dgm:cxn modelId="{85B57D4E-0076-4A49-B278-8B299649553D}" type="presParOf" srcId="{7F0639A9-A1F4-430D-BD4C-5EB45F85AA54}" destId="{C24313C6-6BBB-4F9F-88D0-038B0696432A}" srcOrd="3" destOrd="0" presId="urn:microsoft.com/office/officeart/2005/8/layout/radial4"/>
    <dgm:cxn modelId="{4E7E5980-90C5-4C60-91CD-179646C04885}" type="presParOf" srcId="{7F0639A9-A1F4-430D-BD4C-5EB45F85AA54}" destId="{DED00C0C-FB1D-4B3D-8450-51DC73BDF6FB}" srcOrd="4" destOrd="0" presId="urn:microsoft.com/office/officeart/2005/8/layout/radial4"/>
    <dgm:cxn modelId="{9B5C1D50-C055-4AB0-9D4E-C4147FE92430}" type="presParOf" srcId="{7F0639A9-A1F4-430D-BD4C-5EB45F85AA54}" destId="{7C58B35B-C0A1-4C36-8B95-A17DFE3969DD}" srcOrd="5" destOrd="0" presId="urn:microsoft.com/office/officeart/2005/8/layout/radial4"/>
    <dgm:cxn modelId="{E28C7C35-83C0-4B43-8570-79E56541C5EA}" type="presParOf" srcId="{7F0639A9-A1F4-430D-BD4C-5EB45F85AA54}" destId="{6B6C8126-F4EF-45DA-8D8A-17DF001A5935}"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762D431-FC13-4FCC-8340-D616A023FBF7}" type="datetimeFigureOut">
              <a:rPr lang="en-AU" smtClean="0"/>
              <a:t>23/05/2019</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92DED2C-7E95-409E-9840-268CB498C8F2}" type="slidenum">
              <a:rPr lang="en-AU" smtClean="0"/>
              <a:t>‹#›</a:t>
            </a:fld>
            <a:endParaRPr lang="en-AU"/>
          </a:p>
        </p:txBody>
      </p:sp>
    </p:spTree>
    <p:extLst>
      <p:ext uri="{BB962C8B-B14F-4D97-AF65-F5344CB8AC3E}">
        <p14:creationId xmlns:p14="http://schemas.microsoft.com/office/powerpoint/2010/main" val="3202866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13E3EA2-F84F-484C-BD77-A475C55E6AFD}" type="datetimeFigureOut">
              <a:rPr lang="en-AU" smtClean="0"/>
              <a:t>23/05/2019</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8D8240E-DFEA-446A-9594-A7A869B75D6C}" type="slidenum">
              <a:rPr lang="en-AU" smtClean="0"/>
              <a:t>‹#›</a:t>
            </a:fld>
            <a:endParaRPr lang="en-AU"/>
          </a:p>
        </p:txBody>
      </p:sp>
    </p:spTree>
    <p:extLst>
      <p:ext uri="{BB962C8B-B14F-4D97-AF65-F5344CB8AC3E}">
        <p14:creationId xmlns:p14="http://schemas.microsoft.com/office/powerpoint/2010/main" val="114307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Campuses: Koiari Park, </a:t>
            </a:r>
            <a:r>
              <a:rPr lang="en-AU" dirty="0" err="1" smtClean="0"/>
              <a:t>Atoifi</a:t>
            </a:r>
            <a:r>
              <a:rPr lang="en-AU" dirty="0" smtClean="0"/>
              <a:t> Campus – Solomon Islands, Fulton</a:t>
            </a:r>
            <a:r>
              <a:rPr lang="en-AU" baseline="0" dirty="0" smtClean="0"/>
              <a:t> University College in Fiji</a:t>
            </a:r>
            <a:endParaRPr lang="en-AU" dirty="0" smtClean="0"/>
          </a:p>
          <a:p>
            <a:pPr marL="171450" indent="-171450">
              <a:buFont typeface="Arial" panose="020B0604020202020204" pitchFamily="34" charset="0"/>
              <a:buChar char="•"/>
            </a:pPr>
            <a:r>
              <a:rPr lang="en-AU" dirty="0" smtClean="0"/>
              <a:t>Affiliated</a:t>
            </a:r>
            <a:r>
              <a:rPr lang="en-AU" baseline="0" dirty="0" smtClean="0"/>
              <a:t> Institutions: Sonoma Adventist College &amp; </a:t>
            </a:r>
            <a:r>
              <a:rPr lang="en-AU" baseline="0" dirty="0" err="1" smtClean="0"/>
              <a:t>Enga</a:t>
            </a:r>
            <a:r>
              <a:rPr lang="en-AU" baseline="0" dirty="0" smtClean="0"/>
              <a:t> College of Nursing</a:t>
            </a:r>
            <a:endParaRPr lang="en-AU" dirty="0" smtClean="0"/>
          </a:p>
          <a:p>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4</a:t>
            </a:fld>
            <a:endParaRPr lang="en-AU"/>
          </a:p>
        </p:txBody>
      </p:sp>
    </p:spTree>
    <p:extLst>
      <p:ext uri="{BB962C8B-B14F-4D97-AF65-F5344CB8AC3E}">
        <p14:creationId xmlns:p14="http://schemas.microsoft.com/office/powerpoint/2010/main" val="7920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Minimum application server and WWW server: virtual machine. Dual-core processor 2.4 GHz, RAM</a:t>
            </a:r>
            <a:r>
              <a:rPr lang="en-AU" baseline="0" dirty="0" smtClean="0"/>
              <a:t> 16 GB, free hard disc space 40 GB, two network card Ethernet 1000 Mbps, operating MS Windows Server 2008 Standard or higher</a:t>
            </a:r>
            <a:endParaRPr lang="en-AU" dirty="0" smtClean="0"/>
          </a:p>
          <a:p>
            <a:r>
              <a:rPr lang="en-AU" dirty="0" smtClean="0"/>
              <a:t>Supported</a:t>
            </a:r>
            <a:r>
              <a:rPr lang="en-AU" baseline="0" dirty="0" smtClean="0"/>
              <a:t> database: Microsoft SQL Server 2012 or higher</a:t>
            </a:r>
          </a:p>
          <a:p>
            <a:endParaRPr lang="en-AU" dirty="0" smtClean="0"/>
          </a:p>
          <a:p>
            <a:pPr marL="171450" indent="-171450">
              <a:buFont typeface="Arial" panose="020B0604020202020204" pitchFamily="34" charset="0"/>
              <a:buChar char="•"/>
            </a:pPr>
            <a:r>
              <a:rPr lang="en-AU" dirty="0" smtClean="0"/>
              <a:t>The implementation</a:t>
            </a:r>
            <a:r>
              <a:rPr lang="en-AU" baseline="0" dirty="0" smtClean="0"/>
              <a:t> process flowed as now information from PAU was provided to PCGA to build the various modules.</a:t>
            </a:r>
          </a:p>
          <a:p>
            <a:pPr marL="171450" indent="-171450">
              <a:buFont typeface="Arial" panose="020B0604020202020204" pitchFamily="34" charset="0"/>
              <a:buChar char="•"/>
            </a:pPr>
            <a:r>
              <a:rPr lang="en-AU" baseline="0" dirty="0" smtClean="0"/>
              <a:t>Meetings were held with the front-end users for each of the modules: responsibility, ownership, accountability, communication, mutual agreement, assessing the current processes to see how efficiency can be achieved in the new system, understand the relationship of their particular module to the others.</a:t>
            </a:r>
          </a:p>
          <a:p>
            <a:pPr marL="171450" indent="-171450">
              <a:buFont typeface="Arial" panose="020B0604020202020204" pitchFamily="34" charset="0"/>
              <a:buChar char="•"/>
            </a:pPr>
            <a:r>
              <a:rPr lang="en-AU" baseline="0" dirty="0" smtClean="0"/>
              <a:t>Modules were tested with feedback provided. </a:t>
            </a:r>
          </a:p>
          <a:p>
            <a:pPr marL="171450" indent="-171450">
              <a:buFont typeface="Arial" panose="020B0604020202020204" pitchFamily="34" charset="0"/>
              <a:buChar char="•"/>
            </a:pPr>
            <a:r>
              <a:rPr lang="en-AU" baseline="0" dirty="0" smtClean="0"/>
              <a:t>Deployment of the modules:</a:t>
            </a:r>
          </a:p>
          <a:p>
            <a:pPr marL="628650" lvl="1" indent="-171450">
              <a:buFont typeface="Arial" panose="020B0604020202020204" pitchFamily="34" charset="0"/>
              <a:buChar char="•"/>
            </a:pPr>
            <a:r>
              <a:rPr lang="en-AU" baseline="0" dirty="0" smtClean="0"/>
              <a:t>Registration – built specifically for PNG University</a:t>
            </a:r>
          </a:p>
          <a:p>
            <a:pPr marL="628650" lvl="1" indent="-171450">
              <a:buFont typeface="Arial" panose="020B0604020202020204" pitchFamily="34" charset="0"/>
              <a:buChar char="•"/>
            </a:pPr>
            <a:r>
              <a:rPr lang="en-AU" baseline="0" dirty="0" smtClean="0"/>
              <a:t>Dean’s Office –</a:t>
            </a:r>
          </a:p>
          <a:p>
            <a:pPr marL="628650" lvl="1" indent="-171450">
              <a:buFont typeface="Arial" panose="020B0604020202020204" pitchFamily="34" charset="0"/>
              <a:buChar char="•"/>
            </a:pPr>
            <a:r>
              <a:rPr lang="en-AU" baseline="0" dirty="0" smtClean="0"/>
              <a:t>Lecturer Portal</a:t>
            </a:r>
          </a:p>
          <a:p>
            <a:pPr marL="628650" lvl="1" indent="-171450">
              <a:buFont typeface="Arial" panose="020B0604020202020204" pitchFamily="34" charset="0"/>
              <a:buChar char="•"/>
            </a:pPr>
            <a:r>
              <a:rPr lang="en-AU" baseline="0" dirty="0" smtClean="0"/>
              <a:t>Student Portal</a:t>
            </a:r>
          </a:p>
          <a:p>
            <a:pPr marL="628650" lvl="1" indent="-171450">
              <a:buFont typeface="Arial" panose="020B0604020202020204" pitchFamily="34" charset="0"/>
              <a:buChar char="•"/>
            </a:pPr>
            <a:r>
              <a:rPr lang="en-AU" baseline="0" dirty="0" smtClean="0"/>
              <a:t>Meals – upgraded student ID card system</a:t>
            </a:r>
          </a:p>
          <a:p>
            <a:pPr marL="171450" lvl="0" indent="-171450">
              <a:buFont typeface="Arial" panose="020B0604020202020204" pitchFamily="34" charset="0"/>
              <a:buChar char="•"/>
            </a:pPr>
            <a:r>
              <a:rPr lang="en-AU" baseline="0" dirty="0" smtClean="0"/>
              <a:t>Template created to extract NOSS details and import directly into the DO.</a:t>
            </a: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13</a:t>
            </a:fld>
            <a:endParaRPr lang="en-AU"/>
          </a:p>
        </p:txBody>
      </p:sp>
    </p:spTree>
    <p:extLst>
      <p:ext uri="{BB962C8B-B14F-4D97-AF65-F5344CB8AC3E}">
        <p14:creationId xmlns:p14="http://schemas.microsoft.com/office/powerpoint/2010/main" val="292138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aseline="0" dirty="0" smtClean="0"/>
              <a:t>Simultaneously building, trialling, using and improving: priority features of the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Disruptive technology: new ways of doing things that disrupt or overturn the traditional business</a:t>
            </a:r>
            <a:r>
              <a:rPr lang="en-AU" baseline="0" dirty="0" smtClean="0"/>
              <a:t> methods and processes. Often has performance problems because it is new; appeals to a limited audience; yet to have a proven practical application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Quality concerns: implementing the new curriculum; limited access of DO to School Deans &amp; Course Coordinators; very late issuing of the Semester 1 grades.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Training was done afterwards when there was time. Manuals were provided to the Lecturers to use to enter grades. </a:t>
            </a:r>
          </a:p>
          <a:p>
            <a:pPr marL="171450" indent="-171450">
              <a:buFont typeface="Arial" panose="020B0604020202020204" pitchFamily="34" charset="0"/>
              <a:buChar char="•"/>
            </a:pPr>
            <a:endParaRPr lang="en-AU" baseline="0" dirty="0" smtClean="0"/>
          </a:p>
          <a:p>
            <a:pPr marL="0" lv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14</a:t>
            </a:fld>
            <a:endParaRPr lang="en-AU"/>
          </a:p>
        </p:txBody>
      </p:sp>
    </p:spTree>
    <p:extLst>
      <p:ext uri="{BB962C8B-B14F-4D97-AF65-F5344CB8AC3E}">
        <p14:creationId xmlns:p14="http://schemas.microsoft.com/office/powerpoint/2010/main" val="20199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The appointment of the AQAM as the project coordinator of University10 was strategic as the officer was active in the curriculum review processes and is well versed with the academic systems and processes, thus ensuring academic and student management requirements are applied into the system. </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Policy gaps: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Revised or new policies developed were benchmarked for comparability, consistency and credibility and factored into Uni10. </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Integration:</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Existing software used in the different departments are integrated with Uni10 so that work is not duplicated and each system maintains a source of truth which is then shared with the other system. </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NOSS</a:t>
            </a:r>
            <a:r>
              <a:rPr lang="en-AU" sz="1200" kern="1200" baseline="0" dirty="0" smtClean="0">
                <a:solidFill>
                  <a:schemeClr val="tx1"/>
                </a:solidFill>
                <a:effectLst/>
                <a:latin typeface="+mn-lt"/>
                <a:ea typeface="+mn-ea"/>
                <a:cs typeface="+mn-cs"/>
              </a:rPr>
              <a:t> &amp; NOAS: </a:t>
            </a:r>
            <a:r>
              <a:rPr lang="en-AU" sz="1200" kern="1200" dirty="0" smtClean="0">
                <a:solidFill>
                  <a:schemeClr val="tx1"/>
                </a:solidFill>
                <a:effectLst/>
                <a:latin typeface="+mn-lt"/>
                <a:ea typeface="+mn-ea"/>
                <a:cs typeface="+mn-cs"/>
              </a:rPr>
              <a:t>Fortunately for PAU, the Uni10 developer is the same company that is working with the Department of Higher Education, Research, Science and Technology (DHEST) to implement the new Grade 12 National Online Application and Selection Systems (NOASS). Selections for the Grade 12 school leavers at the national level into PAU’s revised undergraduate courses is linked directly into University10. This has greatly improved the selection processes and addressees many quality concerns. </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15</a:t>
            </a:fld>
            <a:endParaRPr lang="en-AU"/>
          </a:p>
        </p:txBody>
      </p:sp>
    </p:spTree>
    <p:extLst>
      <p:ext uri="{BB962C8B-B14F-4D97-AF65-F5344CB8AC3E}">
        <p14:creationId xmlns:p14="http://schemas.microsoft.com/office/powerpoint/2010/main" val="100096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 key principles of communication, responsibility, accountability, mutual agreements and internal reviews are necessary in effectively rolling out new academic developments. University10 will transform the way PAU conducts its business processes but taking into account also the purposes of accountability and enhancement will create trust in PAU’s performance in implementing the new system and the revised curriculum. These can collectively contribute to quality assurance and enhancement at PAU.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Considering QA in the implementation of U10</a:t>
            </a:r>
            <a:r>
              <a:rPr lang="en-AU" sz="1200" kern="1200" baseline="0" dirty="0" smtClean="0">
                <a:solidFill>
                  <a:schemeClr val="tx1"/>
                </a:solidFill>
                <a:effectLst/>
                <a:latin typeface="+mn-lt"/>
                <a:ea typeface="+mn-ea"/>
                <a:cs typeface="+mn-cs"/>
              </a:rPr>
              <a:t> and in the process, establishing the AQA system of PAU beginning with the basic processes to improve efficiency as well as reviewing policies to meet new developments and creating new policies and procedures to cover up the gaps.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Going forward: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Implementation of the D10 &amp; Meals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smtClean="0">
                <a:solidFill>
                  <a:schemeClr val="tx1"/>
                </a:solidFill>
                <a:effectLst/>
                <a:latin typeface="+mn-lt"/>
                <a:ea typeface="+mn-ea"/>
                <a:cs typeface="+mn-cs"/>
              </a:rPr>
              <a:t>Training for all the front-end users</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16</a:t>
            </a:fld>
            <a:endParaRPr lang="en-AU"/>
          </a:p>
        </p:txBody>
      </p:sp>
    </p:spTree>
    <p:extLst>
      <p:ext uri="{BB962C8B-B14F-4D97-AF65-F5344CB8AC3E}">
        <p14:creationId xmlns:p14="http://schemas.microsoft.com/office/powerpoint/2010/main" val="429903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stone</a:t>
            </a:r>
            <a:r>
              <a:rPr lang="en-AU" baseline="0" dirty="0" smtClean="0"/>
              <a:t> throw in the great Pacific ocean.</a:t>
            </a:r>
          </a:p>
          <a:p>
            <a:r>
              <a:rPr lang="en-AU" baseline="0" dirty="0" smtClean="0"/>
              <a:t>QA in the HE sector.</a:t>
            </a:r>
          </a:p>
          <a:p>
            <a:r>
              <a:rPr lang="en-AU" baseline="0" dirty="0" smtClean="0"/>
              <a:t>Importance of participating in the 2 QA conferences. Experiences gained and network established will assist PAU in its operations and will contribute to the QA development in the sector and even further, contribute to the development of the other Pacific Island countries through the graduates of PAU. </a:t>
            </a:r>
          </a:p>
          <a:p>
            <a:r>
              <a:rPr lang="en-AU" baseline="0" dirty="0" smtClean="0"/>
              <a:t>Thankyou. </a:t>
            </a: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17</a:t>
            </a:fld>
            <a:endParaRPr lang="en-AU"/>
          </a:p>
        </p:txBody>
      </p:sp>
    </p:spTree>
    <p:extLst>
      <p:ext uri="{BB962C8B-B14F-4D97-AF65-F5344CB8AC3E}">
        <p14:creationId xmlns:p14="http://schemas.microsoft.com/office/powerpoint/2010/main" val="409951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5</a:t>
            </a:fld>
            <a:endParaRPr lang="en-AU"/>
          </a:p>
        </p:txBody>
      </p:sp>
    </p:spTree>
    <p:extLst>
      <p:ext uri="{BB962C8B-B14F-4D97-AF65-F5344CB8AC3E}">
        <p14:creationId xmlns:p14="http://schemas.microsoft.com/office/powerpoint/2010/main" val="272768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Location</a:t>
            </a:r>
          </a:p>
          <a:p>
            <a:pPr marL="171450" indent="-171450">
              <a:buFont typeface="Arial" panose="020B0604020202020204" pitchFamily="34" charset="0"/>
              <a:buChar char="•"/>
            </a:pPr>
            <a:r>
              <a:rPr lang="en-AU" dirty="0" smtClean="0"/>
              <a:t>Establishment</a:t>
            </a:r>
          </a:p>
          <a:p>
            <a:pPr marL="171450" indent="-171450">
              <a:buFont typeface="Arial" panose="020B0604020202020204" pitchFamily="34" charset="0"/>
              <a:buChar char="•"/>
            </a:pPr>
            <a:r>
              <a:rPr lang="en-AU" dirty="0" smtClean="0"/>
              <a:t>Is the</a:t>
            </a:r>
            <a:r>
              <a:rPr lang="en-AU" baseline="0" dirty="0" smtClean="0"/>
              <a:t> one of the 2 faith-based universities in PNG plus 4 state-owned universities.</a:t>
            </a:r>
            <a:endParaRPr lang="en-AU" dirty="0" smtClean="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6</a:t>
            </a:fld>
            <a:endParaRPr lang="en-AU"/>
          </a:p>
        </p:txBody>
      </p:sp>
    </p:spTree>
    <p:extLst>
      <p:ext uri="{BB962C8B-B14F-4D97-AF65-F5344CB8AC3E}">
        <p14:creationId xmlns:p14="http://schemas.microsoft.com/office/powerpoint/2010/main" val="198859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Adventist</a:t>
            </a:r>
            <a:r>
              <a:rPr lang="en-AU" baseline="0" dirty="0" smtClean="0"/>
              <a:t> Christian education: ethos and philosophy</a:t>
            </a:r>
          </a:p>
          <a:p>
            <a:pPr marL="171450" indent="-171450">
              <a:buFont typeface="Arial" panose="020B0604020202020204" pitchFamily="34" charset="0"/>
              <a:buChar char="•"/>
            </a:pPr>
            <a:r>
              <a:rPr lang="en-AU" baseline="0" dirty="0" smtClean="0"/>
              <a:t>Capacity Training Program</a:t>
            </a:r>
          </a:p>
          <a:p>
            <a:pPr marL="171450" indent="-171450">
              <a:buFont typeface="Arial" panose="020B0604020202020204" pitchFamily="34" charset="0"/>
              <a:buChar char="•"/>
            </a:pPr>
            <a:r>
              <a:rPr lang="en-AU" baseline="0" dirty="0" smtClean="0"/>
              <a:t>Bird Sanctuary</a:t>
            </a:r>
          </a:p>
          <a:p>
            <a:pPr marL="171450" indent="-171450">
              <a:buFont typeface="Arial" panose="020B0604020202020204" pitchFamily="34" charset="0"/>
              <a:buChar char="•"/>
            </a:pPr>
            <a:r>
              <a:rPr lang="en-AU" baseline="0" dirty="0" smtClean="0"/>
              <a:t>4 Schools</a:t>
            </a: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7</a:t>
            </a:fld>
            <a:endParaRPr lang="en-AU"/>
          </a:p>
        </p:txBody>
      </p:sp>
    </p:spTree>
    <p:extLst>
      <p:ext uri="{BB962C8B-B14F-4D97-AF65-F5344CB8AC3E}">
        <p14:creationId xmlns:p14="http://schemas.microsoft.com/office/powerpoint/2010/main" val="1614959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Diversity</a:t>
            </a:r>
            <a:r>
              <a:rPr lang="en-AU" baseline="0" dirty="0" smtClean="0"/>
              <a:t> of cultures: staff &amp; students</a:t>
            </a:r>
          </a:p>
          <a:p>
            <a:pPr marL="171450" indent="-171450">
              <a:buFont typeface="Arial" panose="020B0604020202020204" pitchFamily="34" charset="0"/>
              <a:buChar char="•"/>
            </a:pPr>
            <a:r>
              <a:rPr lang="en-AU" baseline="0" dirty="0" smtClean="0"/>
              <a:t>Spiritual emphasis in all areas of life at PAU</a:t>
            </a:r>
          </a:p>
          <a:p>
            <a:pPr marL="171450" indent="-171450">
              <a:buFont typeface="Arial" panose="020B0604020202020204" pitchFamily="34" charset="0"/>
              <a:buChar char="•"/>
            </a:pPr>
            <a:r>
              <a:rPr lang="en-AU" baseline="0" dirty="0" smtClean="0"/>
              <a:t>Current enrolment: 1151</a:t>
            </a: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8</a:t>
            </a:fld>
            <a:endParaRPr lang="en-AU"/>
          </a:p>
        </p:txBody>
      </p:sp>
    </p:spTree>
    <p:extLst>
      <p:ext uri="{BB962C8B-B14F-4D97-AF65-F5344CB8AC3E}">
        <p14:creationId xmlns:p14="http://schemas.microsoft.com/office/powerpoint/2010/main" val="137353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BEST Graduates</a:t>
            </a:r>
          </a:p>
          <a:p>
            <a:pPr marL="171450" indent="-171450">
              <a:buFont typeface="Arial" panose="020B0604020202020204" pitchFamily="34" charset="0"/>
              <a:buChar char="•"/>
            </a:pPr>
            <a:r>
              <a:rPr lang="en-AU" dirty="0" smtClean="0"/>
              <a:t>Employment</a:t>
            </a:r>
            <a:r>
              <a:rPr lang="en-AU" baseline="0" dirty="0" smtClean="0"/>
              <a:t> in the Church, government, NGOs and private sector all around the Pacific region</a:t>
            </a:r>
          </a:p>
          <a:p>
            <a:pPr marL="171450" indent="-171450">
              <a:buFont typeface="Arial" panose="020B0604020202020204" pitchFamily="34" charset="0"/>
              <a:buChar char="•"/>
            </a:pPr>
            <a:r>
              <a:rPr lang="en-AU" baseline="0" dirty="0" smtClean="0"/>
              <a:t>1984: graduated 25 students in the Theology and diploma programs</a:t>
            </a:r>
          </a:p>
          <a:p>
            <a:pPr marL="171450" indent="-171450">
              <a:buFont typeface="Arial" panose="020B0604020202020204" pitchFamily="34" charset="0"/>
              <a:buChar char="•"/>
            </a:pPr>
            <a:r>
              <a:rPr lang="en-AU" baseline="0" dirty="0" smtClean="0"/>
              <a:t>2018: graduated 201 students from the diploma, bachelor and postgraduate courses from the 4 Schools. </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9</a:t>
            </a:fld>
            <a:endParaRPr lang="en-AU"/>
          </a:p>
        </p:txBody>
      </p:sp>
    </p:spTree>
    <p:extLst>
      <p:ext uri="{BB962C8B-B14F-4D97-AF65-F5344CB8AC3E}">
        <p14:creationId xmlns:p14="http://schemas.microsoft.com/office/powerpoint/2010/main" val="213028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While the discussions may seem nothing new to tertiary education institutions (TEIs) in developed countries with advanced technology and quality assurance systems, this is a milestone achievement for a privately-run university in a developing country and in a sector where the national government has since 2010 pushed the agenda of quality. Key principles applied to realise the importance of quality assurance in implementing the new software will conclude this paper. </a:t>
            </a: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10</a:t>
            </a:fld>
            <a:endParaRPr lang="en-AU"/>
          </a:p>
        </p:txBody>
      </p:sp>
    </p:spTree>
    <p:extLst>
      <p:ext uri="{BB962C8B-B14F-4D97-AF65-F5344CB8AC3E}">
        <p14:creationId xmlns:p14="http://schemas.microsoft.com/office/powerpoint/2010/main" val="382761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1: Mapped the AAA 13 Standards</a:t>
            </a:r>
            <a:r>
              <a:rPr lang="en-AU" baseline="0" dirty="0" smtClean="0"/>
              <a:t> against the 12 DHERST Standards for the visiting team to use to report against.</a:t>
            </a:r>
          </a:p>
          <a:p>
            <a:r>
              <a:rPr lang="en-AU" baseline="0" dirty="0" smtClean="0"/>
              <a:t>2: Aligned the undergraduate courses to the second edition of the PNGNQF</a:t>
            </a:r>
          </a:p>
          <a:p>
            <a:r>
              <a:rPr lang="en-AU" baseline="0" dirty="0" smtClean="0"/>
              <a:t>3: University10 </a:t>
            </a:r>
          </a:p>
          <a:p>
            <a:pPr marL="171450" indent="-171450">
              <a:buFont typeface="Arial" panose="020B0604020202020204" pitchFamily="34" charset="0"/>
              <a:buChar char="•"/>
            </a:pPr>
            <a:r>
              <a:rPr lang="en-AU" baseline="0" dirty="0" smtClean="0"/>
              <a:t>Define ‘implementation’ – building the system to PAU’s context</a:t>
            </a:r>
          </a:p>
          <a:p>
            <a:pPr marL="0" indent="0">
              <a:buFont typeface="Arial" panose="020B0604020202020204" pitchFamily="34" charset="0"/>
              <a:buNone/>
            </a:pPr>
            <a:r>
              <a:rPr lang="en-AU" baseline="0" dirty="0" smtClean="0"/>
              <a:t>4:  AQAM took office in August 2017</a:t>
            </a:r>
          </a:p>
          <a:p>
            <a:pPr marL="0" indent="0">
              <a:buFont typeface="Arial" panose="020B0604020202020204" pitchFamily="34" charset="0"/>
              <a:buNone/>
            </a:pPr>
            <a:r>
              <a:rPr lang="en-AU" baseline="0" dirty="0" smtClean="0"/>
              <a:t>5: NOSS</a:t>
            </a:r>
          </a:p>
          <a:p>
            <a:pPr marL="0" indent="0">
              <a:buFont typeface="Arial" panose="020B0604020202020204" pitchFamily="34" charset="0"/>
              <a:buNone/>
            </a:pPr>
            <a:endParaRPr lang="en-AU" baseline="0" dirty="0" smtClean="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11</a:t>
            </a:fld>
            <a:endParaRPr lang="en-AU"/>
          </a:p>
        </p:txBody>
      </p:sp>
    </p:spTree>
    <p:extLst>
      <p:ext uri="{BB962C8B-B14F-4D97-AF65-F5344CB8AC3E}">
        <p14:creationId xmlns:p14="http://schemas.microsoft.com/office/powerpoint/2010/main" val="251986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About</a:t>
            </a:r>
            <a:r>
              <a:rPr lang="en-AU" baseline="0" dirty="0" smtClean="0"/>
              <a:t> 26000 plus Grade 12 school leavers were selected into the 187 programs; about 14000 plus meeting the entry requirements. </a:t>
            </a:r>
          </a:p>
          <a:p>
            <a:r>
              <a:rPr lang="en-AU" baseline="0" dirty="0" smtClean="0"/>
              <a:t>Improves efficiency and addresses many quality concerns.</a:t>
            </a:r>
            <a:endParaRPr lang="en-AU" dirty="0"/>
          </a:p>
        </p:txBody>
      </p:sp>
      <p:sp>
        <p:nvSpPr>
          <p:cNvPr id="4" name="Slide Number Placeholder 3"/>
          <p:cNvSpPr>
            <a:spLocks noGrp="1"/>
          </p:cNvSpPr>
          <p:nvPr>
            <p:ph type="sldNum" sz="quarter" idx="10"/>
          </p:nvPr>
        </p:nvSpPr>
        <p:spPr/>
        <p:txBody>
          <a:bodyPr/>
          <a:lstStyle/>
          <a:p>
            <a:fld id="{18D8240E-DFEA-446A-9594-A7A869B75D6C}" type="slidenum">
              <a:rPr lang="en-AU" smtClean="0"/>
              <a:t>12</a:t>
            </a:fld>
            <a:endParaRPr lang="en-AU"/>
          </a:p>
        </p:txBody>
      </p:sp>
    </p:spTree>
    <p:extLst>
      <p:ext uri="{BB962C8B-B14F-4D97-AF65-F5344CB8AC3E}">
        <p14:creationId xmlns:p14="http://schemas.microsoft.com/office/powerpoint/2010/main" val="1316268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4219460"/>
          </a:xfrm>
          <a:prstGeom prst="rect">
            <a:avLst/>
          </a:prstGeom>
          <a:gradFill>
            <a:gsLst>
              <a:gs pos="11000">
                <a:srgbClr val="D09C00"/>
              </a:gs>
              <a:gs pos="0">
                <a:srgbClr val="FFC000"/>
              </a:gs>
              <a:gs pos="100000">
                <a:schemeClr val="tx1">
                  <a:alpha val="0"/>
                </a:schemeClr>
              </a:gs>
              <a:gs pos="70000">
                <a:schemeClr val="tx1">
                  <a:alpha val="6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a:xfrm>
            <a:off x="0" y="5257800"/>
            <a:ext cx="12192000" cy="1600200"/>
          </a:xfrm>
          <a:prstGeom prst="rect">
            <a:avLst/>
          </a:prstGeom>
          <a:solidFill>
            <a:schemeClr val="tx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04660" y="4320583"/>
            <a:ext cx="11982680" cy="909982"/>
          </a:xfrm>
        </p:spPr>
        <p:txBody>
          <a:bodyPr anchor="b"/>
          <a:lstStyle>
            <a:lvl1pPr algn="ctr">
              <a:defRPr sz="6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Subtitle 2"/>
          <p:cNvSpPr>
            <a:spLocks noGrp="1"/>
          </p:cNvSpPr>
          <p:nvPr>
            <p:ph type="subTitle" idx="1"/>
          </p:nvPr>
        </p:nvSpPr>
        <p:spPr>
          <a:xfrm>
            <a:off x="1815880" y="5261859"/>
            <a:ext cx="9144000" cy="796041"/>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dirty="0"/>
          </a:p>
        </p:txBody>
      </p:sp>
      <p:sp>
        <p:nvSpPr>
          <p:cNvPr id="10" name="Rectangle 9"/>
          <p:cNvSpPr/>
          <p:nvPr userDrawn="1"/>
        </p:nvSpPr>
        <p:spPr>
          <a:xfrm>
            <a:off x="10096500" y="5257800"/>
            <a:ext cx="17335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9837" y="5569832"/>
            <a:ext cx="1660086" cy="950453"/>
          </a:xfrm>
          <a:prstGeom prst="rect">
            <a:avLst/>
          </a:prstGeom>
        </p:spPr>
      </p:pic>
    </p:spTree>
    <p:extLst>
      <p:ext uri="{BB962C8B-B14F-4D97-AF65-F5344CB8AC3E}">
        <p14:creationId xmlns:p14="http://schemas.microsoft.com/office/powerpoint/2010/main" val="329240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374900" y="365125"/>
            <a:ext cx="89789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2374900" y="1825625"/>
            <a:ext cx="89789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Rectangle 8"/>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spTree>
    <p:extLst>
      <p:ext uri="{BB962C8B-B14F-4D97-AF65-F5344CB8AC3E}">
        <p14:creationId xmlns:p14="http://schemas.microsoft.com/office/powerpoint/2010/main" val="127698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sp>
        <p:nvSpPr>
          <p:cNvPr id="2" name="Title 1"/>
          <p:cNvSpPr>
            <a:spLocks noGrp="1"/>
          </p:cNvSpPr>
          <p:nvPr>
            <p:ph type="title"/>
          </p:nvPr>
        </p:nvSpPr>
        <p:spPr>
          <a:xfrm>
            <a:off x="2705100" y="964442"/>
            <a:ext cx="8680450" cy="2852737"/>
          </a:xfrm>
        </p:spPr>
        <p:txBody>
          <a:bodyPr anchor="b"/>
          <a:lstStyle>
            <a:lvl1pPr>
              <a:defRPr sz="6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Text Placeholder 2"/>
          <p:cNvSpPr>
            <a:spLocks noGrp="1"/>
          </p:cNvSpPr>
          <p:nvPr>
            <p:ph type="body" idx="1"/>
          </p:nvPr>
        </p:nvSpPr>
        <p:spPr>
          <a:xfrm>
            <a:off x="2705100" y="3844167"/>
            <a:ext cx="868045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71687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sp>
        <p:nvSpPr>
          <p:cNvPr id="2" name="Title 1"/>
          <p:cNvSpPr>
            <a:spLocks noGrp="1"/>
          </p:cNvSpPr>
          <p:nvPr>
            <p:ph type="title"/>
          </p:nvPr>
        </p:nvSpPr>
        <p:spPr>
          <a:xfrm>
            <a:off x="1841500" y="365125"/>
            <a:ext cx="9897035"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Content Placeholder 2"/>
          <p:cNvSpPr>
            <a:spLocks noGrp="1"/>
          </p:cNvSpPr>
          <p:nvPr>
            <p:ph sz="half" idx="1"/>
          </p:nvPr>
        </p:nvSpPr>
        <p:spPr>
          <a:xfrm>
            <a:off x="1841500" y="1825625"/>
            <a:ext cx="48768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6896100" y="1825625"/>
            <a:ext cx="48768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551738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sp>
        <p:nvSpPr>
          <p:cNvPr id="2" name="Title 1"/>
          <p:cNvSpPr>
            <a:spLocks noGrp="1"/>
          </p:cNvSpPr>
          <p:nvPr>
            <p:ph type="title"/>
          </p:nvPr>
        </p:nvSpPr>
        <p:spPr>
          <a:xfrm>
            <a:off x="2073504" y="278041"/>
            <a:ext cx="9885634" cy="132556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Text Placeholder 2"/>
          <p:cNvSpPr>
            <a:spLocks noGrp="1"/>
          </p:cNvSpPr>
          <p:nvPr>
            <p:ph type="body" idx="1"/>
          </p:nvPr>
        </p:nvSpPr>
        <p:spPr>
          <a:xfrm>
            <a:off x="2073505" y="1594079"/>
            <a:ext cx="4848796" cy="823912"/>
          </a:xfr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073505" y="2417991"/>
            <a:ext cx="4848796" cy="368458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p:cNvSpPr>
            <a:spLocks noGrp="1"/>
          </p:cNvSpPr>
          <p:nvPr>
            <p:ph type="body" sz="quarter" idx="3"/>
          </p:nvPr>
        </p:nvSpPr>
        <p:spPr>
          <a:xfrm>
            <a:off x="7072084" y="1594079"/>
            <a:ext cx="4872675" cy="823912"/>
          </a:xfr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072084" y="2417991"/>
            <a:ext cx="4872675" cy="368458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423390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3" name="Group 12"/>
          <p:cNvGrpSpPr/>
          <p:nvPr userDrawn="1"/>
        </p:nvGrpSpPr>
        <p:grpSpPr>
          <a:xfrm>
            <a:off x="0" y="0"/>
            <a:ext cx="12192000" cy="6858000"/>
            <a:chOff x="0" y="0"/>
            <a:chExt cx="12192000" cy="6858000"/>
          </a:xfrm>
        </p:grpSpPr>
        <p:sp>
          <p:nvSpPr>
            <p:cNvPr id="8" name="Rectangle 7"/>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grpSp>
      <p:sp>
        <p:nvSpPr>
          <p:cNvPr id="2" name="Title 1"/>
          <p:cNvSpPr>
            <a:spLocks noGrp="1"/>
          </p:cNvSpPr>
          <p:nvPr>
            <p:ph type="title"/>
          </p:nvPr>
        </p:nvSpPr>
        <p:spPr>
          <a:xfrm>
            <a:off x="1913845" y="498475"/>
            <a:ext cx="3932237" cy="1600200"/>
          </a:xfr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6257245" y="1028700"/>
            <a:ext cx="5614944" cy="4873625"/>
          </a:xfr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Text Placeholder 3"/>
          <p:cNvSpPr>
            <a:spLocks noGrp="1"/>
          </p:cNvSpPr>
          <p:nvPr>
            <p:ph type="body" sz="half" idx="2"/>
          </p:nvPr>
        </p:nvSpPr>
        <p:spPr>
          <a:xfrm>
            <a:off x="1913845" y="2098675"/>
            <a:ext cx="3932237" cy="3811588"/>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24451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userDrawn="1"/>
        </p:nvGrpSpPr>
        <p:grpSpPr>
          <a:xfrm>
            <a:off x="0" y="0"/>
            <a:ext cx="12192000" cy="6858000"/>
            <a:chOff x="0" y="0"/>
            <a:chExt cx="12192000" cy="6858000"/>
          </a:xfrm>
        </p:grpSpPr>
        <p:sp>
          <p:nvSpPr>
            <p:cNvPr id="8" name="Rectangle 7"/>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grpSp>
      <p:sp>
        <p:nvSpPr>
          <p:cNvPr id="2" name="Title 1"/>
          <p:cNvSpPr>
            <a:spLocks noGrp="1"/>
          </p:cNvSpPr>
          <p:nvPr>
            <p:ph type="title"/>
          </p:nvPr>
        </p:nvSpPr>
        <p:spPr>
          <a:xfrm>
            <a:off x="1870306" y="457200"/>
            <a:ext cx="3932237" cy="1600200"/>
          </a:xfr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Picture Placeholder 2"/>
          <p:cNvSpPr>
            <a:spLocks noGrp="1"/>
          </p:cNvSpPr>
          <p:nvPr>
            <p:ph type="pic" idx="1"/>
          </p:nvPr>
        </p:nvSpPr>
        <p:spPr>
          <a:xfrm>
            <a:off x="6213706" y="987425"/>
            <a:ext cx="5658483" cy="4873625"/>
          </a:xfr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dirty="0"/>
          </a:p>
        </p:txBody>
      </p:sp>
      <p:sp>
        <p:nvSpPr>
          <p:cNvPr id="4" name="Text Placeholder 3"/>
          <p:cNvSpPr>
            <a:spLocks noGrp="1"/>
          </p:cNvSpPr>
          <p:nvPr>
            <p:ph type="body" sz="half" idx="2"/>
          </p:nvPr>
        </p:nvSpPr>
        <p:spPr>
          <a:xfrm>
            <a:off x="1870306" y="2057400"/>
            <a:ext cx="3932237" cy="3811588"/>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09667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2" name="Group 11"/>
          <p:cNvGrpSpPr/>
          <p:nvPr userDrawn="1"/>
        </p:nvGrpSpPr>
        <p:grpSpPr>
          <a:xfrm>
            <a:off x="0" y="0"/>
            <a:ext cx="12192000" cy="6858000"/>
            <a:chOff x="0" y="0"/>
            <a:chExt cx="12192000" cy="6858000"/>
          </a:xfrm>
        </p:grpSpPr>
        <p:sp>
          <p:nvSpPr>
            <p:cNvPr id="7" name="Rectangle 6"/>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grpSp>
      <p:sp>
        <p:nvSpPr>
          <p:cNvPr id="2" name="Title 1"/>
          <p:cNvSpPr>
            <a:spLocks noGrp="1"/>
          </p:cNvSpPr>
          <p:nvPr>
            <p:ph type="title"/>
          </p:nvPr>
        </p:nvSpPr>
        <p:spPr>
          <a:xfrm>
            <a:off x="2061028" y="365125"/>
            <a:ext cx="9292771"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Vertical Text Placeholder 2"/>
          <p:cNvSpPr>
            <a:spLocks noGrp="1"/>
          </p:cNvSpPr>
          <p:nvPr>
            <p:ph type="body" orient="vert" idx="1"/>
          </p:nvPr>
        </p:nvSpPr>
        <p:spPr>
          <a:xfrm>
            <a:off x="2061028" y="1825625"/>
            <a:ext cx="9292771" cy="4351338"/>
          </a:xfr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243359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2" name="Group 11"/>
          <p:cNvGrpSpPr/>
          <p:nvPr userDrawn="1"/>
        </p:nvGrpSpPr>
        <p:grpSpPr>
          <a:xfrm>
            <a:off x="0" y="0"/>
            <a:ext cx="12192000" cy="6858000"/>
            <a:chOff x="0" y="0"/>
            <a:chExt cx="12192000" cy="6858000"/>
          </a:xfrm>
        </p:grpSpPr>
        <p:sp>
          <p:nvSpPr>
            <p:cNvPr id="7" name="Rectangle 6"/>
            <p:cNvSpPr/>
            <p:nvPr userDrawn="1"/>
          </p:nvSpPr>
          <p:spPr>
            <a:xfrm>
              <a:off x="1638300" y="0"/>
              <a:ext cx="105537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a:xfrm>
              <a:off x="1638300" y="0"/>
              <a:ext cx="635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638300" cy="6858000"/>
            </a:xfrm>
            <a:prstGeom prst="rect">
              <a:avLst/>
            </a:prstGeom>
            <a:gradFill>
              <a:gsLst>
                <a:gs pos="0">
                  <a:srgbClr val="FFC000"/>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userDrawn="1"/>
          </p:nvSpPr>
          <p:spPr>
            <a:xfrm>
              <a:off x="10873334" y="5910263"/>
              <a:ext cx="998855" cy="92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4498" y="6104006"/>
              <a:ext cx="956526" cy="547642"/>
            </a:xfrm>
            <a:prstGeom prst="rect">
              <a:avLst/>
            </a:prstGeom>
          </p:spPr>
        </p:pic>
      </p:grpSp>
      <p:sp>
        <p:nvSpPr>
          <p:cNvPr id="2" name="Vertical Title 1"/>
          <p:cNvSpPr>
            <a:spLocks noGrp="1"/>
          </p:cNvSpPr>
          <p:nvPr>
            <p:ph type="title" orient="vert"/>
          </p:nvPr>
        </p:nvSpPr>
        <p:spPr>
          <a:xfrm>
            <a:off x="9222124" y="292168"/>
            <a:ext cx="2628900" cy="5811838"/>
          </a:xfrm>
        </p:spPr>
        <p:txBody>
          <a:bodyPr vert="eaVert"/>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Vertical Text Placeholder 2"/>
          <p:cNvSpPr>
            <a:spLocks noGrp="1"/>
          </p:cNvSpPr>
          <p:nvPr>
            <p:ph type="body" orient="vert" idx="1"/>
          </p:nvPr>
        </p:nvSpPr>
        <p:spPr>
          <a:xfrm>
            <a:off x="2017486" y="292168"/>
            <a:ext cx="7052238" cy="5811838"/>
          </a:xfr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05828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BC590-D200-4B43-A95E-F1F09FF2309E}" type="datetimeFigureOut">
              <a:rPr lang="en-AU" smtClean="0"/>
              <a:t>23/05/2019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E46FA-F307-4C62-8F14-0AC891E937EA}" type="slidenum">
              <a:rPr lang="en-AU" smtClean="0"/>
              <a:t>‹#›</a:t>
            </a:fld>
            <a:endParaRPr lang="en-AU"/>
          </a:p>
        </p:txBody>
      </p:sp>
    </p:spTree>
    <p:extLst>
      <p:ext uri="{BB962C8B-B14F-4D97-AF65-F5344CB8AC3E}">
        <p14:creationId xmlns:p14="http://schemas.microsoft.com/office/powerpoint/2010/main" val="342884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74838"/>
            <a:ext cx="11982680" cy="3234111"/>
          </a:xfrm>
        </p:spPr>
        <p:txBody>
          <a:bodyPr>
            <a:normAutofit fontScale="90000"/>
          </a:bodyPr>
          <a:lstStyle/>
          <a:p>
            <a:pPr algn="l"/>
            <a:r>
              <a:rPr lang="en-AU" dirty="0" smtClean="0"/>
              <a:t>The new student management system and quality assurance at Pacific Adventist University: trials and triumphs</a:t>
            </a:r>
            <a:endParaRPr lang="en-AU" dirty="0"/>
          </a:p>
        </p:txBody>
      </p:sp>
      <p:sp>
        <p:nvSpPr>
          <p:cNvPr id="3" name="Subtitle 2"/>
          <p:cNvSpPr>
            <a:spLocks noGrp="1"/>
          </p:cNvSpPr>
          <p:nvPr>
            <p:ph type="subTitle" idx="1"/>
          </p:nvPr>
        </p:nvSpPr>
        <p:spPr>
          <a:xfrm>
            <a:off x="209320" y="5225143"/>
            <a:ext cx="9967068" cy="1455876"/>
          </a:xfrm>
        </p:spPr>
        <p:txBody>
          <a:bodyPr>
            <a:normAutofit/>
          </a:bodyPr>
          <a:lstStyle/>
          <a:p>
            <a:pPr algn="l"/>
            <a:r>
              <a:rPr lang="en-AU" sz="2800" dirty="0" smtClean="0"/>
              <a:t>Daphne </a:t>
            </a:r>
            <a:r>
              <a:rPr lang="en-AU" sz="2800" dirty="0" err="1" smtClean="0"/>
              <a:t>Oevi</a:t>
            </a:r>
            <a:r>
              <a:rPr lang="en-AU" sz="2800" dirty="0" smtClean="0"/>
              <a:t>-Artango</a:t>
            </a:r>
          </a:p>
          <a:p>
            <a:pPr algn="l"/>
            <a:r>
              <a:rPr lang="en-AU" sz="2800" dirty="0" smtClean="0"/>
              <a:t>Academic Quality Assurance Manager</a:t>
            </a:r>
          </a:p>
        </p:txBody>
      </p:sp>
      <p:sp>
        <p:nvSpPr>
          <p:cNvPr id="4" name="TextBox 3"/>
          <p:cNvSpPr txBox="1"/>
          <p:nvPr/>
        </p:nvSpPr>
        <p:spPr>
          <a:xfrm>
            <a:off x="209320" y="247135"/>
            <a:ext cx="11773360" cy="338554"/>
          </a:xfrm>
          <a:prstGeom prst="rect">
            <a:avLst/>
          </a:prstGeom>
          <a:noFill/>
        </p:spPr>
        <p:txBody>
          <a:bodyPr wrap="square" rtlCol="0">
            <a:spAutoFit/>
          </a:bodyPr>
          <a:lstStyle/>
          <a:p>
            <a:r>
              <a:rPr lang="en-AU" sz="1600" dirty="0" smtClean="0"/>
              <a:t>INQAAHE 15</a:t>
            </a:r>
            <a:r>
              <a:rPr lang="en-AU" sz="1600" baseline="30000" dirty="0" smtClean="0"/>
              <a:t>th</a:t>
            </a:r>
            <a:r>
              <a:rPr lang="en-AU" sz="1600" dirty="0" smtClean="0"/>
              <a:t> Biennial Conference 2019, Sri Lanka: Quality Assurance, Qualifications and Recognition: Fostering Trust in a Globalised World. </a:t>
            </a:r>
            <a:endParaRPr lang="en-AU" sz="1600" dirty="0"/>
          </a:p>
        </p:txBody>
      </p:sp>
    </p:spTree>
    <p:extLst>
      <p:ext uri="{BB962C8B-B14F-4D97-AF65-F5344CB8AC3E}">
        <p14:creationId xmlns:p14="http://schemas.microsoft.com/office/powerpoint/2010/main" val="1266687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7115868"/>
          </a:xfrm>
        </p:spPr>
      </p:pic>
    </p:spTree>
    <p:extLst>
      <p:ext uri="{BB962C8B-B14F-4D97-AF65-F5344CB8AC3E}">
        <p14:creationId xmlns:p14="http://schemas.microsoft.com/office/powerpoint/2010/main" val="361627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45" y="365125"/>
            <a:ext cx="10231395" cy="1325563"/>
          </a:xfrm>
        </p:spPr>
        <p:txBody>
          <a:bodyPr/>
          <a:lstStyle/>
          <a:p>
            <a:r>
              <a:rPr lang="en-AU" dirty="0" smtClean="0"/>
              <a:t>Context: New Developments in 2017</a:t>
            </a:r>
            <a:endParaRPr lang="en-AU" dirty="0"/>
          </a:p>
        </p:txBody>
      </p:sp>
      <p:sp>
        <p:nvSpPr>
          <p:cNvPr id="3" name="Content Placeholder 2"/>
          <p:cNvSpPr>
            <a:spLocks noGrp="1"/>
          </p:cNvSpPr>
          <p:nvPr>
            <p:ph idx="1"/>
          </p:nvPr>
        </p:nvSpPr>
        <p:spPr>
          <a:xfrm>
            <a:off x="2374900" y="1825625"/>
            <a:ext cx="8978900" cy="4748170"/>
          </a:xfrm>
        </p:spPr>
        <p:txBody>
          <a:bodyPr>
            <a:normAutofit fontScale="92500" lnSpcReduction="20000"/>
          </a:bodyPr>
          <a:lstStyle/>
          <a:p>
            <a:pPr marL="0" indent="0">
              <a:buNone/>
            </a:pPr>
            <a:r>
              <a:rPr lang="en-AU" b="1" dirty="0" smtClean="0"/>
              <a:t>Internal</a:t>
            </a:r>
          </a:p>
          <a:p>
            <a:pPr marL="514350" indent="-514350">
              <a:buFont typeface="+mj-lt"/>
              <a:buAutoNum type="arabicPeriod"/>
            </a:pPr>
            <a:r>
              <a:rPr lang="en-AU" dirty="0" smtClean="0"/>
              <a:t>Cyclical re-accreditation</a:t>
            </a:r>
          </a:p>
          <a:p>
            <a:pPr marL="514350" indent="-514350">
              <a:buFont typeface="+mj-lt"/>
              <a:buAutoNum type="arabicPeriod"/>
            </a:pPr>
            <a:r>
              <a:rPr lang="en-AU" dirty="0" smtClean="0"/>
              <a:t>Cyclical program review</a:t>
            </a:r>
          </a:p>
          <a:p>
            <a:pPr marL="514350" indent="-514350">
              <a:buFont typeface="+mj-lt"/>
              <a:buAutoNum type="arabicPeriod"/>
            </a:pPr>
            <a:r>
              <a:rPr lang="en-AU" dirty="0" smtClean="0"/>
              <a:t>Implementation of University10 (U10) and</a:t>
            </a:r>
          </a:p>
          <a:p>
            <a:pPr marL="514350" indent="-514350">
              <a:buFont typeface="+mj-lt"/>
              <a:buAutoNum type="arabicPeriod"/>
            </a:pPr>
            <a:r>
              <a:rPr lang="en-AU" dirty="0" smtClean="0"/>
              <a:t>Establishment of the Academic Quality Assurance Office</a:t>
            </a:r>
          </a:p>
          <a:p>
            <a:pPr marL="0" indent="0">
              <a:buNone/>
            </a:pPr>
            <a:r>
              <a:rPr lang="en-AU" dirty="0" smtClean="0"/>
              <a:t/>
            </a:r>
            <a:br>
              <a:rPr lang="en-AU" dirty="0" smtClean="0"/>
            </a:br>
            <a:r>
              <a:rPr lang="en-AU" b="1" dirty="0" smtClean="0"/>
              <a:t>External</a:t>
            </a:r>
          </a:p>
          <a:p>
            <a:pPr marL="514350" indent="-514350">
              <a:buFont typeface="+mj-lt"/>
              <a:buAutoNum type="arabicPeriod"/>
            </a:pPr>
            <a:r>
              <a:rPr lang="en-AU" dirty="0"/>
              <a:t>National directive to align all programs to the </a:t>
            </a:r>
            <a:r>
              <a:rPr lang="en-AU" dirty="0" smtClean="0"/>
              <a:t>second edition of the PNG </a:t>
            </a:r>
            <a:r>
              <a:rPr lang="en-AU" dirty="0"/>
              <a:t>National Qualifications </a:t>
            </a:r>
            <a:r>
              <a:rPr lang="en-AU" dirty="0" smtClean="0"/>
              <a:t>Framework (PNGNQF) and</a:t>
            </a:r>
          </a:p>
          <a:p>
            <a:pPr marL="514350" indent="-514350">
              <a:buFont typeface="+mj-lt"/>
              <a:buAutoNum type="arabicPeriod"/>
            </a:pPr>
            <a:r>
              <a:rPr lang="en-AU" dirty="0" smtClean="0"/>
              <a:t>National Online Selection &amp; Application Systems (NOSS) (NOAS) for Grade 12 school leavers.</a:t>
            </a:r>
          </a:p>
        </p:txBody>
      </p:sp>
    </p:spTree>
    <p:extLst>
      <p:ext uri="{BB962C8B-B14F-4D97-AF65-F5344CB8AC3E}">
        <p14:creationId xmlns:p14="http://schemas.microsoft.com/office/powerpoint/2010/main" val="393914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373" y="1"/>
            <a:ext cx="10412628" cy="1690688"/>
          </a:xfrm>
        </p:spPr>
        <p:txBody>
          <a:bodyPr>
            <a:normAutofit fontScale="90000"/>
          </a:bodyPr>
          <a:lstStyle/>
          <a:p>
            <a:r>
              <a:rPr lang="en-AU" dirty="0" smtClean="0"/>
              <a:t>National Online Selection of Grade 12 School Leavers into tertiary institutions</a:t>
            </a:r>
            <a:endParaRPr lang="en-AU"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779"/>
          <a:stretch/>
        </p:blipFill>
        <p:spPr>
          <a:xfrm>
            <a:off x="1779373" y="1686697"/>
            <a:ext cx="6796216" cy="5171303"/>
          </a:xfrm>
        </p:spPr>
      </p:pic>
    </p:spTree>
    <p:extLst>
      <p:ext uri="{BB962C8B-B14F-4D97-AF65-F5344CB8AC3E}">
        <p14:creationId xmlns:p14="http://schemas.microsoft.com/office/powerpoint/2010/main" val="1262996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University10 (U10) ecosystem</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66867120"/>
              </p:ext>
            </p:extLst>
          </p:nvPr>
        </p:nvGraphicFramePr>
        <p:xfrm>
          <a:off x="1504335" y="1401096"/>
          <a:ext cx="9849466" cy="5338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4249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Trials</a:t>
            </a:r>
            <a:endParaRPr lang="en-AU" dirty="0"/>
          </a:p>
        </p:txBody>
      </p:sp>
      <p:sp>
        <p:nvSpPr>
          <p:cNvPr id="3" name="Content Placeholder 2"/>
          <p:cNvSpPr>
            <a:spLocks noGrp="1"/>
          </p:cNvSpPr>
          <p:nvPr>
            <p:ph idx="1"/>
          </p:nvPr>
        </p:nvSpPr>
        <p:spPr>
          <a:xfrm>
            <a:off x="1927654" y="1825624"/>
            <a:ext cx="9426146" cy="4772883"/>
          </a:xfrm>
        </p:spPr>
        <p:txBody>
          <a:bodyPr/>
          <a:lstStyle/>
          <a:p>
            <a:r>
              <a:rPr lang="en-AU" dirty="0" smtClean="0"/>
              <a:t>Strategic but an ambitious move</a:t>
            </a:r>
          </a:p>
          <a:p>
            <a:r>
              <a:rPr lang="en-AU" dirty="0" smtClean="0"/>
              <a:t>Simultaneously building, trialling, using and improving</a:t>
            </a:r>
          </a:p>
          <a:p>
            <a:r>
              <a:rPr lang="en-AU" dirty="0" smtClean="0"/>
              <a:t>Quality concerns</a:t>
            </a:r>
          </a:p>
          <a:p>
            <a:r>
              <a:rPr lang="en-AU" dirty="0" smtClean="0"/>
              <a:t>Inconsistent and unstable network connection</a:t>
            </a:r>
          </a:p>
          <a:p>
            <a:r>
              <a:rPr lang="en-AU" dirty="0" smtClean="0"/>
              <a:t>Lack of communication and timely sharing of information with everyone</a:t>
            </a:r>
          </a:p>
          <a:p>
            <a:r>
              <a:rPr lang="en-AU" dirty="0" smtClean="0"/>
              <a:t>No prior training for key features for some modules.</a:t>
            </a:r>
            <a:endParaRPr lang="en-AU" dirty="0"/>
          </a:p>
        </p:txBody>
      </p:sp>
    </p:spTree>
    <p:extLst>
      <p:ext uri="{BB962C8B-B14F-4D97-AF65-F5344CB8AC3E}">
        <p14:creationId xmlns:p14="http://schemas.microsoft.com/office/powerpoint/2010/main" val="170435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Triumphs</a:t>
            </a:r>
            <a:endParaRPr lang="en-AU" dirty="0"/>
          </a:p>
        </p:txBody>
      </p:sp>
      <p:sp>
        <p:nvSpPr>
          <p:cNvPr id="3" name="Content Placeholder 2"/>
          <p:cNvSpPr>
            <a:spLocks noGrp="1"/>
          </p:cNvSpPr>
          <p:nvPr>
            <p:ph idx="1"/>
          </p:nvPr>
        </p:nvSpPr>
        <p:spPr>
          <a:xfrm>
            <a:off x="1853514" y="1690688"/>
            <a:ext cx="9500286" cy="4486275"/>
          </a:xfrm>
        </p:spPr>
        <p:txBody>
          <a:bodyPr>
            <a:normAutofit/>
          </a:bodyPr>
          <a:lstStyle/>
          <a:p>
            <a:r>
              <a:rPr lang="en-AU" dirty="0" smtClean="0"/>
              <a:t>Greatly enhances the business processes at PAU, student management and administration. </a:t>
            </a:r>
          </a:p>
          <a:p>
            <a:r>
              <a:rPr lang="en-AU" dirty="0" smtClean="0"/>
              <a:t>Moved away from manual to online processing; less paper used during registration</a:t>
            </a:r>
          </a:p>
          <a:p>
            <a:r>
              <a:rPr lang="en-AU" dirty="0" smtClean="0"/>
              <a:t>Integration of existing software, Attaché &amp; SALTO, NOSS </a:t>
            </a:r>
          </a:p>
          <a:p>
            <a:r>
              <a:rPr lang="en-AU" dirty="0" smtClean="0"/>
              <a:t>U10 now houses the programs aligned to the PNGNQF</a:t>
            </a:r>
          </a:p>
          <a:p>
            <a:r>
              <a:rPr lang="en-AU" dirty="0" smtClean="0"/>
              <a:t>Policy gaps were identified with measures put in place.</a:t>
            </a:r>
            <a:endParaRPr lang="en-AU" dirty="0"/>
          </a:p>
        </p:txBody>
      </p:sp>
    </p:spTree>
    <p:extLst>
      <p:ext uri="{BB962C8B-B14F-4D97-AF65-F5344CB8AC3E}">
        <p14:creationId xmlns:p14="http://schemas.microsoft.com/office/powerpoint/2010/main" val="2049393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Conclusion</a:t>
            </a:r>
            <a:endParaRPr lang="en-AU" dirty="0"/>
          </a:p>
        </p:txBody>
      </p:sp>
      <p:sp>
        <p:nvSpPr>
          <p:cNvPr id="3" name="Content Placeholder 2"/>
          <p:cNvSpPr>
            <a:spLocks noGrp="1"/>
          </p:cNvSpPr>
          <p:nvPr>
            <p:ph idx="1"/>
          </p:nvPr>
        </p:nvSpPr>
        <p:spPr/>
        <p:txBody>
          <a:bodyPr/>
          <a:lstStyle/>
          <a:p>
            <a:r>
              <a:rPr lang="en-AU" dirty="0" smtClean="0"/>
              <a:t>The key principles of: communication, responsibility, accountability, mutual agreements and internal reviews were necessary in the implementation of Universtiy10 and the revised curriculum.</a:t>
            </a:r>
          </a:p>
          <a:p>
            <a:r>
              <a:rPr lang="en-AU" dirty="0" smtClean="0"/>
              <a:t>Universtiy10 has slowly transformed the way PAU conducts its business processes.</a:t>
            </a:r>
          </a:p>
          <a:p>
            <a:endParaRPr lang="en-AU" dirty="0"/>
          </a:p>
        </p:txBody>
      </p:sp>
    </p:spTree>
    <p:extLst>
      <p:ext uri="{BB962C8B-B14F-4D97-AF65-F5344CB8AC3E}">
        <p14:creationId xmlns:p14="http://schemas.microsoft.com/office/powerpoint/2010/main" val="1589702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985" y="0"/>
            <a:ext cx="9722707" cy="939114"/>
          </a:xfrm>
        </p:spPr>
        <p:txBody>
          <a:bodyPr/>
          <a:lstStyle/>
          <a:p>
            <a:r>
              <a:rPr lang="en-AU" dirty="0" smtClean="0"/>
              <a:t>Thankyou</a:t>
            </a:r>
            <a:endParaRPr lang="en-AU"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4086" y="1161535"/>
            <a:ext cx="9027606" cy="5696465"/>
          </a:xfrm>
        </p:spPr>
      </p:pic>
    </p:spTree>
    <p:extLst>
      <p:ext uri="{BB962C8B-B14F-4D97-AF65-F5344CB8AC3E}">
        <p14:creationId xmlns:p14="http://schemas.microsoft.com/office/powerpoint/2010/main" val="2984960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Outline</a:t>
            </a:r>
            <a:endParaRPr lang="en-AU" dirty="0"/>
          </a:p>
        </p:txBody>
      </p:sp>
      <p:sp>
        <p:nvSpPr>
          <p:cNvPr id="3" name="Content Placeholder 2"/>
          <p:cNvSpPr>
            <a:spLocks noGrp="1"/>
          </p:cNvSpPr>
          <p:nvPr>
            <p:ph idx="1"/>
          </p:nvPr>
        </p:nvSpPr>
        <p:spPr/>
        <p:txBody>
          <a:bodyPr/>
          <a:lstStyle/>
          <a:p>
            <a:r>
              <a:rPr lang="en-AU" dirty="0" smtClean="0"/>
              <a:t>Context</a:t>
            </a:r>
          </a:p>
          <a:p>
            <a:r>
              <a:rPr lang="en-AU" dirty="0" smtClean="0"/>
              <a:t>University10 ecosystem</a:t>
            </a:r>
          </a:p>
          <a:p>
            <a:r>
              <a:rPr lang="en-AU" dirty="0" smtClean="0"/>
              <a:t>Trials</a:t>
            </a:r>
          </a:p>
          <a:p>
            <a:r>
              <a:rPr lang="en-AU" dirty="0" smtClean="0"/>
              <a:t>Triumphs</a:t>
            </a:r>
          </a:p>
          <a:p>
            <a:r>
              <a:rPr lang="en-AU" dirty="0" smtClean="0"/>
              <a:t>Conclusion</a:t>
            </a:r>
            <a:endParaRPr lang="en-AU" dirty="0"/>
          </a:p>
        </p:txBody>
      </p:sp>
    </p:spTree>
    <p:extLst>
      <p:ext uri="{BB962C8B-B14F-4D97-AF65-F5344CB8AC3E}">
        <p14:creationId xmlns:p14="http://schemas.microsoft.com/office/powerpoint/2010/main" val="3859013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424" y="0"/>
            <a:ext cx="9170125" cy="6858000"/>
          </a:xfrm>
        </p:spPr>
      </p:pic>
      <p:sp>
        <p:nvSpPr>
          <p:cNvPr id="3" name="Right Arrow 2"/>
          <p:cNvSpPr/>
          <p:nvPr/>
        </p:nvSpPr>
        <p:spPr>
          <a:xfrm>
            <a:off x="2015162" y="2767913"/>
            <a:ext cx="719476"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2484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6378" y="0"/>
            <a:ext cx="8608368" cy="6858000"/>
          </a:xfrm>
        </p:spPr>
      </p:pic>
      <p:sp>
        <p:nvSpPr>
          <p:cNvPr id="9" name="Right Arrow 8"/>
          <p:cNvSpPr/>
          <p:nvPr/>
        </p:nvSpPr>
        <p:spPr>
          <a:xfrm rot="15906639">
            <a:off x="5691377" y="6259535"/>
            <a:ext cx="840259" cy="3314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8155459" y="2891482"/>
            <a:ext cx="494271" cy="345989"/>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1" name="Oval 10"/>
          <p:cNvSpPr/>
          <p:nvPr/>
        </p:nvSpPr>
        <p:spPr>
          <a:xfrm>
            <a:off x="3266302" y="3495628"/>
            <a:ext cx="494271" cy="345989"/>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1218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424" y="0"/>
            <a:ext cx="9170125" cy="6858000"/>
          </a:xfrm>
        </p:spPr>
      </p:pic>
      <p:sp>
        <p:nvSpPr>
          <p:cNvPr id="5" name="Oval 4"/>
          <p:cNvSpPr/>
          <p:nvPr/>
        </p:nvSpPr>
        <p:spPr>
          <a:xfrm>
            <a:off x="5016842" y="3083011"/>
            <a:ext cx="494271" cy="345989"/>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 name="Oval 5"/>
          <p:cNvSpPr/>
          <p:nvPr/>
        </p:nvSpPr>
        <p:spPr>
          <a:xfrm>
            <a:off x="5993350" y="3755360"/>
            <a:ext cx="494271" cy="345989"/>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361792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47436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9377" y="0"/>
            <a:ext cx="12331377" cy="6858000"/>
          </a:xfrm>
        </p:spPr>
      </p:pic>
    </p:spTree>
    <p:extLst>
      <p:ext uri="{BB962C8B-B14F-4D97-AF65-F5344CB8AC3E}">
        <p14:creationId xmlns:p14="http://schemas.microsoft.com/office/powerpoint/2010/main" val="2058199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47240" y="0"/>
            <a:ext cx="6744760" cy="408805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4" y="0"/>
            <a:ext cx="6132088" cy="408805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24" y="3501336"/>
            <a:ext cx="6132088" cy="335666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7564" y="3501336"/>
            <a:ext cx="6114436" cy="3329041"/>
          </a:xfrm>
          <a:prstGeom prst="rect">
            <a:avLst/>
          </a:prstGeom>
        </p:spPr>
      </p:pic>
    </p:spTree>
    <p:extLst>
      <p:ext uri="{BB962C8B-B14F-4D97-AF65-F5344CB8AC3E}">
        <p14:creationId xmlns:p14="http://schemas.microsoft.com/office/powerpoint/2010/main" val="2000141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0942" y="0"/>
            <a:ext cx="12860594" cy="6858000"/>
          </a:xfrm>
        </p:spPr>
      </p:pic>
    </p:spTree>
    <p:extLst>
      <p:ext uri="{BB962C8B-B14F-4D97-AF65-F5344CB8AC3E}">
        <p14:creationId xmlns:p14="http://schemas.microsoft.com/office/powerpoint/2010/main" val="2240851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D5B555D-D86B-466F-A9E6-53889DFB32C4}" vid="{1BE0C292-61AD-49C6-84A8-1822471AC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2884</TotalTime>
  <Words>1213</Words>
  <Application>Microsoft Office PowerPoint</Application>
  <PresentationFormat>Widescreen</PresentationFormat>
  <Paragraphs>116</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The new student management system and quality assurance at Pacific Adventist University: trials and triumphs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New Developments in 2017</vt:lpstr>
      <vt:lpstr>National Online Selection of Grade 12 School Leavers into tertiary institutions</vt:lpstr>
      <vt:lpstr>University10 (U10) ecosystem</vt:lpstr>
      <vt:lpstr>Trials</vt:lpstr>
      <vt:lpstr>Triumphs</vt:lpstr>
      <vt:lpstr>Conclusion</vt:lpstr>
      <vt:lpstr>Thankyou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Daphne Artango</dc:creator>
  <cp:lastModifiedBy>DELL</cp:lastModifiedBy>
  <cp:revision>99</cp:revision>
  <cp:lastPrinted>2018-08-01T00:09:17Z</cp:lastPrinted>
  <dcterms:created xsi:type="dcterms:W3CDTF">2018-07-31T23:40:19Z</dcterms:created>
  <dcterms:modified xsi:type="dcterms:W3CDTF">2019-05-23T08:56:33Z</dcterms:modified>
</cp:coreProperties>
</file>