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53" r:id="rId2"/>
  </p:sldMasterIdLst>
  <p:notesMasterIdLst>
    <p:notesMasterId r:id="rId58"/>
  </p:notesMasterIdLst>
  <p:handoutMasterIdLst>
    <p:handoutMasterId r:id="rId59"/>
  </p:handoutMasterIdLst>
  <p:sldIdLst>
    <p:sldId id="1187" r:id="rId3"/>
    <p:sldId id="1634" r:id="rId4"/>
    <p:sldId id="982" r:id="rId5"/>
    <p:sldId id="1772" r:id="rId6"/>
    <p:sldId id="1008" r:id="rId7"/>
    <p:sldId id="1006" r:id="rId8"/>
    <p:sldId id="1010" r:id="rId9"/>
    <p:sldId id="1074" r:id="rId10"/>
    <p:sldId id="1012" r:id="rId11"/>
    <p:sldId id="1032" r:id="rId12"/>
    <p:sldId id="1033" r:id="rId13"/>
    <p:sldId id="1034" r:id="rId14"/>
    <p:sldId id="1035" r:id="rId15"/>
    <p:sldId id="1646" r:id="rId16"/>
    <p:sldId id="1793" r:id="rId17"/>
    <p:sldId id="1781" r:id="rId18"/>
    <p:sldId id="1802" r:id="rId19"/>
    <p:sldId id="1832" r:id="rId20"/>
    <p:sldId id="1765" r:id="rId21"/>
    <p:sldId id="1038" r:id="rId22"/>
    <p:sldId id="1039" r:id="rId23"/>
    <p:sldId id="1705" r:id="rId24"/>
    <p:sldId id="1795" r:id="rId25"/>
    <p:sldId id="1041" r:id="rId26"/>
    <p:sldId id="1848" r:id="rId27"/>
    <p:sldId id="1070" r:id="rId28"/>
    <p:sldId id="1071" r:id="rId29"/>
    <p:sldId id="1072" r:id="rId30"/>
    <p:sldId id="1845" r:id="rId31"/>
    <p:sldId id="1849" r:id="rId32"/>
    <p:sldId id="1852" r:id="rId33"/>
    <p:sldId id="1854" r:id="rId34"/>
    <p:sldId id="1857" r:id="rId35"/>
    <p:sldId id="1856" r:id="rId36"/>
    <p:sldId id="1850" r:id="rId37"/>
    <p:sldId id="1798" r:id="rId38"/>
    <p:sldId id="1855" r:id="rId39"/>
    <p:sldId id="998" r:id="rId40"/>
    <p:sldId id="1073" r:id="rId41"/>
    <p:sldId id="1692" r:id="rId42"/>
    <p:sldId id="1841" r:id="rId43"/>
    <p:sldId id="1816" r:id="rId44"/>
    <p:sldId id="1672" r:id="rId45"/>
    <p:sldId id="1843" r:id="rId46"/>
    <p:sldId id="1042" r:id="rId47"/>
    <p:sldId id="1043" r:id="rId48"/>
    <p:sldId id="1044" r:id="rId49"/>
    <p:sldId id="1045" r:id="rId50"/>
    <p:sldId id="1851" r:id="rId51"/>
    <p:sldId id="1844" r:id="rId52"/>
    <p:sldId id="1853" r:id="rId53"/>
    <p:sldId id="1655" r:id="rId54"/>
    <p:sldId id="1784" r:id="rId55"/>
    <p:sldId id="1785" r:id="rId56"/>
    <p:sldId id="1815" r:id="rId57"/>
  </p:sldIdLst>
  <p:sldSz cx="9144000" cy="6858000" type="screen4x3"/>
  <p:notesSz cx="7010400" cy="9296400"/>
  <p:defaultTextStyle>
    <a:defPPr>
      <a:defRPr lang="en-US"/>
    </a:defPPr>
    <a:lvl1pPr algn="ctr" rtl="0" fontAlgn="base">
      <a:lnSpc>
        <a:spcPct val="80000"/>
      </a:lnSpc>
      <a:spcBef>
        <a:spcPct val="20000"/>
      </a:spcBef>
      <a:spcAft>
        <a:spcPct val="0"/>
      </a:spcAft>
      <a:buClr>
        <a:schemeClr val="bg1"/>
      </a:buClr>
      <a:defRPr sz="24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457200" algn="ctr" rtl="0" fontAlgn="base">
      <a:lnSpc>
        <a:spcPct val="80000"/>
      </a:lnSpc>
      <a:spcBef>
        <a:spcPct val="20000"/>
      </a:spcBef>
      <a:spcAft>
        <a:spcPct val="0"/>
      </a:spcAft>
      <a:buClr>
        <a:schemeClr val="bg1"/>
      </a:buClr>
      <a:defRPr sz="24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2pPr>
    <a:lvl3pPr marL="914400" algn="ctr" rtl="0" fontAlgn="base">
      <a:lnSpc>
        <a:spcPct val="80000"/>
      </a:lnSpc>
      <a:spcBef>
        <a:spcPct val="20000"/>
      </a:spcBef>
      <a:spcAft>
        <a:spcPct val="0"/>
      </a:spcAft>
      <a:buClr>
        <a:schemeClr val="bg1"/>
      </a:buClr>
      <a:defRPr sz="24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3pPr>
    <a:lvl4pPr marL="1371600" algn="ctr" rtl="0" fontAlgn="base">
      <a:lnSpc>
        <a:spcPct val="80000"/>
      </a:lnSpc>
      <a:spcBef>
        <a:spcPct val="20000"/>
      </a:spcBef>
      <a:spcAft>
        <a:spcPct val="0"/>
      </a:spcAft>
      <a:buClr>
        <a:schemeClr val="bg1"/>
      </a:buClr>
      <a:defRPr sz="24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4pPr>
    <a:lvl5pPr marL="1828800" algn="ctr" rtl="0" fontAlgn="base">
      <a:lnSpc>
        <a:spcPct val="80000"/>
      </a:lnSpc>
      <a:spcBef>
        <a:spcPct val="20000"/>
      </a:spcBef>
      <a:spcAft>
        <a:spcPct val="0"/>
      </a:spcAft>
      <a:buClr>
        <a:schemeClr val="bg1"/>
      </a:buClr>
      <a:defRPr sz="24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l Salmi" initials="JS" lastIdx="1" clrIdx="0"/>
  <p:cmAuthor id="1" name="Cnf" initials="Cn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392"/>
    <a:srgbClr val="7200FF"/>
    <a:srgbClr val="003366"/>
    <a:srgbClr val="00D05E"/>
    <a:srgbClr val="FF00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868" autoAdjust="0"/>
    <p:restoredTop sz="89334" autoAdjust="0"/>
  </p:normalViewPr>
  <p:slideViewPr>
    <p:cSldViewPr>
      <p:cViewPr varScale="1">
        <p:scale>
          <a:sx n="82" d="100"/>
          <a:sy n="82" d="100"/>
        </p:scale>
        <p:origin x="176" y="5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184"/>
    </p:cViewPr>
  </p:sorterViewPr>
  <p:notesViewPr>
    <p:cSldViewPr>
      <p:cViewPr varScale="1">
        <p:scale>
          <a:sx n="38" d="100"/>
          <a:sy n="38" d="100"/>
        </p:scale>
        <p:origin x="-1085"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defRPr sz="1200">
                <a:effectLst/>
              </a:defRPr>
            </a:lvl1pPr>
          </a:lstStyle>
          <a:p>
            <a:endParaRPr lang="en-US" altLang="zh-TW"/>
          </a:p>
        </p:txBody>
      </p:sp>
      <p:sp>
        <p:nvSpPr>
          <p:cNvPr id="9728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defRPr sz="1200">
                <a:effectLst/>
              </a:defRPr>
            </a:lvl1pPr>
          </a:lstStyle>
          <a:p>
            <a:endParaRPr lang="en-US" altLang="zh-TW"/>
          </a:p>
        </p:txBody>
      </p:sp>
      <p:sp>
        <p:nvSpPr>
          <p:cNvPr id="9728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ClrTx/>
              <a:defRPr sz="1200">
                <a:effectLst/>
              </a:defRPr>
            </a:lvl1pPr>
          </a:lstStyle>
          <a:p>
            <a:endParaRPr lang="en-US" altLang="zh-TW"/>
          </a:p>
        </p:txBody>
      </p:sp>
      <p:sp>
        <p:nvSpPr>
          <p:cNvPr id="9728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defRPr sz="1200">
                <a:effectLst/>
              </a:defRPr>
            </a:lvl1pPr>
          </a:lstStyle>
          <a:p>
            <a:fld id="{223A374D-62F8-4A10-8E56-59F622870227}" type="slidenum">
              <a:rPr lang="zh-TW" altLang="en-US"/>
              <a:pPr/>
              <a:t>‹#›</a:t>
            </a:fld>
            <a:endParaRPr lang="en-US" altLang="zh-TW"/>
          </a:p>
        </p:txBody>
      </p:sp>
    </p:spTree>
    <p:extLst>
      <p:ext uri="{BB962C8B-B14F-4D97-AF65-F5344CB8AC3E}">
        <p14:creationId xmlns:p14="http://schemas.microsoft.com/office/powerpoint/2010/main" val="961977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defRPr sz="1200">
                <a:effectLst/>
              </a:defRPr>
            </a:lvl1pPr>
          </a:lstStyle>
          <a:p>
            <a:endParaRPr lang="en-US" altLang="zh-TW"/>
          </a:p>
        </p:txBody>
      </p:sp>
      <p:sp>
        <p:nvSpPr>
          <p:cNvPr id="634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defRPr sz="1200">
                <a:effectLst/>
              </a:defRPr>
            </a:lvl1pPr>
          </a:lstStyle>
          <a:p>
            <a:endParaRPr lang="en-US" altLang="zh-TW"/>
          </a:p>
        </p:txBody>
      </p:sp>
      <p:sp>
        <p:nvSpPr>
          <p:cNvPr id="634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349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634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ClrTx/>
              <a:defRPr sz="1200">
                <a:effectLst/>
              </a:defRPr>
            </a:lvl1pPr>
          </a:lstStyle>
          <a:p>
            <a:endParaRPr lang="en-US" altLang="zh-TW"/>
          </a:p>
        </p:txBody>
      </p:sp>
      <p:sp>
        <p:nvSpPr>
          <p:cNvPr id="634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defRPr sz="1200">
                <a:effectLst/>
              </a:defRPr>
            </a:lvl1pPr>
          </a:lstStyle>
          <a:p>
            <a:fld id="{79480019-D435-4A57-AB90-16651FA619E7}" type="slidenum">
              <a:rPr lang="zh-TW" altLang="en-US"/>
              <a:pPr/>
              <a:t>‹#›</a:t>
            </a:fld>
            <a:endParaRPr lang="en-US" altLang="zh-TW"/>
          </a:p>
        </p:txBody>
      </p:sp>
    </p:spTree>
    <p:extLst>
      <p:ext uri="{BB962C8B-B14F-4D97-AF65-F5344CB8AC3E}">
        <p14:creationId xmlns:p14="http://schemas.microsoft.com/office/powerpoint/2010/main" val="31199341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80019-D435-4A57-AB90-16651FA619E7}" type="slidenum">
              <a:rPr lang="zh-TW" altLang="en-US" smtClean="0"/>
              <a:pPr/>
              <a:t>1</a:t>
            </a:fld>
            <a:endParaRPr lang="en-US" altLang="zh-TW"/>
          </a:p>
        </p:txBody>
      </p:sp>
    </p:spTree>
    <p:extLst>
      <p:ext uri="{BB962C8B-B14F-4D97-AF65-F5344CB8AC3E}">
        <p14:creationId xmlns:p14="http://schemas.microsoft.com/office/powerpoint/2010/main" val="2670420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CO" dirty="0"/>
              <a:t>Moving from traditional teaching to active and intereactive learning</a:t>
            </a:r>
          </a:p>
          <a:p>
            <a:endParaRPr lang="en-US" dirty="0"/>
          </a:p>
        </p:txBody>
      </p:sp>
      <p:sp>
        <p:nvSpPr>
          <p:cNvPr id="4" name="Slide Number Placeholder 3"/>
          <p:cNvSpPr>
            <a:spLocks noGrp="1"/>
          </p:cNvSpPr>
          <p:nvPr>
            <p:ph type="sldNum" sz="quarter" idx="10"/>
          </p:nvPr>
        </p:nvSpPr>
        <p:spPr/>
        <p:txBody>
          <a:bodyPr/>
          <a:lstStyle/>
          <a:p>
            <a:fld id="{79480019-D435-4A57-AB90-16651FA619E7}" type="slidenum">
              <a:rPr lang="zh-TW" altLang="en-US" smtClean="0"/>
              <a:pPr/>
              <a:t>15</a:t>
            </a:fld>
            <a:endParaRPr lang="en-US" altLang="zh-TW"/>
          </a:p>
        </p:txBody>
      </p:sp>
    </p:spTree>
    <p:extLst>
      <p:ext uri="{BB962C8B-B14F-4D97-AF65-F5344CB8AC3E}">
        <p14:creationId xmlns:p14="http://schemas.microsoft.com/office/powerpoint/2010/main" val="725005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80019-D435-4A57-AB90-16651FA619E7}" type="slidenum">
              <a:rPr lang="zh-TW" altLang="en-US" smtClean="0"/>
              <a:pPr/>
              <a:t>16</a:t>
            </a:fld>
            <a:endParaRPr lang="en-US" altLang="zh-TW"/>
          </a:p>
        </p:txBody>
      </p:sp>
    </p:spTree>
    <p:extLst>
      <p:ext uri="{BB962C8B-B14F-4D97-AF65-F5344CB8AC3E}">
        <p14:creationId xmlns:p14="http://schemas.microsoft.com/office/powerpoint/2010/main" val="72500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 of </a:t>
            </a:r>
            <a:r>
              <a:rPr lang="en-US" dirty="0" err="1"/>
              <a:t>Marburgd</a:t>
            </a:r>
            <a:endParaRPr lang="en-US" dirty="0"/>
          </a:p>
        </p:txBody>
      </p:sp>
      <p:sp>
        <p:nvSpPr>
          <p:cNvPr id="4" name="Slide Number Placeholder 3"/>
          <p:cNvSpPr>
            <a:spLocks noGrp="1"/>
          </p:cNvSpPr>
          <p:nvPr>
            <p:ph type="sldNum" sz="quarter" idx="10"/>
          </p:nvPr>
        </p:nvSpPr>
        <p:spPr/>
        <p:txBody>
          <a:bodyPr/>
          <a:lstStyle/>
          <a:p>
            <a:fld id="{79480019-D435-4A57-AB90-16651FA619E7}" type="slidenum">
              <a:rPr lang="zh-TW" altLang="en-US" smtClean="0"/>
              <a:pPr/>
              <a:t>17</a:t>
            </a:fld>
            <a:endParaRPr lang="en-US" altLang="zh-TW"/>
          </a:p>
        </p:txBody>
      </p:sp>
    </p:spTree>
    <p:extLst>
      <p:ext uri="{BB962C8B-B14F-4D97-AF65-F5344CB8AC3E}">
        <p14:creationId xmlns:p14="http://schemas.microsoft.com/office/powerpoint/2010/main" val="397335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 de Monterrey</a:t>
            </a:r>
          </a:p>
        </p:txBody>
      </p:sp>
      <p:sp>
        <p:nvSpPr>
          <p:cNvPr id="4" name="Slide Number Placeholder 3"/>
          <p:cNvSpPr>
            <a:spLocks noGrp="1"/>
          </p:cNvSpPr>
          <p:nvPr>
            <p:ph type="sldNum" sz="quarter" idx="10"/>
          </p:nvPr>
        </p:nvSpPr>
        <p:spPr/>
        <p:txBody>
          <a:bodyPr/>
          <a:lstStyle/>
          <a:p>
            <a:fld id="{79480019-D435-4A57-AB90-16651FA619E7}" type="slidenum">
              <a:rPr lang="zh-TW" altLang="en-US" smtClean="0"/>
              <a:pPr/>
              <a:t>18</a:t>
            </a:fld>
            <a:endParaRPr lang="en-US" altLang="zh-TW"/>
          </a:p>
        </p:txBody>
      </p:sp>
    </p:spTree>
    <p:extLst>
      <p:ext uri="{BB962C8B-B14F-4D97-AF65-F5344CB8AC3E}">
        <p14:creationId xmlns:p14="http://schemas.microsoft.com/office/powerpoint/2010/main" val="1759951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6pPr>
            <a:lvl7pPr marL="29718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7pPr>
            <a:lvl8pPr marL="34290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8pPr>
            <a:lvl9pPr marL="38862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9pPr>
          </a:lstStyle>
          <a:p>
            <a:pPr eaLnBrk="1" hangingPunct="1"/>
            <a:fld id="{58319D6C-D314-48AD-9ED8-5CBB56BE125C}" type="slidenum">
              <a:rPr lang="en-US" sz="1200" smtClean="0"/>
              <a:pPr eaLnBrk="1" hangingPunct="1"/>
              <a:t>21</a:t>
            </a:fld>
            <a:endParaRPr lang="en-US" sz="1200"/>
          </a:p>
        </p:txBody>
      </p:sp>
      <p:sp>
        <p:nvSpPr>
          <p:cNvPr id="171011" name="Rectangle 2"/>
          <p:cNvSpPr>
            <a:spLocks noGrp="1" noRot="1" noChangeAspect="1" noChangeArrowheads="1" noTextEdit="1"/>
          </p:cNvSpPr>
          <p:nvPr>
            <p:ph type="sldImg"/>
          </p:nvPr>
        </p:nvSpPr>
        <p:spPr>
          <a:xfrm>
            <a:off x="1182688" y="695325"/>
            <a:ext cx="4646612" cy="3486150"/>
          </a:xfrm>
          <a:ln/>
        </p:spPr>
      </p:sp>
      <p:sp>
        <p:nvSpPr>
          <p:cNvPr id="171012" name="Rectangle 3"/>
          <p:cNvSpPr>
            <a:spLocks noGrp="1" noChangeArrowheads="1"/>
          </p:cNvSpPr>
          <p:nvPr>
            <p:ph type="body" idx="1"/>
          </p:nvPr>
        </p:nvSpPr>
        <p:spPr>
          <a:xfrm>
            <a:off x="935038" y="4416425"/>
            <a:ext cx="5140325" cy="41846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Transfer from CC to U</a:t>
            </a:r>
          </a:p>
          <a:p>
            <a:pPr eaLnBrk="1" hangingPunct="1"/>
            <a:r>
              <a:rPr lang="en-US"/>
              <a:t>Registered in one main institution but courses from other universities</a:t>
            </a:r>
          </a:p>
          <a:p>
            <a:pPr eaLnBrk="1" hangingPunct="1"/>
            <a:r>
              <a:rPr lang="en-US"/>
              <a:t>Regular degree with online certificates from professional institutions (Yacine Toronto, U of Dar Es Salaam)</a:t>
            </a:r>
          </a:p>
        </p:txBody>
      </p:sp>
    </p:spTree>
    <p:extLst>
      <p:ext uri="{BB962C8B-B14F-4D97-AF65-F5344CB8AC3E}">
        <p14:creationId xmlns:p14="http://schemas.microsoft.com/office/powerpoint/2010/main" val="2968272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DFA1F-C2DC-6249-80AB-832BC258284F}" type="slidenum">
              <a:rPr lang="en-US"/>
              <a:pPr/>
              <a:t>22</a:t>
            </a:fld>
            <a:endParaRPr lang="en-US"/>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pPr defTabSz="465887">
              <a:defRPr/>
            </a:pPr>
            <a:r>
              <a:rPr lang="en-US" dirty="0">
                <a:latin typeface="Lucida Grande" charset="0"/>
                <a:ea typeface="Lucida Grande" charset="0"/>
                <a:cs typeface="Lucida Grande" charset="0"/>
                <a:sym typeface="Lucida Grande" charset="0"/>
              </a:rPr>
              <a:t>Extensive (but not exclusive) project-based </a:t>
            </a:r>
            <a:r>
              <a:rPr lang="en-US" dirty="0" err="1">
                <a:latin typeface="Lucida Grande" charset="0"/>
                <a:ea typeface="Lucida Grande" charset="0"/>
                <a:cs typeface="Lucida Grande" charset="0"/>
                <a:sym typeface="Lucida Grande" charset="0"/>
              </a:rPr>
              <a:t>pedagogyIntegrated</a:t>
            </a:r>
            <a:r>
              <a:rPr lang="en-US" dirty="0">
                <a:latin typeface="Lucida Grande" charset="0"/>
                <a:ea typeface="Lucida Grande" charset="0"/>
                <a:cs typeface="Lucida Grande" charset="0"/>
                <a:sym typeface="Lucida Grande" charset="0"/>
              </a:rPr>
              <a:t>, coordinated and interdisciplinary curricular themes Entrepreneurial thinking and </a:t>
            </a:r>
            <a:r>
              <a:rPr lang="en-US" dirty="0" err="1">
                <a:latin typeface="Lucida Grande" charset="0"/>
                <a:ea typeface="Lucida Grande" charset="0"/>
                <a:cs typeface="Lucida Grande" charset="0"/>
                <a:sym typeface="Lucida Grande" charset="0"/>
              </a:rPr>
              <a:t>practiceDesign</a:t>
            </a:r>
            <a:r>
              <a:rPr lang="en-US" dirty="0">
                <a:latin typeface="Lucida Grande" charset="0"/>
                <a:ea typeface="Lucida Grande" charset="0"/>
                <a:cs typeface="Lucida Grande" charset="0"/>
                <a:sym typeface="Lucida Grande" charset="0"/>
              </a:rPr>
              <a:t> as creative, innovative, distinctive engineering </a:t>
            </a:r>
            <a:r>
              <a:rPr lang="en-US" dirty="0" err="1">
                <a:latin typeface="Lucida Grande" charset="0"/>
                <a:ea typeface="Lucida Grande" charset="0"/>
                <a:cs typeface="Lucida Grande" charset="0"/>
                <a:sym typeface="Lucida Grande" charset="0"/>
              </a:rPr>
              <a:t>processEngineering</a:t>
            </a:r>
            <a:r>
              <a:rPr lang="en-US" dirty="0">
                <a:latin typeface="Lucida Grande" charset="0"/>
                <a:ea typeface="Lucida Grande" charset="0"/>
                <a:cs typeface="Lucida Grande" charset="0"/>
                <a:sym typeface="Lucida Grande" charset="0"/>
              </a:rPr>
              <a:t> in social and technical </a:t>
            </a:r>
            <a:r>
              <a:rPr lang="en-US" dirty="0" err="1">
                <a:latin typeface="Lucida Grande" charset="0"/>
                <a:ea typeface="Lucida Grande" charset="0"/>
                <a:cs typeface="Lucida Grande" charset="0"/>
                <a:sym typeface="Lucida Grande" charset="0"/>
              </a:rPr>
              <a:t>contextsImportance</a:t>
            </a:r>
            <a:r>
              <a:rPr lang="en-US" dirty="0">
                <a:latin typeface="Lucida Grande" charset="0"/>
                <a:ea typeface="Lucida Grande" charset="0"/>
                <a:cs typeface="Lucida Grande" charset="0"/>
                <a:sym typeface="Lucida Grande" charset="0"/>
              </a:rPr>
              <a:t> of the liberal </a:t>
            </a:r>
            <a:r>
              <a:rPr lang="en-US" dirty="0" err="1">
                <a:latin typeface="Lucida Grande" charset="0"/>
                <a:ea typeface="Lucida Grande" charset="0"/>
                <a:cs typeface="Lucida Grande" charset="0"/>
                <a:sym typeface="Lucida Grande" charset="0"/>
              </a:rPr>
              <a:t>artsRigorous</a:t>
            </a:r>
            <a:r>
              <a:rPr lang="en-US" dirty="0">
                <a:latin typeface="Lucida Grande" charset="0"/>
                <a:ea typeface="Lucida Grande" charset="0"/>
                <a:cs typeface="Lucida Grande" charset="0"/>
                <a:sym typeface="Lucida Grande" charset="0"/>
              </a:rPr>
              <a:t> </a:t>
            </a:r>
            <a:r>
              <a:rPr lang="en-US" dirty="0" err="1">
                <a:latin typeface="Lucida Grande" charset="0"/>
                <a:ea typeface="Lucida Grande" charset="0"/>
                <a:cs typeface="Lucida Grande" charset="0"/>
                <a:sym typeface="Lucida Grande" charset="0"/>
              </a:rPr>
              <a:t>fundamentalsCommunication</a:t>
            </a:r>
            <a:r>
              <a:rPr lang="en-US" dirty="0">
                <a:latin typeface="Lucida Grande" charset="0"/>
                <a:ea typeface="Lucida Grande" charset="0"/>
                <a:cs typeface="Lucida Grande" charset="0"/>
                <a:sym typeface="Lucida Grande" charset="0"/>
              </a:rPr>
              <a:t>, </a:t>
            </a:r>
            <a:r>
              <a:rPr lang="en-US" dirty="0" err="1">
                <a:latin typeface="Lucida Grande" charset="0"/>
                <a:ea typeface="Lucida Grande" charset="0"/>
                <a:cs typeface="Lucida Grande" charset="0"/>
                <a:sym typeface="Lucida Grande" charset="0"/>
              </a:rPr>
              <a:t>teamworkAuthenticity</a:t>
            </a:r>
            <a:r>
              <a:rPr lang="en-US" dirty="0">
                <a:latin typeface="Lucida Grande" charset="0"/>
                <a:ea typeface="Lucida Grande" charset="0"/>
                <a:cs typeface="Lucida Grande" charset="0"/>
                <a:sym typeface="Lucida Grande" charset="0"/>
              </a:rPr>
              <a:t> of experience and assessment of </a:t>
            </a:r>
            <a:r>
              <a:rPr lang="en-US" dirty="0" err="1">
                <a:latin typeface="Lucida Grande" charset="0"/>
                <a:ea typeface="Lucida Grande" charset="0"/>
                <a:cs typeface="Lucida Grande" charset="0"/>
                <a:sym typeface="Lucida Grande" charset="0"/>
              </a:rPr>
              <a:t>outcomesOlin</a:t>
            </a:r>
            <a:r>
              <a:rPr lang="en-US" dirty="0">
                <a:latin typeface="Lucida Grande" charset="0"/>
                <a:ea typeface="Lucida Grande" charset="0"/>
                <a:cs typeface="Lucida Grande" charset="0"/>
                <a:sym typeface="Lucida Grande" charset="0"/>
              </a:rPr>
              <a:t> Expo each semester</a:t>
            </a:r>
          </a:p>
          <a:p>
            <a:endParaRPr lang="en-US" dirty="0">
              <a:latin typeface="+mn-lt"/>
              <a:ea typeface="ＭＳ Ｐゴシック" pitchFamily="-65" charset="-128"/>
              <a:cs typeface="ＭＳ Ｐゴシック" pitchFamily="-65" charset="-128"/>
            </a:endParaRPr>
          </a:p>
        </p:txBody>
      </p:sp>
    </p:spTree>
    <p:extLst>
      <p:ext uri="{BB962C8B-B14F-4D97-AF65-F5344CB8AC3E}">
        <p14:creationId xmlns:p14="http://schemas.microsoft.com/office/powerpoint/2010/main" val="1022280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pitchFamily="34" charset="0"/>
                <a:ea typeface="+mn-ea"/>
                <a:cs typeface="Arial" pitchFamily="34" charset="0"/>
              </a:rPr>
              <a:t>The Best-Kept Secret among Online Colleges</a:t>
            </a:r>
            <a:endParaRPr lang="en-US" dirty="0"/>
          </a:p>
        </p:txBody>
      </p:sp>
      <p:sp>
        <p:nvSpPr>
          <p:cNvPr id="4" name="Slide Number Placeholder 3"/>
          <p:cNvSpPr>
            <a:spLocks noGrp="1"/>
          </p:cNvSpPr>
          <p:nvPr>
            <p:ph type="sldNum" sz="quarter" idx="10"/>
          </p:nvPr>
        </p:nvSpPr>
        <p:spPr/>
        <p:txBody>
          <a:bodyPr/>
          <a:lstStyle/>
          <a:p>
            <a:fld id="{79480019-D435-4A57-AB90-16651FA619E7}" type="slidenum">
              <a:rPr lang="zh-TW" altLang="en-US" smtClean="0"/>
              <a:pPr/>
              <a:t>23</a:t>
            </a:fld>
            <a:endParaRPr lang="en-US" altLang="zh-TW"/>
          </a:p>
        </p:txBody>
      </p:sp>
    </p:spTree>
    <p:extLst>
      <p:ext uri="{BB962C8B-B14F-4D97-AF65-F5344CB8AC3E}">
        <p14:creationId xmlns:p14="http://schemas.microsoft.com/office/powerpoint/2010/main" val="725005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Universidades</a:t>
            </a:r>
            <a:r>
              <a:rPr lang="en-US" dirty="0"/>
              <a:t> </a:t>
            </a:r>
            <a:r>
              <a:rPr lang="en-US" dirty="0" err="1"/>
              <a:t>disruptivas</a:t>
            </a:r>
            <a:r>
              <a:rPr lang="en-US" dirty="0"/>
              <a:t>, </a:t>
            </a:r>
            <a:r>
              <a:rPr lang="en-US" dirty="0" err="1"/>
              <a:t>así</a:t>
            </a:r>
            <a:r>
              <a:rPr lang="en-US" dirty="0"/>
              <a:t> se </a:t>
            </a:r>
            <a:r>
              <a:rPr lang="en-US" dirty="0" err="1"/>
              <a:t>enseña</a:t>
            </a:r>
            <a:r>
              <a:rPr lang="en-US" dirty="0"/>
              <a:t> </a:t>
            </a:r>
            <a:r>
              <a:rPr lang="en-US" dirty="0" err="1"/>
              <a:t>fuera</a:t>
            </a:r>
            <a:r>
              <a:rPr lang="en-US" dirty="0"/>
              <a:t> de lo </a:t>
            </a:r>
            <a:r>
              <a:rPr lang="en-US" dirty="0" err="1"/>
              <a:t>convencional</a:t>
            </a:r>
            <a:endParaRPr lang="en-US" dirty="0"/>
          </a:p>
          <a:p>
            <a:endParaRPr lang="en-US" dirty="0"/>
          </a:p>
          <a:p>
            <a:r>
              <a:rPr lang="en-US" dirty="0"/>
              <a:t>Hay </a:t>
            </a:r>
            <a:r>
              <a:rPr lang="en-US" dirty="0" err="1"/>
              <a:t>universidades</a:t>
            </a:r>
            <a:r>
              <a:rPr lang="en-US" dirty="0"/>
              <a:t> </a:t>
            </a:r>
            <a:r>
              <a:rPr lang="en-US" dirty="0" err="1"/>
              <a:t>que</a:t>
            </a:r>
            <a:r>
              <a:rPr lang="en-US" dirty="0"/>
              <a:t> </a:t>
            </a:r>
            <a:r>
              <a:rPr lang="en-US" dirty="0" err="1"/>
              <a:t>admiten</a:t>
            </a:r>
            <a:r>
              <a:rPr lang="en-US" dirty="0"/>
              <a:t> no </a:t>
            </a:r>
            <a:r>
              <a:rPr lang="en-US" dirty="0" err="1"/>
              <a:t>tener</a:t>
            </a:r>
            <a:r>
              <a:rPr lang="en-US" dirty="0"/>
              <a:t> la clave </a:t>
            </a:r>
            <a:r>
              <a:rPr lang="en-US" dirty="0" err="1"/>
              <a:t>para</a:t>
            </a:r>
            <a:r>
              <a:rPr lang="en-US" dirty="0"/>
              <a:t> </a:t>
            </a:r>
            <a:r>
              <a:rPr lang="en-US" dirty="0" err="1"/>
              <a:t>que</a:t>
            </a:r>
            <a:r>
              <a:rPr lang="en-US" dirty="0"/>
              <a:t> </a:t>
            </a:r>
            <a:r>
              <a:rPr lang="en-US" dirty="0" err="1"/>
              <a:t>sus</a:t>
            </a:r>
            <a:r>
              <a:rPr lang="en-US" dirty="0"/>
              <a:t> </a:t>
            </a:r>
            <a:r>
              <a:rPr lang="en-US" dirty="0" err="1"/>
              <a:t>alumnos</a:t>
            </a:r>
            <a:r>
              <a:rPr lang="en-US" dirty="0"/>
              <a:t> </a:t>
            </a:r>
            <a:r>
              <a:rPr lang="en-US" dirty="0" err="1"/>
              <a:t>encuentren</a:t>
            </a:r>
            <a:r>
              <a:rPr lang="en-US" dirty="0"/>
              <a:t> un </a:t>
            </a:r>
            <a:r>
              <a:rPr lang="en-US" dirty="0" err="1"/>
              <a:t>trabajo</a:t>
            </a:r>
            <a:r>
              <a:rPr lang="en-US" dirty="0"/>
              <a:t> en el </a:t>
            </a:r>
            <a:r>
              <a:rPr lang="en-US" dirty="0" err="1"/>
              <a:t>futuro</a:t>
            </a:r>
            <a:r>
              <a:rPr lang="en-US" dirty="0"/>
              <a:t>. </a:t>
            </a:r>
            <a:r>
              <a:rPr lang="en-US" dirty="0" err="1"/>
              <a:t>Según</a:t>
            </a:r>
            <a:r>
              <a:rPr lang="en-US" dirty="0"/>
              <a:t> </a:t>
            </a:r>
            <a:r>
              <a:rPr lang="en-US" dirty="0" err="1"/>
              <a:t>su</a:t>
            </a:r>
            <a:r>
              <a:rPr lang="en-US" dirty="0"/>
              <a:t> </a:t>
            </a:r>
            <a:r>
              <a:rPr lang="en-US" dirty="0" err="1"/>
              <a:t>planteamiento</a:t>
            </a:r>
            <a:r>
              <a:rPr lang="en-US" dirty="0"/>
              <a:t>, </a:t>
            </a:r>
            <a:r>
              <a:rPr lang="en-US" dirty="0" err="1"/>
              <a:t>ningún</a:t>
            </a:r>
            <a:r>
              <a:rPr lang="en-US" dirty="0"/>
              <a:t> </a:t>
            </a:r>
            <a:r>
              <a:rPr lang="en-US" dirty="0" err="1"/>
              <a:t>experto</a:t>
            </a:r>
            <a:r>
              <a:rPr lang="en-US" dirty="0"/>
              <a:t> </a:t>
            </a:r>
            <a:r>
              <a:rPr lang="en-US" dirty="0" err="1"/>
              <a:t>es</a:t>
            </a:r>
            <a:r>
              <a:rPr lang="en-US" dirty="0"/>
              <a:t> </a:t>
            </a:r>
            <a:r>
              <a:rPr lang="en-US" dirty="0" err="1"/>
              <a:t>capaz</a:t>
            </a:r>
            <a:r>
              <a:rPr lang="en-US" dirty="0"/>
              <a:t> de </a:t>
            </a:r>
            <a:r>
              <a:rPr lang="en-US" dirty="0" err="1"/>
              <a:t>predecir</a:t>
            </a:r>
            <a:r>
              <a:rPr lang="en-US" dirty="0"/>
              <a:t> </a:t>
            </a:r>
            <a:r>
              <a:rPr lang="en-US" dirty="0" err="1"/>
              <a:t>cuáles</a:t>
            </a:r>
            <a:r>
              <a:rPr lang="en-US" dirty="0"/>
              <a:t> son los </a:t>
            </a:r>
            <a:r>
              <a:rPr lang="en-US" dirty="0" err="1"/>
              <a:t>conocimientos</a:t>
            </a:r>
            <a:r>
              <a:rPr lang="en-US" dirty="0"/>
              <a:t> </a:t>
            </a:r>
            <a:r>
              <a:rPr lang="en-US" dirty="0" err="1"/>
              <a:t>necesarios</a:t>
            </a:r>
            <a:r>
              <a:rPr lang="en-US" dirty="0"/>
              <a:t> </a:t>
            </a:r>
            <a:r>
              <a:rPr lang="en-US" dirty="0" err="1"/>
              <a:t>para</a:t>
            </a:r>
            <a:r>
              <a:rPr lang="en-US" dirty="0"/>
              <a:t> </a:t>
            </a:r>
            <a:r>
              <a:rPr lang="en-US" dirty="0" err="1"/>
              <a:t>afrontar</a:t>
            </a:r>
            <a:r>
              <a:rPr lang="en-US" dirty="0"/>
              <a:t> </a:t>
            </a:r>
            <a:r>
              <a:rPr lang="en-US" dirty="0" err="1"/>
              <a:t>profesiones</a:t>
            </a:r>
            <a:r>
              <a:rPr lang="en-US" dirty="0"/>
              <a:t> </a:t>
            </a:r>
            <a:r>
              <a:rPr lang="en-US" dirty="0" err="1"/>
              <a:t>que</a:t>
            </a:r>
            <a:r>
              <a:rPr lang="en-US" dirty="0"/>
              <a:t> </a:t>
            </a:r>
            <a:r>
              <a:rPr lang="en-US" dirty="0" err="1"/>
              <a:t>aún</a:t>
            </a:r>
            <a:r>
              <a:rPr lang="en-US" dirty="0"/>
              <a:t> no </a:t>
            </a:r>
            <a:r>
              <a:rPr lang="en-US" dirty="0" err="1"/>
              <a:t>existen</a:t>
            </a:r>
            <a:r>
              <a:rPr lang="en-US" dirty="0"/>
              <a:t>. </a:t>
            </a:r>
            <a:r>
              <a:rPr lang="en-US" dirty="0" err="1"/>
              <a:t>Estos</a:t>
            </a:r>
            <a:r>
              <a:rPr lang="en-US" dirty="0"/>
              <a:t> </a:t>
            </a:r>
            <a:r>
              <a:rPr lang="en-US" dirty="0" err="1"/>
              <a:t>centros</a:t>
            </a:r>
            <a:r>
              <a:rPr lang="en-US" dirty="0"/>
              <a:t> </a:t>
            </a:r>
            <a:r>
              <a:rPr lang="en-US" dirty="0" err="1"/>
              <a:t>reconocen</a:t>
            </a:r>
            <a:r>
              <a:rPr lang="en-US" dirty="0"/>
              <a:t> </a:t>
            </a:r>
            <a:r>
              <a:rPr lang="en-US" dirty="0" err="1"/>
              <a:t>que</a:t>
            </a:r>
            <a:r>
              <a:rPr lang="en-US" dirty="0"/>
              <a:t> </a:t>
            </a:r>
            <a:r>
              <a:rPr lang="en-US" dirty="0" err="1"/>
              <a:t>por</a:t>
            </a:r>
            <a:r>
              <a:rPr lang="en-US" dirty="0"/>
              <a:t> </a:t>
            </a:r>
            <a:r>
              <a:rPr lang="en-US" dirty="0" err="1"/>
              <a:t>primera</a:t>
            </a:r>
            <a:r>
              <a:rPr lang="en-US" dirty="0"/>
              <a:t> </a:t>
            </a:r>
            <a:r>
              <a:rPr lang="en-US" dirty="0" err="1"/>
              <a:t>vez</a:t>
            </a:r>
            <a:r>
              <a:rPr lang="en-US" dirty="0"/>
              <a:t> </a:t>
            </a:r>
            <a:r>
              <a:rPr lang="en-US" dirty="0" err="1"/>
              <a:t>profesores</a:t>
            </a:r>
            <a:r>
              <a:rPr lang="en-US" dirty="0"/>
              <a:t> y </a:t>
            </a:r>
            <a:r>
              <a:rPr lang="en-US" dirty="0" err="1"/>
              <a:t>alumnos</a:t>
            </a:r>
            <a:r>
              <a:rPr lang="en-US" dirty="0"/>
              <a:t> </a:t>
            </a:r>
            <a:r>
              <a:rPr lang="en-US" dirty="0" err="1"/>
              <a:t>están</a:t>
            </a:r>
            <a:r>
              <a:rPr lang="en-US" dirty="0"/>
              <a:t> </a:t>
            </a:r>
            <a:r>
              <a:rPr lang="en-US" dirty="0" err="1"/>
              <a:t>igualados</a:t>
            </a:r>
            <a:r>
              <a:rPr lang="en-US" dirty="0"/>
              <a:t> en un </a:t>
            </a:r>
            <a:r>
              <a:rPr lang="en-US" dirty="0" err="1"/>
              <a:t>aspecto</a:t>
            </a:r>
            <a:r>
              <a:rPr lang="en-US" dirty="0"/>
              <a:t>: </a:t>
            </a:r>
            <a:r>
              <a:rPr lang="en-US" dirty="0" err="1"/>
              <a:t>nadie</a:t>
            </a:r>
            <a:r>
              <a:rPr lang="en-US" dirty="0"/>
              <a:t> </a:t>
            </a:r>
            <a:r>
              <a:rPr lang="en-US" dirty="0" err="1"/>
              <a:t>sabe</a:t>
            </a:r>
            <a:r>
              <a:rPr lang="en-US" dirty="0"/>
              <a:t> </a:t>
            </a:r>
            <a:r>
              <a:rPr lang="en-US" dirty="0" err="1"/>
              <a:t>cuáles</a:t>
            </a:r>
            <a:r>
              <a:rPr lang="en-US" dirty="0"/>
              <a:t> </a:t>
            </a:r>
            <a:r>
              <a:rPr lang="en-US" dirty="0" err="1"/>
              <a:t>serán</a:t>
            </a:r>
            <a:r>
              <a:rPr lang="en-US" dirty="0"/>
              <a:t> </a:t>
            </a:r>
            <a:r>
              <a:rPr lang="en-US" dirty="0" err="1"/>
              <a:t>las</a:t>
            </a:r>
            <a:r>
              <a:rPr lang="en-US" dirty="0"/>
              <a:t> </a:t>
            </a:r>
            <a:r>
              <a:rPr lang="en-US" dirty="0" err="1"/>
              <a:t>reglas</a:t>
            </a:r>
            <a:r>
              <a:rPr lang="en-US" dirty="0"/>
              <a:t> del </a:t>
            </a:r>
            <a:r>
              <a:rPr lang="en-US" dirty="0" err="1"/>
              <a:t>mercado</a:t>
            </a:r>
            <a:r>
              <a:rPr lang="en-US" dirty="0"/>
              <a:t> </a:t>
            </a:r>
            <a:r>
              <a:rPr lang="en-US" dirty="0" err="1"/>
              <a:t>laboral</a:t>
            </a:r>
            <a:r>
              <a:rPr lang="en-US" dirty="0"/>
              <a:t> en </a:t>
            </a:r>
            <a:r>
              <a:rPr lang="en-US" dirty="0" err="1"/>
              <a:t>una</a:t>
            </a:r>
            <a:r>
              <a:rPr lang="en-US" dirty="0"/>
              <a:t> </a:t>
            </a:r>
            <a:r>
              <a:rPr lang="en-US" dirty="0" err="1"/>
              <a:t>década</a:t>
            </a:r>
            <a:r>
              <a:rPr lang="en-US" dirty="0"/>
              <a:t>.</a:t>
            </a:r>
          </a:p>
          <a:p>
            <a:endParaRPr lang="en-US" dirty="0"/>
          </a:p>
          <a:p>
            <a:r>
              <a:rPr lang="en-US" dirty="0" err="1"/>
              <a:t>Kaospilot</a:t>
            </a:r>
            <a:r>
              <a:rPr lang="en-US" dirty="0"/>
              <a:t> (</a:t>
            </a:r>
            <a:r>
              <a:rPr lang="en-US" dirty="0" err="1"/>
              <a:t>Dinamarca</a:t>
            </a:r>
            <a:r>
              <a:rPr lang="en-US" dirty="0"/>
              <a:t>), Hyper Island (</a:t>
            </a:r>
            <a:r>
              <a:rPr lang="en-US" dirty="0" err="1"/>
              <a:t>Suecia</a:t>
            </a:r>
            <a:r>
              <a:rPr lang="en-US" dirty="0"/>
              <a:t>) o Minerva (</a:t>
            </a:r>
            <a:r>
              <a:rPr lang="en-US" dirty="0" err="1"/>
              <a:t>Estados</a:t>
            </a:r>
            <a:r>
              <a:rPr lang="en-US" dirty="0"/>
              <a:t> </a:t>
            </a:r>
            <a:r>
              <a:rPr lang="en-US" dirty="0" err="1"/>
              <a:t>Unidos</a:t>
            </a:r>
            <a:r>
              <a:rPr lang="en-US" dirty="0"/>
              <a:t>) son </a:t>
            </a:r>
            <a:r>
              <a:rPr lang="en-US" dirty="0" err="1"/>
              <a:t>algunas</a:t>
            </a:r>
            <a:r>
              <a:rPr lang="en-US" dirty="0"/>
              <a:t> de </a:t>
            </a:r>
            <a:r>
              <a:rPr lang="en-US" dirty="0" err="1"/>
              <a:t>las</a:t>
            </a:r>
            <a:r>
              <a:rPr lang="en-US" dirty="0"/>
              <a:t> </a:t>
            </a:r>
            <a:r>
              <a:rPr lang="en-US" dirty="0" err="1"/>
              <a:t>universidades</a:t>
            </a:r>
            <a:r>
              <a:rPr lang="en-US" dirty="0"/>
              <a:t> </a:t>
            </a:r>
            <a:r>
              <a:rPr lang="en-US" dirty="0" err="1"/>
              <a:t>que</a:t>
            </a:r>
            <a:r>
              <a:rPr lang="en-US" dirty="0"/>
              <a:t> </a:t>
            </a:r>
            <a:r>
              <a:rPr lang="en-US" dirty="0" err="1"/>
              <a:t>están</a:t>
            </a:r>
            <a:r>
              <a:rPr lang="en-US" dirty="0"/>
              <a:t> </a:t>
            </a:r>
            <a:r>
              <a:rPr lang="en-US" dirty="0" err="1"/>
              <a:t>transformando</a:t>
            </a:r>
            <a:r>
              <a:rPr lang="en-US" dirty="0"/>
              <a:t> el </a:t>
            </a:r>
            <a:r>
              <a:rPr lang="en-US" dirty="0" err="1"/>
              <a:t>método</a:t>
            </a:r>
            <a:r>
              <a:rPr lang="en-US" dirty="0"/>
              <a:t> de </a:t>
            </a:r>
            <a:r>
              <a:rPr lang="en-US" dirty="0" err="1"/>
              <a:t>enseñanza</a:t>
            </a:r>
            <a:r>
              <a:rPr lang="en-US" dirty="0"/>
              <a:t> </a:t>
            </a:r>
            <a:r>
              <a:rPr lang="en-US" dirty="0" err="1"/>
              <a:t>tradicional</a:t>
            </a:r>
            <a:r>
              <a:rPr lang="en-US" dirty="0"/>
              <a:t> y </a:t>
            </a:r>
            <a:r>
              <a:rPr lang="en-US" dirty="0" err="1"/>
              <a:t>enterrando</a:t>
            </a:r>
            <a:r>
              <a:rPr lang="en-US" dirty="0"/>
              <a:t> </a:t>
            </a:r>
            <a:r>
              <a:rPr lang="en-US" dirty="0" err="1"/>
              <a:t>las</a:t>
            </a:r>
            <a:r>
              <a:rPr lang="en-US" dirty="0"/>
              <a:t> </a:t>
            </a:r>
            <a:r>
              <a:rPr lang="en-US" dirty="0" err="1"/>
              <a:t>clases</a:t>
            </a:r>
            <a:r>
              <a:rPr lang="en-US" dirty="0"/>
              <a:t> </a:t>
            </a:r>
            <a:r>
              <a:rPr lang="en-US" dirty="0" err="1"/>
              <a:t>magistrales</a:t>
            </a:r>
            <a:r>
              <a:rPr lang="en-US" dirty="0"/>
              <a:t>. Su </a:t>
            </a:r>
            <a:r>
              <a:rPr lang="en-US" dirty="0" err="1"/>
              <a:t>método</a:t>
            </a:r>
            <a:r>
              <a:rPr lang="en-US" dirty="0"/>
              <a:t> </a:t>
            </a:r>
            <a:r>
              <a:rPr lang="en-US" dirty="0" err="1"/>
              <a:t>consiste</a:t>
            </a:r>
            <a:r>
              <a:rPr lang="en-US" dirty="0"/>
              <a:t> en el </a:t>
            </a:r>
            <a:r>
              <a:rPr lang="en-US" dirty="0" err="1"/>
              <a:t>aprendizaje</a:t>
            </a:r>
            <a:r>
              <a:rPr lang="en-US" dirty="0"/>
              <a:t> </a:t>
            </a:r>
            <a:r>
              <a:rPr lang="en-US" dirty="0" err="1"/>
              <a:t>basado</a:t>
            </a:r>
            <a:r>
              <a:rPr lang="en-US" dirty="0"/>
              <a:t> en la </a:t>
            </a:r>
            <a:r>
              <a:rPr lang="en-US" dirty="0" err="1"/>
              <a:t>prueba</a:t>
            </a:r>
            <a:r>
              <a:rPr lang="en-US" dirty="0"/>
              <a:t>-error y en la </a:t>
            </a:r>
            <a:r>
              <a:rPr lang="en-US" dirty="0" err="1"/>
              <a:t>propia</a:t>
            </a:r>
            <a:r>
              <a:rPr lang="en-US" dirty="0"/>
              <a:t> </a:t>
            </a:r>
            <a:r>
              <a:rPr lang="en-US" dirty="0" err="1"/>
              <a:t>experiencia</a:t>
            </a:r>
            <a:r>
              <a:rPr lang="en-US" dirty="0"/>
              <a:t> de los </a:t>
            </a:r>
            <a:r>
              <a:rPr lang="en-US" dirty="0" err="1"/>
              <a:t>alumnos</a:t>
            </a:r>
            <a:r>
              <a:rPr lang="en-US" dirty="0"/>
              <a:t>. El </a:t>
            </a:r>
            <a:r>
              <a:rPr lang="en-US" dirty="0" err="1"/>
              <a:t>precio</a:t>
            </a:r>
            <a:r>
              <a:rPr lang="en-US" dirty="0"/>
              <a:t> de </a:t>
            </a:r>
            <a:r>
              <a:rPr lang="en-US" dirty="0" err="1"/>
              <a:t>matrícula</a:t>
            </a:r>
            <a:r>
              <a:rPr lang="en-US" dirty="0"/>
              <a:t> </a:t>
            </a:r>
            <a:r>
              <a:rPr lang="en-US" dirty="0" err="1"/>
              <a:t>ronda</a:t>
            </a:r>
            <a:r>
              <a:rPr lang="en-US" dirty="0"/>
              <a:t> los 10.000 euros al </a:t>
            </a:r>
            <a:r>
              <a:rPr lang="en-US" dirty="0" err="1"/>
              <a:t>año</a:t>
            </a:r>
            <a:r>
              <a:rPr lang="en-US" dirty="0"/>
              <a:t>.</a:t>
            </a:r>
          </a:p>
          <a:p>
            <a:endParaRPr lang="en-US" dirty="0"/>
          </a:p>
          <a:p>
            <a:r>
              <a:rPr lang="en-US" dirty="0"/>
              <a:t>“</a:t>
            </a:r>
            <a:r>
              <a:rPr lang="en-US" dirty="0" err="1"/>
              <a:t>Cada</a:t>
            </a:r>
            <a:r>
              <a:rPr lang="en-US" dirty="0"/>
              <a:t> </a:t>
            </a:r>
            <a:r>
              <a:rPr lang="en-US" dirty="0" err="1"/>
              <a:t>vez</a:t>
            </a:r>
            <a:r>
              <a:rPr lang="en-US" dirty="0"/>
              <a:t> </a:t>
            </a:r>
            <a:r>
              <a:rPr lang="en-US" dirty="0" err="1"/>
              <a:t>más</a:t>
            </a:r>
            <a:r>
              <a:rPr lang="en-US" dirty="0"/>
              <a:t> </a:t>
            </a:r>
            <a:r>
              <a:rPr lang="en-US" dirty="0" err="1"/>
              <a:t>familias</a:t>
            </a:r>
            <a:r>
              <a:rPr lang="en-US" dirty="0"/>
              <a:t> </a:t>
            </a:r>
            <a:r>
              <a:rPr lang="en-US" dirty="0" err="1"/>
              <a:t>aceptan</a:t>
            </a:r>
            <a:r>
              <a:rPr lang="en-US" dirty="0"/>
              <a:t> </a:t>
            </a:r>
            <a:r>
              <a:rPr lang="en-US" dirty="0" err="1"/>
              <a:t>programas</a:t>
            </a:r>
            <a:r>
              <a:rPr lang="en-US" dirty="0"/>
              <a:t> no </a:t>
            </a:r>
            <a:r>
              <a:rPr lang="en-US" dirty="0" err="1"/>
              <a:t>oficiales</a:t>
            </a:r>
            <a:r>
              <a:rPr lang="en-US" dirty="0"/>
              <a:t> </a:t>
            </a:r>
            <a:r>
              <a:rPr lang="en-US" dirty="0" err="1"/>
              <a:t>para</a:t>
            </a:r>
            <a:r>
              <a:rPr lang="en-US" dirty="0"/>
              <a:t> </a:t>
            </a:r>
            <a:r>
              <a:rPr lang="en-US" dirty="0" err="1"/>
              <a:t>sus</a:t>
            </a:r>
            <a:r>
              <a:rPr lang="en-US" dirty="0"/>
              <a:t> </a:t>
            </a:r>
            <a:r>
              <a:rPr lang="en-US" dirty="0" err="1"/>
              <a:t>hijos</a:t>
            </a:r>
            <a:r>
              <a:rPr lang="en-US" dirty="0"/>
              <a:t>”, </a:t>
            </a:r>
            <a:r>
              <a:rPr lang="en-US" dirty="0" err="1"/>
              <a:t>asegura</a:t>
            </a:r>
            <a:r>
              <a:rPr lang="en-US" dirty="0"/>
              <a:t> Antonio Rodríguez de </a:t>
            </a:r>
            <a:r>
              <a:rPr lang="en-US" dirty="0" err="1"/>
              <a:t>las</a:t>
            </a:r>
            <a:r>
              <a:rPr lang="en-US" dirty="0"/>
              <a:t> </a:t>
            </a:r>
            <a:r>
              <a:rPr lang="en-US" dirty="0" err="1"/>
              <a:t>Heras</a:t>
            </a:r>
            <a:r>
              <a:rPr lang="en-US" dirty="0"/>
              <a:t>, </a:t>
            </a:r>
            <a:r>
              <a:rPr lang="en-US" dirty="0" err="1"/>
              <a:t>profesor</a:t>
            </a:r>
            <a:r>
              <a:rPr lang="en-US" dirty="0"/>
              <a:t> de la Universidad Carlos III. El </a:t>
            </a:r>
            <a:r>
              <a:rPr lang="en-US" dirty="0" err="1"/>
              <a:t>modelo</a:t>
            </a:r>
            <a:r>
              <a:rPr lang="en-US" dirty="0"/>
              <a:t> actual de </a:t>
            </a:r>
            <a:r>
              <a:rPr lang="en-US" dirty="0" err="1"/>
              <a:t>enseñanza</a:t>
            </a:r>
            <a:r>
              <a:rPr lang="en-US" dirty="0"/>
              <a:t> superior en </a:t>
            </a:r>
            <a:r>
              <a:rPr lang="en-US" dirty="0" err="1"/>
              <a:t>España</a:t>
            </a:r>
            <a:r>
              <a:rPr lang="en-US" dirty="0"/>
              <a:t> </a:t>
            </a:r>
            <a:r>
              <a:rPr lang="en-US" dirty="0" err="1"/>
              <a:t>es</a:t>
            </a:r>
            <a:r>
              <a:rPr lang="en-US" dirty="0"/>
              <a:t>, en </a:t>
            </a:r>
            <a:r>
              <a:rPr lang="en-US" dirty="0" err="1"/>
              <a:t>su</a:t>
            </a:r>
            <a:r>
              <a:rPr lang="en-US" dirty="0"/>
              <a:t> </a:t>
            </a:r>
            <a:r>
              <a:rPr lang="en-US" dirty="0" err="1"/>
              <a:t>opinión</a:t>
            </a:r>
            <a:r>
              <a:rPr lang="en-US" dirty="0"/>
              <a:t>, </a:t>
            </a:r>
            <a:r>
              <a:rPr lang="en-US" dirty="0" err="1"/>
              <a:t>difícilmente</a:t>
            </a:r>
            <a:r>
              <a:rPr lang="en-US" dirty="0"/>
              <a:t> </a:t>
            </a:r>
            <a:r>
              <a:rPr lang="en-US" dirty="0" err="1"/>
              <a:t>sostenible</a:t>
            </a:r>
            <a:r>
              <a:rPr lang="en-US" dirty="0"/>
              <a:t> </a:t>
            </a:r>
            <a:r>
              <a:rPr lang="en-US" dirty="0" err="1"/>
              <a:t>porque</a:t>
            </a:r>
            <a:r>
              <a:rPr lang="en-US" dirty="0"/>
              <a:t> no </a:t>
            </a:r>
            <a:r>
              <a:rPr lang="en-US" dirty="0" err="1"/>
              <a:t>responde</a:t>
            </a:r>
            <a:r>
              <a:rPr lang="en-US" dirty="0"/>
              <a:t> a los “</a:t>
            </a:r>
            <a:r>
              <a:rPr lang="en-US" dirty="0" err="1"/>
              <a:t>profundos</a:t>
            </a:r>
            <a:r>
              <a:rPr lang="en-US" dirty="0"/>
              <a:t>” </a:t>
            </a:r>
            <a:r>
              <a:rPr lang="en-US" dirty="0" err="1"/>
              <a:t>cambios</a:t>
            </a:r>
            <a:r>
              <a:rPr lang="en-US" dirty="0"/>
              <a:t> </a:t>
            </a:r>
            <a:r>
              <a:rPr lang="en-US" dirty="0" err="1"/>
              <a:t>sociales</a:t>
            </a:r>
            <a:r>
              <a:rPr lang="en-US" dirty="0"/>
              <a:t>. </a:t>
            </a:r>
            <a:r>
              <a:rPr lang="en-US" dirty="0" err="1"/>
              <a:t>Considera</a:t>
            </a:r>
            <a:r>
              <a:rPr lang="en-US" dirty="0"/>
              <a:t> </a:t>
            </a:r>
            <a:r>
              <a:rPr lang="en-US" dirty="0" err="1"/>
              <a:t>que</a:t>
            </a:r>
            <a:r>
              <a:rPr lang="en-US" dirty="0"/>
              <a:t> el </a:t>
            </a:r>
            <a:r>
              <a:rPr lang="en-US" dirty="0" err="1"/>
              <a:t>mundo</a:t>
            </a:r>
            <a:r>
              <a:rPr lang="en-US" dirty="0"/>
              <a:t> digital ha </a:t>
            </a:r>
            <a:r>
              <a:rPr lang="en-US" dirty="0" err="1"/>
              <a:t>roto</a:t>
            </a:r>
            <a:r>
              <a:rPr lang="en-US" dirty="0"/>
              <a:t> la forma de </a:t>
            </a:r>
            <a:r>
              <a:rPr lang="en-US" dirty="0" err="1"/>
              <a:t>empaquetar</a:t>
            </a:r>
            <a:r>
              <a:rPr lang="en-US" dirty="0"/>
              <a:t> el </a:t>
            </a:r>
            <a:r>
              <a:rPr lang="en-US" dirty="0" err="1"/>
              <a:t>conocimiento</a:t>
            </a:r>
            <a:r>
              <a:rPr lang="en-US" dirty="0"/>
              <a:t> en </a:t>
            </a:r>
            <a:r>
              <a:rPr lang="en-US" dirty="0" err="1"/>
              <a:t>grados</a:t>
            </a:r>
            <a:r>
              <a:rPr lang="en-US" dirty="0"/>
              <a:t> de </a:t>
            </a:r>
            <a:r>
              <a:rPr lang="en-US" dirty="0" err="1"/>
              <a:t>cuatro</a:t>
            </a:r>
            <a:r>
              <a:rPr lang="en-US" dirty="0"/>
              <a:t> </a:t>
            </a:r>
            <a:r>
              <a:rPr lang="en-US" dirty="0" err="1"/>
              <a:t>años</a:t>
            </a:r>
            <a:r>
              <a:rPr lang="en-US" dirty="0"/>
              <a:t> con un </a:t>
            </a:r>
            <a:r>
              <a:rPr lang="en-US" dirty="0" err="1"/>
              <a:t>número</a:t>
            </a:r>
            <a:r>
              <a:rPr lang="en-US" dirty="0"/>
              <a:t> </a:t>
            </a:r>
            <a:r>
              <a:rPr lang="en-US" dirty="0" err="1"/>
              <a:t>determinado</a:t>
            </a:r>
            <a:r>
              <a:rPr lang="en-US" dirty="0"/>
              <a:t> de </a:t>
            </a:r>
            <a:r>
              <a:rPr lang="en-US" dirty="0" err="1"/>
              <a:t>horas</a:t>
            </a:r>
            <a:r>
              <a:rPr lang="en-US" dirty="0"/>
              <a:t> y de </a:t>
            </a:r>
            <a:r>
              <a:rPr lang="en-US" dirty="0" err="1"/>
              <a:t>créditos</a:t>
            </a:r>
            <a:r>
              <a:rPr lang="en-US" dirty="0"/>
              <a:t>. “En </a:t>
            </a:r>
            <a:r>
              <a:rPr lang="en-US" dirty="0" err="1"/>
              <a:t>cuatro</a:t>
            </a:r>
            <a:r>
              <a:rPr lang="en-US" dirty="0"/>
              <a:t> </a:t>
            </a:r>
            <a:r>
              <a:rPr lang="en-US" dirty="0" err="1"/>
              <a:t>años</a:t>
            </a:r>
            <a:r>
              <a:rPr lang="en-US" dirty="0"/>
              <a:t> </a:t>
            </a:r>
            <a:r>
              <a:rPr lang="en-US" dirty="0" err="1"/>
              <a:t>cambian</a:t>
            </a:r>
            <a:r>
              <a:rPr lang="en-US" dirty="0"/>
              <a:t> </a:t>
            </a:r>
            <a:r>
              <a:rPr lang="en-US" dirty="0" err="1"/>
              <a:t>las</a:t>
            </a:r>
            <a:r>
              <a:rPr lang="en-US" dirty="0"/>
              <a:t> </a:t>
            </a:r>
            <a:r>
              <a:rPr lang="en-US" dirty="0" err="1"/>
              <a:t>demandas</a:t>
            </a:r>
            <a:r>
              <a:rPr lang="en-US" dirty="0"/>
              <a:t> del </a:t>
            </a:r>
            <a:r>
              <a:rPr lang="en-US" dirty="0" err="1"/>
              <a:t>mercado</a:t>
            </a:r>
            <a:r>
              <a:rPr lang="en-US" dirty="0"/>
              <a:t> y </a:t>
            </a:r>
            <a:r>
              <a:rPr lang="en-US" dirty="0" err="1"/>
              <a:t>surgen</a:t>
            </a:r>
            <a:r>
              <a:rPr lang="en-US" dirty="0"/>
              <a:t> </a:t>
            </a:r>
            <a:r>
              <a:rPr lang="en-US" dirty="0" err="1"/>
              <a:t>las</a:t>
            </a:r>
            <a:r>
              <a:rPr lang="en-US" dirty="0"/>
              <a:t> </a:t>
            </a:r>
            <a:r>
              <a:rPr lang="en-US" dirty="0" err="1"/>
              <a:t>frustraciones</a:t>
            </a:r>
            <a:r>
              <a:rPr lang="en-US" dirty="0"/>
              <a:t> de los </a:t>
            </a:r>
            <a:r>
              <a:rPr lang="en-US" dirty="0" err="1"/>
              <a:t>graduados</a:t>
            </a:r>
            <a:r>
              <a:rPr lang="en-US" dirty="0"/>
              <a:t>, </a:t>
            </a:r>
            <a:r>
              <a:rPr lang="en-US" dirty="0" err="1"/>
              <a:t>que</a:t>
            </a:r>
            <a:r>
              <a:rPr lang="en-US" dirty="0"/>
              <a:t> no </a:t>
            </a:r>
            <a:r>
              <a:rPr lang="en-US" dirty="0" err="1"/>
              <a:t>encajan</a:t>
            </a:r>
            <a:r>
              <a:rPr lang="en-US" dirty="0"/>
              <a:t> en los </a:t>
            </a:r>
            <a:r>
              <a:rPr lang="en-US" dirty="0" err="1"/>
              <a:t>nuevos</a:t>
            </a:r>
            <a:r>
              <a:rPr lang="en-US" dirty="0"/>
              <a:t> </a:t>
            </a:r>
            <a:r>
              <a:rPr lang="en-US" dirty="0" err="1"/>
              <a:t>perfiles</a:t>
            </a:r>
            <a:r>
              <a:rPr lang="en-US" dirty="0"/>
              <a:t>”.</a:t>
            </a:r>
          </a:p>
        </p:txBody>
      </p:sp>
      <p:sp>
        <p:nvSpPr>
          <p:cNvPr id="4" name="Slide Number Placeholder 3"/>
          <p:cNvSpPr>
            <a:spLocks noGrp="1"/>
          </p:cNvSpPr>
          <p:nvPr>
            <p:ph type="sldNum" sz="quarter" idx="10"/>
          </p:nvPr>
        </p:nvSpPr>
        <p:spPr/>
        <p:txBody>
          <a:bodyPr/>
          <a:lstStyle/>
          <a:p>
            <a:fld id="{79480019-D435-4A57-AB90-16651FA619E7}" type="slidenum">
              <a:rPr lang="zh-TW" altLang="en-US" smtClean="0"/>
              <a:pPr/>
              <a:t>24</a:t>
            </a:fld>
            <a:endParaRPr lang="en-US" altLang="zh-TW"/>
          </a:p>
        </p:txBody>
      </p:sp>
    </p:spTree>
    <p:extLst>
      <p:ext uri="{BB962C8B-B14F-4D97-AF65-F5344CB8AC3E}">
        <p14:creationId xmlns:p14="http://schemas.microsoft.com/office/powerpoint/2010/main" val="3487111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6pPr>
            <a:lvl7pPr marL="29718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7pPr>
            <a:lvl8pPr marL="34290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8pPr>
            <a:lvl9pPr marL="38862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9pPr>
          </a:lstStyle>
          <a:p>
            <a:pPr eaLnBrk="1" hangingPunct="1"/>
            <a:fld id="{58319D6C-D314-48AD-9ED8-5CBB56BE125C}" type="slidenum">
              <a:rPr lang="en-US" sz="1200" smtClean="0"/>
              <a:pPr eaLnBrk="1" hangingPunct="1"/>
              <a:t>25</a:t>
            </a:fld>
            <a:endParaRPr lang="en-US" sz="1200"/>
          </a:p>
        </p:txBody>
      </p:sp>
      <p:sp>
        <p:nvSpPr>
          <p:cNvPr id="171011" name="Rectangle 2"/>
          <p:cNvSpPr>
            <a:spLocks noGrp="1" noRot="1" noChangeAspect="1" noChangeArrowheads="1" noTextEdit="1"/>
          </p:cNvSpPr>
          <p:nvPr>
            <p:ph type="sldImg"/>
          </p:nvPr>
        </p:nvSpPr>
        <p:spPr>
          <a:xfrm>
            <a:off x="1182688" y="695325"/>
            <a:ext cx="4646612" cy="3486150"/>
          </a:xfrm>
          <a:ln/>
        </p:spPr>
      </p:sp>
      <p:sp>
        <p:nvSpPr>
          <p:cNvPr id="171012" name="Rectangle 3"/>
          <p:cNvSpPr>
            <a:spLocks noGrp="1" noChangeArrowheads="1"/>
          </p:cNvSpPr>
          <p:nvPr>
            <p:ph type="body" idx="1"/>
          </p:nvPr>
        </p:nvSpPr>
        <p:spPr>
          <a:xfrm>
            <a:off x="935038" y="4416425"/>
            <a:ext cx="5140325" cy="41846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Transfer from CC to U</a:t>
            </a:r>
          </a:p>
          <a:p>
            <a:pPr eaLnBrk="1" hangingPunct="1"/>
            <a:r>
              <a:rPr lang="en-US"/>
              <a:t>Registered in one main institution but courses from other universities</a:t>
            </a:r>
          </a:p>
          <a:p>
            <a:pPr eaLnBrk="1" hangingPunct="1"/>
            <a:r>
              <a:rPr lang="en-US"/>
              <a:t>Regular degree with online certificates from professional institutions (Yacine Toronto, U of Dar Es Salaam)</a:t>
            </a:r>
          </a:p>
        </p:txBody>
      </p:sp>
    </p:spTree>
    <p:extLst>
      <p:ext uri="{BB962C8B-B14F-4D97-AF65-F5344CB8AC3E}">
        <p14:creationId xmlns:p14="http://schemas.microsoft.com/office/powerpoint/2010/main" val="711899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Indian firm AMCAT test</a:t>
            </a:r>
          </a:p>
        </p:txBody>
      </p:sp>
      <p:sp>
        <p:nvSpPr>
          <p:cNvPr id="4" name="Slide Number Placeholder 3"/>
          <p:cNvSpPr>
            <a:spLocks noGrp="1"/>
          </p:cNvSpPr>
          <p:nvPr>
            <p:ph type="sldNum" sz="quarter" idx="10"/>
          </p:nvPr>
        </p:nvSpPr>
        <p:spPr/>
        <p:txBody>
          <a:bodyPr/>
          <a:lstStyle/>
          <a:p>
            <a:fld id="{79480019-D435-4A57-AB90-16651FA619E7}" type="slidenum">
              <a:rPr lang="zh-TW" altLang="en-US" smtClean="0"/>
              <a:pPr/>
              <a:t>26</a:t>
            </a:fld>
            <a:endParaRPr lang="en-US" altLang="zh-TW"/>
          </a:p>
        </p:txBody>
      </p:sp>
    </p:spTree>
    <p:extLst>
      <p:ext uri="{BB962C8B-B14F-4D97-AF65-F5344CB8AC3E}">
        <p14:creationId xmlns:p14="http://schemas.microsoft.com/office/powerpoint/2010/main" val="1291711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23F06D1-B2F2-44C6-B6EA-7BEE077BA4B3}" type="slidenum">
              <a:rPr lang="en-US" smtClean="0"/>
              <a:pPr/>
              <a:t>2</a:t>
            </a:fld>
            <a:endParaRPr lang="en-US"/>
          </a:p>
        </p:txBody>
      </p:sp>
      <p:sp>
        <p:nvSpPr>
          <p:cNvPr id="121859" name="Rectangle 2"/>
          <p:cNvSpPr>
            <a:spLocks noGrp="1" noRot="1" noChangeAspect="1" noChangeArrowheads="1" noTextEdit="1"/>
          </p:cNvSpPr>
          <p:nvPr>
            <p:ph type="sldImg"/>
          </p:nvPr>
        </p:nvSpPr>
        <p:spPr>
          <a:xfrm>
            <a:off x="1252538" y="696913"/>
            <a:ext cx="4641850" cy="3482975"/>
          </a:xfrm>
          <a:ln/>
        </p:spPr>
      </p:sp>
      <p:sp>
        <p:nvSpPr>
          <p:cNvPr id="121860" name="Rectangle 3"/>
          <p:cNvSpPr>
            <a:spLocks noGrp="1" noChangeArrowheads="1"/>
          </p:cNvSpPr>
          <p:nvPr>
            <p:ph type="body" idx="1"/>
          </p:nvPr>
        </p:nvSpPr>
        <p:spPr>
          <a:xfrm>
            <a:off x="935038" y="4416425"/>
            <a:ext cx="5140325" cy="4183063"/>
          </a:xfrm>
          <a:noFill/>
          <a:ln/>
        </p:spPr>
        <p:txBody>
          <a:bodyPr/>
          <a:lstStyle/>
          <a:p>
            <a:pPr eaLnBrk="1" hangingPunct="1"/>
            <a:endParaRPr lang="en-US" dirty="0"/>
          </a:p>
        </p:txBody>
      </p:sp>
    </p:spTree>
    <p:extLst>
      <p:ext uri="{BB962C8B-B14F-4D97-AF65-F5344CB8AC3E}">
        <p14:creationId xmlns:p14="http://schemas.microsoft.com/office/powerpoint/2010/main" val="2577508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Grp="1" noRot="1" noChangeAspect="1" noChangeArrowheads="1" noTextEdit="1"/>
          </p:cNvSpPr>
          <p:nvPr>
            <p:ph type="sldImg"/>
          </p:nvPr>
        </p:nvSpPr>
        <p:spPr>
          <a:xfrm>
            <a:off x="1182688" y="695325"/>
            <a:ext cx="4646612" cy="3486150"/>
          </a:xfrm>
          <a:ln/>
          <a:extLst>
            <a:ext uri="{FAA26D3D-D897-4be2-8F04-BA451C77F1D7}">
              <ma14:placeholderFlag xmlns:ma14="http://schemas.microsoft.com/office/mac/drawingml/2011/main" xmlns="" val="1"/>
            </a:ext>
          </a:extLst>
        </p:spPr>
      </p:sp>
      <p:sp>
        <p:nvSpPr>
          <p:cNvPr id="1248259" name="Rectangle 3"/>
          <p:cNvSpPr>
            <a:spLocks noGrp="1" noChangeArrowheads="1"/>
          </p:cNvSpPr>
          <p:nvPr>
            <p:ph type="body" idx="1"/>
          </p:nvPr>
        </p:nvSpPr>
        <p:spPr>
          <a:xfrm>
            <a:off x="934720" y="4415911"/>
            <a:ext cx="5140960" cy="4184424"/>
          </a:xfrm>
        </p:spPr>
        <p:txBody>
          <a:bodyPr/>
          <a:lstStyle/>
          <a:p>
            <a:r>
              <a:rPr lang="en-US"/>
              <a:t>Transfer from CC to U</a:t>
            </a:r>
          </a:p>
          <a:p>
            <a:r>
              <a:rPr lang="en-US"/>
              <a:t>Registered in one main institution but courses from other universities</a:t>
            </a:r>
          </a:p>
          <a:p>
            <a:r>
              <a:rPr lang="en-US"/>
              <a:t>Regular degree with online certificates from professional institutions (Yacine Toronto, U of Dar Es Salaam)</a:t>
            </a:r>
          </a:p>
        </p:txBody>
      </p:sp>
    </p:spTree>
    <p:extLst>
      <p:ext uri="{BB962C8B-B14F-4D97-AF65-F5344CB8AC3E}">
        <p14:creationId xmlns:p14="http://schemas.microsoft.com/office/powerpoint/2010/main" val="2997122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23F06D1-B2F2-44C6-B6EA-7BEE077BA4B3}" type="slidenum">
              <a:rPr lang="en-US" smtClean="0"/>
              <a:pPr/>
              <a:t>29</a:t>
            </a:fld>
            <a:endParaRPr lang="en-US"/>
          </a:p>
        </p:txBody>
      </p:sp>
      <p:sp>
        <p:nvSpPr>
          <p:cNvPr id="121859" name="Rectangle 2"/>
          <p:cNvSpPr>
            <a:spLocks noGrp="1" noRot="1" noChangeAspect="1" noChangeArrowheads="1" noTextEdit="1"/>
          </p:cNvSpPr>
          <p:nvPr>
            <p:ph type="sldImg"/>
          </p:nvPr>
        </p:nvSpPr>
        <p:spPr>
          <a:xfrm>
            <a:off x="1252538" y="696913"/>
            <a:ext cx="4641850" cy="3482975"/>
          </a:xfrm>
          <a:ln/>
        </p:spPr>
      </p:sp>
      <p:sp>
        <p:nvSpPr>
          <p:cNvPr id="121860" name="Rectangle 3"/>
          <p:cNvSpPr>
            <a:spLocks noGrp="1" noChangeArrowheads="1"/>
          </p:cNvSpPr>
          <p:nvPr>
            <p:ph type="body" idx="1"/>
          </p:nvPr>
        </p:nvSpPr>
        <p:spPr>
          <a:xfrm>
            <a:off x="935038" y="4416425"/>
            <a:ext cx="5140325" cy="4183063"/>
          </a:xfrm>
          <a:noFill/>
          <a:ln/>
        </p:spPr>
        <p:txBody>
          <a:bodyPr/>
          <a:lstStyle/>
          <a:p>
            <a:pPr eaLnBrk="1" hangingPunct="1"/>
            <a:endParaRPr lang="en-US" dirty="0"/>
          </a:p>
        </p:txBody>
      </p:sp>
    </p:spTree>
    <p:extLst>
      <p:ext uri="{BB962C8B-B14F-4D97-AF65-F5344CB8AC3E}">
        <p14:creationId xmlns:p14="http://schemas.microsoft.com/office/powerpoint/2010/main" val="29175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6pPr>
            <a:lvl7pPr marL="29718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7pPr>
            <a:lvl8pPr marL="34290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8pPr>
            <a:lvl9pPr marL="38862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9pPr>
          </a:lstStyle>
          <a:p>
            <a:pPr eaLnBrk="1" hangingPunct="1"/>
            <a:fld id="{58319D6C-D314-48AD-9ED8-5CBB56BE125C}" type="slidenum">
              <a:rPr lang="en-US" sz="1200" smtClean="0"/>
              <a:pPr eaLnBrk="1" hangingPunct="1"/>
              <a:t>30</a:t>
            </a:fld>
            <a:endParaRPr lang="en-US" sz="1200"/>
          </a:p>
        </p:txBody>
      </p:sp>
      <p:sp>
        <p:nvSpPr>
          <p:cNvPr id="171011" name="Rectangle 2"/>
          <p:cNvSpPr>
            <a:spLocks noGrp="1" noRot="1" noChangeAspect="1" noChangeArrowheads="1" noTextEdit="1"/>
          </p:cNvSpPr>
          <p:nvPr>
            <p:ph type="sldImg"/>
          </p:nvPr>
        </p:nvSpPr>
        <p:spPr>
          <a:xfrm>
            <a:off x="1182688" y="695325"/>
            <a:ext cx="4646612" cy="3486150"/>
          </a:xfrm>
          <a:ln/>
        </p:spPr>
      </p:sp>
      <p:sp>
        <p:nvSpPr>
          <p:cNvPr id="171012" name="Rectangle 3"/>
          <p:cNvSpPr>
            <a:spLocks noGrp="1" noChangeArrowheads="1"/>
          </p:cNvSpPr>
          <p:nvPr>
            <p:ph type="body" idx="1"/>
          </p:nvPr>
        </p:nvSpPr>
        <p:spPr>
          <a:xfrm>
            <a:off x="935038" y="4416425"/>
            <a:ext cx="5140325" cy="41846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529117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6pPr>
            <a:lvl7pPr marL="29718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7pPr>
            <a:lvl8pPr marL="34290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8pPr>
            <a:lvl9pPr marL="38862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9pPr>
          </a:lstStyle>
          <a:p>
            <a:pPr eaLnBrk="1" hangingPunct="1"/>
            <a:fld id="{58319D6C-D314-48AD-9ED8-5CBB56BE125C}" type="slidenum">
              <a:rPr lang="en-US" sz="1200" smtClean="0"/>
              <a:pPr eaLnBrk="1" hangingPunct="1"/>
              <a:t>31</a:t>
            </a:fld>
            <a:endParaRPr lang="en-US" sz="1200"/>
          </a:p>
        </p:txBody>
      </p:sp>
      <p:sp>
        <p:nvSpPr>
          <p:cNvPr id="171011" name="Rectangle 2"/>
          <p:cNvSpPr>
            <a:spLocks noGrp="1" noRot="1" noChangeAspect="1" noChangeArrowheads="1" noTextEdit="1"/>
          </p:cNvSpPr>
          <p:nvPr>
            <p:ph type="sldImg"/>
          </p:nvPr>
        </p:nvSpPr>
        <p:spPr>
          <a:xfrm>
            <a:off x="1182688" y="695325"/>
            <a:ext cx="4646612" cy="3486150"/>
          </a:xfrm>
          <a:ln/>
        </p:spPr>
      </p:sp>
      <p:sp>
        <p:nvSpPr>
          <p:cNvPr id="171012" name="Rectangle 3"/>
          <p:cNvSpPr>
            <a:spLocks noGrp="1" noChangeArrowheads="1"/>
          </p:cNvSpPr>
          <p:nvPr>
            <p:ph type="body" idx="1"/>
          </p:nvPr>
        </p:nvSpPr>
        <p:spPr>
          <a:xfrm>
            <a:off x="935038" y="4416425"/>
            <a:ext cx="5140325" cy="41846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608296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6pPr>
            <a:lvl7pPr marL="29718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7pPr>
            <a:lvl8pPr marL="34290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8pPr>
            <a:lvl9pPr marL="38862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9pPr>
          </a:lstStyle>
          <a:p>
            <a:pPr eaLnBrk="1" hangingPunct="1"/>
            <a:fld id="{58319D6C-D314-48AD-9ED8-5CBB56BE125C}" type="slidenum">
              <a:rPr lang="en-US" sz="1200" smtClean="0"/>
              <a:pPr eaLnBrk="1" hangingPunct="1"/>
              <a:t>32</a:t>
            </a:fld>
            <a:endParaRPr lang="en-US" sz="1200"/>
          </a:p>
        </p:txBody>
      </p:sp>
      <p:sp>
        <p:nvSpPr>
          <p:cNvPr id="171011" name="Rectangle 2"/>
          <p:cNvSpPr>
            <a:spLocks noGrp="1" noRot="1" noChangeAspect="1" noChangeArrowheads="1" noTextEdit="1"/>
          </p:cNvSpPr>
          <p:nvPr>
            <p:ph type="sldImg"/>
          </p:nvPr>
        </p:nvSpPr>
        <p:spPr>
          <a:xfrm>
            <a:off x="1182688" y="695325"/>
            <a:ext cx="4646612" cy="3486150"/>
          </a:xfrm>
          <a:ln/>
        </p:spPr>
      </p:sp>
      <p:sp>
        <p:nvSpPr>
          <p:cNvPr id="171012" name="Rectangle 3"/>
          <p:cNvSpPr>
            <a:spLocks noGrp="1" noChangeArrowheads="1"/>
          </p:cNvSpPr>
          <p:nvPr>
            <p:ph type="body" idx="1"/>
          </p:nvPr>
        </p:nvSpPr>
        <p:spPr>
          <a:xfrm>
            <a:off x="935038" y="4416425"/>
            <a:ext cx="5140325" cy="41846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795302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6pPr>
            <a:lvl7pPr marL="29718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7pPr>
            <a:lvl8pPr marL="34290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8pPr>
            <a:lvl9pPr marL="38862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9pPr>
          </a:lstStyle>
          <a:p>
            <a:pPr eaLnBrk="1" hangingPunct="1"/>
            <a:fld id="{58319D6C-D314-48AD-9ED8-5CBB56BE125C}" type="slidenum">
              <a:rPr lang="en-US" sz="1200" smtClean="0"/>
              <a:pPr eaLnBrk="1" hangingPunct="1"/>
              <a:t>33</a:t>
            </a:fld>
            <a:endParaRPr lang="en-US" sz="1200"/>
          </a:p>
        </p:txBody>
      </p:sp>
      <p:sp>
        <p:nvSpPr>
          <p:cNvPr id="171011" name="Rectangle 2"/>
          <p:cNvSpPr>
            <a:spLocks noGrp="1" noRot="1" noChangeAspect="1" noChangeArrowheads="1" noTextEdit="1"/>
          </p:cNvSpPr>
          <p:nvPr>
            <p:ph type="sldImg"/>
          </p:nvPr>
        </p:nvSpPr>
        <p:spPr>
          <a:xfrm>
            <a:off x="1182688" y="695325"/>
            <a:ext cx="4646612" cy="3486150"/>
          </a:xfrm>
          <a:ln/>
        </p:spPr>
      </p:sp>
      <p:sp>
        <p:nvSpPr>
          <p:cNvPr id="171012" name="Rectangle 3"/>
          <p:cNvSpPr>
            <a:spLocks noGrp="1" noChangeArrowheads="1"/>
          </p:cNvSpPr>
          <p:nvPr>
            <p:ph type="body" idx="1"/>
          </p:nvPr>
        </p:nvSpPr>
        <p:spPr>
          <a:xfrm>
            <a:off x="935038" y="4416425"/>
            <a:ext cx="5140325" cy="41846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631476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6pPr>
            <a:lvl7pPr marL="29718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7pPr>
            <a:lvl8pPr marL="34290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8pPr>
            <a:lvl9pPr marL="38862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9pPr>
          </a:lstStyle>
          <a:p>
            <a:pPr eaLnBrk="1" hangingPunct="1"/>
            <a:fld id="{58319D6C-D314-48AD-9ED8-5CBB56BE125C}" type="slidenum">
              <a:rPr lang="en-US" sz="1200" smtClean="0"/>
              <a:pPr eaLnBrk="1" hangingPunct="1"/>
              <a:t>34</a:t>
            </a:fld>
            <a:endParaRPr lang="en-US" sz="1200"/>
          </a:p>
        </p:txBody>
      </p:sp>
      <p:sp>
        <p:nvSpPr>
          <p:cNvPr id="171011" name="Rectangle 2"/>
          <p:cNvSpPr>
            <a:spLocks noGrp="1" noRot="1" noChangeAspect="1" noChangeArrowheads="1" noTextEdit="1"/>
          </p:cNvSpPr>
          <p:nvPr>
            <p:ph type="sldImg"/>
          </p:nvPr>
        </p:nvSpPr>
        <p:spPr>
          <a:xfrm>
            <a:off x="1182688" y="695325"/>
            <a:ext cx="4646612" cy="3486150"/>
          </a:xfrm>
          <a:ln/>
        </p:spPr>
      </p:sp>
      <p:sp>
        <p:nvSpPr>
          <p:cNvPr id="171012" name="Rectangle 3"/>
          <p:cNvSpPr>
            <a:spLocks noGrp="1" noChangeArrowheads="1"/>
          </p:cNvSpPr>
          <p:nvPr>
            <p:ph type="body" idx="1"/>
          </p:nvPr>
        </p:nvSpPr>
        <p:spPr>
          <a:xfrm>
            <a:off x="935038" y="4416425"/>
            <a:ext cx="5140325" cy="41846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313943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6pPr>
            <a:lvl7pPr marL="29718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7pPr>
            <a:lvl8pPr marL="34290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8pPr>
            <a:lvl9pPr marL="38862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9pPr>
          </a:lstStyle>
          <a:p>
            <a:pPr eaLnBrk="1" hangingPunct="1"/>
            <a:fld id="{58319D6C-D314-48AD-9ED8-5CBB56BE125C}" type="slidenum">
              <a:rPr lang="en-US" sz="1200" smtClean="0"/>
              <a:pPr eaLnBrk="1" hangingPunct="1"/>
              <a:t>35</a:t>
            </a:fld>
            <a:endParaRPr lang="en-US" sz="1200"/>
          </a:p>
        </p:txBody>
      </p:sp>
      <p:sp>
        <p:nvSpPr>
          <p:cNvPr id="171011" name="Rectangle 2"/>
          <p:cNvSpPr>
            <a:spLocks noGrp="1" noRot="1" noChangeAspect="1" noChangeArrowheads="1" noTextEdit="1"/>
          </p:cNvSpPr>
          <p:nvPr>
            <p:ph type="sldImg"/>
          </p:nvPr>
        </p:nvSpPr>
        <p:spPr>
          <a:xfrm>
            <a:off x="1182688" y="695325"/>
            <a:ext cx="4646612" cy="3486150"/>
          </a:xfrm>
          <a:ln/>
        </p:spPr>
      </p:sp>
      <p:sp>
        <p:nvSpPr>
          <p:cNvPr id="171012" name="Rectangle 3"/>
          <p:cNvSpPr>
            <a:spLocks noGrp="1" noChangeArrowheads="1"/>
          </p:cNvSpPr>
          <p:nvPr>
            <p:ph type="body" idx="1"/>
          </p:nvPr>
        </p:nvSpPr>
        <p:spPr>
          <a:xfrm>
            <a:off x="935038" y="4416425"/>
            <a:ext cx="5140325" cy="41846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912410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ministers have had to resign: Germany Defense</a:t>
            </a:r>
            <a:r>
              <a:rPr lang="en-US" baseline="0" dirty="0"/>
              <a:t> and Education, Hungarian president, Korean parliament members, one of Trump’s nominees</a:t>
            </a:r>
            <a:endParaRPr lang="en-US" dirty="0"/>
          </a:p>
        </p:txBody>
      </p:sp>
      <p:sp>
        <p:nvSpPr>
          <p:cNvPr id="4" name="Slide Number Placeholder 3"/>
          <p:cNvSpPr>
            <a:spLocks noGrp="1"/>
          </p:cNvSpPr>
          <p:nvPr>
            <p:ph type="sldNum" sz="quarter" idx="10"/>
          </p:nvPr>
        </p:nvSpPr>
        <p:spPr/>
        <p:txBody>
          <a:bodyPr/>
          <a:lstStyle/>
          <a:p>
            <a:fld id="{79480019-D435-4A57-AB90-16651FA619E7}" type="slidenum">
              <a:rPr lang="zh-TW" altLang="en-US" smtClean="0"/>
              <a:pPr/>
              <a:t>39</a:t>
            </a:fld>
            <a:endParaRPr lang="en-US" altLang="zh-TW"/>
          </a:p>
        </p:txBody>
      </p:sp>
    </p:spTree>
    <p:extLst>
      <p:ext uri="{BB962C8B-B14F-4D97-AF65-F5344CB8AC3E}">
        <p14:creationId xmlns:p14="http://schemas.microsoft.com/office/powerpoint/2010/main" val="4253388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7AA71-344A-4E65-9600-C40801F993EC}" type="slidenum">
              <a:rPr lang="zh-TW" altLang="en-US"/>
              <a:pPr/>
              <a:t>40</a:t>
            </a:fld>
            <a:endParaRPr lang="en-US" altLang="zh-TW"/>
          </a:p>
        </p:txBody>
      </p:sp>
      <p:sp>
        <p:nvSpPr>
          <p:cNvPr id="882690" name="Rectangle 2"/>
          <p:cNvSpPr>
            <a:spLocks noGrp="1" noRot="1" noChangeAspect="1" noChangeArrowheads="1" noTextEdit="1"/>
          </p:cNvSpPr>
          <p:nvPr>
            <p:ph type="sldImg"/>
          </p:nvPr>
        </p:nvSpPr>
        <p:spPr>
          <a:xfrm>
            <a:off x="1182688" y="698500"/>
            <a:ext cx="4645025" cy="3484563"/>
          </a:xfrm>
          <a:ln/>
        </p:spPr>
      </p:sp>
      <p:sp>
        <p:nvSpPr>
          <p:cNvPr id="882691" name="Rectangle 3"/>
          <p:cNvSpPr>
            <a:spLocks noGrp="1" noChangeArrowheads="1"/>
          </p:cNvSpPr>
          <p:nvPr>
            <p:ph type="body" idx="1"/>
          </p:nvPr>
        </p:nvSpPr>
        <p:spPr>
          <a:xfrm>
            <a:off x="935038" y="4416425"/>
            <a:ext cx="5140325" cy="4183063"/>
          </a:xfrm>
        </p:spPr>
        <p:txBody>
          <a:bodyPr lIns="93168" tIns="46584" rIns="93168" bIns="46584"/>
          <a:lstStyle/>
          <a:p>
            <a:endParaRPr lang="zh-TW" altLang="en-US" dirty="0"/>
          </a:p>
        </p:txBody>
      </p:sp>
    </p:spTree>
    <p:extLst>
      <p:ext uri="{BB962C8B-B14F-4D97-AF65-F5344CB8AC3E}">
        <p14:creationId xmlns:p14="http://schemas.microsoft.com/office/powerpoint/2010/main" val="338808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Massification</a:t>
            </a:r>
          </a:p>
          <a:p>
            <a:r>
              <a:rPr lang="en-US" dirty="0"/>
              <a:t>Today 207 million students world-wide, up from half that number in 2000</a:t>
            </a:r>
          </a:p>
        </p:txBody>
      </p:sp>
      <p:sp>
        <p:nvSpPr>
          <p:cNvPr id="4" name="Slide Number Placeholder 3"/>
          <p:cNvSpPr>
            <a:spLocks noGrp="1"/>
          </p:cNvSpPr>
          <p:nvPr>
            <p:ph type="sldNum" sz="quarter" idx="10"/>
          </p:nvPr>
        </p:nvSpPr>
        <p:spPr/>
        <p:txBody>
          <a:bodyPr/>
          <a:lstStyle/>
          <a:p>
            <a:fld id="{79480019-D435-4A57-AB90-16651FA619E7}" type="slidenum">
              <a:rPr lang="zh-TW" altLang="en-US" smtClean="0"/>
              <a:pPr/>
              <a:t>3</a:t>
            </a:fld>
            <a:endParaRPr lang="en-US" altLang="zh-TW"/>
          </a:p>
        </p:txBody>
      </p:sp>
    </p:spTree>
    <p:extLst>
      <p:ext uri="{BB962C8B-B14F-4D97-AF65-F5344CB8AC3E}">
        <p14:creationId xmlns:p14="http://schemas.microsoft.com/office/powerpoint/2010/main" val="4197178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Hennessy, Stanford U President, in 2012, speaking about online education</a:t>
            </a:r>
          </a:p>
          <a:p>
            <a:endParaRPr lang="en-US" dirty="0"/>
          </a:p>
          <a:p>
            <a:pPr marL="0" indent="0" algn="ctr">
              <a:lnSpc>
                <a:spcPct val="110000"/>
              </a:lnSpc>
              <a:spcBef>
                <a:spcPts val="800"/>
              </a:spcBef>
              <a:buNone/>
            </a:pPr>
            <a:r>
              <a:rPr lang="en-US" sz="9600" b="1" dirty="0">
                <a:solidFill>
                  <a:srgbClr val="003366"/>
                </a:solidFill>
                <a:effectLst>
                  <a:outerShdw blurRad="38100" dist="38100" dir="2700000" algn="tl">
                    <a:srgbClr val="000000">
                      <a:alpha val="43137"/>
                    </a:srgbClr>
                  </a:outerShdw>
                </a:effectLst>
                <a:latin typeface="News Gothic MT" charset="0"/>
                <a:ea typeface="News Gothic MT" charset="0"/>
                <a:cs typeface="News Gothic MT" charset="0"/>
              </a:rPr>
              <a:t>A tsunami is coming:</a:t>
            </a:r>
          </a:p>
          <a:p>
            <a:pPr marL="0" indent="0" algn="ctr">
              <a:lnSpc>
                <a:spcPct val="110000"/>
              </a:lnSpc>
              <a:spcBef>
                <a:spcPts val="800"/>
              </a:spcBef>
              <a:buNone/>
            </a:pPr>
            <a:r>
              <a:rPr lang="en-US" sz="9600" b="1" dirty="0">
                <a:solidFill>
                  <a:srgbClr val="003366"/>
                </a:solidFill>
                <a:effectLst>
                  <a:outerShdw blurRad="38100" dist="38100" dir="2700000" algn="tl">
                    <a:srgbClr val="000000">
                      <a:alpha val="43137"/>
                    </a:srgbClr>
                  </a:outerShdw>
                </a:effectLst>
                <a:latin typeface="News Gothic MT" charset="0"/>
                <a:ea typeface="News Gothic MT" charset="0"/>
                <a:cs typeface="News Gothic MT" charset="0"/>
              </a:rPr>
              <a:t>Universities in the digital era</a:t>
            </a:r>
          </a:p>
          <a:p>
            <a:endParaRPr lang="en-US" dirty="0"/>
          </a:p>
        </p:txBody>
      </p:sp>
      <p:sp>
        <p:nvSpPr>
          <p:cNvPr id="4" name="Slide Number Placeholder 3"/>
          <p:cNvSpPr>
            <a:spLocks noGrp="1"/>
          </p:cNvSpPr>
          <p:nvPr>
            <p:ph type="sldNum" sz="quarter" idx="10"/>
          </p:nvPr>
        </p:nvSpPr>
        <p:spPr/>
        <p:txBody>
          <a:bodyPr/>
          <a:lstStyle/>
          <a:p>
            <a:fld id="{79480019-D435-4A57-AB90-16651FA619E7}" type="slidenum">
              <a:rPr lang="zh-TW" altLang="en-US" smtClean="0"/>
              <a:pPr/>
              <a:t>41</a:t>
            </a:fld>
            <a:endParaRPr lang="en-US" altLang="zh-TW"/>
          </a:p>
        </p:txBody>
      </p:sp>
    </p:spTree>
    <p:extLst>
      <p:ext uri="{BB962C8B-B14F-4D97-AF65-F5344CB8AC3E}">
        <p14:creationId xmlns:p14="http://schemas.microsoft.com/office/powerpoint/2010/main" val="3323918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Student-centered</a:t>
            </a:r>
          </a:p>
          <a:p>
            <a:r>
              <a:rPr lang="en-US" dirty="0"/>
              <a:t>Active, interactive, experiential</a:t>
            </a:r>
          </a:p>
          <a:p>
            <a:r>
              <a:rPr lang="en-US"/>
              <a:t>Lifelong learning</a:t>
            </a:r>
            <a:endParaRPr lang="en-US" dirty="0"/>
          </a:p>
        </p:txBody>
      </p:sp>
      <p:sp>
        <p:nvSpPr>
          <p:cNvPr id="4" name="Slide Number Placeholder 3"/>
          <p:cNvSpPr>
            <a:spLocks noGrp="1"/>
          </p:cNvSpPr>
          <p:nvPr>
            <p:ph type="sldNum" sz="quarter" idx="10"/>
          </p:nvPr>
        </p:nvSpPr>
        <p:spPr/>
        <p:txBody>
          <a:bodyPr/>
          <a:lstStyle/>
          <a:p>
            <a:fld id="{79480019-D435-4A57-AB90-16651FA619E7}" type="slidenum">
              <a:rPr lang="zh-TW" altLang="en-US" smtClean="0"/>
              <a:pPr/>
              <a:t>43</a:t>
            </a:fld>
            <a:endParaRPr lang="en-US" altLang="zh-TW"/>
          </a:p>
        </p:txBody>
      </p:sp>
    </p:spTree>
    <p:extLst>
      <p:ext uri="{BB962C8B-B14F-4D97-AF65-F5344CB8AC3E}">
        <p14:creationId xmlns:p14="http://schemas.microsoft.com/office/powerpoint/2010/main" val="3596282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Martin quote</a:t>
            </a:r>
          </a:p>
          <a:p>
            <a:endParaRPr lang="en-US" dirty="0"/>
          </a:p>
        </p:txBody>
      </p:sp>
      <p:sp>
        <p:nvSpPr>
          <p:cNvPr id="4" name="Slide Number Placeholder 3"/>
          <p:cNvSpPr>
            <a:spLocks noGrp="1"/>
          </p:cNvSpPr>
          <p:nvPr>
            <p:ph type="sldNum" sz="quarter" idx="10"/>
          </p:nvPr>
        </p:nvSpPr>
        <p:spPr/>
        <p:txBody>
          <a:bodyPr/>
          <a:lstStyle/>
          <a:p>
            <a:fld id="{79480019-D435-4A57-AB90-16651FA619E7}" type="slidenum">
              <a:rPr lang="zh-TW" altLang="en-US" smtClean="0"/>
              <a:pPr/>
              <a:t>44</a:t>
            </a:fld>
            <a:endParaRPr lang="en-US" altLang="zh-TW"/>
          </a:p>
        </p:txBody>
      </p:sp>
    </p:spTree>
    <p:extLst>
      <p:ext uri="{BB962C8B-B14F-4D97-AF65-F5344CB8AC3E}">
        <p14:creationId xmlns:p14="http://schemas.microsoft.com/office/powerpoint/2010/main" val="4006358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6pPr>
            <a:lvl7pPr marL="29718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7pPr>
            <a:lvl8pPr marL="34290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8pPr>
            <a:lvl9pPr marL="38862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9pPr>
          </a:lstStyle>
          <a:p>
            <a:pPr eaLnBrk="1" hangingPunct="1"/>
            <a:fld id="{9E0F4E72-16AA-4141-8035-0BAD80C14894}" type="slidenum">
              <a:rPr lang="en-US" sz="1200" smtClean="0"/>
              <a:pPr eaLnBrk="1" hangingPunct="1"/>
              <a:t>45</a:t>
            </a:fld>
            <a:endParaRPr lang="en-US" sz="1200"/>
          </a:p>
        </p:txBody>
      </p:sp>
      <p:sp>
        <p:nvSpPr>
          <p:cNvPr id="168963" name="Rectangle 2"/>
          <p:cNvSpPr>
            <a:spLocks noGrp="1" noRot="1" noChangeAspect="1" noChangeArrowheads="1" noTextEdit="1"/>
          </p:cNvSpPr>
          <p:nvPr>
            <p:ph type="sldImg"/>
          </p:nvPr>
        </p:nvSpPr>
        <p:spPr>
          <a:xfrm>
            <a:off x="1184275" y="698500"/>
            <a:ext cx="4641850" cy="3482975"/>
          </a:xfrm>
          <a:ln/>
        </p:spPr>
      </p:sp>
      <p:sp>
        <p:nvSpPr>
          <p:cNvPr id="168964"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57" tIns="46478" rIns="92957" bIns="46478"/>
          <a:lstStyle/>
          <a:p>
            <a:pPr eaLnBrk="1" hangingPunct="1"/>
            <a:r>
              <a:rPr lang="en-US" dirty="0"/>
              <a:t>U presidents in jail in Chile</a:t>
            </a:r>
          </a:p>
        </p:txBody>
      </p:sp>
    </p:spTree>
    <p:extLst>
      <p:ext uri="{BB962C8B-B14F-4D97-AF65-F5344CB8AC3E}">
        <p14:creationId xmlns:p14="http://schemas.microsoft.com/office/powerpoint/2010/main" val="4206803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6pPr>
            <a:lvl7pPr marL="29718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7pPr>
            <a:lvl8pPr marL="34290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8pPr>
            <a:lvl9pPr marL="38862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9pPr>
          </a:lstStyle>
          <a:p>
            <a:pPr eaLnBrk="1" hangingPunct="1"/>
            <a:fld id="{9E0F4E72-16AA-4141-8035-0BAD80C14894}" type="slidenum">
              <a:rPr lang="en-US" sz="1200" smtClean="0"/>
              <a:pPr eaLnBrk="1" hangingPunct="1"/>
              <a:t>46</a:t>
            </a:fld>
            <a:endParaRPr lang="en-US" sz="1200"/>
          </a:p>
        </p:txBody>
      </p:sp>
      <p:sp>
        <p:nvSpPr>
          <p:cNvPr id="168963" name="Rectangle 2"/>
          <p:cNvSpPr>
            <a:spLocks noGrp="1" noRot="1" noChangeAspect="1" noChangeArrowheads="1" noTextEdit="1"/>
          </p:cNvSpPr>
          <p:nvPr>
            <p:ph type="sldImg"/>
          </p:nvPr>
        </p:nvSpPr>
        <p:spPr>
          <a:xfrm>
            <a:off x="1184275" y="698500"/>
            <a:ext cx="4641850" cy="3482975"/>
          </a:xfrm>
          <a:ln/>
        </p:spPr>
      </p:sp>
      <p:sp>
        <p:nvSpPr>
          <p:cNvPr id="168964"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57" tIns="46478" rIns="92957" bIns="46478"/>
          <a:lstStyle/>
          <a:p>
            <a:pPr eaLnBrk="1" hangingPunct="1"/>
            <a:r>
              <a:rPr lang="en-US" dirty="0"/>
              <a:t>U presidents in jail in Chile</a:t>
            </a:r>
          </a:p>
        </p:txBody>
      </p:sp>
    </p:spTree>
    <p:extLst>
      <p:ext uri="{BB962C8B-B14F-4D97-AF65-F5344CB8AC3E}">
        <p14:creationId xmlns:p14="http://schemas.microsoft.com/office/powerpoint/2010/main" val="4168590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6pPr>
            <a:lvl7pPr marL="29718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7pPr>
            <a:lvl8pPr marL="34290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8pPr>
            <a:lvl9pPr marL="38862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9pPr>
          </a:lstStyle>
          <a:p>
            <a:pPr eaLnBrk="1" hangingPunct="1"/>
            <a:fld id="{9E0F4E72-16AA-4141-8035-0BAD80C14894}" type="slidenum">
              <a:rPr lang="en-US" sz="1200" smtClean="0"/>
              <a:pPr eaLnBrk="1" hangingPunct="1"/>
              <a:t>47</a:t>
            </a:fld>
            <a:endParaRPr lang="en-US" sz="1200"/>
          </a:p>
        </p:txBody>
      </p:sp>
      <p:sp>
        <p:nvSpPr>
          <p:cNvPr id="168963" name="Rectangle 2"/>
          <p:cNvSpPr>
            <a:spLocks noGrp="1" noRot="1" noChangeAspect="1" noChangeArrowheads="1" noTextEdit="1"/>
          </p:cNvSpPr>
          <p:nvPr>
            <p:ph type="sldImg"/>
          </p:nvPr>
        </p:nvSpPr>
        <p:spPr>
          <a:xfrm>
            <a:off x="1184275" y="698500"/>
            <a:ext cx="4641850" cy="3482975"/>
          </a:xfrm>
          <a:ln/>
        </p:spPr>
      </p:sp>
      <p:sp>
        <p:nvSpPr>
          <p:cNvPr id="168964"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57" tIns="46478" rIns="92957" bIns="46478"/>
          <a:lstStyle/>
          <a:p>
            <a:pPr eaLnBrk="1" hangingPunct="1"/>
            <a:r>
              <a:rPr lang="en-US" dirty="0"/>
              <a:t>U presidents in jail in Chile</a:t>
            </a:r>
          </a:p>
        </p:txBody>
      </p:sp>
    </p:spTree>
    <p:extLst>
      <p:ext uri="{BB962C8B-B14F-4D97-AF65-F5344CB8AC3E}">
        <p14:creationId xmlns:p14="http://schemas.microsoft.com/office/powerpoint/2010/main" val="1630681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6pPr>
            <a:lvl7pPr marL="29718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7pPr>
            <a:lvl8pPr marL="34290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8pPr>
            <a:lvl9pPr marL="38862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9pPr>
          </a:lstStyle>
          <a:p>
            <a:pPr eaLnBrk="1" hangingPunct="1"/>
            <a:fld id="{9E0F4E72-16AA-4141-8035-0BAD80C14894}" type="slidenum">
              <a:rPr lang="en-US" sz="1200" smtClean="0"/>
              <a:pPr eaLnBrk="1" hangingPunct="1"/>
              <a:t>48</a:t>
            </a:fld>
            <a:endParaRPr lang="en-US" sz="1200"/>
          </a:p>
        </p:txBody>
      </p:sp>
      <p:sp>
        <p:nvSpPr>
          <p:cNvPr id="168963" name="Rectangle 2"/>
          <p:cNvSpPr>
            <a:spLocks noGrp="1" noRot="1" noChangeAspect="1" noChangeArrowheads="1" noTextEdit="1"/>
          </p:cNvSpPr>
          <p:nvPr>
            <p:ph type="sldImg"/>
          </p:nvPr>
        </p:nvSpPr>
        <p:spPr>
          <a:xfrm>
            <a:off x="1184275" y="698500"/>
            <a:ext cx="4641850" cy="3482975"/>
          </a:xfrm>
          <a:ln/>
        </p:spPr>
      </p:sp>
      <p:sp>
        <p:nvSpPr>
          <p:cNvPr id="168964"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57" tIns="46478" rIns="92957" bIns="46478"/>
          <a:lstStyle/>
          <a:p>
            <a:pPr eaLnBrk="1" hangingPunct="1"/>
            <a:r>
              <a:rPr lang="en-US" dirty="0"/>
              <a:t>U presidents in jail in Chile</a:t>
            </a:r>
          </a:p>
        </p:txBody>
      </p:sp>
    </p:spTree>
    <p:extLst>
      <p:ext uri="{BB962C8B-B14F-4D97-AF65-F5344CB8AC3E}">
        <p14:creationId xmlns:p14="http://schemas.microsoft.com/office/powerpoint/2010/main" val="290933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6pPr>
            <a:lvl7pPr marL="29718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7pPr>
            <a:lvl8pPr marL="34290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8pPr>
            <a:lvl9pPr marL="38862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9pPr>
          </a:lstStyle>
          <a:p>
            <a:pPr eaLnBrk="1" hangingPunct="1"/>
            <a:fld id="{58319D6C-D314-48AD-9ED8-5CBB56BE125C}" type="slidenum">
              <a:rPr lang="en-US" sz="1200" smtClean="0"/>
              <a:pPr eaLnBrk="1" hangingPunct="1"/>
              <a:t>49</a:t>
            </a:fld>
            <a:endParaRPr lang="en-US" sz="1200"/>
          </a:p>
        </p:txBody>
      </p:sp>
      <p:sp>
        <p:nvSpPr>
          <p:cNvPr id="171011" name="Rectangle 2"/>
          <p:cNvSpPr>
            <a:spLocks noGrp="1" noRot="1" noChangeAspect="1" noChangeArrowheads="1" noTextEdit="1"/>
          </p:cNvSpPr>
          <p:nvPr>
            <p:ph type="sldImg"/>
          </p:nvPr>
        </p:nvSpPr>
        <p:spPr>
          <a:xfrm>
            <a:off x="1182688" y="695325"/>
            <a:ext cx="4646612" cy="3486150"/>
          </a:xfrm>
          <a:ln/>
        </p:spPr>
      </p:sp>
      <p:sp>
        <p:nvSpPr>
          <p:cNvPr id="171012" name="Rectangle 3"/>
          <p:cNvSpPr>
            <a:spLocks noGrp="1" noChangeArrowheads="1"/>
          </p:cNvSpPr>
          <p:nvPr>
            <p:ph type="body" idx="1"/>
          </p:nvPr>
        </p:nvSpPr>
        <p:spPr>
          <a:xfrm>
            <a:off x="935038" y="4416425"/>
            <a:ext cx="5140325" cy="41846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Transfer from CC to U</a:t>
            </a:r>
          </a:p>
          <a:p>
            <a:pPr eaLnBrk="1" hangingPunct="1"/>
            <a:r>
              <a:rPr lang="en-US"/>
              <a:t>Registered in one main institution but courses from other universities</a:t>
            </a:r>
          </a:p>
          <a:p>
            <a:pPr eaLnBrk="1" hangingPunct="1"/>
            <a:r>
              <a:rPr lang="en-US"/>
              <a:t>Regular degree with online certificates from professional institutions (Yacine Toronto, U of Dar Es Salaam)</a:t>
            </a:r>
          </a:p>
        </p:txBody>
      </p:sp>
    </p:spTree>
    <p:extLst>
      <p:ext uri="{BB962C8B-B14F-4D97-AF65-F5344CB8AC3E}">
        <p14:creationId xmlns:p14="http://schemas.microsoft.com/office/powerpoint/2010/main" val="3589449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6pPr>
            <a:lvl7pPr marL="29718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7pPr>
            <a:lvl8pPr marL="34290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8pPr>
            <a:lvl9pPr marL="38862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9pPr>
          </a:lstStyle>
          <a:p>
            <a:pPr eaLnBrk="1" hangingPunct="1"/>
            <a:fld id="{58319D6C-D314-48AD-9ED8-5CBB56BE125C}" type="slidenum">
              <a:rPr lang="en-US" sz="1200" smtClean="0"/>
              <a:pPr eaLnBrk="1" hangingPunct="1"/>
              <a:t>50</a:t>
            </a:fld>
            <a:endParaRPr lang="en-US" sz="1200"/>
          </a:p>
        </p:txBody>
      </p:sp>
      <p:sp>
        <p:nvSpPr>
          <p:cNvPr id="171011" name="Rectangle 2"/>
          <p:cNvSpPr>
            <a:spLocks noGrp="1" noRot="1" noChangeAspect="1" noChangeArrowheads="1" noTextEdit="1"/>
          </p:cNvSpPr>
          <p:nvPr>
            <p:ph type="sldImg"/>
          </p:nvPr>
        </p:nvSpPr>
        <p:spPr>
          <a:xfrm>
            <a:off x="1182688" y="695325"/>
            <a:ext cx="4646612" cy="3486150"/>
          </a:xfrm>
          <a:ln/>
        </p:spPr>
      </p:sp>
      <p:sp>
        <p:nvSpPr>
          <p:cNvPr id="171012" name="Rectangle 3"/>
          <p:cNvSpPr>
            <a:spLocks noGrp="1" noChangeArrowheads="1"/>
          </p:cNvSpPr>
          <p:nvPr>
            <p:ph type="body" idx="1"/>
          </p:nvPr>
        </p:nvSpPr>
        <p:spPr>
          <a:xfrm>
            <a:off x="935038" y="4416425"/>
            <a:ext cx="5140325" cy="41846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Transfer from CC to U</a:t>
            </a:r>
          </a:p>
          <a:p>
            <a:pPr eaLnBrk="1" hangingPunct="1"/>
            <a:r>
              <a:rPr lang="en-US"/>
              <a:t>Registered in one main institution but courses from other universities</a:t>
            </a:r>
          </a:p>
          <a:p>
            <a:pPr eaLnBrk="1" hangingPunct="1"/>
            <a:r>
              <a:rPr lang="en-US"/>
              <a:t>Regular degree with online certificates from professional institutions (Yacine Toronto, U of Dar Es Salaam)</a:t>
            </a:r>
          </a:p>
        </p:txBody>
      </p:sp>
    </p:spTree>
    <p:extLst>
      <p:ext uri="{BB962C8B-B14F-4D97-AF65-F5344CB8AC3E}">
        <p14:creationId xmlns:p14="http://schemas.microsoft.com/office/powerpoint/2010/main" val="3295614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6pPr>
            <a:lvl7pPr marL="29718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7pPr>
            <a:lvl8pPr marL="34290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8pPr>
            <a:lvl9pPr marL="38862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9pPr>
          </a:lstStyle>
          <a:p>
            <a:pPr eaLnBrk="1" hangingPunct="1"/>
            <a:fld id="{58319D6C-D314-48AD-9ED8-5CBB56BE125C}" type="slidenum">
              <a:rPr lang="en-US" sz="1200" smtClean="0"/>
              <a:pPr eaLnBrk="1" hangingPunct="1"/>
              <a:t>51</a:t>
            </a:fld>
            <a:endParaRPr lang="en-US" sz="1200"/>
          </a:p>
        </p:txBody>
      </p:sp>
      <p:sp>
        <p:nvSpPr>
          <p:cNvPr id="171011" name="Rectangle 2"/>
          <p:cNvSpPr>
            <a:spLocks noGrp="1" noRot="1" noChangeAspect="1" noChangeArrowheads="1" noTextEdit="1"/>
          </p:cNvSpPr>
          <p:nvPr>
            <p:ph type="sldImg"/>
          </p:nvPr>
        </p:nvSpPr>
        <p:spPr>
          <a:xfrm>
            <a:off x="1182688" y="695325"/>
            <a:ext cx="4646612" cy="3486150"/>
          </a:xfrm>
          <a:ln/>
        </p:spPr>
      </p:sp>
      <p:sp>
        <p:nvSpPr>
          <p:cNvPr id="171012" name="Rectangle 3"/>
          <p:cNvSpPr>
            <a:spLocks noGrp="1" noChangeArrowheads="1"/>
          </p:cNvSpPr>
          <p:nvPr>
            <p:ph type="body" idx="1"/>
          </p:nvPr>
        </p:nvSpPr>
        <p:spPr>
          <a:xfrm>
            <a:off x="935038" y="4416425"/>
            <a:ext cx="5140325" cy="41846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22870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6pPr>
            <a:lvl7pPr marL="29718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7pPr>
            <a:lvl8pPr marL="34290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8pPr>
            <a:lvl9pPr marL="3886200" indent="-228600" algn="ctr" eaLnBrk="0" fontAlgn="base" hangingPunct="0">
              <a:lnSpc>
                <a:spcPct val="80000"/>
              </a:lnSpc>
              <a:spcBef>
                <a:spcPct val="20000"/>
              </a:spcBef>
              <a:spcAft>
                <a:spcPct val="0"/>
              </a:spcAft>
              <a:buClr>
                <a:schemeClr val="bg1"/>
              </a:buClr>
              <a:defRPr sz="2400">
                <a:solidFill>
                  <a:schemeClr val="tx1"/>
                </a:solidFill>
                <a:latin typeface="Arial" pitchFamily="34" charset="0"/>
                <a:cs typeface="Arial" pitchFamily="34" charset="0"/>
              </a:defRPr>
            </a:lvl9pPr>
          </a:lstStyle>
          <a:p>
            <a:pPr eaLnBrk="1" hangingPunct="1"/>
            <a:fld id="{58319D6C-D314-48AD-9ED8-5CBB56BE125C}" type="slidenum">
              <a:rPr lang="en-US" sz="1200" smtClean="0"/>
              <a:pPr eaLnBrk="1" hangingPunct="1"/>
              <a:t>4</a:t>
            </a:fld>
            <a:endParaRPr lang="en-US" sz="1200"/>
          </a:p>
        </p:txBody>
      </p:sp>
      <p:sp>
        <p:nvSpPr>
          <p:cNvPr id="171011" name="Rectangle 2"/>
          <p:cNvSpPr>
            <a:spLocks noGrp="1" noRot="1" noChangeAspect="1" noChangeArrowheads="1" noTextEdit="1"/>
          </p:cNvSpPr>
          <p:nvPr>
            <p:ph type="sldImg"/>
          </p:nvPr>
        </p:nvSpPr>
        <p:spPr>
          <a:xfrm>
            <a:off x="1182688" y="695325"/>
            <a:ext cx="4646612" cy="3486150"/>
          </a:xfrm>
          <a:ln/>
        </p:spPr>
      </p:sp>
      <p:sp>
        <p:nvSpPr>
          <p:cNvPr id="171012" name="Rectangle 3"/>
          <p:cNvSpPr>
            <a:spLocks noGrp="1" noChangeArrowheads="1"/>
          </p:cNvSpPr>
          <p:nvPr>
            <p:ph type="body" idx="1"/>
          </p:nvPr>
        </p:nvSpPr>
        <p:spPr>
          <a:xfrm>
            <a:off x="935038" y="4416425"/>
            <a:ext cx="5140325" cy="41846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83775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Expiry principle</a:t>
            </a:r>
          </a:p>
        </p:txBody>
      </p:sp>
      <p:sp>
        <p:nvSpPr>
          <p:cNvPr id="4" name="Slide Number Placeholder 3"/>
          <p:cNvSpPr>
            <a:spLocks noGrp="1"/>
          </p:cNvSpPr>
          <p:nvPr>
            <p:ph type="sldNum" sz="quarter" idx="5"/>
          </p:nvPr>
        </p:nvSpPr>
        <p:spPr/>
        <p:txBody>
          <a:bodyPr/>
          <a:lstStyle/>
          <a:p>
            <a:fld id="{79480019-D435-4A57-AB90-16651FA619E7}" type="slidenum">
              <a:rPr lang="zh-TW" altLang="en-US" smtClean="0"/>
              <a:pPr/>
              <a:t>53</a:t>
            </a:fld>
            <a:endParaRPr lang="en-US" altLang="zh-TW"/>
          </a:p>
        </p:txBody>
      </p:sp>
    </p:spTree>
    <p:extLst>
      <p:ext uri="{BB962C8B-B14F-4D97-AF65-F5344CB8AC3E}">
        <p14:creationId xmlns:p14="http://schemas.microsoft.com/office/powerpoint/2010/main" val="2912699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All-in-One</a:t>
            </a:r>
          </a:p>
          <a:p>
            <a:endParaRPr lang="en-US" dirty="0"/>
          </a:p>
          <a:p>
            <a:r>
              <a:rPr lang="en-US" dirty="0"/>
              <a:t>Lotus Notes</a:t>
            </a:r>
          </a:p>
          <a:p>
            <a:endParaRPr lang="en-US" dirty="0"/>
          </a:p>
          <a:p>
            <a:r>
              <a:rPr lang="en-US" dirty="0" err="1"/>
              <a:t>Outloock</a:t>
            </a:r>
            <a:endParaRPr lang="en-US" dirty="0"/>
          </a:p>
          <a:p>
            <a:endParaRPr lang="en-US" dirty="0"/>
          </a:p>
          <a:p>
            <a:r>
              <a:rPr lang="en-US" dirty="0"/>
              <a:t>Gmail</a:t>
            </a:r>
          </a:p>
          <a:p>
            <a:endParaRPr lang="en-US" dirty="0"/>
          </a:p>
          <a:p>
            <a:r>
              <a:rPr lang="en-US" dirty="0"/>
              <a:t>Yahoo</a:t>
            </a:r>
          </a:p>
          <a:p>
            <a:endParaRPr lang="en-US" dirty="0"/>
          </a:p>
          <a:p>
            <a:r>
              <a:rPr lang="en-US" dirty="0"/>
              <a:t>Mark Twain: I love progress, it’s change I </a:t>
            </a:r>
            <a:r>
              <a:rPr lang="en-US"/>
              <a:t>don’t like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9480019-D435-4A57-AB90-16651FA619E7}" type="slidenum">
              <a:rPr lang="zh-TW" altLang="en-US" smtClean="0"/>
              <a:pPr/>
              <a:t>54</a:t>
            </a:fld>
            <a:endParaRPr lang="en-US" altLang="zh-TW"/>
          </a:p>
        </p:txBody>
      </p:sp>
    </p:spTree>
    <p:extLst>
      <p:ext uri="{BB962C8B-B14F-4D97-AF65-F5344CB8AC3E}">
        <p14:creationId xmlns:p14="http://schemas.microsoft.com/office/powerpoint/2010/main" val="155087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933304A-5B85-453F-B15E-8995C6F170A5}" type="slidenum">
              <a:rPr lang="en-US" smtClean="0"/>
              <a:pPr/>
              <a:t>6</a:t>
            </a:fld>
            <a:endParaRPr lang="en-US"/>
          </a:p>
        </p:txBody>
      </p:sp>
      <p:sp>
        <p:nvSpPr>
          <p:cNvPr id="139267" name="Rectangle 2"/>
          <p:cNvSpPr>
            <a:spLocks noGrp="1" noRot="1" noChangeAspect="1" noChangeArrowheads="1" noTextEdit="1"/>
          </p:cNvSpPr>
          <p:nvPr>
            <p:ph type="sldImg"/>
          </p:nvPr>
        </p:nvSpPr>
        <p:spPr>
          <a:xfrm>
            <a:off x="1184275" y="698500"/>
            <a:ext cx="4641850" cy="3482975"/>
          </a:xfrm>
          <a:ln/>
        </p:spPr>
      </p:sp>
      <p:sp>
        <p:nvSpPr>
          <p:cNvPr id="139268" name="Rectangle 3"/>
          <p:cNvSpPr>
            <a:spLocks noGrp="1" noChangeArrowheads="1"/>
          </p:cNvSpPr>
          <p:nvPr>
            <p:ph type="body" idx="1"/>
          </p:nvPr>
        </p:nvSpPr>
        <p:spPr>
          <a:xfrm>
            <a:off x="935038" y="4416425"/>
            <a:ext cx="5140325" cy="4183063"/>
          </a:xfrm>
          <a:noFill/>
          <a:ln/>
        </p:spPr>
        <p:txBody>
          <a:bodyPr lIns="92521" tIns="46261" rIns="92521" bIns="46261"/>
          <a:lstStyle/>
          <a:p>
            <a:pPr eaLnBrk="1" hangingPunct="1"/>
            <a:endParaRPr lang="en-US" dirty="0"/>
          </a:p>
        </p:txBody>
      </p:sp>
    </p:spTree>
    <p:extLst>
      <p:ext uri="{BB962C8B-B14F-4D97-AF65-F5344CB8AC3E}">
        <p14:creationId xmlns:p14="http://schemas.microsoft.com/office/powerpoint/2010/main" val="4153518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933304A-5B85-453F-B15E-8995C6F170A5}" type="slidenum">
              <a:rPr lang="en-US" smtClean="0"/>
              <a:pPr/>
              <a:t>8</a:t>
            </a:fld>
            <a:endParaRPr lang="en-US"/>
          </a:p>
        </p:txBody>
      </p:sp>
      <p:sp>
        <p:nvSpPr>
          <p:cNvPr id="139267" name="Rectangle 2"/>
          <p:cNvSpPr>
            <a:spLocks noGrp="1" noRot="1" noChangeAspect="1" noChangeArrowheads="1" noTextEdit="1"/>
          </p:cNvSpPr>
          <p:nvPr>
            <p:ph type="sldImg"/>
          </p:nvPr>
        </p:nvSpPr>
        <p:spPr>
          <a:xfrm>
            <a:off x="1184275" y="698500"/>
            <a:ext cx="4641850" cy="3482975"/>
          </a:xfrm>
          <a:ln/>
        </p:spPr>
      </p:sp>
      <p:sp>
        <p:nvSpPr>
          <p:cNvPr id="139268" name="Rectangle 3"/>
          <p:cNvSpPr>
            <a:spLocks noGrp="1" noChangeArrowheads="1"/>
          </p:cNvSpPr>
          <p:nvPr>
            <p:ph type="body" idx="1"/>
          </p:nvPr>
        </p:nvSpPr>
        <p:spPr>
          <a:xfrm>
            <a:off x="935038" y="4416425"/>
            <a:ext cx="5140325" cy="4183063"/>
          </a:xfrm>
          <a:noFill/>
          <a:ln/>
        </p:spPr>
        <p:txBody>
          <a:bodyPr lIns="92521" tIns="46261" rIns="92521" bIns="46261"/>
          <a:lstStyle/>
          <a:p>
            <a:pPr eaLnBrk="1" hangingPunct="1"/>
            <a:endParaRPr lang="en-US" dirty="0"/>
          </a:p>
        </p:txBody>
      </p:sp>
    </p:spTree>
    <p:extLst>
      <p:ext uri="{BB962C8B-B14F-4D97-AF65-F5344CB8AC3E}">
        <p14:creationId xmlns:p14="http://schemas.microsoft.com/office/powerpoint/2010/main" val="185572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Buildings are 19th century, teaching is 20th century, but students are in the 21st century,” as Sung </a:t>
            </a:r>
            <a:r>
              <a:rPr lang="en-US" dirty="0" err="1"/>
              <a:t>Chull</a:t>
            </a:r>
            <a:r>
              <a:rPr lang="en-US" dirty="0"/>
              <a:t> Lee, senior vice-president at South Korea’s </a:t>
            </a:r>
            <a:r>
              <a:rPr lang="en-US" dirty="0" err="1"/>
              <a:t>Hanyang</a:t>
            </a:r>
            <a:r>
              <a:rPr lang="en-US" dirty="0"/>
              <a:t> University, put it.</a:t>
            </a:r>
          </a:p>
          <a:p>
            <a:endParaRPr lang="en-US" dirty="0"/>
          </a:p>
          <a:p>
            <a:r>
              <a:rPr lang="en-US" dirty="0" err="1"/>
              <a:t>Conectados</a:t>
            </a:r>
            <a:r>
              <a:rPr lang="en-US" dirty="0"/>
              <a:t>, </a:t>
            </a:r>
            <a:r>
              <a:rPr lang="en-US" dirty="0" err="1"/>
              <a:t>expertos</a:t>
            </a:r>
            <a:r>
              <a:rPr lang="en-US" baseline="0" dirty="0"/>
              <a:t> en </a:t>
            </a:r>
            <a:r>
              <a:rPr lang="en-US" baseline="0" dirty="0" err="1"/>
              <a:t>uso</a:t>
            </a:r>
            <a:r>
              <a:rPr lang="en-US" baseline="0" dirty="0"/>
              <a:t> de </a:t>
            </a:r>
            <a:r>
              <a:rPr lang="en-US" baseline="0" dirty="0" err="1"/>
              <a:t>las</a:t>
            </a:r>
            <a:r>
              <a:rPr lang="en-US" baseline="0" dirty="0"/>
              <a:t> </a:t>
            </a:r>
            <a:r>
              <a:rPr lang="en-US" baseline="0" dirty="0" err="1"/>
              <a:t>nuevas</a:t>
            </a:r>
            <a:r>
              <a:rPr lang="en-US" baseline="0" dirty="0"/>
              <a:t> </a:t>
            </a:r>
            <a:r>
              <a:rPr lang="en-US" baseline="0" dirty="0" err="1"/>
              <a:t>tecnológias</a:t>
            </a:r>
            <a:r>
              <a:rPr lang="en-US" baseline="0" dirty="0"/>
              <a:t>, </a:t>
            </a:r>
            <a:r>
              <a:rPr lang="en-US" baseline="0" dirty="0" err="1"/>
              <a:t>curiosos</a:t>
            </a:r>
            <a:endParaRPr lang="en-US" baseline="0" dirty="0"/>
          </a:p>
          <a:p>
            <a:r>
              <a:rPr lang="en-US" baseline="0" dirty="0" err="1"/>
              <a:t>interacción</a:t>
            </a:r>
            <a:endParaRPr lang="en-US" dirty="0"/>
          </a:p>
        </p:txBody>
      </p:sp>
      <p:sp>
        <p:nvSpPr>
          <p:cNvPr id="4" name="Slide Number Placeholder 3"/>
          <p:cNvSpPr>
            <a:spLocks noGrp="1"/>
          </p:cNvSpPr>
          <p:nvPr>
            <p:ph type="sldNum" sz="quarter" idx="10"/>
          </p:nvPr>
        </p:nvSpPr>
        <p:spPr/>
        <p:txBody>
          <a:bodyPr/>
          <a:lstStyle/>
          <a:p>
            <a:fld id="{79480019-D435-4A57-AB90-16651FA619E7}" type="slidenum">
              <a:rPr lang="zh-TW" altLang="en-US" smtClean="0"/>
              <a:pPr/>
              <a:t>10</a:t>
            </a:fld>
            <a:endParaRPr lang="en-US" altLang="zh-TW"/>
          </a:p>
        </p:txBody>
      </p:sp>
    </p:spTree>
    <p:extLst>
      <p:ext uri="{BB962C8B-B14F-4D97-AF65-F5344CB8AC3E}">
        <p14:creationId xmlns:p14="http://schemas.microsoft.com/office/powerpoint/2010/main" val="394497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effectLst/>
              </a:rPr>
              <a:t>Aussie, 97, world's oldest graduate</a:t>
            </a:r>
          </a:p>
          <a:p>
            <a:endParaRPr lang="en-US" dirty="0"/>
          </a:p>
          <a:p>
            <a:r>
              <a:rPr lang="en-US" dirty="0"/>
              <a:t>AUSTRALIAN man Allan Stewart became the world's oldest graduate in 2006 at the age of 91. On Friday, he got his masters in clinical science at Southern Cross University.</a:t>
            </a:r>
          </a:p>
          <a:p>
            <a:r>
              <a:rPr lang="en-US" dirty="0"/>
              <a:t>Sign up for your free 2 month trial</a:t>
            </a:r>
          </a:p>
          <a:p>
            <a:endParaRPr lang="en-US" dirty="0"/>
          </a:p>
          <a:p>
            <a:r>
              <a:rPr lang="en-US" dirty="0"/>
              <a:t>"I have just been blessed with good genes," Stewart said.</a:t>
            </a:r>
          </a:p>
          <a:p>
            <a:endParaRPr lang="en-US" dirty="0"/>
          </a:p>
          <a:p>
            <a:r>
              <a:rPr lang="en-US" dirty="0"/>
              <a:t>The degree is his fourth.</a:t>
            </a:r>
          </a:p>
          <a:p>
            <a:endParaRPr lang="en-US" dirty="0"/>
          </a:p>
          <a:p>
            <a:r>
              <a:rPr lang="en-US" dirty="0"/>
              <a:t>"I think I can hang up my mortar board and academic robes after this one -- although I said that after my last degree, and then I got bored. I have so much time on my hands these days, and I like to keep mentally active," he added.</a:t>
            </a:r>
          </a:p>
          <a:p>
            <a:endParaRPr lang="en-US" dirty="0"/>
          </a:p>
          <a:p>
            <a:r>
              <a:rPr lang="en-US" dirty="0"/>
              <a:t>He got his degree in dentistry with honors at the University of Sydney in 1936 and a Doctor of Dental Surgery from Chicago's Northwestern University before practicing in </a:t>
            </a:r>
            <a:r>
              <a:rPr lang="en-US" dirty="0" err="1"/>
              <a:t>Coonabarabran</a:t>
            </a:r>
            <a:r>
              <a:rPr lang="en-US" dirty="0"/>
              <a:t> in regional New South Wales, in Sydney and in London.</a:t>
            </a:r>
          </a:p>
          <a:p>
            <a:endParaRPr lang="en-US" dirty="0"/>
          </a:p>
          <a:p>
            <a:r>
              <a:rPr lang="en-US" dirty="0"/>
              <a:t>Stewart got a law degree from Australia's University of New England in 2006.</a:t>
            </a:r>
          </a:p>
          <a:p>
            <a:endParaRPr lang="en-US" dirty="0"/>
          </a:p>
          <a:p>
            <a:r>
              <a:rPr lang="en-US" dirty="0"/>
              <a:t>Sonya Brownie, one of his supervisors during his two and a half year masters program, said he is a "living legend and such a tremendous inspiration to those who aspire to age well and pursue lifelong learning."</a:t>
            </a:r>
          </a:p>
          <a:p>
            <a:endParaRPr lang="en-US" dirty="0"/>
          </a:p>
          <a:p>
            <a:r>
              <a:rPr lang="en-US" dirty="0"/>
              <a:t>Brownie added, "His willingness to embrace new learning technologies, and his competency using different online learning applications, is truly incredible. It was not unusual for Allan to be the first student to register in the online discussion board forums or to Skype me to discuss something about the unit."</a:t>
            </a:r>
          </a:p>
          <a:p>
            <a:endParaRPr lang="en-US" dirty="0"/>
          </a:p>
          <a:p>
            <a:r>
              <a:rPr lang="en-US" dirty="0"/>
              <a:t>Stewart, whose masters is in complementary medicine, said, "I wanted to apply my knowledge in the area of healthy aging -- both for myself, my family and the wider community. People are always coming to me for advice on how to live longer and healthier lives, and now I feel I have some credibility in giving out that advice."</a:t>
            </a:r>
          </a:p>
        </p:txBody>
      </p:sp>
      <p:sp>
        <p:nvSpPr>
          <p:cNvPr id="4" name="Slide Number Placeholder 3"/>
          <p:cNvSpPr>
            <a:spLocks noGrp="1"/>
          </p:cNvSpPr>
          <p:nvPr>
            <p:ph type="sldNum" sz="quarter" idx="10"/>
          </p:nvPr>
        </p:nvSpPr>
        <p:spPr/>
        <p:txBody>
          <a:bodyPr/>
          <a:lstStyle/>
          <a:p>
            <a:fld id="{79480019-D435-4A57-AB90-16651FA619E7}" type="slidenum">
              <a:rPr lang="zh-TW" altLang="en-US" smtClean="0"/>
              <a:pPr/>
              <a:t>12</a:t>
            </a:fld>
            <a:endParaRPr lang="en-US" altLang="zh-TW"/>
          </a:p>
        </p:txBody>
      </p:sp>
    </p:spTree>
    <p:extLst>
      <p:ext uri="{BB962C8B-B14F-4D97-AF65-F5344CB8AC3E}">
        <p14:creationId xmlns:p14="http://schemas.microsoft.com/office/powerpoint/2010/main" val="247605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a:t>Cooperative programs, service learning, simulations, </a:t>
            </a:r>
            <a:r>
              <a:rPr lang="en-US"/>
              <a:t>role playing</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a:t>(</a:t>
            </a:r>
            <a:r>
              <a:rPr lang="en-US" dirty="0" err="1"/>
              <a:t>oportunidades</a:t>
            </a:r>
            <a:r>
              <a:rPr lang="en-US" dirty="0"/>
              <a:t> </a:t>
            </a:r>
            <a:r>
              <a:rPr lang="en-US" dirty="0" err="1"/>
              <a:t>para</a:t>
            </a:r>
            <a:r>
              <a:rPr lang="en-US" dirty="0"/>
              <a:t> </a:t>
            </a:r>
            <a:r>
              <a:rPr lang="en-US" dirty="0" err="1"/>
              <a:t>que</a:t>
            </a:r>
            <a:r>
              <a:rPr lang="en-US" dirty="0"/>
              <a:t> los </a:t>
            </a:r>
            <a:r>
              <a:rPr lang="en-US" dirty="0" err="1"/>
              <a:t>estudiantes</a:t>
            </a:r>
            <a:r>
              <a:rPr lang="en-US" dirty="0"/>
              <a:t> </a:t>
            </a:r>
            <a:r>
              <a:rPr lang="en-US" dirty="0" err="1"/>
              <a:t>tengan</a:t>
            </a:r>
            <a:r>
              <a:rPr lang="en-US" dirty="0"/>
              <a:t> </a:t>
            </a:r>
            <a:r>
              <a:rPr lang="en-US" dirty="0" err="1"/>
              <a:t>una</a:t>
            </a:r>
            <a:r>
              <a:rPr lang="en-US" dirty="0"/>
              <a:t> </a:t>
            </a:r>
            <a:r>
              <a:rPr lang="en-US" dirty="0" err="1"/>
              <a:t>carrera</a:t>
            </a:r>
            <a:r>
              <a:rPr lang="en-US" dirty="0"/>
              <a:t> en </a:t>
            </a:r>
            <a:r>
              <a:rPr lang="en-US" dirty="0" err="1"/>
              <a:t>ciencia</a:t>
            </a:r>
            <a:r>
              <a:rPr lang="en-US" dirty="0"/>
              <a:t> con </a:t>
            </a:r>
            <a:r>
              <a:rPr lang="en-US" dirty="0" err="1"/>
              <a:t>énfasis</a:t>
            </a:r>
            <a:r>
              <a:rPr lang="en-US" dirty="0"/>
              <a:t> en </a:t>
            </a:r>
            <a:r>
              <a:rPr lang="en-US" dirty="0" err="1"/>
              <a:t>artes</a:t>
            </a:r>
            <a:r>
              <a:rPr lang="en-US" dirty="0"/>
              <a:t>/</a:t>
            </a:r>
            <a:r>
              <a:rPr lang="en-US" dirty="0" err="1"/>
              <a:t>humanidades</a:t>
            </a:r>
            <a:r>
              <a:rPr lang="en-US" dirty="0"/>
              <a:t>)</a:t>
            </a:r>
          </a:p>
          <a:p>
            <a:endParaRPr lang="en-US" dirty="0"/>
          </a:p>
        </p:txBody>
      </p:sp>
      <p:sp>
        <p:nvSpPr>
          <p:cNvPr id="4" name="Slide Number Placeholder 3"/>
          <p:cNvSpPr>
            <a:spLocks noGrp="1"/>
          </p:cNvSpPr>
          <p:nvPr>
            <p:ph type="sldNum" sz="quarter" idx="10"/>
          </p:nvPr>
        </p:nvSpPr>
        <p:spPr/>
        <p:txBody>
          <a:bodyPr/>
          <a:lstStyle/>
          <a:p>
            <a:fld id="{79480019-D435-4A57-AB90-16651FA619E7}" type="slidenum">
              <a:rPr lang="zh-TW" altLang="en-US" smtClean="0"/>
              <a:pPr/>
              <a:t>14</a:t>
            </a:fld>
            <a:endParaRPr lang="en-US" altLang="zh-TW"/>
          </a:p>
        </p:txBody>
      </p:sp>
    </p:spTree>
    <p:extLst>
      <p:ext uri="{BB962C8B-B14F-4D97-AF65-F5344CB8AC3E}">
        <p14:creationId xmlns:p14="http://schemas.microsoft.com/office/powerpoint/2010/main" val="72500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C4C94D73-D74E-A548-A036-999BD87FA7CC}" type="datetime4">
              <a:rPr lang="en-US" altLang="zh-TW" smtClean="0"/>
              <a:t>May 23, 2019</a:t>
            </a:fld>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E974A2F4-74CE-4A93-93C7-A499487CCBE8}" type="slidenum">
              <a:rPr lang="zh-TW" altLang="en-US"/>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A66AF23-F74C-8246-BD73-6A62F832FDE6}" type="datetime4">
              <a:rPr lang="en-US" altLang="zh-TW" smtClean="0"/>
              <a:t>May 23, 2019</a:t>
            </a:fld>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9ABD5BEE-5DFB-466C-9EE6-B95614D5DF72}" type="slidenum">
              <a:rPr lang="zh-TW" altLang="en-US"/>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5040"/>
            <a:ext cx="1981200" cy="58507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5040"/>
            <a:ext cx="5740400" cy="58507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C56CE4F-478E-A04E-BDDD-0BA3E33E275D}" type="datetime4">
              <a:rPr lang="en-US" altLang="zh-TW" smtClean="0"/>
              <a:t>May 23, 2019</a:t>
            </a:fld>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466DEE7D-FCA9-4F71-975D-73C8C0153FDE}" type="slidenum">
              <a:rPr lang="zh-TW" altLang="en-US"/>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275035"/>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762000" y="1600200"/>
            <a:ext cx="3860800" cy="4525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26000" y="1600200"/>
            <a:ext cx="3860800" cy="4525566"/>
          </a:xfrm>
        </p:spPr>
        <p:txBody>
          <a:bodyPr/>
          <a:lstStyle/>
          <a:p>
            <a:endParaRPr lang="en-US"/>
          </a:p>
        </p:txBody>
      </p:sp>
      <p:sp>
        <p:nvSpPr>
          <p:cNvPr id="5" name="Date Placeholder 4"/>
          <p:cNvSpPr>
            <a:spLocks noGrp="1"/>
          </p:cNvSpPr>
          <p:nvPr>
            <p:ph type="dt" sz="half" idx="10"/>
          </p:nvPr>
        </p:nvSpPr>
        <p:spPr>
          <a:xfrm>
            <a:off x="990600" y="6244829"/>
            <a:ext cx="1600200" cy="476250"/>
          </a:xfrm>
        </p:spPr>
        <p:txBody>
          <a:bodyPr/>
          <a:lstStyle>
            <a:lvl1pPr>
              <a:defRPr/>
            </a:lvl1pPr>
          </a:lstStyle>
          <a:p>
            <a:fld id="{49696296-F846-B146-BA75-DF7DAFA97572}" type="datetime4">
              <a:rPr lang="en-US" altLang="zh-TW" smtClean="0"/>
              <a:t>May 23, 2019</a:t>
            </a:fld>
            <a:endParaRPr lang="en-US" altLang="zh-TW"/>
          </a:p>
        </p:txBody>
      </p:sp>
      <p:sp>
        <p:nvSpPr>
          <p:cNvPr id="6" name="Footer Placeholder 5"/>
          <p:cNvSpPr>
            <a:spLocks noGrp="1"/>
          </p:cNvSpPr>
          <p:nvPr>
            <p:ph type="ftr" sz="quarter" idx="11"/>
          </p:nvPr>
        </p:nvSpPr>
        <p:spPr>
          <a:xfrm>
            <a:off x="3848102" y="6244829"/>
            <a:ext cx="2171700" cy="47625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7086600" y="6244829"/>
            <a:ext cx="1600200" cy="476250"/>
          </a:xfrm>
        </p:spPr>
        <p:txBody>
          <a:bodyPr/>
          <a:lstStyle>
            <a:lvl1pPr>
              <a:defRPr/>
            </a:lvl1pPr>
          </a:lstStyle>
          <a:p>
            <a:fld id="{A20DDDAB-CE41-4B7C-8633-B21A69C154B7}" type="slidenum">
              <a:rPr lang="zh-TW" altLang="en-US"/>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275035"/>
            <a:ext cx="7924800" cy="1143000"/>
          </a:xfrm>
        </p:spPr>
        <p:txBody>
          <a:bodyPr/>
          <a:lstStyle/>
          <a:p>
            <a:r>
              <a:rPr lang="en-US"/>
              <a:t>Click to edit Master title style</a:t>
            </a:r>
          </a:p>
        </p:txBody>
      </p:sp>
      <p:sp>
        <p:nvSpPr>
          <p:cNvPr id="3" name="Chart Placeholder 2"/>
          <p:cNvSpPr>
            <a:spLocks noGrp="1"/>
          </p:cNvSpPr>
          <p:nvPr>
            <p:ph type="chart" idx="1"/>
          </p:nvPr>
        </p:nvSpPr>
        <p:spPr>
          <a:xfrm>
            <a:off x="762000" y="1600200"/>
            <a:ext cx="7924800" cy="4525566"/>
          </a:xfrm>
        </p:spPr>
        <p:txBody>
          <a:bodyPr/>
          <a:lstStyle/>
          <a:p>
            <a:endParaRPr lang="en-US"/>
          </a:p>
        </p:txBody>
      </p:sp>
      <p:sp>
        <p:nvSpPr>
          <p:cNvPr id="4" name="Date Placeholder 3"/>
          <p:cNvSpPr>
            <a:spLocks noGrp="1"/>
          </p:cNvSpPr>
          <p:nvPr>
            <p:ph type="dt" sz="half" idx="10"/>
          </p:nvPr>
        </p:nvSpPr>
        <p:spPr>
          <a:xfrm>
            <a:off x="990600" y="6244829"/>
            <a:ext cx="1600200" cy="476250"/>
          </a:xfrm>
        </p:spPr>
        <p:txBody>
          <a:bodyPr/>
          <a:lstStyle>
            <a:lvl1pPr>
              <a:defRPr/>
            </a:lvl1pPr>
          </a:lstStyle>
          <a:p>
            <a:fld id="{55B2D4F1-E149-A849-A8C3-5C4929571DAB}" type="datetime4">
              <a:rPr lang="en-US" altLang="zh-TW" smtClean="0"/>
              <a:t>May 23, 2019</a:t>
            </a:fld>
            <a:endParaRPr lang="en-US" altLang="zh-TW"/>
          </a:p>
        </p:txBody>
      </p:sp>
      <p:sp>
        <p:nvSpPr>
          <p:cNvPr id="5" name="Footer Placeholder 4"/>
          <p:cNvSpPr>
            <a:spLocks noGrp="1"/>
          </p:cNvSpPr>
          <p:nvPr>
            <p:ph type="ftr" sz="quarter" idx="11"/>
          </p:nvPr>
        </p:nvSpPr>
        <p:spPr>
          <a:xfrm>
            <a:off x="3848102" y="6244829"/>
            <a:ext cx="2171700" cy="476250"/>
          </a:xfrm>
        </p:spPr>
        <p:txBody>
          <a:bodyPr/>
          <a:lstStyle>
            <a:lvl1pPr>
              <a:defRPr/>
            </a:lvl1pPr>
          </a:lstStyle>
          <a:p>
            <a:endParaRPr lang="en-US" altLang="zh-TW"/>
          </a:p>
        </p:txBody>
      </p:sp>
      <p:sp>
        <p:nvSpPr>
          <p:cNvPr id="6" name="Slide Number Placeholder 5"/>
          <p:cNvSpPr>
            <a:spLocks noGrp="1"/>
          </p:cNvSpPr>
          <p:nvPr>
            <p:ph type="sldNum" sz="quarter" idx="12"/>
          </p:nvPr>
        </p:nvSpPr>
        <p:spPr>
          <a:xfrm>
            <a:off x="7086600" y="6244829"/>
            <a:ext cx="1600200" cy="476250"/>
          </a:xfrm>
        </p:spPr>
        <p:txBody>
          <a:bodyPr/>
          <a:lstStyle>
            <a:lvl1pPr>
              <a:defRPr/>
            </a:lvl1pPr>
          </a:lstStyle>
          <a:p>
            <a:fld id="{3E609BBA-7EE7-40AC-8A62-00823F99A0F5}" type="slidenum">
              <a:rPr lang="zh-TW" altLang="en-US"/>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275035"/>
            <a:ext cx="7924800" cy="1143000"/>
          </a:xfrm>
        </p:spPr>
        <p:txBody>
          <a:bodyPr/>
          <a:lstStyle/>
          <a:p>
            <a:r>
              <a:rPr lang="en-US"/>
              <a:t>Click to edit Master title style</a:t>
            </a:r>
          </a:p>
        </p:txBody>
      </p:sp>
      <p:sp>
        <p:nvSpPr>
          <p:cNvPr id="3" name="Chart Placeholder 2"/>
          <p:cNvSpPr>
            <a:spLocks noGrp="1"/>
          </p:cNvSpPr>
          <p:nvPr>
            <p:ph type="chart" sz="half" idx="1"/>
          </p:nvPr>
        </p:nvSpPr>
        <p:spPr>
          <a:xfrm>
            <a:off x="762000" y="1600200"/>
            <a:ext cx="3860800" cy="4525566"/>
          </a:xfrm>
        </p:spPr>
        <p:txBody>
          <a:bodyPr/>
          <a:lstStyle/>
          <a:p>
            <a:endParaRPr lang="en-US"/>
          </a:p>
        </p:txBody>
      </p:sp>
      <p:sp>
        <p:nvSpPr>
          <p:cNvPr id="4" name="Text Placeholder 3"/>
          <p:cNvSpPr>
            <a:spLocks noGrp="1"/>
          </p:cNvSpPr>
          <p:nvPr>
            <p:ph type="body" sz="half" idx="2"/>
          </p:nvPr>
        </p:nvSpPr>
        <p:spPr>
          <a:xfrm>
            <a:off x="4826000" y="1600200"/>
            <a:ext cx="3860800" cy="4525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90600" y="6244829"/>
            <a:ext cx="1600200" cy="476250"/>
          </a:xfrm>
        </p:spPr>
        <p:txBody>
          <a:bodyPr/>
          <a:lstStyle>
            <a:lvl1pPr>
              <a:defRPr/>
            </a:lvl1pPr>
          </a:lstStyle>
          <a:p>
            <a:fld id="{DA8381AE-0CCB-3C4E-B55C-8A9DB087329A}" type="datetime4">
              <a:rPr lang="en-US" altLang="zh-TW" smtClean="0"/>
              <a:t>May 23, 2019</a:t>
            </a:fld>
            <a:endParaRPr lang="en-US" altLang="zh-TW"/>
          </a:p>
        </p:txBody>
      </p:sp>
      <p:sp>
        <p:nvSpPr>
          <p:cNvPr id="6" name="Footer Placeholder 5"/>
          <p:cNvSpPr>
            <a:spLocks noGrp="1"/>
          </p:cNvSpPr>
          <p:nvPr>
            <p:ph type="ftr" sz="quarter" idx="11"/>
          </p:nvPr>
        </p:nvSpPr>
        <p:spPr>
          <a:xfrm>
            <a:off x="3848102" y="6244829"/>
            <a:ext cx="2171700" cy="47625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7086600" y="6244829"/>
            <a:ext cx="1600200" cy="476250"/>
          </a:xfrm>
        </p:spPr>
        <p:txBody>
          <a:bodyPr/>
          <a:lstStyle>
            <a:lvl1pPr>
              <a:defRPr/>
            </a:lvl1pPr>
          </a:lstStyle>
          <a:p>
            <a:fld id="{42EDDCC0-76B8-435F-9B74-3649E3BC10C7}" type="slidenum">
              <a:rPr lang="zh-TW" altLang="en-US"/>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75035"/>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762000" y="1600200"/>
            <a:ext cx="3860800" cy="4525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26000" y="1600200"/>
            <a:ext cx="3860800" cy="4525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90600" y="6244829"/>
            <a:ext cx="1600200" cy="476250"/>
          </a:xfrm>
        </p:spPr>
        <p:txBody>
          <a:bodyPr/>
          <a:lstStyle>
            <a:lvl1pPr>
              <a:defRPr/>
            </a:lvl1pPr>
          </a:lstStyle>
          <a:p>
            <a:fld id="{9491CB2F-7F59-3D40-9BD0-DD8EFE730AB1}" type="datetime4">
              <a:rPr lang="en-US" altLang="zh-TW" smtClean="0"/>
              <a:t>May 23, 2019</a:t>
            </a:fld>
            <a:endParaRPr lang="en-US" altLang="zh-TW"/>
          </a:p>
        </p:txBody>
      </p:sp>
      <p:sp>
        <p:nvSpPr>
          <p:cNvPr id="6" name="Footer Placeholder 5"/>
          <p:cNvSpPr>
            <a:spLocks noGrp="1"/>
          </p:cNvSpPr>
          <p:nvPr>
            <p:ph type="ftr" sz="quarter" idx="11"/>
          </p:nvPr>
        </p:nvSpPr>
        <p:spPr>
          <a:xfrm>
            <a:off x="3848102" y="6244829"/>
            <a:ext cx="2171700" cy="47625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7086600" y="6244829"/>
            <a:ext cx="1600200" cy="476250"/>
          </a:xfrm>
        </p:spPr>
        <p:txBody>
          <a:bodyPr/>
          <a:lstStyle>
            <a:lvl1pPr>
              <a:defRPr/>
            </a:lvl1pPr>
          </a:lstStyle>
          <a:p>
            <a:fld id="{71EBDAE7-7612-4D26-A13B-8F59355F49E3}" type="slidenum">
              <a:rPr lang="zh-TW" altLang="en-US"/>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x-none"/>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dirty="0"/>
          </a:p>
        </p:txBody>
      </p:sp>
      <p:sp>
        <p:nvSpPr>
          <p:cNvPr id="4" name="Date Placeholder 3"/>
          <p:cNvSpPr>
            <a:spLocks noGrp="1"/>
          </p:cNvSpPr>
          <p:nvPr>
            <p:ph type="dt" sz="half" idx="10"/>
          </p:nvPr>
        </p:nvSpPr>
        <p:spPr/>
        <p:txBody>
          <a:bodyPr/>
          <a:lstStyle/>
          <a:p>
            <a:fld id="{A7B3CB59-D326-8748-AFF3-C9330E4E6959}" type="datetime4">
              <a:rPr lang="en-US" altLang="zh-TW" smtClean="0"/>
              <a:t>May 23, 2019</a:t>
            </a:fld>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E974A2F4-74CE-4A93-93C7-A499487CCBE8}" type="slidenum">
              <a:rPr lang="zh-TW" altLang="en-US" smtClean="0"/>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idx="1"/>
          </p:nvPr>
        </p:nvSpPr>
        <p:spPr/>
        <p:txBody>
          <a:bodyPr/>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F2F768C8-038F-1C4A-83DF-8AFF5F110100}" type="datetime4">
              <a:rPr lang="en-US" altLang="zh-TW" smtClean="0"/>
              <a:t>May 23, 2019</a:t>
            </a:fld>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FC53FCEF-C09A-4B91-9672-0D80469AB0EC}" type="slidenum">
              <a:rPr lang="zh-TW" altLang="en-US" smtClean="0"/>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x-none"/>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dirty="0"/>
          </a:p>
        </p:txBody>
      </p:sp>
      <p:sp>
        <p:nvSpPr>
          <p:cNvPr id="4" name="Date Placeholder 3"/>
          <p:cNvSpPr>
            <a:spLocks noGrp="1"/>
          </p:cNvSpPr>
          <p:nvPr>
            <p:ph type="dt" sz="half" idx="10"/>
          </p:nvPr>
        </p:nvSpPr>
        <p:spPr/>
        <p:txBody>
          <a:bodyPr/>
          <a:lstStyle/>
          <a:p>
            <a:fld id="{9ABC0631-6102-6146-B750-BBE937FDED02}" type="datetime4">
              <a:rPr lang="en-US" altLang="zh-TW" smtClean="0"/>
              <a:t>May 23, 2019</a:t>
            </a:fld>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186CE27F-1257-49B7-A5AA-6DC96A80003F}" type="slidenum">
              <a:rPr lang="zh-TW" altLang="en-US" smtClean="0"/>
              <a:pPr/>
              <a:t>‹#›</a:t>
            </a:fld>
            <a:endParaRPr lang="en-US" altLang="zh-TW"/>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x-none"/>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73A36B95-775F-F040-995C-64B8A19191AE}" type="datetime4">
              <a:rPr lang="en-US" altLang="zh-TW" smtClean="0"/>
              <a:t>May 23, 2019</a:t>
            </a:fld>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F9892465-840F-486D-A0DA-B5A0847AB779}" type="slidenum">
              <a:rPr lang="zh-TW" altLang="en-US" smtClean="0"/>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13F6586-4CCC-5B4F-91F2-4157DFB6041B}" type="datetime4">
              <a:rPr lang="en-US" altLang="zh-TW" smtClean="0"/>
              <a:t>May 23, 2019</a:t>
            </a:fld>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FC53FCEF-C09A-4B91-9672-0D80469AB0EC}" type="slidenum">
              <a:rPr lang="zh-TW" altLang="en-US"/>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x-none"/>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Date Placeholder 4"/>
          <p:cNvSpPr>
            <a:spLocks noGrp="1"/>
          </p:cNvSpPr>
          <p:nvPr>
            <p:ph type="dt" sz="half" idx="10"/>
          </p:nvPr>
        </p:nvSpPr>
        <p:spPr/>
        <p:txBody>
          <a:bodyPr/>
          <a:lstStyle/>
          <a:p>
            <a:fld id="{84717997-0360-7D4D-A53A-CF81DBECFA90}" type="datetime4">
              <a:rPr lang="en-US" altLang="zh-TW" smtClean="0"/>
              <a:t>May 23, 2019</a:t>
            </a:fld>
            <a:endParaRPr lang="en-US"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836A42AB-5635-44FD-B6E3-6356CB98C5AB}" type="slidenum">
              <a:rPr lang="zh-TW" altLang="en-US" smtClean="0"/>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x-none"/>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7" name="Date Placeholder 6"/>
          <p:cNvSpPr>
            <a:spLocks noGrp="1"/>
          </p:cNvSpPr>
          <p:nvPr>
            <p:ph type="dt" sz="half" idx="10"/>
          </p:nvPr>
        </p:nvSpPr>
        <p:spPr/>
        <p:txBody>
          <a:bodyPr/>
          <a:lstStyle/>
          <a:p>
            <a:fld id="{F8E299A2-4952-F24F-9BBB-B62082369D86}" type="datetime4">
              <a:rPr lang="en-US" altLang="zh-TW" smtClean="0"/>
              <a:t>May 23, 2019</a:t>
            </a:fld>
            <a:endParaRPr lang="en-US" altLang="zh-TW"/>
          </a:p>
        </p:txBody>
      </p:sp>
      <p:sp>
        <p:nvSpPr>
          <p:cNvPr id="8" name="Footer Placeholder 7"/>
          <p:cNvSpPr>
            <a:spLocks noGrp="1"/>
          </p:cNvSpPr>
          <p:nvPr>
            <p:ph type="ftr" sz="quarter" idx="11"/>
          </p:nvPr>
        </p:nvSpPr>
        <p:spPr/>
        <p:txBody>
          <a:bodyPr/>
          <a:lstStyle/>
          <a:p>
            <a:endParaRPr lang="en-US" altLang="zh-TW"/>
          </a:p>
        </p:txBody>
      </p:sp>
      <p:sp>
        <p:nvSpPr>
          <p:cNvPr id="9" name="Slide Number Placeholder 8"/>
          <p:cNvSpPr>
            <a:spLocks noGrp="1"/>
          </p:cNvSpPr>
          <p:nvPr>
            <p:ph type="sldNum" sz="quarter" idx="12"/>
          </p:nvPr>
        </p:nvSpPr>
        <p:spPr/>
        <p:txBody>
          <a:bodyPr/>
          <a:lstStyle/>
          <a:p>
            <a:fld id="{90AB6C09-291F-4E49-85C7-357B3E7575E1}" type="slidenum">
              <a:rPr lang="zh-TW" altLang="en-US" smtClean="0"/>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Date Placeholder 2"/>
          <p:cNvSpPr>
            <a:spLocks noGrp="1"/>
          </p:cNvSpPr>
          <p:nvPr>
            <p:ph type="dt" sz="half" idx="10"/>
          </p:nvPr>
        </p:nvSpPr>
        <p:spPr/>
        <p:txBody>
          <a:bodyPr/>
          <a:lstStyle/>
          <a:p>
            <a:fld id="{025763AD-8111-2247-964A-4609BEFC8A96}" type="datetime4">
              <a:rPr lang="en-US" altLang="zh-TW" smtClean="0"/>
              <a:t>May 23, 2019</a:t>
            </a:fld>
            <a:endParaRPr lang="en-US" altLang="zh-TW"/>
          </a:p>
        </p:txBody>
      </p:sp>
      <p:sp>
        <p:nvSpPr>
          <p:cNvPr id="4" name="Footer Placeholder 3"/>
          <p:cNvSpPr>
            <a:spLocks noGrp="1"/>
          </p:cNvSpPr>
          <p:nvPr>
            <p:ph type="ftr" sz="quarter" idx="11"/>
          </p:nvPr>
        </p:nvSpPr>
        <p:spPr/>
        <p:txBody>
          <a:bodyPr/>
          <a:lstStyle/>
          <a:p>
            <a:endParaRPr lang="en-US" altLang="zh-TW"/>
          </a:p>
        </p:txBody>
      </p:sp>
      <p:sp>
        <p:nvSpPr>
          <p:cNvPr id="5" name="Slide Number Placeholder 4"/>
          <p:cNvSpPr>
            <a:spLocks noGrp="1"/>
          </p:cNvSpPr>
          <p:nvPr>
            <p:ph type="sldNum" sz="quarter" idx="12"/>
          </p:nvPr>
        </p:nvSpPr>
        <p:spPr/>
        <p:txBody>
          <a:bodyPr/>
          <a:lstStyle/>
          <a:p>
            <a:fld id="{FC15DCE2-2B82-47E3-ACED-AA96C10CAA3D}" type="slidenum">
              <a:rPr lang="zh-TW" altLang="en-US" smtClean="0"/>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FE706-4E8B-B84D-BA2C-5B9330341AAA}" type="datetime4">
              <a:rPr lang="en-US" altLang="zh-TW" smtClean="0"/>
              <a:t>May 23, 2019</a:t>
            </a:fld>
            <a:endParaRPr lang="en-US" altLang="zh-TW"/>
          </a:p>
        </p:txBody>
      </p:sp>
      <p:sp>
        <p:nvSpPr>
          <p:cNvPr id="3" name="Footer Placeholder 2"/>
          <p:cNvSpPr>
            <a:spLocks noGrp="1"/>
          </p:cNvSpPr>
          <p:nvPr>
            <p:ph type="ftr" sz="quarter" idx="11"/>
          </p:nvPr>
        </p:nvSpPr>
        <p:spPr/>
        <p:txBody>
          <a:bodyPr/>
          <a:lstStyle/>
          <a:p>
            <a:endParaRPr lang="en-US" altLang="zh-TW"/>
          </a:p>
        </p:txBody>
      </p:sp>
      <p:sp>
        <p:nvSpPr>
          <p:cNvPr id="4" name="Slide Number Placeholder 3"/>
          <p:cNvSpPr>
            <a:spLocks noGrp="1"/>
          </p:cNvSpPr>
          <p:nvPr>
            <p:ph type="sldNum" sz="quarter" idx="12"/>
          </p:nvPr>
        </p:nvSpPr>
        <p:spPr/>
        <p:txBody>
          <a:bodyPr/>
          <a:lstStyle/>
          <a:p>
            <a:fld id="{9F9CB32D-9E74-420D-8A8C-C7CAA6D393E0}" type="slidenum">
              <a:rPr lang="zh-TW" altLang="en-US" smtClean="0"/>
              <a:pPr/>
              <a:t>‹#›</a:t>
            </a:fld>
            <a:endParaRPr lang="en-US" altLang="zh-TW"/>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x-none"/>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989B9140-BEAE-9345-B76D-DC989E393A3F}" type="datetime4">
              <a:rPr lang="en-US" altLang="zh-TW" smtClean="0"/>
              <a:t>May 23, 2019</a:t>
            </a:fld>
            <a:endParaRPr lang="en-US"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9761628D-4B49-4148-978A-2D9A2A1CAADB}" type="slidenum">
              <a:rPr lang="zh-TW" altLang="en-US" smtClean="0"/>
              <a:pPr/>
              <a:t>‹#›</a:t>
            </a:fld>
            <a:endParaRPr lang="en-US" altLang="zh-TW"/>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x-none"/>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7DAC6294-0FEF-A241-87E7-F1BDAC4A1A02}" type="datetime4">
              <a:rPr lang="en-US" altLang="zh-TW" smtClean="0"/>
              <a:t>May 23, 2019</a:t>
            </a:fld>
            <a:endParaRPr lang="en-US"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580D488D-39FB-49CC-BD23-9207139B5BC3}" type="slidenum">
              <a:rPr lang="zh-TW" altLang="en-US" smtClean="0"/>
              <a:pPr/>
              <a:t>‹#›</a:t>
            </a:fld>
            <a:endParaRPr lang="en-US" altLang="zh-TW"/>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23B88337-881C-8646-ADD3-E273C466F18E}" type="datetime4">
              <a:rPr lang="en-US" altLang="zh-TW" smtClean="0"/>
              <a:t>May 23, 2019</a:t>
            </a:fld>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9ABD5BEE-5DFB-466C-9EE6-B95614D5DF72}" type="slidenum">
              <a:rPr lang="zh-TW" altLang="en-US" smtClean="0"/>
              <a:pPr/>
              <a:t>‹#›</a:t>
            </a:fld>
            <a:endParaRPr lang="en-US" altLang="zh-TW"/>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x-none"/>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6521541B-FB83-8E44-9C25-741F050E4534}" type="datetime4">
              <a:rPr lang="en-US" altLang="zh-TW" smtClean="0"/>
              <a:t>May 23, 2019</a:t>
            </a:fld>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466DEE7D-FCA9-4F71-975D-73C8C0153FDE}" type="slidenum">
              <a:rPr lang="zh-TW" altLang="en-US" smtClean="0"/>
              <a:pPr/>
              <a:t>‹#›</a:t>
            </a:fld>
            <a:endParaRPr lang="en-US" altLang="zh-TW"/>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E974A2F4-74CE-4A93-93C7-A499487CCBE8}" type="slidenum">
              <a:rPr lang="zh-TW" altLang="en-US" smtClean="0"/>
              <a:pPr/>
              <a:t>‹#›</a:t>
            </a:fld>
            <a:endParaRPr lang="en-US" altLang="zh-TW"/>
          </a:p>
        </p:txBody>
      </p:sp>
    </p:spTree>
    <p:extLst>
      <p:ext uri="{BB962C8B-B14F-4D97-AF65-F5344CB8AC3E}">
        <p14:creationId xmlns:p14="http://schemas.microsoft.com/office/powerpoint/2010/main" val="29048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1784" y="290631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3B9BBBE-B57C-A642-8FF8-EF185A60F582}" type="datetime4">
              <a:rPr lang="en-US" altLang="zh-TW" smtClean="0"/>
              <a:t>May 23, 2019</a:t>
            </a:fld>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F9892465-840F-486D-A0DA-B5A0847AB779}" type="slidenum">
              <a:rPr lang="zh-TW" altLang="en-US"/>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00200"/>
            <a:ext cx="38608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26000" y="1600200"/>
            <a:ext cx="38608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029A1E3-E2D0-C44C-9C75-F007B7284A9D}" type="datetime4">
              <a:rPr lang="en-US" altLang="zh-TW" smtClean="0"/>
              <a:t>May 23, 2019</a:t>
            </a:fld>
            <a:endParaRPr lang="en-US" altLang="zh-TW"/>
          </a:p>
        </p:txBody>
      </p:sp>
      <p:sp>
        <p:nvSpPr>
          <p:cNvPr id="6" name="Footer Placeholder 5"/>
          <p:cNvSpPr>
            <a:spLocks noGrp="1"/>
          </p:cNvSpPr>
          <p:nvPr>
            <p:ph type="ftr" sz="quarter" idx="11"/>
          </p:nvPr>
        </p:nvSpPr>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836A42AB-5635-44FD-B6E3-6356CB98C5AB}" type="slidenum">
              <a:rPr lang="zh-TW" altLang="en-US"/>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087"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087"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8C21C0E1-C865-DD47-AAAC-340751E221A0}" type="datetime4">
              <a:rPr lang="en-US" altLang="zh-TW" smtClean="0"/>
              <a:t>May 23, 2019</a:t>
            </a:fld>
            <a:endParaRPr lang="en-US" altLang="zh-TW"/>
          </a:p>
        </p:txBody>
      </p:sp>
      <p:sp>
        <p:nvSpPr>
          <p:cNvPr id="8" name="Footer Placeholder 7"/>
          <p:cNvSpPr>
            <a:spLocks noGrp="1"/>
          </p:cNvSpPr>
          <p:nvPr>
            <p:ph type="ftr" sz="quarter" idx="11"/>
          </p:nvPr>
        </p:nvSpPr>
        <p:spPr/>
        <p:txBody>
          <a:bodyPr/>
          <a:lstStyle>
            <a:lvl1pPr>
              <a:defRPr/>
            </a:lvl1pPr>
          </a:lstStyle>
          <a:p>
            <a:endParaRPr lang="en-US" altLang="zh-TW"/>
          </a:p>
        </p:txBody>
      </p:sp>
      <p:sp>
        <p:nvSpPr>
          <p:cNvPr id="9" name="Slide Number Placeholder 8"/>
          <p:cNvSpPr>
            <a:spLocks noGrp="1"/>
          </p:cNvSpPr>
          <p:nvPr>
            <p:ph type="sldNum" sz="quarter" idx="12"/>
          </p:nvPr>
        </p:nvSpPr>
        <p:spPr/>
        <p:txBody>
          <a:bodyPr/>
          <a:lstStyle>
            <a:lvl1pPr>
              <a:defRPr/>
            </a:lvl1pPr>
          </a:lstStyle>
          <a:p>
            <a:fld id="{90AB6C09-291F-4E49-85C7-357B3E7575E1}" type="slidenum">
              <a:rPr lang="zh-TW" altLang="en-US"/>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FB3AB09F-CE7A-514B-B480-87A7D8F00B6A}" type="datetime4">
              <a:rPr lang="en-US" altLang="zh-TW" smtClean="0"/>
              <a:t>May 23, 2019</a:t>
            </a:fld>
            <a:endParaRPr lang="en-US" altLang="zh-TW"/>
          </a:p>
        </p:txBody>
      </p:sp>
      <p:sp>
        <p:nvSpPr>
          <p:cNvPr id="4" name="Footer Placeholder 3"/>
          <p:cNvSpPr>
            <a:spLocks noGrp="1"/>
          </p:cNvSpPr>
          <p:nvPr>
            <p:ph type="ftr" sz="quarter" idx="11"/>
          </p:nvPr>
        </p:nvSpPr>
        <p:spPr/>
        <p:txBody>
          <a:bodyPr/>
          <a:lstStyle>
            <a:lvl1pPr>
              <a:defRPr/>
            </a:lvl1pPr>
          </a:lstStyle>
          <a:p>
            <a:endParaRPr lang="en-US" altLang="zh-TW"/>
          </a:p>
        </p:txBody>
      </p:sp>
      <p:sp>
        <p:nvSpPr>
          <p:cNvPr id="5" name="Slide Number Placeholder 4"/>
          <p:cNvSpPr>
            <a:spLocks noGrp="1"/>
          </p:cNvSpPr>
          <p:nvPr>
            <p:ph type="sldNum" sz="quarter" idx="12"/>
          </p:nvPr>
        </p:nvSpPr>
        <p:spPr/>
        <p:txBody>
          <a:bodyPr/>
          <a:lstStyle>
            <a:lvl1pPr>
              <a:defRPr/>
            </a:lvl1pPr>
          </a:lstStyle>
          <a:p>
            <a:fld id="{FC15DCE2-2B82-47E3-ACED-AA96C10CAA3D}" type="slidenum">
              <a:rPr lang="zh-TW" altLang="en-US"/>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FD64650-EA38-4B42-9AE9-C105A4DC35CE}" type="datetime4">
              <a:rPr lang="en-US" altLang="zh-TW" smtClean="0"/>
              <a:t>May 23, 2019</a:t>
            </a:fld>
            <a:endParaRPr lang="en-US" altLang="zh-TW"/>
          </a:p>
        </p:txBody>
      </p:sp>
      <p:sp>
        <p:nvSpPr>
          <p:cNvPr id="3" name="Footer Placeholder 2"/>
          <p:cNvSpPr>
            <a:spLocks noGrp="1"/>
          </p:cNvSpPr>
          <p:nvPr>
            <p:ph type="ftr" sz="quarter" idx="11"/>
          </p:nvPr>
        </p:nvSpPr>
        <p:spPr/>
        <p:txBody>
          <a:bodyPr/>
          <a:lstStyle>
            <a:lvl1pPr>
              <a:defRPr/>
            </a:lvl1pPr>
          </a:lstStyle>
          <a:p>
            <a:endParaRPr lang="en-US" altLang="zh-TW"/>
          </a:p>
        </p:txBody>
      </p:sp>
      <p:sp>
        <p:nvSpPr>
          <p:cNvPr id="4" name="Slide Number Placeholder 3"/>
          <p:cNvSpPr>
            <a:spLocks noGrp="1"/>
          </p:cNvSpPr>
          <p:nvPr>
            <p:ph type="sldNum" sz="quarter" idx="12"/>
          </p:nvPr>
        </p:nvSpPr>
        <p:spPr/>
        <p:txBody>
          <a:bodyPr/>
          <a:lstStyle>
            <a:lvl1pPr>
              <a:defRPr/>
            </a:lvl1pPr>
          </a:lstStyle>
          <a:p>
            <a:fld id="{9F9CB32D-9E74-420D-8A8C-C7CAA6D393E0}" type="slidenum">
              <a:rPr lang="zh-TW" altLang="en-US"/>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72659"/>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4708"/>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2A23004-46F2-674C-8959-BF1255E3B29B}" type="datetime4">
              <a:rPr lang="en-US" altLang="zh-TW" smtClean="0"/>
              <a:t>May 23, 2019</a:t>
            </a:fld>
            <a:endParaRPr lang="en-US" altLang="zh-TW"/>
          </a:p>
        </p:txBody>
      </p:sp>
      <p:sp>
        <p:nvSpPr>
          <p:cNvPr id="6" name="Footer Placeholder 5"/>
          <p:cNvSpPr>
            <a:spLocks noGrp="1"/>
          </p:cNvSpPr>
          <p:nvPr>
            <p:ph type="ftr" sz="quarter" idx="11"/>
          </p:nvPr>
        </p:nvSpPr>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9761628D-4B49-4148-978A-2D9A2A1CAADB}" type="slidenum">
              <a:rPr lang="zh-TW" altLang="en-US"/>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817"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E51EB27-2C4C-5E41-8775-770A41841A5C}" type="datetime4">
              <a:rPr lang="en-US" altLang="zh-TW" smtClean="0"/>
              <a:t>May 23, 2019</a:t>
            </a:fld>
            <a:endParaRPr lang="en-US" altLang="zh-TW"/>
          </a:p>
        </p:txBody>
      </p:sp>
      <p:sp>
        <p:nvSpPr>
          <p:cNvPr id="6" name="Footer Placeholder 5"/>
          <p:cNvSpPr>
            <a:spLocks noGrp="1"/>
          </p:cNvSpPr>
          <p:nvPr>
            <p:ph type="ftr" sz="quarter" idx="11"/>
          </p:nvPr>
        </p:nvSpPr>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580D488D-39FB-49CC-BD23-9207139B5BC3}" type="slidenum">
              <a:rPr lang="zh-TW" altLang="en-US"/>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tile tx="19050" ty="0" sx="100000" sy="100000" flip="none" algn="ctr"/>
        </a:blip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bwMode="auto">
          <a:xfrm>
            <a:off x="762000" y="275035"/>
            <a:ext cx="7924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31075" name="Rectangle 3"/>
          <p:cNvSpPr>
            <a:spLocks noGrp="1" noChangeArrowheads="1"/>
          </p:cNvSpPr>
          <p:nvPr>
            <p:ph type="body" idx="1"/>
          </p:nvPr>
        </p:nvSpPr>
        <p:spPr bwMode="auto">
          <a:xfrm>
            <a:off x="762000" y="1600200"/>
            <a:ext cx="7924800" cy="45255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31076" name="Rectangle 4"/>
          <p:cNvSpPr>
            <a:spLocks noGrp="1" noChangeArrowheads="1"/>
          </p:cNvSpPr>
          <p:nvPr>
            <p:ph type="dt" sz="half" idx="2"/>
          </p:nvPr>
        </p:nvSpPr>
        <p:spPr bwMode="auto">
          <a:xfrm>
            <a:off x="990600" y="6244829"/>
            <a:ext cx="160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defRPr sz="1400">
                <a:solidFill>
                  <a:srgbClr val="003366"/>
                </a:solidFill>
                <a:effectLst/>
                <a:ea typeface="PMingLiU" pitchFamily="18" charset="-120"/>
              </a:defRPr>
            </a:lvl1pPr>
          </a:lstStyle>
          <a:p>
            <a:fld id="{15D1A880-D31E-2640-9F25-ACD9A616B894}" type="datetime4">
              <a:rPr lang="en-US" altLang="zh-TW" smtClean="0"/>
              <a:t>May 23, 2019</a:t>
            </a:fld>
            <a:endParaRPr lang="en-US" altLang="zh-TW"/>
          </a:p>
        </p:txBody>
      </p:sp>
      <p:sp>
        <p:nvSpPr>
          <p:cNvPr id="131077" name="Rectangle 5"/>
          <p:cNvSpPr>
            <a:spLocks noGrp="1" noChangeArrowheads="1"/>
          </p:cNvSpPr>
          <p:nvPr>
            <p:ph type="ftr" sz="quarter" idx="3"/>
          </p:nvPr>
        </p:nvSpPr>
        <p:spPr bwMode="auto">
          <a:xfrm>
            <a:off x="3848102" y="6244829"/>
            <a:ext cx="21717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defRPr sz="1400">
                <a:solidFill>
                  <a:srgbClr val="003366"/>
                </a:solidFill>
                <a:effectLst/>
                <a:ea typeface="PMingLiU" pitchFamily="18" charset="-120"/>
              </a:defRPr>
            </a:lvl1pPr>
          </a:lstStyle>
          <a:p>
            <a:endParaRPr lang="en-US" altLang="zh-TW"/>
          </a:p>
        </p:txBody>
      </p:sp>
      <p:sp>
        <p:nvSpPr>
          <p:cNvPr id="131078" name="Rectangle 6"/>
          <p:cNvSpPr>
            <a:spLocks noGrp="1" noChangeArrowheads="1"/>
          </p:cNvSpPr>
          <p:nvPr>
            <p:ph type="sldNum" sz="quarter" idx="4"/>
          </p:nvPr>
        </p:nvSpPr>
        <p:spPr bwMode="auto">
          <a:xfrm>
            <a:off x="7086600" y="6244829"/>
            <a:ext cx="160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defRPr sz="1400">
                <a:solidFill>
                  <a:srgbClr val="003366"/>
                </a:solidFill>
                <a:effectLst/>
                <a:ea typeface="PMingLiU" pitchFamily="18" charset="-120"/>
              </a:defRPr>
            </a:lvl1pPr>
          </a:lstStyle>
          <a:p>
            <a:fld id="{186CE27F-1257-49B7-A5AA-6DC96A80003F}"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p:hf sldNum="0" hdr="0" ftr="0" dt="0"/>
  <p:txStyles>
    <p:titleStyle>
      <a:lvl1pPr algn="ctr" rtl="0" fontAlgn="base">
        <a:spcBef>
          <a:spcPct val="0"/>
        </a:spcBef>
        <a:spcAft>
          <a:spcPct val="0"/>
        </a:spcAft>
        <a:defRPr sz="4400" b="1">
          <a:solidFill>
            <a:srgbClr val="003366"/>
          </a:solidFill>
          <a:latin typeface="+mj-lt"/>
          <a:ea typeface="+mj-ea"/>
          <a:cs typeface="+mj-cs"/>
        </a:defRPr>
      </a:lvl1pPr>
      <a:lvl2pPr algn="ctr" rtl="0" fontAlgn="base">
        <a:spcBef>
          <a:spcPct val="0"/>
        </a:spcBef>
        <a:spcAft>
          <a:spcPct val="0"/>
        </a:spcAft>
        <a:defRPr sz="4400" b="1">
          <a:solidFill>
            <a:srgbClr val="003366"/>
          </a:solidFill>
          <a:latin typeface="Arial" pitchFamily="34" charset="0"/>
        </a:defRPr>
      </a:lvl2pPr>
      <a:lvl3pPr algn="ctr" rtl="0" fontAlgn="base">
        <a:spcBef>
          <a:spcPct val="0"/>
        </a:spcBef>
        <a:spcAft>
          <a:spcPct val="0"/>
        </a:spcAft>
        <a:defRPr sz="4400" b="1">
          <a:solidFill>
            <a:srgbClr val="003366"/>
          </a:solidFill>
          <a:latin typeface="Arial" pitchFamily="34" charset="0"/>
        </a:defRPr>
      </a:lvl3pPr>
      <a:lvl4pPr algn="ctr" rtl="0" fontAlgn="base">
        <a:spcBef>
          <a:spcPct val="0"/>
        </a:spcBef>
        <a:spcAft>
          <a:spcPct val="0"/>
        </a:spcAft>
        <a:defRPr sz="4400" b="1">
          <a:solidFill>
            <a:srgbClr val="003366"/>
          </a:solidFill>
          <a:latin typeface="Arial" pitchFamily="34" charset="0"/>
        </a:defRPr>
      </a:lvl4pPr>
      <a:lvl5pPr algn="ctr" rtl="0" fontAlgn="base">
        <a:spcBef>
          <a:spcPct val="0"/>
        </a:spcBef>
        <a:spcAft>
          <a:spcPct val="0"/>
        </a:spcAft>
        <a:defRPr sz="4400" b="1">
          <a:solidFill>
            <a:srgbClr val="003366"/>
          </a:solidFill>
          <a:latin typeface="Arial" pitchFamily="34" charset="0"/>
        </a:defRPr>
      </a:lvl5pPr>
      <a:lvl6pPr marL="457200" algn="ctr" rtl="0" fontAlgn="base">
        <a:spcBef>
          <a:spcPct val="0"/>
        </a:spcBef>
        <a:spcAft>
          <a:spcPct val="0"/>
        </a:spcAft>
        <a:defRPr sz="4400" b="1">
          <a:solidFill>
            <a:srgbClr val="003366"/>
          </a:solidFill>
          <a:latin typeface="Arial" pitchFamily="34" charset="0"/>
        </a:defRPr>
      </a:lvl6pPr>
      <a:lvl7pPr marL="914400" algn="ctr" rtl="0" fontAlgn="base">
        <a:spcBef>
          <a:spcPct val="0"/>
        </a:spcBef>
        <a:spcAft>
          <a:spcPct val="0"/>
        </a:spcAft>
        <a:defRPr sz="4400" b="1">
          <a:solidFill>
            <a:srgbClr val="003366"/>
          </a:solidFill>
          <a:latin typeface="Arial" pitchFamily="34" charset="0"/>
        </a:defRPr>
      </a:lvl7pPr>
      <a:lvl8pPr marL="1371600" algn="ctr" rtl="0" fontAlgn="base">
        <a:spcBef>
          <a:spcPct val="0"/>
        </a:spcBef>
        <a:spcAft>
          <a:spcPct val="0"/>
        </a:spcAft>
        <a:defRPr sz="4400" b="1">
          <a:solidFill>
            <a:srgbClr val="003366"/>
          </a:solidFill>
          <a:latin typeface="Arial" pitchFamily="34" charset="0"/>
        </a:defRPr>
      </a:lvl8pPr>
      <a:lvl9pPr marL="1828800" algn="ctr" rtl="0" fontAlgn="base">
        <a:spcBef>
          <a:spcPct val="0"/>
        </a:spcBef>
        <a:spcAft>
          <a:spcPct val="0"/>
        </a:spcAft>
        <a:defRPr sz="4400" b="1">
          <a:solidFill>
            <a:srgbClr val="003366"/>
          </a:solidFill>
          <a:latin typeface="Arial" pitchFamily="34" charset="0"/>
        </a:defRPr>
      </a:lvl9pPr>
    </p:titleStyle>
    <p:bodyStyle>
      <a:lvl1pPr marL="342900" indent="-342900" algn="l" rtl="0" fontAlgn="base">
        <a:spcBef>
          <a:spcPct val="20000"/>
        </a:spcBef>
        <a:spcAft>
          <a:spcPct val="0"/>
        </a:spcAft>
        <a:buClr>
          <a:schemeClr val="bg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bg1"/>
        </a:buClr>
        <a:buChar char="–"/>
        <a:defRPr sz="2800">
          <a:solidFill>
            <a:schemeClr val="tx1"/>
          </a:solidFill>
          <a:latin typeface="+mn-lt"/>
        </a:defRPr>
      </a:lvl2pPr>
      <a:lvl3pPr marL="1143000" indent="-228600" algn="l" rtl="0" fontAlgn="base">
        <a:spcBef>
          <a:spcPct val="20000"/>
        </a:spcBef>
        <a:spcAft>
          <a:spcPct val="0"/>
        </a:spcAft>
        <a:buClr>
          <a:schemeClr val="bg1"/>
        </a:buClr>
        <a:buChar char="•"/>
        <a:defRPr sz="2400">
          <a:solidFill>
            <a:schemeClr val="tx1"/>
          </a:solidFill>
          <a:latin typeface="+mn-lt"/>
        </a:defRPr>
      </a:lvl3pPr>
      <a:lvl4pPr marL="1600200" indent="-228600" algn="l" rtl="0" fontAlgn="base">
        <a:spcBef>
          <a:spcPct val="20000"/>
        </a:spcBef>
        <a:spcAft>
          <a:spcPct val="0"/>
        </a:spcAft>
        <a:buClr>
          <a:schemeClr val="bg1"/>
        </a:buClr>
        <a:buChar char="–"/>
        <a:defRPr sz="2000">
          <a:solidFill>
            <a:schemeClr val="tx1"/>
          </a:solidFill>
          <a:latin typeface="+mn-lt"/>
        </a:defRPr>
      </a:lvl4pPr>
      <a:lvl5pPr marL="2057400" indent="-228600" algn="l" rtl="0" fontAlgn="base">
        <a:spcBef>
          <a:spcPct val="20000"/>
        </a:spcBef>
        <a:spcAft>
          <a:spcPct val="0"/>
        </a:spcAft>
        <a:buClr>
          <a:schemeClr val="bg1"/>
        </a:buClr>
        <a:buChar char="»"/>
        <a:defRPr sz="2000">
          <a:solidFill>
            <a:schemeClr val="tx1"/>
          </a:solidFill>
          <a:latin typeface="+mn-lt"/>
        </a:defRPr>
      </a:lvl5pPr>
      <a:lvl6pPr marL="2514600" indent="-228600" algn="l" rtl="0" fontAlgn="base">
        <a:spcBef>
          <a:spcPct val="20000"/>
        </a:spcBef>
        <a:spcAft>
          <a:spcPct val="0"/>
        </a:spcAft>
        <a:buClr>
          <a:schemeClr val="bg1"/>
        </a:buClr>
        <a:buChar char="»"/>
        <a:defRPr sz="2000">
          <a:solidFill>
            <a:schemeClr val="tx1"/>
          </a:solidFill>
          <a:latin typeface="+mn-lt"/>
        </a:defRPr>
      </a:lvl6pPr>
      <a:lvl7pPr marL="2971800" indent="-228600" algn="l" rtl="0" fontAlgn="base">
        <a:spcBef>
          <a:spcPct val="20000"/>
        </a:spcBef>
        <a:spcAft>
          <a:spcPct val="0"/>
        </a:spcAft>
        <a:buClr>
          <a:schemeClr val="bg1"/>
        </a:buClr>
        <a:buChar char="»"/>
        <a:defRPr sz="2000">
          <a:solidFill>
            <a:schemeClr val="tx1"/>
          </a:solidFill>
          <a:latin typeface="+mn-lt"/>
        </a:defRPr>
      </a:lvl7pPr>
      <a:lvl8pPr marL="3429000" indent="-228600" algn="l" rtl="0" fontAlgn="base">
        <a:spcBef>
          <a:spcPct val="20000"/>
        </a:spcBef>
        <a:spcAft>
          <a:spcPct val="0"/>
        </a:spcAft>
        <a:buClr>
          <a:schemeClr val="bg1"/>
        </a:buClr>
        <a:buChar char="»"/>
        <a:defRPr sz="2000">
          <a:solidFill>
            <a:schemeClr val="tx1"/>
          </a:solidFill>
          <a:latin typeface="+mn-lt"/>
        </a:defRPr>
      </a:lvl8pPr>
      <a:lvl9pPr marL="3886200" indent="-228600" algn="l" rtl="0" fontAlgn="base">
        <a:spcBef>
          <a:spcPct val="20000"/>
        </a:spcBef>
        <a:spcAft>
          <a:spcPct val="0"/>
        </a:spcAft>
        <a:buClr>
          <a:schemeClr val="bg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tile tx="19050" ty="0" sx="100000" sy="100000" flip="none" algn="ctr"/>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x-none"/>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B582F22-3096-D04B-8073-59A39853B330}" type="datetime4">
              <a:rPr lang="en-US" altLang="zh-TW" smtClean="0"/>
              <a:t>May 23, 2019</a:t>
            </a:fld>
            <a:endParaRPr lang="en-US" altLang="zh-TW"/>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ltLang="zh-TW"/>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86CE27F-1257-49B7-A5AA-6DC96A80003F}" type="slidenum">
              <a:rPr lang="zh-TW" altLang="en-US" smtClean="0"/>
              <a:pPr/>
              <a:t>‹#›</a:t>
            </a:fld>
            <a:endParaRPr lang="en-US" altLang="zh-TW"/>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www.kaospilot.dk/"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hyperlink" Target="https://www.hyperisland.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enqa.eu/wp-content/uploads/2015/11/ESG_2015.pdf"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enqa.eu/wp-content/uploads/2015/11/ESG_2015.pdf"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3141" name="Picture 5" descr="P10005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3" y="1447800"/>
            <a:ext cx="9144000" cy="5410200"/>
          </a:xfrm>
          <a:prstGeom prst="rect">
            <a:avLst/>
          </a:prstGeom>
          <a:noFill/>
          <a:extLst>
            <a:ext uri="{909E8E84-426E-40dd-AFC4-6F175D3DCCD1}">
              <a14:hiddenFill xmlns="" xmlns:a14="http://schemas.microsoft.com/office/drawing/2010/main">
                <a:solidFill>
                  <a:srgbClr val="FFFFFF"/>
                </a:solidFill>
              </a14:hiddenFill>
            </a:ext>
          </a:extLst>
        </p:spPr>
      </p:pic>
      <p:sp>
        <p:nvSpPr>
          <p:cNvPr id="603138" name="Rectangle 2"/>
          <p:cNvSpPr>
            <a:spLocks noGrp="1" noChangeArrowheads="1"/>
          </p:cNvSpPr>
          <p:nvPr>
            <p:ph type="ctrTitle"/>
          </p:nvPr>
        </p:nvSpPr>
        <p:spPr>
          <a:xfrm>
            <a:off x="711200" y="400050"/>
            <a:ext cx="8432800" cy="1143000"/>
          </a:xfrm>
          <a:noFill/>
          <a:ln/>
          <a:extLst>
            <a:ext uri="{91240B29-F687-4f45-9708-019B960494DF}">
              <a14:hiddenLine xmlns="" xmlns:a14="http://schemas.microsoft.com/office/drawing/2010/main" w="12700">
                <a:solidFill>
                  <a:schemeClr val="tx1"/>
                </a:solidFill>
                <a:miter lim="800000"/>
                <a:headEnd/>
                <a:tailEnd/>
              </a14:hiddenLine>
            </a:ext>
          </a:extLst>
        </p:spPr>
        <p:txBody>
          <a:bodyPr lIns="90488" tIns="44450" rIns="90488" bIns="44450"/>
          <a:lstStyle/>
          <a:p>
            <a:r>
              <a:rPr lang="en-US" b="0" dirty="0">
                <a:solidFill>
                  <a:schemeClr val="tx1"/>
                </a:solidFill>
              </a:rPr>
              <a:t> </a:t>
            </a:r>
          </a:p>
        </p:txBody>
      </p:sp>
      <p:sp>
        <p:nvSpPr>
          <p:cNvPr id="2" name="Rounded Rectangle 1"/>
          <p:cNvSpPr/>
          <p:nvPr/>
        </p:nvSpPr>
        <p:spPr>
          <a:xfrm>
            <a:off x="1676400" y="1676400"/>
            <a:ext cx="5791200" cy="2819400"/>
          </a:xfrm>
          <a:prstGeom prst="round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139" name="Rectangle 3"/>
          <p:cNvSpPr>
            <a:spLocks noGrp="1" noChangeArrowheads="1"/>
          </p:cNvSpPr>
          <p:nvPr>
            <p:ph type="subTitle" idx="1"/>
          </p:nvPr>
        </p:nvSpPr>
        <p:spPr>
          <a:xfrm>
            <a:off x="1219200" y="1336553"/>
            <a:ext cx="6781800" cy="1940047"/>
          </a:xfrm>
          <a:noFill/>
          <a:ln/>
          <a:extLst>
            <a:ext uri="{91240B29-F687-4f45-9708-019B960494DF}">
              <a14:hiddenLine xmlns="" xmlns:a14="http://schemas.microsoft.com/office/drawing/2010/main" w="12700">
                <a:solidFill>
                  <a:schemeClr val="tx1"/>
                </a:solidFill>
                <a:miter lim="800000"/>
                <a:headEnd/>
                <a:tailEnd/>
              </a14:hiddenLine>
            </a:ext>
          </a:extLst>
        </p:spPr>
        <p:txBody>
          <a:bodyPr lIns="90488" tIns="44450" rIns="90488" bIns="44450">
            <a:normAutofit fontScale="25000" lnSpcReduction="20000"/>
          </a:bodyPr>
          <a:lstStyle/>
          <a:p>
            <a:pPr marL="342900" indent="-342900">
              <a:lnSpc>
                <a:spcPct val="130000"/>
              </a:lnSpc>
            </a:pPr>
            <a:endParaRPr lang="fr-FR" sz="14400" b="1" dirty="0">
              <a:solidFill>
                <a:srgbClr val="003366"/>
              </a:solidFill>
              <a:effectLst>
                <a:outerShdw blurRad="38100" dist="38100" dir="2700000" algn="tl">
                  <a:srgbClr val="000000">
                    <a:alpha val="43137"/>
                  </a:srgbClr>
                </a:outerShdw>
              </a:effectLst>
              <a:latin typeface="News Gothic MT" charset="0"/>
              <a:ea typeface="News Gothic MT" charset="0"/>
              <a:cs typeface="News Gothic MT" charset="0"/>
            </a:endParaRPr>
          </a:p>
          <a:p>
            <a:r>
              <a:rPr lang="en-US" sz="12800" b="1" dirty="0">
                <a:solidFill>
                  <a:srgbClr val="002060"/>
                </a:solidFill>
                <a:latin typeface="Times New Roman" panose="02020603050405020304" pitchFamily="18" charset="0"/>
                <a:cs typeface="Times New Roman" panose="02020603050405020304" pitchFamily="18" charset="0"/>
              </a:rPr>
              <a:t>Recognition of Qualifications</a:t>
            </a:r>
          </a:p>
          <a:p>
            <a:r>
              <a:rPr lang="en-US" sz="12800" b="1" dirty="0">
                <a:solidFill>
                  <a:srgbClr val="002060"/>
                </a:solidFill>
                <a:latin typeface="Times New Roman" panose="02020603050405020304" pitchFamily="18" charset="0"/>
                <a:cs typeface="Times New Roman" panose="02020603050405020304" pitchFamily="18" charset="0"/>
              </a:rPr>
              <a:t>in an International Perspective:</a:t>
            </a:r>
            <a:endParaRPr lang="en-US" sz="12800" dirty="0">
              <a:solidFill>
                <a:srgbClr val="002060"/>
              </a:solidFill>
              <a:latin typeface="Times New Roman" panose="02020603050405020304" pitchFamily="18" charset="0"/>
              <a:cs typeface="Times New Roman" panose="02020603050405020304" pitchFamily="18" charset="0"/>
            </a:endParaRPr>
          </a:p>
          <a:p>
            <a:pPr>
              <a:spcAft>
                <a:spcPts val="1200"/>
              </a:spcAft>
            </a:pPr>
            <a:r>
              <a:rPr lang="en-US" sz="12800" b="1" dirty="0">
                <a:solidFill>
                  <a:srgbClr val="002060"/>
                </a:solidFill>
                <a:latin typeface="Times New Roman" panose="02020603050405020304" pitchFamily="18" charset="0"/>
                <a:cs typeface="Times New Roman" panose="02020603050405020304" pitchFamily="18" charset="0"/>
              </a:rPr>
              <a:t>New Opportunities for Quality Assurance</a:t>
            </a:r>
          </a:p>
          <a:p>
            <a:r>
              <a:rPr lang="en-US" sz="11200" b="1" dirty="0">
                <a:solidFill>
                  <a:srgbClr val="002060"/>
                </a:solidFill>
                <a:latin typeface="Times New Roman" panose="02020603050405020304" pitchFamily="18" charset="0"/>
                <a:cs typeface="Times New Roman" panose="02020603050405020304" pitchFamily="18" charset="0"/>
              </a:rPr>
              <a:t>UGC / INQAAHE, 26 March 2019</a:t>
            </a:r>
            <a:endParaRPr lang="en-US" sz="11200" dirty="0">
              <a:solidFill>
                <a:srgbClr val="002060"/>
              </a:solidFill>
              <a:latin typeface="Times New Roman" panose="02020603050405020304" pitchFamily="18" charset="0"/>
              <a:cs typeface="Times New Roman" panose="02020603050405020304" pitchFamily="18" charset="0"/>
            </a:endParaRPr>
          </a:p>
          <a:p>
            <a:pPr marL="342900" indent="-342900"/>
            <a:r>
              <a:rPr lang="en-US" sz="12800" dirty="0">
                <a:solidFill>
                  <a:srgbClr val="003366"/>
                </a:solidFill>
                <a:latin typeface="Times New Roman" panose="02020603050405020304" pitchFamily="18" charset="0"/>
                <a:ea typeface="News Gothic MT" charset="0"/>
                <a:cs typeface="Times New Roman" panose="02020603050405020304" pitchFamily="18" charset="0"/>
              </a:rPr>
              <a:t> </a:t>
            </a:r>
          </a:p>
        </p:txBody>
      </p:sp>
    </p:spTree>
    <p:extLst>
      <p:ext uri="{BB962C8B-B14F-4D97-AF65-F5344CB8AC3E}">
        <p14:creationId xmlns:p14="http://schemas.microsoft.com/office/powerpoint/2010/main" val="59861590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42276" cy="1336956"/>
          </a:xfrm>
        </p:spPr>
        <p:txBody>
          <a:bodyPr/>
          <a:lstStyle/>
          <a:p>
            <a:r>
              <a:rPr lang="en-US" sz="3600" dirty="0">
                <a:solidFill>
                  <a:schemeClr val="bg1"/>
                </a:solidFill>
              </a:rPr>
              <a:t>Profile of the learners</a:t>
            </a:r>
            <a:endParaRPr lang="en-US" dirty="0">
              <a:solidFill>
                <a:schemeClr val="bg1"/>
              </a:solidFill>
            </a:endParaRPr>
          </a:p>
        </p:txBody>
      </p:sp>
      <p:pic>
        <p:nvPicPr>
          <p:cNvPr id="5" name="Content Placeholder 4" descr="DSC_0354.JPG"/>
          <p:cNvPicPr>
            <a:picLocks noGrp="1" noChangeAspect="1"/>
          </p:cNvPicPr>
          <p:nvPr>
            <p:ph idx="1"/>
          </p:nvPr>
        </p:nvPicPr>
        <p:blipFill>
          <a:blip r:embed="rId3" cstate="print">
            <a:extLst>
              <a:ext uri="{28A0092B-C50C-407E-A947-70E740481C1C}">
                <a14:useLocalDpi xmlns:a14="http://schemas.microsoft.com/office/drawing/2010/main" val="0"/>
              </a:ext>
            </a:extLst>
          </a:blip>
          <a:srcRect t="9230" b="9230"/>
          <a:stretch>
            <a:fillRect/>
          </a:stretch>
        </p:blipFill>
        <p:spPr>
          <a:xfrm>
            <a:off x="0" y="3352801"/>
            <a:ext cx="5079334" cy="3505200"/>
          </a:xfrm>
        </p:spPr>
      </p:pic>
      <p:pic>
        <p:nvPicPr>
          <p:cNvPr id="6" name="Picture 5" descr="DSC_036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064700" y="888300"/>
            <a:ext cx="6172199" cy="4395599"/>
          </a:xfrm>
          <a:prstGeom prst="rect">
            <a:avLst/>
          </a:prstGeom>
        </p:spPr>
      </p:pic>
    </p:spTree>
    <p:extLst>
      <p:ext uri="{BB962C8B-B14F-4D97-AF65-F5344CB8AC3E}">
        <p14:creationId xmlns:p14="http://schemas.microsoft.com/office/powerpoint/2010/main" val="170824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3" presetClass="exit" presetSubtype="10" fill="hold" grpId="0" nodeType="withEffect">
                                  <p:stCondLst>
                                    <p:cond delay="0"/>
                                  </p:stCondLst>
                                  <p:childTnLst>
                                    <p:animEffect transition="out" filter="blinds(horizontal)">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81000"/>
            <a:ext cx="8042276" cy="1336956"/>
          </a:xfrm>
        </p:spPr>
        <p:txBody>
          <a:bodyPr/>
          <a:lstStyle/>
          <a:p>
            <a:r>
              <a:rPr lang="en-US" sz="3600" dirty="0">
                <a:solidFill>
                  <a:schemeClr val="bg1"/>
                </a:solidFill>
              </a:rPr>
              <a:t>E-Generation</a:t>
            </a:r>
          </a:p>
        </p:txBody>
      </p:sp>
      <p:pic>
        <p:nvPicPr>
          <p:cNvPr id="6" name="Picture 5"/>
          <p:cNvPicPr>
            <a:picLocks noChangeAspect="1"/>
          </p:cNvPicPr>
          <p:nvPr/>
        </p:nvPicPr>
        <p:blipFill>
          <a:blip r:embed="rId2"/>
          <a:stretch>
            <a:fillRect/>
          </a:stretch>
        </p:blipFill>
        <p:spPr>
          <a:xfrm>
            <a:off x="1144692" y="2241123"/>
            <a:ext cx="1522308" cy="1522308"/>
          </a:xfrm>
          <a:prstGeom prst="rect">
            <a:avLst/>
          </a:prstGeom>
        </p:spPr>
      </p:pic>
      <p:pic>
        <p:nvPicPr>
          <p:cNvPr id="7" name="Content Placeholder 6"/>
          <p:cNvPicPr>
            <a:picLocks noGrp="1" noChangeAspect="1"/>
          </p:cNvPicPr>
          <p:nvPr>
            <p:ph idx="1"/>
          </p:nvPr>
        </p:nvPicPr>
        <p:blipFill>
          <a:blip r:embed="rId3"/>
          <a:srcRect l="-42580" r="-42580"/>
          <a:stretch>
            <a:fillRect/>
          </a:stretch>
        </p:blipFill>
        <p:spPr>
          <a:xfrm>
            <a:off x="6192979" y="1600201"/>
            <a:ext cx="2398572" cy="1295399"/>
          </a:xfrm>
          <a:prstGeom prst="rect">
            <a:avLst/>
          </a:prstGeom>
        </p:spPr>
      </p:pic>
      <p:pic>
        <p:nvPicPr>
          <p:cNvPr id="8" name="Picture 7"/>
          <p:cNvPicPr>
            <a:picLocks noChangeAspect="1"/>
          </p:cNvPicPr>
          <p:nvPr/>
        </p:nvPicPr>
        <p:blipFill>
          <a:blip r:embed="rId4"/>
          <a:stretch>
            <a:fillRect/>
          </a:stretch>
        </p:blipFill>
        <p:spPr>
          <a:xfrm>
            <a:off x="3657600" y="1447800"/>
            <a:ext cx="1673039" cy="1237151"/>
          </a:xfrm>
          <a:prstGeom prst="rect">
            <a:avLst/>
          </a:prstGeom>
        </p:spPr>
      </p:pic>
      <p:pic>
        <p:nvPicPr>
          <p:cNvPr id="9" name="Picture 8"/>
          <p:cNvPicPr>
            <a:picLocks noChangeAspect="1"/>
          </p:cNvPicPr>
          <p:nvPr/>
        </p:nvPicPr>
        <p:blipFill>
          <a:blip r:embed="rId5"/>
          <a:stretch>
            <a:fillRect/>
          </a:stretch>
        </p:blipFill>
        <p:spPr>
          <a:xfrm>
            <a:off x="7066735" y="5029200"/>
            <a:ext cx="2077265" cy="1163269"/>
          </a:xfrm>
          <a:prstGeom prst="rect">
            <a:avLst/>
          </a:prstGeom>
        </p:spPr>
      </p:pic>
      <p:pic>
        <p:nvPicPr>
          <p:cNvPr id="2" name="Picture 1"/>
          <p:cNvPicPr>
            <a:picLocks noChangeAspect="1"/>
          </p:cNvPicPr>
          <p:nvPr/>
        </p:nvPicPr>
        <p:blipFill>
          <a:blip r:embed="rId6"/>
          <a:stretch>
            <a:fillRect/>
          </a:stretch>
        </p:blipFill>
        <p:spPr>
          <a:xfrm>
            <a:off x="16933" y="5055658"/>
            <a:ext cx="3716867" cy="2323042"/>
          </a:xfrm>
          <a:prstGeom prst="rect">
            <a:avLst/>
          </a:prstGeom>
        </p:spPr>
      </p:pic>
      <p:pic>
        <p:nvPicPr>
          <p:cNvPr id="11" name="Picture 10" descr="wikipedia.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8600" y="3352800"/>
            <a:ext cx="2576853" cy="2565400"/>
          </a:xfrm>
          <a:prstGeom prst="rect">
            <a:avLst/>
          </a:prstGeom>
        </p:spPr>
      </p:pic>
    </p:spTree>
    <p:extLst>
      <p:ext uri="{BB962C8B-B14F-4D97-AF65-F5344CB8AC3E}">
        <p14:creationId xmlns:p14="http://schemas.microsoft.com/office/powerpoint/2010/main" val="48682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711200" y="800100"/>
            <a:ext cx="7772400" cy="1219200"/>
          </a:xfrm>
        </p:spPr>
        <p:txBody>
          <a:bodyPr/>
          <a:lstStyle/>
          <a:p>
            <a:r>
              <a:rPr lang="en-US" altLang="zh-TW" dirty="0">
                <a:latin typeface="Times New Roman"/>
                <a:ea typeface="PMingLiU" pitchFamily="18" charset="-120"/>
              </a:rPr>
              <a:t>…</a:t>
            </a:r>
            <a:r>
              <a:rPr lang="en-US" altLang="zh-TW" dirty="0">
                <a:ea typeface="PMingLiU" pitchFamily="18" charset="-120"/>
              </a:rPr>
              <a:t> hasta la </a:t>
            </a:r>
            <a:r>
              <a:rPr lang="en-US" altLang="zh-TW" dirty="0" err="1">
                <a:ea typeface="PMingLiU" pitchFamily="18" charset="-120"/>
              </a:rPr>
              <a:t>sabiduria</a:t>
            </a:r>
            <a:r>
              <a:rPr lang="en-US" altLang="zh-TW" dirty="0">
                <a:ea typeface="PMingLiU" pitchFamily="18" charset="-120"/>
              </a:rPr>
              <a:t/>
            </a:r>
            <a:br>
              <a:rPr lang="en-US" altLang="zh-TW" dirty="0">
                <a:ea typeface="PMingLiU" pitchFamily="18" charset="-120"/>
              </a:rPr>
            </a:br>
            <a:r>
              <a:rPr lang="en-US" altLang="zh-TW" dirty="0">
                <a:ea typeface="PMingLiU" pitchFamily="18" charset="-120"/>
              </a:rPr>
              <a:t/>
            </a:r>
            <a:br>
              <a:rPr lang="en-US" altLang="zh-TW" dirty="0">
                <a:ea typeface="PMingLiU" pitchFamily="18" charset="-120"/>
              </a:rPr>
            </a:br>
            <a:r>
              <a:rPr lang="en-US" altLang="zh-TW" dirty="0">
                <a:ea typeface="PMingLiU" pitchFamily="18" charset="-120"/>
              </a:rPr>
              <a:t/>
            </a:r>
            <a:br>
              <a:rPr lang="en-US" altLang="zh-TW" dirty="0">
                <a:ea typeface="PMingLiU" pitchFamily="18" charset="-120"/>
              </a:rPr>
            </a:br>
            <a:endParaRPr lang="en-US" altLang="zh-TW" dirty="0">
              <a:ea typeface="PMingLiU" pitchFamily="18" charset="-120"/>
            </a:endParaRPr>
          </a:p>
        </p:txBody>
      </p:sp>
      <p:pic>
        <p:nvPicPr>
          <p:cNvPr id="6" name="Picture 5" descr="Oldest graduate.jpg"/>
          <p:cNvPicPr>
            <a:picLocks noChangeAspect="1"/>
          </p:cNvPicPr>
          <p:nvPr/>
        </p:nvPicPr>
        <p:blipFill>
          <a:blip r:embed="rId3" cstate="print"/>
          <a:stretch>
            <a:fillRect/>
          </a:stretch>
        </p:blipFill>
        <p:spPr>
          <a:xfrm>
            <a:off x="0" y="1143000"/>
            <a:ext cx="9185379" cy="5715000"/>
          </a:xfrm>
          <a:prstGeom prst="rect">
            <a:avLst/>
          </a:prstGeom>
        </p:spPr>
      </p:pic>
      <p:sp>
        <p:nvSpPr>
          <p:cNvPr id="7" name="Rectangle 6"/>
          <p:cNvSpPr/>
          <p:nvPr/>
        </p:nvSpPr>
        <p:spPr>
          <a:xfrm>
            <a:off x="1828800" y="685800"/>
            <a:ext cx="5867400" cy="757130"/>
          </a:xfrm>
          <a:prstGeom prst="rect">
            <a:avLst/>
          </a:prstGeom>
        </p:spPr>
        <p:txBody>
          <a:bodyPr wrap="square">
            <a:spAutoFit/>
          </a:bodyPr>
          <a:lstStyle/>
          <a:p>
            <a:endParaRPr lang="en-US" dirty="0"/>
          </a:p>
          <a:p>
            <a:r>
              <a:rPr lang="en-US" dirty="0"/>
              <a:t>    </a:t>
            </a:r>
          </a:p>
        </p:txBody>
      </p:sp>
    </p:spTree>
    <p:extLst>
      <p:ext uri="{BB962C8B-B14F-4D97-AF65-F5344CB8AC3E}">
        <p14:creationId xmlns:p14="http://schemas.microsoft.com/office/powerpoint/2010/main" val="1802413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34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530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24" y="-304800"/>
            <a:ext cx="8042276" cy="1336956"/>
          </a:xfrm>
        </p:spPr>
        <p:txBody>
          <a:bodyPr/>
          <a:lstStyle/>
          <a:p>
            <a:pPr algn="l"/>
            <a:r>
              <a:rPr lang="en-US" sz="3600" dirty="0">
                <a:solidFill>
                  <a:srgbClr val="FFFFFF"/>
                </a:solidFill>
              </a:rPr>
              <a:t>Curricular innovations</a:t>
            </a:r>
          </a:p>
        </p:txBody>
      </p:sp>
      <p:sp>
        <p:nvSpPr>
          <p:cNvPr id="3" name="Content Placeholder 2"/>
          <p:cNvSpPr>
            <a:spLocks noGrp="1"/>
          </p:cNvSpPr>
          <p:nvPr>
            <p:ph idx="1"/>
          </p:nvPr>
        </p:nvSpPr>
        <p:spPr>
          <a:xfrm>
            <a:off x="533400" y="1905000"/>
            <a:ext cx="8042276" cy="4343400"/>
          </a:xfrm>
        </p:spPr>
        <p:txBody>
          <a:bodyPr>
            <a:normAutofit fontScale="77500" lnSpcReduction="20000"/>
          </a:bodyPr>
          <a:lstStyle/>
          <a:p>
            <a:pPr>
              <a:lnSpc>
                <a:spcPct val="130000"/>
              </a:lnSpc>
              <a:buClr>
                <a:srgbClr val="000090"/>
              </a:buClr>
            </a:pPr>
            <a:r>
              <a:rPr lang="en-US" dirty="0"/>
              <a:t>Problem-based / Design-based Learning (Maastricht, Roskilde, Aalborg)</a:t>
            </a:r>
          </a:p>
          <a:p>
            <a:pPr>
              <a:lnSpc>
                <a:spcPct val="130000"/>
              </a:lnSpc>
              <a:buClr>
                <a:srgbClr val="000090"/>
              </a:buClr>
            </a:pPr>
            <a:r>
              <a:rPr lang="en-US" dirty="0"/>
              <a:t>Experiential learning (coop, </a:t>
            </a:r>
            <a:r>
              <a:rPr lang="en-US"/>
              <a:t>service learning, </a:t>
            </a:r>
            <a:r>
              <a:rPr lang="en-US" dirty="0"/>
              <a:t>simulations, role playing, learning games)</a:t>
            </a:r>
          </a:p>
          <a:p>
            <a:pPr>
              <a:lnSpc>
                <a:spcPct val="130000"/>
              </a:lnSpc>
              <a:buClr>
                <a:srgbClr val="000090"/>
              </a:buClr>
            </a:pPr>
            <a:r>
              <a:rPr lang="en-US" dirty="0"/>
              <a:t>Multi-disciplinary programs</a:t>
            </a:r>
          </a:p>
          <a:p>
            <a:pPr lvl="1">
              <a:lnSpc>
                <a:spcPct val="130000"/>
              </a:lnSpc>
              <a:buClr>
                <a:srgbClr val="000090"/>
              </a:buClr>
            </a:pPr>
            <a:r>
              <a:rPr lang="en-US" dirty="0"/>
              <a:t>Amsterdam University College </a:t>
            </a:r>
          </a:p>
          <a:p>
            <a:pPr lvl="1">
              <a:lnSpc>
                <a:spcPct val="130000"/>
              </a:lnSpc>
              <a:buClr>
                <a:srgbClr val="000090"/>
              </a:buClr>
            </a:pPr>
            <a:r>
              <a:rPr lang="en-US" dirty="0"/>
              <a:t>U of Queensland School of Chemistry and Molecular Biosciences</a:t>
            </a:r>
          </a:p>
          <a:p>
            <a:pPr>
              <a:lnSpc>
                <a:spcPct val="130000"/>
              </a:lnSpc>
              <a:buClr>
                <a:srgbClr val="000090"/>
              </a:buClr>
            </a:pPr>
            <a:r>
              <a:rPr lang="en-US" dirty="0"/>
              <a:t>Competency-based learning</a:t>
            </a:r>
          </a:p>
          <a:p>
            <a:pPr lvl="1">
              <a:lnSpc>
                <a:spcPct val="130000"/>
              </a:lnSpc>
              <a:buClr>
                <a:srgbClr val="000090"/>
              </a:buClr>
            </a:pPr>
            <a:r>
              <a:rPr lang="en-US" dirty="0"/>
              <a:t>Western Governors’ University</a:t>
            </a:r>
          </a:p>
          <a:p>
            <a:pPr marL="0" indent="0">
              <a:lnSpc>
                <a:spcPct val="130000"/>
              </a:lnSpc>
              <a:buNone/>
            </a:pPr>
            <a:endParaRPr lang="en-US" dirty="0"/>
          </a:p>
          <a:p>
            <a:endParaRPr lang="en-US" dirty="0"/>
          </a:p>
        </p:txBody>
      </p:sp>
    </p:spTree>
    <p:extLst>
      <p:ext uri="{BB962C8B-B14F-4D97-AF65-F5344CB8AC3E}">
        <p14:creationId xmlns:p14="http://schemas.microsoft.com/office/powerpoint/2010/main" val="344168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4" y="-346356"/>
            <a:ext cx="8042276" cy="1336956"/>
          </a:xfrm>
        </p:spPr>
        <p:txBody>
          <a:bodyPr/>
          <a:lstStyle/>
          <a:p>
            <a:pPr algn="l"/>
            <a:r>
              <a:rPr lang="en-US" sz="3600" dirty="0">
                <a:solidFill>
                  <a:srgbClr val="FFFFFF"/>
                </a:solidFill>
              </a:rPr>
              <a:t>Pedagogical Innovations</a:t>
            </a:r>
          </a:p>
        </p:txBody>
      </p:sp>
      <p:sp>
        <p:nvSpPr>
          <p:cNvPr id="3" name="Content Placeholder 2"/>
          <p:cNvSpPr>
            <a:spLocks noGrp="1"/>
          </p:cNvSpPr>
          <p:nvPr>
            <p:ph idx="1"/>
          </p:nvPr>
        </p:nvSpPr>
        <p:spPr>
          <a:xfrm>
            <a:off x="533400" y="1905000"/>
            <a:ext cx="8042276" cy="4343400"/>
          </a:xfrm>
        </p:spPr>
        <p:txBody>
          <a:bodyPr>
            <a:normAutofit/>
          </a:bodyPr>
          <a:lstStyle/>
          <a:p>
            <a:pPr>
              <a:lnSpc>
                <a:spcPct val="130000"/>
              </a:lnSpc>
              <a:buClr>
                <a:srgbClr val="000090"/>
              </a:buClr>
            </a:pPr>
            <a:r>
              <a:rPr lang="es-CO" dirty="0"/>
              <a:t>E-learning / Self-learning (AI facilitated)</a:t>
            </a:r>
          </a:p>
          <a:p>
            <a:pPr>
              <a:lnSpc>
                <a:spcPct val="130000"/>
              </a:lnSpc>
              <a:buClr>
                <a:srgbClr val="000090"/>
              </a:buClr>
            </a:pPr>
            <a:r>
              <a:rPr lang="es-CO" dirty="0"/>
              <a:t>Peer learning (clickers, flipped classroom)</a:t>
            </a:r>
          </a:p>
          <a:p>
            <a:pPr>
              <a:lnSpc>
                <a:spcPct val="130000"/>
              </a:lnSpc>
              <a:buClr>
                <a:srgbClr val="000090"/>
              </a:buClr>
            </a:pPr>
            <a:r>
              <a:rPr lang="es-CO" dirty="0"/>
              <a:t>Team-based learning</a:t>
            </a:r>
          </a:p>
          <a:p>
            <a:pPr>
              <a:lnSpc>
                <a:spcPct val="130000"/>
              </a:lnSpc>
              <a:buClr>
                <a:srgbClr val="000090"/>
              </a:buClr>
            </a:pPr>
            <a:endParaRPr lang="es-CO" dirty="0"/>
          </a:p>
          <a:p>
            <a:pPr>
              <a:lnSpc>
                <a:spcPct val="130000"/>
              </a:lnSpc>
              <a:buClr>
                <a:srgbClr val="000090"/>
              </a:buClr>
            </a:pPr>
            <a:endParaRPr lang="es-CO" dirty="0"/>
          </a:p>
          <a:p>
            <a:pPr>
              <a:lnSpc>
                <a:spcPct val="130000"/>
              </a:lnSpc>
              <a:buClr>
                <a:srgbClr val="000090"/>
              </a:buClr>
            </a:pPr>
            <a:endParaRPr lang="es-CO" dirty="0"/>
          </a:p>
          <a:p>
            <a:pPr>
              <a:lnSpc>
                <a:spcPct val="130000"/>
              </a:lnSpc>
            </a:pPr>
            <a:endParaRPr lang="en-US" dirty="0"/>
          </a:p>
          <a:p>
            <a:endParaRPr lang="en-US" dirty="0"/>
          </a:p>
        </p:txBody>
      </p:sp>
    </p:spTree>
    <p:extLst>
      <p:ext uri="{BB962C8B-B14F-4D97-AF65-F5344CB8AC3E}">
        <p14:creationId xmlns:p14="http://schemas.microsoft.com/office/powerpoint/2010/main" val="166023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4" y="-346356"/>
            <a:ext cx="8042276" cy="1336956"/>
          </a:xfrm>
        </p:spPr>
        <p:txBody>
          <a:bodyPr/>
          <a:lstStyle/>
          <a:p>
            <a:pPr algn="l"/>
            <a:r>
              <a:rPr lang="en-US" sz="3600" dirty="0">
                <a:solidFill>
                  <a:srgbClr val="FFFFFF"/>
                </a:solidFill>
              </a:rPr>
              <a:t>New Technologies</a:t>
            </a:r>
          </a:p>
        </p:txBody>
      </p:sp>
      <p:sp>
        <p:nvSpPr>
          <p:cNvPr id="3" name="Content Placeholder 2"/>
          <p:cNvSpPr>
            <a:spLocks noGrp="1"/>
          </p:cNvSpPr>
          <p:nvPr>
            <p:ph idx="1"/>
          </p:nvPr>
        </p:nvSpPr>
        <p:spPr>
          <a:xfrm>
            <a:off x="533400" y="1905000"/>
            <a:ext cx="8042276" cy="4343400"/>
          </a:xfrm>
        </p:spPr>
        <p:txBody>
          <a:bodyPr>
            <a:normAutofit fontScale="92500" lnSpcReduction="20000"/>
          </a:bodyPr>
          <a:lstStyle/>
          <a:p>
            <a:pPr>
              <a:lnSpc>
                <a:spcPct val="130000"/>
              </a:lnSpc>
              <a:buClr>
                <a:srgbClr val="000090"/>
              </a:buClr>
            </a:pPr>
            <a:r>
              <a:rPr lang="es-CO" dirty="0"/>
              <a:t>Computers and Internet</a:t>
            </a:r>
          </a:p>
          <a:p>
            <a:pPr>
              <a:lnSpc>
                <a:spcPct val="130000"/>
              </a:lnSpc>
              <a:buClr>
                <a:srgbClr val="000090"/>
              </a:buClr>
            </a:pPr>
            <a:r>
              <a:rPr lang="es-CO" dirty="0"/>
              <a:t>Artificial intelligence</a:t>
            </a:r>
          </a:p>
          <a:p>
            <a:pPr>
              <a:lnSpc>
                <a:spcPct val="130000"/>
              </a:lnSpc>
              <a:buClr>
                <a:srgbClr val="000090"/>
              </a:buClr>
            </a:pPr>
            <a:r>
              <a:rPr lang="es-CO" dirty="0"/>
              <a:t>Big Data</a:t>
            </a:r>
          </a:p>
          <a:p>
            <a:pPr>
              <a:lnSpc>
                <a:spcPct val="130000"/>
              </a:lnSpc>
              <a:buClr>
                <a:srgbClr val="000090"/>
              </a:buClr>
            </a:pPr>
            <a:r>
              <a:rPr lang="es-CO" dirty="0"/>
              <a:t>Blockchain</a:t>
            </a:r>
          </a:p>
          <a:p>
            <a:pPr>
              <a:lnSpc>
                <a:spcPct val="130000"/>
              </a:lnSpc>
              <a:buClr>
                <a:srgbClr val="000090"/>
              </a:buClr>
            </a:pPr>
            <a:r>
              <a:rPr lang="es-CO" dirty="0"/>
              <a:t>Virtual Reality / Augmented Reality</a:t>
            </a:r>
          </a:p>
          <a:p>
            <a:pPr>
              <a:lnSpc>
                <a:spcPct val="130000"/>
              </a:lnSpc>
              <a:buClr>
                <a:srgbClr val="000090"/>
              </a:buClr>
            </a:pPr>
            <a:r>
              <a:rPr lang="es-CO" dirty="0"/>
              <a:t>3-D Printing</a:t>
            </a:r>
          </a:p>
          <a:p>
            <a:pPr>
              <a:lnSpc>
                <a:spcPct val="130000"/>
              </a:lnSpc>
              <a:buClr>
                <a:srgbClr val="000090"/>
              </a:buClr>
            </a:pPr>
            <a:r>
              <a:rPr lang="es-CO" dirty="0"/>
              <a:t>Collaborative Platforms</a:t>
            </a:r>
          </a:p>
          <a:p>
            <a:pPr marL="0" indent="0">
              <a:lnSpc>
                <a:spcPct val="130000"/>
              </a:lnSpc>
              <a:buClr>
                <a:srgbClr val="000090"/>
              </a:buClr>
              <a:buNone/>
            </a:pPr>
            <a:endParaRPr lang="es-CO" dirty="0"/>
          </a:p>
          <a:p>
            <a:pPr>
              <a:lnSpc>
                <a:spcPct val="130000"/>
              </a:lnSpc>
              <a:buClr>
                <a:srgbClr val="000090"/>
              </a:buClr>
            </a:pPr>
            <a:endParaRPr lang="es-CO" dirty="0"/>
          </a:p>
          <a:p>
            <a:pPr>
              <a:lnSpc>
                <a:spcPct val="130000"/>
              </a:lnSpc>
              <a:buClr>
                <a:srgbClr val="000090"/>
              </a:buClr>
            </a:pPr>
            <a:endParaRPr lang="es-CO" dirty="0"/>
          </a:p>
          <a:p>
            <a:pPr>
              <a:lnSpc>
                <a:spcPct val="130000"/>
              </a:lnSpc>
            </a:pPr>
            <a:endParaRPr lang="en-US" dirty="0"/>
          </a:p>
          <a:p>
            <a:endParaRPr lang="en-US" dirty="0"/>
          </a:p>
        </p:txBody>
      </p:sp>
    </p:spTree>
    <p:extLst>
      <p:ext uri="{BB962C8B-B14F-4D97-AF65-F5344CB8AC3E}">
        <p14:creationId xmlns:p14="http://schemas.microsoft.com/office/powerpoint/2010/main" val="203361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pp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9677400" cy="6858000"/>
          </a:xfrm>
          <a:prstGeom prst="rect">
            <a:avLst/>
          </a:prstGeom>
        </p:spPr>
      </p:pic>
    </p:spTree>
    <p:extLst>
      <p:ext uri="{BB962C8B-B14F-4D97-AF65-F5344CB8AC3E}">
        <p14:creationId xmlns:p14="http://schemas.microsoft.com/office/powerpoint/2010/main" val="2784901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35366E-4E0D-C944-8298-190B25827322}"/>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1B572E09-DE15-0F4E-A993-8E10517B9D15}"/>
              </a:ext>
            </a:extLst>
          </p:cNvPr>
          <p:cNvSpPr>
            <a:spLocks noGrp="1"/>
          </p:cNvSpPr>
          <p:nvPr>
            <p:ph type="subTitle" idx="1"/>
          </p:nvPr>
        </p:nvSpPr>
        <p:spPr/>
        <p:txBody>
          <a:bodyPr/>
          <a:lstStyle/>
          <a:p>
            <a:endParaRPr lang="en-US"/>
          </a:p>
        </p:txBody>
      </p:sp>
      <p:pic>
        <p:nvPicPr>
          <p:cNvPr id="5" name="Picture 4">
            <a:extLst>
              <a:ext uri="{FF2B5EF4-FFF2-40B4-BE49-F238E27FC236}">
                <a16:creationId xmlns="" xmlns:a16="http://schemas.microsoft.com/office/drawing/2014/main" id="{CC848833-7F19-DB43-9E2C-A458B0F71DEF}"/>
              </a:ext>
            </a:extLst>
          </p:cNvPr>
          <p:cNvPicPr>
            <a:picLocks noChangeAspect="1"/>
          </p:cNvPicPr>
          <p:nvPr/>
        </p:nvPicPr>
        <p:blipFill>
          <a:blip r:embed="rId3"/>
          <a:stretch>
            <a:fillRect/>
          </a:stretch>
        </p:blipFill>
        <p:spPr>
          <a:xfrm>
            <a:off x="1" y="0"/>
            <a:ext cx="9143999" cy="6858000"/>
          </a:xfrm>
          <a:prstGeom prst="rect">
            <a:avLst/>
          </a:prstGeom>
        </p:spPr>
      </p:pic>
    </p:spTree>
    <p:extLst>
      <p:ext uri="{BB962C8B-B14F-4D97-AF65-F5344CB8AC3E}">
        <p14:creationId xmlns:p14="http://schemas.microsoft.com/office/powerpoint/2010/main" val="1526526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032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1219200" y="3962400"/>
            <a:ext cx="7376584" cy="2362200"/>
          </a:xfrm>
          <a:prstGeom prst="rect">
            <a:avLst/>
          </a:prstGeom>
          <a:noFill/>
          <a:ln w="12700">
            <a:noFill/>
            <a:miter lim="800000"/>
            <a:headEnd/>
            <a:tailEnd/>
          </a:ln>
        </p:spPr>
        <p:txBody>
          <a:bodyPr lIns="90488" tIns="44450" rIns="90488" bIns="44450"/>
          <a:lstStyle/>
          <a:p>
            <a:pPr marL="457200" indent="-457200" algn="l">
              <a:lnSpc>
                <a:spcPct val="120000"/>
              </a:lnSpc>
              <a:spcBef>
                <a:spcPct val="0"/>
              </a:spcBef>
              <a:spcAft>
                <a:spcPts val="1800"/>
              </a:spcAft>
              <a:buClr>
                <a:srgbClr val="003366"/>
              </a:buClr>
              <a:buSzPct val="100000"/>
              <a:buFont typeface="Arial"/>
              <a:buChar char="•"/>
            </a:pPr>
            <a:r>
              <a:rPr lang="es-CO" sz="3200" dirty="0">
                <a:solidFill>
                  <a:srgbClr val="003366"/>
                </a:solidFill>
                <a:effectLst/>
                <a:latin typeface="Times New Roman"/>
                <a:ea typeface="+mj-ea"/>
                <a:cs typeface="Times New Roman"/>
              </a:rPr>
              <a:t>A Changing and Challenging World</a:t>
            </a:r>
          </a:p>
          <a:p>
            <a:pPr marL="457200" indent="-457200" algn="l">
              <a:lnSpc>
                <a:spcPct val="100000"/>
              </a:lnSpc>
              <a:spcBef>
                <a:spcPct val="0"/>
              </a:spcBef>
              <a:spcAft>
                <a:spcPts val="1800"/>
              </a:spcAft>
              <a:buClr>
                <a:srgbClr val="003366"/>
              </a:buClr>
              <a:buSzPct val="100000"/>
              <a:buFont typeface="Arial" charset="0"/>
              <a:buChar char="•"/>
            </a:pPr>
            <a:r>
              <a:rPr lang="en-US" sz="3200" dirty="0">
                <a:solidFill>
                  <a:srgbClr val="003366"/>
                </a:solidFill>
                <a:effectLst/>
                <a:latin typeface="Times New Roman"/>
                <a:ea typeface="+mj-ea"/>
                <a:cs typeface="Times New Roman"/>
              </a:rPr>
              <a:t>The Rising Tide of Quality Assurance</a:t>
            </a:r>
          </a:p>
        </p:txBody>
      </p:sp>
      <p:sp>
        <p:nvSpPr>
          <p:cNvPr id="4" name="Rectangle 3"/>
          <p:cNvSpPr/>
          <p:nvPr/>
        </p:nvSpPr>
        <p:spPr>
          <a:xfrm>
            <a:off x="0" y="304800"/>
            <a:ext cx="5867400" cy="830997"/>
          </a:xfrm>
          <a:prstGeom prst="rect">
            <a:avLst/>
          </a:prstGeom>
        </p:spPr>
        <p:txBody>
          <a:bodyPr wrap="square">
            <a:spAutoFit/>
          </a:bodyPr>
          <a:lstStyle/>
          <a:p>
            <a:pPr eaLnBrk="0" hangingPunct="0">
              <a:lnSpc>
                <a:spcPct val="100000"/>
              </a:lnSpc>
              <a:spcBef>
                <a:spcPct val="0"/>
              </a:spcBef>
              <a:buClrTx/>
            </a:pPr>
            <a:r>
              <a:rPr lang="en-US" sz="4800" dirty="0">
                <a:solidFill>
                  <a:srgbClr val="FFFFFF"/>
                </a:solidFill>
                <a:effectLst/>
                <a:latin typeface="Times New Roman" pitchFamily="18" charset="0"/>
              </a:rPr>
              <a:t>Outline</a:t>
            </a:r>
          </a:p>
        </p:txBody>
      </p:sp>
      <p:pic>
        <p:nvPicPr>
          <p:cNvPr id="7" name="Picture 6" descr="Libr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133600"/>
            <a:ext cx="4495800" cy="1752600"/>
          </a:xfrm>
          <a:prstGeom prst="rect">
            <a:avLst/>
          </a:prstGeom>
        </p:spPr>
      </p:pic>
    </p:spTree>
    <p:extLst>
      <p:ext uri="{BB962C8B-B14F-4D97-AF65-F5344CB8AC3E}">
        <p14:creationId xmlns:p14="http://schemas.microsoft.com/office/powerpoint/2010/main" val="3369523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2355">
                                            <p:txEl>
                                              <p:pRg st="0" end="0"/>
                                            </p:txEl>
                                          </p:spTgt>
                                        </p:tgtEl>
                                        <p:attrNameLst>
                                          <p:attrName>style.visibility</p:attrName>
                                        </p:attrNameLst>
                                      </p:cBhvr>
                                      <p:to>
                                        <p:strVal val="visible"/>
                                      </p:to>
                                    </p:set>
                                    <p:animEffect transition="in" filter="diamond(in)">
                                      <p:cBhvr>
                                        <p:cTn id="7" dur="500"/>
                                        <p:tgtEl>
                                          <p:spTgt spid="612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2355">
                                            <p:txEl>
                                              <p:pRg st="1" end="1"/>
                                            </p:txEl>
                                          </p:spTgt>
                                        </p:tgtEl>
                                        <p:attrNameLst>
                                          <p:attrName>style.visibility</p:attrName>
                                        </p:attrNameLst>
                                      </p:cBhvr>
                                      <p:to>
                                        <p:strVal val="visible"/>
                                      </p:to>
                                    </p:set>
                                    <p:animEffect transition="in" filter="diamond(in)">
                                      <p:cBhvr>
                                        <p:cTn id="12" dur="500"/>
                                        <p:tgtEl>
                                          <p:spTgt spid="6123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a:p>
        </p:txBody>
      </p:sp>
      <p:pic>
        <p:nvPicPr>
          <p:cNvPr id="7" name="Picture 6" descr="SignatureViewOlinColleg12 Nov 07_5x7"/>
          <p:cNvPicPr>
            <a:picLocks noChangeAspect="1" noChangeArrowheads="1"/>
          </p:cNvPicPr>
          <p:nvPr/>
        </p:nvPicPr>
        <p:blipFill>
          <a:blip r:embed="rId2" cstate="print"/>
          <a:srcRect/>
          <a:stretch>
            <a:fillRect/>
          </a:stretch>
        </p:blipFill>
        <p:spPr bwMode="auto">
          <a:xfrm>
            <a:off x="-152400" y="0"/>
            <a:ext cx="9448800" cy="7696200"/>
          </a:xfrm>
          <a:prstGeom prst="rect">
            <a:avLst/>
          </a:prstGeom>
          <a:noFill/>
          <a:ln w="9525">
            <a:noFill/>
            <a:miter lim="800000"/>
            <a:headEnd/>
            <a:tailEnd/>
          </a:ln>
        </p:spPr>
      </p:pic>
    </p:spTree>
    <p:extLst>
      <p:ext uri="{BB962C8B-B14F-4D97-AF65-F5344CB8AC3E}">
        <p14:creationId xmlns:p14="http://schemas.microsoft.com/office/powerpoint/2010/main" val="587558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0" y="-76200"/>
            <a:ext cx="8001000" cy="1143000"/>
          </a:xfrm>
        </p:spPr>
        <p:txBody>
          <a:bodyPr/>
          <a:lstStyle/>
          <a:p>
            <a:pPr eaLnBrk="1" hangingPunct="1"/>
            <a:r>
              <a:rPr lang="en-US" dirty="0">
                <a:solidFill>
                  <a:schemeClr val="bg1"/>
                </a:solidFill>
              </a:rPr>
              <a:t>Olin College of Engineering</a:t>
            </a:r>
          </a:p>
        </p:txBody>
      </p:sp>
      <p:sp>
        <p:nvSpPr>
          <p:cNvPr id="733187" name="Rectangle 3"/>
          <p:cNvSpPr>
            <a:spLocks noGrp="1" noChangeArrowheads="1"/>
          </p:cNvSpPr>
          <p:nvPr>
            <p:ph type="body" idx="1"/>
          </p:nvPr>
        </p:nvSpPr>
        <p:spPr>
          <a:xfrm>
            <a:off x="914400" y="2286000"/>
            <a:ext cx="7518400" cy="4343400"/>
          </a:xfrm>
        </p:spPr>
        <p:txBody>
          <a:bodyPr>
            <a:normAutofit/>
          </a:bodyPr>
          <a:lstStyle/>
          <a:p>
            <a:pPr eaLnBrk="1" hangingPunct="1">
              <a:spcBef>
                <a:spcPct val="40000"/>
              </a:spcBef>
              <a:spcAft>
                <a:spcPct val="40000"/>
              </a:spcAft>
              <a:buClr>
                <a:srgbClr val="003366"/>
              </a:buClr>
            </a:pPr>
            <a:r>
              <a:rPr lang="en-US" dirty="0"/>
              <a:t>Designed-based learning (as teams)</a:t>
            </a:r>
          </a:p>
          <a:p>
            <a:pPr eaLnBrk="1" hangingPunct="1">
              <a:spcBef>
                <a:spcPct val="40000"/>
              </a:spcBef>
              <a:spcAft>
                <a:spcPct val="40000"/>
              </a:spcAft>
              <a:buClr>
                <a:srgbClr val="003366"/>
              </a:buClr>
            </a:pPr>
            <a:r>
              <a:rPr lang="en-US" dirty="0"/>
              <a:t>Multi-disciplinary</a:t>
            </a:r>
          </a:p>
          <a:p>
            <a:pPr eaLnBrk="1" hangingPunct="1">
              <a:spcBef>
                <a:spcPct val="40000"/>
              </a:spcBef>
              <a:spcAft>
                <a:spcPct val="40000"/>
              </a:spcAft>
              <a:buClr>
                <a:srgbClr val="003366"/>
              </a:buClr>
            </a:pPr>
            <a:r>
              <a:rPr lang="en-US" dirty="0"/>
              <a:t>No academic departments / no tenure</a:t>
            </a:r>
          </a:p>
          <a:p>
            <a:pPr eaLnBrk="1" hangingPunct="1">
              <a:spcBef>
                <a:spcPct val="40000"/>
              </a:spcBef>
              <a:spcAft>
                <a:spcPct val="40000"/>
              </a:spcAft>
              <a:buClr>
                <a:srgbClr val="003366"/>
              </a:buClr>
            </a:pPr>
            <a:r>
              <a:rPr lang="en-US" dirty="0"/>
              <a:t>Integration of engineering, entrepreneurships and humanities </a:t>
            </a:r>
          </a:p>
          <a:p>
            <a:pPr eaLnBrk="1" hangingPunct="1">
              <a:spcBef>
                <a:spcPct val="40000"/>
              </a:spcBef>
              <a:spcAft>
                <a:spcPct val="40000"/>
              </a:spcAft>
              <a:buClr>
                <a:schemeClr val="accent6">
                  <a:lumMod val="75000"/>
                </a:schemeClr>
              </a:buClr>
            </a:pPr>
            <a:endParaRPr lang="en-US" dirty="0"/>
          </a:p>
          <a:p>
            <a:pPr eaLnBrk="1" hangingPunct="1">
              <a:spcBef>
                <a:spcPct val="40000"/>
              </a:spcBef>
              <a:spcAft>
                <a:spcPct val="40000"/>
              </a:spcAft>
              <a:buClr>
                <a:schemeClr val="accent6">
                  <a:lumMod val="75000"/>
                </a:schemeClr>
              </a:buClr>
            </a:pPr>
            <a:endParaRPr lang="en-US" dirty="0"/>
          </a:p>
        </p:txBody>
      </p:sp>
    </p:spTree>
    <p:extLst>
      <p:ext uri="{BB962C8B-B14F-4D97-AF65-F5344CB8AC3E}">
        <p14:creationId xmlns:p14="http://schemas.microsoft.com/office/powerpoint/2010/main" val="1296938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33187">
                                            <p:txEl>
                                              <p:pRg st="0" end="0"/>
                                            </p:txEl>
                                          </p:spTgt>
                                        </p:tgtEl>
                                        <p:attrNameLst>
                                          <p:attrName>style.visibility</p:attrName>
                                        </p:attrNameLst>
                                      </p:cBhvr>
                                      <p:to>
                                        <p:strVal val="visible"/>
                                      </p:to>
                                    </p:set>
                                    <p:animEffect transition="in" filter="diamond(in)">
                                      <p:cBhvr>
                                        <p:cTn id="7" dur="500"/>
                                        <p:tgtEl>
                                          <p:spTgt spid="73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33187">
                                            <p:txEl>
                                              <p:pRg st="1" end="1"/>
                                            </p:txEl>
                                          </p:spTgt>
                                        </p:tgtEl>
                                        <p:attrNameLst>
                                          <p:attrName>style.visibility</p:attrName>
                                        </p:attrNameLst>
                                      </p:cBhvr>
                                      <p:to>
                                        <p:strVal val="visible"/>
                                      </p:to>
                                    </p:set>
                                    <p:animEffect transition="in" filter="diamond(in)">
                                      <p:cBhvr>
                                        <p:cTn id="12" dur="500"/>
                                        <p:tgtEl>
                                          <p:spTgt spid="73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33187">
                                            <p:txEl>
                                              <p:pRg st="2" end="2"/>
                                            </p:txEl>
                                          </p:spTgt>
                                        </p:tgtEl>
                                        <p:attrNameLst>
                                          <p:attrName>style.visibility</p:attrName>
                                        </p:attrNameLst>
                                      </p:cBhvr>
                                      <p:to>
                                        <p:strVal val="visible"/>
                                      </p:to>
                                    </p:set>
                                    <p:animEffect transition="in" filter="diamond(in)">
                                      <p:cBhvr>
                                        <p:cTn id="17" dur="500"/>
                                        <p:tgtEl>
                                          <p:spTgt spid="733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33187">
                                            <p:txEl>
                                              <p:pRg st="3" end="3"/>
                                            </p:txEl>
                                          </p:spTgt>
                                        </p:tgtEl>
                                        <p:attrNameLst>
                                          <p:attrName>style.visibility</p:attrName>
                                        </p:attrNameLst>
                                      </p:cBhvr>
                                      <p:to>
                                        <p:strVal val="visible"/>
                                      </p:to>
                                    </p:set>
                                    <p:animEffect transition="in" filter="diamond(in)">
                                      <p:cBhvr>
                                        <p:cTn id="22" dur="500"/>
                                        <p:tgtEl>
                                          <p:spTgt spid="733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ChangeArrowheads="1"/>
          </p:cNvSpPr>
          <p:nvPr/>
        </p:nvSpPr>
        <p:spPr bwMode="auto">
          <a:xfrm>
            <a:off x="1425526" y="886929"/>
            <a:ext cx="5871503" cy="383364"/>
          </a:xfrm>
          <a:prstGeom prst="rect">
            <a:avLst/>
          </a:prstGeom>
          <a:noFill/>
          <a:ln w="9525">
            <a:noFill/>
            <a:miter lim="800000"/>
            <a:headEnd/>
            <a:tailEnd/>
          </a:ln>
          <a:effectLst/>
        </p:spPr>
        <p:txBody>
          <a:bodyPr wrap="square">
            <a:prstTxWarp prst="textNoShape">
              <a:avLst/>
            </a:prstTxWarp>
            <a:spAutoFit/>
          </a:bodyPr>
          <a:lstStyle/>
          <a:p>
            <a:r>
              <a:rPr lang="en-US">
                <a:solidFill>
                  <a:srgbClr val="004080"/>
                </a:solidFill>
              </a:rPr>
              <a:t>MODES OF TEACHING AND LEARNING</a:t>
            </a:r>
            <a:endParaRPr lang="en-US" sz="1800">
              <a:solidFill>
                <a:srgbClr val="004080"/>
              </a:solidFill>
            </a:endParaRPr>
          </a:p>
        </p:txBody>
      </p:sp>
      <p:sp>
        <p:nvSpPr>
          <p:cNvPr id="484355" name="Rectangle 3"/>
          <p:cNvSpPr>
            <a:spLocks noChangeArrowheads="1"/>
          </p:cNvSpPr>
          <p:nvPr/>
        </p:nvSpPr>
        <p:spPr bwMode="auto">
          <a:xfrm>
            <a:off x="1172308" y="2687032"/>
            <a:ext cx="5446835" cy="4472587"/>
          </a:xfrm>
          <a:prstGeom prst="rect">
            <a:avLst/>
          </a:prstGeom>
          <a:noFill/>
          <a:ln w="9525">
            <a:noFill/>
            <a:miter lim="800000"/>
            <a:headEnd/>
            <a:tailEnd/>
          </a:ln>
          <a:effectLst/>
        </p:spPr>
        <p:txBody>
          <a:bodyPr wrap="square">
            <a:prstTxWarp prst="textNoShape">
              <a:avLst/>
            </a:prstTxWarp>
            <a:spAutoFit/>
          </a:bodyPr>
          <a:lstStyle/>
          <a:p>
            <a:pPr>
              <a:buFontTx/>
              <a:buChar char="•"/>
            </a:pPr>
            <a:r>
              <a:rPr lang="en-US" sz="1600" dirty="0">
                <a:solidFill>
                  <a:srgbClr val="004080"/>
                </a:solidFill>
              </a:rPr>
              <a:t> HANDS-ON PROJECT-BASED LEARNING</a:t>
            </a:r>
          </a:p>
          <a:p>
            <a:pPr>
              <a:buFontTx/>
              <a:buChar char="•"/>
            </a:pPr>
            <a:endParaRPr lang="en-US" sz="1600" dirty="0">
              <a:solidFill>
                <a:srgbClr val="004080"/>
              </a:solidFill>
            </a:endParaRPr>
          </a:p>
          <a:p>
            <a:pPr>
              <a:buFontTx/>
              <a:buChar char="•"/>
            </a:pPr>
            <a:r>
              <a:rPr lang="en-US" sz="1600" dirty="0">
                <a:solidFill>
                  <a:srgbClr val="004080"/>
                </a:solidFill>
              </a:rPr>
              <a:t> LABORATORY-BASED EXPERIENCES</a:t>
            </a:r>
          </a:p>
          <a:p>
            <a:endParaRPr lang="en-US" sz="1600" dirty="0">
              <a:solidFill>
                <a:srgbClr val="004080"/>
              </a:solidFill>
            </a:endParaRPr>
          </a:p>
          <a:p>
            <a:pPr>
              <a:buFontTx/>
              <a:buChar char="•"/>
            </a:pPr>
            <a:r>
              <a:rPr lang="en-US" sz="1600" dirty="0">
                <a:solidFill>
                  <a:srgbClr val="004080"/>
                </a:solidFill>
              </a:rPr>
              <a:t> SEMINAR-DISCUSSION </a:t>
            </a:r>
          </a:p>
          <a:p>
            <a:pPr>
              <a:buFontTx/>
              <a:buChar char="•"/>
            </a:pPr>
            <a:endParaRPr lang="en-US" sz="1600" dirty="0">
              <a:solidFill>
                <a:srgbClr val="004080"/>
              </a:solidFill>
            </a:endParaRPr>
          </a:p>
          <a:p>
            <a:pPr>
              <a:buFontTx/>
              <a:buChar char="•"/>
            </a:pPr>
            <a:r>
              <a:rPr lang="en-US" sz="1600" dirty="0">
                <a:solidFill>
                  <a:srgbClr val="004080"/>
                </a:solidFill>
              </a:rPr>
              <a:t> INTERACTIVE LECTURE</a:t>
            </a:r>
          </a:p>
          <a:p>
            <a:pPr>
              <a:buFontTx/>
              <a:buChar char="•"/>
            </a:pPr>
            <a:endParaRPr lang="en-US" sz="1600" dirty="0">
              <a:solidFill>
                <a:srgbClr val="004080"/>
              </a:solidFill>
            </a:endParaRPr>
          </a:p>
          <a:p>
            <a:pPr>
              <a:buFontTx/>
              <a:buChar char="•"/>
            </a:pPr>
            <a:r>
              <a:rPr lang="en-US" sz="1600" dirty="0">
                <a:solidFill>
                  <a:srgbClr val="004080"/>
                </a:solidFill>
              </a:rPr>
              <a:t> STUDENT-BASED INDEPENDENT LEARNING</a:t>
            </a:r>
          </a:p>
          <a:p>
            <a:pPr>
              <a:buFontTx/>
              <a:buChar char="•"/>
            </a:pPr>
            <a:endParaRPr lang="en-US" sz="1600" dirty="0">
              <a:solidFill>
                <a:srgbClr val="004080"/>
              </a:solidFill>
            </a:endParaRPr>
          </a:p>
          <a:p>
            <a:pPr>
              <a:buFontTx/>
              <a:buChar char="•"/>
            </a:pPr>
            <a:r>
              <a:rPr lang="en-US" sz="1600" dirty="0">
                <a:solidFill>
                  <a:srgbClr val="004080"/>
                </a:solidFill>
              </a:rPr>
              <a:t> TEAM-BASED INDEPENDENT LEARNING</a:t>
            </a:r>
          </a:p>
          <a:p>
            <a:pPr>
              <a:buFontTx/>
              <a:buChar char="•"/>
            </a:pPr>
            <a:endParaRPr lang="en-US" sz="1600" dirty="0">
              <a:solidFill>
                <a:srgbClr val="004080"/>
              </a:solidFill>
            </a:endParaRPr>
          </a:p>
          <a:p>
            <a:pPr>
              <a:buFontTx/>
              <a:buChar char="•"/>
            </a:pPr>
            <a:r>
              <a:rPr lang="en-US" sz="1600" dirty="0">
                <a:solidFill>
                  <a:srgbClr val="004080"/>
                </a:solidFill>
              </a:rPr>
              <a:t> INDIVIDUAL AND TEAM MENTORSHIP BY FACULTY </a:t>
            </a:r>
          </a:p>
          <a:p>
            <a:pPr>
              <a:buFontTx/>
              <a:buChar char="•"/>
            </a:pPr>
            <a:endParaRPr lang="en-US" sz="1600" dirty="0">
              <a:solidFill>
                <a:srgbClr val="004080"/>
              </a:solidFill>
            </a:endParaRPr>
          </a:p>
          <a:p>
            <a:pPr>
              <a:buFontTx/>
              <a:buChar char="•"/>
            </a:pPr>
            <a:endParaRPr lang="en-US" sz="1600" dirty="0">
              <a:solidFill>
                <a:srgbClr val="004080"/>
              </a:solidFill>
            </a:endParaRPr>
          </a:p>
          <a:p>
            <a:pPr>
              <a:buFontTx/>
              <a:buChar char="•"/>
            </a:pPr>
            <a:endParaRPr lang="en-US" sz="1600" dirty="0">
              <a:solidFill>
                <a:srgbClr val="004080"/>
              </a:solidFill>
            </a:endParaRPr>
          </a:p>
          <a:p>
            <a:endParaRPr lang="en-US" dirty="0">
              <a:latin typeface="Times" pitchFamily="-108" charset="0"/>
            </a:endParaRPr>
          </a:p>
        </p:txBody>
      </p:sp>
      <p:sp>
        <p:nvSpPr>
          <p:cNvPr id="484356" name="Rectangle 4"/>
          <p:cNvSpPr>
            <a:spLocks noChangeArrowheads="1"/>
          </p:cNvSpPr>
          <p:nvPr/>
        </p:nvSpPr>
        <p:spPr bwMode="auto">
          <a:xfrm>
            <a:off x="1879429" y="1429745"/>
            <a:ext cx="5011395" cy="606994"/>
          </a:xfrm>
          <a:prstGeom prst="rect">
            <a:avLst/>
          </a:prstGeom>
          <a:noFill/>
          <a:ln w="9525">
            <a:noFill/>
            <a:miter lim="800000"/>
            <a:headEnd/>
            <a:tailEnd/>
          </a:ln>
          <a:effectLst/>
        </p:spPr>
        <p:txBody>
          <a:bodyPr wrap="square">
            <a:prstTxWarp prst="textNoShape">
              <a:avLst/>
            </a:prstTxWarp>
            <a:spAutoFit/>
          </a:bodyPr>
          <a:lstStyle/>
          <a:p>
            <a:pPr algn="ctr"/>
            <a:r>
              <a:rPr lang="en-US" sz="1600">
                <a:solidFill>
                  <a:srgbClr val="004080"/>
                </a:solidFill>
              </a:rPr>
              <a:t>AT OLIN, WE TEACH, AND STUDENTS LEARN, IN</a:t>
            </a:r>
          </a:p>
          <a:p>
            <a:pPr algn="ctr"/>
            <a:r>
              <a:rPr lang="en-US" sz="1600">
                <a:solidFill>
                  <a:srgbClr val="004080"/>
                </a:solidFill>
              </a:rPr>
              <a:t>A VARIETY OF MODES</a:t>
            </a:r>
          </a:p>
        </p:txBody>
      </p:sp>
      <p:pic>
        <p:nvPicPr>
          <p:cNvPr id="484357" name="Picture 5" descr="040421-107"/>
          <p:cNvPicPr>
            <a:picLocks noChangeAspect="1" noChangeArrowheads="1"/>
          </p:cNvPicPr>
          <p:nvPr/>
        </p:nvPicPr>
        <p:blipFill>
          <a:blip r:embed="rId3" cstate="print"/>
          <a:srcRect/>
          <a:stretch>
            <a:fillRect/>
          </a:stretch>
        </p:blipFill>
        <p:spPr bwMode="auto">
          <a:xfrm>
            <a:off x="3124200" y="0"/>
            <a:ext cx="3175782" cy="2179344"/>
          </a:xfrm>
          <a:prstGeom prst="rect">
            <a:avLst/>
          </a:prstGeom>
          <a:noFill/>
        </p:spPr>
      </p:pic>
      <p:pic>
        <p:nvPicPr>
          <p:cNvPr id="484358" name="Picture 6" descr="Bio071"/>
          <p:cNvPicPr>
            <a:picLocks noChangeAspect="1" noChangeArrowheads="1"/>
          </p:cNvPicPr>
          <p:nvPr/>
        </p:nvPicPr>
        <p:blipFill>
          <a:blip r:embed="rId4" cstate="print"/>
          <a:srcRect/>
          <a:stretch>
            <a:fillRect/>
          </a:stretch>
        </p:blipFill>
        <p:spPr bwMode="auto">
          <a:xfrm>
            <a:off x="22274" y="0"/>
            <a:ext cx="3175782" cy="2179344"/>
          </a:xfrm>
          <a:prstGeom prst="rect">
            <a:avLst/>
          </a:prstGeom>
          <a:noFill/>
          <a:ln w="9525">
            <a:noFill/>
            <a:miter lim="800000"/>
            <a:headEnd/>
            <a:tailEnd/>
          </a:ln>
        </p:spPr>
      </p:pic>
      <p:pic>
        <p:nvPicPr>
          <p:cNvPr id="484359" name="Picture 7" descr="Linder_student"/>
          <p:cNvPicPr>
            <a:picLocks noChangeAspect="1" noChangeArrowheads="1"/>
          </p:cNvPicPr>
          <p:nvPr/>
        </p:nvPicPr>
        <p:blipFill>
          <a:blip r:embed="rId5" cstate="print"/>
          <a:srcRect/>
          <a:stretch>
            <a:fillRect/>
          </a:stretch>
        </p:blipFill>
        <p:spPr bwMode="auto">
          <a:xfrm>
            <a:off x="3124200" y="2357054"/>
            <a:ext cx="3175782" cy="2214945"/>
          </a:xfrm>
          <a:prstGeom prst="rect">
            <a:avLst/>
          </a:prstGeom>
          <a:noFill/>
        </p:spPr>
      </p:pic>
      <p:pic>
        <p:nvPicPr>
          <p:cNvPr id="484360" name="Picture 8" descr="AHS table 4"/>
          <p:cNvPicPr>
            <a:picLocks noChangeAspect="1" noChangeArrowheads="1"/>
          </p:cNvPicPr>
          <p:nvPr/>
        </p:nvPicPr>
        <p:blipFill>
          <a:blip r:embed="rId6" cstate="print"/>
          <a:srcRect/>
          <a:stretch>
            <a:fillRect/>
          </a:stretch>
        </p:blipFill>
        <p:spPr bwMode="auto">
          <a:xfrm>
            <a:off x="6226126" y="0"/>
            <a:ext cx="2967851" cy="2273921"/>
          </a:xfrm>
          <a:prstGeom prst="rect">
            <a:avLst/>
          </a:prstGeom>
          <a:noFill/>
        </p:spPr>
      </p:pic>
      <p:pic>
        <p:nvPicPr>
          <p:cNvPr id="484361" name="Picture 9" descr="Simon Abbey Mike casting 2"/>
          <p:cNvPicPr>
            <a:picLocks noChangeAspect="1" noChangeArrowheads="1"/>
          </p:cNvPicPr>
          <p:nvPr/>
        </p:nvPicPr>
        <p:blipFill>
          <a:blip r:embed="rId7" cstate="print"/>
          <a:srcRect/>
          <a:stretch>
            <a:fillRect/>
          </a:stretch>
        </p:blipFill>
        <p:spPr bwMode="auto">
          <a:xfrm>
            <a:off x="22274" y="2357054"/>
            <a:ext cx="3175782" cy="2214945"/>
          </a:xfrm>
          <a:prstGeom prst="rect">
            <a:avLst/>
          </a:prstGeom>
          <a:noFill/>
        </p:spPr>
      </p:pic>
      <p:pic>
        <p:nvPicPr>
          <p:cNvPr id="484362" name="Picture 10" descr="Enthusiastic stdents 2"/>
          <p:cNvPicPr>
            <a:picLocks noChangeAspect="1" noChangeArrowheads="1"/>
          </p:cNvPicPr>
          <p:nvPr/>
        </p:nvPicPr>
        <p:blipFill>
          <a:blip r:embed="rId8" cstate="print"/>
          <a:srcRect/>
          <a:stretch>
            <a:fillRect/>
          </a:stretch>
        </p:blipFill>
        <p:spPr bwMode="auto">
          <a:xfrm>
            <a:off x="6226126" y="4495800"/>
            <a:ext cx="3101926" cy="2362200"/>
          </a:xfrm>
          <a:prstGeom prst="rect">
            <a:avLst/>
          </a:prstGeom>
          <a:noFill/>
        </p:spPr>
      </p:pic>
      <p:pic>
        <p:nvPicPr>
          <p:cNvPr id="484363" name="Picture 11" descr="Modeling and Control"/>
          <p:cNvPicPr>
            <a:picLocks noChangeAspect="1" noChangeArrowheads="1"/>
          </p:cNvPicPr>
          <p:nvPr/>
        </p:nvPicPr>
        <p:blipFill>
          <a:blip r:embed="rId9" cstate="print"/>
          <a:srcRect/>
          <a:stretch>
            <a:fillRect/>
          </a:stretch>
        </p:blipFill>
        <p:spPr bwMode="auto">
          <a:xfrm>
            <a:off x="6226126" y="2362200"/>
            <a:ext cx="3101926" cy="2209800"/>
          </a:xfrm>
          <a:prstGeom prst="rect">
            <a:avLst/>
          </a:prstGeom>
          <a:noFill/>
          <a:ln w="9525">
            <a:noFill/>
            <a:miter lim="800000"/>
            <a:headEnd/>
            <a:tailEnd/>
          </a:ln>
        </p:spPr>
      </p:pic>
      <p:pic>
        <p:nvPicPr>
          <p:cNvPr id="484364" name="Picture 12"/>
          <p:cNvPicPr>
            <a:picLocks noChangeAspect="1" noChangeArrowheads="1"/>
          </p:cNvPicPr>
          <p:nvPr/>
        </p:nvPicPr>
        <p:blipFill>
          <a:blip r:embed="rId10" cstate="print"/>
          <a:srcRect/>
          <a:stretch>
            <a:fillRect/>
          </a:stretch>
        </p:blipFill>
        <p:spPr bwMode="auto">
          <a:xfrm>
            <a:off x="2754923" y="4572000"/>
            <a:ext cx="3471203" cy="2286000"/>
          </a:xfrm>
          <a:prstGeom prst="rect">
            <a:avLst/>
          </a:prstGeom>
          <a:noFill/>
        </p:spPr>
      </p:pic>
      <p:pic>
        <p:nvPicPr>
          <p:cNvPr id="484365" name="Picture 13" descr="744F8168"/>
          <p:cNvPicPr>
            <a:picLocks noChangeAspect="1" noChangeArrowheads="1"/>
          </p:cNvPicPr>
          <p:nvPr/>
        </p:nvPicPr>
        <p:blipFill>
          <a:blip r:embed="rId11" cstate="print"/>
          <a:srcRect/>
          <a:stretch>
            <a:fillRect/>
          </a:stretch>
        </p:blipFill>
        <p:spPr bwMode="auto">
          <a:xfrm>
            <a:off x="-273148" y="4572000"/>
            <a:ext cx="3471203" cy="2286000"/>
          </a:xfrm>
          <a:prstGeom prst="rect">
            <a:avLst/>
          </a:prstGeom>
          <a:noFill/>
        </p:spPr>
      </p:pic>
    </p:spTree>
    <p:extLst>
      <p:ext uri="{BB962C8B-B14F-4D97-AF65-F5344CB8AC3E}">
        <p14:creationId xmlns:p14="http://schemas.microsoft.com/office/powerpoint/2010/main" val="235735611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56"/>
            <a:ext cx="8042276" cy="1336956"/>
          </a:xfrm>
        </p:spPr>
        <p:txBody>
          <a:bodyPr/>
          <a:lstStyle/>
          <a:p>
            <a:pPr algn="l"/>
            <a:r>
              <a:rPr lang="en-US" sz="3600" dirty="0">
                <a:solidFill>
                  <a:srgbClr val="FFFFFF"/>
                </a:solidFill>
              </a:rPr>
              <a:t>Western Governors University</a:t>
            </a:r>
          </a:p>
        </p:txBody>
      </p:sp>
      <p:sp>
        <p:nvSpPr>
          <p:cNvPr id="3" name="Content Placeholder 2"/>
          <p:cNvSpPr>
            <a:spLocks noGrp="1"/>
          </p:cNvSpPr>
          <p:nvPr>
            <p:ph idx="1"/>
          </p:nvPr>
        </p:nvSpPr>
        <p:spPr>
          <a:xfrm>
            <a:off x="533400" y="1905000"/>
            <a:ext cx="8042276" cy="4724400"/>
          </a:xfrm>
        </p:spPr>
        <p:txBody>
          <a:bodyPr>
            <a:normAutofit/>
          </a:bodyPr>
          <a:lstStyle/>
          <a:p>
            <a:pPr>
              <a:spcAft>
                <a:spcPts val="600"/>
              </a:spcAft>
              <a:buClr>
                <a:srgbClr val="000090"/>
              </a:buClr>
            </a:pPr>
            <a:r>
              <a:rPr lang="es-CO" dirty="0"/>
              <a:t>Virtual university, started in 1997 as initiative of Governors of Western States, taking advantage of the Internet</a:t>
            </a:r>
          </a:p>
          <a:p>
            <a:pPr>
              <a:spcAft>
                <a:spcPts val="600"/>
              </a:spcAft>
              <a:buClr>
                <a:srgbClr val="000090"/>
              </a:buClr>
            </a:pPr>
            <a:r>
              <a:rPr lang="es-CO" dirty="0"/>
              <a:t>Competency-based learning model: students progress based on reaching levels of competencies (learning results rather than time)</a:t>
            </a:r>
          </a:p>
          <a:p>
            <a:pPr>
              <a:spcAft>
                <a:spcPts val="600"/>
              </a:spcAft>
              <a:buClr>
                <a:srgbClr val="000090"/>
              </a:buClr>
            </a:pPr>
            <a:r>
              <a:rPr lang="es-CO" dirty="0"/>
              <a:t>Aimed at adult students who can study at  their own pace independently of place and time</a:t>
            </a:r>
          </a:p>
          <a:p>
            <a:pPr>
              <a:spcAft>
                <a:spcPts val="600"/>
              </a:spcAft>
              <a:buClr>
                <a:srgbClr val="000090"/>
              </a:buClr>
            </a:pPr>
            <a:r>
              <a:rPr lang="es-CO" dirty="0"/>
              <a:t>110,000 students in 2018</a:t>
            </a:r>
          </a:p>
          <a:p>
            <a:pPr>
              <a:lnSpc>
                <a:spcPct val="130000"/>
              </a:lnSpc>
              <a:buClr>
                <a:srgbClr val="000090"/>
              </a:buClr>
            </a:pPr>
            <a:endParaRPr lang="es-CO" dirty="0"/>
          </a:p>
          <a:p>
            <a:pPr>
              <a:lnSpc>
                <a:spcPct val="130000"/>
              </a:lnSpc>
            </a:pPr>
            <a:endParaRPr lang="en-US" dirty="0"/>
          </a:p>
          <a:p>
            <a:endParaRPr lang="en-US" dirty="0"/>
          </a:p>
        </p:txBody>
      </p:sp>
    </p:spTree>
    <p:extLst>
      <p:ext uri="{BB962C8B-B14F-4D97-AF65-F5344CB8AC3E}">
        <p14:creationId xmlns:p14="http://schemas.microsoft.com/office/powerpoint/2010/main" val="371961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042276" cy="1336956"/>
          </a:xfrm>
        </p:spPr>
        <p:txBody>
          <a:bodyPr/>
          <a:lstStyle/>
          <a:p>
            <a:r>
              <a:rPr lang="en-US" dirty="0">
                <a:solidFill>
                  <a:schemeClr val="bg1"/>
                </a:solidFill>
              </a:rPr>
              <a:t>The “new” university</a:t>
            </a:r>
          </a:p>
        </p:txBody>
      </p:sp>
      <p:sp>
        <p:nvSpPr>
          <p:cNvPr id="3" name="Content Placeholder 2"/>
          <p:cNvSpPr>
            <a:spLocks noGrp="1"/>
          </p:cNvSpPr>
          <p:nvPr>
            <p:ph idx="1"/>
          </p:nvPr>
        </p:nvSpPr>
        <p:spPr>
          <a:xfrm>
            <a:off x="533400" y="2057400"/>
            <a:ext cx="8042276" cy="4343400"/>
          </a:xfrm>
        </p:spPr>
        <p:txBody>
          <a:bodyPr>
            <a:normAutofit lnSpcReduction="10000"/>
          </a:bodyPr>
          <a:lstStyle/>
          <a:p>
            <a:pPr>
              <a:lnSpc>
                <a:spcPct val="120000"/>
              </a:lnSpc>
              <a:buClr>
                <a:srgbClr val="000090"/>
              </a:buClr>
            </a:pPr>
            <a:r>
              <a:rPr lang="en-US" dirty="0" err="1"/>
              <a:t>Moocs</a:t>
            </a:r>
            <a:endParaRPr lang="en-US" dirty="0"/>
          </a:p>
          <a:p>
            <a:pPr>
              <a:lnSpc>
                <a:spcPct val="120000"/>
              </a:lnSpc>
              <a:buClr>
                <a:srgbClr val="000090"/>
              </a:buClr>
            </a:pPr>
            <a:r>
              <a:rPr lang="en-US" dirty="0"/>
              <a:t>Boot camps</a:t>
            </a:r>
          </a:p>
          <a:p>
            <a:pPr>
              <a:lnSpc>
                <a:spcPct val="120000"/>
              </a:lnSpc>
              <a:buClr>
                <a:srgbClr val="000090"/>
              </a:buClr>
            </a:pPr>
            <a:r>
              <a:rPr lang="en-US" dirty="0"/>
              <a:t>Minerva (online face-to-face elite U)</a:t>
            </a:r>
          </a:p>
          <a:p>
            <a:pPr>
              <a:lnSpc>
                <a:spcPct val="120000"/>
              </a:lnSpc>
              <a:buClr>
                <a:srgbClr val="000090"/>
              </a:buClr>
            </a:pPr>
            <a:r>
              <a:rPr lang="en-US" dirty="0" err="1"/>
              <a:t>Ecole</a:t>
            </a:r>
            <a:r>
              <a:rPr lang="en-US" dirty="0"/>
              <a:t> 42 (</a:t>
            </a:r>
            <a:r>
              <a:rPr lang="en-GB" dirty="0"/>
              <a:t>free computing school with no teachers, no degrees and no high school requirements)</a:t>
            </a:r>
          </a:p>
          <a:p>
            <a:pPr>
              <a:lnSpc>
                <a:spcPct val="120000"/>
              </a:lnSpc>
              <a:buClr>
                <a:srgbClr val="000090"/>
              </a:buClr>
            </a:pPr>
            <a:r>
              <a:rPr lang="en-GB" dirty="0" err="1"/>
              <a:t>Kaospilot</a:t>
            </a:r>
            <a:r>
              <a:rPr lang="en-GB" dirty="0"/>
              <a:t> </a:t>
            </a:r>
            <a:r>
              <a:rPr lang="en-GB" dirty="0">
                <a:hlinkClick r:id="rId3"/>
              </a:rPr>
              <a:t>http://www.kaospilot.dk/</a:t>
            </a:r>
            <a:endParaRPr lang="en-GB" dirty="0"/>
          </a:p>
          <a:p>
            <a:pPr>
              <a:lnSpc>
                <a:spcPct val="120000"/>
              </a:lnSpc>
              <a:buClr>
                <a:srgbClr val="000090"/>
              </a:buClr>
            </a:pPr>
            <a:r>
              <a:rPr lang="en-GB" dirty="0" err="1"/>
              <a:t>Hyperisland</a:t>
            </a:r>
            <a:r>
              <a:rPr lang="en-GB" dirty="0"/>
              <a:t> </a:t>
            </a:r>
            <a:r>
              <a:rPr lang="en-GB" dirty="0">
                <a:hlinkClick r:id="rId4"/>
              </a:rPr>
              <a:t>https://www.hyperisland.com</a:t>
            </a:r>
            <a:r>
              <a:rPr lang="en-GB">
                <a:hlinkClick r:id="rId4"/>
              </a:rPr>
              <a:t>/</a:t>
            </a:r>
            <a:endParaRPr lang="en-GB"/>
          </a:p>
          <a:p>
            <a:pPr>
              <a:lnSpc>
                <a:spcPct val="120000"/>
              </a:lnSpc>
              <a:buClr>
                <a:srgbClr val="000090"/>
              </a:buClr>
            </a:pPr>
            <a:endParaRPr lang="en-GB" dirty="0"/>
          </a:p>
          <a:p>
            <a:pPr>
              <a:lnSpc>
                <a:spcPct val="120000"/>
              </a:lnSpc>
              <a:buClr>
                <a:srgbClr val="000090"/>
              </a:buClr>
            </a:pPr>
            <a:endParaRPr lang="en-GB" dirty="0"/>
          </a:p>
        </p:txBody>
      </p:sp>
    </p:spTree>
    <p:extLst>
      <p:ext uri="{BB962C8B-B14F-4D97-AF65-F5344CB8AC3E}">
        <p14:creationId xmlns:p14="http://schemas.microsoft.com/office/powerpoint/2010/main" val="143831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914400" y="0"/>
            <a:ext cx="8001000" cy="1143000"/>
          </a:xfrm>
        </p:spPr>
        <p:txBody>
          <a:bodyPr/>
          <a:lstStyle/>
          <a:p>
            <a:pPr algn="l" eaLnBrk="1" hangingPunct="1"/>
            <a:r>
              <a:rPr lang="en-US" dirty="0">
                <a:solidFill>
                  <a:srgbClr val="FFFFFF"/>
                </a:solidFill>
              </a:rPr>
              <a:t>Shape of degrees</a:t>
            </a:r>
          </a:p>
        </p:txBody>
      </p:sp>
      <p:sp>
        <p:nvSpPr>
          <p:cNvPr id="733187" name="Rectangle 3"/>
          <p:cNvSpPr>
            <a:spLocks noGrp="1" noChangeArrowheads="1"/>
          </p:cNvSpPr>
          <p:nvPr>
            <p:ph type="body" idx="1"/>
          </p:nvPr>
        </p:nvSpPr>
        <p:spPr>
          <a:xfrm>
            <a:off x="914400" y="2209800"/>
            <a:ext cx="7518400" cy="4419600"/>
          </a:xfrm>
        </p:spPr>
        <p:txBody>
          <a:bodyPr>
            <a:normAutofit fontScale="92500" lnSpcReduction="10000"/>
          </a:bodyPr>
          <a:lstStyle/>
          <a:p>
            <a:pPr>
              <a:spcBef>
                <a:spcPct val="40000"/>
              </a:spcBef>
              <a:spcAft>
                <a:spcPts val="2352"/>
              </a:spcAft>
              <a:buClr>
                <a:srgbClr val="003366"/>
              </a:buClr>
            </a:pPr>
            <a:r>
              <a:rPr lang="en-US" dirty="0"/>
              <a:t>Traditional degrees (</a:t>
            </a:r>
            <a:r>
              <a:rPr lang="en-US" dirty="0" err="1"/>
              <a:t>Bs</a:t>
            </a:r>
            <a:r>
              <a:rPr lang="en-US" dirty="0"/>
              <a:t>, </a:t>
            </a:r>
            <a:r>
              <a:rPr lang="en-US" dirty="0" err="1"/>
              <a:t>Ms</a:t>
            </a:r>
            <a:r>
              <a:rPr lang="en-US" dirty="0"/>
              <a:t>, PhD)</a:t>
            </a:r>
          </a:p>
          <a:p>
            <a:pPr>
              <a:spcBef>
                <a:spcPct val="40000"/>
              </a:spcBef>
              <a:spcAft>
                <a:spcPts val="2352"/>
              </a:spcAft>
              <a:buClr>
                <a:srgbClr val="003366"/>
              </a:buClr>
            </a:pPr>
            <a:r>
              <a:rPr lang="en-US" dirty="0"/>
              <a:t>Courses from several institutions / joint degrees</a:t>
            </a:r>
          </a:p>
          <a:p>
            <a:pPr>
              <a:spcBef>
                <a:spcPct val="40000"/>
              </a:spcBef>
              <a:spcAft>
                <a:spcPts val="2352"/>
              </a:spcAft>
              <a:buClr>
                <a:srgbClr val="003366"/>
              </a:buClr>
            </a:pPr>
            <a:r>
              <a:rPr lang="en-US" dirty="0"/>
              <a:t>Micro-credentials and </a:t>
            </a:r>
            <a:r>
              <a:rPr lang="en-US" dirty="0" err="1"/>
              <a:t>nano</a:t>
            </a:r>
            <a:r>
              <a:rPr lang="en-US" dirty="0"/>
              <a:t>-courses</a:t>
            </a:r>
          </a:p>
          <a:p>
            <a:pPr lvl="1">
              <a:spcBef>
                <a:spcPct val="40000"/>
              </a:spcBef>
              <a:spcAft>
                <a:spcPts val="2352"/>
              </a:spcAft>
              <a:buClr>
                <a:srgbClr val="003366"/>
              </a:buClr>
            </a:pPr>
            <a:r>
              <a:rPr lang="en-US" dirty="0"/>
              <a:t>Certificates, badges, etc.</a:t>
            </a:r>
          </a:p>
          <a:p>
            <a:pPr>
              <a:spcBef>
                <a:spcPct val="40000"/>
              </a:spcBef>
              <a:spcAft>
                <a:spcPts val="2352"/>
              </a:spcAft>
              <a:buClr>
                <a:srgbClr val="003366"/>
              </a:buClr>
            </a:pPr>
            <a:r>
              <a:rPr lang="en-US" dirty="0"/>
              <a:t>Mini-masters</a:t>
            </a:r>
          </a:p>
          <a:p>
            <a:pPr>
              <a:spcBef>
                <a:spcPct val="40000"/>
              </a:spcBef>
              <a:spcAft>
                <a:spcPts val="2352"/>
              </a:spcAft>
              <a:buClr>
                <a:srgbClr val="003366"/>
              </a:buClr>
            </a:pPr>
            <a:r>
              <a:rPr lang="en-US" dirty="0"/>
              <a:t>Separation of learning / credentials</a:t>
            </a:r>
          </a:p>
          <a:p>
            <a:pPr eaLnBrk="1" hangingPunct="1">
              <a:spcBef>
                <a:spcPct val="40000"/>
              </a:spcBef>
              <a:spcAft>
                <a:spcPct val="40000"/>
              </a:spcAft>
              <a:buClr>
                <a:schemeClr val="accent6">
                  <a:lumMod val="75000"/>
                </a:schemeClr>
              </a:buClr>
            </a:pPr>
            <a:endParaRPr lang="en-US" dirty="0"/>
          </a:p>
        </p:txBody>
      </p:sp>
    </p:spTree>
    <p:extLst>
      <p:ext uri="{BB962C8B-B14F-4D97-AF65-F5344CB8AC3E}">
        <p14:creationId xmlns:p14="http://schemas.microsoft.com/office/powerpoint/2010/main" val="231928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33187">
                                            <p:txEl>
                                              <p:pRg st="0" end="0"/>
                                            </p:txEl>
                                          </p:spTgt>
                                        </p:tgtEl>
                                        <p:attrNameLst>
                                          <p:attrName>style.visibility</p:attrName>
                                        </p:attrNameLst>
                                      </p:cBhvr>
                                      <p:to>
                                        <p:strVal val="visible"/>
                                      </p:to>
                                    </p:set>
                                    <p:animEffect transition="in" filter="diamond(in)">
                                      <p:cBhvr>
                                        <p:cTn id="7" dur="500"/>
                                        <p:tgtEl>
                                          <p:spTgt spid="73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33187">
                                            <p:txEl>
                                              <p:pRg st="1" end="1"/>
                                            </p:txEl>
                                          </p:spTgt>
                                        </p:tgtEl>
                                        <p:attrNameLst>
                                          <p:attrName>style.visibility</p:attrName>
                                        </p:attrNameLst>
                                      </p:cBhvr>
                                      <p:to>
                                        <p:strVal val="visible"/>
                                      </p:to>
                                    </p:set>
                                    <p:animEffect transition="in" filter="diamond(in)">
                                      <p:cBhvr>
                                        <p:cTn id="12" dur="500"/>
                                        <p:tgtEl>
                                          <p:spTgt spid="73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33187">
                                            <p:txEl>
                                              <p:pRg st="2" end="2"/>
                                            </p:txEl>
                                          </p:spTgt>
                                        </p:tgtEl>
                                        <p:attrNameLst>
                                          <p:attrName>style.visibility</p:attrName>
                                        </p:attrNameLst>
                                      </p:cBhvr>
                                      <p:to>
                                        <p:strVal val="visible"/>
                                      </p:to>
                                    </p:set>
                                    <p:animEffect transition="in" filter="diamond(in)">
                                      <p:cBhvr>
                                        <p:cTn id="17" dur="500"/>
                                        <p:tgtEl>
                                          <p:spTgt spid="733187">
                                            <p:txEl>
                                              <p:pRg st="2" end="2"/>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733187">
                                            <p:txEl>
                                              <p:pRg st="3" end="3"/>
                                            </p:txEl>
                                          </p:spTgt>
                                        </p:tgtEl>
                                        <p:attrNameLst>
                                          <p:attrName>style.visibility</p:attrName>
                                        </p:attrNameLst>
                                      </p:cBhvr>
                                      <p:to>
                                        <p:strVal val="visible"/>
                                      </p:to>
                                    </p:set>
                                    <p:animEffect transition="in" filter="diamond(in)">
                                      <p:cBhvr>
                                        <p:cTn id="20" dur="500"/>
                                        <p:tgtEl>
                                          <p:spTgt spid="73318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733187">
                                            <p:txEl>
                                              <p:pRg st="4" end="4"/>
                                            </p:txEl>
                                          </p:spTgt>
                                        </p:tgtEl>
                                        <p:attrNameLst>
                                          <p:attrName>style.visibility</p:attrName>
                                        </p:attrNameLst>
                                      </p:cBhvr>
                                      <p:to>
                                        <p:strVal val="visible"/>
                                      </p:to>
                                    </p:set>
                                    <p:animEffect transition="in" filter="diamond(in)">
                                      <p:cBhvr>
                                        <p:cTn id="25" dur="500"/>
                                        <p:tgtEl>
                                          <p:spTgt spid="73318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733187">
                                            <p:txEl>
                                              <p:pRg st="5" end="5"/>
                                            </p:txEl>
                                          </p:spTgt>
                                        </p:tgtEl>
                                        <p:attrNameLst>
                                          <p:attrName>style.visibility</p:attrName>
                                        </p:attrNameLst>
                                      </p:cBhvr>
                                      <p:to>
                                        <p:strVal val="visible"/>
                                      </p:to>
                                    </p:set>
                                    <p:animEffect transition="in" filter="diamond(in)">
                                      <p:cBhvr>
                                        <p:cTn id="30" dur="500"/>
                                        <p:tgtEl>
                                          <p:spTgt spid="7331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46356"/>
            <a:ext cx="8042276" cy="1336956"/>
          </a:xfrm>
        </p:spPr>
        <p:txBody>
          <a:bodyPr/>
          <a:lstStyle/>
          <a:p>
            <a:r>
              <a:rPr lang="en-US" sz="3600" dirty="0">
                <a:solidFill>
                  <a:schemeClr val="bg1"/>
                </a:solidFill>
              </a:rPr>
              <a:t>Aspiring Minds</a:t>
            </a:r>
          </a:p>
        </p:txBody>
      </p:sp>
      <p:sp>
        <p:nvSpPr>
          <p:cNvPr id="3" name="Content Placeholder 2"/>
          <p:cNvSpPr>
            <a:spLocks noGrp="1"/>
          </p:cNvSpPr>
          <p:nvPr>
            <p:ph idx="1"/>
          </p:nvPr>
        </p:nvSpPr>
        <p:spPr>
          <a:xfrm>
            <a:off x="533400" y="1981200"/>
            <a:ext cx="7620000" cy="4343400"/>
          </a:xfrm>
        </p:spPr>
        <p:txBody>
          <a:bodyPr>
            <a:normAutofit/>
          </a:bodyPr>
          <a:lstStyle/>
          <a:p>
            <a:pPr>
              <a:lnSpc>
                <a:spcPct val="120000"/>
              </a:lnSpc>
              <a:buClr>
                <a:srgbClr val="000090"/>
              </a:buClr>
            </a:pPr>
            <a:r>
              <a:rPr lang="en-US" dirty="0"/>
              <a:t>Indian company administering the AMCAT competency test (job employability)</a:t>
            </a:r>
          </a:p>
          <a:p>
            <a:pPr>
              <a:lnSpc>
                <a:spcPct val="120000"/>
              </a:lnSpc>
              <a:buClr>
                <a:srgbClr val="000090"/>
              </a:buClr>
            </a:pPr>
            <a:r>
              <a:rPr lang="en-US" dirty="0"/>
              <a:t>1,100 Universities use AMCAT</a:t>
            </a:r>
          </a:p>
          <a:p>
            <a:pPr>
              <a:lnSpc>
                <a:spcPct val="120000"/>
              </a:lnSpc>
              <a:buClr>
                <a:srgbClr val="000090"/>
              </a:buClr>
            </a:pPr>
            <a:r>
              <a:rPr lang="en-US" dirty="0"/>
              <a:t>5</a:t>
            </a:r>
            <a:r>
              <a:rPr lang="x-none"/>
              <a:t> million people</a:t>
            </a:r>
            <a:r>
              <a:rPr lang="en-US" dirty="0"/>
              <a:t> tested</a:t>
            </a:r>
            <a:r>
              <a:rPr lang="x-none"/>
              <a:t> in 201</a:t>
            </a:r>
            <a:r>
              <a:rPr lang="en-US" dirty="0"/>
              <a:t>8</a:t>
            </a:r>
            <a:endParaRPr lang="x-none" dirty="0"/>
          </a:p>
          <a:p>
            <a:pPr>
              <a:lnSpc>
                <a:spcPct val="120000"/>
              </a:lnSpc>
              <a:buClr>
                <a:srgbClr val="000090"/>
              </a:buClr>
            </a:pPr>
            <a:r>
              <a:rPr lang="x-none" dirty="0"/>
              <a:t>Now active </a:t>
            </a:r>
            <a:r>
              <a:rPr lang="x-none"/>
              <a:t>in </a:t>
            </a:r>
            <a:r>
              <a:rPr lang="en-US" dirty="0"/>
              <a:t>Bangladesh, </a:t>
            </a:r>
            <a:r>
              <a:rPr lang="x-none"/>
              <a:t>China, </a:t>
            </a:r>
            <a:r>
              <a:rPr lang="en-US" dirty="0"/>
              <a:t>Malaysia, </a:t>
            </a:r>
            <a:r>
              <a:rPr lang="x-none"/>
              <a:t>the Philippines</a:t>
            </a:r>
            <a:r>
              <a:rPr lang="en-US" dirty="0"/>
              <a:t>, </a:t>
            </a:r>
            <a:r>
              <a:rPr lang="x-none"/>
              <a:t>the Middle East</a:t>
            </a:r>
            <a:r>
              <a:rPr lang="en-US" dirty="0"/>
              <a:t>, and the USA</a:t>
            </a:r>
            <a:endParaRPr lang="en-GB" dirty="0"/>
          </a:p>
        </p:txBody>
      </p:sp>
    </p:spTree>
    <p:extLst>
      <p:ext uri="{BB962C8B-B14F-4D97-AF65-F5344CB8AC3E}">
        <p14:creationId xmlns:p14="http://schemas.microsoft.com/office/powerpoint/2010/main" val="324158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2"/>
          <p:cNvSpPr>
            <a:spLocks noGrp="1" noChangeArrowheads="1"/>
          </p:cNvSpPr>
          <p:nvPr>
            <p:ph type="title"/>
          </p:nvPr>
        </p:nvSpPr>
        <p:spPr>
          <a:xfrm>
            <a:off x="-609600" y="-76200"/>
            <a:ext cx="7772400" cy="1143000"/>
          </a:xfrm>
        </p:spPr>
        <p:txBody>
          <a:bodyPr/>
          <a:lstStyle/>
          <a:p>
            <a:pPr algn="ctr"/>
            <a:r>
              <a:rPr lang="en-US" sz="3600" dirty="0">
                <a:solidFill>
                  <a:schemeClr val="bg1"/>
                </a:solidFill>
              </a:rPr>
              <a:t>The Credit Bank of Korea</a:t>
            </a:r>
          </a:p>
        </p:txBody>
      </p:sp>
      <p:sp>
        <p:nvSpPr>
          <p:cNvPr id="1247235" name="Rectangle 3"/>
          <p:cNvSpPr>
            <a:spLocks noGrp="1" noChangeArrowheads="1"/>
          </p:cNvSpPr>
          <p:nvPr>
            <p:ph type="body" idx="1"/>
          </p:nvPr>
        </p:nvSpPr>
        <p:spPr>
          <a:xfrm>
            <a:off x="1320800" y="2228850"/>
            <a:ext cx="7112000" cy="4343400"/>
          </a:xfrm>
        </p:spPr>
        <p:txBody>
          <a:bodyPr/>
          <a:lstStyle/>
          <a:p>
            <a:pPr>
              <a:spcBef>
                <a:spcPct val="40000"/>
              </a:spcBef>
              <a:spcAft>
                <a:spcPct val="40000"/>
              </a:spcAft>
              <a:buClr>
                <a:srgbClr val="000090"/>
              </a:buClr>
            </a:pPr>
            <a:r>
              <a:rPr lang="en-US" dirty="0"/>
              <a:t>Open educational system</a:t>
            </a:r>
          </a:p>
          <a:p>
            <a:pPr>
              <a:spcBef>
                <a:spcPct val="40000"/>
              </a:spcBef>
              <a:spcAft>
                <a:spcPct val="40000"/>
              </a:spcAft>
              <a:buClr>
                <a:srgbClr val="000090"/>
              </a:buClr>
            </a:pPr>
            <a:r>
              <a:rPr lang="en-US" dirty="0"/>
              <a:t>Recognition of learning acquired in-school and out-of-school</a:t>
            </a:r>
          </a:p>
          <a:p>
            <a:pPr>
              <a:spcBef>
                <a:spcPct val="40000"/>
              </a:spcBef>
              <a:spcAft>
                <a:spcPct val="40000"/>
              </a:spcAft>
              <a:buClr>
                <a:srgbClr val="000090"/>
              </a:buClr>
            </a:pPr>
            <a:r>
              <a:rPr lang="en-US" dirty="0"/>
              <a:t>Degree granting</a:t>
            </a:r>
          </a:p>
          <a:p>
            <a:pPr>
              <a:spcBef>
                <a:spcPct val="40000"/>
              </a:spcBef>
              <a:spcAft>
                <a:spcPct val="40000"/>
              </a:spcAft>
              <a:buClr>
                <a:srgbClr val="000090"/>
              </a:buClr>
            </a:pPr>
            <a:r>
              <a:rPr lang="en-US" dirty="0"/>
              <a:t>Fully recognized degrees</a:t>
            </a:r>
          </a:p>
          <a:p>
            <a:pPr>
              <a:spcBef>
                <a:spcPct val="40000"/>
              </a:spcBef>
              <a:spcAft>
                <a:spcPct val="40000"/>
              </a:spcAft>
            </a:pPr>
            <a:endParaRPr lang="en-US" dirty="0"/>
          </a:p>
        </p:txBody>
      </p:sp>
    </p:spTree>
    <p:extLst>
      <p:ext uri="{BB962C8B-B14F-4D97-AF65-F5344CB8AC3E}">
        <p14:creationId xmlns:p14="http://schemas.microsoft.com/office/powerpoint/2010/main" val="756622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247235">
                                            <p:txEl>
                                              <p:pRg st="0" end="0"/>
                                            </p:txEl>
                                          </p:spTgt>
                                        </p:tgtEl>
                                        <p:attrNameLst>
                                          <p:attrName>style.visibility</p:attrName>
                                        </p:attrNameLst>
                                      </p:cBhvr>
                                      <p:to>
                                        <p:strVal val="visible"/>
                                      </p:to>
                                    </p:set>
                                    <p:animEffect transition="in" filter="diamond(in)">
                                      <p:cBhvr>
                                        <p:cTn id="7" dur="500"/>
                                        <p:tgtEl>
                                          <p:spTgt spid="1247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247235">
                                            <p:txEl>
                                              <p:pRg st="1" end="1"/>
                                            </p:txEl>
                                          </p:spTgt>
                                        </p:tgtEl>
                                        <p:attrNameLst>
                                          <p:attrName>style.visibility</p:attrName>
                                        </p:attrNameLst>
                                      </p:cBhvr>
                                      <p:to>
                                        <p:strVal val="visible"/>
                                      </p:to>
                                    </p:set>
                                    <p:animEffect transition="in" filter="diamond(in)">
                                      <p:cBhvr>
                                        <p:cTn id="12" dur="500"/>
                                        <p:tgtEl>
                                          <p:spTgt spid="12472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247235">
                                            <p:txEl>
                                              <p:pRg st="2" end="2"/>
                                            </p:txEl>
                                          </p:spTgt>
                                        </p:tgtEl>
                                        <p:attrNameLst>
                                          <p:attrName>style.visibility</p:attrName>
                                        </p:attrNameLst>
                                      </p:cBhvr>
                                      <p:to>
                                        <p:strVal val="visible"/>
                                      </p:to>
                                    </p:set>
                                    <p:animEffect transition="in" filter="diamond(in)">
                                      <p:cBhvr>
                                        <p:cTn id="17" dur="500"/>
                                        <p:tgtEl>
                                          <p:spTgt spid="12472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247235">
                                            <p:txEl>
                                              <p:pRg st="3" end="3"/>
                                            </p:txEl>
                                          </p:spTgt>
                                        </p:tgtEl>
                                        <p:attrNameLst>
                                          <p:attrName>style.visibility</p:attrName>
                                        </p:attrNameLst>
                                      </p:cBhvr>
                                      <p:to>
                                        <p:strVal val="visible"/>
                                      </p:to>
                                    </p:set>
                                    <p:animEffect transition="in" filter="diamond(in)">
                                      <p:cBhvr>
                                        <p:cTn id="22" dur="500"/>
                                        <p:tgtEl>
                                          <p:spTgt spid="1247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ChangeArrowheads="1"/>
          </p:cNvSpPr>
          <p:nvPr>
            <p:ph type="title"/>
          </p:nvPr>
        </p:nvSpPr>
        <p:spPr>
          <a:xfrm>
            <a:off x="-76200" y="152400"/>
            <a:ext cx="7772400" cy="1143000"/>
          </a:xfrm>
        </p:spPr>
        <p:txBody>
          <a:bodyPr/>
          <a:lstStyle/>
          <a:p>
            <a:pPr algn="ctr"/>
            <a:r>
              <a:rPr lang="en-US" sz="3600" dirty="0">
                <a:solidFill>
                  <a:schemeClr val="bg1"/>
                </a:solidFill>
              </a:rPr>
              <a:t>Graduation ceremony at the Korean Credit Bank</a:t>
            </a:r>
          </a:p>
        </p:txBody>
      </p:sp>
      <p:pic>
        <p:nvPicPr>
          <p:cNvPr id="1249283" name="Picture 3" descr="P1010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3100"/>
            <a:ext cx="5689600" cy="2343150"/>
          </a:xfrm>
          <a:prstGeom prst="rect">
            <a:avLst/>
          </a:prstGeom>
          <a:noFill/>
          <a:extLst>
            <a:ext uri="{909E8E84-426E-40dd-AFC4-6F175D3DCCD1}">
              <a14:hiddenFill xmlns:a14="http://schemas.microsoft.com/office/drawing/2010/main" xmlns="">
                <a:solidFill>
                  <a:srgbClr val="FFFFFF"/>
                </a:solidFill>
              </a14:hiddenFill>
            </a:ext>
          </a:extLst>
        </p:spPr>
      </p:pic>
      <p:pic>
        <p:nvPicPr>
          <p:cNvPr id="1249284" name="Picture 4" descr="P22362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4229100"/>
            <a:ext cx="5892800" cy="2628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56554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1219200" y="3962400"/>
            <a:ext cx="7376584" cy="2362200"/>
          </a:xfrm>
          <a:prstGeom prst="rect">
            <a:avLst/>
          </a:prstGeom>
          <a:noFill/>
          <a:ln w="12700">
            <a:noFill/>
            <a:miter lim="800000"/>
            <a:headEnd/>
            <a:tailEnd/>
          </a:ln>
        </p:spPr>
        <p:txBody>
          <a:bodyPr lIns="90488" tIns="44450" rIns="90488" bIns="44450"/>
          <a:lstStyle/>
          <a:p>
            <a:pPr marL="457200" indent="-457200" algn="l">
              <a:lnSpc>
                <a:spcPct val="120000"/>
              </a:lnSpc>
              <a:spcBef>
                <a:spcPct val="0"/>
              </a:spcBef>
              <a:spcAft>
                <a:spcPts val="1800"/>
              </a:spcAft>
              <a:buClr>
                <a:srgbClr val="003366"/>
              </a:buClr>
              <a:buSzPct val="100000"/>
              <a:buFont typeface="Arial"/>
              <a:buChar char="•"/>
            </a:pPr>
            <a:r>
              <a:rPr lang="es-CO" sz="3200" dirty="0">
                <a:solidFill>
                  <a:srgbClr val="003366"/>
                </a:solidFill>
                <a:effectLst/>
                <a:latin typeface="Times New Roman"/>
                <a:ea typeface="+mj-ea"/>
                <a:cs typeface="Times New Roman"/>
              </a:rPr>
              <a:t>A Changing World</a:t>
            </a:r>
          </a:p>
          <a:p>
            <a:pPr marL="457200" indent="-457200" algn="l">
              <a:lnSpc>
                <a:spcPct val="100000"/>
              </a:lnSpc>
              <a:spcBef>
                <a:spcPct val="0"/>
              </a:spcBef>
              <a:spcAft>
                <a:spcPts val="1800"/>
              </a:spcAft>
              <a:buClr>
                <a:srgbClr val="003366"/>
              </a:buClr>
              <a:buSzPct val="100000"/>
              <a:buFont typeface="Arial" charset="0"/>
              <a:buChar char="•"/>
            </a:pPr>
            <a:r>
              <a:rPr lang="en-US" sz="3200" b="1" dirty="0">
                <a:solidFill>
                  <a:srgbClr val="003366"/>
                </a:solidFill>
                <a:effectLst/>
                <a:latin typeface="Times New Roman"/>
                <a:ea typeface="+mj-ea"/>
                <a:cs typeface="Times New Roman"/>
              </a:rPr>
              <a:t>The Rising Tide of Quality Assurance</a:t>
            </a:r>
          </a:p>
        </p:txBody>
      </p:sp>
      <p:sp>
        <p:nvSpPr>
          <p:cNvPr id="4" name="Rectangle 3"/>
          <p:cNvSpPr/>
          <p:nvPr/>
        </p:nvSpPr>
        <p:spPr>
          <a:xfrm>
            <a:off x="0" y="304800"/>
            <a:ext cx="5867400" cy="830997"/>
          </a:xfrm>
          <a:prstGeom prst="rect">
            <a:avLst/>
          </a:prstGeom>
        </p:spPr>
        <p:txBody>
          <a:bodyPr wrap="square">
            <a:spAutoFit/>
          </a:bodyPr>
          <a:lstStyle/>
          <a:p>
            <a:pPr eaLnBrk="0" hangingPunct="0">
              <a:lnSpc>
                <a:spcPct val="100000"/>
              </a:lnSpc>
              <a:spcBef>
                <a:spcPct val="0"/>
              </a:spcBef>
              <a:buClrTx/>
            </a:pPr>
            <a:r>
              <a:rPr lang="en-US" sz="4800" dirty="0">
                <a:solidFill>
                  <a:srgbClr val="FFFFFF"/>
                </a:solidFill>
                <a:effectLst/>
                <a:latin typeface="Times New Roman" pitchFamily="18" charset="0"/>
              </a:rPr>
              <a:t>Outline</a:t>
            </a:r>
          </a:p>
        </p:txBody>
      </p:sp>
      <p:pic>
        <p:nvPicPr>
          <p:cNvPr id="7" name="Picture 6" descr="Libr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133600"/>
            <a:ext cx="4495800" cy="1752600"/>
          </a:xfrm>
          <a:prstGeom prst="rect">
            <a:avLst/>
          </a:prstGeom>
        </p:spPr>
      </p:pic>
    </p:spTree>
    <p:extLst>
      <p:ext uri="{BB962C8B-B14F-4D97-AF65-F5344CB8AC3E}">
        <p14:creationId xmlns:p14="http://schemas.microsoft.com/office/powerpoint/2010/main" val="24870400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2355">
                                            <p:txEl>
                                              <p:pRg st="1" end="1"/>
                                            </p:txEl>
                                          </p:spTgt>
                                        </p:tgtEl>
                                        <p:attrNameLst>
                                          <p:attrName>style.visibility</p:attrName>
                                        </p:attrNameLst>
                                      </p:cBhvr>
                                      <p:to>
                                        <p:strVal val="visible"/>
                                      </p:to>
                                    </p:set>
                                    <p:animEffect transition="in" filter="diamond(in)">
                                      <p:cBhvr>
                                        <p:cTn id="7" dur="500"/>
                                        <p:tgtEl>
                                          <p:spTgt spid="6123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nrollment.png"/>
          <p:cNvPicPr>
            <a:picLocks noGrp="1" noChangeAspect="1"/>
          </p:cNvPicPr>
          <p:nvPr>
            <p:ph idx="1"/>
          </p:nvPr>
        </p:nvPicPr>
        <p:blipFill>
          <a:blip r:embed="rId3">
            <a:extLst>
              <a:ext uri="{28A0092B-C50C-407E-A947-70E740481C1C}">
                <a14:useLocalDpi xmlns:a14="http://schemas.microsoft.com/office/drawing/2010/main" val="0"/>
              </a:ext>
            </a:extLst>
          </a:blip>
          <a:srcRect t="6737" b="6737"/>
          <a:stretch>
            <a:fillRect/>
          </a:stretch>
        </p:blipFill>
        <p:spPr>
          <a:xfrm>
            <a:off x="0" y="0"/>
            <a:ext cx="9144000" cy="6857999"/>
          </a:xfrm>
        </p:spPr>
      </p:pic>
    </p:spTree>
    <p:extLst>
      <p:ext uri="{BB962C8B-B14F-4D97-AF65-F5344CB8AC3E}">
        <p14:creationId xmlns:p14="http://schemas.microsoft.com/office/powerpoint/2010/main" val="1281787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914400" y="0"/>
            <a:ext cx="8001000" cy="1143000"/>
          </a:xfrm>
        </p:spPr>
        <p:txBody>
          <a:bodyPr/>
          <a:lstStyle/>
          <a:p>
            <a:pPr algn="l" eaLnBrk="1" hangingPunct="1"/>
            <a:r>
              <a:rPr lang="en-US" dirty="0">
                <a:solidFill>
                  <a:srgbClr val="FFFFFF"/>
                </a:solidFill>
              </a:rPr>
              <a:t>Impressive progress</a:t>
            </a:r>
          </a:p>
        </p:txBody>
      </p:sp>
      <p:sp>
        <p:nvSpPr>
          <p:cNvPr id="733187" name="Rectangle 3"/>
          <p:cNvSpPr>
            <a:spLocks noGrp="1" noChangeArrowheads="1"/>
          </p:cNvSpPr>
          <p:nvPr>
            <p:ph type="body" idx="1"/>
          </p:nvPr>
        </p:nvSpPr>
        <p:spPr>
          <a:xfrm>
            <a:off x="914400" y="2286000"/>
            <a:ext cx="7518400" cy="4343400"/>
          </a:xfrm>
        </p:spPr>
        <p:txBody>
          <a:bodyPr>
            <a:normAutofit/>
          </a:bodyPr>
          <a:lstStyle/>
          <a:p>
            <a:pPr>
              <a:spcBef>
                <a:spcPct val="40000"/>
              </a:spcBef>
              <a:spcAft>
                <a:spcPts val="2352"/>
              </a:spcAft>
              <a:buClr>
                <a:srgbClr val="003366"/>
              </a:buClr>
            </a:pPr>
            <a:r>
              <a:rPr lang="en-US" dirty="0"/>
              <a:t>Quiet revolution of quality assurance</a:t>
            </a:r>
          </a:p>
          <a:p>
            <a:pPr>
              <a:spcBef>
                <a:spcPct val="40000"/>
              </a:spcBef>
              <a:spcAft>
                <a:spcPts val="2352"/>
              </a:spcAft>
              <a:buClr>
                <a:srgbClr val="003366"/>
              </a:buClr>
            </a:pPr>
            <a:r>
              <a:rPr lang="en-US" dirty="0"/>
              <a:t>International and regional QA networks</a:t>
            </a:r>
          </a:p>
          <a:p>
            <a:pPr>
              <a:spcBef>
                <a:spcPct val="40000"/>
              </a:spcBef>
              <a:spcAft>
                <a:spcPts val="2352"/>
              </a:spcAft>
              <a:buClr>
                <a:srgbClr val="003366"/>
              </a:buClr>
            </a:pPr>
            <a:r>
              <a:rPr lang="en-US" dirty="0"/>
              <a:t>CIGQ – International Quality Group (CHEA)</a:t>
            </a:r>
          </a:p>
          <a:p>
            <a:pPr>
              <a:spcBef>
                <a:spcPct val="40000"/>
              </a:spcBef>
              <a:spcAft>
                <a:spcPts val="2352"/>
              </a:spcAft>
              <a:buClr>
                <a:srgbClr val="003366"/>
              </a:buClr>
            </a:pPr>
            <a:r>
              <a:rPr lang="en-US" dirty="0"/>
              <a:t>International and regional agreements</a:t>
            </a:r>
          </a:p>
          <a:p>
            <a:pPr eaLnBrk="1" hangingPunct="1">
              <a:spcBef>
                <a:spcPct val="40000"/>
              </a:spcBef>
              <a:spcAft>
                <a:spcPct val="40000"/>
              </a:spcAft>
              <a:buClr>
                <a:schemeClr val="accent6">
                  <a:lumMod val="75000"/>
                </a:schemeClr>
              </a:buClr>
            </a:pPr>
            <a:endParaRPr lang="en-US" dirty="0"/>
          </a:p>
        </p:txBody>
      </p:sp>
    </p:spTree>
    <p:extLst>
      <p:ext uri="{BB962C8B-B14F-4D97-AF65-F5344CB8AC3E}">
        <p14:creationId xmlns:p14="http://schemas.microsoft.com/office/powerpoint/2010/main" val="11105406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33187">
                                            <p:txEl>
                                              <p:pRg st="0" end="0"/>
                                            </p:txEl>
                                          </p:spTgt>
                                        </p:tgtEl>
                                        <p:attrNameLst>
                                          <p:attrName>style.visibility</p:attrName>
                                        </p:attrNameLst>
                                      </p:cBhvr>
                                      <p:to>
                                        <p:strVal val="visible"/>
                                      </p:to>
                                    </p:set>
                                    <p:animEffect transition="in" filter="diamond(in)">
                                      <p:cBhvr>
                                        <p:cTn id="7" dur="500"/>
                                        <p:tgtEl>
                                          <p:spTgt spid="73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33187">
                                            <p:txEl>
                                              <p:pRg st="1" end="1"/>
                                            </p:txEl>
                                          </p:spTgt>
                                        </p:tgtEl>
                                        <p:attrNameLst>
                                          <p:attrName>style.visibility</p:attrName>
                                        </p:attrNameLst>
                                      </p:cBhvr>
                                      <p:to>
                                        <p:strVal val="visible"/>
                                      </p:to>
                                    </p:set>
                                    <p:animEffect transition="in" filter="diamond(in)">
                                      <p:cBhvr>
                                        <p:cTn id="12" dur="500"/>
                                        <p:tgtEl>
                                          <p:spTgt spid="73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33187">
                                            <p:txEl>
                                              <p:pRg st="2" end="2"/>
                                            </p:txEl>
                                          </p:spTgt>
                                        </p:tgtEl>
                                        <p:attrNameLst>
                                          <p:attrName>style.visibility</p:attrName>
                                        </p:attrNameLst>
                                      </p:cBhvr>
                                      <p:to>
                                        <p:strVal val="visible"/>
                                      </p:to>
                                    </p:set>
                                    <p:animEffect transition="in" filter="diamond(in)">
                                      <p:cBhvr>
                                        <p:cTn id="17" dur="500"/>
                                        <p:tgtEl>
                                          <p:spTgt spid="733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33187">
                                            <p:txEl>
                                              <p:pRg st="3" end="3"/>
                                            </p:txEl>
                                          </p:spTgt>
                                        </p:tgtEl>
                                        <p:attrNameLst>
                                          <p:attrName>style.visibility</p:attrName>
                                        </p:attrNameLst>
                                      </p:cBhvr>
                                      <p:to>
                                        <p:strVal val="visible"/>
                                      </p:to>
                                    </p:set>
                                    <p:animEffect transition="in" filter="diamond(in)">
                                      <p:cBhvr>
                                        <p:cTn id="22" dur="500"/>
                                        <p:tgtEl>
                                          <p:spTgt spid="733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457200" y="-152400"/>
            <a:ext cx="8001000" cy="1143000"/>
          </a:xfrm>
        </p:spPr>
        <p:txBody>
          <a:bodyPr/>
          <a:lstStyle/>
          <a:p>
            <a:pPr algn="l" eaLnBrk="1" hangingPunct="1"/>
            <a:r>
              <a:rPr lang="en-US" sz="3600" dirty="0">
                <a:solidFill>
                  <a:srgbClr val="FFFFFF"/>
                </a:solidFill>
              </a:rPr>
              <a:t>International Agreements</a:t>
            </a:r>
          </a:p>
        </p:txBody>
      </p:sp>
      <p:sp>
        <p:nvSpPr>
          <p:cNvPr id="733187" name="Rectangle 3"/>
          <p:cNvSpPr>
            <a:spLocks noGrp="1" noChangeArrowheads="1"/>
          </p:cNvSpPr>
          <p:nvPr>
            <p:ph type="body" idx="1"/>
          </p:nvPr>
        </p:nvSpPr>
        <p:spPr>
          <a:xfrm>
            <a:off x="914400" y="2286000"/>
            <a:ext cx="7518400" cy="4343400"/>
          </a:xfrm>
        </p:spPr>
        <p:txBody>
          <a:bodyPr>
            <a:normAutofit/>
          </a:bodyPr>
          <a:lstStyle/>
          <a:p>
            <a:pPr>
              <a:spcBef>
                <a:spcPct val="40000"/>
              </a:spcBef>
              <a:spcAft>
                <a:spcPts val="2352"/>
              </a:spcAft>
              <a:buClr>
                <a:srgbClr val="003366"/>
              </a:buClr>
            </a:pPr>
            <a:r>
              <a:rPr lang="en-US" dirty="0"/>
              <a:t>UNESCO – OECD Guidelines on Quality Provision in Cross-Border Education (2005)</a:t>
            </a:r>
          </a:p>
          <a:p>
            <a:pPr>
              <a:spcBef>
                <a:spcPct val="40000"/>
              </a:spcBef>
              <a:spcAft>
                <a:spcPts val="2352"/>
              </a:spcAft>
              <a:buClr>
                <a:srgbClr val="003366"/>
              </a:buClr>
            </a:pPr>
            <a:r>
              <a:rPr lang="en-US" dirty="0"/>
              <a:t>Draft Global Convention on the Recognition of Higher Education Qualifications in the works (UNESCO in the lead)</a:t>
            </a:r>
          </a:p>
          <a:p>
            <a:pPr lvl="1">
              <a:spcBef>
                <a:spcPct val="40000"/>
              </a:spcBef>
              <a:spcAft>
                <a:spcPts val="2352"/>
              </a:spcAft>
              <a:buClr>
                <a:srgbClr val="003366"/>
              </a:buClr>
            </a:pPr>
            <a:r>
              <a:rPr lang="en-US" dirty="0"/>
              <a:t>To be approved this year</a:t>
            </a:r>
          </a:p>
          <a:p>
            <a:pPr>
              <a:spcBef>
                <a:spcPct val="40000"/>
              </a:spcBef>
              <a:spcAft>
                <a:spcPts val="2352"/>
              </a:spcAft>
              <a:buClr>
                <a:srgbClr val="003366"/>
              </a:buClr>
            </a:pPr>
            <a:endParaRPr lang="en-US" dirty="0"/>
          </a:p>
          <a:p>
            <a:pPr eaLnBrk="1" hangingPunct="1">
              <a:spcBef>
                <a:spcPct val="40000"/>
              </a:spcBef>
              <a:spcAft>
                <a:spcPct val="40000"/>
              </a:spcAft>
              <a:buClr>
                <a:schemeClr val="accent6">
                  <a:lumMod val="75000"/>
                </a:schemeClr>
              </a:buClr>
            </a:pPr>
            <a:endParaRPr lang="en-US" dirty="0"/>
          </a:p>
        </p:txBody>
      </p:sp>
    </p:spTree>
    <p:extLst>
      <p:ext uri="{BB962C8B-B14F-4D97-AF65-F5344CB8AC3E}">
        <p14:creationId xmlns:p14="http://schemas.microsoft.com/office/powerpoint/2010/main" val="2293633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33187">
                                            <p:txEl>
                                              <p:pRg st="0" end="0"/>
                                            </p:txEl>
                                          </p:spTgt>
                                        </p:tgtEl>
                                        <p:attrNameLst>
                                          <p:attrName>style.visibility</p:attrName>
                                        </p:attrNameLst>
                                      </p:cBhvr>
                                      <p:to>
                                        <p:strVal val="visible"/>
                                      </p:to>
                                    </p:set>
                                    <p:animEffect transition="in" filter="diamond(in)">
                                      <p:cBhvr>
                                        <p:cTn id="7" dur="500"/>
                                        <p:tgtEl>
                                          <p:spTgt spid="73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33187">
                                            <p:txEl>
                                              <p:pRg st="1" end="1"/>
                                            </p:txEl>
                                          </p:spTgt>
                                        </p:tgtEl>
                                        <p:attrNameLst>
                                          <p:attrName>style.visibility</p:attrName>
                                        </p:attrNameLst>
                                      </p:cBhvr>
                                      <p:to>
                                        <p:strVal val="visible"/>
                                      </p:to>
                                    </p:set>
                                    <p:animEffect transition="in" filter="diamond(in)">
                                      <p:cBhvr>
                                        <p:cTn id="12" dur="500"/>
                                        <p:tgtEl>
                                          <p:spTgt spid="73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33187">
                                            <p:txEl>
                                              <p:pRg st="2" end="2"/>
                                            </p:txEl>
                                          </p:spTgt>
                                        </p:tgtEl>
                                        <p:attrNameLst>
                                          <p:attrName>style.visibility</p:attrName>
                                        </p:attrNameLst>
                                      </p:cBhvr>
                                      <p:to>
                                        <p:strVal val="visible"/>
                                      </p:to>
                                    </p:set>
                                    <p:animEffect transition="in" filter="diamond(in)">
                                      <p:cBhvr>
                                        <p:cTn id="17" dur="500"/>
                                        <p:tgtEl>
                                          <p:spTgt spid="73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609600" y="-76200"/>
            <a:ext cx="8001000" cy="1143000"/>
          </a:xfrm>
        </p:spPr>
        <p:txBody>
          <a:bodyPr/>
          <a:lstStyle/>
          <a:p>
            <a:pPr algn="l" eaLnBrk="1" hangingPunct="1"/>
            <a:r>
              <a:rPr lang="en-US" sz="3600" dirty="0">
                <a:solidFill>
                  <a:srgbClr val="FFFFFF"/>
                </a:solidFill>
              </a:rPr>
              <a:t>Regional Agreements</a:t>
            </a:r>
          </a:p>
        </p:txBody>
      </p:sp>
      <p:sp>
        <p:nvSpPr>
          <p:cNvPr id="733187" name="Rectangle 3"/>
          <p:cNvSpPr>
            <a:spLocks noGrp="1" noChangeArrowheads="1"/>
          </p:cNvSpPr>
          <p:nvPr>
            <p:ph type="body" idx="1"/>
          </p:nvPr>
        </p:nvSpPr>
        <p:spPr>
          <a:xfrm>
            <a:off x="914400" y="1295400"/>
            <a:ext cx="7518400" cy="5257800"/>
          </a:xfrm>
        </p:spPr>
        <p:txBody>
          <a:bodyPr>
            <a:normAutofit fontScale="92500" lnSpcReduction="20000"/>
          </a:bodyPr>
          <a:lstStyle/>
          <a:p>
            <a:pPr>
              <a:spcBef>
                <a:spcPct val="40000"/>
              </a:spcBef>
              <a:spcAft>
                <a:spcPts val="2352"/>
              </a:spcAft>
              <a:buClr>
                <a:srgbClr val="003366"/>
              </a:buClr>
            </a:pPr>
            <a:endParaRPr lang="en-US" dirty="0">
              <a:hlinkClick r:id="rId3">
                <a:extLst>
                  <a:ext uri="{A12FA001-AC4F-418D-AE19-62706E023703}">
                    <ahyp:hlinkClr xmlns="" xmlns:ahyp="http://schemas.microsoft.com/office/drawing/2018/hyperlinkcolor" val="tx"/>
                  </a:ext>
                </a:extLst>
              </a:hlinkClick>
            </a:endParaRPr>
          </a:p>
          <a:p>
            <a:pPr>
              <a:spcBef>
                <a:spcPct val="40000"/>
              </a:spcBef>
              <a:spcAft>
                <a:spcPts val="2352"/>
              </a:spcAft>
              <a:buClr>
                <a:srgbClr val="003366"/>
              </a:buClr>
            </a:pPr>
            <a:r>
              <a:rPr lang="en-US" dirty="0"/>
              <a:t>Standards and Guidelines for Quality Assurance in the European Higher Education Area (2005, revised in 2015)</a:t>
            </a:r>
          </a:p>
          <a:p>
            <a:pPr>
              <a:spcBef>
                <a:spcPct val="40000"/>
              </a:spcBef>
              <a:spcAft>
                <a:spcPts val="2352"/>
              </a:spcAft>
              <a:buClr>
                <a:srgbClr val="003366"/>
              </a:buClr>
            </a:pPr>
            <a:r>
              <a:rPr lang="en-US" dirty="0"/>
              <a:t>ASEAN Quality Assurance Framework (2015)</a:t>
            </a:r>
          </a:p>
          <a:p>
            <a:pPr>
              <a:spcBef>
                <a:spcPct val="40000"/>
              </a:spcBef>
              <a:spcAft>
                <a:spcPts val="2352"/>
              </a:spcAft>
              <a:buClr>
                <a:srgbClr val="003366"/>
              </a:buClr>
            </a:pPr>
            <a:r>
              <a:rPr lang="en-US" dirty="0"/>
              <a:t>African Standards and Guidelines for Quality Assurance (2018)</a:t>
            </a:r>
          </a:p>
          <a:p>
            <a:pPr>
              <a:spcBef>
                <a:spcPct val="40000"/>
              </a:spcBef>
              <a:spcAft>
                <a:spcPts val="2352"/>
              </a:spcAft>
              <a:buClr>
                <a:srgbClr val="003366"/>
              </a:buClr>
            </a:pPr>
            <a:r>
              <a:rPr lang="en-US" dirty="0"/>
              <a:t>Latin America still pending (sub-regional) – broad principles in 1974</a:t>
            </a:r>
          </a:p>
          <a:p>
            <a:pPr>
              <a:spcBef>
                <a:spcPct val="40000"/>
              </a:spcBef>
              <a:spcAft>
                <a:spcPts val="2352"/>
              </a:spcAft>
              <a:buClr>
                <a:srgbClr val="003366"/>
              </a:buClr>
            </a:pPr>
            <a:r>
              <a:rPr lang="en-US" dirty="0"/>
              <a:t>Arab States (1978)</a:t>
            </a:r>
          </a:p>
        </p:txBody>
      </p:sp>
    </p:spTree>
    <p:extLst>
      <p:ext uri="{BB962C8B-B14F-4D97-AF65-F5344CB8AC3E}">
        <p14:creationId xmlns:p14="http://schemas.microsoft.com/office/powerpoint/2010/main" val="96750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33187">
                                            <p:txEl>
                                              <p:pRg st="1" end="1"/>
                                            </p:txEl>
                                          </p:spTgt>
                                        </p:tgtEl>
                                        <p:attrNameLst>
                                          <p:attrName>style.visibility</p:attrName>
                                        </p:attrNameLst>
                                      </p:cBhvr>
                                      <p:to>
                                        <p:strVal val="visible"/>
                                      </p:to>
                                    </p:set>
                                    <p:animEffect transition="in" filter="diamond(in)">
                                      <p:cBhvr>
                                        <p:cTn id="7" dur="500"/>
                                        <p:tgtEl>
                                          <p:spTgt spid="7331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33187">
                                            <p:txEl>
                                              <p:pRg st="2" end="2"/>
                                            </p:txEl>
                                          </p:spTgt>
                                        </p:tgtEl>
                                        <p:attrNameLst>
                                          <p:attrName>style.visibility</p:attrName>
                                        </p:attrNameLst>
                                      </p:cBhvr>
                                      <p:to>
                                        <p:strVal val="visible"/>
                                      </p:to>
                                    </p:set>
                                    <p:animEffect transition="in" filter="diamond(in)">
                                      <p:cBhvr>
                                        <p:cTn id="12" dur="500"/>
                                        <p:tgtEl>
                                          <p:spTgt spid="7331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33187">
                                            <p:txEl>
                                              <p:pRg st="3" end="3"/>
                                            </p:txEl>
                                          </p:spTgt>
                                        </p:tgtEl>
                                        <p:attrNameLst>
                                          <p:attrName>style.visibility</p:attrName>
                                        </p:attrNameLst>
                                      </p:cBhvr>
                                      <p:to>
                                        <p:strVal val="visible"/>
                                      </p:to>
                                    </p:set>
                                    <p:animEffect transition="in" filter="diamond(in)">
                                      <p:cBhvr>
                                        <p:cTn id="17" dur="500"/>
                                        <p:tgtEl>
                                          <p:spTgt spid="7331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33187">
                                            <p:txEl>
                                              <p:pRg st="4" end="4"/>
                                            </p:txEl>
                                          </p:spTgt>
                                        </p:tgtEl>
                                        <p:attrNameLst>
                                          <p:attrName>style.visibility</p:attrName>
                                        </p:attrNameLst>
                                      </p:cBhvr>
                                      <p:to>
                                        <p:strVal val="visible"/>
                                      </p:to>
                                    </p:set>
                                    <p:animEffect transition="in" filter="diamond(in)">
                                      <p:cBhvr>
                                        <p:cTn id="22" dur="500"/>
                                        <p:tgtEl>
                                          <p:spTgt spid="7331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33187">
                                            <p:txEl>
                                              <p:pRg st="5" end="5"/>
                                            </p:txEl>
                                          </p:spTgt>
                                        </p:tgtEl>
                                        <p:attrNameLst>
                                          <p:attrName>style.visibility</p:attrName>
                                        </p:attrNameLst>
                                      </p:cBhvr>
                                      <p:to>
                                        <p:strVal val="visible"/>
                                      </p:to>
                                    </p:set>
                                    <p:animEffect transition="in" filter="diamond(in)">
                                      <p:cBhvr>
                                        <p:cTn id="27" dur="500"/>
                                        <p:tgtEl>
                                          <p:spTgt spid="7331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914400" y="-76200"/>
            <a:ext cx="8001000" cy="1143000"/>
          </a:xfrm>
        </p:spPr>
        <p:txBody>
          <a:bodyPr/>
          <a:lstStyle/>
          <a:p>
            <a:pPr algn="l" eaLnBrk="1" hangingPunct="1"/>
            <a:r>
              <a:rPr lang="en-US" sz="3600" dirty="0">
                <a:solidFill>
                  <a:srgbClr val="FFFFFF"/>
                </a:solidFill>
              </a:rPr>
              <a:t>Core Principles</a:t>
            </a:r>
          </a:p>
        </p:txBody>
      </p:sp>
      <p:sp>
        <p:nvSpPr>
          <p:cNvPr id="733187" name="Rectangle 3"/>
          <p:cNvSpPr>
            <a:spLocks noGrp="1" noChangeArrowheads="1"/>
          </p:cNvSpPr>
          <p:nvPr>
            <p:ph type="body" idx="1"/>
          </p:nvPr>
        </p:nvSpPr>
        <p:spPr>
          <a:xfrm>
            <a:off x="914400" y="1600200"/>
            <a:ext cx="7518400" cy="4343400"/>
          </a:xfrm>
        </p:spPr>
        <p:txBody>
          <a:bodyPr>
            <a:normAutofit/>
          </a:bodyPr>
          <a:lstStyle/>
          <a:p>
            <a:pPr>
              <a:spcBef>
                <a:spcPct val="40000"/>
              </a:spcBef>
              <a:spcAft>
                <a:spcPts val="2352"/>
              </a:spcAft>
              <a:buClr>
                <a:srgbClr val="003366"/>
              </a:buClr>
            </a:pPr>
            <a:endParaRPr lang="en-US" dirty="0">
              <a:hlinkClick r:id="rId3">
                <a:extLst>
                  <a:ext uri="{A12FA001-AC4F-418D-AE19-62706E023703}">
                    <ahyp:hlinkClr xmlns="" xmlns:ahyp="http://schemas.microsoft.com/office/drawing/2018/hyperlinkcolor" val="tx"/>
                  </a:ext>
                </a:extLst>
              </a:hlinkClick>
            </a:endParaRPr>
          </a:p>
          <a:p>
            <a:pPr>
              <a:spcBef>
                <a:spcPct val="40000"/>
              </a:spcBef>
              <a:spcAft>
                <a:spcPts val="2352"/>
              </a:spcAft>
              <a:buClr>
                <a:srgbClr val="003366"/>
              </a:buClr>
            </a:pPr>
            <a:r>
              <a:rPr lang="en-US" dirty="0"/>
              <a:t>Role of external QA agencies</a:t>
            </a:r>
          </a:p>
          <a:p>
            <a:pPr>
              <a:spcBef>
                <a:spcPct val="40000"/>
              </a:spcBef>
              <a:spcAft>
                <a:spcPts val="2352"/>
              </a:spcAft>
              <a:buClr>
                <a:srgbClr val="003366"/>
              </a:buClr>
            </a:pPr>
            <a:r>
              <a:rPr lang="en-US" dirty="0"/>
              <a:t>QA standards, criteria and processes</a:t>
            </a:r>
          </a:p>
          <a:p>
            <a:pPr>
              <a:spcBef>
                <a:spcPct val="40000"/>
              </a:spcBef>
              <a:spcAft>
                <a:spcPts val="2352"/>
              </a:spcAft>
              <a:buClr>
                <a:srgbClr val="003366"/>
              </a:buClr>
            </a:pPr>
            <a:r>
              <a:rPr lang="en-US" dirty="0"/>
              <a:t>Internal Quality Assurance</a:t>
            </a:r>
          </a:p>
          <a:p>
            <a:pPr>
              <a:spcBef>
                <a:spcPct val="40000"/>
              </a:spcBef>
              <a:spcAft>
                <a:spcPts val="2352"/>
              </a:spcAft>
              <a:buClr>
                <a:srgbClr val="003366"/>
              </a:buClr>
            </a:pPr>
            <a:r>
              <a:rPr lang="en-US" dirty="0"/>
              <a:t>Qualifications frameworks (sometimes separate, as </a:t>
            </a:r>
            <a:r>
              <a:rPr lang="en-US"/>
              <a:t>in Europe)</a:t>
            </a:r>
            <a:endParaRPr lang="en-US" dirty="0"/>
          </a:p>
        </p:txBody>
      </p:sp>
    </p:spTree>
    <p:extLst>
      <p:ext uri="{BB962C8B-B14F-4D97-AF65-F5344CB8AC3E}">
        <p14:creationId xmlns:p14="http://schemas.microsoft.com/office/powerpoint/2010/main" val="3709298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33187">
                                            <p:txEl>
                                              <p:pRg st="1" end="1"/>
                                            </p:txEl>
                                          </p:spTgt>
                                        </p:tgtEl>
                                        <p:attrNameLst>
                                          <p:attrName>style.visibility</p:attrName>
                                        </p:attrNameLst>
                                      </p:cBhvr>
                                      <p:to>
                                        <p:strVal val="visible"/>
                                      </p:to>
                                    </p:set>
                                    <p:animEffect transition="in" filter="diamond(in)">
                                      <p:cBhvr>
                                        <p:cTn id="7" dur="500"/>
                                        <p:tgtEl>
                                          <p:spTgt spid="7331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33187">
                                            <p:txEl>
                                              <p:pRg st="2" end="2"/>
                                            </p:txEl>
                                          </p:spTgt>
                                        </p:tgtEl>
                                        <p:attrNameLst>
                                          <p:attrName>style.visibility</p:attrName>
                                        </p:attrNameLst>
                                      </p:cBhvr>
                                      <p:to>
                                        <p:strVal val="visible"/>
                                      </p:to>
                                    </p:set>
                                    <p:animEffect transition="in" filter="diamond(in)">
                                      <p:cBhvr>
                                        <p:cTn id="12" dur="500"/>
                                        <p:tgtEl>
                                          <p:spTgt spid="7331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33187">
                                            <p:txEl>
                                              <p:pRg st="3" end="3"/>
                                            </p:txEl>
                                          </p:spTgt>
                                        </p:tgtEl>
                                        <p:attrNameLst>
                                          <p:attrName>style.visibility</p:attrName>
                                        </p:attrNameLst>
                                      </p:cBhvr>
                                      <p:to>
                                        <p:strVal val="visible"/>
                                      </p:to>
                                    </p:set>
                                    <p:animEffect transition="in" filter="diamond(in)">
                                      <p:cBhvr>
                                        <p:cTn id="17" dur="500"/>
                                        <p:tgtEl>
                                          <p:spTgt spid="7331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33187">
                                            <p:txEl>
                                              <p:pRg st="4" end="4"/>
                                            </p:txEl>
                                          </p:spTgt>
                                        </p:tgtEl>
                                        <p:attrNameLst>
                                          <p:attrName>style.visibility</p:attrName>
                                        </p:attrNameLst>
                                      </p:cBhvr>
                                      <p:to>
                                        <p:strVal val="visible"/>
                                      </p:to>
                                    </p:set>
                                    <p:animEffect transition="in" filter="diamond(in)">
                                      <p:cBhvr>
                                        <p:cTn id="22" dur="500"/>
                                        <p:tgtEl>
                                          <p:spTgt spid="73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304800" y="609600"/>
            <a:ext cx="8001000" cy="1143000"/>
          </a:xfrm>
        </p:spPr>
        <p:txBody>
          <a:bodyPr/>
          <a:lstStyle/>
          <a:p>
            <a:pPr algn="l" eaLnBrk="1" hangingPunct="1"/>
            <a:r>
              <a:rPr lang="en-US" sz="3600" dirty="0">
                <a:solidFill>
                  <a:srgbClr val="FFFFFF"/>
                </a:solidFill>
              </a:rPr>
              <a:t>Credit Transfer Agreements</a:t>
            </a:r>
            <a:r>
              <a:rPr lang="en-US" dirty="0">
                <a:solidFill>
                  <a:srgbClr val="FFFFFF"/>
                </a:solidFill>
              </a:rPr>
              <a:t/>
            </a:r>
            <a:br>
              <a:rPr lang="en-US" dirty="0">
                <a:solidFill>
                  <a:srgbClr val="FFFFFF"/>
                </a:solidFill>
              </a:rPr>
            </a:br>
            <a:endParaRPr lang="en-US" dirty="0">
              <a:solidFill>
                <a:srgbClr val="FFFFFF"/>
              </a:solidFill>
            </a:endParaRPr>
          </a:p>
        </p:txBody>
      </p:sp>
      <p:sp>
        <p:nvSpPr>
          <p:cNvPr id="733187" name="Rectangle 3"/>
          <p:cNvSpPr>
            <a:spLocks noGrp="1" noChangeArrowheads="1"/>
          </p:cNvSpPr>
          <p:nvPr>
            <p:ph type="body" idx="1"/>
          </p:nvPr>
        </p:nvSpPr>
        <p:spPr>
          <a:xfrm>
            <a:off x="914400" y="2286000"/>
            <a:ext cx="7518400" cy="4343400"/>
          </a:xfrm>
        </p:spPr>
        <p:txBody>
          <a:bodyPr>
            <a:normAutofit/>
          </a:bodyPr>
          <a:lstStyle/>
          <a:p>
            <a:pPr>
              <a:spcBef>
                <a:spcPct val="40000"/>
              </a:spcBef>
              <a:spcAft>
                <a:spcPts val="2352"/>
              </a:spcAft>
              <a:buClr>
                <a:srgbClr val="003366"/>
              </a:buClr>
            </a:pPr>
            <a:r>
              <a:rPr lang="en-US" dirty="0"/>
              <a:t>Not one international agreement yet</a:t>
            </a:r>
          </a:p>
          <a:p>
            <a:pPr>
              <a:spcBef>
                <a:spcPct val="40000"/>
              </a:spcBef>
              <a:spcAft>
                <a:spcPts val="2352"/>
              </a:spcAft>
              <a:buClr>
                <a:srgbClr val="003366"/>
              </a:buClr>
            </a:pPr>
            <a:r>
              <a:rPr lang="en-US" dirty="0"/>
              <a:t>Europe: ECTS</a:t>
            </a:r>
          </a:p>
          <a:p>
            <a:pPr>
              <a:spcBef>
                <a:spcPct val="40000"/>
              </a:spcBef>
              <a:spcAft>
                <a:spcPts val="2352"/>
              </a:spcAft>
              <a:buClr>
                <a:srgbClr val="003366"/>
              </a:buClr>
            </a:pPr>
            <a:r>
              <a:rPr lang="en-US" dirty="0"/>
              <a:t>Africa: under consideration</a:t>
            </a:r>
          </a:p>
          <a:p>
            <a:pPr>
              <a:spcBef>
                <a:spcPct val="40000"/>
              </a:spcBef>
              <a:spcAft>
                <a:spcPts val="2352"/>
              </a:spcAft>
              <a:buClr>
                <a:srgbClr val="003366"/>
              </a:buClr>
            </a:pPr>
            <a:r>
              <a:rPr lang="en-US" dirty="0"/>
              <a:t>Latin America: CLAR</a:t>
            </a:r>
          </a:p>
          <a:p>
            <a:pPr>
              <a:spcBef>
                <a:spcPct val="40000"/>
              </a:spcBef>
              <a:spcAft>
                <a:spcPts val="2352"/>
              </a:spcAft>
              <a:buClr>
                <a:srgbClr val="003366"/>
              </a:buClr>
            </a:pPr>
            <a:r>
              <a:rPr lang="en-US" dirty="0"/>
              <a:t>Asia: AUN-ACTS, UMAP-UCTS, and AIMS</a:t>
            </a:r>
          </a:p>
          <a:p>
            <a:pPr eaLnBrk="1" hangingPunct="1">
              <a:spcBef>
                <a:spcPct val="40000"/>
              </a:spcBef>
              <a:spcAft>
                <a:spcPct val="40000"/>
              </a:spcAft>
              <a:buClr>
                <a:schemeClr val="accent6">
                  <a:lumMod val="75000"/>
                </a:schemeClr>
              </a:buClr>
            </a:pPr>
            <a:endParaRPr lang="en-US" dirty="0"/>
          </a:p>
        </p:txBody>
      </p:sp>
    </p:spTree>
    <p:extLst>
      <p:ext uri="{BB962C8B-B14F-4D97-AF65-F5344CB8AC3E}">
        <p14:creationId xmlns:p14="http://schemas.microsoft.com/office/powerpoint/2010/main" val="2928894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33187">
                                            <p:txEl>
                                              <p:pRg st="0" end="0"/>
                                            </p:txEl>
                                          </p:spTgt>
                                        </p:tgtEl>
                                        <p:attrNameLst>
                                          <p:attrName>style.visibility</p:attrName>
                                        </p:attrNameLst>
                                      </p:cBhvr>
                                      <p:to>
                                        <p:strVal val="visible"/>
                                      </p:to>
                                    </p:set>
                                    <p:animEffect transition="in" filter="diamond(in)">
                                      <p:cBhvr>
                                        <p:cTn id="7" dur="500"/>
                                        <p:tgtEl>
                                          <p:spTgt spid="73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33187">
                                            <p:txEl>
                                              <p:pRg st="1" end="1"/>
                                            </p:txEl>
                                          </p:spTgt>
                                        </p:tgtEl>
                                        <p:attrNameLst>
                                          <p:attrName>style.visibility</p:attrName>
                                        </p:attrNameLst>
                                      </p:cBhvr>
                                      <p:to>
                                        <p:strVal val="visible"/>
                                      </p:to>
                                    </p:set>
                                    <p:animEffect transition="in" filter="diamond(in)">
                                      <p:cBhvr>
                                        <p:cTn id="12" dur="500"/>
                                        <p:tgtEl>
                                          <p:spTgt spid="73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33187">
                                            <p:txEl>
                                              <p:pRg st="2" end="2"/>
                                            </p:txEl>
                                          </p:spTgt>
                                        </p:tgtEl>
                                        <p:attrNameLst>
                                          <p:attrName>style.visibility</p:attrName>
                                        </p:attrNameLst>
                                      </p:cBhvr>
                                      <p:to>
                                        <p:strVal val="visible"/>
                                      </p:to>
                                    </p:set>
                                    <p:animEffect transition="in" filter="diamond(in)">
                                      <p:cBhvr>
                                        <p:cTn id="17" dur="500"/>
                                        <p:tgtEl>
                                          <p:spTgt spid="733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33187">
                                            <p:txEl>
                                              <p:pRg st="3" end="3"/>
                                            </p:txEl>
                                          </p:spTgt>
                                        </p:tgtEl>
                                        <p:attrNameLst>
                                          <p:attrName>style.visibility</p:attrName>
                                        </p:attrNameLst>
                                      </p:cBhvr>
                                      <p:to>
                                        <p:strVal val="visible"/>
                                      </p:to>
                                    </p:set>
                                    <p:animEffect transition="in" filter="diamond(in)">
                                      <p:cBhvr>
                                        <p:cTn id="22" dur="500"/>
                                        <p:tgtEl>
                                          <p:spTgt spid="7331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33187">
                                            <p:txEl>
                                              <p:pRg st="4" end="4"/>
                                            </p:txEl>
                                          </p:spTgt>
                                        </p:tgtEl>
                                        <p:attrNameLst>
                                          <p:attrName>style.visibility</p:attrName>
                                        </p:attrNameLst>
                                      </p:cBhvr>
                                      <p:to>
                                        <p:strVal val="visible"/>
                                      </p:to>
                                    </p:set>
                                    <p:animEffect transition="in" filter="diamond(in)">
                                      <p:cBhvr>
                                        <p:cTn id="27" dur="500"/>
                                        <p:tgtEl>
                                          <p:spTgt spid="73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914400" y="0"/>
            <a:ext cx="8001000" cy="1143000"/>
          </a:xfrm>
        </p:spPr>
        <p:txBody>
          <a:bodyPr/>
          <a:lstStyle/>
          <a:p>
            <a:pPr algn="l" eaLnBrk="1" hangingPunct="1"/>
            <a:r>
              <a:rPr lang="en-US" dirty="0">
                <a:solidFill>
                  <a:srgbClr val="FFFFFF"/>
                </a:solidFill>
              </a:rPr>
              <a:t>Challenges</a:t>
            </a:r>
          </a:p>
        </p:txBody>
      </p:sp>
      <p:sp>
        <p:nvSpPr>
          <p:cNvPr id="733187" name="Rectangle 3"/>
          <p:cNvSpPr>
            <a:spLocks noGrp="1" noChangeArrowheads="1"/>
          </p:cNvSpPr>
          <p:nvPr>
            <p:ph type="body" idx="1"/>
          </p:nvPr>
        </p:nvSpPr>
        <p:spPr>
          <a:xfrm>
            <a:off x="914400" y="2286000"/>
            <a:ext cx="7518400" cy="4343400"/>
          </a:xfrm>
        </p:spPr>
        <p:txBody>
          <a:bodyPr>
            <a:normAutofit/>
          </a:bodyPr>
          <a:lstStyle/>
          <a:p>
            <a:pPr>
              <a:spcBef>
                <a:spcPct val="40000"/>
              </a:spcBef>
              <a:spcAft>
                <a:spcPts val="2352"/>
              </a:spcAft>
              <a:buClr>
                <a:srgbClr val="003366"/>
              </a:buClr>
            </a:pPr>
            <a:r>
              <a:rPr lang="en-US" dirty="0"/>
              <a:t>The rankings distraction</a:t>
            </a:r>
          </a:p>
          <a:p>
            <a:pPr>
              <a:spcBef>
                <a:spcPct val="40000"/>
              </a:spcBef>
              <a:spcAft>
                <a:spcPts val="2352"/>
              </a:spcAft>
              <a:buClr>
                <a:srgbClr val="003366"/>
              </a:buClr>
            </a:pPr>
            <a:r>
              <a:rPr lang="en-US" dirty="0"/>
              <a:t>Recognition of disruptive practices</a:t>
            </a:r>
          </a:p>
          <a:p>
            <a:pPr>
              <a:spcBef>
                <a:spcPct val="40000"/>
              </a:spcBef>
              <a:spcAft>
                <a:spcPts val="2352"/>
              </a:spcAft>
              <a:buClr>
                <a:srgbClr val="003366"/>
              </a:buClr>
            </a:pPr>
            <a:r>
              <a:rPr lang="en-US" dirty="0"/>
              <a:t>Assessment</a:t>
            </a:r>
          </a:p>
        </p:txBody>
      </p:sp>
    </p:spTree>
    <p:extLst>
      <p:ext uri="{BB962C8B-B14F-4D97-AF65-F5344CB8AC3E}">
        <p14:creationId xmlns:p14="http://schemas.microsoft.com/office/powerpoint/2010/main" val="821121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33187">
                                            <p:txEl>
                                              <p:pRg st="0" end="0"/>
                                            </p:txEl>
                                          </p:spTgt>
                                        </p:tgtEl>
                                        <p:attrNameLst>
                                          <p:attrName>style.visibility</p:attrName>
                                        </p:attrNameLst>
                                      </p:cBhvr>
                                      <p:to>
                                        <p:strVal val="visible"/>
                                      </p:to>
                                    </p:set>
                                    <p:animEffect transition="in" filter="diamond(in)">
                                      <p:cBhvr>
                                        <p:cTn id="7" dur="500"/>
                                        <p:tgtEl>
                                          <p:spTgt spid="73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33187">
                                            <p:txEl>
                                              <p:pRg st="1" end="1"/>
                                            </p:txEl>
                                          </p:spTgt>
                                        </p:tgtEl>
                                        <p:attrNameLst>
                                          <p:attrName>style.visibility</p:attrName>
                                        </p:attrNameLst>
                                      </p:cBhvr>
                                      <p:to>
                                        <p:strVal val="visible"/>
                                      </p:to>
                                    </p:set>
                                    <p:animEffect transition="in" filter="diamond(in)">
                                      <p:cBhvr>
                                        <p:cTn id="12" dur="500"/>
                                        <p:tgtEl>
                                          <p:spTgt spid="73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33187">
                                            <p:txEl>
                                              <p:pRg st="2" end="2"/>
                                            </p:txEl>
                                          </p:spTgt>
                                        </p:tgtEl>
                                        <p:attrNameLst>
                                          <p:attrName>style.visibility</p:attrName>
                                        </p:attrNameLst>
                                      </p:cBhvr>
                                      <p:to>
                                        <p:strVal val="visible"/>
                                      </p:to>
                                    </p:set>
                                    <p:animEffect transition="in" filter="diamond(in)">
                                      <p:cBhvr>
                                        <p:cTn id="17" dur="500"/>
                                        <p:tgtEl>
                                          <p:spTgt spid="73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8042276" cy="1336956"/>
          </a:xfrm>
        </p:spPr>
        <p:txBody>
          <a:bodyPr/>
          <a:lstStyle/>
          <a:p>
            <a:r>
              <a:rPr lang="en-US" sz="3600" dirty="0">
                <a:solidFill>
                  <a:srgbClr val="FFFFFF"/>
                </a:solidFill>
              </a:rPr>
              <a:t>Assessment</a:t>
            </a:r>
          </a:p>
        </p:txBody>
      </p:sp>
      <p:sp>
        <p:nvSpPr>
          <p:cNvPr id="3" name="Content Placeholder 2"/>
          <p:cNvSpPr>
            <a:spLocks noGrp="1"/>
          </p:cNvSpPr>
          <p:nvPr>
            <p:ph idx="1"/>
          </p:nvPr>
        </p:nvSpPr>
        <p:spPr>
          <a:xfrm>
            <a:off x="533400" y="1981200"/>
            <a:ext cx="8042276" cy="4343400"/>
          </a:xfrm>
        </p:spPr>
        <p:txBody>
          <a:bodyPr>
            <a:normAutofit fontScale="92500" lnSpcReduction="10000"/>
          </a:bodyPr>
          <a:lstStyle/>
          <a:p>
            <a:pPr>
              <a:spcAft>
                <a:spcPts val="1800"/>
              </a:spcAft>
              <a:buClr>
                <a:srgbClr val="000090"/>
              </a:buClr>
            </a:pPr>
            <a:r>
              <a:rPr lang="en-US" dirty="0"/>
              <a:t>“Assessment is the killer of learning”</a:t>
            </a:r>
          </a:p>
          <a:p>
            <a:pPr>
              <a:spcAft>
                <a:spcPts val="1800"/>
              </a:spcAft>
              <a:buClr>
                <a:srgbClr val="000090"/>
              </a:buClr>
            </a:pPr>
            <a:r>
              <a:rPr lang="en-US" dirty="0"/>
              <a:t>Need for alignment (E / C / P / A)</a:t>
            </a:r>
          </a:p>
          <a:p>
            <a:pPr>
              <a:spcAft>
                <a:spcPts val="1800"/>
              </a:spcAft>
              <a:buClr>
                <a:srgbClr val="000090"/>
              </a:buClr>
            </a:pPr>
            <a:r>
              <a:rPr lang="en-US" dirty="0"/>
              <a:t>Multi-dimensional assessment: general education, key competencies, trajectory</a:t>
            </a:r>
          </a:p>
          <a:p>
            <a:pPr>
              <a:spcAft>
                <a:spcPts val="1800"/>
              </a:spcAft>
              <a:buClr>
                <a:srgbClr val="000090"/>
              </a:buClr>
            </a:pPr>
            <a:r>
              <a:rPr lang="en-US" dirty="0"/>
              <a:t>Formative assessment feeding into the learning process</a:t>
            </a:r>
          </a:p>
          <a:p>
            <a:pPr>
              <a:spcAft>
                <a:spcPts val="1800"/>
              </a:spcAft>
              <a:buClr>
                <a:srgbClr val="000090"/>
              </a:buClr>
            </a:pPr>
            <a:r>
              <a:rPr lang="en-US" dirty="0"/>
              <a:t>e-portfolios as self-evaluation and growth assessment instruments</a:t>
            </a:r>
          </a:p>
        </p:txBody>
      </p:sp>
    </p:spTree>
    <p:extLst>
      <p:ext uri="{BB962C8B-B14F-4D97-AF65-F5344CB8AC3E}">
        <p14:creationId xmlns:p14="http://schemas.microsoft.com/office/powerpoint/2010/main" val="237188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276" y="-304800"/>
            <a:ext cx="8042276" cy="1336956"/>
          </a:xfrm>
        </p:spPr>
        <p:txBody>
          <a:bodyPr/>
          <a:lstStyle/>
          <a:p>
            <a:r>
              <a:rPr lang="en-US" sz="3600" dirty="0">
                <a:solidFill>
                  <a:schemeClr val="bg1"/>
                </a:solidFill>
              </a:rPr>
              <a:t>Refugees</a:t>
            </a:r>
          </a:p>
        </p:txBody>
      </p:sp>
      <p:sp>
        <p:nvSpPr>
          <p:cNvPr id="3" name="Content Placeholder 2"/>
          <p:cNvSpPr>
            <a:spLocks noGrp="1"/>
          </p:cNvSpPr>
          <p:nvPr>
            <p:ph idx="1"/>
          </p:nvPr>
        </p:nvSpPr>
        <p:spPr>
          <a:xfrm>
            <a:off x="549275" y="1600200"/>
            <a:ext cx="8042276" cy="4800599"/>
          </a:xfrm>
        </p:spPr>
        <p:txBody>
          <a:bodyPr/>
          <a:lstStyle/>
          <a:p>
            <a:pPr>
              <a:lnSpc>
                <a:spcPct val="150000"/>
              </a:lnSpc>
              <a:buClr>
                <a:srgbClr val="000090"/>
              </a:buClr>
            </a:pPr>
            <a:r>
              <a:rPr lang="en-US" dirty="0"/>
              <a:t>68.5 million world-wide</a:t>
            </a:r>
          </a:p>
          <a:p>
            <a:pPr lvl="1">
              <a:lnSpc>
                <a:spcPct val="150000"/>
              </a:lnSpc>
              <a:buClr>
                <a:srgbClr val="000090"/>
              </a:buClr>
            </a:pPr>
            <a:r>
              <a:rPr lang="en-US" dirty="0"/>
              <a:t>25.4 internationally</a:t>
            </a:r>
          </a:p>
          <a:p>
            <a:pPr lvl="1">
              <a:lnSpc>
                <a:spcPct val="150000"/>
              </a:lnSpc>
              <a:buClr>
                <a:srgbClr val="000090"/>
              </a:buClr>
            </a:pPr>
            <a:r>
              <a:rPr lang="en-US" dirty="0"/>
              <a:t>40 internally displaced</a:t>
            </a:r>
          </a:p>
          <a:p>
            <a:pPr lvl="1">
              <a:lnSpc>
                <a:spcPct val="150000"/>
              </a:lnSpc>
              <a:buClr>
                <a:srgbClr val="000090"/>
              </a:buClr>
            </a:pPr>
            <a:r>
              <a:rPr lang="en-US" dirty="0"/>
              <a:t>3.1 asylum seekers</a:t>
            </a:r>
          </a:p>
          <a:p>
            <a:pPr lvl="1">
              <a:lnSpc>
                <a:spcPct val="150000"/>
              </a:lnSpc>
              <a:buClr>
                <a:srgbClr val="000090"/>
              </a:buClr>
            </a:pPr>
            <a:endParaRPr lang="en-US" dirty="0"/>
          </a:p>
          <a:p>
            <a:pPr>
              <a:lnSpc>
                <a:spcPct val="150000"/>
              </a:lnSpc>
              <a:buClr>
                <a:srgbClr val="000090"/>
              </a:buClr>
            </a:pPr>
            <a:r>
              <a:rPr lang="en-US" dirty="0"/>
              <a:t>Innovative “qualifications passport for refugees”  (Norway &amp; Europe) </a:t>
            </a:r>
          </a:p>
        </p:txBody>
      </p:sp>
    </p:spTree>
    <p:extLst>
      <p:ext uri="{BB962C8B-B14F-4D97-AF65-F5344CB8AC3E}">
        <p14:creationId xmlns:p14="http://schemas.microsoft.com/office/powerpoint/2010/main" val="181649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276" y="-304800"/>
            <a:ext cx="8042276" cy="1336956"/>
          </a:xfrm>
        </p:spPr>
        <p:txBody>
          <a:bodyPr/>
          <a:lstStyle/>
          <a:p>
            <a:r>
              <a:rPr lang="en-US" sz="3600" dirty="0">
                <a:solidFill>
                  <a:schemeClr val="bg1"/>
                </a:solidFill>
              </a:rPr>
              <a:t>Repression</a:t>
            </a:r>
          </a:p>
        </p:txBody>
      </p:sp>
      <p:sp>
        <p:nvSpPr>
          <p:cNvPr id="3" name="Content Placeholder 2"/>
          <p:cNvSpPr>
            <a:spLocks noGrp="1"/>
          </p:cNvSpPr>
          <p:nvPr>
            <p:ph idx="1"/>
          </p:nvPr>
        </p:nvSpPr>
        <p:spPr>
          <a:xfrm>
            <a:off x="549275" y="1600200"/>
            <a:ext cx="8042276" cy="4800599"/>
          </a:xfrm>
        </p:spPr>
        <p:txBody>
          <a:bodyPr/>
          <a:lstStyle/>
          <a:p>
            <a:pPr>
              <a:buClr>
                <a:srgbClr val="000090"/>
              </a:buClr>
            </a:pPr>
            <a:r>
              <a:rPr lang="en-US" dirty="0"/>
              <a:t>Turkey etc.</a:t>
            </a:r>
          </a:p>
          <a:p>
            <a:pPr>
              <a:buClr>
                <a:srgbClr val="000090"/>
              </a:buClr>
            </a:pPr>
            <a:r>
              <a:rPr lang="en-US" dirty="0"/>
              <a:t>Threats to free movement of academics and students</a:t>
            </a:r>
          </a:p>
          <a:p>
            <a:pPr lvl="1">
              <a:buClr>
                <a:srgbClr val="000090"/>
              </a:buClr>
            </a:pPr>
            <a:r>
              <a:rPr lang="en-US" dirty="0"/>
              <a:t>Trump’s travel ban</a:t>
            </a:r>
          </a:p>
          <a:p>
            <a:pPr lvl="1">
              <a:buClr>
                <a:srgbClr val="000090"/>
              </a:buClr>
            </a:pPr>
            <a:r>
              <a:rPr lang="en-US" dirty="0"/>
              <a:t>Visa restrictions</a:t>
            </a:r>
          </a:p>
          <a:p>
            <a:pPr>
              <a:buClr>
                <a:srgbClr val="000090"/>
              </a:buClr>
            </a:pPr>
            <a:r>
              <a:rPr lang="en-US" dirty="0"/>
              <a:t>Threats to academic freedom</a:t>
            </a:r>
          </a:p>
          <a:p>
            <a:pPr>
              <a:buClr>
                <a:srgbClr val="000090"/>
              </a:buClr>
            </a:pPr>
            <a:r>
              <a:rPr lang="en-US" dirty="0"/>
              <a:t>Threats to scientific rigor and progress</a:t>
            </a:r>
          </a:p>
        </p:txBody>
      </p:sp>
    </p:spTree>
    <p:extLst>
      <p:ext uri="{BB962C8B-B14F-4D97-AF65-F5344CB8AC3E}">
        <p14:creationId xmlns:p14="http://schemas.microsoft.com/office/powerpoint/2010/main" val="250240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876" y="-270156"/>
            <a:ext cx="8042276" cy="1336956"/>
          </a:xfrm>
        </p:spPr>
        <p:txBody>
          <a:bodyPr/>
          <a:lstStyle/>
          <a:p>
            <a:r>
              <a:rPr lang="en-US" sz="3600" dirty="0">
                <a:solidFill>
                  <a:schemeClr val="bg1"/>
                </a:solidFill>
              </a:rPr>
              <a:t>Fraudulent Practices</a:t>
            </a:r>
          </a:p>
        </p:txBody>
      </p:sp>
      <p:sp>
        <p:nvSpPr>
          <p:cNvPr id="3" name="Content Placeholder 2"/>
          <p:cNvSpPr>
            <a:spLocks noGrp="1"/>
          </p:cNvSpPr>
          <p:nvPr>
            <p:ph idx="1"/>
          </p:nvPr>
        </p:nvSpPr>
        <p:spPr>
          <a:xfrm>
            <a:off x="533400" y="2133600"/>
            <a:ext cx="8042276" cy="4343400"/>
          </a:xfrm>
        </p:spPr>
        <p:txBody>
          <a:bodyPr/>
          <a:lstStyle/>
          <a:p>
            <a:pPr>
              <a:buClr>
                <a:srgbClr val="000090"/>
              </a:buClr>
            </a:pPr>
            <a:r>
              <a:rPr lang="en-US" dirty="0"/>
              <a:t>Degree mills (esp. online)</a:t>
            </a:r>
          </a:p>
          <a:p>
            <a:pPr>
              <a:buClr>
                <a:srgbClr val="000090"/>
              </a:buClr>
            </a:pPr>
            <a:r>
              <a:rPr lang="en-US" dirty="0"/>
              <a:t>Accreditation mills</a:t>
            </a:r>
          </a:p>
          <a:p>
            <a:pPr>
              <a:buClr>
                <a:srgbClr val="000090"/>
              </a:buClr>
            </a:pPr>
            <a:r>
              <a:rPr lang="en-US" dirty="0"/>
              <a:t>Fake academic journals and conferences</a:t>
            </a:r>
          </a:p>
          <a:p>
            <a:pPr>
              <a:buClr>
                <a:srgbClr val="000090"/>
              </a:buClr>
            </a:pPr>
            <a:r>
              <a:rPr lang="en-US" dirty="0"/>
              <a:t>Plagiarism</a:t>
            </a:r>
          </a:p>
          <a:p>
            <a:pPr>
              <a:buClr>
                <a:srgbClr val="000090"/>
              </a:buClr>
            </a:pPr>
            <a:r>
              <a:rPr lang="en-US" dirty="0"/>
              <a:t>Fraud at exams</a:t>
            </a:r>
          </a:p>
          <a:p>
            <a:pPr>
              <a:buClr>
                <a:srgbClr val="000090"/>
              </a:buClr>
            </a:pPr>
            <a:r>
              <a:rPr lang="en-US" dirty="0"/>
              <a:t>Admission (latest US scandal)</a:t>
            </a:r>
          </a:p>
        </p:txBody>
      </p:sp>
    </p:spTree>
    <p:extLst>
      <p:ext uri="{BB962C8B-B14F-4D97-AF65-F5344CB8AC3E}">
        <p14:creationId xmlns:p14="http://schemas.microsoft.com/office/powerpoint/2010/main" val="418141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685800" y="-76200"/>
            <a:ext cx="8001000" cy="1143000"/>
          </a:xfrm>
        </p:spPr>
        <p:txBody>
          <a:bodyPr/>
          <a:lstStyle/>
          <a:p>
            <a:pPr algn="l" eaLnBrk="1" hangingPunct="1"/>
            <a:r>
              <a:rPr lang="en-US" sz="3600" dirty="0">
                <a:solidFill>
                  <a:srgbClr val="FFFFFF"/>
                </a:solidFill>
              </a:rPr>
              <a:t>Internationalization</a:t>
            </a:r>
          </a:p>
        </p:txBody>
      </p:sp>
      <p:sp>
        <p:nvSpPr>
          <p:cNvPr id="733187" name="Rectangle 3"/>
          <p:cNvSpPr>
            <a:spLocks noGrp="1" noChangeArrowheads="1"/>
          </p:cNvSpPr>
          <p:nvPr>
            <p:ph type="body" idx="1"/>
          </p:nvPr>
        </p:nvSpPr>
        <p:spPr>
          <a:xfrm>
            <a:off x="914400" y="1981200"/>
            <a:ext cx="7518400" cy="4800600"/>
          </a:xfrm>
        </p:spPr>
        <p:txBody>
          <a:bodyPr>
            <a:normAutofit/>
          </a:bodyPr>
          <a:lstStyle/>
          <a:p>
            <a:pPr eaLnBrk="1" hangingPunct="1">
              <a:spcBef>
                <a:spcPts val="400"/>
              </a:spcBef>
              <a:spcAft>
                <a:spcPts val="400"/>
              </a:spcAft>
              <a:buClr>
                <a:srgbClr val="003366"/>
              </a:buClr>
            </a:pPr>
            <a:r>
              <a:rPr lang="en-US" dirty="0"/>
              <a:t>International students</a:t>
            </a:r>
          </a:p>
          <a:p>
            <a:pPr lvl="1">
              <a:spcBef>
                <a:spcPts val="400"/>
              </a:spcBef>
              <a:spcAft>
                <a:spcPts val="400"/>
              </a:spcAft>
              <a:buClr>
                <a:srgbClr val="003366"/>
              </a:buClr>
            </a:pPr>
            <a:r>
              <a:rPr lang="en-US" dirty="0"/>
              <a:t>2 m in 2000</a:t>
            </a:r>
          </a:p>
          <a:p>
            <a:pPr lvl="1">
              <a:spcBef>
                <a:spcPts val="400"/>
              </a:spcBef>
              <a:spcAft>
                <a:spcPts val="400"/>
              </a:spcAft>
              <a:buClr>
                <a:srgbClr val="003366"/>
              </a:buClr>
            </a:pPr>
            <a:r>
              <a:rPr lang="en-US" dirty="0"/>
              <a:t>5 m in 2016</a:t>
            </a:r>
          </a:p>
          <a:p>
            <a:pPr lvl="1">
              <a:spcBef>
                <a:spcPts val="400"/>
              </a:spcBef>
              <a:spcAft>
                <a:spcPts val="1000"/>
              </a:spcAft>
              <a:buClr>
                <a:srgbClr val="003366"/>
              </a:buClr>
            </a:pPr>
            <a:r>
              <a:rPr lang="en-US" dirty="0"/>
              <a:t>Plus study abroad students</a:t>
            </a:r>
          </a:p>
          <a:p>
            <a:pPr eaLnBrk="1" hangingPunct="1">
              <a:spcBef>
                <a:spcPct val="40000"/>
              </a:spcBef>
              <a:spcAft>
                <a:spcPts val="2352"/>
              </a:spcAft>
              <a:buClr>
                <a:srgbClr val="003366"/>
              </a:buClr>
            </a:pPr>
            <a:r>
              <a:rPr lang="en-US" dirty="0"/>
              <a:t>Foreign institutions / campuses</a:t>
            </a:r>
          </a:p>
          <a:p>
            <a:pPr marL="0" indent="0" eaLnBrk="1" hangingPunct="1">
              <a:spcBef>
                <a:spcPct val="40000"/>
              </a:spcBef>
              <a:spcAft>
                <a:spcPct val="40000"/>
              </a:spcAft>
              <a:buClr>
                <a:schemeClr val="accent6">
                  <a:lumMod val="75000"/>
                </a:schemeClr>
              </a:buClr>
              <a:buNone/>
            </a:pPr>
            <a:endParaRPr lang="en-US" dirty="0"/>
          </a:p>
          <a:p>
            <a:pPr eaLnBrk="1" hangingPunct="1">
              <a:spcBef>
                <a:spcPct val="40000"/>
              </a:spcBef>
              <a:spcAft>
                <a:spcPct val="40000"/>
              </a:spcAft>
              <a:buClr>
                <a:schemeClr val="accent6">
                  <a:lumMod val="75000"/>
                </a:schemeClr>
              </a:buClr>
            </a:pPr>
            <a:endParaRPr lang="en-US" dirty="0"/>
          </a:p>
        </p:txBody>
      </p:sp>
    </p:spTree>
    <p:extLst>
      <p:ext uri="{BB962C8B-B14F-4D97-AF65-F5344CB8AC3E}">
        <p14:creationId xmlns:p14="http://schemas.microsoft.com/office/powerpoint/2010/main" val="437664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33187">
                                            <p:txEl>
                                              <p:pRg st="0" end="0"/>
                                            </p:txEl>
                                          </p:spTgt>
                                        </p:tgtEl>
                                        <p:attrNameLst>
                                          <p:attrName>style.visibility</p:attrName>
                                        </p:attrNameLst>
                                      </p:cBhvr>
                                      <p:to>
                                        <p:strVal val="visible"/>
                                      </p:to>
                                    </p:set>
                                    <p:animEffect transition="in" filter="diamond(in)">
                                      <p:cBhvr>
                                        <p:cTn id="7" dur="500"/>
                                        <p:tgtEl>
                                          <p:spTgt spid="73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33187">
                                            <p:txEl>
                                              <p:pRg st="1" end="1"/>
                                            </p:txEl>
                                          </p:spTgt>
                                        </p:tgtEl>
                                        <p:attrNameLst>
                                          <p:attrName>style.visibility</p:attrName>
                                        </p:attrNameLst>
                                      </p:cBhvr>
                                      <p:to>
                                        <p:strVal val="visible"/>
                                      </p:to>
                                    </p:set>
                                    <p:animEffect transition="in" filter="diamond(in)">
                                      <p:cBhvr>
                                        <p:cTn id="12" dur="500"/>
                                        <p:tgtEl>
                                          <p:spTgt spid="73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33187">
                                            <p:txEl>
                                              <p:pRg st="2" end="2"/>
                                            </p:txEl>
                                          </p:spTgt>
                                        </p:tgtEl>
                                        <p:attrNameLst>
                                          <p:attrName>style.visibility</p:attrName>
                                        </p:attrNameLst>
                                      </p:cBhvr>
                                      <p:to>
                                        <p:strVal val="visible"/>
                                      </p:to>
                                    </p:set>
                                    <p:animEffect transition="in" filter="diamond(in)">
                                      <p:cBhvr>
                                        <p:cTn id="17" dur="500"/>
                                        <p:tgtEl>
                                          <p:spTgt spid="733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33187">
                                            <p:txEl>
                                              <p:pRg st="3" end="3"/>
                                            </p:txEl>
                                          </p:spTgt>
                                        </p:tgtEl>
                                        <p:attrNameLst>
                                          <p:attrName>style.visibility</p:attrName>
                                        </p:attrNameLst>
                                      </p:cBhvr>
                                      <p:to>
                                        <p:strVal val="visible"/>
                                      </p:to>
                                    </p:set>
                                    <p:animEffect transition="in" filter="diamond(in)">
                                      <p:cBhvr>
                                        <p:cTn id="22" dur="500"/>
                                        <p:tgtEl>
                                          <p:spTgt spid="7331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33187">
                                            <p:txEl>
                                              <p:pRg st="4" end="4"/>
                                            </p:txEl>
                                          </p:spTgt>
                                        </p:tgtEl>
                                        <p:attrNameLst>
                                          <p:attrName>style.visibility</p:attrName>
                                        </p:attrNameLst>
                                      </p:cBhvr>
                                      <p:to>
                                        <p:strVal val="visible"/>
                                      </p:to>
                                    </p:set>
                                    <p:animEffect transition="in" filter="diamond(in)">
                                      <p:cBhvr>
                                        <p:cTn id="27" dur="500"/>
                                        <p:tgtEl>
                                          <p:spTgt spid="73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pPr>
              <a:lnSpc>
                <a:spcPct val="75000"/>
              </a:lnSpc>
            </a:pPr>
            <a:r>
              <a:rPr lang="zh-TW" altLang="en-US" dirty="0">
                <a:ea typeface="PMingLiU" pitchFamily="18" charset="-120"/>
              </a:rPr>
              <a:t/>
            </a:r>
            <a:br>
              <a:rPr lang="zh-TW" altLang="en-US" dirty="0">
                <a:ea typeface="PMingLiU" pitchFamily="18" charset="-120"/>
              </a:rPr>
            </a:br>
            <a:r>
              <a:rPr lang="zh-TW" altLang="en-US" dirty="0">
                <a:ea typeface="PMingLiU" pitchFamily="18" charset="-120"/>
              </a:rPr>
              <a:t>  </a:t>
            </a:r>
            <a:br>
              <a:rPr lang="zh-TW" altLang="en-US" dirty="0">
                <a:ea typeface="PMingLiU" pitchFamily="18" charset="-120"/>
              </a:rPr>
            </a:br>
            <a:r>
              <a:rPr lang="zh-TW" altLang="en-US" dirty="0">
                <a:ea typeface="PMingLiU" pitchFamily="18" charset="-120"/>
              </a:rPr>
              <a:t/>
            </a:r>
            <a:br>
              <a:rPr lang="zh-TW" altLang="en-US" dirty="0">
                <a:ea typeface="PMingLiU" pitchFamily="18" charset="-120"/>
              </a:rPr>
            </a:br>
            <a:r>
              <a:rPr lang="en-US" altLang="zh-TW" dirty="0">
                <a:ea typeface="PMingLiU" pitchFamily="18" charset="-120"/>
              </a:rPr>
              <a:t/>
            </a:r>
            <a:br>
              <a:rPr lang="en-US" altLang="zh-TW" dirty="0">
                <a:ea typeface="PMingLiU" pitchFamily="18" charset="-120"/>
              </a:rPr>
            </a:br>
            <a:r>
              <a:rPr lang="en-US" altLang="zh-TW" dirty="0">
                <a:ea typeface="PMingLiU" pitchFamily="18" charset="-120"/>
              </a:rPr>
              <a:t/>
            </a:r>
            <a:br>
              <a:rPr lang="en-US" altLang="zh-TW" dirty="0">
                <a:ea typeface="PMingLiU" pitchFamily="18" charset="-120"/>
              </a:rPr>
            </a:br>
            <a:r>
              <a:rPr lang="en-US" altLang="zh-TW" b="0" dirty="0">
                <a:solidFill>
                  <a:schemeClr val="tx1"/>
                </a:solidFill>
                <a:ea typeface="PMingLiU" pitchFamily="18" charset="-120"/>
              </a:rPr>
              <a:t/>
            </a:r>
            <a:br>
              <a:rPr lang="en-US" altLang="zh-TW" b="0" dirty="0">
                <a:solidFill>
                  <a:schemeClr val="tx1"/>
                </a:solidFill>
                <a:ea typeface="PMingLiU" pitchFamily="18" charset="-120"/>
              </a:rPr>
            </a:br>
            <a:r>
              <a:rPr lang="en-US" altLang="zh-TW" dirty="0">
                <a:solidFill>
                  <a:schemeClr val="tx1"/>
                </a:solidFill>
                <a:ea typeface="PMingLiU" pitchFamily="18" charset="-120"/>
              </a:rPr>
              <a:t/>
            </a:r>
            <a:br>
              <a:rPr lang="en-US" altLang="zh-TW" dirty="0">
                <a:solidFill>
                  <a:schemeClr val="tx1"/>
                </a:solidFill>
                <a:ea typeface="PMingLiU" pitchFamily="18" charset="-120"/>
              </a:rPr>
            </a:br>
            <a:endParaRPr lang="en-US" altLang="zh-TW" dirty="0">
              <a:solidFill>
                <a:schemeClr val="tx1"/>
              </a:solidFill>
              <a:ea typeface="PMingLiU" pitchFamily="18" charset="-120"/>
            </a:endParaRPr>
          </a:p>
        </p:txBody>
      </p:sp>
      <p:sp>
        <p:nvSpPr>
          <p:cNvPr id="881667" name="Rectangle 3"/>
          <p:cNvSpPr>
            <a:spLocks noGrp="1" noChangeArrowheads="1"/>
          </p:cNvSpPr>
          <p:nvPr>
            <p:ph type="body" idx="1"/>
          </p:nvPr>
        </p:nvSpPr>
        <p:spPr/>
        <p:txBody>
          <a:bodyPr/>
          <a:lstStyle/>
          <a:p>
            <a:endParaRPr lang="zh-TW" altLang="en-US">
              <a:ea typeface="PMingLiU" pitchFamily="18" charset="-120"/>
            </a:endParaRPr>
          </a:p>
          <a:p>
            <a:endParaRPr lang="zh-TW" altLang="en-US">
              <a:ea typeface="PMingLiU" pitchFamily="18" charset="-120"/>
            </a:endParaRPr>
          </a:p>
          <a:p>
            <a:endParaRPr lang="zh-TW" altLang="en-US">
              <a:ea typeface="PMingLiU" pitchFamily="18" charset="-120"/>
            </a:endParaRPr>
          </a:p>
          <a:p>
            <a:endParaRPr lang="zh-TW" altLang="en-US">
              <a:ea typeface="PMingLiU" pitchFamily="18" charset="-120"/>
            </a:endParaRPr>
          </a:p>
          <a:p>
            <a:endParaRPr lang="zh-TW" altLang="en-US">
              <a:ea typeface="PMingLiU" pitchFamily="18" charset="-120"/>
            </a:endParaRPr>
          </a:p>
        </p:txBody>
      </p:sp>
      <p:sp>
        <p:nvSpPr>
          <p:cNvPr id="881668" name="WordArt 4"/>
          <p:cNvSpPr>
            <a:spLocks noChangeArrowheads="1" noChangeShapeType="1" noTextEdit="1"/>
          </p:cNvSpPr>
          <p:nvPr/>
        </p:nvSpPr>
        <p:spPr bwMode="auto">
          <a:xfrm>
            <a:off x="1066800" y="2514600"/>
            <a:ext cx="7086600" cy="2590799"/>
          </a:xfrm>
          <a:prstGeom prst="rect">
            <a:avLst/>
          </a:prstGeom>
        </p:spPr>
        <p:txBody>
          <a:bodyPr wrap="none" fromWordArt="1">
            <a:prstTxWarp prst="textSlantUp">
              <a:avLst>
                <a:gd name="adj" fmla="val 32056"/>
              </a:avLst>
            </a:prstTxWarp>
          </a:bodyPr>
          <a:lstStyle/>
          <a:p>
            <a:r>
              <a:rPr 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Conclusion:</a:t>
            </a:r>
          </a:p>
          <a:p>
            <a:r>
              <a:rPr 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Rising Up  to the Challenge</a:t>
            </a:r>
          </a:p>
        </p:txBody>
      </p:sp>
    </p:spTree>
    <p:extLst>
      <p:ext uri="{BB962C8B-B14F-4D97-AF65-F5344CB8AC3E}">
        <p14:creationId xmlns:p14="http://schemas.microsoft.com/office/powerpoint/2010/main" val="234564688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man_vs_tsunami.jpg"/>
          <p:cNvPicPr>
            <a:picLocks noChangeAspect="1"/>
          </p:cNvPicPr>
          <p:nvPr/>
        </p:nvPicPr>
        <p:blipFill>
          <a:blip r:embed="rId3">
            <a:extLst>
              <a:ext uri="{28A0092B-C50C-407E-A947-70E740481C1C}">
                <a14:useLocalDpi xmlns:a14="http://schemas.microsoft.com/office/drawing/2010/main" val="0"/>
              </a:ext>
            </a:extLst>
          </a:blip>
          <a:srcRect l="3278" r="3278"/>
          <a:stretch>
            <a:fillRect/>
          </a:stretch>
        </p:blipFill>
        <p:spPr>
          <a:xfrm>
            <a:off x="0" y="0"/>
            <a:ext cx="9144000" cy="6858000"/>
          </a:xfrm>
          <a:prstGeom prst="rect">
            <a:avLst/>
          </a:prstGeom>
        </p:spPr>
      </p:pic>
      <p:sp>
        <p:nvSpPr>
          <p:cNvPr id="603138" name="Rectangle 2"/>
          <p:cNvSpPr>
            <a:spLocks noGrp="1" noChangeArrowheads="1"/>
          </p:cNvSpPr>
          <p:nvPr>
            <p:ph type="ctrTitle" idx="4294967295"/>
          </p:nvPr>
        </p:nvSpPr>
        <p:spPr>
          <a:xfrm>
            <a:off x="711200" y="400050"/>
            <a:ext cx="8432800" cy="1143000"/>
          </a:xfrm>
          <a:noFill/>
          <a:ln/>
          <a:extLst>
            <a:ext uri="{91240B29-F687-4f45-9708-019B960494DF}">
              <a14:hiddenLine xmlns="" xmlns:a14="http://schemas.microsoft.com/office/drawing/2010/main" w="12700">
                <a:solidFill>
                  <a:schemeClr val="tx1"/>
                </a:solidFill>
                <a:miter lim="800000"/>
                <a:headEnd/>
                <a:tailEnd/>
              </a14:hiddenLine>
            </a:ext>
          </a:extLst>
        </p:spPr>
        <p:txBody>
          <a:bodyPr lIns="90488" tIns="44450" rIns="90488" bIns="44450"/>
          <a:lstStyle/>
          <a:p>
            <a:r>
              <a:rPr lang="en-US" b="0" dirty="0">
                <a:solidFill>
                  <a:schemeClr val="tx1"/>
                </a:solidFill>
              </a:rPr>
              <a:t> </a:t>
            </a:r>
          </a:p>
        </p:txBody>
      </p:sp>
      <p:sp>
        <p:nvSpPr>
          <p:cNvPr id="603139" name="Rectangle 3"/>
          <p:cNvSpPr>
            <a:spLocks noGrp="1" noChangeArrowheads="1"/>
          </p:cNvSpPr>
          <p:nvPr>
            <p:ph type="subTitle" idx="4294967295"/>
          </p:nvPr>
        </p:nvSpPr>
        <p:spPr>
          <a:xfrm>
            <a:off x="1676400" y="2936753"/>
            <a:ext cx="5943600" cy="1940047"/>
          </a:xfrm>
          <a:noFill/>
          <a:ln/>
          <a:extLst>
            <a:ext uri="{91240B29-F687-4f45-9708-019B960494DF}">
              <a14:hiddenLine xmlns="" xmlns:a14="http://schemas.microsoft.com/office/drawing/2010/main" w="12700">
                <a:solidFill>
                  <a:schemeClr val="tx1"/>
                </a:solidFill>
                <a:miter lim="800000"/>
                <a:headEnd/>
                <a:tailEnd/>
              </a14:hiddenLine>
            </a:ext>
          </a:extLst>
        </p:spPr>
        <p:txBody>
          <a:bodyPr lIns="90488" tIns="44450" rIns="90488" bIns="44450">
            <a:normAutofit fontScale="25000" lnSpcReduction="20000"/>
          </a:bodyPr>
          <a:lstStyle/>
          <a:p>
            <a:pPr marL="342900" indent="-342900">
              <a:lnSpc>
                <a:spcPct val="130000"/>
              </a:lnSpc>
            </a:pPr>
            <a:endParaRPr lang="fr-FR" sz="14400" b="1" dirty="0">
              <a:solidFill>
                <a:srgbClr val="003366"/>
              </a:solidFill>
              <a:effectLst>
                <a:outerShdw blurRad="38100" dist="38100" dir="2700000" algn="tl">
                  <a:srgbClr val="000000">
                    <a:alpha val="43137"/>
                  </a:srgbClr>
                </a:outerShdw>
              </a:effectLst>
              <a:latin typeface="News Gothic MT" charset="0"/>
              <a:ea typeface="News Gothic MT" charset="0"/>
              <a:cs typeface="News Gothic MT" charset="0"/>
            </a:endParaRPr>
          </a:p>
          <a:p>
            <a:pPr marL="342900" indent="-342900">
              <a:lnSpc>
                <a:spcPct val="130000"/>
              </a:lnSpc>
            </a:pPr>
            <a:endParaRPr lang="en-US" sz="9600" b="1" dirty="0">
              <a:solidFill>
                <a:srgbClr val="003366"/>
              </a:solidFill>
              <a:effectLst>
                <a:outerShdw blurRad="38100" dist="38100" dir="2700000" algn="tl">
                  <a:srgbClr val="000000">
                    <a:alpha val="43137"/>
                  </a:srgbClr>
                </a:outerShdw>
              </a:effectLst>
              <a:latin typeface="News Gothic MT" charset="0"/>
              <a:ea typeface="News Gothic MT" charset="0"/>
              <a:cs typeface="News Gothic MT" charset="0"/>
            </a:endParaRPr>
          </a:p>
          <a:p>
            <a:pPr marL="342900" indent="-342900"/>
            <a:endParaRPr lang="en-US" sz="17600" b="1" dirty="0">
              <a:solidFill>
                <a:srgbClr val="003366"/>
              </a:solidFill>
              <a:effectLst>
                <a:outerShdw blurRad="38100" dist="38100" dir="2700000" algn="tl">
                  <a:srgbClr val="000000">
                    <a:alpha val="43137"/>
                  </a:srgbClr>
                </a:outerShdw>
              </a:effectLst>
              <a:latin typeface="News Gothic MT" charset="0"/>
              <a:ea typeface="News Gothic MT" charset="0"/>
              <a:cs typeface="News Gothic MT" charset="0"/>
            </a:endParaRPr>
          </a:p>
          <a:p>
            <a:pPr marL="342900" indent="-342900"/>
            <a:endParaRPr lang="en-US" sz="17600" b="1" dirty="0">
              <a:solidFill>
                <a:srgbClr val="003366"/>
              </a:solidFill>
              <a:effectLst>
                <a:outerShdw blurRad="38100" dist="38100" dir="2700000" algn="tl">
                  <a:srgbClr val="000000">
                    <a:alpha val="43137"/>
                  </a:srgbClr>
                </a:outerShdw>
              </a:effectLst>
              <a:latin typeface="News Gothic MT" charset="0"/>
              <a:ea typeface="News Gothic MT" charset="0"/>
              <a:cs typeface="News Gothic MT" charset="0"/>
            </a:endParaRPr>
          </a:p>
          <a:p>
            <a:pPr marL="342900" indent="-342900"/>
            <a:endParaRPr lang="en-US" sz="17600" b="1" dirty="0">
              <a:solidFill>
                <a:srgbClr val="003366"/>
              </a:solidFill>
              <a:effectLst>
                <a:outerShdw blurRad="38100" dist="38100" dir="2700000" algn="tl">
                  <a:srgbClr val="000000">
                    <a:alpha val="43137"/>
                  </a:srgbClr>
                </a:outerShdw>
              </a:effectLst>
              <a:latin typeface="News Gothic MT" charset="0"/>
              <a:ea typeface="News Gothic MT" charset="0"/>
              <a:cs typeface="News Gothic MT" charset="0"/>
            </a:endParaRPr>
          </a:p>
          <a:p>
            <a:pPr marL="342900" indent="-342900"/>
            <a:endParaRPr lang="en-US" dirty="0">
              <a:solidFill>
                <a:srgbClr val="003366"/>
              </a:solidFill>
              <a:latin typeface="News Gothic MT" charset="0"/>
              <a:ea typeface="News Gothic MT" charset="0"/>
              <a:cs typeface="News Gothic MT" charset="0"/>
            </a:endParaRPr>
          </a:p>
          <a:p>
            <a:pPr marL="342900" indent="-342900"/>
            <a:endParaRPr lang="en-US" dirty="0">
              <a:solidFill>
                <a:srgbClr val="003366"/>
              </a:solidFill>
              <a:latin typeface="News Gothic MT" charset="0"/>
              <a:ea typeface="News Gothic MT" charset="0"/>
              <a:cs typeface="News Gothic MT" charset="0"/>
            </a:endParaRPr>
          </a:p>
          <a:p>
            <a:pPr marL="342900" indent="-342900"/>
            <a:endParaRPr lang="en-US" dirty="0">
              <a:solidFill>
                <a:srgbClr val="003366"/>
              </a:solidFill>
              <a:latin typeface="News Gothic MT" charset="0"/>
              <a:ea typeface="News Gothic MT" charset="0"/>
              <a:cs typeface="News Gothic MT" charset="0"/>
            </a:endParaRPr>
          </a:p>
          <a:p>
            <a:pPr marL="342900" indent="-342900"/>
            <a:r>
              <a:rPr lang="en-US" dirty="0">
                <a:solidFill>
                  <a:srgbClr val="003366"/>
                </a:solidFill>
                <a:latin typeface="News Gothic MT" charset="0"/>
                <a:ea typeface="News Gothic MT" charset="0"/>
                <a:cs typeface="News Gothic MT" charset="0"/>
              </a:rPr>
              <a:t> </a:t>
            </a:r>
          </a:p>
        </p:txBody>
      </p:sp>
    </p:spTree>
    <p:extLst>
      <p:ext uri="{BB962C8B-B14F-4D97-AF65-F5344CB8AC3E}">
        <p14:creationId xmlns:p14="http://schemas.microsoft.com/office/powerpoint/2010/main" val="376096180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BB78AE30-C3B9-A342-B462-1C92F07406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457200"/>
            <a:ext cx="6400800" cy="6086232"/>
          </a:xfrm>
        </p:spPr>
      </p:pic>
    </p:spTree>
    <p:extLst>
      <p:ext uri="{BB962C8B-B14F-4D97-AF65-F5344CB8AC3E}">
        <p14:creationId xmlns:p14="http://schemas.microsoft.com/office/powerpoint/2010/main" val="3524071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00327"/>
            <a:ext cx="9144000" cy="5114544"/>
          </a:xfrm>
          <a:prstGeom prst="rect">
            <a:avLst/>
          </a:prstGeom>
        </p:spPr>
      </p:pic>
      <p:sp>
        <p:nvSpPr>
          <p:cNvPr id="2" name="Title 1"/>
          <p:cNvSpPr>
            <a:spLocks noGrp="1"/>
          </p:cNvSpPr>
          <p:nvPr>
            <p:ph type="ctrTitle"/>
          </p:nvPr>
        </p:nvSpPr>
        <p:spPr>
          <a:xfrm>
            <a:off x="457200" y="-228600"/>
            <a:ext cx="9144000" cy="1470025"/>
          </a:xfrm>
        </p:spPr>
        <p:txBody>
          <a:bodyPr/>
          <a:lstStyle/>
          <a:p>
            <a:pPr algn="l">
              <a:lnSpc>
                <a:spcPct val="80000"/>
              </a:lnSpc>
            </a:pPr>
            <a:r>
              <a:rPr lang="en-US" dirty="0">
                <a:solidFill>
                  <a:srgbClr val="FFFFFF"/>
                </a:solidFill>
              </a:rPr>
              <a:t>Learning is not</a:t>
            </a:r>
            <a:br>
              <a:rPr lang="en-US" dirty="0">
                <a:solidFill>
                  <a:srgbClr val="FFFFFF"/>
                </a:solidFill>
              </a:rPr>
            </a:br>
            <a:r>
              <a:rPr lang="en-US" dirty="0">
                <a:solidFill>
                  <a:srgbClr val="FFFFFF"/>
                </a:solidFill>
              </a:rPr>
              <a:t>a spectator sport</a:t>
            </a:r>
          </a:p>
        </p:txBody>
      </p:sp>
    </p:spTree>
    <p:extLst>
      <p:ext uri="{BB962C8B-B14F-4D97-AF65-F5344CB8AC3E}">
        <p14:creationId xmlns:p14="http://schemas.microsoft.com/office/powerpoint/2010/main" val="3767355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076" y="-41556"/>
            <a:ext cx="8042276" cy="1336956"/>
          </a:xfrm>
        </p:spPr>
        <p:txBody>
          <a:bodyPr/>
          <a:lstStyle/>
          <a:p>
            <a:r>
              <a:rPr lang="es-ES_tradnl" sz="3600" dirty="0" err="1">
                <a:solidFill>
                  <a:srgbClr val="FFFFFF"/>
                </a:solidFill>
              </a:rPr>
              <a:t>Student-Centered</a:t>
            </a:r>
            <a:r>
              <a:rPr lang="es-ES_tradnl" sz="3600" dirty="0">
                <a:solidFill>
                  <a:srgbClr val="FFFFFF"/>
                </a:solidFill>
              </a:rPr>
              <a:t/>
            </a:r>
            <a:br>
              <a:rPr lang="es-ES_tradnl" sz="3600" dirty="0">
                <a:solidFill>
                  <a:srgbClr val="FFFFFF"/>
                </a:solidFill>
              </a:rPr>
            </a:br>
            <a:r>
              <a:rPr lang="es-ES_tradnl" sz="3600" dirty="0" err="1">
                <a:solidFill>
                  <a:srgbClr val="FFFFFF"/>
                </a:solidFill>
              </a:rPr>
              <a:t>Learrning</a:t>
            </a:r>
            <a:endParaRPr lang="es-ES_tradnl" sz="3600" dirty="0">
              <a:solidFill>
                <a:srgbClr val="FFFFFF"/>
              </a:solidFill>
            </a:endParaRPr>
          </a:p>
        </p:txBody>
      </p:sp>
      <p:sp>
        <p:nvSpPr>
          <p:cNvPr id="3" name="Content Placeholder 2"/>
          <p:cNvSpPr>
            <a:spLocks noGrp="1"/>
          </p:cNvSpPr>
          <p:nvPr>
            <p:ph idx="1"/>
          </p:nvPr>
        </p:nvSpPr>
        <p:spPr>
          <a:xfrm>
            <a:off x="914400" y="2133600"/>
            <a:ext cx="7661276" cy="4343400"/>
          </a:xfrm>
        </p:spPr>
        <p:txBody>
          <a:bodyPr>
            <a:normAutofit/>
          </a:bodyPr>
          <a:lstStyle/>
          <a:p>
            <a:pPr>
              <a:spcAft>
                <a:spcPts val="1200"/>
              </a:spcAft>
              <a:buClr>
                <a:srgbClr val="003366"/>
              </a:buClr>
            </a:pPr>
            <a:r>
              <a:rPr lang="es-ES_tradnl" dirty="0" err="1"/>
              <a:t>Sparking</a:t>
            </a:r>
            <a:r>
              <a:rPr lang="es-ES_tradnl" dirty="0"/>
              <a:t> </a:t>
            </a:r>
            <a:r>
              <a:rPr lang="es-ES_tradnl" dirty="0" err="1"/>
              <a:t>Curiosity</a:t>
            </a:r>
            <a:endParaRPr lang="es-ES_tradnl" dirty="0"/>
          </a:p>
          <a:p>
            <a:pPr lvl="1">
              <a:spcAft>
                <a:spcPts val="1200"/>
              </a:spcAft>
              <a:buClr>
                <a:srgbClr val="003366"/>
              </a:buClr>
            </a:pPr>
            <a:r>
              <a:rPr lang="es-ES_tradnl" dirty="0" err="1"/>
              <a:t>Igniting</a:t>
            </a:r>
            <a:r>
              <a:rPr lang="es-ES_tradnl" dirty="0"/>
              <a:t> </a:t>
            </a:r>
            <a:r>
              <a:rPr lang="es-ES_tradnl" dirty="0" err="1"/>
              <a:t>Passion</a:t>
            </a:r>
            <a:endParaRPr lang="es-ES_tradnl" dirty="0"/>
          </a:p>
          <a:p>
            <a:pPr lvl="2">
              <a:spcAft>
                <a:spcPts val="1200"/>
              </a:spcAft>
              <a:buClr>
                <a:srgbClr val="003366"/>
              </a:buClr>
            </a:pPr>
            <a:r>
              <a:rPr lang="es-ES_tradnl" dirty="0" err="1"/>
              <a:t>Unleashing</a:t>
            </a:r>
            <a:r>
              <a:rPr lang="es-ES_tradnl" dirty="0"/>
              <a:t> </a:t>
            </a:r>
            <a:r>
              <a:rPr lang="es-ES_tradnl" dirty="0" err="1"/>
              <a:t>Genius</a:t>
            </a:r>
            <a:endParaRPr lang="es-ES_tradnl" dirty="0"/>
          </a:p>
          <a:p>
            <a:pPr>
              <a:spcAft>
                <a:spcPts val="1200"/>
              </a:spcAft>
              <a:buClr>
                <a:srgbClr val="003366"/>
              </a:buClr>
            </a:pPr>
            <a:r>
              <a:rPr lang="es-ES_tradnl" dirty="0" err="1"/>
              <a:t>One</a:t>
            </a:r>
            <a:r>
              <a:rPr lang="es-ES_tradnl" dirty="0"/>
              <a:t> </a:t>
            </a:r>
            <a:r>
              <a:rPr lang="es-ES_tradnl" dirty="0" err="1"/>
              <a:t>size</a:t>
            </a:r>
            <a:r>
              <a:rPr lang="es-ES_tradnl" dirty="0"/>
              <a:t> </a:t>
            </a:r>
            <a:r>
              <a:rPr lang="es-ES_tradnl" dirty="0" err="1"/>
              <a:t>fits</a:t>
            </a:r>
            <a:r>
              <a:rPr lang="es-ES_tradnl" dirty="0"/>
              <a:t> </a:t>
            </a:r>
            <a:r>
              <a:rPr lang="es-ES_tradnl" dirty="0" err="1"/>
              <a:t>all</a:t>
            </a:r>
            <a:r>
              <a:rPr lang="es-ES_tradnl" dirty="0"/>
              <a:t> / </a:t>
            </a:r>
            <a:r>
              <a:rPr lang="es-ES_tradnl" dirty="0" err="1"/>
              <a:t>let</a:t>
            </a:r>
            <a:r>
              <a:rPr lang="es-ES_tradnl" dirty="0"/>
              <a:t> a </a:t>
            </a:r>
            <a:r>
              <a:rPr lang="es-ES_tradnl" dirty="0" err="1"/>
              <a:t>thousand</a:t>
            </a:r>
            <a:r>
              <a:rPr lang="es-ES_tradnl" dirty="0"/>
              <a:t> </a:t>
            </a:r>
            <a:r>
              <a:rPr lang="es-ES_tradnl" dirty="0" err="1"/>
              <a:t>flowers</a:t>
            </a:r>
            <a:r>
              <a:rPr lang="es-ES_tradnl" dirty="0"/>
              <a:t> </a:t>
            </a:r>
            <a:r>
              <a:rPr lang="es-ES_tradnl" dirty="0" err="1"/>
              <a:t>bloom</a:t>
            </a:r>
            <a:r>
              <a:rPr lang="es-ES_tradnl" dirty="0"/>
              <a:t>?</a:t>
            </a:r>
          </a:p>
          <a:p>
            <a:endParaRPr lang="en-US" dirty="0"/>
          </a:p>
        </p:txBody>
      </p:sp>
    </p:spTree>
    <p:extLst>
      <p:ext uri="{BB962C8B-B14F-4D97-AF65-F5344CB8AC3E}">
        <p14:creationId xmlns:p14="http://schemas.microsoft.com/office/powerpoint/2010/main" val="472134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ChangeArrowheads="1"/>
          </p:cNvSpPr>
          <p:nvPr/>
        </p:nvSpPr>
        <p:spPr bwMode="auto">
          <a:xfrm>
            <a:off x="1066800" y="228600"/>
            <a:ext cx="771525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nchor="ctr"/>
          <a:lstStyle/>
          <a:p>
            <a:pPr eaLnBrk="0" hangingPunct="0">
              <a:lnSpc>
                <a:spcPct val="100000"/>
              </a:lnSpc>
              <a:spcBef>
                <a:spcPct val="0"/>
              </a:spcBef>
              <a:buClrTx/>
            </a:pPr>
            <a:endParaRPr lang="en-US" sz="4800">
              <a:solidFill>
                <a:schemeClr val="tx2"/>
              </a:solidFill>
              <a:effectLst/>
              <a:latin typeface="Times New Roman" pitchFamily="18" charset="0"/>
            </a:endParaRPr>
          </a:p>
        </p:txBody>
      </p:sp>
      <p:sp>
        <p:nvSpPr>
          <p:cNvPr id="100356" name="Rectangle 3"/>
          <p:cNvSpPr>
            <a:spLocks noChangeArrowheads="1"/>
          </p:cNvSpPr>
          <p:nvPr/>
        </p:nvSpPr>
        <p:spPr bwMode="auto">
          <a:xfrm>
            <a:off x="1350433" y="1365250"/>
            <a:ext cx="7376583"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p>
            <a:pPr marL="342900" indent="-342900" algn="l" eaLnBrk="0" hangingPunct="0">
              <a:lnSpc>
                <a:spcPct val="100000"/>
              </a:lnSpc>
              <a:buClrTx/>
            </a:pPr>
            <a:endParaRPr lang="en-US" sz="3600">
              <a:effectLst/>
              <a:latin typeface="Times New Roman" pitchFamily="18" charset="0"/>
            </a:endParaRPr>
          </a:p>
          <a:p>
            <a:pPr marL="342900" indent="-342900" algn="l" eaLnBrk="0" hangingPunct="0">
              <a:lnSpc>
                <a:spcPct val="100000"/>
              </a:lnSpc>
              <a:buClr>
                <a:schemeClr val="tx2"/>
              </a:buClr>
              <a:buSzPct val="75000"/>
              <a:buFont typeface="Monotype Sorts" pitchFamily="2" charset="2"/>
              <a:buChar char="n"/>
            </a:pPr>
            <a:endParaRPr lang="en-US" sz="3600">
              <a:effectLst/>
              <a:latin typeface="Times New Roman" pitchFamily="18" charset="0"/>
            </a:endParaRPr>
          </a:p>
          <a:p>
            <a:pPr marL="342900" indent="-342900" algn="l" eaLnBrk="0" hangingPunct="0">
              <a:lnSpc>
                <a:spcPct val="100000"/>
              </a:lnSpc>
              <a:buClr>
                <a:schemeClr val="tx2"/>
              </a:buClr>
              <a:buSzPct val="75000"/>
              <a:buFont typeface="Monotype Sorts" pitchFamily="2" charset="2"/>
              <a:buChar char="n"/>
            </a:pPr>
            <a:endParaRPr lang="en-US" sz="3600">
              <a:effectLst/>
              <a:latin typeface="Times New Roman" pitchFamily="18" charset="0"/>
            </a:endParaRPr>
          </a:p>
          <a:p>
            <a:pPr marL="342900" indent="-342900" algn="l" eaLnBrk="0" hangingPunct="0">
              <a:lnSpc>
                <a:spcPct val="100000"/>
              </a:lnSpc>
              <a:buClrTx/>
            </a:pPr>
            <a:endParaRPr lang="en-US" sz="3600">
              <a:effectLst/>
              <a:latin typeface="Times New Roman" pitchFamily="18" charset="0"/>
            </a:endParaRPr>
          </a:p>
          <a:p>
            <a:pPr marL="342900" indent="-342900" algn="l" eaLnBrk="0" latinLnBrk="1" hangingPunct="0">
              <a:lnSpc>
                <a:spcPct val="100000"/>
              </a:lnSpc>
              <a:buClrTx/>
            </a:pPr>
            <a:endParaRPr lang="en-US" sz="3600">
              <a:effectLst/>
              <a:latin typeface="Times New Roman" pitchFamily="18" charset="0"/>
            </a:endParaRPr>
          </a:p>
        </p:txBody>
      </p:sp>
      <p:sp>
        <p:nvSpPr>
          <p:cNvPr id="100357" name="Rectangle 4"/>
          <p:cNvSpPr>
            <a:spLocks noGrp="1" noChangeArrowheads="1"/>
          </p:cNvSpPr>
          <p:nvPr>
            <p:ph type="title"/>
          </p:nvPr>
        </p:nvSpPr>
        <p:spPr>
          <a:xfrm>
            <a:off x="-879476" y="-304800"/>
            <a:ext cx="8042276" cy="1336956"/>
          </a:xfrm>
        </p:spPr>
        <p:txBody>
          <a:bodyPr/>
          <a:lstStyle/>
          <a:p>
            <a:pPr eaLnBrk="1" hangingPunct="1"/>
            <a:r>
              <a:rPr lang="en-US" sz="3600" dirty="0">
                <a:solidFill>
                  <a:schemeClr val="bg1"/>
                </a:solidFill>
                <a:latin typeface="Times New Roman"/>
                <a:cs typeface="Times New Roman"/>
              </a:rPr>
              <a:t>Thriving under disruption</a:t>
            </a:r>
          </a:p>
        </p:txBody>
      </p:sp>
      <p:sp>
        <p:nvSpPr>
          <p:cNvPr id="731141" name="Rectangle 5"/>
          <p:cNvSpPr>
            <a:spLocks noGrp="1" noChangeArrowheads="1"/>
          </p:cNvSpPr>
          <p:nvPr>
            <p:ph type="body" idx="1"/>
          </p:nvPr>
        </p:nvSpPr>
        <p:spPr>
          <a:xfrm>
            <a:off x="609600" y="1371600"/>
            <a:ext cx="8117416" cy="5257800"/>
          </a:xfrm>
        </p:spPr>
        <p:txBody>
          <a:bodyPr>
            <a:normAutofit/>
          </a:bodyPr>
          <a:lstStyle/>
          <a:p>
            <a:pPr eaLnBrk="1" hangingPunct="1">
              <a:lnSpc>
                <a:spcPct val="90000"/>
              </a:lnSpc>
            </a:pPr>
            <a:endParaRPr lang="en-US" dirty="0"/>
          </a:p>
          <a:p>
            <a:pPr eaLnBrk="1" hangingPunct="1">
              <a:lnSpc>
                <a:spcPct val="70000"/>
              </a:lnSpc>
              <a:spcAft>
                <a:spcPts val="1800"/>
              </a:spcAft>
              <a:buClr>
                <a:srgbClr val="000090"/>
              </a:buClr>
              <a:buFont typeface="Arial"/>
              <a:buChar char="•"/>
            </a:pPr>
            <a:r>
              <a:rPr lang="en-US" sz="2800" dirty="0">
                <a:solidFill>
                  <a:schemeClr val="tx1"/>
                </a:solidFill>
                <a:latin typeface="Times New Roman"/>
                <a:cs typeface="Times New Roman"/>
              </a:rPr>
              <a:t>International and regional agreements</a:t>
            </a:r>
          </a:p>
          <a:p>
            <a:pPr eaLnBrk="1" hangingPunct="1">
              <a:lnSpc>
                <a:spcPct val="70000"/>
              </a:lnSpc>
              <a:spcAft>
                <a:spcPts val="1800"/>
              </a:spcAft>
              <a:buClr>
                <a:srgbClr val="000090"/>
              </a:buClr>
              <a:buFont typeface="Arial"/>
              <a:buChar char="•"/>
            </a:pPr>
            <a:r>
              <a:rPr lang="en-US" sz="2800" dirty="0">
                <a:solidFill>
                  <a:schemeClr val="tx1"/>
                </a:solidFill>
                <a:latin typeface="Times New Roman"/>
                <a:cs typeface="Times New Roman"/>
              </a:rPr>
              <a:t>Innovative dimensions in accreditation criteria</a:t>
            </a:r>
          </a:p>
          <a:p>
            <a:pPr eaLnBrk="1" hangingPunct="1">
              <a:lnSpc>
                <a:spcPct val="70000"/>
              </a:lnSpc>
              <a:spcAft>
                <a:spcPts val="1800"/>
              </a:spcAft>
              <a:buClr>
                <a:srgbClr val="000090"/>
              </a:buClr>
              <a:buFont typeface="Arial"/>
              <a:buChar char="•"/>
            </a:pPr>
            <a:r>
              <a:rPr lang="en-US" sz="2800" dirty="0">
                <a:solidFill>
                  <a:schemeClr val="tx1"/>
                </a:solidFill>
                <a:latin typeface="Times New Roman"/>
                <a:cs typeface="Times New Roman"/>
              </a:rPr>
              <a:t>Inclusion of new accountability measures</a:t>
            </a:r>
          </a:p>
          <a:p>
            <a:pPr eaLnBrk="1" hangingPunct="1">
              <a:lnSpc>
                <a:spcPct val="70000"/>
              </a:lnSpc>
              <a:spcAft>
                <a:spcPts val="1800"/>
              </a:spcAft>
              <a:buClr>
                <a:srgbClr val="000090"/>
              </a:buClr>
              <a:buFont typeface="Arial"/>
              <a:buChar char="•"/>
            </a:pPr>
            <a:r>
              <a:rPr lang="en-US" sz="2800" dirty="0">
                <a:solidFill>
                  <a:schemeClr val="tx1"/>
                </a:solidFill>
                <a:latin typeface="Times New Roman"/>
                <a:cs typeface="Times New Roman"/>
              </a:rPr>
              <a:t>Cultivate core values of QA</a:t>
            </a:r>
          </a:p>
          <a:p>
            <a:pPr marL="0" indent="0" eaLnBrk="1" hangingPunct="1">
              <a:lnSpc>
                <a:spcPct val="120000"/>
              </a:lnSpc>
              <a:buClr>
                <a:schemeClr val="accent6">
                  <a:lumMod val="75000"/>
                </a:schemeClr>
              </a:buClr>
              <a:buNone/>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buFontTx/>
              <a:buNone/>
            </a:pPr>
            <a:endParaRPr lang="en-US" dirty="0">
              <a:solidFill>
                <a:schemeClr val="tx2"/>
              </a:solidFill>
            </a:endParaRPr>
          </a:p>
          <a:p>
            <a:pPr lvl="1" eaLnBrk="1" hangingPunct="1">
              <a:lnSpc>
                <a:spcPct val="90000"/>
              </a:lnSpc>
            </a:pPr>
            <a:endParaRPr lang="en-US" dirty="0"/>
          </a:p>
          <a:p>
            <a:pPr lvl="1"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p:txBody>
      </p:sp>
    </p:spTree>
    <p:extLst>
      <p:ext uri="{BB962C8B-B14F-4D97-AF65-F5344CB8AC3E}">
        <p14:creationId xmlns:p14="http://schemas.microsoft.com/office/powerpoint/2010/main" val="707519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114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11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114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11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ChangeArrowheads="1"/>
          </p:cNvSpPr>
          <p:nvPr/>
        </p:nvSpPr>
        <p:spPr bwMode="auto">
          <a:xfrm>
            <a:off x="1066800" y="228600"/>
            <a:ext cx="771525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nchor="ctr"/>
          <a:lstStyle/>
          <a:p>
            <a:pPr eaLnBrk="0" hangingPunct="0">
              <a:lnSpc>
                <a:spcPct val="100000"/>
              </a:lnSpc>
              <a:spcBef>
                <a:spcPct val="0"/>
              </a:spcBef>
              <a:buClrTx/>
            </a:pPr>
            <a:endParaRPr lang="en-US" sz="4800">
              <a:solidFill>
                <a:schemeClr val="tx2"/>
              </a:solidFill>
              <a:effectLst/>
              <a:latin typeface="Times New Roman" pitchFamily="18" charset="0"/>
            </a:endParaRPr>
          </a:p>
        </p:txBody>
      </p:sp>
      <p:sp>
        <p:nvSpPr>
          <p:cNvPr id="100356" name="Rectangle 3"/>
          <p:cNvSpPr>
            <a:spLocks noChangeArrowheads="1"/>
          </p:cNvSpPr>
          <p:nvPr/>
        </p:nvSpPr>
        <p:spPr bwMode="auto">
          <a:xfrm>
            <a:off x="1350433" y="1365250"/>
            <a:ext cx="7376583"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p>
            <a:pPr marL="342900" indent="-342900" algn="l" eaLnBrk="0" hangingPunct="0">
              <a:lnSpc>
                <a:spcPct val="100000"/>
              </a:lnSpc>
              <a:buClrTx/>
            </a:pPr>
            <a:endParaRPr lang="en-US" sz="3600">
              <a:effectLst/>
              <a:latin typeface="Times New Roman" pitchFamily="18" charset="0"/>
            </a:endParaRPr>
          </a:p>
          <a:p>
            <a:pPr marL="342900" indent="-342900" algn="l" eaLnBrk="0" hangingPunct="0">
              <a:lnSpc>
                <a:spcPct val="100000"/>
              </a:lnSpc>
              <a:buClr>
                <a:schemeClr val="tx2"/>
              </a:buClr>
              <a:buSzPct val="75000"/>
              <a:buFont typeface="Monotype Sorts" pitchFamily="2" charset="2"/>
              <a:buChar char="n"/>
            </a:pPr>
            <a:endParaRPr lang="en-US" sz="3600">
              <a:effectLst/>
              <a:latin typeface="Times New Roman" pitchFamily="18" charset="0"/>
            </a:endParaRPr>
          </a:p>
          <a:p>
            <a:pPr marL="342900" indent="-342900" algn="l" eaLnBrk="0" hangingPunct="0">
              <a:lnSpc>
                <a:spcPct val="100000"/>
              </a:lnSpc>
              <a:buClr>
                <a:schemeClr val="tx2"/>
              </a:buClr>
              <a:buSzPct val="75000"/>
              <a:buFont typeface="Monotype Sorts" pitchFamily="2" charset="2"/>
              <a:buChar char="n"/>
            </a:pPr>
            <a:endParaRPr lang="en-US" sz="3600">
              <a:effectLst/>
              <a:latin typeface="Times New Roman" pitchFamily="18" charset="0"/>
            </a:endParaRPr>
          </a:p>
          <a:p>
            <a:pPr marL="342900" indent="-342900" algn="l" eaLnBrk="0" hangingPunct="0">
              <a:lnSpc>
                <a:spcPct val="100000"/>
              </a:lnSpc>
              <a:buClrTx/>
            </a:pPr>
            <a:endParaRPr lang="en-US" sz="3600">
              <a:effectLst/>
              <a:latin typeface="Times New Roman" pitchFamily="18" charset="0"/>
            </a:endParaRPr>
          </a:p>
          <a:p>
            <a:pPr marL="342900" indent="-342900" algn="l" eaLnBrk="0" latinLnBrk="1" hangingPunct="0">
              <a:lnSpc>
                <a:spcPct val="100000"/>
              </a:lnSpc>
              <a:buClrTx/>
            </a:pPr>
            <a:endParaRPr lang="en-US" sz="3600">
              <a:effectLst/>
              <a:latin typeface="Times New Roman" pitchFamily="18" charset="0"/>
            </a:endParaRPr>
          </a:p>
        </p:txBody>
      </p:sp>
      <p:sp>
        <p:nvSpPr>
          <p:cNvPr id="100357" name="Rectangle 4"/>
          <p:cNvSpPr>
            <a:spLocks noGrp="1" noChangeArrowheads="1"/>
          </p:cNvSpPr>
          <p:nvPr>
            <p:ph type="title"/>
          </p:nvPr>
        </p:nvSpPr>
        <p:spPr>
          <a:xfrm>
            <a:off x="-1031876" y="-304800"/>
            <a:ext cx="8042276" cy="1336956"/>
          </a:xfrm>
        </p:spPr>
        <p:txBody>
          <a:bodyPr/>
          <a:lstStyle/>
          <a:p>
            <a:pPr eaLnBrk="1" hangingPunct="1"/>
            <a:r>
              <a:rPr lang="en-US" sz="3600" dirty="0">
                <a:solidFill>
                  <a:schemeClr val="bg1"/>
                </a:solidFill>
                <a:latin typeface="Times New Roman"/>
                <a:cs typeface="Times New Roman"/>
              </a:rPr>
              <a:t>Innovative features</a:t>
            </a:r>
          </a:p>
        </p:txBody>
      </p:sp>
      <p:sp>
        <p:nvSpPr>
          <p:cNvPr id="731141" name="Rectangle 5"/>
          <p:cNvSpPr>
            <a:spLocks noGrp="1" noChangeArrowheads="1"/>
          </p:cNvSpPr>
          <p:nvPr>
            <p:ph type="body" idx="1"/>
          </p:nvPr>
        </p:nvSpPr>
        <p:spPr>
          <a:xfrm>
            <a:off x="838200" y="1371600"/>
            <a:ext cx="7620000" cy="5257800"/>
          </a:xfrm>
        </p:spPr>
        <p:txBody>
          <a:bodyPr>
            <a:normAutofit/>
          </a:bodyPr>
          <a:lstStyle/>
          <a:p>
            <a:pPr eaLnBrk="1" hangingPunct="1">
              <a:lnSpc>
                <a:spcPct val="90000"/>
              </a:lnSpc>
            </a:pPr>
            <a:endParaRPr lang="en-US" dirty="0"/>
          </a:p>
          <a:p>
            <a:pPr eaLnBrk="1" hangingPunct="1">
              <a:lnSpc>
                <a:spcPct val="70000"/>
              </a:lnSpc>
              <a:spcAft>
                <a:spcPts val="1800"/>
              </a:spcAft>
              <a:buClr>
                <a:srgbClr val="000090"/>
              </a:buClr>
              <a:buFont typeface="Arial"/>
              <a:buChar char="•"/>
            </a:pPr>
            <a:r>
              <a:rPr lang="en-US" sz="2800" dirty="0">
                <a:solidFill>
                  <a:schemeClr val="tx1"/>
                </a:solidFill>
                <a:latin typeface="Times New Roman"/>
                <a:cs typeface="Times New Roman"/>
              </a:rPr>
              <a:t>Embrace curricular and pedagogical innovations</a:t>
            </a:r>
          </a:p>
          <a:p>
            <a:pPr>
              <a:lnSpc>
                <a:spcPct val="110000"/>
              </a:lnSpc>
              <a:spcAft>
                <a:spcPts val="1800"/>
              </a:spcAft>
              <a:buClr>
                <a:srgbClr val="000090"/>
              </a:buClr>
              <a:buFont typeface="Arial"/>
              <a:buChar char="•"/>
            </a:pPr>
            <a:r>
              <a:rPr lang="en-US" sz="2800" dirty="0">
                <a:solidFill>
                  <a:schemeClr val="tx1"/>
                </a:solidFill>
                <a:latin typeface="Times New Roman"/>
                <a:cs typeface="Times New Roman"/>
              </a:rPr>
              <a:t>Incorporate innovations in admission, assessment and degree configuration</a:t>
            </a:r>
            <a:endParaRPr lang="en-US" sz="2600" dirty="0">
              <a:solidFill>
                <a:schemeClr val="tx1"/>
              </a:solidFill>
              <a:latin typeface="Times New Roman"/>
              <a:cs typeface="Times New Roman"/>
            </a:endParaRPr>
          </a:p>
          <a:p>
            <a:pPr eaLnBrk="1" hangingPunct="1">
              <a:lnSpc>
                <a:spcPct val="70000"/>
              </a:lnSpc>
              <a:spcAft>
                <a:spcPts val="1800"/>
              </a:spcAft>
              <a:buClr>
                <a:srgbClr val="000090"/>
              </a:buClr>
              <a:buFont typeface="Arial"/>
              <a:buChar char="•"/>
            </a:pPr>
            <a:r>
              <a:rPr lang="en-US" sz="2800" dirty="0">
                <a:solidFill>
                  <a:schemeClr val="tx1"/>
                </a:solidFill>
                <a:latin typeface="Times New Roman"/>
                <a:cs typeface="Times New Roman"/>
              </a:rPr>
              <a:t>Focus on outcomes and added value</a:t>
            </a:r>
          </a:p>
          <a:p>
            <a:pPr lvl="1">
              <a:lnSpc>
                <a:spcPct val="70000"/>
              </a:lnSpc>
              <a:spcAft>
                <a:spcPts val="1800"/>
              </a:spcAft>
              <a:buClr>
                <a:srgbClr val="000090"/>
              </a:buClr>
              <a:buFont typeface="Arial"/>
              <a:buChar char="•"/>
            </a:pPr>
            <a:r>
              <a:rPr lang="en-US" sz="2600" dirty="0">
                <a:solidFill>
                  <a:schemeClr val="tx1"/>
                </a:solidFill>
                <a:latin typeface="Times New Roman"/>
                <a:cs typeface="Times New Roman"/>
              </a:rPr>
              <a:t>Learning achievement </a:t>
            </a:r>
          </a:p>
          <a:p>
            <a:pPr lvl="1">
              <a:lnSpc>
                <a:spcPct val="70000"/>
              </a:lnSpc>
              <a:spcAft>
                <a:spcPts val="1800"/>
              </a:spcAft>
              <a:buClr>
                <a:srgbClr val="000090"/>
              </a:buClr>
              <a:buFont typeface="Arial"/>
              <a:buChar char="•"/>
            </a:pPr>
            <a:r>
              <a:rPr lang="en-US" sz="2600" dirty="0">
                <a:solidFill>
                  <a:schemeClr val="tx1"/>
                </a:solidFill>
                <a:latin typeface="Times New Roman"/>
                <a:cs typeface="Times New Roman"/>
              </a:rPr>
              <a:t>Competencies acquired</a:t>
            </a:r>
          </a:p>
          <a:p>
            <a:pPr lvl="1">
              <a:lnSpc>
                <a:spcPct val="70000"/>
              </a:lnSpc>
              <a:spcAft>
                <a:spcPts val="1800"/>
              </a:spcAft>
              <a:buClr>
                <a:srgbClr val="000090"/>
              </a:buClr>
              <a:buFont typeface="Arial"/>
              <a:buChar char="•"/>
            </a:pPr>
            <a:endParaRPr lang="en-US" sz="2600" dirty="0">
              <a:solidFill>
                <a:schemeClr val="tx1"/>
              </a:solidFill>
              <a:latin typeface="Times New Roman"/>
              <a:cs typeface="Times New Roman"/>
            </a:endParaRPr>
          </a:p>
          <a:p>
            <a:pPr marL="0" indent="0" eaLnBrk="1" hangingPunct="1">
              <a:lnSpc>
                <a:spcPct val="120000"/>
              </a:lnSpc>
              <a:buClr>
                <a:schemeClr val="accent6">
                  <a:lumMod val="75000"/>
                </a:schemeClr>
              </a:buClr>
              <a:buNone/>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buFontTx/>
              <a:buNone/>
            </a:pPr>
            <a:endParaRPr lang="en-US" dirty="0">
              <a:solidFill>
                <a:schemeClr val="tx2"/>
              </a:solidFill>
            </a:endParaRPr>
          </a:p>
          <a:p>
            <a:pPr lvl="1" eaLnBrk="1" hangingPunct="1">
              <a:lnSpc>
                <a:spcPct val="90000"/>
              </a:lnSpc>
            </a:pPr>
            <a:endParaRPr lang="en-US" dirty="0"/>
          </a:p>
          <a:p>
            <a:pPr lvl="1"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p:txBody>
      </p:sp>
    </p:spTree>
    <p:extLst>
      <p:ext uri="{BB962C8B-B14F-4D97-AF65-F5344CB8AC3E}">
        <p14:creationId xmlns:p14="http://schemas.microsoft.com/office/powerpoint/2010/main" val="726670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11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114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114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114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114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ChangeArrowheads="1"/>
          </p:cNvSpPr>
          <p:nvPr/>
        </p:nvSpPr>
        <p:spPr bwMode="auto">
          <a:xfrm>
            <a:off x="1066800" y="228600"/>
            <a:ext cx="771525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nchor="ctr"/>
          <a:lstStyle/>
          <a:p>
            <a:pPr eaLnBrk="0" hangingPunct="0">
              <a:lnSpc>
                <a:spcPct val="100000"/>
              </a:lnSpc>
              <a:spcBef>
                <a:spcPct val="0"/>
              </a:spcBef>
              <a:buClrTx/>
            </a:pPr>
            <a:endParaRPr lang="en-US" sz="4800">
              <a:solidFill>
                <a:schemeClr val="tx2"/>
              </a:solidFill>
              <a:effectLst/>
              <a:latin typeface="Times New Roman" pitchFamily="18" charset="0"/>
            </a:endParaRPr>
          </a:p>
        </p:txBody>
      </p:sp>
      <p:sp>
        <p:nvSpPr>
          <p:cNvPr id="100356" name="Rectangle 3"/>
          <p:cNvSpPr>
            <a:spLocks noChangeArrowheads="1"/>
          </p:cNvSpPr>
          <p:nvPr/>
        </p:nvSpPr>
        <p:spPr bwMode="auto">
          <a:xfrm>
            <a:off x="1350433" y="1365250"/>
            <a:ext cx="7376583"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p>
            <a:pPr marL="342900" indent="-342900" algn="l" eaLnBrk="0" hangingPunct="0">
              <a:lnSpc>
                <a:spcPct val="100000"/>
              </a:lnSpc>
              <a:buClrTx/>
            </a:pPr>
            <a:endParaRPr lang="en-US" sz="3600">
              <a:effectLst/>
              <a:latin typeface="Times New Roman" pitchFamily="18" charset="0"/>
            </a:endParaRPr>
          </a:p>
          <a:p>
            <a:pPr marL="342900" indent="-342900" algn="l" eaLnBrk="0" hangingPunct="0">
              <a:lnSpc>
                <a:spcPct val="100000"/>
              </a:lnSpc>
              <a:buClr>
                <a:schemeClr val="tx2"/>
              </a:buClr>
              <a:buSzPct val="75000"/>
              <a:buFont typeface="Monotype Sorts" pitchFamily="2" charset="2"/>
              <a:buChar char="n"/>
            </a:pPr>
            <a:endParaRPr lang="en-US" sz="3600">
              <a:effectLst/>
              <a:latin typeface="Times New Roman" pitchFamily="18" charset="0"/>
            </a:endParaRPr>
          </a:p>
          <a:p>
            <a:pPr marL="342900" indent="-342900" algn="l" eaLnBrk="0" hangingPunct="0">
              <a:lnSpc>
                <a:spcPct val="100000"/>
              </a:lnSpc>
              <a:buClr>
                <a:schemeClr val="tx2"/>
              </a:buClr>
              <a:buSzPct val="75000"/>
              <a:buFont typeface="Monotype Sorts" pitchFamily="2" charset="2"/>
              <a:buChar char="n"/>
            </a:pPr>
            <a:endParaRPr lang="en-US" sz="3600">
              <a:effectLst/>
              <a:latin typeface="Times New Roman" pitchFamily="18" charset="0"/>
            </a:endParaRPr>
          </a:p>
          <a:p>
            <a:pPr marL="342900" indent="-342900" algn="l" eaLnBrk="0" hangingPunct="0">
              <a:lnSpc>
                <a:spcPct val="100000"/>
              </a:lnSpc>
              <a:buClrTx/>
            </a:pPr>
            <a:endParaRPr lang="en-US" sz="3600">
              <a:effectLst/>
              <a:latin typeface="Times New Roman" pitchFamily="18" charset="0"/>
            </a:endParaRPr>
          </a:p>
          <a:p>
            <a:pPr marL="342900" indent="-342900" algn="l" eaLnBrk="0" latinLnBrk="1" hangingPunct="0">
              <a:lnSpc>
                <a:spcPct val="100000"/>
              </a:lnSpc>
              <a:buClrTx/>
            </a:pPr>
            <a:endParaRPr lang="en-US" sz="3600">
              <a:effectLst/>
              <a:latin typeface="Times New Roman" pitchFamily="18" charset="0"/>
            </a:endParaRPr>
          </a:p>
        </p:txBody>
      </p:sp>
      <p:sp>
        <p:nvSpPr>
          <p:cNvPr id="100357" name="Rectangle 4"/>
          <p:cNvSpPr>
            <a:spLocks noGrp="1" noChangeArrowheads="1"/>
          </p:cNvSpPr>
          <p:nvPr>
            <p:ph type="title"/>
          </p:nvPr>
        </p:nvSpPr>
        <p:spPr>
          <a:xfrm>
            <a:off x="-304800" y="-41556"/>
            <a:ext cx="8042276" cy="1336956"/>
          </a:xfrm>
        </p:spPr>
        <p:txBody>
          <a:bodyPr/>
          <a:lstStyle/>
          <a:p>
            <a:pPr eaLnBrk="1" hangingPunct="1"/>
            <a:r>
              <a:rPr lang="en-US" sz="3600" dirty="0">
                <a:solidFill>
                  <a:schemeClr val="bg1"/>
                </a:solidFill>
                <a:latin typeface="Times New Roman"/>
                <a:cs typeface="Times New Roman"/>
              </a:rPr>
              <a:t>Integrate valid elements of new accountability instruments</a:t>
            </a:r>
          </a:p>
        </p:txBody>
      </p:sp>
      <p:sp>
        <p:nvSpPr>
          <p:cNvPr id="731141" name="Rectangle 5"/>
          <p:cNvSpPr>
            <a:spLocks noGrp="1" noChangeArrowheads="1"/>
          </p:cNvSpPr>
          <p:nvPr>
            <p:ph type="body" idx="1"/>
          </p:nvPr>
        </p:nvSpPr>
        <p:spPr>
          <a:xfrm>
            <a:off x="914400" y="1600200"/>
            <a:ext cx="8346016" cy="5257800"/>
          </a:xfrm>
        </p:spPr>
        <p:txBody>
          <a:bodyPr>
            <a:normAutofit/>
          </a:bodyPr>
          <a:lstStyle/>
          <a:p>
            <a:pPr eaLnBrk="1" hangingPunct="1">
              <a:lnSpc>
                <a:spcPct val="90000"/>
              </a:lnSpc>
            </a:pPr>
            <a:endParaRPr lang="en-US" dirty="0"/>
          </a:p>
          <a:p>
            <a:pPr eaLnBrk="1" hangingPunct="1">
              <a:lnSpc>
                <a:spcPct val="70000"/>
              </a:lnSpc>
              <a:spcAft>
                <a:spcPts val="1800"/>
              </a:spcAft>
              <a:buClr>
                <a:srgbClr val="000090"/>
              </a:buClr>
              <a:buFont typeface="Arial"/>
              <a:buChar char="•"/>
            </a:pPr>
            <a:r>
              <a:rPr lang="en-US" sz="2800" dirty="0">
                <a:solidFill>
                  <a:schemeClr val="tx1"/>
                </a:solidFill>
                <a:latin typeface="Times New Roman"/>
                <a:cs typeface="Times New Roman"/>
              </a:rPr>
              <a:t>Voice of the students (student engagement)</a:t>
            </a:r>
          </a:p>
          <a:p>
            <a:pPr eaLnBrk="1" hangingPunct="1">
              <a:lnSpc>
                <a:spcPct val="70000"/>
              </a:lnSpc>
              <a:spcAft>
                <a:spcPts val="1800"/>
              </a:spcAft>
              <a:buClr>
                <a:srgbClr val="000090"/>
              </a:buClr>
              <a:buFont typeface="Arial"/>
              <a:buChar char="•"/>
            </a:pPr>
            <a:r>
              <a:rPr lang="en-US" sz="2800" dirty="0">
                <a:solidFill>
                  <a:schemeClr val="tx1"/>
                </a:solidFill>
                <a:latin typeface="Times New Roman"/>
                <a:cs typeface="Times New Roman"/>
              </a:rPr>
              <a:t>Voice of society (labor market / employers)</a:t>
            </a:r>
          </a:p>
          <a:p>
            <a:pPr eaLnBrk="1" hangingPunct="1">
              <a:lnSpc>
                <a:spcPct val="70000"/>
              </a:lnSpc>
              <a:spcAft>
                <a:spcPts val="1800"/>
              </a:spcAft>
              <a:buClr>
                <a:srgbClr val="000090"/>
              </a:buClr>
              <a:buFont typeface="Arial"/>
              <a:buChar char="•"/>
            </a:pPr>
            <a:r>
              <a:rPr lang="en-US" sz="2800" dirty="0">
                <a:solidFill>
                  <a:schemeClr val="tx1"/>
                </a:solidFill>
                <a:latin typeface="Times New Roman"/>
                <a:cs typeface="Times New Roman"/>
              </a:rPr>
              <a:t>Recognition of new credentials</a:t>
            </a:r>
          </a:p>
          <a:p>
            <a:pPr eaLnBrk="1" hangingPunct="1">
              <a:lnSpc>
                <a:spcPct val="70000"/>
              </a:lnSpc>
              <a:spcAft>
                <a:spcPts val="1800"/>
              </a:spcAft>
              <a:buClr>
                <a:srgbClr val="000090"/>
              </a:buClr>
              <a:buFont typeface="Arial"/>
              <a:buChar char="•"/>
            </a:pPr>
            <a:r>
              <a:rPr lang="en-US" sz="2800" dirty="0">
                <a:solidFill>
                  <a:schemeClr val="tx1"/>
                </a:solidFill>
                <a:latin typeface="Times New Roman"/>
                <a:cs typeface="Times New Roman"/>
              </a:rPr>
              <a:t>Rely on predictive analytics</a:t>
            </a: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buFontTx/>
              <a:buNone/>
            </a:pPr>
            <a:endParaRPr lang="en-US" dirty="0">
              <a:solidFill>
                <a:schemeClr val="tx2"/>
              </a:solidFill>
            </a:endParaRPr>
          </a:p>
          <a:p>
            <a:pPr lvl="1" eaLnBrk="1" hangingPunct="1">
              <a:lnSpc>
                <a:spcPct val="90000"/>
              </a:lnSpc>
            </a:pPr>
            <a:endParaRPr lang="en-US" dirty="0"/>
          </a:p>
          <a:p>
            <a:pPr lvl="1"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p:txBody>
      </p:sp>
    </p:spTree>
    <p:extLst>
      <p:ext uri="{BB962C8B-B14F-4D97-AF65-F5344CB8AC3E}">
        <p14:creationId xmlns:p14="http://schemas.microsoft.com/office/powerpoint/2010/main" val="1642361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11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114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114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11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ChangeArrowheads="1"/>
          </p:cNvSpPr>
          <p:nvPr/>
        </p:nvSpPr>
        <p:spPr bwMode="auto">
          <a:xfrm>
            <a:off x="1066800" y="228600"/>
            <a:ext cx="771525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nchor="ctr"/>
          <a:lstStyle/>
          <a:p>
            <a:pPr eaLnBrk="0" hangingPunct="0">
              <a:lnSpc>
                <a:spcPct val="100000"/>
              </a:lnSpc>
              <a:spcBef>
                <a:spcPct val="0"/>
              </a:spcBef>
              <a:buClrTx/>
            </a:pPr>
            <a:endParaRPr lang="en-US" sz="4800">
              <a:solidFill>
                <a:schemeClr val="tx2"/>
              </a:solidFill>
              <a:effectLst/>
              <a:latin typeface="Times New Roman" pitchFamily="18" charset="0"/>
            </a:endParaRPr>
          </a:p>
        </p:txBody>
      </p:sp>
      <p:sp>
        <p:nvSpPr>
          <p:cNvPr id="100356" name="Rectangle 3"/>
          <p:cNvSpPr>
            <a:spLocks noChangeArrowheads="1"/>
          </p:cNvSpPr>
          <p:nvPr/>
        </p:nvSpPr>
        <p:spPr bwMode="auto">
          <a:xfrm>
            <a:off x="1350433" y="1365250"/>
            <a:ext cx="7376583"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p>
            <a:pPr marL="342900" indent="-342900" algn="l" eaLnBrk="0" hangingPunct="0">
              <a:lnSpc>
                <a:spcPct val="100000"/>
              </a:lnSpc>
              <a:buClrTx/>
            </a:pPr>
            <a:endParaRPr lang="en-US" sz="3600">
              <a:effectLst/>
              <a:latin typeface="Times New Roman" pitchFamily="18" charset="0"/>
            </a:endParaRPr>
          </a:p>
          <a:p>
            <a:pPr marL="342900" indent="-342900" algn="l" eaLnBrk="0" hangingPunct="0">
              <a:lnSpc>
                <a:spcPct val="100000"/>
              </a:lnSpc>
              <a:buClr>
                <a:schemeClr val="tx2"/>
              </a:buClr>
              <a:buSzPct val="75000"/>
              <a:buFont typeface="Monotype Sorts" pitchFamily="2" charset="2"/>
              <a:buChar char="n"/>
            </a:pPr>
            <a:endParaRPr lang="en-US" sz="3600">
              <a:effectLst/>
              <a:latin typeface="Times New Roman" pitchFamily="18" charset="0"/>
            </a:endParaRPr>
          </a:p>
          <a:p>
            <a:pPr marL="342900" indent="-342900" algn="l" eaLnBrk="0" hangingPunct="0">
              <a:lnSpc>
                <a:spcPct val="100000"/>
              </a:lnSpc>
              <a:buClr>
                <a:schemeClr val="tx2"/>
              </a:buClr>
              <a:buSzPct val="75000"/>
              <a:buFont typeface="Monotype Sorts" pitchFamily="2" charset="2"/>
              <a:buChar char="n"/>
            </a:pPr>
            <a:endParaRPr lang="en-US" sz="3600">
              <a:effectLst/>
              <a:latin typeface="Times New Roman" pitchFamily="18" charset="0"/>
            </a:endParaRPr>
          </a:p>
          <a:p>
            <a:pPr marL="342900" indent="-342900" algn="l" eaLnBrk="0" hangingPunct="0">
              <a:lnSpc>
                <a:spcPct val="100000"/>
              </a:lnSpc>
              <a:buClrTx/>
            </a:pPr>
            <a:endParaRPr lang="en-US" sz="3600">
              <a:effectLst/>
              <a:latin typeface="Times New Roman" pitchFamily="18" charset="0"/>
            </a:endParaRPr>
          </a:p>
          <a:p>
            <a:pPr marL="342900" indent="-342900" algn="l" eaLnBrk="0" latinLnBrk="1" hangingPunct="0">
              <a:lnSpc>
                <a:spcPct val="100000"/>
              </a:lnSpc>
              <a:buClrTx/>
            </a:pPr>
            <a:endParaRPr lang="en-US" sz="3600">
              <a:effectLst/>
              <a:latin typeface="Times New Roman" pitchFamily="18" charset="0"/>
            </a:endParaRPr>
          </a:p>
        </p:txBody>
      </p:sp>
      <p:sp>
        <p:nvSpPr>
          <p:cNvPr id="100357" name="Rectangle 4"/>
          <p:cNvSpPr>
            <a:spLocks noGrp="1" noChangeArrowheads="1"/>
          </p:cNvSpPr>
          <p:nvPr>
            <p:ph type="title"/>
          </p:nvPr>
        </p:nvSpPr>
        <p:spPr>
          <a:xfrm>
            <a:off x="-76200" y="-41556"/>
            <a:ext cx="8042276" cy="1336956"/>
          </a:xfrm>
        </p:spPr>
        <p:txBody>
          <a:bodyPr/>
          <a:lstStyle/>
          <a:p>
            <a:pPr eaLnBrk="1" hangingPunct="1"/>
            <a:r>
              <a:rPr lang="en-US" sz="3600" dirty="0">
                <a:solidFill>
                  <a:schemeClr val="bg1"/>
                </a:solidFill>
                <a:latin typeface="Times New Roman"/>
                <a:cs typeface="Times New Roman"/>
              </a:rPr>
              <a:t>Cultivate and strengthen what makes accreditation unique</a:t>
            </a:r>
          </a:p>
        </p:txBody>
      </p:sp>
      <p:sp>
        <p:nvSpPr>
          <p:cNvPr id="731141" name="Rectangle 5"/>
          <p:cNvSpPr>
            <a:spLocks noGrp="1" noChangeArrowheads="1"/>
          </p:cNvSpPr>
          <p:nvPr>
            <p:ph type="body" idx="1"/>
          </p:nvPr>
        </p:nvSpPr>
        <p:spPr>
          <a:xfrm>
            <a:off x="381000" y="1524000"/>
            <a:ext cx="8346016" cy="5257800"/>
          </a:xfrm>
        </p:spPr>
        <p:txBody>
          <a:bodyPr>
            <a:normAutofit/>
          </a:bodyPr>
          <a:lstStyle/>
          <a:p>
            <a:pPr eaLnBrk="1" hangingPunct="1">
              <a:lnSpc>
                <a:spcPct val="90000"/>
              </a:lnSpc>
            </a:pPr>
            <a:endParaRPr lang="en-US" dirty="0"/>
          </a:p>
          <a:p>
            <a:pPr eaLnBrk="1" hangingPunct="1">
              <a:lnSpc>
                <a:spcPct val="70000"/>
              </a:lnSpc>
              <a:spcAft>
                <a:spcPts val="1800"/>
              </a:spcAft>
              <a:buClr>
                <a:srgbClr val="000090"/>
              </a:buClr>
              <a:buFont typeface="Arial"/>
              <a:buChar char="•"/>
            </a:pPr>
            <a:r>
              <a:rPr lang="en-US" sz="2800" dirty="0">
                <a:solidFill>
                  <a:schemeClr val="tx1"/>
                </a:solidFill>
                <a:latin typeface="Times New Roman"/>
                <a:cs typeface="Times New Roman"/>
              </a:rPr>
              <a:t>International and regional convergence / collaboration</a:t>
            </a:r>
          </a:p>
          <a:p>
            <a:pPr lvl="1">
              <a:lnSpc>
                <a:spcPct val="70000"/>
              </a:lnSpc>
              <a:spcAft>
                <a:spcPts val="1800"/>
              </a:spcAft>
              <a:buClr>
                <a:srgbClr val="000090"/>
              </a:buClr>
              <a:buFont typeface="Arial"/>
              <a:buChar char="•"/>
            </a:pPr>
            <a:r>
              <a:rPr lang="en-US" sz="2600" dirty="0">
                <a:solidFill>
                  <a:schemeClr val="tx1"/>
                </a:solidFill>
                <a:latin typeface="Times New Roman"/>
                <a:cs typeface="Times New Roman"/>
              </a:rPr>
              <a:t>By and for the members</a:t>
            </a:r>
          </a:p>
          <a:p>
            <a:pPr eaLnBrk="1" hangingPunct="1">
              <a:lnSpc>
                <a:spcPct val="70000"/>
              </a:lnSpc>
              <a:spcAft>
                <a:spcPts val="1800"/>
              </a:spcAft>
              <a:buClr>
                <a:srgbClr val="000090"/>
              </a:buClr>
              <a:buFont typeface="Arial"/>
              <a:buChar char="•"/>
            </a:pPr>
            <a:r>
              <a:rPr lang="en-US" sz="2800" dirty="0">
                <a:solidFill>
                  <a:schemeClr val="tx1"/>
                </a:solidFill>
                <a:latin typeface="Times New Roman"/>
                <a:cs typeface="Times New Roman"/>
              </a:rPr>
              <a:t>Intellectual and institutional independence</a:t>
            </a:r>
          </a:p>
          <a:p>
            <a:pPr eaLnBrk="1" hangingPunct="1">
              <a:lnSpc>
                <a:spcPct val="70000"/>
              </a:lnSpc>
              <a:spcAft>
                <a:spcPts val="1800"/>
              </a:spcAft>
              <a:buClr>
                <a:srgbClr val="000090"/>
              </a:buClr>
              <a:buFont typeface="Arial"/>
              <a:buChar char="•"/>
            </a:pPr>
            <a:r>
              <a:rPr lang="en-US" sz="2800" dirty="0">
                <a:solidFill>
                  <a:schemeClr val="tx1"/>
                </a:solidFill>
                <a:latin typeface="Times New Roman"/>
                <a:cs typeface="Times New Roman"/>
              </a:rPr>
              <a:t>Flexibility</a:t>
            </a:r>
          </a:p>
          <a:p>
            <a:pPr eaLnBrk="1" hangingPunct="1">
              <a:lnSpc>
                <a:spcPct val="90000"/>
              </a:lnSpc>
            </a:pPr>
            <a:endParaRPr lang="en-US" dirty="0"/>
          </a:p>
          <a:p>
            <a:pPr eaLnBrk="1" hangingPunct="1">
              <a:lnSpc>
                <a:spcPct val="90000"/>
              </a:lnSpc>
              <a:buFontTx/>
              <a:buNone/>
            </a:pPr>
            <a:endParaRPr lang="en-US" dirty="0">
              <a:solidFill>
                <a:schemeClr val="tx2"/>
              </a:solidFill>
            </a:endParaRPr>
          </a:p>
          <a:p>
            <a:pPr lvl="1" eaLnBrk="1" hangingPunct="1">
              <a:lnSpc>
                <a:spcPct val="90000"/>
              </a:lnSpc>
            </a:pPr>
            <a:endParaRPr lang="en-US" dirty="0"/>
          </a:p>
          <a:p>
            <a:pPr lvl="1"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p:txBody>
      </p:sp>
    </p:spTree>
    <p:extLst>
      <p:ext uri="{BB962C8B-B14F-4D97-AF65-F5344CB8AC3E}">
        <p14:creationId xmlns:p14="http://schemas.microsoft.com/office/powerpoint/2010/main" val="1981927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114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11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11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11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457200" y="152400"/>
            <a:ext cx="8001000" cy="1143000"/>
          </a:xfrm>
        </p:spPr>
        <p:txBody>
          <a:bodyPr/>
          <a:lstStyle/>
          <a:p>
            <a:pPr eaLnBrk="1" hangingPunct="1"/>
            <a:r>
              <a:rPr lang="en-US" sz="3600" dirty="0">
                <a:solidFill>
                  <a:srgbClr val="FFFFFF"/>
                </a:solidFill>
              </a:rPr>
              <a:t>Role of QA</a:t>
            </a:r>
            <a:br>
              <a:rPr lang="en-US" sz="3600" dirty="0">
                <a:solidFill>
                  <a:srgbClr val="FFFFFF"/>
                </a:solidFill>
              </a:rPr>
            </a:br>
            <a:r>
              <a:rPr lang="en-US" sz="3600" dirty="0">
                <a:solidFill>
                  <a:srgbClr val="FFFFFF"/>
                </a:solidFill>
              </a:rPr>
              <a:t>in an International Perspective</a:t>
            </a:r>
          </a:p>
        </p:txBody>
      </p:sp>
      <p:sp>
        <p:nvSpPr>
          <p:cNvPr id="733187" name="Rectangle 3"/>
          <p:cNvSpPr>
            <a:spLocks noGrp="1" noChangeArrowheads="1"/>
          </p:cNvSpPr>
          <p:nvPr>
            <p:ph type="body" idx="1"/>
          </p:nvPr>
        </p:nvSpPr>
        <p:spPr>
          <a:xfrm>
            <a:off x="914400" y="2286000"/>
            <a:ext cx="7518400" cy="4343400"/>
          </a:xfrm>
        </p:spPr>
        <p:txBody>
          <a:bodyPr>
            <a:normAutofit/>
          </a:bodyPr>
          <a:lstStyle/>
          <a:p>
            <a:pPr>
              <a:spcBef>
                <a:spcPts val="1200"/>
              </a:spcBef>
              <a:spcAft>
                <a:spcPts val="1800"/>
              </a:spcAft>
              <a:buClr>
                <a:srgbClr val="003366"/>
              </a:buClr>
            </a:pPr>
            <a:r>
              <a:rPr lang="en-US" dirty="0"/>
              <a:t>Trust (example of refugees)</a:t>
            </a:r>
          </a:p>
          <a:p>
            <a:pPr>
              <a:spcBef>
                <a:spcPts val="1200"/>
              </a:spcBef>
              <a:spcAft>
                <a:spcPts val="1800"/>
              </a:spcAft>
              <a:buClr>
                <a:srgbClr val="003366"/>
              </a:buClr>
            </a:pPr>
            <a:r>
              <a:rPr lang="en-US" dirty="0"/>
              <a:t>Transparency</a:t>
            </a:r>
          </a:p>
          <a:p>
            <a:pPr>
              <a:spcBef>
                <a:spcPts val="1200"/>
              </a:spcBef>
              <a:spcAft>
                <a:spcPts val="1800"/>
              </a:spcAft>
              <a:buClr>
                <a:srgbClr val="003366"/>
              </a:buClr>
            </a:pPr>
            <a:r>
              <a:rPr lang="en-US" dirty="0"/>
              <a:t>Relevance</a:t>
            </a:r>
          </a:p>
        </p:txBody>
      </p:sp>
    </p:spTree>
    <p:extLst>
      <p:ext uri="{BB962C8B-B14F-4D97-AF65-F5344CB8AC3E}">
        <p14:creationId xmlns:p14="http://schemas.microsoft.com/office/powerpoint/2010/main" val="1132118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33187">
                                            <p:txEl>
                                              <p:pRg st="0" end="0"/>
                                            </p:txEl>
                                          </p:spTgt>
                                        </p:tgtEl>
                                        <p:attrNameLst>
                                          <p:attrName>style.visibility</p:attrName>
                                        </p:attrNameLst>
                                      </p:cBhvr>
                                      <p:to>
                                        <p:strVal val="visible"/>
                                      </p:to>
                                    </p:set>
                                    <p:animEffect transition="in" filter="diamond(in)">
                                      <p:cBhvr>
                                        <p:cTn id="7" dur="500"/>
                                        <p:tgtEl>
                                          <p:spTgt spid="73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33187">
                                            <p:txEl>
                                              <p:pRg st="1" end="1"/>
                                            </p:txEl>
                                          </p:spTgt>
                                        </p:tgtEl>
                                        <p:attrNameLst>
                                          <p:attrName>style.visibility</p:attrName>
                                        </p:attrNameLst>
                                      </p:cBhvr>
                                      <p:to>
                                        <p:strVal val="visible"/>
                                      </p:to>
                                    </p:set>
                                    <p:animEffect transition="in" filter="diamond(in)">
                                      <p:cBhvr>
                                        <p:cTn id="12" dur="500"/>
                                        <p:tgtEl>
                                          <p:spTgt spid="73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33187">
                                            <p:txEl>
                                              <p:pRg st="2" end="2"/>
                                            </p:txEl>
                                          </p:spTgt>
                                        </p:tgtEl>
                                        <p:attrNameLst>
                                          <p:attrName>style.visibility</p:attrName>
                                        </p:attrNameLst>
                                      </p:cBhvr>
                                      <p:to>
                                        <p:strVal val="visible"/>
                                      </p:to>
                                    </p:set>
                                    <p:animEffect transition="in" filter="diamond(in)">
                                      <p:cBhvr>
                                        <p:cTn id="17" dur="500"/>
                                        <p:tgtEl>
                                          <p:spTgt spid="73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7001278"/>
          </a:xfrm>
          <a:prstGeom prst="rect">
            <a:avLst/>
          </a:prstGeom>
        </p:spPr>
      </p:pic>
    </p:spTree>
    <p:extLst>
      <p:ext uri="{BB962C8B-B14F-4D97-AF65-F5344CB8AC3E}">
        <p14:creationId xmlns:p14="http://schemas.microsoft.com/office/powerpoint/2010/main" val="466055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457200" y="152400"/>
            <a:ext cx="8001000" cy="1143000"/>
          </a:xfrm>
        </p:spPr>
        <p:txBody>
          <a:bodyPr/>
          <a:lstStyle/>
          <a:p>
            <a:pPr eaLnBrk="1" hangingPunct="1"/>
            <a:r>
              <a:rPr lang="en-US" sz="3600" dirty="0">
                <a:solidFill>
                  <a:srgbClr val="FFFFFF"/>
                </a:solidFill>
              </a:rPr>
              <a:t>Role of QA</a:t>
            </a:r>
            <a:br>
              <a:rPr lang="en-US" sz="3600" dirty="0">
                <a:solidFill>
                  <a:srgbClr val="FFFFFF"/>
                </a:solidFill>
              </a:rPr>
            </a:br>
            <a:r>
              <a:rPr lang="en-US" sz="3600" dirty="0">
                <a:solidFill>
                  <a:srgbClr val="FFFFFF"/>
                </a:solidFill>
              </a:rPr>
              <a:t>in an International Perspective</a:t>
            </a:r>
          </a:p>
        </p:txBody>
      </p:sp>
      <p:sp>
        <p:nvSpPr>
          <p:cNvPr id="733187" name="Rectangle 3"/>
          <p:cNvSpPr>
            <a:spLocks noGrp="1" noChangeArrowheads="1"/>
          </p:cNvSpPr>
          <p:nvPr>
            <p:ph type="body" idx="1"/>
          </p:nvPr>
        </p:nvSpPr>
        <p:spPr>
          <a:xfrm>
            <a:off x="914400" y="2286000"/>
            <a:ext cx="7518400" cy="4343400"/>
          </a:xfrm>
        </p:spPr>
        <p:txBody>
          <a:bodyPr>
            <a:normAutofit/>
          </a:bodyPr>
          <a:lstStyle/>
          <a:p>
            <a:pPr>
              <a:spcBef>
                <a:spcPts val="1200"/>
              </a:spcBef>
              <a:spcAft>
                <a:spcPts val="1800"/>
              </a:spcAft>
              <a:buClr>
                <a:srgbClr val="003366"/>
              </a:buClr>
            </a:pPr>
            <a:r>
              <a:rPr lang="en-US" dirty="0"/>
              <a:t>Collaborative platforms for sharing of experience and capacity building </a:t>
            </a:r>
          </a:p>
          <a:p>
            <a:pPr>
              <a:spcBef>
                <a:spcPts val="1200"/>
              </a:spcBef>
              <a:spcAft>
                <a:spcPts val="1200"/>
              </a:spcAft>
              <a:buClr>
                <a:srgbClr val="003366"/>
              </a:buClr>
            </a:pPr>
            <a:r>
              <a:rPr lang="en-US" dirty="0"/>
              <a:t>Outcome-based quality assurance open to innovative practices</a:t>
            </a:r>
          </a:p>
          <a:p>
            <a:pPr>
              <a:spcBef>
                <a:spcPts val="1200"/>
              </a:spcBef>
              <a:spcAft>
                <a:spcPts val="1200"/>
              </a:spcAft>
              <a:buClr>
                <a:srgbClr val="003366"/>
              </a:buClr>
            </a:pPr>
            <a:r>
              <a:rPr lang="en-US" dirty="0"/>
              <a:t>Framework to recognize new forms of qualifications</a:t>
            </a:r>
          </a:p>
        </p:txBody>
      </p:sp>
    </p:spTree>
    <p:extLst>
      <p:ext uri="{BB962C8B-B14F-4D97-AF65-F5344CB8AC3E}">
        <p14:creationId xmlns:p14="http://schemas.microsoft.com/office/powerpoint/2010/main" val="924850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33187">
                                            <p:txEl>
                                              <p:pRg st="0" end="0"/>
                                            </p:txEl>
                                          </p:spTgt>
                                        </p:tgtEl>
                                        <p:attrNameLst>
                                          <p:attrName>style.visibility</p:attrName>
                                        </p:attrNameLst>
                                      </p:cBhvr>
                                      <p:to>
                                        <p:strVal val="visible"/>
                                      </p:to>
                                    </p:set>
                                    <p:animEffect transition="in" filter="diamond(in)">
                                      <p:cBhvr>
                                        <p:cTn id="7" dur="500"/>
                                        <p:tgtEl>
                                          <p:spTgt spid="73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33187">
                                            <p:txEl>
                                              <p:pRg st="1" end="1"/>
                                            </p:txEl>
                                          </p:spTgt>
                                        </p:tgtEl>
                                        <p:attrNameLst>
                                          <p:attrName>style.visibility</p:attrName>
                                        </p:attrNameLst>
                                      </p:cBhvr>
                                      <p:to>
                                        <p:strVal val="visible"/>
                                      </p:to>
                                    </p:set>
                                    <p:animEffect transition="in" filter="diamond(in)">
                                      <p:cBhvr>
                                        <p:cTn id="12" dur="500"/>
                                        <p:tgtEl>
                                          <p:spTgt spid="73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33187">
                                            <p:txEl>
                                              <p:pRg st="2" end="2"/>
                                            </p:txEl>
                                          </p:spTgt>
                                        </p:tgtEl>
                                        <p:attrNameLst>
                                          <p:attrName>style.visibility</p:attrName>
                                        </p:attrNameLst>
                                      </p:cBhvr>
                                      <p:to>
                                        <p:strVal val="visible"/>
                                      </p:to>
                                    </p:set>
                                    <p:animEffect transition="in" filter="diamond(in)">
                                      <p:cBhvr>
                                        <p:cTn id="17" dur="500"/>
                                        <p:tgtEl>
                                          <p:spTgt spid="73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381000" y="-152400"/>
            <a:ext cx="8001000" cy="1143000"/>
          </a:xfrm>
        </p:spPr>
        <p:txBody>
          <a:bodyPr/>
          <a:lstStyle/>
          <a:p>
            <a:pPr eaLnBrk="1" hangingPunct="1"/>
            <a:r>
              <a:rPr lang="en-US" sz="3600" dirty="0">
                <a:solidFill>
                  <a:srgbClr val="FFFFFF"/>
                </a:solidFill>
              </a:rPr>
              <a:t>Aligned Multi-layer QA System</a:t>
            </a:r>
          </a:p>
        </p:txBody>
      </p:sp>
      <p:sp>
        <p:nvSpPr>
          <p:cNvPr id="3" name="Content Placeholder 2">
            <a:extLst>
              <a:ext uri="{FF2B5EF4-FFF2-40B4-BE49-F238E27FC236}">
                <a16:creationId xmlns="" xmlns:a16="http://schemas.microsoft.com/office/drawing/2014/main" id="{92922947-AD0F-A94C-9628-44445C8E505A}"/>
              </a:ext>
            </a:extLst>
          </p:cNvPr>
          <p:cNvSpPr>
            <a:spLocks noGrp="1"/>
          </p:cNvSpPr>
          <p:nvPr>
            <p:ph idx="1"/>
          </p:nvPr>
        </p:nvSpPr>
        <p:spPr/>
        <p:txBody>
          <a:bodyPr/>
          <a:lstStyle/>
          <a:p>
            <a:pPr marL="0" indent="0">
              <a:buNone/>
            </a:pPr>
            <a:endParaRPr lang="en-US" dirty="0"/>
          </a:p>
        </p:txBody>
      </p:sp>
      <p:grpSp>
        <p:nvGrpSpPr>
          <p:cNvPr id="6" name="Group 5">
            <a:extLst>
              <a:ext uri="{FF2B5EF4-FFF2-40B4-BE49-F238E27FC236}">
                <a16:creationId xmlns="" xmlns:a16="http://schemas.microsoft.com/office/drawing/2014/main" id="{05C64615-8DF7-E34D-B4FA-2B36BC352729}"/>
              </a:ext>
            </a:extLst>
          </p:cNvPr>
          <p:cNvGrpSpPr/>
          <p:nvPr/>
        </p:nvGrpSpPr>
        <p:grpSpPr>
          <a:xfrm>
            <a:off x="457200" y="2076450"/>
            <a:ext cx="8134351" cy="4476752"/>
            <a:chOff x="1547282" y="2197100"/>
            <a:chExt cx="7139517" cy="3776663"/>
          </a:xfrm>
        </p:grpSpPr>
        <p:sp>
          <p:nvSpPr>
            <p:cNvPr id="7" name="Isosceles Triangle 21">
              <a:extLst>
                <a:ext uri="{FF2B5EF4-FFF2-40B4-BE49-F238E27FC236}">
                  <a16:creationId xmlns="" xmlns:a16="http://schemas.microsoft.com/office/drawing/2014/main" id="{58CA84E6-D299-7940-BAB4-8C56B62E4D11}"/>
                </a:ext>
              </a:extLst>
            </p:cNvPr>
            <p:cNvSpPr/>
            <p:nvPr/>
          </p:nvSpPr>
          <p:spPr>
            <a:xfrm>
              <a:off x="1547282" y="2197100"/>
              <a:ext cx="7139517" cy="3776663"/>
            </a:xfrm>
            <a:prstGeom prst="triangle">
              <a:avLst/>
            </a:prstGeom>
            <a:solidFill>
              <a:srgbClr val="3366FF"/>
            </a:solidFill>
            <a:ln w="101600">
              <a:solidFill>
                <a:schemeClr val="tx2">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panose="02020603050405020304" pitchFamily="18" charset="0"/>
                  <a:cs typeface="Times New Roman" panose="02020603050405020304" pitchFamily="18" charset="0"/>
                </a:rPr>
                <a:t> </a:t>
              </a:r>
              <a:endParaRPr lang="en-US" sz="1100">
                <a:effectLst/>
                <a:ea typeface="Meiryo" panose="020B0604030504040204" pitchFamily="34" charset="-128"/>
                <a:cs typeface="Times New Roman" panose="02020603050405020304" pitchFamily="18" charset="0"/>
              </a:endParaRPr>
            </a:p>
          </p:txBody>
        </p:sp>
        <p:cxnSp>
          <p:nvCxnSpPr>
            <p:cNvPr id="8" name="Straight Arrow Connector 7">
              <a:extLst>
                <a:ext uri="{FF2B5EF4-FFF2-40B4-BE49-F238E27FC236}">
                  <a16:creationId xmlns="" xmlns:a16="http://schemas.microsoft.com/office/drawing/2014/main" id="{186541BE-1205-4D43-9AD0-8D178AB021AD}"/>
                </a:ext>
              </a:extLst>
            </p:cNvPr>
            <p:cNvCxnSpPr>
              <a:stCxn id="7" idx="0"/>
            </p:cNvCxnSpPr>
            <p:nvPr/>
          </p:nvCxnSpPr>
          <p:spPr>
            <a:xfrm>
              <a:off x="5117040" y="2197100"/>
              <a:ext cx="1628930" cy="1816100"/>
            </a:xfrm>
            <a:prstGeom prst="straightConnector1">
              <a:avLst/>
            </a:prstGeom>
            <a:ln w="1016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9C7D0B78-FA9C-1D4F-81A9-0C8EFCC19B71}"/>
                </a:ext>
              </a:extLst>
            </p:cNvPr>
            <p:cNvCxnSpPr>
              <a:stCxn id="7" idx="2"/>
              <a:endCxn id="7" idx="1"/>
            </p:cNvCxnSpPr>
            <p:nvPr/>
          </p:nvCxnSpPr>
          <p:spPr>
            <a:xfrm flipV="1">
              <a:off x="1547282" y="4085432"/>
              <a:ext cx="1784880" cy="1888331"/>
            </a:xfrm>
            <a:prstGeom prst="straightConnector1">
              <a:avLst/>
            </a:prstGeom>
            <a:ln w="1016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 xmlns:a16="http://schemas.microsoft.com/office/drawing/2014/main" id="{DEE58FC2-E273-1B48-8C8B-754A0AE4EE27}"/>
              </a:ext>
            </a:extLst>
          </p:cNvPr>
          <p:cNvSpPr txBox="1"/>
          <p:nvPr/>
        </p:nvSpPr>
        <p:spPr>
          <a:xfrm rot="2931288">
            <a:off x="4794833" y="2783101"/>
            <a:ext cx="3115405" cy="387798"/>
          </a:xfrm>
          <a:prstGeom prst="rect">
            <a:avLst/>
          </a:prstGeom>
          <a:noFill/>
        </p:spPr>
        <p:txBody>
          <a:bodyPr wrap="none" rtlCol="0">
            <a:spAutoFit/>
          </a:bodyPr>
          <a:lstStyle/>
          <a:p>
            <a:r>
              <a:rPr lang="en-US" dirty="0"/>
              <a:t>Trust &amp; Transparency</a:t>
            </a:r>
          </a:p>
        </p:txBody>
      </p:sp>
      <p:sp>
        <p:nvSpPr>
          <p:cNvPr id="5" name="TextBox 4">
            <a:extLst>
              <a:ext uri="{FF2B5EF4-FFF2-40B4-BE49-F238E27FC236}">
                <a16:creationId xmlns="" xmlns:a16="http://schemas.microsoft.com/office/drawing/2014/main" id="{FD5811B8-BF74-5548-AAE8-5B9143EDE12E}"/>
              </a:ext>
            </a:extLst>
          </p:cNvPr>
          <p:cNvSpPr txBox="1"/>
          <p:nvPr/>
        </p:nvSpPr>
        <p:spPr>
          <a:xfrm rot="18739142">
            <a:off x="-365596" y="4517422"/>
            <a:ext cx="3115405" cy="387798"/>
          </a:xfrm>
          <a:prstGeom prst="rect">
            <a:avLst/>
          </a:prstGeom>
          <a:noFill/>
        </p:spPr>
        <p:txBody>
          <a:bodyPr wrap="none" rtlCol="0">
            <a:spAutoFit/>
          </a:bodyPr>
          <a:lstStyle/>
          <a:p>
            <a:r>
              <a:rPr lang="en-US" dirty="0"/>
              <a:t>Trust &amp; Transparency</a:t>
            </a:r>
          </a:p>
        </p:txBody>
      </p:sp>
      <p:cxnSp>
        <p:nvCxnSpPr>
          <p:cNvPr id="14" name="Straight Connector 13">
            <a:extLst>
              <a:ext uri="{FF2B5EF4-FFF2-40B4-BE49-F238E27FC236}">
                <a16:creationId xmlns="" xmlns:a16="http://schemas.microsoft.com/office/drawing/2014/main" id="{C7CB57C3-87FB-1842-928C-23B9FC9197D9}"/>
              </a:ext>
            </a:extLst>
          </p:cNvPr>
          <p:cNvCxnSpPr>
            <a:cxnSpLocks/>
            <a:endCxn id="7" idx="5"/>
          </p:cNvCxnSpPr>
          <p:nvPr/>
        </p:nvCxnSpPr>
        <p:spPr>
          <a:xfrm>
            <a:off x="2621559" y="4277600"/>
            <a:ext cx="3936404" cy="372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 xmlns:a16="http://schemas.microsoft.com/office/drawing/2014/main" id="{B5FC0F7F-C364-774E-8644-28B138468BEC}"/>
              </a:ext>
            </a:extLst>
          </p:cNvPr>
          <p:cNvCxnSpPr>
            <a:cxnSpLocks/>
          </p:cNvCxnSpPr>
          <p:nvPr/>
        </p:nvCxnSpPr>
        <p:spPr>
          <a:xfrm>
            <a:off x="1473994" y="5486400"/>
            <a:ext cx="614600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 xmlns:a16="http://schemas.microsoft.com/office/drawing/2014/main" id="{2EB3A96C-FEB6-9F40-BF17-AD1E8EB94742}"/>
              </a:ext>
            </a:extLst>
          </p:cNvPr>
          <p:cNvSpPr txBox="1"/>
          <p:nvPr/>
        </p:nvSpPr>
        <p:spPr>
          <a:xfrm>
            <a:off x="2621559" y="5860602"/>
            <a:ext cx="3779241" cy="387798"/>
          </a:xfrm>
          <a:prstGeom prst="rect">
            <a:avLst/>
          </a:prstGeom>
          <a:noFill/>
        </p:spPr>
        <p:txBody>
          <a:bodyPr wrap="none" rtlCol="0">
            <a:spAutoFit/>
          </a:bodyPr>
          <a:lstStyle/>
          <a:p>
            <a:r>
              <a:rPr lang="en-US" dirty="0"/>
              <a:t>Internal Quality Assurance</a:t>
            </a:r>
          </a:p>
        </p:txBody>
      </p:sp>
      <p:sp>
        <p:nvSpPr>
          <p:cNvPr id="22" name="TextBox 21">
            <a:extLst>
              <a:ext uri="{FF2B5EF4-FFF2-40B4-BE49-F238E27FC236}">
                <a16:creationId xmlns="" xmlns:a16="http://schemas.microsoft.com/office/drawing/2014/main" id="{476B054E-B0E1-5C44-A106-0586301BCF8A}"/>
              </a:ext>
            </a:extLst>
          </p:cNvPr>
          <p:cNvSpPr txBox="1"/>
          <p:nvPr/>
        </p:nvSpPr>
        <p:spPr>
          <a:xfrm>
            <a:off x="2628696" y="4717602"/>
            <a:ext cx="3883435" cy="387798"/>
          </a:xfrm>
          <a:prstGeom prst="rect">
            <a:avLst/>
          </a:prstGeom>
          <a:noFill/>
        </p:spPr>
        <p:txBody>
          <a:bodyPr wrap="none" rtlCol="0">
            <a:spAutoFit/>
          </a:bodyPr>
          <a:lstStyle/>
          <a:p>
            <a:r>
              <a:rPr lang="en-US" dirty="0"/>
              <a:t>National Quality Assurance</a:t>
            </a:r>
          </a:p>
        </p:txBody>
      </p:sp>
      <p:sp>
        <p:nvSpPr>
          <p:cNvPr id="27" name="TextBox 26">
            <a:extLst>
              <a:ext uri="{FF2B5EF4-FFF2-40B4-BE49-F238E27FC236}">
                <a16:creationId xmlns="" xmlns:a16="http://schemas.microsoft.com/office/drawing/2014/main" id="{03FAAD7C-7B08-BE4F-AF51-DC82387F627E}"/>
              </a:ext>
            </a:extLst>
          </p:cNvPr>
          <p:cNvSpPr txBox="1"/>
          <p:nvPr/>
        </p:nvSpPr>
        <p:spPr>
          <a:xfrm>
            <a:off x="3564823" y="3048000"/>
            <a:ext cx="1845377" cy="1126462"/>
          </a:xfrm>
          <a:prstGeom prst="rect">
            <a:avLst/>
          </a:prstGeom>
          <a:noFill/>
        </p:spPr>
        <p:txBody>
          <a:bodyPr wrap="none" rtlCol="0">
            <a:spAutoFit/>
          </a:bodyPr>
          <a:lstStyle/>
          <a:p>
            <a:r>
              <a:rPr lang="en-US" dirty="0"/>
              <a:t>I &amp; R QA</a:t>
            </a:r>
          </a:p>
          <a:p>
            <a:r>
              <a:rPr lang="en-US" dirty="0"/>
              <a:t>Agreements</a:t>
            </a:r>
          </a:p>
          <a:p>
            <a:r>
              <a:rPr lang="en-US" dirty="0"/>
              <a:t>&amp; Networks</a:t>
            </a:r>
          </a:p>
        </p:txBody>
      </p:sp>
    </p:spTree>
    <p:extLst>
      <p:ext uri="{BB962C8B-B14F-4D97-AF65-F5344CB8AC3E}">
        <p14:creationId xmlns:p14="http://schemas.microsoft.com/office/powerpoint/2010/main" val="45330006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30339" y="-31955"/>
            <a:ext cx="4677514" cy="6917797"/>
          </a:xfrm>
          <a:prstGeom prst="rect">
            <a:avLst/>
          </a:prstGeom>
        </p:spPr>
      </p:pic>
    </p:spTree>
    <p:extLst>
      <p:ext uri="{BB962C8B-B14F-4D97-AF65-F5344CB8AC3E}">
        <p14:creationId xmlns:p14="http://schemas.microsoft.com/office/powerpoint/2010/main" val="257974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eta-portada.jpg"/>
          <p:cNvPicPr>
            <a:picLocks noGrp="1" noChangeAspect="1"/>
          </p:cNvPicPr>
          <p:nvPr>
            <p:ph idx="1"/>
          </p:nvPr>
        </p:nvPicPr>
        <p:blipFill>
          <a:blip r:embed="rId3">
            <a:extLst>
              <a:ext uri="{28A0092B-C50C-407E-A947-70E740481C1C}">
                <a14:useLocalDpi xmlns:a14="http://schemas.microsoft.com/office/drawing/2010/main" val="0"/>
              </a:ext>
            </a:extLst>
          </a:blip>
          <a:srcRect t="1994" b="1994"/>
          <a:stretch>
            <a:fillRect/>
          </a:stretch>
        </p:blipFill>
        <p:spPr>
          <a:xfrm>
            <a:off x="-15094" y="-76200"/>
            <a:ext cx="9159093" cy="6934200"/>
          </a:xfrm>
        </p:spPr>
      </p:pic>
    </p:spTree>
    <p:extLst>
      <p:ext uri="{BB962C8B-B14F-4D97-AF65-F5344CB8AC3E}">
        <p14:creationId xmlns:p14="http://schemas.microsoft.com/office/powerpoint/2010/main" val="2532664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076" y="-304800"/>
            <a:ext cx="8042276" cy="1336956"/>
          </a:xfrm>
        </p:spPr>
        <p:txBody>
          <a:bodyPr/>
          <a:lstStyle/>
          <a:p>
            <a:r>
              <a:rPr lang="es-ES_tradnl" dirty="0">
                <a:solidFill>
                  <a:srgbClr val="FFFFFF"/>
                </a:solidFill>
              </a:rPr>
              <a:t>Beta </a:t>
            </a:r>
            <a:r>
              <a:rPr lang="es-ES_tradnl" dirty="0" err="1">
                <a:solidFill>
                  <a:srgbClr val="FFFFFF"/>
                </a:solidFill>
              </a:rPr>
              <a:t>mode</a:t>
            </a:r>
            <a:endParaRPr lang="es-ES_tradnl" dirty="0">
              <a:solidFill>
                <a:srgbClr val="FFFFFF"/>
              </a:solidFill>
            </a:endParaRPr>
          </a:p>
        </p:txBody>
      </p:sp>
      <p:sp>
        <p:nvSpPr>
          <p:cNvPr id="3" name="Content Placeholder 2"/>
          <p:cNvSpPr>
            <a:spLocks noGrp="1"/>
          </p:cNvSpPr>
          <p:nvPr>
            <p:ph idx="1"/>
          </p:nvPr>
        </p:nvSpPr>
        <p:spPr>
          <a:xfrm>
            <a:off x="914400" y="2133600"/>
            <a:ext cx="7661276" cy="4343400"/>
          </a:xfrm>
        </p:spPr>
        <p:txBody>
          <a:bodyPr>
            <a:normAutofit/>
          </a:bodyPr>
          <a:lstStyle/>
          <a:p>
            <a:pPr>
              <a:spcAft>
                <a:spcPts val="1200"/>
              </a:spcAft>
              <a:buClr>
                <a:srgbClr val="003366"/>
              </a:buClr>
            </a:pPr>
            <a:r>
              <a:rPr lang="en-US" dirty="0"/>
              <a:t>Continuous change and adaptation</a:t>
            </a:r>
          </a:p>
          <a:p>
            <a:pPr>
              <a:spcAft>
                <a:spcPts val="1200"/>
              </a:spcAft>
              <a:buClr>
                <a:srgbClr val="003366"/>
              </a:buClr>
            </a:pPr>
            <a:r>
              <a:rPr lang="en-US" dirty="0"/>
              <a:t>Open mind to accept innovation</a:t>
            </a:r>
          </a:p>
          <a:p>
            <a:pPr>
              <a:spcAft>
                <a:spcPts val="1200"/>
              </a:spcAft>
              <a:buClr>
                <a:srgbClr val="003366"/>
              </a:buClr>
            </a:pPr>
            <a:r>
              <a:rPr lang="en-US" dirty="0"/>
              <a:t>Humility: learning as you go</a:t>
            </a:r>
          </a:p>
          <a:p>
            <a:pPr>
              <a:spcAft>
                <a:spcPts val="2400"/>
              </a:spcAft>
            </a:pPr>
            <a:endParaRPr lang="es-ES_tradnl" dirty="0"/>
          </a:p>
          <a:p>
            <a:endParaRPr lang="en-US" dirty="0"/>
          </a:p>
        </p:txBody>
      </p:sp>
    </p:spTree>
    <p:extLst>
      <p:ext uri="{BB962C8B-B14F-4D97-AF65-F5344CB8AC3E}">
        <p14:creationId xmlns:p14="http://schemas.microsoft.com/office/powerpoint/2010/main" val="212705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AD1408-8242-9A4E-90CA-A55F2E9C5D6F}"/>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C6C68BB0-A298-7745-A54D-C7B0B41DF735}"/>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B9BF1BD5-1706-FB4D-8C88-6A339918393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2677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76200" y="152400"/>
            <a:ext cx="7772400" cy="1219200"/>
          </a:xfrm>
          <a:noFill/>
        </p:spPr>
        <p:txBody>
          <a:bodyPr lIns="90488" tIns="44450" rIns="90488" bIns="44450"/>
          <a:lstStyle/>
          <a:p>
            <a:pPr eaLnBrk="1" hangingPunct="1"/>
            <a:r>
              <a:rPr lang="es-ES" sz="3600" dirty="0" err="1">
                <a:solidFill>
                  <a:schemeClr val="bg1"/>
                </a:solidFill>
              </a:rPr>
              <a:t>The</a:t>
            </a:r>
            <a:r>
              <a:rPr lang="es-ES" sz="3600" dirty="0">
                <a:solidFill>
                  <a:schemeClr val="bg1"/>
                </a:solidFill>
              </a:rPr>
              <a:t> </a:t>
            </a:r>
            <a:r>
              <a:rPr lang="es-ES" sz="3600" dirty="0" err="1">
                <a:solidFill>
                  <a:schemeClr val="bg1"/>
                </a:solidFill>
              </a:rPr>
              <a:t>future</a:t>
            </a:r>
            <a:r>
              <a:rPr lang="es-ES" sz="3600" dirty="0">
                <a:solidFill>
                  <a:schemeClr val="bg1"/>
                </a:solidFill>
              </a:rPr>
              <a:t> of </a:t>
            </a:r>
            <a:r>
              <a:rPr lang="es-ES" sz="3600" dirty="0" err="1">
                <a:solidFill>
                  <a:schemeClr val="bg1"/>
                </a:solidFill>
              </a:rPr>
              <a:t>jobs</a:t>
            </a:r>
            <a:r>
              <a:rPr lang="es-ES" sz="3600" dirty="0">
                <a:solidFill>
                  <a:schemeClr val="bg1"/>
                </a:solidFill>
              </a:rPr>
              <a:t/>
            </a:r>
            <a:br>
              <a:rPr lang="es-ES" sz="3600" dirty="0">
                <a:solidFill>
                  <a:schemeClr val="bg1"/>
                </a:solidFill>
              </a:rPr>
            </a:br>
            <a:r>
              <a:rPr lang="es-ES" sz="3600" dirty="0">
                <a:solidFill>
                  <a:schemeClr val="bg1"/>
                </a:solidFill>
              </a:rPr>
              <a:t>(labor </a:t>
            </a:r>
            <a:r>
              <a:rPr lang="es-ES" sz="3600" dirty="0" err="1">
                <a:solidFill>
                  <a:schemeClr val="bg1"/>
                </a:solidFill>
              </a:rPr>
              <a:t>markets</a:t>
            </a:r>
            <a:r>
              <a:rPr lang="es-ES" sz="3600" dirty="0">
                <a:solidFill>
                  <a:schemeClr val="bg1"/>
                </a:solidFill>
              </a:rPr>
              <a:t> in </a:t>
            </a:r>
            <a:r>
              <a:rPr lang="es-ES" sz="3600" dirty="0" err="1">
                <a:solidFill>
                  <a:schemeClr val="bg1"/>
                </a:solidFill>
              </a:rPr>
              <a:t>the</a:t>
            </a:r>
            <a:r>
              <a:rPr lang="es-ES" sz="3600" dirty="0">
                <a:solidFill>
                  <a:schemeClr val="bg1"/>
                </a:solidFill>
              </a:rPr>
              <a:t> digital era)</a:t>
            </a:r>
            <a:endParaRPr lang="en-US" sz="3600" dirty="0">
              <a:solidFill>
                <a:schemeClr val="bg1"/>
              </a:solidFill>
            </a:endParaRPr>
          </a:p>
        </p:txBody>
      </p:sp>
      <p:sp>
        <p:nvSpPr>
          <p:cNvPr id="41988" name="Rectangle 3"/>
          <p:cNvSpPr>
            <a:spLocks noGrp="1" noChangeArrowheads="1"/>
          </p:cNvSpPr>
          <p:nvPr>
            <p:ph type="body" idx="1"/>
          </p:nvPr>
        </p:nvSpPr>
        <p:spPr>
          <a:xfrm>
            <a:off x="711200" y="2171700"/>
            <a:ext cx="7772400" cy="4533900"/>
          </a:xfrm>
          <a:noFill/>
        </p:spPr>
        <p:txBody>
          <a:bodyPr lIns="90488" tIns="44450" rIns="90488" bIns="44450">
            <a:normAutofit/>
          </a:bodyPr>
          <a:lstStyle/>
          <a:p>
            <a:pPr eaLnBrk="1" hangingPunct="1">
              <a:spcAft>
                <a:spcPts val="1800"/>
              </a:spcAft>
              <a:buClr>
                <a:srgbClr val="000090"/>
              </a:buClr>
            </a:pPr>
            <a:r>
              <a:rPr lang="es-ES" dirty="0"/>
              <a:t>Jobs </a:t>
            </a:r>
            <a:r>
              <a:rPr lang="es-ES" dirty="0" err="1"/>
              <a:t>that</a:t>
            </a:r>
            <a:r>
              <a:rPr lang="es-ES" dirty="0"/>
              <a:t> </a:t>
            </a:r>
            <a:r>
              <a:rPr lang="es-ES" dirty="0" err="1"/>
              <a:t>disappear</a:t>
            </a:r>
            <a:r>
              <a:rPr lang="es-ES" dirty="0"/>
              <a:t> (700 </a:t>
            </a:r>
            <a:r>
              <a:rPr lang="es-ES" dirty="0" err="1"/>
              <a:t>professions</a:t>
            </a:r>
            <a:r>
              <a:rPr lang="es-ES" dirty="0"/>
              <a:t>)</a:t>
            </a:r>
          </a:p>
          <a:p>
            <a:pPr eaLnBrk="1" hangingPunct="1">
              <a:spcAft>
                <a:spcPts val="1800"/>
              </a:spcAft>
              <a:buClr>
                <a:srgbClr val="000090"/>
              </a:buClr>
            </a:pPr>
            <a:r>
              <a:rPr lang="es-ES" dirty="0"/>
              <a:t>New </a:t>
            </a:r>
            <a:r>
              <a:rPr lang="es-ES" dirty="0" err="1"/>
              <a:t>jobs</a:t>
            </a:r>
            <a:endParaRPr lang="es-ES" dirty="0"/>
          </a:p>
          <a:p>
            <a:pPr lvl="1" eaLnBrk="1" hangingPunct="1">
              <a:buFontTx/>
              <a:buNone/>
            </a:pPr>
            <a:endParaRPr lang="es-ES" dirty="0"/>
          </a:p>
          <a:p>
            <a:pPr eaLnBrk="1" hangingPunct="1">
              <a:buFontTx/>
              <a:buNone/>
            </a:pPr>
            <a:endParaRPr lang="es-ES" sz="2800" dirty="0"/>
          </a:p>
        </p:txBody>
      </p:sp>
    </p:spTree>
    <p:extLst>
      <p:ext uri="{BB962C8B-B14F-4D97-AF65-F5344CB8AC3E}">
        <p14:creationId xmlns:p14="http://schemas.microsoft.com/office/powerpoint/2010/main" val="3134589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Effect transition="in" filter="randombar(horizontal)">
                                      <p:cBhvr>
                                        <p:cTn id="7" dur="500"/>
                                        <p:tgtEl>
                                          <p:spTgt spid="419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1988">
                                            <p:txEl>
                                              <p:pRg st="1" end="1"/>
                                            </p:txEl>
                                          </p:spTgt>
                                        </p:tgtEl>
                                        <p:attrNameLst>
                                          <p:attrName>style.visibility</p:attrName>
                                        </p:attrNameLst>
                                      </p:cBhvr>
                                      <p:to>
                                        <p:strVal val="visible"/>
                                      </p:to>
                                    </p:set>
                                    <p:animEffect transition="in" filter="randombar(horizontal)">
                                      <p:cBhvr>
                                        <p:cTn id="12" dur="500"/>
                                        <p:tgtEl>
                                          <p:spTgt spid="419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144000" cy="1143000"/>
          </a:xfrm>
        </p:spPr>
        <p:txBody>
          <a:bodyPr>
            <a:normAutofit/>
          </a:bodyPr>
          <a:lstStyle/>
          <a:p>
            <a:r>
              <a:rPr lang="en-US" sz="3600" dirty="0">
                <a:solidFill>
                  <a:schemeClr val="bg1"/>
                </a:solidFill>
              </a:rPr>
              <a:t>Jobs that did not exist 10 years ago</a:t>
            </a:r>
          </a:p>
        </p:txBody>
      </p:sp>
      <p:sp>
        <p:nvSpPr>
          <p:cNvPr id="3" name="Content Placeholder 2"/>
          <p:cNvSpPr>
            <a:spLocks noGrp="1"/>
          </p:cNvSpPr>
          <p:nvPr>
            <p:ph idx="1"/>
          </p:nvPr>
        </p:nvSpPr>
        <p:spPr>
          <a:xfrm>
            <a:off x="457200" y="1524000"/>
            <a:ext cx="8229600" cy="5410200"/>
          </a:xfrm>
        </p:spPr>
        <p:txBody>
          <a:bodyPr>
            <a:normAutofit lnSpcReduction="10000"/>
          </a:bodyPr>
          <a:lstStyle/>
          <a:p>
            <a:pPr>
              <a:buClr>
                <a:srgbClr val="000090"/>
              </a:buClr>
            </a:pPr>
            <a:r>
              <a:rPr lang="en-US" dirty="0"/>
              <a:t>App developer</a:t>
            </a:r>
          </a:p>
          <a:p>
            <a:pPr>
              <a:buClr>
                <a:srgbClr val="000090"/>
              </a:buClr>
            </a:pPr>
            <a:r>
              <a:rPr lang="en-US" dirty="0"/>
              <a:t>Social media manager / YouTube content creator</a:t>
            </a:r>
          </a:p>
          <a:p>
            <a:pPr>
              <a:buClr>
                <a:srgbClr val="000090"/>
              </a:buClr>
            </a:pPr>
            <a:r>
              <a:rPr lang="en-US" dirty="0"/>
              <a:t>Digital risk manager</a:t>
            </a:r>
          </a:p>
          <a:p>
            <a:pPr>
              <a:buClr>
                <a:srgbClr val="000090"/>
              </a:buClr>
            </a:pPr>
            <a:r>
              <a:rPr lang="en-US" dirty="0"/>
              <a:t>Smart city / smart building architect</a:t>
            </a:r>
          </a:p>
          <a:p>
            <a:pPr>
              <a:buClr>
                <a:srgbClr val="000090"/>
              </a:buClr>
            </a:pPr>
            <a:r>
              <a:rPr lang="en-US" dirty="0"/>
              <a:t>Driver-less car engineer</a:t>
            </a:r>
          </a:p>
          <a:p>
            <a:pPr>
              <a:buClr>
                <a:srgbClr val="000090"/>
              </a:buClr>
            </a:pPr>
            <a:r>
              <a:rPr lang="en-US" dirty="0"/>
              <a:t>Cloud computing specialist</a:t>
            </a:r>
          </a:p>
          <a:p>
            <a:pPr>
              <a:buClr>
                <a:srgbClr val="000090"/>
              </a:buClr>
            </a:pPr>
            <a:r>
              <a:rPr lang="en-US" dirty="0"/>
              <a:t>Big data analyst</a:t>
            </a:r>
          </a:p>
          <a:p>
            <a:pPr>
              <a:buClr>
                <a:srgbClr val="000090"/>
              </a:buClr>
            </a:pPr>
            <a:r>
              <a:rPr lang="en-US" dirty="0"/>
              <a:t>Sustainability manager</a:t>
            </a:r>
          </a:p>
          <a:p>
            <a:pPr>
              <a:buClr>
                <a:srgbClr val="000090"/>
              </a:buClr>
            </a:pPr>
            <a:r>
              <a:rPr lang="en-US" dirty="0"/>
              <a:t>Drone operator</a:t>
            </a:r>
          </a:p>
        </p:txBody>
      </p:sp>
    </p:spTree>
    <p:extLst>
      <p:ext uri="{BB962C8B-B14F-4D97-AF65-F5344CB8AC3E}">
        <p14:creationId xmlns:p14="http://schemas.microsoft.com/office/powerpoint/2010/main" val="4258775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28600" y="76200"/>
            <a:ext cx="7772400" cy="1219200"/>
          </a:xfrm>
          <a:noFill/>
        </p:spPr>
        <p:txBody>
          <a:bodyPr lIns="90488" tIns="44450" rIns="90488" bIns="44450"/>
          <a:lstStyle/>
          <a:p>
            <a:pPr eaLnBrk="1" hangingPunct="1"/>
            <a:r>
              <a:rPr lang="es-ES" sz="3600" dirty="0" err="1">
                <a:solidFill>
                  <a:schemeClr val="bg1"/>
                </a:solidFill>
              </a:rPr>
              <a:t>The</a:t>
            </a:r>
            <a:r>
              <a:rPr lang="es-ES" sz="3600" dirty="0">
                <a:solidFill>
                  <a:schemeClr val="bg1"/>
                </a:solidFill>
              </a:rPr>
              <a:t> </a:t>
            </a:r>
            <a:r>
              <a:rPr lang="es-ES" sz="3600" dirty="0" err="1">
                <a:solidFill>
                  <a:schemeClr val="bg1"/>
                </a:solidFill>
              </a:rPr>
              <a:t>future</a:t>
            </a:r>
            <a:r>
              <a:rPr lang="es-ES" sz="3600" dirty="0">
                <a:solidFill>
                  <a:schemeClr val="bg1"/>
                </a:solidFill>
              </a:rPr>
              <a:t> of </a:t>
            </a:r>
            <a:r>
              <a:rPr lang="es-ES" sz="3600" dirty="0" err="1">
                <a:solidFill>
                  <a:schemeClr val="bg1"/>
                </a:solidFill>
              </a:rPr>
              <a:t>jobs</a:t>
            </a:r>
            <a:r>
              <a:rPr lang="es-ES" sz="3600" dirty="0">
                <a:solidFill>
                  <a:schemeClr val="bg1"/>
                </a:solidFill>
              </a:rPr>
              <a:t/>
            </a:r>
            <a:br>
              <a:rPr lang="es-ES" sz="3600" dirty="0">
                <a:solidFill>
                  <a:schemeClr val="bg1"/>
                </a:solidFill>
              </a:rPr>
            </a:br>
            <a:r>
              <a:rPr lang="es-ES" sz="3600" dirty="0">
                <a:solidFill>
                  <a:schemeClr val="bg1"/>
                </a:solidFill>
              </a:rPr>
              <a:t>(labor </a:t>
            </a:r>
            <a:r>
              <a:rPr lang="es-ES" sz="3600" dirty="0" err="1">
                <a:solidFill>
                  <a:schemeClr val="bg1"/>
                </a:solidFill>
              </a:rPr>
              <a:t>markets</a:t>
            </a:r>
            <a:r>
              <a:rPr lang="es-ES" sz="3600" dirty="0">
                <a:solidFill>
                  <a:schemeClr val="bg1"/>
                </a:solidFill>
              </a:rPr>
              <a:t> in </a:t>
            </a:r>
            <a:r>
              <a:rPr lang="es-ES" sz="3600" dirty="0" err="1">
                <a:solidFill>
                  <a:schemeClr val="bg1"/>
                </a:solidFill>
              </a:rPr>
              <a:t>the</a:t>
            </a:r>
            <a:r>
              <a:rPr lang="es-ES" sz="3600" dirty="0">
                <a:solidFill>
                  <a:schemeClr val="bg1"/>
                </a:solidFill>
              </a:rPr>
              <a:t> digital era)</a:t>
            </a:r>
            <a:endParaRPr lang="en-US" sz="3600" dirty="0">
              <a:solidFill>
                <a:schemeClr val="bg1"/>
              </a:solidFill>
            </a:endParaRPr>
          </a:p>
        </p:txBody>
      </p:sp>
      <p:sp>
        <p:nvSpPr>
          <p:cNvPr id="41988" name="Rectangle 3"/>
          <p:cNvSpPr>
            <a:spLocks noGrp="1" noChangeArrowheads="1"/>
          </p:cNvSpPr>
          <p:nvPr>
            <p:ph type="body" idx="1"/>
          </p:nvPr>
        </p:nvSpPr>
        <p:spPr>
          <a:xfrm>
            <a:off x="711200" y="2171700"/>
            <a:ext cx="7772400" cy="4533900"/>
          </a:xfrm>
          <a:noFill/>
        </p:spPr>
        <p:txBody>
          <a:bodyPr lIns="90488" tIns="44450" rIns="90488" bIns="44450">
            <a:normAutofit/>
          </a:bodyPr>
          <a:lstStyle/>
          <a:p>
            <a:pPr eaLnBrk="1" hangingPunct="1">
              <a:spcAft>
                <a:spcPts val="1800"/>
              </a:spcAft>
              <a:buClr>
                <a:srgbClr val="000090"/>
              </a:buClr>
            </a:pPr>
            <a:r>
              <a:rPr lang="es-ES" dirty="0"/>
              <a:t>Jobs </a:t>
            </a:r>
            <a:r>
              <a:rPr lang="es-ES" dirty="0" err="1"/>
              <a:t>that</a:t>
            </a:r>
            <a:r>
              <a:rPr lang="es-ES" dirty="0"/>
              <a:t> </a:t>
            </a:r>
            <a:r>
              <a:rPr lang="es-ES" dirty="0" err="1"/>
              <a:t>disappear</a:t>
            </a:r>
            <a:r>
              <a:rPr lang="es-ES" dirty="0"/>
              <a:t> (700 </a:t>
            </a:r>
            <a:r>
              <a:rPr lang="es-ES" dirty="0" err="1"/>
              <a:t>professions</a:t>
            </a:r>
            <a:r>
              <a:rPr lang="es-ES" dirty="0"/>
              <a:t>)</a:t>
            </a:r>
          </a:p>
          <a:p>
            <a:pPr eaLnBrk="1" hangingPunct="1">
              <a:spcAft>
                <a:spcPts val="1800"/>
              </a:spcAft>
              <a:buClr>
                <a:srgbClr val="000090"/>
              </a:buClr>
            </a:pPr>
            <a:r>
              <a:rPr lang="es-ES" dirty="0"/>
              <a:t>New </a:t>
            </a:r>
            <a:r>
              <a:rPr lang="es-ES" dirty="0" err="1"/>
              <a:t>jobs</a:t>
            </a:r>
            <a:endParaRPr lang="es-ES" dirty="0"/>
          </a:p>
          <a:p>
            <a:pPr eaLnBrk="1" hangingPunct="1">
              <a:spcAft>
                <a:spcPts val="1800"/>
              </a:spcAft>
              <a:buClr>
                <a:srgbClr val="000090"/>
              </a:buClr>
            </a:pPr>
            <a:r>
              <a:rPr lang="es-ES" dirty="0"/>
              <a:t>Jobs </a:t>
            </a:r>
            <a:r>
              <a:rPr lang="es-ES" dirty="0" err="1"/>
              <a:t>that</a:t>
            </a:r>
            <a:r>
              <a:rPr lang="es-ES" dirty="0"/>
              <a:t> are </a:t>
            </a:r>
            <a:r>
              <a:rPr lang="es-ES" dirty="0" err="1"/>
              <a:t>undergoing</a:t>
            </a:r>
            <a:r>
              <a:rPr lang="es-ES" dirty="0"/>
              <a:t> </a:t>
            </a:r>
            <a:r>
              <a:rPr lang="es-ES" dirty="0" err="1"/>
              <a:t>transformation</a:t>
            </a:r>
            <a:r>
              <a:rPr lang="es-ES" dirty="0"/>
              <a:t> (47%)</a:t>
            </a:r>
          </a:p>
          <a:p>
            <a:pPr eaLnBrk="1" hangingPunct="1"/>
            <a:endParaRPr lang="es-ES" dirty="0"/>
          </a:p>
          <a:p>
            <a:pPr eaLnBrk="1" hangingPunct="1"/>
            <a:endParaRPr lang="es-ES" dirty="0"/>
          </a:p>
          <a:p>
            <a:pPr lvl="1" eaLnBrk="1" hangingPunct="1">
              <a:buFontTx/>
              <a:buNone/>
            </a:pPr>
            <a:endParaRPr lang="es-ES" dirty="0"/>
          </a:p>
          <a:p>
            <a:pPr eaLnBrk="1" hangingPunct="1">
              <a:buFontTx/>
              <a:buNone/>
            </a:pPr>
            <a:endParaRPr lang="es-ES" sz="2800" dirty="0"/>
          </a:p>
        </p:txBody>
      </p:sp>
    </p:spTree>
    <p:extLst>
      <p:ext uri="{BB962C8B-B14F-4D97-AF65-F5344CB8AC3E}">
        <p14:creationId xmlns:p14="http://schemas.microsoft.com/office/powerpoint/2010/main" val="3471870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988">
                                            <p:txEl>
                                              <p:pRg st="2" end="2"/>
                                            </p:txEl>
                                          </p:spTgt>
                                        </p:tgtEl>
                                        <p:attrNameLst>
                                          <p:attrName>style.visibility</p:attrName>
                                        </p:attrNameLst>
                                      </p:cBhvr>
                                      <p:to>
                                        <p:strVal val="visible"/>
                                      </p:to>
                                    </p:set>
                                    <p:animEffect transition="in" filter="randombar(horizontal)">
                                      <p:cBhvr>
                                        <p:cTn id="7" dur="500"/>
                                        <p:tgtEl>
                                          <p:spTgt spid="419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2016-02-26 17.24.43.png"/>
          <p:cNvPicPr>
            <a:picLocks noGrp="1" noChangeAspect="1"/>
          </p:cNvPicPr>
          <p:nvPr>
            <p:ph idx="1"/>
          </p:nvPr>
        </p:nvPicPr>
        <p:blipFill>
          <a:blip r:embed="rId2">
            <a:extLst>
              <a:ext uri="{28A0092B-C50C-407E-A947-70E740481C1C}">
                <a14:useLocalDpi xmlns:a14="http://schemas.microsoft.com/office/drawing/2010/main" val="0"/>
              </a:ext>
            </a:extLst>
          </a:blip>
          <a:srcRect l="-12950" r="-12950"/>
          <a:stretch>
            <a:fillRect/>
          </a:stretch>
        </p:blipFill>
        <p:spPr>
          <a:xfrm>
            <a:off x="-1219200" y="0"/>
            <a:ext cx="11582400" cy="6304248"/>
          </a:xfrm>
        </p:spPr>
      </p:pic>
    </p:spTree>
    <p:extLst>
      <p:ext uri="{BB962C8B-B14F-4D97-AF65-F5344CB8AC3E}">
        <p14:creationId xmlns:p14="http://schemas.microsoft.com/office/powerpoint/2010/main" val="388961603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chemeClr val="bg1"/>
          </a:buClr>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chemeClr val="bg1"/>
          </a:buClr>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164315</TotalTime>
  <Words>2079</Words>
  <Application>Microsoft Office PowerPoint</Application>
  <PresentationFormat>On-screen Show (4:3)</PresentationFormat>
  <Paragraphs>405</Paragraphs>
  <Slides>55</Slides>
  <Notes>41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55</vt:i4>
      </vt:variant>
    </vt:vector>
  </HeadingPairs>
  <TitlesOfParts>
    <vt:vector size="70" baseType="lpstr">
      <vt:lpstr>ＭＳ Ｐゴシック</vt:lpstr>
      <vt:lpstr>Arial</vt:lpstr>
      <vt:lpstr>Calibri</vt:lpstr>
      <vt:lpstr>Impact</vt:lpstr>
      <vt:lpstr>Lucida Grande</vt:lpstr>
      <vt:lpstr>Meiryo</vt:lpstr>
      <vt:lpstr>Monotype Sorts</vt:lpstr>
      <vt:lpstr>News Gothic MT</vt:lpstr>
      <vt:lpstr>PMingLiU</vt:lpstr>
      <vt:lpstr>PMingLiU</vt:lpstr>
      <vt:lpstr>Times</vt:lpstr>
      <vt:lpstr>Times New Roman</vt:lpstr>
      <vt:lpstr>Wingdings 2</vt:lpstr>
      <vt:lpstr>Custom Design</vt:lpstr>
      <vt:lpstr>Breeze</vt:lpstr>
      <vt:lpstr> </vt:lpstr>
      <vt:lpstr>PowerPoint Presentation</vt:lpstr>
      <vt:lpstr>PowerPoint Presentation</vt:lpstr>
      <vt:lpstr>Internationalization</vt:lpstr>
      <vt:lpstr>PowerPoint Presentation</vt:lpstr>
      <vt:lpstr>The future of jobs (labor markets in the digital era)</vt:lpstr>
      <vt:lpstr>Jobs that did not exist 10 years ago</vt:lpstr>
      <vt:lpstr>The future of jobs (labor markets in the digital era)</vt:lpstr>
      <vt:lpstr>PowerPoint Presentation</vt:lpstr>
      <vt:lpstr>Profile of the learners</vt:lpstr>
      <vt:lpstr>E-Generation</vt:lpstr>
      <vt:lpstr>… hasta la sabiduria   </vt:lpstr>
      <vt:lpstr>PowerPoint Presentation</vt:lpstr>
      <vt:lpstr>Curricular innovations</vt:lpstr>
      <vt:lpstr>Pedagogical Innovations</vt:lpstr>
      <vt:lpstr>New Technologies</vt:lpstr>
      <vt:lpstr>PowerPoint Presentation</vt:lpstr>
      <vt:lpstr>PowerPoint Presentation</vt:lpstr>
      <vt:lpstr>PowerPoint Presentation</vt:lpstr>
      <vt:lpstr>PowerPoint Presentation</vt:lpstr>
      <vt:lpstr>Olin College of Engineering</vt:lpstr>
      <vt:lpstr>PowerPoint Presentation</vt:lpstr>
      <vt:lpstr>Western Governors University</vt:lpstr>
      <vt:lpstr>The “new” university</vt:lpstr>
      <vt:lpstr>Shape of degrees</vt:lpstr>
      <vt:lpstr>Aspiring Minds</vt:lpstr>
      <vt:lpstr>The Credit Bank of Korea</vt:lpstr>
      <vt:lpstr>Graduation ceremony at the Korean Credit Bank</vt:lpstr>
      <vt:lpstr>PowerPoint Presentation</vt:lpstr>
      <vt:lpstr>Impressive progress</vt:lpstr>
      <vt:lpstr>International Agreements</vt:lpstr>
      <vt:lpstr>Regional Agreements</vt:lpstr>
      <vt:lpstr>Core Principles</vt:lpstr>
      <vt:lpstr>Credit Transfer Agreements </vt:lpstr>
      <vt:lpstr>Challenges</vt:lpstr>
      <vt:lpstr>Assessment</vt:lpstr>
      <vt:lpstr>Refugees</vt:lpstr>
      <vt:lpstr>Repression</vt:lpstr>
      <vt:lpstr>Fraudulent Practices</vt:lpstr>
      <vt:lpstr>         </vt:lpstr>
      <vt:lpstr> </vt:lpstr>
      <vt:lpstr>PowerPoint Presentation</vt:lpstr>
      <vt:lpstr>Learning is not a spectator sport</vt:lpstr>
      <vt:lpstr>Student-Centered Learrning</vt:lpstr>
      <vt:lpstr>Thriving under disruption</vt:lpstr>
      <vt:lpstr>Innovative features</vt:lpstr>
      <vt:lpstr>Integrate valid elements of new accountability instruments</vt:lpstr>
      <vt:lpstr>Cultivate and strengthen what makes accreditation unique</vt:lpstr>
      <vt:lpstr>Role of QA in an International Perspective</vt:lpstr>
      <vt:lpstr>Role of QA in an International Perspective</vt:lpstr>
      <vt:lpstr>Aligned Multi-layer QA System</vt:lpstr>
      <vt:lpstr>PowerPoint Presentation</vt:lpstr>
      <vt:lpstr>PowerPoint Presentation</vt:lpstr>
      <vt:lpstr>Beta mode</vt:lpstr>
      <vt:lpstr>PowerPoint Presentation</vt:lpstr>
    </vt:vector>
  </TitlesOfParts>
  <Company>World Bank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World Bank</dc:title>
  <dc:creator>Richard Hopper</dc:creator>
  <cp:lastModifiedBy>DELL</cp:lastModifiedBy>
  <cp:revision>2554</cp:revision>
  <cp:lastPrinted>2017-02-28T21:47:42Z</cp:lastPrinted>
  <dcterms:created xsi:type="dcterms:W3CDTF">2005-11-20T22:46:04Z</dcterms:created>
  <dcterms:modified xsi:type="dcterms:W3CDTF">2019-05-23T10:27:57Z</dcterms:modified>
</cp:coreProperties>
</file>