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72" r:id="rId6"/>
    <p:sldId id="273" r:id="rId7"/>
    <p:sldId id="275" r:id="rId8"/>
    <p:sldId id="274" r:id="rId9"/>
    <p:sldId id="271" r:id="rId10"/>
    <p:sldId id="270" r:id="rId11"/>
    <p:sldId id="269" r:id="rId12"/>
    <p:sldId id="268" r:id="rId13"/>
    <p:sldId id="267" r:id="rId14"/>
    <p:sldId id="266" r:id="rId15"/>
    <p:sldId id="265" r:id="rId16"/>
    <p:sldId id="261" r:id="rId17"/>
  </p:sldIdLst>
  <p:sldSz cx="9144000" cy="5143500" type="screen16x9"/>
  <p:notesSz cx="6858000" cy="9144000"/>
  <p:defaultTextStyle>
    <a:defPPr>
      <a:defRPr lang="nb-NO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="" xmlns:a16="http://schemas.microsoft.com/office/drawing/2014/main" id="{C6360CC6-82F4-42DB-92A1-FA3DBDE0E52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144000" cy="3492436"/>
          </a:xfr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="" xmlns:a16="http://schemas.microsoft.com/office/drawing/2014/main" id="{94888064-A5FD-436E-8D6E-DB898B6447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090" y="3649007"/>
            <a:ext cx="6858000" cy="492443"/>
          </a:xfrm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="" xmlns:a16="http://schemas.microsoft.com/office/drawing/2014/main" id="{2F0AC353-16AD-43A7-A0DC-3F95D5D08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90" y="4248605"/>
            <a:ext cx="6858000" cy="215444"/>
          </a:xfrm>
        </p:spPr>
        <p:txBody>
          <a:bodyPr>
            <a:spAutoFit/>
          </a:bodyPr>
          <a:lstStyle>
            <a:lvl1pPr marL="0" indent="0" algn="l">
              <a:buNone/>
              <a:defRPr sz="1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16" name="Plassholder for tekst 15">
            <a:extLst>
              <a:ext uri="{FF2B5EF4-FFF2-40B4-BE49-F238E27FC236}">
                <a16:creationId xmlns="" xmlns:a16="http://schemas.microsoft.com/office/drawing/2014/main" id="{50541FCE-C4F5-4CF1-BF4A-67AADB1884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90" y="612078"/>
            <a:ext cx="1179578" cy="41148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7889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="" xmlns:a16="http://schemas.microsoft.com/office/drawing/2014/main" id="{FA72BAA5-3225-46EF-91D8-3EC99A84D6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1" cy="3492436"/>
          </a:xfrm>
          <a:prstGeom prst="rect">
            <a:avLst/>
          </a:prstGeom>
        </p:spPr>
      </p:pic>
      <p:sp>
        <p:nvSpPr>
          <p:cNvPr id="7" name="Tittel 1">
            <a:extLst>
              <a:ext uri="{FF2B5EF4-FFF2-40B4-BE49-F238E27FC236}">
                <a16:creationId xmlns="" xmlns:a16="http://schemas.microsoft.com/office/drawing/2014/main" id="{A156C927-2BB6-481C-AA00-F3752DA218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090" y="3649007"/>
            <a:ext cx="6858000" cy="492443"/>
          </a:xfrm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8" name="Undertittel 2">
            <a:extLst>
              <a:ext uri="{FF2B5EF4-FFF2-40B4-BE49-F238E27FC236}">
                <a16:creationId xmlns="" xmlns:a16="http://schemas.microsoft.com/office/drawing/2014/main" id="{FF8428BB-7999-428B-B6BD-EC4D8AF44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90" y="4248605"/>
            <a:ext cx="6858000" cy="215444"/>
          </a:xfrm>
        </p:spPr>
        <p:txBody>
          <a:bodyPr>
            <a:spAutoFit/>
          </a:bodyPr>
          <a:lstStyle>
            <a:lvl1pPr marL="0" indent="0" algn="l">
              <a:buNone/>
              <a:defRPr sz="1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13" name="Bilde 12" descr="Et bilde som inneholder objekt, klokke&#10;&#10;Beskrivelse som er generert med svært høy visshet">
            <a:extLst>
              <a:ext uri="{FF2B5EF4-FFF2-40B4-BE49-F238E27FC236}">
                <a16:creationId xmlns="" xmlns:a16="http://schemas.microsoft.com/office/drawing/2014/main" id="{9B0D9B10-F8C6-435E-AF35-13F0B2E181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90" y="612077"/>
            <a:ext cx="1179578" cy="41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98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="" xmlns:a16="http://schemas.microsoft.com/office/drawing/2014/main" id="{ED9571B8-5B00-426C-B8AD-4F9F6088E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539" y="2241798"/>
            <a:ext cx="2505461" cy="2901702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="" xmlns:a16="http://schemas.microsoft.com/office/drawing/2014/main" id="{C99F0E9D-6A18-4CB8-9F04-CC8C0CD9B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90" y="855154"/>
            <a:ext cx="7697629" cy="369332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BACAC1A8-25A1-4A14-BDDA-AF3F8A527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90" y="1688400"/>
            <a:ext cx="7697629" cy="2851200"/>
          </a:xfrm>
        </p:spPr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6246ACBC-BACB-441B-90F0-6C2DF64DE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042-BB5D-4E04-A410-C1FE6CA3F9B7}" type="datetimeFigureOut">
              <a:rPr lang="nb-NO" smtClean="0"/>
              <a:t>23.05.2019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41638BF2-EA63-4524-A0B0-F7664681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BABD9E34-05D8-4A3B-82DE-415436B46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B12B-28AC-401C-BD43-45566D509CE7}" type="slidenum">
              <a:rPr lang="nb-NO" smtClean="0"/>
              <a:t>‹#›</a:t>
            </a:fld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="" xmlns:a16="http://schemas.microsoft.com/office/drawing/2014/main" id="{5D16F1AE-A456-4A34-9615-C0778C67951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484" y="0"/>
            <a:ext cx="1810516" cy="82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15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innhold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e 14">
            <a:extLst>
              <a:ext uri="{FF2B5EF4-FFF2-40B4-BE49-F238E27FC236}">
                <a16:creationId xmlns="" xmlns:a16="http://schemas.microsoft.com/office/drawing/2014/main" id="{49C3FB35-E5C1-4E58-86FD-1E89C9859C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889" y="0"/>
            <a:ext cx="3907111" cy="51435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="" xmlns:a16="http://schemas.microsoft.com/office/drawing/2014/main" id="{D4AC7E4E-78AD-47CE-B821-FBC435001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90" y="855154"/>
            <a:ext cx="4113167" cy="369332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="" xmlns:a16="http://schemas.microsoft.com/office/drawing/2014/main" id="{CAD60894-5E2D-4721-9D57-40B334946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042-BB5D-4E04-A410-C1FE6CA3F9B7}" type="datetimeFigureOut">
              <a:rPr lang="nb-NO" smtClean="0"/>
              <a:t>23.05.2019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="" xmlns:a16="http://schemas.microsoft.com/office/drawing/2014/main" id="{A2E5EB93-AC5A-4C3B-BB19-4588941B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="" xmlns:a16="http://schemas.microsoft.com/office/drawing/2014/main" id="{E0390313-5C24-4E4D-84D9-70E32CF9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B12B-28AC-401C-BD43-45566D509CE7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>
            <a:extLst>
              <a:ext uri="{FF2B5EF4-FFF2-40B4-BE49-F238E27FC236}">
                <a16:creationId xmlns="" xmlns:a16="http://schemas.microsoft.com/office/drawing/2014/main" id="{7DFDC5B9-8AB6-4C7F-AB05-52EE182EB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90" y="1688400"/>
            <a:ext cx="4113167" cy="2851200"/>
          </a:xfrm>
        </p:spPr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2" name="Plassholder for diagram 11">
            <a:extLst>
              <a:ext uri="{FF2B5EF4-FFF2-40B4-BE49-F238E27FC236}">
                <a16:creationId xmlns="" xmlns:a16="http://schemas.microsoft.com/office/drawing/2014/main" id="{B235E391-049E-4762-BF2A-5C44F47E297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523734" y="1688400"/>
            <a:ext cx="2893985" cy="2434590"/>
          </a:xfrm>
        </p:spPr>
        <p:txBody>
          <a:bodyPr/>
          <a:lstStyle/>
          <a:p>
            <a:r>
              <a:rPr lang="nb-NO" smtClean="0"/>
              <a:t>Klikk ikonet for å legge til et diagram</a:t>
            </a:r>
            <a:endParaRPr lang="nb-NO"/>
          </a:p>
        </p:txBody>
      </p:sp>
      <p:pic>
        <p:nvPicPr>
          <p:cNvPr id="17" name="Bilde 16">
            <a:extLst>
              <a:ext uri="{FF2B5EF4-FFF2-40B4-BE49-F238E27FC236}">
                <a16:creationId xmlns="" xmlns:a16="http://schemas.microsoft.com/office/drawing/2014/main" id="{2BC0E457-F168-42E2-845E-6C56FEEDC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484" y="0"/>
            <a:ext cx="1810516" cy="82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12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7">
            <a:extLst>
              <a:ext uri="{FF2B5EF4-FFF2-40B4-BE49-F238E27FC236}">
                <a16:creationId xmlns="" xmlns:a16="http://schemas.microsoft.com/office/drawing/2014/main" id="{5D079D58-1B53-4B19-A470-463C3D04708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36890" y="0"/>
            <a:ext cx="3907111" cy="5143500"/>
          </a:xfr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="" xmlns:a16="http://schemas.microsoft.com/office/drawing/2014/main" id="{D4AC7E4E-78AD-47CE-B821-FBC435001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90" y="855154"/>
            <a:ext cx="4113167" cy="369332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="" xmlns:a16="http://schemas.microsoft.com/office/drawing/2014/main" id="{CAD60894-5E2D-4721-9D57-40B334946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042-BB5D-4E04-A410-C1FE6CA3F9B7}" type="datetimeFigureOut">
              <a:rPr lang="nb-NO" smtClean="0"/>
              <a:t>23.05.2019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="" xmlns:a16="http://schemas.microsoft.com/office/drawing/2014/main" id="{A2E5EB93-AC5A-4C3B-BB19-4588941B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="" xmlns:a16="http://schemas.microsoft.com/office/drawing/2014/main" id="{E0390313-5C24-4E4D-84D9-70E32CF9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B12B-28AC-401C-BD43-45566D509CE7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>
            <a:extLst>
              <a:ext uri="{FF2B5EF4-FFF2-40B4-BE49-F238E27FC236}">
                <a16:creationId xmlns="" xmlns:a16="http://schemas.microsoft.com/office/drawing/2014/main" id="{7DFDC5B9-8AB6-4C7F-AB05-52EE182EB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90" y="1688400"/>
            <a:ext cx="4113167" cy="2851200"/>
          </a:xfrm>
        </p:spPr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="" xmlns:a16="http://schemas.microsoft.com/office/drawing/2014/main" id="{662C2810-C59C-430A-AC78-1658CC5042B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6724" y="445677"/>
            <a:ext cx="1088138" cy="37795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7350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="" xmlns:a16="http://schemas.microsoft.com/office/drawing/2014/main" id="{0A4FC58B-22B4-43CB-A7FF-FD77EF7BE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042-BB5D-4E04-A410-C1FE6CA3F9B7}" type="datetimeFigureOut">
              <a:rPr lang="nb-NO" smtClean="0"/>
              <a:t>23.05.2019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="" xmlns:a16="http://schemas.microsoft.com/office/drawing/2014/main" id="{13E5D2EF-71DA-472E-AB9F-5DF70B96B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="" xmlns:a16="http://schemas.microsoft.com/office/drawing/2014/main" id="{3D3CD4DB-2965-41C3-938C-B96E3EEE6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B12B-28AC-401C-BD43-45566D509CE7}" type="slidenum">
              <a:rPr lang="nb-NO" smtClean="0"/>
              <a:t>‹#›</a:t>
            </a:fld>
            <a:endParaRPr lang="nb-NO"/>
          </a:p>
        </p:txBody>
      </p:sp>
      <p:sp>
        <p:nvSpPr>
          <p:cNvPr id="5" name="Plassholder for bilde 7">
            <a:extLst>
              <a:ext uri="{FF2B5EF4-FFF2-40B4-BE49-F238E27FC236}">
                <a16:creationId xmlns="" xmlns:a16="http://schemas.microsoft.com/office/drawing/2014/main" id="{972B6150-7D1F-4D64-AA61-D6077104AD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9144001" cy="4212527"/>
          </a:xfr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6" name="Plassholder for tekst 3">
            <a:extLst>
              <a:ext uri="{FF2B5EF4-FFF2-40B4-BE49-F238E27FC236}">
                <a16:creationId xmlns="" xmlns:a16="http://schemas.microsoft.com/office/drawing/2014/main" id="{3EEFB78D-494D-45E7-8ADF-082804D3E8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6724" y="445677"/>
            <a:ext cx="1088138" cy="37795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8" name="Plassholder for tekst 7">
            <a:extLst>
              <a:ext uri="{FF2B5EF4-FFF2-40B4-BE49-F238E27FC236}">
                <a16:creationId xmlns="" xmlns:a16="http://schemas.microsoft.com/office/drawing/2014/main" id="{8B261610-2B93-4A74-90E6-D370921C150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89" y="4286678"/>
            <a:ext cx="7697630" cy="36933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5181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95ED0094-E0D9-46FC-B071-5D2C675A0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="" xmlns:a16="http://schemas.microsoft.com/office/drawing/2014/main" id="{1687CFBD-C628-491C-A6C0-CF321FA60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042-BB5D-4E04-A410-C1FE6CA3F9B7}" type="datetimeFigureOut">
              <a:rPr lang="nb-NO" smtClean="0"/>
              <a:t>23.05.2019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="" xmlns:a16="http://schemas.microsoft.com/office/drawing/2014/main" id="{3B3F3F36-E7A3-45B2-885E-87C830A92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="" xmlns:a16="http://schemas.microsoft.com/office/drawing/2014/main" id="{17986175-EEB7-4A23-AE49-601943800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B12B-28AC-401C-BD43-45566D509CE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944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="" xmlns:a16="http://schemas.microsoft.com/office/drawing/2014/main" id="{0A4FC58B-22B4-43CB-A7FF-FD77EF7BE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042-BB5D-4E04-A410-C1FE6CA3F9B7}" type="datetimeFigureOut">
              <a:rPr lang="nb-NO" smtClean="0"/>
              <a:t>23.05.2019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="" xmlns:a16="http://schemas.microsoft.com/office/drawing/2014/main" id="{13E5D2EF-71DA-472E-AB9F-5DF70B96B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="" xmlns:a16="http://schemas.microsoft.com/office/drawing/2014/main" id="{3D3CD4DB-2965-41C3-938C-B96E3EEE6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B12B-28AC-401C-BD43-45566D509CE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646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="" xmlns:a16="http://schemas.microsoft.com/office/drawing/2014/main" id="{43349409-7131-408A-ADCD-F623B3600E87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484" y="0"/>
            <a:ext cx="1810516" cy="826010"/>
          </a:xfrm>
          <a:prstGeom prst="rect">
            <a:avLst/>
          </a:prstGeom>
        </p:spPr>
      </p:pic>
      <p:sp>
        <p:nvSpPr>
          <p:cNvPr id="2" name="Plassholder for tittel 1">
            <a:extLst>
              <a:ext uri="{FF2B5EF4-FFF2-40B4-BE49-F238E27FC236}">
                <a16:creationId xmlns="" xmlns:a16="http://schemas.microsoft.com/office/drawing/2014/main" id="{35DC568C-0036-4AB8-8E49-A1DC7E17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90" y="855154"/>
            <a:ext cx="769762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="" xmlns:a16="http://schemas.microsoft.com/office/drawing/2014/main" id="{FB63EB48-2F21-412E-8AC6-07AC86FF2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90" y="1689018"/>
            <a:ext cx="7697629" cy="285269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E1E24C3A-3F76-4DAA-BA4F-C15C45FE37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90" y="4834935"/>
            <a:ext cx="1080135" cy="13849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tx1"/>
                </a:solidFill>
              </a:defRPr>
            </a:lvl1pPr>
          </a:lstStyle>
          <a:p>
            <a:fld id="{0736E042-BB5D-4E04-A410-C1FE6CA3F9B7}" type="datetimeFigureOut">
              <a:rPr lang="nb-NO" smtClean="0"/>
              <a:pPr/>
              <a:t>23.05.2019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98D787B1-862F-42BC-963B-1F5E89201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1775" y="4834935"/>
            <a:ext cx="3600450" cy="13849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C67727E9-C055-479C-9100-AF8FAA9E4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77651" y="4834935"/>
            <a:ext cx="540068" cy="13849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tx1"/>
                </a:solidFill>
              </a:defRPr>
            </a:lvl1pPr>
          </a:lstStyle>
          <a:p>
            <a:fld id="{F19BB12B-28AC-401C-BD43-45566D509CE7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884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60" r:id="rId5"/>
    <p:sldLayoutId id="2147483661" r:id="rId6"/>
    <p:sldLayoutId id="2147483654" r:id="rId7"/>
    <p:sldLayoutId id="2147483655" r:id="rId8"/>
  </p:sldLayoutIdLst>
  <p:txStyles>
    <p:titleStyle>
      <a:lvl1pPr algn="l" defTabSz="685800" rtl="0" eaLnBrk="1" latinLnBrk="0" hangingPunct="1">
        <a:lnSpc>
          <a:spcPct val="100000"/>
        </a:lnSpc>
        <a:spcBef>
          <a:spcPts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288000" indent="-14400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4400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00" indent="-14400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4400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="" xmlns:a16="http://schemas.microsoft.com/office/drawing/2014/main" id="{AB1F8A33-07EC-4B05-B864-39859BF33DE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2" name="Title 21">
            <a:extLst>
              <a:ext uri="{FF2B5EF4-FFF2-40B4-BE49-F238E27FC236}">
                <a16:creationId xmlns="" xmlns:a16="http://schemas.microsoft.com/office/drawing/2014/main" id="{ACAD19BB-5ED4-42B9-9CB3-C52343E704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90" y="3492435"/>
            <a:ext cx="6858000" cy="492443"/>
          </a:xfrm>
        </p:spPr>
        <p:txBody>
          <a:bodyPr/>
          <a:lstStyle/>
          <a:p>
            <a:r>
              <a:rPr lang="en-US" dirty="0"/>
              <a:t>Thinking and acting </a:t>
            </a:r>
            <a:r>
              <a:rPr lang="en-US" dirty="0" smtClean="0"/>
              <a:t>globally</a:t>
            </a:r>
            <a:br>
              <a:rPr lang="en-US" dirty="0" smtClean="0"/>
            </a:br>
            <a:r>
              <a:rPr lang="en-US" sz="1800" dirty="0"/>
              <a:t>The role of recognition, quality assurance and qualifications frameworks for student and talent mobility: challenges and </a:t>
            </a:r>
            <a:r>
              <a:rPr lang="en-US" sz="1800" dirty="0" smtClean="0"/>
              <a:t>opportunities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  <p:sp>
        <p:nvSpPr>
          <p:cNvPr id="23" name="Subtitle 22">
            <a:extLst>
              <a:ext uri="{FF2B5EF4-FFF2-40B4-BE49-F238E27FC236}">
                <a16:creationId xmlns="" xmlns:a16="http://schemas.microsoft.com/office/drawing/2014/main" id="{B150069A-3DAB-4F31-921F-E63DB85B9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90" y="4830600"/>
            <a:ext cx="6858000" cy="215444"/>
          </a:xfrm>
        </p:spPr>
        <p:txBody>
          <a:bodyPr/>
          <a:lstStyle/>
          <a:p>
            <a:r>
              <a:rPr lang="en-US" dirty="0" smtClean="0"/>
              <a:t>Stig Arne Skjerven, Director of foreign education, NOKUT; ENIC bureau president</a:t>
            </a:r>
            <a:endParaRPr lang="en-GB" dirty="0"/>
          </a:p>
        </p:txBody>
      </p:sp>
      <p:sp>
        <p:nvSpPr>
          <p:cNvPr id="25" name="Text Placeholder 24">
            <a:extLst>
              <a:ext uri="{FF2B5EF4-FFF2-40B4-BE49-F238E27FC236}">
                <a16:creationId xmlns="" xmlns:a16="http://schemas.microsoft.com/office/drawing/2014/main" id="{C7A4BF72-06CD-4BC9-9392-D7A2F47759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87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Trends, challenges and achievements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Bologna 2018: Renewed focus of core commitments that link QA, QF and </a:t>
            </a:r>
            <a:r>
              <a:rPr lang="en-US" dirty="0" smtClean="0"/>
              <a:t>recognition</a:t>
            </a:r>
          </a:p>
          <a:p>
            <a:pPr lvl="1"/>
            <a:endParaRPr lang="nb-NO" dirty="0" smtClean="0"/>
          </a:p>
          <a:p>
            <a:pPr lvl="1"/>
            <a:r>
              <a:rPr lang="nb-NO" dirty="0" err="1" smtClean="0"/>
              <a:t>three-cycle</a:t>
            </a:r>
            <a:r>
              <a:rPr lang="nb-NO" dirty="0" smtClean="0"/>
              <a:t> </a:t>
            </a:r>
            <a:r>
              <a:rPr lang="nb-NO" dirty="0"/>
              <a:t>system </a:t>
            </a:r>
            <a:r>
              <a:rPr lang="nb-NO" dirty="0" smtClean="0"/>
              <a:t>in HE</a:t>
            </a:r>
          </a:p>
          <a:p>
            <a:pPr lvl="1"/>
            <a:r>
              <a:rPr lang="en-GB" dirty="0"/>
              <a:t>compliance with </a:t>
            </a:r>
            <a:r>
              <a:rPr lang="en-GB" dirty="0" smtClean="0"/>
              <a:t>LRC</a:t>
            </a:r>
          </a:p>
          <a:p>
            <a:pPr lvl="1"/>
            <a:r>
              <a:rPr lang="en-GB" dirty="0" smtClean="0"/>
              <a:t>QA </a:t>
            </a:r>
            <a:r>
              <a:rPr lang="en-US" dirty="0" smtClean="0"/>
              <a:t>in </a:t>
            </a:r>
            <a:r>
              <a:rPr lang="en-US" dirty="0"/>
              <a:t>compliance with </a:t>
            </a:r>
            <a:r>
              <a:rPr lang="en-US" dirty="0" smtClean="0"/>
              <a:t>ESG</a:t>
            </a:r>
            <a:r>
              <a:rPr lang="en-US" i="1" dirty="0" smtClean="0"/>
              <a:t> </a:t>
            </a:r>
            <a:endParaRPr lang="en-US" i="1" dirty="0"/>
          </a:p>
          <a:p>
            <a:r>
              <a:rPr lang="en-GB" dirty="0" smtClean="0"/>
              <a:t>“Quality </a:t>
            </a:r>
            <a:r>
              <a:rPr lang="en-GB" dirty="0"/>
              <a:t>assurance is key in developing mutual trust as well as increasing mobility and fair recognition of qualifications and study periods throughout the EHEA</a:t>
            </a:r>
            <a:r>
              <a:rPr lang="en-GB" dirty="0" smtClean="0"/>
              <a:t>.”</a:t>
            </a:r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995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Automatic </a:t>
            </a:r>
            <a:r>
              <a:rPr lang="nb-NO" dirty="0" err="1" smtClean="0"/>
              <a:t>recognition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Bologna </a:t>
            </a:r>
            <a:r>
              <a:rPr lang="nb-NO" dirty="0" err="1"/>
              <a:t>Process</a:t>
            </a:r>
            <a:r>
              <a:rPr lang="nb-NO" dirty="0"/>
              <a:t> </a:t>
            </a:r>
            <a:r>
              <a:rPr lang="nb-NO" dirty="0" err="1"/>
              <a:t>communiqué</a:t>
            </a:r>
            <a:r>
              <a:rPr lang="nb-NO" dirty="0"/>
              <a:t> </a:t>
            </a:r>
            <a:r>
              <a:rPr lang="nb-NO" dirty="0" smtClean="0"/>
              <a:t>2012, 2015: H</a:t>
            </a:r>
            <a:r>
              <a:rPr lang="en-GB" dirty="0" err="1" smtClean="0"/>
              <a:t>igher</a:t>
            </a:r>
            <a:r>
              <a:rPr lang="en-GB" dirty="0" smtClean="0"/>
              <a:t> </a:t>
            </a:r>
            <a:r>
              <a:rPr lang="en-GB" dirty="0"/>
              <a:t>education qualifications should be automatically recognized across the </a:t>
            </a:r>
            <a:r>
              <a:rPr lang="en-GB" dirty="0" smtClean="0"/>
              <a:t>EHEA </a:t>
            </a:r>
            <a:r>
              <a:rPr lang="en-GB" dirty="0"/>
              <a:t>by 2020</a:t>
            </a:r>
            <a:endParaRPr lang="nb-NO" dirty="0" smtClean="0"/>
          </a:p>
          <a:p>
            <a:r>
              <a:rPr lang="en-US" dirty="0" smtClean="0"/>
              <a:t>EU Member States Decision on </a:t>
            </a:r>
            <a:r>
              <a:rPr lang="en-US" dirty="0"/>
              <a:t>the Automatic Mutual Recognition of Diplomas and Learning Periods </a:t>
            </a:r>
            <a:r>
              <a:rPr lang="en-US" dirty="0" smtClean="0"/>
              <a:t>Abroad 2018: </a:t>
            </a:r>
          </a:p>
          <a:p>
            <a:pPr lvl="1"/>
            <a:r>
              <a:rPr lang="en-GB" dirty="0" smtClean="0"/>
              <a:t>No separate </a:t>
            </a:r>
            <a:r>
              <a:rPr lang="en-GB" dirty="0"/>
              <a:t>recognition </a:t>
            </a:r>
            <a:r>
              <a:rPr lang="en-GB" dirty="0" smtClean="0"/>
              <a:t>procedures </a:t>
            </a:r>
            <a:r>
              <a:rPr lang="en-GB" dirty="0"/>
              <a:t>to access studies in another </a:t>
            </a:r>
            <a:r>
              <a:rPr lang="en-GB" dirty="0" smtClean="0"/>
              <a:t>EU country</a:t>
            </a:r>
          </a:p>
          <a:p>
            <a:pPr lvl="1"/>
            <a:r>
              <a:rPr lang="en-GB" dirty="0" smtClean="0"/>
              <a:t>Learning </a:t>
            </a:r>
            <a:r>
              <a:rPr lang="en-GB" dirty="0"/>
              <a:t>periods </a:t>
            </a:r>
            <a:r>
              <a:rPr lang="en-GB" dirty="0" smtClean="0"/>
              <a:t>abroad automatically </a:t>
            </a:r>
            <a:r>
              <a:rPr lang="en-GB" dirty="0"/>
              <a:t>recognized as part of the learner’s education without loss of time</a:t>
            </a:r>
            <a:r>
              <a:rPr lang="en-GB" dirty="0" smtClean="0"/>
              <a:t>.</a:t>
            </a:r>
          </a:p>
          <a:p>
            <a:r>
              <a:rPr lang="en-GB" dirty="0"/>
              <a:t>Automatic recognition </a:t>
            </a:r>
            <a:r>
              <a:rPr lang="en-GB" dirty="0" smtClean="0"/>
              <a:t>≠ automated recognition</a:t>
            </a:r>
            <a:endParaRPr lang="en-GB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716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Digitization of recognition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Technological developments </a:t>
            </a:r>
            <a:r>
              <a:rPr lang="en-US" dirty="0" smtClean="0"/>
              <a:t>can reduce barriers </a:t>
            </a:r>
            <a:r>
              <a:rPr lang="en-US" dirty="0"/>
              <a:t>for academic mobility and facilitate </a:t>
            </a:r>
            <a:r>
              <a:rPr lang="en-US" dirty="0" smtClean="0"/>
              <a:t>recognition</a:t>
            </a:r>
          </a:p>
          <a:p>
            <a:r>
              <a:rPr lang="en-GB" dirty="0" smtClean="0"/>
              <a:t>Verified</a:t>
            </a:r>
            <a:r>
              <a:rPr lang="en-GB" dirty="0"/>
              <a:t>, trustworthy information about a </a:t>
            </a:r>
            <a:r>
              <a:rPr lang="en-GB" dirty="0" smtClean="0"/>
              <a:t>qualification: databases/websites</a:t>
            </a:r>
          </a:p>
          <a:p>
            <a:r>
              <a:rPr lang="en-GB" dirty="0"/>
              <a:t>V</a:t>
            </a:r>
            <a:r>
              <a:rPr lang="en-GB" dirty="0" smtClean="0"/>
              <a:t>erify </a:t>
            </a:r>
            <a:r>
              <a:rPr lang="en-GB" dirty="0"/>
              <a:t>the educational qualifications of </a:t>
            </a:r>
            <a:r>
              <a:rPr lang="en-GB" dirty="0" smtClean="0"/>
              <a:t>applicants: trusted data depositories, diploma registries</a:t>
            </a:r>
          </a:p>
          <a:p>
            <a:r>
              <a:rPr lang="en-GB" dirty="0" smtClean="0"/>
              <a:t>Standardisation </a:t>
            </a:r>
            <a:r>
              <a:rPr lang="en-GB" dirty="0"/>
              <a:t>of data on the students and their academic attainments </a:t>
            </a:r>
            <a:r>
              <a:rPr lang="en-GB" dirty="0" smtClean="0"/>
              <a:t>enable automation</a:t>
            </a:r>
          </a:p>
          <a:p>
            <a:r>
              <a:rPr lang="en-GB" dirty="0" smtClean="0"/>
              <a:t>EMREX project and ELMO standard for digital student data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2676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UNESCO Global </a:t>
            </a:r>
            <a:r>
              <a:rPr lang="nb-NO" dirty="0" err="1"/>
              <a:t>recognition</a:t>
            </a:r>
            <a:r>
              <a:rPr lang="nb-NO" dirty="0"/>
              <a:t> </a:t>
            </a:r>
            <a:r>
              <a:rPr lang="nb-NO" dirty="0" err="1"/>
              <a:t>convention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Right to </a:t>
            </a:r>
            <a:r>
              <a:rPr lang="nb-NO" dirty="0" err="1" smtClean="0"/>
              <a:t>assessment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qualifications</a:t>
            </a:r>
            <a:r>
              <a:rPr lang="nb-NO" dirty="0" smtClean="0"/>
              <a:t> </a:t>
            </a:r>
            <a:r>
              <a:rPr lang="nb-NO" dirty="0" err="1" smtClean="0"/>
              <a:t>outside</a:t>
            </a:r>
            <a:r>
              <a:rPr lang="nb-NO" dirty="0" smtClean="0"/>
              <a:t> </a:t>
            </a:r>
            <a:r>
              <a:rPr lang="nb-NO" dirty="0" err="1" smtClean="0"/>
              <a:t>home</a:t>
            </a:r>
            <a:r>
              <a:rPr lang="nb-NO" dirty="0" smtClean="0"/>
              <a:t> region</a:t>
            </a:r>
          </a:p>
          <a:p>
            <a:r>
              <a:rPr lang="en-US" dirty="0"/>
              <a:t>R</a:t>
            </a:r>
            <a:r>
              <a:rPr lang="en-US" dirty="0" smtClean="0"/>
              <a:t>ecognition </a:t>
            </a:r>
            <a:r>
              <a:rPr lang="en-US" dirty="0"/>
              <a:t>must be </a:t>
            </a:r>
            <a:r>
              <a:rPr lang="en-US" dirty="0" smtClean="0"/>
              <a:t>given </a:t>
            </a:r>
            <a:r>
              <a:rPr lang="en-US" dirty="0"/>
              <a:t>unless </a:t>
            </a:r>
            <a:r>
              <a:rPr lang="en-US" dirty="0" smtClean="0"/>
              <a:t>proof of substantial </a:t>
            </a:r>
            <a:r>
              <a:rPr lang="en-US" dirty="0"/>
              <a:t>difference between the foreign qualification and </a:t>
            </a:r>
            <a:r>
              <a:rPr lang="en-US" dirty="0" smtClean="0"/>
              <a:t>own qualifications</a:t>
            </a:r>
            <a:endParaRPr lang="nb-NO" dirty="0"/>
          </a:p>
          <a:p>
            <a:r>
              <a:rPr lang="en-US" dirty="0" smtClean="0"/>
              <a:t>Procedures </a:t>
            </a:r>
            <a:r>
              <a:rPr lang="en-US" dirty="0"/>
              <a:t>for the recognition of qualifications for individuals with insufficient or unverifiable </a:t>
            </a:r>
            <a:r>
              <a:rPr lang="en-US" dirty="0" smtClean="0"/>
              <a:t>documentation, including refugees</a:t>
            </a:r>
          </a:p>
          <a:p>
            <a:r>
              <a:rPr lang="en-US" dirty="0" smtClean="0"/>
              <a:t>Requires </a:t>
            </a:r>
            <a:r>
              <a:rPr lang="en-US" dirty="0"/>
              <a:t>transparency instruments for building </a:t>
            </a:r>
            <a:r>
              <a:rPr lang="en-US" dirty="0" smtClean="0"/>
              <a:t>trust, </a:t>
            </a:r>
            <a:r>
              <a:rPr lang="en-US" dirty="0"/>
              <a:t>including “robust and ethical” </a:t>
            </a:r>
            <a:r>
              <a:rPr lang="en-US" dirty="0" smtClean="0"/>
              <a:t>QA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7885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Refugees</a:t>
            </a:r>
            <a:r>
              <a:rPr lang="nb-NO" dirty="0" smtClean="0"/>
              <a:t> and </a:t>
            </a:r>
            <a:r>
              <a:rPr lang="nb-NO" dirty="0" err="1" smtClean="0"/>
              <a:t>forced</a:t>
            </a:r>
            <a:r>
              <a:rPr lang="nb-NO" dirty="0" smtClean="0"/>
              <a:t> migrants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Recognition of qualifications is one of the main education challenges for </a:t>
            </a:r>
            <a:r>
              <a:rPr lang="en-US" dirty="0" smtClean="0"/>
              <a:t>migrants</a:t>
            </a:r>
          </a:p>
          <a:p>
            <a:r>
              <a:rPr lang="en-US" dirty="0" smtClean="0"/>
              <a:t>Important part of the social dimension of education, ensuring a just system of qualifications</a:t>
            </a:r>
          </a:p>
          <a:p>
            <a:r>
              <a:rPr lang="en-US" dirty="0" smtClean="0"/>
              <a:t>Today’s </a:t>
            </a:r>
            <a:r>
              <a:rPr lang="en-US" dirty="0"/>
              <a:t>practices are </a:t>
            </a:r>
            <a:r>
              <a:rPr lang="en-US" smtClean="0"/>
              <a:t>in large inadequate </a:t>
            </a:r>
            <a:r>
              <a:rPr lang="en-US" dirty="0" smtClean="0"/>
              <a:t>– clearly documented in the last Global Education Monitoring Report (UNESCO) </a:t>
            </a:r>
          </a:p>
          <a:p>
            <a:r>
              <a:rPr lang="en-US" dirty="0"/>
              <a:t>European Qualifications Passport for Refugees (EQPR</a:t>
            </a:r>
            <a:r>
              <a:rPr lang="en-US" dirty="0" smtClean="0"/>
              <a:t>) by Council of Europe – methodology developed by NOKUT </a:t>
            </a:r>
          </a:p>
          <a:p>
            <a:r>
              <a:rPr lang="en-US" dirty="0" smtClean="0"/>
              <a:t>Qualifications Passport endorsed in the Brussels Communique, Dec 2018 </a:t>
            </a:r>
          </a:p>
          <a:p>
            <a:r>
              <a:rPr lang="nb-NO" dirty="0" err="1" smtClean="0"/>
              <a:t>Possible</a:t>
            </a:r>
            <a:r>
              <a:rPr lang="nb-NO" dirty="0" smtClean="0"/>
              <a:t> global </a:t>
            </a:r>
            <a:r>
              <a:rPr lang="nb-NO" dirty="0" err="1" smtClean="0"/>
              <a:t>scheme</a:t>
            </a:r>
            <a:r>
              <a:rPr lang="nb-NO" dirty="0" smtClean="0"/>
              <a:t> </a:t>
            </a:r>
            <a:r>
              <a:rPr lang="nb-NO" dirty="0" err="1" smtClean="0"/>
              <a:t>based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collective</a:t>
            </a:r>
            <a:r>
              <a:rPr lang="nb-NO" dirty="0" smtClean="0"/>
              <a:t> action, SDG4 and </a:t>
            </a:r>
            <a:r>
              <a:rPr lang="nb-NO" dirty="0" err="1" smtClean="0"/>
              <a:t>upcoming</a:t>
            </a:r>
            <a:r>
              <a:rPr lang="nb-NO" dirty="0" smtClean="0"/>
              <a:t> global </a:t>
            </a:r>
            <a:r>
              <a:rPr lang="nb-NO" dirty="0" err="1" smtClean="0"/>
              <a:t>recognition</a:t>
            </a:r>
            <a:r>
              <a:rPr lang="nb-NO" dirty="0" smtClean="0"/>
              <a:t> </a:t>
            </a:r>
            <a:r>
              <a:rPr lang="nb-NO" dirty="0" err="1" smtClean="0"/>
              <a:t>convention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770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Conclusion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QA </a:t>
            </a:r>
            <a:r>
              <a:rPr lang="en-US" dirty="0"/>
              <a:t>and recognition processes are mutually dependent </a:t>
            </a:r>
            <a:r>
              <a:rPr lang="en-US" dirty="0" smtClean="0"/>
              <a:t>factors </a:t>
            </a:r>
            <a:r>
              <a:rPr lang="en-US" dirty="0"/>
              <a:t>in building national and international ecosystems of trust in </a:t>
            </a:r>
            <a:r>
              <a:rPr lang="en-US" dirty="0" smtClean="0"/>
              <a:t>education</a:t>
            </a:r>
          </a:p>
          <a:p>
            <a:r>
              <a:rPr lang="en-GB" dirty="0" smtClean="0"/>
              <a:t>Collaborative </a:t>
            </a:r>
            <a:r>
              <a:rPr lang="en-GB" dirty="0"/>
              <a:t>efforts create </a:t>
            </a:r>
            <a:r>
              <a:rPr lang="en-GB" dirty="0" smtClean="0"/>
              <a:t>trust</a:t>
            </a:r>
          </a:p>
          <a:p>
            <a:r>
              <a:rPr lang="en-GB" dirty="0"/>
              <a:t>R</a:t>
            </a:r>
            <a:r>
              <a:rPr lang="en-GB" dirty="0" smtClean="0"/>
              <a:t>esponsible </a:t>
            </a:r>
            <a:r>
              <a:rPr lang="en-GB" dirty="0"/>
              <a:t>recognition practices in light of QA: </a:t>
            </a:r>
            <a:endParaRPr lang="nb-NO" dirty="0"/>
          </a:p>
          <a:p>
            <a:pPr lvl="1"/>
            <a:r>
              <a:rPr lang="en-GB" dirty="0"/>
              <a:t>Standards and procedures for </a:t>
            </a:r>
            <a:r>
              <a:rPr lang="en-GB" dirty="0" smtClean="0"/>
              <a:t>QA of </a:t>
            </a:r>
            <a:r>
              <a:rPr lang="en-GB" dirty="0"/>
              <a:t>academic recognition</a:t>
            </a:r>
            <a:endParaRPr lang="nb-NO" dirty="0"/>
          </a:p>
          <a:p>
            <a:pPr lvl="1"/>
            <a:r>
              <a:rPr lang="en-GB" dirty="0"/>
              <a:t>Policy reforms to establish </a:t>
            </a:r>
            <a:r>
              <a:rPr lang="en-GB" dirty="0" smtClean="0"/>
              <a:t>common, fair, non-discriminatory </a:t>
            </a:r>
            <a:r>
              <a:rPr lang="en-GB" dirty="0"/>
              <a:t>transparent criteria for recognition</a:t>
            </a:r>
            <a:endParaRPr lang="nb-NO" dirty="0"/>
          </a:p>
          <a:p>
            <a:pPr lvl="1"/>
            <a:r>
              <a:rPr lang="en-GB" dirty="0"/>
              <a:t>Structured information tools and contact points </a:t>
            </a:r>
            <a:endParaRPr lang="nb-NO" dirty="0"/>
          </a:p>
          <a:p>
            <a:pPr lvl="1"/>
            <a:r>
              <a:rPr lang="en-GB" dirty="0" smtClean="0"/>
              <a:t>Cooperation </a:t>
            </a:r>
            <a:r>
              <a:rPr lang="en-GB" dirty="0"/>
              <a:t>platforms between </a:t>
            </a:r>
            <a:r>
              <a:rPr lang="en-GB" dirty="0" smtClean="0"/>
              <a:t>countries</a:t>
            </a:r>
          </a:p>
          <a:p>
            <a:pPr lvl="1"/>
            <a:r>
              <a:rPr lang="en-GB" dirty="0"/>
              <a:t>Cooperation platforms for QA and recognition bodies</a:t>
            </a:r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2514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B6DCF921-69B2-4D42-ADEF-7DA8F54863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2" name="Text Placeholder 11">
            <a:extLst>
              <a:ext uri="{FF2B5EF4-FFF2-40B4-BE49-F238E27FC236}">
                <a16:creationId xmlns="" xmlns:a16="http://schemas.microsoft.com/office/drawing/2014/main" id="{0E978EF9-C1C2-4795-8F36-7A13ABF1F9D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FA96AA7D-4F20-4DFC-9E5D-97E1B5256C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 smtClean="0"/>
              <a:t>Thank you for your attention!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08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1A2E77E0-DB9D-49A1-865B-FD3372A1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 of my speech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3A4AE173-1BE7-4264-AF90-8F331DF28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NOKUT: </a:t>
            </a:r>
            <a:r>
              <a:rPr lang="en-US" dirty="0" smtClean="0"/>
              <a:t>QA </a:t>
            </a:r>
            <a:r>
              <a:rPr lang="en-US" dirty="0"/>
              <a:t>agency, recognition body </a:t>
            </a:r>
            <a:r>
              <a:rPr lang="en-US" dirty="0" smtClean="0"/>
              <a:t>and QF </a:t>
            </a:r>
            <a:r>
              <a:rPr lang="en-US" dirty="0"/>
              <a:t>coordination </a:t>
            </a:r>
            <a:r>
              <a:rPr lang="en-US" dirty="0" smtClean="0"/>
              <a:t>point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dirty="0"/>
              <a:t>interplay between trust, quality assurance and recognition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dirty="0"/>
              <a:t>European model: Development of a higher education area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Trends</a:t>
            </a:r>
            <a:r>
              <a:rPr lang="en-US" dirty="0"/>
              <a:t>, challenges and </a:t>
            </a:r>
            <a:r>
              <a:rPr lang="en-US" dirty="0" smtClean="0"/>
              <a:t>achievements in recognition related to QA, QF and quality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8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NOKUT = QA + recognition + QF</a:t>
            </a:r>
            <a:r>
              <a:rPr lang="en-US" dirty="0"/>
              <a:t/>
            </a:r>
            <a:br>
              <a:rPr lang="en-US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Mandate: safeguard </a:t>
            </a:r>
            <a:r>
              <a:rPr lang="en-US" dirty="0"/>
              <a:t>public trust in </a:t>
            </a:r>
            <a:r>
              <a:rPr lang="en-US" dirty="0" smtClean="0"/>
              <a:t>education</a:t>
            </a:r>
          </a:p>
          <a:p>
            <a:r>
              <a:rPr lang="en-US" dirty="0" smtClean="0"/>
              <a:t>Sole </a:t>
            </a:r>
            <a:r>
              <a:rPr lang="en-US" dirty="0"/>
              <a:t>legal accreditor and </a:t>
            </a:r>
            <a:r>
              <a:rPr lang="en-US" dirty="0" smtClean="0"/>
              <a:t>QA </a:t>
            </a:r>
            <a:r>
              <a:rPr lang="en-US" dirty="0"/>
              <a:t>agency </a:t>
            </a:r>
            <a:endParaRPr lang="en-US" dirty="0" smtClean="0"/>
          </a:p>
          <a:p>
            <a:r>
              <a:rPr lang="en-GB" dirty="0"/>
              <a:t>L</a:t>
            </a:r>
            <a:r>
              <a:rPr lang="en-GB" dirty="0" smtClean="0"/>
              <a:t>egal </a:t>
            </a:r>
            <a:r>
              <a:rPr lang="en-GB" dirty="0"/>
              <a:t>decisions on recognition </a:t>
            </a:r>
            <a:endParaRPr lang="en-GB" dirty="0" smtClean="0"/>
          </a:p>
          <a:p>
            <a:r>
              <a:rPr lang="nb-NO" dirty="0"/>
              <a:t>ENIC-NARIC </a:t>
            </a:r>
            <a:endParaRPr lang="nb-NO" dirty="0" smtClean="0"/>
          </a:p>
          <a:p>
            <a:r>
              <a:rPr lang="nb-NO" dirty="0" err="1" smtClean="0"/>
              <a:t>Qualifications</a:t>
            </a:r>
            <a:r>
              <a:rPr lang="nb-NO" dirty="0" smtClean="0"/>
              <a:t> </a:t>
            </a:r>
            <a:r>
              <a:rPr lang="nb-NO" dirty="0" err="1" smtClean="0"/>
              <a:t>framework</a:t>
            </a:r>
            <a:r>
              <a:rPr lang="nb-NO" dirty="0" smtClean="0"/>
              <a:t>: NQF, EQF</a:t>
            </a:r>
          </a:p>
          <a:p>
            <a:r>
              <a:rPr lang="nb-NO" dirty="0" smtClean="0"/>
              <a:t>Diploma supplement</a:t>
            </a:r>
          </a:p>
          <a:p>
            <a:r>
              <a:rPr lang="nb-NO" dirty="0" smtClean="0"/>
              <a:t>EU Professional </a:t>
            </a:r>
            <a:r>
              <a:rPr lang="nb-NO" dirty="0" err="1"/>
              <a:t>Q</a:t>
            </a:r>
            <a:r>
              <a:rPr lang="nb-NO" dirty="0" err="1" smtClean="0"/>
              <a:t>ualifications</a:t>
            </a:r>
            <a:r>
              <a:rPr lang="nb-NO" dirty="0" smtClean="0"/>
              <a:t> Directive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5153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</a:t>
            </a:r>
            <a:r>
              <a:rPr lang="en-US" dirty="0"/>
              <a:t>, </a:t>
            </a:r>
            <a:r>
              <a:rPr lang="en-US" dirty="0" smtClean="0"/>
              <a:t>QA </a:t>
            </a:r>
            <a:r>
              <a:rPr lang="en-US" dirty="0"/>
              <a:t>and recognition</a:t>
            </a:r>
            <a:br>
              <a:rPr lang="en-US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Recognition is an expression of trust in </a:t>
            </a:r>
            <a:r>
              <a:rPr lang="en-US" dirty="0" smtClean="0"/>
              <a:t>quality</a:t>
            </a:r>
          </a:p>
          <a:p>
            <a:r>
              <a:rPr lang="en-US" dirty="0" smtClean="0"/>
              <a:t>Description of reality</a:t>
            </a:r>
          </a:p>
          <a:p>
            <a:r>
              <a:rPr lang="en-US" dirty="0" smtClean="0"/>
              <a:t>Expression of a willingness to trust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8454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Recognition </a:t>
            </a:r>
            <a:r>
              <a:rPr lang="en-GB" dirty="0" smtClean="0"/>
              <a:t>as quality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Prerequisite </a:t>
            </a:r>
            <a:r>
              <a:rPr lang="en-GB" dirty="0"/>
              <a:t>for mobility and internationalization </a:t>
            </a:r>
            <a:endParaRPr lang="en-GB" dirty="0" smtClean="0"/>
          </a:p>
          <a:p>
            <a:r>
              <a:rPr lang="en-GB" dirty="0" smtClean="0"/>
              <a:t>Necessary </a:t>
            </a:r>
            <a:r>
              <a:rPr lang="en-GB" dirty="0"/>
              <a:t>to secure quality in admission of </a:t>
            </a:r>
            <a:r>
              <a:rPr lang="en-GB" dirty="0" smtClean="0"/>
              <a:t>students</a:t>
            </a:r>
          </a:p>
          <a:p>
            <a:r>
              <a:rPr lang="en-GB" dirty="0" smtClean="0"/>
              <a:t>Social dimension of recognition: Fair system for qualifications</a:t>
            </a:r>
          </a:p>
          <a:p>
            <a:r>
              <a:rPr lang="en-GB" dirty="0" smtClean="0"/>
              <a:t>Reflects institution’s </a:t>
            </a:r>
            <a:r>
              <a:rPr lang="en-GB" dirty="0"/>
              <a:t>ability to understand the quality and </a:t>
            </a:r>
            <a:r>
              <a:rPr lang="en-GB" dirty="0" smtClean="0"/>
              <a:t>QA </a:t>
            </a:r>
            <a:r>
              <a:rPr lang="en-GB" dirty="0"/>
              <a:t>processes of </a:t>
            </a:r>
            <a:r>
              <a:rPr lang="en-GB" dirty="0" smtClean="0"/>
              <a:t>own qualifications</a:t>
            </a:r>
          </a:p>
          <a:p>
            <a:r>
              <a:rPr lang="en-GB" dirty="0" smtClean="0"/>
              <a:t>Recognition and QA are both part </a:t>
            </a:r>
            <a:r>
              <a:rPr lang="en-GB" dirty="0"/>
              <a:t>of the same infrastructure for expressing various manifestations of trust</a:t>
            </a:r>
            <a:r>
              <a:rPr lang="en-GB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2500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European </a:t>
            </a:r>
            <a:r>
              <a:rPr lang="en-GB" dirty="0"/>
              <a:t>model: </a:t>
            </a:r>
            <a:r>
              <a:rPr lang="en-GB" dirty="0" smtClean="0"/>
              <a:t>Developing a HE </a:t>
            </a:r>
            <a:r>
              <a:rPr lang="en-GB" dirty="0"/>
              <a:t>area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Lisbon</a:t>
            </a:r>
            <a:r>
              <a:rPr lang="nb-NO" dirty="0"/>
              <a:t> </a:t>
            </a:r>
            <a:r>
              <a:rPr lang="nb-NO" dirty="0" err="1"/>
              <a:t>Recognition</a:t>
            </a:r>
            <a:r>
              <a:rPr lang="nb-NO" dirty="0"/>
              <a:t> Convention (</a:t>
            </a:r>
            <a:r>
              <a:rPr lang="nb-NO" dirty="0" smtClean="0"/>
              <a:t>LRC, 1997)</a:t>
            </a:r>
          </a:p>
          <a:p>
            <a:r>
              <a:rPr lang="nb-NO" dirty="0" err="1" smtClean="0"/>
              <a:t>Common</a:t>
            </a:r>
            <a:r>
              <a:rPr lang="nb-NO" dirty="0" smtClean="0"/>
              <a:t>, </a:t>
            </a:r>
            <a:r>
              <a:rPr lang="nb-NO" dirty="0" err="1" smtClean="0"/>
              <a:t>legally</a:t>
            </a:r>
            <a:r>
              <a:rPr lang="nb-NO" dirty="0" smtClean="0"/>
              <a:t> binding </a:t>
            </a:r>
            <a:r>
              <a:rPr lang="nb-NO" dirty="0" err="1" smtClean="0"/>
              <a:t>principles</a:t>
            </a:r>
            <a:r>
              <a:rPr lang="nb-NO" dirty="0" smtClean="0"/>
              <a:t> </a:t>
            </a:r>
            <a:r>
              <a:rPr lang="nb-NO" dirty="0"/>
              <a:t>for </a:t>
            </a:r>
            <a:r>
              <a:rPr lang="nb-NO" dirty="0" smtClean="0"/>
              <a:t>fair </a:t>
            </a:r>
            <a:r>
              <a:rPr lang="nb-NO" dirty="0" err="1"/>
              <a:t>recognition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qualifications</a:t>
            </a:r>
            <a:r>
              <a:rPr lang="nb-NO" dirty="0"/>
              <a:t>, </a:t>
            </a:r>
            <a:r>
              <a:rPr lang="nb-NO" dirty="0" err="1"/>
              <a:t>periods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study</a:t>
            </a:r>
            <a:r>
              <a:rPr lang="nb-NO" dirty="0"/>
              <a:t>, and prior </a:t>
            </a:r>
            <a:r>
              <a:rPr lang="nb-NO" dirty="0" err="1" smtClean="0"/>
              <a:t>learning</a:t>
            </a:r>
            <a:endParaRPr lang="nb-NO" dirty="0" smtClean="0"/>
          </a:p>
          <a:p>
            <a:r>
              <a:rPr lang="en-GB" dirty="0"/>
              <a:t>2015 Bologna Process Implementation </a:t>
            </a:r>
            <a:r>
              <a:rPr lang="en-GB" dirty="0" smtClean="0"/>
              <a:t>Report: </a:t>
            </a:r>
            <a:r>
              <a:rPr lang="en-US" dirty="0" smtClean="0"/>
              <a:t>Implementation </a:t>
            </a:r>
            <a:r>
              <a:rPr lang="en-US" dirty="0"/>
              <a:t>of the LRC is still a </a:t>
            </a:r>
            <a:r>
              <a:rPr lang="en-US" dirty="0" smtClean="0"/>
              <a:t>challenge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en-US" dirty="0" smtClean="0"/>
          </a:p>
          <a:p>
            <a:r>
              <a:rPr lang="en-US" dirty="0" smtClean="0"/>
              <a:t>Need to improve QA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965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ENIC-NARIC and EAR Manual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ENIC-NARIC: </a:t>
            </a:r>
            <a:r>
              <a:rPr lang="en-GB" dirty="0"/>
              <a:t>networks of information </a:t>
            </a:r>
            <a:r>
              <a:rPr lang="en-GB" dirty="0" smtClean="0"/>
              <a:t>centres</a:t>
            </a:r>
          </a:p>
          <a:p>
            <a:r>
              <a:rPr lang="en-GB" dirty="0"/>
              <a:t>C</a:t>
            </a:r>
            <a:r>
              <a:rPr lang="en-GB" dirty="0" smtClean="0"/>
              <a:t>ontribute </a:t>
            </a:r>
            <a:r>
              <a:rPr lang="en-GB" dirty="0"/>
              <a:t>significantly to the transparency of education systems and </a:t>
            </a:r>
            <a:r>
              <a:rPr lang="en-GB" dirty="0" smtClean="0"/>
              <a:t>processes </a:t>
            </a:r>
            <a:r>
              <a:rPr lang="en-GB" dirty="0"/>
              <a:t>of </a:t>
            </a:r>
            <a:r>
              <a:rPr lang="en-GB" dirty="0" smtClean="0"/>
              <a:t>QA that support HE</a:t>
            </a:r>
          </a:p>
          <a:p>
            <a:r>
              <a:rPr lang="en-GB" dirty="0"/>
              <a:t>EAR </a:t>
            </a:r>
            <a:r>
              <a:rPr lang="en-GB" dirty="0" smtClean="0"/>
              <a:t>Manual: Practical </a:t>
            </a:r>
            <a:r>
              <a:rPr lang="en-US" dirty="0"/>
              <a:t>recommendations on </a:t>
            </a:r>
            <a:r>
              <a:rPr lang="en-US" dirty="0" smtClean="0"/>
              <a:t>assessment </a:t>
            </a:r>
            <a:r>
              <a:rPr lang="en-US" dirty="0"/>
              <a:t>of </a:t>
            </a:r>
            <a:r>
              <a:rPr lang="en-US" dirty="0" smtClean="0"/>
              <a:t>qualifications</a:t>
            </a:r>
          </a:p>
          <a:p>
            <a:r>
              <a:rPr lang="en-GB" dirty="0"/>
              <a:t>ENIC-NARIC </a:t>
            </a:r>
            <a:r>
              <a:rPr lang="en-GB" dirty="0" smtClean="0"/>
              <a:t>charter: Expectation of bidirectional interaction with QA to </a:t>
            </a:r>
            <a:r>
              <a:rPr lang="en-US" dirty="0" smtClean="0"/>
              <a:t>establish common </a:t>
            </a:r>
            <a:r>
              <a:rPr lang="en-US" dirty="0"/>
              <a:t>ecosystem of trust</a:t>
            </a:r>
            <a:endParaRPr lang="en-GB" dirty="0" smtClean="0"/>
          </a:p>
          <a:p>
            <a:r>
              <a:rPr lang="nb-NO" dirty="0" err="1"/>
              <a:t>Relationship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 smtClean="0"/>
              <a:t>national</a:t>
            </a:r>
            <a:r>
              <a:rPr lang="nb-NO" dirty="0" smtClean="0"/>
              <a:t> </a:t>
            </a:r>
            <a:r>
              <a:rPr lang="nb-NO" dirty="0" err="1"/>
              <a:t>quality</a:t>
            </a:r>
            <a:r>
              <a:rPr lang="nb-NO" dirty="0"/>
              <a:t> </a:t>
            </a:r>
            <a:r>
              <a:rPr lang="nb-NO" dirty="0" err="1"/>
              <a:t>assurance</a:t>
            </a:r>
            <a:r>
              <a:rPr lang="nb-NO" dirty="0"/>
              <a:t> </a:t>
            </a:r>
            <a:r>
              <a:rPr lang="nb-NO" dirty="0" err="1"/>
              <a:t>bodies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6109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ENQA and ESG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Standards and guidelines for quality assurance in the European Higher Education Area </a:t>
            </a:r>
            <a:r>
              <a:rPr lang="en-US" dirty="0"/>
              <a:t>(ESG</a:t>
            </a:r>
            <a:r>
              <a:rPr lang="en-US" dirty="0" smtClean="0"/>
              <a:t>)</a:t>
            </a:r>
          </a:p>
          <a:p>
            <a:r>
              <a:rPr lang="en-US" dirty="0" smtClean="0"/>
              <a:t>European </a:t>
            </a:r>
            <a:r>
              <a:rPr lang="en-US" dirty="0"/>
              <a:t>Association for Quality Assurance in Higher Education (ENQA</a:t>
            </a:r>
            <a:r>
              <a:rPr lang="en-US" dirty="0" smtClean="0"/>
              <a:t>)</a:t>
            </a:r>
          </a:p>
          <a:p>
            <a:r>
              <a:rPr lang="en-GB" dirty="0" smtClean="0"/>
              <a:t>Article 1.4: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US" i="1" dirty="0" smtClean="0"/>
              <a:t>Fair </a:t>
            </a:r>
            <a:r>
              <a:rPr lang="en-US" i="1" dirty="0"/>
              <a:t>recognition of higher education qualifications, periods of study and prior learning, including the recognition of non-formal and informal learning, are essential components for ensuring the students’ progress in their studies, while promoting mobility. Appropriate recognition procedures rely on </a:t>
            </a:r>
          </a:p>
          <a:p>
            <a:pPr lvl="1"/>
            <a:r>
              <a:rPr lang="en-US" i="1" dirty="0" smtClean="0"/>
              <a:t>institutional </a:t>
            </a:r>
            <a:r>
              <a:rPr lang="en-US" i="1" dirty="0"/>
              <a:t>practice for recognition being in line with the principles of the Lisbon Recognition Convention; </a:t>
            </a:r>
          </a:p>
          <a:p>
            <a:pPr lvl="1"/>
            <a:r>
              <a:rPr lang="en-US" i="1" dirty="0" smtClean="0"/>
              <a:t>cooperation </a:t>
            </a:r>
            <a:r>
              <a:rPr lang="en-US" i="1" dirty="0"/>
              <a:t>with other institutions, quality assurance agencies and the national ENIC/NARIC </a:t>
            </a:r>
            <a:r>
              <a:rPr lang="en-US" i="1" dirty="0" err="1"/>
              <a:t>centre</a:t>
            </a:r>
            <a:r>
              <a:rPr lang="en-US" i="1" dirty="0"/>
              <a:t> with a view to ensuring coherent recognition across the country</a:t>
            </a:r>
            <a:r>
              <a:rPr lang="en-US" i="1" dirty="0" smtClean="0"/>
              <a:t>.</a:t>
            </a:r>
            <a:endParaRPr lang="en-US" i="1" dirty="0"/>
          </a:p>
          <a:p>
            <a:endParaRPr lang="en-GB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6113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Bologna </a:t>
            </a:r>
            <a:r>
              <a:rPr lang="nb-NO" dirty="0" err="1" smtClean="0"/>
              <a:t>Process</a:t>
            </a:r>
            <a:r>
              <a:rPr lang="nb-NO" dirty="0" smtClean="0"/>
              <a:t>: </a:t>
            </a:r>
            <a:r>
              <a:rPr lang="en-GB" dirty="0"/>
              <a:t>European </a:t>
            </a:r>
            <a:r>
              <a:rPr lang="en-GB" dirty="0" smtClean="0"/>
              <a:t>HE </a:t>
            </a:r>
            <a:r>
              <a:rPr lang="en-GB" dirty="0"/>
              <a:t>Area (EHEA</a:t>
            </a:r>
            <a:r>
              <a:rPr lang="en-GB" dirty="0" smtClean="0"/>
              <a:t>)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European Credit Transfer and Accumulation System (ECTS</a:t>
            </a:r>
            <a:r>
              <a:rPr lang="en-US" dirty="0" smtClean="0"/>
              <a:t>): good systems of QA important for legitimacy</a:t>
            </a:r>
          </a:p>
          <a:p>
            <a:r>
              <a:rPr lang="en-GB" dirty="0"/>
              <a:t>Qualifications Framework for Higher Education (QF-EHEA</a:t>
            </a:r>
            <a:r>
              <a:rPr lang="en-GB" dirty="0" smtClean="0"/>
              <a:t>): dual purpose as information and regulatory instrument</a:t>
            </a:r>
          </a:p>
          <a:p>
            <a:r>
              <a:rPr lang="en-GB" dirty="0"/>
              <a:t>QF-EHEA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European </a:t>
            </a:r>
            <a:r>
              <a:rPr lang="en-US" dirty="0"/>
              <a:t>Qualifications Framework of Lifelong Learning</a:t>
            </a:r>
            <a:r>
              <a:rPr lang="en-GB" dirty="0" smtClean="0"/>
              <a:t> (EQF)</a:t>
            </a:r>
            <a:endParaRPr lang="nb-NO" dirty="0"/>
          </a:p>
          <a:p>
            <a:endParaRPr lang="nb-NO" dirty="0" smtClean="0"/>
          </a:p>
          <a:p>
            <a:r>
              <a:rPr lang="en-GB" i="1" dirty="0"/>
              <a:t>European </a:t>
            </a:r>
            <a:r>
              <a:rPr lang="en-GB" i="1" dirty="0" smtClean="0"/>
              <a:t>model: processes institutionalizing </a:t>
            </a:r>
            <a:r>
              <a:rPr lang="en-GB" i="1" dirty="0"/>
              <a:t>trust through </a:t>
            </a:r>
            <a:r>
              <a:rPr lang="en-GB" i="1" dirty="0" smtClean="0"/>
              <a:t>quality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497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KUT">
  <a:themeElements>
    <a:clrScheme name="Office">
      <a:dk1>
        <a:sysClr val="windowText" lastClr="000000"/>
      </a:dk1>
      <a:lt1>
        <a:sysClr val="window" lastClr="FFFFFF"/>
      </a:lt1>
      <a:dk2>
        <a:srgbClr val="6BA0C8"/>
      </a:dk2>
      <a:lt2>
        <a:srgbClr val="EAEBEC"/>
      </a:lt2>
      <a:accent1>
        <a:srgbClr val="57246D"/>
      </a:accent1>
      <a:accent2>
        <a:srgbClr val="B01B2F"/>
      </a:accent2>
      <a:accent3>
        <a:srgbClr val="58AFB0"/>
      </a:accent3>
      <a:accent4>
        <a:srgbClr val="F69F31"/>
      </a:accent4>
      <a:accent5>
        <a:srgbClr val="92C363"/>
      </a:accent5>
      <a:accent6>
        <a:srgbClr val="8F78B5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kut_PPT_14-06-2018.potx" id="{ABF8CB86-CA73-4F34-A6A6-077B8C10D1ED}" vid="{39024828-88A4-4783-BB87-8D7FE25F12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Nokut_PPT_14-06-2018</Template>
  <TotalTime>178</TotalTime>
  <Words>787</Words>
  <Application>Microsoft Office PowerPoint</Application>
  <PresentationFormat>On-screen Show (16:9)</PresentationFormat>
  <Paragraphs>89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Wingdings</vt:lpstr>
      <vt:lpstr>NOKUT</vt:lpstr>
      <vt:lpstr>Thinking and acting globally The role of recognition, quality assurance and qualifications frameworks for student and talent mobility: challenges and opportunities </vt:lpstr>
      <vt:lpstr>Outline of my speech</vt:lpstr>
      <vt:lpstr>NOKUT = QA + recognition + QF </vt:lpstr>
      <vt:lpstr>Trust, QA and recognition </vt:lpstr>
      <vt:lpstr>Recognition as quality</vt:lpstr>
      <vt:lpstr>European model: Developing a HE area </vt:lpstr>
      <vt:lpstr>ENIC-NARIC and EAR Manual </vt:lpstr>
      <vt:lpstr>ENQA and ESG</vt:lpstr>
      <vt:lpstr>Bologna Process: European HE Area (EHEA) </vt:lpstr>
      <vt:lpstr>Trends, challenges and achievements </vt:lpstr>
      <vt:lpstr>Automatic recognition</vt:lpstr>
      <vt:lpstr>Digitization of recognition </vt:lpstr>
      <vt:lpstr>UNESCO Global recognition convention</vt:lpstr>
      <vt:lpstr>Refugees and forced migrants </vt:lpstr>
      <vt:lpstr>Conclusion </vt:lpstr>
      <vt:lpstr>PowerPoint Presentation</vt:lpstr>
    </vt:vector>
  </TitlesOfParts>
  <Company>NOKUT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and acting globally The role of recognition, quality assurance and qualifications frameworks for student and talent mobility: challenges and opportunities</dc:title>
  <dc:creator>Einar Meier</dc:creator>
  <cp:lastModifiedBy>DELL</cp:lastModifiedBy>
  <cp:revision>13</cp:revision>
  <dcterms:created xsi:type="dcterms:W3CDTF">2019-03-22T07:28:16Z</dcterms:created>
  <dcterms:modified xsi:type="dcterms:W3CDTF">2019-05-23T10:26:09Z</dcterms:modified>
</cp:coreProperties>
</file>