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1"/>
    <p:sldMasterId id="2147483670" r:id="rId2"/>
  </p:sldMasterIdLst>
  <p:notesMasterIdLst>
    <p:notesMasterId r:id="rId63"/>
  </p:notesMasterIdLst>
  <p:handoutMasterIdLst>
    <p:handoutMasterId r:id="rId64"/>
  </p:handoutMasterIdLst>
  <p:sldIdLst>
    <p:sldId id="257" r:id="rId3"/>
    <p:sldId id="813" r:id="rId4"/>
    <p:sldId id="824" r:id="rId5"/>
    <p:sldId id="1155" r:id="rId6"/>
    <p:sldId id="815" r:id="rId7"/>
    <p:sldId id="1156" r:id="rId8"/>
    <p:sldId id="817" r:id="rId9"/>
    <p:sldId id="843" r:id="rId10"/>
    <p:sldId id="844" r:id="rId11"/>
    <p:sldId id="845" r:id="rId12"/>
    <p:sldId id="818" r:id="rId13"/>
    <p:sldId id="846" r:id="rId14"/>
    <p:sldId id="819" r:id="rId15"/>
    <p:sldId id="847" r:id="rId16"/>
    <p:sldId id="821" r:id="rId17"/>
    <p:sldId id="823" r:id="rId18"/>
    <p:sldId id="1157" r:id="rId19"/>
    <p:sldId id="730" r:id="rId20"/>
    <p:sldId id="820" r:id="rId21"/>
    <p:sldId id="848" r:id="rId22"/>
    <p:sldId id="826" r:id="rId23"/>
    <p:sldId id="825" r:id="rId24"/>
    <p:sldId id="1162" r:id="rId25"/>
    <p:sldId id="1181" r:id="rId26"/>
    <p:sldId id="829" r:id="rId27"/>
    <p:sldId id="849" r:id="rId28"/>
    <p:sldId id="850" r:id="rId29"/>
    <p:sldId id="1163" r:id="rId30"/>
    <p:sldId id="1164" r:id="rId31"/>
    <p:sldId id="308" r:id="rId32"/>
    <p:sldId id="851" r:id="rId33"/>
    <p:sldId id="831" r:id="rId34"/>
    <p:sldId id="1167" r:id="rId35"/>
    <p:sldId id="1166" r:id="rId36"/>
    <p:sldId id="832" r:id="rId37"/>
    <p:sldId id="1168" r:id="rId38"/>
    <p:sldId id="830" r:id="rId39"/>
    <p:sldId id="827" r:id="rId40"/>
    <p:sldId id="835" r:id="rId41"/>
    <p:sldId id="814" r:id="rId42"/>
    <p:sldId id="852" r:id="rId43"/>
    <p:sldId id="1169" r:id="rId44"/>
    <p:sldId id="1170" r:id="rId45"/>
    <p:sldId id="836" r:id="rId46"/>
    <p:sldId id="838" r:id="rId47"/>
    <p:sldId id="853" r:id="rId48"/>
    <p:sldId id="839" r:id="rId49"/>
    <p:sldId id="1171" r:id="rId50"/>
    <p:sldId id="1172" r:id="rId51"/>
    <p:sldId id="1173" r:id="rId52"/>
    <p:sldId id="1183" r:id="rId53"/>
    <p:sldId id="1174" r:id="rId54"/>
    <p:sldId id="1175" r:id="rId55"/>
    <p:sldId id="1176" r:id="rId56"/>
    <p:sldId id="1177" r:id="rId57"/>
    <p:sldId id="1178" r:id="rId58"/>
    <p:sldId id="1179" r:id="rId59"/>
    <p:sldId id="1180" r:id="rId60"/>
    <p:sldId id="1182" r:id="rId61"/>
    <p:sldId id="1153" r:id="rId6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p15:clr>
            <a:srgbClr val="A4A3A4"/>
          </p15:clr>
        </p15:guide>
        <p15:guide id="2" orient="horz" pos="763">
          <p15:clr>
            <a:srgbClr val="A4A3A4"/>
          </p15:clr>
        </p15:guide>
        <p15:guide id="3" orient="horz" pos="288">
          <p15:clr>
            <a:srgbClr val="A4A3A4"/>
          </p15:clr>
        </p15:guide>
        <p15:guide id="4" orient="horz" pos="708">
          <p15:clr>
            <a:srgbClr val="A4A3A4"/>
          </p15:clr>
        </p15:guide>
        <p15:guide id="5" pos="240">
          <p15:clr>
            <a:srgbClr val="A4A3A4"/>
          </p15:clr>
        </p15:guide>
        <p15:guide id="6" pos="5035">
          <p15:clr>
            <a:srgbClr val="A4A3A4"/>
          </p15:clr>
        </p15:guide>
        <p15:guide id="7" pos="3437">
          <p15:clr>
            <a:srgbClr val="A4A3A4"/>
          </p15:clr>
        </p15:guide>
        <p15:guide id="8" pos="3495">
          <p15:clr>
            <a:srgbClr val="A4A3A4"/>
          </p15:clr>
        </p15:guide>
        <p15:guide id="9" pos="1825">
          <p15:clr>
            <a:srgbClr val="A4A3A4"/>
          </p15:clr>
        </p15:guide>
        <p15:guide id="10" pos="1882">
          <p15:clr>
            <a:srgbClr val="A4A3A4"/>
          </p15:clr>
        </p15:guide>
        <p15:guide id="11" pos="3399">
          <p15:clr>
            <a:srgbClr val="A4A3A4"/>
          </p15:clr>
        </p15:guide>
        <p15:guide id="12" pos="212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g" initials="G" lastIdx="13" clrIdx="0"/>
  <p:cmAuthor id="1" name="Tatiana" initials="T" lastIdx="13" clrIdx="1">
    <p:extLst/>
  </p:cmAuthor>
  <p:cmAuthor id="2" name="Troy Williams" initials="TW" lastIdx="1" clrIdx="2">
    <p:extLst>
      <p:ext uri="{19B8F6BF-5375-455C-9EA6-DF929625EA0E}">
        <p15:presenceInfo xmlns:p15="http://schemas.microsoft.com/office/powerpoint/2012/main" userId="S-1-12-1-392311723-1139160690-3428385683-30323117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EFF"/>
    <a:srgbClr val="C4C2C5"/>
    <a:srgbClr val="EE832A"/>
    <a:srgbClr val="D8EFFF"/>
    <a:srgbClr val="3DADFF"/>
    <a:srgbClr val="F7F7F7"/>
    <a:srgbClr val="6792CA"/>
    <a:srgbClr val="0089ED"/>
    <a:srgbClr val="3F8FC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2" autoAdjust="0"/>
    <p:restoredTop sz="87836" autoAdjust="0"/>
  </p:normalViewPr>
  <p:slideViewPr>
    <p:cSldViewPr>
      <p:cViewPr varScale="1">
        <p:scale>
          <a:sx n="65" d="100"/>
          <a:sy n="65" d="100"/>
        </p:scale>
        <p:origin x="414" y="60"/>
      </p:cViewPr>
      <p:guideLst>
        <p:guide orient="horz" pos="4176"/>
        <p:guide orient="horz" pos="763"/>
        <p:guide orient="horz" pos="288"/>
        <p:guide orient="horz" pos="708"/>
        <p:guide pos="240"/>
        <p:guide pos="5035"/>
        <p:guide pos="3437"/>
        <p:guide pos="3495"/>
        <p:guide pos="1825"/>
        <p:guide pos="1882"/>
        <p:guide pos="3399"/>
        <p:guide pos="2122"/>
      </p:guideLst>
    </p:cSldViewPr>
  </p:slideViewPr>
  <p:outlineViewPr>
    <p:cViewPr>
      <p:scale>
        <a:sx n="33" d="100"/>
        <a:sy n="33" d="100"/>
      </p:scale>
      <p:origin x="0" y="-11056"/>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7" d="100"/>
          <a:sy n="57" d="100"/>
        </p:scale>
        <p:origin x="2408" y="4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2"/>
                </a:solidFill>
                <a:latin typeface="Arial" panose="020B0604020202020204" pitchFamily="34" charset="0"/>
                <a:ea typeface="+mn-ea"/>
                <a:cs typeface="Arial" panose="020B0604020202020204" pitchFamily="34" charset="0"/>
              </a:defRPr>
            </a:pPr>
            <a:r>
              <a:rPr lang="en-US" sz="1600" dirty="0"/>
              <a:t>US Colleges and Universities Over</a:t>
            </a:r>
            <a:r>
              <a:rPr lang="en-US" sz="1600" baseline="0" dirty="0"/>
              <a:t> Time</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Sheet1!$B$1</c:f>
              <c:strCache>
                <c:ptCount val="1"/>
                <c:pt idx="0">
                  <c:v>Number of US Degree-Granting Colleges and Universities</c:v>
                </c:pt>
              </c:strCache>
            </c:strRef>
          </c:tx>
          <c:spPr>
            <a:solidFill>
              <a:schemeClr val="accent1"/>
            </a:solidFill>
            <a:ln>
              <a:noFill/>
            </a:ln>
            <a:effectLst/>
          </c:spPr>
          <c:invertIfNegative val="0"/>
          <c:cat>
            <c:numRef>
              <c:f>Sheet1!$A$2:$A$17</c:f>
              <c:numCache>
                <c:formatCode>General</c:formatCode>
                <c:ptCount val="16"/>
                <c:pt idx="0">
                  <c:v>1870</c:v>
                </c:pt>
                <c:pt idx="1">
                  <c:v>1880</c:v>
                </c:pt>
                <c:pt idx="2">
                  <c:v>1890</c:v>
                </c:pt>
                <c:pt idx="3">
                  <c:v>1900</c:v>
                </c:pt>
                <c:pt idx="4">
                  <c:v>1910</c:v>
                </c:pt>
                <c:pt idx="5">
                  <c:v>1920</c:v>
                </c:pt>
                <c:pt idx="6">
                  <c:v>1930</c:v>
                </c:pt>
                <c:pt idx="7">
                  <c:v>1940</c:v>
                </c:pt>
                <c:pt idx="8">
                  <c:v>1950</c:v>
                </c:pt>
                <c:pt idx="9">
                  <c:v>1960</c:v>
                </c:pt>
                <c:pt idx="10">
                  <c:v>1970</c:v>
                </c:pt>
                <c:pt idx="11">
                  <c:v>1980</c:v>
                </c:pt>
                <c:pt idx="12">
                  <c:v>1990</c:v>
                </c:pt>
                <c:pt idx="13">
                  <c:v>2000</c:v>
                </c:pt>
                <c:pt idx="14">
                  <c:v>2010</c:v>
                </c:pt>
                <c:pt idx="15">
                  <c:v>2019</c:v>
                </c:pt>
              </c:numCache>
            </c:numRef>
          </c:cat>
          <c:val>
            <c:numRef>
              <c:f>Sheet1!$B$2:$B$17</c:f>
              <c:numCache>
                <c:formatCode>General</c:formatCode>
                <c:ptCount val="16"/>
                <c:pt idx="0">
                  <c:v>563</c:v>
                </c:pt>
                <c:pt idx="1">
                  <c:v>811</c:v>
                </c:pt>
                <c:pt idx="2">
                  <c:v>998</c:v>
                </c:pt>
                <c:pt idx="3">
                  <c:v>997</c:v>
                </c:pt>
                <c:pt idx="4">
                  <c:v>951</c:v>
                </c:pt>
                <c:pt idx="5">
                  <c:v>1041</c:v>
                </c:pt>
                <c:pt idx="6">
                  <c:v>1409</c:v>
                </c:pt>
                <c:pt idx="7">
                  <c:v>1708</c:v>
                </c:pt>
                <c:pt idx="8">
                  <c:v>1851</c:v>
                </c:pt>
                <c:pt idx="9">
                  <c:v>2004</c:v>
                </c:pt>
                <c:pt idx="10">
                  <c:v>2525</c:v>
                </c:pt>
                <c:pt idx="11">
                  <c:v>3152</c:v>
                </c:pt>
                <c:pt idx="12">
                  <c:v>3535</c:v>
                </c:pt>
                <c:pt idx="13">
                  <c:v>4084</c:v>
                </c:pt>
                <c:pt idx="14">
                  <c:v>4599</c:v>
                </c:pt>
                <c:pt idx="15">
                  <c:v>4300</c:v>
                </c:pt>
              </c:numCache>
            </c:numRef>
          </c:val>
          <c:extLst xmlns:c16r2="http://schemas.microsoft.com/office/drawing/2015/06/chart">
            <c:ext xmlns:c16="http://schemas.microsoft.com/office/drawing/2014/chart" uri="{C3380CC4-5D6E-409C-BE32-E72D297353CC}">
              <c16:uniqueId val="{00000000-407A-4A05-BD46-80A8B3A3971F}"/>
            </c:ext>
          </c:extLst>
        </c:ser>
        <c:dLbls>
          <c:showLegendKey val="0"/>
          <c:showVal val="0"/>
          <c:showCatName val="0"/>
          <c:showSerName val="0"/>
          <c:showPercent val="0"/>
          <c:showBubbleSize val="0"/>
        </c:dLbls>
        <c:gapWidth val="150"/>
        <c:overlap val="100"/>
        <c:axId val="1239972208"/>
        <c:axId val="1239983632"/>
      </c:barChart>
      <c:catAx>
        <c:axId val="123997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239983632"/>
        <c:crosses val="autoZero"/>
        <c:auto val="1"/>
        <c:lblAlgn val="ctr"/>
        <c:lblOffset val="100"/>
        <c:noMultiLvlLbl val="0"/>
      </c:catAx>
      <c:valAx>
        <c:axId val="1239983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23997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2"/>
                </a:solidFill>
                <a:latin typeface="Arial" panose="020B0604020202020204" pitchFamily="34" charset="0"/>
                <a:ea typeface="+mn-ea"/>
                <a:cs typeface="Arial" panose="020B0604020202020204" pitchFamily="34" charset="0"/>
              </a:defRPr>
            </a:pPr>
            <a:r>
              <a:rPr lang="en-US" sz="1600" dirty="0"/>
              <a:t>Average US Employee Tenure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Total US Workforce</c:v>
                </c:pt>
              </c:strCache>
            </c:strRef>
          </c:tx>
          <c:spPr>
            <a:ln w="28575" cap="rnd">
              <a:solidFill>
                <a:schemeClr val="accent1"/>
              </a:solidFill>
              <a:round/>
            </a:ln>
            <a:effectLst/>
          </c:spPr>
          <c:marker>
            <c:symbol val="diamond"/>
            <c:size val="7"/>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2010</c:v>
                </c:pt>
                <c:pt idx="1">
                  <c:v>2012</c:v>
                </c:pt>
                <c:pt idx="2">
                  <c:v>2014</c:v>
                </c:pt>
                <c:pt idx="3">
                  <c:v>2016</c:v>
                </c:pt>
                <c:pt idx="4">
                  <c:v>2018</c:v>
                </c:pt>
              </c:numCache>
            </c:numRef>
          </c:cat>
          <c:val>
            <c:numRef>
              <c:f>Sheet1!$B$2:$B$6</c:f>
              <c:numCache>
                <c:formatCode>General</c:formatCode>
                <c:ptCount val="5"/>
                <c:pt idx="0">
                  <c:v>4.4000000000000004</c:v>
                </c:pt>
                <c:pt idx="1">
                  <c:v>4.5999999999999996</c:v>
                </c:pt>
                <c:pt idx="2">
                  <c:v>4.5999999999999996</c:v>
                </c:pt>
                <c:pt idx="3">
                  <c:v>4.2</c:v>
                </c:pt>
                <c:pt idx="4">
                  <c:v>4.2</c:v>
                </c:pt>
              </c:numCache>
            </c:numRef>
          </c:val>
          <c:smooth val="0"/>
          <c:extLst xmlns:c16r2="http://schemas.microsoft.com/office/drawing/2015/06/chart">
            <c:ext xmlns:c16="http://schemas.microsoft.com/office/drawing/2014/chart" uri="{C3380CC4-5D6E-409C-BE32-E72D297353CC}">
              <c16:uniqueId val="{00000000-AE44-4B37-BF4B-640830253F3B}"/>
            </c:ext>
          </c:extLst>
        </c:ser>
        <c:ser>
          <c:idx val="1"/>
          <c:order val="1"/>
          <c:tx>
            <c:strRef>
              <c:f>Sheet1!$C$1</c:f>
              <c:strCache>
                <c:ptCount val="1"/>
                <c:pt idx="0">
                  <c:v>20 to 24 years</c:v>
                </c:pt>
              </c:strCache>
            </c:strRef>
          </c:tx>
          <c:spPr>
            <a:ln w="28575" cap="rnd">
              <a:solidFill>
                <a:schemeClr val="accent2"/>
              </a:solidFill>
              <a:round/>
            </a:ln>
            <a:effectLst/>
          </c:spPr>
          <c:marker>
            <c:symbol val="diamond"/>
            <c:size val="7"/>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2010</c:v>
                </c:pt>
                <c:pt idx="1">
                  <c:v>2012</c:v>
                </c:pt>
                <c:pt idx="2">
                  <c:v>2014</c:v>
                </c:pt>
                <c:pt idx="3">
                  <c:v>2016</c:v>
                </c:pt>
                <c:pt idx="4">
                  <c:v>2018</c:v>
                </c:pt>
              </c:numCache>
            </c:numRef>
          </c:cat>
          <c:val>
            <c:numRef>
              <c:f>Sheet1!$C$2:$C$6</c:f>
              <c:numCache>
                <c:formatCode>General</c:formatCode>
                <c:ptCount val="5"/>
                <c:pt idx="0">
                  <c:v>1.5</c:v>
                </c:pt>
                <c:pt idx="1">
                  <c:v>1.3</c:v>
                </c:pt>
                <c:pt idx="2">
                  <c:v>1.3</c:v>
                </c:pt>
                <c:pt idx="3">
                  <c:v>1.3</c:v>
                </c:pt>
                <c:pt idx="4">
                  <c:v>1.2</c:v>
                </c:pt>
              </c:numCache>
            </c:numRef>
          </c:val>
          <c:smooth val="0"/>
          <c:extLst xmlns:c16r2="http://schemas.microsoft.com/office/drawing/2015/06/chart">
            <c:ext xmlns:c16="http://schemas.microsoft.com/office/drawing/2014/chart" uri="{C3380CC4-5D6E-409C-BE32-E72D297353CC}">
              <c16:uniqueId val="{00000001-AE44-4B37-BF4B-640830253F3B}"/>
            </c:ext>
          </c:extLst>
        </c:ser>
        <c:ser>
          <c:idx val="2"/>
          <c:order val="2"/>
          <c:tx>
            <c:strRef>
              <c:f>Sheet1!$D$1</c:f>
              <c:strCache>
                <c:ptCount val="1"/>
                <c:pt idx="0">
                  <c:v>25 to 34 years</c:v>
                </c:pt>
              </c:strCache>
            </c:strRef>
          </c:tx>
          <c:spPr>
            <a:ln w="28575" cap="rnd">
              <a:solidFill>
                <a:schemeClr val="accent3"/>
              </a:solidFill>
              <a:round/>
            </a:ln>
            <a:effectLst/>
          </c:spPr>
          <c:marker>
            <c:symbol val="diamond"/>
            <c:size val="7"/>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2010</c:v>
                </c:pt>
                <c:pt idx="1">
                  <c:v>2012</c:v>
                </c:pt>
                <c:pt idx="2">
                  <c:v>2014</c:v>
                </c:pt>
                <c:pt idx="3">
                  <c:v>2016</c:v>
                </c:pt>
                <c:pt idx="4">
                  <c:v>2018</c:v>
                </c:pt>
              </c:numCache>
            </c:numRef>
          </c:cat>
          <c:val>
            <c:numRef>
              <c:f>Sheet1!$D$2:$D$6</c:f>
              <c:numCache>
                <c:formatCode>General</c:formatCode>
                <c:ptCount val="5"/>
                <c:pt idx="0">
                  <c:v>3.1</c:v>
                </c:pt>
                <c:pt idx="1">
                  <c:v>3.2</c:v>
                </c:pt>
                <c:pt idx="2">
                  <c:v>3</c:v>
                </c:pt>
                <c:pt idx="3">
                  <c:v>2.8</c:v>
                </c:pt>
                <c:pt idx="4">
                  <c:v>2.8</c:v>
                </c:pt>
              </c:numCache>
            </c:numRef>
          </c:val>
          <c:smooth val="0"/>
          <c:extLst xmlns:c16r2="http://schemas.microsoft.com/office/drawing/2015/06/chart">
            <c:ext xmlns:c16="http://schemas.microsoft.com/office/drawing/2014/chart" uri="{C3380CC4-5D6E-409C-BE32-E72D297353CC}">
              <c16:uniqueId val="{00000002-AE44-4B37-BF4B-640830253F3B}"/>
            </c:ext>
          </c:extLst>
        </c:ser>
        <c:ser>
          <c:idx val="3"/>
          <c:order val="3"/>
          <c:tx>
            <c:strRef>
              <c:f>Sheet1!$E$1</c:f>
              <c:strCache>
                <c:ptCount val="1"/>
                <c:pt idx="0">
                  <c:v>35 to 44 years</c:v>
                </c:pt>
              </c:strCache>
            </c:strRef>
          </c:tx>
          <c:spPr>
            <a:ln w="28575" cap="rnd">
              <a:solidFill>
                <a:schemeClr val="accent4"/>
              </a:solidFill>
              <a:round/>
            </a:ln>
            <a:effectLst/>
          </c:spPr>
          <c:marker>
            <c:symbol val="diamond"/>
            <c:size val="7"/>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2010</c:v>
                </c:pt>
                <c:pt idx="1">
                  <c:v>2012</c:v>
                </c:pt>
                <c:pt idx="2">
                  <c:v>2014</c:v>
                </c:pt>
                <c:pt idx="3">
                  <c:v>2016</c:v>
                </c:pt>
                <c:pt idx="4">
                  <c:v>2018</c:v>
                </c:pt>
              </c:numCache>
            </c:numRef>
          </c:cat>
          <c:val>
            <c:numRef>
              <c:f>Sheet1!$E$2:$E$6</c:f>
              <c:numCache>
                <c:formatCode>General</c:formatCode>
                <c:ptCount val="5"/>
                <c:pt idx="0">
                  <c:v>5.0999999999999996</c:v>
                </c:pt>
                <c:pt idx="1">
                  <c:v>5.3</c:v>
                </c:pt>
                <c:pt idx="2">
                  <c:v>5.2</c:v>
                </c:pt>
                <c:pt idx="3">
                  <c:v>4.9000000000000004</c:v>
                </c:pt>
                <c:pt idx="4">
                  <c:v>4.9000000000000004</c:v>
                </c:pt>
              </c:numCache>
            </c:numRef>
          </c:val>
          <c:smooth val="0"/>
          <c:extLst xmlns:c16r2="http://schemas.microsoft.com/office/drawing/2015/06/chart">
            <c:ext xmlns:c16="http://schemas.microsoft.com/office/drawing/2014/chart" uri="{C3380CC4-5D6E-409C-BE32-E72D297353CC}">
              <c16:uniqueId val="{00000003-AE44-4B37-BF4B-640830253F3B}"/>
            </c:ext>
          </c:extLst>
        </c:ser>
        <c:dLbls>
          <c:showLegendKey val="0"/>
          <c:showVal val="0"/>
          <c:showCatName val="0"/>
          <c:showSerName val="0"/>
          <c:showPercent val="0"/>
          <c:showBubbleSize val="0"/>
        </c:dLbls>
        <c:marker val="1"/>
        <c:smooth val="0"/>
        <c:axId val="1239976560"/>
        <c:axId val="1239980912"/>
      </c:lineChart>
      <c:catAx>
        <c:axId val="123997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239980912"/>
        <c:crosses val="autoZero"/>
        <c:auto val="1"/>
        <c:lblAlgn val="ctr"/>
        <c:lblOffset val="100"/>
        <c:noMultiLvlLbl val="0"/>
      </c:catAx>
      <c:valAx>
        <c:axId val="1239980912"/>
        <c:scaling>
          <c:orientation val="minMax"/>
          <c:max val="6"/>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Arial" panose="020B0604020202020204" pitchFamily="34" charset="0"/>
                    <a:ea typeface="+mn-ea"/>
                    <a:cs typeface="Arial" panose="020B0604020202020204" pitchFamily="34" charset="0"/>
                  </a:defRPr>
                </a:pPr>
                <a:r>
                  <a:rPr lang="en-US"/>
                  <a:t>Number of Years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23997656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2"/>
                </a:solidFill>
                <a:latin typeface="Arial" panose="020B0604020202020204" pitchFamily="34" charset="0"/>
                <a:ea typeface="+mn-ea"/>
                <a:cs typeface="Arial" panose="020B0604020202020204" pitchFamily="34" charset="0"/>
              </a:defRPr>
            </a:pPr>
            <a:r>
              <a:rPr lang="en-US" sz="1600" dirty="0"/>
              <a:t>US Higher Education </a:t>
            </a:r>
            <a:r>
              <a:rPr lang="en-US" sz="1600" baseline="0" dirty="0"/>
              <a:t>Enrollment</a:t>
            </a:r>
            <a:r>
              <a:rPr lang="en-US" sz="1600" dirty="0"/>
              <a:t> Over</a:t>
            </a:r>
            <a:r>
              <a:rPr lang="en-US" sz="1600" baseline="0" dirty="0"/>
              <a:t> Time</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Sheet1!$B$1</c:f>
              <c:strCache>
                <c:ptCount val="1"/>
                <c:pt idx="0">
                  <c:v>Number of Students</c:v>
                </c:pt>
              </c:strCache>
            </c:strRef>
          </c:tx>
          <c:spPr>
            <a:solidFill>
              <a:schemeClr val="accent1"/>
            </a:solidFill>
            <a:ln>
              <a:noFill/>
            </a:ln>
            <a:effectLst/>
          </c:spPr>
          <c:invertIfNegative val="0"/>
          <c:cat>
            <c:numRef>
              <c:f>Sheet1!$A$2:$A$17</c:f>
              <c:numCache>
                <c:formatCode>General</c:formatCode>
                <c:ptCount val="16"/>
                <c:pt idx="0">
                  <c:v>1870</c:v>
                </c:pt>
                <c:pt idx="1">
                  <c:v>1880</c:v>
                </c:pt>
                <c:pt idx="2">
                  <c:v>1890</c:v>
                </c:pt>
                <c:pt idx="3">
                  <c:v>1900</c:v>
                </c:pt>
                <c:pt idx="4">
                  <c:v>1910</c:v>
                </c:pt>
                <c:pt idx="5">
                  <c:v>1920</c:v>
                </c:pt>
                <c:pt idx="6">
                  <c:v>1930</c:v>
                </c:pt>
                <c:pt idx="7">
                  <c:v>1940</c:v>
                </c:pt>
                <c:pt idx="8">
                  <c:v>1950</c:v>
                </c:pt>
                <c:pt idx="9">
                  <c:v>1960</c:v>
                </c:pt>
                <c:pt idx="10">
                  <c:v>1970</c:v>
                </c:pt>
                <c:pt idx="11">
                  <c:v>1980</c:v>
                </c:pt>
                <c:pt idx="12">
                  <c:v>1990</c:v>
                </c:pt>
                <c:pt idx="13">
                  <c:v>2000</c:v>
                </c:pt>
                <c:pt idx="14">
                  <c:v>2010</c:v>
                </c:pt>
                <c:pt idx="15">
                  <c:v>2019</c:v>
                </c:pt>
              </c:numCache>
            </c:numRef>
          </c:cat>
          <c:val>
            <c:numRef>
              <c:f>Sheet1!$B$2:$B$17</c:f>
              <c:numCache>
                <c:formatCode>General</c:formatCode>
                <c:ptCount val="16"/>
                <c:pt idx="0">
                  <c:v>62839</c:v>
                </c:pt>
                <c:pt idx="1">
                  <c:v>115850</c:v>
                </c:pt>
                <c:pt idx="2">
                  <c:v>156756</c:v>
                </c:pt>
                <c:pt idx="3" formatCode="#,##0">
                  <c:v>237592</c:v>
                </c:pt>
                <c:pt idx="4" formatCode="#,##0">
                  <c:v>355430</c:v>
                </c:pt>
                <c:pt idx="5" formatCode="#,##0">
                  <c:v>597880</c:v>
                </c:pt>
                <c:pt idx="6" formatCode="#,##0">
                  <c:v>1100737</c:v>
                </c:pt>
                <c:pt idx="7" formatCode="#,##0">
                  <c:v>1494203</c:v>
                </c:pt>
                <c:pt idx="8" formatCode="#,##0">
                  <c:v>2444900</c:v>
                </c:pt>
                <c:pt idx="9" formatCode="#,##0">
                  <c:v>3639847</c:v>
                </c:pt>
                <c:pt idx="10" formatCode="#,##0">
                  <c:v>8004660</c:v>
                </c:pt>
                <c:pt idx="11" formatCode="#,##0">
                  <c:v>11569899</c:v>
                </c:pt>
                <c:pt idx="12" formatCode="#,##0">
                  <c:v>13538560</c:v>
                </c:pt>
                <c:pt idx="13" formatCode="#,##0">
                  <c:v>15701409</c:v>
                </c:pt>
                <c:pt idx="14" formatCode="#,##0">
                  <c:v>21591742</c:v>
                </c:pt>
                <c:pt idx="15" formatCode="#,##0">
                  <c:v>19900000</c:v>
                </c:pt>
              </c:numCache>
            </c:numRef>
          </c:val>
          <c:extLst xmlns:c16r2="http://schemas.microsoft.com/office/drawing/2015/06/chart">
            <c:ext xmlns:c16="http://schemas.microsoft.com/office/drawing/2014/chart" uri="{C3380CC4-5D6E-409C-BE32-E72D297353CC}">
              <c16:uniqueId val="{00000000-407A-4A05-BD46-80A8B3A3971F}"/>
            </c:ext>
          </c:extLst>
        </c:ser>
        <c:dLbls>
          <c:showLegendKey val="0"/>
          <c:showVal val="0"/>
          <c:showCatName val="0"/>
          <c:showSerName val="0"/>
          <c:showPercent val="0"/>
          <c:showBubbleSize val="0"/>
        </c:dLbls>
        <c:gapWidth val="150"/>
        <c:overlap val="100"/>
        <c:axId val="1239974928"/>
        <c:axId val="1239982000"/>
      </c:barChart>
      <c:catAx>
        <c:axId val="123997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239982000"/>
        <c:crosses val="autoZero"/>
        <c:auto val="1"/>
        <c:lblAlgn val="ctr"/>
        <c:lblOffset val="100"/>
        <c:noMultiLvlLbl val="0"/>
      </c:catAx>
      <c:valAx>
        <c:axId val="1239982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239974928"/>
        <c:crosses val="autoZero"/>
        <c:crossBetween val="between"/>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2"/>
                </a:solidFill>
                <a:latin typeface="+mn-lt"/>
                <a:ea typeface="+mn-ea"/>
                <a:cs typeface="+mn-cs"/>
              </a:defRPr>
            </a:pPr>
            <a:r>
              <a:rPr lang="en-US"/>
              <a:t>Percent of Students who Consider Getting a Better Job a Very Important Reason to Go to College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 be able to get a better job</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1970</c:v>
                </c:pt>
                <c:pt idx="1">
                  <c:v>1980</c:v>
                </c:pt>
                <c:pt idx="2">
                  <c:v>1990</c:v>
                </c:pt>
                <c:pt idx="3">
                  <c:v>2000</c:v>
                </c:pt>
                <c:pt idx="4">
                  <c:v>2010</c:v>
                </c:pt>
                <c:pt idx="5">
                  <c:v>2016</c:v>
                </c:pt>
              </c:numCache>
            </c:numRef>
          </c:cat>
          <c:val>
            <c:numRef>
              <c:f>Sheet1!$B$2:$B$7</c:f>
              <c:numCache>
                <c:formatCode>0.0%</c:formatCode>
                <c:ptCount val="6"/>
                <c:pt idx="0" formatCode="0%">
                  <c:v>0.7</c:v>
                </c:pt>
                <c:pt idx="1">
                  <c:v>0.748</c:v>
                </c:pt>
                <c:pt idx="2">
                  <c:v>0.75600000000000001</c:v>
                </c:pt>
                <c:pt idx="3">
                  <c:v>0.71599999999999997</c:v>
                </c:pt>
                <c:pt idx="4">
                  <c:v>0.84699999999999998</c:v>
                </c:pt>
                <c:pt idx="5">
                  <c:v>0.84799999999999998</c:v>
                </c:pt>
              </c:numCache>
            </c:numRef>
          </c:val>
          <c:extLst xmlns:c16r2="http://schemas.microsoft.com/office/drawing/2015/06/chart">
            <c:ext xmlns:c16="http://schemas.microsoft.com/office/drawing/2014/chart" uri="{C3380CC4-5D6E-409C-BE32-E72D297353CC}">
              <c16:uniqueId val="{00000000-3824-4B11-8793-3ED0DF284863}"/>
            </c:ext>
          </c:extLst>
        </c:ser>
        <c:dLbls>
          <c:showLegendKey val="0"/>
          <c:showVal val="0"/>
          <c:showCatName val="0"/>
          <c:showSerName val="0"/>
          <c:showPercent val="0"/>
          <c:showBubbleSize val="0"/>
        </c:dLbls>
        <c:gapWidth val="219"/>
        <c:overlap val="-27"/>
        <c:axId val="1239981456"/>
        <c:axId val="1239982544"/>
      </c:barChart>
      <c:catAx>
        <c:axId val="12399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239982544"/>
        <c:crosses val="autoZero"/>
        <c:auto val="1"/>
        <c:lblAlgn val="ctr"/>
        <c:lblOffset val="100"/>
        <c:noMultiLvlLbl val="0"/>
      </c:catAx>
      <c:valAx>
        <c:axId val="1239982544"/>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US"/>
                  <a:t>Percent of students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2399814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2"/>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2"/>
                </a:solidFill>
                <a:latin typeface="+mn-lt"/>
                <a:ea typeface="+mn-ea"/>
                <a:cs typeface="+mn-cs"/>
              </a:defRPr>
            </a:pPr>
            <a:r>
              <a:rPr lang="en-US" dirty="0"/>
              <a:t>US Job</a:t>
            </a:r>
            <a:r>
              <a:rPr lang="en-US" baseline="0" dirty="0"/>
              <a:t> Openings</a:t>
            </a:r>
            <a:r>
              <a:rPr lang="en-US" dirty="0"/>
              <a:t> and Unemployment Rate</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9.7405303030303036E-2"/>
          <c:y val="0.10944730241363983"/>
          <c:w val="0.80476938562291367"/>
          <c:h val="0.63391752167342719"/>
        </c:manualLayout>
      </c:layout>
      <c:barChart>
        <c:barDir val="col"/>
        <c:grouping val="clustered"/>
        <c:varyColors val="0"/>
        <c:ser>
          <c:idx val="1"/>
          <c:order val="1"/>
          <c:tx>
            <c:strRef>
              <c:f>Sheet1!$C$1</c:f>
              <c:strCache>
                <c:ptCount val="1"/>
                <c:pt idx="0">
                  <c:v>Job Openings</c:v>
                </c:pt>
              </c:strCache>
            </c:strRef>
          </c:tx>
          <c:spPr>
            <a:solidFill>
              <a:schemeClr val="bg2">
                <a:lumMod val="65000"/>
              </a:schemeClr>
            </a:solidFill>
            <a:ln>
              <a:noFill/>
            </a:ln>
            <a:effectLst/>
          </c:spPr>
          <c:invertIfNegative val="0"/>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#,##0</c:formatCode>
                <c:ptCount val="19"/>
                <c:pt idx="0">
                  <c:v>4868</c:v>
                </c:pt>
                <c:pt idx="1">
                  <c:v>3523</c:v>
                </c:pt>
                <c:pt idx="2">
                  <c:v>3039</c:v>
                </c:pt>
                <c:pt idx="3">
                  <c:v>3281</c:v>
                </c:pt>
                <c:pt idx="4">
                  <c:v>3935</c:v>
                </c:pt>
                <c:pt idx="5">
                  <c:v>4146</c:v>
                </c:pt>
                <c:pt idx="6">
                  <c:v>4469</c:v>
                </c:pt>
                <c:pt idx="7">
                  <c:v>4400</c:v>
                </c:pt>
                <c:pt idx="8">
                  <c:v>3059</c:v>
                </c:pt>
                <c:pt idx="9">
                  <c:v>2487</c:v>
                </c:pt>
                <c:pt idx="10">
                  <c:v>2969</c:v>
                </c:pt>
                <c:pt idx="11">
                  <c:v>3662</c:v>
                </c:pt>
                <c:pt idx="12">
                  <c:v>3840</c:v>
                </c:pt>
                <c:pt idx="13">
                  <c:v>3996</c:v>
                </c:pt>
                <c:pt idx="14">
                  <c:v>4981</c:v>
                </c:pt>
                <c:pt idx="15">
                  <c:v>5678</c:v>
                </c:pt>
                <c:pt idx="16">
                  <c:v>5831</c:v>
                </c:pt>
                <c:pt idx="17">
                  <c:v>6204</c:v>
                </c:pt>
                <c:pt idx="18">
                  <c:v>7479</c:v>
                </c:pt>
              </c:numCache>
            </c:numRef>
          </c:val>
          <c:extLst xmlns:c16r2="http://schemas.microsoft.com/office/drawing/2015/06/chart">
            <c:ext xmlns:c16="http://schemas.microsoft.com/office/drawing/2014/chart" uri="{C3380CC4-5D6E-409C-BE32-E72D297353CC}">
              <c16:uniqueId val="{00000001-6CE3-4C1D-AD0D-E1B3D6005666}"/>
            </c:ext>
          </c:extLst>
        </c:ser>
        <c:dLbls>
          <c:showLegendKey val="0"/>
          <c:showVal val="0"/>
          <c:showCatName val="0"/>
          <c:showSerName val="0"/>
          <c:showPercent val="0"/>
          <c:showBubbleSize val="0"/>
        </c:dLbls>
        <c:gapWidth val="219"/>
        <c:axId val="1239983088"/>
        <c:axId val="1239976016"/>
      </c:barChart>
      <c:lineChart>
        <c:grouping val="standard"/>
        <c:varyColors val="0"/>
        <c:ser>
          <c:idx val="0"/>
          <c:order val="0"/>
          <c:tx>
            <c:strRef>
              <c:f>Sheet1!$B$1</c:f>
              <c:strCache>
                <c:ptCount val="1"/>
                <c:pt idx="0">
                  <c:v>Unemployment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0.00%</c:formatCode>
                <c:ptCount val="19"/>
                <c:pt idx="0">
                  <c:v>3.9E-2</c:v>
                </c:pt>
                <c:pt idx="1">
                  <c:v>5.7000000000000002E-2</c:v>
                </c:pt>
                <c:pt idx="2">
                  <c:v>0.06</c:v>
                </c:pt>
                <c:pt idx="3">
                  <c:v>5.7000000000000002E-2</c:v>
                </c:pt>
                <c:pt idx="4">
                  <c:v>5.3999999999999999E-2</c:v>
                </c:pt>
                <c:pt idx="5">
                  <c:v>4.9000000000000002E-2</c:v>
                </c:pt>
                <c:pt idx="6">
                  <c:v>4.3999999999999997E-2</c:v>
                </c:pt>
                <c:pt idx="7">
                  <c:v>0.05</c:v>
                </c:pt>
                <c:pt idx="8">
                  <c:v>7.2999999999999995E-2</c:v>
                </c:pt>
                <c:pt idx="9">
                  <c:v>9.9000000000000005E-2</c:v>
                </c:pt>
                <c:pt idx="10">
                  <c:v>9.2999999999999999E-2</c:v>
                </c:pt>
                <c:pt idx="11">
                  <c:v>8.5000000000000006E-2</c:v>
                </c:pt>
                <c:pt idx="12">
                  <c:v>7.9000000000000001E-2</c:v>
                </c:pt>
                <c:pt idx="13">
                  <c:v>6.7000000000000004E-2</c:v>
                </c:pt>
                <c:pt idx="14">
                  <c:v>5.6000000000000001E-2</c:v>
                </c:pt>
                <c:pt idx="15" formatCode="0%">
                  <c:v>0.05</c:v>
                </c:pt>
                <c:pt idx="16">
                  <c:v>4.7E-2</c:v>
                </c:pt>
                <c:pt idx="17">
                  <c:v>4.1000000000000002E-2</c:v>
                </c:pt>
                <c:pt idx="18">
                  <c:v>3.9E-2</c:v>
                </c:pt>
              </c:numCache>
            </c:numRef>
          </c:val>
          <c:smooth val="0"/>
          <c:extLst xmlns:c16r2="http://schemas.microsoft.com/office/drawing/2015/06/chart">
            <c:ext xmlns:c16="http://schemas.microsoft.com/office/drawing/2014/chart" uri="{C3380CC4-5D6E-409C-BE32-E72D297353CC}">
              <c16:uniqueId val="{00000000-6CE3-4C1D-AD0D-E1B3D6005666}"/>
            </c:ext>
          </c:extLst>
        </c:ser>
        <c:ser>
          <c:idx val="2"/>
          <c:order val="2"/>
          <c:tx>
            <c:strRef>
              <c:f>Sheet1!$D$1</c:f>
              <c:strCache>
                <c:ptCount val="1"/>
                <c:pt idx="0">
                  <c:v>% Jobs Open</c:v>
                </c:pt>
              </c:strCache>
            </c:strRef>
          </c:tx>
          <c:spPr>
            <a:ln w="28575" cap="rnd">
              <a:solidFill>
                <a:schemeClr val="accent1">
                  <a:lumMod val="50000"/>
                </a:schemeClr>
              </a:solidFill>
              <a:round/>
            </a:ln>
            <a:effectLst/>
          </c:spPr>
          <c:marker>
            <c:symbol val="circle"/>
            <c:size val="5"/>
            <c:spPr>
              <a:solidFill>
                <a:schemeClr val="tx2">
                  <a:lumMod val="90000"/>
                  <a:lumOff val="10000"/>
                </a:schemeClr>
              </a:solidFill>
              <a:ln w="9525">
                <a:solidFill>
                  <a:schemeClr val="accent1">
                    <a:lumMod val="50000"/>
                  </a:schemeClr>
                </a:solidFill>
              </a:ln>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0.0%</c:formatCode>
                <c:ptCount val="19"/>
                <c:pt idx="0">
                  <c:v>3.5000000000000003E-2</c:v>
                </c:pt>
                <c:pt idx="1">
                  <c:v>2.6000000000000002E-2</c:v>
                </c:pt>
                <c:pt idx="2">
                  <c:v>2.3E-2</c:v>
                </c:pt>
                <c:pt idx="3">
                  <c:v>2.5000000000000001E-2</c:v>
                </c:pt>
                <c:pt idx="4">
                  <c:v>2.8999999999999998E-2</c:v>
                </c:pt>
                <c:pt idx="5">
                  <c:v>0.03</c:v>
                </c:pt>
                <c:pt idx="6">
                  <c:v>3.2000000000000001E-2</c:v>
                </c:pt>
                <c:pt idx="7">
                  <c:v>3.1E-2</c:v>
                </c:pt>
                <c:pt idx="8">
                  <c:v>2.2000000000000002E-2</c:v>
                </c:pt>
                <c:pt idx="9">
                  <c:v>1.9E-2</c:v>
                </c:pt>
                <c:pt idx="10">
                  <c:v>2.2000000000000002E-2</c:v>
                </c:pt>
                <c:pt idx="11">
                  <c:v>2.7000000000000003E-2</c:v>
                </c:pt>
                <c:pt idx="12">
                  <c:v>2.7999999999999997E-2</c:v>
                </c:pt>
                <c:pt idx="13">
                  <c:v>2.7999999999999997E-2</c:v>
                </c:pt>
                <c:pt idx="14">
                  <c:v>3.4000000000000002E-2</c:v>
                </c:pt>
                <c:pt idx="15">
                  <c:v>3.7999999999999999E-2</c:v>
                </c:pt>
                <c:pt idx="16">
                  <c:v>3.9E-2</c:v>
                </c:pt>
                <c:pt idx="17">
                  <c:v>0.04</c:v>
                </c:pt>
                <c:pt idx="18">
                  <c:v>4.7E-2</c:v>
                </c:pt>
              </c:numCache>
            </c:numRef>
          </c:val>
          <c:smooth val="0"/>
          <c:extLst xmlns:c16r2="http://schemas.microsoft.com/office/drawing/2015/06/chart">
            <c:ext xmlns:c16="http://schemas.microsoft.com/office/drawing/2014/chart" uri="{C3380CC4-5D6E-409C-BE32-E72D297353CC}">
              <c16:uniqueId val="{00000002-6CE3-4C1D-AD0D-E1B3D6005666}"/>
            </c:ext>
          </c:extLst>
        </c:ser>
        <c:dLbls>
          <c:showLegendKey val="0"/>
          <c:showVal val="0"/>
          <c:showCatName val="0"/>
          <c:showSerName val="0"/>
          <c:showPercent val="0"/>
          <c:showBubbleSize val="0"/>
        </c:dLbls>
        <c:marker val="1"/>
        <c:smooth val="0"/>
        <c:axId val="1239972752"/>
        <c:axId val="1239968944"/>
      </c:lineChart>
      <c:catAx>
        <c:axId val="123998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239976016"/>
        <c:crosses val="autoZero"/>
        <c:auto val="1"/>
        <c:lblAlgn val="ctr"/>
        <c:lblOffset val="100"/>
        <c:noMultiLvlLbl val="0"/>
      </c:catAx>
      <c:valAx>
        <c:axId val="123997601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dirty="0"/>
                  <a:t>Number of Jobs Open (millions)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239983088"/>
        <c:crosses val="autoZero"/>
        <c:crossBetween val="between"/>
        <c:dispUnits>
          <c:builtInUnit val="thousands"/>
        </c:dispUnits>
      </c:valAx>
      <c:valAx>
        <c:axId val="123996894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239972752"/>
        <c:crosses val="max"/>
        <c:crossBetween val="between"/>
      </c:valAx>
      <c:catAx>
        <c:axId val="1239972752"/>
        <c:scaling>
          <c:orientation val="minMax"/>
        </c:scaling>
        <c:delete val="1"/>
        <c:axPos val="b"/>
        <c:numFmt formatCode="General" sourceLinked="1"/>
        <c:majorTickMark val="out"/>
        <c:minorTickMark val="none"/>
        <c:tickLblPos val="nextTo"/>
        <c:crossAx val="1239968944"/>
        <c:crosses val="autoZero"/>
        <c:auto val="1"/>
        <c:lblAlgn val="ctr"/>
        <c:lblOffset val="100"/>
        <c:noMultiLvlLbl val="0"/>
      </c:catAx>
      <c:spPr>
        <a:noFill/>
        <a:ln>
          <a:noFill/>
        </a:ln>
        <a:effectLst/>
      </c:spPr>
    </c:plotArea>
    <c:legend>
      <c:legendPos val="r"/>
      <c:layout>
        <c:manualLayout>
          <c:xMode val="edge"/>
          <c:yMode val="edge"/>
          <c:x val="7.7266646280865381E-2"/>
          <c:y val="0.89475085500676055"/>
          <c:w val="0.84020907897876407"/>
          <c:h val="5.97945995386940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dirty="0"/>
              <a:t>US Post</a:t>
            </a:r>
            <a:r>
              <a:rPr lang="en-US" baseline="0" dirty="0"/>
              <a:t>-Secondary Online and Ground Enrollment</a:t>
            </a:r>
            <a:endParaRPr lang="en-US"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351131108611424"/>
          <c:y val="0.11290932951562872"/>
          <c:w val="0.84791726034245707"/>
          <c:h val="0.73056492229272374"/>
        </c:manualLayout>
      </c:layout>
      <c:barChart>
        <c:barDir val="col"/>
        <c:grouping val="stacked"/>
        <c:varyColors val="0"/>
        <c:ser>
          <c:idx val="1"/>
          <c:order val="1"/>
          <c:tx>
            <c:strRef>
              <c:f>Sheet1!$C$1</c:f>
              <c:strCache>
                <c:ptCount val="1"/>
                <c:pt idx="0">
                  <c:v>Ground Students</c:v>
                </c:pt>
              </c:strCache>
            </c:strRef>
          </c:tx>
          <c:spPr>
            <a:solidFill>
              <a:schemeClr val="accent1">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General</c:formatCode>
                <c:ptCount val="6"/>
                <c:pt idx="0">
                  <c:v>5085909</c:v>
                </c:pt>
                <c:pt idx="1">
                  <c:v>5296841</c:v>
                </c:pt>
                <c:pt idx="2">
                  <c:v>5752498</c:v>
                </c:pt>
                <c:pt idx="3">
                  <c:v>5988831</c:v>
                </c:pt>
                <c:pt idx="4">
                  <c:v>6300586</c:v>
                </c:pt>
                <c:pt idx="5">
                  <c:v>6657460</c:v>
                </c:pt>
              </c:numCache>
            </c:numRef>
          </c:val>
          <c:extLst xmlns:c16r2="http://schemas.microsoft.com/office/drawing/2015/06/chart">
            <c:ext xmlns:c16="http://schemas.microsoft.com/office/drawing/2014/chart" uri="{C3380CC4-5D6E-409C-BE32-E72D297353CC}">
              <c16:uniqueId val="{00000001-220C-4CB7-9DF5-4E89620349CC}"/>
            </c:ext>
          </c:extLst>
        </c:ser>
        <c:ser>
          <c:idx val="2"/>
          <c:order val="2"/>
          <c:tx>
            <c:strRef>
              <c:f>Sheet1!$D$1</c:f>
              <c:strCache>
                <c:ptCount val="1"/>
                <c:pt idx="0">
                  <c:v>Students Enrolled in at Least One Distance Course</c:v>
                </c:pt>
              </c:strCache>
            </c:strRef>
          </c:tx>
          <c:spPr>
            <a:solidFill>
              <a:schemeClr val="accent3">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2012</c:v>
                </c:pt>
                <c:pt idx="1">
                  <c:v>2013</c:v>
                </c:pt>
                <c:pt idx="2">
                  <c:v>2014</c:v>
                </c:pt>
                <c:pt idx="3">
                  <c:v>2015</c:v>
                </c:pt>
                <c:pt idx="4">
                  <c:v>2016</c:v>
                </c:pt>
                <c:pt idx="5">
                  <c:v>2017</c:v>
                </c:pt>
              </c:numCache>
            </c:numRef>
          </c:cat>
          <c:val>
            <c:numRef>
              <c:f>Sheet1!$D$2:$D$7</c:f>
              <c:numCache>
                <c:formatCode>General</c:formatCode>
                <c:ptCount val="6"/>
                <c:pt idx="0">
                  <c:v>15425940</c:v>
                </c:pt>
                <c:pt idx="1">
                  <c:v>15157495</c:v>
                </c:pt>
                <c:pt idx="2">
                  <c:v>14885489</c:v>
                </c:pt>
                <c:pt idx="3">
                  <c:v>14547400</c:v>
                </c:pt>
                <c:pt idx="4">
                  <c:v>13923483</c:v>
                </c:pt>
                <c:pt idx="5">
                  <c:v>13477699</c:v>
                </c:pt>
              </c:numCache>
            </c:numRef>
          </c:val>
          <c:extLst xmlns:c16r2="http://schemas.microsoft.com/office/drawing/2015/06/chart">
            <c:ext xmlns:c16="http://schemas.microsoft.com/office/drawing/2014/chart" uri="{C3380CC4-5D6E-409C-BE32-E72D297353CC}">
              <c16:uniqueId val="{00000002-220C-4CB7-9DF5-4E89620349CC}"/>
            </c:ext>
          </c:extLst>
        </c:ser>
        <c:dLbls>
          <c:showLegendKey val="0"/>
          <c:showVal val="0"/>
          <c:showCatName val="0"/>
          <c:showSerName val="0"/>
          <c:showPercent val="0"/>
          <c:showBubbleSize val="0"/>
        </c:dLbls>
        <c:gapWidth val="219"/>
        <c:overlap val="100"/>
        <c:axId val="1239969488"/>
        <c:axId val="1239970032"/>
      </c:barChart>
      <c:lineChart>
        <c:grouping val="standard"/>
        <c:varyColors val="0"/>
        <c:ser>
          <c:idx val="0"/>
          <c:order val="0"/>
          <c:tx>
            <c:strRef>
              <c:f>Sheet1!$B$1</c:f>
              <c:strCache>
                <c:ptCount val="1"/>
                <c:pt idx="0">
                  <c:v>All US Post-Secondary Students</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t" anchorCtr="0">
                <a:spAutoFit/>
              </a:bodyPr>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20511849</c:v>
                </c:pt>
                <c:pt idx="1">
                  <c:v>20454336</c:v>
                </c:pt>
                <c:pt idx="2">
                  <c:v>20637987</c:v>
                </c:pt>
                <c:pt idx="3">
                  <c:v>20536231</c:v>
                </c:pt>
                <c:pt idx="4">
                  <c:v>20224069</c:v>
                </c:pt>
                <c:pt idx="5">
                  <c:v>20135159</c:v>
                </c:pt>
              </c:numCache>
            </c:numRef>
          </c:val>
          <c:smooth val="0"/>
          <c:extLst xmlns:c16r2="http://schemas.microsoft.com/office/drawing/2015/06/chart">
            <c:ext xmlns:c16="http://schemas.microsoft.com/office/drawing/2014/chart" uri="{C3380CC4-5D6E-409C-BE32-E72D297353CC}">
              <c16:uniqueId val="{00000000-220C-4CB7-9DF5-4E89620349CC}"/>
            </c:ext>
          </c:extLst>
        </c:ser>
        <c:dLbls>
          <c:showLegendKey val="0"/>
          <c:showVal val="0"/>
          <c:showCatName val="0"/>
          <c:showSerName val="0"/>
          <c:showPercent val="0"/>
          <c:showBubbleSize val="0"/>
        </c:dLbls>
        <c:marker val="1"/>
        <c:smooth val="0"/>
        <c:axId val="1239969488"/>
        <c:axId val="1239970032"/>
      </c:lineChart>
      <c:catAx>
        <c:axId val="123996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9970032"/>
        <c:crosses val="autoZero"/>
        <c:auto val="1"/>
        <c:lblAlgn val="ctr"/>
        <c:lblOffset val="100"/>
        <c:noMultiLvlLbl val="0"/>
      </c:catAx>
      <c:valAx>
        <c:axId val="1239970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Number of Students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9969488"/>
        <c:crosses val="autoZero"/>
        <c:crossBetween val="between"/>
        <c:dispUnits>
          <c:builtInUnit val="millions"/>
          <c:dispUnitsLbl>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ispUnitsLbl>
        </c:dispUnits>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a:t>Enrollment of Largest Online Universities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13494258530183725"/>
          <c:y val="0.12833853466487422"/>
          <c:w val="0.53791221641849229"/>
          <c:h val="0.71220256385634717"/>
        </c:manualLayout>
      </c:layout>
      <c:lineChart>
        <c:grouping val="standard"/>
        <c:varyColors val="0"/>
        <c:ser>
          <c:idx val="0"/>
          <c:order val="0"/>
          <c:tx>
            <c:strRef>
              <c:f>Sheet1!$B$1</c:f>
              <c:strCache>
                <c:ptCount val="1"/>
                <c:pt idx="0">
                  <c:v>Western Governors U (Competency-Based)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41369</c:v>
                </c:pt>
                <c:pt idx="1">
                  <c:v>46733</c:v>
                </c:pt>
                <c:pt idx="2">
                  <c:v>57821</c:v>
                </c:pt>
                <c:pt idx="3">
                  <c:v>70504</c:v>
                </c:pt>
                <c:pt idx="4">
                  <c:v>84289</c:v>
                </c:pt>
                <c:pt idx="5">
                  <c:v>98627</c:v>
                </c:pt>
              </c:numCache>
            </c:numRef>
          </c:val>
          <c:smooth val="0"/>
          <c:extLst xmlns:c16r2="http://schemas.microsoft.com/office/drawing/2015/06/chart">
            <c:ext xmlns:c16="http://schemas.microsoft.com/office/drawing/2014/chart" uri="{C3380CC4-5D6E-409C-BE32-E72D297353CC}">
              <c16:uniqueId val="{00000000-8D8F-4537-9858-0E5956059765}"/>
            </c:ext>
          </c:extLst>
        </c:ser>
        <c:ser>
          <c:idx val="1"/>
          <c:order val="1"/>
          <c:tx>
            <c:strRef>
              <c:f>Sheet1!$C$1</c:f>
              <c:strCache>
                <c:ptCount val="1"/>
                <c:pt idx="0">
                  <c:v>Southern New Hampshire U (Partially Competency Based)</c:v>
                </c:pt>
              </c:strCache>
            </c:strRef>
          </c:tx>
          <c:spPr>
            <a:ln w="28575" cap="rnd">
              <a:solidFill>
                <a:schemeClr val="accent4">
                  <a:lumMod val="50000"/>
                  <a:lumOff val="50000"/>
                </a:schemeClr>
              </a:solidFill>
              <a:round/>
            </a:ln>
            <a:effectLst/>
          </c:spPr>
          <c:marker>
            <c:symbol val="circle"/>
            <c:size val="5"/>
            <c:spPr>
              <a:solidFill>
                <a:srgbClr val="6792CA"/>
              </a:solidFill>
              <a:ln w="9525">
                <a:noFill/>
              </a:ln>
              <a:effectLst/>
            </c:spPr>
          </c:marker>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General</c:formatCode>
                <c:ptCount val="6"/>
                <c:pt idx="0">
                  <c:v>10679</c:v>
                </c:pt>
                <c:pt idx="1">
                  <c:v>20701</c:v>
                </c:pt>
                <c:pt idx="2">
                  <c:v>35861</c:v>
                </c:pt>
                <c:pt idx="3">
                  <c:v>53760</c:v>
                </c:pt>
                <c:pt idx="4">
                  <c:v>61495</c:v>
                </c:pt>
                <c:pt idx="5">
                  <c:v>83919</c:v>
                </c:pt>
              </c:numCache>
            </c:numRef>
          </c:val>
          <c:smooth val="0"/>
          <c:extLst xmlns:c16r2="http://schemas.microsoft.com/office/drawing/2015/06/chart">
            <c:ext xmlns:c16="http://schemas.microsoft.com/office/drawing/2014/chart" uri="{C3380CC4-5D6E-409C-BE32-E72D297353CC}">
              <c16:uniqueId val="{00000001-8D8F-4537-9858-0E5956059765}"/>
            </c:ext>
          </c:extLst>
        </c:ser>
        <c:ser>
          <c:idx val="2"/>
          <c:order val="2"/>
          <c:tx>
            <c:strRef>
              <c:f>Sheet1!$D$1</c:f>
              <c:strCache>
                <c:ptCount val="1"/>
                <c:pt idx="0">
                  <c:v>Grand Canyon U</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Sheet1!$A$2:$A$7</c:f>
              <c:numCache>
                <c:formatCode>General</c:formatCode>
                <c:ptCount val="6"/>
                <c:pt idx="0">
                  <c:v>2012</c:v>
                </c:pt>
                <c:pt idx="1">
                  <c:v>2013</c:v>
                </c:pt>
                <c:pt idx="2">
                  <c:v>2014</c:v>
                </c:pt>
                <c:pt idx="3">
                  <c:v>2015</c:v>
                </c:pt>
                <c:pt idx="4">
                  <c:v>2016</c:v>
                </c:pt>
                <c:pt idx="5">
                  <c:v>2017</c:v>
                </c:pt>
              </c:numCache>
            </c:numRef>
          </c:cat>
          <c:val>
            <c:numRef>
              <c:f>Sheet1!$D$2:$D$7</c:f>
              <c:numCache>
                <c:formatCode>General</c:formatCode>
                <c:ptCount val="6"/>
                <c:pt idx="0">
                  <c:v>28417</c:v>
                </c:pt>
                <c:pt idx="1">
                  <c:v>45496</c:v>
                </c:pt>
                <c:pt idx="2">
                  <c:v>49685</c:v>
                </c:pt>
                <c:pt idx="3">
                  <c:v>54118</c:v>
                </c:pt>
                <c:pt idx="4">
                  <c:v>58779</c:v>
                </c:pt>
                <c:pt idx="5">
                  <c:v>64551</c:v>
                </c:pt>
              </c:numCache>
            </c:numRef>
          </c:val>
          <c:smooth val="0"/>
          <c:extLst xmlns:c16r2="http://schemas.microsoft.com/office/drawing/2015/06/chart">
            <c:ext xmlns:c16="http://schemas.microsoft.com/office/drawing/2014/chart" uri="{C3380CC4-5D6E-409C-BE32-E72D297353CC}">
              <c16:uniqueId val="{00000002-8D8F-4537-9858-0E5956059765}"/>
            </c:ext>
          </c:extLst>
        </c:ser>
        <c:ser>
          <c:idx val="3"/>
          <c:order val="3"/>
          <c:tx>
            <c:strRef>
              <c:f>Sheet1!$E$1</c:f>
              <c:strCache>
                <c:ptCount val="1"/>
                <c:pt idx="0">
                  <c:v>Liberty U</c:v>
                </c:pt>
              </c:strCache>
            </c:strRef>
          </c:tx>
          <c:spPr>
            <a:ln w="28575" cap="rnd">
              <a:solidFill>
                <a:schemeClr val="accent1">
                  <a:lumMod val="60000"/>
                  <a:lumOff val="40000"/>
                </a:schemeClr>
              </a:solidFill>
              <a:round/>
            </a:ln>
            <a:effectLst/>
          </c:spPr>
          <c:marker>
            <c:symbol val="circle"/>
            <c:size val="5"/>
            <c:spPr>
              <a:solidFill>
                <a:schemeClr val="accent1">
                  <a:lumMod val="40000"/>
                  <a:lumOff val="60000"/>
                </a:schemeClr>
              </a:solidFill>
              <a:ln w="9525">
                <a:noFill/>
              </a:ln>
              <a:effectLst/>
            </c:spPr>
          </c:marker>
          <c:cat>
            <c:numRef>
              <c:f>Sheet1!$A$2:$A$7</c:f>
              <c:numCache>
                <c:formatCode>General</c:formatCode>
                <c:ptCount val="6"/>
                <c:pt idx="0">
                  <c:v>2012</c:v>
                </c:pt>
                <c:pt idx="1">
                  <c:v>2013</c:v>
                </c:pt>
                <c:pt idx="2">
                  <c:v>2014</c:v>
                </c:pt>
                <c:pt idx="3">
                  <c:v>2015</c:v>
                </c:pt>
                <c:pt idx="4">
                  <c:v>2016</c:v>
                </c:pt>
                <c:pt idx="5">
                  <c:v>2017</c:v>
                </c:pt>
              </c:numCache>
            </c:numRef>
          </c:cat>
          <c:val>
            <c:numRef>
              <c:f>Sheet1!$E$2:$E$7</c:f>
              <c:numCache>
                <c:formatCode>General</c:formatCode>
                <c:ptCount val="6"/>
                <c:pt idx="0">
                  <c:v>61786</c:v>
                </c:pt>
                <c:pt idx="1">
                  <c:v>64503</c:v>
                </c:pt>
                <c:pt idx="2">
                  <c:v>67780</c:v>
                </c:pt>
                <c:pt idx="3">
                  <c:v>66300</c:v>
                </c:pt>
                <c:pt idx="4">
                  <c:v>60850</c:v>
                </c:pt>
                <c:pt idx="5">
                  <c:v>59840</c:v>
                </c:pt>
              </c:numCache>
            </c:numRef>
          </c:val>
          <c:smooth val="0"/>
          <c:extLst xmlns:c16r2="http://schemas.microsoft.com/office/drawing/2015/06/chart">
            <c:ext xmlns:c16="http://schemas.microsoft.com/office/drawing/2014/chart" uri="{C3380CC4-5D6E-409C-BE32-E72D297353CC}">
              <c16:uniqueId val="{00000003-8D8F-4537-9858-0E5956059765}"/>
            </c:ext>
          </c:extLst>
        </c:ser>
        <c:ser>
          <c:idx val="4"/>
          <c:order val="4"/>
          <c:tx>
            <c:strRef>
              <c:f>Sheet1!$F$1</c:f>
              <c:strCache>
                <c:ptCount val="1"/>
                <c:pt idx="0">
                  <c:v>Walden U</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Sheet1!$A$2:$A$7</c:f>
              <c:numCache>
                <c:formatCode>General</c:formatCode>
                <c:ptCount val="6"/>
                <c:pt idx="0">
                  <c:v>2012</c:v>
                </c:pt>
                <c:pt idx="1">
                  <c:v>2013</c:v>
                </c:pt>
                <c:pt idx="2">
                  <c:v>2014</c:v>
                </c:pt>
                <c:pt idx="3">
                  <c:v>2015</c:v>
                </c:pt>
                <c:pt idx="4">
                  <c:v>2016</c:v>
                </c:pt>
                <c:pt idx="5">
                  <c:v>2017</c:v>
                </c:pt>
              </c:numCache>
            </c:numRef>
          </c:cat>
          <c:val>
            <c:numRef>
              <c:f>Sheet1!$F$2:$F$7</c:f>
              <c:numCache>
                <c:formatCode>General</c:formatCode>
                <c:ptCount val="6"/>
                <c:pt idx="0">
                  <c:v>50209</c:v>
                </c:pt>
                <c:pt idx="1">
                  <c:v>51016</c:v>
                </c:pt>
                <c:pt idx="2">
                  <c:v>52188</c:v>
                </c:pt>
                <c:pt idx="3">
                  <c:v>52799</c:v>
                </c:pt>
                <c:pt idx="4">
                  <c:v>52565</c:v>
                </c:pt>
                <c:pt idx="5">
                  <c:v>49680</c:v>
                </c:pt>
              </c:numCache>
            </c:numRef>
          </c:val>
          <c:smooth val="0"/>
          <c:extLst xmlns:c16r2="http://schemas.microsoft.com/office/drawing/2015/06/chart">
            <c:ext xmlns:c16="http://schemas.microsoft.com/office/drawing/2014/chart" uri="{C3380CC4-5D6E-409C-BE32-E72D297353CC}">
              <c16:uniqueId val="{00000004-8D8F-4537-9858-0E5956059765}"/>
            </c:ext>
          </c:extLst>
        </c:ser>
        <c:dLbls>
          <c:showLegendKey val="0"/>
          <c:showVal val="0"/>
          <c:showCatName val="0"/>
          <c:showSerName val="0"/>
          <c:showPercent val="0"/>
          <c:showBubbleSize val="0"/>
        </c:dLbls>
        <c:marker val="1"/>
        <c:smooth val="0"/>
        <c:axId val="1239970576"/>
        <c:axId val="1239971120"/>
      </c:lineChart>
      <c:catAx>
        <c:axId val="123997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39971120"/>
        <c:crosses val="autoZero"/>
        <c:auto val="1"/>
        <c:lblAlgn val="ctr"/>
        <c:lblOffset val="100"/>
        <c:noMultiLvlLbl val="0"/>
      </c:catAx>
      <c:valAx>
        <c:axId val="1239971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a:t>Number of Students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39970576"/>
        <c:crosses val="autoZero"/>
        <c:crossBetween val="between"/>
      </c:valAx>
      <c:spPr>
        <a:noFill/>
        <a:ln>
          <a:noFill/>
        </a:ln>
        <a:effectLst/>
      </c:spPr>
    </c:plotArea>
    <c:legend>
      <c:legendPos val="b"/>
      <c:layout>
        <c:manualLayout>
          <c:xMode val="edge"/>
          <c:yMode val="edge"/>
          <c:x val="0.70281528546555438"/>
          <c:y val="0.18228922604186673"/>
          <c:w val="0.29718471453444556"/>
          <c:h val="0.747974251063444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5" tIns="48327" rIns="96655" bIns="48327" rtlCol="0"/>
          <a:lstStyle>
            <a:lvl1pPr algn="r">
              <a:defRPr sz="1200"/>
            </a:lvl1pPr>
          </a:lstStyle>
          <a:p>
            <a:fld id="{CA869C63-99CE-7C40-A7E9-3930C61B23AB}" type="datetimeFigureOut">
              <a:t>5/23/2019</a:t>
            </a:fld>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655" tIns="48327" rIns="96655"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655" tIns="48327" rIns="96655" bIns="48327" rtlCol="0" anchor="b"/>
          <a:lstStyle>
            <a:lvl1pPr algn="r">
              <a:defRPr sz="1200"/>
            </a:lvl1pPr>
          </a:lstStyle>
          <a:p>
            <a:fld id="{155B6EDB-6C4A-2346-91D8-76F2620B19F2}" type="slidenum">
              <a:t>‹#›</a:t>
            </a:fld>
            <a:endParaRPr lang="en-US" dirty="0"/>
          </a:p>
        </p:txBody>
      </p:sp>
    </p:spTree>
    <p:extLst>
      <p:ext uri="{BB962C8B-B14F-4D97-AF65-F5344CB8AC3E}">
        <p14:creationId xmlns:p14="http://schemas.microsoft.com/office/powerpoint/2010/main" val="3686524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5" tIns="48327" rIns="96655" bIns="48327" rtlCol="0"/>
          <a:lstStyle>
            <a:lvl1pPr algn="r">
              <a:defRPr sz="1200"/>
            </a:lvl1pPr>
          </a:lstStyle>
          <a:p>
            <a:fld id="{E3E59D94-626A-4CE8-9932-5221A04BF234}" type="datetimeFigureOut">
              <a:rPr lang="en-US" smtClean="0"/>
              <a:t>5/23/2019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5" tIns="48327" rIns="96655" bIns="4832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5" tIns="48327" rIns="96655"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55" tIns="48327" rIns="96655"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55" tIns="48327" rIns="96655" bIns="48327" rtlCol="0" anchor="b"/>
          <a:lstStyle>
            <a:lvl1pPr algn="r">
              <a:defRPr sz="1200"/>
            </a:lvl1pPr>
          </a:lstStyle>
          <a:p>
            <a:fld id="{043CB7BC-4AFB-4847-AC93-5F4E37C870A2}" type="slidenum">
              <a:rPr lang="en-US" smtClean="0"/>
              <a:t>‹#›</a:t>
            </a:fld>
            <a:endParaRPr lang="en-US" dirty="0"/>
          </a:p>
        </p:txBody>
      </p:sp>
    </p:spTree>
    <p:extLst>
      <p:ext uri="{BB962C8B-B14F-4D97-AF65-F5344CB8AC3E}">
        <p14:creationId xmlns:p14="http://schemas.microsoft.com/office/powerpoint/2010/main" val="18079140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CB7BC-4AFB-4847-AC93-5F4E37C870A2}" type="slidenum">
              <a:rPr lang="en-US" smtClean="0"/>
              <a:t>0</a:t>
            </a:fld>
            <a:endParaRPr lang="en-US" dirty="0"/>
          </a:p>
        </p:txBody>
      </p:sp>
    </p:spTree>
    <p:extLst>
      <p:ext uri="{BB962C8B-B14F-4D97-AF65-F5344CB8AC3E}">
        <p14:creationId xmlns:p14="http://schemas.microsoft.com/office/powerpoint/2010/main" val="24399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https://www.naceweb.org/job-market/graduate-outcomes/first-destination/class-of-2017/</a:t>
            </a:r>
          </a:p>
          <a:p>
            <a:r>
              <a:rPr lang="en-US" dirty="0"/>
              <a:t>https://www.kornferry.com/press/high-demand-low-reward-salaries-for-2018-college-graduates-flat-korn-ferry-analysis-shows</a:t>
            </a:r>
          </a:p>
        </p:txBody>
      </p:sp>
      <p:sp>
        <p:nvSpPr>
          <p:cNvPr id="4" name="Slide Number Placeholder 3"/>
          <p:cNvSpPr>
            <a:spLocks noGrp="1"/>
          </p:cNvSpPr>
          <p:nvPr>
            <p:ph type="sldNum" sz="quarter" idx="5"/>
          </p:nvPr>
        </p:nvSpPr>
        <p:spPr/>
        <p:txBody>
          <a:bodyPr/>
          <a:lstStyle/>
          <a:p>
            <a:fld id="{043CB7BC-4AFB-4847-AC93-5F4E37C870A2}" type="slidenum">
              <a:rPr lang="en-US" smtClean="0"/>
              <a:t>11</a:t>
            </a:fld>
            <a:endParaRPr lang="en-US" dirty="0"/>
          </a:p>
        </p:txBody>
      </p:sp>
    </p:spTree>
    <p:extLst>
      <p:ext uri="{BB962C8B-B14F-4D97-AF65-F5344CB8AC3E}">
        <p14:creationId xmlns:p14="http://schemas.microsoft.com/office/powerpoint/2010/main" val="6569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https://www.naceweb.org/job-market/graduate-outcomes/first-destination/class-of-2017/</a:t>
            </a:r>
          </a:p>
          <a:p>
            <a:r>
              <a:rPr lang="en-US" dirty="0"/>
              <a:t>https://www.kornferry.com/press/high-demand-low-reward-salaries-for-2018-college-graduates-flat-korn-ferry-analysis-shows</a:t>
            </a:r>
          </a:p>
        </p:txBody>
      </p:sp>
      <p:sp>
        <p:nvSpPr>
          <p:cNvPr id="4" name="Slide Number Placeholder 3"/>
          <p:cNvSpPr>
            <a:spLocks noGrp="1"/>
          </p:cNvSpPr>
          <p:nvPr>
            <p:ph type="sldNum" sz="quarter" idx="5"/>
          </p:nvPr>
        </p:nvSpPr>
        <p:spPr/>
        <p:txBody>
          <a:bodyPr/>
          <a:lstStyle/>
          <a:p>
            <a:fld id="{043CB7BC-4AFB-4847-AC93-5F4E37C870A2}" type="slidenum">
              <a:rPr lang="en-US" smtClean="0"/>
              <a:t>12</a:t>
            </a:fld>
            <a:endParaRPr lang="en-US" dirty="0"/>
          </a:p>
        </p:txBody>
      </p:sp>
    </p:spTree>
    <p:extLst>
      <p:ext uri="{BB962C8B-B14F-4D97-AF65-F5344CB8AC3E}">
        <p14:creationId xmlns:p14="http://schemas.microsoft.com/office/powerpoint/2010/main" val="2012120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CB7BC-4AFB-4847-AC93-5F4E37C870A2}" type="slidenum">
              <a:rPr lang="en-US" smtClean="0"/>
              <a:t>14</a:t>
            </a:fld>
            <a:endParaRPr lang="en-US" dirty="0"/>
          </a:p>
        </p:txBody>
      </p:sp>
    </p:spTree>
    <p:extLst>
      <p:ext uri="{BB962C8B-B14F-4D97-AF65-F5344CB8AC3E}">
        <p14:creationId xmlns:p14="http://schemas.microsoft.com/office/powerpoint/2010/main" val="1462574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CB7BC-4AFB-4847-AC93-5F4E37C870A2}" type="slidenum">
              <a:rPr lang="en-US" smtClean="0"/>
              <a:t>15</a:t>
            </a:fld>
            <a:endParaRPr lang="en-US" dirty="0"/>
          </a:p>
        </p:txBody>
      </p:sp>
    </p:spTree>
    <p:extLst>
      <p:ext uri="{BB962C8B-B14F-4D97-AF65-F5344CB8AC3E}">
        <p14:creationId xmlns:p14="http://schemas.microsoft.com/office/powerpoint/2010/main" val="426230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https://tradingeconomics.com/united-kingdom/job-vacancies</a:t>
            </a:r>
            <a:r>
              <a:rPr lang="en-US" dirty="0"/>
              <a:t> </a:t>
            </a:r>
          </a:p>
        </p:txBody>
      </p:sp>
      <p:sp>
        <p:nvSpPr>
          <p:cNvPr id="4" name="Slide Number Placeholder 3"/>
          <p:cNvSpPr>
            <a:spLocks noGrp="1"/>
          </p:cNvSpPr>
          <p:nvPr>
            <p:ph type="sldNum" sz="quarter" idx="10"/>
          </p:nvPr>
        </p:nvSpPr>
        <p:spPr/>
        <p:txBody>
          <a:bodyPr/>
          <a:lstStyle/>
          <a:p>
            <a:fld id="{043CB7BC-4AFB-4847-AC93-5F4E37C870A2}" type="slidenum">
              <a:rPr lang="en-US" smtClean="0"/>
              <a:t>16</a:t>
            </a:fld>
            <a:endParaRPr lang="en-US" dirty="0"/>
          </a:p>
        </p:txBody>
      </p:sp>
    </p:spTree>
    <p:extLst>
      <p:ext uri="{BB962C8B-B14F-4D97-AF65-F5344CB8AC3E}">
        <p14:creationId xmlns:p14="http://schemas.microsoft.com/office/powerpoint/2010/main" val="3224460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CB7BC-4AFB-4847-AC93-5F4E37C870A2}" type="slidenum">
              <a:rPr lang="en-US" smtClean="0"/>
              <a:t>17</a:t>
            </a:fld>
            <a:endParaRPr lang="en-US" dirty="0"/>
          </a:p>
        </p:txBody>
      </p:sp>
    </p:spTree>
    <p:extLst>
      <p:ext uri="{BB962C8B-B14F-4D97-AF65-F5344CB8AC3E}">
        <p14:creationId xmlns:p14="http://schemas.microsoft.com/office/powerpoint/2010/main" val="352765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CB7BC-4AFB-4847-AC93-5F4E37C870A2}" type="slidenum">
              <a:rPr lang="en-US" smtClean="0"/>
              <a:t>18</a:t>
            </a:fld>
            <a:endParaRPr lang="en-US" dirty="0"/>
          </a:p>
        </p:txBody>
      </p:sp>
    </p:spTree>
    <p:extLst>
      <p:ext uri="{BB962C8B-B14F-4D97-AF65-F5344CB8AC3E}">
        <p14:creationId xmlns:p14="http://schemas.microsoft.com/office/powerpoint/2010/main" val="155385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https://tech.ed.gov/equip/</a:t>
            </a:r>
          </a:p>
        </p:txBody>
      </p:sp>
      <p:sp>
        <p:nvSpPr>
          <p:cNvPr id="4" name="Slide Number Placeholder 3"/>
          <p:cNvSpPr>
            <a:spLocks noGrp="1"/>
          </p:cNvSpPr>
          <p:nvPr>
            <p:ph type="sldNum" sz="quarter" idx="5"/>
          </p:nvPr>
        </p:nvSpPr>
        <p:spPr/>
        <p:txBody>
          <a:bodyPr/>
          <a:lstStyle/>
          <a:p>
            <a:fld id="{043CB7BC-4AFB-4847-AC93-5F4E37C870A2}" type="slidenum">
              <a:rPr lang="en-US" smtClean="0"/>
              <a:t>28</a:t>
            </a:fld>
            <a:endParaRPr lang="en-US" dirty="0"/>
          </a:p>
        </p:txBody>
      </p:sp>
    </p:spTree>
    <p:extLst>
      <p:ext uri="{BB962C8B-B14F-4D97-AF65-F5344CB8AC3E}">
        <p14:creationId xmlns:p14="http://schemas.microsoft.com/office/powerpoint/2010/main" val="4164998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CB7BC-4AFB-4847-AC93-5F4E37C870A2}" type="slidenum">
              <a:rPr lang="en-US" smtClean="0"/>
              <a:t>31</a:t>
            </a:fld>
            <a:endParaRPr lang="en-US" dirty="0"/>
          </a:p>
        </p:txBody>
      </p:sp>
    </p:spTree>
    <p:extLst>
      <p:ext uri="{BB962C8B-B14F-4D97-AF65-F5344CB8AC3E}">
        <p14:creationId xmlns:p14="http://schemas.microsoft.com/office/powerpoint/2010/main" val="23008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https://www.insidehighered.com/digital-learning/article/2018/11/07/new-data-online-enrollments-grow-and-share-overall-enrollment</a:t>
            </a:r>
          </a:p>
        </p:txBody>
      </p:sp>
      <p:sp>
        <p:nvSpPr>
          <p:cNvPr id="4" name="Slide Number Placeholder 3"/>
          <p:cNvSpPr>
            <a:spLocks noGrp="1"/>
          </p:cNvSpPr>
          <p:nvPr>
            <p:ph type="sldNum" sz="quarter" idx="5"/>
          </p:nvPr>
        </p:nvSpPr>
        <p:spPr/>
        <p:txBody>
          <a:bodyPr/>
          <a:lstStyle/>
          <a:p>
            <a:fld id="{043CB7BC-4AFB-4847-AC93-5F4E37C870A2}" type="slidenum">
              <a:rPr lang="en-US" smtClean="0"/>
              <a:t>38</a:t>
            </a:fld>
            <a:endParaRPr lang="en-US" dirty="0"/>
          </a:p>
        </p:txBody>
      </p:sp>
    </p:spTree>
    <p:extLst>
      <p:ext uri="{BB962C8B-B14F-4D97-AF65-F5344CB8AC3E}">
        <p14:creationId xmlns:p14="http://schemas.microsoft.com/office/powerpoint/2010/main" val="156332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https://ourworldindata.org/tertiary-education</a:t>
            </a:r>
          </a:p>
          <a:p>
            <a:endParaRPr lang="en-US" dirty="0"/>
          </a:p>
          <a:p>
            <a:r>
              <a:rPr lang="en-US" dirty="0"/>
              <a:t>Would estimate 10K+ universities in the last 50 years, mainly because US grew from 1,700 universities to 4,000+. Would conservatively estimate that 40% of universities worldwide have developed since 1950</a:t>
            </a:r>
          </a:p>
        </p:txBody>
      </p:sp>
      <p:sp>
        <p:nvSpPr>
          <p:cNvPr id="4" name="Slide Number Placeholder 3"/>
          <p:cNvSpPr>
            <a:spLocks noGrp="1"/>
          </p:cNvSpPr>
          <p:nvPr>
            <p:ph type="sldNum" sz="quarter" idx="5"/>
          </p:nvPr>
        </p:nvSpPr>
        <p:spPr/>
        <p:txBody>
          <a:bodyPr/>
          <a:lstStyle/>
          <a:p>
            <a:fld id="{043CB7BC-4AFB-4847-AC93-5F4E37C870A2}" type="slidenum">
              <a:rPr lang="en-US" smtClean="0"/>
              <a:t>3</a:t>
            </a:fld>
            <a:endParaRPr lang="en-US" dirty="0"/>
          </a:p>
        </p:txBody>
      </p:sp>
    </p:spTree>
    <p:extLst>
      <p:ext uri="{BB962C8B-B14F-4D97-AF65-F5344CB8AC3E}">
        <p14:creationId xmlns:p14="http://schemas.microsoft.com/office/powerpoint/2010/main" val="929296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https://www.qualityinfo.org/-/growth-in-distance-learning-outpaces-total-enrollment-growth</a:t>
            </a:r>
          </a:p>
        </p:txBody>
      </p:sp>
      <p:sp>
        <p:nvSpPr>
          <p:cNvPr id="4" name="Slide Number Placeholder 3"/>
          <p:cNvSpPr>
            <a:spLocks noGrp="1"/>
          </p:cNvSpPr>
          <p:nvPr>
            <p:ph type="sldNum" sz="quarter" idx="5"/>
          </p:nvPr>
        </p:nvSpPr>
        <p:spPr/>
        <p:txBody>
          <a:bodyPr/>
          <a:lstStyle/>
          <a:p>
            <a:fld id="{043CB7BC-4AFB-4847-AC93-5F4E37C870A2}" type="slidenum">
              <a:rPr lang="en-US" smtClean="0"/>
              <a:t>39</a:t>
            </a:fld>
            <a:endParaRPr lang="en-US" dirty="0"/>
          </a:p>
        </p:txBody>
      </p:sp>
    </p:spTree>
    <p:extLst>
      <p:ext uri="{BB962C8B-B14F-4D97-AF65-F5344CB8AC3E}">
        <p14:creationId xmlns:p14="http://schemas.microsoft.com/office/powerpoint/2010/main" val="1331328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https://docs.google.com/spreadsheets/d/14IufaUu1_zkZdtGoC95YHEtaqL8vZImSOLoYovtIOC0/edit#gid=478993373</a:t>
            </a:r>
          </a:p>
          <a:p>
            <a:r>
              <a:rPr lang="en-US" dirty="0"/>
              <a:t>https://mfeldstein.com/fall-2017-top-30-largest-online-enrollments-us/</a:t>
            </a:r>
          </a:p>
          <a:p>
            <a:endParaRPr lang="en-US" dirty="0"/>
          </a:p>
        </p:txBody>
      </p:sp>
      <p:sp>
        <p:nvSpPr>
          <p:cNvPr id="4" name="Slide Number Placeholder 3"/>
          <p:cNvSpPr>
            <a:spLocks noGrp="1"/>
          </p:cNvSpPr>
          <p:nvPr>
            <p:ph type="sldNum" sz="quarter" idx="5"/>
          </p:nvPr>
        </p:nvSpPr>
        <p:spPr/>
        <p:txBody>
          <a:bodyPr/>
          <a:lstStyle/>
          <a:p>
            <a:fld id="{043CB7BC-4AFB-4847-AC93-5F4E37C870A2}" type="slidenum">
              <a:rPr lang="en-US" smtClean="0"/>
              <a:t>43</a:t>
            </a:fld>
            <a:endParaRPr lang="en-US" dirty="0"/>
          </a:p>
        </p:txBody>
      </p:sp>
    </p:spTree>
    <p:extLst>
      <p:ext uri="{BB962C8B-B14F-4D97-AF65-F5344CB8AC3E}">
        <p14:creationId xmlns:p14="http://schemas.microsoft.com/office/powerpoint/2010/main" val="1932833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https://www.shrm.org/ResourcesAndTools/hr-topics/talent-acquisition/pages/no-degree-ey-deloitte-pwc.aspx</a:t>
            </a:r>
          </a:p>
        </p:txBody>
      </p:sp>
      <p:sp>
        <p:nvSpPr>
          <p:cNvPr id="4" name="Slide Number Placeholder 3"/>
          <p:cNvSpPr>
            <a:spLocks noGrp="1"/>
          </p:cNvSpPr>
          <p:nvPr>
            <p:ph type="sldNum" sz="quarter" idx="5"/>
          </p:nvPr>
        </p:nvSpPr>
        <p:spPr/>
        <p:txBody>
          <a:bodyPr/>
          <a:lstStyle/>
          <a:p>
            <a:fld id="{043CB7BC-4AFB-4847-AC93-5F4E37C870A2}" type="slidenum">
              <a:rPr lang="en-US" smtClean="0"/>
              <a:t>49</a:t>
            </a:fld>
            <a:endParaRPr lang="en-US" dirty="0"/>
          </a:p>
        </p:txBody>
      </p:sp>
    </p:spTree>
    <p:extLst>
      <p:ext uri="{BB962C8B-B14F-4D97-AF65-F5344CB8AC3E}">
        <p14:creationId xmlns:p14="http://schemas.microsoft.com/office/powerpoint/2010/main" val="2864078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https://www.shrm.org/ResourcesAndTools/hr-topics/talent-acquisition/pages/no-degree-ey-deloitte-pwc.aspx</a:t>
            </a:r>
          </a:p>
        </p:txBody>
      </p:sp>
      <p:sp>
        <p:nvSpPr>
          <p:cNvPr id="4" name="Slide Number Placeholder 3"/>
          <p:cNvSpPr>
            <a:spLocks noGrp="1"/>
          </p:cNvSpPr>
          <p:nvPr>
            <p:ph type="sldNum" sz="quarter" idx="5"/>
          </p:nvPr>
        </p:nvSpPr>
        <p:spPr/>
        <p:txBody>
          <a:bodyPr/>
          <a:lstStyle/>
          <a:p>
            <a:fld id="{043CB7BC-4AFB-4847-AC93-5F4E37C870A2}" type="slidenum">
              <a:rPr lang="en-US" smtClean="0"/>
              <a:t>50</a:t>
            </a:fld>
            <a:endParaRPr lang="en-US" dirty="0"/>
          </a:p>
        </p:txBody>
      </p:sp>
    </p:spTree>
    <p:extLst>
      <p:ext uri="{BB962C8B-B14F-4D97-AF65-F5344CB8AC3E}">
        <p14:creationId xmlns:p14="http://schemas.microsoft.com/office/powerpoint/2010/main" val="392729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https://nces.ed.gov/pubs93/93442.pdf</a:t>
            </a:r>
          </a:p>
          <a:p>
            <a:r>
              <a:rPr lang="en-US" dirty="0"/>
              <a:t>https://nces.ed.gov/fastfacts/display.asp?id=84</a:t>
            </a:r>
          </a:p>
          <a:p>
            <a:endParaRPr lang="en-US" dirty="0"/>
          </a:p>
        </p:txBody>
      </p:sp>
      <p:sp>
        <p:nvSpPr>
          <p:cNvPr id="4" name="Slide Number Placeholder 3"/>
          <p:cNvSpPr>
            <a:spLocks noGrp="1"/>
          </p:cNvSpPr>
          <p:nvPr>
            <p:ph type="sldNum" sz="quarter" idx="5"/>
          </p:nvPr>
        </p:nvSpPr>
        <p:spPr/>
        <p:txBody>
          <a:bodyPr/>
          <a:lstStyle/>
          <a:p>
            <a:fld id="{043CB7BC-4AFB-4847-AC93-5F4E37C870A2}" type="slidenum">
              <a:rPr lang="en-US" smtClean="0"/>
              <a:t>4</a:t>
            </a:fld>
            <a:endParaRPr lang="en-US" dirty="0"/>
          </a:p>
        </p:txBody>
      </p:sp>
    </p:spTree>
    <p:extLst>
      <p:ext uri="{BB962C8B-B14F-4D97-AF65-F5344CB8AC3E}">
        <p14:creationId xmlns:p14="http://schemas.microsoft.com/office/powerpoint/2010/main" val="16315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CB7BC-4AFB-4847-AC93-5F4E37C870A2}" type="slidenum">
              <a:rPr lang="en-US" smtClean="0"/>
              <a:t>5</a:t>
            </a:fld>
            <a:endParaRPr lang="en-US" dirty="0"/>
          </a:p>
        </p:txBody>
      </p:sp>
    </p:spTree>
    <p:extLst>
      <p:ext uri="{BB962C8B-B14F-4D97-AF65-F5344CB8AC3E}">
        <p14:creationId xmlns:p14="http://schemas.microsoft.com/office/powerpoint/2010/main" val="2366734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https://www.bls.gov/news.release/tenure.t01.htm</a:t>
            </a:r>
          </a:p>
        </p:txBody>
      </p:sp>
      <p:sp>
        <p:nvSpPr>
          <p:cNvPr id="4" name="Slide Number Placeholder 3"/>
          <p:cNvSpPr>
            <a:spLocks noGrp="1"/>
          </p:cNvSpPr>
          <p:nvPr>
            <p:ph type="sldNum" sz="quarter" idx="5"/>
          </p:nvPr>
        </p:nvSpPr>
        <p:spPr/>
        <p:txBody>
          <a:bodyPr/>
          <a:lstStyle/>
          <a:p>
            <a:fld id="{043CB7BC-4AFB-4847-AC93-5F4E37C870A2}" type="slidenum">
              <a:rPr lang="en-US" smtClean="0"/>
              <a:t>6</a:t>
            </a:fld>
            <a:endParaRPr lang="en-US" dirty="0"/>
          </a:p>
        </p:txBody>
      </p:sp>
    </p:spTree>
    <p:extLst>
      <p:ext uri="{BB962C8B-B14F-4D97-AF65-F5344CB8AC3E}">
        <p14:creationId xmlns:p14="http://schemas.microsoft.com/office/powerpoint/2010/main" val="119884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https://www.theworkplacedepot.co.uk/news/2013/03/26/top-5-inventions-that-changed-the-workplace/</a:t>
            </a:r>
          </a:p>
        </p:txBody>
      </p:sp>
      <p:sp>
        <p:nvSpPr>
          <p:cNvPr id="4" name="Slide Number Placeholder 3"/>
          <p:cNvSpPr>
            <a:spLocks noGrp="1"/>
          </p:cNvSpPr>
          <p:nvPr>
            <p:ph type="sldNum" sz="quarter" idx="5"/>
          </p:nvPr>
        </p:nvSpPr>
        <p:spPr/>
        <p:txBody>
          <a:bodyPr/>
          <a:lstStyle/>
          <a:p>
            <a:fld id="{043CB7BC-4AFB-4847-AC93-5F4E37C870A2}" type="slidenum">
              <a:rPr lang="en-US" smtClean="0"/>
              <a:t>7</a:t>
            </a:fld>
            <a:endParaRPr lang="en-US" dirty="0"/>
          </a:p>
        </p:txBody>
      </p:sp>
    </p:spTree>
    <p:extLst>
      <p:ext uri="{BB962C8B-B14F-4D97-AF65-F5344CB8AC3E}">
        <p14:creationId xmlns:p14="http://schemas.microsoft.com/office/powerpoint/2010/main" val="2977472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https://nces.ed.gov/pubs93/93442.pdf</a:t>
            </a:r>
          </a:p>
          <a:p>
            <a:r>
              <a:rPr lang="en-US" dirty="0"/>
              <a:t>https://nces.ed.gov/fastfacts/display.asp?id=84</a:t>
            </a:r>
          </a:p>
          <a:p>
            <a:endParaRPr lang="en-US" dirty="0"/>
          </a:p>
        </p:txBody>
      </p:sp>
      <p:sp>
        <p:nvSpPr>
          <p:cNvPr id="4" name="Slide Number Placeholder 3"/>
          <p:cNvSpPr>
            <a:spLocks noGrp="1"/>
          </p:cNvSpPr>
          <p:nvPr>
            <p:ph type="sldNum" sz="quarter" idx="5"/>
          </p:nvPr>
        </p:nvSpPr>
        <p:spPr/>
        <p:txBody>
          <a:bodyPr/>
          <a:lstStyle/>
          <a:p>
            <a:fld id="{043CB7BC-4AFB-4847-AC93-5F4E37C870A2}" type="slidenum">
              <a:rPr lang="en-US" smtClean="0"/>
              <a:t>8</a:t>
            </a:fld>
            <a:endParaRPr lang="en-US" dirty="0"/>
          </a:p>
        </p:txBody>
      </p:sp>
    </p:spTree>
    <p:extLst>
      <p:ext uri="{BB962C8B-B14F-4D97-AF65-F5344CB8AC3E}">
        <p14:creationId xmlns:p14="http://schemas.microsoft.com/office/powerpoint/2010/main" val="422822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https://ourworldindata.org/tertiary-education</a:t>
            </a:r>
          </a:p>
        </p:txBody>
      </p:sp>
      <p:sp>
        <p:nvSpPr>
          <p:cNvPr id="4" name="Slide Number Placeholder 3"/>
          <p:cNvSpPr>
            <a:spLocks noGrp="1"/>
          </p:cNvSpPr>
          <p:nvPr>
            <p:ph type="sldNum" sz="quarter" idx="5"/>
          </p:nvPr>
        </p:nvSpPr>
        <p:spPr/>
        <p:txBody>
          <a:bodyPr/>
          <a:lstStyle/>
          <a:p>
            <a:fld id="{043CB7BC-4AFB-4847-AC93-5F4E37C870A2}" type="slidenum">
              <a:rPr lang="en-US" smtClean="0"/>
              <a:t>9</a:t>
            </a:fld>
            <a:endParaRPr lang="en-US" dirty="0"/>
          </a:p>
        </p:txBody>
      </p:sp>
    </p:spTree>
    <p:extLst>
      <p:ext uri="{BB962C8B-B14F-4D97-AF65-F5344CB8AC3E}">
        <p14:creationId xmlns:p14="http://schemas.microsoft.com/office/powerpoint/2010/main" val="286201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https://www.chronicle.com/interactives/freshmen-survey</a:t>
            </a:r>
          </a:p>
        </p:txBody>
      </p:sp>
      <p:sp>
        <p:nvSpPr>
          <p:cNvPr id="4" name="Slide Number Placeholder 3"/>
          <p:cNvSpPr>
            <a:spLocks noGrp="1"/>
          </p:cNvSpPr>
          <p:nvPr>
            <p:ph type="sldNum" sz="quarter" idx="5"/>
          </p:nvPr>
        </p:nvSpPr>
        <p:spPr/>
        <p:txBody>
          <a:bodyPr/>
          <a:lstStyle/>
          <a:p>
            <a:fld id="{043CB7BC-4AFB-4847-AC93-5F4E37C870A2}" type="slidenum">
              <a:rPr lang="en-US" smtClean="0"/>
              <a:t>10</a:t>
            </a:fld>
            <a:endParaRPr lang="en-US" dirty="0"/>
          </a:p>
        </p:txBody>
      </p:sp>
    </p:spTree>
    <p:extLst>
      <p:ext uri="{BB962C8B-B14F-4D97-AF65-F5344CB8AC3E}">
        <p14:creationId xmlns:p14="http://schemas.microsoft.com/office/powerpoint/2010/main" val="3655815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40000">
                <a:srgbClr val="122137"/>
              </a:gs>
              <a:gs pos="0">
                <a:srgbClr val="00336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2"/>
          <p:cNvSpPr>
            <a:spLocks noGrp="1"/>
          </p:cNvSpPr>
          <p:nvPr>
            <p:ph type="body" sz="quarter" idx="10"/>
          </p:nvPr>
        </p:nvSpPr>
        <p:spPr>
          <a:xfrm>
            <a:off x="0" y="1981200"/>
            <a:ext cx="9144000" cy="685800"/>
          </a:xfrm>
          <a:prstGeom prst="rect">
            <a:avLst/>
          </a:prstGeom>
        </p:spPr>
        <p:txBody>
          <a:bodyPr lIns="0" tIns="0" rIns="0" bIns="0" anchor="b"/>
          <a:lstStyle>
            <a:lvl1pPr marL="0" indent="0" algn="ctr">
              <a:spcBef>
                <a:spcPts val="0"/>
              </a:spcBef>
              <a:buNone/>
              <a:defRPr sz="3600">
                <a:solidFill>
                  <a:schemeClr val="bg1"/>
                </a:solidFill>
                <a:latin typeface="Georgia"/>
                <a:cs typeface="Georgia"/>
              </a:defRPr>
            </a:lvl1pPr>
            <a:lvl5pPr>
              <a:defRPr/>
            </a:lvl5pPr>
          </a:lstStyle>
          <a:p>
            <a:pPr lvl="0"/>
            <a:endParaRPr lang="en-US" dirty="0"/>
          </a:p>
        </p:txBody>
      </p:sp>
      <p:sp>
        <p:nvSpPr>
          <p:cNvPr id="13" name="Text Placeholder 2"/>
          <p:cNvSpPr>
            <a:spLocks noGrp="1"/>
          </p:cNvSpPr>
          <p:nvPr>
            <p:ph type="body" sz="quarter" idx="11"/>
          </p:nvPr>
        </p:nvSpPr>
        <p:spPr>
          <a:xfrm>
            <a:off x="0" y="2819400"/>
            <a:ext cx="9144000" cy="685800"/>
          </a:xfrm>
          <a:prstGeom prst="rect">
            <a:avLst/>
          </a:prstGeom>
        </p:spPr>
        <p:txBody>
          <a:bodyPr lIns="0" tIns="0" rIns="0" bIns="0"/>
          <a:lstStyle>
            <a:lvl1pPr marL="0" indent="0" algn="ctr">
              <a:spcBef>
                <a:spcPts val="0"/>
              </a:spcBef>
              <a:buNone/>
              <a:defRPr sz="1800" b="1">
                <a:solidFill>
                  <a:srgbClr val="249DF8"/>
                </a:solidFill>
                <a:latin typeface="Arial"/>
                <a:cs typeface="Arial"/>
              </a:defRPr>
            </a:lvl1pPr>
            <a:lvl5pPr>
              <a:defRPr/>
            </a:lvl5pPr>
          </a:lstStyle>
          <a:p>
            <a:pPr lvl="0"/>
            <a:endParaRPr lang="en-US" dirty="0"/>
          </a:p>
        </p:txBody>
      </p:sp>
    </p:spTree>
    <p:extLst>
      <p:ext uri="{BB962C8B-B14F-4D97-AF65-F5344CB8AC3E}">
        <p14:creationId xmlns:p14="http://schemas.microsoft.com/office/powerpoint/2010/main" val="147888209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Rectangle 7"/>
          <p:cNvSpPr/>
          <p:nvPr userDrawn="1"/>
        </p:nvSpPr>
        <p:spPr>
          <a:xfrm>
            <a:off x="8458200" y="0"/>
            <a:ext cx="685800" cy="6858000"/>
          </a:xfrm>
          <a:prstGeom prst="rect">
            <a:avLst/>
          </a:prstGeom>
          <a:gradFill flip="none" rotWithShape="1">
            <a:gsLst>
              <a:gs pos="40000">
                <a:srgbClr val="122137"/>
              </a:gs>
              <a:gs pos="0">
                <a:srgbClr val="00336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Afbeelding 8" descr="VU_logo_lightgrey.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610600" y="474688"/>
            <a:ext cx="370554" cy="287312"/>
          </a:xfrm>
          <a:prstGeom prst="rect">
            <a:avLst/>
          </a:prstGeom>
        </p:spPr>
      </p:pic>
      <p:sp>
        <p:nvSpPr>
          <p:cNvPr id="3" name="Content Placeholder 2"/>
          <p:cNvSpPr>
            <a:spLocks noGrp="1"/>
          </p:cNvSpPr>
          <p:nvPr>
            <p:ph sz="quarter" idx="10"/>
          </p:nvPr>
        </p:nvSpPr>
        <p:spPr>
          <a:xfrm>
            <a:off x="457200" y="1143000"/>
            <a:ext cx="7620000" cy="5334000"/>
          </a:xfrm>
          <a:prstGeom prst="rect">
            <a:avLst/>
          </a:prstGeom>
        </p:spPr>
        <p:txBody>
          <a:bodyPr vert="horz" lIns="0" tIns="0" rIns="0" bIns="0"/>
          <a:lstStyle>
            <a:lvl1pPr marL="230188" indent="-230188">
              <a:lnSpc>
                <a:spcPct val="100000"/>
              </a:lnSpc>
              <a:spcBef>
                <a:spcPts val="600"/>
              </a:spcBef>
              <a:spcAft>
                <a:spcPts val="0"/>
              </a:spcAft>
              <a:buClr>
                <a:srgbClr val="249DF8"/>
              </a:buClr>
              <a:buFont typeface="Lucida Grande"/>
              <a:buChar char="»"/>
              <a:defRPr sz="1600">
                <a:solidFill>
                  <a:schemeClr val="tx2"/>
                </a:solidFill>
                <a:latin typeface="Arial"/>
                <a:cs typeface="Arial"/>
              </a:defRPr>
            </a:lvl1pPr>
            <a:lvl2pPr marL="460375" indent="-230188">
              <a:lnSpc>
                <a:spcPct val="100000"/>
              </a:lnSpc>
              <a:spcBef>
                <a:spcPts val="600"/>
              </a:spcBef>
              <a:spcAft>
                <a:spcPts val="0"/>
              </a:spcAft>
              <a:buClr>
                <a:srgbClr val="249DF8"/>
              </a:buClr>
              <a:buFont typeface="Lucida Grande"/>
              <a:buChar char="–"/>
              <a:defRPr sz="1600">
                <a:solidFill>
                  <a:schemeClr val="tx2"/>
                </a:solidFill>
                <a:latin typeface="Arial"/>
                <a:cs typeface="Arial"/>
              </a:defRPr>
            </a:lvl2pPr>
            <a:lvl3pPr marL="688975" indent="-228600">
              <a:lnSpc>
                <a:spcPct val="100000"/>
              </a:lnSpc>
              <a:spcBef>
                <a:spcPts val="600"/>
              </a:spcBef>
              <a:spcAft>
                <a:spcPts val="0"/>
              </a:spcAft>
              <a:buClr>
                <a:srgbClr val="249DF8"/>
              </a:buClr>
              <a:buFont typeface="Lucida Grande"/>
              <a:buChar char="–"/>
              <a:defRPr sz="1600">
                <a:solidFill>
                  <a:schemeClr val="tx2"/>
                </a:solidFill>
                <a:latin typeface="Arial"/>
                <a:cs typeface="Arial"/>
              </a:defRPr>
            </a:lvl3pPr>
            <a:lvl4pPr marL="919163" indent="-230188">
              <a:lnSpc>
                <a:spcPct val="100000"/>
              </a:lnSpc>
              <a:spcBef>
                <a:spcPts val="600"/>
              </a:spcBef>
              <a:spcAft>
                <a:spcPts val="0"/>
              </a:spcAft>
              <a:buClr>
                <a:srgbClr val="249DF8"/>
              </a:buClr>
              <a:buFont typeface="Lucida Grande"/>
              <a:buChar char="–"/>
              <a:defRPr sz="1600">
                <a:solidFill>
                  <a:schemeClr val="tx2"/>
                </a:solidFill>
                <a:latin typeface="Arial"/>
                <a:cs typeface="Arial"/>
              </a:defRPr>
            </a:lvl4pPr>
            <a:lvl5pPr marL="1138238" indent="-219075">
              <a:lnSpc>
                <a:spcPct val="100000"/>
              </a:lnSpc>
              <a:spcBef>
                <a:spcPts val="600"/>
              </a:spcBef>
              <a:spcAft>
                <a:spcPts val="0"/>
              </a:spcAft>
              <a:buClr>
                <a:srgbClr val="249DF8"/>
              </a:buClr>
              <a:buFont typeface="Lucida Grande"/>
              <a:buChar char="–"/>
              <a:defRPr sz="1600">
                <a:solidFill>
                  <a:schemeClr val="tx2"/>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6"/>
          <p:cNvSpPr>
            <a:spLocks noGrp="1"/>
          </p:cNvSpPr>
          <p:nvPr>
            <p:ph type="title"/>
          </p:nvPr>
        </p:nvSpPr>
        <p:spPr>
          <a:xfrm>
            <a:off x="457200" y="381000"/>
            <a:ext cx="7620000" cy="563562"/>
          </a:xfrm>
          <a:prstGeom prst="rect">
            <a:avLst/>
          </a:prstGeom>
        </p:spPr>
        <p:txBody>
          <a:bodyPr vert="horz" lIns="0" tIns="0" rIns="0" bIns="0"/>
          <a:lstStyle>
            <a:lvl1pPr algn="l">
              <a:defRPr sz="2400">
                <a:solidFill>
                  <a:srgbClr val="003366"/>
                </a:solidFill>
                <a:latin typeface="Georgia"/>
                <a:cs typeface="Georgia"/>
              </a:defRPr>
            </a:lvl1pPr>
          </a:lstStyle>
          <a:p>
            <a:r>
              <a:rPr lang="en-US" dirty="0"/>
              <a:t>Click to edit Master title style</a:t>
            </a:r>
          </a:p>
        </p:txBody>
      </p:sp>
      <p:sp>
        <p:nvSpPr>
          <p:cNvPr id="12" name="Rectangle 11"/>
          <p:cNvSpPr/>
          <p:nvPr userDrawn="1"/>
        </p:nvSpPr>
        <p:spPr>
          <a:xfrm>
            <a:off x="457200" y="6533376"/>
            <a:ext cx="4737345" cy="276999"/>
          </a:xfrm>
          <a:prstGeom prst="rect">
            <a:avLst/>
          </a:prstGeom>
        </p:spPr>
        <p:txBody>
          <a:bodyPr wrap="square" lIns="0" tIns="0" rIns="0" bIns="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999999"/>
                </a:solidFill>
                <a:latin typeface="Georgia"/>
                <a:ea typeface="Roboto" pitchFamily="2" charset="0"/>
                <a:cs typeface="Georgia"/>
              </a:rPr>
              <a:t>U V   C O N F I D E N T I A L  </a:t>
            </a:r>
            <a:r>
              <a:rPr lang="en-US" sz="900" dirty="0">
                <a:solidFill>
                  <a:srgbClr val="CCCCCC"/>
                </a:solidFill>
                <a:latin typeface="Georgia"/>
                <a:ea typeface="Roboto" pitchFamily="2" charset="0"/>
                <a:cs typeface="Georgia"/>
              </a:rPr>
              <a:t>//</a:t>
            </a:r>
            <a:r>
              <a:rPr lang="en-US" sz="900" dirty="0">
                <a:solidFill>
                  <a:srgbClr val="999999"/>
                </a:solidFill>
                <a:latin typeface="Georgia"/>
                <a:ea typeface="Roboto" pitchFamily="2" charset="0"/>
                <a:cs typeface="Georgia"/>
              </a:rPr>
              <a:t>   T R A D E   S E C R E T</a:t>
            </a:r>
          </a:p>
        </p:txBody>
      </p:sp>
      <p:sp>
        <p:nvSpPr>
          <p:cNvPr id="18" name="Slide Number Placeholder 1"/>
          <p:cNvSpPr>
            <a:spLocks noGrp="1"/>
          </p:cNvSpPr>
          <p:nvPr>
            <p:ph type="sldNum" sz="quarter" idx="4"/>
          </p:nvPr>
        </p:nvSpPr>
        <p:spPr>
          <a:xfrm>
            <a:off x="8458200" y="6264275"/>
            <a:ext cx="685800" cy="365125"/>
          </a:xfrm>
          <a:prstGeom prst="rect">
            <a:avLst/>
          </a:prstGeom>
        </p:spPr>
        <p:txBody>
          <a:bodyPr vert="horz" lIns="0" tIns="0" rIns="0" bIns="0" rtlCol="0" anchor="b"/>
          <a:lstStyle>
            <a:lvl1pPr algn="ctr">
              <a:defRPr sz="1000" b="1">
                <a:solidFill>
                  <a:srgbClr val="FFFFFF"/>
                </a:solidFill>
                <a:latin typeface="Arial"/>
                <a:cs typeface="Arial"/>
              </a:defRPr>
            </a:lvl1pPr>
          </a:lstStyle>
          <a:p>
            <a:fld id="{E383A8A9-FA60-9F4C-8EA5-44BF95A09817}" type="slidenum">
              <a:rPr lang="en-US" smtClean="0"/>
              <a:pPr/>
              <a:t>‹#›</a:t>
            </a:fld>
            <a:endParaRPr lang="en-US" dirty="0"/>
          </a:p>
        </p:txBody>
      </p:sp>
    </p:spTree>
    <p:extLst>
      <p:ext uri="{BB962C8B-B14F-4D97-AF65-F5344CB8AC3E}">
        <p14:creationId xmlns:p14="http://schemas.microsoft.com/office/powerpoint/2010/main" val="359854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40000">
                <a:srgbClr val="122137"/>
              </a:gs>
              <a:gs pos="0">
                <a:srgbClr val="00336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2"/>
          <p:cNvSpPr>
            <a:spLocks noGrp="1"/>
          </p:cNvSpPr>
          <p:nvPr>
            <p:ph type="body" sz="quarter" idx="11" hasCustomPrompt="1"/>
          </p:nvPr>
        </p:nvSpPr>
        <p:spPr>
          <a:xfrm>
            <a:off x="457200" y="2590800"/>
            <a:ext cx="8229600" cy="685801"/>
          </a:xfrm>
          <a:prstGeom prst="rect">
            <a:avLst/>
          </a:prstGeom>
        </p:spPr>
        <p:txBody>
          <a:bodyPr lIns="0" tIns="0" rIns="0" bIns="0" anchor="ctr" anchorCtr="0"/>
          <a:lstStyle>
            <a:lvl1pPr marL="0" indent="0" algn="ctr">
              <a:buNone/>
              <a:defRPr sz="3600" spc="600" baseline="0">
                <a:solidFill>
                  <a:srgbClr val="249DF8"/>
                </a:solidFill>
                <a:latin typeface="Georgia"/>
                <a:cs typeface="Georgia"/>
              </a:defRPr>
            </a:lvl1pPr>
            <a:lvl5pPr>
              <a:defRPr/>
            </a:lvl5pPr>
          </a:lstStyle>
          <a:p>
            <a:pPr lvl="0"/>
            <a:r>
              <a:rPr lang="en-US" dirty="0"/>
              <a:t>TITLE</a:t>
            </a:r>
          </a:p>
        </p:txBody>
      </p:sp>
      <p:pic>
        <p:nvPicPr>
          <p:cNvPr id="5" name="Picture 4"/>
          <p:cNvPicPr>
            <a:picLocks noChangeAspect="1"/>
          </p:cNvPicPr>
          <p:nvPr userDrawn="1"/>
        </p:nvPicPr>
        <p:blipFill>
          <a:blip r:embed="rId2">
            <a:alphaModFix amt="51000"/>
            <a:extLst>
              <a:ext uri="{28A0092B-C50C-407E-A947-70E740481C1C}">
                <a14:useLocalDpi xmlns:a14="http://schemas.microsoft.com/office/drawing/2010/main" val="0"/>
              </a:ext>
            </a:extLst>
          </a:blip>
          <a:stretch>
            <a:fillRect/>
          </a:stretch>
        </p:blipFill>
        <p:spPr>
          <a:xfrm>
            <a:off x="3989018" y="3352800"/>
            <a:ext cx="1190625" cy="361950"/>
          </a:xfrm>
          <a:prstGeom prst="rect">
            <a:avLst/>
          </a:prstGeom>
        </p:spPr>
      </p:pic>
    </p:spTree>
    <p:extLst>
      <p:ext uri="{BB962C8B-B14F-4D97-AF65-F5344CB8AC3E}">
        <p14:creationId xmlns:p14="http://schemas.microsoft.com/office/powerpoint/2010/main" val="404913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AAE35586-C940-431A-9C30-C6D7102FD842}"/>
              </a:ext>
            </a:extLst>
          </p:cNvPr>
          <p:cNvSpPr/>
          <p:nvPr userDrawn="1"/>
        </p:nvSpPr>
        <p:spPr>
          <a:xfrm>
            <a:off x="0" y="0"/>
            <a:ext cx="9144000" cy="6858000"/>
          </a:xfrm>
          <a:prstGeom prst="rect">
            <a:avLst/>
          </a:prstGeom>
          <a:gradFill flip="none" rotWithShape="1">
            <a:gsLst>
              <a:gs pos="40000">
                <a:srgbClr val="122137"/>
              </a:gs>
              <a:gs pos="0">
                <a:srgbClr val="00336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2"/>
          <p:cNvSpPr>
            <a:spLocks noGrp="1"/>
          </p:cNvSpPr>
          <p:nvPr>
            <p:ph type="body" sz="quarter" idx="10"/>
          </p:nvPr>
        </p:nvSpPr>
        <p:spPr>
          <a:xfrm>
            <a:off x="0" y="2590800"/>
            <a:ext cx="9144000" cy="685800"/>
          </a:xfrm>
          <a:prstGeom prst="rect">
            <a:avLst/>
          </a:prstGeom>
        </p:spPr>
        <p:txBody>
          <a:bodyPr lIns="0" tIns="0" rIns="0" bIns="0" anchor="b"/>
          <a:lstStyle>
            <a:lvl1pPr marL="0" indent="0" algn="ctr">
              <a:spcBef>
                <a:spcPts val="0"/>
              </a:spcBef>
              <a:buNone/>
              <a:defRPr sz="3600">
                <a:solidFill>
                  <a:schemeClr val="bg1"/>
                </a:solidFill>
                <a:latin typeface="Georgia"/>
                <a:cs typeface="Georgia"/>
              </a:defRPr>
            </a:lvl1pPr>
            <a:lvl5pPr>
              <a:defRPr/>
            </a:lvl5pPr>
          </a:lstStyle>
          <a:p>
            <a:pPr lvl="0"/>
            <a:endParaRPr lang="en-US" dirty="0"/>
          </a:p>
        </p:txBody>
      </p:sp>
      <p:sp>
        <p:nvSpPr>
          <p:cNvPr id="13" name="Text Placeholder 2"/>
          <p:cNvSpPr>
            <a:spLocks noGrp="1"/>
          </p:cNvSpPr>
          <p:nvPr>
            <p:ph type="body" sz="quarter" idx="11"/>
          </p:nvPr>
        </p:nvSpPr>
        <p:spPr>
          <a:xfrm>
            <a:off x="0" y="3429000"/>
            <a:ext cx="9144000" cy="685800"/>
          </a:xfrm>
          <a:prstGeom prst="rect">
            <a:avLst/>
          </a:prstGeom>
        </p:spPr>
        <p:txBody>
          <a:bodyPr lIns="0" tIns="0" rIns="0" bIns="0"/>
          <a:lstStyle>
            <a:lvl1pPr marL="0" indent="0" algn="ctr">
              <a:spcBef>
                <a:spcPts val="0"/>
              </a:spcBef>
              <a:buNone/>
              <a:defRPr sz="1800" b="1">
                <a:solidFill>
                  <a:schemeClr val="accent4">
                    <a:lumMod val="40000"/>
                    <a:lumOff val="60000"/>
                  </a:schemeClr>
                </a:solidFill>
                <a:latin typeface="Arial"/>
                <a:cs typeface="Arial"/>
              </a:defRPr>
            </a:lvl1pPr>
            <a:lvl5pPr>
              <a:defRPr/>
            </a:lvl5pPr>
          </a:lstStyle>
          <a:p>
            <a:pPr lvl="0"/>
            <a:endParaRPr lang="en-US" dirty="0"/>
          </a:p>
        </p:txBody>
      </p:sp>
      <p:pic>
        <p:nvPicPr>
          <p:cNvPr id="19" name="Afbeelding 8" descr="VU_logo_lightgrey.png">
            <a:extLst>
              <a:ext uri="{FF2B5EF4-FFF2-40B4-BE49-F238E27FC236}">
                <a16:creationId xmlns:a16="http://schemas.microsoft.com/office/drawing/2014/main" xmlns="" id="{32E7F206-4C78-4D56-8F70-A18D6039486E}"/>
              </a:ext>
            </a:extLst>
          </p:cNvPr>
          <p:cNvPicPr>
            <a:picLocks noChangeAspect="1"/>
          </p:cNvPicPr>
          <p:nvPr userDrawn="1"/>
        </p:nvPicPr>
        <p:blipFill>
          <a:blip r:embed="rId2" cstate="print"/>
          <a:stretch>
            <a:fillRect/>
          </a:stretch>
        </p:blipFill>
        <p:spPr>
          <a:xfrm>
            <a:off x="3962400" y="5181600"/>
            <a:ext cx="1219200" cy="1219200"/>
          </a:xfrm>
          <a:prstGeom prst="rect">
            <a:avLst/>
          </a:prstGeom>
        </p:spPr>
      </p:pic>
    </p:spTree>
    <p:extLst>
      <p:ext uri="{BB962C8B-B14F-4D97-AF65-F5344CB8AC3E}">
        <p14:creationId xmlns:p14="http://schemas.microsoft.com/office/powerpoint/2010/main" val="172525984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Rectangle 7"/>
          <p:cNvSpPr/>
          <p:nvPr userDrawn="1"/>
        </p:nvSpPr>
        <p:spPr>
          <a:xfrm>
            <a:off x="8458200" y="0"/>
            <a:ext cx="6858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quarter" idx="10"/>
          </p:nvPr>
        </p:nvSpPr>
        <p:spPr>
          <a:xfrm>
            <a:off x="457200" y="1143000"/>
            <a:ext cx="7620000" cy="5334000"/>
          </a:xfrm>
          <a:prstGeom prst="rect">
            <a:avLst/>
          </a:prstGeom>
        </p:spPr>
        <p:txBody>
          <a:bodyPr vert="horz" lIns="0" tIns="0" rIns="0" bIns="0"/>
          <a:lstStyle>
            <a:lvl1pPr marL="230188" indent="-230188">
              <a:lnSpc>
                <a:spcPct val="100000"/>
              </a:lnSpc>
              <a:spcBef>
                <a:spcPts val="600"/>
              </a:spcBef>
              <a:spcAft>
                <a:spcPts val="0"/>
              </a:spcAft>
              <a:buClr>
                <a:schemeClr val="accent3"/>
              </a:buClr>
              <a:buFont typeface="Wingdings" panose="05000000000000000000" pitchFamily="2" charset="2"/>
              <a:buChar char="§"/>
              <a:defRPr sz="1600">
                <a:solidFill>
                  <a:srgbClr val="666666"/>
                </a:solidFill>
                <a:latin typeface="Arial"/>
                <a:cs typeface="Arial"/>
              </a:defRPr>
            </a:lvl1pPr>
            <a:lvl2pPr marL="460375" indent="-230188">
              <a:lnSpc>
                <a:spcPct val="100000"/>
              </a:lnSpc>
              <a:spcBef>
                <a:spcPts val="600"/>
              </a:spcBef>
              <a:spcAft>
                <a:spcPts val="0"/>
              </a:spcAft>
              <a:buClr>
                <a:schemeClr val="accent3"/>
              </a:buClr>
              <a:buFont typeface="Arial" panose="020B0604020202020204" pitchFamily="34" charset="0"/>
              <a:buChar char="‒"/>
              <a:defRPr sz="1600">
                <a:solidFill>
                  <a:srgbClr val="666666"/>
                </a:solidFill>
                <a:latin typeface="Arial"/>
                <a:cs typeface="Arial"/>
              </a:defRPr>
            </a:lvl2pPr>
            <a:lvl3pPr marL="688975" indent="-228600">
              <a:lnSpc>
                <a:spcPct val="100000"/>
              </a:lnSpc>
              <a:spcBef>
                <a:spcPts val="600"/>
              </a:spcBef>
              <a:spcAft>
                <a:spcPts val="0"/>
              </a:spcAft>
              <a:buClr>
                <a:schemeClr val="accent3"/>
              </a:buClr>
              <a:buFont typeface="Arial" panose="020B0604020202020204" pitchFamily="34" charset="0"/>
              <a:buChar char="‒"/>
              <a:defRPr sz="1600">
                <a:solidFill>
                  <a:srgbClr val="666666"/>
                </a:solidFill>
                <a:latin typeface="Arial"/>
                <a:cs typeface="Arial"/>
              </a:defRPr>
            </a:lvl3pPr>
            <a:lvl4pPr marL="919163" indent="-230188">
              <a:lnSpc>
                <a:spcPct val="100000"/>
              </a:lnSpc>
              <a:spcBef>
                <a:spcPts val="600"/>
              </a:spcBef>
              <a:spcAft>
                <a:spcPts val="0"/>
              </a:spcAft>
              <a:buClr>
                <a:schemeClr val="accent3"/>
              </a:buClr>
              <a:buFont typeface="Arial" panose="020B0604020202020204" pitchFamily="34" charset="0"/>
              <a:buChar char="‒"/>
              <a:defRPr sz="1600">
                <a:solidFill>
                  <a:srgbClr val="666666"/>
                </a:solidFill>
                <a:latin typeface="Arial"/>
                <a:cs typeface="Arial"/>
              </a:defRPr>
            </a:lvl4pPr>
            <a:lvl5pPr marL="1138238" indent="-219075">
              <a:lnSpc>
                <a:spcPct val="100000"/>
              </a:lnSpc>
              <a:spcBef>
                <a:spcPts val="600"/>
              </a:spcBef>
              <a:spcAft>
                <a:spcPts val="0"/>
              </a:spcAft>
              <a:buClr>
                <a:schemeClr val="accent3"/>
              </a:buClr>
              <a:buFont typeface="Arial" panose="020B0604020202020204" pitchFamily="34" charset="0"/>
              <a:buChar char="‒"/>
              <a:defRPr sz="1600">
                <a:solidFill>
                  <a:srgbClr val="666666"/>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6"/>
          <p:cNvSpPr>
            <a:spLocks noGrp="1"/>
          </p:cNvSpPr>
          <p:nvPr>
            <p:ph type="title"/>
          </p:nvPr>
        </p:nvSpPr>
        <p:spPr>
          <a:xfrm>
            <a:off x="180857" y="252153"/>
            <a:ext cx="7620000" cy="563562"/>
          </a:xfrm>
          <a:prstGeom prst="rect">
            <a:avLst/>
          </a:prstGeom>
        </p:spPr>
        <p:txBody>
          <a:bodyPr vert="horz" lIns="0" tIns="0" rIns="0" bIns="0"/>
          <a:lstStyle>
            <a:lvl1pPr algn="l">
              <a:defRPr sz="2400">
                <a:solidFill>
                  <a:schemeClr val="accent3"/>
                </a:solidFill>
                <a:latin typeface="Georgia"/>
                <a:cs typeface="Georgia"/>
              </a:defRPr>
            </a:lvl1pPr>
          </a:lstStyle>
          <a:p>
            <a:r>
              <a:rPr lang="en-US" dirty="0"/>
              <a:t>Click to edit Master title style</a:t>
            </a:r>
          </a:p>
        </p:txBody>
      </p:sp>
      <p:sp>
        <p:nvSpPr>
          <p:cNvPr id="18" name="Slide Number Placeholder 1"/>
          <p:cNvSpPr>
            <a:spLocks noGrp="1"/>
          </p:cNvSpPr>
          <p:nvPr>
            <p:ph type="sldNum" sz="quarter" idx="4"/>
          </p:nvPr>
        </p:nvSpPr>
        <p:spPr>
          <a:xfrm>
            <a:off x="8458200" y="6264275"/>
            <a:ext cx="685800" cy="365125"/>
          </a:xfrm>
          <a:prstGeom prst="rect">
            <a:avLst/>
          </a:prstGeom>
        </p:spPr>
        <p:txBody>
          <a:bodyPr vert="horz" lIns="0" tIns="0" rIns="0" bIns="0" rtlCol="0" anchor="b"/>
          <a:lstStyle>
            <a:lvl1pPr algn="ctr">
              <a:defRPr sz="1000" b="1">
                <a:solidFill>
                  <a:srgbClr val="FFFFFF"/>
                </a:solidFill>
                <a:latin typeface="Arial"/>
                <a:cs typeface="Arial"/>
              </a:defRPr>
            </a:lvl1pPr>
          </a:lstStyle>
          <a:p>
            <a:fld id="{E383A8A9-FA60-9F4C-8EA5-44BF95A09817}" type="slidenum">
              <a:rPr lang="en-US" smtClean="0"/>
              <a:pPr/>
              <a:t>‹#›</a:t>
            </a:fld>
            <a:endParaRPr lang="en-US" dirty="0"/>
          </a:p>
        </p:txBody>
      </p:sp>
      <p:pic>
        <p:nvPicPr>
          <p:cNvPr id="7" name="Afbeelding 8" descr="VU_logo_lightgrey.png">
            <a:extLst>
              <a:ext uri="{FF2B5EF4-FFF2-40B4-BE49-F238E27FC236}">
                <a16:creationId xmlns:a16="http://schemas.microsoft.com/office/drawing/2014/main" xmlns="" id="{7938C836-6108-4EBD-BD1F-0D34EB2465B3}"/>
              </a:ext>
            </a:extLst>
          </p:cNvPr>
          <p:cNvPicPr>
            <a:picLocks noChangeAspect="1"/>
          </p:cNvPicPr>
          <p:nvPr userDrawn="1"/>
        </p:nvPicPr>
        <p:blipFill rotWithShape="1">
          <a:blip r:embed="rId2" cstate="print"/>
          <a:srcRect l="4711" t="17625" r="5072" b="12425"/>
          <a:stretch/>
        </p:blipFill>
        <p:spPr>
          <a:xfrm>
            <a:off x="8610600" y="474688"/>
            <a:ext cx="370554" cy="287312"/>
          </a:xfrm>
          <a:prstGeom prst="rect">
            <a:avLst/>
          </a:prstGeom>
        </p:spPr>
      </p:pic>
      <p:sp>
        <p:nvSpPr>
          <p:cNvPr id="9" name="Rectangle 8">
            <a:extLst>
              <a:ext uri="{FF2B5EF4-FFF2-40B4-BE49-F238E27FC236}">
                <a16:creationId xmlns:a16="http://schemas.microsoft.com/office/drawing/2014/main" xmlns="" id="{9553EA8D-F9E5-4C74-AA31-A09083EB70AC}"/>
              </a:ext>
            </a:extLst>
          </p:cNvPr>
          <p:cNvSpPr/>
          <p:nvPr userDrawn="1"/>
        </p:nvSpPr>
        <p:spPr>
          <a:xfrm>
            <a:off x="457200" y="6533376"/>
            <a:ext cx="4737345" cy="276999"/>
          </a:xfrm>
          <a:prstGeom prst="rect">
            <a:avLst/>
          </a:prstGeom>
        </p:spPr>
        <p:txBody>
          <a:bodyPr wrap="square" lIns="0" tIns="0" rIns="0" bIns="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99999"/>
                </a:solidFill>
                <a:latin typeface="Georgia"/>
                <a:ea typeface="Roboto" pitchFamily="2" charset="0"/>
                <a:cs typeface="Georgia"/>
              </a:rPr>
              <a:t>U V   C O N F I D E N T I A L  </a:t>
            </a:r>
            <a:r>
              <a:rPr lang="en-US" sz="800" dirty="0">
                <a:solidFill>
                  <a:srgbClr val="CCCCCC"/>
                </a:solidFill>
                <a:latin typeface="Georgia"/>
                <a:ea typeface="Roboto" pitchFamily="2" charset="0"/>
                <a:cs typeface="Georgia"/>
              </a:rPr>
              <a:t>//</a:t>
            </a:r>
            <a:r>
              <a:rPr lang="en-US" sz="800" dirty="0">
                <a:solidFill>
                  <a:srgbClr val="999999"/>
                </a:solidFill>
                <a:latin typeface="Georgia"/>
                <a:ea typeface="Roboto" pitchFamily="2" charset="0"/>
                <a:cs typeface="Georgia"/>
              </a:rPr>
              <a:t>   T R A D E   S E C R E T</a:t>
            </a:r>
          </a:p>
        </p:txBody>
      </p:sp>
    </p:spTree>
    <p:extLst>
      <p:ext uri="{BB962C8B-B14F-4D97-AF65-F5344CB8AC3E}">
        <p14:creationId xmlns:p14="http://schemas.microsoft.com/office/powerpoint/2010/main" val="150439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40000">
                <a:srgbClr val="122137"/>
              </a:gs>
              <a:gs pos="0">
                <a:srgbClr val="00336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2"/>
          <p:cNvSpPr>
            <a:spLocks noGrp="1"/>
          </p:cNvSpPr>
          <p:nvPr>
            <p:ph type="body" sz="quarter" idx="11" hasCustomPrompt="1"/>
          </p:nvPr>
        </p:nvSpPr>
        <p:spPr>
          <a:xfrm>
            <a:off x="457200" y="2590800"/>
            <a:ext cx="8229600" cy="685801"/>
          </a:xfrm>
          <a:prstGeom prst="rect">
            <a:avLst/>
          </a:prstGeom>
        </p:spPr>
        <p:txBody>
          <a:bodyPr lIns="0" tIns="0" rIns="0" bIns="0" anchor="ctr" anchorCtr="0"/>
          <a:lstStyle>
            <a:lvl1pPr marL="0" indent="0" algn="ctr">
              <a:buNone/>
              <a:defRPr sz="3600" cap="small" spc="600" baseline="0">
                <a:solidFill>
                  <a:srgbClr val="249DF8"/>
                </a:solidFill>
                <a:latin typeface="Georgia"/>
                <a:cs typeface="Georgia"/>
              </a:defRPr>
            </a:lvl1pPr>
            <a:lvl5pPr>
              <a:defRPr/>
            </a:lvl5pPr>
          </a:lstStyle>
          <a:p>
            <a:pPr lvl="0"/>
            <a:r>
              <a:rPr lang="en-US" dirty="0"/>
              <a:t>Title</a:t>
            </a:r>
          </a:p>
        </p:txBody>
      </p:sp>
      <p:pic>
        <p:nvPicPr>
          <p:cNvPr id="5" name="Picture 4"/>
          <p:cNvPicPr>
            <a:picLocks noChangeAspect="1"/>
          </p:cNvPicPr>
          <p:nvPr userDrawn="1"/>
        </p:nvPicPr>
        <p:blipFill>
          <a:blip r:embed="rId2">
            <a:alphaModFix amt="51000"/>
            <a:extLst>
              <a:ext uri="{28A0092B-C50C-407E-A947-70E740481C1C}">
                <a14:useLocalDpi xmlns:a14="http://schemas.microsoft.com/office/drawing/2010/main" val="0"/>
              </a:ext>
            </a:extLst>
          </a:blip>
          <a:stretch>
            <a:fillRect/>
          </a:stretch>
        </p:blipFill>
        <p:spPr>
          <a:xfrm>
            <a:off x="3989018" y="3352800"/>
            <a:ext cx="1190625" cy="361950"/>
          </a:xfrm>
          <a:prstGeom prst="rect">
            <a:avLst/>
          </a:prstGeom>
        </p:spPr>
      </p:pic>
    </p:spTree>
    <p:extLst>
      <p:ext uri="{BB962C8B-B14F-4D97-AF65-F5344CB8AC3E}">
        <p14:creationId xmlns:p14="http://schemas.microsoft.com/office/powerpoint/2010/main" val="3571594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221104"/>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7" r:id="rId3"/>
  </p:sldLayoutIdLst>
  <p:hf hdr="0" ftr="0" dt="0"/>
  <p:txStyles>
    <p:titleStyle>
      <a:lvl1pPr algn="ctr" defTabSz="914400" rtl="0" eaLnBrk="1" latinLnBrk="0" hangingPunct="1">
        <a:spcBef>
          <a:spcPct val="0"/>
        </a:spcBef>
        <a:buNone/>
        <a:defRPr sz="4400" kern="1200">
          <a:solidFill>
            <a:schemeClr val="accent1"/>
          </a:solidFill>
          <a:latin typeface="Plantin MT Semi Bol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18298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ftr="0" dt="0"/>
  <p:txStyles>
    <p:titleStyle>
      <a:lvl1pPr algn="ctr" defTabSz="914400" rtl="0" eaLnBrk="1" latinLnBrk="0" hangingPunct="1">
        <a:spcBef>
          <a:spcPct val="0"/>
        </a:spcBef>
        <a:buNone/>
        <a:defRPr sz="4400" kern="1200">
          <a:solidFill>
            <a:schemeClr val="accent1"/>
          </a:solidFill>
          <a:latin typeface="Plantin MT Semi Bol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32.xml.rels><?xml version="1.0" encoding="UTF-8" standalone="yes"?>
<Relationships xmlns="http://schemas.openxmlformats.org/package/2006/relationships"><Relationship Id="rId13" Type="http://schemas.openxmlformats.org/officeDocument/2006/relationships/image" Target="../media/image92.png"/><Relationship Id="rId18" Type="http://schemas.openxmlformats.org/officeDocument/2006/relationships/image" Target="../media/image97.png"/><Relationship Id="rId26" Type="http://schemas.openxmlformats.org/officeDocument/2006/relationships/image" Target="../media/image105.png"/><Relationship Id="rId39" Type="http://schemas.openxmlformats.org/officeDocument/2006/relationships/image" Target="../media/image118.png"/><Relationship Id="rId21" Type="http://schemas.openxmlformats.org/officeDocument/2006/relationships/image" Target="../media/image100.png"/><Relationship Id="rId34" Type="http://schemas.openxmlformats.org/officeDocument/2006/relationships/image" Target="../media/image113.png"/><Relationship Id="rId42" Type="http://schemas.openxmlformats.org/officeDocument/2006/relationships/image" Target="../media/image121.png"/><Relationship Id="rId7" Type="http://schemas.openxmlformats.org/officeDocument/2006/relationships/image" Target="../media/image87.png"/><Relationship Id="rId2" Type="http://schemas.openxmlformats.org/officeDocument/2006/relationships/notesSlide" Target="../notesSlides/notesSlide18.xml"/><Relationship Id="rId16" Type="http://schemas.openxmlformats.org/officeDocument/2006/relationships/image" Target="../media/image95.png"/><Relationship Id="rId20" Type="http://schemas.openxmlformats.org/officeDocument/2006/relationships/image" Target="../media/image99.png"/><Relationship Id="rId29" Type="http://schemas.openxmlformats.org/officeDocument/2006/relationships/image" Target="../media/image108.tiff"/><Relationship Id="rId41"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88.svg"/><Relationship Id="rId11" Type="http://schemas.openxmlformats.org/officeDocument/2006/relationships/image" Target="../media/image90.png"/><Relationship Id="rId24" Type="http://schemas.openxmlformats.org/officeDocument/2006/relationships/image" Target="../media/image103.png"/><Relationship Id="rId32" Type="http://schemas.openxmlformats.org/officeDocument/2006/relationships/image" Target="../media/image111.png"/><Relationship Id="rId37" Type="http://schemas.openxmlformats.org/officeDocument/2006/relationships/image" Target="../media/image116.png"/><Relationship Id="rId40" Type="http://schemas.openxmlformats.org/officeDocument/2006/relationships/image" Target="../media/image119.png"/><Relationship Id="rId5" Type="http://schemas.openxmlformats.org/officeDocument/2006/relationships/image" Target="../media/image86.png"/><Relationship Id="rId15" Type="http://schemas.openxmlformats.org/officeDocument/2006/relationships/image" Target="../media/image94.jpeg"/><Relationship Id="rId23" Type="http://schemas.openxmlformats.org/officeDocument/2006/relationships/image" Target="../media/image102.png"/><Relationship Id="rId28" Type="http://schemas.openxmlformats.org/officeDocument/2006/relationships/image" Target="../media/image107.tiff"/><Relationship Id="rId36" Type="http://schemas.openxmlformats.org/officeDocument/2006/relationships/image" Target="../media/image115.png"/><Relationship Id="rId10" Type="http://schemas.openxmlformats.org/officeDocument/2006/relationships/image" Target="../media/image89.png"/><Relationship Id="rId19" Type="http://schemas.openxmlformats.org/officeDocument/2006/relationships/image" Target="../media/image98.png"/><Relationship Id="rId31" Type="http://schemas.openxmlformats.org/officeDocument/2006/relationships/image" Target="../media/image110.tiff"/><Relationship Id="rId44" Type="http://schemas.openxmlformats.org/officeDocument/2006/relationships/image" Target="../media/image123.png"/><Relationship Id="rId4" Type="http://schemas.openxmlformats.org/officeDocument/2006/relationships/image" Target="../media/image86.svg"/><Relationship Id="rId9" Type="http://schemas.openxmlformats.org/officeDocument/2006/relationships/image" Target="../media/image88.png"/><Relationship Id="rId14" Type="http://schemas.openxmlformats.org/officeDocument/2006/relationships/image" Target="../media/image93.png"/><Relationship Id="rId22" Type="http://schemas.openxmlformats.org/officeDocument/2006/relationships/image" Target="../media/image101.png"/><Relationship Id="rId27" Type="http://schemas.openxmlformats.org/officeDocument/2006/relationships/image" Target="../media/image106.png"/><Relationship Id="rId30" Type="http://schemas.openxmlformats.org/officeDocument/2006/relationships/image" Target="../media/image109.tiff"/><Relationship Id="rId35" Type="http://schemas.openxmlformats.org/officeDocument/2006/relationships/image" Target="../media/image114.jpeg"/><Relationship Id="rId43" Type="http://schemas.openxmlformats.org/officeDocument/2006/relationships/image" Target="../media/image122.tiff"/><Relationship Id="rId8" Type="http://schemas.openxmlformats.org/officeDocument/2006/relationships/image" Target="../media/image90.svg"/><Relationship Id="rId3" Type="http://schemas.openxmlformats.org/officeDocument/2006/relationships/image" Target="../media/image85.png"/><Relationship Id="rId12" Type="http://schemas.openxmlformats.org/officeDocument/2006/relationships/image" Target="../media/image91.png"/><Relationship Id="rId17" Type="http://schemas.openxmlformats.org/officeDocument/2006/relationships/image" Target="../media/image96.png"/><Relationship Id="rId25" Type="http://schemas.openxmlformats.org/officeDocument/2006/relationships/image" Target="../media/image104.png"/><Relationship Id="rId33" Type="http://schemas.openxmlformats.org/officeDocument/2006/relationships/image" Target="../media/image112.jpeg"/><Relationship Id="rId38" Type="http://schemas.openxmlformats.org/officeDocument/2006/relationships/image" Target="../media/image1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34.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3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43.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0.jpeg"/><Relationship Id="rId4" Type="http://schemas.openxmlformats.org/officeDocument/2006/relationships/image" Target="../media/image149.png"/></Relationships>
</file>

<file path=ppt/slides/_rels/slide51.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1.png"/><Relationship Id="rId7" Type="http://schemas.openxmlformats.org/officeDocument/2006/relationships/image" Target="../media/image155.png"/><Relationship Id="rId12" Type="http://schemas.openxmlformats.org/officeDocument/2006/relationships/image" Target="../media/image16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4.png"/><Relationship Id="rId11" Type="http://schemas.openxmlformats.org/officeDocument/2006/relationships/image" Target="../media/image159.png"/><Relationship Id="rId5" Type="http://schemas.openxmlformats.org/officeDocument/2006/relationships/image" Target="../media/image153.png"/><Relationship Id="rId10" Type="http://schemas.openxmlformats.org/officeDocument/2006/relationships/image" Target="../media/image158.png"/><Relationship Id="rId4" Type="http://schemas.openxmlformats.org/officeDocument/2006/relationships/image" Target="../media/image152.jpeg"/><Relationship Id="rId9" Type="http://schemas.openxmlformats.org/officeDocument/2006/relationships/image" Target="../media/image157.jpeg"/></Relationships>
</file>

<file path=ppt/slides/_rels/slide52.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54.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 Id="rId4" Type="http://schemas.openxmlformats.org/officeDocument/2006/relationships/image" Target="../media/image167.png"/></Relationships>
</file>

<file path=ppt/slides/_rels/slide5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56.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57.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2.xml"/><Relationship Id="rId5" Type="http://schemas.openxmlformats.org/officeDocument/2006/relationships/image" Target="../media/image174.png"/><Relationship Id="rId4" Type="http://schemas.openxmlformats.org/officeDocument/2006/relationships/image" Target="../media/image17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2709705"/>
            <a:ext cx="8839200" cy="685800"/>
          </a:xfrm>
        </p:spPr>
        <p:txBody>
          <a:bodyPr/>
          <a:lstStyle/>
          <a:p>
            <a:r>
              <a:rPr lang="en-US" sz="2800" dirty="0"/>
              <a:t>New Technologies, Innovation, and Quality Assurance:</a:t>
            </a:r>
          </a:p>
          <a:p>
            <a:r>
              <a:rPr lang="en-US" sz="2800" dirty="0"/>
              <a:t> </a:t>
            </a:r>
          </a:p>
          <a:p>
            <a:r>
              <a:rPr lang="en-US" sz="2800" dirty="0"/>
              <a:t>How to Consider QA and its Key Principles in a World of Disruptive Technology and Change in the Academy</a:t>
            </a:r>
          </a:p>
        </p:txBody>
      </p:sp>
      <p:sp>
        <p:nvSpPr>
          <p:cNvPr id="3" name="Text Placeholder 2"/>
          <p:cNvSpPr>
            <a:spLocks noGrp="1"/>
          </p:cNvSpPr>
          <p:nvPr>
            <p:ph type="body" sz="quarter" idx="11"/>
          </p:nvPr>
        </p:nvSpPr>
        <p:spPr>
          <a:xfrm>
            <a:off x="0" y="4191000"/>
            <a:ext cx="9144000" cy="685800"/>
          </a:xfrm>
        </p:spPr>
        <p:txBody>
          <a:bodyPr/>
          <a:lstStyle/>
          <a:p>
            <a:r>
              <a:rPr lang="en-US" dirty="0">
                <a:solidFill>
                  <a:schemeClr val="bg1"/>
                </a:solidFill>
              </a:rPr>
              <a:t>Troy Williams</a:t>
            </a:r>
          </a:p>
          <a:p>
            <a:r>
              <a:rPr lang="en-US" b="0" dirty="0">
                <a:solidFill>
                  <a:schemeClr val="bg1"/>
                </a:solidFill>
              </a:rPr>
              <a:t>Managing Director, University Ventures</a:t>
            </a:r>
          </a:p>
          <a:p>
            <a:r>
              <a:rPr lang="en-US" b="0" dirty="0">
                <a:solidFill>
                  <a:schemeClr val="bg1"/>
                </a:solidFill>
              </a:rPr>
              <a:t>March 2019</a:t>
            </a:r>
          </a:p>
        </p:txBody>
      </p:sp>
      <p:pic>
        <p:nvPicPr>
          <p:cNvPr id="6" name="Afbeelding 8" descr="VU_logo_lightgrey.png">
            <a:extLst>
              <a:ext uri="{FF2B5EF4-FFF2-40B4-BE49-F238E27FC236}">
                <a16:creationId xmlns:a16="http://schemas.microsoft.com/office/drawing/2014/main" xmlns="" id="{C96459E7-56F9-4168-A997-4976309A57D3}"/>
              </a:ext>
            </a:extLst>
          </p:cNvPr>
          <p:cNvPicPr>
            <a:picLocks noChangeAspect="1"/>
          </p:cNvPicPr>
          <p:nvPr/>
        </p:nvPicPr>
        <p:blipFill>
          <a:blip r:embed="rId3" cstate="print"/>
          <a:stretch>
            <a:fillRect/>
          </a:stretch>
        </p:blipFill>
        <p:spPr>
          <a:xfrm>
            <a:off x="3848100" y="5181600"/>
            <a:ext cx="1447800" cy="1447800"/>
          </a:xfrm>
          <a:prstGeom prst="rect">
            <a:avLst/>
          </a:prstGeom>
        </p:spPr>
      </p:pic>
    </p:spTree>
    <p:extLst>
      <p:ext uri="{BB962C8B-B14F-4D97-AF65-F5344CB8AC3E}">
        <p14:creationId xmlns:p14="http://schemas.microsoft.com/office/powerpoint/2010/main" val="109835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CE3A5BB-BF75-423E-BA4A-CC25966BC20E}"/>
              </a:ext>
            </a:extLst>
          </p:cNvPr>
          <p:cNvSpPr>
            <a:spLocks noGrp="1"/>
          </p:cNvSpPr>
          <p:nvPr>
            <p:ph type="title"/>
          </p:nvPr>
        </p:nvSpPr>
        <p:spPr/>
        <p:txBody>
          <a:bodyPr/>
          <a:lstStyle/>
          <a:p>
            <a:r>
              <a:rPr lang="en-US" dirty="0"/>
              <a:t>Global participation in higher education</a:t>
            </a:r>
          </a:p>
        </p:txBody>
      </p:sp>
      <p:sp>
        <p:nvSpPr>
          <p:cNvPr id="4" name="Slide Number Placeholder 3">
            <a:extLst>
              <a:ext uri="{FF2B5EF4-FFF2-40B4-BE49-F238E27FC236}">
                <a16:creationId xmlns:a16="http://schemas.microsoft.com/office/drawing/2014/main" xmlns="" id="{9728F1BF-C9D4-41CD-A9B8-46BBB228E613}"/>
              </a:ext>
            </a:extLst>
          </p:cNvPr>
          <p:cNvSpPr>
            <a:spLocks noGrp="1"/>
          </p:cNvSpPr>
          <p:nvPr>
            <p:ph type="sldNum" sz="quarter" idx="4"/>
          </p:nvPr>
        </p:nvSpPr>
        <p:spPr/>
        <p:txBody>
          <a:bodyPr/>
          <a:lstStyle/>
          <a:p>
            <a:fld id="{E383A8A9-FA60-9F4C-8EA5-44BF95A09817}" type="slidenum">
              <a:rPr lang="en-US" smtClean="0"/>
              <a:pPr/>
              <a:t>9</a:t>
            </a:fld>
            <a:endParaRPr lang="en-US" dirty="0"/>
          </a:p>
        </p:txBody>
      </p:sp>
      <p:sp>
        <p:nvSpPr>
          <p:cNvPr id="8" name="TextBox 7">
            <a:extLst>
              <a:ext uri="{FF2B5EF4-FFF2-40B4-BE49-F238E27FC236}">
                <a16:creationId xmlns:a16="http://schemas.microsoft.com/office/drawing/2014/main" xmlns="" id="{C9BB003F-6CAC-452E-B2F1-0C1D24B97288}"/>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World Bank; Our World in Data</a:t>
            </a:r>
            <a:endParaRPr lang="en-US" sz="1400" dirty="0">
              <a:solidFill>
                <a:schemeClr val="bg1">
                  <a:lumMod val="50000"/>
                </a:schemeClr>
              </a:solidFill>
              <a:latin typeface="Georgia" panose="02040502050405020303" pitchFamily="18" charset="0"/>
              <a:cs typeface="Arial" panose="020B0604020202020204" pitchFamily="34" charset="0"/>
            </a:endParaRPr>
          </a:p>
        </p:txBody>
      </p:sp>
      <p:pic>
        <p:nvPicPr>
          <p:cNvPr id="6" name="Picture 5">
            <a:extLst>
              <a:ext uri="{FF2B5EF4-FFF2-40B4-BE49-F238E27FC236}">
                <a16:creationId xmlns:a16="http://schemas.microsoft.com/office/drawing/2014/main" xmlns="" id="{7A5C3D1F-76CB-4085-8550-B5D891A6D9D5}"/>
              </a:ext>
            </a:extLst>
          </p:cNvPr>
          <p:cNvPicPr>
            <a:picLocks noChangeAspect="1"/>
          </p:cNvPicPr>
          <p:nvPr/>
        </p:nvPicPr>
        <p:blipFill>
          <a:blip r:embed="rId3"/>
          <a:stretch>
            <a:fillRect/>
          </a:stretch>
        </p:blipFill>
        <p:spPr>
          <a:xfrm>
            <a:off x="361335" y="865909"/>
            <a:ext cx="8077200" cy="5126182"/>
          </a:xfrm>
          <a:prstGeom prst="rect">
            <a:avLst/>
          </a:prstGeom>
        </p:spPr>
      </p:pic>
      <p:sp>
        <p:nvSpPr>
          <p:cNvPr id="2" name="Rectangle 1">
            <a:extLst>
              <a:ext uri="{FF2B5EF4-FFF2-40B4-BE49-F238E27FC236}">
                <a16:creationId xmlns:a16="http://schemas.microsoft.com/office/drawing/2014/main" xmlns="" id="{2B28B008-0131-40D9-B93D-7D07083E52A9}"/>
              </a:ext>
            </a:extLst>
          </p:cNvPr>
          <p:cNvSpPr/>
          <p:nvPr/>
        </p:nvSpPr>
        <p:spPr>
          <a:xfrm>
            <a:off x="7238999" y="865909"/>
            <a:ext cx="1199535" cy="734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599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0E96DC30-0D1A-440F-BAB8-529DAEC8C1AC}"/>
              </a:ext>
            </a:extLst>
          </p:cNvPr>
          <p:cNvGraphicFramePr>
            <a:graphicFrameLocks noGrp="1"/>
          </p:cNvGraphicFramePr>
          <p:nvPr>
            <p:ph sz="quarter" idx="10"/>
            <p:extLst>
              <p:ext uri="{D42A27DB-BD31-4B8C-83A1-F6EECF244321}">
                <p14:modId xmlns:p14="http://schemas.microsoft.com/office/powerpoint/2010/main" val="3300106979"/>
              </p:ext>
            </p:extLst>
          </p:nvPr>
        </p:nvGraphicFramePr>
        <p:xfrm>
          <a:off x="762000" y="1143000"/>
          <a:ext cx="7010400" cy="477378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xmlns="" id="{B4E5572B-B566-4896-963E-E0D3C5C0E053}"/>
              </a:ext>
            </a:extLst>
          </p:cNvPr>
          <p:cNvSpPr>
            <a:spLocks noGrp="1"/>
          </p:cNvSpPr>
          <p:nvPr>
            <p:ph type="title"/>
          </p:nvPr>
        </p:nvSpPr>
        <p:spPr/>
        <p:txBody>
          <a:bodyPr/>
          <a:lstStyle/>
          <a:p>
            <a:r>
              <a:rPr lang="en-US" dirty="0"/>
              <a:t>Increasingly, students go to college to get a better job</a:t>
            </a:r>
          </a:p>
        </p:txBody>
      </p:sp>
      <p:sp>
        <p:nvSpPr>
          <p:cNvPr id="4" name="Slide Number Placeholder 3">
            <a:extLst>
              <a:ext uri="{FF2B5EF4-FFF2-40B4-BE49-F238E27FC236}">
                <a16:creationId xmlns:a16="http://schemas.microsoft.com/office/drawing/2014/main" xmlns="" id="{639F4F65-3C8F-4D34-ADD6-21DFEF7B2C77}"/>
              </a:ext>
            </a:extLst>
          </p:cNvPr>
          <p:cNvSpPr>
            <a:spLocks noGrp="1"/>
          </p:cNvSpPr>
          <p:nvPr>
            <p:ph type="sldNum" sz="quarter" idx="4"/>
          </p:nvPr>
        </p:nvSpPr>
        <p:spPr/>
        <p:txBody>
          <a:bodyPr/>
          <a:lstStyle/>
          <a:p>
            <a:fld id="{E383A8A9-FA60-9F4C-8EA5-44BF95A09817}" type="slidenum">
              <a:rPr lang="en-US" smtClean="0"/>
              <a:pPr/>
              <a:t>10</a:t>
            </a:fld>
            <a:endParaRPr lang="en-US" dirty="0"/>
          </a:p>
        </p:txBody>
      </p:sp>
      <p:sp>
        <p:nvSpPr>
          <p:cNvPr id="8" name="TextBox 7">
            <a:extLst>
              <a:ext uri="{FF2B5EF4-FFF2-40B4-BE49-F238E27FC236}">
                <a16:creationId xmlns:a16="http://schemas.microsoft.com/office/drawing/2014/main" xmlns="" id="{80CBDD7A-DEEB-4A5C-874E-BAE91FBAF045}"/>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National Freshmen Survey (UCLA)</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41718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AC48700-0368-45B8-B4B1-153FE4FFA6CA}"/>
              </a:ext>
            </a:extLst>
          </p:cNvPr>
          <p:cNvSpPr>
            <a:spLocks noGrp="1"/>
          </p:cNvSpPr>
          <p:nvPr>
            <p:ph type="title"/>
          </p:nvPr>
        </p:nvSpPr>
        <p:spPr/>
        <p:txBody>
          <a:bodyPr/>
          <a:lstStyle/>
          <a:p>
            <a:r>
              <a:rPr lang="en-US" dirty="0"/>
              <a:t>Two models of education</a:t>
            </a:r>
          </a:p>
        </p:txBody>
      </p:sp>
      <p:sp>
        <p:nvSpPr>
          <p:cNvPr id="4" name="Slide Number Placeholder 3">
            <a:extLst>
              <a:ext uri="{FF2B5EF4-FFF2-40B4-BE49-F238E27FC236}">
                <a16:creationId xmlns:a16="http://schemas.microsoft.com/office/drawing/2014/main" xmlns="" id="{B8BF67FA-CD1E-4A58-A5E0-308B25DAA4C8}"/>
              </a:ext>
            </a:extLst>
          </p:cNvPr>
          <p:cNvSpPr>
            <a:spLocks noGrp="1"/>
          </p:cNvSpPr>
          <p:nvPr>
            <p:ph type="sldNum" sz="quarter" idx="4"/>
          </p:nvPr>
        </p:nvSpPr>
        <p:spPr/>
        <p:txBody>
          <a:bodyPr/>
          <a:lstStyle/>
          <a:p>
            <a:fld id="{E383A8A9-FA60-9F4C-8EA5-44BF95A09817}" type="slidenum">
              <a:rPr lang="en-US" smtClean="0"/>
              <a:pPr/>
              <a:t>11</a:t>
            </a:fld>
            <a:endParaRPr lang="en-US" dirty="0"/>
          </a:p>
        </p:txBody>
      </p:sp>
      <p:sp>
        <p:nvSpPr>
          <p:cNvPr id="6" name="Rectangle 5">
            <a:extLst>
              <a:ext uri="{FF2B5EF4-FFF2-40B4-BE49-F238E27FC236}">
                <a16:creationId xmlns:a16="http://schemas.microsoft.com/office/drawing/2014/main" xmlns="" id="{358E5B2F-220E-4216-8A0B-6011BEAACAED}"/>
              </a:ext>
            </a:extLst>
          </p:cNvPr>
          <p:cNvSpPr/>
          <p:nvPr/>
        </p:nvSpPr>
        <p:spPr>
          <a:xfrm>
            <a:off x="2289291" y="1521771"/>
            <a:ext cx="2636997" cy="489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Front-loading</a:t>
            </a: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321523E6-0B4C-4940-B470-0311324DA963}"/>
              </a:ext>
            </a:extLst>
          </p:cNvPr>
          <p:cNvSpPr/>
          <p:nvPr/>
        </p:nvSpPr>
        <p:spPr>
          <a:xfrm>
            <a:off x="4953000" y="1521771"/>
            <a:ext cx="2636997" cy="489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Just-in-time</a:t>
            </a: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DD20C5B7-B7F2-4BFC-A040-5C55631BA8FA}"/>
              </a:ext>
            </a:extLst>
          </p:cNvPr>
          <p:cNvPicPr>
            <a:picLocks noChangeAspect="1"/>
          </p:cNvPicPr>
          <p:nvPr/>
        </p:nvPicPr>
        <p:blipFill>
          <a:blip r:embed="rId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19645" y="2044537"/>
            <a:ext cx="776288" cy="783498"/>
          </a:xfrm>
          <a:prstGeom prst="rect">
            <a:avLst/>
          </a:prstGeom>
        </p:spPr>
      </p:pic>
      <p:sp>
        <p:nvSpPr>
          <p:cNvPr id="16" name="Title 2">
            <a:extLst>
              <a:ext uri="{FF2B5EF4-FFF2-40B4-BE49-F238E27FC236}">
                <a16:creationId xmlns:a16="http://schemas.microsoft.com/office/drawing/2014/main" xmlns="" id="{0F203E65-7AC3-459B-8146-EF4CE54610F6}"/>
              </a:ext>
            </a:extLst>
          </p:cNvPr>
          <p:cNvSpPr txBox="1">
            <a:spLocks/>
          </p:cNvSpPr>
          <p:nvPr/>
        </p:nvSpPr>
        <p:spPr>
          <a:xfrm>
            <a:off x="7095192" y="507785"/>
            <a:ext cx="1447800" cy="365125"/>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1400" dirty="0">
                <a:solidFill>
                  <a:schemeClr val="tx1"/>
                </a:solidFill>
                <a:latin typeface="+mj-lt"/>
              </a:rPr>
              <a:t>Education</a:t>
            </a:r>
          </a:p>
        </p:txBody>
      </p:sp>
      <p:sp>
        <p:nvSpPr>
          <p:cNvPr id="17" name="Title 2">
            <a:extLst>
              <a:ext uri="{FF2B5EF4-FFF2-40B4-BE49-F238E27FC236}">
                <a16:creationId xmlns:a16="http://schemas.microsoft.com/office/drawing/2014/main" xmlns="" id="{444F5750-40BC-46BE-A80C-10B6A50F5C09}"/>
              </a:ext>
            </a:extLst>
          </p:cNvPr>
          <p:cNvSpPr txBox="1">
            <a:spLocks/>
          </p:cNvSpPr>
          <p:nvPr/>
        </p:nvSpPr>
        <p:spPr>
          <a:xfrm>
            <a:off x="7095192" y="920709"/>
            <a:ext cx="1295400" cy="365125"/>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1400" dirty="0">
                <a:solidFill>
                  <a:schemeClr val="tx1"/>
                </a:solidFill>
                <a:latin typeface="+mj-lt"/>
              </a:rPr>
              <a:t>Employment</a:t>
            </a:r>
          </a:p>
        </p:txBody>
      </p:sp>
      <p:pic>
        <p:nvPicPr>
          <p:cNvPr id="2" name="Picture 1">
            <a:extLst>
              <a:ext uri="{FF2B5EF4-FFF2-40B4-BE49-F238E27FC236}">
                <a16:creationId xmlns:a16="http://schemas.microsoft.com/office/drawing/2014/main" xmlns="" id="{834BDEF8-DB22-4206-BE14-43949432C907}"/>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5892637" y="2054436"/>
            <a:ext cx="736763" cy="783498"/>
          </a:xfrm>
          <a:prstGeom prst="rect">
            <a:avLst/>
          </a:prstGeom>
        </p:spPr>
      </p:pic>
      <p:sp>
        <p:nvSpPr>
          <p:cNvPr id="22" name="Title 2">
            <a:extLst>
              <a:ext uri="{FF2B5EF4-FFF2-40B4-BE49-F238E27FC236}">
                <a16:creationId xmlns:a16="http://schemas.microsoft.com/office/drawing/2014/main" xmlns="" id="{389B6511-3528-4083-B453-5BBAEBAC1D5C}"/>
              </a:ext>
            </a:extLst>
          </p:cNvPr>
          <p:cNvSpPr txBox="1">
            <a:spLocks/>
          </p:cNvSpPr>
          <p:nvPr/>
        </p:nvSpPr>
        <p:spPr>
          <a:xfrm>
            <a:off x="1240318" y="2355818"/>
            <a:ext cx="636246" cy="365125"/>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t>Age</a:t>
            </a:r>
          </a:p>
        </p:txBody>
      </p:sp>
      <p:sp>
        <p:nvSpPr>
          <p:cNvPr id="23" name="Title 2">
            <a:extLst>
              <a:ext uri="{FF2B5EF4-FFF2-40B4-BE49-F238E27FC236}">
                <a16:creationId xmlns:a16="http://schemas.microsoft.com/office/drawing/2014/main" xmlns="" id="{9B5B9D11-2A7A-4AF3-B5C0-98EE908F36FB}"/>
              </a:ext>
            </a:extLst>
          </p:cNvPr>
          <p:cNvSpPr txBox="1">
            <a:spLocks/>
          </p:cNvSpPr>
          <p:nvPr/>
        </p:nvSpPr>
        <p:spPr>
          <a:xfrm>
            <a:off x="1240318" y="3155326"/>
            <a:ext cx="636246" cy="365125"/>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t>20s</a:t>
            </a:r>
          </a:p>
        </p:txBody>
      </p:sp>
      <p:sp>
        <p:nvSpPr>
          <p:cNvPr id="24" name="Title 2">
            <a:extLst>
              <a:ext uri="{FF2B5EF4-FFF2-40B4-BE49-F238E27FC236}">
                <a16:creationId xmlns:a16="http://schemas.microsoft.com/office/drawing/2014/main" xmlns="" id="{5BA7D873-D6E2-4646-BCE6-858047115EB8}"/>
              </a:ext>
            </a:extLst>
          </p:cNvPr>
          <p:cNvSpPr txBox="1">
            <a:spLocks/>
          </p:cNvSpPr>
          <p:nvPr/>
        </p:nvSpPr>
        <p:spPr>
          <a:xfrm>
            <a:off x="1240318" y="3773456"/>
            <a:ext cx="636246" cy="365125"/>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t>30s</a:t>
            </a:r>
          </a:p>
        </p:txBody>
      </p:sp>
      <p:sp>
        <p:nvSpPr>
          <p:cNvPr id="25" name="Title 2">
            <a:extLst>
              <a:ext uri="{FF2B5EF4-FFF2-40B4-BE49-F238E27FC236}">
                <a16:creationId xmlns:a16="http://schemas.microsoft.com/office/drawing/2014/main" xmlns="" id="{82D6612F-C936-4EB1-9A14-2B6BC1D6FF66}"/>
              </a:ext>
            </a:extLst>
          </p:cNvPr>
          <p:cNvSpPr txBox="1">
            <a:spLocks/>
          </p:cNvSpPr>
          <p:nvPr/>
        </p:nvSpPr>
        <p:spPr>
          <a:xfrm>
            <a:off x="1240318" y="4376531"/>
            <a:ext cx="636246" cy="365125"/>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t>40s</a:t>
            </a:r>
          </a:p>
        </p:txBody>
      </p:sp>
      <p:sp>
        <p:nvSpPr>
          <p:cNvPr id="26" name="Title 2">
            <a:extLst>
              <a:ext uri="{FF2B5EF4-FFF2-40B4-BE49-F238E27FC236}">
                <a16:creationId xmlns:a16="http://schemas.microsoft.com/office/drawing/2014/main" xmlns="" id="{6CE05C27-600B-4805-8A24-BCDBB7222345}"/>
              </a:ext>
            </a:extLst>
          </p:cNvPr>
          <p:cNvSpPr txBox="1">
            <a:spLocks/>
          </p:cNvSpPr>
          <p:nvPr/>
        </p:nvSpPr>
        <p:spPr>
          <a:xfrm>
            <a:off x="1240318" y="4979606"/>
            <a:ext cx="636246" cy="365125"/>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t>50s</a:t>
            </a:r>
          </a:p>
        </p:txBody>
      </p:sp>
      <p:sp>
        <p:nvSpPr>
          <p:cNvPr id="27" name="Title 2">
            <a:extLst>
              <a:ext uri="{FF2B5EF4-FFF2-40B4-BE49-F238E27FC236}">
                <a16:creationId xmlns:a16="http://schemas.microsoft.com/office/drawing/2014/main" xmlns="" id="{B8A54DB5-68AB-4784-B16F-171F289D3EC1}"/>
              </a:ext>
            </a:extLst>
          </p:cNvPr>
          <p:cNvSpPr txBox="1">
            <a:spLocks/>
          </p:cNvSpPr>
          <p:nvPr/>
        </p:nvSpPr>
        <p:spPr>
          <a:xfrm>
            <a:off x="1240318" y="5582681"/>
            <a:ext cx="636246" cy="365125"/>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t>60s</a:t>
            </a:r>
          </a:p>
        </p:txBody>
      </p:sp>
      <p:sp>
        <p:nvSpPr>
          <p:cNvPr id="28" name="Rectangle 27">
            <a:extLst>
              <a:ext uri="{FF2B5EF4-FFF2-40B4-BE49-F238E27FC236}">
                <a16:creationId xmlns:a16="http://schemas.microsoft.com/office/drawing/2014/main" xmlns="" id="{283D4846-955C-4847-9E39-7F3E772222E8}"/>
              </a:ext>
            </a:extLst>
          </p:cNvPr>
          <p:cNvSpPr/>
          <p:nvPr/>
        </p:nvSpPr>
        <p:spPr>
          <a:xfrm>
            <a:off x="3155331" y="3015110"/>
            <a:ext cx="840602" cy="407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xmlns="" id="{BDC8F63E-F24D-4C12-9D94-7C4431C1DB75}"/>
              </a:ext>
            </a:extLst>
          </p:cNvPr>
          <p:cNvSpPr/>
          <p:nvPr/>
        </p:nvSpPr>
        <p:spPr>
          <a:xfrm>
            <a:off x="3155331" y="3409934"/>
            <a:ext cx="840602" cy="2457466"/>
          </a:xfrm>
          <a:prstGeom prst="rect">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xmlns="" id="{4BDCE110-9B71-4762-9CCD-61486AE1061D}"/>
              </a:ext>
            </a:extLst>
          </p:cNvPr>
          <p:cNvSpPr/>
          <p:nvPr/>
        </p:nvSpPr>
        <p:spPr>
          <a:xfrm>
            <a:off x="3155331" y="3535506"/>
            <a:ext cx="840602" cy="189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xmlns="" id="{1059587D-CE6F-495A-B9DF-9830966A0D76}"/>
              </a:ext>
            </a:extLst>
          </p:cNvPr>
          <p:cNvSpPr/>
          <p:nvPr/>
        </p:nvSpPr>
        <p:spPr>
          <a:xfrm>
            <a:off x="6714192" y="474719"/>
            <a:ext cx="242139" cy="2543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xmlns="" id="{63D9E38A-BD1C-4ADA-8F08-86B66FE18E96}"/>
              </a:ext>
            </a:extLst>
          </p:cNvPr>
          <p:cNvSpPr/>
          <p:nvPr/>
        </p:nvSpPr>
        <p:spPr>
          <a:xfrm>
            <a:off x="6714192" y="946404"/>
            <a:ext cx="242139" cy="254361"/>
          </a:xfrm>
          <a:prstGeom prst="rect">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xmlns="" id="{BA4E4FF0-A9AA-4883-B105-FB17701F89D8}"/>
              </a:ext>
            </a:extLst>
          </p:cNvPr>
          <p:cNvSpPr/>
          <p:nvPr/>
        </p:nvSpPr>
        <p:spPr>
          <a:xfrm>
            <a:off x="5864998" y="3015110"/>
            <a:ext cx="840602" cy="2852290"/>
          </a:xfrm>
          <a:prstGeom prst="rect">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xmlns="" id="{262C9CA8-511E-4EBD-9DBB-FE7C27483FCA}"/>
              </a:ext>
            </a:extLst>
          </p:cNvPr>
          <p:cNvSpPr/>
          <p:nvPr/>
        </p:nvSpPr>
        <p:spPr>
          <a:xfrm>
            <a:off x="5864998" y="3015110"/>
            <a:ext cx="8406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xmlns="" id="{C4022254-0991-4197-84C0-B13363EA1B0E}"/>
              </a:ext>
            </a:extLst>
          </p:cNvPr>
          <p:cNvSpPr/>
          <p:nvPr/>
        </p:nvSpPr>
        <p:spPr>
          <a:xfrm>
            <a:off x="5864998" y="3238005"/>
            <a:ext cx="8406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xmlns="" id="{47395418-9575-425E-BE4C-BAEFF33B66BB}"/>
              </a:ext>
            </a:extLst>
          </p:cNvPr>
          <p:cNvSpPr/>
          <p:nvPr/>
        </p:nvSpPr>
        <p:spPr>
          <a:xfrm>
            <a:off x="5864998" y="4019283"/>
            <a:ext cx="8406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xmlns="" id="{2DB9DA3D-7717-42C4-A36D-6C0A1383B694}"/>
              </a:ext>
            </a:extLst>
          </p:cNvPr>
          <p:cNvSpPr/>
          <p:nvPr/>
        </p:nvSpPr>
        <p:spPr>
          <a:xfrm>
            <a:off x="5864998" y="4300939"/>
            <a:ext cx="8406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xmlns="" id="{193C5986-C98F-42F3-BEA2-D60A0C0F4104}"/>
              </a:ext>
            </a:extLst>
          </p:cNvPr>
          <p:cNvSpPr/>
          <p:nvPr/>
        </p:nvSpPr>
        <p:spPr>
          <a:xfrm>
            <a:off x="5864998" y="4554230"/>
            <a:ext cx="8406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xmlns="" id="{F8568830-8654-44A8-8013-386E3D31ADCE}"/>
              </a:ext>
            </a:extLst>
          </p:cNvPr>
          <p:cNvSpPr/>
          <p:nvPr/>
        </p:nvSpPr>
        <p:spPr>
          <a:xfrm>
            <a:off x="5868236" y="3535506"/>
            <a:ext cx="834935" cy="192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xmlns="" id="{04DC8DA0-8195-4A7A-B52C-92E180AAEB89}"/>
              </a:ext>
            </a:extLst>
          </p:cNvPr>
          <p:cNvSpPr/>
          <p:nvPr/>
        </p:nvSpPr>
        <p:spPr>
          <a:xfrm>
            <a:off x="5864998" y="4807521"/>
            <a:ext cx="8406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xmlns="" id="{57B78F57-0DA1-4486-9D5A-E7E7C2F7EA3C}"/>
              </a:ext>
            </a:extLst>
          </p:cNvPr>
          <p:cNvSpPr/>
          <p:nvPr/>
        </p:nvSpPr>
        <p:spPr>
          <a:xfrm>
            <a:off x="5864998" y="5068652"/>
            <a:ext cx="8406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xmlns="" id="{5F65B525-16C5-49FB-A5CE-8E975A566F60}"/>
              </a:ext>
            </a:extLst>
          </p:cNvPr>
          <p:cNvSpPr/>
          <p:nvPr/>
        </p:nvSpPr>
        <p:spPr>
          <a:xfrm>
            <a:off x="5864998" y="5468026"/>
            <a:ext cx="8406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95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AC48700-0368-45B8-B4B1-153FE4FFA6CA}"/>
              </a:ext>
            </a:extLst>
          </p:cNvPr>
          <p:cNvSpPr>
            <a:spLocks noGrp="1"/>
          </p:cNvSpPr>
          <p:nvPr>
            <p:ph type="title"/>
          </p:nvPr>
        </p:nvSpPr>
        <p:spPr/>
        <p:txBody>
          <a:bodyPr/>
          <a:lstStyle/>
          <a:p>
            <a:r>
              <a:rPr lang="en-US" dirty="0"/>
              <a:t>Coding “boot camps” address student employment goals</a:t>
            </a:r>
          </a:p>
        </p:txBody>
      </p:sp>
      <p:sp>
        <p:nvSpPr>
          <p:cNvPr id="4" name="Slide Number Placeholder 3">
            <a:extLst>
              <a:ext uri="{FF2B5EF4-FFF2-40B4-BE49-F238E27FC236}">
                <a16:creationId xmlns:a16="http://schemas.microsoft.com/office/drawing/2014/main" xmlns="" id="{B8BF67FA-CD1E-4A58-A5E0-308B25DAA4C8}"/>
              </a:ext>
            </a:extLst>
          </p:cNvPr>
          <p:cNvSpPr>
            <a:spLocks noGrp="1"/>
          </p:cNvSpPr>
          <p:nvPr>
            <p:ph type="sldNum" sz="quarter" idx="4"/>
          </p:nvPr>
        </p:nvSpPr>
        <p:spPr/>
        <p:txBody>
          <a:bodyPr/>
          <a:lstStyle/>
          <a:p>
            <a:fld id="{E383A8A9-FA60-9F4C-8EA5-44BF95A09817}" type="slidenum">
              <a:rPr lang="en-US" smtClean="0"/>
              <a:pPr/>
              <a:t>12</a:t>
            </a:fld>
            <a:endParaRPr lang="en-US" dirty="0"/>
          </a:p>
        </p:txBody>
      </p:sp>
      <p:sp>
        <p:nvSpPr>
          <p:cNvPr id="6" name="Rectangle 5">
            <a:extLst>
              <a:ext uri="{FF2B5EF4-FFF2-40B4-BE49-F238E27FC236}">
                <a16:creationId xmlns:a16="http://schemas.microsoft.com/office/drawing/2014/main" xmlns="" id="{358E5B2F-220E-4216-8A0B-6011BEAACAED}"/>
              </a:ext>
            </a:extLst>
          </p:cNvPr>
          <p:cNvSpPr/>
          <p:nvPr/>
        </p:nvSpPr>
        <p:spPr>
          <a:xfrm>
            <a:off x="2470396" y="1905000"/>
            <a:ext cx="2636997" cy="4896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Traditional University</a:t>
            </a:r>
            <a:endParaRPr kumimoji="0" lang="en-US" sz="1400" b="1" i="0" u="none" strike="noStrike" kern="120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321523E6-0B4C-4940-B470-0311324DA963}"/>
              </a:ext>
            </a:extLst>
          </p:cNvPr>
          <p:cNvSpPr/>
          <p:nvPr/>
        </p:nvSpPr>
        <p:spPr>
          <a:xfrm>
            <a:off x="5449414" y="1905000"/>
            <a:ext cx="2636997" cy="4896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Coding Boot Camp</a:t>
            </a:r>
            <a:endParaRPr kumimoji="0" lang="en-US" sz="1400" b="1" i="0" u="none" strike="noStrike" kern="120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DD20C5B7-B7F2-4BFC-A040-5C55631BA8FA}"/>
              </a:ext>
            </a:extLst>
          </p:cNvPr>
          <p:cNvPicPr>
            <a:picLocks noChangeAspect="1"/>
          </p:cNvPicPr>
          <p:nvPr/>
        </p:nvPicPr>
        <p:blipFill>
          <a:blip r:embed="rId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00750" y="1063804"/>
            <a:ext cx="776288" cy="783498"/>
          </a:xfrm>
          <a:prstGeom prst="rect">
            <a:avLst/>
          </a:prstGeom>
        </p:spPr>
      </p:pic>
      <p:pic>
        <p:nvPicPr>
          <p:cNvPr id="9" name="Picture 8">
            <a:extLst>
              <a:ext uri="{FF2B5EF4-FFF2-40B4-BE49-F238E27FC236}">
                <a16:creationId xmlns:a16="http://schemas.microsoft.com/office/drawing/2014/main" xmlns="" id="{4CCABD09-D0B3-48B9-B52D-62CCFEFC6B2D}"/>
              </a:ext>
            </a:extLst>
          </p:cNvPr>
          <p:cNvPicPr>
            <a:picLocks noChangeAspect="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67862" y="1073955"/>
            <a:ext cx="776288" cy="773347"/>
          </a:xfrm>
          <a:prstGeom prst="rect">
            <a:avLst/>
          </a:prstGeom>
        </p:spPr>
      </p:pic>
      <p:sp>
        <p:nvSpPr>
          <p:cNvPr id="10" name="Title 2">
            <a:extLst>
              <a:ext uri="{FF2B5EF4-FFF2-40B4-BE49-F238E27FC236}">
                <a16:creationId xmlns:a16="http://schemas.microsoft.com/office/drawing/2014/main" xmlns="" id="{4E86C2DB-4E56-4E91-9B2D-BEC57D44DF0E}"/>
              </a:ext>
            </a:extLst>
          </p:cNvPr>
          <p:cNvSpPr txBox="1">
            <a:spLocks/>
          </p:cNvSpPr>
          <p:nvPr/>
        </p:nvSpPr>
        <p:spPr>
          <a:xfrm>
            <a:off x="6059014" y="2667000"/>
            <a:ext cx="1676400"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solidFill>
                  <a:schemeClr val="accent2">
                    <a:lumMod val="50000"/>
                  </a:schemeClr>
                </a:solidFill>
              </a:rPr>
              <a:t>2-3 months</a:t>
            </a:r>
          </a:p>
        </p:txBody>
      </p:sp>
      <p:sp>
        <p:nvSpPr>
          <p:cNvPr id="11" name="Title 2">
            <a:extLst>
              <a:ext uri="{FF2B5EF4-FFF2-40B4-BE49-F238E27FC236}">
                <a16:creationId xmlns:a16="http://schemas.microsoft.com/office/drawing/2014/main" xmlns="" id="{C86D7F56-62CE-4C5F-88F4-ABCC1DA4FE19}"/>
              </a:ext>
            </a:extLst>
          </p:cNvPr>
          <p:cNvSpPr txBox="1">
            <a:spLocks/>
          </p:cNvSpPr>
          <p:nvPr/>
        </p:nvSpPr>
        <p:spPr>
          <a:xfrm>
            <a:off x="3159846" y="2667000"/>
            <a:ext cx="1676400"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solidFill>
                  <a:schemeClr val="accent2">
                    <a:lumMod val="50000"/>
                  </a:schemeClr>
                </a:solidFill>
              </a:rPr>
              <a:t>4 years</a:t>
            </a:r>
          </a:p>
        </p:txBody>
      </p:sp>
      <p:sp>
        <p:nvSpPr>
          <p:cNvPr id="12" name="Title 2">
            <a:extLst>
              <a:ext uri="{FF2B5EF4-FFF2-40B4-BE49-F238E27FC236}">
                <a16:creationId xmlns:a16="http://schemas.microsoft.com/office/drawing/2014/main" xmlns="" id="{DFAE1A2D-6FF8-49CC-9A8A-EE3F14FDF993}"/>
              </a:ext>
            </a:extLst>
          </p:cNvPr>
          <p:cNvSpPr txBox="1">
            <a:spLocks/>
          </p:cNvSpPr>
          <p:nvPr/>
        </p:nvSpPr>
        <p:spPr>
          <a:xfrm>
            <a:off x="6059014" y="3502873"/>
            <a:ext cx="1947547"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solidFill>
                  <a:schemeClr val="accent2">
                    <a:lumMod val="50000"/>
                  </a:schemeClr>
                </a:solidFill>
              </a:rPr>
              <a:t>$15-20K</a:t>
            </a:r>
          </a:p>
        </p:txBody>
      </p:sp>
      <p:sp>
        <p:nvSpPr>
          <p:cNvPr id="13" name="Title 2">
            <a:extLst>
              <a:ext uri="{FF2B5EF4-FFF2-40B4-BE49-F238E27FC236}">
                <a16:creationId xmlns:a16="http://schemas.microsoft.com/office/drawing/2014/main" xmlns="" id="{A96D84F2-07C5-4768-9806-B8C18F7471FD}"/>
              </a:ext>
            </a:extLst>
          </p:cNvPr>
          <p:cNvSpPr txBox="1">
            <a:spLocks/>
          </p:cNvSpPr>
          <p:nvPr/>
        </p:nvSpPr>
        <p:spPr>
          <a:xfrm>
            <a:off x="3159845" y="3502873"/>
            <a:ext cx="1947547"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solidFill>
                  <a:schemeClr val="accent2">
                    <a:lumMod val="50000"/>
                  </a:schemeClr>
                </a:solidFill>
              </a:rPr>
              <a:t>$200K+</a:t>
            </a:r>
          </a:p>
        </p:txBody>
      </p:sp>
      <p:sp>
        <p:nvSpPr>
          <p:cNvPr id="14" name="Title 2">
            <a:extLst>
              <a:ext uri="{FF2B5EF4-FFF2-40B4-BE49-F238E27FC236}">
                <a16:creationId xmlns:a16="http://schemas.microsoft.com/office/drawing/2014/main" xmlns="" id="{A92B5D55-F37F-4CAD-93D1-F4F3E3D5C589}"/>
              </a:ext>
            </a:extLst>
          </p:cNvPr>
          <p:cNvSpPr txBox="1">
            <a:spLocks/>
          </p:cNvSpPr>
          <p:nvPr/>
        </p:nvSpPr>
        <p:spPr>
          <a:xfrm>
            <a:off x="6059014" y="4463312"/>
            <a:ext cx="1947547"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solidFill>
                  <a:schemeClr val="accent2">
                    <a:lumMod val="50000"/>
                  </a:schemeClr>
                </a:solidFill>
              </a:rPr>
              <a:t>85%+</a:t>
            </a:r>
          </a:p>
        </p:txBody>
      </p:sp>
      <p:sp>
        <p:nvSpPr>
          <p:cNvPr id="15" name="Title 2">
            <a:extLst>
              <a:ext uri="{FF2B5EF4-FFF2-40B4-BE49-F238E27FC236}">
                <a16:creationId xmlns:a16="http://schemas.microsoft.com/office/drawing/2014/main" xmlns="" id="{D753D555-EDB0-421C-9FE0-6E027BFE811F}"/>
              </a:ext>
            </a:extLst>
          </p:cNvPr>
          <p:cNvSpPr txBox="1">
            <a:spLocks/>
          </p:cNvSpPr>
          <p:nvPr/>
        </p:nvSpPr>
        <p:spPr>
          <a:xfrm>
            <a:off x="3159845" y="4463312"/>
            <a:ext cx="1947547"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solidFill>
                  <a:schemeClr val="accent2">
                    <a:lumMod val="50000"/>
                  </a:schemeClr>
                </a:solidFill>
              </a:rPr>
              <a:t>81%</a:t>
            </a:r>
          </a:p>
        </p:txBody>
      </p:sp>
      <p:sp>
        <p:nvSpPr>
          <p:cNvPr id="16" name="Title 2">
            <a:extLst>
              <a:ext uri="{FF2B5EF4-FFF2-40B4-BE49-F238E27FC236}">
                <a16:creationId xmlns:a16="http://schemas.microsoft.com/office/drawing/2014/main" xmlns="" id="{0F203E65-7AC3-459B-8146-EF4CE54610F6}"/>
              </a:ext>
            </a:extLst>
          </p:cNvPr>
          <p:cNvSpPr txBox="1">
            <a:spLocks/>
          </p:cNvSpPr>
          <p:nvPr/>
        </p:nvSpPr>
        <p:spPr>
          <a:xfrm>
            <a:off x="457200" y="2667000"/>
            <a:ext cx="2209800"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t>Length of study</a:t>
            </a:r>
          </a:p>
        </p:txBody>
      </p:sp>
      <p:sp>
        <p:nvSpPr>
          <p:cNvPr id="17" name="Title 2">
            <a:extLst>
              <a:ext uri="{FF2B5EF4-FFF2-40B4-BE49-F238E27FC236}">
                <a16:creationId xmlns:a16="http://schemas.microsoft.com/office/drawing/2014/main" xmlns="" id="{444F5750-40BC-46BE-A80C-10B6A50F5C09}"/>
              </a:ext>
            </a:extLst>
          </p:cNvPr>
          <p:cNvSpPr txBox="1">
            <a:spLocks/>
          </p:cNvSpPr>
          <p:nvPr/>
        </p:nvSpPr>
        <p:spPr>
          <a:xfrm>
            <a:off x="457200" y="3502873"/>
            <a:ext cx="1676400"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t>Total tuition</a:t>
            </a:r>
          </a:p>
        </p:txBody>
      </p:sp>
      <p:sp>
        <p:nvSpPr>
          <p:cNvPr id="18" name="Title 2">
            <a:extLst>
              <a:ext uri="{FF2B5EF4-FFF2-40B4-BE49-F238E27FC236}">
                <a16:creationId xmlns:a16="http://schemas.microsoft.com/office/drawing/2014/main" xmlns="" id="{9D039F31-0C86-4ABF-95E5-52AF32FF8707}"/>
              </a:ext>
            </a:extLst>
          </p:cNvPr>
          <p:cNvSpPr txBox="1">
            <a:spLocks/>
          </p:cNvSpPr>
          <p:nvPr/>
        </p:nvSpPr>
        <p:spPr>
          <a:xfrm>
            <a:off x="457200" y="4463312"/>
            <a:ext cx="1828800"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t>Job placement rate</a:t>
            </a:r>
          </a:p>
        </p:txBody>
      </p:sp>
      <p:sp>
        <p:nvSpPr>
          <p:cNvPr id="19" name="Title 2">
            <a:extLst>
              <a:ext uri="{FF2B5EF4-FFF2-40B4-BE49-F238E27FC236}">
                <a16:creationId xmlns:a16="http://schemas.microsoft.com/office/drawing/2014/main" xmlns="" id="{2328DD39-2132-45AA-83DD-3C955BD7F5F9}"/>
              </a:ext>
            </a:extLst>
          </p:cNvPr>
          <p:cNvSpPr txBox="1">
            <a:spLocks/>
          </p:cNvSpPr>
          <p:nvPr/>
        </p:nvSpPr>
        <p:spPr>
          <a:xfrm>
            <a:off x="6059014" y="5502264"/>
            <a:ext cx="1947547"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solidFill>
                  <a:schemeClr val="accent2">
                    <a:lumMod val="50000"/>
                  </a:schemeClr>
                </a:solidFill>
              </a:rPr>
              <a:t>$85K</a:t>
            </a:r>
          </a:p>
        </p:txBody>
      </p:sp>
      <p:sp>
        <p:nvSpPr>
          <p:cNvPr id="20" name="Title 2">
            <a:extLst>
              <a:ext uri="{FF2B5EF4-FFF2-40B4-BE49-F238E27FC236}">
                <a16:creationId xmlns:a16="http://schemas.microsoft.com/office/drawing/2014/main" xmlns="" id="{983CA3F8-D6C6-40F1-984D-267B44728E62}"/>
              </a:ext>
            </a:extLst>
          </p:cNvPr>
          <p:cNvSpPr txBox="1">
            <a:spLocks/>
          </p:cNvSpPr>
          <p:nvPr/>
        </p:nvSpPr>
        <p:spPr>
          <a:xfrm>
            <a:off x="3159845" y="5502264"/>
            <a:ext cx="1947547"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solidFill>
                  <a:schemeClr val="accent2">
                    <a:lumMod val="50000"/>
                  </a:schemeClr>
                </a:solidFill>
              </a:rPr>
              <a:t>$50K</a:t>
            </a:r>
          </a:p>
        </p:txBody>
      </p:sp>
      <p:sp>
        <p:nvSpPr>
          <p:cNvPr id="21" name="Title 2">
            <a:extLst>
              <a:ext uri="{FF2B5EF4-FFF2-40B4-BE49-F238E27FC236}">
                <a16:creationId xmlns:a16="http://schemas.microsoft.com/office/drawing/2014/main" xmlns="" id="{D3C50BB3-28E1-4049-B9FD-FC9B781C5095}"/>
              </a:ext>
            </a:extLst>
          </p:cNvPr>
          <p:cNvSpPr txBox="1">
            <a:spLocks/>
          </p:cNvSpPr>
          <p:nvPr/>
        </p:nvSpPr>
        <p:spPr>
          <a:xfrm>
            <a:off x="457200" y="5502264"/>
            <a:ext cx="1828800"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2000" dirty="0"/>
              <a:t>Expected salary</a:t>
            </a:r>
          </a:p>
        </p:txBody>
      </p:sp>
    </p:spTree>
    <p:extLst>
      <p:ext uri="{BB962C8B-B14F-4D97-AF65-F5344CB8AC3E}">
        <p14:creationId xmlns:p14="http://schemas.microsoft.com/office/powerpoint/2010/main" val="332579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629D8F5-9EC7-4C51-92F0-85A97BF93AD3}"/>
              </a:ext>
            </a:extLst>
          </p:cNvPr>
          <p:cNvSpPr>
            <a:spLocks noGrp="1"/>
          </p:cNvSpPr>
          <p:nvPr>
            <p:ph type="title"/>
          </p:nvPr>
        </p:nvSpPr>
        <p:spPr/>
        <p:txBody>
          <a:bodyPr/>
          <a:lstStyle/>
          <a:p>
            <a:r>
              <a:rPr lang="en-US" dirty="0"/>
              <a:t>Boot camps will proliferate across many industries</a:t>
            </a:r>
          </a:p>
        </p:txBody>
      </p:sp>
      <p:sp>
        <p:nvSpPr>
          <p:cNvPr id="4" name="Slide Number Placeholder 3">
            <a:extLst>
              <a:ext uri="{FF2B5EF4-FFF2-40B4-BE49-F238E27FC236}">
                <a16:creationId xmlns:a16="http://schemas.microsoft.com/office/drawing/2014/main" xmlns="" id="{8FF840A2-3964-4DF3-A909-0AF454BC5295}"/>
              </a:ext>
            </a:extLst>
          </p:cNvPr>
          <p:cNvSpPr>
            <a:spLocks noGrp="1"/>
          </p:cNvSpPr>
          <p:nvPr>
            <p:ph type="sldNum" sz="quarter" idx="4"/>
          </p:nvPr>
        </p:nvSpPr>
        <p:spPr/>
        <p:txBody>
          <a:bodyPr/>
          <a:lstStyle/>
          <a:p>
            <a:fld id="{E383A8A9-FA60-9F4C-8EA5-44BF95A09817}" type="slidenum">
              <a:rPr lang="en-US" smtClean="0"/>
              <a:pPr/>
              <a:t>13</a:t>
            </a:fld>
            <a:endParaRPr lang="en-US" dirty="0"/>
          </a:p>
        </p:txBody>
      </p:sp>
      <p:sp>
        <p:nvSpPr>
          <p:cNvPr id="5" name="Rectangle 4">
            <a:extLst>
              <a:ext uri="{FF2B5EF4-FFF2-40B4-BE49-F238E27FC236}">
                <a16:creationId xmlns:a16="http://schemas.microsoft.com/office/drawing/2014/main" xmlns="" id="{6EF69233-3AB7-4998-AA59-EEEF81D44139}"/>
              </a:ext>
            </a:extLst>
          </p:cNvPr>
          <p:cNvSpPr/>
          <p:nvPr/>
        </p:nvSpPr>
        <p:spPr>
          <a:xfrm>
            <a:off x="533401" y="1905000"/>
            <a:ext cx="2209800" cy="88253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Software Engineering</a:t>
            </a:r>
            <a:endParaRPr kumimoji="0" lang="en-US" sz="1400" b="1" i="0" u="none" strike="noStrike" kern="1200" cap="none" spc="0" normalizeH="0" baseline="3000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8E777F5F-5F05-4D11-9AE7-6FE2D4634C26}"/>
              </a:ext>
            </a:extLst>
          </p:cNvPr>
          <p:cNvSpPr/>
          <p:nvPr/>
        </p:nvSpPr>
        <p:spPr>
          <a:xfrm>
            <a:off x="533401" y="3033222"/>
            <a:ext cx="2209800" cy="88253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Medical Training</a:t>
            </a:r>
            <a:endParaRPr kumimoji="0" lang="en-US" sz="1400" b="1" i="0" u="none" strike="noStrike" kern="1200" cap="none" spc="0" normalizeH="0" baseline="3000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02D3AD53-E625-465D-839A-76BDE3D32EA0}"/>
              </a:ext>
            </a:extLst>
          </p:cNvPr>
          <p:cNvSpPr/>
          <p:nvPr/>
        </p:nvSpPr>
        <p:spPr>
          <a:xfrm>
            <a:off x="533401" y="4161443"/>
            <a:ext cx="2209800" cy="88253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Design</a:t>
            </a:r>
            <a:endParaRPr kumimoji="0" lang="en-US" sz="1400" b="1" i="0" u="none" strike="noStrike" kern="1200" cap="none" spc="0" normalizeH="0" baseline="3000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624B9969-19A2-4B0F-A931-3E0968C28F16}"/>
              </a:ext>
            </a:extLst>
          </p:cNvPr>
          <p:cNvSpPr/>
          <p:nvPr/>
        </p:nvSpPr>
        <p:spPr>
          <a:xfrm>
            <a:off x="533401" y="5289665"/>
            <a:ext cx="2209800" cy="88253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Sales</a:t>
            </a:r>
            <a:endParaRPr kumimoji="0" lang="en-US" sz="1400" b="1" i="0" u="none" strike="noStrike" kern="1200" cap="none" spc="0" normalizeH="0" baseline="3000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CE3ED164-BB57-4927-BD54-1DB40B79A0E2}"/>
              </a:ext>
            </a:extLst>
          </p:cNvPr>
          <p:cNvSpPr/>
          <p:nvPr/>
        </p:nvSpPr>
        <p:spPr>
          <a:xfrm>
            <a:off x="4286353" y="1284455"/>
            <a:ext cx="2636997" cy="489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Illustrative Boot Camps</a:t>
            </a: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1028" name="Picture 4" descr="Image result for hackreactor logo">
            <a:extLst>
              <a:ext uri="{FF2B5EF4-FFF2-40B4-BE49-F238E27FC236}">
                <a16:creationId xmlns:a16="http://schemas.microsoft.com/office/drawing/2014/main" xmlns="" id="{5D47F41E-1D16-4183-889B-F7E846463D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7083" y="2163818"/>
            <a:ext cx="1133942" cy="340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ambda school">
            <a:extLst>
              <a:ext uri="{FF2B5EF4-FFF2-40B4-BE49-F238E27FC236}">
                <a16:creationId xmlns:a16="http://schemas.microsoft.com/office/drawing/2014/main" xmlns="" id="{56BB0109-A6B0-4CD1-B1B4-369D29821A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3995" y="1817644"/>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eneral assembly logo">
            <a:extLst>
              <a:ext uri="{FF2B5EF4-FFF2-40B4-BE49-F238E27FC236}">
                <a16:creationId xmlns:a16="http://schemas.microsoft.com/office/drawing/2014/main" xmlns="" id="{16CBCFF6-2D65-465E-A438-79784BA77C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7740" y="2108347"/>
            <a:ext cx="945660" cy="4964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repmd logo">
            <a:extLst>
              <a:ext uri="{FF2B5EF4-FFF2-40B4-BE49-F238E27FC236}">
                <a16:creationId xmlns:a16="http://schemas.microsoft.com/office/drawing/2014/main" xmlns="" id="{D4F1CDBC-B8E0-4EF1-A35C-352D024D58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2022" y="3223494"/>
            <a:ext cx="945660" cy="5431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medical sales college">
            <a:extLst>
              <a:ext uri="{FF2B5EF4-FFF2-40B4-BE49-F238E27FC236}">
                <a16:creationId xmlns:a16="http://schemas.microsoft.com/office/drawing/2014/main" xmlns="" id="{A9B029C3-F610-4E3E-9CAE-A11E633411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1754" y="3066194"/>
            <a:ext cx="777631" cy="7776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alwayshired logo">
            <a:extLst>
              <a:ext uri="{FF2B5EF4-FFF2-40B4-BE49-F238E27FC236}">
                <a16:creationId xmlns:a16="http://schemas.microsoft.com/office/drawing/2014/main" xmlns="" id="{BCB375F7-02E2-42F1-8E96-3E8EF10F9EC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7740" y="5593034"/>
            <a:ext cx="1439105" cy="33477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ati school logo">
            <a:extLst>
              <a:ext uri="{FF2B5EF4-FFF2-40B4-BE49-F238E27FC236}">
                <a16:creationId xmlns:a16="http://schemas.microsoft.com/office/drawing/2014/main" xmlns="" id="{030BE691-5CA0-4D92-A059-C6D26A7C65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3995" y="3249587"/>
            <a:ext cx="945660" cy="48039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memoryblue">
            <a:extLst>
              <a:ext uri="{FF2B5EF4-FFF2-40B4-BE49-F238E27FC236}">
                <a16:creationId xmlns:a16="http://schemas.microsoft.com/office/drawing/2014/main" xmlns="" id="{31C6FDFB-80CB-4E68-9A34-367B7FD8E281}"/>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24488" b="42157"/>
          <a:stretch/>
        </p:blipFill>
        <p:spPr bwMode="auto">
          <a:xfrm>
            <a:off x="6605439" y="5499316"/>
            <a:ext cx="1555262" cy="40085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sales bootcamp logo">
            <a:extLst>
              <a:ext uri="{FF2B5EF4-FFF2-40B4-BE49-F238E27FC236}">
                <a16:creationId xmlns:a16="http://schemas.microsoft.com/office/drawing/2014/main" xmlns="" id="{0F3F61D6-2C21-46EB-9B33-E759548852E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44125" y="5499316"/>
            <a:ext cx="501407" cy="50140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american graphics institute">
            <a:extLst>
              <a:ext uri="{FF2B5EF4-FFF2-40B4-BE49-F238E27FC236}">
                <a16:creationId xmlns:a16="http://schemas.microsoft.com/office/drawing/2014/main" xmlns="" id="{DA0A7864-D6B4-47D3-A503-C213A3E2977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45510" y="4431242"/>
            <a:ext cx="897890" cy="45098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career foundry">
            <a:extLst>
              <a:ext uri="{FF2B5EF4-FFF2-40B4-BE49-F238E27FC236}">
                <a16:creationId xmlns:a16="http://schemas.microsoft.com/office/drawing/2014/main" xmlns="" id="{06C3C39A-BF6C-44E7-A7B5-F98247B1B462}"/>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7017" y="4509901"/>
            <a:ext cx="1349132" cy="3885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designation boot camp">
            <a:extLst>
              <a:ext uri="{FF2B5EF4-FFF2-40B4-BE49-F238E27FC236}">
                <a16:creationId xmlns:a16="http://schemas.microsoft.com/office/drawing/2014/main" xmlns="" id="{3931D6A9-18CA-44E9-AEA7-135F80EF9A5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17417" y="4338926"/>
            <a:ext cx="704661" cy="70466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xmlns="" id="{FDA0400A-AC84-4B41-A613-29EB43180C1A}"/>
              </a:ext>
            </a:extLst>
          </p:cNvPr>
          <p:cNvSpPr/>
          <p:nvPr/>
        </p:nvSpPr>
        <p:spPr>
          <a:xfrm>
            <a:off x="319802" y="1284455"/>
            <a:ext cx="2636997" cy="489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Selected Industries</a:t>
            </a: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75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457200" y="457200"/>
            <a:ext cx="8001000" cy="533400"/>
          </a:xfrm>
          <a:prstGeom prst="rect">
            <a:avLst/>
          </a:prstGeom>
        </p:spPr>
        <p:txBody>
          <a:bodyPr/>
          <a:lstStyle/>
          <a:p>
            <a:r>
              <a:rPr lang="en-US" dirty="0"/>
              <a:t>New technical skills are necessary</a:t>
            </a:r>
          </a:p>
        </p:txBody>
      </p:sp>
      <p:pic>
        <p:nvPicPr>
          <p:cNvPr id="7" name="Picture 6">
            <a:extLst>
              <a:ext uri="{FF2B5EF4-FFF2-40B4-BE49-F238E27FC236}">
                <a16:creationId xmlns:a16="http://schemas.microsoft.com/office/drawing/2014/main" xmlns="" id="{E49E34D2-63BD-4EB8-9D68-061C006499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81600" y="1171095"/>
            <a:ext cx="1219200" cy="4999037"/>
          </a:xfrm>
          <a:prstGeom prst="rect">
            <a:avLst/>
          </a:prstGeom>
        </p:spPr>
      </p:pic>
      <p:pic>
        <p:nvPicPr>
          <p:cNvPr id="8" name="Picture 7">
            <a:extLst>
              <a:ext uri="{FF2B5EF4-FFF2-40B4-BE49-F238E27FC236}">
                <a16:creationId xmlns:a16="http://schemas.microsoft.com/office/drawing/2014/main" xmlns="" id="{8A5475F3-C523-43B3-BDAB-39E8923110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4800" y="1175819"/>
            <a:ext cx="2438400" cy="4999037"/>
          </a:xfrm>
          <a:prstGeom prst="rect">
            <a:avLst/>
          </a:prstGeom>
        </p:spPr>
      </p:pic>
      <p:pic>
        <p:nvPicPr>
          <p:cNvPr id="9" name="Picture 8">
            <a:extLst>
              <a:ext uri="{FF2B5EF4-FFF2-40B4-BE49-F238E27FC236}">
                <a16:creationId xmlns:a16="http://schemas.microsoft.com/office/drawing/2014/main" xmlns="" id="{4CFD1FAF-F8C1-4EEB-8A49-F9AF61E475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43200" y="1175818"/>
            <a:ext cx="2438400" cy="4999037"/>
          </a:xfrm>
          <a:prstGeom prst="rect">
            <a:avLst/>
          </a:prstGeom>
        </p:spPr>
      </p:pic>
      <p:sp>
        <p:nvSpPr>
          <p:cNvPr id="10" name="Oval 9">
            <a:extLst>
              <a:ext uri="{FF2B5EF4-FFF2-40B4-BE49-F238E27FC236}">
                <a16:creationId xmlns:a16="http://schemas.microsoft.com/office/drawing/2014/main" xmlns="" id="{6C7DC0AA-8D0E-42BF-9FAE-FCBDD56E6044}"/>
              </a:ext>
            </a:extLst>
          </p:cNvPr>
          <p:cNvSpPr/>
          <p:nvPr/>
        </p:nvSpPr>
        <p:spPr>
          <a:xfrm>
            <a:off x="5524500" y="4036532"/>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FE513276-C400-4C27-B2BC-EBAA45E4B025}"/>
              </a:ext>
            </a:extLst>
          </p:cNvPr>
          <p:cNvCxnSpPr>
            <a:cxnSpLocks/>
            <a:stCxn id="10" idx="5"/>
            <a:endCxn id="12" idx="1"/>
          </p:cNvCxnSpPr>
          <p:nvPr/>
        </p:nvCxnSpPr>
        <p:spPr>
          <a:xfrm>
            <a:off x="5914745" y="4426777"/>
            <a:ext cx="926919" cy="50383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2" descr="Image result for epic systems">
            <a:extLst>
              <a:ext uri="{FF2B5EF4-FFF2-40B4-BE49-F238E27FC236}">
                <a16:creationId xmlns:a16="http://schemas.microsoft.com/office/drawing/2014/main" xmlns="" id="{DCF8C840-8204-4D9A-ABCF-90396534DA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1664" y="4659223"/>
            <a:ext cx="1409700" cy="5427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epic systems">
            <a:extLst>
              <a:ext uri="{FF2B5EF4-FFF2-40B4-BE49-F238E27FC236}">
                <a16:creationId xmlns:a16="http://schemas.microsoft.com/office/drawing/2014/main" xmlns="" id="{51197D27-0B84-45F4-B506-D7959CFF7D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2555" y="4210204"/>
            <a:ext cx="285316" cy="1098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salesforce">
            <a:extLst>
              <a:ext uri="{FF2B5EF4-FFF2-40B4-BE49-F238E27FC236}">
                <a16:creationId xmlns:a16="http://schemas.microsoft.com/office/drawing/2014/main" xmlns="" id="{BEF0E6E8-8DB0-487C-B202-E77AD42D6C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9776" y="3735869"/>
            <a:ext cx="198016" cy="138783"/>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xmlns="" id="{931B789F-5CF1-433F-8E6A-BD08A858294B}"/>
              </a:ext>
            </a:extLst>
          </p:cNvPr>
          <p:cNvSpPr/>
          <p:nvPr/>
        </p:nvSpPr>
        <p:spPr>
          <a:xfrm>
            <a:off x="4457700" y="3579332"/>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xmlns="" id="{32C8814B-783D-4ACF-8B7F-4F0FCF60D5E5}"/>
              </a:ext>
            </a:extLst>
          </p:cNvPr>
          <p:cNvCxnSpPr>
            <a:cxnSpLocks/>
            <a:stCxn id="15" idx="6"/>
          </p:cNvCxnSpPr>
          <p:nvPr/>
        </p:nvCxnSpPr>
        <p:spPr>
          <a:xfrm flipV="1">
            <a:off x="4914900" y="3805260"/>
            <a:ext cx="2143082" cy="267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xmlns="" id="{BD9A3BBC-D653-4D85-9917-48716011B173}"/>
              </a:ext>
            </a:extLst>
          </p:cNvPr>
          <p:cNvSpPr/>
          <p:nvPr/>
        </p:nvSpPr>
        <p:spPr>
          <a:xfrm>
            <a:off x="4610100" y="2840937"/>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B31A2DA4-2EB1-4FB0-8F2C-6C559FD9D932}"/>
              </a:ext>
            </a:extLst>
          </p:cNvPr>
          <p:cNvCxnSpPr>
            <a:cxnSpLocks/>
            <a:stCxn id="17" idx="6"/>
          </p:cNvCxnSpPr>
          <p:nvPr/>
        </p:nvCxnSpPr>
        <p:spPr>
          <a:xfrm flipV="1">
            <a:off x="5067300" y="2642288"/>
            <a:ext cx="2010058" cy="42724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9" name="Picture 4" descr="Image result for salesforce">
            <a:extLst>
              <a:ext uri="{FF2B5EF4-FFF2-40B4-BE49-F238E27FC236}">
                <a16:creationId xmlns:a16="http://schemas.microsoft.com/office/drawing/2014/main" xmlns="" id="{2DDE8B67-E52A-4BB1-90E6-B72D143993C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86989" y="3413107"/>
            <a:ext cx="1119050" cy="7843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stay n touch">
            <a:extLst>
              <a:ext uri="{FF2B5EF4-FFF2-40B4-BE49-F238E27FC236}">
                <a16:creationId xmlns:a16="http://schemas.microsoft.com/office/drawing/2014/main" xmlns="" id="{934E6887-EC37-4050-8E1C-C07C904829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3604" y="1005673"/>
            <a:ext cx="1605820" cy="160582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xmlns="" id="{214E965E-DF36-4717-97A1-FDB0BF4B765F}"/>
              </a:ext>
            </a:extLst>
          </p:cNvPr>
          <p:cNvSpPr/>
          <p:nvPr/>
        </p:nvSpPr>
        <p:spPr>
          <a:xfrm>
            <a:off x="2841171" y="1882907"/>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xmlns="" id="{ED31C5C6-ADCA-4D9C-857B-95611B2B91C0}"/>
              </a:ext>
            </a:extLst>
          </p:cNvPr>
          <p:cNvCxnSpPr>
            <a:cxnSpLocks/>
            <a:stCxn id="21" idx="6"/>
            <a:endCxn id="20" idx="1"/>
          </p:cNvCxnSpPr>
          <p:nvPr/>
        </p:nvCxnSpPr>
        <p:spPr>
          <a:xfrm flipV="1">
            <a:off x="3298371" y="1808583"/>
            <a:ext cx="3445233" cy="30292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3" name="Picture 6" descr="Image result for clio software">
            <a:extLst>
              <a:ext uri="{FF2B5EF4-FFF2-40B4-BE49-F238E27FC236}">
                <a16:creationId xmlns:a16="http://schemas.microsoft.com/office/drawing/2014/main" xmlns="" id="{D5D8EABD-CB10-4E13-810E-FA31452025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4392" y="5435157"/>
            <a:ext cx="1504245" cy="567731"/>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a:extLst>
              <a:ext uri="{FF2B5EF4-FFF2-40B4-BE49-F238E27FC236}">
                <a16:creationId xmlns:a16="http://schemas.microsoft.com/office/drawing/2014/main" xmlns="" id="{5755AF53-E23F-40F6-90A7-5455BE5D77E7}"/>
              </a:ext>
            </a:extLst>
          </p:cNvPr>
          <p:cNvSpPr/>
          <p:nvPr/>
        </p:nvSpPr>
        <p:spPr>
          <a:xfrm>
            <a:off x="1611035" y="4265132"/>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AD7D93D6-13C7-4AF8-AFD1-2ABF19EE957F}"/>
              </a:ext>
            </a:extLst>
          </p:cNvPr>
          <p:cNvCxnSpPr>
            <a:cxnSpLocks/>
            <a:stCxn id="24" idx="6"/>
            <a:endCxn id="23" idx="1"/>
          </p:cNvCxnSpPr>
          <p:nvPr/>
        </p:nvCxnSpPr>
        <p:spPr>
          <a:xfrm>
            <a:off x="2068235" y="4493732"/>
            <a:ext cx="4726157" cy="122529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6" name="Picture 2" descr="Image result for blackbaud">
            <a:extLst>
              <a:ext uri="{FF2B5EF4-FFF2-40B4-BE49-F238E27FC236}">
                <a16:creationId xmlns:a16="http://schemas.microsoft.com/office/drawing/2014/main" xmlns="" id="{A9C1B968-D78B-4C7F-8C71-7E3B5A5DE242}"/>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6939638" y="2410643"/>
            <a:ext cx="1213753" cy="46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82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457200" y="457200"/>
            <a:ext cx="8001000" cy="533400"/>
          </a:xfrm>
          <a:prstGeom prst="rect">
            <a:avLst/>
          </a:prstGeom>
        </p:spPr>
        <p:txBody>
          <a:bodyPr/>
          <a:lstStyle/>
          <a:p>
            <a:r>
              <a:rPr lang="en-US" dirty="0"/>
              <a:t>The skills gap has widened</a:t>
            </a:r>
          </a:p>
        </p:txBody>
      </p:sp>
      <p:graphicFrame>
        <p:nvGraphicFramePr>
          <p:cNvPr id="42" name="Content Placeholder 6">
            <a:extLst>
              <a:ext uri="{FF2B5EF4-FFF2-40B4-BE49-F238E27FC236}">
                <a16:creationId xmlns:a16="http://schemas.microsoft.com/office/drawing/2014/main" xmlns="" id="{E488E004-EDDC-453E-9EC4-A7D7F5F8B503}"/>
              </a:ext>
            </a:extLst>
          </p:cNvPr>
          <p:cNvGraphicFramePr>
            <a:graphicFrameLocks noGrp="1"/>
          </p:cNvGraphicFramePr>
          <p:nvPr>
            <p:ph sz="quarter" idx="10"/>
            <p:extLst>
              <p:ext uri="{D42A27DB-BD31-4B8C-83A1-F6EECF244321}">
                <p14:modId xmlns:p14="http://schemas.microsoft.com/office/powerpoint/2010/main" val="1913893136"/>
              </p:ext>
            </p:extLst>
          </p:nvPr>
        </p:nvGraphicFramePr>
        <p:xfrm>
          <a:off x="457200" y="1353312"/>
          <a:ext cx="7924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xmlns="" id="{25783C7B-AB3D-4E40-A211-28F7DE2293BC}"/>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US Bureau of Labor Statistics</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425455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457200" y="457200"/>
            <a:ext cx="8001000" cy="533400"/>
          </a:xfrm>
          <a:prstGeom prst="rect">
            <a:avLst/>
          </a:prstGeom>
        </p:spPr>
        <p:txBody>
          <a:bodyPr/>
          <a:lstStyle/>
          <a:p>
            <a:r>
              <a:rPr lang="en-US" dirty="0"/>
              <a:t>Is the Skills Gap a broad phenomenon?</a:t>
            </a:r>
          </a:p>
        </p:txBody>
      </p:sp>
      <p:pic>
        <p:nvPicPr>
          <p:cNvPr id="1028"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981200"/>
            <a:ext cx="8077002" cy="35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F0E28EF4-C93D-4007-AA2B-5AEEE76C4CE8}"/>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Trading Economics</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765337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457200" y="457200"/>
            <a:ext cx="8001000" cy="533400"/>
          </a:xfrm>
          <a:prstGeom prst="rect">
            <a:avLst/>
          </a:prstGeom>
        </p:spPr>
        <p:txBody>
          <a:bodyPr/>
          <a:lstStyle/>
          <a:p>
            <a:r>
              <a:rPr lang="en-US" dirty="0"/>
              <a:t>The mechanics and technology of hiring have changed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7595" y="2771666"/>
            <a:ext cx="2802486" cy="2938455"/>
          </a:xfrm>
          <a:prstGeom prst="rect">
            <a:avLst/>
          </a:prstGeom>
        </p:spPr>
      </p:pic>
      <p:sp>
        <p:nvSpPr>
          <p:cNvPr id="7" name="TextBox 6">
            <a:extLst>
              <a:ext uri="{FF2B5EF4-FFF2-40B4-BE49-F238E27FC236}">
                <a16:creationId xmlns:a16="http://schemas.microsoft.com/office/drawing/2014/main" xmlns="" id="{9FDE078C-2721-4991-9ADD-2A68A7703258}"/>
              </a:ext>
            </a:extLst>
          </p:cNvPr>
          <p:cNvSpPr txBox="1"/>
          <p:nvPr/>
        </p:nvSpPr>
        <p:spPr>
          <a:xfrm>
            <a:off x="423705" y="1448227"/>
            <a:ext cx="1904783" cy="1323439"/>
          </a:xfrm>
          <a:prstGeom prst="rect">
            <a:avLst/>
          </a:prstGeom>
          <a:noFill/>
        </p:spPr>
        <p:txBody>
          <a:bodyPr wrap="square" rtlCol="0">
            <a:spAutoFit/>
          </a:bodyPr>
          <a:lstStyle/>
          <a:p>
            <a:pPr algn="ctr">
              <a:spcAft>
                <a:spcPts val="1200"/>
              </a:spcAft>
            </a:pPr>
            <a:r>
              <a:rPr lang="en-US" sz="1600" b="1" dirty="0">
                <a:latin typeface="+mj-lt"/>
                <a:ea typeface="Roboto Slab" pitchFamily="2" charset="0"/>
                <a:cs typeface="Arial" panose="020B0604020202020204" pitchFamily="34" charset="0"/>
              </a:rPr>
              <a:t>Hiring managers that use Applicant Tracking Systems: </a:t>
            </a:r>
          </a:p>
        </p:txBody>
      </p:sp>
      <p:sp>
        <p:nvSpPr>
          <p:cNvPr id="8" name="TextBox 7">
            <a:extLst>
              <a:ext uri="{FF2B5EF4-FFF2-40B4-BE49-F238E27FC236}">
                <a16:creationId xmlns:a16="http://schemas.microsoft.com/office/drawing/2014/main" xmlns="" id="{52129D12-3430-494E-8DC8-583991C88CE0}"/>
              </a:ext>
            </a:extLst>
          </p:cNvPr>
          <p:cNvSpPr txBox="1"/>
          <p:nvPr/>
        </p:nvSpPr>
        <p:spPr>
          <a:xfrm>
            <a:off x="475080" y="5414010"/>
            <a:ext cx="1600200" cy="830997"/>
          </a:xfrm>
          <a:prstGeom prst="rect">
            <a:avLst/>
          </a:prstGeom>
          <a:noFill/>
        </p:spPr>
        <p:txBody>
          <a:bodyPr wrap="square" rtlCol="0">
            <a:spAutoFit/>
          </a:bodyPr>
          <a:lstStyle/>
          <a:p>
            <a:pPr algn="ctr">
              <a:spcAft>
                <a:spcPts val="1200"/>
              </a:spcAft>
            </a:pPr>
            <a:r>
              <a:rPr lang="en-US" sz="1600" b="1" dirty="0">
                <a:latin typeface="+mj-lt"/>
                <a:ea typeface="Roboto Slab" pitchFamily="2" charset="0"/>
                <a:cs typeface="Arial" panose="020B0604020202020204" pitchFamily="34" charset="0"/>
              </a:rPr>
              <a:t>Most popular application mediums:</a:t>
            </a:r>
          </a:p>
        </p:txBody>
      </p:sp>
      <p:pic>
        <p:nvPicPr>
          <p:cNvPr id="9" name="Picture 2" descr="Image result for career fair clip art">
            <a:extLst>
              <a:ext uri="{FF2B5EF4-FFF2-40B4-BE49-F238E27FC236}">
                <a16:creationId xmlns:a16="http://schemas.microsoft.com/office/drawing/2014/main" xmlns="" id="{66A1A4B3-073F-4887-84E7-BF6D08612C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4870" y="5345496"/>
            <a:ext cx="840511" cy="47224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or: Elbow 13">
            <a:extLst>
              <a:ext uri="{FF2B5EF4-FFF2-40B4-BE49-F238E27FC236}">
                <a16:creationId xmlns:a16="http://schemas.microsoft.com/office/drawing/2014/main" xmlns="" id="{55DA5C78-4B44-4D1E-AA9D-B5886F3F5024}"/>
              </a:ext>
            </a:extLst>
          </p:cNvPr>
          <p:cNvCxnSpPr>
            <a:cxnSpLocks/>
          </p:cNvCxnSpPr>
          <p:nvPr/>
        </p:nvCxnSpPr>
        <p:spPr>
          <a:xfrm flipV="1">
            <a:off x="4088575" y="5698268"/>
            <a:ext cx="2306174" cy="386677"/>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D9F5D707-CDEB-483B-9457-93C8E426B38D}"/>
              </a:ext>
            </a:extLst>
          </p:cNvPr>
          <p:cNvSpPr/>
          <p:nvPr/>
        </p:nvSpPr>
        <p:spPr>
          <a:xfrm>
            <a:off x="2432245" y="2009775"/>
            <a:ext cx="365760" cy="36576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en-US" sz="1400" dirty="0">
                <a:latin typeface="+mj-lt"/>
              </a:rPr>
              <a:t>&lt;1%</a:t>
            </a:r>
          </a:p>
        </p:txBody>
      </p:sp>
      <p:sp>
        <p:nvSpPr>
          <p:cNvPr id="12" name="Oval 11">
            <a:extLst>
              <a:ext uri="{FF2B5EF4-FFF2-40B4-BE49-F238E27FC236}">
                <a16:creationId xmlns:a16="http://schemas.microsoft.com/office/drawing/2014/main" xmlns="" id="{65BCE67F-72E7-4CCD-AF25-D3E8204811CB}"/>
              </a:ext>
            </a:extLst>
          </p:cNvPr>
          <p:cNvSpPr/>
          <p:nvPr/>
        </p:nvSpPr>
        <p:spPr>
          <a:xfrm>
            <a:off x="3165057" y="1362957"/>
            <a:ext cx="1044649" cy="1012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dirty="0">
                <a:latin typeface="+mj-lt"/>
              </a:rPr>
              <a:t>75%</a:t>
            </a:r>
          </a:p>
        </p:txBody>
      </p:sp>
      <p:sp>
        <p:nvSpPr>
          <p:cNvPr id="13" name="TextBox 12">
            <a:extLst>
              <a:ext uri="{FF2B5EF4-FFF2-40B4-BE49-F238E27FC236}">
                <a16:creationId xmlns:a16="http://schemas.microsoft.com/office/drawing/2014/main" xmlns="" id="{6527B841-94BB-4D81-8C61-78B7CBAE1B07}"/>
              </a:ext>
            </a:extLst>
          </p:cNvPr>
          <p:cNvSpPr txBox="1"/>
          <p:nvPr/>
        </p:nvSpPr>
        <p:spPr>
          <a:xfrm>
            <a:off x="2853426" y="2421259"/>
            <a:ext cx="1600200" cy="338554"/>
          </a:xfrm>
          <a:prstGeom prst="rect">
            <a:avLst/>
          </a:prstGeom>
          <a:noFill/>
        </p:spPr>
        <p:txBody>
          <a:bodyPr wrap="square" rtlCol="0">
            <a:spAutoFit/>
          </a:bodyPr>
          <a:lstStyle/>
          <a:p>
            <a:pPr algn="ctr"/>
            <a:r>
              <a:rPr lang="en-US" sz="1600" b="1" dirty="0">
                <a:solidFill>
                  <a:schemeClr val="accent1"/>
                </a:solidFill>
                <a:latin typeface="+mj-lt"/>
                <a:ea typeface="Roboto Slab" pitchFamily="2" charset="0"/>
                <a:cs typeface="Arial" panose="020B0604020202020204" pitchFamily="34" charset="0"/>
              </a:rPr>
              <a:t>Today:</a:t>
            </a:r>
          </a:p>
        </p:txBody>
      </p:sp>
      <p:sp>
        <p:nvSpPr>
          <p:cNvPr id="14" name="TextBox 13">
            <a:extLst>
              <a:ext uri="{FF2B5EF4-FFF2-40B4-BE49-F238E27FC236}">
                <a16:creationId xmlns:a16="http://schemas.microsoft.com/office/drawing/2014/main" xmlns="" id="{354B6EF6-5AF9-4E48-8F39-72D470A2DE5A}"/>
              </a:ext>
            </a:extLst>
          </p:cNvPr>
          <p:cNvSpPr txBox="1"/>
          <p:nvPr/>
        </p:nvSpPr>
        <p:spPr>
          <a:xfrm>
            <a:off x="1815025" y="2421259"/>
            <a:ext cx="1600200" cy="338554"/>
          </a:xfrm>
          <a:prstGeom prst="rect">
            <a:avLst/>
          </a:prstGeom>
          <a:noFill/>
        </p:spPr>
        <p:txBody>
          <a:bodyPr wrap="square" rtlCol="0">
            <a:spAutoFit/>
          </a:bodyPr>
          <a:lstStyle/>
          <a:p>
            <a:pPr algn="ctr"/>
            <a:r>
              <a:rPr lang="en-US" sz="1600" b="1" dirty="0">
                <a:solidFill>
                  <a:schemeClr val="accent3"/>
                </a:solidFill>
                <a:latin typeface="+mj-lt"/>
                <a:ea typeface="Roboto Slab" pitchFamily="2" charset="0"/>
                <a:cs typeface="Arial" panose="020B0604020202020204" pitchFamily="34" charset="0"/>
              </a:rPr>
              <a:t>2000:</a:t>
            </a:r>
          </a:p>
        </p:txBody>
      </p:sp>
      <p:sp>
        <p:nvSpPr>
          <p:cNvPr id="15" name="TextBox 14">
            <a:extLst>
              <a:ext uri="{FF2B5EF4-FFF2-40B4-BE49-F238E27FC236}">
                <a16:creationId xmlns:a16="http://schemas.microsoft.com/office/drawing/2014/main" xmlns="" id="{CE771EC7-FDF0-42F1-8AF8-40FFFF8C67E9}"/>
              </a:ext>
            </a:extLst>
          </p:cNvPr>
          <p:cNvSpPr txBox="1"/>
          <p:nvPr/>
        </p:nvSpPr>
        <p:spPr>
          <a:xfrm>
            <a:off x="423705" y="3786826"/>
            <a:ext cx="1904783" cy="830997"/>
          </a:xfrm>
          <a:prstGeom prst="rect">
            <a:avLst/>
          </a:prstGeom>
          <a:noFill/>
        </p:spPr>
        <p:txBody>
          <a:bodyPr wrap="square" rtlCol="0">
            <a:spAutoFit/>
          </a:bodyPr>
          <a:lstStyle/>
          <a:p>
            <a:pPr algn="ctr">
              <a:spcAft>
                <a:spcPts val="1200"/>
              </a:spcAft>
            </a:pPr>
            <a:r>
              <a:rPr lang="en-US" sz="1600" b="1" dirty="0">
                <a:latin typeface="+mj-lt"/>
                <a:ea typeface="Roboto Slab" pitchFamily="2" charset="0"/>
                <a:cs typeface="Arial" panose="020B0604020202020204" pitchFamily="34" charset="0"/>
              </a:rPr>
              <a:t>Companies that use social media to recruit:</a:t>
            </a:r>
          </a:p>
        </p:txBody>
      </p:sp>
      <p:grpSp>
        <p:nvGrpSpPr>
          <p:cNvPr id="16" name="Group 15">
            <a:extLst>
              <a:ext uri="{FF2B5EF4-FFF2-40B4-BE49-F238E27FC236}">
                <a16:creationId xmlns:a16="http://schemas.microsoft.com/office/drawing/2014/main" xmlns="" id="{1151CF5A-9064-42A4-B7B4-30B234AF0BFC}"/>
              </a:ext>
            </a:extLst>
          </p:cNvPr>
          <p:cNvGrpSpPr/>
          <p:nvPr/>
        </p:nvGrpSpPr>
        <p:grpSpPr>
          <a:xfrm>
            <a:off x="586847" y="2929283"/>
            <a:ext cx="3717398" cy="1900631"/>
            <a:chOff x="609600" y="3124200"/>
            <a:chExt cx="3092913" cy="1900631"/>
          </a:xfrm>
        </p:grpSpPr>
        <p:cxnSp>
          <p:nvCxnSpPr>
            <p:cNvPr id="17" name="Straight Connector 16">
              <a:extLst>
                <a:ext uri="{FF2B5EF4-FFF2-40B4-BE49-F238E27FC236}">
                  <a16:creationId xmlns:a16="http://schemas.microsoft.com/office/drawing/2014/main" xmlns="" id="{1E856360-0895-4B45-B9E2-A43215AF6FE3}"/>
                </a:ext>
              </a:extLst>
            </p:cNvPr>
            <p:cNvCxnSpPr/>
            <p:nvPr/>
          </p:nvCxnSpPr>
          <p:spPr>
            <a:xfrm>
              <a:off x="609600" y="3124200"/>
              <a:ext cx="30929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F343E52-49D5-40B1-80AA-C6A3A184B80A}"/>
                </a:ext>
              </a:extLst>
            </p:cNvPr>
            <p:cNvCxnSpPr/>
            <p:nvPr/>
          </p:nvCxnSpPr>
          <p:spPr>
            <a:xfrm>
              <a:off x="609600" y="5024831"/>
              <a:ext cx="30929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xmlns="" id="{8078FC64-909D-4BA0-A7F8-8BF7A319726D}"/>
              </a:ext>
            </a:extLst>
          </p:cNvPr>
          <p:cNvSpPr/>
          <p:nvPr/>
        </p:nvSpPr>
        <p:spPr>
          <a:xfrm>
            <a:off x="2432245" y="3883985"/>
            <a:ext cx="365760" cy="36576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en-US" sz="1400" dirty="0">
                <a:latin typeface="+mj-lt"/>
              </a:rPr>
              <a:t>&lt;1%</a:t>
            </a:r>
          </a:p>
        </p:txBody>
      </p:sp>
      <p:sp>
        <p:nvSpPr>
          <p:cNvPr id="20" name="Oval 19">
            <a:extLst>
              <a:ext uri="{FF2B5EF4-FFF2-40B4-BE49-F238E27FC236}">
                <a16:creationId xmlns:a16="http://schemas.microsoft.com/office/drawing/2014/main" xmlns="" id="{2B70B1BE-E03F-4801-A047-6323B8366B14}"/>
              </a:ext>
            </a:extLst>
          </p:cNvPr>
          <p:cNvSpPr/>
          <p:nvPr/>
        </p:nvSpPr>
        <p:spPr>
          <a:xfrm>
            <a:off x="3165057" y="3270387"/>
            <a:ext cx="1044649" cy="9793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dirty="0">
                <a:latin typeface="+mj-lt"/>
              </a:rPr>
              <a:t>73%</a:t>
            </a:r>
          </a:p>
        </p:txBody>
      </p:sp>
      <p:sp>
        <p:nvSpPr>
          <p:cNvPr id="21" name="TextBox 20">
            <a:extLst>
              <a:ext uri="{FF2B5EF4-FFF2-40B4-BE49-F238E27FC236}">
                <a16:creationId xmlns:a16="http://schemas.microsoft.com/office/drawing/2014/main" xmlns="" id="{31AB1637-4B98-4D6D-8223-8A7C267D74FA}"/>
              </a:ext>
            </a:extLst>
          </p:cNvPr>
          <p:cNvSpPr txBox="1"/>
          <p:nvPr/>
        </p:nvSpPr>
        <p:spPr>
          <a:xfrm>
            <a:off x="2853426" y="4312551"/>
            <a:ext cx="1600200" cy="338554"/>
          </a:xfrm>
          <a:prstGeom prst="rect">
            <a:avLst/>
          </a:prstGeom>
          <a:noFill/>
        </p:spPr>
        <p:txBody>
          <a:bodyPr wrap="square" rtlCol="0">
            <a:spAutoFit/>
          </a:bodyPr>
          <a:lstStyle/>
          <a:p>
            <a:pPr algn="ctr"/>
            <a:r>
              <a:rPr lang="en-US" sz="1600" b="1" dirty="0">
                <a:solidFill>
                  <a:schemeClr val="accent1"/>
                </a:solidFill>
                <a:latin typeface="+mj-lt"/>
                <a:ea typeface="Roboto Slab" pitchFamily="2" charset="0"/>
                <a:cs typeface="Arial" panose="020B0604020202020204" pitchFamily="34" charset="0"/>
              </a:rPr>
              <a:t>Today:</a:t>
            </a:r>
          </a:p>
        </p:txBody>
      </p:sp>
      <p:sp>
        <p:nvSpPr>
          <p:cNvPr id="22" name="TextBox 21">
            <a:extLst>
              <a:ext uri="{FF2B5EF4-FFF2-40B4-BE49-F238E27FC236}">
                <a16:creationId xmlns:a16="http://schemas.microsoft.com/office/drawing/2014/main" xmlns="" id="{2A494A08-6523-40BF-AE3A-F695B80B9276}"/>
              </a:ext>
            </a:extLst>
          </p:cNvPr>
          <p:cNvSpPr txBox="1"/>
          <p:nvPr/>
        </p:nvSpPr>
        <p:spPr>
          <a:xfrm>
            <a:off x="1815025" y="4312551"/>
            <a:ext cx="1600200" cy="338554"/>
          </a:xfrm>
          <a:prstGeom prst="rect">
            <a:avLst/>
          </a:prstGeom>
          <a:noFill/>
        </p:spPr>
        <p:txBody>
          <a:bodyPr wrap="square" rtlCol="0">
            <a:spAutoFit/>
          </a:bodyPr>
          <a:lstStyle/>
          <a:p>
            <a:pPr algn="ctr"/>
            <a:r>
              <a:rPr lang="en-US" sz="1600" b="1" dirty="0">
                <a:solidFill>
                  <a:schemeClr val="accent3"/>
                </a:solidFill>
                <a:latin typeface="+mj-lt"/>
                <a:ea typeface="Roboto Slab" pitchFamily="2" charset="0"/>
                <a:cs typeface="Arial" panose="020B0604020202020204" pitchFamily="34" charset="0"/>
              </a:rPr>
              <a:t>2000:</a:t>
            </a:r>
          </a:p>
        </p:txBody>
      </p:sp>
      <p:sp>
        <p:nvSpPr>
          <p:cNvPr id="23" name="TextBox 22">
            <a:extLst>
              <a:ext uri="{FF2B5EF4-FFF2-40B4-BE49-F238E27FC236}">
                <a16:creationId xmlns:a16="http://schemas.microsoft.com/office/drawing/2014/main" xmlns="" id="{0F51F288-C144-4707-9368-163314F1EF7B}"/>
              </a:ext>
            </a:extLst>
          </p:cNvPr>
          <p:cNvSpPr txBox="1"/>
          <p:nvPr/>
        </p:nvSpPr>
        <p:spPr>
          <a:xfrm>
            <a:off x="1815025" y="5891760"/>
            <a:ext cx="1600200" cy="338554"/>
          </a:xfrm>
          <a:prstGeom prst="rect">
            <a:avLst/>
          </a:prstGeom>
          <a:noFill/>
        </p:spPr>
        <p:txBody>
          <a:bodyPr wrap="square" rtlCol="0">
            <a:spAutoFit/>
          </a:bodyPr>
          <a:lstStyle/>
          <a:p>
            <a:pPr algn="ctr"/>
            <a:r>
              <a:rPr lang="en-US" sz="1600" b="1" dirty="0">
                <a:solidFill>
                  <a:schemeClr val="accent3"/>
                </a:solidFill>
                <a:latin typeface="+mj-lt"/>
                <a:ea typeface="Roboto Slab" pitchFamily="2" charset="0"/>
                <a:cs typeface="Arial" panose="020B0604020202020204" pitchFamily="34" charset="0"/>
              </a:rPr>
              <a:t>2000:</a:t>
            </a:r>
          </a:p>
        </p:txBody>
      </p:sp>
      <p:sp>
        <p:nvSpPr>
          <p:cNvPr id="24" name="TextBox 23">
            <a:extLst>
              <a:ext uri="{FF2B5EF4-FFF2-40B4-BE49-F238E27FC236}">
                <a16:creationId xmlns:a16="http://schemas.microsoft.com/office/drawing/2014/main" xmlns="" id="{84BD2995-2174-4E72-B606-5BE17AD4B689}"/>
              </a:ext>
            </a:extLst>
          </p:cNvPr>
          <p:cNvSpPr txBox="1"/>
          <p:nvPr/>
        </p:nvSpPr>
        <p:spPr>
          <a:xfrm>
            <a:off x="2853426" y="5897630"/>
            <a:ext cx="1600200" cy="338554"/>
          </a:xfrm>
          <a:prstGeom prst="rect">
            <a:avLst/>
          </a:prstGeom>
          <a:noFill/>
        </p:spPr>
        <p:txBody>
          <a:bodyPr wrap="square" rtlCol="0">
            <a:spAutoFit/>
          </a:bodyPr>
          <a:lstStyle/>
          <a:p>
            <a:pPr algn="ctr"/>
            <a:r>
              <a:rPr lang="en-US" sz="1600" b="1" dirty="0">
                <a:solidFill>
                  <a:schemeClr val="accent1"/>
                </a:solidFill>
                <a:latin typeface="+mj-lt"/>
                <a:ea typeface="Roboto Slab" pitchFamily="2" charset="0"/>
                <a:cs typeface="Arial" panose="020B0604020202020204" pitchFamily="34" charset="0"/>
              </a:rPr>
              <a:t>Today:</a:t>
            </a:r>
          </a:p>
        </p:txBody>
      </p:sp>
    </p:spTree>
    <p:extLst>
      <p:ext uri="{BB962C8B-B14F-4D97-AF65-F5344CB8AC3E}">
        <p14:creationId xmlns:p14="http://schemas.microsoft.com/office/powerpoint/2010/main" val="1305955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457200" y="457200"/>
            <a:ext cx="8001000" cy="533400"/>
          </a:xfrm>
          <a:prstGeom prst="rect">
            <a:avLst/>
          </a:prstGeom>
        </p:spPr>
        <p:txBody>
          <a:bodyPr/>
          <a:lstStyle/>
          <a:p>
            <a:r>
              <a:rPr lang="en-US" dirty="0"/>
              <a:t>Why are employment outcomes worse?</a:t>
            </a:r>
            <a:br>
              <a:rPr lang="en-US" dirty="0"/>
            </a:br>
            <a:r>
              <a:rPr lang="en-US" dirty="0"/>
              <a:t>Proliferation of technical skills</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524000" y="1752600"/>
            <a:ext cx="5486400" cy="4419600"/>
          </a:xfrm>
          <a:prstGeom prst="rect">
            <a:avLst/>
          </a:prstGeom>
        </p:spPr>
      </p:pic>
    </p:spTree>
    <p:extLst>
      <p:ext uri="{BB962C8B-B14F-4D97-AF65-F5344CB8AC3E}">
        <p14:creationId xmlns:p14="http://schemas.microsoft.com/office/powerpoint/2010/main" val="294621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EA721B6-B7CA-4436-8E7A-F11438F66D37}"/>
              </a:ext>
            </a:extLst>
          </p:cNvPr>
          <p:cNvSpPr>
            <a:spLocks noGrp="1"/>
          </p:cNvSpPr>
          <p:nvPr>
            <p:ph sz="quarter" idx="10"/>
          </p:nvPr>
        </p:nvSpPr>
        <p:spPr>
          <a:xfrm>
            <a:off x="1981200" y="2389138"/>
            <a:ext cx="6019800" cy="1752600"/>
          </a:xfrm>
        </p:spPr>
        <p:txBody>
          <a:bodyPr/>
          <a:lstStyle/>
          <a:p>
            <a:pPr marL="0" indent="0">
              <a:spcBef>
                <a:spcPts val="0"/>
              </a:spcBef>
              <a:spcAft>
                <a:spcPts val="3000"/>
              </a:spcAft>
              <a:buNone/>
            </a:pPr>
            <a:r>
              <a:rPr lang="en-US" sz="2000" dirty="0">
                <a:solidFill>
                  <a:schemeClr val="tx2"/>
                </a:solidFill>
              </a:rPr>
              <a:t>Market pressure for faster degree programs</a:t>
            </a:r>
          </a:p>
          <a:p>
            <a:pPr marL="0" indent="0">
              <a:spcBef>
                <a:spcPts val="0"/>
              </a:spcBef>
              <a:spcAft>
                <a:spcPts val="3000"/>
              </a:spcAft>
              <a:buNone/>
            </a:pPr>
            <a:r>
              <a:rPr lang="en-US" sz="2000" dirty="0">
                <a:solidFill>
                  <a:schemeClr val="tx2"/>
                </a:solidFill>
              </a:rPr>
              <a:t>Rise of alternative credentials</a:t>
            </a:r>
          </a:p>
          <a:p>
            <a:pPr marL="0" indent="0">
              <a:spcBef>
                <a:spcPts val="0"/>
              </a:spcBef>
              <a:spcAft>
                <a:spcPts val="3000"/>
              </a:spcAft>
              <a:buNone/>
            </a:pPr>
            <a:r>
              <a:rPr lang="en-US" sz="2000" dirty="0">
                <a:solidFill>
                  <a:schemeClr val="tx2"/>
                </a:solidFill>
              </a:rPr>
              <a:t>Growth of online and competency-based education</a:t>
            </a:r>
          </a:p>
          <a:p>
            <a:pPr marL="0" indent="0">
              <a:spcBef>
                <a:spcPts val="0"/>
              </a:spcBef>
              <a:spcAft>
                <a:spcPts val="3000"/>
              </a:spcAft>
              <a:buNone/>
            </a:pPr>
            <a:r>
              <a:rPr lang="en-US" sz="2000" dirty="0">
                <a:solidFill>
                  <a:schemeClr val="tx2"/>
                </a:solidFill>
              </a:rPr>
              <a:t>New quality assurance = learning verification</a:t>
            </a:r>
          </a:p>
        </p:txBody>
      </p:sp>
      <p:sp>
        <p:nvSpPr>
          <p:cNvPr id="3" name="Title 2">
            <a:extLst>
              <a:ext uri="{FF2B5EF4-FFF2-40B4-BE49-F238E27FC236}">
                <a16:creationId xmlns:a16="http://schemas.microsoft.com/office/drawing/2014/main" xmlns="" id="{81825BC3-27DA-4A90-95E1-783D4BC9044B}"/>
              </a:ext>
            </a:extLst>
          </p:cNvPr>
          <p:cNvSpPr>
            <a:spLocks noGrp="1"/>
          </p:cNvSpPr>
          <p:nvPr>
            <p:ph type="title"/>
          </p:nvPr>
        </p:nvSpPr>
        <p:spPr>
          <a:xfrm>
            <a:off x="457200" y="381000"/>
            <a:ext cx="8001000" cy="563562"/>
          </a:xfrm>
        </p:spPr>
        <p:txBody>
          <a:bodyPr/>
          <a:lstStyle/>
          <a:p>
            <a:r>
              <a:rPr lang="en-US" sz="2400" dirty="0"/>
              <a:t>Technology and Quality Assurance in Higher Education</a:t>
            </a:r>
          </a:p>
        </p:txBody>
      </p:sp>
      <p:sp>
        <p:nvSpPr>
          <p:cNvPr id="4" name="Slide Number Placeholder 3">
            <a:extLst>
              <a:ext uri="{FF2B5EF4-FFF2-40B4-BE49-F238E27FC236}">
                <a16:creationId xmlns:a16="http://schemas.microsoft.com/office/drawing/2014/main" xmlns="" id="{61F1A13C-22DB-40FB-8A16-0FD13F042CA9}"/>
              </a:ext>
            </a:extLst>
          </p:cNvPr>
          <p:cNvSpPr>
            <a:spLocks noGrp="1"/>
          </p:cNvSpPr>
          <p:nvPr>
            <p:ph type="sldNum" sz="quarter" idx="4"/>
          </p:nvPr>
        </p:nvSpPr>
        <p:spPr/>
        <p:txBody>
          <a:bodyPr/>
          <a:lstStyle/>
          <a:p>
            <a:fld id="{E383A8A9-FA60-9F4C-8EA5-44BF95A09817}" type="slidenum">
              <a:rPr lang="en-US" smtClean="0"/>
              <a:pPr/>
              <a:t>1</a:t>
            </a:fld>
            <a:endParaRPr lang="en-US" dirty="0"/>
          </a:p>
        </p:txBody>
      </p:sp>
      <p:sp>
        <p:nvSpPr>
          <p:cNvPr id="5" name="Oval 4">
            <a:extLst>
              <a:ext uri="{FF2B5EF4-FFF2-40B4-BE49-F238E27FC236}">
                <a16:creationId xmlns:a16="http://schemas.microsoft.com/office/drawing/2014/main" xmlns="" id="{0C2B9683-79C9-4128-AC4E-D4833B99D318}"/>
              </a:ext>
            </a:extLst>
          </p:cNvPr>
          <p:cNvSpPr/>
          <p:nvPr/>
        </p:nvSpPr>
        <p:spPr>
          <a:xfrm>
            <a:off x="1371600" y="2376578"/>
            <a:ext cx="375412" cy="374904"/>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1</a:t>
            </a:r>
          </a:p>
        </p:txBody>
      </p:sp>
      <p:sp>
        <p:nvSpPr>
          <p:cNvPr id="6" name="Oval 5">
            <a:extLst>
              <a:ext uri="{FF2B5EF4-FFF2-40B4-BE49-F238E27FC236}">
                <a16:creationId xmlns:a16="http://schemas.microsoft.com/office/drawing/2014/main" xmlns="" id="{702D4B3B-EB14-4E0D-918C-7E71309DD365}"/>
              </a:ext>
            </a:extLst>
          </p:cNvPr>
          <p:cNvSpPr/>
          <p:nvPr/>
        </p:nvSpPr>
        <p:spPr>
          <a:xfrm>
            <a:off x="1371600" y="3077986"/>
            <a:ext cx="375412" cy="374904"/>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xmlns="" id="{7DE830FB-0552-4614-8E6C-857649DDEBA5}"/>
              </a:ext>
            </a:extLst>
          </p:cNvPr>
          <p:cNvSpPr/>
          <p:nvPr/>
        </p:nvSpPr>
        <p:spPr>
          <a:xfrm>
            <a:off x="1371600" y="3762647"/>
            <a:ext cx="375412" cy="374904"/>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3</a:t>
            </a:r>
          </a:p>
        </p:txBody>
      </p:sp>
      <p:sp>
        <p:nvSpPr>
          <p:cNvPr id="8" name="Oval 7">
            <a:extLst>
              <a:ext uri="{FF2B5EF4-FFF2-40B4-BE49-F238E27FC236}">
                <a16:creationId xmlns:a16="http://schemas.microsoft.com/office/drawing/2014/main" xmlns="" id="{07056BA7-D960-425E-8249-32560ABF8B94}"/>
              </a:ext>
            </a:extLst>
          </p:cNvPr>
          <p:cNvSpPr/>
          <p:nvPr/>
        </p:nvSpPr>
        <p:spPr>
          <a:xfrm>
            <a:off x="1371600" y="4432235"/>
            <a:ext cx="375412" cy="374904"/>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36401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xmlns="" id="{5CD9121B-48B3-49AE-8F02-6207DB630F60}"/>
              </a:ext>
            </a:extLst>
          </p:cNvPr>
          <p:cNvSpPr/>
          <p:nvPr/>
        </p:nvSpPr>
        <p:spPr>
          <a:xfrm>
            <a:off x="4385268" y="1464960"/>
            <a:ext cx="3733800" cy="882535"/>
          </a:xfrm>
          <a:prstGeom prst="roundRect">
            <a:avLst/>
          </a:prstGeom>
          <a:solidFill>
            <a:schemeClr val="accent6">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D21DBF23-E75E-484C-8CB9-3CF895A13EF7}"/>
              </a:ext>
            </a:extLst>
          </p:cNvPr>
          <p:cNvSpPr>
            <a:spLocks noGrp="1"/>
          </p:cNvSpPr>
          <p:nvPr>
            <p:ph type="title"/>
          </p:nvPr>
        </p:nvSpPr>
        <p:spPr/>
        <p:txBody>
          <a:bodyPr/>
          <a:lstStyle/>
          <a:p>
            <a:r>
              <a:rPr lang="en-US" dirty="0"/>
              <a:t>In response, universities are launching boot camps</a:t>
            </a:r>
          </a:p>
        </p:txBody>
      </p:sp>
      <p:sp>
        <p:nvSpPr>
          <p:cNvPr id="4" name="Slide Number Placeholder 3">
            <a:extLst>
              <a:ext uri="{FF2B5EF4-FFF2-40B4-BE49-F238E27FC236}">
                <a16:creationId xmlns:a16="http://schemas.microsoft.com/office/drawing/2014/main" xmlns="" id="{FD372AAD-ED63-49DA-872C-A1B87A0F5A28}"/>
              </a:ext>
            </a:extLst>
          </p:cNvPr>
          <p:cNvSpPr>
            <a:spLocks noGrp="1"/>
          </p:cNvSpPr>
          <p:nvPr>
            <p:ph type="sldNum" sz="quarter" idx="4"/>
          </p:nvPr>
        </p:nvSpPr>
        <p:spPr/>
        <p:txBody>
          <a:bodyPr/>
          <a:lstStyle/>
          <a:p>
            <a:fld id="{E383A8A9-FA60-9F4C-8EA5-44BF95A09817}" type="slidenum">
              <a:rPr lang="en-US" smtClean="0"/>
              <a:pPr/>
              <a:t>19</a:t>
            </a:fld>
            <a:endParaRPr lang="en-US" dirty="0"/>
          </a:p>
        </p:txBody>
      </p:sp>
      <p:sp>
        <p:nvSpPr>
          <p:cNvPr id="16" name="Content Placeholder 1">
            <a:extLst>
              <a:ext uri="{FF2B5EF4-FFF2-40B4-BE49-F238E27FC236}">
                <a16:creationId xmlns:a16="http://schemas.microsoft.com/office/drawing/2014/main" xmlns="" id="{14A5C1E5-815F-489E-8212-BFE4775354BD}"/>
              </a:ext>
            </a:extLst>
          </p:cNvPr>
          <p:cNvSpPr>
            <a:spLocks noGrp="1"/>
          </p:cNvSpPr>
          <p:nvPr>
            <p:ph sz="quarter" idx="10"/>
          </p:nvPr>
        </p:nvSpPr>
        <p:spPr>
          <a:xfrm>
            <a:off x="945800" y="5884940"/>
            <a:ext cx="6736582" cy="379335"/>
          </a:xfrm>
        </p:spPr>
        <p:txBody>
          <a:bodyPr/>
          <a:lstStyle/>
          <a:p>
            <a:pPr marL="0" indent="0">
              <a:spcBef>
                <a:spcPts val="0"/>
              </a:spcBef>
              <a:spcAft>
                <a:spcPts val="1200"/>
              </a:spcAft>
              <a:buNone/>
            </a:pPr>
            <a:r>
              <a:rPr lang="en-US" dirty="0"/>
              <a:t>In the US, more than 40-50 universities have launched coding boot camps</a:t>
            </a:r>
          </a:p>
        </p:txBody>
      </p:sp>
      <p:sp>
        <p:nvSpPr>
          <p:cNvPr id="17" name="Rectangle 16">
            <a:extLst>
              <a:ext uri="{FF2B5EF4-FFF2-40B4-BE49-F238E27FC236}">
                <a16:creationId xmlns:a16="http://schemas.microsoft.com/office/drawing/2014/main" xmlns="" id="{89C6F7EB-7A3B-4CDC-A211-68EE2B8103E7}"/>
              </a:ext>
            </a:extLst>
          </p:cNvPr>
          <p:cNvSpPr>
            <a:spLocks/>
          </p:cNvSpPr>
          <p:nvPr/>
        </p:nvSpPr>
        <p:spPr>
          <a:xfrm rot="5400000" flipH="1">
            <a:off x="1197269" y="5419587"/>
            <a:ext cx="75261" cy="578200"/>
          </a:xfrm>
          <a:prstGeom prst="rect">
            <a:avLst/>
          </a:prstGeom>
          <a:solidFill>
            <a:srgbClr val="FFDF7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2062" name="Picture 14" descr="Image result for software guild logo">
            <a:extLst>
              <a:ext uri="{FF2B5EF4-FFF2-40B4-BE49-F238E27FC236}">
                <a16:creationId xmlns:a16="http://schemas.microsoft.com/office/drawing/2014/main" xmlns="" id="{49681587-E89E-40FB-A521-996D878C76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928" y="1646815"/>
            <a:ext cx="1066799" cy="48717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university of georgia logo">
            <a:extLst>
              <a:ext uri="{FF2B5EF4-FFF2-40B4-BE49-F238E27FC236}">
                <a16:creationId xmlns:a16="http://schemas.microsoft.com/office/drawing/2014/main" xmlns="" id="{AA78A6ED-58AE-4B5B-8D25-F79750A7C5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325" y="1746444"/>
            <a:ext cx="1184845" cy="38754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7E56B140-7A90-42FB-9923-E1671059CC01}"/>
              </a:ext>
            </a:extLst>
          </p:cNvPr>
          <p:cNvGrpSpPr/>
          <p:nvPr/>
        </p:nvGrpSpPr>
        <p:grpSpPr>
          <a:xfrm>
            <a:off x="365927" y="4317836"/>
            <a:ext cx="3733800" cy="882535"/>
            <a:chOff x="365927" y="1464960"/>
            <a:chExt cx="3733800" cy="882535"/>
          </a:xfrm>
        </p:grpSpPr>
        <p:sp>
          <p:nvSpPr>
            <p:cNvPr id="32" name="Rectangle: Rounded Corners 31">
              <a:extLst>
                <a:ext uri="{FF2B5EF4-FFF2-40B4-BE49-F238E27FC236}">
                  <a16:creationId xmlns:a16="http://schemas.microsoft.com/office/drawing/2014/main" xmlns="" id="{AD1E2AE7-E939-4762-B000-0D80BF13C1E6}"/>
                </a:ext>
              </a:extLst>
            </p:cNvPr>
            <p:cNvSpPr/>
            <p:nvPr/>
          </p:nvSpPr>
          <p:spPr>
            <a:xfrm>
              <a:off x="365927" y="1464960"/>
              <a:ext cx="3733800" cy="882535"/>
            </a:xfrm>
            <a:prstGeom prst="roundRect">
              <a:avLst/>
            </a:prstGeom>
            <a:solidFill>
              <a:schemeClr val="accent6">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050" name="Picture 2" descr="Image result for flatiron school">
              <a:extLst>
                <a:ext uri="{FF2B5EF4-FFF2-40B4-BE49-F238E27FC236}">
                  <a16:creationId xmlns:a16="http://schemas.microsoft.com/office/drawing/2014/main" xmlns="" id="{8EB3D9A9-1231-478B-9CBE-9F54CF66B323}"/>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5848" y="1635970"/>
              <a:ext cx="914400" cy="6084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yale logo">
              <a:extLst>
                <a:ext uri="{FF2B5EF4-FFF2-40B4-BE49-F238E27FC236}">
                  <a16:creationId xmlns:a16="http://schemas.microsoft.com/office/drawing/2014/main" xmlns="" id="{4CCBD682-10DE-4977-82BD-19544719A4B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3118" y="1787815"/>
              <a:ext cx="599475" cy="259044"/>
            </a:xfrm>
            <a:prstGeom prst="rect">
              <a:avLst/>
            </a:prstGeom>
            <a:noFill/>
            <a:extLst>
              <a:ext uri="{909E8E84-426E-40DD-AFC4-6F175D3DCCD1}">
                <a14:hiddenFill xmlns:a14="http://schemas.microsoft.com/office/drawing/2010/main">
                  <a:solidFill>
                    <a:srgbClr val="FFFFFF"/>
                  </a:solidFill>
                </a14:hiddenFill>
              </a:ext>
            </a:extLst>
          </p:spPr>
        </p:pic>
        <p:sp>
          <p:nvSpPr>
            <p:cNvPr id="20" name="Plus Sign 19">
              <a:extLst>
                <a:ext uri="{FF2B5EF4-FFF2-40B4-BE49-F238E27FC236}">
                  <a16:creationId xmlns:a16="http://schemas.microsoft.com/office/drawing/2014/main" xmlns="" id="{5992C36D-E50A-43C8-B896-094D5FA65FB2}"/>
                </a:ext>
              </a:extLst>
            </p:cNvPr>
            <p:cNvSpPr/>
            <p:nvPr/>
          </p:nvSpPr>
          <p:spPr>
            <a:xfrm>
              <a:off x="2146578" y="1787815"/>
              <a:ext cx="304800" cy="304800"/>
            </a:xfrm>
            <a:prstGeom prst="mathPlus">
              <a:avLst>
                <a:gd name="adj1" fmla="val 1033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Rounded Corners 32">
            <a:extLst>
              <a:ext uri="{FF2B5EF4-FFF2-40B4-BE49-F238E27FC236}">
                <a16:creationId xmlns:a16="http://schemas.microsoft.com/office/drawing/2014/main" xmlns="" id="{54FA0986-F3AD-4C05-8D84-88192974F40A}"/>
              </a:ext>
            </a:extLst>
          </p:cNvPr>
          <p:cNvSpPr/>
          <p:nvPr/>
        </p:nvSpPr>
        <p:spPr>
          <a:xfrm>
            <a:off x="365927" y="1464960"/>
            <a:ext cx="3733800" cy="882535"/>
          </a:xfrm>
          <a:prstGeom prst="roundRect">
            <a:avLst/>
          </a:prstGeom>
          <a:solidFill>
            <a:schemeClr val="accent6">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054" name="Picture 6" descr="Image result for level northeastern">
            <a:extLst>
              <a:ext uri="{FF2B5EF4-FFF2-40B4-BE49-F238E27FC236}">
                <a16:creationId xmlns:a16="http://schemas.microsoft.com/office/drawing/2014/main" xmlns="" id="{35F6AD41-CBA8-499D-A6C3-EF9BA238F9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528" y="1624384"/>
            <a:ext cx="1543050" cy="5844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northeastern university logo">
            <a:extLst>
              <a:ext uri="{FF2B5EF4-FFF2-40B4-BE49-F238E27FC236}">
                <a16:creationId xmlns:a16="http://schemas.microsoft.com/office/drawing/2014/main" xmlns="" id="{8C82E284-BED8-4EBF-BA82-73C7585F3DF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2597" y="1723542"/>
            <a:ext cx="1249337" cy="432930"/>
          </a:xfrm>
          <a:prstGeom prst="rect">
            <a:avLst/>
          </a:prstGeom>
          <a:noFill/>
          <a:extLst>
            <a:ext uri="{909E8E84-426E-40DD-AFC4-6F175D3DCCD1}">
              <a14:hiddenFill xmlns:a14="http://schemas.microsoft.com/office/drawing/2010/main">
                <a:solidFill>
                  <a:srgbClr val="FFFFFF"/>
                </a:solidFill>
              </a14:hiddenFill>
            </a:ext>
          </a:extLst>
        </p:spPr>
      </p:pic>
      <p:sp>
        <p:nvSpPr>
          <p:cNvPr id="39" name="Plus Sign 38">
            <a:extLst>
              <a:ext uri="{FF2B5EF4-FFF2-40B4-BE49-F238E27FC236}">
                <a16:creationId xmlns:a16="http://schemas.microsoft.com/office/drawing/2014/main" xmlns="" id="{6D9B1F4C-1BB0-4CBD-83C8-6A8FEDFCE714}"/>
              </a:ext>
            </a:extLst>
          </p:cNvPr>
          <p:cNvSpPr/>
          <p:nvPr/>
        </p:nvSpPr>
        <p:spPr>
          <a:xfrm>
            <a:off x="2146578" y="1764228"/>
            <a:ext cx="304800" cy="304800"/>
          </a:xfrm>
          <a:prstGeom prst="mathPlus">
            <a:avLst>
              <a:gd name="adj1" fmla="val 1033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5696E0DA-9003-4CB7-8ACB-AACA6376EAA9}"/>
              </a:ext>
            </a:extLst>
          </p:cNvPr>
          <p:cNvGrpSpPr/>
          <p:nvPr/>
        </p:nvGrpSpPr>
        <p:grpSpPr>
          <a:xfrm>
            <a:off x="365927" y="2917970"/>
            <a:ext cx="3733800" cy="882535"/>
            <a:chOff x="365927" y="2868710"/>
            <a:chExt cx="3733800" cy="882535"/>
          </a:xfrm>
        </p:grpSpPr>
        <p:sp>
          <p:nvSpPr>
            <p:cNvPr id="34" name="Rectangle: Rounded Corners 33">
              <a:extLst>
                <a:ext uri="{FF2B5EF4-FFF2-40B4-BE49-F238E27FC236}">
                  <a16:creationId xmlns:a16="http://schemas.microsoft.com/office/drawing/2014/main" xmlns="" id="{27002A37-8759-4F9C-83D4-3BA25879B44D}"/>
                </a:ext>
              </a:extLst>
            </p:cNvPr>
            <p:cNvSpPr/>
            <p:nvPr/>
          </p:nvSpPr>
          <p:spPr>
            <a:xfrm>
              <a:off x="365927" y="2868710"/>
              <a:ext cx="3733800" cy="882535"/>
            </a:xfrm>
            <a:prstGeom prst="roundRect">
              <a:avLst/>
            </a:prstGeom>
            <a:solidFill>
              <a:schemeClr val="accent6">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058" name="Picture 10" descr="Image result for revature logo">
              <a:extLst>
                <a:ext uri="{FF2B5EF4-FFF2-40B4-BE49-F238E27FC236}">
                  <a16:creationId xmlns:a16="http://schemas.microsoft.com/office/drawing/2014/main" xmlns="" id="{18357C11-719B-4893-A3EB-018A5751257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8016" y="3094426"/>
              <a:ext cx="1181100" cy="43110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cuny logo">
              <a:extLst>
                <a:ext uri="{FF2B5EF4-FFF2-40B4-BE49-F238E27FC236}">
                  <a16:creationId xmlns:a16="http://schemas.microsoft.com/office/drawing/2014/main" xmlns="" id="{DF2EA761-DFD7-4754-B52A-502EDD13948F}"/>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2436" y="2917970"/>
              <a:ext cx="1184092" cy="752773"/>
            </a:xfrm>
            <a:prstGeom prst="rect">
              <a:avLst/>
            </a:prstGeom>
            <a:noFill/>
            <a:extLst>
              <a:ext uri="{909E8E84-426E-40DD-AFC4-6F175D3DCCD1}">
                <a14:hiddenFill xmlns:a14="http://schemas.microsoft.com/office/drawing/2010/main">
                  <a:solidFill>
                    <a:srgbClr val="FFFFFF"/>
                  </a:solidFill>
                </a14:hiddenFill>
              </a:ext>
            </a:extLst>
          </p:spPr>
        </p:pic>
        <p:sp>
          <p:nvSpPr>
            <p:cNvPr id="40" name="Plus Sign 39">
              <a:extLst>
                <a:ext uri="{FF2B5EF4-FFF2-40B4-BE49-F238E27FC236}">
                  <a16:creationId xmlns:a16="http://schemas.microsoft.com/office/drawing/2014/main" xmlns="" id="{86A2F6B5-07FF-4C4E-B2CA-E73A7E14DD6E}"/>
                </a:ext>
              </a:extLst>
            </p:cNvPr>
            <p:cNvSpPr/>
            <p:nvPr/>
          </p:nvSpPr>
          <p:spPr>
            <a:xfrm>
              <a:off x="2146578" y="3179289"/>
              <a:ext cx="304800" cy="304800"/>
            </a:xfrm>
            <a:prstGeom prst="mathPlus">
              <a:avLst>
                <a:gd name="adj1" fmla="val 1033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Plus Sign 40">
            <a:extLst>
              <a:ext uri="{FF2B5EF4-FFF2-40B4-BE49-F238E27FC236}">
                <a16:creationId xmlns:a16="http://schemas.microsoft.com/office/drawing/2014/main" xmlns="" id="{E714D734-0C47-4B12-A56F-9D00B1D9994E}"/>
              </a:ext>
            </a:extLst>
          </p:cNvPr>
          <p:cNvSpPr/>
          <p:nvPr/>
        </p:nvSpPr>
        <p:spPr>
          <a:xfrm>
            <a:off x="6176467" y="1787815"/>
            <a:ext cx="304800" cy="304800"/>
          </a:xfrm>
          <a:prstGeom prst="mathPlus">
            <a:avLst>
              <a:gd name="adj1" fmla="val 1033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34F1B370-C9F0-4D3E-856B-37A0B7F8B2B0}"/>
              </a:ext>
            </a:extLst>
          </p:cNvPr>
          <p:cNvGrpSpPr/>
          <p:nvPr/>
        </p:nvGrpSpPr>
        <p:grpSpPr>
          <a:xfrm>
            <a:off x="4385268" y="4317836"/>
            <a:ext cx="3733800" cy="882535"/>
            <a:chOff x="4385268" y="2917970"/>
            <a:chExt cx="3733800" cy="882535"/>
          </a:xfrm>
        </p:grpSpPr>
        <p:sp>
          <p:nvSpPr>
            <p:cNvPr id="36" name="Rectangle: Rounded Corners 35">
              <a:extLst>
                <a:ext uri="{FF2B5EF4-FFF2-40B4-BE49-F238E27FC236}">
                  <a16:creationId xmlns:a16="http://schemas.microsoft.com/office/drawing/2014/main" xmlns="" id="{D5C1840D-01F5-41C2-9534-094139A4E3B6}"/>
                </a:ext>
              </a:extLst>
            </p:cNvPr>
            <p:cNvSpPr/>
            <p:nvPr/>
          </p:nvSpPr>
          <p:spPr>
            <a:xfrm>
              <a:off x="4385268" y="2917970"/>
              <a:ext cx="3733800" cy="882535"/>
            </a:xfrm>
            <a:prstGeom prst="roundRect">
              <a:avLst/>
            </a:prstGeom>
            <a:solidFill>
              <a:schemeClr val="accent6">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066" name="Picture 18" descr="Image result for columbia university logo">
              <a:extLst>
                <a:ext uri="{FF2B5EF4-FFF2-40B4-BE49-F238E27FC236}">
                  <a16:creationId xmlns:a16="http://schemas.microsoft.com/office/drawing/2014/main" xmlns="" id="{E3823C81-2175-4134-81AB-D2599446773E}"/>
                </a:ext>
              </a:extLst>
            </p:cNvPr>
            <p:cNvPicPr>
              <a:picLocks noChangeAspect="1" noChangeArrowheads="1"/>
            </p:cNvPicPr>
            <p:nvPr/>
          </p:nvPicPr>
          <p:blipFill>
            <a:blip r:embed="rId10"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801936" y="2949834"/>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trilogy education logo">
              <a:extLst>
                <a:ext uri="{FF2B5EF4-FFF2-40B4-BE49-F238E27FC236}">
                  <a16:creationId xmlns:a16="http://schemas.microsoft.com/office/drawing/2014/main" xmlns="" id="{EA9C9885-833D-4F09-A529-864FCE5F7D9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48978" y="3176552"/>
              <a:ext cx="1155749" cy="356190"/>
            </a:xfrm>
            <a:prstGeom prst="rect">
              <a:avLst/>
            </a:prstGeom>
            <a:noFill/>
            <a:extLst>
              <a:ext uri="{909E8E84-426E-40DD-AFC4-6F175D3DCCD1}">
                <a14:hiddenFill xmlns:a14="http://schemas.microsoft.com/office/drawing/2010/main">
                  <a:solidFill>
                    <a:srgbClr val="FFFFFF"/>
                  </a:solidFill>
                </a14:hiddenFill>
              </a:ext>
            </a:extLst>
          </p:spPr>
        </p:pic>
        <p:sp>
          <p:nvSpPr>
            <p:cNvPr id="42" name="Plus Sign 41">
              <a:extLst>
                <a:ext uri="{FF2B5EF4-FFF2-40B4-BE49-F238E27FC236}">
                  <a16:creationId xmlns:a16="http://schemas.microsoft.com/office/drawing/2014/main" xmlns="" id="{1BABB978-E258-444C-A953-7EDE95D27B48}"/>
                </a:ext>
              </a:extLst>
            </p:cNvPr>
            <p:cNvSpPr/>
            <p:nvPr/>
          </p:nvSpPr>
          <p:spPr>
            <a:xfrm>
              <a:off x="6176467" y="3217238"/>
              <a:ext cx="304800" cy="304800"/>
            </a:xfrm>
            <a:prstGeom prst="mathPlus">
              <a:avLst>
                <a:gd name="adj1" fmla="val 1033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xmlns="" id="{7E435A7F-3B49-4BA1-BC15-B37652E8E66D}"/>
              </a:ext>
            </a:extLst>
          </p:cNvPr>
          <p:cNvGrpSpPr/>
          <p:nvPr/>
        </p:nvGrpSpPr>
        <p:grpSpPr>
          <a:xfrm>
            <a:off x="4385268" y="2864616"/>
            <a:ext cx="3733800" cy="990600"/>
            <a:chOff x="4385268" y="4271428"/>
            <a:chExt cx="3733800" cy="990600"/>
          </a:xfrm>
        </p:grpSpPr>
        <p:sp>
          <p:nvSpPr>
            <p:cNvPr id="35" name="Rectangle: Rounded Corners 34">
              <a:extLst>
                <a:ext uri="{FF2B5EF4-FFF2-40B4-BE49-F238E27FC236}">
                  <a16:creationId xmlns:a16="http://schemas.microsoft.com/office/drawing/2014/main" xmlns="" id="{65DBE313-7D43-4BB6-897C-D28A6BE9B51A}"/>
                </a:ext>
              </a:extLst>
            </p:cNvPr>
            <p:cNvSpPr/>
            <p:nvPr/>
          </p:nvSpPr>
          <p:spPr>
            <a:xfrm>
              <a:off x="4385268" y="4321720"/>
              <a:ext cx="3733800" cy="882535"/>
            </a:xfrm>
            <a:prstGeom prst="roundRect">
              <a:avLst/>
            </a:prstGeom>
            <a:solidFill>
              <a:schemeClr val="accent6">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070" name="Picture 22" descr="Image result for devpoint labs logo">
              <a:extLst>
                <a:ext uri="{FF2B5EF4-FFF2-40B4-BE49-F238E27FC236}">
                  <a16:creationId xmlns:a16="http://schemas.microsoft.com/office/drawing/2014/main" xmlns="" id="{14232707-530C-45DE-885E-63B578F9E406}"/>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035" y="4494562"/>
              <a:ext cx="1282228" cy="453084"/>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mage result for devpoint labs logo">
              <a:extLst>
                <a:ext uri="{FF2B5EF4-FFF2-40B4-BE49-F238E27FC236}">
                  <a16:creationId xmlns:a16="http://schemas.microsoft.com/office/drawing/2014/main" xmlns="" id="{9E0EF6F8-FFAE-4159-BD88-F8B9760FF62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11448" y="4271428"/>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43" name="Plus Sign 42">
              <a:extLst>
                <a:ext uri="{FF2B5EF4-FFF2-40B4-BE49-F238E27FC236}">
                  <a16:creationId xmlns:a16="http://schemas.microsoft.com/office/drawing/2014/main" xmlns="" id="{37811900-B2F3-4722-A2C7-0A0B447CAF31}"/>
                </a:ext>
              </a:extLst>
            </p:cNvPr>
            <p:cNvSpPr/>
            <p:nvPr/>
          </p:nvSpPr>
          <p:spPr>
            <a:xfrm>
              <a:off x="6176467" y="4632299"/>
              <a:ext cx="304800" cy="304800"/>
            </a:xfrm>
            <a:prstGeom prst="mathPlus">
              <a:avLst>
                <a:gd name="adj1" fmla="val 1033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xmlns="" id="{155F5540-E7D4-4425-94D0-396A8BE4DFA0}"/>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Course Report</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293604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832620A-3B3D-432B-AD7E-B2FBD71BBDAB}"/>
              </a:ext>
            </a:extLst>
          </p:cNvPr>
          <p:cNvSpPr>
            <a:spLocks noGrp="1"/>
          </p:cNvSpPr>
          <p:nvPr>
            <p:ph sz="quarter" idx="10"/>
          </p:nvPr>
        </p:nvSpPr>
        <p:spPr>
          <a:xfrm>
            <a:off x="914400" y="2286000"/>
            <a:ext cx="7162800" cy="2590800"/>
          </a:xfrm>
        </p:spPr>
        <p:txBody>
          <a:bodyPr/>
          <a:lstStyle/>
          <a:p>
            <a:pPr>
              <a:spcBef>
                <a:spcPts val="0"/>
              </a:spcBef>
              <a:spcAft>
                <a:spcPts val="1200"/>
              </a:spcAft>
            </a:pPr>
            <a:r>
              <a:rPr lang="en-US" sz="2000" dirty="0"/>
              <a:t>Boot camp and shorter degree programs will proliferate</a:t>
            </a:r>
          </a:p>
          <a:p>
            <a:pPr lvl="1">
              <a:spcBef>
                <a:spcPts val="0"/>
              </a:spcBef>
              <a:spcAft>
                <a:spcPts val="1200"/>
              </a:spcAft>
            </a:pPr>
            <a:r>
              <a:rPr lang="en-US" sz="2000" dirty="0"/>
              <a:t>Second and third tier universities must adapt</a:t>
            </a:r>
          </a:p>
          <a:p>
            <a:pPr lvl="1">
              <a:spcBef>
                <a:spcPts val="0"/>
              </a:spcBef>
              <a:spcAft>
                <a:spcPts val="1200"/>
              </a:spcAft>
            </a:pPr>
            <a:r>
              <a:rPr lang="en-US" sz="2000" dirty="0"/>
              <a:t>Regulation needs to support these programs</a:t>
            </a:r>
          </a:p>
          <a:p>
            <a:pPr lvl="1">
              <a:spcBef>
                <a:spcPts val="0"/>
              </a:spcBef>
              <a:spcAft>
                <a:spcPts val="1200"/>
              </a:spcAft>
            </a:pPr>
            <a:r>
              <a:rPr lang="en-US" sz="2000" dirty="0"/>
              <a:t>The traditional 3-4 year degree will decline in popularity</a:t>
            </a:r>
          </a:p>
          <a:p>
            <a:pPr lvl="1">
              <a:spcBef>
                <a:spcPts val="0"/>
              </a:spcBef>
              <a:spcAft>
                <a:spcPts val="1200"/>
              </a:spcAft>
            </a:pPr>
            <a:r>
              <a:rPr lang="en-US" sz="2000" dirty="0"/>
              <a:t>Boot camps will be integrated into higher education</a:t>
            </a:r>
          </a:p>
          <a:p>
            <a:pPr lvl="1"/>
            <a:endParaRPr lang="en-US" sz="2000" dirty="0"/>
          </a:p>
        </p:txBody>
      </p:sp>
      <p:sp>
        <p:nvSpPr>
          <p:cNvPr id="3" name="Title 2">
            <a:extLst>
              <a:ext uri="{FF2B5EF4-FFF2-40B4-BE49-F238E27FC236}">
                <a16:creationId xmlns:a16="http://schemas.microsoft.com/office/drawing/2014/main" xmlns="" id="{107763AA-3AA2-4713-912C-4619D03A7A9F}"/>
              </a:ext>
            </a:extLst>
          </p:cNvPr>
          <p:cNvSpPr>
            <a:spLocks noGrp="1"/>
          </p:cNvSpPr>
          <p:nvPr>
            <p:ph type="title"/>
          </p:nvPr>
        </p:nvSpPr>
        <p:spPr/>
        <p:txBody>
          <a:bodyPr/>
          <a:lstStyle/>
          <a:p>
            <a:r>
              <a:rPr lang="en-US" dirty="0"/>
              <a:t>How the Skills Gap will impact higher education</a:t>
            </a:r>
          </a:p>
        </p:txBody>
      </p:sp>
      <p:sp>
        <p:nvSpPr>
          <p:cNvPr id="4" name="Slide Number Placeholder 3">
            <a:extLst>
              <a:ext uri="{FF2B5EF4-FFF2-40B4-BE49-F238E27FC236}">
                <a16:creationId xmlns:a16="http://schemas.microsoft.com/office/drawing/2014/main" xmlns="" id="{C3DA815C-838A-47D8-AC60-BBF41B49D504}"/>
              </a:ext>
            </a:extLst>
          </p:cNvPr>
          <p:cNvSpPr>
            <a:spLocks noGrp="1"/>
          </p:cNvSpPr>
          <p:nvPr>
            <p:ph type="sldNum" sz="quarter" idx="4"/>
          </p:nvPr>
        </p:nvSpPr>
        <p:spPr/>
        <p:txBody>
          <a:bodyPr/>
          <a:lstStyle/>
          <a:p>
            <a:fld id="{E383A8A9-FA60-9F4C-8EA5-44BF95A09817}" type="slidenum">
              <a:rPr lang="en-US" smtClean="0"/>
              <a:pPr/>
              <a:t>20</a:t>
            </a:fld>
            <a:endParaRPr lang="en-US" dirty="0"/>
          </a:p>
        </p:txBody>
      </p:sp>
    </p:spTree>
    <p:extLst>
      <p:ext uri="{BB962C8B-B14F-4D97-AF65-F5344CB8AC3E}">
        <p14:creationId xmlns:p14="http://schemas.microsoft.com/office/powerpoint/2010/main" val="331735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EA721B6-B7CA-4436-8E7A-F11438F66D37}"/>
              </a:ext>
            </a:extLst>
          </p:cNvPr>
          <p:cNvSpPr>
            <a:spLocks noGrp="1"/>
          </p:cNvSpPr>
          <p:nvPr>
            <p:ph sz="quarter" idx="10"/>
          </p:nvPr>
        </p:nvSpPr>
        <p:spPr>
          <a:xfrm>
            <a:off x="1981200" y="2389138"/>
            <a:ext cx="6019800" cy="1752600"/>
          </a:xfrm>
        </p:spPr>
        <p:txBody>
          <a:bodyPr/>
          <a:lstStyle/>
          <a:p>
            <a:pPr marL="0" indent="0">
              <a:spcBef>
                <a:spcPts val="0"/>
              </a:spcBef>
              <a:spcAft>
                <a:spcPts val="3000"/>
              </a:spcAft>
              <a:buNone/>
            </a:pPr>
            <a:r>
              <a:rPr lang="en-US" sz="2000" dirty="0"/>
              <a:t>Market pressure for faster degree programs</a:t>
            </a:r>
          </a:p>
          <a:p>
            <a:pPr marL="0" indent="0">
              <a:spcBef>
                <a:spcPts val="0"/>
              </a:spcBef>
              <a:spcAft>
                <a:spcPts val="3000"/>
              </a:spcAft>
              <a:buNone/>
            </a:pPr>
            <a:r>
              <a:rPr lang="en-US" sz="2000" dirty="0"/>
              <a:t>Rise of alternative credentials</a:t>
            </a:r>
          </a:p>
          <a:p>
            <a:pPr marL="0" indent="0">
              <a:spcBef>
                <a:spcPts val="0"/>
              </a:spcBef>
              <a:spcAft>
                <a:spcPts val="3000"/>
              </a:spcAft>
              <a:buNone/>
            </a:pPr>
            <a:r>
              <a:rPr lang="en-US" sz="2000" dirty="0"/>
              <a:t>Growth of online and competency-based education</a:t>
            </a:r>
          </a:p>
          <a:p>
            <a:pPr marL="0" indent="0">
              <a:spcBef>
                <a:spcPts val="0"/>
              </a:spcBef>
              <a:spcAft>
                <a:spcPts val="3000"/>
              </a:spcAft>
              <a:buNone/>
            </a:pPr>
            <a:r>
              <a:rPr lang="en-US" sz="2000" dirty="0"/>
              <a:t>New quality assurance = learning verification</a:t>
            </a:r>
          </a:p>
        </p:txBody>
      </p:sp>
      <p:sp>
        <p:nvSpPr>
          <p:cNvPr id="3" name="Title 2">
            <a:extLst>
              <a:ext uri="{FF2B5EF4-FFF2-40B4-BE49-F238E27FC236}">
                <a16:creationId xmlns:a16="http://schemas.microsoft.com/office/drawing/2014/main" xmlns="" id="{81825BC3-27DA-4A90-95E1-783D4BC9044B}"/>
              </a:ext>
            </a:extLst>
          </p:cNvPr>
          <p:cNvSpPr>
            <a:spLocks noGrp="1"/>
          </p:cNvSpPr>
          <p:nvPr>
            <p:ph type="title"/>
          </p:nvPr>
        </p:nvSpPr>
        <p:spPr>
          <a:xfrm>
            <a:off x="457200" y="381000"/>
            <a:ext cx="8001000" cy="563562"/>
          </a:xfrm>
        </p:spPr>
        <p:txBody>
          <a:bodyPr/>
          <a:lstStyle/>
          <a:p>
            <a:r>
              <a:rPr lang="en-US" dirty="0"/>
              <a:t>Roadmap</a:t>
            </a:r>
            <a:endParaRPr lang="en-US" sz="2400" dirty="0"/>
          </a:p>
        </p:txBody>
      </p:sp>
      <p:sp>
        <p:nvSpPr>
          <p:cNvPr id="4" name="Slide Number Placeholder 3">
            <a:extLst>
              <a:ext uri="{FF2B5EF4-FFF2-40B4-BE49-F238E27FC236}">
                <a16:creationId xmlns:a16="http://schemas.microsoft.com/office/drawing/2014/main" xmlns="" id="{61F1A13C-22DB-40FB-8A16-0FD13F042CA9}"/>
              </a:ext>
            </a:extLst>
          </p:cNvPr>
          <p:cNvSpPr>
            <a:spLocks noGrp="1"/>
          </p:cNvSpPr>
          <p:nvPr>
            <p:ph type="sldNum" sz="quarter" idx="4"/>
          </p:nvPr>
        </p:nvSpPr>
        <p:spPr/>
        <p:txBody>
          <a:bodyPr/>
          <a:lstStyle/>
          <a:p>
            <a:fld id="{E383A8A9-FA60-9F4C-8EA5-44BF95A09817}" type="slidenum">
              <a:rPr lang="en-US" smtClean="0"/>
              <a:pPr/>
              <a:t>21</a:t>
            </a:fld>
            <a:endParaRPr lang="en-US" dirty="0"/>
          </a:p>
        </p:txBody>
      </p:sp>
      <p:sp>
        <p:nvSpPr>
          <p:cNvPr id="5" name="Oval 4">
            <a:extLst>
              <a:ext uri="{FF2B5EF4-FFF2-40B4-BE49-F238E27FC236}">
                <a16:creationId xmlns:a16="http://schemas.microsoft.com/office/drawing/2014/main" xmlns="" id="{0C2B9683-79C9-4128-AC4E-D4833B99D318}"/>
              </a:ext>
            </a:extLst>
          </p:cNvPr>
          <p:cNvSpPr/>
          <p:nvPr/>
        </p:nvSpPr>
        <p:spPr>
          <a:xfrm>
            <a:off x="1371600" y="2376578"/>
            <a:ext cx="375412" cy="37490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1</a:t>
            </a:r>
          </a:p>
        </p:txBody>
      </p:sp>
      <p:sp>
        <p:nvSpPr>
          <p:cNvPr id="6" name="Oval 5">
            <a:extLst>
              <a:ext uri="{FF2B5EF4-FFF2-40B4-BE49-F238E27FC236}">
                <a16:creationId xmlns:a16="http://schemas.microsoft.com/office/drawing/2014/main" xmlns="" id="{702D4B3B-EB14-4E0D-918C-7E71309DD365}"/>
              </a:ext>
            </a:extLst>
          </p:cNvPr>
          <p:cNvSpPr/>
          <p:nvPr/>
        </p:nvSpPr>
        <p:spPr>
          <a:xfrm>
            <a:off x="1371600" y="3077986"/>
            <a:ext cx="375412" cy="374904"/>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xmlns="" id="{7DE830FB-0552-4614-8E6C-857649DDEBA5}"/>
              </a:ext>
            </a:extLst>
          </p:cNvPr>
          <p:cNvSpPr/>
          <p:nvPr/>
        </p:nvSpPr>
        <p:spPr>
          <a:xfrm>
            <a:off x="1371600" y="3762647"/>
            <a:ext cx="375412" cy="37490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3</a:t>
            </a:r>
          </a:p>
        </p:txBody>
      </p:sp>
      <p:sp>
        <p:nvSpPr>
          <p:cNvPr id="8" name="Oval 7">
            <a:extLst>
              <a:ext uri="{FF2B5EF4-FFF2-40B4-BE49-F238E27FC236}">
                <a16:creationId xmlns:a16="http://schemas.microsoft.com/office/drawing/2014/main" xmlns="" id="{07056BA7-D960-425E-8249-32560ABF8B94}"/>
              </a:ext>
            </a:extLst>
          </p:cNvPr>
          <p:cNvSpPr/>
          <p:nvPr/>
        </p:nvSpPr>
        <p:spPr>
          <a:xfrm>
            <a:off x="1371600" y="4432235"/>
            <a:ext cx="375412" cy="37490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791634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5C4FE08-420C-4946-82E8-362C2710FE0E}"/>
              </a:ext>
            </a:extLst>
          </p:cNvPr>
          <p:cNvSpPr>
            <a:spLocks noGrp="1"/>
          </p:cNvSpPr>
          <p:nvPr>
            <p:ph type="title"/>
          </p:nvPr>
        </p:nvSpPr>
        <p:spPr>
          <a:xfrm>
            <a:off x="457200" y="381000"/>
            <a:ext cx="6858000" cy="563562"/>
          </a:xfrm>
        </p:spPr>
        <p:txBody>
          <a:bodyPr/>
          <a:lstStyle/>
          <a:p>
            <a:r>
              <a:rPr lang="en-US" dirty="0"/>
              <a:t>Micro-credentials address the communications gap between educators and employers</a:t>
            </a:r>
          </a:p>
        </p:txBody>
      </p:sp>
      <p:sp>
        <p:nvSpPr>
          <p:cNvPr id="4" name="Slide Number Placeholder 3">
            <a:extLst>
              <a:ext uri="{FF2B5EF4-FFF2-40B4-BE49-F238E27FC236}">
                <a16:creationId xmlns:a16="http://schemas.microsoft.com/office/drawing/2014/main" xmlns="" id="{6BC2BBEB-A8B2-4B96-AAD3-B96E9D835FC2}"/>
              </a:ext>
            </a:extLst>
          </p:cNvPr>
          <p:cNvSpPr>
            <a:spLocks noGrp="1"/>
          </p:cNvSpPr>
          <p:nvPr>
            <p:ph type="sldNum" sz="quarter" idx="4"/>
          </p:nvPr>
        </p:nvSpPr>
        <p:spPr/>
        <p:txBody>
          <a:bodyPr/>
          <a:lstStyle/>
          <a:p>
            <a:fld id="{E383A8A9-FA60-9F4C-8EA5-44BF95A09817}" type="slidenum">
              <a:rPr lang="en-US" smtClean="0"/>
              <a:pPr/>
              <a:t>22</a:t>
            </a:fld>
            <a:endParaRPr lang="en-US" dirty="0"/>
          </a:p>
        </p:txBody>
      </p:sp>
      <p:sp>
        <p:nvSpPr>
          <p:cNvPr id="8" name="Shape 257">
            <a:extLst>
              <a:ext uri="{FF2B5EF4-FFF2-40B4-BE49-F238E27FC236}">
                <a16:creationId xmlns:a16="http://schemas.microsoft.com/office/drawing/2014/main" xmlns="" id="{896CCECD-2BC4-427A-B5F9-759F4FEBA95D}"/>
              </a:ext>
            </a:extLst>
          </p:cNvPr>
          <p:cNvSpPr/>
          <p:nvPr/>
        </p:nvSpPr>
        <p:spPr>
          <a:xfrm>
            <a:off x="762000" y="2133600"/>
            <a:ext cx="2052350" cy="2730430"/>
          </a:xfrm>
          <a:prstGeom prst="rect">
            <a:avLst/>
          </a:prstGeom>
          <a:noFill/>
          <a:ln w="38100" cap="flat" cmpd="sng">
            <a:solidFill>
              <a:schemeClr val="accent1">
                <a:lumMod val="40000"/>
                <a:lumOff val="60000"/>
              </a:schemeClr>
            </a:solidFill>
            <a:prstDash val="solid"/>
            <a:round/>
            <a:headEnd type="none" w="med" len="med"/>
            <a:tailEnd type="none" w="med" len="med"/>
          </a:ln>
        </p:spPr>
        <p:txBody>
          <a:bodyPr wrap="square" lIns="68569" tIns="68569" rIns="68569" bIns="68569" anchor="ctr" anchorCtr="0">
            <a:noAutofit/>
          </a:bodyPr>
          <a:lstStyle/>
          <a:p>
            <a:pPr algn="ctr" defTabSz="232172" hangingPunct="0">
              <a:defRPr/>
            </a:pPr>
            <a:endParaRPr b="1" kern="0" dirty="0">
              <a:solidFill>
                <a:srgbClr val="FFFFFF"/>
              </a:solidFill>
              <a:latin typeface="Helvetica Neue"/>
              <a:ea typeface="Helvetica Neue"/>
              <a:cs typeface="Helvetica Neue"/>
              <a:sym typeface="Helvetica Neue"/>
            </a:endParaRPr>
          </a:p>
        </p:txBody>
      </p:sp>
      <p:sp>
        <p:nvSpPr>
          <p:cNvPr id="9" name="Shape 259">
            <a:extLst>
              <a:ext uri="{FF2B5EF4-FFF2-40B4-BE49-F238E27FC236}">
                <a16:creationId xmlns:a16="http://schemas.microsoft.com/office/drawing/2014/main" xmlns="" id="{83147CBD-D376-4C2D-B25D-FD4236208FDA}"/>
              </a:ext>
            </a:extLst>
          </p:cNvPr>
          <p:cNvSpPr txBox="1"/>
          <p:nvPr/>
        </p:nvSpPr>
        <p:spPr>
          <a:xfrm>
            <a:off x="762000" y="2198512"/>
            <a:ext cx="1931336" cy="226566"/>
          </a:xfrm>
          <a:prstGeom prst="rect">
            <a:avLst/>
          </a:prstGeom>
          <a:noFill/>
          <a:ln>
            <a:noFill/>
          </a:ln>
        </p:spPr>
        <p:txBody>
          <a:bodyPr wrap="square" lIns="51431" tIns="25706" rIns="51431" bIns="25706" anchor="t" anchorCtr="0">
            <a:noAutofit/>
          </a:bodyPr>
          <a:lstStyle/>
          <a:p>
            <a:pPr algn="ctr" defTabSz="232172" hangingPunct="0">
              <a:defRPr/>
            </a:pPr>
            <a:r>
              <a:rPr lang="en" sz="1600" b="1" kern="0" dirty="0">
                <a:latin typeface="+mj-lt"/>
                <a:ea typeface="Arial" charset="0"/>
                <a:cs typeface="Calibri" panose="020F0502020204030204" pitchFamily="34" charset="0"/>
                <a:sym typeface="Proxima Nova"/>
              </a:rPr>
              <a:t>LEARNING PROVIDERS</a:t>
            </a:r>
          </a:p>
        </p:txBody>
      </p:sp>
      <p:sp>
        <p:nvSpPr>
          <p:cNvPr id="10" name="Shape 260">
            <a:extLst>
              <a:ext uri="{FF2B5EF4-FFF2-40B4-BE49-F238E27FC236}">
                <a16:creationId xmlns:a16="http://schemas.microsoft.com/office/drawing/2014/main" xmlns="" id="{C71E7BBB-BFC5-4F0D-9B48-D71958D20C83}"/>
              </a:ext>
            </a:extLst>
          </p:cNvPr>
          <p:cNvSpPr txBox="1"/>
          <p:nvPr/>
        </p:nvSpPr>
        <p:spPr>
          <a:xfrm>
            <a:off x="790092" y="4065819"/>
            <a:ext cx="1988268" cy="226566"/>
          </a:xfrm>
          <a:prstGeom prst="rect">
            <a:avLst/>
          </a:prstGeom>
          <a:noFill/>
          <a:ln>
            <a:noFill/>
          </a:ln>
        </p:spPr>
        <p:txBody>
          <a:bodyPr wrap="square" lIns="51431" tIns="25706" rIns="51431" bIns="25706" anchor="t" anchorCtr="0">
            <a:noAutofit/>
          </a:bodyPr>
          <a:lstStyle/>
          <a:p>
            <a:pPr algn="ctr" defTabSz="232172" hangingPunct="0">
              <a:defRPr/>
            </a:pPr>
            <a:r>
              <a:rPr lang="en-US" sz="1600" b="1" kern="0" dirty="0">
                <a:latin typeface="+mj-lt"/>
                <a:cs typeface="Calibri" panose="020F0502020204030204" pitchFamily="34" charset="0"/>
                <a:sym typeface="Proxima Nova"/>
              </a:rPr>
              <a:t>Certificate</a:t>
            </a:r>
            <a:endParaRPr lang="en" sz="1600" b="1" kern="0" dirty="0">
              <a:latin typeface="+mj-lt"/>
              <a:cs typeface="Calibri" panose="020F0502020204030204" pitchFamily="34" charset="0"/>
              <a:sym typeface="Proxima Nova"/>
            </a:endParaRPr>
          </a:p>
        </p:txBody>
      </p:sp>
      <p:pic>
        <p:nvPicPr>
          <p:cNvPr id="7" name="Picture 6">
            <a:extLst>
              <a:ext uri="{FF2B5EF4-FFF2-40B4-BE49-F238E27FC236}">
                <a16:creationId xmlns:a16="http://schemas.microsoft.com/office/drawing/2014/main" xmlns="" id="{FD8820A6-0787-48BD-B3F5-36E668514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944" y="2775137"/>
            <a:ext cx="1202194" cy="1202194"/>
          </a:xfrm>
          <a:prstGeom prst="rect">
            <a:avLst/>
          </a:prstGeom>
        </p:spPr>
      </p:pic>
      <p:sp>
        <p:nvSpPr>
          <p:cNvPr id="14" name="Shape 252">
            <a:extLst>
              <a:ext uri="{FF2B5EF4-FFF2-40B4-BE49-F238E27FC236}">
                <a16:creationId xmlns:a16="http://schemas.microsoft.com/office/drawing/2014/main" xmlns="" id="{03EB14BE-3FF2-46DE-B38B-7076A8029776}"/>
              </a:ext>
            </a:extLst>
          </p:cNvPr>
          <p:cNvSpPr/>
          <p:nvPr/>
        </p:nvSpPr>
        <p:spPr>
          <a:xfrm>
            <a:off x="3364031" y="2146370"/>
            <a:ext cx="2052350" cy="2730430"/>
          </a:xfrm>
          <a:prstGeom prst="rect">
            <a:avLst/>
          </a:prstGeom>
          <a:noFill/>
          <a:ln w="38100" cap="flat" cmpd="sng">
            <a:solidFill>
              <a:schemeClr val="accent1">
                <a:lumMod val="40000"/>
                <a:lumOff val="60000"/>
              </a:schemeClr>
            </a:solidFill>
            <a:prstDash val="solid"/>
            <a:round/>
            <a:headEnd type="none" w="med" len="med"/>
            <a:tailEnd type="none" w="med" len="med"/>
          </a:ln>
        </p:spPr>
        <p:txBody>
          <a:bodyPr wrap="square" lIns="68569" tIns="68569" rIns="68569" bIns="68569" anchor="ctr" anchorCtr="0">
            <a:noAutofit/>
          </a:bodyPr>
          <a:lstStyle/>
          <a:p>
            <a:pPr algn="ctr" defTabSz="232172" hangingPunct="0">
              <a:defRPr/>
            </a:pPr>
            <a:endParaRPr b="1" kern="0">
              <a:solidFill>
                <a:srgbClr val="FFFFFF"/>
              </a:solidFill>
              <a:latin typeface="Helvetica Neue"/>
              <a:ea typeface="Helvetica Neue"/>
              <a:cs typeface="Helvetica Neue"/>
              <a:sym typeface="Helvetica Neue"/>
            </a:endParaRPr>
          </a:p>
        </p:txBody>
      </p:sp>
      <p:sp>
        <p:nvSpPr>
          <p:cNvPr id="15" name="Shape 253">
            <a:extLst>
              <a:ext uri="{FF2B5EF4-FFF2-40B4-BE49-F238E27FC236}">
                <a16:creationId xmlns:a16="http://schemas.microsoft.com/office/drawing/2014/main" xmlns="" id="{9459FB0D-A404-4F14-916A-E95EC477F4A7}"/>
              </a:ext>
            </a:extLst>
          </p:cNvPr>
          <p:cNvSpPr txBox="1"/>
          <p:nvPr/>
        </p:nvSpPr>
        <p:spPr>
          <a:xfrm>
            <a:off x="3599557" y="4050232"/>
            <a:ext cx="1581299" cy="226566"/>
          </a:xfrm>
          <a:prstGeom prst="rect">
            <a:avLst/>
          </a:prstGeom>
          <a:noFill/>
          <a:ln>
            <a:noFill/>
          </a:ln>
        </p:spPr>
        <p:txBody>
          <a:bodyPr wrap="square" lIns="51431" tIns="25706" rIns="51431" bIns="25706" anchor="t" anchorCtr="0">
            <a:noAutofit/>
          </a:bodyPr>
          <a:lstStyle/>
          <a:p>
            <a:pPr algn="ctr" defTabSz="232172" hangingPunct="0">
              <a:defRPr/>
            </a:pPr>
            <a:r>
              <a:rPr lang="en" sz="1600" b="1" kern="0" dirty="0">
                <a:latin typeface="+mj-lt"/>
                <a:cs typeface="Calibri" panose="020F0502020204030204" pitchFamily="34" charset="0"/>
                <a:sym typeface="Proxima Nova"/>
              </a:rPr>
              <a:t>Resume</a:t>
            </a:r>
          </a:p>
        </p:txBody>
      </p:sp>
      <p:sp>
        <p:nvSpPr>
          <p:cNvPr id="16" name="Shape 255">
            <a:extLst>
              <a:ext uri="{FF2B5EF4-FFF2-40B4-BE49-F238E27FC236}">
                <a16:creationId xmlns:a16="http://schemas.microsoft.com/office/drawing/2014/main" xmlns="" id="{77827783-0328-4AD6-AA7B-06E7461D0B08}"/>
              </a:ext>
            </a:extLst>
          </p:cNvPr>
          <p:cNvSpPr txBox="1"/>
          <p:nvPr/>
        </p:nvSpPr>
        <p:spPr>
          <a:xfrm>
            <a:off x="3485046" y="2333907"/>
            <a:ext cx="1810319" cy="226566"/>
          </a:xfrm>
          <a:prstGeom prst="rect">
            <a:avLst/>
          </a:prstGeom>
          <a:noFill/>
          <a:ln>
            <a:noFill/>
          </a:ln>
        </p:spPr>
        <p:txBody>
          <a:bodyPr wrap="square" lIns="51431" tIns="25706" rIns="51431" bIns="25706" anchor="t" anchorCtr="0">
            <a:noAutofit/>
          </a:bodyPr>
          <a:lstStyle/>
          <a:p>
            <a:pPr algn="ctr" defTabSz="232172" hangingPunct="0">
              <a:defRPr/>
            </a:pPr>
            <a:r>
              <a:rPr lang="en" sz="1600" b="1" kern="0" dirty="0">
                <a:latin typeface="+mj-lt"/>
                <a:cs typeface="Calibri" panose="020F0502020204030204" pitchFamily="34" charset="0"/>
                <a:sym typeface="Proxima Nova"/>
              </a:rPr>
              <a:t>EMPLOYEES</a:t>
            </a:r>
            <a:r>
              <a:rPr lang="en" sz="1000" b="1" kern="0" dirty="0">
                <a:latin typeface="+mj-lt"/>
                <a:ea typeface="Arial" charset="0"/>
                <a:cs typeface="Arial" charset="0"/>
                <a:sym typeface="Proxima Nova"/>
              </a:rPr>
              <a:t> </a:t>
            </a:r>
          </a:p>
        </p:txBody>
      </p:sp>
      <p:pic>
        <p:nvPicPr>
          <p:cNvPr id="13" name="Picture 12">
            <a:extLst>
              <a:ext uri="{FF2B5EF4-FFF2-40B4-BE49-F238E27FC236}">
                <a16:creationId xmlns:a16="http://schemas.microsoft.com/office/drawing/2014/main" xmlns="" id="{4C155B91-D24D-4560-B551-050020E61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711" y="2863625"/>
            <a:ext cx="997578" cy="997578"/>
          </a:xfrm>
          <a:prstGeom prst="rect">
            <a:avLst/>
          </a:prstGeom>
        </p:spPr>
      </p:pic>
      <p:sp>
        <p:nvSpPr>
          <p:cNvPr id="20" name="Shape 247">
            <a:extLst>
              <a:ext uri="{FF2B5EF4-FFF2-40B4-BE49-F238E27FC236}">
                <a16:creationId xmlns:a16="http://schemas.microsoft.com/office/drawing/2014/main" xmlns="" id="{6F7E908F-3790-4415-AD2C-D27BB876B82E}"/>
              </a:ext>
            </a:extLst>
          </p:cNvPr>
          <p:cNvSpPr/>
          <p:nvPr/>
        </p:nvSpPr>
        <p:spPr>
          <a:xfrm>
            <a:off x="5995595" y="2146370"/>
            <a:ext cx="2052350" cy="2730430"/>
          </a:xfrm>
          <a:prstGeom prst="rect">
            <a:avLst/>
          </a:prstGeom>
          <a:noFill/>
          <a:ln w="38100" cap="flat" cmpd="sng">
            <a:solidFill>
              <a:schemeClr val="accent1">
                <a:lumMod val="40000"/>
                <a:lumOff val="60000"/>
              </a:schemeClr>
            </a:solidFill>
            <a:prstDash val="solid"/>
            <a:round/>
            <a:headEnd type="none" w="med" len="med"/>
            <a:tailEnd type="none" w="med" len="med"/>
          </a:ln>
        </p:spPr>
        <p:txBody>
          <a:bodyPr wrap="square" lIns="68569" tIns="68569" rIns="68569" bIns="68569" anchor="ctr" anchorCtr="0">
            <a:noAutofit/>
          </a:bodyPr>
          <a:lstStyle/>
          <a:p>
            <a:pPr algn="ctr" defTabSz="232172" hangingPunct="0">
              <a:defRPr/>
            </a:pPr>
            <a:endParaRPr b="1" kern="0">
              <a:solidFill>
                <a:srgbClr val="FFFFFF"/>
              </a:solidFill>
              <a:latin typeface="Helvetica Neue"/>
              <a:ea typeface="Helvetica Neue"/>
              <a:cs typeface="Helvetica Neue"/>
              <a:sym typeface="Helvetica Neue"/>
            </a:endParaRPr>
          </a:p>
        </p:txBody>
      </p:sp>
      <p:sp>
        <p:nvSpPr>
          <p:cNvPr id="21" name="Shape 248">
            <a:extLst>
              <a:ext uri="{FF2B5EF4-FFF2-40B4-BE49-F238E27FC236}">
                <a16:creationId xmlns:a16="http://schemas.microsoft.com/office/drawing/2014/main" xmlns="" id="{5368DD92-B6EF-4F5D-9619-7F73E63F49E7}"/>
              </a:ext>
            </a:extLst>
          </p:cNvPr>
          <p:cNvSpPr txBox="1"/>
          <p:nvPr/>
        </p:nvSpPr>
        <p:spPr>
          <a:xfrm>
            <a:off x="6126470" y="2333907"/>
            <a:ext cx="1810319" cy="226566"/>
          </a:xfrm>
          <a:prstGeom prst="rect">
            <a:avLst/>
          </a:prstGeom>
          <a:noFill/>
          <a:ln>
            <a:noFill/>
          </a:ln>
        </p:spPr>
        <p:txBody>
          <a:bodyPr wrap="square" lIns="51431" tIns="25706" rIns="51431" bIns="25706" anchor="t" anchorCtr="0">
            <a:noAutofit/>
          </a:bodyPr>
          <a:lstStyle/>
          <a:p>
            <a:pPr algn="ctr" defTabSz="232172" hangingPunct="0">
              <a:defRPr/>
            </a:pPr>
            <a:r>
              <a:rPr lang="en" sz="1600" b="1" kern="0" dirty="0">
                <a:latin typeface="+mj-lt"/>
                <a:cs typeface="Calibri" panose="020F0502020204030204" pitchFamily="34" charset="0"/>
                <a:sym typeface="Proxima Nova"/>
              </a:rPr>
              <a:t>EMPLOYERS</a:t>
            </a:r>
            <a:r>
              <a:rPr lang="en" sz="1000" b="1" kern="0" dirty="0">
                <a:latin typeface="+mj-lt"/>
                <a:ea typeface="Arial" charset="0"/>
                <a:cs typeface="Arial" charset="0"/>
                <a:sym typeface="Proxima Nova"/>
              </a:rPr>
              <a:t> </a:t>
            </a:r>
          </a:p>
        </p:txBody>
      </p:sp>
      <p:sp>
        <p:nvSpPr>
          <p:cNvPr id="22" name="Shape 249">
            <a:extLst>
              <a:ext uri="{FF2B5EF4-FFF2-40B4-BE49-F238E27FC236}">
                <a16:creationId xmlns:a16="http://schemas.microsoft.com/office/drawing/2014/main" xmlns="" id="{E17B67FD-6ED8-4F70-832E-6B9685FC7E17}"/>
              </a:ext>
            </a:extLst>
          </p:cNvPr>
          <p:cNvSpPr txBox="1"/>
          <p:nvPr/>
        </p:nvSpPr>
        <p:spPr>
          <a:xfrm>
            <a:off x="6231121" y="4050232"/>
            <a:ext cx="1581299" cy="226566"/>
          </a:xfrm>
          <a:prstGeom prst="rect">
            <a:avLst/>
          </a:prstGeom>
          <a:noFill/>
          <a:ln>
            <a:noFill/>
          </a:ln>
        </p:spPr>
        <p:txBody>
          <a:bodyPr wrap="square" lIns="51431" tIns="25706" rIns="51431" bIns="25706" anchor="t" anchorCtr="0">
            <a:noAutofit/>
          </a:bodyPr>
          <a:lstStyle/>
          <a:p>
            <a:pPr algn="ctr" defTabSz="232172" hangingPunct="0">
              <a:defRPr/>
            </a:pPr>
            <a:r>
              <a:rPr lang="en" sz="1600" b="1" kern="0" dirty="0">
                <a:latin typeface="+mj-lt"/>
                <a:cs typeface="Calibri" panose="020F0502020204030204" pitchFamily="34" charset="0"/>
                <a:sym typeface="Proxima Nova"/>
              </a:rPr>
              <a:t>Job Description </a:t>
            </a:r>
          </a:p>
        </p:txBody>
      </p:sp>
      <p:pic>
        <p:nvPicPr>
          <p:cNvPr id="19" name="Picture 18">
            <a:extLst>
              <a:ext uri="{FF2B5EF4-FFF2-40B4-BE49-F238E27FC236}">
                <a16:creationId xmlns:a16="http://schemas.microsoft.com/office/drawing/2014/main" xmlns="" id="{9262AED5-6DD4-4556-8882-6CA594B480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3007" y="2800880"/>
            <a:ext cx="1097525" cy="1097525"/>
          </a:xfrm>
          <a:prstGeom prst="rect">
            <a:avLst/>
          </a:prstGeom>
        </p:spPr>
      </p:pic>
    </p:spTree>
    <p:extLst>
      <p:ext uri="{BB962C8B-B14F-4D97-AF65-F5344CB8AC3E}">
        <p14:creationId xmlns:p14="http://schemas.microsoft.com/office/powerpoint/2010/main" val="1025956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E047A24-2A5F-4296-A905-2661E029A3ED}"/>
              </a:ext>
            </a:extLst>
          </p:cNvPr>
          <p:cNvSpPr>
            <a:spLocks noGrp="1"/>
          </p:cNvSpPr>
          <p:nvPr>
            <p:ph type="title"/>
          </p:nvPr>
        </p:nvSpPr>
        <p:spPr>
          <a:xfrm>
            <a:off x="457200" y="381000"/>
            <a:ext cx="8001000" cy="563562"/>
          </a:xfrm>
        </p:spPr>
        <p:txBody>
          <a:bodyPr/>
          <a:lstStyle/>
          <a:p>
            <a:r>
              <a:rPr lang="en-US" dirty="0"/>
              <a:t>Digital credentials are at the nexus of key market trends</a:t>
            </a:r>
          </a:p>
        </p:txBody>
      </p:sp>
      <p:sp>
        <p:nvSpPr>
          <p:cNvPr id="4" name="Slide Number Placeholder 3">
            <a:extLst>
              <a:ext uri="{FF2B5EF4-FFF2-40B4-BE49-F238E27FC236}">
                <a16:creationId xmlns:a16="http://schemas.microsoft.com/office/drawing/2014/main" xmlns="" id="{9B83F8F6-3DC9-4202-AFAE-57D7CE8F192D}"/>
              </a:ext>
            </a:extLst>
          </p:cNvPr>
          <p:cNvSpPr>
            <a:spLocks noGrp="1"/>
          </p:cNvSpPr>
          <p:nvPr>
            <p:ph type="sldNum" sz="quarter" idx="4"/>
          </p:nvPr>
        </p:nvSpPr>
        <p:spPr/>
        <p:txBody>
          <a:bodyPr/>
          <a:lstStyle/>
          <a:p>
            <a:fld id="{E383A8A9-FA60-9F4C-8EA5-44BF95A09817}" type="slidenum">
              <a:rPr lang="en-US" smtClean="0"/>
              <a:pPr/>
              <a:t>23</a:t>
            </a:fld>
            <a:endParaRPr lang="en-US" dirty="0"/>
          </a:p>
        </p:txBody>
      </p:sp>
      <p:sp>
        <p:nvSpPr>
          <p:cNvPr id="38" name="Rectangle 37">
            <a:extLst>
              <a:ext uri="{FF2B5EF4-FFF2-40B4-BE49-F238E27FC236}">
                <a16:creationId xmlns:a16="http://schemas.microsoft.com/office/drawing/2014/main" xmlns="" id="{40667B86-2016-4556-8F44-2FA8293499D9}"/>
              </a:ext>
            </a:extLst>
          </p:cNvPr>
          <p:cNvSpPr/>
          <p:nvPr/>
        </p:nvSpPr>
        <p:spPr>
          <a:xfrm>
            <a:off x="6566116" y="2563637"/>
            <a:ext cx="1885938" cy="1169551"/>
          </a:xfrm>
          <a:prstGeom prst="rect">
            <a:avLst/>
          </a:prstGeom>
        </p:spPr>
        <p:txBody>
          <a:bodyPr wrap="square">
            <a:spAutoFit/>
          </a:bodyPr>
          <a:lstStyle/>
          <a:p>
            <a:pPr algn="ctr" defTabSz="685800">
              <a:defRPr/>
            </a:pPr>
            <a:r>
              <a:rPr lang="en-US" sz="1400" kern="0" dirty="0">
                <a:solidFill>
                  <a:schemeClr val="bg1">
                    <a:lumMod val="50000"/>
                  </a:schemeClr>
                </a:solidFill>
                <a:latin typeface="+mj-lt"/>
                <a:ea typeface="Helvetica Neue" panose="02000503000000020004" pitchFamily="2" charset="0"/>
                <a:cs typeface="Calibri" panose="020F0502020204030204" pitchFamily="34" charset="0"/>
                <a:sym typeface="Helvetica Neue"/>
              </a:rPr>
              <a:t>Demand for machine-readable, actionable data about employees &amp; learners </a:t>
            </a:r>
            <a:endParaRPr lang="en-US" sz="1400" dirty="0">
              <a:solidFill>
                <a:schemeClr val="bg1">
                  <a:lumMod val="50000"/>
                </a:schemeClr>
              </a:solidFill>
              <a:latin typeface="+mj-lt"/>
              <a:cs typeface="Calibri" panose="020F0502020204030204" pitchFamily="34" charset="0"/>
            </a:endParaRPr>
          </a:p>
        </p:txBody>
      </p:sp>
      <p:sp>
        <p:nvSpPr>
          <p:cNvPr id="42" name="TextBox 41">
            <a:extLst>
              <a:ext uri="{FF2B5EF4-FFF2-40B4-BE49-F238E27FC236}">
                <a16:creationId xmlns:a16="http://schemas.microsoft.com/office/drawing/2014/main" xmlns="" id="{F2C49030-E3DC-4ED4-A189-07D7B52AF6E0}"/>
              </a:ext>
            </a:extLst>
          </p:cNvPr>
          <p:cNvSpPr txBox="1"/>
          <p:nvPr/>
        </p:nvSpPr>
        <p:spPr>
          <a:xfrm>
            <a:off x="6551427" y="4632442"/>
            <a:ext cx="1885937" cy="684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55" hangingPunct="0">
              <a:defRPr/>
            </a:pPr>
            <a:r>
              <a:rPr lang="en-US" sz="1400" b="1" dirty="0">
                <a:latin typeface="+mj-lt"/>
                <a:ea typeface="Helvetica Neue"/>
                <a:cs typeface="Calibri" panose="020F0502020204030204" pitchFamily="34" charset="0"/>
                <a:sym typeface="Helvetica Neue"/>
              </a:rPr>
              <a:t>Portable, digital, verified achievements</a:t>
            </a:r>
          </a:p>
        </p:txBody>
      </p:sp>
      <p:sp>
        <p:nvSpPr>
          <p:cNvPr id="50" name="Right Brace 49">
            <a:extLst>
              <a:ext uri="{FF2B5EF4-FFF2-40B4-BE49-F238E27FC236}">
                <a16:creationId xmlns:a16="http://schemas.microsoft.com/office/drawing/2014/main" xmlns="" id="{63277F5E-828F-421A-9A4E-6889AB4A6E8A}"/>
              </a:ext>
            </a:extLst>
          </p:cNvPr>
          <p:cNvSpPr/>
          <p:nvPr/>
        </p:nvSpPr>
        <p:spPr>
          <a:xfrm>
            <a:off x="6377288" y="1752600"/>
            <a:ext cx="269931" cy="4343399"/>
          </a:xfrm>
          <a:prstGeom prst="rightBrace">
            <a:avLst>
              <a:gd name="adj1" fmla="val 52043"/>
              <a:gd name="adj2" fmla="val 50000"/>
            </a:avLst>
          </a:prstGeom>
          <a:noFill/>
          <a:ln w="9525" cap="flat">
            <a:solidFill>
              <a:schemeClr val="tx1">
                <a:lumMod val="75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79" tIns="34289" rIns="68579" bIns="34289" numCol="1" spcCol="38100" rtlCol="0" anchor="t">
            <a:noAutofit/>
          </a:bodyPr>
          <a:lstStyle/>
          <a:p>
            <a:pPr defTabSz="685800" latinLnBrk="1" hangingPunct="0">
              <a:defRPr/>
            </a:pPr>
            <a:endParaRPr lang="en-US" sz="1350">
              <a:solidFill>
                <a:prstClr val="black">
                  <a:lumMod val="65000"/>
                  <a:lumOff val="35000"/>
                </a:prstClr>
              </a:solidFill>
              <a:latin typeface="+mj-lt"/>
            </a:endParaRPr>
          </a:p>
        </p:txBody>
      </p:sp>
      <p:cxnSp>
        <p:nvCxnSpPr>
          <p:cNvPr id="51" name="Straight Arrow Connector 50">
            <a:extLst>
              <a:ext uri="{FF2B5EF4-FFF2-40B4-BE49-F238E27FC236}">
                <a16:creationId xmlns:a16="http://schemas.microsoft.com/office/drawing/2014/main" xmlns="" id="{333A137E-5EF6-4DC4-AC87-9039C545FE23}"/>
              </a:ext>
            </a:extLst>
          </p:cNvPr>
          <p:cNvCxnSpPr>
            <a:cxnSpLocks/>
          </p:cNvCxnSpPr>
          <p:nvPr/>
        </p:nvCxnSpPr>
        <p:spPr>
          <a:xfrm>
            <a:off x="7509085" y="3781405"/>
            <a:ext cx="0" cy="651737"/>
          </a:xfrm>
          <a:prstGeom prst="straightConnector1">
            <a:avLst/>
          </a:prstGeom>
          <a:noFill/>
          <a:ln w="25400" cap="flat">
            <a:solidFill>
              <a:schemeClr val="tx1">
                <a:lumMod val="75000"/>
              </a:schemeClr>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3" name="TextBox 52">
            <a:extLst>
              <a:ext uri="{FF2B5EF4-FFF2-40B4-BE49-F238E27FC236}">
                <a16:creationId xmlns:a16="http://schemas.microsoft.com/office/drawing/2014/main" xmlns="" id="{32397930-AB62-4996-9298-D531B0688D86}"/>
              </a:ext>
            </a:extLst>
          </p:cNvPr>
          <p:cNvSpPr txBox="1"/>
          <p:nvPr/>
        </p:nvSpPr>
        <p:spPr>
          <a:xfrm>
            <a:off x="4758399" y="5348486"/>
            <a:ext cx="1605777" cy="646331"/>
          </a:xfrm>
          <a:prstGeom prst="rect">
            <a:avLst/>
          </a:prstGeom>
          <a:noFill/>
        </p:spPr>
        <p:txBody>
          <a:bodyPr wrap="square" rtlCol="0">
            <a:spAutoFit/>
          </a:bodyPr>
          <a:lstStyle/>
          <a:p>
            <a:pPr algn="ctr" defTabSz="685800">
              <a:defRPr/>
            </a:pPr>
            <a:r>
              <a:rPr lang="en-US" sz="900" b="1" dirty="0">
                <a:solidFill>
                  <a:prstClr val="black">
                    <a:lumMod val="65000"/>
                    <a:lumOff val="35000"/>
                  </a:prstClr>
                </a:solidFill>
                <a:latin typeface="+mj-lt"/>
                <a:ea typeface="Arial" charset="0"/>
                <a:cs typeface="Calibri" panose="020F0502020204030204" pitchFamily="34" charset="0"/>
              </a:rPr>
              <a:t>43% </a:t>
            </a:r>
            <a:r>
              <a:rPr lang="en-US" sz="900" dirty="0">
                <a:solidFill>
                  <a:prstClr val="black">
                    <a:lumMod val="65000"/>
                    <a:lumOff val="35000"/>
                  </a:prstClr>
                </a:solidFill>
                <a:latin typeface="+mj-lt"/>
                <a:ea typeface="Arial" charset="0"/>
                <a:cs typeface="Calibri" panose="020F0502020204030204" pitchFamily="34" charset="0"/>
              </a:rPr>
              <a:t>of workforce by 2020 will be free agents, driving demand for trusted skill indicators.</a:t>
            </a:r>
          </a:p>
        </p:txBody>
      </p:sp>
      <p:sp>
        <p:nvSpPr>
          <p:cNvPr id="54" name="TextBox 53">
            <a:extLst>
              <a:ext uri="{FF2B5EF4-FFF2-40B4-BE49-F238E27FC236}">
                <a16:creationId xmlns:a16="http://schemas.microsoft.com/office/drawing/2014/main" xmlns="" id="{EE8F9BD2-FF91-47FE-A092-323EFAF64A30}"/>
              </a:ext>
            </a:extLst>
          </p:cNvPr>
          <p:cNvSpPr txBox="1"/>
          <p:nvPr/>
        </p:nvSpPr>
        <p:spPr>
          <a:xfrm>
            <a:off x="4758399" y="4820956"/>
            <a:ext cx="1605777" cy="523220"/>
          </a:xfrm>
          <a:prstGeom prst="rect">
            <a:avLst/>
          </a:prstGeom>
          <a:noFill/>
        </p:spPr>
        <p:txBody>
          <a:bodyPr wrap="square" rtlCol="0">
            <a:spAutoFit/>
          </a:bodyPr>
          <a:lstStyle/>
          <a:p>
            <a:pPr algn="ctr" defTabSz="685800">
              <a:defRPr/>
            </a:pPr>
            <a:r>
              <a:rPr lang="en-US" sz="1400" b="1" dirty="0">
                <a:solidFill>
                  <a:prstClr val="black">
                    <a:lumMod val="65000"/>
                    <a:lumOff val="35000"/>
                  </a:prstClr>
                </a:solidFill>
                <a:latin typeface="+mj-lt"/>
                <a:ea typeface="Arial" charset="0"/>
                <a:cs typeface="Calibri" panose="020F0502020204030204" pitchFamily="34" charset="0"/>
              </a:rPr>
              <a:t>Gigs &amp; Freelancing</a:t>
            </a:r>
            <a:endParaRPr lang="en-US" sz="1400" dirty="0">
              <a:solidFill>
                <a:prstClr val="black">
                  <a:lumMod val="65000"/>
                  <a:lumOff val="35000"/>
                </a:prstClr>
              </a:solidFill>
              <a:latin typeface="+mj-lt"/>
              <a:ea typeface="Arial" charset="0"/>
              <a:cs typeface="Calibri" panose="020F0502020204030204" pitchFamily="34" charset="0"/>
            </a:endParaRPr>
          </a:p>
        </p:txBody>
      </p:sp>
      <p:sp>
        <p:nvSpPr>
          <p:cNvPr id="55" name="Oval 54">
            <a:extLst>
              <a:ext uri="{FF2B5EF4-FFF2-40B4-BE49-F238E27FC236}">
                <a16:creationId xmlns:a16="http://schemas.microsoft.com/office/drawing/2014/main" xmlns="" id="{8414F52B-1781-4C11-91B3-99A3A3387E43}"/>
              </a:ext>
            </a:extLst>
          </p:cNvPr>
          <p:cNvSpPr/>
          <p:nvPr/>
        </p:nvSpPr>
        <p:spPr>
          <a:xfrm>
            <a:off x="5170579" y="4009670"/>
            <a:ext cx="781418" cy="78141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13">
              <a:solidFill>
                <a:prstClr val="white"/>
              </a:solidFill>
              <a:latin typeface="+mj-lt"/>
            </a:endParaRPr>
          </a:p>
        </p:txBody>
      </p:sp>
      <p:sp>
        <p:nvSpPr>
          <p:cNvPr id="56" name="Rectangle 55">
            <a:extLst>
              <a:ext uri="{FF2B5EF4-FFF2-40B4-BE49-F238E27FC236}">
                <a16:creationId xmlns:a16="http://schemas.microsoft.com/office/drawing/2014/main" xmlns="" id="{278BA961-3496-403B-94CD-DC8CD5D08571}"/>
              </a:ext>
            </a:extLst>
          </p:cNvPr>
          <p:cNvSpPr/>
          <p:nvPr/>
        </p:nvSpPr>
        <p:spPr>
          <a:xfrm>
            <a:off x="5209392" y="4199469"/>
            <a:ext cx="721672" cy="415498"/>
          </a:xfrm>
          <a:prstGeom prst="rect">
            <a:avLst/>
          </a:prstGeom>
        </p:spPr>
        <p:txBody>
          <a:bodyPr wrap="none">
            <a:spAutoFit/>
          </a:bodyPr>
          <a:lstStyle/>
          <a:p>
            <a:pPr defTabSz="685800">
              <a:defRPr/>
            </a:pPr>
            <a:r>
              <a:rPr lang="en-US" sz="2100" b="1" kern="0" dirty="0">
                <a:solidFill>
                  <a:prstClr val="white"/>
                </a:solidFill>
                <a:latin typeface="+mj-lt"/>
                <a:ea typeface="Helvetica Neue" panose="02000503000000020004" pitchFamily="2" charset="0"/>
                <a:cs typeface="Calibri" panose="020F0502020204030204" pitchFamily="34" charset="0"/>
                <a:sym typeface="Helvetica Neue"/>
              </a:rPr>
              <a:t>43%</a:t>
            </a:r>
            <a:endParaRPr lang="en-US" sz="2100" b="1" dirty="0">
              <a:solidFill>
                <a:prstClr val="white"/>
              </a:solidFill>
              <a:latin typeface="+mj-lt"/>
              <a:cs typeface="Calibri" panose="020F0502020204030204" pitchFamily="34" charset="0"/>
            </a:endParaRPr>
          </a:p>
        </p:txBody>
      </p:sp>
      <p:sp>
        <p:nvSpPr>
          <p:cNvPr id="58" name="TextBox 57">
            <a:extLst>
              <a:ext uri="{FF2B5EF4-FFF2-40B4-BE49-F238E27FC236}">
                <a16:creationId xmlns:a16="http://schemas.microsoft.com/office/drawing/2014/main" xmlns="" id="{1A9C2325-21CF-475D-A2A8-198D59343C17}"/>
              </a:ext>
            </a:extLst>
          </p:cNvPr>
          <p:cNvSpPr txBox="1"/>
          <p:nvPr/>
        </p:nvSpPr>
        <p:spPr>
          <a:xfrm>
            <a:off x="1668387" y="2931695"/>
            <a:ext cx="1562746" cy="646331"/>
          </a:xfrm>
          <a:prstGeom prst="rect">
            <a:avLst/>
          </a:prstGeom>
          <a:noFill/>
        </p:spPr>
        <p:txBody>
          <a:bodyPr wrap="square" rtlCol="0">
            <a:spAutoFit/>
          </a:bodyPr>
          <a:lstStyle/>
          <a:p>
            <a:pPr algn="ctr" defTabSz="685800">
              <a:defRPr/>
            </a:pPr>
            <a:r>
              <a:rPr lang="en-US" sz="900" dirty="0">
                <a:solidFill>
                  <a:prstClr val="black">
                    <a:lumMod val="65000"/>
                    <a:lumOff val="35000"/>
                  </a:prstClr>
                </a:solidFill>
                <a:latin typeface="+mj-lt"/>
                <a:ea typeface="Arial" charset="0"/>
                <a:cs typeface="Calibri" panose="020F0502020204030204" pitchFamily="34" charset="0"/>
              </a:rPr>
              <a:t>Almost 75% of workforce, they rank learning &amp; growth as top priority in job selection.</a:t>
            </a:r>
          </a:p>
        </p:txBody>
      </p:sp>
      <p:sp>
        <p:nvSpPr>
          <p:cNvPr id="59" name="TextBox 58">
            <a:extLst>
              <a:ext uri="{FF2B5EF4-FFF2-40B4-BE49-F238E27FC236}">
                <a16:creationId xmlns:a16="http://schemas.microsoft.com/office/drawing/2014/main" xmlns="" id="{4F1A09B1-0974-4510-B48E-10F16FC4C5FA}"/>
              </a:ext>
            </a:extLst>
          </p:cNvPr>
          <p:cNvSpPr txBox="1"/>
          <p:nvPr/>
        </p:nvSpPr>
        <p:spPr>
          <a:xfrm>
            <a:off x="1655365" y="2409749"/>
            <a:ext cx="1593231" cy="307777"/>
          </a:xfrm>
          <a:prstGeom prst="rect">
            <a:avLst/>
          </a:prstGeom>
          <a:noFill/>
        </p:spPr>
        <p:txBody>
          <a:bodyPr wrap="square" rtlCol="0">
            <a:spAutoFit/>
          </a:bodyPr>
          <a:lstStyle/>
          <a:p>
            <a:pPr algn="ctr" defTabSz="685800">
              <a:defRPr/>
            </a:pPr>
            <a:r>
              <a:rPr lang="en-US" sz="1400" b="1" dirty="0">
                <a:solidFill>
                  <a:prstClr val="black">
                    <a:lumMod val="65000"/>
                    <a:lumOff val="35000"/>
                  </a:prstClr>
                </a:solidFill>
                <a:latin typeface="+mj-lt"/>
                <a:ea typeface="Arial" charset="0"/>
                <a:cs typeface="Calibri" panose="020F0502020204030204" pitchFamily="34" charset="0"/>
              </a:rPr>
              <a:t>Millennials</a:t>
            </a:r>
            <a:endParaRPr lang="en-US" sz="1400" dirty="0">
              <a:solidFill>
                <a:prstClr val="black">
                  <a:lumMod val="65000"/>
                  <a:lumOff val="35000"/>
                </a:prstClr>
              </a:solidFill>
              <a:latin typeface="+mj-lt"/>
              <a:ea typeface="Arial" charset="0"/>
              <a:cs typeface="Calibri" panose="020F0502020204030204" pitchFamily="34" charset="0"/>
            </a:endParaRPr>
          </a:p>
        </p:txBody>
      </p:sp>
      <p:sp>
        <p:nvSpPr>
          <p:cNvPr id="60" name="Oval 59">
            <a:extLst>
              <a:ext uri="{FF2B5EF4-FFF2-40B4-BE49-F238E27FC236}">
                <a16:creationId xmlns:a16="http://schemas.microsoft.com/office/drawing/2014/main" xmlns="" id="{63F30F42-E3C1-4876-BDBB-0B16981D93B8}"/>
              </a:ext>
            </a:extLst>
          </p:cNvPr>
          <p:cNvSpPr/>
          <p:nvPr/>
        </p:nvSpPr>
        <p:spPr>
          <a:xfrm>
            <a:off x="2051259" y="1607975"/>
            <a:ext cx="781418" cy="78141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13" dirty="0">
              <a:solidFill>
                <a:prstClr val="white"/>
              </a:solidFill>
              <a:latin typeface="+mj-lt"/>
            </a:endParaRPr>
          </a:p>
        </p:txBody>
      </p:sp>
      <p:sp>
        <p:nvSpPr>
          <p:cNvPr id="61" name="Rectangle 60">
            <a:extLst>
              <a:ext uri="{FF2B5EF4-FFF2-40B4-BE49-F238E27FC236}">
                <a16:creationId xmlns:a16="http://schemas.microsoft.com/office/drawing/2014/main" xmlns="" id="{1372F6DF-8EF9-4ED6-A40D-9C92E5CE5B58}"/>
              </a:ext>
            </a:extLst>
          </p:cNvPr>
          <p:cNvSpPr/>
          <p:nvPr/>
        </p:nvSpPr>
        <p:spPr>
          <a:xfrm>
            <a:off x="2232639" y="1802476"/>
            <a:ext cx="482824" cy="415498"/>
          </a:xfrm>
          <a:prstGeom prst="rect">
            <a:avLst/>
          </a:prstGeom>
          <a:noFill/>
        </p:spPr>
        <p:txBody>
          <a:bodyPr wrap="none">
            <a:spAutoFit/>
          </a:bodyPr>
          <a:lstStyle/>
          <a:p>
            <a:pPr defTabSz="685800">
              <a:defRPr/>
            </a:pPr>
            <a:r>
              <a:rPr lang="en-US" sz="2100" b="1" kern="0" dirty="0">
                <a:solidFill>
                  <a:prstClr val="white"/>
                </a:solidFill>
                <a:latin typeface="+mj-lt"/>
                <a:ea typeface="Helvetica Neue" panose="02000503000000020004" pitchFamily="2" charset="0"/>
                <a:cs typeface="Calibri" panose="020F0502020204030204" pitchFamily="34" charset="0"/>
                <a:sym typeface="Helvetica Neue"/>
              </a:rPr>
              <a:t>#1</a:t>
            </a:r>
            <a:endParaRPr lang="en-US" sz="2100" b="1" dirty="0">
              <a:solidFill>
                <a:prstClr val="white"/>
              </a:solidFill>
              <a:latin typeface="+mj-lt"/>
              <a:cs typeface="Calibri" panose="020F0502020204030204" pitchFamily="34" charset="0"/>
            </a:endParaRPr>
          </a:p>
        </p:txBody>
      </p:sp>
      <p:sp>
        <p:nvSpPr>
          <p:cNvPr id="63" name="TextBox 62">
            <a:extLst>
              <a:ext uri="{FF2B5EF4-FFF2-40B4-BE49-F238E27FC236}">
                <a16:creationId xmlns:a16="http://schemas.microsoft.com/office/drawing/2014/main" xmlns="" id="{BA67E543-FC56-45F9-8DB7-AAE95A013666}"/>
              </a:ext>
            </a:extLst>
          </p:cNvPr>
          <p:cNvSpPr txBox="1"/>
          <p:nvPr/>
        </p:nvSpPr>
        <p:spPr>
          <a:xfrm>
            <a:off x="100394" y="2944442"/>
            <a:ext cx="1593231" cy="784830"/>
          </a:xfrm>
          <a:prstGeom prst="rect">
            <a:avLst/>
          </a:prstGeom>
          <a:noFill/>
        </p:spPr>
        <p:txBody>
          <a:bodyPr wrap="square" rtlCol="0">
            <a:spAutoFit/>
          </a:bodyPr>
          <a:lstStyle/>
          <a:p>
            <a:pPr algn="ctr" defTabSz="685800">
              <a:defRPr/>
            </a:pPr>
            <a:r>
              <a:rPr lang="en-US" sz="900" b="1" dirty="0">
                <a:solidFill>
                  <a:prstClr val="black">
                    <a:lumMod val="65000"/>
                    <a:lumOff val="35000"/>
                  </a:prstClr>
                </a:solidFill>
                <a:latin typeface="+mj-lt"/>
                <a:ea typeface="Arial" charset="0"/>
                <a:cs typeface="Calibri" panose="020F0502020204030204" pitchFamily="34" charset="0"/>
              </a:rPr>
              <a:t>89% </a:t>
            </a:r>
            <a:r>
              <a:rPr lang="en-US" sz="900" dirty="0">
                <a:solidFill>
                  <a:prstClr val="black">
                    <a:lumMod val="65000"/>
                    <a:lumOff val="35000"/>
                  </a:prstClr>
                </a:solidFill>
                <a:latin typeface="+mj-lt"/>
                <a:ea typeface="Arial" charset="0"/>
                <a:cs typeface="Calibri" panose="020F0502020204030204" pitchFamily="34" charset="0"/>
              </a:rPr>
              <a:t>HR pros: a recognition system at work improves the employee experience. Lifts productivity &amp; the bottom line.</a:t>
            </a:r>
          </a:p>
        </p:txBody>
      </p:sp>
      <p:sp>
        <p:nvSpPr>
          <p:cNvPr id="64" name="TextBox 63">
            <a:extLst>
              <a:ext uri="{FF2B5EF4-FFF2-40B4-BE49-F238E27FC236}">
                <a16:creationId xmlns:a16="http://schemas.microsoft.com/office/drawing/2014/main" xmlns="" id="{FF2E00F1-B966-4E4A-9A77-0FEBB0034151}"/>
              </a:ext>
            </a:extLst>
          </p:cNvPr>
          <p:cNvSpPr txBox="1"/>
          <p:nvPr/>
        </p:nvSpPr>
        <p:spPr>
          <a:xfrm>
            <a:off x="100394" y="2409749"/>
            <a:ext cx="1593231" cy="523220"/>
          </a:xfrm>
          <a:prstGeom prst="rect">
            <a:avLst/>
          </a:prstGeom>
          <a:noFill/>
        </p:spPr>
        <p:txBody>
          <a:bodyPr wrap="square" rtlCol="0">
            <a:spAutoFit/>
          </a:bodyPr>
          <a:lstStyle/>
          <a:p>
            <a:pPr algn="ctr" defTabSz="685800">
              <a:defRPr/>
            </a:pPr>
            <a:r>
              <a:rPr lang="en-US" sz="1400" b="1" dirty="0">
                <a:solidFill>
                  <a:prstClr val="black">
                    <a:lumMod val="65000"/>
                    <a:lumOff val="35000"/>
                  </a:prstClr>
                </a:solidFill>
                <a:latin typeface="+mj-lt"/>
                <a:ea typeface="Arial" charset="0"/>
                <a:cs typeface="Calibri" panose="020F0502020204030204" pitchFamily="34" charset="0"/>
              </a:rPr>
              <a:t>Engagement a Priority</a:t>
            </a:r>
            <a:endParaRPr lang="en-US" sz="1400" dirty="0">
              <a:solidFill>
                <a:prstClr val="black">
                  <a:lumMod val="65000"/>
                  <a:lumOff val="35000"/>
                </a:prstClr>
              </a:solidFill>
              <a:latin typeface="+mj-lt"/>
              <a:ea typeface="Arial" charset="0"/>
              <a:cs typeface="Calibri" panose="020F0502020204030204" pitchFamily="34" charset="0"/>
            </a:endParaRPr>
          </a:p>
        </p:txBody>
      </p:sp>
      <p:sp>
        <p:nvSpPr>
          <p:cNvPr id="65" name="Oval 64">
            <a:extLst>
              <a:ext uri="{FF2B5EF4-FFF2-40B4-BE49-F238E27FC236}">
                <a16:creationId xmlns:a16="http://schemas.microsoft.com/office/drawing/2014/main" xmlns="" id="{EB7477E1-6EF5-4BFF-A475-442A2B750547}"/>
              </a:ext>
            </a:extLst>
          </p:cNvPr>
          <p:cNvSpPr/>
          <p:nvPr/>
        </p:nvSpPr>
        <p:spPr>
          <a:xfrm>
            <a:off x="496287" y="1607974"/>
            <a:ext cx="781418" cy="78141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13" dirty="0">
              <a:solidFill>
                <a:prstClr val="white"/>
              </a:solidFill>
              <a:latin typeface="+mj-lt"/>
            </a:endParaRPr>
          </a:p>
        </p:txBody>
      </p:sp>
      <p:sp>
        <p:nvSpPr>
          <p:cNvPr id="66" name="Rectangle 65">
            <a:extLst>
              <a:ext uri="{FF2B5EF4-FFF2-40B4-BE49-F238E27FC236}">
                <a16:creationId xmlns:a16="http://schemas.microsoft.com/office/drawing/2014/main" xmlns="" id="{C38A00E1-F69D-4EE2-836B-CB56867F99FA}"/>
              </a:ext>
            </a:extLst>
          </p:cNvPr>
          <p:cNvSpPr/>
          <p:nvPr/>
        </p:nvSpPr>
        <p:spPr>
          <a:xfrm>
            <a:off x="551645" y="1789585"/>
            <a:ext cx="721672" cy="415498"/>
          </a:xfrm>
          <a:prstGeom prst="rect">
            <a:avLst/>
          </a:prstGeom>
          <a:noFill/>
        </p:spPr>
        <p:txBody>
          <a:bodyPr wrap="none">
            <a:spAutoFit/>
          </a:bodyPr>
          <a:lstStyle/>
          <a:p>
            <a:pPr defTabSz="685800">
              <a:defRPr/>
            </a:pPr>
            <a:r>
              <a:rPr lang="en-US" sz="2100" b="1" kern="0" dirty="0">
                <a:solidFill>
                  <a:prstClr val="white"/>
                </a:solidFill>
                <a:latin typeface="+mj-lt"/>
                <a:ea typeface="Helvetica Neue" panose="02000503000000020004" pitchFamily="2" charset="0"/>
                <a:cs typeface="Calibri" panose="020F0502020204030204" pitchFamily="34" charset="0"/>
                <a:sym typeface="Helvetica Neue"/>
              </a:rPr>
              <a:t>89%</a:t>
            </a:r>
            <a:endParaRPr lang="en-US" sz="2100" b="1" dirty="0">
              <a:solidFill>
                <a:prstClr val="white"/>
              </a:solidFill>
              <a:latin typeface="+mj-lt"/>
              <a:cs typeface="Calibri" panose="020F0502020204030204" pitchFamily="34" charset="0"/>
            </a:endParaRPr>
          </a:p>
        </p:txBody>
      </p:sp>
      <p:sp>
        <p:nvSpPr>
          <p:cNvPr id="68" name="TextBox 67">
            <a:extLst>
              <a:ext uri="{FF2B5EF4-FFF2-40B4-BE49-F238E27FC236}">
                <a16:creationId xmlns:a16="http://schemas.microsoft.com/office/drawing/2014/main" xmlns="" id="{14C5B9C4-D008-4649-A863-9F019847B2C1}"/>
              </a:ext>
            </a:extLst>
          </p:cNvPr>
          <p:cNvSpPr txBox="1"/>
          <p:nvPr/>
        </p:nvSpPr>
        <p:spPr>
          <a:xfrm>
            <a:off x="3179597" y="5348487"/>
            <a:ext cx="1605777" cy="507831"/>
          </a:xfrm>
          <a:prstGeom prst="rect">
            <a:avLst/>
          </a:prstGeom>
          <a:noFill/>
        </p:spPr>
        <p:txBody>
          <a:bodyPr wrap="square" rtlCol="0">
            <a:spAutoFit/>
          </a:bodyPr>
          <a:lstStyle/>
          <a:p>
            <a:pPr algn="ctr" defTabSz="685800">
              <a:defRPr/>
            </a:pPr>
            <a:r>
              <a:rPr lang="en-US" sz="900" b="1" dirty="0">
                <a:solidFill>
                  <a:prstClr val="black">
                    <a:lumMod val="65000"/>
                    <a:lumOff val="35000"/>
                  </a:prstClr>
                </a:solidFill>
                <a:latin typeface="+mj-lt"/>
                <a:ea typeface="Arial" charset="0"/>
                <a:cs typeface="Calibri" panose="020F0502020204030204" pitchFamily="34" charset="0"/>
              </a:rPr>
              <a:t>85%</a:t>
            </a:r>
            <a:r>
              <a:rPr lang="en-US" sz="900" dirty="0">
                <a:solidFill>
                  <a:prstClr val="black">
                    <a:lumMod val="65000"/>
                    <a:lumOff val="35000"/>
                  </a:prstClr>
                </a:solidFill>
                <a:latin typeface="+mj-lt"/>
                <a:ea typeface="Arial" charset="0"/>
                <a:cs typeface="Calibri" panose="020F0502020204030204" pitchFamily="34" charset="0"/>
              </a:rPr>
              <a:t> of employers found a lie or misrepresentation on a resume or job application.</a:t>
            </a:r>
          </a:p>
        </p:txBody>
      </p:sp>
      <p:sp>
        <p:nvSpPr>
          <p:cNvPr id="69" name="TextBox 68">
            <a:extLst>
              <a:ext uri="{FF2B5EF4-FFF2-40B4-BE49-F238E27FC236}">
                <a16:creationId xmlns:a16="http://schemas.microsoft.com/office/drawing/2014/main" xmlns="" id="{2D77B536-3561-45AB-9655-5C94722D37F8}"/>
              </a:ext>
            </a:extLst>
          </p:cNvPr>
          <p:cNvSpPr txBox="1"/>
          <p:nvPr/>
        </p:nvSpPr>
        <p:spPr>
          <a:xfrm>
            <a:off x="3179597" y="4820957"/>
            <a:ext cx="1605777" cy="307777"/>
          </a:xfrm>
          <a:prstGeom prst="rect">
            <a:avLst/>
          </a:prstGeom>
          <a:noFill/>
        </p:spPr>
        <p:txBody>
          <a:bodyPr wrap="square" rtlCol="0">
            <a:spAutoFit/>
          </a:bodyPr>
          <a:lstStyle/>
          <a:p>
            <a:pPr algn="ctr" defTabSz="685800">
              <a:defRPr/>
            </a:pPr>
            <a:r>
              <a:rPr lang="en-US" sz="1400" b="1" dirty="0">
                <a:solidFill>
                  <a:prstClr val="black">
                    <a:lumMod val="65000"/>
                    <a:lumOff val="35000"/>
                  </a:prstClr>
                </a:solidFill>
                <a:latin typeface="+mj-lt"/>
                <a:ea typeface="Arial" charset="0"/>
                <a:cs typeface="Calibri" panose="020F0502020204030204" pitchFamily="34" charset="0"/>
              </a:rPr>
              <a:t>Lack of Trust</a:t>
            </a:r>
            <a:endParaRPr lang="en-US" sz="1400" dirty="0">
              <a:solidFill>
                <a:prstClr val="black">
                  <a:lumMod val="65000"/>
                  <a:lumOff val="35000"/>
                </a:prstClr>
              </a:solidFill>
              <a:latin typeface="+mj-lt"/>
              <a:ea typeface="Arial" charset="0"/>
              <a:cs typeface="Calibri" panose="020F0502020204030204" pitchFamily="34" charset="0"/>
            </a:endParaRPr>
          </a:p>
        </p:txBody>
      </p:sp>
      <p:sp>
        <p:nvSpPr>
          <p:cNvPr id="70" name="Oval 69">
            <a:extLst>
              <a:ext uri="{FF2B5EF4-FFF2-40B4-BE49-F238E27FC236}">
                <a16:creationId xmlns:a16="http://schemas.microsoft.com/office/drawing/2014/main" xmlns="" id="{C0F2FF93-01B7-4AFB-83A6-2A13D5C8EC60}"/>
              </a:ext>
            </a:extLst>
          </p:cNvPr>
          <p:cNvSpPr/>
          <p:nvPr/>
        </p:nvSpPr>
        <p:spPr>
          <a:xfrm>
            <a:off x="3591778" y="4009671"/>
            <a:ext cx="781418" cy="78141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13">
              <a:solidFill>
                <a:prstClr val="white"/>
              </a:solidFill>
              <a:latin typeface="+mj-lt"/>
            </a:endParaRPr>
          </a:p>
        </p:txBody>
      </p:sp>
      <p:sp>
        <p:nvSpPr>
          <p:cNvPr id="71" name="Rectangle 70">
            <a:extLst>
              <a:ext uri="{FF2B5EF4-FFF2-40B4-BE49-F238E27FC236}">
                <a16:creationId xmlns:a16="http://schemas.microsoft.com/office/drawing/2014/main" xmlns="" id="{D8373C45-95E5-40F0-932C-85171E395A96}"/>
              </a:ext>
            </a:extLst>
          </p:cNvPr>
          <p:cNvSpPr/>
          <p:nvPr/>
        </p:nvSpPr>
        <p:spPr>
          <a:xfrm>
            <a:off x="3657779" y="4199161"/>
            <a:ext cx="721672" cy="415498"/>
          </a:xfrm>
          <a:prstGeom prst="rect">
            <a:avLst/>
          </a:prstGeom>
        </p:spPr>
        <p:txBody>
          <a:bodyPr wrap="none">
            <a:spAutoFit/>
          </a:bodyPr>
          <a:lstStyle/>
          <a:p>
            <a:pPr defTabSz="685800">
              <a:defRPr/>
            </a:pPr>
            <a:r>
              <a:rPr lang="en-US" sz="2100" b="1" kern="0" dirty="0">
                <a:solidFill>
                  <a:prstClr val="white"/>
                </a:solidFill>
                <a:latin typeface="+mj-lt"/>
                <a:ea typeface="Helvetica Neue" panose="02000503000000020004" pitchFamily="2" charset="0"/>
                <a:cs typeface="Calibri" panose="020F0502020204030204" pitchFamily="34" charset="0"/>
                <a:sym typeface="Helvetica Neue"/>
              </a:rPr>
              <a:t>85%</a:t>
            </a:r>
            <a:endParaRPr lang="en-US" sz="2100" b="1" dirty="0">
              <a:solidFill>
                <a:prstClr val="white"/>
              </a:solidFill>
              <a:latin typeface="+mj-lt"/>
              <a:cs typeface="Calibri" panose="020F0502020204030204" pitchFamily="34" charset="0"/>
            </a:endParaRPr>
          </a:p>
        </p:txBody>
      </p:sp>
      <p:sp>
        <p:nvSpPr>
          <p:cNvPr id="73" name="TextBox 72">
            <a:extLst>
              <a:ext uri="{FF2B5EF4-FFF2-40B4-BE49-F238E27FC236}">
                <a16:creationId xmlns:a16="http://schemas.microsoft.com/office/drawing/2014/main" xmlns="" id="{62D284FF-9FAE-43EE-BCA5-A622ACC5B3AF}"/>
              </a:ext>
            </a:extLst>
          </p:cNvPr>
          <p:cNvSpPr txBox="1"/>
          <p:nvPr/>
        </p:nvSpPr>
        <p:spPr>
          <a:xfrm>
            <a:off x="23928" y="5348486"/>
            <a:ext cx="1605777" cy="646331"/>
          </a:xfrm>
          <a:prstGeom prst="rect">
            <a:avLst/>
          </a:prstGeom>
          <a:noFill/>
        </p:spPr>
        <p:txBody>
          <a:bodyPr wrap="square" rtlCol="0">
            <a:spAutoFit/>
          </a:bodyPr>
          <a:lstStyle/>
          <a:p>
            <a:pPr algn="ctr" defTabSz="685800">
              <a:defRPr/>
            </a:pPr>
            <a:r>
              <a:rPr lang="en-US" sz="900" b="1" dirty="0">
                <a:solidFill>
                  <a:prstClr val="black">
                    <a:lumMod val="65000"/>
                    <a:lumOff val="35000"/>
                  </a:prstClr>
                </a:solidFill>
                <a:latin typeface="+mj-lt"/>
                <a:ea typeface="Arial" charset="0"/>
                <a:cs typeface="Calibri" panose="020F0502020204030204" pitchFamily="34" charset="0"/>
              </a:rPr>
              <a:t>$1.56T</a:t>
            </a:r>
            <a:r>
              <a:rPr lang="en-US" sz="900" dirty="0">
                <a:solidFill>
                  <a:prstClr val="black">
                    <a:lumMod val="65000"/>
                    <a:lumOff val="35000"/>
                  </a:prstClr>
                </a:solidFill>
                <a:latin typeface="+mj-lt"/>
                <a:ea typeface="Arial" charset="0"/>
                <a:cs typeface="Calibri" panose="020F0502020204030204" pitchFamily="34" charset="0"/>
              </a:rPr>
              <a:t> in US student debt and degree half life is short; other credentials are on the rise.</a:t>
            </a:r>
          </a:p>
        </p:txBody>
      </p:sp>
      <p:sp>
        <p:nvSpPr>
          <p:cNvPr id="74" name="TextBox 73">
            <a:extLst>
              <a:ext uri="{FF2B5EF4-FFF2-40B4-BE49-F238E27FC236}">
                <a16:creationId xmlns:a16="http://schemas.microsoft.com/office/drawing/2014/main" xmlns="" id="{AEA332CD-0BA3-42EA-8025-40630AC9EB11}"/>
              </a:ext>
            </a:extLst>
          </p:cNvPr>
          <p:cNvSpPr txBox="1"/>
          <p:nvPr/>
        </p:nvSpPr>
        <p:spPr>
          <a:xfrm>
            <a:off x="23928" y="4820956"/>
            <a:ext cx="1605777" cy="307777"/>
          </a:xfrm>
          <a:prstGeom prst="rect">
            <a:avLst/>
          </a:prstGeom>
          <a:noFill/>
        </p:spPr>
        <p:txBody>
          <a:bodyPr wrap="square" rtlCol="0">
            <a:spAutoFit/>
          </a:bodyPr>
          <a:lstStyle/>
          <a:p>
            <a:pPr algn="ctr" defTabSz="685800">
              <a:defRPr/>
            </a:pPr>
            <a:r>
              <a:rPr lang="en-US" sz="1400" b="1" dirty="0">
                <a:solidFill>
                  <a:prstClr val="black">
                    <a:lumMod val="65000"/>
                    <a:lumOff val="35000"/>
                  </a:prstClr>
                </a:solidFill>
                <a:latin typeface="+mj-lt"/>
                <a:ea typeface="Arial" charset="0"/>
                <a:cs typeface="Calibri" panose="020F0502020204030204" pitchFamily="34" charset="0"/>
              </a:rPr>
              <a:t>Debt</a:t>
            </a:r>
            <a:endParaRPr lang="en-US" sz="1400" dirty="0">
              <a:solidFill>
                <a:prstClr val="black">
                  <a:lumMod val="65000"/>
                  <a:lumOff val="35000"/>
                </a:prstClr>
              </a:solidFill>
              <a:latin typeface="+mj-lt"/>
              <a:ea typeface="Arial" charset="0"/>
              <a:cs typeface="Calibri" panose="020F0502020204030204" pitchFamily="34" charset="0"/>
            </a:endParaRPr>
          </a:p>
        </p:txBody>
      </p:sp>
      <p:sp>
        <p:nvSpPr>
          <p:cNvPr id="75" name="Oval 74">
            <a:extLst>
              <a:ext uri="{FF2B5EF4-FFF2-40B4-BE49-F238E27FC236}">
                <a16:creationId xmlns:a16="http://schemas.microsoft.com/office/drawing/2014/main" xmlns="" id="{B904610C-283A-4992-A303-5F7A047278F9}"/>
              </a:ext>
            </a:extLst>
          </p:cNvPr>
          <p:cNvSpPr/>
          <p:nvPr/>
        </p:nvSpPr>
        <p:spPr>
          <a:xfrm>
            <a:off x="436109" y="4009670"/>
            <a:ext cx="781418" cy="78141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13">
              <a:solidFill>
                <a:prstClr val="white"/>
              </a:solidFill>
              <a:latin typeface="+mj-lt"/>
            </a:endParaRPr>
          </a:p>
        </p:txBody>
      </p:sp>
      <p:sp>
        <p:nvSpPr>
          <p:cNvPr id="76" name="Rectangle 75">
            <a:extLst>
              <a:ext uri="{FF2B5EF4-FFF2-40B4-BE49-F238E27FC236}">
                <a16:creationId xmlns:a16="http://schemas.microsoft.com/office/drawing/2014/main" xmlns="" id="{411D00F5-EC08-44F9-93DF-85247251DE93}"/>
              </a:ext>
            </a:extLst>
          </p:cNvPr>
          <p:cNvSpPr/>
          <p:nvPr/>
        </p:nvSpPr>
        <p:spPr>
          <a:xfrm>
            <a:off x="457140" y="4199160"/>
            <a:ext cx="774571" cy="369332"/>
          </a:xfrm>
          <a:prstGeom prst="rect">
            <a:avLst/>
          </a:prstGeom>
        </p:spPr>
        <p:txBody>
          <a:bodyPr wrap="none">
            <a:spAutoFit/>
          </a:bodyPr>
          <a:lstStyle/>
          <a:p>
            <a:pPr defTabSz="685800">
              <a:defRPr/>
            </a:pPr>
            <a:r>
              <a:rPr lang="en-US" b="1" kern="0" dirty="0">
                <a:solidFill>
                  <a:prstClr val="white"/>
                </a:solidFill>
                <a:latin typeface="+mj-lt"/>
                <a:ea typeface="Helvetica Neue" panose="02000503000000020004" pitchFamily="2" charset="0"/>
                <a:cs typeface="Calibri" panose="020F0502020204030204" pitchFamily="34" charset="0"/>
                <a:sym typeface="Helvetica Neue"/>
              </a:rPr>
              <a:t>$1.6T</a:t>
            </a:r>
            <a:endParaRPr lang="en-US" b="1" dirty="0">
              <a:solidFill>
                <a:prstClr val="white"/>
              </a:solidFill>
              <a:latin typeface="+mj-lt"/>
              <a:cs typeface="Calibri" panose="020F0502020204030204" pitchFamily="34" charset="0"/>
            </a:endParaRPr>
          </a:p>
        </p:txBody>
      </p:sp>
      <p:sp>
        <p:nvSpPr>
          <p:cNvPr id="78" name="TextBox 77">
            <a:extLst>
              <a:ext uri="{FF2B5EF4-FFF2-40B4-BE49-F238E27FC236}">
                <a16:creationId xmlns:a16="http://schemas.microsoft.com/office/drawing/2014/main" xmlns="" id="{5C8C691E-135C-4537-B309-CAF505EB899C}"/>
              </a:ext>
            </a:extLst>
          </p:cNvPr>
          <p:cNvSpPr txBox="1"/>
          <p:nvPr/>
        </p:nvSpPr>
        <p:spPr>
          <a:xfrm>
            <a:off x="3207951" y="2944441"/>
            <a:ext cx="1605777" cy="646331"/>
          </a:xfrm>
          <a:prstGeom prst="rect">
            <a:avLst/>
          </a:prstGeom>
          <a:noFill/>
        </p:spPr>
        <p:txBody>
          <a:bodyPr wrap="square" rtlCol="0">
            <a:spAutoFit/>
          </a:bodyPr>
          <a:lstStyle/>
          <a:p>
            <a:pPr algn="ctr" defTabSz="685800">
              <a:defRPr/>
            </a:pPr>
            <a:r>
              <a:rPr lang="en-US" sz="900" dirty="0">
                <a:solidFill>
                  <a:prstClr val="black">
                    <a:lumMod val="65000"/>
                    <a:lumOff val="35000"/>
                  </a:prstClr>
                </a:solidFill>
                <a:latin typeface="+mj-lt"/>
                <a:ea typeface="Arial" charset="0"/>
                <a:cs typeface="Calibri" panose="020F0502020204030204" pitchFamily="34" charset="0"/>
              </a:rPr>
              <a:t>Reduces cost-to-hire by 70%, time-to-train by 50%; Companies organize around skills, not job titles.</a:t>
            </a:r>
          </a:p>
        </p:txBody>
      </p:sp>
      <p:sp>
        <p:nvSpPr>
          <p:cNvPr id="79" name="TextBox 78">
            <a:extLst>
              <a:ext uri="{FF2B5EF4-FFF2-40B4-BE49-F238E27FC236}">
                <a16:creationId xmlns:a16="http://schemas.microsoft.com/office/drawing/2014/main" xmlns="" id="{AF52C958-F724-40E8-AA2E-492DA89B3D44}"/>
              </a:ext>
            </a:extLst>
          </p:cNvPr>
          <p:cNvSpPr txBox="1"/>
          <p:nvPr/>
        </p:nvSpPr>
        <p:spPr>
          <a:xfrm>
            <a:off x="3207951" y="2419260"/>
            <a:ext cx="1605776" cy="523220"/>
          </a:xfrm>
          <a:prstGeom prst="rect">
            <a:avLst/>
          </a:prstGeom>
          <a:noFill/>
        </p:spPr>
        <p:txBody>
          <a:bodyPr wrap="square" rtlCol="0">
            <a:spAutoFit/>
          </a:bodyPr>
          <a:lstStyle/>
          <a:p>
            <a:pPr algn="ctr" defTabSz="685800">
              <a:defRPr/>
            </a:pPr>
            <a:r>
              <a:rPr lang="en-US" sz="1400" b="1" dirty="0">
                <a:solidFill>
                  <a:prstClr val="black">
                    <a:lumMod val="65000"/>
                    <a:lumOff val="35000"/>
                  </a:prstClr>
                </a:solidFill>
                <a:latin typeface="+mj-lt"/>
                <a:ea typeface="Arial" charset="0"/>
                <a:cs typeface="Calibri" panose="020F0502020204030204" pitchFamily="34" charset="0"/>
              </a:rPr>
              <a:t>Skill-Based Hiring</a:t>
            </a:r>
            <a:endParaRPr lang="en-US" sz="1400" dirty="0">
              <a:solidFill>
                <a:prstClr val="black">
                  <a:lumMod val="65000"/>
                  <a:lumOff val="35000"/>
                </a:prstClr>
              </a:solidFill>
              <a:latin typeface="+mj-lt"/>
              <a:ea typeface="Arial" charset="0"/>
              <a:cs typeface="Calibri" panose="020F0502020204030204" pitchFamily="34" charset="0"/>
            </a:endParaRPr>
          </a:p>
        </p:txBody>
      </p:sp>
      <p:sp>
        <p:nvSpPr>
          <p:cNvPr id="80" name="Oval 79">
            <a:extLst>
              <a:ext uri="{FF2B5EF4-FFF2-40B4-BE49-F238E27FC236}">
                <a16:creationId xmlns:a16="http://schemas.microsoft.com/office/drawing/2014/main" xmlns="" id="{06029CC8-9FAC-4DEF-B457-3D2EFEE77BE8}"/>
              </a:ext>
            </a:extLst>
          </p:cNvPr>
          <p:cNvSpPr/>
          <p:nvPr/>
        </p:nvSpPr>
        <p:spPr>
          <a:xfrm>
            <a:off x="3620129" y="1607974"/>
            <a:ext cx="781418" cy="78141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13">
              <a:solidFill>
                <a:prstClr val="white"/>
              </a:solidFill>
              <a:latin typeface="+mj-lt"/>
            </a:endParaRPr>
          </a:p>
        </p:txBody>
      </p:sp>
      <p:sp>
        <p:nvSpPr>
          <p:cNvPr id="81" name="Rectangle 80">
            <a:extLst>
              <a:ext uri="{FF2B5EF4-FFF2-40B4-BE49-F238E27FC236}">
                <a16:creationId xmlns:a16="http://schemas.microsoft.com/office/drawing/2014/main" xmlns="" id="{FB318218-7EDD-422F-AB3B-FD757454E84D}"/>
              </a:ext>
            </a:extLst>
          </p:cNvPr>
          <p:cNvSpPr/>
          <p:nvPr/>
        </p:nvSpPr>
        <p:spPr>
          <a:xfrm>
            <a:off x="3699258" y="1789585"/>
            <a:ext cx="721672" cy="415498"/>
          </a:xfrm>
          <a:prstGeom prst="rect">
            <a:avLst/>
          </a:prstGeom>
          <a:noFill/>
        </p:spPr>
        <p:txBody>
          <a:bodyPr wrap="none">
            <a:spAutoFit/>
          </a:bodyPr>
          <a:lstStyle/>
          <a:p>
            <a:pPr defTabSz="685800">
              <a:defRPr/>
            </a:pPr>
            <a:r>
              <a:rPr lang="en-US" sz="2100" b="1" kern="0" dirty="0">
                <a:solidFill>
                  <a:prstClr val="white"/>
                </a:solidFill>
                <a:latin typeface="+mj-lt"/>
                <a:ea typeface="Helvetica Neue" panose="02000503000000020004" pitchFamily="2" charset="0"/>
                <a:cs typeface="Calibri" panose="020F0502020204030204" pitchFamily="34" charset="0"/>
                <a:sym typeface="Helvetica Neue"/>
              </a:rPr>
              <a:t>70%</a:t>
            </a:r>
            <a:endParaRPr lang="en-US" sz="2100" b="1" dirty="0">
              <a:solidFill>
                <a:prstClr val="white"/>
              </a:solidFill>
              <a:latin typeface="+mj-lt"/>
              <a:cs typeface="Calibri" panose="020F0502020204030204" pitchFamily="34" charset="0"/>
            </a:endParaRPr>
          </a:p>
        </p:txBody>
      </p:sp>
      <p:sp>
        <p:nvSpPr>
          <p:cNvPr id="83" name="TextBox 82">
            <a:extLst>
              <a:ext uri="{FF2B5EF4-FFF2-40B4-BE49-F238E27FC236}">
                <a16:creationId xmlns:a16="http://schemas.microsoft.com/office/drawing/2014/main" xmlns="" id="{E38FF738-4337-403D-91FA-73FEC2C6EC4D}"/>
              </a:ext>
            </a:extLst>
          </p:cNvPr>
          <p:cNvSpPr txBox="1"/>
          <p:nvPr/>
        </p:nvSpPr>
        <p:spPr>
          <a:xfrm>
            <a:off x="1585413" y="5363452"/>
            <a:ext cx="1605777" cy="507831"/>
          </a:xfrm>
          <a:prstGeom prst="rect">
            <a:avLst/>
          </a:prstGeom>
          <a:noFill/>
        </p:spPr>
        <p:txBody>
          <a:bodyPr wrap="square" rtlCol="0">
            <a:spAutoFit/>
          </a:bodyPr>
          <a:lstStyle/>
          <a:p>
            <a:pPr algn="ctr" defTabSz="685800">
              <a:defRPr/>
            </a:pPr>
            <a:r>
              <a:rPr lang="en-US" sz="900" dirty="0">
                <a:solidFill>
                  <a:prstClr val="black">
                    <a:lumMod val="65000"/>
                    <a:lumOff val="35000"/>
                  </a:prstClr>
                </a:solidFill>
                <a:latin typeface="+mj-lt"/>
                <a:ea typeface="Arial" charset="0"/>
                <a:cs typeface="Calibri" panose="020F0502020204030204" pitchFamily="34" charset="0"/>
              </a:rPr>
              <a:t>81% of adults with a non-degree credential say it’s very useful for getting a job.</a:t>
            </a:r>
          </a:p>
        </p:txBody>
      </p:sp>
      <p:sp>
        <p:nvSpPr>
          <p:cNvPr id="84" name="TextBox 83">
            <a:extLst>
              <a:ext uri="{FF2B5EF4-FFF2-40B4-BE49-F238E27FC236}">
                <a16:creationId xmlns:a16="http://schemas.microsoft.com/office/drawing/2014/main" xmlns="" id="{C221EDC4-4D48-4E16-A34D-DD96282ACEB2}"/>
              </a:ext>
            </a:extLst>
          </p:cNvPr>
          <p:cNvSpPr txBox="1"/>
          <p:nvPr/>
        </p:nvSpPr>
        <p:spPr>
          <a:xfrm>
            <a:off x="1585413" y="4835922"/>
            <a:ext cx="1605776" cy="523220"/>
          </a:xfrm>
          <a:prstGeom prst="rect">
            <a:avLst/>
          </a:prstGeom>
          <a:noFill/>
        </p:spPr>
        <p:txBody>
          <a:bodyPr wrap="square" rtlCol="0">
            <a:spAutoFit/>
          </a:bodyPr>
          <a:lstStyle/>
          <a:p>
            <a:pPr algn="ctr" defTabSz="685800">
              <a:defRPr/>
            </a:pPr>
            <a:r>
              <a:rPr lang="en-US" sz="1400" b="1" dirty="0">
                <a:solidFill>
                  <a:prstClr val="black">
                    <a:lumMod val="65000"/>
                    <a:lumOff val="35000"/>
                  </a:prstClr>
                </a:solidFill>
                <a:latin typeface="+mj-lt"/>
                <a:ea typeface="Arial" charset="0"/>
                <a:cs typeface="Calibri" panose="020F0502020204030204" pitchFamily="34" charset="0"/>
              </a:rPr>
              <a:t>Certifications Growing</a:t>
            </a:r>
            <a:endParaRPr lang="en-US" sz="1400" dirty="0">
              <a:solidFill>
                <a:prstClr val="black">
                  <a:lumMod val="65000"/>
                  <a:lumOff val="35000"/>
                </a:prstClr>
              </a:solidFill>
              <a:latin typeface="+mj-lt"/>
              <a:ea typeface="Arial" charset="0"/>
              <a:cs typeface="Calibri" panose="020F0502020204030204" pitchFamily="34" charset="0"/>
            </a:endParaRPr>
          </a:p>
        </p:txBody>
      </p:sp>
      <p:sp>
        <p:nvSpPr>
          <p:cNvPr id="85" name="Oval 84">
            <a:extLst>
              <a:ext uri="{FF2B5EF4-FFF2-40B4-BE49-F238E27FC236}">
                <a16:creationId xmlns:a16="http://schemas.microsoft.com/office/drawing/2014/main" xmlns="" id="{5D0CE368-FC51-4640-9D40-BB4839A08542}"/>
              </a:ext>
            </a:extLst>
          </p:cNvPr>
          <p:cNvSpPr/>
          <p:nvPr/>
        </p:nvSpPr>
        <p:spPr>
          <a:xfrm>
            <a:off x="1997591" y="4024636"/>
            <a:ext cx="781418" cy="78141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13">
              <a:solidFill>
                <a:prstClr val="white"/>
              </a:solidFill>
              <a:latin typeface="+mj-lt"/>
            </a:endParaRPr>
          </a:p>
        </p:txBody>
      </p:sp>
      <p:sp>
        <p:nvSpPr>
          <p:cNvPr id="86" name="Rectangle 85">
            <a:extLst>
              <a:ext uri="{FF2B5EF4-FFF2-40B4-BE49-F238E27FC236}">
                <a16:creationId xmlns:a16="http://schemas.microsoft.com/office/drawing/2014/main" xmlns="" id="{B917CE80-A267-40DB-A508-82C13A9C6F58}"/>
              </a:ext>
            </a:extLst>
          </p:cNvPr>
          <p:cNvSpPr/>
          <p:nvPr/>
        </p:nvSpPr>
        <p:spPr>
          <a:xfrm>
            <a:off x="2063106" y="4224613"/>
            <a:ext cx="721672" cy="415498"/>
          </a:xfrm>
          <a:prstGeom prst="rect">
            <a:avLst/>
          </a:prstGeom>
        </p:spPr>
        <p:txBody>
          <a:bodyPr wrap="none">
            <a:spAutoFit/>
          </a:bodyPr>
          <a:lstStyle/>
          <a:p>
            <a:pPr defTabSz="685800">
              <a:defRPr/>
            </a:pPr>
            <a:r>
              <a:rPr lang="en-US" sz="2100" b="1" kern="0" dirty="0">
                <a:solidFill>
                  <a:prstClr val="white"/>
                </a:solidFill>
                <a:latin typeface="+mj-lt"/>
                <a:ea typeface="Helvetica Neue" panose="02000503000000020004" pitchFamily="2" charset="0"/>
                <a:cs typeface="Calibri" panose="020F0502020204030204" pitchFamily="34" charset="0"/>
                <a:sym typeface="Helvetica Neue"/>
              </a:rPr>
              <a:t>81%</a:t>
            </a:r>
            <a:endParaRPr lang="en-US" sz="2100" b="1" dirty="0">
              <a:solidFill>
                <a:prstClr val="white"/>
              </a:solidFill>
              <a:latin typeface="+mj-lt"/>
              <a:cs typeface="Calibri" panose="020F0502020204030204" pitchFamily="34" charset="0"/>
            </a:endParaRPr>
          </a:p>
        </p:txBody>
      </p:sp>
      <p:sp>
        <p:nvSpPr>
          <p:cNvPr id="88" name="TextBox 87">
            <a:extLst>
              <a:ext uri="{FF2B5EF4-FFF2-40B4-BE49-F238E27FC236}">
                <a16:creationId xmlns:a16="http://schemas.microsoft.com/office/drawing/2014/main" xmlns="" id="{FDFC214E-2A93-4390-A587-57AE589811E6}"/>
              </a:ext>
            </a:extLst>
          </p:cNvPr>
          <p:cNvSpPr txBox="1"/>
          <p:nvPr/>
        </p:nvSpPr>
        <p:spPr>
          <a:xfrm>
            <a:off x="4783104" y="2944441"/>
            <a:ext cx="1605777" cy="507831"/>
          </a:xfrm>
          <a:prstGeom prst="rect">
            <a:avLst/>
          </a:prstGeom>
          <a:noFill/>
        </p:spPr>
        <p:txBody>
          <a:bodyPr wrap="square" rtlCol="0">
            <a:spAutoFit/>
          </a:bodyPr>
          <a:lstStyle/>
          <a:p>
            <a:pPr algn="ctr" defTabSz="685800">
              <a:defRPr/>
            </a:pPr>
            <a:r>
              <a:rPr lang="en-US" sz="900" b="1" dirty="0">
                <a:solidFill>
                  <a:prstClr val="black">
                    <a:lumMod val="65000"/>
                    <a:lumOff val="35000"/>
                  </a:prstClr>
                </a:solidFill>
                <a:latin typeface="+mj-lt"/>
                <a:ea typeface="Arial" charset="0"/>
                <a:cs typeface="Calibri" panose="020F0502020204030204" pitchFamily="34" charset="0"/>
              </a:rPr>
              <a:t>51% </a:t>
            </a:r>
            <a:r>
              <a:rPr lang="en-US" sz="900" dirty="0">
                <a:solidFill>
                  <a:prstClr val="black">
                    <a:lumMod val="65000"/>
                    <a:lumOff val="35000"/>
                  </a:prstClr>
                </a:solidFill>
                <a:latin typeface="+mj-lt"/>
                <a:ea typeface="Arial" charset="0"/>
                <a:cs typeface="Calibri" panose="020F0502020204030204" pitchFamily="34" charset="0"/>
              </a:rPr>
              <a:t>employers already moving to competency-based microlearning.</a:t>
            </a:r>
          </a:p>
        </p:txBody>
      </p:sp>
      <p:sp>
        <p:nvSpPr>
          <p:cNvPr id="89" name="TextBox 88">
            <a:extLst>
              <a:ext uri="{FF2B5EF4-FFF2-40B4-BE49-F238E27FC236}">
                <a16:creationId xmlns:a16="http://schemas.microsoft.com/office/drawing/2014/main" xmlns="" id="{B7DA4920-D6CA-44CB-A27D-9CA47970465B}"/>
              </a:ext>
            </a:extLst>
          </p:cNvPr>
          <p:cNvSpPr txBox="1"/>
          <p:nvPr/>
        </p:nvSpPr>
        <p:spPr>
          <a:xfrm>
            <a:off x="4783104" y="2419260"/>
            <a:ext cx="1605777" cy="523220"/>
          </a:xfrm>
          <a:prstGeom prst="rect">
            <a:avLst/>
          </a:prstGeom>
          <a:noFill/>
        </p:spPr>
        <p:txBody>
          <a:bodyPr wrap="square" rtlCol="0">
            <a:spAutoFit/>
          </a:bodyPr>
          <a:lstStyle/>
          <a:p>
            <a:pPr algn="ctr" defTabSz="685800">
              <a:defRPr/>
            </a:pPr>
            <a:r>
              <a:rPr lang="en-US" sz="1400" b="1" dirty="0">
                <a:solidFill>
                  <a:prstClr val="black">
                    <a:lumMod val="65000"/>
                    <a:lumOff val="35000"/>
                  </a:prstClr>
                </a:solidFill>
                <a:latin typeface="+mj-lt"/>
                <a:ea typeface="Arial" charset="0"/>
                <a:cs typeface="Calibri" panose="020F0502020204030204" pitchFamily="34" charset="0"/>
              </a:rPr>
              <a:t>Skill-based Learning</a:t>
            </a:r>
            <a:endParaRPr lang="en-US" sz="1400" dirty="0">
              <a:solidFill>
                <a:prstClr val="black">
                  <a:lumMod val="65000"/>
                  <a:lumOff val="35000"/>
                </a:prstClr>
              </a:solidFill>
              <a:latin typeface="+mj-lt"/>
              <a:ea typeface="Arial" charset="0"/>
              <a:cs typeface="Calibri" panose="020F0502020204030204" pitchFamily="34" charset="0"/>
            </a:endParaRPr>
          </a:p>
        </p:txBody>
      </p:sp>
      <p:sp>
        <p:nvSpPr>
          <p:cNvPr id="90" name="Oval 89">
            <a:extLst>
              <a:ext uri="{FF2B5EF4-FFF2-40B4-BE49-F238E27FC236}">
                <a16:creationId xmlns:a16="http://schemas.microsoft.com/office/drawing/2014/main" xmlns="" id="{58034E81-ADDF-4756-AE92-59E9EC02314D}"/>
              </a:ext>
            </a:extLst>
          </p:cNvPr>
          <p:cNvSpPr/>
          <p:nvPr/>
        </p:nvSpPr>
        <p:spPr>
          <a:xfrm>
            <a:off x="5195285" y="1607975"/>
            <a:ext cx="781418" cy="78141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13">
              <a:solidFill>
                <a:prstClr val="white"/>
              </a:solidFill>
              <a:latin typeface="+mj-lt"/>
            </a:endParaRPr>
          </a:p>
        </p:txBody>
      </p:sp>
      <p:sp>
        <p:nvSpPr>
          <p:cNvPr id="91" name="Rectangle 90">
            <a:extLst>
              <a:ext uri="{FF2B5EF4-FFF2-40B4-BE49-F238E27FC236}">
                <a16:creationId xmlns:a16="http://schemas.microsoft.com/office/drawing/2014/main" xmlns="" id="{24C53BF2-2F45-42E3-904C-EC926A60CDF0}"/>
              </a:ext>
            </a:extLst>
          </p:cNvPr>
          <p:cNvSpPr/>
          <p:nvPr/>
        </p:nvSpPr>
        <p:spPr>
          <a:xfrm>
            <a:off x="5255031" y="1792791"/>
            <a:ext cx="721672" cy="415498"/>
          </a:xfrm>
          <a:prstGeom prst="rect">
            <a:avLst/>
          </a:prstGeom>
          <a:noFill/>
        </p:spPr>
        <p:txBody>
          <a:bodyPr wrap="none">
            <a:spAutoFit/>
          </a:bodyPr>
          <a:lstStyle/>
          <a:p>
            <a:pPr defTabSz="685800">
              <a:defRPr/>
            </a:pPr>
            <a:r>
              <a:rPr lang="en-US" sz="2100" b="1" kern="0" dirty="0">
                <a:solidFill>
                  <a:prstClr val="white"/>
                </a:solidFill>
                <a:latin typeface="+mj-lt"/>
                <a:ea typeface="Helvetica Neue" panose="02000503000000020004" pitchFamily="2" charset="0"/>
                <a:cs typeface="Calibri" panose="020F0502020204030204" pitchFamily="34" charset="0"/>
                <a:sym typeface="Helvetica Neue"/>
              </a:rPr>
              <a:t>51%</a:t>
            </a:r>
            <a:endParaRPr lang="en-US" sz="2100" b="1" dirty="0">
              <a:solidFill>
                <a:prstClr val="white"/>
              </a:solidFill>
              <a:latin typeface="+mj-lt"/>
              <a:cs typeface="Calibri" panose="020F0502020204030204" pitchFamily="34" charset="0"/>
            </a:endParaRPr>
          </a:p>
        </p:txBody>
      </p:sp>
      <p:sp>
        <p:nvSpPr>
          <p:cNvPr id="40" name="TextBox 39">
            <a:extLst>
              <a:ext uri="{FF2B5EF4-FFF2-40B4-BE49-F238E27FC236}">
                <a16:creationId xmlns:a16="http://schemas.microsoft.com/office/drawing/2014/main" xmlns="" id="{D59CF29F-A67D-4AA9-AEC7-7F3245052302}"/>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a:t>
            </a:r>
            <a:r>
              <a:rPr lang="en-US" sz="1000" dirty="0" err="1">
                <a:solidFill>
                  <a:schemeClr val="bg1">
                    <a:lumMod val="50000"/>
                  </a:schemeClr>
                </a:solidFill>
                <a:latin typeface="Georgia" panose="02040502050405020303" pitchFamily="18" charset="0"/>
                <a:cs typeface="Arial" panose="020B0604020202020204" pitchFamily="34" charset="0"/>
              </a:rPr>
              <a:t>Credly</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605674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E047A24-2A5F-4296-A905-2661E029A3ED}"/>
              </a:ext>
            </a:extLst>
          </p:cNvPr>
          <p:cNvSpPr>
            <a:spLocks noGrp="1"/>
          </p:cNvSpPr>
          <p:nvPr>
            <p:ph type="title"/>
          </p:nvPr>
        </p:nvSpPr>
        <p:spPr/>
        <p:txBody>
          <a:bodyPr/>
          <a:lstStyle/>
          <a:p>
            <a:r>
              <a:rPr lang="en-US" dirty="0"/>
              <a:t>Micro-credentials will require a marketplace, verification, and collaboration among issuers </a:t>
            </a:r>
          </a:p>
        </p:txBody>
      </p:sp>
      <p:sp>
        <p:nvSpPr>
          <p:cNvPr id="4" name="Slide Number Placeholder 3">
            <a:extLst>
              <a:ext uri="{FF2B5EF4-FFF2-40B4-BE49-F238E27FC236}">
                <a16:creationId xmlns:a16="http://schemas.microsoft.com/office/drawing/2014/main" xmlns="" id="{9B83F8F6-3DC9-4202-AFAE-57D7CE8F192D}"/>
              </a:ext>
            </a:extLst>
          </p:cNvPr>
          <p:cNvSpPr>
            <a:spLocks noGrp="1"/>
          </p:cNvSpPr>
          <p:nvPr>
            <p:ph type="sldNum" sz="quarter" idx="4"/>
          </p:nvPr>
        </p:nvSpPr>
        <p:spPr/>
        <p:txBody>
          <a:bodyPr/>
          <a:lstStyle/>
          <a:p>
            <a:fld id="{E383A8A9-FA60-9F4C-8EA5-44BF95A09817}" type="slidenum">
              <a:rPr lang="en-US" smtClean="0"/>
              <a:pPr/>
              <a:t>24</a:t>
            </a:fld>
            <a:endParaRPr lang="en-US" dirty="0"/>
          </a:p>
        </p:txBody>
      </p:sp>
      <p:grpSp>
        <p:nvGrpSpPr>
          <p:cNvPr id="44" name="Group 43">
            <a:extLst>
              <a:ext uri="{FF2B5EF4-FFF2-40B4-BE49-F238E27FC236}">
                <a16:creationId xmlns:a16="http://schemas.microsoft.com/office/drawing/2014/main" xmlns="" id="{1C1A1823-96D0-4F56-9A00-C9FE4516F734}"/>
              </a:ext>
            </a:extLst>
          </p:cNvPr>
          <p:cNvGrpSpPr/>
          <p:nvPr/>
        </p:nvGrpSpPr>
        <p:grpSpPr>
          <a:xfrm>
            <a:off x="4834816" y="1394110"/>
            <a:ext cx="1490438" cy="1182228"/>
            <a:chOff x="637503" y="2134334"/>
            <a:chExt cx="1490438" cy="1182228"/>
          </a:xfrm>
        </p:grpSpPr>
        <p:sp>
          <p:nvSpPr>
            <p:cNvPr id="7" name="Text Placeholder 2">
              <a:extLst>
                <a:ext uri="{FF2B5EF4-FFF2-40B4-BE49-F238E27FC236}">
                  <a16:creationId xmlns:a16="http://schemas.microsoft.com/office/drawing/2014/main" xmlns="" id="{4B14D9A9-B1E8-4645-B17E-9862BCAE4BC8}"/>
                </a:ext>
              </a:extLst>
            </p:cNvPr>
            <p:cNvSpPr txBox="1">
              <a:spLocks noChangeAspect="1"/>
            </p:cNvSpPr>
            <p:nvPr/>
          </p:nvSpPr>
          <p:spPr>
            <a:xfrm>
              <a:off x="637503" y="3001776"/>
              <a:ext cx="1490438"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latin typeface="+mj-lt"/>
                  <a:ea typeface="Verdana" panose="020B0604030504040204" pitchFamily="34" charset="0"/>
                  <a:cs typeface="Verdana" panose="020B0604030504040204" pitchFamily="34" charset="0"/>
                </a:rPr>
                <a:t>Academic Institutions</a:t>
              </a:r>
            </a:p>
          </p:txBody>
        </p:sp>
        <p:grpSp>
          <p:nvGrpSpPr>
            <p:cNvPr id="43" name="Group 42">
              <a:extLst>
                <a:ext uri="{FF2B5EF4-FFF2-40B4-BE49-F238E27FC236}">
                  <a16:creationId xmlns:a16="http://schemas.microsoft.com/office/drawing/2014/main" xmlns="" id="{8D55B743-2231-4245-A6A4-3A2E88B955E6}"/>
                </a:ext>
              </a:extLst>
            </p:cNvPr>
            <p:cNvGrpSpPr/>
            <p:nvPr/>
          </p:nvGrpSpPr>
          <p:grpSpPr>
            <a:xfrm>
              <a:off x="896681" y="2134334"/>
              <a:ext cx="781418" cy="781418"/>
              <a:chOff x="896681" y="2134334"/>
              <a:chExt cx="781418" cy="781418"/>
            </a:xfrm>
          </p:grpSpPr>
          <p:sp>
            <p:nvSpPr>
              <p:cNvPr id="15" name="Oval 14">
                <a:extLst>
                  <a:ext uri="{FF2B5EF4-FFF2-40B4-BE49-F238E27FC236}">
                    <a16:creationId xmlns:a16="http://schemas.microsoft.com/office/drawing/2014/main" xmlns="" id="{1CBF56D0-CEA5-4E97-BE66-DD1833EAB166}"/>
                  </a:ext>
                </a:extLst>
              </p:cNvPr>
              <p:cNvSpPr/>
              <p:nvPr/>
            </p:nvSpPr>
            <p:spPr>
              <a:xfrm>
                <a:off x="896681" y="2134334"/>
                <a:ext cx="781418" cy="7814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00">
                  <a:solidFill>
                    <a:prstClr val="white"/>
                  </a:solidFill>
                  <a:latin typeface="+mj-lt"/>
                </a:endParaRPr>
              </a:p>
            </p:txBody>
          </p:sp>
          <p:pic>
            <p:nvPicPr>
              <p:cNvPr id="17" name="Picture 16">
                <a:extLst>
                  <a:ext uri="{FF2B5EF4-FFF2-40B4-BE49-F238E27FC236}">
                    <a16:creationId xmlns:a16="http://schemas.microsoft.com/office/drawing/2014/main" xmlns="" id="{A6EF7A9C-F6BE-4925-98C9-504A3E1F57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150" y="2205258"/>
                <a:ext cx="626464" cy="626464"/>
              </a:xfrm>
              <a:prstGeom prst="rect">
                <a:avLst/>
              </a:prstGeom>
            </p:spPr>
          </p:pic>
        </p:grpSp>
      </p:grpSp>
      <p:sp>
        <p:nvSpPr>
          <p:cNvPr id="13" name="Text Placeholder 34">
            <a:extLst>
              <a:ext uri="{FF2B5EF4-FFF2-40B4-BE49-F238E27FC236}">
                <a16:creationId xmlns:a16="http://schemas.microsoft.com/office/drawing/2014/main" xmlns="" id="{680F0FE5-806D-4E1D-92B8-8278DBE96638}"/>
              </a:ext>
            </a:extLst>
          </p:cNvPr>
          <p:cNvSpPr txBox="1">
            <a:spLocks/>
          </p:cNvSpPr>
          <p:nvPr/>
        </p:nvSpPr>
        <p:spPr>
          <a:xfrm>
            <a:off x="926955" y="3817129"/>
            <a:ext cx="1490438"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latin typeface="+mj-lt"/>
                <a:ea typeface="Verdana" panose="020B0604030504040204" pitchFamily="34" charset="0"/>
                <a:cs typeface="Verdana" panose="020B0604030504040204" pitchFamily="34" charset="0"/>
              </a:rPr>
              <a:t>Verification Intermediaries</a:t>
            </a:r>
          </a:p>
        </p:txBody>
      </p:sp>
      <p:sp>
        <p:nvSpPr>
          <p:cNvPr id="16" name="Oval 15">
            <a:extLst>
              <a:ext uri="{FF2B5EF4-FFF2-40B4-BE49-F238E27FC236}">
                <a16:creationId xmlns:a16="http://schemas.microsoft.com/office/drawing/2014/main" xmlns="" id="{845749C0-2A4C-4EB5-98AE-28576E6ED3CA}"/>
              </a:ext>
            </a:extLst>
          </p:cNvPr>
          <p:cNvSpPr/>
          <p:nvPr/>
        </p:nvSpPr>
        <p:spPr>
          <a:xfrm>
            <a:off x="1178827" y="2975620"/>
            <a:ext cx="781418" cy="7814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00">
              <a:solidFill>
                <a:prstClr val="white"/>
              </a:solidFill>
              <a:latin typeface="+mj-lt"/>
            </a:endParaRPr>
          </a:p>
        </p:txBody>
      </p:sp>
      <p:pic>
        <p:nvPicPr>
          <p:cNvPr id="18" name="Picture 17">
            <a:extLst>
              <a:ext uri="{FF2B5EF4-FFF2-40B4-BE49-F238E27FC236}">
                <a16:creationId xmlns:a16="http://schemas.microsoft.com/office/drawing/2014/main" xmlns="" id="{8FA0FF24-93AD-45ED-B326-94A2A3658F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065" y="3077118"/>
            <a:ext cx="554420" cy="554420"/>
          </a:xfrm>
          <a:prstGeom prst="rect">
            <a:avLst/>
          </a:prstGeom>
        </p:spPr>
      </p:pic>
      <p:grpSp>
        <p:nvGrpSpPr>
          <p:cNvPr id="46" name="Group 45">
            <a:extLst>
              <a:ext uri="{FF2B5EF4-FFF2-40B4-BE49-F238E27FC236}">
                <a16:creationId xmlns:a16="http://schemas.microsoft.com/office/drawing/2014/main" xmlns="" id="{55AE4459-6792-4C31-9828-2C806FCA6D7D}"/>
              </a:ext>
            </a:extLst>
          </p:cNvPr>
          <p:cNvGrpSpPr/>
          <p:nvPr/>
        </p:nvGrpSpPr>
        <p:grpSpPr>
          <a:xfrm>
            <a:off x="6072773" y="4798029"/>
            <a:ext cx="1490438" cy="1194593"/>
            <a:chOff x="2558380" y="2121969"/>
            <a:chExt cx="1490438" cy="1194593"/>
          </a:xfrm>
        </p:grpSpPr>
        <p:sp>
          <p:nvSpPr>
            <p:cNvPr id="8" name="Text Placeholder 15">
              <a:extLst>
                <a:ext uri="{FF2B5EF4-FFF2-40B4-BE49-F238E27FC236}">
                  <a16:creationId xmlns:a16="http://schemas.microsoft.com/office/drawing/2014/main" xmlns="" id="{AF96DD50-E748-4EFE-B6B9-C1EAC0C642C7}"/>
                </a:ext>
              </a:extLst>
            </p:cNvPr>
            <p:cNvSpPr txBox="1">
              <a:spLocks noChangeAspect="1"/>
            </p:cNvSpPr>
            <p:nvPr/>
          </p:nvSpPr>
          <p:spPr>
            <a:xfrm>
              <a:off x="2558380" y="3001776"/>
              <a:ext cx="1490438"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latin typeface="+mj-lt"/>
                  <a:ea typeface="Verdana" panose="020B0604030504040204" pitchFamily="34" charset="0"/>
                  <a:cs typeface="Verdana" panose="020B0604030504040204" pitchFamily="34" charset="0"/>
                </a:rPr>
                <a:t>Training Providers</a:t>
              </a:r>
            </a:p>
          </p:txBody>
        </p:sp>
        <p:grpSp>
          <p:nvGrpSpPr>
            <p:cNvPr id="45" name="Group 44">
              <a:extLst>
                <a:ext uri="{FF2B5EF4-FFF2-40B4-BE49-F238E27FC236}">
                  <a16:creationId xmlns:a16="http://schemas.microsoft.com/office/drawing/2014/main" xmlns="" id="{AE86363A-600A-4BFA-9F2F-F9AC3937A865}"/>
                </a:ext>
              </a:extLst>
            </p:cNvPr>
            <p:cNvGrpSpPr/>
            <p:nvPr/>
          </p:nvGrpSpPr>
          <p:grpSpPr>
            <a:xfrm>
              <a:off x="2810861" y="2121969"/>
              <a:ext cx="781418" cy="781418"/>
              <a:chOff x="2810861" y="2121969"/>
              <a:chExt cx="781418" cy="781418"/>
            </a:xfrm>
          </p:grpSpPr>
          <p:sp>
            <p:nvSpPr>
              <p:cNvPr id="19" name="Oval 18">
                <a:extLst>
                  <a:ext uri="{FF2B5EF4-FFF2-40B4-BE49-F238E27FC236}">
                    <a16:creationId xmlns:a16="http://schemas.microsoft.com/office/drawing/2014/main" xmlns="" id="{530B4DD5-A4A7-4DD0-B946-E027DE64548E}"/>
                  </a:ext>
                </a:extLst>
              </p:cNvPr>
              <p:cNvSpPr/>
              <p:nvPr/>
            </p:nvSpPr>
            <p:spPr>
              <a:xfrm>
                <a:off x="2810861" y="2121969"/>
                <a:ext cx="781418" cy="7814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00" dirty="0">
                  <a:solidFill>
                    <a:prstClr val="white"/>
                  </a:solidFill>
                  <a:latin typeface="+mj-lt"/>
                </a:endParaRPr>
              </a:p>
            </p:txBody>
          </p:sp>
          <p:pic>
            <p:nvPicPr>
              <p:cNvPr id="22" name="Picture 21">
                <a:extLst>
                  <a:ext uri="{FF2B5EF4-FFF2-40B4-BE49-F238E27FC236}">
                    <a16:creationId xmlns:a16="http://schemas.microsoft.com/office/drawing/2014/main" xmlns="" id="{CA729172-26BA-4B43-86D5-12898900BE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4600" y="2284880"/>
                <a:ext cx="490028" cy="490028"/>
              </a:xfrm>
              <a:prstGeom prst="rect">
                <a:avLst/>
              </a:prstGeom>
            </p:spPr>
          </p:pic>
        </p:grpSp>
      </p:grpSp>
      <p:grpSp>
        <p:nvGrpSpPr>
          <p:cNvPr id="48" name="Group 47">
            <a:extLst>
              <a:ext uri="{FF2B5EF4-FFF2-40B4-BE49-F238E27FC236}">
                <a16:creationId xmlns:a16="http://schemas.microsoft.com/office/drawing/2014/main" xmlns="" id="{E20394F9-0179-4AB8-8917-B55604D07E91}"/>
              </a:ext>
            </a:extLst>
          </p:cNvPr>
          <p:cNvGrpSpPr/>
          <p:nvPr/>
        </p:nvGrpSpPr>
        <p:grpSpPr>
          <a:xfrm>
            <a:off x="3619535" y="4779640"/>
            <a:ext cx="1490438" cy="1161524"/>
            <a:chOff x="2564747" y="3900812"/>
            <a:chExt cx="1490438" cy="1161524"/>
          </a:xfrm>
        </p:grpSpPr>
        <p:sp>
          <p:nvSpPr>
            <p:cNvPr id="12" name="Text Placeholder 30">
              <a:extLst>
                <a:ext uri="{FF2B5EF4-FFF2-40B4-BE49-F238E27FC236}">
                  <a16:creationId xmlns:a16="http://schemas.microsoft.com/office/drawing/2014/main" xmlns="" id="{9D482F86-F42E-423E-806D-698676F82F2A}"/>
                </a:ext>
              </a:extLst>
            </p:cNvPr>
            <p:cNvSpPr txBox="1">
              <a:spLocks/>
            </p:cNvSpPr>
            <p:nvPr/>
          </p:nvSpPr>
          <p:spPr>
            <a:xfrm>
              <a:off x="2564747" y="4747550"/>
              <a:ext cx="1490438"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latin typeface="+mj-lt"/>
                  <a:ea typeface="Verdana" panose="020B0604030504040204" pitchFamily="34" charset="0"/>
                  <a:cs typeface="Verdana" panose="020B0604030504040204" pitchFamily="34" charset="0"/>
                </a:rPr>
                <a:t>Recruiting Intermediaries</a:t>
              </a:r>
            </a:p>
          </p:txBody>
        </p:sp>
        <p:sp>
          <p:nvSpPr>
            <p:cNvPr id="21" name="Oval 20">
              <a:extLst>
                <a:ext uri="{FF2B5EF4-FFF2-40B4-BE49-F238E27FC236}">
                  <a16:creationId xmlns:a16="http://schemas.microsoft.com/office/drawing/2014/main" xmlns="" id="{A8EE8C1D-4A95-48E9-9547-1ECC864583CB}"/>
                </a:ext>
              </a:extLst>
            </p:cNvPr>
            <p:cNvSpPr/>
            <p:nvPr/>
          </p:nvSpPr>
          <p:spPr>
            <a:xfrm>
              <a:off x="2748527" y="3900812"/>
              <a:ext cx="781418" cy="7814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00">
                <a:solidFill>
                  <a:prstClr val="white"/>
                </a:solidFill>
                <a:latin typeface="+mj-lt"/>
              </a:endParaRPr>
            </a:p>
          </p:txBody>
        </p:sp>
        <p:pic>
          <p:nvPicPr>
            <p:cNvPr id="23" name="Picture 22">
              <a:extLst>
                <a:ext uri="{FF2B5EF4-FFF2-40B4-BE49-F238E27FC236}">
                  <a16:creationId xmlns:a16="http://schemas.microsoft.com/office/drawing/2014/main" xmlns="" id="{D9A77234-29F8-42B3-BF57-0B106598C0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8256" y="4049489"/>
              <a:ext cx="467009" cy="467009"/>
            </a:xfrm>
            <a:prstGeom prst="rect">
              <a:avLst/>
            </a:prstGeom>
          </p:spPr>
        </p:pic>
      </p:grpSp>
      <p:grpSp>
        <p:nvGrpSpPr>
          <p:cNvPr id="49" name="Group 48">
            <a:extLst>
              <a:ext uri="{FF2B5EF4-FFF2-40B4-BE49-F238E27FC236}">
                <a16:creationId xmlns:a16="http://schemas.microsoft.com/office/drawing/2014/main" xmlns="" id="{B896FA59-8843-4015-AD32-07F6048DA64E}"/>
              </a:ext>
            </a:extLst>
          </p:cNvPr>
          <p:cNvGrpSpPr/>
          <p:nvPr/>
        </p:nvGrpSpPr>
        <p:grpSpPr>
          <a:xfrm>
            <a:off x="2312877" y="1377763"/>
            <a:ext cx="1490438" cy="1204370"/>
            <a:chOff x="6549341" y="3853762"/>
            <a:chExt cx="1490438" cy="1204370"/>
          </a:xfrm>
        </p:grpSpPr>
        <p:sp>
          <p:nvSpPr>
            <p:cNvPr id="10" name="Text Placeholder 29">
              <a:extLst>
                <a:ext uri="{FF2B5EF4-FFF2-40B4-BE49-F238E27FC236}">
                  <a16:creationId xmlns:a16="http://schemas.microsoft.com/office/drawing/2014/main" xmlns="" id="{7CBE6DBF-14C9-47C6-A882-58A435C115B5}"/>
                </a:ext>
              </a:extLst>
            </p:cNvPr>
            <p:cNvSpPr txBox="1">
              <a:spLocks noChangeAspect="1"/>
            </p:cNvSpPr>
            <p:nvPr/>
          </p:nvSpPr>
          <p:spPr>
            <a:xfrm>
              <a:off x="6549341" y="4743346"/>
              <a:ext cx="1490438"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latin typeface="+mj-lt"/>
                  <a:ea typeface="Verdana" panose="020B0604030504040204" pitchFamily="34" charset="0"/>
                  <a:cs typeface="Verdana" panose="020B0604030504040204" pitchFamily="34" charset="0"/>
                </a:rPr>
                <a:t>Individual Candidates</a:t>
              </a:r>
            </a:p>
          </p:txBody>
        </p:sp>
        <p:sp>
          <p:nvSpPr>
            <p:cNvPr id="24" name="Oval 23">
              <a:extLst>
                <a:ext uri="{FF2B5EF4-FFF2-40B4-BE49-F238E27FC236}">
                  <a16:creationId xmlns:a16="http://schemas.microsoft.com/office/drawing/2014/main" xmlns="" id="{5C65A9FC-63EC-4FD2-81CB-170C30C83941}"/>
                </a:ext>
              </a:extLst>
            </p:cNvPr>
            <p:cNvSpPr/>
            <p:nvPr/>
          </p:nvSpPr>
          <p:spPr>
            <a:xfrm>
              <a:off x="6927159" y="3853762"/>
              <a:ext cx="781418" cy="7814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00">
                <a:solidFill>
                  <a:prstClr val="white"/>
                </a:solidFill>
                <a:latin typeface="+mj-lt"/>
              </a:endParaRPr>
            </a:p>
          </p:txBody>
        </p:sp>
        <p:pic>
          <p:nvPicPr>
            <p:cNvPr id="32" name="Picture 31">
              <a:extLst>
                <a:ext uri="{FF2B5EF4-FFF2-40B4-BE49-F238E27FC236}">
                  <a16:creationId xmlns:a16="http://schemas.microsoft.com/office/drawing/2014/main" xmlns="" id="{FBC75D9D-D19F-4F09-B3CD-F51F2424A1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2645" y="3926655"/>
              <a:ext cx="587195" cy="587195"/>
            </a:xfrm>
            <a:prstGeom prst="rect">
              <a:avLst/>
            </a:prstGeom>
          </p:spPr>
        </p:pic>
      </p:grpSp>
      <p:grpSp>
        <p:nvGrpSpPr>
          <p:cNvPr id="47" name="Group 46">
            <a:extLst>
              <a:ext uri="{FF2B5EF4-FFF2-40B4-BE49-F238E27FC236}">
                <a16:creationId xmlns:a16="http://schemas.microsoft.com/office/drawing/2014/main" xmlns="" id="{C3EA0229-5613-4A14-8B42-6C6B45285DFB}"/>
              </a:ext>
            </a:extLst>
          </p:cNvPr>
          <p:cNvGrpSpPr/>
          <p:nvPr/>
        </p:nvGrpSpPr>
        <p:grpSpPr>
          <a:xfrm>
            <a:off x="836823" y="4769789"/>
            <a:ext cx="1490438" cy="1165550"/>
            <a:chOff x="620975" y="3900812"/>
            <a:chExt cx="1490438" cy="1165550"/>
          </a:xfrm>
        </p:grpSpPr>
        <p:sp>
          <p:nvSpPr>
            <p:cNvPr id="11" name="Text Placeholder 27">
              <a:extLst>
                <a:ext uri="{FF2B5EF4-FFF2-40B4-BE49-F238E27FC236}">
                  <a16:creationId xmlns:a16="http://schemas.microsoft.com/office/drawing/2014/main" xmlns="" id="{3C2BF7A8-EB24-4EBD-8025-8B7910A80B2F}"/>
                </a:ext>
              </a:extLst>
            </p:cNvPr>
            <p:cNvSpPr txBox="1">
              <a:spLocks/>
            </p:cNvSpPr>
            <p:nvPr/>
          </p:nvSpPr>
          <p:spPr>
            <a:xfrm>
              <a:off x="620975" y="4751576"/>
              <a:ext cx="1490438"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latin typeface="+mj-lt"/>
                  <a:ea typeface="Verdana" panose="020B0604030504040204" pitchFamily="34" charset="0"/>
                  <a:cs typeface="Verdana" panose="020B0604030504040204" pitchFamily="34" charset="0"/>
                </a:rPr>
                <a:t>Employers</a:t>
              </a:r>
            </a:p>
          </p:txBody>
        </p:sp>
        <p:sp>
          <p:nvSpPr>
            <p:cNvPr id="25" name="Oval 24">
              <a:extLst>
                <a:ext uri="{FF2B5EF4-FFF2-40B4-BE49-F238E27FC236}">
                  <a16:creationId xmlns:a16="http://schemas.microsoft.com/office/drawing/2014/main" xmlns="" id="{CC9810D8-9B7C-4E74-AA9A-312BE2953932}"/>
                </a:ext>
              </a:extLst>
            </p:cNvPr>
            <p:cNvSpPr/>
            <p:nvPr/>
          </p:nvSpPr>
          <p:spPr>
            <a:xfrm>
              <a:off x="896681" y="3900812"/>
              <a:ext cx="781418" cy="7814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00">
                <a:solidFill>
                  <a:prstClr val="white"/>
                </a:solidFill>
                <a:latin typeface="+mj-lt"/>
              </a:endParaRPr>
            </a:p>
          </p:txBody>
        </p:sp>
        <p:pic>
          <p:nvPicPr>
            <p:cNvPr id="33" name="Picture 32">
              <a:extLst>
                <a:ext uri="{FF2B5EF4-FFF2-40B4-BE49-F238E27FC236}">
                  <a16:creationId xmlns:a16="http://schemas.microsoft.com/office/drawing/2014/main" xmlns="" id="{A791340E-58EA-4263-82A3-F14F3F23B3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087" y="4011498"/>
              <a:ext cx="561126" cy="561126"/>
            </a:xfrm>
            <a:prstGeom prst="rect">
              <a:avLst/>
            </a:prstGeom>
          </p:spPr>
        </p:pic>
      </p:grpSp>
      <p:grpSp>
        <p:nvGrpSpPr>
          <p:cNvPr id="40" name="Group 39">
            <a:extLst>
              <a:ext uri="{FF2B5EF4-FFF2-40B4-BE49-F238E27FC236}">
                <a16:creationId xmlns:a16="http://schemas.microsoft.com/office/drawing/2014/main" xmlns="" id="{114D1A46-A162-43D1-B5DD-A80169BC4D41}"/>
              </a:ext>
            </a:extLst>
          </p:cNvPr>
          <p:cNvGrpSpPr/>
          <p:nvPr/>
        </p:nvGrpSpPr>
        <p:grpSpPr>
          <a:xfrm>
            <a:off x="6072773" y="2971348"/>
            <a:ext cx="1467296" cy="1204370"/>
            <a:chOff x="4663711" y="2112192"/>
            <a:chExt cx="1467296" cy="1204370"/>
          </a:xfrm>
        </p:grpSpPr>
        <p:sp>
          <p:nvSpPr>
            <p:cNvPr id="9" name="Text Placeholder 23">
              <a:extLst>
                <a:ext uri="{FF2B5EF4-FFF2-40B4-BE49-F238E27FC236}">
                  <a16:creationId xmlns:a16="http://schemas.microsoft.com/office/drawing/2014/main" xmlns="" id="{57A1D403-315D-431E-8A79-831973D8E831}"/>
                </a:ext>
              </a:extLst>
            </p:cNvPr>
            <p:cNvSpPr txBox="1">
              <a:spLocks noChangeAspect="1"/>
            </p:cNvSpPr>
            <p:nvPr/>
          </p:nvSpPr>
          <p:spPr>
            <a:xfrm>
              <a:off x="4663711" y="3001776"/>
              <a:ext cx="1467296"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latin typeface="+mj-lt"/>
                  <a:ea typeface="Verdana" panose="020B0604030504040204" pitchFamily="34" charset="0"/>
                  <a:cs typeface="Verdana" panose="020B0604030504040204" pitchFamily="34" charset="0"/>
                </a:rPr>
                <a:t>Credential Issuers</a:t>
              </a:r>
            </a:p>
          </p:txBody>
        </p:sp>
        <p:sp>
          <p:nvSpPr>
            <p:cNvPr id="20" name="Oval 19">
              <a:extLst>
                <a:ext uri="{FF2B5EF4-FFF2-40B4-BE49-F238E27FC236}">
                  <a16:creationId xmlns:a16="http://schemas.microsoft.com/office/drawing/2014/main" xmlns="" id="{16FE4190-F90F-4C02-BDD4-2EFCA2C95301}"/>
                </a:ext>
              </a:extLst>
            </p:cNvPr>
            <p:cNvSpPr/>
            <p:nvPr/>
          </p:nvSpPr>
          <p:spPr>
            <a:xfrm>
              <a:off x="4918316" y="2112192"/>
              <a:ext cx="781418" cy="7814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00">
                <a:solidFill>
                  <a:prstClr val="white"/>
                </a:solidFill>
                <a:latin typeface="+mj-lt"/>
              </a:endParaRPr>
            </a:p>
          </p:txBody>
        </p:sp>
        <p:pic>
          <p:nvPicPr>
            <p:cNvPr id="34" name="Picture 33">
              <a:extLst>
                <a:ext uri="{FF2B5EF4-FFF2-40B4-BE49-F238E27FC236}">
                  <a16:creationId xmlns:a16="http://schemas.microsoft.com/office/drawing/2014/main" xmlns="" id="{26F829C5-9BF1-4116-9694-DE5169A435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0633" y="2244112"/>
              <a:ext cx="512735" cy="512735"/>
            </a:xfrm>
            <a:prstGeom prst="rect">
              <a:avLst/>
            </a:prstGeom>
          </p:spPr>
        </p:pic>
      </p:grpSp>
      <p:grpSp>
        <p:nvGrpSpPr>
          <p:cNvPr id="41" name="Group 40">
            <a:extLst>
              <a:ext uri="{FF2B5EF4-FFF2-40B4-BE49-F238E27FC236}">
                <a16:creationId xmlns:a16="http://schemas.microsoft.com/office/drawing/2014/main" xmlns="" id="{69EE4594-61C1-4905-9DB7-D8FB9E21040B}"/>
              </a:ext>
            </a:extLst>
          </p:cNvPr>
          <p:cNvGrpSpPr/>
          <p:nvPr/>
        </p:nvGrpSpPr>
        <p:grpSpPr>
          <a:xfrm>
            <a:off x="3499864" y="2971348"/>
            <a:ext cx="1490438" cy="1210342"/>
            <a:chOff x="6567364" y="2120618"/>
            <a:chExt cx="1490438" cy="1210342"/>
          </a:xfrm>
        </p:grpSpPr>
        <p:sp>
          <p:nvSpPr>
            <p:cNvPr id="30" name="Text Placeholder 27">
              <a:extLst>
                <a:ext uri="{FF2B5EF4-FFF2-40B4-BE49-F238E27FC236}">
                  <a16:creationId xmlns:a16="http://schemas.microsoft.com/office/drawing/2014/main" xmlns="" id="{0B4F70D7-A6F0-4530-92D9-D7E5C63160FF}"/>
                </a:ext>
              </a:extLst>
            </p:cNvPr>
            <p:cNvSpPr txBox="1">
              <a:spLocks/>
            </p:cNvSpPr>
            <p:nvPr/>
          </p:nvSpPr>
          <p:spPr>
            <a:xfrm>
              <a:off x="6567364" y="3016174"/>
              <a:ext cx="1490438" cy="314786"/>
            </a:xfrm>
            <a:prstGeom prst="rect">
              <a:avLst/>
            </a:prstGeom>
          </p:spPr>
          <p:txBody>
            <a:bodyPr>
              <a:noAutofit/>
            </a:bodyPr>
            <a:lstStyle>
              <a:defPPr>
                <a:defRPr lang="en-US"/>
              </a:defPPr>
              <a:lvl1pPr indent="0">
                <a:spcBef>
                  <a:spcPct val="20000"/>
                </a:spcBef>
                <a:buFont typeface="Arial" pitchFamily="34" charset="0"/>
                <a:buNone/>
                <a:defRPr sz="1600">
                  <a:latin typeface="+mj-lt"/>
                  <a:ea typeface="Verdana" panose="020B0604030504040204" pitchFamily="34" charset="0"/>
                  <a:cs typeface="Verdana" panose="020B0604030504040204"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Credential Marketplace</a:t>
              </a:r>
            </a:p>
          </p:txBody>
        </p:sp>
        <p:sp>
          <p:nvSpPr>
            <p:cNvPr id="31" name="Oval 30">
              <a:extLst>
                <a:ext uri="{FF2B5EF4-FFF2-40B4-BE49-F238E27FC236}">
                  <a16:creationId xmlns:a16="http://schemas.microsoft.com/office/drawing/2014/main" xmlns="" id="{917F260D-6788-45CF-B418-CF809E3264A3}"/>
                </a:ext>
              </a:extLst>
            </p:cNvPr>
            <p:cNvSpPr/>
            <p:nvPr/>
          </p:nvSpPr>
          <p:spPr>
            <a:xfrm>
              <a:off x="6921874" y="2120618"/>
              <a:ext cx="781418" cy="7814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00">
                <a:solidFill>
                  <a:prstClr val="white"/>
                </a:solidFill>
                <a:latin typeface="+mj-lt"/>
              </a:endParaRPr>
            </a:p>
          </p:txBody>
        </p:sp>
        <p:pic>
          <p:nvPicPr>
            <p:cNvPr id="39" name="Picture 38">
              <a:extLst>
                <a:ext uri="{FF2B5EF4-FFF2-40B4-BE49-F238E27FC236}">
                  <a16:creationId xmlns:a16="http://schemas.microsoft.com/office/drawing/2014/main" xmlns="" id="{F0802D13-62CB-4870-AFFB-838B31035AA7}"/>
                </a:ext>
              </a:extLst>
            </p:cNvPr>
            <p:cNvPicPr>
              <a:picLocks noChangeAspect="1"/>
            </p:cNvPicPr>
            <p:nvPr/>
          </p:nvPicPr>
          <p:blipFill>
            <a:blip r:embed="rId9" cstate="print">
              <a:clrChange>
                <a:clrFrom>
                  <a:srgbClr val="321111"/>
                </a:clrFrom>
                <a:clrTo>
                  <a:srgbClr val="321111">
                    <a:alpha val="0"/>
                  </a:srgbClr>
                </a:clrTo>
              </a:clrChange>
              <a:extLst>
                <a:ext uri="{28A0092B-C50C-407E-A947-70E740481C1C}">
                  <a14:useLocalDpi xmlns:a14="http://schemas.microsoft.com/office/drawing/2010/main" val="0"/>
                </a:ext>
              </a:extLst>
            </a:blip>
            <a:stretch>
              <a:fillRect/>
            </a:stretch>
          </p:blipFill>
          <p:spPr>
            <a:xfrm>
              <a:off x="7066266" y="2256305"/>
              <a:ext cx="493161" cy="523252"/>
            </a:xfrm>
            <a:prstGeom prst="rect">
              <a:avLst/>
            </a:prstGeom>
          </p:spPr>
        </p:pic>
      </p:grpSp>
    </p:spTree>
    <p:extLst>
      <p:ext uri="{BB962C8B-B14F-4D97-AF65-F5344CB8AC3E}">
        <p14:creationId xmlns:p14="http://schemas.microsoft.com/office/powerpoint/2010/main" val="3943186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BC21820-98F0-4C26-893E-0E01B088D4EA}"/>
              </a:ext>
            </a:extLst>
          </p:cNvPr>
          <p:cNvSpPr>
            <a:spLocks noGrp="1"/>
          </p:cNvSpPr>
          <p:nvPr>
            <p:ph type="title"/>
          </p:nvPr>
        </p:nvSpPr>
        <p:spPr/>
        <p:txBody>
          <a:bodyPr/>
          <a:lstStyle/>
          <a:p>
            <a:r>
              <a:rPr lang="en-US" dirty="0"/>
              <a:t>Less selective universities will be impacted more by micro-credentials</a:t>
            </a:r>
          </a:p>
        </p:txBody>
      </p:sp>
      <p:sp>
        <p:nvSpPr>
          <p:cNvPr id="4" name="Slide Number Placeholder 3">
            <a:extLst>
              <a:ext uri="{FF2B5EF4-FFF2-40B4-BE49-F238E27FC236}">
                <a16:creationId xmlns:a16="http://schemas.microsoft.com/office/drawing/2014/main" xmlns="" id="{8423064F-3B6E-44C8-905C-2424C152F933}"/>
              </a:ext>
            </a:extLst>
          </p:cNvPr>
          <p:cNvSpPr>
            <a:spLocks noGrp="1"/>
          </p:cNvSpPr>
          <p:nvPr>
            <p:ph type="sldNum" sz="quarter" idx="4"/>
          </p:nvPr>
        </p:nvSpPr>
        <p:spPr/>
        <p:txBody>
          <a:bodyPr/>
          <a:lstStyle/>
          <a:p>
            <a:fld id="{E383A8A9-FA60-9F4C-8EA5-44BF95A09817}" type="slidenum">
              <a:rPr lang="en-US" smtClean="0"/>
              <a:pPr/>
              <a:t>25</a:t>
            </a:fld>
            <a:endParaRPr lang="en-US" dirty="0"/>
          </a:p>
        </p:txBody>
      </p:sp>
      <p:sp>
        <p:nvSpPr>
          <p:cNvPr id="5" name="Isosceles Triangle 4">
            <a:extLst>
              <a:ext uri="{FF2B5EF4-FFF2-40B4-BE49-F238E27FC236}">
                <a16:creationId xmlns:a16="http://schemas.microsoft.com/office/drawing/2014/main" xmlns="" id="{B1945D7D-C4B7-46C7-A8F0-7CAFBED33E25}"/>
              </a:ext>
            </a:extLst>
          </p:cNvPr>
          <p:cNvSpPr/>
          <p:nvPr/>
        </p:nvSpPr>
        <p:spPr>
          <a:xfrm>
            <a:off x="-3082968" y="1821033"/>
            <a:ext cx="7391400" cy="5113167"/>
          </a:xfrm>
          <a:prstGeom prst="triangl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xmlns="" id="{E33E3C96-FA14-4E74-807E-676413690910}"/>
              </a:ext>
            </a:extLst>
          </p:cNvPr>
          <p:cNvSpPr/>
          <p:nvPr/>
        </p:nvSpPr>
        <p:spPr>
          <a:xfrm>
            <a:off x="-1851068" y="1821033"/>
            <a:ext cx="4927600" cy="3408777"/>
          </a:xfrm>
          <a:prstGeom prs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xmlns="" id="{1AD3F2FD-0B81-439F-BAA6-C8A245E25E3C}"/>
              </a:ext>
            </a:extLst>
          </p:cNvPr>
          <p:cNvSpPr/>
          <p:nvPr/>
        </p:nvSpPr>
        <p:spPr>
          <a:xfrm>
            <a:off x="-727865" y="1821033"/>
            <a:ext cx="2681194" cy="1854776"/>
          </a:xfrm>
          <a:prstGeom prst="triangle">
            <a:avLst/>
          </a:prstGeom>
          <a:solidFill>
            <a:srgbClr val="D8E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4">
            <a:extLst>
              <a:ext uri="{FF2B5EF4-FFF2-40B4-BE49-F238E27FC236}">
                <a16:creationId xmlns:a16="http://schemas.microsoft.com/office/drawing/2014/main" xmlns="" id="{AC7C1615-9D8B-4605-9EF1-BDC2482D779D}"/>
              </a:ext>
            </a:extLst>
          </p:cNvPr>
          <p:cNvSpPr txBox="1">
            <a:spLocks/>
          </p:cNvSpPr>
          <p:nvPr/>
        </p:nvSpPr>
        <p:spPr>
          <a:xfrm>
            <a:off x="1586094" y="2390739"/>
            <a:ext cx="1490438"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latin typeface="+mj-lt"/>
                <a:ea typeface="Verdana" panose="020B0604030504040204" pitchFamily="34" charset="0"/>
                <a:cs typeface="Verdana" panose="020B0604030504040204" pitchFamily="34" charset="0"/>
              </a:rPr>
              <a:t>Most selective institutions</a:t>
            </a:r>
          </a:p>
        </p:txBody>
      </p:sp>
      <p:sp>
        <p:nvSpPr>
          <p:cNvPr id="12" name="Text Placeholder 34">
            <a:extLst>
              <a:ext uri="{FF2B5EF4-FFF2-40B4-BE49-F238E27FC236}">
                <a16:creationId xmlns:a16="http://schemas.microsoft.com/office/drawing/2014/main" xmlns="" id="{DF3906F9-ED79-4DFA-9719-039F0947F190}"/>
              </a:ext>
            </a:extLst>
          </p:cNvPr>
          <p:cNvSpPr txBox="1">
            <a:spLocks/>
          </p:cNvSpPr>
          <p:nvPr/>
        </p:nvSpPr>
        <p:spPr>
          <a:xfrm>
            <a:off x="2817994" y="4099674"/>
            <a:ext cx="1655783"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latin typeface="+mj-lt"/>
                <a:ea typeface="Verdana" panose="020B0604030504040204" pitchFamily="34" charset="0"/>
                <a:cs typeface="Verdana" panose="020B0604030504040204" pitchFamily="34" charset="0"/>
              </a:rPr>
              <a:t>Moderately selective institutions</a:t>
            </a:r>
          </a:p>
        </p:txBody>
      </p:sp>
      <p:sp>
        <p:nvSpPr>
          <p:cNvPr id="13" name="Text Placeholder 34">
            <a:extLst>
              <a:ext uri="{FF2B5EF4-FFF2-40B4-BE49-F238E27FC236}">
                <a16:creationId xmlns:a16="http://schemas.microsoft.com/office/drawing/2014/main" xmlns="" id="{04DA8458-DA10-439A-A744-0C02D95CA12D}"/>
              </a:ext>
            </a:extLst>
          </p:cNvPr>
          <p:cNvSpPr txBox="1">
            <a:spLocks/>
          </p:cNvSpPr>
          <p:nvPr/>
        </p:nvSpPr>
        <p:spPr>
          <a:xfrm>
            <a:off x="3924400" y="5801002"/>
            <a:ext cx="2023838"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latin typeface="+mj-lt"/>
                <a:ea typeface="Verdana" panose="020B0604030504040204" pitchFamily="34" charset="0"/>
                <a:cs typeface="Verdana" panose="020B0604030504040204" pitchFamily="34" charset="0"/>
              </a:rPr>
              <a:t>Least selective institutions</a:t>
            </a:r>
          </a:p>
        </p:txBody>
      </p:sp>
      <p:sp>
        <p:nvSpPr>
          <p:cNvPr id="14" name="Text Placeholder 34">
            <a:extLst>
              <a:ext uri="{FF2B5EF4-FFF2-40B4-BE49-F238E27FC236}">
                <a16:creationId xmlns:a16="http://schemas.microsoft.com/office/drawing/2014/main" xmlns="" id="{0C6867CA-99CA-4630-A571-7F4CAE9F17C8}"/>
              </a:ext>
            </a:extLst>
          </p:cNvPr>
          <p:cNvSpPr txBox="1">
            <a:spLocks/>
          </p:cNvSpPr>
          <p:nvPr/>
        </p:nvSpPr>
        <p:spPr>
          <a:xfrm>
            <a:off x="5497979" y="1506247"/>
            <a:ext cx="3026596"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latin typeface="+mj-lt"/>
                <a:ea typeface="Verdana" panose="020B0604030504040204" pitchFamily="34" charset="0"/>
                <a:cs typeface="Verdana" panose="020B0604030504040204" pitchFamily="34" charset="0"/>
              </a:rPr>
              <a:t>Impact of Micro-Credentials</a:t>
            </a:r>
          </a:p>
        </p:txBody>
      </p:sp>
      <p:sp>
        <p:nvSpPr>
          <p:cNvPr id="15" name="Arrow: Right 14">
            <a:extLst>
              <a:ext uri="{FF2B5EF4-FFF2-40B4-BE49-F238E27FC236}">
                <a16:creationId xmlns:a16="http://schemas.microsoft.com/office/drawing/2014/main" xmlns="" id="{116B5CE6-9A74-4A73-A8B5-1F6E456FFC44}"/>
              </a:ext>
            </a:extLst>
          </p:cNvPr>
          <p:cNvSpPr/>
          <p:nvPr/>
        </p:nvSpPr>
        <p:spPr>
          <a:xfrm rot="16200000" flipH="1">
            <a:off x="3492614" y="4114370"/>
            <a:ext cx="4419601" cy="285393"/>
          </a:xfrm>
          <a:prstGeom prst="rightArrow">
            <a:avLst/>
          </a:prstGeom>
          <a:gradFill flip="none" rotWithShape="1">
            <a:gsLst>
              <a:gs pos="0">
                <a:srgbClr val="D8EFFF"/>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34">
            <a:extLst>
              <a:ext uri="{FF2B5EF4-FFF2-40B4-BE49-F238E27FC236}">
                <a16:creationId xmlns:a16="http://schemas.microsoft.com/office/drawing/2014/main" xmlns="" id="{053008AE-8B49-49C1-A88D-12E1E4425615}"/>
              </a:ext>
            </a:extLst>
          </p:cNvPr>
          <p:cNvSpPr txBox="1">
            <a:spLocks/>
          </p:cNvSpPr>
          <p:nvPr/>
        </p:nvSpPr>
        <p:spPr>
          <a:xfrm>
            <a:off x="5953396" y="2413182"/>
            <a:ext cx="1629381"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latin typeface="+mj-lt"/>
                <a:ea typeface="Verdana" panose="020B0604030504040204" pitchFamily="34" charset="0"/>
                <a:cs typeface="Verdana" panose="020B0604030504040204" pitchFamily="34" charset="0"/>
              </a:rPr>
              <a:t>Least impacted</a:t>
            </a:r>
          </a:p>
        </p:txBody>
      </p:sp>
      <p:sp>
        <p:nvSpPr>
          <p:cNvPr id="17" name="Text Placeholder 34">
            <a:extLst>
              <a:ext uri="{FF2B5EF4-FFF2-40B4-BE49-F238E27FC236}">
                <a16:creationId xmlns:a16="http://schemas.microsoft.com/office/drawing/2014/main" xmlns="" id="{613A7928-054A-47FB-B9F2-42AFE6B594B8}"/>
              </a:ext>
            </a:extLst>
          </p:cNvPr>
          <p:cNvSpPr txBox="1">
            <a:spLocks/>
          </p:cNvSpPr>
          <p:nvPr/>
        </p:nvSpPr>
        <p:spPr>
          <a:xfrm>
            <a:off x="5953396" y="5801002"/>
            <a:ext cx="1742803"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latin typeface="+mj-lt"/>
                <a:ea typeface="Verdana" panose="020B0604030504040204" pitchFamily="34" charset="0"/>
                <a:cs typeface="Verdana" panose="020B0604030504040204" pitchFamily="34" charset="0"/>
              </a:rPr>
              <a:t>Most impacted</a:t>
            </a:r>
          </a:p>
        </p:txBody>
      </p:sp>
    </p:spTree>
    <p:extLst>
      <p:ext uri="{BB962C8B-B14F-4D97-AF65-F5344CB8AC3E}">
        <p14:creationId xmlns:p14="http://schemas.microsoft.com/office/powerpoint/2010/main" val="2502278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xmlns="" id="{03968056-B3CD-44B0-965C-9EE33F8E7AD8}"/>
              </a:ext>
            </a:extLst>
          </p:cNvPr>
          <p:cNvSpPr/>
          <p:nvPr/>
        </p:nvSpPr>
        <p:spPr>
          <a:xfrm>
            <a:off x="4800600" y="4012172"/>
            <a:ext cx="2346641" cy="2160028"/>
          </a:xfrm>
          <a:prstGeom prst="roundRect">
            <a:avLst>
              <a:gd name="adj" fmla="val 7013"/>
            </a:avLst>
          </a:pr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80DB2DC6-CACE-4CA5-82EE-78C3B7467322}"/>
              </a:ext>
            </a:extLst>
          </p:cNvPr>
          <p:cNvSpPr>
            <a:spLocks noGrp="1"/>
          </p:cNvSpPr>
          <p:nvPr>
            <p:ph type="title"/>
          </p:nvPr>
        </p:nvSpPr>
        <p:spPr>
          <a:xfrm>
            <a:off x="457200" y="381000"/>
            <a:ext cx="6781800" cy="563562"/>
          </a:xfrm>
        </p:spPr>
        <p:txBody>
          <a:bodyPr/>
          <a:lstStyle/>
          <a:p>
            <a:r>
              <a:rPr lang="en-US" dirty="0"/>
              <a:t>University degrees will have value based on graduate performance</a:t>
            </a:r>
          </a:p>
        </p:txBody>
      </p:sp>
      <p:sp>
        <p:nvSpPr>
          <p:cNvPr id="4" name="Slide Number Placeholder 3">
            <a:extLst>
              <a:ext uri="{FF2B5EF4-FFF2-40B4-BE49-F238E27FC236}">
                <a16:creationId xmlns:a16="http://schemas.microsoft.com/office/drawing/2014/main" xmlns="" id="{31B1B3A6-8E94-482C-94F5-EFD2A73569F8}"/>
              </a:ext>
            </a:extLst>
          </p:cNvPr>
          <p:cNvSpPr>
            <a:spLocks noGrp="1"/>
          </p:cNvSpPr>
          <p:nvPr>
            <p:ph type="sldNum" sz="quarter" idx="4"/>
          </p:nvPr>
        </p:nvSpPr>
        <p:spPr/>
        <p:txBody>
          <a:bodyPr/>
          <a:lstStyle/>
          <a:p>
            <a:fld id="{E383A8A9-FA60-9F4C-8EA5-44BF95A09817}" type="slidenum">
              <a:rPr lang="en-US" smtClean="0"/>
              <a:pPr/>
              <a:t>26</a:t>
            </a:fld>
            <a:endParaRPr lang="en-US" dirty="0"/>
          </a:p>
        </p:txBody>
      </p:sp>
      <p:grpSp>
        <p:nvGrpSpPr>
          <p:cNvPr id="10" name="Group 9">
            <a:extLst>
              <a:ext uri="{FF2B5EF4-FFF2-40B4-BE49-F238E27FC236}">
                <a16:creationId xmlns:a16="http://schemas.microsoft.com/office/drawing/2014/main" xmlns="" id="{4C91C517-7CA0-4CCF-B649-6684F31D4B05}"/>
              </a:ext>
            </a:extLst>
          </p:cNvPr>
          <p:cNvGrpSpPr/>
          <p:nvPr/>
        </p:nvGrpSpPr>
        <p:grpSpPr>
          <a:xfrm>
            <a:off x="1431422" y="2680074"/>
            <a:ext cx="1290056" cy="170117"/>
            <a:chOff x="1219200" y="3200400"/>
            <a:chExt cx="1733550" cy="228600"/>
          </a:xfrm>
        </p:grpSpPr>
        <p:sp>
          <p:nvSpPr>
            <p:cNvPr id="5" name="Star: 5 Points 4">
              <a:extLst>
                <a:ext uri="{FF2B5EF4-FFF2-40B4-BE49-F238E27FC236}">
                  <a16:creationId xmlns:a16="http://schemas.microsoft.com/office/drawing/2014/main" xmlns="" id="{98F04769-35EC-4728-83E2-2449E4DB7DAB}"/>
                </a:ext>
              </a:extLst>
            </p:cNvPr>
            <p:cNvSpPr/>
            <p:nvPr/>
          </p:nvSpPr>
          <p:spPr>
            <a:xfrm>
              <a:off x="1219200" y="3200400"/>
              <a:ext cx="2286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xmlns="" id="{3B0EA249-342D-48AC-82E8-56A72DFD87CB}"/>
                </a:ext>
              </a:extLst>
            </p:cNvPr>
            <p:cNvSpPr/>
            <p:nvPr/>
          </p:nvSpPr>
          <p:spPr>
            <a:xfrm>
              <a:off x="1600200" y="3200400"/>
              <a:ext cx="228600" cy="228600"/>
            </a:xfrm>
            <a:prstGeom prst="star5">
              <a:avLst>
                <a:gd name="adj" fmla="val 15480"/>
                <a:gd name="hf" fmla="val 105146"/>
                <a:gd name="vf" fmla="val 1105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xmlns="" id="{ADEA5961-20B9-41ED-9737-AAA4462198BC}"/>
                </a:ext>
              </a:extLst>
            </p:cNvPr>
            <p:cNvSpPr/>
            <p:nvPr/>
          </p:nvSpPr>
          <p:spPr>
            <a:xfrm>
              <a:off x="1962150" y="3200400"/>
              <a:ext cx="2286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xmlns="" id="{E149C23A-1E92-4BD0-8E0D-6423A660A9F7}"/>
                </a:ext>
              </a:extLst>
            </p:cNvPr>
            <p:cNvSpPr/>
            <p:nvPr/>
          </p:nvSpPr>
          <p:spPr>
            <a:xfrm>
              <a:off x="2343150" y="3200400"/>
              <a:ext cx="228600" cy="228600"/>
            </a:xfrm>
            <a:prstGeom prst="star5">
              <a:avLst>
                <a:gd name="adj" fmla="val 15480"/>
                <a:gd name="hf" fmla="val 105146"/>
                <a:gd name="vf" fmla="val 1105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xmlns="" id="{14DDFC7D-67BE-4A3E-AB83-705210671812}"/>
                </a:ext>
              </a:extLst>
            </p:cNvPr>
            <p:cNvSpPr/>
            <p:nvPr/>
          </p:nvSpPr>
          <p:spPr>
            <a:xfrm>
              <a:off x="2724150" y="3200400"/>
              <a:ext cx="228600" cy="228600"/>
            </a:xfrm>
            <a:prstGeom prst="star5">
              <a:avLst>
                <a:gd name="adj" fmla="val 15480"/>
                <a:gd name="hf" fmla="val 105146"/>
                <a:gd name="vf" fmla="val 1105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Image result for uber logo">
            <a:extLst>
              <a:ext uri="{FF2B5EF4-FFF2-40B4-BE49-F238E27FC236}">
                <a16:creationId xmlns:a16="http://schemas.microsoft.com/office/drawing/2014/main" xmlns="" id="{A8ED30A5-EF1B-4415-BF24-5A90B13E44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7299" y="1941006"/>
            <a:ext cx="1098302" cy="4095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4">
            <a:extLst>
              <a:ext uri="{FF2B5EF4-FFF2-40B4-BE49-F238E27FC236}">
                <a16:creationId xmlns:a16="http://schemas.microsoft.com/office/drawing/2014/main" xmlns="" id="{0B5DA9FE-83C5-4E03-B987-727BED2D7B8E}"/>
              </a:ext>
            </a:extLst>
          </p:cNvPr>
          <p:cNvSpPr txBox="1">
            <a:spLocks/>
          </p:cNvSpPr>
          <p:nvPr/>
        </p:nvSpPr>
        <p:spPr>
          <a:xfrm>
            <a:off x="1473964" y="3018203"/>
            <a:ext cx="1360912"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mj-lt"/>
                <a:ea typeface="Verdana" panose="020B0604030504040204" pitchFamily="34" charset="0"/>
                <a:cs typeface="Verdana" panose="020B0604030504040204" pitchFamily="34" charset="0"/>
              </a:rPr>
              <a:t>Driver rating</a:t>
            </a:r>
          </a:p>
        </p:txBody>
      </p:sp>
      <p:sp>
        <p:nvSpPr>
          <p:cNvPr id="14" name="Star: 5 Points 13">
            <a:extLst>
              <a:ext uri="{FF2B5EF4-FFF2-40B4-BE49-F238E27FC236}">
                <a16:creationId xmlns:a16="http://schemas.microsoft.com/office/drawing/2014/main" xmlns="" id="{7576BD67-D317-4583-951A-44D6CAE64E9D}"/>
              </a:ext>
            </a:extLst>
          </p:cNvPr>
          <p:cNvSpPr/>
          <p:nvPr/>
        </p:nvSpPr>
        <p:spPr>
          <a:xfrm>
            <a:off x="5358017" y="2680074"/>
            <a:ext cx="170117" cy="170117"/>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xmlns="" id="{4985D921-7923-4E97-8263-40B2BE602120}"/>
              </a:ext>
            </a:extLst>
          </p:cNvPr>
          <p:cNvSpPr/>
          <p:nvPr/>
        </p:nvSpPr>
        <p:spPr>
          <a:xfrm>
            <a:off x="5641546" y="2680074"/>
            <a:ext cx="170117" cy="170117"/>
          </a:xfrm>
          <a:prstGeom prst="star5">
            <a:avLst>
              <a:gd name="adj" fmla="val 15480"/>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xmlns="" id="{BBC1BBA4-76EE-44CE-9E79-6DD7CDF88798}"/>
              </a:ext>
            </a:extLst>
          </p:cNvPr>
          <p:cNvSpPr/>
          <p:nvPr/>
        </p:nvSpPr>
        <p:spPr>
          <a:xfrm>
            <a:off x="5910898" y="2680074"/>
            <a:ext cx="170117" cy="170117"/>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xmlns="" id="{557D586B-292B-46D5-82CA-10FB8CD9FDC1}"/>
              </a:ext>
            </a:extLst>
          </p:cNvPr>
          <p:cNvSpPr/>
          <p:nvPr/>
        </p:nvSpPr>
        <p:spPr>
          <a:xfrm>
            <a:off x="6194427" y="2680074"/>
            <a:ext cx="170117" cy="170117"/>
          </a:xfrm>
          <a:prstGeom prst="star5">
            <a:avLst>
              <a:gd name="adj" fmla="val 15480"/>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xmlns="" id="{04F2F436-D435-46F0-AD01-A92ACA928CCA}"/>
              </a:ext>
            </a:extLst>
          </p:cNvPr>
          <p:cNvSpPr/>
          <p:nvPr/>
        </p:nvSpPr>
        <p:spPr>
          <a:xfrm>
            <a:off x="6477956" y="2680074"/>
            <a:ext cx="170117" cy="170117"/>
          </a:xfrm>
          <a:prstGeom prst="star5">
            <a:avLst>
              <a:gd name="adj" fmla="val 15480"/>
              <a:gd name="hf" fmla="val 105146"/>
              <a:gd name="vf" fmla="val 11055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4">
            <a:extLst>
              <a:ext uri="{FF2B5EF4-FFF2-40B4-BE49-F238E27FC236}">
                <a16:creationId xmlns:a16="http://schemas.microsoft.com/office/drawing/2014/main" xmlns="" id="{B0A94BB3-DF59-4CE5-9C90-66947E8E0755}"/>
              </a:ext>
            </a:extLst>
          </p:cNvPr>
          <p:cNvSpPr txBox="1">
            <a:spLocks/>
          </p:cNvSpPr>
          <p:nvPr/>
        </p:nvSpPr>
        <p:spPr>
          <a:xfrm>
            <a:off x="5400559" y="3018203"/>
            <a:ext cx="1360912"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mj-lt"/>
                <a:ea typeface="Verdana" panose="020B0604030504040204" pitchFamily="34" charset="0"/>
                <a:cs typeface="Verdana" panose="020B0604030504040204" pitchFamily="34" charset="0"/>
              </a:rPr>
              <a:t>Seller rating</a:t>
            </a:r>
          </a:p>
        </p:txBody>
      </p:sp>
      <p:pic>
        <p:nvPicPr>
          <p:cNvPr id="3076" name="Picture 4" descr="Image result for ebay logo">
            <a:extLst>
              <a:ext uri="{FF2B5EF4-FFF2-40B4-BE49-F238E27FC236}">
                <a16:creationId xmlns:a16="http://schemas.microsoft.com/office/drawing/2014/main" xmlns="" id="{F8203506-B850-41F6-8104-83FFFBD2B7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4968" y="1969580"/>
            <a:ext cx="1243433" cy="4973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google maps logo">
            <a:extLst>
              <a:ext uri="{FF2B5EF4-FFF2-40B4-BE49-F238E27FC236}">
                <a16:creationId xmlns:a16="http://schemas.microsoft.com/office/drawing/2014/main" xmlns="" id="{F8935F98-1264-4A96-8706-E9078B6056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0566" y="4254841"/>
            <a:ext cx="1360912" cy="750192"/>
          </a:xfrm>
          <a:prstGeom prst="rect">
            <a:avLst/>
          </a:prstGeom>
          <a:noFill/>
          <a:extLst>
            <a:ext uri="{909E8E84-426E-40DD-AFC4-6F175D3DCCD1}">
              <a14:hiddenFill xmlns:a14="http://schemas.microsoft.com/office/drawing/2010/main">
                <a:solidFill>
                  <a:srgbClr val="FFFFFF"/>
                </a:solidFill>
              </a14:hiddenFill>
            </a:ext>
          </a:extLst>
        </p:spPr>
      </p:pic>
      <p:sp>
        <p:nvSpPr>
          <p:cNvPr id="23" name="Star: 5 Points 22">
            <a:extLst>
              <a:ext uri="{FF2B5EF4-FFF2-40B4-BE49-F238E27FC236}">
                <a16:creationId xmlns:a16="http://schemas.microsoft.com/office/drawing/2014/main" xmlns="" id="{6B306269-CAA1-4807-A8E1-599ED7698F00}"/>
              </a:ext>
            </a:extLst>
          </p:cNvPr>
          <p:cNvSpPr/>
          <p:nvPr/>
        </p:nvSpPr>
        <p:spPr>
          <a:xfrm>
            <a:off x="1431422" y="5254289"/>
            <a:ext cx="170117" cy="170117"/>
          </a:xfrm>
          <a:prstGeom prst="star5">
            <a:avLst/>
          </a:prstGeom>
          <a:solidFill>
            <a:srgbClr val="EE832A"/>
          </a:solidFill>
          <a:ln>
            <a:solidFill>
              <a:srgbClr val="EE8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xmlns="" id="{A9AFA553-2911-471A-9DBE-675A9438D420}"/>
              </a:ext>
            </a:extLst>
          </p:cNvPr>
          <p:cNvSpPr/>
          <p:nvPr/>
        </p:nvSpPr>
        <p:spPr>
          <a:xfrm>
            <a:off x="1714951" y="5254289"/>
            <a:ext cx="170117" cy="170117"/>
          </a:xfrm>
          <a:prstGeom prst="star5">
            <a:avLst>
              <a:gd name="adj" fmla="val 15480"/>
              <a:gd name="hf" fmla="val 105146"/>
              <a:gd name="vf" fmla="val 110557"/>
            </a:avLst>
          </a:prstGeom>
          <a:solidFill>
            <a:srgbClr val="EE832A"/>
          </a:solidFill>
          <a:ln>
            <a:solidFill>
              <a:srgbClr val="EE8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xmlns="" id="{FFB68360-0681-4EDE-A9A3-E0D2A4DA8B21}"/>
              </a:ext>
            </a:extLst>
          </p:cNvPr>
          <p:cNvSpPr/>
          <p:nvPr/>
        </p:nvSpPr>
        <p:spPr>
          <a:xfrm>
            <a:off x="1984303" y="5254289"/>
            <a:ext cx="170117" cy="170117"/>
          </a:xfrm>
          <a:prstGeom prst="star5">
            <a:avLst/>
          </a:prstGeom>
          <a:solidFill>
            <a:srgbClr val="EE832A"/>
          </a:solidFill>
          <a:ln>
            <a:solidFill>
              <a:srgbClr val="EE8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xmlns="" id="{35C1AEC2-51CB-4133-B887-C7A864081DD8}"/>
              </a:ext>
            </a:extLst>
          </p:cNvPr>
          <p:cNvSpPr/>
          <p:nvPr/>
        </p:nvSpPr>
        <p:spPr>
          <a:xfrm>
            <a:off x="2267832" y="5254289"/>
            <a:ext cx="170117" cy="170117"/>
          </a:xfrm>
          <a:prstGeom prst="star5">
            <a:avLst>
              <a:gd name="adj" fmla="val 15480"/>
              <a:gd name="hf" fmla="val 105146"/>
              <a:gd name="vf" fmla="val 11055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xmlns="" id="{19FF5123-3CDE-4727-966E-2E68AF6D0E3C}"/>
              </a:ext>
            </a:extLst>
          </p:cNvPr>
          <p:cNvSpPr/>
          <p:nvPr/>
        </p:nvSpPr>
        <p:spPr>
          <a:xfrm>
            <a:off x="2551361" y="5254289"/>
            <a:ext cx="170117" cy="170117"/>
          </a:xfrm>
          <a:prstGeom prst="star5">
            <a:avLst>
              <a:gd name="adj" fmla="val 15480"/>
              <a:gd name="hf" fmla="val 105146"/>
              <a:gd name="vf" fmla="val 11055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4">
            <a:extLst>
              <a:ext uri="{FF2B5EF4-FFF2-40B4-BE49-F238E27FC236}">
                <a16:creationId xmlns:a16="http://schemas.microsoft.com/office/drawing/2014/main" xmlns="" id="{F139C6EE-4FD2-4B17-BEAD-167B323D53F7}"/>
              </a:ext>
            </a:extLst>
          </p:cNvPr>
          <p:cNvSpPr txBox="1">
            <a:spLocks/>
          </p:cNvSpPr>
          <p:nvPr/>
        </p:nvSpPr>
        <p:spPr>
          <a:xfrm>
            <a:off x="1360566" y="5619839"/>
            <a:ext cx="1763634"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mj-lt"/>
                <a:ea typeface="Verdana" panose="020B0604030504040204" pitchFamily="34" charset="0"/>
                <a:cs typeface="Verdana" panose="020B0604030504040204" pitchFamily="34" charset="0"/>
              </a:rPr>
              <a:t>Restaurant rating</a:t>
            </a:r>
          </a:p>
        </p:txBody>
      </p:sp>
      <p:sp>
        <p:nvSpPr>
          <p:cNvPr id="30" name="Star: 5 Points 29">
            <a:extLst>
              <a:ext uri="{FF2B5EF4-FFF2-40B4-BE49-F238E27FC236}">
                <a16:creationId xmlns:a16="http://schemas.microsoft.com/office/drawing/2014/main" xmlns="" id="{04821486-D2ED-4A45-847D-8EAD2CA0E390}"/>
              </a:ext>
            </a:extLst>
          </p:cNvPr>
          <p:cNvSpPr/>
          <p:nvPr/>
        </p:nvSpPr>
        <p:spPr>
          <a:xfrm>
            <a:off x="5301298" y="5254289"/>
            <a:ext cx="170117" cy="17011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r: 5 Points 30">
            <a:extLst>
              <a:ext uri="{FF2B5EF4-FFF2-40B4-BE49-F238E27FC236}">
                <a16:creationId xmlns:a16="http://schemas.microsoft.com/office/drawing/2014/main" xmlns="" id="{CA367E3F-0384-45AE-8206-B861D7EAA368}"/>
              </a:ext>
            </a:extLst>
          </p:cNvPr>
          <p:cNvSpPr/>
          <p:nvPr/>
        </p:nvSpPr>
        <p:spPr>
          <a:xfrm>
            <a:off x="5584827" y="5254289"/>
            <a:ext cx="170117" cy="170117"/>
          </a:xfrm>
          <a:prstGeom prst="star5">
            <a:avLst>
              <a:gd name="adj" fmla="val 15480"/>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xmlns="" id="{210F3316-B7FC-442F-BCF9-B652DE01D2A9}"/>
              </a:ext>
            </a:extLst>
          </p:cNvPr>
          <p:cNvSpPr/>
          <p:nvPr/>
        </p:nvSpPr>
        <p:spPr>
          <a:xfrm>
            <a:off x="5854179" y="5254289"/>
            <a:ext cx="170117" cy="17011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r: 5 Points 32">
            <a:extLst>
              <a:ext uri="{FF2B5EF4-FFF2-40B4-BE49-F238E27FC236}">
                <a16:creationId xmlns:a16="http://schemas.microsoft.com/office/drawing/2014/main" xmlns="" id="{CC343C19-9356-4AA4-9919-394FB64122DC}"/>
              </a:ext>
            </a:extLst>
          </p:cNvPr>
          <p:cNvSpPr/>
          <p:nvPr/>
        </p:nvSpPr>
        <p:spPr>
          <a:xfrm>
            <a:off x="6137708" y="5254289"/>
            <a:ext cx="170117" cy="170117"/>
          </a:xfrm>
          <a:prstGeom prst="star5">
            <a:avLst>
              <a:gd name="adj" fmla="val 15480"/>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r: 5 Points 33">
            <a:extLst>
              <a:ext uri="{FF2B5EF4-FFF2-40B4-BE49-F238E27FC236}">
                <a16:creationId xmlns:a16="http://schemas.microsoft.com/office/drawing/2014/main" xmlns="" id="{5BE28836-EF5D-4620-8D8C-14B1CD658F97}"/>
              </a:ext>
            </a:extLst>
          </p:cNvPr>
          <p:cNvSpPr/>
          <p:nvPr/>
        </p:nvSpPr>
        <p:spPr>
          <a:xfrm>
            <a:off x="6421237" y="5254289"/>
            <a:ext cx="170117" cy="170117"/>
          </a:xfrm>
          <a:prstGeom prst="star5">
            <a:avLst>
              <a:gd name="adj" fmla="val 15480"/>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4">
            <a:extLst>
              <a:ext uri="{FF2B5EF4-FFF2-40B4-BE49-F238E27FC236}">
                <a16:creationId xmlns:a16="http://schemas.microsoft.com/office/drawing/2014/main" xmlns="" id="{1852E014-E2FA-41DF-ACE5-E1CEAE7A22BB}"/>
              </a:ext>
            </a:extLst>
          </p:cNvPr>
          <p:cNvSpPr txBox="1">
            <a:spLocks/>
          </p:cNvSpPr>
          <p:nvPr/>
        </p:nvSpPr>
        <p:spPr>
          <a:xfrm>
            <a:off x="5230442" y="5619839"/>
            <a:ext cx="1763634"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mj-lt"/>
                <a:ea typeface="Verdana" panose="020B0604030504040204" pitchFamily="34" charset="0"/>
                <a:cs typeface="Verdana" panose="020B0604030504040204" pitchFamily="34" charset="0"/>
              </a:rPr>
              <a:t>University rating</a:t>
            </a:r>
          </a:p>
        </p:txBody>
      </p:sp>
      <p:pic>
        <p:nvPicPr>
          <p:cNvPr id="3080" name="Picture 8" descr="Image result for ohio state university logo">
            <a:extLst>
              <a:ext uri="{FF2B5EF4-FFF2-40B4-BE49-F238E27FC236}">
                <a16:creationId xmlns:a16="http://schemas.microsoft.com/office/drawing/2014/main" xmlns="" id="{F7DE5C31-03E5-401D-96EC-8C1ACFC276DF}"/>
              </a:ext>
            </a:extLst>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04899" y="4254162"/>
            <a:ext cx="1108634" cy="78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27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658BC83-3B77-448B-ACDA-BE9BED124197}"/>
              </a:ext>
            </a:extLst>
          </p:cNvPr>
          <p:cNvSpPr>
            <a:spLocks noGrp="1"/>
          </p:cNvSpPr>
          <p:nvPr>
            <p:ph type="title"/>
          </p:nvPr>
        </p:nvSpPr>
        <p:spPr/>
        <p:txBody>
          <a:bodyPr/>
          <a:lstStyle/>
          <a:p>
            <a:r>
              <a:rPr lang="en-US" dirty="0"/>
              <a:t>Regulations are tied to time-based measures</a:t>
            </a:r>
          </a:p>
        </p:txBody>
      </p:sp>
      <p:sp>
        <p:nvSpPr>
          <p:cNvPr id="4" name="Slide Number Placeholder 3">
            <a:extLst>
              <a:ext uri="{FF2B5EF4-FFF2-40B4-BE49-F238E27FC236}">
                <a16:creationId xmlns:a16="http://schemas.microsoft.com/office/drawing/2014/main" xmlns="" id="{7FAAA586-79AD-4BF2-8791-505B2878FE5A}"/>
              </a:ext>
            </a:extLst>
          </p:cNvPr>
          <p:cNvSpPr>
            <a:spLocks noGrp="1"/>
          </p:cNvSpPr>
          <p:nvPr>
            <p:ph type="sldNum" sz="quarter" idx="4"/>
          </p:nvPr>
        </p:nvSpPr>
        <p:spPr/>
        <p:txBody>
          <a:bodyPr/>
          <a:lstStyle/>
          <a:p>
            <a:fld id="{E383A8A9-FA60-9F4C-8EA5-44BF95A09817}" type="slidenum">
              <a:rPr lang="en-US" smtClean="0"/>
              <a:pPr/>
              <a:t>27</a:t>
            </a:fld>
            <a:endParaRPr lang="en-US" dirty="0"/>
          </a:p>
        </p:txBody>
      </p:sp>
      <p:sp>
        <p:nvSpPr>
          <p:cNvPr id="5" name="Text Placeholder 34">
            <a:extLst>
              <a:ext uri="{FF2B5EF4-FFF2-40B4-BE49-F238E27FC236}">
                <a16:creationId xmlns:a16="http://schemas.microsoft.com/office/drawing/2014/main" xmlns="" id="{BD032AD2-C4E4-41CC-8769-54C37F1944E7}"/>
              </a:ext>
            </a:extLst>
          </p:cNvPr>
          <p:cNvSpPr txBox="1">
            <a:spLocks/>
          </p:cNvSpPr>
          <p:nvPr/>
        </p:nvSpPr>
        <p:spPr>
          <a:xfrm>
            <a:off x="4267200" y="1371599"/>
            <a:ext cx="3924165" cy="48926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latin typeface="+mj-lt"/>
                <a:ea typeface="Verdana" panose="020B0604030504040204" pitchFamily="34" charset="0"/>
                <a:cs typeface="Verdana" panose="020B0604030504040204" pitchFamily="34" charset="0"/>
              </a:rPr>
              <a:t>Minimum Program Lengths at US Proprietary Institutions</a:t>
            </a:r>
          </a:p>
          <a:p>
            <a:pPr>
              <a:buFont typeface="Wingdings" panose="05000000000000000000" pitchFamily="2" charset="2"/>
              <a:buChar char="§"/>
            </a:pPr>
            <a:r>
              <a:rPr lang="en-US" sz="1600" dirty="0">
                <a:latin typeface="+mj-lt"/>
                <a:ea typeface="Verdana" panose="020B0604030504040204" pitchFamily="34" charset="0"/>
                <a:cs typeface="Verdana" panose="020B0604030504040204" pitchFamily="34" charset="0"/>
              </a:rPr>
              <a:t>At Least 15-Week Undergraduate Program with</a:t>
            </a:r>
            <a:r>
              <a:rPr lang="en-US" sz="1600" b="1" dirty="0">
                <a:latin typeface="+mj-lt"/>
                <a:ea typeface="Verdana" panose="020B0604030504040204" pitchFamily="34" charset="0"/>
                <a:cs typeface="Verdana" panose="020B0604030504040204" pitchFamily="34" charset="0"/>
              </a:rPr>
              <a:t> </a:t>
            </a:r>
            <a:r>
              <a:rPr lang="en-US" sz="1600" b="1" dirty="0">
                <a:solidFill>
                  <a:srgbClr val="FF0000"/>
                </a:solidFill>
                <a:latin typeface="+mj-lt"/>
                <a:ea typeface="Verdana" panose="020B0604030504040204" pitchFamily="34" charset="0"/>
                <a:cs typeface="Verdana" panose="020B0604030504040204" pitchFamily="34" charset="0"/>
              </a:rPr>
              <a:t>600 Clock Hours</a:t>
            </a:r>
            <a:r>
              <a:rPr lang="en-US" sz="1600" dirty="0">
                <a:solidFill>
                  <a:srgbClr val="FF0000"/>
                </a:solidFill>
                <a:latin typeface="+mj-lt"/>
                <a:ea typeface="Verdana" panose="020B0604030504040204" pitchFamily="34" charset="0"/>
                <a:cs typeface="Verdana" panose="020B0604030504040204" pitchFamily="34" charset="0"/>
              </a:rPr>
              <a:t> </a:t>
            </a:r>
            <a:r>
              <a:rPr lang="en-US" sz="1600" dirty="0">
                <a:latin typeface="+mj-lt"/>
                <a:ea typeface="Verdana" panose="020B0604030504040204" pitchFamily="34" charset="0"/>
                <a:cs typeface="Verdana" panose="020B0604030504040204" pitchFamily="34" charset="0"/>
              </a:rPr>
              <a:t>or 16 Semester or 24 Quarter Credits, for Students without an Associate’s Degree</a:t>
            </a:r>
          </a:p>
          <a:p>
            <a:pPr>
              <a:buFont typeface="Wingdings" panose="05000000000000000000" pitchFamily="2" charset="2"/>
              <a:buChar char="§"/>
            </a:pPr>
            <a:r>
              <a:rPr lang="en-US" sz="1600" dirty="0">
                <a:latin typeface="+mj-lt"/>
                <a:ea typeface="Verdana" panose="020B0604030504040204" pitchFamily="34" charset="0"/>
                <a:cs typeface="Verdana" panose="020B0604030504040204" pitchFamily="34" charset="0"/>
              </a:rPr>
              <a:t>At Least 10-Week Program with </a:t>
            </a:r>
            <a:r>
              <a:rPr lang="en-US" sz="1600" b="1" dirty="0">
                <a:solidFill>
                  <a:srgbClr val="FF0000"/>
                </a:solidFill>
                <a:latin typeface="+mj-lt"/>
                <a:ea typeface="Verdana" panose="020B0604030504040204" pitchFamily="34" charset="0"/>
                <a:cs typeface="Verdana" panose="020B0604030504040204" pitchFamily="34" charset="0"/>
              </a:rPr>
              <a:t>300 Clock Hours</a:t>
            </a:r>
            <a:r>
              <a:rPr lang="en-US" sz="1600" b="1" dirty="0">
                <a:latin typeface="+mj-lt"/>
                <a:ea typeface="Verdana" panose="020B0604030504040204" pitchFamily="34" charset="0"/>
                <a:cs typeface="Verdana" panose="020B0604030504040204" pitchFamily="34" charset="0"/>
              </a:rPr>
              <a:t> </a:t>
            </a:r>
            <a:r>
              <a:rPr lang="en-US" sz="1600" dirty="0">
                <a:latin typeface="+mj-lt"/>
                <a:ea typeface="Verdana" panose="020B0604030504040204" pitchFamily="34" charset="0"/>
                <a:cs typeface="Verdana" panose="020B0604030504040204" pitchFamily="34" charset="0"/>
              </a:rPr>
              <a:t>or 8 Semester or 12 Quarter Credits at Graduate Level, </a:t>
            </a:r>
            <a:r>
              <a:rPr lang="en-US" sz="1600" dirty="0">
                <a:ea typeface="Verdana" panose="020B0604030504040204" pitchFamily="34" charset="0"/>
                <a:cs typeface="Verdana" panose="020B0604030504040204" pitchFamily="34" charset="0"/>
              </a:rPr>
              <a:t>only </a:t>
            </a:r>
            <a:r>
              <a:rPr lang="en-US" sz="1600" dirty="0">
                <a:latin typeface="+mj-lt"/>
                <a:ea typeface="Verdana" panose="020B0604030504040204" pitchFamily="34" charset="0"/>
                <a:cs typeface="Verdana" panose="020B0604030504040204" pitchFamily="34" charset="0"/>
              </a:rPr>
              <a:t>for Students with at Least an Associate’s Degree</a:t>
            </a:r>
          </a:p>
          <a:p>
            <a:pPr>
              <a:buFont typeface="Wingdings" panose="05000000000000000000" pitchFamily="2" charset="2"/>
              <a:buChar char="§"/>
            </a:pPr>
            <a:r>
              <a:rPr lang="en-US" sz="1600" dirty="0">
                <a:latin typeface="+mj-lt"/>
                <a:ea typeface="Verdana" panose="020B0604030504040204" pitchFamily="34" charset="0"/>
                <a:cs typeface="Verdana" panose="020B0604030504040204" pitchFamily="34" charset="0"/>
              </a:rPr>
              <a:t>At Least 10-Week Undergraduate Program with </a:t>
            </a:r>
            <a:r>
              <a:rPr lang="en-US" sz="1600" b="1" dirty="0">
                <a:solidFill>
                  <a:srgbClr val="FF0000"/>
                </a:solidFill>
                <a:latin typeface="+mj-lt"/>
                <a:ea typeface="Verdana" panose="020B0604030504040204" pitchFamily="34" charset="0"/>
                <a:cs typeface="Verdana" panose="020B0604030504040204" pitchFamily="34" charset="0"/>
              </a:rPr>
              <a:t>300-599 Clock Hours </a:t>
            </a:r>
            <a:r>
              <a:rPr lang="en-US" sz="1600" dirty="0">
                <a:latin typeface="+mj-lt"/>
                <a:ea typeface="Verdana" panose="020B0604030504040204" pitchFamily="34" charset="0"/>
                <a:cs typeface="Verdana" panose="020B0604030504040204" pitchFamily="34" charset="0"/>
              </a:rPr>
              <a:t>that Admits Students without an Associate’s Degree and that Has Verified Completion and Placement Rates of at Least 70%</a:t>
            </a:r>
          </a:p>
        </p:txBody>
      </p:sp>
      <p:sp>
        <p:nvSpPr>
          <p:cNvPr id="6" name="TextBox 5">
            <a:extLst>
              <a:ext uri="{FF2B5EF4-FFF2-40B4-BE49-F238E27FC236}">
                <a16:creationId xmlns:a16="http://schemas.microsoft.com/office/drawing/2014/main" xmlns="" id="{77F28E9A-09C8-4314-A6C5-42260F37A9B5}"/>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US Department of Education FSA Handbook 2018-2019</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
        <p:nvSpPr>
          <p:cNvPr id="7" name="Text Placeholder 34">
            <a:extLst>
              <a:ext uri="{FF2B5EF4-FFF2-40B4-BE49-F238E27FC236}">
                <a16:creationId xmlns:a16="http://schemas.microsoft.com/office/drawing/2014/main" xmlns="" id="{46D140FE-CAD6-443E-BAF6-347B463BC529}"/>
              </a:ext>
            </a:extLst>
          </p:cNvPr>
          <p:cNvSpPr txBox="1">
            <a:spLocks/>
          </p:cNvSpPr>
          <p:nvPr/>
        </p:nvSpPr>
        <p:spPr>
          <a:xfrm>
            <a:off x="457201" y="1371600"/>
            <a:ext cx="3505200"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latin typeface="+mj-lt"/>
                <a:ea typeface="Verdana" panose="020B0604030504040204" pitchFamily="34" charset="0"/>
                <a:cs typeface="Verdana" panose="020B0604030504040204" pitchFamily="34" charset="0"/>
              </a:rPr>
              <a:t>Minimum Program Lengths at US Higher Ed Institutions</a:t>
            </a:r>
          </a:p>
          <a:p>
            <a:pPr>
              <a:buFont typeface="Wingdings" panose="05000000000000000000" pitchFamily="2" charset="2"/>
              <a:buChar char="§"/>
            </a:pPr>
            <a:r>
              <a:rPr lang="en-US" sz="1600" dirty="0">
                <a:latin typeface="+mj-lt"/>
                <a:ea typeface="Verdana" panose="020B0604030504040204" pitchFamily="34" charset="0"/>
                <a:cs typeface="Verdana" panose="020B0604030504040204" pitchFamily="34" charset="0"/>
              </a:rPr>
              <a:t>Associate’s, Bachelor’s, Graduate or Professional Degree</a:t>
            </a:r>
          </a:p>
          <a:p>
            <a:pPr>
              <a:buFont typeface="Wingdings" panose="05000000000000000000" pitchFamily="2" charset="2"/>
              <a:buChar char="§"/>
            </a:pPr>
            <a:r>
              <a:rPr lang="en-US" sz="1600" dirty="0">
                <a:latin typeface="+mj-lt"/>
                <a:ea typeface="Verdana" panose="020B0604030504040204" pitchFamily="34" charset="0"/>
                <a:cs typeface="Verdana" panose="020B0604030504040204" pitchFamily="34" charset="0"/>
              </a:rPr>
              <a:t>At Least a </a:t>
            </a:r>
            <a:r>
              <a:rPr lang="en-US" sz="1600" b="1" dirty="0">
                <a:solidFill>
                  <a:srgbClr val="FF0000"/>
                </a:solidFill>
                <a:latin typeface="+mj-lt"/>
                <a:ea typeface="Verdana" panose="020B0604030504040204" pitchFamily="34" charset="0"/>
                <a:cs typeface="Verdana" panose="020B0604030504040204" pitchFamily="34" charset="0"/>
              </a:rPr>
              <a:t>Two-Year</a:t>
            </a:r>
            <a:r>
              <a:rPr lang="en-US" sz="1600" dirty="0">
                <a:latin typeface="+mj-lt"/>
                <a:ea typeface="Verdana" panose="020B0604030504040204" pitchFamily="34" charset="0"/>
                <a:cs typeface="Verdana" panose="020B0604030504040204" pitchFamily="34" charset="0"/>
              </a:rPr>
              <a:t> Program that Is Acceptable for Full Credit toward a Bachelor’s Degree</a:t>
            </a:r>
          </a:p>
          <a:p>
            <a:pPr>
              <a:buFont typeface="Wingdings" panose="05000000000000000000" pitchFamily="2" charset="2"/>
              <a:buChar char="§"/>
            </a:pPr>
            <a:r>
              <a:rPr lang="en-US" sz="1600" dirty="0">
                <a:latin typeface="+mj-lt"/>
                <a:ea typeface="Verdana" panose="020B0604030504040204" pitchFamily="34" charset="0"/>
                <a:cs typeface="Verdana" panose="020B0604030504040204" pitchFamily="34" charset="0"/>
              </a:rPr>
              <a:t>At Least a </a:t>
            </a:r>
            <a:r>
              <a:rPr lang="en-US" sz="1600" b="1" dirty="0">
                <a:solidFill>
                  <a:srgbClr val="FF0000"/>
                </a:solidFill>
                <a:latin typeface="+mj-lt"/>
                <a:ea typeface="Verdana" panose="020B0604030504040204" pitchFamily="34" charset="0"/>
                <a:cs typeface="Verdana" panose="020B0604030504040204" pitchFamily="34" charset="0"/>
              </a:rPr>
              <a:t>One-Year</a:t>
            </a:r>
            <a:r>
              <a:rPr lang="en-US" sz="1600" dirty="0">
                <a:latin typeface="+mj-lt"/>
                <a:ea typeface="Verdana" panose="020B0604030504040204" pitchFamily="34" charset="0"/>
                <a:cs typeface="Verdana" panose="020B0604030504040204" pitchFamily="34" charset="0"/>
              </a:rPr>
              <a:t> (Federal Definition) Program that Leads to a Credential and Prepares Students for Gainful Employment in a Recognized Occupation</a:t>
            </a:r>
          </a:p>
        </p:txBody>
      </p:sp>
    </p:spTree>
    <p:extLst>
      <p:ext uri="{BB962C8B-B14F-4D97-AF65-F5344CB8AC3E}">
        <p14:creationId xmlns:p14="http://schemas.microsoft.com/office/powerpoint/2010/main" val="3747568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33E2240-3B64-45A9-9920-B93077B88DB9}"/>
              </a:ext>
            </a:extLst>
          </p:cNvPr>
          <p:cNvSpPr>
            <a:spLocks noGrp="1"/>
          </p:cNvSpPr>
          <p:nvPr>
            <p:ph type="title"/>
          </p:nvPr>
        </p:nvSpPr>
        <p:spPr/>
        <p:txBody>
          <a:bodyPr/>
          <a:lstStyle/>
          <a:p>
            <a:r>
              <a:rPr lang="en-US" dirty="0"/>
              <a:t>The US Department of Education launched an innovative model with EQUIP</a:t>
            </a:r>
          </a:p>
        </p:txBody>
      </p:sp>
      <p:sp>
        <p:nvSpPr>
          <p:cNvPr id="4" name="Slide Number Placeholder 3">
            <a:extLst>
              <a:ext uri="{FF2B5EF4-FFF2-40B4-BE49-F238E27FC236}">
                <a16:creationId xmlns:a16="http://schemas.microsoft.com/office/drawing/2014/main" xmlns="" id="{DAA5288C-B0B1-4684-88EC-81172776B2FF}"/>
              </a:ext>
            </a:extLst>
          </p:cNvPr>
          <p:cNvSpPr>
            <a:spLocks noGrp="1"/>
          </p:cNvSpPr>
          <p:nvPr>
            <p:ph type="sldNum" sz="quarter" idx="4"/>
          </p:nvPr>
        </p:nvSpPr>
        <p:spPr/>
        <p:txBody>
          <a:bodyPr/>
          <a:lstStyle/>
          <a:p>
            <a:fld id="{E383A8A9-FA60-9F4C-8EA5-44BF95A09817}" type="slidenum">
              <a:rPr lang="en-US" smtClean="0"/>
              <a:pPr/>
              <a:t>28</a:t>
            </a:fld>
            <a:endParaRPr lang="en-US" dirty="0"/>
          </a:p>
        </p:txBody>
      </p:sp>
      <p:sp>
        <p:nvSpPr>
          <p:cNvPr id="5" name="Content Placeholder 1">
            <a:extLst>
              <a:ext uri="{FF2B5EF4-FFF2-40B4-BE49-F238E27FC236}">
                <a16:creationId xmlns:a16="http://schemas.microsoft.com/office/drawing/2014/main" xmlns="" id="{577FCEA9-8C50-4507-BA58-F20C5A646E86}"/>
              </a:ext>
            </a:extLst>
          </p:cNvPr>
          <p:cNvSpPr>
            <a:spLocks noGrp="1"/>
          </p:cNvSpPr>
          <p:nvPr>
            <p:ph sz="quarter" idx="10"/>
          </p:nvPr>
        </p:nvSpPr>
        <p:spPr>
          <a:xfrm>
            <a:off x="3505200" y="1579427"/>
            <a:ext cx="4724400" cy="563562"/>
          </a:xfrm>
        </p:spPr>
        <p:txBody>
          <a:bodyPr/>
          <a:lstStyle/>
          <a:p>
            <a:pPr>
              <a:spcBef>
                <a:spcPts val="0"/>
              </a:spcBef>
              <a:spcAft>
                <a:spcPts val="1200"/>
              </a:spcAft>
            </a:pPr>
            <a:r>
              <a:rPr lang="en-US" sz="1200" dirty="0"/>
              <a:t>EQUIP provides federal financial aid to eligible students enrolled in non-traditional training programs (e.g., boot camps)</a:t>
            </a:r>
          </a:p>
          <a:p>
            <a:pPr>
              <a:spcBef>
                <a:spcPts val="0"/>
              </a:spcBef>
              <a:spcAft>
                <a:spcPts val="1200"/>
              </a:spcAft>
            </a:pPr>
            <a:r>
              <a:rPr lang="en-US" sz="1200" dirty="0"/>
              <a:t>The program will improve access to innovative training opportunities that lead to good jobs and strengthen outcomes-based quality assurance processes</a:t>
            </a:r>
          </a:p>
        </p:txBody>
      </p:sp>
      <p:pic>
        <p:nvPicPr>
          <p:cNvPr id="8" name="Picture 7">
            <a:extLst>
              <a:ext uri="{FF2B5EF4-FFF2-40B4-BE49-F238E27FC236}">
                <a16:creationId xmlns:a16="http://schemas.microsoft.com/office/drawing/2014/main" xmlns="" id="{66437F63-95EC-4047-95B5-11D98C2560A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3400" y="1598477"/>
            <a:ext cx="2743200" cy="628379"/>
          </a:xfrm>
          <a:prstGeom prst="rect">
            <a:avLst/>
          </a:prstGeom>
        </p:spPr>
      </p:pic>
      <p:sp>
        <p:nvSpPr>
          <p:cNvPr id="9" name="Rectangle 8">
            <a:extLst>
              <a:ext uri="{FF2B5EF4-FFF2-40B4-BE49-F238E27FC236}">
                <a16:creationId xmlns:a16="http://schemas.microsoft.com/office/drawing/2014/main" xmlns="" id="{1BD95246-AB8A-4AD1-8CD4-6BF4E72D0CAA}"/>
              </a:ext>
            </a:extLst>
          </p:cNvPr>
          <p:cNvSpPr>
            <a:spLocks/>
          </p:cNvSpPr>
          <p:nvPr/>
        </p:nvSpPr>
        <p:spPr>
          <a:xfrm rot="5400000">
            <a:off x="4320541" y="-382591"/>
            <a:ext cx="45719" cy="761999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endParaRPr>
          </a:p>
        </p:txBody>
      </p:sp>
      <p:sp>
        <p:nvSpPr>
          <p:cNvPr id="10" name="TextBox 9">
            <a:extLst>
              <a:ext uri="{FF2B5EF4-FFF2-40B4-BE49-F238E27FC236}">
                <a16:creationId xmlns:a16="http://schemas.microsoft.com/office/drawing/2014/main" xmlns="" id="{56BE03D2-AF8D-474C-A5FD-9A18E20EEDE2}"/>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US Department of Education</a:t>
            </a:r>
            <a:endParaRPr lang="en-US" sz="1400" dirty="0">
              <a:solidFill>
                <a:schemeClr val="bg1">
                  <a:lumMod val="50000"/>
                </a:schemeClr>
              </a:solidFill>
              <a:latin typeface="Georgia" panose="02040502050405020303" pitchFamily="18" charset="0"/>
              <a:cs typeface="Arial" panose="020B0604020202020204" pitchFamily="34" charset="0"/>
            </a:endParaRPr>
          </a:p>
        </p:txBody>
      </p:sp>
      <p:pic>
        <p:nvPicPr>
          <p:cNvPr id="11" name="Picture 10">
            <a:extLst>
              <a:ext uri="{FF2B5EF4-FFF2-40B4-BE49-F238E27FC236}">
                <a16:creationId xmlns:a16="http://schemas.microsoft.com/office/drawing/2014/main" xmlns="" id="{08194659-2E69-4C5D-AC18-9ABECB20E450}"/>
              </a:ext>
            </a:extLst>
          </p:cNvPr>
          <p:cNvPicPr>
            <a:picLocks noChangeAspect="1"/>
          </p:cNvPicPr>
          <p:nvPr/>
        </p:nvPicPr>
        <p:blipFill>
          <a:blip r:embed="rId4">
            <a:clrChange>
              <a:clrFrom>
                <a:srgbClr val="FEFEFE"/>
              </a:clrFrom>
              <a:clrTo>
                <a:srgbClr val="FEFEFE">
                  <a:alpha val="0"/>
                </a:srgbClr>
              </a:clrTo>
            </a:clrChange>
          </a:blip>
          <a:stretch>
            <a:fillRect/>
          </a:stretch>
        </p:blipFill>
        <p:spPr>
          <a:xfrm>
            <a:off x="533400" y="3653034"/>
            <a:ext cx="1447800" cy="442856"/>
          </a:xfrm>
          <a:prstGeom prst="rect">
            <a:avLst/>
          </a:prstGeom>
        </p:spPr>
      </p:pic>
      <p:pic>
        <p:nvPicPr>
          <p:cNvPr id="6150" name="Picture 6" descr="Image result for colorado state university global campus">
            <a:extLst>
              <a:ext uri="{FF2B5EF4-FFF2-40B4-BE49-F238E27FC236}">
                <a16:creationId xmlns:a16="http://schemas.microsoft.com/office/drawing/2014/main" xmlns="" id="{6A6076BD-A348-48BE-B344-610D38E460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0450" y="3655154"/>
            <a:ext cx="1447800" cy="496389"/>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34">
            <a:extLst>
              <a:ext uri="{FF2B5EF4-FFF2-40B4-BE49-F238E27FC236}">
                <a16:creationId xmlns:a16="http://schemas.microsoft.com/office/drawing/2014/main" xmlns="" id="{1DD741B2-55FB-43BC-997E-24F5186FF443}"/>
              </a:ext>
            </a:extLst>
          </p:cNvPr>
          <p:cNvSpPr txBox="1">
            <a:spLocks/>
          </p:cNvSpPr>
          <p:nvPr/>
        </p:nvSpPr>
        <p:spPr>
          <a:xfrm>
            <a:off x="533401" y="3038465"/>
            <a:ext cx="2819400"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latin typeface="+mj-lt"/>
                <a:ea typeface="Verdana" panose="020B0604030504040204" pitchFamily="34" charset="0"/>
                <a:cs typeface="Verdana" panose="020B0604030504040204" pitchFamily="34" charset="0"/>
              </a:rPr>
              <a:t>Non-Traditional Provider</a:t>
            </a:r>
          </a:p>
        </p:txBody>
      </p:sp>
      <p:sp>
        <p:nvSpPr>
          <p:cNvPr id="26" name="Text Placeholder 34">
            <a:extLst>
              <a:ext uri="{FF2B5EF4-FFF2-40B4-BE49-F238E27FC236}">
                <a16:creationId xmlns:a16="http://schemas.microsoft.com/office/drawing/2014/main" xmlns="" id="{D2B18DCB-9C04-4230-81D9-2304B137B8EA}"/>
              </a:ext>
            </a:extLst>
          </p:cNvPr>
          <p:cNvSpPr txBox="1">
            <a:spLocks/>
          </p:cNvSpPr>
          <p:nvPr/>
        </p:nvSpPr>
        <p:spPr>
          <a:xfrm>
            <a:off x="5619752" y="3038465"/>
            <a:ext cx="1200151"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latin typeface="+mj-lt"/>
                <a:ea typeface="Verdana" panose="020B0604030504040204" pitchFamily="34" charset="0"/>
                <a:cs typeface="Verdana" panose="020B0604030504040204" pitchFamily="34" charset="0"/>
              </a:rPr>
              <a:t>Program</a:t>
            </a:r>
          </a:p>
        </p:txBody>
      </p:sp>
      <p:sp>
        <p:nvSpPr>
          <p:cNvPr id="27" name="Text Placeholder 34">
            <a:extLst>
              <a:ext uri="{FF2B5EF4-FFF2-40B4-BE49-F238E27FC236}">
                <a16:creationId xmlns:a16="http://schemas.microsoft.com/office/drawing/2014/main" xmlns="" id="{CC1FB7B6-D224-4807-8C36-9E660560D63D}"/>
              </a:ext>
            </a:extLst>
          </p:cNvPr>
          <p:cNvSpPr txBox="1">
            <a:spLocks/>
          </p:cNvSpPr>
          <p:nvPr/>
        </p:nvSpPr>
        <p:spPr>
          <a:xfrm>
            <a:off x="3505201" y="3038465"/>
            <a:ext cx="2819400"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latin typeface="+mj-lt"/>
                <a:ea typeface="Verdana" panose="020B0604030504040204" pitchFamily="34" charset="0"/>
                <a:cs typeface="Verdana" panose="020B0604030504040204" pitchFamily="34" charset="0"/>
              </a:rPr>
              <a:t>Institution</a:t>
            </a:r>
          </a:p>
        </p:txBody>
      </p:sp>
      <p:sp>
        <p:nvSpPr>
          <p:cNvPr id="28" name="Content Placeholder 1">
            <a:extLst>
              <a:ext uri="{FF2B5EF4-FFF2-40B4-BE49-F238E27FC236}">
                <a16:creationId xmlns:a16="http://schemas.microsoft.com/office/drawing/2014/main" xmlns="" id="{C71D30D4-85B0-4C0F-AF95-0A85FED45C42}"/>
              </a:ext>
            </a:extLst>
          </p:cNvPr>
          <p:cNvSpPr txBox="1">
            <a:spLocks/>
          </p:cNvSpPr>
          <p:nvPr/>
        </p:nvSpPr>
        <p:spPr>
          <a:xfrm>
            <a:off x="5715002" y="3621567"/>
            <a:ext cx="2514598" cy="563562"/>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200"/>
              </a:spcAft>
            </a:pPr>
            <a:r>
              <a:rPr lang="en-US" sz="1200" dirty="0"/>
              <a:t>1-year certificate in Management and Leadership Fundamentals</a:t>
            </a:r>
          </a:p>
        </p:txBody>
      </p:sp>
      <p:pic>
        <p:nvPicPr>
          <p:cNvPr id="6152" name="Picture 8" descr="Image result for dallas community college system">
            <a:extLst>
              <a:ext uri="{FF2B5EF4-FFF2-40B4-BE49-F238E27FC236}">
                <a16:creationId xmlns:a16="http://schemas.microsoft.com/office/drawing/2014/main" xmlns="" id="{1C684C0E-4585-41F6-B222-5E161CAD6B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7125" y="4621462"/>
            <a:ext cx="1314450" cy="54768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straighterline">
            <a:extLst>
              <a:ext uri="{FF2B5EF4-FFF2-40B4-BE49-F238E27FC236}">
                <a16:creationId xmlns:a16="http://schemas.microsoft.com/office/drawing/2014/main" xmlns="" id="{DE63984A-5DDC-4009-84D0-6741C140F4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420050"/>
            <a:ext cx="2012328" cy="1006164"/>
          </a:xfrm>
          <a:prstGeom prst="rect">
            <a:avLst/>
          </a:prstGeom>
          <a:noFill/>
          <a:extLst>
            <a:ext uri="{909E8E84-426E-40DD-AFC4-6F175D3DCCD1}">
              <a14:hiddenFill xmlns:a14="http://schemas.microsoft.com/office/drawing/2010/main">
                <a:solidFill>
                  <a:srgbClr val="FFFFFF"/>
                </a:solidFill>
              </a14:hiddenFill>
            </a:ext>
          </a:extLst>
        </p:spPr>
      </p:pic>
      <p:sp>
        <p:nvSpPr>
          <p:cNvPr id="31" name="Content Placeholder 1">
            <a:extLst>
              <a:ext uri="{FF2B5EF4-FFF2-40B4-BE49-F238E27FC236}">
                <a16:creationId xmlns:a16="http://schemas.microsoft.com/office/drawing/2014/main" xmlns="" id="{E4F30DC0-FE62-4733-9052-6D0BB1341A2A}"/>
              </a:ext>
            </a:extLst>
          </p:cNvPr>
          <p:cNvSpPr txBox="1">
            <a:spLocks/>
          </p:cNvSpPr>
          <p:nvPr/>
        </p:nvSpPr>
        <p:spPr>
          <a:xfrm>
            <a:off x="5715002" y="4557250"/>
            <a:ext cx="2514598" cy="563562"/>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200" dirty="0"/>
              <a:t>Associate of Science in Business Concentration</a:t>
            </a:r>
          </a:p>
          <a:p>
            <a:pPr>
              <a:spcBef>
                <a:spcPts val="0"/>
              </a:spcBef>
            </a:pPr>
            <a:r>
              <a:rPr lang="en-US" sz="1200" dirty="0"/>
              <a:t>Associate of Arts in Criminal Justice Concentration</a:t>
            </a:r>
          </a:p>
        </p:txBody>
      </p:sp>
      <p:sp>
        <p:nvSpPr>
          <p:cNvPr id="34" name="Content Placeholder 1">
            <a:extLst>
              <a:ext uri="{FF2B5EF4-FFF2-40B4-BE49-F238E27FC236}">
                <a16:creationId xmlns:a16="http://schemas.microsoft.com/office/drawing/2014/main" xmlns="" id="{DA44126D-931A-475C-A282-62EA71276311}"/>
              </a:ext>
            </a:extLst>
          </p:cNvPr>
          <p:cNvSpPr txBox="1">
            <a:spLocks/>
          </p:cNvSpPr>
          <p:nvPr/>
        </p:nvSpPr>
        <p:spPr>
          <a:xfrm>
            <a:off x="5715002" y="5633561"/>
            <a:ext cx="2514598" cy="563562"/>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200" dirty="0"/>
              <a:t>B.S. in Advanced Manufacturing</a:t>
            </a:r>
          </a:p>
        </p:txBody>
      </p:sp>
      <p:pic>
        <p:nvPicPr>
          <p:cNvPr id="35" name="Picture 8" descr="Image result for northeastern university logo">
            <a:extLst>
              <a:ext uri="{FF2B5EF4-FFF2-40B4-BE49-F238E27FC236}">
                <a16:creationId xmlns:a16="http://schemas.microsoft.com/office/drawing/2014/main" xmlns="" id="{0B613F23-DFFD-4C21-B3BC-59B76DC7D8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00450" y="5667747"/>
            <a:ext cx="1249337" cy="43293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general electric logo">
            <a:extLst>
              <a:ext uri="{FF2B5EF4-FFF2-40B4-BE49-F238E27FC236}">
                <a16:creationId xmlns:a16="http://schemas.microsoft.com/office/drawing/2014/main" xmlns="" id="{A174631F-3BAA-437C-91EB-65C5926403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5513740"/>
            <a:ext cx="1293670" cy="642523"/>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xmlns="" id="{59DDBFCD-CA68-4B30-85FB-3E09D85F7B4E}"/>
              </a:ext>
            </a:extLst>
          </p:cNvPr>
          <p:cNvCxnSpPr/>
          <p:nvPr/>
        </p:nvCxnSpPr>
        <p:spPr>
          <a:xfrm>
            <a:off x="533400" y="4431261"/>
            <a:ext cx="761999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592250DD-B91E-434E-B3FF-BA1322ADCE6B}"/>
              </a:ext>
            </a:extLst>
          </p:cNvPr>
          <p:cNvCxnSpPr/>
          <p:nvPr/>
        </p:nvCxnSpPr>
        <p:spPr>
          <a:xfrm>
            <a:off x="533400" y="5419248"/>
            <a:ext cx="761999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00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EA721B6-B7CA-4436-8E7A-F11438F66D37}"/>
              </a:ext>
            </a:extLst>
          </p:cNvPr>
          <p:cNvSpPr>
            <a:spLocks noGrp="1"/>
          </p:cNvSpPr>
          <p:nvPr>
            <p:ph sz="quarter" idx="10"/>
          </p:nvPr>
        </p:nvSpPr>
        <p:spPr>
          <a:xfrm>
            <a:off x="1981200" y="2389138"/>
            <a:ext cx="6019800" cy="1752600"/>
          </a:xfrm>
        </p:spPr>
        <p:txBody>
          <a:bodyPr/>
          <a:lstStyle/>
          <a:p>
            <a:pPr marL="0" indent="0">
              <a:spcBef>
                <a:spcPts val="0"/>
              </a:spcBef>
              <a:spcAft>
                <a:spcPts val="3000"/>
              </a:spcAft>
              <a:buNone/>
            </a:pPr>
            <a:r>
              <a:rPr lang="en-US" sz="2000" dirty="0"/>
              <a:t>Market pressure for faster degree programs</a:t>
            </a:r>
          </a:p>
          <a:p>
            <a:pPr marL="0" indent="0">
              <a:spcBef>
                <a:spcPts val="0"/>
              </a:spcBef>
              <a:spcAft>
                <a:spcPts val="3000"/>
              </a:spcAft>
              <a:buNone/>
            </a:pPr>
            <a:r>
              <a:rPr lang="en-US" sz="2000" dirty="0"/>
              <a:t>Rise of alternative credentials</a:t>
            </a:r>
          </a:p>
          <a:p>
            <a:pPr marL="0" indent="0">
              <a:spcBef>
                <a:spcPts val="0"/>
              </a:spcBef>
              <a:spcAft>
                <a:spcPts val="3000"/>
              </a:spcAft>
              <a:buNone/>
            </a:pPr>
            <a:r>
              <a:rPr lang="en-US" sz="2000" dirty="0"/>
              <a:t>Growth of online and competency-based education</a:t>
            </a:r>
          </a:p>
          <a:p>
            <a:pPr marL="0" indent="0">
              <a:spcBef>
                <a:spcPts val="0"/>
              </a:spcBef>
              <a:spcAft>
                <a:spcPts val="3000"/>
              </a:spcAft>
              <a:buNone/>
            </a:pPr>
            <a:r>
              <a:rPr lang="en-US" sz="2000" dirty="0"/>
              <a:t>New quality assurance = learning verification</a:t>
            </a:r>
          </a:p>
        </p:txBody>
      </p:sp>
      <p:sp>
        <p:nvSpPr>
          <p:cNvPr id="3" name="Title 2">
            <a:extLst>
              <a:ext uri="{FF2B5EF4-FFF2-40B4-BE49-F238E27FC236}">
                <a16:creationId xmlns:a16="http://schemas.microsoft.com/office/drawing/2014/main" xmlns="" id="{81825BC3-27DA-4A90-95E1-783D4BC9044B}"/>
              </a:ext>
            </a:extLst>
          </p:cNvPr>
          <p:cNvSpPr>
            <a:spLocks noGrp="1"/>
          </p:cNvSpPr>
          <p:nvPr>
            <p:ph type="title"/>
          </p:nvPr>
        </p:nvSpPr>
        <p:spPr>
          <a:xfrm>
            <a:off x="457200" y="381000"/>
            <a:ext cx="8001000" cy="563562"/>
          </a:xfrm>
        </p:spPr>
        <p:txBody>
          <a:bodyPr/>
          <a:lstStyle/>
          <a:p>
            <a:r>
              <a:rPr lang="en-US" sz="2400" dirty="0"/>
              <a:t>Roadmap</a:t>
            </a:r>
          </a:p>
        </p:txBody>
      </p:sp>
      <p:sp>
        <p:nvSpPr>
          <p:cNvPr id="4" name="Slide Number Placeholder 3">
            <a:extLst>
              <a:ext uri="{FF2B5EF4-FFF2-40B4-BE49-F238E27FC236}">
                <a16:creationId xmlns:a16="http://schemas.microsoft.com/office/drawing/2014/main" xmlns="" id="{61F1A13C-22DB-40FB-8A16-0FD13F042CA9}"/>
              </a:ext>
            </a:extLst>
          </p:cNvPr>
          <p:cNvSpPr>
            <a:spLocks noGrp="1"/>
          </p:cNvSpPr>
          <p:nvPr>
            <p:ph type="sldNum" sz="quarter" idx="4"/>
          </p:nvPr>
        </p:nvSpPr>
        <p:spPr/>
        <p:txBody>
          <a:bodyPr/>
          <a:lstStyle/>
          <a:p>
            <a:fld id="{E383A8A9-FA60-9F4C-8EA5-44BF95A09817}" type="slidenum">
              <a:rPr lang="en-US" smtClean="0"/>
              <a:pPr/>
              <a:t>2</a:t>
            </a:fld>
            <a:endParaRPr lang="en-US" dirty="0"/>
          </a:p>
        </p:txBody>
      </p:sp>
      <p:sp>
        <p:nvSpPr>
          <p:cNvPr id="5" name="Oval 4">
            <a:extLst>
              <a:ext uri="{FF2B5EF4-FFF2-40B4-BE49-F238E27FC236}">
                <a16:creationId xmlns:a16="http://schemas.microsoft.com/office/drawing/2014/main" xmlns="" id="{0C2B9683-79C9-4128-AC4E-D4833B99D318}"/>
              </a:ext>
            </a:extLst>
          </p:cNvPr>
          <p:cNvSpPr/>
          <p:nvPr/>
        </p:nvSpPr>
        <p:spPr>
          <a:xfrm>
            <a:off x="1371600" y="2376578"/>
            <a:ext cx="375412" cy="374904"/>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1</a:t>
            </a:r>
          </a:p>
        </p:txBody>
      </p:sp>
      <p:sp>
        <p:nvSpPr>
          <p:cNvPr id="6" name="Oval 5">
            <a:extLst>
              <a:ext uri="{FF2B5EF4-FFF2-40B4-BE49-F238E27FC236}">
                <a16:creationId xmlns:a16="http://schemas.microsoft.com/office/drawing/2014/main" xmlns="" id="{702D4B3B-EB14-4E0D-918C-7E71309DD365}"/>
              </a:ext>
            </a:extLst>
          </p:cNvPr>
          <p:cNvSpPr/>
          <p:nvPr/>
        </p:nvSpPr>
        <p:spPr>
          <a:xfrm>
            <a:off x="1371600" y="3077986"/>
            <a:ext cx="375412" cy="37490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xmlns="" id="{7DE830FB-0552-4614-8E6C-857649DDEBA5}"/>
              </a:ext>
            </a:extLst>
          </p:cNvPr>
          <p:cNvSpPr/>
          <p:nvPr/>
        </p:nvSpPr>
        <p:spPr>
          <a:xfrm>
            <a:off x="1371600" y="3762647"/>
            <a:ext cx="375412" cy="37490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3</a:t>
            </a:r>
          </a:p>
        </p:txBody>
      </p:sp>
      <p:sp>
        <p:nvSpPr>
          <p:cNvPr id="8" name="Oval 7">
            <a:extLst>
              <a:ext uri="{FF2B5EF4-FFF2-40B4-BE49-F238E27FC236}">
                <a16:creationId xmlns:a16="http://schemas.microsoft.com/office/drawing/2014/main" xmlns="" id="{07056BA7-D960-425E-8249-32560ABF8B94}"/>
              </a:ext>
            </a:extLst>
          </p:cNvPr>
          <p:cNvSpPr/>
          <p:nvPr/>
        </p:nvSpPr>
        <p:spPr>
          <a:xfrm>
            <a:off x="1371600" y="4432235"/>
            <a:ext cx="375412" cy="37490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494381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92776D3-5435-48F5-84D5-EB11E916BF25}"/>
              </a:ext>
            </a:extLst>
          </p:cNvPr>
          <p:cNvSpPr>
            <a:spLocks noGrp="1"/>
          </p:cNvSpPr>
          <p:nvPr>
            <p:ph type="title"/>
          </p:nvPr>
        </p:nvSpPr>
        <p:spPr>
          <a:xfrm>
            <a:off x="457200" y="356691"/>
            <a:ext cx="7620000" cy="563562"/>
          </a:xfrm>
        </p:spPr>
        <p:txBody>
          <a:bodyPr/>
          <a:lstStyle/>
          <a:p>
            <a:r>
              <a:rPr lang="en-US" dirty="0"/>
              <a:t>Income Share Agreements (ISAs): the Next Generation of Student Financing</a:t>
            </a:r>
          </a:p>
        </p:txBody>
      </p:sp>
      <p:sp>
        <p:nvSpPr>
          <p:cNvPr id="4" name="Slide Number Placeholder 3">
            <a:extLst>
              <a:ext uri="{FF2B5EF4-FFF2-40B4-BE49-F238E27FC236}">
                <a16:creationId xmlns:a16="http://schemas.microsoft.com/office/drawing/2014/main" xmlns="" id="{EC7F92B9-2228-4ECC-A827-8C76C318782D}"/>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83A8A9-FA60-9F4C-8EA5-44BF95A09817}" type="slidenum">
              <a:rPr kumimoji="0" lang="en-US" sz="1000" b="1" i="0" u="none" strike="noStrike" kern="1200" cap="none" spc="0" normalizeH="0" baseline="0" noProof="0" smtClean="0">
                <a:ln>
                  <a:noFill/>
                </a:ln>
                <a:solidFill>
                  <a:srgbClr val="FFFFFF"/>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000" b="1" i="0" u="none" strike="noStrike" kern="1200" cap="none" spc="0" normalizeH="0" baseline="0" noProof="0" dirty="0">
              <a:ln>
                <a:noFill/>
              </a:ln>
              <a:solidFill>
                <a:srgbClr val="FFFFFF"/>
              </a:solidFill>
              <a:effectLst/>
              <a:uLnTx/>
              <a:uFillTx/>
              <a:latin typeface="Arial"/>
              <a:ea typeface="+mn-ea"/>
              <a:cs typeface="Arial"/>
            </a:endParaRPr>
          </a:p>
        </p:txBody>
      </p:sp>
      <p:sp>
        <p:nvSpPr>
          <p:cNvPr id="5" name="TextBox 4">
            <a:extLst>
              <a:ext uri="{FF2B5EF4-FFF2-40B4-BE49-F238E27FC236}">
                <a16:creationId xmlns:a16="http://schemas.microsoft.com/office/drawing/2014/main" xmlns="" id="{9F09D559-E45E-40CB-96D0-97458016EA5B}"/>
              </a:ext>
            </a:extLst>
          </p:cNvPr>
          <p:cNvSpPr txBox="1"/>
          <p:nvPr/>
        </p:nvSpPr>
        <p:spPr>
          <a:xfrm>
            <a:off x="1352550" y="4974909"/>
            <a:ext cx="5358851" cy="830997"/>
          </a:xfrm>
          <a:prstGeom prst="rect">
            <a:avLst/>
          </a:prstGeom>
          <a:noFill/>
        </p:spPr>
        <p:txBody>
          <a:bodyPr wrap="square" tIns="91440" bIns="91440" rtlCol="0">
            <a:spAutoFit/>
          </a:bodyPr>
          <a:lstStyle>
            <a:defPPr>
              <a:defRPr lang="en-US"/>
            </a:defPPr>
            <a:lvl1pPr>
              <a:defRPr sz="1400">
                <a:solidFill>
                  <a:schemeClr val="accent1">
                    <a:lumMod val="90000"/>
                    <a:lumOff val="10000"/>
                  </a:schemeClr>
                </a:solidFill>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An ISA is a </a:t>
            </a:r>
            <a:r>
              <a:rPr kumimoji="0" lang="en-US" sz="14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contractual agreement </a:t>
            </a:r>
            <a:r>
              <a:rPr kumimoji="0" lang="en-US" sz="1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in which a student receives </a:t>
            </a:r>
            <a:r>
              <a:rPr kumimoji="0" lang="en-US" sz="14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education funding </a:t>
            </a:r>
            <a:r>
              <a:rPr kumimoji="0" lang="en-US" sz="1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in exchange for a </a:t>
            </a:r>
            <a:r>
              <a:rPr kumimoji="0" lang="en-US" sz="14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percentage of post-graduation income </a:t>
            </a:r>
            <a:r>
              <a:rPr kumimoji="0" lang="en-US" sz="1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over a </a:t>
            </a:r>
            <a:r>
              <a:rPr kumimoji="0" lang="en-US" sz="14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defined number of years</a:t>
            </a:r>
          </a:p>
        </p:txBody>
      </p:sp>
      <p:pic>
        <p:nvPicPr>
          <p:cNvPr id="6" name="Picture 5">
            <a:extLst>
              <a:ext uri="{FF2B5EF4-FFF2-40B4-BE49-F238E27FC236}">
                <a16:creationId xmlns:a16="http://schemas.microsoft.com/office/drawing/2014/main" xmlns="" id="{22AAB003-C92B-4F73-81F9-0F2743E186B5}"/>
              </a:ext>
            </a:extLst>
          </p:cNvPr>
          <p:cNvPicPr>
            <a:picLocks noChangeAspect="1"/>
          </p:cNvPicPr>
          <p:nvPr/>
        </p:nvPicPr>
        <p:blipFill>
          <a:blip r:embed="rId2">
            <a:clrChange>
              <a:clrFrom>
                <a:srgbClr val="FAFAFA"/>
              </a:clrFrom>
              <a:clrTo>
                <a:srgbClr val="FAFAFA">
                  <a:alpha val="0"/>
                </a:srgbClr>
              </a:clrTo>
            </a:clrChange>
            <a:duotone>
              <a:schemeClr val="accent3">
                <a:shade val="45000"/>
                <a:satMod val="135000"/>
              </a:schemeClr>
              <a:prstClr val="white"/>
            </a:duotone>
          </a:blip>
          <a:stretch>
            <a:fillRect/>
          </a:stretch>
        </p:blipFill>
        <p:spPr>
          <a:xfrm>
            <a:off x="609600" y="2169827"/>
            <a:ext cx="1257300" cy="1238250"/>
          </a:xfrm>
          <a:prstGeom prst="rect">
            <a:avLst/>
          </a:prstGeom>
        </p:spPr>
      </p:pic>
      <p:pic>
        <p:nvPicPr>
          <p:cNvPr id="8" name="Picture 7">
            <a:extLst>
              <a:ext uri="{FF2B5EF4-FFF2-40B4-BE49-F238E27FC236}">
                <a16:creationId xmlns:a16="http://schemas.microsoft.com/office/drawing/2014/main" xmlns="" id="{27A07BDC-DAF5-4DC6-A0E1-A40032561A84}"/>
              </a:ext>
            </a:extLst>
          </p:cNvPr>
          <p:cNvPicPr>
            <a:picLocks noChangeAspect="1"/>
          </p:cNvPicPr>
          <p:nvPr/>
        </p:nvPicPr>
        <p:blipFill>
          <a:blip r:embed="rId3">
            <a:clrChange>
              <a:clrFrom>
                <a:srgbClr val="FAFAFA"/>
              </a:clrFrom>
              <a:clrTo>
                <a:srgbClr val="FAFAFA">
                  <a:alpha val="0"/>
                </a:srgbClr>
              </a:clrTo>
            </a:clrChange>
            <a:duotone>
              <a:schemeClr val="accent3">
                <a:shade val="45000"/>
                <a:satMod val="135000"/>
              </a:schemeClr>
              <a:prstClr val="white"/>
            </a:duotone>
          </a:blip>
          <a:stretch>
            <a:fillRect/>
          </a:stretch>
        </p:blipFill>
        <p:spPr>
          <a:xfrm>
            <a:off x="2788436" y="2267458"/>
            <a:ext cx="1120382" cy="1042987"/>
          </a:xfrm>
          <a:prstGeom prst="rect">
            <a:avLst/>
          </a:prstGeom>
        </p:spPr>
      </p:pic>
      <p:pic>
        <p:nvPicPr>
          <p:cNvPr id="10" name="Picture 9">
            <a:extLst>
              <a:ext uri="{FF2B5EF4-FFF2-40B4-BE49-F238E27FC236}">
                <a16:creationId xmlns:a16="http://schemas.microsoft.com/office/drawing/2014/main" xmlns="" id="{F84C1D52-AB5E-47C3-B220-4D57B2D154A0}"/>
              </a:ext>
            </a:extLst>
          </p:cNvPr>
          <p:cNvPicPr>
            <a:picLocks noChangeAspect="1"/>
          </p:cNvPicPr>
          <p:nvPr/>
        </p:nvPicPr>
        <p:blipFill>
          <a:blip r:embed="rId4">
            <a:clrChange>
              <a:clrFrom>
                <a:srgbClr val="FAFAFA"/>
              </a:clrFrom>
              <a:clrTo>
                <a:srgbClr val="FAFAFA">
                  <a:alpha val="0"/>
                </a:srgbClr>
              </a:clrTo>
            </a:clrChange>
            <a:duotone>
              <a:schemeClr val="accent3">
                <a:shade val="45000"/>
                <a:satMod val="135000"/>
              </a:schemeClr>
              <a:prstClr val="white"/>
            </a:duotone>
          </a:blip>
          <a:stretch>
            <a:fillRect/>
          </a:stretch>
        </p:blipFill>
        <p:spPr>
          <a:xfrm>
            <a:off x="6711401" y="2360902"/>
            <a:ext cx="838200" cy="856098"/>
          </a:xfrm>
          <a:prstGeom prst="rect">
            <a:avLst/>
          </a:prstGeom>
        </p:spPr>
      </p:pic>
      <p:sp>
        <p:nvSpPr>
          <p:cNvPr id="11" name="Arrow: Right 10">
            <a:extLst>
              <a:ext uri="{FF2B5EF4-FFF2-40B4-BE49-F238E27FC236}">
                <a16:creationId xmlns:a16="http://schemas.microsoft.com/office/drawing/2014/main" xmlns="" id="{E43CC5AE-EDF7-410F-BAAB-B4E67EF351B2}"/>
              </a:ext>
            </a:extLst>
          </p:cNvPr>
          <p:cNvSpPr/>
          <p:nvPr/>
        </p:nvSpPr>
        <p:spPr>
          <a:xfrm>
            <a:off x="2057400" y="2723267"/>
            <a:ext cx="609600" cy="16684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Calibri"/>
              <a:ea typeface="+mn-ea"/>
              <a:cs typeface="+mn-cs"/>
            </a:endParaRPr>
          </a:p>
        </p:txBody>
      </p:sp>
      <p:sp>
        <p:nvSpPr>
          <p:cNvPr id="12" name="Arrow: Right 11">
            <a:extLst>
              <a:ext uri="{FF2B5EF4-FFF2-40B4-BE49-F238E27FC236}">
                <a16:creationId xmlns:a16="http://schemas.microsoft.com/office/drawing/2014/main" xmlns="" id="{4EB156F4-CC33-4688-B23A-F4DEC2555B5F}"/>
              </a:ext>
            </a:extLst>
          </p:cNvPr>
          <p:cNvSpPr/>
          <p:nvPr/>
        </p:nvSpPr>
        <p:spPr>
          <a:xfrm>
            <a:off x="4191000" y="2723267"/>
            <a:ext cx="2362200" cy="16684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Calibri"/>
              <a:ea typeface="+mn-ea"/>
              <a:cs typeface="+mn-cs"/>
            </a:endParaRPr>
          </a:p>
        </p:txBody>
      </p:sp>
      <p:pic>
        <p:nvPicPr>
          <p:cNvPr id="9" name="Picture 8">
            <a:extLst>
              <a:ext uri="{FF2B5EF4-FFF2-40B4-BE49-F238E27FC236}">
                <a16:creationId xmlns:a16="http://schemas.microsoft.com/office/drawing/2014/main" xmlns="" id="{728DC803-9986-4569-9FCD-89BD02751013}"/>
              </a:ext>
            </a:extLst>
          </p:cNvPr>
          <p:cNvPicPr>
            <a:picLocks noChangeAspect="1"/>
          </p:cNvPicPr>
          <p:nvPr/>
        </p:nvPicPr>
        <p:blipFill rotWithShape="1">
          <a:blip r:embed="rId5">
            <a:clrChange>
              <a:clrFrom>
                <a:srgbClr val="FAFAFA"/>
              </a:clrFrom>
              <a:clrTo>
                <a:srgbClr val="FAFAFA">
                  <a:alpha val="0"/>
                </a:srgbClr>
              </a:clrTo>
            </a:clrChange>
            <a:duotone>
              <a:schemeClr val="accent3">
                <a:shade val="45000"/>
                <a:satMod val="135000"/>
              </a:schemeClr>
              <a:prstClr val="white"/>
            </a:duotone>
          </a:blip>
          <a:srcRect/>
          <a:stretch/>
        </p:blipFill>
        <p:spPr>
          <a:xfrm>
            <a:off x="5046231" y="2199726"/>
            <a:ext cx="533400" cy="519081"/>
          </a:xfrm>
          <a:prstGeom prst="rect">
            <a:avLst/>
          </a:prstGeom>
        </p:spPr>
      </p:pic>
      <p:sp>
        <p:nvSpPr>
          <p:cNvPr id="13" name="Content Placeholder 1">
            <a:extLst>
              <a:ext uri="{FF2B5EF4-FFF2-40B4-BE49-F238E27FC236}">
                <a16:creationId xmlns:a16="http://schemas.microsoft.com/office/drawing/2014/main" xmlns="" id="{FE8E9954-217D-4FC2-8EE6-C676803BB1B6}"/>
              </a:ext>
            </a:extLst>
          </p:cNvPr>
          <p:cNvSpPr txBox="1">
            <a:spLocks/>
          </p:cNvSpPr>
          <p:nvPr/>
        </p:nvSpPr>
        <p:spPr>
          <a:xfrm>
            <a:off x="632178" y="3619184"/>
            <a:ext cx="1257300" cy="1355725"/>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249DF8"/>
              </a:buClr>
              <a:buSzTx/>
              <a:buFont typeface="Lucida Grande"/>
              <a:buNone/>
              <a:tabLst/>
              <a:defRPr/>
            </a:pPr>
            <a:r>
              <a:rPr kumimoji="0" lang="en-US" sz="3200" b="0" i="0" u="none" strike="noStrike" kern="1200" cap="none" spc="0" normalizeH="0" baseline="0" noProof="0" dirty="0">
                <a:ln>
                  <a:noFill/>
                </a:ln>
                <a:solidFill>
                  <a:srgbClr val="003366"/>
                </a:solidFill>
                <a:effectLst/>
                <a:uLnTx/>
                <a:uFillTx/>
                <a:latin typeface="Georgia" panose="02040502050405020303" pitchFamily="18" charset="0"/>
                <a:ea typeface="+mn-ea"/>
                <a:cs typeface="Arial" panose="020B0604020202020204" pitchFamily="34" charset="0"/>
              </a:rPr>
              <a:t>$5K </a:t>
            </a:r>
            <a:r>
              <a:rPr kumimoji="0" lang="en-US" sz="1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tuition value</a:t>
            </a:r>
            <a:endParaRPr kumimoji="0" lang="en-US" sz="28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15" name="Content Placeholder 1">
            <a:extLst>
              <a:ext uri="{FF2B5EF4-FFF2-40B4-BE49-F238E27FC236}">
                <a16:creationId xmlns:a16="http://schemas.microsoft.com/office/drawing/2014/main" xmlns="" id="{DAD62FCA-5A87-46A2-AEB6-3156E9F71120}"/>
              </a:ext>
            </a:extLst>
          </p:cNvPr>
          <p:cNvSpPr txBox="1">
            <a:spLocks/>
          </p:cNvSpPr>
          <p:nvPr/>
        </p:nvSpPr>
        <p:spPr>
          <a:xfrm>
            <a:off x="2799410" y="3619184"/>
            <a:ext cx="1391590" cy="1355725"/>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249DF8"/>
              </a:buClr>
              <a:buSzTx/>
              <a:buFont typeface="Lucida Grande"/>
              <a:buNone/>
              <a:tabLst/>
              <a:defRPr/>
            </a:pPr>
            <a:r>
              <a:rPr kumimoji="0" lang="en-US" sz="3200" b="0" i="0" u="none" strike="noStrike" kern="1200" cap="none" spc="0" normalizeH="0" baseline="0" noProof="0" dirty="0">
                <a:ln>
                  <a:noFill/>
                </a:ln>
                <a:solidFill>
                  <a:srgbClr val="003366"/>
                </a:solidFill>
                <a:effectLst/>
                <a:uLnTx/>
                <a:uFillTx/>
                <a:latin typeface="Georgia" panose="02040502050405020303" pitchFamily="18" charset="0"/>
                <a:ea typeface="+mn-ea"/>
                <a:cs typeface="Arial" panose="020B0604020202020204" pitchFamily="34" charset="0"/>
              </a:rPr>
              <a:t>2-7</a:t>
            </a:r>
            <a:r>
              <a:rPr kumimoji="0" lang="en-US" sz="32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0"/>
              </a:spcAft>
              <a:buClr>
                <a:srgbClr val="249DF8"/>
              </a:buClr>
              <a:buSzTx/>
              <a:buFont typeface="Lucida Grande"/>
              <a:buNone/>
              <a:tabLst/>
              <a:defRPr/>
            </a:pPr>
            <a:r>
              <a:rPr kumimoji="0" lang="en-US" sz="1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year obligation while working</a:t>
            </a:r>
            <a:endParaRPr kumimoji="0" lang="en-US" sz="28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16" name="Content Placeholder 1">
            <a:extLst>
              <a:ext uri="{FF2B5EF4-FFF2-40B4-BE49-F238E27FC236}">
                <a16:creationId xmlns:a16="http://schemas.microsoft.com/office/drawing/2014/main" xmlns="" id="{60BB18F9-C534-4D7D-A0B0-A47B12B51E11}"/>
              </a:ext>
            </a:extLst>
          </p:cNvPr>
          <p:cNvSpPr txBox="1">
            <a:spLocks/>
          </p:cNvSpPr>
          <p:nvPr/>
        </p:nvSpPr>
        <p:spPr>
          <a:xfrm>
            <a:off x="4800600" y="3619184"/>
            <a:ext cx="1066800" cy="1355725"/>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249DF8"/>
              </a:buClr>
              <a:buSzTx/>
              <a:buFont typeface="Lucida Grande"/>
              <a:buNone/>
              <a:tabLst/>
              <a:defRPr/>
            </a:pPr>
            <a:r>
              <a:rPr kumimoji="0" lang="en-US" sz="3200" b="0" i="0" u="none" strike="noStrike" kern="1200" cap="none" spc="0" normalizeH="0" baseline="0" noProof="0" dirty="0">
                <a:ln>
                  <a:noFill/>
                </a:ln>
                <a:solidFill>
                  <a:srgbClr val="003366"/>
                </a:solidFill>
                <a:effectLst/>
                <a:uLnTx/>
                <a:uFillTx/>
                <a:latin typeface="Georgia" panose="02040502050405020303" pitchFamily="18" charset="0"/>
                <a:ea typeface="+mn-ea"/>
                <a:cs typeface="Arial" panose="020B0604020202020204" pitchFamily="34" charset="0"/>
              </a:rPr>
              <a:t>2-5%</a:t>
            </a:r>
            <a:r>
              <a:rPr kumimoji="0" lang="en-US" sz="1400" b="0" i="0" u="none" strike="noStrike" kern="1200" cap="none" spc="0" normalizeH="0" baseline="0" noProof="0" dirty="0">
                <a:ln>
                  <a:noFill/>
                </a:ln>
                <a:solidFill>
                  <a:srgbClr val="003366"/>
                </a:solidFill>
                <a:effectLst/>
                <a:uLnTx/>
                <a:uFillTx/>
                <a:latin typeface="Georgia" panose="02040502050405020303" pitchFamily="18" charset="0"/>
                <a:ea typeface="+mn-ea"/>
                <a:cs typeface="Arial" panose="020B0604020202020204" pitchFamily="34" charset="0"/>
              </a:rPr>
              <a:t> </a:t>
            </a:r>
            <a:r>
              <a:rPr kumimoji="0" lang="en-US" sz="1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of income</a:t>
            </a:r>
            <a:endParaRPr kumimoji="0" lang="en-US" sz="28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17" name="Content Placeholder 1">
            <a:extLst>
              <a:ext uri="{FF2B5EF4-FFF2-40B4-BE49-F238E27FC236}">
                <a16:creationId xmlns:a16="http://schemas.microsoft.com/office/drawing/2014/main" xmlns="" id="{C7820008-3644-49E4-8296-ED0408644B8D}"/>
              </a:ext>
            </a:extLst>
          </p:cNvPr>
          <p:cNvSpPr txBox="1">
            <a:spLocks/>
          </p:cNvSpPr>
          <p:nvPr/>
        </p:nvSpPr>
        <p:spPr>
          <a:xfrm>
            <a:off x="6525491" y="3619184"/>
            <a:ext cx="1551709" cy="1355725"/>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249DF8"/>
              </a:buClr>
              <a:buSzTx/>
              <a:buFont typeface="Lucida Grande"/>
              <a:buNone/>
              <a:tabLst/>
              <a:defRPr/>
            </a:pPr>
            <a:r>
              <a:rPr kumimoji="0" lang="en-US" sz="3200" b="0" i="0" u="none" strike="noStrike" kern="1200" cap="none" spc="0" normalizeH="0" baseline="0" noProof="0" dirty="0">
                <a:ln>
                  <a:noFill/>
                </a:ln>
                <a:solidFill>
                  <a:srgbClr val="003366"/>
                </a:solidFill>
                <a:effectLst/>
                <a:uLnTx/>
                <a:uFillTx/>
                <a:latin typeface="Georgia" panose="02040502050405020303" pitchFamily="18" charset="0"/>
                <a:ea typeface="+mn-ea"/>
                <a:cs typeface="Arial" panose="020B0604020202020204" pitchFamily="34" charset="0"/>
              </a:rPr>
              <a:t>$5-10K </a:t>
            </a:r>
            <a:r>
              <a:rPr kumimoji="0" lang="en-US" sz="14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value returned</a:t>
            </a:r>
            <a:endParaRPr kumimoji="0" lang="en-US" sz="28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xmlns="" id="{9713D283-6252-4DD0-AD41-A16F6C5C0C72}"/>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a:t>
            </a:r>
            <a:r>
              <a:rPr lang="en-US" sz="1000" dirty="0" err="1">
                <a:solidFill>
                  <a:schemeClr val="bg1">
                    <a:lumMod val="50000"/>
                  </a:schemeClr>
                </a:solidFill>
                <a:latin typeface="Georgia" panose="02040502050405020303" pitchFamily="18" charset="0"/>
                <a:cs typeface="Arial" panose="020B0604020202020204" pitchFamily="34" charset="0"/>
              </a:rPr>
              <a:t>Vemo</a:t>
            </a:r>
            <a:r>
              <a:rPr lang="en-US" sz="1000" dirty="0">
                <a:solidFill>
                  <a:schemeClr val="bg1">
                    <a:lumMod val="50000"/>
                  </a:schemeClr>
                </a:solidFill>
                <a:latin typeface="Georgia" panose="02040502050405020303" pitchFamily="18" charset="0"/>
                <a:cs typeface="Arial" panose="020B0604020202020204" pitchFamily="34" charset="0"/>
              </a:rPr>
              <a:t> Education</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496731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2F4208D-17EE-4E5E-B17D-68642A9AC6E0}"/>
              </a:ext>
            </a:extLst>
          </p:cNvPr>
          <p:cNvSpPr>
            <a:spLocks noGrp="1"/>
          </p:cNvSpPr>
          <p:nvPr>
            <p:ph type="title"/>
          </p:nvPr>
        </p:nvSpPr>
        <p:spPr>
          <a:xfrm>
            <a:off x="457200" y="381000"/>
            <a:ext cx="7010400" cy="563562"/>
          </a:xfrm>
        </p:spPr>
        <p:txBody>
          <a:bodyPr/>
          <a:lstStyle/>
          <a:p>
            <a:r>
              <a:rPr lang="en-US" dirty="0"/>
              <a:t>Universities worldwide are adopting income-linked financing programs</a:t>
            </a:r>
          </a:p>
        </p:txBody>
      </p:sp>
      <p:sp>
        <p:nvSpPr>
          <p:cNvPr id="4" name="Slide Number Placeholder 3">
            <a:extLst>
              <a:ext uri="{FF2B5EF4-FFF2-40B4-BE49-F238E27FC236}">
                <a16:creationId xmlns:a16="http://schemas.microsoft.com/office/drawing/2014/main" xmlns="" id="{0CBC5376-C91C-4F7E-92BD-AE76B3A19AEE}"/>
              </a:ext>
            </a:extLst>
          </p:cNvPr>
          <p:cNvSpPr>
            <a:spLocks noGrp="1"/>
          </p:cNvSpPr>
          <p:nvPr>
            <p:ph type="sldNum" sz="quarter" idx="4"/>
          </p:nvPr>
        </p:nvSpPr>
        <p:spPr/>
        <p:txBody>
          <a:bodyPr/>
          <a:lstStyle/>
          <a:p>
            <a:fld id="{E383A8A9-FA60-9F4C-8EA5-44BF95A09817}" type="slidenum">
              <a:rPr lang="en-US" smtClean="0"/>
              <a:pPr/>
              <a:t>30</a:t>
            </a:fld>
            <a:endParaRPr lang="en-US" dirty="0"/>
          </a:p>
        </p:txBody>
      </p:sp>
      <p:pic>
        <p:nvPicPr>
          <p:cNvPr id="6" name="Picture 24" descr="Image result for devpoint labs logo">
            <a:extLst>
              <a:ext uri="{FF2B5EF4-FFF2-40B4-BE49-F238E27FC236}">
                <a16:creationId xmlns:a16="http://schemas.microsoft.com/office/drawing/2014/main" xmlns="" id="{BCED9DD5-2875-42CC-A069-4F8A987201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730" y="3404546"/>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23">
            <a:extLst>
              <a:ext uri="{FF2B5EF4-FFF2-40B4-BE49-F238E27FC236}">
                <a16:creationId xmlns:a16="http://schemas.microsoft.com/office/drawing/2014/main" xmlns="" id="{A2F49B91-A634-4430-B22E-C96C237E3D65}"/>
              </a:ext>
            </a:extLst>
          </p:cNvPr>
          <p:cNvSpPr>
            <a:spLocks/>
          </p:cNvSpPr>
          <p:nvPr/>
        </p:nvSpPr>
        <p:spPr bwMode="blackWhite">
          <a:xfrm>
            <a:off x="2390086" y="1981200"/>
            <a:ext cx="2193345" cy="1082728"/>
          </a:xfrm>
          <a:custGeom>
            <a:avLst/>
            <a:gdLst>
              <a:gd name="T0" fmla="*/ 152 w 2515"/>
              <a:gd name="T1" fmla="*/ 2 h 1706"/>
              <a:gd name="T2" fmla="*/ 2515 w 2515"/>
              <a:gd name="T3" fmla="*/ 0 h 1706"/>
              <a:gd name="T4" fmla="*/ 2515 w 2515"/>
              <a:gd name="T5" fmla="*/ 1486 h 1706"/>
              <a:gd name="T6" fmla="*/ 2486 w 2515"/>
              <a:gd name="T7" fmla="*/ 1644 h 1706"/>
              <a:gd name="T8" fmla="*/ 2424 w 2515"/>
              <a:gd name="T9" fmla="*/ 1706 h 1706"/>
              <a:gd name="T10" fmla="*/ 64 w 2515"/>
              <a:gd name="T11" fmla="*/ 1706 h 1706"/>
              <a:gd name="T12" fmla="*/ 29 w 2515"/>
              <a:gd name="T13" fmla="*/ 1601 h 1706"/>
              <a:gd name="T14" fmla="*/ 0 w 2515"/>
              <a:gd name="T15" fmla="*/ 178 h 1706"/>
              <a:gd name="T16" fmla="*/ 152 w 2515"/>
              <a:gd name="T17" fmla="*/ 2 h 1706"/>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604" y="12"/>
                </a:moveTo>
                <a:lnTo>
                  <a:pt x="10000" y="0"/>
                </a:lnTo>
                <a:lnTo>
                  <a:pt x="10000" y="8710"/>
                </a:lnTo>
                <a:cubicBezTo>
                  <a:pt x="9962" y="9019"/>
                  <a:pt x="10012" y="9278"/>
                  <a:pt x="9885" y="9637"/>
                </a:cubicBezTo>
                <a:cubicBezTo>
                  <a:pt x="9803" y="9758"/>
                  <a:pt x="9780" y="9896"/>
                  <a:pt x="9638" y="10000"/>
                </a:cubicBezTo>
                <a:lnTo>
                  <a:pt x="254" y="10000"/>
                </a:lnTo>
                <a:cubicBezTo>
                  <a:pt x="208" y="9795"/>
                  <a:pt x="161" y="9590"/>
                  <a:pt x="115" y="9385"/>
                </a:cubicBezTo>
                <a:cubicBezTo>
                  <a:pt x="77" y="6604"/>
                  <a:pt x="38" y="3824"/>
                  <a:pt x="0" y="1043"/>
                </a:cubicBezTo>
                <a:lnTo>
                  <a:pt x="604" y="12"/>
                </a:lnTo>
                <a:close/>
              </a:path>
            </a:pathLst>
          </a:custGeom>
          <a:solidFill>
            <a:schemeClr val="bg2">
              <a:lumMod val="95000"/>
              <a:alpha val="57000"/>
            </a:schemeClr>
          </a:solidFill>
          <a:ln w="12700" cap="flat" cmpd="sng">
            <a:noFill/>
            <a:prstDash val="solid"/>
            <a:round/>
            <a:headEnd/>
            <a:tailEnd/>
          </a:ln>
          <a:effectLst>
            <a:outerShdw dist="35921" dir="2700000" algn="ctr" rotWithShape="0">
              <a:schemeClr val="bg2"/>
            </a:outerShdw>
          </a:effectLst>
        </p:spPr>
        <p:txBody>
          <a:bodyPr wrap="none" anchor="ctr"/>
          <a:lstStyle/>
          <a:p>
            <a:endParaRPr lang="en-US" dirty="0"/>
          </a:p>
        </p:txBody>
      </p:sp>
      <p:sp>
        <p:nvSpPr>
          <p:cNvPr id="8" name="Freeform 24">
            <a:extLst>
              <a:ext uri="{FF2B5EF4-FFF2-40B4-BE49-F238E27FC236}">
                <a16:creationId xmlns:a16="http://schemas.microsoft.com/office/drawing/2014/main" xmlns="" id="{8F800FBB-ECB2-4324-ADCC-D9171C0DBD7A}"/>
              </a:ext>
            </a:extLst>
          </p:cNvPr>
          <p:cNvSpPr>
            <a:spLocks/>
          </p:cNvSpPr>
          <p:nvPr/>
        </p:nvSpPr>
        <p:spPr bwMode="blackWhite">
          <a:xfrm>
            <a:off x="2389836" y="1982053"/>
            <a:ext cx="131906" cy="1082125"/>
          </a:xfrm>
          <a:custGeom>
            <a:avLst/>
            <a:gdLst>
              <a:gd name="T0" fmla="*/ 184 w 184"/>
              <a:gd name="T1" fmla="*/ 0 h 1784"/>
              <a:gd name="T2" fmla="*/ 184 w 184"/>
              <a:gd name="T3" fmla="*/ 1584 h 1784"/>
              <a:gd name="T4" fmla="*/ 176 w 184"/>
              <a:gd name="T5" fmla="*/ 1736 h 1784"/>
              <a:gd name="T6" fmla="*/ 80 w 184"/>
              <a:gd name="T7" fmla="*/ 1784 h 1784"/>
              <a:gd name="T8" fmla="*/ 32 w 184"/>
              <a:gd name="T9" fmla="*/ 1760 h 1784"/>
              <a:gd name="T10" fmla="*/ 0 w 184"/>
              <a:gd name="T11" fmla="*/ 1680 h 1784"/>
              <a:gd name="T12" fmla="*/ 0 w 184"/>
              <a:gd name="T13" fmla="*/ 112 h 1784"/>
              <a:gd name="T14" fmla="*/ 184 w 184"/>
              <a:gd name="T15" fmla="*/ 0 h 1784"/>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20 w 10020"/>
              <a:gd name="connsiteY0" fmla="*/ 0 h 10000"/>
              <a:gd name="connsiteX1" fmla="*/ 10020 w 10020"/>
              <a:gd name="connsiteY1" fmla="*/ 8879 h 10000"/>
              <a:gd name="connsiteX2" fmla="*/ 9585 w 10020"/>
              <a:gd name="connsiteY2" fmla="*/ 9731 h 10000"/>
              <a:gd name="connsiteX3" fmla="*/ 4368 w 10020"/>
              <a:gd name="connsiteY3" fmla="*/ 10000 h 10000"/>
              <a:gd name="connsiteX4" fmla="*/ 1759 w 10020"/>
              <a:gd name="connsiteY4" fmla="*/ 9865 h 10000"/>
              <a:gd name="connsiteX5" fmla="*/ 20 w 10020"/>
              <a:gd name="connsiteY5" fmla="*/ 9417 h 10000"/>
              <a:gd name="connsiteX6" fmla="*/ 20 w 10020"/>
              <a:gd name="connsiteY6" fmla="*/ 628 h 10000"/>
              <a:gd name="connsiteX7" fmla="*/ 10020 w 10020"/>
              <a:gd name="connsiteY7" fmla="*/ 0 h 10000"/>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34 w 10034"/>
              <a:gd name="connsiteY0" fmla="*/ 0 h 10007"/>
              <a:gd name="connsiteX1" fmla="*/ 10034 w 10034"/>
              <a:gd name="connsiteY1" fmla="*/ 8879 h 10007"/>
              <a:gd name="connsiteX2" fmla="*/ 9599 w 10034"/>
              <a:gd name="connsiteY2" fmla="*/ 9731 h 10007"/>
              <a:gd name="connsiteX3" fmla="*/ 4382 w 10034"/>
              <a:gd name="connsiteY3" fmla="*/ 10000 h 10007"/>
              <a:gd name="connsiteX4" fmla="*/ 1773 w 10034"/>
              <a:gd name="connsiteY4" fmla="*/ 9865 h 10007"/>
              <a:gd name="connsiteX5" fmla="*/ 34 w 10034"/>
              <a:gd name="connsiteY5" fmla="*/ 9417 h 10007"/>
              <a:gd name="connsiteX6" fmla="*/ 34 w 10034"/>
              <a:gd name="connsiteY6" fmla="*/ 628 h 10007"/>
              <a:gd name="connsiteX7" fmla="*/ 10034 w 10034"/>
              <a:gd name="connsiteY7" fmla="*/ 0 h 10007"/>
              <a:gd name="connsiteX0" fmla="*/ 10006 w 10006"/>
              <a:gd name="connsiteY0" fmla="*/ 0 h 10007"/>
              <a:gd name="connsiteX1" fmla="*/ 10006 w 10006"/>
              <a:gd name="connsiteY1" fmla="*/ 8879 h 10007"/>
              <a:gd name="connsiteX2" fmla="*/ 9571 w 10006"/>
              <a:gd name="connsiteY2" fmla="*/ 9731 h 10007"/>
              <a:gd name="connsiteX3" fmla="*/ 4354 w 10006"/>
              <a:gd name="connsiteY3" fmla="*/ 10000 h 10007"/>
              <a:gd name="connsiteX4" fmla="*/ 1745 w 10006"/>
              <a:gd name="connsiteY4" fmla="*/ 9865 h 10007"/>
              <a:gd name="connsiteX5" fmla="*/ 6 w 10006"/>
              <a:gd name="connsiteY5" fmla="*/ 9417 h 10007"/>
              <a:gd name="connsiteX6" fmla="*/ 6 w 10006"/>
              <a:gd name="connsiteY6" fmla="*/ 628 h 10007"/>
              <a:gd name="connsiteX7" fmla="*/ 10006 w 10006"/>
              <a:gd name="connsiteY7" fmla="*/ 0 h 10007"/>
              <a:gd name="connsiteX0" fmla="*/ 10013 w 10013"/>
              <a:gd name="connsiteY0" fmla="*/ 0 h 10010"/>
              <a:gd name="connsiteX1" fmla="*/ 10013 w 10013"/>
              <a:gd name="connsiteY1" fmla="*/ 8879 h 10010"/>
              <a:gd name="connsiteX2" fmla="*/ 9578 w 10013"/>
              <a:gd name="connsiteY2" fmla="*/ 9731 h 10010"/>
              <a:gd name="connsiteX3" fmla="*/ 4361 w 10013"/>
              <a:gd name="connsiteY3" fmla="*/ 10000 h 10010"/>
              <a:gd name="connsiteX4" fmla="*/ 1361 w 10013"/>
              <a:gd name="connsiteY4" fmla="*/ 9882 h 10010"/>
              <a:gd name="connsiteX5" fmla="*/ 13 w 10013"/>
              <a:gd name="connsiteY5" fmla="*/ 9417 h 10010"/>
              <a:gd name="connsiteX6" fmla="*/ 13 w 10013"/>
              <a:gd name="connsiteY6" fmla="*/ 628 h 10010"/>
              <a:gd name="connsiteX7" fmla="*/ 10013 w 10013"/>
              <a:gd name="connsiteY7" fmla="*/ 0 h 10010"/>
              <a:gd name="connsiteX0" fmla="*/ 10019 w 10019"/>
              <a:gd name="connsiteY0" fmla="*/ 0 h 10010"/>
              <a:gd name="connsiteX1" fmla="*/ 10019 w 10019"/>
              <a:gd name="connsiteY1" fmla="*/ 8879 h 10010"/>
              <a:gd name="connsiteX2" fmla="*/ 9584 w 10019"/>
              <a:gd name="connsiteY2" fmla="*/ 9731 h 10010"/>
              <a:gd name="connsiteX3" fmla="*/ 4367 w 10019"/>
              <a:gd name="connsiteY3" fmla="*/ 10000 h 10010"/>
              <a:gd name="connsiteX4" fmla="*/ 1367 w 10019"/>
              <a:gd name="connsiteY4" fmla="*/ 9882 h 10010"/>
              <a:gd name="connsiteX5" fmla="*/ 19 w 10019"/>
              <a:gd name="connsiteY5" fmla="*/ 9417 h 10010"/>
              <a:gd name="connsiteX6" fmla="*/ 19 w 10019"/>
              <a:gd name="connsiteY6" fmla="*/ 628 h 10010"/>
              <a:gd name="connsiteX7" fmla="*/ 10019 w 10019"/>
              <a:gd name="connsiteY7" fmla="*/ 0 h 10010"/>
              <a:gd name="connsiteX0" fmla="*/ 10019 w 10019"/>
              <a:gd name="connsiteY0" fmla="*/ 0 h 10001"/>
              <a:gd name="connsiteX1" fmla="*/ 10019 w 10019"/>
              <a:gd name="connsiteY1" fmla="*/ 8879 h 10001"/>
              <a:gd name="connsiteX2" fmla="*/ 9584 w 10019"/>
              <a:gd name="connsiteY2" fmla="*/ 9731 h 10001"/>
              <a:gd name="connsiteX3" fmla="*/ 4367 w 10019"/>
              <a:gd name="connsiteY3" fmla="*/ 10000 h 10001"/>
              <a:gd name="connsiteX4" fmla="*/ 1367 w 10019"/>
              <a:gd name="connsiteY4" fmla="*/ 9882 h 10001"/>
              <a:gd name="connsiteX5" fmla="*/ 19 w 10019"/>
              <a:gd name="connsiteY5" fmla="*/ 9417 h 10001"/>
              <a:gd name="connsiteX6" fmla="*/ 19 w 10019"/>
              <a:gd name="connsiteY6" fmla="*/ 628 h 10001"/>
              <a:gd name="connsiteX7" fmla="*/ 10019 w 10019"/>
              <a:gd name="connsiteY7"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9" h="10001">
                <a:moveTo>
                  <a:pt x="10019" y="0"/>
                </a:moveTo>
                <a:lnTo>
                  <a:pt x="10019" y="8879"/>
                </a:lnTo>
                <a:lnTo>
                  <a:pt x="9584" y="9731"/>
                </a:lnTo>
                <a:cubicBezTo>
                  <a:pt x="8642" y="9918"/>
                  <a:pt x="5997" y="10017"/>
                  <a:pt x="4367" y="10000"/>
                </a:cubicBezTo>
                <a:cubicBezTo>
                  <a:pt x="2737" y="9983"/>
                  <a:pt x="2729" y="10014"/>
                  <a:pt x="1367" y="9882"/>
                </a:cubicBezTo>
                <a:cubicBezTo>
                  <a:pt x="5" y="9750"/>
                  <a:pt x="-53" y="9591"/>
                  <a:pt x="19" y="9417"/>
                </a:cubicBezTo>
                <a:lnTo>
                  <a:pt x="19" y="628"/>
                </a:lnTo>
                <a:lnTo>
                  <a:pt x="10019" y="0"/>
                </a:lnTo>
                <a:close/>
              </a:path>
            </a:pathLst>
          </a:custGeom>
          <a:solidFill>
            <a:schemeClr val="bg1">
              <a:lumMod val="75000"/>
            </a:schemeClr>
          </a:solidFill>
          <a:ln w="12700" cap="flat" cmpd="sng">
            <a:noFill/>
            <a:prstDash val="solid"/>
            <a:round/>
            <a:headEnd/>
            <a:tailEnd/>
          </a:ln>
          <a:effectLst/>
          <a:extLst/>
        </p:spPr>
        <p:txBody>
          <a:bodyPr wrap="none" anchor="ctr"/>
          <a:lstStyle/>
          <a:p>
            <a:endParaRPr lang="en-US"/>
          </a:p>
        </p:txBody>
      </p:sp>
      <p:sp>
        <p:nvSpPr>
          <p:cNvPr id="9" name="Line 25">
            <a:extLst>
              <a:ext uri="{FF2B5EF4-FFF2-40B4-BE49-F238E27FC236}">
                <a16:creationId xmlns:a16="http://schemas.microsoft.com/office/drawing/2014/main" xmlns="" id="{4C7AB05C-FE49-4295-88EE-DCEA0228D194}"/>
              </a:ext>
            </a:extLst>
          </p:cNvPr>
          <p:cNvSpPr>
            <a:spLocks noChangeShapeType="1"/>
          </p:cNvSpPr>
          <p:nvPr/>
        </p:nvSpPr>
        <p:spPr bwMode="blackWhite">
          <a:xfrm flipV="1">
            <a:off x="2449806" y="2032336"/>
            <a:ext cx="0" cy="1025106"/>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26">
            <a:extLst>
              <a:ext uri="{FF2B5EF4-FFF2-40B4-BE49-F238E27FC236}">
                <a16:creationId xmlns:a16="http://schemas.microsoft.com/office/drawing/2014/main" xmlns="" id="{BD166374-26C2-431F-8387-9794775A1C00}"/>
              </a:ext>
            </a:extLst>
          </p:cNvPr>
          <p:cNvSpPr>
            <a:spLocks noChangeShapeType="1"/>
          </p:cNvSpPr>
          <p:nvPr/>
        </p:nvSpPr>
        <p:spPr bwMode="blackWhite">
          <a:xfrm flipV="1">
            <a:off x="2417231" y="2038301"/>
            <a:ext cx="0" cy="1015147"/>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27">
            <a:extLst>
              <a:ext uri="{FF2B5EF4-FFF2-40B4-BE49-F238E27FC236}">
                <a16:creationId xmlns:a16="http://schemas.microsoft.com/office/drawing/2014/main" xmlns="" id="{EC60960B-0AD6-487D-984C-2F07B642603C}"/>
              </a:ext>
            </a:extLst>
          </p:cNvPr>
          <p:cNvSpPr>
            <a:spLocks noChangeShapeType="1"/>
          </p:cNvSpPr>
          <p:nvPr/>
        </p:nvSpPr>
        <p:spPr bwMode="blackWhite">
          <a:xfrm flipV="1">
            <a:off x="2489712" y="1982053"/>
            <a:ext cx="0" cy="102998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 name="Group 11">
            <a:extLst>
              <a:ext uri="{FF2B5EF4-FFF2-40B4-BE49-F238E27FC236}">
                <a16:creationId xmlns:a16="http://schemas.microsoft.com/office/drawing/2014/main" xmlns="" id="{8E4957FB-8104-4197-9ADA-49C6F704AA41}"/>
              </a:ext>
            </a:extLst>
          </p:cNvPr>
          <p:cNvGrpSpPr>
            <a:grpSpLocks/>
          </p:cNvGrpSpPr>
          <p:nvPr/>
        </p:nvGrpSpPr>
        <p:grpSpPr>
          <a:xfrm>
            <a:off x="2581461" y="2332656"/>
            <a:ext cx="1964547" cy="32050"/>
            <a:chOff x="852675" y="1784331"/>
            <a:chExt cx="5493752" cy="112962"/>
          </a:xfrm>
        </p:grpSpPr>
        <p:sp>
          <p:nvSpPr>
            <p:cNvPr id="13" name="Line 28">
              <a:extLst>
                <a:ext uri="{FF2B5EF4-FFF2-40B4-BE49-F238E27FC236}">
                  <a16:creationId xmlns:a16="http://schemas.microsoft.com/office/drawing/2014/main" xmlns="" id="{46AC5329-B87C-4420-9388-5703BD533DDD}"/>
                </a:ext>
              </a:extLst>
            </p:cNvPr>
            <p:cNvSpPr>
              <a:spLocks noChangeShapeType="1"/>
            </p:cNvSpPr>
            <p:nvPr/>
          </p:nvSpPr>
          <p:spPr bwMode="blackWhite">
            <a:xfrm>
              <a:off x="852675" y="1897293"/>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29">
              <a:extLst>
                <a:ext uri="{FF2B5EF4-FFF2-40B4-BE49-F238E27FC236}">
                  <a16:creationId xmlns:a16="http://schemas.microsoft.com/office/drawing/2014/main" xmlns="" id="{B781BDAB-59FB-4AAC-BD00-782CF91F1378}"/>
                </a:ext>
              </a:extLst>
            </p:cNvPr>
            <p:cNvSpPr>
              <a:spLocks noChangeShapeType="1"/>
            </p:cNvSpPr>
            <p:nvPr/>
          </p:nvSpPr>
          <p:spPr bwMode="blackWhite">
            <a:xfrm>
              <a:off x="852675" y="1784331"/>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TextBox 14">
            <a:extLst>
              <a:ext uri="{FF2B5EF4-FFF2-40B4-BE49-F238E27FC236}">
                <a16:creationId xmlns:a16="http://schemas.microsoft.com/office/drawing/2014/main" xmlns="" id="{157F756A-B211-4A57-A7C5-A9AA7C1E747A}"/>
              </a:ext>
            </a:extLst>
          </p:cNvPr>
          <p:cNvSpPr txBox="1">
            <a:spLocks/>
          </p:cNvSpPr>
          <p:nvPr/>
        </p:nvSpPr>
        <p:spPr>
          <a:xfrm>
            <a:off x="2614038" y="2349163"/>
            <a:ext cx="1931971" cy="171434"/>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x-none" baseline="0">
                <a:latin typeface="+mn-lt"/>
              </a:defRPr>
            </a:lvl1pPr>
            <a:lvl2pPr marL="193675" lvl="1" indent="-192088" defTabSz="895350" eaLnBrk="1" latinLnBrk="0" hangingPunct="1">
              <a:buClr>
                <a:schemeClr val="tx2"/>
              </a:buClr>
              <a:buSzPct val="125000"/>
              <a:buFont typeface="Arial" charset="0"/>
              <a:buChar char="▪"/>
              <a:defRPr lang="x-none" baseline="0">
                <a:latin typeface="+mn-lt"/>
              </a:defRPr>
            </a:lvl2pPr>
            <a:lvl3pPr marL="457200" lvl="2" indent="-261938" defTabSz="895350" eaLnBrk="1" latinLnBrk="0" hangingPunct="1">
              <a:buClr>
                <a:schemeClr val="tx2"/>
              </a:buClr>
              <a:buSzPct val="120000"/>
              <a:buFont typeface="Arial" charset="0"/>
              <a:buChar char="–"/>
              <a:defRPr lang="x-none" baseline="0">
                <a:latin typeface="+mn-lt"/>
              </a:defRPr>
            </a:lvl3pPr>
            <a:lvl4pPr marL="614363" lvl="3" indent="-155575" defTabSz="895350" eaLnBrk="1" latinLnBrk="0" hangingPunct="1">
              <a:buClr>
                <a:schemeClr val="tx2"/>
              </a:buClr>
              <a:buSzPct val="120000"/>
              <a:buFont typeface="Arial" charset="0"/>
              <a:buChar char="▫"/>
              <a:defRPr lang="x-none" baseline="0">
                <a:latin typeface="+mn-lt"/>
              </a:defRPr>
            </a:lvl4pPr>
            <a:lvl5pPr marL="749808" lvl="4" indent="-130175" defTabSz="895350" eaLnBrk="1" latinLnBrk="0" hangingPunct="1">
              <a:buClr>
                <a:schemeClr val="tx2"/>
              </a:buClr>
              <a:buSzPct val="89000"/>
              <a:buFont typeface="Arial" charset="0"/>
              <a:buChar char="-"/>
              <a:defRPr lang="x-none"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marL="1587" lvl="1" indent="0">
              <a:buNone/>
            </a:pPr>
            <a:endParaRPr lang="en-US" sz="14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C56B6EE9-5063-4584-905F-39055AA68D7E}"/>
              </a:ext>
            </a:extLst>
          </p:cNvPr>
          <p:cNvSpPr/>
          <p:nvPr/>
        </p:nvSpPr>
        <p:spPr>
          <a:xfrm>
            <a:off x="2594508" y="2402006"/>
            <a:ext cx="1946513" cy="600164"/>
          </a:xfrm>
          <a:prstGeom prst="rect">
            <a:avLst/>
          </a:prstGeom>
        </p:spPr>
        <p:txBody>
          <a:bodyPr wrap="square">
            <a:spAutoFit/>
          </a:bodyPr>
          <a:lstStyle/>
          <a:p>
            <a:pPr fontAlgn="base"/>
            <a:r>
              <a:rPr lang="en-US" sz="1100" dirty="0">
                <a:solidFill>
                  <a:srgbClr val="111111"/>
                </a:solidFill>
                <a:latin typeface="+mj-lt"/>
              </a:rPr>
              <a:t>Purdue University Income-Share Agreements Could Solve Debt Crisis (2017)</a:t>
            </a:r>
            <a:endParaRPr lang="en-US" sz="1100" b="0" i="0" dirty="0">
              <a:solidFill>
                <a:srgbClr val="111111"/>
              </a:solidFill>
              <a:effectLst/>
              <a:latin typeface="+mj-lt"/>
            </a:endParaRPr>
          </a:p>
        </p:txBody>
      </p:sp>
      <p:pic>
        <p:nvPicPr>
          <p:cNvPr id="4098" name="Picture 2" descr="Image result for purdue logo">
            <a:extLst>
              <a:ext uri="{FF2B5EF4-FFF2-40B4-BE49-F238E27FC236}">
                <a16:creationId xmlns:a16="http://schemas.microsoft.com/office/drawing/2014/main" xmlns="" id="{835C41CF-2382-4455-9A09-6DB48CF2E50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282"/>
          <a:stretch/>
        </p:blipFill>
        <p:spPr bwMode="auto">
          <a:xfrm>
            <a:off x="602630" y="2322123"/>
            <a:ext cx="1371600" cy="4455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he atlantic logo">
            <a:extLst>
              <a:ext uri="{FF2B5EF4-FFF2-40B4-BE49-F238E27FC236}">
                <a16:creationId xmlns:a16="http://schemas.microsoft.com/office/drawing/2014/main" xmlns="" id="{94C6C875-88F4-4C7C-A3B4-E8AA208C61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696" y="2029633"/>
            <a:ext cx="732124" cy="254591"/>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23">
            <a:extLst>
              <a:ext uri="{FF2B5EF4-FFF2-40B4-BE49-F238E27FC236}">
                <a16:creationId xmlns:a16="http://schemas.microsoft.com/office/drawing/2014/main" xmlns="" id="{A13B1EEA-D452-412A-A883-ADBD56749504}"/>
              </a:ext>
            </a:extLst>
          </p:cNvPr>
          <p:cNvSpPr>
            <a:spLocks/>
          </p:cNvSpPr>
          <p:nvPr/>
        </p:nvSpPr>
        <p:spPr bwMode="blackWhite">
          <a:xfrm>
            <a:off x="2390086" y="3393351"/>
            <a:ext cx="2193345" cy="1082728"/>
          </a:xfrm>
          <a:custGeom>
            <a:avLst/>
            <a:gdLst>
              <a:gd name="T0" fmla="*/ 152 w 2515"/>
              <a:gd name="T1" fmla="*/ 2 h 1706"/>
              <a:gd name="T2" fmla="*/ 2515 w 2515"/>
              <a:gd name="T3" fmla="*/ 0 h 1706"/>
              <a:gd name="T4" fmla="*/ 2515 w 2515"/>
              <a:gd name="T5" fmla="*/ 1486 h 1706"/>
              <a:gd name="T6" fmla="*/ 2486 w 2515"/>
              <a:gd name="T7" fmla="*/ 1644 h 1706"/>
              <a:gd name="T8" fmla="*/ 2424 w 2515"/>
              <a:gd name="T9" fmla="*/ 1706 h 1706"/>
              <a:gd name="T10" fmla="*/ 64 w 2515"/>
              <a:gd name="T11" fmla="*/ 1706 h 1706"/>
              <a:gd name="T12" fmla="*/ 29 w 2515"/>
              <a:gd name="T13" fmla="*/ 1601 h 1706"/>
              <a:gd name="T14" fmla="*/ 0 w 2515"/>
              <a:gd name="T15" fmla="*/ 178 h 1706"/>
              <a:gd name="T16" fmla="*/ 152 w 2515"/>
              <a:gd name="T17" fmla="*/ 2 h 1706"/>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604" y="12"/>
                </a:moveTo>
                <a:lnTo>
                  <a:pt x="10000" y="0"/>
                </a:lnTo>
                <a:lnTo>
                  <a:pt x="10000" y="8710"/>
                </a:lnTo>
                <a:cubicBezTo>
                  <a:pt x="9962" y="9019"/>
                  <a:pt x="10012" y="9278"/>
                  <a:pt x="9885" y="9637"/>
                </a:cubicBezTo>
                <a:cubicBezTo>
                  <a:pt x="9803" y="9758"/>
                  <a:pt x="9780" y="9896"/>
                  <a:pt x="9638" y="10000"/>
                </a:cubicBezTo>
                <a:lnTo>
                  <a:pt x="254" y="10000"/>
                </a:lnTo>
                <a:cubicBezTo>
                  <a:pt x="208" y="9795"/>
                  <a:pt x="161" y="9590"/>
                  <a:pt x="115" y="9385"/>
                </a:cubicBezTo>
                <a:cubicBezTo>
                  <a:pt x="77" y="6604"/>
                  <a:pt x="38" y="3824"/>
                  <a:pt x="0" y="1043"/>
                </a:cubicBezTo>
                <a:lnTo>
                  <a:pt x="604" y="12"/>
                </a:lnTo>
                <a:close/>
              </a:path>
            </a:pathLst>
          </a:custGeom>
          <a:solidFill>
            <a:schemeClr val="bg2">
              <a:lumMod val="95000"/>
              <a:alpha val="57000"/>
            </a:schemeClr>
          </a:solidFill>
          <a:ln w="12700" cap="flat" cmpd="sng">
            <a:noFill/>
            <a:prstDash val="solid"/>
            <a:round/>
            <a:headEnd/>
            <a:tailEnd/>
          </a:ln>
          <a:effectLst>
            <a:outerShdw dist="35921" dir="2700000" algn="ctr" rotWithShape="0">
              <a:schemeClr val="bg2"/>
            </a:outerShdw>
          </a:effectLst>
        </p:spPr>
        <p:txBody>
          <a:bodyPr wrap="none" anchor="ctr"/>
          <a:lstStyle/>
          <a:p>
            <a:endParaRPr lang="en-US" dirty="0"/>
          </a:p>
        </p:txBody>
      </p:sp>
      <p:sp>
        <p:nvSpPr>
          <p:cNvPr id="21" name="Freeform 24">
            <a:extLst>
              <a:ext uri="{FF2B5EF4-FFF2-40B4-BE49-F238E27FC236}">
                <a16:creationId xmlns:a16="http://schemas.microsoft.com/office/drawing/2014/main" xmlns="" id="{AB40AB4E-A20F-49CD-AE5D-DC32CE7662F3}"/>
              </a:ext>
            </a:extLst>
          </p:cNvPr>
          <p:cNvSpPr>
            <a:spLocks/>
          </p:cNvSpPr>
          <p:nvPr/>
        </p:nvSpPr>
        <p:spPr bwMode="blackWhite">
          <a:xfrm>
            <a:off x="2389836" y="3394204"/>
            <a:ext cx="131906" cy="1082125"/>
          </a:xfrm>
          <a:custGeom>
            <a:avLst/>
            <a:gdLst>
              <a:gd name="T0" fmla="*/ 184 w 184"/>
              <a:gd name="T1" fmla="*/ 0 h 1784"/>
              <a:gd name="T2" fmla="*/ 184 w 184"/>
              <a:gd name="T3" fmla="*/ 1584 h 1784"/>
              <a:gd name="T4" fmla="*/ 176 w 184"/>
              <a:gd name="T5" fmla="*/ 1736 h 1784"/>
              <a:gd name="T6" fmla="*/ 80 w 184"/>
              <a:gd name="T7" fmla="*/ 1784 h 1784"/>
              <a:gd name="T8" fmla="*/ 32 w 184"/>
              <a:gd name="T9" fmla="*/ 1760 h 1784"/>
              <a:gd name="T10" fmla="*/ 0 w 184"/>
              <a:gd name="T11" fmla="*/ 1680 h 1784"/>
              <a:gd name="T12" fmla="*/ 0 w 184"/>
              <a:gd name="T13" fmla="*/ 112 h 1784"/>
              <a:gd name="T14" fmla="*/ 184 w 184"/>
              <a:gd name="T15" fmla="*/ 0 h 1784"/>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20 w 10020"/>
              <a:gd name="connsiteY0" fmla="*/ 0 h 10000"/>
              <a:gd name="connsiteX1" fmla="*/ 10020 w 10020"/>
              <a:gd name="connsiteY1" fmla="*/ 8879 h 10000"/>
              <a:gd name="connsiteX2" fmla="*/ 9585 w 10020"/>
              <a:gd name="connsiteY2" fmla="*/ 9731 h 10000"/>
              <a:gd name="connsiteX3" fmla="*/ 4368 w 10020"/>
              <a:gd name="connsiteY3" fmla="*/ 10000 h 10000"/>
              <a:gd name="connsiteX4" fmla="*/ 1759 w 10020"/>
              <a:gd name="connsiteY4" fmla="*/ 9865 h 10000"/>
              <a:gd name="connsiteX5" fmla="*/ 20 w 10020"/>
              <a:gd name="connsiteY5" fmla="*/ 9417 h 10000"/>
              <a:gd name="connsiteX6" fmla="*/ 20 w 10020"/>
              <a:gd name="connsiteY6" fmla="*/ 628 h 10000"/>
              <a:gd name="connsiteX7" fmla="*/ 10020 w 10020"/>
              <a:gd name="connsiteY7" fmla="*/ 0 h 10000"/>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34 w 10034"/>
              <a:gd name="connsiteY0" fmla="*/ 0 h 10007"/>
              <a:gd name="connsiteX1" fmla="*/ 10034 w 10034"/>
              <a:gd name="connsiteY1" fmla="*/ 8879 h 10007"/>
              <a:gd name="connsiteX2" fmla="*/ 9599 w 10034"/>
              <a:gd name="connsiteY2" fmla="*/ 9731 h 10007"/>
              <a:gd name="connsiteX3" fmla="*/ 4382 w 10034"/>
              <a:gd name="connsiteY3" fmla="*/ 10000 h 10007"/>
              <a:gd name="connsiteX4" fmla="*/ 1773 w 10034"/>
              <a:gd name="connsiteY4" fmla="*/ 9865 h 10007"/>
              <a:gd name="connsiteX5" fmla="*/ 34 w 10034"/>
              <a:gd name="connsiteY5" fmla="*/ 9417 h 10007"/>
              <a:gd name="connsiteX6" fmla="*/ 34 w 10034"/>
              <a:gd name="connsiteY6" fmla="*/ 628 h 10007"/>
              <a:gd name="connsiteX7" fmla="*/ 10034 w 10034"/>
              <a:gd name="connsiteY7" fmla="*/ 0 h 10007"/>
              <a:gd name="connsiteX0" fmla="*/ 10006 w 10006"/>
              <a:gd name="connsiteY0" fmla="*/ 0 h 10007"/>
              <a:gd name="connsiteX1" fmla="*/ 10006 w 10006"/>
              <a:gd name="connsiteY1" fmla="*/ 8879 h 10007"/>
              <a:gd name="connsiteX2" fmla="*/ 9571 w 10006"/>
              <a:gd name="connsiteY2" fmla="*/ 9731 h 10007"/>
              <a:gd name="connsiteX3" fmla="*/ 4354 w 10006"/>
              <a:gd name="connsiteY3" fmla="*/ 10000 h 10007"/>
              <a:gd name="connsiteX4" fmla="*/ 1745 w 10006"/>
              <a:gd name="connsiteY4" fmla="*/ 9865 h 10007"/>
              <a:gd name="connsiteX5" fmla="*/ 6 w 10006"/>
              <a:gd name="connsiteY5" fmla="*/ 9417 h 10007"/>
              <a:gd name="connsiteX6" fmla="*/ 6 w 10006"/>
              <a:gd name="connsiteY6" fmla="*/ 628 h 10007"/>
              <a:gd name="connsiteX7" fmla="*/ 10006 w 10006"/>
              <a:gd name="connsiteY7" fmla="*/ 0 h 10007"/>
              <a:gd name="connsiteX0" fmla="*/ 10013 w 10013"/>
              <a:gd name="connsiteY0" fmla="*/ 0 h 10010"/>
              <a:gd name="connsiteX1" fmla="*/ 10013 w 10013"/>
              <a:gd name="connsiteY1" fmla="*/ 8879 h 10010"/>
              <a:gd name="connsiteX2" fmla="*/ 9578 w 10013"/>
              <a:gd name="connsiteY2" fmla="*/ 9731 h 10010"/>
              <a:gd name="connsiteX3" fmla="*/ 4361 w 10013"/>
              <a:gd name="connsiteY3" fmla="*/ 10000 h 10010"/>
              <a:gd name="connsiteX4" fmla="*/ 1361 w 10013"/>
              <a:gd name="connsiteY4" fmla="*/ 9882 h 10010"/>
              <a:gd name="connsiteX5" fmla="*/ 13 w 10013"/>
              <a:gd name="connsiteY5" fmla="*/ 9417 h 10010"/>
              <a:gd name="connsiteX6" fmla="*/ 13 w 10013"/>
              <a:gd name="connsiteY6" fmla="*/ 628 h 10010"/>
              <a:gd name="connsiteX7" fmla="*/ 10013 w 10013"/>
              <a:gd name="connsiteY7" fmla="*/ 0 h 10010"/>
              <a:gd name="connsiteX0" fmla="*/ 10019 w 10019"/>
              <a:gd name="connsiteY0" fmla="*/ 0 h 10010"/>
              <a:gd name="connsiteX1" fmla="*/ 10019 w 10019"/>
              <a:gd name="connsiteY1" fmla="*/ 8879 h 10010"/>
              <a:gd name="connsiteX2" fmla="*/ 9584 w 10019"/>
              <a:gd name="connsiteY2" fmla="*/ 9731 h 10010"/>
              <a:gd name="connsiteX3" fmla="*/ 4367 w 10019"/>
              <a:gd name="connsiteY3" fmla="*/ 10000 h 10010"/>
              <a:gd name="connsiteX4" fmla="*/ 1367 w 10019"/>
              <a:gd name="connsiteY4" fmla="*/ 9882 h 10010"/>
              <a:gd name="connsiteX5" fmla="*/ 19 w 10019"/>
              <a:gd name="connsiteY5" fmla="*/ 9417 h 10010"/>
              <a:gd name="connsiteX6" fmla="*/ 19 w 10019"/>
              <a:gd name="connsiteY6" fmla="*/ 628 h 10010"/>
              <a:gd name="connsiteX7" fmla="*/ 10019 w 10019"/>
              <a:gd name="connsiteY7" fmla="*/ 0 h 10010"/>
              <a:gd name="connsiteX0" fmla="*/ 10019 w 10019"/>
              <a:gd name="connsiteY0" fmla="*/ 0 h 10001"/>
              <a:gd name="connsiteX1" fmla="*/ 10019 w 10019"/>
              <a:gd name="connsiteY1" fmla="*/ 8879 h 10001"/>
              <a:gd name="connsiteX2" fmla="*/ 9584 w 10019"/>
              <a:gd name="connsiteY2" fmla="*/ 9731 h 10001"/>
              <a:gd name="connsiteX3" fmla="*/ 4367 w 10019"/>
              <a:gd name="connsiteY3" fmla="*/ 10000 h 10001"/>
              <a:gd name="connsiteX4" fmla="*/ 1367 w 10019"/>
              <a:gd name="connsiteY4" fmla="*/ 9882 h 10001"/>
              <a:gd name="connsiteX5" fmla="*/ 19 w 10019"/>
              <a:gd name="connsiteY5" fmla="*/ 9417 h 10001"/>
              <a:gd name="connsiteX6" fmla="*/ 19 w 10019"/>
              <a:gd name="connsiteY6" fmla="*/ 628 h 10001"/>
              <a:gd name="connsiteX7" fmla="*/ 10019 w 10019"/>
              <a:gd name="connsiteY7"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9" h="10001">
                <a:moveTo>
                  <a:pt x="10019" y="0"/>
                </a:moveTo>
                <a:lnTo>
                  <a:pt x="10019" y="8879"/>
                </a:lnTo>
                <a:lnTo>
                  <a:pt x="9584" y="9731"/>
                </a:lnTo>
                <a:cubicBezTo>
                  <a:pt x="8642" y="9918"/>
                  <a:pt x="5997" y="10017"/>
                  <a:pt x="4367" y="10000"/>
                </a:cubicBezTo>
                <a:cubicBezTo>
                  <a:pt x="2737" y="9983"/>
                  <a:pt x="2729" y="10014"/>
                  <a:pt x="1367" y="9882"/>
                </a:cubicBezTo>
                <a:cubicBezTo>
                  <a:pt x="5" y="9750"/>
                  <a:pt x="-53" y="9591"/>
                  <a:pt x="19" y="9417"/>
                </a:cubicBezTo>
                <a:lnTo>
                  <a:pt x="19" y="628"/>
                </a:lnTo>
                <a:lnTo>
                  <a:pt x="10019" y="0"/>
                </a:lnTo>
                <a:close/>
              </a:path>
            </a:pathLst>
          </a:custGeom>
          <a:solidFill>
            <a:schemeClr val="bg1">
              <a:lumMod val="75000"/>
            </a:schemeClr>
          </a:solidFill>
          <a:ln w="12700" cap="flat" cmpd="sng">
            <a:noFill/>
            <a:prstDash val="solid"/>
            <a:round/>
            <a:headEnd/>
            <a:tailEnd/>
          </a:ln>
          <a:effectLst/>
          <a:extLst/>
        </p:spPr>
        <p:txBody>
          <a:bodyPr wrap="none" anchor="ctr"/>
          <a:lstStyle/>
          <a:p>
            <a:endParaRPr lang="en-US"/>
          </a:p>
        </p:txBody>
      </p:sp>
      <p:sp>
        <p:nvSpPr>
          <p:cNvPr id="22" name="Line 25">
            <a:extLst>
              <a:ext uri="{FF2B5EF4-FFF2-40B4-BE49-F238E27FC236}">
                <a16:creationId xmlns:a16="http://schemas.microsoft.com/office/drawing/2014/main" xmlns="" id="{FCF327F2-6B35-4D0C-A6F4-ECB6F7B84119}"/>
              </a:ext>
            </a:extLst>
          </p:cNvPr>
          <p:cNvSpPr>
            <a:spLocks noChangeShapeType="1"/>
          </p:cNvSpPr>
          <p:nvPr/>
        </p:nvSpPr>
        <p:spPr bwMode="blackWhite">
          <a:xfrm flipV="1">
            <a:off x="2449806" y="3444487"/>
            <a:ext cx="0" cy="1025106"/>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6">
            <a:extLst>
              <a:ext uri="{FF2B5EF4-FFF2-40B4-BE49-F238E27FC236}">
                <a16:creationId xmlns:a16="http://schemas.microsoft.com/office/drawing/2014/main" xmlns="" id="{DEE711DD-C869-4A8F-B156-380F8BBE23C9}"/>
              </a:ext>
            </a:extLst>
          </p:cNvPr>
          <p:cNvSpPr>
            <a:spLocks noChangeShapeType="1"/>
          </p:cNvSpPr>
          <p:nvPr/>
        </p:nvSpPr>
        <p:spPr bwMode="blackWhite">
          <a:xfrm flipV="1">
            <a:off x="2417231" y="3450452"/>
            <a:ext cx="0" cy="1015147"/>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7">
            <a:extLst>
              <a:ext uri="{FF2B5EF4-FFF2-40B4-BE49-F238E27FC236}">
                <a16:creationId xmlns:a16="http://schemas.microsoft.com/office/drawing/2014/main" xmlns="" id="{A389FD9D-ED48-4F2D-9274-A90B6D8B4B11}"/>
              </a:ext>
            </a:extLst>
          </p:cNvPr>
          <p:cNvSpPr>
            <a:spLocks noChangeShapeType="1"/>
          </p:cNvSpPr>
          <p:nvPr/>
        </p:nvSpPr>
        <p:spPr bwMode="blackWhite">
          <a:xfrm flipV="1">
            <a:off x="2489712" y="3394204"/>
            <a:ext cx="0" cy="102998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Box 27">
            <a:extLst>
              <a:ext uri="{FF2B5EF4-FFF2-40B4-BE49-F238E27FC236}">
                <a16:creationId xmlns:a16="http://schemas.microsoft.com/office/drawing/2014/main" xmlns="" id="{48DF5623-ABBA-4833-9699-B48D1B4465DD}"/>
              </a:ext>
            </a:extLst>
          </p:cNvPr>
          <p:cNvSpPr txBox="1">
            <a:spLocks/>
          </p:cNvSpPr>
          <p:nvPr/>
        </p:nvSpPr>
        <p:spPr>
          <a:xfrm>
            <a:off x="2614038" y="3761314"/>
            <a:ext cx="1931971" cy="171434"/>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x-none" baseline="0">
                <a:latin typeface="+mn-lt"/>
              </a:defRPr>
            </a:lvl1pPr>
            <a:lvl2pPr marL="193675" lvl="1" indent="-192088" defTabSz="895350" eaLnBrk="1" latinLnBrk="0" hangingPunct="1">
              <a:buClr>
                <a:schemeClr val="tx2"/>
              </a:buClr>
              <a:buSzPct val="125000"/>
              <a:buFont typeface="Arial" charset="0"/>
              <a:buChar char="▪"/>
              <a:defRPr lang="x-none" baseline="0">
                <a:latin typeface="+mn-lt"/>
              </a:defRPr>
            </a:lvl2pPr>
            <a:lvl3pPr marL="457200" lvl="2" indent="-261938" defTabSz="895350" eaLnBrk="1" latinLnBrk="0" hangingPunct="1">
              <a:buClr>
                <a:schemeClr val="tx2"/>
              </a:buClr>
              <a:buSzPct val="120000"/>
              <a:buFont typeface="Arial" charset="0"/>
              <a:buChar char="–"/>
              <a:defRPr lang="x-none" baseline="0">
                <a:latin typeface="+mn-lt"/>
              </a:defRPr>
            </a:lvl3pPr>
            <a:lvl4pPr marL="614363" lvl="3" indent="-155575" defTabSz="895350" eaLnBrk="1" latinLnBrk="0" hangingPunct="1">
              <a:buClr>
                <a:schemeClr val="tx2"/>
              </a:buClr>
              <a:buSzPct val="120000"/>
              <a:buFont typeface="Arial" charset="0"/>
              <a:buChar char="▫"/>
              <a:defRPr lang="x-none" baseline="0">
                <a:latin typeface="+mn-lt"/>
              </a:defRPr>
            </a:lvl4pPr>
            <a:lvl5pPr marL="749808" lvl="4" indent="-130175" defTabSz="895350" eaLnBrk="1" latinLnBrk="0" hangingPunct="1">
              <a:buClr>
                <a:schemeClr val="tx2"/>
              </a:buClr>
              <a:buSzPct val="89000"/>
              <a:buFont typeface="Arial" charset="0"/>
              <a:buChar char="-"/>
              <a:defRPr lang="x-none"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marL="1587" lvl="1" indent="0">
              <a:buNone/>
            </a:pPr>
            <a:endParaRPr lang="en-US" sz="1400" dirty="0">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96A71D44-6C9D-4446-A3B3-749036981A8C}"/>
              </a:ext>
            </a:extLst>
          </p:cNvPr>
          <p:cNvSpPr/>
          <p:nvPr/>
        </p:nvSpPr>
        <p:spPr>
          <a:xfrm>
            <a:off x="3233967" y="3444487"/>
            <a:ext cx="1307054" cy="938719"/>
          </a:xfrm>
          <a:prstGeom prst="rect">
            <a:avLst/>
          </a:prstGeom>
        </p:spPr>
        <p:txBody>
          <a:bodyPr wrap="square">
            <a:spAutoFit/>
          </a:bodyPr>
          <a:lstStyle/>
          <a:p>
            <a:pPr fontAlgn="base"/>
            <a:r>
              <a:rPr lang="en-US" sz="1100" dirty="0">
                <a:solidFill>
                  <a:srgbClr val="111111"/>
                </a:solidFill>
                <a:latin typeface="+mj-lt"/>
              </a:rPr>
              <a:t>U of U launches financing program to help students finish their degrees (2019)</a:t>
            </a:r>
            <a:endParaRPr lang="en-US" sz="1100" b="0" i="0" dirty="0">
              <a:solidFill>
                <a:srgbClr val="111111"/>
              </a:solidFill>
              <a:effectLst/>
              <a:latin typeface="+mj-lt"/>
            </a:endParaRPr>
          </a:p>
        </p:txBody>
      </p:sp>
      <p:pic>
        <p:nvPicPr>
          <p:cNvPr id="4102" name="Picture 6" descr="Image result for clarkson university logo">
            <a:extLst>
              <a:ext uri="{FF2B5EF4-FFF2-40B4-BE49-F238E27FC236}">
                <a16:creationId xmlns:a16="http://schemas.microsoft.com/office/drawing/2014/main" xmlns="" id="{A75B80AA-9387-4B14-96D3-AEBEEFE54D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730" y="5047495"/>
            <a:ext cx="1138237" cy="46696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xmlns="" id="{0A7A06A2-3D44-43D8-9126-D357B440FBDA}"/>
              </a:ext>
            </a:extLst>
          </p:cNvPr>
          <p:cNvGrpSpPr/>
          <p:nvPr/>
        </p:nvGrpSpPr>
        <p:grpSpPr>
          <a:xfrm>
            <a:off x="2389836" y="4741583"/>
            <a:ext cx="2193595" cy="1190248"/>
            <a:chOff x="2378405" y="4741582"/>
            <a:chExt cx="2193595" cy="1359525"/>
          </a:xfrm>
        </p:grpSpPr>
        <p:sp>
          <p:nvSpPr>
            <p:cNvPr id="32" name="Freeform 23">
              <a:extLst>
                <a:ext uri="{FF2B5EF4-FFF2-40B4-BE49-F238E27FC236}">
                  <a16:creationId xmlns:a16="http://schemas.microsoft.com/office/drawing/2014/main" xmlns="" id="{ABDD7F6B-390C-492B-84CE-EB038561AB4E}"/>
                </a:ext>
              </a:extLst>
            </p:cNvPr>
            <p:cNvSpPr>
              <a:spLocks/>
            </p:cNvSpPr>
            <p:nvPr/>
          </p:nvSpPr>
          <p:spPr bwMode="blackWhite">
            <a:xfrm>
              <a:off x="2378655" y="4741582"/>
              <a:ext cx="2193345" cy="1359211"/>
            </a:xfrm>
            <a:custGeom>
              <a:avLst/>
              <a:gdLst>
                <a:gd name="T0" fmla="*/ 152 w 2515"/>
                <a:gd name="T1" fmla="*/ 2 h 1706"/>
                <a:gd name="T2" fmla="*/ 2515 w 2515"/>
                <a:gd name="T3" fmla="*/ 0 h 1706"/>
                <a:gd name="T4" fmla="*/ 2515 w 2515"/>
                <a:gd name="T5" fmla="*/ 1486 h 1706"/>
                <a:gd name="T6" fmla="*/ 2486 w 2515"/>
                <a:gd name="T7" fmla="*/ 1644 h 1706"/>
                <a:gd name="T8" fmla="*/ 2424 w 2515"/>
                <a:gd name="T9" fmla="*/ 1706 h 1706"/>
                <a:gd name="T10" fmla="*/ 64 w 2515"/>
                <a:gd name="T11" fmla="*/ 1706 h 1706"/>
                <a:gd name="T12" fmla="*/ 29 w 2515"/>
                <a:gd name="T13" fmla="*/ 1601 h 1706"/>
                <a:gd name="T14" fmla="*/ 0 w 2515"/>
                <a:gd name="T15" fmla="*/ 178 h 1706"/>
                <a:gd name="T16" fmla="*/ 152 w 2515"/>
                <a:gd name="T17" fmla="*/ 2 h 1706"/>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604" y="12"/>
                  </a:moveTo>
                  <a:lnTo>
                    <a:pt x="10000" y="0"/>
                  </a:lnTo>
                  <a:lnTo>
                    <a:pt x="10000" y="8710"/>
                  </a:lnTo>
                  <a:cubicBezTo>
                    <a:pt x="9962" y="9019"/>
                    <a:pt x="10012" y="9278"/>
                    <a:pt x="9885" y="9637"/>
                  </a:cubicBezTo>
                  <a:cubicBezTo>
                    <a:pt x="9803" y="9758"/>
                    <a:pt x="9780" y="9896"/>
                    <a:pt x="9638" y="10000"/>
                  </a:cubicBezTo>
                  <a:lnTo>
                    <a:pt x="254" y="10000"/>
                  </a:lnTo>
                  <a:cubicBezTo>
                    <a:pt x="208" y="9795"/>
                    <a:pt x="161" y="9590"/>
                    <a:pt x="115" y="9385"/>
                  </a:cubicBezTo>
                  <a:cubicBezTo>
                    <a:pt x="77" y="6604"/>
                    <a:pt x="38" y="3824"/>
                    <a:pt x="0" y="1043"/>
                  </a:cubicBezTo>
                  <a:lnTo>
                    <a:pt x="604" y="12"/>
                  </a:lnTo>
                  <a:close/>
                </a:path>
              </a:pathLst>
            </a:custGeom>
            <a:solidFill>
              <a:schemeClr val="bg2">
                <a:lumMod val="95000"/>
                <a:alpha val="57000"/>
              </a:schemeClr>
            </a:solidFill>
            <a:ln w="12700" cap="flat" cmpd="sng">
              <a:noFill/>
              <a:prstDash val="solid"/>
              <a:round/>
              <a:headEnd/>
              <a:tailEnd/>
            </a:ln>
            <a:effectLst>
              <a:outerShdw dist="35921" dir="2700000" algn="ctr" rotWithShape="0">
                <a:schemeClr val="bg2"/>
              </a:outerShdw>
            </a:effectLst>
          </p:spPr>
          <p:txBody>
            <a:bodyPr wrap="none" anchor="ctr"/>
            <a:lstStyle/>
            <a:p>
              <a:endParaRPr lang="en-US" dirty="0"/>
            </a:p>
          </p:txBody>
        </p:sp>
        <p:sp>
          <p:nvSpPr>
            <p:cNvPr id="33" name="Freeform 24">
              <a:extLst>
                <a:ext uri="{FF2B5EF4-FFF2-40B4-BE49-F238E27FC236}">
                  <a16:creationId xmlns:a16="http://schemas.microsoft.com/office/drawing/2014/main" xmlns="" id="{3558A9C6-0275-4152-8E63-DFC0E7891CAE}"/>
                </a:ext>
              </a:extLst>
            </p:cNvPr>
            <p:cNvSpPr>
              <a:spLocks/>
            </p:cNvSpPr>
            <p:nvPr/>
          </p:nvSpPr>
          <p:spPr bwMode="blackWhite">
            <a:xfrm>
              <a:off x="2378405" y="4742653"/>
              <a:ext cx="131906" cy="1358454"/>
            </a:xfrm>
            <a:custGeom>
              <a:avLst/>
              <a:gdLst>
                <a:gd name="T0" fmla="*/ 184 w 184"/>
                <a:gd name="T1" fmla="*/ 0 h 1784"/>
                <a:gd name="T2" fmla="*/ 184 w 184"/>
                <a:gd name="T3" fmla="*/ 1584 h 1784"/>
                <a:gd name="T4" fmla="*/ 176 w 184"/>
                <a:gd name="T5" fmla="*/ 1736 h 1784"/>
                <a:gd name="T6" fmla="*/ 80 w 184"/>
                <a:gd name="T7" fmla="*/ 1784 h 1784"/>
                <a:gd name="T8" fmla="*/ 32 w 184"/>
                <a:gd name="T9" fmla="*/ 1760 h 1784"/>
                <a:gd name="T10" fmla="*/ 0 w 184"/>
                <a:gd name="T11" fmla="*/ 1680 h 1784"/>
                <a:gd name="T12" fmla="*/ 0 w 184"/>
                <a:gd name="T13" fmla="*/ 112 h 1784"/>
                <a:gd name="T14" fmla="*/ 184 w 184"/>
                <a:gd name="T15" fmla="*/ 0 h 1784"/>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20 w 10020"/>
                <a:gd name="connsiteY0" fmla="*/ 0 h 10000"/>
                <a:gd name="connsiteX1" fmla="*/ 10020 w 10020"/>
                <a:gd name="connsiteY1" fmla="*/ 8879 h 10000"/>
                <a:gd name="connsiteX2" fmla="*/ 9585 w 10020"/>
                <a:gd name="connsiteY2" fmla="*/ 9731 h 10000"/>
                <a:gd name="connsiteX3" fmla="*/ 4368 w 10020"/>
                <a:gd name="connsiteY3" fmla="*/ 10000 h 10000"/>
                <a:gd name="connsiteX4" fmla="*/ 1759 w 10020"/>
                <a:gd name="connsiteY4" fmla="*/ 9865 h 10000"/>
                <a:gd name="connsiteX5" fmla="*/ 20 w 10020"/>
                <a:gd name="connsiteY5" fmla="*/ 9417 h 10000"/>
                <a:gd name="connsiteX6" fmla="*/ 20 w 10020"/>
                <a:gd name="connsiteY6" fmla="*/ 628 h 10000"/>
                <a:gd name="connsiteX7" fmla="*/ 10020 w 10020"/>
                <a:gd name="connsiteY7" fmla="*/ 0 h 10000"/>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34 w 10034"/>
                <a:gd name="connsiteY0" fmla="*/ 0 h 10007"/>
                <a:gd name="connsiteX1" fmla="*/ 10034 w 10034"/>
                <a:gd name="connsiteY1" fmla="*/ 8879 h 10007"/>
                <a:gd name="connsiteX2" fmla="*/ 9599 w 10034"/>
                <a:gd name="connsiteY2" fmla="*/ 9731 h 10007"/>
                <a:gd name="connsiteX3" fmla="*/ 4382 w 10034"/>
                <a:gd name="connsiteY3" fmla="*/ 10000 h 10007"/>
                <a:gd name="connsiteX4" fmla="*/ 1773 w 10034"/>
                <a:gd name="connsiteY4" fmla="*/ 9865 h 10007"/>
                <a:gd name="connsiteX5" fmla="*/ 34 w 10034"/>
                <a:gd name="connsiteY5" fmla="*/ 9417 h 10007"/>
                <a:gd name="connsiteX6" fmla="*/ 34 w 10034"/>
                <a:gd name="connsiteY6" fmla="*/ 628 h 10007"/>
                <a:gd name="connsiteX7" fmla="*/ 10034 w 10034"/>
                <a:gd name="connsiteY7" fmla="*/ 0 h 10007"/>
                <a:gd name="connsiteX0" fmla="*/ 10006 w 10006"/>
                <a:gd name="connsiteY0" fmla="*/ 0 h 10007"/>
                <a:gd name="connsiteX1" fmla="*/ 10006 w 10006"/>
                <a:gd name="connsiteY1" fmla="*/ 8879 h 10007"/>
                <a:gd name="connsiteX2" fmla="*/ 9571 w 10006"/>
                <a:gd name="connsiteY2" fmla="*/ 9731 h 10007"/>
                <a:gd name="connsiteX3" fmla="*/ 4354 w 10006"/>
                <a:gd name="connsiteY3" fmla="*/ 10000 h 10007"/>
                <a:gd name="connsiteX4" fmla="*/ 1745 w 10006"/>
                <a:gd name="connsiteY4" fmla="*/ 9865 h 10007"/>
                <a:gd name="connsiteX5" fmla="*/ 6 w 10006"/>
                <a:gd name="connsiteY5" fmla="*/ 9417 h 10007"/>
                <a:gd name="connsiteX6" fmla="*/ 6 w 10006"/>
                <a:gd name="connsiteY6" fmla="*/ 628 h 10007"/>
                <a:gd name="connsiteX7" fmla="*/ 10006 w 10006"/>
                <a:gd name="connsiteY7" fmla="*/ 0 h 10007"/>
                <a:gd name="connsiteX0" fmla="*/ 10013 w 10013"/>
                <a:gd name="connsiteY0" fmla="*/ 0 h 10010"/>
                <a:gd name="connsiteX1" fmla="*/ 10013 w 10013"/>
                <a:gd name="connsiteY1" fmla="*/ 8879 h 10010"/>
                <a:gd name="connsiteX2" fmla="*/ 9578 w 10013"/>
                <a:gd name="connsiteY2" fmla="*/ 9731 h 10010"/>
                <a:gd name="connsiteX3" fmla="*/ 4361 w 10013"/>
                <a:gd name="connsiteY3" fmla="*/ 10000 h 10010"/>
                <a:gd name="connsiteX4" fmla="*/ 1361 w 10013"/>
                <a:gd name="connsiteY4" fmla="*/ 9882 h 10010"/>
                <a:gd name="connsiteX5" fmla="*/ 13 w 10013"/>
                <a:gd name="connsiteY5" fmla="*/ 9417 h 10010"/>
                <a:gd name="connsiteX6" fmla="*/ 13 w 10013"/>
                <a:gd name="connsiteY6" fmla="*/ 628 h 10010"/>
                <a:gd name="connsiteX7" fmla="*/ 10013 w 10013"/>
                <a:gd name="connsiteY7" fmla="*/ 0 h 10010"/>
                <a:gd name="connsiteX0" fmla="*/ 10019 w 10019"/>
                <a:gd name="connsiteY0" fmla="*/ 0 h 10010"/>
                <a:gd name="connsiteX1" fmla="*/ 10019 w 10019"/>
                <a:gd name="connsiteY1" fmla="*/ 8879 h 10010"/>
                <a:gd name="connsiteX2" fmla="*/ 9584 w 10019"/>
                <a:gd name="connsiteY2" fmla="*/ 9731 h 10010"/>
                <a:gd name="connsiteX3" fmla="*/ 4367 w 10019"/>
                <a:gd name="connsiteY3" fmla="*/ 10000 h 10010"/>
                <a:gd name="connsiteX4" fmla="*/ 1367 w 10019"/>
                <a:gd name="connsiteY4" fmla="*/ 9882 h 10010"/>
                <a:gd name="connsiteX5" fmla="*/ 19 w 10019"/>
                <a:gd name="connsiteY5" fmla="*/ 9417 h 10010"/>
                <a:gd name="connsiteX6" fmla="*/ 19 w 10019"/>
                <a:gd name="connsiteY6" fmla="*/ 628 h 10010"/>
                <a:gd name="connsiteX7" fmla="*/ 10019 w 10019"/>
                <a:gd name="connsiteY7" fmla="*/ 0 h 10010"/>
                <a:gd name="connsiteX0" fmla="*/ 10019 w 10019"/>
                <a:gd name="connsiteY0" fmla="*/ 0 h 10001"/>
                <a:gd name="connsiteX1" fmla="*/ 10019 w 10019"/>
                <a:gd name="connsiteY1" fmla="*/ 8879 h 10001"/>
                <a:gd name="connsiteX2" fmla="*/ 9584 w 10019"/>
                <a:gd name="connsiteY2" fmla="*/ 9731 h 10001"/>
                <a:gd name="connsiteX3" fmla="*/ 4367 w 10019"/>
                <a:gd name="connsiteY3" fmla="*/ 10000 h 10001"/>
                <a:gd name="connsiteX4" fmla="*/ 1367 w 10019"/>
                <a:gd name="connsiteY4" fmla="*/ 9882 h 10001"/>
                <a:gd name="connsiteX5" fmla="*/ 19 w 10019"/>
                <a:gd name="connsiteY5" fmla="*/ 9417 h 10001"/>
                <a:gd name="connsiteX6" fmla="*/ 19 w 10019"/>
                <a:gd name="connsiteY6" fmla="*/ 628 h 10001"/>
                <a:gd name="connsiteX7" fmla="*/ 10019 w 10019"/>
                <a:gd name="connsiteY7"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9" h="10001">
                  <a:moveTo>
                    <a:pt x="10019" y="0"/>
                  </a:moveTo>
                  <a:lnTo>
                    <a:pt x="10019" y="8879"/>
                  </a:lnTo>
                  <a:lnTo>
                    <a:pt x="9584" y="9731"/>
                  </a:lnTo>
                  <a:cubicBezTo>
                    <a:pt x="8642" y="9918"/>
                    <a:pt x="5997" y="10017"/>
                    <a:pt x="4367" y="10000"/>
                  </a:cubicBezTo>
                  <a:cubicBezTo>
                    <a:pt x="2737" y="9983"/>
                    <a:pt x="2729" y="10014"/>
                    <a:pt x="1367" y="9882"/>
                  </a:cubicBezTo>
                  <a:cubicBezTo>
                    <a:pt x="5" y="9750"/>
                    <a:pt x="-53" y="9591"/>
                    <a:pt x="19" y="9417"/>
                  </a:cubicBezTo>
                  <a:lnTo>
                    <a:pt x="19" y="628"/>
                  </a:lnTo>
                  <a:lnTo>
                    <a:pt x="10019" y="0"/>
                  </a:lnTo>
                  <a:close/>
                </a:path>
              </a:pathLst>
            </a:custGeom>
            <a:solidFill>
              <a:schemeClr val="bg1">
                <a:lumMod val="75000"/>
              </a:schemeClr>
            </a:solidFill>
            <a:ln w="12700" cap="flat" cmpd="sng">
              <a:noFill/>
              <a:prstDash val="solid"/>
              <a:round/>
              <a:headEnd/>
              <a:tailEnd/>
            </a:ln>
            <a:effectLst/>
            <a:extLst/>
          </p:spPr>
          <p:txBody>
            <a:bodyPr wrap="none" anchor="ctr"/>
            <a:lstStyle/>
            <a:p>
              <a:endParaRPr lang="en-US"/>
            </a:p>
          </p:txBody>
        </p:sp>
        <p:sp>
          <p:nvSpPr>
            <p:cNvPr id="34" name="Line 25">
              <a:extLst>
                <a:ext uri="{FF2B5EF4-FFF2-40B4-BE49-F238E27FC236}">
                  <a16:creationId xmlns:a16="http://schemas.microsoft.com/office/drawing/2014/main" xmlns="" id="{6D90F3E9-2A8D-46FC-9C85-5EF0C387B7B9}"/>
                </a:ext>
              </a:extLst>
            </p:cNvPr>
            <p:cNvSpPr>
              <a:spLocks noChangeShapeType="1"/>
            </p:cNvSpPr>
            <p:nvPr/>
          </p:nvSpPr>
          <p:spPr bwMode="blackWhite">
            <a:xfrm flipV="1">
              <a:off x="2438375" y="4805776"/>
              <a:ext cx="0" cy="1286875"/>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26">
              <a:extLst>
                <a:ext uri="{FF2B5EF4-FFF2-40B4-BE49-F238E27FC236}">
                  <a16:creationId xmlns:a16="http://schemas.microsoft.com/office/drawing/2014/main" xmlns="" id="{8334F889-D580-4922-8ABC-C95D1C4A205F}"/>
                </a:ext>
              </a:extLst>
            </p:cNvPr>
            <p:cNvSpPr>
              <a:spLocks noChangeShapeType="1"/>
            </p:cNvSpPr>
            <p:nvPr/>
          </p:nvSpPr>
          <p:spPr bwMode="blackWhite">
            <a:xfrm flipV="1">
              <a:off x="2405800" y="4813264"/>
              <a:ext cx="0" cy="1274373"/>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27">
              <a:extLst>
                <a:ext uri="{FF2B5EF4-FFF2-40B4-BE49-F238E27FC236}">
                  <a16:creationId xmlns:a16="http://schemas.microsoft.com/office/drawing/2014/main" xmlns="" id="{B447B75E-E13C-48BB-B035-C4008AC5B764}"/>
                </a:ext>
              </a:extLst>
            </p:cNvPr>
            <p:cNvSpPr>
              <a:spLocks noChangeShapeType="1"/>
            </p:cNvSpPr>
            <p:nvPr/>
          </p:nvSpPr>
          <p:spPr bwMode="blackWhite">
            <a:xfrm flipV="1">
              <a:off x="2478281" y="4742653"/>
              <a:ext cx="0" cy="1292994"/>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 name="Group 36">
            <a:extLst>
              <a:ext uri="{FF2B5EF4-FFF2-40B4-BE49-F238E27FC236}">
                <a16:creationId xmlns:a16="http://schemas.microsoft.com/office/drawing/2014/main" xmlns="" id="{71C5BAF5-1799-4D75-B1CC-64FF1332212E}"/>
              </a:ext>
            </a:extLst>
          </p:cNvPr>
          <p:cNvGrpSpPr>
            <a:grpSpLocks/>
          </p:cNvGrpSpPr>
          <p:nvPr/>
        </p:nvGrpSpPr>
        <p:grpSpPr>
          <a:xfrm>
            <a:off x="2581461" y="5093039"/>
            <a:ext cx="1964547" cy="32050"/>
            <a:chOff x="852675" y="1784331"/>
            <a:chExt cx="5493752" cy="112962"/>
          </a:xfrm>
        </p:grpSpPr>
        <p:sp>
          <p:nvSpPr>
            <p:cNvPr id="38" name="Line 28">
              <a:extLst>
                <a:ext uri="{FF2B5EF4-FFF2-40B4-BE49-F238E27FC236}">
                  <a16:creationId xmlns:a16="http://schemas.microsoft.com/office/drawing/2014/main" xmlns="" id="{F0C50245-0C36-4958-8E64-E62B2FD6A5B9}"/>
                </a:ext>
              </a:extLst>
            </p:cNvPr>
            <p:cNvSpPr>
              <a:spLocks noChangeShapeType="1"/>
            </p:cNvSpPr>
            <p:nvPr/>
          </p:nvSpPr>
          <p:spPr bwMode="blackWhite">
            <a:xfrm>
              <a:off x="852675" y="1897293"/>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9">
              <a:extLst>
                <a:ext uri="{FF2B5EF4-FFF2-40B4-BE49-F238E27FC236}">
                  <a16:creationId xmlns:a16="http://schemas.microsoft.com/office/drawing/2014/main" xmlns="" id="{56C31A8D-96DC-4D5B-9060-D270A6837867}"/>
                </a:ext>
              </a:extLst>
            </p:cNvPr>
            <p:cNvSpPr>
              <a:spLocks noChangeShapeType="1"/>
            </p:cNvSpPr>
            <p:nvPr/>
          </p:nvSpPr>
          <p:spPr bwMode="blackWhite">
            <a:xfrm>
              <a:off x="852675" y="1784331"/>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 name="TextBox 39">
            <a:extLst>
              <a:ext uri="{FF2B5EF4-FFF2-40B4-BE49-F238E27FC236}">
                <a16:creationId xmlns:a16="http://schemas.microsoft.com/office/drawing/2014/main" xmlns="" id="{93C613EE-D1C3-49EE-868C-D0C207F07163}"/>
              </a:ext>
            </a:extLst>
          </p:cNvPr>
          <p:cNvSpPr txBox="1">
            <a:spLocks/>
          </p:cNvSpPr>
          <p:nvPr/>
        </p:nvSpPr>
        <p:spPr>
          <a:xfrm>
            <a:off x="2614038" y="5109546"/>
            <a:ext cx="1931971" cy="171434"/>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x-none" baseline="0">
                <a:latin typeface="+mn-lt"/>
              </a:defRPr>
            </a:lvl1pPr>
            <a:lvl2pPr marL="193675" lvl="1" indent="-192088" defTabSz="895350" eaLnBrk="1" latinLnBrk="0" hangingPunct="1">
              <a:buClr>
                <a:schemeClr val="tx2"/>
              </a:buClr>
              <a:buSzPct val="125000"/>
              <a:buFont typeface="Arial" charset="0"/>
              <a:buChar char="▪"/>
              <a:defRPr lang="x-none" baseline="0">
                <a:latin typeface="+mn-lt"/>
              </a:defRPr>
            </a:lvl2pPr>
            <a:lvl3pPr marL="457200" lvl="2" indent="-261938" defTabSz="895350" eaLnBrk="1" latinLnBrk="0" hangingPunct="1">
              <a:buClr>
                <a:schemeClr val="tx2"/>
              </a:buClr>
              <a:buSzPct val="120000"/>
              <a:buFont typeface="Arial" charset="0"/>
              <a:buChar char="–"/>
              <a:defRPr lang="x-none" baseline="0">
                <a:latin typeface="+mn-lt"/>
              </a:defRPr>
            </a:lvl3pPr>
            <a:lvl4pPr marL="614363" lvl="3" indent="-155575" defTabSz="895350" eaLnBrk="1" latinLnBrk="0" hangingPunct="1">
              <a:buClr>
                <a:schemeClr val="tx2"/>
              </a:buClr>
              <a:buSzPct val="120000"/>
              <a:buFont typeface="Arial" charset="0"/>
              <a:buChar char="▫"/>
              <a:defRPr lang="x-none" baseline="0">
                <a:latin typeface="+mn-lt"/>
              </a:defRPr>
            </a:lvl4pPr>
            <a:lvl5pPr marL="749808" lvl="4" indent="-130175" defTabSz="895350" eaLnBrk="1" latinLnBrk="0" hangingPunct="1">
              <a:buClr>
                <a:schemeClr val="tx2"/>
              </a:buClr>
              <a:buSzPct val="89000"/>
              <a:buFont typeface="Arial" charset="0"/>
              <a:buChar char="-"/>
              <a:defRPr lang="x-none"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marL="1587" lvl="1" indent="0">
              <a:buNone/>
            </a:pPr>
            <a:endParaRPr lang="en-US" sz="1400" dirty="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xmlns="" id="{40312538-0879-45DC-95E6-796EE5DDB868}"/>
              </a:ext>
            </a:extLst>
          </p:cNvPr>
          <p:cNvSpPr/>
          <p:nvPr/>
        </p:nvSpPr>
        <p:spPr>
          <a:xfrm>
            <a:off x="2509528" y="5124814"/>
            <a:ext cx="2031494" cy="769441"/>
          </a:xfrm>
          <a:prstGeom prst="rect">
            <a:avLst/>
          </a:prstGeom>
        </p:spPr>
        <p:txBody>
          <a:bodyPr wrap="square">
            <a:spAutoFit/>
          </a:bodyPr>
          <a:lstStyle/>
          <a:p>
            <a:pPr fontAlgn="base"/>
            <a:r>
              <a:rPr lang="en-US" sz="1100" dirty="0">
                <a:solidFill>
                  <a:srgbClr val="111111"/>
                </a:solidFill>
                <a:latin typeface="+mj-lt"/>
              </a:rPr>
              <a:t>Clarkson University [and others] have started [ISA] </a:t>
            </a:r>
            <a:r>
              <a:rPr lang="en-US" sz="1100" dirty="0" err="1">
                <a:solidFill>
                  <a:srgbClr val="111111"/>
                </a:solidFill>
                <a:latin typeface="+mj-lt"/>
              </a:rPr>
              <a:t>programmes</a:t>
            </a:r>
            <a:r>
              <a:rPr lang="en-US" sz="1100" dirty="0">
                <a:solidFill>
                  <a:srgbClr val="111111"/>
                </a:solidFill>
                <a:latin typeface="+mj-lt"/>
              </a:rPr>
              <a:t>..this could revolutionize higher ed (2019)</a:t>
            </a:r>
            <a:endParaRPr lang="en-US" sz="1100" b="0" i="0" dirty="0">
              <a:solidFill>
                <a:srgbClr val="111111"/>
              </a:solidFill>
              <a:effectLst/>
              <a:latin typeface="+mj-lt"/>
            </a:endParaRPr>
          </a:p>
        </p:txBody>
      </p:sp>
      <p:pic>
        <p:nvPicPr>
          <p:cNvPr id="4104" name="Picture 8" descr="Fox News Channel logo.svg">
            <a:extLst>
              <a:ext uri="{FF2B5EF4-FFF2-40B4-BE49-F238E27FC236}">
                <a16:creationId xmlns:a16="http://schemas.microsoft.com/office/drawing/2014/main" xmlns="" id="{AA031C2F-D632-4A27-BF13-865071DCF3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1368" y="3660025"/>
            <a:ext cx="560180" cy="56018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financial times logo">
            <a:extLst>
              <a:ext uri="{FF2B5EF4-FFF2-40B4-BE49-F238E27FC236}">
                <a16:creationId xmlns:a16="http://schemas.microsoft.com/office/drawing/2014/main" xmlns="" id="{2291E214-DACB-481D-A5B3-1DE6D9C7EB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1368" y="4864725"/>
            <a:ext cx="1791635" cy="146504"/>
          </a:xfrm>
          <a:prstGeom prst="rect">
            <a:avLst/>
          </a:prstGeom>
          <a:noFill/>
          <a:extLst>
            <a:ext uri="{909E8E84-426E-40DD-AFC4-6F175D3DCCD1}">
              <a14:hiddenFill xmlns:a14="http://schemas.microsoft.com/office/drawing/2010/main">
                <a:solidFill>
                  <a:srgbClr val="FFFFFF"/>
                </a:solidFill>
              </a14:hiddenFill>
            </a:ext>
          </a:extLst>
        </p:spPr>
      </p:pic>
      <p:sp>
        <p:nvSpPr>
          <p:cNvPr id="49" name="Text Placeholder 34">
            <a:extLst>
              <a:ext uri="{FF2B5EF4-FFF2-40B4-BE49-F238E27FC236}">
                <a16:creationId xmlns:a16="http://schemas.microsoft.com/office/drawing/2014/main" xmlns="" id="{54C5F4DB-D53F-469E-90DA-AB602DE6C4A5}"/>
              </a:ext>
            </a:extLst>
          </p:cNvPr>
          <p:cNvSpPr txBox="1">
            <a:spLocks/>
          </p:cNvSpPr>
          <p:nvPr/>
        </p:nvSpPr>
        <p:spPr>
          <a:xfrm>
            <a:off x="529391" y="1439518"/>
            <a:ext cx="2640725"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latin typeface="+mj-lt"/>
                <a:ea typeface="Verdana" panose="020B0604030504040204" pitchFamily="34" charset="0"/>
                <a:cs typeface="Verdana" panose="020B0604030504040204" pitchFamily="34" charset="0"/>
              </a:rPr>
              <a:t>Income-share agreements</a:t>
            </a:r>
          </a:p>
        </p:txBody>
      </p:sp>
      <p:sp>
        <p:nvSpPr>
          <p:cNvPr id="50" name="Text Placeholder 34">
            <a:extLst>
              <a:ext uri="{FF2B5EF4-FFF2-40B4-BE49-F238E27FC236}">
                <a16:creationId xmlns:a16="http://schemas.microsoft.com/office/drawing/2014/main" xmlns="" id="{7200CB7A-25AE-4499-99CC-DC66A2C85CA6}"/>
              </a:ext>
            </a:extLst>
          </p:cNvPr>
          <p:cNvSpPr txBox="1">
            <a:spLocks/>
          </p:cNvSpPr>
          <p:nvPr/>
        </p:nvSpPr>
        <p:spPr>
          <a:xfrm>
            <a:off x="5399314" y="1439518"/>
            <a:ext cx="2819400" cy="3147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latin typeface="+mj-lt"/>
                <a:ea typeface="Verdana" panose="020B0604030504040204" pitchFamily="34" charset="0"/>
                <a:cs typeface="Verdana" panose="020B0604030504040204" pitchFamily="34" charset="0"/>
              </a:rPr>
              <a:t>Income-based loan repayment</a:t>
            </a:r>
          </a:p>
        </p:txBody>
      </p:sp>
      <p:pic>
        <p:nvPicPr>
          <p:cNvPr id="4110" name="Picture 14" descr="Image result for gov.uk">
            <a:extLst>
              <a:ext uri="{FF2B5EF4-FFF2-40B4-BE49-F238E27FC236}">
                <a16:creationId xmlns:a16="http://schemas.microsoft.com/office/drawing/2014/main" xmlns="" id="{1F049A4D-5755-40A8-AC43-EC4D773D0C7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2084668"/>
            <a:ext cx="1524000" cy="86487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mage result for australian government logo">
            <a:extLst>
              <a:ext uri="{FF2B5EF4-FFF2-40B4-BE49-F238E27FC236}">
                <a16:creationId xmlns:a16="http://schemas.microsoft.com/office/drawing/2014/main" xmlns="" id="{EA0C4A8F-1B18-4D3A-971D-789A747107B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6104" y="3539035"/>
            <a:ext cx="1295400" cy="676847"/>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xmlns="" id="{7B2C9106-AAF2-42E5-B97E-A8BDC6C9AAFF}"/>
              </a:ext>
            </a:extLst>
          </p:cNvPr>
          <p:cNvSpPr>
            <a:spLocks/>
          </p:cNvSpPr>
          <p:nvPr/>
        </p:nvSpPr>
        <p:spPr>
          <a:xfrm flipH="1">
            <a:off x="4985266" y="1887379"/>
            <a:ext cx="53381" cy="4132421"/>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4114" name="Picture 18" descr="Image result for us dept of education">
            <a:extLst>
              <a:ext uri="{FF2B5EF4-FFF2-40B4-BE49-F238E27FC236}">
                <a16:creationId xmlns:a16="http://schemas.microsoft.com/office/drawing/2014/main" xmlns="" id="{9689AF46-E813-4ACC-8342-AF44C4EEF73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8505" y="4937977"/>
            <a:ext cx="861019" cy="861019"/>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xmlns="" id="{3CB8F7AC-B9DF-4C9C-B63F-96208AE41DCF}"/>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The Atlantic; Fox News; Financial Times</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526859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57BCC37-9690-4544-B29C-21E0E65C893A}"/>
              </a:ext>
            </a:extLst>
          </p:cNvPr>
          <p:cNvSpPr>
            <a:spLocks noGrp="1"/>
          </p:cNvSpPr>
          <p:nvPr>
            <p:ph type="title"/>
          </p:nvPr>
        </p:nvSpPr>
        <p:spPr>
          <a:xfrm>
            <a:off x="457200" y="381000"/>
            <a:ext cx="8001000" cy="563562"/>
          </a:xfrm>
        </p:spPr>
        <p:txBody>
          <a:bodyPr/>
          <a:lstStyle/>
          <a:p>
            <a:r>
              <a:rPr lang="en-US" dirty="0" err="1"/>
              <a:t>Credly</a:t>
            </a:r>
            <a:r>
              <a:rPr lang="en-US" dirty="0"/>
              <a:t> is a marketplace that houses and verifies credentials</a:t>
            </a:r>
          </a:p>
        </p:txBody>
      </p:sp>
      <p:sp>
        <p:nvSpPr>
          <p:cNvPr id="4" name="Slide Number Placeholder 3">
            <a:extLst>
              <a:ext uri="{FF2B5EF4-FFF2-40B4-BE49-F238E27FC236}">
                <a16:creationId xmlns:a16="http://schemas.microsoft.com/office/drawing/2014/main" xmlns="" id="{1688D8A7-B708-4A0C-A69B-0D8AB7B57F42}"/>
              </a:ext>
            </a:extLst>
          </p:cNvPr>
          <p:cNvSpPr>
            <a:spLocks noGrp="1"/>
          </p:cNvSpPr>
          <p:nvPr>
            <p:ph type="sldNum" sz="quarter" idx="4"/>
          </p:nvPr>
        </p:nvSpPr>
        <p:spPr/>
        <p:txBody>
          <a:bodyPr/>
          <a:lstStyle/>
          <a:p>
            <a:fld id="{E383A8A9-FA60-9F4C-8EA5-44BF95A09817}" type="slidenum">
              <a:rPr lang="en-US" smtClean="0"/>
              <a:pPr/>
              <a:t>31</a:t>
            </a:fld>
            <a:endParaRPr lang="en-US" dirty="0"/>
          </a:p>
        </p:txBody>
      </p:sp>
      <p:sp>
        <p:nvSpPr>
          <p:cNvPr id="5" name="TextBox 4">
            <a:extLst>
              <a:ext uri="{FF2B5EF4-FFF2-40B4-BE49-F238E27FC236}">
                <a16:creationId xmlns:a16="http://schemas.microsoft.com/office/drawing/2014/main" xmlns="" id="{26D159E4-998F-4473-B306-62E488CA58F6}"/>
              </a:ext>
            </a:extLst>
          </p:cNvPr>
          <p:cNvSpPr txBox="1"/>
          <p:nvPr/>
        </p:nvSpPr>
        <p:spPr>
          <a:xfrm>
            <a:off x="6726844" y="2128360"/>
            <a:ext cx="1504376" cy="569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spAutoFit/>
          </a:bodyPr>
          <a:lstStyle/>
          <a:p>
            <a:pPr defTabSz="619125" hangingPunct="0"/>
            <a:r>
              <a:rPr lang="en-US" sz="1600" b="1" dirty="0">
                <a:solidFill>
                  <a:sysClr val="windowText" lastClr="000000"/>
                </a:solidFill>
                <a:latin typeface="+mj-lt"/>
                <a:ea typeface="Helvetica Neue"/>
                <a:cs typeface="Helvetica Neue"/>
                <a:sym typeface="Helvetica Neue"/>
              </a:rPr>
              <a:t>400+ </a:t>
            </a:r>
            <a:r>
              <a:rPr lang="en-US" sz="1600" dirty="0">
                <a:solidFill>
                  <a:sysClr val="windowText" lastClr="000000"/>
                </a:solidFill>
                <a:latin typeface="+mj-lt"/>
                <a:ea typeface="Helvetica Neue"/>
                <a:cs typeface="Helvetica Neue"/>
                <a:sym typeface="Helvetica Neue"/>
              </a:rPr>
              <a:t>providers and schools</a:t>
            </a:r>
          </a:p>
        </p:txBody>
      </p:sp>
      <p:sp>
        <p:nvSpPr>
          <p:cNvPr id="7" name="Oval 6">
            <a:extLst>
              <a:ext uri="{FF2B5EF4-FFF2-40B4-BE49-F238E27FC236}">
                <a16:creationId xmlns:a16="http://schemas.microsoft.com/office/drawing/2014/main" xmlns="" id="{E08972D9-1717-47E1-B3CA-175E04CB7575}"/>
              </a:ext>
            </a:extLst>
          </p:cNvPr>
          <p:cNvSpPr/>
          <p:nvPr/>
        </p:nvSpPr>
        <p:spPr>
          <a:xfrm>
            <a:off x="5828533" y="2120287"/>
            <a:ext cx="560405" cy="566845"/>
          </a:xfrm>
          <a:prstGeom prst="ellipse">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hangingPunct="0"/>
            <a:endParaRPr lang="en-US" sz="2400">
              <a:solidFill>
                <a:srgbClr val="FFFFFF"/>
              </a:solidFill>
              <a:sym typeface="Helvetica Neue Medium"/>
            </a:endParaRPr>
          </a:p>
        </p:txBody>
      </p:sp>
      <p:pic>
        <p:nvPicPr>
          <p:cNvPr id="8" name="Graphic 7">
            <a:extLst>
              <a:ext uri="{FF2B5EF4-FFF2-40B4-BE49-F238E27FC236}">
                <a16:creationId xmlns:a16="http://schemas.microsoft.com/office/drawing/2014/main" xmlns="" id="{882E9EC2-ADE3-45A2-9584-EE9C27F1C2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881175" y="2039492"/>
            <a:ext cx="708306" cy="708307"/>
          </a:xfrm>
          <a:prstGeom prst="rect">
            <a:avLst/>
          </a:prstGeom>
        </p:spPr>
      </p:pic>
      <p:pic>
        <p:nvPicPr>
          <p:cNvPr id="20" name="Graphic 19">
            <a:extLst>
              <a:ext uri="{FF2B5EF4-FFF2-40B4-BE49-F238E27FC236}">
                <a16:creationId xmlns:a16="http://schemas.microsoft.com/office/drawing/2014/main" xmlns="" id="{CD3AD0FF-978A-4A46-8843-32C6B344564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15458" y="2052379"/>
            <a:ext cx="682534" cy="682534"/>
          </a:xfrm>
          <a:prstGeom prst="rect">
            <a:avLst/>
          </a:prstGeom>
        </p:spPr>
      </p:pic>
      <p:sp>
        <p:nvSpPr>
          <p:cNvPr id="21" name="TextBox 20">
            <a:extLst>
              <a:ext uri="{FF2B5EF4-FFF2-40B4-BE49-F238E27FC236}">
                <a16:creationId xmlns:a16="http://schemas.microsoft.com/office/drawing/2014/main" xmlns="" id="{D7778E15-65B7-49F4-83B8-40C7395CF9CA}"/>
              </a:ext>
            </a:extLst>
          </p:cNvPr>
          <p:cNvSpPr txBox="1"/>
          <p:nvPr/>
        </p:nvSpPr>
        <p:spPr>
          <a:xfrm>
            <a:off x="1191997" y="2108691"/>
            <a:ext cx="1746602" cy="569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spAutoFit/>
          </a:bodyPr>
          <a:lstStyle/>
          <a:p>
            <a:pPr defTabSz="619125" hangingPunct="0"/>
            <a:r>
              <a:rPr lang="en-US" sz="1600" b="1" dirty="0">
                <a:solidFill>
                  <a:sysClr val="windowText" lastClr="000000"/>
                </a:solidFill>
                <a:latin typeface="+mj-lt"/>
                <a:ea typeface="Helvetica Neue"/>
                <a:cs typeface="Helvetica Neue"/>
                <a:sym typeface="Helvetica Neue"/>
              </a:rPr>
              <a:t>20M+ </a:t>
            </a:r>
            <a:r>
              <a:rPr lang="en-US" sz="1600" dirty="0">
                <a:solidFill>
                  <a:sysClr val="windowText" lastClr="000000"/>
                </a:solidFill>
                <a:latin typeface="+mj-lt"/>
                <a:ea typeface="Helvetica Neue"/>
                <a:cs typeface="Helvetica Neue"/>
                <a:sym typeface="Helvetica Neue"/>
              </a:rPr>
              <a:t>credentials documented</a:t>
            </a:r>
          </a:p>
        </p:txBody>
      </p:sp>
      <p:sp>
        <p:nvSpPr>
          <p:cNvPr id="34" name="TextBox 33">
            <a:extLst>
              <a:ext uri="{FF2B5EF4-FFF2-40B4-BE49-F238E27FC236}">
                <a16:creationId xmlns:a16="http://schemas.microsoft.com/office/drawing/2014/main" xmlns="" id="{75129C5D-273B-4FD8-8F25-092E1BB878DE}"/>
              </a:ext>
            </a:extLst>
          </p:cNvPr>
          <p:cNvSpPr txBox="1"/>
          <p:nvPr/>
        </p:nvSpPr>
        <p:spPr>
          <a:xfrm>
            <a:off x="4123614" y="2115574"/>
            <a:ext cx="1484339" cy="569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spAutoFit/>
          </a:bodyPr>
          <a:lstStyle/>
          <a:p>
            <a:pPr defTabSz="619125" hangingPunct="0"/>
            <a:r>
              <a:rPr lang="en-US" sz="1600" b="1" dirty="0">
                <a:solidFill>
                  <a:sysClr val="windowText" lastClr="000000"/>
                </a:solidFill>
                <a:latin typeface="+mj-lt"/>
                <a:ea typeface="Helvetica Neue"/>
                <a:cs typeface="Helvetica Neue"/>
                <a:sym typeface="Helvetica Neue"/>
              </a:rPr>
              <a:t>10M+ </a:t>
            </a:r>
            <a:r>
              <a:rPr lang="en-US" sz="1600" dirty="0">
                <a:solidFill>
                  <a:sysClr val="windowText" lastClr="000000"/>
                </a:solidFill>
                <a:latin typeface="+mj-lt"/>
                <a:ea typeface="Helvetica Neue"/>
                <a:cs typeface="Helvetica Neue"/>
                <a:sym typeface="Helvetica Neue"/>
              </a:rPr>
              <a:t>people; </a:t>
            </a:r>
            <a:r>
              <a:rPr lang="en-US" sz="1600" b="1" dirty="0">
                <a:solidFill>
                  <a:sysClr val="windowText" lastClr="000000"/>
                </a:solidFill>
                <a:latin typeface="+mj-lt"/>
                <a:ea typeface="Helvetica Neue"/>
                <a:cs typeface="Helvetica Neue"/>
                <a:sym typeface="Helvetica Neue"/>
              </a:rPr>
              <a:t>195 </a:t>
            </a:r>
            <a:r>
              <a:rPr lang="en-US" sz="1600" dirty="0">
                <a:solidFill>
                  <a:sysClr val="windowText" lastClr="000000"/>
                </a:solidFill>
                <a:latin typeface="+mj-lt"/>
                <a:ea typeface="Helvetica Neue"/>
                <a:cs typeface="Helvetica Neue"/>
                <a:sym typeface="Helvetica Neue"/>
              </a:rPr>
              <a:t>countries</a:t>
            </a:r>
          </a:p>
        </p:txBody>
      </p:sp>
      <p:sp>
        <p:nvSpPr>
          <p:cNvPr id="36" name="Oval 35">
            <a:extLst>
              <a:ext uri="{FF2B5EF4-FFF2-40B4-BE49-F238E27FC236}">
                <a16:creationId xmlns:a16="http://schemas.microsoft.com/office/drawing/2014/main" xmlns="" id="{F7383F9B-A1B7-4AF9-8606-D7FC78C97B9C}"/>
              </a:ext>
            </a:extLst>
          </p:cNvPr>
          <p:cNvSpPr>
            <a:spLocks noChangeAspect="1"/>
          </p:cNvSpPr>
          <p:nvPr/>
        </p:nvSpPr>
        <p:spPr>
          <a:xfrm>
            <a:off x="3282994" y="2038488"/>
            <a:ext cx="710316" cy="710316"/>
          </a:xfrm>
          <a:prstGeom prst="ellipse">
            <a:avLst/>
          </a:prstGeom>
          <a:solidFill>
            <a:srgbClr val="0089E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hangingPunct="0"/>
            <a:endParaRPr lang="en-US" sz="2400" dirty="0">
              <a:solidFill>
                <a:srgbClr val="FFFFFF"/>
              </a:solidFill>
              <a:sym typeface="Helvetica Neue Medium"/>
            </a:endParaRPr>
          </a:p>
        </p:txBody>
      </p:sp>
      <p:pic>
        <p:nvPicPr>
          <p:cNvPr id="37" name="Graphic 36">
            <a:extLst>
              <a:ext uri="{FF2B5EF4-FFF2-40B4-BE49-F238E27FC236}">
                <a16:creationId xmlns:a16="http://schemas.microsoft.com/office/drawing/2014/main" xmlns="" id="{EACC4279-A171-4A0D-88AA-DD060AAF0B8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419557" y="2163384"/>
            <a:ext cx="438268" cy="438267"/>
          </a:xfrm>
          <a:prstGeom prst="rect">
            <a:avLst/>
          </a:prstGeom>
        </p:spPr>
      </p:pic>
      <p:grpSp>
        <p:nvGrpSpPr>
          <p:cNvPr id="2" name="Group 1">
            <a:extLst>
              <a:ext uri="{FF2B5EF4-FFF2-40B4-BE49-F238E27FC236}">
                <a16:creationId xmlns:a16="http://schemas.microsoft.com/office/drawing/2014/main" xmlns="" id="{3CC85FF8-852F-4CFC-8709-6CF5B96A0026}"/>
              </a:ext>
            </a:extLst>
          </p:cNvPr>
          <p:cNvGrpSpPr/>
          <p:nvPr/>
        </p:nvGrpSpPr>
        <p:grpSpPr>
          <a:xfrm>
            <a:off x="305161" y="4033383"/>
            <a:ext cx="7947945" cy="2104613"/>
            <a:chOff x="228600" y="3814465"/>
            <a:chExt cx="8055794" cy="2133171"/>
          </a:xfrm>
        </p:grpSpPr>
        <p:pic>
          <p:nvPicPr>
            <p:cNvPr id="9" name="Google Shape;503;p38">
              <a:extLst>
                <a:ext uri="{FF2B5EF4-FFF2-40B4-BE49-F238E27FC236}">
                  <a16:creationId xmlns:a16="http://schemas.microsoft.com/office/drawing/2014/main" xmlns="" id="{5675AF09-FDA3-4CFF-9F65-C18C205FBA45}"/>
                </a:ext>
              </a:extLst>
            </p:cNvPr>
            <p:cNvPicPr preferRelativeResize="0"/>
            <p:nvPr/>
          </p:nvPicPr>
          <p:blipFill rotWithShape="1">
            <a:blip r:embed="rId9" cstate="print">
              <a:alphaModFix/>
              <a:extLst>
                <a:ext uri="{28A0092B-C50C-407E-A947-70E740481C1C}">
                  <a14:useLocalDpi xmlns:a14="http://schemas.microsoft.com/office/drawing/2010/main" val="0"/>
                </a:ext>
              </a:extLst>
            </a:blip>
            <a:srcRect t="21019" b="15356"/>
            <a:stretch/>
          </p:blipFill>
          <p:spPr>
            <a:xfrm>
              <a:off x="5783827" y="3835259"/>
              <a:ext cx="729214" cy="463958"/>
            </a:xfrm>
            <a:prstGeom prst="rect">
              <a:avLst/>
            </a:prstGeom>
            <a:noFill/>
            <a:ln>
              <a:noFill/>
            </a:ln>
          </p:spPr>
        </p:pic>
        <p:pic>
          <p:nvPicPr>
            <p:cNvPr id="10" name="Google Shape;508;p38">
              <a:extLst>
                <a:ext uri="{FF2B5EF4-FFF2-40B4-BE49-F238E27FC236}">
                  <a16:creationId xmlns:a16="http://schemas.microsoft.com/office/drawing/2014/main" xmlns="" id="{4DFB02B4-AF5B-4F3A-BF09-CF2D46075D8E}"/>
                </a:ext>
              </a:extLst>
            </p:cNvPr>
            <p:cNvPicPr preferRelativeResize="0"/>
            <p:nvPr/>
          </p:nvPicPr>
          <p:blipFill rotWithShape="1">
            <a:blip r:embed="rId10" cstate="print">
              <a:alphaModFix/>
              <a:extLst>
                <a:ext uri="{28A0092B-C50C-407E-A947-70E740481C1C}">
                  <a14:useLocalDpi xmlns:a14="http://schemas.microsoft.com/office/drawing/2010/main" val="0"/>
                </a:ext>
              </a:extLst>
            </a:blip>
            <a:srcRect/>
            <a:stretch/>
          </p:blipFill>
          <p:spPr>
            <a:xfrm>
              <a:off x="6759942" y="4387340"/>
              <a:ext cx="466346" cy="466346"/>
            </a:xfrm>
            <a:prstGeom prst="rect">
              <a:avLst/>
            </a:prstGeom>
            <a:noFill/>
            <a:ln>
              <a:noFill/>
            </a:ln>
          </p:spPr>
        </p:pic>
        <p:pic>
          <p:nvPicPr>
            <p:cNvPr id="11" name="Google Shape;512;p38">
              <a:extLst>
                <a:ext uri="{FF2B5EF4-FFF2-40B4-BE49-F238E27FC236}">
                  <a16:creationId xmlns:a16="http://schemas.microsoft.com/office/drawing/2014/main" xmlns="" id="{A7F715D1-C4F7-4F97-943F-9D543F537A19}"/>
                </a:ext>
              </a:extLst>
            </p:cNvPr>
            <p:cNvPicPr preferRelativeResize="0"/>
            <p:nvPr/>
          </p:nvPicPr>
          <p:blipFill rotWithShape="1">
            <a:blip r:embed="rId11" cstate="print">
              <a:alphaModFix/>
              <a:extLst>
                <a:ext uri="{28A0092B-C50C-407E-A947-70E740481C1C}">
                  <a14:useLocalDpi xmlns:a14="http://schemas.microsoft.com/office/drawing/2010/main" val="0"/>
                </a:ext>
              </a:extLst>
            </a:blip>
            <a:srcRect/>
            <a:stretch/>
          </p:blipFill>
          <p:spPr>
            <a:xfrm>
              <a:off x="5714017" y="5503732"/>
              <a:ext cx="1120622" cy="350803"/>
            </a:xfrm>
            <a:prstGeom prst="rect">
              <a:avLst/>
            </a:prstGeom>
            <a:noFill/>
            <a:ln>
              <a:noFill/>
            </a:ln>
          </p:spPr>
        </p:pic>
        <p:pic>
          <p:nvPicPr>
            <p:cNvPr id="12" name="Google Shape;513;p38">
              <a:extLst>
                <a:ext uri="{FF2B5EF4-FFF2-40B4-BE49-F238E27FC236}">
                  <a16:creationId xmlns:a16="http://schemas.microsoft.com/office/drawing/2014/main" xmlns="" id="{0560538C-1E92-4685-9EA1-4043645E8114}"/>
                </a:ext>
              </a:extLst>
            </p:cNvPr>
            <p:cNvPicPr preferRelativeResize="0"/>
            <p:nvPr/>
          </p:nvPicPr>
          <p:blipFill rotWithShape="1">
            <a:blip r:embed="rId12" cstate="print">
              <a:alphaModFix/>
              <a:extLst>
                <a:ext uri="{28A0092B-C50C-407E-A947-70E740481C1C}">
                  <a14:useLocalDpi xmlns:a14="http://schemas.microsoft.com/office/drawing/2010/main" val="0"/>
                </a:ext>
              </a:extLst>
            </a:blip>
            <a:srcRect/>
            <a:stretch/>
          </p:blipFill>
          <p:spPr>
            <a:xfrm>
              <a:off x="5725156" y="4498796"/>
              <a:ext cx="985873" cy="243434"/>
            </a:xfrm>
            <a:prstGeom prst="rect">
              <a:avLst/>
            </a:prstGeom>
            <a:noFill/>
            <a:ln>
              <a:noFill/>
            </a:ln>
          </p:spPr>
        </p:pic>
        <p:pic>
          <p:nvPicPr>
            <p:cNvPr id="13" name="Google Shape;514;p38">
              <a:extLst>
                <a:ext uri="{FF2B5EF4-FFF2-40B4-BE49-F238E27FC236}">
                  <a16:creationId xmlns:a16="http://schemas.microsoft.com/office/drawing/2014/main" xmlns="" id="{E40FD62B-B981-4A0B-A58D-F85385F9B2D2}"/>
                </a:ext>
              </a:extLst>
            </p:cNvPr>
            <p:cNvPicPr preferRelativeResize="0"/>
            <p:nvPr/>
          </p:nvPicPr>
          <p:blipFill rotWithShape="1">
            <a:blip r:embed="rId13" cstate="print">
              <a:alphaModFix/>
              <a:extLst>
                <a:ext uri="{28A0092B-C50C-407E-A947-70E740481C1C}">
                  <a14:useLocalDpi xmlns:a14="http://schemas.microsoft.com/office/drawing/2010/main" val="0"/>
                </a:ext>
              </a:extLst>
            </a:blip>
            <a:srcRect/>
            <a:stretch/>
          </p:blipFill>
          <p:spPr>
            <a:xfrm>
              <a:off x="6551467" y="5031039"/>
              <a:ext cx="761447" cy="197284"/>
            </a:xfrm>
            <a:prstGeom prst="rect">
              <a:avLst/>
            </a:prstGeom>
            <a:noFill/>
            <a:ln>
              <a:noFill/>
            </a:ln>
          </p:spPr>
        </p:pic>
        <p:pic>
          <p:nvPicPr>
            <p:cNvPr id="14" name="Google Shape;517;p38">
              <a:extLst>
                <a:ext uri="{FF2B5EF4-FFF2-40B4-BE49-F238E27FC236}">
                  <a16:creationId xmlns:a16="http://schemas.microsoft.com/office/drawing/2014/main" xmlns="" id="{D6871F15-3359-4B78-AF4B-89D4A0568B82}"/>
                </a:ext>
              </a:extLst>
            </p:cNvPr>
            <p:cNvPicPr preferRelativeResize="0"/>
            <p:nvPr/>
          </p:nvPicPr>
          <p:blipFill rotWithShape="1">
            <a:blip r:embed="rId14" cstate="print">
              <a:alphaModFix/>
              <a:extLst>
                <a:ext uri="{28A0092B-C50C-407E-A947-70E740481C1C}">
                  <a14:useLocalDpi xmlns:a14="http://schemas.microsoft.com/office/drawing/2010/main" val="0"/>
                </a:ext>
              </a:extLst>
            </a:blip>
            <a:srcRect/>
            <a:stretch/>
          </p:blipFill>
          <p:spPr>
            <a:xfrm>
              <a:off x="7463926" y="4985484"/>
              <a:ext cx="820468" cy="288395"/>
            </a:xfrm>
            <a:prstGeom prst="rect">
              <a:avLst/>
            </a:prstGeom>
            <a:noFill/>
            <a:ln>
              <a:noFill/>
            </a:ln>
          </p:spPr>
        </p:pic>
        <p:pic>
          <p:nvPicPr>
            <p:cNvPr id="15" name="Google Shape;520;p38" descr="UniversityofArizonaLogo.jpg">
              <a:extLst>
                <a:ext uri="{FF2B5EF4-FFF2-40B4-BE49-F238E27FC236}">
                  <a16:creationId xmlns:a16="http://schemas.microsoft.com/office/drawing/2014/main" xmlns="" id="{F962A84D-43EA-4460-A90F-04643F98F53E}"/>
                </a:ext>
              </a:extLst>
            </p:cNvPr>
            <p:cNvPicPr preferRelativeResize="0"/>
            <p:nvPr/>
          </p:nvPicPr>
          <p:blipFill rotWithShape="1">
            <a:blip r:embed="rId15" cstate="print">
              <a:alphaModFix/>
              <a:extLst>
                <a:ext uri="{28A0092B-C50C-407E-A947-70E740481C1C}">
                  <a14:useLocalDpi xmlns:a14="http://schemas.microsoft.com/office/drawing/2010/main" val="0"/>
                </a:ext>
              </a:extLst>
            </a:blip>
            <a:srcRect/>
            <a:stretch/>
          </p:blipFill>
          <p:spPr>
            <a:xfrm>
              <a:off x="7722917" y="3814465"/>
              <a:ext cx="503956" cy="505546"/>
            </a:xfrm>
            <a:prstGeom prst="rect">
              <a:avLst/>
            </a:prstGeom>
            <a:noFill/>
            <a:ln>
              <a:noFill/>
            </a:ln>
          </p:spPr>
        </p:pic>
        <p:pic>
          <p:nvPicPr>
            <p:cNvPr id="16" name="Google Shape;522;p38">
              <a:extLst>
                <a:ext uri="{FF2B5EF4-FFF2-40B4-BE49-F238E27FC236}">
                  <a16:creationId xmlns:a16="http://schemas.microsoft.com/office/drawing/2014/main" xmlns="" id="{34C42910-C586-4062-9C68-542533DE7BE1}"/>
                </a:ext>
              </a:extLst>
            </p:cNvPr>
            <p:cNvPicPr preferRelativeResize="0"/>
            <p:nvPr/>
          </p:nvPicPr>
          <p:blipFill rotWithShape="1">
            <a:blip r:embed="rId16" cstate="print">
              <a:alphaModFix/>
              <a:extLst>
                <a:ext uri="{28A0092B-C50C-407E-A947-70E740481C1C}">
                  <a14:useLocalDpi xmlns:a14="http://schemas.microsoft.com/office/drawing/2010/main" val="0"/>
                </a:ext>
              </a:extLst>
            </a:blip>
            <a:srcRect/>
            <a:stretch/>
          </p:blipFill>
          <p:spPr>
            <a:xfrm>
              <a:off x="5683473" y="4920025"/>
              <a:ext cx="764668" cy="419312"/>
            </a:xfrm>
            <a:prstGeom prst="rect">
              <a:avLst/>
            </a:prstGeom>
            <a:noFill/>
            <a:ln>
              <a:noFill/>
            </a:ln>
          </p:spPr>
        </p:pic>
        <p:pic>
          <p:nvPicPr>
            <p:cNvPr id="17" name="Google Shape;525;p38">
              <a:extLst>
                <a:ext uri="{FF2B5EF4-FFF2-40B4-BE49-F238E27FC236}">
                  <a16:creationId xmlns:a16="http://schemas.microsoft.com/office/drawing/2014/main" xmlns="" id="{CD4B2C79-2F42-4509-BED2-37606F75918F}"/>
                </a:ext>
              </a:extLst>
            </p:cNvPr>
            <p:cNvPicPr preferRelativeResize="0"/>
            <p:nvPr/>
          </p:nvPicPr>
          <p:blipFill rotWithShape="1">
            <a:blip r:embed="rId17" cstate="print">
              <a:alphaModFix/>
              <a:extLst>
                <a:ext uri="{28A0092B-C50C-407E-A947-70E740481C1C}">
                  <a14:useLocalDpi xmlns:a14="http://schemas.microsoft.com/office/drawing/2010/main" val="0"/>
                </a:ext>
              </a:extLst>
            </a:blip>
            <a:srcRect/>
            <a:stretch/>
          </p:blipFill>
          <p:spPr>
            <a:xfrm>
              <a:off x="7021889" y="5508455"/>
              <a:ext cx="1102679" cy="341357"/>
            </a:xfrm>
            <a:prstGeom prst="rect">
              <a:avLst/>
            </a:prstGeom>
            <a:noFill/>
            <a:ln>
              <a:noFill/>
            </a:ln>
          </p:spPr>
        </p:pic>
        <p:pic>
          <p:nvPicPr>
            <p:cNvPr id="18" name="Google Shape;535;p38">
              <a:extLst>
                <a:ext uri="{FF2B5EF4-FFF2-40B4-BE49-F238E27FC236}">
                  <a16:creationId xmlns:a16="http://schemas.microsoft.com/office/drawing/2014/main" xmlns="" id="{6B62185E-8D87-40CB-8691-31464035C59F}"/>
                </a:ext>
              </a:extLst>
            </p:cNvPr>
            <p:cNvPicPr preferRelativeResize="0"/>
            <p:nvPr/>
          </p:nvPicPr>
          <p:blipFill rotWithShape="1">
            <a:blip r:embed="rId18" cstate="print">
              <a:alphaModFix/>
              <a:extLst>
                <a:ext uri="{28A0092B-C50C-407E-A947-70E740481C1C}">
                  <a14:useLocalDpi xmlns:a14="http://schemas.microsoft.com/office/drawing/2010/main" val="0"/>
                </a:ext>
              </a:extLst>
            </a:blip>
            <a:srcRect/>
            <a:stretch/>
          </p:blipFill>
          <p:spPr>
            <a:xfrm>
              <a:off x="6681995" y="3886576"/>
              <a:ext cx="797037" cy="361324"/>
            </a:xfrm>
            <a:prstGeom prst="rect">
              <a:avLst/>
            </a:prstGeom>
            <a:noFill/>
            <a:ln>
              <a:noFill/>
            </a:ln>
          </p:spPr>
        </p:pic>
        <p:pic>
          <p:nvPicPr>
            <p:cNvPr id="19" name="Google Shape;543;p38">
              <a:extLst>
                <a:ext uri="{FF2B5EF4-FFF2-40B4-BE49-F238E27FC236}">
                  <a16:creationId xmlns:a16="http://schemas.microsoft.com/office/drawing/2014/main" xmlns="" id="{B16952B4-1C34-4F59-BE1A-8B77F8457795}"/>
                </a:ext>
              </a:extLst>
            </p:cNvPr>
            <p:cNvPicPr preferRelativeResize="0"/>
            <p:nvPr/>
          </p:nvPicPr>
          <p:blipFill rotWithShape="1">
            <a:blip r:embed="rId19" cstate="print">
              <a:alphaModFix/>
              <a:extLst>
                <a:ext uri="{28A0092B-C50C-407E-A947-70E740481C1C}">
                  <a14:useLocalDpi xmlns:a14="http://schemas.microsoft.com/office/drawing/2010/main" val="0"/>
                </a:ext>
              </a:extLst>
            </a:blip>
            <a:srcRect/>
            <a:stretch/>
          </p:blipFill>
          <p:spPr>
            <a:xfrm>
              <a:off x="7417743" y="4494478"/>
              <a:ext cx="770751" cy="252070"/>
            </a:xfrm>
            <a:prstGeom prst="rect">
              <a:avLst/>
            </a:prstGeom>
            <a:noFill/>
            <a:ln>
              <a:noFill/>
            </a:ln>
          </p:spPr>
        </p:pic>
        <p:pic>
          <p:nvPicPr>
            <p:cNvPr id="22" name="Google Shape;497;p38">
              <a:extLst>
                <a:ext uri="{FF2B5EF4-FFF2-40B4-BE49-F238E27FC236}">
                  <a16:creationId xmlns:a16="http://schemas.microsoft.com/office/drawing/2014/main" xmlns="" id="{4584A52B-6343-4EB4-ACC7-EDB4B2B846E6}"/>
                </a:ext>
              </a:extLst>
            </p:cNvPr>
            <p:cNvPicPr preferRelativeResize="0"/>
            <p:nvPr/>
          </p:nvPicPr>
          <p:blipFill rotWithShape="1">
            <a:blip r:embed="rId20" cstate="print">
              <a:alphaModFix/>
              <a:extLst>
                <a:ext uri="{28A0092B-C50C-407E-A947-70E740481C1C}">
                  <a14:useLocalDpi xmlns:a14="http://schemas.microsoft.com/office/drawing/2010/main" val="0"/>
                </a:ext>
              </a:extLst>
            </a:blip>
            <a:srcRect/>
            <a:stretch/>
          </p:blipFill>
          <p:spPr>
            <a:xfrm>
              <a:off x="2113725" y="3892212"/>
              <a:ext cx="581097" cy="350052"/>
            </a:xfrm>
            <a:prstGeom prst="rect">
              <a:avLst/>
            </a:prstGeom>
            <a:noFill/>
            <a:ln>
              <a:noFill/>
            </a:ln>
          </p:spPr>
        </p:pic>
        <p:pic>
          <p:nvPicPr>
            <p:cNvPr id="23" name="Google Shape;501;p38">
              <a:extLst>
                <a:ext uri="{FF2B5EF4-FFF2-40B4-BE49-F238E27FC236}">
                  <a16:creationId xmlns:a16="http://schemas.microsoft.com/office/drawing/2014/main" xmlns="" id="{A06F4291-C560-4DDE-A8E7-CA3286419FA3}"/>
                </a:ext>
              </a:extLst>
            </p:cNvPr>
            <p:cNvPicPr preferRelativeResize="0"/>
            <p:nvPr/>
          </p:nvPicPr>
          <p:blipFill rotWithShape="1">
            <a:blip r:embed="rId21" cstate="print">
              <a:alphaModFix/>
              <a:extLst>
                <a:ext uri="{28A0092B-C50C-407E-A947-70E740481C1C}">
                  <a14:useLocalDpi xmlns:a14="http://schemas.microsoft.com/office/drawing/2010/main" val="0"/>
                </a:ext>
              </a:extLst>
            </a:blip>
            <a:srcRect t="20355" b="24325"/>
            <a:stretch/>
          </p:blipFill>
          <p:spPr>
            <a:xfrm>
              <a:off x="228600" y="5462567"/>
              <a:ext cx="782956" cy="433132"/>
            </a:xfrm>
            <a:prstGeom prst="rect">
              <a:avLst/>
            </a:prstGeom>
            <a:noFill/>
            <a:ln>
              <a:noFill/>
            </a:ln>
          </p:spPr>
        </p:pic>
        <p:pic>
          <p:nvPicPr>
            <p:cNvPr id="24" name="Google Shape;502;p38">
              <a:extLst>
                <a:ext uri="{FF2B5EF4-FFF2-40B4-BE49-F238E27FC236}">
                  <a16:creationId xmlns:a16="http://schemas.microsoft.com/office/drawing/2014/main" xmlns="" id="{0EDA0B92-4796-4AC6-B00E-093CEC3DB5B4}"/>
                </a:ext>
              </a:extLst>
            </p:cNvPr>
            <p:cNvPicPr preferRelativeResize="0"/>
            <p:nvPr/>
          </p:nvPicPr>
          <p:blipFill rotWithShape="1">
            <a:blip r:embed="rId22" cstate="print">
              <a:alphaModFix/>
              <a:extLst>
                <a:ext uri="{28A0092B-C50C-407E-A947-70E740481C1C}">
                  <a14:useLocalDpi xmlns:a14="http://schemas.microsoft.com/office/drawing/2010/main" val="0"/>
                </a:ext>
              </a:extLst>
            </a:blip>
            <a:srcRect t="21286" b="21665"/>
            <a:stretch/>
          </p:blipFill>
          <p:spPr>
            <a:xfrm>
              <a:off x="1219678" y="3846609"/>
              <a:ext cx="773481" cy="441259"/>
            </a:xfrm>
            <a:prstGeom prst="rect">
              <a:avLst/>
            </a:prstGeom>
            <a:noFill/>
            <a:ln>
              <a:noFill/>
            </a:ln>
          </p:spPr>
        </p:pic>
        <p:pic>
          <p:nvPicPr>
            <p:cNvPr id="25" name="Google Shape;511;p38">
              <a:extLst>
                <a:ext uri="{FF2B5EF4-FFF2-40B4-BE49-F238E27FC236}">
                  <a16:creationId xmlns:a16="http://schemas.microsoft.com/office/drawing/2014/main" xmlns="" id="{8E127C64-9713-4E11-A5E7-A06F8FB1D68D}"/>
                </a:ext>
              </a:extLst>
            </p:cNvPr>
            <p:cNvPicPr preferRelativeResize="0"/>
            <p:nvPr/>
          </p:nvPicPr>
          <p:blipFill rotWithShape="1">
            <a:blip r:embed="rId23" cstate="print">
              <a:alphaModFix/>
              <a:extLst>
                <a:ext uri="{28A0092B-C50C-407E-A947-70E740481C1C}">
                  <a14:useLocalDpi xmlns:a14="http://schemas.microsoft.com/office/drawing/2010/main" val="0"/>
                </a:ext>
              </a:extLst>
            </a:blip>
            <a:srcRect/>
            <a:stretch/>
          </p:blipFill>
          <p:spPr>
            <a:xfrm>
              <a:off x="1030168" y="4970461"/>
              <a:ext cx="988695" cy="318439"/>
            </a:xfrm>
            <a:prstGeom prst="rect">
              <a:avLst/>
            </a:prstGeom>
            <a:noFill/>
            <a:ln>
              <a:noFill/>
            </a:ln>
          </p:spPr>
        </p:pic>
        <p:pic>
          <p:nvPicPr>
            <p:cNvPr id="26" name="Google Shape;516;p38">
              <a:extLst>
                <a:ext uri="{FF2B5EF4-FFF2-40B4-BE49-F238E27FC236}">
                  <a16:creationId xmlns:a16="http://schemas.microsoft.com/office/drawing/2014/main" xmlns="" id="{9D34B722-08E4-4F21-8B5C-8517019A8752}"/>
                </a:ext>
              </a:extLst>
            </p:cNvPr>
            <p:cNvPicPr preferRelativeResize="0"/>
            <p:nvPr/>
          </p:nvPicPr>
          <p:blipFill rotWithShape="1">
            <a:blip r:embed="rId24" cstate="print">
              <a:alphaModFix/>
              <a:extLst>
                <a:ext uri="{28A0092B-C50C-407E-A947-70E740481C1C}">
                  <a14:useLocalDpi xmlns:a14="http://schemas.microsoft.com/office/drawing/2010/main" val="0"/>
                </a:ext>
              </a:extLst>
            </a:blip>
            <a:srcRect/>
            <a:stretch/>
          </p:blipFill>
          <p:spPr>
            <a:xfrm>
              <a:off x="345223" y="4939049"/>
              <a:ext cx="574504" cy="381264"/>
            </a:xfrm>
            <a:prstGeom prst="rect">
              <a:avLst/>
            </a:prstGeom>
            <a:noFill/>
            <a:ln>
              <a:noFill/>
            </a:ln>
          </p:spPr>
        </p:pic>
        <p:pic>
          <p:nvPicPr>
            <p:cNvPr id="27" name="Google Shape;523;p38">
              <a:extLst>
                <a:ext uri="{FF2B5EF4-FFF2-40B4-BE49-F238E27FC236}">
                  <a16:creationId xmlns:a16="http://schemas.microsoft.com/office/drawing/2014/main" xmlns="" id="{6CD0B8B5-60DD-466E-A3D0-F4D8D314E809}"/>
                </a:ext>
              </a:extLst>
            </p:cNvPr>
            <p:cNvPicPr preferRelativeResize="0"/>
            <p:nvPr/>
          </p:nvPicPr>
          <p:blipFill rotWithShape="1">
            <a:blip r:embed="rId25" cstate="print">
              <a:alphaModFix/>
              <a:extLst>
                <a:ext uri="{28A0092B-C50C-407E-A947-70E740481C1C}">
                  <a14:useLocalDpi xmlns:a14="http://schemas.microsoft.com/office/drawing/2010/main" val="0"/>
                </a:ext>
              </a:extLst>
            </a:blip>
            <a:srcRect/>
            <a:stretch/>
          </p:blipFill>
          <p:spPr>
            <a:xfrm>
              <a:off x="1321514" y="5519835"/>
              <a:ext cx="513864" cy="318597"/>
            </a:xfrm>
            <a:prstGeom prst="rect">
              <a:avLst/>
            </a:prstGeom>
            <a:noFill/>
            <a:ln>
              <a:noFill/>
            </a:ln>
          </p:spPr>
        </p:pic>
        <p:pic>
          <p:nvPicPr>
            <p:cNvPr id="28" name="Google Shape;524;p38">
              <a:extLst>
                <a:ext uri="{FF2B5EF4-FFF2-40B4-BE49-F238E27FC236}">
                  <a16:creationId xmlns:a16="http://schemas.microsoft.com/office/drawing/2014/main" xmlns="" id="{387D14B7-8355-4F77-8FC7-11CD27F98A51}"/>
                </a:ext>
              </a:extLst>
            </p:cNvPr>
            <p:cNvPicPr preferRelativeResize="0"/>
            <p:nvPr/>
          </p:nvPicPr>
          <p:blipFill rotWithShape="1">
            <a:blip r:embed="rId26" cstate="print">
              <a:alphaModFix/>
              <a:extLst>
                <a:ext uri="{28A0092B-C50C-407E-A947-70E740481C1C}">
                  <a14:useLocalDpi xmlns:a14="http://schemas.microsoft.com/office/drawing/2010/main" val="0"/>
                </a:ext>
              </a:extLst>
            </a:blip>
            <a:srcRect t="28085" b="25971"/>
            <a:stretch/>
          </p:blipFill>
          <p:spPr>
            <a:xfrm>
              <a:off x="241398" y="3870398"/>
              <a:ext cx="856886" cy="393679"/>
            </a:xfrm>
            <a:prstGeom prst="rect">
              <a:avLst/>
            </a:prstGeom>
            <a:noFill/>
            <a:ln>
              <a:noFill/>
            </a:ln>
          </p:spPr>
        </p:pic>
        <p:pic>
          <p:nvPicPr>
            <p:cNvPr id="29" name="Google Shape;539;p38">
              <a:extLst>
                <a:ext uri="{FF2B5EF4-FFF2-40B4-BE49-F238E27FC236}">
                  <a16:creationId xmlns:a16="http://schemas.microsoft.com/office/drawing/2014/main" xmlns="" id="{538E3164-377F-42C1-8C13-2E22BD8C0B15}"/>
                </a:ext>
              </a:extLst>
            </p:cNvPr>
            <p:cNvPicPr preferRelativeResize="0"/>
            <p:nvPr/>
          </p:nvPicPr>
          <p:blipFill rotWithShape="1">
            <a:blip r:embed="rId27" cstate="print">
              <a:alphaModFix/>
              <a:extLst>
                <a:ext uri="{28A0092B-C50C-407E-A947-70E740481C1C}">
                  <a14:useLocalDpi xmlns:a14="http://schemas.microsoft.com/office/drawing/2010/main" val="0"/>
                </a:ext>
              </a:extLst>
            </a:blip>
            <a:srcRect/>
            <a:stretch/>
          </p:blipFill>
          <p:spPr>
            <a:xfrm>
              <a:off x="1139898" y="4450093"/>
              <a:ext cx="795921" cy="340840"/>
            </a:xfrm>
            <a:prstGeom prst="rect">
              <a:avLst/>
            </a:prstGeom>
            <a:noFill/>
            <a:ln>
              <a:noFill/>
            </a:ln>
          </p:spPr>
        </p:pic>
        <p:pic>
          <p:nvPicPr>
            <p:cNvPr id="30" name="Picture 29">
              <a:extLst>
                <a:ext uri="{FF2B5EF4-FFF2-40B4-BE49-F238E27FC236}">
                  <a16:creationId xmlns:a16="http://schemas.microsoft.com/office/drawing/2014/main" xmlns="" id="{55506AB6-A8DE-4486-8F1A-11F8E82355C0}"/>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114421" y="4549987"/>
              <a:ext cx="643931" cy="141052"/>
            </a:xfrm>
            <a:prstGeom prst="rect">
              <a:avLst/>
            </a:prstGeom>
          </p:spPr>
        </p:pic>
        <p:pic>
          <p:nvPicPr>
            <p:cNvPr id="31" name="Picture 30">
              <a:extLst>
                <a:ext uri="{FF2B5EF4-FFF2-40B4-BE49-F238E27FC236}">
                  <a16:creationId xmlns:a16="http://schemas.microsoft.com/office/drawing/2014/main" xmlns="" id="{B4683179-BBDA-4EA3-89D0-69C870B04C1E}"/>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11645" y="4424477"/>
              <a:ext cx="695459" cy="392071"/>
            </a:xfrm>
            <a:prstGeom prst="rect">
              <a:avLst/>
            </a:prstGeom>
          </p:spPr>
        </p:pic>
        <p:pic>
          <p:nvPicPr>
            <p:cNvPr id="32" name="Picture 31">
              <a:extLst>
                <a:ext uri="{FF2B5EF4-FFF2-40B4-BE49-F238E27FC236}">
                  <a16:creationId xmlns:a16="http://schemas.microsoft.com/office/drawing/2014/main" xmlns="" id="{D621832D-FF3B-4A06-AA3E-59F02B569ED4}"/>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226155" y="5417044"/>
              <a:ext cx="420464" cy="524179"/>
            </a:xfrm>
            <a:prstGeom prst="rect">
              <a:avLst/>
            </a:prstGeom>
          </p:spPr>
        </p:pic>
        <p:pic>
          <p:nvPicPr>
            <p:cNvPr id="33" name="Picture 32">
              <a:extLst>
                <a:ext uri="{FF2B5EF4-FFF2-40B4-BE49-F238E27FC236}">
                  <a16:creationId xmlns:a16="http://schemas.microsoft.com/office/drawing/2014/main" xmlns="" id="{2CFF45B8-51B5-45B2-851B-9359E5E8E0A0}"/>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110441" y="5031706"/>
              <a:ext cx="725744" cy="195951"/>
            </a:xfrm>
            <a:prstGeom prst="rect">
              <a:avLst/>
            </a:prstGeom>
          </p:spPr>
        </p:pic>
        <p:pic>
          <p:nvPicPr>
            <p:cNvPr id="38" name="Google Shape;491;p38">
              <a:extLst>
                <a:ext uri="{FF2B5EF4-FFF2-40B4-BE49-F238E27FC236}">
                  <a16:creationId xmlns:a16="http://schemas.microsoft.com/office/drawing/2014/main" xmlns="" id="{6A521885-BFC5-467F-B403-3271ABA0C7B4}"/>
                </a:ext>
              </a:extLst>
            </p:cNvPr>
            <p:cNvPicPr preferRelativeResize="0"/>
            <p:nvPr/>
          </p:nvPicPr>
          <p:blipFill rotWithShape="1">
            <a:blip r:embed="rId32" cstate="print">
              <a:alphaModFix/>
              <a:extLst>
                <a:ext uri="{28A0092B-C50C-407E-A947-70E740481C1C}">
                  <a14:useLocalDpi xmlns:a14="http://schemas.microsoft.com/office/drawing/2010/main" val="0"/>
                </a:ext>
              </a:extLst>
            </a:blip>
            <a:srcRect/>
            <a:stretch/>
          </p:blipFill>
          <p:spPr>
            <a:xfrm>
              <a:off x="3107865" y="5410630"/>
              <a:ext cx="537006" cy="537006"/>
            </a:xfrm>
            <a:prstGeom prst="rect">
              <a:avLst/>
            </a:prstGeom>
            <a:noFill/>
            <a:ln>
              <a:noFill/>
            </a:ln>
          </p:spPr>
        </p:pic>
        <p:pic>
          <p:nvPicPr>
            <p:cNvPr id="39" name="Google Shape;494;p38">
              <a:extLst>
                <a:ext uri="{FF2B5EF4-FFF2-40B4-BE49-F238E27FC236}">
                  <a16:creationId xmlns:a16="http://schemas.microsoft.com/office/drawing/2014/main" xmlns="" id="{279B3219-CD3C-4A58-87EC-DDFBDF287A14}"/>
                </a:ext>
              </a:extLst>
            </p:cNvPr>
            <p:cNvPicPr preferRelativeResize="0"/>
            <p:nvPr/>
          </p:nvPicPr>
          <p:blipFill rotWithShape="1">
            <a:blip r:embed="rId33" cstate="print">
              <a:alphaModFix/>
              <a:extLst>
                <a:ext uri="{28A0092B-C50C-407E-A947-70E740481C1C}">
                  <a14:useLocalDpi xmlns:a14="http://schemas.microsoft.com/office/drawing/2010/main" val="0"/>
                </a:ext>
              </a:extLst>
            </a:blip>
            <a:srcRect/>
            <a:stretch/>
          </p:blipFill>
          <p:spPr>
            <a:xfrm>
              <a:off x="3030366" y="3853746"/>
              <a:ext cx="876923" cy="426983"/>
            </a:xfrm>
            <a:prstGeom prst="rect">
              <a:avLst/>
            </a:prstGeom>
            <a:noFill/>
            <a:ln>
              <a:noFill/>
            </a:ln>
          </p:spPr>
        </p:pic>
        <p:pic>
          <p:nvPicPr>
            <p:cNvPr id="40" name="Google Shape;495;p38">
              <a:extLst>
                <a:ext uri="{FF2B5EF4-FFF2-40B4-BE49-F238E27FC236}">
                  <a16:creationId xmlns:a16="http://schemas.microsoft.com/office/drawing/2014/main" xmlns="" id="{6CB0BDF7-9BB0-4DC7-A44E-6AC50224A2F6}"/>
                </a:ext>
              </a:extLst>
            </p:cNvPr>
            <p:cNvPicPr preferRelativeResize="0"/>
            <p:nvPr/>
          </p:nvPicPr>
          <p:blipFill rotWithShape="1">
            <a:blip r:embed="rId34" cstate="print">
              <a:alphaModFix/>
              <a:extLst>
                <a:ext uri="{28A0092B-C50C-407E-A947-70E740481C1C}">
                  <a14:useLocalDpi xmlns:a14="http://schemas.microsoft.com/office/drawing/2010/main" val="0"/>
                </a:ext>
              </a:extLst>
            </a:blip>
            <a:srcRect t="37461" b="36872"/>
            <a:stretch/>
          </p:blipFill>
          <p:spPr>
            <a:xfrm>
              <a:off x="4778405" y="3962388"/>
              <a:ext cx="817022" cy="209700"/>
            </a:xfrm>
            <a:prstGeom prst="rect">
              <a:avLst/>
            </a:prstGeom>
            <a:noFill/>
            <a:ln>
              <a:noFill/>
            </a:ln>
          </p:spPr>
        </p:pic>
        <p:pic>
          <p:nvPicPr>
            <p:cNvPr id="41" name="Google Shape;499;p38">
              <a:extLst>
                <a:ext uri="{FF2B5EF4-FFF2-40B4-BE49-F238E27FC236}">
                  <a16:creationId xmlns:a16="http://schemas.microsoft.com/office/drawing/2014/main" xmlns="" id="{8C6C5984-4303-48BD-9C3F-CC0BC5117A2D}"/>
                </a:ext>
              </a:extLst>
            </p:cNvPr>
            <p:cNvPicPr preferRelativeResize="0"/>
            <p:nvPr/>
          </p:nvPicPr>
          <p:blipFill rotWithShape="1">
            <a:blip r:embed="rId35" cstate="print">
              <a:alphaModFix/>
              <a:extLst>
                <a:ext uri="{28A0092B-C50C-407E-A947-70E740481C1C}">
                  <a14:useLocalDpi xmlns:a14="http://schemas.microsoft.com/office/drawing/2010/main" val="0"/>
                </a:ext>
              </a:extLst>
            </a:blip>
            <a:srcRect/>
            <a:stretch/>
          </p:blipFill>
          <p:spPr>
            <a:xfrm>
              <a:off x="4877646" y="4468110"/>
              <a:ext cx="618540" cy="304805"/>
            </a:xfrm>
            <a:prstGeom prst="rect">
              <a:avLst/>
            </a:prstGeom>
            <a:noFill/>
            <a:ln>
              <a:noFill/>
            </a:ln>
          </p:spPr>
        </p:pic>
        <p:pic>
          <p:nvPicPr>
            <p:cNvPr id="42" name="Google Shape;500;p38">
              <a:extLst>
                <a:ext uri="{FF2B5EF4-FFF2-40B4-BE49-F238E27FC236}">
                  <a16:creationId xmlns:a16="http://schemas.microsoft.com/office/drawing/2014/main" xmlns="" id="{DAA70473-CD25-44A1-9CB8-CDF9587418AB}"/>
                </a:ext>
              </a:extLst>
            </p:cNvPr>
            <p:cNvPicPr preferRelativeResize="0"/>
            <p:nvPr/>
          </p:nvPicPr>
          <p:blipFill rotWithShape="1">
            <a:blip r:embed="rId36" cstate="print">
              <a:alphaModFix/>
              <a:extLst>
                <a:ext uri="{28A0092B-C50C-407E-A947-70E740481C1C}">
                  <a14:useLocalDpi xmlns:a14="http://schemas.microsoft.com/office/drawing/2010/main" val="0"/>
                </a:ext>
              </a:extLst>
            </a:blip>
            <a:srcRect/>
            <a:stretch/>
          </p:blipFill>
          <p:spPr>
            <a:xfrm>
              <a:off x="4015159" y="3896415"/>
              <a:ext cx="668323" cy="341646"/>
            </a:xfrm>
            <a:prstGeom prst="rect">
              <a:avLst/>
            </a:prstGeom>
            <a:noFill/>
            <a:ln>
              <a:noFill/>
            </a:ln>
          </p:spPr>
        </p:pic>
        <p:pic>
          <p:nvPicPr>
            <p:cNvPr id="43" name="Google Shape;504;p38">
              <a:extLst>
                <a:ext uri="{FF2B5EF4-FFF2-40B4-BE49-F238E27FC236}">
                  <a16:creationId xmlns:a16="http://schemas.microsoft.com/office/drawing/2014/main" xmlns="" id="{62DF2635-0BFA-4B95-BD1E-3DC85A88919B}"/>
                </a:ext>
              </a:extLst>
            </p:cNvPr>
            <p:cNvPicPr preferRelativeResize="0"/>
            <p:nvPr/>
          </p:nvPicPr>
          <p:blipFill rotWithShape="1">
            <a:blip r:embed="rId37" cstate="print">
              <a:alphaModFix/>
              <a:extLst>
                <a:ext uri="{28A0092B-C50C-407E-A947-70E740481C1C}">
                  <a14:useLocalDpi xmlns:a14="http://schemas.microsoft.com/office/drawing/2010/main" val="0"/>
                </a:ext>
              </a:extLst>
            </a:blip>
            <a:srcRect t="25194" b="23144"/>
            <a:stretch/>
          </p:blipFill>
          <p:spPr>
            <a:xfrm>
              <a:off x="4858525" y="4960028"/>
              <a:ext cx="656782" cy="339307"/>
            </a:xfrm>
            <a:prstGeom prst="rect">
              <a:avLst/>
            </a:prstGeom>
            <a:noFill/>
            <a:ln>
              <a:noFill/>
            </a:ln>
          </p:spPr>
        </p:pic>
        <p:pic>
          <p:nvPicPr>
            <p:cNvPr id="44" name="Google Shape;505;p38">
              <a:extLst>
                <a:ext uri="{FF2B5EF4-FFF2-40B4-BE49-F238E27FC236}">
                  <a16:creationId xmlns:a16="http://schemas.microsoft.com/office/drawing/2014/main" xmlns="" id="{FE186A23-4AA1-4DA6-93A0-E550263C66D2}"/>
                </a:ext>
              </a:extLst>
            </p:cNvPr>
            <p:cNvPicPr preferRelativeResize="0"/>
            <p:nvPr/>
          </p:nvPicPr>
          <p:blipFill rotWithShape="1">
            <a:blip r:embed="rId38" cstate="hqprint">
              <a:alphaModFix/>
              <a:extLst>
                <a:ext uri="{28A0092B-C50C-407E-A947-70E740481C1C}">
                  <a14:useLocalDpi xmlns:a14="http://schemas.microsoft.com/office/drawing/2010/main" val="0"/>
                </a:ext>
              </a:extLst>
            </a:blip>
            <a:srcRect/>
            <a:stretch/>
          </p:blipFill>
          <p:spPr>
            <a:xfrm>
              <a:off x="2967592" y="4406409"/>
              <a:ext cx="1002471" cy="428208"/>
            </a:xfrm>
            <a:prstGeom prst="rect">
              <a:avLst/>
            </a:prstGeom>
            <a:noFill/>
            <a:ln>
              <a:noFill/>
            </a:ln>
          </p:spPr>
        </p:pic>
        <p:pic>
          <p:nvPicPr>
            <p:cNvPr id="45" name="Google Shape;530;p38">
              <a:extLst>
                <a:ext uri="{FF2B5EF4-FFF2-40B4-BE49-F238E27FC236}">
                  <a16:creationId xmlns:a16="http://schemas.microsoft.com/office/drawing/2014/main" xmlns="" id="{444F2F10-E6CD-4A91-A3E0-3426BD0FA4B2}"/>
                </a:ext>
              </a:extLst>
            </p:cNvPr>
            <p:cNvPicPr preferRelativeResize="0"/>
            <p:nvPr/>
          </p:nvPicPr>
          <p:blipFill rotWithShape="1">
            <a:blip r:embed="rId39" cstate="print">
              <a:alphaModFix/>
              <a:extLst>
                <a:ext uri="{28A0092B-C50C-407E-A947-70E740481C1C}">
                  <a14:useLocalDpi xmlns:a14="http://schemas.microsoft.com/office/drawing/2010/main" val="0"/>
                </a:ext>
              </a:extLst>
            </a:blip>
            <a:srcRect/>
            <a:stretch/>
          </p:blipFill>
          <p:spPr>
            <a:xfrm>
              <a:off x="3157382" y="4898994"/>
              <a:ext cx="622889" cy="461374"/>
            </a:xfrm>
            <a:prstGeom prst="rect">
              <a:avLst/>
            </a:prstGeom>
            <a:noFill/>
            <a:ln>
              <a:noFill/>
            </a:ln>
          </p:spPr>
        </p:pic>
        <p:pic>
          <p:nvPicPr>
            <p:cNvPr id="46" name="Google Shape;534;p38">
              <a:extLst>
                <a:ext uri="{FF2B5EF4-FFF2-40B4-BE49-F238E27FC236}">
                  <a16:creationId xmlns:a16="http://schemas.microsoft.com/office/drawing/2014/main" xmlns="" id="{67978A67-C1BC-4ED2-AC28-96FE562A32BB}"/>
                </a:ext>
              </a:extLst>
            </p:cNvPr>
            <p:cNvPicPr preferRelativeResize="0"/>
            <p:nvPr/>
          </p:nvPicPr>
          <p:blipFill rotWithShape="1">
            <a:blip r:embed="rId40" cstate="print">
              <a:alphaModFix/>
              <a:extLst>
                <a:ext uri="{28A0092B-C50C-407E-A947-70E740481C1C}">
                  <a14:useLocalDpi xmlns:a14="http://schemas.microsoft.com/office/drawing/2010/main" val="0"/>
                </a:ext>
              </a:extLst>
            </a:blip>
            <a:srcRect/>
            <a:stretch/>
          </p:blipFill>
          <p:spPr>
            <a:xfrm>
              <a:off x="4867454" y="5542583"/>
              <a:ext cx="638923" cy="273101"/>
            </a:xfrm>
            <a:prstGeom prst="rect">
              <a:avLst/>
            </a:prstGeom>
            <a:noFill/>
            <a:ln>
              <a:noFill/>
            </a:ln>
          </p:spPr>
        </p:pic>
        <p:pic>
          <p:nvPicPr>
            <p:cNvPr id="47" name="Google Shape;541;p38">
              <a:extLst>
                <a:ext uri="{FF2B5EF4-FFF2-40B4-BE49-F238E27FC236}">
                  <a16:creationId xmlns:a16="http://schemas.microsoft.com/office/drawing/2014/main" xmlns="" id="{1BC2F6FE-7F14-477B-A54B-AF619D9C72D6}"/>
                </a:ext>
              </a:extLst>
            </p:cNvPr>
            <p:cNvPicPr preferRelativeResize="0"/>
            <p:nvPr/>
          </p:nvPicPr>
          <p:blipFill rotWithShape="1">
            <a:blip r:embed="rId41" cstate="print">
              <a:alphaModFix/>
              <a:extLst>
                <a:ext uri="{28A0092B-C50C-407E-A947-70E740481C1C}">
                  <a14:useLocalDpi xmlns:a14="http://schemas.microsoft.com/office/drawing/2010/main" val="0"/>
                </a:ext>
              </a:extLst>
            </a:blip>
            <a:srcRect/>
            <a:stretch/>
          </p:blipFill>
          <p:spPr>
            <a:xfrm>
              <a:off x="3989296" y="4541645"/>
              <a:ext cx="633756" cy="157735"/>
            </a:xfrm>
            <a:prstGeom prst="rect">
              <a:avLst/>
            </a:prstGeom>
            <a:noFill/>
            <a:ln>
              <a:noFill/>
            </a:ln>
          </p:spPr>
        </p:pic>
        <p:pic>
          <p:nvPicPr>
            <p:cNvPr id="48" name="Google Shape;542;p38">
              <a:extLst>
                <a:ext uri="{FF2B5EF4-FFF2-40B4-BE49-F238E27FC236}">
                  <a16:creationId xmlns:a16="http://schemas.microsoft.com/office/drawing/2014/main" xmlns="" id="{24A752E8-83B9-4BF7-B531-821D3B38AA96}"/>
                </a:ext>
              </a:extLst>
            </p:cNvPr>
            <p:cNvPicPr preferRelativeResize="0"/>
            <p:nvPr/>
          </p:nvPicPr>
          <p:blipFill rotWithShape="1">
            <a:blip r:embed="rId42" cstate="print">
              <a:alphaModFix/>
              <a:extLst>
                <a:ext uri="{28A0092B-C50C-407E-A947-70E740481C1C}">
                  <a14:useLocalDpi xmlns:a14="http://schemas.microsoft.com/office/drawing/2010/main" val="0"/>
                </a:ext>
              </a:extLst>
            </a:blip>
            <a:srcRect/>
            <a:stretch/>
          </p:blipFill>
          <p:spPr>
            <a:xfrm>
              <a:off x="3796504" y="5555113"/>
              <a:ext cx="1019339" cy="248040"/>
            </a:xfrm>
            <a:prstGeom prst="rect">
              <a:avLst/>
            </a:prstGeom>
            <a:noFill/>
            <a:ln>
              <a:noFill/>
            </a:ln>
          </p:spPr>
        </p:pic>
        <p:pic>
          <p:nvPicPr>
            <p:cNvPr id="49" name="Picture 48">
              <a:extLst>
                <a:ext uri="{FF2B5EF4-FFF2-40B4-BE49-F238E27FC236}">
                  <a16:creationId xmlns:a16="http://schemas.microsoft.com/office/drawing/2014/main" xmlns="" id="{B792325A-C334-42E4-8A02-6AC0576473AC}"/>
                </a:ext>
              </a:extLst>
            </p:cNvPr>
            <p:cNvPicPr>
              <a:picLocks noChangeAspect="1"/>
            </p:cNvPicPr>
            <p:nvPr/>
          </p:nvPicPr>
          <p:blipFill rotWithShape="1">
            <a:blip r:embed="rId43" cstate="print">
              <a:extLst>
                <a:ext uri="{28A0092B-C50C-407E-A947-70E740481C1C}">
                  <a14:useLocalDpi xmlns:a14="http://schemas.microsoft.com/office/drawing/2010/main" val="0"/>
                </a:ext>
              </a:extLst>
            </a:blip>
            <a:srcRect/>
            <a:stretch/>
          </p:blipFill>
          <p:spPr>
            <a:xfrm>
              <a:off x="4038463" y="5001337"/>
              <a:ext cx="535423" cy="256688"/>
            </a:xfrm>
            <a:prstGeom prst="rect">
              <a:avLst/>
            </a:prstGeom>
          </p:spPr>
        </p:pic>
      </p:grpSp>
      <p:pic>
        <p:nvPicPr>
          <p:cNvPr id="51" name="Picture 50">
            <a:extLst>
              <a:ext uri="{FF2B5EF4-FFF2-40B4-BE49-F238E27FC236}">
                <a16:creationId xmlns:a16="http://schemas.microsoft.com/office/drawing/2014/main" xmlns="" id="{FCD3BF87-13AB-45B2-A740-BECA05F08E0A}"/>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2286338" y="1056833"/>
            <a:ext cx="1217227" cy="667202"/>
          </a:xfrm>
          <a:prstGeom prst="rect">
            <a:avLst/>
          </a:prstGeom>
        </p:spPr>
      </p:pic>
      <p:sp>
        <p:nvSpPr>
          <p:cNvPr id="52" name="TextBox 51">
            <a:extLst>
              <a:ext uri="{FF2B5EF4-FFF2-40B4-BE49-F238E27FC236}">
                <a16:creationId xmlns:a16="http://schemas.microsoft.com/office/drawing/2014/main" xmlns="" id="{3C9A537D-D2A8-476A-AFBE-CAC8A0F27B86}"/>
              </a:ext>
            </a:extLst>
          </p:cNvPr>
          <p:cNvSpPr txBox="1"/>
          <p:nvPr/>
        </p:nvSpPr>
        <p:spPr>
          <a:xfrm>
            <a:off x="3983909" y="1150751"/>
            <a:ext cx="2243103" cy="500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55" hangingPunct="0">
              <a:defRPr/>
            </a:pPr>
            <a:r>
              <a:rPr lang="en-US" sz="1500" b="1" dirty="0">
                <a:solidFill>
                  <a:srgbClr val="FF337E"/>
                </a:solidFill>
                <a:latin typeface="+mj-lt"/>
                <a:ea typeface="Helvetica Neue"/>
                <a:cs typeface="Calibri" panose="020F0502020204030204" pitchFamily="34" charset="0"/>
                <a:sym typeface="Helvetica Neue"/>
              </a:rPr>
              <a:t>Portable, digital, verified achievements</a:t>
            </a:r>
          </a:p>
        </p:txBody>
      </p:sp>
      <p:grpSp>
        <p:nvGrpSpPr>
          <p:cNvPr id="53" name="Group 52">
            <a:extLst>
              <a:ext uri="{FF2B5EF4-FFF2-40B4-BE49-F238E27FC236}">
                <a16:creationId xmlns:a16="http://schemas.microsoft.com/office/drawing/2014/main" xmlns="" id="{8DC879B9-57F2-445F-B2C4-D8EA67401067}"/>
              </a:ext>
            </a:extLst>
          </p:cNvPr>
          <p:cNvGrpSpPr/>
          <p:nvPr/>
        </p:nvGrpSpPr>
        <p:grpSpPr>
          <a:xfrm>
            <a:off x="345222" y="3555630"/>
            <a:ext cx="8000999" cy="142816"/>
            <a:chOff x="1295400" y="2750421"/>
            <a:chExt cx="6324599" cy="190898"/>
          </a:xfrm>
        </p:grpSpPr>
        <p:sp>
          <p:nvSpPr>
            <p:cNvPr id="54" name="Rectangle 53">
              <a:extLst>
                <a:ext uri="{FF2B5EF4-FFF2-40B4-BE49-F238E27FC236}">
                  <a16:creationId xmlns:a16="http://schemas.microsoft.com/office/drawing/2014/main" xmlns="" id="{47F5B5F8-3901-4B2D-BAAF-C61469266AC8}"/>
                </a:ext>
              </a:extLst>
            </p:cNvPr>
            <p:cNvSpPr/>
            <p:nvPr/>
          </p:nvSpPr>
          <p:spPr>
            <a:xfrm>
              <a:off x="1295400" y="2895600"/>
              <a:ext cx="6324599" cy="45719"/>
            </a:xfrm>
            <a:prstGeom prst="rect">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xmlns="" id="{F87EB3CD-FF42-4757-8384-DE2F34082215}"/>
                </a:ext>
              </a:extLst>
            </p:cNvPr>
            <p:cNvSpPr/>
            <p:nvPr/>
          </p:nvSpPr>
          <p:spPr>
            <a:xfrm>
              <a:off x="7469913" y="2750421"/>
              <a:ext cx="150086" cy="152400"/>
            </a:xfrm>
            <a:prstGeom prst="triangle">
              <a:avLst>
                <a:gd name="adj" fmla="val 0"/>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xmlns="" id="{16A69EE5-DD37-48DA-8D8B-A2C7AE1560F8}"/>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a:t>
            </a:r>
            <a:r>
              <a:rPr lang="en-US" sz="1000" dirty="0" err="1">
                <a:solidFill>
                  <a:schemeClr val="bg1">
                    <a:lumMod val="50000"/>
                  </a:schemeClr>
                </a:solidFill>
                <a:latin typeface="Georgia" panose="02040502050405020303" pitchFamily="18" charset="0"/>
                <a:cs typeface="Arial" panose="020B0604020202020204" pitchFamily="34" charset="0"/>
              </a:rPr>
              <a:t>Credly</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
        <p:nvSpPr>
          <p:cNvPr id="57" name="TextBox 56">
            <a:extLst>
              <a:ext uri="{FF2B5EF4-FFF2-40B4-BE49-F238E27FC236}">
                <a16:creationId xmlns:a16="http://schemas.microsoft.com/office/drawing/2014/main" xmlns="" id="{18888F6B-8CB1-40E8-AED9-66E8E17C2F1F}"/>
              </a:ext>
            </a:extLst>
          </p:cNvPr>
          <p:cNvSpPr txBox="1"/>
          <p:nvPr/>
        </p:nvSpPr>
        <p:spPr>
          <a:xfrm>
            <a:off x="357570" y="3328884"/>
            <a:ext cx="7873650"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spAutoFit/>
          </a:bodyPr>
          <a:lstStyle/>
          <a:p>
            <a:pPr defTabSz="619125" hangingPunct="0"/>
            <a:r>
              <a:rPr lang="en-US" sz="1600" b="1" dirty="0">
                <a:solidFill>
                  <a:sysClr val="windowText" lastClr="000000"/>
                </a:solidFill>
                <a:latin typeface="+mj-lt"/>
                <a:ea typeface="Helvetica Neue"/>
                <a:cs typeface="Helvetica Neue"/>
                <a:sym typeface="Helvetica Neue"/>
              </a:rPr>
              <a:t>Partners include corporations, training providers, and certification associations</a:t>
            </a:r>
          </a:p>
        </p:txBody>
      </p:sp>
    </p:spTree>
    <p:extLst>
      <p:ext uri="{BB962C8B-B14F-4D97-AF65-F5344CB8AC3E}">
        <p14:creationId xmlns:p14="http://schemas.microsoft.com/office/powerpoint/2010/main" val="3528094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9975F36-3A6D-4C59-AC3A-1334B36872E0}"/>
              </a:ext>
            </a:extLst>
          </p:cNvPr>
          <p:cNvSpPr>
            <a:spLocks noGrp="1"/>
          </p:cNvSpPr>
          <p:nvPr>
            <p:ph type="title"/>
          </p:nvPr>
        </p:nvSpPr>
        <p:spPr/>
        <p:txBody>
          <a:bodyPr/>
          <a:lstStyle/>
          <a:p>
            <a:r>
              <a:rPr lang="en-US" dirty="0"/>
              <a:t>What is </a:t>
            </a:r>
            <a:r>
              <a:rPr lang="en-US" dirty="0" err="1"/>
              <a:t>blockchain</a:t>
            </a:r>
            <a:r>
              <a:rPr lang="en-US" dirty="0"/>
              <a:t>?</a:t>
            </a:r>
          </a:p>
        </p:txBody>
      </p:sp>
      <p:sp>
        <p:nvSpPr>
          <p:cNvPr id="4" name="Slide Number Placeholder 3">
            <a:extLst>
              <a:ext uri="{FF2B5EF4-FFF2-40B4-BE49-F238E27FC236}">
                <a16:creationId xmlns:a16="http://schemas.microsoft.com/office/drawing/2014/main" xmlns="" id="{056E524E-DAB0-4C45-96F2-EED1F1ECDE5D}"/>
              </a:ext>
            </a:extLst>
          </p:cNvPr>
          <p:cNvSpPr>
            <a:spLocks noGrp="1"/>
          </p:cNvSpPr>
          <p:nvPr>
            <p:ph type="sldNum" sz="quarter" idx="4"/>
          </p:nvPr>
        </p:nvSpPr>
        <p:spPr/>
        <p:txBody>
          <a:bodyPr/>
          <a:lstStyle/>
          <a:p>
            <a:fld id="{E383A8A9-FA60-9F4C-8EA5-44BF95A09817}" type="slidenum">
              <a:rPr lang="en-US" smtClean="0"/>
              <a:pPr/>
              <a:t>32</a:t>
            </a:fld>
            <a:endParaRPr lang="en-US" dirty="0"/>
          </a:p>
        </p:txBody>
      </p:sp>
      <p:sp>
        <p:nvSpPr>
          <p:cNvPr id="5" name="Content Placeholder 1">
            <a:extLst>
              <a:ext uri="{FF2B5EF4-FFF2-40B4-BE49-F238E27FC236}">
                <a16:creationId xmlns:a16="http://schemas.microsoft.com/office/drawing/2014/main" xmlns="" id="{2FFA41E4-80A2-4C0C-B3D1-55DA2D3AC14E}"/>
              </a:ext>
            </a:extLst>
          </p:cNvPr>
          <p:cNvSpPr>
            <a:spLocks noGrp="1"/>
          </p:cNvSpPr>
          <p:nvPr>
            <p:ph sz="quarter" idx="10"/>
          </p:nvPr>
        </p:nvSpPr>
        <p:spPr>
          <a:xfrm>
            <a:off x="945799" y="5801032"/>
            <a:ext cx="6477556" cy="563562"/>
          </a:xfrm>
        </p:spPr>
        <p:txBody>
          <a:bodyPr/>
          <a:lstStyle/>
          <a:p>
            <a:pPr marL="0" indent="0">
              <a:buNone/>
            </a:pPr>
            <a:r>
              <a:rPr lang="en-US" b="1" dirty="0">
                <a:solidFill>
                  <a:srgbClr val="333333"/>
                </a:solidFill>
                <a:sym typeface="Arial Bold" pitchFamily="-84" charset="0"/>
              </a:rPr>
              <a:t>Blockchain – </a:t>
            </a:r>
            <a:r>
              <a:rPr lang="en-US" dirty="0">
                <a:solidFill>
                  <a:srgbClr val="333333"/>
                </a:solidFill>
                <a:sym typeface="Arial Bold" pitchFamily="-84" charset="0"/>
              </a:rPr>
              <a:t>a continuously growing list of records, called blocks, which are linked and secured using cryptography</a:t>
            </a:r>
          </a:p>
          <a:p>
            <a:pPr marL="0" indent="0">
              <a:buNone/>
            </a:pPr>
            <a:endParaRPr lang="en-US" b="1" dirty="0">
              <a:solidFill>
                <a:srgbClr val="333333"/>
              </a:solidFill>
              <a:sym typeface="Arial Bold" pitchFamily="-84" charset="0"/>
            </a:endParaRPr>
          </a:p>
        </p:txBody>
      </p:sp>
      <p:pic>
        <p:nvPicPr>
          <p:cNvPr id="20" name="Picture 2" descr="https://d30y9cdsu7xlg0.cloudfront.net/png/1067096-200.png">
            <a:extLst>
              <a:ext uri="{FF2B5EF4-FFF2-40B4-BE49-F238E27FC236}">
                <a16:creationId xmlns:a16="http://schemas.microsoft.com/office/drawing/2014/main" xmlns="" id="{1062ADE3-E6C0-4087-83CD-B13B11A7C8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1625" y="3685057"/>
            <a:ext cx="645982" cy="6459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d30y9cdsu7xlg0.cloudfront.net/png/104302-200.png">
            <a:extLst>
              <a:ext uri="{FF2B5EF4-FFF2-40B4-BE49-F238E27FC236}">
                <a16:creationId xmlns:a16="http://schemas.microsoft.com/office/drawing/2014/main" xmlns="" id="{BABF7A97-F043-4453-BA9C-77C7C98222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066800"/>
            <a:ext cx="788053" cy="7880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s://d30y9cdsu7xlg0.cloudfront.net/png/759258-200.png">
            <a:extLst>
              <a:ext uri="{FF2B5EF4-FFF2-40B4-BE49-F238E27FC236}">
                <a16:creationId xmlns:a16="http://schemas.microsoft.com/office/drawing/2014/main" xmlns="" id="{F6E5C9F7-5FA0-4B44-945E-A4826F112C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2390" y="3508880"/>
            <a:ext cx="734070" cy="7340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s://d30y9cdsu7xlg0.cloudfront.net/png/625256-200.png">
            <a:extLst>
              <a:ext uri="{FF2B5EF4-FFF2-40B4-BE49-F238E27FC236}">
                <a16:creationId xmlns:a16="http://schemas.microsoft.com/office/drawing/2014/main" xmlns="" id="{EBF256F2-E5A5-4A8E-AB19-9ADED1C7EC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3829" y="1066800"/>
            <a:ext cx="743778" cy="743778"/>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1">
            <a:extLst>
              <a:ext uri="{FF2B5EF4-FFF2-40B4-BE49-F238E27FC236}">
                <a16:creationId xmlns:a16="http://schemas.microsoft.com/office/drawing/2014/main" xmlns="" id="{E8B5DFF5-473C-44E1-BF97-27BE8A31A2B3}"/>
              </a:ext>
            </a:extLst>
          </p:cNvPr>
          <p:cNvSpPr txBox="1">
            <a:spLocks/>
          </p:cNvSpPr>
          <p:nvPr/>
        </p:nvSpPr>
        <p:spPr>
          <a:xfrm>
            <a:off x="1834482" y="1989975"/>
            <a:ext cx="2071475" cy="157499"/>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rgbClr val="333333"/>
                </a:solidFill>
                <a:sym typeface="Arial Bold" pitchFamily="-84" charset="0"/>
              </a:rPr>
              <a:t>Distributed Ledger</a:t>
            </a:r>
          </a:p>
          <a:p>
            <a:pPr marL="0" indent="0" algn="ctr">
              <a:buNone/>
            </a:pPr>
            <a:r>
              <a:rPr lang="en-US" sz="1400" dirty="0">
                <a:solidFill>
                  <a:srgbClr val="333333"/>
                </a:solidFill>
                <a:sym typeface="Arial Bold" pitchFamily="-84" charset="0"/>
              </a:rPr>
              <a:t>System of record with new transactions propagated to entire network</a:t>
            </a:r>
          </a:p>
        </p:txBody>
      </p:sp>
      <p:sp>
        <p:nvSpPr>
          <p:cNvPr id="25" name="Content Placeholder 1">
            <a:extLst>
              <a:ext uri="{FF2B5EF4-FFF2-40B4-BE49-F238E27FC236}">
                <a16:creationId xmlns:a16="http://schemas.microsoft.com/office/drawing/2014/main" xmlns="" id="{0F033252-058D-40FA-8536-7FFD08EF8264}"/>
              </a:ext>
            </a:extLst>
          </p:cNvPr>
          <p:cNvSpPr txBox="1">
            <a:spLocks/>
          </p:cNvSpPr>
          <p:nvPr/>
        </p:nvSpPr>
        <p:spPr>
          <a:xfrm>
            <a:off x="4224515" y="1998637"/>
            <a:ext cx="2531910" cy="165440"/>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rgbClr val="333333"/>
                </a:solidFill>
                <a:sym typeface="Arial Bold" pitchFamily="-84" charset="0"/>
              </a:rPr>
              <a:t>No single point of failure</a:t>
            </a:r>
          </a:p>
          <a:p>
            <a:pPr marL="0" indent="0" algn="ctr">
              <a:buNone/>
            </a:pPr>
            <a:r>
              <a:rPr lang="en-US" sz="1400" dirty="0">
                <a:solidFill>
                  <a:srgbClr val="333333"/>
                </a:solidFill>
                <a:sym typeface="Arial Bold" pitchFamily="-84" charset="0"/>
              </a:rPr>
              <a:t>Centralized data bases prone to tampering or physical damage</a:t>
            </a:r>
          </a:p>
        </p:txBody>
      </p:sp>
      <p:sp>
        <p:nvSpPr>
          <p:cNvPr id="26" name="Content Placeholder 1">
            <a:extLst>
              <a:ext uri="{FF2B5EF4-FFF2-40B4-BE49-F238E27FC236}">
                <a16:creationId xmlns:a16="http://schemas.microsoft.com/office/drawing/2014/main" xmlns="" id="{7F238B75-F48D-4ADA-A85F-3ABB2BDE8484}"/>
              </a:ext>
            </a:extLst>
          </p:cNvPr>
          <p:cNvSpPr txBox="1">
            <a:spLocks/>
          </p:cNvSpPr>
          <p:nvPr/>
        </p:nvSpPr>
        <p:spPr>
          <a:xfrm>
            <a:off x="2108575" y="4448491"/>
            <a:ext cx="1523650" cy="145420"/>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rgbClr val="333333"/>
                </a:solidFill>
                <a:sym typeface="Arial Bold" pitchFamily="-84" charset="0"/>
              </a:rPr>
              <a:t>Transparent</a:t>
            </a:r>
          </a:p>
          <a:p>
            <a:pPr marL="0" indent="0" algn="ctr">
              <a:buNone/>
            </a:pPr>
            <a:r>
              <a:rPr lang="en-US" sz="1400" dirty="0">
                <a:solidFill>
                  <a:srgbClr val="333333"/>
                </a:solidFill>
                <a:sym typeface="Arial Bold" pitchFamily="-84" charset="0"/>
              </a:rPr>
              <a:t>Immutable record of all transactions</a:t>
            </a:r>
          </a:p>
        </p:txBody>
      </p:sp>
      <p:sp>
        <p:nvSpPr>
          <p:cNvPr id="27" name="Content Placeholder 1">
            <a:extLst>
              <a:ext uri="{FF2B5EF4-FFF2-40B4-BE49-F238E27FC236}">
                <a16:creationId xmlns:a16="http://schemas.microsoft.com/office/drawing/2014/main" xmlns="" id="{656A4822-E94A-4DC3-97F2-EA13EEC0C281}"/>
              </a:ext>
            </a:extLst>
          </p:cNvPr>
          <p:cNvSpPr txBox="1">
            <a:spLocks/>
          </p:cNvSpPr>
          <p:nvPr/>
        </p:nvSpPr>
        <p:spPr>
          <a:xfrm>
            <a:off x="4270930" y="4448491"/>
            <a:ext cx="2388502" cy="178970"/>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rgbClr val="333333"/>
                </a:solidFill>
                <a:sym typeface="Arial Bold" pitchFamily="-84" charset="0"/>
              </a:rPr>
              <a:t>Secure</a:t>
            </a:r>
          </a:p>
          <a:p>
            <a:pPr marL="0" indent="0" algn="ctr">
              <a:buNone/>
            </a:pPr>
            <a:r>
              <a:rPr lang="en-US" sz="1400" dirty="0">
                <a:solidFill>
                  <a:srgbClr val="333333"/>
                </a:solidFill>
                <a:sym typeface="Arial Bold" pitchFamily="-84" charset="0"/>
              </a:rPr>
              <a:t>Economically impractical and physically challenging to hack</a:t>
            </a:r>
          </a:p>
        </p:txBody>
      </p:sp>
      <p:sp>
        <p:nvSpPr>
          <p:cNvPr id="29" name="Rectangle 28">
            <a:extLst>
              <a:ext uri="{FF2B5EF4-FFF2-40B4-BE49-F238E27FC236}">
                <a16:creationId xmlns:a16="http://schemas.microsoft.com/office/drawing/2014/main" xmlns="" id="{3FF0A0AD-1705-4DD1-8A3F-C6FF07EB0311}"/>
              </a:ext>
            </a:extLst>
          </p:cNvPr>
          <p:cNvSpPr>
            <a:spLocks/>
          </p:cNvSpPr>
          <p:nvPr/>
        </p:nvSpPr>
        <p:spPr>
          <a:xfrm rot="5400000" flipH="1">
            <a:off x="1197269" y="5419587"/>
            <a:ext cx="75261" cy="578200"/>
          </a:xfrm>
          <a:prstGeom prst="rect">
            <a:avLst/>
          </a:prstGeom>
          <a:solidFill>
            <a:srgbClr val="FFDF7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693351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9975F36-3A6D-4C59-AC3A-1334B36872E0}"/>
              </a:ext>
            </a:extLst>
          </p:cNvPr>
          <p:cNvSpPr>
            <a:spLocks noGrp="1"/>
          </p:cNvSpPr>
          <p:nvPr>
            <p:ph type="title"/>
          </p:nvPr>
        </p:nvSpPr>
        <p:spPr/>
        <p:txBody>
          <a:bodyPr/>
          <a:lstStyle/>
          <a:p>
            <a:r>
              <a:rPr lang="en-US" dirty="0"/>
              <a:t>Many universities are exploring digital credentialing</a:t>
            </a:r>
          </a:p>
        </p:txBody>
      </p:sp>
      <p:sp>
        <p:nvSpPr>
          <p:cNvPr id="4" name="Slide Number Placeholder 3">
            <a:extLst>
              <a:ext uri="{FF2B5EF4-FFF2-40B4-BE49-F238E27FC236}">
                <a16:creationId xmlns:a16="http://schemas.microsoft.com/office/drawing/2014/main" xmlns="" id="{056E524E-DAB0-4C45-96F2-EED1F1ECDE5D}"/>
              </a:ext>
            </a:extLst>
          </p:cNvPr>
          <p:cNvSpPr>
            <a:spLocks noGrp="1"/>
          </p:cNvSpPr>
          <p:nvPr>
            <p:ph type="sldNum" sz="quarter" idx="4"/>
          </p:nvPr>
        </p:nvSpPr>
        <p:spPr/>
        <p:txBody>
          <a:bodyPr/>
          <a:lstStyle/>
          <a:p>
            <a:fld id="{E383A8A9-FA60-9F4C-8EA5-44BF95A09817}" type="slidenum">
              <a:rPr lang="en-US" smtClean="0"/>
              <a:pPr/>
              <a:t>33</a:t>
            </a:fld>
            <a:endParaRPr lang="en-US" dirty="0"/>
          </a:p>
        </p:txBody>
      </p:sp>
      <p:pic>
        <p:nvPicPr>
          <p:cNvPr id="5124" name="Picture 4" descr="Image result for learning machine logo">
            <a:extLst>
              <a:ext uri="{FF2B5EF4-FFF2-40B4-BE49-F238E27FC236}">
                <a16:creationId xmlns:a16="http://schemas.microsoft.com/office/drawing/2014/main" xmlns="" id="{E98CD6DB-1AB8-41FB-878D-5002D145DC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230768"/>
            <a:ext cx="1524000" cy="83608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blockcerts">
            <a:extLst>
              <a:ext uri="{FF2B5EF4-FFF2-40B4-BE49-F238E27FC236}">
                <a16:creationId xmlns:a16="http://schemas.microsoft.com/office/drawing/2014/main" xmlns="" id="{A76357D1-84C5-4715-91AD-B87B242504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221489"/>
            <a:ext cx="2347912" cy="56695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mit logo">
            <a:extLst>
              <a:ext uri="{FF2B5EF4-FFF2-40B4-BE49-F238E27FC236}">
                <a16:creationId xmlns:a16="http://schemas.microsoft.com/office/drawing/2014/main" xmlns="" id="{944C601C-DD0E-4896-BF4E-7A47760283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221489"/>
            <a:ext cx="1771094" cy="9159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university of bahrain logo">
            <a:extLst>
              <a:ext uri="{FF2B5EF4-FFF2-40B4-BE49-F238E27FC236}">
                <a16:creationId xmlns:a16="http://schemas.microsoft.com/office/drawing/2014/main" xmlns="" id="{F8490603-4592-4E68-BD71-2F6ADA18478C}"/>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3853" b="31018"/>
          <a:stretch/>
        </p:blipFill>
        <p:spPr bwMode="auto">
          <a:xfrm>
            <a:off x="762000" y="4275745"/>
            <a:ext cx="2581274" cy="87779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stanford logo">
            <a:extLst>
              <a:ext uri="{FF2B5EF4-FFF2-40B4-BE49-F238E27FC236}">
                <a16:creationId xmlns:a16="http://schemas.microsoft.com/office/drawing/2014/main" xmlns="" id="{411007C3-8086-44CB-9CA1-3627054AE8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800" y="4318445"/>
            <a:ext cx="1905000" cy="83509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carnegie mellon logo">
            <a:extLst>
              <a:ext uri="{FF2B5EF4-FFF2-40B4-BE49-F238E27FC236}">
                <a16:creationId xmlns:a16="http://schemas.microsoft.com/office/drawing/2014/main" xmlns="" id="{334894F8-799D-4344-BC6E-47C09A0E5D7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3659"/>
          <a:stretch/>
        </p:blipFill>
        <p:spPr bwMode="auto">
          <a:xfrm>
            <a:off x="6286500" y="4353058"/>
            <a:ext cx="1447800" cy="76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343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4E5DFFF-110D-4E61-BE83-C120DB37DED0}"/>
              </a:ext>
            </a:extLst>
          </p:cNvPr>
          <p:cNvSpPr>
            <a:spLocks noGrp="1"/>
          </p:cNvSpPr>
          <p:nvPr>
            <p:ph type="title"/>
          </p:nvPr>
        </p:nvSpPr>
        <p:spPr/>
        <p:txBody>
          <a:bodyPr/>
          <a:lstStyle/>
          <a:p>
            <a:r>
              <a:rPr lang="en-US" dirty="0"/>
              <a:t>Credentials will stack to advance an employee’s career</a:t>
            </a:r>
          </a:p>
        </p:txBody>
      </p:sp>
      <p:sp>
        <p:nvSpPr>
          <p:cNvPr id="4" name="Slide Number Placeholder 3">
            <a:extLst>
              <a:ext uri="{FF2B5EF4-FFF2-40B4-BE49-F238E27FC236}">
                <a16:creationId xmlns:a16="http://schemas.microsoft.com/office/drawing/2014/main" xmlns="" id="{C8824273-3735-4741-95E5-700118617B0C}"/>
              </a:ext>
            </a:extLst>
          </p:cNvPr>
          <p:cNvSpPr>
            <a:spLocks noGrp="1"/>
          </p:cNvSpPr>
          <p:nvPr>
            <p:ph type="sldNum" sz="quarter" idx="4"/>
          </p:nvPr>
        </p:nvSpPr>
        <p:spPr/>
        <p:txBody>
          <a:bodyPr/>
          <a:lstStyle/>
          <a:p>
            <a:fld id="{E383A8A9-FA60-9F4C-8EA5-44BF95A09817}" type="slidenum">
              <a:rPr lang="en-US" smtClean="0"/>
              <a:pPr/>
              <a:t>34</a:t>
            </a:fld>
            <a:endParaRPr lang="en-US" dirty="0"/>
          </a:p>
        </p:txBody>
      </p:sp>
      <p:grpSp>
        <p:nvGrpSpPr>
          <p:cNvPr id="2" name="Group 1">
            <a:extLst>
              <a:ext uri="{FF2B5EF4-FFF2-40B4-BE49-F238E27FC236}">
                <a16:creationId xmlns:a16="http://schemas.microsoft.com/office/drawing/2014/main" xmlns="" id="{888E2F52-5DAA-4E3C-AE80-5F3CA0D0B72D}"/>
              </a:ext>
            </a:extLst>
          </p:cNvPr>
          <p:cNvGrpSpPr/>
          <p:nvPr/>
        </p:nvGrpSpPr>
        <p:grpSpPr>
          <a:xfrm>
            <a:off x="228600" y="1295400"/>
            <a:ext cx="8029609" cy="4641326"/>
            <a:chOff x="47591" y="1082046"/>
            <a:chExt cx="8410609" cy="4861554"/>
          </a:xfrm>
        </p:grpSpPr>
        <p:pic>
          <p:nvPicPr>
            <p:cNvPr id="5" name="Picture 4">
              <a:extLst>
                <a:ext uri="{FF2B5EF4-FFF2-40B4-BE49-F238E27FC236}">
                  <a16:creationId xmlns:a16="http://schemas.microsoft.com/office/drawing/2014/main" xmlns="" id="{F1C34D36-46D5-45ED-8F18-F0EB34DCE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1" y="3623686"/>
              <a:ext cx="8410609" cy="2319914"/>
            </a:xfrm>
            <a:prstGeom prst="rect">
              <a:avLst/>
            </a:prstGeom>
          </p:spPr>
        </p:pic>
        <p:pic>
          <p:nvPicPr>
            <p:cNvPr id="6" name="Picture 5">
              <a:extLst>
                <a:ext uri="{FF2B5EF4-FFF2-40B4-BE49-F238E27FC236}">
                  <a16:creationId xmlns:a16="http://schemas.microsoft.com/office/drawing/2014/main" xmlns="" id="{2E55BFBB-FC71-4757-90F2-7A38C91D5D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6"/>
            <a:stretch/>
          </p:blipFill>
          <p:spPr>
            <a:xfrm>
              <a:off x="47591" y="1082046"/>
              <a:ext cx="8334409" cy="2360613"/>
            </a:xfrm>
            <a:prstGeom prst="rect">
              <a:avLst/>
            </a:prstGeom>
          </p:spPr>
        </p:pic>
      </p:grpSp>
      <p:sp>
        <p:nvSpPr>
          <p:cNvPr id="7" name="TextBox 6">
            <a:extLst>
              <a:ext uri="{FF2B5EF4-FFF2-40B4-BE49-F238E27FC236}">
                <a16:creationId xmlns:a16="http://schemas.microsoft.com/office/drawing/2014/main" xmlns="" id="{2AFDEE5B-566E-46E8-8AD5-E1774BD2CF76}"/>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a:t>
            </a:r>
            <a:r>
              <a:rPr lang="en-US" sz="1000" dirty="0" err="1">
                <a:solidFill>
                  <a:schemeClr val="bg1">
                    <a:lumMod val="50000"/>
                  </a:schemeClr>
                </a:solidFill>
                <a:latin typeface="Georgia" panose="02040502050405020303" pitchFamily="18" charset="0"/>
                <a:cs typeface="Arial" panose="020B0604020202020204" pitchFamily="34" charset="0"/>
              </a:rPr>
              <a:t>Credly</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095609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9975F36-3A6D-4C59-AC3A-1334B36872E0}"/>
              </a:ext>
            </a:extLst>
          </p:cNvPr>
          <p:cNvSpPr>
            <a:spLocks noGrp="1"/>
          </p:cNvSpPr>
          <p:nvPr>
            <p:ph type="title"/>
          </p:nvPr>
        </p:nvSpPr>
        <p:spPr>
          <a:xfrm>
            <a:off x="457200" y="381000"/>
            <a:ext cx="7010400" cy="563562"/>
          </a:xfrm>
        </p:spPr>
        <p:txBody>
          <a:bodyPr/>
          <a:lstStyle/>
          <a:p>
            <a:r>
              <a:rPr lang="en-US" dirty="0" err="1"/>
              <a:t>StraighterLine</a:t>
            </a:r>
            <a:r>
              <a:rPr lang="en-US" dirty="0"/>
              <a:t> lowers the cost and risk of pursuing a degree</a:t>
            </a:r>
          </a:p>
        </p:txBody>
      </p:sp>
      <p:sp>
        <p:nvSpPr>
          <p:cNvPr id="4" name="Slide Number Placeholder 3">
            <a:extLst>
              <a:ext uri="{FF2B5EF4-FFF2-40B4-BE49-F238E27FC236}">
                <a16:creationId xmlns:a16="http://schemas.microsoft.com/office/drawing/2014/main" xmlns="" id="{056E524E-DAB0-4C45-96F2-EED1F1ECDE5D}"/>
              </a:ext>
            </a:extLst>
          </p:cNvPr>
          <p:cNvSpPr>
            <a:spLocks noGrp="1"/>
          </p:cNvSpPr>
          <p:nvPr>
            <p:ph type="sldNum" sz="quarter" idx="4"/>
          </p:nvPr>
        </p:nvSpPr>
        <p:spPr/>
        <p:txBody>
          <a:bodyPr/>
          <a:lstStyle/>
          <a:p>
            <a:fld id="{E383A8A9-FA60-9F4C-8EA5-44BF95A09817}" type="slidenum">
              <a:rPr lang="en-US" smtClean="0"/>
              <a:pPr/>
              <a:t>35</a:t>
            </a:fld>
            <a:endParaRPr lang="en-US" dirty="0"/>
          </a:p>
        </p:txBody>
      </p:sp>
      <p:pic>
        <p:nvPicPr>
          <p:cNvPr id="5" name="Picture 4">
            <a:extLst>
              <a:ext uri="{FF2B5EF4-FFF2-40B4-BE49-F238E27FC236}">
                <a16:creationId xmlns:a16="http://schemas.microsoft.com/office/drawing/2014/main" xmlns="" id="{CD994F21-B033-431C-A990-D1CA146D6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23" y="910866"/>
            <a:ext cx="5636342" cy="5636342"/>
          </a:xfrm>
          <a:prstGeom prst="rect">
            <a:avLst/>
          </a:prstGeom>
        </p:spPr>
      </p:pic>
      <p:sp>
        <p:nvSpPr>
          <p:cNvPr id="168" name="Content Placeholder 1">
            <a:extLst>
              <a:ext uri="{FF2B5EF4-FFF2-40B4-BE49-F238E27FC236}">
                <a16:creationId xmlns:a16="http://schemas.microsoft.com/office/drawing/2014/main" xmlns="" id="{D3DC9FA1-8B24-4195-8755-6C020E874F30}"/>
              </a:ext>
            </a:extLst>
          </p:cNvPr>
          <p:cNvSpPr>
            <a:spLocks noGrp="1"/>
          </p:cNvSpPr>
          <p:nvPr>
            <p:ph sz="quarter" idx="10"/>
          </p:nvPr>
        </p:nvSpPr>
        <p:spPr>
          <a:xfrm>
            <a:off x="5296412" y="1976437"/>
            <a:ext cx="2843213" cy="3505200"/>
          </a:xfrm>
        </p:spPr>
        <p:txBody>
          <a:bodyPr/>
          <a:lstStyle/>
          <a:p>
            <a:pPr>
              <a:spcBef>
                <a:spcPts val="0"/>
              </a:spcBef>
              <a:spcAft>
                <a:spcPts val="1200"/>
              </a:spcAft>
            </a:pPr>
            <a:r>
              <a:rPr lang="en-US" sz="1400" dirty="0"/>
              <a:t>Offers </a:t>
            </a:r>
            <a:r>
              <a:rPr lang="en-US" sz="1400" b="1" dirty="0"/>
              <a:t>60+</a:t>
            </a:r>
            <a:r>
              <a:rPr lang="en-US" sz="1400" dirty="0"/>
              <a:t> online, competency-based, general education courses directly to students for a </a:t>
            </a:r>
            <a:r>
              <a:rPr lang="en-US" sz="1400" b="1" dirty="0"/>
              <a:t>$99</a:t>
            </a:r>
            <a:r>
              <a:rPr lang="en-US" sz="1400" dirty="0"/>
              <a:t>/month subscription, plus one-time course fee of ~$59.  </a:t>
            </a:r>
          </a:p>
          <a:p>
            <a:pPr>
              <a:spcBef>
                <a:spcPts val="0"/>
              </a:spcBef>
              <a:spcAft>
                <a:spcPts val="1200"/>
              </a:spcAft>
            </a:pPr>
            <a:r>
              <a:rPr lang="en-US" sz="1400" dirty="0"/>
              <a:t>Enrolled </a:t>
            </a:r>
            <a:r>
              <a:rPr lang="en-US" sz="1400" b="1" dirty="0"/>
              <a:t>30,000</a:t>
            </a:r>
            <a:r>
              <a:rPr lang="en-US" sz="1400" dirty="0"/>
              <a:t> unique students over the past twelve months</a:t>
            </a:r>
          </a:p>
          <a:p>
            <a:pPr>
              <a:spcBef>
                <a:spcPts val="0"/>
              </a:spcBef>
              <a:spcAft>
                <a:spcPts val="1200"/>
              </a:spcAft>
            </a:pPr>
            <a:r>
              <a:rPr lang="en-US" sz="1400" dirty="0"/>
              <a:t>Credit transfer agreements with </a:t>
            </a:r>
            <a:r>
              <a:rPr lang="en-US" sz="1400" b="1" dirty="0"/>
              <a:t>130+</a:t>
            </a:r>
            <a:r>
              <a:rPr lang="en-US" sz="1400" dirty="0"/>
              <a:t> regionally accredited colleges and universities. </a:t>
            </a:r>
          </a:p>
          <a:p>
            <a:pPr>
              <a:spcBef>
                <a:spcPts val="0"/>
              </a:spcBef>
              <a:spcAft>
                <a:spcPts val="1200"/>
              </a:spcAft>
            </a:pPr>
            <a:r>
              <a:rPr lang="en-US" sz="1400" dirty="0"/>
              <a:t>Results: </a:t>
            </a:r>
            <a:r>
              <a:rPr lang="en-US" sz="1400" b="1" dirty="0"/>
              <a:t>30%</a:t>
            </a:r>
            <a:r>
              <a:rPr lang="en-US" sz="1400" dirty="0"/>
              <a:t> yield of students who enroll in the program, with higher retention and faster progress</a:t>
            </a:r>
          </a:p>
        </p:txBody>
      </p:sp>
      <p:sp>
        <p:nvSpPr>
          <p:cNvPr id="6" name="TextBox 5">
            <a:extLst>
              <a:ext uri="{FF2B5EF4-FFF2-40B4-BE49-F238E27FC236}">
                <a16:creationId xmlns:a16="http://schemas.microsoft.com/office/drawing/2014/main" xmlns="" id="{1CC5E120-08D2-4040-AE51-A7611D2C6A6E}"/>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a:t>
            </a:r>
            <a:r>
              <a:rPr lang="en-US" sz="1000" dirty="0" err="1">
                <a:solidFill>
                  <a:schemeClr val="bg1">
                    <a:lumMod val="50000"/>
                  </a:schemeClr>
                </a:solidFill>
                <a:latin typeface="Georgia" panose="02040502050405020303" pitchFamily="18" charset="0"/>
                <a:cs typeface="Arial" panose="020B0604020202020204" pitchFamily="34" charset="0"/>
              </a:rPr>
              <a:t>StraighterLine</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511596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658BC83-3B77-448B-ACDA-BE9BED124197}"/>
              </a:ext>
            </a:extLst>
          </p:cNvPr>
          <p:cNvSpPr>
            <a:spLocks noGrp="1"/>
          </p:cNvSpPr>
          <p:nvPr>
            <p:ph type="title"/>
          </p:nvPr>
        </p:nvSpPr>
        <p:spPr/>
        <p:txBody>
          <a:bodyPr/>
          <a:lstStyle/>
          <a:p>
            <a:r>
              <a:rPr lang="en-US" dirty="0"/>
              <a:t>How the rise of alternative credentials will impact higher education</a:t>
            </a:r>
          </a:p>
        </p:txBody>
      </p:sp>
      <p:sp>
        <p:nvSpPr>
          <p:cNvPr id="4" name="Slide Number Placeholder 3">
            <a:extLst>
              <a:ext uri="{FF2B5EF4-FFF2-40B4-BE49-F238E27FC236}">
                <a16:creationId xmlns:a16="http://schemas.microsoft.com/office/drawing/2014/main" xmlns="" id="{7FAAA586-79AD-4BF2-8791-505B2878FE5A}"/>
              </a:ext>
            </a:extLst>
          </p:cNvPr>
          <p:cNvSpPr>
            <a:spLocks noGrp="1"/>
          </p:cNvSpPr>
          <p:nvPr>
            <p:ph type="sldNum" sz="quarter" idx="4"/>
          </p:nvPr>
        </p:nvSpPr>
        <p:spPr/>
        <p:txBody>
          <a:bodyPr/>
          <a:lstStyle/>
          <a:p>
            <a:fld id="{E383A8A9-FA60-9F4C-8EA5-44BF95A09817}" type="slidenum">
              <a:rPr lang="en-US" smtClean="0"/>
              <a:pPr/>
              <a:t>36</a:t>
            </a:fld>
            <a:endParaRPr lang="en-US" dirty="0"/>
          </a:p>
        </p:txBody>
      </p:sp>
      <p:sp>
        <p:nvSpPr>
          <p:cNvPr id="7" name="Rectangle 6">
            <a:extLst>
              <a:ext uri="{FF2B5EF4-FFF2-40B4-BE49-F238E27FC236}">
                <a16:creationId xmlns:a16="http://schemas.microsoft.com/office/drawing/2014/main" xmlns="" id="{D50344BD-7CEB-4A6E-8A64-F8930782DA89}"/>
              </a:ext>
            </a:extLst>
          </p:cNvPr>
          <p:cNvSpPr/>
          <p:nvPr/>
        </p:nvSpPr>
        <p:spPr>
          <a:xfrm>
            <a:off x="1295400" y="1524000"/>
            <a:ext cx="2971800" cy="489689"/>
          </a:xfrm>
          <a:prstGeom prst="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From…</a:t>
            </a: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C28BE8FC-F4B0-4600-875C-0BE7FA0D9CCB}"/>
              </a:ext>
            </a:extLst>
          </p:cNvPr>
          <p:cNvSpPr/>
          <p:nvPr/>
        </p:nvSpPr>
        <p:spPr>
          <a:xfrm>
            <a:off x="4491482" y="1524000"/>
            <a:ext cx="2971800" cy="489689"/>
          </a:xfrm>
          <a:prstGeom prst="rect">
            <a:avLst/>
          </a:prstGeom>
          <a:solidFill>
            <a:schemeClr val="accent4">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…To</a:t>
            </a:r>
            <a:endParaRPr kumimoji="0" lang="en-US" sz="1400" b="1" i="0" u="none" strike="noStrike" kern="120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 name="Title 2">
            <a:extLst>
              <a:ext uri="{FF2B5EF4-FFF2-40B4-BE49-F238E27FC236}">
                <a16:creationId xmlns:a16="http://schemas.microsoft.com/office/drawing/2014/main" xmlns="" id="{CA7B18CC-F75B-42F6-858A-496F46430EAD}"/>
              </a:ext>
            </a:extLst>
          </p:cNvPr>
          <p:cNvSpPr txBox="1">
            <a:spLocks/>
          </p:cNvSpPr>
          <p:nvPr/>
        </p:nvSpPr>
        <p:spPr>
          <a:xfrm>
            <a:off x="1336220" y="2646991"/>
            <a:ext cx="2438400"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1800" dirty="0"/>
              <a:t>3 or 4 year degrees</a:t>
            </a:r>
          </a:p>
        </p:txBody>
      </p:sp>
      <p:sp>
        <p:nvSpPr>
          <p:cNvPr id="10" name="Title 2">
            <a:extLst>
              <a:ext uri="{FF2B5EF4-FFF2-40B4-BE49-F238E27FC236}">
                <a16:creationId xmlns:a16="http://schemas.microsoft.com/office/drawing/2014/main" xmlns="" id="{92A159B8-AFB2-441A-93AE-18BEEBCF4E0E}"/>
              </a:ext>
            </a:extLst>
          </p:cNvPr>
          <p:cNvSpPr txBox="1">
            <a:spLocks/>
          </p:cNvSpPr>
          <p:nvPr/>
        </p:nvSpPr>
        <p:spPr>
          <a:xfrm>
            <a:off x="4491482" y="2420855"/>
            <a:ext cx="3316298"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1800" dirty="0"/>
              <a:t>Certificates and degrees varying from 3 months to 3 years</a:t>
            </a:r>
          </a:p>
        </p:txBody>
      </p:sp>
      <p:sp>
        <p:nvSpPr>
          <p:cNvPr id="11" name="Title 2">
            <a:extLst>
              <a:ext uri="{FF2B5EF4-FFF2-40B4-BE49-F238E27FC236}">
                <a16:creationId xmlns:a16="http://schemas.microsoft.com/office/drawing/2014/main" xmlns="" id="{39B41647-221F-4430-B269-AD64C82DC136}"/>
              </a:ext>
            </a:extLst>
          </p:cNvPr>
          <p:cNvSpPr txBox="1">
            <a:spLocks/>
          </p:cNvSpPr>
          <p:nvPr/>
        </p:nvSpPr>
        <p:spPr>
          <a:xfrm>
            <a:off x="1314448" y="3941369"/>
            <a:ext cx="2571751"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1800" dirty="0"/>
              <a:t>Universities as the only credential provider</a:t>
            </a:r>
          </a:p>
        </p:txBody>
      </p:sp>
      <p:sp>
        <p:nvSpPr>
          <p:cNvPr id="12" name="Title 2">
            <a:extLst>
              <a:ext uri="{FF2B5EF4-FFF2-40B4-BE49-F238E27FC236}">
                <a16:creationId xmlns:a16="http://schemas.microsoft.com/office/drawing/2014/main" xmlns="" id="{ACD69468-F1E2-4AA3-9F98-E303BDA71B36}"/>
              </a:ext>
            </a:extLst>
          </p:cNvPr>
          <p:cNvSpPr txBox="1">
            <a:spLocks/>
          </p:cNvSpPr>
          <p:nvPr/>
        </p:nvSpPr>
        <p:spPr>
          <a:xfrm>
            <a:off x="4528114" y="3720030"/>
            <a:ext cx="2941798"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1800" dirty="0"/>
              <a:t>Universities among many providers in a credential marketplace</a:t>
            </a:r>
          </a:p>
        </p:txBody>
      </p:sp>
      <p:sp>
        <p:nvSpPr>
          <p:cNvPr id="19" name="Title 2">
            <a:extLst>
              <a:ext uri="{FF2B5EF4-FFF2-40B4-BE49-F238E27FC236}">
                <a16:creationId xmlns:a16="http://schemas.microsoft.com/office/drawing/2014/main" xmlns="" id="{5BE52BF2-E497-4487-8000-C327A257CFF0}"/>
              </a:ext>
            </a:extLst>
          </p:cNvPr>
          <p:cNvSpPr txBox="1">
            <a:spLocks/>
          </p:cNvSpPr>
          <p:nvPr/>
        </p:nvSpPr>
        <p:spPr>
          <a:xfrm>
            <a:off x="1314449" y="5219248"/>
            <a:ext cx="2209800"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1800" dirty="0"/>
              <a:t>Front-loaded education</a:t>
            </a:r>
          </a:p>
        </p:txBody>
      </p:sp>
      <p:sp>
        <p:nvSpPr>
          <p:cNvPr id="20" name="Title 2">
            <a:extLst>
              <a:ext uri="{FF2B5EF4-FFF2-40B4-BE49-F238E27FC236}">
                <a16:creationId xmlns:a16="http://schemas.microsoft.com/office/drawing/2014/main" xmlns="" id="{369FA685-6955-4F99-9024-4DC80019E005}"/>
              </a:ext>
            </a:extLst>
          </p:cNvPr>
          <p:cNvSpPr txBox="1">
            <a:spLocks/>
          </p:cNvSpPr>
          <p:nvPr/>
        </p:nvSpPr>
        <p:spPr>
          <a:xfrm>
            <a:off x="4528114" y="5214119"/>
            <a:ext cx="2769983"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1800" dirty="0"/>
              <a:t>Just-in-time delivery as part of lifelong journey</a:t>
            </a:r>
          </a:p>
        </p:txBody>
      </p:sp>
      <p:grpSp>
        <p:nvGrpSpPr>
          <p:cNvPr id="15" name="Group 14">
            <a:extLst>
              <a:ext uri="{FF2B5EF4-FFF2-40B4-BE49-F238E27FC236}">
                <a16:creationId xmlns:a16="http://schemas.microsoft.com/office/drawing/2014/main" xmlns="" id="{C482E794-B8A5-4AF0-9336-CF7F73001677}"/>
              </a:ext>
            </a:extLst>
          </p:cNvPr>
          <p:cNvGrpSpPr/>
          <p:nvPr/>
        </p:nvGrpSpPr>
        <p:grpSpPr>
          <a:xfrm>
            <a:off x="1295399" y="3162862"/>
            <a:ext cx="6324599" cy="190898"/>
            <a:chOff x="1295400" y="2750421"/>
            <a:chExt cx="6324599" cy="190898"/>
          </a:xfrm>
        </p:grpSpPr>
        <p:sp>
          <p:nvSpPr>
            <p:cNvPr id="13" name="Rectangle 12">
              <a:extLst>
                <a:ext uri="{FF2B5EF4-FFF2-40B4-BE49-F238E27FC236}">
                  <a16:creationId xmlns:a16="http://schemas.microsoft.com/office/drawing/2014/main" xmlns="" id="{86259E23-471E-4E5A-88FB-80F907A32760}"/>
                </a:ext>
              </a:extLst>
            </p:cNvPr>
            <p:cNvSpPr/>
            <p:nvPr/>
          </p:nvSpPr>
          <p:spPr>
            <a:xfrm>
              <a:off x="1295400" y="2895600"/>
              <a:ext cx="6324599" cy="45719"/>
            </a:xfrm>
            <a:prstGeom prst="rect">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7413D1A9-955B-4AF2-A074-87C0AAEC1CD4}"/>
                </a:ext>
              </a:extLst>
            </p:cNvPr>
            <p:cNvSpPr/>
            <p:nvPr/>
          </p:nvSpPr>
          <p:spPr>
            <a:xfrm>
              <a:off x="7469913" y="2750421"/>
              <a:ext cx="150086" cy="152400"/>
            </a:xfrm>
            <a:prstGeom prst="triangle">
              <a:avLst>
                <a:gd name="adj" fmla="val 0"/>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6D621A2D-8B7D-46A3-96C7-6B83E36B794C}"/>
              </a:ext>
            </a:extLst>
          </p:cNvPr>
          <p:cNvGrpSpPr/>
          <p:nvPr/>
        </p:nvGrpSpPr>
        <p:grpSpPr>
          <a:xfrm>
            <a:off x="1295400" y="4670816"/>
            <a:ext cx="6324599" cy="190898"/>
            <a:chOff x="1295400" y="2750421"/>
            <a:chExt cx="6324599" cy="190898"/>
          </a:xfrm>
        </p:grpSpPr>
        <p:sp>
          <p:nvSpPr>
            <p:cNvPr id="17" name="Rectangle 16">
              <a:extLst>
                <a:ext uri="{FF2B5EF4-FFF2-40B4-BE49-F238E27FC236}">
                  <a16:creationId xmlns:a16="http://schemas.microsoft.com/office/drawing/2014/main" xmlns="" id="{9FB6102B-C115-40F0-9094-E7BA44A8F682}"/>
                </a:ext>
              </a:extLst>
            </p:cNvPr>
            <p:cNvSpPr/>
            <p:nvPr/>
          </p:nvSpPr>
          <p:spPr>
            <a:xfrm>
              <a:off x="1295400" y="2895600"/>
              <a:ext cx="6324599" cy="45719"/>
            </a:xfrm>
            <a:prstGeom prst="rect">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xmlns="" id="{BA6DFCEC-1942-4DFC-96D6-5283CBDC34DE}"/>
                </a:ext>
              </a:extLst>
            </p:cNvPr>
            <p:cNvSpPr/>
            <p:nvPr/>
          </p:nvSpPr>
          <p:spPr>
            <a:xfrm>
              <a:off x="7469913" y="2750421"/>
              <a:ext cx="150086" cy="152400"/>
            </a:xfrm>
            <a:prstGeom prst="triangle">
              <a:avLst>
                <a:gd name="adj" fmla="val 0"/>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xmlns="" id="{5B1E335A-E6F3-4E14-B012-AB591FE79118}"/>
              </a:ext>
            </a:extLst>
          </p:cNvPr>
          <p:cNvGrpSpPr/>
          <p:nvPr/>
        </p:nvGrpSpPr>
        <p:grpSpPr>
          <a:xfrm>
            <a:off x="1295400" y="5949374"/>
            <a:ext cx="6324599" cy="190898"/>
            <a:chOff x="1295400" y="2750421"/>
            <a:chExt cx="6324599" cy="190898"/>
          </a:xfrm>
        </p:grpSpPr>
        <p:sp>
          <p:nvSpPr>
            <p:cNvPr id="22" name="Rectangle 21">
              <a:extLst>
                <a:ext uri="{FF2B5EF4-FFF2-40B4-BE49-F238E27FC236}">
                  <a16:creationId xmlns:a16="http://schemas.microsoft.com/office/drawing/2014/main" xmlns="" id="{D5FE6774-CA33-4F09-BE0C-2571831676A0}"/>
                </a:ext>
              </a:extLst>
            </p:cNvPr>
            <p:cNvSpPr/>
            <p:nvPr/>
          </p:nvSpPr>
          <p:spPr>
            <a:xfrm>
              <a:off x="1295400" y="2895600"/>
              <a:ext cx="6324599" cy="45719"/>
            </a:xfrm>
            <a:prstGeom prst="rect">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xmlns="" id="{9A28B98D-B755-4D3A-A751-9D6ACADBF828}"/>
                </a:ext>
              </a:extLst>
            </p:cNvPr>
            <p:cNvSpPr/>
            <p:nvPr/>
          </p:nvSpPr>
          <p:spPr>
            <a:xfrm>
              <a:off x="7469913" y="2750421"/>
              <a:ext cx="150086" cy="152400"/>
            </a:xfrm>
            <a:prstGeom prst="triangle">
              <a:avLst>
                <a:gd name="adj" fmla="val 0"/>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7428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EA721B6-B7CA-4436-8E7A-F11438F66D37}"/>
              </a:ext>
            </a:extLst>
          </p:cNvPr>
          <p:cNvSpPr>
            <a:spLocks noGrp="1"/>
          </p:cNvSpPr>
          <p:nvPr>
            <p:ph sz="quarter" idx="10"/>
          </p:nvPr>
        </p:nvSpPr>
        <p:spPr>
          <a:xfrm>
            <a:off x="1981200" y="2389138"/>
            <a:ext cx="6019800" cy="1752600"/>
          </a:xfrm>
        </p:spPr>
        <p:txBody>
          <a:bodyPr/>
          <a:lstStyle/>
          <a:p>
            <a:pPr marL="0" indent="0">
              <a:spcBef>
                <a:spcPts val="0"/>
              </a:spcBef>
              <a:spcAft>
                <a:spcPts val="3000"/>
              </a:spcAft>
              <a:buNone/>
            </a:pPr>
            <a:r>
              <a:rPr lang="en-US" sz="2000" dirty="0"/>
              <a:t>Market pressure for faster degree programs</a:t>
            </a:r>
          </a:p>
          <a:p>
            <a:pPr marL="0" indent="0">
              <a:spcBef>
                <a:spcPts val="0"/>
              </a:spcBef>
              <a:spcAft>
                <a:spcPts val="3000"/>
              </a:spcAft>
              <a:buNone/>
            </a:pPr>
            <a:r>
              <a:rPr lang="en-US" sz="2000" dirty="0"/>
              <a:t>Rise of alternative credentials</a:t>
            </a:r>
          </a:p>
          <a:p>
            <a:pPr marL="0" indent="0">
              <a:spcBef>
                <a:spcPts val="0"/>
              </a:spcBef>
              <a:spcAft>
                <a:spcPts val="3000"/>
              </a:spcAft>
              <a:buNone/>
            </a:pPr>
            <a:r>
              <a:rPr lang="en-US" sz="2000" dirty="0"/>
              <a:t>Growth of online and competency-based education</a:t>
            </a:r>
          </a:p>
          <a:p>
            <a:pPr marL="0" indent="0">
              <a:spcBef>
                <a:spcPts val="0"/>
              </a:spcBef>
              <a:spcAft>
                <a:spcPts val="3000"/>
              </a:spcAft>
              <a:buNone/>
            </a:pPr>
            <a:r>
              <a:rPr lang="en-US" sz="2000" dirty="0"/>
              <a:t>New quality assurance = learning verification</a:t>
            </a:r>
          </a:p>
        </p:txBody>
      </p:sp>
      <p:sp>
        <p:nvSpPr>
          <p:cNvPr id="3" name="Title 2">
            <a:extLst>
              <a:ext uri="{FF2B5EF4-FFF2-40B4-BE49-F238E27FC236}">
                <a16:creationId xmlns:a16="http://schemas.microsoft.com/office/drawing/2014/main" xmlns="" id="{81825BC3-27DA-4A90-95E1-783D4BC9044B}"/>
              </a:ext>
            </a:extLst>
          </p:cNvPr>
          <p:cNvSpPr>
            <a:spLocks noGrp="1"/>
          </p:cNvSpPr>
          <p:nvPr>
            <p:ph type="title"/>
          </p:nvPr>
        </p:nvSpPr>
        <p:spPr>
          <a:xfrm>
            <a:off x="457200" y="381000"/>
            <a:ext cx="8001000" cy="563562"/>
          </a:xfrm>
        </p:spPr>
        <p:txBody>
          <a:bodyPr/>
          <a:lstStyle/>
          <a:p>
            <a:r>
              <a:rPr lang="en-US" sz="2400" dirty="0"/>
              <a:t>Roadmap</a:t>
            </a:r>
          </a:p>
        </p:txBody>
      </p:sp>
      <p:sp>
        <p:nvSpPr>
          <p:cNvPr id="4" name="Slide Number Placeholder 3">
            <a:extLst>
              <a:ext uri="{FF2B5EF4-FFF2-40B4-BE49-F238E27FC236}">
                <a16:creationId xmlns:a16="http://schemas.microsoft.com/office/drawing/2014/main" xmlns="" id="{61F1A13C-22DB-40FB-8A16-0FD13F042CA9}"/>
              </a:ext>
            </a:extLst>
          </p:cNvPr>
          <p:cNvSpPr>
            <a:spLocks noGrp="1"/>
          </p:cNvSpPr>
          <p:nvPr>
            <p:ph type="sldNum" sz="quarter" idx="4"/>
          </p:nvPr>
        </p:nvSpPr>
        <p:spPr/>
        <p:txBody>
          <a:bodyPr/>
          <a:lstStyle/>
          <a:p>
            <a:fld id="{E383A8A9-FA60-9F4C-8EA5-44BF95A09817}" type="slidenum">
              <a:rPr lang="en-US" smtClean="0"/>
              <a:pPr/>
              <a:t>37</a:t>
            </a:fld>
            <a:endParaRPr lang="en-US" dirty="0"/>
          </a:p>
        </p:txBody>
      </p:sp>
      <p:sp>
        <p:nvSpPr>
          <p:cNvPr id="5" name="Oval 4">
            <a:extLst>
              <a:ext uri="{FF2B5EF4-FFF2-40B4-BE49-F238E27FC236}">
                <a16:creationId xmlns:a16="http://schemas.microsoft.com/office/drawing/2014/main" xmlns="" id="{0C2B9683-79C9-4128-AC4E-D4833B99D318}"/>
              </a:ext>
            </a:extLst>
          </p:cNvPr>
          <p:cNvSpPr/>
          <p:nvPr/>
        </p:nvSpPr>
        <p:spPr>
          <a:xfrm>
            <a:off x="1371600" y="2376578"/>
            <a:ext cx="375412" cy="37490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1</a:t>
            </a:r>
          </a:p>
        </p:txBody>
      </p:sp>
      <p:sp>
        <p:nvSpPr>
          <p:cNvPr id="6" name="Oval 5">
            <a:extLst>
              <a:ext uri="{FF2B5EF4-FFF2-40B4-BE49-F238E27FC236}">
                <a16:creationId xmlns:a16="http://schemas.microsoft.com/office/drawing/2014/main" xmlns="" id="{702D4B3B-EB14-4E0D-918C-7E71309DD365}"/>
              </a:ext>
            </a:extLst>
          </p:cNvPr>
          <p:cNvSpPr/>
          <p:nvPr/>
        </p:nvSpPr>
        <p:spPr>
          <a:xfrm>
            <a:off x="1371600" y="3077986"/>
            <a:ext cx="375412" cy="37490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xmlns="" id="{7DE830FB-0552-4614-8E6C-857649DDEBA5}"/>
              </a:ext>
            </a:extLst>
          </p:cNvPr>
          <p:cNvSpPr/>
          <p:nvPr/>
        </p:nvSpPr>
        <p:spPr>
          <a:xfrm>
            <a:off x="1371600" y="3762647"/>
            <a:ext cx="375412" cy="374904"/>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3</a:t>
            </a:r>
          </a:p>
        </p:txBody>
      </p:sp>
      <p:sp>
        <p:nvSpPr>
          <p:cNvPr id="8" name="Oval 7">
            <a:extLst>
              <a:ext uri="{FF2B5EF4-FFF2-40B4-BE49-F238E27FC236}">
                <a16:creationId xmlns:a16="http://schemas.microsoft.com/office/drawing/2014/main" xmlns="" id="{07056BA7-D960-425E-8249-32560ABF8B94}"/>
              </a:ext>
            </a:extLst>
          </p:cNvPr>
          <p:cNvSpPr/>
          <p:nvPr/>
        </p:nvSpPr>
        <p:spPr>
          <a:xfrm>
            <a:off x="1371600" y="4432235"/>
            <a:ext cx="375412" cy="37490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176954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6EC082A-F091-4269-8D5A-937E0120BEEA}"/>
              </a:ext>
            </a:extLst>
          </p:cNvPr>
          <p:cNvSpPr>
            <a:spLocks noGrp="1"/>
          </p:cNvSpPr>
          <p:nvPr>
            <p:ph type="title"/>
          </p:nvPr>
        </p:nvSpPr>
        <p:spPr/>
        <p:txBody>
          <a:bodyPr/>
          <a:lstStyle/>
          <a:p>
            <a:r>
              <a:rPr lang="en-US" dirty="0"/>
              <a:t>Students are moving online</a:t>
            </a:r>
          </a:p>
        </p:txBody>
      </p:sp>
      <p:sp>
        <p:nvSpPr>
          <p:cNvPr id="4" name="Slide Number Placeholder 3">
            <a:extLst>
              <a:ext uri="{FF2B5EF4-FFF2-40B4-BE49-F238E27FC236}">
                <a16:creationId xmlns:a16="http://schemas.microsoft.com/office/drawing/2014/main" xmlns="" id="{200F3A6E-5C00-44E3-BFD2-4F723C5D1F96}"/>
              </a:ext>
            </a:extLst>
          </p:cNvPr>
          <p:cNvSpPr>
            <a:spLocks noGrp="1"/>
          </p:cNvSpPr>
          <p:nvPr>
            <p:ph type="sldNum" sz="quarter" idx="4"/>
          </p:nvPr>
        </p:nvSpPr>
        <p:spPr/>
        <p:txBody>
          <a:bodyPr/>
          <a:lstStyle/>
          <a:p>
            <a:fld id="{E383A8A9-FA60-9F4C-8EA5-44BF95A09817}" type="slidenum">
              <a:rPr lang="en-US" smtClean="0"/>
              <a:pPr/>
              <a:t>38</a:t>
            </a:fld>
            <a:endParaRPr lang="en-US" dirty="0"/>
          </a:p>
        </p:txBody>
      </p:sp>
      <p:sp>
        <p:nvSpPr>
          <p:cNvPr id="8" name="TextBox 7">
            <a:extLst>
              <a:ext uri="{FF2B5EF4-FFF2-40B4-BE49-F238E27FC236}">
                <a16:creationId xmlns:a16="http://schemas.microsoft.com/office/drawing/2014/main" xmlns="" id="{88385644-83B5-4C39-A694-B62EA0B9A81E}"/>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US National Center for Education Statistics (NCES)</a:t>
            </a:r>
            <a:endParaRPr lang="en-US" sz="1400" dirty="0">
              <a:solidFill>
                <a:schemeClr val="bg1">
                  <a:lumMod val="50000"/>
                </a:schemeClr>
              </a:solidFill>
              <a:latin typeface="Georgia" panose="02040502050405020303" pitchFamily="18" charset="0"/>
              <a:cs typeface="Arial" panose="020B0604020202020204" pitchFamily="34" charset="0"/>
            </a:endParaRPr>
          </a:p>
        </p:txBody>
      </p:sp>
      <p:graphicFrame>
        <p:nvGraphicFramePr>
          <p:cNvPr id="13" name="Chart 12">
            <a:extLst>
              <a:ext uri="{FF2B5EF4-FFF2-40B4-BE49-F238E27FC236}">
                <a16:creationId xmlns:a16="http://schemas.microsoft.com/office/drawing/2014/main" xmlns="" id="{DA92CEBA-0CBD-42BA-A62B-D4B925744DDA}"/>
              </a:ext>
            </a:extLst>
          </p:cNvPr>
          <p:cNvGraphicFramePr/>
          <p:nvPr>
            <p:extLst>
              <p:ext uri="{D42A27DB-BD31-4B8C-83A1-F6EECF244321}">
                <p14:modId xmlns:p14="http://schemas.microsoft.com/office/powerpoint/2010/main" val="775310105"/>
              </p:ext>
            </p:extLst>
          </p:nvPr>
        </p:nvGraphicFramePr>
        <p:xfrm>
          <a:off x="228600" y="1141392"/>
          <a:ext cx="8001000" cy="4223544"/>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xmlns="" id="{3B2AEC88-161B-4F1A-B8B8-A8F17939C49E}"/>
              </a:ext>
            </a:extLst>
          </p:cNvPr>
          <p:cNvSpPr/>
          <p:nvPr/>
        </p:nvSpPr>
        <p:spPr>
          <a:xfrm>
            <a:off x="6229351" y="467927"/>
            <a:ext cx="228600" cy="2447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5" name="Title 2">
            <a:extLst>
              <a:ext uri="{FF2B5EF4-FFF2-40B4-BE49-F238E27FC236}">
                <a16:creationId xmlns:a16="http://schemas.microsoft.com/office/drawing/2014/main" xmlns="" id="{2292E0A6-652D-4684-A4E4-B2C403B734EC}"/>
              </a:ext>
            </a:extLst>
          </p:cNvPr>
          <p:cNvSpPr txBox="1">
            <a:spLocks/>
          </p:cNvSpPr>
          <p:nvPr/>
        </p:nvSpPr>
        <p:spPr>
          <a:xfrm>
            <a:off x="6583204" y="477451"/>
            <a:ext cx="1703548" cy="371475"/>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1050" dirty="0">
                <a:solidFill>
                  <a:schemeClr val="tx1"/>
                </a:solidFill>
                <a:latin typeface="+mj-lt"/>
              </a:rPr>
              <a:t>Students Enrolled in at Least One Distance Course</a:t>
            </a:r>
          </a:p>
          <a:p>
            <a:endParaRPr lang="en-US" sz="1050" dirty="0">
              <a:solidFill>
                <a:schemeClr val="tx1"/>
              </a:solidFill>
              <a:latin typeface="+mj-lt"/>
            </a:endParaRPr>
          </a:p>
        </p:txBody>
      </p:sp>
      <p:sp>
        <p:nvSpPr>
          <p:cNvPr id="16" name="Rectangle 15">
            <a:extLst>
              <a:ext uri="{FF2B5EF4-FFF2-40B4-BE49-F238E27FC236}">
                <a16:creationId xmlns:a16="http://schemas.microsoft.com/office/drawing/2014/main" xmlns="" id="{526D23E4-6C6F-438A-B029-FCB4C368C5B4}"/>
              </a:ext>
            </a:extLst>
          </p:cNvPr>
          <p:cNvSpPr/>
          <p:nvPr/>
        </p:nvSpPr>
        <p:spPr>
          <a:xfrm>
            <a:off x="6229351" y="848926"/>
            <a:ext cx="228600" cy="244732"/>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7" name="Title 2">
            <a:extLst>
              <a:ext uri="{FF2B5EF4-FFF2-40B4-BE49-F238E27FC236}">
                <a16:creationId xmlns:a16="http://schemas.microsoft.com/office/drawing/2014/main" xmlns="" id="{23ADCA16-E586-4032-98AF-05889C3B0DDD}"/>
              </a:ext>
            </a:extLst>
          </p:cNvPr>
          <p:cNvSpPr txBox="1">
            <a:spLocks/>
          </p:cNvSpPr>
          <p:nvPr/>
        </p:nvSpPr>
        <p:spPr>
          <a:xfrm>
            <a:off x="6583203" y="908461"/>
            <a:ext cx="2103597" cy="235208"/>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1050" dirty="0">
                <a:solidFill>
                  <a:schemeClr val="tx1"/>
                </a:solidFill>
                <a:latin typeface="+mj-lt"/>
              </a:rPr>
              <a:t>Ground Students</a:t>
            </a:r>
          </a:p>
        </p:txBody>
      </p:sp>
      <p:sp>
        <p:nvSpPr>
          <p:cNvPr id="20" name="Oval 19">
            <a:extLst>
              <a:ext uri="{FF2B5EF4-FFF2-40B4-BE49-F238E27FC236}">
                <a16:creationId xmlns:a16="http://schemas.microsoft.com/office/drawing/2014/main" xmlns="" id="{4D851A59-CE38-4F1A-BAE3-8D92E38A39B7}"/>
              </a:ext>
            </a:extLst>
          </p:cNvPr>
          <p:cNvSpPr/>
          <p:nvPr/>
        </p:nvSpPr>
        <p:spPr>
          <a:xfrm>
            <a:off x="2473411" y="5147198"/>
            <a:ext cx="879389" cy="371475"/>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25.9%</a:t>
            </a:r>
          </a:p>
        </p:txBody>
      </p:sp>
      <p:sp>
        <p:nvSpPr>
          <p:cNvPr id="21" name="Oval 20">
            <a:extLst>
              <a:ext uri="{FF2B5EF4-FFF2-40B4-BE49-F238E27FC236}">
                <a16:creationId xmlns:a16="http://schemas.microsoft.com/office/drawing/2014/main" xmlns="" id="{1E3A60A2-930A-4E5B-A248-9369ECC9AA4D}"/>
              </a:ext>
            </a:extLst>
          </p:cNvPr>
          <p:cNvSpPr/>
          <p:nvPr/>
        </p:nvSpPr>
        <p:spPr>
          <a:xfrm>
            <a:off x="3581400" y="5147198"/>
            <a:ext cx="879389" cy="371475"/>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27.9%</a:t>
            </a:r>
          </a:p>
        </p:txBody>
      </p:sp>
      <p:sp>
        <p:nvSpPr>
          <p:cNvPr id="22" name="Oval 21">
            <a:extLst>
              <a:ext uri="{FF2B5EF4-FFF2-40B4-BE49-F238E27FC236}">
                <a16:creationId xmlns:a16="http://schemas.microsoft.com/office/drawing/2014/main" xmlns="" id="{D374A23F-04BC-4FB5-A356-5A6B1642B5EB}"/>
              </a:ext>
            </a:extLst>
          </p:cNvPr>
          <p:cNvSpPr/>
          <p:nvPr/>
        </p:nvSpPr>
        <p:spPr>
          <a:xfrm>
            <a:off x="4762500" y="5147198"/>
            <a:ext cx="879389" cy="371475"/>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29.2%</a:t>
            </a:r>
          </a:p>
        </p:txBody>
      </p:sp>
      <p:sp>
        <p:nvSpPr>
          <p:cNvPr id="23" name="Oval 22">
            <a:extLst>
              <a:ext uri="{FF2B5EF4-FFF2-40B4-BE49-F238E27FC236}">
                <a16:creationId xmlns:a16="http://schemas.microsoft.com/office/drawing/2014/main" xmlns="" id="{B57D55D7-BC4F-4D3F-8FC6-884880691A7E}"/>
              </a:ext>
            </a:extLst>
          </p:cNvPr>
          <p:cNvSpPr/>
          <p:nvPr/>
        </p:nvSpPr>
        <p:spPr>
          <a:xfrm>
            <a:off x="5883361" y="5147198"/>
            <a:ext cx="879389" cy="371475"/>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31.2%</a:t>
            </a:r>
          </a:p>
        </p:txBody>
      </p:sp>
      <p:sp>
        <p:nvSpPr>
          <p:cNvPr id="24" name="Oval 23">
            <a:extLst>
              <a:ext uri="{FF2B5EF4-FFF2-40B4-BE49-F238E27FC236}">
                <a16:creationId xmlns:a16="http://schemas.microsoft.com/office/drawing/2014/main" xmlns="" id="{401FFF1D-FEAA-46E3-B4F1-53D415A634A2}"/>
              </a:ext>
            </a:extLst>
          </p:cNvPr>
          <p:cNvSpPr/>
          <p:nvPr/>
        </p:nvSpPr>
        <p:spPr>
          <a:xfrm>
            <a:off x="7004222" y="5147198"/>
            <a:ext cx="879389" cy="371475"/>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33.1%</a:t>
            </a:r>
          </a:p>
        </p:txBody>
      </p:sp>
      <p:sp>
        <p:nvSpPr>
          <p:cNvPr id="26" name="Oval 25">
            <a:extLst>
              <a:ext uri="{FF2B5EF4-FFF2-40B4-BE49-F238E27FC236}">
                <a16:creationId xmlns:a16="http://schemas.microsoft.com/office/drawing/2014/main" xmlns="" id="{081C8E69-0D78-47EF-B5F6-7F50C01BFF43}"/>
              </a:ext>
            </a:extLst>
          </p:cNvPr>
          <p:cNvSpPr/>
          <p:nvPr/>
        </p:nvSpPr>
        <p:spPr>
          <a:xfrm>
            <a:off x="2473411" y="5786819"/>
            <a:ext cx="879389" cy="37147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11.9%</a:t>
            </a:r>
          </a:p>
        </p:txBody>
      </p:sp>
      <p:sp>
        <p:nvSpPr>
          <p:cNvPr id="27" name="Oval 26">
            <a:extLst>
              <a:ext uri="{FF2B5EF4-FFF2-40B4-BE49-F238E27FC236}">
                <a16:creationId xmlns:a16="http://schemas.microsoft.com/office/drawing/2014/main" xmlns="" id="{DE22D965-35CF-4214-B8FE-AF32D1599100}"/>
              </a:ext>
            </a:extLst>
          </p:cNvPr>
          <p:cNvSpPr/>
          <p:nvPr/>
        </p:nvSpPr>
        <p:spPr>
          <a:xfrm>
            <a:off x="3581400" y="5786819"/>
            <a:ext cx="879389" cy="37147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13.6%</a:t>
            </a:r>
          </a:p>
        </p:txBody>
      </p:sp>
      <p:sp>
        <p:nvSpPr>
          <p:cNvPr id="28" name="Oval 27">
            <a:extLst>
              <a:ext uri="{FF2B5EF4-FFF2-40B4-BE49-F238E27FC236}">
                <a16:creationId xmlns:a16="http://schemas.microsoft.com/office/drawing/2014/main" xmlns="" id="{D10E7833-2863-453B-8B8D-5D6CC1A3BE71}"/>
              </a:ext>
            </a:extLst>
          </p:cNvPr>
          <p:cNvSpPr/>
          <p:nvPr/>
        </p:nvSpPr>
        <p:spPr>
          <a:xfrm>
            <a:off x="4762500" y="5786819"/>
            <a:ext cx="879389" cy="37147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14.0%</a:t>
            </a:r>
          </a:p>
        </p:txBody>
      </p:sp>
      <p:sp>
        <p:nvSpPr>
          <p:cNvPr id="29" name="Oval 28">
            <a:extLst>
              <a:ext uri="{FF2B5EF4-FFF2-40B4-BE49-F238E27FC236}">
                <a16:creationId xmlns:a16="http://schemas.microsoft.com/office/drawing/2014/main" xmlns="" id="{1D249A52-D100-404C-A50E-1BFDF156F074}"/>
              </a:ext>
            </a:extLst>
          </p:cNvPr>
          <p:cNvSpPr/>
          <p:nvPr/>
        </p:nvSpPr>
        <p:spPr>
          <a:xfrm>
            <a:off x="5883361" y="5786819"/>
            <a:ext cx="879389" cy="37147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14.7%</a:t>
            </a:r>
          </a:p>
        </p:txBody>
      </p:sp>
      <p:sp>
        <p:nvSpPr>
          <p:cNvPr id="30" name="Oval 29">
            <a:extLst>
              <a:ext uri="{FF2B5EF4-FFF2-40B4-BE49-F238E27FC236}">
                <a16:creationId xmlns:a16="http://schemas.microsoft.com/office/drawing/2014/main" xmlns="" id="{B39450D4-500E-415F-B226-6E2E0EC08EC4}"/>
              </a:ext>
            </a:extLst>
          </p:cNvPr>
          <p:cNvSpPr/>
          <p:nvPr/>
        </p:nvSpPr>
        <p:spPr>
          <a:xfrm>
            <a:off x="7004222" y="5786819"/>
            <a:ext cx="879389" cy="37147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15.4%</a:t>
            </a:r>
          </a:p>
        </p:txBody>
      </p:sp>
      <p:sp>
        <p:nvSpPr>
          <p:cNvPr id="31" name="Title 2">
            <a:extLst>
              <a:ext uri="{FF2B5EF4-FFF2-40B4-BE49-F238E27FC236}">
                <a16:creationId xmlns:a16="http://schemas.microsoft.com/office/drawing/2014/main" xmlns="" id="{7D8968FA-E489-4432-AE13-925DF6ADA46C}"/>
              </a:ext>
            </a:extLst>
          </p:cNvPr>
          <p:cNvSpPr txBox="1">
            <a:spLocks/>
          </p:cNvSpPr>
          <p:nvPr/>
        </p:nvSpPr>
        <p:spPr>
          <a:xfrm>
            <a:off x="457200" y="5190291"/>
            <a:ext cx="1828800" cy="371475"/>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1050" dirty="0">
                <a:solidFill>
                  <a:schemeClr val="tx1"/>
                </a:solidFill>
                <a:latin typeface="+mj-lt"/>
              </a:rPr>
              <a:t>Percent Students Enrolled in at Least One Distance Course</a:t>
            </a:r>
          </a:p>
          <a:p>
            <a:endParaRPr lang="en-US" sz="1050" dirty="0">
              <a:solidFill>
                <a:schemeClr val="tx1"/>
              </a:solidFill>
              <a:latin typeface="+mj-lt"/>
            </a:endParaRPr>
          </a:p>
        </p:txBody>
      </p:sp>
      <p:sp>
        <p:nvSpPr>
          <p:cNvPr id="32" name="Title 2">
            <a:extLst>
              <a:ext uri="{FF2B5EF4-FFF2-40B4-BE49-F238E27FC236}">
                <a16:creationId xmlns:a16="http://schemas.microsoft.com/office/drawing/2014/main" xmlns="" id="{162B9DF4-76D0-4AF4-85C1-00D82DE3B6A0}"/>
              </a:ext>
            </a:extLst>
          </p:cNvPr>
          <p:cNvSpPr txBox="1">
            <a:spLocks/>
          </p:cNvSpPr>
          <p:nvPr/>
        </p:nvSpPr>
        <p:spPr>
          <a:xfrm>
            <a:off x="457200" y="5806046"/>
            <a:ext cx="2057400" cy="371475"/>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1050" dirty="0">
                <a:solidFill>
                  <a:schemeClr val="tx1"/>
                </a:solidFill>
                <a:latin typeface="+mj-lt"/>
              </a:rPr>
              <a:t>Percent Students Enrolled Exclusively in Distance Courses</a:t>
            </a:r>
          </a:p>
          <a:p>
            <a:endParaRPr lang="en-US" sz="1050" dirty="0">
              <a:solidFill>
                <a:schemeClr val="tx1"/>
              </a:solidFill>
              <a:latin typeface="+mj-lt"/>
            </a:endParaRPr>
          </a:p>
        </p:txBody>
      </p:sp>
    </p:spTree>
    <p:extLst>
      <p:ext uri="{BB962C8B-B14F-4D97-AF65-F5344CB8AC3E}">
        <p14:creationId xmlns:p14="http://schemas.microsoft.com/office/powerpoint/2010/main" val="317124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CE3A5BB-BF75-423E-BA4A-CC25966BC20E}"/>
              </a:ext>
            </a:extLst>
          </p:cNvPr>
          <p:cNvSpPr>
            <a:spLocks noGrp="1"/>
          </p:cNvSpPr>
          <p:nvPr>
            <p:ph type="title"/>
          </p:nvPr>
        </p:nvSpPr>
        <p:spPr/>
        <p:txBody>
          <a:bodyPr/>
          <a:lstStyle/>
          <a:p>
            <a:r>
              <a:rPr lang="en-US" dirty="0"/>
              <a:t>Over 10,000+ colleges and universities worldwide founded in the past 50 years </a:t>
            </a:r>
          </a:p>
        </p:txBody>
      </p:sp>
      <p:sp>
        <p:nvSpPr>
          <p:cNvPr id="4" name="Slide Number Placeholder 3">
            <a:extLst>
              <a:ext uri="{FF2B5EF4-FFF2-40B4-BE49-F238E27FC236}">
                <a16:creationId xmlns:a16="http://schemas.microsoft.com/office/drawing/2014/main" xmlns="" id="{9728F1BF-C9D4-41CD-A9B8-46BBB228E613}"/>
              </a:ext>
            </a:extLst>
          </p:cNvPr>
          <p:cNvSpPr>
            <a:spLocks noGrp="1"/>
          </p:cNvSpPr>
          <p:nvPr>
            <p:ph type="sldNum" sz="quarter" idx="4"/>
          </p:nvPr>
        </p:nvSpPr>
        <p:spPr/>
        <p:txBody>
          <a:bodyPr/>
          <a:lstStyle/>
          <a:p>
            <a:fld id="{E383A8A9-FA60-9F4C-8EA5-44BF95A09817}" type="slidenum">
              <a:rPr lang="en-US" smtClean="0"/>
              <a:pPr/>
              <a:t>3</a:t>
            </a:fld>
            <a:endParaRPr lang="en-US" dirty="0"/>
          </a:p>
        </p:txBody>
      </p:sp>
      <p:sp>
        <p:nvSpPr>
          <p:cNvPr id="8" name="Rectangle 7">
            <a:extLst>
              <a:ext uri="{FF2B5EF4-FFF2-40B4-BE49-F238E27FC236}">
                <a16:creationId xmlns:a16="http://schemas.microsoft.com/office/drawing/2014/main" xmlns="" id="{B330E99D-93D6-4BF9-9CC5-52C1F9F9E060}"/>
              </a:ext>
            </a:extLst>
          </p:cNvPr>
          <p:cNvSpPr/>
          <p:nvPr/>
        </p:nvSpPr>
        <p:spPr>
          <a:xfrm>
            <a:off x="2324100" y="1965323"/>
            <a:ext cx="2362200" cy="489689"/>
          </a:xfrm>
          <a:prstGeom prst="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From…</a:t>
            </a:r>
            <a:endParaRPr kumimoji="0" lang="en-US" sz="1400" b="1"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24657F7B-6C9A-4D23-831B-4FF3F8053100}"/>
              </a:ext>
            </a:extLst>
          </p:cNvPr>
          <p:cNvSpPr/>
          <p:nvPr/>
        </p:nvSpPr>
        <p:spPr>
          <a:xfrm>
            <a:off x="5520182" y="1965323"/>
            <a:ext cx="2362200" cy="489689"/>
          </a:xfrm>
          <a:prstGeom prst="rect">
            <a:avLst/>
          </a:prstGeom>
          <a:solidFill>
            <a:schemeClr val="accent4">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…To</a:t>
            </a:r>
            <a:endParaRPr kumimoji="0" lang="en-US" sz="1400" b="1" i="0" u="none" strike="noStrike" kern="120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0" name="Title 2">
            <a:extLst>
              <a:ext uri="{FF2B5EF4-FFF2-40B4-BE49-F238E27FC236}">
                <a16:creationId xmlns:a16="http://schemas.microsoft.com/office/drawing/2014/main" xmlns="" id="{7414A529-D02C-45FC-8E2D-AD4BED623D36}"/>
              </a:ext>
            </a:extLst>
          </p:cNvPr>
          <p:cNvSpPr txBox="1">
            <a:spLocks/>
          </p:cNvSpPr>
          <p:nvPr/>
        </p:nvSpPr>
        <p:spPr>
          <a:xfrm>
            <a:off x="2971800" y="2879723"/>
            <a:ext cx="914400"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dirty="0"/>
              <a:t>1500s</a:t>
            </a:r>
          </a:p>
        </p:txBody>
      </p:sp>
      <p:sp>
        <p:nvSpPr>
          <p:cNvPr id="11" name="Title 2">
            <a:extLst>
              <a:ext uri="{FF2B5EF4-FFF2-40B4-BE49-F238E27FC236}">
                <a16:creationId xmlns:a16="http://schemas.microsoft.com/office/drawing/2014/main" xmlns="" id="{260288C2-7D4A-4629-BC4A-6AEE6C8A40CE}"/>
              </a:ext>
            </a:extLst>
          </p:cNvPr>
          <p:cNvSpPr txBox="1">
            <a:spLocks/>
          </p:cNvSpPr>
          <p:nvPr/>
        </p:nvSpPr>
        <p:spPr>
          <a:xfrm>
            <a:off x="6210300" y="2879723"/>
            <a:ext cx="914400"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dirty="0"/>
              <a:t>2019</a:t>
            </a:r>
          </a:p>
        </p:txBody>
      </p:sp>
      <p:sp>
        <p:nvSpPr>
          <p:cNvPr id="12" name="Title 2">
            <a:extLst>
              <a:ext uri="{FF2B5EF4-FFF2-40B4-BE49-F238E27FC236}">
                <a16:creationId xmlns:a16="http://schemas.microsoft.com/office/drawing/2014/main" xmlns="" id="{16EA9479-A026-4B09-A7AE-4CFD3A2816F9}"/>
              </a:ext>
            </a:extLst>
          </p:cNvPr>
          <p:cNvSpPr txBox="1">
            <a:spLocks/>
          </p:cNvSpPr>
          <p:nvPr/>
        </p:nvSpPr>
        <p:spPr>
          <a:xfrm>
            <a:off x="2971800" y="3733800"/>
            <a:ext cx="2019300"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dirty="0"/>
              <a:t>66 </a:t>
            </a:r>
          </a:p>
          <a:p>
            <a:r>
              <a:rPr lang="en-US" sz="2000" dirty="0"/>
              <a:t>universities, primarily in Europe </a:t>
            </a:r>
            <a:endParaRPr lang="en-US" dirty="0"/>
          </a:p>
        </p:txBody>
      </p:sp>
      <p:sp>
        <p:nvSpPr>
          <p:cNvPr id="13" name="Title 2">
            <a:extLst>
              <a:ext uri="{FF2B5EF4-FFF2-40B4-BE49-F238E27FC236}">
                <a16:creationId xmlns:a16="http://schemas.microsoft.com/office/drawing/2014/main" xmlns="" id="{1ACB9E35-1135-485C-961F-976E4C891875}"/>
              </a:ext>
            </a:extLst>
          </p:cNvPr>
          <p:cNvSpPr txBox="1">
            <a:spLocks/>
          </p:cNvSpPr>
          <p:nvPr/>
        </p:nvSpPr>
        <p:spPr>
          <a:xfrm>
            <a:off x="6210300" y="3733800"/>
            <a:ext cx="1824482"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dirty="0"/>
              <a:t>26,000+ </a:t>
            </a:r>
            <a:r>
              <a:rPr lang="en-US" sz="2000" dirty="0"/>
              <a:t>colleges and universities worldwide</a:t>
            </a:r>
            <a:endParaRPr lang="en-US" dirty="0"/>
          </a:p>
        </p:txBody>
      </p:sp>
      <p:sp>
        <p:nvSpPr>
          <p:cNvPr id="14" name="TextBox 13">
            <a:extLst>
              <a:ext uri="{FF2B5EF4-FFF2-40B4-BE49-F238E27FC236}">
                <a16:creationId xmlns:a16="http://schemas.microsoft.com/office/drawing/2014/main" xmlns="" id="{1B58B119-BBD5-4A1D-92EC-0EBE18D48C9D}"/>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World Bank; Our World in Data</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
        <p:nvSpPr>
          <p:cNvPr id="16" name="Title 2">
            <a:extLst>
              <a:ext uri="{FF2B5EF4-FFF2-40B4-BE49-F238E27FC236}">
                <a16:creationId xmlns:a16="http://schemas.microsoft.com/office/drawing/2014/main" xmlns="" id="{0D2B5C01-871E-49AF-83C1-FB49279F201A}"/>
              </a:ext>
            </a:extLst>
          </p:cNvPr>
          <p:cNvSpPr txBox="1">
            <a:spLocks/>
          </p:cNvSpPr>
          <p:nvPr/>
        </p:nvSpPr>
        <p:spPr>
          <a:xfrm>
            <a:off x="457200" y="2879723"/>
            <a:ext cx="1295400"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1800" dirty="0"/>
              <a:t>Year</a:t>
            </a:r>
          </a:p>
        </p:txBody>
      </p:sp>
      <p:sp>
        <p:nvSpPr>
          <p:cNvPr id="17" name="Title 2">
            <a:extLst>
              <a:ext uri="{FF2B5EF4-FFF2-40B4-BE49-F238E27FC236}">
                <a16:creationId xmlns:a16="http://schemas.microsoft.com/office/drawing/2014/main" xmlns="" id="{11CCA4E8-10A3-4B26-8C65-56E4E98897B2}"/>
              </a:ext>
            </a:extLst>
          </p:cNvPr>
          <p:cNvSpPr txBox="1">
            <a:spLocks/>
          </p:cNvSpPr>
          <p:nvPr/>
        </p:nvSpPr>
        <p:spPr>
          <a:xfrm>
            <a:off x="457200" y="3764380"/>
            <a:ext cx="1295400"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1800" dirty="0"/>
              <a:t>Number of institutions</a:t>
            </a:r>
          </a:p>
        </p:txBody>
      </p:sp>
    </p:spTree>
    <p:extLst>
      <p:ext uri="{BB962C8B-B14F-4D97-AF65-F5344CB8AC3E}">
        <p14:creationId xmlns:p14="http://schemas.microsoft.com/office/powerpoint/2010/main" val="1737374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0C18823-74A2-4B3D-8A2D-E63568155B2F}"/>
              </a:ext>
            </a:extLst>
          </p:cNvPr>
          <p:cNvSpPr>
            <a:spLocks noGrp="1"/>
          </p:cNvSpPr>
          <p:nvPr>
            <p:ph type="title"/>
          </p:nvPr>
        </p:nvSpPr>
        <p:spPr/>
        <p:txBody>
          <a:bodyPr/>
          <a:lstStyle/>
          <a:p>
            <a:r>
              <a:rPr lang="en-US" dirty="0"/>
              <a:t>Over half of on-ground students take online courses in Oregon Public Universities</a:t>
            </a:r>
          </a:p>
        </p:txBody>
      </p:sp>
      <p:sp>
        <p:nvSpPr>
          <p:cNvPr id="4" name="Slide Number Placeholder 3">
            <a:extLst>
              <a:ext uri="{FF2B5EF4-FFF2-40B4-BE49-F238E27FC236}">
                <a16:creationId xmlns:a16="http://schemas.microsoft.com/office/drawing/2014/main" xmlns="" id="{440D7908-7653-4DB6-8A1E-4FF412A7A67F}"/>
              </a:ext>
            </a:extLst>
          </p:cNvPr>
          <p:cNvSpPr>
            <a:spLocks noGrp="1"/>
          </p:cNvSpPr>
          <p:nvPr>
            <p:ph type="sldNum" sz="quarter" idx="4"/>
          </p:nvPr>
        </p:nvSpPr>
        <p:spPr/>
        <p:txBody>
          <a:bodyPr/>
          <a:lstStyle/>
          <a:p>
            <a:fld id="{E383A8A9-FA60-9F4C-8EA5-44BF95A09817}" type="slidenum">
              <a:rPr lang="en-US" smtClean="0"/>
              <a:pPr/>
              <a:t>39</a:t>
            </a:fld>
            <a:endParaRPr lang="en-US" dirty="0"/>
          </a:p>
        </p:txBody>
      </p:sp>
      <p:sp>
        <p:nvSpPr>
          <p:cNvPr id="6" name="TextBox 5">
            <a:extLst>
              <a:ext uri="{FF2B5EF4-FFF2-40B4-BE49-F238E27FC236}">
                <a16:creationId xmlns:a16="http://schemas.microsoft.com/office/drawing/2014/main" xmlns="" id="{A0853985-4514-45AB-87B5-086622EB9DF2}"/>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Oregon Higher Education Coordinating Commission; Office of Research and Data</a:t>
            </a:r>
            <a:endParaRPr lang="en-US" sz="1400" dirty="0">
              <a:solidFill>
                <a:schemeClr val="bg1">
                  <a:lumMod val="50000"/>
                </a:schemeClr>
              </a:solidFill>
              <a:latin typeface="Georgia" panose="02040502050405020303" pitchFamily="18" charset="0"/>
              <a:cs typeface="Arial" panose="020B0604020202020204" pitchFamily="34" charset="0"/>
            </a:endParaRPr>
          </a:p>
        </p:txBody>
      </p:sp>
      <p:pic>
        <p:nvPicPr>
          <p:cNvPr id="9" name="Picture 8">
            <a:extLst>
              <a:ext uri="{FF2B5EF4-FFF2-40B4-BE49-F238E27FC236}">
                <a16:creationId xmlns:a16="http://schemas.microsoft.com/office/drawing/2014/main" xmlns="" id="{42621D61-6CAA-4F29-B891-89CB2F7CB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59" y="1524000"/>
            <a:ext cx="7200481" cy="4606117"/>
          </a:xfrm>
          <a:prstGeom prst="rect">
            <a:avLst/>
          </a:prstGeom>
        </p:spPr>
      </p:pic>
    </p:spTree>
    <p:extLst>
      <p:ext uri="{BB962C8B-B14F-4D97-AF65-F5344CB8AC3E}">
        <p14:creationId xmlns:p14="http://schemas.microsoft.com/office/powerpoint/2010/main" val="2734054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583828D-CDBB-4CF3-ABB0-49C952AE0F42}"/>
              </a:ext>
            </a:extLst>
          </p:cNvPr>
          <p:cNvSpPr>
            <a:spLocks noGrp="1"/>
          </p:cNvSpPr>
          <p:nvPr>
            <p:ph type="title"/>
          </p:nvPr>
        </p:nvSpPr>
        <p:spPr/>
        <p:txBody>
          <a:bodyPr/>
          <a:lstStyle/>
          <a:p>
            <a:r>
              <a:rPr lang="en-US" dirty="0"/>
              <a:t>Competency-Based Education (CBE) is emerging</a:t>
            </a:r>
          </a:p>
        </p:txBody>
      </p:sp>
      <p:sp>
        <p:nvSpPr>
          <p:cNvPr id="4" name="Slide Number Placeholder 3">
            <a:extLst>
              <a:ext uri="{FF2B5EF4-FFF2-40B4-BE49-F238E27FC236}">
                <a16:creationId xmlns:a16="http://schemas.microsoft.com/office/drawing/2014/main" xmlns="" id="{E9819293-41DA-4C92-8E5A-7D7FC87069FB}"/>
              </a:ext>
            </a:extLst>
          </p:cNvPr>
          <p:cNvSpPr>
            <a:spLocks noGrp="1"/>
          </p:cNvSpPr>
          <p:nvPr>
            <p:ph type="sldNum" sz="quarter" idx="4"/>
          </p:nvPr>
        </p:nvSpPr>
        <p:spPr/>
        <p:txBody>
          <a:bodyPr/>
          <a:lstStyle/>
          <a:p>
            <a:fld id="{E383A8A9-FA60-9F4C-8EA5-44BF95A09817}" type="slidenum">
              <a:rPr lang="en-US" smtClean="0"/>
              <a:pPr/>
              <a:t>40</a:t>
            </a:fld>
            <a:endParaRPr lang="en-US" dirty="0"/>
          </a:p>
        </p:txBody>
      </p:sp>
      <p:sp>
        <p:nvSpPr>
          <p:cNvPr id="5" name="Content Placeholder 1">
            <a:extLst>
              <a:ext uri="{FF2B5EF4-FFF2-40B4-BE49-F238E27FC236}">
                <a16:creationId xmlns:a16="http://schemas.microsoft.com/office/drawing/2014/main" xmlns="" id="{8663B22F-7044-47D1-96A1-B0458BEDC836}"/>
              </a:ext>
            </a:extLst>
          </p:cNvPr>
          <p:cNvSpPr>
            <a:spLocks noGrp="1"/>
          </p:cNvSpPr>
          <p:nvPr>
            <p:ph sz="quarter" idx="10"/>
          </p:nvPr>
        </p:nvSpPr>
        <p:spPr>
          <a:xfrm>
            <a:off x="838200" y="2103437"/>
            <a:ext cx="3124200" cy="4343400"/>
          </a:xfrm>
        </p:spPr>
        <p:txBody>
          <a:bodyPr/>
          <a:lstStyle/>
          <a:p>
            <a:pPr marL="0" indent="0">
              <a:spcBef>
                <a:spcPts val="0"/>
              </a:spcBef>
              <a:spcAft>
                <a:spcPts val="1200"/>
              </a:spcAft>
              <a:buNone/>
            </a:pPr>
            <a:r>
              <a:rPr lang="en-US" sz="1800" b="1" dirty="0"/>
              <a:t>Characteristics of CBE</a:t>
            </a:r>
          </a:p>
          <a:p>
            <a:pPr>
              <a:spcBef>
                <a:spcPts val="0"/>
              </a:spcBef>
              <a:spcAft>
                <a:spcPts val="1200"/>
              </a:spcAft>
            </a:pPr>
            <a:r>
              <a:rPr lang="en-US" sz="1800" dirty="0"/>
              <a:t>A mastery-based measure of study, not a time-based measure</a:t>
            </a:r>
          </a:p>
          <a:p>
            <a:pPr>
              <a:spcBef>
                <a:spcPts val="0"/>
              </a:spcBef>
              <a:spcAft>
                <a:spcPts val="1200"/>
              </a:spcAft>
            </a:pPr>
            <a:r>
              <a:rPr lang="en-US" sz="1800" dirty="0"/>
              <a:t>Theory is integrated with skill practice; knowledge supports performance</a:t>
            </a:r>
          </a:p>
          <a:p>
            <a:pPr>
              <a:spcBef>
                <a:spcPts val="0"/>
              </a:spcBef>
              <a:spcAft>
                <a:spcPts val="1200"/>
              </a:spcAft>
            </a:pPr>
            <a:r>
              <a:rPr lang="en-US" sz="1800" dirty="0"/>
              <a:t>Learning is self-paced, flexible, skill-based, personalized, and affordable</a:t>
            </a:r>
          </a:p>
        </p:txBody>
      </p:sp>
      <p:sp>
        <p:nvSpPr>
          <p:cNvPr id="7" name="Oval 6">
            <a:extLst>
              <a:ext uri="{FF2B5EF4-FFF2-40B4-BE49-F238E27FC236}">
                <a16:creationId xmlns:a16="http://schemas.microsoft.com/office/drawing/2014/main" xmlns="" id="{C398F0BE-CE76-4249-BA5F-DA35110D794E}"/>
              </a:ext>
            </a:extLst>
          </p:cNvPr>
          <p:cNvSpPr/>
          <p:nvPr/>
        </p:nvSpPr>
        <p:spPr>
          <a:xfrm>
            <a:off x="4949541" y="1885155"/>
            <a:ext cx="2428102" cy="2428102"/>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a:extLst>
              <a:ext uri="{FF2B5EF4-FFF2-40B4-BE49-F238E27FC236}">
                <a16:creationId xmlns:a16="http://schemas.microsoft.com/office/drawing/2014/main" xmlns="" id="{DA008D1A-7964-4845-BFD0-87C5D604B450}"/>
              </a:ext>
            </a:extLst>
          </p:cNvPr>
          <p:cNvSpPr/>
          <p:nvPr/>
        </p:nvSpPr>
        <p:spPr>
          <a:xfrm>
            <a:off x="4317515" y="3079215"/>
            <a:ext cx="2428102" cy="2428102"/>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0F6C886E-3C33-41D5-B9BB-38B4501017F8}"/>
              </a:ext>
            </a:extLst>
          </p:cNvPr>
          <p:cNvSpPr/>
          <p:nvPr/>
        </p:nvSpPr>
        <p:spPr>
          <a:xfrm>
            <a:off x="5581567" y="3061086"/>
            <a:ext cx="2428102" cy="24281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a:extLst>
              <a:ext uri="{FF2B5EF4-FFF2-40B4-BE49-F238E27FC236}">
                <a16:creationId xmlns:a16="http://schemas.microsoft.com/office/drawing/2014/main" xmlns="" id="{3021ED77-2C5B-47C2-A40D-CB9480B00EFD}"/>
              </a:ext>
            </a:extLst>
          </p:cNvPr>
          <p:cNvSpPr txBox="1">
            <a:spLocks/>
          </p:cNvSpPr>
          <p:nvPr/>
        </p:nvSpPr>
        <p:spPr>
          <a:xfrm>
            <a:off x="5803762" y="2404540"/>
            <a:ext cx="886762" cy="274637"/>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Lucida Grande"/>
              <a:buNone/>
            </a:pPr>
            <a:r>
              <a:rPr lang="en-US" sz="1200" b="1" dirty="0"/>
              <a:t>Attitudes</a:t>
            </a:r>
            <a:endParaRPr lang="en-US" sz="1200" dirty="0"/>
          </a:p>
        </p:txBody>
      </p:sp>
      <p:sp>
        <p:nvSpPr>
          <p:cNvPr id="11" name="Content Placeholder 1">
            <a:extLst>
              <a:ext uri="{FF2B5EF4-FFF2-40B4-BE49-F238E27FC236}">
                <a16:creationId xmlns:a16="http://schemas.microsoft.com/office/drawing/2014/main" xmlns="" id="{6225070E-C59E-4697-B47D-246C499858A2}"/>
              </a:ext>
            </a:extLst>
          </p:cNvPr>
          <p:cNvSpPr txBox="1">
            <a:spLocks/>
          </p:cNvSpPr>
          <p:nvPr/>
        </p:nvSpPr>
        <p:spPr>
          <a:xfrm>
            <a:off x="4694805" y="4544333"/>
            <a:ext cx="886762" cy="274637"/>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Lucida Grande"/>
              <a:buNone/>
            </a:pPr>
            <a:r>
              <a:rPr lang="en-US" sz="1200" b="1" dirty="0"/>
              <a:t>Skills</a:t>
            </a:r>
            <a:endParaRPr lang="en-US" sz="1200" dirty="0"/>
          </a:p>
        </p:txBody>
      </p:sp>
      <p:sp>
        <p:nvSpPr>
          <p:cNvPr id="12" name="Content Placeholder 1">
            <a:extLst>
              <a:ext uri="{FF2B5EF4-FFF2-40B4-BE49-F238E27FC236}">
                <a16:creationId xmlns:a16="http://schemas.microsoft.com/office/drawing/2014/main" xmlns="" id="{A85891AE-9962-4E3E-B728-9F73361FE999}"/>
              </a:ext>
            </a:extLst>
          </p:cNvPr>
          <p:cNvSpPr txBox="1">
            <a:spLocks/>
          </p:cNvSpPr>
          <p:nvPr/>
        </p:nvSpPr>
        <p:spPr>
          <a:xfrm>
            <a:off x="6887791" y="4544333"/>
            <a:ext cx="973734" cy="274637"/>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Lucida Grande"/>
              <a:buNone/>
            </a:pPr>
            <a:r>
              <a:rPr lang="en-US" sz="1200" b="1" dirty="0"/>
              <a:t>Knowledge</a:t>
            </a:r>
            <a:endParaRPr lang="en-US" sz="1200" dirty="0"/>
          </a:p>
        </p:txBody>
      </p:sp>
      <p:sp>
        <p:nvSpPr>
          <p:cNvPr id="13" name="Content Placeholder 1">
            <a:extLst>
              <a:ext uri="{FF2B5EF4-FFF2-40B4-BE49-F238E27FC236}">
                <a16:creationId xmlns:a16="http://schemas.microsoft.com/office/drawing/2014/main" xmlns="" id="{A3915059-0BD3-4951-B78A-960E25B9ACBD}"/>
              </a:ext>
            </a:extLst>
          </p:cNvPr>
          <p:cNvSpPr txBox="1">
            <a:spLocks/>
          </p:cNvSpPr>
          <p:nvPr/>
        </p:nvSpPr>
        <p:spPr>
          <a:xfrm>
            <a:off x="5715000" y="3885367"/>
            <a:ext cx="1172791" cy="274637"/>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Lucida Grande"/>
              <a:buNone/>
            </a:pPr>
            <a:r>
              <a:rPr lang="en-US" sz="1200" b="1" dirty="0"/>
              <a:t>Competence</a:t>
            </a:r>
            <a:endParaRPr lang="en-US" sz="1200" dirty="0"/>
          </a:p>
        </p:txBody>
      </p:sp>
    </p:spTree>
    <p:extLst>
      <p:ext uri="{BB962C8B-B14F-4D97-AF65-F5344CB8AC3E}">
        <p14:creationId xmlns:p14="http://schemas.microsoft.com/office/powerpoint/2010/main" val="1668534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9975F36-3A6D-4C59-AC3A-1334B36872E0}"/>
              </a:ext>
            </a:extLst>
          </p:cNvPr>
          <p:cNvSpPr>
            <a:spLocks noGrp="1"/>
          </p:cNvSpPr>
          <p:nvPr>
            <p:ph type="title"/>
          </p:nvPr>
        </p:nvSpPr>
        <p:spPr>
          <a:xfrm>
            <a:off x="457200" y="381000"/>
            <a:ext cx="8001000" cy="563562"/>
          </a:xfrm>
        </p:spPr>
        <p:txBody>
          <a:bodyPr/>
          <a:lstStyle/>
          <a:p>
            <a:r>
              <a:rPr lang="en-US" dirty="0"/>
              <a:t>The Carnegie credit hour is a time-based model of mastery </a:t>
            </a:r>
          </a:p>
        </p:txBody>
      </p:sp>
      <p:sp>
        <p:nvSpPr>
          <p:cNvPr id="4" name="Slide Number Placeholder 3">
            <a:extLst>
              <a:ext uri="{FF2B5EF4-FFF2-40B4-BE49-F238E27FC236}">
                <a16:creationId xmlns:a16="http://schemas.microsoft.com/office/drawing/2014/main" xmlns="" id="{056E524E-DAB0-4C45-96F2-EED1F1ECDE5D}"/>
              </a:ext>
            </a:extLst>
          </p:cNvPr>
          <p:cNvSpPr>
            <a:spLocks noGrp="1"/>
          </p:cNvSpPr>
          <p:nvPr>
            <p:ph type="sldNum" sz="quarter" idx="4"/>
          </p:nvPr>
        </p:nvSpPr>
        <p:spPr/>
        <p:txBody>
          <a:bodyPr/>
          <a:lstStyle/>
          <a:p>
            <a:fld id="{E383A8A9-FA60-9F4C-8EA5-44BF95A09817}" type="slidenum">
              <a:rPr lang="en-US" smtClean="0"/>
              <a:pPr/>
              <a:t>41</a:t>
            </a:fld>
            <a:endParaRPr lang="en-US" dirty="0"/>
          </a:p>
        </p:txBody>
      </p:sp>
      <p:pic>
        <p:nvPicPr>
          <p:cNvPr id="5" name="Picture 4">
            <a:extLst>
              <a:ext uri="{FF2B5EF4-FFF2-40B4-BE49-F238E27FC236}">
                <a16:creationId xmlns:a16="http://schemas.microsoft.com/office/drawing/2014/main" xmlns="" id="{A7354191-BDC2-4A1B-8780-4D913188E79F}"/>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30157" y="2386818"/>
            <a:ext cx="1524000" cy="1314915"/>
          </a:xfrm>
          <a:prstGeom prst="rect">
            <a:avLst/>
          </a:prstGeom>
        </p:spPr>
      </p:pic>
      <p:pic>
        <p:nvPicPr>
          <p:cNvPr id="6" name="Picture 5">
            <a:extLst>
              <a:ext uri="{FF2B5EF4-FFF2-40B4-BE49-F238E27FC236}">
                <a16:creationId xmlns:a16="http://schemas.microsoft.com/office/drawing/2014/main" xmlns="" id="{34EC7040-5849-4AF4-9DCC-9481E116D55A}"/>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008953" y="2696916"/>
            <a:ext cx="818835" cy="771775"/>
          </a:xfrm>
          <a:prstGeom prst="rect">
            <a:avLst/>
          </a:prstGeom>
        </p:spPr>
      </p:pic>
      <p:pic>
        <p:nvPicPr>
          <p:cNvPr id="7" name="Picture 6">
            <a:extLst>
              <a:ext uri="{FF2B5EF4-FFF2-40B4-BE49-F238E27FC236}">
                <a16:creationId xmlns:a16="http://schemas.microsoft.com/office/drawing/2014/main" xmlns="" id="{13BE442E-4D56-46C4-A8AF-5689C4986A57}"/>
              </a:ext>
            </a:extLst>
          </p:cNvPr>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051018" y="2683130"/>
            <a:ext cx="611179" cy="891564"/>
          </a:xfrm>
          <a:prstGeom prst="rect">
            <a:avLst/>
          </a:prstGeom>
        </p:spPr>
      </p:pic>
      <p:sp>
        <p:nvSpPr>
          <p:cNvPr id="8" name="Equals 7">
            <a:extLst>
              <a:ext uri="{FF2B5EF4-FFF2-40B4-BE49-F238E27FC236}">
                <a16:creationId xmlns:a16="http://schemas.microsoft.com/office/drawing/2014/main" xmlns="" id="{0F6EBD59-6478-4F7D-8421-AD0D9F9C72AF}"/>
              </a:ext>
            </a:extLst>
          </p:cNvPr>
          <p:cNvSpPr/>
          <p:nvPr/>
        </p:nvSpPr>
        <p:spPr>
          <a:xfrm>
            <a:off x="2133600" y="2756407"/>
            <a:ext cx="685186" cy="727623"/>
          </a:xfrm>
          <a:prstGeom prst="mathEqual">
            <a:avLst>
              <a:gd name="adj1" fmla="val 14136"/>
              <a:gd name="adj2" fmla="val 21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Equals 8">
            <a:extLst>
              <a:ext uri="{FF2B5EF4-FFF2-40B4-BE49-F238E27FC236}">
                <a16:creationId xmlns:a16="http://schemas.microsoft.com/office/drawing/2014/main" xmlns="" id="{C0FD8849-D80C-40CB-83D2-48068802492A}"/>
              </a:ext>
            </a:extLst>
          </p:cNvPr>
          <p:cNvSpPr/>
          <p:nvPr/>
        </p:nvSpPr>
        <p:spPr>
          <a:xfrm>
            <a:off x="4953394" y="2781394"/>
            <a:ext cx="685186" cy="727623"/>
          </a:xfrm>
          <a:prstGeom prst="mathEqual">
            <a:avLst>
              <a:gd name="adj1" fmla="val 14136"/>
              <a:gd name="adj2" fmla="val 21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2">
            <a:extLst>
              <a:ext uri="{FF2B5EF4-FFF2-40B4-BE49-F238E27FC236}">
                <a16:creationId xmlns:a16="http://schemas.microsoft.com/office/drawing/2014/main" xmlns="" id="{F327B27C-B9F5-43AA-9ED4-439B0155D7E0}"/>
              </a:ext>
            </a:extLst>
          </p:cNvPr>
          <p:cNvSpPr txBox="1">
            <a:spLocks/>
          </p:cNvSpPr>
          <p:nvPr/>
        </p:nvSpPr>
        <p:spPr>
          <a:xfrm>
            <a:off x="3062902" y="2762494"/>
            <a:ext cx="876300"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3200" dirty="0"/>
              <a:t>40</a:t>
            </a:r>
            <a:r>
              <a:rPr lang="en-US" dirty="0"/>
              <a:t> x </a:t>
            </a:r>
          </a:p>
        </p:txBody>
      </p:sp>
      <p:sp>
        <p:nvSpPr>
          <p:cNvPr id="11" name="Title 2">
            <a:extLst>
              <a:ext uri="{FF2B5EF4-FFF2-40B4-BE49-F238E27FC236}">
                <a16:creationId xmlns:a16="http://schemas.microsoft.com/office/drawing/2014/main" xmlns="" id="{361C7A4E-E8ED-4AC3-B681-F94CA0373178}"/>
              </a:ext>
            </a:extLst>
          </p:cNvPr>
          <p:cNvSpPr txBox="1">
            <a:spLocks/>
          </p:cNvSpPr>
          <p:nvPr/>
        </p:nvSpPr>
        <p:spPr>
          <a:xfrm>
            <a:off x="5929777" y="2781394"/>
            <a:ext cx="1013953"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sz="3200" dirty="0"/>
              <a:t>120</a:t>
            </a:r>
            <a:r>
              <a:rPr lang="en-US" dirty="0"/>
              <a:t> x </a:t>
            </a:r>
          </a:p>
        </p:txBody>
      </p:sp>
      <p:sp>
        <p:nvSpPr>
          <p:cNvPr id="12" name="Title 2">
            <a:extLst>
              <a:ext uri="{FF2B5EF4-FFF2-40B4-BE49-F238E27FC236}">
                <a16:creationId xmlns:a16="http://schemas.microsoft.com/office/drawing/2014/main" xmlns="" id="{768C10CA-C067-40F3-B097-3DD1A5C4AA47}"/>
              </a:ext>
            </a:extLst>
          </p:cNvPr>
          <p:cNvSpPr txBox="1">
            <a:spLocks/>
          </p:cNvSpPr>
          <p:nvPr/>
        </p:nvSpPr>
        <p:spPr>
          <a:xfrm>
            <a:off x="502832" y="4419600"/>
            <a:ext cx="1295400"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dirty="0"/>
              <a:t>1 degree</a:t>
            </a:r>
            <a:endParaRPr lang="en-US" sz="1800" dirty="0"/>
          </a:p>
        </p:txBody>
      </p:sp>
      <p:sp>
        <p:nvSpPr>
          <p:cNvPr id="13" name="Title 2">
            <a:extLst>
              <a:ext uri="{FF2B5EF4-FFF2-40B4-BE49-F238E27FC236}">
                <a16:creationId xmlns:a16="http://schemas.microsoft.com/office/drawing/2014/main" xmlns="" id="{B30D5C21-458F-40A7-8B62-42923C40C38B}"/>
              </a:ext>
            </a:extLst>
          </p:cNvPr>
          <p:cNvSpPr txBox="1">
            <a:spLocks/>
          </p:cNvSpPr>
          <p:nvPr/>
        </p:nvSpPr>
        <p:spPr>
          <a:xfrm>
            <a:off x="3062902" y="4419600"/>
            <a:ext cx="1707129"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dirty="0"/>
              <a:t>40 courses</a:t>
            </a:r>
            <a:endParaRPr lang="en-US" sz="1800" dirty="0"/>
          </a:p>
        </p:txBody>
      </p:sp>
      <p:sp>
        <p:nvSpPr>
          <p:cNvPr id="14" name="Title 2">
            <a:extLst>
              <a:ext uri="{FF2B5EF4-FFF2-40B4-BE49-F238E27FC236}">
                <a16:creationId xmlns:a16="http://schemas.microsoft.com/office/drawing/2014/main" xmlns="" id="{5A1B2A24-45FF-44CF-8851-E3F39A1B09CF}"/>
              </a:ext>
            </a:extLst>
          </p:cNvPr>
          <p:cNvSpPr txBox="1">
            <a:spLocks/>
          </p:cNvSpPr>
          <p:nvPr/>
        </p:nvSpPr>
        <p:spPr>
          <a:xfrm>
            <a:off x="5816790" y="4419600"/>
            <a:ext cx="2336923" cy="563562"/>
          </a:xfrm>
          <a:prstGeom prst="rect">
            <a:avLst/>
          </a:prstGeom>
        </p:spPr>
        <p:txBody>
          <a:bodyPr vert="horz" lIns="0" tIns="0" rIns="0" bIns="0"/>
          <a:lstStyle>
            <a:lvl1pPr algn="l" defTabSz="914400" rtl="0" eaLnBrk="1" latinLnBrk="0" hangingPunct="1">
              <a:spcBef>
                <a:spcPct val="0"/>
              </a:spcBef>
              <a:buNone/>
              <a:defRPr sz="2400" kern="1200">
                <a:solidFill>
                  <a:srgbClr val="003366"/>
                </a:solidFill>
                <a:latin typeface="Georgia"/>
                <a:ea typeface="+mj-ea"/>
                <a:cs typeface="Georgia"/>
              </a:defRPr>
            </a:lvl1pPr>
          </a:lstStyle>
          <a:p>
            <a:r>
              <a:rPr lang="en-US" dirty="0"/>
              <a:t>120 credit-hours</a:t>
            </a:r>
            <a:endParaRPr lang="en-US" sz="1800" dirty="0"/>
          </a:p>
        </p:txBody>
      </p:sp>
    </p:spTree>
    <p:extLst>
      <p:ext uri="{BB962C8B-B14F-4D97-AF65-F5344CB8AC3E}">
        <p14:creationId xmlns:p14="http://schemas.microsoft.com/office/powerpoint/2010/main" val="1775745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9975F36-3A6D-4C59-AC3A-1334B36872E0}"/>
              </a:ext>
            </a:extLst>
          </p:cNvPr>
          <p:cNvSpPr>
            <a:spLocks noGrp="1"/>
          </p:cNvSpPr>
          <p:nvPr>
            <p:ph type="title"/>
          </p:nvPr>
        </p:nvSpPr>
        <p:spPr/>
        <p:txBody>
          <a:bodyPr/>
          <a:lstStyle/>
          <a:p>
            <a:r>
              <a:rPr lang="en-US" dirty="0"/>
              <a:t>Western Governor’s University has made competency-based education its cornerstone</a:t>
            </a:r>
          </a:p>
        </p:txBody>
      </p:sp>
      <p:sp>
        <p:nvSpPr>
          <p:cNvPr id="4" name="Slide Number Placeholder 3">
            <a:extLst>
              <a:ext uri="{FF2B5EF4-FFF2-40B4-BE49-F238E27FC236}">
                <a16:creationId xmlns:a16="http://schemas.microsoft.com/office/drawing/2014/main" xmlns="" id="{056E524E-DAB0-4C45-96F2-EED1F1ECDE5D}"/>
              </a:ext>
            </a:extLst>
          </p:cNvPr>
          <p:cNvSpPr>
            <a:spLocks noGrp="1"/>
          </p:cNvSpPr>
          <p:nvPr>
            <p:ph type="sldNum" sz="quarter" idx="4"/>
          </p:nvPr>
        </p:nvSpPr>
        <p:spPr/>
        <p:txBody>
          <a:bodyPr/>
          <a:lstStyle/>
          <a:p>
            <a:fld id="{E383A8A9-FA60-9F4C-8EA5-44BF95A09817}" type="slidenum">
              <a:rPr lang="en-US" smtClean="0"/>
              <a:pPr/>
              <a:t>42</a:t>
            </a:fld>
            <a:endParaRPr lang="en-US" dirty="0"/>
          </a:p>
        </p:txBody>
      </p:sp>
      <p:sp>
        <p:nvSpPr>
          <p:cNvPr id="5" name="Content Placeholder 1">
            <a:extLst>
              <a:ext uri="{FF2B5EF4-FFF2-40B4-BE49-F238E27FC236}">
                <a16:creationId xmlns:a16="http://schemas.microsoft.com/office/drawing/2014/main" xmlns="" id="{BE27E67B-3625-4A73-8D85-2435D2DCCFD3}"/>
              </a:ext>
            </a:extLst>
          </p:cNvPr>
          <p:cNvSpPr>
            <a:spLocks noGrp="1"/>
          </p:cNvSpPr>
          <p:nvPr>
            <p:ph sz="quarter" idx="10"/>
          </p:nvPr>
        </p:nvSpPr>
        <p:spPr>
          <a:xfrm>
            <a:off x="3429000" y="1752600"/>
            <a:ext cx="4648200" cy="4343400"/>
          </a:xfrm>
        </p:spPr>
        <p:txBody>
          <a:bodyPr/>
          <a:lstStyle/>
          <a:p>
            <a:pPr marL="0" indent="0">
              <a:spcBef>
                <a:spcPts val="0"/>
              </a:spcBef>
              <a:spcAft>
                <a:spcPts val="1200"/>
              </a:spcAft>
              <a:buNone/>
            </a:pPr>
            <a:r>
              <a:rPr lang="en-US" sz="1800" b="1" dirty="0"/>
              <a:t>Western Governor’s University</a:t>
            </a:r>
          </a:p>
          <a:p>
            <a:pPr>
              <a:spcBef>
                <a:spcPts val="0"/>
              </a:spcBef>
              <a:spcAft>
                <a:spcPts val="1200"/>
              </a:spcAft>
            </a:pPr>
            <a:r>
              <a:rPr lang="en-US" sz="1800" dirty="0"/>
              <a:t>Online university launched in 1997 to expand access through online, competency-based programs</a:t>
            </a:r>
          </a:p>
          <a:p>
            <a:pPr>
              <a:spcBef>
                <a:spcPts val="0"/>
              </a:spcBef>
              <a:spcAft>
                <a:spcPts val="1200"/>
              </a:spcAft>
            </a:pPr>
            <a:r>
              <a:rPr lang="en-US" sz="1800" dirty="0"/>
              <a:t>Currently has over 100,000 students, or 0.5%+ of all US college students</a:t>
            </a:r>
          </a:p>
          <a:p>
            <a:pPr>
              <a:spcBef>
                <a:spcPts val="0"/>
              </a:spcBef>
              <a:spcAft>
                <a:spcPts val="1200"/>
              </a:spcAft>
            </a:pPr>
            <a:r>
              <a:rPr lang="en-US" sz="1800" dirty="0"/>
              <a:t>Uses over 1,800 attributes to flag at-risk students and deliver interventions</a:t>
            </a:r>
          </a:p>
          <a:p>
            <a:pPr>
              <a:spcBef>
                <a:spcPts val="0"/>
              </a:spcBef>
              <a:spcAft>
                <a:spcPts val="1200"/>
              </a:spcAft>
            </a:pPr>
            <a:r>
              <a:rPr lang="en-US" sz="1800" dirty="0"/>
              <a:t>Delivers a highly personalized education experience, allowing each student to move at their own pace</a:t>
            </a:r>
          </a:p>
          <a:p>
            <a:pPr>
              <a:spcBef>
                <a:spcPts val="0"/>
              </a:spcBef>
              <a:spcAft>
                <a:spcPts val="1200"/>
              </a:spcAft>
            </a:pPr>
            <a:r>
              <a:rPr lang="en-US" sz="1800" dirty="0"/>
              <a:t>Aligns students’ financial incentives with course completion and graduation</a:t>
            </a:r>
          </a:p>
        </p:txBody>
      </p:sp>
      <p:pic>
        <p:nvPicPr>
          <p:cNvPr id="2052" name="Picture 4" descr="Image result for wgu logo">
            <a:extLst>
              <a:ext uri="{FF2B5EF4-FFF2-40B4-BE49-F238E27FC236}">
                <a16:creationId xmlns:a16="http://schemas.microsoft.com/office/drawing/2014/main" xmlns="" id="{FAC9FD35-1668-4EB7-919B-4B52A639BD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284" y="1728019"/>
            <a:ext cx="2667000" cy="7398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42546A8E-21AB-457E-BEAD-F0B8AAE8B27B}"/>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WGU Press Releases</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979303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6EC082A-F091-4269-8D5A-937E0120BEEA}"/>
              </a:ext>
            </a:extLst>
          </p:cNvPr>
          <p:cNvSpPr>
            <a:spLocks noGrp="1"/>
          </p:cNvSpPr>
          <p:nvPr>
            <p:ph type="title"/>
          </p:nvPr>
        </p:nvSpPr>
        <p:spPr/>
        <p:txBody>
          <a:bodyPr/>
          <a:lstStyle/>
          <a:p>
            <a:r>
              <a:rPr lang="en-US" dirty="0"/>
              <a:t>Students are moving to online and competency-based education</a:t>
            </a:r>
          </a:p>
        </p:txBody>
      </p:sp>
      <p:sp>
        <p:nvSpPr>
          <p:cNvPr id="4" name="Slide Number Placeholder 3">
            <a:extLst>
              <a:ext uri="{FF2B5EF4-FFF2-40B4-BE49-F238E27FC236}">
                <a16:creationId xmlns:a16="http://schemas.microsoft.com/office/drawing/2014/main" xmlns="" id="{200F3A6E-5C00-44E3-BFD2-4F723C5D1F96}"/>
              </a:ext>
            </a:extLst>
          </p:cNvPr>
          <p:cNvSpPr>
            <a:spLocks noGrp="1"/>
          </p:cNvSpPr>
          <p:nvPr>
            <p:ph type="sldNum" sz="quarter" idx="4"/>
          </p:nvPr>
        </p:nvSpPr>
        <p:spPr/>
        <p:txBody>
          <a:bodyPr/>
          <a:lstStyle/>
          <a:p>
            <a:fld id="{E383A8A9-FA60-9F4C-8EA5-44BF95A09817}" type="slidenum">
              <a:rPr lang="en-US" smtClean="0"/>
              <a:pPr/>
              <a:t>43</a:t>
            </a:fld>
            <a:endParaRPr lang="en-US" dirty="0"/>
          </a:p>
        </p:txBody>
      </p:sp>
      <p:graphicFrame>
        <p:nvGraphicFramePr>
          <p:cNvPr id="8" name="Chart 7">
            <a:extLst>
              <a:ext uri="{FF2B5EF4-FFF2-40B4-BE49-F238E27FC236}">
                <a16:creationId xmlns:a16="http://schemas.microsoft.com/office/drawing/2014/main" xmlns="" id="{003D95EF-67C8-4E04-ADD3-E2253E3E3D99}"/>
              </a:ext>
            </a:extLst>
          </p:cNvPr>
          <p:cNvGraphicFramePr/>
          <p:nvPr>
            <p:extLst>
              <p:ext uri="{D42A27DB-BD31-4B8C-83A1-F6EECF244321}">
                <p14:modId xmlns:p14="http://schemas.microsoft.com/office/powerpoint/2010/main" val="818460650"/>
              </p:ext>
            </p:extLst>
          </p:nvPr>
        </p:nvGraphicFramePr>
        <p:xfrm>
          <a:off x="533400" y="1524000"/>
          <a:ext cx="7696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xmlns="" id="{97658E7F-16FD-42B0-B251-F12573F1D731}"/>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US National Center for Education Statistics (NCES)</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965116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EA721B6-B7CA-4436-8E7A-F11438F66D37}"/>
              </a:ext>
            </a:extLst>
          </p:cNvPr>
          <p:cNvSpPr>
            <a:spLocks noGrp="1"/>
          </p:cNvSpPr>
          <p:nvPr>
            <p:ph sz="quarter" idx="10"/>
          </p:nvPr>
        </p:nvSpPr>
        <p:spPr>
          <a:xfrm>
            <a:off x="1981200" y="2389138"/>
            <a:ext cx="6019800" cy="1752600"/>
          </a:xfrm>
        </p:spPr>
        <p:txBody>
          <a:bodyPr/>
          <a:lstStyle/>
          <a:p>
            <a:pPr marL="0" indent="0">
              <a:spcBef>
                <a:spcPts val="0"/>
              </a:spcBef>
              <a:spcAft>
                <a:spcPts val="3000"/>
              </a:spcAft>
              <a:buNone/>
            </a:pPr>
            <a:r>
              <a:rPr lang="en-US" sz="2000" dirty="0"/>
              <a:t>Market pressure for faster degree programs</a:t>
            </a:r>
          </a:p>
          <a:p>
            <a:pPr marL="0" indent="0">
              <a:spcBef>
                <a:spcPts val="0"/>
              </a:spcBef>
              <a:spcAft>
                <a:spcPts val="3000"/>
              </a:spcAft>
              <a:buNone/>
            </a:pPr>
            <a:r>
              <a:rPr lang="en-US" sz="2000" dirty="0"/>
              <a:t>Rise of alternative credentials</a:t>
            </a:r>
          </a:p>
          <a:p>
            <a:pPr marL="0" indent="0">
              <a:spcBef>
                <a:spcPts val="0"/>
              </a:spcBef>
              <a:spcAft>
                <a:spcPts val="3000"/>
              </a:spcAft>
              <a:buNone/>
            </a:pPr>
            <a:r>
              <a:rPr lang="en-US" sz="2000" dirty="0"/>
              <a:t>Growth of online and competency-based education</a:t>
            </a:r>
          </a:p>
          <a:p>
            <a:pPr marL="0" indent="0">
              <a:spcBef>
                <a:spcPts val="0"/>
              </a:spcBef>
              <a:spcAft>
                <a:spcPts val="3000"/>
              </a:spcAft>
              <a:buNone/>
            </a:pPr>
            <a:r>
              <a:rPr lang="en-US" sz="2000" dirty="0"/>
              <a:t>New quality assurance = learning verification</a:t>
            </a:r>
          </a:p>
        </p:txBody>
      </p:sp>
      <p:sp>
        <p:nvSpPr>
          <p:cNvPr id="3" name="Title 2">
            <a:extLst>
              <a:ext uri="{FF2B5EF4-FFF2-40B4-BE49-F238E27FC236}">
                <a16:creationId xmlns:a16="http://schemas.microsoft.com/office/drawing/2014/main" xmlns="" id="{81825BC3-27DA-4A90-95E1-783D4BC9044B}"/>
              </a:ext>
            </a:extLst>
          </p:cNvPr>
          <p:cNvSpPr>
            <a:spLocks noGrp="1"/>
          </p:cNvSpPr>
          <p:nvPr>
            <p:ph type="title"/>
          </p:nvPr>
        </p:nvSpPr>
        <p:spPr>
          <a:xfrm>
            <a:off x="457200" y="381000"/>
            <a:ext cx="8001000" cy="563562"/>
          </a:xfrm>
        </p:spPr>
        <p:txBody>
          <a:bodyPr/>
          <a:lstStyle/>
          <a:p>
            <a:r>
              <a:rPr lang="en-US" sz="2400" dirty="0"/>
              <a:t>Roadmap</a:t>
            </a:r>
          </a:p>
        </p:txBody>
      </p:sp>
      <p:sp>
        <p:nvSpPr>
          <p:cNvPr id="4" name="Slide Number Placeholder 3">
            <a:extLst>
              <a:ext uri="{FF2B5EF4-FFF2-40B4-BE49-F238E27FC236}">
                <a16:creationId xmlns:a16="http://schemas.microsoft.com/office/drawing/2014/main" xmlns="" id="{61F1A13C-22DB-40FB-8A16-0FD13F042CA9}"/>
              </a:ext>
            </a:extLst>
          </p:cNvPr>
          <p:cNvSpPr>
            <a:spLocks noGrp="1"/>
          </p:cNvSpPr>
          <p:nvPr>
            <p:ph type="sldNum" sz="quarter" idx="4"/>
          </p:nvPr>
        </p:nvSpPr>
        <p:spPr/>
        <p:txBody>
          <a:bodyPr/>
          <a:lstStyle/>
          <a:p>
            <a:fld id="{E383A8A9-FA60-9F4C-8EA5-44BF95A09817}" type="slidenum">
              <a:rPr lang="en-US" smtClean="0"/>
              <a:pPr/>
              <a:t>44</a:t>
            </a:fld>
            <a:endParaRPr lang="en-US" dirty="0"/>
          </a:p>
        </p:txBody>
      </p:sp>
      <p:sp>
        <p:nvSpPr>
          <p:cNvPr id="5" name="Oval 4">
            <a:extLst>
              <a:ext uri="{FF2B5EF4-FFF2-40B4-BE49-F238E27FC236}">
                <a16:creationId xmlns:a16="http://schemas.microsoft.com/office/drawing/2014/main" xmlns="" id="{0C2B9683-79C9-4128-AC4E-D4833B99D318}"/>
              </a:ext>
            </a:extLst>
          </p:cNvPr>
          <p:cNvSpPr/>
          <p:nvPr/>
        </p:nvSpPr>
        <p:spPr>
          <a:xfrm>
            <a:off x="1371600" y="2376578"/>
            <a:ext cx="375412" cy="37490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1</a:t>
            </a:r>
          </a:p>
        </p:txBody>
      </p:sp>
      <p:sp>
        <p:nvSpPr>
          <p:cNvPr id="6" name="Oval 5">
            <a:extLst>
              <a:ext uri="{FF2B5EF4-FFF2-40B4-BE49-F238E27FC236}">
                <a16:creationId xmlns:a16="http://schemas.microsoft.com/office/drawing/2014/main" xmlns="" id="{702D4B3B-EB14-4E0D-918C-7E71309DD365}"/>
              </a:ext>
            </a:extLst>
          </p:cNvPr>
          <p:cNvSpPr/>
          <p:nvPr/>
        </p:nvSpPr>
        <p:spPr>
          <a:xfrm>
            <a:off x="1371600" y="3077986"/>
            <a:ext cx="375412" cy="37490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xmlns="" id="{7DE830FB-0552-4614-8E6C-857649DDEBA5}"/>
              </a:ext>
            </a:extLst>
          </p:cNvPr>
          <p:cNvSpPr/>
          <p:nvPr/>
        </p:nvSpPr>
        <p:spPr>
          <a:xfrm>
            <a:off x="1371600" y="3762647"/>
            <a:ext cx="375412" cy="37490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3</a:t>
            </a:r>
          </a:p>
        </p:txBody>
      </p:sp>
      <p:sp>
        <p:nvSpPr>
          <p:cNvPr id="8" name="Oval 7">
            <a:extLst>
              <a:ext uri="{FF2B5EF4-FFF2-40B4-BE49-F238E27FC236}">
                <a16:creationId xmlns:a16="http://schemas.microsoft.com/office/drawing/2014/main" xmlns="" id="{07056BA7-D960-425E-8249-32560ABF8B94}"/>
              </a:ext>
            </a:extLst>
          </p:cNvPr>
          <p:cNvSpPr/>
          <p:nvPr/>
        </p:nvSpPr>
        <p:spPr>
          <a:xfrm>
            <a:off x="1371600" y="4432235"/>
            <a:ext cx="375412" cy="374904"/>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4031801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BEB9D1E-A02E-434F-A0AF-F83584502C23}"/>
              </a:ext>
            </a:extLst>
          </p:cNvPr>
          <p:cNvSpPr>
            <a:spLocks noGrp="1"/>
          </p:cNvSpPr>
          <p:nvPr>
            <p:ph type="title"/>
          </p:nvPr>
        </p:nvSpPr>
        <p:spPr>
          <a:xfrm>
            <a:off x="457200" y="381000"/>
            <a:ext cx="7620000" cy="563562"/>
          </a:xfrm>
        </p:spPr>
        <p:txBody>
          <a:bodyPr/>
          <a:lstStyle/>
          <a:p>
            <a:r>
              <a:rPr lang="en-US" dirty="0"/>
              <a:t>Western Governors University’s competency-based model questioned</a:t>
            </a:r>
          </a:p>
        </p:txBody>
      </p:sp>
      <p:sp>
        <p:nvSpPr>
          <p:cNvPr id="4" name="Slide Number Placeholder 3">
            <a:extLst>
              <a:ext uri="{FF2B5EF4-FFF2-40B4-BE49-F238E27FC236}">
                <a16:creationId xmlns:a16="http://schemas.microsoft.com/office/drawing/2014/main" xmlns="" id="{F884FBE8-1527-4704-ACDE-7A2F5BFD3066}"/>
              </a:ext>
            </a:extLst>
          </p:cNvPr>
          <p:cNvSpPr>
            <a:spLocks noGrp="1"/>
          </p:cNvSpPr>
          <p:nvPr>
            <p:ph type="sldNum" sz="quarter" idx="4"/>
          </p:nvPr>
        </p:nvSpPr>
        <p:spPr/>
        <p:txBody>
          <a:bodyPr/>
          <a:lstStyle/>
          <a:p>
            <a:fld id="{E383A8A9-FA60-9F4C-8EA5-44BF95A09817}" type="slidenum">
              <a:rPr lang="en-US" smtClean="0"/>
              <a:pPr/>
              <a:t>45</a:t>
            </a:fld>
            <a:endParaRPr lang="en-US" dirty="0"/>
          </a:p>
        </p:txBody>
      </p:sp>
      <p:grpSp>
        <p:nvGrpSpPr>
          <p:cNvPr id="31" name="Group 30">
            <a:extLst>
              <a:ext uri="{FF2B5EF4-FFF2-40B4-BE49-F238E27FC236}">
                <a16:creationId xmlns:a16="http://schemas.microsoft.com/office/drawing/2014/main" xmlns="" id="{44E587A9-B884-4719-A822-CBF9C2ADDB4B}"/>
              </a:ext>
            </a:extLst>
          </p:cNvPr>
          <p:cNvGrpSpPr/>
          <p:nvPr/>
        </p:nvGrpSpPr>
        <p:grpSpPr>
          <a:xfrm>
            <a:off x="685551" y="1981198"/>
            <a:ext cx="3048250" cy="3458441"/>
            <a:chOff x="685551" y="2582709"/>
            <a:chExt cx="3048250" cy="3458441"/>
          </a:xfrm>
        </p:grpSpPr>
        <p:grpSp>
          <p:nvGrpSpPr>
            <p:cNvPr id="30" name="Group 29">
              <a:extLst>
                <a:ext uri="{FF2B5EF4-FFF2-40B4-BE49-F238E27FC236}">
                  <a16:creationId xmlns:a16="http://schemas.microsoft.com/office/drawing/2014/main" xmlns="" id="{58DB5840-0348-4B3B-B688-1EF7E5D75303}"/>
                </a:ext>
              </a:extLst>
            </p:cNvPr>
            <p:cNvGrpSpPr/>
            <p:nvPr/>
          </p:nvGrpSpPr>
          <p:grpSpPr>
            <a:xfrm>
              <a:off x="685551" y="2582709"/>
              <a:ext cx="3048250" cy="3458441"/>
              <a:chOff x="685551" y="2582709"/>
              <a:chExt cx="3048250" cy="1692577"/>
            </a:xfrm>
          </p:grpSpPr>
          <p:sp>
            <p:nvSpPr>
              <p:cNvPr id="5" name="Freeform 23">
                <a:extLst>
                  <a:ext uri="{FF2B5EF4-FFF2-40B4-BE49-F238E27FC236}">
                    <a16:creationId xmlns:a16="http://schemas.microsoft.com/office/drawing/2014/main" xmlns="" id="{72A27F30-D122-4E93-BAA2-BDE0B9CDDA2A}"/>
                  </a:ext>
                </a:extLst>
              </p:cNvPr>
              <p:cNvSpPr>
                <a:spLocks/>
              </p:cNvSpPr>
              <p:nvPr/>
            </p:nvSpPr>
            <p:spPr bwMode="blackWhite">
              <a:xfrm>
                <a:off x="685898" y="2582709"/>
                <a:ext cx="3047903" cy="1692187"/>
              </a:xfrm>
              <a:custGeom>
                <a:avLst/>
                <a:gdLst>
                  <a:gd name="T0" fmla="*/ 152 w 2515"/>
                  <a:gd name="T1" fmla="*/ 2 h 1706"/>
                  <a:gd name="T2" fmla="*/ 2515 w 2515"/>
                  <a:gd name="T3" fmla="*/ 0 h 1706"/>
                  <a:gd name="T4" fmla="*/ 2515 w 2515"/>
                  <a:gd name="T5" fmla="*/ 1486 h 1706"/>
                  <a:gd name="T6" fmla="*/ 2486 w 2515"/>
                  <a:gd name="T7" fmla="*/ 1644 h 1706"/>
                  <a:gd name="T8" fmla="*/ 2424 w 2515"/>
                  <a:gd name="T9" fmla="*/ 1706 h 1706"/>
                  <a:gd name="T10" fmla="*/ 64 w 2515"/>
                  <a:gd name="T11" fmla="*/ 1706 h 1706"/>
                  <a:gd name="T12" fmla="*/ 29 w 2515"/>
                  <a:gd name="T13" fmla="*/ 1601 h 1706"/>
                  <a:gd name="T14" fmla="*/ 0 w 2515"/>
                  <a:gd name="T15" fmla="*/ 178 h 1706"/>
                  <a:gd name="T16" fmla="*/ 152 w 2515"/>
                  <a:gd name="T17" fmla="*/ 2 h 1706"/>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604" y="12"/>
                    </a:moveTo>
                    <a:lnTo>
                      <a:pt x="10000" y="0"/>
                    </a:lnTo>
                    <a:lnTo>
                      <a:pt x="10000" y="8710"/>
                    </a:lnTo>
                    <a:cubicBezTo>
                      <a:pt x="9962" y="9019"/>
                      <a:pt x="10012" y="9278"/>
                      <a:pt x="9885" y="9637"/>
                    </a:cubicBezTo>
                    <a:cubicBezTo>
                      <a:pt x="9803" y="9758"/>
                      <a:pt x="9780" y="9896"/>
                      <a:pt x="9638" y="10000"/>
                    </a:cubicBezTo>
                    <a:lnTo>
                      <a:pt x="254" y="10000"/>
                    </a:lnTo>
                    <a:cubicBezTo>
                      <a:pt x="208" y="9795"/>
                      <a:pt x="161" y="9590"/>
                      <a:pt x="115" y="9385"/>
                    </a:cubicBezTo>
                    <a:cubicBezTo>
                      <a:pt x="77" y="6604"/>
                      <a:pt x="38" y="3824"/>
                      <a:pt x="0" y="1043"/>
                    </a:cubicBezTo>
                    <a:lnTo>
                      <a:pt x="604" y="12"/>
                    </a:lnTo>
                    <a:close/>
                  </a:path>
                </a:pathLst>
              </a:custGeom>
              <a:solidFill>
                <a:schemeClr val="bg2">
                  <a:lumMod val="95000"/>
                  <a:alpha val="57000"/>
                </a:schemeClr>
              </a:solidFill>
              <a:ln w="12700" cap="flat" cmpd="sng">
                <a:noFill/>
                <a:prstDash val="solid"/>
                <a:round/>
                <a:headEnd/>
                <a:tailEnd/>
              </a:ln>
              <a:effectLst>
                <a:outerShdw dist="35921" dir="2700000" algn="ctr" rotWithShape="0">
                  <a:schemeClr val="bg2"/>
                </a:outerShdw>
              </a:effectLst>
            </p:spPr>
            <p:txBody>
              <a:bodyPr wrap="none" anchor="ctr"/>
              <a:lstStyle/>
              <a:p>
                <a:endParaRPr lang="en-US" dirty="0"/>
              </a:p>
            </p:txBody>
          </p:sp>
          <p:grpSp>
            <p:nvGrpSpPr>
              <p:cNvPr id="29" name="Group 28">
                <a:extLst>
                  <a:ext uri="{FF2B5EF4-FFF2-40B4-BE49-F238E27FC236}">
                    <a16:creationId xmlns:a16="http://schemas.microsoft.com/office/drawing/2014/main" xmlns="" id="{C74B231D-F57E-46A3-980D-4475AB38480F}"/>
                  </a:ext>
                </a:extLst>
              </p:cNvPr>
              <p:cNvGrpSpPr/>
              <p:nvPr/>
            </p:nvGrpSpPr>
            <p:grpSpPr>
              <a:xfrm>
                <a:off x="685551" y="2584042"/>
                <a:ext cx="183298" cy="1691244"/>
                <a:chOff x="685551" y="2584042"/>
                <a:chExt cx="183298" cy="1691244"/>
              </a:xfrm>
            </p:grpSpPr>
            <p:sp>
              <p:nvSpPr>
                <p:cNvPr id="6" name="Freeform 24">
                  <a:extLst>
                    <a:ext uri="{FF2B5EF4-FFF2-40B4-BE49-F238E27FC236}">
                      <a16:creationId xmlns:a16="http://schemas.microsoft.com/office/drawing/2014/main" xmlns="" id="{ABB686C8-88A7-4515-A2F1-8494FF20AA8A}"/>
                    </a:ext>
                  </a:extLst>
                </p:cNvPr>
                <p:cNvSpPr>
                  <a:spLocks/>
                </p:cNvSpPr>
                <p:nvPr/>
              </p:nvSpPr>
              <p:spPr bwMode="blackWhite">
                <a:xfrm>
                  <a:off x="685551" y="2584042"/>
                  <a:ext cx="183298" cy="1691244"/>
                </a:xfrm>
                <a:custGeom>
                  <a:avLst/>
                  <a:gdLst>
                    <a:gd name="T0" fmla="*/ 184 w 184"/>
                    <a:gd name="T1" fmla="*/ 0 h 1784"/>
                    <a:gd name="T2" fmla="*/ 184 w 184"/>
                    <a:gd name="T3" fmla="*/ 1584 h 1784"/>
                    <a:gd name="T4" fmla="*/ 176 w 184"/>
                    <a:gd name="T5" fmla="*/ 1736 h 1784"/>
                    <a:gd name="T6" fmla="*/ 80 w 184"/>
                    <a:gd name="T7" fmla="*/ 1784 h 1784"/>
                    <a:gd name="T8" fmla="*/ 32 w 184"/>
                    <a:gd name="T9" fmla="*/ 1760 h 1784"/>
                    <a:gd name="T10" fmla="*/ 0 w 184"/>
                    <a:gd name="T11" fmla="*/ 1680 h 1784"/>
                    <a:gd name="T12" fmla="*/ 0 w 184"/>
                    <a:gd name="T13" fmla="*/ 112 h 1784"/>
                    <a:gd name="T14" fmla="*/ 184 w 184"/>
                    <a:gd name="T15" fmla="*/ 0 h 1784"/>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20 w 10020"/>
                    <a:gd name="connsiteY0" fmla="*/ 0 h 10000"/>
                    <a:gd name="connsiteX1" fmla="*/ 10020 w 10020"/>
                    <a:gd name="connsiteY1" fmla="*/ 8879 h 10000"/>
                    <a:gd name="connsiteX2" fmla="*/ 9585 w 10020"/>
                    <a:gd name="connsiteY2" fmla="*/ 9731 h 10000"/>
                    <a:gd name="connsiteX3" fmla="*/ 4368 w 10020"/>
                    <a:gd name="connsiteY3" fmla="*/ 10000 h 10000"/>
                    <a:gd name="connsiteX4" fmla="*/ 1759 w 10020"/>
                    <a:gd name="connsiteY4" fmla="*/ 9865 h 10000"/>
                    <a:gd name="connsiteX5" fmla="*/ 20 w 10020"/>
                    <a:gd name="connsiteY5" fmla="*/ 9417 h 10000"/>
                    <a:gd name="connsiteX6" fmla="*/ 20 w 10020"/>
                    <a:gd name="connsiteY6" fmla="*/ 628 h 10000"/>
                    <a:gd name="connsiteX7" fmla="*/ 10020 w 10020"/>
                    <a:gd name="connsiteY7" fmla="*/ 0 h 10000"/>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34 w 10034"/>
                    <a:gd name="connsiteY0" fmla="*/ 0 h 10007"/>
                    <a:gd name="connsiteX1" fmla="*/ 10034 w 10034"/>
                    <a:gd name="connsiteY1" fmla="*/ 8879 h 10007"/>
                    <a:gd name="connsiteX2" fmla="*/ 9599 w 10034"/>
                    <a:gd name="connsiteY2" fmla="*/ 9731 h 10007"/>
                    <a:gd name="connsiteX3" fmla="*/ 4382 w 10034"/>
                    <a:gd name="connsiteY3" fmla="*/ 10000 h 10007"/>
                    <a:gd name="connsiteX4" fmla="*/ 1773 w 10034"/>
                    <a:gd name="connsiteY4" fmla="*/ 9865 h 10007"/>
                    <a:gd name="connsiteX5" fmla="*/ 34 w 10034"/>
                    <a:gd name="connsiteY5" fmla="*/ 9417 h 10007"/>
                    <a:gd name="connsiteX6" fmla="*/ 34 w 10034"/>
                    <a:gd name="connsiteY6" fmla="*/ 628 h 10007"/>
                    <a:gd name="connsiteX7" fmla="*/ 10034 w 10034"/>
                    <a:gd name="connsiteY7" fmla="*/ 0 h 10007"/>
                    <a:gd name="connsiteX0" fmla="*/ 10006 w 10006"/>
                    <a:gd name="connsiteY0" fmla="*/ 0 h 10007"/>
                    <a:gd name="connsiteX1" fmla="*/ 10006 w 10006"/>
                    <a:gd name="connsiteY1" fmla="*/ 8879 h 10007"/>
                    <a:gd name="connsiteX2" fmla="*/ 9571 w 10006"/>
                    <a:gd name="connsiteY2" fmla="*/ 9731 h 10007"/>
                    <a:gd name="connsiteX3" fmla="*/ 4354 w 10006"/>
                    <a:gd name="connsiteY3" fmla="*/ 10000 h 10007"/>
                    <a:gd name="connsiteX4" fmla="*/ 1745 w 10006"/>
                    <a:gd name="connsiteY4" fmla="*/ 9865 h 10007"/>
                    <a:gd name="connsiteX5" fmla="*/ 6 w 10006"/>
                    <a:gd name="connsiteY5" fmla="*/ 9417 h 10007"/>
                    <a:gd name="connsiteX6" fmla="*/ 6 w 10006"/>
                    <a:gd name="connsiteY6" fmla="*/ 628 h 10007"/>
                    <a:gd name="connsiteX7" fmla="*/ 10006 w 10006"/>
                    <a:gd name="connsiteY7" fmla="*/ 0 h 10007"/>
                    <a:gd name="connsiteX0" fmla="*/ 10013 w 10013"/>
                    <a:gd name="connsiteY0" fmla="*/ 0 h 10010"/>
                    <a:gd name="connsiteX1" fmla="*/ 10013 w 10013"/>
                    <a:gd name="connsiteY1" fmla="*/ 8879 h 10010"/>
                    <a:gd name="connsiteX2" fmla="*/ 9578 w 10013"/>
                    <a:gd name="connsiteY2" fmla="*/ 9731 h 10010"/>
                    <a:gd name="connsiteX3" fmla="*/ 4361 w 10013"/>
                    <a:gd name="connsiteY3" fmla="*/ 10000 h 10010"/>
                    <a:gd name="connsiteX4" fmla="*/ 1361 w 10013"/>
                    <a:gd name="connsiteY4" fmla="*/ 9882 h 10010"/>
                    <a:gd name="connsiteX5" fmla="*/ 13 w 10013"/>
                    <a:gd name="connsiteY5" fmla="*/ 9417 h 10010"/>
                    <a:gd name="connsiteX6" fmla="*/ 13 w 10013"/>
                    <a:gd name="connsiteY6" fmla="*/ 628 h 10010"/>
                    <a:gd name="connsiteX7" fmla="*/ 10013 w 10013"/>
                    <a:gd name="connsiteY7" fmla="*/ 0 h 10010"/>
                    <a:gd name="connsiteX0" fmla="*/ 10019 w 10019"/>
                    <a:gd name="connsiteY0" fmla="*/ 0 h 10010"/>
                    <a:gd name="connsiteX1" fmla="*/ 10019 w 10019"/>
                    <a:gd name="connsiteY1" fmla="*/ 8879 h 10010"/>
                    <a:gd name="connsiteX2" fmla="*/ 9584 w 10019"/>
                    <a:gd name="connsiteY2" fmla="*/ 9731 h 10010"/>
                    <a:gd name="connsiteX3" fmla="*/ 4367 w 10019"/>
                    <a:gd name="connsiteY3" fmla="*/ 10000 h 10010"/>
                    <a:gd name="connsiteX4" fmla="*/ 1367 w 10019"/>
                    <a:gd name="connsiteY4" fmla="*/ 9882 h 10010"/>
                    <a:gd name="connsiteX5" fmla="*/ 19 w 10019"/>
                    <a:gd name="connsiteY5" fmla="*/ 9417 h 10010"/>
                    <a:gd name="connsiteX6" fmla="*/ 19 w 10019"/>
                    <a:gd name="connsiteY6" fmla="*/ 628 h 10010"/>
                    <a:gd name="connsiteX7" fmla="*/ 10019 w 10019"/>
                    <a:gd name="connsiteY7" fmla="*/ 0 h 10010"/>
                    <a:gd name="connsiteX0" fmla="*/ 10019 w 10019"/>
                    <a:gd name="connsiteY0" fmla="*/ 0 h 10001"/>
                    <a:gd name="connsiteX1" fmla="*/ 10019 w 10019"/>
                    <a:gd name="connsiteY1" fmla="*/ 8879 h 10001"/>
                    <a:gd name="connsiteX2" fmla="*/ 9584 w 10019"/>
                    <a:gd name="connsiteY2" fmla="*/ 9731 h 10001"/>
                    <a:gd name="connsiteX3" fmla="*/ 4367 w 10019"/>
                    <a:gd name="connsiteY3" fmla="*/ 10000 h 10001"/>
                    <a:gd name="connsiteX4" fmla="*/ 1367 w 10019"/>
                    <a:gd name="connsiteY4" fmla="*/ 9882 h 10001"/>
                    <a:gd name="connsiteX5" fmla="*/ 19 w 10019"/>
                    <a:gd name="connsiteY5" fmla="*/ 9417 h 10001"/>
                    <a:gd name="connsiteX6" fmla="*/ 19 w 10019"/>
                    <a:gd name="connsiteY6" fmla="*/ 628 h 10001"/>
                    <a:gd name="connsiteX7" fmla="*/ 10019 w 10019"/>
                    <a:gd name="connsiteY7"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9" h="10001">
                      <a:moveTo>
                        <a:pt x="10019" y="0"/>
                      </a:moveTo>
                      <a:lnTo>
                        <a:pt x="10019" y="8879"/>
                      </a:lnTo>
                      <a:lnTo>
                        <a:pt x="9584" y="9731"/>
                      </a:lnTo>
                      <a:cubicBezTo>
                        <a:pt x="8642" y="9918"/>
                        <a:pt x="5997" y="10017"/>
                        <a:pt x="4367" y="10000"/>
                      </a:cubicBezTo>
                      <a:cubicBezTo>
                        <a:pt x="2737" y="9983"/>
                        <a:pt x="2729" y="10014"/>
                        <a:pt x="1367" y="9882"/>
                      </a:cubicBezTo>
                      <a:cubicBezTo>
                        <a:pt x="5" y="9750"/>
                        <a:pt x="-53" y="9591"/>
                        <a:pt x="19" y="9417"/>
                      </a:cubicBezTo>
                      <a:lnTo>
                        <a:pt x="19" y="628"/>
                      </a:lnTo>
                      <a:lnTo>
                        <a:pt x="10019" y="0"/>
                      </a:lnTo>
                      <a:close/>
                    </a:path>
                  </a:pathLst>
                </a:custGeom>
                <a:solidFill>
                  <a:schemeClr val="bg1">
                    <a:lumMod val="75000"/>
                  </a:schemeClr>
                </a:solidFill>
                <a:ln w="12700" cap="flat" cmpd="sng">
                  <a:noFill/>
                  <a:prstDash val="solid"/>
                  <a:round/>
                  <a:headEnd/>
                  <a:tailEnd/>
                </a:ln>
                <a:effectLst/>
                <a:extLst/>
              </p:spPr>
              <p:txBody>
                <a:bodyPr wrap="none" anchor="ctr"/>
                <a:lstStyle/>
                <a:p>
                  <a:endParaRPr lang="en-US"/>
                </a:p>
              </p:txBody>
            </p:sp>
            <p:sp>
              <p:nvSpPr>
                <p:cNvPr id="7" name="Line 25">
                  <a:extLst>
                    <a:ext uri="{FF2B5EF4-FFF2-40B4-BE49-F238E27FC236}">
                      <a16:creationId xmlns:a16="http://schemas.microsoft.com/office/drawing/2014/main" xmlns="" id="{21539F8D-6D1B-4CDF-B881-B9269B3203E8}"/>
                    </a:ext>
                  </a:extLst>
                </p:cNvPr>
                <p:cNvSpPr>
                  <a:spLocks noChangeShapeType="1"/>
                </p:cNvSpPr>
                <p:nvPr/>
              </p:nvSpPr>
              <p:spPr bwMode="blackWhite">
                <a:xfrm flipV="1">
                  <a:off x="768886" y="2662629"/>
                  <a:ext cx="0" cy="160213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26">
                  <a:extLst>
                    <a:ext uri="{FF2B5EF4-FFF2-40B4-BE49-F238E27FC236}">
                      <a16:creationId xmlns:a16="http://schemas.microsoft.com/office/drawing/2014/main" xmlns="" id="{09070F46-EA34-439B-9A30-54493D6952F4}"/>
                    </a:ext>
                  </a:extLst>
                </p:cNvPr>
                <p:cNvSpPr>
                  <a:spLocks noChangeShapeType="1"/>
                </p:cNvSpPr>
                <p:nvPr/>
              </p:nvSpPr>
              <p:spPr bwMode="blackWhite">
                <a:xfrm flipV="1">
                  <a:off x="723619" y="2671952"/>
                  <a:ext cx="0" cy="1586565"/>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27">
                  <a:extLst>
                    <a:ext uri="{FF2B5EF4-FFF2-40B4-BE49-F238E27FC236}">
                      <a16:creationId xmlns:a16="http://schemas.microsoft.com/office/drawing/2014/main" xmlns="" id="{7E9627F8-BD30-4E4C-8C4D-8810733B73DD}"/>
                    </a:ext>
                  </a:extLst>
                </p:cNvPr>
                <p:cNvSpPr>
                  <a:spLocks noChangeShapeType="1"/>
                </p:cNvSpPr>
                <p:nvPr/>
              </p:nvSpPr>
              <p:spPr bwMode="blackWhite">
                <a:xfrm flipV="1">
                  <a:off x="824340" y="2584042"/>
                  <a:ext cx="0" cy="1609747"/>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 name="Group 9">
              <a:extLst>
                <a:ext uri="{FF2B5EF4-FFF2-40B4-BE49-F238E27FC236}">
                  <a16:creationId xmlns:a16="http://schemas.microsoft.com/office/drawing/2014/main" xmlns="" id="{2429F9F8-6AD2-4E8B-8229-784B3CFC51B5}"/>
                </a:ext>
              </a:extLst>
            </p:cNvPr>
            <p:cNvGrpSpPr>
              <a:grpSpLocks/>
            </p:cNvGrpSpPr>
            <p:nvPr/>
          </p:nvGrpSpPr>
          <p:grpSpPr>
            <a:xfrm>
              <a:off x="951836" y="3131997"/>
              <a:ext cx="2729962" cy="50091"/>
              <a:chOff x="852675" y="1784331"/>
              <a:chExt cx="5493752" cy="112962"/>
            </a:xfrm>
          </p:grpSpPr>
          <p:sp>
            <p:nvSpPr>
              <p:cNvPr id="11" name="Line 28">
                <a:extLst>
                  <a:ext uri="{FF2B5EF4-FFF2-40B4-BE49-F238E27FC236}">
                    <a16:creationId xmlns:a16="http://schemas.microsoft.com/office/drawing/2014/main" xmlns="" id="{9D89DBF4-ADB1-493D-8A61-A9584CDE9E78}"/>
                  </a:ext>
                </a:extLst>
              </p:cNvPr>
              <p:cNvSpPr>
                <a:spLocks noChangeShapeType="1"/>
              </p:cNvSpPr>
              <p:nvPr/>
            </p:nvSpPr>
            <p:spPr bwMode="blackWhite">
              <a:xfrm>
                <a:off x="852675" y="1897293"/>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29">
                <a:extLst>
                  <a:ext uri="{FF2B5EF4-FFF2-40B4-BE49-F238E27FC236}">
                    <a16:creationId xmlns:a16="http://schemas.microsoft.com/office/drawing/2014/main" xmlns="" id="{105C639C-908F-412C-8893-F8182073D6D5}"/>
                  </a:ext>
                </a:extLst>
              </p:cNvPr>
              <p:cNvSpPr>
                <a:spLocks noChangeShapeType="1"/>
              </p:cNvSpPr>
              <p:nvPr/>
            </p:nvSpPr>
            <p:spPr bwMode="blackWhite">
              <a:xfrm>
                <a:off x="852675" y="1784331"/>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 name="TextBox 12">
              <a:extLst>
                <a:ext uri="{FF2B5EF4-FFF2-40B4-BE49-F238E27FC236}">
                  <a16:creationId xmlns:a16="http://schemas.microsoft.com/office/drawing/2014/main" xmlns="" id="{D89DBE52-C596-491C-B234-9DBDF12E7ED1}"/>
                </a:ext>
              </a:extLst>
            </p:cNvPr>
            <p:cNvSpPr txBox="1">
              <a:spLocks/>
            </p:cNvSpPr>
            <p:nvPr/>
          </p:nvSpPr>
          <p:spPr>
            <a:xfrm>
              <a:off x="997105" y="3157795"/>
              <a:ext cx="2684694" cy="267933"/>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x-none" baseline="0">
                  <a:latin typeface="+mn-lt"/>
                </a:defRPr>
              </a:lvl1pPr>
              <a:lvl2pPr marL="193675" lvl="1" indent="-192088" defTabSz="895350" eaLnBrk="1" latinLnBrk="0" hangingPunct="1">
                <a:buClr>
                  <a:schemeClr val="tx2"/>
                </a:buClr>
                <a:buSzPct val="125000"/>
                <a:buFont typeface="Arial" charset="0"/>
                <a:buChar char="▪"/>
                <a:defRPr lang="x-none" baseline="0">
                  <a:latin typeface="+mn-lt"/>
                </a:defRPr>
              </a:lvl2pPr>
              <a:lvl3pPr marL="457200" lvl="2" indent="-261938" defTabSz="895350" eaLnBrk="1" latinLnBrk="0" hangingPunct="1">
                <a:buClr>
                  <a:schemeClr val="tx2"/>
                </a:buClr>
                <a:buSzPct val="120000"/>
                <a:buFont typeface="Arial" charset="0"/>
                <a:buChar char="–"/>
                <a:defRPr lang="x-none" baseline="0">
                  <a:latin typeface="+mn-lt"/>
                </a:defRPr>
              </a:lvl3pPr>
              <a:lvl4pPr marL="614363" lvl="3" indent="-155575" defTabSz="895350" eaLnBrk="1" latinLnBrk="0" hangingPunct="1">
                <a:buClr>
                  <a:schemeClr val="tx2"/>
                </a:buClr>
                <a:buSzPct val="120000"/>
                <a:buFont typeface="Arial" charset="0"/>
                <a:buChar char="▫"/>
                <a:defRPr lang="x-none" baseline="0">
                  <a:latin typeface="+mn-lt"/>
                </a:defRPr>
              </a:lvl4pPr>
              <a:lvl5pPr marL="749808" lvl="4" indent="-130175" defTabSz="895350" eaLnBrk="1" latinLnBrk="0" hangingPunct="1">
                <a:buClr>
                  <a:schemeClr val="tx2"/>
                </a:buClr>
                <a:buSzPct val="89000"/>
                <a:buFont typeface="Arial" charset="0"/>
                <a:buChar char="-"/>
                <a:defRPr lang="x-none"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marL="1587" lvl="1" indent="0">
                <a:buNone/>
              </a:pPr>
              <a:endParaRPr lang="en-US" sz="14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DA18A50B-1326-462D-AF08-7B8C6FA3B437}"/>
                </a:ext>
              </a:extLst>
            </p:cNvPr>
            <p:cNvSpPr/>
            <p:nvPr/>
          </p:nvSpPr>
          <p:spPr>
            <a:xfrm>
              <a:off x="969966" y="3240383"/>
              <a:ext cx="2704901" cy="2800767"/>
            </a:xfrm>
            <a:prstGeom prst="rect">
              <a:avLst/>
            </a:prstGeom>
          </p:spPr>
          <p:txBody>
            <a:bodyPr wrap="square">
              <a:spAutoFit/>
            </a:bodyPr>
            <a:lstStyle/>
            <a:p>
              <a:pPr fontAlgn="base"/>
              <a:r>
                <a:rPr lang="en-US" sz="1100" b="1" dirty="0">
                  <a:solidFill>
                    <a:srgbClr val="111111"/>
                  </a:solidFill>
                  <a:latin typeface="+mj-lt"/>
                </a:rPr>
                <a:t>Education Department's Inspector General probes Western Governors University (2015)</a:t>
              </a:r>
            </a:p>
            <a:p>
              <a:pPr fontAlgn="base"/>
              <a:endParaRPr lang="en-US" sz="1100" b="1" dirty="0">
                <a:solidFill>
                  <a:srgbClr val="111111"/>
                </a:solidFill>
                <a:latin typeface="+mj-lt"/>
              </a:endParaRPr>
            </a:p>
            <a:p>
              <a:pPr fontAlgn="base"/>
              <a:r>
                <a:rPr lang="en-US" sz="1100" dirty="0">
                  <a:solidFill>
                    <a:srgbClr val="111111"/>
                  </a:solidFill>
                  <a:latin typeface="+mj-lt"/>
                </a:rPr>
                <a:t>The Education Department's Office of Inspector General is auditing whether a leading institution in competency-based education complied with federal financial aid and other regulations…</a:t>
              </a:r>
            </a:p>
            <a:p>
              <a:pPr fontAlgn="base"/>
              <a:endParaRPr lang="en-US" sz="1100" dirty="0">
                <a:solidFill>
                  <a:srgbClr val="111111"/>
                </a:solidFill>
                <a:latin typeface="+mj-lt"/>
              </a:endParaRPr>
            </a:p>
            <a:p>
              <a:pPr fontAlgn="base"/>
              <a:r>
                <a:rPr lang="en-US" sz="1100" dirty="0">
                  <a:solidFill>
                    <a:srgbClr val="111111"/>
                  </a:solidFill>
                  <a:latin typeface="+mj-lt"/>
                </a:rPr>
                <a:t>The biggest theme , he said, seems to be "regular and substantive interaction," a federal rule that says students in competency-based programs must have a certain amount of contact with instructors. </a:t>
              </a:r>
            </a:p>
          </p:txBody>
        </p:sp>
        <p:pic>
          <p:nvPicPr>
            <p:cNvPr id="5122" name="Picture 2" descr="Image result for politico logo">
              <a:extLst>
                <a:ext uri="{FF2B5EF4-FFF2-40B4-BE49-F238E27FC236}">
                  <a16:creationId xmlns:a16="http://schemas.microsoft.com/office/drawing/2014/main" xmlns="" id="{390489DC-31F0-4660-A6A2-A342C0BBB2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5007" y="2706753"/>
              <a:ext cx="1743620" cy="3160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xmlns="" id="{559B9216-5F9A-4B70-AA19-B1760DDA843F}"/>
              </a:ext>
            </a:extLst>
          </p:cNvPr>
          <p:cNvGrpSpPr/>
          <p:nvPr/>
        </p:nvGrpSpPr>
        <p:grpSpPr>
          <a:xfrm>
            <a:off x="4608576" y="1981200"/>
            <a:ext cx="3316224" cy="3457641"/>
            <a:chOff x="4608576" y="2209800"/>
            <a:chExt cx="3316224" cy="3457641"/>
          </a:xfrm>
        </p:grpSpPr>
        <p:sp>
          <p:nvSpPr>
            <p:cNvPr id="18" name="Freeform 23">
              <a:extLst>
                <a:ext uri="{FF2B5EF4-FFF2-40B4-BE49-F238E27FC236}">
                  <a16:creationId xmlns:a16="http://schemas.microsoft.com/office/drawing/2014/main" xmlns="" id="{1C71D2AB-88FF-4756-807A-2539C08A59BD}"/>
                </a:ext>
              </a:extLst>
            </p:cNvPr>
            <p:cNvSpPr>
              <a:spLocks/>
            </p:cNvSpPr>
            <p:nvPr/>
          </p:nvSpPr>
          <p:spPr bwMode="blackWhite">
            <a:xfrm>
              <a:off x="4608954" y="2209800"/>
              <a:ext cx="3315846" cy="3456844"/>
            </a:xfrm>
            <a:custGeom>
              <a:avLst/>
              <a:gdLst>
                <a:gd name="T0" fmla="*/ 152 w 2515"/>
                <a:gd name="T1" fmla="*/ 2 h 1706"/>
                <a:gd name="T2" fmla="*/ 2515 w 2515"/>
                <a:gd name="T3" fmla="*/ 0 h 1706"/>
                <a:gd name="T4" fmla="*/ 2515 w 2515"/>
                <a:gd name="T5" fmla="*/ 1486 h 1706"/>
                <a:gd name="T6" fmla="*/ 2486 w 2515"/>
                <a:gd name="T7" fmla="*/ 1644 h 1706"/>
                <a:gd name="T8" fmla="*/ 2424 w 2515"/>
                <a:gd name="T9" fmla="*/ 1706 h 1706"/>
                <a:gd name="T10" fmla="*/ 64 w 2515"/>
                <a:gd name="T11" fmla="*/ 1706 h 1706"/>
                <a:gd name="T12" fmla="*/ 29 w 2515"/>
                <a:gd name="T13" fmla="*/ 1601 h 1706"/>
                <a:gd name="T14" fmla="*/ 0 w 2515"/>
                <a:gd name="T15" fmla="*/ 178 h 1706"/>
                <a:gd name="T16" fmla="*/ 152 w 2515"/>
                <a:gd name="T17" fmla="*/ 2 h 1706"/>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604" y="12"/>
                  </a:moveTo>
                  <a:lnTo>
                    <a:pt x="10000" y="0"/>
                  </a:lnTo>
                  <a:lnTo>
                    <a:pt x="10000" y="8710"/>
                  </a:lnTo>
                  <a:cubicBezTo>
                    <a:pt x="9962" y="9019"/>
                    <a:pt x="10012" y="9278"/>
                    <a:pt x="9885" y="9637"/>
                  </a:cubicBezTo>
                  <a:cubicBezTo>
                    <a:pt x="9803" y="9758"/>
                    <a:pt x="9780" y="9896"/>
                    <a:pt x="9638" y="10000"/>
                  </a:cubicBezTo>
                  <a:lnTo>
                    <a:pt x="254" y="10000"/>
                  </a:lnTo>
                  <a:cubicBezTo>
                    <a:pt x="208" y="9795"/>
                    <a:pt x="161" y="9590"/>
                    <a:pt x="115" y="9385"/>
                  </a:cubicBezTo>
                  <a:cubicBezTo>
                    <a:pt x="77" y="6604"/>
                    <a:pt x="38" y="3824"/>
                    <a:pt x="0" y="1043"/>
                  </a:cubicBezTo>
                  <a:lnTo>
                    <a:pt x="604" y="12"/>
                  </a:lnTo>
                  <a:close/>
                </a:path>
              </a:pathLst>
            </a:custGeom>
            <a:solidFill>
              <a:schemeClr val="bg2">
                <a:lumMod val="95000"/>
                <a:alpha val="57000"/>
              </a:schemeClr>
            </a:solidFill>
            <a:ln w="12700" cap="flat" cmpd="sng">
              <a:noFill/>
              <a:prstDash val="solid"/>
              <a:round/>
              <a:headEnd/>
              <a:tailEnd/>
            </a:ln>
            <a:effectLst>
              <a:outerShdw dist="35921" dir="2700000" algn="ctr" rotWithShape="0">
                <a:schemeClr val="bg2"/>
              </a:outerShdw>
            </a:effectLst>
          </p:spPr>
          <p:txBody>
            <a:bodyPr wrap="none" anchor="ctr"/>
            <a:lstStyle/>
            <a:p>
              <a:endParaRPr lang="en-US" dirty="0"/>
            </a:p>
          </p:txBody>
        </p:sp>
        <p:grpSp>
          <p:nvGrpSpPr>
            <p:cNvPr id="33" name="Group 32">
              <a:extLst>
                <a:ext uri="{FF2B5EF4-FFF2-40B4-BE49-F238E27FC236}">
                  <a16:creationId xmlns:a16="http://schemas.microsoft.com/office/drawing/2014/main" xmlns="" id="{26710428-662B-4871-AAD0-C4638CE2A543}"/>
                </a:ext>
              </a:extLst>
            </p:cNvPr>
            <p:cNvGrpSpPr/>
            <p:nvPr/>
          </p:nvGrpSpPr>
          <p:grpSpPr>
            <a:xfrm>
              <a:off x="4608576" y="2212523"/>
              <a:ext cx="199412" cy="3454918"/>
              <a:chOff x="4608576" y="2211134"/>
              <a:chExt cx="199412" cy="1691245"/>
            </a:xfrm>
          </p:grpSpPr>
          <p:sp>
            <p:nvSpPr>
              <p:cNvPr id="19" name="Freeform 24">
                <a:extLst>
                  <a:ext uri="{FF2B5EF4-FFF2-40B4-BE49-F238E27FC236}">
                    <a16:creationId xmlns:a16="http://schemas.microsoft.com/office/drawing/2014/main" xmlns="" id="{68BA6E0F-B337-45EA-A774-1635C2BD8659}"/>
                  </a:ext>
                </a:extLst>
              </p:cNvPr>
              <p:cNvSpPr>
                <a:spLocks/>
              </p:cNvSpPr>
              <p:nvPr/>
            </p:nvSpPr>
            <p:spPr bwMode="blackWhite">
              <a:xfrm>
                <a:off x="4608576" y="2211134"/>
                <a:ext cx="199412" cy="1691245"/>
              </a:xfrm>
              <a:custGeom>
                <a:avLst/>
                <a:gdLst>
                  <a:gd name="T0" fmla="*/ 184 w 184"/>
                  <a:gd name="T1" fmla="*/ 0 h 1784"/>
                  <a:gd name="T2" fmla="*/ 184 w 184"/>
                  <a:gd name="T3" fmla="*/ 1584 h 1784"/>
                  <a:gd name="T4" fmla="*/ 176 w 184"/>
                  <a:gd name="T5" fmla="*/ 1736 h 1784"/>
                  <a:gd name="T6" fmla="*/ 80 w 184"/>
                  <a:gd name="T7" fmla="*/ 1784 h 1784"/>
                  <a:gd name="T8" fmla="*/ 32 w 184"/>
                  <a:gd name="T9" fmla="*/ 1760 h 1784"/>
                  <a:gd name="T10" fmla="*/ 0 w 184"/>
                  <a:gd name="T11" fmla="*/ 1680 h 1784"/>
                  <a:gd name="T12" fmla="*/ 0 w 184"/>
                  <a:gd name="T13" fmla="*/ 112 h 1784"/>
                  <a:gd name="T14" fmla="*/ 184 w 184"/>
                  <a:gd name="T15" fmla="*/ 0 h 1784"/>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20 w 10020"/>
                  <a:gd name="connsiteY0" fmla="*/ 0 h 10000"/>
                  <a:gd name="connsiteX1" fmla="*/ 10020 w 10020"/>
                  <a:gd name="connsiteY1" fmla="*/ 8879 h 10000"/>
                  <a:gd name="connsiteX2" fmla="*/ 9585 w 10020"/>
                  <a:gd name="connsiteY2" fmla="*/ 9731 h 10000"/>
                  <a:gd name="connsiteX3" fmla="*/ 4368 w 10020"/>
                  <a:gd name="connsiteY3" fmla="*/ 10000 h 10000"/>
                  <a:gd name="connsiteX4" fmla="*/ 1759 w 10020"/>
                  <a:gd name="connsiteY4" fmla="*/ 9865 h 10000"/>
                  <a:gd name="connsiteX5" fmla="*/ 20 w 10020"/>
                  <a:gd name="connsiteY5" fmla="*/ 9417 h 10000"/>
                  <a:gd name="connsiteX6" fmla="*/ 20 w 10020"/>
                  <a:gd name="connsiteY6" fmla="*/ 628 h 10000"/>
                  <a:gd name="connsiteX7" fmla="*/ 10020 w 10020"/>
                  <a:gd name="connsiteY7" fmla="*/ 0 h 10000"/>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34 w 10034"/>
                  <a:gd name="connsiteY0" fmla="*/ 0 h 10007"/>
                  <a:gd name="connsiteX1" fmla="*/ 10034 w 10034"/>
                  <a:gd name="connsiteY1" fmla="*/ 8879 h 10007"/>
                  <a:gd name="connsiteX2" fmla="*/ 9599 w 10034"/>
                  <a:gd name="connsiteY2" fmla="*/ 9731 h 10007"/>
                  <a:gd name="connsiteX3" fmla="*/ 4382 w 10034"/>
                  <a:gd name="connsiteY3" fmla="*/ 10000 h 10007"/>
                  <a:gd name="connsiteX4" fmla="*/ 1773 w 10034"/>
                  <a:gd name="connsiteY4" fmla="*/ 9865 h 10007"/>
                  <a:gd name="connsiteX5" fmla="*/ 34 w 10034"/>
                  <a:gd name="connsiteY5" fmla="*/ 9417 h 10007"/>
                  <a:gd name="connsiteX6" fmla="*/ 34 w 10034"/>
                  <a:gd name="connsiteY6" fmla="*/ 628 h 10007"/>
                  <a:gd name="connsiteX7" fmla="*/ 10034 w 10034"/>
                  <a:gd name="connsiteY7" fmla="*/ 0 h 10007"/>
                  <a:gd name="connsiteX0" fmla="*/ 10006 w 10006"/>
                  <a:gd name="connsiteY0" fmla="*/ 0 h 10007"/>
                  <a:gd name="connsiteX1" fmla="*/ 10006 w 10006"/>
                  <a:gd name="connsiteY1" fmla="*/ 8879 h 10007"/>
                  <a:gd name="connsiteX2" fmla="*/ 9571 w 10006"/>
                  <a:gd name="connsiteY2" fmla="*/ 9731 h 10007"/>
                  <a:gd name="connsiteX3" fmla="*/ 4354 w 10006"/>
                  <a:gd name="connsiteY3" fmla="*/ 10000 h 10007"/>
                  <a:gd name="connsiteX4" fmla="*/ 1745 w 10006"/>
                  <a:gd name="connsiteY4" fmla="*/ 9865 h 10007"/>
                  <a:gd name="connsiteX5" fmla="*/ 6 w 10006"/>
                  <a:gd name="connsiteY5" fmla="*/ 9417 h 10007"/>
                  <a:gd name="connsiteX6" fmla="*/ 6 w 10006"/>
                  <a:gd name="connsiteY6" fmla="*/ 628 h 10007"/>
                  <a:gd name="connsiteX7" fmla="*/ 10006 w 10006"/>
                  <a:gd name="connsiteY7" fmla="*/ 0 h 10007"/>
                  <a:gd name="connsiteX0" fmla="*/ 10013 w 10013"/>
                  <a:gd name="connsiteY0" fmla="*/ 0 h 10010"/>
                  <a:gd name="connsiteX1" fmla="*/ 10013 w 10013"/>
                  <a:gd name="connsiteY1" fmla="*/ 8879 h 10010"/>
                  <a:gd name="connsiteX2" fmla="*/ 9578 w 10013"/>
                  <a:gd name="connsiteY2" fmla="*/ 9731 h 10010"/>
                  <a:gd name="connsiteX3" fmla="*/ 4361 w 10013"/>
                  <a:gd name="connsiteY3" fmla="*/ 10000 h 10010"/>
                  <a:gd name="connsiteX4" fmla="*/ 1361 w 10013"/>
                  <a:gd name="connsiteY4" fmla="*/ 9882 h 10010"/>
                  <a:gd name="connsiteX5" fmla="*/ 13 w 10013"/>
                  <a:gd name="connsiteY5" fmla="*/ 9417 h 10010"/>
                  <a:gd name="connsiteX6" fmla="*/ 13 w 10013"/>
                  <a:gd name="connsiteY6" fmla="*/ 628 h 10010"/>
                  <a:gd name="connsiteX7" fmla="*/ 10013 w 10013"/>
                  <a:gd name="connsiteY7" fmla="*/ 0 h 10010"/>
                  <a:gd name="connsiteX0" fmla="*/ 10019 w 10019"/>
                  <a:gd name="connsiteY0" fmla="*/ 0 h 10010"/>
                  <a:gd name="connsiteX1" fmla="*/ 10019 w 10019"/>
                  <a:gd name="connsiteY1" fmla="*/ 8879 h 10010"/>
                  <a:gd name="connsiteX2" fmla="*/ 9584 w 10019"/>
                  <a:gd name="connsiteY2" fmla="*/ 9731 h 10010"/>
                  <a:gd name="connsiteX3" fmla="*/ 4367 w 10019"/>
                  <a:gd name="connsiteY3" fmla="*/ 10000 h 10010"/>
                  <a:gd name="connsiteX4" fmla="*/ 1367 w 10019"/>
                  <a:gd name="connsiteY4" fmla="*/ 9882 h 10010"/>
                  <a:gd name="connsiteX5" fmla="*/ 19 w 10019"/>
                  <a:gd name="connsiteY5" fmla="*/ 9417 h 10010"/>
                  <a:gd name="connsiteX6" fmla="*/ 19 w 10019"/>
                  <a:gd name="connsiteY6" fmla="*/ 628 h 10010"/>
                  <a:gd name="connsiteX7" fmla="*/ 10019 w 10019"/>
                  <a:gd name="connsiteY7" fmla="*/ 0 h 10010"/>
                  <a:gd name="connsiteX0" fmla="*/ 10019 w 10019"/>
                  <a:gd name="connsiteY0" fmla="*/ 0 h 10001"/>
                  <a:gd name="connsiteX1" fmla="*/ 10019 w 10019"/>
                  <a:gd name="connsiteY1" fmla="*/ 8879 h 10001"/>
                  <a:gd name="connsiteX2" fmla="*/ 9584 w 10019"/>
                  <a:gd name="connsiteY2" fmla="*/ 9731 h 10001"/>
                  <a:gd name="connsiteX3" fmla="*/ 4367 w 10019"/>
                  <a:gd name="connsiteY3" fmla="*/ 10000 h 10001"/>
                  <a:gd name="connsiteX4" fmla="*/ 1367 w 10019"/>
                  <a:gd name="connsiteY4" fmla="*/ 9882 h 10001"/>
                  <a:gd name="connsiteX5" fmla="*/ 19 w 10019"/>
                  <a:gd name="connsiteY5" fmla="*/ 9417 h 10001"/>
                  <a:gd name="connsiteX6" fmla="*/ 19 w 10019"/>
                  <a:gd name="connsiteY6" fmla="*/ 628 h 10001"/>
                  <a:gd name="connsiteX7" fmla="*/ 10019 w 10019"/>
                  <a:gd name="connsiteY7"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9" h="10001">
                    <a:moveTo>
                      <a:pt x="10019" y="0"/>
                    </a:moveTo>
                    <a:lnTo>
                      <a:pt x="10019" y="8879"/>
                    </a:lnTo>
                    <a:lnTo>
                      <a:pt x="9584" y="9731"/>
                    </a:lnTo>
                    <a:cubicBezTo>
                      <a:pt x="8642" y="9918"/>
                      <a:pt x="5997" y="10017"/>
                      <a:pt x="4367" y="10000"/>
                    </a:cubicBezTo>
                    <a:cubicBezTo>
                      <a:pt x="2737" y="9983"/>
                      <a:pt x="2729" y="10014"/>
                      <a:pt x="1367" y="9882"/>
                    </a:cubicBezTo>
                    <a:cubicBezTo>
                      <a:pt x="5" y="9750"/>
                      <a:pt x="-53" y="9591"/>
                      <a:pt x="19" y="9417"/>
                    </a:cubicBezTo>
                    <a:lnTo>
                      <a:pt x="19" y="628"/>
                    </a:lnTo>
                    <a:lnTo>
                      <a:pt x="10019" y="0"/>
                    </a:lnTo>
                    <a:close/>
                  </a:path>
                </a:pathLst>
              </a:custGeom>
              <a:solidFill>
                <a:schemeClr val="bg1">
                  <a:lumMod val="75000"/>
                </a:schemeClr>
              </a:solidFill>
              <a:ln w="12700" cap="flat" cmpd="sng">
                <a:noFill/>
                <a:prstDash val="solid"/>
                <a:round/>
                <a:headEnd/>
                <a:tailEnd/>
              </a:ln>
              <a:effectLst/>
              <a:extLst/>
            </p:spPr>
            <p:txBody>
              <a:bodyPr wrap="none" anchor="ctr"/>
              <a:lstStyle/>
              <a:p>
                <a:endParaRPr lang="en-US"/>
              </a:p>
            </p:txBody>
          </p:sp>
          <p:sp>
            <p:nvSpPr>
              <p:cNvPr id="20" name="Line 25">
                <a:extLst>
                  <a:ext uri="{FF2B5EF4-FFF2-40B4-BE49-F238E27FC236}">
                    <a16:creationId xmlns:a16="http://schemas.microsoft.com/office/drawing/2014/main" xmlns="" id="{6ADFFB73-4FB3-429E-AEC3-70F4C93C63EF}"/>
                  </a:ext>
                </a:extLst>
              </p:cNvPr>
              <p:cNvSpPr>
                <a:spLocks noChangeShapeType="1"/>
              </p:cNvSpPr>
              <p:nvPr/>
            </p:nvSpPr>
            <p:spPr bwMode="blackWhite">
              <a:xfrm flipV="1">
                <a:off x="4699237" y="2289721"/>
                <a:ext cx="0" cy="1602131"/>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6">
                <a:extLst>
                  <a:ext uri="{FF2B5EF4-FFF2-40B4-BE49-F238E27FC236}">
                    <a16:creationId xmlns:a16="http://schemas.microsoft.com/office/drawing/2014/main" xmlns="" id="{3DDF8C2B-3C8E-4292-8885-AACFE88C75B2}"/>
                  </a:ext>
                </a:extLst>
              </p:cNvPr>
              <p:cNvSpPr>
                <a:spLocks noChangeShapeType="1"/>
              </p:cNvSpPr>
              <p:nvPr/>
            </p:nvSpPr>
            <p:spPr bwMode="blackWhite">
              <a:xfrm flipV="1">
                <a:off x="4649991" y="2299044"/>
                <a:ext cx="0" cy="1586566"/>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7">
                <a:extLst>
                  <a:ext uri="{FF2B5EF4-FFF2-40B4-BE49-F238E27FC236}">
                    <a16:creationId xmlns:a16="http://schemas.microsoft.com/office/drawing/2014/main" xmlns="" id="{933EAD4C-F85B-4E1D-BF75-55F2528CC79C}"/>
                  </a:ext>
                </a:extLst>
              </p:cNvPr>
              <p:cNvSpPr>
                <a:spLocks noChangeShapeType="1"/>
              </p:cNvSpPr>
              <p:nvPr/>
            </p:nvSpPr>
            <p:spPr bwMode="blackWhite">
              <a:xfrm flipV="1">
                <a:off x="4759566" y="2211134"/>
                <a:ext cx="0" cy="1609748"/>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 name="Group 22">
              <a:extLst>
                <a:ext uri="{FF2B5EF4-FFF2-40B4-BE49-F238E27FC236}">
                  <a16:creationId xmlns:a16="http://schemas.microsoft.com/office/drawing/2014/main" xmlns="" id="{174B9FD3-8644-4114-827D-4B676AE41711}"/>
                </a:ext>
              </a:extLst>
            </p:cNvPr>
            <p:cNvGrpSpPr>
              <a:grpSpLocks/>
            </p:cNvGrpSpPr>
            <p:nvPr/>
          </p:nvGrpSpPr>
          <p:grpSpPr>
            <a:xfrm>
              <a:off x="4898270" y="2759089"/>
              <a:ext cx="2969955" cy="50091"/>
              <a:chOff x="852675" y="1784331"/>
              <a:chExt cx="5493752" cy="112962"/>
            </a:xfrm>
          </p:grpSpPr>
          <p:sp>
            <p:nvSpPr>
              <p:cNvPr id="27" name="Line 28">
                <a:extLst>
                  <a:ext uri="{FF2B5EF4-FFF2-40B4-BE49-F238E27FC236}">
                    <a16:creationId xmlns:a16="http://schemas.microsoft.com/office/drawing/2014/main" xmlns="" id="{E9AB1638-A800-49EC-8850-F1F20CF23045}"/>
                  </a:ext>
                </a:extLst>
              </p:cNvPr>
              <p:cNvSpPr>
                <a:spLocks noChangeShapeType="1"/>
              </p:cNvSpPr>
              <p:nvPr/>
            </p:nvSpPr>
            <p:spPr bwMode="blackWhite">
              <a:xfrm>
                <a:off x="852675" y="1897293"/>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9">
                <a:extLst>
                  <a:ext uri="{FF2B5EF4-FFF2-40B4-BE49-F238E27FC236}">
                    <a16:creationId xmlns:a16="http://schemas.microsoft.com/office/drawing/2014/main" xmlns="" id="{6E50EEAF-91E2-4B3C-A707-5C8A12975134}"/>
                  </a:ext>
                </a:extLst>
              </p:cNvPr>
              <p:cNvSpPr>
                <a:spLocks noChangeShapeType="1"/>
              </p:cNvSpPr>
              <p:nvPr/>
            </p:nvSpPr>
            <p:spPr bwMode="blackWhite">
              <a:xfrm>
                <a:off x="852675" y="1784331"/>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 name="TextBox 23">
              <a:extLst>
                <a:ext uri="{FF2B5EF4-FFF2-40B4-BE49-F238E27FC236}">
                  <a16:creationId xmlns:a16="http://schemas.microsoft.com/office/drawing/2014/main" xmlns="" id="{31B1F0C7-36AD-4C02-8F3E-58F0FD6D2D6B}"/>
                </a:ext>
              </a:extLst>
            </p:cNvPr>
            <p:cNvSpPr txBox="1">
              <a:spLocks/>
            </p:cNvSpPr>
            <p:nvPr/>
          </p:nvSpPr>
          <p:spPr>
            <a:xfrm>
              <a:off x="4947519" y="2784888"/>
              <a:ext cx="2920707" cy="267933"/>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x-none" baseline="0">
                  <a:latin typeface="+mn-lt"/>
                </a:defRPr>
              </a:lvl1pPr>
              <a:lvl2pPr marL="193675" lvl="1" indent="-192088" defTabSz="895350" eaLnBrk="1" latinLnBrk="0" hangingPunct="1">
                <a:buClr>
                  <a:schemeClr val="tx2"/>
                </a:buClr>
                <a:buSzPct val="125000"/>
                <a:buFont typeface="Arial" charset="0"/>
                <a:buChar char="▪"/>
                <a:defRPr lang="x-none" baseline="0">
                  <a:latin typeface="+mn-lt"/>
                </a:defRPr>
              </a:lvl2pPr>
              <a:lvl3pPr marL="457200" lvl="2" indent="-261938" defTabSz="895350" eaLnBrk="1" latinLnBrk="0" hangingPunct="1">
                <a:buClr>
                  <a:schemeClr val="tx2"/>
                </a:buClr>
                <a:buSzPct val="120000"/>
                <a:buFont typeface="Arial" charset="0"/>
                <a:buChar char="–"/>
                <a:defRPr lang="x-none" baseline="0">
                  <a:latin typeface="+mn-lt"/>
                </a:defRPr>
              </a:lvl3pPr>
              <a:lvl4pPr marL="614363" lvl="3" indent="-155575" defTabSz="895350" eaLnBrk="1" latinLnBrk="0" hangingPunct="1">
                <a:buClr>
                  <a:schemeClr val="tx2"/>
                </a:buClr>
                <a:buSzPct val="120000"/>
                <a:buFont typeface="Arial" charset="0"/>
                <a:buChar char="▫"/>
                <a:defRPr lang="x-none" baseline="0">
                  <a:latin typeface="+mn-lt"/>
                </a:defRPr>
              </a:lvl4pPr>
              <a:lvl5pPr marL="749808" lvl="4" indent="-130175" defTabSz="895350" eaLnBrk="1" latinLnBrk="0" hangingPunct="1">
                <a:buClr>
                  <a:schemeClr val="tx2"/>
                </a:buClr>
                <a:buSzPct val="89000"/>
                <a:buFont typeface="Arial" charset="0"/>
                <a:buChar char="-"/>
                <a:defRPr lang="x-none"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marL="1587" lvl="1" indent="0">
                <a:buNone/>
              </a:pPr>
              <a:endParaRPr lang="en-US" sz="14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1CFA9668-39F8-4841-A48F-17482640BC1C}"/>
                </a:ext>
              </a:extLst>
            </p:cNvPr>
            <p:cNvSpPr/>
            <p:nvPr/>
          </p:nvSpPr>
          <p:spPr>
            <a:xfrm>
              <a:off x="4917994" y="2867476"/>
              <a:ext cx="2942691" cy="2631489"/>
            </a:xfrm>
            <a:prstGeom prst="rect">
              <a:avLst/>
            </a:prstGeom>
          </p:spPr>
          <p:txBody>
            <a:bodyPr wrap="square">
              <a:spAutoFit/>
            </a:bodyPr>
            <a:lstStyle/>
            <a:p>
              <a:pPr fontAlgn="base"/>
              <a:r>
                <a:rPr lang="en-US" sz="1100" b="1" dirty="0">
                  <a:solidFill>
                    <a:srgbClr val="111111"/>
                  </a:solidFill>
                  <a:latin typeface="+mj-lt"/>
                </a:rPr>
                <a:t>U.S. Department of Education Issues Final Audit Determination for WGU (2019)</a:t>
              </a:r>
            </a:p>
            <a:p>
              <a:pPr fontAlgn="base"/>
              <a:endParaRPr lang="en-US" sz="1100" b="1" i="0" dirty="0">
                <a:solidFill>
                  <a:srgbClr val="111111"/>
                </a:solidFill>
                <a:effectLst/>
                <a:latin typeface="+mj-lt"/>
              </a:endParaRPr>
            </a:p>
            <a:p>
              <a:pPr fontAlgn="base"/>
              <a:r>
                <a:rPr lang="en-US" sz="1100" dirty="0">
                  <a:solidFill>
                    <a:srgbClr val="111111"/>
                  </a:solidFill>
                  <a:latin typeface="+mj-lt"/>
                </a:rPr>
                <a:t>Today, the U.S. Department of Education’s Federal Student Aid (FSA) office determined Western Governors University (WGU) is indeed eligible to participate in federal student aid programs. </a:t>
              </a:r>
            </a:p>
            <a:p>
              <a:pPr fontAlgn="base"/>
              <a:endParaRPr lang="en-US" sz="1100" dirty="0">
                <a:solidFill>
                  <a:srgbClr val="111111"/>
                </a:solidFill>
                <a:latin typeface="+mj-lt"/>
              </a:endParaRPr>
            </a:p>
            <a:p>
              <a:pPr fontAlgn="base"/>
              <a:r>
                <a:rPr lang="en-US" sz="1100" dirty="0">
                  <a:solidFill>
                    <a:srgbClr val="111111"/>
                  </a:solidFill>
                  <a:latin typeface="+mj-lt"/>
                </a:rPr>
                <a:t>FSA determined that, particularly in light of a lack of clear guidance from the Department at the time of the audit period, WGU’s efforts to comply with the governing law and regulations were reasonable and undertaken in good faith.</a:t>
              </a:r>
              <a:endParaRPr lang="en-US" sz="1100" i="0" dirty="0">
                <a:solidFill>
                  <a:srgbClr val="111111"/>
                </a:solidFill>
                <a:effectLst/>
                <a:latin typeface="+mj-lt"/>
              </a:endParaRPr>
            </a:p>
          </p:txBody>
        </p:sp>
        <p:pic>
          <p:nvPicPr>
            <p:cNvPr id="32" name="Picture 31">
              <a:extLst>
                <a:ext uri="{FF2B5EF4-FFF2-40B4-BE49-F238E27FC236}">
                  <a16:creationId xmlns:a16="http://schemas.microsoft.com/office/drawing/2014/main" xmlns="" id="{551FB5FF-94B3-4C0C-9B80-A99523FAB7D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946881" y="2366005"/>
              <a:ext cx="2839025" cy="314503"/>
            </a:xfrm>
            <a:prstGeom prst="rect">
              <a:avLst/>
            </a:prstGeom>
          </p:spPr>
        </p:pic>
      </p:grpSp>
      <p:sp>
        <p:nvSpPr>
          <p:cNvPr id="34" name="TextBox 33">
            <a:extLst>
              <a:ext uri="{FF2B5EF4-FFF2-40B4-BE49-F238E27FC236}">
                <a16:creationId xmlns:a16="http://schemas.microsoft.com/office/drawing/2014/main" xmlns="" id="{30A29CC2-58E4-4BC4-9799-0F3A506529D4}"/>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Politico; US Department of Education</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82314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832620A-3B3D-432B-AD7E-B2FBD71BBDAB}"/>
              </a:ext>
            </a:extLst>
          </p:cNvPr>
          <p:cNvSpPr>
            <a:spLocks noGrp="1"/>
          </p:cNvSpPr>
          <p:nvPr>
            <p:ph sz="quarter" idx="10"/>
          </p:nvPr>
        </p:nvSpPr>
        <p:spPr>
          <a:xfrm>
            <a:off x="914400" y="2438400"/>
            <a:ext cx="6934200" cy="2667000"/>
          </a:xfrm>
        </p:spPr>
        <p:txBody>
          <a:bodyPr/>
          <a:lstStyle/>
          <a:p>
            <a:pPr>
              <a:spcBef>
                <a:spcPts val="0"/>
              </a:spcBef>
              <a:spcAft>
                <a:spcPts val="1200"/>
              </a:spcAft>
            </a:pPr>
            <a:r>
              <a:rPr lang="en-US" sz="2000" dirty="0"/>
              <a:t>Regulatory framework must be updated</a:t>
            </a:r>
          </a:p>
          <a:p>
            <a:pPr>
              <a:spcBef>
                <a:spcPts val="0"/>
              </a:spcBef>
              <a:spcAft>
                <a:spcPts val="1200"/>
              </a:spcAft>
            </a:pPr>
            <a:r>
              <a:rPr lang="en-US" sz="2000" dirty="0"/>
              <a:t>Universities must focus on the quality of outcome rather than quality of inputs</a:t>
            </a:r>
          </a:p>
          <a:p>
            <a:pPr>
              <a:spcBef>
                <a:spcPts val="0"/>
              </a:spcBef>
              <a:spcAft>
                <a:spcPts val="1200"/>
              </a:spcAft>
            </a:pPr>
            <a:r>
              <a:rPr lang="en-US" sz="2000" dirty="0"/>
              <a:t>Universities must adopt new learning verification models</a:t>
            </a:r>
          </a:p>
          <a:p>
            <a:pPr>
              <a:spcBef>
                <a:spcPts val="0"/>
              </a:spcBef>
              <a:spcAft>
                <a:spcPts val="1200"/>
              </a:spcAft>
            </a:pPr>
            <a:r>
              <a:rPr lang="en-US" sz="2000" dirty="0"/>
              <a:t>Online, faster, competency-based programs require modern quality assurance standards</a:t>
            </a:r>
          </a:p>
          <a:p>
            <a:pPr>
              <a:spcBef>
                <a:spcPts val="0"/>
              </a:spcBef>
              <a:spcAft>
                <a:spcPts val="1200"/>
              </a:spcAft>
            </a:pPr>
            <a:endParaRPr lang="en-US" sz="2000" dirty="0"/>
          </a:p>
          <a:p>
            <a:pPr lvl="1">
              <a:spcBef>
                <a:spcPts val="0"/>
              </a:spcBef>
              <a:spcAft>
                <a:spcPts val="1200"/>
              </a:spcAft>
            </a:pPr>
            <a:endParaRPr lang="en-US" sz="2000" dirty="0"/>
          </a:p>
        </p:txBody>
      </p:sp>
      <p:sp>
        <p:nvSpPr>
          <p:cNvPr id="3" name="Title 2">
            <a:extLst>
              <a:ext uri="{FF2B5EF4-FFF2-40B4-BE49-F238E27FC236}">
                <a16:creationId xmlns:a16="http://schemas.microsoft.com/office/drawing/2014/main" xmlns="" id="{107763AA-3AA2-4713-912C-4619D03A7A9F}"/>
              </a:ext>
            </a:extLst>
          </p:cNvPr>
          <p:cNvSpPr>
            <a:spLocks noGrp="1"/>
          </p:cNvSpPr>
          <p:nvPr>
            <p:ph type="title"/>
          </p:nvPr>
        </p:nvSpPr>
        <p:spPr/>
        <p:txBody>
          <a:bodyPr/>
          <a:lstStyle/>
          <a:p>
            <a:r>
              <a:rPr lang="en-US" dirty="0"/>
              <a:t>How the rise of online, competency-based programs will impact higher education</a:t>
            </a:r>
          </a:p>
        </p:txBody>
      </p:sp>
      <p:sp>
        <p:nvSpPr>
          <p:cNvPr id="4" name="Slide Number Placeholder 3">
            <a:extLst>
              <a:ext uri="{FF2B5EF4-FFF2-40B4-BE49-F238E27FC236}">
                <a16:creationId xmlns:a16="http://schemas.microsoft.com/office/drawing/2014/main" xmlns="" id="{C3DA815C-838A-47D8-AC60-BBF41B49D504}"/>
              </a:ext>
            </a:extLst>
          </p:cNvPr>
          <p:cNvSpPr>
            <a:spLocks noGrp="1"/>
          </p:cNvSpPr>
          <p:nvPr>
            <p:ph type="sldNum" sz="quarter" idx="4"/>
          </p:nvPr>
        </p:nvSpPr>
        <p:spPr/>
        <p:txBody>
          <a:bodyPr/>
          <a:lstStyle/>
          <a:p>
            <a:fld id="{E383A8A9-FA60-9F4C-8EA5-44BF95A09817}" type="slidenum">
              <a:rPr lang="en-US" smtClean="0"/>
              <a:pPr/>
              <a:t>46</a:t>
            </a:fld>
            <a:endParaRPr lang="en-US" dirty="0"/>
          </a:p>
        </p:txBody>
      </p:sp>
    </p:spTree>
    <p:extLst>
      <p:ext uri="{BB962C8B-B14F-4D97-AF65-F5344CB8AC3E}">
        <p14:creationId xmlns:p14="http://schemas.microsoft.com/office/powerpoint/2010/main" val="3384037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Degrees are often signals for hiring managers</a:t>
            </a:r>
          </a:p>
        </p:txBody>
      </p:sp>
      <p:sp>
        <p:nvSpPr>
          <p:cNvPr id="4" name="Slide Number Placeholder 3"/>
          <p:cNvSpPr>
            <a:spLocks noGrp="1"/>
          </p:cNvSpPr>
          <p:nvPr>
            <p:ph type="sldNum" sz="quarter" idx="4"/>
          </p:nvPr>
        </p:nvSpPr>
        <p:spPr/>
        <p:txBody>
          <a:bodyPr/>
          <a:lstStyle/>
          <a:p>
            <a:fld id="{E383A8A9-FA60-9F4C-8EA5-44BF95A09817}" type="slidenum">
              <a:rPr lang="en-US" smtClean="0"/>
              <a:pPr/>
              <a:t>47</a:t>
            </a:fld>
            <a:endParaRPr lang="en-US" dirty="0"/>
          </a:p>
        </p:txBody>
      </p:sp>
      <p:sp>
        <p:nvSpPr>
          <p:cNvPr id="6" name="Content Placeholder 1">
            <a:extLst>
              <a:ext uri="{FF2B5EF4-FFF2-40B4-BE49-F238E27FC236}">
                <a16:creationId xmlns:a16="http://schemas.microsoft.com/office/drawing/2014/main" xmlns="" id="{85EBDBBB-2A0C-46E0-895E-0C60274FA768}"/>
              </a:ext>
            </a:extLst>
          </p:cNvPr>
          <p:cNvSpPr>
            <a:spLocks noGrp="1"/>
          </p:cNvSpPr>
          <p:nvPr>
            <p:ph sz="quarter" idx="10"/>
          </p:nvPr>
        </p:nvSpPr>
        <p:spPr>
          <a:xfrm>
            <a:off x="457200" y="1783076"/>
            <a:ext cx="5410200" cy="1981200"/>
          </a:xfrm>
          <a:noFill/>
        </p:spPr>
        <p:txBody>
          <a:bodyPr/>
          <a:lstStyle/>
          <a:p>
            <a:pPr marL="0" indent="0">
              <a:buNone/>
            </a:pPr>
            <a:r>
              <a:rPr lang="en-US" sz="2000" b="1" dirty="0"/>
              <a:t>What is Signaling? </a:t>
            </a:r>
          </a:p>
          <a:p>
            <a:r>
              <a:rPr lang="en-US" dirty="0"/>
              <a:t>Signaling occurs when the actions of a person with privileged information, an “insider,” triggers selling or buying behavior by those who do not have information</a:t>
            </a:r>
          </a:p>
          <a:p>
            <a:r>
              <a:rPr lang="en-US" dirty="0"/>
              <a:t>The insider’s behavior is taken as a </a:t>
            </a:r>
            <a:r>
              <a:rPr lang="en-US" i="1" dirty="0"/>
              <a:t>‘market signal’</a:t>
            </a:r>
            <a:r>
              <a:rPr lang="en-US" dirty="0"/>
              <a:t> to others about a company’s value – hence, ‘signaling’</a:t>
            </a:r>
          </a:p>
        </p:txBody>
      </p:sp>
      <p:sp>
        <p:nvSpPr>
          <p:cNvPr id="7" name="Content Placeholder 1">
            <a:extLst>
              <a:ext uri="{FF2B5EF4-FFF2-40B4-BE49-F238E27FC236}">
                <a16:creationId xmlns:a16="http://schemas.microsoft.com/office/drawing/2014/main" xmlns="" id="{85EBDBBB-2A0C-46E0-895E-0C60274FA768}"/>
              </a:ext>
            </a:extLst>
          </p:cNvPr>
          <p:cNvSpPr txBox="1">
            <a:spLocks/>
          </p:cNvSpPr>
          <p:nvPr/>
        </p:nvSpPr>
        <p:spPr>
          <a:xfrm>
            <a:off x="2743200" y="4136846"/>
            <a:ext cx="4876800" cy="1031051"/>
          </a:xfrm>
          <a:prstGeom prst="rect">
            <a:avLst/>
          </a:prstGeom>
          <a:solidFill>
            <a:schemeClr val="tx1">
              <a:lumMod val="75000"/>
              <a:lumOff val="25000"/>
            </a:schemeClr>
          </a:solidFill>
        </p:spPr>
        <p:txBody>
          <a:bodyPr vert="horz" wrap="square" lIns="182880" tIns="91440" rIns="91440" bIns="137160" anchor="ctr">
            <a:spAutoFit/>
          </a:bodyPr>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dirty="0">
                <a:solidFill>
                  <a:schemeClr val="bg1"/>
                </a:solidFill>
              </a:rPr>
              <a:t>[Many economists] believe that</a:t>
            </a:r>
            <a:r>
              <a:rPr lang="en-US" sz="2000" dirty="0">
                <a:solidFill>
                  <a:schemeClr val="bg1"/>
                </a:solidFill>
              </a:rPr>
              <a:t> </a:t>
            </a:r>
            <a:r>
              <a:rPr lang="en-US" dirty="0">
                <a:solidFill>
                  <a:schemeClr val="bg1"/>
                </a:solidFill>
              </a:rPr>
              <a:t>college…is mostly signaling. Don’t most people go to college because they think it will get them a job?</a:t>
            </a:r>
            <a:endParaRPr lang="en-US" sz="2000" dirty="0">
              <a:solidFill>
                <a:schemeClr val="bg1"/>
              </a:solidFill>
            </a:endParaRPr>
          </a:p>
        </p:txBody>
      </p:sp>
      <p:sp>
        <p:nvSpPr>
          <p:cNvPr id="8" name="TextBox 7">
            <a:extLst>
              <a:ext uri="{FF2B5EF4-FFF2-40B4-BE49-F238E27FC236}">
                <a16:creationId xmlns:a16="http://schemas.microsoft.com/office/drawing/2014/main" xmlns="" id="{F25613C2-38A4-438A-A4CF-CDEF9A30A0EB}"/>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Market Business News; The Library of Economics and Liberty</a:t>
            </a:r>
            <a:endParaRPr lang="en-US" sz="1400" dirty="0">
              <a:solidFill>
                <a:schemeClr val="bg1">
                  <a:lumMod val="50000"/>
                </a:schemeClr>
              </a:solidFill>
              <a:latin typeface="Georgia" panose="02040502050405020303" pitchFamily="18" charset="0"/>
              <a:cs typeface="Arial" panose="020B0604020202020204" pitchFamily="34" charset="0"/>
            </a:endParaRPr>
          </a:p>
        </p:txBody>
      </p:sp>
      <p:pic>
        <p:nvPicPr>
          <p:cNvPr id="2" name="Picture 1">
            <a:extLst>
              <a:ext uri="{FF2B5EF4-FFF2-40B4-BE49-F238E27FC236}">
                <a16:creationId xmlns:a16="http://schemas.microsoft.com/office/drawing/2014/main" xmlns="" id="{AC8FE7C4-3DB9-4BDF-8E39-694E0638783C}"/>
              </a:ext>
            </a:extLst>
          </p:cNvPr>
          <p:cNvPicPr>
            <a:picLocks noChangeAspect="1"/>
          </p:cNvPicPr>
          <p:nvPr/>
        </p:nvPicPr>
        <p:blipFill>
          <a:blip r:embed="rId2"/>
          <a:stretch>
            <a:fillRect/>
          </a:stretch>
        </p:blipFill>
        <p:spPr>
          <a:xfrm>
            <a:off x="6248400" y="2277709"/>
            <a:ext cx="1066800" cy="1106311"/>
          </a:xfrm>
          <a:prstGeom prst="rect">
            <a:avLst/>
          </a:prstGeom>
        </p:spPr>
      </p:pic>
      <p:pic>
        <p:nvPicPr>
          <p:cNvPr id="9" name="Picture 8">
            <a:extLst>
              <a:ext uri="{FF2B5EF4-FFF2-40B4-BE49-F238E27FC236}">
                <a16:creationId xmlns:a16="http://schemas.microsoft.com/office/drawing/2014/main" xmlns="" id="{577C09EF-538D-4649-B7FA-7711D0FC6F1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71600" y="4027135"/>
            <a:ext cx="1295400" cy="1117678"/>
          </a:xfrm>
          <a:prstGeom prst="rect">
            <a:avLst/>
          </a:prstGeom>
        </p:spPr>
      </p:pic>
    </p:spTree>
    <p:extLst>
      <p:ext uri="{BB962C8B-B14F-4D97-AF65-F5344CB8AC3E}">
        <p14:creationId xmlns:p14="http://schemas.microsoft.com/office/powerpoint/2010/main" val="2845499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Generic college degrees don’t increase performance</a:t>
            </a:r>
          </a:p>
        </p:txBody>
      </p:sp>
      <p:sp>
        <p:nvSpPr>
          <p:cNvPr id="4" name="Slide Number Placeholder 3"/>
          <p:cNvSpPr>
            <a:spLocks noGrp="1"/>
          </p:cNvSpPr>
          <p:nvPr>
            <p:ph type="sldNum" sz="quarter" idx="4"/>
          </p:nvPr>
        </p:nvSpPr>
        <p:spPr/>
        <p:txBody>
          <a:bodyPr/>
          <a:lstStyle/>
          <a:p>
            <a:fld id="{E383A8A9-FA60-9F4C-8EA5-44BF95A09817}" type="slidenum">
              <a:rPr lang="en-US" smtClean="0"/>
              <a:pPr/>
              <a:t>48</a:t>
            </a:fld>
            <a:endParaRPr lang="en-US" dirty="0"/>
          </a:p>
        </p:txBody>
      </p:sp>
      <p:grpSp>
        <p:nvGrpSpPr>
          <p:cNvPr id="19" name="Group 18">
            <a:extLst>
              <a:ext uri="{FF2B5EF4-FFF2-40B4-BE49-F238E27FC236}">
                <a16:creationId xmlns:a16="http://schemas.microsoft.com/office/drawing/2014/main" xmlns="" id="{A2484A46-AB1A-4793-B0DA-6DBB0C6380ED}"/>
              </a:ext>
            </a:extLst>
          </p:cNvPr>
          <p:cNvGrpSpPr/>
          <p:nvPr/>
        </p:nvGrpSpPr>
        <p:grpSpPr>
          <a:xfrm>
            <a:off x="609600" y="1027551"/>
            <a:ext cx="3810310" cy="1523999"/>
            <a:chOff x="609600" y="1447801"/>
            <a:chExt cx="3048250" cy="1219200"/>
          </a:xfrm>
        </p:grpSpPr>
        <p:grpSp>
          <p:nvGrpSpPr>
            <p:cNvPr id="6" name="Group 5">
              <a:extLst>
                <a:ext uri="{FF2B5EF4-FFF2-40B4-BE49-F238E27FC236}">
                  <a16:creationId xmlns:a16="http://schemas.microsoft.com/office/drawing/2014/main" xmlns="" id="{AAED652D-42EB-428F-8BA7-220F9DF372B3}"/>
                </a:ext>
              </a:extLst>
            </p:cNvPr>
            <p:cNvGrpSpPr/>
            <p:nvPr/>
          </p:nvGrpSpPr>
          <p:grpSpPr>
            <a:xfrm>
              <a:off x="609600" y="1447801"/>
              <a:ext cx="3048250" cy="1219200"/>
              <a:chOff x="685551" y="2582709"/>
              <a:chExt cx="3048250" cy="1692577"/>
            </a:xfrm>
          </p:grpSpPr>
          <p:sp>
            <p:nvSpPr>
              <p:cNvPr id="13" name="Freeform 23">
                <a:extLst>
                  <a:ext uri="{FF2B5EF4-FFF2-40B4-BE49-F238E27FC236}">
                    <a16:creationId xmlns:a16="http://schemas.microsoft.com/office/drawing/2014/main" xmlns="" id="{BD957AF7-3CAF-4A61-8EA2-0D6EF071BB9C}"/>
                  </a:ext>
                </a:extLst>
              </p:cNvPr>
              <p:cNvSpPr>
                <a:spLocks/>
              </p:cNvSpPr>
              <p:nvPr/>
            </p:nvSpPr>
            <p:spPr bwMode="blackWhite">
              <a:xfrm>
                <a:off x="685898" y="2582709"/>
                <a:ext cx="3047903" cy="1692187"/>
              </a:xfrm>
              <a:custGeom>
                <a:avLst/>
                <a:gdLst>
                  <a:gd name="T0" fmla="*/ 152 w 2515"/>
                  <a:gd name="T1" fmla="*/ 2 h 1706"/>
                  <a:gd name="T2" fmla="*/ 2515 w 2515"/>
                  <a:gd name="T3" fmla="*/ 0 h 1706"/>
                  <a:gd name="T4" fmla="*/ 2515 w 2515"/>
                  <a:gd name="T5" fmla="*/ 1486 h 1706"/>
                  <a:gd name="T6" fmla="*/ 2486 w 2515"/>
                  <a:gd name="T7" fmla="*/ 1644 h 1706"/>
                  <a:gd name="T8" fmla="*/ 2424 w 2515"/>
                  <a:gd name="T9" fmla="*/ 1706 h 1706"/>
                  <a:gd name="T10" fmla="*/ 64 w 2515"/>
                  <a:gd name="T11" fmla="*/ 1706 h 1706"/>
                  <a:gd name="T12" fmla="*/ 29 w 2515"/>
                  <a:gd name="T13" fmla="*/ 1601 h 1706"/>
                  <a:gd name="T14" fmla="*/ 0 w 2515"/>
                  <a:gd name="T15" fmla="*/ 178 h 1706"/>
                  <a:gd name="T16" fmla="*/ 152 w 2515"/>
                  <a:gd name="T17" fmla="*/ 2 h 1706"/>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604" y="12"/>
                    </a:moveTo>
                    <a:lnTo>
                      <a:pt x="10000" y="0"/>
                    </a:lnTo>
                    <a:lnTo>
                      <a:pt x="10000" y="8710"/>
                    </a:lnTo>
                    <a:cubicBezTo>
                      <a:pt x="9962" y="9019"/>
                      <a:pt x="10012" y="9278"/>
                      <a:pt x="9885" y="9637"/>
                    </a:cubicBezTo>
                    <a:cubicBezTo>
                      <a:pt x="9803" y="9758"/>
                      <a:pt x="9780" y="9896"/>
                      <a:pt x="9638" y="10000"/>
                    </a:cubicBezTo>
                    <a:lnTo>
                      <a:pt x="254" y="10000"/>
                    </a:lnTo>
                    <a:cubicBezTo>
                      <a:pt x="208" y="9795"/>
                      <a:pt x="161" y="9590"/>
                      <a:pt x="115" y="9385"/>
                    </a:cubicBezTo>
                    <a:cubicBezTo>
                      <a:pt x="77" y="6604"/>
                      <a:pt x="38" y="3824"/>
                      <a:pt x="0" y="1043"/>
                    </a:cubicBezTo>
                    <a:lnTo>
                      <a:pt x="604" y="12"/>
                    </a:lnTo>
                    <a:close/>
                  </a:path>
                </a:pathLst>
              </a:custGeom>
              <a:solidFill>
                <a:schemeClr val="bg2">
                  <a:lumMod val="95000"/>
                  <a:alpha val="57000"/>
                </a:schemeClr>
              </a:solidFill>
              <a:ln w="12700" cap="flat" cmpd="sng">
                <a:noFill/>
                <a:prstDash val="solid"/>
                <a:round/>
                <a:headEnd/>
                <a:tailEnd/>
              </a:ln>
              <a:effectLst>
                <a:outerShdw dist="35921" dir="2700000" algn="ctr" rotWithShape="0">
                  <a:schemeClr val="bg2"/>
                </a:outerShdw>
              </a:effectLst>
            </p:spPr>
            <p:txBody>
              <a:bodyPr wrap="none" anchor="ctr"/>
              <a:lstStyle/>
              <a:p>
                <a:endParaRPr lang="en-US" dirty="0"/>
              </a:p>
            </p:txBody>
          </p:sp>
          <p:grpSp>
            <p:nvGrpSpPr>
              <p:cNvPr id="14" name="Group 13">
                <a:extLst>
                  <a:ext uri="{FF2B5EF4-FFF2-40B4-BE49-F238E27FC236}">
                    <a16:creationId xmlns:a16="http://schemas.microsoft.com/office/drawing/2014/main" xmlns="" id="{B709E4B3-1CC0-4446-BB61-0AB892262D9C}"/>
                  </a:ext>
                </a:extLst>
              </p:cNvPr>
              <p:cNvGrpSpPr/>
              <p:nvPr/>
            </p:nvGrpSpPr>
            <p:grpSpPr>
              <a:xfrm>
                <a:off x="685551" y="2584042"/>
                <a:ext cx="183298" cy="1691244"/>
                <a:chOff x="685551" y="2584042"/>
                <a:chExt cx="183298" cy="1691244"/>
              </a:xfrm>
            </p:grpSpPr>
            <p:sp>
              <p:nvSpPr>
                <p:cNvPr id="15" name="Freeform 24">
                  <a:extLst>
                    <a:ext uri="{FF2B5EF4-FFF2-40B4-BE49-F238E27FC236}">
                      <a16:creationId xmlns:a16="http://schemas.microsoft.com/office/drawing/2014/main" xmlns="" id="{FFEB803B-4EDA-40CE-83DB-5AD316E5641B}"/>
                    </a:ext>
                  </a:extLst>
                </p:cNvPr>
                <p:cNvSpPr>
                  <a:spLocks/>
                </p:cNvSpPr>
                <p:nvPr/>
              </p:nvSpPr>
              <p:spPr bwMode="blackWhite">
                <a:xfrm>
                  <a:off x="685551" y="2584042"/>
                  <a:ext cx="183298" cy="1691244"/>
                </a:xfrm>
                <a:custGeom>
                  <a:avLst/>
                  <a:gdLst>
                    <a:gd name="T0" fmla="*/ 184 w 184"/>
                    <a:gd name="T1" fmla="*/ 0 h 1784"/>
                    <a:gd name="T2" fmla="*/ 184 w 184"/>
                    <a:gd name="T3" fmla="*/ 1584 h 1784"/>
                    <a:gd name="T4" fmla="*/ 176 w 184"/>
                    <a:gd name="T5" fmla="*/ 1736 h 1784"/>
                    <a:gd name="T6" fmla="*/ 80 w 184"/>
                    <a:gd name="T7" fmla="*/ 1784 h 1784"/>
                    <a:gd name="T8" fmla="*/ 32 w 184"/>
                    <a:gd name="T9" fmla="*/ 1760 h 1784"/>
                    <a:gd name="T10" fmla="*/ 0 w 184"/>
                    <a:gd name="T11" fmla="*/ 1680 h 1784"/>
                    <a:gd name="T12" fmla="*/ 0 w 184"/>
                    <a:gd name="T13" fmla="*/ 112 h 1784"/>
                    <a:gd name="T14" fmla="*/ 184 w 184"/>
                    <a:gd name="T15" fmla="*/ 0 h 1784"/>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20 w 10020"/>
                    <a:gd name="connsiteY0" fmla="*/ 0 h 10000"/>
                    <a:gd name="connsiteX1" fmla="*/ 10020 w 10020"/>
                    <a:gd name="connsiteY1" fmla="*/ 8879 h 10000"/>
                    <a:gd name="connsiteX2" fmla="*/ 9585 w 10020"/>
                    <a:gd name="connsiteY2" fmla="*/ 9731 h 10000"/>
                    <a:gd name="connsiteX3" fmla="*/ 4368 w 10020"/>
                    <a:gd name="connsiteY3" fmla="*/ 10000 h 10000"/>
                    <a:gd name="connsiteX4" fmla="*/ 1759 w 10020"/>
                    <a:gd name="connsiteY4" fmla="*/ 9865 h 10000"/>
                    <a:gd name="connsiteX5" fmla="*/ 20 w 10020"/>
                    <a:gd name="connsiteY5" fmla="*/ 9417 h 10000"/>
                    <a:gd name="connsiteX6" fmla="*/ 20 w 10020"/>
                    <a:gd name="connsiteY6" fmla="*/ 628 h 10000"/>
                    <a:gd name="connsiteX7" fmla="*/ 10020 w 10020"/>
                    <a:gd name="connsiteY7" fmla="*/ 0 h 10000"/>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34 w 10034"/>
                    <a:gd name="connsiteY0" fmla="*/ 0 h 10007"/>
                    <a:gd name="connsiteX1" fmla="*/ 10034 w 10034"/>
                    <a:gd name="connsiteY1" fmla="*/ 8879 h 10007"/>
                    <a:gd name="connsiteX2" fmla="*/ 9599 w 10034"/>
                    <a:gd name="connsiteY2" fmla="*/ 9731 h 10007"/>
                    <a:gd name="connsiteX3" fmla="*/ 4382 w 10034"/>
                    <a:gd name="connsiteY3" fmla="*/ 10000 h 10007"/>
                    <a:gd name="connsiteX4" fmla="*/ 1773 w 10034"/>
                    <a:gd name="connsiteY4" fmla="*/ 9865 h 10007"/>
                    <a:gd name="connsiteX5" fmla="*/ 34 w 10034"/>
                    <a:gd name="connsiteY5" fmla="*/ 9417 h 10007"/>
                    <a:gd name="connsiteX6" fmla="*/ 34 w 10034"/>
                    <a:gd name="connsiteY6" fmla="*/ 628 h 10007"/>
                    <a:gd name="connsiteX7" fmla="*/ 10034 w 10034"/>
                    <a:gd name="connsiteY7" fmla="*/ 0 h 10007"/>
                    <a:gd name="connsiteX0" fmla="*/ 10006 w 10006"/>
                    <a:gd name="connsiteY0" fmla="*/ 0 h 10007"/>
                    <a:gd name="connsiteX1" fmla="*/ 10006 w 10006"/>
                    <a:gd name="connsiteY1" fmla="*/ 8879 h 10007"/>
                    <a:gd name="connsiteX2" fmla="*/ 9571 w 10006"/>
                    <a:gd name="connsiteY2" fmla="*/ 9731 h 10007"/>
                    <a:gd name="connsiteX3" fmla="*/ 4354 w 10006"/>
                    <a:gd name="connsiteY3" fmla="*/ 10000 h 10007"/>
                    <a:gd name="connsiteX4" fmla="*/ 1745 w 10006"/>
                    <a:gd name="connsiteY4" fmla="*/ 9865 h 10007"/>
                    <a:gd name="connsiteX5" fmla="*/ 6 w 10006"/>
                    <a:gd name="connsiteY5" fmla="*/ 9417 h 10007"/>
                    <a:gd name="connsiteX6" fmla="*/ 6 w 10006"/>
                    <a:gd name="connsiteY6" fmla="*/ 628 h 10007"/>
                    <a:gd name="connsiteX7" fmla="*/ 10006 w 10006"/>
                    <a:gd name="connsiteY7" fmla="*/ 0 h 10007"/>
                    <a:gd name="connsiteX0" fmla="*/ 10013 w 10013"/>
                    <a:gd name="connsiteY0" fmla="*/ 0 h 10010"/>
                    <a:gd name="connsiteX1" fmla="*/ 10013 w 10013"/>
                    <a:gd name="connsiteY1" fmla="*/ 8879 h 10010"/>
                    <a:gd name="connsiteX2" fmla="*/ 9578 w 10013"/>
                    <a:gd name="connsiteY2" fmla="*/ 9731 h 10010"/>
                    <a:gd name="connsiteX3" fmla="*/ 4361 w 10013"/>
                    <a:gd name="connsiteY3" fmla="*/ 10000 h 10010"/>
                    <a:gd name="connsiteX4" fmla="*/ 1361 w 10013"/>
                    <a:gd name="connsiteY4" fmla="*/ 9882 h 10010"/>
                    <a:gd name="connsiteX5" fmla="*/ 13 w 10013"/>
                    <a:gd name="connsiteY5" fmla="*/ 9417 h 10010"/>
                    <a:gd name="connsiteX6" fmla="*/ 13 w 10013"/>
                    <a:gd name="connsiteY6" fmla="*/ 628 h 10010"/>
                    <a:gd name="connsiteX7" fmla="*/ 10013 w 10013"/>
                    <a:gd name="connsiteY7" fmla="*/ 0 h 10010"/>
                    <a:gd name="connsiteX0" fmla="*/ 10019 w 10019"/>
                    <a:gd name="connsiteY0" fmla="*/ 0 h 10010"/>
                    <a:gd name="connsiteX1" fmla="*/ 10019 w 10019"/>
                    <a:gd name="connsiteY1" fmla="*/ 8879 h 10010"/>
                    <a:gd name="connsiteX2" fmla="*/ 9584 w 10019"/>
                    <a:gd name="connsiteY2" fmla="*/ 9731 h 10010"/>
                    <a:gd name="connsiteX3" fmla="*/ 4367 w 10019"/>
                    <a:gd name="connsiteY3" fmla="*/ 10000 h 10010"/>
                    <a:gd name="connsiteX4" fmla="*/ 1367 w 10019"/>
                    <a:gd name="connsiteY4" fmla="*/ 9882 h 10010"/>
                    <a:gd name="connsiteX5" fmla="*/ 19 w 10019"/>
                    <a:gd name="connsiteY5" fmla="*/ 9417 h 10010"/>
                    <a:gd name="connsiteX6" fmla="*/ 19 w 10019"/>
                    <a:gd name="connsiteY6" fmla="*/ 628 h 10010"/>
                    <a:gd name="connsiteX7" fmla="*/ 10019 w 10019"/>
                    <a:gd name="connsiteY7" fmla="*/ 0 h 10010"/>
                    <a:gd name="connsiteX0" fmla="*/ 10019 w 10019"/>
                    <a:gd name="connsiteY0" fmla="*/ 0 h 10001"/>
                    <a:gd name="connsiteX1" fmla="*/ 10019 w 10019"/>
                    <a:gd name="connsiteY1" fmla="*/ 8879 h 10001"/>
                    <a:gd name="connsiteX2" fmla="*/ 9584 w 10019"/>
                    <a:gd name="connsiteY2" fmla="*/ 9731 h 10001"/>
                    <a:gd name="connsiteX3" fmla="*/ 4367 w 10019"/>
                    <a:gd name="connsiteY3" fmla="*/ 10000 h 10001"/>
                    <a:gd name="connsiteX4" fmla="*/ 1367 w 10019"/>
                    <a:gd name="connsiteY4" fmla="*/ 9882 h 10001"/>
                    <a:gd name="connsiteX5" fmla="*/ 19 w 10019"/>
                    <a:gd name="connsiteY5" fmla="*/ 9417 h 10001"/>
                    <a:gd name="connsiteX6" fmla="*/ 19 w 10019"/>
                    <a:gd name="connsiteY6" fmla="*/ 628 h 10001"/>
                    <a:gd name="connsiteX7" fmla="*/ 10019 w 10019"/>
                    <a:gd name="connsiteY7"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9" h="10001">
                      <a:moveTo>
                        <a:pt x="10019" y="0"/>
                      </a:moveTo>
                      <a:lnTo>
                        <a:pt x="10019" y="8879"/>
                      </a:lnTo>
                      <a:lnTo>
                        <a:pt x="9584" y="9731"/>
                      </a:lnTo>
                      <a:cubicBezTo>
                        <a:pt x="8642" y="9918"/>
                        <a:pt x="5997" y="10017"/>
                        <a:pt x="4367" y="10000"/>
                      </a:cubicBezTo>
                      <a:cubicBezTo>
                        <a:pt x="2737" y="9983"/>
                        <a:pt x="2729" y="10014"/>
                        <a:pt x="1367" y="9882"/>
                      </a:cubicBezTo>
                      <a:cubicBezTo>
                        <a:pt x="5" y="9750"/>
                        <a:pt x="-53" y="9591"/>
                        <a:pt x="19" y="9417"/>
                      </a:cubicBezTo>
                      <a:lnTo>
                        <a:pt x="19" y="628"/>
                      </a:lnTo>
                      <a:lnTo>
                        <a:pt x="10019" y="0"/>
                      </a:lnTo>
                      <a:close/>
                    </a:path>
                  </a:pathLst>
                </a:custGeom>
                <a:solidFill>
                  <a:schemeClr val="bg1">
                    <a:lumMod val="75000"/>
                  </a:schemeClr>
                </a:solidFill>
                <a:ln w="12700" cap="flat" cmpd="sng">
                  <a:noFill/>
                  <a:prstDash val="solid"/>
                  <a:round/>
                  <a:headEnd/>
                  <a:tailEnd/>
                </a:ln>
                <a:effectLst/>
                <a:extLst/>
              </p:spPr>
              <p:txBody>
                <a:bodyPr wrap="none" anchor="ctr"/>
                <a:lstStyle/>
                <a:p>
                  <a:endParaRPr lang="en-US"/>
                </a:p>
              </p:txBody>
            </p:sp>
            <p:sp>
              <p:nvSpPr>
                <p:cNvPr id="16" name="Line 25">
                  <a:extLst>
                    <a:ext uri="{FF2B5EF4-FFF2-40B4-BE49-F238E27FC236}">
                      <a16:creationId xmlns:a16="http://schemas.microsoft.com/office/drawing/2014/main" xmlns="" id="{144DCE34-E155-4139-B178-5BA222AE1EC2}"/>
                    </a:ext>
                  </a:extLst>
                </p:cNvPr>
                <p:cNvSpPr>
                  <a:spLocks noChangeShapeType="1"/>
                </p:cNvSpPr>
                <p:nvPr/>
              </p:nvSpPr>
              <p:spPr bwMode="blackWhite">
                <a:xfrm flipV="1">
                  <a:off x="768886" y="2662629"/>
                  <a:ext cx="0" cy="160213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26">
                  <a:extLst>
                    <a:ext uri="{FF2B5EF4-FFF2-40B4-BE49-F238E27FC236}">
                      <a16:creationId xmlns:a16="http://schemas.microsoft.com/office/drawing/2014/main" xmlns="" id="{300CB331-3B64-4C97-AE68-2943ED935AA1}"/>
                    </a:ext>
                  </a:extLst>
                </p:cNvPr>
                <p:cNvSpPr>
                  <a:spLocks noChangeShapeType="1"/>
                </p:cNvSpPr>
                <p:nvPr/>
              </p:nvSpPr>
              <p:spPr bwMode="blackWhite">
                <a:xfrm flipV="1">
                  <a:off x="723619" y="2671952"/>
                  <a:ext cx="0" cy="1586565"/>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27">
                  <a:extLst>
                    <a:ext uri="{FF2B5EF4-FFF2-40B4-BE49-F238E27FC236}">
                      <a16:creationId xmlns:a16="http://schemas.microsoft.com/office/drawing/2014/main" xmlns="" id="{9D01F5BA-D54B-474C-B50B-5EFEF82683B2}"/>
                    </a:ext>
                  </a:extLst>
                </p:cNvPr>
                <p:cNvSpPr>
                  <a:spLocks noChangeShapeType="1"/>
                </p:cNvSpPr>
                <p:nvPr/>
              </p:nvSpPr>
              <p:spPr bwMode="blackWhite">
                <a:xfrm flipV="1">
                  <a:off x="824340" y="2584042"/>
                  <a:ext cx="0" cy="1609747"/>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 name="Group 6">
              <a:extLst>
                <a:ext uri="{FF2B5EF4-FFF2-40B4-BE49-F238E27FC236}">
                  <a16:creationId xmlns:a16="http://schemas.microsoft.com/office/drawing/2014/main" xmlns="" id="{3BCE87B7-5A7B-4FCF-AEAC-A27202173FDF}"/>
                </a:ext>
              </a:extLst>
            </p:cNvPr>
            <p:cNvGrpSpPr>
              <a:grpSpLocks/>
            </p:cNvGrpSpPr>
            <p:nvPr/>
          </p:nvGrpSpPr>
          <p:grpSpPr>
            <a:xfrm>
              <a:off x="875885" y="1997088"/>
              <a:ext cx="2729962" cy="50091"/>
              <a:chOff x="852675" y="1784331"/>
              <a:chExt cx="5493752" cy="112962"/>
            </a:xfrm>
          </p:grpSpPr>
          <p:sp>
            <p:nvSpPr>
              <p:cNvPr id="11" name="Line 28">
                <a:extLst>
                  <a:ext uri="{FF2B5EF4-FFF2-40B4-BE49-F238E27FC236}">
                    <a16:creationId xmlns:a16="http://schemas.microsoft.com/office/drawing/2014/main" xmlns="" id="{E46EA7C0-1454-46E6-B9C8-D8A08764ED01}"/>
                  </a:ext>
                </a:extLst>
              </p:cNvPr>
              <p:cNvSpPr>
                <a:spLocks noChangeShapeType="1"/>
              </p:cNvSpPr>
              <p:nvPr/>
            </p:nvSpPr>
            <p:spPr bwMode="blackWhite">
              <a:xfrm>
                <a:off x="852675" y="1897293"/>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29">
                <a:extLst>
                  <a:ext uri="{FF2B5EF4-FFF2-40B4-BE49-F238E27FC236}">
                    <a16:creationId xmlns:a16="http://schemas.microsoft.com/office/drawing/2014/main" xmlns="" id="{5018DDC2-4CF8-4CD0-8120-185681102C2A}"/>
                  </a:ext>
                </a:extLst>
              </p:cNvPr>
              <p:cNvSpPr>
                <a:spLocks noChangeShapeType="1"/>
              </p:cNvSpPr>
              <p:nvPr/>
            </p:nvSpPr>
            <p:spPr bwMode="blackWhite">
              <a:xfrm>
                <a:off x="852675" y="1784331"/>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 name="TextBox 7">
              <a:extLst>
                <a:ext uri="{FF2B5EF4-FFF2-40B4-BE49-F238E27FC236}">
                  <a16:creationId xmlns:a16="http://schemas.microsoft.com/office/drawing/2014/main" xmlns="" id="{1999B0ED-018F-497D-97F2-E9D721C78C0C}"/>
                </a:ext>
              </a:extLst>
            </p:cNvPr>
            <p:cNvSpPr txBox="1">
              <a:spLocks/>
            </p:cNvSpPr>
            <p:nvPr/>
          </p:nvSpPr>
          <p:spPr>
            <a:xfrm>
              <a:off x="921154" y="2022886"/>
              <a:ext cx="2684694" cy="267933"/>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x-none" baseline="0">
                  <a:latin typeface="+mn-lt"/>
                </a:defRPr>
              </a:lvl1pPr>
              <a:lvl2pPr marL="193675" lvl="1" indent="-192088" defTabSz="895350" eaLnBrk="1" latinLnBrk="0" hangingPunct="1">
                <a:buClr>
                  <a:schemeClr val="tx2"/>
                </a:buClr>
                <a:buSzPct val="125000"/>
                <a:buFont typeface="Arial" charset="0"/>
                <a:buChar char="▪"/>
                <a:defRPr lang="x-none" baseline="0">
                  <a:latin typeface="+mn-lt"/>
                </a:defRPr>
              </a:lvl2pPr>
              <a:lvl3pPr marL="457200" lvl="2" indent="-261938" defTabSz="895350" eaLnBrk="1" latinLnBrk="0" hangingPunct="1">
                <a:buClr>
                  <a:schemeClr val="tx2"/>
                </a:buClr>
                <a:buSzPct val="120000"/>
                <a:buFont typeface="Arial" charset="0"/>
                <a:buChar char="–"/>
                <a:defRPr lang="x-none" baseline="0">
                  <a:latin typeface="+mn-lt"/>
                </a:defRPr>
              </a:lvl3pPr>
              <a:lvl4pPr marL="614363" lvl="3" indent="-155575" defTabSz="895350" eaLnBrk="1" latinLnBrk="0" hangingPunct="1">
                <a:buClr>
                  <a:schemeClr val="tx2"/>
                </a:buClr>
                <a:buSzPct val="120000"/>
                <a:buFont typeface="Arial" charset="0"/>
                <a:buChar char="▫"/>
                <a:defRPr lang="x-none" baseline="0">
                  <a:latin typeface="+mn-lt"/>
                </a:defRPr>
              </a:lvl4pPr>
              <a:lvl5pPr marL="749808" lvl="4" indent="-130175" defTabSz="895350" eaLnBrk="1" latinLnBrk="0" hangingPunct="1">
                <a:buClr>
                  <a:schemeClr val="tx2"/>
                </a:buClr>
                <a:buSzPct val="89000"/>
                <a:buFont typeface="Arial" charset="0"/>
                <a:buChar char="-"/>
                <a:defRPr lang="x-none"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marL="1587" lvl="1" indent="0">
                <a:buNone/>
              </a:pPr>
              <a:endParaRPr lang="en-US" sz="14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93AFE89D-138D-437A-A73B-A3AF62E7E1AA}"/>
                </a:ext>
              </a:extLst>
            </p:cNvPr>
            <p:cNvSpPr/>
            <p:nvPr/>
          </p:nvSpPr>
          <p:spPr>
            <a:xfrm>
              <a:off x="894015" y="2105474"/>
              <a:ext cx="2704901" cy="467820"/>
            </a:xfrm>
            <a:prstGeom prst="rect">
              <a:avLst/>
            </a:prstGeom>
          </p:spPr>
          <p:txBody>
            <a:bodyPr wrap="square">
              <a:spAutoFit/>
            </a:bodyPr>
            <a:lstStyle/>
            <a:p>
              <a:pPr fontAlgn="base"/>
              <a:r>
                <a:rPr lang="en-US" sz="1600" b="1" dirty="0">
                  <a:solidFill>
                    <a:srgbClr val="111111"/>
                  </a:solidFill>
                  <a:latin typeface="+mj-lt"/>
                </a:rPr>
                <a:t>Higher Education Is Overrated; Skills Aren’t (2010)</a:t>
              </a:r>
            </a:p>
          </p:txBody>
        </p:sp>
      </p:grpSp>
      <p:grpSp>
        <p:nvGrpSpPr>
          <p:cNvPr id="21" name="Group 20">
            <a:extLst>
              <a:ext uri="{FF2B5EF4-FFF2-40B4-BE49-F238E27FC236}">
                <a16:creationId xmlns:a16="http://schemas.microsoft.com/office/drawing/2014/main" xmlns="" id="{07C83C32-1815-450C-87F9-398AC9099EF7}"/>
              </a:ext>
            </a:extLst>
          </p:cNvPr>
          <p:cNvGrpSpPr/>
          <p:nvPr/>
        </p:nvGrpSpPr>
        <p:grpSpPr>
          <a:xfrm>
            <a:off x="609600" y="2780151"/>
            <a:ext cx="3810310" cy="1523999"/>
            <a:chOff x="685551" y="2582709"/>
            <a:chExt cx="3048250" cy="1692577"/>
          </a:xfrm>
        </p:grpSpPr>
        <p:sp>
          <p:nvSpPr>
            <p:cNvPr id="27" name="Freeform 23">
              <a:extLst>
                <a:ext uri="{FF2B5EF4-FFF2-40B4-BE49-F238E27FC236}">
                  <a16:creationId xmlns:a16="http://schemas.microsoft.com/office/drawing/2014/main" xmlns="" id="{BE8E774B-9141-40FF-ADA2-2923E8B3DDB7}"/>
                </a:ext>
              </a:extLst>
            </p:cNvPr>
            <p:cNvSpPr>
              <a:spLocks/>
            </p:cNvSpPr>
            <p:nvPr/>
          </p:nvSpPr>
          <p:spPr bwMode="blackWhite">
            <a:xfrm>
              <a:off x="685898" y="2582709"/>
              <a:ext cx="3047903" cy="1692187"/>
            </a:xfrm>
            <a:custGeom>
              <a:avLst/>
              <a:gdLst>
                <a:gd name="T0" fmla="*/ 152 w 2515"/>
                <a:gd name="T1" fmla="*/ 2 h 1706"/>
                <a:gd name="T2" fmla="*/ 2515 w 2515"/>
                <a:gd name="T3" fmla="*/ 0 h 1706"/>
                <a:gd name="T4" fmla="*/ 2515 w 2515"/>
                <a:gd name="T5" fmla="*/ 1486 h 1706"/>
                <a:gd name="T6" fmla="*/ 2486 w 2515"/>
                <a:gd name="T7" fmla="*/ 1644 h 1706"/>
                <a:gd name="T8" fmla="*/ 2424 w 2515"/>
                <a:gd name="T9" fmla="*/ 1706 h 1706"/>
                <a:gd name="T10" fmla="*/ 64 w 2515"/>
                <a:gd name="T11" fmla="*/ 1706 h 1706"/>
                <a:gd name="T12" fmla="*/ 29 w 2515"/>
                <a:gd name="T13" fmla="*/ 1601 h 1706"/>
                <a:gd name="T14" fmla="*/ 0 w 2515"/>
                <a:gd name="T15" fmla="*/ 178 h 1706"/>
                <a:gd name="T16" fmla="*/ 152 w 2515"/>
                <a:gd name="T17" fmla="*/ 2 h 1706"/>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604" y="12"/>
                  </a:moveTo>
                  <a:lnTo>
                    <a:pt x="10000" y="0"/>
                  </a:lnTo>
                  <a:lnTo>
                    <a:pt x="10000" y="8710"/>
                  </a:lnTo>
                  <a:cubicBezTo>
                    <a:pt x="9962" y="9019"/>
                    <a:pt x="10012" y="9278"/>
                    <a:pt x="9885" y="9637"/>
                  </a:cubicBezTo>
                  <a:cubicBezTo>
                    <a:pt x="9803" y="9758"/>
                    <a:pt x="9780" y="9896"/>
                    <a:pt x="9638" y="10000"/>
                  </a:cubicBezTo>
                  <a:lnTo>
                    <a:pt x="254" y="10000"/>
                  </a:lnTo>
                  <a:cubicBezTo>
                    <a:pt x="208" y="9795"/>
                    <a:pt x="161" y="9590"/>
                    <a:pt x="115" y="9385"/>
                  </a:cubicBezTo>
                  <a:cubicBezTo>
                    <a:pt x="77" y="6604"/>
                    <a:pt x="38" y="3824"/>
                    <a:pt x="0" y="1043"/>
                  </a:cubicBezTo>
                  <a:lnTo>
                    <a:pt x="604" y="12"/>
                  </a:lnTo>
                  <a:close/>
                </a:path>
              </a:pathLst>
            </a:custGeom>
            <a:solidFill>
              <a:schemeClr val="bg2">
                <a:lumMod val="95000"/>
                <a:alpha val="57000"/>
              </a:schemeClr>
            </a:solidFill>
            <a:ln w="12700" cap="flat" cmpd="sng">
              <a:noFill/>
              <a:prstDash val="solid"/>
              <a:round/>
              <a:headEnd/>
              <a:tailEnd/>
            </a:ln>
            <a:effectLst>
              <a:outerShdw dist="35921" dir="2700000" algn="ctr" rotWithShape="0">
                <a:schemeClr val="bg2"/>
              </a:outerShdw>
            </a:effectLst>
          </p:spPr>
          <p:txBody>
            <a:bodyPr wrap="none" anchor="ctr"/>
            <a:lstStyle/>
            <a:p>
              <a:endParaRPr lang="en-US" dirty="0"/>
            </a:p>
          </p:txBody>
        </p:sp>
        <p:grpSp>
          <p:nvGrpSpPr>
            <p:cNvPr id="28" name="Group 27">
              <a:extLst>
                <a:ext uri="{FF2B5EF4-FFF2-40B4-BE49-F238E27FC236}">
                  <a16:creationId xmlns:a16="http://schemas.microsoft.com/office/drawing/2014/main" xmlns="" id="{F9D99A34-33B5-44E5-B733-A7A44271B78F}"/>
                </a:ext>
              </a:extLst>
            </p:cNvPr>
            <p:cNvGrpSpPr/>
            <p:nvPr/>
          </p:nvGrpSpPr>
          <p:grpSpPr>
            <a:xfrm>
              <a:off x="685551" y="2584042"/>
              <a:ext cx="183298" cy="1691244"/>
              <a:chOff x="685551" y="2584042"/>
              <a:chExt cx="183298" cy="1691244"/>
            </a:xfrm>
          </p:grpSpPr>
          <p:sp>
            <p:nvSpPr>
              <p:cNvPr id="29" name="Freeform 24">
                <a:extLst>
                  <a:ext uri="{FF2B5EF4-FFF2-40B4-BE49-F238E27FC236}">
                    <a16:creationId xmlns:a16="http://schemas.microsoft.com/office/drawing/2014/main" xmlns="" id="{5367B04D-1BBC-4DCB-A7C0-AA1C23A5BEBC}"/>
                  </a:ext>
                </a:extLst>
              </p:cNvPr>
              <p:cNvSpPr>
                <a:spLocks/>
              </p:cNvSpPr>
              <p:nvPr/>
            </p:nvSpPr>
            <p:spPr bwMode="blackWhite">
              <a:xfrm>
                <a:off x="685551" y="2584042"/>
                <a:ext cx="183298" cy="1691244"/>
              </a:xfrm>
              <a:custGeom>
                <a:avLst/>
                <a:gdLst>
                  <a:gd name="T0" fmla="*/ 184 w 184"/>
                  <a:gd name="T1" fmla="*/ 0 h 1784"/>
                  <a:gd name="T2" fmla="*/ 184 w 184"/>
                  <a:gd name="T3" fmla="*/ 1584 h 1784"/>
                  <a:gd name="T4" fmla="*/ 176 w 184"/>
                  <a:gd name="T5" fmla="*/ 1736 h 1784"/>
                  <a:gd name="T6" fmla="*/ 80 w 184"/>
                  <a:gd name="T7" fmla="*/ 1784 h 1784"/>
                  <a:gd name="T8" fmla="*/ 32 w 184"/>
                  <a:gd name="T9" fmla="*/ 1760 h 1784"/>
                  <a:gd name="T10" fmla="*/ 0 w 184"/>
                  <a:gd name="T11" fmla="*/ 1680 h 1784"/>
                  <a:gd name="T12" fmla="*/ 0 w 184"/>
                  <a:gd name="T13" fmla="*/ 112 h 1784"/>
                  <a:gd name="T14" fmla="*/ 184 w 184"/>
                  <a:gd name="T15" fmla="*/ 0 h 1784"/>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20 w 10020"/>
                  <a:gd name="connsiteY0" fmla="*/ 0 h 10000"/>
                  <a:gd name="connsiteX1" fmla="*/ 10020 w 10020"/>
                  <a:gd name="connsiteY1" fmla="*/ 8879 h 10000"/>
                  <a:gd name="connsiteX2" fmla="*/ 9585 w 10020"/>
                  <a:gd name="connsiteY2" fmla="*/ 9731 h 10000"/>
                  <a:gd name="connsiteX3" fmla="*/ 4368 w 10020"/>
                  <a:gd name="connsiteY3" fmla="*/ 10000 h 10000"/>
                  <a:gd name="connsiteX4" fmla="*/ 1759 w 10020"/>
                  <a:gd name="connsiteY4" fmla="*/ 9865 h 10000"/>
                  <a:gd name="connsiteX5" fmla="*/ 20 w 10020"/>
                  <a:gd name="connsiteY5" fmla="*/ 9417 h 10000"/>
                  <a:gd name="connsiteX6" fmla="*/ 20 w 10020"/>
                  <a:gd name="connsiteY6" fmla="*/ 628 h 10000"/>
                  <a:gd name="connsiteX7" fmla="*/ 10020 w 10020"/>
                  <a:gd name="connsiteY7" fmla="*/ 0 h 10000"/>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34 w 10034"/>
                  <a:gd name="connsiteY0" fmla="*/ 0 h 10007"/>
                  <a:gd name="connsiteX1" fmla="*/ 10034 w 10034"/>
                  <a:gd name="connsiteY1" fmla="*/ 8879 h 10007"/>
                  <a:gd name="connsiteX2" fmla="*/ 9599 w 10034"/>
                  <a:gd name="connsiteY2" fmla="*/ 9731 h 10007"/>
                  <a:gd name="connsiteX3" fmla="*/ 4382 w 10034"/>
                  <a:gd name="connsiteY3" fmla="*/ 10000 h 10007"/>
                  <a:gd name="connsiteX4" fmla="*/ 1773 w 10034"/>
                  <a:gd name="connsiteY4" fmla="*/ 9865 h 10007"/>
                  <a:gd name="connsiteX5" fmla="*/ 34 w 10034"/>
                  <a:gd name="connsiteY5" fmla="*/ 9417 h 10007"/>
                  <a:gd name="connsiteX6" fmla="*/ 34 w 10034"/>
                  <a:gd name="connsiteY6" fmla="*/ 628 h 10007"/>
                  <a:gd name="connsiteX7" fmla="*/ 10034 w 10034"/>
                  <a:gd name="connsiteY7" fmla="*/ 0 h 10007"/>
                  <a:gd name="connsiteX0" fmla="*/ 10006 w 10006"/>
                  <a:gd name="connsiteY0" fmla="*/ 0 h 10007"/>
                  <a:gd name="connsiteX1" fmla="*/ 10006 w 10006"/>
                  <a:gd name="connsiteY1" fmla="*/ 8879 h 10007"/>
                  <a:gd name="connsiteX2" fmla="*/ 9571 w 10006"/>
                  <a:gd name="connsiteY2" fmla="*/ 9731 h 10007"/>
                  <a:gd name="connsiteX3" fmla="*/ 4354 w 10006"/>
                  <a:gd name="connsiteY3" fmla="*/ 10000 h 10007"/>
                  <a:gd name="connsiteX4" fmla="*/ 1745 w 10006"/>
                  <a:gd name="connsiteY4" fmla="*/ 9865 h 10007"/>
                  <a:gd name="connsiteX5" fmla="*/ 6 w 10006"/>
                  <a:gd name="connsiteY5" fmla="*/ 9417 h 10007"/>
                  <a:gd name="connsiteX6" fmla="*/ 6 w 10006"/>
                  <a:gd name="connsiteY6" fmla="*/ 628 h 10007"/>
                  <a:gd name="connsiteX7" fmla="*/ 10006 w 10006"/>
                  <a:gd name="connsiteY7" fmla="*/ 0 h 10007"/>
                  <a:gd name="connsiteX0" fmla="*/ 10013 w 10013"/>
                  <a:gd name="connsiteY0" fmla="*/ 0 h 10010"/>
                  <a:gd name="connsiteX1" fmla="*/ 10013 w 10013"/>
                  <a:gd name="connsiteY1" fmla="*/ 8879 h 10010"/>
                  <a:gd name="connsiteX2" fmla="*/ 9578 w 10013"/>
                  <a:gd name="connsiteY2" fmla="*/ 9731 h 10010"/>
                  <a:gd name="connsiteX3" fmla="*/ 4361 w 10013"/>
                  <a:gd name="connsiteY3" fmla="*/ 10000 h 10010"/>
                  <a:gd name="connsiteX4" fmla="*/ 1361 w 10013"/>
                  <a:gd name="connsiteY4" fmla="*/ 9882 h 10010"/>
                  <a:gd name="connsiteX5" fmla="*/ 13 w 10013"/>
                  <a:gd name="connsiteY5" fmla="*/ 9417 h 10010"/>
                  <a:gd name="connsiteX6" fmla="*/ 13 w 10013"/>
                  <a:gd name="connsiteY6" fmla="*/ 628 h 10010"/>
                  <a:gd name="connsiteX7" fmla="*/ 10013 w 10013"/>
                  <a:gd name="connsiteY7" fmla="*/ 0 h 10010"/>
                  <a:gd name="connsiteX0" fmla="*/ 10019 w 10019"/>
                  <a:gd name="connsiteY0" fmla="*/ 0 h 10010"/>
                  <a:gd name="connsiteX1" fmla="*/ 10019 w 10019"/>
                  <a:gd name="connsiteY1" fmla="*/ 8879 h 10010"/>
                  <a:gd name="connsiteX2" fmla="*/ 9584 w 10019"/>
                  <a:gd name="connsiteY2" fmla="*/ 9731 h 10010"/>
                  <a:gd name="connsiteX3" fmla="*/ 4367 w 10019"/>
                  <a:gd name="connsiteY3" fmla="*/ 10000 h 10010"/>
                  <a:gd name="connsiteX4" fmla="*/ 1367 w 10019"/>
                  <a:gd name="connsiteY4" fmla="*/ 9882 h 10010"/>
                  <a:gd name="connsiteX5" fmla="*/ 19 w 10019"/>
                  <a:gd name="connsiteY5" fmla="*/ 9417 h 10010"/>
                  <a:gd name="connsiteX6" fmla="*/ 19 w 10019"/>
                  <a:gd name="connsiteY6" fmla="*/ 628 h 10010"/>
                  <a:gd name="connsiteX7" fmla="*/ 10019 w 10019"/>
                  <a:gd name="connsiteY7" fmla="*/ 0 h 10010"/>
                  <a:gd name="connsiteX0" fmla="*/ 10019 w 10019"/>
                  <a:gd name="connsiteY0" fmla="*/ 0 h 10001"/>
                  <a:gd name="connsiteX1" fmla="*/ 10019 w 10019"/>
                  <a:gd name="connsiteY1" fmla="*/ 8879 h 10001"/>
                  <a:gd name="connsiteX2" fmla="*/ 9584 w 10019"/>
                  <a:gd name="connsiteY2" fmla="*/ 9731 h 10001"/>
                  <a:gd name="connsiteX3" fmla="*/ 4367 w 10019"/>
                  <a:gd name="connsiteY3" fmla="*/ 10000 h 10001"/>
                  <a:gd name="connsiteX4" fmla="*/ 1367 w 10019"/>
                  <a:gd name="connsiteY4" fmla="*/ 9882 h 10001"/>
                  <a:gd name="connsiteX5" fmla="*/ 19 w 10019"/>
                  <a:gd name="connsiteY5" fmla="*/ 9417 h 10001"/>
                  <a:gd name="connsiteX6" fmla="*/ 19 w 10019"/>
                  <a:gd name="connsiteY6" fmla="*/ 628 h 10001"/>
                  <a:gd name="connsiteX7" fmla="*/ 10019 w 10019"/>
                  <a:gd name="connsiteY7"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9" h="10001">
                    <a:moveTo>
                      <a:pt x="10019" y="0"/>
                    </a:moveTo>
                    <a:lnTo>
                      <a:pt x="10019" y="8879"/>
                    </a:lnTo>
                    <a:lnTo>
                      <a:pt x="9584" y="9731"/>
                    </a:lnTo>
                    <a:cubicBezTo>
                      <a:pt x="8642" y="9918"/>
                      <a:pt x="5997" y="10017"/>
                      <a:pt x="4367" y="10000"/>
                    </a:cubicBezTo>
                    <a:cubicBezTo>
                      <a:pt x="2737" y="9983"/>
                      <a:pt x="2729" y="10014"/>
                      <a:pt x="1367" y="9882"/>
                    </a:cubicBezTo>
                    <a:cubicBezTo>
                      <a:pt x="5" y="9750"/>
                      <a:pt x="-53" y="9591"/>
                      <a:pt x="19" y="9417"/>
                    </a:cubicBezTo>
                    <a:lnTo>
                      <a:pt x="19" y="628"/>
                    </a:lnTo>
                    <a:lnTo>
                      <a:pt x="10019" y="0"/>
                    </a:lnTo>
                    <a:close/>
                  </a:path>
                </a:pathLst>
              </a:custGeom>
              <a:solidFill>
                <a:schemeClr val="bg1">
                  <a:lumMod val="75000"/>
                </a:schemeClr>
              </a:solidFill>
              <a:ln w="12700" cap="flat" cmpd="sng">
                <a:noFill/>
                <a:prstDash val="solid"/>
                <a:round/>
                <a:headEnd/>
                <a:tailEnd/>
              </a:ln>
              <a:effectLst/>
              <a:extLst/>
            </p:spPr>
            <p:txBody>
              <a:bodyPr wrap="none" anchor="ctr"/>
              <a:lstStyle/>
              <a:p>
                <a:endParaRPr lang="en-US"/>
              </a:p>
            </p:txBody>
          </p:sp>
          <p:sp>
            <p:nvSpPr>
              <p:cNvPr id="30" name="Line 25">
                <a:extLst>
                  <a:ext uri="{FF2B5EF4-FFF2-40B4-BE49-F238E27FC236}">
                    <a16:creationId xmlns:a16="http://schemas.microsoft.com/office/drawing/2014/main" xmlns="" id="{60008D9F-E2B5-4F61-8118-0E96AA811F09}"/>
                  </a:ext>
                </a:extLst>
              </p:cNvPr>
              <p:cNvSpPr>
                <a:spLocks noChangeShapeType="1"/>
              </p:cNvSpPr>
              <p:nvPr/>
            </p:nvSpPr>
            <p:spPr bwMode="blackWhite">
              <a:xfrm flipV="1">
                <a:off x="768886" y="2662629"/>
                <a:ext cx="0" cy="160213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26">
                <a:extLst>
                  <a:ext uri="{FF2B5EF4-FFF2-40B4-BE49-F238E27FC236}">
                    <a16:creationId xmlns:a16="http://schemas.microsoft.com/office/drawing/2014/main" xmlns="" id="{9EAB5720-78D7-417B-9652-EE0A22839CCC}"/>
                  </a:ext>
                </a:extLst>
              </p:cNvPr>
              <p:cNvSpPr>
                <a:spLocks noChangeShapeType="1"/>
              </p:cNvSpPr>
              <p:nvPr/>
            </p:nvSpPr>
            <p:spPr bwMode="blackWhite">
              <a:xfrm flipV="1">
                <a:off x="723619" y="2671952"/>
                <a:ext cx="0" cy="1586565"/>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27">
                <a:extLst>
                  <a:ext uri="{FF2B5EF4-FFF2-40B4-BE49-F238E27FC236}">
                    <a16:creationId xmlns:a16="http://schemas.microsoft.com/office/drawing/2014/main" xmlns="" id="{2BE058AE-5FCA-44E4-B350-94295D99CBE2}"/>
                  </a:ext>
                </a:extLst>
              </p:cNvPr>
              <p:cNvSpPr>
                <a:spLocks noChangeShapeType="1"/>
              </p:cNvSpPr>
              <p:nvPr/>
            </p:nvSpPr>
            <p:spPr bwMode="blackWhite">
              <a:xfrm flipV="1">
                <a:off x="824340" y="2584042"/>
                <a:ext cx="0" cy="1609747"/>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 name="Group 21">
            <a:extLst>
              <a:ext uri="{FF2B5EF4-FFF2-40B4-BE49-F238E27FC236}">
                <a16:creationId xmlns:a16="http://schemas.microsoft.com/office/drawing/2014/main" xmlns="" id="{910FEB43-AA83-4D50-B9C7-682F49268E93}"/>
              </a:ext>
            </a:extLst>
          </p:cNvPr>
          <p:cNvGrpSpPr>
            <a:grpSpLocks/>
          </p:cNvGrpSpPr>
          <p:nvPr/>
        </p:nvGrpSpPr>
        <p:grpSpPr>
          <a:xfrm>
            <a:off x="942456" y="3466759"/>
            <a:ext cx="3412450" cy="62614"/>
            <a:chOff x="852675" y="1784331"/>
            <a:chExt cx="5493752" cy="112962"/>
          </a:xfrm>
        </p:grpSpPr>
        <p:sp>
          <p:nvSpPr>
            <p:cNvPr id="25" name="Line 28">
              <a:extLst>
                <a:ext uri="{FF2B5EF4-FFF2-40B4-BE49-F238E27FC236}">
                  <a16:creationId xmlns:a16="http://schemas.microsoft.com/office/drawing/2014/main" xmlns="" id="{7F46D8A0-D027-4860-923F-785100B6672A}"/>
                </a:ext>
              </a:extLst>
            </p:cNvPr>
            <p:cNvSpPr>
              <a:spLocks noChangeShapeType="1"/>
            </p:cNvSpPr>
            <p:nvPr/>
          </p:nvSpPr>
          <p:spPr bwMode="blackWhite">
            <a:xfrm>
              <a:off x="852675" y="1897293"/>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9">
              <a:extLst>
                <a:ext uri="{FF2B5EF4-FFF2-40B4-BE49-F238E27FC236}">
                  <a16:creationId xmlns:a16="http://schemas.microsoft.com/office/drawing/2014/main" xmlns="" id="{2934751F-F611-4228-9D47-0B92CE4E84E5}"/>
                </a:ext>
              </a:extLst>
            </p:cNvPr>
            <p:cNvSpPr>
              <a:spLocks noChangeShapeType="1"/>
            </p:cNvSpPr>
            <p:nvPr/>
          </p:nvSpPr>
          <p:spPr bwMode="blackWhite">
            <a:xfrm>
              <a:off x="852675" y="1784331"/>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 name="TextBox 22">
            <a:extLst>
              <a:ext uri="{FF2B5EF4-FFF2-40B4-BE49-F238E27FC236}">
                <a16:creationId xmlns:a16="http://schemas.microsoft.com/office/drawing/2014/main" xmlns="" id="{97F4E8AF-7ADC-4ABD-A8E7-3A47CC68F10F}"/>
              </a:ext>
            </a:extLst>
          </p:cNvPr>
          <p:cNvSpPr txBox="1">
            <a:spLocks/>
          </p:cNvSpPr>
          <p:nvPr/>
        </p:nvSpPr>
        <p:spPr>
          <a:xfrm>
            <a:off x="999042" y="3499007"/>
            <a:ext cx="3355865" cy="33491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x-none" baseline="0">
                <a:latin typeface="+mn-lt"/>
              </a:defRPr>
            </a:lvl1pPr>
            <a:lvl2pPr marL="193675" lvl="1" indent="-192088" defTabSz="895350" eaLnBrk="1" latinLnBrk="0" hangingPunct="1">
              <a:buClr>
                <a:schemeClr val="tx2"/>
              </a:buClr>
              <a:buSzPct val="125000"/>
              <a:buFont typeface="Arial" charset="0"/>
              <a:buChar char="▪"/>
              <a:defRPr lang="x-none" baseline="0">
                <a:latin typeface="+mn-lt"/>
              </a:defRPr>
            </a:lvl2pPr>
            <a:lvl3pPr marL="457200" lvl="2" indent="-261938" defTabSz="895350" eaLnBrk="1" latinLnBrk="0" hangingPunct="1">
              <a:buClr>
                <a:schemeClr val="tx2"/>
              </a:buClr>
              <a:buSzPct val="120000"/>
              <a:buFont typeface="Arial" charset="0"/>
              <a:buChar char="–"/>
              <a:defRPr lang="x-none" baseline="0">
                <a:latin typeface="+mn-lt"/>
              </a:defRPr>
            </a:lvl3pPr>
            <a:lvl4pPr marL="614363" lvl="3" indent="-155575" defTabSz="895350" eaLnBrk="1" latinLnBrk="0" hangingPunct="1">
              <a:buClr>
                <a:schemeClr val="tx2"/>
              </a:buClr>
              <a:buSzPct val="120000"/>
              <a:buFont typeface="Arial" charset="0"/>
              <a:buChar char="▫"/>
              <a:defRPr lang="x-none" baseline="0">
                <a:latin typeface="+mn-lt"/>
              </a:defRPr>
            </a:lvl4pPr>
            <a:lvl5pPr marL="749808" lvl="4" indent="-130175" defTabSz="895350" eaLnBrk="1" latinLnBrk="0" hangingPunct="1">
              <a:buClr>
                <a:schemeClr val="tx2"/>
              </a:buClr>
              <a:buSzPct val="89000"/>
              <a:buFont typeface="Arial" charset="0"/>
              <a:buChar char="-"/>
              <a:defRPr lang="x-none"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marL="1587" lvl="1" indent="0">
              <a:buNone/>
            </a:pPr>
            <a:endParaRPr lang="en-US" sz="14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AA26F959-306C-42B2-9A0D-B9B988091414}"/>
              </a:ext>
            </a:extLst>
          </p:cNvPr>
          <p:cNvSpPr/>
          <p:nvPr/>
        </p:nvSpPr>
        <p:spPr>
          <a:xfrm>
            <a:off x="965119" y="3602242"/>
            <a:ext cx="3381124" cy="584775"/>
          </a:xfrm>
          <a:prstGeom prst="rect">
            <a:avLst/>
          </a:prstGeom>
        </p:spPr>
        <p:txBody>
          <a:bodyPr wrap="square">
            <a:spAutoFit/>
          </a:bodyPr>
          <a:lstStyle/>
          <a:p>
            <a:pPr fontAlgn="base"/>
            <a:r>
              <a:rPr lang="en-US" sz="1600" b="1" dirty="0">
                <a:solidFill>
                  <a:srgbClr val="111111"/>
                </a:solidFill>
                <a:latin typeface="+mj-lt"/>
              </a:rPr>
              <a:t>Degrees don’t matter anymore, skills do (2015)</a:t>
            </a:r>
          </a:p>
        </p:txBody>
      </p:sp>
      <p:grpSp>
        <p:nvGrpSpPr>
          <p:cNvPr id="33" name="Group 32">
            <a:extLst>
              <a:ext uri="{FF2B5EF4-FFF2-40B4-BE49-F238E27FC236}">
                <a16:creationId xmlns:a16="http://schemas.microsoft.com/office/drawing/2014/main" xmlns="" id="{C69C7DAE-7385-400E-AE98-9C304C152D5E}"/>
              </a:ext>
            </a:extLst>
          </p:cNvPr>
          <p:cNvGrpSpPr/>
          <p:nvPr/>
        </p:nvGrpSpPr>
        <p:grpSpPr>
          <a:xfrm>
            <a:off x="609600" y="4544153"/>
            <a:ext cx="3810310" cy="1523999"/>
            <a:chOff x="609600" y="1447801"/>
            <a:chExt cx="3048250" cy="1219200"/>
          </a:xfrm>
        </p:grpSpPr>
        <p:grpSp>
          <p:nvGrpSpPr>
            <p:cNvPr id="34" name="Group 33">
              <a:extLst>
                <a:ext uri="{FF2B5EF4-FFF2-40B4-BE49-F238E27FC236}">
                  <a16:creationId xmlns:a16="http://schemas.microsoft.com/office/drawing/2014/main" xmlns="" id="{5DFEB1AD-4253-40B2-99CA-23F5FAC1268B}"/>
                </a:ext>
              </a:extLst>
            </p:cNvPr>
            <p:cNvGrpSpPr/>
            <p:nvPr/>
          </p:nvGrpSpPr>
          <p:grpSpPr>
            <a:xfrm>
              <a:off x="609600" y="1447801"/>
              <a:ext cx="3048250" cy="1219200"/>
              <a:chOff x="685551" y="2582709"/>
              <a:chExt cx="3048250" cy="1692577"/>
            </a:xfrm>
          </p:grpSpPr>
          <p:sp>
            <p:nvSpPr>
              <p:cNvPr id="40" name="Freeform 23">
                <a:extLst>
                  <a:ext uri="{FF2B5EF4-FFF2-40B4-BE49-F238E27FC236}">
                    <a16:creationId xmlns:a16="http://schemas.microsoft.com/office/drawing/2014/main" xmlns="" id="{93EBE1A1-B816-4E74-B711-6399122146E8}"/>
                  </a:ext>
                </a:extLst>
              </p:cNvPr>
              <p:cNvSpPr>
                <a:spLocks/>
              </p:cNvSpPr>
              <p:nvPr/>
            </p:nvSpPr>
            <p:spPr bwMode="blackWhite">
              <a:xfrm>
                <a:off x="685898" y="2582709"/>
                <a:ext cx="3047903" cy="1692187"/>
              </a:xfrm>
              <a:custGeom>
                <a:avLst/>
                <a:gdLst>
                  <a:gd name="T0" fmla="*/ 152 w 2515"/>
                  <a:gd name="T1" fmla="*/ 2 h 1706"/>
                  <a:gd name="T2" fmla="*/ 2515 w 2515"/>
                  <a:gd name="T3" fmla="*/ 0 h 1706"/>
                  <a:gd name="T4" fmla="*/ 2515 w 2515"/>
                  <a:gd name="T5" fmla="*/ 1486 h 1706"/>
                  <a:gd name="T6" fmla="*/ 2486 w 2515"/>
                  <a:gd name="T7" fmla="*/ 1644 h 1706"/>
                  <a:gd name="T8" fmla="*/ 2424 w 2515"/>
                  <a:gd name="T9" fmla="*/ 1706 h 1706"/>
                  <a:gd name="T10" fmla="*/ 64 w 2515"/>
                  <a:gd name="T11" fmla="*/ 1706 h 1706"/>
                  <a:gd name="T12" fmla="*/ 29 w 2515"/>
                  <a:gd name="T13" fmla="*/ 1601 h 1706"/>
                  <a:gd name="T14" fmla="*/ 0 w 2515"/>
                  <a:gd name="T15" fmla="*/ 178 h 1706"/>
                  <a:gd name="T16" fmla="*/ 152 w 2515"/>
                  <a:gd name="T17" fmla="*/ 2 h 1706"/>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 name="connsiteX0" fmla="*/ 604 w 10000"/>
                  <a:gd name="connsiteY0" fmla="*/ 12 h 10000"/>
                  <a:gd name="connsiteX1" fmla="*/ 10000 w 10000"/>
                  <a:gd name="connsiteY1" fmla="*/ 0 h 10000"/>
                  <a:gd name="connsiteX2" fmla="*/ 10000 w 10000"/>
                  <a:gd name="connsiteY2" fmla="*/ 8710 h 10000"/>
                  <a:gd name="connsiteX3" fmla="*/ 9885 w 10000"/>
                  <a:gd name="connsiteY3" fmla="*/ 9637 h 10000"/>
                  <a:gd name="connsiteX4" fmla="*/ 9638 w 10000"/>
                  <a:gd name="connsiteY4" fmla="*/ 10000 h 10000"/>
                  <a:gd name="connsiteX5" fmla="*/ 254 w 10000"/>
                  <a:gd name="connsiteY5" fmla="*/ 10000 h 10000"/>
                  <a:gd name="connsiteX6" fmla="*/ 115 w 10000"/>
                  <a:gd name="connsiteY6" fmla="*/ 9385 h 10000"/>
                  <a:gd name="connsiteX7" fmla="*/ 0 w 10000"/>
                  <a:gd name="connsiteY7" fmla="*/ 1043 h 10000"/>
                  <a:gd name="connsiteX8" fmla="*/ 604 w 10000"/>
                  <a:gd name="connsiteY8" fmla="*/ 1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604" y="12"/>
                    </a:moveTo>
                    <a:lnTo>
                      <a:pt x="10000" y="0"/>
                    </a:lnTo>
                    <a:lnTo>
                      <a:pt x="10000" y="8710"/>
                    </a:lnTo>
                    <a:cubicBezTo>
                      <a:pt x="9962" y="9019"/>
                      <a:pt x="10012" y="9278"/>
                      <a:pt x="9885" y="9637"/>
                    </a:cubicBezTo>
                    <a:cubicBezTo>
                      <a:pt x="9803" y="9758"/>
                      <a:pt x="9780" y="9896"/>
                      <a:pt x="9638" y="10000"/>
                    </a:cubicBezTo>
                    <a:lnTo>
                      <a:pt x="254" y="10000"/>
                    </a:lnTo>
                    <a:cubicBezTo>
                      <a:pt x="208" y="9795"/>
                      <a:pt x="161" y="9590"/>
                      <a:pt x="115" y="9385"/>
                    </a:cubicBezTo>
                    <a:cubicBezTo>
                      <a:pt x="77" y="6604"/>
                      <a:pt x="38" y="3824"/>
                      <a:pt x="0" y="1043"/>
                    </a:cubicBezTo>
                    <a:lnTo>
                      <a:pt x="604" y="12"/>
                    </a:lnTo>
                    <a:close/>
                  </a:path>
                </a:pathLst>
              </a:custGeom>
              <a:solidFill>
                <a:schemeClr val="bg2">
                  <a:lumMod val="95000"/>
                  <a:alpha val="57000"/>
                </a:schemeClr>
              </a:solidFill>
              <a:ln w="12700" cap="flat" cmpd="sng">
                <a:noFill/>
                <a:prstDash val="solid"/>
                <a:round/>
                <a:headEnd/>
                <a:tailEnd/>
              </a:ln>
              <a:effectLst>
                <a:outerShdw dist="35921" dir="2700000" algn="ctr" rotWithShape="0">
                  <a:schemeClr val="bg2"/>
                </a:outerShdw>
              </a:effectLst>
            </p:spPr>
            <p:txBody>
              <a:bodyPr wrap="none" anchor="ctr"/>
              <a:lstStyle/>
              <a:p>
                <a:endParaRPr lang="en-US" dirty="0"/>
              </a:p>
            </p:txBody>
          </p:sp>
          <p:grpSp>
            <p:nvGrpSpPr>
              <p:cNvPr id="41" name="Group 40">
                <a:extLst>
                  <a:ext uri="{FF2B5EF4-FFF2-40B4-BE49-F238E27FC236}">
                    <a16:creationId xmlns:a16="http://schemas.microsoft.com/office/drawing/2014/main" xmlns="" id="{892EEF83-50A4-4F83-BAA1-2F03EE133DE7}"/>
                  </a:ext>
                </a:extLst>
              </p:cNvPr>
              <p:cNvGrpSpPr/>
              <p:nvPr/>
            </p:nvGrpSpPr>
            <p:grpSpPr>
              <a:xfrm>
                <a:off x="685551" y="2584042"/>
                <a:ext cx="183298" cy="1691244"/>
                <a:chOff x="685551" y="2584042"/>
                <a:chExt cx="183298" cy="1691244"/>
              </a:xfrm>
            </p:grpSpPr>
            <p:sp>
              <p:nvSpPr>
                <p:cNvPr id="42" name="Freeform 24">
                  <a:extLst>
                    <a:ext uri="{FF2B5EF4-FFF2-40B4-BE49-F238E27FC236}">
                      <a16:creationId xmlns:a16="http://schemas.microsoft.com/office/drawing/2014/main" xmlns="" id="{1C25B5DA-9DE8-4903-9631-6A4AA390A782}"/>
                    </a:ext>
                  </a:extLst>
                </p:cNvPr>
                <p:cNvSpPr>
                  <a:spLocks/>
                </p:cNvSpPr>
                <p:nvPr/>
              </p:nvSpPr>
              <p:spPr bwMode="blackWhite">
                <a:xfrm>
                  <a:off x="685551" y="2584042"/>
                  <a:ext cx="183298" cy="1691244"/>
                </a:xfrm>
                <a:custGeom>
                  <a:avLst/>
                  <a:gdLst>
                    <a:gd name="T0" fmla="*/ 184 w 184"/>
                    <a:gd name="T1" fmla="*/ 0 h 1784"/>
                    <a:gd name="T2" fmla="*/ 184 w 184"/>
                    <a:gd name="T3" fmla="*/ 1584 h 1784"/>
                    <a:gd name="T4" fmla="*/ 176 w 184"/>
                    <a:gd name="T5" fmla="*/ 1736 h 1784"/>
                    <a:gd name="T6" fmla="*/ 80 w 184"/>
                    <a:gd name="T7" fmla="*/ 1784 h 1784"/>
                    <a:gd name="T8" fmla="*/ 32 w 184"/>
                    <a:gd name="T9" fmla="*/ 1760 h 1784"/>
                    <a:gd name="T10" fmla="*/ 0 w 184"/>
                    <a:gd name="T11" fmla="*/ 1680 h 1784"/>
                    <a:gd name="T12" fmla="*/ 0 w 184"/>
                    <a:gd name="T13" fmla="*/ 112 h 1784"/>
                    <a:gd name="T14" fmla="*/ 184 w 184"/>
                    <a:gd name="T15" fmla="*/ 0 h 1784"/>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00 w 10000"/>
                    <a:gd name="connsiteY0" fmla="*/ 0 h 10000"/>
                    <a:gd name="connsiteX1" fmla="*/ 10000 w 10000"/>
                    <a:gd name="connsiteY1" fmla="*/ 8879 h 10000"/>
                    <a:gd name="connsiteX2" fmla="*/ 9565 w 10000"/>
                    <a:gd name="connsiteY2" fmla="*/ 9731 h 10000"/>
                    <a:gd name="connsiteX3" fmla="*/ 4348 w 10000"/>
                    <a:gd name="connsiteY3" fmla="*/ 10000 h 10000"/>
                    <a:gd name="connsiteX4" fmla="*/ 1739 w 10000"/>
                    <a:gd name="connsiteY4" fmla="*/ 9865 h 10000"/>
                    <a:gd name="connsiteX5" fmla="*/ 0 w 10000"/>
                    <a:gd name="connsiteY5" fmla="*/ 9417 h 10000"/>
                    <a:gd name="connsiteX6" fmla="*/ 0 w 10000"/>
                    <a:gd name="connsiteY6" fmla="*/ 628 h 10000"/>
                    <a:gd name="connsiteX7" fmla="*/ 10000 w 10000"/>
                    <a:gd name="connsiteY7" fmla="*/ 0 h 10000"/>
                    <a:gd name="connsiteX0" fmla="*/ 10020 w 10020"/>
                    <a:gd name="connsiteY0" fmla="*/ 0 h 10000"/>
                    <a:gd name="connsiteX1" fmla="*/ 10020 w 10020"/>
                    <a:gd name="connsiteY1" fmla="*/ 8879 h 10000"/>
                    <a:gd name="connsiteX2" fmla="*/ 9585 w 10020"/>
                    <a:gd name="connsiteY2" fmla="*/ 9731 h 10000"/>
                    <a:gd name="connsiteX3" fmla="*/ 4368 w 10020"/>
                    <a:gd name="connsiteY3" fmla="*/ 10000 h 10000"/>
                    <a:gd name="connsiteX4" fmla="*/ 1759 w 10020"/>
                    <a:gd name="connsiteY4" fmla="*/ 9865 h 10000"/>
                    <a:gd name="connsiteX5" fmla="*/ 20 w 10020"/>
                    <a:gd name="connsiteY5" fmla="*/ 9417 h 10000"/>
                    <a:gd name="connsiteX6" fmla="*/ 20 w 10020"/>
                    <a:gd name="connsiteY6" fmla="*/ 628 h 10000"/>
                    <a:gd name="connsiteX7" fmla="*/ 10020 w 10020"/>
                    <a:gd name="connsiteY7" fmla="*/ 0 h 10000"/>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20 w 10020"/>
                    <a:gd name="connsiteY0" fmla="*/ 0 h 10009"/>
                    <a:gd name="connsiteX1" fmla="*/ 10020 w 10020"/>
                    <a:gd name="connsiteY1" fmla="*/ 8879 h 10009"/>
                    <a:gd name="connsiteX2" fmla="*/ 9585 w 10020"/>
                    <a:gd name="connsiteY2" fmla="*/ 9731 h 10009"/>
                    <a:gd name="connsiteX3" fmla="*/ 4368 w 10020"/>
                    <a:gd name="connsiteY3" fmla="*/ 10000 h 10009"/>
                    <a:gd name="connsiteX4" fmla="*/ 1759 w 10020"/>
                    <a:gd name="connsiteY4" fmla="*/ 9865 h 10009"/>
                    <a:gd name="connsiteX5" fmla="*/ 20 w 10020"/>
                    <a:gd name="connsiteY5" fmla="*/ 9417 h 10009"/>
                    <a:gd name="connsiteX6" fmla="*/ 20 w 10020"/>
                    <a:gd name="connsiteY6" fmla="*/ 628 h 10009"/>
                    <a:gd name="connsiteX7" fmla="*/ 10020 w 10020"/>
                    <a:gd name="connsiteY7" fmla="*/ 0 h 10009"/>
                    <a:gd name="connsiteX0" fmla="*/ 10034 w 10034"/>
                    <a:gd name="connsiteY0" fmla="*/ 0 h 10007"/>
                    <a:gd name="connsiteX1" fmla="*/ 10034 w 10034"/>
                    <a:gd name="connsiteY1" fmla="*/ 8879 h 10007"/>
                    <a:gd name="connsiteX2" fmla="*/ 9599 w 10034"/>
                    <a:gd name="connsiteY2" fmla="*/ 9731 h 10007"/>
                    <a:gd name="connsiteX3" fmla="*/ 4382 w 10034"/>
                    <a:gd name="connsiteY3" fmla="*/ 10000 h 10007"/>
                    <a:gd name="connsiteX4" fmla="*/ 1773 w 10034"/>
                    <a:gd name="connsiteY4" fmla="*/ 9865 h 10007"/>
                    <a:gd name="connsiteX5" fmla="*/ 34 w 10034"/>
                    <a:gd name="connsiteY5" fmla="*/ 9417 h 10007"/>
                    <a:gd name="connsiteX6" fmla="*/ 34 w 10034"/>
                    <a:gd name="connsiteY6" fmla="*/ 628 h 10007"/>
                    <a:gd name="connsiteX7" fmla="*/ 10034 w 10034"/>
                    <a:gd name="connsiteY7" fmla="*/ 0 h 10007"/>
                    <a:gd name="connsiteX0" fmla="*/ 10006 w 10006"/>
                    <a:gd name="connsiteY0" fmla="*/ 0 h 10007"/>
                    <a:gd name="connsiteX1" fmla="*/ 10006 w 10006"/>
                    <a:gd name="connsiteY1" fmla="*/ 8879 h 10007"/>
                    <a:gd name="connsiteX2" fmla="*/ 9571 w 10006"/>
                    <a:gd name="connsiteY2" fmla="*/ 9731 h 10007"/>
                    <a:gd name="connsiteX3" fmla="*/ 4354 w 10006"/>
                    <a:gd name="connsiteY3" fmla="*/ 10000 h 10007"/>
                    <a:gd name="connsiteX4" fmla="*/ 1745 w 10006"/>
                    <a:gd name="connsiteY4" fmla="*/ 9865 h 10007"/>
                    <a:gd name="connsiteX5" fmla="*/ 6 w 10006"/>
                    <a:gd name="connsiteY5" fmla="*/ 9417 h 10007"/>
                    <a:gd name="connsiteX6" fmla="*/ 6 w 10006"/>
                    <a:gd name="connsiteY6" fmla="*/ 628 h 10007"/>
                    <a:gd name="connsiteX7" fmla="*/ 10006 w 10006"/>
                    <a:gd name="connsiteY7" fmla="*/ 0 h 10007"/>
                    <a:gd name="connsiteX0" fmla="*/ 10013 w 10013"/>
                    <a:gd name="connsiteY0" fmla="*/ 0 h 10010"/>
                    <a:gd name="connsiteX1" fmla="*/ 10013 w 10013"/>
                    <a:gd name="connsiteY1" fmla="*/ 8879 h 10010"/>
                    <a:gd name="connsiteX2" fmla="*/ 9578 w 10013"/>
                    <a:gd name="connsiteY2" fmla="*/ 9731 h 10010"/>
                    <a:gd name="connsiteX3" fmla="*/ 4361 w 10013"/>
                    <a:gd name="connsiteY3" fmla="*/ 10000 h 10010"/>
                    <a:gd name="connsiteX4" fmla="*/ 1361 w 10013"/>
                    <a:gd name="connsiteY4" fmla="*/ 9882 h 10010"/>
                    <a:gd name="connsiteX5" fmla="*/ 13 w 10013"/>
                    <a:gd name="connsiteY5" fmla="*/ 9417 h 10010"/>
                    <a:gd name="connsiteX6" fmla="*/ 13 w 10013"/>
                    <a:gd name="connsiteY6" fmla="*/ 628 h 10010"/>
                    <a:gd name="connsiteX7" fmla="*/ 10013 w 10013"/>
                    <a:gd name="connsiteY7" fmla="*/ 0 h 10010"/>
                    <a:gd name="connsiteX0" fmla="*/ 10019 w 10019"/>
                    <a:gd name="connsiteY0" fmla="*/ 0 h 10010"/>
                    <a:gd name="connsiteX1" fmla="*/ 10019 w 10019"/>
                    <a:gd name="connsiteY1" fmla="*/ 8879 h 10010"/>
                    <a:gd name="connsiteX2" fmla="*/ 9584 w 10019"/>
                    <a:gd name="connsiteY2" fmla="*/ 9731 h 10010"/>
                    <a:gd name="connsiteX3" fmla="*/ 4367 w 10019"/>
                    <a:gd name="connsiteY3" fmla="*/ 10000 h 10010"/>
                    <a:gd name="connsiteX4" fmla="*/ 1367 w 10019"/>
                    <a:gd name="connsiteY4" fmla="*/ 9882 h 10010"/>
                    <a:gd name="connsiteX5" fmla="*/ 19 w 10019"/>
                    <a:gd name="connsiteY5" fmla="*/ 9417 h 10010"/>
                    <a:gd name="connsiteX6" fmla="*/ 19 w 10019"/>
                    <a:gd name="connsiteY6" fmla="*/ 628 h 10010"/>
                    <a:gd name="connsiteX7" fmla="*/ 10019 w 10019"/>
                    <a:gd name="connsiteY7" fmla="*/ 0 h 10010"/>
                    <a:gd name="connsiteX0" fmla="*/ 10019 w 10019"/>
                    <a:gd name="connsiteY0" fmla="*/ 0 h 10001"/>
                    <a:gd name="connsiteX1" fmla="*/ 10019 w 10019"/>
                    <a:gd name="connsiteY1" fmla="*/ 8879 h 10001"/>
                    <a:gd name="connsiteX2" fmla="*/ 9584 w 10019"/>
                    <a:gd name="connsiteY2" fmla="*/ 9731 h 10001"/>
                    <a:gd name="connsiteX3" fmla="*/ 4367 w 10019"/>
                    <a:gd name="connsiteY3" fmla="*/ 10000 h 10001"/>
                    <a:gd name="connsiteX4" fmla="*/ 1367 w 10019"/>
                    <a:gd name="connsiteY4" fmla="*/ 9882 h 10001"/>
                    <a:gd name="connsiteX5" fmla="*/ 19 w 10019"/>
                    <a:gd name="connsiteY5" fmla="*/ 9417 h 10001"/>
                    <a:gd name="connsiteX6" fmla="*/ 19 w 10019"/>
                    <a:gd name="connsiteY6" fmla="*/ 628 h 10001"/>
                    <a:gd name="connsiteX7" fmla="*/ 10019 w 10019"/>
                    <a:gd name="connsiteY7"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9" h="10001">
                      <a:moveTo>
                        <a:pt x="10019" y="0"/>
                      </a:moveTo>
                      <a:lnTo>
                        <a:pt x="10019" y="8879"/>
                      </a:lnTo>
                      <a:lnTo>
                        <a:pt x="9584" y="9731"/>
                      </a:lnTo>
                      <a:cubicBezTo>
                        <a:pt x="8642" y="9918"/>
                        <a:pt x="5997" y="10017"/>
                        <a:pt x="4367" y="10000"/>
                      </a:cubicBezTo>
                      <a:cubicBezTo>
                        <a:pt x="2737" y="9983"/>
                        <a:pt x="2729" y="10014"/>
                        <a:pt x="1367" y="9882"/>
                      </a:cubicBezTo>
                      <a:cubicBezTo>
                        <a:pt x="5" y="9750"/>
                        <a:pt x="-53" y="9591"/>
                        <a:pt x="19" y="9417"/>
                      </a:cubicBezTo>
                      <a:lnTo>
                        <a:pt x="19" y="628"/>
                      </a:lnTo>
                      <a:lnTo>
                        <a:pt x="10019" y="0"/>
                      </a:lnTo>
                      <a:close/>
                    </a:path>
                  </a:pathLst>
                </a:custGeom>
                <a:solidFill>
                  <a:schemeClr val="bg1">
                    <a:lumMod val="75000"/>
                  </a:schemeClr>
                </a:solidFill>
                <a:ln w="12700" cap="flat" cmpd="sng">
                  <a:noFill/>
                  <a:prstDash val="solid"/>
                  <a:round/>
                  <a:headEnd/>
                  <a:tailEnd/>
                </a:ln>
                <a:effectLst/>
                <a:extLst/>
              </p:spPr>
              <p:txBody>
                <a:bodyPr wrap="none" anchor="ctr"/>
                <a:lstStyle/>
                <a:p>
                  <a:endParaRPr lang="en-US"/>
                </a:p>
              </p:txBody>
            </p:sp>
            <p:sp>
              <p:nvSpPr>
                <p:cNvPr id="43" name="Line 25">
                  <a:extLst>
                    <a:ext uri="{FF2B5EF4-FFF2-40B4-BE49-F238E27FC236}">
                      <a16:creationId xmlns:a16="http://schemas.microsoft.com/office/drawing/2014/main" xmlns="" id="{D9ACD25A-0F07-4A06-85F5-C0A8712C9E52}"/>
                    </a:ext>
                  </a:extLst>
                </p:cNvPr>
                <p:cNvSpPr>
                  <a:spLocks noChangeShapeType="1"/>
                </p:cNvSpPr>
                <p:nvPr/>
              </p:nvSpPr>
              <p:spPr bwMode="blackWhite">
                <a:xfrm flipV="1">
                  <a:off x="768886" y="2662629"/>
                  <a:ext cx="0" cy="160213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26">
                  <a:extLst>
                    <a:ext uri="{FF2B5EF4-FFF2-40B4-BE49-F238E27FC236}">
                      <a16:creationId xmlns:a16="http://schemas.microsoft.com/office/drawing/2014/main" xmlns="" id="{3B197FF5-53C9-42B0-8CC4-27962CF152CC}"/>
                    </a:ext>
                  </a:extLst>
                </p:cNvPr>
                <p:cNvSpPr>
                  <a:spLocks noChangeShapeType="1"/>
                </p:cNvSpPr>
                <p:nvPr/>
              </p:nvSpPr>
              <p:spPr bwMode="blackWhite">
                <a:xfrm flipV="1">
                  <a:off x="723619" y="2671952"/>
                  <a:ext cx="0" cy="1586565"/>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27">
                  <a:extLst>
                    <a:ext uri="{FF2B5EF4-FFF2-40B4-BE49-F238E27FC236}">
                      <a16:creationId xmlns:a16="http://schemas.microsoft.com/office/drawing/2014/main" xmlns="" id="{80EDFCA4-CAAC-41E3-AE9E-7C101DDC3F09}"/>
                    </a:ext>
                  </a:extLst>
                </p:cNvPr>
                <p:cNvSpPr>
                  <a:spLocks noChangeShapeType="1"/>
                </p:cNvSpPr>
                <p:nvPr/>
              </p:nvSpPr>
              <p:spPr bwMode="blackWhite">
                <a:xfrm flipV="1">
                  <a:off x="824340" y="2584042"/>
                  <a:ext cx="0" cy="1609747"/>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5" name="Group 34">
              <a:extLst>
                <a:ext uri="{FF2B5EF4-FFF2-40B4-BE49-F238E27FC236}">
                  <a16:creationId xmlns:a16="http://schemas.microsoft.com/office/drawing/2014/main" xmlns="" id="{2DFE8988-5B18-4AF5-B08F-B91B9347D82A}"/>
                </a:ext>
              </a:extLst>
            </p:cNvPr>
            <p:cNvGrpSpPr>
              <a:grpSpLocks/>
            </p:cNvGrpSpPr>
            <p:nvPr/>
          </p:nvGrpSpPr>
          <p:grpSpPr>
            <a:xfrm>
              <a:off x="875885" y="1997088"/>
              <a:ext cx="2729962" cy="50091"/>
              <a:chOff x="852675" y="1784331"/>
              <a:chExt cx="5493752" cy="112962"/>
            </a:xfrm>
          </p:grpSpPr>
          <p:sp>
            <p:nvSpPr>
              <p:cNvPr id="38" name="Line 28">
                <a:extLst>
                  <a:ext uri="{FF2B5EF4-FFF2-40B4-BE49-F238E27FC236}">
                    <a16:creationId xmlns:a16="http://schemas.microsoft.com/office/drawing/2014/main" xmlns="" id="{AF027B3E-7176-4F85-80FC-CBF4A8AFACCD}"/>
                  </a:ext>
                </a:extLst>
              </p:cNvPr>
              <p:cNvSpPr>
                <a:spLocks noChangeShapeType="1"/>
              </p:cNvSpPr>
              <p:nvPr/>
            </p:nvSpPr>
            <p:spPr bwMode="blackWhite">
              <a:xfrm>
                <a:off x="852675" y="1897293"/>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9">
                <a:extLst>
                  <a:ext uri="{FF2B5EF4-FFF2-40B4-BE49-F238E27FC236}">
                    <a16:creationId xmlns:a16="http://schemas.microsoft.com/office/drawing/2014/main" xmlns="" id="{B086C92B-DA85-47BC-8F0E-A10DA543C351}"/>
                  </a:ext>
                </a:extLst>
              </p:cNvPr>
              <p:cNvSpPr>
                <a:spLocks noChangeShapeType="1"/>
              </p:cNvSpPr>
              <p:nvPr/>
            </p:nvSpPr>
            <p:spPr bwMode="blackWhite">
              <a:xfrm>
                <a:off x="852675" y="1784331"/>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 name="TextBox 35">
              <a:extLst>
                <a:ext uri="{FF2B5EF4-FFF2-40B4-BE49-F238E27FC236}">
                  <a16:creationId xmlns:a16="http://schemas.microsoft.com/office/drawing/2014/main" xmlns="" id="{D918A4D9-B362-4B24-B47D-2EC1FE1F33C7}"/>
                </a:ext>
              </a:extLst>
            </p:cNvPr>
            <p:cNvSpPr txBox="1">
              <a:spLocks/>
            </p:cNvSpPr>
            <p:nvPr/>
          </p:nvSpPr>
          <p:spPr>
            <a:xfrm>
              <a:off x="921154" y="2022886"/>
              <a:ext cx="2684694" cy="267933"/>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x-none" baseline="0">
                  <a:latin typeface="+mn-lt"/>
                </a:defRPr>
              </a:lvl1pPr>
              <a:lvl2pPr marL="193675" lvl="1" indent="-192088" defTabSz="895350" eaLnBrk="1" latinLnBrk="0" hangingPunct="1">
                <a:buClr>
                  <a:schemeClr val="tx2"/>
                </a:buClr>
                <a:buSzPct val="125000"/>
                <a:buFont typeface="Arial" charset="0"/>
                <a:buChar char="▪"/>
                <a:defRPr lang="x-none" baseline="0">
                  <a:latin typeface="+mn-lt"/>
                </a:defRPr>
              </a:lvl2pPr>
              <a:lvl3pPr marL="457200" lvl="2" indent="-261938" defTabSz="895350" eaLnBrk="1" latinLnBrk="0" hangingPunct="1">
                <a:buClr>
                  <a:schemeClr val="tx2"/>
                </a:buClr>
                <a:buSzPct val="120000"/>
                <a:buFont typeface="Arial" charset="0"/>
                <a:buChar char="–"/>
                <a:defRPr lang="x-none" baseline="0">
                  <a:latin typeface="+mn-lt"/>
                </a:defRPr>
              </a:lvl3pPr>
              <a:lvl4pPr marL="614363" lvl="3" indent="-155575" defTabSz="895350" eaLnBrk="1" latinLnBrk="0" hangingPunct="1">
                <a:buClr>
                  <a:schemeClr val="tx2"/>
                </a:buClr>
                <a:buSzPct val="120000"/>
                <a:buFont typeface="Arial" charset="0"/>
                <a:buChar char="▫"/>
                <a:defRPr lang="x-none" baseline="0">
                  <a:latin typeface="+mn-lt"/>
                </a:defRPr>
              </a:lvl4pPr>
              <a:lvl5pPr marL="749808" lvl="4" indent="-130175" defTabSz="895350" eaLnBrk="1" latinLnBrk="0" hangingPunct="1">
                <a:buClr>
                  <a:schemeClr val="tx2"/>
                </a:buClr>
                <a:buSzPct val="89000"/>
                <a:buFont typeface="Arial" charset="0"/>
                <a:buChar char="-"/>
                <a:defRPr lang="x-none"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marL="1587" lvl="1" indent="0">
                <a:buNone/>
              </a:pPr>
              <a:endParaRPr lang="en-US" sz="1400" dirty="0">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xmlns="" id="{6B5D0D18-3F88-451E-9466-167F91DFB4B7}"/>
                </a:ext>
              </a:extLst>
            </p:cNvPr>
            <p:cNvSpPr/>
            <p:nvPr/>
          </p:nvSpPr>
          <p:spPr>
            <a:xfrm>
              <a:off x="894015" y="2105474"/>
              <a:ext cx="2704901" cy="467820"/>
            </a:xfrm>
            <a:prstGeom prst="rect">
              <a:avLst/>
            </a:prstGeom>
          </p:spPr>
          <p:txBody>
            <a:bodyPr wrap="square">
              <a:spAutoFit/>
            </a:bodyPr>
            <a:lstStyle/>
            <a:p>
              <a:pPr fontAlgn="base"/>
              <a:r>
                <a:rPr lang="en-US" sz="1600" b="1" dirty="0">
                  <a:solidFill>
                    <a:srgbClr val="111111"/>
                  </a:solidFill>
                  <a:latin typeface="+mj-lt"/>
                </a:rPr>
                <a:t>Even in a robust economy, all graduates are not equal (2018)</a:t>
              </a:r>
            </a:p>
          </p:txBody>
        </p:sp>
      </p:grpSp>
      <p:sp>
        <p:nvSpPr>
          <p:cNvPr id="46" name="Rectangle 45">
            <a:extLst>
              <a:ext uri="{FF2B5EF4-FFF2-40B4-BE49-F238E27FC236}">
                <a16:creationId xmlns:a16="http://schemas.microsoft.com/office/drawing/2014/main" xmlns="" id="{FA537156-0262-446A-93D0-114C4F86FBE6}"/>
              </a:ext>
            </a:extLst>
          </p:cNvPr>
          <p:cNvSpPr/>
          <p:nvPr/>
        </p:nvSpPr>
        <p:spPr>
          <a:xfrm>
            <a:off x="4876800" y="1327710"/>
            <a:ext cx="3484114" cy="830997"/>
          </a:xfrm>
          <a:prstGeom prst="rect">
            <a:avLst/>
          </a:prstGeom>
        </p:spPr>
        <p:txBody>
          <a:bodyPr wrap="square">
            <a:spAutoFit/>
          </a:bodyPr>
          <a:lstStyle/>
          <a:p>
            <a:r>
              <a:rPr lang="en-US" sz="1600" dirty="0">
                <a:solidFill>
                  <a:srgbClr val="222222"/>
                </a:solidFill>
                <a:latin typeface="+mj-lt"/>
              </a:rPr>
              <a:t>“Knowledge may be power, but “knowledge from college” is neither predictor nor guarantor of success.”</a:t>
            </a:r>
            <a:endParaRPr lang="en-US" sz="1600" dirty="0">
              <a:latin typeface="+mj-lt"/>
            </a:endParaRPr>
          </a:p>
        </p:txBody>
      </p:sp>
      <p:pic>
        <p:nvPicPr>
          <p:cNvPr id="4098" name="Picture 2" descr="Image result for harvard business review logo">
            <a:extLst>
              <a:ext uri="{FF2B5EF4-FFF2-40B4-BE49-F238E27FC236}">
                <a16:creationId xmlns:a16="http://schemas.microsoft.com/office/drawing/2014/main" xmlns="" id="{5E87BEC4-7D5C-470D-83B9-80B3FE0C26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419" y="1096509"/>
            <a:ext cx="972523" cy="577030"/>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xmlns="" id="{21F1A6FB-9E44-4CE7-B98B-1513B91F3F84}"/>
              </a:ext>
            </a:extLst>
          </p:cNvPr>
          <p:cNvSpPr/>
          <p:nvPr/>
        </p:nvSpPr>
        <p:spPr>
          <a:xfrm>
            <a:off x="4876800" y="3063633"/>
            <a:ext cx="3484114" cy="1077218"/>
          </a:xfrm>
          <a:prstGeom prst="rect">
            <a:avLst/>
          </a:prstGeom>
        </p:spPr>
        <p:txBody>
          <a:bodyPr wrap="square">
            <a:spAutoFit/>
          </a:bodyPr>
          <a:lstStyle/>
          <a:p>
            <a:r>
              <a:rPr lang="en-US" sz="1600" dirty="0">
                <a:solidFill>
                  <a:srgbClr val="222222"/>
                </a:solidFill>
                <a:latin typeface="+mj-lt"/>
              </a:rPr>
              <a:t>“More and more, employers are going to want to see some proof that a potential employee has actually gained particular skills.”</a:t>
            </a:r>
            <a:endParaRPr lang="en-US" sz="1600" dirty="0">
              <a:latin typeface="+mj-lt"/>
            </a:endParaRPr>
          </a:p>
        </p:txBody>
      </p:sp>
      <p:pic>
        <p:nvPicPr>
          <p:cNvPr id="4100" name="Picture 4" descr="Image result for quartz logo">
            <a:extLst>
              <a:ext uri="{FF2B5EF4-FFF2-40B4-BE49-F238E27FC236}">
                <a16:creationId xmlns:a16="http://schemas.microsoft.com/office/drawing/2014/main" xmlns="" id="{DBAF494D-D071-4FCE-9449-A34ECCEA80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803" y="2978237"/>
            <a:ext cx="2362200" cy="36909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marketplace.org logo">
            <a:extLst>
              <a:ext uri="{FF2B5EF4-FFF2-40B4-BE49-F238E27FC236}">
                <a16:creationId xmlns:a16="http://schemas.microsoft.com/office/drawing/2014/main" xmlns="" id="{853C4549-4101-48D7-99A5-0CB36E239F87}"/>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66" b="30551"/>
          <a:stretch/>
        </p:blipFill>
        <p:spPr bwMode="auto">
          <a:xfrm>
            <a:off x="1524449" y="4629850"/>
            <a:ext cx="2305050" cy="481278"/>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xmlns="" id="{AC1AAC18-BD75-4041-81BB-56531BCD800E}"/>
              </a:ext>
            </a:extLst>
          </p:cNvPr>
          <p:cNvSpPr/>
          <p:nvPr/>
        </p:nvSpPr>
        <p:spPr>
          <a:xfrm>
            <a:off x="4876800" y="4724400"/>
            <a:ext cx="3484114" cy="1323439"/>
          </a:xfrm>
          <a:prstGeom prst="rect">
            <a:avLst/>
          </a:prstGeom>
        </p:spPr>
        <p:txBody>
          <a:bodyPr wrap="square">
            <a:spAutoFit/>
          </a:bodyPr>
          <a:lstStyle/>
          <a:p>
            <a:r>
              <a:rPr lang="en-US" sz="1600" dirty="0">
                <a:solidFill>
                  <a:srgbClr val="222222"/>
                </a:solidFill>
                <a:latin typeface="+mj-lt"/>
              </a:rPr>
              <a:t>“Students…going to less selective schools, maybe getting two-year degrees instead of four-year degrees…might have less specialized skills.”</a:t>
            </a:r>
            <a:endParaRPr lang="en-US" sz="1600" dirty="0">
              <a:latin typeface="+mj-lt"/>
            </a:endParaRPr>
          </a:p>
        </p:txBody>
      </p:sp>
      <p:sp>
        <p:nvSpPr>
          <p:cNvPr id="52" name="TextBox 51">
            <a:extLst>
              <a:ext uri="{FF2B5EF4-FFF2-40B4-BE49-F238E27FC236}">
                <a16:creationId xmlns:a16="http://schemas.microsoft.com/office/drawing/2014/main" xmlns="" id="{56E381A9-5EAB-498B-AF74-CA9A034CDE50}"/>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HBR, Quartz, Marketplace.org</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21203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EEA60473-AD2A-415C-86F2-DC47F0449A37}"/>
              </a:ext>
            </a:extLst>
          </p:cNvPr>
          <p:cNvGraphicFramePr>
            <a:graphicFrameLocks noGrp="1"/>
          </p:cNvGraphicFramePr>
          <p:nvPr>
            <p:ph sz="quarter" idx="10"/>
            <p:extLst>
              <p:ext uri="{D42A27DB-BD31-4B8C-83A1-F6EECF244321}">
                <p14:modId xmlns:p14="http://schemas.microsoft.com/office/powerpoint/2010/main" val="4146898992"/>
              </p:ext>
            </p:extLst>
          </p:nvPr>
        </p:nvGraphicFramePr>
        <p:xfrm>
          <a:off x="457200" y="1143000"/>
          <a:ext cx="7620000" cy="512127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xmlns="" id="{DCE3A5BB-BF75-423E-BA4A-CC25966BC20E}"/>
              </a:ext>
            </a:extLst>
          </p:cNvPr>
          <p:cNvSpPr>
            <a:spLocks noGrp="1"/>
          </p:cNvSpPr>
          <p:nvPr>
            <p:ph type="title"/>
          </p:nvPr>
        </p:nvSpPr>
        <p:spPr/>
        <p:txBody>
          <a:bodyPr/>
          <a:lstStyle/>
          <a:p>
            <a:r>
              <a:rPr lang="en-US" dirty="0"/>
              <a:t>“Peak University” - US university count declining</a:t>
            </a:r>
          </a:p>
        </p:txBody>
      </p:sp>
      <p:sp>
        <p:nvSpPr>
          <p:cNvPr id="4" name="Slide Number Placeholder 3">
            <a:extLst>
              <a:ext uri="{FF2B5EF4-FFF2-40B4-BE49-F238E27FC236}">
                <a16:creationId xmlns:a16="http://schemas.microsoft.com/office/drawing/2014/main" xmlns="" id="{9728F1BF-C9D4-41CD-A9B8-46BBB228E613}"/>
              </a:ext>
            </a:extLst>
          </p:cNvPr>
          <p:cNvSpPr>
            <a:spLocks noGrp="1"/>
          </p:cNvSpPr>
          <p:nvPr>
            <p:ph type="sldNum" sz="quarter" idx="4"/>
          </p:nvPr>
        </p:nvSpPr>
        <p:spPr/>
        <p:txBody>
          <a:bodyPr/>
          <a:lstStyle/>
          <a:p>
            <a:fld id="{E383A8A9-FA60-9F4C-8EA5-44BF95A09817}" type="slidenum">
              <a:rPr lang="en-US" smtClean="0"/>
              <a:pPr/>
              <a:t>4</a:t>
            </a:fld>
            <a:endParaRPr lang="en-US" dirty="0"/>
          </a:p>
        </p:txBody>
      </p:sp>
      <p:sp>
        <p:nvSpPr>
          <p:cNvPr id="8" name="TextBox 7">
            <a:extLst>
              <a:ext uri="{FF2B5EF4-FFF2-40B4-BE49-F238E27FC236}">
                <a16:creationId xmlns:a16="http://schemas.microsoft.com/office/drawing/2014/main" xmlns="" id="{C9BB003F-6CAC-452E-B2F1-0C1D24B97288}"/>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US National Center for Education Statistics (NCES)</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177565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 degree, no problem: PwC, Deloitte, and EY hiding college degree information from hiring managers</a:t>
            </a:r>
          </a:p>
        </p:txBody>
      </p:sp>
      <p:sp>
        <p:nvSpPr>
          <p:cNvPr id="4" name="Slide Number Placeholder 3"/>
          <p:cNvSpPr>
            <a:spLocks noGrp="1"/>
          </p:cNvSpPr>
          <p:nvPr>
            <p:ph type="sldNum" sz="quarter" idx="4"/>
          </p:nvPr>
        </p:nvSpPr>
        <p:spPr/>
        <p:txBody>
          <a:bodyPr/>
          <a:lstStyle/>
          <a:p>
            <a:fld id="{E383A8A9-FA60-9F4C-8EA5-44BF95A09817}" type="slidenum">
              <a:rPr lang="en-US" smtClean="0"/>
              <a:pPr/>
              <a:t>49</a:t>
            </a:fld>
            <a:endParaRPr lang="en-US" dirty="0"/>
          </a:p>
        </p:txBody>
      </p:sp>
      <p:sp>
        <p:nvSpPr>
          <p:cNvPr id="7" name="TextBox 6">
            <a:extLst>
              <a:ext uri="{FF2B5EF4-FFF2-40B4-BE49-F238E27FC236}">
                <a16:creationId xmlns:a16="http://schemas.microsoft.com/office/drawing/2014/main" xmlns="" id="{D86871E5-858B-4A86-90AC-CA94C32E4127}"/>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SHRM.org</a:t>
            </a:r>
            <a:endParaRPr lang="en-US" sz="1400" dirty="0">
              <a:solidFill>
                <a:schemeClr val="bg1">
                  <a:lumMod val="50000"/>
                </a:schemeClr>
              </a:solidFill>
              <a:latin typeface="Georgia" panose="02040502050405020303" pitchFamily="18" charset="0"/>
              <a:cs typeface="Arial" panose="020B0604020202020204" pitchFamily="34" charset="0"/>
            </a:endParaRPr>
          </a:p>
        </p:txBody>
      </p:sp>
      <p:pic>
        <p:nvPicPr>
          <p:cNvPr id="5122" name="Picture 2" descr="Image result for ey logo">
            <a:extLst>
              <a:ext uri="{FF2B5EF4-FFF2-40B4-BE49-F238E27FC236}">
                <a16:creationId xmlns:a16="http://schemas.microsoft.com/office/drawing/2014/main" xmlns="" id="{63200294-EEE8-455B-B3CB-C1C10E66A0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919336"/>
            <a:ext cx="137001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eloitte logo">
            <a:extLst>
              <a:ext uri="{FF2B5EF4-FFF2-40B4-BE49-F238E27FC236}">
                <a16:creationId xmlns:a16="http://schemas.microsoft.com/office/drawing/2014/main" xmlns="" id="{A27FB57B-4952-4EEB-90B2-5E709C9D83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3534317"/>
            <a:ext cx="1674813" cy="4486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pwc logo">
            <a:extLst>
              <a:ext uri="{FF2B5EF4-FFF2-40B4-BE49-F238E27FC236}">
                <a16:creationId xmlns:a16="http://schemas.microsoft.com/office/drawing/2014/main" xmlns="" id="{F68B1A01-9C24-4DBE-B1DC-026C878A2A05}"/>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9000" t="19332" r="20979" b="19334"/>
          <a:stretch/>
        </p:blipFill>
        <p:spPr bwMode="auto">
          <a:xfrm>
            <a:off x="1138084" y="4343400"/>
            <a:ext cx="1530127" cy="117269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a:extLst>
              <a:ext uri="{FF2B5EF4-FFF2-40B4-BE49-F238E27FC236}">
                <a16:creationId xmlns:a16="http://schemas.microsoft.com/office/drawing/2014/main" xmlns="" id="{2BA225CA-22C5-4342-A4DC-E829BEA6B801}"/>
              </a:ext>
            </a:extLst>
          </p:cNvPr>
          <p:cNvSpPr>
            <a:spLocks noGrp="1"/>
          </p:cNvSpPr>
          <p:nvPr>
            <p:ph sz="quarter" idx="10"/>
          </p:nvPr>
        </p:nvSpPr>
        <p:spPr>
          <a:xfrm>
            <a:off x="3505200" y="1796582"/>
            <a:ext cx="4343400" cy="4343400"/>
          </a:xfrm>
        </p:spPr>
        <p:txBody>
          <a:bodyPr/>
          <a:lstStyle/>
          <a:p>
            <a:pPr>
              <a:spcBef>
                <a:spcPts val="0"/>
              </a:spcBef>
              <a:spcAft>
                <a:spcPts val="1200"/>
              </a:spcAft>
            </a:pPr>
            <a:r>
              <a:rPr lang="en-US" dirty="0"/>
              <a:t>De-emphasizing formal education in recruitment process, beginning 2015</a:t>
            </a:r>
          </a:p>
          <a:p>
            <a:pPr lvl="1">
              <a:spcBef>
                <a:spcPts val="0"/>
              </a:spcBef>
              <a:spcAft>
                <a:spcPts val="1200"/>
              </a:spcAft>
            </a:pPr>
            <a:r>
              <a:rPr lang="en-US" dirty="0"/>
              <a:t>Deloitte hiding the name of the candidate’s university from recruiters in its search for entry-level talent</a:t>
            </a:r>
          </a:p>
          <a:p>
            <a:pPr lvl="1">
              <a:spcBef>
                <a:spcPts val="0"/>
              </a:spcBef>
              <a:spcAft>
                <a:spcPts val="1200"/>
              </a:spcAft>
            </a:pPr>
            <a:r>
              <a:rPr lang="en-US" dirty="0"/>
              <a:t>EY eliminating the requirement of a college degree </a:t>
            </a:r>
          </a:p>
          <a:p>
            <a:pPr lvl="1">
              <a:spcBef>
                <a:spcPts val="0"/>
              </a:spcBef>
              <a:spcAft>
                <a:spcPts val="1200"/>
              </a:spcAft>
            </a:pPr>
            <a:r>
              <a:rPr lang="en-US" dirty="0"/>
              <a:t>PwC hiding from hiring manager whether applicants have a college degree</a:t>
            </a:r>
          </a:p>
          <a:p>
            <a:pPr>
              <a:spcBef>
                <a:spcPts val="0"/>
              </a:spcBef>
              <a:spcAft>
                <a:spcPts val="1200"/>
              </a:spcAft>
            </a:pPr>
            <a:r>
              <a:rPr lang="en-US" dirty="0"/>
              <a:t>Goal is to diversify their talent pool and focus on candidate attributes that more positively correlate with strong job performance</a:t>
            </a:r>
          </a:p>
        </p:txBody>
      </p:sp>
    </p:spTree>
    <p:extLst>
      <p:ext uri="{BB962C8B-B14F-4D97-AF65-F5344CB8AC3E}">
        <p14:creationId xmlns:p14="http://schemas.microsoft.com/office/powerpoint/2010/main" val="2834201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15 large multinational companies recently announced that no college degree is required to apply</a:t>
            </a:r>
          </a:p>
        </p:txBody>
      </p:sp>
      <p:sp>
        <p:nvSpPr>
          <p:cNvPr id="4" name="Slide Number Placeholder 3"/>
          <p:cNvSpPr>
            <a:spLocks noGrp="1"/>
          </p:cNvSpPr>
          <p:nvPr>
            <p:ph type="sldNum" sz="quarter" idx="4"/>
          </p:nvPr>
        </p:nvSpPr>
        <p:spPr/>
        <p:txBody>
          <a:bodyPr/>
          <a:lstStyle/>
          <a:p>
            <a:fld id="{E383A8A9-FA60-9F4C-8EA5-44BF95A09817}" type="slidenum">
              <a:rPr lang="en-US" smtClean="0"/>
              <a:pPr/>
              <a:t>50</a:t>
            </a:fld>
            <a:endParaRPr lang="en-US" dirty="0"/>
          </a:p>
        </p:txBody>
      </p:sp>
      <p:pic>
        <p:nvPicPr>
          <p:cNvPr id="2" name="Content Placeholder 1"/>
          <p:cNvPicPr>
            <a:picLocks noGrp="1" noChangeAspect="1"/>
          </p:cNvPicPr>
          <p:nvPr>
            <p:ph sz="quarter" idx="10"/>
          </p:nvPr>
        </p:nvPicPr>
        <p:blipFill rotWithShape="1">
          <a:blip r:embed="rId3" cstate="print">
            <a:clrChange>
              <a:clrFrom>
                <a:srgbClr val="F9F8F4"/>
              </a:clrFrom>
              <a:clrTo>
                <a:srgbClr val="F9F8F4">
                  <a:alpha val="0"/>
                </a:srgbClr>
              </a:clrTo>
            </a:clrChange>
            <a:extLst>
              <a:ext uri="{28A0092B-C50C-407E-A947-70E740481C1C}">
                <a14:useLocalDpi xmlns:a14="http://schemas.microsoft.com/office/drawing/2010/main" val="0"/>
              </a:ext>
            </a:extLst>
          </a:blip>
          <a:srcRect t="30516" r="1984"/>
          <a:stretch/>
        </p:blipFill>
        <p:spPr>
          <a:xfrm>
            <a:off x="954969" y="2250724"/>
            <a:ext cx="6512632" cy="1625470"/>
          </a:xfrm>
        </p:spPr>
      </p:pic>
      <p:sp>
        <p:nvSpPr>
          <p:cNvPr id="5" name="TextBox 4"/>
          <p:cNvSpPr txBox="1"/>
          <p:nvPr/>
        </p:nvSpPr>
        <p:spPr>
          <a:xfrm>
            <a:off x="1656702" y="4138162"/>
            <a:ext cx="5220996" cy="1077218"/>
          </a:xfrm>
          <a:prstGeom prst="rect">
            <a:avLst/>
          </a:prstGeom>
          <a:noFill/>
        </p:spPr>
        <p:txBody>
          <a:bodyPr wrap="square" rtlCol="0">
            <a:spAutoFit/>
          </a:bodyPr>
          <a:lstStyle/>
          <a:p>
            <a:r>
              <a:rPr lang="en-US" sz="1600" dirty="0"/>
              <a:t>“Companies will hire the candidates whose experience and skills best suit them for the job. Many of those successful applicants will have university degrees. Some of them will not.”</a:t>
            </a:r>
          </a:p>
        </p:txBody>
      </p:sp>
      <p:sp>
        <p:nvSpPr>
          <p:cNvPr id="6" name="Rectangle 5">
            <a:extLst>
              <a:ext uri="{FF2B5EF4-FFF2-40B4-BE49-F238E27FC236}">
                <a16:creationId xmlns:a16="http://schemas.microsoft.com/office/drawing/2014/main" xmlns="" id="{515B632E-693C-4C50-B323-C36A3B12BDE8}"/>
              </a:ext>
            </a:extLst>
          </p:cNvPr>
          <p:cNvSpPr>
            <a:spLocks/>
          </p:cNvSpPr>
          <p:nvPr/>
        </p:nvSpPr>
        <p:spPr>
          <a:xfrm rot="5400000" flipH="1">
            <a:off x="1985631" y="3739865"/>
            <a:ext cx="75261" cy="578200"/>
          </a:xfrm>
          <a:prstGeom prst="rect">
            <a:avLst/>
          </a:prstGeom>
          <a:solidFill>
            <a:srgbClr val="FFDF7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1026" name="Picture 2" descr="Image result for google logo">
            <a:extLst>
              <a:ext uri="{FF2B5EF4-FFF2-40B4-BE49-F238E27FC236}">
                <a16:creationId xmlns:a16="http://schemas.microsoft.com/office/drawing/2014/main" xmlns="" id="{54DEBF15-EA11-4028-ADC3-E87CAE4E3908}"/>
              </a:ext>
            </a:extLst>
          </p:cNvPr>
          <p:cNvPicPr>
            <a:picLocks noChangeAspect="1" noChangeArrowheads="1"/>
          </p:cNvPicPr>
          <p:nvPr/>
        </p:nvPicPr>
        <p:blipFill>
          <a:blip r:embed="rId4" cstate="print">
            <a:clrChange>
              <a:clrFrom>
                <a:srgbClr val="FFFDFE"/>
              </a:clrFrom>
              <a:clrTo>
                <a:srgbClr val="FFFDFE">
                  <a:alpha val="0"/>
                </a:srgbClr>
              </a:clrTo>
            </a:clrChange>
            <a:extLst>
              <a:ext uri="{28A0092B-C50C-407E-A947-70E740481C1C}">
                <a14:useLocalDpi xmlns:a14="http://schemas.microsoft.com/office/drawing/2010/main" val="0"/>
              </a:ext>
            </a:extLst>
          </a:blip>
          <a:srcRect/>
          <a:stretch>
            <a:fillRect/>
          </a:stretch>
        </p:blipFill>
        <p:spPr bwMode="auto">
          <a:xfrm>
            <a:off x="310945" y="5597415"/>
            <a:ext cx="1136855" cy="7579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ey logo">
            <a:extLst>
              <a:ext uri="{FF2B5EF4-FFF2-40B4-BE49-F238E27FC236}">
                <a16:creationId xmlns:a16="http://schemas.microsoft.com/office/drawing/2014/main" xmlns="" id="{E6AC1263-120F-4540-B490-463D3D56DFE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4060" y="5597415"/>
            <a:ext cx="621157" cy="5182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enguin random logo">
            <a:extLst>
              <a:ext uri="{FF2B5EF4-FFF2-40B4-BE49-F238E27FC236}">
                <a16:creationId xmlns:a16="http://schemas.microsoft.com/office/drawing/2014/main" xmlns="" id="{1E66747D-B55C-4CCC-A123-2638EE1997B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1807" y="5716414"/>
            <a:ext cx="914400" cy="6001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hilton logo">
            <a:extLst>
              <a:ext uri="{FF2B5EF4-FFF2-40B4-BE49-F238E27FC236}">
                <a16:creationId xmlns:a16="http://schemas.microsoft.com/office/drawing/2014/main" xmlns="" id="{3AB0CA43-02B9-4E30-95D7-033DB2DB0A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0945" y="5808653"/>
            <a:ext cx="990600" cy="3962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apple logo">
            <a:extLst>
              <a:ext uri="{FF2B5EF4-FFF2-40B4-BE49-F238E27FC236}">
                <a16:creationId xmlns:a16="http://schemas.microsoft.com/office/drawing/2014/main" xmlns="" id="{AEBF36C2-A504-4CD6-AA13-1EA33475F8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0122" y="5659589"/>
            <a:ext cx="604686" cy="60468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tarbucks logo">
            <a:extLst>
              <a:ext uri="{FF2B5EF4-FFF2-40B4-BE49-F238E27FC236}">
                <a16:creationId xmlns:a16="http://schemas.microsoft.com/office/drawing/2014/main" xmlns="" id="{1E76974A-E12F-4BF7-8846-2B84BB80559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2092" y="5730863"/>
            <a:ext cx="536778" cy="53580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ile:IBM logo.svg">
            <a:extLst>
              <a:ext uri="{FF2B5EF4-FFF2-40B4-BE49-F238E27FC236}">
                <a16:creationId xmlns:a16="http://schemas.microsoft.com/office/drawing/2014/main" xmlns="" id="{40601081-5F39-4E73-8C7F-470E3A499A4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86091" y="5879319"/>
            <a:ext cx="68580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bank of america logo">
            <a:extLst>
              <a:ext uri="{FF2B5EF4-FFF2-40B4-BE49-F238E27FC236}">
                <a16:creationId xmlns:a16="http://schemas.microsoft.com/office/drawing/2014/main" xmlns="" id="{5E1B24B6-DF4E-45DC-8E69-CB2B33A1F69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17841" y="5792813"/>
            <a:ext cx="803942" cy="4473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quartz logo">
            <a:extLst>
              <a:ext uri="{FF2B5EF4-FFF2-40B4-BE49-F238E27FC236}">
                <a16:creationId xmlns:a16="http://schemas.microsoft.com/office/drawing/2014/main" xmlns="" id="{7E28953E-7C1C-4797-82BD-A9A1CABF7DE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48762" y="1591458"/>
            <a:ext cx="1941360" cy="303338"/>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xmlns="" id="{3EB9A6A2-336B-4BA5-B805-D7DA36AF4204}"/>
              </a:ext>
            </a:extLst>
          </p:cNvPr>
          <p:cNvGrpSpPr>
            <a:grpSpLocks/>
          </p:cNvGrpSpPr>
          <p:nvPr/>
        </p:nvGrpSpPr>
        <p:grpSpPr>
          <a:xfrm>
            <a:off x="1677671" y="2061004"/>
            <a:ext cx="4994219" cy="89901"/>
            <a:chOff x="852675" y="1784331"/>
            <a:chExt cx="5493752" cy="112962"/>
          </a:xfrm>
        </p:grpSpPr>
        <p:sp>
          <p:nvSpPr>
            <p:cNvPr id="20" name="Line 28">
              <a:extLst>
                <a:ext uri="{FF2B5EF4-FFF2-40B4-BE49-F238E27FC236}">
                  <a16:creationId xmlns:a16="http://schemas.microsoft.com/office/drawing/2014/main" xmlns="" id="{4D7F1083-29B0-40FC-9230-1A2AB87ABA90}"/>
                </a:ext>
              </a:extLst>
            </p:cNvPr>
            <p:cNvSpPr>
              <a:spLocks noChangeShapeType="1"/>
            </p:cNvSpPr>
            <p:nvPr/>
          </p:nvSpPr>
          <p:spPr bwMode="blackWhite">
            <a:xfrm>
              <a:off x="852675" y="1897293"/>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9">
              <a:extLst>
                <a:ext uri="{FF2B5EF4-FFF2-40B4-BE49-F238E27FC236}">
                  <a16:creationId xmlns:a16="http://schemas.microsoft.com/office/drawing/2014/main" xmlns="" id="{8E9DFA0A-54BD-45FC-AEC9-6725239022F5}"/>
                </a:ext>
              </a:extLst>
            </p:cNvPr>
            <p:cNvSpPr>
              <a:spLocks noChangeShapeType="1"/>
            </p:cNvSpPr>
            <p:nvPr/>
          </p:nvSpPr>
          <p:spPr bwMode="blackWhite">
            <a:xfrm>
              <a:off x="852675" y="1784331"/>
              <a:ext cx="5493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 name="TextBox 21">
            <a:extLst>
              <a:ext uri="{FF2B5EF4-FFF2-40B4-BE49-F238E27FC236}">
                <a16:creationId xmlns:a16="http://schemas.microsoft.com/office/drawing/2014/main" xmlns="" id="{6B6074BD-9E22-4B76-AFE3-60215351EA4A}"/>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Quartz; Glassdoor</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708089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Authenticating learning in the online space</a:t>
            </a:r>
          </a:p>
        </p:txBody>
      </p:sp>
      <p:sp>
        <p:nvSpPr>
          <p:cNvPr id="4" name="Slide Number Placeholder 3"/>
          <p:cNvSpPr>
            <a:spLocks noGrp="1"/>
          </p:cNvSpPr>
          <p:nvPr>
            <p:ph type="sldNum" sz="quarter" idx="4"/>
          </p:nvPr>
        </p:nvSpPr>
        <p:spPr/>
        <p:txBody>
          <a:bodyPr/>
          <a:lstStyle/>
          <a:p>
            <a:fld id="{E383A8A9-FA60-9F4C-8EA5-44BF95A09817}" type="slidenum">
              <a:rPr lang="en-US" smtClean="0"/>
              <a:pPr/>
              <a:t>51</a:t>
            </a:fld>
            <a:endParaRPr lang="en-US" dirty="0"/>
          </a:p>
        </p:txBody>
      </p:sp>
      <p:sp>
        <p:nvSpPr>
          <p:cNvPr id="5" name="Content Placeholder 1">
            <a:extLst>
              <a:ext uri="{FF2B5EF4-FFF2-40B4-BE49-F238E27FC236}">
                <a16:creationId xmlns:a16="http://schemas.microsoft.com/office/drawing/2014/main" xmlns="" id="{B91FB7EB-D09D-43FE-A268-BCD62BA13FC0}"/>
              </a:ext>
            </a:extLst>
          </p:cNvPr>
          <p:cNvSpPr>
            <a:spLocks noGrp="1"/>
          </p:cNvSpPr>
          <p:nvPr>
            <p:ph sz="quarter" idx="10"/>
          </p:nvPr>
        </p:nvSpPr>
        <p:spPr>
          <a:xfrm>
            <a:off x="2209800" y="2362200"/>
            <a:ext cx="5562600" cy="2133600"/>
          </a:xfrm>
        </p:spPr>
        <p:txBody>
          <a:bodyPr/>
          <a:lstStyle/>
          <a:p>
            <a:pPr marL="0" indent="0">
              <a:spcBef>
                <a:spcPts val="0"/>
              </a:spcBef>
              <a:spcAft>
                <a:spcPts val="1200"/>
              </a:spcAft>
              <a:buNone/>
            </a:pPr>
            <a:r>
              <a:rPr lang="en-US" sz="1800" b="1" dirty="0">
                <a:solidFill>
                  <a:schemeClr val="accent1">
                    <a:lumMod val="50000"/>
                  </a:schemeClr>
                </a:solidFill>
              </a:rPr>
              <a:t>Key questions for online learning verification </a:t>
            </a:r>
          </a:p>
          <a:p>
            <a:pPr>
              <a:spcBef>
                <a:spcPts val="0"/>
              </a:spcBef>
              <a:spcAft>
                <a:spcPts val="1200"/>
              </a:spcAft>
            </a:pPr>
            <a:r>
              <a:rPr lang="en-US" sz="1800" dirty="0"/>
              <a:t>How does the online program ensure the student of record has done the work?</a:t>
            </a:r>
          </a:p>
          <a:p>
            <a:pPr>
              <a:spcBef>
                <a:spcPts val="0"/>
              </a:spcBef>
              <a:spcAft>
                <a:spcPts val="1200"/>
              </a:spcAft>
            </a:pPr>
            <a:r>
              <a:rPr lang="en-US" sz="1800" dirty="0"/>
              <a:t>How are they authenticated? How frequently?  </a:t>
            </a:r>
          </a:p>
          <a:p>
            <a:pPr>
              <a:spcBef>
                <a:spcPts val="0"/>
              </a:spcBef>
              <a:spcAft>
                <a:spcPts val="1200"/>
              </a:spcAft>
            </a:pPr>
            <a:r>
              <a:rPr lang="en-US" sz="1800" dirty="0"/>
              <a:t>How effective are authentication technologies?</a:t>
            </a:r>
          </a:p>
        </p:txBody>
      </p:sp>
      <p:pic>
        <p:nvPicPr>
          <p:cNvPr id="6" name="Picture 5">
            <a:extLst>
              <a:ext uri="{FF2B5EF4-FFF2-40B4-BE49-F238E27FC236}">
                <a16:creationId xmlns:a16="http://schemas.microsoft.com/office/drawing/2014/main" xmlns="" id="{1728E9E4-1F1F-4CD7-804E-B40E5B46B032}"/>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257300" y="2209800"/>
            <a:ext cx="762000" cy="790804"/>
          </a:xfrm>
          <a:prstGeom prst="rect">
            <a:avLst/>
          </a:prstGeom>
        </p:spPr>
      </p:pic>
    </p:spTree>
    <p:extLst>
      <p:ext uri="{BB962C8B-B14F-4D97-AF65-F5344CB8AC3E}">
        <p14:creationId xmlns:p14="http://schemas.microsoft.com/office/powerpoint/2010/main" val="2271057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There is a wide variety of authentication technologies commercially available</a:t>
            </a:r>
          </a:p>
        </p:txBody>
      </p:sp>
      <p:sp>
        <p:nvSpPr>
          <p:cNvPr id="4" name="Slide Number Placeholder 3"/>
          <p:cNvSpPr>
            <a:spLocks noGrp="1"/>
          </p:cNvSpPr>
          <p:nvPr>
            <p:ph type="sldNum" sz="quarter" idx="4"/>
          </p:nvPr>
        </p:nvSpPr>
        <p:spPr/>
        <p:txBody>
          <a:bodyPr/>
          <a:lstStyle/>
          <a:p>
            <a:fld id="{E383A8A9-FA60-9F4C-8EA5-44BF95A09817}" type="slidenum">
              <a:rPr lang="en-US" smtClean="0"/>
              <a:pPr/>
              <a:t>52</a:t>
            </a:fld>
            <a:endParaRPr lang="en-US" dirty="0"/>
          </a:p>
        </p:txBody>
      </p:sp>
      <p:sp>
        <p:nvSpPr>
          <p:cNvPr id="7" name="Rectangle 6">
            <a:extLst>
              <a:ext uri="{FF2B5EF4-FFF2-40B4-BE49-F238E27FC236}">
                <a16:creationId xmlns:a16="http://schemas.microsoft.com/office/drawing/2014/main" xmlns="" id="{AD8C078E-0CDC-4601-947B-2622D7EA2272}"/>
              </a:ext>
            </a:extLst>
          </p:cNvPr>
          <p:cNvSpPr/>
          <p:nvPr/>
        </p:nvSpPr>
        <p:spPr>
          <a:xfrm>
            <a:off x="3354222" y="2372809"/>
            <a:ext cx="4284681" cy="584775"/>
          </a:xfrm>
          <a:prstGeom prst="rect">
            <a:avLst/>
          </a:prstGeom>
        </p:spPr>
        <p:txBody>
          <a:bodyPr wrap="square" anchor="ctr">
            <a:spAutoFit/>
          </a:bodyPr>
          <a:lstStyle/>
          <a:p>
            <a:pPr marL="230188" indent="-230188">
              <a:spcAft>
                <a:spcPts val="1200"/>
              </a:spcAft>
              <a:buClr>
                <a:srgbClr val="249DF8"/>
              </a:buClr>
              <a:buFont typeface="Lucida Grande"/>
              <a:buChar char="»"/>
            </a:pPr>
            <a:r>
              <a:rPr lang="en-US" sz="1600" dirty="0">
                <a:solidFill>
                  <a:schemeClr val="tx2"/>
                </a:solidFill>
                <a:latin typeface="Arial"/>
                <a:cs typeface="Arial"/>
              </a:rPr>
              <a:t>Test-taker presents identification to proctor with video recording</a:t>
            </a:r>
          </a:p>
        </p:txBody>
      </p:sp>
      <p:sp>
        <p:nvSpPr>
          <p:cNvPr id="11" name="Rectangle 10">
            <a:extLst>
              <a:ext uri="{FF2B5EF4-FFF2-40B4-BE49-F238E27FC236}">
                <a16:creationId xmlns:a16="http://schemas.microsoft.com/office/drawing/2014/main" xmlns="" id="{B61FF2A6-0980-4148-906A-402A99CA325D}"/>
              </a:ext>
            </a:extLst>
          </p:cNvPr>
          <p:cNvSpPr/>
          <p:nvPr/>
        </p:nvSpPr>
        <p:spPr>
          <a:xfrm>
            <a:off x="3354222" y="3552838"/>
            <a:ext cx="5103978" cy="1138773"/>
          </a:xfrm>
          <a:prstGeom prst="rect">
            <a:avLst/>
          </a:prstGeom>
        </p:spPr>
        <p:txBody>
          <a:bodyPr wrap="square" anchor="ctr">
            <a:spAutoFit/>
          </a:bodyPr>
          <a:lstStyle/>
          <a:p>
            <a:pPr marL="230188" indent="-230188">
              <a:spcAft>
                <a:spcPts val="1200"/>
              </a:spcAft>
              <a:buClr>
                <a:srgbClr val="249DF8"/>
              </a:buClr>
              <a:buFont typeface="Lucida Grande"/>
              <a:buChar char="»"/>
            </a:pPr>
            <a:r>
              <a:rPr lang="en-US" sz="1600" dirty="0">
                <a:solidFill>
                  <a:schemeClr val="tx2"/>
                </a:solidFill>
                <a:latin typeface="Arial"/>
                <a:cs typeface="Arial"/>
              </a:rPr>
              <a:t>Mobile biometrics authenticate test-taker</a:t>
            </a:r>
          </a:p>
          <a:p>
            <a:pPr marL="230188" indent="-230188">
              <a:spcAft>
                <a:spcPts val="1200"/>
              </a:spcAft>
              <a:buClr>
                <a:srgbClr val="249DF8"/>
              </a:buClr>
              <a:buFont typeface="Lucida Grande"/>
              <a:buChar char="»"/>
            </a:pPr>
            <a:r>
              <a:rPr lang="en-US" sz="1600" dirty="0">
                <a:solidFill>
                  <a:schemeClr val="tx2"/>
                </a:solidFill>
                <a:latin typeface="Arial"/>
                <a:cs typeface="Arial"/>
              </a:rPr>
              <a:t>Dual log-in technologies (mobile and PC)</a:t>
            </a:r>
          </a:p>
          <a:p>
            <a:pPr marL="230188" indent="-230188">
              <a:spcAft>
                <a:spcPts val="1200"/>
              </a:spcAft>
              <a:buClr>
                <a:srgbClr val="249DF8"/>
              </a:buClr>
              <a:buFont typeface="Lucida Grande"/>
              <a:buChar char="»"/>
            </a:pPr>
            <a:endParaRPr lang="en-US" sz="1600" dirty="0">
              <a:solidFill>
                <a:schemeClr val="tx2"/>
              </a:solidFill>
              <a:latin typeface="Arial"/>
              <a:cs typeface="Arial"/>
            </a:endParaRPr>
          </a:p>
        </p:txBody>
      </p:sp>
      <p:sp>
        <p:nvSpPr>
          <p:cNvPr id="15" name="Rectangle 14">
            <a:extLst>
              <a:ext uri="{FF2B5EF4-FFF2-40B4-BE49-F238E27FC236}">
                <a16:creationId xmlns:a16="http://schemas.microsoft.com/office/drawing/2014/main" xmlns="" id="{C2EE2DAB-BD40-43C3-8EAF-986CFBFCE27B}"/>
              </a:ext>
            </a:extLst>
          </p:cNvPr>
          <p:cNvSpPr/>
          <p:nvPr/>
        </p:nvSpPr>
        <p:spPr>
          <a:xfrm>
            <a:off x="3354222" y="4742484"/>
            <a:ext cx="4360881" cy="830997"/>
          </a:xfrm>
          <a:prstGeom prst="rect">
            <a:avLst/>
          </a:prstGeom>
        </p:spPr>
        <p:txBody>
          <a:bodyPr wrap="square" anchor="ctr">
            <a:spAutoFit/>
          </a:bodyPr>
          <a:lstStyle/>
          <a:p>
            <a:pPr marL="230188" indent="-230188">
              <a:spcAft>
                <a:spcPts val="1200"/>
              </a:spcAft>
              <a:buClr>
                <a:srgbClr val="249DF8"/>
              </a:buClr>
              <a:buFont typeface="Lucida Grande"/>
              <a:buChar char="»"/>
            </a:pPr>
            <a:r>
              <a:rPr lang="en-US" sz="1600" dirty="0">
                <a:solidFill>
                  <a:schemeClr val="tx2"/>
                </a:solidFill>
                <a:latin typeface="Arial"/>
                <a:cs typeface="Arial"/>
              </a:rPr>
              <a:t>Biometrics including keystroke matching, facial recognition, knuckle recognition, and voice recognition</a:t>
            </a:r>
          </a:p>
        </p:txBody>
      </p:sp>
      <p:sp>
        <p:nvSpPr>
          <p:cNvPr id="6" name="TextBox 5">
            <a:extLst>
              <a:ext uri="{FF2B5EF4-FFF2-40B4-BE49-F238E27FC236}">
                <a16:creationId xmlns:a16="http://schemas.microsoft.com/office/drawing/2014/main" xmlns="" id="{9DA87793-7748-416B-94FE-E0F503A8FEF9}"/>
              </a:ext>
            </a:extLst>
          </p:cNvPr>
          <p:cNvSpPr txBox="1"/>
          <p:nvPr/>
        </p:nvSpPr>
        <p:spPr>
          <a:xfrm>
            <a:off x="1995598" y="2407254"/>
            <a:ext cx="1679719" cy="246221"/>
          </a:xfrm>
          <a:prstGeom prst="rect">
            <a:avLst/>
          </a:prstGeom>
        </p:spPr>
        <p:txBody>
          <a:bodyPr wrap="square" lIns="0" tIns="0" rIns="0" bIns="0" rtlCol="0" anchor="t">
            <a:spAutoFit/>
          </a:bodyPr>
          <a:lstStyle/>
          <a:p>
            <a:pPr>
              <a:spcBef>
                <a:spcPts val="300"/>
              </a:spcBef>
              <a:spcAft>
                <a:spcPts val="300"/>
              </a:spcAft>
              <a:buClr>
                <a:schemeClr val="bg1">
                  <a:lumMod val="50000"/>
                </a:schemeClr>
              </a:buClr>
              <a:buSzPct val="100000"/>
            </a:pPr>
            <a:r>
              <a:rPr lang="en-US" sz="1600" b="1" dirty="0">
                <a:solidFill>
                  <a:srgbClr val="30689B"/>
                </a:solidFill>
                <a:latin typeface="Arial" panose="020B0604020202020204" pitchFamily="34" charset="0"/>
                <a:cs typeface="Arial" panose="020B0604020202020204" pitchFamily="34" charset="0"/>
              </a:rPr>
              <a:t>Live ID</a:t>
            </a:r>
          </a:p>
        </p:txBody>
      </p:sp>
      <p:sp>
        <p:nvSpPr>
          <p:cNvPr id="13" name="TextBox 12">
            <a:extLst>
              <a:ext uri="{FF2B5EF4-FFF2-40B4-BE49-F238E27FC236}">
                <a16:creationId xmlns:a16="http://schemas.microsoft.com/office/drawing/2014/main" xmlns="" id="{96506F86-B635-4D39-97CB-479638199FD3}"/>
              </a:ext>
            </a:extLst>
          </p:cNvPr>
          <p:cNvSpPr txBox="1"/>
          <p:nvPr/>
        </p:nvSpPr>
        <p:spPr>
          <a:xfrm>
            <a:off x="1981200" y="4806696"/>
            <a:ext cx="1679719" cy="246221"/>
          </a:xfrm>
          <a:prstGeom prst="rect">
            <a:avLst/>
          </a:prstGeom>
        </p:spPr>
        <p:txBody>
          <a:bodyPr wrap="square" lIns="0" tIns="0" rIns="0" bIns="0" rtlCol="0" anchor="t">
            <a:spAutoFit/>
          </a:bodyPr>
          <a:lstStyle/>
          <a:p>
            <a:pPr>
              <a:spcBef>
                <a:spcPts val="300"/>
              </a:spcBef>
              <a:spcAft>
                <a:spcPts val="300"/>
              </a:spcAft>
              <a:buClr>
                <a:schemeClr val="bg1">
                  <a:lumMod val="50000"/>
                </a:schemeClr>
              </a:buClr>
              <a:buSzPct val="100000"/>
            </a:pPr>
            <a:r>
              <a:rPr lang="en-US" sz="1600" b="1" dirty="0">
                <a:solidFill>
                  <a:srgbClr val="30689B"/>
                </a:solidFill>
                <a:latin typeface="Arial" panose="020B0604020202020204" pitchFamily="34" charset="0"/>
                <a:cs typeface="Arial" panose="020B0604020202020204" pitchFamily="34" charset="0"/>
              </a:rPr>
              <a:t>Auto ID</a:t>
            </a:r>
          </a:p>
        </p:txBody>
      </p:sp>
      <p:sp>
        <p:nvSpPr>
          <p:cNvPr id="5" name="Oval 4">
            <a:extLst>
              <a:ext uri="{FF2B5EF4-FFF2-40B4-BE49-F238E27FC236}">
                <a16:creationId xmlns:a16="http://schemas.microsoft.com/office/drawing/2014/main" xmlns="" id="{B3BF4FA6-BFD0-4DB9-B1BF-06F1280A9583}"/>
              </a:ext>
            </a:extLst>
          </p:cNvPr>
          <p:cNvSpPr/>
          <p:nvPr/>
        </p:nvSpPr>
        <p:spPr>
          <a:xfrm>
            <a:off x="1114796" y="2270184"/>
            <a:ext cx="687400" cy="687400"/>
          </a:xfrm>
          <a:prstGeom prst="ellipse">
            <a:avLst/>
          </a:prstGeom>
          <a:solidFill>
            <a:srgbClr val="FFFFFF">
              <a:hueOff val="0"/>
              <a:satOff val="0"/>
              <a:lumOff val="0"/>
              <a:alphaOff val="0"/>
            </a:srgbClr>
          </a:solidFill>
          <a:ln w="6350" cap="flat" cmpd="sng" algn="ctr">
            <a:solidFill>
              <a:srgbClr val="30689B"/>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sz="2000" dirty="0">
              <a:ln>
                <a:solidFill>
                  <a:srgbClr val="82BF41"/>
                </a:solidFill>
              </a:ln>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E86645F7-D0A0-477D-B9C6-EAE8C33D984E}"/>
              </a:ext>
            </a:extLst>
          </p:cNvPr>
          <p:cNvPicPr>
            <a:picLocks noChangeAspect="1"/>
          </p:cNvPicPr>
          <p:nvPr/>
        </p:nvPicPr>
        <p:blipFill rotWithShape="1">
          <a:blip r:embed="rId2">
            <a:clrChange>
              <a:clrFrom>
                <a:srgbClr val="FFFFFF"/>
              </a:clrFrom>
              <a:clrTo>
                <a:srgbClr val="FFFFFF">
                  <a:alpha val="0"/>
                </a:srgbClr>
              </a:clrTo>
            </a:clrChange>
            <a:duotone>
              <a:prstClr val="black"/>
              <a:schemeClr val="accent1">
                <a:tint val="45000"/>
                <a:satMod val="400000"/>
              </a:schemeClr>
            </a:duotone>
          </a:blip>
          <a:srcRect t="24380" b="23540"/>
          <a:stretch/>
        </p:blipFill>
        <p:spPr>
          <a:xfrm>
            <a:off x="1085449" y="2419599"/>
            <a:ext cx="746096" cy="388571"/>
          </a:xfrm>
          <a:prstGeom prst="rect">
            <a:avLst/>
          </a:prstGeom>
        </p:spPr>
      </p:pic>
      <p:sp>
        <p:nvSpPr>
          <p:cNvPr id="12" name="Oval 11">
            <a:extLst>
              <a:ext uri="{FF2B5EF4-FFF2-40B4-BE49-F238E27FC236}">
                <a16:creationId xmlns:a16="http://schemas.microsoft.com/office/drawing/2014/main" xmlns="" id="{9A0384E0-4DF8-460C-8E16-E0A1F9694C0C}"/>
              </a:ext>
            </a:extLst>
          </p:cNvPr>
          <p:cNvSpPr/>
          <p:nvPr/>
        </p:nvSpPr>
        <p:spPr>
          <a:xfrm>
            <a:off x="1114796" y="4626306"/>
            <a:ext cx="687400" cy="687400"/>
          </a:xfrm>
          <a:prstGeom prst="ellipse">
            <a:avLst/>
          </a:prstGeom>
          <a:solidFill>
            <a:srgbClr val="FFFFFF">
              <a:hueOff val="0"/>
              <a:satOff val="0"/>
              <a:lumOff val="0"/>
              <a:alphaOff val="0"/>
            </a:srgbClr>
          </a:solidFill>
          <a:ln w="6350" cap="flat" cmpd="sng" algn="ctr">
            <a:solidFill>
              <a:srgbClr val="30689B"/>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sz="2000" dirty="0">
              <a:ln>
                <a:solidFill>
                  <a:srgbClr val="82BF41"/>
                </a:solidFill>
              </a:ln>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xmlns="" id="{EA7E9E79-72F9-4330-BEE3-4BC1E96905F3}"/>
              </a:ext>
            </a:extLst>
          </p:cNvPr>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blip>
          <a:stretch>
            <a:fillRect/>
          </a:stretch>
        </p:blipFill>
        <p:spPr>
          <a:xfrm>
            <a:off x="1247922" y="4759432"/>
            <a:ext cx="421151" cy="421151"/>
          </a:xfrm>
          <a:prstGeom prst="rect">
            <a:avLst/>
          </a:prstGeom>
        </p:spPr>
      </p:pic>
      <p:sp>
        <p:nvSpPr>
          <p:cNvPr id="16" name="TextBox 15">
            <a:extLst>
              <a:ext uri="{FF2B5EF4-FFF2-40B4-BE49-F238E27FC236}">
                <a16:creationId xmlns:a16="http://schemas.microsoft.com/office/drawing/2014/main" xmlns="" id="{3EBC08C4-93D1-493E-AE63-C3518CCE5F71}"/>
              </a:ext>
            </a:extLst>
          </p:cNvPr>
          <p:cNvSpPr txBox="1"/>
          <p:nvPr/>
        </p:nvSpPr>
        <p:spPr>
          <a:xfrm>
            <a:off x="1085449" y="1700017"/>
            <a:ext cx="3276599" cy="246221"/>
          </a:xfrm>
          <a:prstGeom prst="rect">
            <a:avLst/>
          </a:prstGeom>
        </p:spPr>
        <p:txBody>
          <a:bodyPr wrap="square" lIns="0" tIns="0" rIns="0" bIns="0" rtlCol="0" anchor="t">
            <a:spAutoFit/>
          </a:bodyPr>
          <a:lstStyle/>
          <a:p>
            <a:pPr algn="ctr">
              <a:spcBef>
                <a:spcPts val="300"/>
              </a:spcBef>
              <a:spcAft>
                <a:spcPts val="300"/>
              </a:spcAft>
              <a:buClr>
                <a:schemeClr val="bg1">
                  <a:lumMod val="50000"/>
                </a:schemeClr>
              </a:buClr>
              <a:buSzPct val="100000"/>
            </a:pPr>
            <a:r>
              <a:rPr lang="en-US" sz="1600" b="1" dirty="0">
                <a:solidFill>
                  <a:schemeClr val="accent1">
                    <a:lumMod val="50000"/>
                  </a:schemeClr>
                </a:solidFill>
                <a:latin typeface="Arial" panose="020B0604020202020204" pitchFamily="34" charset="0"/>
                <a:cs typeface="Arial" panose="020B0604020202020204" pitchFamily="34" charset="0"/>
              </a:rPr>
              <a:t>Selected Authentication Methods</a:t>
            </a:r>
          </a:p>
        </p:txBody>
      </p:sp>
      <p:sp>
        <p:nvSpPr>
          <p:cNvPr id="9" name="TextBox 8">
            <a:extLst>
              <a:ext uri="{FF2B5EF4-FFF2-40B4-BE49-F238E27FC236}">
                <a16:creationId xmlns:a16="http://schemas.microsoft.com/office/drawing/2014/main" xmlns="" id="{284AA0B1-6C42-48F0-BBAA-8BC00D071CB7}"/>
              </a:ext>
            </a:extLst>
          </p:cNvPr>
          <p:cNvSpPr txBox="1"/>
          <p:nvPr/>
        </p:nvSpPr>
        <p:spPr>
          <a:xfrm>
            <a:off x="1995598" y="3628635"/>
            <a:ext cx="1679719" cy="246221"/>
          </a:xfrm>
          <a:prstGeom prst="rect">
            <a:avLst/>
          </a:prstGeom>
        </p:spPr>
        <p:txBody>
          <a:bodyPr wrap="square" lIns="0" tIns="0" rIns="0" bIns="0" rtlCol="0" anchor="t">
            <a:spAutoFit/>
          </a:bodyPr>
          <a:lstStyle/>
          <a:p>
            <a:pPr>
              <a:spcBef>
                <a:spcPts val="300"/>
              </a:spcBef>
              <a:spcAft>
                <a:spcPts val="300"/>
              </a:spcAft>
              <a:buClr>
                <a:schemeClr val="bg1">
                  <a:lumMod val="50000"/>
                </a:schemeClr>
              </a:buClr>
              <a:buSzPct val="100000"/>
            </a:pPr>
            <a:r>
              <a:rPr lang="en-US" sz="1600" b="1" dirty="0">
                <a:solidFill>
                  <a:srgbClr val="30689B"/>
                </a:solidFill>
                <a:latin typeface="Arial" panose="020B0604020202020204" pitchFamily="34" charset="0"/>
                <a:cs typeface="Arial" panose="020B0604020202020204" pitchFamily="34" charset="0"/>
              </a:rPr>
              <a:t>Mobile ID</a:t>
            </a:r>
          </a:p>
        </p:txBody>
      </p:sp>
      <p:sp>
        <p:nvSpPr>
          <p:cNvPr id="8" name="Oval 7">
            <a:extLst>
              <a:ext uri="{FF2B5EF4-FFF2-40B4-BE49-F238E27FC236}">
                <a16:creationId xmlns:a16="http://schemas.microsoft.com/office/drawing/2014/main" xmlns="" id="{AACD8487-0DC7-4B33-AF31-01008759837D}"/>
              </a:ext>
            </a:extLst>
          </p:cNvPr>
          <p:cNvSpPr/>
          <p:nvPr/>
        </p:nvSpPr>
        <p:spPr>
          <a:xfrm>
            <a:off x="1114796" y="3448245"/>
            <a:ext cx="687400" cy="687400"/>
          </a:xfrm>
          <a:prstGeom prst="ellipse">
            <a:avLst/>
          </a:prstGeom>
          <a:solidFill>
            <a:srgbClr val="FFFFFF">
              <a:hueOff val="0"/>
              <a:satOff val="0"/>
              <a:lumOff val="0"/>
              <a:alphaOff val="0"/>
            </a:srgbClr>
          </a:solidFill>
          <a:ln w="6350" cap="flat" cmpd="sng" algn="ctr">
            <a:solidFill>
              <a:srgbClr val="30689B"/>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sz="2000" dirty="0">
              <a:ln>
                <a:solidFill>
                  <a:srgbClr val="82BF41"/>
                </a:solidFill>
              </a:ln>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xmlns="" id="{4D388A8A-AD35-46B1-A311-CAE25E1B285A}"/>
              </a:ext>
            </a:extLst>
          </p:cNvPr>
          <p:cNvPicPr>
            <a:picLocks noChangeAspect="1"/>
          </p:cNvPicPr>
          <p:nvPr/>
        </p:nvPicPr>
        <p:blipFill rotWithShape="1">
          <a:blip r:embed="rId4">
            <a:clrChange>
              <a:clrFrom>
                <a:srgbClr val="FFFFFF"/>
              </a:clrFrom>
              <a:clrTo>
                <a:srgbClr val="FFFFFF">
                  <a:alpha val="0"/>
                </a:srgbClr>
              </a:clrTo>
            </a:clrChange>
            <a:duotone>
              <a:prstClr val="black"/>
              <a:schemeClr val="accent1">
                <a:tint val="45000"/>
                <a:satMod val="400000"/>
              </a:schemeClr>
            </a:duotone>
          </a:blip>
          <a:srcRect t="15836" b="14487"/>
          <a:stretch/>
        </p:blipFill>
        <p:spPr>
          <a:xfrm>
            <a:off x="1150193" y="3577133"/>
            <a:ext cx="616607" cy="429625"/>
          </a:xfrm>
          <a:prstGeom prst="rect">
            <a:avLst/>
          </a:prstGeom>
        </p:spPr>
      </p:pic>
      <p:cxnSp>
        <p:nvCxnSpPr>
          <p:cNvPr id="26" name="Straight Connector 25">
            <a:extLst>
              <a:ext uri="{FF2B5EF4-FFF2-40B4-BE49-F238E27FC236}">
                <a16:creationId xmlns:a16="http://schemas.microsoft.com/office/drawing/2014/main" xmlns="" id="{F2FA350B-2C66-47AB-A6D4-9612D9351BBB}"/>
              </a:ext>
            </a:extLst>
          </p:cNvPr>
          <p:cNvCxnSpPr/>
          <p:nvPr/>
        </p:nvCxnSpPr>
        <p:spPr>
          <a:xfrm>
            <a:off x="1150193" y="3276600"/>
            <a:ext cx="700320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B5D002C8-963C-4969-8E2B-22C6FB025E0A}"/>
              </a:ext>
            </a:extLst>
          </p:cNvPr>
          <p:cNvCxnSpPr/>
          <p:nvPr/>
        </p:nvCxnSpPr>
        <p:spPr>
          <a:xfrm>
            <a:off x="1150193" y="4495800"/>
            <a:ext cx="700320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912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challenge with authentication in online learning</a:t>
            </a:r>
          </a:p>
        </p:txBody>
      </p:sp>
      <p:sp>
        <p:nvSpPr>
          <p:cNvPr id="4" name="Slide Number Placeholder 3"/>
          <p:cNvSpPr>
            <a:spLocks noGrp="1"/>
          </p:cNvSpPr>
          <p:nvPr>
            <p:ph type="sldNum" sz="quarter" idx="4"/>
          </p:nvPr>
        </p:nvSpPr>
        <p:spPr/>
        <p:txBody>
          <a:bodyPr/>
          <a:lstStyle/>
          <a:p>
            <a:fld id="{E383A8A9-FA60-9F4C-8EA5-44BF95A09817}" type="slidenum">
              <a:rPr lang="en-US" smtClean="0"/>
              <a:pPr/>
              <a:t>53</a:t>
            </a:fld>
            <a:endParaRPr lang="en-US" dirty="0"/>
          </a:p>
        </p:txBody>
      </p:sp>
      <p:sp>
        <p:nvSpPr>
          <p:cNvPr id="6" name="TextBox 5">
            <a:extLst>
              <a:ext uri="{FF2B5EF4-FFF2-40B4-BE49-F238E27FC236}">
                <a16:creationId xmlns:a16="http://schemas.microsoft.com/office/drawing/2014/main" xmlns="" id="{E9E19AB3-5304-482C-95FC-AB47DEAE75AA}"/>
              </a:ext>
            </a:extLst>
          </p:cNvPr>
          <p:cNvSpPr txBox="1"/>
          <p:nvPr/>
        </p:nvSpPr>
        <p:spPr>
          <a:xfrm>
            <a:off x="838200" y="1310287"/>
            <a:ext cx="3276599" cy="246221"/>
          </a:xfrm>
          <a:prstGeom prst="rect">
            <a:avLst/>
          </a:prstGeom>
        </p:spPr>
        <p:txBody>
          <a:bodyPr wrap="square" lIns="0" tIns="0" rIns="0" bIns="0" rtlCol="0" anchor="t">
            <a:spAutoFit/>
          </a:bodyPr>
          <a:lstStyle/>
          <a:p>
            <a:pPr>
              <a:spcBef>
                <a:spcPts val="300"/>
              </a:spcBef>
              <a:spcAft>
                <a:spcPts val="300"/>
              </a:spcAft>
              <a:buClr>
                <a:schemeClr val="bg1">
                  <a:lumMod val="50000"/>
                </a:schemeClr>
              </a:buClr>
              <a:buSzPct val="100000"/>
            </a:pPr>
            <a:r>
              <a:rPr lang="en-US" sz="1600" b="1" dirty="0">
                <a:solidFill>
                  <a:schemeClr val="accent1">
                    <a:lumMod val="50000"/>
                  </a:schemeClr>
                </a:solidFill>
                <a:latin typeface="Arial" panose="020B0604020202020204" pitchFamily="34" charset="0"/>
                <a:cs typeface="Arial" panose="020B0604020202020204" pitchFamily="34" charset="0"/>
              </a:rPr>
              <a:t>Most Authentication Systems</a:t>
            </a:r>
          </a:p>
        </p:txBody>
      </p:sp>
      <p:sp>
        <p:nvSpPr>
          <p:cNvPr id="7" name="TextBox 6">
            <a:extLst>
              <a:ext uri="{FF2B5EF4-FFF2-40B4-BE49-F238E27FC236}">
                <a16:creationId xmlns:a16="http://schemas.microsoft.com/office/drawing/2014/main" xmlns="" id="{0288FDCD-24CB-4F63-BC53-70FA42683334}"/>
              </a:ext>
            </a:extLst>
          </p:cNvPr>
          <p:cNvSpPr txBox="1"/>
          <p:nvPr/>
        </p:nvSpPr>
        <p:spPr>
          <a:xfrm>
            <a:off x="4495801" y="1310287"/>
            <a:ext cx="3276599" cy="246221"/>
          </a:xfrm>
          <a:prstGeom prst="rect">
            <a:avLst/>
          </a:prstGeom>
        </p:spPr>
        <p:txBody>
          <a:bodyPr wrap="square" lIns="0" tIns="0" rIns="0" bIns="0" rtlCol="0" anchor="t">
            <a:spAutoFit/>
          </a:bodyPr>
          <a:lstStyle/>
          <a:p>
            <a:pPr>
              <a:spcBef>
                <a:spcPts val="300"/>
              </a:spcBef>
              <a:spcAft>
                <a:spcPts val="300"/>
              </a:spcAft>
              <a:buClr>
                <a:schemeClr val="bg1">
                  <a:lumMod val="50000"/>
                </a:schemeClr>
              </a:buClr>
              <a:buSzPct val="100000"/>
            </a:pPr>
            <a:r>
              <a:rPr lang="en-US" sz="1600" b="1" dirty="0">
                <a:solidFill>
                  <a:schemeClr val="accent1">
                    <a:lumMod val="50000"/>
                  </a:schemeClr>
                </a:solidFill>
                <a:latin typeface="Arial" panose="020B0604020202020204" pitchFamily="34" charset="0"/>
                <a:cs typeface="Arial" panose="020B0604020202020204" pitchFamily="34" charset="0"/>
              </a:rPr>
              <a:t>Authentication in Online Learning</a:t>
            </a:r>
          </a:p>
        </p:txBody>
      </p:sp>
      <p:sp>
        <p:nvSpPr>
          <p:cNvPr id="8" name="Rectangle 7">
            <a:extLst>
              <a:ext uri="{FF2B5EF4-FFF2-40B4-BE49-F238E27FC236}">
                <a16:creationId xmlns:a16="http://schemas.microsoft.com/office/drawing/2014/main" xmlns="" id="{C7D2DB98-E8F2-4CB1-9BC8-2BBD7B74ACAF}"/>
              </a:ext>
            </a:extLst>
          </p:cNvPr>
          <p:cNvSpPr/>
          <p:nvPr/>
        </p:nvSpPr>
        <p:spPr>
          <a:xfrm>
            <a:off x="809626" y="2048670"/>
            <a:ext cx="3240070" cy="584775"/>
          </a:xfrm>
          <a:prstGeom prst="rect">
            <a:avLst/>
          </a:prstGeom>
        </p:spPr>
        <p:txBody>
          <a:bodyPr wrap="square" anchor="t">
            <a:spAutoFit/>
          </a:bodyPr>
          <a:lstStyle/>
          <a:p>
            <a:pPr marL="230188" indent="-230188">
              <a:spcAft>
                <a:spcPts val="1200"/>
              </a:spcAft>
              <a:buClr>
                <a:srgbClr val="249DF8"/>
              </a:buClr>
              <a:buFont typeface="Lucida Grande"/>
              <a:buChar char="»"/>
            </a:pPr>
            <a:r>
              <a:rPr lang="en-US" sz="1600" dirty="0">
                <a:solidFill>
                  <a:schemeClr val="tx2"/>
                </a:solidFill>
                <a:latin typeface="Arial"/>
                <a:cs typeface="Arial"/>
              </a:rPr>
              <a:t>User cooperates with institution to prevent fraud</a:t>
            </a:r>
          </a:p>
        </p:txBody>
      </p:sp>
      <p:sp>
        <p:nvSpPr>
          <p:cNvPr id="9" name="Rectangle 8">
            <a:extLst>
              <a:ext uri="{FF2B5EF4-FFF2-40B4-BE49-F238E27FC236}">
                <a16:creationId xmlns:a16="http://schemas.microsoft.com/office/drawing/2014/main" xmlns="" id="{CD92A74E-3089-4189-BCBD-F34834D9F19A}"/>
              </a:ext>
            </a:extLst>
          </p:cNvPr>
          <p:cNvSpPr/>
          <p:nvPr/>
        </p:nvSpPr>
        <p:spPr>
          <a:xfrm>
            <a:off x="4419600" y="2048670"/>
            <a:ext cx="3657600" cy="830997"/>
          </a:xfrm>
          <a:prstGeom prst="rect">
            <a:avLst/>
          </a:prstGeom>
        </p:spPr>
        <p:txBody>
          <a:bodyPr wrap="square" anchor="t">
            <a:spAutoFit/>
          </a:bodyPr>
          <a:lstStyle/>
          <a:p>
            <a:pPr marL="230188" indent="-230188">
              <a:spcAft>
                <a:spcPts val="1200"/>
              </a:spcAft>
              <a:buClr>
                <a:srgbClr val="249DF8"/>
              </a:buClr>
              <a:buFont typeface="Lucida Grande"/>
              <a:buChar char="»"/>
            </a:pPr>
            <a:r>
              <a:rPr lang="en-US" sz="1600" dirty="0">
                <a:solidFill>
                  <a:schemeClr val="tx2"/>
                </a:solidFill>
                <a:latin typeface="Arial"/>
                <a:cs typeface="Arial"/>
              </a:rPr>
              <a:t>User (student) often attempts to commit fraud against institution (cheating)</a:t>
            </a:r>
          </a:p>
        </p:txBody>
      </p:sp>
      <p:sp>
        <p:nvSpPr>
          <p:cNvPr id="10" name="Rectangle 9">
            <a:extLst>
              <a:ext uri="{FF2B5EF4-FFF2-40B4-BE49-F238E27FC236}">
                <a16:creationId xmlns:a16="http://schemas.microsoft.com/office/drawing/2014/main" xmlns="" id="{B790A1A1-B0F7-4B5A-B663-C35177CC7CAA}"/>
              </a:ext>
            </a:extLst>
          </p:cNvPr>
          <p:cNvSpPr/>
          <p:nvPr/>
        </p:nvSpPr>
        <p:spPr>
          <a:xfrm>
            <a:off x="809626" y="3125607"/>
            <a:ext cx="3240070" cy="830997"/>
          </a:xfrm>
          <a:prstGeom prst="rect">
            <a:avLst/>
          </a:prstGeom>
        </p:spPr>
        <p:txBody>
          <a:bodyPr wrap="square" anchor="t">
            <a:spAutoFit/>
          </a:bodyPr>
          <a:lstStyle/>
          <a:p>
            <a:pPr marL="230188" indent="-230188">
              <a:spcAft>
                <a:spcPts val="1200"/>
              </a:spcAft>
              <a:buClr>
                <a:srgbClr val="249DF8"/>
              </a:buClr>
              <a:buFont typeface="Lucida Grande"/>
              <a:buChar char="»"/>
            </a:pPr>
            <a:r>
              <a:rPr lang="en-US" sz="1600" dirty="0">
                <a:solidFill>
                  <a:schemeClr val="tx2"/>
                </a:solidFill>
                <a:cs typeface="Arial"/>
              </a:rPr>
              <a:t>Example: bank wants person to be able to access account but deny fraudsters</a:t>
            </a:r>
          </a:p>
        </p:txBody>
      </p:sp>
      <p:sp>
        <p:nvSpPr>
          <p:cNvPr id="11" name="Rectangle 10">
            <a:extLst>
              <a:ext uri="{FF2B5EF4-FFF2-40B4-BE49-F238E27FC236}">
                <a16:creationId xmlns:a16="http://schemas.microsoft.com/office/drawing/2014/main" xmlns="" id="{B92023E1-C7F6-4716-B3EB-90643D3F6C2B}"/>
              </a:ext>
            </a:extLst>
          </p:cNvPr>
          <p:cNvSpPr/>
          <p:nvPr/>
        </p:nvSpPr>
        <p:spPr>
          <a:xfrm>
            <a:off x="4419600" y="3125607"/>
            <a:ext cx="3657600" cy="830997"/>
          </a:xfrm>
          <a:prstGeom prst="rect">
            <a:avLst/>
          </a:prstGeom>
        </p:spPr>
        <p:txBody>
          <a:bodyPr wrap="square" anchor="t">
            <a:spAutoFit/>
          </a:bodyPr>
          <a:lstStyle/>
          <a:p>
            <a:pPr marL="230188" indent="-230188">
              <a:spcAft>
                <a:spcPts val="1200"/>
              </a:spcAft>
              <a:buClr>
                <a:srgbClr val="249DF8"/>
              </a:buClr>
              <a:buFont typeface="Lucida Grande"/>
              <a:buChar char="»"/>
            </a:pPr>
            <a:r>
              <a:rPr lang="en-US" sz="1600" dirty="0">
                <a:solidFill>
                  <a:schemeClr val="tx2"/>
                </a:solidFill>
                <a:cs typeface="Arial"/>
              </a:rPr>
              <a:t>Example: student tries to fool system into thinking that another student is them</a:t>
            </a:r>
          </a:p>
        </p:txBody>
      </p:sp>
      <p:pic>
        <p:nvPicPr>
          <p:cNvPr id="12" name="Picture 11">
            <a:extLst>
              <a:ext uri="{FF2B5EF4-FFF2-40B4-BE49-F238E27FC236}">
                <a16:creationId xmlns:a16="http://schemas.microsoft.com/office/drawing/2014/main" xmlns="" id="{5D68F6B2-4407-4BD9-A373-E8D5C399AF4C}"/>
              </a:ext>
            </a:extLst>
          </p:cNvPr>
          <p:cNvPicPr>
            <a:picLocks noChangeAspect="1"/>
          </p:cNvPicPr>
          <p:nvPr/>
        </p:nvPicPr>
        <p:blipFill>
          <a:blip r:embed="rId2"/>
          <a:stretch>
            <a:fillRect/>
          </a:stretch>
        </p:blipFill>
        <p:spPr>
          <a:xfrm>
            <a:off x="980290" y="4417998"/>
            <a:ext cx="703279" cy="853982"/>
          </a:xfrm>
          <a:prstGeom prst="rect">
            <a:avLst/>
          </a:prstGeom>
        </p:spPr>
      </p:pic>
      <p:pic>
        <p:nvPicPr>
          <p:cNvPr id="13" name="Picture 12">
            <a:extLst>
              <a:ext uri="{FF2B5EF4-FFF2-40B4-BE49-F238E27FC236}">
                <a16:creationId xmlns:a16="http://schemas.microsoft.com/office/drawing/2014/main" xmlns="" id="{89390D28-D25E-4138-A2DC-4AD22B4A47F3}"/>
              </a:ext>
            </a:extLst>
          </p:cNvPr>
          <p:cNvPicPr>
            <a:picLocks noChangeAspect="1"/>
          </p:cNvPicPr>
          <p:nvPr/>
        </p:nvPicPr>
        <p:blipFill>
          <a:blip r:embed="rId3"/>
          <a:stretch>
            <a:fillRect/>
          </a:stretch>
        </p:blipFill>
        <p:spPr>
          <a:xfrm>
            <a:off x="1818490" y="4418784"/>
            <a:ext cx="820721" cy="853196"/>
          </a:xfrm>
          <a:prstGeom prst="rect">
            <a:avLst/>
          </a:prstGeom>
        </p:spPr>
      </p:pic>
      <p:pic>
        <p:nvPicPr>
          <p:cNvPr id="14" name="Picture 13">
            <a:extLst>
              <a:ext uri="{FF2B5EF4-FFF2-40B4-BE49-F238E27FC236}">
                <a16:creationId xmlns:a16="http://schemas.microsoft.com/office/drawing/2014/main" xmlns="" id="{7FD0666C-4C66-47B9-B560-2C908B2689BA}"/>
              </a:ext>
            </a:extLst>
          </p:cNvPr>
          <p:cNvPicPr>
            <a:picLocks noChangeAspect="1"/>
          </p:cNvPicPr>
          <p:nvPr/>
        </p:nvPicPr>
        <p:blipFill>
          <a:blip r:embed="rId4"/>
          <a:stretch>
            <a:fillRect/>
          </a:stretch>
        </p:blipFill>
        <p:spPr>
          <a:xfrm>
            <a:off x="3190090" y="4428438"/>
            <a:ext cx="568615" cy="824492"/>
          </a:xfrm>
          <a:prstGeom prst="rect">
            <a:avLst/>
          </a:prstGeom>
        </p:spPr>
      </p:pic>
      <p:sp>
        <p:nvSpPr>
          <p:cNvPr id="15" name="Rectangle 14">
            <a:extLst>
              <a:ext uri="{FF2B5EF4-FFF2-40B4-BE49-F238E27FC236}">
                <a16:creationId xmlns:a16="http://schemas.microsoft.com/office/drawing/2014/main" xmlns="" id="{1AB718C8-244C-4F1C-877C-FE3EE75D161D}"/>
              </a:ext>
            </a:extLst>
          </p:cNvPr>
          <p:cNvSpPr/>
          <p:nvPr/>
        </p:nvSpPr>
        <p:spPr>
          <a:xfrm>
            <a:off x="2802707" y="4671407"/>
            <a:ext cx="387383" cy="338554"/>
          </a:xfrm>
          <a:prstGeom prst="rect">
            <a:avLst/>
          </a:prstGeom>
        </p:spPr>
        <p:txBody>
          <a:bodyPr wrap="square" anchor="t">
            <a:spAutoFit/>
          </a:bodyPr>
          <a:lstStyle/>
          <a:p>
            <a:pPr>
              <a:spcAft>
                <a:spcPts val="1200"/>
              </a:spcAft>
              <a:buClr>
                <a:srgbClr val="249DF8"/>
              </a:buClr>
            </a:pPr>
            <a:r>
              <a:rPr lang="en-US" sz="1600" dirty="0">
                <a:solidFill>
                  <a:schemeClr val="tx2"/>
                </a:solidFill>
                <a:cs typeface="Arial"/>
              </a:rPr>
              <a:t>v.</a:t>
            </a:r>
          </a:p>
        </p:txBody>
      </p:sp>
      <p:sp>
        <p:nvSpPr>
          <p:cNvPr id="16" name="Rectangle 15">
            <a:extLst>
              <a:ext uri="{FF2B5EF4-FFF2-40B4-BE49-F238E27FC236}">
                <a16:creationId xmlns:a16="http://schemas.microsoft.com/office/drawing/2014/main" xmlns="" id="{3C72F7B5-34DB-4828-96F7-2BCEA71A21AA}"/>
              </a:ext>
            </a:extLst>
          </p:cNvPr>
          <p:cNvSpPr/>
          <p:nvPr/>
        </p:nvSpPr>
        <p:spPr>
          <a:xfrm>
            <a:off x="997770" y="5375686"/>
            <a:ext cx="685800" cy="338554"/>
          </a:xfrm>
          <a:prstGeom prst="rect">
            <a:avLst/>
          </a:prstGeom>
        </p:spPr>
        <p:txBody>
          <a:bodyPr wrap="square" anchor="t">
            <a:spAutoFit/>
          </a:bodyPr>
          <a:lstStyle/>
          <a:p>
            <a:pPr>
              <a:spcAft>
                <a:spcPts val="1200"/>
              </a:spcAft>
              <a:buClr>
                <a:srgbClr val="249DF8"/>
              </a:buClr>
            </a:pPr>
            <a:r>
              <a:rPr lang="en-US" sz="1600" dirty="0">
                <a:solidFill>
                  <a:schemeClr val="tx2"/>
                </a:solidFill>
                <a:cs typeface="Arial"/>
              </a:rPr>
              <a:t>User</a:t>
            </a:r>
          </a:p>
        </p:txBody>
      </p:sp>
      <p:sp>
        <p:nvSpPr>
          <p:cNvPr id="17" name="Rectangle 16">
            <a:extLst>
              <a:ext uri="{FF2B5EF4-FFF2-40B4-BE49-F238E27FC236}">
                <a16:creationId xmlns:a16="http://schemas.microsoft.com/office/drawing/2014/main" xmlns="" id="{B2B1F979-7457-4D14-A4EC-2B0A424EFF91}"/>
              </a:ext>
            </a:extLst>
          </p:cNvPr>
          <p:cNvSpPr/>
          <p:nvPr/>
        </p:nvSpPr>
        <p:spPr>
          <a:xfrm>
            <a:off x="1885949" y="5375686"/>
            <a:ext cx="916757" cy="338554"/>
          </a:xfrm>
          <a:prstGeom prst="rect">
            <a:avLst/>
          </a:prstGeom>
        </p:spPr>
        <p:txBody>
          <a:bodyPr wrap="square" anchor="t">
            <a:spAutoFit/>
          </a:bodyPr>
          <a:lstStyle/>
          <a:p>
            <a:pPr>
              <a:spcAft>
                <a:spcPts val="1200"/>
              </a:spcAft>
              <a:buClr>
                <a:srgbClr val="249DF8"/>
              </a:buClr>
            </a:pPr>
            <a:r>
              <a:rPr lang="en-US" sz="1600" dirty="0">
                <a:solidFill>
                  <a:schemeClr val="tx2"/>
                </a:solidFill>
                <a:cs typeface="Arial"/>
              </a:rPr>
              <a:t>System</a:t>
            </a:r>
          </a:p>
        </p:txBody>
      </p:sp>
      <p:sp>
        <p:nvSpPr>
          <p:cNvPr id="18" name="Rectangle 17">
            <a:extLst>
              <a:ext uri="{FF2B5EF4-FFF2-40B4-BE49-F238E27FC236}">
                <a16:creationId xmlns:a16="http://schemas.microsoft.com/office/drawing/2014/main" xmlns="" id="{BD0BCE65-0697-4DBD-8D3A-EC2CF6F68F0F}"/>
              </a:ext>
            </a:extLst>
          </p:cNvPr>
          <p:cNvSpPr/>
          <p:nvPr/>
        </p:nvSpPr>
        <p:spPr>
          <a:xfrm>
            <a:off x="3039261" y="5375686"/>
            <a:ext cx="1065229" cy="338554"/>
          </a:xfrm>
          <a:prstGeom prst="rect">
            <a:avLst/>
          </a:prstGeom>
        </p:spPr>
        <p:txBody>
          <a:bodyPr wrap="square" anchor="t">
            <a:spAutoFit/>
          </a:bodyPr>
          <a:lstStyle/>
          <a:p>
            <a:pPr>
              <a:spcAft>
                <a:spcPts val="1200"/>
              </a:spcAft>
              <a:buClr>
                <a:srgbClr val="249DF8"/>
              </a:buClr>
            </a:pPr>
            <a:r>
              <a:rPr lang="en-US" sz="1600" dirty="0">
                <a:solidFill>
                  <a:schemeClr val="tx2"/>
                </a:solidFill>
                <a:cs typeface="Arial"/>
              </a:rPr>
              <a:t>Fraudster</a:t>
            </a:r>
          </a:p>
        </p:txBody>
      </p:sp>
      <p:pic>
        <p:nvPicPr>
          <p:cNvPr id="19" name="Picture 18">
            <a:extLst>
              <a:ext uri="{FF2B5EF4-FFF2-40B4-BE49-F238E27FC236}">
                <a16:creationId xmlns:a16="http://schemas.microsoft.com/office/drawing/2014/main" xmlns="" id="{11DBA1C5-F262-4A67-9142-88A5D18BD864}"/>
              </a:ext>
            </a:extLst>
          </p:cNvPr>
          <p:cNvPicPr>
            <a:picLocks noChangeAspect="1"/>
          </p:cNvPicPr>
          <p:nvPr/>
        </p:nvPicPr>
        <p:blipFill>
          <a:blip r:embed="rId2"/>
          <a:stretch>
            <a:fillRect/>
          </a:stretch>
        </p:blipFill>
        <p:spPr>
          <a:xfrm>
            <a:off x="4601233" y="4417998"/>
            <a:ext cx="703279" cy="853982"/>
          </a:xfrm>
          <a:prstGeom prst="rect">
            <a:avLst/>
          </a:prstGeom>
        </p:spPr>
      </p:pic>
      <p:pic>
        <p:nvPicPr>
          <p:cNvPr id="20" name="Picture 19">
            <a:extLst>
              <a:ext uri="{FF2B5EF4-FFF2-40B4-BE49-F238E27FC236}">
                <a16:creationId xmlns:a16="http://schemas.microsoft.com/office/drawing/2014/main" xmlns="" id="{96642E19-D0AF-488B-A307-CCD2B9EA484C}"/>
              </a:ext>
            </a:extLst>
          </p:cNvPr>
          <p:cNvPicPr>
            <a:picLocks noChangeAspect="1"/>
          </p:cNvPicPr>
          <p:nvPr/>
        </p:nvPicPr>
        <p:blipFill>
          <a:blip r:embed="rId3"/>
          <a:stretch>
            <a:fillRect/>
          </a:stretch>
        </p:blipFill>
        <p:spPr>
          <a:xfrm>
            <a:off x="6837380" y="4418784"/>
            <a:ext cx="820721" cy="853196"/>
          </a:xfrm>
          <a:prstGeom prst="rect">
            <a:avLst/>
          </a:prstGeom>
        </p:spPr>
      </p:pic>
      <p:pic>
        <p:nvPicPr>
          <p:cNvPr id="21" name="Picture 20">
            <a:extLst>
              <a:ext uri="{FF2B5EF4-FFF2-40B4-BE49-F238E27FC236}">
                <a16:creationId xmlns:a16="http://schemas.microsoft.com/office/drawing/2014/main" xmlns="" id="{873A2FEF-3E69-4670-9E02-B614C09906DB}"/>
              </a:ext>
            </a:extLst>
          </p:cNvPr>
          <p:cNvPicPr>
            <a:picLocks noChangeAspect="1"/>
          </p:cNvPicPr>
          <p:nvPr/>
        </p:nvPicPr>
        <p:blipFill>
          <a:blip r:embed="rId4"/>
          <a:stretch>
            <a:fillRect/>
          </a:stretch>
        </p:blipFill>
        <p:spPr>
          <a:xfrm>
            <a:off x="5526729" y="4428438"/>
            <a:ext cx="568615" cy="824492"/>
          </a:xfrm>
          <a:prstGeom prst="rect">
            <a:avLst/>
          </a:prstGeom>
        </p:spPr>
      </p:pic>
      <p:sp>
        <p:nvSpPr>
          <p:cNvPr id="22" name="Rectangle 21">
            <a:extLst>
              <a:ext uri="{FF2B5EF4-FFF2-40B4-BE49-F238E27FC236}">
                <a16:creationId xmlns:a16="http://schemas.microsoft.com/office/drawing/2014/main" xmlns="" id="{4DF7E20A-621B-42FF-8801-BDF49333064D}"/>
              </a:ext>
            </a:extLst>
          </p:cNvPr>
          <p:cNvSpPr/>
          <p:nvPr/>
        </p:nvSpPr>
        <p:spPr>
          <a:xfrm>
            <a:off x="6423650" y="4671407"/>
            <a:ext cx="387383" cy="338554"/>
          </a:xfrm>
          <a:prstGeom prst="rect">
            <a:avLst/>
          </a:prstGeom>
        </p:spPr>
        <p:txBody>
          <a:bodyPr wrap="square" anchor="t">
            <a:spAutoFit/>
          </a:bodyPr>
          <a:lstStyle/>
          <a:p>
            <a:pPr>
              <a:spcAft>
                <a:spcPts val="1200"/>
              </a:spcAft>
              <a:buClr>
                <a:srgbClr val="249DF8"/>
              </a:buClr>
            </a:pPr>
            <a:r>
              <a:rPr lang="en-US" sz="1600" dirty="0">
                <a:solidFill>
                  <a:schemeClr val="tx2"/>
                </a:solidFill>
                <a:cs typeface="Arial"/>
              </a:rPr>
              <a:t>v.</a:t>
            </a:r>
          </a:p>
        </p:txBody>
      </p:sp>
      <p:sp>
        <p:nvSpPr>
          <p:cNvPr id="23" name="Rectangle 22">
            <a:extLst>
              <a:ext uri="{FF2B5EF4-FFF2-40B4-BE49-F238E27FC236}">
                <a16:creationId xmlns:a16="http://schemas.microsoft.com/office/drawing/2014/main" xmlns="" id="{88B07805-458F-4DE2-8213-459F7DE246E2}"/>
              </a:ext>
            </a:extLst>
          </p:cNvPr>
          <p:cNvSpPr/>
          <p:nvPr/>
        </p:nvSpPr>
        <p:spPr>
          <a:xfrm>
            <a:off x="4618713" y="5375686"/>
            <a:ext cx="685800" cy="338554"/>
          </a:xfrm>
          <a:prstGeom prst="rect">
            <a:avLst/>
          </a:prstGeom>
        </p:spPr>
        <p:txBody>
          <a:bodyPr wrap="square" anchor="t">
            <a:spAutoFit/>
          </a:bodyPr>
          <a:lstStyle/>
          <a:p>
            <a:pPr>
              <a:spcAft>
                <a:spcPts val="1200"/>
              </a:spcAft>
              <a:buClr>
                <a:srgbClr val="249DF8"/>
              </a:buClr>
            </a:pPr>
            <a:r>
              <a:rPr lang="en-US" sz="1600" dirty="0">
                <a:solidFill>
                  <a:schemeClr val="tx2"/>
                </a:solidFill>
                <a:cs typeface="Arial"/>
              </a:rPr>
              <a:t>User</a:t>
            </a:r>
          </a:p>
        </p:txBody>
      </p:sp>
      <p:sp>
        <p:nvSpPr>
          <p:cNvPr id="24" name="Rectangle 23">
            <a:extLst>
              <a:ext uri="{FF2B5EF4-FFF2-40B4-BE49-F238E27FC236}">
                <a16:creationId xmlns:a16="http://schemas.microsoft.com/office/drawing/2014/main" xmlns="" id="{D765D83A-99F8-422C-ABE0-FFF394D89683}"/>
              </a:ext>
            </a:extLst>
          </p:cNvPr>
          <p:cNvSpPr/>
          <p:nvPr/>
        </p:nvSpPr>
        <p:spPr>
          <a:xfrm>
            <a:off x="6904839" y="5375686"/>
            <a:ext cx="916757" cy="338554"/>
          </a:xfrm>
          <a:prstGeom prst="rect">
            <a:avLst/>
          </a:prstGeom>
        </p:spPr>
        <p:txBody>
          <a:bodyPr wrap="square" anchor="t">
            <a:spAutoFit/>
          </a:bodyPr>
          <a:lstStyle/>
          <a:p>
            <a:pPr>
              <a:spcAft>
                <a:spcPts val="1200"/>
              </a:spcAft>
              <a:buClr>
                <a:srgbClr val="249DF8"/>
              </a:buClr>
            </a:pPr>
            <a:r>
              <a:rPr lang="en-US" sz="1600" dirty="0">
                <a:solidFill>
                  <a:schemeClr val="tx2"/>
                </a:solidFill>
                <a:cs typeface="Arial"/>
              </a:rPr>
              <a:t>System</a:t>
            </a:r>
          </a:p>
        </p:txBody>
      </p:sp>
      <p:sp>
        <p:nvSpPr>
          <p:cNvPr id="25" name="Rectangle 24">
            <a:extLst>
              <a:ext uri="{FF2B5EF4-FFF2-40B4-BE49-F238E27FC236}">
                <a16:creationId xmlns:a16="http://schemas.microsoft.com/office/drawing/2014/main" xmlns="" id="{A301C05F-127A-44C9-95F7-6A409187C84D}"/>
              </a:ext>
            </a:extLst>
          </p:cNvPr>
          <p:cNvSpPr/>
          <p:nvPr/>
        </p:nvSpPr>
        <p:spPr>
          <a:xfrm>
            <a:off x="5375900" y="5375686"/>
            <a:ext cx="1065229" cy="338554"/>
          </a:xfrm>
          <a:prstGeom prst="rect">
            <a:avLst/>
          </a:prstGeom>
        </p:spPr>
        <p:txBody>
          <a:bodyPr wrap="square" anchor="t">
            <a:spAutoFit/>
          </a:bodyPr>
          <a:lstStyle/>
          <a:p>
            <a:pPr>
              <a:spcAft>
                <a:spcPts val="1200"/>
              </a:spcAft>
              <a:buClr>
                <a:srgbClr val="249DF8"/>
              </a:buClr>
            </a:pPr>
            <a:r>
              <a:rPr lang="en-US" sz="1600" dirty="0">
                <a:solidFill>
                  <a:schemeClr val="tx2"/>
                </a:solidFill>
                <a:cs typeface="Arial"/>
              </a:rPr>
              <a:t>Fraudster</a:t>
            </a:r>
          </a:p>
        </p:txBody>
      </p:sp>
      <p:cxnSp>
        <p:nvCxnSpPr>
          <p:cNvPr id="26" name="Straight Connector 25">
            <a:extLst>
              <a:ext uri="{FF2B5EF4-FFF2-40B4-BE49-F238E27FC236}">
                <a16:creationId xmlns:a16="http://schemas.microsoft.com/office/drawing/2014/main" xmlns="" id="{6ADC4C22-B3FC-4BE6-B5AB-0640346204EB}"/>
              </a:ext>
            </a:extLst>
          </p:cNvPr>
          <p:cNvCxnSpPr>
            <a:cxnSpLocks/>
          </p:cNvCxnSpPr>
          <p:nvPr/>
        </p:nvCxnSpPr>
        <p:spPr>
          <a:xfrm>
            <a:off x="4267200" y="1371600"/>
            <a:ext cx="0" cy="487764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638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81000"/>
            <a:ext cx="7893741" cy="563562"/>
          </a:xfrm>
        </p:spPr>
        <p:txBody>
          <a:bodyPr/>
          <a:lstStyle/>
          <a:p>
            <a:r>
              <a:rPr lang="en-US" dirty="0"/>
              <a:t>Online proctoring / remote invigilation is growing rapidly</a:t>
            </a:r>
          </a:p>
        </p:txBody>
      </p:sp>
      <p:sp>
        <p:nvSpPr>
          <p:cNvPr id="4" name="Slide Number Placeholder 3"/>
          <p:cNvSpPr>
            <a:spLocks noGrp="1"/>
          </p:cNvSpPr>
          <p:nvPr>
            <p:ph type="sldNum" sz="quarter" idx="4"/>
          </p:nvPr>
        </p:nvSpPr>
        <p:spPr/>
        <p:txBody>
          <a:bodyPr/>
          <a:lstStyle/>
          <a:p>
            <a:fld id="{E383A8A9-FA60-9F4C-8EA5-44BF95A09817}" type="slidenum">
              <a:rPr lang="en-US" smtClean="0"/>
              <a:pPr/>
              <a:t>54</a:t>
            </a:fld>
            <a:endParaRPr lang="en-US" dirty="0"/>
          </a:p>
        </p:txBody>
      </p:sp>
      <p:sp>
        <p:nvSpPr>
          <p:cNvPr id="6" name="TextBox 5">
            <a:extLst>
              <a:ext uri="{FF2B5EF4-FFF2-40B4-BE49-F238E27FC236}">
                <a16:creationId xmlns:a16="http://schemas.microsoft.com/office/drawing/2014/main" xmlns="" id="{59F4CA67-F321-4354-B3AC-F32FA2ACE1C3}"/>
              </a:ext>
            </a:extLst>
          </p:cNvPr>
          <p:cNvSpPr txBox="1"/>
          <p:nvPr/>
        </p:nvSpPr>
        <p:spPr>
          <a:xfrm>
            <a:off x="381000" y="6253261"/>
            <a:ext cx="7696200" cy="400110"/>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2015 Survey of Online Learning; NACE Career Services Survey; Non-profit Form 990s; NCES; IPEDS;</a:t>
            </a:r>
          </a:p>
          <a:p>
            <a:r>
              <a:rPr lang="en-US" sz="1000" dirty="0">
                <a:solidFill>
                  <a:schemeClr val="bg1">
                    <a:lumMod val="50000"/>
                  </a:schemeClr>
                </a:solidFill>
                <a:latin typeface="Georgia" panose="02040502050405020303" pitchFamily="18" charset="0"/>
                <a:cs typeface="Arial" panose="020B0604020202020204" pitchFamily="34" charset="0"/>
              </a:rPr>
              <a:t>Association of Governing Boards of Universities and Colleges; Council of Graduate Schools; </a:t>
            </a:r>
            <a:r>
              <a:rPr lang="en-US" sz="1000" dirty="0" err="1">
                <a:solidFill>
                  <a:schemeClr val="bg1">
                    <a:lumMod val="50000"/>
                  </a:schemeClr>
                </a:solidFill>
                <a:latin typeface="Georgia" panose="02040502050405020303" pitchFamily="18" charset="0"/>
                <a:cs typeface="Arial" panose="020B0604020202020204" pitchFamily="34" charset="0"/>
              </a:rPr>
              <a:t>Tyton</a:t>
            </a:r>
            <a:r>
              <a:rPr lang="en-US" sz="1000" dirty="0">
                <a:solidFill>
                  <a:schemeClr val="bg1">
                    <a:lumMod val="50000"/>
                  </a:schemeClr>
                </a:solidFill>
                <a:latin typeface="Georgia" panose="02040502050405020303" pitchFamily="18" charset="0"/>
                <a:cs typeface="Arial" panose="020B0604020202020204" pitchFamily="34" charset="0"/>
              </a:rPr>
              <a:t> Partners</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
        <p:nvSpPr>
          <p:cNvPr id="15" name="TextBox 14">
            <a:extLst>
              <a:ext uri="{FF2B5EF4-FFF2-40B4-BE49-F238E27FC236}">
                <a16:creationId xmlns:a16="http://schemas.microsoft.com/office/drawing/2014/main" xmlns="" id="{0CB0CC5E-EC8B-41C6-8887-7955D9093EC8}"/>
              </a:ext>
            </a:extLst>
          </p:cNvPr>
          <p:cNvSpPr txBox="1"/>
          <p:nvPr>
            <p:custDataLst>
              <p:tags r:id="rId1"/>
            </p:custDataLst>
          </p:nvPr>
        </p:nvSpPr>
        <p:spPr bwMode="gray">
          <a:xfrm>
            <a:off x="538710" y="1341254"/>
            <a:ext cx="4196745" cy="215444"/>
          </a:xfrm>
          <a:prstGeom prst="rect">
            <a:avLst/>
          </a:prstGeom>
          <a:noFill/>
          <a:ln cmpd="sng">
            <a:noFill/>
          </a:ln>
          <a:effectLst/>
          <a:extLst>
            <a:ext uri="{91240B29-F687-4F45-9708-019B960494DF}">
              <a14:hiddenLine xmlns:a14="http://schemas.microsoft.com/office/drawing/2010/main" cmpd="sng">
                <a:solidFill>
                  <a:schemeClr val="tx1"/>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square" lIns="18902" tIns="0" rIns="18902" bIns="0" rtlCol="0" anchor="ctr">
            <a:spAutoFit/>
          </a:bodyPr>
          <a:lstStyle/>
          <a:p>
            <a:r>
              <a:rPr lang="en-US" sz="1400" b="1" dirty="0">
                <a:ea typeface="ＭＳ Ｐゴシック" panose="020B0600070205080204" pitchFamily="34" charset="-128"/>
              </a:rPr>
              <a:t>Estimated US Online Proctoring Market Size</a:t>
            </a:r>
            <a:endParaRPr lang="en-US" sz="1400" b="1" dirty="0">
              <a:effectLst/>
              <a:ea typeface="ＭＳ Ｐゴシック" panose="020B0600070205080204" pitchFamily="34" charset="-128"/>
            </a:endParaRPr>
          </a:p>
        </p:txBody>
      </p:sp>
      <p:sp>
        <p:nvSpPr>
          <p:cNvPr id="31" name="Rectangle 30">
            <a:extLst>
              <a:ext uri="{FF2B5EF4-FFF2-40B4-BE49-F238E27FC236}">
                <a16:creationId xmlns:a16="http://schemas.microsoft.com/office/drawing/2014/main" xmlns="" id="{C22C1CB5-FBA4-4F6A-9076-BB82F99D1C7C}"/>
              </a:ext>
            </a:extLst>
          </p:cNvPr>
          <p:cNvSpPr/>
          <p:nvPr/>
        </p:nvSpPr>
        <p:spPr>
          <a:xfrm>
            <a:off x="6019800" y="3098379"/>
            <a:ext cx="2331141" cy="1169551"/>
          </a:xfrm>
          <a:prstGeom prst="rect">
            <a:avLst/>
          </a:prstGeom>
        </p:spPr>
        <p:txBody>
          <a:bodyPr wrap="square" anchor="t">
            <a:spAutoFit/>
          </a:bodyPr>
          <a:lstStyle/>
          <a:p>
            <a:pPr marL="230188" indent="-230188">
              <a:spcAft>
                <a:spcPts val="1200"/>
              </a:spcAft>
              <a:buClr>
                <a:srgbClr val="249DF8"/>
              </a:buClr>
              <a:buFont typeface="Lucida Grande"/>
              <a:buChar char="»"/>
            </a:pPr>
            <a:r>
              <a:rPr lang="en-US" sz="1400" dirty="0">
                <a:solidFill>
                  <a:schemeClr val="tx2"/>
                </a:solidFill>
                <a:latin typeface="Arial"/>
                <a:cs typeface="Arial"/>
              </a:rPr>
              <a:t>Growth of online learning will drive rapid growth in online proctoring / remote invigilation</a:t>
            </a:r>
          </a:p>
        </p:txBody>
      </p:sp>
      <p:grpSp>
        <p:nvGrpSpPr>
          <p:cNvPr id="5" name="Group 4">
            <a:extLst>
              <a:ext uri="{FF2B5EF4-FFF2-40B4-BE49-F238E27FC236}">
                <a16:creationId xmlns:a16="http://schemas.microsoft.com/office/drawing/2014/main" xmlns="" id="{FC81D06F-3977-4917-979B-0B9EC9CDDEE7}"/>
              </a:ext>
            </a:extLst>
          </p:cNvPr>
          <p:cNvGrpSpPr/>
          <p:nvPr/>
        </p:nvGrpSpPr>
        <p:grpSpPr>
          <a:xfrm>
            <a:off x="381000" y="1752600"/>
            <a:ext cx="5562600" cy="4345333"/>
            <a:chOff x="381000" y="1161680"/>
            <a:chExt cx="4495800" cy="4936253"/>
          </a:xfrm>
        </p:grpSpPr>
        <p:sp>
          <p:nvSpPr>
            <p:cNvPr id="13" name="TextBox 12">
              <a:extLst>
                <a:ext uri="{FF2B5EF4-FFF2-40B4-BE49-F238E27FC236}">
                  <a16:creationId xmlns:a16="http://schemas.microsoft.com/office/drawing/2014/main" xmlns="" id="{77DF99BC-C49D-46CC-BAB9-A9FAD45488B0}"/>
                </a:ext>
              </a:extLst>
            </p:cNvPr>
            <p:cNvSpPr txBox="1"/>
            <p:nvPr>
              <p:custDataLst>
                <p:tags r:id="rId3"/>
              </p:custDataLst>
            </p:nvPr>
          </p:nvSpPr>
          <p:spPr bwMode="gray">
            <a:xfrm>
              <a:off x="1076030" y="5882489"/>
              <a:ext cx="435718" cy="215444"/>
            </a:xfrm>
            <a:prstGeom prst="rect">
              <a:avLst/>
            </a:prstGeom>
            <a:noFill/>
            <a:ln cmpd="sng">
              <a:noFill/>
            </a:ln>
            <a:effectLst/>
            <a:extLst>
              <a:ext uri="{91240B29-F687-4F45-9708-019B960494DF}">
                <a14:hiddenLine xmlns:a14="http://schemas.microsoft.com/office/drawing/2010/main" cmpd="sng">
                  <a:solidFill>
                    <a:schemeClr val="tx1"/>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spAutoFit/>
            </a:bodyPr>
            <a:lstStyle/>
            <a:p>
              <a:pPr algn="ctr"/>
              <a:r>
                <a:rPr lang="en-US" sz="1400">
                  <a:effectLst/>
                  <a:ea typeface="ＭＳ Ｐゴシック" panose="020B0600070205080204" pitchFamily="34" charset="-128"/>
                </a:rPr>
                <a:t>2018</a:t>
              </a:r>
            </a:p>
          </p:txBody>
        </p:sp>
        <p:sp>
          <p:nvSpPr>
            <p:cNvPr id="14" name="TextBox 13">
              <a:extLst>
                <a:ext uri="{FF2B5EF4-FFF2-40B4-BE49-F238E27FC236}">
                  <a16:creationId xmlns:a16="http://schemas.microsoft.com/office/drawing/2014/main" xmlns="" id="{C26533C9-CA8C-42B4-BBBA-1F68BA422FDC}"/>
                </a:ext>
              </a:extLst>
            </p:cNvPr>
            <p:cNvSpPr txBox="1"/>
            <p:nvPr>
              <p:custDataLst>
                <p:tags r:id="rId4"/>
              </p:custDataLst>
            </p:nvPr>
          </p:nvSpPr>
          <p:spPr bwMode="gray">
            <a:xfrm>
              <a:off x="3464637" y="5882489"/>
              <a:ext cx="435718" cy="215444"/>
            </a:xfrm>
            <a:prstGeom prst="rect">
              <a:avLst/>
            </a:prstGeom>
            <a:noFill/>
            <a:ln cmpd="sng">
              <a:noFill/>
            </a:ln>
            <a:effectLst/>
            <a:extLst>
              <a:ext uri="{91240B29-F687-4F45-9708-019B960494DF}">
                <a14:hiddenLine xmlns:a14="http://schemas.microsoft.com/office/drawing/2010/main" cmpd="sng">
                  <a:solidFill>
                    <a:schemeClr val="tx1"/>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spAutoFit/>
            </a:bodyPr>
            <a:lstStyle/>
            <a:p>
              <a:pPr algn="ctr"/>
              <a:r>
                <a:rPr lang="en-US" sz="1400">
                  <a:effectLst/>
                  <a:ea typeface="ＭＳ Ｐゴシック" panose="020B0600070205080204" pitchFamily="34" charset="-128"/>
                </a:rPr>
                <a:t>2023</a:t>
              </a:r>
            </a:p>
          </p:txBody>
        </p:sp>
        <p:sp>
          <p:nvSpPr>
            <p:cNvPr id="8" name="Rectangle 7">
              <a:extLst>
                <a:ext uri="{FF2B5EF4-FFF2-40B4-BE49-F238E27FC236}">
                  <a16:creationId xmlns:a16="http://schemas.microsoft.com/office/drawing/2014/main" xmlns="" id="{8C2C675A-A240-4A3A-842B-449B177F69DB}"/>
                </a:ext>
              </a:extLst>
            </p:cNvPr>
            <p:cNvSpPr/>
            <p:nvPr>
              <p:custDataLst>
                <p:tags r:id="rId5"/>
              </p:custDataLst>
            </p:nvPr>
          </p:nvSpPr>
          <p:spPr bwMode="gray">
            <a:xfrm>
              <a:off x="3032158" y="1421194"/>
              <a:ext cx="1398350" cy="4355433"/>
            </a:xfrm>
            <a:prstGeom prst="rect">
              <a:avLst/>
            </a:prstGeom>
            <a:solidFill>
              <a:srgbClr val="A1B4BF"/>
            </a:solidFill>
            <a:ln cmpd="sng">
              <a:solidFill>
                <a:schemeClr val="bg1"/>
              </a:solidFill>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400">
                <a:effectLst/>
              </a:endParaRPr>
            </a:p>
          </p:txBody>
        </p:sp>
        <p:sp>
          <p:nvSpPr>
            <p:cNvPr id="18" name="TextBox 17">
              <a:extLst>
                <a:ext uri="{FF2B5EF4-FFF2-40B4-BE49-F238E27FC236}">
                  <a16:creationId xmlns:a16="http://schemas.microsoft.com/office/drawing/2014/main" xmlns="" id="{B144800B-569F-4E54-BBC4-101A9A02A0EB}"/>
                </a:ext>
              </a:extLst>
            </p:cNvPr>
            <p:cNvSpPr txBox="1"/>
            <p:nvPr>
              <p:custDataLst>
                <p:tags r:id="rId6"/>
              </p:custDataLst>
            </p:nvPr>
          </p:nvSpPr>
          <p:spPr bwMode="gray">
            <a:xfrm>
              <a:off x="3457449" y="1161680"/>
              <a:ext cx="547768" cy="215444"/>
            </a:xfrm>
            <a:prstGeom prst="rect">
              <a:avLst/>
            </a:prstGeom>
            <a:noFill/>
            <a:ln cmpd="sng">
              <a:noFill/>
            </a:ln>
            <a:effectLst/>
            <a:extLst>
              <a:ext uri="{91240B29-F687-4F45-9708-019B960494DF}">
                <a14:hiddenLine xmlns:a14="http://schemas.microsoft.com/office/drawing/2010/main" cmpd="sng">
                  <a:solidFill>
                    <a:schemeClr val="tx1"/>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400" dirty="0">
                  <a:effectLst/>
                  <a:ea typeface="ＭＳ Ｐゴシック" panose="020B0600070205080204" pitchFamily="34" charset="-128"/>
                </a:rPr>
                <a:t>$510M</a:t>
              </a:r>
            </a:p>
          </p:txBody>
        </p:sp>
        <p:sp>
          <p:nvSpPr>
            <p:cNvPr id="11" name="Rectangle 10">
              <a:extLst>
                <a:ext uri="{FF2B5EF4-FFF2-40B4-BE49-F238E27FC236}">
                  <a16:creationId xmlns:a16="http://schemas.microsoft.com/office/drawing/2014/main" xmlns="" id="{0DE65FBE-8858-4126-B92B-09A96A3D9037}"/>
                </a:ext>
              </a:extLst>
            </p:cNvPr>
            <p:cNvSpPr/>
            <p:nvPr>
              <p:custDataLst>
                <p:tags r:id="rId7"/>
              </p:custDataLst>
            </p:nvPr>
          </p:nvSpPr>
          <p:spPr bwMode="gray">
            <a:xfrm>
              <a:off x="547450" y="4267930"/>
              <a:ext cx="1398350" cy="1508698"/>
            </a:xfrm>
            <a:prstGeom prst="rect">
              <a:avLst/>
            </a:prstGeom>
            <a:solidFill>
              <a:srgbClr val="A1B4BF"/>
            </a:solidFill>
            <a:ln cmpd="sng">
              <a:solidFill>
                <a:schemeClr val="bg1"/>
              </a:solidFill>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400">
                <a:effectLst/>
              </a:endParaRPr>
            </a:p>
          </p:txBody>
        </p:sp>
        <p:sp>
          <p:nvSpPr>
            <p:cNvPr id="17" name="TextBox 16">
              <a:extLst>
                <a:ext uri="{FF2B5EF4-FFF2-40B4-BE49-F238E27FC236}">
                  <a16:creationId xmlns:a16="http://schemas.microsoft.com/office/drawing/2014/main" xmlns="" id="{5AB9D9D6-3C65-4E13-9ACA-FC8B1E179A4B}"/>
                </a:ext>
              </a:extLst>
            </p:cNvPr>
            <p:cNvSpPr txBox="1"/>
            <p:nvPr>
              <p:custDataLst>
                <p:tags r:id="rId8"/>
              </p:custDataLst>
            </p:nvPr>
          </p:nvSpPr>
          <p:spPr bwMode="gray">
            <a:xfrm>
              <a:off x="972742" y="3944764"/>
              <a:ext cx="547768" cy="215444"/>
            </a:xfrm>
            <a:prstGeom prst="rect">
              <a:avLst/>
            </a:prstGeom>
            <a:noFill/>
            <a:ln cmpd="sng">
              <a:noFill/>
            </a:ln>
            <a:effectLst/>
            <a:extLst>
              <a:ext uri="{91240B29-F687-4F45-9708-019B960494DF}">
                <a14:hiddenLine xmlns:a14="http://schemas.microsoft.com/office/drawing/2010/main" cmpd="sng">
                  <a:solidFill>
                    <a:schemeClr val="tx1"/>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400" dirty="0">
                  <a:effectLst/>
                  <a:ea typeface="ＭＳ Ｐゴシック" panose="020B0600070205080204" pitchFamily="34" charset="-128"/>
                </a:rPr>
                <a:t>$136M</a:t>
              </a:r>
            </a:p>
          </p:txBody>
        </p:sp>
        <p:cxnSp>
          <p:nvCxnSpPr>
            <p:cNvPr id="23" name="Straight Arrow Connector 22">
              <a:extLst>
                <a:ext uri="{FF2B5EF4-FFF2-40B4-BE49-F238E27FC236}">
                  <a16:creationId xmlns:a16="http://schemas.microsoft.com/office/drawing/2014/main" xmlns="" id="{4B990FC8-E5E0-4CA9-B2FE-1517202B0831}"/>
                </a:ext>
              </a:extLst>
            </p:cNvPr>
            <p:cNvCxnSpPr>
              <a:cxnSpLocks/>
            </p:cNvCxnSpPr>
            <p:nvPr/>
          </p:nvCxnSpPr>
          <p:spPr>
            <a:xfrm flipV="1">
              <a:off x="1945800" y="1421193"/>
              <a:ext cx="1086358" cy="2854849"/>
            </a:xfrm>
            <a:prstGeom prst="straightConnector1">
              <a:avLst/>
            </a:prstGeom>
            <a:ln>
              <a:solidFill>
                <a:srgbClr val="00B050"/>
              </a:solidFill>
              <a:prstDash val="sysDash"/>
              <a:tailEnd type="triangle"/>
            </a:ln>
            <a:effectLst/>
          </p:spPr>
          <p:style>
            <a:lnRef idx="2">
              <a:schemeClr val="dk1"/>
            </a:lnRef>
            <a:fillRef idx="0">
              <a:schemeClr val="dk1"/>
            </a:fillRef>
            <a:effectRef idx="1">
              <a:schemeClr val="dk1"/>
            </a:effectRef>
            <a:fontRef idx="minor">
              <a:schemeClr val="tx1"/>
            </a:fontRef>
          </p:style>
        </p:cxnSp>
        <p:sp>
          <p:nvSpPr>
            <p:cNvPr id="25" name="Oval 24">
              <a:extLst>
                <a:ext uri="{FF2B5EF4-FFF2-40B4-BE49-F238E27FC236}">
                  <a16:creationId xmlns:a16="http://schemas.microsoft.com/office/drawing/2014/main" xmlns="" id="{AE7B3347-F017-4D1C-9439-D817E1238487}"/>
                </a:ext>
              </a:extLst>
            </p:cNvPr>
            <p:cNvSpPr/>
            <p:nvPr/>
          </p:nvSpPr>
          <p:spPr bwMode="gray">
            <a:xfrm>
              <a:off x="1965910" y="2778415"/>
              <a:ext cx="885963" cy="302955"/>
            </a:xfrm>
            <a:prstGeom prst="ellipse">
              <a:avLst/>
            </a:prstGeom>
            <a:solidFill>
              <a:srgbClr val="00B050"/>
            </a:solidFill>
            <a:ln cmpd="sng">
              <a:solidFill>
                <a:schemeClr val="bg1"/>
              </a:solidFill>
            </a:ln>
            <a:effectLst/>
            <a:ex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algn="ctr"/>
              <a:r>
                <a:rPr lang="en-US" sz="1400" b="1" dirty="0">
                  <a:solidFill>
                    <a:schemeClr val="bg1"/>
                  </a:solidFill>
                  <a:ea typeface="ＭＳ Ｐゴシック" charset="-128"/>
                </a:rPr>
                <a:t>2</a:t>
              </a:r>
              <a:r>
                <a:rPr lang="en-US" sz="1400" b="1" dirty="0">
                  <a:solidFill>
                    <a:schemeClr val="bg1"/>
                  </a:solidFill>
                  <a:effectLst/>
                  <a:ea typeface="ＭＳ Ｐゴシック" charset="-128"/>
                </a:rPr>
                <a:t>8-30%      </a:t>
              </a:r>
            </a:p>
          </p:txBody>
        </p:sp>
        <p:cxnSp>
          <p:nvCxnSpPr>
            <p:cNvPr id="12" name="Straight Connector 11">
              <a:extLst>
                <a:ext uri="{FF2B5EF4-FFF2-40B4-BE49-F238E27FC236}">
                  <a16:creationId xmlns:a16="http://schemas.microsoft.com/office/drawing/2014/main" xmlns="" id="{48F20CA0-941C-4749-8E83-C87A6A29EEC9}"/>
                </a:ext>
              </a:extLst>
            </p:cNvPr>
            <p:cNvCxnSpPr>
              <a:cxnSpLocks/>
            </p:cNvCxnSpPr>
            <p:nvPr>
              <p:custDataLst>
                <p:tags r:id="rId9"/>
              </p:custDataLst>
            </p:nvPr>
          </p:nvCxnSpPr>
          <p:spPr bwMode="gray">
            <a:xfrm>
              <a:off x="381000" y="5776628"/>
              <a:ext cx="4495800" cy="0"/>
            </a:xfrm>
            <a:prstGeom prst="line">
              <a:avLst/>
            </a:prstGeom>
            <a:ln w="9525" cmpd="sng">
              <a:solidFill>
                <a:schemeClr val="tx1"/>
              </a:solidFill>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grpSp>
      <p:sp>
        <p:nvSpPr>
          <p:cNvPr id="29" name="TextBox 28">
            <a:extLst>
              <a:ext uri="{FF2B5EF4-FFF2-40B4-BE49-F238E27FC236}">
                <a16:creationId xmlns:a16="http://schemas.microsoft.com/office/drawing/2014/main" xmlns="" id="{6AD010DB-E927-4B57-AE55-18C7DEDFDC29}"/>
              </a:ext>
            </a:extLst>
          </p:cNvPr>
          <p:cNvSpPr txBox="1"/>
          <p:nvPr>
            <p:custDataLst>
              <p:tags r:id="rId2"/>
            </p:custDataLst>
          </p:nvPr>
        </p:nvSpPr>
        <p:spPr bwMode="gray">
          <a:xfrm>
            <a:off x="2575587" y="2432383"/>
            <a:ext cx="934610" cy="646331"/>
          </a:xfrm>
          <a:prstGeom prst="rect">
            <a:avLst/>
          </a:prstGeom>
          <a:noFill/>
          <a:ln cmpd="sng">
            <a:noFill/>
          </a:ln>
          <a:effectLst/>
          <a:extLst>
            <a:ext uri="{91240B29-F687-4F45-9708-019B960494DF}">
              <a14:hiddenLine xmlns:a14="http://schemas.microsoft.com/office/drawing/2010/main" cmpd="sng">
                <a:solidFill>
                  <a:schemeClr val="tx1"/>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square" lIns="18902" tIns="0" rIns="18902" bIns="0" rtlCol="0" anchor="ctr">
            <a:spAutoFit/>
          </a:bodyPr>
          <a:lstStyle/>
          <a:p>
            <a:r>
              <a:rPr lang="en-US" sz="1400" i="1" dirty="0">
                <a:ea typeface="ＭＳ Ｐゴシック" panose="020B0600070205080204" pitchFamily="34" charset="-128"/>
              </a:rPr>
              <a:t>Annual Growth Rate</a:t>
            </a:r>
            <a:endParaRPr lang="en-US" sz="1400" i="1" dirty="0">
              <a:effectLst/>
              <a:ea typeface="ＭＳ Ｐゴシック" panose="020B0600070205080204" pitchFamily="34" charset="-128"/>
            </a:endParaRPr>
          </a:p>
        </p:txBody>
      </p:sp>
    </p:spTree>
    <p:extLst>
      <p:ext uri="{BB962C8B-B14F-4D97-AF65-F5344CB8AC3E}">
        <p14:creationId xmlns:p14="http://schemas.microsoft.com/office/powerpoint/2010/main" val="2877446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Online proctoring generally comes in three forms</a:t>
            </a:r>
          </a:p>
        </p:txBody>
      </p:sp>
      <p:sp>
        <p:nvSpPr>
          <p:cNvPr id="4" name="Slide Number Placeholder 3"/>
          <p:cNvSpPr>
            <a:spLocks noGrp="1"/>
          </p:cNvSpPr>
          <p:nvPr>
            <p:ph type="sldNum" sz="quarter" idx="4"/>
          </p:nvPr>
        </p:nvSpPr>
        <p:spPr/>
        <p:txBody>
          <a:bodyPr/>
          <a:lstStyle/>
          <a:p>
            <a:fld id="{E383A8A9-FA60-9F4C-8EA5-44BF95A09817}" type="slidenum">
              <a:rPr lang="en-US" smtClean="0"/>
              <a:pPr/>
              <a:t>55</a:t>
            </a:fld>
            <a:endParaRPr lang="en-US" dirty="0"/>
          </a:p>
        </p:txBody>
      </p:sp>
      <p:sp>
        <p:nvSpPr>
          <p:cNvPr id="6" name="TextBox 5">
            <a:extLst>
              <a:ext uri="{FF2B5EF4-FFF2-40B4-BE49-F238E27FC236}">
                <a16:creationId xmlns:a16="http://schemas.microsoft.com/office/drawing/2014/main" xmlns="" id="{71400167-C6D2-4358-8C4A-2CBC4D22F18F}"/>
              </a:ext>
            </a:extLst>
          </p:cNvPr>
          <p:cNvSpPr txBox="1"/>
          <p:nvPr/>
        </p:nvSpPr>
        <p:spPr>
          <a:xfrm>
            <a:off x="748609" y="1531333"/>
            <a:ext cx="3426968" cy="249299"/>
          </a:xfrm>
          <a:prstGeom prst="rect">
            <a:avLst/>
          </a:prstGeom>
          <a:noFill/>
        </p:spPr>
        <p:txBody>
          <a:bodyPr wrap="square" lIns="0" tIns="0" rIns="0" bIns="18288" rtlCol="0">
            <a:spAutoFit/>
          </a:bodyPr>
          <a:lstStyle/>
          <a:p>
            <a:pPr>
              <a:buClr>
                <a:srgbClr val="002D62"/>
              </a:buClr>
            </a:pPr>
            <a:r>
              <a:rPr lang="en-US" sz="1500" b="1" dirty="0">
                <a:solidFill>
                  <a:srgbClr val="30689B"/>
                </a:solidFill>
                <a:latin typeface="Arial" panose="020B0604020202020204" pitchFamily="34" charset="0"/>
                <a:cs typeface="Arial" panose="020B0604020202020204" pitchFamily="34" charset="0"/>
              </a:rPr>
              <a:t>Proctoring Offering</a:t>
            </a:r>
          </a:p>
        </p:txBody>
      </p:sp>
      <p:sp>
        <p:nvSpPr>
          <p:cNvPr id="7" name="TextBox 6">
            <a:extLst>
              <a:ext uri="{FF2B5EF4-FFF2-40B4-BE49-F238E27FC236}">
                <a16:creationId xmlns:a16="http://schemas.microsoft.com/office/drawing/2014/main" xmlns="" id="{907A6437-B25D-4C47-BB29-2277EDDED89E}"/>
              </a:ext>
            </a:extLst>
          </p:cNvPr>
          <p:cNvSpPr txBox="1"/>
          <p:nvPr/>
        </p:nvSpPr>
        <p:spPr>
          <a:xfrm>
            <a:off x="3352351" y="1531333"/>
            <a:ext cx="4429920" cy="249299"/>
          </a:xfrm>
          <a:prstGeom prst="rect">
            <a:avLst/>
          </a:prstGeom>
          <a:noFill/>
        </p:spPr>
        <p:txBody>
          <a:bodyPr wrap="square" lIns="0" tIns="0" rIns="0" bIns="18288" rtlCol="0">
            <a:spAutoFit/>
          </a:bodyPr>
          <a:lstStyle/>
          <a:p>
            <a:pPr>
              <a:buClr>
                <a:srgbClr val="002D62"/>
              </a:buClr>
            </a:pPr>
            <a:r>
              <a:rPr lang="en-US" sz="1500" b="1" dirty="0">
                <a:solidFill>
                  <a:srgbClr val="30689B"/>
                </a:solidFill>
                <a:latin typeface="Arial" panose="020B0604020202020204" pitchFamily="34" charset="0"/>
                <a:cs typeface="Arial" panose="020B0604020202020204" pitchFamily="34" charset="0"/>
              </a:rPr>
              <a:t>Description</a:t>
            </a:r>
          </a:p>
        </p:txBody>
      </p:sp>
      <p:sp>
        <p:nvSpPr>
          <p:cNvPr id="8" name="Rectangle 7">
            <a:extLst>
              <a:ext uri="{FF2B5EF4-FFF2-40B4-BE49-F238E27FC236}">
                <a16:creationId xmlns:a16="http://schemas.microsoft.com/office/drawing/2014/main" xmlns="" id="{C1E8B5B3-FB32-4CAD-B9A8-4426404CD3AF}"/>
              </a:ext>
            </a:extLst>
          </p:cNvPr>
          <p:cNvSpPr/>
          <p:nvPr/>
        </p:nvSpPr>
        <p:spPr>
          <a:xfrm>
            <a:off x="3363296" y="1905706"/>
            <a:ext cx="4713904" cy="738664"/>
          </a:xfrm>
          <a:prstGeom prst="rect">
            <a:avLst/>
          </a:prstGeom>
        </p:spPr>
        <p:txBody>
          <a:bodyPr wrap="square" anchor="t">
            <a:spAutoFit/>
          </a:bodyPr>
          <a:lstStyle/>
          <a:p>
            <a:pPr marL="230188" indent="-230188">
              <a:spcAft>
                <a:spcPts val="1200"/>
              </a:spcAft>
              <a:buClr>
                <a:srgbClr val="249DF8"/>
              </a:buClr>
              <a:buFont typeface="Lucida Grande"/>
              <a:buChar char="»"/>
            </a:pPr>
            <a:r>
              <a:rPr lang="en-US" sz="1400" dirty="0">
                <a:solidFill>
                  <a:schemeClr val="tx2"/>
                </a:solidFill>
                <a:latin typeface="Arial"/>
                <a:cs typeface="Arial"/>
              </a:rPr>
              <a:t>Most secure offering – test-taker accesses platform and is monitored by remote proctor via audio, video, and screen sharing</a:t>
            </a:r>
          </a:p>
        </p:txBody>
      </p:sp>
      <p:sp>
        <p:nvSpPr>
          <p:cNvPr id="9" name="Oval 8">
            <a:extLst>
              <a:ext uri="{FF2B5EF4-FFF2-40B4-BE49-F238E27FC236}">
                <a16:creationId xmlns:a16="http://schemas.microsoft.com/office/drawing/2014/main" xmlns="" id="{F0401963-EB8A-4FB2-AA09-BFB458BDE017}"/>
              </a:ext>
            </a:extLst>
          </p:cNvPr>
          <p:cNvSpPr/>
          <p:nvPr/>
        </p:nvSpPr>
        <p:spPr>
          <a:xfrm>
            <a:off x="720034" y="1921194"/>
            <a:ext cx="453422" cy="453422"/>
          </a:xfrm>
          <a:prstGeom prst="ellipse">
            <a:avLst/>
          </a:prstGeom>
          <a:solidFill>
            <a:srgbClr val="FFFFFF">
              <a:hueOff val="0"/>
              <a:satOff val="0"/>
              <a:lumOff val="0"/>
              <a:alphaOff val="0"/>
            </a:srgbClr>
          </a:solidFill>
          <a:ln w="6350" cap="flat" cmpd="sng" algn="ctr">
            <a:solidFill>
              <a:srgbClr val="30689B"/>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dirty="0">
              <a:ln>
                <a:solidFill>
                  <a:srgbClr val="82BF41"/>
                </a:solidFill>
              </a:ln>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8EB76361-618F-4DD9-8DA1-9345673FA60B}"/>
              </a:ext>
            </a:extLst>
          </p:cNvPr>
          <p:cNvSpPr txBox="1"/>
          <p:nvPr/>
        </p:nvSpPr>
        <p:spPr>
          <a:xfrm>
            <a:off x="1316930" y="2040183"/>
            <a:ext cx="2963334" cy="215444"/>
          </a:xfrm>
          <a:prstGeom prst="rect">
            <a:avLst/>
          </a:prstGeom>
        </p:spPr>
        <p:txBody>
          <a:bodyPr wrap="square" lIns="0" tIns="0" rIns="0" bIns="0" rtlCol="0" anchor="t">
            <a:spAutoFit/>
          </a:bodyPr>
          <a:lstStyle/>
          <a:p>
            <a:pPr>
              <a:spcBef>
                <a:spcPts val="300"/>
              </a:spcBef>
              <a:spcAft>
                <a:spcPts val="300"/>
              </a:spcAft>
              <a:buClr>
                <a:schemeClr val="bg1">
                  <a:lumMod val="50000"/>
                </a:schemeClr>
              </a:buClr>
              <a:buSzPct val="100000"/>
            </a:pPr>
            <a:r>
              <a:rPr lang="en-US" sz="1400" b="1" dirty="0">
                <a:solidFill>
                  <a:srgbClr val="30689B"/>
                </a:solidFill>
                <a:latin typeface="Arial" panose="020B0604020202020204" pitchFamily="34" charset="0"/>
                <a:cs typeface="Arial" panose="020B0604020202020204" pitchFamily="34" charset="0"/>
              </a:rPr>
              <a:t>Live Proctoring</a:t>
            </a:r>
          </a:p>
        </p:txBody>
      </p:sp>
      <p:pic>
        <p:nvPicPr>
          <p:cNvPr id="11" name="Picture 10">
            <a:extLst>
              <a:ext uri="{FF2B5EF4-FFF2-40B4-BE49-F238E27FC236}">
                <a16:creationId xmlns:a16="http://schemas.microsoft.com/office/drawing/2014/main" xmlns="" id="{39434F46-306C-428D-8285-AECF3C61089B}"/>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tretch>
            <a:fillRect/>
          </a:stretch>
        </p:blipFill>
        <p:spPr>
          <a:xfrm>
            <a:off x="831952" y="2033112"/>
            <a:ext cx="229586" cy="229586"/>
          </a:xfrm>
          <a:prstGeom prst="rect">
            <a:avLst/>
          </a:prstGeom>
        </p:spPr>
      </p:pic>
      <p:sp>
        <p:nvSpPr>
          <p:cNvPr id="16" name="Oval 15">
            <a:extLst>
              <a:ext uri="{FF2B5EF4-FFF2-40B4-BE49-F238E27FC236}">
                <a16:creationId xmlns:a16="http://schemas.microsoft.com/office/drawing/2014/main" xmlns="" id="{DF22ABE5-DB9E-43F3-92DE-1132104A3DA5}"/>
              </a:ext>
            </a:extLst>
          </p:cNvPr>
          <p:cNvSpPr/>
          <p:nvPr/>
        </p:nvSpPr>
        <p:spPr>
          <a:xfrm>
            <a:off x="720034" y="3131362"/>
            <a:ext cx="453422" cy="453422"/>
          </a:xfrm>
          <a:prstGeom prst="ellipse">
            <a:avLst/>
          </a:prstGeom>
          <a:solidFill>
            <a:srgbClr val="FFFFFF">
              <a:hueOff val="0"/>
              <a:satOff val="0"/>
              <a:lumOff val="0"/>
              <a:alphaOff val="0"/>
            </a:srgbClr>
          </a:solidFill>
          <a:ln w="6350" cap="flat" cmpd="sng" algn="ctr">
            <a:solidFill>
              <a:srgbClr val="30689B"/>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dirty="0">
              <a:ln>
                <a:solidFill>
                  <a:srgbClr val="82BF41"/>
                </a:solidFill>
              </a:ln>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28C66CE5-C946-48B7-80E8-483F7C46392A}"/>
              </a:ext>
            </a:extLst>
          </p:cNvPr>
          <p:cNvSpPr txBox="1"/>
          <p:nvPr/>
        </p:nvSpPr>
        <p:spPr>
          <a:xfrm>
            <a:off x="1316930" y="3250351"/>
            <a:ext cx="2963334" cy="215444"/>
          </a:xfrm>
          <a:prstGeom prst="rect">
            <a:avLst/>
          </a:prstGeom>
        </p:spPr>
        <p:txBody>
          <a:bodyPr wrap="square" lIns="0" tIns="0" rIns="0" bIns="0" rtlCol="0" anchor="t">
            <a:spAutoFit/>
          </a:bodyPr>
          <a:lstStyle/>
          <a:p>
            <a:pPr>
              <a:spcBef>
                <a:spcPts val="300"/>
              </a:spcBef>
              <a:spcAft>
                <a:spcPts val="300"/>
              </a:spcAft>
              <a:buClr>
                <a:schemeClr val="bg1">
                  <a:lumMod val="50000"/>
                </a:schemeClr>
              </a:buClr>
              <a:buSzPct val="100000"/>
            </a:pPr>
            <a:r>
              <a:rPr lang="en-US" sz="1400" b="1" dirty="0">
                <a:solidFill>
                  <a:srgbClr val="30689B"/>
                </a:solidFill>
                <a:latin typeface="Arial" panose="020B0604020202020204" pitchFamily="34" charset="0"/>
                <a:cs typeface="Arial" panose="020B0604020202020204" pitchFamily="34" charset="0"/>
              </a:rPr>
              <a:t>Record &amp; Review</a:t>
            </a:r>
          </a:p>
        </p:txBody>
      </p:sp>
      <p:pic>
        <p:nvPicPr>
          <p:cNvPr id="18" name="Picture 17">
            <a:extLst>
              <a:ext uri="{FF2B5EF4-FFF2-40B4-BE49-F238E27FC236}">
                <a16:creationId xmlns:a16="http://schemas.microsoft.com/office/drawing/2014/main" xmlns="" id="{E0543AC8-4E73-4D1C-A77F-096E0A8046DB}"/>
              </a:ext>
            </a:extLst>
          </p:cNvPr>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blip>
          <a:stretch>
            <a:fillRect/>
          </a:stretch>
        </p:blipFill>
        <p:spPr>
          <a:xfrm>
            <a:off x="793956" y="3205284"/>
            <a:ext cx="305579" cy="305579"/>
          </a:xfrm>
          <a:prstGeom prst="rect">
            <a:avLst/>
          </a:prstGeom>
        </p:spPr>
      </p:pic>
      <p:sp>
        <p:nvSpPr>
          <p:cNvPr id="19" name="Rectangle 18">
            <a:extLst>
              <a:ext uri="{FF2B5EF4-FFF2-40B4-BE49-F238E27FC236}">
                <a16:creationId xmlns:a16="http://schemas.microsoft.com/office/drawing/2014/main" xmlns="" id="{D39183EF-CA18-4899-881B-604555FF1D24}"/>
              </a:ext>
            </a:extLst>
          </p:cNvPr>
          <p:cNvSpPr/>
          <p:nvPr/>
        </p:nvSpPr>
        <p:spPr>
          <a:xfrm>
            <a:off x="3363296" y="3205284"/>
            <a:ext cx="4713904" cy="523220"/>
          </a:xfrm>
          <a:prstGeom prst="rect">
            <a:avLst/>
          </a:prstGeom>
        </p:spPr>
        <p:txBody>
          <a:bodyPr wrap="square" anchor="t">
            <a:spAutoFit/>
          </a:bodyPr>
          <a:lstStyle/>
          <a:p>
            <a:pPr marL="230188" indent="-230188">
              <a:spcAft>
                <a:spcPts val="1200"/>
              </a:spcAft>
              <a:buClr>
                <a:srgbClr val="249DF8"/>
              </a:buClr>
              <a:buFont typeface="Lucida Grande"/>
              <a:buChar char="»"/>
            </a:pPr>
            <a:r>
              <a:rPr lang="en-US" sz="1400" dirty="0">
                <a:solidFill>
                  <a:schemeClr val="tx2"/>
                </a:solidFill>
                <a:latin typeface="Arial"/>
                <a:cs typeface="Arial"/>
              </a:rPr>
              <a:t>Audio, video, and screen share feeds are recorded for duration of exam and are subsequently reviewed</a:t>
            </a:r>
          </a:p>
        </p:txBody>
      </p:sp>
      <p:sp>
        <p:nvSpPr>
          <p:cNvPr id="20" name="Oval 19">
            <a:extLst>
              <a:ext uri="{FF2B5EF4-FFF2-40B4-BE49-F238E27FC236}">
                <a16:creationId xmlns:a16="http://schemas.microsoft.com/office/drawing/2014/main" xmlns="" id="{A044249F-9BD0-4058-9EBD-91A3850016C1}"/>
              </a:ext>
            </a:extLst>
          </p:cNvPr>
          <p:cNvSpPr/>
          <p:nvPr/>
        </p:nvSpPr>
        <p:spPr>
          <a:xfrm>
            <a:off x="720034" y="4346506"/>
            <a:ext cx="453422" cy="453422"/>
          </a:xfrm>
          <a:prstGeom prst="ellipse">
            <a:avLst/>
          </a:prstGeom>
          <a:solidFill>
            <a:srgbClr val="FFFFFF">
              <a:hueOff val="0"/>
              <a:satOff val="0"/>
              <a:lumOff val="0"/>
              <a:alphaOff val="0"/>
            </a:srgbClr>
          </a:solidFill>
          <a:ln w="6350" cap="flat" cmpd="sng" algn="ctr">
            <a:solidFill>
              <a:srgbClr val="30689B"/>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dirty="0">
              <a:ln>
                <a:solidFill>
                  <a:srgbClr val="82BF41"/>
                </a:solidFill>
              </a:ln>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C62F1451-86A5-4653-BC87-ED882DDDA18A}"/>
              </a:ext>
            </a:extLst>
          </p:cNvPr>
          <p:cNvSpPr txBox="1"/>
          <p:nvPr/>
        </p:nvSpPr>
        <p:spPr>
          <a:xfrm>
            <a:off x="1316930" y="4465495"/>
            <a:ext cx="2963334" cy="215444"/>
          </a:xfrm>
          <a:prstGeom prst="rect">
            <a:avLst/>
          </a:prstGeom>
        </p:spPr>
        <p:txBody>
          <a:bodyPr wrap="square" lIns="0" tIns="0" rIns="0" bIns="0" rtlCol="0" anchor="t">
            <a:spAutoFit/>
          </a:bodyPr>
          <a:lstStyle/>
          <a:p>
            <a:pPr>
              <a:spcBef>
                <a:spcPts val="300"/>
              </a:spcBef>
              <a:spcAft>
                <a:spcPts val="300"/>
              </a:spcAft>
              <a:buClr>
                <a:schemeClr val="bg1">
                  <a:lumMod val="50000"/>
                </a:schemeClr>
              </a:buClr>
              <a:buSzPct val="100000"/>
            </a:pPr>
            <a:r>
              <a:rPr lang="en-US" sz="1400" b="1" dirty="0">
                <a:solidFill>
                  <a:srgbClr val="30689B"/>
                </a:solidFill>
                <a:latin typeface="Arial" panose="020B0604020202020204" pitchFamily="34" charset="0"/>
                <a:cs typeface="Arial" panose="020B0604020202020204" pitchFamily="34" charset="0"/>
              </a:rPr>
              <a:t>Automated Proctoring</a:t>
            </a:r>
            <a:endParaRPr lang="en-US" sz="1400" b="1" i="1" dirty="0">
              <a:solidFill>
                <a:srgbClr val="30689B"/>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xmlns="" id="{628A1B00-7793-458D-ADE1-66BD20FE2233}"/>
              </a:ext>
            </a:extLst>
          </p:cNvPr>
          <p:cNvSpPr/>
          <p:nvPr/>
        </p:nvSpPr>
        <p:spPr>
          <a:xfrm>
            <a:off x="3363296" y="4346506"/>
            <a:ext cx="4713904" cy="1323439"/>
          </a:xfrm>
          <a:prstGeom prst="rect">
            <a:avLst/>
          </a:prstGeom>
        </p:spPr>
        <p:txBody>
          <a:bodyPr wrap="square" anchor="t">
            <a:spAutoFit/>
          </a:bodyPr>
          <a:lstStyle/>
          <a:p>
            <a:pPr marL="230188" indent="-230188">
              <a:spcAft>
                <a:spcPts val="1200"/>
              </a:spcAft>
              <a:buClr>
                <a:srgbClr val="249DF8"/>
              </a:buClr>
              <a:buFont typeface="Lucida Grande"/>
              <a:buChar char="»"/>
            </a:pPr>
            <a:r>
              <a:rPr lang="en-US" sz="1400" dirty="0">
                <a:solidFill>
                  <a:schemeClr val="tx2"/>
                </a:solidFill>
                <a:latin typeface="Arial"/>
                <a:cs typeface="Arial"/>
              </a:rPr>
              <a:t>Captures audio, motion, and systematic changes to identify inappropriate behaviors with reviewable video recording</a:t>
            </a:r>
          </a:p>
          <a:p>
            <a:pPr marL="230188" indent="-230188">
              <a:spcAft>
                <a:spcPts val="1200"/>
              </a:spcAft>
              <a:buClr>
                <a:srgbClr val="249DF8"/>
              </a:buClr>
              <a:buFont typeface="Lucida Grande"/>
              <a:buChar char="»"/>
            </a:pPr>
            <a:r>
              <a:rPr lang="en-US" sz="1400" dirty="0">
                <a:solidFill>
                  <a:schemeClr val="tx2"/>
                </a:solidFill>
                <a:latin typeface="Arial"/>
                <a:cs typeface="Arial"/>
              </a:rPr>
              <a:t>Monitors test-taker and alerts instructor of inappropriate behaviors with photo evidence</a:t>
            </a:r>
          </a:p>
        </p:txBody>
      </p:sp>
      <p:pic>
        <p:nvPicPr>
          <p:cNvPr id="26" name="Picture 25">
            <a:extLst>
              <a:ext uri="{FF2B5EF4-FFF2-40B4-BE49-F238E27FC236}">
                <a16:creationId xmlns:a16="http://schemas.microsoft.com/office/drawing/2014/main" xmlns="" id="{5C9B1A14-5140-4554-8535-C46559E95884}"/>
              </a:ext>
            </a:extLst>
          </p:cNvPr>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blip>
          <a:stretch>
            <a:fillRect/>
          </a:stretch>
        </p:blipFill>
        <p:spPr>
          <a:xfrm>
            <a:off x="807846" y="4451498"/>
            <a:ext cx="277799" cy="277799"/>
          </a:xfrm>
          <a:prstGeom prst="rect">
            <a:avLst/>
          </a:prstGeom>
        </p:spPr>
      </p:pic>
      <p:cxnSp>
        <p:nvCxnSpPr>
          <p:cNvPr id="30" name="Straight Connector 29">
            <a:extLst>
              <a:ext uri="{FF2B5EF4-FFF2-40B4-BE49-F238E27FC236}">
                <a16:creationId xmlns:a16="http://schemas.microsoft.com/office/drawing/2014/main" xmlns="" id="{C49D0B7B-27AA-4BFE-B24A-9C903013B3E0}"/>
              </a:ext>
            </a:extLst>
          </p:cNvPr>
          <p:cNvCxnSpPr/>
          <p:nvPr/>
        </p:nvCxnSpPr>
        <p:spPr>
          <a:xfrm>
            <a:off x="720034" y="2971800"/>
            <a:ext cx="73571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078A888D-AE1C-4A71-98ED-935AB69CBEF0}"/>
              </a:ext>
            </a:extLst>
          </p:cNvPr>
          <p:cNvCxnSpPr/>
          <p:nvPr/>
        </p:nvCxnSpPr>
        <p:spPr>
          <a:xfrm>
            <a:off x="720034" y="4191000"/>
            <a:ext cx="73571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859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Challenge for quality assurance: Institutional conflicts with enforcement</a:t>
            </a:r>
          </a:p>
        </p:txBody>
      </p:sp>
      <p:sp>
        <p:nvSpPr>
          <p:cNvPr id="4" name="Slide Number Placeholder 3"/>
          <p:cNvSpPr>
            <a:spLocks noGrp="1"/>
          </p:cNvSpPr>
          <p:nvPr>
            <p:ph type="sldNum" sz="quarter" idx="4"/>
          </p:nvPr>
        </p:nvSpPr>
        <p:spPr/>
        <p:txBody>
          <a:bodyPr/>
          <a:lstStyle/>
          <a:p>
            <a:fld id="{E383A8A9-FA60-9F4C-8EA5-44BF95A09817}" type="slidenum">
              <a:rPr lang="en-US" smtClean="0"/>
              <a:pPr/>
              <a:t>56</a:t>
            </a:fld>
            <a:endParaRPr lang="en-US" dirty="0"/>
          </a:p>
        </p:txBody>
      </p:sp>
      <p:grpSp>
        <p:nvGrpSpPr>
          <p:cNvPr id="21" name="Group 20">
            <a:extLst>
              <a:ext uri="{FF2B5EF4-FFF2-40B4-BE49-F238E27FC236}">
                <a16:creationId xmlns:a16="http://schemas.microsoft.com/office/drawing/2014/main" xmlns="" id="{20221778-4F11-4EAC-B258-C864CCA60239}"/>
              </a:ext>
            </a:extLst>
          </p:cNvPr>
          <p:cNvGrpSpPr/>
          <p:nvPr/>
        </p:nvGrpSpPr>
        <p:grpSpPr>
          <a:xfrm>
            <a:off x="2218148" y="2912309"/>
            <a:ext cx="3806594" cy="2340881"/>
            <a:chOff x="3806842" y="1918884"/>
            <a:chExt cx="3915914" cy="2408108"/>
          </a:xfrm>
        </p:grpSpPr>
        <p:pic>
          <p:nvPicPr>
            <p:cNvPr id="5" name="Picture 2">
              <a:extLst>
                <a:ext uri="{FF2B5EF4-FFF2-40B4-BE49-F238E27FC236}">
                  <a16:creationId xmlns:a16="http://schemas.microsoft.com/office/drawing/2014/main" xmlns="" id="{E2E5345D-2E1E-4C5D-B682-D0D99E25D0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6842" y="1918884"/>
              <a:ext cx="3915914" cy="240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xmlns="" id="{DFA8084D-DC47-4F9F-8E37-45FD326F042A}"/>
                </a:ext>
              </a:extLst>
            </p:cNvPr>
            <p:cNvPicPr>
              <a:picLocks noChangeAspect="1"/>
            </p:cNvPicPr>
            <p:nvPr/>
          </p:nvPicPr>
          <p:blipFill rotWithShape="1">
            <a:blip r:embed="rId3"/>
            <a:srcRect t="16382"/>
            <a:stretch/>
          </p:blipFill>
          <p:spPr>
            <a:xfrm>
              <a:off x="4419600" y="2057400"/>
              <a:ext cx="2747962" cy="1562427"/>
            </a:xfrm>
            <a:prstGeom prst="rect">
              <a:avLst/>
            </a:prstGeom>
            <a:ln>
              <a:solidFill>
                <a:schemeClr val="tx1"/>
              </a:solidFill>
            </a:ln>
          </p:spPr>
        </p:pic>
        <p:sp>
          <p:nvSpPr>
            <p:cNvPr id="15" name="Rectangle 14">
              <a:extLst>
                <a:ext uri="{FF2B5EF4-FFF2-40B4-BE49-F238E27FC236}">
                  <a16:creationId xmlns:a16="http://schemas.microsoft.com/office/drawing/2014/main" xmlns="" id="{1AC9CF15-B0C0-4660-B7CA-813A7F768749}"/>
                </a:ext>
              </a:extLst>
            </p:cNvPr>
            <p:cNvSpPr/>
            <p:nvPr/>
          </p:nvSpPr>
          <p:spPr>
            <a:xfrm>
              <a:off x="4787365" y="2658784"/>
              <a:ext cx="472555" cy="95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a:extLst>
              <a:ext uri="{FF2B5EF4-FFF2-40B4-BE49-F238E27FC236}">
                <a16:creationId xmlns:a16="http://schemas.microsoft.com/office/drawing/2014/main" xmlns="" id="{614468E2-B4C7-4345-9259-725E55A0442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48198" y="1516366"/>
            <a:ext cx="541353" cy="541353"/>
          </a:xfrm>
          <a:prstGeom prst="rect">
            <a:avLst/>
          </a:prstGeom>
        </p:spPr>
      </p:pic>
      <p:sp>
        <p:nvSpPr>
          <p:cNvPr id="18" name="Rectangle 17">
            <a:extLst>
              <a:ext uri="{FF2B5EF4-FFF2-40B4-BE49-F238E27FC236}">
                <a16:creationId xmlns:a16="http://schemas.microsoft.com/office/drawing/2014/main" xmlns="" id="{18336B96-843C-4D28-9ED3-2B4147139852}"/>
              </a:ext>
            </a:extLst>
          </p:cNvPr>
          <p:cNvSpPr/>
          <p:nvPr/>
        </p:nvSpPr>
        <p:spPr>
          <a:xfrm>
            <a:off x="1562100" y="1604810"/>
            <a:ext cx="6019800" cy="2525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nSpc>
                <a:spcPct val="90000"/>
              </a:lnSpc>
              <a:spcAft>
                <a:spcPts val="600"/>
              </a:spcAft>
            </a:pPr>
            <a:r>
              <a:rPr lang="en-US" sz="1400" b="1" dirty="0">
                <a:solidFill>
                  <a:schemeClr val="tx1"/>
                </a:solidFill>
                <a:latin typeface="Arial" panose="020B0604020202020204" pitchFamily="34" charset="0"/>
                <a:cs typeface="Arial" panose="020B0604020202020204" pitchFamily="34" charset="0"/>
              </a:rPr>
              <a:t>Online proctoring platform generates flags, with reviewable evidence</a:t>
            </a:r>
          </a:p>
          <a:p>
            <a:pPr marL="285750" indent="-171450">
              <a:lnSpc>
                <a:spcPct val="90000"/>
              </a:lnSpc>
              <a:spcAft>
                <a:spcPts val="600"/>
              </a:spcAft>
              <a:buFont typeface="Wingdings" panose="05000000000000000000" pitchFamily="2" charset="2"/>
              <a:buChar char="§"/>
            </a:pPr>
            <a:r>
              <a:rPr lang="en-US" sz="1400" dirty="0">
                <a:solidFill>
                  <a:schemeClr val="tx1"/>
                </a:solidFill>
                <a:latin typeface="Arial" panose="020B0604020202020204" pitchFamily="34" charset="0"/>
                <a:cs typeface="Arial" panose="020B0604020202020204" pitchFamily="34" charset="0"/>
              </a:rPr>
              <a:t>Anomalies in behavior</a:t>
            </a:r>
          </a:p>
          <a:p>
            <a:pPr marL="285750" indent="-171450">
              <a:lnSpc>
                <a:spcPct val="90000"/>
              </a:lnSpc>
              <a:spcAft>
                <a:spcPts val="600"/>
              </a:spcAft>
              <a:buFont typeface="Wingdings" panose="05000000000000000000" pitchFamily="2" charset="2"/>
              <a:buChar char="§"/>
            </a:pPr>
            <a:r>
              <a:rPr lang="en-US" sz="1400" dirty="0">
                <a:solidFill>
                  <a:schemeClr val="tx1"/>
                </a:solidFill>
                <a:latin typeface="Arial" panose="020B0604020202020204" pitchFamily="34" charset="0"/>
                <a:cs typeface="Arial" panose="020B0604020202020204" pitchFamily="34" charset="0"/>
              </a:rPr>
              <a:t>Rule violations</a:t>
            </a:r>
          </a:p>
          <a:p>
            <a:pPr marL="285750" indent="-171450">
              <a:lnSpc>
                <a:spcPct val="90000"/>
              </a:lnSpc>
              <a:spcAft>
                <a:spcPts val="600"/>
              </a:spcAft>
              <a:buFont typeface="Wingdings" panose="05000000000000000000" pitchFamily="2" charset="2"/>
              <a:buChar char="§"/>
            </a:pPr>
            <a:r>
              <a:rPr lang="en-US" sz="1400" dirty="0">
                <a:solidFill>
                  <a:schemeClr val="tx1"/>
                </a:solidFill>
                <a:latin typeface="Arial" panose="020B0604020202020204" pitchFamily="34" charset="0"/>
                <a:cs typeface="Arial" panose="020B0604020202020204" pitchFamily="34" charset="0"/>
              </a:rPr>
              <a:t>Outright cheating</a:t>
            </a:r>
          </a:p>
        </p:txBody>
      </p:sp>
      <p:pic>
        <p:nvPicPr>
          <p:cNvPr id="20" name="Picture 19">
            <a:extLst>
              <a:ext uri="{FF2B5EF4-FFF2-40B4-BE49-F238E27FC236}">
                <a16:creationId xmlns:a16="http://schemas.microsoft.com/office/drawing/2014/main" xmlns="" id="{D1A96DBA-CB23-4F38-AB5C-D172BF33297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29148" y="5399219"/>
            <a:ext cx="541353" cy="541353"/>
          </a:xfrm>
          <a:prstGeom prst="rect">
            <a:avLst/>
          </a:prstGeom>
        </p:spPr>
      </p:pic>
      <p:sp>
        <p:nvSpPr>
          <p:cNvPr id="22" name="Rectangle 21">
            <a:extLst>
              <a:ext uri="{FF2B5EF4-FFF2-40B4-BE49-F238E27FC236}">
                <a16:creationId xmlns:a16="http://schemas.microsoft.com/office/drawing/2014/main" xmlns="" id="{C5B0A431-EA56-4812-B781-3EE43099D35E}"/>
              </a:ext>
            </a:extLst>
          </p:cNvPr>
          <p:cNvSpPr/>
          <p:nvPr/>
        </p:nvSpPr>
        <p:spPr>
          <a:xfrm>
            <a:off x="1629994" y="5399219"/>
            <a:ext cx="5951906" cy="2525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nSpc>
                <a:spcPct val="90000"/>
              </a:lnSpc>
            </a:pPr>
            <a:r>
              <a:rPr lang="en-US" sz="1400" b="1" dirty="0">
                <a:solidFill>
                  <a:schemeClr val="tx1"/>
                </a:solidFill>
                <a:latin typeface="Arial" panose="020B0604020202020204" pitchFamily="34" charset="0"/>
                <a:cs typeface="Arial" panose="020B0604020202020204" pitchFamily="34" charset="0"/>
              </a:rPr>
              <a:t>However, what does the institution, department, or professor actually do with these flags?</a:t>
            </a:r>
          </a:p>
        </p:txBody>
      </p:sp>
    </p:spTree>
    <p:extLst>
      <p:ext uri="{BB962C8B-B14F-4D97-AF65-F5344CB8AC3E}">
        <p14:creationId xmlns:p14="http://schemas.microsoft.com/office/powerpoint/2010/main" val="37140965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New technologies and trends driving the need for learning verification</a:t>
            </a:r>
          </a:p>
        </p:txBody>
      </p:sp>
      <p:sp>
        <p:nvSpPr>
          <p:cNvPr id="4" name="Slide Number Placeholder 3"/>
          <p:cNvSpPr>
            <a:spLocks noGrp="1"/>
          </p:cNvSpPr>
          <p:nvPr>
            <p:ph type="sldNum" sz="quarter" idx="4"/>
          </p:nvPr>
        </p:nvSpPr>
        <p:spPr/>
        <p:txBody>
          <a:bodyPr/>
          <a:lstStyle/>
          <a:p>
            <a:fld id="{E383A8A9-FA60-9F4C-8EA5-44BF95A09817}" type="slidenum">
              <a:rPr lang="en-US" smtClean="0"/>
              <a:pPr/>
              <a:t>57</a:t>
            </a:fld>
            <a:endParaRPr lang="en-US" dirty="0"/>
          </a:p>
        </p:txBody>
      </p:sp>
      <p:sp>
        <p:nvSpPr>
          <p:cNvPr id="5" name="Rectangle 4">
            <a:extLst>
              <a:ext uri="{FF2B5EF4-FFF2-40B4-BE49-F238E27FC236}">
                <a16:creationId xmlns:a16="http://schemas.microsoft.com/office/drawing/2014/main" xmlns="" id="{54D7DB2D-CC1B-41C7-8D84-779B1BA0A454}"/>
              </a:ext>
            </a:extLst>
          </p:cNvPr>
          <p:cNvSpPr/>
          <p:nvPr/>
        </p:nvSpPr>
        <p:spPr>
          <a:xfrm>
            <a:off x="990600" y="2259449"/>
            <a:ext cx="6360076" cy="2062103"/>
          </a:xfrm>
          <a:prstGeom prst="rect">
            <a:avLst/>
          </a:prstGeom>
        </p:spPr>
        <p:txBody>
          <a:bodyPr wrap="square" anchor="t">
            <a:spAutoFit/>
          </a:bodyPr>
          <a:lstStyle/>
          <a:p>
            <a:pPr>
              <a:spcAft>
                <a:spcPts val="1200"/>
              </a:spcAft>
              <a:buClr>
                <a:srgbClr val="249DF8"/>
              </a:buClr>
            </a:pPr>
            <a:r>
              <a:rPr lang="en-US" b="1" dirty="0">
                <a:solidFill>
                  <a:schemeClr val="tx2"/>
                </a:solidFill>
                <a:cs typeface="Arial"/>
              </a:rPr>
              <a:t>How are institutions reviewing instances of cheating, and how will they hold students accountable? </a:t>
            </a:r>
          </a:p>
          <a:p>
            <a:pPr marL="230188" indent="-230188">
              <a:spcAft>
                <a:spcPts val="1200"/>
              </a:spcAft>
              <a:buClr>
                <a:srgbClr val="249DF8"/>
              </a:buClr>
              <a:buFont typeface="Lucida Grande"/>
              <a:buChar char="»"/>
            </a:pPr>
            <a:r>
              <a:rPr lang="en-US" dirty="0"/>
              <a:t>In today’s market environment, it may not be in the near-term interest of an institution to penalize the student</a:t>
            </a:r>
          </a:p>
          <a:p>
            <a:pPr marL="230188" indent="-230188">
              <a:spcAft>
                <a:spcPts val="1200"/>
              </a:spcAft>
              <a:buClr>
                <a:srgbClr val="249DF8"/>
              </a:buClr>
              <a:buFont typeface="Lucida Grande"/>
              <a:buChar char="»"/>
            </a:pPr>
            <a:r>
              <a:rPr lang="en-US" dirty="0"/>
              <a:t>However, it is in the long-term interest of higher education to make sure that these degrees stand for actual learning</a:t>
            </a:r>
            <a:endParaRPr lang="en-US" dirty="0">
              <a:solidFill>
                <a:schemeClr val="tx2"/>
              </a:solidFill>
              <a:latin typeface="Arial"/>
              <a:cs typeface="Arial"/>
            </a:endParaRPr>
          </a:p>
        </p:txBody>
      </p:sp>
    </p:spTree>
    <p:extLst>
      <p:ext uri="{BB962C8B-B14F-4D97-AF65-F5344CB8AC3E}">
        <p14:creationId xmlns:p14="http://schemas.microsoft.com/office/powerpoint/2010/main" val="3350545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94430FD-AD67-4816-B2B0-47AE1CCA7DD2}"/>
              </a:ext>
            </a:extLst>
          </p:cNvPr>
          <p:cNvSpPr>
            <a:spLocks noGrp="1"/>
          </p:cNvSpPr>
          <p:nvPr>
            <p:ph type="title"/>
          </p:nvPr>
        </p:nvSpPr>
        <p:spPr/>
        <p:txBody>
          <a:bodyPr/>
          <a:lstStyle/>
          <a:p>
            <a:r>
              <a:rPr lang="en-US" dirty="0"/>
              <a:t>With these trends in mind, quality assurance entities must prepare for the future of higher education</a:t>
            </a:r>
          </a:p>
        </p:txBody>
      </p:sp>
      <p:sp>
        <p:nvSpPr>
          <p:cNvPr id="4" name="Slide Number Placeholder 3">
            <a:extLst>
              <a:ext uri="{FF2B5EF4-FFF2-40B4-BE49-F238E27FC236}">
                <a16:creationId xmlns:a16="http://schemas.microsoft.com/office/drawing/2014/main" xmlns="" id="{CF0A1E5B-DB6E-4740-BD3B-2D2B91600E2C}"/>
              </a:ext>
            </a:extLst>
          </p:cNvPr>
          <p:cNvSpPr>
            <a:spLocks noGrp="1"/>
          </p:cNvSpPr>
          <p:nvPr>
            <p:ph type="sldNum" sz="quarter" idx="4"/>
          </p:nvPr>
        </p:nvSpPr>
        <p:spPr/>
        <p:txBody>
          <a:bodyPr/>
          <a:lstStyle/>
          <a:p>
            <a:fld id="{E383A8A9-FA60-9F4C-8EA5-44BF95A09817}" type="slidenum">
              <a:rPr lang="en-US" smtClean="0"/>
              <a:pPr/>
              <a:t>58</a:t>
            </a:fld>
            <a:endParaRPr lang="en-US" dirty="0"/>
          </a:p>
        </p:txBody>
      </p:sp>
      <p:sp>
        <p:nvSpPr>
          <p:cNvPr id="5" name="Rounded Rectangle 18">
            <a:extLst>
              <a:ext uri="{FF2B5EF4-FFF2-40B4-BE49-F238E27FC236}">
                <a16:creationId xmlns:a16="http://schemas.microsoft.com/office/drawing/2014/main" xmlns="" id="{9EC90790-F5E2-47D8-AE6E-9ECEE4413FC9}"/>
              </a:ext>
            </a:extLst>
          </p:cNvPr>
          <p:cNvSpPr/>
          <p:nvPr/>
        </p:nvSpPr>
        <p:spPr>
          <a:xfrm>
            <a:off x="809626" y="1832292"/>
            <a:ext cx="1981200" cy="102108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lnSpc>
                <a:spcPct val="105000"/>
              </a:lnSpc>
            </a:pPr>
            <a:r>
              <a:rPr lang="en-US" sz="1600" b="1" dirty="0">
                <a:solidFill>
                  <a:schemeClr val="tx2"/>
                </a:solidFill>
                <a:latin typeface="Arial"/>
                <a:ea typeface="Roboto" pitchFamily="2" charset="0"/>
                <a:cs typeface="Arial"/>
              </a:rPr>
              <a:t>Shorter, faster, degrees </a:t>
            </a:r>
          </a:p>
        </p:txBody>
      </p:sp>
      <p:sp>
        <p:nvSpPr>
          <p:cNvPr id="6" name="Rounded Rectangle 18">
            <a:extLst>
              <a:ext uri="{FF2B5EF4-FFF2-40B4-BE49-F238E27FC236}">
                <a16:creationId xmlns:a16="http://schemas.microsoft.com/office/drawing/2014/main" xmlns="" id="{8F973602-3E1A-49E3-B3E0-E3E677469192}"/>
              </a:ext>
            </a:extLst>
          </p:cNvPr>
          <p:cNvSpPr/>
          <p:nvPr/>
        </p:nvSpPr>
        <p:spPr>
          <a:xfrm>
            <a:off x="809626" y="3276600"/>
            <a:ext cx="1981200" cy="102108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lnSpc>
                <a:spcPct val="105000"/>
              </a:lnSpc>
            </a:pPr>
            <a:r>
              <a:rPr lang="en-US" sz="1600" b="1" dirty="0">
                <a:solidFill>
                  <a:schemeClr val="tx2"/>
                </a:solidFill>
                <a:latin typeface="Arial"/>
                <a:ea typeface="Roboto" pitchFamily="2" charset="0"/>
                <a:cs typeface="Arial"/>
              </a:rPr>
              <a:t>Online learning</a:t>
            </a:r>
          </a:p>
        </p:txBody>
      </p:sp>
      <p:sp>
        <p:nvSpPr>
          <p:cNvPr id="7" name="Rounded Rectangle 18">
            <a:extLst>
              <a:ext uri="{FF2B5EF4-FFF2-40B4-BE49-F238E27FC236}">
                <a16:creationId xmlns:a16="http://schemas.microsoft.com/office/drawing/2014/main" xmlns="" id="{7926C68B-30E7-4BBE-BE95-A71D44861EFF}"/>
              </a:ext>
            </a:extLst>
          </p:cNvPr>
          <p:cNvSpPr/>
          <p:nvPr/>
        </p:nvSpPr>
        <p:spPr>
          <a:xfrm>
            <a:off x="809626" y="4682808"/>
            <a:ext cx="1981200" cy="102108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lnSpc>
                <a:spcPct val="105000"/>
              </a:lnSpc>
            </a:pPr>
            <a:r>
              <a:rPr lang="en-US" sz="1600" b="1" dirty="0">
                <a:solidFill>
                  <a:schemeClr val="tx2"/>
                </a:solidFill>
                <a:latin typeface="Arial"/>
                <a:ea typeface="Roboto" pitchFamily="2" charset="0"/>
                <a:cs typeface="Arial"/>
              </a:rPr>
              <a:t>Competency-based learning</a:t>
            </a:r>
          </a:p>
        </p:txBody>
      </p:sp>
      <p:sp>
        <p:nvSpPr>
          <p:cNvPr id="8" name="Rounded Rectangle 18">
            <a:extLst>
              <a:ext uri="{FF2B5EF4-FFF2-40B4-BE49-F238E27FC236}">
                <a16:creationId xmlns:a16="http://schemas.microsoft.com/office/drawing/2014/main" xmlns="" id="{212E3139-52A7-49B3-9A0A-C38D4CACC136}"/>
              </a:ext>
            </a:extLst>
          </p:cNvPr>
          <p:cNvSpPr/>
          <p:nvPr/>
        </p:nvSpPr>
        <p:spPr>
          <a:xfrm>
            <a:off x="3438525" y="3276600"/>
            <a:ext cx="1981200" cy="102108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lnSpc>
                <a:spcPct val="105000"/>
              </a:lnSpc>
            </a:pPr>
            <a:r>
              <a:rPr lang="en-US" sz="1600" b="1" dirty="0">
                <a:solidFill>
                  <a:schemeClr val="tx2"/>
                </a:solidFill>
                <a:latin typeface="Arial"/>
                <a:ea typeface="Roboto" pitchFamily="2" charset="0"/>
                <a:cs typeface="Arial"/>
              </a:rPr>
              <a:t>Credentials marketplace</a:t>
            </a:r>
          </a:p>
        </p:txBody>
      </p:sp>
      <p:sp>
        <p:nvSpPr>
          <p:cNvPr id="9" name="Rounded Rectangle 18">
            <a:extLst>
              <a:ext uri="{FF2B5EF4-FFF2-40B4-BE49-F238E27FC236}">
                <a16:creationId xmlns:a16="http://schemas.microsoft.com/office/drawing/2014/main" xmlns="" id="{27C2A3C9-D3F5-467E-8C95-CAE295EC2276}"/>
              </a:ext>
            </a:extLst>
          </p:cNvPr>
          <p:cNvSpPr/>
          <p:nvPr/>
        </p:nvSpPr>
        <p:spPr>
          <a:xfrm>
            <a:off x="6067425" y="3276600"/>
            <a:ext cx="1981200" cy="102108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lnSpc>
                <a:spcPct val="105000"/>
              </a:lnSpc>
            </a:pPr>
            <a:r>
              <a:rPr lang="en-US" sz="1600" b="1" dirty="0">
                <a:solidFill>
                  <a:schemeClr val="tx2"/>
                </a:solidFill>
                <a:latin typeface="Arial"/>
                <a:ea typeface="Roboto" pitchFamily="2" charset="0"/>
                <a:cs typeface="Arial"/>
              </a:rPr>
              <a:t>Learning verification</a:t>
            </a:r>
          </a:p>
        </p:txBody>
      </p:sp>
      <p:sp>
        <p:nvSpPr>
          <p:cNvPr id="10" name="Arrow: Right 9">
            <a:extLst>
              <a:ext uri="{FF2B5EF4-FFF2-40B4-BE49-F238E27FC236}">
                <a16:creationId xmlns:a16="http://schemas.microsoft.com/office/drawing/2014/main" xmlns="" id="{46337D04-00BF-4F81-8EB5-285D96397E2A}"/>
              </a:ext>
            </a:extLst>
          </p:cNvPr>
          <p:cNvSpPr/>
          <p:nvPr/>
        </p:nvSpPr>
        <p:spPr>
          <a:xfrm>
            <a:off x="2905125" y="3660378"/>
            <a:ext cx="457200" cy="253524"/>
          </a:xfrm>
          <a:prstGeom prst="rightArrow">
            <a:avLst/>
          </a:prstGeom>
          <a:solidFill>
            <a:srgbClr val="B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Arrow: Right 10">
            <a:extLst>
              <a:ext uri="{FF2B5EF4-FFF2-40B4-BE49-F238E27FC236}">
                <a16:creationId xmlns:a16="http://schemas.microsoft.com/office/drawing/2014/main" xmlns="" id="{D01BF801-4919-4CB5-B388-F8C9D34BEB62}"/>
              </a:ext>
            </a:extLst>
          </p:cNvPr>
          <p:cNvSpPr/>
          <p:nvPr/>
        </p:nvSpPr>
        <p:spPr>
          <a:xfrm rot="3493417">
            <a:off x="2794855" y="2650568"/>
            <a:ext cx="677739" cy="253524"/>
          </a:xfrm>
          <a:prstGeom prst="rightArrow">
            <a:avLst/>
          </a:prstGeom>
          <a:solidFill>
            <a:srgbClr val="B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Arrow: Right 11">
            <a:extLst>
              <a:ext uri="{FF2B5EF4-FFF2-40B4-BE49-F238E27FC236}">
                <a16:creationId xmlns:a16="http://schemas.microsoft.com/office/drawing/2014/main" xmlns="" id="{1799C6E0-ED00-4678-85CC-496111BF0848}"/>
              </a:ext>
            </a:extLst>
          </p:cNvPr>
          <p:cNvSpPr/>
          <p:nvPr/>
        </p:nvSpPr>
        <p:spPr>
          <a:xfrm rot="18040726">
            <a:off x="2794855" y="4804848"/>
            <a:ext cx="677739" cy="253524"/>
          </a:xfrm>
          <a:prstGeom prst="rightArrow">
            <a:avLst/>
          </a:prstGeom>
          <a:solidFill>
            <a:srgbClr val="B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Arrow: Right 12">
            <a:extLst>
              <a:ext uri="{FF2B5EF4-FFF2-40B4-BE49-F238E27FC236}">
                <a16:creationId xmlns:a16="http://schemas.microsoft.com/office/drawing/2014/main" xmlns="" id="{4C187575-62D8-48FD-A2F5-47E2947B69BB}"/>
              </a:ext>
            </a:extLst>
          </p:cNvPr>
          <p:cNvSpPr/>
          <p:nvPr/>
        </p:nvSpPr>
        <p:spPr>
          <a:xfrm>
            <a:off x="5543549" y="3660378"/>
            <a:ext cx="457200" cy="253524"/>
          </a:xfrm>
          <a:prstGeom prst="rightArrow">
            <a:avLst/>
          </a:prstGeom>
          <a:solidFill>
            <a:srgbClr val="B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42468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CE3A5BB-BF75-423E-BA4A-CC25966BC20E}"/>
              </a:ext>
            </a:extLst>
          </p:cNvPr>
          <p:cNvSpPr>
            <a:spLocks noGrp="1"/>
          </p:cNvSpPr>
          <p:nvPr>
            <p:ph type="title"/>
          </p:nvPr>
        </p:nvSpPr>
        <p:spPr/>
        <p:txBody>
          <a:bodyPr/>
          <a:lstStyle/>
          <a:p>
            <a:r>
              <a:rPr lang="en-US" dirty="0"/>
              <a:t>A research-oriented, faculty-centered, isomorphic university model</a:t>
            </a:r>
          </a:p>
        </p:txBody>
      </p:sp>
      <p:sp>
        <p:nvSpPr>
          <p:cNvPr id="4" name="Slide Number Placeholder 3">
            <a:extLst>
              <a:ext uri="{FF2B5EF4-FFF2-40B4-BE49-F238E27FC236}">
                <a16:creationId xmlns:a16="http://schemas.microsoft.com/office/drawing/2014/main" xmlns="" id="{9728F1BF-C9D4-41CD-A9B8-46BBB228E613}"/>
              </a:ext>
            </a:extLst>
          </p:cNvPr>
          <p:cNvSpPr>
            <a:spLocks noGrp="1"/>
          </p:cNvSpPr>
          <p:nvPr>
            <p:ph type="sldNum" sz="quarter" idx="4"/>
          </p:nvPr>
        </p:nvSpPr>
        <p:spPr/>
        <p:txBody>
          <a:bodyPr/>
          <a:lstStyle/>
          <a:p>
            <a:fld id="{E383A8A9-FA60-9F4C-8EA5-44BF95A09817}" type="slidenum">
              <a:rPr lang="en-US" smtClean="0"/>
              <a:pPr/>
              <a:t>5</a:t>
            </a:fld>
            <a:endParaRPr lang="en-US" dirty="0"/>
          </a:p>
        </p:txBody>
      </p:sp>
      <p:sp>
        <p:nvSpPr>
          <p:cNvPr id="38" name="Rectangle 37">
            <a:extLst>
              <a:ext uri="{FF2B5EF4-FFF2-40B4-BE49-F238E27FC236}">
                <a16:creationId xmlns:a16="http://schemas.microsoft.com/office/drawing/2014/main" xmlns="" id="{E95E37A4-B736-43E7-839F-A852CA3F5BD5}"/>
              </a:ext>
            </a:extLst>
          </p:cNvPr>
          <p:cNvSpPr/>
          <p:nvPr/>
        </p:nvSpPr>
        <p:spPr>
          <a:xfrm>
            <a:off x="1168400" y="2212019"/>
            <a:ext cx="1620997" cy="14478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Objectives</a:t>
            </a:r>
            <a:endParaRPr kumimoji="0" lang="en-US" sz="1600" b="1" i="0" u="none" strike="noStrike" kern="120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xmlns="" id="{8D77F7BC-380E-4ADD-9E33-144B03DB4B74}"/>
              </a:ext>
            </a:extLst>
          </p:cNvPr>
          <p:cNvSpPr/>
          <p:nvPr/>
        </p:nvSpPr>
        <p:spPr>
          <a:xfrm>
            <a:off x="1168400" y="3960181"/>
            <a:ext cx="1620997" cy="15722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Governance</a:t>
            </a:r>
            <a:endParaRPr kumimoji="0" lang="en-US" sz="1600" b="1" i="0" u="none" strike="noStrike" kern="120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2" name="Content Placeholder 1">
            <a:extLst>
              <a:ext uri="{FF2B5EF4-FFF2-40B4-BE49-F238E27FC236}">
                <a16:creationId xmlns:a16="http://schemas.microsoft.com/office/drawing/2014/main" xmlns="" id="{B13A9FBF-6EFE-4F55-A928-5358FFC5B00A}"/>
              </a:ext>
            </a:extLst>
          </p:cNvPr>
          <p:cNvSpPr>
            <a:spLocks noGrp="1"/>
          </p:cNvSpPr>
          <p:nvPr>
            <p:ph sz="quarter" idx="10"/>
          </p:nvPr>
        </p:nvSpPr>
        <p:spPr>
          <a:xfrm>
            <a:off x="3048000" y="2212020"/>
            <a:ext cx="4445000" cy="665481"/>
          </a:xfrm>
        </p:spPr>
        <p:txBody>
          <a:bodyPr/>
          <a:lstStyle/>
          <a:p>
            <a:pPr>
              <a:spcBef>
                <a:spcPts val="0"/>
              </a:spcBef>
              <a:spcAft>
                <a:spcPts val="600"/>
              </a:spcAft>
            </a:pPr>
            <a:r>
              <a:rPr lang="en-US" dirty="0"/>
              <a:t>Advance knowledge and research</a:t>
            </a:r>
          </a:p>
          <a:p>
            <a:pPr>
              <a:spcBef>
                <a:spcPts val="0"/>
              </a:spcBef>
              <a:spcAft>
                <a:spcPts val="600"/>
              </a:spcAft>
            </a:pPr>
            <a:r>
              <a:rPr lang="en-US" dirty="0"/>
              <a:t>Prepare students with research and critical thinking skills</a:t>
            </a:r>
          </a:p>
          <a:p>
            <a:pPr>
              <a:spcBef>
                <a:spcPts val="0"/>
              </a:spcBef>
              <a:spcAft>
                <a:spcPts val="600"/>
              </a:spcAft>
            </a:pPr>
            <a:r>
              <a:rPr lang="en-US" dirty="0"/>
              <a:t>Serve society through basic research and innovative thought</a:t>
            </a:r>
          </a:p>
        </p:txBody>
      </p:sp>
      <p:sp>
        <p:nvSpPr>
          <p:cNvPr id="43" name="Content Placeholder 1">
            <a:extLst>
              <a:ext uri="{FF2B5EF4-FFF2-40B4-BE49-F238E27FC236}">
                <a16:creationId xmlns:a16="http://schemas.microsoft.com/office/drawing/2014/main" xmlns="" id="{16CB1540-C783-45A9-9C04-20E547F41F79}"/>
              </a:ext>
            </a:extLst>
          </p:cNvPr>
          <p:cNvSpPr txBox="1">
            <a:spLocks/>
          </p:cNvSpPr>
          <p:nvPr/>
        </p:nvSpPr>
        <p:spPr>
          <a:xfrm>
            <a:off x="3048000" y="3960182"/>
            <a:ext cx="4673600" cy="665481"/>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US" dirty="0"/>
              <a:t>Academic departments organized around same set of canonical disciplines (humanities, social sciences, natural sciences, engineering)</a:t>
            </a:r>
          </a:p>
          <a:p>
            <a:pPr>
              <a:spcBef>
                <a:spcPts val="0"/>
              </a:spcBef>
              <a:spcAft>
                <a:spcPts val="600"/>
              </a:spcAft>
            </a:pPr>
            <a:r>
              <a:rPr lang="en-US" dirty="0"/>
              <a:t>“Guild-like” tenure system rewards faculty conducting research in core disciplines for traditionally recognized journals</a:t>
            </a:r>
          </a:p>
        </p:txBody>
      </p:sp>
      <p:cxnSp>
        <p:nvCxnSpPr>
          <p:cNvPr id="5" name="Straight Connector 4">
            <a:extLst>
              <a:ext uri="{FF2B5EF4-FFF2-40B4-BE49-F238E27FC236}">
                <a16:creationId xmlns:a16="http://schemas.microsoft.com/office/drawing/2014/main" xmlns="" id="{C1BD5226-8E26-448D-8593-6B0E61C9B69D}"/>
              </a:ext>
            </a:extLst>
          </p:cNvPr>
          <p:cNvCxnSpPr/>
          <p:nvPr/>
        </p:nvCxnSpPr>
        <p:spPr>
          <a:xfrm>
            <a:off x="2789397" y="3810000"/>
            <a:ext cx="483060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Content Placeholder 1">
            <a:extLst>
              <a:ext uri="{FF2B5EF4-FFF2-40B4-BE49-F238E27FC236}">
                <a16:creationId xmlns:a16="http://schemas.microsoft.com/office/drawing/2014/main" xmlns="" id="{69600ECE-6A76-4B28-B048-6665DB13CCCC}"/>
              </a:ext>
            </a:extLst>
          </p:cNvPr>
          <p:cNvSpPr txBox="1">
            <a:spLocks/>
          </p:cNvSpPr>
          <p:nvPr/>
        </p:nvSpPr>
        <p:spPr>
          <a:xfrm>
            <a:off x="3048000" y="1804190"/>
            <a:ext cx="4445000" cy="257650"/>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b="1" dirty="0"/>
              <a:t>Typical University Model</a:t>
            </a:r>
          </a:p>
        </p:txBody>
      </p:sp>
    </p:spTree>
    <p:extLst>
      <p:ext uri="{BB962C8B-B14F-4D97-AF65-F5344CB8AC3E}">
        <p14:creationId xmlns:p14="http://schemas.microsoft.com/office/powerpoint/2010/main" val="38211643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343401" y="2407920"/>
            <a:ext cx="3304903" cy="1706880"/>
          </a:xfrm>
          <a:prstGeom prst="roundRect">
            <a:avLst>
              <a:gd name="adj" fmla="val 0"/>
            </a:avLst>
          </a:prstGeom>
          <a:solidFill>
            <a:srgbClr val="05336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lnSpc>
                <a:spcPct val="105000"/>
              </a:lnSpc>
            </a:pPr>
            <a:r>
              <a:rPr lang="en-US" sz="1400" dirty="0">
                <a:solidFill>
                  <a:schemeClr val="bg1"/>
                </a:solidFill>
                <a:latin typeface="Arial"/>
                <a:ea typeface="Roboto" pitchFamily="2" charset="0"/>
                <a:cs typeface="Arial"/>
              </a:rPr>
              <a:t>troy@universityventures.com</a:t>
            </a:r>
          </a:p>
        </p:txBody>
      </p:sp>
      <p:sp>
        <p:nvSpPr>
          <p:cNvPr id="19" name="Rounded Rectangle 18"/>
          <p:cNvSpPr/>
          <p:nvPr/>
        </p:nvSpPr>
        <p:spPr>
          <a:xfrm>
            <a:off x="838200" y="2407920"/>
            <a:ext cx="3304903" cy="170688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lnSpc>
                <a:spcPct val="105000"/>
              </a:lnSpc>
            </a:pPr>
            <a:r>
              <a:rPr lang="en-US" b="1" dirty="0">
                <a:solidFill>
                  <a:schemeClr val="tx2"/>
                </a:solidFill>
                <a:latin typeface="Arial"/>
                <a:ea typeface="Roboto" pitchFamily="2" charset="0"/>
                <a:cs typeface="Arial"/>
              </a:rPr>
              <a:t>University Ventures</a:t>
            </a:r>
          </a:p>
        </p:txBody>
      </p:sp>
      <p:sp>
        <p:nvSpPr>
          <p:cNvPr id="4" name="Slide Number Placeholder 3"/>
          <p:cNvSpPr>
            <a:spLocks noGrp="1"/>
          </p:cNvSpPr>
          <p:nvPr>
            <p:ph type="sldNum" sz="quarter" idx="4"/>
          </p:nvPr>
        </p:nvSpPr>
        <p:spPr/>
        <p:txBody>
          <a:bodyPr/>
          <a:lstStyle/>
          <a:p>
            <a:fld id="{E383A8A9-FA60-9F4C-8EA5-44BF95A09817}" type="slidenum">
              <a:rPr lang="en-US"/>
              <a:pPr/>
              <a:t>59</a:t>
            </a:fld>
            <a:endParaRPr lang="en-US" dirty="0"/>
          </a:p>
        </p:txBody>
      </p:sp>
    </p:spTree>
    <p:extLst>
      <p:ext uri="{BB962C8B-B14F-4D97-AF65-F5344CB8AC3E}">
        <p14:creationId xmlns:p14="http://schemas.microsoft.com/office/powerpoint/2010/main" val="1348322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B92ADEF8-9754-4866-A9FF-E5AAF5CBF68E}"/>
              </a:ext>
            </a:extLst>
          </p:cNvPr>
          <p:cNvGraphicFramePr>
            <a:graphicFrameLocks noGrp="1"/>
          </p:cNvGraphicFramePr>
          <p:nvPr>
            <p:ph sz="quarter" idx="10"/>
            <p:extLst>
              <p:ext uri="{D42A27DB-BD31-4B8C-83A1-F6EECF244321}">
                <p14:modId xmlns:p14="http://schemas.microsoft.com/office/powerpoint/2010/main" val="2443530564"/>
              </p:ext>
            </p:extLst>
          </p:nvPr>
        </p:nvGraphicFramePr>
        <p:xfrm>
          <a:off x="613166" y="1148562"/>
          <a:ext cx="6062459" cy="496887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xmlns="" id="{26B3A9DD-F23A-499C-AEC1-865B983945D8}"/>
              </a:ext>
            </a:extLst>
          </p:cNvPr>
          <p:cNvSpPr>
            <a:spLocks noGrp="1"/>
          </p:cNvSpPr>
          <p:nvPr>
            <p:ph type="title"/>
          </p:nvPr>
        </p:nvSpPr>
        <p:spPr/>
        <p:txBody>
          <a:bodyPr/>
          <a:lstStyle/>
          <a:p>
            <a:r>
              <a:rPr lang="en-US" dirty="0"/>
              <a:t>Employee tenures are decreasing</a:t>
            </a:r>
          </a:p>
        </p:txBody>
      </p:sp>
      <p:sp>
        <p:nvSpPr>
          <p:cNvPr id="4" name="Slide Number Placeholder 3">
            <a:extLst>
              <a:ext uri="{FF2B5EF4-FFF2-40B4-BE49-F238E27FC236}">
                <a16:creationId xmlns:a16="http://schemas.microsoft.com/office/drawing/2014/main" xmlns="" id="{4DDA204B-BDEB-4819-8DE1-B023CA506ACA}"/>
              </a:ext>
            </a:extLst>
          </p:cNvPr>
          <p:cNvSpPr>
            <a:spLocks noGrp="1"/>
          </p:cNvSpPr>
          <p:nvPr>
            <p:ph type="sldNum" sz="quarter" idx="4"/>
          </p:nvPr>
        </p:nvSpPr>
        <p:spPr/>
        <p:txBody>
          <a:bodyPr/>
          <a:lstStyle/>
          <a:p>
            <a:fld id="{E383A8A9-FA60-9F4C-8EA5-44BF95A09817}" type="slidenum">
              <a:rPr lang="en-US" smtClean="0"/>
              <a:pPr/>
              <a:t>6</a:t>
            </a:fld>
            <a:endParaRPr lang="en-US" dirty="0"/>
          </a:p>
        </p:txBody>
      </p:sp>
      <p:sp>
        <p:nvSpPr>
          <p:cNvPr id="8" name="TextBox 7">
            <a:extLst>
              <a:ext uri="{FF2B5EF4-FFF2-40B4-BE49-F238E27FC236}">
                <a16:creationId xmlns:a16="http://schemas.microsoft.com/office/drawing/2014/main" xmlns="" id="{8B3871CB-3AE8-409A-BAF8-5FE56550374A}"/>
              </a:ext>
            </a:extLst>
          </p:cNvPr>
          <p:cNvSpPr txBox="1"/>
          <p:nvPr/>
        </p:nvSpPr>
        <p:spPr>
          <a:xfrm>
            <a:off x="6733854" y="1181337"/>
            <a:ext cx="182880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Percent Decrease (2012-2018)</a:t>
            </a:r>
          </a:p>
        </p:txBody>
      </p:sp>
      <p:sp>
        <p:nvSpPr>
          <p:cNvPr id="9" name="Oval 8">
            <a:extLst>
              <a:ext uri="{FF2B5EF4-FFF2-40B4-BE49-F238E27FC236}">
                <a16:creationId xmlns:a16="http://schemas.microsoft.com/office/drawing/2014/main" xmlns="" id="{0EA3160C-57E9-4EB3-8F6F-A2AEC4C12DE6}"/>
              </a:ext>
            </a:extLst>
          </p:cNvPr>
          <p:cNvSpPr/>
          <p:nvPr/>
        </p:nvSpPr>
        <p:spPr>
          <a:xfrm>
            <a:off x="6934200" y="2286000"/>
            <a:ext cx="853440" cy="304800"/>
          </a:xfrm>
          <a:prstGeom prst="ellipse">
            <a:avLst/>
          </a:prstGeom>
          <a:solidFill>
            <a:srgbClr val="1A2F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-8%</a:t>
            </a:r>
          </a:p>
        </p:txBody>
      </p:sp>
      <p:sp>
        <p:nvSpPr>
          <p:cNvPr id="10" name="Oval 9">
            <a:extLst>
              <a:ext uri="{FF2B5EF4-FFF2-40B4-BE49-F238E27FC236}">
                <a16:creationId xmlns:a16="http://schemas.microsoft.com/office/drawing/2014/main" xmlns="" id="{7F6150C9-2D10-49E0-85B8-ED7C7AC4D3FB}"/>
              </a:ext>
            </a:extLst>
          </p:cNvPr>
          <p:cNvSpPr/>
          <p:nvPr/>
        </p:nvSpPr>
        <p:spPr>
          <a:xfrm>
            <a:off x="6934200" y="2888843"/>
            <a:ext cx="853440" cy="3048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-9%</a:t>
            </a:r>
          </a:p>
        </p:txBody>
      </p:sp>
      <p:sp>
        <p:nvSpPr>
          <p:cNvPr id="11" name="Oval 10">
            <a:extLst>
              <a:ext uri="{FF2B5EF4-FFF2-40B4-BE49-F238E27FC236}">
                <a16:creationId xmlns:a16="http://schemas.microsoft.com/office/drawing/2014/main" xmlns="" id="{6DCD43F9-96F0-4848-9938-F550AE453278}"/>
              </a:ext>
            </a:extLst>
          </p:cNvPr>
          <p:cNvSpPr/>
          <p:nvPr/>
        </p:nvSpPr>
        <p:spPr>
          <a:xfrm>
            <a:off x="6934200" y="3920921"/>
            <a:ext cx="853440" cy="304800"/>
          </a:xfrm>
          <a:prstGeom prst="ellipse">
            <a:avLst/>
          </a:prstGeom>
          <a:solidFill>
            <a:srgbClr val="9D999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-13%</a:t>
            </a:r>
          </a:p>
        </p:txBody>
      </p:sp>
      <p:sp>
        <p:nvSpPr>
          <p:cNvPr id="12" name="Oval 11">
            <a:extLst>
              <a:ext uri="{FF2B5EF4-FFF2-40B4-BE49-F238E27FC236}">
                <a16:creationId xmlns:a16="http://schemas.microsoft.com/office/drawing/2014/main" xmlns="" id="{6A6913E0-260E-4375-B7C1-934D8B47D1B7}"/>
              </a:ext>
            </a:extLst>
          </p:cNvPr>
          <p:cNvSpPr/>
          <p:nvPr/>
        </p:nvSpPr>
        <p:spPr>
          <a:xfrm>
            <a:off x="6934200" y="5105400"/>
            <a:ext cx="853440" cy="304800"/>
          </a:xfrm>
          <a:prstGeom prst="ellipse">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solidFill>
              </a:rPr>
              <a:t>-8%</a:t>
            </a:r>
          </a:p>
        </p:txBody>
      </p:sp>
      <p:sp>
        <p:nvSpPr>
          <p:cNvPr id="13" name="TextBox 12">
            <a:extLst>
              <a:ext uri="{FF2B5EF4-FFF2-40B4-BE49-F238E27FC236}">
                <a16:creationId xmlns:a16="http://schemas.microsoft.com/office/drawing/2014/main" xmlns="" id="{19576C4B-F54A-4310-96A0-C4BF00FABB44}"/>
              </a:ext>
            </a:extLst>
          </p:cNvPr>
          <p:cNvSpPr txBox="1"/>
          <p:nvPr/>
        </p:nvSpPr>
        <p:spPr>
          <a:xfrm>
            <a:off x="381000" y="6323111"/>
            <a:ext cx="34290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US Bureau of Labor Statistics </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95170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D7D892E-7E04-41D1-99F7-0899DE9EE7D4}"/>
              </a:ext>
            </a:extLst>
          </p:cNvPr>
          <p:cNvSpPr>
            <a:spLocks noGrp="1"/>
          </p:cNvSpPr>
          <p:nvPr>
            <p:ph type="title"/>
          </p:nvPr>
        </p:nvSpPr>
        <p:spPr>
          <a:xfrm>
            <a:off x="457200" y="381000"/>
            <a:ext cx="7924800" cy="563562"/>
          </a:xfrm>
        </p:spPr>
        <p:txBody>
          <a:bodyPr/>
          <a:lstStyle/>
          <a:p>
            <a:r>
              <a:rPr lang="en-US" dirty="0"/>
              <a:t>Technology is remaking the workplace rapidly</a:t>
            </a:r>
          </a:p>
        </p:txBody>
      </p:sp>
      <p:sp>
        <p:nvSpPr>
          <p:cNvPr id="4" name="Slide Number Placeholder 3">
            <a:extLst>
              <a:ext uri="{FF2B5EF4-FFF2-40B4-BE49-F238E27FC236}">
                <a16:creationId xmlns:a16="http://schemas.microsoft.com/office/drawing/2014/main" xmlns="" id="{89E77661-A622-44FF-9B85-9A7BEF7076AE}"/>
              </a:ext>
            </a:extLst>
          </p:cNvPr>
          <p:cNvSpPr>
            <a:spLocks noGrp="1"/>
          </p:cNvSpPr>
          <p:nvPr>
            <p:ph type="sldNum" sz="quarter" idx="4"/>
          </p:nvPr>
        </p:nvSpPr>
        <p:spPr/>
        <p:txBody>
          <a:bodyPr/>
          <a:lstStyle/>
          <a:p>
            <a:fld id="{E383A8A9-FA60-9F4C-8EA5-44BF95A09817}" type="slidenum">
              <a:rPr lang="en-US" smtClean="0"/>
              <a:pPr/>
              <a:t>7</a:t>
            </a:fld>
            <a:endParaRPr lang="en-US" dirty="0"/>
          </a:p>
        </p:txBody>
      </p:sp>
      <p:sp>
        <p:nvSpPr>
          <p:cNvPr id="10" name="Arrow: Right 9">
            <a:extLst>
              <a:ext uri="{FF2B5EF4-FFF2-40B4-BE49-F238E27FC236}">
                <a16:creationId xmlns:a16="http://schemas.microsoft.com/office/drawing/2014/main" xmlns="" id="{7B4E27A8-CB23-40F6-BFC9-78EE95B61AAD}"/>
              </a:ext>
            </a:extLst>
          </p:cNvPr>
          <p:cNvSpPr/>
          <p:nvPr/>
        </p:nvSpPr>
        <p:spPr>
          <a:xfrm rot="20158583">
            <a:off x="123568" y="3382509"/>
            <a:ext cx="8493775" cy="168223"/>
          </a:xfrm>
          <a:prstGeom prst="rightArrow">
            <a:avLst>
              <a:gd name="adj1" fmla="val 24301"/>
              <a:gd name="adj2" fmla="val 54819"/>
            </a:avLst>
          </a:prstGeom>
          <a:solidFill>
            <a:srgbClr val="0033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366"/>
              </a:solidFill>
              <a:effectLst/>
              <a:uLnTx/>
              <a:uFillTx/>
              <a:latin typeface="Calibri"/>
              <a:ea typeface="+mn-ea"/>
              <a:cs typeface="+mn-cs"/>
            </a:endParaRPr>
          </a:p>
        </p:txBody>
      </p:sp>
      <p:sp>
        <p:nvSpPr>
          <p:cNvPr id="11" name="Content Placeholder 1">
            <a:extLst>
              <a:ext uri="{FF2B5EF4-FFF2-40B4-BE49-F238E27FC236}">
                <a16:creationId xmlns:a16="http://schemas.microsoft.com/office/drawing/2014/main" xmlns="" id="{9A3CCA45-C7BB-4EA6-9306-1FC120ADF77A}"/>
              </a:ext>
            </a:extLst>
          </p:cNvPr>
          <p:cNvSpPr txBox="1">
            <a:spLocks/>
          </p:cNvSpPr>
          <p:nvPr/>
        </p:nvSpPr>
        <p:spPr>
          <a:xfrm>
            <a:off x="457199" y="5389649"/>
            <a:ext cx="1217789" cy="764756"/>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003366"/>
                </a:solidFill>
                <a:latin typeface="Arial" panose="020B0604020202020204" pitchFamily="34" charset="0"/>
                <a:cs typeface="Arial" panose="020B0604020202020204" pitchFamily="34" charset="0"/>
              </a:rPr>
              <a:t>1980s </a:t>
            </a:r>
            <a:r>
              <a:rPr lang="en-US" dirty="0">
                <a:solidFill>
                  <a:srgbClr val="003366"/>
                </a:solidFill>
                <a:latin typeface="Arial" panose="020B0604020202020204" pitchFamily="34" charset="0"/>
                <a:cs typeface="Arial" panose="020B0604020202020204" pitchFamily="34" charset="0"/>
              </a:rPr>
              <a:t>Personal computer</a:t>
            </a:r>
            <a:endParaRPr lang="en-US" sz="2000" dirty="0">
              <a:solidFill>
                <a:srgbClr val="003366"/>
              </a:solidFill>
              <a:latin typeface="Arial" panose="020B0604020202020204" pitchFamily="34" charset="0"/>
              <a:cs typeface="Arial" panose="020B0604020202020204" pitchFamily="34" charset="0"/>
            </a:endParaRPr>
          </a:p>
        </p:txBody>
      </p:sp>
      <p:sp>
        <p:nvSpPr>
          <p:cNvPr id="12" name="Content Placeholder 1">
            <a:extLst>
              <a:ext uri="{FF2B5EF4-FFF2-40B4-BE49-F238E27FC236}">
                <a16:creationId xmlns:a16="http://schemas.microsoft.com/office/drawing/2014/main" xmlns="" id="{D30BFE7D-E297-44D7-A128-318119EBE502}"/>
              </a:ext>
            </a:extLst>
          </p:cNvPr>
          <p:cNvSpPr txBox="1">
            <a:spLocks/>
          </p:cNvSpPr>
          <p:nvPr/>
        </p:nvSpPr>
        <p:spPr>
          <a:xfrm>
            <a:off x="1988209" y="4729845"/>
            <a:ext cx="1217789" cy="764756"/>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Lucida Grande"/>
              <a:buNone/>
            </a:pPr>
            <a:r>
              <a:rPr lang="en-US" b="1" dirty="0">
                <a:solidFill>
                  <a:srgbClr val="003366"/>
                </a:solidFill>
                <a:latin typeface="Arial" panose="020B0604020202020204" pitchFamily="34" charset="0"/>
                <a:cs typeface="Arial" panose="020B0604020202020204" pitchFamily="34" charset="0"/>
              </a:rPr>
              <a:t>1990s </a:t>
            </a:r>
          </a:p>
          <a:p>
            <a:pPr marL="0" indent="0">
              <a:buFont typeface="Lucida Grande"/>
              <a:buNone/>
            </a:pPr>
            <a:r>
              <a:rPr lang="en-US" dirty="0">
                <a:solidFill>
                  <a:srgbClr val="003366"/>
                </a:solidFill>
                <a:latin typeface="Arial" panose="020B0604020202020204" pitchFamily="34" charset="0"/>
                <a:cs typeface="Arial" panose="020B0604020202020204" pitchFamily="34" charset="0"/>
              </a:rPr>
              <a:t>Email,</a:t>
            </a:r>
          </a:p>
          <a:p>
            <a:pPr marL="0" indent="0">
              <a:buFont typeface="Lucida Grande"/>
              <a:buNone/>
            </a:pPr>
            <a:r>
              <a:rPr lang="en-US" dirty="0">
                <a:solidFill>
                  <a:srgbClr val="003366"/>
                </a:solidFill>
                <a:latin typeface="Arial" panose="020B0604020202020204" pitchFamily="34" charset="0"/>
                <a:cs typeface="Arial" panose="020B0604020202020204" pitchFamily="34" charset="0"/>
              </a:rPr>
              <a:t>Internet </a:t>
            </a:r>
          </a:p>
          <a:p>
            <a:pPr marL="0" indent="0">
              <a:buFont typeface="Lucida Grande"/>
              <a:buNone/>
            </a:pPr>
            <a:endParaRPr lang="en-US" sz="2000" dirty="0">
              <a:solidFill>
                <a:srgbClr val="003366"/>
              </a:solidFill>
              <a:latin typeface="Arial" panose="020B0604020202020204" pitchFamily="34" charset="0"/>
              <a:cs typeface="Arial" panose="020B0604020202020204" pitchFamily="34" charset="0"/>
            </a:endParaRPr>
          </a:p>
        </p:txBody>
      </p:sp>
      <p:sp>
        <p:nvSpPr>
          <p:cNvPr id="13" name="Content Placeholder 1">
            <a:extLst>
              <a:ext uri="{FF2B5EF4-FFF2-40B4-BE49-F238E27FC236}">
                <a16:creationId xmlns:a16="http://schemas.microsoft.com/office/drawing/2014/main" xmlns="" id="{EDA0CFE6-818F-493E-A46C-0544279C0923}"/>
              </a:ext>
            </a:extLst>
          </p:cNvPr>
          <p:cNvSpPr txBox="1">
            <a:spLocks/>
          </p:cNvSpPr>
          <p:nvPr/>
        </p:nvSpPr>
        <p:spPr>
          <a:xfrm>
            <a:off x="3368329" y="4095057"/>
            <a:ext cx="830927" cy="764756"/>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Lucida Grande"/>
              <a:buNone/>
            </a:pPr>
            <a:r>
              <a:rPr lang="en-US" b="1" dirty="0">
                <a:solidFill>
                  <a:srgbClr val="003366"/>
                </a:solidFill>
                <a:latin typeface="Arial" panose="020B0604020202020204" pitchFamily="34" charset="0"/>
                <a:cs typeface="Arial" panose="020B0604020202020204" pitchFamily="34" charset="0"/>
              </a:rPr>
              <a:t>2000</a:t>
            </a:r>
          </a:p>
          <a:p>
            <a:pPr marL="0" indent="0">
              <a:buFont typeface="Lucida Grande"/>
              <a:buNone/>
            </a:pPr>
            <a:r>
              <a:rPr lang="en-US" dirty="0">
                <a:solidFill>
                  <a:srgbClr val="003366"/>
                </a:solidFill>
                <a:latin typeface="Arial" panose="020B0604020202020204" pitchFamily="34" charset="0"/>
                <a:cs typeface="Arial" panose="020B0604020202020204" pitchFamily="34" charset="0"/>
              </a:rPr>
              <a:t>Social media</a:t>
            </a:r>
            <a:endParaRPr lang="en-US" sz="2000" dirty="0">
              <a:solidFill>
                <a:srgbClr val="003366"/>
              </a:solidFill>
              <a:latin typeface="Arial" panose="020B0604020202020204" pitchFamily="34" charset="0"/>
              <a:cs typeface="Arial" panose="020B0604020202020204" pitchFamily="34" charset="0"/>
            </a:endParaRPr>
          </a:p>
        </p:txBody>
      </p:sp>
      <p:sp>
        <p:nvSpPr>
          <p:cNvPr id="14" name="Content Placeholder 1">
            <a:extLst>
              <a:ext uri="{FF2B5EF4-FFF2-40B4-BE49-F238E27FC236}">
                <a16:creationId xmlns:a16="http://schemas.microsoft.com/office/drawing/2014/main" xmlns="" id="{E4D45B27-BCA1-4247-B04F-0AA35B9854BD}"/>
              </a:ext>
            </a:extLst>
          </p:cNvPr>
          <p:cNvSpPr txBox="1">
            <a:spLocks/>
          </p:cNvSpPr>
          <p:nvPr/>
        </p:nvSpPr>
        <p:spPr>
          <a:xfrm>
            <a:off x="6019800" y="2969044"/>
            <a:ext cx="1219200" cy="764756"/>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Lucida Grande"/>
              <a:buNone/>
            </a:pPr>
            <a:r>
              <a:rPr lang="en-US" b="1" dirty="0">
                <a:solidFill>
                  <a:srgbClr val="003366"/>
                </a:solidFill>
                <a:latin typeface="Arial" panose="020B0604020202020204" pitchFamily="34" charset="0"/>
                <a:cs typeface="Arial" panose="020B0604020202020204" pitchFamily="34" charset="0"/>
              </a:rPr>
              <a:t>2007 </a:t>
            </a:r>
            <a:r>
              <a:rPr lang="en-US" dirty="0">
                <a:solidFill>
                  <a:srgbClr val="003366"/>
                </a:solidFill>
                <a:latin typeface="Arial" panose="020B0604020202020204" pitchFamily="34" charset="0"/>
                <a:cs typeface="Arial" panose="020B0604020202020204" pitchFamily="34" charset="0"/>
              </a:rPr>
              <a:t>Smartphone</a:t>
            </a:r>
          </a:p>
          <a:p>
            <a:pPr marL="0" indent="0">
              <a:buFont typeface="Lucida Grande"/>
              <a:buNone/>
            </a:pPr>
            <a:r>
              <a:rPr lang="en-US" dirty="0">
                <a:solidFill>
                  <a:srgbClr val="003366"/>
                </a:solidFill>
                <a:latin typeface="Arial" panose="020B0604020202020204" pitchFamily="34" charset="0"/>
                <a:cs typeface="Arial" panose="020B0604020202020204" pitchFamily="34" charset="0"/>
              </a:rPr>
              <a:t>adoption</a:t>
            </a:r>
          </a:p>
        </p:txBody>
      </p:sp>
      <p:sp>
        <p:nvSpPr>
          <p:cNvPr id="15" name="Content Placeholder 1">
            <a:extLst>
              <a:ext uri="{FF2B5EF4-FFF2-40B4-BE49-F238E27FC236}">
                <a16:creationId xmlns:a16="http://schemas.microsoft.com/office/drawing/2014/main" xmlns="" id="{C04F1A3F-A009-42FC-875E-2BCE4A9C7ADF}"/>
              </a:ext>
            </a:extLst>
          </p:cNvPr>
          <p:cNvSpPr txBox="1">
            <a:spLocks/>
          </p:cNvSpPr>
          <p:nvPr/>
        </p:nvSpPr>
        <p:spPr>
          <a:xfrm>
            <a:off x="7152866" y="2286000"/>
            <a:ext cx="1130846" cy="764756"/>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Lucida Grande"/>
              <a:buNone/>
            </a:pPr>
            <a:r>
              <a:rPr lang="en-US" b="1" dirty="0">
                <a:solidFill>
                  <a:srgbClr val="003366"/>
                </a:solidFill>
                <a:latin typeface="Arial" panose="020B0604020202020204" pitchFamily="34" charset="0"/>
                <a:cs typeface="Arial" panose="020B0604020202020204" pitchFamily="34" charset="0"/>
              </a:rPr>
              <a:t>2018+ </a:t>
            </a:r>
            <a:r>
              <a:rPr lang="en-US" dirty="0">
                <a:solidFill>
                  <a:srgbClr val="003366"/>
                </a:solidFill>
                <a:latin typeface="Arial" panose="020B0604020202020204" pitchFamily="34" charset="0"/>
                <a:cs typeface="Arial" panose="020B0604020202020204" pitchFamily="34" charset="0"/>
              </a:rPr>
              <a:t>Artificial intelligence/ automation</a:t>
            </a:r>
          </a:p>
        </p:txBody>
      </p:sp>
      <p:sp>
        <p:nvSpPr>
          <p:cNvPr id="17" name="Content Placeholder 1">
            <a:extLst>
              <a:ext uri="{FF2B5EF4-FFF2-40B4-BE49-F238E27FC236}">
                <a16:creationId xmlns:a16="http://schemas.microsoft.com/office/drawing/2014/main" xmlns="" id="{17743F27-B8C3-46A6-AE32-7E8310FDCBA4}"/>
              </a:ext>
            </a:extLst>
          </p:cNvPr>
          <p:cNvSpPr txBox="1">
            <a:spLocks/>
          </p:cNvSpPr>
          <p:nvPr/>
        </p:nvSpPr>
        <p:spPr>
          <a:xfrm>
            <a:off x="4799945" y="3428064"/>
            <a:ext cx="1143655" cy="764756"/>
          </a:xfrm>
          <a:prstGeom prst="rect">
            <a:avLst/>
          </a:prstGeom>
        </p:spPr>
        <p:txBody>
          <a:bodyPr vert="horz" lIns="0" tIns="0" rIns="0" bIns="0"/>
          <a:lstStyle>
            <a:lvl1pPr marL="230188"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1pPr>
            <a:lvl2pPr marL="460375"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2pPr>
            <a:lvl3pPr marL="688975" indent="-228600"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3pPr>
            <a:lvl4pPr marL="919163" indent="-230188"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4pPr>
            <a:lvl5pPr marL="1138238" indent="-219075" algn="l" defTabSz="914400" rtl="0" eaLnBrk="1" latinLnBrk="0" hangingPunct="1">
              <a:lnSpc>
                <a:spcPct val="100000"/>
              </a:lnSpc>
              <a:spcBef>
                <a:spcPts val="600"/>
              </a:spcBef>
              <a:spcAft>
                <a:spcPts val="0"/>
              </a:spcAft>
              <a:buClr>
                <a:srgbClr val="249DF8"/>
              </a:buClr>
              <a:buFont typeface="Lucida Grande"/>
              <a:buChar char="–"/>
              <a:defRPr sz="1600" kern="1200">
                <a:solidFill>
                  <a:srgbClr val="666666"/>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Lucida Grande"/>
              <a:buNone/>
            </a:pPr>
            <a:r>
              <a:rPr lang="en-US" b="1" dirty="0">
                <a:solidFill>
                  <a:srgbClr val="003366"/>
                </a:solidFill>
                <a:latin typeface="Arial" panose="020B0604020202020204" pitchFamily="34" charset="0"/>
                <a:cs typeface="Arial" panose="020B0604020202020204" pitchFamily="34" charset="0"/>
              </a:rPr>
              <a:t>2000s </a:t>
            </a:r>
            <a:r>
              <a:rPr lang="en-US" dirty="0">
                <a:solidFill>
                  <a:srgbClr val="003366"/>
                </a:solidFill>
                <a:latin typeface="Arial" panose="020B0604020202020204" pitchFamily="34" charset="0"/>
                <a:cs typeface="Arial" panose="020B0604020202020204" pitchFamily="34" charset="0"/>
              </a:rPr>
              <a:t>Cloud-based enterprise software</a:t>
            </a:r>
          </a:p>
        </p:txBody>
      </p:sp>
      <p:pic>
        <p:nvPicPr>
          <p:cNvPr id="20" name="Picture 19">
            <a:extLst>
              <a:ext uri="{FF2B5EF4-FFF2-40B4-BE49-F238E27FC236}">
                <a16:creationId xmlns:a16="http://schemas.microsoft.com/office/drawing/2014/main" xmlns="" id="{F1E97D88-E93D-4BDC-9CD5-036C999DEA62}"/>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33470" y="4100491"/>
            <a:ext cx="668184" cy="593941"/>
          </a:xfrm>
          <a:prstGeom prst="rect">
            <a:avLst/>
          </a:prstGeom>
        </p:spPr>
      </p:pic>
      <p:pic>
        <p:nvPicPr>
          <p:cNvPr id="21" name="Picture 20">
            <a:extLst>
              <a:ext uri="{FF2B5EF4-FFF2-40B4-BE49-F238E27FC236}">
                <a16:creationId xmlns:a16="http://schemas.microsoft.com/office/drawing/2014/main" xmlns="" id="{23AE5060-DF57-45D5-8F1C-8BFC08B5C003}"/>
              </a:ext>
            </a:extLst>
          </p:cNvPr>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703588" y="2385339"/>
            <a:ext cx="668184" cy="474703"/>
          </a:xfrm>
          <a:prstGeom prst="rect">
            <a:avLst/>
          </a:prstGeom>
        </p:spPr>
      </p:pic>
      <p:pic>
        <p:nvPicPr>
          <p:cNvPr id="22" name="Picture 21">
            <a:extLst>
              <a:ext uri="{FF2B5EF4-FFF2-40B4-BE49-F238E27FC236}">
                <a16:creationId xmlns:a16="http://schemas.microsoft.com/office/drawing/2014/main" xmlns="" id="{716F1199-B310-4575-BA85-9D4DFDE2EEB5}"/>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009153" y="1814482"/>
            <a:ext cx="600630" cy="542805"/>
          </a:xfrm>
          <a:prstGeom prst="rect">
            <a:avLst/>
          </a:prstGeom>
        </p:spPr>
      </p:pic>
      <p:pic>
        <p:nvPicPr>
          <p:cNvPr id="25" name="Picture 24">
            <a:extLst>
              <a:ext uri="{FF2B5EF4-FFF2-40B4-BE49-F238E27FC236}">
                <a16:creationId xmlns:a16="http://schemas.microsoft.com/office/drawing/2014/main" xmlns="" id="{761DFDD7-8CA0-43F9-94A9-AA50E91E9A10}"/>
              </a:ext>
            </a:extLst>
          </p:cNvPr>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175259" y="1169485"/>
            <a:ext cx="668183" cy="644997"/>
          </a:xfrm>
          <a:prstGeom prst="rect">
            <a:avLst/>
          </a:prstGeom>
        </p:spPr>
      </p:pic>
      <p:pic>
        <p:nvPicPr>
          <p:cNvPr id="2" name="Picture 1">
            <a:extLst>
              <a:ext uri="{FF2B5EF4-FFF2-40B4-BE49-F238E27FC236}">
                <a16:creationId xmlns:a16="http://schemas.microsoft.com/office/drawing/2014/main" xmlns="" id="{A82A629C-C525-448C-B8B9-59DF32EE2338}"/>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905000" y="3663100"/>
            <a:ext cx="655160" cy="467375"/>
          </a:xfrm>
          <a:prstGeom prst="rect">
            <a:avLst/>
          </a:prstGeom>
        </p:spPr>
      </p:pic>
      <p:pic>
        <p:nvPicPr>
          <p:cNvPr id="6" name="Picture 5">
            <a:extLst>
              <a:ext uri="{FF2B5EF4-FFF2-40B4-BE49-F238E27FC236}">
                <a16:creationId xmlns:a16="http://schemas.microsoft.com/office/drawing/2014/main" xmlns="" id="{A4202164-B4B7-4EB9-BB18-CA5C0E696CE3}"/>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258313" y="2949221"/>
            <a:ext cx="741765" cy="713879"/>
          </a:xfrm>
          <a:prstGeom prst="rect">
            <a:avLst/>
          </a:prstGeom>
        </p:spPr>
      </p:pic>
    </p:spTree>
    <p:extLst>
      <p:ext uri="{BB962C8B-B14F-4D97-AF65-F5344CB8AC3E}">
        <p14:creationId xmlns:p14="http://schemas.microsoft.com/office/powerpoint/2010/main" val="275360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EEA60473-AD2A-415C-86F2-DC47F0449A37}"/>
              </a:ext>
            </a:extLst>
          </p:cNvPr>
          <p:cNvGraphicFramePr>
            <a:graphicFrameLocks noGrp="1"/>
          </p:cNvGraphicFramePr>
          <p:nvPr>
            <p:ph sz="quarter" idx="10"/>
            <p:extLst>
              <p:ext uri="{D42A27DB-BD31-4B8C-83A1-F6EECF244321}">
                <p14:modId xmlns:p14="http://schemas.microsoft.com/office/powerpoint/2010/main" val="1136663780"/>
              </p:ext>
            </p:extLst>
          </p:nvPr>
        </p:nvGraphicFramePr>
        <p:xfrm>
          <a:off x="457200" y="1143000"/>
          <a:ext cx="7620000" cy="512127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xmlns="" id="{DCE3A5BB-BF75-423E-BA4A-CC25966BC20E}"/>
              </a:ext>
            </a:extLst>
          </p:cNvPr>
          <p:cNvSpPr>
            <a:spLocks noGrp="1"/>
          </p:cNvSpPr>
          <p:nvPr>
            <p:ph type="title"/>
          </p:nvPr>
        </p:nvSpPr>
        <p:spPr/>
        <p:txBody>
          <a:bodyPr/>
          <a:lstStyle/>
          <a:p>
            <a:r>
              <a:rPr lang="en-US" dirty="0"/>
              <a:t>US student count declining</a:t>
            </a:r>
          </a:p>
        </p:txBody>
      </p:sp>
      <p:sp>
        <p:nvSpPr>
          <p:cNvPr id="4" name="Slide Number Placeholder 3">
            <a:extLst>
              <a:ext uri="{FF2B5EF4-FFF2-40B4-BE49-F238E27FC236}">
                <a16:creationId xmlns:a16="http://schemas.microsoft.com/office/drawing/2014/main" xmlns="" id="{9728F1BF-C9D4-41CD-A9B8-46BBB228E613}"/>
              </a:ext>
            </a:extLst>
          </p:cNvPr>
          <p:cNvSpPr>
            <a:spLocks noGrp="1"/>
          </p:cNvSpPr>
          <p:nvPr>
            <p:ph type="sldNum" sz="quarter" idx="4"/>
          </p:nvPr>
        </p:nvSpPr>
        <p:spPr/>
        <p:txBody>
          <a:bodyPr/>
          <a:lstStyle/>
          <a:p>
            <a:fld id="{E383A8A9-FA60-9F4C-8EA5-44BF95A09817}" type="slidenum">
              <a:rPr lang="en-US" smtClean="0"/>
              <a:pPr/>
              <a:t>8</a:t>
            </a:fld>
            <a:endParaRPr lang="en-US" dirty="0"/>
          </a:p>
        </p:txBody>
      </p:sp>
      <p:sp>
        <p:nvSpPr>
          <p:cNvPr id="8" name="TextBox 7">
            <a:extLst>
              <a:ext uri="{FF2B5EF4-FFF2-40B4-BE49-F238E27FC236}">
                <a16:creationId xmlns:a16="http://schemas.microsoft.com/office/drawing/2014/main" xmlns="" id="{C9BB003F-6CAC-452E-B2F1-0C1D24B97288}"/>
              </a:ext>
            </a:extLst>
          </p:cNvPr>
          <p:cNvSpPr txBox="1"/>
          <p:nvPr/>
        </p:nvSpPr>
        <p:spPr>
          <a:xfrm>
            <a:off x="381000" y="6323111"/>
            <a:ext cx="7696200" cy="246221"/>
          </a:xfrm>
          <a:prstGeom prst="rect">
            <a:avLst/>
          </a:prstGeom>
          <a:noFill/>
        </p:spPr>
        <p:txBody>
          <a:bodyPr wrap="square" rtlCol="0">
            <a:spAutoFit/>
          </a:bodyPr>
          <a:lstStyle/>
          <a:p>
            <a:r>
              <a:rPr lang="en-US" sz="1000" dirty="0">
                <a:solidFill>
                  <a:schemeClr val="bg1">
                    <a:lumMod val="50000"/>
                  </a:schemeClr>
                </a:solidFill>
                <a:latin typeface="Georgia" panose="02040502050405020303" pitchFamily="18" charset="0"/>
                <a:cs typeface="Arial" panose="020B0604020202020204" pitchFamily="34" charset="0"/>
              </a:rPr>
              <a:t>SOURCE: US National Center for Education Statistics (NCES)</a:t>
            </a:r>
            <a:endParaRPr lang="en-US" sz="1400" dirty="0">
              <a:solidFill>
                <a:schemeClr val="bg1">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0669672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PLORISTAG" val="MZppzhEJblBQLRY1t.14"/>
</p:tagLst>
</file>

<file path=ppt/tags/tag2.xml><?xml version="1.0" encoding="utf-8"?>
<p:tagLst xmlns:a="http://schemas.openxmlformats.org/drawingml/2006/main" xmlns:r="http://schemas.openxmlformats.org/officeDocument/2006/relationships" xmlns:p="http://schemas.openxmlformats.org/presentationml/2006/main">
  <p:tag name="APLORISTAG" val="MZppzhEJblBQLRY1t.14"/>
</p:tagLst>
</file>

<file path=ppt/tags/tag3.xml><?xml version="1.0" encoding="utf-8"?>
<p:tagLst xmlns:a="http://schemas.openxmlformats.org/drawingml/2006/main" xmlns:r="http://schemas.openxmlformats.org/officeDocument/2006/relationships" xmlns:p="http://schemas.openxmlformats.org/presentationml/2006/main">
  <p:tag name="APLORISTAG" val="MZppzhEJblBQLRY1t.13"/>
</p:tagLst>
</file>

<file path=ppt/tags/tag4.xml><?xml version="1.0" encoding="utf-8"?>
<p:tagLst xmlns:a="http://schemas.openxmlformats.org/drawingml/2006/main" xmlns:r="http://schemas.openxmlformats.org/officeDocument/2006/relationships" xmlns:p="http://schemas.openxmlformats.org/presentationml/2006/main">
  <p:tag name="APLORISTAG" val="MZppzhEJblBQLRY1t.12"/>
</p:tagLst>
</file>

<file path=ppt/tags/tag5.xml><?xml version="1.0" encoding="utf-8"?>
<p:tagLst xmlns:a="http://schemas.openxmlformats.org/drawingml/2006/main" xmlns:r="http://schemas.openxmlformats.org/officeDocument/2006/relationships" xmlns:p="http://schemas.openxmlformats.org/presentationml/2006/main">
  <p:tag name="APLORISTAG" val="MZppzhEJblBQLRY1t.6"/>
  <p:tag name="APLORISCONTAINERTAG" val="AAEAAAD/////AQAAAAAAAAAMAgAAAAxBcGxvcmlzLkJhc2UFAQAAAClBcGxvcmlzLkJhc2UuT2JqZWN0cy5Db250YWluZXJWZXJzaW9uSW5mbwIAAAANUmVxdWlyZWRCdWlsZAlVc2VkQnVpbGQAAAgIAgAAAHgFAACNBw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zMywgQ3VsdHVyZT1uZXV0cmFsLCBQdWJsaWNLZXlUb2tlbj0xNmZjMTNhMjI2YzBlOTUxXV2oAVN5c3RlbS5Db2xsZWN0aW9ucy5HZW5lcmljLkxpc3RgMVtbQXBsb3Jpcy5DaGFydC5Db2x1bW5PcmllbnRlZENoYXJ0K1VudXNlZFNlcmllcywgQXBsb3Jpcy5DaGFydCwgVmVyc2lvbj00LjIuMC4xOTMzLCBDdWx0dXJlPW5ldXRyYWwsIFB1YmxpY0tleVRva2VuPTE2ZmMxM2EyMjZjMGU5NTFdXaEBQXBsb3Jpcy5CYXNlLk9iamVjdHMuRGF0YU9iamVjdENvbGxlY3Rpb25gMVtbQXBsb3Jpcy5DaGFydC5DaGFydERhdGFTZXJpZXMsIEFwbG9yaXMuQ2hhcnQsIFZlcnNpb249NC4yLjAuMTkzMywgQ3VsdHVyZT1uZXV0cmFsLCBQdWJsaWNLZXlUb2tlbj0xNmZjMTNhMjI2YzBlOTUxXV0DAAAApgFBcGxvcmlzLkJhc2UuT2JqZWN0cy5EYXRhT2JqZWN0Q29sbGVjdGlvbmAxW1tBcGxvcmlzLkNoYXJ0LkFubm90YXRpb25EYXRhU2VyaWVzLCBBcGxvcmlzLkNoYXJ0LCBWZXJzaW9uPTQuMi4wLjE5MzMsIEN1bHR1cmU9bmV1dHJhbCwgUHVibGljS2V5VG9rZW49MTZmYzEzYTIyNmMwZTk1MV1dAwAAAKEBQXBsb3Jpcy5CYXNlLk9iamVjdHMuRGF0YU9iamVjdENvbGxlY3Rpb25gMVtbQXBsb3Jpcy5DaGFydC5Bbm5vdGF0aW9uR3JvdXAsIEFwbG9yaXMuQ2hhcnQsIFZlcnNpb249NC4yLjAuMTkzMywgQ3VsdHVyZT1uZXV0cmFsLCBQdWJsaWNLZXlUb2tlbj0xNmZjMTNhMjI2YzBlOTUxXV0DAAAAoAFBcGxvcmlzLkJhc2UuT2JqZWN0cy5EYXRhT2JqZWN0Q29sbGVjdGlvbmAxW1tBcGxvcmlzLkNoYXJ0LkNoYXJ0RGF0YUdyb3VwLCBBcGxvcmlzLkNoYXJ0LCBWZXJzaW9uPTQuMi4wLjE5MzMsIEN1bHR1cmU9bmV1dHJhbCwgUHVibGljS2V5VG9rZW49MTZmYzEzYTIyNmMwZTk1MV1dAwAAAJoBQXBsb3Jpcy5CYXNlLk9iamVjdHMuRGF0YU9iamVjdENvbGxlY3Rpb25gMVtbQXBsb3Jpcy5DaGFydC5EZWx0YUJhciwgQXBsb3Jpcy5DaGFydCwgVmVyc2lvbj00LjIuMC4xOTMzLCBDdWx0dXJlPW5ldXRyYWwsIFB1YmxpY0tleVRva2VuPTE2ZmMxM2EyMjZjMGU5NTFdXQMAAACdAUFwbG9yaXMuQmFzZS5PYmplY3RzLkRhdGFPYmplY3RDb2xsZWN0aW9uYDFbW0FwbG9yaXMuQ2hhcnQuRGVsdGFCcmlkZ2UsIEFwbG9yaXMuQ2hhcnQsIFZlcnNpb249NC4yLjAuMTkzMywgQ3VsdHVyZT1uZXV0cmFsLCBQdWJsaWNLZXlUb2tlbj0xNmZjMTNhMjI2YzBlOTUxXV0DAAAAnQFBcGxvcmlzLkJhc2UuT2JqZWN0cy5EYXRhT2JqZWN0Q29sbGVjdGlvbmAxW1tBcGxvcmlzLkNoYXJ0Lkdyb3d0aEFycm93LCBBcGxvcmlzLkNoYXJ0LCBWZXJzaW9uPTQuMi4wLjE5MzMsIEN1bHR1cmU9bmV1dHJhbCwgUHVibGljS2V5VG9rZW49MTZmYzEzYTIyNmMwZTk1MV1dAwAAAKQBQXBsb3Jpcy5CYXNlLk9iamVjdHMuRGF0YU9iamVjdENvbGxlY3Rpb25gMVtbQXBsb3Jpcy5DaGFydC5XYXRlcmZhbGxDb25uZWN0b3IsIEFwbG9yaXMuQ2hhcnQsIFZlcnNpb249NC4yLjAuMTkzMywgQ3VsdHVyZT1uZXV0cmFsLCBQdWJsaWNLZXlUb2tlbj0xNmZjMTNhMjI2YzBlOTUxXV0DAAAAogFBcGxvcmlzLkJhc2UuT2JqZWN0cy5EYXRhT2JqZWN0Q29sbGVjdGlvbmAxW1tBcGxvcmlzLkNoYXJ0LkVsZW1lbnRDb25uZWN0b3IsIEFwbG9yaXMuQ2hhcnQsIFZlcnNpb249NC4yLjAuMTkzMy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zE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zE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3////9/////f////3//ARUAAAAUAAAA//9/////f////3////9//wAAAAAABRYAAAAsQXBsb3Jpcy5DaGFydC5BeGlzQnJlYWsrQXhpc0JyZWFrRGlzcGxheU1vZGUBAAAAB3ZhbHVlX18ACAIAAAABAAAAAQEBCgoJFwAAAAoKAAAAAAAJGAAAAAoJGQAAAAAAAAAKBRoAAAAZQXBsb3Jpcy5DaGFydC5PcmllbnRhdGlvbgEAAAAHdmFsdWVfXwAIAgAAAAEAAAAJGwAAAAEcAAAAFAAAAAAALkHAkoJBEzskRJ3YVUMABB0AAAALU3lzdGVtLkd1aWQLAAAAAl9hAl9iAl9jAl9kAl9lAl9mAl9nAl9oAl9pAl9qAl9rAAAAAAAAAAAAAAAIBwcCAgICAgICAgAAAAAAAAAAAAAAAAAAAAAACgoJHgAAAAAKCgoBAAAAAAAAAP////8AAQEfAAAAFAAAAOmiGUMAACBBqgjxQxZdbENkeKJBrnWCQxOrKUSMLoBDBSAAAAAVU3lzdGVtLkRyYXdpbmcuUG9pbnRGAgAAAAF4AXkAAAsLBAAAAKyd0kOEvt9DBiEAAAAQWnBwemhFSmJsQlFMUlkxdA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yLjAuMTkzMywgQ3VsdHVyZT1uZXV0cmFsLCBQdWJsaWNLZXlUb2tlbj0xNmZjMTNhMjI2YzBlOTUxXV0DAAAAmwFBcGxvcmlzLkJhc2UuT2JqZWN0cy5EYXRhT2JqZWN0Q29sbGVjdGlvbmAxW1tBcGxvcmlzLkNoYXJ0LkF4aXNCcmVhaywgQXBsb3Jpcy5DaGFydCwgVmVyc2lvbj00LjIuMC4xOTMz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Mz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zE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zEsIEN1bHR1cmU9bmV1dHJhbCwgUHVibGljS2V5VG9rZW49MTZmYzEzYTIyNmMwZTk1MV1dAgAAAAkBAAAABSYAAAAWQXBsb3Jpcy5DaGFydC5BeGlzVHlwZQEAAAAHdmFsdWVfXwAIAgAAAAEAAACamRk/AAAACgkBAAAACScAAAAJKAAAAAEAAAAAAAAAAAEAAAAAAADwPwGamZmZmZm5PwAAACBBAAEJKQAAAAoJKgAAAAkrAAAACSwAAAABLQAAACAAAAAAAC5B9SpmQwEuAAAAIAAAABPzJkT1KmZDCS8AAAAJMAAAAAkxAAAACTIAAAAAAAAAAAAAAAAAAAAJMwAAAAAAAAAAAAk0AAAACQEAAAAJAQAAAAk1AAAAAQcAAAAGAAAACQEAAAABNgAAACYAAAAAAAAAzcxMPwAAAAgBAAkBAAAACTcAAAAJOAAAAAEAAAAAAAAAAAEAAAAgX6DiQQEAAAAAZc29QQAAACBBAAAJOQAAAAoJOgAAAAk7AAAACTwAAAABPQAAACAAAAAAAC5B9SpmQwE+AAAAIAAAAAAALkHAkoJBCT8AAAAJQAAAAAlBAAAACUIAAAAAAAAABgAAAAAAAAAJQwAAAAAAAAAAAAlEAAAACQEAAAAJAQAAAAlFAAAABAgAAACoAVN5c3RlbS5Db2xsZWN0aW9ucy5HZW5lcmljLkxpc3RgMVtbQXBsb3Jpcy5DaGFydC5Db2x1bW5PcmllbnRlZENoYXJ0K1VudXNlZFNlcmllcywgQXBsb3Jpcy5DaGFydCwgVmVyc2lvbj00LjIuMC4xOTMz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yLjAuMTkzMy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IuMC4xOTMzLCBDdWx0dXJlPW5ldXRyYWwsIFB1YmxpY0tleVRva2VuPTE2ZmMxM2EyMjZjMGU5NTFdXQMAAACXAVN5c3RlbS5Db2xsZWN0aW9ucy5HZW5lcmljLkxpc3RgMVtbQXBsb3Jpcy5DaGFydC5DaGFydERhdGFTZXJpZXMsIEFwbG9yaXMuQ2hhcnQsIFZlcnNpb249NC4yLjAuMTkzMywgQ3VsdHVyZT1uZXV0cmFsLCBQdWJsaWNLZXlUb2tlbj0xNmZjMTNhMjI2YzBlOTUxXV2YAVN5c3RlbS5Db2xsZWN0aW9ucy5HZW5lcmljLkxpc3RgMVtbQXBsb3Jpcy5CYXNlLk9iamVjdHMuRGF0YU9iamVjdCwgQXBsb3Jpcy5CYXNlLCBWZXJzaW9uPTQuMi4wLjE5MzE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zEsIEN1bHR1cmU9bmV1dHJhbCwgUHVibGljS2V5VG9rZW49MTZmYzEzYTIyNmMwZTk1MV1dAwAAAAoJRwAAAAlIAAAACQEAAAAJAQAAAAlJAAAABQoAAACmAUFwbG9yaXMuQmFzZS5PYmplY3RzLkRhdGFPYmplY3RDb2xsZWN0aW9uYDFbW0FwbG9yaXMuQ2hhcnQuQW5ub3RhdGlvbkRhdGFTZXJpZXMsIEFwbG9yaXMuQ2hhcnQsIFZlcnNpb249NC4yLjAuMTkzMy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i4wLjE5MzMsIEN1bHR1cmU9bmV1dHJhbCwgUHVibGljS2V5VG9rZW49MTZmYzEzYTIyNmMwZTk1MV1dAwAAAJwBU3lzdGVtLkNvbGxlY3Rpb25zLkdlbmVyaWMuTGlzdGAxW1tBcGxvcmlzLkNoYXJ0LkFubm90YXRpb25EYXRhU2VyaWVzLCBBcGxvcmlzLkNoYXJ0LCBWZXJzaW9uPTQuMi4wLjE5MzMsIEN1bHR1cmU9bmV1dHJhbCwgUHVibGljS2V5VG9rZW49MTZmYzEzYTIyNmMwZTk1MV1dmAFTeXN0ZW0uQ29sbGVjdGlvbnMuR2VuZXJpYy5MaXN0YDFbW0FwbG9yaXMuQmFzZS5PYmplY3RzLkRhdGFPYmplY3QsIEFwbG9yaXMuQmFzZSwgVmVyc2lvbj00LjIuMC4xOTMx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MxLCBDdWx0dXJlPW5ldXRyYWwsIFB1YmxpY0tleVRva2VuPTE2ZmMxM2EyMjZjMGU5NTFdXQMAAAAKCUoAAAAJSwAAAAkBAAAACQEAAAAJTAAAAAULAAAAoQFBcGxvcmlzLkJhc2UuT2JqZWN0cy5EYXRhT2JqZWN0Q29sbGVjdGlvbmAxW1tBcGxvcmlzLkNoYXJ0LkFubm90YXRpb25Hcm91cCwgQXBsb3Jpcy5DaGFydCwgVmVyc2lvbj00LjIuMC4xOTMz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zMsIEN1bHR1cmU9bmV1dHJhbCwgUHVibGljS2V5VG9rZW49MTZmYzEzYTIyNmMwZTk1MV1dAwAAAJcBU3lzdGVtLkNvbGxlY3Rpb25zLkdlbmVyaWMuTGlzdGAxW1tBcGxvcmlzLkNoYXJ0LkFubm90YXRpb25Hcm91cCwgQXBsb3Jpcy5DaGFydCwgVmVyc2lvbj00LjIuMC4xOTMzLCBDdWx0dXJlPW5ldXRyYWwsIFB1YmxpY0tleVRva2VuPTE2ZmMxM2EyMjZjMGU5NTFdXZgBU3lzdGVtLkNvbGxlY3Rpb25zLkdlbmVyaWMuTGlzdGAxW1tBcGxvcmlzLkJhc2UuT2JqZWN0cy5EYXRhT2JqZWN0LCBBcGxvcmlzLkJhc2UsIFZlcnNpb249NC4yLjAuMTkzMS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zMSwgQ3VsdHVyZT1uZXV0cmFsLCBQdWJsaWNLZXlUb2tlbj0xNmZjMTNhMjI2YzBlOTUxXV0DAAAACglNAAAACU4AAAAJAQAAAAkBAAAACU8AAAAFDAAAAKABQXBsb3Jpcy5CYXNlLk9iamVjdHMuRGF0YU9iamVjdENvbGxlY3Rpb25gMVtbQXBsb3Jpcy5DaGFydC5DaGFydERhdGFHcm91cCwgQXBsb3Jpcy5DaGFydCwgVmVyc2lvbj00LjIuMC4xOTMz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yLjAuMTkzMywgQ3VsdHVyZT1uZXV0cmFsLCBQdWJsaWNLZXlUb2tlbj0xNmZjMTNhMjI2YzBlOTUxXV0DAAAAlgFTeXN0ZW0uQ29sbGVjdGlvbnMuR2VuZXJpYy5MaXN0YDFbW0FwbG9yaXMuQ2hhcnQuQ2hhcnREYXRhR3JvdXAsIEFwbG9yaXMuQ2hhcnQsIFZlcnNpb249NC4yLjAuMTkzMywgQ3VsdHVyZT1uZXV0cmFsLCBQdWJsaWNLZXlUb2tlbj0xNmZjMTNhMjI2YzBlOTUxXV2YAVN5c3RlbS5Db2xsZWN0aW9ucy5HZW5lcmljLkxpc3RgMVtbQXBsb3Jpcy5CYXNlLk9iamVjdHMuRGF0YU9iamVjdCwgQXBsb3Jpcy5CYXNlLCBWZXJzaW9uPTQuMi4wLjE5MzE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zEsIEN1bHR1cmU9bmV1dHJhbCwgUHVibGljS2V5VG9rZW49MTZmYzEzYTIyNmMwZTk1MV1dAwAAAAoJUAAAAAlRAAAACQEAAAAJAQAAAAlSAAAABQ0AAACaAUFwbG9yaXMuQmFzZS5PYmplY3RzLkRhdGFPYmplY3RDb2xsZWN0aW9uYDFbW0FwbG9yaXMuQ2hhcnQuRGVsdGFCYXIsIEFwbG9yaXMuQ2hhcnQsIFZlcnNpb249NC4yLjAuMTkzMy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i4wLjE5MzMsIEN1bHR1cmU9bmV1dHJhbCwgUHVibGljS2V5VG9rZW49MTZmYzEzYTIyNmMwZTk1MV1dAwAAAJABU3lzdGVtLkNvbGxlY3Rpb25zLkdlbmVyaWMuTGlzdGAxW1tBcGxvcmlzLkNoYXJ0LkRlbHRhQmFyLCBBcGxvcmlzLkNoYXJ0LCBWZXJzaW9uPTQuMi4wLjE5MzMsIEN1bHR1cmU9bmV1dHJhbCwgUHVibGljS2V5VG9rZW49MTZmYzEzYTIyNmMwZTk1MV1dmAFTeXN0ZW0uQ29sbGVjdGlvbnMuR2VuZXJpYy5MaXN0YDFbW0FwbG9yaXMuQmFzZS5PYmplY3RzLkRhdGFPYmplY3QsIEFwbG9yaXMuQmFzZSwgVmVyc2lvbj00LjIuMC4xOTMx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MxLCBDdWx0dXJlPW5ldXRyYWwsIFB1YmxpY0tleVRva2VuPTE2ZmMxM2EyMjZjMGU5NTFdXQMAAAAKCVMAAAAJVAAAAAkBAAAACQEAAAAJVQAAAAUOAAAAnQFBcGxvcmlzLkJhc2UuT2JqZWN0cy5EYXRhT2JqZWN0Q29sbGVjdGlvbmAxW1tBcGxvcmlzLkNoYXJ0LkRlbHRhQnJpZGdlLCBBcGxvcmlzLkNoYXJ0LCBWZXJzaW9uPTQuMi4wLjE5MzM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MzLCBDdWx0dXJlPW5ldXRyYWwsIFB1YmxpY0tleVRva2VuPTE2ZmMxM2EyMjZjMGU5NTFdXQMAAACTAVN5c3RlbS5Db2xsZWN0aW9ucy5HZW5lcmljLkxpc3RgMVtbQXBsb3Jpcy5DaGFydC5EZWx0YUJyaWRnZSwgQXBsb3Jpcy5DaGFydCwgVmVyc2lvbj00LjIuMC4xOTMzLCBDdWx0dXJlPW5ldXRyYWwsIFB1YmxpY0tleVRva2VuPTE2ZmMxM2EyMjZjMGU5NTFdXZgBU3lzdGVtLkNvbGxlY3Rpb25zLkdlbmVyaWMuTGlzdGAxW1tBcGxvcmlzLkJhc2UuT2JqZWN0cy5EYXRhT2JqZWN0LCBBcGxvcmlzLkJhc2UsIFZlcnNpb249NC4yLjAuMTkzMS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zMSwgQ3VsdHVyZT1uZXV0cmFsLCBQdWJsaWNLZXlUb2tlbj0xNmZjMTNhMjI2YzBlOTUxXV0DAAAACglWAAAACVcAAAAJAQAAAAkBAAAACVgAAAAFDwAAAJ0BQXBsb3Jpcy5CYXNlLk9iamVjdHMuRGF0YU9iamVjdENvbGxlY3Rpb25gMVtbQXBsb3Jpcy5DaGFydC5Hcm93dGhBcnJvdywgQXBsb3Jpcy5DaGFydCwgVmVyc2lvbj00LjIuMC4xOTMz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yLjAuMTkzMywgQ3VsdHVyZT1uZXV0cmFsLCBQdWJsaWNLZXlUb2tlbj0xNmZjMTNhMjI2YzBlOTUxXV0DAAAAkwFTeXN0ZW0uQ29sbGVjdGlvbnMuR2VuZXJpYy5MaXN0YDFbW0FwbG9yaXMuQ2hhcnQuR3Jvd3RoQXJyb3csIEFwbG9yaXMuQ2hhcnQsIFZlcnNpb249NC4yLjAuMTkzMywgQ3VsdHVyZT1uZXV0cmFsLCBQdWJsaWNLZXlUb2tlbj0xNmZjMTNhMjI2YzBlOTUxXV2YAVN5c3RlbS5Db2xsZWN0aW9ucy5HZW5lcmljLkxpc3RgMVtbQXBsb3Jpcy5CYXNlLk9iamVjdHMuRGF0YU9iamVjdCwgQXBsb3Jpcy5CYXNlLCBWZXJzaW9uPTQuMi4wLjE5MzE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zEsIEN1bHR1cmU9bmV1dHJhbCwgUHVibGljS2V5VG9rZW49MTZmYzEzYTIyNmMwZTk1MV1dAwAAAAoJWQAAAAlaAAAACQEAAAAJAQAAAAlbAAAABRAAAACkAUFwbG9yaXMuQmFzZS5PYmplY3RzLkRhdGFPYmplY3RDb2xsZWN0aW9uYDFbW0FwbG9yaXMuQ2hhcnQuV2F0ZXJmYWxsQ29ubmVjdG9yLCBBcGxvcmlzLkNoYXJ0LCBWZXJzaW9uPTQuMi4wLjE5MzM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yLjAuMTkzMywgQ3VsdHVyZT1uZXV0cmFsLCBQdWJsaWNLZXlUb2tlbj0xNmZjMTNhMjI2YzBlOTUxXV0DAAAAmgFTeXN0ZW0uQ29sbGVjdGlvbnMuR2VuZXJpYy5MaXN0YDFbW0FwbG9yaXMuQ2hhcnQuV2F0ZXJmYWxsQ29ubmVjdG9yLCBBcGxvcmlzLkNoYXJ0LCBWZXJzaW9uPTQuMi4wLjE5MzMsIEN1bHR1cmU9bmV1dHJhbCwgUHVibGljS2V5VG9rZW49MTZmYzEzYTIyNmMwZTk1MV1dmAFTeXN0ZW0uQ29sbGVjdGlvbnMuR2VuZXJpYy5MaXN0YDFbW0FwbG9yaXMuQmFzZS5PYmplY3RzLkRhdGFPYmplY3QsIEFwbG9yaXMuQmFzZSwgVmVyc2lvbj00LjIuMC4xOTMx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MxLCBDdWx0dXJlPW5ldXRyYWwsIFB1YmxpY0tleVRva2VuPTE2ZmMxM2EyMjZjMGU5NTFdXQMAAAAKCVwAAAAJXQAAAAkBAAAACQEAAAAJXgAAAAURAAAAogFBcGxvcmlzLkJhc2UuT2JqZWN0cy5EYXRhT2JqZWN0Q29sbGVjdGlvbmAxW1tBcGxvcmlzLkNoYXJ0LkVsZW1lbnRDb25uZWN0b3IsIEFwbG9yaXMuQ2hhcnQsIFZlcnNpb249NC4yLjAuMTkzMy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zMywgQ3VsdHVyZT1uZXV0cmFsLCBQdWJsaWNLZXlUb2tlbj0xNmZjMTNhMjI2YzBlOTUxXV0DAAAAmAFTeXN0ZW0uQ29sbGVjdGlvbnMuR2VuZXJpYy5MaXN0YDFbW0FwbG9yaXMuQ2hhcnQuRWxlbWVudENvbm5lY3RvciwgQXBsb3Jpcy5DaGFydCwgVmVyc2lvbj00LjIuMC4xOTMzLCBDdWx0dXJlPW5ldXRyYWwsIFB1YmxpY0tleVRva2VuPTE2ZmMxM2EyMjZjMGU5NTFdXZgBU3lzdGVtLkNvbGxlY3Rpb25zLkdlbmVyaWMuTGlzdGAxW1tBcGxvcmlzLkJhc2UuT2JqZWN0cy5EYXRhT2JqZWN0LCBBcGxvcmlzLkJhc2UsIFZlcnNpb249NC4yLjAuMTkzMS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zMS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AwAAAAgBAAAAAgAAAAMAAAAFGwAAABpBcGxvcmlzLkJhc2UuVUkuVmlzdWFsUmVjdBQAAAALbVN0YXJ0UG9pbnQJbUVuZFBvaW50C21MaW5lRm9ybWF0C21GaWxsRm9ybWF0CW1Sb3RhdGlvbhJtUmVjdGFuZ2xlUHJvdmlkZXIMbVBhaW50T2Zmc2V0Em1QYWludFNpemVPdmVycmlkZQ5tRXh0cmFSb3RhdGlvbg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QEBAAE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WgAAAAgAAAAAAAuQcCSgkEBaQAAACAAAAAT8yZE9SpmQwlqAAAACWsAAAAAAAAACgVsAAAAFFN5c3RlbS5EcmF3aW5nLlNpemVGAgAAAAV3aWR0aAZoZWlnaHQAAAsLBAAAAAAAAAAAAAAAAW0AAABsAAAAAAAAAAAAAAAAAAAAAW4AAAAUAAAAAAAAAAAAAAAAAAAAAAAAABQAAAD/////AQEKCW8AAAABAAoADx4AAABtKQAAAlBLAwQUAAYACAAAACEAo5t1ZncBAABwBQ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TLTsMwELwj8Q+RryhxywEh1LQHCkeoRPkAE2+aqPFDXvf196xdWiGUJkLNJVbi3ZnZR2Yy26sm2YLD2uicjbMRS0AXRtZ6lbPP5Wv6yBL0QkvRGA05OwCy2fT2ZrI8WMCEsjXmrPLePnGORQVKYGYsaLopjVPC06tbcSuKtVgBvx+NHnhhtAftUx8w2HQyh1JsGp+87OnzUYmDBlnyfAwMXDkT1jZ1ITwp5Vst/7CkPwwZZcYYrGqLdySD8VaGcHOZ4HLetjOvRZgpy7oAaYqNoqIzyp87saMGB2Hv1HtXS0gWwvk3oahOvm/4zrj1lzHrrFtlPxtaB0JiBeBVk8UzU6LWp8Z08Mdg5PEYDywk1BeBe3R4Wijg8Xm9hAjTQ4j+0AAO3fYI2sdcCQfywzvajMEF/Mbu0VEYFfYUhx75CbeLnn6ShTMWySEc/H8IJwsI2aklIHC+hrMJtO36mZHc5eqpQ/AvCbKFm0e/nH4DAAD//wMAUEsDBBQABgAIAAAAIQC1VTAj9A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JNT8MwDIbvSPyHyPfV3ZAQQkt3QUi7IVR+gEncD7WNoyQb3b8nHBBUGoMDR3+9fvzK2908jerIIfbiNKyLEhQ7I7Z3rYaX+nF1ByomcpZGcazhxBF21fXV9plHSnkodr2PKqu4qKFLyd8jRtPxRLEQzy5XGgkTpRyGFj2ZgVrGTVneYviuAdVCU+2thrC3N6Dqk8+bf9eWpukNP4g5TOzSmRXIc2Jn2a58yGwh9fkaVVNoOWmwYp5yOiJ5X2RswPNEm78T/XwtTpzIUiI0Evgyz0fHJaD1f1q0NPHLnXnENwnDq8jwyYKLH6jeAQAA//8DAFBLAwQUAAYACAAAACEAgT6Ul/MAAAC6Ag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JNS8QwEL0L/ocwd5t2FRHZdC8i7FXrDwjJtCnbJiEzfvTfGyq6XVjWSy8Db4Z5783Hdvc1DuIDE/XBK6iKEgR6E2zvOwVvzfPNAwhi7a0egkcFExLs6uur7QsOmnMTuT6SyCyeFDjm+CglGYejpiJE9LnShjRqzjB1Mmpz0B3KTVney7TkgPqEU+ytgrS3tyCaKWbl/7lD2/YGn4J5H9HzGQlJPA15ANHo1CEr+MFF9gjyvPxmTXnOa8Gj+gzlHKtLHqo1PXyGdCCHyEcffymSc+WimbtV7+F0QvvKKb/b8izL9O9m5MnH1d8AAAD//wMAUEsDBBQABgAIAAAAIQDM8JFIxgIAAEoGAAAPAAAAeGwvd29ya2Jvb2sueG1spFVRb9owEH6ftP8Q+R0cm5BC1FC1QDWkbaq2rn2sTOIQD8cOjgPpqv73nUOBtuyhay1wfDnz+bu778zpWVNIb81NJbSKEen6yOMq0alQixj9ur7sDJBXWaZSJrXiMbrnFTobff50utFmOdd66QGAqmKUW1tGGFdJzgtWdXXJFXgybQpmwTQLXJWGs7TKObeFxNT3Q1wwodAWITJvwdBZJhI+0UldcGW3IIZLZoF+lYuy2qEVyVvgCmaWddlJdFECxFxIYe9bUOQVSTRbKG3YXELYDel7jYFPCF/iw0R3J4Hr6KhCJEZXOrNdgMZb0kfxEx8T8iIFzXEO3oYUYMPXwtVwz8qE72QV7rHCAxjxP4xGQFqtViJI3jvR+ntuFI1OMyH5zVa6HivL76xwlZLIk6yy01RYnsboBEy94YcXfeSZuryohQQvgeEjPNrL+cp4Kc9YLe01CHkHDxtpQGnodoIwzqXlRjHLx1pZ0OFTXB/VXIs9zjUo3PvBV7UwHBoL9AWxwsySiM2rK2ZzrzYyRrg0Yg0k8JoZnGmZQipwNsC0HwbLUjUnqxVtVKPSLDzJ//zOfRiLFb7GtihPCGXZPKFdWONnSmbHbfMfWmaJSxCGDG2j2K5fZwuCMdFOr1fWeLCeTb5CzX6yNVQQdJI+NfjMlah3pxITkbsHEgwJ6YfnnXA6HnZ6w8DvDC7GYeeSDn0ajKd9Opg+QjAmjBLNaps/icNBx6jn5Pza9Y014AGNuK6OapEeaDy4fLnR+ce08z26gN01eCP4pjrIyJlecytUqjcxCoYUgrrfm2EA5qZ13orU5jGiIK/9uy9cLHJgTPx+6JrGUMcsRi8YTba0LmF03PSCEX5Gqb1wgVr79FTbJOel1EZUE2YZXO/uRm4zDZ0RuYPMLCVtJXe/TZhMoDPco90Y0iHptTt2fwOjvwAAAP//AwBQSwMEFAAGAAgAAAAhAEna+0iiAAAAxgAAABQAAAB4bC9zaGFyZWRTdHJpbmdzLnhtbEyOQQrCMBBF94J3CLO3qV2ISJIigjtX1gOEdrSBZlI7U9HbGxHB5XufB9/UzzioB04cEllYFyUopDZ1gW4WLs1xtQXF4qnzQyK08EKG2i0XhllUbokt9CLjTmtue4yeizQi5eWapugl43TTPE7oO+4RJQ66KsuNjj4QqDbNJBYqUDOF+4yHHzvDwRlx5/3JaHFGf/Crmn+l8w/3BgAA//8DAFBLAwQUAAYACAAAACEAvKsJMdYAAAC4AQAAIwAAAHhsL3dvcmtzaGVldHMvX3JlbHMvc2hlZXQxLnhtbC5yZWxzrJDLagMxDEX3hf6D0T7WTBahlHiyCYVsQ/oBwtY86PiB5abJ39eh0HYg0E13ki46Omi7u/hZnTnLFIOBVjegONjopjAYeD29rJ5ASaHgaI6BDVxZYNc9PmyPPFOpSzJOSVSlBDEwlpKeEcWO7El0TBxq0sfsqdQ2D5jIvtHAuG6aDebfDOgWTHVwBvLBrUGdrqle/psd+36yvI/23XMod06gjf4WSWVSHrgY0Pp72OrqCnhfo/1PjbOf95k+6o8XIu5rJviTt7rWNydc/Lv7BAAA//8DAFBLAwQUAAYACAAAACEAvaC/vUsHAAAdIgAAEwAAAHhsL3RoZW1lL3RoZW1lMS54bWzsWktvGzcQvhfofyD2nliyJccyIgeWLMVJ/IKtpMiRWlG7tLnLBUnZ0a1IjgUKFE2LXgr01kPRNkAC9JL+Grcp2hTIX+iQXElLi4qtxkVfdoB4H98M583ZoW/eepQwdEyEpDytB+XrpQCRNOQ9mkb14H6nfW0lQFLhtIcZT0k9GBIZ3Fp7/72beFXFJCEI6FO5iutBrFS2urAgQ3iM5XWekRTe9blIsIJbES30BD4BvglbWCyVlhcSTNMApTgBtrv9Pg0J6miWwdqIeYvBbaqkfhAycaBZE4fCYHtHZY2QQ9lkAh1jVg9gnR4/6ZBHKkAMSwUv6kHJ/AQLazcX8GpOxNQM2gJd2/zkdDlB72jRrCmi7njRcrtSu7Ex5m8ATE3jWq1Ws1Ue8zMAHIagqZWlyLPSXik3RjwLIHs5zbtZqpYqLr7Af2lK5lqj0ajWclksUwOyl5Up/EppubK+6OANyOKrU/hKY73ZXHbwBmTxy1P49o3acsXFG1DMaHo0hdYObbdz7mNIn7NNL3wF4CulHD5BQTSMo0sv0eepmhVrCT7kog0ADWRY0RSpYUb6OIQobuKkKygOUIZTLuFBabHULi3B//pfxVxV9PJ4leACnX0UyqlHWhIkQ0EzVQ/uAtegAHnz8ts3L5+jNy+fnT5+cfr4h9MnT04ff295OYSbOI2KhK+//uT3Lz9Evz3/6vXTz/x4WcT//N1HP/34qR8I+TXR/9Xnz3558ezVFx//+s1TD3xd4G4R3qEJkWiHnKB9noBuxjCu5KQr5qPoxJg6FDgG3h7WLRU7wJ0hZj5cg7jGeyCgtPiAtweHjqwHsRgo6ln5Xpw4wG3OWYMLrwHu6bUKFu4M0si/uBgUcfsYH/vWbuLUcW1rkEFNhZCdtn0zJo6YewynCkckJQrpd/yIEA/ZQ0odu27TUHDJ+wo9pKiBqdckHdp1AmlCtEkT8MvQJyC42rHN9gPU4Myn9QY5dpGQEJh5hO8Q5pjxNh4onPhYdnDCigbfwir2CXkwFGER15IKPB0RxlGrR6T00ewK0Lfg9HsYqpnX7dtsmLhIoeiRj+cW5ryI3OBHzRgnmVdmmsZF7B15BCGK0R5XPvg2dzNE34MfcDrT3Q8ocdx9fiG4TyNHpEmA6DcD4fHlbcLdfByyPia+KrMuEqewrkMN90VHYxA5ob1FCMMnuEcIun/HI0GDZ47NJ0LfjaGqbBJfYN3Fbqzq+5RI6I10MzOdpltUOiF7QCI+Q57t4ZnCM8RpgsUszjvgdSd0YW/zltJdFh4VgTsUej6IF69RdiXwKAR3axbXvRg7u5a+l/54HQrHfxfJMcjLw3nzEmjI3DRQ2C9smw5mzgKTgOlgirZ85RZIHPdPSPS+asgGXrq+m7QTN0A35DQ5CU3f1vEwCg480/FUrzoe27Kd7XhmVZbNM33OLNy/sLvZwIN0j8CGMl26rpqbq+Ym+M83N7Ny+aqluWpprloa30fYX9LSTLoYaHAmEx4z70lmjnv6lLEDNWRkS5qJj4QPm14bHppRlJlHjsd/WQyXWh9YwMFFAhsaJLj6gKr4IMYZDIfKZngZyZx1JFHGJcyMzGMzRiVneJvBKIWRkJlxVvX0y9pPYrXNe/bxUnHKOWZjpIrMJHW00JJmcNHFlm6822JlK9VMs7mqlY1opmNwVBurrE08sv5YNXg4tiZ8MSP4zgYrL8OwWcsOczRor3va7tZHI7fopS/VRTKGb8LcR1rvaR+VjZNGsTKliNbDBoOeWJ7jo8JqNc32HVa7iJOKy1VmLDfy3rt4aTSmnXhJ5+2ZdGRpMTlZik7qQa26WA1QiLN60IcBLVwmGXhd6u8dzCI45QiVsGF/bjKbcJ14s+YPyzLM3K3dpxR26kAmpNrAMrahYV7lIcBSM0428i9WwayXpYCnGl1MiqUVCIa/TQqwo+ta0u+TUBWdXXhi5ukGkJdSPlBEHMS9E9RlA7GPwf06VEGfHpUwSTcVQd/AoZC2tnnlFuc86YpHMQZnn2OWxTgvtzpFR5ls4aYgjWUwd1ZaIx7o5pXdKDe/KiblL0mVYhj/z1TR+wmMtpd62gMhnEkKjHSm1AMuVMyhCmUxDdsCDmRM7YBogYNFeA1BBSej5rcgx/q3zTnLw6Q1TCjVPo2QoLAfqVgQsgdlyUTfOczK+d5lWbKcke0wJuLKzIrdJceEdXQNXNZ7e4BiCHVTTfIyYHBn48+9zzOoG+km55/a+dhknrc9mOyqlv6CvUilUPQLW0HNu/eZnmpcDt6ysc+51dqKNaXxYvXCW20GBxRwLqkgJkIqQhg0mtYXvNzh+1BbEZya2/YKQVRfs40H0gXSlscuNE72oQ0mzcp2Xnl3e+ltFJyt5p3ueF3I0j/T6c5p7HFz5i7n5OLbu8/5jJ1b2LF1sdP1mBqS9myK6vZo9CFjHGP+PqP4JxS8ewiO3oDD6gFT0h5DP4LjKPjKsMfdkPzWuYZ07Q8AAAD//wMAUEsDBBQABgAIAAAAIQCZa6+z1gMAAFcLAAANAAAAeGwvc3R5bGVzLnhtbLRWW2/bNhR+H7D/IDDA0A5TdLHl2K7lrL4IKNAVBZIBeygQ0BJlE+XFo+jU3tD/3kNStuSkWRxvy0NMHh5+5ztXcXS95cy7J6qiUqQougyRR0QuCyqWKfr9NvP7yKs0FgVmUpAU7UiFrsc//jCq9I6RmxUh2gMIUaVopfV6GARVviIcV5dyTQSclFJxrGGrlkG1VgQXlbnEWRCHYS/gmArkEIY8PwWEY/V5s/ZzyddY0wVlVO8sFvJ4Pny3FFLhBQOq26iLc28b9VTsbdXeiJU+ssNprmQlS30JuIEsS5qTx3QHwSDAeYMEyOchRUkQxke+b9WZSN1AkXtq0ofGI7HhGdeVl8uN0CmKDyLPnbwrUtTtIM8lZSoLCNPdq5+9i18uLsLLMLx7/cZsP73aCz45wU9/bqR+47uf62ur9uvdaxTsTbbwo173CQPH6M9DB7U741EpReMV8LdJHH4W8ovIzBFULrhqtMaj6i/vHjOQRIZeLplUnoaSBFetRGBOnMYUM7pQ1KiVmFO2c+LYCGwV13qcQk0ZYeAsuP8Lo1XbGjSmqCjIlkCc+w+s3eKV5Pi7xo5w/3/+1lwFTlPGDrXSNQEEwXgEbaWJEhlsvHp9u1tD+ARMABcGq/eM9lLhXRQnp1+oJKOFYbGc2qSp5SJFGfxN5w5mUR8cQgyVZrLSImxydAq5J23NrwaZAX2JLWsS4rmQqoBJuu8+U5JONB4xUmpAVXS5Mr9aro0NqTVMm/GooHgpBWbGmf2NegGwOWHsxkzbP8qjzt6Wra6DuW3K0jS4WUIM6qXDcxvAP7rkRoG7FT95y8PrNduZPrPYbgcGmt3EOt7s3zK6FJy0L3xUUpNc269MaLPWdss52fLvCmL3cv+8bfl9R0+Kzn90uw6XDZAdASf4AcFv5+nA5BwsGI9nYNVT+7kKqplFyDH7sOELojL7iTfjtV0qj31/mQ3ImS21hzZMk5jagWpp9cZRZxxKyzPDPkVTyWHyNtwXG8o0FaZWOnZy7zus1v9gHGL7C0CkdeFB8QKHYtv0pT3V5v1hO/bACjAKUuIN07eHwxQ1699IQTccyqDW+kjvpbYQKWrW7834iHqGMtnq9xV87eDX2yiaor/nk6vBbJ7Ffj+c9P1uhyT+IJnM/KQ7ncxm2SCMw+nX1ivoX7yB7KMNGjTqDisGLyVVO1uTv2lkKWptHH3b/EC7zX0Q98K3SRT6WSeM/G4P9/1+r5P4WRLFs153Mk+ypMU9OfOtFAZR5F5dhnwy1JQTRsU+V/sMtaWQJNj+gxPBPhNB8yIefwMAAP//AwBQSwMEFAAGAAgAAAAhAG4A3mwiAwAA/AcAABgAAAB4bC93b3Jrc2hlZXRzL3NoZWV0MS54bWycVduO2jAQfa/Uf7D8vkmcGwkirLpLV92HSlWvz8YxYG0Sp7a5qeq/dxxDCFCt0CIIjn185pzxTDK539UV2nClhWwKTLwAI94wWYpmWeAf35/uMoy0oU1JK9nwAu+5xvfT9+8mW6le9Ipzg4Ch0QVeGdOOfV+zFa+p9mTLG1hZSFVTA7dq6etWcVp2m+rKD4Mg9WsqGuwYxuoWDrlYCMZnkq1r3hhHonhFDejXK9HqI9uuvImvVHQLXo96BhJnbqXnI/GVvlowJbVcGI/J2nfSrl3mfn7ms2a3GK2pelm3d0Dcgrm5qITZd3Yxqtn4edlIRecVnMiOxJShnYJvCL9oIJheR7pdMmU903Umb6Ihsa/4RtjSOlGFb8siSXqu8EQWvZEs7clsutR4LcoC/wkOnzv4J/YSnC7Htb94OikF1J51hRRfFPgDGc8S7E8nXWX/FHyrB2Nk6PwbrzgzHGIQjGzjzKV8scBnmAqAUXcAy0iZERv+yKuqwB9z6L3fXQwYQgC/jzAcH6M9da32RaE51fxRVr9EaVYQElq65Au6rsxpMvOyKAwiEib94le5/cTFcmVgC8x2ZTUu9zOuGXQa6PRCq4HJCgLCFdXCPjGgHOnOGXPxco+kcZBaZm32tkLjwz63A46v2wGZ3x4Upl7Uq5lzbZ6EFYERW2sj66OPLgMufJeHGTV0OlFyi6A+Aa1bap9DZBzDuMDA7/a7vHSQ/5oCN5bhg6UosDNpJx7cRATns5mGAckm/gbyzg74x/PlMOqXfdDUCwO7Q2GvKrBYmy4E9nUXlpzHfHCI1Eki4SiN42yUeSQILtUNkSTLR0kWZnnokSwOk0srMwcmXYaH4iGHN4u32HPxwYV4h0icsSjJghEhuZflOcnhc5HdITgJ8jQfZWHsRSmJk/QSPHPga/22EgZV8VryH1zVdI18doC2jm/lsNgCp1292xJ6HEw4UtfCrnRbuuSfqVqKRqOKL7oeG2GkXBMGHoyNbG3njYBnLg00w/FuBW9SDhECD7wvpDTHG2jRii8p2x/eX0iN7cNNPZcuPf17e/oPAAD//wMAUEsDBBQABgAIAAAAIQBhKJjBUgIAAHMEAAAbAAAAeGwvZHJhd2luZ3Mvdm1sRHJhd2luZzEudm1sjFRRa9swEH4f7D8I9SEvMbFdCJ1qG0pG37bBNthjUSwlVivrjHVxnP76nWQnTccYMySW7j59uu+7S4qxtYw+zouh5IfeCV83upU+aU3dg4cdJjW0Ymgt//hhRsK/kLDbmVqL6fV2ZvyPM3qsteUV3VOA8I3stJUnOCAbhB6x5FoZjOmQN6qV3bsMUxJlyTO+ihSrdxxVMUyUeOo0M6rkT2NKzxPmac5ZDdArb151yfNsnabL+M0ZcXR0c8BQWayT2JS8Xdop309YO71GPRdHN2EPL5o9g3EeT5ZYW4O6nypjVEogYvteKqMdRqnwUnIMF9bgnK4x1FnynlZnPVcCLmqulfgszdecTQdv3smbilh04A0acEJuPdgD6vsgqpX93rjE6h2KLL/t8H6OIHQip+3RKGwodUfrRpt9gyIP8dfEOKVHkUWawXizNdbgSTRGKe3uWw/JsZddEq8XGE4u2M5YW4OFvuQ3O3p0FlSTURpbUKRZHhAuTgY0dYfg+Rs+NjjYSM4pODJw0buZdWtl/UKcW18fek2dnh28+P6Hxw6cfusM0qhtYWSzZUGDMqEN5FsiLYpQ3iJMGGOFMsMZGM5R3uydCE4uqmJF2YgrVoOYaaf9KDY2NP4zDSz7tn0m9p+x3V8B5yFixSi+wKB/GWw22lo/aQ7hHzSmfwk/uLqBfiqMZUu2vluydMnyJbuNCwp9KlajuMYR2wPJeSSTq0dpvY6Ac2TSOIrvcKzSkAmLc3BDA9S6KgvxeR1ScXsRN/0Q58ElR+ifpvoNAAD//wMAUEsDBBQABgAIAAAAIQBPEaAxNwEAABU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9LwzAUxd8Fv0PIe5tmHTJD24HKnhwKbii+heR2CzZ/SKLdvr1ZN+tkPl7OuT/Oubea73SHvsAHZU2NaV5gBEZYqcymxuvVIpthFCI3knfWQI33EPC8ub6qhGPCenj21oGPCgJKJBOYcDXexugYIUFsQfOQJ4dJYmu95jGNfkMcFx98A2RSFDdEQ+SSR04OwMyNRHxCSjEi3afvBoAUBDrQYGIgNKfk1xvB6/DvwqCcObWKe5c6neKes6U4iqN7F9Ro7Ps+78shRspPydvy8WWomilzuJUA3FRSMOGBR+ubipwP6XAdD3GZbtwqkHf7ZqmEt8G2ET21rRKA1gF8RS6NCTp0YPq0jFIsdizxI72W9w+rBW4mBZ1ldJLRckVnrLxl0+n7IchfQMp28cjmGwAA//8DAFBLAwQUAAYACAAAACEA3a9h1lwBAABUAgAAEAAAAHhsL2NvbW1lbnRzMS54bWyMkMFqwzAMhu+DvYPxvXVSRulCksIOHYUddugewHWUxiy2g+SWdGPvPqVpNkYvM0a2fpvvl5Sve9eKEyDZ4AuZzhMpwJtQWX8o5NtuM1tJQVH7SrfBQyHPQHJd3t/lJjgHPpJggKdCNjF2mVJkGnCa5qEDzy91QKcjp3hQ1CHoihqA6Fq1SJKlctp6ORIyZ/4DcRrfj92M3Tsd7d62Np4vLCmcybYHH1DvWy60xwnc4w3YWYOBQh3nDFKhrq2Bm/rSB4VwssNkZJnrY2wC0nRRZa5+pOssXizFchqMQKgL+ZRKMX7bVoXk4VKjO7jee8yOluXP5LpmfC6HkPyGJB0fv7iGCD0bIO9XDnuugT7ESbeFfJScmNAGFNZX0ANjV+kg4ib4OH7a6SY4PYi1drY9j+piENSFGMtnDMdOVEAGbRe5c8oVWyq2U6O7ujbLwp+2p4zKbwAAAP//AwBQSwMEFAAGAAgAAAAhAOGs6smLAQAADQ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JNb9swDIbvA/YfDN0bOd1QDIGsomg39LBiAZJ2Z06mY6GKZIiskezXj7bR1Fl32o0fr8hHr2SuD/tQ9JjJp1ip5aJUBUaXah93lXrcfrv4ogpiiDWEFLFSRyR1bT9+MOucOszskQoZEalSLXO30ppci3ughbSjdJqU98CS5p1OTeMd3iX3ssfI+rIsrzQeGGON9UV3Gqimiaue/3dondzAR0/bYyfA1tx0XfAOWG5pH7zLiVLDxQM4HzlRW3w9OAxGz2VGODfoXrLnoy2Nnqdm4yDgraywDQRCo98K5h5hsG8NPpM1Pa96dJxyQf63GHipil9AOIBVqofsIbIADrIpGePQEWf7M+VnahGZjBbBVBzDuXYe+892OQokOBcOAyYQaZwjbj0HpB/NGjL/g3g5Jx4ZJt4J56YLKXu6A4Z3kOO9Zd1fC777+EyP3TbJIXw18LxoNi1krMXzk8GngrkX73IYhty2EHdYv2reN4aHf5p+t11eLcpPpbzkrGb02z+2fwAAAP//AwBQSwECLQAUAAYACAAAACEAo5t1ZncBAABwBQAAEwAAAAAAAAAAAAAAAAAAAAAAW0NvbnRlbnRfVHlwZXNdLnhtbFBLAQItABQABgAIAAAAIQC1VTAj9AAAAEwCAAALAAAAAAAAAAAAAAAAALADAABfcmVscy8ucmVsc1BLAQItABQABgAIAAAAIQCBPpSX8wAAALoCAAAaAAAAAAAAAAAAAAAAANUGAAB4bC9fcmVscy93b3JrYm9vay54bWwucmVsc1BLAQItABQABgAIAAAAIQDM8JFIxgIAAEoGAAAPAAAAAAAAAAAAAAAAAAgJAAB4bC93b3JrYm9vay54bWxQSwECLQAUAAYACAAAACEASdr7SKIAAADGAAAAFAAAAAAAAAAAAAAAAAD7CwAAeGwvc2hhcmVkU3RyaW5ncy54bWxQSwECLQAUAAYACAAAACEAvKsJMdYAAAC4AQAAIwAAAAAAAAAAAAAAAADPDAAAeGwvd29ya3NoZWV0cy9fcmVscy9zaGVldDEueG1sLnJlbHNQSwECLQAUAAYACAAAACEAvaC/vUsHAAAdIgAAEwAAAAAAAAAAAAAAAADmDQAAeGwvdGhlbWUvdGhlbWUxLnhtbFBLAQItABQABgAIAAAAIQCZa6+z1gMAAFcLAAANAAAAAAAAAAAAAAAAAGIVAAB4bC9zdHlsZXMueG1sUEsBAi0AFAAGAAgAAAAhAG4A3mwiAwAA/AcAABgAAAAAAAAAAAAAAAAAYxkAAHhsL3dvcmtzaGVldHMvc2hlZXQxLnhtbFBLAQItABQABgAIAAAAIQBhKJjBUgIAAHMEAAAbAAAAAAAAAAAAAAAAALscAAB4bC9kcmF3aW5ncy92bWxEcmF3aW5nMS52bWxQSwECLQAUAAYACAAAACEATxGgMTcBAAAVAgAAEQAAAAAAAAAAAAAAAABGHwAAZG9jUHJvcHMvY29yZS54bWxQSwECLQAUAAYACAAAACEA3a9h1lwBAABUAgAAEAAAAAAAAAAAAAAAAAC0IQAAeGwvY29tbWVudHMxLnhtbFBLAQItABQABgAIAAAAIQDhrOrJiwEAAA0DAAAQAAAAAAAAAAAAAAAAAD4jAABkb2NQcm9wcy9hcHAueG1sUEsFBgAAAAANAA0AWAMAAP8lAAAAAAUi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wAAAABUFyaWFsBnEAAAAW77yt77yzIO+8sOOCtOOCt+ODg+OCrwlyAAAAAQAJcwAAAAcjAAAAAAEAAAARAAAABBRTeXN0ZW0uRHJhd2luZy5Db2xvcgQAAAAFdAAAABRTeXN0ZW0uRHJhd2luZy5Db2xvcgQAAAAFdmFsdWUFc3RhdGUKa25vd25Db2xvcgRuYW1lAAAAAQkHBwQAAAAAAAAAAAAAAAAAAAAKAXUAAAB0AAAAAAAA//////8CAAAACgF2AAAAdAAAAP//////////AgAAAAoBdwAAAHQAAABOQSL//////wIAAAAKAXgAAAB0AAAA3tzb//////8CAAAACgF5AAAAdAAAAH5pP///////AgAAAAoBegAAAHQAAACMhHL//////wIAAAAKAXsAAAB0AAAAJSHt//////8CAAAACgF8AAAAdAAAADQ7Rv//////AgAAAAoBfQAAAHQAAAB0mMP//////wIAAAAKAX4AAAB0AAAAHpT3//////8CAAAACgF/AAAAdAAAAB6U9///////AgAAAAoBgAAAAHQAAAAlIe3//////wIAAAAKAYEAAAB0AAAAAAAA//////8CAAAACgGCAAAAdAAAAP//////////AgAAAAoBgwAAAHQAAABOQSL//////wIAAAAKAYQAAAB0AAAA3tzb//////8CAAAACgQkAAAAmAFTeXN0ZW0uQ29sbGVjdGlvbnMuR2VuZXJpYy5MaXN0YDFbW0FwbG9yaXMuQmFzZS5PYmplY3RzLkRhdGFPYmplY3QsIEFwbG9yaXMuQmFzZSwgVmVyc2lvbj00LjIuMC4xOTMxLCBDdWx0dXJlPW5ldXRyYWwsIFB1YmxpY0tleVRva2VuPTE2ZmMxM2EyMjZjMGU5NTFdXQMAAAAGX2l0ZW1zBV9zaXplCF92ZXJzaW9uBAAAIUFwbG9yaXMuQmFzZS5PYmplY3RzLkRhdGFPYmplY3RbXQMAAAAICAmFAAAADAAAAAwAAAAEJQAAAJUBU3lzdGVtLkNvbGxlY3Rpb25zLkdlbmVyaWMuTGlzdGAxW1tBcGxvcmlzLkJhc2UuVUkuVmlzdWFsT2JqZWN0LCBBcGxvcmlzLkJhc2UsIFZlcnNpb249NC4yLjAuMTkzMSwgQ3VsdHVyZT1uZXV0cmFsLCBQdWJsaWNLZXlUb2tlbj0xNmZjMTNhMjI2YzBlOTUxXV0DAAAABl9pdGVtcwVfc2l6ZQhfdmVyc2lvbgQAAB5BcGxvcmlzLkJhc2UuVUkuVmlzdWFsT2JqZWN0W10DAAAACAgJhgAAAAEAAAABAAAABScAAACbAUFwbG9yaXMuQmFzZS5PYmplY3RzLkRhdGFPYmplY3RDb2xsZWN0aW9uYDFbW0FwbG9yaXMuQ2hhcnQuVmFsdWVMaW5lLCBBcGxvcmlzLkNoYXJ0LCBWZXJzaW9uPTQuMi4wLjE5MzM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WYWx1ZUxpbmUsIEFwbG9yaXMuQ2hhcnQsIFZlcnNpb249NC4yLjAuMTkzMywgQ3VsdHVyZT1uZXV0cmFsLCBQdWJsaWNLZXlUb2tlbj0xNmZjMTNhMjI2YzBlOTUxXV0DAAAAkQFTeXN0ZW0uQ29sbGVjdGlvbnMuR2VuZXJpYy5MaXN0YDFbW0FwbG9yaXMuQ2hhcnQuVmFsdWVMaW5lLCBBcGxvcmlzLkNoYXJ0LCBWZXJzaW9uPTQuMi4wLjE5MzMsIEN1bHR1cmU9bmV1dHJhbCwgUHVibGljS2V5VG9rZW49MTZmYzEzYTIyNmMwZTk1MV1dmAFTeXN0ZW0uQ29sbGVjdGlvbnMuR2VuZXJpYy5MaXN0YDFbW0FwbG9yaXMuQmFzZS5PYmplY3RzLkRhdGFPYmplY3QsIEFwbG9yaXMuQmFzZSwgVmVyc2lvbj00LjIuMC4xOTMx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MxLCBDdWx0dXJlPW5ldXRyYWwsIFB1YmxpY0tleVRva2VuPTE2ZmMxM2EyMjZjMGU5NTFdXQMAAAAKCYcAAAAJiAAAAAkGAAAACQEAAAAJiQAAAAUoAAAAmwFBcGxvcmlzLkJhc2UuT2JqZWN0cy5EYXRhT2JqZWN0Q29sbGVjdGlvbmAxW1tBcGxvcmlzLkNoYXJ0LkF4aXNCcmVhaywgQXBsb3Jpcy5DaGFydCwgVmVyc2lvbj00LjIuMC4xOTMz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QXhpc0JyZWFrLCBBcGxvcmlzLkNoYXJ0LCBWZXJzaW9uPTQuMi4wLjE5MzMsIEN1bHR1cmU9bmV1dHJhbCwgUHVibGljS2V5VG9rZW49MTZmYzEzYTIyNmMwZTk1MV1dAwAAAJEBU3lzdGVtLkNvbGxlY3Rpb25zLkdlbmVyaWMuTGlzdGAxW1tBcGxvcmlzLkNoYXJ0LkF4aXNCcmVhaywgQXBsb3Jpcy5DaGFydCwgVmVyc2lvbj00LjIuMC4xOTMzLCBDdWx0dXJlPW5ldXRyYWwsIFB1YmxpY0tleVRva2VuPTE2ZmMxM2EyMjZjMGU5NTFdXZgBU3lzdGVtLkNvbGxlY3Rpb25zLkdlbmVyaWMuTGlzdGAxW1tBcGxvcmlzLkJhc2UuT2JqZWN0cy5EYXRhT2JqZWN0LCBBcGxvcmlzLkJhc2UsIFZlcnNpb249NC4yLjAuMTkzMS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zMSwgQ3VsdHVyZT1uZXV0cmFsLCBQdWJsaWNLZXlUb2tlbj0xNmZjMTNhMjI2YzBlOTUxXV0DAAAACgmKAAAACYsAAAAJBgAAAAkBAAAACYwAAAAFK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GAAAACQEAAAAAAAAAAAliAAAAAwAAAAljAAAACWQAAAAJZQAAAAEAAAAACgaNAAAAASUJZgAAAAEAAAAKAAAAAAAAAAAFLAAAAJoBQXBsb3Jpcy5CYXNlLk9iamVjdHMuRGF0YU9iamVjdENvbGxlY3Rpb25gMVtbQXBsb3Jpcy5DaGFydC5UaWNrTWFyaywgQXBsb3Jpcy5DaGFydCwgVmVyc2lvbj00LjIuMC4xOTMz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VGlja01hcmssIEFwbG9yaXMuQ2hhcnQsIFZlcnNpb249NC4yLjAuMTkzMywgQ3VsdHVyZT1uZXV0cmFsLCBQdWJsaWNLZXlUb2tlbj0xNmZjMTNhMjI2YzBlOTUxXV0DAAAAkAFTeXN0ZW0uQ29sbGVjdGlvbnMuR2VuZXJpYy5MaXN0YDFbW0FwbG9yaXMuQ2hhcnQuVGlja01hcmssIEFwbG9yaXMuQ2hhcnQsIFZlcnNpb249NC4yLjAuMTkzMywgQ3VsdHVyZT1uZXV0cmFsLCBQdWJsaWNLZXlUb2tlbj0xNmZjMTNhMjI2YzBlOTUxXV2YAVN5c3RlbS5Db2xsZWN0aW9ucy5HZW5lcmljLkxpc3RgMVtbQXBsb3Jpcy5CYXNlLk9iamVjdHMuRGF0YU9iamVjdCwgQXBsb3Jpcy5CYXNlLCBWZXJzaW9uPTQuMi4wLjE5MzE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zEsIEN1bHR1cmU9bmV1dHJhbCwgUHVibGljS2V5VG9rZW49MTZmYzEzYTIyNmMwZTk1MV1dAwAAAAoJjgAAAAmPAAAACQYAAAAJAQAAAAmQAAAABS8AAAAaQXBsb3Jpcy5CYXNlLlVJLlZpc3VhbExpbmUNAAAAC21TdGFydFBvaW50CW1FbmRQb2ludAttTGluZUZvcm1h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AAAAABwIAAAMAFVN5c3RlbS5EcmF3aW5nLlBvaW50RgQAAAAVU3lzdGVtLkRyYXdpbmcuUG9pbnRGBAAAAB9BcGxvcmlzLkJhc2UuT2JqZWN0cy5MaW5lRm9ybWF0AwAAAAgIAQEIAQEPU3lzdGVtLkludFB0cltdAQMAAAABkQAAACAAAAAAAC5B9SpmQwGSAAAAIAAAABPzJkT1KmZDCZMAAAC4AQAA/////wEBCgmUAAAAAQAKAAcwAAAAAAEAAAAFAAAABBVTeXN0ZW0uRHJhd2luZy5Qb2ludEYEAAAAAZUAAAAgAAAAE7MnRPUqZkMBlgAAACAAAAAAAC5BrxN2QwGXAAAAIAAAABOrqUOvE3ZDAZgAAAAgAAAAE/MmRK8TdkMBmQAAACAAAAATsydE9SprQwcxAAAAAAEAAAAFAAAABBdBcGxvcmlzLkJhc2UuQW5jaG9yTW9kZQMAAAAFmgAAABdBcGxvcmlzLkJhc2UuQW5jaG9yTW9kZQEAAAAHdmFsdWVfXwAIAwAAAAQAAAABmwAAAJoAAAAFAAAAAZwAAACaAAAAAwAAAAGdAAAAmgAAAAYAAAABngAAAJoAAAAFAAAADzIAAAAFAAAAAQAAAAABBTMAAAAVQXBsb3Jpcy5CYXNlLlVJLkxhYmVsHQAAAA9tQW5jaG9yUG9zaXRpb24LbUFuY2hvck1vZGUPbUFkZElubmVyTWFyZ2luFm1PZmZzZXREaXJlY3Rpb25BbmNob3IXbU9mZnNldE9ydGhvZ29uYWxBbmNob3ILbVRleHRGb3JtYXQJbVJvdGF0aW9uCm1CYWNrQ29sb3INbVVzZUJhY2tDb2xvcg5tVXNlQmFja2dyb3VuZBFtQ3VzdG9tQmFja2dyb3VuZA5tTGluZUFsaWdubWVudAltVGV4dFNpemUPbUxhYmVsUmVjdGFuZ2xlFW1Jbm5lck1hcmdpbkxlZnRSaWdodAVtVGV4dAptVmFyaWFibGVzDW1WYXJpYWJsZUxpc3QO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AAAAEAAQAAAAEBAQAAQMDAQAAAAAHAgAAAwA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zMSwgQ3VsdHVyZT1uZXV0cmFsLCBQdWJsaWNLZXlUb2tlbj0xNmZjMTNhMjI2YzBlOTUxXV2WAVN5c3RlbS5Db2xsZWN0aW9ucy5HZW5lcmljLkxpc3RgMVtbQXBsb3Jpcy5CYXNlLk9iamVjdHMuVmFyaWFibGUsIEFwbG9yaXMuQmFzZSwgVmVyc2lvbj00LjIuMC4xOTMxLCBDdWx0dXJlPW5ldXRyYWwsIFB1YmxpY0tleVRva2VuPTE2ZmMxM2EyMjZjMGU5NTFdXQgIAQEIAQEPU3lzdGVtLkludFB0cltdAQMAAAABnwAAACAAAAATsydE9SpmQwGgAAAAmgAAAAQAAAAAAAAAAAAAAAAJoQAAAAAAAAAJogAAAAAAAAWjAAAAKkFwbG9yaXMuQmFzZS5VSS5MYWJlbCtMaW5lQWxpZ25tZW50T3B0aW9ucwEAAAAHdmFsdWVfXwAIAwAAAAAAAAABpAAAAGwAAAAAAAAAAAAAAAGlAAAAFAAAAAAAAAAAAAAAAAAAAAAAAAAAAAAABqYAAAANQ2F0ZWdvcnkgYXhpcwoJpwAAAAmmAAAA5AIAAP////8AAQoJqAAAAAEACgEBNAAAACQAAAAJqQAAAAYAAAAGAAAAATUAAAAlAAAACaoAAAACAAAAAgAAAAE3AAAAJwAAAAoJqwAAAAmsAAAACQcAAAAJAQAAAAmtAAAAATgAAAAoAAAACgmuAAAACa8AAAAJBwAAAAkBAAAACbAAAAAFO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wAAAAkBAAAAAAAAAAAJYgAAAAMAAAAJYwAAAAlkAAAACWUAAAABAAAAAAoKCWYAAAAAAAAACgAAAAAA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QEBAAIAACVBcGxvcmlzLkNoYXJ0LkNvbHVtbk9yaWVudGVkQ2hhcnRBeGlzAgAAACFBcGxvcmlzLkNoYXJ0LkNvbHVtbk9yaWVudGVkQ2hhcnQCAAAACAEICAEICAgCAAAACQcAAAAJAQAAAAAAAAABCWIAAAADAAAACWMAAAAJZAAAAAllAAAAAQAAAAAGsQAAAAEkBrIAAAABTQlm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iAAAAAwAAAAljAAAACWQAAAAJZQAAAAEAAAAACgmNAAAACWYAAAABAAAACgAAAAAAAAAAATwAAAAsAAAACgmzAAAACbQAAAAJBwAAAAkBAAAACbUAAAABPwAAAC8AAAABtgAAACAAAAAAAC5B9SpmQwG3AAAAIAAAAAAALkHAkoJBCbgAAAC4AQAA/////wABCgm5AAAAAQAKAAdAAAAAAAEAAAAFAAAABBVTeXN0ZW0uRHJhd2luZy5Qb2ludEYEAAAAAboAAAAgAAAAAAAuQYAlVUEBuwAAACAAAAAAAPxA9SpmQwG8AAAAIAAAAAAA/EBNffZCAb0AAAAgAAAAAAD8QMCSgkEBvgAAACAAAAAAAPxAgCVVQQdBAAAAAAEAAAAFAAAABBdBcGxvcmlzLkJhc2UuQW5jaG9yTW9kZQMAAAABvwAAAJoAAAABAAAAAcAAAACaAAAACAAAAAHBAAAAmgAAAAIAAAABwgAAAJoAAAAGAAAAAcMAAACaAAAABwAAAA9CAAAABQAAAAEAAAAAAQFDAAAAMwAAAAHEAAAAIAAAAAAALkGAJVVBAcUAAACaAAAAAQAAAAAAAAAAAAAAAAnGAAAAAAAAAAnHAAAAAAAAAcgAAACjAAAAAAAAAAHJAAAAbAAAAAAAAAAAAAAAAcoAAAAUAAAAAAAAAAAAAAAAAAAAAAAAAAAAAAAGywAAAApWYWx1ZSBheGlzCgnMAAAACcsAAADkAgAA/////wABCgnNAAAAAQAKAQFEAAAAJAAAAAnOAAAABgAAAAYAAAABRQAAACUAAAAJzwAAAAIAAAACAAAAB0YAAAAAAQAAAAAAAAAELkFwbG9yaXMuQ2hhcnQuQ29sdW1uT3JpZW50ZWRDaGFydCtVbnVzZWRTZXJpZXMCAAAABEcAAACXAVN5c3RlbS5Db2xsZWN0aW9ucy5HZW5lcmljLkxpc3RgMVtbQXBsb3Jpcy5DaGFydC5DaGFydERhdGFTZXJpZXMsIEFwbG9yaXMuQ2hhcnQsIFZlcnNpb249NC4yLjAuMTkzMywgQ3VsdHVyZT1uZXV0cmFsLCBQdWJsaWNLZXlUb2tlbj0xNmZjMTNhMjI2YzBlOTUxXV0DAAAABl9pdGVtcwVfc2l6ZQhfdmVyc2lvbgQAAB9BcGxvcmlzLkNoYXJ0LkNoYXJ0RGF0YVNlcmllc1tdAgAAAAgICdAAAAACAAAAFQAAAAFIAAAAJAAAAAnRAAAAAgAAAAQAAAABSQAAACUAAAAJ0gAAAAAAAAAAAAAABEoAAACcAVN5c3RlbS5Db2xsZWN0aW9ucy5HZW5lcmljLkxpc3RgMVtbQXBsb3Jpcy5DaGFydC5Bbm5vdGF0aW9uRGF0YVNlcmllcywgQXBsb3Jpcy5DaGFydCwgVmVyc2lvbj00LjIuMC4xOTMzLCBDdWx0dXJlPW5ldXRyYWwsIFB1YmxpY0tleVRva2VuPTE2ZmMxM2EyMjZjMGU5NTFdXQMAAAAGX2l0ZW1zBV9zaXplCF92ZXJzaW9uBAAAJEFwbG9yaXMuQ2hhcnQuQW5ub3RhdGlvbkRhdGFTZXJpZXNbXQIAAAAICAnTAAAAAAAAAAAAAAABSwAAACQAAAAJ1AAAAAAAAAAAAAAAAUwAAAAlAAAACdIAAAAAAAAAAAAAAARNAAAAlwFTeXN0ZW0uQ29sbGVjdGlvbnMuR2VuZXJpYy5MaXN0YDFbW0FwbG9yaXMuQ2hhcnQuQW5ub3RhdGlvbkdyb3VwLCBBcGxvcmlzLkNoYXJ0LCBWZXJzaW9uPTQuMi4wLjE5MzMsIEN1bHR1cmU9bmV1dHJhbCwgUHVibGljS2V5VG9rZW49MTZmYzEzYTIyNmMwZTk1MV1dAwAAAAZfaXRlbXMFX3NpemUIX3ZlcnNpb24EAAAfQXBsb3Jpcy5DaGFydC5Bbm5vdGF0aW9uR3JvdXBbXQIAAAAICAnVAAAAAAAAAAAAAAABTgAAACQAAAAJ1AAAAAAAAAAAAAAAAU8AAAAlAAAACdIAAAAAAAAAAAAAAARQAAAAlgFTeXN0ZW0uQ29sbGVjdGlvbnMuR2VuZXJpYy5MaXN0YDFbW0FwbG9yaXMuQ2hhcnQuQ2hhcnREYXRhR3JvdXAsIEFwbG9yaXMuQ2hhcnQsIFZlcnNpb249NC4yLjAuMTkzMywgQ3VsdHVyZT1uZXV0cmFsLCBQdWJsaWNLZXlUb2tlbj0xNmZjMTNhMjI2YzBlOTUxXV0DAAAABl9pdGVtcwVfc2l6ZQhfdmVyc2lvbgQAAB5BcGxvcmlzLkNoYXJ0LkNoYXJ0RGF0YUdyb3VwW10CAAAACAgJ1gAAAAIAAAAEAAAAAVEAAAAkAAAACdcAAAACAAAABAAAAAFSAAAAJQAAAAnSAAAAAAAAAAAAAAAEUwAAAJABU3lzdGVtLkNvbGxlY3Rpb25zLkdlbmVyaWMuTGlzdGAxW1tBcGxvcmlzLkNoYXJ0LkRlbHRhQmFyLCBBcGxvcmlzLkNoYXJ0LCBWZXJzaW9uPTQuMi4wLjE5MzMsIEN1bHR1cmU9bmV1dHJhbCwgUHVibGljS2V5VG9rZW49MTZmYzEzYTIyNmMwZTk1MV1dAwAAAAZfaXRlbXMFX3NpemUIX3ZlcnNpb24EAAAYQXBsb3Jpcy5DaGFydC5EZWx0YUJhcltdAgAAAAgICdgAAAAAAAAAAAAAAAFUAAAAJAAAAAnUAAAAAAAAAAAAAAABVQAAACUAAAAJ0gAAAAAAAAAAAAAABFYAAACTAVN5c3RlbS5Db2xsZWN0aW9ucy5HZW5lcmljLkxpc3RgMVtbQXBsb3Jpcy5DaGFydC5EZWx0YUJyaWRnZSwgQXBsb3Jpcy5DaGFydCwgVmVyc2lvbj00LjIuMC4xOTMzLCBDdWx0dXJlPW5ldXRyYWwsIFB1YmxpY0tleVRva2VuPTE2ZmMxM2EyMjZjMGU5NTFdXQMAAAAGX2l0ZW1zBV9zaXplCF92ZXJzaW9uBAAAG0FwbG9yaXMuQ2hhcnQuRGVsdGFCcmlkZ2VbXQIAAAAICAnZAAAAAAAAAAAAAAABVwAAACQAAAAJ1AAAAAAAAAAAAAAAAVgAAAAlAAAACdIAAAAAAAAAAAAAAARZAAAAkwFTeXN0ZW0uQ29sbGVjdGlvbnMuR2VuZXJpYy5MaXN0YDFbW0FwbG9yaXMuQ2hhcnQuR3Jvd3RoQXJyb3csIEFwbG9yaXMuQ2hhcnQsIFZlcnNpb249NC4yLjAuMTkzMywgQ3VsdHVyZT1uZXV0cmFsLCBQdWJsaWNLZXlUb2tlbj0xNmZjMTNhMjI2YzBlOTUxXV0DAAAABl9pdGVtcwVfc2l6ZQhfdmVyc2lvbgQAABtBcGxvcmlzLkNoYXJ0Lkdyb3d0aEFycm93W10CAAAACAgJ2gAAAAAAAAAAAAAAAVoAAAAkAAAACdQAAAAAAAAAAAAAAAFbAAAAJQAAAAnSAAAAAAAAAAAAAAAEXAAAAJoBU3lzdGVtLkNvbGxlY3Rpb25zLkdlbmVyaWMuTGlzdGAxW1tBcGxvcmlzLkNoYXJ0LldhdGVyZmFsbENvbm5lY3RvciwgQXBsb3Jpcy5DaGFydCwgVmVyc2lvbj00LjIuMC4xOTMzLCBDdWx0dXJlPW5ldXRyYWwsIFB1YmxpY0tleVRva2VuPTE2ZmMxM2EyMjZjMGU5NTFdXQMAAAAGX2l0ZW1zBV9zaXplCF92ZXJzaW9uBAAAIkFwbG9yaXMuQ2hhcnQuV2F0ZXJmYWxsQ29ubmVjdG9yW10CAAAACAgJ2wAAAAAAAAAAAAAAAV0AAAAkAAAACdQAAAAAAAAAAAAAAAFeAAAAJQAAAAnSAAAAAAAAAAAAAAAEXwAAAJgBU3lzdGVtLkNvbGxlY3Rpb25zLkdlbmVyaWMuTGlzdGAxW1tBcGxvcmlzLkNoYXJ0LkVsZW1lbnRDb25uZWN0b3IsIEFwbG9yaXMuQ2hhcnQsIFZlcnNpb249NC4yLjAuMTkzMywgQ3VsdHVyZT1uZXV0cmFsLCBQdWJsaWNLZXlUb2tlbj0xNmZjMTNhMjI2YzBlOTUxXV0DAAAABl9pdGVtcwVfc2l6ZQhfdmVyc2lvbgQAACBBcGxvcmlzLkNoYXJ0LkVsZW1lbnRDb25uZWN0b3JbXQIAAAAICAncAAAAAAAAAAAAAAABYAAAACQAAAAJ1AAAAAAAAAAAAAAAAWEAAAAlAAAACdIAAAAAAAAAAAAAAAVq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d0AAAAJ3gAAAAEAAAD+////AQAAAAEAAAABAAAAAQAAAAEAAAABAAAAAAABBWs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3wAAAAngAAAAAQAAAAAAAAAAAAAAAAAAAAABBW8AAAAfQXBsb3Jpcy5CYXNlLk9iamVjdHMuUGVyc0lkRGF0YQIAAAADbUlkC21DdXN0b21EYXRhBwIIAwAAAAnhAAAACgVyAAAAGkFwbG9yaXMuQmFzZS5PYmplY3RzLkNvbG9yBwAAABJEYXRhT2JqZWN0K21QYXJlbnQVRGF0YU9iamVjdCttQ29udGFpbmVyBW1UeXBlBG1SR0IQbVRoZW1lQ29sb3JJbmRleAxtQXV0b1VwZGF0ZWQJbU1vZGlmaWVkAgIAAAAAAAgICAEBAwAAAAoKAAAAAAAAAAANAAAAAAEBcwAAAHIAAAAKCgEAAAAAAAAA/////wABB4UAAAAAAQAAABAAAAAEH0FwbG9yaXMuQmFzZS5PYmplY3RzLkRhdGFPYmplY3QDAAAACQkAAAAJCgAAAAkLAAAACQwAAAAJEAAAAAkRAAAACQ0AAAAJDgAAAAkPAAAACQcAAAAJBgAAAAkXAAAADQQHhgAAAAABAAAABAAAAAQcQXBsb3Jpcy5CYXNlLlVJLlZpc3VhbE9iamVjdAMAAAAJGwAAAA0DBIcAAACRAVN5c3RlbS5Db2xsZWN0aW9ucy5HZW5lcmljLkxpc3RgMVtbQXBsb3Jpcy5DaGFydC5WYWx1ZUxpbmUsIEFwbG9yaXMuQ2hhcnQsIFZlcnNpb249NC4yLjAuMTkzMywgQ3VsdHVyZT1uZXV0cmFsLCBQdWJsaWNLZXlUb2tlbj0xNmZjMTNhMjI2YzBlOTUxXV0DAAAABl9pdGVtcwVfc2l6ZQhfdmVyc2lvbgQAABlBcGxvcmlzLkNoYXJ0LlZhbHVlTGluZVtdAgAAAAgICeIAAAAAAAAAAAAAAAGIAAAAJAAAAAnUAAAAAAAAAAAAAAABiQAAACUAAAAJ0gAAAAAAAAAAAAAABIoAAACRAVN5c3RlbS5Db2xsZWN0aW9ucy5HZW5lcmljLkxpc3RgMVtbQXBsb3Jpcy5DaGFydC5BeGlzQnJlYWssIEFwbG9yaXMuQ2hhcnQsIFZlcnNpb249NC4yLjAuMTkzMywgQ3VsdHVyZT1uZXV0cmFsLCBQdWJsaWNLZXlUb2tlbj0xNmZjMTNhMjI2YzBlOTUxXV0DAAAABl9pdGVtcwVfc2l6ZQhfdmVyc2lvbgQAABlBcGxvcmlzLkNoYXJ0LkF4aXNCcmVha1tdAgAAAAgICeMAAAAAAAAAAAAAAAGLAAAAJAAAAAnUAAAAAAAAAAAAAAABjAAAACUAAAAJ0gAAAAAAAAAAAAAABI4AAACQAVN5c3RlbS5Db2xsZWN0aW9ucy5HZW5lcmljLkxpc3RgMVtbQXBsb3Jpcy5DaGFydC5UaWNrTWFyaywgQXBsb3Jpcy5DaGFydCwgVmVyc2lvbj00LjIuMC4xOTMzLCBDdWx0dXJlPW5ldXRyYWwsIFB1YmxpY0tleVRva2VuPTE2ZmMxM2EyMjZjMGU5NTFdXQMAAAAGX2l0ZW1zBV9zaXplCF92ZXJzaW9uBAAAGEFwbG9yaXMuQ2hhcnQuVGlja01hcmtbXQIAAAAICAnkAAAAAAAAAAAAAAABjwAAACQAAAAJ1AAAAAAAAAAAAAAAAZAAAAAlAAAACdIAAAAAAAAAAAAAAAGTAAAAagAAAAoKAAAAQD8J5QAAAAnmAAAAAQAAAP7///8AAAAAAQAAAAAAAAAAAAAAAQAAAAAAAAAAAAABlAAAAG8AAAAJ5wAAAAoFoQ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gAAAAoAAAAAAEBBCXAAAAAJcQAAAAnoAAAAAQAJ6QAAAAGiAAAAcgAAAAoKAQAAAAAAAAD/////AAEEpwAAAJYBU3lzdGVtLkNvbGxlY3Rpb25zLkdlbmVyaWMuTGlzdGAxW1tBcGxvcmlzLkJhc2UuT2JqZWN0cy5WYXJpYWJsZSwgQXBsb3Jpcy5CYXNlLCBWZXJzaW9uPTQuMi4wLjE5MzEsIEN1bHR1cmU9bmV1dHJhbCwgUHVibGljS2V5VG9rZW49MTZmYzEzYTIyNmMwZTk1MV1dAwAAAAZfaXRlbXMFX3NpemUIX3ZlcnNpb24EAAAfQXBsb3Jpcy5CYXNlLk9iamVjdHMuVmFyaWFibGVbXQMAAAAICAnqAAAAAAAAAAAAAAABqAAAAG8AAAAJ6wAAAAoHqQAAAAABAAAACAAAAAQfQXBsb3Jpcy5CYXNlLk9iamVjdHMuRGF0YU9iamVjdAMAAAAJKQAAAAkqAAAACSsAAAAJLAAAAAknAAAACSgAAAAKCgeqAAAAAAEAAAAEAAAABBxBcGxvcmlzLkJhc2UuVUkuVmlzdWFsT2JqZWN0AwAAAAkvAAAACTMAAAAKCgGrAAAAhwAAAAniAAAAAAAAAAAAAAABrAAAACQAAAAJ1AAAAAAAAAAAAAAAAa0AAAAlAAAACdIAAAAAAAAAAAAAAAGuAAAAigAAAAnjAAAAAAAAAAAAAAABrwAAACQAAAAJ1AAAAAAAAAAAAAAAAbAAAAAlAAAACdIAAAAAAAAAAAAAAAGzAAAAjgAAAAnsAAAAAAAAABYAAAABtAAAACQAAAAJ7QAAAAAAAAAWAAAAAbUAAAAlAAAACdIAAAAAAAAAAAAAAAG4AAAAagAAAAoKAQAAQD8J7gAAAAnvAAAAAQAAAP7///8AAAAAAQAAAAAAAAAAAAAAAQAAAAAAAAAAAAEBuQAAAG8AAAAJ8AAAAAoFxg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wAAAAoAAAAAAEBBCXAAAAAJcQAAAAnxAAAAAQAJ8gAAAAHHAAAAcgAAAAoKAQAAAAAAAAD/////AAEBzAAAAKcAAAAJ6gAAAAAAAAAAAAAAAc0AAABvAAAACfMAAAAKB84AAAAAAQAAAAgAAAAEH0FwbG9yaXMuQmFzZS5PYmplY3RzLkRhdGFPYmplY3QDAAAACTkAAAAJOgAAAAk7AAAACTwAAAAJNwAAAAk4AAAACgoHzwAAAAABAAAABAAAAAQcQXBsb3Jpcy5CYXNlLlVJLlZpc3VhbE9iamVjdAMAAAAJPwAAAAlDAAAACgoH0AAAAAABAAAABAAAAAQdQXBsb3Jpcy5DaGFydC5DaGFydERhdGFTZXJpZXMCAAAACfQAAAAJ9QAAAAoKB9EAAAAAAQAAAAQAAAAEH0FwbG9yaXMuQmFzZS5PYmplY3RzLkRhdGFPYmplY3QDAAAACfUAAAAJ9AAAAAoKB9IAAAAAAQAAAAAAAAAEHEFwbG9yaXMuQmFzZS5VSS5WaXN1YWxPYmplY3QDAAAAB9MAAAAAAQAAAAAAAAAEIkFwbG9yaXMuQ2hhcnQuQW5ub3RhdGlvbkRhdGFTZXJpZXMCAAAAB9QAAAAAAQAAAAAAAAAEH0FwbG9yaXMuQmFzZS5PYmplY3RzLkRhdGFPYmplY3QDAAAAB9UAAAAAAQAAAAAAAAAEHUFwbG9yaXMuQ2hhcnQuQW5ub3RhdGlvbkdyb3VwAgAAAAfWAAAAAAEAAAAEAAAABBxBcGxvcmlzLkNoYXJ0LkNoYXJ0RGF0YUdyb3VwAgAAAAn2AAAACfcAAAAKCgfXAAAAAAEAAAAEAAAABB9BcGxvcmlzLkJhc2UuT2JqZWN0cy5EYXRhT2JqZWN0AwAAAAn2AAAACfcAAAAKCgfYAAAAAAEAAAAAAAAABBZBcGxvcmlzLkNoYXJ0LkRlbHRhQmFyAgAAAAfZAAAAAAEAAAAAAAAABBlBcGxvcmlzLkNoYXJ0LkRlbHRhQnJpZGdlAgAAAAfaAAAAAAEAAAAAAAAABBlBcGxvcmlzLkNoYXJ0Lkdyb3d0aEFycm93AgAAAAfbAAAAAAEAAAAAAAAABCBBcGxvcmlzLkNoYXJ0LldhdGVyZmFsbENvbm5lY3RvcgIAAAAH3AAAAAABAAAAAAAAAAQeQXBsb3Jpcy5DaGFydC5FbGVtZW50Q29ubmVjdG9yAgAAAAHdAAAAcgAAAAoKAAAAAAAAAAANAAAAAAEB3gAAAHIAAAAKCgEAAAAAAAAA/////wABAd8AAAByAAAACgoBAAAA////AP////8AAQHgAAAAcgAAAAoKAQAAAAAAAAD/////AAEP4QAAAAEAAAAIAAAAAAfiAAAAAAEAAAAAAAAABBdBcGxvcmlzLkNoYXJ0LlZhbHVlTGluZQIAAAAH4wAAAAABAAAAAAAAAAQXQXBsb3Jpcy5DaGFydC5BeGlzQnJlYWsCAAAAB+QAAAAAAQAAAAAAAAAEFkFwbG9yaXMuQ2hhcnQuVGlja01hcmsCAAAABeUAAAAaQXBsb3Jpcy5CYXNlLk9iamVjdHMuQ29sb3IHAAAAEkRhdGFPYmplY3QrbVBhcmVudBVEYXRhT2JqZWN0K21Db250YWluZXIFbVR5cGUEbVJHQhBtVGhlbWVDb2xvckluZGV4DG1BdXRvVXBkYXRlZAltTW9kaWZpZWQEAgAAAAAAH0FwbG9yaXMuQmFzZS5PYmplY3RzLkxpbmVGb3JtYXQDAAAACAgIAQEDAAAACZMAAAAKAAAAAAAAAAANAAAAAAAF5gAAABpBcGxvcmlzLkJhc2UuT2JqZWN0cy5Db2xvcgcAAAASRGF0YU9iamVjdCttUGFyZW50FURhdGFPYmplY3QrbUNvbnRhaW5lcgVtVHlwZQRtUkdCEG1UaGVtZUNvbG9ySW5kZXgMbUF1dG9VcGRhdGVkCW1Nb2RpZmllZAQCAAAAAAAfQXBsb3Jpcy5CYXNlLk9iamVjdHMuTGluZUZvcm1hdAMAAAAICAgBAQMAAAAJkwAAAAoBAAAAAAAAAP////8AAQ/nAAAAAQAAAAghAAAAAegAAAByAAAACgoAAAAAAAAAAA0AAAAAAQHpAAAAcgAAAAoKAQAAAAAAAAD/////AAEH6gAAAAABAAAAAAAAAAQdQXBsb3Jpcy5CYXNlLk9iamVjdHMuVmFyaWFibGUDAAAAD+sAAAABAAAACAAAAAAH7AAAAAABAAAAEAAAAAQWQXBsb3Jpcy5DaGFydC5UaWNrTWFyawIAAAANEAftAAAAAAEAAAAQAAAABB9BcGxvcmlzLkJhc2UuT2JqZWN0cy5EYXRhT2JqZWN0AwAAAA0QBe4AAAAaQXBsb3Jpcy5CYXNlLk9iamVjdHMuQ29sb3IHAAAAEkRhdGFPYmplY3QrbVBhcmVudBVEYXRhT2JqZWN0K21Db250YWluZXIFbVR5cGUEbVJHQhBtVGhlbWVDb2xvckluZGV4DG1BdXRvVXBkYXRlZAltTW9kaWZpZWQEAgAAAAAAH0FwbG9yaXMuQmFzZS5PYmplY3RzLkxpbmVGb3JtYXQDAAAACAgIAQEDAAAACbgAAAAKAAAAAAAAAAANAAAAAAEF7wAAABpBcGxvcmlzLkJhc2UuT2JqZWN0cy5Db2xvcgcAAAASRGF0YU9iamVjdCttUGFyZW50FURhdGFPYmplY3QrbUNvbnRhaW5lcgVtVHlwZQRtUkdCEG1UaGVtZUNvbG9ySW5kZXgMbUF1dG9VcGRhdGVkCW1Nb2RpZmllZAQCAAAAAAAfQXBsb3Jpcy5CYXNlLk9iamVjdHMuTGluZUZvcm1hdAMAAAAICAgBAQMAAAAJuAAAAAoBAAAAAAAAAP////8AAQ/wAAAAAQAAAAgAAAAAAfEAAAByAAAACgoAAAAAAAAAAA0AAAAAAQHyAAAAcgAAAAoKAQAAAAAAAAD/////AAEP8wAAAAEAAAAIAAAAAAX0AA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i4wLjE5MzM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yLjAuMTkzMS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zMSwgQ3VsdHVyZT1uZXV0cmFsLCBQdWJsaWNLZXlUb2tlbj0xNmZjMTNhMjI2YzBlOTUxXV0CAAAACQEAAAAB+AAAABMAAAAAAAAAAgAAAP////8JBwAAAAn5AAAABvoAAAADVEFNCgoAAAAAAAAAAAAAAAAKCgAJ+wAAAAn8AAAACf0AAAAAAAAAAAAAAAAAAAAAAAAAAAAJ/gAAAAkBAAAACQEAAAAJ/wAAAAH1AAAA9AAAAAkBAAAAAQABAAATAAAAAAAAAAMAAAD/////CQcAAAAJAQEAAAYCAQAAA1NBTQoKAAAAAAAAAAAAAAAACgoACQMBAAAJBAEAAAkFAQAAAAAAAAABAAAAAAAAAAAAAAAACQYBAAAJAQAAAAkBAAAACQcBAAAF9gA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IuMC4xOTMx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MxLCBDdWx0dXJlPW5ldXRyYWwsIFB1YmxpY0tleVRva2VuPTE2ZmMxM2EyMjZjMGU5NTFdXQIAAAAJAQAAAAYIAQAABDIwMTgABQkBAAAeQXBsb3Jpcy5DaGFydC5DaGFydEdyb3VwQW5jaG9yAQAAAAd2YWx1ZV9fAAgCAAAAAAAAAAoAAAAAAQAAAAEAAAAJCgEAAAkLAQAACQwBAAAKCQcAAAAJDQEAAAkBAAAACQEAAAAJDgEAAAH3AAAA9gAAAAkBAAAABg8BAAAEMjAyMwABEAEAAAkBAAAAAAAACgAAAAABAAAAAQAAAAkRAQAACRIBAAAJEwEAAAoJBwAAAAkUAQAACQEAAAAJAQAAAAkVAQAABfkAAACiAUFwbG9yaXMuQmFzZS5PYmplY3RzLkRhdGFPYmplY3RDb2xsZWN0aW9uYDFbW0FwbG9yaXMuQ2hhcnQuQ2hhcnREYXRhRWxlbWVudCwgQXBsb3Jpcy5DaGFydCwgVmVyc2lvbj00LjIuMC4xOTMz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2hhcnREYXRhRWxlbWVudCwgQXBsb3Jpcy5DaGFydCwgVmVyc2lvbj00LjIuMC4xOTMzLCBDdWx0dXJlPW5ldXRyYWwsIFB1YmxpY0tleVRva2VuPTE2ZmMxM2EyMjZjMGU5NTFdXQMAAACYAVN5c3RlbS5Db2xsZWN0aW9ucy5HZW5lcmljLkxpc3RgMVtbQXBsb3Jpcy5DaGFydC5DaGFydERhdGFFbGVtZW50LCBBcGxvcmlzLkNoYXJ0LCBWZXJzaW9uPTQuMi4wLjE5MzMsIEN1bHR1cmU9bmV1dHJhbCwgUHVibGljS2V5VG9rZW49MTZmYzEzYTIyNmMwZTk1MV1dmAFTeXN0ZW0uQ29sbGVjdGlvbnMuR2VuZXJpYy5MaXN0YDFbW0FwbG9yaXMuQmFzZS5PYmplY3RzLkRhdGFPYmplY3QsIEFwbG9yaXMuQmFzZSwgVmVyc2lvbj00LjIuMC4xOTMx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MxLCBDdWx0dXJlPW5ldXRyYWwsIFB1YmxpY0tleVRva2VuPTE2ZmMxM2EyMjZjMGU5NTFdXQMAAAAKCRYBAAAJFwEAAAn0AAAACQEAAAAJGAEAAAX7AAAAHEFwbG9yaXMuQ2hhcnQuQ29ubmVjdGVkTGFiZWwl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dMYWJlbCttQ3VzdG9t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MxLCBDdWx0dXJlPW5ldXRyYWwsIFB1YmxpY0tleVRva2VuPTE2ZmMxM2EyMjZjMGU5NTFdXZYBU3lzdGVtLkNvbGxlY3Rpb25zLkdlbmVyaWMuTGlzdGAxW1tBcGxvcmlzLkJhc2UuT2JqZWN0cy5WYXJpYWJsZSwgQXBsb3Jpcy5CYXNlLCBWZXJzaW9uPTQuMi4wLjE5MzEsIEN1bHR1cmU9bmV1dHJhbCwgUHVibGljS2V5VG9rZW49MTZmYzEzYTIyNmMwZTk1MV1dCAgBAQgBAQ9TeXN0ZW0uSW50UHRyW10BAgAAAApYAgAABRkBAAArQXBsb3Jpcy5DaGFydC5Db25uZWN0ZWRMYWJlbCtlQ29ubmVjdG9yTW9kZQEAAAAHdmFsdWVfXwAIAgAAAAEAAAAFGgEAADZBcGxvcmlzLkNoYXJ0LkNvbm5lY3RlZExhYmVsK2VBbmdsZWRDb25uZWN0b3JEaXJlY3Rpb24BAAAAB3ZhbHVlX18ACAIAAAAAAAAAARsBAAAUAAAAJvbJQ5IF2kHYSUdD+lAcQwUcAQAALUFwbG9yaXMuQ2hhcnQuQ29ubmVjdGVkTGFiZWwrZVRhcmdldEFyZWFTaGFwZQEAAAAHdmFsdWVfXwAIAgAAAAAAAAAAABBBAQEdAQAAIAAAAInNGERe0tJCAR4BAACaAAAABAAAAAAAAAAAAAAAAAkfAQAAAAAAAAkgAQAAAAAAASEBAACjAAAAAAAAAAEiAQAAbAAAAAAAyEEAAEBBASMBAAAUAAAAAIAYRAAAyELXoc1Bo4suQRKDvj8J+gAAAAoJJAEAAAYlAQAAACADAAD/////AQEKCSYBAAABAAoBB/wAAAAAAQAAAAIAAAAEFVN5c3RlbS5EcmF3aW5nLlBvaW50RgQAAAABJwEAACAAAACJzRhEXtLSQgEoAQAAIAAAAE7shkJPG/9CB/0AAAAAAQAAAAIAAAAEF0FwbG9yaXMuQmFzZS5BbmNob3JNb2RlAwAAAAEpAQAAmgAAAAQAAAABKgEAAJoAAAACAAAAAf4AAAAkAAAACSsBAAABAAAAAQAAAAH/AAAAJQAAAAksAQAAAQAAAAEAAAABAQEAAPkAAAAKCS0BAAAJLgEAAAn1AAAACQEAAAAJLwEAAAEDAQAA+wAAAApYAgAAATABAAAZAQAAAQAAAAExAQAAGgEAAAAAAAABMgEAABQAAAAm9slDrJE9Q9hJR0MkZRZCATMBAAAcAQAAAAAAAAAAEEEBATQBAAAgAAAAic0YRFBeUEMBNQEAAJoAAAAEAAAAAAAAAAAAAAAACTYBAAAAAAAACTcBAAAAAAABOAEAAKMAAAAAAAAAATkBAABsAAAAAADIQQAAQEEBOgEAABQAAAAAgBhELrpKQ9ehzUGjiy5BEoO+PwkCAQAACgk7AQAACSUBAAAgAwAA/////wEBCgk8AQAAAQAKAQcEAQAAAAEAAAACAAAABBVTeXN0ZW0uRHJhd2luZy5Qb2ludEYEAAAAAT0BAAAgAAAAic0YRFBeUEMBPgEAACAAAABO7IZCBFxgQwcFAQAAAAEAAAACAAAABBdBcGxvcmlzLkJhc2UuQW5jaG9yTW9kZQMAAAABPwEAAJoAAAAEAAAAAUABAACaAAAAAgAAAAEGAQAAJAAAAAlBAQAAAQAAAAEAAAABBwEAACUAAAAJQgEAAAEAAAABAAAADwoBAAABAAAACAAAAAAHCwEAAAABAAAAAQAAAAQVQXBsb3Jpcy5CYXNlLlVJLkxhYmVsAwAAAAlDAQAAAQwBAAAzAAAAAUQBAAAgAAAAExsvQ/Uqa0MBRQEAAJoAAAADAAAAAAAAAAAAAAAACUYBAAAAAAAACUcBAAAAAAABSAEAAKMAAAAAAAAAAUkBAABsAAAAAADIQQAAQEEBSgEAABQAAAB00SFDXXRrQ9ehzUGjiy5BEoO+PwkIAQAACglLAQAACSUBAAAgAwAA/////wEBCglMAQAAAQAKAQENAQAAJAAAAAnUAAAAAAAAAAAAAAABDgEAACUAAAAJTQEAAAIAAAACAAAADxEBAAABAAAACAAAAAAHEgEAAAABAAAAAQAAAAQVQXBsb3Jpcy5CYXNlLlVJLkxhYmVsAwAAAAlOAQAAARMBAAAzAAAAAU8BAAAgAAAAnMj7Q/Uqa0MBUAEAAJoAAAADAAAAAAAAAAAAAAAACVEBAAAAAAAACVIBAAAAAAABUwEAAKMAAAAAAAAAAVQBAABsAAAAAADIQQAAQEEBVQEAABQAAABddPVDXXRrQ9ehzUGjiy5BEoO+PwkPAQAACglWAQAACSUBAAAgAwAA/////wEBCglXAQAAAQAKAQEUAQAAJAAAAAnUAAAAAAAAAAAAAAABFQEAACUAAAAJWAEAAAIAAAACAAAABBYBAACYAVN5c3RlbS5Db2xsZWN0aW9ucy5HZW5lcmljLkxpc3RgMVtbQXBsb3Jpcy5DaGFydC5DaGFydERhdGFFbGVtZW50LCBBcGxvcmlzLkNoYXJ0LCBWZXJzaW9uPTQuMi4wLjE5MzMsIEN1bHR1cmU9bmV1dHJhbCwgUHVibGljS2V5VG9rZW49MTZmYzEzYTIyNmMwZTk1MV1dAwAAAAZfaXRlbXMFX3NpemUIX3ZlcnNpb24EAAAgQXBsb3Jpcy5DaGFydC5DaGFydERhdGFFbGVtZW50W10CAAAACAgJWQEAAAIAAAAEAAAAARcBAAAkAAAACVoBAAACAAAABAAAAAEYAQAAJQAAAAnSAAAAAAAAAAAAAAABHwEAACIAAAAKCgAAAAAAKEEJcAAAAAlxAAAACVsBAAAAAAlcAQAAASABAAByAAAACgoAAAAA////AA4AAAAAAQEkAQAApwAAAAldAQAAAQAAAAEAAAABJgEAAG8AAAAJXgEAAAoHKwEAAAABAAAABAAAAAQfQXBsb3Jpcy5CYXNlLk9iamVjdHMuRGF0YU9iamVjdAMAAAAJ+QAAAA0DBywBAAAAAQAAAAQAAAAEHEFwbG9yaXMuQmFzZS5VSS5WaXN1YWxPYmplY3QDAAAACfsAAAANAwEtAQAAFgEAAAlfAQAAAgAAAAQAAAABLgEAACQAAAAJYAEAAAIAAAAEAAAAAS8BAAAlAAAACdIAAAAAAAAAAAAAAAE2AQAAIgAAAAoKAAAAAAAoQQlwAAAACXEAAAAJYQEAAAAACWIBAAABNwEAAHIAAAAKCgAAAAD///8ADgAAAAABATsBAACnAAAACWMBAAABAAAAAQAAAAE8AQAAbwAAAAlkAQAACgdBAQAAAAEAAAAEAAAABB9BcGxvcmlzLkJhc2UuT2JqZWN0cy5EYXRhT2JqZWN0AwAAAAkBAQAADQMHQgEAAAABAAAABAAAAAQcQXBsb3Jpcy5CYXNlLlVJLlZpc3VhbE9iamVjdAMAAAAJAwEAAA0DAUMBAAAzAAAAAWUBAAAgAAAAExsvQ/E4BkIBZgEAAJoAAAABAAAAAAAAAAAAAAAACWcBAAAAAAAACWgBAAAAAAABaQEAAKMAAAAAAAAAAWoBAABsAAAAAAAwQgAAQEEBawEAABQAAADpohlDdNG1QTHoK0Kjiy5BEoO+PwZsAQAAByQyLDI2M00KCW0BAAAJJQEAADQDAAD/////AQEKCW4BAAABAAoAAUYBAAAiAAAACgoAAAAAAChBCXAAAAAJcQAAAAlvAQAAAAAJcAEAAAFHAQAAcgAAAAoKAAAAAP///wAOAAAAAAEBSwEAAKcAAAAJcQEAAAEAAAABAAAAAUwBAABvAAAACXIBAAAKB00BAAAAAQAAAAQAAAAEHEFwbG9yaXMuQmFzZS5VSS5WaXN1YWxPYmplY3QDAAAACQwBAAAJQwEAAAoKAU4BAAAzAAAAAXMBAAAgAAAAnMj7Q5IFqkEBdAEAAJoAAAABAAAAAAAAAAAAAAAACXUBAAAAAAAACXYBAAAAAAABdwEAAKMAAAAAAAAAAXgBAABsAAAAAAAwQgAAQEEBeQEAABQAAAC66PBDAAAgQTHoK0Kjiy5BEoO+PwZ6AQAAByQyLDQwN00KCXsBAAAJJQEAADQDAAD/////AQEKCXwBAAABAAoAAVEBAAAiAAAACgoAAAAAAChBCXAAAAAJcQAAAAl9AQAAAAAJfgEAAAFSAQAAcgAAAAoKAAAAAP///wAOAAAAAAEBVgEAAKcAAAAJfwEAAAEAAAABAAAAAVcBAABvAAAACYABAAAKB1gBAAAAAQAAAAQAAAAEHEFwbG9yaXMuQmFzZS5VSS5WaXN1YWxPYmplY3QDAAAACRMBAAAJTgEAAAoKB1kBAAAAAQAAAAQAAAAEHkFwbG9yaXMuQ2hhcnQuQ2hhcnREYXRhRWxlbWVudAIAAAAJgQEAAAmCAQAACgoHWgEAAAABAAAABAAAAAQfQXBsb3Jpcy5CYXNlLk9iamVjdHMuRGF0YU9iamVjdAMAAAAJgQEAAAmCAQAACgoBWwEAAHIAAAAKCgAAAAAAAAAADQAAAAAAAVwBAAByAAAACgoAAAAAAAAAAA0AAAAAAQddAQAAAAEAAAAEAAAABB1BcGxvcmlzLkJhc2UuT2JqZWN0cy5WYXJpYWJsZQMAAAAFgwEAAB1BcGxvcmlzLkJhc2UuT2JqZWN0cy5WYXJpYWJsZQIAAAAGTnVtYmVyCFBvc2l0aW9uAAAICAMAAAABAAAAAAAAAAGEAQAAgwEAAAAAAAAAAAAAAYUBAACDAQAAAAAAAAAAAAABhgEAAIMBAAAAAAAAAAAAAA9eAQAAAQAAAAgPAAAAB18BAAAAAQAAAAQAAAAEHkFwbG9yaXMuQ2hhcnQuQ2hhcnREYXRhRWxlbWVudAIAAAAJhwEAAAmIAQAACgoHYAEAAAABAAAABAAAAAQfQXBsb3Jpcy5CYXNlLk9iamVjdHMuRGF0YU9iamVjdAMAAAAJhwEAAAmIAQAACgoBYQEAAHIAAAAKCgAAAAAAAAAADQAAAAAAAWIBAAByAAAACgoAAAAAAAAAAA0AAAAAAQdjAQAAAAEAAAAEAAAABB1BcGxvcmlzLkJhc2UuT2JqZWN0cy5WYXJpYWJsZQMAAAABiQEAAIMBAAABAAAAAAAAAAGKAQAAgwEAAAAAAAAAAAAAAYsBAACDAQAAAAAAAAAAAAABjAEAAIMBAAAAAAAAAAAAAA9kAQAAAQAAAAgOAAAAAWcBAAAiAAAACgoAAAAAAChBCXAAAAAJcQAAAAmNAQAAAAAJjgEAAAFoAQAAcgAAAAoKAAAAAP///wAOAAAAAAEBbQEAAKcAAAAJjwEAAAEAAAABAAAAAW4BAABvAAAACZABAAAKAW8BAAByAAAACgoAAAAAAAAAAA0AAAAAAAFwAQAAcgAAAAoKAAAAAAAAAAANAAAAAAEHcQEAAAABAAAABAAAAAQdQXBsb3Jpcy5CYXNlLk9iamVjdHMuVmFyaWFibGUDAAAAAZEBAACDAQAAAQAAAAAAAAABkgEAAIMBAAAAAAAAAAAAAAGTAQAAgwEAAAAAAAAAAAAAAZQBAACDAQAAAAAAAAAAAAAPcgEAAAEAAAAIDQAAAAF1AQAAIgAAAAoKAAAAAAAoQQlwAAAACXEAAAAJlQEAAAAACZYBAAABdgEAAHIAAAAKCgAAAAD///8ADgAAAAABAXsBAACnAAAACZcBAAABAAAAAwAAAAF8AQAAbwAAAAmYAQAACgF9AQAAcgAAAAoKAAAAAAAAAAANAAAAAAABfgEAAHIAAAAKCgAAAAAAAAAADQAAAAABB38BAAAAAQAAAAQAAAAEHUFwbG9yaXMuQmFzZS5PYmplY3RzLlZhcmlhYmxlAwAAAAGZAQAAgwEAAAEAAAAAAAAAAZoBAACDAQAAAAAAAAAAAAABmwEAAIMBAAAAAAAAAAAAAAGcAQAAgwEAAAAAAAAAAAAAD4ABAAABAAAACAwAAAAFgQE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i4wLjE5MzE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zEsIEN1bHR1cmU9bmV1dHJhbCwgUHVibGljS2V5VG9rZW49MTZmYzEzYTIyNmMwZTk1MV1dAgAAAAmdAQAACZ4BAAAKCZ8BAAAKCfQAAAAIBoJzhjNStN9BCgAAAAAJoAEAAAmhAQAAAAAAAAAJogEAAAn0AAAACQEAAAAJowEAAAGCAQAAgQEAAAmkAQAACaUBAAAKCaYBAAAKCfQAAAAIBsjKC0u0RtxBCgEAAAAJpwEAAAmoAQAAAAAAAAAJqQEAAAn0AAAACQEAAAAJqgEAAAGHAQAAgQEAAAmrAQAACawBAAAKCa0BAAAKCfUAAAAIBvFjzB+BMKBBCgAAAAAJrgEAAAmvAQAAAAAAAAAJsAEAAAn1AAAACQEAAAAJsQEAAAGIAQAAgQEAAAmyAQAACbMBAAAKCbQBAAAKCfUAAAAIBnKIXCBfYb5BCgEAAAAJtQEAAAm2AQAAAAAAAAAJtwEAAAn1AAAACQEAAAAJuAEAAAGNAQAAcgAAAAoKAAAAAAAAAAANAAAAAAABjgEAAHIAAAAKCgAAAAAAAAAADQAAAAABB48BAAAAAQAAAAQAAAAEHUFwbG9yaXMuQmFzZS5PYmplY3RzLlZhcmlhYmxlAwAAAAG5AQAAgwEAAAEAAAAAAAAAAboBAACDAQAAAAAAAAAAAAABuwEAAIMBAAAAAAAAAAAAAAG8AQAAgwEAAAAAAAAAAAAAD5ABAAABAAAACBsAAAABlQEAAHIAAAAKCgAAAAAAAAAADQAAAAAAAZYBAAByAAAACgoAAAAAAAAAAA0AAAAAAQeXAQAAAAEAAAAEAAAABB1BcGxvcmlzLkJhc2UuT2JqZWN0cy5WYXJpYWJsZQMAAAABvQEAAIMBAAABAAAAAAAAAAG+AQAAgwEAAAAAAAAAAAAAAb8BAACDAQAAAAAAAAAAAAABwAEAAIMBAAAAAAAAAAAAAA+YAQAAAQAAAAgSAAAAAZ0BAAD7AAAAClgCAAABwQEAABkBAAACAAAAAcIBAAAaAQAAAQAAAAHDAQAAFAAAAE7slkLxOB5C2UlHQ9f+L0MBxAEAABwBAAAAAAAAAACgQAABxQEAACAAAAATGy9DTxv/QgHGAQAAmgAAAAAAAAAAAAAAAAAAAAAJxwEAAAAAAAAJyAEAAAAAAAHJAQAAowAAAAAAAAABygEAAGwAAAAAADBCAABAQQHLAQAAFAAAAOmiGUPoovNCMegrQqOLLkESg74/BswBAAAHJDIsMTI4TQoJzQEAAAklAQAANAMAAP////8BAQoJzgEAAAEACgABngEAABsAAAABzwEAACAAAABO7JBCE41aQwHQAQAAIAAAAADgikPxOBJCCdEBAAAJ0gEAAAAAAAAKAdMBAABsAAAAAAAAAAAAAAAB1AEAAGwAAAAAAAAAAAAAAAAAAAAB1QEAABQAAAAAAAAAAAAAAAAAAAAAAAAApAEAAP////8BAQoJ1gEAAAEACgAHnwEAAAABAAAAAgAAAAQaQXBsb3Jpcy5CYXNlLlVJLlZpc3VhbExpbmUDAAAACgoHoAEAAAABAAAAAwAAAAQVU3lzdGVtLkRyYXdpbmcuUG9pbnRGBAAAAAHXAQAAIAAAABMbL0NPG/9CAdgBAAAgAAAATuyKQk8b/0IB2QEAACAAAAAAYIxDTxv/QgehAQAAAAEAAAADAAAABBdBcGxvcmlzLkJhc2UuQW5jaG9yTW9kZQMAAAAB2gEAAJoAAAAAAAAAAdsBAACaAAAAAgAAAAHcAQAAmgAAAAQAAAABogEAACQAAAAJ1AAAAAAAAAAAAAAAAaMBAAAlAAAACd0BAAACAAAAAgAAAAGkAQAA+wAAAApYAgAAAd4BAAAZAQAAAgAAAAHfAQAAGgEAAAEAAAAB4AEAABQAAAAm9slDkgXaQdhJR0P6UBxDAeEBAAAcAQAAAAAAAAAAoEAAAeIBAAAgAAAAnMj7Q17S0kIB4wEAAJoAAAAAAAAAAAAAAAAAAAAACeQBAAAAAAAACeUBAAAAAAAB5gEAAKMAAAAAAAAAAecBAABsAAAAAAAwQgAAQEEB6AEAABQAAAC66PBDAADIQjHoK0Kjiy5BEoO+PwbpAQAAByQxLDg5OE0KCeoBAAAJJQEAADQDAAD/////AQEKCesBAAABAAoAAaUBAAAbAAAAAewBAAAgAAAAJnbIQ6yROkMB7QEAACAAAACJjRdEkgXCQQnuAQAACe8BAAAAAAAACgHwAQAAbAAAAAAAAAAAAAAAAfEBAABsAAAAAAAAAAAAAAAAAAAAAfIBAAAUAAAAAAAAAAAAAAAAAAAAAAAAAKQBAAD/////AQEKCfMBAAABAAoAB6YBAAAAAQAAAAIAAAAEGkFwbG9yaXMuQmFzZS5VSS5WaXN1YWxMaW5lAwAAAAoKB6cBAAAAAQAAAAMAAAAEFVN5c3RlbS5EcmF3aW5nLlBvaW50RgQAAAAB9AEAACAAAACcyPtDXtLSQgH1AQAAIAAAACb2xkNe0tJCAfYBAAAgAAAAiU0YRF7S0kIHqAEAAAABAAAAAwAAAAQXQXBsb3Jpcy5CYXNlLkFuY2hvck1vZGUDAAAAAfcBAACaAAAAAAAAAAH4AQAAmgAAAAIAAAAB+QEAAJoAAAAEAAAAAakBAAAkAAAACdQAAAAAAAAAAAAAAAGqAQAAJQAAAAn6AQAAAgAAAAIAAAABqwEAAPsAAAAKWAIAAAH7AQAAGQEAAAIAAAAB/AEAABoBAAABAAAAAf0BAAAUAAAATuyWQhONXUPZSUdDQLyzQAH+AQAAHAEAAAAAAAAAAKBAAAH/AQAAIAAAABMbL0MEXGBDAQACAACaAAAAAAAAAAAAAAAAAAAAAAkBAgAAAAAAAAkCAgAAAAAAAQMCAACjAAAAAAAAAAEEAgAAbAAAAAAADEIAAEBBAQUCAAAUAAAA0UUdQ0YXW0MDLgtCo4suQRKDvj8GBgIAAAUkMTM2TQoJBwIAAAklAQAANAMAAP////8BAQoJCAIAAAEACgABrAEAABsAAAABCQIAACAAAABO7JBC9SpmQwEKAgAAIAAAAADgikMTjVpDCQsCAAAJDAIAAAAAAAAKAQ0CAABsAAAAAAAAAAAAAAABDgIAAGwAAAAAAAAAAAAAAAAAAAABDwIAABQAAAAAAAAAAAAAAAAAAAAAAAAApAEAAP////8BAQoJEAIAAAEACgAHrQEAAAABAAAAAgAAAAQaQXBsb3Jpcy5CYXNlLlVJLlZpc3VhbExpbmUDAAAACgoHrgEAAAABAAAAAwAAAAQVU3lzdGVtLkRyYXdpbmcuUG9pbnRGBAAAAAERAgAAIAAAABMbL0MEXGBDARICAAAgAAAATuyKQgRcYEMBEwIAACAAAAAAYIxDBFxgQwevAQAAAAEAAAADAAAABBdBcGxvcmlzLkJhc2UuQW5jaG9yTW9kZQMAAAABFAIAAJoAAAAAAAAAARUCAACaAAAAAgAAAAEWAgAAmgAAAAQAAAABsAEAACQAAAAJ1AAAAAAAAAAAAAAAAbEBAAAlAAAACRcCAAACAAAAAgAAAAGyAQAA+wAAAApYAgAAARgCAAAZAQAAAgAAAAEZAgAAGgEAAAEAAAABGgIAABQAAAAm9slDrJE9Q9hJR0MkZRZCARsCAAAcAQAAAAAAAAAAoEAAARwCAAAgAAAAnMj7Q1BeUEMBHQIAAJoAAAAAAAAAAAAAAAAAAAAACR4CAAAAAAAACR8CAAAAAAABIAIAAKMAAAAAAAAAASECAABsAAAAAAAMQgAAQEEBIgIAABQAAACLLvNDLrpKQwMuC0Kjiy5BEoO+PwYjAgAABSQ1MTBNCgkkAgAACSUBAAA0AwAA/////wEBCgklAgAAAQAKAAGzAQAAGwAAAAEmAgAAIAAAACZ2yEP1KmZDAScCAAAgAAAAiY0XRKyROkMJKAIAAAkpAgAAAAAAAAoBKgIAAGwAAAAAAAAAAAAAAAErAgAAbAAAAAAAAAAAAAAAAAAAAAEsAgAAFAAAAAAAAAAAAAAAAAAAAAAAAACkAQAA/////wEBCgktAgAAAQAKAAe0AQAAAAEAAAACAAAABBpBcGxvcmlzLkJhc2UuVUkuVmlzdWFsTGluZQMAAAAKCge1AQAAAAEAAAADAAAABBVTeXN0ZW0uRHJhd2luZy5Qb2ludEYEAAAAAS4CAAAgAAAAnMj7Q1BeUEMBLwIAACAAAAAm9sZDUF5QQwEwAgAAIAAAAIlNGERQXlBDB7YBAAAAAQAAAAMAAAAEF0FwbG9yaXMuQmFzZS5BbmNob3JNb2RlAwAAAAExAgAAmgAAAAAAAAABMgIAAJoAAAACAAAAATMCAACaAAAABAAAAAG3AQAAJAAAAAnUAAAAAAAAAAAAAAABuAEAACUAAAAJNAIAAAIAAAACAAAAAccBAAAiAAAACgoAAAAAAChBCXAAAAAJcQAAAAk1AgAAAAAJNgIAAAHIAQAAcgAAAAoKAQAAAD9pfgD/////AAEBzQEAAKcAAAAJNwIAAAEAAAABAAAAAc4BAABvAAAACTgCAAAKAdEBAABqAAAACgoAAABAPwk5AgAACToCAAABAAAA/v///wAAAAABAAAAAAAAAAAAAAABAAAAAAAAAAAAAAHSAQAAawAAAAoKCTsCAAAJPAIAAAEAAAAAAAAAAAAAAP////8BAAHWAQAAbwAAAAk9AgAACgfdAQAAAAEAAAAEAAAABBxBcGxvcmlzLkJhc2UuVUkuVmlzdWFsT2JqZWN0AwAAAAmeAQAACZ0BAAAKCgHkAQAAIgAAAAoKAAAAAAAoQQlwAAAACXEAAAAJPgIAAAAACT8CAAAB5QEAAHIAAAAKCgEAAAA/aX4A/////wABAeoBAACnAAAACUACAAABAAAAAwAAAAHrAQAAbwAAAAlBAgAACgHuAQAAagAAAAoKAAAAQD8JQgIAAAlDAgAAAQAAAP7///8AAAAAAQAAAAAAAAAAAAAAAQAAAAAAAAAAAAAB7wEAAGsAAAAKCglEAgAACUUCAAABAAAAAAAAAAAAAAD/////AQAB8wEAAG8AAAAJRgIAAAoH+gEAAAABAAAABAAAAAQcQXBsb3Jpcy5CYXNlLlVJLlZpc3VhbE9iamVjdAMAAAAJpQEAAAmkAQAACgoBAQIAACIAAAAKCgAAAAAAKEEJcAAAAAlxAAAACUcCAAAAAAlIAgAAAQICAAByAAAACgoBAAAAobS/AP////8AAQEHAgAApwAAAAlJAgAAAQAAAAMAAAABCAIAAG8AAAAJSgIAAAoBCwIAAGoAAAAKCgAAAEA/CUsCAAAJTAIAAAEAAAD+////AAAAAAEAAAAAAAAAAAAAAAEAAAAAAAAAAAAAAQwCAABrAAAACgoJTQIAAAlOAgAAAQAAAAAAAAAAAAAA/////wEAARACAABvAAAACU8CAAAKBxcCAAAAAQAAAAQAAAAEHEFwbG9yaXMuQmFzZS5VSS5WaXN1YWxPYmplY3QDAAAACawBAAAJqwEAAAoKAR4CAAAiAAAACgoAAAAAAChBCXAAAAAJcQAAAAlQAgAAAAAJUQIAAAEfAgAAcgAAAAoKAQAAAKG0vwD/////AAEBJAIAAKcAAAAJUgIAAAEAAAADAAAAASUCAABvAAAACVMCAAAKASgCAABqAAAACgoAAABAPwlUAgAACVUCAAABAAAA/v///wAAAAABAAAAAAAAAAAAAAABAAAAAAAAAAAAAAEpAgAAawAAAAoKCVYCAAAJVwIAAAEAAAAAAAAAAAAAAP////8BAAEtAgAAbwAAAAlYAgAACgc0AgAAAAEAAAAEAAAABBxBcGxvcmlzLkJhc2UuVUkuVmlzdWFsT2JqZWN0AwAAAAmzAQAACbIBAAAKCgE1AgAAcgAAAAoKAAAAAP///wAOAAAAAAABNgIAAHIAAAAKCgAAAAD///8ADgAAAAABBzcCAAAAAQAAAAQAAAAEHUFwbG9yaXMuQmFzZS5PYmplY3RzLlZhcmlhYmxlAwAAAAFZAgAAgwEAAAEAAAAAAAAAAVoCAACDAQAAAAAAAAAAAAABWwIAAIMBAAAAAAAAAAAAAAFcAgAAgwEAAAAAAAAAAAAADzgCAAABAAAACBgAAAAFOQIAABpBcGxvcmlzLkJhc2UuT2JqZWN0cy5Db2xvcgcAAAASRGF0YU9iamVjdCttUGFyZW50FURhdGFPYmplY3QrbUNvbnRhaW5lcgVtVHlwZQRtUkdCEG1UaGVtZUNvbG9ySW5kZXgMbUF1dG9VcGRhdGVkCW1Nb2RpZmllZAQCAAAAAAAfQXBsb3Jpcy5CYXNlLk9iamVjdHMuTGluZUZvcm1hdAMAAAAICAgBAQMAAAAJ0QEAAAoAAAAA////AA4AAAAAAAU6AgAAGkFwbG9yaXMuQmFzZS5PYmplY3RzLkNvbG9yBwAAABJEYXRhT2JqZWN0K21QYXJlbnQVRGF0YU9iamVjdCttQ29udGFpbmVyBW1UeXBlBG1SR0IQbVRoZW1lQ29sb3JJbmRleAxtQXV0b1VwZGF0ZWQJbU1vZGlmaWVkBAIAAAAAAB9BcGxvcmlzLkJhc2UuT2JqZWN0cy5MaW5lRm9ybWF0AwAAAAgICAEBAwAAAAnRAQAACgEAAAAAAAAA/////wABATsCAAByAAAACgoBAAAAP2l+AP////8AAAE8AgAAcgAAAAoKAQAAAAAAAAD/////AAEPPQIAAAEAAAAIAwAAAAE+AgAAcgAAAAoKAAAAAP///wAOAAAAAAABPwIAAHIAAAAKCgAAAAD///8ADgAAAAABB0ACAAAAAQAAAAQAAAAEHUFwbG9yaXMuQmFzZS5PYmplY3RzLlZhcmlhYmxlAwAAAAFdAgAAgwEAAAEAAAAAAAAAAV4CAACDAQAAAAAAAAAAAAABXwIAAIMBAAAAAAAAAAAAAAFgAgAAgwEAAAAAAAAAAAAAD0ECAAABAAAACBcAAAAFQgIAABpBcGxvcmlzLkJhc2UuT2JqZWN0cy5Db2xvcgcAAAASRGF0YU9iamVjdCttUGFyZW50FURhdGFPYmplY3QrbUNvbnRhaW5lcgVtVHlwZQRtUkdCEG1UaGVtZUNvbG9ySW5kZXgMbUF1dG9VcGRhdGVkCW1Nb2RpZmllZAQCAAAAAAAfQXBsb3Jpcy5CYXNlLk9iamVjdHMuTGluZUZvcm1hdAMAAAAICAgBAQMAAAAJ7gEAAAoAAAAA////AA4AAAAAAAVDAgAAGkFwbG9yaXMuQmFzZS5PYmplY3RzLkNvbG9yBwAAABJEYXRhT2JqZWN0K21QYXJlbnQVRGF0YU9iamVjdCttQ29udGFpbmVyBW1UeXBlBG1SR0IQbVRoZW1lQ29sb3JJbmRleAxtQXV0b1VwZGF0ZWQJbU1vZGlmaWVkBAIAAAAAAB9BcGxvcmlzLkJhc2UuT2JqZWN0cy5MaW5lRm9ybWF0AwAAAAgICAEBAwAAAAnuAQAACgEAAAAAAAAA/////wABAUQCAAByAAAACgoBAAAAP2l+AP////8AAAFFAgAAcgAAAAoKAQAAAAAAAAD/////AAEPRgIAAAEAAAAIAQAAAAFHAgAAcgAAAAoKAAAAAAAAAAANAAAAAAABSAIAAHIAAAAKCgAAAAAAAAAADQAAAAABB0kCAAAAAQAAAAQAAAAEHUFwbG9yaXMuQmFzZS5PYmplY3RzLlZhcmlhYmxlAwAAAAFhAgAAgwEAAAEAAAAAAAAAAWICAACDAQAAAAAAAAAAAAABYwIAAIMBAAAAAAAAAAAAAAFkAgAAgwEAAAAAAAAAAAAAD0oCAAABAAAACBoAAAAFSwIAABpBcGxvcmlzLkJhc2UuT2JqZWN0cy5Db2xvcgcAAAASRGF0YU9iamVjdCttUGFyZW50FURhdGFPYmplY3QrbUNvbnRhaW5lcgVtVHlwZQRtUkdCEG1UaGVtZUNvbG9ySW5kZXgMbUF1dG9VcGRhdGVkCW1Nb2RpZmllZAQCAAAAAAAfQXBsb3Jpcy5CYXNlLk9iamVjdHMuTGluZUZvcm1hdAMAAAAICAgBAQMAAAAJCwIAAAoAAAAA////AA4AAAAAAAVMAgAAGkFwbG9yaXMuQmFzZS5PYmplY3RzLkNvbG9yBwAAABJEYXRhT2JqZWN0K21QYXJlbnQVRGF0YU9iamVjdCttQ29udGFpbmVyBW1UeXBlBG1SR0IQbVRoZW1lQ29sb3JJbmRleAxtQXV0b1VwZGF0ZWQJbU1vZGlmaWVkBAIAAAAAAB9BcGxvcmlzLkJhc2UuT2JqZWN0cy5MaW5lRm9ybWF0AwAAAAgICAEBAwAAAAkLAgAACgEAAAAAAAAA/////wABAU0CAAByAAAACgoBAAAAobS/AP////8AAAFOAgAAcgAAAAoKAQAAAAAAAAD/////AAEPTwIAAAEAAAAIAgAAAAFQAgAAcgAAAAoKAAAAAAAAAAANAAAAAAABUQIAAHIAAAAKCgAAAAAAAAAADQAAAAABB1ICAAAAAQAAAAQAAAAEHUFwbG9yaXMuQmFzZS5PYmplY3RzLlZhcmlhYmxlAwAAAAFlAgAAgwEAAAEAAAAAAAAAAWYCAACDAQAAAAAAAAAAAAABZwIAAIMBAAAAAAAAAAAAAAFoAgAAgwEAAAAAAAAAAAAAD1MCAAABAAAACBwAAAAFVAIAABpBcGxvcmlzLkJhc2UuT2JqZWN0cy5Db2xvcgcAAAASRGF0YU9iamVjdCttUGFyZW50FURhdGFPYmplY3QrbUNvbnRhaW5lcgVtVHlwZQRtUkdCEG1UaGVtZUNvbG9ySW5kZXgMbUF1dG9VcGRhdGVkCW1Nb2RpZmllZAQCAAAAAAAfQXBsb3Jpcy5CYXNlLk9iamVjdHMuTGluZUZvcm1hdAMAAAAICAgBAQMAAAAJKAIAAAoAAAAA////AA4AAAAAAAVVAgAAGkFwbG9yaXMuQmFzZS5PYmplY3RzLkNvbG9yBwAAABJEYXRhT2JqZWN0K21QYXJlbnQVRGF0YU9iamVjdCttQ29udGFpbmVyBW1UeXBlBG1SR0IQbVRoZW1lQ29sb3JJbmRleAxtQXV0b1VwZGF0ZWQJbU1vZGlmaWVkBAIAAAAAAB9BcGxvcmlzLkJhc2UuT2JqZWN0cy5MaW5lRm9ybWF0AwAAAAgICAEBAwAAAAkoAgAACgEAAAAAAAAA/////wABAVYCAAByAAAACgoBAAAAobS/AP////8AAAFXAgAAcgAAAAoKAQAAAAAAAAD/////AAEPWAIAAAEAAAAIBgAAAAs="/>
</p:tagLst>
</file>

<file path=ppt/tags/tag6.xml><?xml version="1.0" encoding="utf-8"?>
<p:tagLst xmlns:a="http://schemas.openxmlformats.org/drawingml/2006/main" xmlns:r="http://schemas.openxmlformats.org/officeDocument/2006/relationships" xmlns:p="http://schemas.openxmlformats.org/presentationml/2006/main">
  <p:tag name="APLORISTAG" val="MZppzhEJblBQLRY1t.28"/>
</p:tagLst>
</file>

<file path=ppt/tags/tag7.xml><?xml version="1.0" encoding="utf-8"?>
<p:tagLst xmlns:a="http://schemas.openxmlformats.org/drawingml/2006/main" xmlns:r="http://schemas.openxmlformats.org/officeDocument/2006/relationships" xmlns:p="http://schemas.openxmlformats.org/presentationml/2006/main">
  <p:tag name="APLORISTAG" val="MZppzhEJblBQLRY1t.2"/>
</p:tagLst>
</file>

<file path=ppt/tags/tag8.xml><?xml version="1.0" encoding="utf-8"?>
<p:tagLst xmlns:a="http://schemas.openxmlformats.org/drawingml/2006/main" xmlns:r="http://schemas.openxmlformats.org/officeDocument/2006/relationships" xmlns:p="http://schemas.openxmlformats.org/presentationml/2006/main">
  <p:tag name="APLORISTAG" val="MZppzhEJblBQLRY1t.26"/>
</p:tagLst>
</file>

<file path=ppt/tags/tag9.xml><?xml version="1.0" encoding="utf-8"?>
<p:tagLst xmlns:a="http://schemas.openxmlformats.org/drawingml/2006/main" xmlns:r="http://schemas.openxmlformats.org/officeDocument/2006/relationships" xmlns:p="http://schemas.openxmlformats.org/presentationml/2006/main">
  <p:tag name="APLORISTAG" val="MZppzhEJblBQLRY1t.33"/>
</p:tagLst>
</file>

<file path=ppt/theme/theme1.xml><?xml version="1.0" encoding="utf-8"?>
<a:theme xmlns:a="http://schemas.openxmlformats.org/drawingml/2006/main" name="UVtemplate">
  <a:themeElements>
    <a:clrScheme name="UV">
      <a:dk1>
        <a:srgbClr val="1A2F4A"/>
      </a:dk1>
      <a:lt1>
        <a:sysClr val="window" lastClr="FFFFFF"/>
      </a:lt1>
      <a:dk2>
        <a:srgbClr val="1A2F4A"/>
      </a:dk2>
      <a:lt2>
        <a:srgbClr val="FFFFFF"/>
      </a:lt2>
      <a:accent1>
        <a:srgbClr val="3DADFF"/>
      </a:accent1>
      <a:accent2>
        <a:srgbClr val="EDEDED"/>
      </a:accent2>
      <a:accent3>
        <a:srgbClr val="9D999F"/>
      </a:accent3>
      <a:accent4>
        <a:srgbClr val="1A2F4A"/>
      </a:accent4>
      <a:accent5>
        <a:srgbClr val="3B3B3B"/>
      </a:accent5>
      <a:accent6>
        <a:srgbClr val="FFFFFF"/>
      </a:accent6>
      <a:hlink>
        <a:srgbClr val="3DADFF"/>
      </a:hlink>
      <a:folHlink>
        <a:srgbClr val="9D99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Vtemplate">
  <a:themeElements>
    <a:clrScheme name="University Ventures">
      <a:dk1>
        <a:sysClr val="windowText" lastClr="000000"/>
      </a:dk1>
      <a:lt1>
        <a:sysClr val="window" lastClr="FFFFFF"/>
      </a:lt1>
      <a:dk2>
        <a:srgbClr val="333333"/>
      </a:dk2>
      <a:lt2>
        <a:srgbClr val="9D999F"/>
      </a:lt2>
      <a:accent1>
        <a:srgbClr val="122137"/>
      </a:accent1>
      <a:accent2>
        <a:srgbClr val="1B2F4A"/>
      </a:accent2>
      <a:accent3>
        <a:srgbClr val="003366"/>
      </a:accent3>
      <a:accent4>
        <a:srgbClr val="3EABFE"/>
      </a:accent4>
      <a:accent5>
        <a:srgbClr val="7F0B0B"/>
      </a:accent5>
      <a:accent6>
        <a:srgbClr val="D86722"/>
      </a:accent6>
      <a:hlink>
        <a:srgbClr val="004C00"/>
      </a:hlink>
      <a:folHlink>
        <a:srgbClr val="CC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37324</TotalTime>
  <Words>3084</Words>
  <Application>Microsoft Office PowerPoint</Application>
  <PresentationFormat>On-screen Show (4:3)</PresentationFormat>
  <Paragraphs>550</Paragraphs>
  <Slides>60</Slides>
  <Notes>23</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60</vt:i4>
      </vt:variant>
    </vt:vector>
  </HeadingPairs>
  <TitlesOfParts>
    <vt:vector size="77" baseType="lpstr">
      <vt:lpstr>ＭＳ Ｐゴシック</vt:lpstr>
      <vt:lpstr>Arial</vt:lpstr>
      <vt:lpstr>Arial Bold</vt:lpstr>
      <vt:lpstr>Calibri</vt:lpstr>
      <vt:lpstr>Georgia</vt:lpstr>
      <vt:lpstr>Helvetica Neue</vt:lpstr>
      <vt:lpstr>Helvetica Neue Medium</vt:lpstr>
      <vt:lpstr>Lucida Grande</vt:lpstr>
      <vt:lpstr>Plantin MT Semi Bold</vt:lpstr>
      <vt:lpstr>Proxima Nova</vt:lpstr>
      <vt:lpstr>Roboto</vt:lpstr>
      <vt:lpstr>Roboto Slab</vt:lpstr>
      <vt:lpstr>Times New Roman</vt:lpstr>
      <vt:lpstr>Verdana</vt:lpstr>
      <vt:lpstr>Wingdings</vt:lpstr>
      <vt:lpstr>UVtemplate</vt:lpstr>
      <vt:lpstr>1_UVtemplate</vt:lpstr>
      <vt:lpstr>PowerPoint Presentation</vt:lpstr>
      <vt:lpstr>Technology and Quality Assurance in Higher Education</vt:lpstr>
      <vt:lpstr>Roadmap</vt:lpstr>
      <vt:lpstr>Over 10,000+ colleges and universities worldwide founded in the past 50 years </vt:lpstr>
      <vt:lpstr>“Peak University” - US university count declining</vt:lpstr>
      <vt:lpstr>A research-oriented, faculty-centered, isomorphic university model</vt:lpstr>
      <vt:lpstr>Employee tenures are decreasing</vt:lpstr>
      <vt:lpstr>Technology is remaking the workplace rapidly</vt:lpstr>
      <vt:lpstr>US student count declining</vt:lpstr>
      <vt:lpstr>Global participation in higher education</vt:lpstr>
      <vt:lpstr>Increasingly, students go to college to get a better job</vt:lpstr>
      <vt:lpstr>Two models of education</vt:lpstr>
      <vt:lpstr>Coding “boot camps” address student employment goals</vt:lpstr>
      <vt:lpstr>Boot camps will proliferate across many industries</vt:lpstr>
      <vt:lpstr>New technical skills are necessary</vt:lpstr>
      <vt:lpstr>The skills gap has widened</vt:lpstr>
      <vt:lpstr>Is the Skills Gap a broad phenomenon?</vt:lpstr>
      <vt:lpstr>The mechanics and technology of hiring have changed </vt:lpstr>
      <vt:lpstr>Why are employment outcomes worse? Proliferation of technical skills</vt:lpstr>
      <vt:lpstr>In response, universities are launching boot camps</vt:lpstr>
      <vt:lpstr>How the Skills Gap will impact higher education</vt:lpstr>
      <vt:lpstr>Roadmap</vt:lpstr>
      <vt:lpstr>Micro-credentials address the communications gap between educators and employers</vt:lpstr>
      <vt:lpstr>Digital credentials are at the nexus of key market trends</vt:lpstr>
      <vt:lpstr>Micro-credentials will require a marketplace, verification, and collaboration among issuers </vt:lpstr>
      <vt:lpstr>Less selective universities will be impacted more by micro-credentials</vt:lpstr>
      <vt:lpstr>University degrees will have value based on graduate performance</vt:lpstr>
      <vt:lpstr>Regulations are tied to time-based measures</vt:lpstr>
      <vt:lpstr>The US Department of Education launched an innovative model with EQUIP</vt:lpstr>
      <vt:lpstr>Income Share Agreements (ISAs): the Next Generation of Student Financing</vt:lpstr>
      <vt:lpstr>Universities worldwide are adopting income-linked financing programs</vt:lpstr>
      <vt:lpstr>Credly is a marketplace that houses and verifies credentials</vt:lpstr>
      <vt:lpstr>What is blockchain?</vt:lpstr>
      <vt:lpstr>Many universities are exploring digital credentialing</vt:lpstr>
      <vt:lpstr>Credentials will stack to advance an employee’s career</vt:lpstr>
      <vt:lpstr>StraighterLine lowers the cost and risk of pursuing a degree</vt:lpstr>
      <vt:lpstr>How the rise of alternative credentials will impact higher education</vt:lpstr>
      <vt:lpstr>Roadmap</vt:lpstr>
      <vt:lpstr>Students are moving online</vt:lpstr>
      <vt:lpstr>Over half of on-ground students take online courses in Oregon Public Universities</vt:lpstr>
      <vt:lpstr>Competency-Based Education (CBE) is emerging</vt:lpstr>
      <vt:lpstr>The Carnegie credit hour is a time-based model of mastery </vt:lpstr>
      <vt:lpstr>Western Governor’s University has made competency-based education its cornerstone</vt:lpstr>
      <vt:lpstr>Students are moving to online and competency-based education</vt:lpstr>
      <vt:lpstr>Roadmap</vt:lpstr>
      <vt:lpstr>Western Governors University’s competency-based model questioned</vt:lpstr>
      <vt:lpstr>How the rise of online, competency-based programs will impact higher education</vt:lpstr>
      <vt:lpstr>Degrees are often signals for hiring managers</vt:lpstr>
      <vt:lpstr>Generic college degrees don’t increase performance</vt:lpstr>
      <vt:lpstr>No degree, no problem: PwC, Deloitte, and EY hiding college degree information from hiring managers</vt:lpstr>
      <vt:lpstr>15 large multinational companies recently announced that no college degree is required to apply</vt:lpstr>
      <vt:lpstr>Authenticating learning in the online space</vt:lpstr>
      <vt:lpstr>There is a wide variety of authentication technologies commercially available</vt:lpstr>
      <vt:lpstr>The challenge with authentication in online learning</vt:lpstr>
      <vt:lpstr>Online proctoring / remote invigilation is growing rapidly</vt:lpstr>
      <vt:lpstr>Online proctoring generally comes in three forms</vt:lpstr>
      <vt:lpstr>Challenge for quality assurance: Institutional conflicts with enforcement</vt:lpstr>
      <vt:lpstr>New technologies and trends driving the need for learning verification</vt:lpstr>
      <vt:lpstr>With these trends in mind, quality assurance entities must prepare for the future of higher education</vt:lpstr>
      <vt:lpstr>PowerPoint Presentation</vt:lpstr>
    </vt:vector>
  </TitlesOfParts>
  <Company>Persistence Holdings,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 Investor Presentation</dc:title>
  <dc:creator>Mac Hofeditz</dc:creator>
  <cp:lastModifiedBy>DELL</cp:lastModifiedBy>
  <cp:revision>1413</cp:revision>
  <cp:lastPrinted>2014-12-09T19:26:03Z</cp:lastPrinted>
  <dcterms:created xsi:type="dcterms:W3CDTF">2013-07-16T16:17:34Z</dcterms:created>
  <dcterms:modified xsi:type="dcterms:W3CDTF">2019-05-23T10:23:45Z</dcterms:modified>
</cp:coreProperties>
</file>