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1"/>
  </p:sldMasterIdLst>
  <p:notesMasterIdLst>
    <p:notesMasterId r:id="rId19"/>
  </p:notesMasterIdLst>
  <p:sldIdLst>
    <p:sldId id="256" r:id="rId2"/>
    <p:sldId id="257" r:id="rId3"/>
    <p:sldId id="267" r:id="rId4"/>
    <p:sldId id="259" r:id="rId5"/>
    <p:sldId id="258" r:id="rId6"/>
    <p:sldId id="260" r:id="rId7"/>
    <p:sldId id="261" r:id="rId8"/>
    <p:sldId id="266" r:id="rId9"/>
    <p:sldId id="262" r:id="rId10"/>
    <p:sldId id="263" r:id="rId11"/>
    <p:sldId id="264" r:id="rId12"/>
    <p:sldId id="268" r:id="rId13"/>
    <p:sldId id="265" r:id="rId14"/>
    <p:sldId id="270" r:id="rId15"/>
    <p:sldId id="271" r:id="rId16"/>
    <p:sldId id="272" r:id="rId17"/>
    <p:sldId id="26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B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19"/>
    <p:restoredTop sz="94674"/>
  </p:normalViewPr>
  <p:slideViewPr>
    <p:cSldViewPr snapToGrid="0" snapToObjects="1">
      <p:cViewPr varScale="1">
        <p:scale>
          <a:sx n="88" d="100"/>
          <a:sy n="88" d="100"/>
        </p:scale>
        <p:origin x="108" y="3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287A5E-B3DB-4147-B79B-01AF271F43CE}" type="datetimeFigureOut">
              <a:rPr lang="en-US" smtClean="0"/>
              <a:pPr/>
              <a:t>5/23/2019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000281-2BCC-9142-B53D-B2631086A5FA}" type="slidenum">
              <a:rPr lang="en-US" smtClean="0"/>
              <a:pPr/>
              <a:t>‹#›</a:t>
            </a:fld>
            <a:endParaRPr lang="en-US"/>
          </a:p>
        </p:txBody>
      </p:sp>
    </p:spTree>
    <p:extLst>
      <p:ext uri="{BB962C8B-B14F-4D97-AF65-F5344CB8AC3E}">
        <p14:creationId xmlns:p14="http://schemas.microsoft.com/office/powerpoint/2010/main" val="3367019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MARCH 2019</a:t>
            </a:r>
            <a:endParaRPr lang="en-US" dirty="0"/>
          </a:p>
        </p:txBody>
      </p:sp>
      <p:sp>
        <p:nvSpPr>
          <p:cNvPr id="5" name="Footer Placeholder 4"/>
          <p:cNvSpPr>
            <a:spLocks noGrp="1"/>
          </p:cNvSpPr>
          <p:nvPr>
            <p:ph type="ftr" sz="quarter" idx="11"/>
          </p:nvPr>
        </p:nvSpPr>
        <p:spPr>
          <a:xfrm>
            <a:off x="2416500" y="329307"/>
            <a:ext cx="4973915" cy="309201"/>
          </a:xfrm>
        </p:spPr>
        <p:txBody>
          <a:bodyPr/>
          <a:lstStyle/>
          <a:p>
            <a:r>
              <a:rPr lang="en-US"/>
              <a:t>Workshop presented by Dr. Carol L. Bobby at the  INQAAHE Conference held in  Sri Lanka, March 2019 </a:t>
            </a:r>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smtClean="0"/>
              <a:pPr/>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34332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MARCH 2019</a:t>
            </a:r>
            <a:endParaRPr lang="en-US" dirty="0"/>
          </a:p>
        </p:txBody>
      </p:sp>
      <p:sp>
        <p:nvSpPr>
          <p:cNvPr id="5" name="Footer Placeholder 4"/>
          <p:cNvSpPr>
            <a:spLocks noGrp="1"/>
          </p:cNvSpPr>
          <p:nvPr>
            <p:ph type="ftr" sz="quarter" idx="11"/>
          </p:nvPr>
        </p:nvSpPr>
        <p:spPr/>
        <p:txBody>
          <a:bodyPr/>
          <a:lstStyle/>
          <a:p>
            <a:r>
              <a:rPr lang="en-US"/>
              <a:t>Workshop presented by Dr. Carol L. Bobby at the  INQAAHE Conference held in  Sri Lanka, March 2019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89586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MARCH 2019</a:t>
            </a:r>
            <a:endParaRPr lang="en-US" dirty="0"/>
          </a:p>
        </p:txBody>
      </p:sp>
      <p:sp>
        <p:nvSpPr>
          <p:cNvPr id="5" name="Footer Placeholder 4"/>
          <p:cNvSpPr>
            <a:spLocks noGrp="1"/>
          </p:cNvSpPr>
          <p:nvPr>
            <p:ph type="ftr" sz="quarter" idx="11"/>
          </p:nvPr>
        </p:nvSpPr>
        <p:spPr/>
        <p:txBody>
          <a:bodyPr/>
          <a:lstStyle/>
          <a:p>
            <a:r>
              <a:rPr lang="en-US"/>
              <a:t>Workshop presented by Dr. Carol L. Bobby at the  INQAAHE Conference held in  Sri Lanka, March 2019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31586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MARCH 2019</a:t>
            </a:r>
            <a:endParaRPr lang="en-US" dirty="0"/>
          </a:p>
        </p:txBody>
      </p:sp>
      <p:sp>
        <p:nvSpPr>
          <p:cNvPr id="5" name="Footer Placeholder 4"/>
          <p:cNvSpPr>
            <a:spLocks noGrp="1"/>
          </p:cNvSpPr>
          <p:nvPr>
            <p:ph type="ftr" sz="quarter" idx="11"/>
          </p:nvPr>
        </p:nvSpPr>
        <p:spPr/>
        <p:txBody>
          <a:bodyPr/>
          <a:lstStyle/>
          <a:p>
            <a:r>
              <a:rPr lang="en-US"/>
              <a:t>Workshop presented by Dr. Carol L. Bobby at the  INQAAHE Conference held in  Sri Lanka, March 2019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77587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MARCH 2019</a:t>
            </a:r>
            <a:endParaRPr lang="en-US" dirty="0"/>
          </a:p>
        </p:txBody>
      </p:sp>
      <p:sp>
        <p:nvSpPr>
          <p:cNvPr id="5" name="Footer Placeholder 4"/>
          <p:cNvSpPr>
            <a:spLocks noGrp="1"/>
          </p:cNvSpPr>
          <p:nvPr>
            <p:ph type="ftr" sz="quarter" idx="11"/>
          </p:nvPr>
        </p:nvSpPr>
        <p:spPr/>
        <p:txBody>
          <a:bodyPr/>
          <a:lstStyle/>
          <a:p>
            <a:r>
              <a:rPr lang="en-US"/>
              <a:t>Workshop presented by Dr. Carol L. Bobby at the  INQAAHE Conference held in  Sri Lanka, March 2019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37559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MARCH 2019</a:t>
            </a:r>
            <a:endParaRPr lang="en-US" dirty="0"/>
          </a:p>
        </p:txBody>
      </p:sp>
      <p:sp>
        <p:nvSpPr>
          <p:cNvPr id="6" name="Footer Placeholder 5"/>
          <p:cNvSpPr>
            <a:spLocks noGrp="1"/>
          </p:cNvSpPr>
          <p:nvPr>
            <p:ph type="ftr" sz="quarter" idx="11"/>
          </p:nvPr>
        </p:nvSpPr>
        <p:spPr/>
        <p:txBody>
          <a:bodyPr/>
          <a:lstStyle/>
          <a:p>
            <a:r>
              <a:rPr lang="en-US"/>
              <a:t>Workshop presented by Dr. Carol L. Bobby at the  INQAAHE Conference held in  Sri Lanka, March 2019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15026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MARCH 2019</a:t>
            </a:r>
            <a:endParaRPr lang="en-US" dirty="0"/>
          </a:p>
        </p:txBody>
      </p:sp>
      <p:sp>
        <p:nvSpPr>
          <p:cNvPr id="8" name="Footer Placeholder 7"/>
          <p:cNvSpPr>
            <a:spLocks noGrp="1"/>
          </p:cNvSpPr>
          <p:nvPr>
            <p:ph type="ftr" sz="quarter" idx="11"/>
          </p:nvPr>
        </p:nvSpPr>
        <p:spPr/>
        <p:txBody>
          <a:bodyPr/>
          <a:lstStyle/>
          <a:p>
            <a:r>
              <a:rPr lang="en-US"/>
              <a:t>Workshop presented by Dr. Carol L. Bobby at the  INQAAHE Conference held in  Sri Lanka, March 2019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07368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MARCH 2019</a:t>
            </a:r>
            <a:endParaRPr lang="en-US" dirty="0"/>
          </a:p>
        </p:txBody>
      </p:sp>
      <p:sp>
        <p:nvSpPr>
          <p:cNvPr id="4" name="Footer Placeholder 3"/>
          <p:cNvSpPr>
            <a:spLocks noGrp="1"/>
          </p:cNvSpPr>
          <p:nvPr>
            <p:ph type="ftr" sz="quarter" idx="11"/>
          </p:nvPr>
        </p:nvSpPr>
        <p:spPr/>
        <p:txBody>
          <a:bodyPr/>
          <a:lstStyle/>
          <a:p>
            <a:r>
              <a:rPr lang="en-US"/>
              <a:t>Workshop presented by Dr. Carol L. Bobby at the  INQAAHE Conference held in  Sri Lanka, March 2019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70856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MARCH 2019</a:t>
            </a:r>
            <a:endParaRPr lang="en-US" dirty="0"/>
          </a:p>
        </p:txBody>
      </p:sp>
      <p:sp>
        <p:nvSpPr>
          <p:cNvPr id="3" name="Footer Placeholder 2"/>
          <p:cNvSpPr>
            <a:spLocks noGrp="1"/>
          </p:cNvSpPr>
          <p:nvPr>
            <p:ph type="ftr" sz="quarter" idx="11"/>
          </p:nvPr>
        </p:nvSpPr>
        <p:spPr/>
        <p:txBody>
          <a:bodyPr/>
          <a:lstStyle/>
          <a:p>
            <a:r>
              <a:rPr lang="en-US"/>
              <a:t>Workshop presented by Dr. Carol L. Bobby at the  INQAAHE Conference held in  Sri Lanka, March 2019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18730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MARCH 2019</a:t>
            </a:r>
            <a:endParaRPr lang="en-US" dirty="0"/>
          </a:p>
        </p:txBody>
      </p:sp>
      <p:sp>
        <p:nvSpPr>
          <p:cNvPr id="6" name="Footer Placeholder 5"/>
          <p:cNvSpPr>
            <a:spLocks noGrp="1"/>
          </p:cNvSpPr>
          <p:nvPr>
            <p:ph type="ftr" sz="quarter" idx="11"/>
          </p:nvPr>
        </p:nvSpPr>
        <p:spPr/>
        <p:txBody>
          <a:bodyPr/>
          <a:lstStyle/>
          <a:p>
            <a:r>
              <a:rPr lang="en-US"/>
              <a:t>Workshop presented by Dr. Carol L. Bobby at the  INQAAHE Conference held in  Sri Lanka, March 2019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27455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r>
              <a:rPr lang="en-US"/>
              <a:t>MARCH 2019</a:t>
            </a:r>
            <a:endParaRPr lang="en-US" dirty="0"/>
          </a:p>
        </p:txBody>
      </p:sp>
      <p:sp>
        <p:nvSpPr>
          <p:cNvPr id="6" name="Footer Placeholder 5"/>
          <p:cNvSpPr>
            <a:spLocks noGrp="1"/>
          </p:cNvSpPr>
          <p:nvPr>
            <p:ph type="ftr" sz="quarter" idx="11"/>
          </p:nvPr>
        </p:nvSpPr>
        <p:spPr>
          <a:xfrm>
            <a:off x="1447382" y="318640"/>
            <a:ext cx="5541004" cy="320931"/>
          </a:xfrm>
        </p:spPr>
        <p:txBody>
          <a:bodyPr/>
          <a:lstStyle/>
          <a:p>
            <a:r>
              <a:rPr lang="en-US"/>
              <a:t>Workshop presented by Dr. Carol L. Bobby at the  INQAAHE Conference held in  Sri Lanka, March 2019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95526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r>
              <a:rPr lang="en-US"/>
              <a:t>MARCH 2019</a:t>
            </a:r>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Workshop presented by Dr. Carol L. Bobby at the  INQAAHE Conference held in  Sri Lanka, March 2019 </a:t>
            </a:r>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smtClean="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41214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1D2DA7-8CD1-1C40-B41F-5840235726B1}"/>
              </a:ext>
            </a:extLst>
          </p:cNvPr>
          <p:cNvSpPr>
            <a:spLocks noGrp="1"/>
          </p:cNvSpPr>
          <p:nvPr>
            <p:ph type="ctrTitle"/>
          </p:nvPr>
        </p:nvSpPr>
        <p:spPr/>
        <p:txBody>
          <a:bodyPr>
            <a:normAutofit/>
          </a:bodyPr>
          <a:lstStyle/>
          <a:p>
            <a:r>
              <a:rPr lang="en-US" sz="4800" dirty="0">
                <a:latin typeface="Arial Rounded MT Bold" panose="020F0704030504030204" pitchFamily="34" charset="77"/>
              </a:rPr>
              <a:t>The </a:t>
            </a:r>
            <a:r>
              <a:rPr lang="en-US" sz="4800" dirty="0" err="1">
                <a:latin typeface="Arial Rounded MT Bold" panose="020F0704030504030204" pitchFamily="34" charset="77"/>
              </a:rPr>
              <a:t>Inqaahe</a:t>
            </a:r>
            <a:r>
              <a:rPr lang="en-US" sz="4800" dirty="0">
                <a:latin typeface="Arial Rounded MT Bold" panose="020F0704030504030204" pitchFamily="34" charset="77"/>
              </a:rPr>
              <a:t> guidelines of Good Practice (GGP):</a:t>
            </a:r>
          </a:p>
        </p:txBody>
      </p:sp>
      <p:sp>
        <p:nvSpPr>
          <p:cNvPr id="3" name="Subtitle 2">
            <a:extLst>
              <a:ext uri="{FF2B5EF4-FFF2-40B4-BE49-F238E27FC236}">
                <a16:creationId xmlns="" xmlns:a16="http://schemas.microsoft.com/office/drawing/2014/main" id="{AB9296B5-5322-4946-AF1F-E22960B73250}"/>
              </a:ext>
            </a:extLst>
          </p:cNvPr>
          <p:cNvSpPr>
            <a:spLocks noGrp="1"/>
          </p:cNvSpPr>
          <p:nvPr>
            <p:ph type="subTitle" idx="1"/>
          </p:nvPr>
        </p:nvSpPr>
        <p:spPr>
          <a:xfrm>
            <a:off x="2417780" y="3531204"/>
            <a:ext cx="9002492" cy="977621"/>
          </a:xfrm>
        </p:spPr>
        <p:txBody>
          <a:bodyPr>
            <a:noAutofit/>
          </a:bodyPr>
          <a:lstStyle/>
          <a:p>
            <a:r>
              <a:rPr lang="en-US" sz="3200" i="1" dirty="0"/>
              <a:t>BUILDING Internal Quality </a:t>
            </a:r>
            <a:r>
              <a:rPr lang="en-US" sz="3200" i="1" dirty="0" err="1"/>
              <a:t>CultureS</a:t>
            </a:r>
            <a:r>
              <a:rPr lang="en-US" sz="3200" i="1" dirty="0"/>
              <a:t> in EQAA</a:t>
            </a:r>
            <a:r>
              <a:rPr lang="en-US" sz="2000" i="1" dirty="0"/>
              <a:t>S</a:t>
            </a:r>
          </a:p>
        </p:txBody>
      </p:sp>
      <p:sp>
        <p:nvSpPr>
          <p:cNvPr id="4" name="Footer Placeholder 3">
            <a:extLst>
              <a:ext uri="{FF2B5EF4-FFF2-40B4-BE49-F238E27FC236}">
                <a16:creationId xmlns="" xmlns:a16="http://schemas.microsoft.com/office/drawing/2014/main" id="{B1BD99D3-60E3-4F45-9FF1-5489B176B45D}"/>
              </a:ext>
            </a:extLst>
          </p:cNvPr>
          <p:cNvSpPr>
            <a:spLocks noGrp="1"/>
          </p:cNvSpPr>
          <p:nvPr>
            <p:ph type="ftr" sz="quarter" idx="11"/>
          </p:nvPr>
        </p:nvSpPr>
        <p:spPr>
          <a:xfrm>
            <a:off x="0" y="5689248"/>
            <a:ext cx="6527259" cy="309201"/>
          </a:xfrm>
        </p:spPr>
        <p:txBody>
          <a:bodyPr/>
          <a:lstStyle/>
          <a:p>
            <a:pPr algn="ctr"/>
            <a:r>
              <a:rPr lang="en-US" b="1" dirty="0"/>
              <a:t>Workshop presented by Dr. Carol L. Bobby at the  INQAAHE Conference held in  Sri Lanka, March 2019 </a:t>
            </a:r>
          </a:p>
        </p:txBody>
      </p:sp>
    </p:spTree>
    <p:extLst>
      <p:ext uri="{BB962C8B-B14F-4D97-AF65-F5344CB8AC3E}">
        <p14:creationId xmlns:p14="http://schemas.microsoft.com/office/powerpoint/2010/main" val="3100120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59C00C-B350-A448-8970-1EB8625B4F7D}"/>
              </a:ext>
            </a:extLst>
          </p:cNvPr>
          <p:cNvSpPr>
            <a:spLocks noGrp="1"/>
          </p:cNvSpPr>
          <p:nvPr>
            <p:ph type="title"/>
          </p:nvPr>
        </p:nvSpPr>
        <p:spPr/>
        <p:txBody>
          <a:bodyPr/>
          <a:lstStyle/>
          <a:p>
            <a:r>
              <a:rPr lang="en-US" dirty="0">
                <a:latin typeface="Arial Rounded MT Bold" panose="020F0704030504030204" pitchFamily="34" charset="77"/>
              </a:rPr>
              <a:t>The findings</a:t>
            </a:r>
          </a:p>
        </p:txBody>
      </p:sp>
      <p:sp>
        <p:nvSpPr>
          <p:cNvPr id="3" name="Content Placeholder 2">
            <a:extLst>
              <a:ext uri="{FF2B5EF4-FFF2-40B4-BE49-F238E27FC236}">
                <a16:creationId xmlns="" xmlns:a16="http://schemas.microsoft.com/office/drawing/2014/main" id="{A206C02A-EE39-3D41-B63A-80D7B5FA0A27}"/>
              </a:ext>
            </a:extLst>
          </p:cNvPr>
          <p:cNvSpPr>
            <a:spLocks noGrp="1"/>
          </p:cNvSpPr>
          <p:nvPr>
            <p:ph idx="1"/>
          </p:nvPr>
        </p:nvSpPr>
        <p:spPr>
          <a:xfrm>
            <a:off x="1050588" y="1853754"/>
            <a:ext cx="10486416" cy="3952225"/>
          </a:xfrm>
        </p:spPr>
        <p:txBody>
          <a:bodyPr>
            <a:normAutofit fontScale="85000" lnSpcReduction="10000"/>
          </a:bodyPr>
          <a:lstStyle/>
          <a:p>
            <a:pPr>
              <a:buFont typeface="Wingdings" pitchFamily="2" charset="2"/>
              <a:buChar char="Ø"/>
            </a:pPr>
            <a:r>
              <a:rPr lang="en-US" dirty="0"/>
              <a:t>An  oral exit report is provided to the EQAA’s senior management before the visiting panel members leave the site, giving a summary of key findings.  This is not a discussion, but simply of heads up of what may be included in the final report.</a:t>
            </a:r>
          </a:p>
          <a:p>
            <a:pPr>
              <a:buFont typeface="Wingdings" pitchFamily="2" charset="2"/>
              <a:buChar char="Ø"/>
            </a:pPr>
            <a:r>
              <a:rPr lang="en-US" dirty="0"/>
              <a:t>Following the visit, the Panel Secretary drafts a final version of the report.  Once approved by all panel members, the report is sent to the applicant EQAA for review and correction of any factual errors noted.  </a:t>
            </a:r>
            <a:r>
              <a:rPr lang="en-US" i="1" dirty="0"/>
              <a:t>All corrections must be accompanied by substantiating evidence</a:t>
            </a:r>
            <a:r>
              <a:rPr lang="en-US" dirty="0"/>
              <a:t>.  The EQAA’s response is then sent back to the panel members who may choose to amend the report or not.</a:t>
            </a:r>
          </a:p>
          <a:p>
            <a:pPr>
              <a:buFont typeface="Wingdings" pitchFamily="2" charset="2"/>
              <a:buChar char="Ø"/>
            </a:pPr>
            <a:r>
              <a:rPr lang="en-US" dirty="0"/>
              <a:t>Once the above two steps are completed, the final report (amended or not) and the EQAA’s response are sent to INQAAAHE, which forwards the information to its Recognition Committee members for consideration.  This committee then formulates a recommendation for review by the entire INQAAHE Board.</a:t>
            </a:r>
          </a:p>
          <a:p>
            <a:pPr>
              <a:buFont typeface="Wingdings" pitchFamily="2" charset="2"/>
              <a:buChar char="Ø"/>
            </a:pPr>
            <a:r>
              <a:rPr lang="en-US" dirty="0"/>
              <a:t>The INQAAHE Board votes to either consider the EQAA as aligned or not and the outcomes of the process, including the full final report of the Panel, are published on the INQAAHE website.</a:t>
            </a:r>
          </a:p>
          <a:p>
            <a:pPr>
              <a:buFont typeface="Wingdings" pitchFamily="2" charset="2"/>
              <a:buChar char="Ø"/>
            </a:pPr>
            <a:endParaRPr lang="en-US" dirty="0"/>
          </a:p>
          <a:p>
            <a:endParaRPr lang="en-US" dirty="0"/>
          </a:p>
        </p:txBody>
      </p:sp>
      <p:sp>
        <p:nvSpPr>
          <p:cNvPr id="4" name="Footer Placeholder 3">
            <a:extLst>
              <a:ext uri="{FF2B5EF4-FFF2-40B4-BE49-F238E27FC236}">
                <a16:creationId xmlns="" xmlns:a16="http://schemas.microsoft.com/office/drawing/2014/main" id="{A648CF58-534A-7A49-BC15-E77331A1528E}"/>
              </a:ext>
            </a:extLst>
          </p:cNvPr>
          <p:cNvSpPr>
            <a:spLocks noGrp="1"/>
          </p:cNvSpPr>
          <p:nvPr>
            <p:ph type="ftr" sz="quarter" idx="11"/>
          </p:nvPr>
        </p:nvSpPr>
        <p:spPr>
          <a:xfrm>
            <a:off x="0" y="5805979"/>
            <a:ext cx="5938836" cy="309201"/>
          </a:xfrm>
        </p:spPr>
        <p:txBody>
          <a:bodyPr/>
          <a:lstStyle/>
          <a:p>
            <a:r>
              <a:rPr lang="en-US" dirty="0"/>
              <a:t>Workshop presented by Dr. Carol L. Bobby at the  INQAAHE Conference held in  Sri Lanka, March 2019 </a:t>
            </a:r>
          </a:p>
        </p:txBody>
      </p:sp>
    </p:spTree>
    <p:extLst>
      <p:ext uri="{BB962C8B-B14F-4D97-AF65-F5344CB8AC3E}">
        <p14:creationId xmlns:p14="http://schemas.microsoft.com/office/powerpoint/2010/main" val="4107913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7840D2-1B39-F741-914A-C29ACD0005E1}"/>
              </a:ext>
            </a:extLst>
          </p:cNvPr>
          <p:cNvSpPr>
            <a:spLocks noGrp="1"/>
          </p:cNvSpPr>
          <p:nvPr>
            <p:ph type="title"/>
          </p:nvPr>
        </p:nvSpPr>
        <p:spPr/>
        <p:txBody>
          <a:bodyPr/>
          <a:lstStyle/>
          <a:p>
            <a:r>
              <a:rPr lang="en-US" dirty="0">
                <a:latin typeface="Arial Rounded MT Bold" panose="020F0704030504030204" pitchFamily="34" charset="77"/>
              </a:rPr>
              <a:t>Follow-up to the review</a:t>
            </a:r>
          </a:p>
        </p:txBody>
      </p:sp>
      <p:sp>
        <p:nvSpPr>
          <p:cNvPr id="3" name="Content Placeholder 2">
            <a:extLst>
              <a:ext uri="{FF2B5EF4-FFF2-40B4-BE49-F238E27FC236}">
                <a16:creationId xmlns="" xmlns:a16="http://schemas.microsoft.com/office/drawing/2014/main" id="{BF829C9F-9FD7-8C41-B712-D57F48EF4554}"/>
              </a:ext>
            </a:extLst>
          </p:cNvPr>
          <p:cNvSpPr>
            <a:spLocks noGrp="1"/>
          </p:cNvSpPr>
          <p:nvPr>
            <p:ph idx="1"/>
          </p:nvPr>
        </p:nvSpPr>
        <p:spPr>
          <a:xfrm>
            <a:off x="1130157" y="2015732"/>
            <a:ext cx="10191964" cy="3761064"/>
          </a:xfrm>
        </p:spPr>
        <p:txBody>
          <a:bodyPr>
            <a:normAutofit/>
          </a:bodyPr>
          <a:lstStyle/>
          <a:p>
            <a:r>
              <a:rPr lang="en-US" dirty="0"/>
              <a:t>Alignment is granted for a 5 year period.  INQAAHE may request a follow-up report from the EQAA by a certain date to address any recommendations for improvement included in the final report.  The decision letter will provide the timeframe for submission of the follow-up report.</a:t>
            </a:r>
          </a:p>
          <a:p>
            <a:r>
              <a:rPr lang="en-US" dirty="0"/>
              <a:t>If alignment is not granted, there is an appeals process.  Nothing is made public until the completion of the appeals process.  Appeals must be made in writing and can be initiated on one or both of the following grounds: a) failure of the INQAAHE Board in to follow procedure in reaching its decision, and b) lack of justification for the negative decision based on the information available at the time the decision was made.</a:t>
            </a:r>
          </a:p>
        </p:txBody>
      </p:sp>
      <p:sp>
        <p:nvSpPr>
          <p:cNvPr id="4" name="Footer Placeholder 3">
            <a:extLst>
              <a:ext uri="{FF2B5EF4-FFF2-40B4-BE49-F238E27FC236}">
                <a16:creationId xmlns="" xmlns:a16="http://schemas.microsoft.com/office/drawing/2014/main" id="{8D843546-420E-FD46-9D4A-67AE4F209DE8}"/>
              </a:ext>
            </a:extLst>
          </p:cNvPr>
          <p:cNvSpPr>
            <a:spLocks noGrp="1"/>
          </p:cNvSpPr>
          <p:nvPr>
            <p:ph type="ftr" sz="quarter" idx="11"/>
          </p:nvPr>
        </p:nvSpPr>
        <p:spPr>
          <a:xfrm>
            <a:off x="0" y="5776796"/>
            <a:ext cx="5938836" cy="309201"/>
          </a:xfrm>
        </p:spPr>
        <p:txBody>
          <a:bodyPr/>
          <a:lstStyle/>
          <a:p>
            <a:r>
              <a:rPr lang="en-US" dirty="0"/>
              <a:t>Workshop presented by Dr. Carol L. Bobby at the  INQAAHE Conference held in  Sri Lanka, March 2019 </a:t>
            </a:r>
          </a:p>
        </p:txBody>
      </p:sp>
    </p:spTree>
    <p:extLst>
      <p:ext uri="{BB962C8B-B14F-4D97-AF65-F5344CB8AC3E}">
        <p14:creationId xmlns:p14="http://schemas.microsoft.com/office/powerpoint/2010/main" val="475562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xmlns="" id="{02B06D09-DBAC-B047-8EEC-6C28B3345960}"/>
                  </a:ext>
                </a:extLst>
              </p:cNvPr>
              <p:cNvSpPr>
                <a:spLocks noGrp="1"/>
              </p:cNvSpPr>
              <p:nvPr>
                <p:ph type="title"/>
              </p:nvPr>
            </p:nvSpPr>
            <p:spPr>
              <a:xfrm>
                <a:off x="383067" y="455197"/>
                <a:ext cx="9603275" cy="1049235"/>
              </a:xfrm>
            </p:spPr>
            <p:txBody>
              <a:bodyPr>
                <a:normAutofit fontScale="90000"/>
              </a:bodyPr>
              <a:lstStyle/>
              <a:p>
                <a:r>
                  <a:rPr lang="en-US" dirty="0">
                    <a:latin typeface="Arial Rounded MT Bold" panose="020F0704030504030204" pitchFamily="34" charset="77"/>
                  </a:rPr>
                  <a:t>Timeline for Review</a:t>
                </a:r>
                <a14:m>
                  <m:oMath xmlns:m="http://schemas.openxmlformats.org/officeDocument/2006/math">
                    <m:r>
                      <a:rPr lang="en-US" b="1" i="1" dirty="0" smtClean="0">
                        <a:latin typeface="Cambria Math" panose="02040503050406030204" pitchFamily="18" charset="0"/>
                        <a:ea typeface="Cambria Math" panose="02040503050406030204" pitchFamily="18" charset="0"/>
                      </a:rPr>
                      <m:t>≅</m:t>
                    </m:r>
                  </m:oMath>
                </a14:m>
                <a:r>
                  <a:rPr lang="en-US" dirty="0">
                    <a:latin typeface="Arial Rounded MT Bold" panose="020F0704030504030204" pitchFamily="34" charset="77"/>
                  </a:rPr>
                  <a:t>1 year</a:t>
                </a:r>
                <a:br>
                  <a:rPr lang="en-US" dirty="0">
                    <a:latin typeface="Arial Rounded MT Bold" panose="020F0704030504030204" pitchFamily="34" charset="77"/>
                  </a:rPr>
                </a:br>
                <a:r>
                  <a:rPr lang="en-US" dirty="0">
                    <a:latin typeface="Arial Rounded MT Bold" panose="020F0704030504030204" pitchFamily="34" charset="77"/>
                  </a:rPr>
                  <a:t/>
                </a:r>
                <a:br>
                  <a:rPr lang="en-US" dirty="0">
                    <a:latin typeface="Arial Rounded MT Bold" panose="020F0704030504030204" pitchFamily="34" charset="77"/>
                  </a:rPr>
                </a:br>
                <a:r>
                  <a:rPr lang="en-US" sz="1800" dirty="0">
                    <a:latin typeface="Arial Rounded MT Bold" panose="020F0704030504030204" pitchFamily="34" charset="77"/>
                  </a:rPr>
                  <a:t>(Note: this timeline will vary for the joint review or recognition pathways)</a:t>
                </a:r>
                <a:endParaRPr lang="en-US" dirty="0">
                  <a:latin typeface="Arial Rounded MT Bold" panose="020F0704030504030204" pitchFamily="34" charset="77"/>
                </a:endParaRPr>
              </a:p>
            </p:txBody>
          </p:sp>
        </mc:Choice>
        <mc:Fallback xmlns="">
          <p:sp>
            <p:nvSpPr>
              <p:cNvPr id="2" name="Title 1">
                <a:extLst>
                  <a:ext uri="{FF2B5EF4-FFF2-40B4-BE49-F238E27FC236}">
                    <a16:creationId xmlns:a16="http://schemas.microsoft.com/office/drawing/2014/main" xmlns="" xmlns:a14="http://schemas.microsoft.com/office/drawing/2010/main" id="{02B06D09-DBAC-B047-8EEC-6C28B3345960}"/>
                  </a:ext>
                </a:extLst>
              </p:cNvPr>
              <p:cNvSpPr>
                <a:spLocks noGrp="1" noRot="1" noChangeAspect="1" noMove="1" noResize="1" noEditPoints="1" noAdjustHandles="1" noChangeArrowheads="1" noChangeShapeType="1" noTextEdit="1"/>
              </p:cNvSpPr>
              <p:nvPr>
                <p:ph type="title"/>
              </p:nvPr>
            </p:nvSpPr>
            <p:spPr>
              <a:xfrm>
                <a:off x="383067" y="455197"/>
                <a:ext cx="9603275" cy="1049235"/>
              </a:xfrm>
              <a:blipFill>
                <a:blip r:embed="rId2"/>
                <a:stretch>
                  <a:fillRect l="-1321" t="-10976" b="-12195"/>
                </a:stretch>
              </a:blipFill>
            </p:spPr>
            <p:txBody>
              <a:bodyPr/>
              <a:lstStyle/>
              <a:p>
                <a:r>
                  <a:rPr lang="en-US">
                    <a:noFill/>
                  </a:rPr>
                  <a:t> </a:t>
                </a:r>
              </a:p>
            </p:txBody>
          </p:sp>
        </mc:Fallback>
      </mc:AlternateContent>
      <p:sp>
        <p:nvSpPr>
          <p:cNvPr id="3" name="Content Placeholder 2">
            <a:extLst>
              <a:ext uri="{FF2B5EF4-FFF2-40B4-BE49-F238E27FC236}">
                <a16:creationId xmlns="" xmlns:a16="http://schemas.microsoft.com/office/drawing/2014/main" id="{94598556-0F97-E245-922B-D989DE0F6EA2}"/>
              </a:ext>
            </a:extLst>
          </p:cNvPr>
          <p:cNvSpPr>
            <a:spLocks noGrp="1"/>
          </p:cNvSpPr>
          <p:nvPr>
            <p:ph idx="1"/>
          </p:nvPr>
        </p:nvSpPr>
        <p:spPr>
          <a:xfrm>
            <a:off x="1176779" y="1984909"/>
            <a:ext cx="10474115" cy="3821070"/>
          </a:xfrm>
        </p:spPr>
        <p:txBody>
          <a:bodyPr>
            <a:normAutofit fontScale="92500" lnSpcReduction="10000"/>
          </a:bodyPr>
          <a:lstStyle/>
          <a:p>
            <a:r>
              <a:rPr lang="en-US" dirty="0"/>
              <a:t>6+ </a:t>
            </a:r>
            <a:r>
              <a:rPr lang="en-US" dirty="0" err="1"/>
              <a:t>mos</a:t>
            </a:r>
            <a:r>
              <a:rPr lang="en-US" dirty="0"/>
              <a:t> – time to develop the SER</a:t>
            </a:r>
          </a:p>
          <a:p>
            <a:r>
              <a:rPr lang="en-US" dirty="0"/>
              <a:t>3 </a:t>
            </a:r>
            <a:r>
              <a:rPr lang="en-US" dirty="0" err="1"/>
              <a:t>mos</a:t>
            </a:r>
            <a:r>
              <a:rPr lang="en-US" dirty="0"/>
              <a:t>   – time between submission of SER and site visit</a:t>
            </a:r>
          </a:p>
          <a:p>
            <a:r>
              <a:rPr lang="en-US" dirty="0"/>
              <a:t>1  </a:t>
            </a:r>
            <a:r>
              <a:rPr lang="en-US" dirty="0" err="1"/>
              <a:t>mo</a:t>
            </a:r>
            <a:r>
              <a:rPr lang="en-US" dirty="0"/>
              <a:t>   – time between site visit and submission of Panel Report to the applicant agency</a:t>
            </a:r>
          </a:p>
          <a:p>
            <a:r>
              <a:rPr lang="en-US" dirty="0"/>
              <a:t>2  </a:t>
            </a:r>
            <a:r>
              <a:rPr lang="en-US" dirty="0" err="1"/>
              <a:t>wks</a:t>
            </a:r>
            <a:r>
              <a:rPr lang="en-US" dirty="0"/>
              <a:t>  – time between receipt of Panel Report and submission of the EQAA’s response</a:t>
            </a:r>
          </a:p>
          <a:p>
            <a:r>
              <a:rPr lang="en-US" dirty="0"/>
              <a:t>2  </a:t>
            </a:r>
            <a:r>
              <a:rPr lang="en-US" dirty="0" err="1"/>
              <a:t>wks</a:t>
            </a:r>
            <a:r>
              <a:rPr lang="en-US" dirty="0"/>
              <a:t> – time between receipt of EQAA’s response and final report being sent to INQAAHE</a:t>
            </a:r>
          </a:p>
          <a:p>
            <a:r>
              <a:rPr lang="en-US" dirty="0"/>
              <a:t>1  </a:t>
            </a:r>
            <a:r>
              <a:rPr lang="en-US" dirty="0" err="1"/>
              <a:t>mo</a:t>
            </a:r>
            <a:r>
              <a:rPr lang="en-US" dirty="0"/>
              <a:t>  – time between INQAAHE Recognitions Committee’s receipt of all external review materials 	   and </a:t>
            </a:r>
            <a:r>
              <a:rPr lang="en-US" dirty="0" err="1"/>
              <a:t>theCommittee’s</a:t>
            </a:r>
            <a:r>
              <a:rPr lang="en-US" dirty="0"/>
              <a:t> recommendations going to the full INQAAHE Board for a decision</a:t>
            </a:r>
          </a:p>
          <a:p>
            <a:r>
              <a:rPr lang="en-US" dirty="0"/>
              <a:t>2 </a:t>
            </a:r>
            <a:r>
              <a:rPr lang="en-US" dirty="0" err="1"/>
              <a:t>wks</a:t>
            </a:r>
            <a:r>
              <a:rPr lang="en-US" dirty="0"/>
              <a:t>  – time between the Board’s decision being made and formal written notification to the EQAA  	   regarding the final decision that was made.</a:t>
            </a:r>
          </a:p>
          <a:p>
            <a:endParaRPr lang="en-US" dirty="0"/>
          </a:p>
          <a:p>
            <a:endParaRPr lang="en-US" dirty="0"/>
          </a:p>
          <a:p>
            <a:endParaRPr lang="en-US" dirty="0"/>
          </a:p>
        </p:txBody>
      </p:sp>
      <p:sp>
        <p:nvSpPr>
          <p:cNvPr id="4" name="Footer Placeholder 3">
            <a:extLst>
              <a:ext uri="{FF2B5EF4-FFF2-40B4-BE49-F238E27FC236}">
                <a16:creationId xmlns="" xmlns:a16="http://schemas.microsoft.com/office/drawing/2014/main" id="{4B6D1A01-B3E2-C344-9C44-AC6D8A94163C}"/>
              </a:ext>
            </a:extLst>
          </p:cNvPr>
          <p:cNvSpPr>
            <a:spLocks noGrp="1"/>
          </p:cNvSpPr>
          <p:nvPr>
            <p:ph type="ftr" sz="quarter" idx="11"/>
          </p:nvPr>
        </p:nvSpPr>
        <p:spPr>
          <a:xfrm>
            <a:off x="0" y="5805979"/>
            <a:ext cx="5938836" cy="309201"/>
          </a:xfrm>
        </p:spPr>
        <p:txBody>
          <a:bodyPr/>
          <a:lstStyle/>
          <a:p>
            <a:r>
              <a:rPr lang="en-US"/>
              <a:t>Workshop presented by Dr. Carol L. Bobby at the  INQAAHE Conference held in  Sri Lanka, March 2019 </a:t>
            </a:r>
            <a:endParaRPr lang="en-US" dirty="0"/>
          </a:p>
        </p:txBody>
      </p:sp>
    </p:spTree>
    <p:extLst>
      <p:ext uri="{BB962C8B-B14F-4D97-AF65-F5344CB8AC3E}">
        <p14:creationId xmlns:p14="http://schemas.microsoft.com/office/powerpoint/2010/main" val="2465700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 xmlns:a16="http://schemas.microsoft.com/office/drawing/2014/main" id="{1B77BC22-F8BA-E445-B5DC-9DC6BD1C2E33}"/>
              </a:ext>
            </a:extLst>
          </p:cNvPr>
          <p:cNvSpPr>
            <a:spLocks noGrp="1"/>
          </p:cNvSpPr>
          <p:nvPr>
            <p:ph type="ftr" sz="quarter" idx="11"/>
          </p:nvPr>
        </p:nvSpPr>
        <p:spPr>
          <a:xfrm>
            <a:off x="0" y="5719764"/>
            <a:ext cx="5938836" cy="309200"/>
          </a:xfrm>
        </p:spPr>
        <p:txBody>
          <a:bodyPr/>
          <a:lstStyle/>
          <a:p>
            <a:r>
              <a:rPr lang="en-US" dirty="0"/>
              <a:t>Workshop presented by Dr. Carol L. Bobby at the  INQAAHE Conference held in  Sri Lanka, March 2019 </a:t>
            </a:r>
          </a:p>
        </p:txBody>
      </p:sp>
      <p:sp>
        <p:nvSpPr>
          <p:cNvPr id="5" name="Text Placeholder 4">
            <a:extLst>
              <a:ext uri="{FF2B5EF4-FFF2-40B4-BE49-F238E27FC236}">
                <a16:creationId xmlns="" xmlns:a16="http://schemas.microsoft.com/office/drawing/2014/main" id="{B03C434E-AA92-054D-B7E6-9AF2B64A4FDD}"/>
              </a:ext>
            </a:extLst>
          </p:cNvPr>
          <p:cNvSpPr>
            <a:spLocks noGrp="1"/>
          </p:cNvSpPr>
          <p:nvPr>
            <p:ph type="body" idx="4294967295"/>
          </p:nvPr>
        </p:nvSpPr>
        <p:spPr>
          <a:xfrm>
            <a:off x="418289" y="992222"/>
            <a:ext cx="11138171" cy="4727542"/>
          </a:xfrm>
        </p:spPr>
        <p:txBody>
          <a:bodyPr>
            <a:normAutofit fontScale="25000" lnSpcReduction="20000"/>
          </a:bodyPr>
          <a:lstStyle/>
          <a:p>
            <a:pPr>
              <a:buFont typeface="Wingdings" pitchFamily="2" charset="2"/>
              <a:buChar char="Ø"/>
            </a:pPr>
            <a:r>
              <a:rPr lang="en-US" sz="7200" dirty="0">
                <a:latin typeface="Arial Rounded MT Bold" panose="020F0704030504030204" pitchFamily="34" charset="77"/>
              </a:rPr>
              <a:t>Break into small groups.  Your group is now the staff of an EQAA that wishes to conduct a self-review using the INQAAHE GGP.  Your goal is to eventually prepare a self-evaluation report that you will submit to INQAAHE for an external review.  </a:t>
            </a:r>
            <a:r>
              <a:rPr lang="en-US" sz="7200" dirty="0">
                <a:solidFill>
                  <a:schemeClr val="accent3">
                    <a:lumMod val="75000"/>
                  </a:schemeClr>
                </a:solidFill>
                <a:latin typeface="Arial Rounded MT Bold" panose="020F0704030504030204" pitchFamily="34" charset="77"/>
              </a:rPr>
              <a:t>Which pathway to alignment will you choose and why? How will you convince others of the benefits of doing this process? Be prepared to explain to others why you are doing this</a:t>
            </a:r>
            <a:r>
              <a:rPr lang="en-US" sz="7200" dirty="0">
                <a:latin typeface="Arial Rounded MT Bold" panose="020F0704030504030204" pitchFamily="34" charset="77"/>
              </a:rPr>
              <a:t>.</a:t>
            </a:r>
          </a:p>
          <a:p>
            <a:pPr>
              <a:buFont typeface="Wingdings" pitchFamily="2" charset="2"/>
              <a:buChar char="Ø"/>
            </a:pPr>
            <a:r>
              <a:rPr lang="en-US" sz="7200" dirty="0">
                <a:latin typeface="Arial Rounded MT Bold" panose="020F0704030504030204" pitchFamily="34" charset="77"/>
              </a:rPr>
              <a:t>Your group will also be given an assignment worksheet with a series of steps to follow which will guide you through a decision-making process by asking questions and having you work on specific GGP criteria. Take some time to consider each question, chosen criterion, and discuss how you will respond as a group.  </a:t>
            </a:r>
            <a:r>
              <a:rPr lang="en-US" sz="7200" dirty="0">
                <a:solidFill>
                  <a:schemeClr val="accent3">
                    <a:lumMod val="75000"/>
                  </a:schemeClr>
                </a:solidFill>
                <a:latin typeface="Arial Rounded MT Bold" panose="020F0704030504030204" pitchFamily="34" charset="77"/>
              </a:rPr>
              <a:t>You will be given 50 minutes to complete the entire assignment.</a:t>
            </a:r>
          </a:p>
          <a:p>
            <a:pPr>
              <a:buFont typeface="Wingdings" pitchFamily="2" charset="2"/>
              <a:buChar char="Ø"/>
            </a:pPr>
            <a:r>
              <a:rPr lang="en-US" sz="7200" dirty="0">
                <a:latin typeface="Arial Rounded MT Bold" panose="020F0704030504030204" pitchFamily="34" charset="77"/>
              </a:rPr>
              <a:t>Choose a recorder and have this person keep good notes on how you will respond to each of the SER’s requirements assigned to your group (contextual description and the criteria).  </a:t>
            </a:r>
            <a:r>
              <a:rPr lang="en-US" sz="7200" dirty="0">
                <a:solidFill>
                  <a:schemeClr val="accent3">
                    <a:lumMod val="75000"/>
                  </a:schemeClr>
                </a:solidFill>
                <a:latin typeface="Arial Rounded MT Bold" panose="020F0704030504030204" pitchFamily="34" charset="77"/>
              </a:rPr>
              <a:t>Develop a narrative response to the assigned requirements and e sure to make a list of supporting documents that you will need to include as evidence.</a:t>
            </a:r>
          </a:p>
          <a:p>
            <a:pPr>
              <a:buFont typeface="Wingdings" pitchFamily="2" charset="2"/>
              <a:buChar char="Ø"/>
            </a:pPr>
            <a:r>
              <a:rPr lang="en-US" sz="7200" dirty="0">
                <a:latin typeface="Arial Rounded MT Bold" panose="020F0704030504030204" pitchFamily="34" charset="77"/>
              </a:rPr>
              <a:t>Choose a spokesperson who is willing to share your successes and challenges in completing this assignment.  </a:t>
            </a:r>
            <a:r>
              <a:rPr lang="en-US" sz="7200" dirty="0">
                <a:solidFill>
                  <a:schemeClr val="accent3">
                    <a:lumMod val="75000"/>
                  </a:schemeClr>
                </a:solidFill>
                <a:latin typeface="Arial Rounded MT Bold" panose="020F0704030504030204" pitchFamily="34" charset="77"/>
              </a:rPr>
              <a:t>Note that you will be asked to read samples of your responses and your list of documentation.</a:t>
            </a:r>
          </a:p>
          <a:p>
            <a:pPr marL="0" indent="0">
              <a:buNone/>
            </a:pPr>
            <a:endParaRPr lang="en-US" sz="4800" dirty="0">
              <a:solidFill>
                <a:schemeClr val="accent3">
                  <a:lumMod val="75000"/>
                </a:schemeClr>
              </a:solidFill>
              <a:latin typeface="Arial Rounded MT Bold" panose="020F0704030504030204" pitchFamily="34" charset="77"/>
            </a:endParaRPr>
          </a:p>
          <a:p>
            <a:pPr>
              <a:buFont typeface="Wingdings" pitchFamily="2" charset="2"/>
              <a:buChar char="Ø"/>
            </a:pPr>
            <a:endParaRPr lang="en-US" sz="4800" dirty="0">
              <a:latin typeface="Arial Rounded MT Bold" panose="020F0704030504030204" pitchFamily="34" charset="77"/>
            </a:endParaRPr>
          </a:p>
          <a:p>
            <a:endParaRPr lang="en-US" sz="4800" dirty="0">
              <a:latin typeface="Arial Rounded MT Bold" panose="020F0704030504030204" pitchFamily="34" charset="77"/>
            </a:endParaRPr>
          </a:p>
          <a:p>
            <a:endParaRPr lang="en-US" sz="4800" dirty="0">
              <a:latin typeface="Arial Rounded MT Bold" panose="020F0704030504030204" pitchFamily="34" charset="77"/>
            </a:endParaRPr>
          </a:p>
        </p:txBody>
      </p:sp>
      <p:sp>
        <p:nvSpPr>
          <p:cNvPr id="2" name="Title 1">
            <a:extLst>
              <a:ext uri="{FF2B5EF4-FFF2-40B4-BE49-F238E27FC236}">
                <a16:creationId xmlns="" xmlns:a16="http://schemas.microsoft.com/office/drawing/2014/main" id="{0C67784B-C4AF-414E-B398-279B81655FC0}"/>
              </a:ext>
            </a:extLst>
          </p:cNvPr>
          <p:cNvSpPr>
            <a:spLocks noGrp="1"/>
          </p:cNvSpPr>
          <p:nvPr>
            <p:ph type="title" idx="4294967295"/>
          </p:nvPr>
        </p:nvSpPr>
        <p:spPr>
          <a:xfrm>
            <a:off x="3326928" y="201748"/>
            <a:ext cx="9604375" cy="1049337"/>
          </a:xfrm>
        </p:spPr>
        <p:txBody>
          <a:bodyPr>
            <a:normAutofit fontScale="90000"/>
          </a:bodyPr>
          <a:lstStyle/>
          <a:p>
            <a:r>
              <a:rPr lang="en-US" sz="4400" dirty="0">
                <a:latin typeface="Arial Rounded MT Bold" panose="020F0704030504030204" pitchFamily="34" charset="77"/>
              </a:rPr>
              <a:t>YOUR ASSIGNMENT</a:t>
            </a:r>
            <a:r>
              <a:rPr lang="en-US" dirty="0">
                <a:latin typeface="Arial Rounded MT Bold" panose="020F0704030504030204" pitchFamily="34" charset="77"/>
              </a:rPr>
              <a:t/>
            </a:r>
            <a:br>
              <a:rPr lang="en-US" dirty="0">
                <a:latin typeface="Arial Rounded MT Bold" panose="020F0704030504030204" pitchFamily="34" charset="77"/>
              </a:rPr>
            </a:br>
            <a:r>
              <a:rPr lang="en-US" dirty="0">
                <a:latin typeface="Arial Rounded MT Bold" panose="020F0704030504030204" pitchFamily="34" charset="77"/>
              </a:rPr>
              <a:t/>
            </a:r>
            <a:br>
              <a:rPr lang="en-US" dirty="0">
                <a:latin typeface="Arial Rounded MT Bold" panose="020F0704030504030204" pitchFamily="34" charset="77"/>
              </a:rPr>
            </a:br>
            <a:endParaRPr lang="en-US" dirty="0">
              <a:latin typeface="Arial Rounded MT Bold" panose="020F0704030504030204" pitchFamily="34" charset="77"/>
            </a:endParaRPr>
          </a:p>
        </p:txBody>
      </p:sp>
    </p:spTree>
    <p:extLst>
      <p:ext uri="{BB962C8B-B14F-4D97-AF65-F5344CB8AC3E}">
        <p14:creationId xmlns:p14="http://schemas.microsoft.com/office/powerpoint/2010/main" val="3156017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046F4B8A-3B6E-AD46-B367-DD213B8456AE}"/>
              </a:ext>
            </a:extLst>
          </p:cNvPr>
          <p:cNvSpPr>
            <a:spLocks noGrp="1"/>
          </p:cNvSpPr>
          <p:nvPr>
            <p:ph type="title"/>
          </p:nvPr>
        </p:nvSpPr>
        <p:spPr/>
        <p:txBody>
          <a:bodyPr/>
          <a:lstStyle/>
          <a:p>
            <a:r>
              <a:rPr lang="en-US" dirty="0">
                <a:latin typeface="Arial Rounded MT Bold" panose="020F0704030504030204" pitchFamily="34" charset="77"/>
              </a:rPr>
              <a:t>Section 1                          section II</a:t>
            </a:r>
          </a:p>
        </p:txBody>
      </p:sp>
      <p:sp>
        <p:nvSpPr>
          <p:cNvPr id="8" name="Content Placeholder 7">
            <a:extLst>
              <a:ext uri="{FF2B5EF4-FFF2-40B4-BE49-F238E27FC236}">
                <a16:creationId xmlns="" xmlns:a16="http://schemas.microsoft.com/office/drawing/2014/main" id="{1C23F357-078C-D246-A7AC-1EDEAE79BEDE}"/>
              </a:ext>
            </a:extLst>
          </p:cNvPr>
          <p:cNvSpPr>
            <a:spLocks noGrp="1"/>
          </p:cNvSpPr>
          <p:nvPr>
            <p:ph sz="half" idx="1"/>
          </p:nvPr>
        </p:nvSpPr>
        <p:spPr>
          <a:xfrm>
            <a:off x="1089498" y="2010878"/>
            <a:ext cx="5002985" cy="3670075"/>
          </a:xfrm>
        </p:spPr>
        <p:txBody>
          <a:bodyPr>
            <a:normAutofit fontScale="70000" lnSpcReduction="20000"/>
          </a:bodyPr>
          <a:lstStyle/>
          <a:p>
            <a:r>
              <a:rPr lang="en-US" dirty="0">
                <a:latin typeface="Arial Rounded MT Bold" panose="020F0704030504030204" pitchFamily="34" charset="77"/>
              </a:rPr>
              <a:t>1.1.3. The EQAA has a clear and published policy for the prevention of conflicts of interest that applies to its staff, its decision-making body and the external reviewers.</a:t>
            </a:r>
          </a:p>
          <a:p>
            <a:r>
              <a:rPr lang="en-US" dirty="0">
                <a:latin typeface="Arial Rounded MT Bold" panose="020F0704030504030204" pitchFamily="34" charset="77"/>
              </a:rPr>
              <a:t>1.3.2 The composition of the decision-making body and/or its regulatory framework ensure its independence and impartiality.</a:t>
            </a:r>
          </a:p>
          <a:p>
            <a:r>
              <a:rPr lang="en-US" dirty="0">
                <a:latin typeface="Arial Rounded MT Bold" panose="020F0704030504030204" pitchFamily="34" charset="77"/>
              </a:rPr>
              <a:t>1.4.2 The EQAA has the physical and financial resources needed to fulfil its goals and carry out the activities that emerge from its mission statement and objectives.</a:t>
            </a:r>
          </a:p>
          <a:p>
            <a:endParaRPr lang="en-US" dirty="0">
              <a:latin typeface="Arial Rounded MT Bold" panose="020F0704030504030204" pitchFamily="34" charset="77"/>
            </a:endParaRPr>
          </a:p>
        </p:txBody>
      </p:sp>
      <p:sp>
        <p:nvSpPr>
          <p:cNvPr id="9" name="Content Placeholder 8">
            <a:extLst>
              <a:ext uri="{FF2B5EF4-FFF2-40B4-BE49-F238E27FC236}">
                <a16:creationId xmlns="" xmlns:a16="http://schemas.microsoft.com/office/drawing/2014/main" id="{603A57B2-7848-DB4E-86BF-72115DD8C9DB}"/>
              </a:ext>
            </a:extLst>
          </p:cNvPr>
          <p:cNvSpPr>
            <a:spLocks noGrp="1"/>
          </p:cNvSpPr>
          <p:nvPr>
            <p:ph sz="half" idx="2"/>
          </p:nvPr>
        </p:nvSpPr>
        <p:spPr>
          <a:xfrm>
            <a:off x="6413771" y="2017343"/>
            <a:ext cx="4938408" cy="3798364"/>
          </a:xfrm>
        </p:spPr>
        <p:txBody>
          <a:bodyPr>
            <a:normAutofit fontScale="70000" lnSpcReduction="20000"/>
          </a:bodyPr>
          <a:lstStyle/>
          <a:p>
            <a:r>
              <a:rPr lang="en-US" dirty="0">
                <a:latin typeface="Arial Rounded MT Bold" panose="020F0704030504030204" pitchFamily="34" charset="77"/>
              </a:rPr>
              <a:t>2.1.2. The EQAA has in place mechanisms that enable it to review it own activities in order to respond to the changing nature of higher education, the effectiveness of its operations, and its contribution toward the achievement of its objectives.</a:t>
            </a:r>
          </a:p>
          <a:p>
            <a:r>
              <a:rPr lang="en-US" dirty="0">
                <a:latin typeface="Arial Rounded MT Bold" panose="020F0704030504030204" pitchFamily="34" charset="77"/>
              </a:rPr>
              <a:t>2.1.3. The EQAA periodically conducts a self-review of its own activities, including consideration of its own effects and value.  The review includes data collection and analysis to inform decision-making and trigger improvements.</a:t>
            </a:r>
          </a:p>
          <a:p>
            <a:r>
              <a:rPr lang="en-US" dirty="0">
                <a:latin typeface="Arial Rounded MT Bold" panose="020F0704030504030204" pitchFamily="34" charset="77"/>
              </a:rPr>
              <a:t>2.2.2  The EQAA collaborates with other QA agencies where possible, in areas such as exchange of good practices, capacity-building and review of decisions, joint projects, or staff exchanges.</a:t>
            </a:r>
          </a:p>
        </p:txBody>
      </p:sp>
      <p:sp>
        <p:nvSpPr>
          <p:cNvPr id="3" name="Footer Placeholder 2">
            <a:extLst>
              <a:ext uri="{FF2B5EF4-FFF2-40B4-BE49-F238E27FC236}">
                <a16:creationId xmlns="" xmlns:a16="http://schemas.microsoft.com/office/drawing/2014/main" id="{8B2DE8C5-4FE5-2941-A71E-BA10979B3C9A}"/>
              </a:ext>
            </a:extLst>
          </p:cNvPr>
          <p:cNvSpPr>
            <a:spLocks noGrp="1"/>
          </p:cNvSpPr>
          <p:nvPr>
            <p:ph type="ftr" sz="quarter" idx="11"/>
          </p:nvPr>
        </p:nvSpPr>
        <p:spPr>
          <a:xfrm>
            <a:off x="0" y="5815707"/>
            <a:ext cx="7166679" cy="309201"/>
          </a:xfrm>
        </p:spPr>
        <p:txBody>
          <a:bodyPr/>
          <a:lstStyle/>
          <a:p>
            <a:r>
              <a:rPr lang="en-US" dirty="0"/>
              <a:t>Workshop presented by Dr. Carol L. Bobby at the  INQAAHE Conference held in  Sri Lanka, March 2019 </a:t>
            </a:r>
          </a:p>
        </p:txBody>
      </p:sp>
    </p:spTree>
    <p:extLst>
      <p:ext uri="{BB962C8B-B14F-4D97-AF65-F5344CB8AC3E}">
        <p14:creationId xmlns:p14="http://schemas.microsoft.com/office/powerpoint/2010/main" val="2444125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62244D9-31E0-584F-950F-B0BDBCC1DC94}"/>
              </a:ext>
            </a:extLst>
          </p:cNvPr>
          <p:cNvSpPr>
            <a:spLocks noGrp="1"/>
          </p:cNvSpPr>
          <p:nvPr>
            <p:ph type="title"/>
          </p:nvPr>
        </p:nvSpPr>
        <p:spPr/>
        <p:txBody>
          <a:bodyPr/>
          <a:lstStyle/>
          <a:p>
            <a:r>
              <a:rPr lang="en-US" dirty="0">
                <a:latin typeface="Arial Rounded MT Bold" panose="020F0704030504030204" pitchFamily="34" charset="77"/>
              </a:rPr>
              <a:t>Section III                         section iv</a:t>
            </a:r>
          </a:p>
        </p:txBody>
      </p:sp>
      <p:sp>
        <p:nvSpPr>
          <p:cNvPr id="3" name="Content Placeholder 2">
            <a:extLst>
              <a:ext uri="{FF2B5EF4-FFF2-40B4-BE49-F238E27FC236}">
                <a16:creationId xmlns="" xmlns:a16="http://schemas.microsoft.com/office/drawing/2014/main" id="{A41B7F72-4DB0-4C46-8C52-DC1F1799AA87}"/>
              </a:ext>
            </a:extLst>
          </p:cNvPr>
          <p:cNvSpPr>
            <a:spLocks noGrp="1"/>
          </p:cNvSpPr>
          <p:nvPr>
            <p:ph sz="half" idx="1"/>
          </p:nvPr>
        </p:nvSpPr>
        <p:spPr>
          <a:xfrm>
            <a:off x="1070043" y="2010878"/>
            <a:ext cx="5022440" cy="3775646"/>
          </a:xfrm>
        </p:spPr>
        <p:txBody>
          <a:bodyPr>
            <a:normAutofit fontScale="70000" lnSpcReduction="20000"/>
          </a:bodyPr>
          <a:lstStyle/>
          <a:p>
            <a:r>
              <a:rPr lang="en-US" dirty="0">
                <a:latin typeface="Arial Rounded MT Bold" panose="020F0704030504030204" pitchFamily="34" charset="77"/>
              </a:rPr>
              <a:t>3.1.2. The EQAA promotes the development and appropriate implementation of IQA processes in accordance with the understanding that the primary responsibility for assuring quality resides with the institution and its </a:t>
            </a:r>
            <a:r>
              <a:rPr lang="en-US" dirty="0" err="1">
                <a:latin typeface="Arial Rounded MT Bold" panose="020F0704030504030204" pitchFamily="34" charset="77"/>
              </a:rPr>
              <a:t>programmes</a:t>
            </a:r>
            <a:r>
              <a:rPr lang="en-US" dirty="0">
                <a:latin typeface="Arial Rounded MT Bold" panose="020F0704030504030204" pitchFamily="34" charset="77"/>
              </a:rPr>
              <a:t>.</a:t>
            </a:r>
          </a:p>
          <a:p>
            <a:r>
              <a:rPr lang="en-US" dirty="0">
                <a:latin typeface="Arial Rounded MT Bold" panose="020F0704030504030204" pitchFamily="34" charset="77"/>
              </a:rPr>
              <a:t>3.2.2. The standards or criteria developed by the EQAA have been subject to reasonable consultation with stakeholders and are revised at regular intervals to ensure relevance to the needs of the system.</a:t>
            </a:r>
          </a:p>
          <a:p>
            <a:r>
              <a:rPr lang="en-US" dirty="0">
                <a:latin typeface="Arial Rounded MT Bold" panose="020F0704030504030204" pitchFamily="34" charset="77"/>
              </a:rPr>
              <a:t>3.3.4. The EQAA has clear specifications on the characteristics and selection of external reviewers, who must be supported by appropriate training and good supporting materials such as handbooks or manuals.</a:t>
            </a:r>
          </a:p>
          <a:p>
            <a:endParaRPr lang="en-US" dirty="0">
              <a:latin typeface="Arial Rounded MT Bold" panose="020F0704030504030204" pitchFamily="34" charset="77"/>
            </a:endParaRPr>
          </a:p>
          <a:p>
            <a:endParaRPr lang="en-US" dirty="0">
              <a:latin typeface="Arial Rounded MT Bold" panose="020F0704030504030204" pitchFamily="34" charset="77"/>
            </a:endParaRPr>
          </a:p>
          <a:p>
            <a:endParaRPr lang="en-US" dirty="0">
              <a:latin typeface="Arial Rounded MT Bold" panose="020F0704030504030204" pitchFamily="34" charset="77"/>
            </a:endParaRPr>
          </a:p>
        </p:txBody>
      </p:sp>
      <p:sp>
        <p:nvSpPr>
          <p:cNvPr id="4" name="Content Placeholder 3">
            <a:extLst>
              <a:ext uri="{FF2B5EF4-FFF2-40B4-BE49-F238E27FC236}">
                <a16:creationId xmlns="" xmlns:a16="http://schemas.microsoft.com/office/drawing/2014/main" id="{BD32789D-66BF-1849-AAF0-DA76AFDB49B0}"/>
              </a:ext>
            </a:extLst>
          </p:cNvPr>
          <p:cNvSpPr>
            <a:spLocks noGrp="1"/>
          </p:cNvSpPr>
          <p:nvPr>
            <p:ph sz="half" idx="2"/>
          </p:nvPr>
        </p:nvSpPr>
        <p:spPr/>
        <p:txBody>
          <a:bodyPr>
            <a:normAutofit fontScale="70000" lnSpcReduction="20000"/>
          </a:bodyPr>
          <a:lstStyle/>
          <a:p>
            <a:r>
              <a:rPr lang="en-US" dirty="0">
                <a:latin typeface="Arial Rounded MT Bold" panose="020F0704030504030204" pitchFamily="34" charset="77"/>
              </a:rPr>
              <a:t>4.1.1.  The EQAA provides full and clear disclosure of its relevant documentation such as policies, procedures, and criteria.</a:t>
            </a:r>
          </a:p>
          <a:p>
            <a:r>
              <a:rPr lang="en-US" dirty="0">
                <a:latin typeface="Arial Rounded MT Bold" panose="020F0704030504030204" pitchFamily="34" charset="77"/>
              </a:rPr>
              <a:t>4.1.2.  The EQAA reports its decisions about higher education institutions and </a:t>
            </a:r>
            <a:r>
              <a:rPr lang="en-US" dirty="0" err="1">
                <a:latin typeface="Arial Rounded MT Bold" panose="020F0704030504030204" pitchFamily="34" charset="77"/>
              </a:rPr>
              <a:t>programmes</a:t>
            </a:r>
            <a:r>
              <a:rPr lang="en-US" dirty="0">
                <a:latin typeface="Arial Rounded MT Bold" panose="020F0704030504030204" pitchFamily="34" charset="77"/>
              </a:rPr>
              <a:t>.  The content and extent of reporting may vary with cultural context and applicable legal and other requirements. </a:t>
            </a:r>
          </a:p>
          <a:p>
            <a:r>
              <a:rPr lang="en-US" dirty="0">
                <a:latin typeface="Arial Rounded MT Bold" panose="020F0704030504030204" pitchFamily="34" charset="77"/>
              </a:rPr>
              <a:t>4.2.2. The EQAA prepares and disseminates periodically integrated reports on the overall outcomes of QA processes and of any other relevant activities.</a:t>
            </a:r>
          </a:p>
        </p:txBody>
      </p:sp>
      <p:sp>
        <p:nvSpPr>
          <p:cNvPr id="5" name="Footer Placeholder 4">
            <a:extLst>
              <a:ext uri="{FF2B5EF4-FFF2-40B4-BE49-F238E27FC236}">
                <a16:creationId xmlns="" xmlns:a16="http://schemas.microsoft.com/office/drawing/2014/main" id="{C90E037A-AEB4-DB4A-8911-86E8819368CA}"/>
              </a:ext>
            </a:extLst>
          </p:cNvPr>
          <p:cNvSpPr>
            <a:spLocks noGrp="1"/>
          </p:cNvSpPr>
          <p:nvPr>
            <p:ph type="ftr" sz="quarter" idx="11"/>
          </p:nvPr>
        </p:nvSpPr>
        <p:spPr>
          <a:xfrm>
            <a:off x="0" y="5786524"/>
            <a:ext cx="5938836" cy="309201"/>
          </a:xfrm>
        </p:spPr>
        <p:txBody>
          <a:bodyPr/>
          <a:lstStyle/>
          <a:p>
            <a:r>
              <a:rPr lang="en-US" dirty="0"/>
              <a:t>Workshop presented by Dr. Carol L. Bobby at the  INQAAHE Conference held in  Sri Lanka, March 2019 </a:t>
            </a:r>
          </a:p>
        </p:txBody>
      </p:sp>
    </p:spTree>
    <p:extLst>
      <p:ext uri="{BB962C8B-B14F-4D97-AF65-F5344CB8AC3E}">
        <p14:creationId xmlns:p14="http://schemas.microsoft.com/office/powerpoint/2010/main" val="705158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4649DC-E1E8-3C4C-8C41-A53B6AA1F1D5}"/>
              </a:ext>
            </a:extLst>
          </p:cNvPr>
          <p:cNvSpPr>
            <a:spLocks noGrp="1"/>
          </p:cNvSpPr>
          <p:nvPr>
            <p:ph type="title"/>
          </p:nvPr>
        </p:nvSpPr>
        <p:spPr/>
        <p:txBody>
          <a:bodyPr/>
          <a:lstStyle/>
          <a:p>
            <a:r>
              <a:rPr lang="en-US" dirty="0">
                <a:latin typeface="Arial Rounded MT Bold" panose="020F0704030504030204" pitchFamily="34" charset="77"/>
              </a:rPr>
              <a:t>Section V                          Section vi</a:t>
            </a:r>
          </a:p>
        </p:txBody>
      </p:sp>
      <p:sp>
        <p:nvSpPr>
          <p:cNvPr id="3" name="Content Placeholder 2">
            <a:extLst>
              <a:ext uri="{FF2B5EF4-FFF2-40B4-BE49-F238E27FC236}">
                <a16:creationId xmlns="" xmlns:a16="http://schemas.microsoft.com/office/drawing/2014/main" id="{A70F2AB4-A4A9-EF49-B9B5-531F0BC61D20}"/>
              </a:ext>
            </a:extLst>
          </p:cNvPr>
          <p:cNvSpPr>
            <a:spLocks noGrp="1"/>
          </p:cNvSpPr>
          <p:nvPr>
            <p:ph sz="half" idx="1"/>
          </p:nvPr>
        </p:nvSpPr>
        <p:spPr>
          <a:xfrm>
            <a:off x="1186773" y="2010878"/>
            <a:ext cx="4905709" cy="3699258"/>
          </a:xfrm>
        </p:spPr>
        <p:txBody>
          <a:bodyPr>
            <a:normAutofit fontScale="70000" lnSpcReduction="20000"/>
          </a:bodyPr>
          <a:lstStyle/>
          <a:p>
            <a:r>
              <a:rPr lang="en-US" dirty="0">
                <a:latin typeface="Arial Rounded MT Bold" panose="020F0704030504030204" pitchFamily="34" charset="77"/>
              </a:rPr>
              <a:t>5.1.3. The EQAA decisions are based on published criteria and procedures, and can be justified only with reference to those criteria and procedures.</a:t>
            </a:r>
          </a:p>
          <a:p>
            <a:r>
              <a:rPr lang="en-US" dirty="0">
                <a:latin typeface="Arial Rounded MT Bold" panose="020F0704030504030204" pitchFamily="34" charset="77"/>
              </a:rPr>
              <a:t>5.2.1. The EQAA’s reported decisions are clear and precise.</a:t>
            </a:r>
          </a:p>
          <a:p>
            <a:r>
              <a:rPr lang="en-US" dirty="0">
                <a:latin typeface="Arial Rounded MT Bold" panose="020F0704030504030204" pitchFamily="34" charset="77"/>
              </a:rPr>
              <a:t>5.2.2. The EQAA has clear, published procedures for handling appeals, related to its external review and decision-making processes.</a:t>
            </a:r>
          </a:p>
        </p:txBody>
      </p:sp>
      <p:sp>
        <p:nvSpPr>
          <p:cNvPr id="4" name="Content Placeholder 3">
            <a:extLst>
              <a:ext uri="{FF2B5EF4-FFF2-40B4-BE49-F238E27FC236}">
                <a16:creationId xmlns="" xmlns:a16="http://schemas.microsoft.com/office/drawing/2014/main" id="{0421290A-8495-A341-97D2-79AF565952AC}"/>
              </a:ext>
            </a:extLst>
          </p:cNvPr>
          <p:cNvSpPr>
            <a:spLocks noGrp="1"/>
          </p:cNvSpPr>
          <p:nvPr>
            <p:ph sz="half" idx="2"/>
          </p:nvPr>
        </p:nvSpPr>
        <p:spPr>
          <a:xfrm>
            <a:off x="6096712" y="2001150"/>
            <a:ext cx="5226283" cy="3699258"/>
          </a:xfrm>
        </p:spPr>
        <p:txBody>
          <a:bodyPr>
            <a:normAutofit fontScale="70000" lnSpcReduction="20000"/>
          </a:bodyPr>
          <a:lstStyle/>
          <a:p>
            <a:r>
              <a:rPr lang="en-US" dirty="0">
                <a:latin typeface="Arial Rounded MT Bold" panose="020F0704030504030204" pitchFamily="34" charset="77"/>
              </a:rPr>
              <a:t>6.1.1. The EQAA in a sending country makes clear that the awarding institution is responsible for ensuring the equivalent quality of the education offered, that the institution understands the regulatory framework of the receiving countries, and that the institution provides clear information on the </a:t>
            </a:r>
            <a:r>
              <a:rPr lang="en-US" dirty="0" err="1">
                <a:latin typeface="Arial Rounded MT Bold" panose="020F0704030504030204" pitchFamily="34" charset="77"/>
              </a:rPr>
              <a:t>programmes</a:t>
            </a:r>
            <a:r>
              <a:rPr lang="en-US" dirty="0">
                <a:latin typeface="Arial Rounded MT Bold" panose="020F0704030504030204" pitchFamily="34" charset="77"/>
              </a:rPr>
              <a:t> offered and their characteristics.</a:t>
            </a:r>
          </a:p>
          <a:p>
            <a:r>
              <a:rPr lang="en-US" dirty="0">
                <a:latin typeface="Arial Rounded MT Bold" panose="020F0704030504030204" pitchFamily="34" charset="77"/>
              </a:rPr>
              <a:t>6.1.3. The rights and obligations of the parties involved in transnational education are clearly established and well known by the parties.</a:t>
            </a:r>
          </a:p>
          <a:p>
            <a:r>
              <a:rPr lang="en-US">
                <a:latin typeface="Arial Rounded MT Bold" panose="020F0704030504030204" pitchFamily="34" charset="77"/>
              </a:rPr>
              <a:t>6.2.2. </a:t>
            </a:r>
            <a:r>
              <a:rPr lang="en-US" dirty="0">
                <a:latin typeface="Arial Rounded MT Bold" panose="020F0704030504030204" pitchFamily="34" charset="77"/>
              </a:rPr>
              <a:t>The EQAA seeks ways to cooperate in the external quality assurance in transnational education provision, for example through mutual recognition,</a:t>
            </a:r>
          </a:p>
        </p:txBody>
      </p:sp>
      <p:sp>
        <p:nvSpPr>
          <p:cNvPr id="5" name="Footer Placeholder 4">
            <a:extLst>
              <a:ext uri="{FF2B5EF4-FFF2-40B4-BE49-F238E27FC236}">
                <a16:creationId xmlns="" xmlns:a16="http://schemas.microsoft.com/office/drawing/2014/main" id="{F3115C37-485C-074B-9C17-FA754B037B85}"/>
              </a:ext>
            </a:extLst>
          </p:cNvPr>
          <p:cNvSpPr>
            <a:spLocks noGrp="1"/>
          </p:cNvSpPr>
          <p:nvPr>
            <p:ph type="ftr" sz="quarter" idx="11"/>
          </p:nvPr>
        </p:nvSpPr>
        <p:spPr>
          <a:xfrm>
            <a:off x="0" y="5844890"/>
            <a:ext cx="5938836" cy="309201"/>
          </a:xfrm>
        </p:spPr>
        <p:txBody>
          <a:bodyPr/>
          <a:lstStyle/>
          <a:p>
            <a:r>
              <a:rPr lang="en-US" dirty="0"/>
              <a:t>Workshop presented by Dr. Carol L. Bobby at the  INQAAHE Conference held in  Sri Lanka, March 2019 </a:t>
            </a:r>
          </a:p>
        </p:txBody>
      </p:sp>
    </p:spTree>
    <p:extLst>
      <p:ext uri="{BB962C8B-B14F-4D97-AF65-F5344CB8AC3E}">
        <p14:creationId xmlns:p14="http://schemas.microsoft.com/office/powerpoint/2010/main" val="2805185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EF8FC695-406B-A644-8424-E1A2E393A250}"/>
              </a:ext>
            </a:extLst>
          </p:cNvPr>
          <p:cNvSpPr>
            <a:spLocks noGrp="1"/>
          </p:cNvSpPr>
          <p:nvPr>
            <p:ph type="title"/>
          </p:nvPr>
        </p:nvSpPr>
        <p:spPr>
          <a:xfrm>
            <a:off x="582335" y="409407"/>
            <a:ext cx="11191976" cy="1049235"/>
          </a:xfrm>
        </p:spPr>
        <p:txBody>
          <a:bodyPr>
            <a:normAutofit fontScale="90000"/>
          </a:bodyPr>
          <a:lstStyle/>
          <a:p>
            <a:pPr algn="ctr"/>
            <a:r>
              <a:rPr lang="en-US" dirty="0">
                <a:latin typeface="Arial Rounded MT Bold" panose="020F0704030504030204" pitchFamily="34" charset="77"/>
              </a:rPr>
              <a:t>Super job, everyone!</a:t>
            </a:r>
            <a:br>
              <a:rPr lang="en-US" dirty="0">
                <a:latin typeface="Arial Rounded MT Bold" panose="020F0704030504030204" pitchFamily="34" charset="77"/>
              </a:rPr>
            </a:br>
            <a:r>
              <a:rPr lang="en-US" dirty="0">
                <a:latin typeface="Arial Rounded MT Bold" panose="020F0704030504030204" pitchFamily="34" charset="77"/>
              </a:rPr>
              <a:t/>
            </a:r>
            <a:br>
              <a:rPr lang="en-US" dirty="0">
                <a:latin typeface="Arial Rounded MT Bold" panose="020F0704030504030204" pitchFamily="34" charset="77"/>
              </a:rPr>
            </a:br>
            <a:r>
              <a:rPr lang="en-US" dirty="0">
                <a:latin typeface="Arial Rounded MT Bold" panose="020F0704030504030204" pitchFamily="34" charset="77"/>
              </a:rPr>
              <a:t>Thanks for participating in this workshop today!</a:t>
            </a:r>
          </a:p>
        </p:txBody>
      </p:sp>
      <p:sp>
        <p:nvSpPr>
          <p:cNvPr id="2" name="Footer Placeholder 1">
            <a:extLst>
              <a:ext uri="{FF2B5EF4-FFF2-40B4-BE49-F238E27FC236}">
                <a16:creationId xmlns="" xmlns:a16="http://schemas.microsoft.com/office/drawing/2014/main" id="{8216A8D5-4951-AA45-ADFD-C8A7A3DB1C7A}"/>
              </a:ext>
            </a:extLst>
          </p:cNvPr>
          <p:cNvSpPr>
            <a:spLocks noGrp="1"/>
          </p:cNvSpPr>
          <p:nvPr>
            <p:ph type="ftr" sz="quarter" idx="11"/>
          </p:nvPr>
        </p:nvSpPr>
        <p:spPr>
          <a:xfrm>
            <a:off x="0" y="5806830"/>
            <a:ext cx="5938836" cy="309201"/>
          </a:xfrm>
        </p:spPr>
        <p:txBody>
          <a:bodyPr/>
          <a:lstStyle/>
          <a:p>
            <a:r>
              <a:rPr lang="en-US" dirty="0"/>
              <a:t>Workshop presented by Dr. Carol L. Bobby at the  INQAAHE Conference held in  Sri Lanka, March 2019 </a:t>
            </a:r>
          </a:p>
        </p:txBody>
      </p:sp>
      <p:pic>
        <p:nvPicPr>
          <p:cNvPr id="6" name="Picture 5">
            <a:extLst>
              <a:ext uri="{FF2B5EF4-FFF2-40B4-BE49-F238E27FC236}">
                <a16:creationId xmlns="" xmlns:a16="http://schemas.microsoft.com/office/drawing/2014/main" id="{F2B406CC-C3E8-1D41-808E-C9CFC3940732}"/>
              </a:ext>
            </a:extLst>
          </p:cNvPr>
          <p:cNvPicPr>
            <a:picLocks noChangeAspect="1"/>
          </p:cNvPicPr>
          <p:nvPr/>
        </p:nvPicPr>
        <p:blipFill rotWithShape="1">
          <a:blip r:embed="rId3"/>
          <a:srcRect t="25294" b="3984"/>
          <a:stretch/>
        </p:blipFill>
        <p:spPr>
          <a:xfrm>
            <a:off x="1613272" y="2054579"/>
            <a:ext cx="4987057" cy="3073955"/>
          </a:xfrm>
          <a:prstGeom prst="rect">
            <a:avLst/>
          </a:prstGeom>
        </p:spPr>
      </p:pic>
      <p:sp>
        <p:nvSpPr>
          <p:cNvPr id="11" name="TextBox 10">
            <a:extLst>
              <a:ext uri="{FF2B5EF4-FFF2-40B4-BE49-F238E27FC236}">
                <a16:creationId xmlns="" xmlns:a16="http://schemas.microsoft.com/office/drawing/2014/main" id="{D90578BF-BB43-574C-BBEE-E8264FD8B8DA}"/>
              </a:ext>
            </a:extLst>
          </p:cNvPr>
          <p:cNvSpPr txBox="1"/>
          <p:nvPr/>
        </p:nvSpPr>
        <p:spPr>
          <a:xfrm rot="20070685">
            <a:off x="6660272" y="2944488"/>
            <a:ext cx="5569480" cy="1200329"/>
          </a:xfrm>
          <a:prstGeom prst="rect">
            <a:avLst/>
          </a:prstGeom>
          <a:noFill/>
        </p:spPr>
        <p:txBody>
          <a:bodyPr wrap="square" rtlCol="0">
            <a:spAutoFit/>
          </a:bodyPr>
          <a:lstStyle/>
          <a:p>
            <a:r>
              <a:rPr lang="en-US" sz="3600" dirty="0">
                <a:solidFill>
                  <a:schemeClr val="accent1"/>
                </a:solidFill>
                <a:latin typeface="Arial Rounded MT Bold" panose="020F0704030504030204" pitchFamily="34" charset="77"/>
              </a:rPr>
              <a:t>R</a:t>
            </a:r>
            <a:r>
              <a:rPr lang="en-US" sz="3600" dirty="0">
                <a:solidFill>
                  <a:srgbClr val="FF7B00"/>
                </a:solidFill>
                <a:latin typeface="Arial Rounded MT Bold" panose="020F0704030504030204" pitchFamily="34" charset="77"/>
              </a:rPr>
              <a:t>e</a:t>
            </a:r>
            <a:r>
              <a:rPr lang="en-US" sz="3600" dirty="0">
                <a:solidFill>
                  <a:schemeClr val="accent3">
                    <a:lumMod val="75000"/>
                  </a:schemeClr>
                </a:solidFill>
                <a:latin typeface="Arial Rounded MT Bold" panose="020F0704030504030204" pitchFamily="34" charset="77"/>
              </a:rPr>
              <a:t>m</a:t>
            </a:r>
            <a:r>
              <a:rPr lang="en-US" sz="3600" dirty="0">
                <a:solidFill>
                  <a:schemeClr val="bg1">
                    <a:lumMod val="50000"/>
                  </a:schemeClr>
                </a:solidFill>
                <a:latin typeface="Arial Rounded MT Bold" panose="020F0704030504030204" pitchFamily="34" charset="77"/>
              </a:rPr>
              <a:t>e</a:t>
            </a:r>
            <a:r>
              <a:rPr lang="en-US" sz="3600" dirty="0">
                <a:solidFill>
                  <a:srgbClr val="00B0F0"/>
                </a:solidFill>
                <a:latin typeface="Arial Rounded MT Bold" panose="020F0704030504030204" pitchFamily="34" charset="77"/>
              </a:rPr>
              <a:t>m</a:t>
            </a:r>
            <a:r>
              <a:rPr lang="en-US" sz="3600" dirty="0">
                <a:solidFill>
                  <a:srgbClr val="00B050"/>
                </a:solidFill>
                <a:latin typeface="Arial Rounded MT Bold" panose="020F0704030504030204" pitchFamily="34" charset="77"/>
              </a:rPr>
              <a:t>b</a:t>
            </a:r>
            <a:r>
              <a:rPr lang="en-US" sz="3600" dirty="0">
                <a:solidFill>
                  <a:srgbClr val="FF0000"/>
                </a:solidFill>
                <a:latin typeface="Arial Rounded MT Bold" panose="020F0704030504030204" pitchFamily="34" charset="77"/>
              </a:rPr>
              <a:t>e</a:t>
            </a:r>
            <a:r>
              <a:rPr lang="en-US" sz="3600" dirty="0">
                <a:solidFill>
                  <a:srgbClr val="0070C0"/>
                </a:solidFill>
                <a:latin typeface="Arial Rounded MT Bold" panose="020F0704030504030204" pitchFamily="34" charset="77"/>
              </a:rPr>
              <a:t>r</a:t>
            </a:r>
            <a:r>
              <a:rPr lang="en-US" sz="3600" dirty="0">
                <a:latin typeface="Arial Rounded MT Bold" panose="020F0704030504030204" pitchFamily="34" charset="77"/>
              </a:rPr>
              <a:t>…</a:t>
            </a:r>
          </a:p>
          <a:p>
            <a:r>
              <a:rPr lang="en-US" sz="3600" dirty="0">
                <a:solidFill>
                  <a:srgbClr val="00B050"/>
                </a:solidFill>
                <a:latin typeface="Arial Rounded MT Bold" panose="020F0704030504030204" pitchFamily="34" charset="77"/>
              </a:rPr>
              <a:t>Team Work is Awesome</a:t>
            </a:r>
          </a:p>
        </p:txBody>
      </p:sp>
      <p:pic>
        <p:nvPicPr>
          <p:cNvPr id="13" name="Picture 12">
            <a:extLst>
              <a:ext uri="{FF2B5EF4-FFF2-40B4-BE49-F238E27FC236}">
                <a16:creationId xmlns="" xmlns:a16="http://schemas.microsoft.com/office/drawing/2014/main" id="{7F0F372E-91AA-F64F-A425-7F5576F2394E}"/>
              </a:ext>
            </a:extLst>
          </p:cNvPr>
          <p:cNvPicPr>
            <a:picLocks noChangeAspect="1"/>
          </p:cNvPicPr>
          <p:nvPr/>
        </p:nvPicPr>
        <p:blipFill rotWithShape="1">
          <a:blip r:embed="rId4"/>
          <a:srcRect r="63736"/>
          <a:stretch/>
        </p:blipFill>
        <p:spPr>
          <a:xfrm rot="20235165">
            <a:off x="8920223" y="4332403"/>
            <a:ext cx="1477374" cy="938763"/>
          </a:xfrm>
          <a:prstGeom prst="rect">
            <a:avLst/>
          </a:prstGeom>
        </p:spPr>
      </p:pic>
    </p:spTree>
    <p:extLst>
      <p:ext uri="{BB962C8B-B14F-4D97-AF65-F5344CB8AC3E}">
        <p14:creationId xmlns:p14="http://schemas.microsoft.com/office/powerpoint/2010/main" val="2329434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6B752EA-AF42-D94E-A125-FF560987D610}"/>
              </a:ext>
            </a:extLst>
          </p:cNvPr>
          <p:cNvSpPr>
            <a:spLocks noGrp="1"/>
          </p:cNvSpPr>
          <p:nvPr>
            <p:ph type="title"/>
          </p:nvPr>
        </p:nvSpPr>
        <p:spPr/>
        <p:txBody>
          <a:bodyPr/>
          <a:lstStyle/>
          <a:p>
            <a:r>
              <a:rPr lang="en-US" dirty="0">
                <a:latin typeface="Arial Rounded MT Bold" panose="020F0704030504030204" pitchFamily="34" charset="77"/>
              </a:rPr>
              <a:t>Why are you here?  </a:t>
            </a:r>
            <a:br>
              <a:rPr lang="en-US" dirty="0">
                <a:latin typeface="Arial Rounded MT Bold" panose="020F0704030504030204" pitchFamily="34" charset="77"/>
              </a:rPr>
            </a:br>
            <a:r>
              <a:rPr lang="en-US" dirty="0">
                <a:latin typeface="Arial Rounded MT Bold" panose="020F0704030504030204" pitchFamily="34" charset="77"/>
              </a:rPr>
              <a:t>What do  you want to Know?</a:t>
            </a:r>
          </a:p>
        </p:txBody>
      </p:sp>
      <p:sp>
        <p:nvSpPr>
          <p:cNvPr id="4" name="Footer Placeholder 3">
            <a:extLst>
              <a:ext uri="{FF2B5EF4-FFF2-40B4-BE49-F238E27FC236}">
                <a16:creationId xmlns="" xmlns:a16="http://schemas.microsoft.com/office/drawing/2014/main" id="{6463740C-42AE-A44F-AF16-F108D7FA21D5}"/>
              </a:ext>
            </a:extLst>
          </p:cNvPr>
          <p:cNvSpPr>
            <a:spLocks noGrp="1"/>
          </p:cNvSpPr>
          <p:nvPr>
            <p:ph type="ftr" sz="quarter" idx="11"/>
          </p:nvPr>
        </p:nvSpPr>
        <p:spPr>
          <a:xfrm>
            <a:off x="5116018" y="5796639"/>
            <a:ext cx="5938836" cy="309201"/>
          </a:xfrm>
        </p:spPr>
        <p:txBody>
          <a:bodyPr/>
          <a:lstStyle/>
          <a:p>
            <a:r>
              <a:rPr lang="en-US" dirty="0"/>
              <a:t>Workshop presented by Dr. Carol L. Bobby at the  INQAAHE Conference held in  Sri Lanka, March 2019 </a:t>
            </a:r>
          </a:p>
        </p:txBody>
      </p:sp>
      <p:pic>
        <p:nvPicPr>
          <p:cNvPr id="1034" name="Picture 10" descr="/var/folders/sn/t1n4h4t11tz19g5_1fb7n0yr0000gn/T/com.microsoft.Powerpoint/WebArchiveCopyPasteTempFiles/INQAAHE-Conference-2019-conference-tour.PNG?itok=L7pyE1D4">
            <a:extLst>
              <a:ext uri="{FF2B5EF4-FFF2-40B4-BE49-F238E27FC236}">
                <a16:creationId xmlns="" xmlns:a16="http://schemas.microsoft.com/office/drawing/2014/main" id="{40265797-7DF7-8B4F-9A52-393574D8A11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23705" y="2103578"/>
            <a:ext cx="6031149" cy="344323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 xmlns:a16="http://schemas.microsoft.com/office/drawing/2014/main" id="{4362A097-2274-C54A-A70D-A8C7BD0043FE}"/>
              </a:ext>
            </a:extLst>
          </p:cNvPr>
          <p:cNvSpPr txBox="1"/>
          <p:nvPr/>
        </p:nvSpPr>
        <p:spPr>
          <a:xfrm>
            <a:off x="1293779" y="2019765"/>
            <a:ext cx="3394953" cy="4524315"/>
          </a:xfrm>
          <a:prstGeom prst="rect">
            <a:avLst/>
          </a:prstGeom>
          <a:noFill/>
        </p:spPr>
        <p:txBody>
          <a:bodyPr wrap="square" rtlCol="0">
            <a:spAutoFit/>
          </a:bodyPr>
          <a:lstStyle/>
          <a:p>
            <a:r>
              <a:rPr lang="en-US" dirty="0">
                <a:latin typeface="Arial Rounded MT Bold" panose="020F0704030504030204" pitchFamily="34" charset="77"/>
              </a:rPr>
              <a:t>a) I came to see the temples.</a:t>
            </a:r>
          </a:p>
          <a:p>
            <a:endParaRPr lang="en-US" dirty="0">
              <a:latin typeface="Arial Rounded MT Bold" panose="020F0704030504030204" pitchFamily="34" charset="77"/>
            </a:endParaRPr>
          </a:p>
          <a:p>
            <a:r>
              <a:rPr lang="en-US" dirty="0">
                <a:latin typeface="Arial Rounded MT Bold" panose="020F0704030504030204" pitchFamily="34" charset="77"/>
              </a:rPr>
              <a:t>c) I came to see to visit the elephant orphan age.</a:t>
            </a:r>
          </a:p>
          <a:p>
            <a:endParaRPr lang="en-US" dirty="0">
              <a:latin typeface="Arial Rounded MT Bold" panose="020F0704030504030204" pitchFamily="34" charset="77"/>
            </a:endParaRPr>
          </a:p>
          <a:p>
            <a:r>
              <a:rPr lang="en-US" dirty="0">
                <a:latin typeface="Arial Rounded MT Bold" panose="020F0704030504030204" pitchFamily="34" charset="77"/>
              </a:rPr>
              <a:t>c) I came to learn more about how my agency might benefit from using the GGP</a:t>
            </a:r>
          </a:p>
          <a:p>
            <a:endParaRPr lang="en-US" dirty="0">
              <a:latin typeface="Arial Rounded MT Bold" panose="020F0704030504030204" pitchFamily="34" charset="77"/>
            </a:endParaRPr>
          </a:p>
          <a:p>
            <a:r>
              <a:rPr lang="en-US" dirty="0">
                <a:latin typeface="Arial Rounded MT Bold" panose="020F0704030504030204" pitchFamily="34" charset="77"/>
              </a:rPr>
              <a:t>d) I came for the beaches.</a:t>
            </a:r>
          </a:p>
          <a:p>
            <a:endParaRPr lang="en-US" dirty="0">
              <a:latin typeface="Arial Rounded MT Bold" panose="020F0704030504030204" pitchFamily="34" charset="77"/>
            </a:endParaRPr>
          </a:p>
          <a:p>
            <a:r>
              <a:rPr lang="en-US" dirty="0">
                <a:latin typeface="Arial Rounded MT Bold" panose="020F0704030504030204" pitchFamily="34" charset="77"/>
              </a:rPr>
              <a:t>e) None of the above.</a:t>
            </a:r>
          </a:p>
          <a:p>
            <a:endParaRPr lang="en-US" dirty="0">
              <a:latin typeface="Arial Rounded MT Bold" panose="020F0704030504030204" pitchFamily="34" charset="77"/>
            </a:endParaRPr>
          </a:p>
          <a:p>
            <a:r>
              <a:rPr lang="en-US" dirty="0">
                <a:latin typeface="Arial Rounded MT Bold" panose="020F0704030504030204" pitchFamily="34" charset="77"/>
              </a:rPr>
              <a:t>f)  All of the above.</a:t>
            </a:r>
          </a:p>
          <a:p>
            <a:endParaRPr lang="en-US" dirty="0">
              <a:latin typeface="Arial Rounded MT Bold" panose="020F0704030504030204" pitchFamily="34" charset="77"/>
            </a:endParaRPr>
          </a:p>
          <a:p>
            <a:endParaRPr lang="en-US" dirty="0">
              <a:latin typeface="Arial Rounded MT Bold" panose="020F0704030504030204" pitchFamily="34" charset="77"/>
            </a:endParaRPr>
          </a:p>
        </p:txBody>
      </p:sp>
    </p:spTree>
    <p:extLst>
      <p:ext uri="{BB962C8B-B14F-4D97-AF65-F5344CB8AC3E}">
        <p14:creationId xmlns:p14="http://schemas.microsoft.com/office/powerpoint/2010/main" val="2464205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3B9E365-5C2F-5A46-9F1E-9709565795E2}"/>
              </a:ext>
            </a:extLst>
          </p:cNvPr>
          <p:cNvSpPr>
            <a:spLocks noGrp="1"/>
          </p:cNvSpPr>
          <p:nvPr>
            <p:ph type="title"/>
          </p:nvPr>
        </p:nvSpPr>
        <p:spPr/>
        <p:txBody>
          <a:bodyPr/>
          <a:lstStyle/>
          <a:p>
            <a:r>
              <a:rPr lang="en-US" dirty="0">
                <a:latin typeface="Arial Rounded MT Bold" panose="020F0704030504030204" pitchFamily="34" charset="77"/>
              </a:rPr>
              <a:t>Why use the GGP?</a:t>
            </a:r>
            <a:br>
              <a:rPr lang="en-US" dirty="0">
                <a:latin typeface="Arial Rounded MT Bold" panose="020F0704030504030204" pitchFamily="34" charset="77"/>
              </a:rPr>
            </a:br>
            <a:r>
              <a:rPr lang="en-US" dirty="0">
                <a:latin typeface="Arial Rounded MT Bold" panose="020F0704030504030204" pitchFamily="34" charset="77"/>
              </a:rPr>
              <a:t>What are the benefits</a:t>
            </a:r>
            <a:endParaRPr lang="en-US" dirty="0"/>
          </a:p>
        </p:txBody>
      </p:sp>
      <p:pic>
        <p:nvPicPr>
          <p:cNvPr id="12" name="Content Placeholder 11">
            <a:extLst>
              <a:ext uri="{FF2B5EF4-FFF2-40B4-BE49-F238E27FC236}">
                <a16:creationId xmlns="" xmlns:a16="http://schemas.microsoft.com/office/drawing/2014/main" id="{6AF5332C-21CF-334E-AB91-30851BD8EBEB}"/>
              </a:ext>
            </a:extLst>
          </p:cNvPr>
          <p:cNvPicPr>
            <a:picLocks noGrp="1" noChangeAspect="1"/>
          </p:cNvPicPr>
          <p:nvPr>
            <p:ph sz="half" idx="1"/>
          </p:nvPr>
        </p:nvPicPr>
        <p:blipFill>
          <a:blip r:embed="rId2"/>
          <a:stretch>
            <a:fillRect/>
          </a:stretch>
        </p:blipFill>
        <p:spPr>
          <a:xfrm>
            <a:off x="1449217" y="2030575"/>
            <a:ext cx="3391280" cy="3603936"/>
          </a:xfrm>
        </p:spPr>
      </p:pic>
      <p:pic>
        <p:nvPicPr>
          <p:cNvPr id="14" name="Content Placeholder 13">
            <a:extLst>
              <a:ext uri="{FF2B5EF4-FFF2-40B4-BE49-F238E27FC236}">
                <a16:creationId xmlns="" xmlns:a16="http://schemas.microsoft.com/office/drawing/2014/main" id="{A4888994-D7E0-334B-839C-BC3B6979998C}"/>
              </a:ext>
            </a:extLst>
          </p:cNvPr>
          <p:cNvPicPr>
            <a:picLocks noGrp="1" noChangeAspect="1"/>
          </p:cNvPicPr>
          <p:nvPr>
            <p:ph sz="half" idx="2"/>
          </p:nvPr>
        </p:nvPicPr>
        <p:blipFill>
          <a:blip r:embed="rId3"/>
          <a:stretch>
            <a:fillRect/>
          </a:stretch>
        </p:blipFill>
        <p:spPr>
          <a:xfrm>
            <a:off x="7710290" y="2030575"/>
            <a:ext cx="3344562" cy="3603936"/>
          </a:xfrm>
        </p:spPr>
      </p:pic>
      <p:sp>
        <p:nvSpPr>
          <p:cNvPr id="4" name="Footer Placeholder 3">
            <a:extLst>
              <a:ext uri="{FF2B5EF4-FFF2-40B4-BE49-F238E27FC236}">
                <a16:creationId xmlns="" xmlns:a16="http://schemas.microsoft.com/office/drawing/2014/main" id="{749C0BFB-97D2-B544-B82B-46BF2E2ABFC8}"/>
              </a:ext>
            </a:extLst>
          </p:cNvPr>
          <p:cNvSpPr>
            <a:spLocks noGrp="1"/>
          </p:cNvSpPr>
          <p:nvPr>
            <p:ph type="ftr" sz="quarter" idx="11"/>
          </p:nvPr>
        </p:nvSpPr>
        <p:spPr>
          <a:xfrm>
            <a:off x="0" y="5800892"/>
            <a:ext cx="5938836" cy="309201"/>
          </a:xfrm>
        </p:spPr>
        <p:txBody>
          <a:bodyPr/>
          <a:lstStyle/>
          <a:p>
            <a:r>
              <a:rPr lang="en-US" dirty="0"/>
              <a:t>Workshop presented by Dr. Carol L. Bobby at the  INQAAHE Conference held in  Sri Lanka, March 2019 </a:t>
            </a:r>
          </a:p>
        </p:txBody>
      </p:sp>
      <p:sp>
        <p:nvSpPr>
          <p:cNvPr id="15" name="TextBox 14">
            <a:extLst>
              <a:ext uri="{FF2B5EF4-FFF2-40B4-BE49-F238E27FC236}">
                <a16:creationId xmlns="" xmlns:a16="http://schemas.microsoft.com/office/drawing/2014/main" id="{4C938F3F-B670-9444-9645-78B29E06A9E8}"/>
              </a:ext>
            </a:extLst>
          </p:cNvPr>
          <p:cNvSpPr txBox="1"/>
          <p:nvPr/>
        </p:nvSpPr>
        <p:spPr>
          <a:xfrm>
            <a:off x="4970834" y="2461098"/>
            <a:ext cx="2645923" cy="2554545"/>
          </a:xfrm>
          <a:prstGeom prst="rect">
            <a:avLst/>
          </a:prstGeom>
          <a:noFill/>
        </p:spPr>
        <p:txBody>
          <a:bodyPr wrap="square" rtlCol="0">
            <a:spAutoFit/>
          </a:bodyPr>
          <a:lstStyle/>
          <a:p>
            <a:pPr algn="ctr"/>
            <a:r>
              <a:rPr lang="en-US" sz="3200" dirty="0">
                <a:latin typeface="Arial Rounded MT Bold" panose="020F0704030504030204" pitchFamily="34" charset="77"/>
              </a:rPr>
              <a:t>What’s good for the goose is good for the gander!</a:t>
            </a:r>
          </a:p>
        </p:txBody>
      </p:sp>
    </p:spTree>
    <p:extLst>
      <p:ext uri="{BB962C8B-B14F-4D97-AF65-F5344CB8AC3E}">
        <p14:creationId xmlns:p14="http://schemas.microsoft.com/office/powerpoint/2010/main" val="4090611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203588D6-5DFF-1A4B-B0A5-3CEFD160922A}"/>
              </a:ext>
            </a:extLst>
          </p:cNvPr>
          <p:cNvSpPr>
            <a:spLocks noGrp="1"/>
          </p:cNvSpPr>
          <p:nvPr>
            <p:ph type="title"/>
          </p:nvPr>
        </p:nvSpPr>
        <p:spPr/>
        <p:txBody>
          <a:bodyPr/>
          <a:lstStyle/>
          <a:p>
            <a:r>
              <a:rPr lang="en-US" dirty="0">
                <a:latin typeface="Arial Rounded MT Bold" panose="020F0704030504030204" pitchFamily="34" charset="77"/>
              </a:rPr>
              <a:t>Why use the GGP?</a:t>
            </a:r>
            <a:br>
              <a:rPr lang="en-US" dirty="0">
                <a:latin typeface="Arial Rounded MT Bold" panose="020F0704030504030204" pitchFamily="34" charset="77"/>
              </a:rPr>
            </a:br>
            <a:r>
              <a:rPr lang="en-US" dirty="0">
                <a:latin typeface="Arial Rounded MT Bold" panose="020F0704030504030204" pitchFamily="34" charset="77"/>
              </a:rPr>
              <a:t>What are the benefits</a:t>
            </a:r>
          </a:p>
        </p:txBody>
      </p:sp>
      <p:sp>
        <p:nvSpPr>
          <p:cNvPr id="6" name="Text Placeholder 5">
            <a:extLst>
              <a:ext uri="{FF2B5EF4-FFF2-40B4-BE49-F238E27FC236}">
                <a16:creationId xmlns="" xmlns:a16="http://schemas.microsoft.com/office/drawing/2014/main" id="{3E7C0A72-9D3A-1741-A89A-F33EB3CD1D28}"/>
              </a:ext>
            </a:extLst>
          </p:cNvPr>
          <p:cNvSpPr>
            <a:spLocks noGrp="1"/>
          </p:cNvSpPr>
          <p:nvPr>
            <p:ph type="body" idx="1"/>
          </p:nvPr>
        </p:nvSpPr>
        <p:spPr>
          <a:xfrm>
            <a:off x="1447191" y="1459510"/>
            <a:ext cx="4645152" cy="801943"/>
          </a:xfrm>
        </p:spPr>
        <p:txBody>
          <a:bodyPr/>
          <a:lstStyle/>
          <a:p>
            <a:r>
              <a:rPr lang="en-US" dirty="0">
                <a:latin typeface="Arial Rounded MT Bold" panose="020F0704030504030204" pitchFamily="34" charset="77"/>
              </a:rPr>
              <a:t>Accountability</a:t>
            </a:r>
          </a:p>
        </p:txBody>
      </p:sp>
      <p:sp>
        <p:nvSpPr>
          <p:cNvPr id="7" name="Content Placeholder 6">
            <a:extLst>
              <a:ext uri="{FF2B5EF4-FFF2-40B4-BE49-F238E27FC236}">
                <a16:creationId xmlns="" xmlns:a16="http://schemas.microsoft.com/office/drawing/2014/main" id="{5E3CADD5-7283-974C-B28E-036E3B183DF1}"/>
              </a:ext>
            </a:extLst>
          </p:cNvPr>
          <p:cNvSpPr>
            <a:spLocks noGrp="1"/>
          </p:cNvSpPr>
          <p:nvPr>
            <p:ph sz="half" idx="2"/>
          </p:nvPr>
        </p:nvSpPr>
        <p:spPr>
          <a:xfrm>
            <a:off x="1447191" y="2265671"/>
            <a:ext cx="4645152" cy="3052048"/>
          </a:xfrm>
        </p:spPr>
        <p:txBody>
          <a:bodyPr>
            <a:normAutofit fontScale="85000" lnSpcReduction="10000"/>
          </a:bodyPr>
          <a:lstStyle/>
          <a:p>
            <a:r>
              <a:rPr lang="en-US" dirty="0"/>
              <a:t>to be recognized as legitimate and enhance your agency’s reputation </a:t>
            </a:r>
          </a:p>
          <a:p>
            <a:r>
              <a:rPr lang="en-US" dirty="0"/>
              <a:t>to be competitive in the EQA arena and in the global market place</a:t>
            </a:r>
          </a:p>
          <a:p>
            <a:r>
              <a:rPr lang="en-US" dirty="0"/>
              <a:t>to demonstrate effective and proven resource management to the publics served by the EQAA</a:t>
            </a:r>
          </a:p>
          <a:p>
            <a:r>
              <a:rPr lang="en-US" dirty="0"/>
              <a:t>to remain able to respond to the changing nature of higher education</a:t>
            </a:r>
          </a:p>
          <a:p>
            <a:endParaRPr lang="en-US" dirty="0"/>
          </a:p>
          <a:p>
            <a:endParaRPr lang="en-US" dirty="0"/>
          </a:p>
        </p:txBody>
      </p:sp>
      <p:sp>
        <p:nvSpPr>
          <p:cNvPr id="8" name="Text Placeholder 7">
            <a:extLst>
              <a:ext uri="{FF2B5EF4-FFF2-40B4-BE49-F238E27FC236}">
                <a16:creationId xmlns="" xmlns:a16="http://schemas.microsoft.com/office/drawing/2014/main" id="{9F278ADB-37C8-B94D-A0CD-57101EBA81E9}"/>
              </a:ext>
            </a:extLst>
          </p:cNvPr>
          <p:cNvSpPr>
            <a:spLocks noGrp="1"/>
          </p:cNvSpPr>
          <p:nvPr>
            <p:ph type="body" sz="quarter" idx="3"/>
          </p:nvPr>
        </p:nvSpPr>
        <p:spPr>
          <a:xfrm>
            <a:off x="6409700" y="1459510"/>
            <a:ext cx="4645152" cy="802237"/>
          </a:xfrm>
        </p:spPr>
        <p:txBody>
          <a:bodyPr/>
          <a:lstStyle/>
          <a:p>
            <a:r>
              <a:rPr lang="en-US" dirty="0">
                <a:latin typeface="Arial Rounded MT Bold" panose="020F0704030504030204" pitchFamily="34" charset="77"/>
              </a:rPr>
              <a:t>Improvement </a:t>
            </a:r>
          </a:p>
        </p:txBody>
      </p:sp>
      <p:sp>
        <p:nvSpPr>
          <p:cNvPr id="9" name="Content Placeholder 8">
            <a:extLst>
              <a:ext uri="{FF2B5EF4-FFF2-40B4-BE49-F238E27FC236}">
                <a16:creationId xmlns="" xmlns:a16="http://schemas.microsoft.com/office/drawing/2014/main" id="{EBC4F101-09EC-1142-ABD9-50F77FDC6759}"/>
              </a:ext>
            </a:extLst>
          </p:cNvPr>
          <p:cNvSpPr>
            <a:spLocks noGrp="1"/>
          </p:cNvSpPr>
          <p:nvPr>
            <p:ph sz="quarter" idx="4"/>
          </p:nvPr>
        </p:nvSpPr>
        <p:spPr>
          <a:xfrm>
            <a:off x="6409700" y="2261453"/>
            <a:ext cx="4645152" cy="3458411"/>
          </a:xfrm>
        </p:spPr>
        <p:txBody>
          <a:bodyPr>
            <a:normAutofit fontScale="85000" lnSpcReduction="10000"/>
          </a:bodyPr>
          <a:lstStyle/>
          <a:p>
            <a:r>
              <a:rPr lang="en-US" dirty="0"/>
              <a:t>to foster a commitment to self-review and self-directed change</a:t>
            </a:r>
          </a:p>
          <a:p>
            <a:r>
              <a:rPr lang="en-US" dirty="0"/>
              <a:t>to improve fairness and consistency in agency review and decision-making processes</a:t>
            </a:r>
          </a:p>
          <a:p>
            <a:r>
              <a:rPr lang="en-US" dirty="0"/>
              <a:t>to foster an attitude of excellence in practice</a:t>
            </a:r>
          </a:p>
          <a:p>
            <a:r>
              <a:rPr lang="en-US" dirty="0"/>
              <a:t>to provide professional development among EQAA staff and volunteers</a:t>
            </a:r>
          </a:p>
          <a:p>
            <a:r>
              <a:rPr lang="en-US" dirty="0"/>
              <a:t>to establish greater collaboration with other EQAAs and their networks</a:t>
            </a:r>
          </a:p>
          <a:p>
            <a:endParaRPr lang="en-US" dirty="0"/>
          </a:p>
        </p:txBody>
      </p:sp>
      <p:sp>
        <p:nvSpPr>
          <p:cNvPr id="4" name="Footer Placeholder 3">
            <a:extLst>
              <a:ext uri="{FF2B5EF4-FFF2-40B4-BE49-F238E27FC236}">
                <a16:creationId xmlns="" xmlns:a16="http://schemas.microsoft.com/office/drawing/2014/main" id="{AD97051B-6E37-8D40-A34E-E488A09B865A}"/>
              </a:ext>
            </a:extLst>
          </p:cNvPr>
          <p:cNvSpPr>
            <a:spLocks noGrp="1"/>
          </p:cNvSpPr>
          <p:nvPr>
            <p:ph type="ftr" sz="quarter" idx="11"/>
          </p:nvPr>
        </p:nvSpPr>
        <p:spPr>
          <a:xfrm>
            <a:off x="0" y="5805980"/>
            <a:ext cx="5938836" cy="309201"/>
          </a:xfrm>
        </p:spPr>
        <p:txBody>
          <a:bodyPr/>
          <a:lstStyle/>
          <a:p>
            <a:r>
              <a:rPr lang="en-US" dirty="0"/>
              <a:t>Workshop presented by Dr. Carol L. Bobby at the  INQAAHE Conference held in  Sri Lanka, March 2019 </a:t>
            </a:r>
          </a:p>
        </p:txBody>
      </p:sp>
    </p:spTree>
    <p:extLst>
      <p:ext uri="{BB962C8B-B14F-4D97-AF65-F5344CB8AC3E}">
        <p14:creationId xmlns:p14="http://schemas.microsoft.com/office/powerpoint/2010/main" val="4160028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66C105-34DD-7C46-B1BA-8846A6AF2B77}"/>
              </a:ext>
            </a:extLst>
          </p:cNvPr>
          <p:cNvSpPr>
            <a:spLocks noGrp="1"/>
          </p:cNvSpPr>
          <p:nvPr>
            <p:ph type="title"/>
          </p:nvPr>
        </p:nvSpPr>
        <p:spPr>
          <a:xfrm>
            <a:off x="1449217" y="359923"/>
            <a:ext cx="9605635" cy="1504271"/>
          </a:xfrm>
        </p:spPr>
        <p:txBody>
          <a:bodyPr>
            <a:normAutofit fontScale="90000"/>
          </a:bodyPr>
          <a:lstStyle/>
          <a:p>
            <a:r>
              <a:rPr lang="en-US" dirty="0">
                <a:latin typeface="Arial Rounded MT Bold" panose="020F0704030504030204" pitchFamily="34" charset="77"/>
              </a:rPr>
              <a:t>Overview of the 6 Main sections of the </a:t>
            </a:r>
            <a:br>
              <a:rPr lang="en-US" dirty="0">
                <a:latin typeface="Arial Rounded MT Bold" panose="020F0704030504030204" pitchFamily="34" charset="77"/>
              </a:rPr>
            </a:br>
            <a:r>
              <a:rPr lang="en-US" dirty="0">
                <a:latin typeface="Arial Rounded MT Bold" panose="020F0704030504030204" pitchFamily="34" charset="77"/>
              </a:rPr>
              <a:t>2016 GGP </a:t>
            </a:r>
            <a:br>
              <a:rPr lang="en-US" dirty="0">
                <a:latin typeface="Arial Rounded MT Bold" panose="020F0704030504030204" pitchFamily="34" charset="77"/>
              </a:rPr>
            </a:br>
            <a:r>
              <a:rPr lang="en-US" dirty="0">
                <a:latin typeface="Arial Rounded MT Bold" panose="020F0704030504030204" pitchFamily="34" charset="77"/>
              </a:rPr>
              <a:t/>
            </a:r>
            <a:br>
              <a:rPr lang="en-US" dirty="0">
                <a:latin typeface="Arial Rounded MT Bold" panose="020F0704030504030204" pitchFamily="34" charset="77"/>
              </a:rPr>
            </a:br>
            <a:r>
              <a:rPr lang="en-US" sz="1400" dirty="0">
                <a:solidFill>
                  <a:schemeClr val="accent1">
                    <a:lumMod val="75000"/>
                  </a:schemeClr>
                </a:solidFill>
                <a:latin typeface="Arial Rounded MT Bold" panose="020F0704030504030204" pitchFamily="34" charset="77"/>
              </a:rPr>
              <a:t>as presented in the 2018 procedures manual</a:t>
            </a:r>
            <a:endParaRPr lang="en-US" dirty="0">
              <a:solidFill>
                <a:schemeClr val="accent1">
                  <a:lumMod val="75000"/>
                </a:schemeClr>
              </a:solidFill>
              <a:latin typeface="Arial Rounded MT Bold" panose="020F0704030504030204" pitchFamily="34" charset="77"/>
            </a:endParaRPr>
          </a:p>
        </p:txBody>
      </p:sp>
      <p:sp>
        <p:nvSpPr>
          <p:cNvPr id="5" name="Content Placeholder 4">
            <a:extLst>
              <a:ext uri="{FF2B5EF4-FFF2-40B4-BE49-F238E27FC236}">
                <a16:creationId xmlns="" xmlns:a16="http://schemas.microsoft.com/office/drawing/2014/main" id="{52EDACCF-AB24-264C-BA3B-603E7C34E929}"/>
              </a:ext>
            </a:extLst>
          </p:cNvPr>
          <p:cNvSpPr>
            <a:spLocks noGrp="1"/>
          </p:cNvSpPr>
          <p:nvPr>
            <p:ph sz="half" idx="1"/>
          </p:nvPr>
        </p:nvSpPr>
        <p:spPr>
          <a:xfrm>
            <a:off x="1177047" y="1864194"/>
            <a:ext cx="5074987" cy="3912602"/>
          </a:xfrm>
        </p:spPr>
        <p:txBody>
          <a:bodyPr>
            <a:normAutofit fontScale="62500" lnSpcReduction="20000"/>
          </a:bodyPr>
          <a:lstStyle/>
          <a:p>
            <a:r>
              <a:rPr lang="en-US" dirty="0">
                <a:latin typeface="Arial Rounded MT Bold" panose="020F0704030504030204" pitchFamily="34" charset="77"/>
              </a:rPr>
              <a:t>Section I – The EQAA’s Structure</a:t>
            </a:r>
          </a:p>
          <a:p>
            <a:pPr lvl="1"/>
            <a:r>
              <a:rPr lang="en-US" dirty="0">
                <a:latin typeface="Arial Rounded MT Bold" panose="020F0704030504030204" pitchFamily="34" charset="77"/>
              </a:rPr>
              <a:t>Structure &amp; legitimacy/</a:t>
            </a:r>
            <a:r>
              <a:rPr lang="en-US" dirty="0" err="1">
                <a:latin typeface="Arial Rounded MT Bold" panose="020F0704030504030204" pitchFamily="34" charset="77"/>
              </a:rPr>
              <a:t>recogntion</a:t>
            </a:r>
            <a:endParaRPr lang="en-US" dirty="0">
              <a:latin typeface="Arial Rounded MT Bold" panose="020F0704030504030204" pitchFamily="34" charset="77"/>
            </a:endParaRPr>
          </a:p>
          <a:p>
            <a:pPr lvl="1"/>
            <a:r>
              <a:rPr lang="en-US" dirty="0">
                <a:latin typeface="Arial Rounded MT Bold" panose="020F0704030504030204" pitchFamily="34" charset="77"/>
              </a:rPr>
              <a:t>Mission &amp; purposes</a:t>
            </a:r>
          </a:p>
          <a:p>
            <a:pPr lvl="1"/>
            <a:r>
              <a:rPr lang="en-US" dirty="0">
                <a:latin typeface="Arial Rounded MT Bold" panose="020F0704030504030204" pitchFamily="34" charset="77"/>
              </a:rPr>
              <a:t>Governance</a:t>
            </a:r>
          </a:p>
          <a:p>
            <a:pPr lvl="1"/>
            <a:r>
              <a:rPr lang="en-US" dirty="0">
                <a:latin typeface="Arial Rounded MT Bold" panose="020F0704030504030204" pitchFamily="34" charset="77"/>
              </a:rPr>
              <a:t>Resources </a:t>
            </a:r>
          </a:p>
          <a:p>
            <a:r>
              <a:rPr lang="en-US" dirty="0">
                <a:latin typeface="Arial Rounded MT Bold" panose="020F0704030504030204" pitchFamily="34" charset="77"/>
              </a:rPr>
              <a:t>Section II –  The EQAA’s Accountability</a:t>
            </a:r>
          </a:p>
          <a:p>
            <a:pPr lvl="1"/>
            <a:r>
              <a:rPr lang="en-US" dirty="0">
                <a:latin typeface="Arial Rounded MT Bold" panose="020F0704030504030204" pitchFamily="34" charset="77"/>
              </a:rPr>
              <a:t>QA of the EQAA</a:t>
            </a:r>
          </a:p>
          <a:p>
            <a:pPr lvl="1"/>
            <a:r>
              <a:rPr lang="en-US" dirty="0">
                <a:latin typeface="Arial Rounded MT Bold" panose="020F0704030504030204" pitchFamily="34" charset="77"/>
              </a:rPr>
              <a:t>Links to the QA Community s</a:t>
            </a:r>
          </a:p>
          <a:p>
            <a:r>
              <a:rPr lang="en-US" dirty="0">
                <a:latin typeface="Arial Rounded MT Bold" panose="020F0704030504030204" pitchFamily="34" charset="77"/>
              </a:rPr>
              <a:t>Section III – The EQAA’s Framework to  Externally Review HEIs</a:t>
            </a:r>
          </a:p>
          <a:p>
            <a:pPr lvl="1"/>
            <a:r>
              <a:rPr lang="en-US" dirty="0">
                <a:latin typeface="Arial Rounded MT Bold" panose="020F0704030504030204" pitchFamily="34" charset="77"/>
              </a:rPr>
              <a:t>The relationship between the EQAA and HEI</a:t>
            </a:r>
          </a:p>
          <a:p>
            <a:pPr lvl="1"/>
            <a:r>
              <a:rPr lang="en-US" dirty="0">
                <a:latin typeface="Arial Rounded MT Bold" panose="020F0704030504030204" pitchFamily="34" charset="77"/>
              </a:rPr>
              <a:t>Defining the criteria</a:t>
            </a:r>
          </a:p>
          <a:p>
            <a:pPr lvl="1"/>
            <a:r>
              <a:rPr lang="en-US" dirty="0">
                <a:latin typeface="Arial Rounded MT Bold" panose="020F0704030504030204" pitchFamily="34" charset="77"/>
              </a:rPr>
              <a:t>The external review process</a:t>
            </a:r>
          </a:p>
          <a:p>
            <a:pPr lvl="1"/>
            <a:r>
              <a:rPr lang="en-US" dirty="0">
                <a:latin typeface="Arial Rounded MT Bold" panose="020F0704030504030204" pitchFamily="34" charset="77"/>
              </a:rPr>
              <a:t>Requirements for self-evaluation within the HEI and/or its </a:t>
            </a:r>
            <a:r>
              <a:rPr lang="en-US" dirty="0" err="1">
                <a:latin typeface="Arial Rounded MT Bold" panose="020F0704030504030204" pitchFamily="34" charset="77"/>
              </a:rPr>
              <a:t>programmes</a:t>
            </a:r>
            <a:endParaRPr lang="en-US" dirty="0">
              <a:latin typeface="Arial Rounded MT Bold" panose="020F0704030504030204" pitchFamily="34" charset="77"/>
            </a:endParaRPr>
          </a:p>
          <a:p>
            <a:endParaRPr lang="en-US" dirty="0">
              <a:latin typeface="Arial Rounded MT Bold" panose="020F0704030504030204" pitchFamily="34" charset="77"/>
            </a:endParaRPr>
          </a:p>
          <a:p>
            <a:pPr lvl="1"/>
            <a:endParaRPr lang="en-US" dirty="0">
              <a:latin typeface="Arial Rounded MT Bold" panose="020F0704030504030204" pitchFamily="34" charset="77"/>
            </a:endParaRPr>
          </a:p>
          <a:p>
            <a:pPr lvl="1"/>
            <a:endParaRPr lang="en-US" dirty="0">
              <a:latin typeface="Arial Rounded MT Bold" panose="020F0704030504030204" pitchFamily="34" charset="77"/>
            </a:endParaRPr>
          </a:p>
        </p:txBody>
      </p:sp>
      <p:sp>
        <p:nvSpPr>
          <p:cNvPr id="6" name="Content Placeholder 5">
            <a:extLst>
              <a:ext uri="{FF2B5EF4-FFF2-40B4-BE49-F238E27FC236}">
                <a16:creationId xmlns="" xmlns:a16="http://schemas.microsoft.com/office/drawing/2014/main" id="{E123C8EF-B732-AE42-9C8C-B78C20B50945}"/>
              </a:ext>
            </a:extLst>
          </p:cNvPr>
          <p:cNvSpPr>
            <a:spLocks noGrp="1"/>
          </p:cNvSpPr>
          <p:nvPr>
            <p:ph sz="half" idx="2"/>
          </p:nvPr>
        </p:nvSpPr>
        <p:spPr>
          <a:xfrm>
            <a:off x="6211006" y="1864194"/>
            <a:ext cx="5269150" cy="3912603"/>
          </a:xfrm>
        </p:spPr>
        <p:txBody>
          <a:bodyPr>
            <a:normAutofit fontScale="62500" lnSpcReduction="20000"/>
          </a:bodyPr>
          <a:lstStyle/>
          <a:p>
            <a:r>
              <a:rPr lang="en-US" dirty="0">
                <a:latin typeface="Arial Rounded MT Bold" panose="020F0704030504030204" pitchFamily="34" charset="77"/>
              </a:rPr>
              <a:t>Section IV – The EQAA’s Relationship with the Public</a:t>
            </a:r>
          </a:p>
          <a:p>
            <a:pPr lvl="1"/>
            <a:r>
              <a:rPr lang="en-US" dirty="0">
                <a:latin typeface="Arial Rounded MT Bold" panose="020F0704030504030204" pitchFamily="34" charset="77"/>
              </a:rPr>
              <a:t>Public transparency with regard to EQAA policies and evaluation reports and decisions</a:t>
            </a:r>
          </a:p>
          <a:p>
            <a:pPr lvl="1"/>
            <a:r>
              <a:rPr lang="en-US" dirty="0">
                <a:latin typeface="Arial Rounded MT Bold" panose="020F0704030504030204" pitchFamily="34" charset="77"/>
              </a:rPr>
              <a:t>Other public reports (re: EQAA’s own performance; periodic integrated reports on activities, outcomes)</a:t>
            </a:r>
          </a:p>
          <a:p>
            <a:r>
              <a:rPr lang="en-US" dirty="0">
                <a:latin typeface="Arial Rounded MT Bold" panose="020F0704030504030204" pitchFamily="34" charset="77"/>
              </a:rPr>
              <a:t>Section V – Decision-making</a:t>
            </a:r>
          </a:p>
          <a:p>
            <a:pPr lvl="1"/>
            <a:r>
              <a:rPr lang="en-US" dirty="0">
                <a:latin typeface="Arial Rounded MT Bold" panose="020F0704030504030204" pitchFamily="34" charset="77"/>
              </a:rPr>
              <a:t>The decision-making process</a:t>
            </a:r>
          </a:p>
          <a:p>
            <a:pPr lvl="1"/>
            <a:r>
              <a:rPr lang="en-US" dirty="0">
                <a:latin typeface="Arial Rounded MT Bold" panose="020F0704030504030204" pitchFamily="34" charset="77"/>
              </a:rPr>
              <a:t>Processes for appeals and complaints</a:t>
            </a:r>
          </a:p>
          <a:p>
            <a:r>
              <a:rPr lang="en-US" dirty="0">
                <a:latin typeface="Arial Rounded MT Bold" panose="020F0704030504030204" pitchFamily="34" charset="77"/>
              </a:rPr>
              <a:t>Section VI – The QA of Cross Border Higher Education</a:t>
            </a:r>
          </a:p>
          <a:p>
            <a:pPr lvl="1"/>
            <a:r>
              <a:rPr lang="en-US" dirty="0">
                <a:latin typeface="Arial Rounded MT Bold" panose="020F0704030504030204" pitchFamily="34" charset="77"/>
              </a:rPr>
              <a:t>Criteria for transnational/cross-border education</a:t>
            </a:r>
          </a:p>
          <a:p>
            <a:pPr lvl="1"/>
            <a:r>
              <a:rPr lang="en-US" dirty="0">
                <a:latin typeface="Arial Rounded MT Bold" panose="020F0704030504030204" pitchFamily="34" charset="77"/>
              </a:rPr>
              <a:t>Collaboration with other agencies</a:t>
            </a:r>
          </a:p>
          <a:p>
            <a:pPr lvl="1"/>
            <a:endParaRPr lang="en-US" dirty="0">
              <a:latin typeface="Arial Rounded MT Bold" panose="020F0704030504030204" pitchFamily="34" charset="77"/>
            </a:endParaRPr>
          </a:p>
        </p:txBody>
      </p:sp>
      <p:sp>
        <p:nvSpPr>
          <p:cNvPr id="4" name="Footer Placeholder 3">
            <a:extLst>
              <a:ext uri="{FF2B5EF4-FFF2-40B4-BE49-F238E27FC236}">
                <a16:creationId xmlns="" xmlns:a16="http://schemas.microsoft.com/office/drawing/2014/main" id="{6FB9353E-1B93-4F46-AE2C-039DD62E9834}"/>
              </a:ext>
            </a:extLst>
          </p:cNvPr>
          <p:cNvSpPr>
            <a:spLocks noGrp="1"/>
          </p:cNvSpPr>
          <p:nvPr>
            <p:ph type="ftr" sz="quarter" idx="11"/>
          </p:nvPr>
        </p:nvSpPr>
        <p:spPr>
          <a:xfrm>
            <a:off x="0" y="5776796"/>
            <a:ext cx="5938836" cy="309201"/>
          </a:xfrm>
        </p:spPr>
        <p:txBody>
          <a:bodyPr/>
          <a:lstStyle/>
          <a:p>
            <a:r>
              <a:rPr lang="en-US" dirty="0"/>
              <a:t>Workshop presented by Dr. Carol L. Bobby at the  INQAAHE Conference held in  Sri Lanka, March 2019 </a:t>
            </a:r>
          </a:p>
        </p:txBody>
      </p:sp>
    </p:spTree>
    <p:extLst>
      <p:ext uri="{BB962C8B-B14F-4D97-AF65-F5344CB8AC3E}">
        <p14:creationId xmlns:p14="http://schemas.microsoft.com/office/powerpoint/2010/main" val="1288511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 xmlns:a16="http://schemas.microsoft.com/office/drawing/2014/main" id="{378CDE8A-CD3C-FE44-BFDA-07F668D5BF42}"/>
              </a:ext>
            </a:extLst>
          </p:cNvPr>
          <p:cNvSpPr>
            <a:spLocks noGrp="1"/>
          </p:cNvSpPr>
          <p:nvPr>
            <p:ph type="title"/>
          </p:nvPr>
        </p:nvSpPr>
        <p:spPr>
          <a:xfrm>
            <a:off x="1539127" y="1190390"/>
            <a:ext cx="9603275" cy="1049235"/>
          </a:xfrm>
        </p:spPr>
        <p:txBody>
          <a:bodyPr/>
          <a:lstStyle/>
          <a:p>
            <a:r>
              <a:rPr lang="en-US" dirty="0">
                <a:latin typeface="Arial Rounded MT Bold" panose="020F0704030504030204" pitchFamily="34" charset="77"/>
              </a:rPr>
              <a:t>3 Pathways to GGP Alignment</a:t>
            </a:r>
          </a:p>
        </p:txBody>
      </p:sp>
      <p:sp>
        <p:nvSpPr>
          <p:cNvPr id="9" name="Content Placeholder 8">
            <a:extLst>
              <a:ext uri="{FF2B5EF4-FFF2-40B4-BE49-F238E27FC236}">
                <a16:creationId xmlns="" xmlns:a16="http://schemas.microsoft.com/office/drawing/2014/main" id="{CA67E2F7-86E3-7A4B-AEE7-812E75D860A4}"/>
              </a:ext>
            </a:extLst>
          </p:cNvPr>
          <p:cNvSpPr>
            <a:spLocks noGrp="1"/>
          </p:cNvSpPr>
          <p:nvPr>
            <p:ph idx="1"/>
          </p:nvPr>
        </p:nvSpPr>
        <p:spPr>
          <a:xfrm>
            <a:off x="1539127" y="1879545"/>
            <a:ext cx="9486544" cy="3887524"/>
          </a:xfrm>
        </p:spPr>
        <p:txBody>
          <a:bodyPr>
            <a:normAutofit fontScale="62500" lnSpcReduction="20000"/>
          </a:bodyPr>
          <a:lstStyle/>
          <a:p>
            <a:r>
              <a:rPr lang="en-US" sz="2800" dirty="0">
                <a:solidFill>
                  <a:srgbClr val="FF0000"/>
                </a:solidFill>
                <a:latin typeface="Arial Rounded MT Bold" panose="020F0704030504030204" pitchFamily="34" charset="77"/>
              </a:rPr>
              <a:t>Review – </a:t>
            </a:r>
            <a:r>
              <a:rPr lang="en-US" sz="2800" i="1" dirty="0">
                <a:solidFill>
                  <a:srgbClr val="FF0000"/>
                </a:solidFill>
                <a:latin typeface="Arial Rounded MT Bold" panose="020F0704030504030204" pitchFamily="34" charset="77"/>
              </a:rPr>
              <a:t>application submitted only to INQAAHE and</a:t>
            </a:r>
            <a:r>
              <a:rPr lang="en-US" sz="2800" dirty="0">
                <a:solidFill>
                  <a:srgbClr val="FF0000"/>
                </a:solidFill>
                <a:latin typeface="Arial Rounded MT Bold" panose="020F0704030504030204" pitchFamily="34" charset="77"/>
              </a:rPr>
              <a:t> </a:t>
            </a:r>
            <a:r>
              <a:rPr lang="en-US" sz="2800" i="1" dirty="0">
                <a:solidFill>
                  <a:srgbClr val="FF0000"/>
                </a:solidFill>
                <a:latin typeface="Arial Rounded MT Bold" panose="020F0704030504030204" pitchFamily="34" charset="77"/>
              </a:rPr>
              <a:t>review conducted only by INQAAHE</a:t>
            </a:r>
          </a:p>
          <a:p>
            <a:r>
              <a:rPr lang="en-US" sz="2800" dirty="0">
                <a:solidFill>
                  <a:srgbClr val="00B050"/>
                </a:solidFill>
                <a:latin typeface="Arial Rounded MT Bold" panose="020F0704030504030204" pitchFamily="34" charset="77"/>
              </a:rPr>
              <a:t>Joint Review – </a:t>
            </a:r>
            <a:r>
              <a:rPr lang="en-US" sz="2800" i="1" dirty="0">
                <a:solidFill>
                  <a:srgbClr val="00B050"/>
                </a:solidFill>
                <a:latin typeface="Arial Rounded MT Bold" panose="020F0704030504030204" pitchFamily="34" charset="77"/>
              </a:rPr>
              <a:t>must request permission from another reputable QA body (e.g., CHEA, ENQA) to have a joint review conducted simultaneously with INQAAHE. Requires alignment of the two body’s criteria and agreement on team membership. Decisions are made independently by each body and may result in two recognized labels for the successful applicant.</a:t>
            </a:r>
          </a:p>
          <a:p>
            <a:r>
              <a:rPr lang="en-US" sz="2800" dirty="0">
                <a:solidFill>
                  <a:schemeClr val="accent3">
                    <a:lumMod val="75000"/>
                  </a:schemeClr>
                </a:solidFill>
                <a:latin typeface="Arial Rounded MT Bold" panose="020F0704030504030204" pitchFamily="34" charset="77"/>
              </a:rPr>
              <a:t>Recognition – </a:t>
            </a:r>
            <a:r>
              <a:rPr lang="en-US" sz="2800" i="1" dirty="0">
                <a:solidFill>
                  <a:schemeClr val="accent3">
                    <a:lumMod val="75000"/>
                  </a:schemeClr>
                </a:solidFill>
                <a:latin typeface="Arial Rounded MT Bold" panose="020F0704030504030204" pitchFamily="34" charset="77"/>
              </a:rPr>
              <a:t>applicant agency already holds another body’s recognition label and asks INQAAHE to recognize this body’s criteria and processes as substantially equivalent.  Evidence of the other body’s review processes and the outcomes of the external review, including all reports, must be submitted.  INQAAHE determines is equivalency is in alignment for GGP recognition.</a:t>
            </a:r>
          </a:p>
          <a:p>
            <a:pPr marL="0" indent="0">
              <a:buNone/>
            </a:pPr>
            <a:endParaRPr lang="en-US" sz="2800" dirty="0">
              <a:solidFill>
                <a:schemeClr val="accent3">
                  <a:lumMod val="75000"/>
                </a:schemeClr>
              </a:solidFill>
              <a:latin typeface="Arial Rounded MT Bold" panose="020F0704030504030204" pitchFamily="34" charset="77"/>
            </a:endParaRPr>
          </a:p>
        </p:txBody>
      </p:sp>
      <p:sp>
        <p:nvSpPr>
          <p:cNvPr id="5" name="Footer Placeholder 4">
            <a:extLst>
              <a:ext uri="{FF2B5EF4-FFF2-40B4-BE49-F238E27FC236}">
                <a16:creationId xmlns="" xmlns:a16="http://schemas.microsoft.com/office/drawing/2014/main" id="{1194794B-E6F6-0146-B51D-28D193869EF4}"/>
              </a:ext>
            </a:extLst>
          </p:cNvPr>
          <p:cNvSpPr>
            <a:spLocks noGrp="1"/>
          </p:cNvSpPr>
          <p:nvPr>
            <p:ph type="ftr" sz="quarter" idx="11"/>
          </p:nvPr>
        </p:nvSpPr>
        <p:spPr>
          <a:xfrm>
            <a:off x="0" y="5767069"/>
            <a:ext cx="5938836" cy="309201"/>
          </a:xfrm>
        </p:spPr>
        <p:txBody>
          <a:bodyPr/>
          <a:lstStyle/>
          <a:p>
            <a:r>
              <a:rPr lang="en-US" dirty="0"/>
              <a:t>Workshop presented by Dr. Carol L. Bobby at the  INQAAHE Conference held in  Sri Lanka, March 2019 </a:t>
            </a:r>
          </a:p>
        </p:txBody>
      </p:sp>
    </p:spTree>
    <p:extLst>
      <p:ext uri="{BB962C8B-B14F-4D97-AF65-F5344CB8AC3E}">
        <p14:creationId xmlns:p14="http://schemas.microsoft.com/office/powerpoint/2010/main" val="4141495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B8F50918-DA13-C942-A92F-FF16677D2F93}"/>
              </a:ext>
            </a:extLst>
          </p:cNvPr>
          <p:cNvSpPr>
            <a:spLocks noGrp="1"/>
          </p:cNvSpPr>
          <p:nvPr>
            <p:ph type="title"/>
          </p:nvPr>
        </p:nvSpPr>
        <p:spPr/>
        <p:txBody>
          <a:bodyPr>
            <a:normAutofit/>
          </a:bodyPr>
          <a:lstStyle/>
          <a:p>
            <a:r>
              <a:rPr lang="en-US" dirty="0">
                <a:latin typeface="Arial Rounded MT Bold" panose="020F0704030504030204" pitchFamily="34" charset="77"/>
              </a:rPr>
              <a:t>A How-to-guide for developing the Self-Evaluation Report (SER)</a:t>
            </a:r>
          </a:p>
        </p:txBody>
      </p:sp>
      <p:pic>
        <p:nvPicPr>
          <p:cNvPr id="9" name="Content Placeholder 8">
            <a:extLst>
              <a:ext uri="{FF2B5EF4-FFF2-40B4-BE49-F238E27FC236}">
                <a16:creationId xmlns="" xmlns:a16="http://schemas.microsoft.com/office/drawing/2014/main" id="{DE5EBBF3-F1F5-FE47-9345-F27A4FFAEEC3}"/>
              </a:ext>
            </a:extLst>
          </p:cNvPr>
          <p:cNvPicPr>
            <a:picLocks noGrp="1" noChangeAspect="1"/>
          </p:cNvPicPr>
          <p:nvPr>
            <p:ph sz="half" idx="1"/>
          </p:nvPr>
        </p:nvPicPr>
        <p:blipFill>
          <a:blip r:embed="rId2"/>
          <a:stretch>
            <a:fillRect/>
          </a:stretch>
        </p:blipFill>
        <p:spPr>
          <a:xfrm>
            <a:off x="885217" y="2011363"/>
            <a:ext cx="5183795" cy="3887846"/>
          </a:xfrm>
        </p:spPr>
      </p:pic>
      <p:sp>
        <p:nvSpPr>
          <p:cNvPr id="7" name="Content Placeholder 6">
            <a:extLst>
              <a:ext uri="{FF2B5EF4-FFF2-40B4-BE49-F238E27FC236}">
                <a16:creationId xmlns="" xmlns:a16="http://schemas.microsoft.com/office/drawing/2014/main" id="{F1E426D3-5921-1B4A-AF61-95D96555A37F}"/>
              </a:ext>
            </a:extLst>
          </p:cNvPr>
          <p:cNvSpPr>
            <a:spLocks noGrp="1"/>
          </p:cNvSpPr>
          <p:nvPr>
            <p:ph sz="half" idx="2"/>
          </p:nvPr>
        </p:nvSpPr>
        <p:spPr>
          <a:xfrm>
            <a:off x="6439709" y="2011363"/>
            <a:ext cx="5359941" cy="3765433"/>
          </a:xfrm>
        </p:spPr>
        <p:txBody>
          <a:bodyPr>
            <a:normAutofit fontScale="77500" lnSpcReduction="20000"/>
          </a:bodyPr>
          <a:lstStyle/>
          <a:p>
            <a:pPr marL="0" indent="0">
              <a:buNone/>
            </a:pPr>
            <a:r>
              <a:rPr lang="en-US" dirty="0">
                <a:solidFill>
                  <a:srgbClr val="FF0000"/>
                </a:solidFill>
                <a:latin typeface="Arial Rounded MT Bold" panose="020F0704030504030204" pitchFamily="34" charset="77"/>
              </a:rPr>
              <a:t>The SER will have 2 main sections:</a:t>
            </a:r>
          </a:p>
          <a:p>
            <a:pPr>
              <a:buFont typeface="Wingdings" pitchFamily="2" charset="2"/>
              <a:buChar char="Ø"/>
            </a:pPr>
            <a:r>
              <a:rPr lang="en-US" dirty="0">
                <a:latin typeface="Arial Rounded MT Bold" panose="020F0704030504030204" pitchFamily="34" charset="77"/>
              </a:rPr>
              <a:t>Overview of the EQAA and the Context in which it Operates </a:t>
            </a:r>
          </a:p>
          <a:p>
            <a:pPr lvl="1">
              <a:buFont typeface="Wingdings" pitchFamily="2" charset="2"/>
              <a:buChar char="Ø"/>
            </a:pPr>
            <a:r>
              <a:rPr lang="en-US" dirty="0">
                <a:latin typeface="Arial Rounded MT Bold" panose="020F0704030504030204" pitchFamily="34" charset="77"/>
              </a:rPr>
              <a:t>History of the EQAA and its role in the national higher education system in which it was founded.</a:t>
            </a:r>
          </a:p>
          <a:p>
            <a:pPr lvl="1">
              <a:buFont typeface="Wingdings" pitchFamily="2" charset="2"/>
              <a:buChar char="Ø"/>
            </a:pPr>
            <a:r>
              <a:rPr lang="en-US" dirty="0">
                <a:latin typeface="Arial Rounded MT Bold" panose="020F0704030504030204" pitchFamily="34" charset="77"/>
              </a:rPr>
              <a:t>Scope of QA activities, including any cross-border work</a:t>
            </a:r>
          </a:p>
          <a:p>
            <a:pPr lvl="1">
              <a:buFont typeface="Wingdings" pitchFamily="2" charset="2"/>
              <a:buChar char="Ø"/>
            </a:pPr>
            <a:r>
              <a:rPr lang="en-US" dirty="0">
                <a:latin typeface="Arial Rounded MT Bold" panose="020F0704030504030204" pitchFamily="34" charset="77"/>
              </a:rPr>
              <a:t>Description of any external and/or internal QA </a:t>
            </a:r>
            <a:r>
              <a:rPr lang="en-US" dirty="0" err="1">
                <a:latin typeface="Arial Rounded MT Bold" panose="020F0704030504030204" pitchFamily="34" charset="77"/>
              </a:rPr>
              <a:t>activites</a:t>
            </a:r>
            <a:r>
              <a:rPr lang="en-US" dirty="0">
                <a:latin typeface="Arial Rounded MT Bold" panose="020F0704030504030204" pitchFamily="34" charset="77"/>
              </a:rPr>
              <a:t> carried out by the EQAA to review its own operations/processes </a:t>
            </a:r>
          </a:p>
          <a:p>
            <a:pPr>
              <a:buFont typeface="Wingdings" pitchFamily="2" charset="2"/>
              <a:buChar char="Ø"/>
            </a:pPr>
            <a:r>
              <a:rPr lang="en-US" dirty="0">
                <a:latin typeface="Arial Rounded MT Bold" panose="020F0704030504030204" pitchFamily="34" charset="77"/>
              </a:rPr>
              <a:t>Narrative Responses to each of the GGP Criteria with references and/or links to supporting documentation.</a:t>
            </a:r>
          </a:p>
          <a:p>
            <a:pPr lvl="1">
              <a:buFont typeface="Wingdings" pitchFamily="2" charset="2"/>
              <a:buChar char="Ø"/>
            </a:pPr>
            <a:endParaRPr lang="en-US" dirty="0"/>
          </a:p>
        </p:txBody>
      </p:sp>
      <p:sp>
        <p:nvSpPr>
          <p:cNvPr id="4" name="Footer Placeholder 3">
            <a:extLst>
              <a:ext uri="{FF2B5EF4-FFF2-40B4-BE49-F238E27FC236}">
                <a16:creationId xmlns="" xmlns:a16="http://schemas.microsoft.com/office/drawing/2014/main" id="{7C04DF9D-6A15-0349-965A-01DCA9DD6A30}"/>
              </a:ext>
            </a:extLst>
          </p:cNvPr>
          <p:cNvSpPr>
            <a:spLocks noGrp="1"/>
          </p:cNvSpPr>
          <p:nvPr>
            <p:ph type="ftr" sz="quarter" idx="11"/>
          </p:nvPr>
        </p:nvSpPr>
        <p:spPr>
          <a:xfrm>
            <a:off x="0" y="5776796"/>
            <a:ext cx="5938836" cy="309201"/>
          </a:xfrm>
        </p:spPr>
        <p:txBody>
          <a:bodyPr/>
          <a:lstStyle/>
          <a:p>
            <a:r>
              <a:rPr lang="en-US" dirty="0"/>
              <a:t>Workshop presented by Dr. Carol L. Bobby at the  INQAAHE Conference held in  Sri Lanka, March 2019 </a:t>
            </a:r>
          </a:p>
        </p:txBody>
      </p:sp>
    </p:spTree>
    <p:extLst>
      <p:ext uri="{BB962C8B-B14F-4D97-AF65-F5344CB8AC3E}">
        <p14:creationId xmlns:p14="http://schemas.microsoft.com/office/powerpoint/2010/main" val="3156522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4D4A04-49CD-3D4E-8B6C-BF58C350BA02}"/>
              </a:ext>
            </a:extLst>
          </p:cNvPr>
          <p:cNvSpPr>
            <a:spLocks noGrp="1"/>
          </p:cNvSpPr>
          <p:nvPr>
            <p:ph type="title"/>
          </p:nvPr>
        </p:nvSpPr>
        <p:spPr/>
        <p:txBody>
          <a:bodyPr/>
          <a:lstStyle/>
          <a:p>
            <a:r>
              <a:rPr lang="en-US" dirty="0">
                <a:latin typeface="Arial Rounded MT Bold" panose="020F0704030504030204" pitchFamily="34" charset="77"/>
              </a:rPr>
              <a:t>ABSOLUTE MUSTS WHEN DEVELOPING YOUR SELF-EVALUATION REPORT (SER)</a:t>
            </a:r>
          </a:p>
        </p:txBody>
      </p:sp>
      <p:pic>
        <p:nvPicPr>
          <p:cNvPr id="7" name="Content Placeholder 6">
            <a:extLst>
              <a:ext uri="{FF2B5EF4-FFF2-40B4-BE49-F238E27FC236}">
                <a16:creationId xmlns="" xmlns:a16="http://schemas.microsoft.com/office/drawing/2014/main" id="{C6CF938B-7DFE-3741-8216-96627E79616E}"/>
              </a:ext>
            </a:extLst>
          </p:cNvPr>
          <p:cNvPicPr>
            <a:picLocks noGrp="1" noChangeAspect="1"/>
          </p:cNvPicPr>
          <p:nvPr>
            <p:ph sz="half" idx="1"/>
          </p:nvPr>
        </p:nvPicPr>
        <p:blipFill>
          <a:blip r:embed="rId2"/>
          <a:stretch>
            <a:fillRect/>
          </a:stretch>
        </p:blipFill>
        <p:spPr>
          <a:xfrm rot="20372068">
            <a:off x="2182812" y="2157616"/>
            <a:ext cx="3175000" cy="3175000"/>
          </a:xfrm>
        </p:spPr>
      </p:pic>
      <p:sp>
        <p:nvSpPr>
          <p:cNvPr id="4" name="Content Placeholder 3">
            <a:extLst>
              <a:ext uri="{FF2B5EF4-FFF2-40B4-BE49-F238E27FC236}">
                <a16:creationId xmlns="" xmlns:a16="http://schemas.microsoft.com/office/drawing/2014/main" id="{B4598981-32B1-3542-ACFB-D0A212BD8E9D}"/>
              </a:ext>
            </a:extLst>
          </p:cNvPr>
          <p:cNvSpPr>
            <a:spLocks noGrp="1"/>
          </p:cNvSpPr>
          <p:nvPr>
            <p:ph sz="half" idx="2"/>
          </p:nvPr>
        </p:nvSpPr>
        <p:spPr/>
        <p:txBody>
          <a:bodyPr>
            <a:normAutofit fontScale="92500" lnSpcReduction="20000"/>
          </a:bodyPr>
          <a:lstStyle/>
          <a:p>
            <a:r>
              <a:rPr lang="en-US" dirty="0">
                <a:solidFill>
                  <a:schemeClr val="accent3">
                    <a:lumMod val="75000"/>
                  </a:schemeClr>
                </a:solidFill>
                <a:latin typeface="Arial Rounded MT Bold" panose="020F0704030504030204" pitchFamily="34" charset="77"/>
              </a:rPr>
              <a:t>COOPERATION &amp; INTEGRITY</a:t>
            </a:r>
          </a:p>
          <a:p>
            <a:r>
              <a:rPr lang="en-US" dirty="0">
                <a:solidFill>
                  <a:srgbClr val="00B050"/>
                </a:solidFill>
                <a:latin typeface="Arial Rounded MT Bold" panose="020F0704030504030204" pitchFamily="34" charset="77"/>
              </a:rPr>
              <a:t>HONESTY AND TRANSPARENCY</a:t>
            </a:r>
          </a:p>
          <a:p>
            <a:r>
              <a:rPr lang="en-US" dirty="0">
                <a:solidFill>
                  <a:srgbClr val="0070C0"/>
                </a:solidFill>
                <a:latin typeface="Arial Rounded MT Bold" panose="020F0704030504030204" pitchFamily="34" charset="77"/>
              </a:rPr>
              <a:t>RESPOND DIRECTLY AND LIMIT YOUR RESPONSE TO ONLY NECESSARY INFORMATION</a:t>
            </a:r>
          </a:p>
          <a:p>
            <a:r>
              <a:rPr lang="en-US" dirty="0">
                <a:solidFill>
                  <a:srgbClr val="FF0000"/>
                </a:solidFill>
                <a:latin typeface="Arial Rounded MT Bold" panose="020F0704030504030204" pitchFamily="34" charset="77"/>
              </a:rPr>
              <a:t>PROVIDE SUPPORTING EVIDENCE </a:t>
            </a:r>
          </a:p>
          <a:p>
            <a:r>
              <a:rPr lang="en-US" dirty="0">
                <a:solidFill>
                  <a:srgbClr val="002060"/>
                </a:solidFill>
                <a:latin typeface="Arial Rounded MT Bold" panose="020F0704030504030204" pitchFamily="34" charset="77"/>
              </a:rPr>
              <a:t>USE ENGLISH </a:t>
            </a:r>
          </a:p>
          <a:p>
            <a:r>
              <a:rPr lang="en-US" dirty="0">
                <a:solidFill>
                  <a:schemeClr val="accent6">
                    <a:lumMod val="75000"/>
                  </a:schemeClr>
                </a:solidFill>
                <a:latin typeface="Arial Rounded MT Bold" panose="020F0704030504030204" pitchFamily="34" charset="77"/>
              </a:rPr>
              <a:t>PROOF-READ BEFORE SUBMISSION</a:t>
            </a:r>
          </a:p>
          <a:p>
            <a:endParaRPr lang="en-US" dirty="0">
              <a:latin typeface="Arial Rounded MT Bold" panose="020F0704030504030204" pitchFamily="34" charset="77"/>
            </a:endParaRPr>
          </a:p>
          <a:p>
            <a:endParaRPr lang="en-US" dirty="0">
              <a:latin typeface="Arial Rounded MT Bold" panose="020F0704030504030204" pitchFamily="34" charset="77"/>
            </a:endParaRPr>
          </a:p>
          <a:p>
            <a:endParaRPr lang="en-US" dirty="0">
              <a:latin typeface="Arial Rounded MT Bold" panose="020F0704030504030204" pitchFamily="34" charset="77"/>
            </a:endParaRPr>
          </a:p>
        </p:txBody>
      </p:sp>
      <p:sp>
        <p:nvSpPr>
          <p:cNvPr id="5" name="Footer Placeholder 4">
            <a:extLst>
              <a:ext uri="{FF2B5EF4-FFF2-40B4-BE49-F238E27FC236}">
                <a16:creationId xmlns="" xmlns:a16="http://schemas.microsoft.com/office/drawing/2014/main" id="{94E35580-7B37-6948-BE60-E76A7871A77D}"/>
              </a:ext>
            </a:extLst>
          </p:cNvPr>
          <p:cNvSpPr>
            <a:spLocks noGrp="1"/>
          </p:cNvSpPr>
          <p:nvPr>
            <p:ph type="ftr" sz="quarter" idx="11"/>
          </p:nvPr>
        </p:nvSpPr>
        <p:spPr>
          <a:xfrm>
            <a:off x="0" y="5776797"/>
            <a:ext cx="5938836" cy="309201"/>
          </a:xfrm>
        </p:spPr>
        <p:txBody>
          <a:bodyPr/>
          <a:lstStyle/>
          <a:p>
            <a:r>
              <a:rPr lang="en-US" dirty="0"/>
              <a:t>Workshop presented by Dr. Carol L. Bobby at the  INQAAHE Conference held in  Sri Lanka, March 2019 </a:t>
            </a:r>
          </a:p>
        </p:txBody>
      </p:sp>
    </p:spTree>
    <p:extLst>
      <p:ext uri="{BB962C8B-B14F-4D97-AF65-F5344CB8AC3E}">
        <p14:creationId xmlns:p14="http://schemas.microsoft.com/office/powerpoint/2010/main" val="2628279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 xmlns:a16="http://schemas.microsoft.com/office/drawing/2014/main" id="{7D064675-CC31-674D-9739-FBF3376D5DCB}"/>
              </a:ext>
            </a:extLst>
          </p:cNvPr>
          <p:cNvSpPr>
            <a:spLocks noGrp="1"/>
          </p:cNvSpPr>
          <p:nvPr>
            <p:ph type="title"/>
          </p:nvPr>
        </p:nvSpPr>
        <p:spPr/>
        <p:txBody>
          <a:bodyPr/>
          <a:lstStyle/>
          <a:p>
            <a:r>
              <a:rPr lang="en-US" dirty="0">
                <a:latin typeface="Arial Rounded MT Bold" panose="020F0704030504030204" pitchFamily="34" charset="77"/>
              </a:rPr>
              <a:t>The Review Panel &amp; visit</a:t>
            </a:r>
          </a:p>
        </p:txBody>
      </p:sp>
      <p:sp>
        <p:nvSpPr>
          <p:cNvPr id="12" name="Content Placeholder 11">
            <a:extLst>
              <a:ext uri="{FF2B5EF4-FFF2-40B4-BE49-F238E27FC236}">
                <a16:creationId xmlns="" xmlns:a16="http://schemas.microsoft.com/office/drawing/2014/main" id="{013DA08F-D5F4-014D-95CC-EEDA76EC809E}"/>
              </a:ext>
            </a:extLst>
          </p:cNvPr>
          <p:cNvSpPr>
            <a:spLocks noGrp="1"/>
          </p:cNvSpPr>
          <p:nvPr>
            <p:ph idx="1"/>
          </p:nvPr>
        </p:nvSpPr>
        <p:spPr/>
        <p:txBody>
          <a:bodyPr>
            <a:normAutofit fontScale="85000" lnSpcReduction="10000"/>
          </a:bodyPr>
          <a:lstStyle/>
          <a:p>
            <a:pPr>
              <a:buFont typeface="Wingdings" pitchFamily="2" charset="2"/>
              <a:buChar char="Ø"/>
            </a:pPr>
            <a:r>
              <a:rPr lang="en-US" dirty="0">
                <a:latin typeface="Arial Rounded MT Bold" panose="020F0704030504030204" pitchFamily="34" charset="77"/>
              </a:rPr>
              <a:t>There will be a </a:t>
            </a:r>
            <a:r>
              <a:rPr lang="en-US" i="1" dirty="0">
                <a:latin typeface="Arial Rounded MT Bold" panose="020F0704030504030204" pitchFamily="34" charset="77"/>
              </a:rPr>
              <a:t>minimum</a:t>
            </a:r>
            <a:r>
              <a:rPr lang="en-US" dirty="0">
                <a:latin typeface="Arial Rounded MT Bold" panose="020F0704030504030204" pitchFamily="34" charset="77"/>
              </a:rPr>
              <a:t> of 3 persons – chair, secretary, reviewer (note that the joint recognition pathways includes more)</a:t>
            </a:r>
          </a:p>
          <a:p>
            <a:pPr>
              <a:buFont typeface="Wingdings" pitchFamily="2" charset="2"/>
              <a:buChar char="Ø"/>
            </a:pPr>
            <a:r>
              <a:rPr lang="en-US" dirty="0">
                <a:latin typeface="Arial Rounded MT Bold" panose="020F0704030504030204" pitchFamily="34" charset="77"/>
              </a:rPr>
              <a:t>Reviewers must be </a:t>
            </a:r>
            <a:r>
              <a:rPr lang="en-US" i="1" dirty="0">
                <a:latin typeface="Arial Rounded MT Bold" panose="020F0704030504030204" pitchFamily="34" charset="77"/>
              </a:rPr>
              <a:t>free of conflicts of interest</a:t>
            </a:r>
            <a:r>
              <a:rPr lang="en-US" dirty="0">
                <a:latin typeface="Arial Rounded MT Bold" panose="020F0704030504030204" pitchFamily="34" charset="77"/>
              </a:rPr>
              <a:t>.  The EQAA may request a removal of a proposed panel member if a conflict of interest exists that was not seen by others.</a:t>
            </a:r>
          </a:p>
          <a:p>
            <a:pPr>
              <a:buFont typeface="Wingdings" pitchFamily="2" charset="2"/>
              <a:buChar char="Ø"/>
            </a:pPr>
            <a:r>
              <a:rPr lang="en-US" dirty="0">
                <a:latin typeface="Arial Rounded MT Bold" panose="020F0704030504030204" pitchFamily="34" charset="77"/>
              </a:rPr>
              <a:t>Visits generally involve </a:t>
            </a:r>
            <a:r>
              <a:rPr lang="en-US" i="1" dirty="0">
                <a:latin typeface="Arial Rounded MT Bold" panose="020F0704030504030204" pitchFamily="34" charset="77"/>
              </a:rPr>
              <a:t>3 days on site</a:t>
            </a:r>
            <a:r>
              <a:rPr lang="en-US" dirty="0">
                <a:latin typeface="Arial Rounded MT Bold" panose="020F0704030504030204" pitchFamily="34" charset="77"/>
              </a:rPr>
              <a:t>.</a:t>
            </a:r>
          </a:p>
          <a:p>
            <a:pPr>
              <a:buFont typeface="Wingdings" pitchFamily="2" charset="2"/>
              <a:buChar char="Ø"/>
            </a:pPr>
            <a:r>
              <a:rPr lang="en-US" dirty="0">
                <a:latin typeface="Arial Rounded MT Bold" panose="020F0704030504030204" pitchFamily="34" charset="77"/>
              </a:rPr>
              <a:t>Visit </a:t>
            </a:r>
            <a:r>
              <a:rPr lang="en-US" i="1" dirty="0">
                <a:latin typeface="Arial Rounded MT Bold" panose="020F0704030504030204" pitchFamily="34" charset="77"/>
              </a:rPr>
              <a:t>interviews</a:t>
            </a:r>
            <a:r>
              <a:rPr lang="en-US" dirty="0">
                <a:latin typeface="Arial Rounded MT Bold" panose="020F0704030504030204" pitchFamily="34" charset="77"/>
              </a:rPr>
              <a:t> are held with the EQAA’s decision-making body, the agency CEO, other professional &amp; administrative staff,  EQAA site reviewers, senior level HEI representatives, faculty, students, professional associations. </a:t>
            </a:r>
          </a:p>
          <a:p>
            <a:pPr>
              <a:buFont typeface="Wingdings" pitchFamily="2" charset="2"/>
              <a:buChar char="Ø"/>
            </a:pPr>
            <a:r>
              <a:rPr lang="en-US" dirty="0">
                <a:latin typeface="Arial Rounded MT Bold" panose="020F0704030504030204" pitchFamily="34" charset="77"/>
              </a:rPr>
              <a:t>Visits will also include a </a:t>
            </a:r>
            <a:r>
              <a:rPr lang="en-US" i="1" dirty="0">
                <a:latin typeface="Arial Rounded MT Bold" panose="020F0704030504030204" pitchFamily="34" charset="77"/>
              </a:rPr>
              <a:t>review of the EQAA’s relevant documents </a:t>
            </a:r>
            <a:r>
              <a:rPr lang="en-US" dirty="0">
                <a:latin typeface="Arial Rounded MT Bold" panose="020F0704030504030204" pitchFamily="34" charset="77"/>
              </a:rPr>
              <a:t>– financial statements, internal data management systems, websites, reports, etc.</a:t>
            </a:r>
          </a:p>
        </p:txBody>
      </p:sp>
      <p:sp>
        <p:nvSpPr>
          <p:cNvPr id="5" name="Footer Placeholder 4">
            <a:extLst>
              <a:ext uri="{FF2B5EF4-FFF2-40B4-BE49-F238E27FC236}">
                <a16:creationId xmlns="" xmlns:a16="http://schemas.microsoft.com/office/drawing/2014/main" id="{03DC6290-B7C8-364F-AA07-9969DBEA415F}"/>
              </a:ext>
            </a:extLst>
          </p:cNvPr>
          <p:cNvSpPr>
            <a:spLocks noGrp="1"/>
          </p:cNvSpPr>
          <p:nvPr>
            <p:ph type="ftr" sz="quarter" idx="11"/>
          </p:nvPr>
        </p:nvSpPr>
        <p:spPr>
          <a:xfrm>
            <a:off x="0" y="5786524"/>
            <a:ext cx="5938836" cy="309201"/>
          </a:xfrm>
        </p:spPr>
        <p:txBody>
          <a:bodyPr/>
          <a:lstStyle/>
          <a:p>
            <a:r>
              <a:rPr lang="en-US" dirty="0"/>
              <a:t>Workshop presented by Dr. Carol L. Bobby at the  INQAAHE Conference held in  Sri Lanka, March 2019 </a:t>
            </a:r>
          </a:p>
        </p:txBody>
      </p:sp>
    </p:spTree>
    <p:extLst>
      <p:ext uri="{BB962C8B-B14F-4D97-AF65-F5344CB8AC3E}">
        <p14:creationId xmlns:p14="http://schemas.microsoft.com/office/powerpoint/2010/main" val="1567503101"/>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{30E848BB-F03C-844B-92DF-BFB4E1C46976}tf10001119</Template>
  <TotalTime>522</TotalTime>
  <Words>2295</Words>
  <Application>Microsoft Office PowerPoint</Application>
  <PresentationFormat>Widescreen</PresentationFormat>
  <Paragraphs>143</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Arial Rounded MT Bold</vt:lpstr>
      <vt:lpstr>Calibri</vt:lpstr>
      <vt:lpstr>Cambria Math</vt:lpstr>
      <vt:lpstr>Gill Sans MT</vt:lpstr>
      <vt:lpstr>Wingdings</vt:lpstr>
      <vt:lpstr>Gallery</vt:lpstr>
      <vt:lpstr>The Inqaahe guidelines of Good Practice (GGP):</vt:lpstr>
      <vt:lpstr>Why are you here?   What do  you want to Know?</vt:lpstr>
      <vt:lpstr>Why use the GGP? What are the benefits</vt:lpstr>
      <vt:lpstr>Why use the GGP? What are the benefits</vt:lpstr>
      <vt:lpstr>Overview of the 6 Main sections of the  2016 GGP   as presented in the 2018 procedures manual</vt:lpstr>
      <vt:lpstr>3 Pathways to GGP Alignment</vt:lpstr>
      <vt:lpstr>A How-to-guide for developing the Self-Evaluation Report (SER)</vt:lpstr>
      <vt:lpstr>ABSOLUTE MUSTS WHEN DEVELOPING YOUR SELF-EVALUATION REPORT (SER)</vt:lpstr>
      <vt:lpstr>The Review Panel &amp; visit</vt:lpstr>
      <vt:lpstr>The findings</vt:lpstr>
      <vt:lpstr>Follow-up to the review</vt:lpstr>
      <vt:lpstr>Timeline for Review≅1 year  (Note: this timeline will vary for the joint review or recognition pathways)</vt:lpstr>
      <vt:lpstr>YOUR ASSIGNMENT  </vt:lpstr>
      <vt:lpstr>Section 1                          section II</vt:lpstr>
      <vt:lpstr>Section III                         section iv</vt:lpstr>
      <vt:lpstr>Section V                          Section vi</vt:lpstr>
      <vt:lpstr>Super job, everyone!  Thanks for participating in this workshop today!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Inqaahe guidelines of Good Practice (GGP):</dc:title>
  <dc:creator>Carol Bobby</dc:creator>
  <cp:lastModifiedBy>DELL</cp:lastModifiedBy>
  <cp:revision>41</cp:revision>
  <dcterms:created xsi:type="dcterms:W3CDTF">2019-02-22T02:45:06Z</dcterms:created>
  <dcterms:modified xsi:type="dcterms:W3CDTF">2019-05-23T08:41:58Z</dcterms:modified>
</cp:coreProperties>
</file>