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Lst>
  <p:notesMasterIdLst>
    <p:notesMasterId r:id="rId82"/>
  </p:notesMasterIdLst>
  <p:sldIdLst>
    <p:sldId id="256" r:id="rId3"/>
    <p:sldId id="257" r:id="rId4"/>
    <p:sldId id="258" r:id="rId5"/>
    <p:sldId id="642" r:id="rId6"/>
    <p:sldId id="643" r:id="rId7"/>
    <p:sldId id="644" r:id="rId8"/>
    <p:sldId id="645" r:id="rId9"/>
    <p:sldId id="646" r:id="rId10"/>
    <p:sldId id="647" r:id="rId11"/>
    <p:sldId id="648" r:id="rId12"/>
    <p:sldId id="649" r:id="rId13"/>
    <p:sldId id="650" r:id="rId14"/>
    <p:sldId id="259" r:id="rId15"/>
    <p:sldId id="260" r:id="rId16"/>
    <p:sldId id="261" r:id="rId17"/>
    <p:sldId id="342" r:id="rId18"/>
    <p:sldId id="279" r:id="rId19"/>
    <p:sldId id="263" r:id="rId20"/>
    <p:sldId id="264" r:id="rId21"/>
    <p:sldId id="265" r:id="rId22"/>
    <p:sldId id="266" r:id="rId23"/>
    <p:sldId id="267" r:id="rId24"/>
    <p:sldId id="268" r:id="rId25"/>
    <p:sldId id="269" r:id="rId26"/>
    <p:sldId id="270" r:id="rId27"/>
    <p:sldId id="271" r:id="rId28"/>
    <p:sldId id="272" r:id="rId29"/>
    <p:sldId id="273" r:id="rId30"/>
    <p:sldId id="298" r:id="rId31"/>
    <p:sldId id="299" r:id="rId32"/>
    <p:sldId id="287" r:id="rId33"/>
    <p:sldId id="609" r:id="rId34"/>
    <p:sldId id="613" r:id="rId35"/>
    <p:sldId id="652" r:id="rId36"/>
    <p:sldId id="343" r:id="rId37"/>
    <p:sldId id="333" r:id="rId38"/>
    <p:sldId id="338" r:id="rId39"/>
    <p:sldId id="277" r:id="rId40"/>
    <p:sldId id="284" r:id="rId41"/>
    <p:sldId id="308" r:id="rId42"/>
    <p:sldId id="619" r:id="rId43"/>
    <p:sldId id="618" r:id="rId44"/>
    <p:sldId id="614" r:id="rId45"/>
    <p:sldId id="615" r:id="rId46"/>
    <p:sldId id="616" r:id="rId47"/>
    <p:sldId id="617" r:id="rId48"/>
    <p:sldId id="324" r:id="rId49"/>
    <p:sldId id="620" r:id="rId50"/>
    <p:sldId id="274" r:id="rId51"/>
    <p:sldId id="622" r:id="rId52"/>
    <p:sldId id="283" r:id="rId53"/>
    <p:sldId id="623" r:id="rId54"/>
    <p:sldId id="624" r:id="rId55"/>
    <p:sldId id="625" r:id="rId56"/>
    <p:sldId id="626" r:id="rId57"/>
    <p:sldId id="627" r:id="rId58"/>
    <p:sldId id="262" r:id="rId59"/>
    <p:sldId id="628" r:id="rId60"/>
    <p:sldId id="275" r:id="rId61"/>
    <p:sldId id="629" r:id="rId62"/>
    <p:sldId id="276" r:id="rId63"/>
    <p:sldId id="630" r:id="rId64"/>
    <p:sldId id="631" r:id="rId65"/>
    <p:sldId id="632" r:id="rId66"/>
    <p:sldId id="278" r:id="rId67"/>
    <p:sldId id="633" r:id="rId68"/>
    <p:sldId id="634" r:id="rId69"/>
    <p:sldId id="635" r:id="rId70"/>
    <p:sldId id="636" r:id="rId71"/>
    <p:sldId id="280" r:id="rId72"/>
    <p:sldId id="637" r:id="rId73"/>
    <p:sldId id="281" r:id="rId74"/>
    <p:sldId id="638" r:id="rId75"/>
    <p:sldId id="639" r:id="rId76"/>
    <p:sldId id="282" r:id="rId77"/>
    <p:sldId id="640" r:id="rId78"/>
    <p:sldId id="641" r:id="rId79"/>
    <p:sldId id="285" r:id="rId80"/>
    <p:sldId id="621"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561"/>
  </p:normalViewPr>
  <p:slideViewPr>
    <p:cSldViewPr snapToGrid="0" snapToObjects="1">
      <p:cViewPr varScale="1">
        <p:scale>
          <a:sx n="91" d="100"/>
          <a:sy n="91" d="100"/>
        </p:scale>
        <p:origin x="120" y="15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A5DE4-DB77-CA46-B099-8238A651F9DE}" type="datetimeFigureOut">
              <a:rPr lang="en-US" smtClean="0"/>
              <a:t>5/23/2019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EC614-5C18-0F4E-906E-DCFFC1C46FBF}" type="slidenum">
              <a:rPr lang="en-US" smtClean="0"/>
              <a:t>‹#›</a:t>
            </a:fld>
            <a:endParaRPr lang="en-US"/>
          </a:p>
        </p:txBody>
      </p:sp>
    </p:spTree>
    <p:extLst>
      <p:ext uri="{BB962C8B-B14F-4D97-AF65-F5344CB8AC3E}">
        <p14:creationId xmlns:p14="http://schemas.microsoft.com/office/powerpoint/2010/main" val="2610730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challenges</a:t>
            </a:r>
          </a:p>
        </p:txBody>
      </p:sp>
      <p:sp>
        <p:nvSpPr>
          <p:cNvPr id="4" name="Slide Number Placeholder 3"/>
          <p:cNvSpPr>
            <a:spLocks noGrp="1"/>
          </p:cNvSpPr>
          <p:nvPr>
            <p:ph type="sldNum" sz="quarter" idx="10"/>
          </p:nvPr>
        </p:nvSpPr>
        <p:spPr/>
        <p:txBody>
          <a:bodyPr/>
          <a:lstStyle/>
          <a:p>
            <a:fld id="{B4F8D596-7543-0442-A11E-AB20E3CE047D}" type="slidenum">
              <a:rPr lang="en-US" smtClean="0"/>
              <a:t>39</a:t>
            </a:fld>
            <a:endParaRPr lang="en-US" dirty="0"/>
          </a:p>
        </p:txBody>
      </p:sp>
    </p:spTree>
    <p:extLst>
      <p:ext uri="{BB962C8B-B14F-4D97-AF65-F5344CB8AC3E}">
        <p14:creationId xmlns:p14="http://schemas.microsoft.com/office/powerpoint/2010/main" val="2718441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FBC83-A792-4F88-B79F-B2D7E7812FC1}" type="slidenum">
              <a:rPr lang="en-US" smtClean="0"/>
              <a:t>47</a:t>
            </a:fld>
            <a:endParaRPr lang="en-US"/>
          </a:p>
        </p:txBody>
      </p:sp>
    </p:spTree>
    <p:extLst>
      <p:ext uri="{BB962C8B-B14F-4D97-AF65-F5344CB8AC3E}">
        <p14:creationId xmlns:p14="http://schemas.microsoft.com/office/powerpoint/2010/main" val="1194921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4620AE-20BD-4F42-AEBC-0203A5016F22}" type="slidenum">
              <a:rPr lang="en-US" smtClean="0"/>
              <a:t>49</a:t>
            </a:fld>
            <a:endParaRPr lang="en-US"/>
          </a:p>
        </p:txBody>
      </p:sp>
    </p:spTree>
    <p:extLst>
      <p:ext uri="{BB962C8B-B14F-4D97-AF65-F5344CB8AC3E}">
        <p14:creationId xmlns:p14="http://schemas.microsoft.com/office/powerpoint/2010/main" val="2163417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CCDA41-C8E0-4672-9A39-FFE5004691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4366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9D651B-B63E-0440-93BF-55372728059A}"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106400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9D651B-B63E-0440-93BF-55372728059A}"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4091646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9D651B-B63E-0440-93BF-55372728059A}"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3355399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5846CFC9-2353-48BA-9BB7-FEE49C8F8326}" type="datetimeFigureOut">
              <a:rPr lang="en-US" smtClean="0"/>
              <a:pPr/>
              <a:t>5/23/2019</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E3D05A34-0C48-4A3D-8DA3-993CB5649556}" type="slidenum">
              <a:rPr lang="en-US" smtClean="0"/>
              <a:pPr/>
              <a:t>‹#›</a:t>
            </a:fld>
            <a:endParaRPr lang="en-US"/>
          </a:p>
        </p:txBody>
      </p:sp>
      <p:sp>
        <p:nvSpPr>
          <p:cNvPr id="9" name="Subtitle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extLst>
      <p:ext uri="{BB962C8B-B14F-4D97-AF65-F5344CB8AC3E}">
        <p14:creationId xmlns:p14="http://schemas.microsoft.com/office/powerpoint/2010/main" val="273467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846CFC9-2353-48BA-9BB7-FEE49C8F8326}"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280272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
            <a:ext cx="94488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2133600" y="2507786"/>
            <a:ext cx="94488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846CFC9-2353-48BA-9BB7-FEE49C8F8326}"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66400" y="6416676"/>
            <a:ext cx="1016000" cy="365125"/>
          </a:xfrm>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267082173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0020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846CFC9-2353-48BA-9BB7-FEE49C8F8326}" type="datetimeFigureOut">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689925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535113"/>
            <a:ext cx="5386917"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846CFC9-2353-48BA-9BB7-FEE49C8F8326}" type="datetimeFigureOut">
              <a:rPr lang="en-US" smtClean="0"/>
              <a:pPr/>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365658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846CFC9-2353-48BA-9BB7-FEE49C8F8326}" type="datetimeFigureOut">
              <a:rPr lang="en-US" smtClean="0"/>
              <a:pPr/>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2282211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46CFC9-2353-48BA-9BB7-FEE49C8F8326}" type="datetimeFigureOut">
              <a:rPr lang="en-US" smtClean="0"/>
              <a:pPr/>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3466091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846CFC9-2353-48BA-9BB7-FEE49C8F8326}" type="datetimeFigureOut">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26086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9D651B-B63E-0440-93BF-55372728059A}"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3875526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0" y="609600"/>
            <a:ext cx="73152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2438400" y="1831975"/>
            <a:ext cx="73152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2438400" y="1166787"/>
            <a:ext cx="73152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846CFC9-2353-48BA-9BB7-FEE49C8F8326}" type="datetimeFigureOut">
              <a:rPr lang="en-US" smtClean="0"/>
              <a:pPr/>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164777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846CFC9-2353-48BA-9BB7-FEE49C8F8326}"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3118871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846CFC9-2353-48BA-9BB7-FEE49C8F8326}" type="datetimeFigureOut">
              <a:rPr lang="en-US" smtClean="0"/>
              <a:pPr/>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05A34-0C48-4A3D-8DA3-993CB5649556}" type="slidenum">
              <a:rPr lang="en-US" smtClean="0"/>
              <a:pPr/>
              <a:t>‹#›</a:t>
            </a:fld>
            <a:endParaRPr lang="en-US"/>
          </a:p>
        </p:txBody>
      </p:sp>
    </p:spTree>
    <p:extLst>
      <p:ext uri="{BB962C8B-B14F-4D97-AF65-F5344CB8AC3E}">
        <p14:creationId xmlns:p14="http://schemas.microsoft.com/office/powerpoint/2010/main" val="813795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79D651B-B63E-0440-93BF-55372728059A}"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3440714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79D651B-B63E-0440-93BF-55372728059A}"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444733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9D651B-B63E-0440-93BF-55372728059A}"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283981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9D651B-B63E-0440-93BF-55372728059A}"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298448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D651B-B63E-0440-93BF-55372728059A}"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1384268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651B-B63E-0440-93BF-55372728059A}"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387035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9D651B-B63E-0440-93BF-55372728059A}"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6F102-920E-4242-B31C-4A591CC7B109}" type="slidenum">
              <a:rPr lang="en-US" smtClean="0"/>
              <a:t>‹#›</a:t>
            </a:fld>
            <a:endParaRPr lang="en-US"/>
          </a:p>
        </p:txBody>
      </p:sp>
    </p:spTree>
    <p:extLst>
      <p:ext uri="{BB962C8B-B14F-4D97-AF65-F5344CB8AC3E}">
        <p14:creationId xmlns:p14="http://schemas.microsoft.com/office/powerpoint/2010/main" val="1919046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9D651B-B63E-0440-93BF-55372728059A}" type="datetimeFigureOut">
              <a:rPr lang="en-US" smtClean="0"/>
              <a:t>5/23/2019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96F102-920E-4242-B31C-4A591CC7B109}" type="slidenum">
              <a:rPr lang="en-US" smtClean="0"/>
              <a:t>‹#›</a:t>
            </a:fld>
            <a:endParaRPr lang="en-US"/>
          </a:p>
        </p:txBody>
      </p:sp>
    </p:spTree>
    <p:extLst>
      <p:ext uri="{BB962C8B-B14F-4D97-AF65-F5344CB8AC3E}">
        <p14:creationId xmlns:p14="http://schemas.microsoft.com/office/powerpoint/2010/main" val="34483998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5846CFC9-2353-48BA-9BB7-FEE49C8F8326}" type="datetimeFigureOut">
              <a:rPr lang="en-US" smtClean="0"/>
              <a:pPr/>
              <a:t>5/23/2019</a:t>
            </a:fld>
            <a:endParaRPr lang="en-US"/>
          </a:p>
        </p:txBody>
      </p:sp>
      <p:sp>
        <p:nvSpPr>
          <p:cNvPr id="3" name="Footer Placeholder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3D05A34-0C48-4A3D-8DA3-993CB5649556}" type="slidenum">
              <a:rPr lang="en-US" smtClean="0"/>
              <a:pPr/>
              <a:t>‹#›</a:t>
            </a:fld>
            <a:endParaRPr lang="en-US"/>
          </a:p>
        </p:txBody>
      </p:sp>
    </p:spTree>
    <p:extLst>
      <p:ext uri="{BB962C8B-B14F-4D97-AF65-F5344CB8AC3E}">
        <p14:creationId xmlns:p14="http://schemas.microsoft.com/office/powerpoint/2010/main" val="297102934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5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1BB2-6C25-BB4F-A0BE-8A4F67C74BEB}"/>
              </a:ext>
            </a:extLst>
          </p:cNvPr>
          <p:cNvSpPr>
            <a:spLocks noGrp="1"/>
          </p:cNvSpPr>
          <p:nvPr>
            <p:ph type="ctrTitle"/>
          </p:nvPr>
        </p:nvSpPr>
        <p:spPr>
          <a:xfrm>
            <a:off x="-318655" y="1122363"/>
            <a:ext cx="12510655" cy="2387600"/>
          </a:xfrm>
        </p:spPr>
        <p:txBody>
          <a:bodyPr anchor="t">
            <a:normAutofit/>
          </a:bodyPr>
          <a:lstStyle/>
          <a:p>
            <a:r>
              <a:rPr lang="en-US" sz="5400" dirty="0"/>
              <a:t>National Quality Assurance Framework:</a:t>
            </a:r>
            <a:br>
              <a:rPr lang="en-US" sz="5400" dirty="0"/>
            </a:br>
            <a:r>
              <a:rPr lang="en-US" sz="5400" dirty="0"/>
              <a:t>Establishment and </a:t>
            </a:r>
            <a:r>
              <a:rPr lang="en-US" sz="5400" dirty="0" err="1"/>
              <a:t>Operationalisation</a:t>
            </a:r>
            <a:endParaRPr lang="en-US" sz="5400" dirty="0"/>
          </a:p>
        </p:txBody>
      </p:sp>
      <p:sp>
        <p:nvSpPr>
          <p:cNvPr id="3" name="Subtitle 2">
            <a:extLst>
              <a:ext uri="{FF2B5EF4-FFF2-40B4-BE49-F238E27FC236}">
                <a16:creationId xmlns:a16="http://schemas.microsoft.com/office/drawing/2014/main" xmlns="" id="{CBA535E8-688E-3546-9E85-F8E9700A2A5E}"/>
              </a:ext>
            </a:extLst>
          </p:cNvPr>
          <p:cNvSpPr>
            <a:spLocks noGrp="1"/>
          </p:cNvSpPr>
          <p:nvPr>
            <p:ph type="subTitle" idx="1"/>
          </p:nvPr>
        </p:nvSpPr>
        <p:spPr>
          <a:xfrm>
            <a:off x="1524000" y="3033999"/>
            <a:ext cx="9144000" cy="1655762"/>
          </a:xfrm>
        </p:spPr>
        <p:txBody>
          <a:bodyPr/>
          <a:lstStyle/>
          <a:p>
            <a:r>
              <a:rPr lang="en-US" dirty="0"/>
              <a:t>Prof Kevin Kinser, Pennsylvania State University, USA</a:t>
            </a:r>
          </a:p>
          <a:p>
            <a:r>
              <a:rPr lang="en-US" dirty="0"/>
              <a:t>and</a:t>
            </a:r>
          </a:p>
          <a:p>
            <a:r>
              <a:rPr lang="en-US" dirty="0"/>
              <a:t>Prof Deepthi </a:t>
            </a:r>
            <a:r>
              <a:rPr lang="en-US" dirty="0" err="1"/>
              <a:t>Bandara</a:t>
            </a:r>
            <a:r>
              <a:rPr lang="en-US" dirty="0"/>
              <a:t>, University Grants Commission, Sri Lanka</a:t>
            </a:r>
          </a:p>
          <a:p>
            <a:endParaRPr lang="en-US" dirty="0"/>
          </a:p>
        </p:txBody>
      </p:sp>
      <p:sp>
        <p:nvSpPr>
          <p:cNvPr id="4" name="TextBox 3">
            <a:extLst>
              <a:ext uri="{FF2B5EF4-FFF2-40B4-BE49-F238E27FC236}">
                <a16:creationId xmlns:a16="http://schemas.microsoft.com/office/drawing/2014/main" xmlns="" id="{EEDCA3EE-E0EA-FD4C-A9FC-C93AC6DA43D7}"/>
              </a:ext>
            </a:extLst>
          </p:cNvPr>
          <p:cNvSpPr txBox="1"/>
          <p:nvPr/>
        </p:nvSpPr>
        <p:spPr>
          <a:xfrm>
            <a:off x="2272146" y="4973782"/>
            <a:ext cx="7647709" cy="646331"/>
          </a:xfrm>
          <a:prstGeom prst="rect">
            <a:avLst/>
          </a:prstGeom>
          <a:noFill/>
        </p:spPr>
        <p:txBody>
          <a:bodyPr wrap="square" rtlCol="0">
            <a:spAutoFit/>
          </a:bodyPr>
          <a:lstStyle/>
          <a:p>
            <a:pPr algn="ctr"/>
            <a:r>
              <a:rPr lang="en-US" dirty="0"/>
              <a:t>INQAAHE 15</a:t>
            </a:r>
            <a:r>
              <a:rPr lang="en-US" baseline="30000" dirty="0"/>
              <a:t>th</a:t>
            </a:r>
            <a:r>
              <a:rPr lang="en-US" dirty="0"/>
              <a:t> Biennial Conference 2019</a:t>
            </a:r>
          </a:p>
          <a:p>
            <a:pPr algn="ctr"/>
            <a:r>
              <a:rPr lang="en-US" dirty="0"/>
              <a:t>25 March 2019</a:t>
            </a:r>
          </a:p>
        </p:txBody>
      </p:sp>
    </p:spTree>
    <p:extLst>
      <p:ext uri="{BB962C8B-B14F-4D97-AF65-F5344CB8AC3E}">
        <p14:creationId xmlns:p14="http://schemas.microsoft.com/office/powerpoint/2010/main" val="408556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hierarchy of levels, each level defined by a set of descriptors indicating the learning outcomes at that level. A qualification system is </a:t>
            </a:r>
            <a:r>
              <a:rPr lang="en-US" sz="3200" dirty="0">
                <a:solidFill>
                  <a:srgbClr val="FF0000"/>
                </a:solidFill>
              </a:rPr>
              <a:t>all the arrangements </a:t>
            </a:r>
            <a:r>
              <a:rPr lang="en-US" sz="3200" dirty="0"/>
              <a:t>– </a:t>
            </a:r>
            <a:r>
              <a:rPr lang="en-US" sz="3200" u="sng" dirty="0"/>
              <a:t>schools, institutions, stakeholders, laws, quality assurance measures and the framework of qualifications</a:t>
            </a:r>
            <a:r>
              <a:rPr lang="en-US" sz="3200" dirty="0"/>
              <a:t>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3201904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hierarchy of levels, each level defined by a set of descriptors indicating the learning outcomes at that level. A qualification system is all the arrangements – schools, institutions, stakeholders, laws, quality assurance measures and the framework of qualifications – which ultimately deliver better qualifications for </a:t>
            </a:r>
            <a:r>
              <a:rPr lang="en-US" sz="3200" dirty="0">
                <a:solidFill>
                  <a:srgbClr val="FF0000"/>
                </a:solidFill>
              </a:rPr>
              <a:t>employability</a:t>
            </a:r>
            <a:r>
              <a:rPr lang="en-US" sz="3200" dirty="0"/>
              <a:t>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448733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hierarchy of levels, each level defined by a set of descriptors indicating the learning outcomes at that level. A qualification system is all the arrangements – schools, institutions, stakeholders, laws, quality assurance measures and the framework of qualifications – which ultimately deliver better qualifications for </a:t>
            </a:r>
            <a:r>
              <a:rPr lang="en-US" sz="3200" dirty="0">
                <a:solidFill>
                  <a:srgbClr val="FF0000"/>
                </a:solidFill>
              </a:rPr>
              <a:t>employability</a:t>
            </a:r>
            <a:r>
              <a:rPr lang="en-US" sz="3200" dirty="0"/>
              <a:t> and </a:t>
            </a:r>
            <a:r>
              <a:rPr lang="en-US" sz="3200" dirty="0">
                <a:solidFill>
                  <a:srgbClr val="FF0000"/>
                </a:solidFill>
              </a:rPr>
              <a:t>lifelong learning</a:t>
            </a:r>
            <a:r>
              <a:rPr lang="en-US" sz="3200" dirty="0"/>
              <a:t>.”</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2032789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C9EE1F-3880-8544-89EA-4AFCC5A071D1}"/>
              </a:ext>
            </a:extLst>
          </p:cNvPr>
          <p:cNvSpPr>
            <a:spLocks noGrp="1"/>
          </p:cNvSpPr>
          <p:nvPr>
            <p:ph type="title"/>
          </p:nvPr>
        </p:nvSpPr>
        <p:spPr/>
        <p:txBody>
          <a:bodyPr/>
          <a:lstStyle/>
          <a:p>
            <a:r>
              <a:rPr lang="en-US" dirty="0"/>
              <a:t>Purpose</a:t>
            </a:r>
          </a:p>
        </p:txBody>
      </p:sp>
      <p:sp>
        <p:nvSpPr>
          <p:cNvPr id="3" name="Content Placeholder 2">
            <a:extLst>
              <a:ext uri="{FF2B5EF4-FFF2-40B4-BE49-F238E27FC236}">
                <a16:creationId xmlns:a16="http://schemas.microsoft.com/office/drawing/2014/main" xmlns="" id="{DADBB9CD-745C-EC44-9E04-7A242F457D4B}"/>
              </a:ext>
            </a:extLst>
          </p:cNvPr>
          <p:cNvSpPr>
            <a:spLocks noGrp="1"/>
          </p:cNvSpPr>
          <p:nvPr>
            <p:ph idx="1"/>
          </p:nvPr>
        </p:nvSpPr>
        <p:spPr/>
        <p:txBody>
          <a:bodyPr/>
          <a:lstStyle/>
          <a:p>
            <a:r>
              <a:rPr lang="en-US" dirty="0"/>
              <a:t>Economic impact (neoliberal) to human development (Economic-social equity-Sustainability)</a:t>
            </a:r>
          </a:p>
          <a:p>
            <a:r>
              <a:rPr lang="en-US" dirty="0"/>
              <a:t>Catalyst for lifelong learning</a:t>
            </a:r>
          </a:p>
          <a:p>
            <a:r>
              <a:rPr lang="en-US" dirty="0"/>
              <a:t>Learning outcomes as common language</a:t>
            </a:r>
          </a:p>
          <a:p>
            <a:r>
              <a:rPr lang="en-US" dirty="0"/>
              <a:t>International communication and cooperation</a:t>
            </a:r>
          </a:p>
          <a:p>
            <a:endParaRPr lang="en-US" dirty="0"/>
          </a:p>
          <a:p>
            <a:endParaRPr lang="en-US" dirty="0"/>
          </a:p>
          <a:p>
            <a:endParaRPr lang="en-US" dirty="0"/>
          </a:p>
        </p:txBody>
      </p:sp>
    </p:spTree>
    <p:extLst>
      <p:ext uri="{BB962C8B-B14F-4D97-AF65-F5344CB8AC3E}">
        <p14:creationId xmlns:p14="http://schemas.microsoft.com/office/powerpoint/2010/main" val="1570851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6C988-3805-184E-8000-E2108A867E8C}"/>
              </a:ext>
            </a:extLst>
          </p:cNvPr>
          <p:cNvSpPr>
            <a:spLocks noGrp="1"/>
          </p:cNvSpPr>
          <p:nvPr>
            <p:ph type="title"/>
          </p:nvPr>
        </p:nvSpPr>
        <p:spPr/>
        <p:txBody>
          <a:bodyPr/>
          <a:lstStyle/>
          <a:p>
            <a:r>
              <a:rPr lang="en-US" dirty="0"/>
              <a:t>Features</a:t>
            </a:r>
          </a:p>
        </p:txBody>
      </p:sp>
      <p:sp>
        <p:nvSpPr>
          <p:cNvPr id="3" name="Content Placeholder 2">
            <a:extLst>
              <a:ext uri="{FF2B5EF4-FFF2-40B4-BE49-F238E27FC236}">
                <a16:creationId xmlns:a16="http://schemas.microsoft.com/office/drawing/2014/main" xmlns="" id="{A6B7A475-1CAD-B943-9635-986F94827689}"/>
              </a:ext>
            </a:extLst>
          </p:cNvPr>
          <p:cNvSpPr>
            <a:spLocks noGrp="1"/>
          </p:cNvSpPr>
          <p:nvPr>
            <p:ph idx="1"/>
          </p:nvPr>
        </p:nvSpPr>
        <p:spPr/>
        <p:txBody>
          <a:bodyPr>
            <a:normAutofit/>
          </a:bodyPr>
          <a:lstStyle/>
          <a:p>
            <a:r>
              <a:rPr lang="en-US" dirty="0"/>
              <a:t>Country specific but with common features</a:t>
            </a:r>
          </a:p>
          <a:p>
            <a:pPr lvl="1"/>
            <a:r>
              <a:rPr lang="en-US" dirty="0"/>
              <a:t>Legal and regulatory framework</a:t>
            </a:r>
          </a:p>
          <a:p>
            <a:pPr lvl="2"/>
            <a:r>
              <a:rPr lang="en-US" dirty="0"/>
              <a:t>Functions, Criteria, Tasks</a:t>
            </a:r>
          </a:p>
          <a:p>
            <a:pPr lvl="1"/>
            <a:r>
              <a:rPr lang="en-US" dirty="0"/>
              <a:t>Stakeholder involvement and dialogue</a:t>
            </a:r>
          </a:p>
          <a:p>
            <a:pPr lvl="2"/>
            <a:r>
              <a:rPr lang="en-US" dirty="0"/>
              <a:t>Specific roles and vested interest</a:t>
            </a:r>
          </a:p>
          <a:p>
            <a:pPr lvl="2"/>
            <a:r>
              <a:rPr lang="en-US" dirty="0"/>
              <a:t>With or without “agency”</a:t>
            </a:r>
          </a:p>
          <a:p>
            <a:pPr lvl="1"/>
            <a:r>
              <a:rPr lang="en-US" dirty="0"/>
              <a:t>Institutional arrangements</a:t>
            </a:r>
          </a:p>
          <a:p>
            <a:pPr lvl="2"/>
            <a:r>
              <a:rPr lang="en-US" dirty="0"/>
              <a:t>Coordinating institution; skills/sector councils; assessment and QA bodies</a:t>
            </a:r>
          </a:p>
          <a:p>
            <a:pPr lvl="1"/>
            <a:r>
              <a:rPr lang="en-US" dirty="0"/>
              <a:t>Quality assurance systems</a:t>
            </a:r>
          </a:p>
          <a:p>
            <a:pPr lvl="2"/>
            <a:r>
              <a:rPr lang="en-US" dirty="0"/>
              <a:t>Identify standards, assessments; provide certification</a:t>
            </a:r>
          </a:p>
          <a:p>
            <a:endParaRPr lang="en-US" dirty="0"/>
          </a:p>
          <a:p>
            <a:pPr lvl="1"/>
            <a:endParaRPr lang="en-US" dirty="0"/>
          </a:p>
        </p:txBody>
      </p:sp>
    </p:spTree>
    <p:extLst>
      <p:ext uri="{BB962C8B-B14F-4D97-AF65-F5344CB8AC3E}">
        <p14:creationId xmlns:p14="http://schemas.microsoft.com/office/powerpoint/2010/main" val="2262347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E511FA9-2DD8-E54F-B5E9-E23C07985B91}"/>
              </a:ext>
            </a:extLst>
          </p:cNvPr>
          <p:cNvPicPr>
            <a:picLocks noChangeAspect="1"/>
          </p:cNvPicPr>
          <p:nvPr/>
        </p:nvPicPr>
        <p:blipFill>
          <a:blip r:embed="rId2"/>
          <a:stretch>
            <a:fillRect/>
          </a:stretch>
        </p:blipFill>
        <p:spPr>
          <a:xfrm>
            <a:off x="781050" y="323850"/>
            <a:ext cx="10629900" cy="6210300"/>
          </a:xfrm>
          <a:prstGeom prst="rect">
            <a:avLst/>
          </a:prstGeom>
        </p:spPr>
      </p:pic>
      <p:sp>
        <p:nvSpPr>
          <p:cNvPr id="3" name="Oval 2">
            <a:extLst>
              <a:ext uri="{FF2B5EF4-FFF2-40B4-BE49-F238E27FC236}">
                <a16:creationId xmlns:a16="http://schemas.microsoft.com/office/drawing/2014/main" xmlns="" id="{3F336C25-9DC1-7F4B-A1D1-6E26C9BBB55C}"/>
              </a:ext>
            </a:extLst>
          </p:cNvPr>
          <p:cNvSpPr/>
          <p:nvPr/>
        </p:nvSpPr>
        <p:spPr>
          <a:xfrm>
            <a:off x="1801089" y="360215"/>
            <a:ext cx="1828800" cy="540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8C988142-CFA8-2F42-9B0D-EA65ADDC7D45}"/>
              </a:ext>
            </a:extLst>
          </p:cNvPr>
          <p:cNvSpPr/>
          <p:nvPr/>
        </p:nvSpPr>
        <p:spPr>
          <a:xfrm>
            <a:off x="6567052" y="2888669"/>
            <a:ext cx="1828800" cy="540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94DA0785-01F7-3345-945C-2806F2409F70}"/>
              </a:ext>
            </a:extLst>
          </p:cNvPr>
          <p:cNvSpPr/>
          <p:nvPr/>
        </p:nvSpPr>
        <p:spPr>
          <a:xfrm>
            <a:off x="6442361" y="360215"/>
            <a:ext cx="1828800" cy="540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3D347414-6E0A-CB42-9BCD-B924E1A86BFF}"/>
              </a:ext>
            </a:extLst>
          </p:cNvPr>
          <p:cNvSpPr/>
          <p:nvPr/>
        </p:nvSpPr>
        <p:spPr>
          <a:xfrm>
            <a:off x="1750863" y="2812474"/>
            <a:ext cx="2003719" cy="6442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87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40C22-2526-144F-AA45-42803369EF9A}"/>
              </a:ext>
            </a:extLst>
          </p:cNvPr>
          <p:cNvSpPr>
            <a:spLocks noGrp="1"/>
          </p:cNvSpPr>
          <p:nvPr>
            <p:ph type="title"/>
          </p:nvPr>
        </p:nvSpPr>
        <p:spPr/>
        <p:txBody>
          <a:bodyPr/>
          <a:lstStyle/>
          <a:p>
            <a:pPr algn="ctr"/>
            <a:r>
              <a:rPr lang="en-US" dirty="0"/>
              <a:t>Addressing “Wicked” Problems</a:t>
            </a:r>
          </a:p>
        </p:txBody>
      </p:sp>
      <p:sp>
        <p:nvSpPr>
          <p:cNvPr id="3" name="Slide Number Placeholder 2">
            <a:extLst>
              <a:ext uri="{FF2B5EF4-FFF2-40B4-BE49-F238E27FC236}">
                <a16:creationId xmlns:a16="http://schemas.microsoft.com/office/drawing/2014/main" xmlns="" id="{A3120538-C37A-664B-BCB3-196946BB3C46}"/>
              </a:ext>
            </a:extLst>
          </p:cNvPr>
          <p:cNvSpPr>
            <a:spLocks noGrp="1"/>
          </p:cNvSpPr>
          <p:nvPr>
            <p:ph type="sldNum" sz="quarter" idx="11"/>
          </p:nvPr>
        </p:nvSpPr>
        <p:spPr/>
        <p:txBody>
          <a:bodyPr/>
          <a:lstStyle/>
          <a:p>
            <a:pPr>
              <a:defRPr/>
            </a:pPr>
            <a:fld id="{59A731E7-8E4A-9245-82A4-3B5F5C0CE2D6}" type="slidenum">
              <a:rPr lang="en-US" altLang="en-US" smtClean="0"/>
              <a:pPr>
                <a:defRPr/>
              </a:pPr>
              <a:t>16</a:t>
            </a:fld>
            <a:endParaRPr lang="en-US" altLang="en-US"/>
          </a:p>
        </p:txBody>
      </p:sp>
      <p:pic>
        <p:nvPicPr>
          <p:cNvPr id="6" name="Picture 5">
            <a:extLst>
              <a:ext uri="{FF2B5EF4-FFF2-40B4-BE49-F238E27FC236}">
                <a16:creationId xmlns:a16="http://schemas.microsoft.com/office/drawing/2014/main" xmlns="" id="{A3A4878C-0996-F548-AF56-AF8048D8F91B}"/>
              </a:ext>
            </a:extLst>
          </p:cNvPr>
          <p:cNvPicPr>
            <a:picLocks noChangeAspect="1"/>
          </p:cNvPicPr>
          <p:nvPr/>
        </p:nvPicPr>
        <p:blipFill>
          <a:blip r:embed="rId2"/>
          <a:stretch>
            <a:fillRect/>
          </a:stretch>
        </p:blipFill>
        <p:spPr>
          <a:xfrm>
            <a:off x="3574473" y="1830749"/>
            <a:ext cx="5043054" cy="5000496"/>
          </a:xfrm>
          <a:prstGeom prst="rect">
            <a:avLst/>
          </a:prstGeom>
        </p:spPr>
      </p:pic>
    </p:spTree>
    <p:extLst>
      <p:ext uri="{BB962C8B-B14F-4D97-AF65-F5344CB8AC3E}">
        <p14:creationId xmlns:p14="http://schemas.microsoft.com/office/powerpoint/2010/main" val="2837344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2740" y="442398"/>
            <a:ext cx="4306523" cy="5973204"/>
          </a:xfrm>
          <a:prstGeom prst="rect">
            <a:avLst/>
          </a:prstGeom>
        </p:spPr>
      </p:pic>
    </p:spTree>
    <p:extLst>
      <p:ext uri="{BB962C8B-B14F-4D97-AF65-F5344CB8AC3E}">
        <p14:creationId xmlns:p14="http://schemas.microsoft.com/office/powerpoint/2010/main" val="3486828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Assurance: Background</a:t>
            </a:r>
          </a:p>
        </p:txBody>
      </p:sp>
      <p:sp>
        <p:nvSpPr>
          <p:cNvPr id="3" name="Content Placeholder 2"/>
          <p:cNvSpPr>
            <a:spLocks noGrp="1"/>
          </p:cNvSpPr>
          <p:nvPr>
            <p:ph idx="1"/>
          </p:nvPr>
        </p:nvSpPr>
        <p:spPr/>
        <p:txBody>
          <a:bodyPr/>
          <a:lstStyle/>
          <a:p>
            <a:r>
              <a:rPr lang="en-US" dirty="0"/>
              <a:t>Long history of informal quality assurance</a:t>
            </a:r>
          </a:p>
          <a:p>
            <a:pPr lvl="1"/>
            <a:r>
              <a:rPr lang="en-US" dirty="0"/>
              <a:t>Patronage: Church and Crown</a:t>
            </a:r>
          </a:p>
          <a:p>
            <a:pPr lvl="1"/>
            <a:r>
              <a:rPr lang="en-US" dirty="0"/>
              <a:t>Sponsorship: industry, apprentices</a:t>
            </a:r>
          </a:p>
          <a:p>
            <a:pPr lvl="1"/>
            <a:r>
              <a:rPr lang="en-US" dirty="0"/>
              <a:t>Markets: Agora or Acropolis</a:t>
            </a:r>
          </a:p>
          <a:p>
            <a:pPr lvl="1"/>
            <a:r>
              <a:rPr lang="en-US" dirty="0"/>
              <a:t>Reputation: Longevity and legitimacy</a:t>
            </a:r>
          </a:p>
          <a:p>
            <a:pPr lvl="1"/>
            <a:r>
              <a:rPr lang="en-US" dirty="0"/>
              <a:t>Nationalism: Language and culture</a:t>
            </a:r>
          </a:p>
          <a:p>
            <a:pPr lvl="1"/>
            <a:r>
              <a:rPr lang="en-US" dirty="0"/>
              <a:t>Prestige: Rankings and research</a:t>
            </a:r>
          </a:p>
          <a:p>
            <a:pPr lvl="1"/>
            <a:r>
              <a:rPr lang="en-US" dirty="0"/>
              <a:t>Pride: Self-interest and integrity</a:t>
            </a:r>
          </a:p>
        </p:txBody>
      </p:sp>
    </p:spTree>
    <p:extLst>
      <p:ext uri="{BB962C8B-B14F-4D97-AF65-F5344CB8AC3E}">
        <p14:creationId xmlns:p14="http://schemas.microsoft.com/office/powerpoint/2010/main" val="2021548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Assurance: Background</a:t>
            </a:r>
          </a:p>
        </p:txBody>
      </p:sp>
      <p:sp>
        <p:nvSpPr>
          <p:cNvPr id="3" name="Content Placeholder 2"/>
          <p:cNvSpPr>
            <a:spLocks noGrp="1"/>
          </p:cNvSpPr>
          <p:nvPr>
            <p:ph idx="1"/>
          </p:nvPr>
        </p:nvSpPr>
        <p:spPr/>
        <p:txBody>
          <a:bodyPr/>
          <a:lstStyle/>
          <a:p>
            <a:r>
              <a:rPr lang="en-US" dirty="0"/>
              <a:t>US/UK goes back 100+ years</a:t>
            </a:r>
          </a:p>
          <a:p>
            <a:r>
              <a:rPr lang="en-US" dirty="0"/>
              <a:t>1990s: Current global trend begins</a:t>
            </a:r>
          </a:p>
          <a:p>
            <a:pPr lvl="1"/>
            <a:r>
              <a:rPr lang="en-US" dirty="0"/>
              <a:t>Diversification of higher education </a:t>
            </a:r>
          </a:p>
          <a:p>
            <a:pPr lvl="1"/>
            <a:r>
              <a:rPr lang="en-US" dirty="0"/>
              <a:t>Student demand</a:t>
            </a:r>
          </a:p>
          <a:p>
            <a:pPr lvl="1"/>
            <a:r>
              <a:rPr lang="en-US" dirty="0"/>
              <a:t>Private sector</a:t>
            </a:r>
          </a:p>
          <a:p>
            <a:pPr lvl="1"/>
            <a:r>
              <a:rPr lang="en-US" dirty="0"/>
              <a:t>Internationalization</a:t>
            </a:r>
          </a:p>
          <a:p>
            <a:r>
              <a:rPr lang="en-US" dirty="0"/>
              <a:t>Now necessary for a modern educational system</a:t>
            </a:r>
          </a:p>
        </p:txBody>
      </p:sp>
    </p:spTree>
    <p:extLst>
      <p:ext uri="{BB962C8B-B14F-4D97-AF65-F5344CB8AC3E}">
        <p14:creationId xmlns:p14="http://schemas.microsoft.com/office/powerpoint/2010/main" val="2354352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38357E95-5979-894B-9049-3F955A45F6DB}"/>
              </a:ext>
            </a:extLst>
          </p:cNvPr>
          <p:cNvSpPr>
            <a:spLocks noGrp="1"/>
          </p:cNvSpPr>
          <p:nvPr>
            <p:ph type="title"/>
          </p:nvPr>
        </p:nvSpPr>
        <p:spPr/>
        <p:txBody>
          <a:bodyPr/>
          <a:lstStyle/>
          <a:p>
            <a:pPr algn="ctr"/>
            <a:r>
              <a:rPr lang="en-US" dirty="0"/>
              <a:t>Organization of Workshop</a:t>
            </a:r>
          </a:p>
        </p:txBody>
      </p:sp>
      <p:sp>
        <p:nvSpPr>
          <p:cNvPr id="5" name="Content Placeholder 4">
            <a:extLst>
              <a:ext uri="{FF2B5EF4-FFF2-40B4-BE49-F238E27FC236}">
                <a16:creationId xmlns:a16="http://schemas.microsoft.com/office/drawing/2014/main" xmlns="" id="{5C93664C-B253-4441-99C4-84F2645BE075}"/>
              </a:ext>
            </a:extLst>
          </p:cNvPr>
          <p:cNvSpPr>
            <a:spLocks noGrp="1"/>
          </p:cNvSpPr>
          <p:nvPr>
            <p:ph idx="1"/>
          </p:nvPr>
        </p:nvSpPr>
        <p:spPr/>
        <p:txBody>
          <a:bodyPr>
            <a:normAutofit lnSpcReduction="10000"/>
          </a:bodyPr>
          <a:lstStyle/>
          <a:p>
            <a:pPr lvl="0"/>
            <a:r>
              <a:rPr lang="en-US" dirty="0"/>
              <a:t>Introductions (5 minutes)</a:t>
            </a:r>
          </a:p>
          <a:p>
            <a:pPr lvl="0"/>
            <a:r>
              <a:rPr lang="en-US" dirty="0"/>
              <a:t>Overview of topic (20 minutes)</a:t>
            </a:r>
          </a:p>
          <a:p>
            <a:pPr lvl="0"/>
            <a:r>
              <a:rPr lang="en-US" dirty="0"/>
              <a:t>US Case: Current context and reform (20 minutes)</a:t>
            </a:r>
          </a:p>
          <a:p>
            <a:pPr lvl="0"/>
            <a:r>
              <a:rPr lang="en-US" dirty="0"/>
              <a:t>Sri Lanka Case: Proposal for Quality Assurance and Accreditation Commission for Higher Education (25 minutes)</a:t>
            </a:r>
          </a:p>
          <a:p>
            <a:pPr lvl="0"/>
            <a:r>
              <a:rPr lang="en-US" dirty="0"/>
              <a:t>Comparative analysis of Sri Lanka case (10 minutes)</a:t>
            </a:r>
          </a:p>
          <a:p>
            <a:pPr lvl="0"/>
            <a:r>
              <a:rPr lang="en-US" dirty="0"/>
              <a:t>Break (10 Minutes)</a:t>
            </a:r>
          </a:p>
          <a:p>
            <a:pPr lvl="0"/>
            <a:r>
              <a:rPr lang="en-US" dirty="0"/>
              <a:t>Small group task and reporting (45 Minutes)</a:t>
            </a:r>
          </a:p>
          <a:p>
            <a:pPr lvl="0"/>
            <a:r>
              <a:rPr lang="en-US" dirty="0"/>
              <a:t>Summary and suggestions for future QA development (15 minutes)</a:t>
            </a:r>
          </a:p>
        </p:txBody>
      </p:sp>
    </p:spTree>
    <p:extLst>
      <p:ext uri="{BB962C8B-B14F-4D97-AF65-F5344CB8AC3E}">
        <p14:creationId xmlns:p14="http://schemas.microsoft.com/office/powerpoint/2010/main" val="2839993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Assurance: Background</a:t>
            </a:r>
          </a:p>
        </p:txBody>
      </p:sp>
      <p:sp>
        <p:nvSpPr>
          <p:cNvPr id="3" name="Content Placeholder 2"/>
          <p:cNvSpPr>
            <a:spLocks noGrp="1"/>
          </p:cNvSpPr>
          <p:nvPr>
            <p:ph idx="1"/>
          </p:nvPr>
        </p:nvSpPr>
        <p:spPr/>
        <p:txBody>
          <a:bodyPr/>
          <a:lstStyle/>
          <a:p>
            <a:r>
              <a:rPr lang="en-US" dirty="0"/>
              <a:t>Tension in implementation</a:t>
            </a:r>
          </a:p>
          <a:p>
            <a:r>
              <a:rPr lang="en-US" dirty="0"/>
              <a:t>Reflecting the “Public Good”</a:t>
            </a:r>
          </a:p>
          <a:p>
            <a:r>
              <a:rPr lang="en-US" dirty="0"/>
              <a:t>Focus is national system</a:t>
            </a:r>
          </a:p>
          <a:p>
            <a:r>
              <a:rPr lang="en-US" dirty="0"/>
              <a:t>Government controlled or endorsed</a:t>
            </a:r>
          </a:p>
          <a:p>
            <a:endParaRPr lang="en-US" dirty="0"/>
          </a:p>
          <a:p>
            <a:pPr algn="ctr">
              <a:buNone/>
            </a:pPr>
            <a:r>
              <a:rPr lang="en-US" u="sng" dirty="0">
                <a:solidFill>
                  <a:srgbClr val="FFFF00"/>
                </a:solidFill>
              </a:rPr>
              <a:t>Trust vs. Accountability</a:t>
            </a:r>
          </a:p>
          <a:p>
            <a:endParaRPr lang="en-US" dirty="0"/>
          </a:p>
          <a:p>
            <a:endParaRPr lang="en-US" dirty="0"/>
          </a:p>
        </p:txBody>
      </p:sp>
    </p:spTree>
    <p:extLst>
      <p:ext uri="{BB962C8B-B14F-4D97-AF65-F5344CB8AC3E}">
        <p14:creationId xmlns:p14="http://schemas.microsoft.com/office/powerpoint/2010/main" val="770538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Knights and Knaves in Public Service</a:t>
            </a:r>
          </a:p>
        </p:txBody>
      </p:sp>
      <p:sp>
        <p:nvSpPr>
          <p:cNvPr id="3" name="Content Placeholder 2"/>
          <p:cNvSpPr>
            <a:spLocks noGrp="1"/>
          </p:cNvSpPr>
          <p:nvPr>
            <p:ph idx="4294967295"/>
          </p:nvPr>
        </p:nvSpPr>
        <p:spPr>
          <a:xfrm>
            <a:off x="1600200" y="1524001"/>
            <a:ext cx="4191000" cy="892175"/>
          </a:xfrm>
        </p:spPr>
        <p:txBody>
          <a:bodyPr>
            <a:normAutofit/>
          </a:bodyPr>
          <a:lstStyle/>
          <a:p>
            <a:pPr marL="0" indent="0">
              <a:buNone/>
            </a:pPr>
            <a:r>
              <a:rPr lang="en-US" dirty="0"/>
              <a:t>Knights nobly fulfill the public mission</a:t>
            </a:r>
          </a:p>
        </p:txBody>
      </p:sp>
      <p:pic>
        <p:nvPicPr>
          <p:cNvPr id="31746" name="Picture 2" descr="http://www.freewebs.com/blkknhtwarrprot/The%20Knight.jpg"/>
          <p:cNvPicPr>
            <a:picLocks noChangeAspect="1" noChangeArrowheads="1"/>
          </p:cNvPicPr>
          <p:nvPr/>
        </p:nvPicPr>
        <p:blipFill>
          <a:blip r:embed="rId2" cstate="print"/>
          <a:srcRect/>
          <a:stretch>
            <a:fillRect/>
          </a:stretch>
        </p:blipFill>
        <p:spPr bwMode="auto">
          <a:xfrm>
            <a:off x="1676400" y="2667001"/>
            <a:ext cx="4648200" cy="3573305"/>
          </a:xfrm>
          <a:prstGeom prst="rect">
            <a:avLst/>
          </a:prstGeom>
          <a:noFill/>
        </p:spPr>
      </p:pic>
      <p:pic>
        <p:nvPicPr>
          <p:cNvPr id="31748" name="Picture 4" descr="http://www.graphiccollectibles.com/images_products/The%20Knave%20of%20Hearts.jpg"/>
          <p:cNvPicPr>
            <a:picLocks noChangeAspect="1" noChangeArrowheads="1"/>
          </p:cNvPicPr>
          <p:nvPr/>
        </p:nvPicPr>
        <p:blipFill>
          <a:blip r:embed="rId3" cstate="print"/>
          <a:srcRect/>
          <a:stretch>
            <a:fillRect/>
          </a:stretch>
        </p:blipFill>
        <p:spPr bwMode="auto">
          <a:xfrm flipH="1">
            <a:off x="7924801" y="1600200"/>
            <a:ext cx="2654299" cy="3352798"/>
          </a:xfrm>
          <a:prstGeom prst="rect">
            <a:avLst/>
          </a:prstGeom>
          <a:noFill/>
        </p:spPr>
      </p:pic>
      <p:sp>
        <p:nvSpPr>
          <p:cNvPr id="6" name="Rectangle 5"/>
          <p:cNvSpPr/>
          <p:nvPr/>
        </p:nvSpPr>
        <p:spPr>
          <a:xfrm>
            <a:off x="7391400" y="5105400"/>
            <a:ext cx="3200400" cy="1077218"/>
          </a:xfrm>
          <a:prstGeom prst="rect">
            <a:avLst/>
          </a:prstGeom>
        </p:spPr>
        <p:txBody>
          <a:bodyPr wrap="square">
            <a:spAutoFit/>
          </a:bodyPr>
          <a:lstStyle/>
          <a:p>
            <a:pPr algn="r">
              <a:buNone/>
            </a:pPr>
            <a:r>
              <a:rPr lang="en-US" sz="3200" dirty="0"/>
              <a:t>Knaves act for self-interest</a:t>
            </a:r>
          </a:p>
        </p:txBody>
      </p:sp>
      <p:sp>
        <p:nvSpPr>
          <p:cNvPr id="7" name="TextBox 6"/>
          <p:cNvSpPr txBox="1"/>
          <p:nvPr/>
        </p:nvSpPr>
        <p:spPr>
          <a:xfrm>
            <a:off x="9067800" y="990600"/>
            <a:ext cx="1600200" cy="369332"/>
          </a:xfrm>
          <a:prstGeom prst="rect">
            <a:avLst/>
          </a:prstGeom>
          <a:noFill/>
        </p:spPr>
        <p:txBody>
          <a:bodyPr wrap="square" rtlCol="0">
            <a:spAutoFit/>
          </a:bodyPr>
          <a:lstStyle/>
          <a:p>
            <a:r>
              <a:rPr lang="en-US" dirty="0" err="1"/>
              <a:t>LeGrand</a:t>
            </a:r>
            <a:r>
              <a:rPr lang="en-US" dirty="0"/>
              <a:t>, 2003</a:t>
            </a:r>
          </a:p>
        </p:txBody>
      </p:sp>
    </p:spTree>
    <p:extLst>
      <p:ext uri="{BB962C8B-B14F-4D97-AF65-F5344CB8AC3E}">
        <p14:creationId xmlns:p14="http://schemas.microsoft.com/office/powerpoint/2010/main" val="2196363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Internal QA</a:t>
            </a:r>
          </a:p>
          <a:p>
            <a:pPr lvl="1"/>
            <a:r>
              <a:rPr lang="en-US" dirty="0"/>
              <a:t>Knights, trust and voice</a:t>
            </a:r>
          </a:p>
          <a:p>
            <a:pPr lvl="1"/>
            <a:r>
              <a:rPr lang="en-US" dirty="0"/>
              <a:t>Intrinsic motivation, noble pursuit of truth</a:t>
            </a:r>
          </a:p>
          <a:p>
            <a:r>
              <a:rPr lang="en-US" dirty="0"/>
              <a:t>External QA</a:t>
            </a:r>
          </a:p>
          <a:p>
            <a:pPr lvl="1"/>
            <a:r>
              <a:rPr lang="en-US" dirty="0"/>
              <a:t>Knaves, Mistrust and choice</a:t>
            </a:r>
          </a:p>
          <a:p>
            <a:pPr lvl="1"/>
            <a:r>
              <a:rPr lang="en-US" dirty="0"/>
              <a:t>Quality validated by outside stakeholders</a:t>
            </a:r>
          </a:p>
        </p:txBody>
      </p:sp>
      <p:sp>
        <p:nvSpPr>
          <p:cNvPr id="6" name="Title 1"/>
          <p:cNvSpPr>
            <a:spLocks noGrp="1"/>
          </p:cNvSpPr>
          <p:nvPr>
            <p:ph type="title"/>
          </p:nvPr>
        </p:nvSpPr>
        <p:spPr>
          <a:xfrm>
            <a:off x="1981200" y="274638"/>
            <a:ext cx="8229600" cy="1143000"/>
          </a:xfrm>
        </p:spPr>
        <p:txBody>
          <a:bodyPr>
            <a:normAutofit/>
          </a:bodyPr>
          <a:lstStyle/>
          <a:p>
            <a:r>
              <a:rPr lang="en-US" sz="4000" dirty="0"/>
              <a:t>Knights and Knaves in Public Service</a:t>
            </a:r>
          </a:p>
        </p:txBody>
      </p:sp>
      <p:sp>
        <p:nvSpPr>
          <p:cNvPr id="7" name="TextBox 6"/>
          <p:cNvSpPr txBox="1"/>
          <p:nvPr/>
        </p:nvSpPr>
        <p:spPr>
          <a:xfrm>
            <a:off x="9067800" y="990600"/>
            <a:ext cx="1600200" cy="369332"/>
          </a:xfrm>
          <a:prstGeom prst="rect">
            <a:avLst/>
          </a:prstGeom>
          <a:noFill/>
        </p:spPr>
        <p:txBody>
          <a:bodyPr wrap="square" rtlCol="0">
            <a:spAutoFit/>
          </a:bodyPr>
          <a:lstStyle/>
          <a:p>
            <a:r>
              <a:rPr lang="en-US" dirty="0" err="1"/>
              <a:t>LeGrand</a:t>
            </a:r>
            <a:r>
              <a:rPr lang="en-US" dirty="0"/>
              <a:t>, 2003</a:t>
            </a:r>
          </a:p>
        </p:txBody>
      </p:sp>
    </p:spTree>
    <p:extLst>
      <p:ext uri="{BB962C8B-B14F-4D97-AF65-F5344CB8AC3E}">
        <p14:creationId xmlns:p14="http://schemas.microsoft.com/office/powerpoint/2010/main" val="1843513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Quality?</a:t>
            </a:r>
          </a:p>
        </p:txBody>
      </p:sp>
      <p:sp>
        <p:nvSpPr>
          <p:cNvPr id="3" name="Content Placeholder 2"/>
          <p:cNvSpPr>
            <a:spLocks noGrp="1"/>
          </p:cNvSpPr>
          <p:nvPr>
            <p:ph idx="1"/>
          </p:nvPr>
        </p:nvSpPr>
        <p:spPr/>
        <p:txBody>
          <a:bodyPr>
            <a:normAutofit/>
          </a:bodyPr>
          <a:lstStyle/>
          <a:p>
            <a:pPr lvl="0"/>
            <a:r>
              <a:rPr lang="en-US" sz="3600" dirty="0"/>
              <a:t>Fitness of purpose</a:t>
            </a:r>
          </a:p>
          <a:p>
            <a:pPr lvl="1"/>
            <a:r>
              <a:rPr lang="en-US" sz="3200" dirty="0"/>
              <a:t>Is education relevant to societal needs?</a:t>
            </a:r>
          </a:p>
          <a:p>
            <a:pPr lvl="1"/>
            <a:r>
              <a:rPr lang="en-US" sz="3200" dirty="0"/>
              <a:t>Quality for the public good</a:t>
            </a:r>
          </a:p>
          <a:p>
            <a:pPr lvl="2"/>
            <a:r>
              <a:rPr lang="en-US" sz="2800" dirty="0"/>
              <a:t>For the benefit of society as a whole</a:t>
            </a:r>
          </a:p>
          <a:p>
            <a:pPr lvl="2"/>
            <a:r>
              <a:rPr lang="en-US" sz="2800" dirty="0"/>
              <a:t>Greater than the benefit to any single individual</a:t>
            </a:r>
          </a:p>
          <a:p>
            <a:pPr lvl="1"/>
            <a:r>
              <a:rPr lang="en-US" sz="3200" dirty="0"/>
              <a:t>Purpose is externally imposed </a:t>
            </a:r>
          </a:p>
        </p:txBody>
      </p:sp>
    </p:spTree>
    <p:extLst>
      <p:ext uri="{BB962C8B-B14F-4D97-AF65-F5344CB8AC3E}">
        <p14:creationId xmlns:p14="http://schemas.microsoft.com/office/powerpoint/2010/main" val="761043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Quality?</a:t>
            </a:r>
          </a:p>
        </p:txBody>
      </p:sp>
      <p:sp>
        <p:nvSpPr>
          <p:cNvPr id="3" name="Content Placeholder 2"/>
          <p:cNvSpPr>
            <a:spLocks noGrp="1"/>
          </p:cNvSpPr>
          <p:nvPr>
            <p:ph idx="1"/>
          </p:nvPr>
        </p:nvSpPr>
        <p:spPr/>
        <p:txBody>
          <a:bodyPr>
            <a:normAutofit/>
          </a:bodyPr>
          <a:lstStyle/>
          <a:p>
            <a:pPr lvl="0"/>
            <a:r>
              <a:rPr lang="en-US" sz="3600" dirty="0"/>
              <a:t>Fitness for purpose</a:t>
            </a:r>
          </a:p>
          <a:p>
            <a:pPr lvl="1"/>
            <a:r>
              <a:rPr lang="en-US" sz="3200" dirty="0"/>
              <a:t>How well does education fulfill its objectives?</a:t>
            </a:r>
          </a:p>
          <a:p>
            <a:pPr lvl="1"/>
            <a:r>
              <a:rPr lang="en-US" sz="3200" dirty="0"/>
              <a:t>Quality determined by mission</a:t>
            </a:r>
          </a:p>
          <a:p>
            <a:pPr lvl="2"/>
            <a:r>
              <a:rPr lang="en-US" sz="2800" dirty="0"/>
              <a:t>World-class is equal to vocational</a:t>
            </a:r>
          </a:p>
          <a:p>
            <a:pPr lvl="2"/>
            <a:r>
              <a:rPr lang="en-US" sz="2800" dirty="0"/>
              <a:t>Not measured by hierarchy, rankings, prestige</a:t>
            </a:r>
          </a:p>
          <a:p>
            <a:pPr lvl="1"/>
            <a:r>
              <a:rPr lang="en-US" sz="3200" dirty="0"/>
              <a:t>Purpose internally determined</a:t>
            </a:r>
          </a:p>
        </p:txBody>
      </p:sp>
    </p:spTree>
    <p:extLst>
      <p:ext uri="{BB962C8B-B14F-4D97-AF65-F5344CB8AC3E}">
        <p14:creationId xmlns:p14="http://schemas.microsoft.com/office/powerpoint/2010/main" val="3838342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Quality?</a:t>
            </a:r>
          </a:p>
        </p:txBody>
      </p:sp>
      <p:sp>
        <p:nvSpPr>
          <p:cNvPr id="3" name="Content Placeholder 2"/>
          <p:cNvSpPr>
            <a:spLocks noGrp="1"/>
          </p:cNvSpPr>
          <p:nvPr>
            <p:ph idx="1"/>
          </p:nvPr>
        </p:nvSpPr>
        <p:spPr/>
        <p:txBody>
          <a:bodyPr>
            <a:normAutofit/>
          </a:bodyPr>
          <a:lstStyle/>
          <a:p>
            <a:r>
              <a:rPr lang="en-US" sz="3600" dirty="0"/>
              <a:t>Fitness to Standards</a:t>
            </a:r>
          </a:p>
          <a:p>
            <a:pPr lvl="1"/>
            <a:r>
              <a:rPr lang="en-US" sz="3200" dirty="0"/>
              <a:t>Does education meet performance criteria?</a:t>
            </a:r>
          </a:p>
          <a:p>
            <a:pPr lvl="1"/>
            <a:r>
              <a:rPr lang="en-US" sz="3200" dirty="0"/>
              <a:t>Quality is objectively measured</a:t>
            </a:r>
          </a:p>
          <a:p>
            <a:pPr lvl="2"/>
            <a:r>
              <a:rPr lang="en-US" sz="2800" dirty="0"/>
              <a:t>Precision within standards frame</a:t>
            </a:r>
          </a:p>
          <a:p>
            <a:pPr lvl="2"/>
            <a:r>
              <a:rPr lang="en-US" sz="2800" dirty="0"/>
              <a:t>Standards vary over time: debatable</a:t>
            </a:r>
          </a:p>
          <a:p>
            <a:pPr lvl="1"/>
            <a:r>
              <a:rPr lang="en-US" sz="3200" dirty="0"/>
              <a:t>Quality via stakeholder agreement (socially constructed)</a:t>
            </a:r>
          </a:p>
        </p:txBody>
      </p:sp>
    </p:spTree>
    <p:extLst>
      <p:ext uri="{BB962C8B-B14F-4D97-AF65-F5344CB8AC3E}">
        <p14:creationId xmlns:p14="http://schemas.microsoft.com/office/powerpoint/2010/main" val="3579818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Quality Assurance and Legitimacy</a:t>
            </a:r>
          </a:p>
        </p:txBody>
      </p:sp>
      <p:sp>
        <p:nvSpPr>
          <p:cNvPr id="3" name="Content Placeholder 2"/>
          <p:cNvSpPr>
            <a:spLocks noGrp="1"/>
          </p:cNvSpPr>
          <p:nvPr>
            <p:ph idx="1"/>
          </p:nvPr>
        </p:nvSpPr>
        <p:spPr/>
        <p:txBody>
          <a:bodyPr/>
          <a:lstStyle/>
          <a:p>
            <a:pPr lvl="1">
              <a:buNone/>
            </a:pPr>
            <a:endParaRPr lang="en-US" dirty="0"/>
          </a:p>
          <a:p>
            <a:pPr lvl="1" algn="r">
              <a:buNone/>
            </a:pPr>
            <a:r>
              <a:rPr lang="en-US" dirty="0"/>
              <a:t>“A generalized perception or assumption that the actions of an entity are desirable, proper, or appropriate within some socially constructed system of norms, values, beliefs, and definitions”</a:t>
            </a:r>
          </a:p>
          <a:p>
            <a:pPr lvl="1" algn="r">
              <a:buNone/>
            </a:pPr>
            <a:endParaRPr lang="en-US" dirty="0"/>
          </a:p>
          <a:p>
            <a:pPr lvl="1" algn="r">
              <a:buNone/>
            </a:pPr>
            <a:r>
              <a:rPr lang="en-US" dirty="0"/>
              <a:t>(</a:t>
            </a:r>
            <a:r>
              <a:rPr lang="en-US" dirty="0" err="1"/>
              <a:t>Suchman</a:t>
            </a:r>
            <a:r>
              <a:rPr lang="en-US" dirty="0"/>
              <a:t>, 1995)</a:t>
            </a:r>
          </a:p>
        </p:txBody>
      </p:sp>
    </p:spTree>
    <p:extLst>
      <p:ext uri="{BB962C8B-B14F-4D97-AF65-F5344CB8AC3E}">
        <p14:creationId xmlns:p14="http://schemas.microsoft.com/office/powerpoint/2010/main" val="2816627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Pragmatic</a:t>
            </a:r>
            <a:r>
              <a:rPr lang="en-US" dirty="0"/>
              <a:t> legitimacy</a:t>
            </a:r>
          </a:p>
          <a:p>
            <a:pPr lvl="1"/>
            <a:r>
              <a:rPr lang="en-US" dirty="0"/>
              <a:t>Practical value that an organization has to a particular group of constituents</a:t>
            </a:r>
          </a:p>
          <a:p>
            <a:r>
              <a:rPr lang="en-US" i="1" dirty="0"/>
              <a:t>Cognitive</a:t>
            </a:r>
            <a:r>
              <a:rPr lang="en-US" dirty="0"/>
              <a:t> legitimacy</a:t>
            </a:r>
          </a:p>
          <a:p>
            <a:pPr lvl="1"/>
            <a:r>
              <a:rPr lang="en-US" dirty="0"/>
              <a:t>Adopting an organizational form that is widely viewed as acceptable</a:t>
            </a:r>
          </a:p>
          <a:p>
            <a:r>
              <a:rPr lang="en-US" i="1" dirty="0"/>
              <a:t>Moral </a:t>
            </a:r>
            <a:r>
              <a:rPr lang="en-US" dirty="0"/>
              <a:t>legitimacy</a:t>
            </a:r>
          </a:p>
          <a:p>
            <a:pPr lvl="1"/>
            <a:r>
              <a:rPr lang="en-US" dirty="0"/>
              <a:t>The organization is doing the right thing, fundamentally altruistic</a:t>
            </a:r>
          </a:p>
        </p:txBody>
      </p:sp>
      <p:sp>
        <p:nvSpPr>
          <p:cNvPr id="6" name="Title 1"/>
          <p:cNvSpPr>
            <a:spLocks noGrp="1"/>
          </p:cNvSpPr>
          <p:nvPr>
            <p:ph type="title"/>
          </p:nvPr>
        </p:nvSpPr>
        <p:spPr>
          <a:xfrm>
            <a:off x="1981200" y="274638"/>
            <a:ext cx="8229600" cy="1143000"/>
          </a:xfrm>
        </p:spPr>
        <p:txBody>
          <a:bodyPr>
            <a:normAutofit/>
          </a:bodyPr>
          <a:lstStyle/>
          <a:p>
            <a:r>
              <a:rPr lang="en-US" dirty="0"/>
              <a:t>Quality Assurance and Legitimacy</a:t>
            </a:r>
          </a:p>
        </p:txBody>
      </p:sp>
    </p:spTree>
    <p:extLst>
      <p:ext uri="{BB962C8B-B14F-4D97-AF65-F5344CB8AC3E}">
        <p14:creationId xmlns:p14="http://schemas.microsoft.com/office/powerpoint/2010/main" val="4025311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Quality Assurance as Information Resource</a:t>
            </a:r>
          </a:p>
        </p:txBody>
      </p:sp>
      <p:sp>
        <p:nvSpPr>
          <p:cNvPr id="3" name="Content Placeholder 2"/>
          <p:cNvSpPr>
            <a:spLocks noGrp="1"/>
          </p:cNvSpPr>
          <p:nvPr>
            <p:ph idx="1"/>
          </p:nvPr>
        </p:nvSpPr>
        <p:spPr/>
        <p:txBody>
          <a:bodyPr/>
          <a:lstStyle/>
          <a:p>
            <a:r>
              <a:rPr lang="en-US" dirty="0"/>
              <a:t>Information for decision-makers</a:t>
            </a:r>
          </a:p>
          <a:p>
            <a:pPr lvl="1"/>
            <a:r>
              <a:rPr lang="en-US" dirty="0"/>
              <a:t>Which program best meets students’ needs?</a:t>
            </a:r>
          </a:p>
          <a:p>
            <a:pPr lvl="1"/>
            <a:r>
              <a:rPr lang="en-US" dirty="0"/>
              <a:t>Supports and encourages choice, competition</a:t>
            </a:r>
          </a:p>
          <a:p>
            <a:pPr lvl="2"/>
            <a:r>
              <a:rPr lang="en-US" dirty="0"/>
              <a:t>Value for investment of time and resources</a:t>
            </a:r>
          </a:p>
          <a:p>
            <a:pPr lvl="1"/>
            <a:r>
              <a:rPr lang="en-US" dirty="0"/>
              <a:t>Guide allocation of resources</a:t>
            </a:r>
          </a:p>
          <a:p>
            <a:pPr lvl="2"/>
            <a:r>
              <a:rPr lang="en-US" dirty="0"/>
              <a:t>Incentivize behavior</a:t>
            </a:r>
          </a:p>
          <a:p>
            <a:pPr lvl="2"/>
            <a:r>
              <a:rPr lang="en-US" dirty="0"/>
              <a:t>Monitor compliance</a:t>
            </a:r>
          </a:p>
        </p:txBody>
      </p:sp>
    </p:spTree>
    <p:extLst>
      <p:ext uri="{BB962C8B-B14F-4D97-AF65-F5344CB8AC3E}">
        <p14:creationId xmlns:p14="http://schemas.microsoft.com/office/powerpoint/2010/main" val="2974517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QA as a Public Good</a:t>
            </a:r>
          </a:p>
        </p:txBody>
      </p:sp>
      <p:sp>
        <p:nvSpPr>
          <p:cNvPr id="3" name="Content Placeholder 2"/>
          <p:cNvSpPr>
            <a:spLocks noGrp="1"/>
          </p:cNvSpPr>
          <p:nvPr>
            <p:ph idx="1"/>
          </p:nvPr>
        </p:nvSpPr>
        <p:spPr/>
        <p:txBody>
          <a:bodyPr/>
          <a:lstStyle/>
          <a:p>
            <a:r>
              <a:rPr lang="en-US" dirty="0"/>
              <a:t>What purpose should QA serve?</a:t>
            </a:r>
          </a:p>
          <a:p>
            <a:r>
              <a:rPr lang="en-US" dirty="0"/>
              <a:t>Who should be its constituents?</a:t>
            </a:r>
          </a:p>
          <a:p>
            <a:r>
              <a:rPr lang="en-US" dirty="0"/>
              <a:t>How much power should external QA have?</a:t>
            </a:r>
          </a:p>
          <a:p>
            <a:r>
              <a:rPr lang="en-US" dirty="0"/>
              <a:t>Who should determine the standards?</a:t>
            </a:r>
          </a:p>
          <a:p>
            <a:r>
              <a:rPr lang="en-US" dirty="0"/>
              <a:t>What should be the balance between consistency and innovation?</a:t>
            </a:r>
          </a:p>
        </p:txBody>
      </p:sp>
    </p:spTree>
    <p:extLst>
      <p:ext uri="{BB962C8B-B14F-4D97-AF65-F5344CB8AC3E}">
        <p14:creationId xmlns:p14="http://schemas.microsoft.com/office/powerpoint/2010/main" val="3432552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hierarchy of levels, each level defined by a set of descriptors indicating the learning outcomes at that level. A qualification system is all the arrangements – schools, institutions, stakeholders, laws, quality assurance measures and the framework of qualifications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1704066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QA in a Competitive Market</a:t>
            </a:r>
          </a:p>
        </p:txBody>
      </p:sp>
      <p:sp>
        <p:nvSpPr>
          <p:cNvPr id="3" name="Content Placeholder 2"/>
          <p:cNvSpPr>
            <a:spLocks noGrp="1"/>
          </p:cNvSpPr>
          <p:nvPr>
            <p:ph idx="1"/>
          </p:nvPr>
        </p:nvSpPr>
        <p:spPr/>
        <p:txBody>
          <a:bodyPr>
            <a:normAutofit/>
          </a:bodyPr>
          <a:lstStyle/>
          <a:p>
            <a:r>
              <a:rPr lang="en-US" sz="3600" dirty="0"/>
              <a:t>Transnational QA</a:t>
            </a:r>
          </a:p>
          <a:p>
            <a:r>
              <a:rPr lang="en-US" sz="3600" dirty="0"/>
              <a:t>Exporting QA</a:t>
            </a:r>
          </a:p>
          <a:p>
            <a:r>
              <a:rPr lang="en-US" sz="3600" dirty="0"/>
              <a:t>QA and education-as-trade</a:t>
            </a:r>
          </a:p>
          <a:p>
            <a:r>
              <a:rPr lang="en-US" sz="3600" dirty="0"/>
              <a:t>QA as consumer information</a:t>
            </a:r>
          </a:p>
        </p:txBody>
      </p:sp>
    </p:spTree>
    <p:extLst>
      <p:ext uri="{BB962C8B-B14F-4D97-AF65-F5344CB8AC3E}">
        <p14:creationId xmlns:p14="http://schemas.microsoft.com/office/powerpoint/2010/main" val="4277080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Building Organizational Capacity </a:t>
            </a:r>
            <a:br>
              <a:rPr lang="en-US" dirty="0"/>
            </a:br>
            <a:r>
              <a:rPr lang="en-US" dirty="0"/>
              <a:t>for Quality Assurance</a:t>
            </a:r>
          </a:p>
        </p:txBody>
      </p:sp>
      <p:pic>
        <p:nvPicPr>
          <p:cNvPr id="4" name="Picture 4"/>
          <p:cNvPicPr>
            <a:picLocks noChangeAspect="1" noChangeArrowheads="1"/>
          </p:cNvPicPr>
          <p:nvPr/>
        </p:nvPicPr>
        <p:blipFill>
          <a:blip r:embed="rId3" cstate="print"/>
          <a:srcRect/>
          <a:stretch>
            <a:fillRect/>
          </a:stretch>
        </p:blipFill>
        <p:spPr bwMode="auto">
          <a:xfrm>
            <a:off x="3086100" y="1760937"/>
            <a:ext cx="6019800" cy="4949613"/>
          </a:xfrm>
          <a:prstGeom prst="rect">
            <a:avLst/>
          </a:prstGeom>
          <a:noFill/>
        </p:spPr>
      </p:pic>
      <p:graphicFrame>
        <p:nvGraphicFramePr>
          <p:cNvPr id="21506" name="Object 2"/>
          <p:cNvGraphicFramePr>
            <a:graphicFrameLocks noChangeAspect="1"/>
          </p:cNvGraphicFramePr>
          <p:nvPr>
            <p:extLst>
              <p:ext uri="{D42A27DB-BD31-4B8C-83A1-F6EECF244321}">
                <p14:modId xmlns:p14="http://schemas.microsoft.com/office/powerpoint/2010/main" val="1877037029"/>
              </p:ext>
            </p:extLst>
          </p:nvPr>
        </p:nvGraphicFramePr>
        <p:xfrm>
          <a:off x="10363200" y="5904100"/>
          <a:ext cx="990600" cy="806450"/>
        </p:xfrm>
        <a:graphic>
          <a:graphicData uri="http://schemas.openxmlformats.org/presentationml/2006/ole">
            <mc:AlternateContent xmlns:mc="http://schemas.openxmlformats.org/markup-compatibility/2006">
              <mc:Choice xmlns:v="urn:schemas-microsoft-com:vml" Requires="v">
                <p:oleObj spid="_x0000_s1046" name="Bitmap Image" r:id="rId4" imgW="4038095" imgH="3285714" progId="Paint.Picture">
                  <p:embed/>
                </p:oleObj>
              </mc:Choice>
              <mc:Fallback>
                <p:oleObj name="Bitmap Image" r:id="rId4" imgW="4038095" imgH="3285714" progId="Paint.Picture">
                  <p:embed/>
                  <p:pic>
                    <p:nvPicPr>
                      <p:cNvPr id="2150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3200" y="5904100"/>
                        <a:ext cx="990600"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857870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24001" y="433203"/>
            <a:ext cx="4348115" cy="2363106"/>
          </a:xfrm>
          <a:prstGeom prst="rect">
            <a:avLst/>
          </a:prstGeom>
        </p:spPr>
      </p:pic>
      <p:pic>
        <p:nvPicPr>
          <p:cNvPr id="9" name="Picture 8"/>
          <p:cNvPicPr>
            <a:picLocks noChangeAspect="1"/>
          </p:cNvPicPr>
          <p:nvPr/>
        </p:nvPicPr>
        <p:blipFill>
          <a:blip r:embed="rId3"/>
          <a:stretch>
            <a:fillRect/>
          </a:stretch>
        </p:blipFill>
        <p:spPr>
          <a:xfrm>
            <a:off x="6057900" y="3325092"/>
            <a:ext cx="4603598" cy="2186709"/>
          </a:xfrm>
          <a:prstGeom prst="rect">
            <a:avLst/>
          </a:prstGeom>
        </p:spPr>
      </p:pic>
      <p:sp>
        <p:nvSpPr>
          <p:cNvPr id="10" name="TextBox 9">
            <a:extLst>
              <a:ext uri="{FF2B5EF4-FFF2-40B4-BE49-F238E27FC236}">
                <a16:creationId xmlns:a16="http://schemas.microsoft.com/office/drawing/2014/main" xmlns="" id="{A265F854-3E89-394B-975B-D37C0FFC6057}"/>
              </a:ext>
            </a:extLst>
          </p:cNvPr>
          <p:cNvSpPr txBox="1"/>
          <p:nvPr/>
        </p:nvSpPr>
        <p:spPr>
          <a:xfrm>
            <a:off x="6539346" y="1346201"/>
            <a:ext cx="3806235" cy="584775"/>
          </a:xfrm>
          <a:prstGeom prst="rect">
            <a:avLst/>
          </a:prstGeom>
          <a:noFill/>
        </p:spPr>
        <p:txBody>
          <a:bodyPr wrap="none" rtlCol="0">
            <a:spAutoFit/>
          </a:bodyPr>
          <a:lstStyle/>
          <a:p>
            <a:r>
              <a:rPr lang="en-US" sz="3200" dirty="0"/>
              <a:t>Architectural Drawing</a:t>
            </a:r>
          </a:p>
        </p:txBody>
      </p:sp>
      <p:sp>
        <p:nvSpPr>
          <p:cNvPr id="11" name="TextBox 10">
            <a:extLst>
              <a:ext uri="{FF2B5EF4-FFF2-40B4-BE49-F238E27FC236}">
                <a16:creationId xmlns:a16="http://schemas.microsoft.com/office/drawing/2014/main" xmlns="" id="{62585B60-687D-1148-97C3-752912B2D009}"/>
              </a:ext>
            </a:extLst>
          </p:cNvPr>
          <p:cNvSpPr txBox="1"/>
          <p:nvPr/>
        </p:nvSpPr>
        <p:spPr>
          <a:xfrm>
            <a:off x="1936999" y="4418446"/>
            <a:ext cx="3935116" cy="584775"/>
          </a:xfrm>
          <a:prstGeom prst="rect">
            <a:avLst/>
          </a:prstGeom>
          <a:noFill/>
        </p:spPr>
        <p:txBody>
          <a:bodyPr wrap="none" rtlCol="0">
            <a:spAutoFit/>
          </a:bodyPr>
          <a:lstStyle/>
          <a:p>
            <a:r>
              <a:rPr lang="en-US" sz="3200" dirty="0"/>
              <a:t>Engineering schematic</a:t>
            </a:r>
          </a:p>
        </p:txBody>
      </p:sp>
    </p:spTree>
    <p:extLst>
      <p:ext uri="{BB962C8B-B14F-4D97-AF65-F5344CB8AC3E}">
        <p14:creationId xmlns:p14="http://schemas.microsoft.com/office/powerpoint/2010/main" val="124064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Key Questions for Assessing Capacity</a:t>
            </a:r>
          </a:p>
        </p:txBody>
      </p:sp>
      <p:sp>
        <p:nvSpPr>
          <p:cNvPr id="5" name="Content Placeholder 4"/>
          <p:cNvSpPr>
            <a:spLocks noGrp="1"/>
          </p:cNvSpPr>
          <p:nvPr>
            <p:ph idx="1"/>
          </p:nvPr>
        </p:nvSpPr>
        <p:spPr/>
        <p:txBody>
          <a:bodyPr>
            <a:normAutofit lnSpcReduction="10000"/>
          </a:bodyPr>
          <a:lstStyle/>
          <a:p>
            <a:r>
              <a:rPr lang="en-US" dirty="0">
                <a:solidFill>
                  <a:schemeClr val="tx2"/>
                </a:solidFill>
                <a:latin typeface="Calibri" charset="0"/>
                <a:ea typeface="Calibri" charset="0"/>
                <a:cs typeface="Times New Roman" charset="0"/>
              </a:rPr>
              <a:t>What do you know about what your institution is doing?</a:t>
            </a:r>
          </a:p>
          <a:p>
            <a:pPr lvl="1"/>
            <a:r>
              <a:rPr lang="en-US" dirty="0">
                <a:solidFill>
                  <a:schemeClr val="tx2"/>
                </a:solidFill>
                <a:latin typeface="Calibri" charset="0"/>
                <a:ea typeface="Calibri" charset="0"/>
                <a:cs typeface="Times New Roman" charset="0"/>
              </a:rPr>
              <a:t>Big picture and specific details</a:t>
            </a:r>
          </a:p>
          <a:p>
            <a:pPr lvl="1"/>
            <a:r>
              <a:rPr lang="en-US" dirty="0">
                <a:solidFill>
                  <a:schemeClr val="tx2"/>
                </a:solidFill>
                <a:latin typeface="Calibri" charset="0"/>
                <a:ea typeface="Calibri" charset="0"/>
                <a:cs typeface="Times New Roman" charset="0"/>
              </a:rPr>
              <a:t>Culture of evidence</a:t>
            </a:r>
            <a:r>
              <a:rPr lang="en-US" dirty="0">
                <a:solidFill>
                  <a:schemeClr val="tx2"/>
                </a:solidFill>
              </a:rPr>
              <a:t> </a:t>
            </a:r>
          </a:p>
          <a:p>
            <a:r>
              <a:rPr lang="en-US" dirty="0">
                <a:solidFill>
                  <a:schemeClr val="tx2"/>
                </a:solidFill>
              </a:rPr>
              <a:t>What incentives are in place?</a:t>
            </a:r>
          </a:p>
          <a:p>
            <a:pPr lvl="1"/>
            <a:r>
              <a:rPr lang="en-US" dirty="0">
                <a:solidFill>
                  <a:schemeClr val="tx2"/>
                </a:solidFill>
              </a:rPr>
              <a:t>Explicit and Implicit</a:t>
            </a:r>
          </a:p>
          <a:p>
            <a:pPr lvl="1"/>
            <a:r>
              <a:rPr lang="en-US" dirty="0">
                <a:solidFill>
                  <a:schemeClr val="tx2"/>
                </a:solidFill>
              </a:rPr>
              <a:t>Encouraging and Discouraging</a:t>
            </a:r>
          </a:p>
          <a:p>
            <a:pPr lvl="1"/>
            <a:r>
              <a:rPr lang="en-US" dirty="0">
                <a:solidFill>
                  <a:schemeClr val="tx2"/>
                </a:solidFill>
              </a:rPr>
              <a:t>Internal and external</a:t>
            </a:r>
          </a:p>
          <a:p>
            <a:r>
              <a:rPr lang="en-US" dirty="0">
                <a:solidFill>
                  <a:schemeClr val="tx2"/>
                </a:solidFill>
              </a:rPr>
              <a:t>What are your relative strengths?</a:t>
            </a:r>
          </a:p>
          <a:p>
            <a:pPr lvl="1"/>
            <a:r>
              <a:rPr lang="en-US" dirty="0">
                <a:solidFill>
                  <a:schemeClr val="tx2"/>
                </a:solidFill>
              </a:rPr>
              <a:t>Elevator pitch targeted to each audience</a:t>
            </a:r>
          </a:p>
          <a:p>
            <a:r>
              <a:rPr lang="en-US" dirty="0">
                <a:solidFill>
                  <a:schemeClr val="tx2"/>
                </a:solidFill>
              </a:rPr>
              <a:t>What is your current focus for improvement? </a:t>
            </a:r>
          </a:p>
          <a:p>
            <a:endParaRPr lang="en-US" dirty="0"/>
          </a:p>
        </p:txBody>
      </p:sp>
    </p:spTree>
    <p:extLst>
      <p:ext uri="{BB962C8B-B14F-4D97-AF65-F5344CB8AC3E}">
        <p14:creationId xmlns:p14="http://schemas.microsoft.com/office/powerpoint/2010/main" val="2801472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5195AC-74A4-374D-B830-98EF66F22D77}"/>
              </a:ext>
            </a:extLst>
          </p:cNvPr>
          <p:cNvSpPr>
            <a:spLocks noGrp="1"/>
          </p:cNvSpPr>
          <p:nvPr>
            <p:ph type="title"/>
          </p:nvPr>
        </p:nvSpPr>
        <p:spPr/>
        <p:txBody>
          <a:bodyPr anchor="ctr"/>
          <a:lstStyle/>
          <a:p>
            <a:pPr algn="ctr"/>
            <a:r>
              <a:rPr lang="en-US" dirty="0"/>
              <a:t>United States Case</a:t>
            </a:r>
          </a:p>
        </p:txBody>
      </p:sp>
      <p:sp>
        <p:nvSpPr>
          <p:cNvPr id="3" name="Text Placeholder 2">
            <a:extLst>
              <a:ext uri="{FF2B5EF4-FFF2-40B4-BE49-F238E27FC236}">
                <a16:creationId xmlns:a16="http://schemas.microsoft.com/office/drawing/2014/main" xmlns="" id="{502910F8-BE6D-834D-8856-80632F1F742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2507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A1EE408-C669-F041-910E-912BA6F911EE}"/>
              </a:ext>
            </a:extLst>
          </p:cNvPr>
          <p:cNvSpPr>
            <a:spLocks noGrp="1"/>
          </p:cNvSpPr>
          <p:nvPr>
            <p:ph type="sldNum" sz="quarter" idx="11"/>
          </p:nvPr>
        </p:nvSpPr>
        <p:spPr/>
        <p:txBody>
          <a:bodyPr/>
          <a:lstStyle/>
          <a:p>
            <a:pPr>
              <a:defRPr/>
            </a:pPr>
            <a:fld id="{B8594BCA-1A3F-EE4F-9203-D53AC4908E6D}" type="slidenum">
              <a:rPr lang="en-US" altLang="en-US" smtClean="0"/>
              <a:pPr>
                <a:defRPr/>
              </a:pPr>
              <a:t>35</a:t>
            </a:fld>
            <a:endParaRPr lang="en-US" altLang="en-US"/>
          </a:p>
        </p:txBody>
      </p:sp>
      <p:pic>
        <p:nvPicPr>
          <p:cNvPr id="5" name="Picture 4">
            <a:extLst>
              <a:ext uri="{FF2B5EF4-FFF2-40B4-BE49-F238E27FC236}">
                <a16:creationId xmlns:a16="http://schemas.microsoft.com/office/drawing/2014/main" xmlns="" id="{DF0EB35E-FD1C-9E49-BEBC-2B0E9D81BFAA}"/>
              </a:ext>
            </a:extLst>
          </p:cNvPr>
          <p:cNvPicPr>
            <a:picLocks noChangeAspect="1"/>
          </p:cNvPicPr>
          <p:nvPr/>
        </p:nvPicPr>
        <p:blipFill>
          <a:blip r:embed="rId2"/>
          <a:stretch>
            <a:fillRect/>
          </a:stretch>
        </p:blipFill>
        <p:spPr>
          <a:xfrm>
            <a:off x="3016010" y="-5477"/>
            <a:ext cx="6582265" cy="7583913"/>
          </a:xfrm>
          <a:prstGeom prst="rect">
            <a:avLst/>
          </a:prstGeom>
        </p:spPr>
      </p:pic>
    </p:spTree>
    <p:extLst>
      <p:ext uri="{BB962C8B-B14F-4D97-AF65-F5344CB8AC3E}">
        <p14:creationId xmlns:p14="http://schemas.microsoft.com/office/powerpoint/2010/main" val="1731849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E40C22-2526-144F-AA45-42803369EF9A}"/>
              </a:ext>
            </a:extLst>
          </p:cNvPr>
          <p:cNvSpPr>
            <a:spLocks noGrp="1"/>
          </p:cNvSpPr>
          <p:nvPr>
            <p:ph type="title"/>
          </p:nvPr>
        </p:nvSpPr>
        <p:spPr>
          <a:xfrm>
            <a:off x="838200" y="-244474"/>
            <a:ext cx="10515600" cy="1325563"/>
          </a:xfrm>
        </p:spPr>
        <p:txBody>
          <a:bodyPr/>
          <a:lstStyle/>
          <a:p>
            <a:pPr algn="ctr"/>
            <a:r>
              <a:rPr lang="en-US" dirty="0"/>
              <a:t>Carnegie Classification of Higher Education</a:t>
            </a:r>
          </a:p>
        </p:txBody>
      </p:sp>
      <p:sp>
        <p:nvSpPr>
          <p:cNvPr id="3" name="Slide Number Placeholder 2">
            <a:extLst>
              <a:ext uri="{FF2B5EF4-FFF2-40B4-BE49-F238E27FC236}">
                <a16:creationId xmlns:a16="http://schemas.microsoft.com/office/drawing/2014/main" xmlns="" id="{A3120538-C37A-664B-BCB3-196946BB3C46}"/>
              </a:ext>
            </a:extLst>
          </p:cNvPr>
          <p:cNvSpPr>
            <a:spLocks noGrp="1"/>
          </p:cNvSpPr>
          <p:nvPr>
            <p:ph type="sldNum" sz="quarter" idx="11"/>
          </p:nvPr>
        </p:nvSpPr>
        <p:spPr/>
        <p:txBody>
          <a:bodyPr/>
          <a:lstStyle/>
          <a:p>
            <a:pPr>
              <a:defRPr/>
            </a:pPr>
            <a:fld id="{59A731E7-8E4A-9245-82A4-3B5F5C0CE2D6}" type="slidenum">
              <a:rPr lang="en-US" altLang="en-US" smtClean="0"/>
              <a:pPr>
                <a:defRPr/>
              </a:pPr>
              <a:t>36</a:t>
            </a:fld>
            <a:endParaRPr lang="en-US" altLang="en-US"/>
          </a:p>
        </p:txBody>
      </p:sp>
      <p:pic>
        <p:nvPicPr>
          <p:cNvPr id="10" name="Picture 9">
            <a:extLst>
              <a:ext uri="{FF2B5EF4-FFF2-40B4-BE49-F238E27FC236}">
                <a16:creationId xmlns:a16="http://schemas.microsoft.com/office/drawing/2014/main" xmlns="" id="{7ACC0CEE-0583-EE49-8145-01E6C0DFD86D}"/>
              </a:ext>
            </a:extLst>
          </p:cNvPr>
          <p:cNvPicPr>
            <a:picLocks noChangeAspect="1"/>
          </p:cNvPicPr>
          <p:nvPr/>
        </p:nvPicPr>
        <p:blipFill>
          <a:blip r:embed="rId2"/>
          <a:stretch>
            <a:fillRect/>
          </a:stretch>
        </p:blipFill>
        <p:spPr>
          <a:xfrm>
            <a:off x="966177" y="880534"/>
            <a:ext cx="10259646" cy="5977468"/>
          </a:xfrm>
          <a:prstGeom prst="rect">
            <a:avLst/>
          </a:prstGeom>
        </p:spPr>
      </p:pic>
    </p:spTree>
    <p:extLst>
      <p:ext uri="{BB962C8B-B14F-4D97-AF65-F5344CB8AC3E}">
        <p14:creationId xmlns:p14="http://schemas.microsoft.com/office/powerpoint/2010/main" val="3861145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4F4FA3-1463-CE41-83E6-DC23376582F4}"/>
              </a:ext>
            </a:extLst>
          </p:cNvPr>
          <p:cNvSpPr>
            <a:spLocks noGrp="1"/>
          </p:cNvSpPr>
          <p:nvPr>
            <p:ph type="title"/>
          </p:nvPr>
        </p:nvSpPr>
        <p:spPr/>
        <p:txBody>
          <a:bodyPr/>
          <a:lstStyle/>
          <a:p>
            <a:pPr algn="ctr"/>
            <a:r>
              <a:rPr lang="en-US" dirty="0"/>
              <a:t>United States Higher Education: </a:t>
            </a:r>
            <a:br>
              <a:rPr lang="en-US" dirty="0"/>
            </a:br>
            <a:r>
              <a:rPr lang="en-US" dirty="0"/>
              <a:t>Many Missions, Many Masters</a:t>
            </a:r>
          </a:p>
        </p:txBody>
      </p:sp>
      <p:sp>
        <p:nvSpPr>
          <p:cNvPr id="3" name="Content Placeholder 2">
            <a:extLst>
              <a:ext uri="{FF2B5EF4-FFF2-40B4-BE49-F238E27FC236}">
                <a16:creationId xmlns:a16="http://schemas.microsoft.com/office/drawing/2014/main" xmlns="" id="{276B2F0F-E099-B74F-9318-A8E8EEA33B10}"/>
              </a:ext>
            </a:extLst>
          </p:cNvPr>
          <p:cNvSpPr>
            <a:spLocks noGrp="1"/>
          </p:cNvSpPr>
          <p:nvPr>
            <p:ph idx="1"/>
          </p:nvPr>
        </p:nvSpPr>
        <p:spPr>
          <a:xfrm>
            <a:off x="838200" y="2096557"/>
            <a:ext cx="10515600" cy="4351338"/>
          </a:xfrm>
        </p:spPr>
        <p:txBody>
          <a:bodyPr>
            <a:normAutofit/>
          </a:bodyPr>
          <a:lstStyle/>
          <a:p>
            <a:pPr marL="822960" lvl="2" indent="-457200">
              <a:spcBef>
                <a:spcPts val="1200"/>
              </a:spcBef>
              <a:buFont typeface="Arial"/>
              <a:buChar char="•"/>
              <a:defRPr/>
            </a:pPr>
            <a:r>
              <a:rPr lang="en-US" sz="3200" dirty="0">
                <a:cs typeface="Arial"/>
              </a:rPr>
              <a:t>Triad: Federal, State, Accreditation</a:t>
            </a:r>
          </a:p>
          <a:p>
            <a:pPr marL="822960" lvl="2" indent="-457200">
              <a:spcBef>
                <a:spcPts val="1200"/>
              </a:spcBef>
              <a:buFont typeface="Arial"/>
              <a:buChar char="•"/>
              <a:defRPr/>
            </a:pPr>
            <a:r>
              <a:rPr lang="en-US" sz="3200" dirty="0">
                <a:cs typeface="Arial"/>
              </a:rPr>
              <a:t>Public, Private, For-profit</a:t>
            </a:r>
          </a:p>
          <a:p>
            <a:pPr marL="822960" lvl="2" indent="-457200">
              <a:spcBef>
                <a:spcPts val="1200"/>
              </a:spcBef>
              <a:buFont typeface="Arial"/>
              <a:buChar char="•"/>
              <a:defRPr/>
            </a:pPr>
            <a:r>
              <a:rPr lang="en-US" sz="3200" dirty="0">
                <a:cs typeface="Arial"/>
              </a:rPr>
              <a:t>Elite and Mass</a:t>
            </a:r>
          </a:p>
          <a:p>
            <a:pPr marL="822960" lvl="2" indent="-457200">
              <a:spcBef>
                <a:spcPts val="1200"/>
              </a:spcBef>
              <a:buFont typeface="Arial"/>
              <a:buChar char="•"/>
              <a:defRPr/>
            </a:pPr>
            <a:r>
              <a:rPr lang="en-US" sz="3200" dirty="0">
                <a:cs typeface="Arial"/>
              </a:rPr>
              <a:t>Autonomy and Accountability</a:t>
            </a:r>
          </a:p>
          <a:p>
            <a:pPr marL="822960" lvl="2" indent="-457200">
              <a:spcBef>
                <a:spcPts val="1200"/>
              </a:spcBef>
              <a:buFont typeface="Arial"/>
              <a:buChar char="•"/>
              <a:defRPr/>
            </a:pPr>
            <a:r>
              <a:rPr lang="en-US" sz="3200" dirty="0">
                <a:cs typeface="Arial"/>
              </a:rPr>
              <a:t>Teaching, Research, Service</a:t>
            </a:r>
          </a:p>
          <a:p>
            <a:pPr marL="822960" lvl="2" indent="-457200">
              <a:spcBef>
                <a:spcPts val="1200"/>
              </a:spcBef>
              <a:buFont typeface="Arial"/>
              <a:buChar char="•"/>
              <a:defRPr/>
            </a:pPr>
            <a:r>
              <a:rPr lang="en-US" sz="3200" dirty="0">
                <a:cs typeface="Arial"/>
              </a:rPr>
              <a:t>Innovative and Traditional</a:t>
            </a:r>
          </a:p>
          <a:p>
            <a:pPr marL="822960" lvl="2" indent="-457200">
              <a:spcBef>
                <a:spcPts val="1200"/>
              </a:spcBef>
              <a:buFont typeface="Arial"/>
              <a:buChar char="•"/>
              <a:defRPr/>
            </a:pPr>
            <a:r>
              <a:rPr lang="en-US" sz="3200" dirty="0">
                <a:cs typeface="Arial"/>
              </a:rPr>
              <a:t>Diversity, Choice, Selectivity</a:t>
            </a:r>
          </a:p>
        </p:txBody>
      </p:sp>
      <p:sp>
        <p:nvSpPr>
          <p:cNvPr id="4" name="Slide Number Placeholder 3">
            <a:extLst>
              <a:ext uri="{FF2B5EF4-FFF2-40B4-BE49-F238E27FC236}">
                <a16:creationId xmlns:a16="http://schemas.microsoft.com/office/drawing/2014/main" xmlns="" id="{509E0049-253F-934D-9E8B-880DC8896C90}"/>
              </a:ext>
            </a:extLst>
          </p:cNvPr>
          <p:cNvSpPr>
            <a:spLocks noGrp="1"/>
          </p:cNvSpPr>
          <p:nvPr>
            <p:ph type="sldNum" sz="quarter" idx="11"/>
          </p:nvPr>
        </p:nvSpPr>
        <p:spPr/>
        <p:txBody>
          <a:bodyPr/>
          <a:lstStyle/>
          <a:p>
            <a:pPr>
              <a:defRPr/>
            </a:pPr>
            <a:fld id="{B8594BCA-1A3F-EE4F-9203-D53AC4908E6D}" type="slidenum">
              <a:rPr lang="en-US" altLang="en-US" smtClean="0"/>
              <a:pPr>
                <a:defRPr/>
              </a:pPr>
              <a:t>37</a:t>
            </a:fld>
            <a:endParaRPr lang="en-US" altLang="en-US"/>
          </a:p>
        </p:txBody>
      </p:sp>
    </p:spTree>
    <p:extLst>
      <p:ext uri="{BB962C8B-B14F-4D97-AF65-F5344CB8AC3E}">
        <p14:creationId xmlns:p14="http://schemas.microsoft.com/office/powerpoint/2010/main" val="135461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United States Quality Assurance Systems</a:t>
            </a:r>
          </a:p>
        </p:txBody>
      </p:sp>
      <p:sp>
        <p:nvSpPr>
          <p:cNvPr id="3" name="Content Placeholder 2"/>
          <p:cNvSpPr>
            <a:spLocks noGrp="1"/>
          </p:cNvSpPr>
          <p:nvPr>
            <p:ph idx="1"/>
          </p:nvPr>
        </p:nvSpPr>
        <p:spPr/>
        <p:txBody>
          <a:bodyPr>
            <a:normAutofit/>
          </a:bodyPr>
          <a:lstStyle/>
          <a:p>
            <a:r>
              <a:rPr lang="en-US" sz="3200" dirty="0"/>
              <a:t>Voluntary, Non-governmental </a:t>
            </a:r>
            <a:r>
              <a:rPr lang="en-US" sz="3200" u="sng" dirty="0"/>
              <a:t>Accreditation</a:t>
            </a:r>
          </a:p>
          <a:p>
            <a:r>
              <a:rPr lang="en-US" sz="3200" dirty="0"/>
              <a:t>Linked to eligibility for financial aid</a:t>
            </a:r>
          </a:p>
          <a:p>
            <a:r>
              <a:rPr lang="en-US" sz="3200" dirty="0"/>
              <a:t>Over sixty agencies: Institutional and program</a:t>
            </a:r>
          </a:p>
          <a:p>
            <a:r>
              <a:rPr lang="en-US" sz="3200" dirty="0"/>
              <a:t>Main agencies have a sub-national (regional) focus</a:t>
            </a:r>
          </a:p>
          <a:p>
            <a:r>
              <a:rPr lang="en-US" sz="3200" dirty="0"/>
              <a:t>Confidential peer review</a:t>
            </a:r>
          </a:p>
          <a:p>
            <a:r>
              <a:rPr lang="en-US" sz="3200" dirty="0"/>
              <a:t>Standards vary, but with reciprocity</a:t>
            </a:r>
          </a:p>
        </p:txBody>
      </p:sp>
    </p:spTree>
    <p:extLst>
      <p:ext uri="{BB962C8B-B14F-4D97-AF65-F5344CB8AC3E}">
        <p14:creationId xmlns:p14="http://schemas.microsoft.com/office/powerpoint/2010/main" val="2124932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lstStyle/>
          <a:p>
            <a:r>
              <a:rPr lang="en-US" dirty="0"/>
              <a:t>Large and complex organization</a:t>
            </a:r>
          </a:p>
          <a:p>
            <a:r>
              <a:rPr lang="en-US" dirty="0"/>
              <a:t>Faculty autonomy</a:t>
            </a:r>
          </a:p>
          <a:p>
            <a:r>
              <a:rPr lang="en-US" dirty="0"/>
              <a:t>Discipline-based reward system</a:t>
            </a:r>
          </a:p>
          <a:p>
            <a:r>
              <a:rPr lang="en-US" dirty="0"/>
              <a:t>Administrative  constraints and shared governance</a:t>
            </a:r>
          </a:p>
          <a:p>
            <a:r>
              <a:rPr lang="en-US" dirty="0"/>
              <a:t>Information asymmetry</a:t>
            </a:r>
          </a:p>
          <a:p>
            <a:r>
              <a:rPr lang="en-US" dirty="0"/>
              <a:t>Conflicting stakeholder demands</a:t>
            </a:r>
          </a:p>
          <a:p>
            <a:endParaRPr lang="en-US" dirty="0"/>
          </a:p>
        </p:txBody>
      </p:sp>
      <p:sp>
        <p:nvSpPr>
          <p:cNvPr id="4" name="Slide Number Placeholder 3"/>
          <p:cNvSpPr>
            <a:spLocks noGrp="1"/>
          </p:cNvSpPr>
          <p:nvPr>
            <p:ph type="sldNum" sz="quarter" idx="12"/>
          </p:nvPr>
        </p:nvSpPr>
        <p:spPr>
          <a:xfrm>
            <a:off x="8077200" y="6356351"/>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65F2C5-A6B7-4357-81E7-D825A9AD10BA}" type="slidenum">
              <a:rPr lang="en-US" smtClean="0"/>
              <a:pPr/>
              <a:t>39</a:t>
            </a:fld>
            <a:endParaRPr lang="en-US"/>
          </a:p>
        </p:txBody>
      </p:sp>
    </p:spTree>
    <p:extLst>
      <p:ext uri="{BB962C8B-B14F-4D97-AF65-F5344CB8AC3E}">
        <p14:creationId xmlns:p14="http://schemas.microsoft.com/office/powerpoint/2010/main" val="75368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a:t>
            </a:r>
            <a:r>
              <a:rPr lang="en-US" sz="3200" dirty="0">
                <a:solidFill>
                  <a:srgbClr val="FF0000"/>
                </a:solidFill>
              </a:rPr>
              <a:t>instrument</a:t>
            </a:r>
            <a:r>
              <a:rPr lang="en-US" sz="3200" dirty="0"/>
              <a:t> used to classify qualifications in a hierarchy of levels, each level defined by a set of descriptors indicating the learning outcomes at that level. A qualification system is all the arrangements – schools, institutions, stakeholders, laws, quality assurance measures and the framework of qualifications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24825709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76F13A4-9424-CE41-BD5A-9E19F3731022}"/>
              </a:ext>
            </a:extLst>
          </p:cNvPr>
          <p:cNvSpPr/>
          <p:nvPr/>
        </p:nvSpPr>
        <p:spPr>
          <a:xfrm>
            <a:off x="2438400" y="240762"/>
            <a:ext cx="7315200" cy="9140964"/>
          </a:xfrm>
          <a:prstGeom prst="rect">
            <a:avLst/>
          </a:prstGeom>
        </p:spPr>
        <p:txBody>
          <a:bodyPr wrap="square">
            <a:spAutoFit/>
          </a:bodyPr>
          <a:lstStyle/>
          <a:p>
            <a:r>
              <a:rPr lang="en-US" sz="2800" dirty="0"/>
              <a:t>“A Fight is Brewing in Washington over College Accreditors” </a:t>
            </a:r>
            <a:r>
              <a:rPr lang="en-US" sz="2000" dirty="0"/>
              <a:t>(</a:t>
            </a:r>
            <a:r>
              <a:rPr lang="en-US" sz="2000" i="1" dirty="0"/>
              <a:t>Washington Post</a:t>
            </a:r>
            <a:r>
              <a:rPr lang="en-US" sz="2000" dirty="0"/>
              <a:t>, 2015)</a:t>
            </a:r>
          </a:p>
          <a:p>
            <a:endParaRPr lang="en-US" sz="2000" dirty="0"/>
          </a:p>
          <a:p>
            <a:r>
              <a:rPr lang="en-US" sz="2800" dirty="0"/>
              <a:t>“The Watchdogs of College Education Rarely Bite” </a:t>
            </a:r>
            <a:r>
              <a:rPr lang="en-US" sz="2000" dirty="0"/>
              <a:t>(</a:t>
            </a:r>
            <a:r>
              <a:rPr lang="en-US" sz="2000" i="1" dirty="0"/>
              <a:t>Wall Street Journal</a:t>
            </a:r>
            <a:r>
              <a:rPr lang="en-US" sz="2000" dirty="0"/>
              <a:t>, 2015)</a:t>
            </a:r>
          </a:p>
          <a:p>
            <a:endParaRPr lang="en-US" sz="2000" dirty="0"/>
          </a:p>
          <a:p>
            <a:r>
              <a:rPr lang="en-US" sz="2800" dirty="0"/>
              <a:t>“Senate Investigative Panel Opens Inquiry about College Accreditors” </a:t>
            </a:r>
            <a:r>
              <a:rPr lang="en-US" sz="2000" dirty="0"/>
              <a:t>(</a:t>
            </a:r>
            <a:r>
              <a:rPr lang="en-US" sz="2000" i="1" dirty="0"/>
              <a:t>Inside Higher Ed, 2015)</a:t>
            </a:r>
          </a:p>
          <a:p>
            <a:endParaRPr lang="en-US" sz="2000" i="1" dirty="0"/>
          </a:p>
          <a:p>
            <a:r>
              <a:rPr lang="en-US" sz="2800" dirty="0"/>
              <a:t>“Who Keeps Billions of Taxpayer Dollars Flowing to For-Profit Colleges? These Guys” </a:t>
            </a:r>
            <a:r>
              <a:rPr lang="en-US" sz="2000" dirty="0"/>
              <a:t>(</a:t>
            </a:r>
            <a:r>
              <a:rPr lang="en-US" sz="2000" i="1" dirty="0"/>
              <a:t>ProPublica,</a:t>
            </a:r>
            <a:r>
              <a:rPr lang="en-US" sz="2000" dirty="0"/>
              <a:t> 2015)</a:t>
            </a:r>
          </a:p>
          <a:p>
            <a:endParaRPr lang="en-US" sz="2000" dirty="0"/>
          </a:p>
          <a:p>
            <a:r>
              <a:rPr lang="en-US" sz="2800" dirty="0"/>
              <a:t>“Predator Colleges May Thrive Again” </a:t>
            </a:r>
            <a:r>
              <a:rPr lang="en-US" sz="2000" dirty="0"/>
              <a:t>(</a:t>
            </a:r>
            <a:r>
              <a:rPr lang="en-US" sz="2000" i="1" dirty="0"/>
              <a:t>New York Times</a:t>
            </a:r>
            <a:r>
              <a:rPr lang="en-US" sz="2000" dirty="0"/>
              <a:t>, 2017)</a:t>
            </a:r>
          </a:p>
          <a:p>
            <a:endParaRPr lang="en-US" sz="2000" dirty="0"/>
          </a:p>
          <a:p>
            <a:r>
              <a:rPr lang="en-US" sz="2800" dirty="0"/>
              <a:t>“It Oversaw For-Profit Colleges That Imploded. Now It Seeks a Comeback” </a:t>
            </a:r>
            <a:r>
              <a:rPr lang="en-US" sz="2000" dirty="0"/>
              <a:t>(</a:t>
            </a:r>
            <a:r>
              <a:rPr lang="en-US" sz="2000" i="1" dirty="0"/>
              <a:t>New York Times</a:t>
            </a:r>
            <a:r>
              <a:rPr lang="en-US" sz="2000" dirty="0"/>
              <a:t>, 2018)</a:t>
            </a:r>
          </a:p>
          <a:p>
            <a:endParaRPr lang="en-US" sz="2000" dirty="0"/>
          </a:p>
          <a:p>
            <a:r>
              <a:rPr lang="en-US" sz="6000" b="1" dirty="0">
                <a:latin typeface="+mj-lt"/>
                <a:ea typeface="+mj-ea"/>
                <a:cs typeface="+mj-cs"/>
              </a:rPr>
              <a:t>Accreditation . . .</a:t>
            </a:r>
          </a:p>
          <a:p>
            <a:r>
              <a:rPr lang="en-US" sz="6000" b="1" dirty="0">
                <a:latin typeface="+mj-lt"/>
                <a:ea typeface="+mj-ea"/>
                <a:cs typeface="+mj-cs"/>
              </a:rPr>
              <a:t>on the Edge</a:t>
            </a:r>
          </a:p>
        </p:txBody>
      </p:sp>
    </p:spTree>
    <p:extLst>
      <p:ext uri="{BB962C8B-B14F-4D97-AF65-F5344CB8AC3E}">
        <p14:creationId xmlns:p14="http://schemas.microsoft.com/office/powerpoint/2010/main" val="7907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5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5">
                                            <p:txEl>
                                              <p:pRg st="0" end="0"/>
                                            </p:txEl>
                                          </p:spTgt>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5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2" dur="15000" fill="hold"/>
                                        <p:tgtEl>
                                          <p:spTgt spid="5">
                                            <p:txEl>
                                              <p:pRg st="2" end="2"/>
                                            </p:txEl>
                                          </p:spTgt>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 calcmode="lin" valueType="num">
                                      <p:cBhvr>
                                        <p:cTn id="15" dur="15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5000" fill="hold"/>
                                        <p:tgtEl>
                                          <p:spTgt spid="5">
                                            <p:txEl>
                                              <p:pRg st="4" end="4"/>
                                            </p:txEl>
                                          </p:spTgt>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anim calcmode="lin" valueType="num">
                                      <p:cBhvr>
                                        <p:cTn id="19" dur="15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0" dur="15000" fill="hold"/>
                                        <p:tgtEl>
                                          <p:spTgt spid="5">
                                            <p:txEl>
                                              <p:pRg st="6" end="6"/>
                                            </p:txEl>
                                          </p:spTgt>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anim calcmode="lin" valueType="num">
                                      <p:cBhvr>
                                        <p:cTn id="23" dur="15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4" dur="15000" fill="hold"/>
                                        <p:tgtEl>
                                          <p:spTgt spid="5">
                                            <p:txEl>
                                              <p:pRg st="8" end="8"/>
                                            </p:txEl>
                                          </p:spTgt>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 calcmode="lin" valueType="num">
                                      <p:cBhvr>
                                        <p:cTn id="27" dur="15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28" dur="15000" fill="hold"/>
                                        <p:tgtEl>
                                          <p:spTgt spid="5">
                                            <p:txEl>
                                              <p:pRg st="10" end="10"/>
                                            </p:txEl>
                                          </p:spTgt>
                                        </p:tgtEl>
                                        <p:attrNameLst>
                                          <p:attrName>ppt_y</p:attrName>
                                        </p:attrNameLst>
                                      </p:cBhvr>
                                      <p:tavLst>
                                        <p:tav tm="0">
                                          <p:val>
                                            <p:strVal val="#ppt_y+1"/>
                                          </p:val>
                                        </p:tav>
                                        <p:tav tm="100000">
                                          <p:val>
                                            <p:strVal val="#ppt_y-1"/>
                                          </p:val>
                                        </p:tav>
                                      </p:tavLst>
                                    </p:anim>
                                  </p:childTnLst>
                                </p:cTn>
                              </p:par>
                              <p:par>
                                <p:cTn id="29" presetID="28"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anim calcmode="lin" valueType="num">
                                      <p:cBhvr>
                                        <p:cTn id="31" dur="15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32" dur="15000" fill="hold"/>
                                        <p:tgtEl>
                                          <p:spTgt spid="5">
                                            <p:txEl>
                                              <p:pRg st="12" end="12"/>
                                            </p:txEl>
                                          </p:spTgt>
                                        </p:tgtEl>
                                        <p:attrNameLst>
                                          <p:attrName>ppt_y</p:attrName>
                                        </p:attrNameLst>
                                      </p:cBhvr>
                                      <p:tavLst>
                                        <p:tav tm="0">
                                          <p:val>
                                            <p:strVal val="#ppt_y+1"/>
                                          </p:val>
                                        </p:tav>
                                        <p:tav tm="100000">
                                          <p:val>
                                            <p:strVal val="#ppt_y-1"/>
                                          </p:val>
                                        </p:tav>
                                      </p:tavLst>
                                    </p:anim>
                                  </p:childTnLst>
                                </p:cTn>
                              </p:par>
                              <p:par>
                                <p:cTn id="33" presetID="28" presetClass="entr" presetSubtype="0" fill="hold"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anim calcmode="lin" valueType="num">
                                      <p:cBhvr>
                                        <p:cTn id="35" dur="15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36" dur="15000" fill="hold"/>
                                        <p:tgtEl>
                                          <p:spTgt spid="5">
                                            <p:txEl>
                                              <p:pRg st="13" end="13"/>
                                            </p:txEl>
                                          </p:spTgt>
                                        </p:tgtEl>
                                        <p:attrNameLst>
                                          <p:attrName>ppt_y</p:attrName>
                                        </p:attrNameLst>
                                      </p:cBhvr>
                                      <p:tavLst>
                                        <p:tav tm="0">
                                          <p:val>
                                            <p:strVal val="#ppt_y+1"/>
                                          </p:val>
                                        </p:tav>
                                        <p:tav tm="100000">
                                          <p:val>
                                            <p:strVal val="#ppt_y-1"/>
                                          </p:val>
                                        </p:tav>
                                      </p:tavLst>
                                    </p:anim>
                                  </p:childTnLst>
                                </p:cTn>
                              </p:par>
                              <p:par>
                                <p:cTn id="37" presetID="28" presetClass="entr" presetSubtype="0" fill="hold" nodeType="with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 calcmode="lin" valueType="num">
                                      <p:cBhvr>
                                        <p:cTn id="39" dur="15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0" dur="15000" fill="hold"/>
                                        <p:tgtEl>
                                          <p:spTgt spid="5">
                                            <p:txEl>
                                              <p:pRg st="0" end="0"/>
                                            </p:txEl>
                                          </p:spTgt>
                                        </p:tgtEl>
                                        <p:attrNameLst>
                                          <p:attrName>ppt_y</p:attrName>
                                        </p:attrNameLst>
                                      </p:cBhvr>
                                      <p:tavLst>
                                        <p:tav tm="0">
                                          <p:val>
                                            <p:strVal val="#ppt_y+1"/>
                                          </p:val>
                                        </p:tav>
                                        <p:tav tm="100000">
                                          <p:val>
                                            <p:strVal val="#ppt_y-1"/>
                                          </p:val>
                                        </p:tav>
                                      </p:tavLst>
                                    </p:anim>
                                  </p:childTnLst>
                                </p:cTn>
                              </p:par>
                              <p:par>
                                <p:cTn id="41" presetID="28" presetClass="entr" presetSubtype="0" fill="hold" nodeType="with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 calcmode="lin" valueType="num">
                                      <p:cBhvr>
                                        <p:cTn id="43" dur="15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4" dur="15000" fill="hold"/>
                                        <p:tgtEl>
                                          <p:spTgt spid="5">
                                            <p:txEl>
                                              <p:pRg st="2" end="2"/>
                                            </p:txEl>
                                          </p:spTgt>
                                        </p:tgtEl>
                                        <p:attrNameLst>
                                          <p:attrName>ppt_y</p:attrName>
                                        </p:attrNameLst>
                                      </p:cBhvr>
                                      <p:tavLst>
                                        <p:tav tm="0">
                                          <p:val>
                                            <p:strVal val="#ppt_y+1"/>
                                          </p:val>
                                        </p:tav>
                                        <p:tav tm="100000">
                                          <p:val>
                                            <p:strVal val="#ppt_y-1"/>
                                          </p:val>
                                        </p:tav>
                                      </p:tavLst>
                                    </p:anim>
                                  </p:childTnLst>
                                </p:cTn>
                              </p:par>
                              <p:par>
                                <p:cTn id="45" presetID="28" presetClass="entr" presetSubtype="0" fill="hold" nodeType="with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 calcmode="lin" valueType="num">
                                      <p:cBhvr>
                                        <p:cTn id="47" dur="15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8" dur="15000" fill="hold"/>
                                        <p:tgtEl>
                                          <p:spTgt spid="5">
                                            <p:txEl>
                                              <p:pRg st="4" end="4"/>
                                            </p:txEl>
                                          </p:spTgt>
                                        </p:tgtEl>
                                        <p:attrNameLst>
                                          <p:attrName>ppt_y</p:attrName>
                                        </p:attrNameLst>
                                      </p:cBhvr>
                                      <p:tavLst>
                                        <p:tav tm="0">
                                          <p:val>
                                            <p:strVal val="#ppt_y+1"/>
                                          </p:val>
                                        </p:tav>
                                        <p:tav tm="100000">
                                          <p:val>
                                            <p:strVal val="#ppt_y-1"/>
                                          </p:val>
                                        </p:tav>
                                      </p:tavLst>
                                    </p:anim>
                                  </p:childTnLst>
                                </p:cTn>
                              </p:par>
                              <p:par>
                                <p:cTn id="49" presetID="28" presetClass="entr" presetSubtype="0" fill="hold" nodeType="with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anim calcmode="lin" valueType="num">
                                      <p:cBhvr>
                                        <p:cTn id="51" dur="15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2" dur="15000" fill="hold"/>
                                        <p:tgtEl>
                                          <p:spTgt spid="5">
                                            <p:txEl>
                                              <p:pRg st="6" end="6"/>
                                            </p:txEl>
                                          </p:spTgt>
                                        </p:tgtEl>
                                        <p:attrNameLst>
                                          <p:attrName>ppt_y</p:attrName>
                                        </p:attrNameLst>
                                      </p:cBhvr>
                                      <p:tavLst>
                                        <p:tav tm="0">
                                          <p:val>
                                            <p:strVal val="#ppt_y+1"/>
                                          </p:val>
                                        </p:tav>
                                        <p:tav tm="100000">
                                          <p:val>
                                            <p:strVal val="#ppt_y-1"/>
                                          </p:val>
                                        </p:tav>
                                      </p:tavLst>
                                    </p:anim>
                                  </p:childTnLst>
                                </p:cTn>
                              </p:par>
                              <p:par>
                                <p:cTn id="53" presetID="28"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15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6" dur="15000" fill="hold"/>
                                        <p:tgtEl>
                                          <p:spTgt spid="5">
                                            <p:txEl>
                                              <p:pRg st="8" end="8"/>
                                            </p:txEl>
                                          </p:spTgt>
                                        </p:tgtEl>
                                        <p:attrNameLst>
                                          <p:attrName>ppt_y</p:attrName>
                                        </p:attrNameLst>
                                      </p:cBhvr>
                                      <p:tavLst>
                                        <p:tav tm="0">
                                          <p:val>
                                            <p:strVal val="#ppt_y+1"/>
                                          </p:val>
                                        </p:tav>
                                        <p:tav tm="100000">
                                          <p:val>
                                            <p:strVal val="#ppt_y-1"/>
                                          </p:val>
                                        </p:tav>
                                      </p:tavLst>
                                    </p:anim>
                                  </p:childTnLst>
                                </p:cTn>
                              </p:par>
                              <p:par>
                                <p:cTn id="57" presetID="28" presetClass="entr" presetSubtype="0" fill="hold" nodeType="with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anim calcmode="lin" valueType="num">
                                      <p:cBhvr>
                                        <p:cTn id="59" dur="15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60" dur="15000" fill="hold"/>
                                        <p:tgtEl>
                                          <p:spTgt spid="5">
                                            <p:txEl>
                                              <p:pRg st="10" end="10"/>
                                            </p:txEl>
                                          </p:spTgt>
                                        </p:tgtEl>
                                        <p:attrNameLst>
                                          <p:attrName>ppt_y</p:attrName>
                                        </p:attrNameLst>
                                      </p:cBhvr>
                                      <p:tavLst>
                                        <p:tav tm="0">
                                          <p:val>
                                            <p:strVal val="#ppt_y+1"/>
                                          </p:val>
                                        </p:tav>
                                        <p:tav tm="100000">
                                          <p:val>
                                            <p:strVal val="#ppt_y-1"/>
                                          </p:val>
                                        </p:tav>
                                      </p:tavLst>
                                    </p:anim>
                                  </p:childTnLst>
                                </p:cTn>
                              </p:par>
                              <p:par>
                                <p:cTn id="61" presetID="28" presetClass="entr" presetSubtype="0" fill="hold" nodeType="withEffect">
                                  <p:stCondLst>
                                    <p:cond delay="0"/>
                                  </p:stCondLst>
                                  <p:childTnLst>
                                    <p:set>
                                      <p:cBhvr>
                                        <p:cTn id="62" dur="1" fill="hold">
                                          <p:stCondLst>
                                            <p:cond delay="0"/>
                                          </p:stCondLst>
                                        </p:cTn>
                                        <p:tgtEl>
                                          <p:spTgt spid="5">
                                            <p:txEl>
                                              <p:pRg st="12" end="12"/>
                                            </p:txEl>
                                          </p:spTgt>
                                        </p:tgtEl>
                                        <p:attrNameLst>
                                          <p:attrName>style.visibility</p:attrName>
                                        </p:attrNameLst>
                                      </p:cBhvr>
                                      <p:to>
                                        <p:strVal val="visible"/>
                                      </p:to>
                                    </p:set>
                                    <p:anim calcmode="lin" valueType="num">
                                      <p:cBhvr>
                                        <p:cTn id="63" dur="15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64" dur="15000" fill="hold"/>
                                        <p:tgtEl>
                                          <p:spTgt spid="5">
                                            <p:txEl>
                                              <p:pRg st="12" end="12"/>
                                            </p:txEl>
                                          </p:spTgt>
                                        </p:tgtEl>
                                        <p:attrNameLst>
                                          <p:attrName>ppt_y</p:attrName>
                                        </p:attrNameLst>
                                      </p:cBhvr>
                                      <p:tavLst>
                                        <p:tav tm="0">
                                          <p:val>
                                            <p:strVal val="#ppt_y+1"/>
                                          </p:val>
                                        </p:tav>
                                        <p:tav tm="100000">
                                          <p:val>
                                            <p:strVal val="#ppt_y-1"/>
                                          </p:val>
                                        </p:tav>
                                      </p:tavLst>
                                    </p:anim>
                                  </p:childTnLst>
                                </p:cTn>
                              </p:par>
                              <p:par>
                                <p:cTn id="65" presetID="28" presetClass="entr" presetSubtype="0" fill="hold" nodeType="withEffect">
                                  <p:stCondLst>
                                    <p:cond delay="0"/>
                                  </p:stCondLst>
                                  <p:childTnLst>
                                    <p:set>
                                      <p:cBhvr>
                                        <p:cTn id="66" dur="1" fill="hold">
                                          <p:stCondLst>
                                            <p:cond delay="0"/>
                                          </p:stCondLst>
                                        </p:cTn>
                                        <p:tgtEl>
                                          <p:spTgt spid="5">
                                            <p:txEl>
                                              <p:pRg st="13" end="13"/>
                                            </p:txEl>
                                          </p:spTgt>
                                        </p:tgtEl>
                                        <p:attrNameLst>
                                          <p:attrName>style.visibility</p:attrName>
                                        </p:attrNameLst>
                                      </p:cBhvr>
                                      <p:to>
                                        <p:strVal val="visible"/>
                                      </p:to>
                                    </p:set>
                                    <p:anim calcmode="lin" valueType="num">
                                      <p:cBhvr>
                                        <p:cTn id="67" dur="15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68" dur="15000" fill="hold"/>
                                        <p:tgtEl>
                                          <p:spTgt spid="5">
                                            <p:txEl>
                                              <p:pRg st="13" end="13"/>
                                            </p:txEl>
                                          </p:spTgt>
                                        </p:tgtEl>
                                        <p:attrNameLst>
                                          <p:attrName>ppt_y</p:attrName>
                                        </p:attrNameLst>
                                      </p:cBhvr>
                                      <p:tavLst>
                                        <p:tav tm="0">
                                          <p:val>
                                            <p:strVal val="#ppt_y+1"/>
                                          </p:val>
                                        </p:tav>
                                        <p:tav tm="100000">
                                          <p:val>
                                            <p:strVal val="#ppt_y-1"/>
                                          </p:val>
                                        </p:tav>
                                      </p:tavLst>
                                    </p:anim>
                                  </p:childTnLst>
                                </p:cTn>
                              </p:par>
                              <p:par>
                                <p:cTn id="69" presetID="28" presetClass="entr" presetSubtype="0" fill="hold" nodeType="withEffect">
                                  <p:stCondLst>
                                    <p:cond delay="0"/>
                                  </p:stCondLst>
                                  <p:childTnLst>
                                    <p:set>
                                      <p:cBhvr>
                                        <p:cTn id="70" dur="1" fill="hold">
                                          <p:stCondLst>
                                            <p:cond delay="0"/>
                                          </p:stCondLst>
                                        </p:cTn>
                                        <p:tgtEl>
                                          <p:spTgt spid="5">
                                            <p:txEl>
                                              <p:pRg st="0" end="0"/>
                                            </p:txEl>
                                          </p:spTgt>
                                        </p:tgtEl>
                                        <p:attrNameLst>
                                          <p:attrName>style.visibility</p:attrName>
                                        </p:attrNameLst>
                                      </p:cBhvr>
                                      <p:to>
                                        <p:strVal val="visible"/>
                                      </p:to>
                                    </p:set>
                                    <p:anim calcmode="lin" valueType="num">
                                      <p:cBhvr>
                                        <p:cTn id="71" dur="15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72" dur="15000" fill="hold"/>
                                        <p:tgtEl>
                                          <p:spTgt spid="5">
                                            <p:txEl>
                                              <p:pRg st="0" end="0"/>
                                            </p:txEl>
                                          </p:spTgt>
                                        </p:tgtEl>
                                        <p:attrNameLst>
                                          <p:attrName>ppt_y</p:attrName>
                                        </p:attrNameLst>
                                      </p:cBhvr>
                                      <p:tavLst>
                                        <p:tav tm="0">
                                          <p:val>
                                            <p:strVal val="#ppt_y+1"/>
                                          </p:val>
                                        </p:tav>
                                        <p:tav tm="100000">
                                          <p:val>
                                            <p:strVal val="#ppt_y-1"/>
                                          </p:val>
                                        </p:tav>
                                      </p:tavLst>
                                    </p:anim>
                                  </p:childTnLst>
                                </p:cTn>
                              </p:par>
                              <p:par>
                                <p:cTn id="73" presetID="28" presetClass="entr" presetSubtype="0" fill="hold" nodeType="withEffect">
                                  <p:stCondLst>
                                    <p:cond delay="0"/>
                                  </p:stCondLst>
                                  <p:childTnLst>
                                    <p:set>
                                      <p:cBhvr>
                                        <p:cTn id="74" dur="1" fill="hold">
                                          <p:stCondLst>
                                            <p:cond delay="0"/>
                                          </p:stCondLst>
                                        </p:cTn>
                                        <p:tgtEl>
                                          <p:spTgt spid="5">
                                            <p:txEl>
                                              <p:pRg st="2" end="2"/>
                                            </p:txEl>
                                          </p:spTgt>
                                        </p:tgtEl>
                                        <p:attrNameLst>
                                          <p:attrName>style.visibility</p:attrName>
                                        </p:attrNameLst>
                                      </p:cBhvr>
                                      <p:to>
                                        <p:strVal val="visible"/>
                                      </p:to>
                                    </p:set>
                                    <p:anim calcmode="lin" valueType="num">
                                      <p:cBhvr>
                                        <p:cTn id="75" dur="15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76" dur="15000" fill="hold"/>
                                        <p:tgtEl>
                                          <p:spTgt spid="5">
                                            <p:txEl>
                                              <p:pRg st="2" end="2"/>
                                            </p:txEl>
                                          </p:spTgt>
                                        </p:tgtEl>
                                        <p:attrNameLst>
                                          <p:attrName>ppt_y</p:attrName>
                                        </p:attrNameLst>
                                      </p:cBhvr>
                                      <p:tavLst>
                                        <p:tav tm="0">
                                          <p:val>
                                            <p:strVal val="#ppt_y+1"/>
                                          </p:val>
                                        </p:tav>
                                        <p:tav tm="100000">
                                          <p:val>
                                            <p:strVal val="#ppt_y-1"/>
                                          </p:val>
                                        </p:tav>
                                      </p:tavLst>
                                    </p:anim>
                                  </p:childTnLst>
                                </p:cTn>
                              </p:par>
                              <p:par>
                                <p:cTn id="77" presetID="28" presetClass="entr" presetSubtype="0" fill="hold" nodeType="withEffect">
                                  <p:stCondLst>
                                    <p:cond delay="0"/>
                                  </p:stCondLst>
                                  <p:childTnLst>
                                    <p:set>
                                      <p:cBhvr>
                                        <p:cTn id="78" dur="1" fill="hold">
                                          <p:stCondLst>
                                            <p:cond delay="0"/>
                                          </p:stCondLst>
                                        </p:cTn>
                                        <p:tgtEl>
                                          <p:spTgt spid="5">
                                            <p:txEl>
                                              <p:pRg st="4" end="4"/>
                                            </p:txEl>
                                          </p:spTgt>
                                        </p:tgtEl>
                                        <p:attrNameLst>
                                          <p:attrName>style.visibility</p:attrName>
                                        </p:attrNameLst>
                                      </p:cBhvr>
                                      <p:to>
                                        <p:strVal val="visible"/>
                                      </p:to>
                                    </p:set>
                                    <p:anim calcmode="lin" valueType="num">
                                      <p:cBhvr>
                                        <p:cTn id="79" dur="15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80" dur="15000" fill="hold"/>
                                        <p:tgtEl>
                                          <p:spTgt spid="5">
                                            <p:txEl>
                                              <p:pRg st="4" end="4"/>
                                            </p:txEl>
                                          </p:spTgt>
                                        </p:tgtEl>
                                        <p:attrNameLst>
                                          <p:attrName>ppt_y</p:attrName>
                                        </p:attrNameLst>
                                      </p:cBhvr>
                                      <p:tavLst>
                                        <p:tav tm="0">
                                          <p:val>
                                            <p:strVal val="#ppt_y+1"/>
                                          </p:val>
                                        </p:tav>
                                        <p:tav tm="100000">
                                          <p:val>
                                            <p:strVal val="#ppt_y-1"/>
                                          </p:val>
                                        </p:tav>
                                      </p:tavLst>
                                    </p:anim>
                                  </p:childTnLst>
                                </p:cTn>
                              </p:par>
                              <p:par>
                                <p:cTn id="81" presetID="28" presetClass="entr" presetSubtype="0" fill="hold" nodeType="withEffect">
                                  <p:stCondLst>
                                    <p:cond delay="0"/>
                                  </p:stCondLst>
                                  <p:childTnLst>
                                    <p:set>
                                      <p:cBhvr>
                                        <p:cTn id="82" dur="1" fill="hold">
                                          <p:stCondLst>
                                            <p:cond delay="0"/>
                                          </p:stCondLst>
                                        </p:cTn>
                                        <p:tgtEl>
                                          <p:spTgt spid="5">
                                            <p:txEl>
                                              <p:pRg st="6" end="6"/>
                                            </p:txEl>
                                          </p:spTgt>
                                        </p:tgtEl>
                                        <p:attrNameLst>
                                          <p:attrName>style.visibility</p:attrName>
                                        </p:attrNameLst>
                                      </p:cBhvr>
                                      <p:to>
                                        <p:strVal val="visible"/>
                                      </p:to>
                                    </p:set>
                                    <p:anim calcmode="lin" valueType="num">
                                      <p:cBhvr>
                                        <p:cTn id="83" dur="15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84" dur="15000" fill="hold"/>
                                        <p:tgtEl>
                                          <p:spTgt spid="5">
                                            <p:txEl>
                                              <p:pRg st="6" end="6"/>
                                            </p:txEl>
                                          </p:spTgt>
                                        </p:tgtEl>
                                        <p:attrNameLst>
                                          <p:attrName>ppt_y</p:attrName>
                                        </p:attrNameLst>
                                      </p:cBhvr>
                                      <p:tavLst>
                                        <p:tav tm="0">
                                          <p:val>
                                            <p:strVal val="#ppt_y+1"/>
                                          </p:val>
                                        </p:tav>
                                        <p:tav tm="100000">
                                          <p:val>
                                            <p:strVal val="#ppt_y-1"/>
                                          </p:val>
                                        </p:tav>
                                      </p:tavLst>
                                    </p:anim>
                                  </p:childTnLst>
                                </p:cTn>
                              </p:par>
                              <p:par>
                                <p:cTn id="85" presetID="28" presetClass="entr" presetSubtype="0" fill="hold" nodeType="withEffect">
                                  <p:stCondLst>
                                    <p:cond delay="0"/>
                                  </p:stCondLst>
                                  <p:childTnLst>
                                    <p:set>
                                      <p:cBhvr>
                                        <p:cTn id="86" dur="1" fill="hold">
                                          <p:stCondLst>
                                            <p:cond delay="0"/>
                                          </p:stCondLst>
                                        </p:cTn>
                                        <p:tgtEl>
                                          <p:spTgt spid="5">
                                            <p:txEl>
                                              <p:pRg st="8" end="8"/>
                                            </p:txEl>
                                          </p:spTgt>
                                        </p:tgtEl>
                                        <p:attrNameLst>
                                          <p:attrName>style.visibility</p:attrName>
                                        </p:attrNameLst>
                                      </p:cBhvr>
                                      <p:to>
                                        <p:strVal val="visible"/>
                                      </p:to>
                                    </p:set>
                                    <p:anim calcmode="lin" valueType="num">
                                      <p:cBhvr>
                                        <p:cTn id="87" dur="15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88" dur="15000" fill="hold"/>
                                        <p:tgtEl>
                                          <p:spTgt spid="5">
                                            <p:txEl>
                                              <p:pRg st="8" end="8"/>
                                            </p:txEl>
                                          </p:spTgt>
                                        </p:tgtEl>
                                        <p:attrNameLst>
                                          <p:attrName>ppt_y</p:attrName>
                                        </p:attrNameLst>
                                      </p:cBhvr>
                                      <p:tavLst>
                                        <p:tav tm="0">
                                          <p:val>
                                            <p:strVal val="#ppt_y+1"/>
                                          </p:val>
                                        </p:tav>
                                        <p:tav tm="100000">
                                          <p:val>
                                            <p:strVal val="#ppt_y-1"/>
                                          </p:val>
                                        </p:tav>
                                      </p:tavLst>
                                    </p:anim>
                                  </p:childTnLst>
                                </p:cTn>
                              </p:par>
                              <p:par>
                                <p:cTn id="89" presetID="28" presetClass="entr" presetSubtype="0" fill="hold" nodeType="withEffect">
                                  <p:stCondLst>
                                    <p:cond delay="0"/>
                                  </p:stCondLst>
                                  <p:childTnLst>
                                    <p:set>
                                      <p:cBhvr>
                                        <p:cTn id="90" dur="1" fill="hold">
                                          <p:stCondLst>
                                            <p:cond delay="0"/>
                                          </p:stCondLst>
                                        </p:cTn>
                                        <p:tgtEl>
                                          <p:spTgt spid="5">
                                            <p:txEl>
                                              <p:pRg st="10" end="10"/>
                                            </p:txEl>
                                          </p:spTgt>
                                        </p:tgtEl>
                                        <p:attrNameLst>
                                          <p:attrName>style.visibility</p:attrName>
                                        </p:attrNameLst>
                                      </p:cBhvr>
                                      <p:to>
                                        <p:strVal val="visible"/>
                                      </p:to>
                                    </p:set>
                                    <p:anim calcmode="lin" valueType="num">
                                      <p:cBhvr>
                                        <p:cTn id="91" dur="15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92" dur="15000" fill="hold"/>
                                        <p:tgtEl>
                                          <p:spTgt spid="5">
                                            <p:txEl>
                                              <p:pRg st="10" end="10"/>
                                            </p:txEl>
                                          </p:spTgt>
                                        </p:tgtEl>
                                        <p:attrNameLst>
                                          <p:attrName>ppt_y</p:attrName>
                                        </p:attrNameLst>
                                      </p:cBhvr>
                                      <p:tavLst>
                                        <p:tav tm="0">
                                          <p:val>
                                            <p:strVal val="#ppt_y+1"/>
                                          </p:val>
                                        </p:tav>
                                        <p:tav tm="100000">
                                          <p:val>
                                            <p:strVal val="#ppt_y-1"/>
                                          </p:val>
                                        </p:tav>
                                      </p:tavLst>
                                    </p:anim>
                                  </p:childTnLst>
                                </p:cTn>
                              </p:par>
                              <p:par>
                                <p:cTn id="93" presetID="28" presetClass="entr" presetSubtype="0" fill="hold" nodeType="withEffect">
                                  <p:stCondLst>
                                    <p:cond delay="0"/>
                                  </p:stCondLst>
                                  <p:childTnLst>
                                    <p:set>
                                      <p:cBhvr>
                                        <p:cTn id="94" dur="1" fill="hold">
                                          <p:stCondLst>
                                            <p:cond delay="0"/>
                                          </p:stCondLst>
                                        </p:cTn>
                                        <p:tgtEl>
                                          <p:spTgt spid="5">
                                            <p:txEl>
                                              <p:pRg st="12" end="12"/>
                                            </p:txEl>
                                          </p:spTgt>
                                        </p:tgtEl>
                                        <p:attrNameLst>
                                          <p:attrName>style.visibility</p:attrName>
                                        </p:attrNameLst>
                                      </p:cBhvr>
                                      <p:to>
                                        <p:strVal val="visible"/>
                                      </p:to>
                                    </p:set>
                                    <p:anim calcmode="lin" valueType="num">
                                      <p:cBhvr>
                                        <p:cTn id="95" dur="15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96" dur="15000" fill="hold"/>
                                        <p:tgtEl>
                                          <p:spTgt spid="5">
                                            <p:txEl>
                                              <p:pRg st="12" end="12"/>
                                            </p:txEl>
                                          </p:spTgt>
                                        </p:tgtEl>
                                        <p:attrNameLst>
                                          <p:attrName>ppt_y</p:attrName>
                                        </p:attrNameLst>
                                      </p:cBhvr>
                                      <p:tavLst>
                                        <p:tav tm="0">
                                          <p:val>
                                            <p:strVal val="#ppt_y+1"/>
                                          </p:val>
                                        </p:tav>
                                        <p:tav tm="100000">
                                          <p:val>
                                            <p:strVal val="#ppt_y-1"/>
                                          </p:val>
                                        </p:tav>
                                      </p:tavLst>
                                    </p:anim>
                                  </p:childTnLst>
                                </p:cTn>
                              </p:par>
                              <p:par>
                                <p:cTn id="97" presetID="28" presetClass="entr" presetSubtype="0" fill="hold" nodeType="withEffect">
                                  <p:stCondLst>
                                    <p:cond delay="0"/>
                                  </p:stCondLst>
                                  <p:childTnLst>
                                    <p:set>
                                      <p:cBhvr>
                                        <p:cTn id="98" dur="1" fill="hold">
                                          <p:stCondLst>
                                            <p:cond delay="0"/>
                                          </p:stCondLst>
                                        </p:cTn>
                                        <p:tgtEl>
                                          <p:spTgt spid="5">
                                            <p:txEl>
                                              <p:pRg st="13" end="13"/>
                                            </p:txEl>
                                          </p:spTgt>
                                        </p:tgtEl>
                                        <p:attrNameLst>
                                          <p:attrName>style.visibility</p:attrName>
                                        </p:attrNameLst>
                                      </p:cBhvr>
                                      <p:to>
                                        <p:strVal val="visible"/>
                                      </p:to>
                                    </p:set>
                                    <p:anim calcmode="lin" valueType="num">
                                      <p:cBhvr>
                                        <p:cTn id="99" dur="15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100" dur="15000" fill="hold"/>
                                        <p:tgtEl>
                                          <p:spTgt spid="5">
                                            <p:txEl>
                                              <p:pRg st="13" end="13"/>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s-na.ssl-images-amazon.com/images/I/51bVtmTdw6L._SX331_BO1,204,203,200_.jpg">
            <a:extLst>
              <a:ext uri="{FF2B5EF4-FFF2-40B4-BE49-F238E27FC236}">
                <a16:creationId xmlns:a16="http://schemas.microsoft.com/office/drawing/2014/main" xmlns="" id="{FAD7B1C5-04E6-0C48-BEDD-6403C25137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450" y="260350"/>
            <a:ext cx="4229100" cy="63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874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B909989-2D51-BE4F-B0A4-782588440CFD}"/>
              </a:ext>
            </a:extLst>
          </p:cNvPr>
          <p:cNvPicPr>
            <a:picLocks noChangeAspect="1"/>
          </p:cNvPicPr>
          <p:nvPr/>
        </p:nvPicPr>
        <p:blipFill>
          <a:blip r:embed="rId2"/>
          <a:stretch>
            <a:fillRect/>
          </a:stretch>
        </p:blipFill>
        <p:spPr>
          <a:xfrm>
            <a:off x="0" y="0"/>
            <a:ext cx="12192000" cy="8001000"/>
          </a:xfrm>
          <a:prstGeom prst="rect">
            <a:avLst/>
          </a:prstGeom>
        </p:spPr>
      </p:pic>
      <p:sp>
        <p:nvSpPr>
          <p:cNvPr id="3" name="Content Placeholder 2">
            <a:extLst>
              <a:ext uri="{FF2B5EF4-FFF2-40B4-BE49-F238E27FC236}">
                <a16:creationId xmlns:a16="http://schemas.microsoft.com/office/drawing/2014/main" xmlns="" id="{A4A277C0-5EF3-464E-8D97-9CAA9BDBD28B}"/>
              </a:ext>
            </a:extLst>
          </p:cNvPr>
          <p:cNvSpPr>
            <a:spLocks noGrp="1"/>
          </p:cNvSpPr>
          <p:nvPr>
            <p:ph idx="1"/>
          </p:nvPr>
        </p:nvSpPr>
        <p:spPr>
          <a:xfrm>
            <a:off x="4849091" y="2660072"/>
            <a:ext cx="7162800" cy="2784765"/>
          </a:xfrm>
        </p:spPr>
        <p:txBody>
          <a:bodyPr>
            <a:normAutofit/>
          </a:bodyPr>
          <a:lstStyle/>
          <a:p>
            <a:pPr marL="0" indent="0">
              <a:buNone/>
            </a:pPr>
            <a:r>
              <a:rPr lang="en-US" sz="3600" i="1" dirty="0">
                <a:solidFill>
                  <a:schemeClr val="bg1"/>
                </a:solidFill>
              </a:rPr>
              <a:t>“US accreditation as it exists now is the worst form of oversight in higher education, except for anything else we have come up with.”</a:t>
            </a:r>
          </a:p>
        </p:txBody>
      </p:sp>
      <p:sp>
        <p:nvSpPr>
          <p:cNvPr id="6" name="Title 1">
            <a:extLst>
              <a:ext uri="{FF2B5EF4-FFF2-40B4-BE49-F238E27FC236}">
                <a16:creationId xmlns:a16="http://schemas.microsoft.com/office/drawing/2014/main" xmlns="" id="{FAF1ED54-9BB7-BB4D-AA3D-EDBCBDA3984B}"/>
              </a:ext>
            </a:extLst>
          </p:cNvPr>
          <p:cNvSpPr txBox="1">
            <a:spLocks/>
          </p:cNvSpPr>
          <p:nvPr/>
        </p:nvSpPr>
        <p:spPr>
          <a:xfrm>
            <a:off x="1524000" y="320477"/>
            <a:ext cx="9144000" cy="10451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rPr>
              <a:t>Accreditation on the Edge</a:t>
            </a:r>
          </a:p>
        </p:txBody>
      </p:sp>
    </p:spTree>
    <p:extLst>
      <p:ext uri="{BB962C8B-B14F-4D97-AF65-F5344CB8AC3E}">
        <p14:creationId xmlns:p14="http://schemas.microsoft.com/office/powerpoint/2010/main" val="467028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FE04429-9FE7-4C40-9577-CCA9A99CCA94}"/>
              </a:ext>
            </a:extLst>
          </p:cNvPr>
          <p:cNvPicPr>
            <a:picLocks noChangeAspect="1"/>
          </p:cNvPicPr>
          <p:nvPr/>
        </p:nvPicPr>
        <p:blipFill>
          <a:blip r:embed="rId2"/>
          <a:stretch>
            <a:fillRect/>
          </a:stretch>
        </p:blipFill>
        <p:spPr>
          <a:xfrm>
            <a:off x="0" y="0"/>
            <a:ext cx="12192000" cy="8001000"/>
          </a:xfrm>
          <a:prstGeom prst="rect">
            <a:avLst/>
          </a:prstGeom>
        </p:spPr>
      </p:pic>
      <p:pic>
        <p:nvPicPr>
          <p:cNvPr id="4" name="Picture 3">
            <a:extLst>
              <a:ext uri="{FF2B5EF4-FFF2-40B4-BE49-F238E27FC236}">
                <a16:creationId xmlns:a16="http://schemas.microsoft.com/office/drawing/2014/main" xmlns="" id="{DEEBD89A-AE2C-DD4A-9AFD-01EF86382A9B}"/>
              </a:ext>
            </a:extLst>
          </p:cNvPr>
          <p:cNvPicPr>
            <a:picLocks noChangeAspect="1"/>
          </p:cNvPicPr>
          <p:nvPr/>
        </p:nvPicPr>
        <p:blipFill>
          <a:blip r:embed="rId2"/>
          <a:stretch>
            <a:fillRect/>
          </a:stretch>
        </p:blipFill>
        <p:spPr>
          <a:xfrm>
            <a:off x="0" y="1817"/>
            <a:ext cx="12192000" cy="8001000"/>
          </a:xfrm>
          <a:prstGeom prst="rect">
            <a:avLst/>
          </a:prstGeom>
        </p:spPr>
      </p:pic>
      <p:sp>
        <p:nvSpPr>
          <p:cNvPr id="14" name="Title 1">
            <a:extLst>
              <a:ext uri="{FF2B5EF4-FFF2-40B4-BE49-F238E27FC236}">
                <a16:creationId xmlns:a16="http://schemas.microsoft.com/office/drawing/2014/main" xmlns="" id="{02D81AA9-2FEB-2149-A25D-C805114BFE65}"/>
              </a:ext>
            </a:extLst>
          </p:cNvPr>
          <p:cNvSpPr txBox="1">
            <a:spLocks/>
          </p:cNvSpPr>
          <p:nvPr/>
        </p:nvSpPr>
        <p:spPr>
          <a:xfrm>
            <a:off x="1524000" y="320477"/>
            <a:ext cx="9144000" cy="10451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solidFill>
                  <a:schemeClr val="bg1"/>
                </a:solidFill>
              </a:rPr>
              <a:t>Accreditation on the Edge</a:t>
            </a:r>
          </a:p>
        </p:txBody>
      </p:sp>
      <p:sp>
        <p:nvSpPr>
          <p:cNvPr id="15" name="Rectangle 14">
            <a:extLst>
              <a:ext uri="{FF2B5EF4-FFF2-40B4-BE49-F238E27FC236}">
                <a16:creationId xmlns:a16="http://schemas.microsoft.com/office/drawing/2014/main" xmlns="" id="{85EE6AC3-0371-D643-9CEA-9D3E039C9632}"/>
              </a:ext>
            </a:extLst>
          </p:cNvPr>
          <p:cNvSpPr/>
          <p:nvPr/>
        </p:nvSpPr>
        <p:spPr>
          <a:xfrm>
            <a:off x="4876801" y="2563088"/>
            <a:ext cx="7315200" cy="2308324"/>
          </a:xfrm>
          <a:prstGeom prst="rect">
            <a:avLst/>
          </a:prstGeom>
        </p:spPr>
        <p:txBody>
          <a:bodyPr wrap="square">
            <a:spAutoFit/>
          </a:bodyPr>
          <a:lstStyle/>
          <a:p>
            <a:r>
              <a:rPr lang="en-US" sz="3600" i="1" dirty="0">
                <a:solidFill>
                  <a:schemeClr val="bg1"/>
                </a:solidFill>
              </a:rPr>
              <a:t>Why does the system look like this?</a:t>
            </a:r>
          </a:p>
          <a:p>
            <a:endParaRPr lang="en-US" sz="3600" i="1" dirty="0">
              <a:solidFill>
                <a:schemeClr val="bg1"/>
              </a:solidFill>
            </a:endParaRPr>
          </a:p>
          <a:p>
            <a:r>
              <a:rPr lang="en-US" sz="3600" i="1" dirty="0">
                <a:solidFill>
                  <a:schemeClr val="bg1"/>
                </a:solidFill>
              </a:rPr>
              <a:t>What could be different in a reimagined accreditation world?</a:t>
            </a:r>
          </a:p>
        </p:txBody>
      </p:sp>
    </p:spTree>
    <p:extLst>
      <p:ext uri="{BB962C8B-B14F-4D97-AF65-F5344CB8AC3E}">
        <p14:creationId xmlns:p14="http://schemas.microsoft.com/office/powerpoint/2010/main" val="442640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0FF4BE-1E69-E847-A31A-881B863234E5}"/>
              </a:ext>
            </a:extLst>
          </p:cNvPr>
          <p:cNvSpPr>
            <a:spLocks noGrp="1"/>
          </p:cNvSpPr>
          <p:nvPr>
            <p:ph type="title"/>
          </p:nvPr>
        </p:nvSpPr>
        <p:spPr/>
        <p:txBody>
          <a:bodyPr/>
          <a:lstStyle/>
          <a:p>
            <a:pPr algn="ctr"/>
            <a:r>
              <a:rPr lang="en-US" dirty="0"/>
              <a:t>Perfect Storm</a:t>
            </a:r>
          </a:p>
        </p:txBody>
      </p:sp>
      <p:sp>
        <p:nvSpPr>
          <p:cNvPr id="3" name="Content Placeholder 2">
            <a:extLst>
              <a:ext uri="{FF2B5EF4-FFF2-40B4-BE49-F238E27FC236}">
                <a16:creationId xmlns:a16="http://schemas.microsoft.com/office/drawing/2014/main" xmlns="" id="{1AAE31F0-EE83-A048-97C8-D8FCFD4E3D0B}"/>
              </a:ext>
            </a:extLst>
          </p:cNvPr>
          <p:cNvSpPr>
            <a:spLocks noGrp="1"/>
          </p:cNvSpPr>
          <p:nvPr>
            <p:ph idx="1"/>
          </p:nvPr>
        </p:nvSpPr>
        <p:spPr/>
        <p:txBody>
          <a:bodyPr/>
          <a:lstStyle/>
          <a:p>
            <a:r>
              <a:rPr lang="en-US" dirty="0"/>
              <a:t>New providers</a:t>
            </a:r>
          </a:p>
          <a:p>
            <a:r>
              <a:rPr lang="en-US" dirty="0"/>
              <a:t>Alternative delivery mechanisms</a:t>
            </a:r>
          </a:p>
          <a:p>
            <a:r>
              <a:rPr lang="en-US" dirty="0"/>
              <a:t>Scandals and Consumer protection</a:t>
            </a:r>
          </a:p>
          <a:p>
            <a:r>
              <a:rPr lang="en-US" dirty="0"/>
              <a:t>Public support</a:t>
            </a:r>
          </a:p>
          <a:p>
            <a:r>
              <a:rPr lang="en-US" dirty="0"/>
              <a:t>Student debt</a:t>
            </a:r>
          </a:p>
        </p:txBody>
      </p:sp>
    </p:spTree>
    <p:extLst>
      <p:ext uri="{BB962C8B-B14F-4D97-AF65-F5344CB8AC3E}">
        <p14:creationId xmlns:p14="http://schemas.microsoft.com/office/powerpoint/2010/main" val="3996419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BDAE2-7464-6D4C-AEE9-9C0EA0B6BFBE}"/>
              </a:ext>
            </a:extLst>
          </p:cNvPr>
          <p:cNvSpPr>
            <a:spLocks noGrp="1"/>
          </p:cNvSpPr>
          <p:nvPr>
            <p:ph type="title"/>
          </p:nvPr>
        </p:nvSpPr>
        <p:spPr/>
        <p:txBody>
          <a:bodyPr/>
          <a:lstStyle/>
          <a:p>
            <a:pPr algn="ctr"/>
            <a:r>
              <a:rPr lang="en-US" dirty="0"/>
              <a:t>Accreditation on the front burner</a:t>
            </a:r>
          </a:p>
        </p:txBody>
      </p:sp>
      <p:sp>
        <p:nvSpPr>
          <p:cNvPr id="3" name="Content Placeholder 2">
            <a:extLst>
              <a:ext uri="{FF2B5EF4-FFF2-40B4-BE49-F238E27FC236}">
                <a16:creationId xmlns:a16="http://schemas.microsoft.com/office/drawing/2014/main" xmlns="" id="{A59BD6F3-FA7E-7B4E-A0B1-1EBA0CDE2AED}"/>
              </a:ext>
            </a:extLst>
          </p:cNvPr>
          <p:cNvSpPr>
            <a:spLocks noGrp="1"/>
          </p:cNvSpPr>
          <p:nvPr>
            <p:ph idx="1"/>
          </p:nvPr>
        </p:nvSpPr>
        <p:spPr/>
        <p:txBody>
          <a:bodyPr/>
          <a:lstStyle/>
          <a:p>
            <a:r>
              <a:rPr lang="en-US" dirty="0"/>
              <a:t>Is accreditation working as a reliable authority of quality?  </a:t>
            </a:r>
          </a:p>
          <a:p>
            <a:r>
              <a:rPr lang="en-US" dirty="0"/>
              <a:t>Can it identify bad actors and take action against them? </a:t>
            </a:r>
          </a:p>
          <a:p>
            <a:r>
              <a:rPr lang="en-US" dirty="0"/>
              <a:t>Does it have too much authority, or not enough? </a:t>
            </a:r>
          </a:p>
          <a:p>
            <a:r>
              <a:rPr lang="en-US" dirty="0"/>
              <a:t>How much higher </a:t>
            </a:r>
            <a:r>
              <a:rPr lang="en-US" dirty="0" err="1"/>
              <a:t>ed</a:t>
            </a:r>
            <a:r>
              <a:rPr lang="en-US" dirty="0"/>
              <a:t> do we want to pay for?  </a:t>
            </a:r>
          </a:p>
          <a:p>
            <a:r>
              <a:rPr lang="en-US" dirty="0"/>
              <a:t>Is it a good investment?  </a:t>
            </a:r>
          </a:p>
          <a:p>
            <a:r>
              <a:rPr lang="en-US" dirty="0"/>
              <a:t>Will graduates get good jobs?  </a:t>
            </a:r>
          </a:p>
          <a:p>
            <a:r>
              <a:rPr lang="en-US" dirty="0"/>
              <a:t>Will taxpayer dollars be safe?  </a:t>
            </a:r>
          </a:p>
        </p:txBody>
      </p:sp>
    </p:spTree>
    <p:extLst>
      <p:ext uri="{BB962C8B-B14F-4D97-AF65-F5344CB8AC3E}">
        <p14:creationId xmlns:p14="http://schemas.microsoft.com/office/powerpoint/2010/main" val="30517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44BC0F-B770-BD49-A7BA-036F0AC3EE85}"/>
              </a:ext>
            </a:extLst>
          </p:cNvPr>
          <p:cNvSpPr>
            <a:spLocks noGrp="1"/>
          </p:cNvSpPr>
          <p:nvPr>
            <p:ph type="title"/>
          </p:nvPr>
        </p:nvSpPr>
        <p:spPr/>
        <p:txBody>
          <a:bodyPr/>
          <a:lstStyle/>
          <a:p>
            <a:pPr algn="ctr"/>
            <a:r>
              <a:rPr lang="en-US" dirty="0"/>
              <a:t>“New Normal” for accreditation</a:t>
            </a:r>
          </a:p>
        </p:txBody>
      </p:sp>
      <p:sp>
        <p:nvSpPr>
          <p:cNvPr id="10" name="Content Placeholder 9">
            <a:extLst>
              <a:ext uri="{FF2B5EF4-FFF2-40B4-BE49-F238E27FC236}">
                <a16:creationId xmlns:a16="http://schemas.microsoft.com/office/drawing/2014/main" xmlns="" id="{A9156C47-5B5A-3B4D-A4FC-FC66EED4FED9}"/>
              </a:ext>
            </a:extLst>
          </p:cNvPr>
          <p:cNvSpPr>
            <a:spLocks noGrp="1"/>
          </p:cNvSpPr>
          <p:nvPr>
            <p:ph sz="half" idx="1"/>
          </p:nvPr>
        </p:nvSpPr>
        <p:spPr>
          <a:xfrm>
            <a:off x="838200" y="2462934"/>
            <a:ext cx="5181600" cy="1222375"/>
          </a:xfrm>
        </p:spPr>
        <p:txBody>
          <a:bodyPr>
            <a:normAutofit/>
          </a:bodyPr>
          <a:lstStyle/>
          <a:p>
            <a:pPr marL="0" indent="0">
              <a:buNone/>
            </a:pPr>
            <a:r>
              <a:rPr lang="en-US" sz="3200" dirty="0"/>
              <a:t>Can accreditors do the job they have been given? </a:t>
            </a:r>
          </a:p>
        </p:txBody>
      </p:sp>
      <p:sp>
        <p:nvSpPr>
          <p:cNvPr id="3" name="Content Placeholder 2">
            <a:extLst>
              <a:ext uri="{FF2B5EF4-FFF2-40B4-BE49-F238E27FC236}">
                <a16:creationId xmlns:a16="http://schemas.microsoft.com/office/drawing/2014/main" xmlns="" id="{5B80F76E-BC21-714F-83D4-8696575CCEAE}"/>
              </a:ext>
            </a:extLst>
          </p:cNvPr>
          <p:cNvSpPr>
            <a:spLocks noGrp="1"/>
          </p:cNvSpPr>
          <p:nvPr>
            <p:ph sz="half" idx="2"/>
          </p:nvPr>
        </p:nvSpPr>
        <p:spPr>
          <a:xfrm>
            <a:off x="6172200" y="2462934"/>
            <a:ext cx="5181600" cy="1325563"/>
          </a:xfrm>
        </p:spPr>
        <p:txBody>
          <a:bodyPr>
            <a:normAutofit/>
          </a:bodyPr>
          <a:lstStyle/>
          <a:p>
            <a:pPr marL="0" indent="0">
              <a:buNone/>
            </a:pPr>
            <a:r>
              <a:rPr lang="en-US" sz="3200" dirty="0">
                <a:solidFill>
                  <a:prstClr val="white"/>
                </a:solidFill>
              </a:rPr>
              <a:t>Should they even have that job? </a:t>
            </a:r>
          </a:p>
          <a:p>
            <a:endParaRPr lang="en-US" sz="3200" dirty="0"/>
          </a:p>
        </p:txBody>
      </p:sp>
      <p:sp>
        <p:nvSpPr>
          <p:cNvPr id="11" name="Rectangle 10">
            <a:extLst>
              <a:ext uri="{FF2B5EF4-FFF2-40B4-BE49-F238E27FC236}">
                <a16:creationId xmlns:a16="http://schemas.microsoft.com/office/drawing/2014/main" xmlns="" id="{3F500601-2C72-C64E-8C2E-2CBD4E768423}"/>
              </a:ext>
            </a:extLst>
          </p:cNvPr>
          <p:cNvSpPr/>
          <p:nvPr/>
        </p:nvSpPr>
        <p:spPr>
          <a:xfrm>
            <a:off x="2930236" y="4619265"/>
            <a:ext cx="6179127" cy="707886"/>
          </a:xfrm>
          <a:prstGeom prst="rect">
            <a:avLst/>
          </a:prstGeom>
        </p:spPr>
        <p:txBody>
          <a:bodyPr wrap="square">
            <a:spAutoFit/>
          </a:bodyPr>
          <a:lstStyle/>
          <a:p>
            <a:pPr algn="ctr"/>
            <a:r>
              <a:rPr lang="en-US" sz="4000" dirty="0"/>
              <a:t>If not them, then who?</a:t>
            </a:r>
          </a:p>
        </p:txBody>
      </p:sp>
    </p:spTree>
    <p:extLst>
      <p:ext uri="{BB962C8B-B14F-4D97-AF65-F5344CB8AC3E}">
        <p14:creationId xmlns:p14="http://schemas.microsoft.com/office/powerpoint/2010/main" val="212852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AB3DBD3-A042-B440-9937-12D5C28796F8}"/>
              </a:ext>
            </a:extLst>
          </p:cNvPr>
          <p:cNvSpPr>
            <a:spLocks noGrp="1"/>
          </p:cNvSpPr>
          <p:nvPr>
            <p:ph type="title"/>
          </p:nvPr>
        </p:nvSpPr>
        <p:spPr/>
        <p:txBody>
          <a:bodyPr/>
          <a:lstStyle/>
          <a:p>
            <a:pPr algn="ctr"/>
            <a:r>
              <a:rPr lang="en-US" dirty="0"/>
              <a:t>Accreditation future in the US?</a:t>
            </a:r>
          </a:p>
        </p:txBody>
      </p:sp>
      <p:sp>
        <p:nvSpPr>
          <p:cNvPr id="5" name="Content Placeholder 4">
            <a:extLst>
              <a:ext uri="{FF2B5EF4-FFF2-40B4-BE49-F238E27FC236}">
                <a16:creationId xmlns:a16="http://schemas.microsoft.com/office/drawing/2014/main" xmlns="" id="{D9E944B2-3C76-6844-A6EB-CE0FAA206DA9}"/>
              </a:ext>
            </a:extLst>
          </p:cNvPr>
          <p:cNvSpPr>
            <a:spLocks noGrp="1"/>
          </p:cNvSpPr>
          <p:nvPr>
            <p:ph sz="half" idx="1"/>
          </p:nvPr>
        </p:nvSpPr>
        <p:spPr>
          <a:xfrm>
            <a:off x="242451" y="1825625"/>
            <a:ext cx="5181600" cy="4351338"/>
          </a:xfrm>
        </p:spPr>
        <p:txBody>
          <a:bodyPr>
            <a:normAutofit/>
          </a:bodyPr>
          <a:lstStyle/>
          <a:p>
            <a:r>
              <a:rPr lang="en-US" dirty="0"/>
              <a:t>Its time has passed</a:t>
            </a:r>
          </a:p>
          <a:p>
            <a:r>
              <a:rPr lang="en-US" dirty="0"/>
              <a:t>The needs of the higher education system outstrip its ability to perform</a:t>
            </a:r>
          </a:p>
          <a:p>
            <a:r>
              <a:rPr lang="en-US" dirty="0"/>
              <a:t>The interests of the many stakeholders are irreconcilable</a:t>
            </a:r>
          </a:p>
        </p:txBody>
      </p:sp>
      <p:sp>
        <p:nvSpPr>
          <p:cNvPr id="2" name="Content Placeholder 1">
            <a:extLst>
              <a:ext uri="{FF2B5EF4-FFF2-40B4-BE49-F238E27FC236}">
                <a16:creationId xmlns:a16="http://schemas.microsoft.com/office/drawing/2014/main" xmlns="" id="{208C152E-7CEA-DB49-A11C-9A78B24DC345}"/>
              </a:ext>
            </a:extLst>
          </p:cNvPr>
          <p:cNvSpPr>
            <a:spLocks noGrp="1"/>
          </p:cNvSpPr>
          <p:nvPr>
            <p:ph sz="half" idx="2"/>
          </p:nvPr>
        </p:nvSpPr>
        <p:spPr>
          <a:xfrm>
            <a:off x="6975766" y="1825625"/>
            <a:ext cx="5181600" cy="4351338"/>
          </a:xfrm>
        </p:spPr>
        <p:txBody>
          <a:bodyPr/>
          <a:lstStyle/>
          <a:p>
            <a:r>
              <a:rPr lang="en-US" dirty="0"/>
              <a:t>Tracking the transformation of higher education</a:t>
            </a:r>
          </a:p>
          <a:p>
            <a:r>
              <a:rPr lang="en-US" dirty="0"/>
              <a:t>Re-envisioning its mission</a:t>
            </a:r>
          </a:p>
          <a:p>
            <a:r>
              <a:rPr lang="en-US" dirty="0"/>
              <a:t>Shaping a high-quality 21</a:t>
            </a:r>
            <a:r>
              <a:rPr lang="en-US" baseline="30000" dirty="0"/>
              <a:t>st</a:t>
            </a:r>
            <a:r>
              <a:rPr lang="en-US" dirty="0"/>
              <a:t> century educational system</a:t>
            </a:r>
          </a:p>
          <a:p>
            <a:endParaRPr lang="en-US" dirty="0"/>
          </a:p>
        </p:txBody>
      </p:sp>
      <p:sp>
        <p:nvSpPr>
          <p:cNvPr id="3" name="TextBox 2">
            <a:extLst>
              <a:ext uri="{FF2B5EF4-FFF2-40B4-BE49-F238E27FC236}">
                <a16:creationId xmlns:a16="http://schemas.microsoft.com/office/drawing/2014/main" xmlns="" id="{BC2694FA-061F-8046-857C-9A588F01EBEE}"/>
              </a:ext>
            </a:extLst>
          </p:cNvPr>
          <p:cNvSpPr txBox="1"/>
          <p:nvPr/>
        </p:nvSpPr>
        <p:spPr>
          <a:xfrm>
            <a:off x="5264727" y="2382982"/>
            <a:ext cx="1357746" cy="707886"/>
          </a:xfrm>
          <a:prstGeom prst="rect">
            <a:avLst/>
          </a:prstGeom>
          <a:noFill/>
        </p:spPr>
        <p:txBody>
          <a:bodyPr wrap="square" rtlCol="0">
            <a:spAutoFit/>
          </a:bodyPr>
          <a:lstStyle/>
          <a:p>
            <a:pPr algn="ctr"/>
            <a:r>
              <a:rPr lang="en-US" sz="4000" dirty="0">
                <a:solidFill>
                  <a:srgbClr val="FF0000"/>
                </a:solidFill>
              </a:rPr>
              <a:t>OR…</a:t>
            </a:r>
          </a:p>
        </p:txBody>
      </p:sp>
    </p:spTree>
    <p:extLst>
      <p:ext uri="{BB962C8B-B14F-4D97-AF65-F5344CB8AC3E}">
        <p14:creationId xmlns:p14="http://schemas.microsoft.com/office/powerpoint/2010/main" val="314878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596D1AFF-F3AE-4C4F-8341-C95EFD171D02}"/>
              </a:ext>
            </a:extLst>
          </p:cNvPr>
          <p:cNvSpPr>
            <a:spLocks noGrp="1"/>
          </p:cNvSpPr>
          <p:nvPr>
            <p:ph type="title"/>
          </p:nvPr>
        </p:nvSpPr>
        <p:spPr/>
        <p:txBody>
          <a:bodyPr/>
          <a:lstStyle/>
          <a:p>
            <a:r>
              <a:rPr lang="en-US" dirty="0"/>
              <a:t>Current debates and problematic solutions</a:t>
            </a:r>
          </a:p>
        </p:txBody>
      </p:sp>
      <p:sp>
        <p:nvSpPr>
          <p:cNvPr id="6" name="Content Placeholder 5">
            <a:extLst>
              <a:ext uri="{FF2B5EF4-FFF2-40B4-BE49-F238E27FC236}">
                <a16:creationId xmlns:a16="http://schemas.microsoft.com/office/drawing/2014/main" xmlns="" id="{5C8AC196-D9C6-BC45-95F1-778D6BD5FEF2}"/>
              </a:ext>
            </a:extLst>
          </p:cNvPr>
          <p:cNvSpPr>
            <a:spLocks noGrp="1"/>
          </p:cNvSpPr>
          <p:nvPr>
            <p:ph idx="1"/>
          </p:nvPr>
        </p:nvSpPr>
        <p:spPr/>
        <p:txBody>
          <a:bodyPr/>
          <a:lstStyle/>
          <a:p>
            <a:r>
              <a:rPr lang="en-US" dirty="0"/>
              <a:t>Challenges of a messy and complicated system </a:t>
            </a:r>
          </a:p>
          <a:p>
            <a:r>
              <a:rPr lang="en-US" dirty="0"/>
              <a:t>Measuring quality in higher education</a:t>
            </a:r>
          </a:p>
          <a:p>
            <a:r>
              <a:rPr lang="en-US" dirty="0"/>
              <a:t>Who controls accreditation policy?</a:t>
            </a:r>
          </a:p>
          <a:p>
            <a:r>
              <a:rPr lang="en-US" dirty="0"/>
              <a:t>Information and transparency</a:t>
            </a:r>
          </a:p>
          <a:p>
            <a:r>
              <a:rPr lang="en-US" dirty="0"/>
              <a:t>Addressing emerging and innovative providers</a:t>
            </a:r>
          </a:p>
          <a:p>
            <a:endParaRPr lang="en-US" dirty="0"/>
          </a:p>
        </p:txBody>
      </p:sp>
    </p:spTree>
    <p:extLst>
      <p:ext uri="{BB962C8B-B14F-4D97-AF65-F5344CB8AC3E}">
        <p14:creationId xmlns:p14="http://schemas.microsoft.com/office/powerpoint/2010/main" val="19362526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30C8CA9-460D-5044-A3A0-FBE2D25704B4}"/>
              </a:ext>
            </a:extLst>
          </p:cNvPr>
          <p:cNvSpPr>
            <a:spLocks noGrp="1"/>
          </p:cNvSpPr>
          <p:nvPr>
            <p:ph idx="1"/>
          </p:nvPr>
        </p:nvSpPr>
        <p:spPr>
          <a:xfrm>
            <a:off x="221673" y="1473115"/>
            <a:ext cx="11748654" cy="5338426"/>
          </a:xfrm>
        </p:spPr>
        <p:txBody>
          <a:bodyPr>
            <a:noAutofit/>
          </a:bodyPr>
          <a:lstStyle/>
          <a:p>
            <a:pPr>
              <a:lnSpc>
                <a:spcPct val="100000"/>
              </a:lnSpc>
              <a:spcBef>
                <a:spcPts val="0"/>
              </a:spcBef>
              <a:defRPr/>
            </a:pPr>
            <a:r>
              <a:rPr lang="en-US" sz="2400" dirty="0"/>
              <a:t>Is trustable and trusted</a:t>
            </a:r>
          </a:p>
          <a:p>
            <a:pPr>
              <a:lnSpc>
                <a:spcPct val="100000"/>
              </a:lnSpc>
              <a:spcBef>
                <a:spcPts val="0"/>
              </a:spcBef>
              <a:defRPr/>
            </a:pPr>
            <a:r>
              <a:rPr lang="en-US" sz="2400" dirty="0"/>
              <a:t>Catches the bad actors </a:t>
            </a:r>
          </a:p>
          <a:p>
            <a:pPr>
              <a:lnSpc>
                <a:spcPct val="100000"/>
              </a:lnSpc>
              <a:spcBef>
                <a:spcPts val="0"/>
              </a:spcBef>
              <a:defRPr/>
            </a:pPr>
            <a:r>
              <a:rPr lang="en-US" sz="2400" dirty="0"/>
              <a:t>Helps those who falter improve</a:t>
            </a:r>
          </a:p>
          <a:p>
            <a:pPr>
              <a:lnSpc>
                <a:spcPct val="100000"/>
              </a:lnSpc>
              <a:spcBef>
                <a:spcPts val="0"/>
              </a:spcBef>
              <a:defRPr/>
            </a:pPr>
            <a:r>
              <a:rPr lang="en-US" sz="2400" dirty="0"/>
              <a:t>Makes room for new models and methods </a:t>
            </a:r>
          </a:p>
          <a:p>
            <a:pPr>
              <a:lnSpc>
                <a:spcPct val="100000"/>
              </a:lnSpc>
              <a:spcBef>
                <a:spcPts val="0"/>
              </a:spcBef>
              <a:defRPr/>
            </a:pPr>
            <a:r>
              <a:rPr lang="en-US" sz="2400" dirty="0"/>
              <a:t>Makes best use of the peer- and disciplinary expert review process</a:t>
            </a:r>
          </a:p>
          <a:p>
            <a:pPr>
              <a:lnSpc>
                <a:spcPct val="100000"/>
              </a:lnSpc>
              <a:spcBef>
                <a:spcPts val="0"/>
              </a:spcBef>
              <a:defRPr/>
            </a:pPr>
            <a:r>
              <a:rPr lang="en-US" sz="2400" dirty="0"/>
              <a:t>Respects the uniqueness of institutional mission and also the common  mission of higher education in the US</a:t>
            </a:r>
          </a:p>
          <a:p>
            <a:pPr>
              <a:lnSpc>
                <a:spcPct val="100000"/>
              </a:lnSpc>
              <a:spcBef>
                <a:spcPts val="0"/>
              </a:spcBef>
              <a:defRPr/>
            </a:pPr>
            <a:r>
              <a:rPr lang="en-US" sz="2400" dirty="0"/>
              <a:t>Encourages institutions to stay on their toes (but not necessarily dance in the same way)</a:t>
            </a:r>
          </a:p>
          <a:p>
            <a:pPr>
              <a:lnSpc>
                <a:spcPct val="100000"/>
              </a:lnSpc>
              <a:spcBef>
                <a:spcPts val="0"/>
              </a:spcBef>
              <a:defRPr/>
            </a:pPr>
            <a:r>
              <a:rPr lang="en-US" sz="2400" dirty="0"/>
              <a:t>Recognizes and incorporates the increasingly global realities of higher education</a:t>
            </a:r>
          </a:p>
          <a:p>
            <a:pPr>
              <a:lnSpc>
                <a:spcPct val="100000"/>
              </a:lnSpc>
              <a:spcBef>
                <a:spcPts val="0"/>
              </a:spcBef>
              <a:defRPr/>
            </a:pPr>
            <a:r>
              <a:rPr lang="en-US" sz="2400" dirty="0"/>
              <a:t>Provides information about quality that helps the public make their education decisions</a:t>
            </a:r>
          </a:p>
          <a:p>
            <a:pPr>
              <a:lnSpc>
                <a:spcPct val="100000"/>
              </a:lnSpc>
              <a:spcBef>
                <a:spcPts val="0"/>
              </a:spcBef>
              <a:defRPr/>
            </a:pPr>
            <a:r>
              <a:rPr lang="en-US" sz="2400" dirty="0"/>
              <a:t>Has accountability for oversight across federal, state, and accrediting actors</a:t>
            </a:r>
          </a:p>
          <a:p>
            <a:pPr>
              <a:lnSpc>
                <a:spcPct val="100000"/>
              </a:lnSpc>
              <a:spcBef>
                <a:spcPts val="0"/>
              </a:spcBef>
              <a:defRPr/>
            </a:pPr>
            <a:r>
              <a:rPr lang="en-US" sz="2400" dirty="0"/>
              <a:t>Recommits us to mission, academic freedom, and institutional autonomy--while redoubling efforts to put student learning at the center of a transparent quality assurance process.</a:t>
            </a:r>
          </a:p>
        </p:txBody>
      </p:sp>
      <p:sp>
        <p:nvSpPr>
          <p:cNvPr id="2" name="Title 1">
            <a:extLst>
              <a:ext uri="{FF2B5EF4-FFF2-40B4-BE49-F238E27FC236}">
                <a16:creationId xmlns:a16="http://schemas.microsoft.com/office/drawing/2014/main" xmlns="" id="{DE4E7E7C-4675-F241-B1D7-D4F558993D27}"/>
              </a:ext>
            </a:extLst>
          </p:cNvPr>
          <p:cNvSpPr>
            <a:spLocks noGrp="1"/>
          </p:cNvSpPr>
          <p:nvPr>
            <p:ph type="title"/>
          </p:nvPr>
        </p:nvSpPr>
        <p:spPr>
          <a:xfrm>
            <a:off x="838200" y="365125"/>
            <a:ext cx="10515600" cy="895639"/>
          </a:xfrm>
        </p:spPr>
        <p:txBody>
          <a:bodyPr anchor="t">
            <a:normAutofit/>
          </a:bodyPr>
          <a:lstStyle/>
          <a:p>
            <a:pPr algn="ctr"/>
            <a:r>
              <a:rPr lang="en-US" dirty="0"/>
              <a:t>A high-quality 21</a:t>
            </a:r>
            <a:r>
              <a:rPr lang="en-US" baseline="30000" dirty="0"/>
              <a:t>st</a:t>
            </a:r>
            <a:r>
              <a:rPr lang="en-US" dirty="0"/>
              <a:t> century educational system</a:t>
            </a:r>
          </a:p>
        </p:txBody>
      </p:sp>
    </p:spTree>
    <p:extLst>
      <p:ext uri="{BB962C8B-B14F-4D97-AF65-F5344CB8AC3E}">
        <p14:creationId xmlns:p14="http://schemas.microsoft.com/office/powerpoint/2010/main" val="234700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repeatCount="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repeatCount="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repeatCount="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repeatCount="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repeatCount="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repeatCount="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repeatCount="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repeatCount="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repeatCount="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repeatCount="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repeatCount="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dissolv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a:t>
            </a:r>
            <a:r>
              <a:rPr lang="en-US" sz="3200" dirty="0">
                <a:solidFill>
                  <a:srgbClr val="FF0000"/>
                </a:solidFill>
              </a:rPr>
              <a:t>classify</a:t>
            </a:r>
            <a:r>
              <a:rPr lang="en-US" sz="3200" dirty="0"/>
              <a:t> qualifications in a hierarchy of levels, each level defined by a set of descriptors indicating the learning outcomes at that level. A qualification system is all the arrangements – schools, institutions, stakeholders, laws, quality assurance measures and the framework of qualifications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971131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457200"/>
            <a:ext cx="8270630" cy="2743200"/>
          </a:xfrm>
        </p:spPr>
        <p:txBody>
          <a:bodyPr>
            <a:normAutofit/>
          </a:bodyPr>
          <a:lstStyle/>
          <a:p>
            <a:r>
              <a:rPr lang="en-US" sz="4000" dirty="0" err="1"/>
              <a:t>NAtional</a:t>
            </a:r>
            <a:r>
              <a:rPr lang="en-US" sz="4000" dirty="0"/>
              <a:t> Quality Assurance Framework:</a:t>
            </a:r>
            <a:br>
              <a:rPr lang="en-US" sz="4000" dirty="0"/>
            </a:br>
            <a:r>
              <a:rPr lang="en-US" sz="4000" dirty="0"/>
              <a:t>Establishment and </a:t>
            </a:r>
            <a:r>
              <a:rPr lang="en-US" sz="4000" dirty="0" err="1"/>
              <a:t>Operationalisation</a:t>
            </a:r>
            <a:endParaRPr lang="en-US" sz="4000" dirty="0"/>
          </a:p>
        </p:txBody>
      </p:sp>
      <p:sp>
        <p:nvSpPr>
          <p:cNvPr id="3" name="Subtitle 2"/>
          <p:cNvSpPr>
            <a:spLocks noGrp="1"/>
          </p:cNvSpPr>
          <p:nvPr>
            <p:ph type="subTitle" idx="1"/>
          </p:nvPr>
        </p:nvSpPr>
        <p:spPr>
          <a:xfrm>
            <a:off x="2667000" y="3733800"/>
            <a:ext cx="6629400" cy="2819400"/>
          </a:xfrm>
        </p:spPr>
        <p:txBody>
          <a:bodyPr>
            <a:normAutofit fontScale="85000" lnSpcReduction="20000"/>
          </a:bodyPr>
          <a:lstStyle/>
          <a:p>
            <a:r>
              <a:rPr lang="en-US" b="1" dirty="0"/>
              <a:t>Prof Kevin </a:t>
            </a:r>
            <a:r>
              <a:rPr lang="en-US" b="1" dirty="0" err="1"/>
              <a:t>Kinser</a:t>
            </a:r>
            <a:endParaRPr lang="en-US" b="1" dirty="0"/>
          </a:p>
          <a:p>
            <a:r>
              <a:rPr lang="en-US" sz="1900" b="1" dirty="0"/>
              <a:t>Pennsylvania State University, USA</a:t>
            </a:r>
          </a:p>
          <a:p>
            <a:r>
              <a:rPr lang="en-US" sz="1900" b="1" dirty="0"/>
              <a:t>and</a:t>
            </a:r>
          </a:p>
          <a:p>
            <a:endParaRPr lang="en-US" sz="1900" b="1" dirty="0"/>
          </a:p>
          <a:p>
            <a:r>
              <a:rPr lang="en-US" b="1" dirty="0"/>
              <a:t>Prof </a:t>
            </a:r>
            <a:r>
              <a:rPr lang="en-US" b="1" dirty="0" err="1"/>
              <a:t>Deepthi</a:t>
            </a:r>
            <a:r>
              <a:rPr lang="en-US" b="1" dirty="0"/>
              <a:t> </a:t>
            </a:r>
            <a:r>
              <a:rPr lang="en-US" b="1" dirty="0" err="1"/>
              <a:t>Bandara</a:t>
            </a:r>
            <a:endParaRPr lang="en-US" b="1" dirty="0"/>
          </a:p>
          <a:p>
            <a:r>
              <a:rPr lang="en-US" sz="1700" b="1" dirty="0"/>
              <a:t>University Grants Commission, Sri Lanka </a:t>
            </a:r>
          </a:p>
          <a:p>
            <a:endParaRPr lang="en-US" b="1" dirty="0"/>
          </a:p>
          <a:p>
            <a:r>
              <a:rPr lang="en-US" sz="2300" b="1" dirty="0"/>
              <a:t>INQAAHE 15</a:t>
            </a:r>
            <a:r>
              <a:rPr lang="en-US" sz="2300" b="1" baseline="30000" dirty="0"/>
              <a:t>th</a:t>
            </a:r>
            <a:r>
              <a:rPr lang="en-US" sz="2300" b="1" dirty="0"/>
              <a:t> Biennial Conference</a:t>
            </a:r>
          </a:p>
          <a:p>
            <a:r>
              <a:rPr lang="en-US" sz="2300" b="1" dirty="0"/>
              <a:t>25</a:t>
            </a:r>
            <a:r>
              <a:rPr lang="en-US" sz="2300" b="1" baseline="30000" dirty="0"/>
              <a:t>th</a:t>
            </a:r>
            <a:r>
              <a:rPr lang="en-US" sz="2300" b="1" dirty="0"/>
              <a:t> March 2019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0536" y="4800601"/>
            <a:ext cx="2787464" cy="1895475"/>
          </a:xfrm>
          <a:prstGeom prst="ellipse">
            <a:avLst/>
          </a:prstGeom>
          <a:ln>
            <a:noFill/>
          </a:ln>
          <a:effectLst>
            <a:softEdge rad="112500"/>
          </a:effectLst>
        </p:spPr>
      </p:pic>
    </p:spTree>
    <p:extLst>
      <p:ext uri="{BB962C8B-B14F-4D97-AF65-F5344CB8AC3E}">
        <p14:creationId xmlns:p14="http://schemas.microsoft.com/office/powerpoint/2010/main" val="114569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Higher Education In Sri Lanka</a:t>
            </a:r>
          </a:p>
        </p:txBody>
      </p:sp>
      <p:sp>
        <p:nvSpPr>
          <p:cNvPr id="3" name="Content Placeholder 2"/>
          <p:cNvSpPr>
            <a:spLocks noGrp="1"/>
          </p:cNvSpPr>
          <p:nvPr>
            <p:ph idx="1"/>
          </p:nvPr>
        </p:nvSpPr>
        <p:spPr/>
        <p:txBody>
          <a:bodyPr>
            <a:normAutofit/>
          </a:bodyPr>
          <a:lstStyle/>
          <a:p>
            <a:r>
              <a:rPr lang="en-US" sz="4000" dirty="0"/>
              <a:t>Past – only State Universities</a:t>
            </a:r>
          </a:p>
          <a:p>
            <a:r>
              <a:rPr lang="en-US" sz="4000" dirty="0"/>
              <a:t>Present –</a:t>
            </a:r>
          </a:p>
          <a:p>
            <a:pPr>
              <a:buNone/>
            </a:pPr>
            <a:r>
              <a:rPr lang="en-US" sz="4000" dirty="0"/>
              <a:t>      State Universities</a:t>
            </a:r>
          </a:p>
          <a:p>
            <a:pPr>
              <a:buNone/>
            </a:pPr>
            <a:r>
              <a:rPr lang="en-US" sz="4000" dirty="0"/>
              <a:t>      Non State Higher Education    	Institutes - NSHEIs</a:t>
            </a:r>
          </a:p>
          <a:p>
            <a:pPr>
              <a:buNone/>
            </a:pPr>
            <a:r>
              <a:rPr lang="en-US" sz="4000" dirty="0"/>
              <a:t>     Trans National Education</a:t>
            </a:r>
          </a:p>
        </p:txBody>
      </p:sp>
    </p:spTree>
    <p:extLst>
      <p:ext uri="{BB962C8B-B14F-4D97-AF65-F5344CB8AC3E}">
        <p14:creationId xmlns:p14="http://schemas.microsoft.com/office/powerpoint/2010/main" val="2984835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Quality Assurance of</a:t>
            </a:r>
            <a:br>
              <a:rPr lang="en-US" dirty="0"/>
            </a:br>
            <a:r>
              <a:rPr lang="en-US" dirty="0"/>
              <a:t> Higher Education in Sri Lanka</a:t>
            </a:r>
          </a:p>
        </p:txBody>
      </p:sp>
      <p:sp>
        <p:nvSpPr>
          <p:cNvPr id="3" name="Content Placeholder 2"/>
          <p:cNvSpPr>
            <a:spLocks noGrp="1"/>
          </p:cNvSpPr>
          <p:nvPr>
            <p:ph idx="1"/>
          </p:nvPr>
        </p:nvSpPr>
        <p:spPr/>
        <p:txBody>
          <a:bodyPr>
            <a:normAutofit/>
          </a:bodyPr>
          <a:lstStyle/>
          <a:p>
            <a:r>
              <a:rPr lang="en-US" dirty="0"/>
              <a:t>Initiated – around 2004</a:t>
            </a:r>
          </a:p>
          <a:p>
            <a:endParaRPr lang="en-US" dirty="0"/>
          </a:p>
          <a:p>
            <a:r>
              <a:rPr lang="en-US" dirty="0"/>
              <a:t>QAAC – established around 2006</a:t>
            </a:r>
          </a:p>
          <a:p>
            <a:r>
              <a:rPr lang="en-US" dirty="0"/>
              <a:t>In State Universities, </a:t>
            </a:r>
          </a:p>
          <a:p>
            <a:pPr>
              <a:buNone/>
            </a:pPr>
            <a:r>
              <a:rPr lang="en-US" dirty="0"/>
              <a:t>     First cycle of QA completed – Institutional and Subject Reviews</a:t>
            </a:r>
          </a:p>
          <a:p>
            <a:pPr>
              <a:buNone/>
            </a:pPr>
            <a:r>
              <a:rPr lang="en-US" dirty="0"/>
              <a:t>	2</a:t>
            </a:r>
            <a:r>
              <a:rPr lang="en-US" baseline="30000" dirty="0"/>
              <a:t>nd</a:t>
            </a:r>
            <a:r>
              <a:rPr lang="en-US" dirty="0"/>
              <a:t> cycle in progress – Institutional and Program Reviews</a:t>
            </a:r>
          </a:p>
          <a:p>
            <a:pPr>
              <a:buNone/>
            </a:pPr>
            <a:endParaRPr lang="en-US" dirty="0"/>
          </a:p>
          <a:p>
            <a:pPr>
              <a:buNone/>
            </a:pPr>
            <a:r>
              <a:rPr lang="en-US" dirty="0"/>
              <a:t>NSHEIs</a:t>
            </a:r>
          </a:p>
          <a:p>
            <a:pPr>
              <a:buNone/>
            </a:pPr>
            <a:r>
              <a:rPr lang="en-US" dirty="0"/>
              <a:t>    IRs and SRs at inception</a:t>
            </a:r>
          </a:p>
        </p:txBody>
      </p:sp>
    </p:spTree>
    <p:extLst>
      <p:ext uri="{BB962C8B-B14F-4D97-AF65-F5344CB8AC3E}">
        <p14:creationId xmlns:p14="http://schemas.microsoft.com/office/powerpoint/2010/main" val="1214918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Short title and date of operation</a:t>
            </a:r>
            <a:br>
              <a:rPr lang="en-US" dirty="0"/>
            </a:br>
            <a:endParaRPr lang="en-US" dirty="0"/>
          </a:p>
        </p:txBody>
      </p:sp>
      <p:sp>
        <p:nvSpPr>
          <p:cNvPr id="3" name="Content Placeholder 2"/>
          <p:cNvSpPr>
            <a:spLocks noGrp="1"/>
          </p:cNvSpPr>
          <p:nvPr>
            <p:ph idx="1"/>
          </p:nvPr>
        </p:nvSpPr>
        <p:spPr/>
        <p:txBody>
          <a:bodyPr/>
          <a:lstStyle/>
          <a:p>
            <a:r>
              <a:rPr lang="en-US" dirty="0"/>
              <a:t>Higher Education (Quality Assurance and Accreditation) Act No. ……….2018</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8262" y="4800600"/>
            <a:ext cx="3403514" cy="1485900"/>
          </a:xfrm>
          <a:prstGeom prst="ellipse">
            <a:avLst/>
          </a:prstGeom>
          <a:ln>
            <a:noFill/>
          </a:ln>
          <a:effectLst>
            <a:softEdge rad="112500"/>
          </a:effectLst>
        </p:spPr>
      </p:pic>
    </p:spTree>
    <p:extLst>
      <p:ext uri="{BB962C8B-B14F-4D97-AF65-F5344CB8AC3E}">
        <p14:creationId xmlns:p14="http://schemas.microsoft.com/office/powerpoint/2010/main" val="424760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458200" cy="2239962"/>
          </a:xfrm>
        </p:spPr>
        <p:txBody>
          <a:bodyPr>
            <a:normAutofit fontScale="90000"/>
          </a:bodyPr>
          <a:lstStyle/>
          <a:p>
            <a:pPr lvl="0"/>
            <a:r>
              <a:rPr lang="en-US" dirty="0"/>
              <a:t>Establishment of the Quality Assurance and Accreditation Commission for Higher Education</a:t>
            </a:r>
            <a:br>
              <a:rPr lang="en-US" dirty="0"/>
            </a:br>
            <a:endParaRPr lang="en-US" dirty="0"/>
          </a:p>
        </p:txBody>
      </p:sp>
      <p:sp>
        <p:nvSpPr>
          <p:cNvPr id="3" name="Content Placeholder 2"/>
          <p:cNvSpPr>
            <a:spLocks noGrp="1"/>
          </p:cNvSpPr>
          <p:nvPr>
            <p:ph idx="1"/>
          </p:nvPr>
        </p:nvSpPr>
        <p:spPr>
          <a:xfrm>
            <a:off x="1981200" y="2209800"/>
            <a:ext cx="8229600" cy="4099560"/>
          </a:xfrm>
        </p:spPr>
        <p:txBody>
          <a:bodyPr/>
          <a:lstStyle/>
          <a:p>
            <a:r>
              <a:rPr lang="en-US" dirty="0"/>
              <a:t>Commission will be established – named the Quality Assurance and Accreditation Commission for Higher Education </a:t>
            </a:r>
          </a:p>
          <a:p>
            <a:r>
              <a:rPr lang="en-US" dirty="0"/>
              <a:t>Would be referred to as Commission</a:t>
            </a:r>
          </a:p>
          <a:p>
            <a:r>
              <a:rPr lang="en-US" dirty="0"/>
              <a:t>Would be the National Authority for Quality Assurance and Accreditation for Higher Education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8201" y="4978940"/>
            <a:ext cx="2064351" cy="1393675"/>
          </a:xfrm>
          <a:prstGeom prst="ellipse">
            <a:avLst/>
          </a:prstGeom>
          <a:ln>
            <a:noFill/>
          </a:ln>
          <a:effectLst>
            <a:softEdge rad="112500"/>
          </a:effectLst>
        </p:spPr>
      </p:pic>
    </p:spTree>
    <p:extLst>
      <p:ext uri="{BB962C8B-B14F-4D97-AF65-F5344CB8AC3E}">
        <p14:creationId xmlns:p14="http://schemas.microsoft.com/office/powerpoint/2010/main" val="284262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rmAutofit fontScale="90000"/>
          </a:bodyPr>
          <a:lstStyle/>
          <a:p>
            <a:pPr lvl="0"/>
            <a:r>
              <a:rPr lang="en-US" dirty="0"/>
              <a:t>Objects of the Commission</a:t>
            </a:r>
            <a:br>
              <a:rPr lang="en-US" dirty="0"/>
            </a:br>
            <a:endParaRPr lang="en-US" dirty="0"/>
          </a:p>
        </p:txBody>
      </p:sp>
      <p:sp>
        <p:nvSpPr>
          <p:cNvPr id="3" name="Content Placeholder 2"/>
          <p:cNvSpPr>
            <a:spLocks noGrp="1"/>
          </p:cNvSpPr>
          <p:nvPr>
            <p:ph idx="1"/>
          </p:nvPr>
        </p:nvSpPr>
        <p:spPr>
          <a:xfrm>
            <a:off x="1981200" y="1143000"/>
            <a:ext cx="8478520" cy="4709160"/>
          </a:xfrm>
        </p:spPr>
        <p:txBody>
          <a:bodyPr/>
          <a:lstStyle/>
          <a:p>
            <a:pPr lvl="0"/>
            <a:r>
              <a:rPr lang="en-US" dirty="0"/>
              <a:t>To establish a System of QAA based on the principles of good governance to maintain the high standard of quality of educational Institutions</a:t>
            </a:r>
          </a:p>
          <a:p>
            <a:pPr lvl="0"/>
            <a:r>
              <a:rPr lang="en-US" dirty="0"/>
              <a:t>To act as the apex body for QAA at National level</a:t>
            </a:r>
          </a:p>
          <a:p>
            <a:pPr lvl="0"/>
            <a:r>
              <a:rPr lang="en-US" dirty="0"/>
              <a:t>To map the different qualifications in accordance with the Sri Lanka Qualifications Framework (SLQF) to facilitate the cross mobility</a:t>
            </a:r>
          </a:p>
          <a:p>
            <a:endParaRPr lang="en-US"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4800600"/>
            <a:ext cx="2153920" cy="1615440"/>
          </a:xfrm>
          <a:prstGeom prst="ellipse">
            <a:avLst/>
          </a:prstGeom>
          <a:ln>
            <a:noFill/>
          </a:ln>
          <a:effectLst>
            <a:softEdge rad="112500"/>
          </a:effectLst>
        </p:spPr>
      </p:pic>
    </p:spTree>
    <p:extLst>
      <p:ext uri="{BB962C8B-B14F-4D97-AF65-F5344CB8AC3E}">
        <p14:creationId xmlns:p14="http://schemas.microsoft.com/office/powerpoint/2010/main" val="171321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rmAutofit fontScale="90000"/>
          </a:bodyPr>
          <a:lstStyle/>
          <a:p>
            <a:pPr lvl="0"/>
            <a:r>
              <a:rPr lang="en-US" dirty="0"/>
              <a:t>Constitution of the Commission</a:t>
            </a:r>
            <a:br>
              <a:rPr lang="en-US" dirty="0"/>
            </a:br>
            <a:endParaRPr lang="en-US" dirty="0"/>
          </a:p>
        </p:txBody>
      </p:sp>
      <p:sp>
        <p:nvSpPr>
          <p:cNvPr id="3" name="Content Placeholder 2"/>
          <p:cNvSpPr>
            <a:spLocks noGrp="1"/>
          </p:cNvSpPr>
          <p:nvPr>
            <p:ph idx="1"/>
          </p:nvPr>
        </p:nvSpPr>
        <p:spPr>
          <a:xfrm>
            <a:off x="2057400" y="1066800"/>
            <a:ext cx="8229600" cy="4267200"/>
          </a:xfrm>
        </p:spPr>
        <p:txBody>
          <a:bodyPr/>
          <a:lstStyle/>
          <a:p>
            <a:r>
              <a:rPr lang="en-US" dirty="0"/>
              <a:t>Commission – will have 9 members appointed by the President from a panel of 15 persons nominated by the Minister</a:t>
            </a:r>
          </a:p>
          <a:p>
            <a:r>
              <a:rPr lang="en-US" dirty="0"/>
              <a:t>The President shall appoint a member as the Chairman having regard to the members experience in dealing with matters relating to QA in higher education</a:t>
            </a:r>
          </a:p>
          <a:p>
            <a:r>
              <a:rPr lang="en-US" dirty="0"/>
              <a:t>At least 5/9 members would be full time</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7600" y="4953000"/>
            <a:ext cx="1778000" cy="1333500"/>
          </a:xfrm>
          <a:prstGeom prst="ellipse">
            <a:avLst/>
          </a:prstGeom>
          <a:ln>
            <a:noFill/>
          </a:ln>
          <a:effectLst>
            <a:softEdge rad="112500"/>
          </a:effectLst>
        </p:spPr>
      </p:pic>
    </p:spTree>
    <p:extLst>
      <p:ext uri="{BB962C8B-B14F-4D97-AF65-F5344CB8AC3E}">
        <p14:creationId xmlns:p14="http://schemas.microsoft.com/office/powerpoint/2010/main" val="30086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0"/>
            <a:ext cx="8229600" cy="4709160"/>
          </a:xfrm>
        </p:spPr>
        <p:txBody>
          <a:bodyPr>
            <a:normAutofit/>
          </a:bodyPr>
          <a:lstStyle/>
          <a:p>
            <a:pPr lvl="0"/>
            <a:r>
              <a:rPr lang="en-US" dirty="0"/>
              <a:t>determine policies, standards and criteria and update standards, criteria and procedures as appropriate for Accreditation and QA of HEIs in accordance with the prescribed manuals, tools, devices or relevant international standards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5585566"/>
            <a:ext cx="1233488" cy="923925"/>
          </a:xfrm>
          <a:prstGeom prst="ellipse">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47466">
            <a:off x="7106774" y="5074785"/>
            <a:ext cx="2527618" cy="723900"/>
          </a:xfrm>
          <a:prstGeom prst="ellipse">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0583" y="4799640"/>
            <a:ext cx="2106607" cy="1571853"/>
          </a:xfrm>
          <a:prstGeom prst="ellipse">
            <a:avLst/>
          </a:prstGeom>
          <a:ln>
            <a:noFill/>
          </a:ln>
          <a:effectLst>
            <a:softEdge rad="112500"/>
          </a:effectLst>
        </p:spPr>
      </p:pic>
    </p:spTree>
    <p:extLst>
      <p:ext uri="{BB962C8B-B14F-4D97-AF65-F5344CB8AC3E}">
        <p14:creationId xmlns:p14="http://schemas.microsoft.com/office/powerpoint/2010/main" val="213408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143000"/>
          </a:xfrm>
        </p:spPr>
        <p:txBody>
          <a:bodyPr>
            <a:normAutofit fontScale="90000"/>
          </a:bodyPr>
          <a:lstStyle/>
          <a:p>
            <a:pPr lvl="0"/>
            <a:r>
              <a:rPr lang="en-US" dirty="0"/>
              <a:t/>
            </a:r>
            <a:br>
              <a:rPr lang="en-US" dirty="0"/>
            </a:br>
            <a:r>
              <a:rPr lang="en-US" dirty="0"/>
              <a:t/>
            </a:r>
            <a:br>
              <a:rPr lang="en-US" dirty="0"/>
            </a:br>
            <a:r>
              <a:rPr lang="en-US" dirty="0"/>
              <a:t>Powers and Functions of the Commission</a:t>
            </a:r>
            <a:br>
              <a:rPr lang="en-US" dirty="0"/>
            </a:br>
            <a:r>
              <a:rPr lang="en-US" dirty="0"/>
              <a:t/>
            </a:r>
            <a:br>
              <a:rPr lang="en-US" dirty="0"/>
            </a:br>
            <a:endParaRPr lang="en-US" dirty="0"/>
          </a:p>
        </p:txBody>
      </p:sp>
      <p:sp>
        <p:nvSpPr>
          <p:cNvPr id="3" name="Content Placeholder 2"/>
          <p:cNvSpPr>
            <a:spLocks noGrp="1"/>
          </p:cNvSpPr>
          <p:nvPr>
            <p:ph idx="1"/>
          </p:nvPr>
        </p:nvSpPr>
        <p:spPr>
          <a:xfrm>
            <a:off x="1981200" y="1828800"/>
            <a:ext cx="8229600" cy="3124200"/>
          </a:xfrm>
        </p:spPr>
        <p:txBody>
          <a:bodyPr>
            <a:normAutofit fontScale="85000" lnSpcReduction="20000"/>
          </a:bodyPr>
          <a:lstStyle/>
          <a:p>
            <a:pPr marL="137160" indent="0">
              <a:buNone/>
            </a:pPr>
            <a:endParaRPr lang="en-US" dirty="0"/>
          </a:p>
          <a:p>
            <a:pPr lvl="0"/>
            <a:r>
              <a:rPr lang="en-US" b="1" dirty="0">
                <a:solidFill>
                  <a:srgbClr val="FFC000"/>
                </a:solidFill>
              </a:rPr>
              <a:t>SLQF</a:t>
            </a:r>
          </a:p>
          <a:p>
            <a:pPr lvl="0">
              <a:buNone/>
            </a:pPr>
            <a:r>
              <a:rPr lang="en-US" b="1" dirty="0">
                <a:solidFill>
                  <a:srgbClr val="FFC000"/>
                </a:solidFill>
              </a:rPr>
              <a:t>    </a:t>
            </a:r>
            <a:r>
              <a:rPr lang="en-US" dirty="0"/>
              <a:t> formulate, implement and update SLQF</a:t>
            </a:r>
          </a:p>
          <a:p>
            <a:pPr lvl="0"/>
            <a:endParaRPr lang="en-US" dirty="0"/>
          </a:p>
          <a:p>
            <a:pPr lvl="0"/>
            <a:r>
              <a:rPr lang="en-US" b="1" dirty="0">
                <a:solidFill>
                  <a:srgbClr val="FFC000"/>
                </a:solidFill>
              </a:rPr>
              <a:t>Cooperation with QAA bodies</a:t>
            </a:r>
          </a:p>
          <a:p>
            <a:pPr lvl="0">
              <a:buNone/>
            </a:pPr>
            <a:r>
              <a:rPr lang="en-US" b="1" dirty="0">
                <a:solidFill>
                  <a:srgbClr val="FFC000"/>
                </a:solidFill>
              </a:rPr>
              <a:t>     </a:t>
            </a:r>
            <a:r>
              <a:rPr lang="en-US" dirty="0"/>
              <a:t>establish and maintain liaison and cooperation with any professional or any statutory or any regulatory body or QAA bodies in HE within and outside Sri Lanka on matters relating to QAA</a:t>
            </a:r>
          </a:p>
          <a:p>
            <a:pPr marL="13716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26951">
            <a:off x="7700435" y="5260706"/>
            <a:ext cx="2838450" cy="514350"/>
          </a:xfrm>
          <a:prstGeom prst="rect">
            <a:avLst/>
          </a:prstGeom>
          <a:ln>
            <a:noFill/>
          </a:ln>
          <a:effectLst>
            <a:softEdge rad="112500"/>
          </a:effectLst>
        </p:spPr>
      </p:pic>
    </p:spTree>
    <p:extLst>
      <p:ext uri="{BB962C8B-B14F-4D97-AF65-F5344CB8AC3E}">
        <p14:creationId xmlns:p14="http://schemas.microsoft.com/office/powerpoint/2010/main" val="27006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838200"/>
            <a:ext cx="8229600" cy="4709160"/>
          </a:xfrm>
        </p:spPr>
        <p:txBody>
          <a:bodyPr/>
          <a:lstStyle/>
          <a:p>
            <a:pPr lvl="0"/>
            <a:r>
              <a:rPr lang="en-US" b="1" dirty="0">
                <a:solidFill>
                  <a:srgbClr val="FFC000"/>
                </a:solidFill>
              </a:rPr>
              <a:t>Quality auditors</a:t>
            </a:r>
          </a:p>
          <a:p>
            <a:pPr lvl="0">
              <a:buNone/>
            </a:pPr>
            <a:r>
              <a:rPr lang="en-US" b="1" dirty="0">
                <a:solidFill>
                  <a:srgbClr val="FFC000"/>
                </a:solidFill>
              </a:rPr>
              <a:t>    </a:t>
            </a:r>
            <a:r>
              <a:rPr lang="en-US" dirty="0"/>
              <a:t>appoint trained and experienced quality auditors to conduct institutional and program audits and external quality assurance reviews</a:t>
            </a:r>
          </a:p>
          <a:p>
            <a:endParaRPr lang="en-US" dirty="0"/>
          </a:p>
          <a:p>
            <a:pPr lvl="0"/>
            <a:r>
              <a:rPr lang="en-US" b="1" dirty="0">
                <a:solidFill>
                  <a:srgbClr val="FFC000"/>
                </a:solidFill>
              </a:rPr>
              <a:t>Accreditation</a:t>
            </a:r>
          </a:p>
          <a:p>
            <a:pPr lvl="0">
              <a:buNone/>
            </a:pPr>
            <a:r>
              <a:rPr lang="en-US" b="1" dirty="0">
                <a:solidFill>
                  <a:srgbClr val="FFC000"/>
                </a:solidFill>
              </a:rPr>
              <a:t>    </a:t>
            </a:r>
            <a:r>
              <a:rPr lang="en-US" dirty="0"/>
              <a:t>grant provisional and or full accreditation to HEIs and to Programs and review such accreditation from time to time</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95116">
            <a:off x="7352067" y="5130784"/>
            <a:ext cx="3090674" cy="933510"/>
          </a:xfrm>
          <a:prstGeom prst="ellipse">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80079">
            <a:off x="6484485" y="4747065"/>
            <a:ext cx="2881919" cy="998461"/>
          </a:xfrm>
          <a:prstGeom prst="ellipse">
            <a:avLst/>
          </a:prstGeom>
          <a:ln>
            <a:noFill/>
          </a:ln>
          <a:effectLst>
            <a:softEdge rad="112500"/>
          </a:effectLst>
        </p:spPr>
      </p:pic>
    </p:spTree>
    <p:extLst>
      <p:ext uri="{BB962C8B-B14F-4D97-AF65-F5344CB8AC3E}">
        <p14:creationId xmlns:p14="http://schemas.microsoft.com/office/powerpoint/2010/main" val="208439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a:t>
            </a:r>
            <a:r>
              <a:rPr lang="en-US" sz="3200" dirty="0">
                <a:solidFill>
                  <a:srgbClr val="FF0000"/>
                </a:solidFill>
              </a:rPr>
              <a:t>hierarchy of levels</a:t>
            </a:r>
            <a:r>
              <a:rPr lang="en-US" sz="3200" dirty="0"/>
              <a:t>, each level defined by a set of descriptors indicating the learning outcomes at that level. A qualification system is all the arrangements – schools, institutions, stakeholders, laws, quality assurance measures and the framework of qualifications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3865266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0"/>
            <a:ext cx="8229600" cy="5166360"/>
          </a:xfrm>
        </p:spPr>
        <p:txBody>
          <a:bodyPr>
            <a:normAutofit/>
          </a:bodyPr>
          <a:lstStyle/>
          <a:p>
            <a:pPr marL="137160" indent="0">
              <a:buNone/>
            </a:pPr>
            <a:endParaRPr lang="en-US" dirty="0"/>
          </a:p>
          <a:p>
            <a:pPr lvl="0"/>
            <a:r>
              <a:rPr lang="en-US" b="1" dirty="0">
                <a:solidFill>
                  <a:srgbClr val="FFC000"/>
                </a:solidFill>
              </a:rPr>
              <a:t>Revoke Accreditation</a:t>
            </a:r>
          </a:p>
          <a:p>
            <a:pPr lvl="0">
              <a:buNone/>
            </a:pPr>
            <a:r>
              <a:rPr lang="en-US" b="1" dirty="0">
                <a:solidFill>
                  <a:srgbClr val="FFC000"/>
                </a:solidFill>
              </a:rPr>
              <a:t>    </a:t>
            </a:r>
            <a:r>
              <a:rPr lang="en-US" dirty="0"/>
              <a:t>revoke full or provisional accreditation granted to HEIs and Programs conducted thereof that  are not keeping up with the required quality and standards determined by the Commission</a:t>
            </a:r>
          </a:p>
          <a:p>
            <a:pPr lvl="0"/>
            <a:r>
              <a:rPr lang="en-US" b="1" dirty="0">
                <a:solidFill>
                  <a:srgbClr val="FFC000"/>
                </a:solidFill>
              </a:rPr>
              <a:t>Complaints and Action</a:t>
            </a:r>
          </a:p>
          <a:p>
            <a:pPr lvl="0">
              <a:buNone/>
            </a:pPr>
            <a:r>
              <a:rPr lang="en-US" b="1" dirty="0">
                <a:solidFill>
                  <a:srgbClr val="FFC000"/>
                </a:solidFill>
              </a:rPr>
              <a:t>    </a:t>
            </a:r>
            <a:r>
              <a:rPr lang="en-US" dirty="0"/>
              <a:t> inquire in to complaints relating to the noncompliance with accreditation requirements by a HEI or a Program and to take appropriate action</a:t>
            </a:r>
          </a:p>
          <a:p>
            <a:pPr marL="13716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1" y="4876801"/>
            <a:ext cx="2619375" cy="1743075"/>
          </a:xfrm>
          <a:prstGeom prst="ellipse">
            <a:avLst/>
          </a:prstGeom>
          <a:ln>
            <a:noFill/>
          </a:ln>
          <a:effectLst>
            <a:softEdge rad="112500"/>
          </a:effectLst>
        </p:spPr>
      </p:pic>
    </p:spTree>
    <p:extLst>
      <p:ext uri="{BB962C8B-B14F-4D97-AF65-F5344CB8AC3E}">
        <p14:creationId xmlns:p14="http://schemas.microsoft.com/office/powerpoint/2010/main" val="148280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62200" y="990600"/>
            <a:ext cx="7848600" cy="4093428"/>
          </a:xfrm>
          <a:prstGeom prst="rect">
            <a:avLst/>
          </a:prstGeom>
        </p:spPr>
        <p:txBody>
          <a:bodyPr wrap="square">
            <a:spAutoFit/>
          </a:bodyPr>
          <a:lstStyle/>
          <a:p>
            <a:pPr defTabSz="914400"/>
            <a:endParaRPr lang="en-US" dirty="0">
              <a:solidFill>
                <a:prstClr val="white"/>
              </a:solidFill>
              <a:latin typeface="Arial"/>
            </a:endParaRPr>
          </a:p>
          <a:p>
            <a:pPr defTabSz="914400"/>
            <a:r>
              <a:rPr lang="en-US" sz="2800" b="1" dirty="0">
                <a:solidFill>
                  <a:srgbClr val="FFC000"/>
                </a:solidFill>
                <a:latin typeface="Arial"/>
              </a:rPr>
              <a:t>Foreign Qualifications</a:t>
            </a:r>
          </a:p>
          <a:p>
            <a:pPr defTabSz="914400"/>
            <a:r>
              <a:rPr lang="en-US" sz="2800" dirty="0">
                <a:solidFill>
                  <a:prstClr val="white"/>
                </a:solidFill>
                <a:latin typeface="Arial"/>
              </a:rPr>
              <a:t>evaluate foreign degrees, diplomas and other academic distinctions for the purpose of recognition or accreditation of such degrees, diplomas or academic distinctions in consultation with the relevant professional or statutory or regulatory body or foreign academic institution where necessary</a:t>
            </a:r>
          </a:p>
          <a:p>
            <a:pPr defTabSz="914400"/>
            <a:endParaRPr lang="en-US" dirty="0">
              <a:solidFill>
                <a:prstClr val="white"/>
              </a:solidFill>
              <a:latin typeface="Aria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736" y="5105401"/>
            <a:ext cx="2301952" cy="1531845"/>
          </a:xfrm>
          <a:prstGeom prst="ellipse">
            <a:avLst/>
          </a:prstGeom>
          <a:ln>
            <a:noFill/>
          </a:ln>
          <a:effectLst>
            <a:softEdge rad="112500"/>
          </a:effectLst>
        </p:spPr>
      </p:pic>
    </p:spTree>
    <p:extLst>
      <p:ext uri="{BB962C8B-B14F-4D97-AF65-F5344CB8AC3E}">
        <p14:creationId xmlns:p14="http://schemas.microsoft.com/office/powerpoint/2010/main" val="9709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143000"/>
            <a:ext cx="8229600" cy="3124200"/>
          </a:xfrm>
        </p:spPr>
        <p:txBody>
          <a:bodyPr>
            <a:normAutofit lnSpcReduction="10000"/>
          </a:bodyPr>
          <a:lstStyle/>
          <a:p>
            <a:pPr lvl="0"/>
            <a:r>
              <a:rPr lang="en-US" b="1" dirty="0">
                <a:solidFill>
                  <a:srgbClr val="FFC000"/>
                </a:solidFill>
              </a:rPr>
              <a:t>Minimum admission criteria</a:t>
            </a:r>
          </a:p>
          <a:p>
            <a:pPr lvl="0">
              <a:buNone/>
            </a:pPr>
            <a:r>
              <a:rPr lang="en-US" b="1" dirty="0">
                <a:solidFill>
                  <a:srgbClr val="FFC000"/>
                </a:solidFill>
              </a:rPr>
              <a:t>    </a:t>
            </a:r>
            <a:r>
              <a:rPr lang="en-US" dirty="0"/>
              <a:t>evaluate from time to time where necessary in consultation with the relevant professional bodies or statutory bodies or regulatory bodies whether the minimum admission criteria for student enrollment in to academic programs are in compliance with the SLQF</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0" y="3703320"/>
            <a:ext cx="1981200" cy="2773680"/>
          </a:xfrm>
          <a:prstGeom prst="ellipse">
            <a:avLst/>
          </a:prstGeom>
          <a:ln>
            <a:noFill/>
          </a:ln>
          <a:effectLst>
            <a:softEdge rad="112500"/>
          </a:effectLst>
        </p:spPr>
      </p:pic>
    </p:spTree>
    <p:extLst>
      <p:ext uri="{BB962C8B-B14F-4D97-AF65-F5344CB8AC3E}">
        <p14:creationId xmlns:p14="http://schemas.microsoft.com/office/powerpoint/2010/main" val="133158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838200"/>
            <a:ext cx="8229600" cy="4709160"/>
          </a:xfrm>
        </p:spPr>
        <p:txBody>
          <a:bodyPr>
            <a:normAutofit fontScale="92500" lnSpcReduction="10000"/>
          </a:bodyPr>
          <a:lstStyle/>
          <a:p>
            <a:pPr lvl="0"/>
            <a:r>
              <a:rPr lang="en-US" b="1" dirty="0">
                <a:solidFill>
                  <a:srgbClr val="FFC000"/>
                </a:solidFill>
              </a:rPr>
              <a:t>Qualification compliance with SLQF</a:t>
            </a:r>
          </a:p>
          <a:p>
            <a:pPr lvl="0">
              <a:buNone/>
            </a:pPr>
            <a:r>
              <a:rPr lang="en-US" b="1" dirty="0">
                <a:solidFill>
                  <a:srgbClr val="FFC000"/>
                </a:solidFill>
              </a:rPr>
              <a:t>    </a:t>
            </a:r>
            <a:r>
              <a:rPr lang="en-US" dirty="0"/>
              <a:t>assess whether the degrees and qualifications awarded by the HEIs are in compliance with the qualification descriptors and learning outcomes as set in the SLQF</a:t>
            </a:r>
          </a:p>
          <a:p>
            <a:pPr marL="137160" indent="0">
              <a:buNone/>
            </a:pPr>
            <a:endParaRPr lang="en-US" dirty="0"/>
          </a:p>
          <a:p>
            <a:pPr lvl="0"/>
            <a:r>
              <a:rPr lang="en-US" b="1" dirty="0">
                <a:solidFill>
                  <a:srgbClr val="FFC000"/>
                </a:solidFill>
              </a:rPr>
              <a:t>Recommend qualification level</a:t>
            </a:r>
          </a:p>
          <a:p>
            <a:pPr lvl="0">
              <a:buNone/>
            </a:pPr>
            <a:r>
              <a:rPr lang="en-US" b="1" dirty="0">
                <a:solidFill>
                  <a:srgbClr val="FFC000"/>
                </a:solidFill>
              </a:rPr>
              <a:t>    </a:t>
            </a:r>
            <a:r>
              <a:rPr lang="en-US" dirty="0"/>
              <a:t> make recommendations on the appropriate level of qualifications according to the SLQF to be adopted for HE programs and vocational and technical training programs offered by HEIs</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200" y="4983480"/>
            <a:ext cx="1066800" cy="1493520"/>
          </a:xfrm>
          <a:prstGeom prst="ellipse">
            <a:avLst/>
          </a:prstGeom>
          <a:ln>
            <a:noFill/>
          </a:ln>
          <a:effectLst>
            <a:softEdge rad="112500"/>
          </a:effectLst>
        </p:spPr>
      </p:pic>
    </p:spTree>
    <p:extLst>
      <p:ext uri="{BB962C8B-B14F-4D97-AF65-F5344CB8AC3E}">
        <p14:creationId xmlns:p14="http://schemas.microsoft.com/office/powerpoint/2010/main" val="313192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914400"/>
            <a:ext cx="8229600" cy="4709160"/>
          </a:xfrm>
        </p:spPr>
        <p:txBody>
          <a:bodyPr>
            <a:normAutofit fontScale="92500" lnSpcReduction="10000"/>
          </a:bodyPr>
          <a:lstStyle/>
          <a:p>
            <a:pPr marL="137160" indent="0">
              <a:buNone/>
            </a:pPr>
            <a:endParaRPr lang="en-US" dirty="0"/>
          </a:p>
          <a:p>
            <a:pPr lvl="0"/>
            <a:r>
              <a:rPr lang="en-US" b="1" dirty="0">
                <a:solidFill>
                  <a:srgbClr val="FFC000"/>
                </a:solidFill>
              </a:rPr>
              <a:t>Mapping for cross mobility</a:t>
            </a:r>
          </a:p>
          <a:p>
            <a:pPr lvl="0">
              <a:buNone/>
            </a:pPr>
            <a:r>
              <a:rPr lang="en-US" b="1" dirty="0">
                <a:solidFill>
                  <a:srgbClr val="FFC000"/>
                </a:solidFill>
              </a:rPr>
              <a:t>    </a:t>
            </a:r>
            <a:r>
              <a:rPr lang="en-US" dirty="0"/>
              <a:t>map higher educational qualifications against vocational qualifications including SLQF and NVQF to facilitate cross mobility of students</a:t>
            </a:r>
          </a:p>
          <a:p>
            <a:endParaRPr lang="en-US" dirty="0"/>
          </a:p>
          <a:p>
            <a:pPr lvl="0"/>
            <a:r>
              <a:rPr lang="en-US" b="1" dirty="0">
                <a:solidFill>
                  <a:srgbClr val="FFC000"/>
                </a:solidFill>
              </a:rPr>
              <a:t>Recommendations for engagement in HE</a:t>
            </a:r>
          </a:p>
          <a:p>
            <a:pPr lvl="0">
              <a:buNone/>
            </a:pPr>
            <a:r>
              <a:rPr lang="en-US" b="1" dirty="0">
                <a:solidFill>
                  <a:srgbClr val="FFC000"/>
                </a:solidFill>
              </a:rPr>
              <a:t>    </a:t>
            </a:r>
            <a:r>
              <a:rPr lang="en-US" dirty="0"/>
              <a:t> recommend to the HEIs to provide opportunities to persons based on their abilities, experiences and capacities including any exemptions on age limitations, enabling such persons to engage in HE</a:t>
            </a:r>
          </a:p>
          <a:p>
            <a:pPr marL="137160" indent="0">
              <a:buNone/>
            </a:pPr>
            <a:endParaRPr lang="en-US" dirty="0"/>
          </a:p>
          <a:p>
            <a:pPr marL="13716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5292436"/>
            <a:ext cx="1981200" cy="1260764"/>
          </a:xfrm>
          <a:prstGeom prst="ellipse">
            <a:avLst/>
          </a:prstGeom>
          <a:ln>
            <a:noFill/>
          </a:ln>
          <a:effectLst>
            <a:softEdge rad="112500"/>
          </a:effectLst>
        </p:spPr>
      </p:pic>
    </p:spTree>
    <p:extLst>
      <p:ext uri="{BB962C8B-B14F-4D97-AF65-F5344CB8AC3E}">
        <p14:creationId xmlns:p14="http://schemas.microsoft.com/office/powerpoint/2010/main" val="83205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914400"/>
            <a:ext cx="8229600" cy="4419600"/>
          </a:xfrm>
        </p:spPr>
        <p:txBody>
          <a:bodyPr>
            <a:normAutofit lnSpcReduction="10000"/>
          </a:bodyPr>
          <a:lstStyle/>
          <a:p>
            <a:pPr lvl="0"/>
            <a:r>
              <a:rPr lang="en-US" b="1" dirty="0">
                <a:solidFill>
                  <a:srgbClr val="FFC000"/>
                </a:solidFill>
              </a:rPr>
              <a:t>make recommendations for quality improvements in HEIs</a:t>
            </a:r>
          </a:p>
          <a:p>
            <a:pPr marL="137160" indent="0">
              <a:buNone/>
            </a:pPr>
            <a:endParaRPr lang="en-US" dirty="0"/>
          </a:p>
          <a:p>
            <a:r>
              <a:rPr lang="en-US" b="1" dirty="0">
                <a:solidFill>
                  <a:srgbClr val="FFC000"/>
                </a:solidFill>
              </a:rPr>
              <a:t>Maintain a register</a:t>
            </a:r>
          </a:p>
          <a:p>
            <a:pPr>
              <a:buNone/>
            </a:pPr>
            <a:r>
              <a:rPr lang="en-US" b="1" dirty="0">
                <a:solidFill>
                  <a:srgbClr val="FFC000"/>
                </a:solidFill>
              </a:rPr>
              <a:t>    </a:t>
            </a:r>
            <a:r>
              <a:rPr lang="en-US" dirty="0"/>
              <a:t>collect, disseminate information relating to HE and maintain and update a register of accredited HEIs and accredited programs and publish the names of such accredited HEIs and accredited programs in the print and electronic media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310" y="5265368"/>
            <a:ext cx="2895600" cy="1581150"/>
          </a:xfrm>
          <a:prstGeom prst="ellipse">
            <a:avLst/>
          </a:prstGeom>
          <a:ln>
            <a:noFill/>
          </a:ln>
          <a:effectLst>
            <a:softEdge rad="112500"/>
          </a:effectLst>
        </p:spPr>
      </p:pic>
    </p:spTree>
    <p:extLst>
      <p:ext uri="{BB962C8B-B14F-4D97-AF65-F5344CB8AC3E}">
        <p14:creationId xmlns:p14="http://schemas.microsoft.com/office/powerpoint/2010/main" val="159027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14400"/>
            <a:ext cx="8229600" cy="4709160"/>
          </a:xfrm>
        </p:spPr>
        <p:txBody>
          <a:bodyPr>
            <a:normAutofit/>
          </a:bodyPr>
          <a:lstStyle/>
          <a:p>
            <a:pPr marL="137160" indent="0">
              <a:buNone/>
            </a:pPr>
            <a:endParaRPr lang="en-US" dirty="0"/>
          </a:p>
          <a:p>
            <a:pPr lvl="0"/>
            <a:r>
              <a:rPr lang="en-US" b="1" dirty="0">
                <a:solidFill>
                  <a:srgbClr val="FFC000"/>
                </a:solidFill>
              </a:rPr>
              <a:t>Commission staff appointments</a:t>
            </a:r>
          </a:p>
          <a:p>
            <a:pPr lvl="0">
              <a:buNone/>
            </a:pPr>
            <a:r>
              <a:rPr lang="en-US" b="1" dirty="0">
                <a:solidFill>
                  <a:srgbClr val="FFC000"/>
                </a:solidFill>
              </a:rPr>
              <a:t>    </a:t>
            </a:r>
            <a:r>
              <a:rPr lang="en-US" dirty="0"/>
              <a:t>appoint officers and employees to the staff of the Commission and to appoint experts and committees to the Commission</a:t>
            </a:r>
          </a:p>
          <a:p>
            <a:endParaRPr lang="en-US" dirty="0"/>
          </a:p>
          <a:p>
            <a:pPr lvl="0"/>
            <a:r>
              <a:rPr lang="en-US" b="1" dirty="0">
                <a:solidFill>
                  <a:srgbClr val="FFC000"/>
                </a:solidFill>
              </a:rPr>
              <a:t>Fees</a:t>
            </a:r>
          </a:p>
          <a:p>
            <a:pPr lvl="0">
              <a:buNone/>
            </a:pPr>
            <a:r>
              <a:rPr lang="en-US" b="1" dirty="0">
                <a:solidFill>
                  <a:srgbClr val="FFC000"/>
                </a:solidFill>
              </a:rPr>
              <a:t>    </a:t>
            </a:r>
            <a:r>
              <a:rPr lang="en-US" dirty="0"/>
              <a:t>levy fees or charges for any service rendered by the Commission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385" y="5257801"/>
            <a:ext cx="1914525" cy="1447025"/>
          </a:xfrm>
          <a:prstGeom prst="ellipse">
            <a:avLst/>
          </a:prstGeom>
          <a:ln>
            <a:noFill/>
          </a:ln>
          <a:effectLst>
            <a:softEdge rad="112500"/>
          </a:effectLst>
        </p:spPr>
      </p:pic>
    </p:spTree>
    <p:extLst>
      <p:ext uri="{BB962C8B-B14F-4D97-AF65-F5344CB8AC3E}">
        <p14:creationId xmlns:p14="http://schemas.microsoft.com/office/powerpoint/2010/main" val="27623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990600"/>
            <a:ext cx="8229600" cy="4709160"/>
          </a:xfrm>
        </p:spPr>
        <p:txBody>
          <a:bodyPr>
            <a:normAutofit fontScale="92500" lnSpcReduction="20000"/>
          </a:bodyPr>
          <a:lstStyle/>
          <a:p>
            <a:pPr lvl="0"/>
            <a:r>
              <a:rPr lang="en-US" b="1" dirty="0">
                <a:solidFill>
                  <a:srgbClr val="FFC000"/>
                </a:solidFill>
              </a:rPr>
              <a:t>Agreements and contracts</a:t>
            </a:r>
          </a:p>
          <a:p>
            <a:pPr lvl="0">
              <a:buNone/>
            </a:pPr>
            <a:r>
              <a:rPr lang="en-US" b="1" dirty="0">
                <a:solidFill>
                  <a:srgbClr val="FFC000"/>
                </a:solidFill>
              </a:rPr>
              <a:t>    </a:t>
            </a:r>
            <a:r>
              <a:rPr lang="en-US" dirty="0"/>
              <a:t>enter in to such agreements, contracts as may be necessary or expedient for the performance and discharge of the duties and functions</a:t>
            </a:r>
          </a:p>
          <a:p>
            <a:pPr marL="137160" indent="0">
              <a:buNone/>
            </a:pPr>
            <a:endParaRPr lang="en-US" dirty="0"/>
          </a:p>
          <a:p>
            <a:pPr lvl="0"/>
            <a:r>
              <a:rPr lang="en-US" b="1" dirty="0">
                <a:solidFill>
                  <a:srgbClr val="FFC000"/>
                </a:solidFill>
              </a:rPr>
              <a:t>Circulars</a:t>
            </a:r>
          </a:p>
          <a:p>
            <a:pPr lvl="0">
              <a:buNone/>
            </a:pPr>
            <a:r>
              <a:rPr lang="en-US" b="1" dirty="0">
                <a:solidFill>
                  <a:srgbClr val="FFC000"/>
                </a:solidFill>
              </a:rPr>
              <a:t>    </a:t>
            </a:r>
            <a:r>
              <a:rPr lang="en-US" dirty="0"/>
              <a:t> issue circulars from time to time to all HEIs and to their professional and academic staff as may become necessary in connection with the performance and discharge of their duties and functions</a:t>
            </a:r>
          </a:p>
          <a:p>
            <a:pPr marL="137160" indent="0">
              <a:buNone/>
            </a:pPr>
            <a:r>
              <a:rPr lang="en-US" dirty="0"/>
              <a:t> </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7008" y="5181600"/>
            <a:ext cx="1828800" cy="1161288"/>
          </a:xfrm>
          <a:prstGeom prst="ellipse">
            <a:avLst/>
          </a:prstGeom>
          <a:ln>
            <a:noFill/>
          </a:ln>
          <a:effectLst>
            <a:softEdge rad="112500"/>
          </a:effectLst>
        </p:spPr>
      </p:pic>
    </p:spTree>
    <p:extLst>
      <p:ext uri="{BB962C8B-B14F-4D97-AF65-F5344CB8AC3E}">
        <p14:creationId xmlns:p14="http://schemas.microsoft.com/office/powerpoint/2010/main" val="73517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914401"/>
            <a:ext cx="8077200" cy="4031873"/>
          </a:xfrm>
          <a:prstGeom prst="rect">
            <a:avLst/>
          </a:prstGeom>
        </p:spPr>
        <p:txBody>
          <a:bodyPr wrap="square">
            <a:spAutoFit/>
          </a:bodyPr>
          <a:lstStyle/>
          <a:p>
            <a:pPr defTabSz="914400"/>
            <a:r>
              <a:rPr lang="en-US" sz="3200" b="1" dirty="0">
                <a:solidFill>
                  <a:srgbClr val="FFC000"/>
                </a:solidFill>
                <a:latin typeface="Arial"/>
              </a:rPr>
              <a:t>System for accreditation</a:t>
            </a:r>
          </a:p>
          <a:p>
            <a:pPr defTabSz="914400"/>
            <a:endParaRPr lang="en-US" sz="3200" b="1" dirty="0">
              <a:solidFill>
                <a:srgbClr val="FFC000"/>
              </a:solidFill>
              <a:latin typeface="Arial"/>
            </a:endParaRPr>
          </a:p>
          <a:p>
            <a:pPr defTabSz="914400"/>
            <a:r>
              <a:rPr lang="en-US" sz="3200" dirty="0">
                <a:solidFill>
                  <a:prstClr val="white"/>
                </a:solidFill>
                <a:latin typeface="Arial"/>
              </a:rPr>
              <a:t>design and administer a system prescribed by regulations for accreditation of HEIs providing HE, and other organizations or bodies of persons who either directly or indirectly offer or provide any service relating to or connected with providing HE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6800" y="5195427"/>
            <a:ext cx="1905000" cy="1209675"/>
          </a:xfrm>
          <a:prstGeom prst="ellipse">
            <a:avLst/>
          </a:prstGeom>
          <a:ln>
            <a:noFill/>
          </a:ln>
          <a:effectLst>
            <a:softEdge rad="112500"/>
          </a:effectLst>
        </p:spPr>
      </p:pic>
    </p:spTree>
    <p:extLst>
      <p:ext uri="{BB962C8B-B14F-4D97-AF65-F5344CB8AC3E}">
        <p14:creationId xmlns:p14="http://schemas.microsoft.com/office/powerpoint/2010/main" val="283093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1143000"/>
            <a:ext cx="8229600" cy="4709160"/>
          </a:xfrm>
        </p:spPr>
        <p:txBody>
          <a:bodyPr>
            <a:normAutofit/>
          </a:bodyPr>
          <a:lstStyle/>
          <a:p>
            <a:r>
              <a:rPr lang="en-US" b="1" dirty="0">
                <a:solidFill>
                  <a:srgbClr val="FFC000"/>
                </a:solidFill>
              </a:rPr>
              <a:t>Codes of Practice and Monitoring</a:t>
            </a:r>
          </a:p>
          <a:p>
            <a:pPr lvl="0">
              <a:buNone/>
            </a:pPr>
            <a:r>
              <a:rPr lang="en-US" b="1" dirty="0">
                <a:solidFill>
                  <a:srgbClr val="FFC000"/>
                </a:solidFill>
              </a:rPr>
              <a:t>    </a:t>
            </a:r>
            <a:r>
              <a:rPr lang="en-US" dirty="0"/>
              <a:t>develop and publish codes of practice relating to the content, delivery and technical standards for HE services and monitor compliance with such codes</a:t>
            </a:r>
          </a:p>
          <a:p>
            <a:pPr marL="137160" indent="0">
              <a:buNone/>
            </a:pPr>
            <a:r>
              <a:rPr lang="en-US" dirty="0"/>
              <a:t> </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8601" y="4724401"/>
            <a:ext cx="2657475" cy="1724025"/>
          </a:xfrm>
          <a:prstGeom prst="ellipse">
            <a:avLst/>
          </a:prstGeom>
          <a:ln>
            <a:noFill/>
          </a:ln>
          <a:effectLst>
            <a:softEdge rad="112500"/>
          </a:effectLst>
        </p:spPr>
      </p:pic>
    </p:spTree>
    <p:extLst>
      <p:ext uri="{BB962C8B-B14F-4D97-AF65-F5344CB8AC3E}">
        <p14:creationId xmlns:p14="http://schemas.microsoft.com/office/powerpoint/2010/main" val="222927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hierarchy of levels, each level defined by a </a:t>
            </a:r>
            <a:r>
              <a:rPr lang="en-US" sz="3200" dirty="0">
                <a:solidFill>
                  <a:srgbClr val="FF0000"/>
                </a:solidFill>
              </a:rPr>
              <a:t>set of descriptors </a:t>
            </a:r>
            <a:r>
              <a:rPr lang="en-US" sz="3200" dirty="0"/>
              <a:t>indicating the learning outcomes at that level. A qualification system is all the arrangements – schools, institutions, stakeholders, laws, quality assurance measures and the framework of qualifications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17450893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6918" y="1066801"/>
            <a:ext cx="7467600" cy="4401205"/>
          </a:xfrm>
          <a:prstGeom prst="rect">
            <a:avLst/>
          </a:prstGeom>
        </p:spPr>
        <p:txBody>
          <a:bodyPr wrap="square">
            <a:spAutoFit/>
          </a:bodyPr>
          <a:lstStyle/>
          <a:p>
            <a:pPr defTabSz="914400"/>
            <a:r>
              <a:rPr lang="en-US" sz="2800" b="1" dirty="0">
                <a:solidFill>
                  <a:srgbClr val="FFC000"/>
                </a:solidFill>
                <a:latin typeface="Arial"/>
              </a:rPr>
              <a:t>Recognition</a:t>
            </a:r>
          </a:p>
          <a:p>
            <a:pPr defTabSz="914400"/>
            <a:r>
              <a:rPr lang="en-US" sz="2800" dirty="0">
                <a:solidFill>
                  <a:prstClr val="white"/>
                </a:solidFill>
                <a:latin typeface="Arial"/>
              </a:rPr>
              <a:t>recognize a professional or statutory or regulatory body local or foreign in the manner prescribed  by regulations under section 52</a:t>
            </a:r>
          </a:p>
          <a:p>
            <a:pPr defTabSz="914400"/>
            <a:r>
              <a:rPr lang="en-US" sz="2800" dirty="0">
                <a:solidFill>
                  <a:prstClr val="white"/>
                </a:solidFill>
                <a:latin typeface="Arial"/>
              </a:rPr>
              <a:t> </a:t>
            </a:r>
          </a:p>
          <a:p>
            <a:pPr defTabSz="914400"/>
            <a:r>
              <a:rPr lang="en-US" sz="2800" b="1" dirty="0">
                <a:solidFill>
                  <a:srgbClr val="FFC000"/>
                </a:solidFill>
                <a:latin typeface="Arial"/>
              </a:rPr>
              <a:t>Require Minimum Standards</a:t>
            </a:r>
          </a:p>
          <a:p>
            <a:pPr defTabSz="914400"/>
            <a:r>
              <a:rPr lang="en-US" sz="2800" dirty="0">
                <a:solidFill>
                  <a:prstClr val="white"/>
                </a:solidFill>
                <a:latin typeface="Arial"/>
              </a:rPr>
              <a:t>require the relevant professional or statutory or  regulatory body to determine minimum standards relating to the grant of accreditation  of a professional program or qualification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72177">
            <a:off x="8778524" y="5895516"/>
            <a:ext cx="1817588" cy="494384"/>
          </a:xfrm>
          <a:prstGeom prst="rect">
            <a:avLst/>
          </a:prstGeom>
          <a:ln>
            <a:noFill/>
          </a:ln>
          <a:effectLst>
            <a:softEdge rad="112500"/>
          </a:effectLst>
        </p:spPr>
      </p:pic>
    </p:spTree>
    <p:extLst>
      <p:ext uri="{BB962C8B-B14F-4D97-AF65-F5344CB8AC3E}">
        <p14:creationId xmlns:p14="http://schemas.microsoft.com/office/powerpoint/2010/main" val="378744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66800"/>
            <a:ext cx="8229600" cy="4709160"/>
          </a:xfrm>
        </p:spPr>
        <p:txBody>
          <a:bodyPr>
            <a:normAutofit fontScale="92500" lnSpcReduction="10000"/>
          </a:bodyPr>
          <a:lstStyle/>
          <a:p>
            <a:pPr lvl="0"/>
            <a:r>
              <a:rPr lang="en-US" b="1" dirty="0">
                <a:solidFill>
                  <a:srgbClr val="FFC000"/>
                </a:solidFill>
              </a:rPr>
              <a:t>Engage in Research</a:t>
            </a:r>
          </a:p>
          <a:p>
            <a:pPr lvl="0">
              <a:buNone/>
            </a:pPr>
            <a:r>
              <a:rPr lang="en-US" b="1" dirty="0">
                <a:solidFill>
                  <a:srgbClr val="FFC000"/>
                </a:solidFill>
              </a:rPr>
              <a:t>    </a:t>
            </a:r>
            <a:r>
              <a:rPr lang="en-US" dirty="0"/>
              <a:t>engage in research, development studies and technical cooperation projects relating to or connected with the discharge and performance of the functions and duties of the Commission</a:t>
            </a:r>
          </a:p>
          <a:p>
            <a:endParaRPr lang="en-US" dirty="0"/>
          </a:p>
          <a:p>
            <a:pPr lvl="0"/>
            <a:r>
              <a:rPr lang="en-US" b="1" dirty="0">
                <a:solidFill>
                  <a:srgbClr val="FFC000"/>
                </a:solidFill>
              </a:rPr>
              <a:t>Gazette notifications</a:t>
            </a:r>
          </a:p>
          <a:p>
            <a:pPr lvl="0">
              <a:buNone/>
            </a:pPr>
            <a:r>
              <a:rPr lang="en-US" b="1" dirty="0">
                <a:solidFill>
                  <a:srgbClr val="FFC000"/>
                </a:solidFill>
              </a:rPr>
              <a:t>    </a:t>
            </a:r>
            <a:r>
              <a:rPr lang="en-US" dirty="0"/>
              <a:t> specify by notification in the Gazette the levels of accreditation or certification and inspection marks, logos approved  and granted by the Commission to HEIs  and its programs and control the use of such marks and logos</a:t>
            </a:r>
          </a:p>
          <a:p>
            <a:pPr marL="137160" indent="0">
              <a:buNone/>
            </a:pPr>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5289">
            <a:off x="7704091" y="5884205"/>
            <a:ext cx="2961905" cy="428571"/>
          </a:xfrm>
          <a:prstGeom prst="rect">
            <a:avLst/>
          </a:prstGeom>
        </p:spPr>
      </p:pic>
    </p:spTree>
    <p:extLst>
      <p:ext uri="{BB962C8B-B14F-4D97-AF65-F5344CB8AC3E}">
        <p14:creationId xmlns:p14="http://schemas.microsoft.com/office/powerpoint/2010/main" val="77805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1066800"/>
            <a:ext cx="7315200" cy="3539430"/>
          </a:xfrm>
          <a:prstGeom prst="rect">
            <a:avLst/>
          </a:prstGeom>
        </p:spPr>
        <p:txBody>
          <a:bodyPr wrap="square">
            <a:spAutoFit/>
          </a:bodyPr>
          <a:lstStyle/>
          <a:p>
            <a:pPr defTabSz="914400"/>
            <a:r>
              <a:rPr lang="en-US" sz="2800" b="1" dirty="0">
                <a:solidFill>
                  <a:srgbClr val="FFC000"/>
                </a:solidFill>
                <a:latin typeface="Arial"/>
              </a:rPr>
              <a:t>Property</a:t>
            </a:r>
          </a:p>
          <a:p>
            <a:pPr defTabSz="914400"/>
            <a:r>
              <a:rPr lang="en-US" sz="2800" dirty="0">
                <a:solidFill>
                  <a:prstClr val="white"/>
                </a:solidFill>
                <a:latin typeface="Arial"/>
              </a:rPr>
              <a:t>acquire by way of purchase or otherwise, any movable or immovable property and hold, take or give on lease or hire, mortgage, pledge and sell or otherwise dispose of in accordance with the provisions of this Act, any such movable or immovable property of the Commission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953" y="5486401"/>
            <a:ext cx="2961905" cy="1038171"/>
          </a:xfrm>
          <a:prstGeom prst="ellipse">
            <a:avLst/>
          </a:prstGeom>
          <a:ln>
            <a:noFill/>
          </a:ln>
          <a:effectLst>
            <a:softEdge rad="112500"/>
          </a:effectLst>
        </p:spPr>
      </p:pic>
    </p:spTree>
    <p:extLst>
      <p:ext uri="{BB962C8B-B14F-4D97-AF65-F5344CB8AC3E}">
        <p14:creationId xmlns:p14="http://schemas.microsoft.com/office/powerpoint/2010/main" val="383208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0" y="914400"/>
            <a:ext cx="8229600" cy="4709160"/>
          </a:xfrm>
        </p:spPr>
        <p:txBody>
          <a:bodyPr>
            <a:normAutofit lnSpcReduction="10000"/>
          </a:bodyPr>
          <a:lstStyle/>
          <a:p>
            <a:r>
              <a:rPr lang="en-US" dirty="0"/>
              <a:t> </a:t>
            </a:r>
            <a:r>
              <a:rPr lang="en-US" b="1" dirty="0">
                <a:solidFill>
                  <a:srgbClr val="FFC000"/>
                </a:solidFill>
              </a:rPr>
              <a:t>Accounts</a:t>
            </a:r>
          </a:p>
          <a:p>
            <a:pPr>
              <a:buNone/>
            </a:pPr>
            <a:r>
              <a:rPr lang="en-US" b="1" dirty="0">
                <a:solidFill>
                  <a:srgbClr val="FFC000"/>
                </a:solidFill>
              </a:rPr>
              <a:t>    </a:t>
            </a:r>
            <a:r>
              <a:rPr lang="en-US" dirty="0"/>
              <a:t>open and maintain bank accounts with any bank as determined by the Commission and authorize any person to operate such account or accounts on behalf of the Commission</a:t>
            </a:r>
          </a:p>
          <a:p>
            <a:pPr marL="137160" indent="0">
              <a:buNone/>
            </a:pPr>
            <a:endParaRPr lang="en-US" dirty="0"/>
          </a:p>
          <a:p>
            <a:r>
              <a:rPr lang="en-US" b="1" dirty="0">
                <a:solidFill>
                  <a:srgbClr val="FFC000"/>
                </a:solidFill>
              </a:rPr>
              <a:t>Member</a:t>
            </a:r>
          </a:p>
          <a:p>
            <a:pPr>
              <a:buNone/>
            </a:pPr>
            <a:r>
              <a:rPr lang="en-US" b="1" dirty="0">
                <a:solidFill>
                  <a:srgbClr val="FFC000"/>
                </a:solidFill>
              </a:rPr>
              <a:t>    </a:t>
            </a:r>
            <a:r>
              <a:rPr lang="en-US" dirty="0"/>
              <a:t>become a member of an affiliate or any international body, the functions and duties of which are similar to the functions of the Commission by or under this Act</a:t>
            </a:r>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5334002"/>
            <a:ext cx="3162300" cy="1228725"/>
          </a:xfrm>
          <a:prstGeom prst="ellipse">
            <a:avLst/>
          </a:prstGeom>
          <a:ln>
            <a:noFill/>
          </a:ln>
          <a:effectLst>
            <a:softEdge rad="112500"/>
          </a:effectLst>
        </p:spPr>
      </p:pic>
    </p:spTree>
    <p:extLst>
      <p:ext uri="{BB962C8B-B14F-4D97-AF65-F5344CB8AC3E}">
        <p14:creationId xmlns:p14="http://schemas.microsoft.com/office/powerpoint/2010/main" val="327398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762000"/>
            <a:ext cx="8229600" cy="4709160"/>
          </a:xfrm>
        </p:spPr>
        <p:txBody>
          <a:bodyPr>
            <a:normAutofit/>
          </a:bodyPr>
          <a:lstStyle/>
          <a:p>
            <a:pPr marL="137160" indent="0">
              <a:buNone/>
            </a:pPr>
            <a:endParaRPr lang="en-US" dirty="0"/>
          </a:p>
          <a:p>
            <a:pPr>
              <a:buNone/>
            </a:pPr>
            <a:r>
              <a:rPr lang="en-US" dirty="0"/>
              <a:t>   </a:t>
            </a:r>
            <a:r>
              <a:rPr lang="en-US" b="1" dirty="0">
                <a:solidFill>
                  <a:srgbClr val="FFC000"/>
                </a:solidFill>
              </a:rPr>
              <a:t> Consultancy services</a:t>
            </a:r>
          </a:p>
          <a:p>
            <a:pPr>
              <a:buNone/>
            </a:pPr>
            <a:r>
              <a:rPr lang="en-US" b="1" dirty="0">
                <a:solidFill>
                  <a:srgbClr val="FFC000"/>
                </a:solidFill>
              </a:rPr>
              <a:t>   </a:t>
            </a:r>
            <a:r>
              <a:rPr lang="en-US" dirty="0"/>
              <a:t>  provide within or outside Sri Lanka consultancy services or any technical, managerial or other services in any area whether by itself or in association with any other authority, in which the Commission possess the skill or expertise</a:t>
            </a:r>
          </a:p>
          <a:p>
            <a:pPr marL="137160" indent="0">
              <a:buNone/>
            </a:pP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0" y="4724401"/>
            <a:ext cx="1943100" cy="1514475"/>
          </a:xfrm>
          <a:prstGeom prst="ellipse">
            <a:avLst/>
          </a:prstGeom>
          <a:ln>
            <a:noFill/>
          </a:ln>
          <a:effectLst>
            <a:softEdge rad="112500"/>
          </a:effectLst>
        </p:spPr>
      </p:pic>
    </p:spTree>
    <p:extLst>
      <p:ext uri="{BB962C8B-B14F-4D97-AF65-F5344CB8AC3E}">
        <p14:creationId xmlns:p14="http://schemas.microsoft.com/office/powerpoint/2010/main" val="238911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990600"/>
            <a:ext cx="8229600" cy="4709160"/>
          </a:xfrm>
        </p:spPr>
        <p:txBody>
          <a:bodyPr>
            <a:normAutofit/>
          </a:bodyPr>
          <a:lstStyle/>
          <a:p>
            <a:r>
              <a:rPr lang="en-US" sz="3600" b="1" dirty="0">
                <a:solidFill>
                  <a:srgbClr val="FFC000"/>
                </a:solidFill>
              </a:rPr>
              <a:t>Grants and Services</a:t>
            </a:r>
          </a:p>
          <a:p>
            <a:pPr>
              <a:buNone/>
            </a:pPr>
            <a:r>
              <a:rPr lang="en-US" sz="3600" b="1" dirty="0">
                <a:solidFill>
                  <a:srgbClr val="FFC000"/>
                </a:solidFill>
              </a:rPr>
              <a:t>   </a:t>
            </a:r>
            <a:r>
              <a:rPr lang="en-US" sz="3600" dirty="0"/>
              <a:t>receive grants or contributions from any sources whatsoever and to raise funds by all lawful means and apply such funds in the performance and discharge of the duties and functions of the Commission</a:t>
            </a:r>
          </a:p>
          <a:p>
            <a:endParaRPr lang="en-US" sz="3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601" y="6096001"/>
            <a:ext cx="2961905" cy="428571"/>
          </a:xfrm>
          <a:prstGeom prst="rect">
            <a:avLst/>
          </a:prstGeom>
          <a:ln>
            <a:noFill/>
          </a:ln>
          <a:effectLst>
            <a:softEdge rad="112500"/>
          </a:effectLst>
        </p:spPr>
      </p:pic>
    </p:spTree>
    <p:extLst>
      <p:ext uri="{BB962C8B-B14F-4D97-AF65-F5344CB8AC3E}">
        <p14:creationId xmlns:p14="http://schemas.microsoft.com/office/powerpoint/2010/main" val="113398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838200"/>
            <a:ext cx="8229600" cy="4709160"/>
          </a:xfrm>
        </p:spPr>
        <p:txBody>
          <a:bodyPr>
            <a:normAutofit/>
          </a:bodyPr>
          <a:lstStyle/>
          <a:p>
            <a:pPr marL="137160" indent="0">
              <a:buNone/>
            </a:pPr>
            <a:endParaRPr lang="en-US" dirty="0"/>
          </a:p>
          <a:p>
            <a:r>
              <a:rPr lang="en-US" b="1" dirty="0">
                <a:solidFill>
                  <a:srgbClr val="FFC000"/>
                </a:solidFill>
              </a:rPr>
              <a:t>Provide training</a:t>
            </a:r>
          </a:p>
          <a:p>
            <a:pPr>
              <a:buNone/>
            </a:pPr>
            <a:r>
              <a:rPr lang="en-US" b="1" dirty="0">
                <a:solidFill>
                  <a:srgbClr val="FFC000"/>
                </a:solidFill>
              </a:rPr>
              <a:t>    </a:t>
            </a:r>
            <a:r>
              <a:rPr lang="en-US" dirty="0"/>
              <a:t> provide training in QA, A and SLQF whether by itself or with the cooperation of any other person as the Commission thinks fit, to the officers and employees of the Commission or any other person involved in providing HE at any HEI and to award scholarships for such training</a:t>
            </a:r>
          </a:p>
          <a:p>
            <a:pPr marL="137160" indent="0">
              <a:buNone/>
            </a:pPr>
            <a:endParaRPr lang="en-US" dirty="0"/>
          </a:p>
          <a:p>
            <a:pPr marL="137160" indent="0">
              <a:buNone/>
            </a:pPr>
            <a:endParaRPr lang="en-US" dirty="0"/>
          </a:p>
          <a:p>
            <a:endParaRPr lang="en-US" dirty="0"/>
          </a:p>
          <a:p>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5105401"/>
            <a:ext cx="2800350" cy="1628775"/>
          </a:xfrm>
          <a:prstGeom prst="ellipse">
            <a:avLst/>
          </a:prstGeom>
          <a:ln>
            <a:noFill/>
          </a:ln>
          <a:effectLst>
            <a:softEdge rad="112500"/>
          </a:effectLst>
        </p:spPr>
      </p:pic>
    </p:spTree>
    <p:extLst>
      <p:ext uri="{BB962C8B-B14F-4D97-AF65-F5344CB8AC3E}">
        <p14:creationId xmlns:p14="http://schemas.microsoft.com/office/powerpoint/2010/main" val="365196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762000"/>
            <a:ext cx="8229600" cy="4709160"/>
          </a:xfrm>
        </p:spPr>
        <p:txBody>
          <a:bodyPr/>
          <a:lstStyle/>
          <a:p>
            <a:r>
              <a:rPr lang="en-US" b="1" dirty="0">
                <a:solidFill>
                  <a:srgbClr val="FFC000"/>
                </a:solidFill>
              </a:rPr>
              <a:t> Rules</a:t>
            </a:r>
          </a:p>
          <a:p>
            <a:pPr>
              <a:buNone/>
            </a:pPr>
            <a:r>
              <a:rPr lang="en-US" b="1" dirty="0">
                <a:solidFill>
                  <a:srgbClr val="FFC000"/>
                </a:solidFill>
              </a:rPr>
              <a:t>    </a:t>
            </a:r>
            <a:r>
              <a:rPr lang="en-US" dirty="0"/>
              <a:t>make rules in respect of the matters for which rules are required to be made under the Act</a:t>
            </a:r>
          </a:p>
          <a:p>
            <a:pPr marL="137160" indent="0">
              <a:buNone/>
            </a:pPr>
            <a:endParaRPr lang="en-US" dirty="0"/>
          </a:p>
          <a:p>
            <a:r>
              <a:rPr lang="en-US" b="1" dirty="0">
                <a:solidFill>
                  <a:srgbClr val="FFC000"/>
                </a:solidFill>
              </a:rPr>
              <a:t>Engage in Acts</a:t>
            </a:r>
          </a:p>
          <a:p>
            <a:pPr>
              <a:buNone/>
            </a:pPr>
            <a:r>
              <a:rPr lang="en-US" b="1" dirty="0">
                <a:solidFill>
                  <a:srgbClr val="FFC000"/>
                </a:solidFill>
              </a:rPr>
              <a:t>    </a:t>
            </a:r>
            <a:r>
              <a:rPr lang="en-US" dirty="0"/>
              <a:t>do all such acts which are not inconsistent with the provisions of this Act as may be expedient for the accomplishment of the objects of this Commission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1" y="5715000"/>
            <a:ext cx="1704975" cy="990600"/>
          </a:xfrm>
          <a:prstGeom prst="ellipse">
            <a:avLst/>
          </a:prstGeom>
          <a:ln>
            <a:noFill/>
          </a:ln>
          <a:effectLst>
            <a:softEdge rad="112500"/>
          </a:effectLst>
        </p:spPr>
      </p:pic>
    </p:spTree>
    <p:extLst>
      <p:ext uri="{BB962C8B-B14F-4D97-AF65-F5344CB8AC3E}">
        <p14:creationId xmlns:p14="http://schemas.microsoft.com/office/powerpoint/2010/main" val="269507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sz="6000" dirty="0"/>
              <a:t>Thank you</a:t>
            </a:r>
          </a:p>
          <a:p>
            <a:endParaRPr lang="en-US" dirty="0"/>
          </a:p>
        </p:txBody>
      </p:sp>
    </p:spTree>
    <p:extLst>
      <p:ext uri="{BB962C8B-B14F-4D97-AF65-F5344CB8AC3E}">
        <p14:creationId xmlns:p14="http://schemas.microsoft.com/office/powerpoint/2010/main" val="33546805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32DF12-DE55-D641-90D1-3FBA9BA35E20}"/>
              </a:ext>
            </a:extLst>
          </p:cNvPr>
          <p:cNvSpPr>
            <a:spLocks noGrp="1"/>
          </p:cNvSpPr>
          <p:nvPr>
            <p:ph type="title"/>
          </p:nvPr>
        </p:nvSpPr>
        <p:spPr>
          <a:xfrm>
            <a:off x="838200" y="365125"/>
            <a:ext cx="10515600" cy="743239"/>
          </a:xfrm>
        </p:spPr>
        <p:txBody>
          <a:bodyPr anchor="t">
            <a:normAutofit fontScale="90000"/>
          </a:bodyPr>
          <a:lstStyle/>
          <a:p>
            <a:pPr algn="ctr">
              <a:lnSpc>
                <a:spcPct val="100000"/>
              </a:lnSpc>
            </a:pPr>
            <a:r>
              <a:rPr lang="en-US" dirty="0"/>
              <a:t>Small Group Task</a:t>
            </a:r>
          </a:p>
        </p:txBody>
      </p:sp>
      <p:sp>
        <p:nvSpPr>
          <p:cNvPr id="3" name="Content Placeholder 2">
            <a:extLst>
              <a:ext uri="{FF2B5EF4-FFF2-40B4-BE49-F238E27FC236}">
                <a16:creationId xmlns:a16="http://schemas.microsoft.com/office/drawing/2014/main" xmlns="" id="{36D86B69-0DB5-FE46-87BF-3486DD544F07}"/>
              </a:ext>
            </a:extLst>
          </p:cNvPr>
          <p:cNvSpPr>
            <a:spLocks noGrp="1"/>
          </p:cNvSpPr>
          <p:nvPr>
            <p:ph idx="1"/>
          </p:nvPr>
        </p:nvSpPr>
        <p:spPr>
          <a:xfrm>
            <a:off x="249381" y="1219200"/>
            <a:ext cx="11762509" cy="5638800"/>
          </a:xfrm>
        </p:spPr>
        <p:txBody>
          <a:bodyPr>
            <a:normAutofit fontScale="85000" lnSpcReduction="20000"/>
          </a:bodyPr>
          <a:lstStyle/>
          <a:p>
            <a:pPr marL="0" indent="0">
              <a:lnSpc>
                <a:spcPct val="120000"/>
              </a:lnSpc>
              <a:spcBef>
                <a:spcPts val="0"/>
              </a:spcBef>
              <a:buNone/>
            </a:pPr>
            <a:r>
              <a:rPr lang="en-US" dirty="0"/>
              <a:t>Considering the Sri Lanka and US cases, and the background information, please consider the current position of your country with respect to its quality assurance framework. Looking five years out, what do you expect the future to be for your framework? What do you think will need to be added, changed, or implemented?</a:t>
            </a:r>
          </a:p>
          <a:p>
            <a:pPr marL="0" indent="0">
              <a:lnSpc>
                <a:spcPct val="120000"/>
              </a:lnSpc>
              <a:spcBef>
                <a:spcPts val="0"/>
              </a:spcBef>
              <a:buNone/>
            </a:pPr>
            <a:endParaRPr lang="en-US" dirty="0"/>
          </a:p>
          <a:p>
            <a:pPr marL="0" indent="0">
              <a:lnSpc>
                <a:spcPct val="120000"/>
              </a:lnSpc>
              <a:spcBef>
                <a:spcPts val="0"/>
              </a:spcBef>
              <a:buNone/>
            </a:pPr>
            <a:r>
              <a:rPr lang="en-US" dirty="0"/>
              <a:t>Focus your attention on the four common features of national quality frameworks discussed in the session:</a:t>
            </a:r>
          </a:p>
          <a:p>
            <a:pPr marL="0" indent="0">
              <a:lnSpc>
                <a:spcPct val="120000"/>
              </a:lnSpc>
              <a:spcBef>
                <a:spcPts val="0"/>
              </a:spcBef>
              <a:buNone/>
            </a:pPr>
            <a:endParaRPr lang="en-US" dirty="0"/>
          </a:p>
          <a:p>
            <a:pPr lvl="1">
              <a:lnSpc>
                <a:spcPct val="120000"/>
              </a:lnSpc>
              <a:spcBef>
                <a:spcPts val="0"/>
              </a:spcBef>
            </a:pPr>
            <a:r>
              <a:rPr lang="en-US" sz="2800" dirty="0"/>
              <a:t>Legal and regulatory frameworks</a:t>
            </a:r>
          </a:p>
          <a:p>
            <a:pPr lvl="1">
              <a:lnSpc>
                <a:spcPct val="120000"/>
              </a:lnSpc>
              <a:spcBef>
                <a:spcPts val="0"/>
              </a:spcBef>
            </a:pPr>
            <a:r>
              <a:rPr lang="en-US" sz="2800" dirty="0"/>
              <a:t>Stakeholder involvement</a:t>
            </a:r>
          </a:p>
          <a:p>
            <a:pPr lvl="1">
              <a:lnSpc>
                <a:spcPct val="120000"/>
              </a:lnSpc>
              <a:spcBef>
                <a:spcPts val="0"/>
              </a:spcBef>
            </a:pPr>
            <a:r>
              <a:rPr lang="en-US" sz="2800" dirty="0"/>
              <a:t>Institutional arrangements</a:t>
            </a:r>
          </a:p>
          <a:p>
            <a:pPr lvl="1">
              <a:lnSpc>
                <a:spcPct val="120000"/>
              </a:lnSpc>
              <a:spcBef>
                <a:spcPts val="0"/>
              </a:spcBef>
            </a:pPr>
            <a:r>
              <a:rPr lang="en-US" sz="2800" dirty="0"/>
              <a:t>Quality assurance systems</a:t>
            </a:r>
          </a:p>
          <a:p>
            <a:pPr marL="0" indent="0">
              <a:lnSpc>
                <a:spcPct val="120000"/>
              </a:lnSpc>
              <a:spcBef>
                <a:spcPts val="0"/>
              </a:spcBef>
              <a:buNone/>
            </a:pPr>
            <a:endParaRPr lang="en-US" dirty="0"/>
          </a:p>
          <a:p>
            <a:pPr marL="0" indent="0">
              <a:lnSpc>
                <a:spcPct val="120000"/>
              </a:lnSpc>
              <a:spcBef>
                <a:spcPts val="0"/>
              </a:spcBef>
              <a:buNone/>
            </a:pPr>
            <a:r>
              <a:rPr lang="en-US" dirty="0"/>
              <a:t>Please report your main ideas on a single slide that will be projected so all workshop participants can consider and discuss your points</a:t>
            </a:r>
          </a:p>
        </p:txBody>
      </p:sp>
    </p:spTree>
    <p:extLst>
      <p:ext uri="{BB962C8B-B14F-4D97-AF65-F5344CB8AC3E}">
        <p14:creationId xmlns:p14="http://schemas.microsoft.com/office/powerpoint/2010/main" val="2280132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hierarchy of levels, each level defined by a set of descriptors indicating the </a:t>
            </a:r>
            <a:r>
              <a:rPr lang="en-US" sz="3200" dirty="0">
                <a:solidFill>
                  <a:srgbClr val="FF0000"/>
                </a:solidFill>
              </a:rPr>
              <a:t>learning outcomes </a:t>
            </a:r>
            <a:r>
              <a:rPr lang="en-US" sz="3200" dirty="0"/>
              <a:t>at that level. A qualification system is all the arrangements – schools, institutions, stakeholders, laws, quality assurance measures and the framework of qualifications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3216337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A67B0A-9CE5-2042-A030-2B52EA7ACB58}"/>
              </a:ext>
            </a:extLst>
          </p:cNvPr>
          <p:cNvSpPr>
            <a:spLocks noGrp="1"/>
          </p:cNvSpPr>
          <p:nvPr>
            <p:ph type="title"/>
          </p:nvPr>
        </p:nvSpPr>
        <p:spPr/>
        <p:txBody>
          <a:bodyPr/>
          <a:lstStyle/>
          <a:p>
            <a:pPr algn="ctr"/>
            <a:r>
              <a:rPr lang="en-US" dirty="0"/>
              <a:t>National Quality Framework</a:t>
            </a:r>
          </a:p>
        </p:txBody>
      </p:sp>
      <p:sp>
        <p:nvSpPr>
          <p:cNvPr id="3" name="Content Placeholder 2">
            <a:extLst>
              <a:ext uri="{FF2B5EF4-FFF2-40B4-BE49-F238E27FC236}">
                <a16:creationId xmlns:a16="http://schemas.microsoft.com/office/drawing/2014/main" xmlns="" id="{C90576B9-5F63-0041-A572-6CB30457FBF1}"/>
              </a:ext>
            </a:extLst>
          </p:cNvPr>
          <p:cNvSpPr>
            <a:spLocks noGrp="1"/>
          </p:cNvSpPr>
          <p:nvPr>
            <p:ph idx="1"/>
          </p:nvPr>
        </p:nvSpPr>
        <p:spPr/>
        <p:txBody>
          <a:bodyPr>
            <a:normAutofit/>
          </a:bodyPr>
          <a:lstStyle/>
          <a:p>
            <a:pPr marL="0" indent="0">
              <a:buNone/>
            </a:pPr>
            <a:r>
              <a:rPr lang="en-US" sz="3200" dirty="0"/>
              <a:t>“an NQF is an instrument used to classify qualifications in a hierarchy of levels, each level defined by a set of descriptors indicating the learning outcomes at that level. A qualification system is </a:t>
            </a:r>
            <a:r>
              <a:rPr lang="en-US" sz="3200" dirty="0">
                <a:solidFill>
                  <a:srgbClr val="FF0000"/>
                </a:solidFill>
              </a:rPr>
              <a:t>all the arrangements </a:t>
            </a:r>
            <a:r>
              <a:rPr lang="en-US" sz="3200" dirty="0"/>
              <a:t>– schools, institutions, stakeholders, laws, quality assurance measures and the framework of qualifications – which ultimately deliver better qualifications for employability and lifelong learning.”</a:t>
            </a:r>
          </a:p>
          <a:p>
            <a:pPr marL="0" indent="0" algn="r">
              <a:buNone/>
            </a:pPr>
            <a:endParaRPr lang="en-US" sz="1800" dirty="0"/>
          </a:p>
          <a:p>
            <a:pPr marL="0" indent="0" algn="r">
              <a:buNone/>
            </a:pPr>
            <a:r>
              <a:rPr lang="en-US" sz="1800" dirty="0"/>
              <a:t>-Global Inventory of Regional and National Qualifications Frameworks, 2017</a:t>
            </a:r>
          </a:p>
          <a:p>
            <a:pPr marL="0" indent="0">
              <a:buNone/>
            </a:pPr>
            <a:endParaRPr lang="en-US" sz="3200" dirty="0"/>
          </a:p>
        </p:txBody>
      </p:sp>
    </p:spTree>
    <p:extLst>
      <p:ext uri="{BB962C8B-B14F-4D97-AF65-F5344CB8AC3E}">
        <p14:creationId xmlns:p14="http://schemas.microsoft.com/office/powerpoint/2010/main" val="266842174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1017</TotalTime>
  <Words>3430</Words>
  <Application>Microsoft Office PowerPoint</Application>
  <PresentationFormat>Widescreen</PresentationFormat>
  <Paragraphs>413</Paragraphs>
  <Slides>79</Slides>
  <Notes>4</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79</vt:i4>
      </vt:variant>
    </vt:vector>
  </HeadingPairs>
  <TitlesOfParts>
    <vt:vector size="89" baseType="lpstr">
      <vt:lpstr>Arial</vt:lpstr>
      <vt:lpstr>Calibri</vt:lpstr>
      <vt:lpstr>Calibri Light</vt:lpstr>
      <vt:lpstr>Times New Roman</vt:lpstr>
      <vt:lpstr>Wingdings</vt:lpstr>
      <vt:lpstr>Wingdings 2</vt:lpstr>
      <vt:lpstr>Wingdings 3</vt:lpstr>
      <vt:lpstr>Office Theme</vt:lpstr>
      <vt:lpstr>Apex</vt:lpstr>
      <vt:lpstr>Bitmap Image</vt:lpstr>
      <vt:lpstr>National Quality Assurance Framework: Establishment and Operationalisation</vt:lpstr>
      <vt:lpstr>Organization of Workshop</vt:lpstr>
      <vt:lpstr>National Quality Framework</vt:lpstr>
      <vt:lpstr>National Quality Framework</vt:lpstr>
      <vt:lpstr>National Quality Framework</vt:lpstr>
      <vt:lpstr>National Quality Framework</vt:lpstr>
      <vt:lpstr>National Quality Framework</vt:lpstr>
      <vt:lpstr>National Quality Framework</vt:lpstr>
      <vt:lpstr>National Quality Framework</vt:lpstr>
      <vt:lpstr>National Quality Framework</vt:lpstr>
      <vt:lpstr>National Quality Framework</vt:lpstr>
      <vt:lpstr>National Quality Framework</vt:lpstr>
      <vt:lpstr>Purpose</vt:lpstr>
      <vt:lpstr>Features</vt:lpstr>
      <vt:lpstr>PowerPoint Presentation</vt:lpstr>
      <vt:lpstr>Addressing “Wicked” Problems</vt:lpstr>
      <vt:lpstr>PowerPoint Presentation</vt:lpstr>
      <vt:lpstr>Quality Assurance: Background</vt:lpstr>
      <vt:lpstr>Quality Assurance: Background</vt:lpstr>
      <vt:lpstr>Quality Assurance: Background</vt:lpstr>
      <vt:lpstr>Knights and Knaves in Public Service</vt:lpstr>
      <vt:lpstr>Knights and Knaves in Public Service</vt:lpstr>
      <vt:lpstr>What is Quality?</vt:lpstr>
      <vt:lpstr>What is Quality?</vt:lpstr>
      <vt:lpstr>What is Quality?</vt:lpstr>
      <vt:lpstr>Quality Assurance and Legitimacy</vt:lpstr>
      <vt:lpstr>Quality Assurance and Legitimacy</vt:lpstr>
      <vt:lpstr>Quality Assurance as Information Resource</vt:lpstr>
      <vt:lpstr>QA as a Public Good</vt:lpstr>
      <vt:lpstr>QA in a Competitive Market</vt:lpstr>
      <vt:lpstr>Building Organizational Capacity  for Quality Assurance</vt:lpstr>
      <vt:lpstr>PowerPoint Presentation</vt:lpstr>
      <vt:lpstr>Key Questions for Assessing Capacity</vt:lpstr>
      <vt:lpstr>United States Case</vt:lpstr>
      <vt:lpstr>PowerPoint Presentation</vt:lpstr>
      <vt:lpstr>Carnegie Classification of Higher Education</vt:lpstr>
      <vt:lpstr>United States Higher Education:  Many Missions, Many Masters</vt:lpstr>
      <vt:lpstr>United States Quality Assurance Systems</vt:lpstr>
      <vt:lpstr>Challenges</vt:lpstr>
      <vt:lpstr>PowerPoint Presentation</vt:lpstr>
      <vt:lpstr>PowerPoint Presentation</vt:lpstr>
      <vt:lpstr>PowerPoint Presentation</vt:lpstr>
      <vt:lpstr>PowerPoint Presentation</vt:lpstr>
      <vt:lpstr>Perfect Storm</vt:lpstr>
      <vt:lpstr>Accreditation on the front burner</vt:lpstr>
      <vt:lpstr>“New Normal” for accreditation</vt:lpstr>
      <vt:lpstr>Accreditation future in the US?</vt:lpstr>
      <vt:lpstr>Current debates and problematic solutions</vt:lpstr>
      <vt:lpstr>A high-quality 21st century educational system</vt:lpstr>
      <vt:lpstr>NAtional Quality Assurance Framework: Establishment and Operationalisation</vt:lpstr>
      <vt:lpstr>Higher Education In Sri Lanka</vt:lpstr>
      <vt:lpstr>Quality Assurance of  Higher Education in Sri Lanka</vt:lpstr>
      <vt:lpstr>Short title and date of operation </vt:lpstr>
      <vt:lpstr>Establishment of the Quality Assurance and Accreditation Commission for Higher Education </vt:lpstr>
      <vt:lpstr>Objects of the Commission </vt:lpstr>
      <vt:lpstr>Constitution of the Commission </vt:lpstr>
      <vt:lpstr>PowerPoint Presentation</vt:lpstr>
      <vt:lpstr>  Powers and Functions of the Commission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Small Group Task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Quality Assurance Framework: Establishment and Operationalisation</dc:title>
  <dc:creator>Kinser, Kevin</dc:creator>
  <cp:lastModifiedBy>DELL</cp:lastModifiedBy>
  <cp:revision>22</cp:revision>
  <dcterms:created xsi:type="dcterms:W3CDTF">2019-03-19T14:06:20Z</dcterms:created>
  <dcterms:modified xsi:type="dcterms:W3CDTF">2019-05-23T08:40:33Z</dcterms:modified>
</cp:coreProperties>
</file>