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5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40445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89100"/>
            <a:ext cx="10464800" cy="34671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Текст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1816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4251769"/>
            <a:ext cx="10464800" cy="88176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«Введите цитату здесь».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6362699"/>
            <a:ext cx="10464800" cy="66776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r>
              <a:t>–Иван Арсентьев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1573807" y="1421425"/>
            <a:ext cx="9855201" cy="5143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680200"/>
            <a:ext cx="10464800" cy="1270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78359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89300"/>
            <a:ext cx="10464800" cy="3175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75450" y="1408083"/>
            <a:ext cx="4673600" cy="6972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65200" y="1397000"/>
            <a:ext cx="5600700" cy="4038600"/>
          </a:xfrm>
          <a:prstGeom prst="rect">
            <a:avLst/>
          </a:prstGeom>
        </p:spPr>
        <p:txBody>
          <a:bodyPr anchor="b"/>
          <a:lstStyle>
            <a:lvl1pPr algn="ctr">
              <a:defRPr sz="6800"/>
            </a:lvl1pPr>
          </a:lstStyle>
          <a:p>
            <a:r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65200" y="5448300"/>
            <a:ext cx="5600700" cy="293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Текст заголовка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Текст заголовка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1270000" y="2819400"/>
            <a:ext cx="10464800" cy="5842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31000" y="2857500"/>
            <a:ext cx="50038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Текст заголовка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270000" y="2819400"/>
            <a:ext cx="5016500" cy="5651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2800"/>
              </a:spcBef>
              <a:buBlip>
                <a:blip r:embed="rId2"/>
              </a:buBlip>
              <a:defRPr sz="3000"/>
            </a:lvl1pPr>
            <a:lvl2pPr marL="736600" indent="-368300">
              <a:spcBef>
                <a:spcPts val="2800"/>
              </a:spcBef>
              <a:buBlip>
                <a:blip r:embed="rId2"/>
              </a:buBlip>
              <a:defRPr sz="3000"/>
            </a:lvl2pPr>
            <a:lvl3pPr marL="1104900" indent="-368300">
              <a:spcBef>
                <a:spcPts val="2800"/>
              </a:spcBef>
              <a:buBlip>
                <a:blip r:embed="rId2"/>
              </a:buBlip>
              <a:defRPr sz="3000"/>
            </a:lvl3pPr>
            <a:lvl4pPr marL="1473200" indent="-368300">
              <a:spcBef>
                <a:spcPts val="2800"/>
              </a:spcBef>
              <a:buBlip>
                <a:blip r:embed="rId2"/>
              </a:buBlip>
              <a:defRPr sz="3000"/>
            </a:lvl4pPr>
            <a:lvl5pPr marL="1841500" indent="-3683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7396540" y="812918"/>
            <a:ext cx="4660901" cy="298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7396540" y="4038718"/>
            <a:ext cx="4660901" cy="4864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25500"/>
            <a:ext cx="6197600" cy="8089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1270000" y="1168400"/>
            <a:ext cx="10464800" cy="741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270000" y="635000"/>
            <a:ext cx="10464800" cy="210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38018" y="9296400"/>
            <a:ext cx="322042" cy="46647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1pPr>
      <a:lvl2pPr marL="9398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2pPr>
      <a:lvl3pPr marL="14097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3pPr>
      <a:lvl4pPr marL="18796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4pPr>
      <a:lvl5pPr marL="23495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5pPr>
      <a:lvl6pPr marL="28194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6pPr>
      <a:lvl7pPr marL="32893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7pPr>
      <a:lvl8pPr marL="37592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8pPr>
      <a:lvl9pPr marL="42291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pa.r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Asia Pacific Quality Label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Workshop (Sri Lanka, March  30)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What is quality? Compliance with the discussed, adopted and published uniform standards or exceeding the standards or distinguishing peculiarities?</a:t>
            </a:r>
          </a:p>
          <a:p>
            <a:pPr>
              <a:buBlip>
                <a:blip r:embed="rId2"/>
              </a:buBlip>
            </a:pPr>
            <a:r>
              <a:t>What is quality label? Recognition of HEI's results or Award of Achievements?</a:t>
            </a:r>
          </a:p>
          <a:p>
            <a:pPr>
              <a:buBlip>
                <a:blip r:embed="rId2"/>
              </a:buBlip>
            </a:pPr>
            <a:r>
              <a:t>What is scope of QL? World-Class quality or Excellent quality on national (international) level?  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National level: GL (ACQUIN, FIBAA), Grade system (NAAC), Star system (NCPA)</a:t>
            </a:r>
          </a:p>
          <a:p>
            <a:pPr>
              <a:buBlip>
                <a:blip r:embed="rId2"/>
              </a:buBlip>
            </a:pPr>
            <a:r>
              <a:t>International level: DEQAR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125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523007" y="1370625"/>
            <a:ext cx="9969501" cy="5257801"/>
          </a:xfrm>
          <a:prstGeom prst="rect">
            <a:avLst/>
          </a:prstGeom>
        </p:spPr>
      </p:pic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62204">
              <a:defRPr sz="4464"/>
            </a:lvl1pPr>
          </a:lstStyle>
          <a:p>
            <a:r>
              <a:t>National Center for Public Accreditation (NCPA) 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>
                <a:hlinkClick r:id="rId3"/>
              </a:defRPr>
            </a:lvl1pPr>
          </a:lstStyle>
          <a:p>
            <a:pPr>
              <a:defRPr u="none"/>
            </a:pPr>
            <a:r>
              <a:rPr u="sng">
                <a:hlinkClick r:id="rId3"/>
              </a:rPr>
              <a:t>www.ncpa.ru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Placeholder 129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523007" y="1370625"/>
            <a:ext cx="9969501" cy="5257801"/>
          </a:xfrm>
          <a:prstGeom prst="rect">
            <a:avLst/>
          </a:prstGeom>
        </p:spPr>
      </p:pic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1518">
              <a:defRPr sz="5688"/>
            </a:lvl1pPr>
          </a:lstStyle>
          <a:p>
            <a:r>
              <a:t>Star system 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Placeholder 133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523007" y="1370625"/>
            <a:ext cx="9969501" cy="5257801"/>
          </a:xfrm>
          <a:prstGeom prst="rect">
            <a:avLst/>
          </a:prstGeom>
        </p:spPr>
      </p:pic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1269999" y="6787581"/>
            <a:ext cx="10464801" cy="1270001"/>
          </a:xfrm>
          <a:prstGeom prst="rect">
            <a:avLst/>
          </a:prstGeom>
        </p:spPr>
        <p:txBody>
          <a:bodyPr/>
          <a:lstStyle>
            <a:lvl1pPr defTabSz="420624">
              <a:defRPr sz="5184"/>
            </a:lvl1pPr>
          </a:lstStyle>
          <a:p>
            <a:r>
              <a:t>Ministerial Conference (Bologna Process)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May 24-25, 2018, Paris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8A519A6F-77CD-4D62-B7B2-E1E892043105-L0-001.pn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0"/>
            <a:ext cx="13004800" cy="9753454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1414">
              <a:defRPr sz="4824"/>
            </a:pPr>
            <a:r>
              <a:t>APQL </a:t>
            </a:r>
          </a:p>
          <a:p>
            <a:pPr defTabSz="391414">
              <a:defRPr sz="4824"/>
            </a:pPr>
            <a:r>
              <a:t>(International award) </a:t>
            </a:r>
          </a:p>
        </p:txBody>
      </p:sp>
      <p:sp>
        <p:nvSpPr>
          <p:cNvPr id="141" name="Shape 141"/>
          <p:cNvSpPr>
            <a:spLocks noGrp="1"/>
          </p:cNvSpPr>
          <p:nvPr>
            <p:ph type="body" idx="1"/>
          </p:nvPr>
        </p:nvSpPr>
        <p:spPr>
          <a:xfrm>
            <a:off x="1269999" y="2819400"/>
            <a:ext cx="10464801" cy="5842001"/>
          </a:xfrm>
          <a:prstGeom prst="rect">
            <a:avLst/>
          </a:prstGeom>
        </p:spPr>
        <p:txBody>
          <a:bodyPr/>
          <a:lstStyle/>
          <a:p>
            <a:pPr marL="408812" indent="-408812" defTabSz="508254">
              <a:spcBef>
                <a:spcPts val="2600"/>
              </a:spcBef>
              <a:buBlip>
                <a:blip r:embed="rId2"/>
              </a:buBlip>
              <a:defRPr sz="3306"/>
            </a:pPr>
            <a:r>
              <a:t>Mission &amp; Vision</a:t>
            </a:r>
          </a:p>
          <a:p>
            <a:pPr marL="408812" indent="-408812" defTabSz="508254">
              <a:spcBef>
                <a:spcPts val="2600"/>
              </a:spcBef>
              <a:buBlip>
                <a:blip r:embed="rId2"/>
              </a:buBlip>
              <a:defRPr sz="3306"/>
            </a:pPr>
            <a:r>
              <a:t>Main aims </a:t>
            </a:r>
          </a:p>
          <a:p>
            <a:pPr marL="408812" indent="-408812" defTabSz="508254">
              <a:spcBef>
                <a:spcPts val="2600"/>
              </a:spcBef>
              <a:buBlip>
                <a:blip r:embed="rId2"/>
              </a:buBlip>
              <a:defRPr sz="3306"/>
            </a:pPr>
            <a:r>
              <a:t>Target group of HEIs / programmes</a:t>
            </a:r>
          </a:p>
          <a:p>
            <a:pPr marL="408812" indent="-408812" defTabSz="508254">
              <a:spcBef>
                <a:spcPts val="2600"/>
              </a:spcBef>
              <a:buBlip>
                <a:blip r:embed="rId2"/>
              </a:buBlip>
              <a:defRPr sz="3306"/>
            </a:pPr>
            <a:r>
              <a:t>Standards and criteria (Chiba Principles?)</a:t>
            </a:r>
          </a:p>
          <a:p>
            <a:pPr marL="408812" indent="-408812" defTabSz="508254">
              <a:spcBef>
                <a:spcPts val="2600"/>
              </a:spcBef>
              <a:buBlip>
                <a:blip r:embed="rId2"/>
              </a:buBlip>
              <a:defRPr sz="3306"/>
            </a:pPr>
            <a:r>
              <a:t>Evaluation process (site visit or desk review)</a:t>
            </a:r>
          </a:p>
          <a:p>
            <a:pPr marL="408812" indent="-408812" defTabSz="508254">
              <a:spcBef>
                <a:spcPts val="2600"/>
              </a:spcBef>
              <a:buBlip>
                <a:blip r:embed="rId2"/>
              </a:buBlip>
              <a:defRPr sz="3306"/>
            </a:pPr>
            <a:r>
              <a:t>Recognition of results and decisions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Discussion &amp; Suggestions</a:t>
            </a: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Noteworthy Light"/>
        <a:ea typeface="Noteworthy Light"/>
        <a:cs typeface="Noteworthy Light"/>
      </a:majorFont>
      <a:minorFont>
        <a:latin typeface="Noteworthy Light"/>
        <a:ea typeface="Noteworthy Light"/>
        <a:cs typeface="Noteworthy Light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Noteworthy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Noteworthy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Noteworthy Light"/>
        <a:ea typeface="Noteworthy Light"/>
        <a:cs typeface="Noteworthy Light"/>
      </a:majorFont>
      <a:minorFont>
        <a:latin typeface="Noteworthy Light"/>
        <a:ea typeface="Noteworthy Light"/>
        <a:cs typeface="Noteworthy Light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Noteworthy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Noteworthy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Custom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Helvetica Neue</vt:lpstr>
      <vt:lpstr>Noteworthy Light</vt:lpstr>
      <vt:lpstr>Parchment</vt:lpstr>
      <vt:lpstr>Asia Pacific Quality Label</vt:lpstr>
      <vt:lpstr>PowerPoint Presentation</vt:lpstr>
      <vt:lpstr>PowerPoint Presentation</vt:lpstr>
      <vt:lpstr>National Center for Public Accreditation (NCPA) </vt:lpstr>
      <vt:lpstr>Star system </vt:lpstr>
      <vt:lpstr>Ministerial Conference (Bologna Process)</vt:lpstr>
      <vt:lpstr>PowerPoint Presentation</vt:lpstr>
      <vt:lpstr>APQL  (International award) </vt:lpstr>
      <vt:lpstr>Discussion &amp; Suggestions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 Pacific Quality Label</dc:title>
  <dc:creator>pcadmin</dc:creator>
  <cp:lastModifiedBy>DELL</cp:lastModifiedBy>
  <cp:revision>2</cp:revision>
  <dcterms:modified xsi:type="dcterms:W3CDTF">2019-05-29T06:38:52Z</dcterms:modified>
</cp:coreProperties>
</file>