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23"/>
  </p:notesMasterIdLst>
  <p:sldIdLst>
    <p:sldId id="302" r:id="rId3"/>
    <p:sldId id="280" r:id="rId4"/>
    <p:sldId id="257" r:id="rId5"/>
    <p:sldId id="279" r:id="rId6"/>
    <p:sldId id="303" r:id="rId7"/>
    <p:sldId id="304" r:id="rId8"/>
    <p:sldId id="305" r:id="rId9"/>
    <p:sldId id="306" r:id="rId10"/>
    <p:sldId id="307" r:id="rId11"/>
    <p:sldId id="308" r:id="rId12"/>
    <p:sldId id="309" r:id="rId13"/>
    <p:sldId id="290" r:id="rId14"/>
    <p:sldId id="310" r:id="rId15"/>
    <p:sldId id="312" r:id="rId16"/>
    <p:sldId id="313" r:id="rId17"/>
    <p:sldId id="314" r:id="rId18"/>
    <p:sldId id="315" r:id="rId19"/>
    <p:sldId id="316" r:id="rId20"/>
    <p:sldId id="317" r:id="rId21"/>
    <p:sldId id="318" r:id="rId22"/>
  </p:sldIdLst>
  <p:sldSz cx="12192000" cy="6858000"/>
  <p:notesSz cx="6858000" cy="9144000"/>
  <p:embeddedFontLst>
    <p:embeddedFont>
      <p:font typeface="微软雅黑" panose="020B0503020204020204" pitchFamily="34" charset="-122"/>
      <p:regular r:id="rId24"/>
      <p:bold r:id="rId25"/>
    </p:embeddedFont>
    <p:embeddedFont>
      <p:font typeface="Impact" panose="020B0806030902050204" pitchFamily="34" charset="0"/>
      <p:regular r:id="rId26"/>
    </p:embeddedFont>
    <p:embeddedFont>
      <p:font typeface="Calibri" panose="020F0502020204030204" pitchFamily="34" charset="0"/>
      <p:regular r:id="rId27"/>
      <p:bold r:id="rId28"/>
      <p:italic r:id="rId29"/>
      <p:boldItalic r:id="rId30"/>
    </p:embeddedFont>
    <p:embeddedFont>
      <p:font typeface="宋体" panose="02010600030101010101" pitchFamily="2" charset="-122"/>
      <p:regular r:id="rId31"/>
    </p:embeddedFont>
    <p:embeddedFont>
      <p:font typeface="华文细黑" panose="020B0604020202020204" charset="-122"/>
      <p:regular r:id="rId32"/>
    </p:embeddedFont>
    <p:embeddedFont>
      <p:font typeface="等线" panose="020B0604020202020204" charset="-122"/>
      <p:regular r:id="rId33"/>
    </p:embeddedFont>
    <p:embeddedFont>
      <p:font typeface="等线 Light" panose="020B0604020202020204" charset="-122"/>
      <p:regular r:id="rId34"/>
    </p:embeddedFont>
    <p:embeddedFont>
      <p:font typeface="Helvetica" panose="020B0604020202020204" pitchFamily="34" charset="0"/>
      <p:regular r:id="rId35"/>
      <p:bold r:id="rId36"/>
      <p:italic r:id="rId37"/>
      <p:boldItalic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947B"/>
    <a:srgbClr val="92D050"/>
    <a:srgbClr val="2B2D3A"/>
    <a:srgbClr val="BDCB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5" autoAdjust="0"/>
  </p:normalViewPr>
  <p:slideViewPr>
    <p:cSldViewPr snapToGrid="0" showGuides="1">
      <p:cViewPr varScale="1">
        <p:scale>
          <a:sx n="64" d="100"/>
          <a:sy n="64" d="100"/>
        </p:scale>
        <p:origin x="96" y="192"/>
      </p:cViewPr>
      <p:guideLst>
        <p:guide orient="horz" pos="2160"/>
        <p:guide pos="3840"/>
      </p:guideLst>
    </p:cSldViewPr>
  </p:slideViewPr>
  <p:outlineViewPr>
    <p:cViewPr>
      <p:scale>
        <a:sx n="33" d="100"/>
        <a:sy n="33" d="100"/>
      </p:scale>
      <p:origin x="0" y="-87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22618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57200"/>
            <a:r>
              <a:rPr lang="en-US" altLang="zh-CN" dirty="0">
                <a:solidFill>
                  <a:schemeClr val="tx1"/>
                </a:solidFill>
              </a:rPr>
              <a:t>Dear experts and friends, good morning. Entrusted by professor Dong jian , I have the pleasure today of standing here to give you a brief report.</a:t>
            </a:r>
          </a:p>
          <a:p>
            <a:pPr indent="457200"/>
            <a:r>
              <a:rPr lang="en-US" altLang="zh-CN" dirty="0">
                <a:solidFill>
                  <a:schemeClr val="tx1"/>
                </a:solidFill>
              </a:rPr>
              <a:t>The topic of my report is Management Reform in Undergraduate Stage of Medical Elite Education under the Background of Mass Higher Education.</a:t>
            </a:r>
          </a:p>
          <a:p>
            <a:pPr indent="457200"/>
            <a:r>
              <a:rPr lang="en-US" altLang="zh-CN" dirty="0">
                <a:solidFill>
                  <a:schemeClr val="tx1"/>
                </a:solidFill>
              </a:rPr>
              <a:t>On the basis of the paper already submitted, we have made some improvements and adjustments.</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008285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dirty="0"/>
              <a:t>According to the analysis and comparison of the current educational environment in China, it is found that the social level and educational development level have strong impact on undergraduate education.</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dirty="0"/>
              <a:t> First of all, in terms of enrollment standards, China has issued the independent enrollment policy of relevant colleges and universities. However, under the environment of college entrance examination, most of colleges and universities are still very passive in the enrollment choice. </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dirty="0"/>
              <a:t>Apart from that, the medical education in undergraduate stage in China is highly professional and rigid in terms of training objectives. As a result, it cannot be consistent with the mass enrollment methods of other specialties. At present, the general public and the competent department of education have higher requirements for the enrollment scale and the popularization of enrollment. Indeed, the simple results of the college entrance examination cannot reflect the overall quality of students. </a:t>
            </a:r>
            <a:endParaRPr lang="zh-CN" altLang="en-US" dirty="0"/>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dirty="0"/>
              <a:t>The third point is the employment problem of students in the context of the expansion of enrollment.</a:t>
            </a:r>
            <a:r>
              <a:rPr lang="en-US" altLang="zh-CN" sz="1200" kern="1200" dirty="0">
                <a:solidFill>
                  <a:schemeClr val="tx1"/>
                </a:solidFill>
                <a:effectLst/>
                <a:latin typeface="+mn-lt"/>
                <a:ea typeface="+mn-ea"/>
                <a:cs typeface="+mn-cs"/>
              </a:rPr>
              <a:t> The number of clinical graduates in undergraduate stage increases year by year, while it is difficult for graduates and hospital employers to reach a consensus.</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92727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white"/>
                </a:solidFill>
                <a:latin typeface="Times New Roman" panose="02020603050405020304" pitchFamily="18" charset="0"/>
                <a:cs typeface="Times New Roman" panose="02020603050405020304" pitchFamily="18" charset="0"/>
              </a:rPr>
              <a:t>Internal reasons ,we are still from three aspects to analyze.</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white"/>
                </a:solidFill>
                <a:latin typeface="Times New Roman" panose="02020603050405020304" pitchFamily="18" charset="0"/>
                <a:cs typeface="Times New Roman" panose="02020603050405020304" pitchFamily="18" charset="0"/>
              </a:rPr>
              <a:t>There is some fuzziness in the mode and orientation of undergraduate medical education in China, and some colleges and universities still remain in the concept of "high-level medical talents" in the aspect of cognition so that medical students pay too much attention to theory but ignore practice, which makes the ability training of students lag behind.</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With regard to education hardware, medical education colleges and universities in China's undergraduate stage have insufficient teaching capital input capacity. At the same time, most of the schools still have deficiencies in teaching infrastructure. Students can only carry out learning and practical training in very limited educational resources. For students, it not only affects the learning efficiency but also significantly influences the cultivation of learning enthusiasm, initiative and learning ability.</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In terms of teaching methods, most of undergraduate medical teachers have the traditional educational ideas. First of all, teacher-centered, teaching-material-centered and classroom-centered teaching methods still exist. What is more, teachers lack of  cognition to students. At the same time, there are more theory courses, but less practical courses and humanistic literacy curriculums. All in all, these factors have exerted negative impact on students.</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812418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ym typeface="+mn-ea"/>
              </a:rPr>
              <a:t>Reform is imminent.</a:t>
            </a:r>
            <a:endParaRPr lang="zh-CN" altLang="en-US"/>
          </a:p>
        </p:txBody>
      </p:sp>
    </p:spTree>
    <p:extLst>
      <p:ext uri="{BB962C8B-B14F-4D97-AF65-F5344CB8AC3E}">
        <p14:creationId xmlns:p14="http://schemas.microsoft.com/office/powerpoint/2010/main" val="420543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First of all, it is necessary to make it clear the macro-control responsibilities of government agencies in admission standards, and at the same time, it needs to give colleges and universities the right to recruit students of medical specialty. The colleges and universities can choose students suitable for medical study according to the standard, so as to lay the foundation for medical professional education and elite education.</a:t>
            </a:r>
            <a:endParaRPr lang="zh-CN" altLang="en-US" dirty="0">
              <a:solidFill>
                <a:schemeClr val="tx1"/>
              </a:solidFill>
            </a:endParaRPr>
          </a:p>
        </p:txBody>
      </p:sp>
    </p:spTree>
    <p:extLst>
      <p:ext uri="{BB962C8B-B14F-4D97-AF65-F5344CB8AC3E}">
        <p14:creationId xmlns:p14="http://schemas.microsoft.com/office/powerpoint/2010/main" val="2573494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b="0" dirty="0">
                <a:solidFill>
                  <a:schemeClr val="tx1"/>
                </a:solidFill>
                <a:latin typeface="Times New Roman" panose="02020603050405020304" pitchFamily="18" charset="0"/>
                <a:cs typeface="Times New Roman" panose="02020603050405020304" pitchFamily="18" charset="0"/>
              </a:rPr>
              <a:t>In the reform of talent training model, we can learn advanced experience form foreign countries.</a:t>
            </a:r>
            <a:endParaRPr lang="zh-CN" altLang="en-US" sz="1200" b="0" dirty="0">
              <a:solidFill>
                <a:schemeClr val="tx1"/>
              </a:solidFill>
              <a:latin typeface="Times New Roman" panose="02020603050405020304" pitchFamily="18" charset="0"/>
              <a:cs typeface="Times New Roman" panose="02020603050405020304" pitchFamily="18" charset="0"/>
            </a:endParaRPr>
          </a:p>
          <a:p>
            <a:pPr indent="457200" algn="l"/>
            <a:r>
              <a:rPr lang="en-US" altLang="zh-CN" sz="1200" kern="1200" dirty="0">
                <a:solidFill>
                  <a:schemeClr val="tx1"/>
                </a:solidFill>
                <a:effectLst/>
                <a:latin typeface="+mn-lt"/>
                <a:ea typeface="+mn-ea"/>
                <a:cs typeface="+mn-cs"/>
              </a:rPr>
              <a:t>the concept of talent training in the developed countries, the curriculum setting of excellent colleges and universities, and the active means of communication can all be used as reference resources for China undergraduate education.</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When it comes to the curriculum reform of elite education, </a:t>
            </a:r>
            <a:r>
              <a:rPr lang="en-US" altLang="zh-CN" dirty="0">
                <a:effectLst/>
                <a:sym typeface="+mn-ea"/>
              </a:rPr>
              <a:t>China's</a:t>
            </a:r>
            <a:r>
              <a:rPr lang="en-US" altLang="zh-CN" sz="1200" kern="1200" dirty="0">
                <a:solidFill>
                  <a:schemeClr val="tx1"/>
                </a:solidFill>
                <a:effectLst/>
                <a:latin typeface="+mn-lt"/>
                <a:ea typeface="+mn-ea"/>
                <a:cs typeface="+mn-cs"/>
              </a:rPr>
              <a:t> undergraduate colleges and universities should deeply analyze the disadvantages of training methods as well as the relevant construction methods of talent training standards. For instance, based on the “international standards for undergraduate medical education” proposed by the VFME, an educational and training method that conforms to the</a:t>
            </a:r>
            <a:r>
              <a:rPr lang="en-US" altLang="zh-CN" dirty="0">
                <a:effectLst/>
                <a:sym typeface="+mn-ea"/>
              </a:rPr>
              <a:t> China's</a:t>
            </a:r>
            <a:r>
              <a:rPr lang="en-US" altLang="zh-CN" sz="1200" kern="1200" dirty="0">
                <a:solidFill>
                  <a:schemeClr val="tx1"/>
                </a:solidFill>
                <a:effectLst/>
                <a:latin typeface="+mn-lt"/>
                <a:ea typeface="+mn-ea"/>
                <a:cs typeface="+mn-cs"/>
              </a:rPr>
              <a:t> environment is formed and a corresponding curriculum plan is formulated. In this way, it further highlights the elite characteristics and pertinence of medical education.</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Besides, we should also strengthen the education of humanistic quality and social science knowledge.</a:t>
            </a:r>
          </a:p>
        </p:txBody>
      </p:sp>
    </p:spTree>
    <p:extLst>
      <p:ext uri="{BB962C8B-B14F-4D97-AF65-F5344CB8AC3E}">
        <p14:creationId xmlns:p14="http://schemas.microsoft.com/office/powerpoint/2010/main" val="259180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457200"/>
            <a:r>
              <a:rPr lang="en-US" altLang="zh-CN" sz="1200" kern="1200" dirty="0">
                <a:solidFill>
                  <a:schemeClr val="tx1"/>
                </a:solidFill>
                <a:effectLst/>
                <a:latin typeface="+mn-lt"/>
                <a:ea typeface="+mn-ea"/>
                <a:cs typeface="+mn-cs"/>
              </a:rPr>
              <a:t>Colleges and universities should not only identify the current problems but also further optimize the training system through active management reform. To be specific, the colleges and universities should actively improve the allocation of school resources, create a perfect and three-dimensional training infrastructure, increase investment, make reasonable control, and take advantage of various strategies to ensure that students can study with modern educational equipment and form the ability of applying theory.</a:t>
            </a:r>
          </a:p>
        </p:txBody>
      </p:sp>
    </p:spTree>
    <p:extLst>
      <p:ext uri="{BB962C8B-B14F-4D97-AF65-F5344CB8AC3E}">
        <p14:creationId xmlns:p14="http://schemas.microsoft.com/office/powerpoint/2010/main" val="3899821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The subordinate relationship used in undergraduate medical education is generally the relationship between medical school and affiliated hospital. In the process of reform and adjustment by The administrative department for education and clear the subordinate relations, can help to obtain resources and medical education and research and development in colleges and universities. At the same time, strengthening the guidance of affiliated hospital education through the ministry of education can promote the complementary advantages between medical school and affiliated hospital. The environment of the affiliated hospital can also help students understand theoretical knowledge and practical methods.</a:t>
            </a:r>
          </a:p>
        </p:txBody>
      </p:sp>
    </p:spTree>
    <p:extLst>
      <p:ext uri="{BB962C8B-B14F-4D97-AF65-F5344CB8AC3E}">
        <p14:creationId xmlns:p14="http://schemas.microsoft.com/office/powerpoint/2010/main" val="2772645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olidFill>
                  <a:schemeClr val="tx1"/>
                </a:solidFill>
                <a:latin typeface="Times New Roman" panose="02020603050405020304" pitchFamily="18" charset="0"/>
                <a:cs typeface="Times New Roman" panose="02020603050405020304" pitchFamily="18" charset="0"/>
                <a:sym typeface="+mn-ea"/>
              </a:rPr>
              <a:t>The level of teachers and the ratio of teachers and students are also the main strategies in the adjustment and optimization of the training mode in colleges and universities. </a:t>
            </a:r>
            <a:endParaRPr lang="en-US" altLang="zh-CN" dirty="0">
              <a:solidFill>
                <a:schemeClr val="tx1"/>
              </a:solidFill>
              <a:latin typeface="Times New Roman" panose="02020603050405020304" pitchFamily="18" charset="0"/>
              <a:cs typeface="Times New Roman" panose="02020603050405020304" pitchFamily="18" charset="0"/>
            </a:endParaRPr>
          </a:p>
          <a:p>
            <a:r>
              <a:rPr lang="en-US" altLang="zh-CN" dirty="0">
                <a:solidFill>
                  <a:schemeClr val="tx1"/>
                </a:solidFill>
                <a:latin typeface="Times New Roman" panose="02020603050405020304" pitchFamily="18" charset="0"/>
                <a:cs typeface="Times New Roman" panose="02020603050405020304" pitchFamily="18" charset="0"/>
              </a:rPr>
              <a:t>we can try to build "double teachers" to enrich teachers' teaching and practical abilities, and promote teachers' guiding ability. </a:t>
            </a:r>
          </a:p>
          <a:p>
            <a:r>
              <a:rPr lang="en-US" altLang="zh-CN" dirty="0">
                <a:solidFill>
                  <a:schemeClr val="tx1"/>
                </a:solidFill>
                <a:latin typeface="Times New Roman" panose="02020603050405020304" pitchFamily="18" charset="0"/>
                <a:cs typeface="Times New Roman" panose="02020603050405020304" pitchFamily="18" charset="0"/>
              </a:rPr>
              <a:t>Strengthen the cultivation, improve the examination and incentive mechanism, and provide a good platform for the development of university teachers.</a:t>
            </a:r>
          </a:p>
          <a:p>
            <a:r>
              <a:rPr lang="en-US" altLang="zh-CN" dirty="0">
                <a:solidFill>
                  <a:schemeClr val="tx1"/>
                </a:solidFill>
                <a:latin typeface="Times New Roman" panose="02020603050405020304" pitchFamily="18" charset="0"/>
                <a:cs typeface="Times New Roman" panose="02020603050405020304" pitchFamily="18" charset="0"/>
              </a:rPr>
              <a:t>In the aspect of teacher-student ratio, teachers and students should be closely combined by means of structural adjustment. </a:t>
            </a:r>
          </a:p>
        </p:txBody>
      </p:sp>
    </p:spTree>
    <p:extLst>
      <p:ext uri="{BB962C8B-B14F-4D97-AF65-F5344CB8AC3E}">
        <p14:creationId xmlns:p14="http://schemas.microsoft.com/office/powerpoint/2010/main" val="175749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olidFill>
                  <a:schemeClr val="tx1"/>
                </a:solidFill>
                <a:latin typeface="Times New Roman" panose="02020603050405020304" pitchFamily="18" charset="0"/>
                <a:cs typeface="Times New Roman" panose="02020603050405020304" pitchFamily="18" charset="0"/>
                <a:sym typeface="+mn-ea"/>
              </a:rPr>
              <a:t>Education quality monitoring is the main method of educational quality evaluation. The teaching level in higher education stage is evaluated by means of data searching and data statistics. </a:t>
            </a:r>
            <a:endParaRPr lang="en-US" altLang="zh-CN" dirty="0">
              <a:solidFill>
                <a:schemeClr val="tx1"/>
              </a:solidFill>
              <a:latin typeface="Times New Roman" panose="02020603050405020304" pitchFamily="18" charset="0"/>
              <a:cs typeface="Times New Roman" panose="02020603050405020304" pitchFamily="18" charset="0"/>
            </a:endParaRPr>
          </a:p>
          <a:p>
            <a:pPr lvl="0"/>
            <a:r>
              <a:rPr lang="en-US" altLang="zh-CN" dirty="0">
                <a:solidFill>
                  <a:schemeClr val="tx1"/>
                </a:solidFill>
                <a:latin typeface="Times New Roman" panose="02020603050405020304" pitchFamily="18" charset="0"/>
                <a:cs typeface="Times New Roman" panose="02020603050405020304" pitchFamily="18" charset="0"/>
                <a:sym typeface="+mn-ea"/>
              </a:rPr>
              <a:t>The national data platform can be regarded as the main platform for the quality monitoring of education in undergraduate stage of medical education. </a:t>
            </a:r>
            <a:endParaRPr lang="en-US" altLang="zh-C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58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Medical education in undergraduate stage has higher professional and application accuracy requirements. The setting of entrance threshold in the context of mass higher education does not meet the objective needs of undergraduate medical education. Therefore, there is necessary to make the educational reform. In this paper, the management reform strategy of medical elite education in undergraduate stage is studied. </a:t>
            </a:r>
          </a:p>
        </p:txBody>
      </p:sp>
    </p:spTree>
    <p:extLst>
      <p:ext uri="{BB962C8B-B14F-4D97-AF65-F5344CB8AC3E}">
        <p14:creationId xmlns:p14="http://schemas.microsoft.com/office/powerpoint/2010/main" val="348388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just" defTabSz="914400" rtl="0" fontAlgn="auto">
              <a:lnSpc>
                <a:spcPct val="130000"/>
              </a:lnSpc>
              <a:spcBef>
                <a:spcPts val="0"/>
              </a:spcBef>
              <a:spcAft>
                <a:spcPts val="0"/>
              </a:spcAft>
              <a:buClrTx/>
              <a:buSzTx/>
              <a:buFont typeface="Wingdings" panose="05000000000000000000" pitchFamily="2" charset="2"/>
              <a:buNone/>
              <a:defRPr/>
            </a:pPr>
            <a:r>
              <a:rPr lang="en-US" altLang="zh-CN" dirty="0">
                <a:solidFill>
                  <a:schemeClr val="tx1"/>
                </a:solidFill>
                <a:sym typeface="+mn-ea"/>
              </a:rPr>
              <a:t>Our report focuses on the following 3 areas: </a:t>
            </a:r>
            <a:endParaRPr lang="en-US" altLang="zh-CN" dirty="0">
              <a:solidFill>
                <a:schemeClr val="tx1"/>
              </a:solidFill>
            </a:endParaRPr>
          </a:p>
          <a:p>
            <a:pPr marL="0" marR="0" lvl="0" indent="0" algn="just" defTabSz="914400" rtl="0" fontAlgn="auto">
              <a:lnSpc>
                <a:spcPct val="130000"/>
              </a:lnSpc>
              <a:spcBef>
                <a:spcPts val="0"/>
              </a:spcBef>
              <a:spcAft>
                <a:spcPts val="0"/>
              </a:spcAft>
              <a:buClrTx/>
              <a:buSzTx/>
              <a:buFont typeface="Wingdings" panose="05000000000000000000" pitchFamily="2" charset="2"/>
              <a:buNone/>
              <a:defRPr/>
            </a:pPr>
            <a:r>
              <a:rPr lang="en-US" altLang="zh-CN" dirty="0">
                <a:solidFill>
                  <a:schemeClr val="tx1"/>
                </a:solidFill>
                <a:sym typeface="+mn-ea"/>
              </a:rPr>
              <a:t>1.Comparative analysis of undergraduate medical education in China and abroad;</a:t>
            </a:r>
            <a:endParaRPr lang="en-US" altLang="zh-CN" dirty="0">
              <a:solidFill>
                <a:schemeClr val="tx1"/>
              </a:solidFill>
            </a:endParaRPr>
          </a:p>
          <a:p>
            <a:pPr marL="0" marR="0" lvl="0" indent="0" algn="just" defTabSz="914400" rtl="0" fontAlgn="auto">
              <a:lnSpc>
                <a:spcPct val="130000"/>
              </a:lnSpc>
              <a:spcBef>
                <a:spcPts val="0"/>
              </a:spcBef>
              <a:spcAft>
                <a:spcPts val="0"/>
              </a:spcAft>
              <a:buClrTx/>
              <a:buSzTx/>
              <a:buFont typeface="Wingdings" panose="05000000000000000000" pitchFamily="2" charset="2"/>
              <a:buNone/>
              <a:defRPr/>
            </a:pPr>
            <a:r>
              <a:rPr lang="en-US" altLang="zh-CN" dirty="0">
                <a:solidFill>
                  <a:schemeClr val="tx1"/>
                </a:solidFill>
                <a:sym typeface="+mn-ea"/>
              </a:rPr>
              <a:t>2.Analysis of the causes of the problems in China's medical undergraduate education;</a:t>
            </a:r>
            <a:endParaRPr lang="en-US" altLang="zh-CN" dirty="0">
              <a:solidFill>
                <a:schemeClr val="tx1"/>
              </a:solidFill>
            </a:endParaRPr>
          </a:p>
          <a:p>
            <a:pPr marL="0" marR="0" lvl="0" indent="0" algn="just" defTabSz="914400" rtl="0" fontAlgn="auto">
              <a:lnSpc>
                <a:spcPct val="130000"/>
              </a:lnSpc>
              <a:spcBef>
                <a:spcPts val="0"/>
              </a:spcBef>
              <a:spcAft>
                <a:spcPts val="0"/>
              </a:spcAft>
              <a:buClrTx/>
              <a:buSzTx/>
              <a:buFont typeface="Wingdings" panose="05000000000000000000" pitchFamily="2" charset="2"/>
              <a:buNone/>
              <a:defRPr/>
            </a:pPr>
            <a:r>
              <a:rPr lang="en-US" altLang="zh-CN" dirty="0">
                <a:solidFill>
                  <a:schemeClr val="tx1"/>
                </a:solidFill>
                <a:sym typeface="+mn-ea"/>
              </a:rPr>
              <a:t>3.Management reform measures of medical elite education in China's undergraduate stage.</a:t>
            </a:r>
            <a:endParaRPr lang="en-US" altLang="zh-CN" dirty="0">
              <a:solidFill>
                <a:schemeClr val="tx1"/>
              </a:solidFill>
            </a:endParaRPr>
          </a:p>
        </p:txBody>
      </p:sp>
    </p:spTree>
    <p:extLst>
      <p:ext uri="{BB962C8B-B14F-4D97-AF65-F5344CB8AC3E}">
        <p14:creationId xmlns:p14="http://schemas.microsoft.com/office/powerpoint/2010/main" val="15550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ym typeface="+mn-ea"/>
              </a:rPr>
              <a:t>Ok, let’s start the first part.</a:t>
            </a:r>
            <a:endParaRPr lang="zh-CN" altLang="en-US"/>
          </a:p>
        </p:txBody>
      </p:sp>
    </p:spTree>
    <p:extLst>
      <p:ext uri="{BB962C8B-B14F-4D97-AF65-F5344CB8AC3E}">
        <p14:creationId xmlns:p14="http://schemas.microsoft.com/office/powerpoint/2010/main" val="321394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kern="1200" dirty="0">
                <a:solidFill>
                  <a:schemeClr val="tx1"/>
                </a:solidFill>
                <a:effectLst/>
                <a:latin typeface="+mn-lt"/>
                <a:ea typeface="+mn-ea"/>
                <a:cs typeface="+mn-cs"/>
              </a:rPr>
              <a:t>The first difference is enrollment pattern.</a:t>
            </a:r>
          </a:p>
          <a:p>
            <a:r>
              <a:rPr lang="en-US" altLang="zh-CN" sz="1200" kern="1200" dirty="0">
                <a:solidFill>
                  <a:schemeClr val="tx1"/>
                </a:solidFill>
                <a:effectLst/>
                <a:latin typeface="+mn-lt"/>
                <a:ea typeface="+mn-ea"/>
                <a:cs typeface="+mn-cs"/>
              </a:rPr>
              <a:t>Foreign colleges and universities have their own admission autonomy </a:t>
            </a:r>
            <a:r>
              <a:rPr lang="en-US" altLang="zh-CN" sz="1200" kern="1200" dirty="0" err="1">
                <a:solidFill>
                  <a:schemeClr val="tx1"/>
                </a:solidFill>
                <a:effectLst/>
                <a:latin typeface="+mn-lt"/>
                <a:ea typeface="+mn-ea"/>
                <a:cs typeface="+mn-cs"/>
              </a:rPr>
              <a:t>wheh</a:t>
            </a:r>
            <a:r>
              <a:rPr lang="en-US" altLang="zh-CN" sz="1200" kern="1200" dirty="0">
                <a:solidFill>
                  <a:schemeClr val="tx1"/>
                </a:solidFill>
                <a:effectLst/>
                <a:latin typeface="+mn-lt"/>
                <a:ea typeface="+mn-ea"/>
                <a:cs typeface="+mn-cs"/>
              </a:rPr>
              <a:t> they recruit students. They usually follow the policies issued by the government institutions, take the meeting point between the needs of scientific research institutions as the basis for recruiting students, and can choose the specific recruitment groups. Such as Japan, when medical students are enrolled, it is the tutor in the hospital who analyzes the students. Only when the object of assessment has a certain ability can it be selected as the target of enrollment.</a:t>
            </a:r>
          </a:p>
          <a:p>
            <a:r>
              <a:rPr lang="en-US" altLang="zh-CN" sz="1200" kern="1200" dirty="0">
                <a:solidFill>
                  <a:schemeClr val="tx1"/>
                </a:solidFill>
                <a:effectLst/>
                <a:latin typeface="+mn-lt"/>
                <a:ea typeface="+mn-ea"/>
                <a:cs typeface="+mn-cs"/>
              </a:rPr>
              <a:t>Only when students complete the undergraduate stage and obtain a bachelor's degree in pre-medical education can they enter into the higher medical education. </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enrollment of medical students at the undergraduate level in China is mainly completed by the Ministry of Education and the local administrative departments of education, with the same way as other majors. </a:t>
            </a:r>
          </a:p>
          <a:p>
            <a:r>
              <a:rPr lang="en-US" altLang="zh-CN" sz="1200" kern="1200" dirty="0">
                <a:solidFill>
                  <a:schemeClr val="tx1"/>
                </a:solidFill>
                <a:effectLst/>
                <a:latin typeface="+mn-lt"/>
                <a:ea typeface="+mn-ea"/>
                <a:cs typeface="+mn-cs"/>
              </a:rPr>
              <a:t>In addition, the undergraduate enrollment of medical majors is also issued by the Ministry of Education. Meanwhile, the local administrative department is responsible for the control. For this reason, the admission standards of medical students in the undergraduate stage and the admission standards of other specialties cannot reflect the differences of the major. </a:t>
            </a:r>
          </a:p>
          <a:p>
            <a:pPr indent="457200"/>
            <a:endParaRPr lang="zh-CN" altLang="en-US" dirty="0"/>
          </a:p>
        </p:txBody>
      </p:sp>
    </p:spTree>
    <p:extLst>
      <p:ext uri="{BB962C8B-B14F-4D97-AF65-F5344CB8AC3E}">
        <p14:creationId xmlns:p14="http://schemas.microsoft.com/office/powerpoint/2010/main" val="211509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The second difference is cultivation style. </a:t>
            </a:r>
          </a:p>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The basic level of education is the main focus at the undergraduate level abroad.</a:t>
            </a:r>
          </a:p>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Since the undergraduate stage is not a professional medical education in abroad, the undergraduate medical education is about general knowledge and skills. Through the undergraduate study, students can enter the stage of higher elite education and learn more about medical knowledge.</a:t>
            </a:r>
          </a:p>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 After the completion of the study, students can be a doctor or community doctors, researchers, and so on. </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Times New Roman" panose="02020603050405020304" pitchFamily="18" charset="0"/>
                <a:ea typeface="+mn-ea"/>
                <a:cs typeface="Times New Roman" panose="02020603050405020304" pitchFamily="18" charset="0"/>
              </a:rPr>
              <a:t>For example, in the United States, the basic level of education is the main focus at the undergraduate level.</a:t>
            </a:r>
          </a:p>
          <a:p>
            <a:pPr marL="0" marR="0" lvl="0" indent="457200" algn="l" defTabSz="914400" rtl="0" eaLnBrk="1" fontAlgn="auto" latinLnBrk="0" hangingPunct="1">
              <a:lnSpc>
                <a:spcPct val="100000"/>
              </a:lnSpc>
              <a:spcBef>
                <a:spcPts val="0"/>
              </a:spcBef>
              <a:spcAft>
                <a:spcPts val="0"/>
              </a:spcAft>
              <a:buClrTx/>
              <a:buSzTx/>
              <a:buFontTx/>
              <a:buNone/>
              <a:defRPr/>
            </a:pPr>
            <a:r>
              <a:rPr lang="en-US" altLang="zh-CN" b="1" dirty="0">
                <a:solidFill>
                  <a:schemeClr val="tx1"/>
                </a:solidFill>
                <a:latin typeface="Times New Roman" panose="02020603050405020304" pitchFamily="18" charset="0"/>
                <a:cs typeface="Times New Roman" panose="02020603050405020304" pitchFamily="18" charset="0"/>
                <a:sym typeface="+mn-ea"/>
              </a:rPr>
              <a:t>In China</a:t>
            </a:r>
            <a:r>
              <a:rPr lang="zh-CN" altLang="en-US" b="1" dirty="0">
                <a:solidFill>
                  <a:schemeClr val="tx1"/>
                </a:solidFill>
                <a:latin typeface="Times New Roman" panose="02020603050405020304" pitchFamily="18" charset="0"/>
                <a:cs typeface="Times New Roman" panose="02020603050405020304" pitchFamily="18" charset="0"/>
                <a:sym typeface="+mn-ea"/>
              </a:rPr>
              <a:t>，</a:t>
            </a:r>
            <a:r>
              <a:rPr lang="en-US" altLang="zh-CN" b="1" dirty="0">
                <a:solidFill>
                  <a:schemeClr val="tx1"/>
                </a:solidFill>
                <a:latin typeface="Times New Roman" panose="02020603050405020304" pitchFamily="18" charset="0"/>
                <a:cs typeface="Times New Roman" panose="02020603050405020304" pitchFamily="18" charset="0"/>
                <a:sym typeface="+mn-ea"/>
              </a:rPr>
              <a:t>the goal of medical education at undergraduate stage is relatively general, which is usually guided by the standard of "Chinese Undergraduate Medical Education". </a:t>
            </a:r>
          </a:p>
          <a:p>
            <a:pPr marL="0" marR="0" lvl="0" indent="457200" algn="l" defTabSz="914400" rtl="0" eaLnBrk="1" fontAlgn="auto" latinLnBrk="0" hangingPunct="1">
              <a:lnSpc>
                <a:spcPct val="100000"/>
              </a:lnSpc>
              <a:spcBef>
                <a:spcPts val="0"/>
              </a:spcBef>
              <a:spcAft>
                <a:spcPts val="0"/>
              </a:spcAft>
              <a:buClrTx/>
              <a:buSzTx/>
              <a:buFontTx/>
              <a:buNone/>
              <a:defRPr/>
            </a:pPr>
            <a:endParaRPr lang="en-US" altLang="zh-CN" sz="1200" b="1" kern="1200" dirty="0">
              <a:solidFill>
                <a:schemeClr val="tx1"/>
              </a:solidFill>
              <a:effectLst/>
              <a:latin typeface="Times New Roman" panose="02020603050405020304" pitchFamily="18" charset="0"/>
              <a:ea typeface="+mn-ea"/>
              <a:cs typeface="Times New Roman" panose="02020603050405020304" pitchFamily="18" charset="0"/>
              <a:sym typeface="+mn-ea"/>
            </a:endParaRPr>
          </a:p>
        </p:txBody>
      </p:sp>
    </p:spTree>
    <p:extLst>
      <p:ext uri="{BB962C8B-B14F-4D97-AF65-F5344CB8AC3E}">
        <p14:creationId xmlns:p14="http://schemas.microsoft.com/office/powerpoint/2010/main" val="78448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457200"/>
            <a:r>
              <a:rPr lang="en-US" altLang="zh-CN" dirty="0">
                <a:solidFill>
                  <a:schemeClr val="tx1"/>
                </a:solidFill>
              </a:rPr>
              <a:t>In term of resources , there are also big differences between China and foreign countries.</a:t>
            </a:r>
          </a:p>
          <a:p>
            <a:pPr indent="457200"/>
            <a:r>
              <a:rPr lang="en-US" altLang="zh-CN" dirty="0">
                <a:solidFill>
                  <a:schemeClr val="tx1"/>
                </a:solidFill>
              </a:rPr>
              <a:t>Most medical schools at the undergraduate level  spend a great deal of money on infrastructure, which enables they  to have more than one set of modern educational equipment in each classroom . </a:t>
            </a:r>
          </a:p>
          <a:p>
            <a:pPr indent="457200"/>
            <a:r>
              <a:rPr lang="en-US" altLang="zh-CN" dirty="0">
                <a:solidFill>
                  <a:schemeClr val="tx1"/>
                </a:solidFill>
              </a:rPr>
              <a:t>Taking a clinical major in a European university as an example, its infrastructure includes computer courseware, simulation model, electrocardiogram, supersonic instrument and other modern equipment .</a:t>
            </a:r>
          </a:p>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Although there are a lot of funds invested in the construction of electronic education facilities in China's undergraduate medical schools, the occupation rate and utilization rate of modern medical education equipment are not high because of the expansion of enrollment scale in colleges and universities. </a:t>
            </a:r>
            <a:endParaRPr lang="en-US" altLang="zh-CN" dirty="0">
              <a:solidFill>
                <a:schemeClr val="tx1"/>
              </a:solidFill>
              <a:latin typeface="Times New Roman" panose="02020603050405020304" pitchFamily="18" charset="0"/>
              <a:cs typeface="Times New Roman" panose="02020603050405020304" pitchFamily="18" charset="0"/>
            </a:endParaRPr>
          </a:p>
          <a:p>
            <a:pPr indent="457200"/>
            <a:endParaRPr lang="en-US" altLang="zh-C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75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In terms of </a:t>
            </a:r>
            <a:r>
              <a:rPr lang="en-US" altLang="zh-CN" dirty="0">
                <a:solidFill>
                  <a:schemeClr val="tx1"/>
                </a:solidFill>
                <a:sym typeface="+mn-ea"/>
              </a:rPr>
              <a:t>curriculum, </a:t>
            </a:r>
            <a:r>
              <a:rPr lang="en-US" altLang="zh-CN" dirty="0">
                <a:solidFill>
                  <a:prstClr val="white"/>
                </a:solidFill>
                <a:latin typeface="Times New Roman" panose="02020603050405020304" pitchFamily="18" charset="0"/>
                <a:cs typeface="Times New Roman" panose="02020603050405020304" pitchFamily="18" charset="0"/>
                <a:sym typeface="+mn-ea"/>
              </a:rPr>
              <a:t>it's generally different with different colleges and universities</a:t>
            </a:r>
            <a:r>
              <a:rPr lang="en-US" altLang="zh-CN" dirty="0">
                <a:latin typeface="Times New Roman" panose="02020603050405020304" pitchFamily="18" charset="0"/>
                <a:cs typeface="Times New Roman" panose="02020603050405020304" pitchFamily="18" charset="0"/>
                <a:sym typeface="+mn-ea"/>
              </a:rPr>
              <a:t> abroad</a:t>
            </a:r>
            <a:r>
              <a:rPr lang="en-US" altLang="zh-CN" dirty="0">
                <a:solidFill>
                  <a:prstClr val="white"/>
                </a:solidFill>
                <a:latin typeface="Times New Roman" panose="02020603050405020304" pitchFamily="18" charset="0"/>
                <a:cs typeface="Times New Roman" panose="02020603050405020304" pitchFamily="18" charset="0"/>
                <a:sym typeface="+mn-ea"/>
              </a:rPr>
              <a:t>, and even if it's the same course, </a:t>
            </a:r>
            <a:r>
              <a:rPr lang="en-US" altLang="zh-CN" dirty="0">
                <a:solidFill>
                  <a:schemeClr val="tx1"/>
                </a:solidFill>
                <a:sym typeface="+mn-ea"/>
              </a:rPr>
              <a:t>d</a:t>
            </a:r>
            <a:r>
              <a:rPr lang="en-US" altLang="zh-CN" dirty="0">
                <a:solidFill>
                  <a:schemeClr val="tx1"/>
                </a:solidFill>
                <a:latin typeface="Times New Roman" panose="02020603050405020304" pitchFamily="18" charset="0"/>
                <a:cs typeface="Times New Roman" panose="02020603050405020304" pitchFamily="18" charset="0"/>
                <a:sym typeface="+mn-ea"/>
              </a:rPr>
              <a:t>ifferent teachers will choose the appropriate teaching materials based on the students' needs and their own teaching characteristics .</a:t>
            </a:r>
          </a:p>
          <a:p>
            <a:pPr indent="457200"/>
            <a:r>
              <a:rPr lang="en-US" altLang="zh-CN" dirty="0">
                <a:solidFill>
                  <a:schemeClr val="tx1"/>
                </a:solidFill>
                <a:latin typeface="Times New Roman" panose="02020603050405020304" pitchFamily="18" charset="0"/>
                <a:cs typeface="Times New Roman" panose="02020603050405020304" pitchFamily="18" charset="0"/>
                <a:sym typeface="+mn-ea"/>
              </a:rPr>
              <a:t>In China, there are unified national standards for curriculum, and the selection of teaching materials is generally the same. We mainly choose the standardized textbooks of the Ministry of Education. For example , the "internal medicine" published by the people's Health Publishing House is widely used as the main teaching material .</a:t>
            </a:r>
            <a:endParaRPr lang="zh-CN" altLang="en-US" dirty="0">
              <a:solidFill>
                <a:schemeClr val="tx1"/>
              </a:solidFill>
            </a:endParaRPr>
          </a:p>
        </p:txBody>
      </p:sp>
    </p:spTree>
    <p:extLst>
      <p:ext uri="{BB962C8B-B14F-4D97-AF65-F5344CB8AC3E}">
        <p14:creationId xmlns:p14="http://schemas.microsoft.com/office/powerpoint/2010/main" val="175214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57200"/>
            <a:r>
              <a:rPr lang="en-US" altLang="zh-CN" dirty="0"/>
              <a:t>The above is our enrollment model at home and </a:t>
            </a:r>
            <a:r>
              <a:rPr lang="en-US" altLang="zh-CN" dirty="0" err="1"/>
              <a:t>abord</a:t>
            </a:r>
            <a:r>
              <a:rPr lang="en-US" altLang="zh-CN" dirty="0"/>
              <a:t>, training mode, as well as some of the curriculum </a:t>
            </a:r>
            <a:r>
              <a:rPr lang="en-US" altLang="zh-CN" dirty="0" err="1"/>
              <a:t>comparision</a:t>
            </a:r>
            <a:r>
              <a:rPr lang="en-US" altLang="zh-CN" dirty="0"/>
              <a:t>.</a:t>
            </a:r>
          </a:p>
          <a:p>
            <a:pPr indent="457200"/>
            <a:r>
              <a:rPr lang="en-US" altLang="zh-CN" dirty="0"/>
              <a:t>Let’s start our second part. We will discuss it form external cause and internal cause.</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255810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2B2D3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E5D4C2"/>
              </a:solidFill>
              <a:effectLst/>
              <a:uFillTx/>
              <a:latin typeface="+mj-lt"/>
              <a:ea typeface="+mj-ea"/>
              <a:cs typeface="+mj-cs"/>
              <a:sym typeface="Calibri" panose="020F0502020204030204"/>
            </a:endParaRPr>
          </a:p>
        </p:txBody>
      </p:sp>
      <p:pic>
        <p:nvPicPr>
          <p:cNvPr id="3" name="图片 2" descr="图片2"/>
          <p:cNvPicPr>
            <a:picLocks noChangeAspect="1"/>
          </p:cNvPicPr>
          <p:nvPr userDrawn="1"/>
        </p:nvPicPr>
        <p:blipFill>
          <a:blip r:embed="rId2"/>
          <a:stretch>
            <a:fillRect/>
          </a:stretch>
        </p:blipFill>
        <p:spPr>
          <a:xfrm>
            <a:off x="10558780" y="89535"/>
            <a:ext cx="1546860" cy="769620"/>
          </a:xfrm>
          <a:prstGeom prst="rect">
            <a:avLst/>
          </a:prstGeom>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2B2D3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E5D4C2"/>
              </a:solidFill>
              <a:effectLst/>
              <a:uFillTx/>
              <a:latin typeface="+mj-lt"/>
              <a:ea typeface="+mj-ea"/>
              <a:cs typeface="+mj-cs"/>
              <a:sym typeface="Calibri" panose="020F0502020204030204"/>
            </a:endParaRPr>
          </a:p>
        </p:txBody>
      </p:sp>
      <p:pic>
        <p:nvPicPr>
          <p:cNvPr id="3" name="图片 2" descr="图片2"/>
          <p:cNvPicPr>
            <a:picLocks noChangeAspect="1"/>
          </p:cNvPicPr>
          <p:nvPr userDrawn="1"/>
        </p:nvPicPr>
        <p:blipFill>
          <a:blip r:embed="rId2"/>
          <a:stretch>
            <a:fillRect/>
          </a:stretch>
        </p:blipFill>
        <p:spPr>
          <a:xfrm>
            <a:off x="10645140" y="-61595"/>
            <a:ext cx="1546860" cy="769620"/>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5609897-0089-4BCC-8F4B-639EF02183EC}" type="datetimeFigureOut">
              <a:rPr lang="zh-CN" altLang="en-US" smtClean="0"/>
              <a:t>2019/5/29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71EB4-A505-48ED-84DE-D298661B8A0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71EB4-A505-48ED-84DE-D298661B8A05}" type="slidenum">
              <a:rPr lang="zh-CN" altLang="en-US" smtClean="0"/>
              <a:t>‹#›</a:t>
            </a:fld>
            <a:endParaRPr lang="zh-CN" altLang="en-US"/>
          </a:p>
        </p:txBody>
      </p:sp>
      <p:grpSp>
        <p:nvGrpSpPr>
          <p:cNvPr id="9" name="组合 8"/>
          <p:cNvGrpSpPr/>
          <p:nvPr userDrawn="1"/>
        </p:nvGrpSpPr>
        <p:grpSpPr>
          <a:xfrm>
            <a:off x="10588625" y="8890"/>
            <a:ext cx="1602105" cy="769620"/>
            <a:chOff x="14481" y="470"/>
            <a:chExt cx="2523" cy="1212"/>
          </a:xfrm>
        </p:grpSpPr>
        <p:pic>
          <p:nvPicPr>
            <p:cNvPr id="8" name="图片 7" descr="昆医校徽"/>
            <p:cNvPicPr>
              <a:picLocks noChangeAspect="1"/>
            </p:cNvPicPr>
            <p:nvPr userDrawn="1"/>
          </p:nvPicPr>
          <p:blipFill>
            <a:blip r:embed="rId14"/>
            <a:srcRect l="3989" t="-2991" r="11610" b="6241"/>
            <a:stretch>
              <a:fillRect/>
            </a:stretch>
          </p:blipFill>
          <p:spPr>
            <a:xfrm>
              <a:off x="14481" y="470"/>
              <a:ext cx="1205" cy="1211"/>
            </a:xfrm>
            <a:prstGeom prst="rect">
              <a:avLst/>
            </a:prstGeom>
          </p:spPr>
        </p:pic>
        <p:pic>
          <p:nvPicPr>
            <p:cNvPr id="10" name="图片 9" descr="院徽（定稿）"/>
            <p:cNvPicPr/>
            <p:nvPr userDrawn="1"/>
          </p:nvPicPr>
          <p:blipFill>
            <a:blip r:embed="rId15"/>
            <a:stretch>
              <a:fillRect/>
            </a:stretch>
          </p:blipFill>
          <p:spPr>
            <a:xfrm>
              <a:off x="15686" y="470"/>
              <a:ext cx="1318" cy="1213"/>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09897-0089-4BCC-8F4B-639EF02183EC}" type="datetimeFigureOut">
              <a:rPr lang="zh-CN" altLang="en-US" smtClean="0"/>
              <a:t>2019/5/29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71EB4-A505-48ED-84DE-D298661B8A05}" type="slidenum">
              <a:rPr lang="zh-CN" altLang="en-US" smtClean="0"/>
              <a:t>‹#›</a:t>
            </a:fld>
            <a:endParaRPr lang="zh-CN" altLang="en-US"/>
          </a:p>
        </p:txBody>
      </p:sp>
      <p:grpSp>
        <p:nvGrpSpPr>
          <p:cNvPr id="9" name="组合 8"/>
          <p:cNvGrpSpPr/>
          <p:nvPr userDrawn="1"/>
        </p:nvGrpSpPr>
        <p:grpSpPr>
          <a:xfrm>
            <a:off x="10588625" y="26670"/>
            <a:ext cx="1602105" cy="769620"/>
            <a:chOff x="14481" y="470"/>
            <a:chExt cx="2523" cy="1212"/>
          </a:xfrm>
        </p:grpSpPr>
        <p:pic>
          <p:nvPicPr>
            <p:cNvPr id="8" name="图片 7" descr="昆医校徽"/>
            <p:cNvPicPr>
              <a:picLocks noChangeAspect="1"/>
            </p:cNvPicPr>
            <p:nvPr userDrawn="1"/>
          </p:nvPicPr>
          <p:blipFill>
            <a:blip r:embed="rId14"/>
            <a:srcRect l="3989" t="-2991" r="11610" b="6241"/>
            <a:stretch>
              <a:fillRect/>
            </a:stretch>
          </p:blipFill>
          <p:spPr>
            <a:xfrm>
              <a:off x="14481" y="470"/>
              <a:ext cx="1205" cy="1211"/>
            </a:xfrm>
            <a:prstGeom prst="rect">
              <a:avLst/>
            </a:prstGeom>
          </p:spPr>
        </p:pic>
        <p:pic>
          <p:nvPicPr>
            <p:cNvPr id="10" name="图片 9" descr="院徽（定稿）"/>
            <p:cNvPicPr/>
            <p:nvPr userDrawn="1"/>
          </p:nvPicPr>
          <p:blipFill>
            <a:blip r:embed="rId15"/>
            <a:stretch>
              <a:fillRect/>
            </a:stretch>
          </p:blipFill>
          <p:spPr>
            <a:xfrm>
              <a:off x="15686" y="470"/>
              <a:ext cx="1318" cy="1213"/>
            </a:xfrm>
            <a:prstGeom prst="rect">
              <a:avLst/>
            </a:prstGeom>
          </p:spPr>
        </p:pic>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2.jpeg"/><Relationship Id="rId4" Type="http://schemas.openxmlformats.org/officeDocument/2006/relationships/tags" Target="../tags/tag5.xml"/><Relationship Id="rId9"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7.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notesSlide" Target="../notesSlides/notesSlide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slideLayout" Target="../slideLayouts/slideLayout12.xml"/><Relationship Id="rId5" Type="http://schemas.openxmlformats.org/officeDocument/2006/relationships/tags" Target="../tags/tag1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11" name="PA-矩形 10"/>
          <p:cNvSpPr/>
          <p:nvPr>
            <p:custDataLst>
              <p:tags r:id="rId1"/>
            </p:custDataLst>
          </p:nvPr>
        </p:nvSpPr>
        <p:spPr>
          <a:xfrm>
            <a:off x="0" y="0"/>
            <a:ext cx="12192000" cy="6858000"/>
          </a:xfrm>
          <a:prstGeom prst="rect">
            <a:avLst/>
          </a:prstGeom>
          <a:solidFill>
            <a:sysClr val="windowText" lastClr="000000">
              <a:alpha val="30000"/>
            </a:sys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2" name="PA-组合 11"/>
          <p:cNvGrpSpPr/>
          <p:nvPr>
            <p:custDataLst>
              <p:tags r:id="rId2"/>
            </p:custDataLst>
          </p:nvPr>
        </p:nvGrpSpPr>
        <p:grpSpPr>
          <a:xfrm>
            <a:off x="2164261" y="1107213"/>
            <a:ext cx="7924799" cy="3867150"/>
            <a:chOff x="4143375" y="1590675"/>
            <a:chExt cx="3905250" cy="3867150"/>
          </a:xfrm>
        </p:grpSpPr>
        <p:sp>
          <p:nvSpPr>
            <p:cNvPr id="13" name="PA-矩形 12"/>
            <p:cNvSpPr/>
            <p:nvPr>
              <p:custDataLst>
                <p:tags r:id="rId4"/>
              </p:custDataLst>
            </p:nvPr>
          </p:nvSpPr>
          <p:spPr>
            <a:xfrm>
              <a:off x="4143375" y="1590675"/>
              <a:ext cx="3905250" cy="3867150"/>
            </a:xfrm>
            <a:prstGeom prst="rect">
              <a:avLst/>
            </a:prstGeom>
            <a:noFill/>
            <a:ln w="88900" cap="flat" cmpd="sng" algn="ctr">
              <a:solidFill>
                <a:schemeClr val="accent1"/>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PA-矩形 13"/>
            <p:cNvSpPr/>
            <p:nvPr>
              <p:custDataLst>
                <p:tags r:id="rId5"/>
              </p:custDataLst>
            </p:nvPr>
          </p:nvSpPr>
          <p:spPr>
            <a:xfrm>
              <a:off x="4204241" y="1704976"/>
              <a:ext cx="3774648" cy="3638549"/>
            </a:xfrm>
            <a:prstGeom prst="rect">
              <a:avLst/>
            </a:prstGeom>
            <a:solidFill>
              <a:srgbClr val="FFFFFF">
                <a:alpha val="20000"/>
              </a:srgbClr>
            </a:solidFill>
            <a:ln w="38100" cap="flat" cmpd="sng" algn="ctr">
              <a:solidFill>
                <a:schemeClr val="accent1"/>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5" name="PA-矩形 14"/>
          <p:cNvSpPr/>
          <p:nvPr>
            <p:custDataLst>
              <p:tags r:id="rId3"/>
            </p:custDataLst>
          </p:nvPr>
        </p:nvSpPr>
        <p:spPr>
          <a:xfrm>
            <a:off x="2505114" y="1886482"/>
            <a:ext cx="7182131" cy="2308324"/>
          </a:xfrm>
          <a:prstGeom prst="rect">
            <a:avLst/>
          </a:prstGeom>
        </p:spPr>
        <p:txBody>
          <a:bodyPr wrap="square">
            <a:spAutoFit/>
          </a:bodyPr>
          <a:lstStyle/>
          <a:p>
            <a:pPr lvl="0" algn="ctr">
              <a:tabLst>
                <a:tab pos="1620520" algn="l"/>
              </a:tabLst>
            </a:pPr>
            <a:r>
              <a:rPr lang="en-US" altLang="zh-CN" sz="4800" b="1" kern="100" dirty="0">
                <a:solidFill>
                  <a:prstClr val="white"/>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rPr>
              <a:t>Management Reform </a:t>
            </a:r>
          </a:p>
          <a:p>
            <a:pPr lvl="0" algn="ctr">
              <a:tabLst>
                <a:tab pos="1620520" algn="l"/>
              </a:tabLst>
            </a:pPr>
            <a:r>
              <a:rPr lang="en-US" altLang="zh-CN" sz="3200" b="1" kern="100" dirty="0">
                <a:solidFill>
                  <a:prstClr val="white"/>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rPr>
              <a:t>in Undergraduate Stage of Medical Elite Education under the Background of Mass Higher Education</a:t>
            </a:r>
          </a:p>
        </p:txBody>
      </p:sp>
      <p:sp>
        <p:nvSpPr>
          <p:cNvPr id="100" name="文本框 99"/>
          <p:cNvSpPr txBox="1"/>
          <p:nvPr/>
        </p:nvSpPr>
        <p:spPr>
          <a:xfrm>
            <a:off x="1870075" y="5695315"/>
            <a:ext cx="8451850" cy="645160"/>
          </a:xfrm>
          <a:prstGeom prst="rect">
            <a:avLst/>
          </a:prstGeom>
          <a:solidFill>
            <a:srgbClr val="4472C4"/>
          </a:solidFill>
          <a:ln w="9525">
            <a:noFill/>
          </a:ln>
        </p:spPr>
        <p:txBody>
          <a:bodyPr wrap="square">
            <a:spAutoFit/>
          </a:bodyPr>
          <a:lstStyle/>
          <a:p>
            <a:pPr indent="0" algn="ctr"/>
            <a:r>
              <a:rPr lang="en-US" b="1">
                <a:solidFill>
                  <a:schemeClr val="bg1"/>
                </a:solidFill>
                <a:latin typeface="Times New Roman" panose="02020603050405020304" pitchFamily="18" charset="0"/>
                <a:cs typeface="Times New Roman" panose="02020603050405020304" pitchFamily="18" charset="0"/>
              </a:rPr>
              <a:t>The Third Affiliated Hospital of Kunming Medical University, China </a:t>
            </a:r>
          </a:p>
          <a:p>
            <a:pPr indent="0" algn="ctr"/>
            <a:r>
              <a:rPr lang="en-US" b="1">
                <a:solidFill>
                  <a:schemeClr val="bg1"/>
                </a:solidFill>
                <a:latin typeface="Times New Roman" panose="02020603050405020304" pitchFamily="18" charset="0"/>
                <a:cs typeface="Times New Roman" panose="02020603050405020304" pitchFamily="18" charset="0"/>
              </a:rPr>
              <a:t>Dong Jian, </a:t>
            </a:r>
            <a:r>
              <a:rPr lang="en-US" b="1">
                <a:solidFill>
                  <a:schemeClr val="bg1"/>
                </a:solidFill>
                <a:latin typeface="Times New Roman" panose="02020603050405020304" pitchFamily="18" charset="0"/>
                <a:cs typeface="Times New Roman" panose="02020603050405020304" pitchFamily="18" charset="0"/>
                <a:sym typeface="+mn-ea"/>
              </a:rPr>
              <a:t>Sun Wen </a:t>
            </a:r>
            <a:endParaRPr lang="en-US" altLang="en-US" b="1">
              <a:solidFill>
                <a:schemeClr val="bg1"/>
              </a:solidFill>
              <a:latin typeface="Times New Roman" panose="02020603050405020304" pitchFamily="18" charset="0"/>
              <a:cs typeface="Times New Roman" panose="02020603050405020304" pitchFamily="18" charset="0"/>
            </a:endParaRPr>
          </a:p>
        </p:txBody>
      </p:sp>
      <p:grpSp>
        <p:nvGrpSpPr>
          <p:cNvPr id="9" name="组合 8"/>
          <p:cNvGrpSpPr/>
          <p:nvPr userDrawn="1"/>
        </p:nvGrpSpPr>
        <p:grpSpPr>
          <a:xfrm>
            <a:off x="10589895" y="0"/>
            <a:ext cx="1602105" cy="770255"/>
            <a:chOff x="14481" y="470"/>
            <a:chExt cx="2523" cy="1213"/>
          </a:xfrm>
        </p:grpSpPr>
        <p:pic>
          <p:nvPicPr>
            <p:cNvPr id="7" name="图片 6" descr="昆医校徽"/>
            <p:cNvPicPr>
              <a:picLocks noChangeAspect="1"/>
            </p:cNvPicPr>
            <p:nvPr userDrawn="1"/>
          </p:nvPicPr>
          <p:blipFill>
            <a:blip r:embed="rId9"/>
            <a:srcRect l="3989" t="-2991" r="11610" b="6241"/>
            <a:stretch>
              <a:fillRect/>
            </a:stretch>
          </p:blipFill>
          <p:spPr>
            <a:xfrm>
              <a:off x="14481" y="470"/>
              <a:ext cx="1205" cy="1211"/>
            </a:xfrm>
            <a:prstGeom prst="rect">
              <a:avLst/>
            </a:prstGeom>
          </p:spPr>
        </p:pic>
        <p:pic>
          <p:nvPicPr>
            <p:cNvPr id="8" name="图片 7" descr="院徽（定稿）"/>
            <p:cNvPicPr/>
            <p:nvPr userDrawn="1"/>
          </p:nvPicPr>
          <p:blipFill>
            <a:blip r:embed="rId10"/>
            <a:stretch>
              <a:fillRect/>
            </a:stretch>
          </p:blipFill>
          <p:spPr>
            <a:xfrm>
              <a:off x="15686" y="470"/>
              <a:ext cx="1318" cy="121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6" presetClass="emph" presetSubtype="0" repeatCount="2000" fill="hold" nodeType="withEffect">
                                  <p:stCondLst>
                                    <p:cond delay="0"/>
                                  </p:stCondLst>
                                  <p:childTnLst>
                                    <p:animScale>
                                      <p:cBhvr>
                                        <p:cTn id="8" dur="500" fill="hold"/>
                                        <p:tgtEl>
                                          <p:spTgt spid="12"/>
                                        </p:tgtEl>
                                      </p:cBhvr>
                                      <p:by x="120000" y="120000"/>
                                    </p:animScale>
                                  </p:childTnLst>
                                </p:cTn>
                              </p:par>
                              <p:par>
                                <p:cTn id="9" presetID="10" presetClass="exit" presetSubtype="0" repeatCount="200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96545" y="462503"/>
            <a:ext cx="3534557"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Difference of culture style</a:t>
            </a:r>
          </a:p>
        </p:txBody>
      </p:sp>
      <p:sp>
        <p:nvSpPr>
          <p:cNvPr id="3" name="矩形: 圆角 2"/>
          <p:cNvSpPr/>
          <p:nvPr/>
        </p:nvSpPr>
        <p:spPr>
          <a:xfrm>
            <a:off x="1542576" y="2310918"/>
            <a:ext cx="1677880" cy="1677880"/>
          </a:xfrm>
          <a:prstGeom prst="roundRect">
            <a:avLst/>
          </a:prstGeom>
          <a:solidFill>
            <a:srgbClr val="2B2D3A"/>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51596" y="4812396"/>
            <a:ext cx="3059837" cy="1077218"/>
          </a:xfrm>
          <a:prstGeom prst="rect">
            <a:avLst/>
          </a:prstGeom>
        </p:spPr>
        <p:txBody>
          <a:bodyPr wrap="square">
            <a:spAutoFit/>
          </a:bodyPr>
          <a:lstStyle/>
          <a:p>
            <a:pPr algn="ctr"/>
            <a:r>
              <a:rPr lang="en-US" altLang="zh-CN" sz="3200" dirty="0">
                <a:solidFill>
                  <a:schemeClr val="bg1"/>
                </a:solidFill>
                <a:latin typeface="Times New Roman" panose="02020603050405020304" pitchFamily="18" charset="0"/>
                <a:cs typeface="Times New Roman" panose="02020603050405020304" pitchFamily="18" charset="0"/>
              </a:rPr>
              <a:t>Admission autonomy </a:t>
            </a:r>
            <a:endParaRPr lang="zh-CN" altLang="en-US" sz="3200" b="1" dirty="0">
              <a:solidFill>
                <a:schemeClr val="bg1"/>
              </a:solidFill>
            </a:endParaRPr>
          </a:p>
        </p:txBody>
      </p:sp>
      <p:sp>
        <p:nvSpPr>
          <p:cNvPr id="30" name="矩形 29"/>
          <p:cNvSpPr/>
          <p:nvPr/>
        </p:nvSpPr>
        <p:spPr>
          <a:xfrm>
            <a:off x="4591942" y="4773207"/>
            <a:ext cx="3392749" cy="1569660"/>
          </a:xfrm>
          <a:prstGeom prst="rect">
            <a:avLst/>
          </a:prstGeom>
        </p:spPr>
        <p:txBody>
          <a:bodyPr wrap="square">
            <a:spAutoFit/>
          </a:bodyPr>
          <a:lstStyle/>
          <a:p>
            <a:pPr algn="ctr"/>
            <a:r>
              <a:rPr lang="en-US" altLang="zh-CN" sz="3200" dirty="0">
                <a:solidFill>
                  <a:prstClr val="white"/>
                </a:solidFill>
                <a:latin typeface="Times New Roman" panose="02020603050405020304" pitchFamily="18" charset="0"/>
                <a:cs typeface="Times New Roman" panose="02020603050405020304" pitchFamily="18" charset="0"/>
              </a:rPr>
              <a:t>The requirements  of medical education</a:t>
            </a:r>
            <a:endParaRPr lang="zh-CN" altLang="en-US" sz="3200" b="1" dirty="0">
              <a:solidFill>
                <a:srgbClr val="92D050"/>
              </a:solidFill>
            </a:endParaRPr>
          </a:p>
        </p:txBody>
      </p:sp>
      <p:sp>
        <p:nvSpPr>
          <p:cNvPr id="31" name="矩形: 圆角 30"/>
          <p:cNvSpPr/>
          <p:nvPr/>
        </p:nvSpPr>
        <p:spPr>
          <a:xfrm>
            <a:off x="8876252" y="2305106"/>
            <a:ext cx="1677880" cy="1677880"/>
          </a:xfrm>
          <a:prstGeom prst="roundRect">
            <a:avLst/>
          </a:prstGeom>
          <a:solidFill>
            <a:srgbClr val="2B2D3A"/>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8363641" y="4812396"/>
            <a:ext cx="3107183" cy="1077218"/>
          </a:xfrm>
          <a:prstGeom prst="rect">
            <a:avLst/>
          </a:prstGeom>
        </p:spPr>
        <p:txBody>
          <a:bodyPr wrap="square">
            <a:spAutoFit/>
          </a:bodyPr>
          <a:lstStyle/>
          <a:p>
            <a:pPr algn="ctr"/>
            <a:r>
              <a:rPr lang="en-US" altLang="zh-CN" sz="3200" dirty="0">
                <a:solidFill>
                  <a:prstClr val="white"/>
                </a:solidFill>
                <a:latin typeface="Times New Roman" panose="02020603050405020304" pitchFamily="18" charset="0"/>
                <a:cs typeface="Times New Roman" panose="02020603050405020304" pitchFamily="18" charset="0"/>
              </a:rPr>
              <a:t>The employment problem</a:t>
            </a:r>
          </a:p>
        </p:txBody>
      </p:sp>
      <p:sp>
        <p:nvSpPr>
          <p:cNvPr id="33" name="Freeform 46"/>
          <p:cNvSpPr>
            <a:spLocks noChangeArrowheads="1"/>
          </p:cNvSpPr>
          <p:nvPr/>
        </p:nvSpPr>
        <p:spPr bwMode="auto">
          <a:xfrm>
            <a:off x="9183254" y="2612719"/>
            <a:ext cx="1063875" cy="1015147"/>
          </a:xfrm>
          <a:custGeom>
            <a:avLst/>
            <a:gdLst>
              <a:gd name="T0" fmla="*/ 163754 w 461"/>
              <a:gd name="T1" fmla="*/ 150508 h 443"/>
              <a:gd name="T2" fmla="*/ 163754 w 461"/>
              <a:gd name="T3" fmla="*/ 150508 h 443"/>
              <a:gd name="T4" fmla="*/ 128116 w 461"/>
              <a:gd name="T5" fmla="*/ 111089 h 443"/>
              <a:gd name="T6" fmla="*/ 139845 w 461"/>
              <a:gd name="T7" fmla="*/ 87349 h 443"/>
              <a:gd name="T8" fmla="*/ 147965 w 461"/>
              <a:gd name="T9" fmla="*/ 67639 h 443"/>
              <a:gd name="T10" fmla="*/ 143905 w 461"/>
              <a:gd name="T11" fmla="*/ 59128 h 443"/>
              <a:gd name="T12" fmla="*/ 147965 w 461"/>
              <a:gd name="T13" fmla="*/ 39419 h 443"/>
              <a:gd name="T14" fmla="*/ 103756 w 461"/>
              <a:gd name="T15" fmla="*/ 0 h 443"/>
              <a:gd name="T16" fmla="*/ 59547 w 461"/>
              <a:gd name="T17" fmla="*/ 39419 h 443"/>
              <a:gd name="T18" fmla="*/ 63607 w 461"/>
              <a:gd name="T19" fmla="*/ 59128 h 443"/>
              <a:gd name="T20" fmla="*/ 59547 w 461"/>
              <a:gd name="T21" fmla="*/ 67639 h 443"/>
              <a:gd name="T22" fmla="*/ 67667 w 461"/>
              <a:gd name="T23" fmla="*/ 87349 h 443"/>
              <a:gd name="T24" fmla="*/ 79847 w 461"/>
              <a:gd name="T25" fmla="*/ 111089 h 443"/>
              <a:gd name="T26" fmla="*/ 43758 w 461"/>
              <a:gd name="T27" fmla="*/ 150508 h 443"/>
              <a:gd name="T28" fmla="*/ 0 w 461"/>
              <a:gd name="T29" fmla="*/ 178281 h 443"/>
              <a:gd name="T30" fmla="*/ 0 w 461"/>
              <a:gd name="T31" fmla="*/ 197990 h 443"/>
              <a:gd name="T32" fmla="*/ 103756 w 461"/>
              <a:gd name="T33" fmla="*/ 197990 h 443"/>
              <a:gd name="T34" fmla="*/ 207512 w 461"/>
              <a:gd name="T35" fmla="*/ 197990 h 443"/>
              <a:gd name="T36" fmla="*/ 207512 w 461"/>
              <a:gd name="T37" fmla="*/ 178281 h 443"/>
              <a:gd name="T38" fmla="*/ 163754 w 461"/>
              <a:gd name="T39" fmla="*/ 150508 h 4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rgbClr val="4472C4"/>
          </a:solidFill>
          <a:ln>
            <a:noFill/>
          </a:ln>
          <a:effectLst/>
        </p:spPr>
        <p:txBody>
          <a:bodyPr wrap="none" lIns="34291" tIns="17145" rIns="34291" bIns="17145" anchor="ctr"/>
          <a:lstStyle/>
          <a:p>
            <a:endParaRPr lang="en-US" sz="2400">
              <a:solidFill>
                <a:srgbClr val="080808"/>
              </a:solidFill>
              <a:cs typeface="+mn-ea"/>
              <a:sym typeface="+mn-lt"/>
            </a:endParaRPr>
          </a:p>
        </p:txBody>
      </p:sp>
      <p:grpSp>
        <p:nvGrpSpPr>
          <p:cNvPr id="4" name="组合 3"/>
          <p:cNvGrpSpPr/>
          <p:nvPr/>
        </p:nvGrpSpPr>
        <p:grpSpPr>
          <a:xfrm>
            <a:off x="5257060" y="2281352"/>
            <a:ext cx="1677880" cy="1677880"/>
            <a:chOff x="5257060" y="2281352"/>
            <a:chExt cx="1677880" cy="1677880"/>
          </a:xfrm>
        </p:grpSpPr>
        <p:sp>
          <p:nvSpPr>
            <p:cNvPr id="29" name="矩形: 圆角 28"/>
            <p:cNvSpPr/>
            <p:nvPr/>
          </p:nvSpPr>
          <p:spPr>
            <a:xfrm>
              <a:off x="5257060" y="2281352"/>
              <a:ext cx="1677880" cy="1677880"/>
            </a:xfrm>
            <a:prstGeom prst="roundRect">
              <a:avLst/>
            </a:prstGeom>
            <a:solidFill>
              <a:srgbClr val="2B2D3A"/>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67"/>
            <p:cNvSpPr>
              <a:spLocks noChangeArrowheads="1"/>
            </p:cNvSpPr>
            <p:nvPr/>
          </p:nvSpPr>
          <p:spPr bwMode="auto">
            <a:xfrm>
              <a:off x="5701651" y="2467224"/>
              <a:ext cx="1047627" cy="1218171"/>
            </a:xfrm>
            <a:custGeom>
              <a:avLst/>
              <a:gdLst>
                <a:gd name="T0" fmla="*/ 196198 w 453"/>
                <a:gd name="T1" fmla="*/ 83098 h 533"/>
                <a:gd name="T2" fmla="*/ 196198 w 453"/>
                <a:gd name="T3" fmla="*/ 83098 h 533"/>
                <a:gd name="T4" fmla="*/ 19891 w 453"/>
                <a:gd name="T5" fmla="*/ 71482 h 533"/>
                <a:gd name="T6" fmla="*/ 0 w 453"/>
                <a:gd name="T7" fmla="*/ 79524 h 533"/>
                <a:gd name="T8" fmla="*/ 39782 w 453"/>
                <a:gd name="T9" fmla="*/ 237678 h 533"/>
                <a:gd name="T10" fmla="*/ 63742 w 453"/>
                <a:gd name="T11" fmla="*/ 237678 h 533"/>
                <a:gd name="T12" fmla="*/ 43851 w 453"/>
                <a:gd name="T13" fmla="*/ 158601 h 533"/>
                <a:gd name="T14" fmla="*/ 200266 w 453"/>
                <a:gd name="T15" fmla="*/ 87119 h 533"/>
                <a:gd name="T16" fmla="*/ 196198 w 453"/>
                <a:gd name="T17" fmla="*/ 83098 h 5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rgbClr val="4472C4"/>
            </a:solidFill>
            <a:ln>
              <a:noFill/>
            </a:ln>
            <a:effectLst/>
          </p:spPr>
          <p:txBody>
            <a:bodyPr wrap="none" lIns="34291" tIns="17145" rIns="34291" bIns="17145" anchor="ctr"/>
            <a:lstStyle/>
            <a:p>
              <a:endParaRPr lang="en-US" sz="2400">
                <a:solidFill>
                  <a:srgbClr val="080808"/>
                </a:solidFill>
                <a:cs typeface="+mn-ea"/>
                <a:sym typeface="+mn-lt"/>
              </a:endParaRPr>
            </a:p>
          </p:txBody>
        </p:sp>
      </p:grpSp>
      <p:sp>
        <p:nvSpPr>
          <p:cNvPr id="35" name="Freeform 161"/>
          <p:cNvSpPr>
            <a:spLocks noChangeArrowheads="1"/>
          </p:cNvSpPr>
          <p:nvPr/>
        </p:nvSpPr>
        <p:spPr bwMode="auto">
          <a:xfrm>
            <a:off x="1829276" y="2597163"/>
            <a:ext cx="1104479" cy="958295"/>
          </a:xfrm>
          <a:custGeom>
            <a:avLst/>
            <a:gdLst>
              <a:gd name="T0" fmla="*/ 215449 w 479"/>
              <a:gd name="T1" fmla="*/ 175196 h 417"/>
              <a:gd name="T2" fmla="*/ 215449 w 479"/>
              <a:gd name="T3" fmla="*/ 175196 h 417"/>
              <a:gd name="T4" fmla="*/ 115838 w 479"/>
              <a:gd name="T5" fmla="*/ 0 h 417"/>
              <a:gd name="T6" fmla="*/ 107725 w 479"/>
              <a:gd name="T7" fmla="*/ 0 h 417"/>
              <a:gd name="T8" fmla="*/ 99611 w 479"/>
              <a:gd name="T9" fmla="*/ 0 h 417"/>
              <a:gd name="T10" fmla="*/ 0 w 479"/>
              <a:gd name="T11" fmla="*/ 175196 h 417"/>
              <a:gd name="T12" fmla="*/ 0 w 479"/>
              <a:gd name="T13" fmla="*/ 183282 h 417"/>
              <a:gd name="T14" fmla="*/ 7662 w 479"/>
              <a:gd name="T15" fmla="*/ 186876 h 417"/>
              <a:gd name="T16" fmla="*/ 207787 w 479"/>
              <a:gd name="T17" fmla="*/ 186876 h 417"/>
              <a:gd name="T18" fmla="*/ 215449 w 479"/>
              <a:gd name="T19" fmla="*/ 183282 h 417"/>
              <a:gd name="T20" fmla="*/ 215449 w 479"/>
              <a:gd name="T21" fmla="*/ 175196 h 417"/>
              <a:gd name="T22" fmla="*/ 119444 w 479"/>
              <a:gd name="T23" fmla="*/ 167110 h 417"/>
              <a:gd name="T24" fmla="*/ 119444 w 479"/>
              <a:gd name="T25" fmla="*/ 167110 h 417"/>
              <a:gd name="T26" fmla="*/ 95555 w 479"/>
              <a:gd name="T27" fmla="*/ 167110 h 417"/>
              <a:gd name="T28" fmla="*/ 95555 w 479"/>
              <a:gd name="T29" fmla="*/ 143301 h 417"/>
              <a:gd name="T30" fmla="*/ 119444 w 479"/>
              <a:gd name="T31" fmla="*/ 143301 h 417"/>
              <a:gd name="T32" fmla="*/ 119444 w 479"/>
              <a:gd name="T33" fmla="*/ 167110 h 417"/>
              <a:gd name="T34" fmla="*/ 119444 w 479"/>
              <a:gd name="T35" fmla="*/ 127579 h 417"/>
              <a:gd name="T36" fmla="*/ 119444 w 479"/>
              <a:gd name="T37" fmla="*/ 127579 h 417"/>
              <a:gd name="T38" fmla="*/ 95555 w 479"/>
              <a:gd name="T39" fmla="*/ 127579 h 417"/>
              <a:gd name="T40" fmla="*/ 95555 w 479"/>
              <a:gd name="T41" fmla="*/ 60196 h 417"/>
              <a:gd name="T42" fmla="*/ 119444 w 479"/>
              <a:gd name="T43" fmla="*/ 60196 h 417"/>
              <a:gd name="T44" fmla="*/ 119444 w 479"/>
              <a:gd name="T45" fmla="*/ 127579 h 4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rgbClr val="4472C4"/>
          </a:solidFill>
          <a:ln>
            <a:noFill/>
          </a:ln>
          <a:effectLst/>
        </p:spPr>
        <p:txBody>
          <a:bodyPr wrap="none" lIns="34291" tIns="17145" rIns="34291" bIns="17145" anchor="ctr"/>
          <a:lstStyle/>
          <a:p>
            <a:endParaRPr lang="en-US" sz="2400">
              <a:solidFill>
                <a:srgbClr val="080808"/>
              </a:solidFill>
              <a:cs typeface="+mn-ea"/>
              <a:sym typeface="+mn-lt"/>
            </a:endParaRPr>
          </a:p>
        </p:txBody>
      </p:sp>
      <p:grpSp>
        <p:nvGrpSpPr>
          <p:cNvPr id="21" name="组合 20"/>
          <p:cNvGrpSpPr/>
          <p:nvPr/>
        </p:nvGrpSpPr>
        <p:grpSpPr>
          <a:xfrm>
            <a:off x="1" y="7600"/>
            <a:ext cx="12608557" cy="1422992"/>
            <a:chOff x="1498384" y="3070871"/>
            <a:chExt cx="17198186" cy="2589928"/>
          </a:xfrm>
        </p:grpSpPr>
        <p:sp>
          <p:nvSpPr>
            <p:cNvPr id="22" name="平行四边形 15"/>
            <p:cNvSpPr>
              <a:spLocks noChangeArrowheads="1"/>
            </p:cNvSpPr>
            <p:nvPr/>
          </p:nvSpPr>
          <p:spPr bwMode="auto">
            <a:xfrm>
              <a:off x="6944312" y="3602075"/>
              <a:ext cx="11752258" cy="1998424"/>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bg1">
                <a:lumMod val="95000"/>
              </a:schemeClr>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3"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chemeClr val="accent1">
                <a:lumMod val="20000"/>
                <a:lumOff val="80000"/>
              </a:schemeClr>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4" name="直角三角形 6"/>
            <p:cNvSpPr>
              <a:spLocks noChangeArrowheads="1"/>
            </p:cNvSpPr>
            <p:nvPr/>
          </p:nvSpPr>
          <p:spPr bwMode="auto">
            <a:xfrm flipH="1">
              <a:off x="1498384" y="3234734"/>
              <a:ext cx="570821" cy="367343"/>
            </a:xfrm>
            <a:prstGeom prst="rtTriangle">
              <a:avLst/>
            </a:prstGeom>
            <a:solidFill>
              <a:schemeClr val="accent1">
                <a:lumMod val="60000"/>
                <a:lumOff val="40000"/>
              </a:schemeClr>
            </a:solidFill>
            <a:ln w="12700">
              <a:solidFill>
                <a:schemeClr val="accent1">
                  <a:lumMod val="60000"/>
                  <a:lumOff val="40000"/>
                </a:schemeClr>
              </a:solid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25" name="平行四边形 15"/>
            <p:cNvSpPr>
              <a:spLocks noChangeArrowheads="1"/>
            </p:cNvSpPr>
            <p:nvPr/>
          </p:nvSpPr>
          <p:spPr bwMode="auto">
            <a:xfrm>
              <a:off x="1498384" y="3602077"/>
              <a:ext cx="5903649" cy="2058722"/>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26" name="矩形 25"/>
          <p:cNvSpPr/>
          <p:nvPr/>
        </p:nvSpPr>
        <p:spPr>
          <a:xfrm>
            <a:off x="404386" y="662111"/>
            <a:ext cx="3517373"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 of external cause</a:t>
            </a:r>
          </a:p>
        </p:txBody>
      </p:sp>
      <p:sp>
        <p:nvSpPr>
          <p:cNvPr id="27" name="矩形 26"/>
          <p:cNvSpPr/>
          <p:nvPr/>
        </p:nvSpPr>
        <p:spPr>
          <a:xfrm>
            <a:off x="4471836" y="600556"/>
            <a:ext cx="7315778" cy="461665"/>
          </a:xfrm>
          <a:prstGeom prst="rect">
            <a:avLst/>
          </a:prstGeom>
        </p:spPr>
        <p:txBody>
          <a:bodyPr wrap="square">
            <a:spAutoFit/>
          </a:bodyPr>
          <a:lstStyle/>
          <a:p>
            <a:r>
              <a:rPr lang="en-US" altLang="zh-CN" sz="2400" b="1" dirty="0">
                <a:solidFill>
                  <a:srgbClr val="4472C4"/>
                </a:solidFill>
                <a:latin typeface="Times New Roman" panose="02020603050405020304" pitchFamily="18" charset="0"/>
                <a:cs typeface="Times New Roman" panose="02020603050405020304" pitchFamily="18" charset="0"/>
              </a:rPr>
              <a:t>The social level and the educational development level </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7600"/>
            <a:ext cx="4358937" cy="1018055"/>
            <a:chOff x="1498384" y="3070871"/>
            <a:chExt cx="4358937" cy="1852919"/>
          </a:xfrm>
        </p:grpSpPr>
        <p:sp>
          <p:nvSpPr>
            <p:cNvPr id="10"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rgbClr val="4472C4"/>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11" name="直角三角形 6"/>
            <p:cNvSpPr>
              <a:spLocks noChangeArrowheads="1"/>
            </p:cNvSpPr>
            <p:nvPr/>
          </p:nvSpPr>
          <p:spPr bwMode="auto">
            <a:xfrm flipH="1">
              <a:off x="1498384" y="3234734"/>
              <a:ext cx="570821" cy="367343"/>
            </a:xfrm>
            <a:prstGeom prst="rtTriangle">
              <a:avLst/>
            </a:prstGeom>
            <a:solidFill>
              <a:srgbClr val="4472C4"/>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12" name="平行四边形 15"/>
            <p:cNvSpPr>
              <a:spLocks noChangeArrowheads="1"/>
            </p:cNvSpPr>
            <p:nvPr/>
          </p:nvSpPr>
          <p:spPr bwMode="auto">
            <a:xfrm>
              <a:off x="1498385" y="3602077"/>
              <a:ext cx="4358936"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3" name="矩形 12"/>
          <p:cNvSpPr/>
          <p:nvPr/>
        </p:nvSpPr>
        <p:spPr>
          <a:xfrm>
            <a:off x="496545" y="462503"/>
            <a:ext cx="3459665"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 of internal cause</a:t>
            </a:r>
          </a:p>
        </p:txBody>
      </p:sp>
      <p:cxnSp>
        <p:nvCxnSpPr>
          <p:cNvPr id="28" name="直接连接符 27"/>
          <p:cNvCxnSpPr/>
          <p:nvPr/>
        </p:nvCxnSpPr>
        <p:spPr>
          <a:xfrm>
            <a:off x="-36799" y="2221664"/>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866124" y="1979535"/>
            <a:ext cx="10459751" cy="461665"/>
          </a:xfrm>
          <a:prstGeom prst="rect">
            <a:avLst/>
          </a:prstGeom>
          <a:solidFill>
            <a:schemeClr val="bg1"/>
          </a:solidFill>
        </p:spPr>
        <p:txBody>
          <a:bodyPr wrap="square">
            <a:spAutoFit/>
          </a:bodyPr>
          <a:lstStyle/>
          <a:p>
            <a:pPr algn="ctr"/>
            <a:r>
              <a:rPr lang="en-US" altLang="zh-CN" sz="2400" dirty="0">
                <a:solidFill>
                  <a:schemeClr val="accent1"/>
                </a:solidFill>
                <a:latin typeface="Times New Roman" panose="02020603050405020304" pitchFamily="18" charset="0"/>
                <a:cs typeface="Times New Roman" panose="02020603050405020304" pitchFamily="18" charset="0"/>
              </a:rPr>
              <a:t>MODE AND ORIENTATION OF UNDERGRADUATE MEDICAL EDUCATION</a:t>
            </a:r>
          </a:p>
        </p:txBody>
      </p:sp>
      <p:cxnSp>
        <p:nvCxnSpPr>
          <p:cNvPr id="15" name="直接连接符 14"/>
          <p:cNvCxnSpPr/>
          <p:nvPr/>
        </p:nvCxnSpPr>
        <p:spPr>
          <a:xfrm>
            <a:off x="-36799" y="372134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804272" y="3399448"/>
            <a:ext cx="4509857" cy="523220"/>
          </a:xfrm>
          <a:prstGeom prst="rect">
            <a:avLst/>
          </a:prstGeom>
          <a:solidFill>
            <a:schemeClr val="bg1"/>
          </a:solidFill>
        </p:spPr>
        <p:txBody>
          <a:bodyPr wrap="square">
            <a:spAutoFit/>
          </a:bodyPr>
          <a:lstStyle/>
          <a:p>
            <a:pPr algn="ctr"/>
            <a:r>
              <a:rPr lang="en-US" altLang="zh-CN" sz="2800" dirty="0">
                <a:solidFill>
                  <a:schemeClr val="accent1"/>
                </a:solidFill>
                <a:latin typeface="Times New Roman" panose="02020603050405020304" pitchFamily="18" charset="0"/>
                <a:cs typeface="Times New Roman" panose="02020603050405020304" pitchFamily="18" charset="0"/>
              </a:rPr>
              <a:t>EDUCATION HARDWARE</a:t>
            </a:r>
          </a:p>
        </p:txBody>
      </p:sp>
      <p:cxnSp>
        <p:nvCxnSpPr>
          <p:cNvPr id="18" name="直接连接符 17"/>
          <p:cNvCxnSpPr/>
          <p:nvPr/>
        </p:nvCxnSpPr>
        <p:spPr>
          <a:xfrm>
            <a:off x="-36799" y="5221034"/>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956210" y="4941207"/>
            <a:ext cx="3845857" cy="523220"/>
          </a:xfrm>
          <a:prstGeom prst="rect">
            <a:avLst/>
          </a:prstGeom>
          <a:solidFill>
            <a:schemeClr val="bg1"/>
          </a:solidFill>
        </p:spPr>
        <p:txBody>
          <a:bodyPr wrap="square">
            <a:spAutoFit/>
          </a:bodyPr>
          <a:lstStyle/>
          <a:p>
            <a:pPr algn="ctr"/>
            <a:r>
              <a:rPr lang="en-US" altLang="zh-CN" sz="2800" dirty="0">
                <a:solidFill>
                  <a:schemeClr val="accent1"/>
                </a:solidFill>
                <a:latin typeface="Times New Roman" panose="02020603050405020304" pitchFamily="18" charset="0"/>
                <a:cs typeface="Times New Roman" panose="02020603050405020304" pitchFamily="18" charset="0"/>
              </a:rPr>
              <a:t>TEACHING METHODS</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05"/>
          <p:cNvSpPr/>
          <p:nvPr/>
        </p:nvSpPr>
        <p:spPr>
          <a:xfrm>
            <a:off x="5059000" y="1132304"/>
            <a:ext cx="6712790" cy="202814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4000">
                <a:solidFill>
                  <a:srgbClr val="FFFFFF"/>
                </a:solidFill>
                <a:latin typeface="+mn-lt"/>
                <a:ea typeface="+mn-ea"/>
                <a:cs typeface="+mn-cs"/>
                <a:sym typeface="Helvetica"/>
              </a:defRPr>
            </a:pPr>
            <a:endParaRPr sz="3000" b="1" dirty="0">
              <a:latin typeface="微软雅黑" panose="020B0503020204020204" pitchFamily="34" charset="-122"/>
            </a:endParaRPr>
          </a:p>
        </p:txBody>
      </p:sp>
      <p:sp>
        <p:nvSpPr>
          <p:cNvPr id="60" name="矩形 59"/>
          <p:cNvSpPr/>
          <p:nvPr/>
        </p:nvSpPr>
        <p:spPr>
          <a:xfrm>
            <a:off x="5762588" y="1361547"/>
            <a:ext cx="6009202" cy="1569660"/>
          </a:xfrm>
          <a:prstGeom prst="rect">
            <a:avLst/>
          </a:prstGeom>
        </p:spPr>
        <p:txBody>
          <a:bodyPr wrap="square">
            <a:spAutoFit/>
          </a:bodyPr>
          <a:lstStyle/>
          <a:p>
            <a:r>
              <a:rPr lang="en-US" altLang="zh-CN"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Reform measures of educational link</a:t>
            </a:r>
          </a:p>
          <a:p>
            <a:pPr marL="457200" indent="-457200">
              <a:buFont typeface="+mj-lt"/>
              <a:buAutoNum type="arabicPeriod"/>
            </a:pPr>
            <a:r>
              <a:rPr lang="en-US" altLang="zh-CN" sz="24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Enrollment reform</a:t>
            </a:r>
          </a:p>
          <a:p>
            <a:pPr marL="457200" indent="-457200">
              <a:buFont typeface="+mj-lt"/>
              <a:buAutoNum type="arabicPeriod"/>
            </a:pPr>
            <a:r>
              <a:rPr lang="en-US" altLang="zh-CN" sz="24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Reform of talent training model</a:t>
            </a:r>
          </a:p>
          <a:p>
            <a:pPr marL="457200" indent="-457200">
              <a:buFont typeface="+mj-lt"/>
              <a:buAutoNum type="arabicPeriod"/>
            </a:pPr>
            <a:r>
              <a:rPr lang="en-US" altLang="zh-CN" sz="24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Curriculum reform</a:t>
            </a:r>
            <a:endParaRPr lang="zh-CN" altLang="en-US" sz="24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 name="Shape 514"/>
          <p:cNvSpPr/>
          <p:nvPr/>
        </p:nvSpPr>
        <p:spPr>
          <a:xfrm>
            <a:off x="3333357" y="3797623"/>
            <a:ext cx="7772544" cy="241674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4000">
                <a:solidFill>
                  <a:srgbClr val="2B2D3A"/>
                </a:solidFill>
                <a:latin typeface="+mn-lt"/>
                <a:ea typeface="+mn-ea"/>
                <a:cs typeface="+mn-cs"/>
                <a:sym typeface="Helvetica"/>
              </a:defRPr>
            </a:pPr>
            <a:endParaRPr sz="3000" b="1" dirty="0">
              <a:solidFill>
                <a:schemeClr val="bg1">
                  <a:lumMod val="90000"/>
                  <a:lumOff val="10000"/>
                </a:schemeClr>
              </a:solidFill>
              <a:latin typeface="微软雅黑" panose="020B0503020204020204" pitchFamily="34" charset="-122"/>
            </a:endParaRPr>
          </a:p>
        </p:txBody>
      </p:sp>
      <p:sp>
        <p:nvSpPr>
          <p:cNvPr id="62" name="矩形 61"/>
          <p:cNvSpPr/>
          <p:nvPr/>
        </p:nvSpPr>
        <p:spPr>
          <a:xfrm>
            <a:off x="5334690" y="4262616"/>
            <a:ext cx="6138740" cy="1692771"/>
          </a:xfrm>
          <a:prstGeom prst="rect">
            <a:avLst/>
          </a:prstGeom>
        </p:spPr>
        <p:txBody>
          <a:bodyPr wrap="square">
            <a:spAutoFit/>
          </a:bodyPr>
          <a:lstStyle/>
          <a:p>
            <a:r>
              <a:rPr lang="en-US" altLang="zh-CN"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Reform of management link</a:t>
            </a:r>
          </a:p>
          <a:p>
            <a:pPr marL="457200" indent="-457200">
              <a:buFont typeface="+mj-lt"/>
              <a:buAutoNum type="arabicPeriod"/>
            </a:pPr>
            <a:r>
              <a:rPr lang="en-US" altLang="zh-CN" sz="20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Educational administration reform</a:t>
            </a:r>
          </a:p>
          <a:p>
            <a:pPr marL="457200" indent="-457200">
              <a:buFont typeface="+mj-lt"/>
              <a:buAutoNum type="arabicPeriod"/>
            </a:pPr>
            <a:r>
              <a:rPr lang="en-US" altLang="zh-CN" sz="20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Teacher training reform</a:t>
            </a:r>
          </a:p>
          <a:p>
            <a:pPr marL="457200" indent="-457200">
              <a:buFont typeface="+mj-lt"/>
              <a:buAutoNum type="arabicPeriod"/>
            </a:pPr>
            <a:r>
              <a:rPr lang="en-US" altLang="zh-CN" sz="20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Teaching reform and teaching research</a:t>
            </a:r>
          </a:p>
          <a:p>
            <a:pPr marL="457200" indent="-457200">
              <a:buFont typeface="+mj-lt"/>
              <a:buAutoNum type="arabicPeriod"/>
            </a:pPr>
            <a:r>
              <a:rPr lang="en-US" altLang="zh-CN" sz="2000" i="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Quality monitoring reform</a:t>
            </a:r>
          </a:p>
        </p:txBody>
      </p:sp>
      <p:sp>
        <p:nvSpPr>
          <p:cNvPr id="34" name="Shape 517"/>
          <p:cNvSpPr/>
          <p:nvPr/>
        </p:nvSpPr>
        <p:spPr>
          <a:xfrm>
            <a:off x="-1752599" y="0"/>
            <a:ext cx="7772544" cy="7200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4"/>
                </a:lnTo>
                <a:lnTo>
                  <a:pt x="15351" y="21600"/>
                </a:lnTo>
                <a:lnTo>
                  <a:pt x="0" y="21600"/>
                </a:lnTo>
                <a:lnTo>
                  <a:pt x="0" y="0"/>
                </a:lnTo>
                <a:close/>
              </a:path>
            </a:pathLst>
          </a:custGeom>
          <a:solidFill>
            <a:srgbClr val="2B2D3A"/>
          </a:solidFill>
          <a:ln w="12700">
            <a:miter lim="400000"/>
          </a:ln>
        </p:spPr>
        <p:txBody>
          <a:bodyPr lIns="47525" tIns="47526" rIns="47525" bIns="47526" anchor="ctr"/>
          <a:lstStyle/>
          <a:p>
            <a:pPr algn="ctr">
              <a:defRPr>
                <a:solidFill>
                  <a:srgbClr val="2B2D3A"/>
                </a:solidFill>
              </a:defRPr>
            </a:pPr>
            <a:endParaRPr dirty="0">
              <a:latin typeface="微软雅黑" panose="020B0503020204020204" pitchFamily="34" charset="-122"/>
            </a:endParaRPr>
          </a:p>
        </p:txBody>
      </p:sp>
      <p:pic>
        <p:nvPicPr>
          <p:cNvPr id="35" name="image8.png"/>
          <p:cNvPicPr>
            <a:picLocks noChangeAspect="1"/>
          </p:cNvPicPr>
          <p:nvPr/>
        </p:nvPicPr>
        <p:blipFill>
          <a:blip r:embed="rId3"/>
          <a:stretch>
            <a:fillRect/>
          </a:stretch>
        </p:blipFill>
        <p:spPr>
          <a:xfrm rot="1050018" flipH="1">
            <a:off x="4843759" y="-189852"/>
            <a:ext cx="1177039" cy="7894010"/>
          </a:xfrm>
          <a:prstGeom prst="rect">
            <a:avLst/>
          </a:prstGeom>
          <a:ln w="12700">
            <a:miter lim="400000"/>
            <a:headEnd/>
            <a:tailEnd/>
          </a:ln>
        </p:spPr>
      </p:pic>
      <p:sp>
        <p:nvSpPr>
          <p:cNvPr id="17" name="Shape 610"/>
          <p:cNvSpPr/>
          <p:nvPr/>
        </p:nvSpPr>
        <p:spPr>
          <a:xfrm>
            <a:off x="718570" y="1622792"/>
            <a:ext cx="3528061" cy="3153787"/>
          </a:xfrm>
          <a:prstGeom prst="rect">
            <a:avLst/>
          </a:prstGeom>
          <a:ln w="12700">
            <a:miter lim="400000"/>
          </a:ln>
        </p:spPr>
        <p:txBody>
          <a:bodyPr wrap="square" lIns="45262" tIns="45263" rIns="45262" bIns="45263">
            <a:spAutoFit/>
          </a:bodyPr>
          <a:lstStyle>
            <a:lvl1pPr>
              <a:defRPr sz="1400" b="1">
                <a:solidFill>
                  <a:srgbClr val="E5D4C2">
                    <a:alpha val="60000"/>
                  </a:srgbClr>
                </a:solidFill>
                <a:latin typeface="+mn-lt"/>
                <a:ea typeface="+mn-ea"/>
                <a:cs typeface="+mn-cs"/>
                <a:sym typeface="Helvetica"/>
              </a:defRPr>
            </a:lvl1pPr>
          </a:lstStyle>
          <a:p>
            <a:pPr algn="ctr" defTabSz="904875" hangingPunct="0"/>
            <a:r>
              <a:rPr lang="en-US" sz="19900" kern="0" dirty="0">
                <a:solidFill>
                  <a:schemeClr val="tx1">
                    <a:lumMod val="65000"/>
                    <a:lumOff val="35000"/>
                    <a:alpha val="60000"/>
                  </a:schemeClr>
                </a:solidFill>
                <a:effectLst>
                  <a:outerShdw blurRad="38100" dist="38100" dir="2700000" algn="tl">
                    <a:srgbClr val="000000">
                      <a:alpha val="43137"/>
                    </a:srgbClr>
                  </a:outerShdw>
                </a:effectLst>
                <a:latin typeface="微软雅黑" panose="020B0503020204020204" pitchFamily="34" charset="-122"/>
              </a:rPr>
              <a:t>03</a:t>
            </a:r>
          </a:p>
        </p:txBody>
      </p:sp>
      <p:sp>
        <p:nvSpPr>
          <p:cNvPr id="48" name="Shape 610"/>
          <p:cNvSpPr/>
          <p:nvPr/>
        </p:nvSpPr>
        <p:spPr>
          <a:xfrm>
            <a:off x="501995" y="2460152"/>
            <a:ext cx="4065474" cy="1568738"/>
          </a:xfrm>
          <a:prstGeom prst="rect">
            <a:avLst/>
          </a:prstGeom>
          <a:ln w="12700">
            <a:miter lim="400000"/>
          </a:ln>
        </p:spPr>
        <p:txBody>
          <a:bodyPr wrap="square" lIns="45262" tIns="45263" rIns="45262" bIns="45263">
            <a:spAutoFit/>
          </a:bodyPr>
          <a:lstStyle>
            <a:lvl1pPr>
              <a:defRPr sz="1400" b="1">
                <a:solidFill>
                  <a:srgbClr val="E5D4C2">
                    <a:alpha val="60000"/>
                  </a:srgbClr>
                </a:solidFill>
                <a:latin typeface="+mn-lt"/>
                <a:ea typeface="+mn-ea"/>
                <a:cs typeface="+mn-cs"/>
                <a:sym typeface="Helvetica"/>
              </a:defRPr>
            </a:lvl1pPr>
          </a:lstStyle>
          <a:p>
            <a:pPr algn="ctr" defTabSz="904875" hangingPunct="0"/>
            <a:r>
              <a:rPr lang="en-US" sz="2400" kern="0" dirty="0">
                <a:solidFill>
                  <a:schemeClr val="accent1"/>
                </a:solidFill>
                <a:effectLst>
                  <a:outerShdw blurRad="38100" dist="38100" dir="2700000" algn="tl">
                    <a:srgbClr val="000000">
                      <a:alpha val="43137"/>
                    </a:srgbClr>
                  </a:outerShdw>
                </a:effectLst>
                <a:latin typeface="微软雅黑" panose="020B0503020204020204" pitchFamily="34" charset="-122"/>
              </a:rPr>
              <a:t>Management reform measures of medical elite education in undergraduate stage</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 presetClass="entr" presetSubtype="1" fill="hold" grpId="0" nodeType="withEffect">
                                  <p:stCondLst>
                                    <p:cond delay="30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3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0-#ppt_w/2"/>
                                          </p:val>
                                        </p:tav>
                                        <p:tav tm="100000">
                                          <p:val>
                                            <p:strVal val="#ppt_x"/>
                                          </p:val>
                                        </p:tav>
                                      </p:tavLst>
                                    </p:anim>
                                    <p:anim calcmode="lin" valueType="num">
                                      <p:cBhvr additive="base">
                                        <p:cTn id="24" dur="500" fill="hold"/>
                                        <p:tgtEl>
                                          <p:spTgt spid="5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0-#ppt_w/2"/>
                                          </p:val>
                                        </p:tav>
                                        <p:tav tm="100000">
                                          <p:val>
                                            <p:strVal val="#ppt_x"/>
                                          </p:val>
                                        </p:tav>
                                      </p:tavLst>
                                    </p:anim>
                                    <p:anim calcmode="lin" valueType="num">
                                      <p:cBhvr additive="base">
                                        <p:cTn id="2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500" fill="hold"/>
                                        <p:tgtEl>
                                          <p:spTgt spid="62"/>
                                        </p:tgtEl>
                                        <p:attrNameLst>
                                          <p:attrName>ppt_x</p:attrName>
                                        </p:attrNameLst>
                                      </p:cBhvr>
                                      <p:tavLst>
                                        <p:tav tm="0">
                                          <p:val>
                                            <p:strVal val="0-#ppt_w/2"/>
                                          </p:val>
                                        </p:tav>
                                        <p:tav tm="100000">
                                          <p:val>
                                            <p:strVal val="#ppt_x"/>
                                          </p:val>
                                        </p:tav>
                                      </p:tavLst>
                                    </p:anim>
                                    <p:anim calcmode="lin" valueType="num">
                                      <p:cBhvr additive="base">
                                        <p:cTn id="34" dur="500" fill="hold"/>
                                        <p:tgtEl>
                                          <p:spTgt spid="6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0-#ppt_w/2"/>
                                          </p:val>
                                        </p:tav>
                                        <p:tav tm="100000">
                                          <p:val>
                                            <p:strVal val="#ppt_x"/>
                                          </p:val>
                                        </p:tav>
                                      </p:tavLst>
                                    </p:anim>
                                    <p:anim calcmode="lin" valueType="num">
                                      <p:cBhvr additive="base">
                                        <p:cTn id="38"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animBg="1"/>
      <p:bldP spid="62" grpId="0"/>
      <p:bldP spid="34" grpId="0" animBg="1"/>
      <p:bldP spid="1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600"/>
            <a:ext cx="5930283" cy="1018055"/>
            <a:chOff x="1498384" y="3070871"/>
            <a:chExt cx="5930283" cy="1852919"/>
          </a:xfrm>
        </p:grpSpPr>
        <p:sp>
          <p:nvSpPr>
            <p:cNvPr id="3"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rgbClr val="4472C4"/>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直角三角形 6"/>
            <p:cNvSpPr>
              <a:spLocks noChangeArrowheads="1"/>
            </p:cNvSpPr>
            <p:nvPr/>
          </p:nvSpPr>
          <p:spPr bwMode="auto">
            <a:xfrm flipH="1">
              <a:off x="1498384" y="3234734"/>
              <a:ext cx="570821" cy="367343"/>
            </a:xfrm>
            <a:prstGeom prst="rtTriangle">
              <a:avLst/>
            </a:prstGeom>
            <a:solidFill>
              <a:srgbClr val="4472C4"/>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5" name="平行四边形 15"/>
            <p:cNvSpPr>
              <a:spLocks noChangeArrowheads="1"/>
            </p:cNvSpPr>
            <p:nvPr/>
          </p:nvSpPr>
          <p:spPr bwMode="auto">
            <a:xfrm>
              <a:off x="1498385" y="3602077"/>
              <a:ext cx="5930282"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pic>
        <p:nvPicPr>
          <p:cNvPr id="7" name="图片 6" descr="DSC_0007"/>
          <p:cNvPicPr/>
          <p:nvPr/>
        </p:nvPicPr>
        <p:blipFill>
          <a:blip r:embed="rId3"/>
          <a:stretch>
            <a:fillRect/>
          </a:stretch>
        </p:blipFill>
        <p:spPr>
          <a:xfrm>
            <a:off x="668020" y="1931670"/>
            <a:ext cx="5594441" cy="3610826"/>
          </a:xfrm>
          <a:prstGeom prst="rect">
            <a:avLst/>
          </a:prstGeom>
        </p:spPr>
      </p:pic>
      <p:sp>
        <p:nvSpPr>
          <p:cNvPr id="6" name="矩形 5"/>
          <p:cNvSpPr/>
          <p:nvPr/>
        </p:nvSpPr>
        <p:spPr>
          <a:xfrm>
            <a:off x="496545" y="462503"/>
            <a:ext cx="4916089"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Reform measures of educational link</a:t>
            </a:r>
          </a:p>
        </p:txBody>
      </p:sp>
      <p:grpSp>
        <p:nvGrpSpPr>
          <p:cNvPr id="13" name="组合 12"/>
          <p:cNvGrpSpPr/>
          <p:nvPr/>
        </p:nvGrpSpPr>
        <p:grpSpPr>
          <a:xfrm>
            <a:off x="5863813" y="3151549"/>
            <a:ext cx="5689600" cy="838200"/>
            <a:chOff x="8983" y="5954"/>
            <a:chExt cx="8960" cy="1320"/>
          </a:xfrm>
        </p:grpSpPr>
        <p:sp>
          <p:nvSpPr>
            <p:cNvPr id="10" name="矩形 9"/>
            <p:cNvSpPr/>
            <p:nvPr/>
          </p:nvSpPr>
          <p:spPr>
            <a:xfrm>
              <a:off x="8983" y="5954"/>
              <a:ext cx="8961" cy="132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471" y="6154"/>
              <a:ext cx="7986" cy="921"/>
            </a:xfrm>
            <a:prstGeom prst="rect">
              <a:avLst/>
            </a:prstGeom>
          </p:spPr>
          <p:txBody>
            <a:bodyPr wrap="none">
              <a:spAutoFit/>
            </a:bodyPr>
            <a:lstStyle/>
            <a:p>
              <a:r>
                <a:rPr lang="en-US" altLang="zh-CN" sz="3200" b="1" dirty="0">
                  <a:solidFill>
                    <a:srgbClr val="2B2D3A"/>
                  </a:solidFill>
                  <a:latin typeface="Times New Roman" panose="02020603050405020304" pitchFamily="18" charset="0"/>
                  <a:cs typeface="Times New Roman" panose="02020603050405020304" pitchFamily="18" charset="0"/>
                </a:rPr>
                <a:t>ENROLLMENT REFORM</a:t>
              </a:r>
              <a:endParaRPr lang="zh-CN" altLang="en-US" sz="2000" dirty="0">
                <a:solidFill>
                  <a:srgbClr val="2B2D3A"/>
                </a:solidFill>
              </a:endParaRPr>
            </a:p>
          </p:txBody>
        </p:sp>
      </p:grpSp>
      <p:sp>
        <p:nvSpPr>
          <p:cNvPr id="12" name="文本框 11"/>
          <p:cNvSpPr txBox="1"/>
          <p:nvPr/>
        </p:nvSpPr>
        <p:spPr>
          <a:xfrm>
            <a:off x="7119293" y="2249571"/>
            <a:ext cx="4802844" cy="646331"/>
          </a:xfrm>
          <a:prstGeom prst="rect">
            <a:avLst/>
          </a:prstGeom>
          <a:noFill/>
        </p:spPr>
        <p:txBody>
          <a:bodyPr wrap="square" rtlCol="0">
            <a:spAutoFit/>
          </a:bodyPr>
          <a:lstStyle/>
          <a:p>
            <a:r>
              <a:rPr lang="en-US" altLang="zh-CN" sz="3600" dirty="0">
                <a:solidFill>
                  <a:schemeClr val="bg1"/>
                </a:solidFill>
                <a:latin typeface="Times New Roman" panose="02020603050405020304" pitchFamily="18" charset="0"/>
                <a:cs typeface="Times New Roman" panose="02020603050405020304" pitchFamily="18" charset="0"/>
              </a:rPr>
              <a:t>Macro-control</a:t>
            </a:r>
            <a:endParaRPr lang="zh-CN" altLang="en-US" sz="3600" dirty="0">
              <a:solidFill>
                <a:schemeClr val="bg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7119293" y="4347049"/>
            <a:ext cx="2960576" cy="646331"/>
          </a:xfrm>
          <a:prstGeom prst="rect">
            <a:avLst/>
          </a:prstGeom>
          <a:noFill/>
        </p:spPr>
        <p:txBody>
          <a:bodyPr wrap="square" rtlCol="0">
            <a:spAutoFit/>
          </a:bodyPr>
          <a:lstStyle/>
          <a:p>
            <a:r>
              <a:rPr lang="en-US" altLang="zh-CN" sz="3600" dirty="0" err="1">
                <a:solidFill>
                  <a:schemeClr val="bg1"/>
                </a:solidFill>
                <a:latin typeface="Times New Roman" panose="02020603050405020304" pitchFamily="18" charset="0"/>
                <a:cs typeface="Times New Roman" panose="02020603050405020304" pitchFamily="18" charset="0"/>
              </a:rPr>
              <a:t>Autonomony</a:t>
            </a:r>
            <a:endParaRPr lang="zh-CN" altLang="en-US" sz="3600"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600"/>
            <a:ext cx="5930283" cy="1018055"/>
            <a:chOff x="1498384" y="3070871"/>
            <a:chExt cx="5930283" cy="1852919"/>
          </a:xfrm>
        </p:grpSpPr>
        <p:sp>
          <p:nvSpPr>
            <p:cNvPr id="3"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rgbClr val="4472C4"/>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直角三角形 6"/>
            <p:cNvSpPr>
              <a:spLocks noChangeArrowheads="1"/>
            </p:cNvSpPr>
            <p:nvPr/>
          </p:nvSpPr>
          <p:spPr bwMode="auto">
            <a:xfrm flipH="1">
              <a:off x="1498384" y="3234734"/>
              <a:ext cx="570821" cy="367343"/>
            </a:xfrm>
            <a:prstGeom prst="rtTriangle">
              <a:avLst/>
            </a:prstGeom>
            <a:solidFill>
              <a:srgbClr val="4472C4"/>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5" name="平行四边形 15"/>
            <p:cNvSpPr>
              <a:spLocks noChangeArrowheads="1"/>
            </p:cNvSpPr>
            <p:nvPr/>
          </p:nvSpPr>
          <p:spPr bwMode="auto">
            <a:xfrm>
              <a:off x="1498385" y="3602077"/>
              <a:ext cx="5930282"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6" name="矩形 5"/>
          <p:cNvSpPr/>
          <p:nvPr/>
        </p:nvSpPr>
        <p:spPr>
          <a:xfrm>
            <a:off x="496545" y="462503"/>
            <a:ext cx="4916089"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Reform measures of educational link</a:t>
            </a:r>
          </a:p>
        </p:txBody>
      </p:sp>
      <p:pic>
        <p:nvPicPr>
          <p:cNvPr id="14" name="图片 13" descr="临床检验实习"/>
          <p:cNvPicPr/>
          <p:nvPr/>
        </p:nvPicPr>
        <p:blipFill>
          <a:blip r:embed="rId3"/>
          <a:stretch>
            <a:fillRect/>
          </a:stretch>
        </p:blipFill>
        <p:spPr>
          <a:xfrm>
            <a:off x="851535" y="1778635"/>
            <a:ext cx="5594441" cy="3610826"/>
          </a:xfrm>
          <a:prstGeom prst="rect">
            <a:avLst/>
          </a:prstGeom>
        </p:spPr>
      </p:pic>
      <p:sp>
        <p:nvSpPr>
          <p:cNvPr id="10" name="矩形 9"/>
          <p:cNvSpPr/>
          <p:nvPr/>
        </p:nvSpPr>
        <p:spPr>
          <a:xfrm>
            <a:off x="4900428" y="3258517"/>
            <a:ext cx="6578467" cy="65021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069896" y="3352789"/>
            <a:ext cx="6239529" cy="461665"/>
          </a:xfrm>
          <a:prstGeom prst="rect">
            <a:avLst/>
          </a:prstGeom>
        </p:spPr>
        <p:txBody>
          <a:bodyPr wrap="none">
            <a:spAutoFit/>
          </a:bodyPr>
          <a:lstStyle/>
          <a:p>
            <a:r>
              <a:rPr lang="en-US" altLang="zh-CN" sz="2400" b="1" dirty="0">
                <a:solidFill>
                  <a:srgbClr val="2B2D3A"/>
                </a:solidFill>
                <a:latin typeface="Times New Roman" panose="02020603050405020304" pitchFamily="18" charset="0"/>
                <a:cs typeface="Times New Roman" panose="02020603050405020304" pitchFamily="18" charset="0"/>
              </a:rPr>
              <a:t>REFORM OF TALENT TRAINING MODEL</a:t>
            </a:r>
            <a:endParaRPr lang="zh-CN" altLang="en-US" sz="1600" dirty="0">
              <a:solidFill>
                <a:srgbClr val="2B2D3A"/>
              </a:solidFill>
            </a:endParaRPr>
          </a:p>
        </p:txBody>
      </p:sp>
      <p:sp>
        <p:nvSpPr>
          <p:cNvPr id="8" name="文本框 7"/>
          <p:cNvSpPr txBox="1"/>
          <p:nvPr/>
        </p:nvSpPr>
        <p:spPr>
          <a:xfrm>
            <a:off x="7552267" y="2334219"/>
            <a:ext cx="1952779" cy="584775"/>
          </a:xfrm>
          <a:prstGeom prst="rect">
            <a:avLst/>
          </a:prstGeom>
          <a:noFill/>
        </p:spPr>
        <p:txBody>
          <a:bodyPr wrap="none" rtlCol="0">
            <a:spAutoFit/>
          </a:bodyPr>
          <a:lstStyle/>
          <a:p>
            <a:r>
              <a:rPr lang="en-US" altLang="zh-CN" sz="3200" dirty="0">
                <a:solidFill>
                  <a:schemeClr val="bg1"/>
                </a:solidFill>
                <a:latin typeface="Times New Roman" panose="02020603050405020304" pitchFamily="18" charset="0"/>
                <a:cs typeface="Times New Roman" panose="02020603050405020304" pitchFamily="18" charset="0"/>
              </a:rPr>
              <a:t>Reference </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7290977" y="4356281"/>
            <a:ext cx="2475358" cy="584775"/>
          </a:xfrm>
          <a:prstGeom prst="rect">
            <a:avLst/>
          </a:prstGeom>
          <a:noFill/>
        </p:spPr>
        <p:txBody>
          <a:bodyPr wrap="none" rtlCol="0">
            <a:spAutoFit/>
          </a:bodyPr>
          <a:lstStyle/>
          <a:p>
            <a:r>
              <a:rPr lang="en-US" altLang="zh-CN" sz="3200" dirty="0">
                <a:solidFill>
                  <a:schemeClr val="bg1"/>
                </a:solidFill>
                <a:latin typeface="Times New Roman" panose="02020603050405020304" pitchFamily="18" charset="0"/>
                <a:cs typeface="Times New Roman" panose="02020603050405020304" pitchFamily="18" charset="0"/>
              </a:rPr>
              <a:t>Improvement </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600"/>
            <a:ext cx="5930283" cy="1018055"/>
            <a:chOff x="1498384" y="3070871"/>
            <a:chExt cx="5930283" cy="1852919"/>
          </a:xfrm>
        </p:grpSpPr>
        <p:sp>
          <p:nvSpPr>
            <p:cNvPr id="3"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rgbClr val="4472C4"/>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直角三角形 6"/>
            <p:cNvSpPr>
              <a:spLocks noChangeArrowheads="1"/>
            </p:cNvSpPr>
            <p:nvPr/>
          </p:nvSpPr>
          <p:spPr bwMode="auto">
            <a:xfrm flipH="1">
              <a:off x="1498384" y="3234734"/>
              <a:ext cx="570821" cy="367343"/>
            </a:xfrm>
            <a:prstGeom prst="rtTriangle">
              <a:avLst/>
            </a:prstGeom>
            <a:solidFill>
              <a:srgbClr val="4472C4"/>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5" name="平行四边形 15"/>
            <p:cNvSpPr>
              <a:spLocks noChangeArrowheads="1"/>
            </p:cNvSpPr>
            <p:nvPr/>
          </p:nvSpPr>
          <p:spPr bwMode="auto">
            <a:xfrm>
              <a:off x="1498385" y="3602077"/>
              <a:ext cx="5930282"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pic>
        <p:nvPicPr>
          <p:cNvPr id="7" name="图片 6" descr="微信图片_20190323162205"/>
          <p:cNvPicPr>
            <a:picLocks noChangeAspect="1"/>
          </p:cNvPicPr>
          <p:nvPr/>
        </p:nvPicPr>
        <p:blipFill>
          <a:blip r:embed="rId3"/>
          <a:stretch>
            <a:fillRect/>
          </a:stretch>
        </p:blipFill>
        <p:spPr>
          <a:xfrm>
            <a:off x="570865" y="1909445"/>
            <a:ext cx="5004435" cy="3349625"/>
          </a:xfrm>
          <a:prstGeom prst="rect">
            <a:avLst/>
          </a:prstGeom>
        </p:spPr>
      </p:pic>
      <p:sp>
        <p:nvSpPr>
          <p:cNvPr id="6" name="矩形 5"/>
          <p:cNvSpPr/>
          <p:nvPr/>
        </p:nvSpPr>
        <p:spPr>
          <a:xfrm>
            <a:off x="496545" y="462503"/>
            <a:ext cx="4916089"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Reform measures of educational link</a:t>
            </a:r>
          </a:p>
        </p:txBody>
      </p:sp>
      <p:sp>
        <p:nvSpPr>
          <p:cNvPr id="10" name="矩形 9"/>
          <p:cNvSpPr/>
          <p:nvPr/>
        </p:nvSpPr>
        <p:spPr>
          <a:xfrm>
            <a:off x="4900428" y="3258517"/>
            <a:ext cx="6578467" cy="65021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303255" y="3276639"/>
            <a:ext cx="6126998" cy="584775"/>
          </a:xfrm>
          <a:prstGeom prst="rect">
            <a:avLst/>
          </a:prstGeom>
        </p:spPr>
        <p:txBody>
          <a:bodyPr wrap="none">
            <a:spAutoFit/>
          </a:bodyPr>
          <a:lstStyle/>
          <a:p>
            <a:r>
              <a:rPr lang="en-US" altLang="zh-CN" sz="3200" b="1" dirty="0">
                <a:solidFill>
                  <a:srgbClr val="2B2D3A"/>
                </a:solidFill>
                <a:latin typeface="Times New Roman" panose="02020603050405020304" pitchFamily="18" charset="0"/>
                <a:cs typeface="Times New Roman" panose="02020603050405020304" pitchFamily="18" charset="0"/>
              </a:rPr>
              <a:t>INFRASTRUCTUER REFORM</a:t>
            </a:r>
            <a:endParaRPr lang="zh-CN" altLang="en-US" sz="3200" dirty="0">
              <a:solidFill>
                <a:srgbClr val="2B2D3A"/>
              </a:solidFill>
            </a:endParaRPr>
          </a:p>
        </p:txBody>
      </p:sp>
      <p:sp>
        <p:nvSpPr>
          <p:cNvPr id="8" name="文本框 7"/>
          <p:cNvSpPr txBox="1"/>
          <p:nvPr/>
        </p:nvSpPr>
        <p:spPr>
          <a:xfrm>
            <a:off x="6705601" y="2334219"/>
            <a:ext cx="4724652"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Improve the allocation</a:t>
            </a:r>
          </a:p>
        </p:txBody>
      </p:sp>
      <p:sp>
        <p:nvSpPr>
          <p:cNvPr id="12" name="文本框 11"/>
          <p:cNvSpPr txBox="1"/>
          <p:nvPr/>
        </p:nvSpPr>
        <p:spPr>
          <a:xfrm>
            <a:off x="6982327" y="4398876"/>
            <a:ext cx="3678186" cy="584775"/>
          </a:xfrm>
          <a:prstGeom prst="rect">
            <a:avLst/>
          </a:prstGeom>
          <a:noFill/>
        </p:spPr>
        <p:txBody>
          <a:bodyPr wrap="none" rtlCol="0">
            <a:sp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Increase investment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59747" y="109928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676192" y="609981"/>
            <a:ext cx="4857912" cy="954107"/>
          </a:xfrm>
          <a:prstGeom prst="rect">
            <a:avLst/>
          </a:prstGeom>
          <a:solidFill>
            <a:srgbClr val="2B2D3A"/>
          </a:solidFill>
        </p:spPr>
        <p:txBody>
          <a:bodyPr wrap="square">
            <a:spAutoFit/>
          </a:bodyPr>
          <a:lstStyle/>
          <a:p>
            <a:pPr algn="ctr"/>
            <a:r>
              <a:rPr lang="en-US" altLang="zh-CN" sz="2800" dirty="0">
                <a:solidFill>
                  <a:schemeClr val="accent1"/>
                </a:solidFill>
                <a:latin typeface="Times New Roman" panose="02020603050405020304" pitchFamily="18" charset="0"/>
                <a:cs typeface="Times New Roman" panose="02020603050405020304" pitchFamily="18" charset="0"/>
              </a:rPr>
              <a:t>EDUCATIONAL ADMINISTRATION REFORM</a:t>
            </a:r>
          </a:p>
        </p:txBody>
      </p:sp>
      <p:sp>
        <p:nvSpPr>
          <p:cNvPr id="47" name="矩形 46"/>
          <p:cNvSpPr/>
          <p:nvPr/>
        </p:nvSpPr>
        <p:spPr>
          <a:xfrm>
            <a:off x="4041803" y="379199"/>
            <a:ext cx="3988899" cy="307777"/>
          </a:xfrm>
          <a:prstGeom prst="rect">
            <a:avLst/>
          </a:prstGeom>
          <a:solidFill>
            <a:schemeClr val="bg1"/>
          </a:solidFill>
        </p:spPr>
        <p:txBody>
          <a:bodyPr wrap="square">
            <a:spAutoFit/>
          </a:bodyPr>
          <a:lstStyle/>
          <a:p>
            <a:pPr lvl="0" algn="ctr"/>
            <a:r>
              <a:rPr lang="en-US" altLang="zh-CN" sz="1400" dirty="0">
                <a:solidFill>
                  <a:schemeClr val="accent1"/>
                </a:solidFill>
                <a:latin typeface="Times New Roman" panose="02020603050405020304" pitchFamily="18" charset="0"/>
                <a:cs typeface="Times New Roman" panose="02020603050405020304" pitchFamily="18" charset="0"/>
              </a:rPr>
              <a:t>Reform of management link</a:t>
            </a:r>
          </a:p>
        </p:txBody>
      </p:sp>
      <p:pic>
        <p:nvPicPr>
          <p:cNvPr id="3" name="图片 2" descr="3504237"/>
          <p:cNvPicPr>
            <a:picLocks noChangeAspect="1"/>
          </p:cNvPicPr>
          <p:nvPr/>
        </p:nvPicPr>
        <p:blipFill>
          <a:blip r:embed="rId3"/>
          <a:stretch>
            <a:fillRect/>
          </a:stretch>
        </p:blipFill>
        <p:spPr>
          <a:xfrm>
            <a:off x="660400" y="1783715"/>
            <a:ext cx="3689350" cy="3689350"/>
          </a:xfrm>
          <a:prstGeom prst="rect">
            <a:avLst/>
          </a:prstGeom>
        </p:spPr>
      </p:pic>
      <p:pic>
        <p:nvPicPr>
          <p:cNvPr id="4" name="图片 3" descr="3732085"/>
          <p:cNvPicPr>
            <a:picLocks noChangeAspect="1"/>
          </p:cNvPicPr>
          <p:nvPr/>
        </p:nvPicPr>
        <p:blipFill>
          <a:blip r:embed="rId4"/>
          <a:stretch>
            <a:fillRect/>
          </a:stretch>
        </p:blipFill>
        <p:spPr>
          <a:xfrm>
            <a:off x="8344535" y="2028190"/>
            <a:ext cx="2800985" cy="2800985"/>
          </a:xfrm>
          <a:prstGeom prst="rect">
            <a:avLst/>
          </a:prstGeom>
        </p:spPr>
      </p:pic>
      <p:sp>
        <p:nvSpPr>
          <p:cNvPr id="5" name="文本框 4"/>
          <p:cNvSpPr txBox="1"/>
          <p:nvPr/>
        </p:nvSpPr>
        <p:spPr>
          <a:xfrm>
            <a:off x="915035" y="5692140"/>
            <a:ext cx="3179445" cy="460375"/>
          </a:xfrm>
          <a:prstGeom prst="rect">
            <a:avLst/>
          </a:prstGeom>
          <a:noFill/>
        </p:spPr>
        <p:txBody>
          <a:bodyPr wrap="square" rtlCol="0">
            <a:spAutoFit/>
          </a:bodyPr>
          <a:lstStyle/>
          <a:p>
            <a:r>
              <a:rPr lang="en-US" altLang="zh-CN" sz="2400" b="1">
                <a:solidFill>
                  <a:schemeClr val="bg1"/>
                </a:solidFill>
                <a:latin typeface="Times New Roman" panose="02020603050405020304" pitchFamily="18" charset="0"/>
                <a:cs typeface="Times New Roman" panose="02020603050405020304" pitchFamily="18" charset="0"/>
              </a:rPr>
              <a:t>MEDICAL SCHOOL</a:t>
            </a:r>
          </a:p>
        </p:txBody>
      </p:sp>
      <p:sp>
        <p:nvSpPr>
          <p:cNvPr id="6" name="文本框 5"/>
          <p:cNvSpPr txBox="1"/>
          <p:nvPr/>
        </p:nvSpPr>
        <p:spPr>
          <a:xfrm>
            <a:off x="7910830" y="5692140"/>
            <a:ext cx="3668395" cy="460375"/>
          </a:xfrm>
          <a:prstGeom prst="rect">
            <a:avLst/>
          </a:prstGeom>
          <a:noFill/>
        </p:spPr>
        <p:txBody>
          <a:bodyPr wrap="none" rtlCol="0">
            <a:spAutoFit/>
          </a:bodyPr>
          <a:lstStyle/>
          <a:p>
            <a:pPr algn="l"/>
            <a:r>
              <a:rPr lang="en-US" altLang="zh-CN" sz="2400" b="1">
                <a:solidFill>
                  <a:schemeClr val="bg1"/>
                </a:solidFill>
                <a:latin typeface="Times New Roman" panose="02020603050405020304" pitchFamily="18" charset="0"/>
                <a:cs typeface="Times New Roman" panose="02020603050405020304" pitchFamily="18" charset="0"/>
              </a:rPr>
              <a:t>AFFILIATED HOSPITAL</a:t>
            </a:r>
          </a:p>
        </p:txBody>
      </p:sp>
      <p:pic>
        <p:nvPicPr>
          <p:cNvPr id="7" name="图片 6" descr="3633149"/>
          <p:cNvPicPr>
            <a:picLocks noChangeAspect="1"/>
          </p:cNvPicPr>
          <p:nvPr/>
        </p:nvPicPr>
        <p:blipFill>
          <a:blip r:embed="rId5"/>
          <a:stretch>
            <a:fillRect/>
          </a:stretch>
        </p:blipFill>
        <p:spPr>
          <a:xfrm>
            <a:off x="4760595" y="3498850"/>
            <a:ext cx="2950210" cy="564515"/>
          </a:xfrm>
          <a:prstGeom prst="rect">
            <a:avLst/>
          </a:prstGeom>
        </p:spPr>
      </p:pic>
      <p:sp>
        <p:nvSpPr>
          <p:cNvPr id="10" name="文本框 9"/>
          <p:cNvSpPr txBox="1"/>
          <p:nvPr/>
        </p:nvSpPr>
        <p:spPr>
          <a:xfrm>
            <a:off x="3928110" y="2820035"/>
            <a:ext cx="5877560" cy="521970"/>
          </a:xfrm>
          <a:prstGeom prst="rect">
            <a:avLst/>
          </a:prstGeom>
          <a:noFill/>
        </p:spPr>
        <p:txBody>
          <a:bodyPr wrap="square" rtlCol="0">
            <a:spAutoFit/>
          </a:bodyPr>
          <a:lstStyle/>
          <a:p>
            <a:pPr algn="l"/>
            <a:r>
              <a:rPr lang="en-US" altLang="zh-CN" sz="2800">
                <a:solidFill>
                  <a:schemeClr val="accent1"/>
                </a:solidFill>
                <a:latin typeface="Times New Roman" panose="02020603050405020304" pitchFamily="18" charset="0"/>
                <a:cs typeface="Times New Roman" panose="02020603050405020304" pitchFamily="18" charset="0"/>
              </a:rPr>
              <a:t>C</a:t>
            </a:r>
            <a:r>
              <a:rPr lang="zh-CN" altLang="en-US" sz="2800">
                <a:solidFill>
                  <a:schemeClr val="accent1"/>
                </a:solidFill>
                <a:latin typeface="Times New Roman" panose="02020603050405020304" pitchFamily="18" charset="0"/>
                <a:cs typeface="Times New Roman" panose="02020603050405020304" pitchFamily="18" charset="0"/>
              </a:rPr>
              <a:t>omplementary </a:t>
            </a:r>
            <a:r>
              <a:rPr lang="en-US" altLang="zh-CN" sz="2800">
                <a:solidFill>
                  <a:schemeClr val="accent1"/>
                </a:solidFill>
                <a:latin typeface="Times New Roman" panose="02020603050405020304" pitchFamily="18" charset="0"/>
                <a:cs typeface="Times New Roman" panose="02020603050405020304" pitchFamily="18" charset="0"/>
              </a:rPr>
              <a:t>A</a:t>
            </a:r>
            <a:r>
              <a:rPr lang="zh-CN" altLang="en-US" sz="2800">
                <a:solidFill>
                  <a:schemeClr val="accent1"/>
                </a:solidFill>
                <a:latin typeface="Times New Roman" panose="02020603050405020304" pitchFamily="18" charset="0"/>
                <a:cs typeface="Times New Roman" panose="02020603050405020304" pitchFamily="18" charset="0"/>
              </a:rPr>
              <a:t>dvantages</a:t>
            </a:r>
          </a:p>
        </p:txBody>
      </p:sp>
      <p:sp>
        <p:nvSpPr>
          <p:cNvPr id="11" name="文本框 10"/>
          <p:cNvSpPr txBox="1"/>
          <p:nvPr/>
        </p:nvSpPr>
        <p:spPr>
          <a:xfrm>
            <a:off x="4760595" y="4307205"/>
            <a:ext cx="3756660" cy="521970"/>
          </a:xfrm>
          <a:prstGeom prst="rect">
            <a:avLst/>
          </a:prstGeom>
          <a:noFill/>
        </p:spPr>
        <p:txBody>
          <a:bodyPr wrap="square" rtlCol="0">
            <a:spAutoFit/>
          </a:bodyPr>
          <a:lstStyle/>
          <a:p>
            <a:pPr algn="l"/>
            <a:r>
              <a:rPr lang="en-US" altLang="zh-CN" sz="2800">
                <a:solidFill>
                  <a:schemeClr val="accent1"/>
                </a:solidFill>
                <a:latin typeface="Times New Roman" panose="02020603050405020304" pitchFamily="18" charset="0"/>
                <a:cs typeface="Times New Roman" panose="02020603050405020304" pitchFamily="18" charset="0"/>
              </a:rPr>
              <a:t>Resources Sharing</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112748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35939" y="828858"/>
            <a:ext cx="4857912" cy="523220"/>
          </a:xfrm>
          <a:prstGeom prst="rect">
            <a:avLst/>
          </a:prstGeom>
          <a:solidFill>
            <a:srgbClr val="2B2D3A"/>
          </a:solidFill>
        </p:spPr>
        <p:txBody>
          <a:bodyPr wrap="square">
            <a:spAutoFit/>
          </a:bodyPr>
          <a:lstStyle/>
          <a:p>
            <a:pPr algn="ctr"/>
            <a:r>
              <a:rPr lang="en-US" altLang="zh-CN" sz="2800" dirty="0">
                <a:solidFill>
                  <a:schemeClr val="accent1"/>
                </a:solidFill>
                <a:latin typeface="Times New Roman" panose="02020603050405020304" pitchFamily="18" charset="0"/>
                <a:cs typeface="Times New Roman" panose="02020603050405020304" pitchFamily="18" charset="0"/>
              </a:rPr>
              <a:t>Teacher training reform</a:t>
            </a:r>
          </a:p>
        </p:txBody>
      </p:sp>
      <p:sp>
        <p:nvSpPr>
          <p:cNvPr id="23" name="Freeform 21"/>
          <p:cNvSpPr/>
          <p:nvPr/>
        </p:nvSpPr>
        <p:spPr bwMode="auto">
          <a:xfrm>
            <a:off x="585470" y="2547303"/>
            <a:ext cx="9794875" cy="3582987"/>
          </a:xfrm>
          <a:custGeom>
            <a:avLst/>
            <a:gdLst>
              <a:gd name="T0" fmla="*/ 0 w 2828"/>
              <a:gd name="T1" fmla="*/ 2147483647 h 1032"/>
              <a:gd name="T2" fmla="*/ 2147483647 w 2828"/>
              <a:gd name="T3" fmla="*/ 2147483647 h 1032"/>
              <a:gd name="T4" fmla="*/ 2147483647 w 2828"/>
              <a:gd name="T5" fmla="*/ 2147483647 h 1032"/>
              <a:gd name="T6" fmla="*/ 2147483647 w 2828"/>
              <a:gd name="T7" fmla="*/ 2147483647 h 1032"/>
              <a:gd name="T8" fmla="*/ 2147483647 w 2828"/>
              <a:gd name="T9" fmla="*/ 2147483647 h 1032"/>
              <a:gd name="T10" fmla="*/ 2147483647 w 2828"/>
              <a:gd name="T11" fmla="*/ 0 h 10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28575" cap="flat" cmpd="sng">
            <a:solidFill>
              <a:schemeClr val="accent1"/>
            </a:solidFill>
            <a:prstDash val="dash"/>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endParaRPr>
          </a:p>
        </p:txBody>
      </p:sp>
      <p:grpSp>
        <p:nvGrpSpPr>
          <p:cNvPr id="24" name="组合 23"/>
          <p:cNvGrpSpPr/>
          <p:nvPr/>
        </p:nvGrpSpPr>
        <p:grpSpPr>
          <a:xfrm>
            <a:off x="10094884" y="1948628"/>
            <a:ext cx="1316037" cy="790575"/>
            <a:chOff x="9755188" y="2054225"/>
            <a:chExt cx="1316037" cy="790575"/>
          </a:xfrm>
        </p:grpSpPr>
        <p:sp>
          <p:nvSpPr>
            <p:cNvPr id="25" name="Freeform 22"/>
            <p:cNvSpPr/>
            <p:nvPr/>
          </p:nvSpPr>
          <p:spPr bwMode="auto">
            <a:xfrm>
              <a:off x="10109200" y="2489200"/>
              <a:ext cx="406400" cy="355600"/>
            </a:xfrm>
            <a:custGeom>
              <a:avLst/>
              <a:gdLst>
                <a:gd name="T0" fmla="*/ 2147483647 w 71"/>
                <a:gd name="T1" fmla="*/ 98684735 h 62"/>
                <a:gd name="T2" fmla="*/ 0 w 71"/>
                <a:gd name="T3" fmla="*/ 2039538065 h 62"/>
                <a:gd name="T4" fmla="*/ 458688225 w 71"/>
                <a:gd name="T5" fmla="*/ 0 h 62"/>
                <a:gd name="T6" fmla="*/ 2147483647 w 71"/>
                <a:gd name="T7" fmla="*/ 98684735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62">
                  <a:moveTo>
                    <a:pt x="71" y="3"/>
                  </a:moveTo>
                  <a:lnTo>
                    <a:pt x="0" y="62"/>
                  </a:lnTo>
                  <a:lnTo>
                    <a:pt x="14" y="0"/>
                  </a:lnTo>
                  <a:lnTo>
                    <a:pt x="71" y="3"/>
                  </a:lnTo>
                  <a:close/>
                </a:path>
              </a:pathLst>
            </a:custGeom>
            <a:solidFill>
              <a:srgbClr val="56617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6" name="Freeform 23"/>
            <p:cNvSpPr/>
            <p:nvPr/>
          </p:nvSpPr>
          <p:spPr bwMode="auto">
            <a:xfrm>
              <a:off x="9755188" y="2054225"/>
              <a:ext cx="1316037" cy="681038"/>
            </a:xfrm>
            <a:custGeom>
              <a:avLst/>
              <a:gdLst>
                <a:gd name="T0" fmla="*/ 2147483647 w 230"/>
                <a:gd name="T1" fmla="*/ 0 h 119"/>
                <a:gd name="T2" fmla="*/ 0 w 230"/>
                <a:gd name="T3" fmla="*/ 851572204 h 119"/>
                <a:gd name="T4" fmla="*/ 2147483647 w 230"/>
                <a:gd name="T5" fmla="*/ 2147483647 h 119"/>
                <a:gd name="T6" fmla="*/ 2147483647 w 230"/>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119">
                  <a:moveTo>
                    <a:pt x="230" y="0"/>
                  </a:moveTo>
                  <a:lnTo>
                    <a:pt x="0" y="26"/>
                  </a:lnTo>
                  <a:lnTo>
                    <a:pt x="140" y="119"/>
                  </a:lnTo>
                  <a:lnTo>
                    <a:pt x="230" y="0"/>
                  </a:lnTo>
                  <a:close/>
                </a:path>
              </a:pathLst>
            </a:custGeom>
            <a:solidFill>
              <a:srgbClr val="C1C7D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7" name="Freeform 24"/>
            <p:cNvSpPr/>
            <p:nvPr/>
          </p:nvSpPr>
          <p:spPr bwMode="auto">
            <a:xfrm>
              <a:off x="10040938" y="2100263"/>
              <a:ext cx="933450" cy="744537"/>
            </a:xfrm>
            <a:custGeom>
              <a:avLst/>
              <a:gdLst>
                <a:gd name="T0" fmla="*/ 2147483647 w 163"/>
                <a:gd name="T1" fmla="*/ 0 h 130"/>
                <a:gd name="T2" fmla="*/ 0 w 163"/>
                <a:gd name="T3" fmla="*/ 1705648359 h 130"/>
                <a:gd name="T4" fmla="*/ 393537939 w 163"/>
                <a:gd name="T5" fmla="*/ 2147483647 h 130"/>
                <a:gd name="T6" fmla="*/ 852669352 w 163"/>
                <a:gd name="T7" fmla="*/ 2147483647 h 130"/>
                <a:gd name="T8" fmla="*/ 2147483647 w 163"/>
                <a:gd name="T9" fmla="*/ 0 h 1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 h="130">
                  <a:moveTo>
                    <a:pt x="163" y="0"/>
                  </a:moveTo>
                  <a:lnTo>
                    <a:pt x="0" y="52"/>
                  </a:lnTo>
                  <a:lnTo>
                    <a:pt x="12" y="130"/>
                  </a:lnTo>
                  <a:lnTo>
                    <a:pt x="26" y="68"/>
                  </a:lnTo>
                  <a:lnTo>
                    <a:pt x="163" y="0"/>
                  </a:lnTo>
                  <a:close/>
                </a:path>
              </a:pathLst>
            </a:custGeom>
            <a:solidFill>
              <a:srgbClr val="8893A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sp>
        <p:nvSpPr>
          <p:cNvPr id="15" name="矩形 14"/>
          <p:cNvSpPr/>
          <p:nvPr/>
        </p:nvSpPr>
        <p:spPr>
          <a:xfrm>
            <a:off x="4100915" y="522272"/>
            <a:ext cx="3988899" cy="306705"/>
          </a:xfrm>
          <a:prstGeom prst="rect">
            <a:avLst/>
          </a:prstGeom>
          <a:solidFill>
            <a:schemeClr val="bg1"/>
          </a:solidFill>
        </p:spPr>
        <p:txBody>
          <a:bodyPr wrap="square">
            <a:spAutoFit/>
          </a:bodyPr>
          <a:lstStyle/>
          <a:p>
            <a:pPr lvl="0" algn="ctr"/>
            <a:r>
              <a:rPr lang="en-US" altLang="zh-CN" sz="1400" dirty="0">
                <a:solidFill>
                  <a:schemeClr val="accent1"/>
                </a:solidFill>
                <a:latin typeface="Times New Roman" panose="02020603050405020304" pitchFamily="18" charset="0"/>
                <a:cs typeface="Times New Roman" panose="02020603050405020304" pitchFamily="18" charset="0"/>
                <a:sym typeface="+mn-ea"/>
              </a:rPr>
              <a:t>Reform of management link</a:t>
            </a:r>
          </a:p>
        </p:txBody>
      </p:sp>
      <p:sp>
        <p:nvSpPr>
          <p:cNvPr id="16" name="矩形 15"/>
          <p:cNvSpPr/>
          <p:nvPr/>
        </p:nvSpPr>
        <p:spPr>
          <a:xfrm>
            <a:off x="2771345" y="1321925"/>
            <a:ext cx="6649308" cy="523220"/>
          </a:xfrm>
          <a:prstGeom prst="rect">
            <a:avLst/>
          </a:prstGeom>
        </p:spPr>
        <p:txBody>
          <a:bodyPr wrap="square">
            <a:spAutoFit/>
          </a:bodyPr>
          <a:lstStyle/>
          <a:p>
            <a:pPr lvl="0" algn="ctr"/>
            <a:r>
              <a:rPr lang="en-US" altLang="zh-CN" sz="1400" dirty="0">
                <a:solidFill>
                  <a:prstClr val="white"/>
                </a:solidFill>
                <a:latin typeface="Times New Roman" panose="02020603050405020304" pitchFamily="18" charset="0"/>
                <a:cs typeface="Times New Roman" panose="02020603050405020304" pitchFamily="18" charset="0"/>
              </a:rPr>
              <a:t>The level of teachers and the ratio of teachers and students are also the main strategies in the adjustment and optimization of the training mode in colleges and universities. </a:t>
            </a:r>
          </a:p>
        </p:txBody>
      </p:sp>
      <p:sp>
        <p:nvSpPr>
          <p:cNvPr id="7" name="矩形 6"/>
          <p:cNvSpPr/>
          <p:nvPr/>
        </p:nvSpPr>
        <p:spPr>
          <a:xfrm>
            <a:off x="1118235" y="3328670"/>
            <a:ext cx="2983230" cy="706755"/>
          </a:xfrm>
          <a:prstGeom prst="rect">
            <a:avLst/>
          </a:prstGeom>
        </p:spPr>
        <p:txBody>
          <a:bodyPr wrap="square">
            <a:spAutoFit/>
          </a:bodyPr>
          <a:lstStyle/>
          <a:p>
            <a:pPr lvl="0" algn="ctr"/>
            <a:r>
              <a:rPr lang="en-US" altLang="zh-CN" sz="2000" dirty="0">
                <a:solidFill>
                  <a:prstClr val="white"/>
                </a:solidFill>
                <a:latin typeface="Times New Roman" panose="02020603050405020304" pitchFamily="18" charset="0"/>
                <a:cs typeface="Times New Roman" panose="02020603050405020304" pitchFamily="18" charset="0"/>
              </a:rPr>
              <a:t>BUILD </a:t>
            </a:r>
          </a:p>
          <a:p>
            <a:pPr lvl="0" algn="ctr"/>
            <a:r>
              <a:rPr lang="en-US" altLang="zh-CN" sz="2000" dirty="0">
                <a:solidFill>
                  <a:prstClr val="white"/>
                </a:solidFill>
                <a:latin typeface="Times New Roman" panose="02020603050405020304" pitchFamily="18" charset="0"/>
                <a:cs typeface="Times New Roman" panose="02020603050405020304" pitchFamily="18" charset="0"/>
              </a:rPr>
              <a:t>“DOUBLE TEACHERS”</a:t>
            </a:r>
          </a:p>
        </p:txBody>
      </p:sp>
      <p:sp>
        <p:nvSpPr>
          <p:cNvPr id="13" name="椭圆 12"/>
          <p:cNvSpPr/>
          <p:nvPr/>
        </p:nvSpPr>
        <p:spPr>
          <a:xfrm>
            <a:off x="2548397" y="4269318"/>
            <a:ext cx="310718" cy="310718"/>
          </a:xfrm>
          <a:prstGeom prst="ellipse">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4660407" y="4916383"/>
            <a:ext cx="310718" cy="310718"/>
          </a:xfrm>
          <a:prstGeom prst="ellipse">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735705" y="5367020"/>
            <a:ext cx="2540000" cy="645160"/>
          </a:xfrm>
          <a:prstGeom prst="rect">
            <a:avLst/>
          </a:prstGeom>
          <a:noFill/>
        </p:spPr>
        <p:txBody>
          <a:bodyPr wrap="square" rtlCol="0" anchor="t">
            <a:spAutoFit/>
          </a:bodyPr>
          <a:lstStyle/>
          <a:p>
            <a:pPr lvl="0" algn="ctr"/>
            <a:r>
              <a:rPr lang="en-US" dirty="0">
                <a:solidFill>
                  <a:prstClr val="white"/>
                </a:solidFill>
                <a:latin typeface="Times New Roman" panose="02020603050405020304" pitchFamily="18" charset="0"/>
                <a:cs typeface="Times New Roman" panose="02020603050405020304" pitchFamily="18" charset="0"/>
                <a:sym typeface="+mn-ea"/>
              </a:rPr>
              <a:t>PROVIDE A GOOD PLATFORM</a:t>
            </a:r>
            <a:endParaRPr lang="en-US"/>
          </a:p>
        </p:txBody>
      </p:sp>
      <p:sp>
        <p:nvSpPr>
          <p:cNvPr id="4" name="椭圆 3"/>
          <p:cNvSpPr/>
          <p:nvPr/>
        </p:nvSpPr>
        <p:spPr>
          <a:xfrm>
            <a:off x="7112142" y="3527003"/>
            <a:ext cx="310718" cy="310718"/>
          </a:xfrm>
          <a:prstGeom prst="ellipse">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775325" y="2621915"/>
            <a:ext cx="2983230" cy="706755"/>
          </a:xfrm>
          <a:prstGeom prst="rect">
            <a:avLst/>
          </a:prstGeom>
        </p:spPr>
        <p:txBody>
          <a:bodyPr wrap="square">
            <a:spAutoFit/>
          </a:bodyPr>
          <a:lstStyle/>
          <a:p>
            <a:pPr lvl="0" algn="ctr"/>
            <a:r>
              <a:rPr lang="en-US" altLang="zh-CN" sz="2000" dirty="0">
                <a:solidFill>
                  <a:prstClr val="white"/>
                </a:solidFill>
                <a:latin typeface="Times New Roman" panose="02020603050405020304" pitchFamily="18" charset="0"/>
                <a:cs typeface="Times New Roman" panose="02020603050405020304" pitchFamily="18" charset="0"/>
              </a:rPr>
              <a:t>ADJUST THE</a:t>
            </a:r>
          </a:p>
          <a:p>
            <a:pPr lvl="0" algn="ctr"/>
            <a:r>
              <a:rPr lang="en-US" altLang="zh-CN" sz="2000" dirty="0">
                <a:solidFill>
                  <a:prstClr val="white"/>
                </a:solidFill>
                <a:latin typeface="Times New Roman" panose="02020603050405020304" pitchFamily="18" charset="0"/>
                <a:cs typeface="Times New Roman" panose="02020603050405020304" pitchFamily="18" charset="0"/>
              </a:rPr>
              <a:t> “T-S”RATIO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30000" decel="3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0" y="112748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964842" y="865873"/>
            <a:ext cx="6436761" cy="523220"/>
          </a:xfrm>
          <a:prstGeom prst="rect">
            <a:avLst/>
          </a:prstGeom>
          <a:solidFill>
            <a:srgbClr val="2B2D3A"/>
          </a:solidFill>
        </p:spPr>
        <p:txBody>
          <a:bodyPr wrap="square">
            <a:spAutoFit/>
          </a:bodyPr>
          <a:lstStyle/>
          <a:p>
            <a:pPr algn="ctr"/>
            <a:r>
              <a:rPr lang="en-US" altLang="zh-CN" sz="2800" dirty="0">
                <a:solidFill>
                  <a:schemeClr val="accent1"/>
                </a:solidFill>
                <a:latin typeface="Times New Roman" panose="02020603050405020304" pitchFamily="18" charset="0"/>
                <a:cs typeface="Times New Roman" panose="02020603050405020304" pitchFamily="18" charset="0"/>
              </a:rPr>
              <a:t>Quality monitoring reform</a:t>
            </a:r>
          </a:p>
        </p:txBody>
      </p:sp>
      <p:sp>
        <p:nvSpPr>
          <p:cNvPr id="4" name="矩形 3"/>
          <p:cNvSpPr/>
          <p:nvPr/>
        </p:nvSpPr>
        <p:spPr>
          <a:xfrm>
            <a:off x="4101550" y="466392"/>
            <a:ext cx="3988899" cy="306705"/>
          </a:xfrm>
          <a:prstGeom prst="rect">
            <a:avLst/>
          </a:prstGeom>
          <a:solidFill>
            <a:schemeClr val="bg1"/>
          </a:solidFill>
        </p:spPr>
        <p:txBody>
          <a:bodyPr wrap="square">
            <a:spAutoFit/>
          </a:bodyPr>
          <a:lstStyle/>
          <a:p>
            <a:pPr lvl="0" algn="ctr"/>
            <a:r>
              <a:rPr lang="en-US" altLang="zh-CN" sz="1400" dirty="0">
                <a:solidFill>
                  <a:schemeClr val="accent1"/>
                </a:solidFill>
                <a:latin typeface="Times New Roman" panose="02020603050405020304" pitchFamily="18" charset="0"/>
                <a:cs typeface="Times New Roman" panose="02020603050405020304" pitchFamily="18" charset="0"/>
                <a:sym typeface="+mn-ea"/>
              </a:rPr>
              <a:t>Reform of management link</a:t>
            </a:r>
          </a:p>
        </p:txBody>
      </p:sp>
      <p:sp>
        <p:nvSpPr>
          <p:cNvPr id="5" name="矩形 4"/>
          <p:cNvSpPr/>
          <p:nvPr/>
        </p:nvSpPr>
        <p:spPr>
          <a:xfrm>
            <a:off x="2654935" y="1389380"/>
            <a:ext cx="7880350" cy="521970"/>
          </a:xfrm>
          <a:prstGeom prst="rect">
            <a:avLst/>
          </a:prstGeom>
        </p:spPr>
        <p:txBody>
          <a:bodyPr wrap="square">
            <a:spAutoFit/>
          </a:bodyPr>
          <a:lstStyle/>
          <a:p>
            <a:pPr lvl="0" algn="ctr"/>
            <a:r>
              <a:rPr lang="en-US" altLang="zh-CN" sz="1400" dirty="0">
                <a:solidFill>
                  <a:prstClr val="white"/>
                </a:solidFill>
                <a:latin typeface="Times New Roman" panose="02020603050405020304" pitchFamily="18" charset="0"/>
                <a:cs typeface="Times New Roman" panose="02020603050405020304" pitchFamily="18" charset="0"/>
              </a:rPr>
              <a:t>Education quality monitoring is the main method of educational quality evaluation.,</a:t>
            </a:r>
            <a:r>
              <a:rPr lang="en-US" altLang="zh-CN" sz="1400" dirty="0">
                <a:solidFill>
                  <a:prstClr val="white"/>
                </a:solidFill>
                <a:latin typeface="Times New Roman" panose="02020603050405020304" pitchFamily="18" charset="0"/>
                <a:cs typeface="Times New Roman" panose="02020603050405020304" pitchFamily="18" charset="0"/>
                <a:sym typeface="+mn-ea"/>
              </a:rPr>
              <a:t>The teaching level in higher education stage is evaluated by means of data searching and data statistics. </a:t>
            </a:r>
            <a:endParaRPr lang="en-US" altLang="zh-CN" sz="1400" dirty="0">
              <a:solidFill>
                <a:prstClr val="white"/>
              </a:solidFill>
              <a:latin typeface="Times New Roman" panose="02020603050405020304" pitchFamily="18" charset="0"/>
              <a:cs typeface="Times New Roman" panose="02020603050405020304" pitchFamily="18" charset="0"/>
            </a:endParaRPr>
          </a:p>
        </p:txBody>
      </p:sp>
      <p:sp>
        <p:nvSpPr>
          <p:cNvPr id="6" name="矩形 5"/>
          <p:cNvSpPr/>
          <p:nvPr/>
        </p:nvSpPr>
        <p:spPr>
          <a:xfrm>
            <a:off x="4776590" y="2419465"/>
            <a:ext cx="6649308" cy="3291840"/>
          </a:xfrm>
          <a:prstGeom prst="rect">
            <a:avLst/>
          </a:prstGeom>
        </p:spPr>
        <p:txBody>
          <a:bodyPr wrap="square">
            <a:spAutoFit/>
          </a:bodyPr>
          <a:lstStyle/>
          <a:p>
            <a:pPr lvl="0"/>
            <a:r>
              <a:rPr lang="en-US" altLang="zh-CN" sz="1600" dirty="0">
                <a:solidFill>
                  <a:prstClr val="white"/>
                </a:solidFill>
                <a:latin typeface="Times New Roman" panose="02020603050405020304" pitchFamily="18" charset="0"/>
                <a:cs typeface="Times New Roman" panose="02020603050405020304" pitchFamily="18" charset="0"/>
              </a:rPr>
              <a:t>The national data platform can be regarded as the main platform for the quality monitoring of education in undergraduate stage of medical education. </a:t>
            </a:r>
          </a:p>
          <a:p>
            <a:pPr lvl="0"/>
            <a:endParaRPr lang="en-US" altLang="zh-CN" sz="1600" dirty="0">
              <a:solidFill>
                <a:prstClr val="white"/>
              </a:solidFill>
              <a:latin typeface="Times New Roman" panose="02020603050405020304" pitchFamily="18" charset="0"/>
              <a:cs typeface="Times New Roman" panose="02020603050405020304" pitchFamily="18" charset="0"/>
            </a:endParaRPr>
          </a:p>
          <a:p>
            <a:pPr lvl="0"/>
            <a:endParaRPr lang="en-US" altLang="zh-CN" sz="1600" dirty="0">
              <a:solidFill>
                <a:prstClr val="white"/>
              </a:solidFill>
              <a:latin typeface="Times New Roman" panose="02020603050405020304" pitchFamily="18" charset="0"/>
              <a:cs typeface="Times New Roman" panose="02020603050405020304" pitchFamily="18" charset="0"/>
            </a:endParaRPr>
          </a:p>
          <a:p>
            <a:pPr lvl="0"/>
            <a:r>
              <a:rPr lang="en-US" altLang="zh-CN" sz="1600" dirty="0">
                <a:solidFill>
                  <a:prstClr val="white"/>
                </a:solidFill>
                <a:latin typeface="Times New Roman" panose="02020603050405020304" pitchFamily="18" charset="0"/>
                <a:cs typeface="Times New Roman" panose="02020603050405020304" pitchFamily="18" charset="0"/>
              </a:rPr>
              <a:t>In terms of the platform, information technology and network technology can analyze the general rules in the course of undergraduate medical education, and make use of teaching state and online data collection to form a professional annual database. </a:t>
            </a:r>
          </a:p>
          <a:p>
            <a:pPr lvl="0"/>
            <a:endParaRPr lang="en-US" altLang="zh-CN" sz="1600" dirty="0">
              <a:solidFill>
                <a:prstClr val="white"/>
              </a:solidFill>
              <a:latin typeface="Times New Roman" panose="02020603050405020304" pitchFamily="18" charset="0"/>
              <a:cs typeface="Times New Roman" panose="02020603050405020304" pitchFamily="18" charset="0"/>
            </a:endParaRPr>
          </a:p>
          <a:p>
            <a:pPr lvl="0"/>
            <a:endParaRPr lang="en-US" altLang="zh-CN" sz="1600" dirty="0">
              <a:solidFill>
                <a:prstClr val="white"/>
              </a:solidFill>
              <a:latin typeface="Times New Roman" panose="02020603050405020304" pitchFamily="18" charset="0"/>
              <a:cs typeface="Times New Roman" panose="02020603050405020304" pitchFamily="18" charset="0"/>
            </a:endParaRPr>
          </a:p>
          <a:p>
            <a:pPr lvl="0"/>
            <a:r>
              <a:rPr lang="en-US" altLang="zh-CN" sz="1600" dirty="0">
                <a:solidFill>
                  <a:prstClr val="white"/>
                </a:solidFill>
                <a:latin typeface="Times New Roman" panose="02020603050405020304" pitchFamily="18" charset="0"/>
                <a:cs typeface="Times New Roman" panose="02020603050405020304" pitchFamily="18" charset="0"/>
              </a:rPr>
              <a:t>At the same time, combined with the specific information, the basic situation of the school, the content of teaching monitoring is classified and it's finally presented objectively in the form of report forms.</a:t>
            </a:r>
          </a:p>
        </p:txBody>
      </p:sp>
      <p:pic>
        <p:nvPicPr>
          <p:cNvPr id="8" name="图形 7" descr="放大镜"/>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295" y="2265887"/>
            <a:ext cx="3445580" cy="3445580"/>
          </a:xfrm>
          <a:prstGeom prst="rect">
            <a:avLst/>
          </a:prstGeom>
        </p:spPr>
      </p:pic>
      <p:sp>
        <p:nvSpPr>
          <p:cNvPr id="9" name="任意多边形: 形状 8"/>
          <p:cNvSpPr/>
          <p:nvPr/>
        </p:nvSpPr>
        <p:spPr>
          <a:xfrm>
            <a:off x="2964815" y="2708910"/>
            <a:ext cx="1695450" cy="409575"/>
          </a:xfrm>
          <a:custGeom>
            <a:avLst/>
            <a:gdLst>
              <a:gd name="connsiteX0" fmla="*/ 0 w 1695450"/>
              <a:gd name="connsiteY0" fmla="*/ 409575 h 409575"/>
              <a:gd name="connsiteX1" fmla="*/ 419100 w 1695450"/>
              <a:gd name="connsiteY1" fmla="*/ 0 h 409575"/>
              <a:gd name="connsiteX2" fmla="*/ 1695450 w 1695450"/>
              <a:gd name="connsiteY2" fmla="*/ 0 h 409575"/>
            </a:gdLst>
            <a:ahLst/>
            <a:cxnLst>
              <a:cxn ang="0">
                <a:pos x="connsiteX0" y="connsiteY0"/>
              </a:cxn>
              <a:cxn ang="0">
                <a:pos x="connsiteX1" y="connsiteY1"/>
              </a:cxn>
              <a:cxn ang="0">
                <a:pos x="connsiteX2" y="connsiteY2"/>
              </a:cxn>
            </a:cxnLst>
            <a:rect l="l" t="t" r="r" b="b"/>
            <a:pathLst>
              <a:path w="1695450" h="409575">
                <a:moveTo>
                  <a:pt x="0" y="409575"/>
                </a:moveTo>
                <a:lnTo>
                  <a:pt x="419100" y="0"/>
                </a:lnTo>
                <a:lnTo>
                  <a:pt x="169545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flipV="1">
            <a:off x="3143249" y="3916680"/>
            <a:ext cx="1457325" cy="142875"/>
          </a:xfrm>
          <a:custGeom>
            <a:avLst/>
            <a:gdLst>
              <a:gd name="connsiteX0" fmla="*/ 0 w 1695450"/>
              <a:gd name="connsiteY0" fmla="*/ 409575 h 409575"/>
              <a:gd name="connsiteX1" fmla="*/ 419100 w 1695450"/>
              <a:gd name="connsiteY1" fmla="*/ 0 h 409575"/>
              <a:gd name="connsiteX2" fmla="*/ 1695450 w 1695450"/>
              <a:gd name="connsiteY2" fmla="*/ 0 h 409575"/>
            </a:gdLst>
            <a:ahLst/>
            <a:cxnLst>
              <a:cxn ang="0">
                <a:pos x="connsiteX0" y="connsiteY0"/>
              </a:cxn>
              <a:cxn ang="0">
                <a:pos x="connsiteX1" y="connsiteY1"/>
              </a:cxn>
              <a:cxn ang="0">
                <a:pos x="connsiteX2" y="connsiteY2"/>
              </a:cxn>
            </a:cxnLst>
            <a:rect l="l" t="t" r="r" b="b"/>
            <a:pathLst>
              <a:path w="1695450" h="409575">
                <a:moveTo>
                  <a:pt x="0" y="409575"/>
                </a:moveTo>
                <a:lnTo>
                  <a:pt x="419100" y="0"/>
                </a:lnTo>
                <a:lnTo>
                  <a:pt x="169545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p:cNvSpPr/>
          <p:nvPr/>
        </p:nvSpPr>
        <p:spPr>
          <a:xfrm flipV="1">
            <a:off x="3695699" y="5124451"/>
            <a:ext cx="904875" cy="142875"/>
          </a:xfrm>
          <a:custGeom>
            <a:avLst/>
            <a:gdLst>
              <a:gd name="connsiteX0" fmla="*/ 0 w 1695450"/>
              <a:gd name="connsiteY0" fmla="*/ 409575 h 409575"/>
              <a:gd name="connsiteX1" fmla="*/ 419100 w 1695450"/>
              <a:gd name="connsiteY1" fmla="*/ 0 h 409575"/>
              <a:gd name="connsiteX2" fmla="*/ 1695450 w 1695450"/>
              <a:gd name="connsiteY2" fmla="*/ 0 h 409575"/>
            </a:gdLst>
            <a:ahLst/>
            <a:cxnLst>
              <a:cxn ang="0">
                <a:pos x="connsiteX0" y="connsiteY0"/>
              </a:cxn>
              <a:cxn ang="0">
                <a:pos x="connsiteX1" y="connsiteY1"/>
              </a:cxn>
              <a:cxn ang="0">
                <a:pos x="connsiteX2" y="connsiteY2"/>
              </a:cxn>
            </a:cxnLst>
            <a:rect l="l" t="t" r="r" b="b"/>
            <a:pathLst>
              <a:path w="1695450" h="409575">
                <a:moveTo>
                  <a:pt x="0" y="409575"/>
                </a:moveTo>
                <a:lnTo>
                  <a:pt x="419100" y="0"/>
                </a:lnTo>
                <a:lnTo>
                  <a:pt x="169545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7"/>
          <p:cNvGrpSpPr/>
          <p:nvPr/>
        </p:nvGrpSpPr>
        <p:grpSpPr bwMode="auto">
          <a:xfrm>
            <a:off x="9363017" y="2317524"/>
            <a:ext cx="1744662" cy="1744662"/>
            <a:chOff x="0" y="0"/>
            <a:chExt cx="1310988" cy="1310984"/>
          </a:xfrm>
          <a:solidFill>
            <a:schemeClr val="accent1"/>
          </a:solidFill>
        </p:grpSpPr>
        <p:sp>
          <p:nvSpPr>
            <p:cNvPr id="4" name="Freeform 54@|5FFC:14657585|FBC:16777215|LFC:11765543|LBC:16777215"/>
            <p:cNvSpPr/>
            <p:nvPr/>
          </p:nvSpPr>
          <p:spPr bwMode="auto">
            <a:xfrm>
              <a:off x="0" y="0"/>
              <a:ext cx="1310988" cy="1310984"/>
            </a:xfrm>
            <a:custGeom>
              <a:avLst/>
              <a:gdLst>
                <a:gd name="T0" fmla="*/ 0 w 661361"/>
                <a:gd name="T1" fmla="*/ 1299352 h 661361"/>
                <a:gd name="T2" fmla="*/ 380578 w 661361"/>
                <a:gd name="T3" fmla="*/ 380571 h 661361"/>
                <a:gd name="T4" fmla="*/ 1299364 w 661361"/>
                <a:gd name="T5" fmla="*/ 0 h 661361"/>
                <a:gd name="T6" fmla="*/ 2218150 w 661361"/>
                <a:gd name="T7" fmla="*/ 380574 h 661361"/>
                <a:gd name="T8" fmla="*/ 2598724 w 661361"/>
                <a:gd name="T9" fmla="*/ 1299356 h 661361"/>
                <a:gd name="T10" fmla="*/ 2218150 w 661361"/>
                <a:gd name="T11" fmla="*/ 2218138 h 661361"/>
                <a:gd name="T12" fmla="*/ 1299364 w 661361"/>
                <a:gd name="T13" fmla="*/ 2598708 h 661361"/>
                <a:gd name="T14" fmla="*/ 380578 w 661361"/>
                <a:gd name="T15" fmla="*/ 2218138 h 661361"/>
                <a:gd name="T16" fmla="*/ 4 w 661361"/>
                <a:gd name="T17" fmla="*/ 1299356 h 661361"/>
                <a:gd name="T18" fmla="*/ 0 w 661361"/>
                <a:gd name="T19" fmla="*/ 1299352 h 661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pic>
          <p:nvPicPr>
            <p:cNvPr id="5" name="Group 3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03" y="256696"/>
              <a:ext cx="545133" cy="7970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 name="矩形 5"/>
          <p:cNvSpPr/>
          <p:nvPr/>
        </p:nvSpPr>
        <p:spPr>
          <a:xfrm>
            <a:off x="9273108" y="4142188"/>
            <a:ext cx="1924480" cy="523220"/>
          </a:xfrm>
          <a:prstGeom prst="rect">
            <a:avLst/>
          </a:prstGeom>
        </p:spPr>
        <p:txBody>
          <a:bodyPr wrap="square">
            <a:spAutoFit/>
          </a:bodyPr>
          <a:lstStyle/>
          <a:p>
            <a:pPr lvl="0" algn="ctr"/>
            <a:r>
              <a:rPr lang="en-US" altLang="zh-CN" sz="2800" b="1" dirty="0">
                <a:solidFill>
                  <a:schemeClr val="accent1"/>
                </a:solidFill>
                <a:latin typeface="Times New Roman" panose="02020603050405020304" pitchFamily="18" charset="0"/>
                <a:cs typeface="Times New Roman" panose="02020603050405020304" pitchFamily="18" charset="0"/>
              </a:rPr>
              <a:t>Conclusion</a:t>
            </a:r>
          </a:p>
        </p:txBody>
      </p:sp>
      <p:sp>
        <p:nvSpPr>
          <p:cNvPr id="7" name="矩形: 圆角 6"/>
          <p:cNvSpPr/>
          <p:nvPr/>
        </p:nvSpPr>
        <p:spPr>
          <a:xfrm>
            <a:off x="1084321" y="1543050"/>
            <a:ext cx="7507843" cy="3990975"/>
          </a:xfrm>
          <a:prstGeom prst="roundRect">
            <a:avLst>
              <a:gd name="adj" fmla="val 6075"/>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543613" y="1905862"/>
            <a:ext cx="6589258" cy="3170099"/>
          </a:xfrm>
          <a:prstGeom prst="rect">
            <a:avLst/>
          </a:prstGeom>
        </p:spPr>
        <p:txBody>
          <a:bodyPr wrap="square">
            <a:spAutoFit/>
          </a:bodyPr>
          <a:lstStyle/>
          <a:p>
            <a:pPr lvl="0"/>
            <a:r>
              <a:rPr lang="en-US" altLang="zh-CN"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sum up, undergraduate medical education is undertaking an important social responsibility, and needs to make active efforts in the way of enrollment and the quality control of talents. Under the background of mass higher education, the undergraduate medical education should not change according to changing circumstances, but should adopt management reform measures to build a perfect and comprehensive elite education program so as to improve teaching quality and talent training ability and to provide medical talents to the society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par>
                                <p:cTn id="8" presetID="6" presetClass="emph" presetSubtype="0" autoRev="1" fill="hold" nodeType="withEffect">
                                  <p:stCondLst>
                                    <p:cond delay="0"/>
                                  </p:stCondLst>
                                  <p:childTnLst>
                                    <p:animScale>
                                      <p:cBhvr>
                                        <p:cTn id="9" dur="75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7000" y="2212340"/>
            <a:ext cx="9605010" cy="3107690"/>
          </a:xfrm>
          <a:prstGeom prst="rect">
            <a:avLst/>
          </a:prstGeom>
        </p:spPr>
        <p:txBody>
          <a:bodyPr wrap="square">
            <a:spAutoFit/>
          </a:bodyPr>
          <a:lstStyle/>
          <a:p>
            <a:r>
              <a:rPr lang="en-US" altLang="zh-CN"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Medical education in undergraduate stage has higher professional and application accuracy requirements. The setting of entrance threshold in the context of mass higher education does not meet the objective needs of undergraduate medical education. Therefore, there is necessary to make the educational reform. In this paper, the management reform strategy of medical elite education in undergraduate stage is studied. </a:t>
            </a:r>
          </a:p>
        </p:txBody>
      </p:sp>
      <p:cxnSp>
        <p:nvCxnSpPr>
          <p:cNvPr id="9" name="直接连接符 8"/>
          <p:cNvCxnSpPr/>
          <p:nvPr/>
        </p:nvCxnSpPr>
        <p:spPr>
          <a:xfrm>
            <a:off x="0" y="156499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567189" y="1152082"/>
            <a:ext cx="3057619" cy="707886"/>
          </a:xfrm>
          <a:prstGeom prst="rect">
            <a:avLst/>
          </a:prstGeom>
          <a:solidFill>
            <a:srgbClr val="2B2D3A"/>
          </a:solidFill>
        </p:spPr>
        <p:txBody>
          <a:bodyPr wrap="square">
            <a:spAutoFit/>
          </a:bodyPr>
          <a:lstStyle/>
          <a:p>
            <a:pPr algn="ctr"/>
            <a:r>
              <a:rPr lang="en-US" altLang="zh-CN"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ABSTRACT</a:t>
            </a:r>
            <a:endParaRPr lang="zh-CN" alt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图形 11" descr="铅笔"/>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29301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190323160841"/>
          <p:cNvPicPr>
            <a:picLocks noChangeAspect="1"/>
          </p:cNvPicPr>
          <p:nvPr/>
        </p:nvPicPr>
        <p:blipFill>
          <a:blip r:embed="rId2"/>
          <a:stretch>
            <a:fillRect/>
          </a:stretch>
        </p:blipFill>
        <p:spPr>
          <a:xfrm>
            <a:off x="0" y="-10160"/>
            <a:ext cx="12192000" cy="6862445"/>
          </a:xfrm>
          <a:prstGeom prst="rect">
            <a:avLst/>
          </a:prstGeom>
        </p:spPr>
      </p:pic>
      <p:sp>
        <p:nvSpPr>
          <p:cNvPr id="7" name="矩形 6"/>
          <p:cNvSpPr/>
          <p:nvPr/>
        </p:nvSpPr>
        <p:spPr>
          <a:xfrm>
            <a:off x="0" y="-10160"/>
            <a:ext cx="12192000" cy="6858000"/>
          </a:xfrm>
          <a:prstGeom prst="rect">
            <a:avLst/>
          </a:prstGeom>
          <a:solidFill>
            <a:sysClr val="windowText" lastClr="000000">
              <a:alpha val="30000"/>
            </a:sys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4294524" y="2459504"/>
            <a:ext cx="3336251" cy="1938992"/>
          </a:xfrm>
          <a:prstGeom prst="rect">
            <a:avLst/>
          </a:prstGeom>
          <a:noFill/>
        </p:spPr>
        <p:txBody>
          <a:bodyPr wrap="square" rtlCol="0">
            <a:spAutoFit/>
          </a:bodyPr>
          <a:lstStyle/>
          <a:p>
            <a:pPr algn="ctr"/>
            <a:r>
              <a:rPr lang="en-US" altLang="zh-CN" sz="5400" dirty="0">
                <a:solidFill>
                  <a:schemeClr val="bg1"/>
                </a:solidFill>
                <a:latin typeface="华文细黑" panose="02010600040101010101" pitchFamily="2" charset="-122"/>
                <a:ea typeface="华文细黑" panose="02010600040101010101" pitchFamily="2" charset="-122"/>
              </a:rPr>
              <a:t> </a:t>
            </a:r>
            <a:r>
              <a:rPr lang="en-US" altLang="zh-CN" sz="6000" dirty="0">
                <a:solidFill>
                  <a:schemeClr val="bg1"/>
                </a:solidFill>
                <a:latin typeface="华文细黑" panose="02010600040101010101" pitchFamily="2" charset="-122"/>
                <a:ea typeface="华文细黑" panose="02010600040101010101" pitchFamily="2" charset="-122"/>
              </a:rPr>
              <a:t>THANK    YOU!</a:t>
            </a:r>
            <a:endParaRPr lang="zh-CN" altLang="en-US" sz="8800" dirty="0">
              <a:solidFill>
                <a:schemeClr val="bg1"/>
              </a:solidFill>
              <a:latin typeface="华文细黑" panose="02010600040101010101" pitchFamily="2" charset="-122"/>
              <a:ea typeface="华文细黑" panose="02010600040101010101" pitchFamily="2" charset="-122"/>
            </a:endParaRPr>
          </a:p>
        </p:txBody>
      </p:sp>
      <p:grpSp>
        <p:nvGrpSpPr>
          <p:cNvPr id="9" name="组合 8"/>
          <p:cNvGrpSpPr/>
          <p:nvPr/>
        </p:nvGrpSpPr>
        <p:grpSpPr>
          <a:xfrm>
            <a:off x="4009730" y="2223974"/>
            <a:ext cx="3905250" cy="2410052"/>
            <a:chOff x="4143375" y="1590675"/>
            <a:chExt cx="3905250" cy="4026276"/>
          </a:xfrm>
        </p:grpSpPr>
        <p:sp>
          <p:nvSpPr>
            <p:cNvPr id="10" name="矩形 9"/>
            <p:cNvSpPr/>
            <p:nvPr/>
          </p:nvSpPr>
          <p:spPr>
            <a:xfrm>
              <a:off x="4143375" y="1590675"/>
              <a:ext cx="3905250" cy="4026276"/>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260453" y="1784539"/>
              <a:ext cx="3671094" cy="3638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mph" presetSubtype="0" repeatCount="2000" fill="hold" nodeType="withEffect">
                                  <p:stCondLst>
                                    <p:cond delay="0"/>
                                  </p:stCondLst>
                                  <p:childTnLst>
                                    <p:animScale>
                                      <p:cBhvr>
                                        <p:cTn id="8" dur="500" fill="hold"/>
                                        <p:tgtEl>
                                          <p:spTgt spid="9"/>
                                        </p:tgtEl>
                                      </p:cBhvr>
                                      <p:by x="120000" y="120000"/>
                                    </p:animScale>
                                  </p:childTnLst>
                                </p:cTn>
                              </p:par>
                              <p:par>
                                <p:cTn id="9" presetID="10" presetClass="exit" presetSubtype="0" repeatCount="2000" fill="hold" nodeType="with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0"/>
                            </p:stCondLst>
                            <p:childTnLst>
                              <p:par>
                                <p:cTn id="13" presetID="50" presetClass="entr" presetSubtype="0" decel="10000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819150" y="590550"/>
            <a:chExt cx="12192000" cy="6858000"/>
          </a:xfrm>
        </p:grpSpPr>
        <p:pic>
          <p:nvPicPr>
            <p:cNvPr id="3"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5905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819150" y="590550"/>
              <a:ext cx="12192000" cy="6858000"/>
            </a:xfrm>
            <a:prstGeom prst="rect">
              <a:avLst/>
            </a:prstGeom>
            <a:solidFill>
              <a:sysClr val="windowText" lastClr="000000">
                <a:alpha val="30000"/>
              </a:sys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5" name="文本框 4"/>
          <p:cNvSpPr txBox="1"/>
          <p:nvPr/>
        </p:nvSpPr>
        <p:spPr>
          <a:xfrm>
            <a:off x="4565252" y="202590"/>
            <a:ext cx="3061496" cy="1015663"/>
          </a:xfrm>
          <a:prstGeom prst="rect">
            <a:avLst/>
          </a:prstGeom>
          <a:noFill/>
        </p:spPr>
        <p:txBody>
          <a:bodyPr wrap="square" rtlCol="0">
            <a:spAutoFit/>
          </a:bodyPr>
          <a:lstStyle/>
          <a:p>
            <a:pPr algn="ctr"/>
            <a:r>
              <a:rPr lang="en-US" altLang="zh-CN" sz="6000" dirty="0">
                <a:solidFill>
                  <a:prstClr val="white"/>
                </a:solidFill>
                <a:latin typeface="华文细黑" panose="02010600040101010101" pitchFamily="2" charset="-122"/>
                <a:ea typeface="华文细黑" panose="02010600040101010101" pitchFamily="2" charset="-122"/>
              </a:rPr>
              <a:t>C</a:t>
            </a:r>
            <a:r>
              <a:rPr lang="en-US" altLang="zh-CN" sz="3200" dirty="0">
                <a:solidFill>
                  <a:prstClr val="white"/>
                </a:solidFill>
                <a:latin typeface="华文细黑" panose="02010600040101010101" pitchFamily="2" charset="-122"/>
                <a:ea typeface="华文细黑" panose="02010600040101010101" pitchFamily="2" charset="-122"/>
              </a:rPr>
              <a:t>ONTENTS</a:t>
            </a:r>
            <a:r>
              <a:rPr lang="en-US" altLang="zh-CN" sz="4000" dirty="0">
                <a:solidFill>
                  <a:prstClr val="white"/>
                </a:solidFill>
                <a:latin typeface="华文细黑" panose="02010600040101010101" pitchFamily="2" charset="-122"/>
                <a:ea typeface="华文细黑" panose="02010600040101010101" pitchFamily="2" charset="-122"/>
              </a:rPr>
              <a:t>   </a:t>
            </a:r>
            <a:endParaRPr lang="zh-CN" altLang="en-US" sz="6000" dirty="0">
              <a:solidFill>
                <a:prstClr val="white"/>
              </a:solidFill>
              <a:latin typeface="华文细黑" panose="02010600040101010101" pitchFamily="2" charset="-122"/>
              <a:ea typeface="华文细黑" panose="02010600040101010101" pitchFamily="2" charset="-122"/>
            </a:endParaRPr>
          </a:p>
        </p:txBody>
      </p:sp>
      <p:sp>
        <p:nvSpPr>
          <p:cNvPr id="6" name="任意多边形 4"/>
          <p:cNvSpPr/>
          <p:nvPr/>
        </p:nvSpPr>
        <p:spPr>
          <a:xfrm>
            <a:off x="4601029" y="715736"/>
            <a:ext cx="3018971" cy="537030"/>
          </a:xfrm>
          <a:custGeom>
            <a:avLst/>
            <a:gdLst>
              <a:gd name="connsiteX0" fmla="*/ 275772 w 3077029"/>
              <a:gd name="connsiteY0" fmla="*/ 0 h 522514"/>
              <a:gd name="connsiteX1" fmla="*/ 0 w 3077029"/>
              <a:gd name="connsiteY1" fmla="*/ 0 h 522514"/>
              <a:gd name="connsiteX2" fmla="*/ 0 w 3077029"/>
              <a:gd name="connsiteY2" fmla="*/ 522514 h 522514"/>
              <a:gd name="connsiteX3" fmla="*/ 130629 w 3077029"/>
              <a:gd name="connsiteY3" fmla="*/ 522514 h 522514"/>
              <a:gd name="connsiteX4" fmla="*/ 3077029 w 3077029"/>
              <a:gd name="connsiteY4" fmla="*/ 522514 h 522514"/>
              <a:gd name="connsiteX5" fmla="*/ 3077029 w 3077029"/>
              <a:gd name="connsiteY5" fmla="*/ 101600 h 522514"/>
              <a:gd name="connsiteX6" fmla="*/ 2815772 w 3077029"/>
              <a:gd name="connsiteY6" fmla="*/ 10160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7029" h="522514">
                <a:moveTo>
                  <a:pt x="275772" y="0"/>
                </a:moveTo>
                <a:lnTo>
                  <a:pt x="0" y="0"/>
                </a:lnTo>
                <a:lnTo>
                  <a:pt x="0" y="522514"/>
                </a:lnTo>
                <a:lnTo>
                  <a:pt x="130629" y="522514"/>
                </a:lnTo>
                <a:lnTo>
                  <a:pt x="3077029" y="522514"/>
                </a:lnTo>
                <a:lnTo>
                  <a:pt x="3077029" y="101600"/>
                </a:lnTo>
                <a:lnTo>
                  <a:pt x="2815772" y="101600"/>
                </a:lnTo>
              </a:path>
            </a:pathLst>
          </a:custGeom>
          <a:noFill/>
          <a:ln w="381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6"/>
          <p:cNvSpPr/>
          <p:nvPr/>
        </p:nvSpPr>
        <p:spPr>
          <a:xfrm>
            <a:off x="0" y="3200400"/>
            <a:ext cx="12192000" cy="3657600"/>
          </a:xfrm>
          <a:prstGeom prst="rect">
            <a:avLst/>
          </a:prstGeom>
          <a:solidFill>
            <a:schemeClr val="accent1">
              <a:alpha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8" name="组合 7"/>
          <p:cNvGrpSpPr/>
          <p:nvPr/>
        </p:nvGrpSpPr>
        <p:grpSpPr>
          <a:xfrm>
            <a:off x="1780927" y="2616024"/>
            <a:ext cx="1083966" cy="1223033"/>
            <a:chOff x="1429238" y="2602401"/>
            <a:chExt cx="1083966" cy="1223033"/>
          </a:xfrm>
        </p:grpSpPr>
        <p:sp>
          <p:nvSpPr>
            <p:cNvPr id="9" name="Freeform 5"/>
            <p:cNvSpPr/>
            <p:nvPr/>
          </p:nvSpPr>
          <p:spPr bwMode="auto">
            <a:xfrm rot="5400000">
              <a:off x="1359704" y="2671935"/>
              <a:ext cx="1223033" cy="108396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ysClr val="window" lastClr="FFFFFF"/>
            </a:solidFill>
            <a:ln w="12700">
              <a:noFill/>
            </a:ln>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endParaRPr>
            </a:p>
          </p:txBody>
        </p:sp>
        <p:sp>
          <p:nvSpPr>
            <p:cNvPr id="10" name="文本框 9"/>
            <p:cNvSpPr txBox="1"/>
            <p:nvPr/>
          </p:nvSpPr>
          <p:spPr>
            <a:xfrm>
              <a:off x="1485332" y="2829198"/>
              <a:ext cx="94274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00" b="0" i="0" u="none" strike="noStrike" kern="0" cap="none" spc="0" normalizeH="0" baseline="0" noProof="0" dirty="0">
                  <a:ln>
                    <a:noFill/>
                  </a:ln>
                  <a:solidFill>
                    <a:schemeClr val="accent1"/>
                  </a:solidFill>
                  <a:effectLst/>
                  <a:uLnTx/>
                  <a:uFillTx/>
                  <a:latin typeface="Impact" panose="020B0806030902050204" pitchFamily="34" charset="0"/>
                </a:rPr>
                <a:t>01</a:t>
              </a:r>
              <a:endParaRPr kumimoji="0" lang="zh-CN" altLang="en-US" sz="4400" b="0" i="0" u="none" strike="noStrike" kern="0" cap="none" spc="0" normalizeH="0" baseline="0" noProof="0" dirty="0">
                <a:ln>
                  <a:noFill/>
                </a:ln>
                <a:solidFill>
                  <a:schemeClr val="accent1"/>
                </a:solidFill>
                <a:effectLst/>
                <a:uLnTx/>
                <a:uFillTx/>
                <a:latin typeface="Impact" panose="020B0806030902050204" pitchFamily="34" charset="0"/>
              </a:endParaRPr>
            </a:p>
          </p:txBody>
        </p:sp>
      </p:grpSp>
      <p:grpSp>
        <p:nvGrpSpPr>
          <p:cNvPr id="11" name="组合 10"/>
          <p:cNvGrpSpPr/>
          <p:nvPr/>
        </p:nvGrpSpPr>
        <p:grpSpPr>
          <a:xfrm>
            <a:off x="5419317" y="2623396"/>
            <a:ext cx="1083966" cy="1223033"/>
            <a:chOff x="1429238" y="2602401"/>
            <a:chExt cx="1083966" cy="1223033"/>
          </a:xfrm>
        </p:grpSpPr>
        <p:sp>
          <p:nvSpPr>
            <p:cNvPr id="12" name="Freeform 5"/>
            <p:cNvSpPr/>
            <p:nvPr/>
          </p:nvSpPr>
          <p:spPr bwMode="auto">
            <a:xfrm rot="5400000">
              <a:off x="1359704" y="2671935"/>
              <a:ext cx="1223033" cy="108396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ysClr val="window" lastClr="FFFFFF"/>
            </a:solidFill>
            <a:ln w="12700">
              <a:noFill/>
            </a:ln>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endParaRPr>
            </a:p>
          </p:txBody>
        </p:sp>
        <p:sp>
          <p:nvSpPr>
            <p:cNvPr id="13" name="文本框 12"/>
            <p:cNvSpPr txBox="1"/>
            <p:nvPr/>
          </p:nvSpPr>
          <p:spPr>
            <a:xfrm>
              <a:off x="1485332" y="2829198"/>
              <a:ext cx="94274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00" b="0" i="0" u="none" strike="noStrike" kern="0" cap="none" spc="0" normalizeH="0" baseline="0" noProof="0" dirty="0">
                  <a:ln>
                    <a:noFill/>
                  </a:ln>
                  <a:solidFill>
                    <a:schemeClr val="accent1"/>
                  </a:solidFill>
                  <a:effectLst/>
                  <a:uLnTx/>
                  <a:uFillTx/>
                  <a:latin typeface="Impact" panose="020B0806030902050204" pitchFamily="34" charset="0"/>
                </a:rPr>
                <a:t>02</a:t>
              </a:r>
              <a:endParaRPr kumimoji="0" lang="zh-CN" altLang="en-US" sz="4400" b="0" i="0" u="none" strike="noStrike" kern="0" cap="none" spc="0" normalizeH="0" baseline="0" noProof="0" dirty="0">
                <a:ln>
                  <a:noFill/>
                </a:ln>
                <a:solidFill>
                  <a:schemeClr val="accent1"/>
                </a:solidFill>
                <a:effectLst/>
                <a:uLnTx/>
                <a:uFillTx/>
                <a:latin typeface="Impact" panose="020B0806030902050204" pitchFamily="34" charset="0"/>
              </a:endParaRPr>
            </a:p>
          </p:txBody>
        </p:sp>
      </p:grpSp>
      <p:grpSp>
        <p:nvGrpSpPr>
          <p:cNvPr id="14" name="组合 13"/>
          <p:cNvGrpSpPr/>
          <p:nvPr/>
        </p:nvGrpSpPr>
        <p:grpSpPr>
          <a:xfrm>
            <a:off x="9057706" y="2616024"/>
            <a:ext cx="1083966" cy="1223033"/>
            <a:chOff x="1429238" y="2602401"/>
            <a:chExt cx="1083966" cy="1223033"/>
          </a:xfrm>
        </p:grpSpPr>
        <p:sp>
          <p:nvSpPr>
            <p:cNvPr id="15" name="Freeform 5"/>
            <p:cNvSpPr/>
            <p:nvPr/>
          </p:nvSpPr>
          <p:spPr bwMode="auto">
            <a:xfrm rot="5400000">
              <a:off x="1359704" y="2671935"/>
              <a:ext cx="1223033" cy="108396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ysClr val="window" lastClr="FFFFFF"/>
            </a:solidFill>
            <a:ln w="12700">
              <a:noFill/>
            </a:ln>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endParaRPr>
            </a:p>
          </p:txBody>
        </p:sp>
        <p:sp>
          <p:nvSpPr>
            <p:cNvPr id="16" name="文本框 15"/>
            <p:cNvSpPr txBox="1"/>
            <p:nvPr/>
          </p:nvSpPr>
          <p:spPr>
            <a:xfrm>
              <a:off x="1485332" y="2829198"/>
              <a:ext cx="94274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00" b="0" i="0" u="none" strike="noStrike" kern="0" cap="none" spc="0" normalizeH="0" baseline="0" noProof="0" dirty="0">
                  <a:ln>
                    <a:noFill/>
                  </a:ln>
                  <a:solidFill>
                    <a:schemeClr val="accent1"/>
                  </a:solidFill>
                  <a:effectLst/>
                  <a:uLnTx/>
                  <a:uFillTx/>
                  <a:latin typeface="Impact" panose="020B0806030902050204" pitchFamily="34" charset="0"/>
                </a:rPr>
                <a:t>03</a:t>
              </a:r>
              <a:endParaRPr kumimoji="0" lang="zh-CN" altLang="en-US" sz="4400" b="0" i="0" u="none" strike="noStrike" kern="0" cap="none" spc="0" normalizeH="0" baseline="0" noProof="0" dirty="0">
                <a:ln>
                  <a:noFill/>
                </a:ln>
                <a:solidFill>
                  <a:schemeClr val="accent1"/>
                </a:solidFill>
                <a:effectLst/>
                <a:uLnTx/>
                <a:uFillTx/>
                <a:latin typeface="Impact" panose="020B0806030902050204" pitchFamily="34" charset="0"/>
              </a:endParaRPr>
            </a:p>
          </p:txBody>
        </p:sp>
      </p:grpSp>
      <p:sp>
        <p:nvSpPr>
          <p:cNvPr id="23" name="文本框 22"/>
          <p:cNvSpPr txBox="1"/>
          <p:nvPr/>
        </p:nvSpPr>
        <p:spPr>
          <a:xfrm>
            <a:off x="442732" y="4105892"/>
            <a:ext cx="3587729" cy="1200329"/>
          </a:xfrm>
          <a:prstGeom prst="rect">
            <a:avLst/>
          </a:prstGeom>
          <a:noFill/>
        </p:spPr>
        <p:txBody>
          <a:bodyPr wrap="square" rtlCol="0">
            <a:spAutoFit/>
          </a:bodyPr>
          <a:lstStyle/>
          <a:p>
            <a:pPr algn="ctr"/>
            <a:r>
              <a:rPr lang="en-US" altLang="zh-CN" b="1" dirty="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rPr>
              <a:t>Comparative analysis of undergraduate medical education at home and abroad</a:t>
            </a:r>
          </a:p>
        </p:txBody>
      </p:sp>
      <p:sp>
        <p:nvSpPr>
          <p:cNvPr id="24" name="文本框 23"/>
          <p:cNvSpPr txBox="1"/>
          <p:nvPr/>
        </p:nvSpPr>
        <p:spPr>
          <a:xfrm>
            <a:off x="4235173" y="4105892"/>
            <a:ext cx="3384827" cy="1200329"/>
          </a:xfrm>
          <a:prstGeom prst="rect">
            <a:avLst/>
          </a:prstGeom>
          <a:noFill/>
        </p:spPr>
        <p:txBody>
          <a:bodyPr wrap="square" rtlCol="0">
            <a:spAutoFit/>
          </a:bodyPr>
          <a:lstStyle/>
          <a:p>
            <a:pPr algn="ctr"/>
            <a:r>
              <a:rPr lang="en-US" altLang="zh-CN" b="1" dirty="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rPr>
              <a:t>Analysis of the causes of the problems in domestic medical undergraduate education </a:t>
            </a:r>
            <a:endParaRPr lang="en-US" altLang="zh-CN"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5" name="文本框 24"/>
          <p:cNvSpPr txBox="1"/>
          <p:nvPr/>
        </p:nvSpPr>
        <p:spPr>
          <a:xfrm>
            <a:off x="8003149" y="4068758"/>
            <a:ext cx="3204826" cy="1200329"/>
          </a:xfrm>
          <a:prstGeom prst="rect">
            <a:avLst/>
          </a:prstGeom>
          <a:noFill/>
        </p:spPr>
        <p:txBody>
          <a:bodyPr wrap="square" rtlCol="0">
            <a:spAutoFit/>
          </a:bodyPr>
          <a:lstStyle/>
          <a:p>
            <a:pPr algn="ctr"/>
            <a:r>
              <a:rPr lang="en-US" altLang="zh-CN" b="1" dirty="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rPr>
              <a:t>Management reform measures of medical elite education in undergraduate stage</a:t>
            </a:r>
            <a:endParaRPr lang="en-US" altLang="zh-CN" dirty="0">
              <a:solidFill>
                <a:prstClr val="white"/>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750" fill="hold"/>
                                            <p:tgtEl>
                                              <p:spTgt spid="5"/>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49" presetClass="entr" presetSubtype="0" decel="10000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par>
                                    <p:cTn id="34" presetID="44" presetClass="path" presetSubtype="0" fill="hold" nodeType="withEffect" p14:presetBounceEnd="30000">
                                      <p:stCondLst>
                                        <p:cond delay="0"/>
                                      </p:stCondLst>
                                      <p:childTnLst>
                                        <p:animMotion origin="layout" path="M -0.22734 7.40741E-7 L -0.16666 -0.04421 C -0.1539 -0.0537 -0.13489 -0.0588 -0.11471 -0.0588 C -0.09219 -0.0588 -0.07383 -0.0537 -0.0612 -0.04421 L -2.29167E-6 7.40741E-7 " pathEditMode="relative" rAng="0" ptsTypes="AAAAA" p14:bounceEnd="30000">
                                          <p:cBhvr>
                                            <p:cTn id="35" dur="750" fill="hold"/>
                                            <p:tgtEl>
                                              <p:spTgt spid="11"/>
                                            </p:tgtEl>
                                            <p:attrNameLst>
                                              <p:attrName>ppt_x</p:attrName>
                                              <p:attrName>ppt_y</p:attrName>
                                            </p:attrNameLst>
                                          </p:cBhvr>
                                          <p:rCtr x="11367" y="-2940"/>
                                        </p:animMotion>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3500"/>
                                </p:stCondLst>
                                <p:childTnLst>
                                  <p:par>
                                    <p:cTn id="41" presetID="49" presetClass="entr" presetSubtype="0" decel="10000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par>
                                    <p:cTn id="47" presetID="44" presetClass="path" presetSubtype="0" fill="hold" nodeType="withEffect" p14:presetBounceEnd="30000">
                                      <p:stCondLst>
                                        <p:cond delay="0"/>
                                      </p:stCondLst>
                                      <p:childTnLst>
                                        <p:animMotion origin="layout" path="M -0.22734 -1.85185E-6 L -0.16667 -0.04421 C -0.15391 -0.0537 -0.1349 -0.05879 -0.11471 -0.05879 C -0.09219 -0.05879 -0.07383 -0.0537 -0.0612 -0.04421 L 2.08333E-7 -1.85185E-6 " pathEditMode="relative" rAng="0" ptsTypes="AAAAA" p14:bounceEnd="30000">
                                          <p:cBhvr>
                                            <p:cTn id="48" dur="750" fill="hold"/>
                                            <p:tgtEl>
                                              <p:spTgt spid="14"/>
                                            </p:tgtEl>
                                            <p:attrNameLst>
                                              <p:attrName>ppt_x</p:attrName>
                                              <p:attrName>ppt_y</p:attrName>
                                            </p:attrNameLst>
                                          </p:cBhvr>
                                          <p:rCtr x="11367" y="-2940"/>
                                        </p:animMotion>
                                      </p:childTnLst>
                                    </p:cTn>
                                  </p:par>
                                </p:childTnLst>
                              </p:cTn>
                            </p:par>
                            <p:par>
                              <p:cTn id="49" fill="hold">
                                <p:stCondLst>
                                  <p:cond delay="4000"/>
                                </p:stCondLst>
                                <p:childTnLst>
                                  <p:par>
                                    <p:cTn id="50" presetID="22" presetClass="entr" presetSubtype="1"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3"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49" presetClass="entr" presetSubtype="0" decel="10000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par>
                                    <p:cTn id="34" presetID="44" presetClass="path" presetSubtype="0" fill="hold" nodeType="withEffect">
                                      <p:stCondLst>
                                        <p:cond delay="0"/>
                                      </p:stCondLst>
                                      <p:childTnLst>
                                        <p:animMotion origin="layout" path="M -0.22734 7.40741E-7 L -0.16666 -0.04421 C -0.1539 -0.0537 -0.13489 -0.0588 -0.11471 -0.0588 C -0.09219 -0.0588 -0.07383 -0.0537 -0.0612 -0.04421 L -2.29167E-6 7.40741E-7 " pathEditMode="relative" rAng="0" ptsTypes="AAAAA">
                                          <p:cBhvr>
                                            <p:cTn id="35" dur="750" fill="hold"/>
                                            <p:tgtEl>
                                              <p:spTgt spid="11"/>
                                            </p:tgtEl>
                                            <p:attrNameLst>
                                              <p:attrName>ppt_x</p:attrName>
                                              <p:attrName>ppt_y</p:attrName>
                                            </p:attrNameLst>
                                          </p:cBhvr>
                                          <p:rCtr x="11367" y="-2940"/>
                                        </p:animMotion>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3500"/>
                                </p:stCondLst>
                                <p:childTnLst>
                                  <p:par>
                                    <p:cTn id="41" presetID="49" presetClass="entr" presetSubtype="0" decel="10000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par>
                                    <p:cTn id="47" presetID="44" presetClass="path" presetSubtype="0" fill="hold" nodeType="withEffect">
                                      <p:stCondLst>
                                        <p:cond delay="0"/>
                                      </p:stCondLst>
                                      <p:childTnLst>
                                        <p:animMotion origin="layout" path="M -0.22734 -1.85185E-6 L -0.16667 -0.04421 C -0.15391 -0.0537 -0.1349 -0.05879 -0.11471 -0.05879 C -0.09219 -0.05879 -0.07383 -0.0537 -0.0612 -0.04421 L 2.08333E-7 -1.85185E-6 " pathEditMode="relative" rAng="0" ptsTypes="AAAAA">
                                          <p:cBhvr>
                                            <p:cTn id="48" dur="750" fill="hold"/>
                                            <p:tgtEl>
                                              <p:spTgt spid="14"/>
                                            </p:tgtEl>
                                            <p:attrNameLst>
                                              <p:attrName>ppt_x</p:attrName>
                                              <p:attrName>ppt_y</p:attrName>
                                            </p:attrNameLst>
                                          </p:cBhvr>
                                          <p:rCtr x="11367" y="-2940"/>
                                        </p:animMotion>
                                      </p:childTnLst>
                                    </p:cTn>
                                  </p:par>
                                </p:childTnLst>
                              </p:cTn>
                            </p:par>
                            <p:par>
                              <p:cTn id="49" fill="hold">
                                <p:stCondLst>
                                  <p:cond delay="4000"/>
                                </p:stCondLst>
                                <p:childTnLst>
                                  <p:par>
                                    <p:cTn id="50" presetID="22" presetClass="entr" presetSubtype="1"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3" grpId="0"/>
          <p:bldP spid="24" grpId="0"/>
          <p:bldP spid="2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A-形状 514"/>
          <p:cNvSpPr/>
          <p:nvPr>
            <p:custDataLst>
              <p:tags r:id="rId1"/>
            </p:custDataLst>
          </p:nvPr>
        </p:nvSpPr>
        <p:spPr>
          <a:xfrm>
            <a:off x="2482600" y="4868650"/>
            <a:ext cx="8703264" cy="1314165"/>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4000">
                <a:solidFill>
                  <a:srgbClr val="2B2D3A"/>
                </a:solidFill>
                <a:latin typeface="+mn-lt"/>
                <a:ea typeface="+mn-ea"/>
                <a:cs typeface="+mn-cs"/>
                <a:sym typeface="Helvetica"/>
              </a:defRPr>
            </a:pPr>
            <a:endParaRPr sz="3000" b="1" dirty="0">
              <a:solidFill>
                <a:schemeClr val="bg1">
                  <a:lumMod val="90000"/>
                  <a:lumOff val="10000"/>
                </a:schemeClr>
              </a:solidFill>
              <a:latin typeface="微软雅黑" panose="020B0503020204020204" pitchFamily="34" charset="-122"/>
            </a:endParaRPr>
          </a:p>
        </p:txBody>
      </p:sp>
      <p:sp>
        <p:nvSpPr>
          <p:cNvPr id="44" name="PA-矩形 43"/>
          <p:cNvSpPr/>
          <p:nvPr>
            <p:custDataLst>
              <p:tags r:id="rId2"/>
            </p:custDataLst>
          </p:nvPr>
        </p:nvSpPr>
        <p:spPr>
          <a:xfrm>
            <a:off x="4676998" y="5251355"/>
            <a:ext cx="6020594" cy="461665"/>
          </a:xfrm>
          <a:prstGeom prst="rect">
            <a:avLst/>
          </a:prstGeom>
        </p:spPr>
        <p:txBody>
          <a:bodyPr wrap="square">
            <a:spAutoFit/>
          </a:bodyPr>
          <a:lstStyle/>
          <a:p>
            <a:r>
              <a:rPr lang="en-US" altLang="zh-CN"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Resources and curriculum differences</a:t>
            </a:r>
          </a:p>
        </p:txBody>
      </p:sp>
      <p:sp>
        <p:nvSpPr>
          <p:cNvPr id="20" name="PA-形状 505"/>
          <p:cNvSpPr/>
          <p:nvPr>
            <p:custDataLst>
              <p:tags r:id="rId3"/>
            </p:custDataLst>
          </p:nvPr>
        </p:nvSpPr>
        <p:spPr>
          <a:xfrm>
            <a:off x="5059000" y="1132304"/>
            <a:ext cx="6126864" cy="130609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4000">
                <a:solidFill>
                  <a:srgbClr val="FFFFFF"/>
                </a:solidFill>
                <a:latin typeface="+mn-lt"/>
                <a:ea typeface="+mn-ea"/>
                <a:cs typeface="+mn-cs"/>
                <a:sym typeface="Helvetica"/>
              </a:defRPr>
            </a:pPr>
            <a:endParaRPr sz="3000" b="1" dirty="0">
              <a:latin typeface="微软雅黑" panose="020B0503020204020204" pitchFamily="34" charset="-122"/>
            </a:endParaRPr>
          </a:p>
        </p:txBody>
      </p:sp>
      <p:sp>
        <p:nvSpPr>
          <p:cNvPr id="40" name="PA-矩形 39"/>
          <p:cNvSpPr/>
          <p:nvPr>
            <p:custDataLst>
              <p:tags r:id="rId4"/>
            </p:custDataLst>
          </p:nvPr>
        </p:nvSpPr>
        <p:spPr>
          <a:xfrm>
            <a:off x="5762588" y="1554519"/>
            <a:ext cx="5238738" cy="461665"/>
          </a:xfrm>
          <a:prstGeom prst="rect">
            <a:avLst/>
          </a:prstGeom>
        </p:spPr>
        <p:txBody>
          <a:bodyPr wrap="square">
            <a:spAutoFit/>
          </a:bodyPr>
          <a:lstStyle/>
          <a:p>
            <a:r>
              <a:rPr lang="en-US" altLang="zh-CN"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Difference of enrollment pattern</a:t>
            </a:r>
            <a:endParaRPr lang="zh-CN" altLang="en-US"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PA-形状 514"/>
          <p:cNvSpPr/>
          <p:nvPr>
            <p:custDataLst>
              <p:tags r:id="rId5"/>
            </p:custDataLst>
          </p:nvPr>
        </p:nvSpPr>
        <p:spPr>
          <a:xfrm>
            <a:off x="4520598" y="2957699"/>
            <a:ext cx="6665266" cy="135742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4000">
                <a:solidFill>
                  <a:srgbClr val="2B2D3A"/>
                </a:solidFill>
                <a:latin typeface="+mn-lt"/>
                <a:ea typeface="+mn-ea"/>
                <a:cs typeface="+mn-cs"/>
                <a:sym typeface="Helvetica"/>
              </a:defRPr>
            </a:pPr>
            <a:endParaRPr sz="3000" b="1" dirty="0">
              <a:solidFill>
                <a:schemeClr val="bg1">
                  <a:lumMod val="90000"/>
                  <a:lumOff val="10000"/>
                </a:schemeClr>
              </a:solidFill>
              <a:latin typeface="微软雅黑" panose="020B0503020204020204" pitchFamily="34" charset="-122"/>
            </a:endParaRPr>
          </a:p>
        </p:txBody>
      </p:sp>
      <p:sp>
        <p:nvSpPr>
          <p:cNvPr id="42" name="PA-矩形 41"/>
          <p:cNvSpPr/>
          <p:nvPr>
            <p:custDataLst>
              <p:tags r:id="rId6"/>
            </p:custDataLst>
          </p:nvPr>
        </p:nvSpPr>
        <p:spPr>
          <a:xfrm>
            <a:off x="5414653" y="3422692"/>
            <a:ext cx="5140602" cy="461665"/>
          </a:xfrm>
          <a:prstGeom prst="rect">
            <a:avLst/>
          </a:prstGeom>
        </p:spPr>
        <p:txBody>
          <a:bodyPr wrap="square">
            <a:spAutoFit/>
          </a:bodyPr>
          <a:lstStyle/>
          <a:p>
            <a:r>
              <a:rPr lang="en-US" altLang="zh-CN"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Difference of culture style</a:t>
            </a:r>
          </a:p>
        </p:txBody>
      </p:sp>
      <p:sp>
        <p:nvSpPr>
          <p:cNvPr id="34" name="PA-形状 517"/>
          <p:cNvSpPr/>
          <p:nvPr>
            <p:custDataLst>
              <p:tags r:id="rId7"/>
            </p:custDataLst>
          </p:nvPr>
        </p:nvSpPr>
        <p:spPr>
          <a:xfrm>
            <a:off x="-1752599" y="0"/>
            <a:ext cx="7772544" cy="7200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4"/>
                </a:lnTo>
                <a:lnTo>
                  <a:pt x="15351" y="21600"/>
                </a:lnTo>
                <a:lnTo>
                  <a:pt x="0" y="21600"/>
                </a:lnTo>
                <a:lnTo>
                  <a:pt x="0" y="0"/>
                </a:lnTo>
                <a:close/>
              </a:path>
            </a:pathLst>
          </a:custGeom>
          <a:solidFill>
            <a:srgbClr val="2B2D3A"/>
          </a:solidFill>
          <a:ln w="12700">
            <a:miter lim="400000"/>
          </a:ln>
        </p:spPr>
        <p:txBody>
          <a:bodyPr lIns="47525" tIns="47526" rIns="47525" bIns="47526" anchor="ctr"/>
          <a:lstStyle/>
          <a:p>
            <a:pPr algn="ctr">
              <a:defRPr>
                <a:solidFill>
                  <a:srgbClr val="2B2D3A"/>
                </a:solidFill>
              </a:defRPr>
            </a:pPr>
            <a:endParaRPr dirty="0">
              <a:latin typeface="微软雅黑" panose="020B0503020204020204" pitchFamily="34" charset="-122"/>
            </a:endParaRPr>
          </a:p>
        </p:txBody>
      </p:sp>
      <p:pic>
        <p:nvPicPr>
          <p:cNvPr id="35" name="PA-image8.png"/>
          <p:cNvPicPr>
            <a:picLocks noChangeAspect="1"/>
          </p:cNvPicPr>
          <p:nvPr>
            <p:custDataLst>
              <p:tags r:id="rId8"/>
            </p:custDataLst>
          </p:nvPr>
        </p:nvPicPr>
        <p:blipFill>
          <a:blip r:embed="rId13"/>
          <a:stretch>
            <a:fillRect/>
          </a:stretch>
        </p:blipFill>
        <p:spPr>
          <a:xfrm rot="1050018" flipH="1">
            <a:off x="4843759" y="-189852"/>
            <a:ext cx="1177039" cy="7894010"/>
          </a:xfrm>
          <a:prstGeom prst="rect">
            <a:avLst/>
          </a:prstGeom>
          <a:ln w="12700">
            <a:miter lim="400000"/>
            <a:headEnd/>
            <a:tailEnd/>
          </a:ln>
        </p:spPr>
      </p:pic>
      <p:sp>
        <p:nvSpPr>
          <p:cNvPr id="17" name="PA-形状 610"/>
          <p:cNvSpPr/>
          <p:nvPr>
            <p:custDataLst>
              <p:tags r:id="rId9"/>
            </p:custDataLst>
          </p:nvPr>
        </p:nvSpPr>
        <p:spPr>
          <a:xfrm>
            <a:off x="718570" y="1622792"/>
            <a:ext cx="3528061" cy="3153787"/>
          </a:xfrm>
          <a:prstGeom prst="rect">
            <a:avLst/>
          </a:prstGeom>
          <a:ln w="12700">
            <a:miter lim="400000"/>
          </a:ln>
        </p:spPr>
        <p:txBody>
          <a:bodyPr wrap="square" lIns="45262" tIns="45263" rIns="45262" bIns="45263">
            <a:spAutoFit/>
          </a:bodyPr>
          <a:lstStyle>
            <a:lvl1pPr>
              <a:defRPr sz="1400" b="1">
                <a:solidFill>
                  <a:srgbClr val="E5D4C2">
                    <a:alpha val="60000"/>
                  </a:srgbClr>
                </a:solidFill>
                <a:latin typeface="+mn-lt"/>
                <a:ea typeface="+mn-ea"/>
                <a:cs typeface="+mn-cs"/>
                <a:sym typeface="Helvetica"/>
              </a:defRPr>
            </a:lvl1pPr>
          </a:lstStyle>
          <a:p>
            <a:pPr algn="ctr" defTabSz="904875" hangingPunct="0"/>
            <a:r>
              <a:rPr lang="en-US" sz="19900" kern="0" dirty="0">
                <a:solidFill>
                  <a:schemeClr val="tx1">
                    <a:lumMod val="65000"/>
                    <a:lumOff val="35000"/>
                    <a:alpha val="60000"/>
                  </a:schemeClr>
                </a:solidFill>
                <a:effectLst>
                  <a:outerShdw blurRad="38100" dist="38100" dir="2700000" algn="tl">
                    <a:srgbClr val="000000">
                      <a:alpha val="43137"/>
                    </a:srgbClr>
                  </a:outerShdw>
                </a:effectLst>
                <a:latin typeface="微软雅黑" panose="020B0503020204020204" pitchFamily="34" charset="-122"/>
              </a:rPr>
              <a:t>01</a:t>
            </a:r>
          </a:p>
        </p:txBody>
      </p:sp>
      <p:sp>
        <p:nvSpPr>
          <p:cNvPr id="48" name="PA-形状 610"/>
          <p:cNvSpPr/>
          <p:nvPr>
            <p:custDataLst>
              <p:tags r:id="rId10"/>
            </p:custDataLst>
          </p:nvPr>
        </p:nvSpPr>
        <p:spPr>
          <a:xfrm>
            <a:off x="718570" y="2438730"/>
            <a:ext cx="3528061" cy="1568738"/>
          </a:xfrm>
          <a:prstGeom prst="rect">
            <a:avLst/>
          </a:prstGeom>
          <a:ln w="12700">
            <a:miter lim="400000"/>
          </a:ln>
        </p:spPr>
        <p:txBody>
          <a:bodyPr wrap="square" lIns="45262" tIns="45263" rIns="45262" bIns="45263">
            <a:spAutoFit/>
          </a:bodyPr>
          <a:lstStyle>
            <a:lvl1pPr>
              <a:defRPr sz="1400" b="1">
                <a:solidFill>
                  <a:srgbClr val="E5D4C2">
                    <a:alpha val="60000"/>
                  </a:srgbClr>
                </a:solidFill>
                <a:latin typeface="+mn-lt"/>
                <a:ea typeface="+mn-ea"/>
                <a:cs typeface="+mn-cs"/>
                <a:sym typeface="Helvetica"/>
              </a:defRPr>
            </a:lvl1pPr>
          </a:lstStyle>
          <a:p>
            <a:pPr algn="ctr" defTabSz="904875" hangingPunct="0"/>
            <a:r>
              <a:rPr lang="en-US" sz="2400" kern="0" dirty="0">
                <a:solidFill>
                  <a:schemeClr val="accent1"/>
                </a:solidFill>
                <a:effectLst>
                  <a:outerShdw blurRad="38100" dist="38100" dir="2700000" algn="tl">
                    <a:srgbClr val="000000">
                      <a:alpha val="43137"/>
                    </a:srgbClr>
                  </a:outerShdw>
                </a:effectLst>
                <a:latin typeface="微软雅黑" panose="020B0503020204020204" pitchFamily="34" charset="-122"/>
              </a:rPr>
              <a:t>Comparative analysis of undergraduate medical education at home and abroad</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 presetClass="entr" presetSubtype="1" fill="hold" grpId="0" nodeType="withEffect">
                                  <p:stCondLst>
                                    <p:cond delay="30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3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0-#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0-#ppt_w/2"/>
                                          </p:val>
                                        </p:tav>
                                        <p:tav tm="100000">
                                          <p:val>
                                            <p:strVal val="#ppt_x"/>
                                          </p:val>
                                        </p:tav>
                                      </p:tavLst>
                                    </p:anim>
                                    <p:anim calcmode="lin" valueType="num">
                                      <p:cBhvr additive="base">
                                        <p:cTn id="34" dur="500" fill="hold"/>
                                        <p:tgtEl>
                                          <p:spTgt spid="4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0-#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0-#ppt_w/2"/>
                                          </p:val>
                                        </p:tav>
                                        <p:tav tm="100000">
                                          <p:val>
                                            <p:strVal val="#ppt_x"/>
                                          </p:val>
                                        </p:tav>
                                      </p:tavLst>
                                    </p:anim>
                                    <p:anim calcmode="lin" valueType="num">
                                      <p:cBhvr additive="base">
                                        <p:cTn id="44" dur="500" fill="hold"/>
                                        <p:tgtEl>
                                          <p:spTgt spid="4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4" grpId="0"/>
      <p:bldP spid="20" grpId="0" animBg="1"/>
      <p:bldP spid="40" grpId="0"/>
      <p:bldP spid="29" grpId="0" animBg="1"/>
      <p:bldP spid="42" grpId="0"/>
      <p:bldP spid="34" grpId="0" animBg="1"/>
      <p:bldP spid="17"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065" y="6985"/>
            <a:ext cx="5455285" cy="1017905"/>
            <a:chOff x="1498384" y="3070871"/>
            <a:chExt cx="4465469" cy="1852919"/>
          </a:xfrm>
        </p:grpSpPr>
        <p:sp>
          <p:nvSpPr>
            <p:cNvPr id="12"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chemeClr val="accent1">
                <a:lumMod val="40000"/>
                <a:lumOff val="60000"/>
              </a:schemeClr>
            </a:solidFill>
            <a:ln w="12700">
              <a:solidFill>
                <a:schemeClr val="accent1"/>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13" name="直角三角形 6"/>
            <p:cNvSpPr>
              <a:spLocks noChangeArrowheads="1"/>
            </p:cNvSpPr>
            <p:nvPr/>
          </p:nvSpPr>
          <p:spPr bwMode="auto">
            <a:xfrm flipH="1">
              <a:off x="1498384" y="3234734"/>
              <a:ext cx="570821" cy="367343"/>
            </a:xfrm>
            <a:prstGeom prst="rtTriangle">
              <a:avLst/>
            </a:prstGeom>
            <a:solidFill>
              <a:schemeClr val="accent1"/>
            </a:solidFill>
            <a:ln w="12700">
              <a:solidFill>
                <a:schemeClr val="accent1"/>
              </a:solid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14" name="平行四边形 15"/>
            <p:cNvSpPr>
              <a:spLocks noChangeArrowheads="1"/>
            </p:cNvSpPr>
            <p:nvPr/>
          </p:nvSpPr>
          <p:spPr bwMode="auto">
            <a:xfrm>
              <a:off x="1498385" y="3602077"/>
              <a:ext cx="4465468"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w="12700">
              <a:solidFill>
                <a:schemeClr val="accent1"/>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5" name="矩形: 圆角 4"/>
          <p:cNvSpPr/>
          <p:nvPr/>
        </p:nvSpPr>
        <p:spPr>
          <a:xfrm>
            <a:off x="335281" y="1527175"/>
            <a:ext cx="4824035" cy="4608034"/>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96545" y="462503"/>
            <a:ext cx="4393447"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Difference of enrollment pattern</a:t>
            </a:r>
          </a:p>
        </p:txBody>
      </p:sp>
      <p:grpSp>
        <p:nvGrpSpPr>
          <p:cNvPr id="2" name="组合 1"/>
          <p:cNvGrpSpPr/>
          <p:nvPr/>
        </p:nvGrpSpPr>
        <p:grpSpPr>
          <a:xfrm>
            <a:off x="570865" y="1677035"/>
            <a:ext cx="2552700" cy="689610"/>
            <a:chOff x="10388" y="2558"/>
            <a:chExt cx="4020" cy="1086"/>
          </a:xfrm>
        </p:grpSpPr>
        <p:sp>
          <p:nvSpPr>
            <p:cNvPr id="10" name="矩形 9"/>
            <p:cNvSpPr/>
            <p:nvPr/>
          </p:nvSpPr>
          <p:spPr>
            <a:xfrm>
              <a:off x="10388" y="2606"/>
              <a:ext cx="2935" cy="1018"/>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Abroad</a:t>
              </a:r>
              <a:endParaRPr lang="zh-CN" altLang="en-US" sz="3600" b="1" dirty="0">
                <a:solidFill>
                  <a:schemeClr val="accent1"/>
                </a:solidFill>
              </a:endParaRPr>
            </a:p>
          </p:txBody>
        </p:sp>
        <p:pic>
          <p:nvPicPr>
            <p:cNvPr id="24" name="图形 23" descr="地球欧洲-非洲"/>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22" y="2558"/>
              <a:ext cx="1086" cy="1086"/>
            </a:xfrm>
            <a:prstGeom prst="rect">
              <a:avLst/>
            </a:prstGeom>
          </p:spPr>
        </p:pic>
      </p:grpSp>
      <p:sp>
        <p:nvSpPr>
          <p:cNvPr id="7" name="矩形 6"/>
          <p:cNvSpPr/>
          <p:nvPr/>
        </p:nvSpPr>
        <p:spPr>
          <a:xfrm>
            <a:off x="638175" y="2366645"/>
            <a:ext cx="4594225" cy="3291840"/>
          </a:xfrm>
          <a:prstGeom prst="rect">
            <a:avLst/>
          </a:prstGeom>
        </p:spPr>
        <p:txBody>
          <a:bodyPr wrap="square">
            <a:spAutoFit/>
          </a:bodyPr>
          <a:lstStyle/>
          <a:p>
            <a:pPr marL="342900" indent="-342900">
              <a:buFont typeface="Wingdings" panose="05000000000000000000" pitchFamily="2" charset="2"/>
              <a:buChar char="Ø"/>
            </a:pPr>
            <a:r>
              <a:rPr lang="en-US" altLang="zh-CN" sz="2800" b="1" dirty="0">
                <a:solidFill>
                  <a:schemeClr val="accent1"/>
                </a:solidFill>
                <a:latin typeface="Times New Roman" panose="02020603050405020304" pitchFamily="18" charset="0"/>
                <a:cs typeface="Times New Roman" panose="02020603050405020304" pitchFamily="18" charset="0"/>
              </a:rPr>
              <a:t>The enrollment plan:</a:t>
            </a:r>
          </a:p>
          <a:p>
            <a:pPr indent="0" algn="l">
              <a:buNone/>
            </a:pPr>
            <a:r>
              <a:rPr lang="en-US" altLang="zh-CN" sz="2800" dirty="0">
                <a:solidFill>
                  <a:schemeClr val="accent1"/>
                </a:solidFill>
                <a:latin typeface="Times New Roman" panose="02020603050405020304" pitchFamily="18" charset="0"/>
                <a:cs typeface="Times New Roman" panose="02020603050405020304" pitchFamily="18" charset="0"/>
              </a:rPr>
              <a:t>    </a:t>
            </a:r>
            <a:r>
              <a:rPr lang="en-US" altLang="zh-CN" sz="2400" dirty="0">
                <a:solidFill>
                  <a:prstClr val="white"/>
                </a:solidFill>
                <a:latin typeface="Times New Roman" panose="02020603050405020304" pitchFamily="18" charset="0"/>
                <a:cs typeface="Times New Roman" panose="02020603050405020304" pitchFamily="18" charset="0"/>
              </a:rPr>
              <a:t>the higher medical schools can make their own enrollment plans</a:t>
            </a:r>
          </a:p>
          <a:p>
            <a:pPr indent="0">
              <a:buNone/>
            </a:pPr>
            <a:endParaRPr lang="en-US" altLang="zh-CN" sz="2800" dirty="0">
              <a:solidFill>
                <a:prstClr val="white"/>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altLang="zh-CN" sz="2800" b="1" dirty="0">
                <a:solidFill>
                  <a:schemeClr val="accent1"/>
                </a:solidFill>
                <a:latin typeface="Times New Roman" panose="02020603050405020304" pitchFamily="18" charset="0"/>
                <a:cs typeface="Times New Roman" panose="02020603050405020304" pitchFamily="18" charset="0"/>
                <a:sym typeface="+mn-ea"/>
              </a:rPr>
              <a:t>The way of admission</a:t>
            </a:r>
            <a:r>
              <a:rPr lang="zh-CN" altLang="en-US" sz="2800" b="1" dirty="0">
                <a:solidFill>
                  <a:schemeClr val="accent1"/>
                </a:solidFill>
                <a:latin typeface="Times New Roman" panose="02020603050405020304" pitchFamily="18" charset="0"/>
                <a:cs typeface="Times New Roman" panose="02020603050405020304" pitchFamily="18" charset="0"/>
                <a:sym typeface="+mn-ea"/>
              </a:rPr>
              <a:t>：</a:t>
            </a:r>
          </a:p>
          <a:p>
            <a:pPr algn="l"/>
            <a:r>
              <a:rPr lang="en-US" altLang="zh-CN" sz="2400" dirty="0">
                <a:solidFill>
                  <a:prstClr val="white"/>
                </a:solidFill>
                <a:latin typeface="Times New Roman" panose="02020603050405020304" pitchFamily="18" charset="0"/>
                <a:cs typeface="Times New Roman" panose="02020603050405020304" pitchFamily="18" charset="0"/>
                <a:sym typeface="+mn-ea"/>
              </a:rPr>
              <a:t>    not reflected in the undergraduate stage.</a:t>
            </a:r>
            <a:endParaRPr lang="en-US" altLang="zh-CN" sz="2400" dirty="0">
              <a:solidFill>
                <a:prstClr val="white"/>
              </a:solidFill>
              <a:latin typeface="Times New Roman" panose="02020603050405020304" pitchFamily="18" charset="0"/>
              <a:cs typeface="Times New Roman" panose="02020603050405020304" pitchFamily="18" charset="0"/>
            </a:endParaRPr>
          </a:p>
          <a:p>
            <a:endParaRPr lang="en-US" altLang="zh-CN" sz="2400" dirty="0">
              <a:solidFill>
                <a:prstClr val="white"/>
              </a:solidFill>
              <a:latin typeface="Times New Roman" panose="02020603050405020304" pitchFamily="18" charset="0"/>
              <a:cs typeface="Times New Roman" panose="02020603050405020304" pitchFamily="18" charset="0"/>
            </a:endParaRPr>
          </a:p>
        </p:txBody>
      </p:sp>
      <p:grpSp>
        <p:nvGrpSpPr>
          <p:cNvPr id="47" name="组合 46"/>
          <p:cNvGrpSpPr/>
          <p:nvPr/>
        </p:nvGrpSpPr>
        <p:grpSpPr>
          <a:xfrm>
            <a:off x="5467350" y="2134489"/>
            <a:ext cx="946150" cy="3045460"/>
            <a:chOff x="962660" y="2232025"/>
            <a:chExt cx="946150" cy="3045460"/>
          </a:xfrm>
        </p:grpSpPr>
        <p:cxnSp>
          <p:nvCxnSpPr>
            <p:cNvPr id="48" name="直接连接符 47"/>
            <p:cNvCxnSpPr>
              <a:stCxn id="53" idx="4"/>
              <a:endCxn id="51" idx="4"/>
            </p:cNvCxnSpPr>
            <p:nvPr/>
          </p:nvCxnSpPr>
          <p:spPr>
            <a:xfrm flipH="1">
              <a:off x="1431925" y="3170555"/>
              <a:ext cx="7620" cy="21069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970280" y="2232025"/>
              <a:ext cx="938530" cy="938530"/>
              <a:chOff x="1528" y="2185"/>
              <a:chExt cx="1478" cy="1478"/>
            </a:xfrm>
          </p:grpSpPr>
          <p:sp>
            <p:nvSpPr>
              <p:cNvPr id="53" name="椭圆 52"/>
              <p:cNvSpPr/>
              <p:nvPr/>
            </p:nvSpPr>
            <p:spPr>
              <a:xfrm>
                <a:off x="1528" y="2185"/>
                <a:ext cx="1478" cy="147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17"/>
              <p:cNvSpPr>
                <a:spLocks noChangeArrowheads="1"/>
              </p:cNvSpPr>
              <p:nvPr/>
            </p:nvSpPr>
            <p:spPr bwMode="auto">
              <a:xfrm>
                <a:off x="1888" y="2557"/>
                <a:ext cx="735" cy="734"/>
              </a:xfrm>
              <a:custGeom>
                <a:avLst/>
                <a:gdLst>
                  <a:gd name="T0" fmla="*/ 104207 w 461"/>
                  <a:gd name="T1" fmla="*/ 4060 h 461"/>
                  <a:gd name="T2" fmla="*/ 104207 w 461"/>
                  <a:gd name="T3" fmla="*/ 4060 h 461"/>
                  <a:gd name="T4" fmla="*/ 0 w 461"/>
                  <a:gd name="T5" fmla="*/ 107815 h 461"/>
                  <a:gd name="T6" fmla="*/ 104207 w 461"/>
                  <a:gd name="T7" fmla="*/ 207511 h 461"/>
                  <a:gd name="T8" fmla="*/ 207512 w 461"/>
                  <a:gd name="T9" fmla="*/ 103755 h 461"/>
                  <a:gd name="T10" fmla="*/ 104207 w 461"/>
                  <a:gd name="T11" fmla="*/ 4060 h 461"/>
                  <a:gd name="T12" fmla="*/ 104207 w 461"/>
                  <a:gd name="T13" fmla="*/ 167813 h 461"/>
                  <a:gd name="T14" fmla="*/ 104207 w 461"/>
                  <a:gd name="T15" fmla="*/ 167813 h 461"/>
                  <a:gd name="T16" fmla="*/ 99696 w 461"/>
                  <a:gd name="T17" fmla="*/ 167813 h 461"/>
                  <a:gd name="T18" fmla="*/ 87967 w 461"/>
                  <a:gd name="T19" fmla="*/ 151573 h 461"/>
                  <a:gd name="T20" fmla="*/ 104207 w 461"/>
                  <a:gd name="T21" fmla="*/ 135784 h 461"/>
                  <a:gd name="T22" fmla="*/ 104207 w 461"/>
                  <a:gd name="T23" fmla="*/ 135784 h 461"/>
                  <a:gd name="T24" fmla="*/ 115936 w 461"/>
                  <a:gd name="T25" fmla="*/ 151573 h 461"/>
                  <a:gd name="T26" fmla="*/ 104207 w 461"/>
                  <a:gd name="T27" fmla="*/ 167813 h 461"/>
                  <a:gd name="T28" fmla="*/ 139845 w 461"/>
                  <a:gd name="T29" fmla="*/ 96087 h 461"/>
                  <a:gd name="T30" fmla="*/ 139845 w 461"/>
                  <a:gd name="T31" fmla="*/ 96087 h 461"/>
                  <a:gd name="T32" fmla="*/ 128116 w 461"/>
                  <a:gd name="T33" fmla="*/ 103755 h 461"/>
                  <a:gd name="T34" fmla="*/ 119996 w 461"/>
                  <a:gd name="T35" fmla="*/ 111875 h 461"/>
                  <a:gd name="T36" fmla="*/ 115936 w 461"/>
                  <a:gd name="T37" fmla="*/ 115935 h 461"/>
                  <a:gd name="T38" fmla="*/ 111876 w 461"/>
                  <a:gd name="T39" fmla="*/ 123604 h 461"/>
                  <a:gd name="T40" fmla="*/ 111876 w 461"/>
                  <a:gd name="T41" fmla="*/ 123604 h 461"/>
                  <a:gd name="T42" fmla="*/ 87967 w 461"/>
                  <a:gd name="T43" fmla="*/ 123604 h 461"/>
                  <a:gd name="T44" fmla="*/ 87967 w 461"/>
                  <a:gd name="T45" fmla="*/ 123604 h 461"/>
                  <a:gd name="T46" fmla="*/ 92027 w 461"/>
                  <a:gd name="T47" fmla="*/ 103755 h 461"/>
                  <a:gd name="T48" fmla="*/ 111876 w 461"/>
                  <a:gd name="T49" fmla="*/ 92027 h 461"/>
                  <a:gd name="T50" fmla="*/ 115936 w 461"/>
                  <a:gd name="T51" fmla="*/ 87967 h 461"/>
                  <a:gd name="T52" fmla="*/ 119996 w 461"/>
                  <a:gd name="T53" fmla="*/ 79395 h 461"/>
                  <a:gd name="T54" fmla="*/ 115936 w 461"/>
                  <a:gd name="T55" fmla="*/ 67667 h 461"/>
                  <a:gd name="T56" fmla="*/ 104207 w 461"/>
                  <a:gd name="T57" fmla="*/ 63607 h 461"/>
                  <a:gd name="T58" fmla="*/ 92027 w 461"/>
                  <a:gd name="T59" fmla="*/ 67667 h 461"/>
                  <a:gd name="T60" fmla="*/ 87967 w 461"/>
                  <a:gd name="T61" fmla="*/ 79395 h 461"/>
                  <a:gd name="T62" fmla="*/ 87967 w 461"/>
                  <a:gd name="T63" fmla="*/ 83455 h 461"/>
                  <a:gd name="T64" fmla="*/ 64058 w 461"/>
                  <a:gd name="T65" fmla="*/ 83455 h 461"/>
                  <a:gd name="T66" fmla="*/ 64058 w 461"/>
                  <a:gd name="T67" fmla="*/ 79395 h 461"/>
                  <a:gd name="T68" fmla="*/ 79847 w 461"/>
                  <a:gd name="T69" fmla="*/ 47818 h 461"/>
                  <a:gd name="T70" fmla="*/ 104207 w 461"/>
                  <a:gd name="T71" fmla="*/ 43758 h 461"/>
                  <a:gd name="T72" fmla="*/ 132176 w 461"/>
                  <a:gd name="T73" fmla="*/ 51878 h 461"/>
                  <a:gd name="T74" fmla="*/ 143905 w 461"/>
                  <a:gd name="T75" fmla="*/ 75787 h 461"/>
                  <a:gd name="T76" fmla="*/ 139845 w 461"/>
                  <a:gd name="T77" fmla="*/ 96087 h 4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cubicBezTo>
                      <a:pt x="195" y="274"/>
                      <a:pt x="195" y="274"/>
                      <a:pt x="195" y="274"/>
                    </a:cubicBez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bg1"/>
              </a:solidFill>
              <a:ln>
                <a:noFill/>
              </a:ln>
              <a:effectLst/>
            </p:spPr>
            <p:txBody>
              <a:bodyPr wrap="none" lIns="34291" tIns="17145" rIns="34291" bIns="17145" anchor="ctr"/>
              <a:lstStyle/>
              <a:p>
                <a:endParaRPr lang="en-US" sz="2400">
                  <a:solidFill>
                    <a:srgbClr val="080808"/>
                  </a:solidFill>
                  <a:cs typeface="+mn-ea"/>
                  <a:sym typeface="+mn-lt"/>
                </a:endParaRPr>
              </a:p>
            </p:txBody>
          </p:sp>
        </p:grpSp>
        <p:grpSp>
          <p:nvGrpSpPr>
            <p:cNvPr id="50" name="组合 49"/>
            <p:cNvGrpSpPr/>
            <p:nvPr/>
          </p:nvGrpSpPr>
          <p:grpSpPr>
            <a:xfrm>
              <a:off x="962660" y="4338955"/>
              <a:ext cx="938530" cy="938530"/>
              <a:chOff x="1528" y="5964"/>
              <a:chExt cx="1478" cy="1478"/>
            </a:xfrm>
          </p:grpSpPr>
          <p:sp>
            <p:nvSpPr>
              <p:cNvPr id="51" name="椭圆 50"/>
              <p:cNvSpPr/>
              <p:nvPr/>
            </p:nvSpPr>
            <p:spPr>
              <a:xfrm>
                <a:off x="1528" y="5964"/>
                <a:ext cx="1478" cy="1478"/>
              </a:xfrm>
              <a:prstGeom prst="ellipse">
                <a:avLst/>
              </a:prstGeom>
              <a:solidFill>
                <a:srgbClr val="2B2D3A"/>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Freeform 101"/>
              <p:cNvSpPr>
                <a:spLocks noChangeArrowheads="1"/>
              </p:cNvSpPr>
              <p:nvPr/>
            </p:nvSpPr>
            <p:spPr bwMode="auto">
              <a:xfrm>
                <a:off x="1744" y="6335"/>
                <a:ext cx="1022" cy="783"/>
              </a:xfrm>
              <a:custGeom>
                <a:avLst/>
                <a:gdLst>
                  <a:gd name="T0" fmla="*/ 36030 w 497"/>
                  <a:gd name="T1" fmla="*/ 111308 h 382"/>
                  <a:gd name="T2" fmla="*/ 36030 w 497"/>
                  <a:gd name="T3" fmla="*/ 111308 h 382"/>
                  <a:gd name="T4" fmla="*/ 71610 w 497"/>
                  <a:gd name="T5" fmla="*/ 147214 h 382"/>
                  <a:gd name="T6" fmla="*/ 111693 w 497"/>
                  <a:gd name="T7" fmla="*/ 171001 h 382"/>
                  <a:gd name="T8" fmla="*/ 151777 w 497"/>
                  <a:gd name="T9" fmla="*/ 151253 h 382"/>
                  <a:gd name="T10" fmla="*/ 175647 w 497"/>
                  <a:gd name="T11" fmla="*/ 115796 h 382"/>
                  <a:gd name="T12" fmla="*/ 111693 w 497"/>
                  <a:gd name="T13" fmla="*/ 147214 h 382"/>
                  <a:gd name="T14" fmla="*/ 36030 w 497"/>
                  <a:gd name="T15" fmla="*/ 111308 h 382"/>
                  <a:gd name="T16" fmla="*/ 219333 w 497"/>
                  <a:gd name="T17" fmla="*/ 55654 h 382"/>
                  <a:gd name="T18" fmla="*/ 219333 w 497"/>
                  <a:gd name="T19" fmla="*/ 55654 h 382"/>
                  <a:gd name="T20" fmla="*/ 123403 w 497"/>
                  <a:gd name="T21" fmla="*/ 4039 h 382"/>
                  <a:gd name="T22" fmla="*/ 99533 w 497"/>
                  <a:gd name="T23" fmla="*/ 4039 h 382"/>
                  <a:gd name="T24" fmla="*/ 4053 w 497"/>
                  <a:gd name="T25" fmla="*/ 55654 h 382"/>
                  <a:gd name="T26" fmla="*/ 4053 w 497"/>
                  <a:gd name="T27" fmla="*/ 71812 h 382"/>
                  <a:gd name="T28" fmla="*/ 99533 w 497"/>
                  <a:gd name="T29" fmla="*/ 123426 h 382"/>
                  <a:gd name="T30" fmla="*/ 123403 w 497"/>
                  <a:gd name="T31" fmla="*/ 123426 h 382"/>
                  <a:gd name="T32" fmla="*/ 183754 w 497"/>
                  <a:gd name="T33" fmla="*/ 87520 h 382"/>
                  <a:gd name="T34" fmla="*/ 119800 w 497"/>
                  <a:gd name="T35" fmla="*/ 71812 h 382"/>
                  <a:gd name="T36" fmla="*/ 111693 w 497"/>
                  <a:gd name="T37" fmla="*/ 75402 h 382"/>
                  <a:gd name="T38" fmla="*/ 91426 w 497"/>
                  <a:gd name="T39" fmla="*/ 59693 h 382"/>
                  <a:gd name="T40" fmla="*/ 111693 w 497"/>
                  <a:gd name="T41" fmla="*/ 48024 h 382"/>
                  <a:gd name="T42" fmla="*/ 131960 w 497"/>
                  <a:gd name="T43" fmla="*/ 55654 h 382"/>
                  <a:gd name="T44" fmla="*/ 199517 w 497"/>
                  <a:gd name="T45" fmla="*/ 79441 h 382"/>
                  <a:gd name="T46" fmla="*/ 219333 w 497"/>
                  <a:gd name="T47" fmla="*/ 71812 h 382"/>
                  <a:gd name="T48" fmla="*/ 219333 w 497"/>
                  <a:gd name="T49" fmla="*/ 55654 h 382"/>
                  <a:gd name="T50" fmla="*/ 191410 w 497"/>
                  <a:gd name="T51" fmla="*/ 155292 h 382"/>
                  <a:gd name="T52" fmla="*/ 191410 w 497"/>
                  <a:gd name="T53" fmla="*/ 155292 h 382"/>
                  <a:gd name="T54" fmla="*/ 207623 w 497"/>
                  <a:gd name="T55" fmla="*/ 151253 h 382"/>
                  <a:gd name="T56" fmla="*/ 199517 w 497"/>
                  <a:gd name="T57" fmla="*/ 79441 h 382"/>
                  <a:gd name="T58" fmla="*/ 183754 w 497"/>
                  <a:gd name="T59" fmla="*/ 87520 h 382"/>
                  <a:gd name="T60" fmla="*/ 191410 w 497"/>
                  <a:gd name="T61" fmla="*/ 155292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p:spPr>
            <p:txBody>
              <a:bodyPr wrap="none" lIns="34291" tIns="17145" rIns="34291" bIns="17145" anchor="ctr"/>
              <a:lstStyle/>
              <a:p>
                <a:endParaRPr lang="en-US" sz="2400">
                  <a:solidFill>
                    <a:srgbClr val="080808"/>
                  </a:solidFill>
                  <a:cs typeface="+mn-ea"/>
                  <a:sym typeface="+mn-lt"/>
                </a:endParaRPr>
              </a:p>
            </p:txBody>
          </p:sp>
        </p:grpSp>
      </p:grpSp>
      <p:sp>
        <p:nvSpPr>
          <p:cNvPr id="55" name="矩形: 圆角 54"/>
          <p:cNvSpPr/>
          <p:nvPr/>
        </p:nvSpPr>
        <p:spPr>
          <a:xfrm>
            <a:off x="6867525" y="1472421"/>
            <a:ext cx="4824035" cy="4608034"/>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7216775" y="1552448"/>
            <a:ext cx="2099310" cy="692785"/>
            <a:chOff x="1667" y="2654"/>
            <a:chExt cx="3306" cy="1091"/>
          </a:xfrm>
        </p:grpSpPr>
        <p:sp>
          <p:nvSpPr>
            <p:cNvPr id="57" name="矩形 56"/>
            <p:cNvSpPr/>
            <p:nvPr/>
          </p:nvSpPr>
          <p:spPr>
            <a:xfrm>
              <a:off x="1667" y="2727"/>
              <a:ext cx="2413" cy="1018"/>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China</a:t>
              </a:r>
              <a:endParaRPr lang="zh-CN" altLang="en-US" sz="3600" b="1" dirty="0">
                <a:solidFill>
                  <a:schemeClr val="accent1"/>
                </a:solidFill>
              </a:endParaRPr>
            </a:p>
          </p:txBody>
        </p:sp>
        <p:pic>
          <p:nvPicPr>
            <p:cNvPr id="58" name="图形 24" descr="星形"/>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 y="2654"/>
              <a:ext cx="1018" cy="1018"/>
            </a:xfrm>
            <a:prstGeom prst="rect">
              <a:avLst/>
            </a:prstGeom>
          </p:spPr>
        </p:pic>
      </p:grpSp>
      <p:sp>
        <p:nvSpPr>
          <p:cNvPr id="3" name="矩形 2"/>
          <p:cNvSpPr/>
          <p:nvPr/>
        </p:nvSpPr>
        <p:spPr>
          <a:xfrm>
            <a:off x="7106475" y="2366645"/>
            <a:ext cx="4529519" cy="2000548"/>
          </a:xfrm>
          <a:prstGeom prst="rect">
            <a:avLst/>
          </a:prstGeom>
        </p:spPr>
        <p:txBody>
          <a:bodyPr wrap="square">
            <a:spAutoFit/>
          </a:bodyPr>
          <a:lstStyle/>
          <a:p>
            <a:pPr marL="457200" lvl="0" indent="-457200">
              <a:buFont typeface="Wingdings" panose="05000000000000000000" pitchFamily="2" charset="2"/>
              <a:buChar char="Ø"/>
            </a:pPr>
            <a:r>
              <a:rPr lang="en-US" altLang="zh-CN" sz="2800" b="1" dirty="0">
                <a:solidFill>
                  <a:schemeClr val="accent1"/>
                </a:solidFill>
                <a:latin typeface="Times New Roman" panose="02020603050405020304" pitchFamily="18" charset="0"/>
                <a:cs typeface="Times New Roman" panose="02020603050405020304" pitchFamily="18" charset="0"/>
              </a:rPr>
              <a:t>The enrollment plan : </a:t>
            </a:r>
            <a:r>
              <a:rPr lang="en-US" altLang="zh-CN" sz="2400" dirty="0">
                <a:solidFill>
                  <a:prstClr val="white"/>
                </a:solidFill>
                <a:latin typeface="Times New Roman" panose="02020603050405020304" pitchFamily="18" charset="0"/>
                <a:cs typeface="Times New Roman" panose="02020603050405020304" pitchFamily="18" charset="0"/>
              </a:rPr>
              <a:t>completed by the Ministry of Education and the local administrative departments of education.</a:t>
            </a:r>
            <a:endParaRPr lang="en-US" altLang="zh-CN" sz="2400" dirty="0">
              <a:solidFill>
                <a:prstClr val="white"/>
              </a:solidFill>
              <a:latin typeface="Times New Roman" panose="02020603050405020304" pitchFamily="18" charset="0"/>
              <a:cs typeface="Times New Roman" panose="02020603050405020304" pitchFamily="18" charset="0"/>
              <a:sym typeface="+mn-ea"/>
            </a:endParaRPr>
          </a:p>
        </p:txBody>
      </p:sp>
      <p:sp>
        <p:nvSpPr>
          <p:cNvPr id="59" name="矩形 58"/>
          <p:cNvSpPr/>
          <p:nvPr/>
        </p:nvSpPr>
        <p:spPr>
          <a:xfrm>
            <a:off x="7216775" y="4343267"/>
            <a:ext cx="4419219" cy="1261884"/>
          </a:xfrm>
          <a:prstGeom prst="rect">
            <a:avLst/>
          </a:prstGeom>
        </p:spPr>
        <p:txBody>
          <a:bodyPr wrap="square">
            <a:spAutoFit/>
          </a:bodyPr>
          <a:lstStyle/>
          <a:p>
            <a:pPr marL="457200" lvl="0" indent="-457200">
              <a:buFont typeface="Wingdings" panose="05000000000000000000" pitchFamily="2" charset="2"/>
              <a:buChar char="Ø"/>
            </a:pPr>
            <a:r>
              <a:rPr lang="en-US" altLang="zh-CN" sz="2800" b="1" dirty="0">
                <a:solidFill>
                  <a:schemeClr val="accent1"/>
                </a:solidFill>
                <a:latin typeface="Times New Roman" panose="02020603050405020304" pitchFamily="18" charset="0"/>
                <a:cs typeface="Times New Roman" panose="02020603050405020304" pitchFamily="18" charset="0"/>
              </a:rPr>
              <a:t>The enrollment object : </a:t>
            </a:r>
            <a:r>
              <a:rPr lang="en-US" altLang="zh-CN" sz="2400" dirty="0">
                <a:solidFill>
                  <a:prstClr val="white"/>
                </a:solidFill>
                <a:latin typeface="Times New Roman" panose="02020603050405020304" pitchFamily="18" charset="0"/>
                <a:cs typeface="Times New Roman" panose="02020603050405020304" pitchFamily="18" charset="0"/>
              </a:rPr>
              <a:t>the fresh high school graduate, </a:t>
            </a:r>
            <a:r>
              <a:rPr lang="en-US" altLang="zh-CN" sz="2400" dirty="0">
                <a:solidFill>
                  <a:prstClr val="white"/>
                </a:solidFill>
                <a:latin typeface="Times New Roman" panose="02020603050405020304" pitchFamily="18" charset="0"/>
                <a:cs typeface="Times New Roman" panose="02020603050405020304" pitchFamily="18" charset="0"/>
                <a:sym typeface="+mn-ea"/>
              </a:rPr>
              <a:t>the same as other major. </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3020" y="6985"/>
            <a:ext cx="4763135" cy="1017905"/>
            <a:chOff x="1498384" y="3070871"/>
            <a:chExt cx="4465469" cy="1852919"/>
          </a:xfrm>
        </p:grpSpPr>
        <p:sp>
          <p:nvSpPr>
            <p:cNvPr id="10"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chemeClr val="accent1">
                <a:lumMod val="40000"/>
                <a:lumOff val="60000"/>
              </a:schemeClr>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11" name="直角三角形 6"/>
            <p:cNvSpPr>
              <a:spLocks noChangeArrowheads="1"/>
            </p:cNvSpPr>
            <p:nvPr/>
          </p:nvSpPr>
          <p:spPr bwMode="auto">
            <a:xfrm flipH="1">
              <a:off x="1498384" y="3234734"/>
              <a:ext cx="570821" cy="367343"/>
            </a:xfrm>
            <a:prstGeom prst="rtTriangle">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12" name="平行四边形 15"/>
            <p:cNvSpPr>
              <a:spLocks noChangeArrowheads="1"/>
            </p:cNvSpPr>
            <p:nvPr/>
          </p:nvSpPr>
          <p:spPr bwMode="auto">
            <a:xfrm>
              <a:off x="1498385" y="3602077"/>
              <a:ext cx="4465468"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3" name="矩形 12"/>
          <p:cNvSpPr/>
          <p:nvPr/>
        </p:nvSpPr>
        <p:spPr>
          <a:xfrm>
            <a:off x="496545" y="462503"/>
            <a:ext cx="3954780" cy="398780"/>
          </a:xfrm>
          <a:prstGeom prst="rect">
            <a:avLst/>
          </a:prstGeom>
        </p:spPr>
        <p:txBody>
          <a:bodyPr wrap="none">
            <a:spAutoFit/>
          </a:bodyPr>
          <a:lstStyle/>
          <a:p>
            <a:pPr lvl="0" algn="l"/>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Difference of cultivation style</a:t>
            </a:r>
          </a:p>
        </p:txBody>
      </p:sp>
      <p:sp>
        <p:nvSpPr>
          <p:cNvPr id="20" name="矩形 19"/>
          <p:cNvSpPr/>
          <p:nvPr/>
        </p:nvSpPr>
        <p:spPr>
          <a:xfrm>
            <a:off x="466090" y="5061585"/>
            <a:ext cx="4866640" cy="460375"/>
          </a:xfrm>
          <a:prstGeom prst="rect">
            <a:avLst/>
          </a:prstGeom>
        </p:spPr>
        <p:txBody>
          <a:bodyPr wrap="square">
            <a:spAutoFit/>
          </a:bodyPr>
          <a:lstStyle/>
          <a:p>
            <a:pPr lvl="0" indent="0" algn="l" fontAlgn="auto"/>
            <a:r>
              <a:rPr lang="en-US" altLang="zh-CN" sz="2400" b="1" dirty="0">
                <a:solidFill>
                  <a:schemeClr val="bg1"/>
                </a:solidFill>
                <a:latin typeface="Times New Roman" panose="02020603050405020304" pitchFamily="18" charset="0"/>
                <a:cs typeface="Times New Roman" panose="02020603050405020304" pitchFamily="18" charset="0"/>
              </a:rPr>
              <a:t>The emphasis is on basic education</a:t>
            </a:r>
          </a:p>
        </p:txBody>
      </p:sp>
      <p:sp>
        <p:nvSpPr>
          <p:cNvPr id="5" name="矩形: 圆角 4"/>
          <p:cNvSpPr/>
          <p:nvPr/>
        </p:nvSpPr>
        <p:spPr>
          <a:xfrm>
            <a:off x="313690" y="3672205"/>
            <a:ext cx="5018405" cy="2231390"/>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466090" y="3739515"/>
            <a:ext cx="2552700" cy="689610"/>
            <a:chOff x="10388" y="2558"/>
            <a:chExt cx="4020" cy="1086"/>
          </a:xfrm>
        </p:grpSpPr>
        <p:sp>
          <p:nvSpPr>
            <p:cNvPr id="7" name="矩形 6"/>
            <p:cNvSpPr/>
            <p:nvPr/>
          </p:nvSpPr>
          <p:spPr>
            <a:xfrm>
              <a:off x="10388" y="2606"/>
              <a:ext cx="2935" cy="1018"/>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Abroad</a:t>
              </a:r>
              <a:endParaRPr lang="zh-CN" altLang="en-US" sz="3600" b="1" dirty="0">
                <a:solidFill>
                  <a:schemeClr val="accent1"/>
                </a:solidFill>
              </a:endParaRPr>
            </a:p>
          </p:txBody>
        </p:sp>
        <p:pic>
          <p:nvPicPr>
            <p:cNvPr id="24" name="图形 23" descr="地球欧洲-非洲"/>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22" y="2558"/>
              <a:ext cx="1086" cy="1086"/>
            </a:xfrm>
            <a:prstGeom prst="rect">
              <a:avLst/>
            </a:prstGeom>
          </p:spPr>
        </p:pic>
      </p:grpSp>
      <p:grpSp>
        <p:nvGrpSpPr>
          <p:cNvPr id="14" name="组合 13"/>
          <p:cNvGrpSpPr/>
          <p:nvPr/>
        </p:nvGrpSpPr>
        <p:grpSpPr>
          <a:xfrm>
            <a:off x="7899137" y="1163320"/>
            <a:ext cx="2099310" cy="692785"/>
            <a:chOff x="1667" y="2654"/>
            <a:chExt cx="3306" cy="1091"/>
          </a:xfrm>
        </p:grpSpPr>
        <p:sp>
          <p:nvSpPr>
            <p:cNvPr id="15" name="矩形 14"/>
            <p:cNvSpPr/>
            <p:nvPr/>
          </p:nvSpPr>
          <p:spPr>
            <a:xfrm>
              <a:off x="1667" y="2727"/>
              <a:ext cx="2413" cy="1018"/>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China</a:t>
              </a:r>
              <a:endParaRPr lang="zh-CN" altLang="en-US" sz="3600" b="1" dirty="0">
                <a:solidFill>
                  <a:schemeClr val="accent1"/>
                </a:solidFill>
              </a:endParaRPr>
            </a:p>
          </p:txBody>
        </p:sp>
        <p:pic>
          <p:nvPicPr>
            <p:cNvPr id="16" name="图形 24" descr="星形"/>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 y="2654"/>
              <a:ext cx="1018" cy="1018"/>
            </a:xfrm>
            <a:prstGeom prst="rect">
              <a:avLst/>
            </a:prstGeom>
          </p:spPr>
        </p:pic>
      </p:grpSp>
      <p:sp>
        <p:nvSpPr>
          <p:cNvPr id="17" name="矩形: 圆角 16"/>
          <p:cNvSpPr/>
          <p:nvPr/>
        </p:nvSpPr>
        <p:spPr>
          <a:xfrm>
            <a:off x="7091045" y="1024890"/>
            <a:ext cx="4845685" cy="2111375"/>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682865" y="2353945"/>
            <a:ext cx="4146550" cy="460375"/>
          </a:xfrm>
          <a:prstGeom prst="rect">
            <a:avLst/>
          </a:prstGeom>
        </p:spPr>
        <p:txBody>
          <a:bodyPr wrap="square">
            <a:spAutoFit/>
          </a:bodyPr>
          <a:lstStyle/>
          <a:p>
            <a:pPr lvl="0" algn="l"/>
            <a:r>
              <a:rPr lang="en-US" altLang="zh-CN" sz="2400" b="1" dirty="0">
                <a:solidFill>
                  <a:schemeClr val="bg1"/>
                </a:solidFill>
                <a:latin typeface="Times New Roman" panose="02020603050405020304" pitchFamily="18" charset="0"/>
                <a:cs typeface="Times New Roman" panose="02020603050405020304" pitchFamily="18" charset="0"/>
                <a:sym typeface="+mn-ea"/>
              </a:rPr>
              <a:t>The goal is relatively general</a:t>
            </a:r>
          </a:p>
        </p:txBody>
      </p:sp>
      <p:pic>
        <p:nvPicPr>
          <p:cNvPr id="1028" name="Picture 4" descr="https://ss1.bdstatic.com/70cFvXSh_Q1YnxGkpoWK1HF6hhy/it/u=69774238,3106119297&amp;fm=26&amp;gp=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3585" y="2072005"/>
            <a:ext cx="4290060" cy="2856865"/>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020" y="6985"/>
            <a:ext cx="6852920" cy="1017905"/>
            <a:chOff x="1498384" y="3070871"/>
            <a:chExt cx="4465469" cy="1852919"/>
          </a:xfrm>
        </p:grpSpPr>
        <p:sp>
          <p:nvSpPr>
            <p:cNvPr id="3"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chemeClr val="accent1">
                <a:lumMod val="40000"/>
                <a:lumOff val="60000"/>
              </a:schemeClr>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直角三角形 6"/>
            <p:cNvSpPr>
              <a:spLocks noChangeArrowheads="1"/>
            </p:cNvSpPr>
            <p:nvPr/>
          </p:nvSpPr>
          <p:spPr bwMode="auto">
            <a:xfrm flipH="1">
              <a:off x="1498384" y="3234734"/>
              <a:ext cx="570821" cy="367343"/>
            </a:xfrm>
            <a:prstGeom prst="rtTriangle">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5" name="平行四边形 15"/>
            <p:cNvSpPr>
              <a:spLocks noChangeArrowheads="1"/>
            </p:cNvSpPr>
            <p:nvPr/>
          </p:nvSpPr>
          <p:spPr bwMode="auto">
            <a:xfrm>
              <a:off x="1498385" y="3602077"/>
              <a:ext cx="4465468"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3" name="矩形 12"/>
          <p:cNvSpPr/>
          <p:nvPr/>
        </p:nvSpPr>
        <p:spPr>
          <a:xfrm>
            <a:off x="496545" y="462503"/>
            <a:ext cx="5021888"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Resources and curriculum differences</a:t>
            </a:r>
          </a:p>
        </p:txBody>
      </p:sp>
      <p:sp>
        <p:nvSpPr>
          <p:cNvPr id="21" name="矩形: 圆角 20"/>
          <p:cNvSpPr/>
          <p:nvPr/>
        </p:nvSpPr>
        <p:spPr>
          <a:xfrm>
            <a:off x="7126605" y="1634490"/>
            <a:ext cx="4525233" cy="3898265"/>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570318" y="2484855"/>
            <a:ext cx="3497802" cy="2861310"/>
          </a:xfrm>
          <a:prstGeom prst="rect">
            <a:avLst/>
          </a:prstGeom>
        </p:spPr>
        <p:txBody>
          <a:bodyPr wrap="square">
            <a:spAutoFit/>
          </a:bodyPr>
          <a:lstStyle/>
          <a:p>
            <a:r>
              <a:rPr lang="en-US" altLang="zh-CN" dirty="0">
                <a:solidFill>
                  <a:prstClr val="white"/>
                </a:solidFill>
                <a:latin typeface="Times New Roman" panose="02020603050405020304" pitchFamily="18" charset="0"/>
                <a:cs typeface="Times New Roman" panose="02020603050405020304" pitchFamily="18" charset="0"/>
              </a:rPr>
              <a:t>Although there are a lot of funds invested in the construction of electronic education facilities in China's undergraduate medical schools, the occupation rate and utilization rate of modern medical education equipment are not high because of the expansion of enrollment scale in colleges and universities. </a:t>
            </a:r>
          </a:p>
        </p:txBody>
      </p:sp>
      <p:sp>
        <p:nvSpPr>
          <p:cNvPr id="23" name="矩形: 圆角 22"/>
          <p:cNvSpPr/>
          <p:nvPr/>
        </p:nvSpPr>
        <p:spPr>
          <a:xfrm>
            <a:off x="734060" y="1634490"/>
            <a:ext cx="4525645" cy="3898900"/>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172210" y="2792730"/>
            <a:ext cx="3670300" cy="2245360"/>
          </a:xfrm>
          <a:prstGeom prst="rect">
            <a:avLst/>
          </a:prstGeom>
        </p:spPr>
        <p:txBody>
          <a:bodyPr wrap="square">
            <a:spAutoFit/>
          </a:bodyPr>
          <a:lstStyle/>
          <a:p>
            <a:pPr indent="0">
              <a:buNone/>
            </a:pPr>
            <a:r>
              <a:rPr lang="en-US" altLang="zh-CN" sz="2000" dirty="0">
                <a:solidFill>
                  <a:prstClr val="white"/>
                </a:solidFill>
                <a:latin typeface="Times New Roman" panose="02020603050405020304" pitchFamily="18" charset="0"/>
                <a:cs typeface="Times New Roman" panose="02020603050405020304" pitchFamily="18" charset="0"/>
              </a:rPr>
              <a:t>Most medical schools at the undergraduate level  spend a great deal of money on infrastructure, which enables they  to have more than one set of modern educational equipment in each classroom . </a:t>
            </a:r>
          </a:p>
        </p:txBody>
      </p:sp>
      <p:sp>
        <p:nvSpPr>
          <p:cNvPr id="25" name="矩形 24"/>
          <p:cNvSpPr/>
          <p:nvPr/>
        </p:nvSpPr>
        <p:spPr>
          <a:xfrm>
            <a:off x="7570318" y="1838524"/>
            <a:ext cx="1532570" cy="646331"/>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China</a:t>
            </a:r>
            <a:endParaRPr lang="zh-CN" altLang="en-US" sz="3600" b="1" dirty="0">
              <a:solidFill>
                <a:schemeClr val="accent1"/>
              </a:solidFill>
            </a:endParaRPr>
          </a:p>
        </p:txBody>
      </p:sp>
      <p:sp>
        <p:nvSpPr>
          <p:cNvPr id="26" name="矩形 25"/>
          <p:cNvSpPr/>
          <p:nvPr/>
        </p:nvSpPr>
        <p:spPr>
          <a:xfrm>
            <a:off x="1124687" y="1762204"/>
            <a:ext cx="1863614" cy="646331"/>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Abroad</a:t>
            </a:r>
            <a:endParaRPr lang="zh-CN" altLang="en-US" sz="3600" b="1" dirty="0">
              <a:solidFill>
                <a:schemeClr val="accent1"/>
              </a:solidFill>
            </a:endParaRPr>
          </a:p>
        </p:txBody>
      </p:sp>
      <p:cxnSp>
        <p:nvCxnSpPr>
          <p:cNvPr id="28" name="直接连接符 27"/>
          <p:cNvCxnSpPr/>
          <p:nvPr/>
        </p:nvCxnSpPr>
        <p:spPr>
          <a:xfrm>
            <a:off x="0" y="6036846"/>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3810404" y="5757975"/>
            <a:ext cx="4186489" cy="523220"/>
          </a:xfrm>
          <a:prstGeom prst="rect">
            <a:avLst/>
          </a:prstGeom>
          <a:solidFill>
            <a:srgbClr val="4472C4"/>
          </a:solidFill>
        </p:spPr>
        <p:txBody>
          <a:bodyPr wrap="square">
            <a:spAutoFit/>
          </a:bodyPr>
          <a:lstStyle/>
          <a:p>
            <a:r>
              <a:rPr lang="en-US" altLang="zh-CN" sz="2800" dirty="0">
                <a:solidFill>
                  <a:prstClr val="white"/>
                </a:solidFill>
                <a:latin typeface="Times New Roman" panose="02020603050405020304" pitchFamily="18" charset="0"/>
                <a:cs typeface="Times New Roman" panose="02020603050405020304" pitchFamily="18" charset="0"/>
              </a:rPr>
              <a:t>TEACHING RESOURCES </a:t>
            </a:r>
          </a:p>
        </p:txBody>
      </p:sp>
      <p:pic>
        <p:nvPicPr>
          <p:cNvPr id="37" name="图形 36" descr="地球欧洲-非洲"/>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118" y="1740490"/>
            <a:ext cx="689760" cy="689760"/>
          </a:xfrm>
          <a:prstGeom prst="rect">
            <a:avLst/>
          </a:prstGeom>
        </p:spPr>
      </p:pic>
      <p:pic>
        <p:nvPicPr>
          <p:cNvPr id="14" name="图形 13" descr="星形"/>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954" y="1801535"/>
            <a:ext cx="646331" cy="646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020" y="6985"/>
            <a:ext cx="6852920" cy="1017905"/>
            <a:chOff x="1498384" y="3070871"/>
            <a:chExt cx="4465469" cy="1852919"/>
          </a:xfrm>
        </p:grpSpPr>
        <p:sp>
          <p:nvSpPr>
            <p:cNvPr id="4" name="等腰三角形 7"/>
            <p:cNvSpPr>
              <a:spLocks noChangeArrowheads="1"/>
            </p:cNvSpPr>
            <p:nvPr/>
          </p:nvSpPr>
          <p:spPr bwMode="auto">
            <a:xfrm rot="5400000" flipH="1">
              <a:off x="1728874" y="3103283"/>
              <a:ext cx="370944" cy="306119"/>
            </a:xfrm>
            <a:custGeom>
              <a:avLst/>
              <a:gdLst>
                <a:gd name="T0" fmla="*/ 0 w 328844"/>
                <a:gd name="T1" fmla="*/ 268748 h 268748"/>
                <a:gd name="T2" fmla="*/ 184664 w 328844"/>
                <a:gd name="T3" fmla="*/ 0 h 268748"/>
                <a:gd name="T4" fmla="*/ 328844 w 328844"/>
                <a:gd name="T5" fmla="*/ 268748 h 268748"/>
                <a:gd name="T6" fmla="*/ 0 w 328844"/>
                <a:gd name="T7" fmla="*/ 268748 h 268748"/>
              </a:gdLst>
              <a:ahLst/>
              <a:cxnLst>
                <a:cxn ang="0">
                  <a:pos x="T0" y="T1"/>
                </a:cxn>
                <a:cxn ang="0">
                  <a:pos x="T2" y="T3"/>
                </a:cxn>
                <a:cxn ang="0">
                  <a:pos x="T4" y="T5"/>
                </a:cxn>
                <a:cxn ang="0">
                  <a:pos x="T6" y="T7"/>
                </a:cxn>
              </a:cxnLst>
              <a:rect l="0" t="0" r="r" b="b"/>
              <a:pathLst>
                <a:path w="328844" h="268748">
                  <a:moveTo>
                    <a:pt x="0" y="268748"/>
                  </a:moveTo>
                  <a:lnTo>
                    <a:pt x="184664" y="0"/>
                  </a:lnTo>
                  <a:lnTo>
                    <a:pt x="328844" y="268748"/>
                  </a:lnTo>
                  <a:lnTo>
                    <a:pt x="0" y="268748"/>
                  </a:lnTo>
                  <a:close/>
                </a:path>
              </a:pathLst>
            </a:custGeom>
            <a:solidFill>
              <a:schemeClr val="accent1">
                <a:lumMod val="40000"/>
                <a:lumOff val="60000"/>
              </a:schemeClr>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直角三角形 6"/>
            <p:cNvSpPr>
              <a:spLocks noChangeArrowheads="1"/>
            </p:cNvSpPr>
            <p:nvPr/>
          </p:nvSpPr>
          <p:spPr bwMode="auto">
            <a:xfrm flipH="1">
              <a:off x="1498384" y="3234734"/>
              <a:ext cx="570821" cy="367343"/>
            </a:xfrm>
            <a:prstGeom prst="rtTriangle">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rgbClr val="FFFFFF"/>
                </a:solidFill>
                <a:effectLst/>
                <a:uLnTx/>
                <a:uFillTx/>
                <a:latin typeface="宋体" panose="02010600030101010101" pitchFamily="2" charset="-122"/>
                <a:sym typeface="宋体" panose="02010600030101010101" pitchFamily="2" charset="-122"/>
              </a:endParaRPr>
            </a:p>
          </p:txBody>
        </p:sp>
        <p:sp>
          <p:nvSpPr>
            <p:cNvPr id="6" name="平行四边形 15"/>
            <p:cNvSpPr>
              <a:spLocks noChangeArrowheads="1"/>
            </p:cNvSpPr>
            <p:nvPr/>
          </p:nvSpPr>
          <p:spPr bwMode="auto">
            <a:xfrm>
              <a:off x="1498385" y="3602077"/>
              <a:ext cx="4465468" cy="1321713"/>
            </a:xfrm>
            <a:custGeom>
              <a:avLst/>
              <a:gdLst>
                <a:gd name="T0" fmla="*/ 0 w 1872208"/>
                <a:gd name="T1" fmla="*/ 0 h 2088232"/>
                <a:gd name="T2" fmla="*/ 1872208 w 1872208"/>
                <a:gd name="T3" fmla="*/ 0 h 2088232"/>
                <a:gd name="T4" fmla="*/ 1350150 w 1872208"/>
                <a:gd name="T5" fmla="*/ 2088232 h 2088232"/>
                <a:gd name="T6" fmla="*/ 0 w 1872208"/>
                <a:gd name="T7" fmla="*/ 2088232 h 2088232"/>
                <a:gd name="T8" fmla="*/ 0 w 1872208"/>
                <a:gd name="T9" fmla="*/ 0 h 2088232"/>
                <a:gd name="connsiteX0" fmla="*/ 0 w 1872208"/>
                <a:gd name="connsiteY0" fmla="*/ 0 h 2088232"/>
                <a:gd name="connsiteX1" fmla="*/ 1872208 w 1872208"/>
                <a:gd name="connsiteY1" fmla="*/ 0 h 2088232"/>
                <a:gd name="connsiteX2" fmla="*/ 1705106 w 1872208"/>
                <a:gd name="connsiteY2" fmla="*/ 2011646 h 2088232"/>
                <a:gd name="connsiteX3" fmla="*/ 0 w 1872208"/>
                <a:gd name="connsiteY3" fmla="*/ 2088232 h 2088232"/>
                <a:gd name="connsiteX4" fmla="*/ 0 w 1872208"/>
                <a:gd name="connsiteY4" fmla="*/ 0 h 2088232"/>
                <a:gd name="connsiteX0-1" fmla="*/ 0 w 1872208"/>
                <a:gd name="connsiteY0-2" fmla="*/ 0 h 2088232"/>
                <a:gd name="connsiteX1-3" fmla="*/ 1872208 w 1872208"/>
                <a:gd name="connsiteY1-4" fmla="*/ 0 h 2088232"/>
                <a:gd name="connsiteX2-5" fmla="*/ 1785332 w 1872208"/>
                <a:gd name="connsiteY2-6" fmla="*/ 2037176 h 2088232"/>
                <a:gd name="connsiteX3-7" fmla="*/ 0 w 1872208"/>
                <a:gd name="connsiteY3-8" fmla="*/ 2088232 h 2088232"/>
                <a:gd name="connsiteX4-9" fmla="*/ 0 w 1872208"/>
                <a:gd name="connsiteY4-10" fmla="*/ 0 h 20882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2208" h="2088232">
                  <a:moveTo>
                    <a:pt x="0" y="0"/>
                  </a:moveTo>
                  <a:lnTo>
                    <a:pt x="1872208" y="0"/>
                  </a:lnTo>
                  <a:lnTo>
                    <a:pt x="1785332" y="2037176"/>
                  </a:lnTo>
                  <a:lnTo>
                    <a:pt x="0" y="2088232"/>
                  </a:lnTo>
                  <a:lnTo>
                    <a:pt x="0" y="0"/>
                  </a:lnTo>
                  <a:close/>
                </a:path>
              </a:pathLst>
            </a:custGeom>
            <a:solidFill>
              <a:schemeClr val="accent1"/>
            </a:solidFill>
            <a:ln>
              <a:noFill/>
            </a:ln>
            <a:extLst>
              <a:ext uri="{91240B29-F687-4F45-9708-019B960494DF}">
                <a14:hiddenLine xmlns:a14="http://schemas.microsoft.com/office/drawing/2010/main" w="12700">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3" name="矩形 12"/>
          <p:cNvSpPr/>
          <p:nvPr/>
        </p:nvSpPr>
        <p:spPr>
          <a:xfrm>
            <a:off x="496545" y="462503"/>
            <a:ext cx="5021888" cy="400110"/>
          </a:xfrm>
          <a:prstGeom prst="rect">
            <a:avLst/>
          </a:prstGeom>
        </p:spPr>
        <p:txBody>
          <a:bodyPr wrap="none">
            <a:spAutoFit/>
          </a:bodyPr>
          <a:lstStyle/>
          <a:p>
            <a:pPr lvl="0"/>
            <a:r>
              <a:rPr lang="en-US" altLang="zh-CN" sz="2000" b="1" dirty="0">
                <a:solidFill>
                  <a:srgbClr val="E7E6E6">
                    <a:lumMod val="20000"/>
                    <a:lumOff val="80000"/>
                  </a:srgb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Resources and curriculum differences</a:t>
            </a:r>
          </a:p>
        </p:txBody>
      </p:sp>
      <p:sp>
        <p:nvSpPr>
          <p:cNvPr id="21" name="矩形: 圆角 20"/>
          <p:cNvSpPr/>
          <p:nvPr/>
        </p:nvSpPr>
        <p:spPr>
          <a:xfrm>
            <a:off x="6300470" y="1552575"/>
            <a:ext cx="5382895" cy="3007995"/>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532880" y="3136900"/>
            <a:ext cx="4725670" cy="583565"/>
          </a:xfrm>
          <a:prstGeom prst="rect">
            <a:avLst/>
          </a:prstGeom>
        </p:spPr>
        <p:txBody>
          <a:bodyPr wrap="square">
            <a:spAutoFit/>
          </a:bodyPr>
          <a:lstStyle/>
          <a:p>
            <a:pPr marL="342900" indent="-342900" algn="ctr">
              <a:buFont typeface="Wingdings" panose="05000000000000000000" pitchFamily="2" charset="2"/>
              <a:buChar char="Ø"/>
            </a:pPr>
            <a:r>
              <a:rPr lang="en-US" altLang="zh-CN" sz="3200" b="1" dirty="0">
                <a:solidFill>
                  <a:prstClr val="white"/>
                </a:solidFill>
                <a:latin typeface="Times New Roman" panose="02020603050405020304" pitchFamily="18" charset="0"/>
                <a:cs typeface="Times New Roman" panose="02020603050405020304" pitchFamily="18" charset="0"/>
              </a:rPr>
              <a:t> Unified</a:t>
            </a:r>
          </a:p>
        </p:txBody>
      </p:sp>
      <p:sp>
        <p:nvSpPr>
          <p:cNvPr id="23" name="矩形: 圆角 22"/>
          <p:cNvSpPr/>
          <p:nvPr/>
        </p:nvSpPr>
        <p:spPr>
          <a:xfrm>
            <a:off x="576580" y="1552575"/>
            <a:ext cx="5220335" cy="3007995"/>
          </a:xfrm>
          <a:prstGeom prst="roundRect">
            <a:avLst>
              <a:gd name="adj" fmla="val 1005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909320" y="3137535"/>
            <a:ext cx="4447540" cy="583565"/>
          </a:xfrm>
          <a:prstGeom prst="rect">
            <a:avLst/>
          </a:prstGeom>
        </p:spPr>
        <p:txBody>
          <a:bodyPr wrap="square">
            <a:spAutoFit/>
          </a:bodyPr>
          <a:lstStyle/>
          <a:p>
            <a:pPr marL="342900" indent="-342900" algn="ctr">
              <a:buFont typeface="Wingdings" panose="05000000000000000000" pitchFamily="2" charset="2"/>
              <a:buChar char="Ø"/>
            </a:pPr>
            <a:r>
              <a:rPr lang="en-US" altLang="zh-CN" sz="3200" b="1" dirty="0">
                <a:solidFill>
                  <a:prstClr val="white"/>
                </a:solidFill>
                <a:latin typeface="Times New Roman" panose="02020603050405020304" pitchFamily="18" charset="0"/>
                <a:cs typeface="Times New Roman" panose="02020603050405020304" pitchFamily="18" charset="0"/>
              </a:rPr>
              <a:t>different and Various </a:t>
            </a:r>
          </a:p>
        </p:txBody>
      </p:sp>
      <p:sp>
        <p:nvSpPr>
          <p:cNvPr id="25" name="矩形 24"/>
          <p:cNvSpPr/>
          <p:nvPr/>
        </p:nvSpPr>
        <p:spPr>
          <a:xfrm>
            <a:off x="6744070" y="1775906"/>
            <a:ext cx="1532570" cy="646331"/>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China</a:t>
            </a:r>
            <a:endParaRPr lang="zh-CN" altLang="en-US" sz="3600" b="1" dirty="0">
              <a:solidFill>
                <a:schemeClr val="accent1"/>
              </a:solidFill>
            </a:endParaRPr>
          </a:p>
        </p:txBody>
      </p:sp>
      <p:sp>
        <p:nvSpPr>
          <p:cNvPr id="26" name="矩形 25"/>
          <p:cNvSpPr/>
          <p:nvPr/>
        </p:nvSpPr>
        <p:spPr>
          <a:xfrm>
            <a:off x="873416" y="1665684"/>
            <a:ext cx="1863614" cy="646331"/>
          </a:xfrm>
          <a:prstGeom prst="rect">
            <a:avLst/>
          </a:prstGeom>
        </p:spPr>
        <p:txBody>
          <a:bodyPr wrap="square">
            <a:spAutoFit/>
          </a:bodyPr>
          <a:lstStyle/>
          <a:p>
            <a:r>
              <a:rPr lang="en-US" altLang="zh-CN" sz="3600" b="1" dirty="0">
                <a:solidFill>
                  <a:schemeClr val="accent1"/>
                </a:solidFill>
                <a:latin typeface="Times New Roman" panose="02020603050405020304" pitchFamily="18" charset="0"/>
                <a:cs typeface="Times New Roman" panose="02020603050405020304" pitchFamily="18" charset="0"/>
              </a:rPr>
              <a:t>Abroad</a:t>
            </a:r>
            <a:endParaRPr lang="zh-CN" altLang="en-US" sz="3600" b="1" dirty="0">
              <a:solidFill>
                <a:schemeClr val="accent1"/>
              </a:solidFill>
            </a:endParaRPr>
          </a:p>
        </p:txBody>
      </p:sp>
      <p:cxnSp>
        <p:nvCxnSpPr>
          <p:cNvPr id="28" name="直接连接符 27"/>
          <p:cNvCxnSpPr/>
          <p:nvPr/>
        </p:nvCxnSpPr>
        <p:spPr>
          <a:xfrm>
            <a:off x="0" y="5833011"/>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4879975" y="5541645"/>
            <a:ext cx="2432050" cy="583565"/>
          </a:xfrm>
          <a:prstGeom prst="rect">
            <a:avLst/>
          </a:prstGeom>
          <a:solidFill>
            <a:srgbClr val="4472C4"/>
          </a:solidFill>
        </p:spPr>
        <p:txBody>
          <a:bodyPr wrap="square">
            <a:spAutoFit/>
          </a:bodyPr>
          <a:lstStyle/>
          <a:p>
            <a:pPr algn="ctr"/>
            <a:r>
              <a:rPr lang="en-US" altLang="zh-CN" sz="3200" dirty="0">
                <a:solidFill>
                  <a:prstClr val="white"/>
                </a:solidFill>
                <a:latin typeface="Times New Roman" panose="02020603050405020304" pitchFamily="18" charset="0"/>
                <a:cs typeface="Times New Roman" panose="02020603050405020304" pitchFamily="18" charset="0"/>
              </a:rPr>
              <a:t>COURSES</a:t>
            </a:r>
          </a:p>
        </p:txBody>
      </p:sp>
      <p:pic>
        <p:nvPicPr>
          <p:cNvPr id="3" name="图形 2" descr="地球欧洲-非洲"/>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581" y="1662685"/>
            <a:ext cx="689760" cy="689760"/>
          </a:xfrm>
          <a:prstGeom prst="rect">
            <a:avLst/>
          </a:prstGeom>
        </p:spPr>
      </p:pic>
      <p:pic>
        <p:nvPicPr>
          <p:cNvPr id="17" name="图形 16" descr="星形"/>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782" y="1742309"/>
            <a:ext cx="646331" cy="646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7974995" y="1093638"/>
            <a:ext cx="4473365" cy="461665"/>
          </a:xfrm>
          <a:prstGeom prst="rect">
            <a:avLst/>
          </a:prstGeom>
        </p:spPr>
        <p:txBody>
          <a:bodyPr wrap="square">
            <a:spAutoFit/>
          </a:bodyPr>
          <a:lstStyle/>
          <a:p>
            <a:r>
              <a:rPr lang="en-US" altLang="zh-CN"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 of external cause</a:t>
            </a:r>
            <a:endParaRPr lang="zh-CN" altLang="en-US"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2" name="矩形 41"/>
          <p:cNvSpPr/>
          <p:nvPr/>
        </p:nvSpPr>
        <p:spPr>
          <a:xfrm>
            <a:off x="4773842" y="5632344"/>
            <a:ext cx="5140602" cy="461665"/>
          </a:xfrm>
          <a:prstGeom prst="rect">
            <a:avLst/>
          </a:prstGeom>
        </p:spPr>
        <p:txBody>
          <a:bodyPr wrap="square">
            <a:spAutoFit/>
          </a:bodyPr>
          <a:lstStyle/>
          <a:p>
            <a:r>
              <a:rPr lang="en-US" altLang="zh-CN" sz="2400" b="1" dirty="0">
                <a:solidFill>
                  <a:schemeClr val="bg2">
                    <a:lumMod val="20000"/>
                    <a:lumOff val="8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 of internal cause</a:t>
            </a:r>
          </a:p>
        </p:txBody>
      </p:sp>
      <p:sp>
        <p:nvSpPr>
          <p:cNvPr id="34" name="Shape 517"/>
          <p:cNvSpPr/>
          <p:nvPr/>
        </p:nvSpPr>
        <p:spPr>
          <a:xfrm>
            <a:off x="-1752599" y="0"/>
            <a:ext cx="7772544" cy="7200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4"/>
                </a:lnTo>
                <a:lnTo>
                  <a:pt x="15351" y="21600"/>
                </a:lnTo>
                <a:lnTo>
                  <a:pt x="0" y="21600"/>
                </a:lnTo>
                <a:lnTo>
                  <a:pt x="0" y="0"/>
                </a:lnTo>
                <a:close/>
              </a:path>
            </a:pathLst>
          </a:custGeom>
          <a:solidFill>
            <a:srgbClr val="2B2D3A"/>
          </a:solidFill>
          <a:ln w="12700">
            <a:miter lim="400000"/>
          </a:ln>
        </p:spPr>
        <p:txBody>
          <a:bodyPr lIns="47525" tIns="47526" rIns="47525" bIns="47526" anchor="ctr"/>
          <a:lstStyle/>
          <a:p>
            <a:pPr algn="ctr">
              <a:defRPr>
                <a:solidFill>
                  <a:srgbClr val="2B2D3A"/>
                </a:solidFill>
              </a:defRPr>
            </a:pPr>
            <a:endParaRPr dirty="0">
              <a:latin typeface="微软雅黑" panose="020B0503020204020204" pitchFamily="34" charset="-122"/>
            </a:endParaRPr>
          </a:p>
        </p:txBody>
      </p:sp>
      <p:pic>
        <p:nvPicPr>
          <p:cNvPr id="35" name="image8.png"/>
          <p:cNvPicPr>
            <a:picLocks noChangeAspect="1"/>
          </p:cNvPicPr>
          <p:nvPr/>
        </p:nvPicPr>
        <p:blipFill>
          <a:blip r:embed="rId3"/>
          <a:stretch>
            <a:fillRect/>
          </a:stretch>
        </p:blipFill>
        <p:spPr>
          <a:xfrm rot="1050018" flipH="1">
            <a:off x="4843759" y="-189852"/>
            <a:ext cx="1177039" cy="7894010"/>
          </a:xfrm>
          <a:prstGeom prst="rect">
            <a:avLst/>
          </a:prstGeom>
          <a:ln w="12700">
            <a:miter lim="400000"/>
            <a:headEnd/>
            <a:tailEnd/>
          </a:ln>
        </p:spPr>
      </p:pic>
      <p:sp>
        <p:nvSpPr>
          <p:cNvPr id="17" name="Shape 610"/>
          <p:cNvSpPr/>
          <p:nvPr/>
        </p:nvSpPr>
        <p:spPr>
          <a:xfrm>
            <a:off x="718570" y="1622792"/>
            <a:ext cx="3528061" cy="3153787"/>
          </a:xfrm>
          <a:prstGeom prst="rect">
            <a:avLst/>
          </a:prstGeom>
          <a:ln w="12700">
            <a:miter lim="400000"/>
          </a:ln>
        </p:spPr>
        <p:txBody>
          <a:bodyPr wrap="square" lIns="45262" tIns="45263" rIns="45262" bIns="45263">
            <a:spAutoFit/>
          </a:bodyPr>
          <a:lstStyle>
            <a:lvl1pPr>
              <a:defRPr sz="1400" b="1">
                <a:solidFill>
                  <a:srgbClr val="E5D4C2">
                    <a:alpha val="60000"/>
                  </a:srgbClr>
                </a:solidFill>
                <a:latin typeface="+mn-lt"/>
                <a:ea typeface="+mn-ea"/>
                <a:cs typeface="+mn-cs"/>
                <a:sym typeface="Helvetica"/>
              </a:defRPr>
            </a:lvl1pPr>
          </a:lstStyle>
          <a:p>
            <a:pPr algn="ctr" defTabSz="904875" hangingPunct="0"/>
            <a:r>
              <a:rPr lang="en-US" sz="19900" kern="0" dirty="0">
                <a:solidFill>
                  <a:schemeClr val="tx1">
                    <a:lumMod val="65000"/>
                    <a:lumOff val="35000"/>
                    <a:alpha val="60000"/>
                  </a:schemeClr>
                </a:solidFill>
                <a:effectLst>
                  <a:outerShdw blurRad="38100" dist="38100" dir="2700000" algn="tl">
                    <a:srgbClr val="000000">
                      <a:alpha val="43137"/>
                    </a:srgbClr>
                  </a:outerShdw>
                </a:effectLst>
                <a:latin typeface="微软雅黑" panose="020B0503020204020204" pitchFamily="34" charset="-122"/>
              </a:rPr>
              <a:t>02</a:t>
            </a:r>
          </a:p>
        </p:txBody>
      </p:sp>
      <p:sp>
        <p:nvSpPr>
          <p:cNvPr id="48" name="Shape 610"/>
          <p:cNvSpPr/>
          <p:nvPr/>
        </p:nvSpPr>
        <p:spPr>
          <a:xfrm>
            <a:off x="501995" y="2460152"/>
            <a:ext cx="4065474" cy="1568738"/>
          </a:xfrm>
          <a:prstGeom prst="rect">
            <a:avLst/>
          </a:prstGeom>
          <a:ln w="12700">
            <a:miter lim="400000"/>
          </a:ln>
        </p:spPr>
        <p:txBody>
          <a:bodyPr wrap="square" lIns="45262" tIns="45263" rIns="45262" bIns="45263">
            <a:spAutoFit/>
          </a:bodyPr>
          <a:lstStyle>
            <a:lvl1pPr>
              <a:defRPr sz="1400" b="1">
                <a:solidFill>
                  <a:srgbClr val="E5D4C2">
                    <a:alpha val="60000"/>
                  </a:srgbClr>
                </a:solidFill>
                <a:latin typeface="+mn-lt"/>
                <a:ea typeface="+mn-ea"/>
                <a:cs typeface="+mn-cs"/>
                <a:sym typeface="Helvetica"/>
              </a:defRPr>
            </a:lvl1pPr>
          </a:lstStyle>
          <a:p>
            <a:pPr algn="ctr" defTabSz="904875" hangingPunct="0"/>
            <a:r>
              <a:rPr lang="en-US" sz="2400" kern="0" dirty="0">
                <a:solidFill>
                  <a:schemeClr val="accent1"/>
                </a:solidFill>
                <a:effectLst>
                  <a:outerShdw blurRad="38100" dist="38100" dir="2700000" algn="tl">
                    <a:srgbClr val="000000">
                      <a:alpha val="43137"/>
                    </a:srgbClr>
                  </a:outerShdw>
                </a:effectLst>
                <a:latin typeface="微软雅黑" panose="020B0503020204020204" pitchFamily="34" charset="-122"/>
              </a:rPr>
              <a:t>Analysis of the causes of the problems in medical undergraduate education</a:t>
            </a:r>
          </a:p>
          <a:p>
            <a:pPr algn="ctr" defTabSz="904875" hangingPunct="0"/>
            <a:r>
              <a:rPr lang="en-US" sz="2400" kern="0" dirty="0">
                <a:solidFill>
                  <a:schemeClr val="accent1"/>
                </a:solidFill>
                <a:effectLst>
                  <a:outerShdw blurRad="38100" dist="38100" dir="2700000" algn="tl">
                    <a:srgbClr val="000000">
                      <a:alpha val="43137"/>
                    </a:srgbClr>
                  </a:outerShdw>
                </a:effectLst>
                <a:latin typeface="微软雅黑" panose="020B0503020204020204" pitchFamily="34" charset="-122"/>
              </a:rPr>
              <a:t>In China</a:t>
            </a:r>
          </a:p>
        </p:txBody>
      </p:sp>
      <p:grpSp>
        <p:nvGrpSpPr>
          <p:cNvPr id="12" name="Group 3"/>
          <p:cNvGrpSpPr/>
          <p:nvPr/>
        </p:nvGrpSpPr>
        <p:grpSpPr>
          <a:xfrm>
            <a:off x="6685906" y="2083635"/>
            <a:ext cx="4034920" cy="3347036"/>
            <a:chOff x="4517221" y="2682505"/>
            <a:chExt cx="7100888" cy="5891212"/>
          </a:xfrm>
        </p:grpSpPr>
        <p:sp>
          <p:nvSpPr>
            <p:cNvPr id="13" name="Freeform 17"/>
            <p:cNvSpPr/>
            <p:nvPr/>
          </p:nvSpPr>
          <p:spPr bwMode="auto">
            <a:xfrm>
              <a:off x="4679146" y="2884117"/>
              <a:ext cx="6938963" cy="5689600"/>
            </a:xfrm>
            <a:custGeom>
              <a:avLst/>
              <a:gdLst>
                <a:gd name="T0" fmla="*/ 1735 w 1847"/>
                <a:gd name="T1" fmla="*/ 757 h 1514"/>
                <a:gd name="T2" fmla="*/ 721 w 1847"/>
                <a:gd name="T3" fmla="*/ 1514 h 1514"/>
                <a:gd name="T4" fmla="*/ 112 w 1847"/>
                <a:gd name="T5" fmla="*/ 757 h 1514"/>
                <a:gd name="T6" fmla="*/ 1127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9" y="0"/>
                    <a:pt x="1127" y="0"/>
                  </a:cubicBezTo>
                  <a:cubicBezTo>
                    <a:pt x="1575" y="0"/>
                    <a:pt x="1847" y="339"/>
                    <a:pt x="1735" y="757"/>
                  </a:cubicBezTo>
                  <a:close/>
                </a:path>
              </a:pathLst>
            </a:custGeom>
            <a:solidFill>
              <a:srgbClr val="403E5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 name="Freeform 18"/>
            <p:cNvSpPr/>
            <p:nvPr/>
          </p:nvSpPr>
          <p:spPr bwMode="auto">
            <a:xfrm>
              <a:off x="4607708" y="2795217"/>
              <a:ext cx="6938963" cy="5689600"/>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878787">
                <a:lumMod val="7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 name="Freeform 19"/>
            <p:cNvSpPr/>
            <p:nvPr/>
          </p:nvSpPr>
          <p:spPr bwMode="auto">
            <a:xfrm>
              <a:off x="4517221" y="2682505"/>
              <a:ext cx="6938963" cy="5689600"/>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 name="Freeform 20"/>
            <p:cNvSpPr/>
            <p:nvPr/>
          </p:nvSpPr>
          <p:spPr bwMode="auto">
            <a:xfrm>
              <a:off x="5174446" y="3222255"/>
              <a:ext cx="5624513" cy="4611687"/>
            </a:xfrm>
            <a:custGeom>
              <a:avLst/>
              <a:gdLst>
                <a:gd name="T0" fmla="*/ 1406 w 1497"/>
                <a:gd name="T1" fmla="*/ 613 h 1227"/>
                <a:gd name="T2" fmla="*/ 584 w 1497"/>
                <a:gd name="T3" fmla="*/ 1227 h 1227"/>
                <a:gd name="T4" fmla="*/ 91 w 1497"/>
                <a:gd name="T5" fmla="*/ 613 h 1227"/>
                <a:gd name="T6" fmla="*/ 913 w 1497"/>
                <a:gd name="T7" fmla="*/ 0 h 1227"/>
                <a:gd name="T8" fmla="*/ 1406 w 1497"/>
                <a:gd name="T9" fmla="*/ 613 h 1227"/>
              </a:gdLst>
              <a:ahLst/>
              <a:cxnLst>
                <a:cxn ang="0">
                  <a:pos x="T0" y="T1"/>
                </a:cxn>
                <a:cxn ang="0">
                  <a:pos x="T2" y="T3"/>
                </a:cxn>
                <a:cxn ang="0">
                  <a:pos x="T4" y="T5"/>
                </a:cxn>
                <a:cxn ang="0">
                  <a:pos x="T6" y="T7"/>
                </a:cxn>
                <a:cxn ang="0">
                  <a:pos x="T8" y="T9"/>
                </a:cxn>
              </a:cxnLst>
              <a:rect l="0" t="0" r="r" b="b"/>
              <a:pathLst>
                <a:path w="1497" h="1227">
                  <a:moveTo>
                    <a:pt x="1406" y="613"/>
                  </a:moveTo>
                  <a:cubicBezTo>
                    <a:pt x="1315" y="952"/>
                    <a:pt x="947" y="1227"/>
                    <a:pt x="584" y="1227"/>
                  </a:cubicBezTo>
                  <a:cubicBezTo>
                    <a:pt x="221" y="1227"/>
                    <a:pt x="0" y="952"/>
                    <a:pt x="91" y="613"/>
                  </a:cubicBezTo>
                  <a:cubicBezTo>
                    <a:pt x="182" y="274"/>
                    <a:pt x="550" y="0"/>
                    <a:pt x="913" y="0"/>
                  </a:cubicBezTo>
                  <a:cubicBezTo>
                    <a:pt x="1276" y="0"/>
                    <a:pt x="1497" y="274"/>
                    <a:pt x="1406" y="613"/>
                  </a:cubicBezTo>
                  <a:close/>
                </a:path>
              </a:pathLst>
            </a:custGeom>
            <a:solidFill>
              <a:srgbClr val="FFFFFF">
                <a:lumMod val="9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8" name="Freeform 21"/>
            <p:cNvSpPr/>
            <p:nvPr/>
          </p:nvSpPr>
          <p:spPr bwMode="auto">
            <a:xfrm>
              <a:off x="5542746" y="3523880"/>
              <a:ext cx="4887913" cy="4005262"/>
            </a:xfrm>
            <a:custGeom>
              <a:avLst/>
              <a:gdLst>
                <a:gd name="T0" fmla="*/ 1222 w 1301"/>
                <a:gd name="T1" fmla="*/ 533 h 1066"/>
                <a:gd name="T2" fmla="*/ 508 w 1301"/>
                <a:gd name="T3" fmla="*/ 1066 h 1066"/>
                <a:gd name="T4" fmla="*/ 79 w 1301"/>
                <a:gd name="T5" fmla="*/ 533 h 1066"/>
                <a:gd name="T6" fmla="*/ 793 w 1301"/>
                <a:gd name="T7" fmla="*/ 0 h 1066"/>
                <a:gd name="T8" fmla="*/ 1222 w 1301"/>
                <a:gd name="T9" fmla="*/ 533 h 1066"/>
              </a:gdLst>
              <a:ahLst/>
              <a:cxnLst>
                <a:cxn ang="0">
                  <a:pos x="T0" y="T1"/>
                </a:cxn>
                <a:cxn ang="0">
                  <a:pos x="T2" y="T3"/>
                </a:cxn>
                <a:cxn ang="0">
                  <a:pos x="T4" y="T5"/>
                </a:cxn>
                <a:cxn ang="0">
                  <a:pos x="T6" y="T7"/>
                </a:cxn>
                <a:cxn ang="0">
                  <a:pos x="T8" y="T9"/>
                </a:cxn>
              </a:cxnLst>
              <a:rect l="0" t="0" r="r" b="b"/>
              <a:pathLst>
                <a:path w="1301" h="1066">
                  <a:moveTo>
                    <a:pt x="1222" y="533"/>
                  </a:moveTo>
                  <a:cubicBezTo>
                    <a:pt x="1143" y="828"/>
                    <a:pt x="823" y="1066"/>
                    <a:pt x="508" y="1066"/>
                  </a:cubicBezTo>
                  <a:cubicBezTo>
                    <a:pt x="192" y="1066"/>
                    <a:pt x="0" y="828"/>
                    <a:pt x="79" y="533"/>
                  </a:cubicBezTo>
                  <a:cubicBezTo>
                    <a:pt x="158" y="239"/>
                    <a:pt x="478" y="0"/>
                    <a:pt x="793" y="0"/>
                  </a:cubicBezTo>
                  <a:cubicBezTo>
                    <a:pt x="1109" y="0"/>
                    <a:pt x="1301" y="239"/>
                    <a:pt x="1222" y="53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9" name="Freeform 22"/>
            <p:cNvSpPr/>
            <p:nvPr/>
          </p:nvSpPr>
          <p:spPr bwMode="auto">
            <a:xfrm>
              <a:off x="6049159" y="3933455"/>
              <a:ext cx="3873500" cy="3186112"/>
            </a:xfrm>
            <a:custGeom>
              <a:avLst/>
              <a:gdLst>
                <a:gd name="T0" fmla="*/ 968 w 1031"/>
                <a:gd name="T1" fmla="*/ 424 h 848"/>
                <a:gd name="T2" fmla="*/ 402 w 1031"/>
                <a:gd name="T3" fmla="*/ 848 h 848"/>
                <a:gd name="T4" fmla="*/ 63 w 1031"/>
                <a:gd name="T5" fmla="*/ 424 h 848"/>
                <a:gd name="T6" fmla="*/ 629 w 1031"/>
                <a:gd name="T7" fmla="*/ 0 h 848"/>
                <a:gd name="T8" fmla="*/ 968 w 1031"/>
                <a:gd name="T9" fmla="*/ 424 h 848"/>
              </a:gdLst>
              <a:ahLst/>
              <a:cxnLst>
                <a:cxn ang="0">
                  <a:pos x="T0" y="T1"/>
                </a:cxn>
                <a:cxn ang="0">
                  <a:pos x="T2" y="T3"/>
                </a:cxn>
                <a:cxn ang="0">
                  <a:pos x="T4" y="T5"/>
                </a:cxn>
                <a:cxn ang="0">
                  <a:pos x="T6" y="T7"/>
                </a:cxn>
                <a:cxn ang="0">
                  <a:pos x="T8" y="T9"/>
                </a:cxn>
              </a:cxnLst>
              <a:rect l="0" t="0" r="r" b="b"/>
              <a:pathLst>
                <a:path w="1031" h="848">
                  <a:moveTo>
                    <a:pt x="968" y="424"/>
                  </a:moveTo>
                  <a:cubicBezTo>
                    <a:pt x="905" y="658"/>
                    <a:pt x="652" y="848"/>
                    <a:pt x="402" y="848"/>
                  </a:cubicBezTo>
                  <a:cubicBezTo>
                    <a:pt x="152" y="848"/>
                    <a:pt x="0" y="658"/>
                    <a:pt x="63" y="424"/>
                  </a:cubicBezTo>
                  <a:cubicBezTo>
                    <a:pt x="126" y="190"/>
                    <a:pt x="379" y="0"/>
                    <a:pt x="629" y="0"/>
                  </a:cubicBezTo>
                  <a:cubicBezTo>
                    <a:pt x="879" y="0"/>
                    <a:pt x="1031" y="190"/>
                    <a:pt x="968" y="424"/>
                  </a:cubicBezTo>
                  <a:close/>
                </a:path>
              </a:pathLst>
            </a:custGeom>
            <a:solidFill>
              <a:srgbClr val="FFFFFF">
                <a:lumMod val="9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1" name="Freeform 23"/>
            <p:cNvSpPr/>
            <p:nvPr/>
          </p:nvSpPr>
          <p:spPr bwMode="auto">
            <a:xfrm>
              <a:off x="6466671" y="4268417"/>
              <a:ext cx="3040063" cy="2517775"/>
            </a:xfrm>
            <a:custGeom>
              <a:avLst/>
              <a:gdLst>
                <a:gd name="T0" fmla="*/ 759 w 809"/>
                <a:gd name="T1" fmla="*/ 335 h 670"/>
                <a:gd name="T2" fmla="*/ 315 w 809"/>
                <a:gd name="T3" fmla="*/ 670 h 670"/>
                <a:gd name="T4" fmla="*/ 50 w 809"/>
                <a:gd name="T5" fmla="*/ 335 h 670"/>
                <a:gd name="T6" fmla="*/ 494 w 809"/>
                <a:gd name="T7" fmla="*/ 0 h 670"/>
                <a:gd name="T8" fmla="*/ 759 w 809"/>
                <a:gd name="T9" fmla="*/ 335 h 670"/>
              </a:gdLst>
              <a:ahLst/>
              <a:cxnLst>
                <a:cxn ang="0">
                  <a:pos x="T0" y="T1"/>
                </a:cxn>
                <a:cxn ang="0">
                  <a:pos x="T2" y="T3"/>
                </a:cxn>
                <a:cxn ang="0">
                  <a:pos x="T4" y="T5"/>
                </a:cxn>
                <a:cxn ang="0">
                  <a:pos x="T6" y="T7"/>
                </a:cxn>
                <a:cxn ang="0">
                  <a:pos x="T8" y="T9"/>
                </a:cxn>
              </a:cxnLst>
              <a:rect l="0" t="0" r="r" b="b"/>
              <a:pathLst>
                <a:path w="809" h="670">
                  <a:moveTo>
                    <a:pt x="759" y="335"/>
                  </a:moveTo>
                  <a:cubicBezTo>
                    <a:pt x="710" y="520"/>
                    <a:pt x="511" y="670"/>
                    <a:pt x="315" y="670"/>
                  </a:cubicBezTo>
                  <a:cubicBezTo>
                    <a:pt x="119" y="670"/>
                    <a:pt x="0" y="520"/>
                    <a:pt x="50" y="335"/>
                  </a:cubicBezTo>
                  <a:cubicBezTo>
                    <a:pt x="99" y="150"/>
                    <a:pt x="298" y="0"/>
                    <a:pt x="494" y="0"/>
                  </a:cubicBezTo>
                  <a:cubicBezTo>
                    <a:pt x="690" y="0"/>
                    <a:pt x="809" y="150"/>
                    <a:pt x="759" y="33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 name="Freeform 24"/>
            <p:cNvSpPr/>
            <p:nvPr/>
          </p:nvSpPr>
          <p:spPr bwMode="auto">
            <a:xfrm>
              <a:off x="6876246" y="4595442"/>
              <a:ext cx="2220913" cy="1863725"/>
            </a:xfrm>
            <a:custGeom>
              <a:avLst/>
              <a:gdLst>
                <a:gd name="T0" fmla="*/ 555 w 591"/>
                <a:gd name="T1" fmla="*/ 248 h 496"/>
                <a:gd name="T2" fmla="*/ 229 w 591"/>
                <a:gd name="T3" fmla="*/ 496 h 496"/>
                <a:gd name="T4" fmla="*/ 36 w 591"/>
                <a:gd name="T5" fmla="*/ 248 h 496"/>
                <a:gd name="T6" fmla="*/ 362 w 591"/>
                <a:gd name="T7" fmla="*/ 0 h 496"/>
                <a:gd name="T8" fmla="*/ 555 w 591"/>
                <a:gd name="T9" fmla="*/ 248 h 496"/>
              </a:gdLst>
              <a:ahLst/>
              <a:cxnLst>
                <a:cxn ang="0">
                  <a:pos x="T0" y="T1"/>
                </a:cxn>
                <a:cxn ang="0">
                  <a:pos x="T2" y="T3"/>
                </a:cxn>
                <a:cxn ang="0">
                  <a:pos x="T4" y="T5"/>
                </a:cxn>
                <a:cxn ang="0">
                  <a:pos x="T6" y="T7"/>
                </a:cxn>
                <a:cxn ang="0">
                  <a:pos x="T8" y="T9"/>
                </a:cxn>
              </a:cxnLst>
              <a:rect l="0" t="0" r="r" b="b"/>
              <a:pathLst>
                <a:path w="591" h="496">
                  <a:moveTo>
                    <a:pt x="555" y="248"/>
                  </a:moveTo>
                  <a:cubicBezTo>
                    <a:pt x="518" y="385"/>
                    <a:pt x="372" y="496"/>
                    <a:pt x="229" y="496"/>
                  </a:cubicBezTo>
                  <a:cubicBezTo>
                    <a:pt x="86" y="496"/>
                    <a:pt x="0" y="385"/>
                    <a:pt x="36" y="248"/>
                  </a:cubicBezTo>
                  <a:cubicBezTo>
                    <a:pt x="73" y="111"/>
                    <a:pt x="219" y="0"/>
                    <a:pt x="362" y="0"/>
                  </a:cubicBezTo>
                  <a:cubicBezTo>
                    <a:pt x="505" y="0"/>
                    <a:pt x="591" y="111"/>
                    <a:pt x="555" y="248"/>
                  </a:cubicBezTo>
                  <a:close/>
                </a:path>
              </a:pathLst>
            </a:custGeom>
            <a:solidFill>
              <a:srgbClr val="FFFFFF">
                <a:lumMod val="9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 name="Freeform 25"/>
            <p:cNvSpPr/>
            <p:nvPr/>
          </p:nvSpPr>
          <p:spPr bwMode="auto">
            <a:xfrm>
              <a:off x="7454096" y="5090742"/>
              <a:ext cx="1068388" cy="876300"/>
            </a:xfrm>
            <a:custGeom>
              <a:avLst/>
              <a:gdLst>
                <a:gd name="T0" fmla="*/ 266 w 284"/>
                <a:gd name="T1" fmla="*/ 116 h 233"/>
                <a:gd name="T2" fmla="*/ 110 w 284"/>
                <a:gd name="T3" fmla="*/ 233 h 233"/>
                <a:gd name="T4" fmla="*/ 17 w 284"/>
                <a:gd name="T5" fmla="*/ 116 h 233"/>
                <a:gd name="T6" fmla="*/ 173 w 284"/>
                <a:gd name="T7" fmla="*/ 0 h 233"/>
                <a:gd name="T8" fmla="*/ 266 w 284"/>
                <a:gd name="T9" fmla="*/ 116 h 233"/>
              </a:gdLst>
              <a:ahLst/>
              <a:cxnLst>
                <a:cxn ang="0">
                  <a:pos x="T0" y="T1"/>
                </a:cxn>
                <a:cxn ang="0">
                  <a:pos x="T2" y="T3"/>
                </a:cxn>
                <a:cxn ang="0">
                  <a:pos x="T4" y="T5"/>
                </a:cxn>
                <a:cxn ang="0">
                  <a:pos x="T6" y="T7"/>
                </a:cxn>
                <a:cxn ang="0">
                  <a:pos x="T8" y="T9"/>
                </a:cxn>
              </a:cxnLst>
              <a:rect l="0" t="0" r="r" b="b"/>
              <a:pathLst>
                <a:path w="284" h="233">
                  <a:moveTo>
                    <a:pt x="266" y="116"/>
                  </a:moveTo>
                  <a:cubicBezTo>
                    <a:pt x="249" y="180"/>
                    <a:pt x="179" y="233"/>
                    <a:pt x="110" y="233"/>
                  </a:cubicBezTo>
                  <a:cubicBezTo>
                    <a:pt x="41" y="233"/>
                    <a:pt x="0" y="180"/>
                    <a:pt x="17" y="116"/>
                  </a:cubicBezTo>
                  <a:cubicBezTo>
                    <a:pt x="34" y="52"/>
                    <a:pt x="104" y="0"/>
                    <a:pt x="173" y="0"/>
                  </a:cubicBezTo>
                  <a:cubicBezTo>
                    <a:pt x="242" y="0"/>
                    <a:pt x="284" y="52"/>
                    <a:pt x="266" y="1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4" name="Group 13"/>
          <p:cNvGrpSpPr/>
          <p:nvPr/>
        </p:nvGrpSpPr>
        <p:grpSpPr>
          <a:xfrm>
            <a:off x="7365381" y="1414275"/>
            <a:ext cx="1300700" cy="1328685"/>
            <a:chOff x="6076950" y="2555876"/>
            <a:chExt cx="3076576" cy="3143249"/>
          </a:xfrm>
          <a:effectLst>
            <a:outerShdw blurRad="177800" dir="18900000" sy="23000" kx="-1200000" algn="bl" rotWithShape="0">
              <a:prstClr val="black">
                <a:alpha val="29000"/>
              </a:prstClr>
            </a:outerShdw>
          </a:effectLst>
        </p:grpSpPr>
        <p:sp>
          <p:nvSpPr>
            <p:cNvPr id="25" name="Freeform 21"/>
            <p:cNvSpPr/>
            <p:nvPr/>
          </p:nvSpPr>
          <p:spPr bwMode="auto">
            <a:xfrm>
              <a:off x="8840788" y="5375275"/>
              <a:ext cx="312738" cy="32385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sp>
          <p:nvSpPr>
            <p:cNvPr id="26" name="Freeform 22"/>
            <p:cNvSpPr/>
            <p:nvPr/>
          </p:nvSpPr>
          <p:spPr bwMode="auto">
            <a:xfrm>
              <a:off x="8129588" y="4606925"/>
              <a:ext cx="782638" cy="90328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sp>
          <p:nvSpPr>
            <p:cNvPr id="27" name="Freeform 23"/>
            <p:cNvSpPr/>
            <p:nvPr/>
          </p:nvSpPr>
          <p:spPr bwMode="auto">
            <a:xfrm>
              <a:off x="8113713" y="4592638"/>
              <a:ext cx="219075" cy="34925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sp>
          <p:nvSpPr>
            <p:cNvPr id="28" name="Freeform 24"/>
            <p:cNvSpPr/>
            <p:nvPr/>
          </p:nvSpPr>
          <p:spPr bwMode="auto">
            <a:xfrm>
              <a:off x="6076950" y="3233738"/>
              <a:ext cx="754063" cy="64770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878787"/>
            </a:solidFill>
            <a:ln>
              <a:noFill/>
            </a:ln>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sp>
          <p:nvSpPr>
            <p:cNvPr id="30" name="Freeform 25"/>
            <p:cNvSpPr/>
            <p:nvPr/>
          </p:nvSpPr>
          <p:spPr bwMode="auto">
            <a:xfrm>
              <a:off x="6634163" y="2638425"/>
              <a:ext cx="279400" cy="73025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878787"/>
            </a:solidFill>
            <a:ln>
              <a:noFill/>
            </a:ln>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sp>
          <p:nvSpPr>
            <p:cNvPr id="31" name="Freeform 26"/>
            <p:cNvSpPr/>
            <p:nvPr/>
          </p:nvSpPr>
          <p:spPr bwMode="auto">
            <a:xfrm>
              <a:off x="6291263" y="3316288"/>
              <a:ext cx="803275" cy="974725"/>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878787">
                <a:lumMod val="60000"/>
                <a:lumOff val="40000"/>
              </a:srgbClr>
            </a:solidFill>
            <a:ln>
              <a:noFill/>
            </a:ln>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sp>
          <p:nvSpPr>
            <p:cNvPr id="33" name="Freeform 27"/>
            <p:cNvSpPr/>
            <p:nvPr/>
          </p:nvSpPr>
          <p:spPr bwMode="auto">
            <a:xfrm>
              <a:off x="6702425" y="2555876"/>
              <a:ext cx="763588" cy="1065212"/>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878787">
                <a:lumMod val="60000"/>
                <a:lumOff val="40000"/>
              </a:srgbClr>
            </a:solidFill>
            <a:ln>
              <a:noFill/>
            </a:ln>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sp>
          <p:nvSpPr>
            <p:cNvPr id="36" name="Freeform 28"/>
            <p:cNvSpPr/>
            <p:nvPr/>
          </p:nvSpPr>
          <p:spPr bwMode="auto">
            <a:xfrm>
              <a:off x="6826250" y="3368675"/>
              <a:ext cx="1438275" cy="147637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878787"/>
            </a:solidFill>
            <a:ln>
              <a:noFill/>
            </a:ln>
          </p:spPr>
          <p:txBody>
            <a:bodyPr vert="horz" wrap="square" lIns="91440" tIns="45720" rIns="91440" bIns="45720" numCol="1" anchor="t" anchorCtr="0" compatLnSpc="1"/>
            <a:lstStyle/>
            <a:p>
              <a:pPr>
                <a:defRPr/>
              </a:pPr>
              <a:endParaRPr lang="id-ID" kern="0" dirty="0">
                <a:solidFill>
                  <a:sysClr val="windowText" lastClr="000000"/>
                </a:solidFill>
                <a:latin typeface="微软雅黑" panose="020B0503020204020204" pitchFamily="34" charset="-122"/>
              </a:endParaRPr>
            </a:p>
          </p:txBody>
        </p:sp>
      </p:grpSp>
      <p:grpSp>
        <p:nvGrpSpPr>
          <p:cNvPr id="37" name="Group 22"/>
          <p:cNvGrpSpPr/>
          <p:nvPr/>
        </p:nvGrpSpPr>
        <p:grpSpPr>
          <a:xfrm>
            <a:off x="6747370" y="3230354"/>
            <a:ext cx="1638387" cy="1673637"/>
            <a:chOff x="5920323" y="2302554"/>
            <a:chExt cx="2180669" cy="2227927"/>
          </a:xfrm>
          <a:effectLst>
            <a:outerShdw blurRad="177800" dir="18900000" sy="23000" kx="-1200000" algn="bl" rotWithShape="0">
              <a:prstClr val="black">
                <a:alpha val="29000"/>
              </a:prstClr>
            </a:outerShdw>
          </a:effectLst>
        </p:grpSpPr>
        <p:sp>
          <p:nvSpPr>
            <p:cNvPr id="38" name="Freeform 21"/>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39" name="Freeform 22"/>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41" name="Freeform 23"/>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43" name="Freeform 24"/>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45" name="Freeform 25"/>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46" name="Freeform 26"/>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47" name="Freeform 27"/>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49" name="Freeform 28"/>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50" name="Group 31"/>
          <p:cNvGrpSpPr/>
          <p:nvPr/>
        </p:nvGrpSpPr>
        <p:grpSpPr>
          <a:xfrm>
            <a:off x="6374085" y="1503572"/>
            <a:ext cx="2182878" cy="2222660"/>
            <a:chOff x="6076950" y="2566001"/>
            <a:chExt cx="3076576" cy="3133124"/>
          </a:xfrm>
          <a:effectLst>
            <a:outerShdw blurRad="177800" dir="18900000" sy="23000" kx="-1200000" algn="bl" rotWithShape="0">
              <a:prstClr val="black">
                <a:alpha val="29000"/>
              </a:prstClr>
            </a:outerShdw>
          </a:effectLst>
        </p:grpSpPr>
        <p:sp>
          <p:nvSpPr>
            <p:cNvPr id="51" name="Freeform 21"/>
            <p:cNvSpPr/>
            <p:nvPr/>
          </p:nvSpPr>
          <p:spPr bwMode="auto">
            <a:xfrm>
              <a:off x="8840788" y="5375275"/>
              <a:ext cx="312738" cy="32385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52" name="Freeform 22"/>
            <p:cNvSpPr/>
            <p:nvPr/>
          </p:nvSpPr>
          <p:spPr bwMode="auto">
            <a:xfrm>
              <a:off x="8129588" y="4606925"/>
              <a:ext cx="782638" cy="90328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53" name="Freeform 23"/>
            <p:cNvSpPr/>
            <p:nvPr/>
          </p:nvSpPr>
          <p:spPr bwMode="auto">
            <a:xfrm>
              <a:off x="8113713" y="4592638"/>
              <a:ext cx="219075" cy="34925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54" name="Freeform 24"/>
            <p:cNvSpPr/>
            <p:nvPr/>
          </p:nvSpPr>
          <p:spPr bwMode="auto">
            <a:xfrm>
              <a:off x="6076950" y="3233738"/>
              <a:ext cx="754063" cy="64770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55" name="Freeform 25"/>
            <p:cNvSpPr/>
            <p:nvPr/>
          </p:nvSpPr>
          <p:spPr bwMode="auto">
            <a:xfrm>
              <a:off x="6634163" y="2638425"/>
              <a:ext cx="279400" cy="73025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56" name="Freeform 26"/>
            <p:cNvSpPr/>
            <p:nvPr/>
          </p:nvSpPr>
          <p:spPr bwMode="auto">
            <a:xfrm>
              <a:off x="6291263" y="3296039"/>
              <a:ext cx="803275" cy="974725"/>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57" name="Freeform 27"/>
            <p:cNvSpPr/>
            <p:nvPr/>
          </p:nvSpPr>
          <p:spPr bwMode="auto">
            <a:xfrm>
              <a:off x="6692301" y="2566001"/>
              <a:ext cx="763588" cy="1065212"/>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58" name="Freeform 28"/>
            <p:cNvSpPr/>
            <p:nvPr/>
          </p:nvSpPr>
          <p:spPr bwMode="auto">
            <a:xfrm>
              <a:off x="6826250" y="3368675"/>
              <a:ext cx="1438275" cy="147637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 presetClass="entr" presetSubtype="1" fill="hold" grpId="0" nodeType="withEffect">
                                  <p:stCondLst>
                                    <p:cond delay="30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3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300" fill="hold"/>
                                        <p:tgtEl>
                                          <p:spTgt spid="12"/>
                                        </p:tgtEl>
                                        <p:attrNameLst>
                                          <p:attrName>ppt_x</p:attrName>
                                        </p:attrNameLst>
                                      </p:cBhvr>
                                      <p:tavLst>
                                        <p:tav tm="0">
                                          <p:val>
                                            <p:strVal val="1+#ppt_w/2"/>
                                          </p:val>
                                        </p:tav>
                                        <p:tav tm="100000">
                                          <p:val>
                                            <p:strVal val="#ppt_x"/>
                                          </p:val>
                                        </p:tav>
                                      </p:tavLst>
                                    </p:anim>
                                    <p:anim calcmode="lin" valueType="num">
                                      <p:cBhvr additive="base">
                                        <p:cTn id="23" dur="300" fill="hold"/>
                                        <p:tgtEl>
                                          <p:spTgt spid="12"/>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00"/>
                                        <p:tgtEl>
                                          <p:spTgt spid="12"/>
                                        </p:tgtEl>
                                      </p:cBhvr>
                                    </p:animEffect>
                                  </p:childTnLst>
                                </p:cTn>
                              </p:par>
                            </p:childTnLst>
                          </p:cTn>
                        </p:par>
                        <p:par>
                          <p:cTn id="27" fill="hold">
                            <p:stCondLst>
                              <p:cond delay="1000"/>
                            </p:stCondLst>
                            <p:childTnLst>
                              <p:par>
                                <p:cTn id="28" presetID="2" presetClass="entr" presetSubtype="9"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300" fill="hold"/>
                                        <p:tgtEl>
                                          <p:spTgt spid="37"/>
                                        </p:tgtEl>
                                        <p:attrNameLst>
                                          <p:attrName>ppt_x</p:attrName>
                                        </p:attrNameLst>
                                      </p:cBhvr>
                                      <p:tavLst>
                                        <p:tav tm="0">
                                          <p:val>
                                            <p:strVal val="0-#ppt_w/2"/>
                                          </p:val>
                                        </p:tav>
                                        <p:tav tm="100000">
                                          <p:val>
                                            <p:strVal val="#ppt_x"/>
                                          </p:val>
                                        </p:tav>
                                      </p:tavLst>
                                    </p:anim>
                                    <p:anim calcmode="lin" valueType="num">
                                      <p:cBhvr additive="base">
                                        <p:cTn id="31" dur="300" fill="hold"/>
                                        <p:tgtEl>
                                          <p:spTgt spid="37"/>
                                        </p:tgtEl>
                                        <p:attrNameLst>
                                          <p:attrName>ppt_y</p:attrName>
                                        </p:attrNameLst>
                                      </p:cBhvr>
                                      <p:tavLst>
                                        <p:tav tm="0">
                                          <p:val>
                                            <p:strVal val="0-#ppt_h/2"/>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300"/>
                                        <p:tgtEl>
                                          <p:spTgt spid="37"/>
                                        </p:tgtEl>
                                      </p:cBhvr>
                                    </p:animEffect>
                                  </p:childTnLst>
                                </p:cTn>
                              </p:par>
                            </p:childTnLst>
                          </p:cTn>
                        </p:par>
                        <p:par>
                          <p:cTn id="35" fill="hold">
                            <p:stCondLst>
                              <p:cond delay="1500"/>
                            </p:stCondLst>
                            <p:childTnLst>
                              <p:par>
                                <p:cTn id="36" presetID="2" presetClass="entr" presetSubtype="9" fill="hold" nodeType="after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300" fill="hold"/>
                                        <p:tgtEl>
                                          <p:spTgt spid="50"/>
                                        </p:tgtEl>
                                        <p:attrNameLst>
                                          <p:attrName>ppt_x</p:attrName>
                                        </p:attrNameLst>
                                      </p:cBhvr>
                                      <p:tavLst>
                                        <p:tav tm="0">
                                          <p:val>
                                            <p:strVal val="0-#ppt_w/2"/>
                                          </p:val>
                                        </p:tav>
                                        <p:tav tm="100000">
                                          <p:val>
                                            <p:strVal val="#ppt_x"/>
                                          </p:val>
                                        </p:tav>
                                      </p:tavLst>
                                    </p:anim>
                                    <p:anim calcmode="lin" valueType="num">
                                      <p:cBhvr additive="base">
                                        <p:cTn id="39" dur="300" fill="hold"/>
                                        <p:tgtEl>
                                          <p:spTgt spid="50"/>
                                        </p:tgtEl>
                                        <p:attrNameLst>
                                          <p:attrName>ppt_y</p:attrName>
                                        </p:attrNameLst>
                                      </p:cBhvr>
                                      <p:tavLst>
                                        <p:tav tm="0">
                                          <p:val>
                                            <p:strVal val="0-#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300"/>
                                        <p:tgtEl>
                                          <p:spTgt spid="50"/>
                                        </p:tgtEl>
                                      </p:cBhvr>
                                    </p:animEffect>
                                  </p:childTnLst>
                                </p:cTn>
                              </p:par>
                            </p:childTnLst>
                          </p:cTn>
                        </p:par>
                        <p:par>
                          <p:cTn id="43" fill="hold">
                            <p:stCondLst>
                              <p:cond delay="2000"/>
                            </p:stCondLst>
                            <p:childTnLst>
                              <p:par>
                                <p:cTn id="44" presetID="2" presetClass="entr" presetSubtype="9"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300" fill="hold"/>
                                        <p:tgtEl>
                                          <p:spTgt spid="24"/>
                                        </p:tgtEl>
                                        <p:attrNameLst>
                                          <p:attrName>ppt_x</p:attrName>
                                        </p:attrNameLst>
                                      </p:cBhvr>
                                      <p:tavLst>
                                        <p:tav tm="0">
                                          <p:val>
                                            <p:strVal val="0-#ppt_w/2"/>
                                          </p:val>
                                        </p:tav>
                                        <p:tav tm="100000">
                                          <p:val>
                                            <p:strVal val="#ppt_x"/>
                                          </p:val>
                                        </p:tav>
                                      </p:tavLst>
                                    </p:anim>
                                    <p:anim calcmode="lin" valueType="num">
                                      <p:cBhvr additive="base">
                                        <p:cTn id="47" dur="300" fill="hold"/>
                                        <p:tgtEl>
                                          <p:spTgt spid="24"/>
                                        </p:tgtEl>
                                        <p:attrNameLst>
                                          <p:attrName>ppt_y</p:attrName>
                                        </p:attrNameLst>
                                      </p:cBhvr>
                                      <p:tavLst>
                                        <p:tav tm="0">
                                          <p:val>
                                            <p:strVal val="0-#ppt_h/2"/>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300"/>
                                        <p:tgtEl>
                                          <p:spTgt spid="24"/>
                                        </p:tgtEl>
                                      </p:cBhvr>
                                    </p:animEffect>
                                  </p:childTnLst>
                                </p:cTn>
                              </p:par>
                              <p:par>
                                <p:cTn id="51" presetID="2" presetClass="entr" presetSubtype="8"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0-#ppt_w/2"/>
                                          </p:val>
                                        </p:tav>
                                        <p:tav tm="100000">
                                          <p:val>
                                            <p:strVal val="#ppt_x"/>
                                          </p:val>
                                        </p:tav>
                                      </p:tavLst>
                                    </p:anim>
                                    <p:anim calcmode="lin" valueType="num">
                                      <p:cBhvr additive="base">
                                        <p:cTn id="54" dur="500" fill="hold"/>
                                        <p:tgtEl>
                                          <p:spTgt spid="40"/>
                                        </p:tgtEl>
                                        <p:attrNameLst>
                                          <p:attrName>ppt_y</p:attrName>
                                        </p:attrNameLst>
                                      </p:cBhvr>
                                      <p:tavLst>
                                        <p:tav tm="0">
                                          <p:val>
                                            <p:strVal val="#ppt_y"/>
                                          </p:val>
                                        </p:tav>
                                        <p:tav tm="100000">
                                          <p:val>
                                            <p:strVal val="#ppt_y"/>
                                          </p:val>
                                        </p:tav>
                                      </p:tavLst>
                                    </p:anim>
                                  </p:childTnLst>
                                </p:cTn>
                              </p:par>
                            </p:childTnLst>
                          </p:cTn>
                        </p:par>
                        <p:par>
                          <p:cTn id="55" fill="hold">
                            <p:stCondLst>
                              <p:cond delay="2500"/>
                            </p:stCondLst>
                            <p:childTnLst>
                              <p:par>
                                <p:cTn id="56" presetID="2" presetClass="entr" presetSubtype="8"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additive="base">
                                        <p:cTn id="58" dur="500" fill="hold"/>
                                        <p:tgtEl>
                                          <p:spTgt spid="42"/>
                                        </p:tgtEl>
                                        <p:attrNameLst>
                                          <p:attrName>ppt_x</p:attrName>
                                        </p:attrNameLst>
                                      </p:cBhvr>
                                      <p:tavLst>
                                        <p:tav tm="0">
                                          <p:val>
                                            <p:strVal val="0-#ppt_w/2"/>
                                          </p:val>
                                        </p:tav>
                                        <p:tav tm="100000">
                                          <p:val>
                                            <p:strVal val="#ppt_x"/>
                                          </p:val>
                                        </p:tav>
                                      </p:tavLst>
                                    </p:anim>
                                    <p:anim calcmode="lin" valueType="num">
                                      <p:cBhvr additive="base">
                                        <p:cTn id="59"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34" grpId="0" bldLvl="0" animBg="1"/>
      <p:bldP spid="17"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e9bc248b-c61b-4ade-bdbb-f1290d334bf8}"/>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2598</Words>
  <Application>Microsoft Office PowerPoint</Application>
  <PresentationFormat>Widescreen</PresentationFormat>
  <Paragraphs>165</Paragraphs>
  <Slides>20</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微软雅黑</vt:lpstr>
      <vt:lpstr>Impact</vt:lpstr>
      <vt:lpstr>Calibri</vt:lpstr>
      <vt:lpstr>Times New Roman</vt:lpstr>
      <vt:lpstr>宋体</vt:lpstr>
      <vt:lpstr>Wingdings</vt:lpstr>
      <vt:lpstr>华文细黑</vt:lpstr>
      <vt:lpstr>等线</vt:lpstr>
      <vt:lpstr>等线 Light</vt:lpstr>
      <vt:lpstr>Helvetica</vt:lpstr>
      <vt:lpstr>Arial</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Modest</dc:creator>
  <cp:lastModifiedBy>DELL</cp:lastModifiedBy>
  <cp:revision>62</cp:revision>
  <dcterms:created xsi:type="dcterms:W3CDTF">1900-01-01T00:00:00Z</dcterms:created>
  <dcterms:modified xsi:type="dcterms:W3CDTF">2019-05-29T06:36:50Z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