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2" r:id="rId7"/>
    <p:sldId id="264" r:id="rId8"/>
    <p:sldId id="279" r:id="rId9"/>
    <p:sldId id="260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22" autoAdjust="0"/>
  </p:normalViewPr>
  <p:slideViewPr>
    <p:cSldViewPr>
      <p:cViewPr varScale="1">
        <p:scale>
          <a:sx n="70" d="100"/>
          <a:sy n="70" d="100"/>
        </p:scale>
        <p:origin x="51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BF96FB-BC2D-41EA-B649-C79CA450CEA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9316B0A-7ED4-49F5-8BED-FA39268E52A3}">
      <dgm:prSet phldrT="[文字]" custT="1"/>
      <dgm:spPr>
        <a:solidFill>
          <a:schemeClr val="accent5"/>
        </a:solidFill>
      </dgm:spPr>
      <dgm:t>
        <a:bodyPr/>
        <a:lstStyle/>
        <a:p>
          <a:r>
            <a:rPr kumimoji="0" lang="en-US" altLang="zh-TW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1</a:t>
          </a:r>
          <a:r>
            <a:rPr kumimoji="0" lang="en-US" altLang="zh-TW" sz="2200" b="1" i="1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st</a:t>
          </a:r>
          <a:r>
            <a:rPr kumimoji="0" lang="en-US" altLang="zh-TW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Cycle</a:t>
          </a:r>
        </a:p>
        <a:p>
          <a:r>
            <a:rPr lang="en-US" altLang="zh-TW" sz="2200" dirty="0" smtClean="0">
              <a:latin typeface="Arial" pitchFamily="34" charset="0"/>
              <a:cs typeface="Arial" pitchFamily="34" charset="0"/>
            </a:rPr>
            <a:t>Institutional Accreditation</a:t>
          </a:r>
        </a:p>
        <a:p>
          <a:r>
            <a:rPr lang="en-US" altLang="zh-TW" sz="2200" dirty="0" smtClean="0">
              <a:latin typeface="Arial" pitchFamily="34" charset="0"/>
              <a:cs typeface="Arial" pitchFamily="34" charset="0"/>
            </a:rPr>
            <a:t>(competency based )</a:t>
          </a:r>
          <a:endParaRPr lang="zh-TW" altLang="en-US" sz="2200" dirty="0">
            <a:latin typeface="Arial" pitchFamily="34" charset="0"/>
            <a:cs typeface="Arial" pitchFamily="34" charset="0"/>
          </a:endParaRPr>
        </a:p>
      </dgm:t>
    </dgm:pt>
    <dgm:pt modelId="{086ED281-69CB-4AF4-9296-087911C4948A}" type="parTrans" cxnId="{229D8EE8-2C74-4FC7-9552-921E54EDCFA8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89112F6E-A9A4-459E-8288-046989184A3E}" type="sibTrans" cxnId="{229D8EE8-2C74-4FC7-9552-921E54EDCFA8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98E1595F-5C70-4B79-848C-6079461B4C02}">
      <dgm:prSet phldrT="[文字]" custT="1"/>
      <dgm:spPr/>
      <dgm:t>
        <a:bodyPr/>
        <a:lstStyle/>
        <a:p>
          <a:r>
            <a:rPr lang="en-US" altLang="zh-TW" sz="1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Institutional self identification </a:t>
          </a:r>
          <a:endParaRPr lang="zh-TW" altLang="en-US" sz="1800" dirty="0">
            <a:latin typeface="Arial" pitchFamily="34" charset="0"/>
            <a:cs typeface="Arial" pitchFamily="34" charset="0"/>
          </a:endParaRPr>
        </a:p>
      </dgm:t>
    </dgm:pt>
    <dgm:pt modelId="{84DBD818-4B6F-43B7-8271-6DD1FDD17E45}" type="parTrans" cxnId="{3ECB0F5A-C61D-4CF1-B9BA-E04E67890D06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941BC32F-B575-4EAE-B65D-42911C03C08A}" type="sibTrans" cxnId="{3ECB0F5A-C61D-4CF1-B9BA-E04E67890D06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D9A129DC-5064-4B8B-817A-96E41A7DFB7A}">
      <dgm:prSet phldrT="[文字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kumimoji="0" lang="en-US" altLang="zh-TW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2</a:t>
          </a:r>
          <a:r>
            <a:rPr kumimoji="0" lang="en-US" altLang="zh-TW" sz="2200" b="1" i="1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nd</a:t>
          </a:r>
          <a:r>
            <a:rPr kumimoji="0" lang="en-US" altLang="zh-TW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Cycle</a:t>
          </a:r>
        </a:p>
        <a:p>
          <a:r>
            <a:rPr lang="en-US" altLang="zh-TW" sz="2200" dirty="0" smtClean="0">
              <a:latin typeface="Arial" pitchFamily="34" charset="0"/>
              <a:cs typeface="Arial" pitchFamily="34" charset="0"/>
            </a:rPr>
            <a:t>Institutional Accreditation</a:t>
          </a:r>
        </a:p>
        <a:p>
          <a:r>
            <a:rPr lang="en-US" altLang="zh-TW" sz="2200" dirty="0" smtClean="0">
              <a:latin typeface="Arial" pitchFamily="34" charset="0"/>
              <a:cs typeface="Arial" pitchFamily="34" charset="0"/>
            </a:rPr>
            <a:t>(institutional research)</a:t>
          </a:r>
          <a:endParaRPr lang="zh-TW" altLang="en-US" sz="2200" dirty="0">
            <a:latin typeface="Arial" pitchFamily="34" charset="0"/>
            <a:cs typeface="Arial" pitchFamily="34" charset="0"/>
          </a:endParaRPr>
        </a:p>
      </dgm:t>
    </dgm:pt>
    <dgm:pt modelId="{C1F53CBF-739F-497E-928C-B9526B95B2C0}" type="parTrans" cxnId="{F13E89F0-EADD-4777-A16C-87004C8B1063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043D8414-9E26-40E4-8B1C-1AB04A665D55}" type="sibTrans" cxnId="{F13E89F0-EADD-4777-A16C-87004C8B1063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C5ECE48A-9F68-47F3-8487-21D9B6A54D1A}">
      <dgm:prSet phldrT="[文字]" custT="1"/>
      <dgm:spPr/>
      <dgm:t>
        <a:bodyPr/>
        <a:lstStyle/>
        <a:p>
          <a:r>
            <a:rPr lang="x-none" altLang="zh-TW" sz="2000" b="1" dirty="0" smtClean="0">
              <a:latin typeface="Arial" pitchFamily="34" charset="0"/>
              <a:cs typeface="Arial" pitchFamily="34" charset="0"/>
            </a:rPr>
            <a:t>Governance and </a:t>
          </a:r>
          <a:r>
            <a:rPr lang="en-US" altLang="zh-TW" sz="2000" b="1" dirty="0" smtClean="0">
              <a:latin typeface="Arial" pitchFamily="34" charset="0"/>
              <a:cs typeface="Arial" pitchFamily="34" charset="0"/>
            </a:rPr>
            <a:t>Management</a:t>
          </a:r>
          <a:endParaRPr lang="zh-TW" altLang="en-US" sz="2000" b="1" dirty="0">
            <a:latin typeface="Arial" pitchFamily="34" charset="0"/>
            <a:cs typeface="Arial" pitchFamily="34" charset="0"/>
          </a:endParaRPr>
        </a:p>
      </dgm:t>
    </dgm:pt>
    <dgm:pt modelId="{FA2E40EE-4478-4447-A767-18815F759D1D}" type="parTrans" cxnId="{7C19465F-D5FE-4EBB-BFA7-45702A92D05B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5B3B6939-4DB9-4A8C-896E-F85BFAC6DF5F}" type="sibTrans" cxnId="{7C19465F-D5FE-4EBB-BFA7-45702A92D05B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71DEC3D8-DF1D-44CB-94EE-DAAEE6A27E3A}">
      <dgm:prSet custT="1"/>
      <dgm:spPr/>
      <dgm:t>
        <a:bodyPr/>
        <a:lstStyle/>
        <a:p>
          <a:r>
            <a:rPr lang="en-US" altLang="zh-TW" sz="1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Institutional governance and management</a:t>
          </a:r>
        </a:p>
      </dgm:t>
    </dgm:pt>
    <dgm:pt modelId="{1036D001-6461-446F-9E6A-D2912FAC9885}" type="parTrans" cxnId="{394FAB50-450A-4CD9-9FA8-E285B48A4FDD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2157D71D-173D-4E69-807F-CC23829068B8}" type="sibTrans" cxnId="{394FAB50-450A-4CD9-9FA8-E285B48A4FDD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FFF4CF77-DB14-4202-8962-E098AE0EB678}">
      <dgm:prSet custT="1"/>
      <dgm:spPr/>
      <dgm:t>
        <a:bodyPr/>
        <a:lstStyle/>
        <a:p>
          <a:r>
            <a:rPr lang="en-US" altLang="zh-TW" sz="1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Teaching and learning  resources</a:t>
          </a:r>
        </a:p>
      </dgm:t>
    </dgm:pt>
    <dgm:pt modelId="{25EAAF2E-CD4A-42F6-87B5-34E78B10843B}" type="parTrans" cxnId="{4A15D661-238D-4E85-9A4A-BB360367BADF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FB99EA3A-8583-4049-8CCF-64114B5E6BBF}" type="sibTrans" cxnId="{4A15D661-238D-4E85-9A4A-BB360367BADF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7A82B77C-6936-4D82-8C2A-87DD33079FC1}">
      <dgm:prSet custT="1"/>
      <dgm:spPr/>
      <dgm:t>
        <a:bodyPr/>
        <a:lstStyle/>
        <a:p>
          <a:r>
            <a:rPr lang="en-US" altLang="zh-TW" sz="1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Accountability and social responsibility</a:t>
          </a:r>
        </a:p>
      </dgm:t>
    </dgm:pt>
    <dgm:pt modelId="{73EC30F9-FC1F-4C6A-B565-ED93B468B39C}" type="parTrans" cxnId="{EB72F185-4548-420F-9163-8DD50076B38C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A72F3FFE-E69A-4C8D-9E94-38594A3228A7}" type="sibTrans" cxnId="{EB72F185-4548-420F-9163-8DD50076B38C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78BBEE82-C77E-40A0-8528-A97639B580EB}">
      <dgm:prSet custT="1"/>
      <dgm:spPr/>
      <dgm:t>
        <a:bodyPr/>
        <a:lstStyle/>
        <a:p>
          <a:r>
            <a:rPr lang="en-US" altLang="zh-TW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Self-enhancement and quality assurance mechanism</a:t>
          </a:r>
        </a:p>
      </dgm:t>
    </dgm:pt>
    <dgm:pt modelId="{61AC2BF3-2E22-4816-A1CD-776734325234}" type="parTrans" cxnId="{079D44A5-43C9-4090-8183-7883BDC6F6A5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3E83FEF1-12AA-442A-BB36-8E43A5091C10}" type="sibTrans" cxnId="{079D44A5-43C9-4090-8183-7883BDC6F6A5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964CDA8C-465B-46C5-B521-CB5C48C7C58D}">
      <dgm:prSet custT="1"/>
      <dgm:spPr/>
      <dgm:t>
        <a:bodyPr/>
        <a:lstStyle/>
        <a:p>
          <a:r>
            <a:rPr lang="x-none" altLang="zh-TW" sz="2000" b="1" dirty="0" smtClean="0">
              <a:latin typeface="Arial" pitchFamily="34" charset="0"/>
              <a:cs typeface="Arial" pitchFamily="34" charset="0"/>
            </a:rPr>
            <a:t>Resources and Support Systems</a:t>
          </a:r>
          <a:endParaRPr lang="zh-TW" altLang="en-US" sz="2000" b="1" dirty="0" smtClean="0">
            <a:latin typeface="Arial" pitchFamily="34" charset="0"/>
            <a:cs typeface="Arial" pitchFamily="34" charset="0"/>
          </a:endParaRPr>
        </a:p>
      </dgm:t>
    </dgm:pt>
    <dgm:pt modelId="{C074EC7C-52F5-4D5C-84D5-4EBE5D7FD89A}" type="parTrans" cxnId="{3AC032DE-570D-430C-ACAD-246523ABB456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5703D7D0-90E6-4C71-9651-E090DC94EB32}" type="sibTrans" cxnId="{3AC032DE-570D-430C-ACAD-246523ABB456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602095CB-11F0-40CB-81E3-3C5E779A3C4D}">
      <dgm:prSet custT="1"/>
      <dgm:spPr/>
      <dgm:t>
        <a:bodyPr/>
        <a:lstStyle/>
        <a:p>
          <a:r>
            <a:rPr lang="x-none" altLang="zh-TW" sz="2000" b="1" dirty="0" smtClean="0">
              <a:latin typeface="Arial" pitchFamily="34" charset="0"/>
              <a:cs typeface="Arial" pitchFamily="34" charset="0"/>
            </a:rPr>
            <a:t>Institutional Effectiveness </a:t>
          </a:r>
          <a:endParaRPr lang="zh-TW" altLang="en-US" sz="2000" b="1" dirty="0" smtClean="0">
            <a:latin typeface="Arial" pitchFamily="34" charset="0"/>
            <a:cs typeface="Arial" pitchFamily="34" charset="0"/>
          </a:endParaRPr>
        </a:p>
      </dgm:t>
    </dgm:pt>
    <dgm:pt modelId="{1517A511-90FF-480B-9A9E-EED8F3913549}" type="parTrans" cxnId="{0A5C6C2B-1B71-490B-B97F-BAD6BE70721C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91D11272-0CE7-4CB9-AE0B-350E610A1EA5}" type="sibTrans" cxnId="{0A5C6C2B-1B71-490B-B97F-BAD6BE70721C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94D0A225-3CDF-4B07-A944-39305BCAC737}">
      <dgm:prSet custT="1"/>
      <dgm:spPr/>
      <dgm:t>
        <a:bodyPr/>
        <a:lstStyle/>
        <a:p>
          <a:r>
            <a:rPr lang="x-none" altLang="zh-TW" sz="2000" b="1" dirty="0" smtClean="0">
              <a:latin typeface="Arial" pitchFamily="34" charset="0"/>
              <a:cs typeface="Arial" pitchFamily="34" charset="0"/>
            </a:rPr>
            <a:t>Self-Improvement and Sustainability</a:t>
          </a:r>
          <a:endParaRPr lang="zh-TW" altLang="en-US" sz="2000" b="1" dirty="0" smtClean="0">
            <a:latin typeface="Arial" pitchFamily="34" charset="0"/>
            <a:cs typeface="Arial" pitchFamily="34" charset="0"/>
          </a:endParaRPr>
        </a:p>
      </dgm:t>
    </dgm:pt>
    <dgm:pt modelId="{B0F02153-750C-4AB4-A797-9AFD23F46C2B}" type="parTrans" cxnId="{0324CE88-D236-43D5-AF3D-85F47568DCB4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806FA2CE-862B-403D-8E44-1F447D013648}" type="sibTrans" cxnId="{0324CE88-D236-43D5-AF3D-85F47568DCB4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5F1D0F44-108F-4E30-A92B-E4664F18DB2A}" type="pres">
      <dgm:prSet presAssocID="{94BF96FB-BC2D-41EA-B649-C79CA450CE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B94A632-DAA8-4591-B33D-AD60F3387D57}" type="pres">
      <dgm:prSet presAssocID="{79316B0A-7ED4-49F5-8BED-FA39268E52A3}" presName="linNode" presStyleCnt="0"/>
      <dgm:spPr/>
    </dgm:pt>
    <dgm:pt modelId="{025F8A86-FA44-4217-B16F-48B082213F36}" type="pres">
      <dgm:prSet presAssocID="{79316B0A-7ED4-49F5-8BED-FA39268E52A3}" presName="parentText" presStyleLbl="node1" presStyleIdx="0" presStyleCnt="2" custScaleX="90105" custScaleY="175129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E30525-7A5C-4394-A3CF-B51537887C86}" type="pres">
      <dgm:prSet presAssocID="{79316B0A-7ED4-49F5-8BED-FA39268E52A3}" presName="descendantText" presStyleLbl="alignAccFollowNode1" presStyleIdx="0" presStyleCnt="2" custScaleY="189430" custLinFactNeighborX="-48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38865C-498E-4762-93FC-202689E4C683}" type="pres">
      <dgm:prSet presAssocID="{89112F6E-A9A4-459E-8288-046989184A3E}" presName="sp" presStyleCnt="0"/>
      <dgm:spPr/>
    </dgm:pt>
    <dgm:pt modelId="{71450502-9766-4709-8A48-F3489B099065}" type="pres">
      <dgm:prSet presAssocID="{D9A129DC-5064-4B8B-817A-96E41A7DFB7A}" presName="linNode" presStyleCnt="0"/>
      <dgm:spPr/>
    </dgm:pt>
    <dgm:pt modelId="{DFE9FB41-D601-4572-B286-BA4882B19117}" type="pres">
      <dgm:prSet presAssocID="{D9A129DC-5064-4B8B-817A-96E41A7DFB7A}" presName="parentText" presStyleLbl="node1" presStyleIdx="1" presStyleCnt="2" custScaleX="90105" custScaleY="166269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72D0D8-61F1-45EB-A4CF-5FD1B3E16C3E}" type="pres">
      <dgm:prSet presAssocID="{D9A129DC-5064-4B8B-817A-96E41A7DFB7A}" presName="descendantText" presStyleLbl="alignAccFollowNode1" presStyleIdx="1" presStyleCnt="2" custScaleY="183242" custLinFactNeighborX="-49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70479BB-1471-4F9F-BC0D-02F59182D011}" type="presOf" srcId="{94D0A225-3CDF-4B07-A944-39305BCAC737}" destId="{EF72D0D8-61F1-45EB-A4CF-5FD1B3E16C3E}" srcOrd="0" destOrd="3" presId="urn:microsoft.com/office/officeart/2005/8/layout/vList5"/>
    <dgm:cxn modelId="{229D8EE8-2C74-4FC7-9552-921E54EDCFA8}" srcId="{94BF96FB-BC2D-41EA-B649-C79CA450CEA9}" destId="{79316B0A-7ED4-49F5-8BED-FA39268E52A3}" srcOrd="0" destOrd="0" parTransId="{086ED281-69CB-4AF4-9296-087911C4948A}" sibTransId="{89112F6E-A9A4-459E-8288-046989184A3E}"/>
    <dgm:cxn modelId="{793930EF-8E12-4593-B862-5ECDEE0B80E4}" type="presOf" srcId="{D9A129DC-5064-4B8B-817A-96E41A7DFB7A}" destId="{DFE9FB41-D601-4572-B286-BA4882B19117}" srcOrd="0" destOrd="0" presId="urn:microsoft.com/office/officeart/2005/8/layout/vList5"/>
    <dgm:cxn modelId="{F13E89F0-EADD-4777-A16C-87004C8B1063}" srcId="{94BF96FB-BC2D-41EA-B649-C79CA450CEA9}" destId="{D9A129DC-5064-4B8B-817A-96E41A7DFB7A}" srcOrd="1" destOrd="0" parTransId="{C1F53CBF-739F-497E-928C-B9526B95B2C0}" sibTransId="{043D8414-9E26-40E4-8B1C-1AB04A665D55}"/>
    <dgm:cxn modelId="{9D072BA1-511C-4512-B88B-09FA0528A57D}" type="presOf" srcId="{71DEC3D8-DF1D-44CB-94EE-DAAEE6A27E3A}" destId="{07E30525-7A5C-4394-A3CF-B51537887C86}" srcOrd="0" destOrd="1" presId="urn:microsoft.com/office/officeart/2005/8/layout/vList5"/>
    <dgm:cxn modelId="{7C19465F-D5FE-4EBB-BFA7-45702A92D05B}" srcId="{D9A129DC-5064-4B8B-817A-96E41A7DFB7A}" destId="{C5ECE48A-9F68-47F3-8487-21D9B6A54D1A}" srcOrd="0" destOrd="0" parTransId="{FA2E40EE-4478-4447-A767-18815F759D1D}" sibTransId="{5B3B6939-4DB9-4A8C-896E-F85BFAC6DF5F}"/>
    <dgm:cxn modelId="{0324CE88-D236-43D5-AF3D-85F47568DCB4}" srcId="{D9A129DC-5064-4B8B-817A-96E41A7DFB7A}" destId="{94D0A225-3CDF-4B07-A944-39305BCAC737}" srcOrd="3" destOrd="0" parTransId="{B0F02153-750C-4AB4-A797-9AFD23F46C2B}" sibTransId="{806FA2CE-862B-403D-8E44-1F447D013648}"/>
    <dgm:cxn modelId="{61E9CA87-0B6E-46DA-A446-A69D1E95DC00}" type="presOf" srcId="{94BF96FB-BC2D-41EA-B649-C79CA450CEA9}" destId="{5F1D0F44-108F-4E30-A92B-E4664F18DB2A}" srcOrd="0" destOrd="0" presId="urn:microsoft.com/office/officeart/2005/8/layout/vList5"/>
    <dgm:cxn modelId="{4A15D661-238D-4E85-9A4A-BB360367BADF}" srcId="{79316B0A-7ED4-49F5-8BED-FA39268E52A3}" destId="{FFF4CF77-DB14-4202-8962-E098AE0EB678}" srcOrd="2" destOrd="0" parTransId="{25EAAF2E-CD4A-42F6-87B5-34E78B10843B}" sibTransId="{FB99EA3A-8583-4049-8CCF-64114B5E6BBF}"/>
    <dgm:cxn modelId="{A15E3635-A4F8-432A-95BE-EA05FADB23B0}" type="presOf" srcId="{C5ECE48A-9F68-47F3-8487-21D9B6A54D1A}" destId="{EF72D0D8-61F1-45EB-A4CF-5FD1B3E16C3E}" srcOrd="0" destOrd="0" presId="urn:microsoft.com/office/officeart/2005/8/layout/vList5"/>
    <dgm:cxn modelId="{38C88E54-B70E-482D-8A40-91AF8B13F5F1}" type="presOf" srcId="{964CDA8C-465B-46C5-B521-CB5C48C7C58D}" destId="{EF72D0D8-61F1-45EB-A4CF-5FD1B3E16C3E}" srcOrd="0" destOrd="1" presId="urn:microsoft.com/office/officeart/2005/8/layout/vList5"/>
    <dgm:cxn modelId="{DAFD8727-C333-4684-8ABF-33C599A48404}" type="presOf" srcId="{78BBEE82-C77E-40A0-8528-A97639B580EB}" destId="{07E30525-7A5C-4394-A3CF-B51537887C86}" srcOrd="0" destOrd="4" presId="urn:microsoft.com/office/officeart/2005/8/layout/vList5"/>
    <dgm:cxn modelId="{394FAB50-450A-4CD9-9FA8-E285B48A4FDD}" srcId="{79316B0A-7ED4-49F5-8BED-FA39268E52A3}" destId="{71DEC3D8-DF1D-44CB-94EE-DAAEE6A27E3A}" srcOrd="1" destOrd="0" parTransId="{1036D001-6461-446F-9E6A-D2912FAC9885}" sibTransId="{2157D71D-173D-4E69-807F-CC23829068B8}"/>
    <dgm:cxn modelId="{B6224920-5344-4EFF-A96D-ADCEB34FF636}" type="presOf" srcId="{FFF4CF77-DB14-4202-8962-E098AE0EB678}" destId="{07E30525-7A5C-4394-A3CF-B51537887C86}" srcOrd="0" destOrd="2" presId="urn:microsoft.com/office/officeart/2005/8/layout/vList5"/>
    <dgm:cxn modelId="{0A5C6C2B-1B71-490B-B97F-BAD6BE70721C}" srcId="{D9A129DC-5064-4B8B-817A-96E41A7DFB7A}" destId="{602095CB-11F0-40CB-81E3-3C5E779A3C4D}" srcOrd="2" destOrd="0" parTransId="{1517A511-90FF-480B-9A9E-EED8F3913549}" sibTransId="{91D11272-0CE7-4CB9-AE0B-350E610A1EA5}"/>
    <dgm:cxn modelId="{3ECB0F5A-C61D-4CF1-B9BA-E04E67890D06}" srcId="{79316B0A-7ED4-49F5-8BED-FA39268E52A3}" destId="{98E1595F-5C70-4B79-848C-6079461B4C02}" srcOrd="0" destOrd="0" parTransId="{84DBD818-4B6F-43B7-8271-6DD1FDD17E45}" sibTransId="{941BC32F-B575-4EAE-B65D-42911C03C08A}"/>
    <dgm:cxn modelId="{EB72F185-4548-420F-9163-8DD50076B38C}" srcId="{79316B0A-7ED4-49F5-8BED-FA39268E52A3}" destId="{7A82B77C-6936-4D82-8C2A-87DD33079FC1}" srcOrd="3" destOrd="0" parTransId="{73EC30F9-FC1F-4C6A-B565-ED93B468B39C}" sibTransId="{A72F3FFE-E69A-4C8D-9E94-38594A3228A7}"/>
    <dgm:cxn modelId="{C33476A1-648F-4732-A33F-A1BEE9E9393E}" type="presOf" srcId="{7A82B77C-6936-4D82-8C2A-87DD33079FC1}" destId="{07E30525-7A5C-4394-A3CF-B51537887C86}" srcOrd="0" destOrd="3" presId="urn:microsoft.com/office/officeart/2005/8/layout/vList5"/>
    <dgm:cxn modelId="{E53A65A0-0D2C-4AF5-A055-CEBCE38E07D2}" type="presOf" srcId="{602095CB-11F0-40CB-81E3-3C5E779A3C4D}" destId="{EF72D0D8-61F1-45EB-A4CF-5FD1B3E16C3E}" srcOrd="0" destOrd="2" presId="urn:microsoft.com/office/officeart/2005/8/layout/vList5"/>
    <dgm:cxn modelId="{552C0A58-F835-43E0-8C95-6C5F06B91FE2}" type="presOf" srcId="{79316B0A-7ED4-49F5-8BED-FA39268E52A3}" destId="{025F8A86-FA44-4217-B16F-48B082213F36}" srcOrd="0" destOrd="0" presId="urn:microsoft.com/office/officeart/2005/8/layout/vList5"/>
    <dgm:cxn modelId="{16FD255D-ACBD-4107-86CD-B323ACC07B4B}" type="presOf" srcId="{98E1595F-5C70-4B79-848C-6079461B4C02}" destId="{07E30525-7A5C-4394-A3CF-B51537887C86}" srcOrd="0" destOrd="0" presId="urn:microsoft.com/office/officeart/2005/8/layout/vList5"/>
    <dgm:cxn modelId="{3AC032DE-570D-430C-ACAD-246523ABB456}" srcId="{D9A129DC-5064-4B8B-817A-96E41A7DFB7A}" destId="{964CDA8C-465B-46C5-B521-CB5C48C7C58D}" srcOrd="1" destOrd="0" parTransId="{C074EC7C-52F5-4D5C-84D5-4EBE5D7FD89A}" sibTransId="{5703D7D0-90E6-4C71-9651-E090DC94EB32}"/>
    <dgm:cxn modelId="{079D44A5-43C9-4090-8183-7883BDC6F6A5}" srcId="{79316B0A-7ED4-49F5-8BED-FA39268E52A3}" destId="{78BBEE82-C77E-40A0-8528-A97639B580EB}" srcOrd="4" destOrd="0" parTransId="{61AC2BF3-2E22-4816-A1CD-776734325234}" sibTransId="{3E83FEF1-12AA-442A-BB36-8E43A5091C10}"/>
    <dgm:cxn modelId="{0ECDBCF1-7969-4151-B210-010771D4EA0A}" type="presParOf" srcId="{5F1D0F44-108F-4E30-A92B-E4664F18DB2A}" destId="{7B94A632-DAA8-4591-B33D-AD60F3387D57}" srcOrd="0" destOrd="0" presId="urn:microsoft.com/office/officeart/2005/8/layout/vList5"/>
    <dgm:cxn modelId="{F0C5366E-4816-4020-A30D-E1A0E8ADDC92}" type="presParOf" srcId="{7B94A632-DAA8-4591-B33D-AD60F3387D57}" destId="{025F8A86-FA44-4217-B16F-48B082213F36}" srcOrd="0" destOrd="0" presId="urn:microsoft.com/office/officeart/2005/8/layout/vList5"/>
    <dgm:cxn modelId="{9E175AC9-EE96-449B-A32A-E83EDE0294AE}" type="presParOf" srcId="{7B94A632-DAA8-4591-B33D-AD60F3387D57}" destId="{07E30525-7A5C-4394-A3CF-B51537887C86}" srcOrd="1" destOrd="0" presId="urn:microsoft.com/office/officeart/2005/8/layout/vList5"/>
    <dgm:cxn modelId="{F7BE6E4F-CC61-40A8-846A-DA5709C28C10}" type="presParOf" srcId="{5F1D0F44-108F-4E30-A92B-E4664F18DB2A}" destId="{9138865C-498E-4762-93FC-202689E4C683}" srcOrd="1" destOrd="0" presId="urn:microsoft.com/office/officeart/2005/8/layout/vList5"/>
    <dgm:cxn modelId="{1F619715-ECB9-4558-8279-59B9F437E23E}" type="presParOf" srcId="{5F1D0F44-108F-4E30-A92B-E4664F18DB2A}" destId="{71450502-9766-4709-8A48-F3489B099065}" srcOrd="2" destOrd="0" presId="urn:microsoft.com/office/officeart/2005/8/layout/vList5"/>
    <dgm:cxn modelId="{B6958B93-A99C-4F25-873F-9CD9222ED258}" type="presParOf" srcId="{71450502-9766-4709-8A48-F3489B099065}" destId="{DFE9FB41-D601-4572-B286-BA4882B19117}" srcOrd="0" destOrd="0" presId="urn:microsoft.com/office/officeart/2005/8/layout/vList5"/>
    <dgm:cxn modelId="{35DE3562-6F1C-44BB-8FAF-D3B30D87EE15}" type="presParOf" srcId="{71450502-9766-4709-8A48-F3489B099065}" destId="{EF72D0D8-61F1-45EB-A4CF-5FD1B3E16C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5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68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7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5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42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94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2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9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8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20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2010-A9CD-437A-84A7-FBDECE513D5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2019/5/29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E08EF-85ED-4480-A61F-F16A8907D5D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7029B-664A-4CC7-96AF-FCB39047627C}" type="datetimeFigureOut">
              <a:rPr lang="zh-TW" altLang="en-US" smtClean="0"/>
              <a:t>2019/5/29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D696-C7E0-4974-90FE-4B3D9B9A1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yungchi@nccu.edu.tw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088232"/>
          </a:xfrm>
        </p:spPr>
        <p:txBody>
          <a:bodyPr>
            <a:noAutofit/>
          </a:bodyPr>
          <a:lstStyle/>
          <a:p>
            <a:pPr algn="ctr"/>
            <a:r>
              <a:rPr lang="en-US" altLang="zh-TW" sz="3200" dirty="0" smtClean="0"/>
              <a:t>Development of Internal Quality Assurance and its Challenges in Taiwan Higher Education from University and Students’ Perspectives 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852936"/>
            <a:ext cx="8640960" cy="374441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Angela Yung Chi </a:t>
            </a:r>
            <a:r>
              <a:rPr lang="en-US" altLang="zh-TW" dirty="0" err="1" smtClean="0">
                <a:solidFill>
                  <a:srgbClr val="FF0000"/>
                </a:solidFill>
              </a:rPr>
              <a:t>Hou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Executive Director, </a:t>
            </a: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Higher Education Evaluation &amp; Accreditation Council of Taiwan </a:t>
            </a: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Professor, National Cheng Chi University </a:t>
            </a:r>
          </a:p>
          <a:p>
            <a:pPr algn="ctr"/>
            <a:endParaRPr lang="en-US" altLang="zh-TW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Jackson Chun- Chi </a:t>
            </a:r>
            <a:r>
              <a:rPr lang="en-US" altLang="zh-TW" dirty="0" err="1" smtClean="0">
                <a:solidFill>
                  <a:srgbClr val="FF0000"/>
                </a:solidFill>
              </a:rPr>
              <a:t>Chih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Associate Researcher, </a:t>
            </a: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Higher Education Evaluation &amp; Accreditation Council of Taiwan</a:t>
            </a:r>
          </a:p>
          <a:p>
            <a:pPr algn="ctr"/>
            <a:endParaRPr lang="en-US" altLang="zh-TW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Ping </a:t>
            </a:r>
            <a:r>
              <a:rPr lang="en-US" altLang="zh-TW" dirty="0" err="1">
                <a:solidFill>
                  <a:srgbClr val="FF0000"/>
                </a:solidFill>
              </a:rPr>
              <a:t>Chuan</a:t>
            </a:r>
            <a:r>
              <a:rPr lang="en-US" altLang="zh-TW" dirty="0">
                <a:solidFill>
                  <a:srgbClr val="FF0000"/>
                </a:solidFill>
              </a:rPr>
              <a:t> Hsu, WENHSING KUO, Chia Yi Lin, LIAO,YU-RONG</a:t>
            </a:r>
            <a:endParaRPr lang="zh-TW" altLang="zh-TW" dirty="0">
              <a:solidFill>
                <a:srgbClr val="FF0000"/>
              </a:solidFill>
            </a:endParaRPr>
          </a:p>
          <a:p>
            <a:pPr algn="ctr"/>
            <a:r>
              <a:rPr lang="en-US" altLang="zh-TW" dirty="0">
                <a:solidFill>
                  <a:srgbClr val="FF0000"/>
                </a:solidFill>
              </a:rPr>
              <a:t>Research Coordinator, Higher Education Evaluation &amp; Accreditation Council of Taiwan</a:t>
            </a:r>
            <a:endParaRPr lang="zh-TW" altLang="zh-TW" dirty="0">
              <a:solidFill>
                <a:srgbClr val="FF0000"/>
              </a:solidFill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2073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 Perception </a:t>
            </a:r>
            <a:r>
              <a:rPr lang="en-US" altLang="zh-TW" dirty="0"/>
              <a:t>of university’s representatives over internal quality assurance mechanism </a:t>
            </a:r>
            <a:endParaRPr lang="en-US" altLang="zh-TW" dirty="0" smtClean="0"/>
          </a:p>
          <a:p>
            <a:r>
              <a:rPr lang="en-US" altLang="zh-TW" dirty="0" smtClean="0"/>
              <a:t>2. Students</a:t>
            </a:r>
            <a:r>
              <a:rPr lang="en-US" altLang="zh-TW" dirty="0"/>
              <a:t>’ attitude toward appropriateness of external review process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282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Autofit/>
          </a:bodyPr>
          <a:lstStyle/>
          <a:p>
            <a:r>
              <a:rPr lang="en-US" altLang="zh-TW" sz="2800" dirty="0" smtClean="0"/>
              <a:t>Part I: Perception </a:t>
            </a:r>
            <a:r>
              <a:rPr lang="en-US" altLang="zh-TW" sz="2800" dirty="0"/>
              <a:t>of university’s representatives over internal quality assurance mechanism </a:t>
            </a:r>
            <a:br>
              <a:rPr lang="en-US" altLang="zh-TW" sz="2800" dirty="0"/>
            </a:b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altLang="zh-TW" dirty="0"/>
              <a:t>most universities  developed a clear IQA mechanism and related regulations with a highest score of </a:t>
            </a:r>
            <a:r>
              <a:rPr lang="en-US" altLang="zh-TW" dirty="0">
                <a:solidFill>
                  <a:srgbClr val="FF0000"/>
                </a:solidFill>
              </a:rPr>
              <a:t>4.32</a:t>
            </a:r>
            <a:r>
              <a:rPr lang="en-US" altLang="zh-TW" dirty="0"/>
              <a:t> on </a:t>
            </a:r>
            <a:r>
              <a:rPr lang="en-US" altLang="zh-TW" dirty="0" smtClean="0"/>
              <a:t>average</a:t>
            </a:r>
            <a:endParaRPr lang="en-US" altLang="zh-TW" dirty="0"/>
          </a:p>
          <a:p>
            <a:r>
              <a:rPr lang="en-US" altLang="zh-TW" dirty="0" smtClean="0"/>
              <a:t> </a:t>
            </a:r>
            <a:r>
              <a:rPr lang="en-US" altLang="zh-TW" dirty="0"/>
              <a:t>the </a:t>
            </a:r>
            <a:r>
              <a:rPr lang="en-US" altLang="zh-TW" dirty="0">
                <a:solidFill>
                  <a:srgbClr val="FF0000"/>
                </a:solidFill>
              </a:rPr>
              <a:t>QA units did support the academic units to implement IQA mechanism and preparation of internal review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r>
              <a:rPr lang="en-US" altLang="zh-TW" dirty="0" smtClean="0"/>
              <a:t>Faculty members </a:t>
            </a:r>
            <a:r>
              <a:rPr lang="en-US" altLang="zh-TW" dirty="0"/>
              <a:t>did not think that universities gave sufficient financial support and human resources to university QA office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9196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Table 1: Establishment of IQA 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58266"/>
              </p:ext>
            </p:extLst>
          </p:nvPr>
        </p:nvGraphicFramePr>
        <p:xfrm>
          <a:off x="179511" y="1340768"/>
          <a:ext cx="8964489" cy="5555382"/>
        </p:xfrm>
        <a:graphic>
          <a:graphicData uri="http://schemas.openxmlformats.org/drawingml/2006/table">
            <a:tbl>
              <a:tblPr firstRow="1" firstCol="1" bandRow="1"/>
              <a:tblGrid>
                <a:gridCol w="4095844"/>
                <a:gridCol w="1468322"/>
                <a:gridCol w="1231874"/>
                <a:gridCol w="2168449"/>
              </a:tblGrid>
              <a:tr h="796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Items/Categories   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Average score 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Standard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deviation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Sources of Highest and Lowest scores 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1. The university develops a clear IQA mechanism and related regulations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4.32 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0.80 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4.53(0.56)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Top administrators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2. </a:t>
                      </a: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The organizational structure, level and amount of staff in the QA office is appropriate in your university.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4.00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0.96 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3.The top administrators gives enough financial support and human resources to QA office in your university.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3.91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1.00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3.80 (1.10)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Faculty members 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en-GB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. </a:t>
                      </a:r>
                      <a:r>
                        <a:rPr lang="en-GB" sz="20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The QA office supports colleges and programs to implement IQA mechanism, such as developing standards, indicators, procedures, etc.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4.26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0.81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</a:t>
                      </a:r>
                      <a:r>
                        <a:rPr lang="en-GB" sz="2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.The communication between academic units and QA office is not difficult in your university.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4.21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0.90 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96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Part I. IQA </a:t>
            </a:r>
            <a:r>
              <a:rPr lang="en-US" altLang="zh-TW" dirty="0"/>
              <a:t>implementation in process and procedures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95 </a:t>
            </a:r>
            <a:r>
              <a:rPr lang="en-US" altLang="zh-TW" dirty="0"/>
              <a:t>% of the respondents agreed </a:t>
            </a:r>
            <a:r>
              <a:rPr lang="en-US" altLang="zh-TW" dirty="0">
                <a:solidFill>
                  <a:srgbClr val="FF0000"/>
                </a:solidFill>
              </a:rPr>
              <a:t>that the process and procedure of on-site visit in the internal review was adequate and appropriate</a:t>
            </a:r>
            <a:r>
              <a:rPr lang="en-US" altLang="zh-TW" dirty="0"/>
              <a:t> with a highest score of 4.49. </a:t>
            </a:r>
          </a:p>
          <a:p>
            <a:pPr lvl="1"/>
            <a:r>
              <a:rPr lang="en-US" altLang="zh-TW" dirty="0" smtClean="0"/>
              <a:t>top </a:t>
            </a:r>
            <a:r>
              <a:rPr lang="en-US" altLang="zh-TW" dirty="0"/>
              <a:t>administrators had the highest level of satisfaction. </a:t>
            </a:r>
            <a:endParaRPr lang="en-US" altLang="zh-TW" dirty="0" smtClean="0"/>
          </a:p>
          <a:p>
            <a:r>
              <a:rPr lang="en-US" altLang="zh-TW" dirty="0" smtClean="0"/>
              <a:t>self-assessment </a:t>
            </a:r>
            <a:r>
              <a:rPr lang="en-US" altLang="zh-TW" dirty="0"/>
              <a:t>report writing</a:t>
            </a:r>
            <a:r>
              <a:rPr lang="en-US" altLang="zh-TW" dirty="0" smtClean="0"/>
              <a:t>,</a:t>
            </a:r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>
                <a:solidFill>
                  <a:srgbClr val="FF0000"/>
                </a:solidFill>
              </a:rPr>
              <a:t>around 20% of the staff thought that the workloads were not equal and teammates needed to improve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094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Table 2: Process and procedures of IQA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45249"/>
              </p:ext>
            </p:extLst>
          </p:nvPr>
        </p:nvGraphicFramePr>
        <p:xfrm>
          <a:off x="251520" y="888853"/>
          <a:ext cx="8784976" cy="5808015"/>
        </p:xfrm>
        <a:graphic>
          <a:graphicData uri="http://schemas.openxmlformats.org/drawingml/2006/table">
            <a:tbl>
              <a:tblPr firstRow="1" firstCol="1" bandRow="1"/>
              <a:tblGrid>
                <a:gridCol w="4243590"/>
                <a:gridCol w="1565749"/>
                <a:gridCol w="1188862"/>
                <a:gridCol w="1786775"/>
              </a:tblGrid>
              <a:tr h="595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Items/Categories  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Average score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Standard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deviation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Sources of Highest and Lowest scores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95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1. The opinions of varying stakeholders are collected, including management team, administration office, academic units, faculty members, staff, students, alumni, etc. in the process of IQA.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4.22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0.87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2. The self-assessment report is written collectively and collaboratively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4.14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0.86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4.08 (0.93)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Staff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3. The self-assessment report is evidence-based and integrates the analysis result of institutional research.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4.15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0.91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 The external reviewers of internal quality assurance mechanism are qualified and knowledgeable in QA.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4.45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0.82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5. The process of on-site visit in the internal quality assurance is adequate and appropriate.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4.49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0.80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4.68 (0.47)Top administrators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6. The documents, reports and evidence on the dates of on -site visit process in the internal quality assurance are well presented, sufficient and appropriate.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4.41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0.90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630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r>
              <a:rPr lang="en-US" altLang="zh-TW" dirty="0" smtClean="0"/>
              <a:t>Part I: Impact </a:t>
            </a:r>
            <a:r>
              <a:rPr lang="en-US" altLang="zh-TW" dirty="0"/>
              <a:t>of IQA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TW" sz="4000" dirty="0" smtClean="0">
                <a:solidFill>
                  <a:srgbClr val="000000"/>
                </a:solidFill>
                <a:latin typeface="Times New Roman"/>
              </a:rPr>
              <a:t>Overall, the respondents </a:t>
            </a:r>
            <a:r>
              <a:rPr lang="en-GB" altLang="zh-TW" sz="4000" dirty="0">
                <a:solidFill>
                  <a:srgbClr val="000000"/>
                </a:solidFill>
                <a:latin typeface="Times New Roman"/>
              </a:rPr>
              <a:t>indicated that </a:t>
            </a:r>
            <a:r>
              <a:rPr lang="en-GB" altLang="zh-TW" sz="4000" dirty="0">
                <a:solidFill>
                  <a:srgbClr val="FF0000"/>
                </a:solidFill>
                <a:latin typeface="Times New Roman"/>
              </a:rPr>
              <a:t>IQA would facilitate effectiveness of external </a:t>
            </a:r>
            <a:r>
              <a:rPr lang="en-GB" altLang="zh-TW" sz="4000" dirty="0" smtClean="0">
                <a:solidFill>
                  <a:srgbClr val="FF0000"/>
                </a:solidFill>
                <a:latin typeface="Times New Roman"/>
              </a:rPr>
              <a:t>review</a:t>
            </a:r>
          </a:p>
          <a:p>
            <a:r>
              <a:rPr lang="en-GB" altLang="zh-TW" sz="4000" dirty="0">
                <a:solidFill>
                  <a:srgbClr val="000000"/>
                </a:solidFill>
                <a:latin typeface="Times New Roman"/>
              </a:rPr>
              <a:t>T</a:t>
            </a:r>
            <a:r>
              <a:rPr lang="en-GB" altLang="zh-TW" sz="4000" dirty="0" smtClean="0">
                <a:solidFill>
                  <a:srgbClr val="000000"/>
                </a:solidFill>
                <a:latin typeface="Times New Roman"/>
              </a:rPr>
              <a:t>he </a:t>
            </a:r>
            <a:r>
              <a:rPr lang="en-GB" altLang="zh-TW" sz="4000" dirty="0">
                <a:solidFill>
                  <a:srgbClr val="000000"/>
                </a:solidFill>
                <a:latin typeface="Times New Roman"/>
              </a:rPr>
              <a:t>respondents were worried that </a:t>
            </a:r>
            <a:r>
              <a:rPr lang="en-GB" altLang="zh-TW" sz="4000" dirty="0">
                <a:solidFill>
                  <a:srgbClr val="FF0000"/>
                </a:solidFill>
                <a:latin typeface="Times New Roman"/>
              </a:rPr>
              <a:t>quality culture was not embedded on campus completely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294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altLang="zh-TW" dirty="0"/>
              <a:t>Table 3: The Impact of IQA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251764"/>
              </p:ext>
            </p:extLst>
          </p:nvPr>
        </p:nvGraphicFramePr>
        <p:xfrm>
          <a:off x="179512" y="822960"/>
          <a:ext cx="8964487" cy="5853296"/>
        </p:xfrm>
        <a:graphic>
          <a:graphicData uri="http://schemas.openxmlformats.org/drawingml/2006/table">
            <a:tbl>
              <a:tblPr firstRow="1" firstCol="1" bandRow="1"/>
              <a:tblGrid>
                <a:gridCol w="4896544"/>
                <a:gridCol w="1224136"/>
                <a:gridCol w="1144448"/>
                <a:gridCol w="1699359"/>
              </a:tblGrid>
              <a:tr h="531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Items/Categories  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Average score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Standard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deviation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Sources of Highest and Lowest scores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1. Internal quality assurance facilitates the integration and effective use of institutional resources. 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4.20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0.86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2. The implementation of internal quality assurance facilitates faculty and staff engagement in institutional development and planning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4.10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0.95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3. Self-assessment facilitates the actual examination of institutional accountability and features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4.21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0.89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 Self-assessment process and results are objective with integrity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4.22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0.83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1">
                <a:tc>
                  <a:txBody>
                    <a:bodyPr/>
                    <a:lstStyle/>
                    <a:p>
                      <a:pPr marL="254000" indent="-254000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5. The follow up mechanism is implemented after the internal review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4.19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0.89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N/ A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6. The implementation of Internal review facilitates the preparation of external review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4.31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0.81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4.50 (0.62) top administrators/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4.60(0.55)faculty members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7. Internal quality assurance facilitate the establishment of quality culture on campus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4.07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0.88 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3.99(0.96)/ staff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45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Part II: Students</a:t>
            </a:r>
            <a:r>
              <a:rPr lang="en-US" altLang="zh-TW" sz="3200" dirty="0"/>
              <a:t>’ attitude toward appropriateness of external review process 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445224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student </a:t>
            </a:r>
            <a:r>
              <a:rPr lang="en-US" altLang="zh-TW" dirty="0"/>
              <a:t>respondents strongly agreed on </a:t>
            </a:r>
            <a:r>
              <a:rPr lang="en-US" altLang="zh-TW" dirty="0">
                <a:solidFill>
                  <a:srgbClr val="FF0000"/>
                </a:solidFill>
              </a:rPr>
              <a:t>the method of individual interview </a:t>
            </a:r>
            <a:r>
              <a:rPr lang="en-US" altLang="zh-TW" dirty="0"/>
              <a:t>during HEEACT on-site </a:t>
            </a:r>
            <a:r>
              <a:rPr lang="en-US" altLang="zh-TW" dirty="0" smtClean="0"/>
              <a:t>visit is adequate. </a:t>
            </a:r>
          </a:p>
          <a:p>
            <a:r>
              <a:rPr lang="en-US" altLang="zh-TW" dirty="0" smtClean="0"/>
              <a:t>University did not informed students about HEEACT </a:t>
            </a:r>
            <a:r>
              <a:rPr lang="en-US" altLang="zh-TW" dirty="0"/>
              <a:t>institutional review and promoted the value to all </a:t>
            </a:r>
            <a:r>
              <a:rPr lang="en-US" altLang="zh-TW" dirty="0" smtClean="0"/>
              <a:t>stakeholders </a:t>
            </a:r>
          </a:p>
          <a:p>
            <a:pPr lvl="1"/>
            <a:r>
              <a:rPr lang="en-US" altLang="zh-TW" dirty="0" smtClean="0"/>
              <a:t>communication </a:t>
            </a:r>
            <a:r>
              <a:rPr lang="en-US" altLang="zh-TW" dirty="0"/>
              <a:t>between university and students in the preparation of HEEACT institutional review still needed to improve,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Students do not know clearly about student </a:t>
            </a:r>
            <a:r>
              <a:rPr lang="en-US" altLang="zh-TW" dirty="0"/>
              <a:t>learning outcome as the focus of HEEACT institutional review 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FF0000"/>
                </a:solidFill>
              </a:rPr>
              <a:t>students </a:t>
            </a:r>
            <a:r>
              <a:rPr lang="en-US" altLang="zh-TW" dirty="0">
                <a:solidFill>
                  <a:srgbClr val="FF0000"/>
                </a:solidFill>
              </a:rPr>
              <a:t>had access to University’ institutional review results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/>
              <a:t>University official website and teachers, staff or classmates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3777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Table 5: Percentage of varying accessibility to institutional review results 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81322"/>
              </p:ext>
            </p:extLst>
          </p:nvPr>
        </p:nvGraphicFramePr>
        <p:xfrm>
          <a:off x="251520" y="1916832"/>
          <a:ext cx="8640960" cy="4608510"/>
        </p:xfrm>
        <a:graphic>
          <a:graphicData uri="http://schemas.openxmlformats.org/drawingml/2006/table">
            <a:tbl>
              <a:tblPr firstRow="1" firstCol="1" bandRow="1"/>
              <a:tblGrid>
                <a:gridCol w="6336704"/>
                <a:gridCol w="2304256"/>
              </a:tblGrid>
              <a:tr h="535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Access to University’s institutional review result 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Number / %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1. University announcement on official website 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106 (53.3%)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2. HEEACT website  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21 (10.6%)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3. Mass media 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 (2.5%)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4. Faculty members, staff and friends 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55 (27.6%)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190">
                <a:tc>
                  <a:txBody>
                    <a:bodyPr/>
                    <a:lstStyle/>
                    <a:p>
                      <a:pPr marL="254000" indent="-254000"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5. Others  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12 (6.0%)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190">
                <a:tc>
                  <a:txBody>
                    <a:bodyPr/>
                    <a:lstStyle/>
                    <a:p>
                      <a:pPr marL="254000" indent="-254000"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In total </a:t>
                      </a:r>
                      <a:endParaRPr lang="zh-TW" sz="2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199 (100.0%)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885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r>
              <a:rPr lang="en-US" altLang="zh-TW" dirty="0" smtClean="0"/>
              <a:t>IQA system has been established on campus </a:t>
            </a:r>
          </a:p>
          <a:p>
            <a:r>
              <a:rPr lang="en-US" altLang="zh-TW" dirty="0" smtClean="0"/>
              <a:t>Writing the assessment report is a burden to all universities, particularly staff </a:t>
            </a:r>
          </a:p>
          <a:p>
            <a:r>
              <a:rPr lang="en-US" altLang="zh-TW" dirty="0" smtClean="0"/>
              <a:t>Students have access to the QA information but not participate in institutional QA committees</a:t>
            </a:r>
          </a:p>
          <a:p>
            <a:r>
              <a:rPr lang="en-US" altLang="zh-TW" dirty="0" smtClean="0"/>
              <a:t>Promotion of QA goals, process and procedures and communication among stakeholders  should be strengthened </a:t>
            </a:r>
          </a:p>
        </p:txBody>
      </p:sp>
    </p:spTree>
    <p:extLst>
      <p:ext uri="{BB962C8B-B14F-4D97-AF65-F5344CB8AC3E}">
        <p14:creationId xmlns:p14="http://schemas.microsoft.com/office/powerpoint/2010/main" val="381243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/>
              <a:t>Introduction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/>
          </a:bodyPr>
          <a:lstStyle/>
          <a:p>
            <a:r>
              <a:rPr lang="en-GB" altLang="zh-TW" dirty="0" smtClean="0"/>
              <a:t>Quality assurance is ‘a process of establishing stakeholder confidence that higher education provision (input, process and outcomes) </a:t>
            </a:r>
            <a:r>
              <a:rPr lang="en-GB" altLang="zh-TW" dirty="0" err="1" smtClean="0"/>
              <a:t>fulfills</a:t>
            </a:r>
            <a:r>
              <a:rPr lang="en-GB" altLang="zh-TW" dirty="0" smtClean="0"/>
              <a:t> expectations or measures up to threshold minimum requirements’ (INQAAHE, 2018). </a:t>
            </a:r>
          </a:p>
          <a:p>
            <a:r>
              <a:rPr lang="en-GB" altLang="zh-TW" dirty="0" smtClean="0"/>
              <a:t>It consists of two major parts, </a:t>
            </a:r>
            <a:r>
              <a:rPr lang="en-GB" altLang="zh-TW" dirty="0" smtClean="0">
                <a:solidFill>
                  <a:srgbClr val="FF0000"/>
                </a:solidFill>
              </a:rPr>
              <a:t>internal quality assurance and external quality assurance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Internal </a:t>
            </a:r>
            <a:r>
              <a:rPr lang="en-US" altLang="zh-TW" dirty="0"/>
              <a:t>quality assurance is considered as </a:t>
            </a:r>
            <a:r>
              <a:rPr lang="en-US" altLang="zh-TW" dirty="0">
                <a:solidFill>
                  <a:srgbClr val="FF0000"/>
                </a:solidFill>
              </a:rPr>
              <a:t>the part of the external process that an institution undertakes in preparation for an external quality assurance. </a:t>
            </a:r>
            <a:endParaRPr lang="en-GB" altLang="zh-TW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8018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Conclusion (1)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/>
              <a:t> The internal </a:t>
            </a:r>
            <a:r>
              <a:rPr lang="en-US" altLang="zh-TW" dirty="0" smtClean="0"/>
              <a:t>review / evaluation is used </a:t>
            </a:r>
            <a:r>
              <a:rPr lang="en-US" altLang="zh-TW" dirty="0"/>
              <a:t>as a reference for </a:t>
            </a:r>
            <a:r>
              <a:rPr lang="en-US" altLang="zh-TW" dirty="0" smtClean="0"/>
              <a:t>the establishment of institutional favorable governance </a:t>
            </a:r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/>
              <a:t>university's overall resource allocation, development of long-term institutional development plans, and organizational reforms on administrative units and academic programs </a:t>
            </a:r>
            <a:endParaRPr lang="en-US" altLang="zh-TW" dirty="0" smtClean="0"/>
          </a:p>
          <a:p>
            <a:r>
              <a:rPr lang="en-GB" altLang="zh-TW" dirty="0" smtClean="0"/>
              <a:t>internal </a:t>
            </a:r>
            <a:r>
              <a:rPr lang="en-GB" altLang="zh-TW" dirty="0"/>
              <a:t>quality assurance is a means to </a:t>
            </a:r>
            <a:r>
              <a:rPr lang="en-GB" altLang="zh-TW" dirty="0">
                <a:solidFill>
                  <a:srgbClr val="FF0000"/>
                </a:solidFill>
              </a:rPr>
              <a:t>the success of external review by </a:t>
            </a:r>
            <a:r>
              <a:rPr lang="en-GB" altLang="zh-TW" dirty="0" smtClean="0">
                <a:solidFill>
                  <a:srgbClr val="FF0000"/>
                </a:solidFill>
              </a:rPr>
              <a:t>HEEACT</a:t>
            </a:r>
            <a:endParaRPr lang="en-GB" altLang="zh-TW" dirty="0"/>
          </a:p>
          <a:p>
            <a:pPr lvl="1"/>
            <a:r>
              <a:rPr lang="en-GB" altLang="zh-TW" dirty="0" smtClean="0"/>
              <a:t>particularly </a:t>
            </a:r>
            <a:r>
              <a:rPr lang="en-GB" altLang="zh-TW" dirty="0"/>
              <a:t>preparation of on-site </a:t>
            </a:r>
            <a:r>
              <a:rPr lang="en-GB" altLang="zh-TW" dirty="0" smtClean="0"/>
              <a:t>visit</a:t>
            </a:r>
          </a:p>
          <a:p>
            <a:r>
              <a:rPr lang="en-US" altLang="zh-TW" dirty="0"/>
              <a:t>Students either act as one of the panel or takes part in the governance of the board of accreditors in </a:t>
            </a:r>
            <a:r>
              <a:rPr lang="en-US" altLang="zh-TW" dirty="0" smtClean="0"/>
              <a:t>some Asian nations, </a:t>
            </a:r>
            <a:r>
              <a:rPr lang="en-US" altLang="zh-TW" dirty="0" smtClean="0">
                <a:solidFill>
                  <a:srgbClr val="FF0000"/>
                </a:solidFill>
              </a:rPr>
              <a:t>but not in Taiwan </a:t>
            </a:r>
            <a:endParaRPr lang="en-GB" altLang="zh-TW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9774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en-US" altLang="zh-TW" dirty="0"/>
              <a:t>I</a:t>
            </a:r>
            <a:r>
              <a:rPr lang="en-US" altLang="zh-TW" dirty="0" smtClean="0"/>
              <a:t>t </a:t>
            </a:r>
            <a:r>
              <a:rPr lang="en-US" altLang="zh-TW" dirty="0"/>
              <a:t>remains a very challenging job for universities to implement them collaboratively on </a:t>
            </a:r>
            <a:r>
              <a:rPr lang="en-US" altLang="zh-TW" dirty="0" smtClean="0"/>
              <a:t>campus</a:t>
            </a:r>
          </a:p>
          <a:p>
            <a:pPr lvl="1"/>
            <a:r>
              <a:rPr lang="en-US" altLang="zh-TW" dirty="0" smtClean="0"/>
              <a:t>self-assessment </a:t>
            </a:r>
            <a:r>
              <a:rPr lang="en-US" altLang="zh-TW" dirty="0"/>
              <a:t>report writing and student </a:t>
            </a:r>
            <a:r>
              <a:rPr lang="en-US" altLang="zh-TW" dirty="0" smtClean="0"/>
              <a:t>engagement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process of instilling and embedding a quality culture remain problematic and time consuming Taiwan higher education institutions.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7504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             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dirty="0" smtClean="0"/>
              <a:t>Thank you for your attention </a:t>
            </a:r>
          </a:p>
          <a:p>
            <a:pPr marL="0" indent="0" algn="ctr">
              <a:buNone/>
            </a:pPr>
            <a:r>
              <a:rPr lang="en-US" altLang="zh-TW" dirty="0" smtClean="0"/>
              <a:t>Higher Education Evaluation &amp; Accreditation Council of Taiwan</a:t>
            </a:r>
          </a:p>
          <a:p>
            <a:pPr marL="0" indent="0" algn="ctr">
              <a:buNone/>
            </a:pPr>
            <a:r>
              <a:rPr lang="en-US" altLang="zh-TW" dirty="0" smtClean="0"/>
              <a:t>National </a:t>
            </a:r>
            <a:r>
              <a:rPr lang="en-US" altLang="zh-TW" dirty="0" err="1" smtClean="0"/>
              <a:t>Chengchi</a:t>
            </a:r>
            <a:r>
              <a:rPr lang="en-US" altLang="zh-TW" dirty="0" smtClean="0"/>
              <a:t> University </a:t>
            </a:r>
          </a:p>
          <a:p>
            <a:pPr marL="0" indent="0" algn="ctr">
              <a:buNone/>
            </a:pPr>
            <a:r>
              <a:rPr lang="en-US" altLang="zh-TW" dirty="0" smtClean="0">
                <a:hlinkClick r:id="rId2"/>
              </a:rPr>
              <a:t>yungchi@nccu.edu.tw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0218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en-US" altLang="zh-TW" dirty="0" smtClean="0"/>
              <a:t>Internal evaluation (review)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Internal evaluation a </a:t>
            </a:r>
            <a:r>
              <a:rPr lang="en-US" altLang="zh-TW" dirty="0" smtClean="0">
                <a:solidFill>
                  <a:srgbClr val="FF0000"/>
                </a:solidFill>
              </a:rPr>
              <a:t>‘process of quality review undertaken within an institution for its own ends</a:t>
            </a:r>
            <a:r>
              <a:rPr lang="en-US" altLang="zh-TW" dirty="0" smtClean="0"/>
              <a:t>’</a:t>
            </a:r>
          </a:p>
          <a:p>
            <a:r>
              <a:rPr lang="en-US" altLang="zh-TW" dirty="0" smtClean="0"/>
              <a:t>development and management </a:t>
            </a:r>
            <a:r>
              <a:rPr lang="en-US" altLang="zh-TW" dirty="0" smtClean="0">
                <a:solidFill>
                  <a:srgbClr val="FF0000"/>
                </a:solidFill>
              </a:rPr>
              <a:t>of internal quality assurance system</a:t>
            </a:r>
            <a:r>
              <a:rPr lang="en-US" altLang="zh-TW" dirty="0" smtClean="0"/>
              <a:t> is ‘</a:t>
            </a:r>
            <a:r>
              <a:rPr lang="en-US" altLang="zh-TW" dirty="0" smtClean="0">
                <a:solidFill>
                  <a:srgbClr val="0070C0"/>
                </a:solidFill>
              </a:rPr>
              <a:t>at the discretion</a:t>
            </a:r>
            <a:r>
              <a:rPr lang="en-US" altLang="zh-TW" dirty="0" smtClean="0"/>
              <a:t> of the higher education institution, which </a:t>
            </a:r>
            <a:r>
              <a:rPr lang="en-US" altLang="zh-TW" dirty="0" smtClean="0">
                <a:solidFill>
                  <a:srgbClr val="FF0000"/>
                </a:solidFill>
              </a:rPr>
              <a:t>usually carries out this mandate in the context of available institutional resources and capacities</a:t>
            </a:r>
            <a:r>
              <a:rPr lang="en-US" altLang="zh-TW" dirty="0" smtClean="0"/>
              <a:t>’ (</a:t>
            </a:r>
            <a:r>
              <a:rPr lang="en-US" altLang="zh-TW" dirty="0" err="1" smtClean="0"/>
              <a:t>Paintsil</a:t>
            </a:r>
            <a:r>
              <a:rPr lang="en-US" altLang="zh-TW" dirty="0" smtClean="0"/>
              <a:t>, 2016, p. 4)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072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85821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The Council for Higher Education Accreditation’s (CHEA) Principle One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en-US" altLang="zh-TW" dirty="0" smtClean="0"/>
              <a:t>achieving quality in higher education </a:t>
            </a:r>
            <a:r>
              <a:rPr lang="en-US" altLang="zh-TW" dirty="0" smtClean="0">
                <a:solidFill>
                  <a:srgbClr val="FF0000"/>
                </a:solidFill>
              </a:rPr>
              <a:t>is the primary responsibility of higher education providers and their staff’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Hou</a:t>
            </a:r>
            <a:r>
              <a:rPr lang="en-US" altLang="zh-TW" dirty="0" smtClean="0"/>
              <a:t>, 2016, p. 7).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54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en-US" altLang="zh-TW" dirty="0" smtClean="0"/>
              <a:t>Taiwan Context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Without Qualification Framework but having a well-structured qualification system from elementary school to post secondary </a:t>
            </a:r>
          </a:p>
          <a:p>
            <a:r>
              <a:rPr lang="en-US" altLang="zh-TW" dirty="0" smtClean="0"/>
              <a:t>National QA system was established in 2005</a:t>
            </a:r>
          </a:p>
          <a:p>
            <a:pPr lvl="1"/>
            <a:r>
              <a:rPr lang="en-US" altLang="zh-TW" dirty="0" smtClean="0"/>
              <a:t>Higher education Evaluation &amp; Accreditation Council (HEEACT) was founded by MOE and all universities and colleges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Undertake  mandatory institutional and program accreditations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Recognition of local and international accreditors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Self accreditation policy launched in 2012 </a:t>
            </a:r>
          </a:p>
          <a:p>
            <a:pPr lvl="1"/>
            <a:r>
              <a:rPr lang="en-US" altLang="zh-TW" dirty="0" smtClean="0"/>
              <a:t>4 self-funded professional accreditors</a:t>
            </a:r>
          </a:p>
          <a:p>
            <a:r>
              <a:rPr lang="en-US" altLang="zh-TW" dirty="0" smtClean="0"/>
              <a:t>Serve INQAAHE board members and APQN board members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815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altLang="zh-TW" dirty="0" smtClean="0"/>
              <a:t>Institutional accreditation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Started in 2011 and second cycle was implemented from 2016 to 2018 </a:t>
            </a:r>
          </a:p>
          <a:p>
            <a:r>
              <a:rPr lang="en-US" altLang="zh-TW" sz="3600" dirty="0" smtClean="0"/>
              <a:t>over </a:t>
            </a:r>
            <a:r>
              <a:rPr lang="en-US" altLang="zh-TW" sz="3600" dirty="0">
                <a:solidFill>
                  <a:srgbClr val="FF0000"/>
                </a:solidFill>
              </a:rPr>
              <a:t>85</a:t>
            </a:r>
            <a:r>
              <a:rPr lang="en-US" altLang="zh-TW" sz="3600" dirty="0"/>
              <a:t> universities and several religious institutions and Police and Military academies</a:t>
            </a:r>
            <a:endParaRPr lang="en-US" altLang="zh-TW" sz="3600" dirty="0" smtClean="0"/>
          </a:p>
          <a:p>
            <a:r>
              <a:rPr lang="en-US" altLang="zh-TW" sz="3600" dirty="0" smtClean="0"/>
              <a:t>Number of panel from 6 to 15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417 (1096)</a:t>
            </a:r>
          </a:p>
          <a:p>
            <a:r>
              <a:rPr lang="en-US" altLang="zh-TW" sz="3600" dirty="0" smtClean="0"/>
              <a:t>Academics, </a:t>
            </a:r>
            <a:r>
              <a:rPr lang="en-US" altLang="zh-TW" sz="3600" dirty="0"/>
              <a:t>e</a:t>
            </a:r>
            <a:r>
              <a:rPr lang="en-US" altLang="zh-TW" sz="3600" dirty="0" smtClean="0"/>
              <a:t>mployers , international reviewers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92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background-clea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-36512" y="6309320"/>
            <a:ext cx="9180512" cy="548680"/>
            <a:chOff x="-36512" y="6309320"/>
            <a:chExt cx="9180512" cy="548680"/>
          </a:xfrm>
        </p:grpSpPr>
        <p:sp>
          <p:nvSpPr>
            <p:cNvPr id="6" name="矩形 5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gradFill flip="none" rotWithShape="1">
              <a:gsLst>
                <a:gs pos="0">
                  <a:srgbClr val="002060"/>
                </a:gs>
                <a:gs pos="5300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-36512" y="6433591"/>
              <a:ext cx="7343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>
                  <a:solidFill>
                    <a:prstClr val="white">
                      <a:lumMod val="95000"/>
                    </a:prstClr>
                  </a:solidFill>
                  <a:latin typeface="Arial"/>
                  <a:ea typeface="Tahoma" pitchFamily="34" charset="0"/>
                  <a:cs typeface="Arial"/>
                </a:rPr>
                <a:t> © 2017 Higher Education Evaluation and Accreditation Council of Taiwan, HEEACT</a:t>
              </a:r>
              <a:endParaRPr lang="zh-TW" altLang="en-US" sz="1400" dirty="0">
                <a:solidFill>
                  <a:prstClr val="white">
                    <a:lumMod val="95000"/>
                  </a:prstClr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8172400" y="0"/>
            <a:ext cx="971600" cy="1008112"/>
            <a:chOff x="8172400" y="0"/>
            <a:chExt cx="971600" cy="100811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直角三角形 8"/>
            <p:cNvSpPr/>
            <p:nvPr/>
          </p:nvSpPr>
          <p:spPr>
            <a:xfrm rot="16200000" flipH="1">
              <a:off x="8154144" y="18256"/>
              <a:ext cx="1008112" cy="971600"/>
            </a:xfrm>
            <a:prstGeom prst="rt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8604448" y="1166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12</a:t>
              </a:r>
              <a:endParaRPr lang="zh-TW" altLang="en-US" dirty="0">
                <a:solidFill>
                  <a:prstClr val="white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Accreditation Standards</a:t>
            </a:r>
            <a:endParaRPr lang="zh-TW" altLang="en-US" dirty="0"/>
          </a:p>
        </p:txBody>
      </p:sp>
      <p:graphicFrame>
        <p:nvGraphicFramePr>
          <p:cNvPr id="12" name="資料庫圖表 11"/>
          <p:cNvGraphicFramePr/>
          <p:nvPr>
            <p:extLst>
              <p:ext uri="{D42A27DB-BD31-4B8C-83A1-F6EECF244321}">
                <p14:modId xmlns:p14="http://schemas.microsoft.com/office/powerpoint/2010/main" val="1596847878"/>
              </p:ext>
            </p:extLst>
          </p:nvPr>
        </p:nvGraphicFramePr>
        <p:xfrm>
          <a:off x="539552" y="1628800"/>
          <a:ext cx="79928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743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Research Questions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 </a:t>
            </a:r>
            <a:r>
              <a:rPr lang="en-US" altLang="zh-TW" sz="3600" dirty="0"/>
              <a:t>How were internal quality assurance mechanisms established by Taiwan higher education institutions?</a:t>
            </a:r>
          </a:p>
          <a:p>
            <a:r>
              <a:rPr lang="en-US" altLang="zh-TW" sz="3600" dirty="0" smtClean="0"/>
              <a:t>What </a:t>
            </a:r>
            <a:r>
              <a:rPr lang="en-US" altLang="zh-TW" sz="3600" dirty="0"/>
              <a:t>roles of the quality assurance office or unit of institutions carry </a:t>
            </a:r>
            <a:r>
              <a:rPr lang="en-US" altLang="zh-TW" sz="3600" dirty="0" smtClean="0"/>
              <a:t>out internal quality assurance?</a:t>
            </a:r>
            <a:endParaRPr lang="en-US" altLang="zh-TW" sz="3600" dirty="0"/>
          </a:p>
          <a:p>
            <a:r>
              <a:rPr lang="en-US" altLang="zh-TW" sz="3600" dirty="0" smtClean="0"/>
              <a:t> </a:t>
            </a:r>
            <a:r>
              <a:rPr lang="en-US" altLang="zh-TW" sz="3600" dirty="0"/>
              <a:t>How did students perceive the </a:t>
            </a:r>
            <a:r>
              <a:rPr lang="en-US" altLang="zh-TW" sz="3600" dirty="0" smtClean="0"/>
              <a:t>quality assurance process </a:t>
            </a:r>
            <a:r>
              <a:rPr lang="en-US" altLang="zh-TW" sz="3600" dirty="0"/>
              <a:t>and impact of quality assurance on universities?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849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/>
              <a:t>Research Design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Meta evaluation over the 2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 cycle of institutional accreditation </a:t>
            </a:r>
          </a:p>
          <a:p>
            <a:r>
              <a:rPr lang="en-US" altLang="zh-TW" dirty="0" smtClean="0"/>
              <a:t>targeting </a:t>
            </a:r>
            <a:r>
              <a:rPr lang="en-US" altLang="zh-TW" dirty="0"/>
              <a:t>the administrators, faculty members and staff, and students for their perception </a:t>
            </a:r>
            <a:r>
              <a:rPr lang="en-US" altLang="zh-TW" dirty="0" smtClean="0"/>
              <a:t>toward</a:t>
            </a:r>
          </a:p>
          <a:p>
            <a:pPr lvl="1"/>
            <a:r>
              <a:rPr lang="en-US" altLang="zh-TW" dirty="0"/>
              <a:t>the roles of internal quality assurance office</a:t>
            </a:r>
          </a:p>
          <a:p>
            <a:pPr lvl="1"/>
            <a:r>
              <a:rPr lang="en-US" altLang="zh-TW" dirty="0" smtClean="0"/>
              <a:t>internal </a:t>
            </a:r>
            <a:r>
              <a:rPr lang="en-US" altLang="zh-TW" dirty="0"/>
              <a:t>quality assurance </a:t>
            </a:r>
            <a:r>
              <a:rPr lang="en-US" altLang="zh-TW" dirty="0" smtClean="0"/>
              <a:t>implementation and effectiveness </a:t>
            </a:r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/>
              <a:t>the impact on institutional governance on </a:t>
            </a:r>
            <a:r>
              <a:rPr lang="en-US" altLang="zh-TW" dirty="0" smtClean="0"/>
              <a:t>campus</a:t>
            </a:r>
            <a:endParaRPr lang="en-US" altLang="zh-TW" dirty="0"/>
          </a:p>
          <a:p>
            <a:r>
              <a:rPr lang="en-US" altLang="zh-TW" dirty="0" smtClean="0"/>
              <a:t>A </a:t>
            </a:r>
            <a:r>
              <a:rPr lang="en-US" altLang="zh-TW" dirty="0"/>
              <a:t>total of 787 questionnaires </a:t>
            </a:r>
            <a:r>
              <a:rPr lang="en-US" altLang="zh-TW" dirty="0" smtClean="0"/>
              <a:t>from 33 universities from the first cycle of institutional accreditation were distributed</a:t>
            </a:r>
          </a:p>
          <a:p>
            <a:pPr lvl="1"/>
            <a:r>
              <a:rPr lang="en-US" altLang="zh-TW" dirty="0" smtClean="0"/>
              <a:t>715 </a:t>
            </a:r>
            <a:r>
              <a:rPr lang="en-US" altLang="zh-TW" dirty="0"/>
              <a:t>returned, a response rate of 90.9</a:t>
            </a:r>
            <a:r>
              <a:rPr lang="en-US" altLang="zh-TW" dirty="0" smtClean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27951980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1591</Words>
  <Application>Microsoft Office PowerPoint</Application>
  <PresentationFormat>On-screen Show (4:3)</PresentationFormat>
  <Paragraphs>222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微軟正黑體</vt:lpstr>
      <vt:lpstr>Arial</vt:lpstr>
      <vt:lpstr>Calibri</vt:lpstr>
      <vt:lpstr>Cambria</vt:lpstr>
      <vt:lpstr>Maiandra GD</vt:lpstr>
      <vt:lpstr>新細明體</vt:lpstr>
      <vt:lpstr>华文楷体</vt:lpstr>
      <vt:lpstr>Tahoma</vt:lpstr>
      <vt:lpstr>Times New Roman</vt:lpstr>
      <vt:lpstr>Wingdings 2</vt:lpstr>
      <vt:lpstr>1_Office 佈景主題</vt:lpstr>
      <vt:lpstr>龍騰四海</vt:lpstr>
      <vt:lpstr>Development of Internal Quality Assurance and its Challenges in Taiwan Higher Education from University and Students’ Perspectives </vt:lpstr>
      <vt:lpstr>Introduction </vt:lpstr>
      <vt:lpstr>Internal evaluation (review)</vt:lpstr>
      <vt:lpstr>The Council for Higher Education Accreditation’s (CHEA) Principle One </vt:lpstr>
      <vt:lpstr>Taiwan Context </vt:lpstr>
      <vt:lpstr>Institutional accreditation </vt:lpstr>
      <vt:lpstr>Institutional Accreditation Standards</vt:lpstr>
      <vt:lpstr>Research Questions </vt:lpstr>
      <vt:lpstr>Research Design </vt:lpstr>
      <vt:lpstr>Results </vt:lpstr>
      <vt:lpstr>Part I: Perception of university’s representatives over internal quality assurance mechanism  </vt:lpstr>
      <vt:lpstr>Table 1: Establishment of IQA </vt:lpstr>
      <vt:lpstr>Part I. IQA implementation in process and procedures</vt:lpstr>
      <vt:lpstr>Table 2: Process and procedures of IQA</vt:lpstr>
      <vt:lpstr> Part I: Impact of IQA</vt:lpstr>
      <vt:lpstr>Table 3: The Impact of IQA</vt:lpstr>
      <vt:lpstr>Part II: Students’ attitude toward appropriateness of external review process </vt:lpstr>
      <vt:lpstr>Table 5: Percentage of varying accessibility to institutional review results </vt:lpstr>
      <vt:lpstr>Discussions </vt:lpstr>
      <vt:lpstr>Conclusion (1) </vt:lpstr>
      <vt:lpstr>Conclusion (2)</vt:lpstr>
      <vt:lpstr>PowerPoint Presentation</vt:lpstr>
    </vt:vector>
  </TitlesOfParts>
  <Company>HOU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Internal Quality Assurance and its Challenges in Taiwan Higher Education from University and Students’ Perspectives</dc:title>
  <dc:creator>侯永琪</dc:creator>
  <cp:lastModifiedBy>DELL</cp:lastModifiedBy>
  <cp:revision>30</cp:revision>
  <dcterms:created xsi:type="dcterms:W3CDTF">2019-03-27T17:31:14Z</dcterms:created>
  <dcterms:modified xsi:type="dcterms:W3CDTF">2019-05-29T06:35:04Z</dcterms:modified>
</cp:coreProperties>
</file>