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sldIdLst>
    <p:sldId id="256" r:id="rId2"/>
    <p:sldId id="257" r:id="rId3"/>
    <p:sldId id="258" r:id="rId4"/>
    <p:sldId id="265" r:id="rId5"/>
    <p:sldId id="261" r:id="rId6"/>
    <p:sldId id="262" r:id="rId7"/>
    <p:sldId id="268" r:id="rId8"/>
    <p:sldId id="263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3" r:id="rId23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Increasement of applications compared to year</a:t>
            </a:r>
            <a:r>
              <a:rPr lang="en-US" baseline="0"/>
              <a:t> 2015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Sheet1!$C$3</c:f>
              <c:strCache>
                <c:ptCount val="1"/>
                <c:pt idx="0">
                  <c:v>Increasement of applications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B5F-4E5B-9270-2E7A2DBF4EC2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166666666666672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B5F-4E5B-9270-2E7A2DBF4EC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Sheet1!$D$2:$G$2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Sheet1!$D$3:$G$3</c:f>
              <c:numCache>
                <c:formatCode>0%</c:formatCode>
                <c:ptCount val="4"/>
                <c:pt idx="0">
                  <c:v>0</c:v>
                </c:pt>
                <c:pt idx="1">
                  <c:v>0.23</c:v>
                </c:pt>
                <c:pt idx="2">
                  <c:v>0.25</c:v>
                </c:pt>
                <c:pt idx="3">
                  <c:v>0.51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EB5F-4E5B-9270-2E7A2DBF4E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33698256"/>
        <c:axId val="833691184"/>
      </c:lineChart>
      <c:catAx>
        <c:axId val="8336982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Academic Year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691184"/>
        <c:crosses val="autoZero"/>
        <c:auto val="1"/>
        <c:lblAlgn val="ctr"/>
        <c:lblOffset val="100"/>
        <c:noMultiLvlLbl val="0"/>
      </c:catAx>
      <c:valAx>
        <c:axId val="833691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Increasement</a:t>
                </a:r>
                <a:r>
                  <a:rPr lang="en-US" b="1" baseline="0"/>
                  <a:t> of applications compared to year 2015</a:t>
                </a:r>
                <a:endParaRPr lang="en-US" b="1"/>
              </a:p>
            </c:rich>
          </c:tx>
          <c:layout>
            <c:manualLayout>
              <c:xMode val="edge"/>
              <c:yMode val="edge"/>
              <c:x val="1.9985724482512492E-2"/>
              <c:y val="0.1859810116328051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698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DE80A7-0769-48E2-B311-07142E4066E7}" type="doc">
      <dgm:prSet loTypeId="urn:microsoft.com/office/officeart/2005/8/layout/matrix1" loCatId="matrix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FBFDC88-F8CE-4096-876C-6382787C653F}">
      <dgm:prSet phldrT="[Text]" custT="1"/>
      <dgm:spPr/>
      <dgm:t>
        <a:bodyPr/>
        <a:lstStyle/>
        <a:p>
          <a:pPr algn="ctr"/>
          <a:r>
            <a:rPr lang="en-US" sz="2000">
              <a:solidFill>
                <a:sysClr val="windowText" lastClr="000000"/>
              </a:solidFill>
            </a:rPr>
            <a:t>Quality assurance</a:t>
          </a:r>
        </a:p>
      </dgm:t>
    </dgm:pt>
    <dgm:pt modelId="{E8019798-66ED-476C-B753-76E89A22EDF9}" type="parTrans" cxnId="{F6A42680-A4FB-4F1A-95AD-54D572D67D8A}">
      <dgm:prSet/>
      <dgm:spPr/>
      <dgm:t>
        <a:bodyPr/>
        <a:lstStyle/>
        <a:p>
          <a:pPr algn="ctr"/>
          <a:endParaRPr lang="en-US" sz="2000">
            <a:solidFill>
              <a:sysClr val="windowText" lastClr="000000"/>
            </a:solidFill>
          </a:endParaRPr>
        </a:p>
      </dgm:t>
    </dgm:pt>
    <dgm:pt modelId="{0BF71C1D-BE4C-44D3-90ED-6E9862E8EF7F}" type="sibTrans" cxnId="{F6A42680-A4FB-4F1A-95AD-54D572D67D8A}">
      <dgm:prSet/>
      <dgm:spPr/>
      <dgm:t>
        <a:bodyPr/>
        <a:lstStyle/>
        <a:p>
          <a:pPr algn="ctr"/>
          <a:endParaRPr lang="en-US" sz="2000">
            <a:solidFill>
              <a:sysClr val="windowText" lastClr="000000"/>
            </a:solidFill>
          </a:endParaRPr>
        </a:p>
      </dgm:t>
    </dgm:pt>
    <dgm:pt modelId="{A54C7F71-9490-40A0-982A-15AB1A8BC300}">
      <dgm:prSet phldrT="[Text]" custT="1"/>
      <dgm:spPr/>
      <dgm:t>
        <a:bodyPr/>
        <a:lstStyle/>
        <a:p>
          <a:pPr algn="ctr"/>
          <a:r>
            <a:rPr lang="en-US" sz="2000">
              <a:ln>
                <a:noFill/>
              </a:ln>
              <a:solidFill>
                <a:sysClr val="windowText" lastClr="000000"/>
              </a:solidFill>
            </a:rPr>
            <a:t>Satisfactory surveys  and employability surveys</a:t>
          </a:r>
        </a:p>
      </dgm:t>
    </dgm:pt>
    <dgm:pt modelId="{409CC43D-664F-455E-9E9F-097981208E16}" type="parTrans" cxnId="{321D2B59-A0F1-411B-83AC-AB0D8F8CB705}">
      <dgm:prSet/>
      <dgm:spPr/>
      <dgm:t>
        <a:bodyPr/>
        <a:lstStyle/>
        <a:p>
          <a:pPr algn="ctr"/>
          <a:endParaRPr lang="en-US" sz="2000">
            <a:solidFill>
              <a:sysClr val="windowText" lastClr="000000"/>
            </a:solidFill>
          </a:endParaRPr>
        </a:p>
      </dgm:t>
    </dgm:pt>
    <dgm:pt modelId="{2B7F8F65-5FC6-499E-A214-99A337CD1BA6}" type="sibTrans" cxnId="{321D2B59-A0F1-411B-83AC-AB0D8F8CB705}">
      <dgm:prSet/>
      <dgm:spPr/>
      <dgm:t>
        <a:bodyPr/>
        <a:lstStyle/>
        <a:p>
          <a:pPr algn="ctr"/>
          <a:endParaRPr lang="en-US" sz="2000">
            <a:solidFill>
              <a:sysClr val="windowText" lastClr="000000"/>
            </a:solidFill>
          </a:endParaRPr>
        </a:p>
      </dgm:t>
    </dgm:pt>
    <dgm:pt modelId="{D22252A5-7D10-4D8F-9D95-443C8A16F0E3}">
      <dgm:prSet phldrT="[Text]" custT="1"/>
      <dgm:spPr/>
      <dgm:t>
        <a:bodyPr/>
        <a:lstStyle/>
        <a:p>
          <a:pPr algn="ctr"/>
          <a:r>
            <a:rPr lang="en-US" sz="2000">
              <a:solidFill>
                <a:sysClr val="windowText" lastClr="000000"/>
              </a:solidFill>
            </a:rPr>
            <a:t>Accreditations</a:t>
          </a:r>
        </a:p>
      </dgm:t>
    </dgm:pt>
    <dgm:pt modelId="{D5E16022-82F7-4737-B19F-A25A653D1DCA}" type="parTrans" cxnId="{6729A759-9DE2-4198-AC89-DE32809F7F6D}">
      <dgm:prSet/>
      <dgm:spPr/>
      <dgm:t>
        <a:bodyPr/>
        <a:lstStyle/>
        <a:p>
          <a:pPr algn="ctr"/>
          <a:endParaRPr lang="en-US" sz="2000">
            <a:solidFill>
              <a:sysClr val="windowText" lastClr="000000"/>
            </a:solidFill>
          </a:endParaRPr>
        </a:p>
      </dgm:t>
    </dgm:pt>
    <dgm:pt modelId="{215D2E95-FD78-48D6-9B8F-16C6AB5BDED9}" type="sibTrans" cxnId="{6729A759-9DE2-4198-AC89-DE32809F7F6D}">
      <dgm:prSet/>
      <dgm:spPr/>
      <dgm:t>
        <a:bodyPr/>
        <a:lstStyle/>
        <a:p>
          <a:pPr algn="ctr"/>
          <a:endParaRPr lang="en-US" sz="2000">
            <a:solidFill>
              <a:sysClr val="windowText" lastClr="000000"/>
            </a:solidFill>
          </a:endParaRPr>
        </a:p>
      </dgm:t>
    </dgm:pt>
    <dgm:pt modelId="{B93A996B-707D-41D9-B9F5-29FABF63D787}">
      <dgm:prSet phldrT="[Text]" custT="1"/>
      <dgm:spPr/>
      <dgm:t>
        <a:bodyPr/>
        <a:lstStyle/>
        <a:p>
          <a:pPr algn="ctr"/>
          <a:r>
            <a:rPr lang="en-US" sz="2000">
              <a:solidFill>
                <a:sysClr val="windowText" lastClr="000000"/>
              </a:solidFill>
            </a:rPr>
            <a:t>External reviews and validation</a:t>
          </a:r>
        </a:p>
      </dgm:t>
    </dgm:pt>
    <dgm:pt modelId="{E8296FCF-0593-4EAD-8FDA-E640396BC6E1}" type="parTrans" cxnId="{A5F225A2-D7FB-4874-9278-D94B88C561F3}">
      <dgm:prSet/>
      <dgm:spPr/>
      <dgm:t>
        <a:bodyPr/>
        <a:lstStyle/>
        <a:p>
          <a:pPr algn="ctr"/>
          <a:endParaRPr lang="en-US" sz="2000">
            <a:solidFill>
              <a:sysClr val="windowText" lastClr="000000"/>
            </a:solidFill>
          </a:endParaRPr>
        </a:p>
      </dgm:t>
    </dgm:pt>
    <dgm:pt modelId="{FCE48D49-32B9-4ED6-8A0B-4E2BA24A5DA9}" type="sibTrans" cxnId="{A5F225A2-D7FB-4874-9278-D94B88C561F3}">
      <dgm:prSet/>
      <dgm:spPr/>
      <dgm:t>
        <a:bodyPr/>
        <a:lstStyle/>
        <a:p>
          <a:pPr algn="ctr"/>
          <a:endParaRPr lang="en-US" sz="2000">
            <a:solidFill>
              <a:sysClr val="windowText" lastClr="000000"/>
            </a:solidFill>
          </a:endParaRPr>
        </a:p>
      </dgm:t>
    </dgm:pt>
    <dgm:pt modelId="{81A689CC-696B-4E6A-BA71-6809A45512A2}">
      <dgm:prSet phldrT="[Text]" custT="1"/>
      <dgm:spPr/>
      <dgm:t>
        <a:bodyPr/>
        <a:lstStyle/>
        <a:p>
          <a:pPr algn="ctr"/>
          <a:r>
            <a:rPr lang="en-US" sz="2000">
              <a:solidFill>
                <a:sysClr val="windowText" lastClr="000000"/>
              </a:solidFill>
            </a:rPr>
            <a:t>External moderation and examination</a:t>
          </a:r>
        </a:p>
      </dgm:t>
    </dgm:pt>
    <dgm:pt modelId="{6484B0AD-C6B1-48CE-A1FE-8E07CAD4B476}" type="parTrans" cxnId="{9BB58CAA-ACC1-4212-853F-4D139A5F4809}">
      <dgm:prSet/>
      <dgm:spPr/>
      <dgm:t>
        <a:bodyPr/>
        <a:lstStyle/>
        <a:p>
          <a:pPr algn="ctr"/>
          <a:endParaRPr lang="en-US" sz="2000">
            <a:solidFill>
              <a:sysClr val="windowText" lastClr="000000"/>
            </a:solidFill>
          </a:endParaRPr>
        </a:p>
      </dgm:t>
    </dgm:pt>
    <dgm:pt modelId="{B80A3729-EF9B-44BF-9950-3E999CD364C9}" type="sibTrans" cxnId="{9BB58CAA-ACC1-4212-853F-4D139A5F4809}">
      <dgm:prSet/>
      <dgm:spPr/>
      <dgm:t>
        <a:bodyPr/>
        <a:lstStyle/>
        <a:p>
          <a:pPr algn="ctr"/>
          <a:endParaRPr lang="en-US" sz="2000">
            <a:solidFill>
              <a:sysClr val="windowText" lastClr="000000"/>
            </a:solidFill>
          </a:endParaRPr>
        </a:p>
      </dgm:t>
    </dgm:pt>
    <dgm:pt modelId="{6EA8169A-7836-4048-A792-B65809030161}" type="pres">
      <dgm:prSet presAssocID="{4EDE80A7-0769-48E2-B311-07142E4066E7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6A29FB3-6278-41A2-BAEA-E15493B8A05B}" type="pres">
      <dgm:prSet presAssocID="{4EDE80A7-0769-48E2-B311-07142E4066E7}" presName="matrix" presStyleCnt="0"/>
      <dgm:spPr/>
    </dgm:pt>
    <dgm:pt modelId="{576BA964-073A-4B3B-AE15-61F6981B3EE1}" type="pres">
      <dgm:prSet presAssocID="{4EDE80A7-0769-48E2-B311-07142E4066E7}" presName="tile1" presStyleLbl="node1" presStyleIdx="0" presStyleCnt="4"/>
      <dgm:spPr/>
      <dgm:t>
        <a:bodyPr/>
        <a:lstStyle/>
        <a:p>
          <a:endParaRPr lang="en-US"/>
        </a:p>
      </dgm:t>
    </dgm:pt>
    <dgm:pt modelId="{9BF415B4-1F37-4FAA-8F41-514246BF7317}" type="pres">
      <dgm:prSet presAssocID="{4EDE80A7-0769-48E2-B311-07142E4066E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D46B62-C8A4-4111-B65B-787C4CF51EEF}" type="pres">
      <dgm:prSet presAssocID="{4EDE80A7-0769-48E2-B311-07142E4066E7}" presName="tile2" presStyleLbl="node1" presStyleIdx="1" presStyleCnt="4"/>
      <dgm:spPr/>
      <dgm:t>
        <a:bodyPr/>
        <a:lstStyle/>
        <a:p>
          <a:endParaRPr lang="en-US"/>
        </a:p>
      </dgm:t>
    </dgm:pt>
    <dgm:pt modelId="{BFDD8F28-DB3F-4F03-A5B9-053C8EBEA639}" type="pres">
      <dgm:prSet presAssocID="{4EDE80A7-0769-48E2-B311-07142E4066E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DC5A37-E4C2-4633-97FB-2C508DA4EEB2}" type="pres">
      <dgm:prSet presAssocID="{4EDE80A7-0769-48E2-B311-07142E4066E7}" presName="tile3" presStyleLbl="node1" presStyleIdx="2" presStyleCnt="4"/>
      <dgm:spPr/>
      <dgm:t>
        <a:bodyPr/>
        <a:lstStyle/>
        <a:p>
          <a:endParaRPr lang="en-US"/>
        </a:p>
      </dgm:t>
    </dgm:pt>
    <dgm:pt modelId="{E00A9233-79AA-4221-A255-BC5577559F25}" type="pres">
      <dgm:prSet presAssocID="{4EDE80A7-0769-48E2-B311-07142E4066E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ADF420-9464-4461-A118-C83467A64A29}" type="pres">
      <dgm:prSet presAssocID="{4EDE80A7-0769-48E2-B311-07142E4066E7}" presName="tile4" presStyleLbl="node1" presStyleIdx="3" presStyleCnt="4"/>
      <dgm:spPr/>
      <dgm:t>
        <a:bodyPr/>
        <a:lstStyle/>
        <a:p>
          <a:endParaRPr lang="en-US"/>
        </a:p>
      </dgm:t>
    </dgm:pt>
    <dgm:pt modelId="{78603349-5106-42F8-B607-732312E6F0A6}" type="pres">
      <dgm:prSet presAssocID="{4EDE80A7-0769-48E2-B311-07142E4066E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CA3F3C-796C-46F0-9E92-DB8AE5A5C522}" type="pres">
      <dgm:prSet presAssocID="{4EDE80A7-0769-48E2-B311-07142E4066E7}" presName="centerTile" presStyleLbl="fgShp" presStyleIdx="0" presStyleCnt="1" custScaleX="130348" custScaleY="11573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F4E8D58-F6EC-4F4B-B829-862E540DAFA5}" type="presOf" srcId="{FFBFDC88-F8CE-4096-876C-6382787C653F}" destId="{D4CA3F3C-796C-46F0-9E92-DB8AE5A5C522}" srcOrd="0" destOrd="0" presId="urn:microsoft.com/office/officeart/2005/8/layout/matrix1"/>
    <dgm:cxn modelId="{842C01C6-BD4D-4F94-8257-4238CEDC5178}" type="presOf" srcId="{B93A996B-707D-41D9-B9F5-29FABF63D787}" destId="{E00A9233-79AA-4221-A255-BC5577559F25}" srcOrd="1" destOrd="0" presId="urn:microsoft.com/office/officeart/2005/8/layout/matrix1"/>
    <dgm:cxn modelId="{E2A67F1E-2435-4DC1-872A-35A2D57F44CB}" type="presOf" srcId="{A54C7F71-9490-40A0-982A-15AB1A8BC300}" destId="{9BF415B4-1F37-4FAA-8F41-514246BF7317}" srcOrd="1" destOrd="0" presId="urn:microsoft.com/office/officeart/2005/8/layout/matrix1"/>
    <dgm:cxn modelId="{B0C63D90-1141-43A8-9159-FC5AA4CE7AD4}" type="presOf" srcId="{D22252A5-7D10-4D8F-9D95-443C8A16F0E3}" destId="{BFDD8F28-DB3F-4F03-A5B9-053C8EBEA639}" srcOrd="1" destOrd="0" presId="urn:microsoft.com/office/officeart/2005/8/layout/matrix1"/>
    <dgm:cxn modelId="{5AF82DAC-A483-4D18-963F-3FE08AF5372D}" type="presOf" srcId="{81A689CC-696B-4E6A-BA71-6809A45512A2}" destId="{78603349-5106-42F8-B607-732312E6F0A6}" srcOrd="1" destOrd="0" presId="urn:microsoft.com/office/officeart/2005/8/layout/matrix1"/>
    <dgm:cxn modelId="{9BB58CAA-ACC1-4212-853F-4D139A5F4809}" srcId="{FFBFDC88-F8CE-4096-876C-6382787C653F}" destId="{81A689CC-696B-4E6A-BA71-6809A45512A2}" srcOrd="3" destOrd="0" parTransId="{6484B0AD-C6B1-48CE-A1FE-8E07CAD4B476}" sibTransId="{B80A3729-EF9B-44BF-9950-3E999CD364C9}"/>
    <dgm:cxn modelId="{321D2B59-A0F1-411B-83AC-AB0D8F8CB705}" srcId="{FFBFDC88-F8CE-4096-876C-6382787C653F}" destId="{A54C7F71-9490-40A0-982A-15AB1A8BC300}" srcOrd="0" destOrd="0" parTransId="{409CC43D-664F-455E-9E9F-097981208E16}" sibTransId="{2B7F8F65-5FC6-499E-A214-99A337CD1BA6}"/>
    <dgm:cxn modelId="{82B4EE2C-69BE-46A4-9DD4-131C087B13B4}" type="presOf" srcId="{4EDE80A7-0769-48E2-B311-07142E4066E7}" destId="{6EA8169A-7836-4048-A792-B65809030161}" srcOrd="0" destOrd="0" presId="urn:microsoft.com/office/officeart/2005/8/layout/matrix1"/>
    <dgm:cxn modelId="{65DE98A2-E53B-4EEA-B836-C10810CAD762}" type="presOf" srcId="{81A689CC-696B-4E6A-BA71-6809A45512A2}" destId="{CEADF420-9464-4461-A118-C83467A64A29}" srcOrd="0" destOrd="0" presId="urn:microsoft.com/office/officeart/2005/8/layout/matrix1"/>
    <dgm:cxn modelId="{C31D73F0-1B7A-4D31-9EB0-EC973F9BA319}" type="presOf" srcId="{B93A996B-707D-41D9-B9F5-29FABF63D787}" destId="{87DC5A37-E4C2-4633-97FB-2C508DA4EEB2}" srcOrd="0" destOrd="0" presId="urn:microsoft.com/office/officeart/2005/8/layout/matrix1"/>
    <dgm:cxn modelId="{6855C969-DACA-4114-8FD5-78B42DC4EE13}" type="presOf" srcId="{A54C7F71-9490-40A0-982A-15AB1A8BC300}" destId="{576BA964-073A-4B3B-AE15-61F6981B3EE1}" srcOrd="0" destOrd="0" presId="urn:microsoft.com/office/officeart/2005/8/layout/matrix1"/>
    <dgm:cxn modelId="{F6A42680-A4FB-4F1A-95AD-54D572D67D8A}" srcId="{4EDE80A7-0769-48E2-B311-07142E4066E7}" destId="{FFBFDC88-F8CE-4096-876C-6382787C653F}" srcOrd="0" destOrd="0" parTransId="{E8019798-66ED-476C-B753-76E89A22EDF9}" sibTransId="{0BF71C1D-BE4C-44D3-90ED-6E9862E8EF7F}"/>
    <dgm:cxn modelId="{A5F225A2-D7FB-4874-9278-D94B88C561F3}" srcId="{FFBFDC88-F8CE-4096-876C-6382787C653F}" destId="{B93A996B-707D-41D9-B9F5-29FABF63D787}" srcOrd="2" destOrd="0" parTransId="{E8296FCF-0593-4EAD-8FDA-E640396BC6E1}" sibTransId="{FCE48D49-32B9-4ED6-8A0B-4E2BA24A5DA9}"/>
    <dgm:cxn modelId="{8D502E50-B978-4F85-909A-5F39B6147D1F}" type="presOf" srcId="{D22252A5-7D10-4D8F-9D95-443C8A16F0E3}" destId="{58D46B62-C8A4-4111-B65B-787C4CF51EEF}" srcOrd="0" destOrd="0" presId="urn:microsoft.com/office/officeart/2005/8/layout/matrix1"/>
    <dgm:cxn modelId="{6729A759-9DE2-4198-AC89-DE32809F7F6D}" srcId="{FFBFDC88-F8CE-4096-876C-6382787C653F}" destId="{D22252A5-7D10-4D8F-9D95-443C8A16F0E3}" srcOrd="1" destOrd="0" parTransId="{D5E16022-82F7-4737-B19F-A25A653D1DCA}" sibTransId="{215D2E95-FD78-48D6-9B8F-16C6AB5BDED9}"/>
    <dgm:cxn modelId="{12D60D83-F52A-47BD-8248-E72C1EE7BF45}" type="presParOf" srcId="{6EA8169A-7836-4048-A792-B65809030161}" destId="{D6A29FB3-6278-41A2-BAEA-E15493B8A05B}" srcOrd="0" destOrd="0" presId="urn:microsoft.com/office/officeart/2005/8/layout/matrix1"/>
    <dgm:cxn modelId="{87B8383E-3BB1-4063-B235-37DCB2F1F0A3}" type="presParOf" srcId="{D6A29FB3-6278-41A2-BAEA-E15493B8A05B}" destId="{576BA964-073A-4B3B-AE15-61F6981B3EE1}" srcOrd="0" destOrd="0" presId="urn:microsoft.com/office/officeart/2005/8/layout/matrix1"/>
    <dgm:cxn modelId="{A714FD0F-35F8-455E-95E4-6892D79D0ABF}" type="presParOf" srcId="{D6A29FB3-6278-41A2-BAEA-E15493B8A05B}" destId="{9BF415B4-1F37-4FAA-8F41-514246BF7317}" srcOrd="1" destOrd="0" presId="urn:microsoft.com/office/officeart/2005/8/layout/matrix1"/>
    <dgm:cxn modelId="{B7202FC6-7DA8-4B3D-838B-A06AD2A0D1B2}" type="presParOf" srcId="{D6A29FB3-6278-41A2-BAEA-E15493B8A05B}" destId="{58D46B62-C8A4-4111-B65B-787C4CF51EEF}" srcOrd="2" destOrd="0" presId="urn:microsoft.com/office/officeart/2005/8/layout/matrix1"/>
    <dgm:cxn modelId="{20048542-293F-4C92-8940-E315F3474010}" type="presParOf" srcId="{D6A29FB3-6278-41A2-BAEA-E15493B8A05B}" destId="{BFDD8F28-DB3F-4F03-A5B9-053C8EBEA639}" srcOrd="3" destOrd="0" presId="urn:microsoft.com/office/officeart/2005/8/layout/matrix1"/>
    <dgm:cxn modelId="{B8C6C839-7084-4A4D-9073-532E7F622AA7}" type="presParOf" srcId="{D6A29FB3-6278-41A2-BAEA-E15493B8A05B}" destId="{87DC5A37-E4C2-4633-97FB-2C508DA4EEB2}" srcOrd="4" destOrd="0" presId="urn:microsoft.com/office/officeart/2005/8/layout/matrix1"/>
    <dgm:cxn modelId="{B0F19A96-ABFF-40A5-915E-869E678101F0}" type="presParOf" srcId="{D6A29FB3-6278-41A2-BAEA-E15493B8A05B}" destId="{E00A9233-79AA-4221-A255-BC5577559F25}" srcOrd="5" destOrd="0" presId="urn:microsoft.com/office/officeart/2005/8/layout/matrix1"/>
    <dgm:cxn modelId="{20783117-A72D-4864-9361-C4445BBCD0E9}" type="presParOf" srcId="{D6A29FB3-6278-41A2-BAEA-E15493B8A05B}" destId="{CEADF420-9464-4461-A118-C83467A64A29}" srcOrd="6" destOrd="0" presId="urn:microsoft.com/office/officeart/2005/8/layout/matrix1"/>
    <dgm:cxn modelId="{6C6DF056-8174-4764-8923-59DC4EC2288C}" type="presParOf" srcId="{D6A29FB3-6278-41A2-BAEA-E15493B8A05B}" destId="{78603349-5106-42F8-B607-732312E6F0A6}" srcOrd="7" destOrd="0" presId="urn:microsoft.com/office/officeart/2005/8/layout/matrix1"/>
    <dgm:cxn modelId="{1ADBB15E-4956-4247-A3B1-81293E77E45F}" type="presParOf" srcId="{6EA8169A-7836-4048-A792-B65809030161}" destId="{D4CA3F3C-796C-46F0-9E92-DB8AE5A5C522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D1C3CC2-D094-442A-B61A-F71EBFBC7F5B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830ECDE-7AEB-4749-B6A8-C5792CB9C22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101282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3CC2-D094-442A-B61A-F71EBFBC7F5B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0ECDE-7AEB-4749-B6A8-C5792CB9C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77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3CC2-D094-442A-B61A-F71EBFBC7F5B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0ECDE-7AEB-4749-B6A8-C5792CB9C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199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3CC2-D094-442A-B61A-F71EBFBC7F5B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0ECDE-7AEB-4749-B6A8-C5792CB9C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170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1C3CC2-D094-442A-B61A-F71EBFBC7F5B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30ECDE-7AEB-4749-B6A8-C5792CB9C22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550836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3CC2-D094-442A-B61A-F71EBFBC7F5B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0ECDE-7AEB-4749-B6A8-C5792CB9C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83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3CC2-D094-442A-B61A-F71EBFBC7F5B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0ECDE-7AEB-4749-B6A8-C5792CB9C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56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3CC2-D094-442A-B61A-F71EBFBC7F5B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0ECDE-7AEB-4749-B6A8-C5792CB9C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823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3CC2-D094-442A-B61A-F71EBFBC7F5B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0ECDE-7AEB-4749-B6A8-C5792CB9C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11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1C3CC2-D094-442A-B61A-F71EBFBC7F5B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30ECDE-7AEB-4749-B6A8-C5792CB9C22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55588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1C3CC2-D094-442A-B61A-F71EBFBC7F5B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30ECDE-7AEB-4749-B6A8-C5792CB9C22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21036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D1C3CC2-D094-442A-B61A-F71EBFBC7F5B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830ECDE-7AEB-4749-B6A8-C5792CB9C22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65057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7662AB7-19AE-4371-A363-EDA0EEBB6C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606040"/>
            <a:ext cx="8991600" cy="1645920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rgbClr val="C00000"/>
                </a:solidFill>
              </a:rPr>
              <a:t>Faculty initiatives for enhancement and assurance of quality in teaching &amp; learning at SLIIT</a:t>
            </a:r>
            <a:endParaRPr lang="en-US" sz="4800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3836646-3C68-4461-B584-2AF0FCE32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0706" y="4565879"/>
            <a:ext cx="6831673" cy="1086237"/>
          </a:xfrm>
        </p:spPr>
        <p:txBody>
          <a:bodyPr>
            <a:normAutofit fontScale="92500"/>
          </a:bodyPr>
          <a:lstStyle/>
          <a:p>
            <a:r>
              <a:rPr lang="en-US" b="1" i="1" dirty="0"/>
              <a:t>Anuradha </a:t>
            </a:r>
            <a:r>
              <a:rPr lang="en-US" b="1" i="1" dirty="0" err="1"/>
              <a:t>Karunasena</a:t>
            </a:r>
            <a:r>
              <a:rPr lang="en-US" b="1" i="1" dirty="0"/>
              <a:t>, Windhya Rankothge, Colin N. Peiris </a:t>
            </a:r>
          </a:p>
          <a:p>
            <a:r>
              <a:rPr lang="en-US" b="1" i="1" dirty="0"/>
              <a:t>Sri Lanka Institute of Information Technology(SLIIT)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260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FFE485-7E24-4CA7-94CE-355F9026A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Stakeholder Feedback Gathering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F0B5F6E-80F8-4919-8CB9-842C964E7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Student Feedback</a:t>
            </a:r>
          </a:p>
          <a:p>
            <a:pPr lvl="1"/>
            <a:r>
              <a:rPr lang="en-US" sz="2400" dirty="0"/>
              <a:t>collected via a student feedback form on</a:t>
            </a:r>
          </a:p>
          <a:p>
            <a:pPr lvl="2"/>
            <a:r>
              <a:rPr lang="en-US" sz="2200" dirty="0"/>
              <a:t>module : module content, workload &amp; </a:t>
            </a:r>
            <a:r>
              <a:rPr lang="en-US" sz="2200" dirty="0" err="1"/>
              <a:t>etc</a:t>
            </a:r>
            <a:endParaRPr lang="en-US" sz="2200" dirty="0"/>
          </a:p>
          <a:p>
            <a:pPr lvl="2"/>
            <a:r>
              <a:rPr lang="en-US" sz="2200" dirty="0"/>
              <a:t>lecturer : teaching methods, motivation, support &amp; etc.</a:t>
            </a:r>
          </a:p>
          <a:p>
            <a:r>
              <a:rPr lang="en-US" sz="2600" dirty="0"/>
              <a:t>Employer feedback</a:t>
            </a:r>
          </a:p>
          <a:p>
            <a:pPr lvl="1"/>
            <a:r>
              <a:rPr lang="en-US" sz="2400" dirty="0"/>
              <a:t>feedback obtained during internships </a:t>
            </a:r>
          </a:p>
          <a:p>
            <a:pPr lvl="1"/>
            <a:r>
              <a:rPr lang="en-US" sz="2400" dirty="0"/>
              <a:t>HR forum </a:t>
            </a:r>
          </a:p>
          <a:p>
            <a:pPr lvl="1"/>
            <a:r>
              <a:rPr lang="en-US" sz="2400" dirty="0"/>
              <a:t>industry consultative boards</a:t>
            </a:r>
          </a:p>
        </p:txBody>
      </p:sp>
    </p:spTree>
    <p:extLst>
      <p:ext uri="{BB962C8B-B14F-4D97-AF65-F5344CB8AC3E}">
        <p14:creationId xmlns:p14="http://schemas.microsoft.com/office/powerpoint/2010/main" val="1780535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58E5A31-2857-4FF0-9E70-89AAB6FD6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Staff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54D00A6-32A3-484C-9755-FD55425C3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Staff Development Center of SLIIT</a:t>
            </a:r>
          </a:p>
          <a:p>
            <a:pPr lvl="1"/>
            <a:r>
              <a:rPr lang="en-US" sz="2200" dirty="0"/>
              <a:t>120 hours course on teaching and learning</a:t>
            </a:r>
          </a:p>
          <a:p>
            <a:pPr lvl="1"/>
            <a:r>
              <a:rPr lang="en-US" sz="2200" dirty="0"/>
              <a:t>seminars, workshops and other courses</a:t>
            </a:r>
          </a:p>
          <a:p>
            <a:r>
              <a:rPr lang="en-US" sz="2400" dirty="0"/>
              <a:t>Funding to participate in external programs</a:t>
            </a:r>
          </a:p>
          <a:p>
            <a:pPr lvl="1"/>
            <a:r>
              <a:rPr lang="en-US" sz="2200" dirty="0"/>
              <a:t>Ex: Certification programs</a:t>
            </a:r>
          </a:p>
        </p:txBody>
      </p:sp>
    </p:spTree>
    <p:extLst>
      <p:ext uri="{BB962C8B-B14F-4D97-AF65-F5344CB8AC3E}">
        <p14:creationId xmlns:p14="http://schemas.microsoft.com/office/powerpoint/2010/main" val="2379645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1BA986-50B0-41A0-9AC0-7CAAB53A5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Technology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FC29D81-720A-464D-A2FB-4B20365BC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Technological solutions to provide effective teaching and learning</a:t>
            </a:r>
          </a:p>
          <a:p>
            <a:pPr lvl="1"/>
            <a:r>
              <a:rPr lang="en-US" sz="2200" dirty="0"/>
              <a:t>recording lectures</a:t>
            </a:r>
          </a:p>
          <a:p>
            <a:pPr lvl="1"/>
            <a:r>
              <a:rPr lang="en-US" sz="2200" dirty="0"/>
              <a:t>publishing learning materials</a:t>
            </a:r>
          </a:p>
          <a:p>
            <a:pPr lvl="1"/>
            <a:r>
              <a:rPr lang="en-US" sz="2200" dirty="0"/>
              <a:t>conduct examination and marking of answer scripts</a:t>
            </a:r>
          </a:p>
          <a:p>
            <a:pPr lvl="1"/>
            <a:r>
              <a:rPr lang="en-US" sz="2200" dirty="0"/>
              <a:t>communication between staff and student</a:t>
            </a:r>
          </a:p>
          <a:p>
            <a:pPr lvl="1"/>
            <a:r>
              <a:rPr lang="en-US" sz="2200" dirty="0"/>
              <a:t>checking for violations of academic integrity</a:t>
            </a:r>
          </a:p>
          <a:p>
            <a:pPr lvl="1"/>
            <a:r>
              <a:rPr lang="en-US" sz="2200" dirty="0"/>
              <a:t>access  to online resources such as e-books and scholarly articles via library portal</a:t>
            </a:r>
          </a:p>
        </p:txBody>
      </p:sp>
    </p:spTree>
    <p:extLst>
      <p:ext uri="{BB962C8B-B14F-4D97-AF65-F5344CB8AC3E}">
        <p14:creationId xmlns:p14="http://schemas.microsoft.com/office/powerpoint/2010/main" val="1432701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5C23A0D-ACD1-4904-BEDE-D322B12D2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 Industry Orientation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4DF22A7-BD5D-40FB-A01F-B27645328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Initiatives are taken to familiarize students with industry practice</a:t>
            </a:r>
          </a:p>
          <a:p>
            <a:pPr lvl="1"/>
            <a:r>
              <a:rPr lang="en-US" sz="2200" dirty="0"/>
              <a:t>mandatory internships instilled in programs </a:t>
            </a:r>
          </a:p>
          <a:p>
            <a:pPr lvl="1"/>
            <a:r>
              <a:rPr lang="en-US" sz="2200" dirty="0"/>
              <a:t>having lectures conducted by industry experts</a:t>
            </a:r>
          </a:p>
          <a:p>
            <a:pPr lvl="1"/>
            <a:r>
              <a:rPr lang="en-US" sz="2200" dirty="0"/>
              <a:t>obtaining feedback through industry consultative boards</a:t>
            </a:r>
          </a:p>
        </p:txBody>
      </p:sp>
    </p:spTree>
    <p:extLst>
      <p:ext uri="{BB962C8B-B14F-4D97-AF65-F5344CB8AC3E}">
        <p14:creationId xmlns:p14="http://schemas.microsoft.com/office/powerpoint/2010/main" val="24748579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F8EF7E-7B6F-4CF9-B904-57CF94DCA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 Performance-based Incentives &amp; Awards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419C1CB-5CCD-4B5B-9517-4831D74AC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Yearly performance evaluation of academic staff members </a:t>
            </a:r>
          </a:p>
          <a:p>
            <a:pPr lvl="1"/>
            <a:r>
              <a:rPr lang="en-US" sz="2200" dirty="0"/>
              <a:t>considers best practices of teaching and learning</a:t>
            </a:r>
          </a:p>
          <a:p>
            <a:r>
              <a:rPr lang="en-US" sz="2400" dirty="0"/>
              <a:t>Annual Staff Awards Night of SLIIT</a:t>
            </a:r>
          </a:p>
          <a:p>
            <a:pPr lvl="1"/>
            <a:r>
              <a:rPr lang="en-US" sz="2200" dirty="0"/>
              <a:t>recognizes teaching innovations</a:t>
            </a:r>
          </a:p>
        </p:txBody>
      </p:sp>
    </p:spTree>
    <p:extLst>
      <p:ext uri="{BB962C8B-B14F-4D97-AF65-F5344CB8AC3E}">
        <p14:creationId xmlns:p14="http://schemas.microsoft.com/office/powerpoint/2010/main" val="3537423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03AC000-66B0-406C-B502-2F536C24C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Assurance Initiatives at SLIIT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FEBE1C4-27AB-4DEA-B48A-CD97CAD26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="" xmlns:a16="http://schemas.microsoft.com/office/drawing/2014/main" id="{26E8E22F-E98A-4BA3-9D34-02C81F509B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2137626"/>
              </p:ext>
            </p:extLst>
          </p:nvPr>
        </p:nvGraphicFramePr>
        <p:xfrm>
          <a:off x="3108960" y="2286001"/>
          <a:ext cx="6288258" cy="3777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0070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C48C0B9-E30F-42DA-900A-084488772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Assurance (Contd.)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D3960E2-E029-44B2-A9DA-83EA1D504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41342"/>
            <a:ext cx="9601200" cy="462827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Satisfactory and Employability Surveys</a:t>
            </a:r>
          </a:p>
          <a:p>
            <a:pPr lvl="1"/>
            <a:r>
              <a:rPr lang="en-US" sz="2200" dirty="0"/>
              <a:t>Conducted annually</a:t>
            </a:r>
          </a:p>
          <a:p>
            <a:pPr lvl="1"/>
            <a:r>
              <a:rPr lang="en-US" sz="2200" dirty="0"/>
              <a:t>used as an indicator of fitness of purpose of academic programs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Accreditations</a:t>
            </a:r>
          </a:p>
          <a:p>
            <a:pPr lvl="1"/>
            <a:r>
              <a:rPr lang="en-US" sz="2200" dirty="0"/>
              <a:t>accreditation by professional bodies to validate fitness for purpose. </a:t>
            </a:r>
          </a:p>
          <a:p>
            <a:pPr lvl="2"/>
            <a:r>
              <a:rPr lang="en-US" sz="2000" dirty="0"/>
              <a:t>all the programs offered by the faculty are accredited by IET</a:t>
            </a:r>
          </a:p>
          <a:p>
            <a:pPr lvl="2"/>
            <a:r>
              <a:rPr lang="en-US" sz="2000" dirty="0"/>
              <a:t>accreditation CSSL</a:t>
            </a:r>
          </a:p>
        </p:txBody>
      </p:sp>
    </p:spTree>
    <p:extLst>
      <p:ext uri="{BB962C8B-B14F-4D97-AF65-F5344CB8AC3E}">
        <p14:creationId xmlns:p14="http://schemas.microsoft.com/office/powerpoint/2010/main" val="12462239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80C3941-4758-4C7C-A35F-813451AD3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Assurance (Contd.)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A58300A-A9F8-4861-BDB1-2D5351195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393700">
              <a:buNone/>
            </a:pPr>
            <a:r>
              <a:rPr lang="en-US" sz="2400" dirty="0"/>
              <a:t>3.	External reviews and validation </a:t>
            </a:r>
          </a:p>
          <a:p>
            <a:pPr lvl="1"/>
            <a:r>
              <a:rPr lang="en-US" sz="2200" dirty="0"/>
              <a:t>review conducted by </a:t>
            </a:r>
            <a:r>
              <a:rPr lang="en-US" sz="2200" dirty="0" err="1"/>
              <a:t>MoHE</a:t>
            </a:r>
            <a:r>
              <a:rPr lang="en-US" sz="2200" dirty="0"/>
              <a:t> of Sri Lanka </a:t>
            </a:r>
          </a:p>
          <a:p>
            <a:pPr lvl="1"/>
            <a:r>
              <a:rPr lang="en-US" sz="2200" dirty="0"/>
              <a:t>external bodies such as Australian Computer Society(ACS). </a:t>
            </a:r>
          </a:p>
          <a:p>
            <a:pPr marL="0" indent="0">
              <a:buNone/>
            </a:pPr>
            <a:r>
              <a:rPr lang="en-US" sz="2400" dirty="0"/>
              <a:t>4.  External examination</a:t>
            </a:r>
          </a:p>
          <a:p>
            <a:pPr lvl="1"/>
            <a:r>
              <a:rPr lang="en-US" sz="2200" dirty="0"/>
              <a:t>learning outcomes, assessments</a:t>
            </a:r>
          </a:p>
          <a:p>
            <a:pPr lvl="1"/>
            <a:r>
              <a:rPr lang="en-US" sz="2200" dirty="0"/>
              <a:t>external examination of research work</a:t>
            </a:r>
          </a:p>
        </p:txBody>
      </p:sp>
    </p:spTree>
    <p:extLst>
      <p:ext uri="{BB962C8B-B14F-4D97-AF65-F5344CB8AC3E}">
        <p14:creationId xmlns:p14="http://schemas.microsoft.com/office/powerpoint/2010/main" val="274700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8B498D-AE78-44BE-976E-5A1B9FF9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Impacts of Quality Initiatives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DE73940-1ACC-4EE7-89EC-D296A13A1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Visible via a wide range of indicators</a:t>
            </a:r>
          </a:p>
          <a:p>
            <a:pPr marL="987552" lvl="1" indent="-457200">
              <a:buFont typeface="+mj-lt"/>
              <a:buAutoNum type="arabicPeriod"/>
            </a:pPr>
            <a:r>
              <a:rPr lang="en-US" sz="2400" dirty="0"/>
              <a:t>Accreditations</a:t>
            </a:r>
          </a:p>
          <a:p>
            <a:pPr marL="987552" lvl="1" indent="-457200">
              <a:buFont typeface="+mj-lt"/>
              <a:buAutoNum type="arabicPeriod"/>
            </a:pPr>
            <a:r>
              <a:rPr lang="en-US" sz="2400" dirty="0"/>
              <a:t>Student Achievements</a:t>
            </a:r>
          </a:p>
          <a:p>
            <a:pPr marL="987552" lvl="1" indent="-457200">
              <a:buFont typeface="+mj-lt"/>
              <a:buAutoNum type="arabicPeriod"/>
            </a:pPr>
            <a:r>
              <a:rPr lang="en-US" sz="2400" dirty="0"/>
              <a:t>Public entrustment</a:t>
            </a:r>
          </a:p>
        </p:txBody>
      </p:sp>
    </p:spTree>
    <p:extLst>
      <p:ext uri="{BB962C8B-B14F-4D97-AF65-F5344CB8AC3E}">
        <p14:creationId xmlns:p14="http://schemas.microsoft.com/office/powerpoint/2010/main" val="10328952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B5E331F-74E3-400D-9C1B-285AF7D7A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Impacts of Initiatives - Accreditations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64CBF9F-A8DC-47D5-88B8-DB59013AA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Quality of teaching and learning is an major consideration for external bodies accrediting academic programs</a:t>
            </a:r>
          </a:p>
          <a:p>
            <a:r>
              <a:rPr lang="en-US" sz="2400" dirty="0"/>
              <a:t>Programs of </a:t>
            </a:r>
            <a:r>
              <a:rPr lang="en-US" sz="2400" dirty="0" err="1"/>
              <a:t>FoC</a:t>
            </a:r>
            <a:r>
              <a:rPr lang="en-US" sz="2400" dirty="0"/>
              <a:t> received</a:t>
            </a:r>
          </a:p>
          <a:p>
            <a:pPr lvl="1"/>
            <a:r>
              <a:rPr lang="en-US" sz="2200" dirty="0"/>
              <a:t>IET Accreditation</a:t>
            </a:r>
          </a:p>
          <a:p>
            <a:pPr lvl="1"/>
            <a:r>
              <a:rPr lang="en-US" sz="2200" dirty="0"/>
              <a:t>CSSL Accreditation</a:t>
            </a:r>
          </a:p>
          <a:p>
            <a:r>
              <a:rPr lang="en-US" sz="2400" dirty="0"/>
              <a:t>Degree offered by SLIIT from Curtin University is accredited by ACS</a:t>
            </a:r>
          </a:p>
        </p:txBody>
      </p:sp>
    </p:spTree>
    <p:extLst>
      <p:ext uri="{BB962C8B-B14F-4D97-AF65-F5344CB8AC3E}">
        <p14:creationId xmlns:p14="http://schemas.microsoft.com/office/powerpoint/2010/main" val="997049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C7D25B-58CB-496A-9217-ABFD6E3FC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5013D32-A281-4C74-9448-A01A7334E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Quality in higher education</a:t>
            </a:r>
          </a:p>
          <a:p>
            <a:r>
              <a:rPr lang="en-US" sz="2400" dirty="0"/>
              <a:t>Quality Enhancement and Quality Assurance</a:t>
            </a:r>
          </a:p>
          <a:p>
            <a:r>
              <a:rPr lang="en-US" sz="2400" dirty="0"/>
              <a:t>Initiatives taken to enhance and assure quality at SLIIT</a:t>
            </a:r>
          </a:p>
          <a:p>
            <a:r>
              <a:rPr lang="en-US" sz="2400" dirty="0"/>
              <a:t>Impacts of quality initiatives</a:t>
            </a:r>
          </a:p>
        </p:txBody>
      </p:sp>
    </p:spTree>
    <p:extLst>
      <p:ext uri="{BB962C8B-B14F-4D97-AF65-F5344CB8AC3E}">
        <p14:creationId xmlns:p14="http://schemas.microsoft.com/office/powerpoint/2010/main" val="10357146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AAABD9A-B019-4C1A-AA07-602612266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Impacts of Initiatives – Student Achievements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8E1E6E6-05E4-4107-AC43-435CE80C1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SLIIT students have kept abreast with students from state universities in both national and international arena</a:t>
            </a:r>
          </a:p>
          <a:p>
            <a:pPr lvl="1"/>
            <a:r>
              <a:rPr lang="en-US" dirty="0" err="1"/>
              <a:t>Ganindu</a:t>
            </a:r>
            <a:r>
              <a:rPr lang="en-US" dirty="0"/>
              <a:t> </a:t>
            </a:r>
            <a:r>
              <a:rPr lang="en-US" dirty="0" err="1"/>
              <a:t>Nanayakkara</a:t>
            </a:r>
            <a:r>
              <a:rPr lang="en-US" dirty="0"/>
              <a:t>, creator of the </a:t>
            </a:r>
            <a:r>
              <a:rPr lang="en-US" dirty="0" err="1"/>
              <a:t>iHelmet</a:t>
            </a:r>
            <a:r>
              <a:rPr lang="en-US" dirty="0"/>
              <a:t> won $500,000 as first runner-up in the Verizon 2015 Powerful Answers Award contest</a:t>
            </a:r>
          </a:p>
          <a:p>
            <a:pPr lvl="1"/>
            <a:r>
              <a:rPr lang="en-US" dirty="0"/>
              <a:t>3 gold awards, 2 silver awards, 2 bronze awards and 13 merit awards at NBQSA during last 5 years</a:t>
            </a:r>
          </a:p>
          <a:p>
            <a:pPr lvl="1"/>
            <a:r>
              <a:rPr lang="en-US" dirty="0"/>
              <a:t>Merit award representing Sri Lanka at APICTA in Hong Kong </a:t>
            </a:r>
          </a:p>
          <a:p>
            <a:pPr lvl="1"/>
            <a:r>
              <a:rPr lang="en-US" dirty="0"/>
              <a:t>G</a:t>
            </a:r>
            <a:r>
              <a:rPr lang="en-US"/>
              <a:t>old </a:t>
            </a:r>
            <a:r>
              <a:rPr lang="en-US" dirty="0"/>
              <a:t>award at E-</a:t>
            </a:r>
            <a:r>
              <a:rPr lang="en-US" dirty="0" err="1"/>
              <a:t>Swabhimani</a:t>
            </a:r>
            <a:endParaRPr lang="en-US" dirty="0"/>
          </a:p>
          <a:p>
            <a:pPr lvl="1"/>
            <a:r>
              <a:rPr lang="en-US" dirty="0"/>
              <a:t>Produced several renown entrepreneurs in Sri Lanka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07026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287EF68-4C19-464C-BEF8-E1F8C0940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Impacts of Initiatives – Public Entrustment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D119DAF-F71B-4EE9-969D-5E27D7CF7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52832"/>
            <a:ext cx="9601200" cy="3581400"/>
          </a:xfrm>
        </p:spPr>
        <p:txBody>
          <a:bodyPr/>
          <a:lstStyle/>
          <a:p>
            <a:r>
              <a:rPr lang="en-US" dirty="0"/>
              <a:t>During the past few years </a:t>
            </a:r>
            <a:r>
              <a:rPr lang="en-US" dirty="0" err="1"/>
              <a:t>FoC</a:t>
            </a:r>
            <a:r>
              <a:rPr lang="en-US" dirty="0"/>
              <a:t> received a large number of applications for enrollment.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44AFEF6B-4B40-46C0-BFEC-4A8E5E88ED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1337717"/>
              </p:ext>
            </p:extLst>
          </p:nvPr>
        </p:nvGraphicFramePr>
        <p:xfrm>
          <a:off x="2628313" y="2616592"/>
          <a:ext cx="7669238" cy="3938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77694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3D3302-EE57-4033-8F59-909B60708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E505CE9-AE73-4A3F-AC6B-6C24827D6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6000" dirty="0"/>
          </a:p>
          <a:p>
            <a:pPr marL="0" indent="0" algn="ctr">
              <a:buNone/>
            </a:pPr>
            <a:r>
              <a:rPr lang="en-US" sz="6000" dirty="0"/>
              <a:t>Thank you !</a:t>
            </a:r>
          </a:p>
        </p:txBody>
      </p:sp>
    </p:spTree>
    <p:extLst>
      <p:ext uri="{BB962C8B-B14F-4D97-AF65-F5344CB8AC3E}">
        <p14:creationId xmlns:p14="http://schemas.microsoft.com/office/powerpoint/2010/main" val="3901673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CD85603-4906-4105-B5B0-00B8A5982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What does quality mean in HE?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DEF273F-025D-4396-9F76-FD0147CFE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72529"/>
            <a:ext cx="9601200" cy="4399671"/>
          </a:xfrm>
        </p:spPr>
        <p:txBody>
          <a:bodyPr>
            <a:normAutofit/>
          </a:bodyPr>
          <a:lstStyle/>
          <a:p>
            <a:r>
              <a:rPr lang="en-US" sz="2400" dirty="0"/>
              <a:t>Generally the term quality refers to </a:t>
            </a:r>
          </a:p>
          <a:p>
            <a:pPr lvl="1"/>
            <a:r>
              <a:rPr lang="en-US" sz="2200" dirty="0"/>
              <a:t>adherence to pre-defined standards, </a:t>
            </a:r>
          </a:p>
          <a:p>
            <a:pPr lvl="1"/>
            <a:r>
              <a:rPr lang="en-US" sz="2200" dirty="0"/>
              <a:t>fitness to purpose  of the product or service developed, </a:t>
            </a:r>
          </a:p>
          <a:p>
            <a:pPr lvl="1"/>
            <a:r>
              <a:rPr lang="en-US" sz="2200" dirty="0"/>
              <a:t>meeting customer needs (</a:t>
            </a:r>
            <a:r>
              <a:rPr lang="en-US" sz="2200" dirty="0" err="1"/>
              <a:t>Seyyed</a:t>
            </a:r>
            <a:r>
              <a:rPr lang="en-US" sz="2200" dirty="0"/>
              <a:t>-Hashemi &amp; Leitner, 2004)</a:t>
            </a:r>
          </a:p>
          <a:p>
            <a:r>
              <a:rPr lang="en-US" sz="2400" dirty="0"/>
              <a:t>In the context of education, quality may refer to as</a:t>
            </a:r>
          </a:p>
          <a:p>
            <a:pPr lvl="1"/>
            <a:r>
              <a:rPr lang="en-US" sz="2200" dirty="0"/>
              <a:t>fitness for purpose of academic standards</a:t>
            </a:r>
          </a:p>
          <a:p>
            <a:pPr lvl="1"/>
            <a:r>
              <a:rPr lang="en-US" sz="2200" dirty="0"/>
              <a:t>producing qualified and competent graduates at a reasonable cost,</a:t>
            </a:r>
          </a:p>
          <a:p>
            <a:pPr lvl="1"/>
            <a:r>
              <a:rPr lang="en-US" sz="2200" dirty="0"/>
              <a:t>transforming the students to professionals (Harvey &amp; Green, 2002)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44219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F224DB-3B42-42F1-BFF5-ACE7CCAD6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/>
              <a:t>Quality Enhancement and Quality Assurance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A872684-BE4F-4B51-9FDC-BB1235DEA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99771"/>
            <a:ext cx="9601200" cy="4920344"/>
          </a:xfrm>
        </p:spPr>
        <p:txBody>
          <a:bodyPr>
            <a:normAutofit/>
          </a:bodyPr>
          <a:lstStyle/>
          <a:p>
            <a:r>
              <a:rPr lang="en-US" sz="2400" dirty="0"/>
              <a:t>Quality Enhancement is </a:t>
            </a:r>
          </a:p>
          <a:p>
            <a:pPr lvl="1"/>
            <a:r>
              <a:rPr lang="en-US" sz="2200" dirty="0"/>
              <a:t>more focused on improvement and development</a:t>
            </a:r>
          </a:p>
          <a:p>
            <a:pPr lvl="1"/>
            <a:r>
              <a:rPr lang="en-US" sz="2200" dirty="0"/>
              <a:t>a formative process</a:t>
            </a:r>
          </a:p>
          <a:p>
            <a:pPr lvl="1"/>
            <a:r>
              <a:rPr lang="en-US" sz="2200" dirty="0"/>
              <a:t>focuses on present and the future (</a:t>
            </a:r>
            <a:r>
              <a:rPr lang="en-US" dirty="0" err="1"/>
              <a:t>Elassy</a:t>
            </a:r>
            <a:r>
              <a:rPr lang="en-US" dirty="0"/>
              <a:t>, 2015)</a:t>
            </a:r>
            <a:endParaRPr lang="en-US" sz="2200" dirty="0"/>
          </a:p>
          <a:p>
            <a:r>
              <a:rPr lang="en-US" sz="2400" dirty="0"/>
              <a:t>Quality Assurance</a:t>
            </a:r>
          </a:p>
          <a:p>
            <a:pPr lvl="1"/>
            <a:r>
              <a:rPr lang="en-US" sz="2200" dirty="0"/>
              <a:t>more associated with assessment and accountability</a:t>
            </a:r>
          </a:p>
          <a:p>
            <a:pPr lvl="1"/>
            <a:r>
              <a:rPr lang="en-US" sz="2200" dirty="0"/>
              <a:t>a summative process</a:t>
            </a:r>
          </a:p>
          <a:p>
            <a:pPr lvl="1"/>
            <a:r>
              <a:rPr lang="en-US" sz="2200" dirty="0"/>
              <a:t>focuses on the past (</a:t>
            </a:r>
            <a:r>
              <a:rPr lang="en-US" dirty="0" err="1"/>
              <a:t>Elassy</a:t>
            </a:r>
            <a:r>
              <a:rPr lang="en-US" dirty="0"/>
              <a:t>, 2015)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77370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C947D18-DB03-4484-9F75-3125B1C63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420B8FA-D4A7-4DAC-A7DA-A42A4AE6E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30400"/>
            <a:ext cx="9601200" cy="4354286"/>
          </a:xfrm>
        </p:spPr>
        <p:txBody>
          <a:bodyPr>
            <a:normAutofit/>
          </a:bodyPr>
          <a:lstStyle/>
          <a:p>
            <a:r>
              <a:rPr lang="en-US" sz="2400" dirty="0"/>
              <a:t>A leading non-state degree awarding institute established in 1999.</a:t>
            </a:r>
          </a:p>
          <a:p>
            <a:r>
              <a:rPr lang="en-US" sz="2400" dirty="0"/>
              <a:t>Member of the ACU, IAU and APQN.</a:t>
            </a:r>
          </a:p>
          <a:p>
            <a:r>
              <a:rPr lang="en-US" sz="2400" dirty="0"/>
              <a:t>More than 13000 alumni</a:t>
            </a:r>
          </a:p>
          <a:p>
            <a:r>
              <a:rPr lang="en-US" sz="2400" dirty="0"/>
              <a:t>Initiatives for quality are taken by </a:t>
            </a:r>
          </a:p>
          <a:p>
            <a:pPr lvl="1"/>
            <a:r>
              <a:rPr lang="en-US" sz="2400" dirty="0"/>
              <a:t>Internal </a:t>
            </a:r>
            <a:r>
              <a:rPr lang="en-US" sz="2400"/>
              <a:t>Quality Assurance Unit(</a:t>
            </a:r>
            <a:r>
              <a:rPr lang="en-US" sz="2400" dirty="0"/>
              <a:t>IQAU) and</a:t>
            </a:r>
          </a:p>
          <a:p>
            <a:pPr lvl="1"/>
            <a:r>
              <a:rPr lang="en-US" sz="2400" dirty="0"/>
              <a:t>Faculty Quality Cells (FQCs)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87517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1C4BB9E-AA9E-4B0E-B843-42DE7D96B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Enhancement Initiatives at SLIIT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EC8F3EE-3907-40A0-8B8C-75F9E7CBD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DA651D46-AAD4-4A14-B908-F716F2FFA72E}"/>
              </a:ext>
            </a:extLst>
          </p:cNvPr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065" y="1461406"/>
            <a:ext cx="5378450" cy="5142593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="" xmlns:a16="http://schemas.microsoft.com/office/drawing/2014/main" id="{F8B6B4D1-383D-4CC7-8A30-918F15B207C1}"/>
              </a:ext>
            </a:extLst>
          </p:cNvPr>
          <p:cNvSpPr/>
          <p:nvPr/>
        </p:nvSpPr>
        <p:spPr>
          <a:xfrm>
            <a:off x="4459457" y="2616591"/>
            <a:ext cx="3010487" cy="278000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677E664E-E053-4F20-AAE5-926CD03D103E}"/>
              </a:ext>
            </a:extLst>
          </p:cNvPr>
          <p:cNvSpPr txBox="1"/>
          <p:nvPr/>
        </p:nvSpPr>
        <p:spPr>
          <a:xfrm>
            <a:off x="4815784" y="3529538"/>
            <a:ext cx="229101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Quality </a:t>
            </a:r>
          </a:p>
          <a:p>
            <a:pPr algn="ctr"/>
            <a:r>
              <a:rPr lang="en-US" sz="2800" dirty="0"/>
              <a:t>Enhancement</a:t>
            </a:r>
          </a:p>
        </p:txBody>
      </p:sp>
    </p:spTree>
    <p:extLst>
      <p:ext uri="{BB962C8B-B14F-4D97-AF65-F5344CB8AC3E}">
        <p14:creationId xmlns:p14="http://schemas.microsoft.com/office/powerpoint/2010/main" val="1644249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E7786F-593F-417F-81CB-C355C881B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Policies and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B83F808-1974-46D5-B21A-4B5C1421C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53883"/>
            <a:ext cx="9601200" cy="4375052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Policies </a:t>
            </a:r>
          </a:p>
          <a:p>
            <a:pPr lvl="1"/>
            <a:r>
              <a:rPr lang="en-US" sz="2200" dirty="0"/>
              <a:t>graduate attribute policy, </a:t>
            </a:r>
          </a:p>
          <a:p>
            <a:pPr lvl="1"/>
            <a:r>
              <a:rPr lang="en-US" sz="2200" dirty="0"/>
              <a:t>assessment policy, </a:t>
            </a:r>
          </a:p>
          <a:p>
            <a:pPr lvl="1"/>
            <a:r>
              <a:rPr lang="en-US" sz="2200" dirty="0"/>
              <a:t>the academic integrity policy</a:t>
            </a:r>
          </a:p>
          <a:p>
            <a:r>
              <a:rPr lang="en-US" sz="2400" dirty="0"/>
              <a:t>Procedures</a:t>
            </a:r>
          </a:p>
          <a:p>
            <a:pPr lvl="1">
              <a:lnSpc>
                <a:spcPct val="104000"/>
              </a:lnSpc>
            </a:pPr>
            <a:r>
              <a:rPr lang="en-US" sz="2200" dirty="0"/>
              <a:t>approval of modules/programs, </a:t>
            </a:r>
          </a:p>
          <a:p>
            <a:pPr lvl="1">
              <a:lnSpc>
                <a:spcPct val="104000"/>
              </a:lnSpc>
            </a:pPr>
            <a:r>
              <a:rPr lang="en-US" sz="2200" dirty="0"/>
              <a:t>revising modules/programs, </a:t>
            </a:r>
          </a:p>
          <a:p>
            <a:pPr lvl="1">
              <a:lnSpc>
                <a:spcPct val="104000"/>
              </a:lnSpc>
            </a:pPr>
            <a:r>
              <a:rPr lang="en-US" sz="2200" dirty="0"/>
              <a:t>setting assessments, </a:t>
            </a:r>
          </a:p>
          <a:p>
            <a:pPr lvl="1">
              <a:lnSpc>
                <a:spcPct val="104000"/>
              </a:lnSpc>
            </a:pPr>
            <a:r>
              <a:rPr lang="en-US" sz="2200" dirty="0"/>
              <a:t>using learning management systems </a:t>
            </a:r>
          </a:p>
          <a:p>
            <a:pPr lvl="1">
              <a:lnSpc>
                <a:spcPct val="104000"/>
              </a:lnSpc>
            </a:pPr>
            <a:r>
              <a:rPr lang="en-US" sz="2200" dirty="0"/>
              <a:t>archiving materials</a:t>
            </a:r>
          </a:p>
          <a:p>
            <a:pPr lvl="1">
              <a:lnSpc>
                <a:spcPct val="104000"/>
              </a:lnSpc>
            </a:pPr>
            <a:r>
              <a:rPr lang="en-US" sz="2200" dirty="0"/>
              <a:t> publishing results</a:t>
            </a:r>
          </a:p>
        </p:txBody>
      </p:sp>
    </p:spTree>
    <p:extLst>
      <p:ext uri="{BB962C8B-B14F-4D97-AF65-F5344CB8AC3E}">
        <p14:creationId xmlns:p14="http://schemas.microsoft.com/office/powerpoint/2010/main" val="4098621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18D05B-3678-473B-8A94-E0AA996C7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Reviews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B0DE349-FA17-4E3D-B4BE-357827742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85071"/>
            <a:ext cx="9601200" cy="4515729"/>
          </a:xfrm>
        </p:spPr>
        <p:txBody>
          <a:bodyPr>
            <a:normAutofit/>
          </a:bodyPr>
          <a:lstStyle/>
          <a:p>
            <a:r>
              <a:rPr lang="en-US" sz="2400" dirty="0"/>
              <a:t>Program level reviews</a:t>
            </a:r>
          </a:p>
          <a:p>
            <a:pPr lvl="1"/>
            <a:r>
              <a:rPr lang="en-US" sz="2200" dirty="0"/>
              <a:t>external reviewers prior to program approval,</a:t>
            </a:r>
          </a:p>
          <a:p>
            <a:pPr lvl="1"/>
            <a:r>
              <a:rPr lang="en-US" sz="2200" dirty="0"/>
              <a:t>reviews conducted within departments and </a:t>
            </a:r>
          </a:p>
          <a:p>
            <a:pPr lvl="1"/>
            <a:r>
              <a:rPr lang="en-US" sz="2200" dirty="0"/>
              <a:t>reviews conducted by industry consultative boards</a:t>
            </a:r>
          </a:p>
          <a:p>
            <a:r>
              <a:rPr lang="en-US" sz="2400" dirty="0"/>
              <a:t>Module reviews</a:t>
            </a:r>
          </a:p>
          <a:p>
            <a:pPr lvl="1"/>
            <a:r>
              <a:rPr lang="en-US" sz="2200" dirty="0"/>
              <a:t>a self-review of reflection summarizing</a:t>
            </a:r>
          </a:p>
          <a:p>
            <a:pPr lvl="2"/>
            <a:r>
              <a:rPr lang="en-US" sz="2000" dirty="0"/>
              <a:t>best practices </a:t>
            </a:r>
          </a:p>
          <a:p>
            <a:pPr lvl="2"/>
            <a:r>
              <a:rPr lang="en-US" sz="2000" dirty="0"/>
              <a:t>student feedback</a:t>
            </a:r>
          </a:p>
          <a:p>
            <a:pPr lvl="2"/>
            <a:r>
              <a:rPr lang="en-US" sz="2000" dirty="0"/>
              <a:t>moderator feedback</a:t>
            </a:r>
          </a:p>
          <a:p>
            <a:pPr lvl="2"/>
            <a:r>
              <a:rPr lang="en-US" sz="2000" dirty="0"/>
              <a:t>improvements to be made in future</a:t>
            </a:r>
          </a:p>
        </p:txBody>
      </p:sp>
    </p:spTree>
    <p:extLst>
      <p:ext uri="{BB962C8B-B14F-4D97-AF65-F5344CB8AC3E}">
        <p14:creationId xmlns:p14="http://schemas.microsoft.com/office/powerpoint/2010/main" val="2505609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78DFB4-5A2A-499D-9A82-048E48C2E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Moderation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0CB77FE-E1C5-4C4B-A697-6867DAA87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7200"/>
            <a:ext cx="9981028" cy="4614203"/>
          </a:xfrm>
        </p:spPr>
        <p:txBody>
          <a:bodyPr>
            <a:normAutofit/>
          </a:bodyPr>
          <a:lstStyle/>
          <a:p>
            <a:r>
              <a:rPr lang="en-US" sz="2400" dirty="0"/>
              <a:t>Assessment moderation</a:t>
            </a:r>
          </a:p>
          <a:p>
            <a:pPr lvl="1"/>
            <a:r>
              <a:rPr lang="en-US" sz="2200" dirty="0"/>
              <a:t>conducted internally as well as externally</a:t>
            </a:r>
          </a:p>
          <a:p>
            <a:pPr lvl="1"/>
            <a:r>
              <a:rPr lang="en-US" sz="2200" dirty="0"/>
              <a:t>factors considered : </a:t>
            </a:r>
          </a:p>
          <a:p>
            <a:pPr lvl="2"/>
            <a:r>
              <a:rPr lang="en-US" sz="2000" dirty="0"/>
              <a:t>whether learning outcomes are met, </a:t>
            </a:r>
          </a:p>
          <a:p>
            <a:pPr lvl="2"/>
            <a:r>
              <a:rPr lang="en-US" sz="2000" dirty="0"/>
              <a:t>marks distribution is appropriate, </a:t>
            </a:r>
          </a:p>
          <a:p>
            <a:pPr lvl="2"/>
            <a:r>
              <a:rPr lang="en-US" sz="2000" dirty="0"/>
              <a:t>questions are suitable for the level of study of the module </a:t>
            </a:r>
          </a:p>
          <a:p>
            <a:r>
              <a:rPr lang="en-US" sz="2400" dirty="0"/>
              <a:t>Marking moderation</a:t>
            </a:r>
          </a:p>
          <a:p>
            <a:pPr lvl="1"/>
            <a:r>
              <a:rPr lang="en-US" sz="2200" dirty="0"/>
              <a:t>assess whether the marking is conducted in a consistent manner </a:t>
            </a:r>
          </a:p>
          <a:p>
            <a:pPr lvl="1"/>
            <a:r>
              <a:rPr lang="en-US" sz="2200" dirty="0"/>
              <a:t>feedback on how the marking can be further improved is given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5550911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1424</TotalTime>
  <Words>804</Words>
  <Application>Microsoft Office PowerPoint</Application>
  <PresentationFormat>Widescreen</PresentationFormat>
  <Paragraphs>148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Franklin Gothic Book</vt:lpstr>
      <vt:lpstr>Crop</vt:lpstr>
      <vt:lpstr>Faculty initiatives for enhancement and assurance of quality in teaching &amp; learning at SLIIT</vt:lpstr>
      <vt:lpstr>Overview</vt:lpstr>
      <vt:lpstr>What does quality mean in HE?</vt:lpstr>
      <vt:lpstr>Quality Enhancement and Quality Assurance</vt:lpstr>
      <vt:lpstr>SLIIT</vt:lpstr>
      <vt:lpstr>Quality Enhancement Initiatives at SLIIT</vt:lpstr>
      <vt:lpstr>1. Policies and Procedures</vt:lpstr>
      <vt:lpstr>2. Reviews</vt:lpstr>
      <vt:lpstr>3. Moderation</vt:lpstr>
      <vt:lpstr>4. Stakeholder Feedback Gathering</vt:lpstr>
      <vt:lpstr>5. Staff Development</vt:lpstr>
      <vt:lpstr>6. Technology Integration</vt:lpstr>
      <vt:lpstr>7. Industry Orientation</vt:lpstr>
      <vt:lpstr>8. Performance-based Incentives &amp; Awards </vt:lpstr>
      <vt:lpstr>Quality Assurance Initiatives at SLIIT </vt:lpstr>
      <vt:lpstr>Quality Assurance (Contd.)</vt:lpstr>
      <vt:lpstr>Quality Assurance (Contd.)</vt:lpstr>
      <vt:lpstr>Impacts of Quality Initiatives</vt:lpstr>
      <vt:lpstr>Impacts of Initiatives - Accreditations</vt:lpstr>
      <vt:lpstr>Impacts of Initiatives – Student Achievements</vt:lpstr>
      <vt:lpstr>Impacts of Initiatives – Public Entrustment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Anuradha Karunnasena</dc:creator>
  <cp:lastModifiedBy>DELL</cp:lastModifiedBy>
  <cp:revision>76</cp:revision>
  <cp:lastPrinted>2019-03-26T08:45:02Z</cp:lastPrinted>
  <dcterms:created xsi:type="dcterms:W3CDTF">2019-03-18T14:26:23Z</dcterms:created>
  <dcterms:modified xsi:type="dcterms:W3CDTF">2019-05-29T06:31:10Z</dcterms:modified>
</cp:coreProperties>
</file>