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79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1495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4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17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2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13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3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53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273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94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9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117137A-F462-47A5-A83C-A75D97843865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359A73-9453-4532-A832-A3A348E230B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553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84E38C-D0C2-47AA-90CE-0E7D005A5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385" y="758952"/>
            <a:ext cx="10663310" cy="3566160"/>
          </a:xfrm>
        </p:spPr>
        <p:txBody>
          <a:bodyPr>
            <a:normAutofit/>
          </a:bodyPr>
          <a:lstStyle/>
          <a:p>
            <a:pPr algn="ctr"/>
            <a:r>
              <a:rPr lang="en-US" sz="4600" b="1" dirty="0"/>
              <a:t>Staff Reward and Recognition Scheme to Motivate Academic Staff in Higher Education: </a:t>
            </a:r>
            <a:r>
              <a:rPr lang="en-US" sz="4200" b="1" dirty="0"/>
              <a:t/>
            </a:r>
            <a:br>
              <a:rPr lang="en-US" sz="4200" b="1" dirty="0"/>
            </a:br>
            <a:r>
              <a:rPr lang="en-US" sz="4200" b="1" dirty="0"/>
              <a:t/>
            </a:r>
            <a:br>
              <a:rPr lang="en-US" sz="4200" b="1" dirty="0"/>
            </a:br>
            <a:r>
              <a:rPr lang="en-US" sz="3800" b="1" dirty="0"/>
              <a:t>Case Study in</a:t>
            </a:r>
            <a:br>
              <a:rPr lang="en-US" sz="3800" b="1" dirty="0"/>
            </a:br>
            <a:r>
              <a:rPr lang="en-US" sz="3800" b="1" dirty="0"/>
              <a:t>Sri Lanka Institute of Information 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3E5595B-E68B-4982-A8B2-19F4DEFF0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2184" y="5527548"/>
            <a:ext cx="9484395" cy="1143000"/>
          </a:xfrm>
        </p:spPr>
        <p:txBody>
          <a:bodyPr/>
          <a:lstStyle/>
          <a:p>
            <a:pPr algn="ctr"/>
            <a:r>
              <a:rPr lang="en-US" b="1" cap="none" dirty="0">
                <a:solidFill>
                  <a:schemeClr val="tx1"/>
                </a:solidFill>
              </a:rPr>
              <a:t>Windhya Rankothge, Anuradha </a:t>
            </a:r>
            <a:r>
              <a:rPr lang="en-US" b="1" cap="none" dirty="0" err="1">
                <a:solidFill>
                  <a:schemeClr val="tx1"/>
                </a:solidFill>
              </a:rPr>
              <a:t>Karunasena</a:t>
            </a:r>
            <a:r>
              <a:rPr lang="en-US" b="1" cap="none" dirty="0">
                <a:solidFill>
                  <a:schemeClr val="tx1"/>
                </a:solidFill>
              </a:rPr>
              <a:t>, Colin Peiris</a:t>
            </a:r>
          </a:p>
        </p:txBody>
      </p:sp>
    </p:spTree>
    <p:extLst>
      <p:ext uri="{BB962C8B-B14F-4D97-AF65-F5344CB8AC3E}">
        <p14:creationId xmlns:p14="http://schemas.microsoft.com/office/powerpoint/2010/main" val="2208778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3871482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Quantified evaluation</a:t>
            </a:r>
          </a:p>
          <a:p>
            <a:pPr marL="576263" indent="-3508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Based on the standard academic activities a faculty member should engage with (work load).</a:t>
            </a:r>
          </a:p>
          <a:p>
            <a:pPr marL="576263" indent="-3508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Provide a balance between staff who are teaching modules with a larger number of students with staff who are engaged in teaching larger number of modules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D141BAD-08C4-4B6C-89EC-F6A0DE08BE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4028" y="4020457"/>
            <a:ext cx="3808198" cy="267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185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3871482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Quantified evaluation Cont.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="" xmlns:a16="http://schemas.microsoft.com/office/drawing/2014/main" id="{13C1A274-BCA9-49D5-8F10-EA1D7BA0F6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7714934"/>
                  </p:ext>
                </p:extLst>
              </p:nvPr>
            </p:nvGraphicFramePr>
            <p:xfrm>
              <a:off x="229771" y="2651761"/>
              <a:ext cx="11732455" cy="290392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73530">
                      <a:extLst>
                        <a:ext uri="{9D8B030D-6E8A-4147-A177-3AD203B41FA5}">
                          <a16:colId xmlns="" xmlns:a16="http://schemas.microsoft.com/office/drawing/2014/main" val="1487404683"/>
                        </a:ext>
                      </a:extLst>
                    </a:gridCol>
                    <a:gridCol w="2824572">
                      <a:extLst>
                        <a:ext uri="{9D8B030D-6E8A-4147-A177-3AD203B41FA5}">
                          <a16:colId xmlns="" xmlns:a16="http://schemas.microsoft.com/office/drawing/2014/main" val="2867550358"/>
                        </a:ext>
                      </a:extLst>
                    </a:gridCol>
                    <a:gridCol w="7334353">
                      <a:extLst>
                        <a:ext uri="{9D8B030D-6E8A-4147-A177-3AD203B41FA5}">
                          <a16:colId xmlns="" xmlns:a16="http://schemas.microsoft.com/office/drawing/2014/main" val="866045088"/>
                        </a:ext>
                      </a:extLst>
                    </a:gridCol>
                  </a:tblGrid>
                  <a:tr h="52784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Parameter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Description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Remarks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272546693"/>
                      </a:ext>
                    </a:extLst>
                  </a:tr>
                  <a:tr h="613660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NZ" sz="1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Number of time table hours allocated for delivery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A 3-credit course will, in general, have 2 hours of teaching, one hour of tutorials and 2 hours of labs each week. </a:t>
                          </a: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520839523"/>
                      </a:ext>
                    </a:extLst>
                  </a:tr>
                  <a:tr h="953341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NZ" sz="1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 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Contribution factor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If modules are shared between faculty members, then this factor should reflect it. </a:t>
                          </a:r>
                        </a:p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For example, if the lectures are shared between two lecturers on a 50%-50% basis, one person can claim with n=0.5 only.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2945745791"/>
                      </a:ext>
                    </a:extLst>
                  </a:tr>
                  <a:tr h="512233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NZ" sz="1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Workload adjustment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Work adjustment factor is based on the student numbers in the class.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90342512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13C1A274-BCA9-49D5-8F10-EA1D7BA0F61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67714934"/>
                  </p:ext>
                </p:extLst>
              </p:nvPr>
            </p:nvGraphicFramePr>
            <p:xfrm>
              <a:off x="229771" y="2651761"/>
              <a:ext cx="11732455" cy="289091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73530">
                      <a:extLst>
                        <a:ext uri="{9D8B030D-6E8A-4147-A177-3AD203B41FA5}">
                          <a16:colId xmlns:a16="http://schemas.microsoft.com/office/drawing/2014/main" val="1487404683"/>
                        </a:ext>
                      </a:extLst>
                    </a:gridCol>
                    <a:gridCol w="2824572">
                      <a:extLst>
                        <a:ext uri="{9D8B030D-6E8A-4147-A177-3AD203B41FA5}">
                          <a16:colId xmlns:a16="http://schemas.microsoft.com/office/drawing/2014/main" val="2867550358"/>
                        </a:ext>
                      </a:extLst>
                    </a:gridCol>
                    <a:gridCol w="7334353">
                      <a:extLst>
                        <a:ext uri="{9D8B030D-6E8A-4147-A177-3AD203B41FA5}">
                          <a16:colId xmlns:a16="http://schemas.microsoft.com/office/drawing/2014/main" val="866045088"/>
                        </a:ext>
                      </a:extLst>
                    </a:gridCol>
                  </a:tblGrid>
                  <a:tr h="527846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Parameter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Description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Remarks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2546693"/>
                      </a:ext>
                    </a:extLst>
                  </a:tr>
                  <a:tr h="6136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8" t="-98020" r="-647287" b="-2861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Number of time table hours allocated for delivery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A 3-credit course will, in general, have 2 hours of teaching, one hour of tutorials and 2 hours of labs each week. </a:t>
                          </a: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20839523"/>
                      </a:ext>
                    </a:extLst>
                  </a:tr>
                  <a:tr h="123717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8" t="-98522" r="-647287" b="-423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Contribution factor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If modules are shared between faculty members, then this factor should reflect it. </a:t>
                          </a:r>
                        </a:p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For example, if the lectures are shared between two lecturers on a 50%-50% basis, one person can claim with n=0.5 only.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45745791"/>
                      </a:ext>
                    </a:extLst>
                  </a:tr>
                  <a:tr h="5122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88" t="-479762" r="-647287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Workload adjustment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NZ" sz="1800" dirty="0">
                              <a:solidFill>
                                <a:schemeClr val="tx1"/>
                              </a:solidFill>
                              <a:effectLst/>
                            </a:rPr>
                            <a:t>Work adjustment factor is based on the student numbers in the class.</a:t>
                          </a:r>
                          <a:endParaRPr lang="en-US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342512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87407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3871482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Quantified evaluation Cont.</a:t>
            </a:r>
          </a:p>
          <a:p>
            <a:pPr marL="576263" indent="-3508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The workload adjustment parameter </a:t>
            </a:r>
            <a:r>
              <a:rPr lang="en-US" sz="2200" i="1" dirty="0"/>
              <a:t>p</a:t>
            </a:r>
            <a:r>
              <a:rPr lang="en-US" sz="2200" dirty="0"/>
              <a:t> balances between staff who are teaching modules with a larger number of students with staff who are engaged in teaching larger number of modules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="" xmlns:a16="http://schemas.microsoft.com/office/drawing/2014/main" id="{864619C8-AB45-4242-90CD-D03097B2E0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2764161"/>
                  </p:ext>
                </p:extLst>
              </p:nvPr>
            </p:nvGraphicFramePr>
            <p:xfrm>
              <a:off x="4481085" y="3924973"/>
              <a:ext cx="3229830" cy="206786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51896">
                      <a:extLst>
                        <a:ext uri="{9D8B030D-6E8A-4147-A177-3AD203B41FA5}">
                          <a16:colId xmlns="" xmlns:a16="http://schemas.microsoft.com/office/drawing/2014/main" val="2429981658"/>
                        </a:ext>
                      </a:extLst>
                    </a:gridCol>
                    <a:gridCol w="1077934">
                      <a:extLst>
                        <a:ext uri="{9D8B030D-6E8A-4147-A177-3AD203B41FA5}">
                          <a16:colId xmlns="" xmlns:a16="http://schemas.microsoft.com/office/drawing/2014/main" val="3190779309"/>
                        </a:ext>
                      </a:extLst>
                    </a:gridCol>
                  </a:tblGrid>
                  <a:tr h="428707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Class size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3266482079"/>
                      </a:ext>
                    </a:extLst>
                  </a:tr>
                  <a:tr h="40978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&lt;100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1.0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492736774"/>
                      </a:ext>
                    </a:extLst>
                  </a:tr>
                  <a:tr h="40978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101-200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1.5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536870442"/>
                      </a:ext>
                    </a:extLst>
                  </a:tr>
                  <a:tr h="40978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201-300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2.5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480429"/>
                      </a:ext>
                    </a:extLst>
                  </a:tr>
                  <a:tr h="40978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&gt;300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4.0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4916659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864619C8-AB45-4242-90CD-D03097B2E00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2764161"/>
                  </p:ext>
                </p:extLst>
              </p:nvPr>
            </p:nvGraphicFramePr>
            <p:xfrm>
              <a:off x="4481085" y="3924973"/>
              <a:ext cx="3229830" cy="206786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51896">
                      <a:extLst>
                        <a:ext uri="{9D8B030D-6E8A-4147-A177-3AD203B41FA5}">
                          <a16:colId xmlns:a16="http://schemas.microsoft.com/office/drawing/2014/main" val="2429981658"/>
                        </a:ext>
                      </a:extLst>
                    </a:gridCol>
                    <a:gridCol w="1077934">
                      <a:extLst>
                        <a:ext uri="{9D8B030D-6E8A-4147-A177-3AD203B41FA5}">
                          <a16:colId xmlns:a16="http://schemas.microsoft.com/office/drawing/2014/main" val="3190779309"/>
                        </a:ext>
                      </a:extLst>
                    </a:gridCol>
                  </a:tblGrid>
                  <a:tr h="428707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Class size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000" t="-1408" r="-1130" b="-4140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6482079"/>
                      </a:ext>
                    </a:extLst>
                  </a:tr>
                  <a:tr h="40978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&lt;100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1.0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92736774"/>
                      </a:ext>
                    </a:extLst>
                  </a:tr>
                  <a:tr h="40978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101-200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1.5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36870442"/>
                      </a:ext>
                    </a:extLst>
                  </a:tr>
                  <a:tr h="40978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201-300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2.5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480429"/>
                      </a:ext>
                    </a:extLst>
                  </a:tr>
                  <a:tr h="409789"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>
                              <a:solidFill>
                                <a:schemeClr val="tx1"/>
                              </a:solidFill>
                              <a:effectLst/>
                            </a:rPr>
                            <a:t>&gt;300</a:t>
                          </a:r>
                          <a:endParaRPr lang="en-US" sz="20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</a:rPr>
                            <a:t>4.0</a:t>
                          </a:r>
                          <a:endParaRPr lang="en-US" sz="20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33655" marR="68580" marT="0" marB="0" anchor="b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9166590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89101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3871482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Subjective evaluation</a:t>
            </a:r>
          </a:p>
          <a:p>
            <a:pPr marL="568325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A self-evaluation of the SLIIT academic staff contribution presented to the HOD/Dean for review. </a:t>
            </a:r>
          </a:p>
          <a:p>
            <a:pPr marL="568325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It focuses on two aspects: </a:t>
            </a:r>
          </a:p>
          <a:p>
            <a:pPr marL="1043813" lvl="2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b="1" dirty="0"/>
              <a:t>Research output</a:t>
            </a:r>
            <a:r>
              <a:rPr lang="en-US" sz="2200" dirty="0"/>
              <a:t>: journal publications, conference publications and any other research related activities.</a:t>
            </a:r>
          </a:p>
          <a:p>
            <a:pPr marL="1043813" lvl="2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200" b="1" dirty="0"/>
              <a:t>Self-improvement</a:t>
            </a:r>
            <a:r>
              <a:rPr lang="en-US" sz="2200" dirty="0"/>
              <a:t>: contributions to the institute, country and self within the past year.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279774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4234376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Recommendations for the performances</a:t>
            </a:r>
          </a:p>
          <a:p>
            <a:pPr marL="568325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Once the performance-based evaluation forms are duly filled and submitted by the academic staff member, </a:t>
            </a:r>
          </a:p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dirty="0"/>
              <a:t>	it is evaluated confidentially by the HOD and Dean of the Faculty together with the academic staff member.  </a:t>
            </a:r>
          </a:p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  <a:p>
            <a:pPr marL="568325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The HOD and Dean of the Faculty together will make their recommendations for the performances of the academic staff.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2616434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4234376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Recommendations for the performances Cont.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4FEDD54C-C640-4B47-AA69-06CA34DEB4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08290"/>
              </p:ext>
            </p:extLst>
          </p:nvPr>
        </p:nvGraphicFramePr>
        <p:xfrm>
          <a:off x="1232437" y="3202259"/>
          <a:ext cx="9149520" cy="2343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54672">
                  <a:extLst>
                    <a:ext uri="{9D8B030D-6E8A-4147-A177-3AD203B41FA5}">
                      <a16:colId xmlns="" xmlns:a16="http://schemas.microsoft.com/office/drawing/2014/main" val="4156671770"/>
                    </a:ext>
                  </a:extLst>
                </a:gridCol>
                <a:gridCol w="3313820">
                  <a:extLst>
                    <a:ext uri="{9D8B030D-6E8A-4147-A177-3AD203B41FA5}">
                      <a16:colId xmlns="" xmlns:a16="http://schemas.microsoft.com/office/drawing/2014/main" val="1517818540"/>
                    </a:ext>
                  </a:extLst>
                </a:gridCol>
                <a:gridCol w="4281028">
                  <a:extLst>
                    <a:ext uri="{9D8B030D-6E8A-4147-A177-3AD203B41FA5}">
                      <a16:colId xmlns="" xmlns:a16="http://schemas.microsoft.com/office/drawing/2014/main" val="3971848950"/>
                    </a:ext>
                  </a:extLst>
                </a:gridCol>
              </a:tblGrid>
              <a:tr h="3924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Scale Value</a:t>
                      </a:r>
                      <a:endParaRPr lang="en-US" sz="2000" dirty="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Description</a:t>
                      </a:r>
                      <a:endParaRPr lang="en-US" sz="200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Increment status</a:t>
                      </a:r>
                      <a:endParaRPr lang="en-US" sz="200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98068340"/>
                  </a:ext>
                </a:extLst>
              </a:tr>
              <a:tr h="3924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Poor performance </a:t>
                      </a:r>
                      <a:endParaRPr lang="en-US" sz="2000" dirty="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Maybe ineligible for an increment</a:t>
                      </a:r>
                      <a:endParaRPr lang="en-US" sz="200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43304309"/>
                  </a:ext>
                </a:extLst>
              </a:tr>
              <a:tr h="3924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Needs improvement</a:t>
                      </a:r>
                      <a:endParaRPr lang="en-US" sz="2000" dirty="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Conditional eligibility for an increment</a:t>
                      </a:r>
                      <a:endParaRPr lang="en-US" sz="2000" dirty="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30295590"/>
                  </a:ext>
                </a:extLst>
              </a:tr>
              <a:tr h="3924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Satisfactory performance</a:t>
                      </a:r>
                      <a:endParaRPr lang="en-US" sz="2000" dirty="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Eligible for an increment. </a:t>
                      </a:r>
                      <a:endParaRPr lang="en-US" sz="2000" dirty="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93729518"/>
                  </a:ext>
                </a:extLst>
              </a:tr>
              <a:tr h="3924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Good performance</a:t>
                      </a:r>
                      <a:endParaRPr lang="en-US" sz="2000" dirty="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9623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Exceptional performance</a:t>
                      </a:r>
                      <a:endParaRPr lang="en-US" sz="2000" dirty="0">
                        <a:solidFill>
                          <a:srgbClr val="00000A"/>
                        </a:solidFill>
                        <a:effectLst/>
                        <a:latin typeface="LM Roman 12"/>
                        <a:ea typeface="Droid Sans Fallback"/>
                        <a:cs typeface="LM Roman 12"/>
                      </a:endParaRPr>
                    </a:p>
                  </a:txBody>
                  <a:tcPr marL="20955" marR="34925" marT="34925" marB="349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5461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4234376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Ethical Aspects</a:t>
            </a:r>
          </a:p>
          <a:p>
            <a:pPr marL="568325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Performance-based evaluation should never be used to penalize the academic staff.</a:t>
            </a:r>
          </a:p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  <a:p>
            <a:pPr marL="568325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The evaluation should be impartial and justifiable and the reasons for management staff judgment, positive or negative, should be made known to the academic staff member being evaluated at a meeting conducted with the evaluator.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4142454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4234376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Impact of the performance-based evaluations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7DD806C-E485-4BF9-8A02-AAE18FFD7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3443" y="2635336"/>
            <a:ext cx="6548783" cy="394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371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4234376"/>
          </a:xfrm>
        </p:spPr>
        <p:txBody>
          <a:bodyPr>
            <a:normAutofit/>
          </a:bodyPr>
          <a:lstStyle/>
          <a:p>
            <a:pPr marL="225425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Impact of the performance-based evaluations Cont.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5DDC15A1-D187-43A4-862D-B17FE651A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971" y="2771335"/>
            <a:ext cx="6740255" cy="38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777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4234376"/>
          </a:xfrm>
        </p:spPr>
        <p:txBody>
          <a:bodyPr>
            <a:normAutofit/>
          </a:bodyPr>
          <a:lstStyle/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Staff reward and recognition schemes. 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Effect on staff motivation and performance. 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Case study at Sri Lanka Institute of Information Technology (SLIIT).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SLIIT has gained a good reputation as a satisfied place to work.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Attract lots of high calibrated academic staff. 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Existing academic staff is satisfied with SLIIT working environment.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They are retaining in the institute.</a:t>
            </a: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870FFC29-81AC-40DC-B8AA-368DE38D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81015"/>
          </a:xfrm>
        </p:spPr>
        <p:txBody>
          <a:bodyPr>
            <a:normAutofit/>
          </a:bodyPr>
          <a:lstStyle/>
          <a:p>
            <a:r>
              <a:rPr lang="en-US" b="1" dirty="0"/>
              <a:t>Final Remarks</a:t>
            </a:r>
          </a:p>
        </p:txBody>
      </p:sp>
    </p:spTree>
    <p:extLst>
      <p:ext uri="{BB962C8B-B14F-4D97-AF65-F5344CB8AC3E}">
        <p14:creationId xmlns:p14="http://schemas.microsoft.com/office/powerpoint/2010/main" val="165631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4234376"/>
          </a:xfrm>
        </p:spPr>
        <p:txBody>
          <a:bodyPr>
            <a:normAutofit/>
          </a:bodyPr>
          <a:lstStyle/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Staff reward and recognition schemes for higher education institutes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Effect on staff motivation and performance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Challenges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Related Work</a:t>
            </a:r>
          </a:p>
          <a:p>
            <a:pPr marL="801688" indent="-576263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Case study at Sri Lanka Institute of Information Technology (SLIIT)</a:t>
            </a: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870FFC29-81AC-40DC-B8AA-368DE38D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81015"/>
          </a:xfrm>
        </p:spPr>
        <p:txBody>
          <a:bodyPr>
            <a:normAutofit/>
          </a:bodyPr>
          <a:lstStyle/>
          <a:p>
            <a:r>
              <a:rPr lang="en-US" b="1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1865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870FFC29-81AC-40DC-B8AA-368DE38D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81015"/>
          </a:xfrm>
        </p:spPr>
        <p:txBody>
          <a:bodyPr>
            <a:normAutofit/>
          </a:bodyPr>
          <a:lstStyle/>
          <a:p>
            <a:r>
              <a:rPr lang="en-US" b="1" dirty="0"/>
              <a:t>Acknowledgements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DCC9993-9281-4FC3-9740-380E29424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buFont typeface="Wingdings" panose="05000000000000000000" pitchFamily="2" charset="2"/>
              <a:buChar char="v"/>
            </a:pPr>
            <a:r>
              <a:rPr lang="en-US" sz="2200" dirty="0"/>
              <a:t>SLIIT Management</a:t>
            </a:r>
          </a:p>
          <a:p>
            <a:pPr marL="338138" indent="-338138">
              <a:buFont typeface="Wingdings" panose="05000000000000000000" pitchFamily="2" charset="2"/>
              <a:buChar char="v"/>
            </a:pPr>
            <a:r>
              <a:rPr lang="en-US" sz="2200" dirty="0"/>
              <a:t>SLIIT Human Resource Management Division</a:t>
            </a:r>
          </a:p>
          <a:p>
            <a:pPr marL="338138" indent="-338138">
              <a:buFont typeface="Wingdings" panose="05000000000000000000" pitchFamily="2" charset="2"/>
              <a:buChar char="v"/>
            </a:pPr>
            <a:r>
              <a:rPr lang="en-US" sz="2200" dirty="0"/>
              <a:t>SLIIT Academic staff </a:t>
            </a:r>
          </a:p>
          <a:p>
            <a:pPr marL="338138" indent="-338138">
              <a:buFont typeface="Wingdings" panose="05000000000000000000" pitchFamily="2" charset="2"/>
              <a:buChar char="v"/>
            </a:pPr>
            <a:r>
              <a:rPr lang="en-US" sz="2200" dirty="0"/>
              <a:t>SLIIT Non-academic staff </a:t>
            </a:r>
          </a:p>
        </p:txBody>
      </p:sp>
    </p:spTree>
    <p:extLst>
      <p:ext uri="{BB962C8B-B14F-4D97-AF65-F5344CB8AC3E}">
        <p14:creationId xmlns:p14="http://schemas.microsoft.com/office/powerpoint/2010/main" val="3789089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8FDAF3B9-0AE8-481B-A973-1462DA17A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415" y="1939582"/>
            <a:ext cx="7018240" cy="39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82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E03A68-350A-440E-8CFD-42EBC8BE4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81015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3" y="1997612"/>
            <a:ext cx="11732455" cy="3871482"/>
          </a:xfrm>
        </p:spPr>
        <p:txBody>
          <a:bodyPr>
            <a:normAutofit/>
          </a:bodyPr>
          <a:lstStyle/>
          <a:p>
            <a:pPr marL="463550" indent="-4635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The academic staff of higher education institution is a key resource to institution’s success.</a:t>
            </a:r>
          </a:p>
          <a:p>
            <a:pPr marL="463550" indent="-4635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The performance of academic staff determines the quality of the higher education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dirty="0"/>
              <a:t>	and has a significant impact on student learning.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AAC9EDA-B732-40A7-BF11-4CE60F749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8514" y="3478181"/>
            <a:ext cx="2613946" cy="257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01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E03A68-350A-440E-8CFD-42EBC8BE4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81015"/>
          </a:xfrm>
        </p:spPr>
        <p:txBody>
          <a:bodyPr/>
          <a:lstStyle/>
          <a:p>
            <a:r>
              <a:rPr lang="en-US" b="1" dirty="0"/>
              <a:t>Performances and Rewarding Schemes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3" y="1997612"/>
            <a:ext cx="11732455" cy="3871482"/>
          </a:xfrm>
        </p:spPr>
        <p:txBody>
          <a:bodyPr>
            <a:normAutofit/>
          </a:bodyPr>
          <a:lstStyle/>
          <a:p>
            <a:pPr marL="463550" indent="-4635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The Vroom’s expectancy theory of motivation [1] suggests that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dirty="0"/>
              <a:t>	employees are motivated to perform well when there is a link between their performances and the reward they receive.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  <a:p>
            <a:pPr marL="463550" indent="-4635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Rewarding systems can serve the purpose of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dirty="0"/>
              <a:t>	retaining, motivating the academic staff, and assisting achieving academic staff objectives. </a:t>
            </a:r>
          </a:p>
          <a:p>
            <a:pPr marL="463550" indent="-4635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5BB5A53-136C-42FE-8471-11218FA8E016}"/>
              </a:ext>
            </a:extLst>
          </p:cNvPr>
          <p:cNvSpPr txBox="1"/>
          <p:nvPr/>
        </p:nvSpPr>
        <p:spPr>
          <a:xfrm>
            <a:off x="112540" y="6273225"/>
            <a:ext cx="11901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[1] Fred C. Lunenburg, Expectancy Theory of Motivation: Motivating by Altering Expectations, International Journal of Management, Business and Administration, Volume 15, Number 11, 2011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0D42085-228F-4FE3-BD71-FBC8B1FB0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8338" y="3296684"/>
            <a:ext cx="2024063" cy="170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E03A68-350A-440E-8CFD-42EBC8BE4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81015"/>
          </a:xfrm>
        </p:spPr>
        <p:txBody>
          <a:bodyPr>
            <a:normAutofit/>
          </a:bodyPr>
          <a:lstStyle/>
          <a:p>
            <a:r>
              <a:rPr lang="en-US" b="1" dirty="0"/>
              <a:t>Implementing a Staff Rewarding Scheme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3" y="1997612"/>
            <a:ext cx="11732455" cy="38714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/>
              <a:t>Challenges</a:t>
            </a:r>
          </a:p>
          <a:p>
            <a:pPr marL="463550" indent="-4635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/>
              <a:t> How the scheme can capture all aspects of staff work output? </a:t>
            </a:r>
          </a:p>
          <a:p>
            <a:pPr marL="463550" indent="-4635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/>
              <a:t> Is the scheme having the capability to complement quality of the staff work output?</a:t>
            </a:r>
          </a:p>
          <a:p>
            <a:pPr marL="463550" indent="-4635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/>
              <a:t> What types of rewards and recognitions can be offered? </a:t>
            </a:r>
          </a:p>
          <a:p>
            <a:pPr marL="463550" indent="-46355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/>
              <a:t> How do they contribute positively to job performance and motivation?</a:t>
            </a:r>
          </a:p>
          <a:p>
            <a:pPr marL="463550" indent="-46355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20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3C8BAC9-A5B5-406C-BBE0-9DEB6A7EC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8733" y="4315264"/>
            <a:ext cx="25050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0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E03A68-350A-440E-8CFD-42EBC8BE4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81015"/>
          </a:xfrm>
        </p:spPr>
        <p:txBody>
          <a:bodyPr>
            <a:normAutofit/>
          </a:bodyPr>
          <a:lstStyle/>
          <a:p>
            <a:r>
              <a:rPr lang="en-US" b="1" dirty="0"/>
              <a:t>Related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3871482"/>
          </a:xfrm>
        </p:spPr>
        <p:txBody>
          <a:bodyPr>
            <a:normAutofit/>
          </a:bodyPr>
          <a:lstStyle/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Identify academic staff rewards related problems at </a:t>
            </a:r>
            <a:r>
              <a:rPr lang="en-US" sz="2200" dirty="0" err="1"/>
              <a:t>Jimma</a:t>
            </a:r>
            <a:r>
              <a:rPr lang="en-US" sz="2200" dirty="0"/>
              <a:t> University, Ethiopia.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Determine the effects of reward on employee job performances in Kenyatta University.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Studying the job satisfaction of academic staff in the higher education sector of United Arab Emirates.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Studying the impact of total rewards on organizational commitment among academic staff in higher education institutions.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6B0CEE2-58CF-4849-9D85-C175C8009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767508"/>
            <a:ext cx="1409994" cy="14099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84F3C1C-9084-4AFE-95DA-9F47FBF1B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2615" y="4846208"/>
            <a:ext cx="1306025" cy="130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92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E03A68-350A-440E-8CFD-42EBC8BE4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3871482"/>
          </a:xfrm>
        </p:spPr>
        <p:txBody>
          <a:bodyPr>
            <a:normAutofit/>
          </a:bodyPr>
          <a:lstStyle/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A leading non-state higher education institute in Sri Lanka.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Approved by the University Grants Commission (UGC) under the Universities Act. 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A member of the Association of Commonwealth Universities (ACU) and the International Association of Universities (IAU). 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SLIIT introduced a performance-based evaluation scheme in year 2015.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9135856-76A7-4D27-B809-BB5949473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3617" y="3570043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09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38714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Objectives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Provides a clear understanding about the academic staffs’ goals, required outcomes, and how the success of the contributions will be assessed. 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Helps academic staff to accomplish both personal development and institutional goals. 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Provides legal, ethical, and visible evidence that academic staff were actively involved in understanding the requirements of their jobs and their performance. </a:t>
            </a:r>
          </a:p>
          <a:p>
            <a:pPr marL="338138" indent="-3381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Provides evidence of non-discriminatory promotion, pay, and recognition processes.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247534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5EC59F-D13C-4DE7-A5BD-8C8F7EE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772" y="1955409"/>
            <a:ext cx="11732455" cy="38714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200" b="1" dirty="0"/>
              <a:t>Evaluating the academic staff performances:</a:t>
            </a:r>
          </a:p>
          <a:p>
            <a:pPr marL="576263" indent="-3508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Quantified evaluation</a:t>
            </a:r>
          </a:p>
          <a:p>
            <a:pPr marL="576263" indent="-350838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200" dirty="0"/>
              <a:t>Subjective evaluation</a:t>
            </a: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F582BFAA-B86B-499E-847C-6B08482C2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64947" cy="1274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Staff Rewarding Scheme: </a:t>
            </a:r>
            <a:br>
              <a:rPr lang="en-US" b="1" dirty="0"/>
            </a:br>
            <a:r>
              <a:rPr lang="en-US" b="1" dirty="0"/>
              <a:t>Sri Lanka Institute of Information Technology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938B72A-D649-4570-AA99-C18E8A375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4178" y="3341214"/>
            <a:ext cx="3735307" cy="2485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4603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82</TotalTime>
  <Words>885</Words>
  <Application>Microsoft Office PowerPoint</Application>
  <PresentationFormat>Widescreen</PresentationFormat>
  <Paragraphs>132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Calibri</vt:lpstr>
      <vt:lpstr>Calibri Light</vt:lpstr>
      <vt:lpstr>Cambria Math</vt:lpstr>
      <vt:lpstr>Droid Sans Fallback</vt:lpstr>
      <vt:lpstr>LM Roman 12</vt:lpstr>
      <vt:lpstr>Times New Roman</vt:lpstr>
      <vt:lpstr>Wingdings</vt:lpstr>
      <vt:lpstr>Retrospect</vt:lpstr>
      <vt:lpstr>Staff Reward and Recognition Scheme to Motivate Academic Staff in Higher Education:   Case Study in Sri Lanka Institute of Information Technology</vt:lpstr>
      <vt:lpstr>Outline</vt:lpstr>
      <vt:lpstr>Introduction</vt:lpstr>
      <vt:lpstr>Performances and Rewarding Schemes </vt:lpstr>
      <vt:lpstr>Implementing a Staff Rewarding Scheme</vt:lpstr>
      <vt:lpstr>Related Work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Staff Rewarding Scheme:  Sri Lanka Institute of Information Technology</vt:lpstr>
      <vt:lpstr>Final Remarks</vt:lpstr>
      <vt:lpstr>Acknowledgements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Reward and Recognition Scheme to Motivate Academic Staff in Higher Education:   Case Study  Sri Lanka Institute of Information Technology</dc:title>
  <dc:creator>Windhya Rankothge</dc:creator>
  <cp:lastModifiedBy>DELL</cp:lastModifiedBy>
  <cp:revision>11</cp:revision>
  <dcterms:created xsi:type="dcterms:W3CDTF">2019-03-26T05:05:58Z</dcterms:created>
  <dcterms:modified xsi:type="dcterms:W3CDTF">2019-05-29T06:30:25Z</dcterms:modified>
</cp:coreProperties>
</file>