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7006" r:id="rId2"/>
  </p:sldMasterIdLst>
  <p:notesMasterIdLst>
    <p:notesMasterId r:id="rId59"/>
  </p:notesMasterIdLst>
  <p:handoutMasterIdLst>
    <p:handoutMasterId r:id="rId60"/>
  </p:handoutMasterIdLst>
  <p:sldIdLst>
    <p:sldId id="1752" r:id="rId3"/>
    <p:sldId id="1753" r:id="rId4"/>
    <p:sldId id="1754" r:id="rId5"/>
    <p:sldId id="1495" r:id="rId6"/>
    <p:sldId id="838" r:id="rId7"/>
    <p:sldId id="1703" r:id="rId8"/>
    <p:sldId id="1715" r:id="rId9"/>
    <p:sldId id="1631" r:id="rId10"/>
    <p:sldId id="1691" r:id="rId11"/>
    <p:sldId id="1692" r:id="rId12"/>
    <p:sldId id="1693" r:id="rId13"/>
    <p:sldId id="1670" r:id="rId14"/>
    <p:sldId id="1672" r:id="rId15"/>
    <p:sldId id="1683" r:id="rId16"/>
    <p:sldId id="1647" r:id="rId17"/>
    <p:sldId id="1618" r:id="rId18"/>
    <p:sldId id="1714" r:id="rId19"/>
    <p:sldId id="1649" r:id="rId20"/>
    <p:sldId id="1659" r:id="rId21"/>
    <p:sldId id="1658" r:id="rId22"/>
    <p:sldId id="1687" r:id="rId23"/>
    <p:sldId id="1720" r:id="rId24"/>
    <p:sldId id="1721" r:id="rId25"/>
    <p:sldId id="1722" r:id="rId26"/>
    <p:sldId id="1723" r:id="rId27"/>
    <p:sldId id="1725" r:id="rId28"/>
    <p:sldId id="1726" r:id="rId29"/>
    <p:sldId id="1727" r:id="rId30"/>
    <p:sldId id="1729" r:id="rId31"/>
    <p:sldId id="1730" r:id="rId32"/>
    <p:sldId id="1755" r:id="rId33"/>
    <p:sldId id="1756" r:id="rId34"/>
    <p:sldId id="1757" r:id="rId35"/>
    <p:sldId id="1758" r:id="rId36"/>
    <p:sldId id="1759" r:id="rId37"/>
    <p:sldId id="1732" r:id="rId38"/>
    <p:sldId id="1733" r:id="rId39"/>
    <p:sldId id="1734" r:id="rId40"/>
    <p:sldId id="1735" r:id="rId41"/>
    <p:sldId id="1736" r:id="rId42"/>
    <p:sldId id="1737" r:id="rId43"/>
    <p:sldId id="1741" r:id="rId44"/>
    <p:sldId id="1742" r:id="rId45"/>
    <p:sldId id="1744" r:id="rId46"/>
    <p:sldId id="1745" r:id="rId47"/>
    <p:sldId id="1746" r:id="rId48"/>
    <p:sldId id="1747" r:id="rId49"/>
    <p:sldId id="1749" r:id="rId50"/>
    <p:sldId id="1750" r:id="rId51"/>
    <p:sldId id="1751" r:id="rId52"/>
    <p:sldId id="1601" r:id="rId53"/>
    <p:sldId id="1619" r:id="rId54"/>
    <p:sldId id="1620" r:id="rId55"/>
    <p:sldId id="1621" r:id="rId56"/>
    <p:sldId id="1695" r:id="rId57"/>
    <p:sldId id="1696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rgbClr val="000066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FFFF"/>
    <a:srgbClr val="FFEE44"/>
    <a:srgbClr val="FFFF66"/>
    <a:srgbClr val="003300"/>
    <a:srgbClr val="1F5E00"/>
    <a:srgbClr val="008040"/>
    <a:srgbClr val="4C4C4C"/>
    <a:srgbClr val="3D5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6591" autoAdjust="0"/>
  </p:normalViewPr>
  <p:slideViewPr>
    <p:cSldViewPr>
      <p:cViewPr varScale="1">
        <p:scale>
          <a:sx n="70" d="100"/>
          <a:sy n="70" d="100"/>
        </p:scale>
        <p:origin x="4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C973D-D633-40E5-B1F7-F0CE77250F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4AA7E-4777-480B-BB59-819CFB6017E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400" b="1" dirty="0" smtClean="0">
              <a:latin typeface="Arial Black" pitchFamily="34" charset="0"/>
            </a:rPr>
            <a:t>QAA</a:t>
          </a:r>
          <a:endParaRPr lang="en-US" sz="4400" b="1" dirty="0">
            <a:latin typeface="Arial Black" pitchFamily="34" charset="0"/>
          </a:endParaRPr>
        </a:p>
      </dgm:t>
    </dgm:pt>
    <dgm:pt modelId="{CF8E6354-24D3-4A6D-AF45-2CA3A7D7ECA3}" type="parTrans" cxnId="{AC7D69AB-15F4-4DEC-9524-59DB8E35C30F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88C4A0EA-9744-4814-A9F9-2B7F5E5EE5C2}" type="sibTrans" cxnId="{AC7D69AB-15F4-4DEC-9524-59DB8E35C30F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BFD41B2A-E4F8-4B68-846E-2F6F12CDA98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Internal QA</a:t>
          </a:r>
        </a:p>
        <a:p>
          <a:r>
            <a:rPr lang="en-US" b="1" dirty="0" smtClean="0">
              <a:latin typeface="Arial Black" pitchFamily="34" charset="0"/>
            </a:rPr>
            <a:t>(QEC)</a:t>
          </a:r>
          <a:endParaRPr lang="en-US" b="1" dirty="0">
            <a:latin typeface="Arial Black" pitchFamily="34" charset="0"/>
          </a:endParaRPr>
        </a:p>
      </dgm:t>
    </dgm:pt>
    <dgm:pt modelId="{798DB6D3-9497-4EAE-9322-5A4EDA30E6B0}" type="parTrans" cxnId="{9F4F11EF-7ACF-4981-B423-9A7630E86D30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286432E4-3EE2-43BD-BAF9-A49431C14119}" type="sibTrans" cxnId="{9F4F11EF-7ACF-4981-B423-9A7630E86D30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6C793DCE-74DE-46B2-A5C1-83F7B2EA875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latin typeface="Arial Black" pitchFamily="34" charset="0"/>
            </a:rPr>
            <a:t>External QA</a:t>
          </a:r>
        </a:p>
        <a:p>
          <a:r>
            <a:rPr lang="en-US" b="1" dirty="0" smtClean="0">
              <a:latin typeface="Arial Black" pitchFamily="34" charset="0"/>
            </a:rPr>
            <a:t>(HEC)</a:t>
          </a:r>
          <a:endParaRPr lang="en-US" b="1" dirty="0">
            <a:latin typeface="Arial Black" pitchFamily="34" charset="0"/>
          </a:endParaRPr>
        </a:p>
      </dgm:t>
    </dgm:pt>
    <dgm:pt modelId="{0C4694CF-B674-4CDF-9301-E261F1BD951A}" type="parTrans" cxnId="{759A04A4-8B14-4482-B07F-2CDA6E08FD2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5051D7AB-7D4B-43E9-ABD5-DAC74B80FE35}" type="sibTrans" cxnId="{759A04A4-8B14-4482-B07F-2CDA6E08FD2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25131D19-476E-4043-BE63-767B2E9477D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latin typeface="Arial Black" pitchFamily="34" charset="0"/>
            </a:rPr>
            <a:t>IPE Review</a:t>
          </a:r>
          <a:endParaRPr lang="en-US" b="1" dirty="0">
            <a:latin typeface="Arial Black" pitchFamily="34" charset="0"/>
          </a:endParaRPr>
        </a:p>
      </dgm:t>
    </dgm:pt>
    <dgm:pt modelId="{CC5B41F5-7A40-485C-B3F4-D044AC65A474}" type="parTrans" cxnId="{27C4236D-1269-40D4-8A2D-B1FED9A7C2D5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34AD1A3B-F481-4CF9-B846-FDA7C683CA2E}" type="sibTrans" cxnId="{27C4236D-1269-40D4-8A2D-B1FED9A7C2D5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71ACB879-E6C6-426F-9F97-41D252F17A7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latin typeface="Arial Black" pitchFamily="34" charset="0"/>
            </a:rPr>
            <a:t>PhD / </a:t>
          </a:r>
          <a:r>
            <a:rPr lang="en-US" b="1" dirty="0" err="1" smtClean="0">
              <a:latin typeface="Arial Black" pitchFamily="34" charset="0"/>
            </a:rPr>
            <a:t>Mphil</a:t>
          </a:r>
          <a:r>
            <a:rPr lang="en-US" b="1" dirty="0" smtClean="0">
              <a:latin typeface="Arial Black" pitchFamily="34" charset="0"/>
            </a:rPr>
            <a:t> </a:t>
          </a:r>
          <a:r>
            <a:rPr lang="en-US" b="1" dirty="0" err="1" smtClean="0">
              <a:latin typeface="Arial Black" pitchFamily="34" charset="0"/>
            </a:rPr>
            <a:t>Progms</a:t>
          </a:r>
          <a:r>
            <a:rPr lang="en-US" b="1" dirty="0" smtClean="0">
              <a:latin typeface="Arial Black" pitchFamily="34" charset="0"/>
            </a:rPr>
            <a:t> Reviews</a:t>
          </a:r>
          <a:endParaRPr lang="en-US" b="1" dirty="0">
            <a:latin typeface="Arial Black" pitchFamily="34" charset="0"/>
          </a:endParaRPr>
        </a:p>
      </dgm:t>
    </dgm:pt>
    <dgm:pt modelId="{D318508F-8546-4A2F-9AC1-59986F111F90}" type="parTrans" cxnId="{0A99D5AC-7F78-47B3-A4D9-69152FE39ED5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817BB6C0-0400-42B5-8DAF-2F0E3CDF9661}" type="sibTrans" cxnId="{0A99D5AC-7F78-47B3-A4D9-69152FE39ED5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7529E308-2755-47BB-8119-511F1379863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SAR / EAT  Review Visit</a:t>
          </a:r>
          <a:endParaRPr lang="en-US" b="1" dirty="0">
            <a:latin typeface="Arial Black" pitchFamily="34" charset="0"/>
          </a:endParaRPr>
        </a:p>
      </dgm:t>
    </dgm:pt>
    <dgm:pt modelId="{8CB990A5-F100-472E-B128-12A2563FC500}" type="parTrans" cxnId="{C3D895F0-512E-4F8C-8E43-328592E1667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250DC1EC-E5C2-475F-90D4-9E12E9B70C62}" type="sibTrans" cxnId="{C3D895F0-512E-4F8C-8E43-328592E1667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798B1817-971F-43A7-8709-8705FE36CD39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Black" pitchFamily="34" charset="0"/>
            </a:rPr>
            <a:t>Bi-Annual Dept Review</a:t>
          </a:r>
          <a:endParaRPr lang="en-US" b="1" dirty="0">
            <a:solidFill>
              <a:schemeClr val="bg1"/>
            </a:solidFill>
            <a:latin typeface="Arial Black" pitchFamily="34" charset="0"/>
          </a:endParaRPr>
        </a:p>
      </dgm:t>
    </dgm:pt>
    <dgm:pt modelId="{8DDFEB9A-BB08-4041-A85E-7C3A4C39D874}" type="parTrans" cxnId="{CC6CBB7D-34E3-41A6-B5B2-8EAA07D9E26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60A78195-58EA-4B18-B665-C9752B501148}" type="sibTrans" cxnId="{CC6CBB7D-34E3-41A6-B5B2-8EAA07D9E26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4739BF58-957A-4223-BE43-00E98B777DE7}" type="pres">
      <dgm:prSet presAssocID="{D15C973D-D633-40E5-B1F7-F0CE77250F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EA2EB5-2E99-4A99-BE89-A33DE2012CB5}" type="pres">
      <dgm:prSet presAssocID="{D3E4AA7E-4777-480B-BB59-819CFB6017E8}" presName="hierRoot1" presStyleCnt="0">
        <dgm:presLayoutVars>
          <dgm:hierBranch val="init"/>
        </dgm:presLayoutVars>
      </dgm:prSet>
      <dgm:spPr/>
    </dgm:pt>
    <dgm:pt modelId="{D9C3C3CA-2D2F-4924-A8A3-B0FCCD855752}" type="pres">
      <dgm:prSet presAssocID="{D3E4AA7E-4777-480B-BB59-819CFB6017E8}" presName="rootComposite1" presStyleCnt="0"/>
      <dgm:spPr/>
    </dgm:pt>
    <dgm:pt modelId="{3EF7134B-86E3-43B3-A3EC-3ACD08B01FCD}" type="pres">
      <dgm:prSet presAssocID="{D3E4AA7E-4777-480B-BB59-819CFB6017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E3E1AD-34D5-4FCA-9DF5-B82768E93170}" type="pres">
      <dgm:prSet presAssocID="{D3E4AA7E-4777-480B-BB59-819CFB6017E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2DB7D9-3C5E-4C04-AD1F-E219DE49E180}" type="pres">
      <dgm:prSet presAssocID="{D3E4AA7E-4777-480B-BB59-819CFB6017E8}" presName="hierChild2" presStyleCnt="0"/>
      <dgm:spPr/>
    </dgm:pt>
    <dgm:pt modelId="{B15BBAB6-89AA-4D3C-BE0A-99165D94C350}" type="pres">
      <dgm:prSet presAssocID="{798DB6D3-9497-4EAE-9322-5A4EDA30E6B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AA1638B-268F-4979-B855-240D309D3FDA}" type="pres">
      <dgm:prSet presAssocID="{BFD41B2A-E4F8-4B68-846E-2F6F12CDA987}" presName="hierRoot2" presStyleCnt="0">
        <dgm:presLayoutVars>
          <dgm:hierBranch val="init"/>
        </dgm:presLayoutVars>
      </dgm:prSet>
      <dgm:spPr/>
    </dgm:pt>
    <dgm:pt modelId="{14D77787-4611-4A6C-9C3E-081910B97F2B}" type="pres">
      <dgm:prSet presAssocID="{BFD41B2A-E4F8-4B68-846E-2F6F12CDA987}" presName="rootComposite" presStyleCnt="0"/>
      <dgm:spPr/>
    </dgm:pt>
    <dgm:pt modelId="{8CFE2CAD-4F42-4483-B95A-1E42CB3E657C}" type="pres">
      <dgm:prSet presAssocID="{BFD41B2A-E4F8-4B68-846E-2F6F12CDA987}" presName="rootText" presStyleLbl="node2" presStyleIdx="0" presStyleCnt="2" custLinFactNeighborX="-70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279BC3-F65A-447C-9567-794D9E62D888}" type="pres">
      <dgm:prSet presAssocID="{BFD41B2A-E4F8-4B68-846E-2F6F12CDA987}" presName="rootConnector" presStyleLbl="node2" presStyleIdx="0" presStyleCnt="2"/>
      <dgm:spPr/>
      <dgm:t>
        <a:bodyPr/>
        <a:lstStyle/>
        <a:p>
          <a:endParaRPr lang="en-US"/>
        </a:p>
      </dgm:t>
    </dgm:pt>
    <dgm:pt modelId="{213FB33B-C908-48AA-A490-F5855244C705}" type="pres">
      <dgm:prSet presAssocID="{BFD41B2A-E4F8-4B68-846E-2F6F12CDA987}" presName="hierChild4" presStyleCnt="0"/>
      <dgm:spPr/>
    </dgm:pt>
    <dgm:pt modelId="{58E72831-024C-4D8C-8BF8-E41FFA3E883F}" type="pres">
      <dgm:prSet presAssocID="{8CB990A5-F100-472E-B128-12A2563FC500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B626BB0-8B62-4925-BA84-4E3714110950}" type="pres">
      <dgm:prSet presAssocID="{7529E308-2755-47BB-8119-511F13798631}" presName="hierRoot2" presStyleCnt="0">
        <dgm:presLayoutVars>
          <dgm:hierBranch val="init"/>
        </dgm:presLayoutVars>
      </dgm:prSet>
      <dgm:spPr/>
    </dgm:pt>
    <dgm:pt modelId="{98F0AA26-CC30-421F-A2D0-A04BD088724A}" type="pres">
      <dgm:prSet presAssocID="{7529E308-2755-47BB-8119-511F13798631}" presName="rootComposite" presStyleCnt="0"/>
      <dgm:spPr/>
    </dgm:pt>
    <dgm:pt modelId="{84766F93-F03B-4A18-8E6F-ADA551472CC9}" type="pres">
      <dgm:prSet presAssocID="{7529E308-2755-47BB-8119-511F13798631}" presName="rootText" presStyleLbl="node3" presStyleIdx="0" presStyleCnt="4" custLinFactNeighborX="-30985" custLinFactNeighborY="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180F1-E668-4E78-9E3E-665ACB5E8B66}" type="pres">
      <dgm:prSet presAssocID="{7529E308-2755-47BB-8119-511F13798631}" presName="rootConnector" presStyleLbl="node3" presStyleIdx="0" presStyleCnt="4"/>
      <dgm:spPr/>
      <dgm:t>
        <a:bodyPr/>
        <a:lstStyle/>
        <a:p>
          <a:endParaRPr lang="en-US"/>
        </a:p>
      </dgm:t>
    </dgm:pt>
    <dgm:pt modelId="{CF0A83DA-C523-47C9-A7C3-C0F67E6C6FA1}" type="pres">
      <dgm:prSet presAssocID="{7529E308-2755-47BB-8119-511F13798631}" presName="hierChild4" presStyleCnt="0"/>
      <dgm:spPr/>
    </dgm:pt>
    <dgm:pt modelId="{33FD716E-0E10-4C6D-85F9-E7D6DC29451B}" type="pres">
      <dgm:prSet presAssocID="{7529E308-2755-47BB-8119-511F13798631}" presName="hierChild5" presStyleCnt="0"/>
      <dgm:spPr/>
    </dgm:pt>
    <dgm:pt modelId="{DA98B1B6-A5C9-4473-BCA0-E0FD15573953}" type="pres">
      <dgm:prSet presAssocID="{8DDFEB9A-BB08-4041-A85E-7C3A4C39D874}" presName="Name37" presStyleLbl="parChTrans1D3" presStyleIdx="1" presStyleCnt="4"/>
      <dgm:spPr/>
      <dgm:t>
        <a:bodyPr/>
        <a:lstStyle/>
        <a:p>
          <a:endParaRPr lang="en-US"/>
        </a:p>
      </dgm:t>
    </dgm:pt>
    <dgm:pt modelId="{996D1490-E4D9-4F8B-9D13-64C290FCB7DC}" type="pres">
      <dgm:prSet presAssocID="{798B1817-971F-43A7-8709-8705FE36CD39}" presName="hierRoot2" presStyleCnt="0">
        <dgm:presLayoutVars>
          <dgm:hierBranch val="init"/>
        </dgm:presLayoutVars>
      </dgm:prSet>
      <dgm:spPr/>
    </dgm:pt>
    <dgm:pt modelId="{C8910F45-13AB-4DBE-A691-BE27CBC8C08D}" type="pres">
      <dgm:prSet presAssocID="{798B1817-971F-43A7-8709-8705FE36CD39}" presName="rootComposite" presStyleCnt="0"/>
      <dgm:spPr/>
    </dgm:pt>
    <dgm:pt modelId="{DB25B10D-D9FA-46AB-B39C-B227D321706F}" type="pres">
      <dgm:prSet presAssocID="{798B1817-971F-43A7-8709-8705FE36CD39}" presName="rootText" presStyleLbl="node3" presStyleIdx="1" presStyleCnt="4" custLinFactNeighborX="-24398" custLinFactNeighborY="-7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55FC8-7066-45C6-A37E-30329D24358E}" type="pres">
      <dgm:prSet presAssocID="{798B1817-971F-43A7-8709-8705FE36CD39}" presName="rootConnector" presStyleLbl="node3" presStyleIdx="1" presStyleCnt="4"/>
      <dgm:spPr/>
      <dgm:t>
        <a:bodyPr/>
        <a:lstStyle/>
        <a:p>
          <a:endParaRPr lang="en-US"/>
        </a:p>
      </dgm:t>
    </dgm:pt>
    <dgm:pt modelId="{6BFEB3D6-2FA6-4505-9C92-2B5B4E7E28F9}" type="pres">
      <dgm:prSet presAssocID="{798B1817-971F-43A7-8709-8705FE36CD39}" presName="hierChild4" presStyleCnt="0"/>
      <dgm:spPr/>
    </dgm:pt>
    <dgm:pt modelId="{68A8786C-BC88-4FB8-8663-619B8308E905}" type="pres">
      <dgm:prSet presAssocID="{798B1817-971F-43A7-8709-8705FE36CD39}" presName="hierChild5" presStyleCnt="0"/>
      <dgm:spPr/>
    </dgm:pt>
    <dgm:pt modelId="{E0D9C19D-81C8-4654-8F8D-6E3E00551448}" type="pres">
      <dgm:prSet presAssocID="{BFD41B2A-E4F8-4B68-846E-2F6F12CDA987}" presName="hierChild5" presStyleCnt="0"/>
      <dgm:spPr/>
    </dgm:pt>
    <dgm:pt modelId="{64F2B186-B3A6-44CC-9E5F-F2C70350AFB3}" type="pres">
      <dgm:prSet presAssocID="{0C4694CF-B674-4CDF-9301-E261F1BD951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2D89891-DFA2-403D-BE90-796314C41B5B}" type="pres">
      <dgm:prSet presAssocID="{6C793DCE-74DE-46B2-A5C1-83F7B2EA8750}" presName="hierRoot2" presStyleCnt="0">
        <dgm:presLayoutVars>
          <dgm:hierBranch val="init"/>
        </dgm:presLayoutVars>
      </dgm:prSet>
      <dgm:spPr/>
    </dgm:pt>
    <dgm:pt modelId="{67D0B4E8-D6E6-4C8A-8BAB-2B44F599F646}" type="pres">
      <dgm:prSet presAssocID="{6C793DCE-74DE-46B2-A5C1-83F7B2EA8750}" presName="rootComposite" presStyleCnt="0"/>
      <dgm:spPr/>
    </dgm:pt>
    <dgm:pt modelId="{BBC609C6-2DE4-4D10-A9FA-5AA4BC6A1760}" type="pres">
      <dgm:prSet presAssocID="{6C793DCE-74DE-46B2-A5C1-83F7B2EA8750}" presName="rootText" presStyleLbl="node2" presStyleIdx="1" presStyleCnt="2" custLinFactNeighborX="79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523737-DA25-4B8E-900C-08019644A4AF}" type="pres">
      <dgm:prSet presAssocID="{6C793DCE-74DE-46B2-A5C1-83F7B2EA8750}" presName="rootConnector" presStyleLbl="node2" presStyleIdx="1" presStyleCnt="2"/>
      <dgm:spPr/>
      <dgm:t>
        <a:bodyPr/>
        <a:lstStyle/>
        <a:p>
          <a:endParaRPr lang="en-US"/>
        </a:p>
      </dgm:t>
    </dgm:pt>
    <dgm:pt modelId="{8ADB65DD-DC51-40E2-91F9-4C03FF071246}" type="pres">
      <dgm:prSet presAssocID="{6C793DCE-74DE-46B2-A5C1-83F7B2EA8750}" presName="hierChild4" presStyleCnt="0"/>
      <dgm:spPr/>
    </dgm:pt>
    <dgm:pt modelId="{1F3AF9B0-54B3-4140-85E3-A0A22A15F3BC}" type="pres">
      <dgm:prSet presAssocID="{CC5B41F5-7A40-485C-B3F4-D044AC65A474}" presName="Name37" presStyleLbl="parChTrans1D3" presStyleIdx="2" presStyleCnt="4"/>
      <dgm:spPr/>
      <dgm:t>
        <a:bodyPr/>
        <a:lstStyle/>
        <a:p>
          <a:endParaRPr lang="en-US"/>
        </a:p>
      </dgm:t>
    </dgm:pt>
    <dgm:pt modelId="{695EDD19-AA24-4CE1-BDEA-D2CC791A0B94}" type="pres">
      <dgm:prSet presAssocID="{25131D19-476E-4043-BE63-767B2E9477D7}" presName="hierRoot2" presStyleCnt="0">
        <dgm:presLayoutVars>
          <dgm:hierBranch val="init"/>
        </dgm:presLayoutVars>
      </dgm:prSet>
      <dgm:spPr/>
    </dgm:pt>
    <dgm:pt modelId="{554E40D6-C8E5-4B75-8C9F-48EC31D7991B}" type="pres">
      <dgm:prSet presAssocID="{25131D19-476E-4043-BE63-767B2E9477D7}" presName="rootComposite" presStyleCnt="0"/>
      <dgm:spPr/>
    </dgm:pt>
    <dgm:pt modelId="{2E0A95C9-514B-4D0D-B70B-15BF587F8410}" type="pres">
      <dgm:prSet presAssocID="{25131D19-476E-4043-BE63-767B2E9477D7}" presName="rootText" presStyleLbl="node3" presStyleIdx="2" presStyleCnt="4" custLinFactNeighborX="91502" custLinFactNeighborY="-7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CD9B3-68BE-4723-BE2A-6AB6B5665BA1}" type="pres">
      <dgm:prSet presAssocID="{25131D19-476E-4043-BE63-767B2E9477D7}" presName="rootConnector" presStyleLbl="node3" presStyleIdx="2" presStyleCnt="4"/>
      <dgm:spPr/>
      <dgm:t>
        <a:bodyPr/>
        <a:lstStyle/>
        <a:p>
          <a:endParaRPr lang="en-US"/>
        </a:p>
      </dgm:t>
    </dgm:pt>
    <dgm:pt modelId="{61307602-9D38-4063-ADA0-4C9DBF4DC322}" type="pres">
      <dgm:prSet presAssocID="{25131D19-476E-4043-BE63-767B2E9477D7}" presName="hierChild4" presStyleCnt="0"/>
      <dgm:spPr/>
    </dgm:pt>
    <dgm:pt modelId="{6E4A0201-8A84-43A0-AF48-484C6A37C28F}" type="pres">
      <dgm:prSet presAssocID="{25131D19-476E-4043-BE63-767B2E9477D7}" presName="hierChild5" presStyleCnt="0"/>
      <dgm:spPr/>
    </dgm:pt>
    <dgm:pt modelId="{497A6052-26E2-434A-9F17-461848DD56EC}" type="pres">
      <dgm:prSet presAssocID="{D318508F-8546-4A2F-9AC1-59986F111F90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4B2B87B-F560-40A0-B8DC-AFCCCA0B140E}" type="pres">
      <dgm:prSet presAssocID="{71ACB879-E6C6-426F-9F97-41D252F17A70}" presName="hierRoot2" presStyleCnt="0">
        <dgm:presLayoutVars>
          <dgm:hierBranch val="init"/>
        </dgm:presLayoutVars>
      </dgm:prSet>
      <dgm:spPr/>
    </dgm:pt>
    <dgm:pt modelId="{98717DA2-0069-4D24-97BB-BCADAD6A7722}" type="pres">
      <dgm:prSet presAssocID="{71ACB879-E6C6-426F-9F97-41D252F17A70}" presName="rootComposite" presStyleCnt="0"/>
      <dgm:spPr/>
    </dgm:pt>
    <dgm:pt modelId="{A74876CD-7341-4B57-9299-C5EBEFAF097A}" type="pres">
      <dgm:prSet presAssocID="{71ACB879-E6C6-426F-9F97-41D252F17A70}" presName="rootText" presStyleLbl="node3" presStyleIdx="3" presStyleCnt="4" custLinFactNeighborX="95450" custLinFactNeighborY="-15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22810E-1BF9-43F9-AD43-2D8001EA60EA}" type="pres">
      <dgm:prSet presAssocID="{71ACB879-E6C6-426F-9F97-41D252F17A70}" presName="rootConnector" presStyleLbl="node3" presStyleIdx="3" presStyleCnt="4"/>
      <dgm:spPr/>
      <dgm:t>
        <a:bodyPr/>
        <a:lstStyle/>
        <a:p>
          <a:endParaRPr lang="en-US"/>
        </a:p>
      </dgm:t>
    </dgm:pt>
    <dgm:pt modelId="{B3FF0760-2DF4-4E30-8C74-D517123B6C7A}" type="pres">
      <dgm:prSet presAssocID="{71ACB879-E6C6-426F-9F97-41D252F17A70}" presName="hierChild4" presStyleCnt="0"/>
      <dgm:spPr/>
    </dgm:pt>
    <dgm:pt modelId="{78350C4D-471A-4C8C-BE65-3020673D857F}" type="pres">
      <dgm:prSet presAssocID="{71ACB879-E6C6-426F-9F97-41D252F17A70}" presName="hierChild5" presStyleCnt="0"/>
      <dgm:spPr/>
    </dgm:pt>
    <dgm:pt modelId="{788C278F-2838-40CC-865E-59DC26AD6AF7}" type="pres">
      <dgm:prSet presAssocID="{6C793DCE-74DE-46B2-A5C1-83F7B2EA8750}" presName="hierChild5" presStyleCnt="0"/>
      <dgm:spPr/>
    </dgm:pt>
    <dgm:pt modelId="{F9D5D409-776E-4A19-A04B-A2BE8430F9BA}" type="pres">
      <dgm:prSet presAssocID="{D3E4AA7E-4777-480B-BB59-819CFB6017E8}" presName="hierChild3" presStyleCnt="0"/>
      <dgm:spPr/>
    </dgm:pt>
  </dgm:ptLst>
  <dgm:cxnLst>
    <dgm:cxn modelId="{0A99D5AC-7F78-47B3-A4D9-69152FE39ED5}" srcId="{6C793DCE-74DE-46B2-A5C1-83F7B2EA8750}" destId="{71ACB879-E6C6-426F-9F97-41D252F17A70}" srcOrd="1" destOrd="0" parTransId="{D318508F-8546-4A2F-9AC1-59986F111F90}" sibTransId="{817BB6C0-0400-42B5-8DAF-2F0E3CDF9661}"/>
    <dgm:cxn modelId="{43021BEF-46D0-491A-A533-3626D203C351}" type="presOf" srcId="{8CB990A5-F100-472E-B128-12A2563FC500}" destId="{58E72831-024C-4D8C-8BF8-E41FFA3E883F}" srcOrd="0" destOrd="0" presId="urn:microsoft.com/office/officeart/2005/8/layout/orgChart1"/>
    <dgm:cxn modelId="{9A11766D-C2AD-484F-B202-5A86DFAB9905}" type="presOf" srcId="{D3E4AA7E-4777-480B-BB59-819CFB6017E8}" destId="{3EF7134B-86E3-43B3-A3EC-3ACD08B01FCD}" srcOrd="0" destOrd="0" presId="urn:microsoft.com/office/officeart/2005/8/layout/orgChart1"/>
    <dgm:cxn modelId="{1FC94B9B-A3FA-483F-B8E6-8CA35826E0E3}" type="presOf" srcId="{71ACB879-E6C6-426F-9F97-41D252F17A70}" destId="{FB22810E-1BF9-43F9-AD43-2D8001EA60EA}" srcOrd="1" destOrd="0" presId="urn:microsoft.com/office/officeart/2005/8/layout/orgChart1"/>
    <dgm:cxn modelId="{80F650BD-24E3-4E30-82C0-2895917A1774}" type="presOf" srcId="{7529E308-2755-47BB-8119-511F13798631}" destId="{ED0180F1-E668-4E78-9E3E-665ACB5E8B66}" srcOrd="1" destOrd="0" presId="urn:microsoft.com/office/officeart/2005/8/layout/orgChart1"/>
    <dgm:cxn modelId="{CC6CBB7D-34E3-41A6-B5B2-8EAA07D9E26C}" srcId="{BFD41B2A-E4F8-4B68-846E-2F6F12CDA987}" destId="{798B1817-971F-43A7-8709-8705FE36CD39}" srcOrd="1" destOrd="0" parTransId="{8DDFEB9A-BB08-4041-A85E-7C3A4C39D874}" sibTransId="{60A78195-58EA-4B18-B665-C9752B501148}"/>
    <dgm:cxn modelId="{AC7D69AB-15F4-4DEC-9524-59DB8E35C30F}" srcId="{D15C973D-D633-40E5-B1F7-F0CE77250F88}" destId="{D3E4AA7E-4777-480B-BB59-819CFB6017E8}" srcOrd="0" destOrd="0" parTransId="{CF8E6354-24D3-4A6D-AF45-2CA3A7D7ECA3}" sibTransId="{88C4A0EA-9744-4814-A9F9-2B7F5E5EE5C2}"/>
    <dgm:cxn modelId="{FEEBDEA2-B360-4FA8-88CC-1530A6F1E61A}" type="presOf" srcId="{D318508F-8546-4A2F-9AC1-59986F111F90}" destId="{497A6052-26E2-434A-9F17-461848DD56EC}" srcOrd="0" destOrd="0" presId="urn:microsoft.com/office/officeart/2005/8/layout/orgChart1"/>
    <dgm:cxn modelId="{DB250CE6-1FEC-4475-A93D-D745D49B34E0}" type="presOf" srcId="{CC5B41F5-7A40-485C-B3F4-D044AC65A474}" destId="{1F3AF9B0-54B3-4140-85E3-A0A22A15F3BC}" srcOrd="0" destOrd="0" presId="urn:microsoft.com/office/officeart/2005/8/layout/orgChart1"/>
    <dgm:cxn modelId="{8A311D69-1491-4D5D-8D94-31B61F325C3C}" type="presOf" srcId="{798DB6D3-9497-4EAE-9322-5A4EDA30E6B0}" destId="{B15BBAB6-89AA-4D3C-BE0A-99165D94C350}" srcOrd="0" destOrd="0" presId="urn:microsoft.com/office/officeart/2005/8/layout/orgChart1"/>
    <dgm:cxn modelId="{CBEBC7A2-572E-4797-920F-83B4CFA42C2B}" type="presOf" srcId="{0C4694CF-B674-4CDF-9301-E261F1BD951A}" destId="{64F2B186-B3A6-44CC-9E5F-F2C70350AFB3}" srcOrd="0" destOrd="0" presId="urn:microsoft.com/office/officeart/2005/8/layout/orgChart1"/>
    <dgm:cxn modelId="{C7CA378D-5C4C-40A6-9328-EC7919EA1A18}" type="presOf" srcId="{6C793DCE-74DE-46B2-A5C1-83F7B2EA8750}" destId="{4E523737-DA25-4B8E-900C-08019644A4AF}" srcOrd="1" destOrd="0" presId="urn:microsoft.com/office/officeart/2005/8/layout/orgChart1"/>
    <dgm:cxn modelId="{0F7E331E-5611-4455-8306-CEDBA3207704}" type="presOf" srcId="{798B1817-971F-43A7-8709-8705FE36CD39}" destId="{DB25B10D-D9FA-46AB-B39C-B227D321706F}" srcOrd="0" destOrd="0" presId="urn:microsoft.com/office/officeart/2005/8/layout/orgChart1"/>
    <dgm:cxn modelId="{886D4D23-BD93-4A47-99ED-E31072F945ED}" type="presOf" srcId="{D15C973D-D633-40E5-B1F7-F0CE77250F88}" destId="{4739BF58-957A-4223-BE43-00E98B777DE7}" srcOrd="0" destOrd="0" presId="urn:microsoft.com/office/officeart/2005/8/layout/orgChart1"/>
    <dgm:cxn modelId="{0EEE4DA2-839D-4830-831F-6E8334B876FA}" type="presOf" srcId="{25131D19-476E-4043-BE63-767B2E9477D7}" destId="{5DDCD9B3-68BE-4723-BE2A-6AB6B5665BA1}" srcOrd="1" destOrd="0" presId="urn:microsoft.com/office/officeart/2005/8/layout/orgChart1"/>
    <dgm:cxn modelId="{30712A2F-3F1F-4A56-8954-B5DD9031E4D6}" type="presOf" srcId="{D3E4AA7E-4777-480B-BB59-819CFB6017E8}" destId="{9CE3E1AD-34D5-4FCA-9DF5-B82768E93170}" srcOrd="1" destOrd="0" presId="urn:microsoft.com/office/officeart/2005/8/layout/orgChart1"/>
    <dgm:cxn modelId="{8B6EAF4C-7D0E-4AAE-87D4-D4F278D7284B}" type="presOf" srcId="{798B1817-971F-43A7-8709-8705FE36CD39}" destId="{2EB55FC8-7066-45C6-A37E-30329D24358E}" srcOrd="1" destOrd="0" presId="urn:microsoft.com/office/officeart/2005/8/layout/orgChart1"/>
    <dgm:cxn modelId="{06AA878C-CC30-4481-BD80-6ABACE78E4DD}" type="presOf" srcId="{BFD41B2A-E4F8-4B68-846E-2F6F12CDA987}" destId="{85279BC3-F65A-447C-9567-794D9E62D888}" srcOrd="1" destOrd="0" presId="urn:microsoft.com/office/officeart/2005/8/layout/orgChart1"/>
    <dgm:cxn modelId="{21F6BA0F-F2F7-4B8B-8986-3753CFB6A745}" type="presOf" srcId="{71ACB879-E6C6-426F-9F97-41D252F17A70}" destId="{A74876CD-7341-4B57-9299-C5EBEFAF097A}" srcOrd="0" destOrd="0" presId="urn:microsoft.com/office/officeart/2005/8/layout/orgChart1"/>
    <dgm:cxn modelId="{1A0483C7-A09A-4444-B272-CEDC8583125F}" type="presOf" srcId="{8DDFEB9A-BB08-4041-A85E-7C3A4C39D874}" destId="{DA98B1B6-A5C9-4473-BCA0-E0FD15573953}" srcOrd="0" destOrd="0" presId="urn:microsoft.com/office/officeart/2005/8/layout/orgChart1"/>
    <dgm:cxn modelId="{759A04A4-8B14-4482-B07F-2CDA6E08FD2C}" srcId="{D3E4AA7E-4777-480B-BB59-819CFB6017E8}" destId="{6C793DCE-74DE-46B2-A5C1-83F7B2EA8750}" srcOrd="1" destOrd="0" parTransId="{0C4694CF-B674-4CDF-9301-E261F1BD951A}" sibTransId="{5051D7AB-7D4B-43E9-ABD5-DAC74B80FE35}"/>
    <dgm:cxn modelId="{253CBB42-CF20-4889-A9A5-5FDEB0DEBA55}" type="presOf" srcId="{BFD41B2A-E4F8-4B68-846E-2F6F12CDA987}" destId="{8CFE2CAD-4F42-4483-B95A-1E42CB3E657C}" srcOrd="0" destOrd="0" presId="urn:microsoft.com/office/officeart/2005/8/layout/orgChart1"/>
    <dgm:cxn modelId="{E4C36EBE-15D1-4F3C-86EB-2C1C7DB2115D}" type="presOf" srcId="{6C793DCE-74DE-46B2-A5C1-83F7B2EA8750}" destId="{BBC609C6-2DE4-4D10-A9FA-5AA4BC6A1760}" srcOrd="0" destOrd="0" presId="urn:microsoft.com/office/officeart/2005/8/layout/orgChart1"/>
    <dgm:cxn modelId="{D9F46E55-9ACA-45E0-8614-5FE40027D2C8}" type="presOf" srcId="{7529E308-2755-47BB-8119-511F13798631}" destId="{84766F93-F03B-4A18-8E6F-ADA551472CC9}" srcOrd="0" destOrd="0" presId="urn:microsoft.com/office/officeart/2005/8/layout/orgChart1"/>
    <dgm:cxn modelId="{6D7F00F0-E473-4874-9982-BD029A65A527}" type="presOf" srcId="{25131D19-476E-4043-BE63-767B2E9477D7}" destId="{2E0A95C9-514B-4D0D-B70B-15BF587F8410}" srcOrd="0" destOrd="0" presId="urn:microsoft.com/office/officeart/2005/8/layout/orgChart1"/>
    <dgm:cxn modelId="{27C4236D-1269-40D4-8A2D-B1FED9A7C2D5}" srcId="{6C793DCE-74DE-46B2-A5C1-83F7B2EA8750}" destId="{25131D19-476E-4043-BE63-767B2E9477D7}" srcOrd="0" destOrd="0" parTransId="{CC5B41F5-7A40-485C-B3F4-D044AC65A474}" sibTransId="{34AD1A3B-F481-4CF9-B846-FDA7C683CA2E}"/>
    <dgm:cxn modelId="{C3D895F0-512E-4F8C-8E43-328592E1667B}" srcId="{BFD41B2A-E4F8-4B68-846E-2F6F12CDA987}" destId="{7529E308-2755-47BB-8119-511F13798631}" srcOrd="0" destOrd="0" parTransId="{8CB990A5-F100-472E-B128-12A2563FC500}" sibTransId="{250DC1EC-E5C2-475F-90D4-9E12E9B70C62}"/>
    <dgm:cxn modelId="{9F4F11EF-7ACF-4981-B423-9A7630E86D30}" srcId="{D3E4AA7E-4777-480B-BB59-819CFB6017E8}" destId="{BFD41B2A-E4F8-4B68-846E-2F6F12CDA987}" srcOrd="0" destOrd="0" parTransId="{798DB6D3-9497-4EAE-9322-5A4EDA30E6B0}" sibTransId="{286432E4-3EE2-43BD-BAF9-A49431C14119}"/>
    <dgm:cxn modelId="{285D9E57-D720-43CB-BDBD-6F392F740C12}" type="presParOf" srcId="{4739BF58-957A-4223-BE43-00E98B777DE7}" destId="{59EA2EB5-2E99-4A99-BE89-A33DE2012CB5}" srcOrd="0" destOrd="0" presId="urn:microsoft.com/office/officeart/2005/8/layout/orgChart1"/>
    <dgm:cxn modelId="{CA6BCA83-109F-4675-9962-5BD68463CBC7}" type="presParOf" srcId="{59EA2EB5-2E99-4A99-BE89-A33DE2012CB5}" destId="{D9C3C3CA-2D2F-4924-A8A3-B0FCCD855752}" srcOrd="0" destOrd="0" presId="urn:microsoft.com/office/officeart/2005/8/layout/orgChart1"/>
    <dgm:cxn modelId="{567729DD-5739-406F-AE75-A883757E4274}" type="presParOf" srcId="{D9C3C3CA-2D2F-4924-A8A3-B0FCCD855752}" destId="{3EF7134B-86E3-43B3-A3EC-3ACD08B01FCD}" srcOrd="0" destOrd="0" presId="urn:microsoft.com/office/officeart/2005/8/layout/orgChart1"/>
    <dgm:cxn modelId="{A5E77CC3-92F5-4384-8980-58706839A23A}" type="presParOf" srcId="{D9C3C3CA-2D2F-4924-A8A3-B0FCCD855752}" destId="{9CE3E1AD-34D5-4FCA-9DF5-B82768E93170}" srcOrd="1" destOrd="0" presId="urn:microsoft.com/office/officeart/2005/8/layout/orgChart1"/>
    <dgm:cxn modelId="{A760CF95-1AFA-443B-BD46-8B52CA6D8A72}" type="presParOf" srcId="{59EA2EB5-2E99-4A99-BE89-A33DE2012CB5}" destId="{842DB7D9-3C5E-4C04-AD1F-E219DE49E180}" srcOrd="1" destOrd="0" presId="urn:microsoft.com/office/officeart/2005/8/layout/orgChart1"/>
    <dgm:cxn modelId="{3B553A90-14F0-4AB3-9909-82C854F1E752}" type="presParOf" srcId="{842DB7D9-3C5E-4C04-AD1F-E219DE49E180}" destId="{B15BBAB6-89AA-4D3C-BE0A-99165D94C350}" srcOrd="0" destOrd="0" presId="urn:microsoft.com/office/officeart/2005/8/layout/orgChart1"/>
    <dgm:cxn modelId="{96DEF8C7-7942-4C5B-9FA2-39F107F1391B}" type="presParOf" srcId="{842DB7D9-3C5E-4C04-AD1F-E219DE49E180}" destId="{FAA1638B-268F-4979-B855-240D309D3FDA}" srcOrd="1" destOrd="0" presId="urn:microsoft.com/office/officeart/2005/8/layout/orgChart1"/>
    <dgm:cxn modelId="{224C2734-4B73-488A-AA21-3B5B7A94209F}" type="presParOf" srcId="{FAA1638B-268F-4979-B855-240D309D3FDA}" destId="{14D77787-4611-4A6C-9C3E-081910B97F2B}" srcOrd="0" destOrd="0" presId="urn:microsoft.com/office/officeart/2005/8/layout/orgChart1"/>
    <dgm:cxn modelId="{FB7F7AC3-722A-46AC-8248-449A69F0B78C}" type="presParOf" srcId="{14D77787-4611-4A6C-9C3E-081910B97F2B}" destId="{8CFE2CAD-4F42-4483-B95A-1E42CB3E657C}" srcOrd="0" destOrd="0" presId="urn:microsoft.com/office/officeart/2005/8/layout/orgChart1"/>
    <dgm:cxn modelId="{FBBC0A0A-21F4-4BD6-90BD-0C63098DD19B}" type="presParOf" srcId="{14D77787-4611-4A6C-9C3E-081910B97F2B}" destId="{85279BC3-F65A-447C-9567-794D9E62D888}" srcOrd="1" destOrd="0" presId="urn:microsoft.com/office/officeart/2005/8/layout/orgChart1"/>
    <dgm:cxn modelId="{06344F73-1207-47B5-9ABF-7F5B886C0103}" type="presParOf" srcId="{FAA1638B-268F-4979-B855-240D309D3FDA}" destId="{213FB33B-C908-48AA-A490-F5855244C705}" srcOrd="1" destOrd="0" presId="urn:microsoft.com/office/officeart/2005/8/layout/orgChart1"/>
    <dgm:cxn modelId="{4195F4AD-82D3-424A-8498-D3E6BF0EB1AE}" type="presParOf" srcId="{213FB33B-C908-48AA-A490-F5855244C705}" destId="{58E72831-024C-4D8C-8BF8-E41FFA3E883F}" srcOrd="0" destOrd="0" presId="urn:microsoft.com/office/officeart/2005/8/layout/orgChart1"/>
    <dgm:cxn modelId="{4221E814-E2EC-4170-AAE2-796387828475}" type="presParOf" srcId="{213FB33B-C908-48AA-A490-F5855244C705}" destId="{7B626BB0-8B62-4925-BA84-4E3714110950}" srcOrd="1" destOrd="0" presId="urn:microsoft.com/office/officeart/2005/8/layout/orgChart1"/>
    <dgm:cxn modelId="{EDADB0FF-F55F-485E-B67F-9A591F142742}" type="presParOf" srcId="{7B626BB0-8B62-4925-BA84-4E3714110950}" destId="{98F0AA26-CC30-421F-A2D0-A04BD088724A}" srcOrd="0" destOrd="0" presId="urn:microsoft.com/office/officeart/2005/8/layout/orgChart1"/>
    <dgm:cxn modelId="{DA0098BD-511B-48AC-842B-4EFB50884C99}" type="presParOf" srcId="{98F0AA26-CC30-421F-A2D0-A04BD088724A}" destId="{84766F93-F03B-4A18-8E6F-ADA551472CC9}" srcOrd="0" destOrd="0" presId="urn:microsoft.com/office/officeart/2005/8/layout/orgChart1"/>
    <dgm:cxn modelId="{9987CFB0-5DEC-4EF8-8D83-491EFAF1F681}" type="presParOf" srcId="{98F0AA26-CC30-421F-A2D0-A04BD088724A}" destId="{ED0180F1-E668-4E78-9E3E-665ACB5E8B66}" srcOrd="1" destOrd="0" presId="urn:microsoft.com/office/officeart/2005/8/layout/orgChart1"/>
    <dgm:cxn modelId="{94B3BBFC-FA5F-4CD4-A06A-65DE73A3D79E}" type="presParOf" srcId="{7B626BB0-8B62-4925-BA84-4E3714110950}" destId="{CF0A83DA-C523-47C9-A7C3-C0F67E6C6FA1}" srcOrd="1" destOrd="0" presId="urn:microsoft.com/office/officeart/2005/8/layout/orgChart1"/>
    <dgm:cxn modelId="{3AEF22CA-60EC-4125-ACB3-D3C96F8CFB11}" type="presParOf" srcId="{7B626BB0-8B62-4925-BA84-4E3714110950}" destId="{33FD716E-0E10-4C6D-85F9-E7D6DC29451B}" srcOrd="2" destOrd="0" presId="urn:microsoft.com/office/officeart/2005/8/layout/orgChart1"/>
    <dgm:cxn modelId="{AD4F0EFF-8E7E-4C58-93EF-9DD2DCCB6B72}" type="presParOf" srcId="{213FB33B-C908-48AA-A490-F5855244C705}" destId="{DA98B1B6-A5C9-4473-BCA0-E0FD15573953}" srcOrd="2" destOrd="0" presId="urn:microsoft.com/office/officeart/2005/8/layout/orgChart1"/>
    <dgm:cxn modelId="{CF610609-2328-4BD4-861A-A17BAD1BA178}" type="presParOf" srcId="{213FB33B-C908-48AA-A490-F5855244C705}" destId="{996D1490-E4D9-4F8B-9D13-64C290FCB7DC}" srcOrd="3" destOrd="0" presId="urn:microsoft.com/office/officeart/2005/8/layout/orgChart1"/>
    <dgm:cxn modelId="{42D0DD79-6DBC-45D7-A421-FBF6D5751947}" type="presParOf" srcId="{996D1490-E4D9-4F8B-9D13-64C290FCB7DC}" destId="{C8910F45-13AB-4DBE-A691-BE27CBC8C08D}" srcOrd="0" destOrd="0" presId="urn:microsoft.com/office/officeart/2005/8/layout/orgChart1"/>
    <dgm:cxn modelId="{CD605F93-E4E5-490F-96DA-3E29EE2D98F1}" type="presParOf" srcId="{C8910F45-13AB-4DBE-A691-BE27CBC8C08D}" destId="{DB25B10D-D9FA-46AB-B39C-B227D321706F}" srcOrd="0" destOrd="0" presId="urn:microsoft.com/office/officeart/2005/8/layout/orgChart1"/>
    <dgm:cxn modelId="{A3ECA758-3ED7-40D8-936A-0AFBA58A8006}" type="presParOf" srcId="{C8910F45-13AB-4DBE-A691-BE27CBC8C08D}" destId="{2EB55FC8-7066-45C6-A37E-30329D24358E}" srcOrd="1" destOrd="0" presId="urn:microsoft.com/office/officeart/2005/8/layout/orgChart1"/>
    <dgm:cxn modelId="{5E6A072C-5A62-49AC-852F-D83724834A7A}" type="presParOf" srcId="{996D1490-E4D9-4F8B-9D13-64C290FCB7DC}" destId="{6BFEB3D6-2FA6-4505-9C92-2B5B4E7E28F9}" srcOrd="1" destOrd="0" presId="urn:microsoft.com/office/officeart/2005/8/layout/orgChart1"/>
    <dgm:cxn modelId="{334444E9-5315-4786-AECA-5C8FF14778D7}" type="presParOf" srcId="{996D1490-E4D9-4F8B-9D13-64C290FCB7DC}" destId="{68A8786C-BC88-4FB8-8663-619B8308E905}" srcOrd="2" destOrd="0" presId="urn:microsoft.com/office/officeart/2005/8/layout/orgChart1"/>
    <dgm:cxn modelId="{8E33668C-D407-48C2-805E-3F269E80710C}" type="presParOf" srcId="{FAA1638B-268F-4979-B855-240D309D3FDA}" destId="{E0D9C19D-81C8-4654-8F8D-6E3E00551448}" srcOrd="2" destOrd="0" presId="urn:microsoft.com/office/officeart/2005/8/layout/orgChart1"/>
    <dgm:cxn modelId="{978533C8-F561-4837-8E8E-E3438946CBEB}" type="presParOf" srcId="{842DB7D9-3C5E-4C04-AD1F-E219DE49E180}" destId="{64F2B186-B3A6-44CC-9E5F-F2C70350AFB3}" srcOrd="2" destOrd="0" presId="urn:microsoft.com/office/officeart/2005/8/layout/orgChart1"/>
    <dgm:cxn modelId="{923DEDC1-A13A-4F4A-9AD5-6970395A8719}" type="presParOf" srcId="{842DB7D9-3C5E-4C04-AD1F-E219DE49E180}" destId="{52D89891-DFA2-403D-BE90-796314C41B5B}" srcOrd="3" destOrd="0" presId="urn:microsoft.com/office/officeart/2005/8/layout/orgChart1"/>
    <dgm:cxn modelId="{7DCFEB41-FA08-4128-B802-10604287B949}" type="presParOf" srcId="{52D89891-DFA2-403D-BE90-796314C41B5B}" destId="{67D0B4E8-D6E6-4C8A-8BAB-2B44F599F646}" srcOrd="0" destOrd="0" presId="urn:microsoft.com/office/officeart/2005/8/layout/orgChart1"/>
    <dgm:cxn modelId="{4769C0DB-26BA-484E-9890-E0465D5BD6A1}" type="presParOf" srcId="{67D0B4E8-D6E6-4C8A-8BAB-2B44F599F646}" destId="{BBC609C6-2DE4-4D10-A9FA-5AA4BC6A1760}" srcOrd="0" destOrd="0" presId="urn:microsoft.com/office/officeart/2005/8/layout/orgChart1"/>
    <dgm:cxn modelId="{68276C3D-CBB4-4C10-A73B-1872E155C0DB}" type="presParOf" srcId="{67D0B4E8-D6E6-4C8A-8BAB-2B44F599F646}" destId="{4E523737-DA25-4B8E-900C-08019644A4AF}" srcOrd="1" destOrd="0" presId="urn:microsoft.com/office/officeart/2005/8/layout/orgChart1"/>
    <dgm:cxn modelId="{0A7D154E-EAA3-4565-9880-A6469387C5E8}" type="presParOf" srcId="{52D89891-DFA2-403D-BE90-796314C41B5B}" destId="{8ADB65DD-DC51-40E2-91F9-4C03FF071246}" srcOrd="1" destOrd="0" presId="urn:microsoft.com/office/officeart/2005/8/layout/orgChart1"/>
    <dgm:cxn modelId="{F6E3150B-CBC5-4952-B7C3-EC2870926EE4}" type="presParOf" srcId="{8ADB65DD-DC51-40E2-91F9-4C03FF071246}" destId="{1F3AF9B0-54B3-4140-85E3-A0A22A15F3BC}" srcOrd="0" destOrd="0" presId="urn:microsoft.com/office/officeart/2005/8/layout/orgChart1"/>
    <dgm:cxn modelId="{EC0F4564-EBEF-457B-83CD-20A500E6E4FE}" type="presParOf" srcId="{8ADB65DD-DC51-40E2-91F9-4C03FF071246}" destId="{695EDD19-AA24-4CE1-BDEA-D2CC791A0B94}" srcOrd="1" destOrd="0" presId="urn:microsoft.com/office/officeart/2005/8/layout/orgChart1"/>
    <dgm:cxn modelId="{2654DF4D-101E-4767-B4AD-F30E5EC1EEE5}" type="presParOf" srcId="{695EDD19-AA24-4CE1-BDEA-D2CC791A0B94}" destId="{554E40D6-C8E5-4B75-8C9F-48EC31D7991B}" srcOrd="0" destOrd="0" presId="urn:microsoft.com/office/officeart/2005/8/layout/orgChart1"/>
    <dgm:cxn modelId="{67B35393-B33C-447E-927C-31951B9EE7F2}" type="presParOf" srcId="{554E40D6-C8E5-4B75-8C9F-48EC31D7991B}" destId="{2E0A95C9-514B-4D0D-B70B-15BF587F8410}" srcOrd="0" destOrd="0" presId="urn:microsoft.com/office/officeart/2005/8/layout/orgChart1"/>
    <dgm:cxn modelId="{D2D7FC1C-5B2D-4B60-83E8-14D195255E9B}" type="presParOf" srcId="{554E40D6-C8E5-4B75-8C9F-48EC31D7991B}" destId="{5DDCD9B3-68BE-4723-BE2A-6AB6B5665BA1}" srcOrd="1" destOrd="0" presId="urn:microsoft.com/office/officeart/2005/8/layout/orgChart1"/>
    <dgm:cxn modelId="{64B83A9A-BEA6-46B0-8773-E061044075CB}" type="presParOf" srcId="{695EDD19-AA24-4CE1-BDEA-D2CC791A0B94}" destId="{61307602-9D38-4063-ADA0-4C9DBF4DC322}" srcOrd="1" destOrd="0" presId="urn:microsoft.com/office/officeart/2005/8/layout/orgChart1"/>
    <dgm:cxn modelId="{4F3F4199-0EB2-4F2A-88BB-1F5440A0059F}" type="presParOf" srcId="{695EDD19-AA24-4CE1-BDEA-D2CC791A0B94}" destId="{6E4A0201-8A84-43A0-AF48-484C6A37C28F}" srcOrd="2" destOrd="0" presId="urn:microsoft.com/office/officeart/2005/8/layout/orgChart1"/>
    <dgm:cxn modelId="{8D2B27AC-F83B-41F7-8B10-C4EB4548C035}" type="presParOf" srcId="{8ADB65DD-DC51-40E2-91F9-4C03FF071246}" destId="{497A6052-26E2-434A-9F17-461848DD56EC}" srcOrd="2" destOrd="0" presId="urn:microsoft.com/office/officeart/2005/8/layout/orgChart1"/>
    <dgm:cxn modelId="{36D91F17-4B83-4312-881C-CBF0CB1AABF9}" type="presParOf" srcId="{8ADB65DD-DC51-40E2-91F9-4C03FF071246}" destId="{84B2B87B-F560-40A0-B8DC-AFCCCA0B140E}" srcOrd="3" destOrd="0" presId="urn:microsoft.com/office/officeart/2005/8/layout/orgChart1"/>
    <dgm:cxn modelId="{3F687BA5-52EB-4A43-9C6C-805F6A25BAB0}" type="presParOf" srcId="{84B2B87B-F560-40A0-B8DC-AFCCCA0B140E}" destId="{98717DA2-0069-4D24-97BB-BCADAD6A7722}" srcOrd="0" destOrd="0" presId="urn:microsoft.com/office/officeart/2005/8/layout/orgChart1"/>
    <dgm:cxn modelId="{A7CF4445-6E02-4E9B-9685-632FC450070F}" type="presParOf" srcId="{98717DA2-0069-4D24-97BB-BCADAD6A7722}" destId="{A74876CD-7341-4B57-9299-C5EBEFAF097A}" srcOrd="0" destOrd="0" presId="urn:microsoft.com/office/officeart/2005/8/layout/orgChart1"/>
    <dgm:cxn modelId="{21803112-D1D6-4D0F-BF6C-879306A43EB8}" type="presParOf" srcId="{98717DA2-0069-4D24-97BB-BCADAD6A7722}" destId="{FB22810E-1BF9-43F9-AD43-2D8001EA60EA}" srcOrd="1" destOrd="0" presId="urn:microsoft.com/office/officeart/2005/8/layout/orgChart1"/>
    <dgm:cxn modelId="{75E15C53-9168-4421-A69A-4365AB4A8B31}" type="presParOf" srcId="{84B2B87B-F560-40A0-B8DC-AFCCCA0B140E}" destId="{B3FF0760-2DF4-4E30-8C74-D517123B6C7A}" srcOrd="1" destOrd="0" presId="urn:microsoft.com/office/officeart/2005/8/layout/orgChart1"/>
    <dgm:cxn modelId="{E313B90F-DCD1-44FD-A34B-99187D6F3CC1}" type="presParOf" srcId="{84B2B87B-F560-40A0-B8DC-AFCCCA0B140E}" destId="{78350C4D-471A-4C8C-BE65-3020673D857F}" srcOrd="2" destOrd="0" presId="urn:microsoft.com/office/officeart/2005/8/layout/orgChart1"/>
    <dgm:cxn modelId="{10C3F956-E747-4CCF-9663-ABD7EFA55CB2}" type="presParOf" srcId="{52D89891-DFA2-403D-BE90-796314C41B5B}" destId="{788C278F-2838-40CC-865E-59DC26AD6AF7}" srcOrd="2" destOrd="0" presId="urn:microsoft.com/office/officeart/2005/8/layout/orgChart1"/>
    <dgm:cxn modelId="{41DF8B27-C485-4B38-8A60-CE5D893AAB76}" type="presParOf" srcId="{59EA2EB5-2E99-4A99-BE89-A33DE2012CB5}" destId="{F9D5D409-776E-4A19-A04B-A2BE8430F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fld id="{02072724-9D4A-9A4D-AAEA-EC6B19A70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fld id="{73E2AD49-2430-7142-8A3B-0C1AA4494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9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5891D3-93CD-194D-BC47-52F5FA844422}" type="slidenum">
              <a:rPr lang="en-US" sz="1200" b="0">
                <a:solidFill>
                  <a:schemeClr val="tx1"/>
                </a:solidFill>
                <a:cs typeface="Arial" charset="0"/>
              </a:rPr>
              <a:pPr eaLnBrk="1" hangingPunct="1"/>
              <a:t>1</a:t>
            </a:fld>
            <a:endParaRPr lang="en-US" sz="12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3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5891D3-93CD-194D-BC47-52F5FA844422}" type="slidenum">
              <a:rPr lang="en-US" sz="1200" b="0">
                <a:solidFill>
                  <a:schemeClr val="tx1"/>
                </a:solidFill>
                <a:cs typeface="Arial" charset="0"/>
              </a:rPr>
              <a:pPr eaLnBrk="1" hangingPunct="1"/>
              <a:t>2</a:t>
            </a:fld>
            <a:endParaRPr lang="en-US" sz="12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22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6DC4F-C881-4E78-8258-2E8DFDC682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6DC4F-C881-4E78-8258-2E8DFDC68277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6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000" b="1" dirty="0">
                <a:ln w="3200">
                  <a:solidFill>
                    <a:srgbClr val="FFEE44">
                      <a:alpha val="25000"/>
                    </a:srgbClr>
                  </a:solidFill>
                  <a:prstDash val="solid"/>
                  <a:round/>
                </a:ln>
                <a:solidFill>
                  <a:srgbClr val="FFEE44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473825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34AB8B1-BED6-C843-A9AB-84FF1B5C8C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200400" y="6473825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6CFBD-C700-364B-892A-4895A0C09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1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4DEC-E089-624D-9793-ACF25AB97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88F61-A748-F146-8D18-EDFFA0F42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3E590-15B6-B14F-A1B4-556DF15C7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7E7E7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7E7E7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rgbClr val="FFEE44"/>
          </a:solidFill>
          <a:ln w="38100">
            <a:solidFill>
              <a:srgbClr val="FFEE44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000" b="1" dirty="0">
                <a:ln w="3200">
                  <a:solidFill>
                    <a:srgbClr val="FFEE44">
                      <a:alpha val="25000"/>
                    </a:srgbClr>
                  </a:solidFill>
                  <a:prstDash val="solid"/>
                  <a:round/>
                </a:ln>
                <a:solidFill>
                  <a:srgbClr val="FFEE44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473825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34AB8B1-BED6-C843-A9AB-84FF1B5C8C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200400" y="6473825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7762-ACC2-EB4D-8184-CD97BE534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7ACA-3EAD-824D-87B0-3A39A2056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FDAE-B1C5-9C40-B3D5-831AEC0DD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7E7E7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7E7E7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3F3C4-9D46-7C43-8DA4-BC68887198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5A60-FC44-9D48-82EE-B4B1D9132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7762-ACC2-EB4D-8184-CD97BE534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6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B8AE0-4F50-D44D-AA62-772558A26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2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FBD9F-4A74-0F4E-ADAE-A73353FE2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FCBDC-566E-B747-9AE5-9010780AD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6CFBD-C700-364B-892A-4895A0C09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1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4DEC-E089-624D-9793-ACF25AB97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2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88F61-A748-F146-8D18-EDFFA0F42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4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3E590-15B6-B14F-A1B4-556DF15C7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7ACA-3EAD-824D-87B0-3A39A2056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FDAE-B1C5-9C40-B3D5-831AEC0DD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7E7E7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7E7E7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3F3C4-9D46-7C43-8DA4-BC68887198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5A60-FC44-9D48-82EE-B4B1D9132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B8AE0-4F50-D44D-AA62-772558A26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FBD9F-4A74-0F4E-ADAE-A73353FE2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FCBDC-566E-B747-9AE5-9010780AD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fld id="{F8E1E89B-5BF5-2546-92C8-3425273C85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906462" y="228600"/>
            <a:ext cx="7504113" cy="838200"/>
          </a:xfrm>
          <a:prstGeom prst="rect">
            <a:avLst/>
          </a:prstGeom>
          <a:solidFill>
            <a:srgbClr val="003300"/>
          </a:solidFill>
          <a:ln>
            <a:solidFill>
              <a:srgbClr val="1F5E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5" descr="NDU Logo - 1a copy"/>
          <p:cNvPicPr>
            <a:picLocks noChangeArrowheads="1"/>
          </p:cNvPicPr>
          <p:nvPr userDrawn="1"/>
        </p:nvPicPr>
        <p:blipFill>
          <a:blip r:embed="rId15" cstate="email">
            <a:clrChange>
              <a:clrFrom>
                <a:srgbClr val="76726F"/>
              </a:clrFrom>
              <a:clrTo>
                <a:srgbClr val="7672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304"/>
            <a:ext cx="914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gso2-trg\Desktop\11.gif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0" y="61912"/>
            <a:ext cx="7810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988" r:id="rId1"/>
    <p:sldLayoutId id="2147486978" r:id="rId2"/>
    <p:sldLayoutId id="2147486989" r:id="rId3"/>
    <p:sldLayoutId id="2147486979" r:id="rId4"/>
    <p:sldLayoutId id="2147486990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  <p:sldLayoutId id="2147486986" r:id="rId12"/>
    <p:sldLayoutId id="214748702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0" kern="1200" spc="-100" dirty="0">
          <a:ln w="3200">
            <a:solidFill>
              <a:srgbClr val="FFEE44"/>
            </a:solidFill>
            <a:prstDash val="solid"/>
            <a:round/>
          </a:ln>
          <a:solidFill>
            <a:srgbClr val="FFEE44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charset="0"/>
        <a:buChar char=""/>
        <a:defRPr sz="21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19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>
                <a:solidFill>
                  <a:schemeClr val="tx2"/>
                </a:solidFill>
                <a:cs typeface="Arial" charset="0"/>
              </a:defRPr>
            </a:lvl1pPr>
          </a:lstStyle>
          <a:p>
            <a:fld id="{F8E1E89B-5BF5-2546-92C8-3425273C85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5" descr="NDU Logo - 1a copy"/>
          <p:cNvPicPr>
            <a:picLocks noChangeArrowheads="1"/>
          </p:cNvPicPr>
          <p:nvPr/>
        </p:nvPicPr>
        <p:blipFill>
          <a:blip r:embed="rId15" cstate="email">
            <a:clrChange>
              <a:clrFrom>
                <a:srgbClr val="76726F"/>
              </a:clrFrom>
              <a:clrTo>
                <a:srgbClr val="7672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304"/>
            <a:ext cx="914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gso2-trg\Desktop\11.gi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0" y="61912"/>
            <a:ext cx="7810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7007" r:id="rId1"/>
    <p:sldLayoutId id="2147487008" r:id="rId2"/>
    <p:sldLayoutId id="2147487009" r:id="rId3"/>
    <p:sldLayoutId id="2147487010" r:id="rId4"/>
    <p:sldLayoutId id="2147487011" r:id="rId5"/>
    <p:sldLayoutId id="2147487012" r:id="rId6"/>
    <p:sldLayoutId id="2147487013" r:id="rId7"/>
    <p:sldLayoutId id="2147487014" r:id="rId8"/>
    <p:sldLayoutId id="2147487015" r:id="rId9"/>
    <p:sldLayoutId id="2147487016" r:id="rId10"/>
    <p:sldLayoutId id="2147487017" r:id="rId11"/>
    <p:sldLayoutId id="2147487018" r:id="rId12"/>
    <p:sldLayoutId id="214748701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0" kern="1200" spc="-100" dirty="0">
          <a:ln w="3200">
            <a:solidFill>
              <a:srgbClr val="FFEE44"/>
            </a:solidFill>
            <a:prstDash val="solid"/>
            <a:round/>
          </a:ln>
          <a:solidFill>
            <a:srgbClr val="FFEE44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15.png"/><Relationship Id="rId21" Type="http://schemas.openxmlformats.org/officeDocument/2006/relationships/image" Target="../media/image55.png"/><Relationship Id="rId7" Type="http://schemas.openxmlformats.org/officeDocument/2006/relationships/image" Target="../media/image16.png"/><Relationship Id="rId12" Type="http://schemas.openxmlformats.org/officeDocument/2006/relationships/image" Target="../media/image46.png"/><Relationship Id="rId17" Type="http://schemas.openxmlformats.org/officeDocument/2006/relationships/image" Target="../media/image51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5.jpeg"/><Relationship Id="rId5" Type="http://schemas.openxmlformats.org/officeDocument/2006/relationships/image" Target="../media/image35.gif"/><Relationship Id="rId15" Type="http://schemas.openxmlformats.org/officeDocument/2006/relationships/image" Target="../media/image49.gif"/><Relationship Id="rId10" Type="http://schemas.openxmlformats.org/officeDocument/2006/relationships/image" Target="../media/image32.gif"/><Relationship Id="rId19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33.png"/><Relationship Id="rId14" Type="http://schemas.openxmlformats.org/officeDocument/2006/relationships/image" Target="../media/image48.gif"/><Relationship Id="rId22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66.jpeg"/><Relationship Id="rId18" Type="http://schemas.openxmlformats.org/officeDocument/2006/relationships/image" Target="../media/image71.png"/><Relationship Id="rId3" Type="http://schemas.openxmlformats.org/officeDocument/2006/relationships/image" Target="../media/image34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png"/><Relationship Id="rId2" Type="http://schemas.openxmlformats.org/officeDocument/2006/relationships/image" Target="../media/image19.png"/><Relationship Id="rId16" Type="http://schemas.openxmlformats.org/officeDocument/2006/relationships/image" Target="../media/image69.jpe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10" Type="http://schemas.openxmlformats.org/officeDocument/2006/relationships/image" Target="../media/image63.gif"/><Relationship Id="rId19" Type="http://schemas.openxmlformats.org/officeDocument/2006/relationships/image" Target="../media/image72.gif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24.png"/><Relationship Id="rId18" Type="http://schemas.openxmlformats.org/officeDocument/2006/relationships/image" Target="../media/image91.jpeg"/><Relationship Id="rId3" Type="http://schemas.openxmlformats.org/officeDocument/2006/relationships/image" Target="../media/image16.png"/><Relationship Id="rId21" Type="http://schemas.openxmlformats.org/officeDocument/2006/relationships/slide" Target="slide54.xml"/><Relationship Id="rId7" Type="http://schemas.openxmlformats.org/officeDocument/2006/relationships/image" Target="../media/image81.jpeg"/><Relationship Id="rId12" Type="http://schemas.openxmlformats.org/officeDocument/2006/relationships/image" Target="../media/image86.png"/><Relationship Id="rId17" Type="http://schemas.openxmlformats.org/officeDocument/2006/relationships/image" Target="../media/image90.png"/><Relationship Id="rId2" Type="http://schemas.openxmlformats.org/officeDocument/2006/relationships/image" Target="../media/image78.jpeg"/><Relationship Id="rId16" Type="http://schemas.openxmlformats.org/officeDocument/2006/relationships/image" Target="../media/image89.jpeg"/><Relationship Id="rId20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26.jpeg"/><Relationship Id="rId15" Type="http://schemas.openxmlformats.org/officeDocument/2006/relationships/image" Target="../media/image88.jpeg"/><Relationship Id="rId10" Type="http://schemas.openxmlformats.org/officeDocument/2006/relationships/image" Target="../media/image84.png"/><Relationship Id="rId19" Type="http://schemas.openxmlformats.org/officeDocument/2006/relationships/slide" Target="slide55.xml"/><Relationship Id="rId4" Type="http://schemas.openxmlformats.org/officeDocument/2006/relationships/image" Target="../media/image79.jpeg"/><Relationship Id="rId9" Type="http://schemas.openxmlformats.org/officeDocument/2006/relationships/image" Target="../media/image83.jpe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2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10" Type="http://schemas.openxmlformats.org/officeDocument/2006/relationships/image" Target="../media/image9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gif"/><Relationship Id="rId25" Type="http://schemas.openxmlformats.org/officeDocument/2006/relationships/image" Target="../media/image37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0" Type="http://schemas.openxmlformats.org/officeDocument/2006/relationships/image" Target="../media/image32.gif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23" Type="http://schemas.openxmlformats.org/officeDocument/2006/relationships/image" Target="../media/image35.gif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Relationship Id="rId27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FAF62E-EDE4-D14C-878A-92B5299DEB4A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</a:t>
            </a:fld>
            <a:endParaRPr lang="en-US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3" name="Picture 2" descr="77+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019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NAME OF ALLAH, THE COMPASSIONATE, THE MERCIFUL </a:t>
            </a:r>
          </a:p>
        </p:txBody>
      </p:sp>
    </p:spTree>
    <p:extLst>
      <p:ext uri="{BB962C8B-B14F-4D97-AF65-F5344CB8AC3E}">
        <p14:creationId xmlns:p14="http://schemas.microsoft.com/office/powerpoint/2010/main" val="163867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532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10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07752"/>
              </p:ext>
            </p:extLst>
          </p:nvPr>
        </p:nvGraphicFramePr>
        <p:xfrm>
          <a:off x="4572000" y="838200"/>
          <a:ext cx="44196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990600"/>
                <a:gridCol w="1219200"/>
              </a:tblGrid>
              <a:tr h="833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Flag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Cty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Upto</a:t>
                      </a:r>
                      <a:r>
                        <a:rPr lang="en-US" sz="1600" dirty="0" smtClean="0"/>
                        <a:t> NSWC-18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NSWC </a:t>
                      </a:r>
                      <a:r>
                        <a:rPr lang="en-US" sz="1600" baseline="0" dirty="0" smtClean="0"/>
                        <a:t>19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3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France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Germany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Indonesia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Italy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Iraq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Jordan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Kuwait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Lebanon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09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Libya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7735"/>
              </p:ext>
            </p:extLst>
          </p:nvPr>
        </p:nvGraphicFramePr>
        <p:xfrm>
          <a:off x="76200" y="823032"/>
          <a:ext cx="43434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330"/>
                <a:gridCol w="1485670"/>
                <a:gridCol w="951807"/>
                <a:gridCol w="1105593"/>
              </a:tblGrid>
              <a:tr h="816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Flag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Cty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Upto</a:t>
                      </a:r>
                      <a:r>
                        <a:rPr lang="en-US" sz="1600" dirty="0" smtClean="0"/>
                        <a:t> NSWC-18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NSWC </a:t>
                      </a:r>
                      <a:r>
                        <a:rPr lang="en-US" sz="1600" baseline="0" dirty="0" smtClean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Australia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Azerbaijan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Bangladesh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Bahrain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Brazil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746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Brunei Darussalam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746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Bosnia &amp; Herzegovina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Canada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Egypt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5" name="Picture 59" descr="C:\Users\M Ali\Desktop\Flags\australia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28600" y="1676400"/>
            <a:ext cx="573975" cy="38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9" name="Picture 60" descr="C:\Users\M Ali\Desktop\Flags\bangladesh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28600" y="2667000"/>
            <a:ext cx="609600" cy="36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0" name="Picture 69" descr="C:\Users\bdivg2caoc\Desktop\bahrain-fla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975" y="3200401"/>
            <a:ext cx="645225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D:\All Data NSWC\Allied DATA NSWC-2012-13\Flags\Brazil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650" y="3657600"/>
            <a:ext cx="6145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61" descr="C:\Users\M Ali\Desktop\Flags\China_flag.gif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28600" y="5791200"/>
            <a:ext cx="609600" cy="416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5" name="Picture 74" descr="C:\Users\bdivg2caoc\Desktop\egypt-flag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6367733"/>
            <a:ext cx="609600" cy="41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 descr="C:\Users\bdivg2caoc\Desktop\Flags\german national fla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209800"/>
            <a:ext cx="734704" cy="36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96" descr="D:\All Data NSWC\Allied DATA NSWC-2012-13\Flags\New Folder\idonesia.gif"/>
          <p:cNvPicPr/>
          <p:nvPr/>
        </p:nvPicPr>
        <p:blipFill>
          <a:blip r:embed="rId10" cstate="print"/>
          <a:srcRect b="5742"/>
          <a:stretch>
            <a:fillRect/>
          </a:stretch>
        </p:blipFill>
        <p:spPr bwMode="auto">
          <a:xfrm>
            <a:off x="4648200" y="2667000"/>
            <a:ext cx="764142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 descr="C:\Users\bdivg2caoc\Desktop\Iran Flag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7165" y="3234905"/>
            <a:ext cx="762000" cy="4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4284025"/>
            <a:ext cx="762000" cy="364175"/>
          </a:xfrm>
          <a:prstGeom prst="rect">
            <a:avLst/>
          </a:prstGeom>
          <a:noFill/>
        </p:spPr>
      </p:pic>
      <p:pic>
        <p:nvPicPr>
          <p:cNvPr id="100" name="Picture 99" descr="C:\Users\bdivg2caoc\Desktop\Jordan Flag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4784785"/>
            <a:ext cx="724603" cy="3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C:\Users\bdivg2caoc\Desktop\lebanon-flag.gif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094" y="5786250"/>
            <a:ext cx="745175" cy="3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D:\All Data NSWC\Allied DATA NSWC-2012-13\Flags\azerbijan.gif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C:\Users\bdivg2caoc\Desktop\flags\bruneian-flag-graphic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4191000"/>
            <a:ext cx="63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3" descr="Image of National Fla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61647" y="5266765"/>
            <a:ext cx="7210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4" descr="C:\Users\bdivg2aoc\Downloads\Italy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8200" y="3774744"/>
            <a:ext cx="762000" cy="3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05" descr="C:\Users\bdivg2aoc\Desktop\Libya.bmp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8201" y="6338047"/>
            <a:ext cx="7619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20" cstate="print"/>
          <a:srcRect l="3273" t="29857" r="36962" b="32515"/>
          <a:stretch>
            <a:fillRect/>
          </a:stretch>
        </p:blipFill>
        <p:spPr bwMode="auto">
          <a:xfrm>
            <a:off x="228601" y="4761689"/>
            <a:ext cx="609600" cy="4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21" cstate="print"/>
          <a:srcRect l="76106" t="30675" r="3764" b="56646"/>
          <a:stretch>
            <a:fillRect/>
          </a:stretch>
        </p:blipFill>
        <p:spPr bwMode="auto">
          <a:xfrm>
            <a:off x="228600" y="5337242"/>
            <a:ext cx="598251" cy="3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22" cstate="print"/>
          <a:srcRect l="4272" t="24949" r="39768" b="24335"/>
          <a:stretch>
            <a:fillRect/>
          </a:stretch>
        </p:blipFill>
        <p:spPr bwMode="auto">
          <a:xfrm>
            <a:off x="4675094" y="1676400"/>
            <a:ext cx="6858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eaLnBrk="0" fontAlgn="auto" hangingPunct="0">
              <a:lnSpc>
                <a:spcPct val="50000"/>
              </a:lnSpc>
              <a:spcAft>
                <a:spcPts val="0"/>
              </a:spcAft>
            </a:pPr>
            <a:r>
              <a:rPr lang="en-US" sz="3000" spc="-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ALLIED  PARTICIPANTS  SINCE </a:t>
            </a:r>
            <a:r>
              <a:rPr lang="en-US" sz="3000" spc="-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Times New Roman" panose="02020603050405020304" pitchFamily="18" charset="0"/>
              </a:rPr>
              <a:t>1988</a:t>
            </a:r>
          </a:p>
        </p:txBody>
      </p:sp>
    </p:spTree>
    <p:extLst>
      <p:ext uri="{BB962C8B-B14F-4D97-AF65-F5344CB8AC3E}">
        <p14:creationId xmlns:p14="http://schemas.microsoft.com/office/powerpoint/2010/main" val="27977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76904"/>
              </p:ext>
            </p:extLst>
          </p:nvPr>
        </p:nvGraphicFramePr>
        <p:xfrm>
          <a:off x="4571999" y="990599"/>
          <a:ext cx="4419601" cy="575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085"/>
                <a:gridCol w="1423261"/>
                <a:gridCol w="1048719"/>
                <a:gridCol w="1198536"/>
              </a:tblGrid>
              <a:tr h="6429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Flag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Cty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Upto</a:t>
                      </a:r>
                      <a:r>
                        <a:rPr lang="en-US" sz="1600" dirty="0" smtClean="0"/>
                        <a:t> NSWC-18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NSWC </a:t>
                      </a:r>
                      <a:r>
                        <a:rPr lang="en-US" sz="1600" baseline="0" dirty="0" smtClean="0"/>
                        <a:t>19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S. Korea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Sri Lanka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Sudan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Turkey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Turkmenistan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UAE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6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UK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74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Zimbabwe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147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F5E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F5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F5E00"/>
                    </a:solidFill>
                  </a:tcPr>
                </a:tc>
              </a:tr>
            </a:tbl>
          </a:graphicData>
        </a:graphic>
      </p:graphicFrame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03028"/>
              </p:ext>
            </p:extLst>
          </p:nvPr>
        </p:nvGraphicFramePr>
        <p:xfrm>
          <a:off x="152400" y="990595"/>
          <a:ext cx="4267200" cy="571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222"/>
                <a:gridCol w="1343378"/>
                <a:gridCol w="1106311"/>
                <a:gridCol w="1027289"/>
              </a:tblGrid>
              <a:tr h="6563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Flag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Cty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Upto</a:t>
                      </a:r>
                      <a:r>
                        <a:rPr lang="en-US" sz="1600" dirty="0" smtClean="0"/>
                        <a:t> NSWC-18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NSWC </a:t>
                      </a:r>
                      <a:r>
                        <a:rPr lang="en-US" sz="1600" baseline="0" dirty="0" smtClean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Malaysia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640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Myanmar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Nepal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Netherlands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Nigeria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Oman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Palestine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Qatar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KSA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0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S. Africa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7" descr="C:\Users\M Ali\Desktop\Flags\nepal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6725" y="2667000"/>
            <a:ext cx="621475" cy="38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 descr="C:\Users\bdivg2caoc\Desktop\Flags\Myanmar fal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25" y="2227053"/>
            <a:ext cx="609600" cy="36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igerian Fla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900" y="3733800"/>
            <a:ext cx="63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:\All Data NSWC\Allied DATA NSWC-2012-13\Flags\Oman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bdivg2caoc\Desktop\flags\qatari-flag-graphic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775" y="5257800"/>
            <a:ext cx="626425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bdivg2caoc\Desktop\KSA Fla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791200"/>
            <a:ext cx="609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rc_mi" descr="http://www.freeflagicons.com/download/?texture=1&amp;country=south_afric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976" y="6248400"/>
            <a:ext cx="6452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bdivg2caoc\Desktop\Flags\S.korean fla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7625" y="1752602"/>
            <a:ext cx="650175" cy="38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://www.ird.gov.lk/images/download/flagdes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1" y="2209800"/>
            <a:ext cx="609599" cy="39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bdivg2caoc\Desktop\Turkey Flag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4450" y="3276600"/>
            <a:ext cx="633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bdivg2caoc\Desktop\UAE Flg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24449" y="4267200"/>
            <a:ext cx="6333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:\Users\bdivg2caoc\Desktop\UK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199" y="4800600"/>
            <a:ext cx="609601" cy="3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:\Users\bdivg2caoc\Desktop\USA Flag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5316674"/>
            <a:ext cx="609600" cy="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C:\Users\bdivg2caoc\Desktop\Zimbabwe Flag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8200" y="5791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:\Users\bdivg2caoc\Desktop\Turkmenistan Flag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199" y="3810000"/>
            <a:ext cx="609601" cy="35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C:\Users\bdivg2caoc\Desktop\flags\sudanese-flag-graphic.pn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1" y="2743200"/>
            <a:ext cx="609599" cy="3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Flag of Malaysia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6725" y="1752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Palestine Fla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4849" y="4800600"/>
            <a:ext cx="633351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20" cstate="print"/>
          <a:srcRect l="3938" t="23926" r="37313" b="26176"/>
          <a:stretch>
            <a:fillRect/>
          </a:stretch>
        </p:blipFill>
        <p:spPr bwMode="auto">
          <a:xfrm>
            <a:off x="214952" y="3225743"/>
            <a:ext cx="609600" cy="35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11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eaLnBrk="0" fontAlgn="auto" hangingPunct="0">
              <a:lnSpc>
                <a:spcPct val="50000"/>
              </a:lnSpc>
              <a:spcAft>
                <a:spcPts val="0"/>
              </a:spcAft>
            </a:pPr>
            <a:r>
              <a:rPr lang="en-US" sz="3000" spc="-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ALLIED  PARTICIPANTS  SINCE </a:t>
            </a:r>
            <a:r>
              <a:rPr lang="en-US" sz="3000" spc="-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Times New Roman" panose="02020603050405020304" pitchFamily="18" charset="0"/>
              </a:rPr>
              <a:t>1988</a:t>
            </a:r>
          </a:p>
        </p:txBody>
      </p:sp>
    </p:spTree>
    <p:extLst>
      <p:ext uri="{BB962C8B-B14F-4D97-AF65-F5344CB8AC3E}">
        <p14:creationId xmlns:p14="http://schemas.microsoft.com/office/powerpoint/2010/main" val="27977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Briefing - NDU\Pics-5 Nov 18\26.06.2018\_MLK2833.JPG"/>
          <p:cNvPicPr>
            <a:picLocks noChangeAspect="1" noChangeArrowheads="1"/>
          </p:cNvPicPr>
          <p:nvPr/>
        </p:nvPicPr>
        <p:blipFill>
          <a:blip r:embed="rId2" cstate="print"/>
          <a:srcRect t="219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7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229600" y="6400800"/>
            <a:ext cx="838200" cy="381000"/>
          </a:xfrm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pPr algn="r"/>
            <a:fld id="{0D8CA4EB-E5AB-4669-9001-48AA16300182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/>
              <a:t>12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6616" y="5181600"/>
            <a:ext cx="8069240" cy="1371600"/>
          </a:xfrm>
          <a:prstGeom prst="rect">
            <a:avLst/>
          </a:prstGeom>
          <a:solidFill>
            <a:srgbClr val="002060"/>
          </a:solidFill>
          <a:ln w="6350" cap="rnd">
            <a:noFill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Autofit/>
          </a:bodyPr>
          <a:lstStyle>
            <a:lvl1pPr algn="ctr" eaLnBrk="0" fontAlgn="auto" hangingPunct="0">
              <a:spcAft>
                <a:spcPts val="0"/>
              </a:spcAft>
              <a:defRPr lang="en-US" sz="42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4000" dirty="0" smtClean="0"/>
              <a:t>FACULTY OF CONTEMPORARY STUDIES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3795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Briefing - NDU\Pics-5 Nov 18\26.06.2018\_MLK2830.JPG"/>
          <p:cNvPicPr>
            <a:picLocks noChangeAspect="1" noChangeArrowheads="1"/>
          </p:cNvPicPr>
          <p:nvPr/>
        </p:nvPicPr>
        <p:blipFill>
          <a:blip r:embed="rId2" cstate="print"/>
          <a:srcRect t="25739" b="14739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13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6088" name="Rounded Rectangle 5"/>
          <p:cNvSpPr>
            <a:spLocks noChangeArrowheads="1"/>
          </p:cNvSpPr>
          <p:nvPr/>
        </p:nvSpPr>
        <p:spPr bwMode="auto">
          <a:xfrm>
            <a:off x="152400" y="5486400"/>
            <a:ext cx="8839200" cy="1143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offer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BS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MS/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MSc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MPhil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PhD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programs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public and private sectors in disciplines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specific to national security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07585" y="76200"/>
            <a:ext cx="5881231" cy="710731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0" kern="1200" spc="-100" dirty="0">
                <a:ln w="3200">
                  <a:solidFill>
                    <a:srgbClr val="FFEE44"/>
                  </a:solidFill>
                  <a:prstDash val="solid"/>
                  <a:round/>
                </a:ln>
                <a:solidFill>
                  <a:srgbClr val="FFEE4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>
                <a:solidFill>
                  <a:srgbClr val="FFFF00"/>
                </a:solidFill>
              </a:rPr>
              <a:t>AIM OF FCS</a:t>
            </a:r>
          </a:p>
        </p:txBody>
      </p:sp>
    </p:spTree>
    <p:extLst>
      <p:ext uri="{BB962C8B-B14F-4D97-AF65-F5344CB8AC3E}">
        <p14:creationId xmlns:p14="http://schemas.microsoft.com/office/powerpoint/2010/main" val="37873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F3413B-CC55-0D44-BD6B-D24431A4EF0F}" type="slidenum"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eaLnBrk="1" hangingPunct="1"/>
              <a:t>14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5728" y="1104904"/>
            <a:ext cx="5257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Duration :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5 x weeks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Held annually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1109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individuals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have participated in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20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workshops since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2003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Participants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:-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Parliamentarians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Senior Bureaucrats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Senior Armed Forces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Officers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Representatives from Civil Society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Businessmen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Industrialists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FFEE44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NSW – 20 (20 Oct -23 Nov 18)</a:t>
            </a:r>
            <a:endParaRPr lang="en-US" sz="2400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06229" y="33367"/>
            <a:ext cx="7102990" cy="1000066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Autofit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200" b="1" dirty="0" smtClean="0"/>
              <a:t>   NATIONAL SECURITY WORKSHOP </a:t>
            </a:r>
            <a:r>
              <a:rPr lang="en-US" sz="2800" b="1" dirty="0" smtClean="0">
                <a:solidFill>
                  <a:schemeClr val="tx1"/>
                </a:solidFill>
              </a:rPr>
              <a:t>(NSW)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25282" name="Picture 2" descr="D:\Briefing - NDU\Pics-5 Nov 18\NSW 20\_MLK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581" y="1295400"/>
            <a:ext cx="3540019" cy="236220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25283" name="Picture 3" descr="D:\Briefing - NDU\Pics-5 Nov 18\NSW 20\_MLK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399"/>
            <a:ext cx="3581400" cy="236220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8261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6400" y="6473825"/>
            <a:ext cx="3581400" cy="384175"/>
          </a:xfrm>
        </p:spPr>
        <p:txBody>
          <a:bodyPr/>
          <a:lstStyle/>
          <a:p>
            <a:pPr>
              <a:defRPr/>
            </a:pPr>
            <a:fld id="{5A21C816-26CD-445A-99C8-2148523DD5F2}" type="slidenum">
              <a:rPr lang="en-US" sz="1400" smtClean="0"/>
              <a:pPr>
                <a:defRPr/>
              </a:pPr>
              <a:t>15</a:t>
            </a:fld>
            <a:endParaRPr lang="en-US" sz="1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16592" y="2895600"/>
            <a:ext cx="7399337" cy="6096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Arial" panose="020B0604020202020204" pitchFamily="34" charset="0"/>
              </a:rPr>
              <a:t> </a:t>
            </a:r>
            <a:endParaRPr lang="en-US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24084" y="2971800"/>
            <a:ext cx="7034816" cy="824865"/>
          </a:xfrm>
          <a:prstGeom prst="rect">
            <a:avLst/>
          </a:prstGeom>
          <a:solidFill>
            <a:srgbClr val="3D5D19"/>
          </a:solidFill>
          <a:ln w="6350" cap="rnd" cmpd="sng" algn="ctr">
            <a:solidFill>
              <a:srgbClr val="FFFF00"/>
            </a:solidFill>
            <a:prstDash val="solid"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4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US" sz="44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worldmap-worldmap-photos-wallpapers-galleries-full-hd_50290fb555fd4.jpg"/>
          <p:cNvPicPr>
            <a:picLocks noChangeAspect="1"/>
          </p:cNvPicPr>
          <p:nvPr/>
        </p:nvPicPr>
        <p:blipFill>
          <a:blip r:embed="rId2" cstate="print"/>
          <a:srcRect l="7573" t="3976" r="7912" b="4968"/>
          <a:stretch>
            <a:fillRect/>
          </a:stretch>
        </p:blipFill>
        <p:spPr bwMode="auto">
          <a:xfrm>
            <a:off x="152400" y="685800"/>
            <a:ext cx="8839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1" descr="C:\Users\M Ali\Desktop\Flags\China_flag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20886" y="2895600"/>
            <a:ext cx="365714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4" descr="C:\Users\M Ali\Desktop\Flags\UK fla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419600" y="2133600"/>
            <a:ext cx="418258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72" name="Picture 3" descr="C:\Users\gso2-trg\Desktop\Palestine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181600" y="3034445"/>
            <a:ext cx="392727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75" name="Picture 5" descr="C:\Users\gso2-trg\Desktop\UAE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867400" y="3369600"/>
            <a:ext cx="418909" cy="2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78" name="Picture 9" descr="C:\Users\gso2-trg\Desktop\Bahrain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48200" y="2453618"/>
            <a:ext cx="360000" cy="23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Group 43"/>
          <p:cNvGrpSpPr/>
          <p:nvPr/>
        </p:nvGrpSpPr>
        <p:grpSpPr>
          <a:xfrm>
            <a:off x="5157597" y="3546093"/>
            <a:ext cx="691972" cy="307777"/>
            <a:chOff x="5135563" y="3587750"/>
            <a:chExt cx="691972" cy="307777"/>
          </a:xfrm>
        </p:grpSpPr>
        <p:pic>
          <p:nvPicPr>
            <p:cNvPr id="39948" name="Picture 4" descr="C:\Users\M Ali\Desktop\Flags\KSA.png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5394410" y="3616200"/>
              <a:ext cx="433125" cy="27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5" name="TextBox 54"/>
            <p:cNvSpPr txBox="1"/>
            <p:nvPr/>
          </p:nvSpPr>
          <p:spPr>
            <a:xfrm>
              <a:off x="5135563" y="3587750"/>
              <a:ext cx="18473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</a:endParaRPr>
            </a:p>
          </p:txBody>
        </p:sp>
      </p:grpSp>
      <p:sp>
        <p:nvSpPr>
          <p:cNvPr id="48" name="Rectangular Callout 47"/>
          <p:cNvSpPr/>
          <p:nvPr/>
        </p:nvSpPr>
        <p:spPr>
          <a:xfrm>
            <a:off x="2819400" y="1143000"/>
            <a:ext cx="1371600" cy="762000"/>
          </a:xfrm>
          <a:prstGeom prst="wedgeRectCallout">
            <a:avLst>
              <a:gd name="adj1" fmla="val 63483"/>
              <a:gd name="adj2" fmla="val 79053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South Asian Strategic Stability Institute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(SASSI)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Jul 2010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7278256" y="1676400"/>
            <a:ext cx="1676400" cy="914400"/>
          </a:xfrm>
          <a:prstGeom prst="wedgeRectCallout">
            <a:avLst>
              <a:gd name="adj1" fmla="val -61931"/>
              <a:gd name="adj2" fmla="val 83524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Central Committee of the Communist Party of China” Party School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(CPS)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Apr 2007</a:t>
            </a:r>
          </a:p>
        </p:txBody>
      </p:sp>
      <p:pic>
        <p:nvPicPr>
          <p:cNvPr id="66580" name="Picture 49" descr="index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9775" y="2743200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ular Callout 70"/>
          <p:cNvSpPr/>
          <p:nvPr/>
        </p:nvSpPr>
        <p:spPr>
          <a:xfrm>
            <a:off x="2667000" y="2133600"/>
            <a:ext cx="1371600" cy="914400"/>
          </a:xfrm>
          <a:prstGeom prst="wedgeRectCallout">
            <a:avLst>
              <a:gd name="adj1" fmla="val 86393"/>
              <a:gd name="adj2" fmla="val 30170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Italian Centre of 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Defence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Higher Studies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CASD)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1997</a:t>
            </a:r>
          </a:p>
        </p:txBody>
      </p:sp>
      <p:sp>
        <p:nvSpPr>
          <p:cNvPr id="72" name="Rectangular Callout 71"/>
          <p:cNvSpPr/>
          <p:nvPr/>
        </p:nvSpPr>
        <p:spPr>
          <a:xfrm>
            <a:off x="4343400" y="762000"/>
            <a:ext cx="838200" cy="487363"/>
          </a:xfrm>
          <a:prstGeom prst="wedgeRectCallout">
            <a:avLst>
              <a:gd name="adj1" fmla="val 22741"/>
              <a:gd name="adj2" fmla="val 299417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</a:t>
            </a:r>
            <a:endParaRPr lang="en-US" sz="1200" b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 2010</a:t>
            </a:r>
          </a:p>
        </p:txBody>
      </p:sp>
      <p:pic>
        <p:nvPicPr>
          <p:cNvPr id="73" name="Picture 61" descr="C:\Users\M Ali\Desktop\Flags\China_flag.gif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172200" y="1613970"/>
            <a:ext cx="365714" cy="24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5" name="Rectangular Callout 74"/>
          <p:cNvSpPr/>
          <p:nvPr/>
        </p:nvSpPr>
        <p:spPr>
          <a:xfrm>
            <a:off x="6781800" y="762000"/>
            <a:ext cx="1600200" cy="762000"/>
          </a:xfrm>
          <a:prstGeom prst="wedgeRectCallout">
            <a:avLst>
              <a:gd name="adj1" fmla="val -64277"/>
              <a:gd name="adj2" fmla="val 61783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Russian Institute of Strategic Studies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(RISS)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Apr 2014</a:t>
            </a:r>
          </a:p>
        </p:txBody>
      </p:sp>
      <p:pic>
        <p:nvPicPr>
          <p:cNvPr id="66588" name="Picture 76" descr="index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1013" y="1941513"/>
            <a:ext cx="4032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ular Callout 78"/>
          <p:cNvSpPr/>
          <p:nvPr/>
        </p:nvSpPr>
        <p:spPr>
          <a:xfrm>
            <a:off x="1371600" y="762000"/>
            <a:ext cx="1371600" cy="762000"/>
          </a:xfrm>
          <a:prstGeom prst="wedgeRectCallout">
            <a:avLst>
              <a:gd name="adj1" fmla="val -9264"/>
              <a:gd name="adj2" fmla="val 103981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Canadian Forces College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(CFC)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 2006</a:t>
            </a:r>
          </a:p>
        </p:txBody>
      </p:sp>
      <p:sp>
        <p:nvSpPr>
          <p:cNvPr id="81" name="Rectangular Callout 80"/>
          <p:cNvSpPr/>
          <p:nvPr/>
        </p:nvSpPr>
        <p:spPr>
          <a:xfrm>
            <a:off x="5410200" y="5181600"/>
            <a:ext cx="1600200" cy="609600"/>
          </a:xfrm>
          <a:prstGeom prst="wedgeRectCallout">
            <a:avLst>
              <a:gd name="adj1" fmla="val 1584"/>
              <a:gd name="adj2" fmla="val -308875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Gulf Research Center, Dubai (GRC)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 2007</a:t>
            </a:r>
          </a:p>
        </p:txBody>
      </p:sp>
      <p:sp>
        <p:nvSpPr>
          <p:cNvPr id="82" name="Rectangular Callout 81"/>
          <p:cNvSpPr/>
          <p:nvPr/>
        </p:nvSpPr>
        <p:spPr>
          <a:xfrm>
            <a:off x="3048000" y="4953000"/>
            <a:ext cx="1676400" cy="838200"/>
          </a:xfrm>
          <a:prstGeom prst="wedgeRectCallout">
            <a:avLst>
              <a:gd name="adj1" fmla="val 88089"/>
              <a:gd name="adj2" fmla="val -187757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Naif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Arab University of Security Sciences (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NAUSS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Dec 2012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2667000" y="3124200"/>
            <a:ext cx="1219200" cy="762000"/>
          </a:xfrm>
          <a:prstGeom prst="wedgeRectCallout">
            <a:avLst>
              <a:gd name="adj1" fmla="val 156504"/>
              <a:gd name="adj2" fmla="val -42939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Arab Thought  Forum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(ATF)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Nov 2014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7772400" y="3124200"/>
            <a:ext cx="990600" cy="533400"/>
          </a:xfrm>
          <a:prstGeom prst="wedgeRectCallout">
            <a:avLst>
              <a:gd name="adj1" fmla="val -115062"/>
              <a:gd name="adj2" fmla="val -65479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NDU China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 2012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2895600" y="4038600"/>
            <a:ext cx="1371600" cy="609600"/>
          </a:xfrm>
          <a:prstGeom prst="wedgeRectCallout">
            <a:avLst>
              <a:gd name="adj1" fmla="val 96590"/>
              <a:gd name="adj2" fmla="val -141878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hlink"/>
              </a:buClr>
              <a:buSzPct val="60000"/>
              <a:defRPr/>
            </a:pPr>
            <a:r>
              <a:rPr lang="en-US" alt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Nasser Military </a:t>
            </a:r>
            <a:r>
              <a:rPr lang="en-US" alt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Academy</a:t>
            </a:r>
          </a:p>
          <a:p>
            <a:pPr algn="ctr">
              <a:buClr>
                <a:schemeClr val="hlink"/>
              </a:buClr>
              <a:buSzPct val="60000"/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Apr 2015</a:t>
            </a:r>
            <a:endParaRPr lang="en-US" altLang="en-US" sz="12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7467600" y="4114800"/>
            <a:ext cx="1447800" cy="762000"/>
          </a:xfrm>
          <a:prstGeom prst="wedgeRectCallout">
            <a:avLst>
              <a:gd name="adj1" fmla="val -88239"/>
              <a:gd name="adj2" fmla="val -57442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1200" b="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Kotelawala</a:t>
            </a:r>
            <a:r>
              <a:rPr lang="en-US" alt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National </a:t>
            </a:r>
            <a:r>
              <a:rPr lang="en-US" altLang="en-US" sz="1200" b="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Defence</a:t>
            </a:r>
            <a:r>
              <a:rPr lang="en-US" alt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University</a:t>
            </a:r>
          </a:p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Apr 2015</a:t>
            </a:r>
          </a:p>
        </p:txBody>
      </p:sp>
      <p:grpSp>
        <p:nvGrpSpPr>
          <p:cNvPr id="5" name="Group 41"/>
          <p:cNvGrpSpPr/>
          <p:nvPr/>
        </p:nvGrpSpPr>
        <p:grpSpPr>
          <a:xfrm>
            <a:off x="4953000" y="3309938"/>
            <a:ext cx="510169" cy="307777"/>
            <a:chOff x="4953000" y="3538538"/>
            <a:chExt cx="510169" cy="307777"/>
          </a:xfrm>
        </p:grpSpPr>
        <p:pic>
          <p:nvPicPr>
            <p:cNvPr id="38" name="Picture 62" descr="C:\Users\M Ali\Desktop\Flags\egypt.png"/>
            <p:cNvPicPr>
              <a:picLocks noChangeAspect="1" noChangeArrowheads="1"/>
            </p:cNvPicPr>
            <p:nvPr/>
          </p:nvPicPr>
          <p:blipFill>
            <a:blip r:embed="rId12" cstate="print">
              <a:extLst/>
            </a:blip>
            <a:srcRect/>
            <a:stretch>
              <a:fillRect/>
            </a:stretch>
          </p:blipFill>
          <p:spPr bwMode="auto">
            <a:xfrm>
              <a:off x="4953000" y="3553800"/>
              <a:ext cx="398864" cy="27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0" name="TextBox 39"/>
            <p:cNvSpPr txBox="1"/>
            <p:nvPr/>
          </p:nvSpPr>
          <p:spPr>
            <a:xfrm>
              <a:off x="5278438" y="3538538"/>
              <a:ext cx="18473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6400800" y="3883223"/>
            <a:ext cx="545094" cy="307777"/>
            <a:chOff x="6324600" y="4019550"/>
            <a:chExt cx="545094" cy="307777"/>
          </a:xfrm>
        </p:grpSpPr>
        <p:pic>
          <p:nvPicPr>
            <p:cNvPr id="39" name="Picture 63" descr="C:\Users\M Ali\Desktop\Flags\Flag_of_Sri_Lanka.svg.png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6324600" y="4038600"/>
              <a:ext cx="432000" cy="2816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1" name="TextBox 40"/>
            <p:cNvSpPr txBox="1"/>
            <p:nvPr/>
          </p:nvSpPr>
          <p:spPr>
            <a:xfrm>
              <a:off x="6684963" y="4019550"/>
              <a:ext cx="18473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</a:endParaRPr>
            </a:p>
          </p:txBody>
        </p:sp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16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304800" y="2971800"/>
            <a:ext cx="1371600" cy="609600"/>
          </a:xfrm>
          <a:prstGeom prst="wedgeRectCallout">
            <a:avLst>
              <a:gd name="adj1" fmla="val 53102"/>
              <a:gd name="adj2" fmla="val -69291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John Hopkins University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Oct 2015 </a:t>
            </a:r>
          </a:p>
        </p:txBody>
      </p:sp>
      <p:pic>
        <p:nvPicPr>
          <p:cNvPr id="50" name="Picture 76" descr="index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0538" y="2746375"/>
            <a:ext cx="3825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C:\Users\gso2-trg\Desktop\Palestine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5791200" y="2620413"/>
            <a:ext cx="392727" cy="22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7" name="Rectangular Callout 56"/>
          <p:cNvSpPr/>
          <p:nvPr/>
        </p:nvSpPr>
        <p:spPr>
          <a:xfrm>
            <a:off x="5562600" y="1905000"/>
            <a:ext cx="1676400" cy="609600"/>
          </a:xfrm>
          <a:prstGeom prst="wedgeRectCallout">
            <a:avLst>
              <a:gd name="adj1" fmla="val -21098"/>
              <a:gd name="adj2" fmla="val 66030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hlink"/>
              </a:buClr>
              <a:buSzPct val="60000"/>
              <a:defRPr/>
            </a:pPr>
            <a:r>
              <a:rPr lang="en-GB" sz="1200" b="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Center for Mil </a:t>
            </a:r>
            <a:r>
              <a:rPr lang="en-GB" sz="1200" b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Strat Research 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(CMSR</a:t>
            </a:r>
            <a:r>
              <a:rPr lang="en-GB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algn="ctr">
              <a:buClr>
                <a:schemeClr val="hlink"/>
              </a:buClr>
              <a:buSzPct val="6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Aug 2015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8" name="Picture 7" descr="G:\Flags\turkey.jpg"/>
          <p:cNvPicPr>
            <a:picLocks noChangeAspect="1" noChangeArrowheads="1"/>
          </p:cNvPicPr>
          <p:nvPr/>
        </p:nvPicPr>
        <p:blipFill>
          <a:blip r:embed="rId16" cstate="print">
            <a:extLst/>
          </a:blip>
          <a:srcRect/>
          <a:stretch>
            <a:fillRect/>
          </a:stretch>
        </p:blipFill>
        <p:spPr bwMode="auto">
          <a:xfrm>
            <a:off x="5141494" y="2667000"/>
            <a:ext cx="413886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61" name="Picture 3" descr="C:\Users\gso2-trg\Desktop\Palestine.jp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5684800" y="3061443"/>
            <a:ext cx="402336" cy="23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3" name="Rectangular Callout 62"/>
          <p:cNvSpPr/>
          <p:nvPr/>
        </p:nvSpPr>
        <p:spPr>
          <a:xfrm>
            <a:off x="7162800" y="5029200"/>
            <a:ext cx="1295400" cy="762000"/>
          </a:xfrm>
          <a:prstGeom prst="wedgeRectCallout">
            <a:avLst>
              <a:gd name="adj1" fmla="val -87895"/>
              <a:gd name="adj2" fmla="val -164108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1200" b="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Lakshman</a:t>
            </a:r>
            <a:r>
              <a:rPr lang="en-US" alt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en-US" sz="1200" b="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Kadirgamar</a:t>
            </a:r>
            <a:r>
              <a:rPr lang="en-US" alt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Institute </a:t>
            </a:r>
            <a:endParaRPr lang="en-US" altLang="en-US" sz="1200" b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Apr 2015</a:t>
            </a:r>
          </a:p>
        </p:txBody>
      </p:sp>
      <p:sp>
        <p:nvSpPr>
          <p:cNvPr id="64" name="Rectangular Callout 63"/>
          <p:cNvSpPr/>
          <p:nvPr/>
        </p:nvSpPr>
        <p:spPr>
          <a:xfrm>
            <a:off x="5105400" y="1371599"/>
            <a:ext cx="990600" cy="457201"/>
          </a:xfrm>
          <a:prstGeom prst="wedgeRectCallout">
            <a:avLst>
              <a:gd name="adj1" fmla="val -25848"/>
              <a:gd name="adj2" fmla="val 224912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BILGESAM</a:t>
            </a:r>
            <a:endParaRPr lang="en-US" sz="1200" b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Oct 2015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" name="Rectangular Callout 64"/>
          <p:cNvSpPr/>
          <p:nvPr/>
        </p:nvSpPr>
        <p:spPr>
          <a:xfrm>
            <a:off x="6477000" y="3276600"/>
            <a:ext cx="1143000" cy="533400"/>
          </a:xfrm>
          <a:prstGeom prst="wedgeRectCallout">
            <a:avLst>
              <a:gd name="adj1" fmla="val -82543"/>
              <a:gd name="adj2" fmla="val -51203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50" b="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Cen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Def </a:t>
            </a:r>
            <a:r>
              <a:rPr lang="en-US" sz="1050" b="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Strat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Research</a:t>
            </a:r>
            <a:endParaRPr lang="en-US" sz="1050" b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Feb 2016</a:t>
            </a:r>
            <a:endParaRPr lang="en-US" sz="105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7" name="Rectangular Callout 76"/>
          <p:cNvSpPr/>
          <p:nvPr/>
        </p:nvSpPr>
        <p:spPr>
          <a:xfrm>
            <a:off x="609600" y="3886200"/>
            <a:ext cx="1371600" cy="609600"/>
          </a:xfrm>
          <a:prstGeom prst="wedgeRectCallout">
            <a:avLst>
              <a:gd name="adj1" fmla="val 52947"/>
              <a:gd name="adj2" fmla="val -190917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Promotion of </a:t>
            </a:r>
            <a:r>
              <a:rPr lang="en-US" sz="1200" b="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Edn</a:t>
            </a:r>
            <a:r>
              <a:rPr 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Pak (PEP)</a:t>
            </a:r>
            <a:endParaRPr lang="en-US" sz="1200" b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 2014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0" name="Rectangular Callout 79"/>
          <p:cNvSpPr/>
          <p:nvPr/>
        </p:nvSpPr>
        <p:spPr>
          <a:xfrm>
            <a:off x="5638800" y="762000"/>
            <a:ext cx="914400" cy="487363"/>
          </a:xfrm>
          <a:prstGeom prst="wedgeRectCallout">
            <a:avLst>
              <a:gd name="adj1" fmla="val 24228"/>
              <a:gd name="adj2" fmla="val 120839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</a:t>
            </a:r>
            <a:endParaRPr lang="en-US" sz="1200" b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Nov 2014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4" name="Picture 61" descr="C:\Users\M Ali\Desktop\Flags\China_flag.gif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43800" y="2830030"/>
            <a:ext cx="365714" cy="24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5" name="Rectangular Callout 84"/>
          <p:cNvSpPr/>
          <p:nvPr/>
        </p:nvSpPr>
        <p:spPr>
          <a:xfrm>
            <a:off x="8153400" y="2667000"/>
            <a:ext cx="838200" cy="533400"/>
          </a:xfrm>
          <a:prstGeom prst="wedgeRectCallout">
            <a:avLst>
              <a:gd name="adj1" fmla="val -76496"/>
              <a:gd name="adj2" fmla="val -7120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NIDS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Jun 2016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49" name="Text Box 1"/>
          <p:cNvSpPr txBox="1">
            <a:spLocks noChangeArrowheads="1"/>
          </p:cNvSpPr>
          <p:nvPr/>
        </p:nvSpPr>
        <p:spPr bwMode="auto">
          <a:xfrm>
            <a:off x="152400" y="4648200"/>
            <a:ext cx="27432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Memorandum of Under Standing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Memorandum of Cooperation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ACA:  Academic Cooperation Agreement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:  Statement of Intent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ounded Rectangle 38"/>
          <p:cNvSpPr>
            <a:spLocks noChangeArrowheads="1"/>
          </p:cNvSpPr>
          <p:nvPr/>
        </p:nvSpPr>
        <p:spPr bwMode="auto">
          <a:xfrm>
            <a:off x="470848" y="5880847"/>
            <a:ext cx="8229600" cy="9324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23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ACAs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signed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Institutes of 17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countries</a:t>
            </a:r>
          </a:p>
          <a:p>
            <a:pPr>
              <a:buFont typeface="Wingdings" pitchFamily="2" charset="2"/>
              <a:buChar char="§"/>
              <a:tabLst>
                <a:tab pos="403225" algn="l"/>
              </a:tabLst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5 x Domestic Institutes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17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MoUs / ACAs under process with 12 x countries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1828796" y="841177"/>
            <a:ext cx="6075363" cy="606623"/>
          </a:xfrm>
          <a:prstGeom prst="rect">
            <a:avLst/>
          </a:prstGeom>
          <a:noFill/>
          <a:ln w="6350" cap="rnd">
            <a:noFill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0000" lnSpcReduction="20000"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endParaRPr lang="en-US" dirty="0">
              <a:latin typeface="+mj-lt"/>
            </a:endParaRPr>
          </a:p>
        </p:txBody>
      </p:sp>
      <p:sp>
        <p:nvSpPr>
          <p:cNvPr id="69" name="Right Arrow 68">
            <a:hlinkClick r:id="rId19" action="ppaction://hlinksldjump"/>
          </p:cNvPr>
          <p:cNvSpPr/>
          <p:nvPr/>
        </p:nvSpPr>
        <p:spPr>
          <a:xfrm>
            <a:off x="7543800" y="6503894"/>
            <a:ext cx="381000" cy="309391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hlinkClick r:id="rId20" action="ppaction://hlinksldjump"/>
          </p:cNvPr>
          <p:cNvSpPr/>
          <p:nvPr/>
        </p:nvSpPr>
        <p:spPr>
          <a:xfrm>
            <a:off x="8001000" y="5915024"/>
            <a:ext cx="381000" cy="27373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hlinkClick r:id="rId21" action="ppaction://hlinksldjump"/>
          </p:cNvPr>
          <p:cNvSpPr/>
          <p:nvPr/>
        </p:nvSpPr>
        <p:spPr>
          <a:xfrm>
            <a:off x="3989294" y="6230155"/>
            <a:ext cx="381000" cy="27373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976312" y="33336"/>
            <a:ext cx="7391400" cy="640369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7500"/>
          </a:bodyPr>
          <a:lstStyle>
            <a:lvl1pPr algn="ctr" eaLnBrk="0" fontAlgn="auto" hangingPunct="0">
              <a:spcAft>
                <a:spcPts val="0"/>
              </a:spcAft>
              <a:defRPr lang="en-US" sz="42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/>
              <a:t>NDU COLLABORATION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4925921" y="4546810"/>
            <a:ext cx="1322479" cy="554182"/>
          </a:xfrm>
          <a:prstGeom prst="wedgeRectCallout">
            <a:avLst>
              <a:gd name="adj1" fmla="val 16111"/>
              <a:gd name="adj2" fmla="val -290827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Naseer</a:t>
            </a:r>
            <a:r>
              <a:rPr lang="en-US" sz="12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Higher Mil Academy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Jan 2018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4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810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Margalla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Papers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Annual 	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 Cat) 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Upgraded Mar 18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NDU Journal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Annual 	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(Y Cat)</a:t>
            </a:r>
          </a:p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ISSRA Papers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Biannual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(Y Cat) 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Upgraded Mar 18</a:t>
            </a:r>
          </a:p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Strategic Thought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Annual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  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Process</a:t>
            </a:r>
          </a:p>
          <a:p>
            <a:pPr marL="914400" indent="-4508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Journal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- Annual  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(Z Cat)  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Approved in 2017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63550" indent="0">
              <a:buClr>
                <a:schemeClr val="tx1"/>
              </a:buCl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Contemporary</a:t>
            </a:r>
          </a:p>
          <a:p>
            <a:pPr marL="463550" indent="0">
              <a:buClr>
                <a:schemeClr val="tx1"/>
              </a:buCl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Studies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6B331C-8DB5-4C4F-84A9-0FD8FD4BCF26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17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04800" y="4944823"/>
            <a:ext cx="6858000" cy="1684577"/>
            <a:chOff x="1752600" y="4888511"/>
            <a:chExt cx="5964403" cy="1684577"/>
          </a:xfrm>
        </p:grpSpPr>
        <p:pic>
          <p:nvPicPr>
            <p:cNvPr id="13" name="Picture 2" descr="C:\Users\supdtcnc\Downloads\IMG_20180524_14242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901487"/>
              <a:ext cx="1188954" cy="1658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supdtcnc\Downloads\ndu journa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912544"/>
              <a:ext cx="1219200" cy="1636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932943"/>
              <a:ext cx="1234982" cy="16365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554" y="4888511"/>
              <a:ext cx="1346449" cy="1684577"/>
            </a:xfrm>
            <a:prstGeom prst="rect">
              <a:avLst/>
            </a:prstGeom>
          </p:spPr>
        </p:pic>
      </p:grpSp>
      <p:pic>
        <p:nvPicPr>
          <p:cNvPr id="18" name="Picture 9" descr="C:\Users\gso1trg\Desktop\Pictur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447800" cy="167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32094" y="76200"/>
            <a:ext cx="6432213" cy="710731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7500"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 smtClean="0"/>
              <a:t>NDU PUBLICATIONS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042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/>
              <a:t>NDU Journal 	-	Annual (</a:t>
            </a:r>
            <a:r>
              <a:rPr lang="en-US" sz="2400" b="1" dirty="0" smtClean="0">
                <a:solidFill>
                  <a:srgbClr val="FFFF00"/>
                </a:solidFill>
              </a:rPr>
              <a:t>X Cat</a:t>
            </a:r>
            <a:r>
              <a:rPr lang="en-US" sz="2400" b="1" dirty="0" smtClean="0"/>
              <a:t>)</a:t>
            </a:r>
          </a:p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err="1" smtClean="0"/>
              <a:t>Margalla</a:t>
            </a:r>
            <a:r>
              <a:rPr lang="en-US" sz="2400" b="1" dirty="0" smtClean="0"/>
              <a:t> Papers 	-	Annual (</a:t>
            </a:r>
            <a:r>
              <a:rPr lang="en-US" sz="2400" b="1" dirty="0" smtClean="0">
                <a:solidFill>
                  <a:srgbClr val="FFFF00"/>
                </a:solidFill>
              </a:rPr>
              <a:t>X Cat</a:t>
            </a:r>
            <a:r>
              <a:rPr lang="en-US" sz="2400" b="1" dirty="0" smtClean="0"/>
              <a:t>)</a:t>
            </a:r>
          </a:p>
          <a:p>
            <a:pPr marL="914400" indent="-4508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/>
              <a:t>ISSRA Papers 	-	Biannual  (</a:t>
            </a:r>
            <a:r>
              <a:rPr lang="en-US" sz="2400" b="1" dirty="0" smtClean="0">
                <a:solidFill>
                  <a:srgbClr val="FFFF00"/>
                </a:solidFill>
              </a:rPr>
              <a:t>Y Cat</a:t>
            </a:r>
            <a:r>
              <a:rPr lang="en-US" sz="2400" b="1" dirty="0" smtClean="0"/>
              <a:t>) </a:t>
            </a:r>
          </a:p>
        </p:txBody>
      </p:sp>
      <p:pic>
        <p:nvPicPr>
          <p:cNvPr id="4100" name="Picture 3" descr="C:\Users\Administrator\Desktop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1600200" cy="2209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/>
          <a:srcRect l="14107" t="28125" r="65498" b="14583"/>
          <a:stretch>
            <a:fillRect/>
          </a:stretch>
        </p:blipFill>
        <p:spPr bwMode="auto">
          <a:xfrm>
            <a:off x="1295400" y="3962400"/>
            <a:ext cx="16129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D:\E\NDU Publications\3ISSRA Papers\ISSRA Papers (1st Half 2013) (21 Nov 13)\ISSRA Papers 16-12-13 (BOOK SHAPE)\Title Page papers.jpg"/>
          <p:cNvPicPr>
            <a:picLocks noChangeAspect="1" noChangeArrowheads="1"/>
          </p:cNvPicPr>
          <p:nvPr/>
        </p:nvPicPr>
        <p:blipFill>
          <a:blip r:embed="rId5" cstate="print"/>
          <a:srcRect l="50723" t="7333"/>
          <a:stretch>
            <a:fillRect/>
          </a:stretch>
        </p:blipFill>
        <p:spPr bwMode="auto">
          <a:xfrm>
            <a:off x="5638800" y="39624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2650" y="1062038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Regular Publications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32094" y="127469"/>
            <a:ext cx="6432213" cy="710731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7500"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 smtClean="0"/>
              <a:t>NDU PUBLICATIONS</a:t>
            </a:r>
            <a:endParaRPr lang="en-US" sz="3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18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21"/>
          <p:cNvSpPr txBox="1">
            <a:spLocks noChangeArrowheads="1"/>
          </p:cNvSpPr>
          <p:nvPr/>
        </p:nvSpPr>
        <p:spPr bwMode="auto">
          <a:xfrm>
            <a:off x="5029200" y="56388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 defTabSz="965200">
              <a:defRPr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NDU Monograph</a:t>
            </a:r>
          </a:p>
          <a:p>
            <a:pPr marL="114300" lvl="1" algn="ctr" defTabSz="965200">
              <a:defRPr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A quarterly publication</a:t>
            </a:r>
          </a:p>
        </p:txBody>
      </p:sp>
      <p:sp>
        <p:nvSpPr>
          <p:cNvPr id="66563" name="TextBox 22"/>
          <p:cNvSpPr txBox="1">
            <a:spLocks noChangeArrowheads="1"/>
          </p:cNvSpPr>
          <p:nvPr/>
        </p:nvSpPr>
        <p:spPr bwMode="auto">
          <a:xfrm>
            <a:off x="762000" y="57150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 defTabSz="965200">
              <a:defRPr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An annual publication</a:t>
            </a:r>
          </a:p>
          <a:p>
            <a:pPr marL="114300" lvl="1" algn="ctr" defTabSz="965200">
              <a:defRPr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of FCS </a:t>
            </a:r>
          </a:p>
        </p:txBody>
      </p:sp>
      <p:pic>
        <p:nvPicPr>
          <p:cNvPr id="53252" name="Picture 5" descr="E:\NDU Publications\NDU Publication\4Monograph\Monograph (2012)\Nuclear 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6" t="1462" r="1225" b="3505"/>
          <a:stretch>
            <a:fillRect/>
          </a:stretch>
        </p:blipFill>
        <p:spPr bwMode="auto">
          <a:xfrm>
            <a:off x="5562600" y="2255838"/>
            <a:ext cx="2549525" cy="3382962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9" descr="C:\Users\gso1trg\Desktop\Pi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2590800" cy="3429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152650" y="1062038"/>
            <a:ext cx="480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Regular Publications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3505200" y="2417763"/>
            <a:ext cx="457200" cy="184150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 dirty="0" smtClean="0">
                <a:solidFill>
                  <a:srgbClr val="FFFFFF"/>
                </a:solidFill>
              </a:rPr>
              <a:t>2015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71600" y="62894"/>
            <a:ext cx="6521824" cy="663388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7500"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 smtClean="0"/>
              <a:t>NDU PUBLICATIONS</a:t>
            </a:r>
            <a:endParaRPr lang="en-US" sz="36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19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5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5600" y="1828800"/>
            <a:ext cx="85344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Fostering Internal Quality Assurance: Nurturing Quality Research Culture In Higher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Institutions</a:t>
            </a:r>
          </a:p>
          <a:p>
            <a:pPr algn="ctr">
              <a:lnSpc>
                <a:spcPct val="150000"/>
              </a:lnSpc>
            </a:pP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Abdul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Saboor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Zahid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Muhammad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Asif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Qurat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Ain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NDU, Pakistan</a:t>
            </a:r>
            <a:endParaRPr lang="en-US" sz="2000" dirty="0" smtClean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77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4068" y="86787"/>
            <a:ext cx="5708265" cy="676238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7500"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 smtClean="0"/>
              <a:t>NDU WEBSITE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4008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20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2500" t="6667" r="3333" b="7778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6400" y="6473825"/>
            <a:ext cx="3581400" cy="384175"/>
          </a:xfrm>
        </p:spPr>
        <p:txBody>
          <a:bodyPr/>
          <a:lstStyle/>
          <a:p>
            <a:pPr>
              <a:defRPr/>
            </a:pPr>
            <a:fld id="{5A21C816-26CD-445A-99C8-2148523DD5F2}" type="slidenum">
              <a:rPr lang="en-US" sz="1400" smtClean="0"/>
              <a:pPr>
                <a:defRPr/>
              </a:pPr>
              <a:t>21</a:t>
            </a:fld>
            <a:endParaRPr lang="en-US" sz="1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16592" y="2895600"/>
            <a:ext cx="7399337" cy="6096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Arial" panose="020B0604020202020204" pitchFamily="34" charset="0"/>
              </a:rPr>
              <a:t> </a:t>
            </a:r>
            <a:endParaRPr lang="en-US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2438400"/>
            <a:ext cx="7543800" cy="1815465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rgbClr val="FFFF00"/>
            </a:solidFill>
            <a:prstDash val="solid"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5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NDU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4400" kern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PICTORIAL OVER VIEW </a:t>
            </a:r>
            <a:endParaRPr lang="en-US" sz="4400" kern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56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686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 provides a factual over view that how challenges are converted into opportunities in case of Higher Education Institutions (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of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Pakistan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a growing understanding that Higher Education Institutions should nurture a ‘quality culture’ in which structural and psychological elements act in synergy to continuously improve research in higher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14514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115720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6868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pertinent to note that different models are being used in different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ensure creation of research culture in their respective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Pakistan, Higher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Commission (HEC) has also adopted a research incentives based approach for the uplift of faculty and research activities in Higher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Institutions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514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117426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6868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Novelty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this study is to introduce innovations for enhancement of research culture in Higher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Institutions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of this study can also be improved by incorporating innovative ideas and good practices by researchers in other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HEIs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514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357540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6868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intl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Institutions may take lead from this study while planning and undertaking new research incentives and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514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3122638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86868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Quality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enhancement of higher education is largely dependent on the quality of research being produced by a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Strong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linkage with the Socio-Economic development of the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Country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“A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quality education providing institute always proves to be a model for modern civil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societies”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Batool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Qureshi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2007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4840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6868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Fundamental improvements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 be made by introducing new research incentive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Defence University (NDU) Islamabad-Pakistan, though a new University, the critical role of research has been fully appreciated and ingrained in its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vision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9529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6868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paper is intended to highlight the research initiatives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taken by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NDU to give respect and credit to scholars by recognizing their original scholarly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2400" dirty="0"/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lays down NDU zero tolerance towards plagiarism and other unbecoming practices related to research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5445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6868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“Higher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 has a key role in economic development and social growth of a nation. Higher Education Institutes (HEIs) are mostly responsible for Higher Education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through creation of knowledge based society via research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transforms a nation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(Meek et al., 2009; Bonn Declaration 2007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endParaRPr lang="en-US" sz="32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3048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382478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6868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 2" charset="0"/>
              <a:buNone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546100" indent="-4572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NDU</a:t>
            </a:r>
          </a:p>
          <a:p>
            <a:pPr marL="546100" indent="-4572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Literature Review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Challenges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 to Improve Research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Recap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 2" charset="0"/>
              <a:buNone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 2" charset="0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DA52378-3B8F-40A0-8A05-48F096C6443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8198" name="Rectangle 3"/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altLang="en-US" sz="4000" dirty="0" smtClean="0">
                <a:solidFill>
                  <a:srgbClr val="FFEE44"/>
                </a:solidFill>
                <a:latin typeface="Arial Black" pitchFamily="34" charset="0"/>
                <a:cs typeface="Arial" pitchFamily="34" charset="0"/>
              </a:rPr>
              <a:t>Sequence</a:t>
            </a:r>
            <a:endParaRPr lang="en-US" altLang="en-US" sz="5400" dirty="0">
              <a:solidFill>
                <a:srgbClr val="FFEE44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3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“Various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measures have been taken to enhance performance of the University staff by Higher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Commission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Batool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Qureshi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2007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)”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faculty / research scholars are highly encouraged to make research publications. This study not only contributes towards their personal academic growth but also helps improve research standard of the University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3048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275873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42984" y="1223986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Absence of QA mechanism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existence of research culture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Reluctance for research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awareness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motivation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Only 12 articles in 2013</a:t>
            </a: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3048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Challenges – 2012/13</a:t>
            </a:r>
          </a:p>
        </p:txBody>
      </p:sp>
    </p:spTree>
    <p:extLst>
      <p:ext uri="{BB962C8B-B14F-4D97-AF65-F5344CB8AC3E}">
        <p14:creationId xmlns:p14="http://schemas.microsoft.com/office/powerpoint/2010/main" val="275873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 1. Establishment of QA mechanism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HEC research / performance based grant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HEC Internal and External Reviews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Bi annual departmental review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 2. Research incentives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 3. Awards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 4. Corrective Measures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304800"/>
            <a:ext cx="9144000" cy="533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75873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449961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826F73-A824-B448-A763-474157252988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33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>
            <a:defPPr>
              <a:defRPr lang="en-US"/>
            </a:defPPr>
            <a:lvl1pPr algn="ctr" fontAlgn="auto">
              <a:spcAft>
                <a:spcPts val="0"/>
              </a:spcAft>
              <a:defRPr sz="40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3100" b="1" dirty="0" smtClean="0">
                <a:solidFill>
                  <a:srgbClr val="FFFF00"/>
                </a:solidFill>
                <a:latin typeface="Arial Black" pitchFamily="34" charset="0"/>
              </a:rPr>
              <a:t>Strategy 1. </a:t>
            </a:r>
            <a:r>
              <a:rPr lang="en-US" sz="3100" b="1" dirty="0" err="1" smtClean="0">
                <a:solidFill>
                  <a:srgbClr val="FFFF00"/>
                </a:solidFill>
                <a:latin typeface="Arial Black" pitchFamily="34" charset="0"/>
              </a:rPr>
              <a:t>Estab</a:t>
            </a:r>
            <a:r>
              <a:rPr lang="en-US" sz="3100" b="1" dirty="0" smtClean="0">
                <a:solidFill>
                  <a:srgbClr val="FFFF00"/>
                </a:solidFill>
                <a:latin typeface="Arial Black" pitchFamily="34" charset="0"/>
              </a:rPr>
              <a:t> of QA Mechanism</a:t>
            </a:r>
            <a:endParaRPr lang="en-US" sz="31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209800" y="990600"/>
          <a:ext cx="6400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257800"/>
            <a:ext cx="228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rgbClr val="0033CC"/>
                </a:solidFill>
              </a:rPr>
              <a:t>Legend: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QAA= </a:t>
            </a:r>
            <a:r>
              <a:rPr lang="en-US" sz="1050" dirty="0" smtClean="0">
                <a:solidFill>
                  <a:srgbClr val="C00000"/>
                </a:solidFill>
              </a:rPr>
              <a:t>Quality Assurance Agency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SAR= </a:t>
            </a:r>
            <a:r>
              <a:rPr lang="en-US" sz="1050" dirty="0" smtClean="0">
                <a:solidFill>
                  <a:srgbClr val="C00000"/>
                </a:solidFill>
              </a:rPr>
              <a:t>Self Assessment Report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EAT=External  </a:t>
            </a:r>
            <a:r>
              <a:rPr lang="en-US" sz="1050" dirty="0" smtClean="0">
                <a:solidFill>
                  <a:srgbClr val="C00000"/>
                </a:solidFill>
              </a:rPr>
              <a:t>Assessment Team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IPE= </a:t>
            </a:r>
            <a:r>
              <a:rPr lang="en-US" sz="1050" dirty="0" smtClean="0">
                <a:solidFill>
                  <a:srgbClr val="C00000"/>
                </a:solidFill>
              </a:rPr>
              <a:t>Institutional Performance </a:t>
            </a:r>
            <a:r>
              <a:rPr lang="en-US" sz="1050" dirty="0" err="1" smtClean="0">
                <a:solidFill>
                  <a:srgbClr val="C00000"/>
                </a:solidFill>
              </a:rPr>
              <a:t>Eval</a:t>
            </a:r>
            <a:endParaRPr 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9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686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“Publish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Perish”, is the popular quote in all progressive and growth oriented Universities.  Research is a critical activity and must be assigned high priority, particularly in universities offering research degrees (MS/MPhil/PhD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419128" y="0"/>
            <a:ext cx="8153400" cy="10668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Bi Annual Review-Publish or Perish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1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 faculty member must publish at least 01 research paper preferably in HEC recognized Journals (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minmum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‘Y’ cat) in one calendar year (Jan - Dec)</a:t>
            </a:r>
          </a:p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-24"/>
            <a:ext cx="8153400" cy="10668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Bi Annual Review-Publish or Perish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8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Eligibility: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– 3 research papers (mix category of W, X and Y)/ only 01 x ‘W’ category</a:t>
            </a: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Incentive Amount: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W- Cat	=	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Rs.</a:t>
            </a:r>
            <a:r>
              <a:rPr lang="en-US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25,000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($ 179)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X-Cat	=	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Rs.</a:t>
            </a:r>
            <a:r>
              <a:rPr lang="en-US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15,000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($ 107)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Y- Cat	=	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Rs.</a:t>
            </a:r>
            <a:r>
              <a:rPr lang="en-US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12,000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($ 86) 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b="1" dirty="0" smtClean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66040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00FF00"/>
                </a:solidFill>
                <a:latin typeface="Arial Black" pitchFamily="34" charset="0"/>
              </a:rPr>
              <a:t>Monitory Benefits</a:t>
            </a:r>
            <a:endParaRPr lang="en-US" altLang="en-US" sz="3200" dirty="0">
              <a:solidFill>
                <a:srgbClr val="00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472" y="3156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2. Research Incentives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Eligibility: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02 x ‘W’ and 01 x ‘X’ category research paper(s) in a calendar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(Jan-Dec)</a:t>
            </a: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Reduction of one course if rendering svc to the University/ department other than his/ her teaching work load</a:t>
            </a: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incentive may be given in addition to Incentive-1 under exceptional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circumstances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b="1" dirty="0" smtClean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34" y="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2. Research Incentives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66040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00FF00"/>
                </a:solidFill>
                <a:latin typeface="Arial Black" pitchFamily="34" charset="0"/>
              </a:rPr>
              <a:t>Reduction </a:t>
            </a:r>
            <a:r>
              <a:rPr lang="en-US" sz="3200" dirty="0">
                <a:solidFill>
                  <a:srgbClr val="00FF00"/>
                </a:solidFill>
                <a:latin typeface="Arial Black" pitchFamily="34" charset="0"/>
              </a:rPr>
              <a:t>in Teaching Workload</a:t>
            </a:r>
            <a:endParaRPr lang="en-US" altLang="en-US" sz="3200" dirty="0">
              <a:solidFill>
                <a:srgbClr val="00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686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Eligibility: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should demonstrate:-</a:t>
            </a: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Successful completion of research supervision of minimum 05 x PhD/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M.Phil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theses in a semester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03 x research articles (min 01 x ‘X’ + 02 x ‘Y’ category) by students out of thesis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b="1" dirty="0" smtClean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762000"/>
            <a:ext cx="8153400" cy="1143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Exemption of Teaching Courses for a Semester</a:t>
            </a:r>
            <a:endParaRPr lang="en-US" altLang="en-US" sz="2800" dirty="0">
              <a:solidFill>
                <a:srgbClr val="00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34" y="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2. Research Incentives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6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686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order to boost the culture of writing books and monographs, University may give monetary benefits as a token and recognition of the intellectual effort</a:t>
            </a: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Research book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  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50,000/- ($ 358)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Monograph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       =   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 25,000/- ($ 179)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buNone/>
            </a:pP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0" y="685800"/>
            <a:ext cx="9144000" cy="6477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Credit for Publication of Book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2. Research Incentives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3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5D471B-8E32-3D4A-ADA7-BACE6F878978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4</a:t>
            </a:fld>
            <a:endParaRPr 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04936" y="285728"/>
            <a:ext cx="861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3050" indent="-273050" algn="just">
              <a:lnSpc>
                <a:spcPct val="130000"/>
              </a:lnSpc>
              <a:spcBef>
                <a:spcPts val="600"/>
              </a:spcBef>
              <a:buClr>
                <a:srgbClr val="FFFF66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in 1947</a:t>
            </a:r>
          </a:p>
          <a:p>
            <a:pPr marL="273050" indent="-273050" algn="just">
              <a:lnSpc>
                <a:spcPct val="130000"/>
              </a:lnSpc>
              <a:spcBef>
                <a:spcPts val="600"/>
              </a:spcBef>
              <a:buClr>
                <a:srgbClr val="FFFF66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on 27 January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</a:p>
          <a:p>
            <a:pPr marL="273050" indent="-273050" algn="just">
              <a:lnSpc>
                <a:spcPct val="130000"/>
              </a:lnSpc>
              <a:spcBef>
                <a:spcPts val="600"/>
              </a:spcBef>
              <a:buClr>
                <a:srgbClr val="FFFF66"/>
              </a:buClr>
              <a:buSzPct val="85000"/>
              <a:buFont typeface="Wingdings" pitchFamily="2" charset="2"/>
              <a:buChar char="§"/>
              <a:defRPr/>
            </a:pP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828800"/>
            <a:ext cx="8534401" cy="4848000"/>
            <a:chOff x="228600" y="1476599"/>
            <a:chExt cx="8534401" cy="5200201"/>
          </a:xfrm>
        </p:grpSpPr>
        <p:pic>
          <p:nvPicPr>
            <p:cNvPr id="2" name="Picture 1" descr="National Defence 9 Sept 2013 copy 6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40"/>
            <a:stretch/>
          </p:blipFill>
          <p:spPr>
            <a:xfrm>
              <a:off x="5638801" y="4343400"/>
              <a:ext cx="3124200" cy="2333398"/>
            </a:xfrm>
            <a:prstGeom prst="rect">
              <a:avLst/>
            </a:prstGeom>
            <a:ln w="28575" cap="sq" cmpd="sng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National Defence 9 Sept 2013 copy 25.png"/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8" t="57111" r="10710" b="8533"/>
            <a:stretch/>
          </p:blipFill>
          <p:spPr>
            <a:xfrm>
              <a:off x="5632455" y="1476599"/>
              <a:ext cx="3123345" cy="2333401"/>
            </a:xfrm>
            <a:prstGeom prst="rect">
              <a:avLst/>
            </a:prstGeom>
            <a:ln w="28575" cap="sq" cmpd="sng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National Defence 9 Sept 2013 copy 25.png"/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5" t="8329" r="10802" b="50109"/>
            <a:stretch/>
          </p:blipFill>
          <p:spPr>
            <a:xfrm>
              <a:off x="228600" y="1476600"/>
              <a:ext cx="3048000" cy="2333400"/>
            </a:xfrm>
            <a:prstGeom prst="rect">
              <a:avLst/>
            </a:prstGeom>
            <a:ln w="28575" cap="sq" cmpd="sng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National Defence 9 Sept 2013 copy 23.png"/>
            <p:cNvPicPr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6" t="8398" r="11166" b="53271"/>
            <a:stretch/>
          </p:blipFill>
          <p:spPr>
            <a:xfrm>
              <a:off x="228600" y="4343400"/>
              <a:ext cx="3048000" cy="2333400"/>
            </a:xfrm>
            <a:prstGeom prst="rect">
              <a:avLst/>
            </a:prstGeom>
            <a:ln w="28575" cap="sq" cmpd="sng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7410" name="Picture 3" descr="ok  2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2002" y="2758801"/>
            <a:ext cx="4415998" cy="2879999"/>
          </a:xfrm>
          <a:prstGeom prst="rect">
            <a:avLst/>
          </a:prstGeom>
          <a:ln w="28575" cap="sq" cmpd="sng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16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6868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/>
            <a:endParaRPr lang="en-US" sz="4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may consider providing funding within the approved research budget allocation as per available finances</a:t>
            </a:r>
          </a:p>
          <a:p>
            <a:pPr lvl="0" algn="just"/>
            <a:endParaRPr lang="en-US" sz="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Components of Fin Asst </a:t>
            </a:r>
            <a:r>
              <a:rPr lang="en-US" sz="24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Ticket 		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Conference Fee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Travelling Allowance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Funding for Paper</a:t>
            </a:r>
          </a:p>
          <a:p>
            <a:pPr lvl="0" algn="ctr"/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Presentation</a:t>
            </a:r>
            <a:r>
              <a:rPr lang="en-US" sz="2800" dirty="0">
                <a:solidFill>
                  <a:srgbClr val="00FF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(Nat / Intl </a:t>
            </a:r>
            <a:r>
              <a:rPr lang="en-US" sz="2800" dirty="0" err="1" smtClean="0">
                <a:solidFill>
                  <a:srgbClr val="00FF00"/>
                </a:solidFill>
                <a:latin typeface="Arial Black" pitchFamily="34" charset="0"/>
              </a:rPr>
              <a:t>lvl</a:t>
            </a:r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2. Research Incentives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1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faculty member who brings in research funding (1.0 M &amp; above) may be provided with 01 x TRA by the University</a:t>
            </a:r>
          </a:p>
          <a:p>
            <a:pPr marL="431800" lvl="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faculty member be allowed to use university platform for submission of project proposal to public,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pvt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orgs and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intl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Think Tanks, for getting funded research projects</a:t>
            </a: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685800"/>
            <a:ext cx="8153400" cy="1219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00FF00"/>
                </a:solidFill>
                <a:latin typeface="Arial Black" pitchFamily="34" charset="0"/>
              </a:rPr>
              <a:t>Provision of Teaching Research Assistant (</a:t>
            </a:r>
            <a:r>
              <a:rPr lang="en-US" sz="3200" dirty="0" err="1" smtClean="0">
                <a:solidFill>
                  <a:srgbClr val="00FF00"/>
                </a:solidFill>
                <a:latin typeface="Arial Black" pitchFamily="34" charset="0"/>
              </a:rPr>
              <a:t>TRA</a:t>
            </a:r>
            <a:r>
              <a:rPr lang="en-US" sz="3200" dirty="0" smtClean="0">
                <a:solidFill>
                  <a:srgbClr val="00FF00"/>
                </a:solidFill>
                <a:latin typeface="Arial Black" pitchFamily="34" charset="0"/>
              </a:rPr>
              <a:t>)</a:t>
            </a:r>
            <a:endParaRPr lang="en-US" altLang="en-US" sz="3200" dirty="0">
              <a:solidFill>
                <a:srgbClr val="00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0"/>
            <a:ext cx="8153400" cy="711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2. Research Incentives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63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686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improve the quality of research excellence of university, three categories of awards are open for competition:-</a:t>
            </a:r>
          </a:p>
          <a:p>
            <a:pPr marL="752475" lvl="2" indent="-34290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Research Article of the Year Award</a:t>
            </a:r>
          </a:p>
          <a:p>
            <a:pPr marL="752475" lvl="2" indent="-34290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Young Researcher of the Year Award</a:t>
            </a:r>
          </a:p>
          <a:p>
            <a:pPr marL="752475" lvl="2" indent="-34290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Book of the Year Award</a:t>
            </a:r>
          </a:p>
          <a:p>
            <a:pPr lvl="0"/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-152400"/>
            <a:ext cx="8153400" cy="10668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3. Awards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4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42918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Plagiarism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“Taking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using the thoughts, writing and / or inventions of another person as one’s own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dirty="0" smtClean="0"/>
          </a:p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amounts to stealing and can be classified as ‘character failing’ for which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penalties vary from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letter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warning to removal from svc,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depending upon the severity and extent of the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offense</a:t>
            </a:r>
          </a:p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Failing to contribute article in a year</a:t>
            </a:r>
            <a:endParaRPr lang="en-US" sz="2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431800" indent="-34290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0"/>
            <a:ext cx="8153400" cy="9144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Strategy 4 - Corrective Measures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6868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of this study was to provide a comprehensive overview of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strategies to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boost the research culture in the Higher Education Institution (HEI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strategies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contained in this paper are formed on the basis of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Pakistan HEC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guidelines and best practices of reputed universities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153400" cy="762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Conclusion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433732"/>
            <a:ext cx="8305800" cy="1981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kern="1200" spc="-100" dirty="0">
                <a:ln w="3200">
                  <a:solidFill>
                    <a:srgbClr val="FFEE44"/>
                  </a:solidFill>
                  <a:prstDash val="solid"/>
                  <a:round/>
                </a:ln>
                <a:solidFill>
                  <a:srgbClr val="FFEE4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endParaRPr lang="en-US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6868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aims at supporting and advancing Research and Publication culture at university for ultimate benefit of the faculty, students, institution and the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Society</a:t>
            </a:r>
          </a:p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 can also be improved by incorporating innovative ideas and good practices by researchers in other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HEIs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8153400" cy="762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153400" cy="762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Conclusion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6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6868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successful implementation of these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NDU,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Islamabad-Pakistan,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publications have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considerably increased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indicated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below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8153400" cy="762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3663503"/>
            <a:ext cx="9067799" cy="310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4810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33800" y="5638800"/>
            <a:ext cx="457200" cy="304800"/>
          </a:xfrm>
          <a:prstGeom prst="rect">
            <a:avLst/>
          </a:prstGeom>
          <a:gradFill rotWithShape="0">
            <a:gsLst>
              <a:gs pos="0">
                <a:srgbClr val="0070C0">
                  <a:alpha val="0"/>
                </a:srgbClr>
              </a:gs>
              <a:gs pos="50000">
                <a:srgbClr val="DAEEF3"/>
              </a:gs>
              <a:gs pos="100000">
                <a:srgbClr val="0070C0">
                  <a:alpha val="0"/>
                </a:srgbClr>
              </a:gs>
            </a:gsLst>
            <a:lin ang="18900000" scaled="1"/>
          </a:gradFill>
          <a:ln>
            <a:noFill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268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153400" cy="762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Conclusion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9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06" y="1071546"/>
          <a:ext cx="892971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44"/>
                <a:gridCol w="1785944"/>
                <a:gridCol w="1842212"/>
                <a:gridCol w="1617199"/>
                <a:gridCol w="18984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Gap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Challenges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Strategies-HEC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Strategies-NDU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Focus</a:t>
                      </a:r>
                      <a:r>
                        <a:rPr lang="en-GB" sz="18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Research was lacking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Absence of QA mechanism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 existence of research culture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Reluctance for research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Lack of awareness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Lack of motivation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Only 12 articles in 2013</a:t>
                      </a: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Establishment of QA mechanism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Research /performance based grant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 reviews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GB" sz="180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GB" sz="1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 review</a:t>
                      </a:r>
                    </a:p>
                    <a:p>
                      <a:pPr marL="0" marR="0" lvl="1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University Bi annual review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D7D3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Research incentives</a:t>
                      </a:r>
                    </a:p>
                    <a:p>
                      <a:pPr marL="273050" marR="0" lvl="0" indent="-273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D7D3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Awards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D7D3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Corrective measures</a:t>
                      </a:r>
                      <a:endParaRPr lang="en-GB" sz="1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Challenges converted into opportunities</a:t>
                      </a:r>
                    </a:p>
                    <a:p>
                      <a:endParaRPr lang="en-GB" sz="180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12 - 268</a:t>
                      </a:r>
                      <a:endParaRPr lang="en-GB" sz="1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noFill/>
          <a:ln>
            <a:noFill/>
          </a:ln>
        </p:spPr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7762-ACC2-EB4D-8184-CD97BE5345A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0"/>
            <a:ext cx="91439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EE4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Thank You</a:t>
            </a:r>
            <a:endParaRPr lang="en-US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EE44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48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85800"/>
            <a:ext cx="86868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Batool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Z and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Qureshi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R.H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(2007) Quality Assurance Manual for Higher Education in Pakistan, Higher Education Commission,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Pakistan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Bonn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Declaration (2007), ―University- Enterprise Cooperation: Building on New Challenges from Past Experiences‖. Bonn Declaration, Socrates Project, Accompanying Measure Project No. 130023 AM-06-EMC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8153400" cy="457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u="sng" dirty="0" smtClean="0">
                <a:solidFill>
                  <a:srgbClr val="FFFF00"/>
                </a:solidFill>
                <a:latin typeface="Arial Black" pitchFamily="34" charset="0"/>
              </a:rPr>
              <a:t>References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5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981200"/>
            <a:ext cx="8534400" cy="2819400"/>
          </a:xfrm>
          <a:solidFill>
            <a:srgbClr val="003300">
              <a:alpha val="71000"/>
            </a:srgb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Font typeface="Wingdings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Prepare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leadership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sectors of Pakistan and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 countries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through multi-disciplinary educational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research programs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professional exchanges and outreach, focusing on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contemporary studies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0A67E-6AF0-8E46-8BDB-FDB54309E726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5</a:t>
            </a:fld>
            <a:endParaRPr lang="en-US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" name="Picture 5" descr="NDU Logo - 1a copy"/>
          <p:cNvPicPr>
            <a:picLocks noChangeArrowheads="1"/>
          </p:cNvPicPr>
          <p:nvPr/>
        </p:nvPicPr>
        <p:blipFill>
          <a:blip r:embed="rId2" cstate="email">
            <a:clrChange>
              <a:clrFrom>
                <a:srgbClr val="76726F"/>
              </a:clrFrom>
              <a:clrTo>
                <a:srgbClr val="7672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304"/>
            <a:ext cx="914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gso2-trg\Desktop\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0" y="61912"/>
            <a:ext cx="7810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69129" y="76200"/>
            <a:ext cx="5269871" cy="722306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anchor="ctr">
            <a:normAutofit/>
          </a:bodyPr>
          <a:lstStyle>
            <a:defPPr>
              <a:defRPr lang="en-US"/>
            </a:defPPr>
            <a:lvl1pPr algn="ctr" fontAlgn="auto">
              <a:spcAft>
                <a:spcPts val="0"/>
              </a:spcAft>
              <a:defRPr sz="4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/>
              <a:t>MISSION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533400"/>
            <a:ext cx="86868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108000" bIns="0"/>
          <a:lstStyle/>
          <a:p>
            <a:pPr marL="88900" indent="0" algn="just" defTabSz="965200" eaLnBrk="1" hangingPunct="1">
              <a:lnSpc>
                <a:spcPct val="150000"/>
              </a:lnSpc>
              <a:buClr>
                <a:srgbClr val="FFFF66"/>
              </a:buClr>
              <a:buNone/>
              <a:defRPr/>
            </a:pPr>
            <a:endParaRPr lang="en-US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H. (1997), ―Education in Pakistan: Fifty Years of Neglect‖. The Pakistan Development Review, Pakistan Society of Development. Economists. Islamabad. Vol. 36 No. 4 part-II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pp.647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-667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Birnbaum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R. (2000), ―Management Fads in Higher Education‖. San Francisco, CA: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Jossey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-Bass. Bounds, G. (1994), ―Beyond Total Quality Management‖. New York: McGraw-Hill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8EE805-2FC1-4136-92E3-504F30DE6B1C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8153400" cy="457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u="sng" dirty="0" smtClean="0">
                <a:solidFill>
                  <a:srgbClr val="FFFF00"/>
                </a:solidFill>
                <a:latin typeface="Arial Black" pitchFamily="34" charset="0"/>
              </a:rPr>
              <a:t>References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8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760" y="2544124"/>
            <a:ext cx="6306758" cy="959844"/>
          </a:xfrm>
          <a:solidFill>
            <a:srgbClr val="3D5D19"/>
          </a:solidFill>
          <a:ln w="6350" cap="rnd" cmpd="sng" algn="ctr">
            <a:solidFill>
              <a:srgbClr val="FFFF00"/>
            </a:solidFill>
            <a:prstDash val="solid"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wrap="square" lIns="68580" tIns="34290" rIns="68580" bIns="34290" rtlCol="0" anchor="b" anchorCtr="0">
            <a:noAutofit/>
            <a:scene3d>
              <a:camera prst="orthographicFront"/>
              <a:lightRig rig="morning" dir="tl"/>
            </a:scene3d>
            <a:sp3d extrusionH="3175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</a:pPr>
            <a:r>
              <a:rPr lang="en-US" sz="54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008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51</a:t>
            </a:fld>
            <a:endParaRPr lang="en-US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4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609600" cy="457200"/>
          </a:xfrm>
        </p:spPr>
        <p:txBody>
          <a:bodyPr/>
          <a:lstStyle/>
          <a:p>
            <a:fld id="{474B8AE0-4F50-D44D-AA62-772558A26D8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2294" y="956977"/>
            <a:ext cx="6499412" cy="643223"/>
          </a:xfrm>
          <a:prstGeom prst="rect">
            <a:avLst/>
          </a:prstGeom>
          <a:noFill/>
          <a:ln w="6350" cap="rnd">
            <a:noFill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0000" lnSpcReduction="10000"/>
          </a:bodyPr>
          <a:lstStyle/>
          <a:p>
            <a:pPr algn="ctr" eaLnBrk="0" fontAlgn="auto" hangingPunct="0">
              <a:spcAft>
                <a:spcPts val="0"/>
              </a:spcAft>
            </a:pPr>
            <a:endParaRPr lang="en-US" altLang="en-US" sz="4200" spc="-1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6488" y="99536"/>
            <a:ext cx="5451998" cy="586264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7500" lnSpcReduction="10000"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altLang="en-US" sz="36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MOUs / ACA (SIGNED)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61548"/>
              </p:ext>
            </p:extLst>
          </p:nvPr>
        </p:nvGraphicFramePr>
        <p:xfrm>
          <a:off x="152400" y="841653"/>
          <a:ext cx="8763001" cy="5787747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4943678"/>
                <a:gridCol w="832171"/>
                <a:gridCol w="1386952"/>
              </a:tblGrid>
              <a:tr h="328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Country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Institute / </a:t>
                      </a:r>
                      <a:r>
                        <a:rPr lang="en-GB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Org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Nature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Date of Sig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China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National Defence University of The Chinese People’s Liberation Army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MoC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 Mar 2012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Party School of the Central Committee of the Communist Party of China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</a:t>
                      </a:r>
                      <a:endParaRPr kumimoji="0" lang="en-US" sz="1800" kern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Apr 2007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Canada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Canadian Forces College (CFC)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kumimoji="0" lang="en-US" sz="1800" kern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Sep 2006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Italy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Italian Centre of Defence Higher Studies (CASD)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kumimoji="0" lang="en-US" sz="1800" kern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 Jan 1997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Jordan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Arab Thought Forum, Amman Jordan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ACA</a:t>
                      </a:r>
                      <a:endParaRPr kumimoji="0" lang="en-US" sz="1800" kern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Oct 2014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KSA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Naif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Arab University of Security Sciences (NAUSS)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Dec 2012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Russia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Russian Institute for Strategic Studies (RISS) 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</a:t>
                      </a:r>
                      <a:endParaRPr kumimoji="0" lang="en-US" sz="1800" kern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Apr 14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MoD Pak- MoD Russia – </a:t>
                      </a: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GoP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kumimoji="0" lang="en-US" sz="1800" kern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Nov 2014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0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Sri Lanka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Lakshman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Kadirgamar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Institute of International Relations &amp; Strategic Studies (LKIIRS)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ACA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Apr 2015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Sir John Kotelawala Defence University (KDU)</a:t>
                      </a: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 Jun 14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5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2040" y="6400800"/>
            <a:ext cx="609600" cy="457200"/>
          </a:xfrm>
        </p:spPr>
        <p:txBody>
          <a:bodyPr/>
          <a:lstStyle/>
          <a:p>
            <a:fld id="{474B8AE0-4F50-D44D-AA62-772558A26D8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rot="10800000">
            <a:off x="8358184" y="6572249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6488" y="99536"/>
            <a:ext cx="5451998" cy="738664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7500"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altLang="en-US" sz="36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MOUs / ACA (SIGNED)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87987"/>
              </p:ext>
            </p:extLst>
          </p:nvPr>
        </p:nvGraphicFramePr>
        <p:xfrm>
          <a:off x="228600" y="1005460"/>
          <a:ext cx="8610600" cy="5595365"/>
        </p:xfrm>
        <a:graphic>
          <a:graphicData uri="http://schemas.openxmlformats.org/drawingml/2006/table">
            <a:tbl>
              <a:tblPr/>
              <a:tblGrid>
                <a:gridCol w="533400"/>
                <a:gridCol w="1447800"/>
                <a:gridCol w="4476750"/>
                <a:gridCol w="978477"/>
                <a:gridCol w="1174173"/>
              </a:tblGrid>
              <a:tr h="36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Ser</a:t>
                      </a:r>
                      <a:endParaRPr lang="en-US" sz="18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Country</a:t>
                      </a:r>
                      <a:endParaRPr lang="en-US" sz="18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Institute / Organization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Nature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Date of Sig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UAE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Gulf Research Centre, Dubai  (GRC)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Mar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07 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Kazakhstan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for Mil Strat Research (CMSR)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 Aug 15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Qatar</a:t>
                      </a:r>
                      <a:endParaRPr kumimoji="0" lang="en-US" sz="1800" b="1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Strategic Studies Center (SSC) </a:t>
                      </a: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Feb 16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 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Johns Hopkins University -  FCS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ACA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Oct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Promotion of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Edn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 Pakistan (PEP), USA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Mar 14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Iran 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Centre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 Defence Strategic Research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ACA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Feb 16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Turkey 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BILGESAM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Oct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Germany 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MoD Germany and MoD Pakistan – </a:t>
                      </a:r>
                      <a:r>
                        <a:rPr lang="en-GB" sz="18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GoP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 Mar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</a:t>
                      </a:r>
                      <a:endParaRPr lang="en-US" sz="1800" b="0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Japan</a:t>
                      </a:r>
                      <a:endParaRPr lang="en-US" sz="18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National Institutes for Defence Studies of Japan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SoI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Jun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330" marR="2533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</a:t>
                      </a:r>
                      <a:endParaRPr lang="en-US" sz="17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Denmark</a:t>
                      </a:r>
                      <a:endParaRPr lang="en-US" sz="17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Royal Danish </a:t>
                      </a:r>
                      <a:r>
                        <a:rPr kumimoji="0" lang="en-US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Defence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 College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(RDDC) Denmark </a:t>
                      </a: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ACA</a:t>
                      </a:r>
                      <a:endParaRPr lang="en-US" sz="17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Feb 17     </a:t>
                      </a:r>
                      <a:endParaRPr lang="en-US" sz="17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17.</a:t>
                      </a:r>
                      <a:endParaRPr lang="en-US" sz="17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Egypt</a:t>
                      </a:r>
                      <a:endParaRPr lang="en-US" sz="17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Nasser Higher Military Academy</a:t>
                      </a: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MoU</a:t>
                      </a:r>
                      <a:endParaRPr lang="en-US" sz="17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Jan18</a:t>
                      </a:r>
                      <a:endParaRPr lang="en-US" sz="17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280" marR="602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6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8AE0-4F50-D44D-AA62-772558A26D8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2294" y="880777"/>
            <a:ext cx="6499412" cy="948023"/>
          </a:xfrm>
          <a:prstGeom prst="rect">
            <a:avLst/>
          </a:prstGeom>
          <a:noFill/>
          <a:ln w="6350" cap="rnd">
            <a:noFill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7500"/>
          </a:bodyPr>
          <a:lstStyle/>
          <a:p>
            <a:pPr algn="ctr" eaLnBrk="0" fontAlgn="auto" hangingPunct="0">
              <a:spcAft>
                <a:spcPts val="0"/>
              </a:spcAft>
            </a:pPr>
            <a:endParaRPr lang="en-US" altLang="en-US" sz="4200" spc="-1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6200" y="1066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 has signed ACAs/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institutions /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estbs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under:-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Commission of Pakistan (PCP)</a:t>
            </a:r>
            <a:endParaRPr lang="en-US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Konrad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Adenauer </a:t>
            </a:r>
            <a:r>
              <a:rPr lang="en-GB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Stiftung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(KAS)</a:t>
            </a:r>
          </a:p>
          <a:p>
            <a:pPr marL="1196975" lvl="2" indent="-390525" algn="just" defTabSz="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Konrad-Adenauer-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one of the political foundation / Think Tank of Germany based at Islamabad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Mil </a:t>
            </a:r>
            <a:r>
              <a:rPr lang="en-GB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(SMI) </a:t>
            </a:r>
            <a:r>
              <a:rPr lang="en-GB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Murree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South Asian Strategic Stability Institute (SASSI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en-GB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Pakistan &amp; Gulf Studies (CPGS)</a:t>
            </a:r>
          </a:p>
          <a:p>
            <a:pPr marL="1196975" lvl="1" indent="-390525" algn="just">
              <a:lnSpc>
                <a:spcPct val="150000"/>
              </a:lnSpc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Pakistani Research Institute on Global Security, Geo Politics, Peace building &amp; Conflict Resolution at Islamabad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rot="10800000">
            <a:off x="8458200" y="4876799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78343"/>
            <a:ext cx="6400800" cy="1195864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7500"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altLang="en-US" sz="36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MOUs / ACA WITH PAKISTANI INSTITUTES (SIGNED)</a:t>
            </a:r>
          </a:p>
        </p:txBody>
      </p:sp>
    </p:spTree>
    <p:extLst>
      <p:ext uri="{BB962C8B-B14F-4D97-AF65-F5344CB8AC3E}">
        <p14:creationId xmlns:p14="http://schemas.microsoft.com/office/powerpoint/2010/main" val="1832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826F73-A824-B448-A763-474157252988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55</a:t>
            </a:fld>
            <a:endParaRPr 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51965" y="152400"/>
            <a:ext cx="7077635" cy="838200"/>
          </a:xfrm>
          <a:prstGeom prst="rect">
            <a:avLst/>
          </a:prstGeom>
          <a:noFill/>
          <a:ln w="6350" cap="rnd">
            <a:noFill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7500"/>
          </a:bodyPr>
          <a:lstStyle>
            <a:lvl1pPr algn="ctr" eaLnBrk="0" fontAlgn="auto" hangingPunct="0">
              <a:spcAft>
                <a:spcPts val="0"/>
              </a:spcAft>
              <a:defRPr lang="en-US" sz="42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 smtClean="0"/>
              <a:t>MOUs - UNDER PROCESS (9)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97328"/>
              </p:ext>
            </p:extLst>
          </p:nvPr>
        </p:nvGraphicFramePr>
        <p:xfrm>
          <a:off x="228600" y="1066801"/>
          <a:ext cx="8610600" cy="541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033"/>
                <a:gridCol w="5409197"/>
                <a:gridCol w="1572370"/>
              </a:tblGrid>
              <a:tr h="798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/ Organization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Agreement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718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Near East South Asian Centre for </a:t>
                      </a: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</a:t>
                      </a: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Studies (NESA), NDU Washington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</a:tr>
              <a:tr h="63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Australian Institute of International Affairs (AIIA)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</a:tr>
              <a:tr h="399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Defence College (NDC)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399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Kazakhstan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Defence University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35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Oman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Defence College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499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 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Australian </a:t>
                      </a: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</a:t>
                      </a: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Policy Institute (ASPI)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399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Jordan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Defence College (NDC)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499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KSA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Defence University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698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Uzbekistan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NDU</a:t>
                      </a:r>
                      <a:r>
                        <a:rPr kumimoji="0" lang="en-GB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Uzbekistan</a:t>
                      </a:r>
                      <a:endParaRPr kumimoji="0" lang="en-GB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63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826F73-A824-B448-A763-474157252988}" type="slidenum">
              <a:rPr lang="en-US">
                <a:solidFill>
                  <a:schemeClr val="tx2"/>
                </a:solidFill>
                <a:cs typeface="Arial" charset="0"/>
              </a:rPr>
              <a:pPr eaLnBrk="1" hangingPunct="1"/>
              <a:t>56</a:t>
            </a:fld>
            <a:endParaRPr 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51965" y="152400"/>
            <a:ext cx="7077635" cy="838200"/>
          </a:xfrm>
          <a:prstGeom prst="rect">
            <a:avLst/>
          </a:prstGeom>
          <a:noFill/>
          <a:ln w="6350" cap="rnd">
            <a:noFill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rtlCol="0" anchor="b" anchorCtr="0">
            <a:normAutofit fontScale="97500"/>
          </a:bodyPr>
          <a:lstStyle>
            <a:lvl1pPr algn="ctr" eaLnBrk="0" fontAlgn="auto" hangingPunct="0">
              <a:spcAft>
                <a:spcPts val="0"/>
              </a:spcAft>
              <a:defRPr lang="en-US" sz="4200" spc="-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sz="3600" dirty="0" smtClean="0"/>
              <a:t>ACAs - UNDER PROCESS (8)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46509"/>
              </p:ext>
            </p:extLst>
          </p:nvPr>
        </p:nvGraphicFramePr>
        <p:xfrm>
          <a:off x="381000" y="1447799"/>
          <a:ext cx="8458199" cy="5149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4953000"/>
                <a:gridCol w="1676399"/>
              </a:tblGrid>
              <a:tr h="940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Institute / Organization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Nature of Agreement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846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France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Institute Des </a:t>
                      </a: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Hautes</a:t>
                      </a: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Etudes De Defence National (IHEDN), Paris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Thailand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Strategic Studies </a:t>
                      </a: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Center</a:t>
                      </a: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(SSC)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300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Iran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Supreme National Defence University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China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Henan Normal University (HNU), China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China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Institute of International Studies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Grand View Think Tank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UK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Royal United Svc Institute</a:t>
                      </a:r>
                      <a:endParaRPr kumimoji="0" lang="en-GB" sz="18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  <a:tr h="702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Behrain</a:t>
                      </a:r>
                      <a:endParaRPr kumimoji="0" lang="en-GB" sz="1800" b="1" kern="12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Behrain</a:t>
                      </a: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Centre for </a:t>
                      </a:r>
                      <a:r>
                        <a:rPr kumimoji="0"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Strat</a:t>
                      </a: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GB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Intl &amp; Energy Studies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ACA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>
            <a:hlinkClick r:id="rId2" action="ppaction://hlinksldjump"/>
          </p:cNvPr>
          <p:cNvSpPr/>
          <p:nvPr/>
        </p:nvSpPr>
        <p:spPr>
          <a:xfrm rot="10800000">
            <a:off x="8294440" y="6262627"/>
            <a:ext cx="381000" cy="309391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3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128"/>
          <p:cNvCxnSpPr/>
          <p:nvPr/>
        </p:nvCxnSpPr>
        <p:spPr>
          <a:xfrm>
            <a:off x="762000" y="2827340"/>
            <a:ext cx="381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28685" idx="0"/>
          </p:cNvCxnSpPr>
          <p:nvPr/>
        </p:nvCxnSpPr>
        <p:spPr>
          <a:xfrm rot="16200000" flipH="1">
            <a:off x="3052756" y="3090856"/>
            <a:ext cx="495304" cy="28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Line 559"/>
          <p:cNvSpPr>
            <a:spLocks noChangeShapeType="1"/>
          </p:cNvSpPr>
          <p:nvPr/>
        </p:nvSpPr>
        <p:spPr bwMode="auto">
          <a:xfrm>
            <a:off x="3115235" y="3993777"/>
            <a:ext cx="1588" cy="731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Line 576"/>
          <p:cNvSpPr>
            <a:spLocks noChangeShapeType="1"/>
          </p:cNvSpPr>
          <p:nvPr/>
        </p:nvSpPr>
        <p:spPr bwMode="auto">
          <a:xfrm>
            <a:off x="3124200" y="60515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72" name="Straight Connector 79"/>
          <p:cNvCxnSpPr>
            <a:cxnSpLocks noChangeShapeType="1"/>
          </p:cNvCxnSpPr>
          <p:nvPr/>
        </p:nvCxnSpPr>
        <p:spPr bwMode="auto">
          <a:xfrm flipH="1">
            <a:off x="762000" y="2808842"/>
            <a:ext cx="2382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3" name="Straight Connector 79"/>
          <p:cNvCxnSpPr>
            <a:cxnSpLocks noChangeShapeType="1"/>
            <a:stCxn id="8203" idx="2"/>
          </p:cNvCxnSpPr>
          <p:nvPr/>
        </p:nvCxnSpPr>
        <p:spPr bwMode="auto">
          <a:xfrm>
            <a:off x="4570413" y="1335087"/>
            <a:ext cx="1587" cy="2017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203" name="Text Box 989"/>
          <p:cNvSpPr txBox="1">
            <a:spLocks noChangeArrowheads="1"/>
          </p:cNvSpPr>
          <p:nvPr/>
        </p:nvSpPr>
        <p:spPr bwMode="auto">
          <a:xfrm>
            <a:off x="3654425" y="1052512"/>
            <a:ext cx="1831975" cy="282575"/>
          </a:xfrm>
          <a:prstGeom prst="rect">
            <a:avLst/>
          </a:prstGeom>
          <a:solidFill>
            <a:srgbClr val="00B050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tIns="18288" bIns="182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Chancellor</a:t>
            </a:r>
          </a:p>
        </p:txBody>
      </p:sp>
      <p:sp>
        <p:nvSpPr>
          <p:cNvPr id="28685" name="Rectangle 1000"/>
          <p:cNvSpPr>
            <a:spLocks noChangeArrowheads="1"/>
          </p:cNvSpPr>
          <p:nvPr/>
        </p:nvSpPr>
        <p:spPr bwMode="auto">
          <a:xfrm>
            <a:off x="2362200" y="3352800"/>
            <a:ext cx="1905000" cy="889474"/>
          </a:xfrm>
          <a:prstGeom prst="rect">
            <a:avLst/>
          </a:prstGeom>
          <a:solidFill>
            <a:srgbClr val="66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Faculty of Contemporary Studies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(FCS)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08" name="Rectangle 1003"/>
          <p:cNvSpPr>
            <a:spLocks noChangeArrowheads="1"/>
          </p:cNvSpPr>
          <p:nvPr/>
        </p:nvSpPr>
        <p:spPr bwMode="auto">
          <a:xfrm>
            <a:off x="990600" y="3793968"/>
            <a:ext cx="838200" cy="39703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DIvision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09" name="Rectangle 1004"/>
          <p:cNvSpPr>
            <a:spLocks noChangeArrowheads="1"/>
          </p:cNvSpPr>
          <p:nvPr/>
        </p:nvSpPr>
        <p:spPr bwMode="auto">
          <a:xfrm>
            <a:off x="990600" y="4652966"/>
            <a:ext cx="825500" cy="45858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" tIns="9144" rIns="9144" bIns="182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Division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75542" y="1560513"/>
            <a:ext cx="1800225" cy="420687"/>
            <a:chOff x="3686175" y="762000"/>
            <a:chExt cx="1619353" cy="657619"/>
          </a:xfrm>
        </p:grpSpPr>
        <p:sp>
          <p:nvSpPr>
            <p:cNvPr id="8204" name="Text Box 991"/>
            <p:cNvSpPr txBox="1">
              <a:spLocks noChangeArrowheads="1"/>
            </p:cNvSpPr>
            <p:nvPr/>
          </p:nvSpPr>
          <p:spPr bwMode="auto">
            <a:xfrm>
              <a:off x="3686175" y="762000"/>
              <a:ext cx="1619353" cy="6576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tIns="18288" bIns="1828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President NDU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4191000" y="1165713"/>
              <a:ext cx="196850" cy="219075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>
              <a:off x="4462463" y="1165713"/>
              <a:ext cx="198437" cy="219075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0" name="AutoShape 7"/>
            <p:cNvSpPr>
              <a:spLocks noChangeArrowheads="1"/>
            </p:cNvSpPr>
            <p:nvPr/>
          </p:nvSpPr>
          <p:spPr bwMode="auto">
            <a:xfrm>
              <a:off x="4718050" y="1167301"/>
              <a:ext cx="198438" cy="219075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174750" y="3955893"/>
            <a:ext cx="412750" cy="219075"/>
            <a:chOff x="1525" y="816"/>
            <a:chExt cx="260" cy="138"/>
          </a:xfrm>
        </p:grpSpPr>
        <p:sp>
          <p:nvSpPr>
            <p:cNvPr id="75" name="AutoShape 33"/>
            <p:cNvSpPr>
              <a:spLocks noChangeArrowheads="1"/>
            </p:cNvSpPr>
            <p:nvPr/>
          </p:nvSpPr>
          <p:spPr bwMode="auto">
            <a:xfrm>
              <a:off x="1525" y="816"/>
              <a:ext cx="124" cy="13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AutoShape 34"/>
            <p:cNvSpPr>
              <a:spLocks noChangeArrowheads="1"/>
            </p:cNvSpPr>
            <p:nvPr/>
          </p:nvSpPr>
          <p:spPr bwMode="auto">
            <a:xfrm>
              <a:off x="1660" y="816"/>
              <a:ext cx="125" cy="13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87450" y="4876800"/>
            <a:ext cx="412750" cy="219075"/>
            <a:chOff x="1525" y="816"/>
            <a:chExt cx="260" cy="138"/>
          </a:xfrm>
        </p:grpSpPr>
        <p:sp>
          <p:nvSpPr>
            <p:cNvPr id="60" name="AutoShape 33"/>
            <p:cNvSpPr>
              <a:spLocks noChangeArrowheads="1"/>
            </p:cNvSpPr>
            <p:nvPr/>
          </p:nvSpPr>
          <p:spPr bwMode="auto">
            <a:xfrm>
              <a:off x="1525" y="816"/>
              <a:ext cx="124" cy="13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AutoShape 34"/>
            <p:cNvSpPr>
              <a:spLocks noChangeArrowheads="1"/>
            </p:cNvSpPr>
            <p:nvPr/>
          </p:nvSpPr>
          <p:spPr bwMode="auto">
            <a:xfrm>
              <a:off x="1660" y="816"/>
              <a:ext cx="125" cy="13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2" name="Rectangle 995"/>
          <p:cNvSpPr>
            <a:spLocks noChangeArrowheads="1"/>
          </p:cNvSpPr>
          <p:nvPr/>
        </p:nvSpPr>
        <p:spPr bwMode="auto">
          <a:xfrm>
            <a:off x="990600" y="5638800"/>
            <a:ext cx="838200" cy="5810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" tIns="9144" rIns="9144" bIns="182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58766" y="5867400"/>
            <a:ext cx="469900" cy="219075"/>
            <a:chOff x="1370" y="-138"/>
            <a:chExt cx="296" cy="138"/>
          </a:xfrm>
          <a:solidFill>
            <a:srgbClr val="FFFFFF"/>
          </a:solidFill>
        </p:grpSpPr>
        <p:sp>
          <p:nvSpPr>
            <p:cNvPr id="84" name="AutoShape 27"/>
            <p:cNvSpPr>
              <a:spLocks noChangeArrowheads="1"/>
            </p:cNvSpPr>
            <p:nvPr/>
          </p:nvSpPr>
          <p:spPr bwMode="auto">
            <a:xfrm>
              <a:off x="1370" y="-138"/>
              <a:ext cx="124" cy="138"/>
            </a:xfrm>
            <a:prstGeom prst="star5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5" name="AutoShape 28"/>
            <p:cNvSpPr>
              <a:spLocks noChangeArrowheads="1"/>
            </p:cNvSpPr>
            <p:nvPr/>
          </p:nvSpPr>
          <p:spPr bwMode="auto">
            <a:xfrm>
              <a:off x="1541" y="-138"/>
              <a:ext cx="125" cy="138"/>
            </a:xfrm>
            <a:prstGeom prst="star5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7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697ED4F-B8ED-4DE5-8E0E-714472E0B325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6</a:t>
            </a:fld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92" name="Line 559"/>
          <p:cNvSpPr>
            <a:spLocks noChangeShapeType="1"/>
          </p:cNvSpPr>
          <p:nvPr/>
        </p:nvSpPr>
        <p:spPr bwMode="auto">
          <a:xfrm>
            <a:off x="3116823" y="4679577"/>
            <a:ext cx="1588" cy="731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93" name="Line 559"/>
          <p:cNvSpPr>
            <a:spLocks noChangeShapeType="1"/>
          </p:cNvSpPr>
          <p:nvPr/>
        </p:nvSpPr>
        <p:spPr bwMode="auto">
          <a:xfrm>
            <a:off x="3115236" y="5395540"/>
            <a:ext cx="6350" cy="80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0800000">
            <a:off x="3124200" y="4397188"/>
            <a:ext cx="304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3124200" y="4943288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3124200" y="5448487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>
            <a:off x="3137079" y="5840767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>
            <a:off x="3124200" y="6427788"/>
            <a:ext cx="304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9" name="Straight Connector 79"/>
          <p:cNvCxnSpPr>
            <a:cxnSpLocks noChangeShapeType="1"/>
          </p:cNvCxnSpPr>
          <p:nvPr/>
        </p:nvCxnSpPr>
        <p:spPr bwMode="auto">
          <a:xfrm>
            <a:off x="762000" y="4572000"/>
            <a:ext cx="0" cy="138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00" name="Straight Connector 79"/>
          <p:cNvCxnSpPr>
            <a:cxnSpLocks noChangeShapeType="1"/>
          </p:cNvCxnSpPr>
          <p:nvPr/>
        </p:nvCxnSpPr>
        <p:spPr bwMode="auto">
          <a:xfrm>
            <a:off x="762000" y="4405313"/>
            <a:ext cx="0" cy="138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9" name="Straight Connector 98"/>
          <p:cNvCxnSpPr/>
          <p:nvPr/>
        </p:nvCxnSpPr>
        <p:spPr>
          <a:xfrm>
            <a:off x="762000" y="4068606"/>
            <a:ext cx="228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62000" y="495776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2000" y="5942013"/>
            <a:ext cx="228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572000" y="3352800"/>
            <a:ext cx="2643206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Rectangle 996"/>
          <p:cNvSpPr>
            <a:spLocks noChangeArrowheads="1"/>
          </p:cNvSpPr>
          <p:nvPr/>
        </p:nvSpPr>
        <p:spPr bwMode="auto">
          <a:xfrm>
            <a:off x="6858016" y="3714752"/>
            <a:ext cx="838200" cy="5270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" tIns="9144" rIns="9144" bIns="182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ISSRA</a:t>
            </a:r>
            <a:endParaRPr lang="en-US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Line 559"/>
          <p:cNvSpPr>
            <a:spLocks noChangeShapeType="1"/>
          </p:cNvSpPr>
          <p:nvPr/>
        </p:nvSpPr>
        <p:spPr bwMode="auto">
          <a:xfrm>
            <a:off x="7215206" y="3357562"/>
            <a:ext cx="1588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>
          <a:xfrm>
            <a:off x="0" y="-76200"/>
            <a:ext cx="9144000" cy="762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>
            <a:defPPr>
              <a:defRPr lang="en-US"/>
            </a:defPPr>
            <a:lvl1pPr algn="ctr" fontAlgn="auto">
              <a:spcAft>
                <a:spcPts val="0"/>
              </a:spcAft>
              <a:defRPr sz="4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016"/>
          <p:cNvSpPr>
            <a:spLocks noChangeArrowheads="1"/>
          </p:cNvSpPr>
          <p:nvPr/>
        </p:nvSpPr>
        <p:spPr bwMode="auto">
          <a:xfrm>
            <a:off x="3419296" y="5426434"/>
            <a:ext cx="1749425" cy="212366"/>
          </a:xfrm>
          <a:prstGeom prst="rect">
            <a:avLst/>
          </a:prstGeom>
          <a:solidFill>
            <a:srgbClr val="66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Dept of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Strat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Studies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Rectangle 1017"/>
          <p:cNvSpPr>
            <a:spLocks noChangeArrowheads="1"/>
          </p:cNvSpPr>
          <p:nvPr/>
        </p:nvSpPr>
        <p:spPr bwMode="auto">
          <a:xfrm>
            <a:off x="3411359" y="4327368"/>
            <a:ext cx="1757362" cy="397032"/>
          </a:xfrm>
          <a:prstGeom prst="rect">
            <a:avLst/>
          </a:prstGeom>
          <a:solidFill>
            <a:srgbClr val="66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Dept of </a:t>
            </a:r>
          </a:p>
          <a:p>
            <a:pPr algn="ctr"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Govt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&amp; Pub Policy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Rectangle 1018"/>
          <p:cNvSpPr>
            <a:spLocks noChangeArrowheads="1"/>
          </p:cNvSpPr>
          <p:nvPr/>
        </p:nvSpPr>
        <p:spPr bwMode="auto">
          <a:xfrm>
            <a:off x="3411359" y="4800600"/>
            <a:ext cx="1757362" cy="581698"/>
          </a:xfrm>
          <a:prstGeom prst="rect">
            <a:avLst/>
          </a:prstGeom>
          <a:solidFill>
            <a:srgbClr val="66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Dept of </a:t>
            </a:r>
          </a:p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Peace &amp; Conflict Studies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Rectangle 1018"/>
          <p:cNvSpPr>
            <a:spLocks noChangeArrowheads="1"/>
          </p:cNvSpPr>
          <p:nvPr/>
        </p:nvSpPr>
        <p:spPr bwMode="auto">
          <a:xfrm>
            <a:off x="3424238" y="5666702"/>
            <a:ext cx="1757362" cy="581698"/>
          </a:xfrm>
          <a:prstGeom prst="rect">
            <a:avLst/>
          </a:prstGeom>
          <a:solidFill>
            <a:srgbClr val="66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Dept of </a:t>
            </a:r>
          </a:p>
          <a:p>
            <a:pPr algn="ctr"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Ldrship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&amp; Mgmt Studies 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1018"/>
          <p:cNvSpPr>
            <a:spLocks noChangeArrowheads="1"/>
          </p:cNvSpPr>
          <p:nvPr/>
        </p:nvSpPr>
        <p:spPr bwMode="auto">
          <a:xfrm>
            <a:off x="3411359" y="6308568"/>
            <a:ext cx="1757362" cy="397032"/>
          </a:xfrm>
          <a:prstGeom prst="rect">
            <a:avLst/>
          </a:prstGeom>
          <a:solidFill>
            <a:srgbClr val="66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Dept of </a:t>
            </a:r>
          </a:p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Intl Relation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05" name="Rectangle 995"/>
          <p:cNvSpPr>
            <a:spLocks noChangeArrowheads="1"/>
          </p:cNvSpPr>
          <p:nvPr/>
        </p:nvSpPr>
        <p:spPr bwMode="auto">
          <a:xfrm>
            <a:off x="304800" y="2894570"/>
            <a:ext cx="1447800" cy="674031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" tIns="9144" rIns="9144" bIns="182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Faculty of Security Studies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(FSS)</a:t>
            </a:r>
            <a:endParaRPr lang="en-US" sz="1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1851302" y="76200"/>
            <a:ext cx="5601735" cy="685800"/>
          </a:xfrm>
          <a:prstGeom prst="rect">
            <a:avLst/>
          </a:prstGeom>
          <a:noFill/>
          <a:ln w="6350" cap="rnd">
            <a:solidFill>
              <a:srgbClr val="FFFF00"/>
            </a:solidFill>
            <a:miter lim="800000"/>
            <a:headEnd/>
            <a:tailEnd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3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44252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52400" y="5867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endParaRPr lang="en-US" sz="2200" b="0" dirty="0">
              <a:solidFill>
                <a:srgbClr val="FFFF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09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485681-B9CA-4C2B-85A7-2D99B986BA38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81400" y="3554730"/>
            <a:ext cx="2057400" cy="109347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3050" indent="-273050" algn="ctr">
              <a:lnSpc>
                <a:spcPct val="120000"/>
              </a:lnSpc>
              <a:spcBef>
                <a:spcPts val="600"/>
              </a:spcBef>
              <a:buClr>
                <a:srgbClr val="FFFF66"/>
              </a:buClr>
              <a:buSzPct val="85000"/>
              <a:defRPr/>
            </a:pP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Command &amp; Staff College,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Quetta</a:t>
            </a:r>
          </a:p>
          <a:p>
            <a:pPr marL="273050" indent="-273050" algn="ctr">
              <a:lnSpc>
                <a:spcPct val="120000"/>
              </a:lnSpc>
              <a:spcBef>
                <a:spcPts val="600"/>
              </a:spcBef>
              <a:buClr>
                <a:srgbClr val="FFFF66"/>
              </a:buClr>
              <a:buSzPct val="85000"/>
              <a:defRPr/>
            </a:pPr>
            <a:r>
              <a:rPr lang="en-US" altLang="en-US" sz="1800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(15 Dec 2007) </a:t>
            </a:r>
            <a:endParaRPr lang="en-US" altLang="en-US" sz="18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7200" y="3581400"/>
            <a:ext cx="2057400" cy="10668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Naval War 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Lahore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alt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Dec 2007) 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52400" y="914400"/>
            <a:ext cx="8763000" cy="2551940"/>
            <a:chOff x="6324600" y="4521367"/>
            <a:chExt cx="8763000" cy="2318539"/>
          </a:xfrm>
        </p:grpSpPr>
        <p:pic>
          <p:nvPicPr>
            <p:cNvPr id="44036" name="Picture 3" descr="colpic1"/>
            <p:cNvPicPr preferRelativeResize="0">
              <a:picLocks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324600" y="4521368"/>
              <a:ext cx="2741612" cy="2318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FF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4037" name="Picture 4" descr="COL  PIC 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72600" y="4521367"/>
              <a:ext cx="2741613" cy="2318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FF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3905" name="Picture 1" descr="D:\ \Slide1_7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44400" y="4521368"/>
              <a:ext cx="2743200" cy="23185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FF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324600" y="3657600"/>
            <a:ext cx="2667000" cy="10770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War College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Karachi</a:t>
            </a:r>
          </a:p>
          <a:p>
            <a:pPr marL="273050" indent="-273050" algn="ctr">
              <a:lnSpc>
                <a:spcPct val="120000"/>
              </a:lnSpc>
              <a:spcBef>
                <a:spcPts val="600"/>
              </a:spcBef>
              <a:buClr>
                <a:srgbClr val="FFFF66"/>
              </a:buClr>
              <a:buSzPct val="85000"/>
              <a:defRPr/>
            </a:pPr>
            <a:r>
              <a:rPr lang="en-US" alt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Dec 2007) </a:t>
            </a:r>
            <a:endParaRPr lang="en-US" alt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1367450" y="127053"/>
            <a:ext cx="6561500" cy="736495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ctr" anchorCtr="0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AFFILIATED COLLEGES</a:t>
            </a:r>
            <a:endParaRPr kumimoji="0" lang="en-US" sz="3600" b="1" i="0" u="none" strike="noStrike" kern="1200" cap="none" spc="-10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229600" y="6400800"/>
            <a:ext cx="838200" cy="381000"/>
          </a:xfrm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pPr algn="r"/>
            <a:fld id="{0D8CA4EB-E5AB-4669-9001-48AA16300182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/>
              <a:t>8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280008" y="2743200"/>
            <a:ext cx="6797192" cy="1390385"/>
          </a:xfrm>
          <a:prstGeom prst="rect">
            <a:avLst/>
          </a:prstGeom>
          <a:solidFill>
            <a:srgbClr val="3D5D19"/>
          </a:solidFill>
          <a:ln w="6350" cap="rnd" cmpd="sng" algn="ctr">
            <a:solidFill>
              <a:srgbClr val="FFFF00"/>
            </a:solidFill>
            <a:prstDash val="solid"/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anchor="b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00" dirty="0">
                <a:ln w="3200">
                  <a:solidFill>
                    <a:srgbClr val="FFEE44">
                      <a:alpha val="25000"/>
                    </a:srgbClr>
                  </a:solidFill>
                  <a:prstDash val="solid"/>
                  <a:round/>
                </a:ln>
                <a:solidFill>
                  <a:srgbClr val="FFEE44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SECURITY STUDIES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orldmap-worldmap-photos-wallpapers-galleries-full-hd_50290fb555fd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3976" r="7912" b="4968"/>
          <a:stretch>
            <a:fillRect/>
          </a:stretch>
        </p:blipFill>
        <p:spPr bwMode="auto">
          <a:xfrm>
            <a:off x="0" y="1143000"/>
            <a:ext cx="8839200" cy="521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9" descr="C:\Users\M Ali\Desktop\Flags\australia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620000" y="5092575"/>
            <a:ext cx="375000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40" name="Picture 61" descr="C:\Users\M Ali\Desktop\Flags\China_flag.gif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34200" y="3305175"/>
            <a:ext cx="365714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5" descr="C:\Users\M Ali\Desktop\Flags\usa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787569" y="3228975"/>
            <a:ext cx="404747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48" name="Picture 4" descr="C:\Users\M Ali\Desktop\Flags\KSA.pn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334000" y="3904436"/>
            <a:ext cx="379195" cy="21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50" name="Picture 7" descr="C:\Users\M Ali\Desktop\Flags\nepal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518649" y="3666638"/>
            <a:ext cx="415551" cy="2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51" name="Picture 62" descr="C:\Users\M Ali\Desktop\Flags\egypt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993941" y="3881369"/>
            <a:ext cx="344841" cy="233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57" name="Picture 2" descr="C:\Users\M Ali\Desktop\Flags\nigeria.pn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4267200" y="4295775"/>
            <a:ext cx="388125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58" name="Picture 6" descr="C:\Users\M Ali\Desktop\Flags\zimbabwe.pn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020518" y="4867461"/>
            <a:ext cx="396000" cy="272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59" name="Picture 60" descr="C:\Users\M Ali\Desktop\Flags\bangladesh.pn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6477000" y="3949720"/>
            <a:ext cx="406260" cy="24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60" name="Picture 63" descr="C:\Users\M Ali\Desktop\Flags\Flag_of_Sri_Lanka.svg.pn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6324600" y="4295775"/>
            <a:ext cx="432000" cy="28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68" name="Picture 85" descr="C:\Users\M Ali\Desktop\Flags\lebanon.png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5203464" y="3344918"/>
            <a:ext cx="371613" cy="23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72" name="Picture 3" descr="C:\Users\gso2-trg\Desktop\Palestine.jpg"/>
          <p:cNvPicPr>
            <a:picLocks noChangeAspect="1" noChangeArrowheads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 bwMode="auto">
          <a:xfrm>
            <a:off x="5169873" y="3564670"/>
            <a:ext cx="392727" cy="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75" name="Picture 5" descr="C:\Users\gso2-trg\Desktop\UAE.jpg"/>
          <p:cNvPicPr>
            <a:picLocks noChangeAspect="1" noChangeArrowheads="1"/>
          </p:cNvPicPr>
          <p:nvPr/>
        </p:nvPicPr>
        <p:blipFill>
          <a:blip r:embed="rId15" cstate="print">
            <a:extLst/>
          </a:blip>
          <a:srcRect/>
          <a:stretch>
            <a:fillRect/>
          </a:stretch>
        </p:blipFill>
        <p:spPr bwMode="auto">
          <a:xfrm>
            <a:off x="5867400" y="4081355"/>
            <a:ext cx="418907" cy="214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78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625483"/>
            <a:ext cx="431936" cy="24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2" name="TextBox 51"/>
          <p:cNvSpPr txBox="1"/>
          <p:nvPr/>
        </p:nvSpPr>
        <p:spPr>
          <a:xfrm>
            <a:off x="4974864" y="3274832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41273" y="3568700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12673" y="3835400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00575" y="4292600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4163" y="4829175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47888" y="3228975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3305175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86575" y="3609975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8000" y="3929063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1713" y="4292600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27975" y="5068888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13624" y="4107025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7456" y="4066401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85840" y="3582807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7700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05495-33BF-7E4A-884E-9EBBFCD85A75}" type="slidenum"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eaLnBrk="1" hangingPunct="1"/>
              <a:t>9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4600659"/>
            <a:ext cx="404747" cy="269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7" name="TextBox 46"/>
          <p:cNvSpPr txBox="1"/>
          <p:nvPr/>
        </p:nvSpPr>
        <p:spPr>
          <a:xfrm>
            <a:off x="3179719" y="4600575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5"/>
          <p:cNvPicPr>
            <a:picLocks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001" y="4337435"/>
            <a:ext cx="431999" cy="23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3" name="TextBox 72"/>
          <p:cNvSpPr txBox="1"/>
          <p:nvPr/>
        </p:nvSpPr>
        <p:spPr>
          <a:xfrm>
            <a:off x="5599671" y="4050957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10200" y="4303154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228600" y="58028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44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78" descr="C:\Users\bdivg2caoc\Desktop\flags\qatari-flag-graphic.pn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84217" y="3871070"/>
            <a:ext cx="392783" cy="2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D:\All Data NSWC\Allied DATA NSWC-2012-13\Flags\New Folder\idonesia.gif"/>
          <p:cNvPicPr/>
          <p:nvPr/>
        </p:nvPicPr>
        <p:blipFill>
          <a:blip r:embed="rId20" cstate="print"/>
          <a:srcRect b="5742"/>
          <a:stretch>
            <a:fillRect/>
          </a:stretch>
        </p:blipFill>
        <p:spPr bwMode="auto">
          <a:xfrm>
            <a:off x="6934200" y="4495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86" descr="C:\Users\bdivg2caoc\Desktop\Flags\german national flag.pn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48200" y="3200400"/>
            <a:ext cx="312999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C:\Users\bdivg2caoc\Desktop\Flags\Myanmar falg.pn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00" y="4191000"/>
            <a:ext cx="377765" cy="2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8305800" y="2667000"/>
            <a:ext cx="1847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62800" y="4142096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72200" y="3700790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9000" y="4468504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6" name="Rectangular Callout 105"/>
          <p:cNvSpPr/>
          <p:nvPr/>
        </p:nvSpPr>
        <p:spPr>
          <a:xfrm>
            <a:off x="304800" y="1413160"/>
            <a:ext cx="4114800" cy="1177640"/>
          </a:xfrm>
          <a:prstGeom prst="wedgeRectCallout">
            <a:avLst>
              <a:gd name="adj1" fmla="val -20833"/>
              <a:gd name="adj2" fmla="val 51188"/>
            </a:avLst>
          </a:prstGeom>
          <a:solidFill>
            <a:srgbClr val="000000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Asia			-	24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America / Europe	-	7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Africa			-	12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Australia		-	1</a:t>
            </a:r>
          </a:p>
        </p:txBody>
      </p:sp>
      <p:pic>
        <p:nvPicPr>
          <p:cNvPr id="86" name="Picture 85" descr="C:\Users\bdivg2caoc\Desktop\bahrain-flag.gif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54226" y="3888772"/>
            <a:ext cx="365574" cy="1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C:\Users\bdivg2caoc\Desktop\UK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38600" y="2895600"/>
            <a:ext cx="324266" cy="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3733800" y="2895600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22212" name="Picture 4" descr="http://3.bp.blogspot.com/-ZlLjoWInvVE/UHfPbXWcwII/AAAAAAAAAPM/mPTILGhAmvE/s1600/printable_flag_of_italy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24400" y="3606927"/>
            <a:ext cx="304800" cy="203073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454774" y="3456801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22214" name="Picture 6" descr="https://static.webshopapp.com/shops/094414/files/052401750/flag-of-libya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19600" y="3810000"/>
            <a:ext cx="381000" cy="190500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4226174" y="3761601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22216" name="Picture 8" descr="http://s1.bwallpapers.com/thumbs2/2014/05/29/palestine-flag_122045224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394001" y="3429001"/>
            <a:ext cx="406599" cy="228599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4114800" y="3380601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530974" y="3581400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22218" name="Picture 10" descr="https://upload.wikimedia.org/wikipedia/commons/thumb/1/1b/Flag_of_Turkmenistan.svg/1280px-Flag_of_Turkmenistan.svg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10200" y="3048000"/>
            <a:ext cx="381000" cy="198553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5181600" y="2999601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22220" name="Picture 12" descr="http://flagpedia.net/data/flags/ultra/tr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00600" y="2971800"/>
            <a:ext cx="342833" cy="228600"/>
          </a:xfrm>
          <a:prstGeom prst="rect">
            <a:avLst/>
          </a:prstGeom>
          <a:noFill/>
        </p:spPr>
      </p:pic>
      <p:sp>
        <p:nvSpPr>
          <p:cNvPr id="90" name="TextBox 89"/>
          <p:cNvSpPr txBox="1"/>
          <p:nvPr/>
        </p:nvSpPr>
        <p:spPr>
          <a:xfrm>
            <a:off x="4572000" y="2923401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4"/>
          <p:cNvSpPr txBox="1">
            <a:spLocks noChangeArrowheads="1"/>
          </p:cNvSpPr>
          <p:nvPr/>
        </p:nvSpPr>
        <p:spPr bwMode="auto">
          <a:xfrm>
            <a:off x="987971" y="76200"/>
            <a:ext cx="7320458" cy="715089"/>
          </a:xfrm>
          <a:prstGeom prst="rect">
            <a:avLst/>
          </a:prstGeom>
          <a:solidFill>
            <a:srgbClr val="3D5D19"/>
          </a:solidFill>
          <a:ln w="6350" cap="rnd">
            <a:solidFill>
              <a:srgbClr val="FFFF00"/>
            </a:solidFill>
          </a:ln>
          <a:effectLst>
            <a:glow rad="63500">
              <a:srgbClr val="1F5E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  <a:bevelB/>
          </a:sp3d>
          <a:extLst/>
        </p:spPr>
        <p:txBody>
          <a:bodyPr vert="horz" rtlCol="0" anchor="b" anchorCtr="0">
            <a:normAutofit fontScale="92500"/>
          </a:bodyPr>
          <a:lstStyle>
            <a:defPPr>
              <a:defRPr lang="en-US"/>
            </a:defPPr>
            <a:lvl1pPr algn="ctr" eaLnBrk="0" fontAlgn="auto" hangingPunct="0">
              <a:spcAft>
                <a:spcPts val="0"/>
              </a:spcAft>
              <a:defRPr sz="4200" spc="-1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eaLnBrk="0" hangingPunct="0"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r>
              <a:rPr lang="en-US" dirty="0" smtClean="0"/>
              <a:t>ALLIED PARTICIPANTS NSWC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1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30245</TotalTime>
  <Words>2622</Words>
  <Application>Microsoft Office PowerPoint</Application>
  <PresentationFormat>On-screen Show (4:3)</PresentationFormat>
  <Paragraphs>737</Paragraphs>
  <Slides>56</Slides>
  <Notes>6</Notes>
  <HiddenSlides>16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宋体</vt:lpstr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Paper</vt:lpstr>
      <vt:lpstr>2_Paper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techbr</dc:creator>
  <cp:lastModifiedBy>DELL</cp:lastModifiedBy>
  <cp:revision>3712</cp:revision>
  <cp:lastPrinted>2019-03-18T05:48:16Z</cp:lastPrinted>
  <dcterms:created xsi:type="dcterms:W3CDTF">2007-07-30T15:35:45Z</dcterms:created>
  <dcterms:modified xsi:type="dcterms:W3CDTF">2019-05-29T06:23:24Z</dcterms:modified>
</cp:coreProperties>
</file>