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80" r:id="rId9"/>
    <p:sldId id="278" r:id="rId10"/>
    <p:sldId id="265" r:id="rId11"/>
    <p:sldId id="266" r:id="rId12"/>
    <p:sldId id="267" r:id="rId13"/>
    <p:sldId id="279" r:id="rId14"/>
    <p:sldId id="268" r:id="rId15"/>
    <p:sldId id="269" r:id="rId16"/>
    <p:sldId id="276" r:id="rId17"/>
    <p:sldId id="277" r:id="rId18"/>
    <p:sldId id="273" r:id="rId19"/>
    <p:sldId id="272" r:id="rId20"/>
    <p:sldId id="274" r:id="rId21"/>
    <p:sldId id="275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70" d="100"/>
          <a:sy n="70" d="100"/>
        </p:scale>
        <p:origin x="5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QEC_Arisha\QEC%202018-19\Application%20of%20new%20technologies%20in%20evaluation%20and%20accreditation%20of%20programs\Graduating%20Survey%20aligned%20with%20P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55881423043917"/>
          <c:y val="0.11810457516339869"/>
          <c:w val="0.8004411857695608"/>
          <c:h val="0.50546317739694302"/>
        </c:manualLayout>
      </c:layout>
      <c:barChart>
        <c:barDir val="col"/>
        <c:grouping val="clustered"/>
        <c:varyColors val="0"/>
        <c:ser>
          <c:idx val="0"/>
          <c:order val="0"/>
          <c:tx>
            <c:v>Fall 2014 </c:v>
          </c:tx>
          <c:invertIfNegative val="0"/>
          <c:cat>
            <c:strRef>
              <c:f>Sheet2!$B$4:$B$15</c:f>
              <c:strCache>
                <c:ptCount val="12"/>
                <c:pt idx="0">
                  <c:v>PO-1</c:v>
                </c:pt>
                <c:pt idx="1">
                  <c:v>PO-2</c:v>
                </c:pt>
                <c:pt idx="2">
                  <c:v>PO-3</c:v>
                </c:pt>
                <c:pt idx="3">
                  <c:v>PO-4</c:v>
                </c:pt>
                <c:pt idx="4">
                  <c:v>PO-5</c:v>
                </c:pt>
                <c:pt idx="5">
                  <c:v>PO-6</c:v>
                </c:pt>
                <c:pt idx="6">
                  <c:v>PO-7</c:v>
                </c:pt>
                <c:pt idx="7">
                  <c:v>PO-8</c:v>
                </c:pt>
                <c:pt idx="8">
                  <c:v>PO-9</c:v>
                </c:pt>
                <c:pt idx="9">
                  <c:v>PO-10</c:v>
                </c:pt>
                <c:pt idx="10">
                  <c:v>PO-11</c:v>
                </c:pt>
                <c:pt idx="11">
                  <c:v>PO-12</c:v>
                </c:pt>
              </c:strCache>
            </c:strRef>
          </c:cat>
          <c:val>
            <c:numRef>
              <c:f>Sheet2!$F$4:$F$15</c:f>
              <c:numCache>
                <c:formatCode>0.00</c:formatCode>
                <c:ptCount val="12"/>
                <c:pt idx="0">
                  <c:v>3.3333333333333335</c:v>
                </c:pt>
                <c:pt idx="1">
                  <c:v>3</c:v>
                </c:pt>
                <c:pt idx="2">
                  <c:v>3.3333333333333335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3.3333333333333335</c:v>
                </c:pt>
                <c:pt idx="8">
                  <c:v>3.4466666666666668</c:v>
                </c:pt>
                <c:pt idx="9">
                  <c:v>3.6666666666666665</c:v>
                </c:pt>
                <c:pt idx="10">
                  <c:v>3.1666666666666665</c:v>
                </c:pt>
                <c:pt idx="11">
                  <c:v>3.5</c:v>
                </c:pt>
              </c:numCache>
            </c:numRef>
          </c:val>
        </c:ser>
        <c:ser>
          <c:idx val="1"/>
          <c:order val="1"/>
          <c:tx>
            <c:v>Spring 2015</c:v>
          </c:tx>
          <c:invertIfNegative val="0"/>
          <c:cat>
            <c:strRef>
              <c:f>Sheet2!$B$4:$B$15</c:f>
              <c:strCache>
                <c:ptCount val="12"/>
                <c:pt idx="0">
                  <c:v>PO-1</c:v>
                </c:pt>
                <c:pt idx="1">
                  <c:v>PO-2</c:v>
                </c:pt>
                <c:pt idx="2">
                  <c:v>PO-3</c:v>
                </c:pt>
                <c:pt idx="3">
                  <c:v>PO-4</c:v>
                </c:pt>
                <c:pt idx="4">
                  <c:v>PO-5</c:v>
                </c:pt>
                <c:pt idx="5">
                  <c:v>PO-6</c:v>
                </c:pt>
                <c:pt idx="6">
                  <c:v>PO-7</c:v>
                </c:pt>
                <c:pt idx="7">
                  <c:v>PO-8</c:v>
                </c:pt>
                <c:pt idx="8">
                  <c:v>PO-9</c:v>
                </c:pt>
                <c:pt idx="9">
                  <c:v>PO-10</c:v>
                </c:pt>
                <c:pt idx="10">
                  <c:v>PO-11</c:v>
                </c:pt>
                <c:pt idx="11">
                  <c:v>PO-12</c:v>
                </c:pt>
              </c:strCache>
            </c:strRef>
          </c:cat>
          <c:val>
            <c:numRef>
              <c:f>Sheet2!$M$4:$M$15</c:f>
              <c:numCache>
                <c:formatCode>0.00</c:formatCode>
                <c:ptCount val="12"/>
                <c:pt idx="0">
                  <c:v>3.2</c:v>
                </c:pt>
                <c:pt idx="1">
                  <c:v>3.8</c:v>
                </c:pt>
                <c:pt idx="2">
                  <c:v>3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3.4</c:v>
                </c:pt>
                <c:pt idx="8">
                  <c:v>3.4019999999999997</c:v>
                </c:pt>
                <c:pt idx="9">
                  <c:v>3</c:v>
                </c:pt>
                <c:pt idx="10">
                  <c:v>3.5</c:v>
                </c:pt>
                <c:pt idx="11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1791888"/>
        <c:axId val="271792976"/>
      </c:barChart>
      <c:catAx>
        <c:axId val="27179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71792976"/>
        <c:crosses val="autoZero"/>
        <c:auto val="1"/>
        <c:lblAlgn val="ctr"/>
        <c:lblOffset val="100"/>
        <c:noMultiLvlLbl val="0"/>
      </c:catAx>
      <c:valAx>
        <c:axId val="2717929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71791888"/>
        <c:crosses val="autoZero"/>
        <c:crossBetween val="between"/>
        <c:majorUnit val="1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image" Target="../media/image5.png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61559-0E5E-4CF9-A678-6989F37DDD5F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C99A702-933F-4E2F-B353-21A78B254D45}">
      <dgm:prSet phldrT="[Text]" custT="1"/>
      <dgm:spPr/>
      <dgm:t>
        <a:bodyPr/>
        <a:lstStyle/>
        <a:p>
          <a:r>
            <a:rPr lang="en-US" sz="1400" b="1" dirty="0" smtClean="0"/>
            <a:t>Abstract</a:t>
          </a:r>
          <a:r>
            <a:rPr lang="en-US" sz="1400" dirty="0" smtClean="0"/>
            <a:t> </a:t>
          </a:r>
          <a:endParaRPr lang="en-US" sz="1400" dirty="0"/>
        </a:p>
      </dgm:t>
    </dgm:pt>
    <dgm:pt modelId="{DDD009C0-628E-4D53-8DD5-64B49AA5927B}" type="parTrans" cxnId="{1878325E-45B7-4DC5-89A1-EB2A25D6EBA5}">
      <dgm:prSet/>
      <dgm:spPr/>
      <dgm:t>
        <a:bodyPr/>
        <a:lstStyle/>
        <a:p>
          <a:endParaRPr lang="en-US"/>
        </a:p>
      </dgm:t>
    </dgm:pt>
    <dgm:pt modelId="{7557AEBD-C81A-4A71-B091-03F73FB71817}" type="sibTrans" cxnId="{1878325E-45B7-4DC5-89A1-EB2A25D6EBA5}">
      <dgm:prSet/>
      <dgm:spPr/>
      <dgm:t>
        <a:bodyPr/>
        <a:lstStyle/>
        <a:p>
          <a:endParaRPr lang="en-US"/>
        </a:p>
      </dgm:t>
    </dgm:pt>
    <dgm:pt modelId="{FABFFCA9-8F9B-4D0F-86A2-1BB602D9E501}">
      <dgm:prSet phldrT="[Text]" custT="1"/>
      <dgm:spPr/>
      <dgm:t>
        <a:bodyPr/>
        <a:lstStyle/>
        <a:p>
          <a:r>
            <a:rPr lang="en-US" sz="1400" dirty="0" smtClean="0"/>
            <a:t>   </a:t>
          </a:r>
          <a:r>
            <a:rPr lang="en-US" sz="1400" b="1" dirty="0" smtClean="0"/>
            <a:t>Introduction</a:t>
          </a:r>
          <a:endParaRPr lang="en-US" sz="1400" b="1" dirty="0"/>
        </a:p>
      </dgm:t>
    </dgm:pt>
    <dgm:pt modelId="{BFB84928-FD5A-49A1-B227-EEFFEFCB04AF}" type="parTrans" cxnId="{957DBCF7-82DC-442F-B18C-0343F1FAE239}">
      <dgm:prSet/>
      <dgm:spPr/>
      <dgm:t>
        <a:bodyPr/>
        <a:lstStyle/>
        <a:p>
          <a:endParaRPr lang="en-US"/>
        </a:p>
      </dgm:t>
    </dgm:pt>
    <dgm:pt modelId="{77647854-EC09-49FC-9B7F-840BA7471699}" type="sibTrans" cxnId="{957DBCF7-82DC-442F-B18C-0343F1FAE239}">
      <dgm:prSet/>
      <dgm:spPr/>
      <dgm:t>
        <a:bodyPr/>
        <a:lstStyle/>
        <a:p>
          <a:endParaRPr lang="en-US"/>
        </a:p>
      </dgm:t>
    </dgm:pt>
    <dgm:pt modelId="{F5EB42EF-0825-4F15-ABFA-02537FB61FDD}">
      <dgm:prSet phldrT="[Text]" custT="1"/>
      <dgm:spPr/>
      <dgm:t>
        <a:bodyPr/>
        <a:lstStyle/>
        <a:p>
          <a:r>
            <a:rPr lang="en-US" sz="1400" b="1" dirty="0" smtClean="0"/>
            <a:t>Analysis</a:t>
          </a:r>
          <a:endParaRPr lang="en-US" sz="1400" b="1" dirty="0"/>
        </a:p>
      </dgm:t>
    </dgm:pt>
    <dgm:pt modelId="{2A7A0D18-6789-4609-996D-B8F1D6774C19}" type="parTrans" cxnId="{446E3208-8DC0-492C-9710-628D5C7BBD3E}">
      <dgm:prSet/>
      <dgm:spPr/>
      <dgm:t>
        <a:bodyPr/>
        <a:lstStyle/>
        <a:p>
          <a:endParaRPr lang="en-US"/>
        </a:p>
      </dgm:t>
    </dgm:pt>
    <dgm:pt modelId="{B6CE5BFC-E959-4585-9B55-D2D08129239C}" type="sibTrans" cxnId="{446E3208-8DC0-492C-9710-628D5C7BBD3E}">
      <dgm:prSet/>
      <dgm:spPr/>
      <dgm:t>
        <a:bodyPr/>
        <a:lstStyle/>
        <a:p>
          <a:endParaRPr lang="en-US"/>
        </a:p>
      </dgm:t>
    </dgm:pt>
    <dgm:pt modelId="{C81341FC-179D-4417-B3DB-B8D52B39BEB0}">
      <dgm:prSet phldrT="[Text]" custT="1"/>
      <dgm:spPr/>
      <dgm:t>
        <a:bodyPr/>
        <a:lstStyle/>
        <a:p>
          <a:r>
            <a:rPr lang="en-US" sz="1200" dirty="0" smtClean="0"/>
            <a:t>PEO Electrical Electronics Engineering</a:t>
          </a:r>
          <a:endParaRPr lang="en-US" sz="1200" dirty="0"/>
        </a:p>
      </dgm:t>
    </dgm:pt>
    <dgm:pt modelId="{594E3F4C-3AD3-4EC6-ADD6-CB01D434B0A9}" type="parTrans" cxnId="{7CE25163-751A-41DE-B86C-E274E67C8BA3}">
      <dgm:prSet/>
      <dgm:spPr/>
      <dgm:t>
        <a:bodyPr/>
        <a:lstStyle/>
        <a:p>
          <a:endParaRPr lang="en-US"/>
        </a:p>
      </dgm:t>
    </dgm:pt>
    <dgm:pt modelId="{E7F25F9A-6C0D-4F87-8EAB-83E15430EEE2}" type="sibTrans" cxnId="{7CE25163-751A-41DE-B86C-E274E67C8BA3}">
      <dgm:prSet/>
      <dgm:spPr/>
      <dgm:t>
        <a:bodyPr/>
        <a:lstStyle/>
        <a:p>
          <a:endParaRPr lang="en-US"/>
        </a:p>
      </dgm:t>
    </dgm:pt>
    <dgm:pt modelId="{DBF558C7-F567-4B88-B76F-6C20712CF91C}">
      <dgm:prSet phldrT="[Text]" custT="1"/>
      <dgm:spPr/>
      <dgm:t>
        <a:bodyPr/>
        <a:lstStyle/>
        <a:p>
          <a:r>
            <a:rPr lang="en-US" sz="1200" dirty="0" smtClean="0"/>
            <a:t>CLO Electrical Electronics Engineering</a:t>
          </a:r>
          <a:endParaRPr lang="en-US" sz="1200" dirty="0"/>
        </a:p>
      </dgm:t>
    </dgm:pt>
    <dgm:pt modelId="{8FDB2093-BA1D-40C4-80B4-B63D60FD6B95}" type="parTrans" cxnId="{8F7DFA6D-9DC0-4365-BC87-5DF1F32A34E8}">
      <dgm:prSet/>
      <dgm:spPr/>
      <dgm:t>
        <a:bodyPr/>
        <a:lstStyle/>
        <a:p>
          <a:endParaRPr lang="en-US"/>
        </a:p>
      </dgm:t>
    </dgm:pt>
    <dgm:pt modelId="{B4FF7F3D-FD8B-4437-AFD0-43DA42E37E88}" type="sibTrans" cxnId="{8F7DFA6D-9DC0-4365-BC87-5DF1F32A34E8}">
      <dgm:prSet/>
      <dgm:spPr/>
      <dgm:t>
        <a:bodyPr/>
        <a:lstStyle/>
        <a:p>
          <a:endParaRPr lang="en-US"/>
        </a:p>
      </dgm:t>
    </dgm:pt>
    <dgm:pt modelId="{8630C9D8-9C73-4CB8-A7A4-070E76C82D5B}">
      <dgm:prSet phldrT="[Text]" custT="1"/>
      <dgm:spPr/>
      <dgm:t>
        <a:bodyPr/>
        <a:lstStyle/>
        <a:p>
          <a:r>
            <a:rPr lang="en-US" sz="1400" b="1" dirty="0" smtClean="0"/>
            <a:t>Literature Review</a:t>
          </a:r>
          <a:endParaRPr lang="en-US" sz="1400" b="1" dirty="0"/>
        </a:p>
      </dgm:t>
    </dgm:pt>
    <dgm:pt modelId="{47B49004-99D6-424A-B690-D97BD15039A5}" type="parTrans" cxnId="{48588481-4CA3-4943-AB06-11AE177341CD}">
      <dgm:prSet/>
      <dgm:spPr/>
      <dgm:t>
        <a:bodyPr/>
        <a:lstStyle/>
        <a:p>
          <a:endParaRPr lang="en-US"/>
        </a:p>
      </dgm:t>
    </dgm:pt>
    <dgm:pt modelId="{DB6855F8-C468-4AFA-A5BC-944B27E3B57D}" type="sibTrans" cxnId="{48588481-4CA3-4943-AB06-11AE177341CD}">
      <dgm:prSet/>
      <dgm:spPr/>
      <dgm:t>
        <a:bodyPr/>
        <a:lstStyle/>
        <a:p>
          <a:endParaRPr lang="en-US"/>
        </a:p>
      </dgm:t>
    </dgm:pt>
    <dgm:pt modelId="{497B70A3-9991-458C-8B62-12FE2588CCC7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b="1" dirty="0" smtClean="0"/>
            <a:t>Methodology</a:t>
          </a:r>
          <a:endParaRPr lang="en-US" sz="1400" b="1" dirty="0"/>
        </a:p>
      </dgm:t>
    </dgm:pt>
    <dgm:pt modelId="{AE6D7F3D-91C5-45DD-ACA9-B5D0C0968FF3}" type="parTrans" cxnId="{6B274FD0-B572-4E5C-86F1-354962C44107}">
      <dgm:prSet/>
      <dgm:spPr/>
      <dgm:t>
        <a:bodyPr/>
        <a:lstStyle/>
        <a:p>
          <a:endParaRPr lang="en-US"/>
        </a:p>
      </dgm:t>
    </dgm:pt>
    <dgm:pt modelId="{DE517E97-F72C-4B8C-80E4-0EB5CFCA78AF}" type="sibTrans" cxnId="{6B274FD0-B572-4E5C-86F1-354962C44107}">
      <dgm:prSet/>
      <dgm:spPr/>
      <dgm:t>
        <a:bodyPr/>
        <a:lstStyle/>
        <a:p>
          <a:endParaRPr lang="en-US"/>
        </a:p>
      </dgm:t>
    </dgm:pt>
    <dgm:pt modelId="{B94556A0-774F-4DDB-8F78-7D279E6709B9}">
      <dgm:prSet phldrT="[Text]" custT="1"/>
      <dgm:spPr/>
      <dgm:t>
        <a:bodyPr/>
        <a:lstStyle/>
        <a:p>
          <a:r>
            <a:rPr lang="en-US" sz="1200" dirty="0" smtClean="0"/>
            <a:t>PLO Electrical Electronics Engineering</a:t>
          </a:r>
          <a:endParaRPr lang="en-US" sz="1200" dirty="0"/>
        </a:p>
      </dgm:t>
    </dgm:pt>
    <dgm:pt modelId="{4B93F027-0E0E-4D10-B141-2CDE0CC563F9}" type="parTrans" cxnId="{B2631F6A-5945-40BA-8321-F04A97B805C3}">
      <dgm:prSet/>
      <dgm:spPr/>
      <dgm:t>
        <a:bodyPr/>
        <a:lstStyle/>
        <a:p>
          <a:endParaRPr lang="en-US"/>
        </a:p>
      </dgm:t>
    </dgm:pt>
    <dgm:pt modelId="{C110917A-636C-43EC-9062-DD1369C7E760}" type="sibTrans" cxnId="{B2631F6A-5945-40BA-8321-F04A97B805C3}">
      <dgm:prSet/>
      <dgm:spPr/>
      <dgm:t>
        <a:bodyPr/>
        <a:lstStyle/>
        <a:p>
          <a:endParaRPr lang="en-US"/>
        </a:p>
      </dgm:t>
    </dgm:pt>
    <dgm:pt modelId="{9FF58C28-EBA9-40DD-B668-C2247533159C}">
      <dgm:prSet phldrT="[Text]" custT="1"/>
      <dgm:spPr/>
      <dgm:t>
        <a:bodyPr/>
        <a:lstStyle/>
        <a:p>
          <a:r>
            <a:rPr lang="en-US" sz="1200" dirty="0" smtClean="0"/>
            <a:t>Analysis through Formative Assessment</a:t>
          </a:r>
          <a:endParaRPr lang="en-US" sz="1200" dirty="0"/>
        </a:p>
      </dgm:t>
    </dgm:pt>
    <dgm:pt modelId="{BF3A746D-D0D4-475B-87AC-8E9E61863EA8}" type="parTrans" cxnId="{59254F4A-0D0D-4643-A940-8552CB073562}">
      <dgm:prSet/>
      <dgm:spPr/>
      <dgm:t>
        <a:bodyPr/>
        <a:lstStyle/>
        <a:p>
          <a:endParaRPr lang="en-US"/>
        </a:p>
      </dgm:t>
    </dgm:pt>
    <dgm:pt modelId="{2D3727DA-EA8D-4BB6-BEB9-9AB906DF7C05}" type="sibTrans" cxnId="{59254F4A-0D0D-4643-A940-8552CB073562}">
      <dgm:prSet/>
      <dgm:spPr/>
      <dgm:t>
        <a:bodyPr/>
        <a:lstStyle/>
        <a:p>
          <a:endParaRPr lang="en-US"/>
        </a:p>
      </dgm:t>
    </dgm:pt>
    <dgm:pt modelId="{C53A1A74-BA1E-4DDC-894B-8C88D6184842}">
      <dgm:prSet phldrT="[Text]" custT="1"/>
      <dgm:spPr/>
      <dgm:t>
        <a:bodyPr/>
        <a:lstStyle/>
        <a:p>
          <a:r>
            <a:rPr lang="en-US" sz="1400" dirty="0" smtClean="0"/>
            <a:t>  </a:t>
          </a:r>
          <a:r>
            <a:rPr lang="en-US" sz="1400" b="1" dirty="0" smtClean="0"/>
            <a:t>Results</a:t>
          </a:r>
          <a:endParaRPr lang="en-US" sz="1400" b="1" dirty="0"/>
        </a:p>
      </dgm:t>
    </dgm:pt>
    <dgm:pt modelId="{5B8350ED-F9F6-4D19-9DBA-5FD8667C5100}" type="parTrans" cxnId="{EA607E65-23F7-4760-B797-2A202ACAFFE2}">
      <dgm:prSet/>
      <dgm:spPr/>
      <dgm:t>
        <a:bodyPr/>
        <a:lstStyle/>
        <a:p>
          <a:endParaRPr lang="en-US"/>
        </a:p>
      </dgm:t>
    </dgm:pt>
    <dgm:pt modelId="{958E8B50-E58D-48B3-9298-109DAEE33A00}" type="sibTrans" cxnId="{EA607E65-23F7-4760-B797-2A202ACAFFE2}">
      <dgm:prSet/>
      <dgm:spPr/>
      <dgm:t>
        <a:bodyPr/>
        <a:lstStyle/>
        <a:p>
          <a:endParaRPr lang="en-US"/>
        </a:p>
      </dgm:t>
    </dgm:pt>
    <dgm:pt modelId="{9A34BEFB-31E5-4A00-AA78-0E4ED44486CA}">
      <dgm:prSet phldrT="[Text]" custT="1"/>
      <dgm:spPr/>
      <dgm:t>
        <a:bodyPr/>
        <a:lstStyle/>
        <a:p>
          <a:r>
            <a:rPr lang="en-US" sz="1400" b="1" dirty="0" smtClean="0"/>
            <a:t>Recommendations and Future Research </a:t>
          </a:r>
          <a:endParaRPr lang="en-US" sz="1400" b="1" dirty="0"/>
        </a:p>
      </dgm:t>
    </dgm:pt>
    <dgm:pt modelId="{9978A274-EA42-47FB-936B-31076B90A49D}" type="parTrans" cxnId="{C333F03A-2784-4701-B253-51687448D982}">
      <dgm:prSet/>
      <dgm:spPr/>
      <dgm:t>
        <a:bodyPr/>
        <a:lstStyle/>
        <a:p>
          <a:endParaRPr lang="en-US"/>
        </a:p>
      </dgm:t>
    </dgm:pt>
    <dgm:pt modelId="{1977AC57-FC53-448A-B621-296D0D6F4C8E}" type="sibTrans" cxnId="{C333F03A-2784-4701-B253-51687448D982}">
      <dgm:prSet/>
      <dgm:spPr/>
      <dgm:t>
        <a:bodyPr/>
        <a:lstStyle/>
        <a:p>
          <a:endParaRPr lang="en-US"/>
        </a:p>
      </dgm:t>
    </dgm:pt>
    <dgm:pt modelId="{FE77B5AF-3C40-49CF-BB61-59FBAAC69FC5}">
      <dgm:prSet phldrT="[Text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b="1" dirty="0" smtClean="0"/>
            <a:t>Reference</a:t>
          </a:r>
          <a:endParaRPr lang="en-US" sz="1400" b="1" dirty="0"/>
        </a:p>
      </dgm:t>
    </dgm:pt>
    <dgm:pt modelId="{02663EAA-131B-4C21-8052-372944B27653}" type="parTrans" cxnId="{858A4F60-846F-4AB9-B673-2BCDD4C417AD}">
      <dgm:prSet/>
      <dgm:spPr/>
      <dgm:t>
        <a:bodyPr/>
        <a:lstStyle/>
        <a:p>
          <a:endParaRPr lang="en-US"/>
        </a:p>
      </dgm:t>
    </dgm:pt>
    <dgm:pt modelId="{ADED44F6-8D50-4028-833A-851FC8D5625E}" type="sibTrans" cxnId="{858A4F60-846F-4AB9-B673-2BCDD4C417AD}">
      <dgm:prSet/>
      <dgm:spPr/>
      <dgm:t>
        <a:bodyPr/>
        <a:lstStyle/>
        <a:p>
          <a:endParaRPr lang="en-US"/>
        </a:p>
      </dgm:t>
    </dgm:pt>
    <dgm:pt modelId="{C74679A4-E3AF-4E96-ABCD-F180BA581A66}" type="pres">
      <dgm:prSet presAssocID="{EFC61559-0E5E-4CF9-A678-6989F37DDD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7C71A5-DCAC-4EEB-B861-39B82A4A0612}" type="pres">
      <dgm:prSet presAssocID="{4C99A702-933F-4E2F-B353-21A78B254D45}" presName="composite" presStyleCnt="0"/>
      <dgm:spPr/>
    </dgm:pt>
    <dgm:pt modelId="{E714AAEA-32EB-4DBB-9A17-51F8649A66CD}" type="pres">
      <dgm:prSet presAssocID="{4C99A702-933F-4E2F-B353-21A78B254D45}" presName="rect1" presStyleLbl="trAlignAcc1" presStyleIdx="0" presStyleCnt="8" custScaleX="1244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EA5A2-D678-48D4-AB11-E1DF20ED0254}" type="pres">
      <dgm:prSet presAssocID="{4C99A702-933F-4E2F-B353-21A78B254D45}" presName="rect2" presStyleLbl="fgImgPlace1" presStyleIdx="0" presStyleCnt="8" custScaleX="121954" custLinFactNeighborX="-72248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500" r="-22500"/>
          </a:stretch>
        </a:blipFill>
      </dgm:spPr>
      <dgm:t>
        <a:bodyPr/>
        <a:lstStyle/>
        <a:p>
          <a:endParaRPr lang="en-US"/>
        </a:p>
      </dgm:t>
    </dgm:pt>
    <dgm:pt modelId="{9FB8DE2D-5879-4D4D-B38A-CBEAC79CAC55}" type="pres">
      <dgm:prSet presAssocID="{7557AEBD-C81A-4A71-B091-03F73FB71817}" presName="sibTrans" presStyleCnt="0"/>
      <dgm:spPr/>
    </dgm:pt>
    <dgm:pt modelId="{6F3B45B1-EFD3-4033-A00D-28A4DF8F97AD}" type="pres">
      <dgm:prSet presAssocID="{FABFFCA9-8F9B-4D0F-86A2-1BB602D9E501}" presName="composite" presStyleCnt="0"/>
      <dgm:spPr/>
    </dgm:pt>
    <dgm:pt modelId="{FD5ECB0F-7298-4D6A-B4AF-543319BA9DBE}" type="pres">
      <dgm:prSet presAssocID="{FABFFCA9-8F9B-4D0F-86A2-1BB602D9E501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FD204A-8C89-4BF0-A315-0BC3C86F1FB0}" type="pres">
      <dgm:prSet presAssocID="{FABFFCA9-8F9B-4D0F-86A2-1BB602D9E501}" presName="rect2" presStyleLbl="fgImgPlace1" presStyleIdx="1" presStyleCnt="8" custScaleX="127910" custLinFactNeighborX="764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en-US"/>
        </a:p>
      </dgm:t>
    </dgm:pt>
    <dgm:pt modelId="{B12A7991-BF58-4129-8F69-3A35E6DB2752}" type="pres">
      <dgm:prSet presAssocID="{77647854-EC09-49FC-9B7F-840BA7471699}" presName="sibTrans" presStyleCnt="0"/>
      <dgm:spPr/>
    </dgm:pt>
    <dgm:pt modelId="{A7696D9F-6631-43F1-B7CC-4AE1C6413A55}" type="pres">
      <dgm:prSet presAssocID="{8630C9D8-9C73-4CB8-A7A4-070E76C82D5B}" presName="composite" presStyleCnt="0"/>
      <dgm:spPr/>
    </dgm:pt>
    <dgm:pt modelId="{2427E876-8FFA-4245-A48E-9B52DA2E2750}" type="pres">
      <dgm:prSet presAssocID="{8630C9D8-9C73-4CB8-A7A4-070E76C82D5B}" presName="rect1" presStyleLbl="trAlignAcc1" presStyleIdx="2" presStyleCnt="8" custScaleX="129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D5C94C-C30A-4A15-824F-5FF673D35A3C}" type="pres">
      <dgm:prSet presAssocID="{8630C9D8-9C73-4CB8-A7A4-070E76C82D5B}" presName="rect2" presStyleLbl="fgImgPlace1" presStyleIdx="2" presStyleCnt="8" custScaleX="117755" custLinFactNeighborX="-78218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511" r="-18489"/>
          </a:stretch>
        </a:blipFill>
      </dgm:spPr>
      <dgm:t>
        <a:bodyPr/>
        <a:lstStyle/>
        <a:p>
          <a:endParaRPr lang="en-US"/>
        </a:p>
      </dgm:t>
    </dgm:pt>
    <dgm:pt modelId="{6E315F01-E1A6-4DE3-B2B6-0CE69ACE8332}" type="pres">
      <dgm:prSet presAssocID="{DB6855F8-C468-4AFA-A5BC-944B27E3B57D}" presName="sibTrans" presStyleCnt="0"/>
      <dgm:spPr/>
    </dgm:pt>
    <dgm:pt modelId="{B846A044-5CE0-4F32-AC42-AE006E370D15}" type="pres">
      <dgm:prSet presAssocID="{497B70A3-9991-458C-8B62-12FE2588CCC7}" presName="composite" presStyleCnt="0"/>
      <dgm:spPr/>
    </dgm:pt>
    <dgm:pt modelId="{8E4B4EDD-7CD6-4D8F-9065-891A1CA59A43}" type="pres">
      <dgm:prSet presAssocID="{497B70A3-9991-458C-8B62-12FE2588CCC7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32DC27-87BB-4168-A3D3-DF81DED044E4}" type="pres">
      <dgm:prSet presAssocID="{497B70A3-9991-458C-8B62-12FE2588CCC7}" presName="rect2" presStyleLbl="fgImgPlace1" presStyleIdx="3" presStyleCnt="8" custScaleX="12255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FC567DCE-3C49-4FE9-80A0-313C5EF7DB21}" type="pres">
      <dgm:prSet presAssocID="{DE517E97-F72C-4B8C-80E4-0EB5CFCA78AF}" presName="sibTrans" presStyleCnt="0"/>
      <dgm:spPr/>
    </dgm:pt>
    <dgm:pt modelId="{4E3E8F9C-DDB9-432A-AE3B-3AF783C2C2BF}" type="pres">
      <dgm:prSet presAssocID="{F5EB42EF-0825-4F15-ABFA-02537FB61FDD}" presName="composite" presStyleCnt="0"/>
      <dgm:spPr/>
    </dgm:pt>
    <dgm:pt modelId="{2081A199-8A19-441B-8E4D-5F86D0F03CC7}" type="pres">
      <dgm:prSet presAssocID="{F5EB42EF-0825-4F15-ABFA-02537FB61FDD}" presName="rect1" presStyleLbl="trAlignAcc1" presStyleIdx="4" presStyleCnt="8" custScaleX="129997" custScaleY="119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31699-C1E7-4B6D-8FAE-26988267B576}" type="pres">
      <dgm:prSet presAssocID="{F5EB42EF-0825-4F15-ABFA-02537FB61FDD}" presName="rect2" presStyleLbl="fgImgPlace1" presStyleIdx="4" presStyleCnt="8" custScaleX="121955" custLinFactNeighborX="-76118" custLinFactNeighborY="-185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n-US"/>
        </a:p>
      </dgm:t>
    </dgm:pt>
    <dgm:pt modelId="{2B8EBA2B-91E4-49F6-9123-4DAFDD4A7C6D}" type="pres">
      <dgm:prSet presAssocID="{B6CE5BFC-E959-4585-9B55-D2D08129239C}" presName="sibTrans" presStyleCnt="0"/>
      <dgm:spPr/>
    </dgm:pt>
    <dgm:pt modelId="{96F4C474-EC30-4FCD-B158-51A950AD082F}" type="pres">
      <dgm:prSet presAssocID="{C53A1A74-BA1E-4DDC-894B-8C88D6184842}" presName="composite" presStyleCnt="0"/>
      <dgm:spPr/>
    </dgm:pt>
    <dgm:pt modelId="{DFC9CFD0-B9BE-4514-8FF1-62C2FB2521AF}" type="pres">
      <dgm:prSet presAssocID="{C53A1A74-BA1E-4DDC-894B-8C88D6184842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CAF79-B936-4820-86F2-3794C12E22CD}" type="pres">
      <dgm:prSet presAssocID="{C53A1A74-BA1E-4DDC-894B-8C88D6184842}" presName="rect2" presStyleLbl="fgImgPlace1" presStyleIdx="5" presStyleCnt="8" custScaleX="131606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88" t="-7591" r="-1088" b="-32409"/>
          </a:stretch>
        </a:blipFill>
      </dgm:spPr>
      <dgm:t>
        <a:bodyPr/>
        <a:lstStyle/>
        <a:p>
          <a:endParaRPr lang="en-US"/>
        </a:p>
      </dgm:t>
    </dgm:pt>
    <dgm:pt modelId="{65E512D8-4F92-47DF-BB14-C7FF3F86F3C8}" type="pres">
      <dgm:prSet presAssocID="{958E8B50-E58D-48B3-9298-109DAEE33A00}" presName="sibTrans" presStyleCnt="0"/>
      <dgm:spPr/>
    </dgm:pt>
    <dgm:pt modelId="{290757C2-9842-46C5-944C-44D93243CA2C}" type="pres">
      <dgm:prSet presAssocID="{9A34BEFB-31E5-4A00-AA78-0E4ED44486CA}" presName="composite" presStyleCnt="0"/>
      <dgm:spPr/>
    </dgm:pt>
    <dgm:pt modelId="{F9FDFF77-D002-4A53-A40D-175367C88538}" type="pres">
      <dgm:prSet presAssocID="{9A34BEFB-31E5-4A00-AA78-0E4ED44486CA}" presName="rect1" presStyleLbl="trAlignAcc1" presStyleIdx="6" presStyleCnt="8" custScaleX="130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0724EE-59EB-4434-A42B-73AA6E7F8BD6}" type="pres">
      <dgm:prSet presAssocID="{9A34BEFB-31E5-4A00-AA78-0E4ED44486CA}" presName="rect2" presStyleLbl="fgImgPlace1" presStyleIdx="6" presStyleCnt="8" custScaleX="121955" custLinFactNeighborX="-7949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n-US"/>
        </a:p>
      </dgm:t>
    </dgm:pt>
    <dgm:pt modelId="{5F4859BA-B649-4323-AB65-E9E1E813755B}" type="pres">
      <dgm:prSet presAssocID="{1977AC57-FC53-448A-B621-296D0D6F4C8E}" presName="sibTrans" presStyleCnt="0"/>
      <dgm:spPr/>
    </dgm:pt>
    <dgm:pt modelId="{EFBBEDD7-D71C-402F-8AF1-650530A3F785}" type="pres">
      <dgm:prSet presAssocID="{FE77B5AF-3C40-49CF-BB61-59FBAAC69FC5}" presName="composite" presStyleCnt="0"/>
      <dgm:spPr/>
    </dgm:pt>
    <dgm:pt modelId="{11073756-989D-4B20-8EAB-A924E4908D5B}" type="pres">
      <dgm:prSet presAssocID="{FE77B5AF-3C40-49CF-BB61-59FBAAC69FC5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5C1BA-72CF-4EAF-8ADE-497A3BEB3736}" type="pres">
      <dgm:prSet presAssocID="{FE77B5AF-3C40-49CF-BB61-59FBAAC69FC5}" presName="rect2" presStyleLbl="fgImgPlace1" presStyleIdx="7" presStyleCnt="8" custScaleX="133400"/>
      <dgm:spPr>
        <a:blipFill dpi="0" rotWithShape="1"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5000" t="-1909" r="-65000" b="1909"/>
          </a:stretch>
        </a:blipFill>
      </dgm:spPr>
      <dgm:t>
        <a:bodyPr/>
        <a:lstStyle/>
        <a:p>
          <a:endParaRPr lang="en-US"/>
        </a:p>
      </dgm:t>
    </dgm:pt>
  </dgm:ptLst>
  <dgm:cxnLst>
    <dgm:cxn modelId="{8F7DFA6D-9DC0-4365-BC87-5DF1F32A34E8}" srcId="{F5EB42EF-0825-4F15-ABFA-02537FB61FDD}" destId="{DBF558C7-F567-4B88-B76F-6C20712CF91C}" srcOrd="2" destOrd="0" parTransId="{8FDB2093-BA1D-40C4-80B4-B63D60FD6B95}" sibTransId="{B4FF7F3D-FD8B-4437-AFD0-43DA42E37E88}"/>
    <dgm:cxn modelId="{1CA2F80F-1359-4C0D-8D9D-83A586FD24D9}" type="presOf" srcId="{F5EB42EF-0825-4F15-ABFA-02537FB61FDD}" destId="{2081A199-8A19-441B-8E4D-5F86D0F03CC7}" srcOrd="0" destOrd="0" presId="urn:microsoft.com/office/officeart/2008/layout/PictureStrips"/>
    <dgm:cxn modelId="{59254F4A-0D0D-4643-A940-8552CB073562}" srcId="{F5EB42EF-0825-4F15-ABFA-02537FB61FDD}" destId="{9FF58C28-EBA9-40DD-B668-C2247533159C}" srcOrd="3" destOrd="0" parTransId="{BF3A746D-D0D4-475B-87AC-8E9E61863EA8}" sibTransId="{2D3727DA-EA8D-4BB6-BEB9-9AB906DF7C05}"/>
    <dgm:cxn modelId="{B3BC0A45-FCDD-420A-8355-1CD3E8830548}" type="presOf" srcId="{4C99A702-933F-4E2F-B353-21A78B254D45}" destId="{E714AAEA-32EB-4DBB-9A17-51F8649A66CD}" srcOrd="0" destOrd="0" presId="urn:microsoft.com/office/officeart/2008/layout/PictureStrips"/>
    <dgm:cxn modelId="{2E4C56A9-33DE-4586-9E0F-4E72194DD7BF}" type="presOf" srcId="{B94556A0-774F-4DDB-8F78-7D279E6709B9}" destId="{2081A199-8A19-441B-8E4D-5F86D0F03CC7}" srcOrd="0" destOrd="2" presId="urn:microsoft.com/office/officeart/2008/layout/PictureStrips"/>
    <dgm:cxn modelId="{1878325E-45B7-4DC5-89A1-EB2A25D6EBA5}" srcId="{EFC61559-0E5E-4CF9-A678-6989F37DDD5F}" destId="{4C99A702-933F-4E2F-B353-21A78B254D45}" srcOrd="0" destOrd="0" parTransId="{DDD009C0-628E-4D53-8DD5-64B49AA5927B}" sibTransId="{7557AEBD-C81A-4A71-B091-03F73FB71817}"/>
    <dgm:cxn modelId="{7CE25163-751A-41DE-B86C-E274E67C8BA3}" srcId="{F5EB42EF-0825-4F15-ABFA-02537FB61FDD}" destId="{C81341FC-179D-4417-B3DB-B8D52B39BEB0}" srcOrd="0" destOrd="0" parTransId="{594E3F4C-3AD3-4EC6-ADD6-CB01D434B0A9}" sibTransId="{E7F25F9A-6C0D-4F87-8EAB-83E15430EEE2}"/>
    <dgm:cxn modelId="{48588481-4CA3-4943-AB06-11AE177341CD}" srcId="{EFC61559-0E5E-4CF9-A678-6989F37DDD5F}" destId="{8630C9D8-9C73-4CB8-A7A4-070E76C82D5B}" srcOrd="2" destOrd="0" parTransId="{47B49004-99D6-424A-B690-D97BD15039A5}" sibTransId="{DB6855F8-C468-4AFA-A5BC-944B27E3B57D}"/>
    <dgm:cxn modelId="{71ED34B3-26B8-41BB-84E3-D9429B2CB071}" type="presOf" srcId="{FABFFCA9-8F9B-4D0F-86A2-1BB602D9E501}" destId="{FD5ECB0F-7298-4D6A-B4AF-543319BA9DBE}" srcOrd="0" destOrd="0" presId="urn:microsoft.com/office/officeart/2008/layout/PictureStrips"/>
    <dgm:cxn modelId="{957DBCF7-82DC-442F-B18C-0343F1FAE239}" srcId="{EFC61559-0E5E-4CF9-A678-6989F37DDD5F}" destId="{FABFFCA9-8F9B-4D0F-86A2-1BB602D9E501}" srcOrd="1" destOrd="0" parTransId="{BFB84928-FD5A-49A1-B227-EEFFEFCB04AF}" sibTransId="{77647854-EC09-49FC-9B7F-840BA7471699}"/>
    <dgm:cxn modelId="{F0A0A9A2-87BB-400C-8187-022DC763843C}" type="presOf" srcId="{FE77B5AF-3C40-49CF-BB61-59FBAAC69FC5}" destId="{11073756-989D-4B20-8EAB-A924E4908D5B}" srcOrd="0" destOrd="0" presId="urn:microsoft.com/office/officeart/2008/layout/PictureStrips"/>
    <dgm:cxn modelId="{79891A4E-A37D-4276-B77A-B60CBAF906F8}" type="presOf" srcId="{C53A1A74-BA1E-4DDC-894B-8C88D6184842}" destId="{DFC9CFD0-B9BE-4514-8FF1-62C2FB2521AF}" srcOrd="0" destOrd="0" presId="urn:microsoft.com/office/officeart/2008/layout/PictureStrips"/>
    <dgm:cxn modelId="{446E3208-8DC0-492C-9710-628D5C7BBD3E}" srcId="{EFC61559-0E5E-4CF9-A678-6989F37DDD5F}" destId="{F5EB42EF-0825-4F15-ABFA-02537FB61FDD}" srcOrd="4" destOrd="0" parTransId="{2A7A0D18-6789-4609-996D-B8F1D6774C19}" sibTransId="{B6CE5BFC-E959-4585-9B55-D2D08129239C}"/>
    <dgm:cxn modelId="{C333F03A-2784-4701-B253-51687448D982}" srcId="{EFC61559-0E5E-4CF9-A678-6989F37DDD5F}" destId="{9A34BEFB-31E5-4A00-AA78-0E4ED44486CA}" srcOrd="6" destOrd="0" parTransId="{9978A274-EA42-47FB-936B-31076B90A49D}" sibTransId="{1977AC57-FC53-448A-B621-296D0D6F4C8E}"/>
    <dgm:cxn modelId="{3B1F1AF0-92EF-4553-8AA8-D28DD54978A4}" type="presOf" srcId="{497B70A3-9991-458C-8B62-12FE2588CCC7}" destId="{8E4B4EDD-7CD6-4D8F-9065-891A1CA59A43}" srcOrd="0" destOrd="0" presId="urn:microsoft.com/office/officeart/2008/layout/PictureStrips"/>
    <dgm:cxn modelId="{C4EE2C82-9C28-403D-AE79-5D1CEAE6AE29}" type="presOf" srcId="{9FF58C28-EBA9-40DD-B668-C2247533159C}" destId="{2081A199-8A19-441B-8E4D-5F86D0F03CC7}" srcOrd="0" destOrd="4" presId="urn:microsoft.com/office/officeart/2008/layout/PictureStrips"/>
    <dgm:cxn modelId="{F167D375-BD46-490B-B962-C23EF4E17AD0}" type="presOf" srcId="{8630C9D8-9C73-4CB8-A7A4-070E76C82D5B}" destId="{2427E876-8FFA-4245-A48E-9B52DA2E2750}" srcOrd="0" destOrd="0" presId="urn:microsoft.com/office/officeart/2008/layout/PictureStrips"/>
    <dgm:cxn modelId="{858A4F60-846F-4AB9-B673-2BCDD4C417AD}" srcId="{EFC61559-0E5E-4CF9-A678-6989F37DDD5F}" destId="{FE77B5AF-3C40-49CF-BB61-59FBAAC69FC5}" srcOrd="7" destOrd="0" parTransId="{02663EAA-131B-4C21-8052-372944B27653}" sibTransId="{ADED44F6-8D50-4028-833A-851FC8D5625E}"/>
    <dgm:cxn modelId="{7F455456-8755-4C05-ABC7-6B782872CFE3}" type="presOf" srcId="{9A34BEFB-31E5-4A00-AA78-0E4ED44486CA}" destId="{F9FDFF77-D002-4A53-A40D-175367C88538}" srcOrd="0" destOrd="0" presId="urn:microsoft.com/office/officeart/2008/layout/PictureStrips"/>
    <dgm:cxn modelId="{0B54CD51-54B1-423A-9E6D-E4F647529CFD}" type="presOf" srcId="{C81341FC-179D-4417-B3DB-B8D52B39BEB0}" destId="{2081A199-8A19-441B-8E4D-5F86D0F03CC7}" srcOrd="0" destOrd="1" presId="urn:microsoft.com/office/officeart/2008/layout/PictureStrips"/>
    <dgm:cxn modelId="{6B274FD0-B572-4E5C-86F1-354962C44107}" srcId="{EFC61559-0E5E-4CF9-A678-6989F37DDD5F}" destId="{497B70A3-9991-458C-8B62-12FE2588CCC7}" srcOrd="3" destOrd="0" parTransId="{AE6D7F3D-91C5-45DD-ACA9-B5D0C0968FF3}" sibTransId="{DE517E97-F72C-4B8C-80E4-0EB5CFCA78AF}"/>
    <dgm:cxn modelId="{F641BFF6-7881-4EB5-B6A9-89E2BD0B4659}" type="presOf" srcId="{DBF558C7-F567-4B88-B76F-6C20712CF91C}" destId="{2081A199-8A19-441B-8E4D-5F86D0F03CC7}" srcOrd="0" destOrd="3" presId="urn:microsoft.com/office/officeart/2008/layout/PictureStrips"/>
    <dgm:cxn modelId="{B2631F6A-5945-40BA-8321-F04A97B805C3}" srcId="{F5EB42EF-0825-4F15-ABFA-02537FB61FDD}" destId="{B94556A0-774F-4DDB-8F78-7D279E6709B9}" srcOrd="1" destOrd="0" parTransId="{4B93F027-0E0E-4D10-B141-2CDE0CC563F9}" sibTransId="{C110917A-636C-43EC-9062-DD1369C7E760}"/>
    <dgm:cxn modelId="{EA607E65-23F7-4760-B797-2A202ACAFFE2}" srcId="{EFC61559-0E5E-4CF9-A678-6989F37DDD5F}" destId="{C53A1A74-BA1E-4DDC-894B-8C88D6184842}" srcOrd="5" destOrd="0" parTransId="{5B8350ED-F9F6-4D19-9DBA-5FD8667C5100}" sibTransId="{958E8B50-E58D-48B3-9298-109DAEE33A00}"/>
    <dgm:cxn modelId="{E3914381-9BB6-422C-9869-D4A5E4AE593D}" type="presOf" srcId="{EFC61559-0E5E-4CF9-A678-6989F37DDD5F}" destId="{C74679A4-E3AF-4E96-ABCD-F180BA581A66}" srcOrd="0" destOrd="0" presId="urn:microsoft.com/office/officeart/2008/layout/PictureStrips"/>
    <dgm:cxn modelId="{3B2D374A-569D-4EC4-A93E-2080B9E5AFA8}" type="presParOf" srcId="{C74679A4-E3AF-4E96-ABCD-F180BA581A66}" destId="{717C71A5-DCAC-4EEB-B861-39B82A4A0612}" srcOrd="0" destOrd="0" presId="urn:microsoft.com/office/officeart/2008/layout/PictureStrips"/>
    <dgm:cxn modelId="{2146253D-8D90-40AA-846D-F97DB1E0221E}" type="presParOf" srcId="{717C71A5-DCAC-4EEB-B861-39B82A4A0612}" destId="{E714AAEA-32EB-4DBB-9A17-51F8649A66CD}" srcOrd="0" destOrd="0" presId="urn:microsoft.com/office/officeart/2008/layout/PictureStrips"/>
    <dgm:cxn modelId="{62A3EC58-95DD-46F2-BD34-A72C53F25123}" type="presParOf" srcId="{717C71A5-DCAC-4EEB-B861-39B82A4A0612}" destId="{786EA5A2-D678-48D4-AB11-E1DF20ED0254}" srcOrd="1" destOrd="0" presId="urn:microsoft.com/office/officeart/2008/layout/PictureStrips"/>
    <dgm:cxn modelId="{1B7BD0B1-CA18-47FA-B7E8-DA90CEA2108B}" type="presParOf" srcId="{C74679A4-E3AF-4E96-ABCD-F180BA581A66}" destId="{9FB8DE2D-5879-4D4D-B38A-CBEAC79CAC55}" srcOrd="1" destOrd="0" presId="urn:microsoft.com/office/officeart/2008/layout/PictureStrips"/>
    <dgm:cxn modelId="{59EDFAD9-9002-4962-8300-96452C47274F}" type="presParOf" srcId="{C74679A4-E3AF-4E96-ABCD-F180BA581A66}" destId="{6F3B45B1-EFD3-4033-A00D-28A4DF8F97AD}" srcOrd="2" destOrd="0" presId="urn:microsoft.com/office/officeart/2008/layout/PictureStrips"/>
    <dgm:cxn modelId="{0B95F235-EDAB-491B-B547-5AA889A98CB8}" type="presParOf" srcId="{6F3B45B1-EFD3-4033-A00D-28A4DF8F97AD}" destId="{FD5ECB0F-7298-4D6A-B4AF-543319BA9DBE}" srcOrd="0" destOrd="0" presId="urn:microsoft.com/office/officeart/2008/layout/PictureStrips"/>
    <dgm:cxn modelId="{2222FB74-A933-4066-BD70-858B9747ACAE}" type="presParOf" srcId="{6F3B45B1-EFD3-4033-A00D-28A4DF8F97AD}" destId="{0AFD204A-8C89-4BF0-A315-0BC3C86F1FB0}" srcOrd="1" destOrd="0" presId="urn:microsoft.com/office/officeart/2008/layout/PictureStrips"/>
    <dgm:cxn modelId="{26EBD0C5-A3A2-4475-963C-0315C158DE4F}" type="presParOf" srcId="{C74679A4-E3AF-4E96-ABCD-F180BA581A66}" destId="{B12A7991-BF58-4129-8F69-3A35E6DB2752}" srcOrd="3" destOrd="0" presId="urn:microsoft.com/office/officeart/2008/layout/PictureStrips"/>
    <dgm:cxn modelId="{0C7CC1A3-AAB6-4549-995F-611F1D46AB55}" type="presParOf" srcId="{C74679A4-E3AF-4E96-ABCD-F180BA581A66}" destId="{A7696D9F-6631-43F1-B7CC-4AE1C6413A55}" srcOrd="4" destOrd="0" presId="urn:microsoft.com/office/officeart/2008/layout/PictureStrips"/>
    <dgm:cxn modelId="{4C8BCB0D-CD64-4A3C-9E1C-8A6C53BE761A}" type="presParOf" srcId="{A7696D9F-6631-43F1-B7CC-4AE1C6413A55}" destId="{2427E876-8FFA-4245-A48E-9B52DA2E2750}" srcOrd="0" destOrd="0" presId="urn:microsoft.com/office/officeart/2008/layout/PictureStrips"/>
    <dgm:cxn modelId="{3236D96A-C2EA-44E1-9A6E-D561C85864C0}" type="presParOf" srcId="{A7696D9F-6631-43F1-B7CC-4AE1C6413A55}" destId="{DAD5C94C-C30A-4A15-824F-5FF673D35A3C}" srcOrd="1" destOrd="0" presId="urn:microsoft.com/office/officeart/2008/layout/PictureStrips"/>
    <dgm:cxn modelId="{40B98B83-4BDF-4205-A65D-1561DC6F7353}" type="presParOf" srcId="{C74679A4-E3AF-4E96-ABCD-F180BA581A66}" destId="{6E315F01-E1A6-4DE3-B2B6-0CE69ACE8332}" srcOrd="5" destOrd="0" presId="urn:microsoft.com/office/officeart/2008/layout/PictureStrips"/>
    <dgm:cxn modelId="{F23AFCE9-2D15-4F0C-8266-D19AE915E0B9}" type="presParOf" srcId="{C74679A4-E3AF-4E96-ABCD-F180BA581A66}" destId="{B846A044-5CE0-4F32-AC42-AE006E370D15}" srcOrd="6" destOrd="0" presId="urn:microsoft.com/office/officeart/2008/layout/PictureStrips"/>
    <dgm:cxn modelId="{A67CA5EF-DA81-4148-9CCE-7D40276052C3}" type="presParOf" srcId="{B846A044-5CE0-4F32-AC42-AE006E370D15}" destId="{8E4B4EDD-7CD6-4D8F-9065-891A1CA59A43}" srcOrd="0" destOrd="0" presId="urn:microsoft.com/office/officeart/2008/layout/PictureStrips"/>
    <dgm:cxn modelId="{BE8F6BFB-5865-4BD8-8F08-B608EB1DEBF3}" type="presParOf" srcId="{B846A044-5CE0-4F32-AC42-AE006E370D15}" destId="{D132DC27-87BB-4168-A3D3-DF81DED044E4}" srcOrd="1" destOrd="0" presId="urn:microsoft.com/office/officeart/2008/layout/PictureStrips"/>
    <dgm:cxn modelId="{9ED9C2AD-C539-4BA5-BC76-F0E07EDF37CE}" type="presParOf" srcId="{C74679A4-E3AF-4E96-ABCD-F180BA581A66}" destId="{FC567DCE-3C49-4FE9-80A0-313C5EF7DB21}" srcOrd="7" destOrd="0" presId="urn:microsoft.com/office/officeart/2008/layout/PictureStrips"/>
    <dgm:cxn modelId="{855E2A50-FD44-45A2-9D72-695D01FC2B8B}" type="presParOf" srcId="{C74679A4-E3AF-4E96-ABCD-F180BA581A66}" destId="{4E3E8F9C-DDB9-432A-AE3B-3AF783C2C2BF}" srcOrd="8" destOrd="0" presId="urn:microsoft.com/office/officeart/2008/layout/PictureStrips"/>
    <dgm:cxn modelId="{39F0F03F-74DA-43A8-A32D-8CDA5401E2C6}" type="presParOf" srcId="{4E3E8F9C-DDB9-432A-AE3B-3AF783C2C2BF}" destId="{2081A199-8A19-441B-8E4D-5F86D0F03CC7}" srcOrd="0" destOrd="0" presId="urn:microsoft.com/office/officeart/2008/layout/PictureStrips"/>
    <dgm:cxn modelId="{FD88CAE5-081D-4D94-B249-8E9BBDF09CA8}" type="presParOf" srcId="{4E3E8F9C-DDB9-432A-AE3B-3AF783C2C2BF}" destId="{01A31699-C1E7-4B6D-8FAE-26988267B576}" srcOrd="1" destOrd="0" presId="urn:microsoft.com/office/officeart/2008/layout/PictureStrips"/>
    <dgm:cxn modelId="{1B205A15-1063-4CA2-A023-265CEA0FC7F0}" type="presParOf" srcId="{C74679A4-E3AF-4E96-ABCD-F180BA581A66}" destId="{2B8EBA2B-91E4-49F6-9123-4DAFDD4A7C6D}" srcOrd="9" destOrd="0" presId="urn:microsoft.com/office/officeart/2008/layout/PictureStrips"/>
    <dgm:cxn modelId="{1BC20C2C-7A7E-491F-9C6E-7392CB30BB77}" type="presParOf" srcId="{C74679A4-E3AF-4E96-ABCD-F180BA581A66}" destId="{96F4C474-EC30-4FCD-B158-51A950AD082F}" srcOrd="10" destOrd="0" presId="urn:microsoft.com/office/officeart/2008/layout/PictureStrips"/>
    <dgm:cxn modelId="{71FE2506-A85F-4EDA-88C9-8F0ECAFBADFA}" type="presParOf" srcId="{96F4C474-EC30-4FCD-B158-51A950AD082F}" destId="{DFC9CFD0-B9BE-4514-8FF1-62C2FB2521AF}" srcOrd="0" destOrd="0" presId="urn:microsoft.com/office/officeart/2008/layout/PictureStrips"/>
    <dgm:cxn modelId="{60F4F2A6-15BC-4066-9392-2F7A96E38D9F}" type="presParOf" srcId="{96F4C474-EC30-4FCD-B158-51A950AD082F}" destId="{FF4CAF79-B936-4820-86F2-3794C12E22CD}" srcOrd="1" destOrd="0" presId="urn:microsoft.com/office/officeart/2008/layout/PictureStrips"/>
    <dgm:cxn modelId="{4036AD9E-44B9-413F-94E4-5F34A56CD4D5}" type="presParOf" srcId="{C74679A4-E3AF-4E96-ABCD-F180BA581A66}" destId="{65E512D8-4F92-47DF-BB14-C7FF3F86F3C8}" srcOrd="11" destOrd="0" presId="urn:microsoft.com/office/officeart/2008/layout/PictureStrips"/>
    <dgm:cxn modelId="{6206BAD1-47B2-4738-B5AE-B339E19BB1B0}" type="presParOf" srcId="{C74679A4-E3AF-4E96-ABCD-F180BA581A66}" destId="{290757C2-9842-46C5-944C-44D93243CA2C}" srcOrd="12" destOrd="0" presId="urn:microsoft.com/office/officeart/2008/layout/PictureStrips"/>
    <dgm:cxn modelId="{F39D6BD7-AC20-4E12-AB76-CB0DEFEE5532}" type="presParOf" srcId="{290757C2-9842-46C5-944C-44D93243CA2C}" destId="{F9FDFF77-D002-4A53-A40D-175367C88538}" srcOrd="0" destOrd="0" presId="urn:microsoft.com/office/officeart/2008/layout/PictureStrips"/>
    <dgm:cxn modelId="{4DC3AFFA-2BDA-4AAB-985D-26701931BBD8}" type="presParOf" srcId="{290757C2-9842-46C5-944C-44D93243CA2C}" destId="{BB0724EE-59EB-4434-A42B-73AA6E7F8BD6}" srcOrd="1" destOrd="0" presId="urn:microsoft.com/office/officeart/2008/layout/PictureStrips"/>
    <dgm:cxn modelId="{D9208E0A-7559-4712-AD75-D6120D88754D}" type="presParOf" srcId="{C74679A4-E3AF-4E96-ABCD-F180BA581A66}" destId="{5F4859BA-B649-4323-AB65-E9E1E813755B}" srcOrd="13" destOrd="0" presId="urn:microsoft.com/office/officeart/2008/layout/PictureStrips"/>
    <dgm:cxn modelId="{38C34082-F5F4-4230-8159-D36770C89AE7}" type="presParOf" srcId="{C74679A4-E3AF-4E96-ABCD-F180BA581A66}" destId="{EFBBEDD7-D71C-402F-8AF1-650530A3F785}" srcOrd="14" destOrd="0" presId="urn:microsoft.com/office/officeart/2008/layout/PictureStrips"/>
    <dgm:cxn modelId="{3D7EFA59-C5F8-4C23-99E8-218831EBCEBB}" type="presParOf" srcId="{EFBBEDD7-D71C-402F-8AF1-650530A3F785}" destId="{11073756-989D-4B20-8EAB-A924E4908D5B}" srcOrd="0" destOrd="0" presId="urn:microsoft.com/office/officeart/2008/layout/PictureStrips"/>
    <dgm:cxn modelId="{5B10C103-2303-4508-9A23-1C14AE4D8C3E}" type="presParOf" srcId="{EFBBEDD7-D71C-402F-8AF1-650530A3F785}" destId="{2AB5C1BA-72CF-4EAF-8ADE-497A3BEB373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64824-7730-4C51-B167-A8FB5C359C54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1C62A-C77A-4811-AB45-35E07E2C6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47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0AAAB-0F69-4054-A9CB-516E9C310A21}" type="datetimeFigureOut">
              <a:rPr lang="en-US" smtClean="0"/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11D2-6C41-4D0A-8808-F22D24CE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0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01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77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60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8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98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1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15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523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14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1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72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80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01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49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3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1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1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34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07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211D2-6C41-4D0A-8808-F22D24CEA1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4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125" y="1295400"/>
            <a:ext cx="8715375" cy="198119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sto MT" panose="02040603050505030304" pitchFamily="18" charset="0"/>
                <a:cs typeface="Aparajita" panose="020B0604020202020204" pitchFamily="34" charset="0"/>
              </a:rPr>
              <a:t>Campus Management System (CMS): </a:t>
            </a:r>
            <a:r>
              <a:rPr lang="en-US" b="1" dirty="0" smtClean="0">
                <a:latin typeface="Calisto MT" panose="02040603050505030304" pitchFamily="18" charset="0"/>
                <a:cs typeface="Aparajita" panose="020B0604020202020204" pitchFamily="34" charset="0"/>
              </a:rPr>
              <a:t/>
            </a:r>
            <a:br>
              <a:rPr lang="en-US" b="1" dirty="0" smtClean="0">
                <a:latin typeface="Calisto MT" panose="02040603050505030304" pitchFamily="18" charset="0"/>
                <a:cs typeface="Aparajita" panose="020B0604020202020204" pitchFamily="34" charset="0"/>
              </a:rPr>
            </a:br>
            <a:r>
              <a:rPr lang="en-US" sz="2800" b="1" dirty="0" smtClean="0">
                <a:latin typeface="Calisto MT" panose="02040603050505030304" pitchFamily="18" charset="0"/>
                <a:cs typeface="Aparajita" panose="020B0604020202020204" pitchFamily="34" charset="0"/>
              </a:rPr>
              <a:t>A </a:t>
            </a:r>
            <a:r>
              <a:rPr lang="en-US" sz="2800" b="1" dirty="0">
                <a:latin typeface="Calisto MT" panose="02040603050505030304" pitchFamily="18" charset="0"/>
                <a:cs typeface="Aparajita" panose="020B0604020202020204" pitchFamily="34" charset="0"/>
              </a:rPr>
              <a:t>tool to ease Continual Quality Improvement (CQI) implementation process in Outcome Based Education (OBE) </a:t>
            </a:r>
            <a:r>
              <a:rPr lang="en-US" sz="2800" b="1" dirty="0" smtClean="0">
                <a:latin typeface="Calisto MT" panose="02040603050505030304" pitchFamily="18" charset="0"/>
                <a:cs typeface="Aparajita" panose="020B0604020202020204" pitchFamily="34" charset="0"/>
              </a:rPr>
              <a:t>Approach</a:t>
            </a:r>
            <a:endParaRPr lang="en-US" sz="2800" b="1" dirty="0">
              <a:latin typeface="Calisto MT" panose="02040603050505030304" pitchFamily="18" charset="0"/>
              <a:cs typeface="Aparajita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251" y="381000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Presented By Ms. </a:t>
            </a:r>
            <a:r>
              <a:rPr lang="en-US" sz="2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Sheema</a:t>
            </a:r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Haider</a:t>
            </a:r>
            <a:endParaRPr lang="en-US" sz="20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endParaRPr lang="en-US" sz="2000" b="1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ctr"/>
            <a:r>
              <a:rPr lang="en-US" sz="20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Director QEC, Indus University, Pakistan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685800" y="304800"/>
            <a:ext cx="2019300" cy="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1" y="5029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AT</a:t>
            </a:r>
          </a:p>
          <a:p>
            <a:pPr algn="ctr"/>
            <a:endParaRPr lang="en-US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algn="ctr"/>
            <a:r>
              <a:rPr lang="en-US" b="1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THE ASIA-PACIFIC QUALITY NETWORK (APQN) 2019 APQN ACADEMIC CONFERENCE (AAC)</a:t>
            </a:r>
          </a:p>
          <a:p>
            <a:endParaRPr lang="en-US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8" name="AutoShape 4" descr="Image result for apq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apqn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599"/>
            <a:ext cx="1627356" cy="92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0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97" y="762000"/>
            <a:ext cx="8594034" cy="685800"/>
          </a:xfrm>
        </p:spPr>
        <p:txBody>
          <a:bodyPr>
            <a:noAutofit/>
          </a:bodyPr>
          <a:lstStyle/>
          <a:p>
            <a:r>
              <a:rPr lang="en-US" sz="2800" b="1" dirty="0"/>
              <a:t>Programme Educational Objectives (PEO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032461"/>
              </p:ext>
            </p:extLst>
          </p:nvPr>
        </p:nvGraphicFramePr>
        <p:xfrm>
          <a:off x="612775" y="1676400"/>
          <a:ext cx="7978666" cy="48631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997"/>
                <a:gridCol w="7236669"/>
              </a:tblGrid>
              <a:tr h="50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S. No.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PEO Statement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Graduates should have effectiveness to demonstrate solid engineering knowledge through analysis, synthesis, design and entrepreneurial skills for qualifying them to get immediate employment or postgraduate studies.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1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Graduates should effectively exhibit professionalism, leadership quality and teamwork through communication skills in multidisciplinary engineering environment.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Graduates should make contributions to knowledge and establish best engineering practice through research and development, as to assume positions of technical and/or managerial leadership as their careers develop.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71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Graduates should express an ethical commitment to the community and the profession through involvement with professional organizations and society.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67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Graduates should engage in lifelong learning that will enable them to continue their professional development either through advanced course work or continuing self-directed learning and development activities.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6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97" y="914400"/>
            <a:ext cx="8594034" cy="609600"/>
          </a:xfrm>
        </p:spPr>
        <p:txBody>
          <a:bodyPr>
            <a:noAutofit/>
          </a:bodyPr>
          <a:lstStyle/>
          <a:p>
            <a:r>
              <a:rPr lang="en-US" sz="2800" b="1" dirty="0"/>
              <a:t>Programme Learning Outcome (PLO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650484"/>
              </p:ext>
            </p:extLst>
          </p:nvPr>
        </p:nvGraphicFramePr>
        <p:xfrm>
          <a:off x="685800" y="1752604"/>
          <a:ext cx="7772400" cy="45719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436"/>
                <a:gridCol w="6797964"/>
              </a:tblGrid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PLO #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PLO Statement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PLO-1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Engineering Knowledge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Problem Analysis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9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PLO-3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Design/Development of Solutions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PLO-4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Investigation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PLO-5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Modern Tool Usage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PLO-6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Engineer and Society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4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PLO-7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Environment and Sustainability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PLO-8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Ethics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PLO-9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Individual and Team Work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PLO-10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Communication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4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PLO-11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Project Management and Finance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6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PLO-12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Life-long Learning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49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932" y="990600"/>
            <a:ext cx="8594034" cy="533400"/>
          </a:xfrm>
        </p:spPr>
        <p:txBody>
          <a:bodyPr>
            <a:noAutofit/>
          </a:bodyPr>
          <a:lstStyle/>
          <a:p>
            <a:r>
              <a:rPr lang="en-US" sz="2800" b="1" dirty="0"/>
              <a:t>Course Learning Outcome (CLO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751772"/>
              </p:ext>
            </p:extLst>
          </p:nvPr>
        </p:nvGraphicFramePr>
        <p:xfrm>
          <a:off x="612775" y="1752602"/>
          <a:ext cx="7921625" cy="4571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7425"/>
                <a:gridCol w="4785107"/>
                <a:gridCol w="2149093"/>
              </a:tblGrid>
              <a:tr h="9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Course Outcomes (CO)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 Description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After completion of this course students will be able to: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 Outcomes (PO)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CLO-1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Understand the properties of semiconductor devices, Diodes and discuss their biasing, models &amp; operations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Engineering Knowledge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(PO-1)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CLO-2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Classify various types of diodes their working principle and applications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Engineering Knowledge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(PO-1)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82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CLO-3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Study and Implement BJT and FET as an amplifier &amp; switch through illustration of their structure &amp; operation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Engineering Knowledge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(PO-1)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32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CLO-4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Analyze and differentiate various applications of BJT and FET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Problem Analysis (PO-2)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4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6" t="33840" r="23891" b="8675"/>
          <a:stretch/>
        </p:blipFill>
        <p:spPr bwMode="auto">
          <a:xfrm>
            <a:off x="838199" y="990600"/>
            <a:ext cx="7717261" cy="507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49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97" y="685800"/>
            <a:ext cx="8594034" cy="514351"/>
          </a:xfrm>
        </p:spPr>
        <p:txBody>
          <a:bodyPr>
            <a:noAutofit/>
          </a:bodyPr>
          <a:lstStyle/>
          <a:p>
            <a:r>
              <a:rPr lang="en-US" sz="2800" b="1" dirty="0"/>
              <a:t>Analysis through formative assessment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29360"/>
            <a:ext cx="8836025" cy="517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64770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OBE </a:t>
            </a:r>
            <a:r>
              <a:rPr lang="en-US" sz="1400" dirty="0"/>
              <a:t>Assessment Result Sheet generated by Campus Management System (CMS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1524000"/>
            <a:ext cx="1371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ysClr val="windowText" lastClr="000000"/>
                </a:solidFill>
              </a:rPr>
              <a:t>XYZ</a:t>
            </a:r>
            <a:endParaRPr lang="en-US" sz="1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3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97" y="685800"/>
            <a:ext cx="8594034" cy="514351"/>
          </a:xfrm>
        </p:spPr>
        <p:txBody>
          <a:bodyPr>
            <a:noAutofit/>
          </a:bodyPr>
          <a:lstStyle/>
          <a:p>
            <a:r>
              <a:rPr lang="en-US" sz="2800" b="1" dirty="0"/>
              <a:t>Analysis through formative assessment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3246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OBE </a:t>
            </a:r>
            <a:r>
              <a:rPr lang="en-US" sz="1400" dirty="0"/>
              <a:t>Assessment Result Sheet generated by Campus Management System (</a:t>
            </a:r>
            <a:r>
              <a:rPr lang="en-US" sz="1400" dirty="0" smtClean="0"/>
              <a:t>CMS)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219200"/>
            <a:ext cx="86074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6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97" y="685800"/>
            <a:ext cx="8594034" cy="514351"/>
          </a:xfrm>
        </p:spPr>
        <p:txBody>
          <a:bodyPr>
            <a:noAutofit/>
          </a:bodyPr>
          <a:lstStyle/>
          <a:p>
            <a:r>
              <a:rPr lang="en-US" sz="2800" b="1" dirty="0"/>
              <a:t>Analysis through </a:t>
            </a:r>
            <a:r>
              <a:rPr lang="en-US" sz="2800" b="1" dirty="0" smtClean="0"/>
              <a:t>Graduating Survey</a:t>
            </a:r>
            <a:endParaRPr lang="en-US" sz="28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61722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Graduating Student Survey mapping with PLOs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345946"/>
              </p:ext>
            </p:extLst>
          </p:nvPr>
        </p:nvGraphicFramePr>
        <p:xfrm>
          <a:off x="612775" y="1295400"/>
          <a:ext cx="7758329" cy="472437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6431246"/>
                <a:gridCol w="1327083"/>
              </a:tblGrid>
              <a:tr h="2312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Parameters Graduating Survey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program is effective in developing analytical and problem solving skills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Ability to analyze and evaluate data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Research &amp; Quantitative skills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program is effective in developing planning abilities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Ability to analyze and evaluate data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Ability to analyze and evaluate data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Research &amp; Quantitative skills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Research &amp; Quantitative skills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12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Appreciations of the ethical values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220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program is effective in enhancing team-working abilities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Independent thinking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Ability to work in teams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program is effective in developing oral &amp; written communications skills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Professional development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Time management skills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PO-11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66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Provide the strong foundation necessary to build career startup</a:t>
                      </a: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Professional development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PO-12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2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497" y="685800"/>
            <a:ext cx="8594034" cy="514351"/>
          </a:xfrm>
        </p:spPr>
        <p:txBody>
          <a:bodyPr>
            <a:noAutofit/>
          </a:bodyPr>
          <a:lstStyle/>
          <a:p>
            <a:r>
              <a:rPr lang="en-US" sz="2800" b="1" dirty="0"/>
              <a:t>Analysis through </a:t>
            </a:r>
            <a:r>
              <a:rPr lang="en-US" sz="2800" b="1" dirty="0" smtClean="0"/>
              <a:t>Graduating Survey</a:t>
            </a:r>
            <a:endParaRPr lang="en-US" sz="28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181600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Graphical Representation of PLOs attainment through graduating student survey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288694091"/>
              </p:ext>
            </p:extLst>
          </p:nvPr>
        </p:nvGraphicFramePr>
        <p:xfrm>
          <a:off x="168827" y="1449288"/>
          <a:ext cx="83026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854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62" y="914400"/>
            <a:ext cx="8594034" cy="609600"/>
          </a:xfrm>
        </p:spPr>
        <p:txBody>
          <a:bodyPr>
            <a:noAutofit/>
          </a:bodyPr>
          <a:lstStyle/>
          <a:p>
            <a:r>
              <a:rPr lang="en-US" sz="3600" b="1" dirty="0"/>
              <a:t>Results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5300" y="1788616"/>
            <a:ext cx="82311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This research reveals the effectiveness of our In-house Oracle based Campus Management System (CMS)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Reports prepared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through the CMS. </a:t>
            </a: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The system generates the report and CQI were prepared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Implication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of technology made the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whole process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easier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19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766" y="990600"/>
            <a:ext cx="8594034" cy="742952"/>
          </a:xfrm>
        </p:spPr>
        <p:txBody>
          <a:bodyPr>
            <a:noAutofit/>
          </a:bodyPr>
          <a:lstStyle/>
          <a:p>
            <a:r>
              <a:rPr lang="en-US" sz="3600" b="1" dirty="0"/>
              <a:t>Recommendations and </a:t>
            </a:r>
            <a:r>
              <a:rPr lang="en-US" sz="3600" b="1" dirty="0" smtClean="0"/>
              <a:t>Future </a:t>
            </a:r>
            <a:r>
              <a:rPr lang="en-US" sz="3600" b="1" dirty="0"/>
              <a:t>Research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0375" y="2286000"/>
            <a:ext cx="83026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Future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research required on PEO attainment level and based on the result of those PEOs attainment </a:t>
            </a: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CQI </a:t>
            </a:r>
            <a:r>
              <a:rPr lang="en-US" sz="2400" dirty="0">
                <a:latin typeface="Andalus" panose="02020603050405020304" pitchFamily="18" charset="-78"/>
                <a:cs typeface="Andalus" panose="02020603050405020304" pitchFamily="18" charset="-78"/>
              </a:rPr>
              <a:t>needs to be prepared and implemented </a:t>
            </a:r>
            <a:r>
              <a:rPr lang="en-US" sz="2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on program level</a:t>
            </a:r>
            <a:endParaRPr lang="en-US" sz="2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275403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8382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Agenda</a:t>
            </a:r>
            <a:endParaRPr lang="en-US" sz="32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75669036"/>
              </p:ext>
            </p:extLst>
          </p:nvPr>
        </p:nvGraphicFramePr>
        <p:xfrm>
          <a:off x="495300" y="1219200"/>
          <a:ext cx="84201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2525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766" y="457200"/>
            <a:ext cx="8594034" cy="74295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References</a:t>
            </a:r>
            <a:endParaRPr lang="en-US" sz="3600" b="1" dirty="0"/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5300" y="1219200"/>
            <a:ext cx="85725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Kaliannan</a:t>
            </a:r>
            <a:r>
              <a:rPr lang="en-US" dirty="0"/>
              <a:t>, M., &amp; </a:t>
            </a:r>
            <a:r>
              <a:rPr lang="en-US" dirty="0" err="1"/>
              <a:t>Chandran</a:t>
            </a:r>
            <a:r>
              <a:rPr lang="en-US" dirty="0"/>
              <a:t>, S. D. (2012). Empowering students through outcome-based education (OBE). </a:t>
            </a:r>
            <a:r>
              <a:rPr lang="en-US" i="1" dirty="0"/>
              <a:t>Research in Education</a:t>
            </a:r>
            <a:r>
              <a:rPr lang="en-US" dirty="0"/>
              <a:t>, </a:t>
            </a:r>
            <a:r>
              <a:rPr lang="en-US" i="1" dirty="0"/>
              <a:t>87</a:t>
            </a:r>
            <a:r>
              <a:rPr lang="en-US" dirty="0"/>
              <a:t>(1), 50-63</a:t>
            </a:r>
            <a:r>
              <a:rPr lang="en-U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Ab</a:t>
            </a:r>
            <a:r>
              <a:rPr lang="en-US" dirty="0"/>
              <a:t> Rahim, A. A., </a:t>
            </a:r>
            <a:r>
              <a:rPr lang="en-US" dirty="0" err="1"/>
              <a:t>Thamrin</a:t>
            </a:r>
            <a:r>
              <a:rPr lang="en-US" dirty="0"/>
              <a:t>, N. M., Abdullah, N. E., &amp; </a:t>
            </a:r>
            <a:r>
              <a:rPr lang="en-US" dirty="0" err="1"/>
              <a:t>Hashim</a:t>
            </a:r>
            <a:r>
              <a:rPr lang="en-US" dirty="0"/>
              <a:t>, H. (2010, December). Modern Control Systems in Electrical Engineering course assessment using the Outcome Based Education approach. In </a:t>
            </a:r>
            <a:r>
              <a:rPr lang="en-US" i="1" dirty="0"/>
              <a:t>Engineering Education (ICEED), 2010 2nd International Congress on</a:t>
            </a:r>
            <a:r>
              <a:rPr lang="en-US" dirty="0"/>
              <a:t> (pp. 145-150). IEEE</a:t>
            </a:r>
            <a:r>
              <a:rPr lang="en-U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Custodio</a:t>
            </a:r>
            <a:r>
              <a:rPr lang="en-US" dirty="0"/>
              <a:t>, P. C., </a:t>
            </a:r>
            <a:r>
              <a:rPr lang="en-US" dirty="0" err="1"/>
              <a:t>Espita</a:t>
            </a:r>
            <a:r>
              <a:rPr lang="en-US" dirty="0"/>
              <a:t>, G. N., &amp; </a:t>
            </a:r>
            <a:r>
              <a:rPr lang="en-US" dirty="0" err="1"/>
              <a:t>Siy</a:t>
            </a:r>
            <a:r>
              <a:rPr lang="en-US" dirty="0"/>
              <a:t>, L. C. The Implementation of Outcome-Based Education: The Case of the University of Perpetual Help System DALTA Las </a:t>
            </a:r>
            <a:r>
              <a:rPr lang="en-US" dirty="0" err="1"/>
              <a:t>Piñas</a:t>
            </a:r>
            <a:r>
              <a:rPr lang="en-US" dirty="0"/>
              <a:t> Campus</a:t>
            </a:r>
            <a:r>
              <a:rPr lang="en-U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Tshai</a:t>
            </a:r>
            <a:r>
              <a:rPr lang="en-US" dirty="0"/>
              <a:t>, K. Y., Ho, J. H., Yap, E. H., &amp; Ng, H. K. (2014). Outcome-based Education–The Assessment of Programme Educational Objectives for an Engineering Undergraduate Degree. </a:t>
            </a:r>
            <a:r>
              <a:rPr lang="en-US" i="1" dirty="0"/>
              <a:t>Engineering Education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(1), 74-85</a:t>
            </a:r>
            <a:r>
              <a:rPr lang="en-US" dirty="0" smtClean="0"/>
              <a:t>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dirty="0"/>
              <a:t>Chan, A., &amp; Chan, C. H. (2009). A new outcome-based curriculum: its impact on student core competence. </a:t>
            </a:r>
            <a:r>
              <a:rPr lang="en-US" i="1" dirty="0"/>
              <a:t>Journal of Applied Research in Higher Education</a:t>
            </a:r>
            <a:r>
              <a:rPr lang="en-US" dirty="0"/>
              <a:t>, </a:t>
            </a:r>
            <a:r>
              <a:rPr lang="en-US" i="1" dirty="0"/>
              <a:t>1</a:t>
            </a:r>
            <a:r>
              <a:rPr lang="en-US" dirty="0"/>
              <a:t>(2), 24-32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5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4"/>
          <a:stretch/>
        </p:blipFill>
        <p:spPr>
          <a:xfrm>
            <a:off x="307975" y="762000"/>
            <a:ext cx="8757394" cy="59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49"/>
            <a:ext cx="7772400" cy="7810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Abstract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524000"/>
            <a:ext cx="7886700" cy="46863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Rationale: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Effectiveness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Campus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Management System (CMS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Loop of CQI Plan on Course Level &amp; Program Level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Overall attainment of PLOs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Objective: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Implement Course wise CQI plan in BE degree program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find student wise attainment of PLOs through direct assessment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find program wise attainment of PLOs through indirect assessment</a:t>
            </a:r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7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49"/>
            <a:ext cx="7772400" cy="7810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8134350" cy="4686300"/>
          </a:xfrm>
        </p:spPr>
        <p:txBody>
          <a:bodyPr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Outcome based education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The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OBE is the approach that target program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objectives after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completion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of any degree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</a:t>
            </a:r>
          </a:p>
          <a:p>
            <a:pPr algn="just"/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 Learning Outcome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To be defined for the program level that will be achieved at the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time of graduation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Continual Quality Improvement (CQI)</a:t>
            </a:r>
          </a:p>
          <a:p>
            <a:pPr algn="just"/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purpose of this plan is to guide the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continuous improvement</a:t>
            </a:r>
          </a:p>
          <a:p>
            <a:pPr algn="just"/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   of engineering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programmes 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6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49"/>
            <a:ext cx="7772400" cy="7810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Literature Review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6250" y="1524000"/>
            <a:ext cx="8362950" cy="4686300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To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achieve program objectives, the curriculum is designed in such </a:t>
            </a: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way that student get learned all Program Learning Outcomes (PLOs). </a:t>
            </a: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just"/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OBE works through assessment process by means of evaluation system, to evaluate PO two survey methods have been designed namely direct and indirect survey. </a:t>
            </a: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 Literature review shows that course wise PLOs attainment have been measures by examination result on excel.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5098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49"/>
            <a:ext cx="7772400" cy="7810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Methodology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6250" y="1371600"/>
            <a:ext cx="8362950" cy="51816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are two important types of assessment in OBE approach. </a:t>
            </a: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have implemented the whole technique in our in-house Oracle based CMS.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have selected a specific course i.e. Electronic Devices and Circuit that was offered for 2nd semester of Fall-2017 batch students. </a:t>
            </a: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Arisha Maham\Desktop\download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33269"/>
            <a:ext cx="2590800" cy="188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risha Maham\Desktop\1222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41380"/>
            <a:ext cx="2225040" cy="182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3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38149"/>
            <a:ext cx="7772400" cy="78105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Analysis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76250" y="1371600"/>
            <a:ext cx="8362950" cy="518160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OBE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approach initiates with defining the outcomes that are necessary for the market. </a:t>
            </a:r>
          </a:p>
          <a:p>
            <a:pPr algn="l"/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There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are three categories of outcomes namely, </a:t>
            </a: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algn="l"/>
            <a:endParaRPr lang="en-US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804863" indent="-457200" algn="l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Programme </a:t>
            </a: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Educational Objective (PEO)</a:t>
            </a:r>
          </a:p>
          <a:p>
            <a:pPr marL="804863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Programme Learning Outcomes (PLO) </a:t>
            </a:r>
          </a:p>
          <a:p>
            <a:pPr marL="804863" indent="-457200" algn="l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Course Learning Outcomes (CLO)</a:t>
            </a:r>
          </a:p>
          <a:p>
            <a:pPr algn="l"/>
            <a:endParaRPr lang="en-US" sz="2800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examination resul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SEhUTExMWFhUXGCAaFxgXGRobGhgXGxcXGRcXGhgdHSggGB0lHRcZITEhJSkrLi4uGB8zODMtNygtLisBCgoKDg0OGxAQGy0lICYtLS4vLS8tLS0tLS0tLS0tLS0tLS0tLS0tLS0tLS0tLS0tLS0tLS0tLS0tLS0tLS0tLf/AABEIAL8BBwMBEQACEQEDEQH/xAAcAAACAgMBAQAAAAAAAAAAAAAABQYHAwQIAgH/xABDEAACAQMABgcECQMCBQUBAAABAgMABBEFBgcSITETQVFhcZGhIjKBsTNCUmJygrLB0RRDoiOSJFPC0vAVY3Ph8Rb/xAAbAQACAgMBAAAAAAAAAAAAAAAABQMEAQIGB//EADYRAAICAQEGBAQFAwUBAQAAAAABAgMEEQUGEiExQRMyUYEiYXGRFDNCobFSwdEjJGLh8ENT/9oADAMBAAIRAxEAPwC8aACgAoAKACgAoAKACgAoAKACgAoAKACgAoAKACgAoAKACgAoAKACgAoAKACgAoAKACgAoAKACgAoAKACgAoAKACgAoAKACgAoAKACgAoAKACgAoAKACgAoAKACgAoAKAPlAGvdX8UQzJIiD7zAfM1q5JdWSQpsm9Ixb9hBe6/WEf98P/APGC3qBioZZNce4xp2Jm29IafXkIb3axCM9FBI/YWIUemTUMs6C6IaU7q3y/Mkl+4hvdqd230aRRjwLHzJA9KhlnT7IZ1brY8fPJv9iP3ut19KCHupMHqUhP0AVBLJsfcZ1bFwq+kF78y6dUdK/1FvEx59Gue84wfUU2qnxRTPPdoY/gXyh82O6lKQUAFABQAUAFABQAUAFABQAUAFABQAUAFABQAUAFABQAUAFAHwmgDSvNL28P0k0aficD0zWkpxj1ZPXi3W8oQb9hDe7RbCPlKZD2IjH1IC+tQyyql3GVWwM6z9Gn1ehH73a0n9m2Y98jBfRd751DLOXZDOndS1/mWJfRa/4EN7tOvX9wRxjuXJ82OPSoJZs305DSndfFj522Ib3We8l9+5lPcG3R5LioZZFj6sZ1bJw6vLWvfmKXYk5Jye08T51E231L8a4QWkUkZLe2eQ4jRnPYqlvkKyoSfRGlmRVX55Je48sdSL+XGLdlHa5CehOfSpo4tr7Cy7b2DX+vX6cyQWOym4b6WeJO5Qzn13RU8cGXdiu7eupflwb+vL/JDdN6NNtPJCeO4xUHGMjmD5VUtrcJNHQ4OWsmmNnquhZuya83oAmfdZl/6h86ZYctYaHF7yU8OQ5epYdXDmgoAKACgAoAKACgAoAKACgAoAKACgAoAKACgD4TQAuvtP2sP0txEh7C4z5ZzWkrIR6ss1Yd9vkg37CC92lWKe67yH7iHHm2BUEsutdxnVu9m2c3HT6sQXu1r/k23xkbHooPzqGWeuyGlW6kv/pZ9kIb3aVfSZ3WSMfcTj5tmoZZtj6DKndnDh5tZe4gvdP3U30lxK3dvEDyGBUErrJdWNKdmYlXkrX2Fp7TUerZdUUlyRkt4GkOEVnPYoLHyFZUW+iNLL661rOSXuPLHUq/lxu27KD1vhPRjn0qaOLbLsLLtu4NX69fpzJBY7KrhvpZo07ly5/YVNHBl3Yru3qqX5cG/ryJBY7K7VfpJJZO7IUegz61YjhVrrzFV28+VPyJR/c3rjReiLDHSJCjYyOk9tyO0A5Jrdwpr6oqRydpZuvA5P6ckaVztLsohiGN3/CoQeuD6VpLMrj0LdW7mbbzsaX1epraE2jS3NykS2yiMn2jvElV+0TjArWvLc56JciTM3ehi0OyVnxdl6liRuGGQcirxy7RUG1mz3bnf+2qt8RlT8hSzNjo9TuN2btauH0Z82UXm7LIn4W9d0/MUYUubRneenWEZ+xcdMzhgoAKACgAoAKACgAoAKACgD5QB8ZwOZA8ax0MpN9BVfaz2cP0lzGD2bwJ8hxrR2wXVlurZ+Tb5IN+xH73afZJ7nSSH7q4Hm2KglmVroM6t282fmSX1YhvdrLn6K3Ud7sT6AD51C8/0Q0p3T//AEs+yEF7tEv5OUqxj7igepyaglmWMZ1buYUOqb+rEN7paebPSzSPnmGckf7c4qCVs5dWNKsDGq8kEvY0QK0LSSXQywQs5wisx7FBJ9K2UW+iI53V185yS9x3Y6l30vu27gdr4Qf5HNTRxrJdhbdtzCq6z1+nMkFlsquW+klij7hlz+wqaODLuxXdvVSvy4N/XkSCy2VWy8ZJZJO4YUegz61PHCguvMVXb0ZUvIkh/Y6lWEXu2yEjrf2z/lmp449ceiFd21sy3zWP25GfTWnLWwRTKQgbgqovE454AFZnZCtcyPFw8jNk1Xza+ZENIbWIxkQ27t3uQo8hk1VlnR/Sh9RurdLnZNL6cxDJtQvC6ndjVAQSoXJIzxG8T2VD+Nnr8hkt18ZQa1bl2ZbWiNJx3MSyxnKsMjtHcaZwmprVHE5OPOix1z6ogO2eyykEwHusUPgw3h6qfOqWdH4Uzpd1b9LZ1PutfsVXSw7kl+zS4AuHjP10z/tbl5MfKrmHL4mjm95Km6YzXZl2woFUAcqann7er5kC2u2W9FFJ2EofzDeH6fWqmZHWOp0O7l3De4+q1K/1Gudy8j++CvmMj1AqjjS0sOr25V4mI/lzL8t3yoPaKdI8zlyZkoMBQAUAFAHzNAHmSVVGWYAd5xWG0jKi5dEJb3W+yi9+5jz2Kd4+S5qKV9cerL1Oy8u3y1v+BBe7U7Rfo0lkPgFH+Rz6VDLNrXQaU7s5c/NpEQ3u1iY56K3jXsLsW9Bu/OoZZz7IZ07qQ/8ApY/bl/kQXuv2kJP7+4OyNVX1wW9agll2vuM6d3sGvrHX6tiK6v5ZfpJZH/G7N8zULsm+rGleJRV5IJfRGtWhOj3BCznCKzHsUEnyFbKLfQjndXX5pJe47sdTb6XG7bOAet8IP8iDUscayXYXXbbwqus9fpzH9lsrum+klij8Muf2HrU8cGT6sVW71UR/Lg3+xILLZTbr9LNK/cN1B8ifWp44MF1bFd29OTLlCKX7kgsdSLCL3bZGPa+X/UTU0ceuPYV3bYzbfNY/bl/A9gtkQYRFUdigD5VMkl0F8pylzk9TR1i0uLS3edlLBMeyOBOSBz+Na2T4I8TJ8PFeTdGqL01K0v8AatcNwihjQdrEufTA+dL5Z0v0o6+ndWpfmTb+nI9ana/3DXQW6k345BugbqqEf6uMAcDy455is0ZUpT0mabV2BTXjcWOua699UW0rZGRTI4oW6d0Bb3ihZ4w277pyQRnsKkH4VHOuM1pJFrEzb8WXFVLQpfXbVhrGYAZMT8Ubs7UJ7R8jSnIo8N/I9B2PtRZtfxeZdf8AJHKrjrQnOzDWToJv6dz/AKch9n7r9nx+fjV3Eu4Xws5feLZviw8eC5rr9CV66zf1NtfRZyYGR18NxX/7qt3/ABwkvQQbKTx8mmz+rVf2KbpOejjTVe66O6hbPDe3T4N7P71LRLhmhftSnxcWcflqdCWMm8inup4jyya0egl18tOkspe1QHH5SCfTNR3x1gy9suzw8qL9vuUXbTdFMr/YcN8AwPypNF8M0z0q6PjY7j6o6I0RJvRju4U8i9UeVXR4ZtG7WxEFABQAUAUvrxrLex3c8AuHVFb2QuF9kqGHEDPI9tKsm6yM3FM73YuzMO7FhbKGrfUhtzdSScZHd/xMW+Zqo5yfVnRV49Vfkil7GKtSXQ9wxM5wqlj2KCT5CsqLfQ0nbCC1k0vcc2WqF9LgpbSYPW2E/URU0cayXYXXbawqus0/pzJBZbK7tvpJIox3EufLAHrU8cGb6sVXb1UR/Li3+xILHZTbrxlmkftC4UfufWp44MF1Yru3pyZeSKX7kgsdR7CLGLdWI63y59amjj1rsK7tsZtvmsftyHSpFCvAJGo8FFS8kUNbLH3f7ifSGu1hD71wpI6ky5/xBqOWRXHqy9TsjMt8tb9+Rr6ya4pb2sdzFGZllPskZVQME5Y4yOWMYrFt6hHiXM3wdlyyMh0Tlwtddf7FfX+029k4RiOIHlurvN5n+KoyzbH0Oqp3ZxK1rY2/2RYOpF7cmFVu2LysSQcDKqRwDYA41eoc3H4+pym1K8dXP8OtIolFTis0NO2STwPDIQBIN0Z+0eK478jPwrScVKOjLGLdOm2Nke3M52vbVopHicYZGKnxBxSKcXGTTPVse6N1cbI9HzMSsRxHAjke+tU9GTSipJpl86iabF1bKx94cGHeOf8APxp3j2ccEzy/a+G8bIce3YktTisQ64aJju4DAxAdsmInqkUEj0z8M1FdWrI8LL+zcueLcrY9F1+hQVxA0bsjjdZSQwPURwIpHKLi9Geo1WxtgpwfJnhTjiOB6iOrvrCejN5RUk0yc6kaSe4uLgSceliUP37uEz8QTV/Hm5yepym2MWGNVXwdpPT3IRPCUZkPNSVPiDg/KqMlo2jqabFZXGS7o8qxBBHMHI+FCejNpx4ouL7nQ2q92JYFYdYDf7gDT2uWsdTyfNrdd0o/MZXkAkR0PJlK+YxW8lqitXLhkpejOcNKQlZCp5jgfEcDSK1aSPVsKxWVJl36hXnSWsZPMoufEDdPqKcUS4oI852rT4WTKPzJNUwtCgAoAKAKb2wWm7eJJ1SRDzQkH0K0qzo6TTO83Vt4seUPR/yYNnmqkF8JTK7gxsPZUgAqwOCTgnmDWMWiFibZvt3auRhSjGpLRrqWPY6jWEXK3Vj2uS/6jV+OPXHojk7ts5tvWx+3Ie29pHGMIiqPugD5VMkl0F87ZzfxNs+m5TeCb6755Lkbx8Bzo1XQxwS04tHoRbSm0WyhZky7upKkKh4MDgjLYHOq88quPIcY2wMy9KSSSfdsRLtV35Y0W33UZ1DM7cQpYAnAGOAPbUKzU5JJDGW68oVSnKfNJvRIybRtI6QQ9JbsVtQoy8eMhuvePvAcuI4VtlTtXOPQj2Hj4FnwXr49eSfQq66vJJTmSR3P3mJ+ZpZKcn1Z29WNTV5IpexhrUmaLt2e6SiubfdGBuKEaLqXA5gdh6qc484ziebbZxbcbIbfd6pkB0JYJNpOVo1xDG7MB1cDhR58R4VSrgpXPTojpMzJnTs2Cm/ikkXFou2CqD1mmkUcLbNtm9WxEQ7aldNFZq6HDLMhU94JYfKq2VJxhqvUdbBpjdlcElycWQPX626VYb5Vx0ygSjsfdyp+IyPyjtqlkx1Ss9Tpdh3eFOeG35Xy/uQ2qZ0xLtm2m/6e5CMfYl4fm6vPl5VbxLOGWjOe3gwfHo8SPWP8F4K2Rmm552RzX9G/o3kjOHhKyqewoePwxkVDfrwNrsMtk8LyYwn0lyfuVrrbCt3AmkYlwT7Fwo6mHAP+2fw0vvSsj4kfc67ZdssS94Vr5dY/4IdVM6UmezJMyynsVR5t/wDVXcLzM5jeWWlcF82LtoNj0N/MOpiHH5gCf8s1FlR4bGXtg3+LhR+XL7EdquOS5Nld7v2yqTxXKf7Tkf4kU3xJawPOt4aeDKb9eZOqtnPlE7Q7Po7yUdRbeHg4DfMmlGXHSZ6Lu/dx40V/7kTHZJeZh3Pssy+eGHzNWsOWsNBDvLTw5HF6osarpzAUAFABQBXe2Wz3oIZQPckKk9zD+VFUc6OsEzqN1ruHIlD1X8Ef2P3m5ePH1SRn/chBHoWqDBlpNoab008WPGz0f8kr2g6xXtqQLeL/AEtzLSlSwBycjsXAwcntq1kW2Q8q5CLY2Bh5P58/i15LoVhpDWi8m+kuZCOxTujyXFLpZFkurO0o2Rh0+Wte/P8Ak86q3xhvIZAcHfwT+L2Tnzoom42JhtTGjbiThp21+xZ9/qDbXOZhvCSQlnIbhk8yBy50yniwnzOLx9u5OOlXrqkV5rdqnLYsC3tRt7rjt57rdhpfdQ6ufY6zZm1q86Lj0l6Fvap3Kz2ylgCGQEg8jleIIprU+KCODz63TkSS6plW7QNUjZSdJGD0Dn2fuN9g93ZS3Ko4Hquh2uwtrLKh4dnnX7kSqodCMtX9MyWkyzR9XBl6mXrU1JVa65alHaGDDLpdcvZ+jLb1a0VbOpuLX3Z2DOv2CBxUdmDvcO+m1UYv4o9zgM+/Ii1Rf+nkiYqKsCc+0AQPbG+LNB2yj0Vqp5v5fudFuyv923/xZsaN0OtzYmBvrQqAexgoKn4Gt1BSr4fkV7cqWPm+LHtL9imLmBo3ZHGGUlWHYQcGlEouL0Z6NTbG2CnHo1qeFYggjgRxB7D1GtU9HqSSipJpl96jabF1bI31gMMOwjn/AD8ad0WccNTy7auG8bIcew7v7cSRvGeTqVPxGKmktU0L6p+HNSXZlVbNMH+otJRlc4YHkQcow81FL8X9UGdht9v/AEsmHXT/ALIlrNoVrO4eFuQ4oftIfdP7HvBqndU65aHRbMzo5mOrF17/AFJPstj9qU96D9VWsJdRFvNLyL6m5tmssSQTD6ylD+U5X5ms50eakR7qXcrKn9St6XnYk52X6YSGR0kdUBIZSxwCfdYZP5avYdiWqZyu8mHO1RsgtS5Qc00OEKr2v2eJEk+0mPip/hqX5sejOv3Yu01h8xdsqu92aRO0Kw+Bwf1Co8KXNoubz061xn7Fyimhwh9oAKACgCN7Q7PpdHzjGSq74/IQ3yBqDIjxVsZ7Gu8LNrl89PuU5qfe9De28nV0gB8H9g/qpVjy4bEzv9r0+Lh2R+Wv25nQN1AsiMjDIYEEdxGKdtarQ8wrm4SUl1RzXdQGN3jPNGKnxUkH5UgmtJNHrmPZ4lUZ+qTMQOOI51hPQknHiTTOhdVbwS26t2qG8wD86e1S1imeUZ1Xh3yj8yLaF1kTSUlzZ3caGPP+mBkHdDbvE5zkeycjHOq9dytcoSG+Vs6eBVVk0SeunP3JhojRS2/spgRgYUdgqzGCitEI775XPin1NjSej47iJopV3kcYI/cHqI5g1mUVJaM1ounTNWVvRooPWrV+SxnMT8VPGN/tL/I6xSW6l1y07Hpuy9owzaeJeZdUJ6hGZJdR9aGsZvaJMLnDr2ffHeOvuqzj3+G9H0Em2dlRzKuKPmXT/BetvMrqGUgqwyCOsGnCeq1R5vOEoScZdUZayaldbaW/4eAf+6fRG/mqWb5F9Tpt11/uJv8A4/3PM+uiaPCxGJncxKwwQFA4gZPP6p6qJZCqSTQVbGnnSlNSSSbK81j0ibqZrnoejD4zjJUtjnvEcyB6VQuk5vi00Ou2dRHFqVHHxNCqoRiTDZppvoLno2PsS+j9XmOHlVzEt4ZaM5zeHB8ajxEucf4LtBzxpseelKf+qR2ulp3/ALZkZWx1ZYHPfhh86VeIoXt9jvniTytl1x/UkTTXnRMekbQT27K8kY3kKkHeXHtp+4HaKtZFathrHqINkZc9n5Xh2ppPk/7Mj+yhPZc9soHko/mocJcmMt5pazj9D5tJubu6m/p1tXEcTZVt0nfOMb29yAweVYynOb4UuSNtgRxMavx5WLia6ehHbTUq6f3gsY+83HyGagjizfUb3bfxa+mrH1hs3B+kkdu5F3R5nNTwwl3Ypv3lk01CKX1LQ0TE6IFbkoAUdYAGKYRWi0OQukpSckRranZ79qr/AGH9GBX54qDKjrAbbBu4MnT1Kw1KuOjvI/vZTzHD1Apdjy4bDsts1+Lht+nMv22fKqe0U5R5nJaMy1kwFABQBhvIQ6Oh5MpU+BGKw1qjauXDJSXY5qkRo3I+sjY/Mpx8xSBrhl9D1yDV1Kf9S/lHR+iboSwRSDk6K3mAafQeqTPJsit12yg+zZSO0ay6LSEw6nw4/MOPqDSjKjpYz0Xd+7xMKPy5EaqsOywNC6cli0S7Qn20PRk891S3Md4DimFdklRyOOy8Kqe00rOj5/8AvcjWpl10d5Ec8GJU/mHD/LFVseWliHW2KVZhyS7cy/7Z95FPaKdI8yktGZKyYEeuGiIbqDopmCktiJzzEhB3cePZ11DdXGcdGX9nZduLd4lfPTqvkUPpTR8lvK0Mq7rqcHsPYQesHnSacHCXCz03Eyq8mpW1vkzVrQslgbNNb+hYWszf6bHEbH6jH6vgav4mRp8Mjk94NkeIvxFS5rqW8DTM4YrXbTKNy2XP1mPwAA/eqOa+SR1e60Xx2S+RJdGaIhmUu0aM+6FVyoJC8xjPifOrEYRa10Et2TdXJwUmlq+Rh1s0FCbKYSPuhU3gx4BWXivrw+Na3Vxdb1JdnZlscqDgtXqUZSU9OTPcCsWG4CWByN0EkHqPCtop68iO2Vai1NrQt3VzTF9NaSo6rHNjEDsCu8TnJZeOMdR7+XCmtU7JQevU4DPxsOnKjKD4o6/EkRGPZ5c7xEsiKevG85J6+ocfjVVYcm/iY9e8mPGKVcX/AATfUzVtrLe6Ms2/jeLcBgZ5Dq586uUU+GuRze1NpfjWnJaaEhttBxRPvRKEBYswHWx5mplBLoLbMqyxaTeunQYTwK4wwzW+mpApNdDzHaovJRWDPG2aEusdqrvH0ql0RnZV4kKoy3Lrx1c608SOumpYWFe4KxxejempHr3afZLGWj35H4YTdZcjPE7xGBgcahlmVpchpVu5mSlpJJL11THmnlW5sZdzjvRby+ON9fkKmn8UBbjN0ZMdezKGjl6OZX+y4byINJV8Mz02UfFx3H1R0NoaXeiH/nePnTyL1R5ZfHhm0b1bEIUAFABQBz7r1Z9Ff3C4wC+8PBwG+ZNJMmPDaz0/Yl3i4UH6LT7Fq7L7zpNHxjrjLIfgcr6EUzxZa1I4jb1PhZ0/nzIttnssPBMOsFD4j2l+ZqtnR6SHe6l/KdXuVtS47Inuyi8xJJGcYO6wHmrfNav4UuqOT3nq+GNiHOuOorm4S5tFA9oGRcgAEEEOPLiKluxtZKUBds3bSjRKjIfbk/7Dm61vjtXt4HUkytgsDwQFgoJ7eJ9DU0rlBqLF9WzLMmFl0Okf3JcrAjI41YE7WhWW1S9aW4trOMkHIckdTMcIfgMn41Qy5ayUEdZu/RGui3JmuWmn+RnrRqz/AF9vvL9PEMIx+uOtG/Y9tSXU+JH5opbN2n+Cv0fkl1Xp8ynXQgkEYIOCDzBHAg0pa06nocZqUVKPRnysGzSaLS1D19yEtrgMX5I4473DgG689WaZY+Vr8MjiNs7CcG76tOHuvQimtF9daQn3zbyBQN2NNxvZXOck45nrqvc7LZdBzsuvEwKdPETb6vUk+oYv7dwJiRbgHKMQWzj2d3HEY7zVnGVsXz6CTbU8C6OtS+P1J9pnRUV7AYpd7cbB4HBBByKuTgpx0ZzmNk2Ytqsr6ojdts9t0Y4iDDqLsW9OXpUEcWtdhrZt7KsXOWn05D201fRBgYUdigCplWkLbMyyb5tjCGwRTkDj2mt9CvKxsyzOqguxAAGSx4AAcyT1Cg1SbeiEf/8AaWbdII5elaONpCEBOVT3sHkT3ZqLx4c9GX3svJioucdE2lz9WRC/2s/8m3+MjY9Fz86qyzl2Q/p3Uk/zZ6fQxa0az37QRXEDhIXiUyFACUkOQwJOSBngDRddZwqUehjZ2zcLxp0X85pvTXuje09ri40XHIhxLKFQt1g7p6Qjv9k+db25DVKa6sgwtkRltGVc/LHV/wCCNbNruBJHDsqytgK749053gCeRPX21XxJRTevUbbw0XShHw18K6pE01u1JiuojJAFEyjKlcAPge6cdvbVq7HjOOq6iHZm2LcWxRs14X117G5qEkiW6RTIUcJgq3PAJAz8MVJQmoJSKu1p1yyHOp6rXXUp/WKz6Kd0+yzL/tJA9KVXx4ZHfbLt8THT+Rcmz696S1jOfqDPivst6imuPLWCOA2vT4eTJfMlFTisKACgAoAp3bFZ7t3HJ1SR4+KNx9GFK86Okkzu91btaJ1+j/kZ7F7zhcQ/hcfHKn5CpMGXJop7106Thb7D7arY9JYMwHGJlceGd1vRjU+XHirYs3eu8PNivXVFI0mPSR7qRddHeR/eyh+IyPUCrGNLSwUbbp8TEl8uZfaTjow7EAbuSTyA680515HmfC3LhRQ+vGmhdXbyR+4oCxkdYUk73xJPpSbIt47NV2PStjYLx8Tgn1lzfuWpYayxQ2QuJWwpUEAc2LDIUDtzmmcbUq+JnEW7Ptty3TWuepT2kdNyTXbXXJy+8o54A4KvfgAClU7JSnxHf0YNVOKsd9NOf9y3dR9OS3Fu3SRiKQEhCQcP7PvYPHnTOi2U48+pwe1cOvHvXhy4o9/kQWfZ9dmQmaSMMxLEjeYkk5JxgVUeHNvVs6SG8eNCtRri+Q2sNm0f1zI/ko/n1qWOHHuUbt5bX5UkSfRepkUJBSNFP2vebzNWIURj0QmyNq3XrScm0P8A/wBPUgBsnAxnNS6IXeI+xljtEXkorOiNXOT7mjpjWO1tTiaZUbGQvNsdu6ONaTthDzMs42BkZP5UWzFoHWaG8EhgDkR8CSu6CSCQBnr/AJFYrtjNaxNsvZ9uJJRt0TfzIJpzaXdo7Ri2WFh1SZZh2cOA+dU7cycXppodJg7uY90FY7OJfIx6m6zXd1dZluWCIN4xqqgPxxjlwHGjHunZPmzba+zcbEx9K4c33b6FpOvSRkMMBlIIPYRimDWqOPi+Caa7FSbPdGAS3KsPaU9D4Alg3nuil2NXo5fY7PbeW5VUvs1xEJvLYxSPGeaMVP5SR+1UZx4ZNHUY1qtqjNd0mWVs0KXFo9tJxUlkI7mG8PUnypjiaSr4WcZt+MqMtXQ68medYdS5IrAQoTKYmMgIGMjLZUDjxw3pRbjtV8K7GcDbEZZviz5cXIrGlh3Ceq1RsWN/LCcxSPGfuMR5gc63jOUejK92JTctLIJ+xaezvXI3DdDcYMwHsyYxvqOYbvpljZHH8MupxO3NjLG/1KfK+3oRnalZ7l27dThX8xg+oqvmR0lqN927uKjh9ORIdkd5mIp9lyPgwDD1JqfClrHQV7zU8N/F6osmrxywUAFABQBXu2Wz3raKXHGOTB7ldT+6rVLOjrBM6bda7hyZQ/qX8f8AmQ/Zbe9HpBFzwkVk+ON4fp9aq4ctLNB/vJT4mG5f0tMtvWySIWk4mYKjRsuSccSDgDtOaZ2tcD1OG2erHkw8NatNHOwpCesrobWjQ/SI0asxVgfZBPIg9Vb1p8SaKuXOrw5Rm0tUWRrbou+uwiwsf6cJ7algqhsn3scW4EcDkcKY3QsnoovkcdszKwsVuVq+PXk+vITWOzt29+X4IpPqf4qGOE+7GF28sVyrj9yeaI1YjEK280fSRLy6TBOckg8MdpFXoUpR4XzRzGRtCyVzug+GT9DbtdVoYz7CIg+6gB86yqYroiOzaN1nmk37jSDRyKQeJI7akUdCpK1y6nq/vooV35nVFHWxAHrWJSUebYVVWWy4a02/kKr7XGyhdUkmCllDj2WIKt7pyB11pK+EXo2XKdl5V0XKENdOQau60w3rTLFn/SYDJ+uDnDAc8ZB8qxXdGzXQM3Zt2Iou1eb9ivtb9a9KQSmKRkhyMr0QBBUkge2wJ6u6qV99sJadDp9k7K2dkVeIk5Po9X39jQ1G0jJLeq800rlVLKDI2CwwMEZ5YJ4d1a403Kz4mWNt4tVGJpVBLV8+RZWtGrUd7AxdFE4T2HHMEcQM9Y7j21etpjZHn1OT2dtC3DuXC/h15r1EuzJQ1tGOI3S28PvBjnPpUeL5Ei7t5v8AESfrp9hFtksd2eGYD30KnxU5Ho3pVfOjzUhvupfrXOp9nqRnUm66O8j7Gyp+I4eoFQY0tLBvtqnxMSXy5l+277yqe0U5R5lJaM1DomMNvoiozNvOVABc9p7TWOFa8iV3zaUZNtLp8imNpVl0WkJeyTDj4jB9QaU5cdLGehbu3eJhRXpyN3Zbe7lw6Z94Bh4qcH0at8KXxNFXeanipjP0LmnfdUsBnAJx24GcU0b5HBxjrJIruw0TY6XjMwj6GfJEio2CD2kYwc9uKpquu9a6czpZ5ebsqXhuXFHtr0EusGzd4YnlicsEBYq2MkDicMMdXdUFuHwrVMZ4W8qtsULI6a+gj1DiLXiEclDE+G6R8yKixV/qDHbs4rEafcmO1S13ooJesqUP6l/6qt5kdYpnO7uW8N0oe4j2WXe7O6Z5gMPynB/VUGFLSTQ03mp4qoz9C6BTU4I+0AFABQBHtfrPpbC4XGSF3x4oQ37VDkR4q2hlsi7wsyuXz0+/Io3Q150NxDLnG5IrE9wYb3pmk1UuGaZ6RnVeNjTh6pl+6f0FDexrHMCVDBhunBBwRz8Cad2VxsWjPMMTMtxLOOvk+ggs9QbeM8IkPYXJY+tRRxoR7DC3bmTYucmh/baDRRjkOxQAKmUF2Fs8qcnzZvwWyoCAOB51toV3JswaQ0nBbKGmkSMHlvEDPh21rKcYc2TU49t8uGuLb+RGNIbTbKPO50kpH2FwPNiKglmVobU7u5ti1aUfqzDrTrhdwM3QWm/FuqRMd5lIZQfdUDGM451i2+cfLE32dsrGv/Nt0l/T9D7s91vkuxKJyu+GG7ujACkePap86Ma92J8Qba2VDElHwujXf1K81l06bu93piehWTdCjOBGGwT4kcSao228dnxdDqdn4CxcP/TXxta6/NotK10Pa3kOCsTpuhUK4yqjkARxAplwQsicXLJycS7VNp68/mRfQmr02j791AZoWTKyY4cCCoY9TDiKr1VOqx6dBxnbRqzsJN8pp9P8GTbLZ5S3nHaUPgRvL8jWM6PwqRndW7SydXqtSBas3XRXULdW9g+Dez+9UqZcM0zp9p1eJizj8joSxk3o1PdTxdDy2a0kyC6n/wChe3dv1LNvr+GQf/lVafhnKI+2l/rY1N3/AB0fsbe1uy37Lf64pA3wPsH9Q8qMyPFXr6Gu7d/h5ij/AFJr+5TdtMUdXHNWDD4HNKovRpnoN9fiVyj6o6K0JcBoQern8CMj509g+Wp5NkQ4bHEXapazreiUlQpSUoADneUcVb4j5VpVbx6/JlraGz5Yjjz11imQ/bRZcbeYfejP6l/6qqZ0ekjoN1L+dlXuQbVm+EFzHIxwucMewEYz+9U6Z8M0zpNp47yMaUF1L+0VepNCkiMHUjmDkHHA+op3GSktUeX3VTqscJrRoqJNC31tezvaqV3JDgngrqx3lXjwfgfh3Ut8O2NjcDtnnYORh1wyHza7dVoSu7fSF9bCFujt5GcrLxyGi3ea4J454EZHjVl+JZDTo/7COt4WHk+ItZxS1X1NjVfVVLcbseTn35GGCcdQHUO6tqqFWuRFtDalmU+KfTsje2h2QexbA+jKsPAcD6E1tkR1rZDsi3gyo/PkVLqfP0d7H3kofiDj1xSzHelh3O14eLhN+nMv61fKKe6nK6HmclozLWTAUAFAGK5iDoyHkykHwIxWGtVobQk4yUl2ZzTcwFHdDzVip+BI/akElpJo9dpn4lUZeqLtstcLeGxtpbh8GSMAAAsSygBuAHb1ntpxG+Ma1KTPN7Nl325dlVS10Ylv9rEQz0Nu7d7kKPIZNQyzo9kMqt1r2tbJJfTmeNcdbL+AiSIRi2bd6OQDeJygbDceB59XVRffZDnHoGytl4WR8FjfGtdV0NbVbaXK0qxXYUq5CiRRgqTwG8ORGevhitKcxt6TLG0t24V1OzHb5dmTbW3QcV5bvvKGdUYxN1q2Oo95Aq5dWrI8zntnZlmLenF6LVar1OfqRHqa5rUuPU/SyjR3SSDeEcRJBPMx5XHxwPOnFNi8LVnne0sWX4/w4cm3y9z3q5omGT/jrbK9OoLQ5GFYMQxB8QfWs1Qi/jj3NM7Kuh/tbufA+TKt1m0Y1tcyxMMe0SvehJKkdvZ4g0svg4TaO42XlQyMaMovto/qhdDMyHKMyntUkHzFRqTXRlyymuzzxT+qJVq/r5cQsFnYzwngytxYDtVuee41ZqypRfxc0Is/d+i2LlSuGX7Fh6+Qpc6MkeM5VVWVCOxcH9JNXshKdTaOV2ROWNnxUuXNplIKxHEcxxHjSdcnqelSXFFo6E1VvBLArDrUN5gGntUtYpnlGdU67pRfqyNaVXc0zlT79tlh3q3An4CoJcr+XoNKXxbLevafL3JVrDaie0mQ/XiOO47uQfOp7FxQaFOHY6siE12aOdBSE9aT1RZOj9ZpY9HRpDE8ksimMFFLbhT2SSAM5wRimUbZKpaLVnE3bOqlnylZNRinrz7njZzYXFvI5ljZEbdI3sZ3gezOeRNYxYTi3qb7fyMfIhFVSTaJbrfqkb1lZ55BGo9mJVX3uOWyesg1Zuo8TqxLs7ajwk+CC1fdiux2dQLzjLd8jH5DhWkcSCLd28GTPpLT6Ev0To3oFCKQEA4IowBVmMeFaISX3O2XFLm/U3ZYVbG8M4OayQptdD6IlznAz4VkNWEsyoMswUdpIA9axyRlRlLoiO6wax2RhkjM6NvIVwnt8SMfVyKissho1qX8XCyfEjJQfJ/QpJpOjmV/ssreRB/ak7fDPU9GivFx3F900dB6Em3ogR/4DxFPIPVHl2RHhsaGFbEIUAFABQBQGv1n0V/OvUzb48GAPzzSXKjw2M9N2Fd4uFD5cvsTLUS3S80XNbsoZkLhSRkqWXeUjs4mreOlZTws53bMp4m0o2xeiejKtpYdxF6rVFk2n/E6FkXrjTI8Ym/7RTJfHjs4q1fhdrqS6N/syAaMs2mlSNASWI5dQzxY9gFUK4uUuR1uXfCmmUpPsdCaFJ6PB5A8Kex6aHlV+nHqig9ZbLoLueLqWRsfhJyvoRSS6PDY0eobMu8bErn8v45DzVezku7SW1jk3WEgYZzhgR7px1ZWp6YuyDgmKtp2wxMuGROOq00/7JTszuTCkkU3sGGRlbeOAucNxJ78+Yqzitxi4y7CPb0Y3WRtq58S1G+tdxaTXMVldRfSJvRzZxusSRug8xnHb2CpLnCUlCa6lPZ8MqqqWTRLyvRr/oj+kNlg4mKVu7OGH7GoJYK7Ma070WL8yKIBpzRMlpM0MnvDiCORB5GqNlbrlws6vCzIZdXiw6Fw6kwE2aQuODQgEHqyuMeRptSv9NJnnm07EsuVkP6tSrNYNVLm0kKtGzJn2XUEhl6s45HtFLbceUH8juMDa+Pk1p8Wj7pks2c6dnRWtzEeEbGN2BA3hxVG4Y4knrq1i2SS4WhBt3Coc1dGfVrVL92N9X9DTiSS5ujvXUw3Qo5Rx8OHZ1DgOWKmqrlrxz6sXZ2ZVKuNGOtK4/dsmOkdFpPAYJMlGADYJBOMHmPCrEoqS0YnqvlVYrIdUR2DUO2jb2IUwORfLn/LNQxxoLsMp7ayrF8U37ch/ZaKWPkerGAMDyqZR0Ftl8p9TYjsY15KPjxrOiNHOTM0kqqMswA7yBRroYUXLohRea1WcfvToT2L7R9M1o7YLuWq8DIn0gxJebR7dfcjkfvOFHrx9KilkwXQv1bCyJebRCC+2myn3EjTxyx/YVBLM9BlTu2v1Nv9iP32vN1JznfwTCfLjUMsqT7jWnYFEf0r35iO40o7nLZY9rEk+tQO1sZ17PrgtEl7Gs1056/KtHNliOPXHsY1DOcAFj3ZJrGjZI5QgtG0i9tQpmNtGHBDbi5BGDw4cvgKd0N8C1PMdqxisiXD01JPUwsCgAoAKAKg2yWm7cxS/bjKnxRv4almdH4kzud1btap1+j1+572NXm7PNET76Bh4qcH0b0owZc3E13rp1rhZ6PQiOtdl0F5cR9QkJH4W9pfRhVW+PDY0Pdk3+Nh1z+Wn25DrU+3kuree1jl6NiwbPUVYEFD14JUVPQnODgmLNrzrxsmGROOq0/cQ29/cWjuiOUZWIYAKeIOCDkcRwqBTlW2kNZ4+PmQVklqmuRcez7WD+qtxvACRSVbHIkccjsyCKa493iROA2xgfhL2l5X0IFtcsty9EgHCWMH8y+yfTdqjmx0nqdRuvfx4zh/S/5NDZ1edHdhep1I+Iww+RrXElpPQn3hp48biXZkp2r6dhMQtoyrSMQZMfVUccMR1kgcOwVZzLYqPCuol3cwLXb4018K6a92JdZekvLOymVWd1/0/ZGTxAA5feTn96o7U7K4tdS7gSqxMu6ubSi+fP8A98yR6raa0jGyQXMIePl0pI3lGDjOD7XHHVmp6p2rSMl7iraOLgTUraJ6P+k011Smnn/qb6RXdjlY4x7OByBPUo+yPia1/DylLimyZ7Xroo8DEjou7fUsLRdpuDJ5n0FXIrRHNWz4mbkkYYYIyK20I1Jp8jVOjI+w+ZrXhRv40/U2DuJxJAwMZJ6vE1nkjVKUuSFd5rRaR+9OmexTvH/HNaO2C6ss14ORZ5YMSXm0W3X3EkfyUevH0qKWVBF+rYeRLzaIQ3206X6kcafiJY/tUMsz0Qzp3bT8zbI/fa93UmczuB2IAnqBn1qCWXJ9xpTu/RH9P35iK50s7nLEse1mLfOoXc2Mq9m1w6JeyNVrtz148Kjc2y1HHrXY+Ro7n2QznuBPyoSkzMp01+ZpDO11Yu35QsB2thfnxqSNFj7FOza+JX+rX6Da01Anb35EXwyx/apo4cn1Yut3koj5Itj2y2apwLNK/hhR8ifWpo4S7i27ea1+VJD6y1At0/sp+cl/Qkip440F2Fdu3MqfWb9uQ+ttARoMDAHYqgVKq0hfPMsn1bGFtZKnFRx8a3S0K8puXU2KyaBQAUAFAEA2xWe9axyD+3IM+DAj54qnmx1hr6HSbr3cOU4f1L+CAagXvRX8DdTNuHwcED1xVHFlw2I6nbtHi4U16c/sOdr9juXiSDlJGP8AcpwfQrUudHSaYu3Wv4seVfo/5E2oukRBdAs26rKVJPAZ4MCT8MfGo8WajPmX9uY0r8b4Vq0zZ2i6NMd00wGYpwHRx7uSBvDPLORn41nKranxLoyHYGXGWOqZP4o8tDHqM1wZkWJmWLpFeRhywvNc9eRwxRjcfFouhnbf4bwnKfOWmiJnrxoG6v3R16JIUB3WYtvEnG9kAHsGKt5FM7WvQ57ZG0cfAjLi1cn9NBfoHUJopElMjMynICrgeBJJz6VpVicL11LWbvB41brUdE/mSaHUa2HtdCu+xJYuS3EnPAZwKsfh4ddBPLbOS1w8fJdNOQ/0bopYeWAMYwBgeVTRil0F1t7sesupn/po0ByABz9rH71nkaJyfQX3OsVnDwM0Yx1Kd4+S5rR2wXcsQwsizpFia82i2y+4kj9+Ao9Tn0qJ5MEXqthZM/NohFfbTpP7cUafiYufTFQyzPRDKndzXzNv9iP32vt0/wDeYdyAL68/WoJZcn3GtO79MesfvzEN1piSTixZvxsW+dQyukxnVs2qHRL2RqvdsevHhWjm2Wo41aCGCWT3Vd/wgn5UJSYStoq6tIaW2qd2/wDZKjtchfTOfSpI41j7FK3bOJX+rX6De02ezN78qL3KGf57tTRw5d2Lbd5al5I6/Ue2WzWP63Sv4kKPTj61NHCiuott3luflSQ/stRYE5RRjvYFj61PHHguiFdu2cmzrJjyDQaKMdXYoAFSqCRQllTl1ZtR6PjH1c+NbaELskzYWMDkAKzoa6s90GAoAKACgAoAKACgAoAQa92fS2FwuMkJvjxTDj9NQ3x4q2hhsq7wsyuXz0+/IoKCYoyuOakMPEHI+VJYvR6nqF0FZXKD7ouHWzVeTSBjn/qMRBAUQR5I3gCTvZ454U2toduj1PPtnbUWz+KtQ1lrzevoaGj9m8QxvK7/AIjujyGKjjhwXUs37x3z8ui+hN7DRgSIRMF6MDCoBwUDlVtRWmhz875OfGnz9QGiYl68Ds4AUcKRh32T+ZiutYbOIbrTx8Pqg7x8lyaw7ILqzevDyLOcYMTXe0O1X3FkfwG6P8v4qN5MEXq9iZMuuiEV9tOf+3FGvezFj5DFQyzPQZU7ua+aT+xH73X+6f8AvFR2IoX15+tQSy5PuNKd3qY9Y6/UQ3WmpJDlmZvxMTUDukxpVsuqHRL2RpveN248K0c2y1HGrj1PcFrNL7iSPn7KsR5gYrKjOXY1nfj1eaSQ0tdT7t/7YT8bAegyakjjWMpWbbxK/wBWv0HFns7kb35R4IpPqcVNHCfdi63eWC8kfuPrLZtEPeEj/ibdHkMVNHDguoru3kvl5dEP7LUqCPlFGO/G8fM1PGiEeiFlu1sizrNjmLQyDrPw4VIopFKWROXU2o7CMfVHx41toiJzkzOqAcgKyats9UGAoAKACgAoAKACgAoAKACgAoAKACgDxNGGUqeRBB8CMVhrVGYy4Wn6HNF3bmOR4zzRip/KSP2pBNaSaPXsezxKoz9UiztWdocEVrFC6SNJGgU4AxheA4k9mKZVZUFBJ9TitobAyJ5E7I6cLev3C+2nN/biRe92LHyGKJZnoYp3cb80n7Ij99tAun/vFR2IoHrzqCWXJ9xpTu9THrHX6kfvNNySe+zP+NiahlfJjSrZdUOiSNNrxu3HhUfG2W1jVx6meDR9xL7scjflOPPlWVCcuxHPJxquskM7bUu7fmqp+Jh8hmpY4tjKNu3sSHR6jqy2csfflPgifuf4qaOF6sXW7zJeSH3H1ls3hGN5Hb8bY9FxU0cSCFlu8eRLo9PYf2Wp8Mfuxxr3hQT5mp40Rj0Qst2pfZ5pNjaPRCDmSfSpOFFKV8mbMdlGOSis6EbnJmcKByrJrqz7QAUAFABQAUAFABQAUAFABQAUAFABQAUAFABQAUAFAHygChNoVn0WkJlA98hwPxAE+uaTZUGrHoelbCyIzwYNvpyFdroa4k9yGQ9+6QPM4FRKqb6IvW7Qxq/NNDa21Ium97cT8TZPkAamWJN9Rfbt/Fh5dWOrLZuT78rHuRMepz8qmjherFtu839EV7j6y2cQLjMZbvdz8lwKmjiQXYWXbw5MuktPoh/Y6qQx+6kafhQZ86mjTFdELLdpXWeaTfuNI9Exjnk1JwoqO6TNiO0QclFZ0NHOTMwFZNT7QAUAFABQAUAFABQAUAFABQAUAFABQAUAFABQAUAFABQAUAFABQAUAFAGrc2KPklRvH62Bnh31hxTJIWzj0Zjj0XGOeT4mscKMu6TNiO2QclHlWdCNyZlFZMH2gAoAKACgAoAKACgAoAKACgAoAKACgAoAKACgAoAKACgAoAKACgAoAKACgAoAKACgAoAKACgAoAKACgAoAKACgAoAKACgAoAKACgAoAKACgAoAKACgAoAKACgAoAKACgAoAKACg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3" t="11954" r="30115" b="4522"/>
          <a:stretch/>
        </p:blipFill>
        <p:spPr bwMode="auto">
          <a:xfrm>
            <a:off x="2294080" y="219670"/>
            <a:ext cx="5783120" cy="651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5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isha Maham\Desktop\Indus-University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8"/>
          <a:stretch/>
        </p:blipFill>
        <p:spPr bwMode="auto">
          <a:xfrm>
            <a:off x="495300" y="76200"/>
            <a:ext cx="1798780" cy="78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13000" r="21510" b="5507"/>
          <a:stretch/>
        </p:blipFill>
        <p:spPr bwMode="auto">
          <a:xfrm>
            <a:off x="1113182" y="863174"/>
            <a:ext cx="6506818" cy="585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94690" y="762000"/>
            <a:ext cx="203431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931</Words>
  <Application>Microsoft Office PowerPoint</Application>
  <PresentationFormat>On-screen Show (4:3)</PresentationFormat>
  <Paragraphs>211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Andalus</vt:lpstr>
      <vt:lpstr>Aparajita</vt:lpstr>
      <vt:lpstr>Arial</vt:lpstr>
      <vt:lpstr>Calibri</vt:lpstr>
      <vt:lpstr>Calisto MT</vt:lpstr>
      <vt:lpstr>Century Gothic</vt:lpstr>
      <vt:lpstr>Courier New</vt:lpstr>
      <vt:lpstr>Palatino Linotype</vt:lpstr>
      <vt:lpstr>Times New Roman</vt:lpstr>
      <vt:lpstr>Executive</vt:lpstr>
      <vt:lpstr>Campus Management System (CMS):  A tool to ease Continual Quality Improvement (CQI) implementation process in Outcome Based Education (OBE) Approach</vt:lpstr>
      <vt:lpstr>Agenda</vt:lpstr>
      <vt:lpstr>Abstract</vt:lpstr>
      <vt:lpstr>Introduction</vt:lpstr>
      <vt:lpstr>Literature Review</vt:lpstr>
      <vt:lpstr>Methodology</vt:lpstr>
      <vt:lpstr>Analysis</vt:lpstr>
      <vt:lpstr>PowerPoint Presentation</vt:lpstr>
      <vt:lpstr>PowerPoint Presentation</vt:lpstr>
      <vt:lpstr>Programme Educational Objectives (PEO)</vt:lpstr>
      <vt:lpstr>Programme Learning Outcome (PLO)</vt:lpstr>
      <vt:lpstr>Course Learning Outcome (CLO)</vt:lpstr>
      <vt:lpstr>PowerPoint Presentation</vt:lpstr>
      <vt:lpstr>Analysis through formative assessment</vt:lpstr>
      <vt:lpstr>Analysis through formative assessment</vt:lpstr>
      <vt:lpstr>Analysis through Graduating Survey</vt:lpstr>
      <vt:lpstr>Analysis through Graduating Survey</vt:lpstr>
      <vt:lpstr>Results</vt:lpstr>
      <vt:lpstr>Recommendations and Future Research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Management System (CMS):  A tool to ease Continual Quality Improvement (CQI) implementation process in Outcome Based Education (OBE) Approach</dc:title>
  <dc:creator>Arisha Maham</dc:creator>
  <cp:lastModifiedBy>DELL</cp:lastModifiedBy>
  <cp:revision>64</cp:revision>
  <cp:lastPrinted>2019-03-27T08:04:49Z</cp:lastPrinted>
  <dcterms:created xsi:type="dcterms:W3CDTF">2006-08-16T00:00:00Z</dcterms:created>
  <dcterms:modified xsi:type="dcterms:W3CDTF">2019-05-29T06:21:11Z</dcterms:modified>
</cp:coreProperties>
</file>