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71" r:id="rId4"/>
    <p:sldId id="259" r:id="rId5"/>
    <p:sldId id="260" r:id="rId6"/>
    <p:sldId id="262" r:id="rId7"/>
    <p:sldId id="258" r:id="rId8"/>
    <p:sldId id="264" r:id="rId9"/>
    <p:sldId id="267" r:id="rId10"/>
    <p:sldId id="268" r:id="rId11"/>
    <p:sldId id="265" r:id="rId12"/>
    <p:sldId id="266" r:id="rId13"/>
    <p:sldId id="269" r:id="rId14"/>
    <p:sldId id="270"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9" autoAdjust="0"/>
    <p:restoredTop sz="94683" autoAdjust="0"/>
  </p:normalViewPr>
  <p:slideViewPr>
    <p:cSldViewPr snapToGrid="0" snapToObjects="1">
      <p:cViewPr varScale="1">
        <p:scale>
          <a:sx n="70" d="100"/>
          <a:sy n="70" d="100"/>
        </p:scale>
        <p:origin x="50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Wednesday, May 29,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Wednesday, May 29,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Wednesday, May 29,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Wednesday, May 29,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9933D019-A32C-4EAD-B8E6-DBDA699692FD}" type="datetime2">
              <a:rPr lang="en-US" smtClean="0"/>
              <a:t>Wednesday, May 29,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Wednesday, May 29,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Wednesday, May 29, 2019</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Wednesday, May 29, 2019</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Wednesday, May 29, 2019</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3FE976D3-5B7F-4300-ABED-C91F1B2AE209}" type="datetime2">
              <a:rPr lang="en-US" smtClean="0"/>
              <a:t>Wednesday, May 29,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将图片拖动到占位符，或单击添加图标</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EBDC1E59-17DD-41CE-97CA-624A472382D4}" type="datetime2">
              <a:rPr lang="en-US" smtClean="0"/>
              <a:t>Wednesday, May 29,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Wednesday, May 29, 2019</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xl.dong@whu.edu.c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55600" y="2201332"/>
            <a:ext cx="8483600" cy="1097493"/>
          </a:xfrm>
        </p:spPr>
        <p:txBody>
          <a:bodyPr/>
          <a:lstStyle/>
          <a:p>
            <a:pPr algn="ctr"/>
            <a:r>
              <a:rPr lang="en-US" altLang="zh-CN" sz="2800" b="1" dirty="0"/>
              <a:t>Standardization in quality assurance </a:t>
            </a:r>
            <a:r>
              <a:rPr lang="en-US" altLang="zh-CN" sz="2800" b="1" dirty="0" smtClean="0"/>
              <a:t/>
            </a:r>
            <a:br>
              <a:rPr lang="en-US" altLang="zh-CN" sz="2800" b="1" dirty="0" smtClean="0"/>
            </a:br>
            <a:r>
              <a:rPr lang="en-US" altLang="zh-CN" sz="2800" b="1" dirty="0" smtClean="0"/>
              <a:t>standards framework</a:t>
            </a:r>
            <a:endParaRPr kumimoji="1" lang="zh-CN" altLang="en-US" sz="2800" dirty="0"/>
          </a:p>
        </p:txBody>
      </p:sp>
      <p:sp>
        <p:nvSpPr>
          <p:cNvPr id="3" name="副标题 2"/>
          <p:cNvSpPr>
            <a:spLocks noGrp="1"/>
          </p:cNvSpPr>
          <p:nvPr>
            <p:ph type="subTitle" idx="1"/>
          </p:nvPr>
        </p:nvSpPr>
        <p:spPr>
          <a:xfrm>
            <a:off x="838199" y="4724401"/>
            <a:ext cx="7882467" cy="1752600"/>
          </a:xfrm>
        </p:spPr>
        <p:txBody>
          <a:bodyPr/>
          <a:lstStyle/>
          <a:p>
            <a:pPr algn="ctr"/>
            <a:r>
              <a:rPr lang="en-US" altLang="zh-CN" dirty="0" err="1" smtClean="0">
                <a:latin typeface="Times New Roman"/>
                <a:cs typeface="Times New Roman"/>
              </a:rPr>
              <a:t>Xilu</a:t>
            </a:r>
            <a:r>
              <a:rPr lang="zh-CN" altLang="en-US" dirty="0" smtClean="0">
                <a:latin typeface="Times New Roman"/>
                <a:cs typeface="Times New Roman"/>
              </a:rPr>
              <a:t> </a:t>
            </a:r>
            <a:r>
              <a:rPr lang="en-US" altLang="zh-CN" dirty="0" smtClean="0">
                <a:latin typeface="Times New Roman"/>
                <a:cs typeface="Times New Roman"/>
              </a:rPr>
              <a:t>Dong</a:t>
            </a:r>
            <a:endParaRPr kumimoji="1" lang="en-US" altLang="zh-CN" dirty="0">
              <a:latin typeface="Times New Roman"/>
              <a:cs typeface="Times New Roman"/>
            </a:endParaRPr>
          </a:p>
          <a:p>
            <a:pPr algn="ctr"/>
            <a:r>
              <a:rPr kumimoji="1" lang="en-US" altLang="zh-CN" dirty="0" smtClean="0">
                <a:latin typeface="Times New Roman"/>
                <a:cs typeface="Times New Roman"/>
              </a:rPr>
              <a:t>March</a:t>
            </a:r>
            <a:r>
              <a:rPr kumimoji="1" lang="zh-CN" altLang="en-US" dirty="0" smtClean="0">
                <a:latin typeface="Times New Roman"/>
                <a:cs typeface="Times New Roman"/>
              </a:rPr>
              <a:t> </a:t>
            </a:r>
            <a:r>
              <a:rPr kumimoji="1" lang="en-US" altLang="zh-CN" dirty="0" smtClean="0">
                <a:latin typeface="Times New Roman"/>
                <a:cs typeface="Times New Roman"/>
              </a:rPr>
              <a:t>28</a:t>
            </a:r>
            <a:r>
              <a:rPr kumimoji="1" lang="zh-CN" altLang="en-US" dirty="0" smtClean="0">
                <a:latin typeface="Times New Roman"/>
                <a:cs typeface="Times New Roman"/>
              </a:rPr>
              <a:t>-</a:t>
            </a:r>
            <a:r>
              <a:rPr kumimoji="1" lang="en-US" altLang="zh-CN" dirty="0" smtClean="0">
                <a:latin typeface="Times New Roman"/>
                <a:cs typeface="Times New Roman"/>
              </a:rPr>
              <a:t>30,</a:t>
            </a:r>
            <a:r>
              <a:rPr kumimoji="1" lang="zh-CN" altLang="en-US" dirty="0" smtClean="0">
                <a:latin typeface="Times New Roman"/>
                <a:cs typeface="Times New Roman"/>
              </a:rPr>
              <a:t> </a:t>
            </a:r>
            <a:r>
              <a:rPr kumimoji="1" lang="en-US" altLang="zh-CN" dirty="0" smtClean="0">
                <a:latin typeface="Times New Roman"/>
                <a:cs typeface="Times New Roman"/>
              </a:rPr>
              <a:t>Colombo,</a:t>
            </a:r>
            <a:r>
              <a:rPr kumimoji="1" lang="zh-CN" altLang="en-US" dirty="0" smtClean="0">
                <a:latin typeface="Times New Roman"/>
                <a:cs typeface="Times New Roman"/>
              </a:rPr>
              <a:t> </a:t>
            </a:r>
            <a:r>
              <a:rPr kumimoji="1" lang="en-US" altLang="zh-CN" dirty="0" smtClean="0">
                <a:latin typeface="Times New Roman"/>
                <a:cs typeface="Times New Roman"/>
              </a:rPr>
              <a:t>Sri</a:t>
            </a:r>
            <a:r>
              <a:rPr kumimoji="1" lang="zh-CN" altLang="en-US" dirty="0" smtClean="0">
                <a:latin typeface="Times New Roman"/>
                <a:cs typeface="Times New Roman"/>
              </a:rPr>
              <a:t> </a:t>
            </a:r>
            <a:r>
              <a:rPr kumimoji="1" lang="en-US" altLang="zh-CN" dirty="0" smtClean="0">
                <a:latin typeface="Times New Roman"/>
                <a:cs typeface="Times New Roman"/>
              </a:rPr>
              <a:t>Lanka</a:t>
            </a:r>
            <a:endParaRPr kumimoji="1" lang="zh-CN" altLang="en-US" dirty="0">
              <a:latin typeface="Times New Roman"/>
              <a:cs typeface="Times New Roman"/>
            </a:endParaRPr>
          </a:p>
        </p:txBody>
      </p:sp>
      <p:sp>
        <p:nvSpPr>
          <p:cNvPr id="4" name="副标题 2"/>
          <p:cNvSpPr txBox="1">
            <a:spLocks/>
          </p:cNvSpPr>
          <p:nvPr/>
        </p:nvSpPr>
        <p:spPr>
          <a:xfrm>
            <a:off x="838199" y="3657600"/>
            <a:ext cx="7882467" cy="694267"/>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85000"/>
              <a:buFont typeface="Arial" pitchFamily="34" charset="0"/>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pPr algn="ctr"/>
            <a:r>
              <a:rPr lang="en-US" altLang="zh-CN" b="1" dirty="0" smtClean="0"/>
              <a:t>-International comparison and inspiration to China</a:t>
            </a:r>
            <a:endParaRPr kumimoji="1" lang="zh-CN" altLang="en-US" dirty="0"/>
          </a:p>
        </p:txBody>
      </p:sp>
      <p:sp>
        <p:nvSpPr>
          <p:cNvPr id="5" name="副标题 2"/>
          <p:cNvSpPr txBox="1">
            <a:spLocks/>
          </p:cNvSpPr>
          <p:nvPr/>
        </p:nvSpPr>
        <p:spPr>
          <a:xfrm>
            <a:off x="838199" y="626535"/>
            <a:ext cx="7882467" cy="778932"/>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85000"/>
              <a:buFont typeface="Arial" pitchFamily="34" charset="0"/>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pPr algn="r"/>
            <a:r>
              <a:rPr kumimoji="1" lang="en-US" altLang="zh-CN" sz="2000" i="1" dirty="0" smtClean="0">
                <a:solidFill>
                  <a:schemeClr val="tx1"/>
                </a:solidFill>
                <a:latin typeface="Times New Roman"/>
                <a:cs typeface="Times New Roman"/>
              </a:rPr>
              <a:t>APQN</a:t>
            </a:r>
            <a:r>
              <a:rPr kumimoji="1" lang="zh-CN" altLang="en-US" sz="2000" i="1" dirty="0" smtClean="0">
                <a:solidFill>
                  <a:schemeClr val="tx1"/>
                </a:solidFill>
                <a:latin typeface="Times New Roman"/>
                <a:cs typeface="Times New Roman"/>
              </a:rPr>
              <a:t> </a:t>
            </a:r>
            <a:r>
              <a:rPr kumimoji="1" lang="en-US" altLang="zh-CN" sz="2000" i="1" dirty="0" smtClean="0">
                <a:solidFill>
                  <a:schemeClr val="tx1"/>
                </a:solidFill>
                <a:latin typeface="Times New Roman"/>
                <a:cs typeface="Times New Roman"/>
              </a:rPr>
              <a:t>AAC</a:t>
            </a:r>
            <a:r>
              <a:rPr kumimoji="1" lang="zh-CN" altLang="en-US" sz="2000" i="1" dirty="0" smtClean="0">
                <a:solidFill>
                  <a:schemeClr val="tx1"/>
                </a:solidFill>
                <a:latin typeface="Times New Roman"/>
                <a:cs typeface="Times New Roman"/>
              </a:rPr>
              <a:t> </a:t>
            </a:r>
            <a:r>
              <a:rPr kumimoji="1" lang="en-US" altLang="zh-CN" sz="2000" i="1" dirty="0" smtClean="0">
                <a:solidFill>
                  <a:schemeClr val="tx1"/>
                </a:solidFill>
                <a:latin typeface="Times New Roman"/>
                <a:cs typeface="Times New Roman"/>
              </a:rPr>
              <a:t>2019</a:t>
            </a:r>
            <a:r>
              <a:rPr kumimoji="1" lang="zh-CN" altLang="en-US" sz="2000" i="1" dirty="0" smtClean="0">
                <a:solidFill>
                  <a:schemeClr val="tx1"/>
                </a:solidFill>
                <a:latin typeface="Times New Roman"/>
                <a:cs typeface="Times New Roman"/>
              </a:rPr>
              <a:t> </a:t>
            </a:r>
            <a:endParaRPr kumimoji="1" lang="zh-CN" altLang="en-US" sz="2000" i="1" dirty="0">
              <a:solidFill>
                <a:schemeClr val="tx1"/>
              </a:solidFill>
              <a:latin typeface="Times New Roman"/>
              <a:cs typeface="Times New Roman"/>
            </a:endParaRPr>
          </a:p>
        </p:txBody>
      </p:sp>
    </p:spTree>
    <p:extLst>
      <p:ext uri="{BB962C8B-B14F-4D97-AF65-F5344CB8AC3E}">
        <p14:creationId xmlns:p14="http://schemas.microsoft.com/office/powerpoint/2010/main" val="344029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latin typeface="Times New Roman"/>
                <a:cs typeface="Times New Roman"/>
              </a:rPr>
              <a:t>Results </a:t>
            </a:r>
            <a:r>
              <a:rPr lang="en-US" altLang="zh-CN" sz="3600" dirty="0" smtClean="0">
                <a:latin typeface="Times New Roman"/>
                <a:cs typeface="Times New Roman"/>
              </a:rPr>
              <a:t>–</a:t>
            </a:r>
            <a:r>
              <a:rPr kumimoji="1" lang="en-US" altLang="zh-CN" sz="3600" dirty="0" smtClean="0">
                <a:latin typeface="Times New Roman"/>
                <a:cs typeface="Times New Roman"/>
              </a:rPr>
              <a:t>(QAA)</a:t>
            </a:r>
            <a:endParaRPr kumimoji="1" lang="zh-CN" altLang="en-US" sz="3600" dirty="0">
              <a:latin typeface="Times New Roman"/>
              <a:cs typeface="Times New Roman"/>
            </a:endParaRPr>
          </a:p>
        </p:txBody>
      </p:sp>
      <p:pic>
        <p:nvPicPr>
          <p:cNvPr id="4" name="内容占位符 3" descr="WechatIMG23.jpeg"/>
          <p:cNvPicPr>
            <a:picLocks noGrp="1" noChangeAspect="1"/>
          </p:cNvPicPr>
          <p:nvPr>
            <p:ph idx="1"/>
          </p:nvPr>
        </p:nvPicPr>
        <p:blipFill>
          <a:blip r:embed="rId2" cstate="email">
            <a:extLst>
              <a:ext uri="{28A0092B-C50C-407E-A947-70E740481C1C}">
                <a14:useLocalDpi xmlns:a14="http://schemas.microsoft.com/office/drawing/2010/main" val="0"/>
              </a:ext>
            </a:extLst>
          </a:blip>
          <a:srcRect l="-10291" r="-10291"/>
          <a:stretch>
            <a:fillRect/>
          </a:stretch>
        </p:blipFill>
        <p:spPr/>
      </p:pic>
    </p:spTree>
    <p:extLst>
      <p:ext uri="{BB962C8B-B14F-4D97-AF65-F5344CB8AC3E}">
        <p14:creationId xmlns:p14="http://schemas.microsoft.com/office/powerpoint/2010/main" val="3534931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600" dirty="0" smtClean="0">
                <a:latin typeface="Times New Roman"/>
                <a:cs typeface="Times New Roman"/>
              </a:rPr>
              <a:t>Main convergences </a:t>
            </a:r>
            <a:r>
              <a:rPr kumimoji="1" lang="en-US" altLang="zh-CN" sz="3600" dirty="0">
                <a:latin typeface="Times New Roman"/>
                <a:cs typeface="Times New Roman"/>
              </a:rPr>
              <a:t>and </a:t>
            </a:r>
            <a:r>
              <a:rPr kumimoji="1" lang="en-US" altLang="zh-CN" sz="3600" dirty="0" smtClean="0">
                <a:latin typeface="Times New Roman"/>
                <a:cs typeface="Times New Roman"/>
              </a:rPr>
              <a:t>differences</a:t>
            </a:r>
            <a:endParaRPr kumimoji="1" lang="zh-CN" altLang="en-US" sz="3600" dirty="0">
              <a:latin typeface="Times New Roman"/>
              <a:cs typeface="Times New Roman"/>
            </a:endParaRPr>
          </a:p>
        </p:txBody>
      </p:sp>
      <p:sp>
        <p:nvSpPr>
          <p:cNvPr id="3" name="内容占位符 2"/>
          <p:cNvSpPr>
            <a:spLocks noGrp="1"/>
          </p:cNvSpPr>
          <p:nvPr>
            <p:ph idx="1"/>
          </p:nvPr>
        </p:nvSpPr>
        <p:spPr/>
        <p:txBody>
          <a:bodyPr>
            <a:normAutofit lnSpcReduction="10000"/>
          </a:bodyPr>
          <a:lstStyle/>
          <a:p>
            <a:pPr algn="just"/>
            <a:r>
              <a:rPr lang="en-US" altLang="zh-CN" dirty="0">
                <a:latin typeface="Times New Roman"/>
                <a:cs typeface="Times New Roman"/>
              </a:rPr>
              <a:t>(1</a:t>
            </a:r>
            <a:r>
              <a:rPr lang="en-US" altLang="zh-CN" dirty="0" smtClean="0">
                <a:latin typeface="Times New Roman"/>
                <a:cs typeface="Times New Roman"/>
              </a:rPr>
              <a:t>)</a:t>
            </a:r>
            <a:r>
              <a:rPr lang="zh-CN" altLang="en-US" dirty="0" smtClean="0">
                <a:latin typeface="Times New Roman"/>
                <a:cs typeface="Times New Roman"/>
              </a:rPr>
              <a:t> </a:t>
            </a:r>
            <a:r>
              <a:rPr lang="en-US" altLang="zh-CN" dirty="0" smtClean="0">
                <a:latin typeface="Times New Roman"/>
                <a:cs typeface="Times New Roman"/>
              </a:rPr>
              <a:t>The </a:t>
            </a:r>
            <a:r>
              <a:rPr lang="en-US" altLang="zh-CN" dirty="0">
                <a:latin typeface="Times New Roman"/>
                <a:cs typeface="Times New Roman"/>
              </a:rPr>
              <a:t>three frameworks show certain convergence characteristics in form and content. </a:t>
            </a:r>
            <a:endParaRPr lang="en-US" altLang="zh-CN" dirty="0" smtClean="0">
              <a:latin typeface="Times New Roman"/>
              <a:cs typeface="Times New Roman"/>
            </a:endParaRPr>
          </a:p>
          <a:p>
            <a:pPr marL="0" indent="0" algn="just">
              <a:buNone/>
            </a:pPr>
            <a:r>
              <a:rPr lang="en-US" altLang="zh-CN" sz="2200" i="1" dirty="0" smtClean="0">
                <a:latin typeface="Times New Roman"/>
                <a:cs typeface="Times New Roman"/>
              </a:rPr>
              <a:t>	a.</a:t>
            </a:r>
            <a:r>
              <a:rPr lang="zh-CN" altLang="en-US" sz="2200" i="1" dirty="0" smtClean="0">
                <a:latin typeface="Times New Roman"/>
                <a:cs typeface="Times New Roman"/>
              </a:rPr>
              <a:t> </a:t>
            </a:r>
            <a:r>
              <a:rPr lang="en-US" altLang="zh-CN" sz="2200" i="1" dirty="0" smtClean="0">
                <a:latin typeface="Times New Roman"/>
                <a:cs typeface="Times New Roman"/>
              </a:rPr>
              <a:t>internal </a:t>
            </a:r>
            <a:r>
              <a:rPr lang="en-US" altLang="zh-CN" sz="2200" i="1" dirty="0">
                <a:latin typeface="Times New Roman"/>
                <a:cs typeface="Times New Roman"/>
              </a:rPr>
              <a:t>quality assurance, external quality assurance and quality assurance agencies are all included in the framework. </a:t>
            </a:r>
            <a:endParaRPr lang="en-US" altLang="zh-CN" sz="2200" i="1" dirty="0" smtClean="0">
              <a:latin typeface="Times New Roman"/>
              <a:cs typeface="Times New Roman"/>
            </a:endParaRPr>
          </a:p>
          <a:p>
            <a:pPr marL="0" indent="0" algn="just">
              <a:buNone/>
            </a:pPr>
            <a:r>
              <a:rPr lang="en-US" altLang="zh-CN" sz="2200" i="1" dirty="0" smtClean="0">
                <a:latin typeface="Times New Roman"/>
                <a:cs typeface="Times New Roman"/>
              </a:rPr>
              <a:t>	b.</a:t>
            </a:r>
            <a:r>
              <a:rPr lang="zh-CN" altLang="en-US" sz="2200" i="1" dirty="0" smtClean="0">
                <a:latin typeface="Times New Roman"/>
                <a:cs typeface="Times New Roman"/>
              </a:rPr>
              <a:t> </a:t>
            </a:r>
            <a:r>
              <a:rPr lang="en-US" altLang="zh-CN" sz="2200" i="1" dirty="0" smtClean="0">
                <a:latin typeface="Times New Roman"/>
                <a:cs typeface="Times New Roman"/>
              </a:rPr>
              <a:t>there </a:t>
            </a:r>
            <a:r>
              <a:rPr lang="en-US" altLang="zh-CN" sz="2200" i="1" dirty="0">
                <a:latin typeface="Times New Roman"/>
                <a:cs typeface="Times New Roman"/>
              </a:rPr>
              <a:t>is consistency in standards and criteria, especially on external quality assurance and quality assurance agencies</a:t>
            </a:r>
            <a:r>
              <a:rPr lang="en-US" altLang="zh-CN" sz="2200" i="1" dirty="0" smtClean="0">
                <a:latin typeface="Times New Roman"/>
                <a:cs typeface="Times New Roman"/>
              </a:rPr>
              <a:t>.</a:t>
            </a:r>
          </a:p>
          <a:p>
            <a:pPr algn="just"/>
            <a:r>
              <a:rPr lang="en-US" altLang="zh-CN" dirty="0" smtClean="0">
                <a:latin typeface="Times New Roman"/>
                <a:cs typeface="Times New Roman"/>
              </a:rPr>
              <a:t>(</a:t>
            </a:r>
            <a:r>
              <a:rPr lang="en-US" altLang="zh-CN" dirty="0">
                <a:latin typeface="Times New Roman"/>
                <a:cs typeface="Times New Roman"/>
              </a:rPr>
              <a:t>2) On the difference, three standards frameworks have their own outstanding characteristics</a:t>
            </a:r>
            <a:r>
              <a:rPr lang="en-US" altLang="zh-CN" dirty="0" smtClean="0">
                <a:latin typeface="Times New Roman"/>
                <a:cs typeface="Times New Roman"/>
              </a:rPr>
              <a:t>.</a:t>
            </a:r>
          </a:p>
          <a:p>
            <a:pPr marL="0" indent="0" algn="just">
              <a:buNone/>
            </a:pPr>
            <a:r>
              <a:rPr lang="en-US" altLang="zh-CN" dirty="0" smtClean="0">
                <a:latin typeface="Times New Roman"/>
                <a:cs typeface="Times New Roman"/>
              </a:rPr>
              <a:t>	</a:t>
            </a:r>
            <a:r>
              <a:rPr lang="en-US" altLang="zh-CN" sz="2000" i="1" dirty="0" smtClean="0">
                <a:latin typeface="Times New Roman"/>
                <a:cs typeface="Times New Roman"/>
              </a:rPr>
              <a:t>CP </a:t>
            </a:r>
            <a:r>
              <a:rPr lang="en-US" altLang="zh-CN" sz="2000" i="1" dirty="0">
                <a:latin typeface="Times New Roman"/>
                <a:cs typeface="Times New Roman"/>
              </a:rPr>
              <a:t>puts building quality culture in the first place. </a:t>
            </a:r>
            <a:endParaRPr lang="en-US" altLang="zh-CN" sz="2000" i="1" dirty="0" smtClean="0">
              <a:latin typeface="Times New Roman"/>
              <a:cs typeface="Times New Roman"/>
            </a:endParaRPr>
          </a:p>
          <a:p>
            <a:pPr marL="0" indent="0" algn="just">
              <a:buNone/>
            </a:pPr>
            <a:r>
              <a:rPr lang="en-US" altLang="zh-CN" sz="2000" i="1" dirty="0">
                <a:latin typeface="Times New Roman"/>
                <a:cs typeface="Times New Roman"/>
              </a:rPr>
              <a:t>	</a:t>
            </a:r>
            <a:r>
              <a:rPr lang="en-US" altLang="zh-CN" sz="2000" i="1" dirty="0" smtClean="0">
                <a:latin typeface="Times New Roman"/>
                <a:cs typeface="Times New Roman"/>
              </a:rPr>
              <a:t>ESG </a:t>
            </a:r>
            <a:r>
              <a:rPr lang="en-US" altLang="zh-CN" sz="2000" i="1" dirty="0">
                <a:latin typeface="Times New Roman"/>
                <a:cs typeface="Times New Roman"/>
              </a:rPr>
              <a:t>emphasizes the centrality of students. </a:t>
            </a:r>
          </a:p>
          <a:p>
            <a:pPr marL="0" indent="0" algn="just">
              <a:buNone/>
            </a:pPr>
            <a:r>
              <a:rPr lang="en-US" altLang="zh-CN" sz="2000" i="1" dirty="0" smtClean="0">
                <a:latin typeface="Times New Roman"/>
                <a:cs typeface="Times New Roman"/>
              </a:rPr>
              <a:t>	GGP </a:t>
            </a:r>
            <a:r>
              <a:rPr lang="en-US" altLang="zh-CN" sz="2000" i="1" dirty="0">
                <a:latin typeface="Times New Roman"/>
                <a:cs typeface="Times New Roman"/>
              </a:rPr>
              <a:t>leaves the interpretation space of internal quality assurance to stakeholders, and puts forward more requirements on external quality assurance and quality assurance agencies.</a:t>
            </a:r>
            <a:endParaRPr lang="zh-CN" altLang="zh-CN" sz="2000" i="1" dirty="0">
              <a:latin typeface="Times New Roman"/>
              <a:cs typeface="Times New Roman"/>
            </a:endParaRPr>
          </a:p>
          <a:p>
            <a:pPr algn="just"/>
            <a:endParaRPr kumimoji="1" lang="zh-CN" altLang="en-US" dirty="0">
              <a:latin typeface="Times New Roman"/>
              <a:cs typeface="Times New Roman"/>
            </a:endParaRPr>
          </a:p>
        </p:txBody>
      </p:sp>
    </p:spTree>
    <p:extLst>
      <p:ext uri="{BB962C8B-B14F-4D97-AF65-F5344CB8AC3E}">
        <p14:creationId xmlns:p14="http://schemas.microsoft.com/office/powerpoint/2010/main" val="895120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latin typeface="Times New Roman"/>
                <a:cs typeface="Times New Roman"/>
              </a:rPr>
              <a:t>Inspiration to </a:t>
            </a:r>
            <a:r>
              <a:rPr lang="en-US" altLang="zh-CN" sz="3600" dirty="0" smtClean="0">
                <a:latin typeface="Times New Roman"/>
                <a:cs typeface="Times New Roman"/>
              </a:rPr>
              <a:t>China</a:t>
            </a:r>
            <a:endParaRPr kumimoji="1" lang="zh-CN" altLang="en-US" sz="3600" dirty="0">
              <a:latin typeface="Times New Roman"/>
              <a:cs typeface="Times New Roman"/>
            </a:endParaRPr>
          </a:p>
        </p:txBody>
      </p:sp>
      <p:sp>
        <p:nvSpPr>
          <p:cNvPr id="3" name="内容占位符 2"/>
          <p:cNvSpPr>
            <a:spLocks noGrp="1"/>
          </p:cNvSpPr>
          <p:nvPr>
            <p:ph idx="1"/>
          </p:nvPr>
        </p:nvSpPr>
        <p:spPr/>
        <p:txBody>
          <a:bodyPr/>
          <a:lstStyle/>
          <a:p>
            <a:pPr marL="0" indent="0" algn="just">
              <a:buNone/>
            </a:pPr>
            <a:r>
              <a:rPr lang="en-US" altLang="zh-CN" dirty="0" smtClean="0">
                <a:latin typeface="Times New Roman"/>
                <a:cs typeface="Times New Roman"/>
              </a:rPr>
              <a:t>China</a:t>
            </a:r>
            <a:r>
              <a:rPr lang="zh-CN" altLang="en-US" dirty="0" smtClean="0">
                <a:latin typeface="Times New Roman"/>
                <a:cs typeface="Times New Roman"/>
              </a:rPr>
              <a:t> </a:t>
            </a:r>
            <a:r>
              <a:rPr lang="en-US" altLang="zh-CN" dirty="0" smtClean="0">
                <a:latin typeface="Times New Roman"/>
                <a:cs typeface="Times New Roman"/>
              </a:rPr>
              <a:t>is </a:t>
            </a:r>
            <a:r>
              <a:rPr lang="en-US" altLang="zh-CN" dirty="0">
                <a:latin typeface="Times New Roman"/>
                <a:cs typeface="Times New Roman"/>
              </a:rPr>
              <a:t>a rapidly rising player in global higher education although in need for strengthening its </a:t>
            </a:r>
            <a:r>
              <a:rPr lang="en-US" altLang="zh-CN" i="1" dirty="0">
                <a:solidFill>
                  <a:srgbClr val="FF0000"/>
                </a:solidFill>
                <a:latin typeface="Times New Roman"/>
                <a:cs typeface="Times New Roman"/>
              </a:rPr>
              <a:t>legitimacy internationally</a:t>
            </a:r>
            <a:r>
              <a:rPr lang="en-US" altLang="zh-CN" dirty="0">
                <a:latin typeface="Times New Roman"/>
                <a:cs typeface="Times New Roman"/>
              </a:rPr>
              <a:t>, </a:t>
            </a:r>
            <a:r>
              <a:rPr lang="en-US" altLang="zh-CN" dirty="0" smtClean="0">
                <a:latin typeface="Times New Roman"/>
                <a:cs typeface="Times New Roman"/>
              </a:rPr>
              <a:t>and</a:t>
            </a:r>
            <a:r>
              <a:rPr lang="zh-CN" altLang="en-US" dirty="0" smtClean="0">
                <a:latin typeface="Times New Roman"/>
                <a:cs typeface="Times New Roman"/>
              </a:rPr>
              <a:t> </a:t>
            </a:r>
            <a:r>
              <a:rPr lang="en-US" altLang="zh-CN" dirty="0" smtClean="0">
                <a:latin typeface="Times New Roman"/>
                <a:cs typeface="Times New Roman"/>
              </a:rPr>
              <a:t>the </a:t>
            </a:r>
            <a:r>
              <a:rPr lang="en-US" altLang="zh-CN" dirty="0">
                <a:latin typeface="Times New Roman"/>
                <a:cs typeface="Times New Roman"/>
              </a:rPr>
              <a:t>size of the country </a:t>
            </a:r>
            <a:r>
              <a:rPr lang="en-US" altLang="zh-CN" dirty="0" smtClean="0">
                <a:latin typeface="Times New Roman"/>
                <a:cs typeface="Times New Roman"/>
              </a:rPr>
              <a:t>imply </a:t>
            </a:r>
            <a:r>
              <a:rPr lang="en-US" altLang="zh-CN" dirty="0">
                <a:latin typeface="Times New Roman"/>
                <a:cs typeface="Times New Roman"/>
              </a:rPr>
              <a:t>the need to develop standards adjusted to the specific </a:t>
            </a:r>
            <a:r>
              <a:rPr lang="en-US" altLang="zh-CN" i="1" dirty="0">
                <a:solidFill>
                  <a:srgbClr val="FF0000"/>
                </a:solidFill>
                <a:latin typeface="Times New Roman"/>
                <a:cs typeface="Times New Roman"/>
              </a:rPr>
              <a:t>Chinese context</a:t>
            </a:r>
            <a:r>
              <a:rPr lang="en-US" altLang="zh-CN" dirty="0" smtClean="0">
                <a:latin typeface="Times New Roman"/>
                <a:cs typeface="Times New Roman"/>
              </a:rPr>
              <a:t>.</a:t>
            </a:r>
          </a:p>
          <a:p>
            <a:pPr marL="0" indent="0">
              <a:buNone/>
            </a:pPr>
            <a:r>
              <a:rPr lang="en-US" altLang="zh-CN" dirty="0" smtClean="0">
                <a:latin typeface="Times New Roman"/>
                <a:cs typeface="Times New Roman"/>
              </a:rPr>
              <a:t>	</a:t>
            </a:r>
          </a:p>
          <a:p>
            <a:pPr marL="0" indent="0" algn="just">
              <a:buNone/>
            </a:pPr>
            <a:r>
              <a:rPr lang="en-US" altLang="zh-CN" sz="2000" i="1" dirty="0">
                <a:latin typeface="Times New Roman"/>
                <a:cs typeface="Times New Roman"/>
              </a:rPr>
              <a:t>	</a:t>
            </a:r>
            <a:r>
              <a:rPr lang="en-US" altLang="zh-CN" sz="2000" i="1" dirty="0" smtClean="0">
                <a:latin typeface="Times New Roman"/>
                <a:cs typeface="Times New Roman"/>
              </a:rPr>
              <a:t>According </a:t>
            </a:r>
            <a:r>
              <a:rPr lang="en-US" altLang="zh-CN" sz="2000" i="1" dirty="0">
                <a:latin typeface="Times New Roman"/>
                <a:cs typeface="Times New Roman"/>
              </a:rPr>
              <a:t>to the theory of new institutionalism, in order to gain legitimacy, organizations will form isomorphism in the process of development. So how will China maintain the balance between "Chinese characteristics" and "international standards"?</a:t>
            </a:r>
            <a:endParaRPr lang="en-US" altLang="zh-CN" sz="2000" i="1" dirty="0" smtClean="0">
              <a:latin typeface="Times New Roman"/>
              <a:cs typeface="Times New Roman"/>
            </a:endParaRPr>
          </a:p>
          <a:p>
            <a:endParaRPr lang="zh-CN" altLang="zh-CN" dirty="0">
              <a:latin typeface="Times New Roman"/>
              <a:cs typeface="Times New Roman"/>
            </a:endParaRPr>
          </a:p>
          <a:p>
            <a:endParaRPr kumimoji="1" lang="zh-CN" altLang="en-US" dirty="0">
              <a:latin typeface="Times New Roman"/>
              <a:cs typeface="Times New Roman"/>
            </a:endParaRPr>
          </a:p>
        </p:txBody>
      </p:sp>
    </p:spTree>
    <p:extLst>
      <p:ext uri="{BB962C8B-B14F-4D97-AF65-F5344CB8AC3E}">
        <p14:creationId xmlns:p14="http://schemas.microsoft.com/office/powerpoint/2010/main" val="3617073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latin typeface="Times New Roman"/>
                <a:cs typeface="Times New Roman"/>
              </a:rPr>
              <a:t>Inspiration to </a:t>
            </a:r>
            <a:r>
              <a:rPr lang="en-US" altLang="zh-CN" sz="3600" dirty="0" smtClean="0">
                <a:latin typeface="Times New Roman"/>
                <a:cs typeface="Times New Roman"/>
              </a:rPr>
              <a:t>China</a:t>
            </a:r>
            <a:endParaRPr kumimoji="1" lang="zh-CN" altLang="en-US" sz="3600" dirty="0">
              <a:latin typeface="Times New Roman"/>
              <a:cs typeface="Times New Roman"/>
            </a:endParaRPr>
          </a:p>
        </p:txBody>
      </p:sp>
      <p:sp>
        <p:nvSpPr>
          <p:cNvPr id="3" name="内容占位符 2"/>
          <p:cNvSpPr>
            <a:spLocks noGrp="1"/>
          </p:cNvSpPr>
          <p:nvPr>
            <p:ph idx="1"/>
          </p:nvPr>
        </p:nvSpPr>
        <p:spPr/>
        <p:txBody>
          <a:bodyPr/>
          <a:lstStyle/>
          <a:p>
            <a:pPr marL="0" indent="0" algn="just">
              <a:buNone/>
            </a:pPr>
            <a:r>
              <a:rPr lang="en-US" altLang="zh-CN" dirty="0">
                <a:latin typeface="Times New Roman"/>
                <a:cs typeface="Times New Roman"/>
              </a:rPr>
              <a:t>As one of the most important outcomes of the bologna process, ESG has promoted the integration of higher education in Europe. </a:t>
            </a:r>
            <a:r>
              <a:rPr lang="en-US" altLang="zh-CN" dirty="0" smtClean="0">
                <a:latin typeface="Times New Roman"/>
                <a:cs typeface="Times New Roman"/>
              </a:rPr>
              <a:t>China‘s </a:t>
            </a:r>
            <a:r>
              <a:rPr lang="en-US" altLang="zh-CN" dirty="0">
                <a:latin typeface="Times New Roman"/>
                <a:cs typeface="Times New Roman"/>
              </a:rPr>
              <a:t>latest initiative, the </a:t>
            </a:r>
            <a:r>
              <a:rPr lang="en-US" altLang="zh-CN" dirty="0" smtClean="0">
                <a:latin typeface="Times New Roman"/>
                <a:cs typeface="Times New Roman"/>
              </a:rPr>
              <a:t>Belt and Road</a:t>
            </a:r>
            <a:r>
              <a:rPr lang="en-US" altLang="zh-CN" dirty="0">
                <a:latin typeface="Times New Roman"/>
                <a:cs typeface="Times New Roman"/>
              </a:rPr>
              <a:t>, aims to build </a:t>
            </a:r>
            <a:r>
              <a:rPr lang="en-US" altLang="zh-CN" dirty="0" smtClean="0">
                <a:latin typeface="Times New Roman"/>
                <a:cs typeface="Times New Roman"/>
              </a:rPr>
              <a:t>a</a:t>
            </a:r>
            <a:r>
              <a:rPr lang="zh-CN" altLang="en-US" dirty="0" smtClean="0">
                <a:latin typeface="Times New Roman"/>
                <a:cs typeface="Times New Roman"/>
              </a:rPr>
              <a:t> </a:t>
            </a:r>
            <a:r>
              <a:rPr lang="en-US" altLang="zh-CN" i="1" dirty="0" smtClean="0">
                <a:solidFill>
                  <a:srgbClr val="FF0000"/>
                </a:solidFill>
                <a:latin typeface="Times New Roman"/>
                <a:cs typeface="Times New Roman"/>
              </a:rPr>
              <a:t>Higher Education</a:t>
            </a:r>
            <a:r>
              <a:rPr lang="zh-CN" altLang="en-US" i="1" dirty="0" smtClean="0">
                <a:solidFill>
                  <a:srgbClr val="FF0000"/>
                </a:solidFill>
                <a:latin typeface="Times New Roman"/>
                <a:cs typeface="Times New Roman"/>
              </a:rPr>
              <a:t> </a:t>
            </a:r>
            <a:r>
              <a:rPr lang="en-US" altLang="zh-CN" i="1" dirty="0" smtClean="0">
                <a:solidFill>
                  <a:srgbClr val="FF0000"/>
                </a:solidFill>
                <a:latin typeface="Times New Roman"/>
                <a:cs typeface="Times New Roman"/>
              </a:rPr>
              <a:t>Community</a:t>
            </a:r>
            <a:r>
              <a:rPr lang="en-US" altLang="zh-CN" dirty="0" smtClean="0">
                <a:latin typeface="Times New Roman"/>
                <a:cs typeface="Times New Roman"/>
              </a:rPr>
              <a:t>. </a:t>
            </a:r>
            <a:r>
              <a:rPr lang="en-US" altLang="zh-CN" dirty="0">
                <a:latin typeface="Times New Roman"/>
                <a:cs typeface="Times New Roman"/>
              </a:rPr>
              <a:t>This is an ambitious target that will radiate across Europe, Asia and Africa</a:t>
            </a:r>
            <a:r>
              <a:rPr lang="en-US" altLang="zh-CN" dirty="0" smtClean="0">
                <a:latin typeface="Times New Roman"/>
                <a:cs typeface="Times New Roman"/>
              </a:rPr>
              <a:t>.</a:t>
            </a:r>
          </a:p>
          <a:p>
            <a:pPr marL="0" indent="0" algn="just">
              <a:buNone/>
            </a:pPr>
            <a:endParaRPr lang="en-US" altLang="zh-CN" dirty="0" smtClean="0">
              <a:latin typeface="Times New Roman"/>
              <a:cs typeface="Times New Roman"/>
            </a:endParaRPr>
          </a:p>
          <a:p>
            <a:pPr marL="0" indent="0" algn="just">
              <a:buNone/>
            </a:pPr>
            <a:r>
              <a:rPr lang="en-US" altLang="zh-CN" sz="2000" i="1" dirty="0" smtClean="0">
                <a:latin typeface="Times New Roman"/>
                <a:cs typeface="Times New Roman"/>
              </a:rPr>
              <a:t> 	Which regional higher </a:t>
            </a:r>
            <a:r>
              <a:rPr lang="en-US" altLang="zh-CN" sz="2000" i="1" dirty="0">
                <a:latin typeface="Times New Roman"/>
                <a:cs typeface="Times New Roman"/>
              </a:rPr>
              <a:t>education quality assurance </a:t>
            </a:r>
            <a:r>
              <a:rPr lang="en-US" altLang="zh-CN" sz="2000" i="1" dirty="0" smtClean="0">
                <a:latin typeface="Times New Roman"/>
                <a:cs typeface="Times New Roman"/>
              </a:rPr>
              <a:t>standards </a:t>
            </a:r>
            <a:r>
              <a:rPr lang="en-US" altLang="zh-CN" sz="2000" i="1" dirty="0">
                <a:latin typeface="Times New Roman"/>
                <a:cs typeface="Times New Roman"/>
              </a:rPr>
              <a:t>framework can better adapt to this goal</a:t>
            </a:r>
            <a:r>
              <a:rPr lang="en-US" altLang="zh-CN" sz="2000" i="1" dirty="0" smtClean="0">
                <a:latin typeface="Times New Roman"/>
                <a:cs typeface="Times New Roman"/>
              </a:rPr>
              <a:t>? Is APQN or ENQA?</a:t>
            </a:r>
            <a:endParaRPr kumimoji="1" lang="zh-CN" altLang="en-US" sz="2000" i="1" dirty="0">
              <a:latin typeface="Times New Roman"/>
              <a:cs typeface="Times New Roman"/>
            </a:endParaRPr>
          </a:p>
        </p:txBody>
      </p:sp>
    </p:spTree>
    <p:extLst>
      <p:ext uri="{BB962C8B-B14F-4D97-AF65-F5344CB8AC3E}">
        <p14:creationId xmlns:p14="http://schemas.microsoft.com/office/powerpoint/2010/main" val="3996559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latin typeface="Times New Roman"/>
                <a:cs typeface="Times New Roman"/>
              </a:rPr>
              <a:t>Inspiration to </a:t>
            </a:r>
            <a:r>
              <a:rPr lang="en-US" altLang="zh-CN" sz="3600" dirty="0" smtClean="0">
                <a:latin typeface="Times New Roman"/>
                <a:cs typeface="Times New Roman"/>
              </a:rPr>
              <a:t>China</a:t>
            </a:r>
            <a:endParaRPr kumimoji="1" lang="zh-CN" altLang="en-US" sz="3600" dirty="0">
              <a:latin typeface="Times New Roman"/>
              <a:cs typeface="Times New Roman"/>
            </a:endParaRPr>
          </a:p>
        </p:txBody>
      </p:sp>
      <p:sp>
        <p:nvSpPr>
          <p:cNvPr id="3" name="内容占位符 2"/>
          <p:cNvSpPr>
            <a:spLocks noGrp="1"/>
          </p:cNvSpPr>
          <p:nvPr>
            <p:ph idx="1"/>
          </p:nvPr>
        </p:nvSpPr>
        <p:spPr/>
        <p:txBody>
          <a:bodyPr/>
          <a:lstStyle/>
          <a:p>
            <a:pPr marL="0" indent="0" algn="just">
              <a:buNone/>
            </a:pPr>
            <a:r>
              <a:rPr lang="en-US" altLang="zh-CN" dirty="0" smtClean="0">
                <a:latin typeface="Times New Roman"/>
                <a:cs typeface="Times New Roman"/>
              </a:rPr>
              <a:t>More exploration</a:t>
            </a:r>
          </a:p>
          <a:p>
            <a:pPr marL="0" indent="0" algn="just">
              <a:buNone/>
            </a:pPr>
            <a:r>
              <a:rPr lang="en-US" altLang="zh-CN" dirty="0" smtClean="0">
                <a:latin typeface="Times New Roman"/>
                <a:cs typeface="Times New Roman"/>
              </a:rPr>
              <a:t>	</a:t>
            </a:r>
            <a:endParaRPr lang="en-US" altLang="zh-CN" sz="2000" i="1" dirty="0">
              <a:latin typeface="Times New Roman"/>
              <a:cs typeface="Times New Roman"/>
            </a:endParaRPr>
          </a:p>
          <a:p>
            <a:pPr algn="just"/>
            <a:r>
              <a:rPr lang="en-US" altLang="zh-CN" sz="2000" i="1" dirty="0" smtClean="0">
                <a:latin typeface="Times New Roman"/>
                <a:cs typeface="Times New Roman"/>
              </a:rPr>
              <a:t>To</a:t>
            </a:r>
            <a:r>
              <a:rPr lang="zh-CN" altLang="en-US" sz="2000" i="1" dirty="0" smtClean="0">
                <a:latin typeface="Times New Roman"/>
                <a:cs typeface="Times New Roman"/>
              </a:rPr>
              <a:t> </a:t>
            </a:r>
            <a:r>
              <a:rPr lang="en-US" altLang="zh-CN" sz="2000" i="1" dirty="0" smtClean="0">
                <a:latin typeface="Times New Roman"/>
                <a:cs typeface="Times New Roman"/>
              </a:rPr>
              <a:t>further </a:t>
            </a:r>
            <a:r>
              <a:rPr lang="en-US" altLang="zh-CN" sz="2000" i="1" dirty="0">
                <a:latin typeface="Times New Roman"/>
                <a:cs typeface="Times New Roman"/>
              </a:rPr>
              <a:t>improve China's high education quality assurance </a:t>
            </a:r>
            <a:r>
              <a:rPr lang="en-US" altLang="zh-CN" sz="2000" i="1" dirty="0" smtClean="0">
                <a:latin typeface="Times New Roman"/>
                <a:cs typeface="Times New Roman"/>
              </a:rPr>
              <a:t>system</a:t>
            </a:r>
          </a:p>
          <a:p>
            <a:pPr marL="0" indent="0" algn="just">
              <a:buNone/>
            </a:pPr>
            <a:endParaRPr lang="en-US" altLang="zh-CN" sz="2000" i="1" dirty="0">
              <a:latin typeface="Times New Roman"/>
              <a:cs typeface="Times New Roman"/>
            </a:endParaRPr>
          </a:p>
          <a:p>
            <a:pPr algn="just"/>
            <a:r>
              <a:rPr lang="en-US" altLang="zh-CN" sz="2000" i="1" dirty="0" smtClean="0">
                <a:latin typeface="Times New Roman"/>
                <a:cs typeface="Times New Roman"/>
              </a:rPr>
              <a:t>To </a:t>
            </a:r>
            <a:r>
              <a:rPr lang="en-US" altLang="zh-CN" sz="2000" i="1" dirty="0">
                <a:latin typeface="Times New Roman"/>
                <a:cs typeface="Times New Roman"/>
              </a:rPr>
              <a:t>strengthen the voice of the </a:t>
            </a:r>
            <a:r>
              <a:rPr lang="en-US" altLang="zh-CN" sz="2000" i="1" dirty="0" smtClean="0">
                <a:latin typeface="Times New Roman"/>
                <a:cs typeface="Times New Roman"/>
              </a:rPr>
              <a:t>Asia-Pacific </a:t>
            </a:r>
            <a:r>
              <a:rPr lang="en-US" altLang="zh-CN" sz="2000" i="1" dirty="0">
                <a:latin typeface="Times New Roman"/>
                <a:cs typeface="Times New Roman"/>
              </a:rPr>
              <a:t>region in the formulation of international quality assurance </a:t>
            </a:r>
            <a:r>
              <a:rPr lang="en-US" altLang="zh-CN" sz="2000" i="1" dirty="0" smtClean="0">
                <a:latin typeface="Times New Roman"/>
                <a:cs typeface="Times New Roman"/>
              </a:rPr>
              <a:t>standards</a:t>
            </a:r>
          </a:p>
          <a:p>
            <a:pPr algn="just"/>
            <a:endParaRPr lang="en-US" altLang="zh-CN" sz="2000" i="1" dirty="0">
              <a:latin typeface="Times New Roman"/>
              <a:cs typeface="Times New Roman"/>
            </a:endParaRPr>
          </a:p>
          <a:p>
            <a:pPr marL="274320" lvl="1" indent="0" algn="just">
              <a:buNone/>
            </a:pPr>
            <a:r>
              <a:rPr lang="en-US" altLang="zh-CN" sz="1600" i="1" dirty="0" smtClean="0">
                <a:latin typeface="Times New Roman"/>
                <a:cs typeface="Times New Roman"/>
              </a:rPr>
              <a:t>……</a:t>
            </a:r>
          </a:p>
        </p:txBody>
      </p:sp>
    </p:spTree>
    <p:extLst>
      <p:ext uri="{BB962C8B-B14F-4D97-AF65-F5344CB8AC3E}">
        <p14:creationId xmlns:p14="http://schemas.microsoft.com/office/powerpoint/2010/main" val="3996559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16199"/>
            <a:ext cx="8229600" cy="990600"/>
          </a:xfrm>
        </p:spPr>
        <p:txBody>
          <a:bodyPr>
            <a:normAutofit fontScale="90000"/>
          </a:bodyPr>
          <a:lstStyle/>
          <a:p>
            <a:pPr algn="ctr"/>
            <a:r>
              <a:rPr lang="en-US" altLang="zh-CN" i="1" dirty="0">
                <a:latin typeface="Times New Roman" charset="0"/>
                <a:cs typeface="Times New Roman" charset="0"/>
              </a:rPr>
              <a:t>Your comments are appreciated</a:t>
            </a:r>
            <a:r>
              <a:rPr lang="zh-CN" altLang="en-US" i="1" dirty="0">
                <a:latin typeface="Times New Roman" charset="0"/>
                <a:ea typeface="儷黑 Pro" charset="0"/>
                <a:cs typeface="儷黑 Pro" charset="0"/>
              </a:rPr>
              <a:t>!</a:t>
            </a:r>
            <a:r>
              <a:rPr lang="zh-CN" altLang="en-US" b="1" i="1" dirty="0">
                <a:latin typeface="Times New Roman" charset="0"/>
                <a:ea typeface="儷黑 Pro" charset="0"/>
                <a:cs typeface="儷黑 Pro" charset="0"/>
              </a:rPr>
              <a:t/>
            </a:r>
            <a:br>
              <a:rPr lang="zh-CN" altLang="en-US" b="1" i="1" dirty="0">
                <a:latin typeface="Times New Roman" charset="0"/>
                <a:ea typeface="儷黑 Pro" charset="0"/>
                <a:cs typeface="儷黑 Pro" charset="0"/>
              </a:rPr>
            </a:br>
            <a:endParaRPr kumimoji="1" lang="zh-CN" altLang="en-US" dirty="0"/>
          </a:p>
        </p:txBody>
      </p:sp>
      <p:sp>
        <p:nvSpPr>
          <p:cNvPr id="3" name="内容占位符 2"/>
          <p:cNvSpPr>
            <a:spLocks noGrp="1"/>
          </p:cNvSpPr>
          <p:nvPr>
            <p:ph idx="1"/>
          </p:nvPr>
        </p:nvSpPr>
        <p:spPr>
          <a:xfrm>
            <a:off x="457200" y="3539065"/>
            <a:ext cx="8229600" cy="2573868"/>
          </a:xfrm>
        </p:spPr>
        <p:txBody>
          <a:bodyPr>
            <a:normAutofit fontScale="25000" lnSpcReduction="20000"/>
          </a:bodyPr>
          <a:lstStyle/>
          <a:p>
            <a:pPr marL="0" indent="0">
              <a:buNone/>
            </a:pPr>
            <a:endParaRPr lang="en-US" altLang="zh-CN" dirty="0" smtClean="0">
              <a:hlinkClick r:id="rId2"/>
            </a:endParaRPr>
          </a:p>
          <a:p>
            <a:pPr marL="0" indent="0">
              <a:buNone/>
            </a:pPr>
            <a:endParaRPr lang="en-US" altLang="zh-CN" dirty="0">
              <a:hlinkClick r:id="rId2"/>
            </a:endParaRPr>
          </a:p>
          <a:p>
            <a:pPr marL="0" indent="0">
              <a:buNone/>
            </a:pPr>
            <a:endParaRPr lang="en-US" altLang="zh-CN" sz="9600" dirty="0" smtClean="0">
              <a:hlinkClick r:id="rId2"/>
            </a:endParaRPr>
          </a:p>
          <a:p>
            <a:pPr marL="0" indent="0">
              <a:buNone/>
            </a:pPr>
            <a:endParaRPr lang="en-US" altLang="zh-CN" sz="9600" dirty="0">
              <a:hlinkClick r:id="rId2"/>
            </a:endParaRPr>
          </a:p>
          <a:p>
            <a:pPr marL="0" indent="0">
              <a:buNone/>
            </a:pPr>
            <a:endParaRPr lang="en-US" altLang="zh-CN" sz="9600" dirty="0" smtClean="0">
              <a:hlinkClick r:id="rId2"/>
            </a:endParaRPr>
          </a:p>
          <a:p>
            <a:pPr marL="0" indent="0" algn="r">
              <a:buNone/>
            </a:pPr>
            <a:r>
              <a:rPr lang="en-US" altLang="zh-CN" sz="9600" dirty="0" smtClean="0">
                <a:hlinkClick r:id="rId2"/>
              </a:rPr>
              <a:t>Email:</a:t>
            </a:r>
            <a:r>
              <a:rPr lang="zh-CN" altLang="en-US" sz="9600" dirty="0" smtClean="0">
                <a:hlinkClick r:id="rId2"/>
              </a:rPr>
              <a:t> </a:t>
            </a:r>
            <a:r>
              <a:rPr lang="en-US" altLang="zh-CN" sz="9600" dirty="0" smtClean="0">
                <a:hlinkClick r:id="rId2"/>
              </a:rPr>
              <a:t>xl.dong</a:t>
            </a:r>
            <a:r>
              <a:rPr lang="en-US" altLang="zh-CN" sz="9600" dirty="0">
                <a:hlinkClick r:id="rId2"/>
              </a:rPr>
              <a:t>@</a:t>
            </a:r>
            <a:r>
              <a:rPr lang="en-US" altLang="zh-CN" sz="9600" dirty="0" smtClean="0">
                <a:hlinkClick r:id="rId2"/>
              </a:rPr>
              <a:t>whu.edu.cn</a:t>
            </a:r>
            <a:endParaRPr lang="en-US" altLang="zh-CN" sz="9600" dirty="0" smtClean="0"/>
          </a:p>
          <a:p>
            <a:pPr marL="0" indent="0" algn="r">
              <a:buNone/>
            </a:pPr>
            <a:r>
              <a:rPr lang="en-US" altLang="zh-CN" sz="9600" dirty="0"/>
              <a:t>Phone:</a:t>
            </a:r>
            <a:r>
              <a:rPr lang="zh-CN" altLang="en-US" sz="9600" dirty="0"/>
              <a:t> </a:t>
            </a:r>
            <a:r>
              <a:rPr lang="en-US" altLang="zh-CN" sz="9600" dirty="0"/>
              <a:t>+8618692052772</a:t>
            </a:r>
            <a:r>
              <a:rPr lang="zh-CN" altLang="en-US" sz="9600" dirty="0"/>
              <a:t>  </a:t>
            </a:r>
          </a:p>
          <a:p>
            <a:pPr marL="0" indent="0">
              <a:buNone/>
            </a:pPr>
            <a:endParaRPr lang="zh-CN" altLang="en-US" sz="9600" dirty="0"/>
          </a:p>
        </p:txBody>
      </p:sp>
    </p:spTree>
    <p:extLst>
      <p:ext uri="{BB962C8B-B14F-4D97-AF65-F5344CB8AC3E}">
        <p14:creationId xmlns:p14="http://schemas.microsoft.com/office/powerpoint/2010/main" val="179350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zh-CN" altLang="zh-CN" sz="3600" dirty="0" smtClean="0">
                <a:latin typeface="Times New Roman"/>
                <a:cs typeface="Times New Roman"/>
              </a:rPr>
              <a:t>B</a:t>
            </a:r>
            <a:r>
              <a:rPr kumimoji="1" lang="en-US" altLang="zh-CN" sz="3600" dirty="0" err="1" smtClean="0">
                <a:latin typeface="Times New Roman"/>
                <a:cs typeface="Times New Roman"/>
              </a:rPr>
              <a:t>ackground</a:t>
            </a:r>
            <a:endParaRPr kumimoji="1" lang="zh-CN" altLang="en-US" sz="3600" dirty="0">
              <a:latin typeface="Times New Roman"/>
              <a:cs typeface="Times New Roman"/>
            </a:endParaRPr>
          </a:p>
        </p:txBody>
      </p:sp>
      <p:sp>
        <p:nvSpPr>
          <p:cNvPr id="3" name="内容占位符 2"/>
          <p:cNvSpPr>
            <a:spLocks noGrp="1"/>
          </p:cNvSpPr>
          <p:nvPr>
            <p:ph idx="1"/>
          </p:nvPr>
        </p:nvSpPr>
        <p:spPr/>
        <p:txBody>
          <a:bodyPr/>
          <a:lstStyle/>
          <a:p>
            <a:r>
              <a:rPr lang="en-US" altLang="zh-CN" dirty="0" smtClean="0">
                <a:latin typeface="Times New Roman"/>
                <a:cs typeface="Times New Roman"/>
              </a:rPr>
              <a:t>Global </a:t>
            </a:r>
            <a:r>
              <a:rPr lang="en-US" altLang="zh-CN" dirty="0">
                <a:latin typeface="Times New Roman"/>
                <a:cs typeface="Times New Roman"/>
              </a:rPr>
              <a:t>rise of quality </a:t>
            </a:r>
            <a:r>
              <a:rPr lang="en-US" altLang="zh-CN" dirty="0" smtClean="0">
                <a:latin typeface="Times New Roman"/>
                <a:cs typeface="Times New Roman"/>
              </a:rPr>
              <a:t>assurance</a:t>
            </a:r>
            <a:r>
              <a:rPr lang="zh-CN" altLang="en-US" dirty="0">
                <a:latin typeface="Times New Roman"/>
                <a:cs typeface="Times New Roman"/>
              </a:rPr>
              <a:t> </a:t>
            </a:r>
            <a:r>
              <a:rPr lang="en-US" altLang="zh-CN" dirty="0">
                <a:latin typeface="Times New Roman"/>
                <a:cs typeface="Times New Roman"/>
              </a:rPr>
              <a:t>organizations</a:t>
            </a:r>
            <a:r>
              <a:rPr lang="zh-CN" altLang="zh-CN" dirty="0">
                <a:latin typeface="Times New Roman"/>
                <a:cs typeface="Times New Roman"/>
              </a:rPr>
              <a:t> </a:t>
            </a:r>
            <a:endParaRPr lang="en-US" altLang="zh-CN" dirty="0">
              <a:latin typeface="Times New Roman"/>
              <a:cs typeface="Times New Roman"/>
            </a:endParaRPr>
          </a:p>
          <a:p>
            <a:pPr marL="0" indent="0">
              <a:buNone/>
            </a:pPr>
            <a:r>
              <a:rPr lang="zh-CN" altLang="en-US" dirty="0" smtClean="0">
                <a:latin typeface="Times New Roman"/>
                <a:cs typeface="Times New Roman"/>
              </a:rPr>
              <a:t> </a:t>
            </a:r>
            <a:r>
              <a:rPr lang="en-US" altLang="zh-CN" dirty="0" smtClean="0">
                <a:latin typeface="Times New Roman"/>
                <a:cs typeface="Times New Roman"/>
              </a:rPr>
              <a:t>	</a:t>
            </a:r>
            <a:r>
              <a:rPr lang="en-US" altLang="zh-CN" sz="2000" dirty="0" smtClean="0">
                <a:latin typeface="Times New Roman"/>
                <a:cs typeface="Times New Roman"/>
              </a:rPr>
              <a:t>INQAAHE </a:t>
            </a:r>
            <a:r>
              <a:rPr lang="en-US" altLang="zh-CN" sz="2000" dirty="0">
                <a:latin typeface="Times New Roman"/>
                <a:cs typeface="Times New Roman"/>
              </a:rPr>
              <a:t>(International Network for Quality Assurance Agencies in Higher Education)</a:t>
            </a:r>
            <a:r>
              <a:rPr lang="zh-CN" altLang="zh-CN" sz="2000" dirty="0">
                <a:latin typeface="Times New Roman"/>
                <a:cs typeface="Times New Roman"/>
              </a:rPr>
              <a:t> </a:t>
            </a:r>
            <a:endParaRPr lang="en-US" altLang="zh-CN" sz="2000" dirty="0" smtClean="0">
              <a:latin typeface="Times New Roman"/>
              <a:cs typeface="Times New Roman"/>
            </a:endParaRPr>
          </a:p>
          <a:p>
            <a:pPr marL="0" indent="0">
              <a:buNone/>
            </a:pPr>
            <a:r>
              <a:rPr lang="en-US" altLang="zh-CN" sz="2000" dirty="0" smtClean="0">
                <a:latin typeface="Times New Roman"/>
                <a:cs typeface="Times New Roman"/>
              </a:rPr>
              <a:t>	ENQA </a:t>
            </a:r>
            <a:r>
              <a:rPr lang="en-US" altLang="zh-CN" sz="2000" dirty="0">
                <a:latin typeface="Times New Roman"/>
                <a:cs typeface="Times New Roman"/>
              </a:rPr>
              <a:t>(European Network for Quality Assurance Agencies)</a:t>
            </a:r>
            <a:r>
              <a:rPr lang="zh-CN" altLang="zh-CN" sz="2000" dirty="0">
                <a:latin typeface="Times New Roman"/>
                <a:cs typeface="Times New Roman"/>
              </a:rPr>
              <a:t> </a:t>
            </a:r>
            <a:endParaRPr lang="en-US" altLang="zh-CN" sz="2000" dirty="0" smtClean="0">
              <a:latin typeface="Times New Roman"/>
              <a:cs typeface="Times New Roman"/>
            </a:endParaRPr>
          </a:p>
          <a:p>
            <a:pPr marL="0" indent="0">
              <a:buNone/>
            </a:pPr>
            <a:r>
              <a:rPr lang="en-US" altLang="zh-CN" sz="2000" b="1" dirty="0">
                <a:latin typeface="Times New Roman"/>
                <a:cs typeface="Times New Roman"/>
              </a:rPr>
              <a:t>	</a:t>
            </a:r>
            <a:r>
              <a:rPr lang="en-US" altLang="zh-CN" sz="2000" dirty="0">
                <a:latin typeface="Times New Roman"/>
                <a:cs typeface="Times New Roman"/>
              </a:rPr>
              <a:t>APQN (Asia Pacific Quality Network)</a:t>
            </a:r>
            <a:r>
              <a:rPr lang="zh-CN" altLang="zh-CN" sz="2000" dirty="0">
                <a:latin typeface="Times New Roman"/>
                <a:cs typeface="Times New Roman"/>
              </a:rPr>
              <a:t> </a:t>
            </a:r>
            <a:endParaRPr lang="en-US" altLang="zh-CN" sz="2000" dirty="0" smtClean="0">
              <a:latin typeface="Times New Roman"/>
              <a:cs typeface="Times New Roman"/>
            </a:endParaRPr>
          </a:p>
          <a:p>
            <a:pPr marL="0" indent="0">
              <a:buNone/>
            </a:pPr>
            <a:endParaRPr lang="zh-CN" altLang="zh-CN" sz="2000" dirty="0">
              <a:latin typeface="Times New Roman"/>
              <a:cs typeface="Times New Roman"/>
            </a:endParaRPr>
          </a:p>
          <a:p>
            <a:r>
              <a:rPr lang="en-US" altLang="zh-CN" dirty="0">
                <a:latin typeface="Times New Roman"/>
                <a:cs typeface="Times New Roman"/>
              </a:rPr>
              <a:t>Tension</a:t>
            </a:r>
            <a:r>
              <a:rPr lang="zh-CN" altLang="en-US" dirty="0">
                <a:latin typeface="Times New Roman"/>
                <a:cs typeface="Times New Roman"/>
              </a:rPr>
              <a:t> </a:t>
            </a:r>
            <a:r>
              <a:rPr lang="en-US" altLang="zh-CN" dirty="0">
                <a:latin typeface="Times New Roman"/>
                <a:cs typeface="Times New Roman"/>
              </a:rPr>
              <a:t>between</a:t>
            </a:r>
            <a:r>
              <a:rPr lang="zh-CN" altLang="en-US" dirty="0">
                <a:latin typeface="Times New Roman"/>
                <a:cs typeface="Times New Roman"/>
              </a:rPr>
              <a:t> </a:t>
            </a:r>
            <a:r>
              <a:rPr lang="en-US" altLang="zh-CN" dirty="0">
                <a:latin typeface="Times New Roman"/>
                <a:cs typeface="Times New Roman"/>
              </a:rPr>
              <a:t>nationalization</a:t>
            </a:r>
            <a:r>
              <a:rPr lang="zh-CN" altLang="en-US" dirty="0">
                <a:latin typeface="Times New Roman"/>
                <a:cs typeface="Times New Roman"/>
              </a:rPr>
              <a:t> </a:t>
            </a:r>
            <a:r>
              <a:rPr lang="en-US" altLang="zh-CN" dirty="0">
                <a:latin typeface="Times New Roman"/>
                <a:cs typeface="Times New Roman"/>
              </a:rPr>
              <a:t>and</a:t>
            </a:r>
            <a:r>
              <a:rPr lang="zh-CN" altLang="en-US" dirty="0">
                <a:latin typeface="Times New Roman"/>
                <a:cs typeface="Times New Roman"/>
              </a:rPr>
              <a:t> </a:t>
            </a:r>
            <a:r>
              <a:rPr lang="en-US" altLang="zh-CN" dirty="0">
                <a:latin typeface="Times New Roman"/>
                <a:cs typeface="Times New Roman"/>
              </a:rPr>
              <a:t>internationalization and/or</a:t>
            </a:r>
            <a:r>
              <a:rPr lang="zh-CN" altLang="en-US" dirty="0">
                <a:latin typeface="Times New Roman"/>
                <a:cs typeface="Times New Roman"/>
              </a:rPr>
              <a:t> </a:t>
            </a:r>
            <a:r>
              <a:rPr lang="en-US" altLang="zh-CN" dirty="0" smtClean="0">
                <a:latin typeface="Times New Roman"/>
                <a:cs typeface="Times New Roman"/>
              </a:rPr>
              <a:t>regionalization</a:t>
            </a:r>
          </a:p>
          <a:p>
            <a:pPr marL="0" indent="0">
              <a:buNone/>
            </a:pPr>
            <a:r>
              <a:rPr lang="en-US" altLang="zh-CN" dirty="0">
                <a:latin typeface="Times New Roman"/>
                <a:cs typeface="Times New Roman"/>
              </a:rPr>
              <a:t>	</a:t>
            </a:r>
            <a:r>
              <a:rPr lang="en-US" altLang="zh-CN" sz="2000" dirty="0" smtClean="0">
                <a:latin typeface="Times New Roman"/>
                <a:cs typeface="Times New Roman"/>
              </a:rPr>
              <a:t>Chinese</a:t>
            </a:r>
            <a:r>
              <a:rPr lang="zh-CN" altLang="en-US" sz="2000" dirty="0" smtClean="0">
                <a:latin typeface="Times New Roman"/>
                <a:cs typeface="Times New Roman"/>
              </a:rPr>
              <a:t> </a:t>
            </a:r>
            <a:r>
              <a:rPr lang="en-US" altLang="zh-CN" sz="2000" dirty="0" smtClean="0">
                <a:latin typeface="Times New Roman"/>
                <a:cs typeface="Times New Roman"/>
              </a:rPr>
              <a:t>Characteristic</a:t>
            </a:r>
            <a:r>
              <a:rPr lang="zh-CN" altLang="en-US" sz="2000" dirty="0" smtClean="0">
                <a:latin typeface="Times New Roman"/>
                <a:cs typeface="Times New Roman"/>
              </a:rPr>
              <a:t> </a:t>
            </a:r>
            <a:r>
              <a:rPr lang="en-US" altLang="zh-CN" sz="2000" dirty="0" smtClean="0">
                <a:latin typeface="Times New Roman"/>
                <a:cs typeface="Times New Roman"/>
              </a:rPr>
              <a:t>&amp;</a:t>
            </a:r>
            <a:r>
              <a:rPr lang="zh-CN" altLang="en-US" sz="2000" dirty="0" smtClean="0">
                <a:latin typeface="Times New Roman"/>
                <a:cs typeface="Times New Roman"/>
              </a:rPr>
              <a:t> </a:t>
            </a:r>
            <a:r>
              <a:rPr lang="en-US" altLang="zh-CN" sz="2000" dirty="0" smtClean="0">
                <a:latin typeface="Times New Roman"/>
                <a:cs typeface="Times New Roman"/>
              </a:rPr>
              <a:t>International</a:t>
            </a:r>
            <a:r>
              <a:rPr lang="zh-CN" altLang="en-US" sz="2000" dirty="0" smtClean="0">
                <a:latin typeface="Times New Roman"/>
                <a:cs typeface="Times New Roman"/>
              </a:rPr>
              <a:t> </a:t>
            </a:r>
            <a:r>
              <a:rPr lang="en-US" altLang="zh-CN" sz="2000" dirty="0" smtClean="0">
                <a:latin typeface="Times New Roman"/>
                <a:cs typeface="Times New Roman"/>
              </a:rPr>
              <a:t>Standard</a:t>
            </a:r>
            <a:endParaRPr lang="en-US" altLang="zh-CN" sz="2000" dirty="0">
              <a:latin typeface="Times New Roman"/>
              <a:cs typeface="Times New Roman"/>
            </a:endParaRPr>
          </a:p>
        </p:txBody>
      </p:sp>
    </p:spTree>
    <p:extLst>
      <p:ext uri="{BB962C8B-B14F-4D97-AF65-F5344CB8AC3E}">
        <p14:creationId xmlns:p14="http://schemas.microsoft.com/office/powerpoint/2010/main" val="1714245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zh-CN" altLang="zh-CN" sz="3600" dirty="0" smtClean="0">
                <a:latin typeface="Times New Roman"/>
                <a:cs typeface="Times New Roman"/>
              </a:rPr>
              <a:t>B</a:t>
            </a:r>
            <a:r>
              <a:rPr kumimoji="1" lang="en-US" altLang="zh-CN" sz="3600" dirty="0" err="1" smtClean="0">
                <a:latin typeface="Times New Roman"/>
                <a:cs typeface="Times New Roman"/>
              </a:rPr>
              <a:t>ackground</a:t>
            </a:r>
            <a:endParaRPr kumimoji="1" lang="zh-CN" altLang="en-US" sz="3600" dirty="0">
              <a:latin typeface="Times New Roman"/>
              <a:cs typeface="Times New Roman"/>
            </a:endParaRPr>
          </a:p>
        </p:txBody>
      </p:sp>
      <p:sp>
        <p:nvSpPr>
          <p:cNvPr id="3" name="内容占位符 2"/>
          <p:cNvSpPr>
            <a:spLocks noGrp="1"/>
          </p:cNvSpPr>
          <p:nvPr>
            <p:ph idx="1"/>
          </p:nvPr>
        </p:nvSpPr>
        <p:spPr/>
        <p:txBody>
          <a:bodyPr/>
          <a:lstStyle/>
          <a:p>
            <a:r>
              <a:rPr lang="en-US" altLang="zh-CN" dirty="0" smtClean="0">
                <a:latin typeface="Times New Roman"/>
                <a:cs typeface="Times New Roman"/>
              </a:rPr>
              <a:t>The </a:t>
            </a:r>
            <a:r>
              <a:rPr lang="en-US" altLang="zh-CN" dirty="0">
                <a:latin typeface="Times New Roman"/>
                <a:cs typeface="Times New Roman"/>
              </a:rPr>
              <a:t>Belt and Road</a:t>
            </a:r>
            <a:r>
              <a:rPr lang="zh-CN" altLang="zh-CN" dirty="0">
                <a:latin typeface="Times New Roman"/>
                <a:cs typeface="Times New Roman"/>
              </a:rPr>
              <a:t> </a:t>
            </a:r>
            <a:r>
              <a:rPr lang="en-US" altLang="zh-CN" dirty="0">
                <a:latin typeface="Times New Roman"/>
                <a:cs typeface="Times New Roman"/>
              </a:rPr>
              <a:t>initiative </a:t>
            </a:r>
            <a:r>
              <a:rPr lang="en-US" altLang="zh-CN" dirty="0" smtClean="0">
                <a:latin typeface="Times New Roman"/>
                <a:cs typeface="Times New Roman"/>
              </a:rPr>
              <a:t>affects </a:t>
            </a:r>
            <a:r>
              <a:rPr lang="en-US" altLang="zh-CN" dirty="0">
                <a:latin typeface="Times New Roman"/>
                <a:cs typeface="Times New Roman"/>
              </a:rPr>
              <a:t>countries in Europe, Asia and Africa</a:t>
            </a:r>
            <a:endParaRPr lang="en-US" altLang="zh-CN" dirty="0" smtClean="0">
              <a:latin typeface="Times New Roman"/>
              <a:cs typeface="Times New Roman"/>
            </a:endParaRPr>
          </a:p>
          <a:p>
            <a:pPr marL="0" indent="0">
              <a:buNone/>
            </a:pPr>
            <a:r>
              <a:rPr lang="en-US" altLang="zh-CN" dirty="0">
                <a:latin typeface="Times New Roman"/>
                <a:cs typeface="Times New Roman"/>
              </a:rPr>
              <a:t>	</a:t>
            </a:r>
            <a:r>
              <a:rPr lang="en-US" altLang="zh-CN" sz="2000" dirty="0" smtClean="0">
                <a:latin typeface="Times New Roman"/>
                <a:cs typeface="Times New Roman"/>
              </a:rPr>
              <a:t>Higher</a:t>
            </a:r>
            <a:r>
              <a:rPr lang="zh-CN" altLang="en-US" sz="2000" dirty="0" smtClean="0">
                <a:latin typeface="Times New Roman"/>
                <a:cs typeface="Times New Roman"/>
              </a:rPr>
              <a:t> </a:t>
            </a:r>
            <a:r>
              <a:rPr lang="en-US" altLang="zh-CN" sz="2000" dirty="0" smtClean="0">
                <a:latin typeface="Times New Roman"/>
                <a:cs typeface="Times New Roman"/>
              </a:rPr>
              <a:t>Education</a:t>
            </a:r>
            <a:r>
              <a:rPr lang="zh-CN" altLang="en-US" sz="2000" dirty="0" smtClean="0">
                <a:latin typeface="Times New Roman"/>
                <a:cs typeface="Times New Roman"/>
              </a:rPr>
              <a:t> </a:t>
            </a:r>
            <a:r>
              <a:rPr lang="en-US" altLang="zh-CN" sz="2000" dirty="0" smtClean="0">
                <a:latin typeface="Times New Roman"/>
                <a:cs typeface="Times New Roman"/>
              </a:rPr>
              <a:t>Community</a:t>
            </a:r>
          </a:p>
          <a:p>
            <a:pPr marL="0" indent="0">
              <a:buNone/>
            </a:pPr>
            <a:endParaRPr lang="en-US" altLang="zh-CN" sz="2000" dirty="0" smtClean="0">
              <a:latin typeface="Times New Roman"/>
              <a:cs typeface="Times New Roman"/>
            </a:endParaRPr>
          </a:p>
          <a:p>
            <a:pPr marL="0" indent="0" algn="just">
              <a:buNone/>
            </a:pPr>
            <a:r>
              <a:rPr lang="en-US" altLang="zh-CN" sz="2000" i="1" dirty="0" smtClean="0">
                <a:latin typeface="Times New Roman"/>
                <a:cs typeface="Times New Roman"/>
              </a:rPr>
              <a:t>The </a:t>
            </a:r>
            <a:r>
              <a:rPr lang="en-US" altLang="zh-CN" sz="2000" i="1" dirty="0">
                <a:latin typeface="Times New Roman"/>
                <a:cs typeface="Times New Roman"/>
              </a:rPr>
              <a:t>Belt and Road </a:t>
            </a:r>
            <a:r>
              <a:rPr lang="en-US" altLang="zh-CN" sz="2000" i="1" dirty="0" smtClean="0">
                <a:latin typeface="Times New Roman"/>
                <a:cs typeface="Times New Roman"/>
              </a:rPr>
              <a:t>Initiative (2013), is </a:t>
            </a:r>
            <a:r>
              <a:rPr lang="en-US" altLang="zh-CN" sz="2000" i="1" dirty="0">
                <a:latin typeface="Times New Roman"/>
                <a:cs typeface="Times New Roman"/>
              </a:rPr>
              <a:t>a development strategy adopted by the Chinese government involving infrastructure development and investments in countries in Europe, Asia and Africa</a:t>
            </a:r>
            <a:r>
              <a:rPr lang="en-US" altLang="zh-CN" sz="2000" i="1" dirty="0" smtClean="0">
                <a:latin typeface="Times New Roman"/>
                <a:cs typeface="Times New Roman"/>
              </a:rPr>
              <a:t>. </a:t>
            </a:r>
            <a:r>
              <a:rPr lang="en-US" altLang="zh-CN" sz="2000" i="1" dirty="0">
                <a:solidFill>
                  <a:srgbClr val="FF0000"/>
                </a:solidFill>
                <a:latin typeface="Times New Roman"/>
                <a:cs typeface="Times New Roman"/>
              </a:rPr>
              <a:t>“Belt” </a:t>
            </a:r>
            <a:r>
              <a:rPr lang="en-US" altLang="zh-CN" sz="2000" i="1" dirty="0">
                <a:latin typeface="Times New Roman"/>
                <a:cs typeface="Times New Roman"/>
              </a:rPr>
              <a:t>refers to the overland routes for road and rail transportation, called “the Silk Road Economic Belt”; whereas </a:t>
            </a:r>
            <a:r>
              <a:rPr lang="en-US" altLang="zh-CN" sz="2000" i="1" dirty="0">
                <a:solidFill>
                  <a:srgbClr val="FF0000"/>
                </a:solidFill>
                <a:latin typeface="Times New Roman"/>
                <a:cs typeface="Times New Roman"/>
              </a:rPr>
              <a:t>“road” </a:t>
            </a:r>
            <a:r>
              <a:rPr lang="en-US" altLang="zh-CN" sz="2000" i="1" dirty="0">
                <a:latin typeface="Times New Roman"/>
                <a:cs typeface="Times New Roman"/>
              </a:rPr>
              <a:t>refers to the sea routes, or the 21st Century Maritime Silk Road. The Chinese government calls the initiative “</a:t>
            </a:r>
            <a:r>
              <a:rPr lang="en-US" altLang="zh-CN" sz="2000" i="1" dirty="0">
                <a:solidFill>
                  <a:srgbClr val="FF0000"/>
                </a:solidFill>
                <a:latin typeface="Times New Roman"/>
                <a:cs typeface="Times New Roman"/>
              </a:rPr>
              <a:t>a bid to enhance regional connectivity and embrace a brighter future</a:t>
            </a:r>
            <a:r>
              <a:rPr lang="en-US" altLang="zh-CN" sz="2000" i="1" dirty="0">
                <a:latin typeface="Times New Roman"/>
                <a:cs typeface="Times New Roman"/>
              </a:rPr>
              <a:t>”.</a:t>
            </a:r>
            <a:endParaRPr lang="en-US" altLang="zh-CN" sz="2000" i="1" dirty="0" smtClean="0">
              <a:latin typeface="Times New Roman"/>
              <a:cs typeface="Times New Roman"/>
            </a:endParaRPr>
          </a:p>
        </p:txBody>
      </p:sp>
    </p:spTree>
    <p:extLst>
      <p:ext uri="{BB962C8B-B14F-4D97-AF65-F5344CB8AC3E}">
        <p14:creationId xmlns:p14="http://schemas.microsoft.com/office/powerpoint/2010/main" val="978958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35000"/>
            <a:ext cx="8229600" cy="990600"/>
          </a:xfrm>
        </p:spPr>
        <p:txBody>
          <a:bodyPr>
            <a:normAutofit fontScale="90000"/>
          </a:bodyPr>
          <a:lstStyle/>
          <a:p>
            <a:r>
              <a:rPr kumimoji="1" lang="en-US" altLang="zh-CN" dirty="0" smtClean="0">
                <a:latin typeface="Times New Roman"/>
                <a:cs typeface="Times New Roman"/>
              </a:rPr>
              <a:t>QA</a:t>
            </a:r>
            <a:r>
              <a:rPr kumimoji="1" lang="zh-CN" altLang="en-US" dirty="0" smtClean="0">
                <a:latin typeface="Times New Roman"/>
                <a:cs typeface="Times New Roman"/>
              </a:rPr>
              <a:t> </a:t>
            </a:r>
            <a:r>
              <a:rPr kumimoji="1" lang="en-US" altLang="zh-CN" dirty="0" smtClean="0">
                <a:latin typeface="Times New Roman"/>
                <a:cs typeface="Times New Roman"/>
              </a:rPr>
              <a:t>standards</a:t>
            </a:r>
            <a:r>
              <a:rPr kumimoji="1" lang="zh-CN" altLang="en-US" dirty="0" smtClean="0">
                <a:latin typeface="Times New Roman"/>
                <a:cs typeface="Times New Roman"/>
              </a:rPr>
              <a:t> </a:t>
            </a:r>
            <a:r>
              <a:rPr kumimoji="1" lang="en-US" altLang="zh-CN" dirty="0" smtClean="0">
                <a:latin typeface="Times New Roman"/>
                <a:cs typeface="Times New Roman"/>
              </a:rPr>
              <a:t>framework</a:t>
            </a:r>
            <a:r>
              <a:rPr kumimoji="1" lang="zh-CN" altLang="en-US" dirty="0" smtClean="0">
                <a:latin typeface="Times New Roman"/>
                <a:cs typeface="Times New Roman"/>
              </a:rPr>
              <a:t> </a:t>
            </a:r>
            <a:r>
              <a:rPr kumimoji="1" lang="en-US" altLang="zh-CN" dirty="0" smtClean="0">
                <a:latin typeface="Times New Roman"/>
                <a:cs typeface="Times New Roman"/>
              </a:rPr>
              <a:t>as</a:t>
            </a:r>
            <a:r>
              <a:rPr kumimoji="1" lang="zh-CN" altLang="en-US" dirty="0" smtClean="0">
                <a:latin typeface="Times New Roman"/>
                <a:cs typeface="Times New Roman"/>
              </a:rPr>
              <a:t> </a:t>
            </a:r>
            <a:r>
              <a:rPr kumimoji="1" lang="en-US" altLang="zh-CN" dirty="0" smtClean="0">
                <a:latin typeface="Times New Roman"/>
                <a:cs typeface="Times New Roman"/>
              </a:rPr>
              <a:t>guideline</a:t>
            </a:r>
            <a:br>
              <a:rPr kumimoji="1" lang="en-US" altLang="zh-CN" dirty="0" smtClean="0">
                <a:latin typeface="Times New Roman"/>
                <a:cs typeface="Times New Roman"/>
              </a:rPr>
            </a:br>
            <a:endParaRPr kumimoji="1" lang="zh-CN" altLang="en-US" dirty="0">
              <a:latin typeface="Times New Roman"/>
              <a:cs typeface="Times New Roman"/>
            </a:endParaRPr>
          </a:p>
        </p:txBody>
      </p:sp>
      <p:sp>
        <p:nvSpPr>
          <p:cNvPr id="3" name="内容占位符 2"/>
          <p:cNvSpPr>
            <a:spLocks noGrp="1"/>
          </p:cNvSpPr>
          <p:nvPr>
            <p:ph idx="1"/>
          </p:nvPr>
        </p:nvSpPr>
        <p:spPr>
          <a:xfrm>
            <a:off x="457200" y="1474761"/>
            <a:ext cx="8229600" cy="4876800"/>
          </a:xfrm>
        </p:spPr>
        <p:txBody>
          <a:bodyPr>
            <a:normAutofit/>
          </a:bodyPr>
          <a:lstStyle/>
          <a:p>
            <a:r>
              <a:rPr lang="en-US" altLang="zh-CN" dirty="0" smtClean="0">
                <a:latin typeface="Times New Roman"/>
                <a:cs typeface="Times New Roman"/>
              </a:rPr>
              <a:t>To </a:t>
            </a:r>
            <a:r>
              <a:rPr lang="en-US" altLang="zh-CN" dirty="0">
                <a:latin typeface="Times New Roman"/>
                <a:cs typeface="Times New Roman"/>
              </a:rPr>
              <a:t>build the common ground for dialogue and/or understanding of </a:t>
            </a:r>
            <a:r>
              <a:rPr lang="en-US" altLang="zh-CN" dirty="0" smtClean="0">
                <a:latin typeface="Times New Roman"/>
                <a:cs typeface="Times New Roman"/>
              </a:rPr>
              <a:t>QA</a:t>
            </a:r>
          </a:p>
          <a:p>
            <a:r>
              <a:rPr lang="en-US" altLang="zh-CN" dirty="0" smtClean="0">
                <a:latin typeface="Times New Roman"/>
                <a:cs typeface="Times New Roman"/>
              </a:rPr>
              <a:t>To</a:t>
            </a:r>
            <a:r>
              <a:rPr lang="zh-CN" altLang="en-US" dirty="0" smtClean="0">
                <a:latin typeface="Times New Roman"/>
                <a:cs typeface="Times New Roman"/>
              </a:rPr>
              <a:t> </a:t>
            </a:r>
            <a:r>
              <a:rPr lang="en-US" altLang="zh-CN" dirty="0" smtClean="0">
                <a:latin typeface="Times New Roman"/>
                <a:cs typeface="Times New Roman"/>
              </a:rPr>
              <a:t>improve quality</a:t>
            </a:r>
          </a:p>
          <a:p>
            <a:r>
              <a:rPr lang="en-US" altLang="zh-CN" dirty="0" smtClean="0">
                <a:latin typeface="Times New Roman"/>
                <a:cs typeface="Times New Roman"/>
              </a:rPr>
              <a:t>To</a:t>
            </a:r>
            <a:r>
              <a:rPr lang="zh-CN" altLang="en-US" dirty="0" smtClean="0">
                <a:latin typeface="Times New Roman"/>
                <a:cs typeface="Times New Roman"/>
              </a:rPr>
              <a:t> </a:t>
            </a:r>
            <a:r>
              <a:rPr lang="en-US" altLang="zh-CN" dirty="0" smtClean="0">
                <a:latin typeface="Times New Roman"/>
                <a:cs typeface="Times New Roman"/>
              </a:rPr>
              <a:t>increase </a:t>
            </a:r>
            <a:r>
              <a:rPr lang="en-US" altLang="zh-CN" dirty="0">
                <a:latin typeface="Times New Roman"/>
                <a:cs typeface="Times New Roman"/>
              </a:rPr>
              <a:t>transparency </a:t>
            </a:r>
            <a:endParaRPr lang="en-US" altLang="zh-CN" dirty="0" smtClean="0">
              <a:latin typeface="Times New Roman"/>
              <a:cs typeface="Times New Roman"/>
            </a:endParaRPr>
          </a:p>
          <a:p>
            <a:r>
              <a:rPr lang="en-US" altLang="zh-CN" dirty="0" smtClean="0">
                <a:latin typeface="Times New Roman"/>
                <a:cs typeface="Times New Roman"/>
              </a:rPr>
              <a:t>To</a:t>
            </a:r>
            <a:r>
              <a:rPr lang="zh-CN" altLang="en-US" dirty="0" smtClean="0">
                <a:latin typeface="Times New Roman"/>
                <a:cs typeface="Times New Roman"/>
              </a:rPr>
              <a:t> </a:t>
            </a:r>
            <a:r>
              <a:rPr lang="en-US" altLang="zh-CN" dirty="0" smtClean="0">
                <a:latin typeface="Times New Roman"/>
                <a:cs typeface="Times New Roman"/>
              </a:rPr>
              <a:t>build </a:t>
            </a:r>
            <a:r>
              <a:rPr lang="en-US" altLang="zh-CN" dirty="0">
                <a:latin typeface="Times New Roman"/>
                <a:cs typeface="Times New Roman"/>
              </a:rPr>
              <a:t>mutual trust</a:t>
            </a:r>
            <a:r>
              <a:rPr lang="zh-CN" altLang="zh-CN" dirty="0">
                <a:latin typeface="Times New Roman"/>
                <a:cs typeface="Times New Roman"/>
              </a:rPr>
              <a:t> </a:t>
            </a:r>
            <a:endParaRPr lang="en-US" altLang="zh-CN" dirty="0" smtClean="0">
              <a:latin typeface="Times New Roman"/>
              <a:cs typeface="Times New Roman"/>
            </a:endParaRPr>
          </a:p>
          <a:p>
            <a:endParaRPr kumimoji="1" lang="en-US" altLang="zh-CN" dirty="0">
              <a:latin typeface="Times New Roman"/>
              <a:cs typeface="Times New Roman"/>
            </a:endParaRPr>
          </a:p>
          <a:p>
            <a:r>
              <a:rPr lang="en-US" altLang="zh-CN" dirty="0">
                <a:latin typeface="Times New Roman"/>
                <a:cs typeface="Times New Roman"/>
              </a:rPr>
              <a:t>A description </a:t>
            </a:r>
            <a:r>
              <a:rPr lang="en-US" altLang="zh-CN" dirty="0" smtClean="0">
                <a:latin typeface="Times New Roman"/>
                <a:cs typeface="Times New Roman"/>
              </a:rPr>
              <a:t>of quality </a:t>
            </a:r>
            <a:r>
              <a:rPr lang="en-US" altLang="zh-CN" dirty="0">
                <a:latin typeface="Times New Roman"/>
                <a:cs typeface="Times New Roman"/>
              </a:rPr>
              <a:t>assurance standards framework</a:t>
            </a:r>
            <a:endParaRPr lang="en-US" altLang="zh-CN" dirty="0" smtClean="0">
              <a:latin typeface="Times New Roman"/>
              <a:cs typeface="Times New Roman"/>
            </a:endParaRPr>
          </a:p>
          <a:p>
            <a:pPr marL="0" indent="0" algn="just">
              <a:buNone/>
            </a:pPr>
            <a:r>
              <a:rPr lang="en-US" altLang="zh-CN" sz="2000" i="1" dirty="0" smtClean="0">
                <a:latin typeface="Times New Roman"/>
                <a:cs typeface="Times New Roman"/>
              </a:rPr>
              <a:t>It </a:t>
            </a:r>
            <a:r>
              <a:rPr lang="en-US" altLang="zh-CN" sz="2000" i="1" dirty="0">
                <a:latin typeface="Times New Roman"/>
                <a:cs typeface="Times New Roman"/>
              </a:rPr>
              <a:t>is a </a:t>
            </a:r>
            <a:r>
              <a:rPr lang="en-US" altLang="zh-CN" sz="2000" i="1" dirty="0">
                <a:solidFill>
                  <a:srgbClr val="FF0000"/>
                </a:solidFill>
                <a:latin typeface="Times New Roman"/>
                <a:cs typeface="Times New Roman"/>
              </a:rPr>
              <a:t>guidance to standardize core elements</a:t>
            </a:r>
            <a:r>
              <a:rPr lang="en-US" altLang="zh-CN" sz="2000" i="1" dirty="0">
                <a:latin typeface="Times New Roman"/>
                <a:cs typeface="Times New Roman"/>
              </a:rPr>
              <a:t>, internal quality assurance, external quality assurance and quality assurance agencies, in the process of implementing quality assurance activities at the national, regional and international levels. </a:t>
            </a:r>
            <a:endParaRPr kumimoji="1" lang="zh-CN" altLang="en-US" sz="2000" i="1" dirty="0">
              <a:latin typeface="Times New Roman"/>
              <a:cs typeface="Times New Roman"/>
            </a:endParaRPr>
          </a:p>
        </p:txBody>
      </p:sp>
    </p:spTree>
    <p:extLst>
      <p:ext uri="{BB962C8B-B14F-4D97-AF65-F5344CB8AC3E}">
        <p14:creationId xmlns:p14="http://schemas.microsoft.com/office/powerpoint/2010/main" val="172337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600" dirty="0" smtClean="0">
                <a:latin typeface="Times New Roman"/>
                <a:cs typeface="Times New Roman"/>
              </a:rPr>
              <a:t>Empirical</a:t>
            </a:r>
            <a:r>
              <a:rPr kumimoji="1" lang="zh-CN" altLang="en-US" sz="3600" dirty="0" smtClean="0">
                <a:latin typeface="Times New Roman"/>
                <a:cs typeface="Times New Roman"/>
              </a:rPr>
              <a:t> </a:t>
            </a:r>
            <a:r>
              <a:rPr kumimoji="1" lang="en-US" altLang="zh-CN" sz="3600" dirty="0" smtClean="0">
                <a:latin typeface="Times New Roman"/>
                <a:cs typeface="Times New Roman"/>
              </a:rPr>
              <a:t>data</a:t>
            </a:r>
            <a:endParaRPr kumimoji="1" lang="zh-CN" altLang="en-US" sz="3600" dirty="0">
              <a:latin typeface="Times New Roman"/>
              <a:cs typeface="Times New Roman"/>
            </a:endParaRPr>
          </a:p>
        </p:txBody>
      </p:sp>
      <p:sp>
        <p:nvSpPr>
          <p:cNvPr id="3" name="内容占位符 2"/>
          <p:cNvSpPr>
            <a:spLocks noGrp="1"/>
          </p:cNvSpPr>
          <p:nvPr>
            <p:ph idx="1"/>
          </p:nvPr>
        </p:nvSpPr>
        <p:spPr/>
        <p:txBody>
          <a:bodyPr/>
          <a:lstStyle/>
          <a:p>
            <a:r>
              <a:rPr lang="en-US" altLang="zh-CN" dirty="0" smtClean="0">
                <a:latin typeface="Times New Roman"/>
                <a:cs typeface="Times New Roman"/>
              </a:rPr>
              <a:t>APQN--</a:t>
            </a:r>
            <a:r>
              <a:rPr lang="en-US" altLang="zh-CN" dirty="0">
                <a:latin typeface="Times New Roman"/>
                <a:cs typeface="Times New Roman"/>
              </a:rPr>
              <a:t>regional responsibilities</a:t>
            </a:r>
            <a:r>
              <a:rPr lang="zh-CN" altLang="zh-CN" dirty="0">
                <a:latin typeface="Times New Roman"/>
                <a:cs typeface="Times New Roman"/>
              </a:rPr>
              <a:t> </a:t>
            </a:r>
            <a:r>
              <a:rPr lang="en-US" altLang="zh-CN" dirty="0" smtClean="0">
                <a:latin typeface="Times New Roman"/>
                <a:cs typeface="Times New Roman"/>
              </a:rPr>
              <a:t>(Asia-Pacific)</a:t>
            </a:r>
            <a:endParaRPr lang="en-US" altLang="zh-CN" dirty="0">
              <a:latin typeface="Times New Roman"/>
              <a:cs typeface="Times New Roman"/>
            </a:endParaRPr>
          </a:p>
          <a:p>
            <a:pPr marL="0" indent="0">
              <a:buNone/>
            </a:pPr>
            <a:r>
              <a:rPr lang="en-US" altLang="zh-CN" dirty="0" smtClean="0">
                <a:latin typeface="Times New Roman"/>
                <a:cs typeface="Times New Roman"/>
              </a:rPr>
              <a:t>	</a:t>
            </a:r>
            <a:r>
              <a:rPr lang="en-US" altLang="zh-CN" sz="2000" i="1" dirty="0">
                <a:latin typeface="Times New Roman"/>
                <a:cs typeface="Times New Roman"/>
              </a:rPr>
              <a:t>Chiba Principle</a:t>
            </a:r>
            <a:r>
              <a:rPr lang="zh-CN" altLang="zh-CN" sz="2000" i="1" dirty="0">
                <a:latin typeface="Times New Roman"/>
                <a:cs typeface="Times New Roman"/>
              </a:rPr>
              <a:t> </a:t>
            </a:r>
            <a:r>
              <a:rPr lang="en-US" altLang="zh-CN" sz="2000" i="1" dirty="0" smtClean="0">
                <a:latin typeface="Times New Roman"/>
                <a:cs typeface="Times New Roman"/>
              </a:rPr>
              <a:t>(</a:t>
            </a:r>
            <a:r>
              <a:rPr lang="en-US" altLang="zh-CN" sz="2000" i="1" dirty="0">
                <a:latin typeface="Times New Roman"/>
                <a:cs typeface="Times New Roman"/>
              </a:rPr>
              <a:t>for short </a:t>
            </a:r>
            <a:r>
              <a:rPr lang="en-US" altLang="zh-CN" sz="2000" i="1" dirty="0">
                <a:solidFill>
                  <a:srgbClr val="FF0000"/>
                </a:solidFill>
                <a:latin typeface="Times New Roman"/>
                <a:cs typeface="Times New Roman"/>
              </a:rPr>
              <a:t>CP</a:t>
            </a:r>
            <a:r>
              <a:rPr lang="en-US" altLang="zh-CN" sz="2000" i="1" dirty="0">
                <a:latin typeface="Times New Roman"/>
                <a:cs typeface="Times New Roman"/>
              </a:rPr>
              <a:t>)</a:t>
            </a:r>
            <a:r>
              <a:rPr lang="zh-CN" altLang="zh-CN" sz="2000" i="1" dirty="0">
                <a:latin typeface="Times New Roman"/>
                <a:cs typeface="Times New Roman"/>
              </a:rPr>
              <a:t> </a:t>
            </a:r>
            <a:endParaRPr lang="en-US" altLang="zh-CN" sz="2000" i="1" dirty="0" smtClean="0">
              <a:latin typeface="Times New Roman"/>
              <a:cs typeface="Times New Roman"/>
            </a:endParaRPr>
          </a:p>
          <a:p>
            <a:pPr marL="0" indent="0">
              <a:buNone/>
            </a:pPr>
            <a:endParaRPr lang="en-US" altLang="zh-CN" sz="2000" i="1" dirty="0" smtClean="0">
              <a:latin typeface="Times New Roman"/>
              <a:cs typeface="Times New Roman"/>
            </a:endParaRPr>
          </a:p>
          <a:p>
            <a:r>
              <a:rPr lang="en-US" altLang="zh-CN" dirty="0" smtClean="0">
                <a:latin typeface="Times New Roman"/>
                <a:cs typeface="Times New Roman"/>
              </a:rPr>
              <a:t>ENQA</a:t>
            </a:r>
            <a:r>
              <a:rPr lang="zh-CN" altLang="zh-CN" dirty="0" smtClean="0">
                <a:latin typeface="Times New Roman"/>
                <a:cs typeface="Times New Roman"/>
              </a:rPr>
              <a:t>-</a:t>
            </a:r>
            <a:r>
              <a:rPr lang="en-US" altLang="zh-CN" dirty="0" smtClean="0">
                <a:latin typeface="Times New Roman"/>
                <a:cs typeface="Times New Roman"/>
              </a:rPr>
              <a:t>-</a:t>
            </a:r>
            <a:r>
              <a:rPr lang="en-US" altLang="zh-CN" dirty="0">
                <a:latin typeface="Times New Roman"/>
                <a:cs typeface="Times New Roman"/>
              </a:rPr>
              <a:t>regional responsibilities</a:t>
            </a:r>
            <a:r>
              <a:rPr lang="zh-CN" altLang="zh-CN" dirty="0">
                <a:latin typeface="Times New Roman"/>
                <a:cs typeface="Times New Roman"/>
              </a:rPr>
              <a:t> </a:t>
            </a:r>
            <a:r>
              <a:rPr lang="en-US" altLang="zh-CN" dirty="0" smtClean="0">
                <a:latin typeface="Times New Roman"/>
                <a:cs typeface="Times New Roman"/>
              </a:rPr>
              <a:t>(Europe)</a:t>
            </a:r>
          </a:p>
          <a:p>
            <a:pPr marL="0" indent="0">
              <a:buNone/>
            </a:pPr>
            <a:r>
              <a:rPr lang="en-US" altLang="zh-CN" dirty="0">
                <a:latin typeface="Times New Roman"/>
                <a:cs typeface="Times New Roman"/>
              </a:rPr>
              <a:t>	</a:t>
            </a:r>
            <a:r>
              <a:rPr lang="en-US" altLang="zh-CN" sz="2000" i="1" dirty="0" smtClean="0">
                <a:latin typeface="Times New Roman"/>
                <a:cs typeface="Times New Roman"/>
              </a:rPr>
              <a:t>Standards </a:t>
            </a:r>
            <a:r>
              <a:rPr lang="en-US" altLang="zh-CN" sz="2000" i="1" dirty="0">
                <a:latin typeface="Times New Roman"/>
                <a:cs typeface="Times New Roman"/>
              </a:rPr>
              <a:t>and Guidelines for Quality Assurance in the European Higher Education Area </a:t>
            </a:r>
            <a:r>
              <a:rPr lang="en-US" altLang="zh-CN" sz="2000" i="1" dirty="0" smtClean="0">
                <a:latin typeface="Times New Roman"/>
                <a:cs typeface="Times New Roman"/>
              </a:rPr>
              <a:t>2015 </a:t>
            </a:r>
            <a:r>
              <a:rPr lang="en-US" altLang="zh-CN" sz="2000" i="1" dirty="0">
                <a:latin typeface="Times New Roman"/>
                <a:cs typeface="Times New Roman"/>
              </a:rPr>
              <a:t>(for short </a:t>
            </a:r>
            <a:r>
              <a:rPr lang="en-US" altLang="zh-CN" sz="2000" i="1" dirty="0">
                <a:solidFill>
                  <a:srgbClr val="FF0000"/>
                </a:solidFill>
                <a:latin typeface="Times New Roman"/>
                <a:cs typeface="Times New Roman"/>
              </a:rPr>
              <a:t>ESG</a:t>
            </a:r>
            <a:r>
              <a:rPr lang="en-US" altLang="zh-CN" sz="2000" i="1" dirty="0">
                <a:latin typeface="Times New Roman"/>
                <a:cs typeface="Times New Roman"/>
              </a:rPr>
              <a:t>) </a:t>
            </a:r>
            <a:endParaRPr lang="en-US" altLang="zh-CN" sz="2000" i="1" dirty="0" smtClean="0">
              <a:latin typeface="Times New Roman"/>
              <a:cs typeface="Times New Roman"/>
            </a:endParaRPr>
          </a:p>
          <a:p>
            <a:pPr marL="0" indent="0">
              <a:buNone/>
            </a:pPr>
            <a:endParaRPr lang="en-US" altLang="zh-CN" sz="2000" i="1" dirty="0" smtClean="0">
              <a:latin typeface="Times New Roman"/>
              <a:cs typeface="Times New Roman"/>
            </a:endParaRPr>
          </a:p>
          <a:p>
            <a:r>
              <a:rPr lang="en-US" altLang="zh-CN" dirty="0" smtClean="0">
                <a:latin typeface="Times New Roman"/>
                <a:cs typeface="Times New Roman"/>
              </a:rPr>
              <a:t>INQAAHE</a:t>
            </a:r>
            <a:r>
              <a:rPr lang="zh-CN" altLang="en-US" dirty="0" smtClean="0">
                <a:latin typeface="Times New Roman"/>
                <a:cs typeface="Times New Roman"/>
              </a:rPr>
              <a:t>-</a:t>
            </a:r>
            <a:r>
              <a:rPr lang="en-US" altLang="zh-CN" dirty="0" smtClean="0">
                <a:latin typeface="Times New Roman"/>
                <a:cs typeface="Times New Roman"/>
              </a:rPr>
              <a:t>-</a:t>
            </a:r>
            <a:r>
              <a:rPr lang="en-US" altLang="zh-CN" dirty="0">
                <a:latin typeface="Times New Roman"/>
                <a:cs typeface="Times New Roman"/>
              </a:rPr>
              <a:t>umbrella organization for quality assurance agencies globally</a:t>
            </a:r>
            <a:r>
              <a:rPr lang="zh-CN" altLang="zh-CN" dirty="0">
                <a:latin typeface="Times New Roman"/>
                <a:cs typeface="Times New Roman"/>
              </a:rPr>
              <a:t> </a:t>
            </a:r>
            <a:endParaRPr lang="en-US" altLang="zh-CN" dirty="0" smtClean="0">
              <a:latin typeface="Times New Roman"/>
              <a:cs typeface="Times New Roman"/>
            </a:endParaRPr>
          </a:p>
          <a:p>
            <a:pPr marL="0" indent="0">
              <a:buNone/>
            </a:pPr>
            <a:r>
              <a:rPr lang="en-US" altLang="zh-CN" dirty="0">
                <a:latin typeface="Times New Roman"/>
                <a:cs typeface="Times New Roman"/>
              </a:rPr>
              <a:t>	</a:t>
            </a:r>
            <a:r>
              <a:rPr lang="en-US" altLang="zh-CN" sz="2000" i="1" dirty="0" smtClean="0">
                <a:latin typeface="Times New Roman"/>
                <a:cs typeface="Times New Roman"/>
              </a:rPr>
              <a:t>INQAAHE </a:t>
            </a:r>
            <a:r>
              <a:rPr lang="en-US" altLang="zh-CN" sz="2000" i="1" dirty="0">
                <a:latin typeface="Times New Roman"/>
                <a:cs typeface="Times New Roman"/>
              </a:rPr>
              <a:t>Guidelines of Good Practice </a:t>
            </a:r>
            <a:r>
              <a:rPr lang="en-US" altLang="zh-CN" sz="2000" i="1" dirty="0" smtClean="0">
                <a:latin typeface="Times New Roman"/>
                <a:cs typeface="Times New Roman"/>
              </a:rPr>
              <a:t>2016 </a:t>
            </a:r>
            <a:r>
              <a:rPr lang="en-US" altLang="zh-CN" sz="2000" i="1" dirty="0">
                <a:latin typeface="Times New Roman"/>
                <a:cs typeface="Times New Roman"/>
              </a:rPr>
              <a:t>(for short </a:t>
            </a:r>
            <a:r>
              <a:rPr lang="en-US" altLang="zh-CN" sz="2000" i="1" dirty="0">
                <a:solidFill>
                  <a:srgbClr val="FF0000"/>
                </a:solidFill>
                <a:latin typeface="Times New Roman"/>
                <a:cs typeface="Times New Roman"/>
              </a:rPr>
              <a:t>GGP</a:t>
            </a:r>
            <a:r>
              <a:rPr lang="en-US" altLang="zh-CN" sz="2000" i="1" dirty="0">
                <a:latin typeface="Times New Roman"/>
                <a:cs typeface="Times New Roman"/>
              </a:rPr>
              <a:t>) </a:t>
            </a:r>
            <a:endParaRPr kumimoji="1" lang="zh-CN" altLang="en-US" sz="2000" i="1" dirty="0">
              <a:latin typeface="Times New Roman"/>
              <a:cs typeface="Times New Roman"/>
            </a:endParaRPr>
          </a:p>
        </p:txBody>
      </p:sp>
    </p:spTree>
    <p:extLst>
      <p:ext uri="{BB962C8B-B14F-4D97-AF65-F5344CB8AC3E}">
        <p14:creationId xmlns:p14="http://schemas.microsoft.com/office/powerpoint/2010/main" val="794188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t>Purposes </a:t>
            </a:r>
            <a:r>
              <a:rPr lang="en-US" altLang="zh-CN" sz="3600" dirty="0"/>
              <a:t>of </a:t>
            </a:r>
            <a:r>
              <a:rPr lang="en-US" altLang="zh-CN" sz="3600" dirty="0" smtClean="0"/>
              <a:t>QA standards </a:t>
            </a:r>
            <a:r>
              <a:rPr lang="en-US" altLang="zh-CN" sz="3600" dirty="0"/>
              <a:t>framework</a:t>
            </a:r>
            <a:r>
              <a:rPr lang="zh-CN" altLang="zh-CN" sz="3600" dirty="0"/>
              <a:t> </a:t>
            </a:r>
            <a:endParaRPr kumimoji="1" lang="zh-CN" altLang="en-US" sz="3600" dirty="0"/>
          </a:p>
        </p:txBody>
      </p:sp>
      <p:pic>
        <p:nvPicPr>
          <p:cNvPr id="5" name="内容占位符 4" descr="WeChat4c1e604df84866aa66a35638d9c6f76c.png"/>
          <p:cNvPicPr>
            <a:picLocks noGrp="1" noChangeAspect="1"/>
          </p:cNvPicPr>
          <p:nvPr>
            <p:ph idx="1"/>
          </p:nvPr>
        </p:nvPicPr>
        <p:blipFill rotWithShape="1">
          <a:blip r:embed="rId2" cstate="email">
            <a:extLst>
              <a:ext uri="{28A0092B-C50C-407E-A947-70E740481C1C}">
                <a14:useLocalDpi xmlns:a14="http://schemas.microsoft.com/office/drawing/2010/main" val="0"/>
              </a:ext>
            </a:extLst>
          </a:blip>
          <a:srcRect b="-32577"/>
          <a:stretch/>
        </p:blipFill>
        <p:spPr>
          <a:xfrm>
            <a:off x="457200" y="1600200"/>
            <a:ext cx="8087129" cy="4792373"/>
          </a:xfrm>
        </p:spPr>
      </p:pic>
      <p:pic>
        <p:nvPicPr>
          <p:cNvPr id="6" name="图片 5" descr="WechatIMG22.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97876" y="5190050"/>
            <a:ext cx="2327442" cy="1473911"/>
          </a:xfrm>
          <a:prstGeom prst="rect">
            <a:avLst/>
          </a:prstGeom>
        </p:spPr>
      </p:pic>
      <p:pic>
        <p:nvPicPr>
          <p:cNvPr id="7" name="图片 6" descr="WechatIMG21.jpe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2625318" y="5190050"/>
            <a:ext cx="2281846" cy="1433947"/>
          </a:xfrm>
          <a:prstGeom prst="rect">
            <a:avLst/>
          </a:prstGeom>
        </p:spPr>
      </p:pic>
      <p:pic>
        <p:nvPicPr>
          <p:cNvPr id="8" name="图片 7" descr="WechatIMG20.jpe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903952" y="5190050"/>
            <a:ext cx="3640377" cy="1473911"/>
          </a:xfrm>
          <a:prstGeom prst="rect">
            <a:avLst/>
          </a:prstGeom>
        </p:spPr>
      </p:pic>
    </p:spTree>
    <p:extLst>
      <p:ext uri="{BB962C8B-B14F-4D97-AF65-F5344CB8AC3E}">
        <p14:creationId xmlns:p14="http://schemas.microsoft.com/office/powerpoint/2010/main" val="36049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kumimoji="1" lang="en-US" altLang="zh-CN" sz="3600" dirty="0">
                <a:latin typeface="Times New Roman"/>
                <a:cs typeface="Times New Roman"/>
              </a:rPr>
              <a:t>Three dimensions of comparison</a:t>
            </a:r>
            <a:endParaRPr kumimoji="1" lang="zh-CN" altLang="en-US" sz="3600" dirty="0">
              <a:latin typeface="Times New Roman"/>
              <a:cs typeface="Times New Roman"/>
            </a:endParaRPr>
          </a:p>
        </p:txBody>
      </p:sp>
      <p:sp>
        <p:nvSpPr>
          <p:cNvPr id="5" name="内容占位符 4"/>
          <p:cNvSpPr>
            <a:spLocks noGrp="1"/>
          </p:cNvSpPr>
          <p:nvPr>
            <p:ph idx="1"/>
          </p:nvPr>
        </p:nvSpPr>
        <p:spPr/>
        <p:txBody>
          <a:bodyPr/>
          <a:lstStyle/>
          <a:p>
            <a:pPr marL="0" indent="0" algn="just">
              <a:buNone/>
            </a:pPr>
            <a:endParaRPr kumimoji="1" lang="en-US" altLang="zh-CN" dirty="0" smtClean="0">
              <a:latin typeface="Times New Roman"/>
              <a:cs typeface="Times New Roman"/>
            </a:endParaRPr>
          </a:p>
          <a:p>
            <a:pPr marL="0" indent="0" algn="ctr">
              <a:buNone/>
            </a:pPr>
            <a:r>
              <a:rPr kumimoji="1" lang="en-US" altLang="zh-CN" sz="2000" i="1" dirty="0" smtClean="0">
                <a:latin typeface="Times New Roman"/>
                <a:cs typeface="Times New Roman"/>
              </a:rPr>
              <a:t>Internal</a:t>
            </a:r>
            <a:r>
              <a:rPr kumimoji="1" lang="zh-CN" altLang="en-US" sz="2000" i="1" dirty="0" smtClean="0">
                <a:latin typeface="Times New Roman"/>
                <a:cs typeface="Times New Roman"/>
              </a:rPr>
              <a:t> </a:t>
            </a:r>
            <a:r>
              <a:rPr kumimoji="1" lang="en-US" altLang="zh-CN" sz="2000" i="1" dirty="0" smtClean="0">
                <a:latin typeface="Times New Roman"/>
                <a:cs typeface="Times New Roman"/>
              </a:rPr>
              <a:t>quality</a:t>
            </a:r>
            <a:r>
              <a:rPr kumimoji="1" lang="zh-CN" altLang="en-US" sz="2000" i="1" dirty="0" smtClean="0">
                <a:latin typeface="Times New Roman"/>
                <a:cs typeface="Times New Roman"/>
              </a:rPr>
              <a:t> </a:t>
            </a:r>
            <a:r>
              <a:rPr kumimoji="1" lang="en-US" altLang="zh-CN" sz="2000" i="1" dirty="0" smtClean="0">
                <a:latin typeface="Times New Roman"/>
                <a:cs typeface="Times New Roman"/>
              </a:rPr>
              <a:t>assurance</a:t>
            </a:r>
            <a:r>
              <a:rPr kumimoji="1" lang="zh-CN" altLang="en-US" sz="2000" i="1" dirty="0" smtClean="0">
                <a:latin typeface="Times New Roman"/>
                <a:cs typeface="Times New Roman"/>
              </a:rPr>
              <a:t> </a:t>
            </a:r>
            <a:r>
              <a:rPr kumimoji="1" lang="en-US" altLang="zh-CN" sz="2000" i="1" dirty="0" smtClean="0">
                <a:latin typeface="Times New Roman"/>
                <a:cs typeface="Times New Roman"/>
              </a:rPr>
              <a:t>(IQA)</a:t>
            </a:r>
          </a:p>
          <a:p>
            <a:pPr marL="0" indent="0" algn="ctr">
              <a:buNone/>
            </a:pPr>
            <a:endParaRPr kumimoji="1" lang="en-US" altLang="zh-CN" sz="2000" i="1" dirty="0" smtClean="0">
              <a:latin typeface="Times New Roman"/>
              <a:cs typeface="Times New Roman"/>
            </a:endParaRPr>
          </a:p>
          <a:p>
            <a:pPr marL="0" indent="0" algn="ctr">
              <a:buNone/>
            </a:pPr>
            <a:r>
              <a:rPr kumimoji="1" lang="zh-CN" altLang="en-US" sz="2000" i="1" dirty="0" smtClean="0">
                <a:latin typeface="Times New Roman"/>
                <a:cs typeface="Times New Roman"/>
              </a:rPr>
              <a:t> </a:t>
            </a:r>
            <a:r>
              <a:rPr kumimoji="1" lang="en-US" altLang="zh-CN" sz="2000" i="1" dirty="0" smtClean="0">
                <a:latin typeface="Times New Roman"/>
                <a:cs typeface="Times New Roman"/>
              </a:rPr>
              <a:t>External</a:t>
            </a:r>
            <a:r>
              <a:rPr kumimoji="1" lang="zh-CN" altLang="en-US" sz="2000" i="1" dirty="0" smtClean="0">
                <a:latin typeface="Times New Roman"/>
                <a:cs typeface="Times New Roman"/>
              </a:rPr>
              <a:t> </a:t>
            </a:r>
            <a:r>
              <a:rPr kumimoji="1" lang="en-US" altLang="zh-CN" sz="2000" i="1" dirty="0" smtClean="0">
                <a:latin typeface="Times New Roman"/>
                <a:cs typeface="Times New Roman"/>
              </a:rPr>
              <a:t>quality</a:t>
            </a:r>
            <a:r>
              <a:rPr kumimoji="1" lang="zh-CN" altLang="en-US" sz="2000" i="1" dirty="0" smtClean="0">
                <a:latin typeface="Times New Roman"/>
                <a:cs typeface="Times New Roman"/>
              </a:rPr>
              <a:t> </a:t>
            </a:r>
            <a:r>
              <a:rPr kumimoji="1" lang="en-US" altLang="zh-CN" sz="2000" i="1" dirty="0" smtClean="0">
                <a:latin typeface="Times New Roman"/>
                <a:cs typeface="Times New Roman"/>
              </a:rPr>
              <a:t>assurance</a:t>
            </a:r>
            <a:r>
              <a:rPr kumimoji="1" lang="zh-CN" altLang="en-US" sz="2000" i="1" dirty="0" smtClean="0">
                <a:latin typeface="Times New Roman"/>
                <a:cs typeface="Times New Roman"/>
              </a:rPr>
              <a:t> </a:t>
            </a:r>
            <a:r>
              <a:rPr kumimoji="1" lang="en-US" altLang="zh-CN" sz="2000" i="1" dirty="0" smtClean="0">
                <a:latin typeface="Times New Roman"/>
                <a:cs typeface="Times New Roman"/>
              </a:rPr>
              <a:t>(EQA)</a:t>
            </a:r>
          </a:p>
          <a:p>
            <a:pPr marL="0" indent="0" algn="ctr">
              <a:buNone/>
            </a:pPr>
            <a:endParaRPr kumimoji="1" lang="en-US" altLang="zh-CN" sz="2000" i="1" dirty="0" smtClean="0">
              <a:latin typeface="Times New Roman"/>
              <a:cs typeface="Times New Roman"/>
            </a:endParaRPr>
          </a:p>
          <a:p>
            <a:pPr marL="0" indent="0" algn="ctr">
              <a:buNone/>
            </a:pPr>
            <a:r>
              <a:rPr kumimoji="1" lang="en-US" altLang="zh-CN" sz="2000" i="1" dirty="0" smtClean="0">
                <a:latin typeface="Times New Roman"/>
                <a:cs typeface="Times New Roman"/>
              </a:rPr>
              <a:t>Quality</a:t>
            </a:r>
            <a:r>
              <a:rPr kumimoji="1" lang="zh-CN" altLang="en-US" sz="2000" i="1" dirty="0" smtClean="0">
                <a:latin typeface="Times New Roman"/>
                <a:cs typeface="Times New Roman"/>
              </a:rPr>
              <a:t> </a:t>
            </a:r>
            <a:r>
              <a:rPr kumimoji="1" lang="en-US" altLang="zh-CN" sz="2000" i="1" dirty="0" smtClean="0">
                <a:latin typeface="Times New Roman"/>
                <a:cs typeface="Times New Roman"/>
              </a:rPr>
              <a:t>assurance</a:t>
            </a:r>
            <a:r>
              <a:rPr kumimoji="1" lang="zh-CN" altLang="en-US" sz="2000" i="1" dirty="0" smtClean="0">
                <a:latin typeface="Times New Roman"/>
                <a:cs typeface="Times New Roman"/>
              </a:rPr>
              <a:t> </a:t>
            </a:r>
            <a:r>
              <a:rPr kumimoji="1" lang="en-US" altLang="zh-CN" sz="2000" i="1" dirty="0" smtClean="0">
                <a:latin typeface="Times New Roman"/>
                <a:cs typeface="Times New Roman"/>
              </a:rPr>
              <a:t>agency</a:t>
            </a:r>
            <a:r>
              <a:rPr kumimoji="1" lang="zh-CN" altLang="en-US" sz="2000" i="1" dirty="0" smtClean="0">
                <a:latin typeface="Times New Roman"/>
                <a:cs typeface="Times New Roman"/>
              </a:rPr>
              <a:t> </a:t>
            </a:r>
            <a:r>
              <a:rPr kumimoji="1" lang="en-US" altLang="zh-CN" sz="2000" i="1" dirty="0" smtClean="0">
                <a:latin typeface="Times New Roman"/>
                <a:cs typeface="Times New Roman"/>
              </a:rPr>
              <a:t>(QAA</a:t>
            </a:r>
            <a:r>
              <a:rPr kumimoji="1" lang="en-US" altLang="zh-CN" dirty="0" smtClean="0">
                <a:latin typeface="Times New Roman"/>
                <a:cs typeface="Times New Roman"/>
              </a:rPr>
              <a:t>)</a:t>
            </a:r>
            <a:endParaRPr kumimoji="1" lang="en-US" altLang="zh-CN" dirty="0">
              <a:latin typeface="Times New Roman"/>
              <a:cs typeface="Times New Roman"/>
            </a:endParaRPr>
          </a:p>
          <a:p>
            <a:pPr marL="0" indent="0" algn="just">
              <a:buNone/>
            </a:pPr>
            <a:endParaRPr kumimoji="1" lang="zh-CN" altLang="en-US" dirty="0">
              <a:latin typeface="Times New Roman"/>
              <a:cs typeface="Times New Roman"/>
            </a:endParaRPr>
          </a:p>
        </p:txBody>
      </p:sp>
    </p:spTree>
    <p:extLst>
      <p:ext uri="{BB962C8B-B14F-4D97-AF65-F5344CB8AC3E}">
        <p14:creationId xmlns:p14="http://schemas.microsoft.com/office/powerpoint/2010/main" val="3462959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latin typeface="Times New Roman"/>
                <a:cs typeface="Times New Roman"/>
              </a:rPr>
              <a:t>Results </a:t>
            </a:r>
            <a:r>
              <a:rPr lang="en-US" altLang="zh-CN" sz="3600" dirty="0" smtClean="0">
                <a:latin typeface="Times New Roman"/>
                <a:cs typeface="Times New Roman"/>
              </a:rPr>
              <a:t>--</a:t>
            </a:r>
            <a:r>
              <a:rPr kumimoji="1" lang="en-US" altLang="zh-CN" sz="3600" dirty="0">
                <a:latin typeface="Times New Roman"/>
                <a:cs typeface="Times New Roman"/>
              </a:rPr>
              <a:t>(IQA</a:t>
            </a:r>
            <a:r>
              <a:rPr kumimoji="1" lang="en-US" altLang="zh-CN" sz="3600" dirty="0" smtClean="0">
                <a:latin typeface="Times New Roman"/>
                <a:cs typeface="Times New Roman"/>
              </a:rPr>
              <a:t>)</a:t>
            </a:r>
            <a:endParaRPr kumimoji="1" lang="zh-CN" altLang="en-US" sz="3600" dirty="0">
              <a:latin typeface="Times New Roman"/>
              <a:cs typeface="Times New Roman"/>
            </a:endParaRPr>
          </a:p>
        </p:txBody>
      </p:sp>
      <p:pic>
        <p:nvPicPr>
          <p:cNvPr id="4" name="内容占位符 3" descr="WechatIMG24.jpeg"/>
          <p:cNvPicPr>
            <a:picLocks noGrp="1" noChangeAspect="1"/>
          </p:cNvPicPr>
          <p:nvPr>
            <p:ph idx="1"/>
          </p:nvPr>
        </p:nvPicPr>
        <p:blipFill>
          <a:blip r:embed="rId2" cstate="email">
            <a:extLst>
              <a:ext uri="{28A0092B-C50C-407E-A947-70E740481C1C}">
                <a14:useLocalDpi xmlns:a14="http://schemas.microsoft.com/office/drawing/2010/main" val="0"/>
              </a:ext>
            </a:extLst>
          </a:blip>
          <a:srcRect l="-6465" r="-6465"/>
          <a:stretch>
            <a:fillRect/>
          </a:stretch>
        </p:blipFill>
        <p:spPr/>
      </p:pic>
    </p:spTree>
    <p:extLst>
      <p:ext uri="{BB962C8B-B14F-4D97-AF65-F5344CB8AC3E}">
        <p14:creationId xmlns:p14="http://schemas.microsoft.com/office/powerpoint/2010/main" val="319336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a:latin typeface="Times New Roman"/>
                <a:cs typeface="Times New Roman"/>
              </a:rPr>
              <a:t>Results </a:t>
            </a:r>
            <a:r>
              <a:rPr lang="en-US" altLang="zh-CN" sz="3600" dirty="0" smtClean="0">
                <a:latin typeface="Times New Roman"/>
                <a:cs typeface="Times New Roman"/>
              </a:rPr>
              <a:t>–</a:t>
            </a:r>
            <a:r>
              <a:rPr kumimoji="1" lang="en-US" altLang="zh-CN" sz="3600" dirty="0" smtClean="0">
                <a:latin typeface="Times New Roman"/>
                <a:cs typeface="Times New Roman"/>
              </a:rPr>
              <a:t>(EQA)</a:t>
            </a:r>
            <a:endParaRPr kumimoji="1" lang="zh-CN" altLang="en-US" sz="3600" dirty="0">
              <a:latin typeface="Times New Roman"/>
              <a:cs typeface="Times New Roman"/>
            </a:endParaRPr>
          </a:p>
        </p:txBody>
      </p:sp>
      <p:pic>
        <p:nvPicPr>
          <p:cNvPr id="4" name="内容占位符 3" descr="WechatIMG25.jpeg"/>
          <p:cNvPicPr>
            <a:picLocks noGrp="1" noChangeAspect="1"/>
          </p:cNvPicPr>
          <p:nvPr>
            <p:ph idx="1"/>
          </p:nvPr>
        </p:nvPicPr>
        <p:blipFill>
          <a:blip r:embed="rId2" cstate="email">
            <a:extLst>
              <a:ext uri="{28A0092B-C50C-407E-A947-70E740481C1C}">
                <a14:useLocalDpi xmlns:a14="http://schemas.microsoft.com/office/drawing/2010/main" val="0"/>
              </a:ext>
            </a:extLst>
          </a:blip>
          <a:srcRect l="-21196" r="-21196"/>
          <a:stretch>
            <a:fillRect/>
          </a:stretch>
        </p:blipFill>
        <p:spPr/>
      </p:pic>
    </p:spTree>
    <p:extLst>
      <p:ext uri="{BB962C8B-B14F-4D97-AF65-F5344CB8AC3E}">
        <p14:creationId xmlns:p14="http://schemas.microsoft.com/office/powerpoint/2010/main" val="35349318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清晰">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清晰.thmx</Template>
  <TotalTime>357</TotalTime>
  <Words>305</Words>
  <Application>Microsoft Office PowerPoint</Application>
  <PresentationFormat>On-screen Show (4:3)</PresentationFormat>
  <Paragraphs>78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华文新魏</vt:lpstr>
      <vt:lpstr>Times New Roman</vt:lpstr>
      <vt:lpstr>儷黑 Pro</vt:lpstr>
      <vt:lpstr>清晰</vt:lpstr>
      <vt:lpstr>Standardization in quality assurance  standards framework</vt:lpstr>
      <vt:lpstr>Background</vt:lpstr>
      <vt:lpstr>Background</vt:lpstr>
      <vt:lpstr>QA standards framework as guideline </vt:lpstr>
      <vt:lpstr>Empirical data</vt:lpstr>
      <vt:lpstr>Purposes of QA standards framework </vt:lpstr>
      <vt:lpstr>Three dimensions of comparison</vt:lpstr>
      <vt:lpstr>Results --(IQA)</vt:lpstr>
      <vt:lpstr>Results –(EQA)</vt:lpstr>
      <vt:lpstr>Results –(QAA)</vt:lpstr>
      <vt:lpstr>Main convergences and differences</vt:lpstr>
      <vt:lpstr>Inspiration to China</vt:lpstr>
      <vt:lpstr>Inspiration to China</vt:lpstr>
      <vt:lpstr>Inspiration to China</vt:lpstr>
      <vt:lpstr>Your comments are appreciated!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apple apple</dc:creator>
  <cp:lastModifiedBy>DELL</cp:lastModifiedBy>
  <cp:revision>56</cp:revision>
  <dcterms:created xsi:type="dcterms:W3CDTF">2019-03-19T02:06:24Z</dcterms:created>
  <dcterms:modified xsi:type="dcterms:W3CDTF">2019-05-29T06:19:21Z</dcterms:modified>
</cp:coreProperties>
</file>