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73" r:id="rId8"/>
    <p:sldId id="262" r:id="rId9"/>
    <p:sldId id="264" r:id="rId10"/>
    <p:sldId id="267" r:id="rId11"/>
    <p:sldId id="263" r:id="rId12"/>
    <p:sldId id="266" r:id="rId13"/>
    <p:sldId id="265" r:id="rId14"/>
    <p:sldId id="270" r:id="rId15"/>
    <p:sldId id="274" r:id="rId16"/>
    <p:sldId id="271" r:id="rId17"/>
    <p:sldId id="275" r:id="rId18"/>
    <p:sldId id="272" r:id="rId1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 Sounghee"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8000"/>
    <a:srgbClr val="CC6600"/>
    <a:srgbClr val="FF99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73724" autoAdjust="0"/>
  </p:normalViewPr>
  <p:slideViewPr>
    <p:cSldViewPr snapToGrid="0">
      <p:cViewPr varScale="1">
        <p:scale>
          <a:sx n="54" d="100"/>
          <a:sy n="54" d="100"/>
        </p:scale>
        <p:origin x="48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79302787883309E-2"/>
          <c:y val="7.0512071391926903E-2"/>
          <c:w val="0.84974970519989346"/>
          <c:h val="0.59365479800787491"/>
        </c:manualLayout>
      </c:layout>
      <c:barChart>
        <c:barDir val="col"/>
        <c:grouping val="clustered"/>
        <c:varyColors val="0"/>
        <c:ser>
          <c:idx val="0"/>
          <c:order val="0"/>
          <c:tx>
            <c:strRef>
              <c:f>Sheet1!$A$2</c:f>
              <c:strCache>
                <c:ptCount val="1"/>
                <c:pt idx="0">
                  <c:v>Japan</c:v>
                </c:pt>
              </c:strCache>
            </c:strRef>
          </c:tx>
          <c:spPr>
            <a:solidFill>
              <a:schemeClr val="accent1"/>
            </a:solidFill>
            <a:ln>
              <a:noFill/>
            </a:ln>
            <a:effectLst/>
          </c:spPr>
          <c:invertIfNegative val="0"/>
          <c:dLbls>
            <c:dLbl>
              <c:idx val="0"/>
              <c:layout>
                <c:manualLayout>
                  <c:x val="1.5162118866713992E-3"/>
                  <c:y val="0.1146068196472185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C738-4DFF-B111-0C0F9684C92D}"/>
                </c:ext>
                <c:ext xmlns:c15="http://schemas.microsoft.com/office/drawing/2012/chart" uri="{CE6537A1-D6FC-4f65-9D91-7224C49458BB}"/>
              </c:extLst>
            </c:dLbl>
            <c:dLbl>
              <c:idx val="1"/>
              <c:layout>
                <c:manualLayout>
                  <c:x val="1.1833243326143505E-3"/>
                  <c:y val="0.34955079992401661"/>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C738-4DFF-B111-0C0F9684C92D}"/>
                </c:ext>
                <c:ext xmlns:c15="http://schemas.microsoft.com/office/drawing/2012/chart" uri="{CE6537A1-D6FC-4f65-9D91-7224C49458BB}"/>
              </c:extLst>
            </c:dLbl>
            <c:dLbl>
              <c:idx val="2"/>
              <c:layout>
                <c:manualLayout>
                  <c:x val="-2.3666486652287877E-3"/>
                  <c:y val="0.2406743212591589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C738-4DFF-B111-0C0F9684C92D}"/>
                </c:ext>
                <c:ext xmlns:c15="http://schemas.microsoft.com/office/drawing/2012/chart" uri="{CE6537A1-D6FC-4f65-9D91-7224C49458BB}"/>
              </c:extLst>
            </c:dLbl>
            <c:dLbl>
              <c:idx val="3"/>
              <c:layout>
                <c:manualLayout>
                  <c:x val="-1.1833243326143938E-3"/>
                  <c:y val="0.33235977697693381"/>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C738-4DFF-B111-0C0F9684C92D}"/>
                </c:ext>
                <c:ext xmlns:c15="http://schemas.microsoft.com/office/drawing/2012/chart" uri="{CE6537A1-D6FC-4f65-9D91-7224C49458BB}"/>
              </c:extLst>
            </c:dLbl>
            <c:dLbl>
              <c:idx val="4"/>
              <c:layout>
                <c:manualLayout>
                  <c:x val="-1.1833243326143938E-3"/>
                  <c:y val="0.2234832983120762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C738-4DFF-B111-0C0F9684C92D}"/>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lang="ja-JP"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1992</c:v>
                </c:pt>
                <c:pt idx="1">
                  <c:v>2000</c:v>
                </c:pt>
                <c:pt idx="2">
                  <c:v>2015</c:v>
                </c:pt>
                <c:pt idx="3">
                  <c:v>2018</c:v>
                </c:pt>
                <c:pt idx="4">
                  <c:v>2030</c:v>
                </c:pt>
              </c:strCache>
            </c:strRef>
          </c:cat>
          <c:val>
            <c:numRef>
              <c:f>Sheet1!$B$2:$F$2</c:f>
              <c:numCache>
                <c:formatCode>General</c:formatCode>
                <c:ptCount val="5"/>
                <c:pt idx="0">
                  <c:v>2.0499999999999998</c:v>
                </c:pt>
                <c:pt idx="1">
                  <c:v>1.51</c:v>
                </c:pt>
                <c:pt idx="2">
                  <c:v>1.22</c:v>
                </c:pt>
                <c:pt idx="3">
                  <c:v>1.18</c:v>
                </c:pt>
                <c:pt idx="4">
                  <c:v>1.05</c:v>
                </c:pt>
              </c:numCache>
            </c:numRef>
          </c:val>
          <c:extLst xmlns:c16r2="http://schemas.microsoft.com/office/drawing/2015/06/chart">
            <c:ext xmlns:c16="http://schemas.microsoft.com/office/drawing/2014/chart" uri="{C3380CC4-5D6E-409C-BE32-E72D297353CC}">
              <c16:uniqueId val="{00000005-C738-4DFF-B111-0C0F9684C92D}"/>
            </c:ext>
          </c:extLst>
        </c:ser>
        <c:ser>
          <c:idx val="1"/>
          <c:order val="1"/>
          <c:tx>
            <c:strRef>
              <c:f>Sheet1!$A$3</c:f>
              <c:strCache>
                <c:ptCount val="1"/>
                <c:pt idx="0">
                  <c:v>Korea</c:v>
                </c:pt>
              </c:strCache>
            </c:strRef>
          </c:tx>
          <c:spPr>
            <a:solidFill>
              <a:schemeClr val="accent2"/>
            </a:solidFill>
            <a:ln>
              <a:noFill/>
            </a:ln>
            <a:effectLst/>
          </c:spPr>
          <c:invertIfNegative val="0"/>
          <c:dLbls>
            <c:dLbl>
              <c:idx val="0"/>
              <c:layout>
                <c:manualLayout>
                  <c:x val="-2.3666486652287877E-3"/>
                  <c:y val="0.20056193438263245"/>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C738-4DFF-B111-0C0F9684C92D}"/>
                </c:ext>
                <c:ext xmlns:c15="http://schemas.microsoft.com/office/drawing/2012/chart" uri="{CE6537A1-D6FC-4f65-9D91-7224C49458BB}"/>
              </c:extLst>
            </c:dLbl>
            <c:dLbl>
              <c:idx val="1"/>
              <c:layout>
                <c:manualLayout>
                  <c:x val="0"/>
                  <c:y val="0.1719102294708278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C738-4DFF-B111-0C0F9684C92D}"/>
                </c:ext>
                <c:ext xmlns:c15="http://schemas.microsoft.com/office/drawing/2012/chart" uri="{CE6537A1-D6FC-4f65-9D91-7224C49458BB}"/>
              </c:extLst>
            </c:dLbl>
            <c:dLbl>
              <c:idx val="2"/>
              <c:layout>
                <c:manualLayout>
                  <c:x val="-1.1833243326143938E-3"/>
                  <c:y val="0.1719102294708278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C738-4DFF-B111-0C0F9684C92D}"/>
                </c:ext>
                <c:ext xmlns:c15="http://schemas.microsoft.com/office/drawing/2012/chart" uri="{CE6537A1-D6FC-4f65-9D91-7224C49458BB}"/>
              </c:extLst>
            </c:dLbl>
            <c:dLbl>
              <c:idx val="3"/>
              <c:layout>
                <c:manualLayout>
                  <c:x val="-8.6776115279966944E-17"/>
                  <c:y val="0.15471920652374505"/>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C738-4DFF-B111-0C0F9684C92D}"/>
                </c:ext>
                <c:ext xmlns:c15="http://schemas.microsoft.com/office/drawing/2012/chart" uri="{CE6537A1-D6FC-4f65-9D91-7224C49458BB}"/>
              </c:extLst>
            </c:dLbl>
            <c:dLbl>
              <c:idx val="4"/>
              <c:layout>
                <c:manualLayout>
                  <c:x val="-4.7332973304575754E-3"/>
                  <c:y val="0.1088764786648576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C738-4DFF-B111-0C0F9684C92D}"/>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lang="ja-JP"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1992</c:v>
                </c:pt>
                <c:pt idx="1">
                  <c:v>2000</c:v>
                </c:pt>
                <c:pt idx="2">
                  <c:v>2015</c:v>
                </c:pt>
                <c:pt idx="3">
                  <c:v>2018</c:v>
                </c:pt>
                <c:pt idx="4">
                  <c:v>2030</c:v>
                </c:pt>
              </c:strCache>
            </c:strRef>
          </c:cat>
          <c:val>
            <c:numRef>
              <c:f>Sheet1!$B$3:$F$3</c:f>
              <c:numCache>
                <c:formatCode>General</c:formatCode>
                <c:ptCount val="5"/>
                <c:pt idx="0">
                  <c:v>0.92</c:v>
                </c:pt>
                <c:pt idx="1">
                  <c:v>0.87</c:v>
                </c:pt>
                <c:pt idx="2">
                  <c:v>0.66</c:v>
                </c:pt>
                <c:pt idx="3" formatCode="0.00">
                  <c:v>0.62</c:v>
                </c:pt>
                <c:pt idx="4">
                  <c:v>0.47</c:v>
                </c:pt>
              </c:numCache>
            </c:numRef>
          </c:val>
          <c:extLst xmlns:c16r2="http://schemas.microsoft.com/office/drawing/2015/06/chart">
            <c:ext xmlns:c16="http://schemas.microsoft.com/office/drawing/2014/chart" uri="{C3380CC4-5D6E-409C-BE32-E72D297353CC}">
              <c16:uniqueId val="{0000000B-C738-4DFF-B111-0C0F9684C92D}"/>
            </c:ext>
          </c:extLst>
        </c:ser>
        <c:dLbls>
          <c:showLegendKey val="0"/>
          <c:showVal val="0"/>
          <c:showCatName val="0"/>
          <c:showSerName val="0"/>
          <c:showPercent val="0"/>
          <c:showBubbleSize val="0"/>
        </c:dLbls>
        <c:gapWidth val="219"/>
        <c:axId val="-1716992384"/>
        <c:axId val="-1503854144"/>
      </c:barChart>
      <c:lineChart>
        <c:grouping val="standard"/>
        <c:varyColors val="0"/>
        <c:ser>
          <c:idx val="2"/>
          <c:order val="2"/>
          <c:tx>
            <c:strRef>
              <c:f>Sheet1!$A$4</c:f>
              <c:strCache>
                <c:ptCount val="1"/>
                <c:pt idx="0">
                  <c:v>TFR(Japan)</c:v>
                </c:pt>
              </c:strCache>
            </c:strRef>
          </c:tx>
          <c:spPr>
            <a:ln w="34925" cap="rnd">
              <a:solidFill>
                <a:srgbClr val="0000CC"/>
              </a:solidFill>
              <a:round/>
            </a:ln>
            <a:effectLst/>
          </c:spPr>
          <c:marker>
            <c:symbol val="circle"/>
            <c:size val="5"/>
            <c:spPr>
              <a:solidFill>
                <a:srgbClr val="0000CC"/>
              </a:solidFill>
              <a:ln w="34925">
                <a:solidFill>
                  <a:srgbClr val="0000CC"/>
                </a:solidFill>
              </a:ln>
              <a:effectLst/>
            </c:spPr>
          </c:marker>
          <c:dPt>
            <c:idx val="3"/>
            <c:marker>
              <c:spPr>
                <a:solidFill>
                  <a:srgbClr val="0000CC"/>
                </a:solidFill>
                <a:ln w="31750">
                  <a:solidFill>
                    <a:srgbClr val="0000CC"/>
                  </a:solidFill>
                </a:ln>
                <a:effectLst/>
              </c:spPr>
            </c:marker>
            <c:bubble3D val="0"/>
            <c:extLst xmlns:c16r2="http://schemas.microsoft.com/office/drawing/2015/06/chart">
              <c:ext xmlns:c16="http://schemas.microsoft.com/office/drawing/2014/chart" uri="{C3380CC4-5D6E-409C-BE32-E72D297353CC}">
                <c16:uniqueId val="{0000000C-C738-4DFF-B111-0C0F9684C92D}"/>
              </c:ext>
            </c:extLst>
          </c:dPt>
          <c:cat>
            <c:strRef>
              <c:f>Sheet1!$B$1:$F$1</c:f>
              <c:strCache>
                <c:ptCount val="5"/>
                <c:pt idx="0">
                  <c:v>1992</c:v>
                </c:pt>
                <c:pt idx="1">
                  <c:v>2000</c:v>
                </c:pt>
                <c:pt idx="2">
                  <c:v>2015</c:v>
                </c:pt>
                <c:pt idx="3">
                  <c:v>2018</c:v>
                </c:pt>
                <c:pt idx="4">
                  <c:v>2030</c:v>
                </c:pt>
              </c:strCache>
            </c:strRef>
          </c:cat>
          <c:val>
            <c:numRef>
              <c:f>Sheet1!$B$4:$F$4</c:f>
              <c:numCache>
                <c:formatCode>General</c:formatCode>
                <c:ptCount val="5"/>
                <c:pt idx="1">
                  <c:v>1.37</c:v>
                </c:pt>
                <c:pt idx="2">
                  <c:v>1.41</c:v>
                </c:pt>
                <c:pt idx="3">
                  <c:v>1.42</c:v>
                </c:pt>
              </c:numCache>
            </c:numRef>
          </c:val>
          <c:smooth val="0"/>
          <c:extLst xmlns:c16r2="http://schemas.microsoft.com/office/drawing/2015/06/chart">
            <c:ext xmlns:c16="http://schemas.microsoft.com/office/drawing/2014/chart" uri="{C3380CC4-5D6E-409C-BE32-E72D297353CC}">
              <c16:uniqueId val="{0000000D-C738-4DFF-B111-0C0F9684C92D}"/>
            </c:ext>
          </c:extLst>
        </c:ser>
        <c:ser>
          <c:idx val="3"/>
          <c:order val="3"/>
          <c:tx>
            <c:strRef>
              <c:f>Sheet1!$A$5</c:f>
              <c:strCache>
                <c:ptCount val="1"/>
                <c:pt idx="0">
                  <c:v>TFR(Korea)</c:v>
                </c:pt>
              </c:strCache>
            </c:strRef>
          </c:tx>
          <c:spPr>
            <a:ln w="25400" cap="rnd">
              <a:solidFill>
                <a:srgbClr val="CC6600"/>
              </a:solidFill>
              <a:round/>
            </a:ln>
            <a:effectLst/>
          </c:spPr>
          <c:marker>
            <c:symbol val="triangle"/>
            <c:size val="5"/>
            <c:spPr>
              <a:solidFill>
                <a:srgbClr val="CC6600"/>
              </a:solidFill>
              <a:ln w="34925">
                <a:solidFill>
                  <a:srgbClr val="CC6600"/>
                </a:solidFill>
              </a:ln>
              <a:effectLst/>
            </c:spPr>
          </c:marker>
          <c:dPt>
            <c:idx val="2"/>
            <c:marker>
              <c:symbol val="triangle"/>
              <c:size val="8"/>
            </c:marker>
            <c:bubble3D val="0"/>
            <c:extLst xmlns:c16r2="http://schemas.microsoft.com/office/drawing/2015/06/chart">
              <c:ext xmlns:c16="http://schemas.microsoft.com/office/drawing/2014/chart" uri="{C3380CC4-5D6E-409C-BE32-E72D297353CC}">
                <c16:uniqueId val="{0000000E-C738-4DFF-B111-0C0F9684C92D}"/>
              </c:ext>
            </c:extLst>
          </c:dPt>
          <c:dPt>
            <c:idx val="3"/>
            <c:marker>
              <c:symbol val="triangle"/>
              <c:size val="6"/>
            </c:marker>
            <c:bubble3D val="0"/>
            <c:extLst xmlns:c16r2="http://schemas.microsoft.com/office/drawing/2015/06/chart">
              <c:ext xmlns:c16="http://schemas.microsoft.com/office/drawing/2014/chart" uri="{C3380CC4-5D6E-409C-BE32-E72D297353CC}">
                <c16:uniqueId val="{0000000F-C738-4DFF-B111-0C0F9684C92D}"/>
              </c:ext>
            </c:extLst>
          </c:dPt>
          <c:cat>
            <c:strRef>
              <c:f>Sheet1!$B$1:$F$1</c:f>
              <c:strCache>
                <c:ptCount val="5"/>
                <c:pt idx="0">
                  <c:v>1992</c:v>
                </c:pt>
                <c:pt idx="1">
                  <c:v>2000</c:v>
                </c:pt>
                <c:pt idx="2">
                  <c:v>2015</c:v>
                </c:pt>
                <c:pt idx="3">
                  <c:v>2018</c:v>
                </c:pt>
                <c:pt idx="4">
                  <c:v>2030</c:v>
                </c:pt>
              </c:strCache>
            </c:strRef>
          </c:cat>
          <c:val>
            <c:numRef>
              <c:f>Sheet1!$B$5:$F$5</c:f>
              <c:numCache>
                <c:formatCode>0.00</c:formatCode>
                <c:ptCount val="5"/>
                <c:pt idx="1">
                  <c:v>1.5</c:v>
                </c:pt>
                <c:pt idx="2" formatCode="General">
                  <c:v>1.23</c:v>
                </c:pt>
                <c:pt idx="3" formatCode="General">
                  <c:v>0.96</c:v>
                </c:pt>
              </c:numCache>
            </c:numRef>
          </c:val>
          <c:smooth val="0"/>
          <c:extLst xmlns:c16r2="http://schemas.microsoft.com/office/drawing/2015/06/chart">
            <c:ext xmlns:c16="http://schemas.microsoft.com/office/drawing/2014/chart" uri="{C3380CC4-5D6E-409C-BE32-E72D297353CC}">
              <c16:uniqueId val="{00000010-C738-4DFF-B111-0C0F9684C92D}"/>
            </c:ext>
          </c:extLst>
        </c:ser>
        <c:dLbls>
          <c:showLegendKey val="0"/>
          <c:showVal val="0"/>
          <c:showCatName val="0"/>
          <c:showSerName val="0"/>
          <c:showPercent val="0"/>
          <c:showBubbleSize val="0"/>
        </c:dLbls>
        <c:marker val="1"/>
        <c:smooth val="0"/>
        <c:axId val="-1503853600"/>
        <c:axId val="-1503851424"/>
      </c:lineChart>
      <c:catAx>
        <c:axId val="-1716992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en-US"/>
          </a:p>
        </c:txPr>
        <c:crossAx val="-1503854144"/>
        <c:crosses val="autoZero"/>
        <c:auto val="1"/>
        <c:lblAlgn val="ctr"/>
        <c:lblOffset val="100"/>
        <c:noMultiLvlLbl val="0"/>
      </c:catAx>
      <c:valAx>
        <c:axId val="-1503854144"/>
        <c:scaling>
          <c:orientation val="minMax"/>
          <c:max val="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330" b="0" i="0" u="none" strike="noStrike" kern="1200" baseline="0">
                    <a:solidFill>
                      <a:schemeClr val="tx1"/>
                    </a:solidFill>
                    <a:latin typeface="+mn-lt"/>
                    <a:ea typeface="+mn-ea"/>
                    <a:cs typeface="+mn-cs"/>
                  </a:defRPr>
                </a:pPr>
                <a:r>
                  <a:rPr lang="en-US" altLang="ja-JP" dirty="0">
                    <a:solidFill>
                      <a:schemeClr val="tx1"/>
                    </a:solidFill>
                  </a:rPr>
                  <a:t>18-year-olds(millions)</a:t>
                </a:r>
                <a:endParaRPr lang="ja-JP" altLang="en-US" dirty="0">
                  <a:solidFill>
                    <a:schemeClr val="tx1"/>
                  </a:solidFill>
                </a:endParaRP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197" b="0" i="0" u="none" strike="noStrike" kern="1200" baseline="0">
                <a:solidFill>
                  <a:schemeClr val="tx1">
                    <a:lumMod val="65000"/>
                    <a:lumOff val="35000"/>
                  </a:schemeClr>
                </a:solidFill>
                <a:latin typeface="+mn-lt"/>
                <a:ea typeface="+mn-ea"/>
                <a:cs typeface="+mn-cs"/>
              </a:defRPr>
            </a:pPr>
            <a:endParaRPr lang="en-US"/>
          </a:p>
        </c:txPr>
        <c:crossAx val="-1716992384"/>
        <c:crosses val="autoZero"/>
        <c:crossBetween val="between"/>
      </c:valAx>
      <c:valAx>
        <c:axId val="-1503851424"/>
        <c:scaling>
          <c:orientation val="minMax"/>
        </c:scaling>
        <c:delete val="0"/>
        <c:axPos val="r"/>
        <c:title>
          <c:tx>
            <c:rich>
              <a:bodyPr rot="-5400000" spcFirstLastPara="1" vertOverflow="ellipsis" vert="horz" wrap="square" anchor="ctr" anchorCtr="1"/>
              <a:lstStyle/>
              <a:p>
                <a:pPr>
                  <a:defRPr lang="ja-JP" sz="1330" b="0" i="0" u="none" strike="noStrike" kern="1200" baseline="0">
                    <a:solidFill>
                      <a:schemeClr val="tx1"/>
                    </a:solidFill>
                    <a:latin typeface="+mn-lt"/>
                    <a:ea typeface="+mn-ea"/>
                    <a:cs typeface="+mn-cs"/>
                  </a:defRPr>
                </a:pPr>
                <a:r>
                  <a:rPr lang="en-US" altLang="ja-JP" dirty="0">
                    <a:solidFill>
                      <a:schemeClr val="tx1"/>
                    </a:solidFill>
                  </a:rPr>
                  <a:t>Total Fertility Rate</a:t>
                </a:r>
                <a:endParaRPr lang="ja-JP" altLang="en-US" dirty="0">
                  <a:solidFill>
                    <a:schemeClr val="tx1"/>
                  </a:solidFill>
                </a:endParaRPr>
              </a:p>
            </c:rich>
          </c:tx>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ja-JP" sz="1197" b="0" i="0" u="none" strike="noStrike" kern="1200" baseline="0">
                <a:solidFill>
                  <a:schemeClr val="tx1">
                    <a:lumMod val="65000"/>
                    <a:lumOff val="35000"/>
                  </a:schemeClr>
                </a:solidFill>
                <a:latin typeface="+mn-lt"/>
                <a:ea typeface="+mn-ea"/>
                <a:cs typeface="+mn-cs"/>
              </a:defRPr>
            </a:pPr>
            <a:endParaRPr lang="en-US"/>
          </a:p>
        </c:txPr>
        <c:crossAx val="-1503853600"/>
        <c:crosses val="max"/>
        <c:crossBetween val="between"/>
      </c:valAx>
      <c:catAx>
        <c:axId val="-1503853600"/>
        <c:scaling>
          <c:orientation val="minMax"/>
        </c:scaling>
        <c:delete val="1"/>
        <c:axPos val="b"/>
        <c:numFmt formatCode="General" sourceLinked="1"/>
        <c:majorTickMark val="out"/>
        <c:minorTickMark val="none"/>
        <c:tickLblPos val="nextTo"/>
        <c:crossAx val="-1503851424"/>
        <c:crosses val="autoZero"/>
        <c:auto val="1"/>
        <c:lblAlgn val="ctr"/>
        <c:lblOffset val="100"/>
        <c:noMultiLvlLbl val="0"/>
      </c:catAx>
      <c:spPr>
        <a:noFill/>
        <a:ln>
          <a:noFill/>
        </a:ln>
        <a:effectLst/>
      </c:spPr>
    </c:plotArea>
    <c:legend>
      <c:legendPos val="b"/>
      <c:layout>
        <c:manualLayout>
          <c:xMode val="edge"/>
          <c:yMode val="edge"/>
          <c:x val="0.18248145612233249"/>
          <c:y val="0.80418973655321346"/>
          <c:w val="0.77513370611282295"/>
          <c:h val="0.19581026344678656"/>
        </c:manualLayout>
      </c:layout>
      <c:overlay val="0"/>
      <c:spPr>
        <a:noFill/>
        <a:ln>
          <a:noFill/>
        </a:ln>
        <a:effectLst/>
      </c:spPr>
      <c:txPr>
        <a:bodyPr rot="0" spcFirstLastPara="1" vertOverflow="ellipsis" vert="horz" wrap="square" anchor="ctr" anchorCtr="1"/>
        <a:lstStyle/>
        <a:p>
          <a:pPr>
            <a:defRPr lang="ja-JP"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EE12F6-1062-4946-AE85-DA75DB6B38D6}" type="doc">
      <dgm:prSet loTypeId="urn:microsoft.com/office/officeart/2005/8/layout/cycle8" loCatId="cycle" qsTypeId="urn:microsoft.com/office/officeart/2005/8/quickstyle/simple5" qsCatId="simple" csTypeId="urn:microsoft.com/office/officeart/2005/8/colors/colorful1" csCatId="colorful" phldr="1"/>
      <dgm:spPr/>
    </dgm:pt>
    <dgm:pt modelId="{CF8FED0E-C1D2-486F-B17A-D41B215E965E}">
      <dgm:prSet phldrT="[テキスト]" custT="1"/>
      <dgm:spPr/>
      <dgm:t>
        <a:bodyPr/>
        <a:lstStyle/>
        <a:p>
          <a:endParaRPr kumimoji="1" lang="ja-JP" altLang="en-US" sz="2000" dirty="0"/>
        </a:p>
      </dgm:t>
    </dgm:pt>
    <dgm:pt modelId="{4F74DC56-5A10-494C-96F4-EEAAE35565E2}" type="parTrans" cxnId="{8E2F8AE9-734B-4D46-8DC5-5D2B7EF3635D}">
      <dgm:prSet/>
      <dgm:spPr/>
      <dgm:t>
        <a:bodyPr/>
        <a:lstStyle/>
        <a:p>
          <a:endParaRPr kumimoji="1" lang="ja-JP" altLang="en-US"/>
        </a:p>
      </dgm:t>
    </dgm:pt>
    <dgm:pt modelId="{03623C4B-2CEB-4B71-A651-F653623696DD}" type="sibTrans" cxnId="{8E2F8AE9-734B-4D46-8DC5-5D2B7EF3635D}">
      <dgm:prSet/>
      <dgm:spPr/>
      <dgm:t>
        <a:bodyPr/>
        <a:lstStyle/>
        <a:p>
          <a:endParaRPr kumimoji="1" lang="ja-JP" altLang="en-US"/>
        </a:p>
      </dgm:t>
    </dgm:pt>
    <dgm:pt modelId="{78330A7A-A5A7-4E46-AFAE-1E18A1DB951C}">
      <dgm:prSet phldrT="[テキスト]" custT="1"/>
      <dgm:spPr/>
      <dgm:t>
        <a:bodyPr/>
        <a:lstStyle/>
        <a:p>
          <a:r>
            <a:rPr kumimoji="1" lang="en-US" altLang="ja-JP" sz="1800" b="1" dirty="0">
              <a:solidFill>
                <a:schemeClr val="tx1"/>
              </a:solidFill>
            </a:rPr>
            <a:t>Self-evaluation</a:t>
          </a:r>
          <a:endParaRPr kumimoji="1" lang="ja-JP" altLang="en-US" sz="1800" b="1" dirty="0">
            <a:solidFill>
              <a:schemeClr val="tx1"/>
            </a:solidFill>
          </a:endParaRPr>
        </a:p>
      </dgm:t>
    </dgm:pt>
    <dgm:pt modelId="{7D31AD0B-8E3D-4C20-8AAF-517A765AD966}" type="parTrans" cxnId="{10B54C07-AE57-4BEA-9E3C-9ABE83A7747E}">
      <dgm:prSet/>
      <dgm:spPr/>
      <dgm:t>
        <a:bodyPr/>
        <a:lstStyle/>
        <a:p>
          <a:endParaRPr kumimoji="1" lang="ja-JP" altLang="en-US"/>
        </a:p>
      </dgm:t>
    </dgm:pt>
    <dgm:pt modelId="{DA164B96-218D-4732-9645-83E1E4FF2085}" type="sibTrans" cxnId="{10B54C07-AE57-4BEA-9E3C-9ABE83A7747E}">
      <dgm:prSet/>
      <dgm:spPr/>
      <dgm:t>
        <a:bodyPr/>
        <a:lstStyle/>
        <a:p>
          <a:endParaRPr kumimoji="1" lang="ja-JP" altLang="en-US"/>
        </a:p>
      </dgm:t>
    </dgm:pt>
    <dgm:pt modelId="{470753F9-7E4A-412A-9C23-D66FA4A2F4B2}">
      <dgm:prSet phldrT="[テキスト]" custT="1"/>
      <dgm:spPr/>
      <dgm:t>
        <a:bodyPr/>
        <a:lstStyle/>
        <a:p>
          <a:endParaRPr kumimoji="1" lang="ja-JP" altLang="en-US" sz="2200" b="1" dirty="0">
            <a:solidFill>
              <a:schemeClr val="tx1"/>
            </a:solidFill>
          </a:endParaRPr>
        </a:p>
      </dgm:t>
    </dgm:pt>
    <dgm:pt modelId="{4C57777D-899C-49CF-8649-445A82AE0CA5}" type="parTrans" cxnId="{69668BD0-09A0-453B-8048-648FCA1A5FE9}">
      <dgm:prSet/>
      <dgm:spPr/>
      <dgm:t>
        <a:bodyPr/>
        <a:lstStyle/>
        <a:p>
          <a:endParaRPr kumimoji="1" lang="ja-JP" altLang="en-US"/>
        </a:p>
      </dgm:t>
    </dgm:pt>
    <dgm:pt modelId="{128A4372-B931-4C94-BB6A-AC56786798EE}" type="sibTrans" cxnId="{69668BD0-09A0-453B-8048-648FCA1A5FE9}">
      <dgm:prSet/>
      <dgm:spPr/>
      <dgm:t>
        <a:bodyPr/>
        <a:lstStyle/>
        <a:p>
          <a:endParaRPr kumimoji="1" lang="ja-JP" altLang="en-US"/>
        </a:p>
      </dgm:t>
    </dgm:pt>
    <dgm:pt modelId="{871E7AC8-7A10-4552-8FD2-118D15D32E8D}" type="pres">
      <dgm:prSet presAssocID="{99EE12F6-1062-4946-AE85-DA75DB6B38D6}" presName="compositeShape" presStyleCnt="0">
        <dgm:presLayoutVars>
          <dgm:chMax val="7"/>
          <dgm:dir/>
          <dgm:resizeHandles val="exact"/>
        </dgm:presLayoutVars>
      </dgm:prSet>
      <dgm:spPr/>
    </dgm:pt>
    <dgm:pt modelId="{82A511D0-418D-4105-B3FB-A2DBDE02612A}" type="pres">
      <dgm:prSet presAssocID="{99EE12F6-1062-4946-AE85-DA75DB6B38D6}" presName="wedge1" presStyleLbl="node1" presStyleIdx="0" presStyleCnt="3"/>
      <dgm:spPr/>
      <dgm:t>
        <a:bodyPr/>
        <a:lstStyle/>
        <a:p>
          <a:endParaRPr lang="en-US"/>
        </a:p>
      </dgm:t>
    </dgm:pt>
    <dgm:pt modelId="{D4455C11-1E7C-490F-8BC4-6909EEA1501F}" type="pres">
      <dgm:prSet presAssocID="{99EE12F6-1062-4946-AE85-DA75DB6B38D6}" presName="dummy1a" presStyleCnt="0"/>
      <dgm:spPr/>
    </dgm:pt>
    <dgm:pt modelId="{B696F7AA-AFBB-4442-ACAD-9517D89BA51B}" type="pres">
      <dgm:prSet presAssocID="{99EE12F6-1062-4946-AE85-DA75DB6B38D6}" presName="dummy1b" presStyleCnt="0"/>
      <dgm:spPr/>
    </dgm:pt>
    <dgm:pt modelId="{FCAF38FE-BE47-432F-AFF7-3C4D0E022A30}" type="pres">
      <dgm:prSet presAssocID="{99EE12F6-1062-4946-AE85-DA75DB6B38D6}" presName="wedge1Tx" presStyleLbl="node1" presStyleIdx="0" presStyleCnt="3">
        <dgm:presLayoutVars>
          <dgm:chMax val="0"/>
          <dgm:chPref val="0"/>
          <dgm:bulletEnabled val="1"/>
        </dgm:presLayoutVars>
      </dgm:prSet>
      <dgm:spPr/>
      <dgm:t>
        <a:bodyPr/>
        <a:lstStyle/>
        <a:p>
          <a:endParaRPr lang="en-US"/>
        </a:p>
      </dgm:t>
    </dgm:pt>
    <dgm:pt modelId="{A3EC66F8-8164-4BBE-8D12-1462085680EF}" type="pres">
      <dgm:prSet presAssocID="{99EE12F6-1062-4946-AE85-DA75DB6B38D6}" presName="wedge2" presStyleLbl="node1" presStyleIdx="1" presStyleCnt="3"/>
      <dgm:spPr/>
      <dgm:t>
        <a:bodyPr/>
        <a:lstStyle/>
        <a:p>
          <a:endParaRPr lang="en-US"/>
        </a:p>
      </dgm:t>
    </dgm:pt>
    <dgm:pt modelId="{1B903FF5-7332-4C8C-AFCF-C66B989E4C54}" type="pres">
      <dgm:prSet presAssocID="{99EE12F6-1062-4946-AE85-DA75DB6B38D6}" presName="dummy2a" presStyleCnt="0"/>
      <dgm:spPr/>
    </dgm:pt>
    <dgm:pt modelId="{731AEA98-2E89-495C-ACAD-7DF33D399A34}" type="pres">
      <dgm:prSet presAssocID="{99EE12F6-1062-4946-AE85-DA75DB6B38D6}" presName="dummy2b" presStyleCnt="0"/>
      <dgm:spPr/>
    </dgm:pt>
    <dgm:pt modelId="{ED8BF4EF-55A7-4057-8AEF-096266E87120}" type="pres">
      <dgm:prSet presAssocID="{99EE12F6-1062-4946-AE85-DA75DB6B38D6}" presName="wedge2Tx" presStyleLbl="node1" presStyleIdx="1" presStyleCnt="3">
        <dgm:presLayoutVars>
          <dgm:chMax val="0"/>
          <dgm:chPref val="0"/>
          <dgm:bulletEnabled val="1"/>
        </dgm:presLayoutVars>
      </dgm:prSet>
      <dgm:spPr/>
      <dgm:t>
        <a:bodyPr/>
        <a:lstStyle/>
        <a:p>
          <a:endParaRPr lang="en-US"/>
        </a:p>
      </dgm:t>
    </dgm:pt>
    <dgm:pt modelId="{7AA95047-1FA2-40DD-A6D4-790C3D995E14}" type="pres">
      <dgm:prSet presAssocID="{99EE12F6-1062-4946-AE85-DA75DB6B38D6}" presName="wedge3" presStyleLbl="node1" presStyleIdx="2" presStyleCnt="3"/>
      <dgm:spPr/>
      <dgm:t>
        <a:bodyPr/>
        <a:lstStyle/>
        <a:p>
          <a:endParaRPr lang="en-US"/>
        </a:p>
      </dgm:t>
    </dgm:pt>
    <dgm:pt modelId="{CE1D078D-A0BA-4B43-B159-9A6F4CF8C351}" type="pres">
      <dgm:prSet presAssocID="{99EE12F6-1062-4946-AE85-DA75DB6B38D6}" presName="dummy3a" presStyleCnt="0"/>
      <dgm:spPr/>
    </dgm:pt>
    <dgm:pt modelId="{B60BAAFF-237E-4B3E-8DD2-DD41E0DCA9B6}" type="pres">
      <dgm:prSet presAssocID="{99EE12F6-1062-4946-AE85-DA75DB6B38D6}" presName="dummy3b" presStyleCnt="0"/>
      <dgm:spPr/>
    </dgm:pt>
    <dgm:pt modelId="{50D6D4CA-32AE-46EB-B6A2-B86F81EEA991}" type="pres">
      <dgm:prSet presAssocID="{99EE12F6-1062-4946-AE85-DA75DB6B38D6}" presName="wedge3Tx" presStyleLbl="node1" presStyleIdx="2" presStyleCnt="3">
        <dgm:presLayoutVars>
          <dgm:chMax val="0"/>
          <dgm:chPref val="0"/>
          <dgm:bulletEnabled val="1"/>
        </dgm:presLayoutVars>
      </dgm:prSet>
      <dgm:spPr/>
      <dgm:t>
        <a:bodyPr/>
        <a:lstStyle/>
        <a:p>
          <a:endParaRPr lang="en-US"/>
        </a:p>
      </dgm:t>
    </dgm:pt>
    <dgm:pt modelId="{77965BF6-B00E-49EE-92BE-E2C2796D582A}" type="pres">
      <dgm:prSet presAssocID="{03623C4B-2CEB-4B71-A651-F653623696DD}" presName="arrowWedge1" presStyleLbl="fgSibTrans2D1" presStyleIdx="0" presStyleCnt="3"/>
      <dgm:spPr/>
    </dgm:pt>
    <dgm:pt modelId="{96CAD403-D942-462F-A5D7-5F88430941F2}" type="pres">
      <dgm:prSet presAssocID="{DA164B96-218D-4732-9645-83E1E4FF2085}" presName="arrowWedge2" presStyleLbl="fgSibTrans2D1" presStyleIdx="1" presStyleCnt="3"/>
      <dgm:spPr/>
    </dgm:pt>
    <dgm:pt modelId="{59157388-2F6C-43D1-B674-473C1C23CE1A}" type="pres">
      <dgm:prSet presAssocID="{128A4372-B931-4C94-BB6A-AC56786798EE}" presName="arrowWedge3" presStyleLbl="fgSibTrans2D1" presStyleIdx="2" presStyleCnt="3"/>
      <dgm:spPr/>
    </dgm:pt>
  </dgm:ptLst>
  <dgm:cxnLst>
    <dgm:cxn modelId="{FB06C490-E346-435B-BBCE-033071291F4B}" type="presOf" srcId="{CF8FED0E-C1D2-486F-B17A-D41B215E965E}" destId="{82A511D0-418D-4105-B3FB-A2DBDE02612A}" srcOrd="0" destOrd="0" presId="urn:microsoft.com/office/officeart/2005/8/layout/cycle8"/>
    <dgm:cxn modelId="{EEB5A085-A9FC-4C78-8C37-988C42300EBD}" type="presOf" srcId="{470753F9-7E4A-412A-9C23-D66FA4A2F4B2}" destId="{7AA95047-1FA2-40DD-A6D4-790C3D995E14}" srcOrd="0" destOrd="0" presId="urn:microsoft.com/office/officeart/2005/8/layout/cycle8"/>
    <dgm:cxn modelId="{C17B0887-4418-4E41-8A7A-F591A1F9A43F}" type="presOf" srcId="{470753F9-7E4A-412A-9C23-D66FA4A2F4B2}" destId="{50D6D4CA-32AE-46EB-B6A2-B86F81EEA991}" srcOrd="1" destOrd="0" presId="urn:microsoft.com/office/officeart/2005/8/layout/cycle8"/>
    <dgm:cxn modelId="{69668BD0-09A0-453B-8048-648FCA1A5FE9}" srcId="{99EE12F6-1062-4946-AE85-DA75DB6B38D6}" destId="{470753F9-7E4A-412A-9C23-D66FA4A2F4B2}" srcOrd="2" destOrd="0" parTransId="{4C57777D-899C-49CF-8649-445A82AE0CA5}" sibTransId="{128A4372-B931-4C94-BB6A-AC56786798EE}"/>
    <dgm:cxn modelId="{10B54C07-AE57-4BEA-9E3C-9ABE83A7747E}" srcId="{99EE12F6-1062-4946-AE85-DA75DB6B38D6}" destId="{78330A7A-A5A7-4E46-AFAE-1E18A1DB951C}" srcOrd="1" destOrd="0" parTransId="{7D31AD0B-8E3D-4C20-8AAF-517A765AD966}" sibTransId="{DA164B96-218D-4732-9645-83E1E4FF2085}"/>
    <dgm:cxn modelId="{9BED647F-37B3-4557-A675-E86CF792255F}" type="presOf" srcId="{99EE12F6-1062-4946-AE85-DA75DB6B38D6}" destId="{871E7AC8-7A10-4552-8FD2-118D15D32E8D}" srcOrd="0" destOrd="0" presId="urn:microsoft.com/office/officeart/2005/8/layout/cycle8"/>
    <dgm:cxn modelId="{E8D3EAD5-12DB-4BBE-AA62-6CB49B1C4330}" type="presOf" srcId="{CF8FED0E-C1D2-486F-B17A-D41B215E965E}" destId="{FCAF38FE-BE47-432F-AFF7-3C4D0E022A30}" srcOrd="1" destOrd="0" presId="urn:microsoft.com/office/officeart/2005/8/layout/cycle8"/>
    <dgm:cxn modelId="{C1950458-DCC2-4514-A595-02C02380A08F}" type="presOf" srcId="{78330A7A-A5A7-4E46-AFAE-1E18A1DB951C}" destId="{ED8BF4EF-55A7-4057-8AEF-096266E87120}" srcOrd="1" destOrd="0" presId="urn:microsoft.com/office/officeart/2005/8/layout/cycle8"/>
    <dgm:cxn modelId="{AAB77A05-C459-4691-AD4C-E6C7CF81B217}" type="presOf" srcId="{78330A7A-A5A7-4E46-AFAE-1E18A1DB951C}" destId="{A3EC66F8-8164-4BBE-8D12-1462085680EF}" srcOrd="0" destOrd="0" presId="urn:microsoft.com/office/officeart/2005/8/layout/cycle8"/>
    <dgm:cxn modelId="{8E2F8AE9-734B-4D46-8DC5-5D2B7EF3635D}" srcId="{99EE12F6-1062-4946-AE85-DA75DB6B38D6}" destId="{CF8FED0E-C1D2-486F-B17A-D41B215E965E}" srcOrd="0" destOrd="0" parTransId="{4F74DC56-5A10-494C-96F4-EEAAE35565E2}" sibTransId="{03623C4B-2CEB-4B71-A651-F653623696DD}"/>
    <dgm:cxn modelId="{5EC8590C-AC47-44DF-A0F3-FE77EC28B22B}" type="presParOf" srcId="{871E7AC8-7A10-4552-8FD2-118D15D32E8D}" destId="{82A511D0-418D-4105-B3FB-A2DBDE02612A}" srcOrd="0" destOrd="0" presId="urn:microsoft.com/office/officeart/2005/8/layout/cycle8"/>
    <dgm:cxn modelId="{B9FDF9C9-F4EB-4E42-88D3-985FDB038F97}" type="presParOf" srcId="{871E7AC8-7A10-4552-8FD2-118D15D32E8D}" destId="{D4455C11-1E7C-490F-8BC4-6909EEA1501F}" srcOrd="1" destOrd="0" presId="urn:microsoft.com/office/officeart/2005/8/layout/cycle8"/>
    <dgm:cxn modelId="{CEB61F4D-00B9-4030-A5A2-8ADD26AAD453}" type="presParOf" srcId="{871E7AC8-7A10-4552-8FD2-118D15D32E8D}" destId="{B696F7AA-AFBB-4442-ACAD-9517D89BA51B}" srcOrd="2" destOrd="0" presId="urn:microsoft.com/office/officeart/2005/8/layout/cycle8"/>
    <dgm:cxn modelId="{3AF6FACB-AEDB-47EB-B11F-D4C056F81903}" type="presParOf" srcId="{871E7AC8-7A10-4552-8FD2-118D15D32E8D}" destId="{FCAF38FE-BE47-432F-AFF7-3C4D0E022A30}" srcOrd="3" destOrd="0" presId="urn:microsoft.com/office/officeart/2005/8/layout/cycle8"/>
    <dgm:cxn modelId="{A2B6BE06-DF68-41D8-9FE4-C4ECB6A1359B}" type="presParOf" srcId="{871E7AC8-7A10-4552-8FD2-118D15D32E8D}" destId="{A3EC66F8-8164-4BBE-8D12-1462085680EF}" srcOrd="4" destOrd="0" presId="urn:microsoft.com/office/officeart/2005/8/layout/cycle8"/>
    <dgm:cxn modelId="{AD743E06-3656-42CB-8070-15103AC9B03A}" type="presParOf" srcId="{871E7AC8-7A10-4552-8FD2-118D15D32E8D}" destId="{1B903FF5-7332-4C8C-AFCF-C66B989E4C54}" srcOrd="5" destOrd="0" presId="urn:microsoft.com/office/officeart/2005/8/layout/cycle8"/>
    <dgm:cxn modelId="{257FD158-96CB-4638-8AF1-045DF752EEAA}" type="presParOf" srcId="{871E7AC8-7A10-4552-8FD2-118D15D32E8D}" destId="{731AEA98-2E89-495C-ACAD-7DF33D399A34}" srcOrd="6" destOrd="0" presId="urn:microsoft.com/office/officeart/2005/8/layout/cycle8"/>
    <dgm:cxn modelId="{EDC6DB73-98B7-464B-8B74-CBC5B22FF7B3}" type="presParOf" srcId="{871E7AC8-7A10-4552-8FD2-118D15D32E8D}" destId="{ED8BF4EF-55A7-4057-8AEF-096266E87120}" srcOrd="7" destOrd="0" presId="urn:microsoft.com/office/officeart/2005/8/layout/cycle8"/>
    <dgm:cxn modelId="{2002DFC2-FDE7-4669-AB63-34D10DBDEB8F}" type="presParOf" srcId="{871E7AC8-7A10-4552-8FD2-118D15D32E8D}" destId="{7AA95047-1FA2-40DD-A6D4-790C3D995E14}" srcOrd="8" destOrd="0" presId="urn:microsoft.com/office/officeart/2005/8/layout/cycle8"/>
    <dgm:cxn modelId="{DF7A41A4-F71E-40B6-8DF0-D667FCFA6135}" type="presParOf" srcId="{871E7AC8-7A10-4552-8FD2-118D15D32E8D}" destId="{CE1D078D-A0BA-4B43-B159-9A6F4CF8C351}" srcOrd="9" destOrd="0" presId="urn:microsoft.com/office/officeart/2005/8/layout/cycle8"/>
    <dgm:cxn modelId="{773EDF2B-E237-43A4-8313-8510C8C36886}" type="presParOf" srcId="{871E7AC8-7A10-4552-8FD2-118D15D32E8D}" destId="{B60BAAFF-237E-4B3E-8DD2-DD41E0DCA9B6}" srcOrd="10" destOrd="0" presId="urn:microsoft.com/office/officeart/2005/8/layout/cycle8"/>
    <dgm:cxn modelId="{9C6BB2C6-A7C5-49C5-9EDC-EF9470A16B5B}" type="presParOf" srcId="{871E7AC8-7A10-4552-8FD2-118D15D32E8D}" destId="{50D6D4CA-32AE-46EB-B6A2-B86F81EEA991}" srcOrd="11" destOrd="0" presId="urn:microsoft.com/office/officeart/2005/8/layout/cycle8"/>
    <dgm:cxn modelId="{5EDFDF4B-1590-48A4-A665-2D299752CC33}" type="presParOf" srcId="{871E7AC8-7A10-4552-8FD2-118D15D32E8D}" destId="{77965BF6-B00E-49EE-92BE-E2C2796D582A}" srcOrd="12" destOrd="0" presId="urn:microsoft.com/office/officeart/2005/8/layout/cycle8"/>
    <dgm:cxn modelId="{177CFE69-DD7D-4C22-8F21-4B24D3976609}" type="presParOf" srcId="{871E7AC8-7A10-4552-8FD2-118D15D32E8D}" destId="{96CAD403-D942-462F-A5D7-5F88430941F2}" srcOrd="13" destOrd="0" presId="urn:microsoft.com/office/officeart/2005/8/layout/cycle8"/>
    <dgm:cxn modelId="{D328AAD2-EE59-4073-B2EE-42DA035C021F}" type="presParOf" srcId="{871E7AC8-7A10-4552-8FD2-118D15D32E8D}" destId="{59157388-2F6C-43D1-B674-473C1C23CE1A}"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A511D0-418D-4105-B3FB-A2DBDE02612A}">
      <dsp:nvSpPr>
        <dsp:cNvPr id="0" name=""/>
        <dsp:cNvSpPr/>
      </dsp:nvSpPr>
      <dsp:spPr>
        <a:xfrm>
          <a:off x="849591" y="190859"/>
          <a:ext cx="2466487" cy="2466487"/>
        </a:xfrm>
        <a:prstGeom prst="pie">
          <a:avLst>
            <a:gd name="adj1" fmla="val 16200000"/>
            <a:gd name="adj2" fmla="val 180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kumimoji="1" lang="ja-JP" altLang="en-US" sz="2000" kern="1200" dirty="0"/>
        </a:p>
      </dsp:txBody>
      <dsp:txXfrm>
        <a:off x="2149488" y="713519"/>
        <a:ext cx="880888" cy="734073"/>
      </dsp:txXfrm>
    </dsp:sp>
    <dsp:sp modelId="{A3EC66F8-8164-4BBE-8D12-1462085680EF}">
      <dsp:nvSpPr>
        <dsp:cNvPr id="0" name=""/>
        <dsp:cNvSpPr/>
      </dsp:nvSpPr>
      <dsp:spPr>
        <a:xfrm>
          <a:off x="798793" y="278948"/>
          <a:ext cx="2466487" cy="2466487"/>
        </a:xfrm>
        <a:prstGeom prst="pie">
          <a:avLst>
            <a:gd name="adj1" fmla="val 1800000"/>
            <a:gd name="adj2" fmla="val 900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kumimoji="1" lang="en-US" altLang="ja-JP" sz="1800" b="1" kern="1200" dirty="0">
              <a:solidFill>
                <a:schemeClr val="tx1"/>
              </a:solidFill>
            </a:rPr>
            <a:t>Self-evaluation</a:t>
          </a:r>
          <a:endParaRPr kumimoji="1" lang="ja-JP" altLang="en-US" sz="1800" b="1" kern="1200" dirty="0">
            <a:solidFill>
              <a:schemeClr val="tx1"/>
            </a:solidFill>
          </a:endParaRPr>
        </a:p>
      </dsp:txBody>
      <dsp:txXfrm>
        <a:off x="1386052" y="1879228"/>
        <a:ext cx="1321332" cy="645984"/>
      </dsp:txXfrm>
    </dsp:sp>
    <dsp:sp modelId="{7AA95047-1FA2-40DD-A6D4-790C3D995E14}">
      <dsp:nvSpPr>
        <dsp:cNvPr id="0" name=""/>
        <dsp:cNvSpPr/>
      </dsp:nvSpPr>
      <dsp:spPr>
        <a:xfrm>
          <a:off x="747995" y="190859"/>
          <a:ext cx="2466487" cy="2466487"/>
        </a:xfrm>
        <a:prstGeom prst="pie">
          <a:avLst>
            <a:gd name="adj1" fmla="val 9000000"/>
            <a:gd name="adj2" fmla="val 162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kumimoji="1" lang="ja-JP" altLang="en-US" sz="2200" b="1" kern="1200" dirty="0">
            <a:solidFill>
              <a:schemeClr val="tx1"/>
            </a:solidFill>
          </a:endParaRPr>
        </a:p>
      </dsp:txBody>
      <dsp:txXfrm>
        <a:off x="1033696" y="713519"/>
        <a:ext cx="880888" cy="734073"/>
      </dsp:txXfrm>
    </dsp:sp>
    <dsp:sp modelId="{77965BF6-B00E-49EE-92BE-E2C2796D582A}">
      <dsp:nvSpPr>
        <dsp:cNvPr id="0" name=""/>
        <dsp:cNvSpPr/>
      </dsp:nvSpPr>
      <dsp:spPr>
        <a:xfrm>
          <a:off x="697107" y="38171"/>
          <a:ext cx="2771862" cy="2771862"/>
        </a:xfrm>
        <a:prstGeom prst="circularArrow">
          <a:avLst>
            <a:gd name="adj1" fmla="val 5085"/>
            <a:gd name="adj2" fmla="val 327528"/>
            <a:gd name="adj3" fmla="val 1472472"/>
            <a:gd name="adj4" fmla="val 16199432"/>
            <a:gd name="adj5" fmla="val 5932"/>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6CAD403-D942-462F-A5D7-5F88430941F2}">
      <dsp:nvSpPr>
        <dsp:cNvPr id="0" name=""/>
        <dsp:cNvSpPr/>
      </dsp:nvSpPr>
      <dsp:spPr>
        <a:xfrm>
          <a:off x="646105" y="126104"/>
          <a:ext cx="2771862" cy="2771862"/>
        </a:xfrm>
        <a:prstGeom prst="circularArrow">
          <a:avLst>
            <a:gd name="adj1" fmla="val 5085"/>
            <a:gd name="adj2" fmla="val 327528"/>
            <a:gd name="adj3" fmla="val 8671970"/>
            <a:gd name="adj4" fmla="val 1800502"/>
            <a:gd name="adj5" fmla="val 5932"/>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9157388-2F6C-43D1-B674-473C1C23CE1A}">
      <dsp:nvSpPr>
        <dsp:cNvPr id="0" name=""/>
        <dsp:cNvSpPr/>
      </dsp:nvSpPr>
      <dsp:spPr>
        <a:xfrm>
          <a:off x="595104" y="38171"/>
          <a:ext cx="2771862" cy="2771862"/>
        </a:xfrm>
        <a:prstGeom prst="circularArrow">
          <a:avLst>
            <a:gd name="adj1" fmla="val 5085"/>
            <a:gd name="adj2" fmla="val 327528"/>
            <a:gd name="adj3" fmla="val 15873039"/>
            <a:gd name="adj4" fmla="val 9000000"/>
            <a:gd name="adj5" fmla="val 5932"/>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C85EEB4-EF5F-4734-A1E4-DD5DDC6B7B3E}" type="datetimeFigureOut">
              <a:rPr kumimoji="1" lang="ja-JP" altLang="en-US" smtClean="0"/>
              <a:t>2019/5/29</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56C5CD21-C7C1-4297-8CC7-92C5389465AB}" type="slidenum">
              <a:rPr kumimoji="1" lang="ja-JP" altLang="en-US" smtClean="0"/>
              <a:t>‹#›</a:t>
            </a:fld>
            <a:endParaRPr kumimoji="1" lang="ja-JP" altLang="en-US"/>
          </a:p>
        </p:txBody>
      </p:sp>
    </p:spTree>
    <p:extLst>
      <p:ext uri="{BB962C8B-B14F-4D97-AF65-F5344CB8AC3E}">
        <p14:creationId xmlns:p14="http://schemas.microsoft.com/office/powerpoint/2010/main" val="3157832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090024A-B051-42FD-8BF6-25C4D39F8CF8}" type="datetimeFigureOut">
              <a:rPr kumimoji="1" lang="ja-JP" altLang="en-US" smtClean="0"/>
              <a:t>2019/5/29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7511A59-1CF0-4260-81CC-8CE6B16C9FE2}" type="slidenum">
              <a:rPr kumimoji="1" lang="ja-JP" altLang="en-US" smtClean="0"/>
              <a:t>‹#›</a:t>
            </a:fld>
            <a:endParaRPr kumimoji="1" lang="ja-JP" altLang="en-US"/>
          </a:p>
        </p:txBody>
      </p:sp>
    </p:spTree>
    <p:extLst>
      <p:ext uri="{BB962C8B-B14F-4D97-AF65-F5344CB8AC3E}">
        <p14:creationId xmlns:p14="http://schemas.microsoft.com/office/powerpoint/2010/main" val="5685070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Thank you very much for your kind introduction. Good afternoon, I'm Sounghee Kim from the National Institution for Academic Degrees and Quality Enhancement (NIAD-QE), in Japan. I’m happy to have this chance to speak to you today about our joint research, and the results of our study.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The topic of our research is “External and Internal Quality Assurance Systems in Higher Education: A Comparative Study between NIAD-QE in Japan and KUAI in Korea.”</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D7511A59-1CF0-4260-81CC-8CE6B16C9FE2}" type="slidenum">
              <a:rPr kumimoji="1" lang="ja-JP" altLang="en-US" smtClean="0"/>
              <a:t>1</a:t>
            </a:fld>
            <a:endParaRPr kumimoji="1" lang="ja-JP" altLang="en-US"/>
          </a:p>
        </p:txBody>
      </p:sp>
    </p:spTree>
    <p:extLst>
      <p:ext uri="{BB962C8B-B14F-4D97-AF65-F5344CB8AC3E}">
        <p14:creationId xmlns:p14="http://schemas.microsoft.com/office/powerpoint/2010/main" val="2465882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The main change from the first cycle represents the first criterion.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In the first cycle, NIAD-QE checked whether data and materials regarding the condition of education are appropriately collected and accumulated.</a:t>
            </a:r>
          </a:p>
          <a:p>
            <a:r>
              <a:rPr kumimoji="1" lang="en-US" altLang="ja-JP" sz="1200" kern="1200" dirty="0">
                <a:solidFill>
                  <a:schemeClr val="tx1"/>
                </a:solidFill>
                <a:effectLst/>
                <a:latin typeface="+mn-lt"/>
                <a:ea typeface="+mn-ea"/>
                <a:cs typeface="+mn-cs"/>
              </a:rPr>
              <a:t>In the second cycle, in addition to the collection and accumulation of data and materials, a system is used to analyze them and improve and enhance the quality of education. </a:t>
            </a:r>
          </a:p>
          <a:p>
            <a:r>
              <a:rPr kumimoji="1" lang="en-US" altLang="ja-JP" sz="1200" kern="1200" dirty="0">
                <a:solidFill>
                  <a:schemeClr val="tx1"/>
                </a:solidFill>
                <a:effectLst/>
                <a:latin typeface="+mn-lt"/>
                <a:ea typeface="+mn-ea"/>
                <a:cs typeface="+mn-cs"/>
              </a:rPr>
              <a:t>  To conduct this process, universities have such as an IR(</a:t>
            </a:r>
            <a:r>
              <a:rPr kumimoji="1" lang="en-US" altLang="ja-JP" sz="1200" kern="1200" dirty="0" err="1">
                <a:solidFill>
                  <a:schemeClr val="tx1"/>
                </a:solidFill>
                <a:effectLst/>
                <a:latin typeface="+mn-lt"/>
                <a:ea typeface="+mn-ea"/>
                <a:cs typeface="+mn-cs"/>
              </a:rPr>
              <a:t>Instiutional</a:t>
            </a:r>
            <a:r>
              <a:rPr kumimoji="1" lang="en-US" altLang="ja-JP" sz="1200" kern="1200" dirty="0">
                <a:solidFill>
                  <a:schemeClr val="tx1"/>
                </a:solidFill>
                <a:effectLst/>
                <a:latin typeface="+mn-lt"/>
                <a:ea typeface="+mn-ea"/>
                <a:cs typeface="+mn-cs"/>
              </a:rPr>
              <a:t> Research) office, evaluation office.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In addition, criteria include opinions from the university community and stakeholders in society, as well as FD and professional support. </a:t>
            </a:r>
          </a:p>
          <a:p>
            <a:r>
              <a:rPr kumimoji="1" lang="en-US" altLang="ja-JP" sz="1200" kern="1200" dirty="0">
                <a:solidFill>
                  <a:schemeClr val="tx1"/>
                </a:solidFill>
                <a:effectLst/>
                <a:latin typeface="+mn-lt"/>
                <a:ea typeface="+mn-ea"/>
                <a:cs typeface="+mn-cs"/>
              </a:rPr>
              <a:t>These criteria are the same as in the first cycle.</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10</a:t>
            </a:fld>
            <a:endParaRPr kumimoji="1" lang="ja-JP" altLang="en-US"/>
          </a:p>
        </p:txBody>
      </p:sp>
    </p:spTree>
    <p:extLst>
      <p:ext uri="{BB962C8B-B14F-4D97-AF65-F5344CB8AC3E}">
        <p14:creationId xmlns:p14="http://schemas.microsoft.com/office/powerpoint/2010/main" val="130260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Next, I’d like to explain Korea’ s national QA system.</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In Korea, there is no follow-up examination in ex-ante QA</a:t>
            </a:r>
            <a:r>
              <a:rPr kumimoji="1" lang="en-US" altLang="ja-JP" sz="1200" strike="sngStrike" kern="1200" dirty="0">
                <a:solidFill>
                  <a:schemeClr val="tx1"/>
                </a:solidFill>
                <a:effectLst/>
                <a:latin typeface="+mn-lt"/>
                <a:ea typeface="+mn-ea"/>
                <a:cs typeface="+mn-cs"/>
              </a:rPr>
              <a:t>, and it is simpler than the system in Japan</a:t>
            </a:r>
            <a:r>
              <a:rPr kumimoji="1" lang="en-US" altLang="ja-JP" sz="1200" kern="1200" dirty="0">
                <a:solidFill>
                  <a:schemeClr val="tx1"/>
                </a:solidFill>
                <a:effectLst/>
                <a:latin typeface="+mn-lt"/>
                <a:ea typeface="+mn-ea"/>
                <a:cs typeface="+mn-cs"/>
              </a:rPr>
              <a:t>. </a:t>
            </a:r>
          </a:p>
          <a:p>
            <a:r>
              <a:rPr kumimoji="1" lang="en-US" altLang="ja-JP" sz="1200" kern="1200" dirty="0">
                <a:solidFill>
                  <a:schemeClr val="tx1"/>
                </a:solidFill>
                <a:effectLst/>
                <a:latin typeface="+mn-lt"/>
                <a:ea typeface="+mn-ea"/>
                <a:cs typeface="+mn-cs"/>
              </a:rPr>
              <a:t>Korea’s national QA system is characterized by the linkage of university information disclosure, self-evaluation, and institutional evaluation and accreditation. In 2007, the government revised laws and regulations, and in 2008 a new QA system was launched.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In addition to institutional evaluation and accreditation, university structural evaluations are conducti by the government.</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In terms of internal QA, although there is no direct provision, there are relevant criteria, including self-review. </a:t>
            </a:r>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11</a:t>
            </a:fld>
            <a:endParaRPr kumimoji="1" lang="ja-JP" altLang="en-US"/>
          </a:p>
        </p:txBody>
      </p:sp>
    </p:spTree>
    <p:extLst>
      <p:ext uri="{BB962C8B-B14F-4D97-AF65-F5344CB8AC3E}">
        <p14:creationId xmlns:p14="http://schemas.microsoft.com/office/powerpoint/2010/main" val="1323349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This slide shows the standards for the first and second cycle of KUAI’s evaluation and accreditation. </a:t>
            </a:r>
          </a:p>
          <a:p>
            <a:r>
              <a:rPr kumimoji="1" lang="en-US" altLang="ja-JP" sz="1200" kern="1200" dirty="0">
                <a:solidFill>
                  <a:schemeClr val="tx1"/>
                </a:solidFill>
                <a:effectLst/>
                <a:latin typeface="+mn-lt"/>
                <a:ea typeface="+mn-ea"/>
                <a:cs typeface="+mn-cs"/>
              </a:rPr>
              <a:t>The criteria for self-review used in KUAI’ s standards belong to standards management. </a:t>
            </a:r>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12</a:t>
            </a:fld>
            <a:endParaRPr kumimoji="1" lang="ja-JP" altLang="en-US"/>
          </a:p>
        </p:txBody>
      </p:sp>
    </p:spTree>
    <p:extLst>
      <p:ext uri="{BB962C8B-B14F-4D97-AF65-F5344CB8AC3E}">
        <p14:creationId xmlns:p14="http://schemas.microsoft.com/office/powerpoint/2010/main" val="792990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As you can see, including self-review, there are several standards related to internal QA. </a:t>
            </a:r>
            <a:r>
              <a:rPr kumimoji="1" lang="en-US" altLang="ja-JP" sz="1200" strike="sngStrike" kern="1200" dirty="0">
                <a:solidFill>
                  <a:schemeClr val="tx1"/>
                </a:solidFill>
                <a:effectLst/>
                <a:latin typeface="+mn-lt"/>
                <a:ea typeface="+mn-ea"/>
                <a:cs typeface="+mn-cs"/>
              </a:rPr>
              <a:t>As mentioned earlier, </a:t>
            </a:r>
            <a:r>
              <a:rPr kumimoji="1" lang="en-US" altLang="ja-JP" sz="1200" kern="1200" dirty="0">
                <a:solidFill>
                  <a:schemeClr val="tx1"/>
                </a:solidFill>
                <a:effectLst/>
                <a:latin typeface="+mn-lt"/>
                <a:ea typeface="+mn-ea"/>
                <a:cs typeface="+mn-cs"/>
              </a:rPr>
              <a:t>Korean universities are required to conduct self-evaluation every 2 years. However, if universities receive institutional accreditation, they are considered to have conducted mandatory self-evaluation. Regarding self-review, KUAI evaluate “systematic implementation” and “reflecting results” more strictly than in the first cycle.</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In addition, several types of criteria are used, including a student evaluation system, FD, and student satisfaction.</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13</a:t>
            </a:fld>
            <a:endParaRPr kumimoji="1" lang="ja-JP" altLang="en-US" dirty="0"/>
          </a:p>
        </p:txBody>
      </p:sp>
    </p:spTree>
    <p:extLst>
      <p:ext uri="{BB962C8B-B14F-4D97-AF65-F5344CB8AC3E}">
        <p14:creationId xmlns:p14="http://schemas.microsoft.com/office/powerpoint/2010/main" val="22740183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Finally, I would like to present our conclusions and the identified some challenges of internal QA.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In both Japan and Korea, it is believed that a university should take the primary responsibility for its own QA</a:t>
            </a:r>
            <a:r>
              <a:rPr kumimoji="1" lang="en-US" altLang="ja-JP" sz="1200" kern="1200">
                <a:solidFill>
                  <a:schemeClr val="tx1"/>
                </a:solidFill>
                <a:effectLst/>
                <a:latin typeface="+mn-lt"/>
                <a:ea typeface="+mn-ea"/>
                <a:cs typeface="+mn-cs"/>
              </a:rPr>
              <a:t>. </a:t>
            </a:r>
          </a:p>
          <a:p>
            <a:r>
              <a:rPr kumimoji="1" lang="en-US" altLang="ja-JP" sz="1200" kern="1200">
                <a:solidFill>
                  <a:schemeClr val="tx1"/>
                </a:solidFill>
                <a:effectLst/>
                <a:latin typeface="+mn-lt"/>
                <a:ea typeface="+mn-ea"/>
                <a:cs typeface="+mn-cs"/>
              </a:rPr>
              <a:t>In </a:t>
            </a:r>
            <a:r>
              <a:rPr kumimoji="1" lang="en-US" altLang="ja-JP" sz="1200" kern="1200" dirty="0">
                <a:solidFill>
                  <a:schemeClr val="tx1"/>
                </a:solidFill>
                <a:effectLst/>
                <a:latin typeface="+mn-lt"/>
                <a:ea typeface="+mn-ea"/>
                <a:cs typeface="+mn-cs"/>
              </a:rPr>
              <a:t>addition, both countries have made it compulsory to undergo institutional evaluation and accreditation by a third party that is certified by the government, as a public QA system.</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In Japan, the CEA emphasizes learning outcomes and internal QA.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Internal QA in NIAD-QE’s CEA is defined as a process by which HE institutions (HEIs) themselves take responsibility for checking and evaluating the quality of their activities. This system requires not only the collection and accumulation of data and materials, but also analysis to improve and enhance the quality of education.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a:t>
            </a:r>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14</a:t>
            </a:fld>
            <a:endParaRPr kumimoji="1" lang="ja-JP" altLang="en-US" dirty="0"/>
          </a:p>
        </p:txBody>
      </p:sp>
    </p:spTree>
    <p:extLst>
      <p:ext uri="{BB962C8B-B14F-4D97-AF65-F5344CB8AC3E}">
        <p14:creationId xmlns:p14="http://schemas.microsoft.com/office/powerpoint/2010/main" val="17091939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   However, several challenges remain for internal QA in Japan.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We have found that some universities have difficulty collaborating with other departments and IR.</a:t>
            </a:r>
            <a:r>
              <a:rPr kumimoji="1" lang="mi-NZ" altLang="ja-JP" sz="1200" kern="1200" dirty="0">
                <a:solidFill>
                  <a:schemeClr val="tx1"/>
                </a:solidFill>
                <a:effectLst/>
                <a:latin typeface="+mn-lt"/>
                <a:ea typeface="+mn-ea"/>
                <a:cs typeface="+mn-cs"/>
              </a:rPr>
              <a:t> In addition, </a:t>
            </a:r>
            <a:r>
              <a:rPr kumimoji="1" lang="en-US" altLang="ja-JP" sz="1200" kern="1200" dirty="0">
                <a:solidFill>
                  <a:schemeClr val="tx1"/>
                </a:solidFill>
                <a:effectLst/>
                <a:latin typeface="+mn-lt"/>
                <a:ea typeface="+mn-ea"/>
                <a:cs typeface="+mn-cs"/>
              </a:rPr>
              <a:t>there is insufficient IR support for personnel in charge of internal QA.</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Therefore, further consideration of effective ways to cooperate within the university is required, to generate a consensus on measures for using IR data for internal QA. </a:t>
            </a:r>
            <a:r>
              <a:rPr kumimoji="1" lang="en-GB" altLang="ja-JP" sz="1200" kern="1200" dirty="0">
                <a:solidFill>
                  <a:schemeClr val="tx1"/>
                </a:solidFill>
                <a:effectLst/>
                <a:latin typeface="+mn-lt"/>
                <a:ea typeface="+mn-ea"/>
                <a:cs typeface="+mn-cs"/>
              </a:rPr>
              <a:t>Regarding the awareness of internal QA in the day-to-day work of university management, although the faculty and staff involved in the evaluation work may understand the importance of internal QA, it has been found that general faculty members are not always conscious of internal QA unless they receive feedback regarding course evaluation or updating the curriculum for the next fiscal year.</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15</a:t>
            </a:fld>
            <a:endParaRPr kumimoji="1" lang="ja-JP" altLang="en-US" dirty="0"/>
          </a:p>
        </p:txBody>
      </p:sp>
    </p:spTree>
    <p:extLst>
      <p:ext uri="{BB962C8B-B14F-4D97-AF65-F5344CB8AC3E}">
        <p14:creationId xmlns:p14="http://schemas.microsoft.com/office/powerpoint/2010/main" val="261301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In Korea, QA systems typically consist of three components: mandatory self-evaluation conducted once every 2 years, Educational Institutions Information Disclosure to meet consumers’ right to know, and Institutional Accreditation performed by a third party to examine the operations of institutions.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KUAI’s accreditation system emphasizes the strengthening of evaluation for curriculum and learning, and rigorous self-review. </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16</a:t>
            </a:fld>
            <a:endParaRPr kumimoji="1" lang="ja-JP" altLang="en-US"/>
          </a:p>
        </p:txBody>
      </p:sp>
    </p:spTree>
    <p:extLst>
      <p:ext uri="{BB962C8B-B14F-4D97-AF65-F5344CB8AC3E}">
        <p14:creationId xmlns:p14="http://schemas.microsoft.com/office/powerpoint/2010/main" val="1087181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However, because there is no direct or clear definition of internal QA, KUAI considers not only discussing it but also examining the system of internal QA. Moreover, KUAI plans to implement an internal QA structure that focuses on student assessment (learning outcomes) as well as continuous quality improvement. Furthermore, it is necessary to think about how to use the self-evaluation(internal QA) results to improve the university's natural role, such as education and research.</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17</a:t>
            </a:fld>
            <a:endParaRPr kumimoji="1" lang="ja-JP" altLang="en-US"/>
          </a:p>
        </p:txBody>
      </p:sp>
    </p:spTree>
    <p:extLst>
      <p:ext uri="{BB962C8B-B14F-4D97-AF65-F5344CB8AC3E}">
        <p14:creationId xmlns:p14="http://schemas.microsoft.com/office/powerpoint/2010/main" val="661004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As you can see, this is the content of my presentation</a:t>
            </a:r>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2</a:t>
            </a:fld>
            <a:endParaRPr kumimoji="1" lang="ja-JP" altLang="en-US"/>
          </a:p>
        </p:txBody>
      </p:sp>
    </p:spTree>
    <p:extLst>
      <p:ext uri="{BB962C8B-B14F-4D97-AF65-F5344CB8AC3E}">
        <p14:creationId xmlns:p14="http://schemas.microsoft.com/office/powerpoint/2010/main" val="2853969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Environmental changes in higher education (HE) are similar between Japan and Korea. </a:t>
            </a:r>
            <a:r>
              <a:rPr kumimoji="1" lang="en-US" altLang="ja-JP" sz="1200" strike="noStrike" kern="1200" dirty="0">
                <a:solidFill>
                  <a:schemeClr val="tx1"/>
                </a:solidFill>
                <a:effectLst/>
                <a:latin typeface="+mn-lt"/>
                <a:ea typeface="+mn-ea"/>
                <a:cs typeface="+mn-cs"/>
              </a:rPr>
              <a:t>As you can see,</a:t>
            </a:r>
            <a:r>
              <a:rPr kumimoji="1" lang="en-US" altLang="ja-JP" sz="1200" kern="1200" dirty="0">
                <a:solidFill>
                  <a:schemeClr val="tx1"/>
                </a:solidFill>
                <a:effectLst/>
                <a:latin typeface="+mn-lt"/>
                <a:ea typeface="+mn-ea"/>
                <a:cs typeface="+mn-cs"/>
              </a:rPr>
              <a:t> according to Martin </a:t>
            </a:r>
            <a:r>
              <a:rPr kumimoji="1" lang="en-US" altLang="ja-JP" sz="1200" kern="1200" dirty="0" err="1">
                <a:solidFill>
                  <a:schemeClr val="tx1"/>
                </a:solidFill>
                <a:effectLst/>
                <a:latin typeface="+mn-lt"/>
                <a:ea typeface="+mn-ea"/>
                <a:cs typeface="+mn-cs"/>
              </a:rPr>
              <a:t>Trow’s</a:t>
            </a:r>
            <a:r>
              <a:rPr kumimoji="1" lang="en-US" altLang="ja-JP" sz="1200" kern="1200" dirty="0">
                <a:solidFill>
                  <a:schemeClr val="tx1"/>
                </a:solidFill>
                <a:effectLst/>
                <a:latin typeface="+mn-lt"/>
                <a:ea typeface="+mn-ea"/>
                <a:cs typeface="+mn-cs"/>
              </a:rPr>
              <a:t> classification of the three stages of HE, Japan moved quickly from elite to mass HE, and entered the universal phase in 2005.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In Korea, the transition from mass to universal HE was achieved in a shorter time compared with Japan, but the development of HE expanded rapidly in both countries.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In addition, in both countries, private universities account for a large proportion of HE institutions.</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3</a:t>
            </a:fld>
            <a:endParaRPr kumimoji="1" lang="ja-JP" altLang="en-US"/>
          </a:p>
        </p:txBody>
      </p:sp>
    </p:spTree>
    <p:extLst>
      <p:ext uri="{BB962C8B-B14F-4D97-AF65-F5344CB8AC3E}">
        <p14:creationId xmlns:p14="http://schemas.microsoft.com/office/powerpoint/2010/main" val="916677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Another similarity between the two countries is the decline in the 18-year-old population.  The 18-year-old population peaked in 1992 in Japan and 1989 in Korea, and is expected to continue to decline in both countries from now on.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In addition, HE in both countries is affected by a range of environmental changes, including financial difficulties, the 4th industrial revolution, and international competition.</a:t>
            </a:r>
            <a:endParaRPr kumimoji="1" lang="ja-JP" altLang="ja-JP" sz="1200" kern="1200" dirty="0">
              <a:solidFill>
                <a:schemeClr val="tx1"/>
              </a:solidFill>
              <a:effectLst/>
              <a:latin typeface="+mn-lt"/>
              <a:ea typeface="+mn-ea"/>
              <a:cs typeface="+mn-cs"/>
            </a:endParaRPr>
          </a:p>
          <a:p>
            <a:r>
              <a:rPr kumimoji="1" lang="mi-NZ" altLang="ja-JP" sz="1200" kern="1200" dirty="0">
                <a:solidFill>
                  <a:schemeClr val="tx1"/>
                </a:solidFill>
                <a:effectLst/>
                <a:latin typeface="+mn-lt"/>
                <a:ea typeface="+mn-ea"/>
                <a:cs typeface="+mn-cs"/>
              </a:rPr>
              <a:t>   To</a:t>
            </a:r>
            <a:r>
              <a:rPr kumimoji="1" lang="en-US" altLang="ja-JP" sz="1200" kern="1200" dirty="0">
                <a:solidFill>
                  <a:schemeClr val="tx1"/>
                </a:solidFill>
                <a:effectLst/>
                <a:latin typeface="+mn-lt"/>
                <a:ea typeface="+mn-ea"/>
                <a:cs typeface="+mn-cs"/>
              </a:rPr>
              <a:t> cope with these changes, both Korea and Japan are pursuing policies focused on university reform and quality assurance (QA), designed to enhance QA systems, particularly internal QA</a:t>
            </a:r>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4</a:t>
            </a:fld>
            <a:endParaRPr kumimoji="1" lang="ja-JP" altLang="en-US"/>
          </a:p>
        </p:txBody>
      </p:sp>
    </p:spTree>
    <p:extLst>
      <p:ext uri="{BB962C8B-B14F-4D97-AF65-F5344CB8AC3E}">
        <p14:creationId xmlns:p14="http://schemas.microsoft.com/office/powerpoint/2010/main" val="1355631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Under these circumstances, NIAD-QE and the KUAI(Korean University Accreditation Institute) began a joint research to increase mutual understanding of the implications of recent changes, by determining how NIAD-QE and KUAI have developed and changed external and internal QA systems.</a:t>
            </a:r>
            <a:endParaRPr kumimoji="1" lang="ja-JP" altLang="ja-JP" sz="1200" kern="1200" dirty="0">
              <a:solidFill>
                <a:schemeClr val="tx1"/>
              </a:solidFill>
              <a:effectLst/>
              <a:latin typeface="+mn-lt"/>
              <a:ea typeface="+mn-ea"/>
              <a:cs typeface="+mn-cs"/>
            </a:endParaRPr>
          </a:p>
          <a:p>
            <a:r>
              <a:rPr kumimoji="1" lang="mi-NZ" altLang="ja-JP" sz="1200" kern="1200" dirty="0">
                <a:solidFill>
                  <a:schemeClr val="tx1"/>
                </a:solidFill>
                <a:effectLst/>
                <a:latin typeface="+mn-lt"/>
                <a:ea typeface="+mn-ea"/>
                <a:cs typeface="+mn-cs"/>
              </a:rPr>
              <a:t>   The m</a:t>
            </a:r>
            <a:r>
              <a:rPr kumimoji="1" lang="en-US" altLang="ja-JP" sz="1200" kern="1200" dirty="0" err="1">
                <a:solidFill>
                  <a:schemeClr val="tx1"/>
                </a:solidFill>
                <a:effectLst/>
                <a:latin typeface="+mn-lt"/>
                <a:ea typeface="+mn-ea"/>
                <a:cs typeface="+mn-cs"/>
              </a:rPr>
              <a:t>ain</a:t>
            </a:r>
            <a:r>
              <a:rPr kumimoji="1" lang="en-US" altLang="ja-JP" sz="1200" kern="1200" dirty="0">
                <a:solidFill>
                  <a:schemeClr val="tx1"/>
                </a:solidFill>
                <a:effectLst/>
                <a:latin typeface="+mn-lt"/>
                <a:ea typeface="+mn-ea"/>
                <a:cs typeface="+mn-cs"/>
              </a:rPr>
              <a:t> research questions are focused on each agency’s work toward external / internal QA and institutional accreditation, and the challenges of internal QA.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This study adopted </a:t>
            </a:r>
            <a:r>
              <a:rPr kumimoji="1" lang="mi-NZ" altLang="ja-JP" sz="1200" kern="1200" dirty="0">
                <a:solidFill>
                  <a:schemeClr val="tx1"/>
                </a:solidFill>
                <a:effectLst/>
                <a:latin typeface="+mn-lt"/>
                <a:ea typeface="+mn-ea"/>
                <a:cs typeface="+mn-cs"/>
              </a:rPr>
              <a:t>a </a:t>
            </a:r>
            <a:r>
              <a:rPr kumimoji="1" lang="en-US" altLang="ja-JP" sz="1200" kern="1200" dirty="0">
                <a:solidFill>
                  <a:schemeClr val="tx1"/>
                </a:solidFill>
                <a:effectLst/>
                <a:latin typeface="+mn-lt"/>
                <a:ea typeface="+mn-ea"/>
                <a:cs typeface="+mn-cs"/>
              </a:rPr>
              <a:t>qualitative research approach.</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D7511A59-1CF0-4260-81CC-8CE6B16C9FE2}" type="slidenum">
              <a:rPr kumimoji="1" lang="ja-JP" altLang="en-US" smtClean="0"/>
              <a:t>5</a:t>
            </a:fld>
            <a:endParaRPr kumimoji="1" lang="ja-JP" altLang="en-US"/>
          </a:p>
        </p:txBody>
      </p:sp>
    </p:spTree>
    <p:extLst>
      <p:ext uri="{BB962C8B-B14F-4D97-AF65-F5344CB8AC3E}">
        <p14:creationId xmlns:p14="http://schemas.microsoft.com/office/powerpoint/2010/main" val="81778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This is a simple comparison table showing the characteristics of both organizations.</a:t>
            </a:r>
          </a:p>
          <a:p>
            <a:r>
              <a:rPr kumimoji="1" lang="en-US" altLang="ja-JP" sz="1200" kern="1200" dirty="0">
                <a:solidFill>
                  <a:schemeClr val="tx1"/>
                </a:solidFill>
                <a:effectLst/>
                <a:latin typeface="+mn-lt"/>
                <a:ea typeface="+mn-ea"/>
                <a:cs typeface="+mn-cs"/>
              </a:rPr>
              <a:t>As a national accreditation agency, the NIAD-QE (which was initially named the NIAD-UE) was established and licensed by the MEXT in 2004, and started its certified evaluation and accreditation (CEA) in 2005, which is a mandatory measure.</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KUAI was established in 2009, and in 2010 KUAI was licensed by the MOE to conduct institutional evaluation and accreditation. Although KUAI's evaluation and accreditation is optional, it links the evaluation results with government-funded projects, leading to QA of universities by an external agency.</a:t>
            </a:r>
            <a:endParaRPr kumimoji="1" lang="ja-JP" altLang="ja-JP"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7511A59-1CF0-4260-81CC-8CE6B16C9FE2}" type="slidenum">
              <a:rPr kumimoji="1" lang="ja-JP" altLang="en-US" smtClean="0"/>
              <a:t>6</a:t>
            </a:fld>
            <a:endParaRPr kumimoji="1" lang="ja-JP" altLang="en-US"/>
          </a:p>
        </p:txBody>
      </p:sp>
    </p:spTree>
    <p:extLst>
      <p:ext uri="{BB962C8B-B14F-4D97-AF65-F5344CB8AC3E}">
        <p14:creationId xmlns:p14="http://schemas.microsoft.com/office/powerpoint/2010/main" val="3385188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ea typeface="+mn-ea"/>
                <a:cs typeface="+mn-cs"/>
              </a:rPr>
              <a:t>The objectives of conducting evaluation and accreditation are similar for both agencies, including “Assuring Quality,” “Encouraging Improvement,” and “Accountability.” KUAI also aims to increase the international mobility of universities.</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D7511A59-1CF0-4260-81CC-8CE6B16C9FE2}" type="slidenum">
              <a:rPr kumimoji="1" lang="ja-JP" altLang="en-US" smtClean="0"/>
              <a:t>7</a:t>
            </a:fld>
            <a:endParaRPr kumimoji="1" lang="ja-JP" altLang="en-US"/>
          </a:p>
        </p:txBody>
      </p:sp>
    </p:spTree>
    <p:extLst>
      <p:ext uri="{BB962C8B-B14F-4D97-AF65-F5344CB8AC3E}">
        <p14:creationId xmlns:p14="http://schemas.microsoft.com/office/powerpoint/2010/main" val="477938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This slide shows the national QA system in Japan, approval to establish a new institution, and institutional CEA. The left side shows the process of ex-ante restrictions, and the right side shows the process of ex-post evaluation. I will omit a detailed explanation, but will briefly explain the key points.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In ex-ante QA, there is a follow-up to check the performance of the established plan after the establishment of the university.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In ex-post evaluation, CEA is implemented by the QA agency, and internal QA is checked in accord with the CEA standards.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Underlying this framework is policy promotion, and, in 2008, MEXT began to encourage universities to emphasize learning outcomes and internal QA. In 2016, MEXT promulgated that CEA must place emphasis on learning outcomes and internal QA. </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8</a:t>
            </a:fld>
            <a:endParaRPr kumimoji="1" lang="ja-JP" altLang="en-US"/>
          </a:p>
        </p:txBody>
      </p:sp>
    </p:spTree>
    <p:extLst>
      <p:ext uri="{BB962C8B-B14F-4D97-AF65-F5344CB8AC3E}">
        <p14:creationId xmlns:p14="http://schemas.microsoft.com/office/powerpoint/2010/main" val="1656337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This shows the standards for the first and second cycle of NIAD-QE’s CEA.</a:t>
            </a:r>
            <a:endParaRPr kumimoji="1" lang="ja-JP"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ea typeface="+mn-ea"/>
                <a:cs typeface="+mn-cs"/>
              </a:rPr>
              <a:t> There are some major changes from first cycle to second cycles, but I would like to talk about internal QA.</a:t>
            </a:r>
            <a:endParaRPr kumimoji="1" lang="ja-JP" altLang="ja-JP" sz="1200" kern="1200" dirty="0">
              <a:solidFill>
                <a:schemeClr val="tx1"/>
              </a:solidFill>
              <a:effectLst/>
              <a:latin typeface="+mn-lt"/>
              <a:ea typeface="+mn-ea"/>
              <a:cs typeface="+mn-cs"/>
            </a:endParaRPr>
          </a:p>
          <a:p>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7511A59-1CF0-4260-81CC-8CE6B16C9FE2}" type="slidenum">
              <a:rPr kumimoji="1" lang="ja-JP" altLang="en-US" smtClean="0"/>
              <a:t>9</a:t>
            </a:fld>
            <a:endParaRPr kumimoji="1" lang="ja-JP" altLang="en-US"/>
          </a:p>
        </p:txBody>
      </p:sp>
    </p:spTree>
    <p:extLst>
      <p:ext uri="{BB962C8B-B14F-4D97-AF65-F5344CB8AC3E}">
        <p14:creationId xmlns:p14="http://schemas.microsoft.com/office/powerpoint/2010/main" val="4213387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797160A-9940-4A86-8692-7250B3A82CBB}"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3D957F-F8F8-452C-A7EA-C2D53E972058}" type="slidenum">
              <a:rPr kumimoji="1" lang="ja-JP" altLang="en-US" smtClean="0"/>
              <a:t>‹#›</a:t>
            </a:fld>
            <a:endParaRPr kumimoji="1" lang="ja-JP" altLang="en-US"/>
          </a:p>
        </p:txBody>
      </p:sp>
    </p:spTree>
    <p:extLst>
      <p:ext uri="{BB962C8B-B14F-4D97-AF65-F5344CB8AC3E}">
        <p14:creationId xmlns:p14="http://schemas.microsoft.com/office/powerpoint/2010/main" val="81336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9B06373-23D6-4CE0-80FB-EBFBC064A233}"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3D957F-F8F8-452C-A7EA-C2D53E972058}" type="slidenum">
              <a:rPr kumimoji="1" lang="ja-JP" altLang="en-US" smtClean="0"/>
              <a:t>‹#›</a:t>
            </a:fld>
            <a:endParaRPr kumimoji="1" lang="ja-JP" altLang="en-US"/>
          </a:p>
        </p:txBody>
      </p:sp>
    </p:spTree>
    <p:extLst>
      <p:ext uri="{BB962C8B-B14F-4D97-AF65-F5344CB8AC3E}">
        <p14:creationId xmlns:p14="http://schemas.microsoft.com/office/powerpoint/2010/main" val="3842214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A30B2A7-59F9-4AD8-B02F-94D20F6C13E9}"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3D957F-F8F8-452C-A7EA-C2D53E972058}" type="slidenum">
              <a:rPr kumimoji="1" lang="ja-JP" altLang="en-US" smtClean="0"/>
              <a:t>‹#›</a:t>
            </a:fld>
            <a:endParaRPr kumimoji="1" lang="ja-JP" altLang="en-US"/>
          </a:p>
        </p:txBody>
      </p:sp>
    </p:spTree>
    <p:extLst>
      <p:ext uri="{BB962C8B-B14F-4D97-AF65-F5344CB8AC3E}">
        <p14:creationId xmlns:p14="http://schemas.microsoft.com/office/powerpoint/2010/main" val="154334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23057"/>
            <a:ext cx="10515600" cy="757792"/>
          </a:xfrm>
        </p:spPr>
        <p:txBody>
          <a:bodyPr/>
          <a:lstStyle>
            <a:lvl1pPr>
              <a:defRPr>
                <a:solidFill>
                  <a:srgbClr val="008000"/>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838200" y="1232452"/>
            <a:ext cx="10515600" cy="4944511"/>
          </a:xfrm>
        </p:spPr>
        <p:txBody>
          <a:bodyPr/>
          <a:lstStyle>
            <a:lvl1pPr>
              <a:buClr>
                <a:srgbClr val="008000"/>
              </a:buClr>
              <a:defRPr/>
            </a:lvl1pPr>
            <a:lvl2pPr>
              <a:buClr>
                <a:srgbClr val="008000"/>
              </a:buClr>
              <a:defRPr/>
            </a:lvl2pPr>
            <a:lvl3pPr>
              <a:buClr>
                <a:srgbClr val="008000"/>
              </a:buClr>
              <a:defRPr/>
            </a:lvl3pPr>
            <a:lvl4pPr>
              <a:buClr>
                <a:srgbClr val="008000"/>
              </a:buClr>
              <a:defRPr/>
            </a:lvl4pPr>
            <a:lvl5pPr>
              <a:buClr>
                <a:srgbClr val="008000"/>
              </a:buClr>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B0559DF6-A814-4E0B-B435-721A87E593B1}"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448800" y="-9629"/>
            <a:ext cx="2743200" cy="365125"/>
          </a:xfrm>
        </p:spPr>
        <p:txBody>
          <a:bodyPr/>
          <a:lstStyle>
            <a:lvl1pPr>
              <a:defRPr sz="2400">
                <a:solidFill>
                  <a:srgbClr val="008000"/>
                </a:solidFill>
              </a:defRPr>
            </a:lvl1pPr>
          </a:lstStyle>
          <a:p>
            <a:fld id="{BD3D957F-F8F8-452C-A7EA-C2D53E972058}" type="slidenum">
              <a:rPr lang="ja-JP" altLang="en-US" smtClean="0"/>
              <a:pPr/>
              <a:t>‹#›</a:t>
            </a:fld>
            <a:endParaRPr lang="ja-JP" altLang="en-US" dirty="0"/>
          </a:p>
        </p:txBody>
      </p:sp>
      <p:cxnSp>
        <p:nvCxnSpPr>
          <p:cNvPr id="8" name="直線コネクタ 7"/>
          <p:cNvCxnSpPr/>
          <p:nvPr userDrawn="1"/>
        </p:nvCxnSpPr>
        <p:spPr>
          <a:xfrm>
            <a:off x="838200" y="1080848"/>
            <a:ext cx="10515600"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3651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86FB01-9AA9-4C13-858E-3AF16ECDD4C5}"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3D957F-F8F8-452C-A7EA-C2D53E972058}" type="slidenum">
              <a:rPr kumimoji="1" lang="ja-JP" altLang="en-US" smtClean="0"/>
              <a:t>‹#›</a:t>
            </a:fld>
            <a:endParaRPr kumimoji="1" lang="ja-JP" altLang="en-US"/>
          </a:p>
        </p:txBody>
      </p:sp>
      <p:cxnSp>
        <p:nvCxnSpPr>
          <p:cNvPr id="7" name="直線コネクタ 6"/>
          <p:cNvCxnSpPr/>
          <p:nvPr userDrawn="1"/>
        </p:nvCxnSpPr>
        <p:spPr>
          <a:xfrm>
            <a:off x="831850" y="4589463"/>
            <a:ext cx="10515600"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6781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47C15D-84A4-4810-9F6A-3CA7C99D729F}" type="datetime1">
              <a:rPr kumimoji="1" lang="ja-JP" altLang="en-US" smtClean="0"/>
              <a:t>2019/5/29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3D957F-F8F8-452C-A7EA-C2D53E972058}" type="slidenum">
              <a:rPr kumimoji="1" lang="ja-JP" altLang="en-US" smtClean="0"/>
              <a:t>‹#›</a:t>
            </a:fld>
            <a:endParaRPr kumimoji="1" lang="ja-JP" altLang="en-US"/>
          </a:p>
        </p:txBody>
      </p:sp>
    </p:spTree>
    <p:extLst>
      <p:ext uri="{BB962C8B-B14F-4D97-AF65-F5344CB8AC3E}">
        <p14:creationId xmlns:p14="http://schemas.microsoft.com/office/powerpoint/2010/main" val="2214091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4B5C20B-D75F-4770-9386-F7345C8A319B}" type="datetime1">
              <a:rPr kumimoji="1" lang="ja-JP" altLang="en-US" smtClean="0"/>
              <a:t>2019/5/29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3D957F-F8F8-452C-A7EA-C2D53E972058}" type="slidenum">
              <a:rPr kumimoji="1" lang="ja-JP" altLang="en-US" smtClean="0"/>
              <a:t>‹#›</a:t>
            </a:fld>
            <a:endParaRPr kumimoji="1" lang="ja-JP" altLang="en-US"/>
          </a:p>
        </p:txBody>
      </p:sp>
    </p:spTree>
    <p:extLst>
      <p:ext uri="{BB962C8B-B14F-4D97-AF65-F5344CB8AC3E}">
        <p14:creationId xmlns:p14="http://schemas.microsoft.com/office/powerpoint/2010/main" val="4106970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B29571B-E52A-44A2-9DF9-6ABF1B56F72F}" type="datetime1">
              <a:rPr kumimoji="1" lang="ja-JP" altLang="en-US" smtClean="0"/>
              <a:t>2019/5/29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3D957F-F8F8-452C-A7EA-C2D53E972058}" type="slidenum">
              <a:rPr kumimoji="1" lang="ja-JP" altLang="en-US" smtClean="0"/>
              <a:t>‹#›</a:t>
            </a:fld>
            <a:endParaRPr kumimoji="1" lang="ja-JP" altLang="en-US"/>
          </a:p>
        </p:txBody>
      </p:sp>
    </p:spTree>
    <p:extLst>
      <p:ext uri="{BB962C8B-B14F-4D97-AF65-F5344CB8AC3E}">
        <p14:creationId xmlns:p14="http://schemas.microsoft.com/office/powerpoint/2010/main" val="675366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43AB8CC-FD30-4566-9FFC-72E353A0C465}" type="datetime1">
              <a:rPr kumimoji="1" lang="ja-JP" altLang="en-US" smtClean="0"/>
              <a:t>2019/5/29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3D957F-F8F8-452C-A7EA-C2D53E972058}" type="slidenum">
              <a:rPr kumimoji="1" lang="ja-JP" altLang="en-US" smtClean="0"/>
              <a:t>‹#›</a:t>
            </a:fld>
            <a:endParaRPr kumimoji="1" lang="ja-JP" altLang="en-US"/>
          </a:p>
        </p:txBody>
      </p:sp>
    </p:spTree>
    <p:extLst>
      <p:ext uri="{BB962C8B-B14F-4D97-AF65-F5344CB8AC3E}">
        <p14:creationId xmlns:p14="http://schemas.microsoft.com/office/powerpoint/2010/main" val="3996825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1D159C-A7C0-4586-AD1E-8F59D62EB7A1}" type="datetime1">
              <a:rPr kumimoji="1" lang="ja-JP" altLang="en-US" smtClean="0"/>
              <a:t>2019/5/29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3D957F-F8F8-452C-A7EA-C2D53E972058}" type="slidenum">
              <a:rPr kumimoji="1" lang="ja-JP" altLang="en-US" smtClean="0"/>
              <a:t>‹#›</a:t>
            </a:fld>
            <a:endParaRPr kumimoji="1" lang="ja-JP" altLang="en-US"/>
          </a:p>
        </p:txBody>
      </p:sp>
    </p:spTree>
    <p:extLst>
      <p:ext uri="{BB962C8B-B14F-4D97-AF65-F5344CB8AC3E}">
        <p14:creationId xmlns:p14="http://schemas.microsoft.com/office/powerpoint/2010/main" val="1779093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DF4736B-E680-4673-A3EB-6AF0625142E0}" type="datetime1">
              <a:rPr kumimoji="1" lang="ja-JP" altLang="en-US" smtClean="0"/>
              <a:t>2019/5/29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3D957F-F8F8-452C-A7EA-C2D53E972058}" type="slidenum">
              <a:rPr kumimoji="1" lang="ja-JP" altLang="en-US" smtClean="0"/>
              <a:t>‹#›</a:t>
            </a:fld>
            <a:endParaRPr kumimoji="1" lang="ja-JP" altLang="en-US"/>
          </a:p>
        </p:txBody>
      </p:sp>
    </p:spTree>
    <p:extLst>
      <p:ext uri="{BB962C8B-B14F-4D97-AF65-F5344CB8AC3E}">
        <p14:creationId xmlns:p14="http://schemas.microsoft.com/office/powerpoint/2010/main" val="71354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41C42-9D41-471C-8CA0-E416C6111595}" type="datetime1">
              <a:rPr kumimoji="1" lang="ja-JP" altLang="en-US" smtClean="0"/>
              <a:t>2019/5/29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3D957F-F8F8-452C-A7EA-C2D53E972058}" type="slidenum">
              <a:rPr kumimoji="1" lang="ja-JP" altLang="en-US" smtClean="0"/>
              <a:t>‹#›</a:t>
            </a:fld>
            <a:endParaRPr kumimoji="1" lang="ja-JP" altLang="en-US"/>
          </a:p>
        </p:txBody>
      </p:sp>
    </p:spTree>
    <p:extLst>
      <p:ext uri="{BB962C8B-B14F-4D97-AF65-F5344CB8AC3E}">
        <p14:creationId xmlns:p14="http://schemas.microsoft.com/office/powerpoint/2010/main" val="1214149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55077" y="1337441"/>
            <a:ext cx="10621108" cy="2170412"/>
          </a:xfrm>
        </p:spPr>
        <p:txBody>
          <a:bodyPr>
            <a:noAutofit/>
          </a:bodyPr>
          <a:lstStyle/>
          <a:p>
            <a:pPr algn="l"/>
            <a:r>
              <a:rPr lang="en-US" altLang="ja-JP" sz="4000" b="1" dirty="0">
                <a:solidFill>
                  <a:srgbClr val="008000"/>
                </a:solidFill>
                <a:latin typeface="Calibri Light" panose="020F0302020204030204" pitchFamily="34" charset="0"/>
                <a:ea typeface="Adobe Fan Heiti Std B" panose="020B0700000000000000" pitchFamily="34" charset="-128"/>
              </a:rPr>
              <a:t>External and Internal Quality Assurance Systems in Higher Education: A Comparative Study Between </a:t>
            </a:r>
            <a:br>
              <a:rPr lang="en-US" altLang="ja-JP" sz="4000" b="1" dirty="0">
                <a:solidFill>
                  <a:srgbClr val="008000"/>
                </a:solidFill>
                <a:latin typeface="Calibri Light" panose="020F0302020204030204" pitchFamily="34" charset="0"/>
                <a:ea typeface="Adobe Fan Heiti Std B" panose="020B0700000000000000" pitchFamily="34" charset="-128"/>
              </a:rPr>
            </a:br>
            <a:r>
              <a:rPr lang="en-US" altLang="ja-JP" sz="4000" b="1" dirty="0">
                <a:solidFill>
                  <a:srgbClr val="008000"/>
                </a:solidFill>
                <a:latin typeface="Calibri Light" panose="020F0302020204030204" pitchFamily="34" charset="0"/>
                <a:ea typeface="Adobe Fan Heiti Std B" panose="020B0700000000000000" pitchFamily="34" charset="-128"/>
              </a:rPr>
              <a:t>NIAD-QE in Japan and KUAI in Korea</a:t>
            </a:r>
            <a:endParaRPr kumimoji="1" lang="en-US" altLang="ja-JP" sz="4000" b="1" dirty="0">
              <a:solidFill>
                <a:srgbClr val="008000"/>
              </a:solidFill>
              <a:latin typeface="Calibri Light" panose="020F0302020204030204" pitchFamily="34" charset="0"/>
              <a:ea typeface="Adobe Fan Heiti Std B" panose="020B0700000000000000" pitchFamily="34" charset="-128"/>
            </a:endParaRPr>
          </a:p>
        </p:txBody>
      </p:sp>
      <p:sp>
        <p:nvSpPr>
          <p:cNvPr id="3" name="サブタイトル 2"/>
          <p:cNvSpPr>
            <a:spLocks noGrp="1"/>
          </p:cNvSpPr>
          <p:nvPr>
            <p:ph type="subTitle" idx="1"/>
          </p:nvPr>
        </p:nvSpPr>
        <p:spPr>
          <a:xfrm>
            <a:off x="1524000" y="4628271"/>
            <a:ext cx="9144000" cy="2229729"/>
          </a:xfrm>
        </p:spPr>
        <p:txBody>
          <a:bodyPr>
            <a:noAutofit/>
          </a:bodyPr>
          <a:lstStyle/>
          <a:p>
            <a:pPr>
              <a:lnSpc>
                <a:spcPct val="100000"/>
              </a:lnSpc>
              <a:spcBef>
                <a:spcPts val="0"/>
              </a:spcBef>
            </a:pPr>
            <a:r>
              <a:rPr lang="en-US" altLang="ja-JP" b="1" dirty="0">
                <a:solidFill>
                  <a:srgbClr val="008000"/>
                </a:solidFill>
                <a:latin typeface="Calibri Light" panose="020F0302020204030204" pitchFamily="34" charset="0"/>
                <a:ea typeface="Adobe Fan Heiti Std B" panose="020B0700000000000000" pitchFamily="34" charset="-128"/>
              </a:rPr>
              <a:t>NIAD-QE :  Dr. KIM, Sounghee(presenter)</a:t>
            </a:r>
            <a:r>
              <a:rPr kumimoji="1" lang="en-US" altLang="ja-JP" b="1" dirty="0">
                <a:solidFill>
                  <a:srgbClr val="008000"/>
                </a:solidFill>
                <a:latin typeface="Calibri Light" panose="020F0302020204030204" pitchFamily="34" charset="0"/>
                <a:ea typeface="Adobe Fan Heiti Std B" panose="020B0700000000000000" pitchFamily="34" charset="-128"/>
              </a:rPr>
              <a:t>,</a:t>
            </a:r>
            <a:r>
              <a:rPr lang="en-US" altLang="ja-JP" b="1" dirty="0">
                <a:solidFill>
                  <a:srgbClr val="008000"/>
                </a:solidFill>
                <a:latin typeface="Calibri Light" panose="020F0302020204030204" pitchFamily="34" charset="0"/>
                <a:ea typeface="Adobe Fan Heiti Std B" panose="020B0700000000000000" pitchFamily="34" charset="-128"/>
              </a:rPr>
              <a:t> Dr. CHO, Shinichi</a:t>
            </a:r>
          </a:p>
          <a:p>
            <a:pPr algn="l">
              <a:lnSpc>
                <a:spcPct val="100000"/>
              </a:lnSpc>
              <a:spcBef>
                <a:spcPts val="0"/>
              </a:spcBef>
            </a:pPr>
            <a:r>
              <a:rPr lang="en-US" altLang="ja-JP" b="1" dirty="0">
                <a:solidFill>
                  <a:srgbClr val="008000"/>
                </a:solidFill>
                <a:latin typeface="Calibri Light" panose="020F0302020204030204" pitchFamily="34" charset="0"/>
                <a:ea typeface="Adobe Fan Heiti Std B" panose="020B0700000000000000" pitchFamily="34" charset="-128"/>
              </a:rPr>
              <a:t>              KUAI : </a:t>
            </a:r>
            <a:r>
              <a:rPr kumimoji="1" lang="en-US" altLang="ja-JP" b="1" dirty="0">
                <a:solidFill>
                  <a:srgbClr val="008000"/>
                </a:solidFill>
                <a:latin typeface="Calibri Light" panose="020F0302020204030204" pitchFamily="34" charset="0"/>
                <a:ea typeface="Adobe Fan Heiti Std B" panose="020B0700000000000000" pitchFamily="34" charset="-128"/>
              </a:rPr>
              <a:t> Dr. OH, </a:t>
            </a:r>
            <a:r>
              <a:rPr lang="en-US" altLang="ja-JP" b="1" dirty="0">
                <a:solidFill>
                  <a:srgbClr val="008000"/>
                </a:solidFill>
                <a:latin typeface="Calibri Light" panose="020F0302020204030204" pitchFamily="34" charset="0"/>
                <a:ea typeface="Adobe Fan Heiti Std B" panose="020B0700000000000000" pitchFamily="34" charset="-128"/>
              </a:rPr>
              <a:t>Yejin, Dr. SEO, Jiyoung</a:t>
            </a:r>
            <a:endParaRPr kumimoji="1" lang="en-US" altLang="ja-JP" b="1" dirty="0">
              <a:solidFill>
                <a:srgbClr val="008000"/>
              </a:solidFill>
              <a:latin typeface="Calibri Light" panose="020F0302020204030204" pitchFamily="34" charset="0"/>
              <a:ea typeface="Adobe Fan Heiti Std B" panose="020B0700000000000000" pitchFamily="34" charset="-128"/>
            </a:endParaRPr>
          </a:p>
          <a:p>
            <a:pPr>
              <a:lnSpc>
                <a:spcPct val="100000"/>
              </a:lnSpc>
              <a:spcBef>
                <a:spcPts val="0"/>
              </a:spcBef>
            </a:pPr>
            <a:endParaRPr lang="en-US" altLang="ja-JP" b="1" dirty="0">
              <a:solidFill>
                <a:srgbClr val="008000"/>
              </a:solidFill>
              <a:latin typeface="Calibri Light" panose="020F0302020204030204" pitchFamily="34" charset="0"/>
              <a:ea typeface="メイリオ" panose="020B0604030504040204" pitchFamily="50" charset="-128"/>
            </a:endParaRPr>
          </a:p>
          <a:p>
            <a:pPr>
              <a:lnSpc>
                <a:spcPct val="100000"/>
              </a:lnSpc>
              <a:spcBef>
                <a:spcPts val="0"/>
              </a:spcBef>
            </a:pPr>
            <a:r>
              <a:rPr lang="en-US" altLang="ja-JP" dirty="0">
                <a:solidFill>
                  <a:srgbClr val="008000"/>
                </a:solidFill>
                <a:latin typeface="Calibri Light" panose="020F0302020204030204" pitchFamily="34" charset="0"/>
                <a:ea typeface="Adobe Fan Heiti Std B" panose="020B0700000000000000" pitchFamily="34" charset="-128"/>
              </a:rPr>
              <a:t>APQN Annual Academic Conference 2019</a:t>
            </a:r>
          </a:p>
          <a:p>
            <a:pPr>
              <a:lnSpc>
                <a:spcPct val="100000"/>
              </a:lnSpc>
              <a:spcBef>
                <a:spcPts val="0"/>
              </a:spcBef>
            </a:pPr>
            <a:r>
              <a:rPr lang="en-US" altLang="ja-JP" dirty="0">
                <a:solidFill>
                  <a:srgbClr val="008000"/>
                </a:solidFill>
                <a:latin typeface="Calibri Light" panose="020F0302020204030204" pitchFamily="34" charset="0"/>
                <a:ea typeface="Adobe Fan Heiti Std B" panose="020B0700000000000000" pitchFamily="34" charset="-128"/>
              </a:rPr>
              <a:t>March 29, 2019, Colombo, Sri Lanka</a:t>
            </a:r>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07580" y="73938"/>
            <a:ext cx="3901988" cy="759064"/>
          </a:xfrm>
          <a:prstGeom prst="rect">
            <a:avLst/>
          </a:prstGeom>
        </p:spPr>
      </p:pic>
      <p:pic>
        <p:nvPicPr>
          <p:cNvPr id="10" name="그림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65032" y="96362"/>
            <a:ext cx="3005286" cy="612616"/>
          </a:xfrm>
          <a:prstGeom prst="rect">
            <a:avLst/>
          </a:prstGeom>
        </p:spPr>
      </p:pic>
      <p:cxnSp>
        <p:nvCxnSpPr>
          <p:cNvPr id="13" name="直線コネクタ 12"/>
          <p:cNvCxnSpPr/>
          <p:nvPr/>
        </p:nvCxnSpPr>
        <p:spPr>
          <a:xfrm>
            <a:off x="1524000" y="4012293"/>
            <a:ext cx="9144000"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14" name="スライド番号プレースホルダー 13"/>
          <p:cNvSpPr>
            <a:spLocks noGrp="1"/>
          </p:cNvSpPr>
          <p:nvPr>
            <p:ph type="sldNum" sz="quarter" idx="12"/>
          </p:nvPr>
        </p:nvSpPr>
        <p:spPr/>
        <p:txBody>
          <a:bodyPr/>
          <a:lstStyle/>
          <a:p>
            <a:fld id="{BD3D957F-F8F8-452C-A7EA-C2D53E972058}" type="slidenum">
              <a:rPr kumimoji="1" lang="en-US" altLang="ja-JP" smtClean="0"/>
              <a:t>1</a:t>
            </a:fld>
            <a:endParaRPr kumimoji="1" lang="en-US" altLang="ja-JP" dirty="0"/>
          </a:p>
        </p:txBody>
      </p:sp>
    </p:spTree>
    <p:extLst>
      <p:ext uri="{BB962C8B-B14F-4D97-AF65-F5344CB8AC3E}">
        <p14:creationId xmlns:p14="http://schemas.microsoft.com/office/powerpoint/2010/main" val="422247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23057"/>
            <a:ext cx="10515600" cy="757792"/>
          </a:xfrm>
        </p:spPr>
        <p:txBody>
          <a:bodyPr>
            <a:noAutofit/>
          </a:bodyPr>
          <a:lstStyle/>
          <a:p>
            <a:pPr algn="ctr"/>
            <a:r>
              <a:rPr lang="en-US" altLang="ja-JP" sz="3200" dirty="0"/>
              <a:t>Standard 8. Internal Quality Assurance System of </a:t>
            </a:r>
            <a:br>
              <a:rPr lang="en-US" altLang="ja-JP" sz="3200" dirty="0"/>
            </a:br>
            <a:r>
              <a:rPr lang="en-US" altLang="ja-JP" sz="3200" dirty="0"/>
              <a:t>Teaching and Learning</a:t>
            </a:r>
            <a:endParaRPr kumimoji="1" lang="en-US" altLang="ja-JP" sz="3200" dirty="0"/>
          </a:p>
        </p:txBody>
      </p:sp>
      <p:sp>
        <p:nvSpPr>
          <p:cNvPr id="3" name="コンテンツ プレースホルダー 2"/>
          <p:cNvSpPr>
            <a:spLocks noGrp="1"/>
          </p:cNvSpPr>
          <p:nvPr>
            <p:ph idx="1"/>
          </p:nvPr>
        </p:nvSpPr>
        <p:spPr>
          <a:xfrm>
            <a:off x="464949" y="1080849"/>
            <a:ext cx="11313763" cy="5777151"/>
          </a:xfrm>
        </p:spPr>
        <p:txBody>
          <a:bodyPr>
            <a:normAutofit fontScale="92500"/>
          </a:bodyPr>
          <a:lstStyle/>
          <a:p>
            <a:pPr>
              <a:buFont typeface="Wingdings" panose="05000000000000000000" pitchFamily="2" charset="2"/>
              <a:buChar char="l"/>
            </a:pPr>
            <a:r>
              <a:rPr lang="en-US" altLang="ja-JP" sz="2400" dirty="0"/>
              <a:t>8-1  </a:t>
            </a:r>
            <a:r>
              <a:rPr lang="en-US" altLang="ja-JP" sz="2400" b="1" dirty="0"/>
              <a:t>A system is to be provided and effectively functioning which improves and enhances the quality of education </a:t>
            </a:r>
            <a:r>
              <a:rPr lang="en-US" altLang="ja-JP" sz="2400" dirty="0"/>
              <a:t>of the institution, based on the results of self-evaluation.</a:t>
            </a:r>
          </a:p>
          <a:p>
            <a:pPr marL="542925" indent="-279400"/>
            <a:endParaRPr lang="en-US" altLang="ja-JP" sz="1800" dirty="0">
              <a:solidFill>
                <a:srgbClr val="FF0000"/>
              </a:solidFill>
            </a:endParaRPr>
          </a:p>
          <a:p>
            <a:pPr marL="542925" indent="-279400"/>
            <a:r>
              <a:rPr lang="en-US" altLang="ja-JP" sz="1800" dirty="0">
                <a:solidFill>
                  <a:srgbClr val="FF0000"/>
                </a:solidFill>
              </a:rPr>
              <a:t>8-1-i  A system is to be provided and effectively functioning which improves and enhances as well as assures the quality of teaching and learning of the institution, based on the results of self-evaluation on the conductions of educational activities and the learning outcomes students have acquired through education.</a:t>
            </a:r>
          </a:p>
          <a:p>
            <a:pPr marL="542925" indent="-279400"/>
            <a:r>
              <a:rPr lang="en-US" altLang="ja-JP" sz="1800" dirty="0"/>
              <a:t>8-1-ii </a:t>
            </a:r>
            <a:r>
              <a:rPr lang="en-US" altLang="ja-JP" sz="1800" u="sng" dirty="0"/>
              <a:t>Opinions from the university community consisting of students, academic and administrative staff </a:t>
            </a:r>
            <a:r>
              <a:rPr lang="en-US" altLang="ja-JP" sz="1800" dirty="0"/>
              <a:t>are to be heard, and </a:t>
            </a:r>
            <a:r>
              <a:rPr lang="en-US" altLang="ja-JP" sz="1800" u="sng" dirty="0"/>
              <a:t>continuously play an effective part in appropriate way in the improvement and enhancement </a:t>
            </a:r>
            <a:r>
              <a:rPr lang="en-US" altLang="ja-JP" sz="1800" dirty="0"/>
              <a:t>of the quality of teaching and learning.</a:t>
            </a:r>
          </a:p>
          <a:p>
            <a:pPr marL="542925" indent="-279400"/>
            <a:r>
              <a:rPr lang="en-US" altLang="ja-JP" sz="1800" dirty="0"/>
              <a:t>8-1-iii  </a:t>
            </a:r>
            <a:r>
              <a:rPr lang="en-US" altLang="ja-JP" sz="1800" u="sng" dirty="0"/>
              <a:t>Opinions from stakeholders in society </a:t>
            </a:r>
            <a:r>
              <a:rPr lang="en-US" altLang="ja-JP" sz="1800" dirty="0"/>
              <a:t>are to </a:t>
            </a:r>
            <a:r>
              <a:rPr lang="en-US" altLang="ja-JP" sz="1800" u="sng" dirty="0"/>
              <a:t>continuously play an effective part in appropriate way in the improvement and enhancement</a:t>
            </a:r>
            <a:r>
              <a:rPr lang="en-US" altLang="ja-JP" sz="1800" dirty="0"/>
              <a:t> of the quality of teaching and learning.</a:t>
            </a:r>
          </a:p>
          <a:p>
            <a:pPr>
              <a:buFont typeface="Wingdings" panose="05000000000000000000" pitchFamily="2" charset="2"/>
              <a:buChar char="l"/>
            </a:pPr>
            <a:r>
              <a:rPr lang="en-US" altLang="ja-JP" sz="2400" dirty="0"/>
              <a:t>8-2  </a:t>
            </a:r>
            <a:r>
              <a:rPr lang="en-US" altLang="ja-JP" sz="2400" b="1" dirty="0"/>
              <a:t>Professional development for academic staff, education supporting staff and academic assistants </a:t>
            </a:r>
            <a:r>
              <a:rPr lang="en-US" altLang="ja-JP" sz="2400" dirty="0"/>
              <a:t>for improvement and enhancement of education is </a:t>
            </a:r>
            <a:r>
              <a:rPr lang="en-US" altLang="ja-JP" sz="2400" b="1" dirty="0"/>
              <a:t>to take place and be effectively functioning.</a:t>
            </a:r>
          </a:p>
          <a:p>
            <a:pPr marL="542925" indent="-279400"/>
            <a:r>
              <a:rPr lang="en-US" altLang="ja-JP" sz="1800" dirty="0"/>
              <a:t>8-2-i  </a:t>
            </a:r>
            <a:r>
              <a:rPr lang="en-US" altLang="ja-JP" sz="1800" u="sng" dirty="0"/>
              <a:t>Faculty development </a:t>
            </a:r>
            <a:r>
              <a:rPr lang="en-US" altLang="ja-JP" sz="1800" dirty="0"/>
              <a:t>is to </a:t>
            </a:r>
            <a:r>
              <a:rPr lang="en-US" altLang="ja-JP" sz="1800" u="sng" dirty="0"/>
              <a:t>take place appropriately and contribute systematically to the enhancement </a:t>
            </a:r>
            <a:r>
              <a:rPr lang="en-US" altLang="ja-JP" sz="1800" dirty="0"/>
              <a:t>of the quality of teaching and learning and to the improvement of teaching.</a:t>
            </a:r>
          </a:p>
          <a:p>
            <a:pPr marL="542925" indent="-279400"/>
            <a:r>
              <a:rPr lang="en-US" altLang="ja-JP" sz="1800" dirty="0"/>
              <a:t>8-2-ii  </a:t>
            </a:r>
            <a:r>
              <a:rPr lang="en-US" altLang="ja-JP" sz="1800" u="sng" dirty="0"/>
              <a:t>Professional development for education supporting staff and academic assistants</a:t>
            </a:r>
            <a:r>
              <a:rPr lang="en-US" altLang="ja-JP" sz="1800" dirty="0"/>
              <a:t> is to take place appropriately in the form of training programs for the enhancement of the quality of teaching and other programs for the improvement of the quality of the staff.</a:t>
            </a:r>
            <a:endParaRPr lang="ja-JP" altLang="en-US" sz="1800" dirty="0"/>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10</a:t>
            </a:fld>
            <a:endParaRPr lang="en-US" altLang="ja-JP" dirty="0"/>
          </a:p>
        </p:txBody>
      </p:sp>
      <p:sp>
        <p:nvSpPr>
          <p:cNvPr id="6" name="正方形/長方形 5"/>
          <p:cNvSpPr/>
          <p:nvPr/>
        </p:nvSpPr>
        <p:spPr>
          <a:xfrm>
            <a:off x="749301" y="1836366"/>
            <a:ext cx="10740712" cy="335333"/>
          </a:xfrm>
          <a:prstGeom prst="rect">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altLang="ja-JP" sz="1700" dirty="0">
                <a:solidFill>
                  <a:schemeClr val="tx1"/>
                </a:solidFill>
              </a:rPr>
              <a:t>(1</a:t>
            </a:r>
            <a:r>
              <a:rPr lang="en-US" altLang="ja-JP" sz="1700" baseline="30000" dirty="0">
                <a:solidFill>
                  <a:schemeClr val="tx1"/>
                </a:solidFill>
              </a:rPr>
              <a:t>st</a:t>
            </a:r>
            <a:r>
              <a:rPr lang="en-US" altLang="ja-JP" sz="1700" dirty="0">
                <a:solidFill>
                  <a:schemeClr val="tx1"/>
                </a:solidFill>
              </a:rPr>
              <a:t> cycle: 9-1-i. Data and materials on the condition of education are appropriately collected and accumulated.)</a:t>
            </a:r>
          </a:p>
        </p:txBody>
      </p:sp>
      <p:sp>
        <p:nvSpPr>
          <p:cNvPr id="5" name="正方形/長方形 4"/>
          <p:cNvSpPr/>
          <p:nvPr/>
        </p:nvSpPr>
        <p:spPr>
          <a:xfrm>
            <a:off x="1039048" y="1997548"/>
            <a:ext cx="10450965" cy="830997"/>
          </a:xfrm>
          <a:prstGeom prst="rect">
            <a:avLst/>
          </a:prstGeom>
          <a:solidFill>
            <a:schemeClr val="accent6"/>
          </a:solidFill>
        </p:spPr>
        <p:txBody>
          <a:bodyPr wrap="square">
            <a:spAutoFit/>
          </a:bodyPr>
          <a:lstStyle/>
          <a:p>
            <a:r>
              <a:rPr lang="en-US" altLang="ja-JP" sz="2400" dirty="0">
                <a:solidFill>
                  <a:schemeClr val="bg1"/>
                </a:solidFill>
              </a:rPr>
              <a:t>8-1-i (</a:t>
            </a:r>
            <a:r>
              <a:rPr lang="en-US" altLang="ja-JP" sz="2400" dirty="0">
                <a:solidFill>
                  <a:srgbClr val="0000CC"/>
                </a:solidFill>
              </a:rPr>
              <a:t>a system </a:t>
            </a:r>
            <a:r>
              <a:rPr lang="en-US" altLang="ja-JP" sz="2400" dirty="0">
                <a:solidFill>
                  <a:schemeClr val="bg1"/>
                </a:solidFill>
              </a:rPr>
              <a:t>is required not only </a:t>
            </a:r>
            <a:r>
              <a:rPr lang="en-US" altLang="ja-JP" sz="2400" dirty="0">
                <a:solidFill>
                  <a:srgbClr val="0000CC"/>
                </a:solidFill>
              </a:rPr>
              <a:t>to collect </a:t>
            </a:r>
            <a:r>
              <a:rPr lang="en-US" altLang="ja-JP" sz="2400" dirty="0">
                <a:solidFill>
                  <a:schemeClr val="bg1"/>
                </a:solidFill>
              </a:rPr>
              <a:t>and </a:t>
            </a:r>
            <a:r>
              <a:rPr lang="en-US" altLang="ja-JP" sz="2400" dirty="0">
                <a:solidFill>
                  <a:srgbClr val="0000CC"/>
                </a:solidFill>
              </a:rPr>
              <a:t>to accumulate </a:t>
            </a:r>
            <a:r>
              <a:rPr lang="en-US" altLang="ja-JP" sz="2400" dirty="0">
                <a:solidFill>
                  <a:schemeClr val="bg1"/>
                </a:solidFill>
              </a:rPr>
              <a:t>data and materials but also </a:t>
            </a:r>
            <a:r>
              <a:rPr lang="en-US" altLang="ja-JP" sz="2400" dirty="0">
                <a:solidFill>
                  <a:srgbClr val="0000CC"/>
                </a:solidFill>
              </a:rPr>
              <a:t>to analyze</a:t>
            </a:r>
            <a:r>
              <a:rPr lang="en-US" altLang="ja-JP" sz="2400" dirty="0">
                <a:solidFill>
                  <a:srgbClr val="FF0000"/>
                </a:solidFill>
              </a:rPr>
              <a:t> </a:t>
            </a:r>
            <a:r>
              <a:rPr lang="en-US" altLang="ja-JP" sz="2400" dirty="0">
                <a:solidFill>
                  <a:schemeClr val="bg1"/>
                </a:solidFill>
              </a:rPr>
              <a:t>them and </a:t>
            </a:r>
            <a:r>
              <a:rPr lang="en-US" altLang="ja-JP" sz="2400" dirty="0">
                <a:solidFill>
                  <a:srgbClr val="0000CC"/>
                </a:solidFill>
              </a:rPr>
              <a:t>to improve </a:t>
            </a:r>
            <a:r>
              <a:rPr lang="en-US" altLang="ja-JP" sz="2400" dirty="0">
                <a:solidFill>
                  <a:schemeClr val="bg1"/>
                </a:solidFill>
              </a:rPr>
              <a:t>and</a:t>
            </a:r>
            <a:r>
              <a:rPr lang="en-US" altLang="ja-JP" sz="2400" dirty="0">
                <a:solidFill>
                  <a:srgbClr val="7030A0"/>
                </a:solidFill>
              </a:rPr>
              <a:t> </a:t>
            </a:r>
            <a:r>
              <a:rPr lang="en-US" altLang="ja-JP" sz="2400" dirty="0">
                <a:solidFill>
                  <a:srgbClr val="0000CC"/>
                </a:solidFill>
              </a:rPr>
              <a:t>enhance</a:t>
            </a:r>
            <a:r>
              <a:rPr lang="en-US" altLang="ja-JP" sz="2400" dirty="0">
                <a:solidFill>
                  <a:srgbClr val="FF0000"/>
                </a:solidFill>
              </a:rPr>
              <a:t> </a:t>
            </a:r>
            <a:r>
              <a:rPr lang="en-US" altLang="ja-JP" sz="2400" dirty="0">
                <a:solidFill>
                  <a:schemeClr val="bg1"/>
                </a:solidFill>
              </a:rPr>
              <a:t>the quality of education)</a:t>
            </a:r>
          </a:p>
        </p:txBody>
      </p:sp>
    </p:spTree>
    <p:extLst>
      <p:ext uri="{BB962C8B-B14F-4D97-AF65-F5344CB8AC3E}">
        <p14:creationId xmlns:p14="http://schemas.microsoft.com/office/powerpoint/2010/main" val="301532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 name="直線コネクタ 58"/>
          <p:cNvCxnSpPr/>
          <p:nvPr/>
        </p:nvCxnSpPr>
        <p:spPr>
          <a:xfrm>
            <a:off x="10837124" y="3840428"/>
            <a:ext cx="0" cy="1124573"/>
          </a:xfrm>
          <a:prstGeom prst="line">
            <a:avLst/>
          </a:prstGeom>
          <a:ln w="698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normAutofit fontScale="90000"/>
          </a:bodyPr>
          <a:lstStyle/>
          <a:p>
            <a:pPr algn="ctr"/>
            <a:r>
              <a:rPr lang="en-US" altLang="ja-JP" dirty="0"/>
              <a:t>Korea’s national QA system</a:t>
            </a:r>
            <a:br>
              <a:rPr lang="en-US" altLang="ja-JP" dirty="0"/>
            </a:br>
            <a:r>
              <a:rPr lang="en-US" altLang="ja-JP" sz="3100" dirty="0"/>
              <a:t>Approval of Establishment and Institutional Accreditation</a:t>
            </a:r>
            <a:endParaRPr kumimoji="1" lang="en-US" altLang="ja-JP" sz="3100" dirty="0"/>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11</a:t>
            </a:fld>
            <a:endParaRPr lang="en-US" altLang="ja-JP" dirty="0"/>
          </a:p>
        </p:txBody>
      </p:sp>
      <p:grpSp>
        <p:nvGrpSpPr>
          <p:cNvPr id="7" name="グループ化 6"/>
          <p:cNvGrpSpPr/>
          <p:nvPr/>
        </p:nvGrpSpPr>
        <p:grpSpPr>
          <a:xfrm>
            <a:off x="545433" y="1541303"/>
            <a:ext cx="10853859" cy="5011786"/>
            <a:chOff x="0" y="318834"/>
            <a:chExt cx="8534683" cy="6195065"/>
          </a:xfrm>
        </p:grpSpPr>
        <p:grpSp>
          <p:nvGrpSpPr>
            <p:cNvPr id="10" name="グループ化 9"/>
            <p:cNvGrpSpPr/>
            <p:nvPr/>
          </p:nvGrpSpPr>
          <p:grpSpPr>
            <a:xfrm>
              <a:off x="4139173" y="318834"/>
              <a:ext cx="4395510" cy="6195065"/>
              <a:chOff x="4139173" y="318834"/>
              <a:chExt cx="4395510" cy="6195065"/>
            </a:xfrm>
          </p:grpSpPr>
          <p:sp>
            <p:nvSpPr>
              <p:cNvPr id="29" name="正方形/長方形 28"/>
              <p:cNvSpPr/>
              <p:nvPr/>
            </p:nvSpPr>
            <p:spPr>
              <a:xfrm>
                <a:off x="4390209" y="1759890"/>
                <a:ext cx="3444959" cy="2050268"/>
              </a:xfrm>
              <a:prstGeom prst="rect">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cxnSp>
            <p:nvCxnSpPr>
              <p:cNvPr id="30" name="直線コネクタ 29"/>
              <p:cNvCxnSpPr/>
              <p:nvPr/>
            </p:nvCxnSpPr>
            <p:spPr>
              <a:xfrm>
                <a:off x="4139173" y="318834"/>
                <a:ext cx="41855" cy="4892662"/>
              </a:xfrm>
              <a:prstGeom prst="line">
                <a:avLst/>
              </a:prstGeom>
              <a:ln w="25400">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a:xfrm>
                <a:off x="5579778" y="1958152"/>
                <a:ext cx="1675622" cy="66068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5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 Education and research activities</a:t>
                </a:r>
                <a:endParaRPr lang="ja-JP" sz="1600" dirty="0">
                  <a:effectLst/>
                  <a:ea typeface="ＭＳ Ｐゴシック" panose="020B0600070205080204" pitchFamily="50" charset="-128"/>
                  <a:cs typeface="ＭＳ Ｐゴシック" panose="020B0600070205080204" pitchFamily="50" charset="-128"/>
                </a:endParaRPr>
              </a:p>
            </p:txBody>
          </p:sp>
          <p:sp>
            <p:nvSpPr>
              <p:cNvPr id="33" name="角丸四角形 32"/>
              <p:cNvSpPr/>
              <p:nvPr/>
            </p:nvSpPr>
            <p:spPr>
              <a:xfrm>
                <a:off x="4403686" y="2120259"/>
                <a:ext cx="911308" cy="113709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5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Improve-ment and enhance-ment</a:t>
                </a:r>
                <a:endParaRPr lang="ja-JP" sz="1600" dirty="0">
                  <a:effectLst/>
                  <a:ea typeface="ＭＳ Ｐゴシック" panose="020B0600070205080204" pitchFamily="50" charset="-128"/>
                  <a:cs typeface="ＭＳ Ｐゴシック" panose="020B0600070205080204" pitchFamily="50" charset="-128"/>
                </a:endParaRPr>
              </a:p>
            </p:txBody>
          </p:sp>
          <p:sp>
            <p:nvSpPr>
              <p:cNvPr id="34" name="角丸四角形 33"/>
              <p:cNvSpPr/>
              <p:nvPr/>
            </p:nvSpPr>
            <p:spPr>
              <a:xfrm>
                <a:off x="7050552" y="2590644"/>
                <a:ext cx="1484130" cy="54126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Self-evaluation</a:t>
                </a:r>
              </a:p>
              <a:p>
                <a:pPr algn="ctr">
                  <a:lnSpc>
                    <a:spcPts val="1200"/>
                  </a:lnSpc>
                </a:pPr>
                <a:r>
                  <a:rPr lang="en-US" altLang="ja-JP" sz="1600" dirty="0">
                    <a:solidFill>
                      <a:schemeClr val="tx1"/>
                    </a:solidFill>
                  </a:rPr>
                  <a:t>(every 2 years)</a:t>
                </a:r>
                <a:endParaRPr lang="ja-JP" altLang="en-US" sz="1600" dirty="0">
                  <a:solidFill>
                    <a:schemeClr val="tx1"/>
                  </a:solidFill>
                </a:endParaRPr>
              </a:p>
            </p:txBody>
          </p:sp>
          <p:sp>
            <p:nvSpPr>
              <p:cNvPr id="35" name="正方形/長方形 34"/>
              <p:cNvSpPr/>
              <p:nvPr/>
            </p:nvSpPr>
            <p:spPr>
              <a:xfrm>
                <a:off x="4983715" y="4605935"/>
                <a:ext cx="2386581" cy="8859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500"/>
                  </a:lnSpc>
                  <a:spcAft>
                    <a:spcPts val="0"/>
                  </a:spcAft>
                </a:pPr>
                <a:r>
                  <a:rPr lang="en-US" sz="1600" kern="1200" dirty="0">
                    <a:solidFill>
                      <a:srgbClr val="0070C0"/>
                    </a:solidFill>
                    <a:effectLst/>
                    <a:ea typeface="ＭＳ 明朝" panose="02020609040205080304" pitchFamily="17" charset="-128"/>
                    <a:cs typeface="Times New Roman" panose="02020603050405020304" pitchFamily="18" charset="0"/>
                  </a:rPr>
                  <a:t>Institutional Evaluation Accreditation System</a:t>
                </a:r>
                <a:endParaRPr lang="ja-JP" sz="1600" dirty="0">
                  <a:effectLst/>
                  <a:ea typeface="ＭＳ Ｐゴシック" panose="020B0600070205080204" pitchFamily="50" charset="-128"/>
                  <a:cs typeface="ＭＳ Ｐゴシック" panose="020B0600070205080204" pitchFamily="50" charset="-128"/>
                </a:endParaRPr>
              </a:p>
              <a:p>
                <a:pPr algn="ctr">
                  <a:lnSpc>
                    <a:spcPts val="1500"/>
                  </a:lnSpc>
                  <a:spcAft>
                    <a:spcPts val="0"/>
                  </a:spcAft>
                </a:pPr>
                <a:r>
                  <a:rPr lang="en-US" b="1" kern="1200" dirty="0">
                    <a:solidFill>
                      <a:srgbClr val="FF0000"/>
                    </a:solidFill>
                    <a:effectLst/>
                    <a:ea typeface="ＭＳ 明朝" panose="02020609040205080304" pitchFamily="17" charset="-128"/>
                    <a:cs typeface="Times New Roman" panose="02020603050405020304" pitchFamily="18" charset="0"/>
                  </a:rPr>
                  <a:t>(External QA)</a:t>
                </a:r>
                <a:r>
                  <a:rPr lang="en-US" b="1" kern="1200" dirty="0">
                    <a:solidFill>
                      <a:srgbClr val="000000"/>
                    </a:solidFill>
                    <a:effectLst/>
                    <a:ea typeface="ＭＳ 明朝" panose="02020609040205080304" pitchFamily="17" charset="-128"/>
                    <a:cs typeface="Times New Roman" panose="02020603050405020304" pitchFamily="18" charset="0"/>
                  </a:rPr>
                  <a:t> </a:t>
                </a:r>
                <a:endParaRPr lang="ja-JP" b="1" dirty="0">
                  <a:effectLst/>
                  <a:ea typeface="ＭＳ Ｐゴシック" panose="020B0600070205080204" pitchFamily="50" charset="-128"/>
                  <a:cs typeface="ＭＳ Ｐゴシック" panose="020B0600070205080204" pitchFamily="50" charset="-128"/>
                </a:endParaRPr>
              </a:p>
              <a:p>
                <a:pPr algn="ctr">
                  <a:lnSpc>
                    <a:spcPts val="1500"/>
                  </a:lnSpc>
                  <a:spcAft>
                    <a:spcPts val="0"/>
                  </a:spcAft>
                </a:pPr>
                <a:r>
                  <a:rPr lang="en-US" sz="1600" kern="1200" dirty="0">
                    <a:solidFill>
                      <a:srgbClr val="000000"/>
                    </a:solidFill>
                    <a:effectLst/>
                    <a:ea typeface="ＭＳ 明朝" panose="02020609040205080304" pitchFamily="17" charset="-128"/>
                    <a:cs typeface="Times New Roman" panose="02020603050405020304" pitchFamily="18" charset="0"/>
                  </a:rPr>
                  <a:t>(every 5 years)</a:t>
                </a:r>
                <a:endParaRPr lang="ja-JP" sz="1600" dirty="0">
                  <a:effectLst/>
                  <a:ea typeface="ＭＳ Ｐゴシック" panose="020B0600070205080204" pitchFamily="50" charset="-128"/>
                  <a:cs typeface="ＭＳ Ｐゴシック" panose="020B0600070205080204" pitchFamily="50" charset="-128"/>
                </a:endParaRPr>
              </a:p>
            </p:txBody>
          </p:sp>
          <p:sp>
            <p:nvSpPr>
              <p:cNvPr id="36" name="右矢印 35"/>
              <p:cNvSpPr/>
              <p:nvPr/>
            </p:nvSpPr>
            <p:spPr>
              <a:xfrm rot="16200000">
                <a:off x="4958024" y="3554217"/>
                <a:ext cx="1823215" cy="170078"/>
              </a:xfrm>
              <a:prstGeom prst="rightArrow">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sp>
            <p:nvSpPr>
              <p:cNvPr id="38" name="テキスト ボックス 43"/>
              <p:cNvSpPr txBox="1"/>
              <p:nvPr/>
            </p:nvSpPr>
            <p:spPr>
              <a:xfrm>
                <a:off x="6209451" y="379590"/>
                <a:ext cx="2325232" cy="271726"/>
              </a:xfrm>
              <a:prstGeom prst="rect">
                <a:avLst/>
              </a:prstGeom>
              <a:noFill/>
            </p:spPr>
            <p:txBody>
              <a:bodyPr wrap="square" rtlCol="0">
                <a:noAutofit/>
              </a:bodyPr>
              <a:lstStyle/>
              <a:p>
                <a:pPr>
                  <a:lnSpc>
                    <a:spcPts val="1500"/>
                  </a:lnSpc>
                  <a:spcAft>
                    <a:spcPts val="0"/>
                  </a:spcAft>
                </a:pPr>
                <a:r>
                  <a:rPr lang="en-US" sz="1600" kern="1200" dirty="0">
                    <a:solidFill>
                      <a:srgbClr val="0070C0"/>
                    </a:solidFill>
                    <a:effectLst/>
                    <a:ea typeface="ＭＳ 明朝" panose="02020609040205080304" pitchFamily="17" charset="-128"/>
                    <a:cs typeface="Times New Roman" panose="02020603050405020304" pitchFamily="18" charset="0"/>
                  </a:rPr>
                  <a:t>Public-information disclosure</a:t>
                </a:r>
                <a:endParaRPr lang="ja-JP" sz="1600">
                  <a:effectLst/>
                  <a:ea typeface="ＭＳ Ｐゴシック" panose="020B0600070205080204" pitchFamily="50" charset="-128"/>
                  <a:cs typeface="ＭＳ Ｐゴシック" panose="020B0600070205080204" pitchFamily="50" charset="-128"/>
                </a:endParaRPr>
              </a:p>
            </p:txBody>
          </p:sp>
          <p:sp>
            <p:nvSpPr>
              <p:cNvPr id="39" name="右矢印 38"/>
              <p:cNvSpPr/>
              <p:nvPr/>
            </p:nvSpPr>
            <p:spPr>
              <a:xfrm rot="16200000">
                <a:off x="5964706" y="1265598"/>
                <a:ext cx="1345105" cy="137055"/>
              </a:xfrm>
              <a:prstGeom prst="rightArrow">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sp>
            <p:nvSpPr>
              <p:cNvPr id="40" name="右矢印 39"/>
              <p:cNvSpPr/>
              <p:nvPr/>
            </p:nvSpPr>
            <p:spPr>
              <a:xfrm rot="16200000">
                <a:off x="6820658" y="1532948"/>
                <a:ext cx="1771127" cy="177606"/>
              </a:xfrm>
              <a:prstGeom prst="rightArrow">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sp>
            <p:nvSpPr>
              <p:cNvPr id="41" name="テキスト ボックス 50"/>
              <p:cNvSpPr txBox="1"/>
              <p:nvPr/>
            </p:nvSpPr>
            <p:spPr>
              <a:xfrm>
                <a:off x="4319252" y="5918489"/>
                <a:ext cx="3789358" cy="595410"/>
              </a:xfrm>
              <a:prstGeom prst="rect">
                <a:avLst/>
              </a:prstGeom>
              <a:noFill/>
            </p:spPr>
            <p:txBody>
              <a:bodyPr wrap="square" rtlCol="0">
                <a:noAutofit/>
              </a:bodyPr>
              <a:lstStyle/>
              <a:p>
                <a:pPr algn="ctr">
                  <a:lnSpc>
                    <a:spcPts val="1500"/>
                  </a:lnSpc>
                  <a:spcAft>
                    <a:spcPts val="0"/>
                  </a:spcAft>
                </a:pPr>
                <a:r>
                  <a:rPr lang="en-US" kern="1200" dirty="0">
                    <a:solidFill>
                      <a:srgbClr val="0070C0"/>
                    </a:solidFill>
                    <a:effectLst/>
                    <a:ea typeface="ＭＳ 明朝" panose="02020609040205080304" pitchFamily="17" charset="-128"/>
                    <a:cs typeface="Times New Roman" panose="02020603050405020304" pitchFamily="18" charset="0"/>
                  </a:rPr>
                  <a:t>Standards for Evaluation and Accreditation</a:t>
                </a:r>
              </a:p>
              <a:p>
                <a:pPr algn="ctr">
                  <a:lnSpc>
                    <a:spcPts val="1500"/>
                  </a:lnSpc>
                  <a:spcAft>
                    <a:spcPts val="0"/>
                  </a:spcAft>
                </a:pPr>
                <a:r>
                  <a:rPr lang="en-US" kern="1200" dirty="0">
                    <a:solidFill>
                      <a:srgbClr val="0070C0"/>
                    </a:solidFill>
                    <a:effectLst/>
                    <a:ea typeface="ＭＳ 明朝" panose="02020609040205080304" pitchFamily="17" charset="-128"/>
                    <a:cs typeface="Times New Roman" panose="02020603050405020304" pitchFamily="18" charset="0"/>
                  </a:rPr>
                  <a:t>(by QA agency)</a:t>
                </a:r>
                <a:endParaRPr lang="ja-JP" dirty="0">
                  <a:effectLst/>
                  <a:ea typeface="ＭＳ Ｐゴシック" panose="020B0600070205080204" pitchFamily="50" charset="-128"/>
                  <a:cs typeface="ＭＳ Ｐゴシック" panose="020B0600070205080204" pitchFamily="50" charset="-128"/>
                </a:endParaRPr>
              </a:p>
            </p:txBody>
          </p:sp>
          <p:cxnSp>
            <p:nvCxnSpPr>
              <p:cNvPr id="43" name="直線矢印コネクタ 42"/>
              <p:cNvCxnSpPr/>
              <p:nvPr/>
            </p:nvCxnSpPr>
            <p:spPr>
              <a:xfrm flipH="1">
                <a:off x="5379838" y="2993119"/>
                <a:ext cx="1659226" cy="7309"/>
              </a:xfrm>
              <a:prstGeom prst="straightConnector1">
                <a:avLst/>
              </a:prstGeom>
              <a:ln w="317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V="1">
                <a:off x="5354575" y="2188671"/>
                <a:ext cx="269892" cy="250949"/>
              </a:xfrm>
              <a:prstGeom prst="straightConnector1">
                <a:avLst/>
              </a:prstGeom>
              <a:ln w="317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7276436" y="2246931"/>
                <a:ext cx="300838" cy="260383"/>
              </a:xfrm>
              <a:prstGeom prst="straightConnector1">
                <a:avLst/>
              </a:prstGeom>
              <a:ln w="317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1" name="グループ化 10"/>
            <p:cNvGrpSpPr/>
            <p:nvPr/>
          </p:nvGrpSpPr>
          <p:grpSpPr>
            <a:xfrm>
              <a:off x="0" y="746321"/>
              <a:ext cx="4361198" cy="4680723"/>
              <a:chOff x="0" y="746321"/>
              <a:chExt cx="4361198" cy="4680723"/>
            </a:xfrm>
          </p:grpSpPr>
          <p:grpSp>
            <p:nvGrpSpPr>
              <p:cNvPr id="12" name="グループ化 11"/>
              <p:cNvGrpSpPr/>
              <p:nvPr/>
            </p:nvGrpSpPr>
            <p:grpSpPr>
              <a:xfrm>
                <a:off x="0" y="746321"/>
                <a:ext cx="2013120" cy="3854157"/>
                <a:chOff x="0" y="746321"/>
                <a:chExt cx="2013120" cy="3854157"/>
              </a:xfrm>
            </p:grpSpPr>
            <p:sp>
              <p:nvSpPr>
                <p:cNvPr id="21" name="角丸四角形 20"/>
                <p:cNvSpPr/>
                <p:nvPr/>
              </p:nvSpPr>
              <p:spPr>
                <a:xfrm>
                  <a:off x="30893" y="853417"/>
                  <a:ext cx="1940010" cy="74986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4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 Application for establishment approval</a:t>
                  </a:r>
                  <a:endParaRPr lang="ja-JP" sz="1600" dirty="0">
                    <a:effectLst/>
                    <a:ea typeface="ＭＳ Ｐゴシック" panose="020B0600070205080204" pitchFamily="50" charset="-128"/>
                    <a:cs typeface="ＭＳ Ｐゴシック" panose="020B0600070205080204" pitchFamily="50" charset="-128"/>
                  </a:endParaRPr>
                </a:p>
              </p:txBody>
            </p:sp>
            <p:sp>
              <p:nvSpPr>
                <p:cNvPr id="22" name="角丸四角形 21"/>
                <p:cNvSpPr/>
                <p:nvPr/>
              </p:nvSpPr>
              <p:spPr>
                <a:xfrm>
                  <a:off x="260524" y="2122040"/>
                  <a:ext cx="1604318" cy="7414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4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Approval by the Minister of Education</a:t>
                  </a:r>
                  <a:endParaRPr lang="ja-JP" sz="1600" dirty="0">
                    <a:effectLst/>
                    <a:ea typeface="ＭＳ Ｐゴシック" panose="020B0600070205080204" pitchFamily="50" charset="-128"/>
                    <a:cs typeface="ＭＳ Ｐゴシック" panose="020B0600070205080204" pitchFamily="50" charset="-128"/>
                  </a:endParaRPr>
                </a:p>
              </p:txBody>
            </p:sp>
            <p:sp>
              <p:nvSpPr>
                <p:cNvPr id="23" name="角丸四角形 22"/>
                <p:cNvSpPr/>
                <p:nvPr/>
              </p:nvSpPr>
              <p:spPr>
                <a:xfrm>
                  <a:off x="260524" y="3308289"/>
                  <a:ext cx="1604318" cy="7414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4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Establishment of universities</a:t>
                  </a:r>
                  <a:endParaRPr lang="ja-JP" sz="1600">
                    <a:effectLst/>
                    <a:ea typeface="ＭＳ Ｐゴシック" panose="020B0600070205080204" pitchFamily="50" charset="-128"/>
                    <a:cs typeface="ＭＳ Ｐゴシック" panose="020B0600070205080204" pitchFamily="50" charset="-128"/>
                  </a:endParaRPr>
                </a:p>
              </p:txBody>
            </p:sp>
            <p:cxnSp>
              <p:nvCxnSpPr>
                <p:cNvPr id="25" name="直線矢印コネクタ 24"/>
                <p:cNvCxnSpPr>
                  <a:endCxn id="22" idx="0"/>
                </p:cNvCxnSpPr>
                <p:nvPr/>
              </p:nvCxnSpPr>
              <p:spPr>
                <a:xfrm flipH="1">
                  <a:off x="1062683" y="1603277"/>
                  <a:ext cx="3194" cy="518763"/>
                </a:xfrm>
                <a:prstGeom prst="straightConnector1">
                  <a:avLst/>
                </a:prstGeom>
                <a:ln w="317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1055478" y="2863445"/>
                  <a:ext cx="7205" cy="411896"/>
                </a:xfrm>
                <a:prstGeom prst="straightConnector1">
                  <a:avLst/>
                </a:prstGeom>
                <a:ln w="317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0" y="746321"/>
                  <a:ext cx="2013120" cy="3854157"/>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grpSp>
          <p:grpSp>
            <p:nvGrpSpPr>
              <p:cNvPr id="13" name="グループ化 12"/>
              <p:cNvGrpSpPr/>
              <p:nvPr/>
            </p:nvGrpSpPr>
            <p:grpSpPr>
              <a:xfrm>
                <a:off x="1094035" y="1172789"/>
                <a:ext cx="3267163" cy="1855504"/>
                <a:chOff x="1094035" y="1172789"/>
                <a:chExt cx="3267163" cy="1855504"/>
              </a:xfrm>
            </p:grpSpPr>
            <p:sp>
              <p:nvSpPr>
                <p:cNvPr id="16" name="正方形/長方形 15"/>
                <p:cNvSpPr/>
                <p:nvPr/>
              </p:nvSpPr>
              <p:spPr>
                <a:xfrm>
                  <a:off x="2185297" y="1172789"/>
                  <a:ext cx="1757404" cy="13345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400"/>
                    </a:lnSpc>
                    <a:spcAft>
                      <a:spcPts val="0"/>
                    </a:spcAft>
                  </a:pPr>
                  <a:r>
                    <a:rPr lang="en-US" sz="1600" kern="1200" dirty="0">
                      <a:solidFill>
                        <a:srgbClr val="0070C0"/>
                      </a:solidFill>
                      <a:effectLst/>
                      <a:ea typeface="ＭＳ 明朝" panose="02020609040205080304" pitchFamily="17" charset="-128"/>
                      <a:cs typeface="Times New Roman" panose="02020603050405020304" pitchFamily="18" charset="0"/>
                    </a:rPr>
                    <a:t>Approval review </a:t>
                  </a:r>
                  <a:r>
                    <a:rPr lang="en-US" sz="1600" kern="1200" dirty="0">
                      <a:solidFill>
                        <a:srgbClr val="000000"/>
                      </a:solidFill>
                      <a:effectLst/>
                      <a:ea typeface="ＭＳ 明朝" panose="02020609040205080304" pitchFamily="17" charset="-128"/>
                      <a:cs typeface="Times New Roman" panose="02020603050405020304" pitchFamily="18" charset="0"/>
                    </a:rPr>
                    <a:t>by the Council for University Establishment </a:t>
                  </a:r>
                  <a:endParaRPr lang="ja-JP" sz="1600" dirty="0">
                    <a:effectLst/>
                    <a:ea typeface="ＭＳ Ｐゴシック" panose="020B0600070205080204" pitchFamily="50" charset="-128"/>
                    <a:cs typeface="ＭＳ Ｐゴシック" panose="020B0600070205080204" pitchFamily="50" charset="-128"/>
                  </a:endParaRPr>
                </a:p>
              </p:txBody>
            </p:sp>
            <p:sp>
              <p:nvSpPr>
                <p:cNvPr id="19" name="右矢印 18"/>
                <p:cNvSpPr/>
                <p:nvPr/>
              </p:nvSpPr>
              <p:spPr>
                <a:xfrm flipH="1">
                  <a:off x="1094035" y="1677199"/>
                  <a:ext cx="1096021" cy="116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cxnSp>
              <p:nvCxnSpPr>
                <p:cNvPr id="20" name="直線矢印コネクタ 19"/>
                <p:cNvCxnSpPr/>
                <p:nvPr/>
              </p:nvCxnSpPr>
              <p:spPr>
                <a:xfrm>
                  <a:off x="2015580" y="3025779"/>
                  <a:ext cx="2345618" cy="2514"/>
                </a:xfrm>
                <a:prstGeom prst="straightConnector1">
                  <a:avLst/>
                </a:prstGeom>
                <a:ln w="317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grpSp>
          <p:sp>
            <p:nvSpPr>
              <p:cNvPr id="14" name="テキスト ボックス 49"/>
              <p:cNvSpPr txBox="1"/>
              <p:nvPr/>
            </p:nvSpPr>
            <p:spPr>
              <a:xfrm>
                <a:off x="111193" y="4971775"/>
                <a:ext cx="4148208" cy="455269"/>
              </a:xfrm>
              <a:prstGeom prst="rect">
                <a:avLst/>
              </a:prstGeom>
              <a:noFill/>
            </p:spPr>
            <p:txBody>
              <a:bodyPr wrap="square" rtlCol="0">
                <a:noAutofit/>
              </a:bodyPr>
              <a:lstStyle/>
              <a:p>
                <a:pPr algn="ctr">
                  <a:lnSpc>
                    <a:spcPts val="1500"/>
                  </a:lnSpc>
                  <a:spcAft>
                    <a:spcPts val="0"/>
                  </a:spcAft>
                </a:pPr>
                <a:r>
                  <a:rPr lang="en-US" kern="1200" dirty="0">
                    <a:solidFill>
                      <a:srgbClr val="0070C0"/>
                    </a:solidFill>
                    <a:effectLst/>
                    <a:ea typeface="ＭＳ 明朝" panose="02020609040205080304" pitchFamily="17" charset="-128"/>
                    <a:cs typeface="Times New Roman" panose="02020603050405020304" pitchFamily="18" charset="0"/>
                  </a:rPr>
                  <a:t>Regulations for the Establishment of Universities </a:t>
                </a:r>
              </a:p>
            </p:txBody>
          </p:sp>
        </p:grpSp>
      </p:grpSp>
      <p:sp>
        <p:nvSpPr>
          <p:cNvPr id="8" name="テキスト ボックス 2"/>
          <p:cNvSpPr txBox="1">
            <a:spLocks noChangeArrowheads="1"/>
          </p:cNvSpPr>
          <p:nvPr/>
        </p:nvSpPr>
        <p:spPr bwMode="auto">
          <a:xfrm>
            <a:off x="6993712" y="5739026"/>
            <a:ext cx="3143739" cy="242054"/>
          </a:xfrm>
          <a:prstGeom prst="rect">
            <a:avLst/>
          </a:prstGeom>
          <a:noFill/>
          <a:ln w="9525">
            <a:noFill/>
            <a:miter lim="800000"/>
            <a:headEnd/>
            <a:tailEnd/>
          </a:ln>
        </p:spPr>
        <p:txBody>
          <a:bodyPr rot="0" vert="horz" wrap="square" lIns="91440" tIns="45720" rIns="91440" bIns="45720" anchor="t" anchorCtr="0">
            <a:spAutoFit/>
          </a:bodyPr>
          <a:lstStyle/>
          <a:p>
            <a:pPr algn="ctr">
              <a:lnSpc>
                <a:spcPts val="1100"/>
              </a:lnSpc>
              <a:spcAft>
                <a:spcPts val="0"/>
              </a:spcAft>
            </a:pPr>
            <a:r>
              <a:rPr lang="en-US" altLang="ja-JP" sz="1400" kern="100" dirty="0">
                <a:effectLst/>
                <a:ea typeface="ＭＳ 明朝" panose="02020609040205080304" pitchFamily="17" charset="-128"/>
                <a:cs typeface="Times New Roman" panose="02020603050405020304" pitchFamily="18" charset="0"/>
              </a:rPr>
              <a:t>【</a:t>
            </a:r>
            <a:r>
              <a:rPr lang="en-US" sz="1400" kern="100" dirty="0">
                <a:effectLst/>
                <a:ea typeface="ＭＳ 明朝" panose="02020609040205080304" pitchFamily="17" charset="-128"/>
                <a:cs typeface="Times New Roman" panose="02020603050405020304" pitchFamily="18" charset="0"/>
              </a:rPr>
              <a:t>Article 11-2, Higher Education Act</a:t>
            </a:r>
            <a:r>
              <a:rPr lang="en-US" altLang="ja-JP" sz="1400" kern="100" dirty="0">
                <a:effectLst/>
                <a:ea typeface="ＭＳ 明朝" panose="02020609040205080304" pitchFamily="17" charset="-128"/>
                <a:cs typeface="Times New Roman" panose="02020603050405020304" pitchFamily="18" charset="0"/>
              </a:rPr>
              <a:t>】</a:t>
            </a:r>
          </a:p>
        </p:txBody>
      </p:sp>
      <p:sp>
        <p:nvSpPr>
          <p:cNvPr id="9" name="テキスト ボックス 2"/>
          <p:cNvSpPr txBox="1">
            <a:spLocks noChangeArrowheads="1"/>
          </p:cNvSpPr>
          <p:nvPr/>
        </p:nvSpPr>
        <p:spPr bwMode="auto">
          <a:xfrm>
            <a:off x="8397075" y="2099486"/>
            <a:ext cx="3047351" cy="493583"/>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ts val="1500"/>
              </a:lnSpc>
              <a:spcAft>
                <a:spcPts val="0"/>
              </a:spcAft>
            </a:pPr>
            <a:r>
              <a:rPr lang="en-US" altLang="ja-JP" sz="1400" kern="100" dirty="0">
                <a:effectLst/>
                <a:ea typeface="ＭＳ 明朝" panose="02020609040205080304" pitchFamily="17" charset="-128"/>
                <a:cs typeface="Times New Roman" panose="02020603050405020304" pitchFamily="18" charset="0"/>
              </a:rPr>
              <a:t>【</a:t>
            </a:r>
            <a:r>
              <a:rPr lang="en-US" sz="1400" kern="100" dirty="0">
                <a:effectLst/>
                <a:ea typeface="ＭＳ 明朝" panose="02020609040205080304" pitchFamily="17" charset="-128"/>
                <a:cs typeface="Times New Roman" panose="02020603050405020304" pitchFamily="18" charset="0"/>
              </a:rPr>
              <a:t>Article </a:t>
            </a:r>
            <a:r>
              <a:rPr lang="en-US" altLang="ja-JP" sz="1400" kern="100" dirty="0">
                <a:effectLst/>
                <a:ea typeface="ＭＳ 明朝" panose="02020609040205080304" pitchFamily="17" charset="-128"/>
                <a:cs typeface="Times New Roman" panose="02020603050405020304" pitchFamily="18" charset="0"/>
              </a:rPr>
              <a:t>5</a:t>
            </a:r>
            <a:r>
              <a:rPr lang="en-US" sz="1400" kern="100" dirty="0">
                <a:effectLst/>
                <a:ea typeface="ＭＳ 明朝" panose="02020609040205080304" pitchFamily="17" charset="-128"/>
                <a:cs typeface="Times New Roman" panose="02020603050405020304" pitchFamily="18" charset="0"/>
              </a:rPr>
              <a:t>, Regulations on Self-reviews in Higher Education Organizations</a:t>
            </a:r>
            <a:r>
              <a:rPr lang="en-US" altLang="ja-JP" sz="1400" kern="100" dirty="0">
                <a:solidFill>
                  <a:srgbClr val="7030A0"/>
                </a:solidFill>
                <a:ea typeface="ＭＳ 明朝" panose="02020609040205080304" pitchFamily="17" charset="-128"/>
                <a:cs typeface="Times New Roman" panose="02020603050405020304" pitchFamily="18" charset="0"/>
              </a:rPr>
              <a:t>】</a:t>
            </a:r>
            <a:endParaRPr lang="en-US" altLang="ja-JP" sz="1400" kern="100" dirty="0">
              <a:solidFill>
                <a:srgbClr val="7030A0"/>
              </a:solidFill>
              <a:effectLst/>
              <a:ea typeface="ＭＳ 明朝" panose="02020609040205080304" pitchFamily="17" charset="-128"/>
              <a:cs typeface="Times New Roman" panose="02020603050405020304" pitchFamily="18" charset="0"/>
            </a:endParaRPr>
          </a:p>
        </p:txBody>
      </p:sp>
      <p:sp>
        <p:nvSpPr>
          <p:cNvPr id="47" name="正方形/長方形 46"/>
          <p:cNvSpPr/>
          <p:nvPr/>
        </p:nvSpPr>
        <p:spPr>
          <a:xfrm>
            <a:off x="7469249" y="5346256"/>
            <a:ext cx="1660441" cy="23173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b="1" dirty="0">
                <a:solidFill>
                  <a:srgbClr val="FF0000"/>
                </a:solidFill>
                <a:ea typeface="ＭＳ 明朝" panose="02020609040205080304" pitchFamily="17" charset="-128"/>
                <a:cs typeface="Times New Roman" panose="02020603050405020304" pitchFamily="18" charset="0"/>
              </a:rPr>
              <a:t>(External QA)</a:t>
            </a:r>
            <a:r>
              <a:rPr lang="en-US" altLang="ja-JP" b="1" dirty="0">
                <a:solidFill>
                  <a:srgbClr val="000000"/>
                </a:solidFill>
                <a:ea typeface="ＭＳ 明朝" panose="02020609040205080304" pitchFamily="17" charset="-128"/>
                <a:cs typeface="Times New Roman" panose="02020603050405020304" pitchFamily="18" charset="0"/>
              </a:rPr>
              <a:t> </a:t>
            </a:r>
            <a:endParaRPr lang="en-US" altLang="ja-JP" b="1" dirty="0">
              <a:ea typeface="ＭＳ Ｐゴシック" panose="020B0600070205080204" pitchFamily="50" charset="-128"/>
              <a:cs typeface="ＭＳ Ｐゴシック" panose="020B0600070205080204" pitchFamily="50" charset="-128"/>
            </a:endParaRPr>
          </a:p>
        </p:txBody>
      </p:sp>
      <p:sp>
        <p:nvSpPr>
          <p:cNvPr id="50" name="角丸四角形 49"/>
          <p:cNvSpPr/>
          <p:nvPr/>
        </p:nvSpPr>
        <p:spPr>
          <a:xfrm>
            <a:off x="10736346" y="1107217"/>
            <a:ext cx="1229001" cy="43408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bg1"/>
                </a:solidFill>
              </a:rPr>
              <a:t>KUAI</a:t>
            </a:r>
          </a:p>
        </p:txBody>
      </p:sp>
      <p:sp>
        <p:nvSpPr>
          <p:cNvPr id="52" name="右矢印 51"/>
          <p:cNvSpPr/>
          <p:nvPr/>
        </p:nvSpPr>
        <p:spPr>
          <a:xfrm rot="16200000">
            <a:off x="9029548" y="4308494"/>
            <a:ext cx="1165841" cy="191233"/>
          </a:xfrm>
          <a:prstGeom prst="rightArrow">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sp>
        <p:nvSpPr>
          <p:cNvPr id="49" name="正方形/長方形 48"/>
          <p:cNvSpPr/>
          <p:nvPr/>
        </p:nvSpPr>
        <p:spPr>
          <a:xfrm>
            <a:off x="7137778" y="4551061"/>
            <a:ext cx="2718012" cy="304911"/>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dirty="0">
                <a:solidFill>
                  <a:schemeClr val="tx1"/>
                </a:solidFill>
              </a:rPr>
              <a:t>Key Evaluation Criteria(6) </a:t>
            </a:r>
          </a:p>
        </p:txBody>
      </p:sp>
      <p:sp>
        <p:nvSpPr>
          <p:cNvPr id="53" name="テキスト ボックス 2"/>
          <p:cNvSpPr txBox="1">
            <a:spLocks noChangeArrowheads="1"/>
          </p:cNvSpPr>
          <p:nvPr/>
        </p:nvSpPr>
        <p:spPr bwMode="auto">
          <a:xfrm>
            <a:off x="9708085" y="3840428"/>
            <a:ext cx="2686925" cy="716799"/>
          </a:xfrm>
          <a:prstGeom prst="rect">
            <a:avLst/>
          </a:prstGeom>
          <a:noFill/>
          <a:ln w="9525">
            <a:noFill/>
            <a:miter lim="800000"/>
            <a:headEnd/>
            <a:tailEnd/>
          </a:ln>
        </p:spPr>
        <p:txBody>
          <a:bodyPr rot="0" vert="horz" wrap="square" lIns="91440" tIns="45720" rIns="91440" bIns="45720" anchor="t" anchorCtr="0">
            <a:spAutoFit/>
          </a:bodyPr>
          <a:lstStyle/>
          <a:p>
            <a:pPr marL="176213" indent="-176213">
              <a:lnSpc>
                <a:spcPts val="1200"/>
              </a:lnSpc>
            </a:pPr>
            <a:r>
              <a:rPr lang="en-US" altLang="ja-JP" sz="1400" kern="100" dirty="0">
                <a:effectLst/>
                <a:ea typeface="ＭＳ 明朝" panose="02020609040205080304" pitchFamily="17" charset="-128"/>
                <a:cs typeface="Times New Roman" panose="02020603050405020304" pitchFamily="18" charset="0"/>
              </a:rPr>
              <a:t>【</a:t>
            </a:r>
            <a:r>
              <a:rPr lang="en-US" sz="1400" kern="100" dirty="0">
                <a:effectLst/>
                <a:ea typeface="ＭＳ 明朝" panose="02020609040205080304" pitchFamily="17" charset="-128"/>
                <a:cs typeface="Times New Roman" panose="02020603050405020304" pitchFamily="18" charset="0"/>
              </a:rPr>
              <a:t>Article 11-2-1, HE Act</a:t>
            </a:r>
            <a:r>
              <a:rPr lang="en-US" altLang="ja-JP" sz="1400" kern="100" dirty="0">
                <a:effectLst/>
                <a:ea typeface="ＭＳ 明朝" panose="02020609040205080304" pitchFamily="17" charset="-128"/>
                <a:cs typeface="Times New Roman" panose="02020603050405020304" pitchFamily="18" charset="0"/>
              </a:rPr>
              <a:t>】</a:t>
            </a:r>
          </a:p>
          <a:p>
            <a:pPr>
              <a:lnSpc>
                <a:spcPts val="1200"/>
              </a:lnSpc>
            </a:pPr>
            <a:r>
              <a:rPr lang="en-US" altLang="ja-JP" sz="1400" kern="100" dirty="0">
                <a:ea typeface="ＭＳ 明朝" panose="02020609040205080304" pitchFamily="17" charset="-128"/>
                <a:cs typeface="Times New Roman" panose="02020603050405020304" pitchFamily="18" charset="0"/>
              </a:rPr>
              <a:t>【Article 3, Regulations on </a:t>
            </a:r>
          </a:p>
          <a:p>
            <a:pPr algn="ctr">
              <a:lnSpc>
                <a:spcPts val="1200"/>
              </a:lnSpc>
            </a:pPr>
            <a:r>
              <a:rPr lang="en-US" altLang="ja-JP" sz="1400" kern="100" dirty="0">
                <a:ea typeface="ＭＳ 明朝" panose="02020609040205080304" pitchFamily="17" charset="-128"/>
                <a:cs typeface="Times New Roman" panose="02020603050405020304" pitchFamily="18" charset="0"/>
              </a:rPr>
              <a:t>Self-reviews in HE Organizations】</a:t>
            </a:r>
          </a:p>
          <a:p>
            <a:pPr algn="ctr">
              <a:lnSpc>
                <a:spcPts val="1200"/>
              </a:lnSpc>
            </a:pPr>
            <a:endParaRPr lang="en-US" altLang="ja-JP" sz="1400" kern="100" dirty="0">
              <a:effectLst/>
              <a:ea typeface="ＭＳ 明朝" panose="02020609040205080304" pitchFamily="17" charset="-128"/>
              <a:cs typeface="Times New Roman" panose="02020603050405020304" pitchFamily="18" charset="0"/>
            </a:endParaRPr>
          </a:p>
        </p:txBody>
      </p:sp>
      <p:sp>
        <p:nvSpPr>
          <p:cNvPr id="54" name="正方形/長方形 53"/>
          <p:cNvSpPr/>
          <p:nvPr/>
        </p:nvSpPr>
        <p:spPr>
          <a:xfrm>
            <a:off x="6038379" y="2202917"/>
            <a:ext cx="1901971" cy="59792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lnSpc>
                <a:spcPts val="1400"/>
              </a:lnSpc>
            </a:pPr>
            <a:r>
              <a:rPr lang="en-US" altLang="ja-JP" b="1" dirty="0">
                <a:solidFill>
                  <a:srgbClr val="008000"/>
                </a:solidFill>
                <a:ea typeface="ＭＳ 明朝" panose="02020609040205080304" pitchFamily="17" charset="-128"/>
                <a:cs typeface="Times New Roman" panose="02020603050405020304" pitchFamily="18" charset="0"/>
              </a:rPr>
              <a:t>(Internal QA: no direct term but relevant criteria) </a:t>
            </a:r>
            <a:endParaRPr lang="en-US" altLang="ja-JP" b="1" dirty="0">
              <a:solidFill>
                <a:srgbClr val="008000"/>
              </a:solidFill>
              <a:ea typeface="ＭＳ Ｐゴシック" panose="020B0600070205080204" pitchFamily="50" charset="-128"/>
              <a:cs typeface="ＭＳ Ｐゴシック" panose="020B0600070205080204" pitchFamily="50" charset="-128"/>
            </a:endParaRPr>
          </a:p>
        </p:txBody>
      </p:sp>
      <p:sp>
        <p:nvSpPr>
          <p:cNvPr id="3" name="正方形/長方形 2"/>
          <p:cNvSpPr/>
          <p:nvPr/>
        </p:nvSpPr>
        <p:spPr>
          <a:xfrm>
            <a:off x="10424870" y="4987028"/>
            <a:ext cx="1505522" cy="7545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altLang="ja-JP" sz="1600" dirty="0">
                <a:solidFill>
                  <a:schemeClr val="tx1"/>
                </a:solidFill>
              </a:rPr>
              <a:t>University Information Disclosure</a:t>
            </a:r>
          </a:p>
          <a:p>
            <a:pPr algn="ctr">
              <a:lnSpc>
                <a:spcPct val="70000"/>
              </a:lnSpc>
            </a:pPr>
            <a:r>
              <a:rPr kumimoji="1" lang="en-US" altLang="ja-JP" sz="1600" dirty="0">
                <a:solidFill>
                  <a:schemeClr val="tx1"/>
                </a:solidFill>
              </a:rPr>
              <a:t>(every year)</a:t>
            </a:r>
          </a:p>
        </p:txBody>
      </p:sp>
      <p:sp>
        <p:nvSpPr>
          <p:cNvPr id="51" name="テキスト ボックス 2"/>
          <p:cNvSpPr txBox="1">
            <a:spLocks noChangeArrowheads="1"/>
          </p:cNvSpPr>
          <p:nvPr/>
        </p:nvSpPr>
        <p:spPr bwMode="auto">
          <a:xfrm>
            <a:off x="10509694" y="5744551"/>
            <a:ext cx="1682306" cy="1091902"/>
          </a:xfrm>
          <a:prstGeom prst="rect">
            <a:avLst/>
          </a:prstGeom>
          <a:noFill/>
          <a:ln w="9525">
            <a:noFill/>
            <a:miter lim="800000"/>
            <a:headEnd/>
            <a:tailEnd/>
          </a:ln>
        </p:spPr>
        <p:txBody>
          <a:bodyPr rot="0" vert="horz" wrap="square" lIns="91440" tIns="45720" rIns="91440" bIns="45720" anchor="t" anchorCtr="0">
            <a:spAutoFit/>
          </a:bodyPr>
          <a:lstStyle/>
          <a:p>
            <a:pPr algn="ctr">
              <a:lnSpc>
                <a:spcPts val="1100"/>
              </a:lnSpc>
              <a:spcAft>
                <a:spcPts val="0"/>
              </a:spcAft>
            </a:pPr>
            <a:r>
              <a:rPr lang="en-US" altLang="ja-JP" sz="1400" kern="100" dirty="0">
                <a:effectLst/>
                <a:ea typeface="ＭＳ 明朝" panose="02020609040205080304" pitchFamily="17" charset="-128"/>
                <a:cs typeface="Times New Roman" panose="02020603050405020304" pitchFamily="18" charset="0"/>
              </a:rPr>
              <a:t>【</a:t>
            </a:r>
            <a:r>
              <a:rPr lang="en-US" sz="1400" kern="100" dirty="0">
                <a:effectLst/>
                <a:ea typeface="ＭＳ 明朝" panose="02020609040205080304" pitchFamily="17" charset="-128"/>
                <a:cs typeface="Times New Roman" panose="02020603050405020304" pitchFamily="18" charset="0"/>
              </a:rPr>
              <a:t>Article 3, Act on special cases concerning the disclosure of information by education-related institutions</a:t>
            </a:r>
            <a:r>
              <a:rPr lang="en-US" altLang="ja-JP" sz="1400" kern="100" dirty="0">
                <a:solidFill>
                  <a:srgbClr val="7030A0"/>
                </a:solidFill>
                <a:ea typeface="ＭＳ 明朝" panose="02020609040205080304" pitchFamily="17" charset="-128"/>
                <a:cs typeface="Times New Roman" panose="02020603050405020304" pitchFamily="18" charset="0"/>
              </a:rPr>
              <a:t>】</a:t>
            </a:r>
            <a:endParaRPr lang="en-US" altLang="ja-JP" sz="1400" kern="100" dirty="0">
              <a:solidFill>
                <a:srgbClr val="7030A0"/>
              </a:solidFill>
              <a:effectLst/>
              <a:ea typeface="ＭＳ 明朝" panose="02020609040205080304" pitchFamily="17" charset="-128"/>
              <a:cs typeface="Times New Roman" panose="02020603050405020304" pitchFamily="18" charset="0"/>
            </a:endParaRPr>
          </a:p>
        </p:txBody>
      </p:sp>
      <p:cxnSp>
        <p:nvCxnSpPr>
          <p:cNvPr id="57" name="直線コネクタ 56"/>
          <p:cNvCxnSpPr>
            <a:stCxn id="35" idx="3"/>
            <a:endCxn id="3" idx="1"/>
          </p:cNvCxnSpPr>
          <p:nvPr/>
        </p:nvCxnSpPr>
        <p:spPr>
          <a:xfrm flipV="1">
            <a:off x="9918500" y="5364324"/>
            <a:ext cx="506370" cy="3584"/>
          </a:xfrm>
          <a:prstGeom prst="line">
            <a:avLst/>
          </a:prstGeom>
          <a:ln w="698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2122998" y="5939985"/>
            <a:ext cx="4005619" cy="722611"/>
          </a:xfrm>
          <a:prstGeom prst="rect">
            <a:avLst/>
          </a:prstGeom>
          <a:noFill/>
          <a:ln>
            <a:solidFill>
              <a:srgbClr val="0000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ts val="1500"/>
              </a:lnSpc>
              <a:spcAft>
                <a:spcPts val="0"/>
              </a:spcAft>
            </a:pPr>
            <a:r>
              <a:rPr lang="en-US" sz="1600" kern="1200" dirty="0">
                <a:solidFill>
                  <a:srgbClr val="0000CC"/>
                </a:solidFill>
                <a:effectLst/>
                <a:ea typeface="ＭＳ 明朝" panose="02020609040205080304" pitchFamily="17" charset="-128"/>
                <a:cs typeface="Times New Roman" panose="02020603050405020304" pitchFamily="18" charset="0"/>
              </a:rPr>
              <a:t>Univ. Structural Evaluation(1</a:t>
            </a:r>
            <a:r>
              <a:rPr lang="en-US" sz="1600" kern="1200" baseline="30000" dirty="0">
                <a:solidFill>
                  <a:srgbClr val="0000CC"/>
                </a:solidFill>
                <a:effectLst/>
                <a:ea typeface="ＭＳ 明朝" panose="02020609040205080304" pitchFamily="17" charset="-128"/>
                <a:cs typeface="Times New Roman" panose="02020603050405020304" pitchFamily="18" charset="0"/>
              </a:rPr>
              <a:t>st</a:t>
            </a:r>
            <a:r>
              <a:rPr lang="en-US" sz="1600" kern="1200" dirty="0">
                <a:solidFill>
                  <a:srgbClr val="0000CC"/>
                </a:solidFill>
                <a:effectLst/>
                <a:ea typeface="ＭＳ 明朝" panose="02020609040205080304" pitchFamily="17" charset="-128"/>
                <a:cs typeface="Times New Roman" panose="02020603050405020304" pitchFamily="18" charset="0"/>
              </a:rPr>
              <a:t> cycle,2014-16)</a:t>
            </a:r>
          </a:p>
          <a:p>
            <a:pPr algn="r">
              <a:lnSpc>
                <a:spcPts val="1500"/>
              </a:lnSpc>
              <a:spcAft>
                <a:spcPts val="0"/>
              </a:spcAft>
            </a:pPr>
            <a:r>
              <a:rPr lang="en-US" sz="1600" kern="1200" dirty="0">
                <a:solidFill>
                  <a:srgbClr val="0000CC"/>
                </a:solidFill>
                <a:effectLst/>
                <a:ea typeface="ＭＳ 明朝" panose="02020609040205080304" pitchFamily="17" charset="-128"/>
                <a:cs typeface="Times New Roman" panose="02020603050405020304" pitchFamily="18" charset="0"/>
              </a:rPr>
              <a:t>Capacity Evaluation(2</a:t>
            </a:r>
            <a:r>
              <a:rPr lang="en-US" sz="1600" kern="1200" baseline="30000" dirty="0">
                <a:solidFill>
                  <a:srgbClr val="0000CC"/>
                </a:solidFill>
                <a:effectLst/>
                <a:ea typeface="ＭＳ 明朝" panose="02020609040205080304" pitchFamily="17" charset="-128"/>
                <a:cs typeface="Times New Roman" panose="02020603050405020304" pitchFamily="18" charset="0"/>
              </a:rPr>
              <a:t>nd</a:t>
            </a:r>
            <a:r>
              <a:rPr lang="en-US" sz="1600" kern="1200" dirty="0">
                <a:solidFill>
                  <a:srgbClr val="0000CC"/>
                </a:solidFill>
                <a:effectLst/>
                <a:ea typeface="ＭＳ 明朝" panose="02020609040205080304" pitchFamily="17" charset="-128"/>
                <a:cs typeface="Times New Roman" panose="02020603050405020304" pitchFamily="18" charset="0"/>
              </a:rPr>
              <a:t> cycle,2017-19) </a:t>
            </a:r>
          </a:p>
          <a:p>
            <a:pPr algn="r">
              <a:lnSpc>
                <a:spcPts val="1500"/>
              </a:lnSpc>
              <a:spcAft>
                <a:spcPts val="0"/>
              </a:spcAft>
            </a:pPr>
            <a:r>
              <a:rPr lang="en-US" sz="1600" kern="1200" dirty="0">
                <a:solidFill>
                  <a:srgbClr val="0000CC"/>
                </a:solidFill>
                <a:effectLst/>
                <a:ea typeface="ＭＳ 明朝" panose="02020609040205080304" pitchFamily="17" charset="-128"/>
                <a:cs typeface="Times New Roman" panose="02020603050405020304" pitchFamily="18" charset="0"/>
              </a:rPr>
              <a:t>by MOE</a:t>
            </a:r>
            <a:endParaRPr lang="en-US" altLang="ja-JP" sz="1600" dirty="0">
              <a:solidFill>
                <a:srgbClr val="0000CC"/>
              </a:solidFill>
              <a:effectLst/>
              <a:ea typeface="ＭＳ Ｐゴシック" panose="020B0600070205080204" pitchFamily="50" charset="-128"/>
              <a:cs typeface="ＭＳ Ｐゴシック" panose="020B0600070205080204" pitchFamily="50" charset="-128"/>
            </a:endParaRPr>
          </a:p>
        </p:txBody>
      </p:sp>
      <p:sp>
        <p:nvSpPr>
          <p:cNvPr id="106" name="左矢印 105"/>
          <p:cNvSpPr/>
          <p:nvPr/>
        </p:nvSpPr>
        <p:spPr>
          <a:xfrm>
            <a:off x="5570366" y="1714384"/>
            <a:ext cx="239000" cy="257866"/>
          </a:xfrm>
          <a:prstGeom prst="leftArrow">
            <a:avLst/>
          </a:prstGeom>
          <a:solidFill>
            <a:schemeClr val="accent6">
              <a:lumMod val="40000"/>
              <a:lumOff val="60000"/>
            </a:schemeClr>
          </a:solidFill>
          <a:ln>
            <a:solidFill>
              <a:srgbClr val="008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右矢印 106"/>
          <p:cNvSpPr/>
          <p:nvPr/>
        </p:nvSpPr>
        <p:spPr>
          <a:xfrm>
            <a:off x="5824263" y="1697713"/>
            <a:ext cx="246786" cy="287064"/>
          </a:xfrm>
          <a:prstGeom prst="rightArrow">
            <a:avLst/>
          </a:prstGeom>
          <a:solidFill>
            <a:schemeClr val="accent6">
              <a:lumMod val="40000"/>
              <a:lumOff val="60000"/>
            </a:schemeClr>
          </a:solidFill>
          <a:ln>
            <a:solidFill>
              <a:srgbClr val="008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65"/>
          <p:cNvSpPr txBox="1"/>
          <p:nvPr/>
        </p:nvSpPr>
        <p:spPr>
          <a:xfrm>
            <a:off x="7628145" y="1263126"/>
            <a:ext cx="2597920" cy="258178"/>
          </a:xfrm>
          <a:prstGeom prst="rect">
            <a:avLst/>
          </a:prstGeom>
          <a:noFill/>
        </p:spPr>
        <p:txBody>
          <a:bodyPr wrap="square" rtlCol="0">
            <a:noAutofit/>
          </a:bodyPr>
          <a:lstStyle/>
          <a:p>
            <a:pPr algn="ctr">
              <a:lnSpc>
                <a:spcPts val="1500"/>
              </a:lnSpc>
              <a:spcAft>
                <a:spcPts val="0"/>
              </a:spcAft>
            </a:pPr>
            <a:r>
              <a:rPr lang="en-US" kern="1200" dirty="0">
                <a:solidFill>
                  <a:srgbClr val="000000"/>
                </a:solidFill>
                <a:effectLst/>
                <a:ea typeface="ＭＳ 明朝" panose="02020609040205080304" pitchFamily="17" charset="-128"/>
                <a:cs typeface="Times New Roman" panose="02020603050405020304" pitchFamily="18" charset="0"/>
              </a:rPr>
              <a:t>[Continuous QA]</a:t>
            </a:r>
            <a:endParaRPr lang="ja-JP" dirty="0">
              <a:effectLst/>
              <a:ea typeface="ＭＳ Ｐゴシック" panose="020B0600070205080204" pitchFamily="50" charset="-128"/>
              <a:cs typeface="ＭＳ Ｐゴシック" panose="020B0600070205080204" pitchFamily="50" charset="-128"/>
            </a:endParaRPr>
          </a:p>
        </p:txBody>
      </p:sp>
      <p:sp>
        <p:nvSpPr>
          <p:cNvPr id="109" name="テキスト ボックス 66"/>
          <p:cNvSpPr txBox="1"/>
          <p:nvPr/>
        </p:nvSpPr>
        <p:spPr>
          <a:xfrm>
            <a:off x="950261" y="1283366"/>
            <a:ext cx="4836665" cy="527992"/>
          </a:xfrm>
          <a:prstGeom prst="rect">
            <a:avLst/>
          </a:prstGeom>
          <a:noFill/>
        </p:spPr>
        <p:txBody>
          <a:bodyPr wrap="square" rtlCol="0">
            <a:noAutofit/>
          </a:bodyPr>
          <a:lstStyle/>
          <a:p>
            <a:pPr marL="268288" indent="-268288">
              <a:lnSpc>
                <a:spcPts val="1500"/>
              </a:lnSpc>
              <a:spcAft>
                <a:spcPts val="0"/>
              </a:spcAft>
            </a:pPr>
            <a:r>
              <a:rPr lang="en-US" dirty="0">
                <a:solidFill>
                  <a:srgbClr val="000000"/>
                </a:solidFill>
                <a:latin typeface="Calibri" panose="020F0502020204030204" pitchFamily="34" charset="0"/>
                <a:ea typeface="ＭＳ 明朝" panose="02020609040205080304" pitchFamily="17" charset="-128"/>
                <a:cs typeface="Times New Roman" panose="02020603050405020304" pitchFamily="18" charset="0"/>
              </a:rPr>
              <a:t>[QA:</a:t>
            </a:r>
            <a:r>
              <a:rPr lang="en-US" kern="1200" dirty="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from an application for establishment approval to completion]</a:t>
            </a:r>
            <a:endParaRPr lang="ja-JP" dirty="0">
              <a:effectLst/>
              <a:latin typeface="Calibri" panose="020F0502020204030204" pitchFamily="34" charset="0"/>
              <a:ea typeface="ＭＳ Ｐゴシック" panose="020B0600070205080204" pitchFamily="50" charset="-128"/>
              <a:cs typeface="ＭＳ Ｐゴシック" panose="020B0600070205080204" pitchFamily="50" charset="-128"/>
            </a:endParaRPr>
          </a:p>
        </p:txBody>
      </p:sp>
      <p:sp>
        <p:nvSpPr>
          <p:cNvPr id="112" name="正方形/長方形 111"/>
          <p:cNvSpPr/>
          <p:nvPr/>
        </p:nvSpPr>
        <p:spPr>
          <a:xfrm>
            <a:off x="3648397" y="1649160"/>
            <a:ext cx="2043316" cy="369332"/>
          </a:xfrm>
          <a:prstGeom prst="rect">
            <a:avLst/>
          </a:prstGeom>
        </p:spPr>
        <p:txBody>
          <a:bodyPr wrap="none">
            <a:spAutoFit/>
          </a:bodyPr>
          <a:lstStyle/>
          <a:p>
            <a:r>
              <a:rPr lang="en-US" altLang="ja-JP" dirty="0">
                <a:solidFill>
                  <a:srgbClr val="008000"/>
                </a:solidFill>
                <a:latin typeface="Calibri" panose="020F0502020204030204" pitchFamily="34" charset="0"/>
                <a:ea typeface="ＭＳ 明朝" panose="02020609040205080304" pitchFamily="17" charset="-128"/>
                <a:cs typeface="Times New Roman" panose="02020603050405020304" pitchFamily="18" charset="0"/>
              </a:rPr>
              <a:t>ex-ante restrictions </a:t>
            </a:r>
            <a:endParaRPr lang="ja-JP" altLang="en-US" dirty="0">
              <a:solidFill>
                <a:srgbClr val="008000"/>
              </a:solidFill>
            </a:endParaRPr>
          </a:p>
        </p:txBody>
      </p:sp>
      <p:sp>
        <p:nvSpPr>
          <p:cNvPr id="113" name="正方形/長方形 112"/>
          <p:cNvSpPr/>
          <p:nvPr/>
        </p:nvSpPr>
        <p:spPr>
          <a:xfrm>
            <a:off x="6098535" y="1649103"/>
            <a:ext cx="1909625" cy="369332"/>
          </a:xfrm>
          <a:prstGeom prst="rect">
            <a:avLst/>
          </a:prstGeom>
        </p:spPr>
        <p:txBody>
          <a:bodyPr wrap="none">
            <a:spAutoFit/>
          </a:bodyPr>
          <a:lstStyle/>
          <a:p>
            <a:r>
              <a:rPr lang="en-US" altLang="ja-JP" dirty="0">
                <a:solidFill>
                  <a:srgbClr val="008000"/>
                </a:solidFill>
              </a:rPr>
              <a:t>ex-post evaluation</a:t>
            </a:r>
            <a:endParaRPr lang="ja-JP" altLang="en-US" dirty="0">
              <a:solidFill>
                <a:srgbClr val="008000"/>
              </a:solidFill>
            </a:endParaRPr>
          </a:p>
        </p:txBody>
      </p:sp>
      <p:sp>
        <p:nvSpPr>
          <p:cNvPr id="114" name="角丸四角形 113"/>
          <p:cNvSpPr/>
          <p:nvPr/>
        </p:nvSpPr>
        <p:spPr>
          <a:xfrm>
            <a:off x="244028" y="2297150"/>
            <a:ext cx="5514286" cy="2558821"/>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268288" indent="-268288">
              <a:lnSpc>
                <a:spcPct val="80000"/>
              </a:lnSpc>
            </a:pPr>
            <a:r>
              <a:rPr lang="en-US" altLang="ja-JP" sz="2200" dirty="0">
                <a:solidFill>
                  <a:schemeClr val="tx1"/>
                </a:solidFill>
              </a:rPr>
              <a:t>2007: G</a:t>
            </a:r>
            <a:r>
              <a:rPr lang="en-US" altLang="ja-JP" sz="2400" dirty="0">
                <a:solidFill>
                  <a:schemeClr val="tx1"/>
                </a:solidFill>
              </a:rPr>
              <a:t>overnment began to establish a </a:t>
            </a:r>
            <a:r>
              <a:rPr lang="ja-JP" altLang="en-US" sz="2400" dirty="0">
                <a:solidFill>
                  <a:schemeClr val="tx1"/>
                </a:solidFill>
              </a:rPr>
              <a:t>　　</a:t>
            </a:r>
            <a:r>
              <a:rPr lang="en-US" altLang="ja-JP" sz="2400" dirty="0">
                <a:solidFill>
                  <a:schemeClr val="tx1"/>
                </a:solidFill>
              </a:rPr>
              <a:t>legal basis for ensuring that higher education, as a new QA system, is of excellent quality</a:t>
            </a:r>
            <a:r>
              <a:rPr lang="en-US" altLang="ja-JP" sz="2200" dirty="0">
                <a:solidFill>
                  <a:schemeClr val="tx1"/>
                </a:solidFill>
              </a:rPr>
              <a:t>.</a:t>
            </a:r>
          </a:p>
          <a:p>
            <a:pPr marL="268288" indent="-268288">
              <a:lnSpc>
                <a:spcPct val="80000"/>
              </a:lnSpc>
            </a:pPr>
            <a:r>
              <a:rPr lang="en-US" altLang="ja-JP" sz="2200" dirty="0">
                <a:solidFill>
                  <a:schemeClr val="tx1"/>
                </a:solidFill>
              </a:rPr>
              <a:t> 2008: M</a:t>
            </a:r>
            <a:r>
              <a:rPr lang="en-US" altLang="ja-JP" sz="2400" dirty="0">
                <a:solidFill>
                  <a:schemeClr val="tx1"/>
                </a:solidFill>
              </a:rPr>
              <a:t>andated Self-Evaluation conducted, </a:t>
            </a:r>
            <a:r>
              <a:rPr lang="ja-JP" altLang="en-US" sz="2400" dirty="0">
                <a:solidFill>
                  <a:schemeClr val="tx1"/>
                </a:solidFill>
              </a:rPr>
              <a:t> </a:t>
            </a:r>
            <a:r>
              <a:rPr lang="en-US" altLang="ja-JP" sz="2400" dirty="0">
                <a:solidFill>
                  <a:schemeClr val="tx1"/>
                </a:solidFill>
              </a:rPr>
              <a:t>Educational Institutions Information Disclosure</a:t>
            </a:r>
          </a:p>
          <a:p>
            <a:pPr marL="268288" indent="-268288">
              <a:lnSpc>
                <a:spcPct val="80000"/>
              </a:lnSpc>
            </a:pPr>
            <a:r>
              <a:rPr lang="en-US" altLang="ja-JP" sz="2400" dirty="0">
                <a:solidFill>
                  <a:schemeClr val="tx1"/>
                </a:solidFill>
              </a:rPr>
              <a:t>2010: Institutional Accreditation </a:t>
            </a:r>
          </a:p>
        </p:txBody>
      </p:sp>
    </p:spTree>
    <p:extLst>
      <p:ext uri="{BB962C8B-B14F-4D97-AF65-F5344CB8AC3E}">
        <p14:creationId xmlns:p14="http://schemas.microsoft.com/office/powerpoint/2010/main" val="1558103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1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a:t>KUAI: Standards</a:t>
            </a:r>
            <a:endParaRPr kumimoji="1" lang="en-US" altLang="ja-JP"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647395249"/>
              </p:ext>
            </p:extLst>
          </p:nvPr>
        </p:nvGraphicFramePr>
        <p:xfrm>
          <a:off x="488513" y="1080849"/>
          <a:ext cx="11235848" cy="5577840"/>
        </p:xfrm>
        <a:graphic>
          <a:graphicData uri="http://schemas.openxmlformats.org/drawingml/2006/table">
            <a:tbl>
              <a:tblPr firstRow="1" bandRow="1">
                <a:tableStyleId>{5C22544A-7EE6-4342-B048-85BDC9FD1C3A}</a:tableStyleId>
              </a:tblPr>
              <a:tblGrid>
                <a:gridCol w="5617924">
                  <a:extLst>
                    <a:ext uri="{9D8B030D-6E8A-4147-A177-3AD203B41FA5}">
                      <a16:colId xmlns:a16="http://schemas.microsoft.com/office/drawing/2014/main" xmlns="" val="20000"/>
                    </a:ext>
                  </a:extLst>
                </a:gridCol>
                <a:gridCol w="5617924">
                  <a:extLst>
                    <a:ext uri="{9D8B030D-6E8A-4147-A177-3AD203B41FA5}">
                      <a16:colId xmlns:a16="http://schemas.microsoft.com/office/drawing/2014/main" xmlns="" val="20001"/>
                    </a:ext>
                  </a:extLst>
                </a:gridCol>
              </a:tblGrid>
              <a:tr h="350612">
                <a:tc>
                  <a:txBody>
                    <a:bodyPr/>
                    <a:lstStyle/>
                    <a:p>
                      <a:pPr algn="ctr"/>
                      <a:r>
                        <a:rPr kumimoji="1" lang="en-US" altLang="ja-JP" dirty="0"/>
                        <a:t>First</a:t>
                      </a:r>
                      <a:r>
                        <a:rPr kumimoji="1" lang="en-US" altLang="ja-JP" baseline="0" dirty="0"/>
                        <a:t> </a:t>
                      </a:r>
                      <a:r>
                        <a:rPr kumimoji="1" lang="en-US" altLang="ja-JP" dirty="0"/>
                        <a:t>cycle(2011-2015)</a:t>
                      </a:r>
                      <a:endParaRPr kumimoji="1" lang="ja-JP" altLang="en-US" dirty="0"/>
                    </a:p>
                  </a:txBody>
                  <a:tcPr/>
                </a:tc>
                <a:tc>
                  <a:txBody>
                    <a:bodyPr/>
                    <a:lstStyle/>
                    <a:p>
                      <a:pPr algn="ctr"/>
                      <a:r>
                        <a:rPr kumimoji="1" lang="en-US" altLang="ja-JP" dirty="0"/>
                        <a:t>Second cycle(2016-2020)</a:t>
                      </a:r>
                      <a:endParaRPr kumimoji="1" lang="ja-JP" altLang="en-US" dirty="0"/>
                    </a:p>
                  </a:txBody>
                  <a:tcPr/>
                </a:tc>
                <a:extLst>
                  <a:ext uri="{0D108BD9-81ED-4DB2-BD59-A6C34878D82A}">
                    <a16:rowId xmlns:a16="http://schemas.microsoft.com/office/drawing/2014/main" xmlns="" val="10000"/>
                  </a:ext>
                </a:extLst>
              </a:tr>
              <a:tr h="4213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1. </a:t>
                      </a:r>
                      <a:r>
                        <a:rPr kumimoji="1" lang="en-US" altLang="ja-JP" sz="1800" b="0" i="0" kern="1200" dirty="0">
                          <a:solidFill>
                            <a:schemeClr val="dk1"/>
                          </a:solidFill>
                          <a:effectLst/>
                          <a:latin typeface="+mn-lt"/>
                          <a:ea typeface="+mn-ea"/>
                          <a:cs typeface="+mn-cs"/>
                        </a:rPr>
                        <a:t>Mission and</a:t>
                      </a:r>
                      <a:r>
                        <a:rPr kumimoji="1" lang="en-US" altLang="ja-JP" sz="1800" b="0" i="0" kern="1200" baseline="0" dirty="0">
                          <a:solidFill>
                            <a:schemeClr val="dk1"/>
                          </a:solidFill>
                          <a:effectLst/>
                          <a:latin typeface="+mn-lt"/>
                          <a:ea typeface="+mn-ea"/>
                          <a:cs typeface="+mn-cs"/>
                        </a:rPr>
                        <a:t> Development Plans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dk1"/>
                          </a:solidFill>
                          <a:effectLst/>
                          <a:latin typeface="+mn-lt"/>
                          <a:ea typeface="+mn-ea"/>
                          <a:cs typeface="+mn-cs"/>
                        </a:rPr>
                        <a:t>  1.1 Mission and Educational Objectives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dk1"/>
                          </a:solidFill>
                          <a:effectLst/>
                          <a:latin typeface="+mn-lt"/>
                          <a:ea typeface="+mn-ea"/>
                          <a:cs typeface="+mn-cs"/>
                        </a:rPr>
                        <a:t>  1.2 Development Plans and Specializations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dk1"/>
                          </a:solidFill>
                          <a:effectLst/>
                          <a:latin typeface="+mn-lt"/>
                          <a:ea typeface="+mn-ea"/>
                          <a:cs typeface="+mn-cs"/>
                        </a:rPr>
                        <a:t>  1.3</a:t>
                      </a:r>
                      <a:r>
                        <a:rPr kumimoji="1" lang="en-US" altLang="ja-JP" sz="1800" b="0" i="0" kern="1200" baseline="0" dirty="0">
                          <a:solidFill>
                            <a:schemeClr val="dk1"/>
                          </a:solidFill>
                          <a:effectLst/>
                          <a:latin typeface="+mn-lt"/>
                          <a:ea typeface="+mn-ea"/>
                          <a:cs typeface="+mn-cs"/>
                        </a:rPr>
                        <a:t> Self-review</a:t>
                      </a:r>
                      <a:endParaRPr kumimoji="1" lang="en-US" altLang="ja-JP" sz="1800" b="0" i="0" kern="1200" dirty="0">
                        <a:solidFill>
                          <a:schemeClr val="dk1"/>
                        </a:solidFill>
                        <a:effectLst/>
                        <a:latin typeface="+mn-lt"/>
                        <a:ea typeface="+mn-ea"/>
                        <a:cs typeface="+mn-cs"/>
                      </a:endParaRPr>
                    </a:p>
                  </a:txBody>
                  <a:tcPr/>
                </a:tc>
                <a:tc>
                  <a:txBody>
                    <a:bodyPr/>
                    <a:lstStyle/>
                    <a:p>
                      <a:r>
                        <a:rPr kumimoji="1" lang="en-US" altLang="ja-JP" sz="1800" b="0" i="0" kern="1200" dirty="0">
                          <a:solidFill>
                            <a:schemeClr val="dk1"/>
                          </a:solidFill>
                          <a:effectLst/>
                          <a:latin typeface="+mn-lt"/>
                          <a:ea typeface="+mn-ea"/>
                          <a:cs typeface="+mn-cs"/>
                        </a:rPr>
                        <a:t>1. Mission and Management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dk1"/>
                          </a:solidFill>
                          <a:effectLst/>
                          <a:latin typeface="+mn-lt"/>
                          <a:ea typeface="+mn-ea"/>
                          <a:cs typeface="+mn-cs"/>
                        </a:rPr>
                        <a:t>  1.1 Management</a:t>
                      </a:r>
                      <a:r>
                        <a:rPr kumimoji="1" lang="ja-JP" altLang="en-US" sz="1800" b="0" i="0" kern="1200" dirty="0">
                          <a:solidFill>
                            <a:schemeClr val="dk1"/>
                          </a:solidFill>
                          <a:effectLst/>
                          <a:latin typeface="+mn-lt"/>
                          <a:ea typeface="+mn-ea"/>
                          <a:cs typeface="+mn-cs"/>
                        </a:rPr>
                        <a:t>　</a:t>
                      </a:r>
                      <a:r>
                        <a:rPr kumimoji="1" lang="en-US" altLang="ja-JP" sz="1800" b="0" i="0" kern="1200" dirty="0">
                          <a:solidFill>
                            <a:srgbClr val="FF0000"/>
                          </a:solidFill>
                          <a:effectLst/>
                          <a:latin typeface="+mn-lt"/>
                          <a:ea typeface="+mn-ea"/>
                          <a:cs typeface="+mn-cs"/>
                        </a:rPr>
                        <a:t>(1.1.3</a:t>
                      </a:r>
                      <a:r>
                        <a:rPr kumimoji="1" lang="en-US" altLang="ja-JP" sz="1800" b="0" i="0" kern="1200" baseline="0" dirty="0">
                          <a:solidFill>
                            <a:srgbClr val="FF0000"/>
                          </a:solidFill>
                          <a:effectLst/>
                          <a:latin typeface="+mn-lt"/>
                          <a:ea typeface="+mn-ea"/>
                          <a:cs typeface="+mn-cs"/>
                        </a:rPr>
                        <a:t> Self-review)</a:t>
                      </a:r>
                      <a:endParaRPr kumimoji="1" lang="en-US" altLang="ja-JP" sz="1800" b="0" i="0" kern="1200" dirty="0">
                        <a:solidFill>
                          <a:srgbClr val="FF0000"/>
                        </a:solidFill>
                        <a:effectLst/>
                        <a:latin typeface="+mn-lt"/>
                        <a:ea typeface="+mn-ea"/>
                        <a:cs typeface="+mn-cs"/>
                      </a:endParaRPr>
                    </a:p>
                    <a:p>
                      <a:r>
                        <a:rPr kumimoji="1" lang="en-US" altLang="ja-JP" sz="1800" b="0" i="0" kern="1200" dirty="0">
                          <a:solidFill>
                            <a:schemeClr val="dk1"/>
                          </a:solidFill>
                          <a:effectLst/>
                          <a:latin typeface="+mn-lt"/>
                          <a:ea typeface="+mn-ea"/>
                          <a:cs typeface="+mn-cs"/>
                        </a:rPr>
                        <a:t>  1.2 Finance</a:t>
                      </a:r>
                    </a:p>
                  </a:txBody>
                  <a:tcPr/>
                </a:tc>
                <a:extLst>
                  <a:ext uri="{0D108BD9-81ED-4DB2-BD59-A6C34878D82A}">
                    <a16:rowId xmlns:a16="http://schemas.microsoft.com/office/drawing/2014/main" xmlns="" val="10001"/>
                  </a:ext>
                </a:extLst>
              </a:tr>
              <a:tr h="4198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tx1"/>
                          </a:solidFill>
                          <a:effectLst/>
                          <a:latin typeface="+mn-lt"/>
                          <a:ea typeface="+mn-ea"/>
                          <a:cs typeface="+mn-cs"/>
                        </a:rPr>
                        <a:t>2. Education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tx1"/>
                          </a:solidFill>
                          <a:effectLst/>
                          <a:latin typeface="+mn-lt"/>
                          <a:ea typeface="+mn-ea"/>
                          <a:cs typeface="+mn-cs"/>
                        </a:rPr>
                        <a:t>  2.1 Academic Programs      2.2 Teaching</a:t>
                      </a:r>
                      <a:r>
                        <a:rPr kumimoji="1" lang="en-US" altLang="ja-JP" sz="1800" b="0" i="0" kern="1200" baseline="0" dirty="0">
                          <a:solidFill>
                            <a:schemeClr val="tx1"/>
                          </a:solidFill>
                          <a:effectLst/>
                          <a:latin typeface="+mn-lt"/>
                          <a:ea typeface="+mn-ea"/>
                          <a:cs typeface="+mn-cs"/>
                        </a:rPr>
                        <a:t> and Learning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baseline="0" dirty="0">
                          <a:solidFill>
                            <a:schemeClr val="tx1"/>
                          </a:solidFill>
                          <a:effectLst/>
                          <a:latin typeface="+mn-lt"/>
                          <a:ea typeface="+mn-ea"/>
                          <a:cs typeface="+mn-cs"/>
                        </a:rPr>
                        <a:t>  2.3 Academic Administration   2.4 Academic Performance</a:t>
                      </a:r>
                      <a:endParaRPr kumimoji="1" lang="ja-JP" altLang="en-US" dirty="0">
                        <a:solidFill>
                          <a:schemeClr val="tx1"/>
                        </a:solidFill>
                      </a:endParaRPr>
                    </a:p>
                  </a:txBody>
                  <a:tcPr/>
                </a:tc>
                <a:tc>
                  <a:txBody>
                    <a:bodyPr/>
                    <a:lstStyle/>
                    <a:p>
                      <a:r>
                        <a:rPr kumimoji="1" lang="en-US" altLang="ja-JP" sz="1800" b="0" i="0" kern="1200" dirty="0">
                          <a:solidFill>
                            <a:schemeClr val="dk1"/>
                          </a:solidFill>
                          <a:effectLst/>
                          <a:latin typeface="+mn-lt"/>
                          <a:ea typeface="+mn-ea"/>
                          <a:cs typeface="+mn-cs"/>
                        </a:rPr>
                        <a:t>2. Education</a:t>
                      </a:r>
                    </a:p>
                    <a:p>
                      <a:r>
                        <a:rPr kumimoji="1" lang="en-US" altLang="ja-JP" sz="1800" b="0" i="0" kern="1200" dirty="0">
                          <a:solidFill>
                            <a:schemeClr val="dk1"/>
                          </a:solidFill>
                          <a:effectLst/>
                          <a:latin typeface="+mn-lt"/>
                          <a:ea typeface="+mn-ea"/>
                          <a:cs typeface="+mn-cs"/>
                        </a:rPr>
                        <a:t>  2.1 Academic Programs      2.2 Teaching and Learning</a:t>
                      </a:r>
                    </a:p>
                  </a:txBody>
                  <a:tcPr/>
                </a:tc>
                <a:extLst>
                  <a:ext uri="{0D108BD9-81ED-4DB2-BD59-A6C34878D82A}">
                    <a16:rowId xmlns:a16="http://schemas.microsoft.com/office/drawing/2014/main" xmlns="" val="10002"/>
                  </a:ext>
                </a:extLst>
              </a:tr>
              <a:tr h="4200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tx1"/>
                          </a:solidFill>
                          <a:effectLst/>
                          <a:latin typeface="+mn-lt"/>
                          <a:ea typeface="+mn-ea"/>
                          <a:cs typeface="+mn-cs"/>
                        </a:rPr>
                        <a:t>3. Institutional Community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tx1"/>
                          </a:solidFill>
                          <a:effectLst/>
                          <a:latin typeface="+mn-lt"/>
                          <a:ea typeface="+mn-ea"/>
                          <a:cs typeface="+mn-cs"/>
                        </a:rPr>
                        <a:t>  3.1</a:t>
                      </a:r>
                      <a:r>
                        <a:rPr kumimoji="1" lang="en-US" altLang="ja-JP" sz="1800" b="0" i="0" kern="1200" baseline="0" dirty="0">
                          <a:solidFill>
                            <a:schemeClr val="tx1"/>
                          </a:solidFill>
                          <a:effectLst/>
                          <a:latin typeface="+mn-lt"/>
                          <a:ea typeface="+mn-ea"/>
                          <a:cs typeface="+mn-cs"/>
                        </a:rPr>
                        <a:t> Faculty        3.2 Staff        3.3 Students</a:t>
                      </a:r>
                      <a:endParaRPr kumimoji="1" lang="en-US" altLang="ja-JP" sz="1800" b="0" i="0" kern="1200" dirty="0">
                        <a:solidFill>
                          <a:schemeClr val="tx1"/>
                        </a:solidFill>
                        <a:effectLst/>
                        <a:latin typeface="+mn-lt"/>
                        <a:ea typeface="+mn-ea"/>
                        <a:cs typeface="+mn-cs"/>
                      </a:endParaRPr>
                    </a:p>
                  </a:txBody>
                  <a:tcPr/>
                </a:tc>
                <a:tc>
                  <a:txBody>
                    <a:bodyPr/>
                    <a:lstStyle/>
                    <a:p>
                      <a:r>
                        <a:rPr kumimoji="1" lang="en-US" altLang="ja-JP" sz="1800" b="0" i="0" kern="1200" dirty="0">
                          <a:solidFill>
                            <a:schemeClr val="dk1"/>
                          </a:solidFill>
                          <a:effectLst/>
                          <a:latin typeface="+mn-lt"/>
                          <a:ea typeface="+mn-ea"/>
                          <a:cs typeface="+mn-cs"/>
                        </a:rPr>
                        <a:t>3. Educational</a:t>
                      </a:r>
                      <a:r>
                        <a:rPr kumimoji="1" lang="en-US" altLang="ja-JP" sz="1800" b="0" i="0" kern="1200" baseline="0" dirty="0">
                          <a:solidFill>
                            <a:schemeClr val="dk1"/>
                          </a:solidFill>
                          <a:effectLst/>
                          <a:latin typeface="+mn-lt"/>
                          <a:ea typeface="+mn-ea"/>
                          <a:cs typeface="+mn-cs"/>
                        </a:rPr>
                        <a:t> Personnel</a:t>
                      </a:r>
                      <a:endParaRPr kumimoji="1" lang="en-US" altLang="ja-JP" sz="1800" b="0" i="0" kern="1200" dirty="0">
                        <a:solidFill>
                          <a:schemeClr val="dk1"/>
                        </a:solidFill>
                        <a:effectLst/>
                        <a:latin typeface="+mn-lt"/>
                        <a:ea typeface="+mn-ea"/>
                        <a:cs typeface="+mn-cs"/>
                      </a:endParaRPr>
                    </a:p>
                    <a:p>
                      <a:r>
                        <a:rPr kumimoji="1" lang="en-US" altLang="ja-JP" sz="1800" b="0" i="0" kern="1200" baseline="0" dirty="0">
                          <a:solidFill>
                            <a:schemeClr val="dk1"/>
                          </a:solidFill>
                          <a:effectLst/>
                          <a:latin typeface="+mn-lt"/>
                          <a:ea typeface="+mn-ea"/>
                          <a:cs typeface="+mn-cs"/>
                        </a:rPr>
                        <a:t>  3.1 Faculty          3.2 Staff</a:t>
                      </a:r>
                      <a:endParaRPr kumimoji="1" lang="ja-JP" altLang="en-US" dirty="0"/>
                    </a:p>
                  </a:txBody>
                  <a:tcPr/>
                </a:tc>
                <a:extLst>
                  <a:ext uri="{0D108BD9-81ED-4DB2-BD59-A6C34878D82A}">
                    <a16:rowId xmlns:a16="http://schemas.microsoft.com/office/drawing/2014/main" xmlns="" val="10003"/>
                  </a:ext>
                </a:extLst>
              </a:tr>
              <a:tr h="350612">
                <a:tc>
                  <a:txBody>
                    <a:bodyPr/>
                    <a:lstStyle/>
                    <a:p>
                      <a:r>
                        <a:rPr kumimoji="1" lang="en-US" altLang="ja-JP" sz="1800" b="0" i="0" kern="1200" dirty="0">
                          <a:solidFill>
                            <a:schemeClr val="dk1"/>
                          </a:solidFill>
                          <a:effectLst/>
                          <a:latin typeface="+mn-lt"/>
                          <a:ea typeface="+mn-ea"/>
                          <a:cs typeface="+mn-cs"/>
                        </a:rPr>
                        <a:t>4.</a:t>
                      </a:r>
                      <a:r>
                        <a:rPr kumimoji="1" lang="en-US" altLang="ja-JP" sz="1800" b="0" i="0" kern="1200" baseline="0" dirty="0">
                          <a:solidFill>
                            <a:schemeClr val="dk1"/>
                          </a:solidFill>
                          <a:effectLst/>
                          <a:latin typeface="+mn-lt"/>
                          <a:ea typeface="+mn-ea"/>
                          <a:cs typeface="+mn-cs"/>
                        </a:rPr>
                        <a:t> </a:t>
                      </a:r>
                      <a:r>
                        <a:rPr kumimoji="1" lang="en-US" altLang="ja-JP" sz="1800" b="0" i="0" kern="1200" dirty="0">
                          <a:solidFill>
                            <a:schemeClr val="dk1"/>
                          </a:solidFill>
                          <a:effectLst/>
                          <a:latin typeface="+mn-lt"/>
                          <a:ea typeface="+mn-ea"/>
                          <a:cs typeface="+mn-cs"/>
                        </a:rPr>
                        <a:t>Education Facilities </a:t>
                      </a:r>
                    </a:p>
                    <a:p>
                      <a:r>
                        <a:rPr kumimoji="1" lang="en-US" altLang="ja-JP" sz="1800" b="0" i="0" kern="1200" dirty="0">
                          <a:solidFill>
                            <a:schemeClr val="dk1"/>
                          </a:solidFill>
                          <a:effectLst/>
                          <a:latin typeface="+mn-lt"/>
                          <a:ea typeface="+mn-ea"/>
                          <a:cs typeface="+mn-cs"/>
                        </a:rPr>
                        <a:t>  4.1 Basic Facilities        4.2 Supporting Facilities</a:t>
                      </a:r>
                    </a:p>
                    <a:p>
                      <a:r>
                        <a:rPr kumimoji="1" lang="en-US" altLang="ja-JP" sz="1800" b="0" i="0" kern="1200" dirty="0">
                          <a:solidFill>
                            <a:schemeClr val="dk1"/>
                          </a:solidFill>
                          <a:effectLst/>
                          <a:latin typeface="+mn-lt"/>
                          <a:ea typeface="+mn-ea"/>
                          <a:cs typeface="+mn-cs"/>
                        </a:rPr>
                        <a:t>  4.3 Library</a:t>
                      </a:r>
                      <a:endParaRPr kumimoji="1" lang="ja-JP" altLang="en-US" dirty="0"/>
                    </a:p>
                  </a:txBody>
                  <a:tcPr/>
                </a:tc>
                <a:tc>
                  <a:txBody>
                    <a:bodyPr/>
                    <a:lstStyle/>
                    <a:p>
                      <a:r>
                        <a:rPr kumimoji="1" lang="en-US" altLang="ja-JP" sz="1800" b="0" i="0" kern="1200" dirty="0">
                          <a:solidFill>
                            <a:schemeClr val="dk1"/>
                          </a:solidFill>
                          <a:effectLst/>
                          <a:latin typeface="+mn-lt"/>
                          <a:ea typeface="+mn-ea"/>
                          <a:cs typeface="+mn-cs"/>
                        </a:rPr>
                        <a:t>4.</a:t>
                      </a:r>
                      <a:r>
                        <a:rPr kumimoji="1" lang="en-US" altLang="ja-JP" sz="1800" b="0" i="0" kern="1200" baseline="0" dirty="0">
                          <a:solidFill>
                            <a:schemeClr val="dk1"/>
                          </a:solidFill>
                          <a:effectLst/>
                          <a:latin typeface="+mn-lt"/>
                          <a:ea typeface="+mn-ea"/>
                          <a:cs typeface="+mn-cs"/>
                        </a:rPr>
                        <a:t> Educational Facilities and Student Support</a:t>
                      </a:r>
                    </a:p>
                    <a:p>
                      <a:r>
                        <a:rPr kumimoji="1" lang="en-US" altLang="ja-JP" sz="1800" b="0" i="0" kern="1200" baseline="0" dirty="0">
                          <a:solidFill>
                            <a:schemeClr val="dk1"/>
                          </a:solidFill>
                          <a:effectLst/>
                          <a:latin typeface="+mn-lt"/>
                          <a:ea typeface="+mn-ea"/>
                          <a:cs typeface="+mn-cs"/>
                        </a:rPr>
                        <a:t>  4.1 Educational Facilities       4.2 Student Support</a:t>
                      </a:r>
                      <a:endParaRPr kumimoji="1" lang="en-US" altLang="ja-JP" sz="1800" b="0" i="0" kern="1200" dirty="0">
                        <a:solidFill>
                          <a:schemeClr val="dk1"/>
                        </a:solidFill>
                        <a:effectLst/>
                        <a:latin typeface="+mn-lt"/>
                        <a:ea typeface="+mn-ea"/>
                        <a:cs typeface="+mn-cs"/>
                      </a:endParaRPr>
                    </a:p>
                  </a:txBody>
                  <a:tcPr/>
                </a:tc>
                <a:extLst>
                  <a:ext uri="{0D108BD9-81ED-4DB2-BD59-A6C34878D82A}">
                    <a16:rowId xmlns:a16="http://schemas.microsoft.com/office/drawing/2014/main" xmlns="" val="10004"/>
                  </a:ext>
                </a:extLst>
              </a:tr>
              <a:tr h="350612">
                <a:tc>
                  <a:txBody>
                    <a:bodyPr/>
                    <a:lstStyle/>
                    <a:p>
                      <a:r>
                        <a:rPr kumimoji="1" lang="en-US" altLang="ja-JP" dirty="0"/>
                        <a:t>5.</a:t>
                      </a:r>
                      <a:r>
                        <a:rPr kumimoji="1" lang="en-US" altLang="ja-JP" baseline="0" dirty="0"/>
                        <a:t> Financial Management </a:t>
                      </a:r>
                    </a:p>
                    <a:p>
                      <a:r>
                        <a:rPr kumimoji="1" lang="en-US" altLang="ja-JP" baseline="0" dirty="0"/>
                        <a:t>  5.1 Financial Resources   5.2 Budgets and Management</a:t>
                      </a:r>
                    </a:p>
                    <a:p>
                      <a:r>
                        <a:rPr kumimoji="1" lang="en-US" altLang="ja-JP" baseline="0" dirty="0"/>
                        <a:t>  5.3 Audits</a:t>
                      </a:r>
                      <a:endParaRPr kumimoji="1" lang="ja-JP" altLang="en-US" dirty="0"/>
                    </a:p>
                  </a:txBody>
                  <a:tcPr/>
                </a:tc>
                <a:tc>
                  <a:txBody>
                    <a:bodyPr/>
                    <a:lstStyle/>
                    <a:p>
                      <a:r>
                        <a:rPr kumimoji="1" lang="en-US" altLang="ja-JP" sz="1800" b="0" i="0" kern="1200" dirty="0">
                          <a:solidFill>
                            <a:schemeClr val="dk1"/>
                          </a:solidFill>
                          <a:effectLst/>
                          <a:latin typeface="+mn-lt"/>
                          <a:ea typeface="+mn-ea"/>
                          <a:cs typeface="+mn-cs"/>
                        </a:rPr>
                        <a:t>5. Achievements and Social Responsibility</a:t>
                      </a:r>
                      <a:endParaRPr kumimoji="1" lang="en-US" altLang="ja-JP" sz="1800" b="0" i="0" kern="1200" baseline="0" dirty="0">
                        <a:solidFill>
                          <a:schemeClr val="dk1"/>
                        </a:solidFill>
                        <a:effectLst/>
                        <a:latin typeface="+mn-lt"/>
                        <a:ea typeface="+mn-ea"/>
                        <a:cs typeface="+mn-cs"/>
                      </a:endParaRPr>
                    </a:p>
                    <a:p>
                      <a:r>
                        <a:rPr kumimoji="1" lang="en-US" altLang="ja-JP" sz="1800" b="0" i="0" kern="1200" baseline="0" dirty="0">
                          <a:solidFill>
                            <a:schemeClr val="dk1"/>
                          </a:solidFill>
                          <a:effectLst/>
                          <a:latin typeface="+mn-lt"/>
                          <a:ea typeface="+mn-ea"/>
                          <a:cs typeface="+mn-cs"/>
                        </a:rPr>
                        <a:t>  5.1 University Outcomes    5.2 Social Responsibilities</a:t>
                      </a:r>
                      <a:endParaRPr kumimoji="1" lang="en-US" altLang="ja-JP" sz="1800" b="0" i="0" kern="1200" dirty="0">
                        <a:solidFill>
                          <a:schemeClr val="dk1"/>
                        </a:solidFill>
                        <a:effectLst/>
                        <a:latin typeface="+mn-lt"/>
                        <a:ea typeface="+mn-ea"/>
                        <a:cs typeface="+mn-cs"/>
                      </a:endParaRPr>
                    </a:p>
                  </a:txBody>
                  <a:tcPr/>
                </a:tc>
                <a:extLst>
                  <a:ext uri="{0D108BD9-81ED-4DB2-BD59-A6C34878D82A}">
                    <a16:rowId xmlns:a16="http://schemas.microsoft.com/office/drawing/2014/main" xmlns="" val="10005"/>
                  </a:ext>
                </a:extLst>
              </a:tr>
              <a:tr h="350612">
                <a:tc>
                  <a:txBody>
                    <a:bodyPr/>
                    <a:lstStyle/>
                    <a:p>
                      <a:r>
                        <a:rPr kumimoji="1" lang="en-US" altLang="ja-JP" dirty="0"/>
                        <a:t>6. Community</a:t>
                      </a:r>
                      <a:r>
                        <a:rPr kumimoji="1" lang="en-US" altLang="ja-JP" baseline="0" dirty="0"/>
                        <a:t> Service </a:t>
                      </a:r>
                    </a:p>
                    <a:p>
                      <a:r>
                        <a:rPr kumimoji="1" lang="en-US" altLang="ja-JP" baseline="0" dirty="0"/>
                        <a:t>  6.1 Community Service</a:t>
                      </a:r>
                      <a:endParaRPr kumimoji="1" lang="ja-JP" altLang="en-US" dirty="0"/>
                    </a:p>
                  </a:txBody>
                  <a:tcPr/>
                </a:tc>
                <a:tc>
                  <a:txBody>
                    <a:bodyPr/>
                    <a:lstStyle/>
                    <a:p>
                      <a:endParaRPr kumimoji="1" lang="en-US" altLang="ja-JP" sz="1800" b="0" i="0" kern="1200" dirty="0">
                        <a:solidFill>
                          <a:srgbClr val="FF0000"/>
                        </a:solidFill>
                        <a:effectLst/>
                        <a:latin typeface="+mn-lt"/>
                        <a:ea typeface="+mn-ea"/>
                        <a:cs typeface="+mn-cs"/>
                      </a:endParaRPr>
                    </a:p>
                  </a:txBody>
                  <a:tcPr/>
                </a:tc>
                <a:extLst>
                  <a:ext uri="{0D108BD9-81ED-4DB2-BD59-A6C34878D82A}">
                    <a16:rowId xmlns:a16="http://schemas.microsoft.com/office/drawing/2014/main" xmlns="" val="10006"/>
                  </a:ext>
                </a:extLst>
              </a:tr>
            </a:tbl>
          </a:graphicData>
        </a:graphic>
      </p:graphicFrame>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12</a:t>
            </a:fld>
            <a:endParaRPr lang="en-US" altLang="ja-JP" dirty="0"/>
          </a:p>
        </p:txBody>
      </p:sp>
    </p:spTree>
    <p:extLst>
      <p:ext uri="{BB962C8B-B14F-4D97-AF65-F5344CB8AC3E}">
        <p14:creationId xmlns:p14="http://schemas.microsoft.com/office/powerpoint/2010/main" val="3456985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8640" y="1141012"/>
            <a:ext cx="11430000" cy="5716988"/>
          </a:xfrm>
        </p:spPr>
        <p:txBody>
          <a:bodyPr>
            <a:normAutofit lnSpcReduction="10000"/>
          </a:bodyPr>
          <a:lstStyle/>
          <a:p>
            <a:pPr>
              <a:lnSpc>
                <a:spcPct val="80000"/>
              </a:lnSpc>
              <a:buFont typeface="Wingdings" panose="05000000000000000000" pitchFamily="2" charset="2"/>
              <a:buChar char="l"/>
            </a:pPr>
            <a:r>
              <a:rPr lang="en-US" altLang="ja-JP" dirty="0"/>
              <a:t>1.1.3 Self-review</a:t>
            </a:r>
          </a:p>
          <a:p>
            <a:pPr marL="0" indent="0">
              <a:lnSpc>
                <a:spcPct val="80000"/>
              </a:lnSpc>
              <a:buNone/>
            </a:pPr>
            <a:r>
              <a:rPr lang="en-US" altLang="ja-JP" sz="2000" dirty="0"/>
              <a:t>The university conducts </a:t>
            </a:r>
            <a:r>
              <a:rPr lang="en-US" altLang="ja-JP" sz="2000" dirty="0">
                <a:solidFill>
                  <a:srgbClr val="7030A0"/>
                </a:solidFill>
              </a:rPr>
              <a:t>self-reviews</a:t>
            </a:r>
            <a:r>
              <a:rPr lang="en-US" altLang="ja-JP" sz="2000" dirty="0"/>
              <a:t> on a regular basis for managing the quality </a:t>
            </a:r>
            <a:r>
              <a:rPr lang="en-US" altLang="ja-JP" sz="2000" dirty="0">
                <a:solidFill>
                  <a:srgbClr val="7030A0"/>
                </a:solidFill>
              </a:rPr>
              <a:t>of university </a:t>
            </a:r>
            <a:r>
              <a:rPr lang="en-US" altLang="ja-JP" sz="2000" dirty="0"/>
              <a:t>management and education in general. </a:t>
            </a:r>
          </a:p>
          <a:p>
            <a:pPr marL="0" indent="0">
              <a:lnSpc>
                <a:spcPct val="80000"/>
              </a:lnSpc>
              <a:buNone/>
            </a:pPr>
            <a:r>
              <a:rPr lang="en-US" altLang="ja-JP" sz="2000" dirty="0"/>
              <a:t>Moreover, the results are adequately reflected in the education and university administration and are disclosed to internal and external stakeholders.</a:t>
            </a:r>
          </a:p>
          <a:p>
            <a:pPr>
              <a:lnSpc>
                <a:spcPct val="80000"/>
              </a:lnSpc>
              <a:buFont typeface="Wingdings" panose="05000000000000000000" pitchFamily="2" charset="2"/>
              <a:buChar char="l"/>
            </a:pPr>
            <a:r>
              <a:rPr lang="en-US" altLang="ja-JP" dirty="0"/>
              <a:t> 2.2.1 Classes and Academic Courses </a:t>
            </a:r>
          </a:p>
          <a:p>
            <a:pPr marL="0" indent="0">
              <a:lnSpc>
                <a:spcPct val="80000"/>
              </a:lnSpc>
              <a:buNone/>
            </a:pPr>
            <a:r>
              <a:rPr lang="en-US" altLang="ja-JP" sz="2000" dirty="0"/>
              <a:t>The university operates classes and courses according to appropriate procedures and conducts classroom assessments by students to manage its quality.</a:t>
            </a:r>
            <a:endParaRPr kumimoji="1" lang="en-US" altLang="ja-JP" sz="2000" dirty="0"/>
          </a:p>
          <a:p>
            <a:pPr>
              <a:lnSpc>
                <a:spcPct val="80000"/>
              </a:lnSpc>
              <a:buFont typeface="Wingdings" panose="05000000000000000000" pitchFamily="2" charset="2"/>
              <a:buChar char="l"/>
            </a:pPr>
            <a:r>
              <a:rPr lang="en-US" altLang="ja-JP" dirty="0"/>
              <a:t>2.2.3 Support and Development of Teaching and Learning</a:t>
            </a:r>
          </a:p>
          <a:p>
            <a:pPr marL="0" indent="0">
              <a:lnSpc>
                <a:spcPct val="80000"/>
              </a:lnSpc>
              <a:buNone/>
            </a:pPr>
            <a:r>
              <a:rPr lang="en-US" altLang="ja-JP" sz="2000" dirty="0"/>
              <a:t>The university has an organization for improving teaching and learning, and continuously conducts various programs to improve the quality of teaching.</a:t>
            </a:r>
          </a:p>
          <a:p>
            <a:pPr>
              <a:lnSpc>
                <a:spcPct val="80000"/>
              </a:lnSpc>
              <a:buFont typeface="Wingdings" panose="05000000000000000000" pitchFamily="2" charset="2"/>
              <a:buChar char="l"/>
            </a:pPr>
            <a:r>
              <a:rPr lang="en-US" altLang="ja-JP" dirty="0"/>
              <a:t>3.1.3 Support for Faculty Education and Research</a:t>
            </a:r>
          </a:p>
          <a:p>
            <a:pPr marL="0" indent="0">
              <a:lnSpc>
                <a:spcPct val="80000"/>
              </a:lnSpc>
              <a:buNone/>
            </a:pPr>
            <a:r>
              <a:rPr kumimoji="1" lang="en-US" altLang="ja-JP" sz="2000" dirty="0"/>
              <a:t>The university is appropriately supporting the teaching and research activities of </a:t>
            </a:r>
            <a:r>
              <a:rPr kumimoji="1" lang="en-US" altLang="ja-JP" sz="2000" dirty="0">
                <a:solidFill>
                  <a:srgbClr val="7030A0"/>
                </a:solidFill>
              </a:rPr>
              <a:t>its</a:t>
            </a:r>
            <a:r>
              <a:rPr kumimoji="1" lang="en-US" altLang="ja-JP" sz="2000" dirty="0"/>
              <a:t> academic staff.</a:t>
            </a:r>
          </a:p>
          <a:p>
            <a:pPr marL="0" indent="0">
              <a:lnSpc>
                <a:spcPct val="80000"/>
              </a:lnSpc>
              <a:buNone/>
            </a:pPr>
            <a:endParaRPr kumimoji="1" lang="en-US" altLang="ja-JP" sz="2000" dirty="0"/>
          </a:p>
          <a:p>
            <a:pPr>
              <a:lnSpc>
                <a:spcPct val="80000"/>
              </a:lnSpc>
              <a:buFont typeface="Wingdings" panose="05000000000000000000" pitchFamily="2" charset="2"/>
              <a:buChar char="l"/>
            </a:pPr>
            <a:r>
              <a:rPr lang="en-US" altLang="ja-JP" dirty="0"/>
              <a:t>5.1.3 Student Satisfaction </a:t>
            </a:r>
          </a:p>
          <a:p>
            <a:pPr marL="0" indent="0">
              <a:lnSpc>
                <a:spcPct val="80000"/>
              </a:lnSpc>
              <a:buNone/>
            </a:pPr>
            <a:r>
              <a:rPr lang="en-US" altLang="ja-JP" sz="2000" dirty="0"/>
              <a:t>The university is striving to increase its educational satisfaction.</a:t>
            </a:r>
            <a:endParaRPr kumimoji="1" lang="en-US" altLang="ja-JP" sz="2000" dirty="0"/>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13</a:t>
            </a:fld>
            <a:endParaRPr lang="en-US" altLang="ja-JP" dirty="0"/>
          </a:p>
        </p:txBody>
      </p:sp>
      <p:sp>
        <p:nvSpPr>
          <p:cNvPr id="5" name="タイトル 4"/>
          <p:cNvSpPr>
            <a:spLocks noGrp="1"/>
          </p:cNvSpPr>
          <p:nvPr>
            <p:ph type="title"/>
          </p:nvPr>
        </p:nvSpPr>
        <p:spPr/>
        <p:txBody>
          <a:bodyPr/>
          <a:lstStyle/>
          <a:p>
            <a:r>
              <a:rPr lang="en-US" altLang="ja-JP" dirty="0"/>
              <a:t>KUAI’s Standards related to Internal QA  </a:t>
            </a:r>
            <a:endParaRPr kumimoji="1" lang="en-US" altLang="ja-JP" dirty="0"/>
          </a:p>
        </p:txBody>
      </p:sp>
      <p:sp>
        <p:nvSpPr>
          <p:cNvPr id="6" name="正方形/長方形 5"/>
          <p:cNvSpPr/>
          <p:nvPr/>
        </p:nvSpPr>
        <p:spPr>
          <a:xfrm>
            <a:off x="1033272" y="1632849"/>
            <a:ext cx="10497311" cy="830997"/>
          </a:xfrm>
          <a:prstGeom prst="rect">
            <a:avLst/>
          </a:prstGeom>
          <a:solidFill>
            <a:schemeClr val="accent6"/>
          </a:solidFill>
        </p:spPr>
        <p:txBody>
          <a:bodyPr wrap="square">
            <a:spAutoFit/>
          </a:bodyPr>
          <a:lstStyle/>
          <a:p>
            <a:r>
              <a:rPr lang="en-US" altLang="ja-JP" sz="2400" dirty="0">
                <a:solidFill>
                  <a:schemeClr val="bg1"/>
                </a:solidFill>
              </a:rPr>
              <a:t>Conducting Organizational / Systematic  implementation / Reflecting results(3 years</a:t>
            </a:r>
            <a:r>
              <a:rPr lang="en-US" altLang="ja-JP" sz="2400" dirty="0">
                <a:solidFill>
                  <a:srgbClr val="7030A0"/>
                </a:solidFill>
              </a:rPr>
              <a:t>’</a:t>
            </a:r>
            <a:r>
              <a:rPr lang="en-US" altLang="ja-JP" sz="2400" dirty="0">
                <a:solidFill>
                  <a:schemeClr val="bg1"/>
                </a:solidFill>
              </a:rPr>
              <a:t> data)  *Evaluate more strictly than in 1</a:t>
            </a:r>
            <a:r>
              <a:rPr lang="en-US" altLang="ja-JP" sz="2400" baseline="30000" dirty="0">
                <a:solidFill>
                  <a:schemeClr val="bg1"/>
                </a:solidFill>
              </a:rPr>
              <a:t>st</a:t>
            </a:r>
            <a:r>
              <a:rPr lang="en-US" altLang="ja-JP" sz="2400" dirty="0">
                <a:solidFill>
                  <a:schemeClr val="bg1"/>
                </a:solidFill>
              </a:rPr>
              <a:t> cycle</a:t>
            </a:r>
          </a:p>
        </p:txBody>
      </p:sp>
      <p:sp>
        <p:nvSpPr>
          <p:cNvPr id="7" name="正方形/長方形 6"/>
          <p:cNvSpPr/>
          <p:nvPr/>
        </p:nvSpPr>
        <p:spPr>
          <a:xfrm>
            <a:off x="1122971" y="3106727"/>
            <a:ext cx="4069080" cy="461665"/>
          </a:xfrm>
          <a:prstGeom prst="rect">
            <a:avLst/>
          </a:prstGeom>
          <a:solidFill>
            <a:schemeClr val="accent6"/>
          </a:solidFill>
        </p:spPr>
        <p:txBody>
          <a:bodyPr wrap="square">
            <a:spAutoFit/>
          </a:bodyPr>
          <a:lstStyle/>
          <a:p>
            <a:r>
              <a:rPr lang="en-US" altLang="ja-JP" sz="2400" dirty="0">
                <a:solidFill>
                  <a:schemeClr val="bg1"/>
                </a:solidFill>
              </a:rPr>
              <a:t>Student evaluation system</a:t>
            </a:r>
          </a:p>
        </p:txBody>
      </p:sp>
      <p:sp>
        <p:nvSpPr>
          <p:cNvPr id="9" name="正方形/長方形 8"/>
          <p:cNvSpPr/>
          <p:nvPr/>
        </p:nvSpPr>
        <p:spPr>
          <a:xfrm>
            <a:off x="1033273" y="4976947"/>
            <a:ext cx="8424236" cy="688603"/>
          </a:xfrm>
          <a:prstGeom prst="rect">
            <a:avLst/>
          </a:prstGeom>
          <a:solidFill>
            <a:schemeClr val="accent6"/>
          </a:solidFill>
        </p:spPr>
        <p:txBody>
          <a:bodyPr wrap="square">
            <a:spAutoFit/>
          </a:bodyPr>
          <a:lstStyle/>
          <a:p>
            <a:pPr>
              <a:lnSpc>
                <a:spcPct val="80000"/>
              </a:lnSpc>
            </a:pPr>
            <a:r>
              <a:rPr lang="en-US" altLang="ja-JP" sz="2400" dirty="0">
                <a:solidFill>
                  <a:schemeClr val="bg1"/>
                </a:solidFill>
              </a:rPr>
              <a:t>Developing programs through needs analysis of academic staff and conducting satisfaction surveys and reflecting the results</a:t>
            </a:r>
          </a:p>
        </p:txBody>
      </p:sp>
      <p:sp>
        <p:nvSpPr>
          <p:cNvPr id="10" name="正方形/長方形 9"/>
          <p:cNvSpPr/>
          <p:nvPr/>
        </p:nvSpPr>
        <p:spPr>
          <a:xfrm>
            <a:off x="1033272" y="4176393"/>
            <a:ext cx="7726680" cy="461665"/>
          </a:xfrm>
          <a:prstGeom prst="rect">
            <a:avLst/>
          </a:prstGeom>
          <a:solidFill>
            <a:schemeClr val="accent6"/>
          </a:solidFill>
        </p:spPr>
        <p:txBody>
          <a:bodyPr wrap="square">
            <a:spAutoFit/>
          </a:bodyPr>
          <a:lstStyle/>
          <a:p>
            <a:r>
              <a:rPr lang="en-US" altLang="ja-JP" sz="2400" dirty="0">
                <a:solidFill>
                  <a:schemeClr val="bg1"/>
                </a:solidFill>
              </a:rPr>
              <a:t>Faculty Development by Center for Teaching and Learning</a:t>
            </a:r>
          </a:p>
        </p:txBody>
      </p:sp>
      <p:sp>
        <p:nvSpPr>
          <p:cNvPr id="11" name="正方形/長方形 10"/>
          <p:cNvSpPr/>
          <p:nvPr/>
        </p:nvSpPr>
        <p:spPr>
          <a:xfrm>
            <a:off x="1033272" y="6217550"/>
            <a:ext cx="6446520" cy="461665"/>
          </a:xfrm>
          <a:prstGeom prst="rect">
            <a:avLst/>
          </a:prstGeom>
          <a:solidFill>
            <a:schemeClr val="accent6"/>
          </a:solidFill>
        </p:spPr>
        <p:txBody>
          <a:bodyPr wrap="square">
            <a:spAutoFit/>
          </a:bodyPr>
          <a:lstStyle/>
          <a:p>
            <a:r>
              <a:rPr lang="en-US" altLang="ja-JP" sz="2400" dirty="0">
                <a:solidFill>
                  <a:schemeClr val="bg1"/>
                </a:solidFill>
              </a:rPr>
              <a:t>Systematic surveys and reflecting the results </a:t>
            </a:r>
          </a:p>
        </p:txBody>
      </p:sp>
    </p:spTree>
    <p:extLst>
      <p:ext uri="{BB962C8B-B14F-4D97-AF65-F5344CB8AC3E}">
        <p14:creationId xmlns:p14="http://schemas.microsoft.com/office/powerpoint/2010/main" val="4195922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1499" y="323057"/>
            <a:ext cx="11005149" cy="757792"/>
          </a:xfrm>
        </p:spPr>
        <p:txBody>
          <a:bodyPr>
            <a:normAutofit fontScale="90000"/>
          </a:bodyPr>
          <a:lstStyle/>
          <a:p>
            <a:pPr algn="ctr"/>
            <a:r>
              <a:rPr lang="en-US" altLang="ja-JP" dirty="0">
                <a:latin typeface="+mn-lt"/>
              </a:rPr>
              <a:t>Conclusions and </a:t>
            </a:r>
            <a:r>
              <a:rPr kumimoji="1" lang="en-US" altLang="ja-JP" dirty="0"/>
              <a:t>Challenges of Internal QA in Japan </a:t>
            </a:r>
          </a:p>
        </p:txBody>
      </p:sp>
      <p:sp>
        <p:nvSpPr>
          <p:cNvPr id="3" name="コンテンツ プレースホルダー 2"/>
          <p:cNvSpPr>
            <a:spLocks noGrp="1"/>
          </p:cNvSpPr>
          <p:nvPr>
            <p:ph idx="1"/>
          </p:nvPr>
        </p:nvSpPr>
        <p:spPr>
          <a:xfrm>
            <a:off x="882052" y="1198999"/>
            <a:ext cx="10485604" cy="5625548"/>
          </a:xfrm>
        </p:spPr>
        <p:txBody>
          <a:bodyPr>
            <a:normAutofit/>
          </a:bodyPr>
          <a:lstStyle/>
          <a:p>
            <a:pPr>
              <a:buFont typeface="Wingdings" panose="05000000000000000000" pitchFamily="2" charset="2"/>
              <a:buChar char="l"/>
            </a:pPr>
            <a:r>
              <a:rPr lang="en-US" altLang="ja-JP" dirty="0"/>
              <a:t> A university takes the primary responsibility for its own quality assurance</a:t>
            </a:r>
          </a:p>
          <a:p>
            <a:pPr>
              <a:buFont typeface="Wingdings" panose="05000000000000000000" pitchFamily="2" charset="2"/>
              <a:buChar char="l"/>
            </a:pPr>
            <a:r>
              <a:rPr lang="en-US" altLang="ja-JP" dirty="0"/>
              <a:t> CEA needed to emphasize learning outcomes and internal QA</a:t>
            </a:r>
          </a:p>
          <a:p>
            <a:pPr marL="0" indent="0">
              <a:buNone/>
            </a:pPr>
            <a:endParaRPr lang="en-US" altLang="ja-JP" dirty="0"/>
          </a:p>
          <a:p>
            <a:pPr>
              <a:buFont typeface="Wingdings" panose="05000000000000000000" pitchFamily="2" charset="2"/>
              <a:buChar char="l"/>
            </a:pPr>
            <a:r>
              <a:rPr lang="en-US" altLang="ja-JP" dirty="0"/>
              <a:t>NIAQ-QE defined internal QA : A process by which HEIs themselves take responsibility for checking and evaluating the quality of their activities </a:t>
            </a:r>
          </a:p>
          <a:p>
            <a:pPr>
              <a:buFont typeface="Wingdings" panose="05000000000000000000" pitchFamily="2" charset="2"/>
              <a:buChar char="l"/>
            </a:pPr>
            <a:r>
              <a:rPr lang="en-US" altLang="ja-JP" dirty="0"/>
              <a:t>It is required not only </a:t>
            </a:r>
            <a:r>
              <a:rPr lang="en-US" altLang="ja-JP" dirty="0">
                <a:solidFill>
                  <a:srgbClr val="0000CC"/>
                </a:solidFill>
              </a:rPr>
              <a:t>to collect </a:t>
            </a:r>
            <a:r>
              <a:rPr lang="en-US" altLang="ja-JP" dirty="0"/>
              <a:t>and </a:t>
            </a:r>
            <a:r>
              <a:rPr lang="en-US" altLang="ja-JP" dirty="0">
                <a:solidFill>
                  <a:srgbClr val="0000CC"/>
                </a:solidFill>
              </a:rPr>
              <a:t>to accumulate </a:t>
            </a:r>
            <a:r>
              <a:rPr lang="en-US" altLang="ja-JP" dirty="0"/>
              <a:t>data and materials but </a:t>
            </a:r>
            <a:r>
              <a:rPr lang="en-US" altLang="ja-JP" dirty="0">
                <a:solidFill>
                  <a:srgbClr val="0000CC"/>
                </a:solidFill>
              </a:rPr>
              <a:t>to also analyze</a:t>
            </a:r>
            <a:r>
              <a:rPr lang="en-US" altLang="ja-JP" dirty="0"/>
              <a:t> them and </a:t>
            </a:r>
            <a:r>
              <a:rPr lang="en-US" altLang="ja-JP" dirty="0">
                <a:solidFill>
                  <a:srgbClr val="0000CC"/>
                </a:solidFill>
              </a:rPr>
              <a:t>to improve</a:t>
            </a:r>
            <a:r>
              <a:rPr lang="en-US" altLang="ja-JP" dirty="0"/>
              <a:t> and</a:t>
            </a:r>
            <a:r>
              <a:rPr lang="en-US" altLang="ja-JP" dirty="0">
                <a:solidFill>
                  <a:srgbClr val="7030A0"/>
                </a:solidFill>
              </a:rPr>
              <a:t> </a:t>
            </a:r>
            <a:r>
              <a:rPr lang="en-US" altLang="ja-JP" dirty="0">
                <a:solidFill>
                  <a:srgbClr val="0000CC"/>
                </a:solidFill>
              </a:rPr>
              <a:t>enhance </a:t>
            </a:r>
            <a:r>
              <a:rPr lang="en-US" altLang="ja-JP" dirty="0"/>
              <a:t>the quality of education </a:t>
            </a:r>
            <a:r>
              <a:rPr lang="en-US" altLang="ja-JP" dirty="0">
                <a:solidFill>
                  <a:srgbClr val="0000CC"/>
                </a:solidFill>
              </a:rPr>
              <a:t> (PDCA cycle)</a:t>
            </a:r>
          </a:p>
          <a:p>
            <a:pPr marL="0" indent="0">
              <a:buNone/>
            </a:pPr>
            <a:r>
              <a:rPr lang="en-US" altLang="ja-JP" sz="1400" dirty="0"/>
              <a:t>   </a:t>
            </a:r>
            <a:endParaRPr kumimoji="1" lang="en-US" altLang="ja-JP" sz="1400" dirty="0"/>
          </a:p>
          <a:p>
            <a:pPr marL="0" indent="0">
              <a:buNone/>
            </a:pPr>
            <a:r>
              <a:rPr lang="en-US" altLang="ja-JP" dirty="0">
                <a:solidFill>
                  <a:srgbClr val="FF0000"/>
                </a:solidFill>
              </a:rPr>
              <a:t> </a:t>
            </a:r>
            <a:endParaRPr kumimoji="1" lang="en-US" altLang="ja-JP" dirty="0">
              <a:solidFill>
                <a:srgbClr val="FF0000"/>
              </a:solidFill>
            </a:endParaRPr>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14</a:t>
            </a:fld>
            <a:endParaRPr lang="en-US" altLang="ja-JP" dirty="0"/>
          </a:p>
        </p:txBody>
      </p:sp>
    </p:spTree>
    <p:extLst>
      <p:ext uri="{BB962C8B-B14F-4D97-AF65-F5344CB8AC3E}">
        <p14:creationId xmlns:p14="http://schemas.microsoft.com/office/powerpoint/2010/main" val="1006506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1499" y="323057"/>
            <a:ext cx="11005149" cy="757792"/>
          </a:xfrm>
        </p:spPr>
        <p:txBody>
          <a:bodyPr>
            <a:normAutofit fontScale="90000"/>
          </a:bodyPr>
          <a:lstStyle/>
          <a:p>
            <a:pPr algn="ctr"/>
            <a:r>
              <a:rPr lang="en-US" altLang="ja-JP" dirty="0">
                <a:latin typeface="+mn-lt"/>
              </a:rPr>
              <a:t>Conclusions and </a:t>
            </a:r>
            <a:r>
              <a:rPr kumimoji="1" lang="en-US" altLang="ja-JP" dirty="0"/>
              <a:t>Challenges of Internal QA in Japan </a:t>
            </a:r>
          </a:p>
        </p:txBody>
      </p:sp>
      <p:sp>
        <p:nvSpPr>
          <p:cNvPr id="3" name="コンテンツ プレースホルダー 2"/>
          <p:cNvSpPr>
            <a:spLocks noGrp="1"/>
          </p:cNvSpPr>
          <p:nvPr>
            <p:ph idx="1"/>
          </p:nvPr>
        </p:nvSpPr>
        <p:spPr>
          <a:xfrm>
            <a:off x="840487" y="1232452"/>
            <a:ext cx="11171404" cy="5625548"/>
          </a:xfrm>
        </p:spPr>
        <p:txBody>
          <a:bodyPr>
            <a:normAutofit/>
          </a:bodyPr>
          <a:lstStyle/>
          <a:p>
            <a:pPr marL="0" indent="0">
              <a:buNone/>
            </a:pPr>
            <a:r>
              <a:rPr lang="en-US" altLang="ja-JP" sz="1400" dirty="0"/>
              <a:t>   </a:t>
            </a:r>
            <a:endParaRPr kumimoji="1" lang="en-US" altLang="ja-JP" sz="1400" dirty="0"/>
          </a:p>
          <a:p>
            <a:pPr marL="0" indent="0">
              <a:buNone/>
            </a:pPr>
            <a:r>
              <a:rPr lang="en-US" altLang="ja-JP" dirty="0">
                <a:solidFill>
                  <a:srgbClr val="FF0000"/>
                </a:solidFill>
              </a:rPr>
              <a:t>  ✔ Collaboration system between IR and other departments, among others</a:t>
            </a:r>
          </a:p>
          <a:p>
            <a:pPr marL="0" indent="0">
              <a:buNone/>
            </a:pPr>
            <a:r>
              <a:rPr lang="en-US" altLang="ja-JP" dirty="0">
                <a:solidFill>
                  <a:srgbClr val="FF0000"/>
                </a:solidFill>
              </a:rPr>
              <a:t>  ✔ Insufficient IR support for the personnel in charge of internal QA</a:t>
            </a:r>
          </a:p>
          <a:p>
            <a:pPr marL="0" indent="0">
              <a:buNone/>
            </a:pPr>
            <a:endParaRPr lang="en-US" altLang="ja-JP" sz="1300" dirty="0">
              <a:solidFill>
                <a:srgbClr val="FF0000"/>
              </a:solidFill>
            </a:endParaRPr>
          </a:p>
          <a:p>
            <a:pPr marL="0" indent="0">
              <a:buNone/>
            </a:pPr>
            <a:r>
              <a:rPr lang="en-US" altLang="ja-JP" dirty="0">
                <a:solidFill>
                  <a:srgbClr val="FF0000"/>
                </a:solidFill>
              </a:rPr>
              <a:t>  ✔ Need to consider how to cooperate within the university </a:t>
            </a:r>
          </a:p>
          <a:p>
            <a:pPr marL="0" indent="0">
              <a:buNone/>
            </a:pPr>
            <a:r>
              <a:rPr lang="en-US" altLang="ja-JP" dirty="0">
                <a:solidFill>
                  <a:srgbClr val="FF0000"/>
                </a:solidFill>
              </a:rPr>
              <a:t>  ✔ Need to have a consensus on measures to use IR data for internal QA</a:t>
            </a:r>
          </a:p>
          <a:p>
            <a:pPr marL="541338" indent="-541338">
              <a:buNone/>
            </a:pPr>
            <a:r>
              <a:rPr lang="en-US" altLang="ja-JP" dirty="0">
                <a:solidFill>
                  <a:srgbClr val="FF0000"/>
                </a:solidFill>
              </a:rPr>
              <a:t>  ✔ Need to raise awareness of internal QA in day-to-day work</a:t>
            </a:r>
            <a:r>
              <a:rPr lang="ja-JP" altLang="en-US" dirty="0">
                <a:solidFill>
                  <a:srgbClr val="FF0000"/>
                </a:solidFill>
              </a:rPr>
              <a:t> </a:t>
            </a:r>
            <a:r>
              <a:rPr lang="en-US" altLang="ja-JP" dirty="0">
                <a:solidFill>
                  <a:srgbClr val="FF0000"/>
                </a:solidFill>
              </a:rPr>
              <a:t>of</a:t>
            </a:r>
            <a:r>
              <a:rPr lang="ja-JP" altLang="en-US" dirty="0">
                <a:solidFill>
                  <a:srgbClr val="FF0000"/>
                </a:solidFill>
              </a:rPr>
              <a:t> </a:t>
            </a:r>
            <a:r>
              <a:rPr lang="en-US" altLang="ja-JP" dirty="0">
                <a:solidFill>
                  <a:srgbClr val="FF0000"/>
                </a:solidFill>
              </a:rPr>
              <a:t>university</a:t>
            </a:r>
            <a:r>
              <a:rPr lang="ja-JP" altLang="en-US" dirty="0">
                <a:solidFill>
                  <a:srgbClr val="FF0000"/>
                </a:solidFill>
              </a:rPr>
              <a:t> </a:t>
            </a:r>
            <a:r>
              <a:rPr lang="en-US" altLang="ja-JP" dirty="0">
                <a:solidFill>
                  <a:srgbClr val="FF0000"/>
                </a:solidFill>
              </a:rPr>
              <a:t>management</a:t>
            </a:r>
          </a:p>
          <a:p>
            <a:pPr marL="0" indent="0">
              <a:buNone/>
            </a:pPr>
            <a:endParaRPr lang="en-US" altLang="ja-JP" dirty="0">
              <a:solidFill>
                <a:srgbClr val="FF0000"/>
              </a:solidFill>
            </a:endParaRPr>
          </a:p>
          <a:p>
            <a:pPr marL="0" indent="0">
              <a:buNone/>
            </a:pPr>
            <a:endParaRPr kumimoji="1" lang="en-US" altLang="ja-JP" dirty="0">
              <a:solidFill>
                <a:srgbClr val="FF0000"/>
              </a:solidFill>
            </a:endParaRPr>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15</a:t>
            </a:fld>
            <a:endParaRPr lang="en-US" altLang="ja-JP" dirty="0"/>
          </a:p>
        </p:txBody>
      </p:sp>
    </p:spTree>
    <p:extLst>
      <p:ext uri="{BB962C8B-B14F-4D97-AF65-F5344CB8AC3E}">
        <p14:creationId xmlns:p14="http://schemas.microsoft.com/office/powerpoint/2010/main" val="3703844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31119" y="1539832"/>
            <a:ext cx="7753366" cy="2432182"/>
          </a:xfrm>
        </p:spPr>
        <p:txBody>
          <a:bodyPr>
            <a:noAutofit/>
          </a:bodyPr>
          <a:lstStyle/>
          <a:p>
            <a:pPr>
              <a:buFont typeface="Wingdings" panose="05000000000000000000" pitchFamily="2" charset="2"/>
              <a:buChar char="l"/>
            </a:pPr>
            <a:r>
              <a:rPr lang="en-US" altLang="ja-JP" dirty="0"/>
              <a:t>  A university takes the primary responsibility for its own QA</a:t>
            </a:r>
          </a:p>
          <a:p>
            <a:pPr>
              <a:buFont typeface="Wingdings" panose="05000000000000000000" pitchFamily="2" charset="2"/>
              <a:buChar char="l"/>
            </a:pPr>
            <a:r>
              <a:rPr lang="en-US" altLang="ja-JP" dirty="0"/>
              <a:t> Universities’ information disclosure and self-evaluation are mandatory, accreditation is optional (linked to government-funded projects )</a:t>
            </a:r>
          </a:p>
          <a:p>
            <a:pPr>
              <a:buFont typeface="Wingdings" panose="05000000000000000000" pitchFamily="2" charset="2"/>
              <a:buChar char="l"/>
            </a:pPr>
            <a:endParaRPr lang="en-US" altLang="ja-JP" dirty="0"/>
          </a:p>
          <a:p>
            <a:pPr>
              <a:buFont typeface="Wingdings" panose="05000000000000000000" pitchFamily="2" charset="2"/>
              <a:buChar char="l"/>
            </a:pPr>
            <a:endParaRPr lang="en-US" altLang="ja-JP" dirty="0"/>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16</a:t>
            </a:fld>
            <a:endParaRPr lang="en-US" altLang="ja-JP" dirty="0"/>
          </a:p>
        </p:txBody>
      </p:sp>
      <p:grpSp>
        <p:nvGrpSpPr>
          <p:cNvPr id="10" name="グループ化 9"/>
          <p:cNvGrpSpPr/>
          <p:nvPr/>
        </p:nvGrpSpPr>
        <p:grpSpPr>
          <a:xfrm>
            <a:off x="8321040" y="1354351"/>
            <a:ext cx="4064074" cy="2936295"/>
            <a:chOff x="8312727" y="1080850"/>
            <a:chExt cx="3879273" cy="2909260"/>
          </a:xfrm>
        </p:grpSpPr>
        <p:graphicFrame>
          <p:nvGraphicFramePr>
            <p:cNvPr id="6" name="図表 5"/>
            <p:cNvGraphicFramePr/>
            <p:nvPr>
              <p:extLst>
                <p:ext uri="{D42A27DB-BD31-4B8C-83A1-F6EECF244321}">
                  <p14:modId xmlns:p14="http://schemas.microsoft.com/office/powerpoint/2010/main" val="215565703"/>
                </p:ext>
              </p:extLst>
            </p:nvPr>
          </p:nvGraphicFramePr>
          <p:xfrm>
            <a:off x="8312727" y="1080850"/>
            <a:ext cx="3879273" cy="29092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テキスト ボックス 7"/>
            <p:cNvSpPr txBox="1"/>
            <p:nvPr/>
          </p:nvSpPr>
          <p:spPr>
            <a:xfrm>
              <a:off x="10252364" y="1806203"/>
              <a:ext cx="1639019" cy="663314"/>
            </a:xfrm>
            <a:prstGeom prst="rect">
              <a:avLst/>
            </a:prstGeom>
            <a:noFill/>
          </p:spPr>
          <p:txBody>
            <a:bodyPr wrap="square" rtlCol="0">
              <a:spAutoFit/>
            </a:bodyPr>
            <a:lstStyle/>
            <a:p>
              <a:pPr algn="ctr">
                <a:lnSpc>
                  <a:spcPct val="80000"/>
                </a:lnSpc>
              </a:pPr>
              <a:r>
                <a:rPr lang="en-US" altLang="ja-JP" b="1" dirty="0"/>
                <a:t>Information disclosure</a:t>
              </a:r>
              <a:endParaRPr kumimoji="1" lang="en-US" altLang="ja-JP" b="1" dirty="0"/>
            </a:p>
          </p:txBody>
        </p:sp>
        <p:sp>
          <p:nvSpPr>
            <p:cNvPr id="9" name="テキスト ボックス 8"/>
            <p:cNvSpPr txBox="1"/>
            <p:nvPr/>
          </p:nvSpPr>
          <p:spPr>
            <a:xfrm>
              <a:off x="8749145" y="1853867"/>
              <a:ext cx="1639019" cy="391636"/>
            </a:xfrm>
            <a:prstGeom prst="rect">
              <a:avLst/>
            </a:prstGeom>
            <a:noFill/>
          </p:spPr>
          <p:txBody>
            <a:bodyPr wrap="square" rtlCol="0">
              <a:spAutoFit/>
            </a:bodyPr>
            <a:lstStyle/>
            <a:p>
              <a:pPr algn="ctr">
                <a:lnSpc>
                  <a:spcPct val="80000"/>
                </a:lnSpc>
              </a:pPr>
              <a:r>
                <a:rPr lang="en-US" altLang="ja-JP" b="1" dirty="0"/>
                <a:t>Accreditation</a:t>
              </a:r>
              <a:endParaRPr kumimoji="1" lang="en-US" altLang="ja-JP" b="1" dirty="0"/>
            </a:p>
          </p:txBody>
        </p:sp>
      </p:grpSp>
      <p:sp>
        <p:nvSpPr>
          <p:cNvPr id="12" name="タイトル 11"/>
          <p:cNvSpPr>
            <a:spLocks noGrp="1"/>
          </p:cNvSpPr>
          <p:nvPr>
            <p:ph type="title"/>
          </p:nvPr>
        </p:nvSpPr>
        <p:spPr>
          <a:xfrm>
            <a:off x="731119" y="323057"/>
            <a:ext cx="10798271" cy="757792"/>
          </a:xfrm>
        </p:spPr>
        <p:txBody>
          <a:bodyPr>
            <a:normAutofit fontScale="90000"/>
          </a:bodyPr>
          <a:lstStyle/>
          <a:p>
            <a:r>
              <a:rPr lang="en-US" altLang="ja-JP" dirty="0"/>
              <a:t>Conclusions and Challenges of Internal QA in Korea </a:t>
            </a:r>
            <a:endParaRPr kumimoji="1" lang="en-US" altLang="ja-JP" dirty="0"/>
          </a:p>
        </p:txBody>
      </p:sp>
      <p:sp>
        <p:nvSpPr>
          <p:cNvPr id="2" name="正方形/長方形 1">
            <a:extLst>
              <a:ext uri="{FF2B5EF4-FFF2-40B4-BE49-F238E27FC236}">
                <a16:creationId xmlns:a16="http://schemas.microsoft.com/office/drawing/2014/main" xmlns="" id="{064F1BC3-3386-4C44-8BDD-39FD4780E9C8}"/>
              </a:ext>
            </a:extLst>
          </p:cNvPr>
          <p:cNvSpPr/>
          <p:nvPr/>
        </p:nvSpPr>
        <p:spPr>
          <a:xfrm>
            <a:off x="731119" y="4338752"/>
            <a:ext cx="9383552" cy="954107"/>
          </a:xfrm>
          <a:prstGeom prst="rect">
            <a:avLst/>
          </a:prstGeom>
        </p:spPr>
        <p:txBody>
          <a:bodyPr wrap="square">
            <a:spAutoFit/>
          </a:bodyPr>
          <a:lstStyle/>
          <a:p>
            <a:pPr marL="269875" indent="-269875">
              <a:buClr>
                <a:srgbClr val="008000"/>
              </a:buClr>
              <a:buFont typeface="Wingdings" panose="05000000000000000000" pitchFamily="2" charset="2"/>
              <a:buChar char="l"/>
            </a:pPr>
            <a:r>
              <a:rPr lang="en-US" altLang="ja-JP" sz="2800" dirty="0"/>
              <a:t> KUAI’s accreditation: emphasis on strengthen evaluation for curriculum and learning outcomes, and rigorous self-review</a:t>
            </a:r>
          </a:p>
        </p:txBody>
      </p:sp>
    </p:spTree>
    <p:extLst>
      <p:ext uri="{BB962C8B-B14F-4D97-AF65-F5344CB8AC3E}">
        <p14:creationId xmlns:p14="http://schemas.microsoft.com/office/powerpoint/2010/main" val="4016028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17</a:t>
            </a:fld>
            <a:endParaRPr lang="en-US" altLang="ja-JP" dirty="0"/>
          </a:p>
        </p:txBody>
      </p:sp>
      <p:sp>
        <p:nvSpPr>
          <p:cNvPr id="11" name="コンテンツ プレースホルダー 2"/>
          <p:cNvSpPr txBox="1">
            <a:spLocks/>
          </p:cNvSpPr>
          <p:nvPr/>
        </p:nvSpPr>
        <p:spPr>
          <a:xfrm>
            <a:off x="583809" y="1719057"/>
            <a:ext cx="10740684" cy="32257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8000"/>
              </a:buClr>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8000"/>
              </a:buClr>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8000"/>
              </a:buClr>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8000"/>
              </a:buClr>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8000"/>
              </a:buClr>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dirty="0">
                <a:solidFill>
                  <a:srgbClr val="FF0000"/>
                </a:solidFill>
              </a:rPr>
              <a:t>  ✔ Need to discuss a definition and examine the system of internal QA </a:t>
            </a:r>
          </a:p>
          <a:p>
            <a:pPr marL="534988" indent="-534988">
              <a:buNone/>
            </a:pPr>
            <a:r>
              <a:rPr lang="en-US" altLang="ja-JP" dirty="0">
                <a:solidFill>
                  <a:srgbClr val="FF0000"/>
                </a:solidFill>
              </a:rPr>
              <a:t>  ✔ Need plans to have an internal QA structure that focuses on student assessment(learning outcomes) as well as continuous quality improvement</a:t>
            </a:r>
          </a:p>
          <a:p>
            <a:pPr marL="534988" indent="-534988">
              <a:buNone/>
            </a:pPr>
            <a:r>
              <a:rPr lang="en-US" altLang="ja-JP" dirty="0">
                <a:solidFill>
                  <a:srgbClr val="FF0000"/>
                </a:solidFill>
              </a:rPr>
              <a:t> ✔ Need to think about how to use the self-evaluation(internal QA) results to improve the university's natural role, such as education and research.</a:t>
            </a:r>
          </a:p>
        </p:txBody>
      </p:sp>
      <p:sp>
        <p:nvSpPr>
          <p:cNvPr id="12" name="タイトル 11"/>
          <p:cNvSpPr>
            <a:spLocks noGrp="1"/>
          </p:cNvSpPr>
          <p:nvPr>
            <p:ph type="title"/>
          </p:nvPr>
        </p:nvSpPr>
        <p:spPr>
          <a:xfrm>
            <a:off x="731119" y="323057"/>
            <a:ext cx="10798271" cy="757792"/>
          </a:xfrm>
        </p:spPr>
        <p:txBody>
          <a:bodyPr>
            <a:normAutofit fontScale="90000"/>
          </a:bodyPr>
          <a:lstStyle/>
          <a:p>
            <a:r>
              <a:rPr lang="en-US" altLang="ja-JP" dirty="0"/>
              <a:t>Conclusions and Challenges of Internal QA in Korea </a:t>
            </a:r>
            <a:endParaRPr kumimoji="1" lang="en-US" altLang="ja-JP" dirty="0"/>
          </a:p>
        </p:txBody>
      </p:sp>
    </p:spTree>
    <p:extLst>
      <p:ext uri="{BB962C8B-B14F-4D97-AF65-F5344CB8AC3E}">
        <p14:creationId xmlns:p14="http://schemas.microsoft.com/office/powerpoint/2010/main" val="5660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BD3D957F-F8F8-452C-A7EA-C2D53E972058}" type="slidenum">
              <a:rPr kumimoji="1" lang="en-US" altLang="ja-JP" smtClean="0"/>
              <a:t>18</a:t>
            </a:fld>
            <a:endParaRPr kumimoji="1" lang="en-US" altLang="ja-JP" dirty="0"/>
          </a:p>
        </p:txBody>
      </p:sp>
      <p:sp>
        <p:nvSpPr>
          <p:cNvPr id="5" name="正方形/長方形 4"/>
          <p:cNvSpPr/>
          <p:nvPr/>
        </p:nvSpPr>
        <p:spPr>
          <a:xfrm>
            <a:off x="1681752" y="2642035"/>
            <a:ext cx="9182191" cy="1887248"/>
          </a:xfrm>
          <a:prstGeom prst="rect">
            <a:avLst/>
          </a:prstGeom>
          <a:noFill/>
        </p:spPr>
        <p:txBody>
          <a:bodyPr wrap="square" lIns="91440" tIns="45720" rIns="91440" bIns="45720">
            <a:spAutoFit/>
          </a:bodyPr>
          <a:lstStyle/>
          <a:p>
            <a:pPr algn="ctr">
              <a:lnSpc>
                <a:spcPct val="80000"/>
              </a:lnSpc>
            </a:pPr>
            <a:r>
              <a:rPr kumimoji="1" lang="en-US" altLang="ja-JP" sz="7200" b="1" i="1" cap="none" spc="0" dirty="0">
                <a:ln w="13462">
                  <a:solidFill>
                    <a:schemeClr val="accent6">
                      <a:lumMod val="60000"/>
                      <a:lumOff val="40000"/>
                    </a:schemeClr>
                  </a:solidFill>
                  <a:prstDash val="solid"/>
                </a:ln>
                <a:solidFill>
                  <a:srgbClr val="008000"/>
                </a:solidFill>
              </a:rPr>
              <a:t>Thank you for your attention!</a:t>
            </a:r>
            <a:endParaRPr lang="en-US" altLang="ja-JP" sz="7200" b="1" i="1" cap="none" spc="0" dirty="0">
              <a:ln w="13462">
                <a:solidFill>
                  <a:schemeClr val="accent6">
                    <a:lumMod val="60000"/>
                    <a:lumOff val="40000"/>
                  </a:schemeClr>
                </a:solidFill>
                <a:prstDash val="solid"/>
              </a:ln>
              <a:solidFill>
                <a:srgbClr val="008000"/>
              </a:solidFill>
            </a:endParaRPr>
          </a:p>
        </p:txBody>
      </p:sp>
    </p:spTree>
    <p:extLst>
      <p:ext uri="{BB962C8B-B14F-4D97-AF65-F5344CB8AC3E}">
        <p14:creationId xmlns:p14="http://schemas.microsoft.com/office/powerpoint/2010/main" val="91091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72933"/>
            <a:ext cx="10515600" cy="919664"/>
          </a:xfrm>
        </p:spPr>
        <p:txBody>
          <a:bodyPr anchor="b" anchorCtr="0"/>
          <a:lstStyle/>
          <a:p>
            <a:pPr algn="ctr"/>
            <a:r>
              <a:rPr kumimoji="1" lang="en-US" altLang="ja-JP" b="1" dirty="0">
                <a:solidFill>
                  <a:srgbClr val="008000"/>
                </a:solidFill>
                <a:latin typeface="Calibri Light" panose="020F0302020204030204" pitchFamily="34" charset="0"/>
              </a:rPr>
              <a:t>CONTENTS</a:t>
            </a:r>
          </a:p>
        </p:txBody>
      </p:sp>
      <p:sp>
        <p:nvSpPr>
          <p:cNvPr id="3" name="コンテンツ プレースホルダー 2"/>
          <p:cNvSpPr>
            <a:spLocks noGrp="1"/>
          </p:cNvSpPr>
          <p:nvPr>
            <p:ph idx="1"/>
          </p:nvPr>
        </p:nvSpPr>
        <p:spPr/>
        <p:txBody>
          <a:bodyPr>
            <a:normAutofit/>
          </a:bodyPr>
          <a:lstStyle/>
          <a:p>
            <a:pPr marL="514350" indent="-514350">
              <a:buAutoNum type="arabicPeriod"/>
            </a:pPr>
            <a:r>
              <a:rPr kumimoji="1" lang="en-US" altLang="ja-JP" sz="4000" dirty="0">
                <a:latin typeface="Calibri Light" panose="020F0302020204030204" pitchFamily="34" charset="0"/>
              </a:rPr>
              <a:t>Background</a:t>
            </a:r>
          </a:p>
          <a:p>
            <a:pPr marL="514350" indent="-514350">
              <a:buAutoNum type="arabicPeriod"/>
            </a:pPr>
            <a:r>
              <a:rPr lang="en-US" altLang="ja-JP" sz="4000" dirty="0">
                <a:latin typeface="Calibri Light" panose="020F0302020204030204" pitchFamily="34" charset="0"/>
              </a:rPr>
              <a:t>Purpose and Methodology</a:t>
            </a:r>
          </a:p>
          <a:p>
            <a:pPr marL="514350" indent="-514350">
              <a:buAutoNum type="arabicPeriod"/>
            </a:pPr>
            <a:r>
              <a:rPr kumimoji="1" lang="en-US" altLang="ja-JP" sz="4000" dirty="0">
                <a:latin typeface="Calibri Light" panose="020F0302020204030204" pitchFamily="34" charset="0"/>
              </a:rPr>
              <a:t>Major Findings</a:t>
            </a:r>
          </a:p>
          <a:p>
            <a:pPr marL="0" indent="0">
              <a:buNone/>
            </a:pPr>
            <a:r>
              <a:rPr kumimoji="1" lang="en-US" altLang="ja-JP" sz="3000" dirty="0">
                <a:latin typeface="Calibri Light" panose="020F0302020204030204" pitchFamily="34" charset="0"/>
              </a:rPr>
              <a:t>    - National QA system(relation between external and internal QA)</a:t>
            </a:r>
          </a:p>
          <a:p>
            <a:pPr marL="0" indent="0">
              <a:buNone/>
            </a:pPr>
            <a:r>
              <a:rPr lang="en-US" altLang="ja-JP" sz="3000" dirty="0">
                <a:latin typeface="Calibri Light" panose="020F0302020204030204" pitchFamily="34" charset="0"/>
              </a:rPr>
              <a:t>    - Standards in internal QA</a:t>
            </a:r>
            <a:endParaRPr kumimoji="1" lang="en-US" altLang="ja-JP" sz="3000" dirty="0">
              <a:latin typeface="Calibri Light" panose="020F0302020204030204" pitchFamily="34" charset="0"/>
            </a:endParaRPr>
          </a:p>
          <a:p>
            <a:pPr marL="534988" indent="-534988">
              <a:buFont typeface="+mj-lt"/>
              <a:buAutoNum type="arabicPeriod" startAt="4"/>
            </a:pPr>
            <a:r>
              <a:rPr lang="en-US" altLang="ja-JP" sz="4000" dirty="0">
                <a:latin typeface="Calibri Light" panose="020F0302020204030204" pitchFamily="34" charset="0"/>
              </a:rPr>
              <a:t>Conclusions and Challenges</a:t>
            </a:r>
            <a:endParaRPr kumimoji="1" lang="en-US" altLang="ja-JP" sz="4000" dirty="0">
              <a:latin typeface="Calibri Light" panose="020F0302020204030204" pitchFamily="34" charset="0"/>
            </a:endParaRPr>
          </a:p>
        </p:txBody>
      </p:sp>
      <p:sp>
        <p:nvSpPr>
          <p:cNvPr id="14" name="スライド番号プレースホルダー 13"/>
          <p:cNvSpPr>
            <a:spLocks noGrp="1"/>
          </p:cNvSpPr>
          <p:nvPr>
            <p:ph type="sldNum" sz="quarter" idx="12"/>
          </p:nvPr>
        </p:nvSpPr>
        <p:spPr/>
        <p:txBody>
          <a:bodyPr/>
          <a:lstStyle/>
          <a:p>
            <a:fld id="{BD3D957F-F8F8-452C-A7EA-C2D53E972058}" type="slidenum">
              <a:rPr lang="en-US" altLang="ja-JP" smtClean="0"/>
              <a:pPr/>
              <a:t>2</a:t>
            </a:fld>
            <a:endParaRPr lang="en-US" altLang="ja-JP" dirty="0"/>
          </a:p>
        </p:txBody>
      </p:sp>
    </p:spTree>
    <p:extLst>
      <p:ext uri="{BB962C8B-B14F-4D97-AF65-F5344CB8AC3E}">
        <p14:creationId xmlns:p14="http://schemas.microsoft.com/office/powerpoint/2010/main" val="2589358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72933"/>
            <a:ext cx="10515600" cy="850216"/>
          </a:xfrm>
        </p:spPr>
        <p:txBody>
          <a:bodyPr anchor="b" anchorCtr="0"/>
          <a:lstStyle/>
          <a:p>
            <a:r>
              <a:rPr kumimoji="1" lang="en-US" altLang="ja-JP" dirty="0">
                <a:solidFill>
                  <a:srgbClr val="008000"/>
                </a:solidFill>
              </a:rPr>
              <a:t>Background: </a:t>
            </a:r>
            <a:r>
              <a:rPr kumimoji="1" lang="en-US" altLang="ja-JP" dirty="0"/>
              <a:t>Environmental Changes(1</a:t>
            </a:r>
            <a:r>
              <a:rPr kumimoji="1" lang="en-US" altLang="ja-JP" dirty="0">
                <a:solidFill>
                  <a:srgbClr val="008000"/>
                </a:solidFill>
              </a:rPr>
              <a:t>)</a:t>
            </a:r>
          </a:p>
        </p:txBody>
      </p:sp>
      <p:sp>
        <p:nvSpPr>
          <p:cNvPr id="3" name="コンテンツ プレースホルダー 2"/>
          <p:cNvSpPr>
            <a:spLocks noGrp="1"/>
          </p:cNvSpPr>
          <p:nvPr>
            <p:ph idx="1"/>
          </p:nvPr>
        </p:nvSpPr>
        <p:spPr>
          <a:xfrm>
            <a:off x="317500" y="1023149"/>
            <a:ext cx="11874500" cy="5633916"/>
          </a:xfrm>
        </p:spPr>
        <p:txBody>
          <a:bodyPr>
            <a:normAutofit/>
          </a:bodyPr>
          <a:lstStyle/>
          <a:p>
            <a:pPr>
              <a:buClr>
                <a:srgbClr val="008000"/>
              </a:buClr>
              <a:buFont typeface="Wingdings" panose="05000000000000000000" pitchFamily="2" charset="2"/>
              <a:buChar char="l"/>
            </a:pPr>
            <a:r>
              <a:rPr lang="en-US" altLang="ja-JP" dirty="0"/>
              <a:t> Rapid expansion of development of higher education(HE) in Japan and Korea</a:t>
            </a:r>
          </a:p>
          <a:p>
            <a:pPr marL="544513" indent="-192088">
              <a:buClr>
                <a:srgbClr val="008000"/>
              </a:buClr>
            </a:pPr>
            <a:r>
              <a:rPr lang="en-US" altLang="ja-JP" dirty="0"/>
              <a:t>   Enrollment rate </a:t>
            </a:r>
          </a:p>
          <a:p>
            <a:pPr marL="544513" indent="0">
              <a:buClr>
                <a:srgbClr val="008000"/>
              </a:buClr>
              <a:buNone/>
            </a:pPr>
            <a:r>
              <a:rPr lang="en-US" altLang="ja-JP" sz="2200" dirty="0"/>
              <a:t> </a:t>
            </a:r>
          </a:p>
          <a:p>
            <a:pPr marL="544513" indent="0">
              <a:buClr>
                <a:srgbClr val="008000"/>
              </a:buClr>
              <a:buNone/>
            </a:pPr>
            <a:r>
              <a:rPr lang="en-US" altLang="ja-JP" sz="1400" dirty="0"/>
              <a:t>                      </a:t>
            </a:r>
          </a:p>
          <a:p>
            <a:pPr marL="544513" indent="0">
              <a:buClr>
                <a:srgbClr val="008000"/>
              </a:buClr>
              <a:buNone/>
            </a:pPr>
            <a:endParaRPr lang="en-US" altLang="ja-JP" sz="1400" dirty="0"/>
          </a:p>
          <a:p>
            <a:pPr marL="544513" indent="0">
              <a:buClr>
                <a:srgbClr val="008000"/>
              </a:buClr>
              <a:buNone/>
            </a:pPr>
            <a:r>
              <a:rPr lang="en-US" altLang="ja-JP" sz="1400" dirty="0"/>
              <a:t>                                                                                                             </a:t>
            </a:r>
          </a:p>
          <a:p>
            <a:pPr marL="544513" indent="0">
              <a:buClr>
                <a:srgbClr val="008000"/>
              </a:buClr>
              <a:buNone/>
            </a:pPr>
            <a:r>
              <a:rPr lang="en-US" altLang="ja-JP" sz="1400" dirty="0"/>
              <a:t> (Source: MEXT  Statistical Abstract, KEDI Statistical Abstract, Kim &amp; Park(2009))</a:t>
            </a:r>
            <a:endParaRPr lang="en-US" altLang="ja-JP" sz="1200" dirty="0"/>
          </a:p>
          <a:p>
            <a:pPr marL="720725" indent="-368300">
              <a:buClr>
                <a:srgbClr val="008000"/>
              </a:buClr>
            </a:pPr>
            <a:r>
              <a:rPr lang="en-US" altLang="ja-JP" dirty="0"/>
              <a:t>Private sector has the majority of institutions and students </a:t>
            </a:r>
          </a:p>
          <a:p>
            <a:pPr marL="544513" indent="0">
              <a:buClr>
                <a:srgbClr val="008000"/>
              </a:buClr>
              <a:buNone/>
            </a:pPr>
            <a:endParaRPr lang="en-US" altLang="ja-JP" sz="2200" dirty="0"/>
          </a:p>
          <a:p>
            <a:pPr marL="544513" indent="0">
              <a:buClr>
                <a:srgbClr val="008000"/>
              </a:buClr>
              <a:buNone/>
            </a:pPr>
            <a:endParaRPr lang="en-US" altLang="ja-JP" sz="2200" dirty="0"/>
          </a:p>
          <a:p>
            <a:pPr marL="544513" indent="0">
              <a:buClr>
                <a:srgbClr val="008000"/>
              </a:buClr>
              <a:buNone/>
            </a:pPr>
            <a:endParaRPr lang="en-US" altLang="ja-JP" sz="2200" dirty="0"/>
          </a:p>
          <a:p>
            <a:pPr marL="544513" indent="0">
              <a:buClr>
                <a:srgbClr val="008000"/>
              </a:buClr>
              <a:buNone/>
            </a:pPr>
            <a:r>
              <a:rPr lang="en-US" altLang="ja-JP" sz="2200" dirty="0"/>
              <a:t> </a:t>
            </a:r>
          </a:p>
          <a:p>
            <a:pPr>
              <a:buClr>
                <a:srgbClr val="008000"/>
              </a:buClr>
            </a:pPr>
            <a:endParaRPr kumimoji="1" lang="en-US" altLang="ja-JP" dirty="0"/>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3</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3989581519"/>
              </p:ext>
            </p:extLst>
          </p:nvPr>
        </p:nvGraphicFramePr>
        <p:xfrm>
          <a:off x="735106" y="4267201"/>
          <a:ext cx="10788184" cy="2059120"/>
        </p:xfrm>
        <a:graphic>
          <a:graphicData uri="http://schemas.openxmlformats.org/drawingml/2006/table">
            <a:tbl>
              <a:tblPr firstRow="1" firstCol="1" bandRow="1">
                <a:tableStyleId>{5C22544A-7EE6-4342-B048-85BDC9FD1C3A}</a:tableStyleId>
              </a:tblPr>
              <a:tblGrid>
                <a:gridCol w="2287295">
                  <a:extLst>
                    <a:ext uri="{9D8B030D-6E8A-4147-A177-3AD203B41FA5}">
                      <a16:colId xmlns:a16="http://schemas.microsoft.com/office/drawing/2014/main" xmlns="" val="20000"/>
                    </a:ext>
                  </a:extLst>
                </a:gridCol>
                <a:gridCol w="1097237">
                  <a:extLst>
                    <a:ext uri="{9D8B030D-6E8A-4147-A177-3AD203B41FA5}">
                      <a16:colId xmlns:a16="http://schemas.microsoft.com/office/drawing/2014/main" xmlns="" val="20001"/>
                    </a:ext>
                  </a:extLst>
                </a:gridCol>
                <a:gridCol w="1662481">
                  <a:extLst>
                    <a:ext uri="{9D8B030D-6E8A-4147-A177-3AD203B41FA5}">
                      <a16:colId xmlns:a16="http://schemas.microsoft.com/office/drawing/2014/main" xmlns="" val="20002"/>
                    </a:ext>
                  </a:extLst>
                </a:gridCol>
                <a:gridCol w="1562732">
                  <a:extLst>
                    <a:ext uri="{9D8B030D-6E8A-4147-A177-3AD203B41FA5}">
                      <a16:colId xmlns:a16="http://schemas.microsoft.com/office/drawing/2014/main" xmlns="" val="20003"/>
                    </a:ext>
                  </a:extLst>
                </a:gridCol>
                <a:gridCol w="1745603">
                  <a:extLst>
                    <a:ext uri="{9D8B030D-6E8A-4147-A177-3AD203B41FA5}">
                      <a16:colId xmlns:a16="http://schemas.microsoft.com/office/drawing/2014/main" xmlns="" val="20004"/>
                    </a:ext>
                  </a:extLst>
                </a:gridCol>
                <a:gridCol w="2432836">
                  <a:extLst>
                    <a:ext uri="{9D8B030D-6E8A-4147-A177-3AD203B41FA5}">
                      <a16:colId xmlns:a16="http://schemas.microsoft.com/office/drawing/2014/main" xmlns="" val="20005"/>
                    </a:ext>
                  </a:extLst>
                </a:gridCol>
              </a:tblGrid>
              <a:tr h="430922">
                <a:tc>
                  <a:txBody>
                    <a:bodyPr/>
                    <a:lstStyle/>
                    <a:p>
                      <a:pPr marR="74930" algn="just">
                        <a:spcAft>
                          <a:spcPts val="600"/>
                        </a:spcAft>
                      </a:pPr>
                      <a:r>
                        <a:rPr lang="en-US" sz="2000" kern="100" dirty="0">
                          <a:effectLst/>
                          <a:latin typeface="+mn-lt"/>
                        </a:rPr>
                        <a:t> </a:t>
                      </a:r>
                      <a:endParaRPr lang="ja-JP" sz="2000" kern="100" dirty="0">
                        <a:effectLst/>
                        <a:latin typeface="+mn-lt"/>
                      </a:endParaRPr>
                    </a:p>
                  </a:txBody>
                  <a:tcPr marL="68580" marR="68580" marT="0" marB="0" anchor="ctr"/>
                </a:tc>
                <a:tc>
                  <a:txBody>
                    <a:bodyPr/>
                    <a:lstStyle/>
                    <a:p>
                      <a:pPr marR="74930" algn="just">
                        <a:spcAft>
                          <a:spcPts val="600"/>
                        </a:spcAft>
                      </a:pPr>
                      <a:endParaRPr lang="ja-JP" sz="2000" kern="100" dirty="0">
                        <a:effectLst/>
                        <a:latin typeface="+mn-lt"/>
                      </a:endParaRPr>
                    </a:p>
                  </a:txBody>
                  <a:tcPr marL="68580" marR="68580" marT="0" marB="0" anchor="ctr"/>
                </a:tc>
                <a:tc>
                  <a:txBody>
                    <a:bodyPr/>
                    <a:lstStyle/>
                    <a:p>
                      <a:pPr marR="74930" algn="ctr">
                        <a:spcAft>
                          <a:spcPts val="600"/>
                        </a:spcAft>
                      </a:pPr>
                      <a:r>
                        <a:rPr lang="en-US" sz="2200" kern="100" dirty="0">
                          <a:effectLst/>
                          <a:latin typeface="+mn-lt"/>
                        </a:rPr>
                        <a:t>Total</a:t>
                      </a:r>
                      <a:endParaRPr lang="ja-JP" sz="2200" kern="100" dirty="0">
                        <a:effectLst/>
                        <a:latin typeface="+mn-lt"/>
                      </a:endParaRPr>
                    </a:p>
                  </a:txBody>
                  <a:tcPr marL="68580" marR="68580" marT="0" marB="0" anchor="ctr"/>
                </a:tc>
                <a:tc>
                  <a:txBody>
                    <a:bodyPr/>
                    <a:lstStyle/>
                    <a:p>
                      <a:pPr marR="74930" algn="ctr">
                        <a:spcAft>
                          <a:spcPts val="600"/>
                        </a:spcAft>
                      </a:pPr>
                      <a:r>
                        <a:rPr lang="en-US" sz="2200" kern="100" dirty="0">
                          <a:effectLst/>
                          <a:latin typeface="+mn-lt"/>
                        </a:rPr>
                        <a:t>National</a:t>
                      </a:r>
                      <a:endParaRPr lang="ja-JP" sz="2200" kern="100" dirty="0">
                        <a:effectLst/>
                        <a:latin typeface="+mn-lt"/>
                      </a:endParaRPr>
                    </a:p>
                  </a:txBody>
                  <a:tcPr marL="68580" marR="68580" marT="0" marB="0" anchor="ctr"/>
                </a:tc>
                <a:tc>
                  <a:txBody>
                    <a:bodyPr/>
                    <a:lstStyle/>
                    <a:p>
                      <a:pPr marR="74930" algn="ctr">
                        <a:spcAft>
                          <a:spcPts val="600"/>
                        </a:spcAft>
                      </a:pPr>
                      <a:r>
                        <a:rPr lang="en-US" sz="2200" kern="100" dirty="0">
                          <a:effectLst/>
                          <a:latin typeface="+mn-lt"/>
                        </a:rPr>
                        <a:t>Prefectural</a:t>
                      </a:r>
                      <a:endParaRPr lang="ja-JP" sz="2200" kern="100" dirty="0">
                        <a:effectLst/>
                        <a:latin typeface="+mn-lt"/>
                      </a:endParaRPr>
                    </a:p>
                  </a:txBody>
                  <a:tcPr marL="68580" marR="68580" marT="0" marB="0" anchor="ctr"/>
                </a:tc>
                <a:tc>
                  <a:txBody>
                    <a:bodyPr/>
                    <a:lstStyle/>
                    <a:p>
                      <a:pPr marR="74930" algn="ctr">
                        <a:spcAft>
                          <a:spcPts val="600"/>
                        </a:spcAft>
                      </a:pPr>
                      <a:r>
                        <a:rPr lang="en-US" sz="2200" b="1" kern="100" dirty="0">
                          <a:effectLst/>
                          <a:latin typeface="+mn-lt"/>
                        </a:rPr>
                        <a:t>Private</a:t>
                      </a:r>
                      <a:endParaRPr lang="ja-JP" sz="2200" b="1" kern="100" dirty="0">
                        <a:effectLst/>
                        <a:latin typeface="+mn-lt"/>
                      </a:endParaRPr>
                    </a:p>
                  </a:txBody>
                  <a:tcPr marL="68580" marR="68580" marT="0" marB="0" anchor="ctr"/>
                </a:tc>
                <a:extLst>
                  <a:ext uri="{0D108BD9-81ED-4DB2-BD59-A6C34878D82A}">
                    <a16:rowId xmlns:a16="http://schemas.microsoft.com/office/drawing/2014/main" xmlns="" val="10000"/>
                  </a:ext>
                </a:extLst>
              </a:tr>
              <a:tr h="357427">
                <a:tc rowSpan="2">
                  <a:txBody>
                    <a:bodyPr/>
                    <a:lstStyle/>
                    <a:p>
                      <a:pPr marR="74930" algn="ctr">
                        <a:lnSpc>
                          <a:spcPct val="90000"/>
                        </a:lnSpc>
                        <a:spcAft>
                          <a:spcPts val="0"/>
                        </a:spcAft>
                      </a:pPr>
                      <a:r>
                        <a:rPr lang="en-US" sz="2400" kern="100" dirty="0">
                          <a:effectLst/>
                          <a:latin typeface="+mn-lt"/>
                        </a:rPr>
                        <a:t>Universities and </a:t>
                      </a:r>
                    </a:p>
                    <a:p>
                      <a:pPr marR="74930" algn="ctr">
                        <a:lnSpc>
                          <a:spcPct val="90000"/>
                        </a:lnSpc>
                        <a:spcAft>
                          <a:spcPts val="0"/>
                        </a:spcAft>
                      </a:pPr>
                      <a:r>
                        <a:rPr lang="en-US" sz="2400" kern="100" dirty="0">
                          <a:effectLst/>
                          <a:latin typeface="+mn-lt"/>
                        </a:rPr>
                        <a:t>junior colleges</a:t>
                      </a:r>
                      <a:endParaRPr lang="ja-JP" sz="2400" kern="100" dirty="0">
                        <a:effectLst/>
                        <a:latin typeface="+mn-lt"/>
                      </a:endParaRPr>
                    </a:p>
                  </a:txBody>
                  <a:tcPr marL="68580" marR="68580" marT="0" marB="0" anchor="ctr"/>
                </a:tc>
                <a:tc>
                  <a:txBody>
                    <a:bodyPr/>
                    <a:lstStyle/>
                    <a:p>
                      <a:pPr marR="74930" algn="just">
                        <a:spcAft>
                          <a:spcPts val="600"/>
                        </a:spcAft>
                      </a:pPr>
                      <a:r>
                        <a:rPr lang="en-US" altLang="ja-JP" sz="2200" kern="100" dirty="0">
                          <a:effectLst/>
                          <a:latin typeface="+mn-lt"/>
                        </a:rPr>
                        <a:t>Japan</a:t>
                      </a:r>
                      <a:endParaRPr lang="ja-JP" sz="2200" kern="100" dirty="0">
                        <a:effectLst/>
                        <a:latin typeface="+mn-lt"/>
                      </a:endParaRPr>
                    </a:p>
                  </a:txBody>
                  <a:tcPr marL="68580" marR="68580" marT="0" marB="0" anchor="ctr"/>
                </a:tc>
                <a:tc>
                  <a:txBody>
                    <a:bodyPr/>
                    <a:lstStyle/>
                    <a:p>
                      <a:pPr marR="74930" algn="ctr">
                        <a:spcAft>
                          <a:spcPts val="600"/>
                        </a:spcAft>
                      </a:pPr>
                      <a:r>
                        <a:rPr lang="en-US" sz="2200" kern="100" dirty="0">
                          <a:solidFill>
                            <a:srgbClr val="000000"/>
                          </a:solidFill>
                          <a:effectLst/>
                          <a:latin typeface="Calibri" panose="020F0502020204030204" pitchFamily="34" charset="0"/>
                        </a:rPr>
                        <a:t>780</a:t>
                      </a:r>
                      <a:endParaRPr lang="ja-JP" sz="2200" kern="100" dirty="0">
                        <a:effectLst/>
                        <a:latin typeface="Calibri" panose="020F0502020204030204" pitchFamily="34" charset="0"/>
                      </a:endParaRPr>
                    </a:p>
                  </a:txBody>
                  <a:tcPr marL="68580" marR="68580" marT="0" marB="0" anchor="ctr"/>
                </a:tc>
                <a:tc>
                  <a:txBody>
                    <a:bodyPr/>
                    <a:lstStyle/>
                    <a:p>
                      <a:pPr marR="74930" algn="ctr">
                        <a:spcAft>
                          <a:spcPts val="600"/>
                        </a:spcAft>
                      </a:pPr>
                      <a:r>
                        <a:rPr lang="en-US" sz="2200" kern="100" dirty="0">
                          <a:solidFill>
                            <a:srgbClr val="000000"/>
                          </a:solidFill>
                          <a:effectLst/>
                          <a:latin typeface="Calibri" panose="020F0502020204030204" pitchFamily="34" charset="0"/>
                          <a:ea typeface="ＭＳ 明朝" panose="02020609040205080304" pitchFamily="17" charset="-128"/>
                        </a:rPr>
                        <a:t>86</a:t>
                      </a:r>
                      <a:endParaRPr lang="ja-JP" sz="2200" kern="100" dirty="0">
                        <a:effectLst/>
                        <a:latin typeface="Calibri" panose="020F0502020204030204" pitchFamily="34" charset="0"/>
                      </a:endParaRPr>
                    </a:p>
                  </a:txBody>
                  <a:tcPr marL="68580" marR="68580" marT="0" marB="0" anchor="ctr"/>
                </a:tc>
                <a:tc>
                  <a:txBody>
                    <a:bodyPr/>
                    <a:lstStyle/>
                    <a:p>
                      <a:pPr marR="74930" algn="ctr">
                        <a:spcAft>
                          <a:spcPts val="600"/>
                        </a:spcAft>
                      </a:pPr>
                      <a:r>
                        <a:rPr lang="en-US" sz="2200" kern="100">
                          <a:solidFill>
                            <a:srgbClr val="000000"/>
                          </a:solidFill>
                          <a:effectLst/>
                          <a:latin typeface="Calibri" panose="020F0502020204030204" pitchFamily="34" charset="0"/>
                          <a:ea typeface="ＭＳ 明朝" panose="02020609040205080304" pitchFamily="17" charset="-128"/>
                        </a:rPr>
                        <a:t>90</a:t>
                      </a:r>
                      <a:endParaRPr lang="ja-JP" sz="2200" kern="100">
                        <a:effectLst/>
                        <a:latin typeface="Calibri" panose="020F0502020204030204" pitchFamily="34" charset="0"/>
                      </a:endParaRPr>
                    </a:p>
                  </a:txBody>
                  <a:tcPr marL="68580" marR="68580" marT="0" marB="0" anchor="ctr"/>
                </a:tc>
                <a:tc>
                  <a:txBody>
                    <a:bodyPr/>
                    <a:lstStyle/>
                    <a:p>
                      <a:pPr marR="74930" algn="ctr">
                        <a:spcAft>
                          <a:spcPts val="600"/>
                        </a:spcAft>
                      </a:pPr>
                      <a:r>
                        <a:rPr lang="en-US" sz="2200" b="1" kern="100" dirty="0">
                          <a:solidFill>
                            <a:srgbClr val="000000"/>
                          </a:solidFill>
                          <a:effectLst/>
                          <a:latin typeface="Calibri" panose="020F0502020204030204" pitchFamily="34" charset="0"/>
                          <a:ea typeface="ＭＳ 明朝" panose="02020609040205080304" pitchFamily="17" charset="-128"/>
                        </a:rPr>
                        <a:t>604</a:t>
                      </a:r>
                      <a:r>
                        <a:rPr lang="en-US" altLang="ja-JP" sz="2200" b="1" dirty="0"/>
                        <a:t>(77.4%) </a:t>
                      </a:r>
                      <a:endParaRPr lang="ja-JP" sz="2200" b="1" kern="100" dirty="0">
                        <a:effectLst/>
                        <a:latin typeface="Calibri" panose="020F0502020204030204" pitchFamily="34" charset="0"/>
                      </a:endParaRPr>
                    </a:p>
                  </a:txBody>
                  <a:tcPr marL="68580" marR="68580" marT="0" marB="0" anchor="ctr"/>
                </a:tc>
                <a:extLst>
                  <a:ext uri="{0D108BD9-81ED-4DB2-BD59-A6C34878D82A}">
                    <a16:rowId xmlns:a16="http://schemas.microsoft.com/office/drawing/2014/main" xmlns="" val="10001"/>
                  </a:ext>
                </a:extLst>
              </a:tr>
              <a:tr h="408927">
                <a:tc vMerge="1">
                  <a:txBody>
                    <a:bodyPr/>
                    <a:lstStyle/>
                    <a:p>
                      <a:pPr marR="74930" algn="just">
                        <a:spcAft>
                          <a:spcPts val="600"/>
                        </a:spcAft>
                      </a:pPr>
                      <a:endParaRPr lang="ja-JP" sz="1800" kern="100" dirty="0">
                        <a:effectLst/>
                        <a:latin typeface="Century" panose="02040604050505020304" pitchFamily="18" charset="0"/>
                      </a:endParaRPr>
                    </a:p>
                  </a:txBody>
                  <a:tcPr marL="68580" marR="68580" marT="0" marB="0"/>
                </a:tc>
                <a:tc>
                  <a:txBody>
                    <a:bodyPr/>
                    <a:lstStyle/>
                    <a:p>
                      <a:pPr marR="74930" algn="just">
                        <a:spcAft>
                          <a:spcPts val="600"/>
                        </a:spcAft>
                      </a:pPr>
                      <a:r>
                        <a:rPr lang="en-US" altLang="ja-JP" sz="2200" kern="100" dirty="0">
                          <a:effectLst/>
                          <a:latin typeface="+mn-lt"/>
                        </a:rPr>
                        <a:t>Korea</a:t>
                      </a:r>
                      <a:endParaRPr lang="ja-JP" sz="2200" kern="100" dirty="0">
                        <a:effectLst/>
                        <a:latin typeface="+mn-lt"/>
                      </a:endParaRPr>
                    </a:p>
                  </a:txBody>
                  <a:tcPr marL="68580" marR="68580" marT="0" marB="0" anchor="ctr"/>
                </a:tc>
                <a:tc>
                  <a:txBody>
                    <a:bodyPr/>
                    <a:lstStyle/>
                    <a:p>
                      <a:pPr marR="74930" algn="ctr">
                        <a:spcAft>
                          <a:spcPts val="600"/>
                        </a:spcAft>
                      </a:pPr>
                      <a:r>
                        <a:rPr lang="en-US" sz="2200" kern="100" dirty="0">
                          <a:effectLst/>
                          <a:latin typeface="+mn-lt"/>
                        </a:rPr>
                        <a:t>328</a:t>
                      </a:r>
                      <a:endParaRPr lang="ja-JP" sz="2200" kern="100" dirty="0">
                        <a:effectLst/>
                        <a:latin typeface="+mn-lt"/>
                      </a:endParaRPr>
                    </a:p>
                  </a:txBody>
                  <a:tcPr marL="68580" marR="68580" marT="0" marB="0" anchor="ctr"/>
                </a:tc>
                <a:tc>
                  <a:txBody>
                    <a:bodyPr/>
                    <a:lstStyle/>
                    <a:p>
                      <a:pPr marR="74930" algn="ctr">
                        <a:spcAft>
                          <a:spcPts val="600"/>
                        </a:spcAft>
                      </a:pPr>
                      <a:r>
                        <a:rPr lang="en-US" sz="2200" kern="100" dirty="0">
                          <a:effectLst/>
                          <a:latin typeface="+mn-lt"/>
                        </a:rPr>
                        <a:t>36</a:t>
                      </a:r>
                      <a:endParaRPr lang="ja-JP" sz="2200" kern="100" dirty="0">
                        <a:effectLst/>
                        <a:latin typeface="+mn-lt"/>
                      </a:endParaRPr>
                    </a:p>
                  </a:txBody>
                  <a:tcPr marL="68580" marR="68580" marT="0" marB="0" anchor="ctr"/>
                </a:tc>
                <a:tc>
                  <a:txBody>
                    <a:bodyPr/>
                    <a:lstStyle/>
                    <a:p>
                      <a:pPr marR="74930" algn="ctr">
                        <a:spcAft>
                          <a:spcPts val="600"/>
                        </a:spcAft>
                      </a:pPr>
                      <a:r>
                        <a:rPr lang="en-US" sz="2200" kern="100" dirty="0">
                          <a:effectLst/>
                          <a:latin typeface="+mn-lt"/>
                        </a:rPr>
                        <a:t>8</a:t>
                      </a:r>
                      <a:endParaRPr lang="ja-JP" sz="2200" kern="100" dirty="0">
                        <a:effectLst/>
                        <a:latin typeface="+mn-lt"/>
                      </a:endParaRPr>
                    </a:p>
                  </a:txBody>
                  <a:tcPr marL="68580" marR="68580" marT="0" marB="0" anchor="ctr"/>
                </a:tc>
                <a:tc>
                  <a:txBody>
                    <a:bodyPr/>
                    <a:lstStyle/>
                    <a:p>
                      <a:pPr marR="74930" algn="ctr">
                        <a:spcAft>
                          <a:spcPts val="600"/>
                        </a:spcAft>
                      </a:pPr>
                      <a:r>
                        <a:rPr lang="en-US" sz="2200" b="1" kern="100" dirty="0">
                          <a:effectLst/>
                          <a:latin typeface="+mn-lt"/>
                        </a:rPr>
                        <a:t>284</a:t>
                      </a:r>
                      <a:r>
                        <a:rPr lang="en-US" altLang="ja-JP" sz="2200" b="1" dirty="0"/>
                        <a:t>(86.9%) </a:t>
                      </a:r>
                      <a:endParaRPr lang="ja-JP" sz="2200" b="1" kern="100" dirty="0">
                        <a:effectLst/>
                        <a:latin typeface="+mn-lt"/>
                      </a:endParaRPr>
                    </a:p>
                  </a:txBody>
                  <a:tcPr marL="68580" marR="68580" marT="0" marB="0" anchor="ctr"/>
                </a:tc>
                <a:extLst>
                  <a:ext uri="{0D108BD9-81ED-4DB2-BD59-A6C34878D82A}">
                    <a16:rowId xmlns:a16="http://schemas.microsoft.com/office/drawing/2014/main" xmlns="" val="10002"/>
                  </a:ext>
                </a:extLst>
              </a:tr>
              <a:tr h="430922">
                <a:tc rowSpan="2">
                  <a:txBody>
                    <a:bodyPr/>
                    <a:lstStyle/>
                    <a:p>
                      <a:pPr marR="74930" algn="ctr">
                        <a:lnSpc>
                          <a:spcPct val="90000"/>
                        </a:lnSpc>
                        <a:spcAft>
                          <a:spcPts val="600"/>
                        </a:spcAft>
                      </a:pPr>
                      <a:r>
                        <a:rPr lang="en-US" sz="2400" kern="100" dirty="0">
                          <a:effectLst/>
                          <a:latin typeface="+mn-lt"/>
                        </a:rPr>
                        <a:t>Student population</a:t>
                      </a:r>
                      <a:endParaRPr lang="ja-JP" sz="2400" kern="100" dirty="0">
                        <a:effectLst/>
                        <a:latin typeface="+mn-lt"/>
                      </a:endParaRPr>
                    </a:p>
                  </a:txBody>
                  <a:tcPr marL="68580" marR="68580" marT="0" marB="0" anchor="ctr"/>
                </a:tc>
                <a:tc>
                  <a:txBody>
                    <a:bodyPr/>
                    <a:lstStyle/>
                    <a:p>
                      <a:pPr marR="74930" algn="just">
                        <a:spcAft>
                          <a:spcPts val="600"/>
                        </a:spcAft>
                      </a:pPr>
                      <a:r>
                        <a:rPr lang="en-US" altLang="ja-JP" sz="2200" kern="100" dirty="0">
                          <a:effectLst/>
                          <a:latin typeface="+mn-lt"/>
                        </a:rPr>
                        <a:t>Japan</a:t>
                      </a:r>
                      <a:endParaRPr lang="ja-JP" sz="2200" kern="100" dirty="0">
                        <a:effectLst/>
                        <a:latin typeface="+mn-lt"/>
                      </a:endParaRPr>
                    </a:p>
                  </a:txBody>
                  <a:tcPr marL="68580" marR="68580" marT="0" marB="0" anchor="ctr"/>
                </a:tc>
                <a:tc>
                  <a:txBody>
                    <a:bodyPr/>
                    <a:lstStyle/>
                    <a:p>
                      <a:pPr marR="74930" algn="ctr">
                        <a:spcAft>
                          <a:spcPts val="600"/>
                        </a:spcAft>
                      </a:pPr>
                      <a:r>
                        <a:rPr lang="en-US" sz="2200" kern="100" dirty="0">
                          <a:solidFill>
                            <a:srgbClr val="000000"/>
                          </a:solidFill>
                          <a:effectLst/>
                          <a:latin typeface="Calibri" panose="020F0502020204030204" pitchFamily="34" charset="0"/>
                          <a:ea typeface="ＭＳ 明朝" panose="02020609040205080304" pitchFamily="17" charset="-128"/>
                        </a:rPr>
                        <a:t>3,014,829</a:t>
                      </a:r>
                      <a:endParaRPr lang="ja-JP" sz="2200" kern="100" dirty="0">
                        <a:effectLst/>
                        <a:latin typeface="Calibri" panose="020F0502020204030204" pitchFamily="34" charset="0"/>
                      </a:endParaRPr>
                    </a:p>
                  </a:txBody>
                  <a:tcPr marL="68580" marR="68580" marT="0" marB="0" anchor="ctr"/>
                </a:tc>
                <a:tc>
                  <a:txBody>
                    <a:bodyPr/>
                    <a:lstStyle/>
                    <a:p>
                      <a:pPr marR="74930" algn="ctr">
                        <a:spcAft>
                          <a:spcPts val="600"/>
                        </a:spcAft>
                      </a:pPr>
                      <a:r>
                        <a:rPr lang="en-US" sz="2200" kern="100">
                          <a:solidFill>
                            <a:srgbClr val="000000"/>
                          </a:solidFill>
                          <a:effectLst/>
                          <a:latin typeface="Calibri" panose="020F0502020204030204" pitchFamily="34" charset="0"/>
                        </a:rPr>
                        <a:t>609,473</a:t>
                      </a:r>
                      <a:endParaRPr lang="ja-JP" sz="2200" kern="100">
                        <a:effectLst/>
                        <a:latin typeface="Calibri" panose="020F0502020204030204" pitchFamily="34" charset="0"/>
                      </a:endParaRPr>
                    </a:p>
                  </a:txBody>
                  <a:tcPr marL="68580" marR="68580" marT="0" marB="0" anchor="ctr"/>
                </a:tc>
                <a:tc>
                  <a:txBody>
                    <a:bodyPr/>
                    <a:lstStyle/>
                    <a:p>
                      <a:pPr marR="74930" algn="ctr">
                        <a:spcAft>
                          <a:spcPts val="600"/>
                        </a:spcAft>
                      </a:pPr>
                      <a:r>
                        <a:rPr lang="en-US" sz="2200" kern="100">
                          <a:solidFill>
                            <a:srgbClr val="000000"/>
                          </a:solidFill>
                          <a:effectLst/>
                          <a:latin typeface="Calibri" panose="020F0502020204030204" pitchFamily="34" charset="0"/>
                        </a:rPr>
                        <a:t>159,601</a:t>
                      </a:r>
                      <a:endParaRPr lang="ja-JP" sz="2200" kern="100">
                        <a:effectLst/>
                        <a:latin typeface="Calibri" panose="020F0502020204030204" pitchFamily="34" charset="0"/>
                      </a:endParaRPr>
                    </a:p>
                  </a:txBody>
                  <a:tcPr marL="68580" marR="68580" marT="0" marB="0" anchor="ctr"/>
                </a:tc>
                <a:tc>
                  <a:txBody>
                    <a:bodyPr/>
                    <a:lstStyle/>
                    <a:p>
                      <a:pPr marR="74930" algn="ctr">
                        <a:spcAft>
                          <a:spcPts val="600"/>
                        </a:spcAft>
                      </a:pPr>
                      <a:r>
                        <a:rPr lang="en-US" sz="2200" b="1" kern="100" dirty="0">
                          <a:solidFill>
                            <a:srgbClr val="000000"/>
                          </a:solidFill>
                          <a:effectLst/>
                          <a:latin typeface="Calibri" panose="020F0502020204030204" pitchFamily="34" charset="0"/>
                        </a:rPr>
                        <a:t>2,245,755</a:t>
                      </a:r>
                      <a:r>
                        <a:rPr lang="en-US" altLang="ja-JP" sz="2200" b="1" dirty="0"/>
                        <a:t>(74.5%) </a:t>
                      </a:r>
                      <a:endParaRPr lang="ja-JP" sz="2200" b="1" kern="100" dirty="0">
                        <a:effectLst/>
                        <a:latin typeface="Calibri" panose="020F0502020204030204" pitchFamily="34" charset="0"/>
                      </a:endParaRPr>
                    </a:p>
                  </a:txBody>
                  <a:tcPr marL="68580" marR="68580" marT="0" marB="0" anchor="ctr"/>
                </a:tc>
                <a:extLst>
                  <a:ext uri="{0D108BD9-81ED-4DB2-BD59-A6C34878D82A}">
                    <a16:rowId xmlns:a16="http://schemas.microsoft.com/office/drawing/2014/main" xmlns="" val="10003"/>
                  </a:ext>
                </a:extLst>
              </a:tr>
              <a:tr h="430922">
                <a:tc vMerge="1">
                  <a:txBody>
                    <a:bodyPr/>
                    <a:lstStyle/>
                    <a:p>
                      <a:pPr marR="74930" algn="just">
                        <a:spcAft>
                          <a:spcPts val="600"/>
                        </a:spcAft>
                      </a:pPr>
                      <a:endParaRPr lang="ja-JP" sz="1800" kern="100" dirty="0">
                        <a:effectLst/>
                        <a:latin typeface="Century" panose="02040604050505020304" pitchFamily="18" charset="0"/>
                      </a:endParaRPr>
                    </a:p>
                  </a:txBody>
                  <a:tcPr marL="68580" marR="68580" marT="0" marB="0"/>
                </a:tc>
                <a:tc>
                  <a:txBody>
                    <a:bodyPr/>
                    <a:lstStyle/>
                    <a:p>
                      <a:pPr marR="74930" algn="just">
                        <a:spcAft>
                          <a:spcPts val="600"/>
                        </a:spcAft>
                      </a:pPr>
                      <a:r>
                        <a:rPr lang="en-US" altLang="ja-JP" sz="2200" kern="100" dirty="0">
                          <a:effectLst/>
                          <a:latin typeface="+mn-lt"/>
                        </a:rPr>
                        <a:t>Korea</a:t>
                      </a:r>
                      <a:endParaRPr lang="ja-JP" sz="2200" kern="100" dirty="0">
                        <a:effectLst/>
                        <a:latin typeface="+mn-lt"/>
                      </a:endParaRPr>
                    </a:p>
                  </a:txBody>
                  <a:tcPr marL="68580" marR="68580" marT="0" marB="0" anchor="ctr"/>
                </a:tc>
                <a:tc>
                  <a:txBody>
                    <a:bodyPr/>
                    <a:lstStyle/>
                    <a:p>
                      <a:pPr marR="74930" algn="ctr">
                        <a:spcAft>
                          <a:spcPts val="600"/>
                        </a:spcAft>
                      </a:pPr>
                      <a:r>
                        <a:rPr lang="en-US" sz="2200" kern="100" dirty="0">
                          <a:effectLst/>
                          <a:latin typeface="+mn-lt"/>
                        </a:rPr>
                        <a:t>2,689,265</a:t>
                      </a:r>
                      <a:endParaRPr lang="ja-JP" sz="2200" kern="100" dirty="0">
                        <a:effectLst/>
                        <a:latin typeface="+mn-lt"/>
                      </a:endParaRPr>
                    </a:p>
                  </a:txBody>
                  <a:tcPr marL="68580" marR="68580" marT="0" marB="0" anchor="ctr"/>
                </a:tc>
                <a:tc>
                  <a:txBody>
                    <a:bodyPr/>
                    <a:lstStyle/>
                    <a:p>
                      <a:pPr marR="74930" algn="ctr">
                        <a:spcAft>
                          <a:spcPts val="600"/>
                        </a:spcAft>
                      </a:pPr>
                      <a:r>
                        <a:rPr lang="en-US" sz="2200" kern="100" dirty="0">
                          <a:effectLst/>
                          <a:latin typeface="+mn-lt"/>
                        </a:rPr>
                        <a:t>461,491</a:t>
                      </a:r>
                      <a:endParaRPr lang="ja-JP" sz="2200" kern="100" dirty="0">
                        <a:effectLst/>
                        <a:latin typeface="+mn-lt"/>
                      </a:endParaRPr>
                    </a:p>
                  </a:txBody>
                  <a:tcPr marL="68580" marR="68580" marT="0" marB="0" anchor="ctr"/>
                </a:tc>
                <a:tc>
                  <a:txBody>
                    <a:bodyPr/>
                    <a:lstStyle/>
                    <a:p>
                      <a:pPr marR="74930" algn="ctr">
                        <a:spcAft>
                          <a:spcPts val="600"/>
                        </a:spcAft>
                      </a:pPr>
                      <a:r>
                        <a:rPr lang="en-US" sz="2200" kern="100" dirty="0">
                          <a:effectLst/>
                          <a:latin typeface="+mn-lt"/>
                        </a:rPr>
                        <a:t>23,237</a:t>
                      </a:r>
                      <a:endParaRPr lang="ja-JP" sz="2200" kern="100" dirty="0">
                        <a:effectLst/>
                        <a:latin typeface="+mn-lt"/>
                      </a:endParaRPr>
                    </a:p>
                  </a:txBody>
                  <a:tcPr marL="68580" marR="68580" marT="0" marB="0" anchor="ctr"/>
                </a:tc>
                <a:tc>
                  <a:txBody>
                    <a:bodyPr/>
                    <a:lstStyle/>
                    <a:p>
                      <a:pPr marR="74930" algn="ctr">
                        <a:spcAft>
                          <a:spcPts val="600"/>
                        </a:spcAft>
                      </a:pPr>
                      <a:r>
                        <a:rPr lang="en-US" sz="2200" b="1" kern="100" dirty="0">
                          <a:effectLst/>
                          <a:latin typeface="+mn-lt"/>
                        </a:rPr>
                        <a:t>2,204,537</a:t>
                      </a:r>
                      <a:r>
                        <a:rPr lang="en-US" altLang="ja-JP" sz="2200" b="1" dirty="0"/>
                        <a:t>(82.0%) </a:t>
                      </a:r>
                      <a:endParaRPr lang="ja-JP" sz="2200" b="1" kern="100" dirty="0">
                        <a:effectLst/>
                        <a:latin typeface="+mn-lt"/>
                      </a:endParaRPr>
                    </a:p>
                  </a:txBody>
                  <a:tcPr marL="68580" marR="68580" marT="0" marB="0" anchor="ctr"/>
                </a:tc>
                <a:extLst>
                  <a:ext uri="{0D108BD9-81ED-4DB2-BD59-A6C34878D82A}">
                    <a16:rowId xmlns:a16="http://schemas.microsoft.com/office/drawing/2014/main" xmlns="" val="10004"/>
                  </a:ext>
                </a:extLst>
              </a:tr>
            </a:tbl>
          </a:graphicData>
        </a:graphic>
      </p:graphicFrame>
      <p:sp>
        <p:nvSpPr>
          <p:cNvPr id="6" name="正方形/長方形 5"/>
          <p:cNvSpPr/>
          <p:nvPr/>
        </p:nvSpPr>
        <p:spPr>
          <a:xfrm>
            <a:off x="515066" y="6404112"/>
            <a:ext cx="3221651" cy="307777"/>
          </a:xfrm>
          <a:prstGeom prst="rect">
            <a:avLst/>
          </a:prstGeom>
        </p:spPr>
        <p:txBody>
          <a:bodyPr wrap="none">
            <a:spAutoFit/>
          </a:bodyPr>
          <a:lstStyle/>
          <a:p>
            <a:pPr marL="544513" indent="0">
              <a:buClr>
                <a:srgbClr val="008000"/>
              </a:buClr>
            </a:pPr>
            <a:r>
              <a:rPr lang="en-US" altLang="ja-JP" sz="1400" dirty="0"/>
              <a:t>(Source: MEXT(2018), KEDI(2018))</a:t>
            </a:r>
          </a:p>
        </p:txBody>
      </p:sp>
      <p:sp>
        <p:nvSpPr>
          <p:cNvPr id="11" name="円/楕円 10"/>
          <p:cNvSpPr/>
          <p:nvPr/>
        </p:nvSpPr>
        <p:spPr>
          <a:xfrm>
            <a:off x="2040184" y="2526026"/>
            <a:ext cx="1943819" cy="375521"/>
          </a:xfrm>
          <a:prstGeom prst="ellipse">
            <a:avLst/>
          </a:prstGeom>
          <a:ln/>
        </p:spPr>
        <p:style>
          <a:lnRef idx="0">
            <a:schemeClr val="accent2"/>
          </a:lnRef>
          <a:fillRef idx="3">
            <a:schemeClr val="accent2"/>
          </a:fillRef>
          <a:effectRef idx="3">
            <a:schemeClr val="accent2"/>
          </a:effectRef>
          <a:fontRef idx="minor">
            <a:schemeClr val="lt1"/>
          </a:fontRef>
        </p:style>
        <p:txBody>
          <a:bodyPr lIns="0" tIns="0" rIns="0" bIns="0" rtlCol="0" anchor="ctr"/>
          <a:lstStyle/>
          <a:p>
            <a:pPr algn="ctr"/>
            <a:r>
              <a:rPr kumimoji="1" lang="en-US" altLang="ja-JP" sz="2200" dirty="0"/>
              <a:t>Mass(15%)</a:t>
            </a:r>
            <a:endParaRPr kumimoji="1" lang="ja-JP" altLang="en-US" sz="2200" dirty="0"/>
          </a:p>
        </p:txBody>
      </p:sp>
      <p:sp>
        <p:nvSpPr>
          <p:cNvPr id="12" name="円/楕円 11"/>
          <p:cNvSpPr/>
          <p:nvPr/>
        </p:nvSpPr>
        <p:spPr>
          <a:xfrm>
            <a:off x="5145740" y="2553419"/>
            <a:ext cx="3424519" cy="328505"/>
          </a:xfrm>
          <a:prstGeom prst="ellipse">
            <a:avLst/>
          </a:prstGeom>
          <a:ln/>
        </p:spPr>
        <p:style>
          <a:lnRef idx="0">
            <a:schemeClr val="accent2"/>
          </a:lnRef>
          <a:fillRef idx="3">
            <a:schemeClr val="accent2"/>
          </a:fillRef>
          <a:effectRef idx="3">
            <a:schemeClr val="accent2"/>
          </a:effectRef>
          <a:fontRef idx="minor">
            <a:schemeClr val="lt1"/>
          </a:fontRef>
        </p:style>
        <p:txBody>
          <a:bodyPr lIns="0" tIns="0" rIns="0" bIns="0" rtlCol="0" anchor="ctr"/>
          <a:lstStyle/>
          <a:p>
            <a:pPr algn="ctr"/>
            <a:r>
              <a:rPr kumimoji="1" lang="en-US" altLang="ja-JP" sz="2200" dirty="0"/>
              <a:t>Universal(50%)</a:t>
            </a:r>
            <a:endParaRPr kumimoji="1" lang="ja-JP" altLang="en-US" sz="2200" dirty="0"/>
          </a:p>
        </p:txBody>
      </p:sp>
      <p:grpSp>
        <p:nvGrpSpPr>
          <p:cNvPr id="20" name="グループ化 19"/>
          <p:cNvGrpSpPr/>
          <p:nvPr/>
        </p:nvGrpSpPr>
        <p:grpSpPr>
          <a:xfrm>
            <a:off x="653090" y="2003224"/>
            <a:ext cx="9665456" cy="526777"/>
            <a:chOff x="653090" y="2003224"/>
            <a:chExt cx="9665456" cy="526777"/>
          </a:xfrm>
        </p:grpSpPr>
        <p:sp>
          <p:nvSpPr>
            <p:cNvPr id="9" name="角丸四角形 8"/>
            <p:cNvSpPr/>
            <p:nvPr/>
          </p:nvSpPr>
          <p:spPr>
            <a:xfrm>
              <a:off x="653090" y="2056750"/>
              <a:ext cx="1089447" cy="4547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t>Japan</a:t>
              </a:r>
              <a:endParaRPr kumimoji="1" lang="ja-JP" altLang="en-US" sz="2400" dirty="0"/>
            </a:p>
          </p:txBody>
        </p:sp>
        <p:sp>
          <p:nvSpPr>
            <p:cNvPr id="17" name="角丸四角形 16"/>
            <p:cNvSpPr/>
            <p:nvPr/>
          </p:nvSpPr>
          <p:spPr>
            <a:xfrm>
              <a:off x="1864658" y="2038227"/>
              <a:ext cx="2241176" cy="4917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dirty="0"/>
                <a:t>1963: 15.5%</a:t>
              </a:r>
              <a:endParaRPr lang="ja-JP" altLang="en-US" sz="2400" dirty="0"/>
            </a:p>
          </p:txBody>
        </p:sp>
        <p:sp>
          <p:nvSpPr>
            <p:cNvPr id="18" name="角丸四角形 17"/>
            <p:cNvSpPr/>
            <p:nvPr/>
          </p:nvSpPr>
          <p:spPr>
            <a:xfrm>
              <a:off x="4971014" y="2013604"/>
              <a:ext cx="2241176" cy="4917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dirty="0"/>
                <a:t>2005:  52.3%</a:t>
              </a:r>
              <a:endParaRPr lang="ja-JP" altLang="en-US" sz="2400" dirty="0"/>
            </a:p>
          </p:txBody>
        </p:sp>
        <p:sp>
          <p:nvSpPr>
            <p:cNvPr id="19" name="角丸四角形 18"/>
            <p:cNvSpPr/>
            <p:nvPr/>
          </p:nvSpPr>
          <p:spPr>
            <a:xfrm>
              <a:off x="8077370" y="2003224"/>
              <a:ext cx="2241176" cy="4917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dirty="0"/>
                <a:t>2018: 57.9%</a:t>
              </a:r>
              <a:endParaRPr lang="ja-JP" altLang="en-US" sz="2400" dirty="0"/>
            </a:p>
          </p:txBody>
        </p:sp>
      </p:grpSp>
      <p:grpSp>
        <p:nvGrpSpPr>
          <p:cNvPr id="24" name="グループ化 23"/>
          <p:cNvGrpSpPr/>
          <p:nvPr/>
        </p:nvGrpSpPr>
        <p:grpSpPr>
          <a:xfrm>
            <a:off x="653090" y="2904707"/>
            <a:ext cx="9697547" cy="526777"/>
            <a:chOff x="653090" y="2904707"/>
            <a:chExt cx="9697547" cy="526777"/>
          </a:xfrm>
        </p:grpSpPr>
        <p:sp>
          <p:nvSpPr>
            <p:cNvPr id="10" name="角丸四角形 9"/>
            <p:cNvSpPr/>
            <p:nvPr/>
          </p:nvSpPr>
          <p:spPr>
            <a:xfrm>
              <a:off x="653090" y="2935711"/>
              <a:ext cx="1089447" cy="454727"/>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t>Korea</a:t>
              </a:r>
              <a:endParaRPr kumimoji="1" lang="ja-JP" altLang="en-US" sz="2400" dirty="0"/>
            </a:p>
          </p:txBody>
        </p:sp>
        <p:sp>
          <p:nvSpPr>
            <p:cNvPr id="21" name="角丸四角形 20"/>
            <p:cNvSpPr/>
            <p:nvPr/>
          </p:nvSpPr>
          <p:spPr>
            <a:xfrm>
              <a:off x="1896749" y="2939710"/>
              <a:ext cx="2241176" cy="491774"/>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dirty="0"/>
                <a:t>1982: 17.0%</a:t>
              </a:r>
              <a:endParaRPr lang="ja-JP" altLang="en-US" sz="2400" dirty="0"/>
            </a:p>
          </p:txBody>
        </p:sp>
        <p:sp>
          <p:nvSpPr>
            <p:cNvPr id="22" name="角丸四角形 21"/>
            <p:cNvSpPr/>
            <p:nvPr/>
          </p:nvSpPr>
          <p:spPr>
            <a:xfrm>
              <a:off x="5003105" y="2915087"/>
              <a:ext cx="2241176" cy="491774"/>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dirty="0"/>
                <a:t>1995: 51.4%</a:t>
              </a:r>
              <a:endParaRPr lang="ja-JP" altLang="en-US" sz="2400" dirty="0"/>
            </a:p>
          </p:txBody>
        </p:sp>
        <p:sp>
          <p:nvSpPr>
            <p:cNvPr id="23" name="角丸四角形 22"/>
            <p:cNvSpPr/>
            <p:nvPr/>
          </p:nvSpPr>
          <p:spPr>
            <a:xfrm>
              <a:off x="8109461" y="2904707"/>
              <a:ext cx="2241176" cy="491774"/>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dirty="0"/>
                <a:t>2018: 69.7%</a:t>
              </a:r>
              <a:endParaRPr lang="ja-JP" altLang="en-US" sz="2400" dirty="0"/>
            </a:p>
          </p:txBody>
        </p:sp>
      </p:grpSp>
      <p:sp>
        <p:nvSpPr>
          <p:cNvPr id="26" name="右矢印 25"/>
          <p:cNvSpPr/>
          <p:nvPr/>
        </p:nvSpPr>
        <p:spPr>
          <a:xfrm>
            <a:off x="4071766" y="2569409"/>
            <a:ext cx="986211" cy="262638"/>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7" name="正方形/長方形 6"/>
          <p:cNvSpPr/>
          <p:nvPr/>
        </p:nvSpPr>
        <p:spPr>
          <a:xfrm>
            <a:off x="9054353" y="4267200"/>
            <a:ext cx="2468937" cy="2136911"/>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88469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64594"/>
            <a:ext cx="10515600" cy="850216"/>
          </a:xfrm>
        </p:spPr>
        <p:txBody>
          <a:bodyPr anchor="b" anchorCtr="0"/>
          <a:lstStyle/>
          <a:p>
            <a:r>
              <a:rPr kumimoji="1" lang="en-US" altLang="ja-JP" dirty="0">
                <a:solidFill>
                  <a:srgbClr val="008000"/>
                </a:solidFill>
              </a:rPr>
              <a:t>Background: Environmental </a:t>
            </a:r>
            <a:r>
              <a:rPr kumimoji="1" lang="en-US" altLang="ja-JP" dirty="0"/>
              <a:t>Changes(2</a:t>
            </a:r>
            <a:r>
              <a:rPr kumimoji="1" lang="en-US" altLang="ja-JP" dirty="0">
                <a:solidFill>
                  <a:srgbClr val="008000"/>
                </a:solidFill>
              </a:rPr>
              <a:t>)</a:t>
            </a:r>
          </a:p>
        </p:txBody>
      </p:sp>
      <p:sp>
        <p:nvSpPr>
          <p:cNvPr id="3" name="コンテンツ プレースホルダー 2"/>
          <p:cNvSpPr>
            <a:spLocks noGrp="1"/>
          </p:cNvSpPr>
          <p:nvPr>
            <p:ph idx="1"/>
          </p:nvPr>
        </p:nvSpPr>
        <p:spPr>
          <a:xfrm>
            <a:off x="627185" y="1260924"/>
            <a:ext cx="10937631" cy="3188762"/>
          </a:xfrm>
        </p:spPr>
        <p:txBody>
          <a:bodyPr>
            <a:normAutofit/>
          </a:bodyPr>
          <a:lstStyle/>
          <a:p>
            <a:pPr>
              <a:buClr>
                <a:srgbClr val="008000"/>
              </a:buClr>
              <a:buFont typeface="Wingdings" panose="05000000000000000000" pitchFamily="2" charset="2"/>
              <a:buChar char="l"/>
            </a:pPr>
            <a:r>
              <a:rPr lang="en-US" altLang="ja-JP" dirty="0"/>
              <a:t> Social changes</a:t>
            </a:r>
          </a:p>
          <a:p>
            <a:pPr marL="544513" indent="-192088">
              <a:buClr>
                <a:srgbClr val="008000"/>
              </a:buClr>
            </a:pPr>
            <a:r>
              <a:rPr lang="en-US" altLang="ja-JP" dirty="0"/>
              <a:t>   Shrinking college-going age population and birth rate</a:t>
            </a:r>
          </a:p>
          <a:p>
            <a:pPr marL="352425" indent="0">
              <a:buClr>
                <a:srgbClr val="008000"/>
              </a:buClr>
              <a:buNone/>
            </a:pPr>
            <a:endParaRPr lang="en-US" altLang="ja-JP" dirty="0"/>
          </a:p>
          <a:p>
            <a:pPr marL="544513" indent="-192088">
              <a:buClr>
                <a:srgbClr val="008000"/>
              </a:buClr>
            </a:pPr>
            <a:endParaRPr lang="en-US" altLang="ja-JP" dirty="0"/>
          </a:p>
          <a:p>
            <a:pPr marL="544513" indent="-192088">
              <a:buClr>
                <a:srgbClr val="008000"/>
              </a:buClr>
            </a:pPr>
            <a:endParaRPr lang="en-US" altLang="ja-JP" dirty="0"/>
          </a:p>
          <a:p>
            <a:pPr marL="544513" indent="-192088">
              <a:buClr>
                <a:srgbClr val="008000"/>
              </a:buClr>
            </a:pPr>
            <a:endParaRPr lang="en-US" altLang="ja-JP" dirty="0"/>
          </a:p>
          <a:p>
            <a:pPr marL="809625" indent="-457200">
              <a:buClr>
                <a:srgbClr val="008000"/>
              </a:buClr>
            </a:pPr>
            <a:endParaRPr lang="en-US" altLang="ja-JP" dirty="0"/>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4</a:t>
            </a:fld>
            <a:endParaRPr lang="en-US" altLang="ja-JP" dirty="0"/>
          </a:p>
        </p:txBody>
      </p:sp>
      <p:sp>
        <p:nvSpPr>
          <p:cNvPr id="9" name="正方形/長方形 8"/>
          <p:cNvSpPr/>
          <p:nvPr/>
        </p:nvSpPr>
        <p:spPr>
          <a:xfrm>
            <a:off x="627185" y="5890629"/>
            <a:ext cx="11113477" cy="954107"/>
          </a:xfrm>
          <a:prstGeom prst="rect">
            <a:avLst/>
          </a:prstGeom>
        </p:spPr>
        <p:txBody>
          <a:bodyPr wrap="square">
            <a:spAutoFit/>
          </a:bodyPr>
          <a:lstStyle/>
          <a:p>
            <a:pPr marL="363538" indent="-363538">
              <a:buClr>
                <a:srgbClr val="008000"/>
              </a:buClr>
              <a:buFont typeface="Wingdings" panose="05000000000000000000" pitchFamily="2" charset="2"/>
              <a:buChar char="l"/>
            </a:pPr>
            <a:r>
              <a:rPr lang="en-US" altLang="ja-JP" sz="2800" dirty="0"/>
              <a:t> Need to enact policies for university reform, quality assurance (QA) in education</a:t>
            </a:r>
            <a:r>
              <a:rPr lang="ja-JP" altLang="en-US" sz="2800" dirty="0"/>
              <a:t>　→ </a:t>
            </a:r>
            <a:r>
              <a:rPr lang="en-US" altLang="ja-JP" sz="2800" dirty="0"/>
              <a:t>Enhancement of QA system</a:t>
            </a:r>
            <a:r>
              <a:rPr lang="en-US" altLang="ja-JP" sz="2800" dirty="0">
                <a:solidFill>
                  <a:srgbClr val="7030A0"/>
                </a:solidFill>
              </a:rPr>
              <a:t>,</a:t>
            </a:r>
            <a:r>
              <a:rPr lang="en-US" altLang="ja-JP" sz="2800" dirty="0"/>
              <a:t> in particular internal QA </a:t>
            </a:r>
          </a:p>
        </p:txBody>
      </p:sp>
      <p:grpSp>
        <p:nvGrpSpPr>
          <p:cNvPr id="11" name="グループ化 10"/>
          <p:cNvGrpSpPr/>
          <p:nvPr/>
        </p:nvGrpSpPr>
        <p:grpSpPr>
          <a:xfrm>
            <a:off x="838200" y="2312073"/>
            <a:ext cx="10515600" cy="2427823"/>
            <a:chOff x="1072663" y="2267804"/>
            <a:chExt cx="8376138" cy="2216273"/>
          </a:xfrm>
        </p:grpSpPr>
        <p:graphicFrame>
          <p:nvGraphicFramePr>
            <p:cNvPr id="5" name="コンテンツ プレースホルダー 11"/>
            <p:cNvGraphicFramePr>
              <a:graphicFrameLocks/>
            </p:cNvGraphicFramePr>
            <p:nvPr>
              <p:extLst>
                <p:ext uri="{D42A27DB-BD31-4B8C-83A1-F6EECF244321}">
                  <p14:modId xmlns:p14="http://schemas.microsoft.com/office/powerpoint/2010/main" val="112113861"/>
                </p:ext>
              </p:extLst>
            </p:nvPr>
          </p:nvGraphicFramePr>
          <p:xfrm>
            <a:off x="1072663" y="2267804"/>
            <a:ext cx="8376138" cy="2216273"/>
          </p:xfrm>
          <a:graphic>
            <a:graphicData uri="http://schemas.openxmlformats.org/drawingml/2006/chart">
              <c:chart xmlns:c="http://schemas.openxmlformats.org/drawingml/2006/chart" xmlns:r="http://schemas.openxmlformats.org/officeDocument/2006/relationships" r:id="rId3"/>
            </a:graphicData>
          </a:graphic>
        </p:graphicFrame>
        <p:sp>
          <p:nvSpPr>
            <p:cNvPr id="6" name="正方形/長方形 5"/>
            <p:cNvSpPr/>
            <p:nvPr/>
          </p:nvSpPr>
          <p:spPr>
            <a:xfrm>
              <a:off x="2103111" y="3805126"/>
              <a:ext cx="508791" cy="2403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1992</a:t>
              </a:r>
            </a:p>
          </p:txBody>
        </p:sp>
        <p:sp>
          <p:nvSpPr>
            <p:cNvPr id="7" name="正方形/長方形 6"/>
            <p:cNvSpPr/>
            <p:nvPr/>
          </p:nvSpPr>
          <p:spPr>
            <a:xfrm>
              <a:off x="2554097" y="3786927"/>
              <a:ext cx="528701" cy="24618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chemeClr val="tx1"/>
                  </a:solidFill>
                </a:rPr>
                <a:t>1989</a:t>
              </a:r>
            </a:p>
          </p:txBody>
        </p:sp>
        <p:sp>
          <p:nvSpPr>
            <p:cNvPr id="8" name="正方形/長方形 7"/>
            <p:cNvSpPr/>
            <p:nvPr/>
          </p:nvSpPr>
          <p:spPr>
            <a:xfrm>
              <a:off x="2207160" y="4003886"/>
              <a:ext cx="703384" cy="2461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Peak</a:t>
              </a:r>
            </a:p>
          </p:txBody>
        </p:sp>
        <p:sp>
          <p:nvSpPr>
            <p:cNvPr id="10" name="正方形/長方形 9"/>
            <p:cNvSpPr/>
            <p:nvPr/>
          </p:nvSpPr>
          <p:spPr>
            <a:xfrm>
              <a:off x="2024128" y="2475211"/>
              <a:ext cx="703384" cy="24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2.05</a:t>
              </a:r>
            </a:p>
          </p:txBody>
        </p:sp>
      </p:grpSp>
      <p:sp>
        <p:nvSpPr>
          <p:cNvPr id="13" name="正方形/長方形 12"/>
          <p:cNvSpPr/>
          <p:nvPr/>
        </p:nvSpPr>
        <p:spPr>
          <a:xfrm>
            <a:off x="627185" y="4992788"/>
            <a:ext cx="10937630" cy="954107"/>
          </a:xfrm>
          <a:prstGeom prst="rect">
            <a:avLst/>
          </a:prstGeom>
        </p:spPr>
        <p:txBody>
          <a:bodyPr wrap="square">
            <a:spAutoFit/>
          </a:bodyPr>
          <a:lstStyle/>
          <a:p>
            <a:pPr marL="809625" indent="-457200">
              <a:buClr>
                <a:srgbClr val="008000"/>
              </a:buClr>
              <a:buFont typeface="Arial" panose="020B0604020202020204" pitchFamily="34" charset="0"/>
              <a:buChar char="•"/>
            </a:pPr>
            <a:r>
              <a:rPr lang="en-US" altLang="ja-JP" sz="2800" dirty="0"/>
              <a:t>Others: Financial difficulties, technological innovation, globalization, and international competitions </a:t>
            </a:r>
          </a:p>
        </p:txBody>
      </p:sp>
      <p:sp>
        <p:nvSpPr>
          <p:cNvPr id="14" name="テキスト ボックス 13"/>
          <p:cNvSpPr txBox="1"/>
          <p:nvPr/>
        </p:nvSpPr>
        <p:spPr>
          <a:xfrm>
            <a:off x="1086917" y="4586007"/>
            <a:ext cx="4549707" cy="307777"/>
          </a:xfrm>
          <a:prstGeom prst="rect">
            <a:avLst/>
          </a:prstGeom>
          <a:noFill/>
        </p:spPr>
        <p:txBody>
          <a:bodyPr wrap="none" rtlCol="0">
            <a:spAutoFit/>
          </a:bodyPr>
          <a:lstStyle/>
          <a:p>
            <a:r>
              <a:rPr kumimoji="1" lang="en-US" altLang="ja-JP" sz="1400" dirty="0"/>
              <a:t>Source: MEXT(2018), Statistics Korea, World population data</a:t>
            </a:r>
          </a:p>
        </p:txBody>
      </p:sp>
    </p:spTree>
    <p:extLst>
      <p:ext uri="{BB962C8B-B14F-4D97-AF65-F5344CB8AC3E}">
        <p14:creationId xmlns:p14="http://schemas.microsoft.com/office/powerpoint/2010/main" val="2967727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a:latin typeface="Calibri Light" panose="020F0302020204030204" pitchFamily="34" charset="0"/>
              </a:rPr>
              <a:t>Main Purpose and Methodology </a:t>
            </a:r>
          </a:p>
        </p:txBody>
      </p:sp>
      <p:sp>
        <p:nvSpPr>
          <p:cNvPr id="3" name="コンテンツ プレースホルダー 2"/>
          <p:cNvSpPr>
            <a:spLocks noGrp="1"/>
          </p:cNvSpPr>
          <p:nvPr>
            <p:ph idx="1"/>
          </p:nvPr>
        </p:nvSpPr>
        <p:spPr>
          <a:xfrm>
            <a:off x="662608" y="1080849"/>
            <a:ext cx="11224591" cy="5656835"/>
          </a:xfrm>
        </p:spPr>
        <p:txBody>
          <a:bodyPr>
            <a:normAutofit fontScale="92500" lnSpcReduction="10000"/>
          </a:bodyPr>
          <a:lstStyle/>
          <a:p>
            <a:pPr marL="357188" indent="-357188">
              <a:buFont typeface="Wingdings" panose="05000000000000000000" pitchFamily="2" charset="2"/>
              <a:buChar char="l"/>
            </a:pPr>
            <a:r>
              <a:rPr lang="en-US" altLang="ja-JP" dirty="0"/>
              <a:t>To determine how NIAD-QE and KUAI have developed and changed external and internal QA systems</a:t>
            </a:r>
          </a:p>
          <a:p>
            <a:pPr marL="357188" indent="-357188">
              <a:buFont typeface="Wingdings" panose="05000000000000000000" pitchFamily="2" charset="2"/>
              <a:buChar char="l"/>
            </a:pPr>
            <a:r>
              <a:rPr lang="en-US" altLang="ja-JP" dirty="0"/>
              <a:t>To draw out the implications and to increase mutual understanding</a:t>
            </a:r>
          </a:p>
          <a:p>
            <a:pPr marL="357188" indent="-357188">
              <a:buFont typeface="Wingdings" panose="05000000000000000000" pitchFamily="2" charset="2"/>
              <a:buChar char="l"/>
            </a:pPr>
            <a:endParaRPr lang="en-US" altLang="ja-JP" sz="1600" dirty="0"/>
          </a:p>
          <a:p>
            <a:pPr marL="357188" indent="-357188">
              <a:buFont typeface="Wingdings" panose="05000000000000000000" pitchFamily="2" charset="2"/>
              <a:buChar char="l"/>
            </a:pPr>
            <a:r>
              <a:rPr kumimoji="1" lang="en-US" altLang="ja-JP" dirty="0"/>
              <a:t>The following are the questions of the study:</a:t>
            </a:r>
          </a:p>
          <a:p>
            <a:pPr marL="546100" indent="-273050"/>
            <a:r>
              <a:rPr lang="en-US" altLang="ja-JP" dirty="0"/>
              <a:t>How is the QA system developed and changed?</a:t>
            </a:r>
          </a:p>
          <a:p>
            <a:pPr marL="273050" indent="0">
              <a:buNone/>
            </a:pPr>
            <a:r>
              <a:rPr lang="en-US" altLang="ja-JP" dirty="0"/>
              <a:t>In particular,</a:t>
            </a:r>
          </a:p>
          <a:p>
            <a:pPr marL="898525" indent="-352425">
              <a:buFont typeface="Wingdings" panose="05000000000000000000" pitchFamily="2" charset="2"/>
              <a:buChar char="ü"/>
            </a:pPr>
            <a:r>
              <a:rPr lang="en-US" altLang="ja-JP" dirty="0"/>
              <a:t>How do both QA agencies work toward external and internal QA and institutional accreditation?</a:t>
            </a:r>
          </a:p>
          <a:p>
            <a:pPr marL="898525" indent="-352425">
              <a:buFont typeface="Wingdings" panose="05000000000000000000" pitchFamily="2" charset="2"/>
              <a:buChar char="ü"/>
            </a:pPr>
            <a:r>
              <a:rPr lang="en-US" altLang="ja-JP" dirty="0"/>
              <a:t>What are the challenges surrounding internal QA in the QA systems?</a:t>
            </a:r>
          </a:p>
          <a:p>
            <a:pPr marL="357188" indent="-357188">
              <a:buFont typeface="Wingdings" panose="05000000000000000000" pitchFamily="2" charset="2"/>
              <a:buChar char="l"/>
            </a:pPr>
            <a:endParaRPr lang="en-US" altLang="ja-JP" sz="1200" dirty="0"/>
          </a:p>
          <a:p>
            <a:pPr marL="357188" indent="-357188">
              <a:buFont typeface="Wingdings" panose="05000000000000000000" pitchFamily="2" charset="2"/>
              <a:buChar char="l"/>
            </a:pPr>
            <a:r>
              <a:rPr lang="en-US" altLang="ja-JP" dirty="0"/>
              <a:t>Qualitative research methods</a:t>
            </a:r>
            <a:r>
              <a:rPr lang="en-US" altLang="ja-JP" dirty="0">
                <a:solidFill>
                  <a:srgbClr val="7030A0"/>
                </a:solidFill>
              </a:rPr>
              <a:t>,</a:t>
            </a:r>
            <a:r>
              <a:rPr lang="en-US" altLang="ja-JP" dirty="0"/>
              <a:t> such as document analysis</a:t>
            </a:r>
            <a:r>
              <a:rPr lang="en-US" altLang="ja-JP" dirty="0">
                <a:solidFill>
                  <a:srgbClr val="7030A0"/>
                </a:solidFill>
              </a:rPr>
              <a:t>:</a:t>
            </a:r>
            <a:r>
              <a:rPr lang="en-US" altLang="ja-JP" dirty="0"/>
              <a:t> </a:t>
            </a:r>
          </a:p>
          <a:p>
            <a:pPr marL="542925" indent="-185738"/>
            <a:r>
              <a:rPr lang="en-US" altLang="ja-JP" sz="2400" dirty="0"/>
              <a:t> Previous studies on HE systems and policies, government QA policy reports, guidelines, proposals, NIAD-QE and KUAI evaluation guidelines, standards, and indicators.</a:t>
            </a:r>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5</a:t>
            </a:fld>
            <a:endParaRPr lang="en-US" altLang="ja-JP" dirty="0"/>
          </a:p>
        </p:txBody>
      </p:sp>
    </p:spTree>
    <p:extLst>
      <p:ext uri="{BB962C8B-B14F-4D97-AF65-F5344CB8AC3E}">
        <p14:creationId xmlns:p14="http://schemas.microsoft.com/office/powerpoint/2010/main" val="1930659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en-US" altLang="ja-JP" dirty="0"/>
              <a:t>NIAD-QE and KUAI</a:t>
            </a:r>
            <a:endParaRPr kumimoji="1" lang="en-US" altLang="ja-JP" dirty="0"/>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6</a:t>
            </a:fld>
            <a:endParaRPr lang="en-US" altLang="ja-JP" dirty="0"/>
          </a:p>
        </p:txBody>
      </p:sp>
      <p:graphicFrame>
        <p:nvGraphicFramePr>
          <p:cNvPr id="7" name="表 6"/>
          <p:cNvGraphicFramePr>
            <a:graphicFrameLocks noGrp="1"/>
          </p:cNvGraphicFramePr>
          <p:nvPr>
            <p:extLst>
              <p:ext uri="{D42A27DB-BD31-4B8C-83A1-F6EECF244321}">
                <p14:modId xmlns:p14="http://schemas.microsoft.com/office/powerpoint/2010/main" val="2708556169"/>
              </p:ext>
            </p:extLst>
          </p:nvPr>
        </p:nvGraphicFramePr>
        <p:xfrm>
          <a:off x="256673" y="968189"/>
          <a:ext cx="11678654" cy="5859587"/>
        </p:xfrm>
        <a:graphic>
          <a:graphicData uri="http://schemas.openxmlformats.org/drawingml/2006/table">
            <a:tbl>
              <a:tblPr firstRow="1" bandRow="1">
                <a:tableStyleId>{5C22544A-7EE6-4342-B048-85BDC9FD1C3A}</a:tableStyleId>
              </a:tblPr>
              <a:tblGrid>
                <a:gridCol w="962527">
                  <a:extLst>
                    <a:ext uri="{9D8B030D-6E8A-4147-A177-3AD203B41FA5}">
                      <a16:colId xmlns:a16="http://schemas.microsoft.com/office/drawing/2014/main" xmlns="" val="20000"/>
                    </a:ext>
                  </a:extLst>
                </a:gridCol>
                <a:gridCol w="5165558">
                  <a:extLst>
                    <a:ext uri="{9D8B030D-6E8A-4147-A177-3AD203B41FA5}">
                      <a16:colId xmlns:a16="http://schemas.microsoft.com/office/drawing/2014/main" xmlns="" val="20001"/>
                    </a:ext>
                  </a:extLst>
                </a:gridCol>
                <a:gridCol w="5550569">
                  <a:extLst>
                    <a:ext uri="{9D8B030D-6E8A-4147-A177-3AD203B41FA5}">
                      <a16:colId xmlns:a16="http://schemas.microsoft.com/office/drawing/2014/main" xmlns="" val="20002"/>
                    </a:ext>
                  </a:extLst>
                </a:gridCol>
              </a:tblGrid>
              <a:tr h="667643">
                <a:tc>
                  <a:txBody>
                    <a:bodyPr/>
                    <a:lstStyle/>
                    <a:p>
                      <a:pPr algn="ctr"/>
                      <a:endParaRPr kumimoji="1" lang="ja-JP" altLang="en-US" dirty="0"/>
                    </a:p>
                  </a:txBody>
                  <a:tcPr/>
                </a:tc>
                <a:tc>
                  <a:txBody>
                    <a:bodyPr/>
                    <a:lstStyle/>
                    <a:p>
                      <a:pPr algn="ctr"/>
                      <a:r>
                        <a:rPr kumimoji="1" lang="en-US" altLang="ja-JP" dirty="0"/>
                        <a:t>National Institution for Academic Degrees and Quality Enhancement of Higher Education(NIAD-QE)</a:t>
                      </a:r>
                      <a:endParaRPr kumimoji="1" lang="ja-JP" altLang="en-US" dirty="0"/>
                    </a:p>
                  </a:txBody>
                  <a:tcPr/>
                </a:tc>
                <a:tc>
                  <a:txBody>
                    <a:bodyPr/>
                    <a:lstStyle/>
                    <a:p>
                      <a:pPr algn="ctr"/>
                      <a:r>
                        <a:rPr kumimoji="1" lang="en-US" altLang="ja-JP" dirty="0"/>
                        <a:t>Korean University Accreditation Institute(KUAI) (belongs to the Korean Council for University Education(KCUE))</a:t>
                      </a:r>
                      <a:endParaRPr kumimoji="1" lang="ja-JP" altLang="en-US" dirty="0"/>
                    </a:p>
                  </a:txBody>
                  <a:tcPr/>
                </a:tc>
                <a:extLst>
                  <a:ext uri="{0D108BD9-81ED-4DB2-BD59-A6C34878D82A}">
                    <a16:rowId xmlns:a16="http://schemas.microsoft.com/office/drawing/2014/main" xmlns="" val="10000"/>
                  </a:ext>
                </a:extLst>
              </a:tr>
              <a:tr h="3499565">
                <a:tc>
                  <a:txBody>
                    <a:bodyPr/>
                    <a:lstStyle/>
                    <a:p>
                      <a:r>
                        <a:rPr kumimoji="1" lang="en-US" altLang="ja-JP" sz="1800" kern="1200" dirty="0">
                          <a:solidFill>
                            <a:schemeClr val="dk1"/>
                          </a:solidFill>
                          <a:effectLst/>
                          <a:latin typeface="+mn-lt"/>
                          <a:ea typeface="+mn-ea"/>
                          <a:cs typeface="+mn-cs"/>
                        </a:rPr>
                        <a:t>Year of establishment</a:t>
                      </a:r>
                      <a:endParaRPr kumimoji="1" lang="ja-JP" altLang="en-US" dirty="0"/>
                    </a:p>
                  </a:txBody>
                  <a:tcPr/>
                </a:tc>
                <a:tc>
                  <a:txBody>
                    <a:bodyPr/>
                    <a:lstStyle/>
                    <a:p>
                      <a:r>
                        <a:rPr kumimoji="1" lang="en-US" altLang="ja-JP" sz="1800" b="1" kern="1200" dirty="0">
                          <a:solidFill>
                            <a:schemeClr val="dk1"/>
                          </a:solidFill>
                          <a:effectLst/>
                          <a:latin typeface="+mn-lt"/>
                          <a:ea typeface="+mn-ea"/>
                          <a:cs typeface="+mn-cs"/>
                        </a:rPr>
                        <a:t>1991: </a:t>
                      </a:r>
                      <a:r>
                        <a:rPr kumimoji="1" lang="en-US" altLang="ja-JP" sz="1800" kern="1200" dirty="0">
                          <a:solidFill>
                            <a:schemeClr val="dk1"/>
                          </a:solidFill>
                          <a:effectLst/>
                          <a:latin typeface="+mn-lt"/>
                          <a:ea typeface="+mn-ea"/>
                          <a:cs typeface="+mn-cs"/>
                        </a:rPr>
                        <a:t>NIAD was founded as an academic degree-awarding institution</a:t>
                      </a:r>
                    </a:p>
                    <a:p>
                      <a:r>
                        <a:rPr kumimoji="1" lang="en-US" altLang="ja-JP" sz="1800" b="1" kern="1200" dirty="0">
                          <a:solidFill>
                            <a:schemeClr val="dk1"/>
                          </a:solidFill>
                          <a:effectLst/>
                          <a:latin typeface="+mn-lt"/>
                          <a:ea typeface="+mn-ea"/>
                          <a:cs typeface="+mn-cs"/>
                        </a:rPr>
                        <a:t>2000: </a:t>
                      </a:r>
                      <a:r>
                        <a:rPr kumimoji="1" lang="en-US" altLang="ja-JP" sz="1800" kern="1200" dirty="0">
                          <a:solidFill>
                            <a:schemeClr val="dk1"/>
                          </a:solidFill>
                          <a:effectLst/>
                          <a:latin typeface="+mn-lt"/>
                          <a:ea typeface="+mn-ea"/>
                          <a:cs typeface="+mn-cs"/>
                        </a:rPr>
                        <a:t>NIAD was reorganized as a new entity charged with carrying out the evaluation of universities</a:t>
                      </a:r>
                    </a:p>
                    <a:p>
                      <a:r>
                        <a:rPr kumimoji="1" lang="en-US" altLang="ja-JP" sz="1800" b="1" kern="1200" dirty="0">
                          <a:solidFill>
                            <a:schemeClr val="dk1"/>
                          </a:solidFill>
                          <a:effectLst/>
                          <a:latin typeface="+mn-lt"/>
                          <a:ea typeface="+mn-ea"/>
                          <a:cs typeface="+mn-cs"/>
                        </a:rPr>
                        <a:t>2004: </a:t>
                      </a:r>
                      <a:r>
                        <a:rPr kumimoji="1" lang="en-US" altLang="ja-JP" sz="1800" kern="1200" dirty="0">
                          <a:solidFill>
                            <a:schemeClr val="dk1"/>
                          </a:solidFill>
                          <a:effectLst/>
                          <a:latin typeface="+mn-lt"/>
                          <a:ea typeface="+mn-ea"/>
                          <a:cs typeface="+mn-cs"/>
                        </a:rPr>
                        <a:t>The National Institution for Academic Degrees and University Evaluation </a:t>
                      </a:r>
                      <a:r>
                        <a:rPr kumimoji="1" lang="en-US" altLang="ja-JP" sz="1800" u="sng" kern="1200" dirty="0">
                          <a:solidFill>
                            <a:schemeClr val="dk1"/>
                          </a:solidFill>
                          <a:effectLst/>
                          <a:latin typeface="+mn-lt"/>
                          <a:ea typeface="+mn-ea"/>
                          <a:cs typeface="+mn-cs"/>
                        </a:rPr>
                        <a:t>(NIAD-UE) was established and licensed by the Ministry of Education, Culture, Sports, Science and Technology(MEXT) to conduct certified evaluation and accreditation (CEA)</a:t>
                      </a:r>
                    </a:p>
                    <a:p>
                      <a:r>
                        <a:rPr kumimoji="1" lang="en-US" altLang="ja-JP" sz="1800" b="1" kern="1200" dirty="0">
                          <a:solidFill>
                            <a:schemeClr val="dk1"/>
                          </a:solidFill>
                          <a:effectLst/>
                          <a:latin typeface="+mn-lt"/>
                          <a:ea typeface="+mn-ea"/>
                          <a:cs typeface="+mn-cs"/>
                        </a:rPr>
                        <a:t>2016: </a:t>
                      </a:r>
                      <a:r>
                        <a:rPr kumimoji="1" lang="en-US" altLang="ja-JP" sz="1800" kern="1200" dirty="0">
                          <a:solidFill>
                            <a:schemeClr val="dk1"/>
                          </a:solidFill>
                          <a:effectLst/>
                          <a:latin typeface="+mn-lt"/>
                          <a:ea typeface="+mn-ea"/>
                          <a:cs typeface="+mn-cs"/>
                        </a:rPr>
                        <a:t>NIAD-UE and the Center for National University Finance and Management (CUFM) merged to form NIAD-QE. </a:t>
                      </a:r>
                    </a:p>
                    <a:p>
                      <a:r>
                        <a:rPr kumimoji="1" lang="en-US" altLang="ja-JP" sz="1800" kern="1200" dirty="0">
                          <a:solidFill>
                            <a:schemeClr val="dk1"/>
                          </a:solidFill>
                          <a:effectLst/>
                          <a:latin typeface="+mn-lt"/>
                          <a:ea typeface="+mn-ea"/>
                          <a:cs typeface="+mn-cs"/>
                        </a:rPr>
                        <a:t>2005-2011: 1</a:t>
                      </a:r>
                      <a:r>
                        <a:rPr kumimoji="1" lang="en-US" altLang="ja-JP" sz="1800" kern="1200" baseline="30000" dirty="0">
                          <a:solidFill>
                            <a:schemeClr val="dk1"/>
                          </a:solidFill>
                          <a:effectLst/>
                          <a:latin typeface="+mn-lt"/>
                          <a:ea typeface="+mn-ea"/>
                          <a:cs typeface="+mn-cs"/>
                        </a:rPr>
                        <a:t>st</a:t>
                      </a:r>
                      <a:r>
                        <a:rPr kumimoji="1" lang="en-US" altLang="ja-JP" sz="1800" kern="1200" dirty="0">
                          <a:solidFill>
                            <a:schemeClr val="dk1"/>
                          </a:solidFill>
                          <a:effectLst/>
                          <a:latin typeface="+mn-lt"/>
                          <a:ea typeface="+mn-ea"/>
                          <a:cs typeface="+mn-cs"/>
                        </a:rPr>
                        <a:t> cycle, 2012-2018: 2</a:t>
                      </a:r>
                      <a:r>
                        <a:rPr kumimoji="1" lang="en-US" altLang="ja-JP" sz="1800" kern="1200" baseline="30000" dirty="0">
                          <a:solidFill>
                            <a:schemeClr val="dk1"/>
                          </a:solidFill>
                          <a:effectLst/>
                          <a:latin typeface="+mn-lt"/>
                          <a:ea typeface="+mn-ea"/>
                          <a:cs typeface="+mn-cs"/>
                        </a:rPr>
                        <a:t>nd</a:t>
                      </a:r>
                      <a:r>
                        <a:rPr kumimoji="1" lang="en-US" altLang="ja-JP" sz="1800" kern="1200" dirty="0">
                          <a:solidFill>
                            <a:schemeClr val="dk1"/>
                          </a:solidFill>
                          <a:effectLst/>
                          <a:latin typeface="+mn-lt"/>
                          <a:ea typeface="+mn-ea"/>
                          <a:cs typeface="+mn-cs"/>
                        </a:rPr>
                        <a:t> cycle</a:t>
                      </a:r>
                      <a:endParaRPr kumimoji="1" lang="ja-JP" altLang="en-US" dirty="0"/>
                    </a:p>
                  </a:txBody>
                  <a:tcPr/>
                </a:tc>
                <a:tc>
                  <a:txBody>
                    <a:bodyPr/>
                    <a:lstStyle/>
                    <a:p>
                      <a:r>
                        <a:rPr kumimoji="1" lang="en-US" altLang="ja-JP" b="1" dirty="0"/>
                        <a:t>1982: </a:t>
                      </a:r>
                      <a:r>
                        <a:rPr kumimoji="1" lang="en-US" altLang="ja-JP" dirty="0"/>
                        <a:t>KCUE was </a:t>
                      </a:r>
                      <a:r>
                        <a:rPr kumimoji="1" lang="en-US" altLang="ja-JP" dirty="0">
                          <a:solidFill>
                            <a:schemeClr val="tx1"/>
                          </a:solidFill>
                        </a:rPr>
                        <a:t>founded</a:t>
                      </a:r>
                      <a:r>
                        <a:rPr kumimoji="1" lang="en-US" altLang="ja-JP" baseline="0" dirty="0">
                          <a:solidFill>
                            <a:schemeClr val="tx1"/>
                          </a:solidFill>
                        </a:rPr>
                        <a:t> as the core of the HE QA system</a:t>
                      </a:r>
                    </a:p>
                    <a:p>
                      <a:r>
                        <a:rPr kumimoji="1" lang="en-US" altLang="ja-JP" b="1" baseline="0" dirty="0">
                          <a:solidFill>
                            <a:schemeClr val="tx1"/>
                          </a:solidFill>
                        </a:rPr>
                        <a:t>1982-2006: </a:t>
                      </a:r>
                      <a:r>
                        <a:rPr kumimoji="1" lang="en-US" altLang="ja-JP" baseline="0" dirty="0">
                          <a:solidFill>
                            <a:schemeClr val="tx1"/>
                          </a:solidFill>
                        </a:rPr>
                        <a:t>Conducting voluntary institutional evaluations and accreditations of its member universities</a:t>
                      </a:r>
                      <a:endParaRPr kumimoji="1" lang="en-US" altLang="ja-JP" b="1" baseline="0" dirty="0">
                        <a:solidFill>
                          <a:schemeClr val="tx1"/>
                        </a:solidFill>
                      </a:endParaRPr>
                    </a:p>
                    <a:p>
                      <a:r>
                        <a:rPr kumimoji="1" lang="en-US" altLang="ja-JP" b="1" baseline="0" dirty="0">
                          <a:solidFill>
                            <a:schemeClr val="tx1"/>
                          </a:solidFill>
                        </a:rPr>
                        <a:t>1992-2008: </a:t>
                      </a:r>
                      <a:r>
                        <a:rPr kumimoji="1" lang="en-US" altLang="ja-JP" baseline="0" dirty="0">
                          <a:solidFill>
                            <a:schemeClr val="tx1"/>
                          </a:solidFill>
                        </a:rPr>
                        <a:t>Voluntary programmatic accreditations</a:t>
                      </a:r>
                    </a:p>
                    <a:p>
                      <a:r>
                        <a:rPr kumimoji="1" lang="en-US" altLang="ja-JP" b="1" baseline="0" dirty="0">
                          <a:solidFill>
                            <a:schemeClr val="tx1"/>
                          </a:solidFill>
                        </a:rPr>
                        <a:t>2008:</a:t>
                      </a:r>
                      <a:r>
                        <a:rPr kumimoji="1" lang="en-US" altLang="ja-JP" b="0" baseline="0" dirty="0">
                          <a:solidFill>
                            <a:schemeClr val="tx1"/>
                          </a:solidFill>
                        </a:rPr>
                        <a:t> Starting</a:t>
                      </a:r>
                      <a:r>
                        <a:rPr kumimoji="1" lang="en-US" altLang="ja-JP" baseline="0" dirty="0">
                          <a:solidFill>
                            <a:schemeClr val="tx1"/>
                          </a:solidFill>
                        </a:rPr>
                        <a:t> voluntary industry-perspective university evaluation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baseline="0" dirty="0">
                          <a:solidFill>
                            <a:schemeClr val="tx1"/>
                          </a:solidFill>
                        </a:rPr>
                        <a:t>2009: </a:t>
                      </a:r>
                      <a:r>
                        <a:rPr kumimoji="1" lang="en-US" altLang="ja-JP" u="sng" baseline="0" dirty="0">
                          <a:solidFill>
                            <a:schemeClr val="tx1"/>
                          </a:solidFill>
                        </a:rPr>
                        <a:t>KUAI was established and it provided support to carry out self-evaluations of member universities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baseline="0" dirty="0">
                          <a:solidFill>
                            <a:schemeClr val="tx1"/>
                          </a:solidFill>
                        </a:rPr>
                        <a:t>2010: </a:t>
                      </a:r>
                      <a:r>
                        <a:rPr kumimoji="1" lang="en-US" altLang="ja-JP" u="sng" baseline="0" dirty="0">
                          <a:solidFill>
                            <a:schemeClr val="tx1"/>
                          </a:solidFill>
                        </a:rPr>
                        <a:t>KUAI was licensed(every five years) by the Ministry of Education(MOE) </a:t>
                      </a:r>
                      <a:r>
                        <a:rPr kumimoji="1" lang="en-US" altLang="ja-JP" u="sng" baseline="0" dirty="0"/>
                        <a:t>to conduct institutional evaluation and accreditation    </a:t>
                      </a:r>
                    </a:p>
                    <a:p>
                      <a:r>
                        <a:rPr kumimoji="1" lang="en-US" altLang="ja-JP" u="none" baseline="0" dirty="0"/>
                        <a:t>2011-2015: 1</a:t>
                      </a:r>
                      <a:r>
                        <a:rPr kumimoji="1" lang="en-US" altLang="ja-JP" u="none" baseline="30000" dirty="0"/>
                        <a:t>st</a:t>
                      </a:r>
                      <a:r>
                        <a:rPr kumimoji="1" lang="en-US" altLang="ja-JP" u="none" baseline="0" dirty="0"/>
                        <a:t> cycle, 2016-2020: 2</a:t>
                      </a:r>
                      <a:r>
                        <a:rPr kumimoji="1" lang="en-US" altLang="ja-JP" u="none" baseline="30000" dirty="0"/>
                        <a:t>nd</a:t>
                      </a:r>
                      <a:r>
                        <a:rPr kumimoji="1" lang="en-US" altLang="ja-JP" u="none" baseline="0" dirty="0"/>
                        <a:t> cycle</a:t>
                      </a:r>
                    </a:p>
                  </a:txBody>
                  <a:tcPr/>
                </a:tc>
                <a:extLst>
                  <a:ext uri="{0D108BD9-81ED-4DB2-BD59-A6C34878D82A}">
                    <a16:rowId xmlns:a16="http://schemas.microsoft.com/office/drawing/2014/main" xmlns="" val="10001"/>
                  </a:ext>
                </a:extLst>
              </a:tr>
              <a:tr h="383586">
                <a:tc>
                  <a:txBody>
                    <a:bodyPr/>
                    <a:lstStyle/>
                    <a:p>
                      <a:r>
                        <a:rPr kumimoji="1" lang="en-US" altLang="ja-JP" sz="1800" kern="1200" dirty="0">
                          <a:solidFill>
                            <a:schemeClr val="dk1"/>
                          </a:solidFill>
                          <a:effectLst/>
                          <a:latin typeface="+mn-lt"/>
                          <a:ea typeface="+mn-ea"/>
                          <a:cs typeface="+mn-cs"/>
                        </a:rPr>
                        <a:t>Nature</a:t>
                      </a:r>
                      <a:endParaRPr kumimoji="1" lang="ja-JP" altLang="en-US" dirty="0"/>
                    </a:p>
                  </a:txBody>
                  <a:tcPr/>
                </a:tc>
                <a:tc>
                  <a:txBody>
                    <a:bodyPr/>
                    <a:lstStyle/>
                    <a:p>
                      <a:r>
                        <a:rPr kumimoji="1" lang="en-US" altLang="ja-JP" sz="1800" kern="1200" dirty="0">
                          <a:solidFill>
                            <a:schemeClr val="dk1"/>
                          </a:solidFill>
                          <a:effectLst/>
                          <a:latin typeface="+mn-lt"/>
                          <a:ea typeface="+mn-ea"/>
                          <a:cs typeface="+mn-cs"/>
                        </a:rPr>
                        <a:t>Mandatory in Institutional Accreditation</a:t>
                      </a:r>
                      <a:endParaRPr kumimoji="1" lang="ja-JP" altLang="en-US" dirty="0"/>
                    </a:p>
                  </a:txBody>
                  <a:tcPr/>
                </a:tc>
                <a:tc>
                  <a:txBody>
                    <a:bodyPr/>
                    <a:lstStyle/>
                    <a:p>
                      <a:r>
                        <a:rPr kumimoji="1" lang="en-US" altLang="ja-JP" dirty="0"/>
                        <a:t>Optional</a:t>
                      </a:r>
                      <a:endParaRPr kumimoji="1" lang="ja-JP" altLang="en-US" dirty="0"/>
                    </a:p>
                  </a:txBody>
                  <a:tcPr/>
                </a:tc>
                <a:extLst>
                  <a:ext uri="{0D108BD9-81ED-4DB2-BD59-A6C34878D82A}">
                    <a16:rowId xmlns:a16="http://schemas.microsoft.com/office/drawing/2014/main" xmlns="" val="10002"/>
                  </a:ext>
                </a:extLst>
              </a:tr>
              <a:tr h="383586">
                <a:tc>
                  <a:txBody>
                    <a:bodyPr/>
                    <a:lstStyle/>
                    <a:p>
                      <a:r>
                        <a:rPr kumimoji="1" lang="en-US" altLang="ja-JP" sz="1800" kern="1200" dirty="0">
                          <a:solidFill>
                            <a:schemeClr val="dk1"/>
                          </a:solidFill>
                          <a:effectLst/>
                          <a:latin typeface="+mn-lt"/>
                          <a:ea typeface="+mn-ea"/>
                          <a:cs typeface="+mn-cs"/>
                        </a:rPr>
                        <a:t>Scope</a:t>
                      </a:r>
                      <a:endParaRPr kumimoji="1" lang="ja-JP" altLang="en-US" dirty="0"/>
                    </a:p>
                  </a:txBody>
                  <a:tcPr/>
                </a:tc>
                <a:tc>
                  <a:txBody>
                    <a:bodyPr/>
                    <a:lstStyle/>
                    <a:p>
                      <a:r>
                        <a:rPr kumimoji="1" lang="en-US" altLang="ja-JP" sz="1800" kern="1200" dirty="0">
                          <a:solidFill>
                            <a:schemeClr val="dk1"/>
                          </a:solidFill>
                          <a:effectLst/>
                          <a:latin typeface="+mn-lt"/>
                          <a:ea typeface="+mn-ea"/>
                          <a:cs typeface="+mn-cs"/>
                        </a:rPr>
                        <a:t>Universities, colleges of technology, and law schools</a:t>
                      </a:r>
                      <a:endParaRPr kumimoji="1" lang="ja-JP" altLang="en-US" dirty="0"/>
                    </a:p>
                  </a:txBody>
                  <a:tcPr/>
                </a:tc>
                <a:tc>
                  <a:txBody>
                    <a:bodyPr/>
                    <a:lstStyle/>
                    <a:p>
                      <a:r>
                        <a:rPr kumimoji="1" lang="en-US" altLang="ja-JP" sz="1800" kern="1200" dirty="0">
                          <a:solidFill>
                            <a:schemeClr val="dk1"/>
                          </a:solidFill>
                          <a:effectLst/>
                          <a:latin typeface="+mn-lt"/>
                          <a:ea typeface="+mn-ea"/>
                          <a:cs typeface="+mn-cs"/>
                        </a:rPr>
                        <a:t>4-year universities </a:t>
                      </a:r>
                      <a:endParaRPr kumimoji="1" lang="ja-JP" altLang="en-US" dirty="0"/>
                    </a:p>
                  </a:txBody>
                  <a:tcPr/>
                </a:tc>
                <a:extLst>
                  <a:ext uri="{0D108BD9-81ED-4DB2-BD59-A6C34878D82A}">
                    <a16:rowId xmlns:a16="http://schemas.microsoft.com/office/drawing/2014/main" xmlns="" val="10003"/>
                  </a:ext>
                </a:extLst>
              </a:tr>
              <a:tr h="383586">
                <a:tc>
                  <a:txBody>
                    <a:bodyPr/>
                    <a:lstStyle/>
                    <a:p>
                      <a:r>
                        <a:rPr kumimoji="1" lang="en-US" altLang="ja-JP" sz="1800" kern="1200" dirty="0">
                          <a:solidFill>
                            <a:schemeClr val="dk1"/>
                          </a:solidFill>
                          <a:effectLst/>
                          <a:latin typeface="+mn-lt"/>
                          <a:ea typeface="+mn-ea"/>
                          <a:cs typeface="+mn-cs"/>
                        </a:rPr>
                        <a:t>Unit</a:t>
                      </a:r>
                      <a:endParaRPr kumimoji="1" lang="ja-JP" altLang="en-US" sz="1800" dirty="0"/>
                    </a:p>
                  </a:txBody>
                  <a:tcPr/>
                </a:tc>
                <a:tc>
                  <a:txBody>
                    <a:bodyPr/>
                    <a:lstStyle/>
                    <a:p>
                      <a:r>
                        <a:rPr kumimoji="1" lang="en-US" altLang="ja-JP" sz="1800" kern="1200" dirty="0">
                          <a:solidFill>
                            <a:schemeClr val="tx1"/>
                          </a:solidFill>
                          <a:effectLst/>
                          <a:latin typeface="+mn-lt"/>
                          <a:ea typeface="+mn-ea"/>
                          <a:cs typeface="+mn-cs"/>
                        </a:rPr>
                        <a:t>Discipline and Institution</a:t>
                      </a:r>
                      <a:endParaRPr kumimoji="1" lang="ja-JP" altLang="en-US" dirty="0">
                        <a:solidFill>
                          <a:schemeClr val="tx1"/>
                        </a:solidFill>
                      </a:endParaRPr>
                    </a:p>
                  </a:txBody>
                  <a:tcPr/>
                </a:tc>
                <a:tc>
                  <a:txBody>
                    <a:bodyPr/>
                    <a:lstStyle/>
                    <a:p>
                      <a:r>
                        <a:rPr kumimoji="1" lang="en-US" altLang="ja-JP" sz="1800" kern="1200" dirty="0">
                          <a:solidFill>
                            <a:schemeClr val="dk1"/>
                          </a:solidFill>
                          <a:effectLst/>
                          <a:latin typeface="+mn-lt"/>
                          <a:ea typeface="+mn-ea"/>
                          <a:cs typeface="+mn-cs"/>
                        </a:rPr>
                        <a:t>Institution</a:t>
                      </a:r>
                      <a:endParaRPr kumimoji="1" lang="ja-JP" altLang="en-US" dirty="0"/>
                    </a:p>
                  </a:txBody>
                  <a:tcPr/>
                </a:tc>
                <a:extLst>
                  <a:ext uri="{0D108BD9-81ED-4DB2-BD59-A6C34878D82A}">
                    <a16:rowId xmlns:a16="http://schemas.microsoft.com/office/drawing/2014/main" xmlns="" val="10004"/>
                  </a:ext>
                </a:extLst>
              </a:tr>
              <a:tr h="383586">
                <a:tc>
                  <a:txBody>
                    <a:bodyPr/>
                    <a:lstStyle/>
                    <a:p>
                      <a:r>
                        <a:rPr kumimoji="1" lang="en-US" altLang="ja-JP" sz="1800" kern="1200" dirty="0">
                          <a:solidFill>
                            <a:schemeClr val="dk1"/>
                          </a:solidFill>
                          <a:effectLst/>
                          <a:latin typeface="+mn-lt"/>
                          <a:ea typeface="+mn-ea"/>
                          <a:cs typeface="+mn-cs"/>
                        </a:rPr>
                        <a:t>Validity</a:t>
                      </a:r>
                      <a:endParaRPr kumimoji="1" lang="ja-JP" altLang="en-US" sz="1800" dirty="0"/>
                    </a:p>
                  </a:txBody>
                  <a:tcPr/>
                </a:tc>
                <a:tc>
                  <a:txBody>
                    <a:bodyPr/>
                    <a:lstStyle/>
                    <a:p>
                      <a:r>
                        <a:rPr kumimoji="1" lang="en-US" altLang="ja-JP" sz="1800" kern="1200" dirty="0">
                          <a:solidFill>
                            <a:schemeClr val="dk1"/>
                          </a:solidFill>
                          <a:effectLst/>
                          <a:latin typeface="+mn-lt"/>
                          <a:ea typeface="+mn-ea"/>
                          <a:cs typeface="+mn-cs"/>
                        </a:rPr>
                        <a:t>7 years generally and 5 years for law schools</a:t>
                      </a:r>
                      <a:endParaRPr kumimoji="1" lang="ja-JP" altLang="en-US" dirty="0"/>
                    </a:p>
                  </a:txBody>
                  <a:tcPr/>
                </a:tc>
                <a:tc>
                  <a:txBody>
                    <a:bodyPr/>
                    <a:lstStyle/>
                    <a:p>
                      <a:r>
                        <a:rPr kumimoji="1" lang="en-US" altLang="ja-JP" sz="1800" kern="1200" dirty="0">
                          <a:solidFill>
                            <a:schemeClr val="dk1"/>
                          </a:solidFill>
                          <a:effectLst/>
                          <a:latin typeface="+mn-lt"/>
                          <a:ea typeface="+mn-ea"/>
                          <a:cs typeface="+mn-cs"/>
                        </a:rPr>
                        <a:t>5 years </a:t>
                      </a:r>
                      <a:endParaRPr kumimoji="1" lang="ja-JP" altLang="en-US" dirty="0"/>
                    </a:p>
                  </a:txBody>
                  <a:tcPr/>
                </a:tc>
                <a:extLst>
                  <a:ext uri="{0D108BD9-81ED-4DB2-BD59-A6C34878D82A}">
                    <a16:rowId xmlns:a16="http://schemas.microsoft.com/office/drawing/2014/main" xmlns="" val="10005"/>
                  </a:ext>
                </a:extLst>
              </a:tr>
            </a:tbl>
          </a:graphicData>
        </a:graphic>
      </p:graphicFrame>
      <p:sp>
        <p:nvSpPr>
          <p:cNvPr id="9" name="正方形/長方形 8"/>
          <p:cNvSpPr/>
          <p:nvPr/>
        </p:nvSpPr>
        <p:spPr>
          <a:xfrm>
            <a:off x="1593921" y="2362130"/>
            <a:ext cx="10086474" cy="461665"/>
          </a:xfrm>
          <a:prstGeom prst="rect">
            <a:avLst/>
          </a:prstGeom>
          <a:solidFill>
            <a:schemeClr val="accent6"/>
          </a:solidFill>
        </p:spPr>
        <p:txBody>
          <a:bodyPr wrap="square">
            <a:spAutoFit/>
          </a:bodyPr>
          <a:lstStyle/>
          <a:p>
            <a:pPr marL="342900" indent="-342900">
              <a:buFont typeface="Arial" panose="020B0604020202020204" pitchFamily="34" charset="0"/>
              <a:buChar char="•"/>
            </a:pPr>
            <a:r>
              <a:rPr lang="en-US" altLang="ja-JP" sz="2400" dirty="0">
                <a:solidFill>
                  <a:schemeClr val="bg1"/>
                </a:solidFill>
              </a:rPr>
              <a:t>Government-accredited institutional accreditation agencies for external QA</a:t>
            </a:r>
          </a:p>
        </p:txBody>
      </p:sp>
      <p:sp>
        <p:nvSpPr>
          <p:cNvPr id="6" name="正方形/長方形 5"/>
          <p:cNvSpPr/>
          <p:nvPr/>
        </p:nvSpPr>
        <p:spPr>
          <a:xfrm>
            <a:off x="1593921" y="5281672"/>
            <a:ext cx="2170818" cy="461665"/>
          </a:xfrm>
          <a:prstGeom prst="rect">
            <a:avLst/>
          </a:prstGeom>
          <a:solidFill>
            <a:schemeClr val="accent6"/>
          </a:solidFill>
        </p:spPr>
        <p:txBody>
          <a:bodyPr wrap="square">
            <a:spAutoFit/>
          </a:bodyPr>
          <a:lstStyle/>
          <a:p>
            <a:pPr marL="342900" indent="-342900">
              <a:buFont typeface="Arial" panose="020B0604020202020204" pitchFamily="34" charset="0"/>
              <a:buChar char="•"/>
            </a:pPr>
            <a:r>
              <a:rPr lang="en-US" altLang="ja-JP" sz="2400" dirty="0">
                <a:solidFill>
                  <a:schemeClr val="bg1"/>
                </a:solidFill>
              </a:rPr>
              <a:t>Mandatory</a:t>
            </a:r>
          </a:p>
        </p:txBody>
      </p:sp>
      <p:sp>
        <p:nvSpPr>
          <p:cNvPr id="8" name="正方形/長方形 7"/>
          <p:cNvSpPr/>
          <p:nvPr/>
        </p:nvSpPr>
        <p:spPr>
          <a:xfrm>
            <a:off x="6455664" y="4973896"/>
            <a:ext cx="5479663" cy="769441"/>
          </a:xfrm>
          <a:prstGeom prst="rect">
            <a:avLst/>
          </a:prstGeom>
          <a:solidFill>
            <a:schemeClr val="accent6"/>
          </a:solidFill>
        </p:spPr>
        <p:txBody>
          <a:bodyPr wrap="square">
            <a:spAutoFit/>
          </a:bodyPr>
          <a:lstStyle/>
          <a:p>
            <a:pPr marL="342900" indent="-342900">
              <a:buFont typeface="Arial" panose="020B0604020202020204" pitchFamily="34" charset="0"/>
              <a:buChar char="•"/>
            </a:pPr>
            <a:r>
              <a:rPr lang="en-US" altLang="ja-JP" sz="2400" dirty="0">
                <a:solidFill>
                  <a:schemeClr val="bg1"/>
                </a:solidFill>
              </a:rPr>
              <a:t>Optional  </a:t>
            </a:r>
          </a:p>
          <a:p>
            <a:r>
              <a:rPr lang="en-US" altLang="ja-JP" sz="2000" dirty="0">
                <a:solidFill>
                  <a:schemeClr val="bg1"/>
                </a:solidFill>
              </a:rPr>
              <a:t>※ Result link to government-funded projects</a:t>
            </a:r>
          </a:p>
        </p:txBody>
      </p:sp>
    </p:spTree>
    <p:extLst>
      <p:ext uri="{BB962C8B-B14F-4D97-AF65-F5344CB8AC3E}">
        <p14:creationId xmlns:p14="http://schemas.microsoft.com/office/powerpoint/2010/main" val="207667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en-US" altLang="ja-JP" dirty="0"/>
              <a:t>Objectives of Evaluation and Accreditation</a:t>
            </a:r>
            <a:endParaRPr kumimoji="1" lang="en-US" altLang="ja-JP" dirty="0"/>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7</a:t>
            </a:fld>
            <a:endParaRPr lang="en-US" altLang="ja-JP" dirty="0"/>
          </a:p>
        </p:txBody>
      </p:sp>
      <p:graphicFrame>
        <p:nvGraphicFramePr>
          <p:cNvPr id="7" name="表 6"/>
          <p:cNvGraphicFramePr>
            <a:graphicFrameLocks noGrp="1"/>
          </p:cNvGraphicFramePr>
          <p:nvPr>
            <p:extLst>
              <p:ext uri="{D42A27DB-BD31-4B8C-83A1-F6EECF244321}">
                <p14:modId xmlns:p14="http://schemas.microsoft.com/office/powerpoint/2010/main" val="78885527"/>
              </p:ext>
            </p:extLst>
          </p:nvPr>
        </p:nvGraphicFramePr>
        <p:xfrm>
          <a:off x="399011" y="1105595"/>
          <a:ext cx="11305309" cy="4663438"/>
        </p:xfrm>
        <a:graphic>
          <a:graphicData uri="http://schemas.openxmlformats.org/drawingml/2006/table">
            <a:tbl>
              <a:tblPr firstRow="1" bandRow="1">
                <a:tableStyleId>{5C22544A-7EE6-4342-B048-85BDC9FD1C3A}</a:tableStyleId>
              </a:tblPr>
              <a:tblGrid>
                <a:gridCol w="5642512">
                  <a:extLst>
                    <a:ext uri="{9D8B030D-6E8A-4147-A177-3AD203B41FA5}">
                      <a16:colId xmlns:a16="http://schemas.microsoft.com/office/drawing/2014/main" xmlns="" val="20000"/>
                    </a:ext>
                  </a:extLst>
                </a:gridCol>
                <a:gridCol w="5662797">
                  <a:extLst>
                    <a:ext uri="{9D8B030D-6E8A-4147-A177-3AD203B41FA5}">
                      <a16:colId xmlns:a16="http://schemas.microsoft.com/office/drawing/2014/main" xmlns="" val="20001"/>
                    </a:ext>
                  </a:extLst>
                </a:gridCol>
              </a:tblGrid>
              <a:tr h="430020">
                <a:tc>
                  <a:txBody>
                    <a:bodyPr/>
                    <a:lstStyle/>
                    <a:p>
                      <a:pPr algn="ctr"/>
                      <a:r>
                        <a:rPr kumimoji="1" lang="en-US" altLang="ja-JP" sz="2200" dirty="0"/>
                        <a:t>NIAD-QE</a:t>
                      </a:r>
                      <a:endParaRPr kumimoji="1" lang="ja-JP" altLang="en-US" sz="2200" dirty="0"/>
                    </a:p>
                  </a:txBody>
                  <a:tcPr/>
                </a:tc>
                <a:tc>
                  <a:txBody>
                    <a:bodyPr/>
                    <a:lstStyle/>
                    <a:p>
                      <a:pPr algn="ctr"/>
                      <a:r>
                        <a:rPr kumimoji="1" lang="en-US" altLang="ja-JP" sz="2200" dirty="0"/>
                        <a:t>KUAI</a:t>
                      </a:r>
                      <a:endParaRPr kumimoji="1" lang="ja-JP" altLang="en-US" sz="2200" dirty="0"/>
                    </a:p>
                  </a:txBody>
                  <a:tcPr/>
                </a:tc>
                <a:extLst>
                  <a:ext uri="{0D108BD9-81ED-4DB2-BD59-A6C34878D82A}">
                    <a16:rowId xmlns:a16="http://schemas.microsoft.com/office/drawing/2014/main" xmlns="" val="10000"/>
                  </a:ext>
                </a:extLst>
              </a:tr>
              <a:tr h="858450">
                <a:tc>
                  <a:txBody>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200" dirty="0"/>
                        <a:t>To assure</a:t>
                      </a:r>
                      <a:r>
                        <a:rPr kumimoji="1" lang="en-US" altLang="ja-JP" sz="2800" kern="1200" dirty="0">
                          <a:solidFill>
                            <a:srgbClr val="7030A0"/>
                          </a:solidFill>
                          <a:latin typeface="+mn-lt"/>
                          <a:ea typeface="+mn-ea"/>
                          <a:cs typeface="+mn-cs"/>
                        </a:rPr>
                        <a:t> </a:t>
                      </a:r>
                      <a:r>
                        <a:rPr kumimoji="1" lang="en-US" altLang="ja-JP" sz="2200" dirty="0"/>
                        <a:t>the quality of education,</a:t>
                      </a:r>
                      <a:r>
                        <a:rPr kumimoji="1" lang="en-US" altLang="ja-JP" sz="2200" baseline="0" dirty="0"/>
                        <a:t> </a:t>
                      </a:r>
                      <a:r>
                        <a:rPr kumimoji="1" lang="en-US" altLang="ja-JP" sz="2200" dirty="0"/>
                        <a:t>research</a:t>
                      </a:r>
                      <a:r>
                        <a:rPr kumimoji="1" lang="en-US" altLang="ja-JP" sz="2200" dirty="0">
                          <a:solidFill>
                            <a:srgbClr val="7030A0"/>
                          </a:solidFill>
                        </a:rPr>
                        <a:t>,</a:t>
                      </a:r>
                      <a:r>
                        <a:rPr kumimoji="1" lang="en-US" altLang="ja-JP" sz="2200" dirty="0"/>
                        <a:t> and other activities of universities</a:t>
                      </a:r>
                    </a:p>
                  </a:txBody>
                  <a:tcPr/>
                </a:tc>
                <a:tc>
                  <a:txBody>
                    <a:bodyPr/>
                    <a:lstStyle/>
                    <a:p>
                      <a:pPr marL="285750" indent="-285750">
                        <a:buFont typeface="Wingdings" panose="05000000000000000000" pitchFamily="2" charset="2"/>
                        <a:buChar char="l"/>
                      </a:pPr>
                      <a:r>
                        <a:rPr kumimoji="1" lang="en-US" altLang="ja-JP" sz="2200" u="none" baseline="0" dirty="0"/>
                        <a:t>To </a:t>
                      </a:r>
                      <a:r>
                        <a:rPr kumimoji="1" lang="en-US" altLang="ja-JP" sz="2200" dirty="0"/>
                        <a:t>assure</a:t>
                      </a:r>
                      <a:r>
                        <a:rPr kumimoji="1" lang="en-US" altLang="ja-JP" sz="2800" kern="1200" dirty="0">
                          <a:solidFill>
                            <a:srgbClr val="7030A0"/>
                          </a:solidFill>
                          <a:latin typeface="+mn-lt"/>
                          <a:ea typeface="+mn-ea"/>
                          <a:cs typeface="+mn-cs"/>
                        </a:rPr>
                        <a:t> </a:t>
                      </a:r>
                      <a:r>
                        <a:rPr kumimoji="1" lang="en-US" altLang="ja-JP" sz="2200" u="none" baseline="0" dirty="0"/>
                        <a:t>and improve the quality of education </a:t>
                      </a:r>
                      <a:r>
                        <a:rPr kumimoji="1" lang="en-US" altLang="ja-JP" sz="2200" b="0" i="0" kern="1200" dirty="0">
                          <a:solidFill>
                            <a:schemeClr val="dk1"/>
                          </a:solidFill>
                          <a:effectLst/>
                          <a:latin typeface="+mn-lt"/>
                          <a:ea typeface="+mn-ea"/>
                          <a:cs typeface="+mn-cs"/>
                        </a:rPr>
                        <a:t>of universities</a:t>
                      </a:r>
                      <a:endParaRPr kumimoji="1" lang="en-US" altLang="ja-JP" sz="2200" u="sng" baseline="0" dirty="0">
                        <a:solidFill>
                          <a:srgbClr val="FF0000"/>
                        </a:solidFill>
                      </a:endParaRPr>
                    </a:p>
                  </a:txBody>
                  <a:tcPr/>
                </a:tc>
                <a:extLst>
                  <a:ext uri="{0D108BD9-81ED-4DB2-BD59-A6C34878D82A}">
                    <a16:rowId xmlns:a16="http://schemas.microsoft.com/office/drawing/2014/main" xmlns="" val="10001"/>
                  </a:ext>
                </a:extLst>
              </a:tr>
              <a:tr h="1142531">
                <a:tc>
                  <a:txBody>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200" b="0" i="0" kern="1200" dirty="0">
                          <a:solidFill>
                            <a:schemeClr val="dk1"/>
                          </a:solidFill>
                          <a:effectLst/>
                          <a:latin typeface="+mn-lt"/>
                          <a:ea typeface="+mn-ea"/>
                          <a:cs typeface="+mn-cs"/>
                        </a:rPr>
                        <a:t>To contribute </a:t>
                      </a:r>
                      <a:r>
                        <a:rPr kumimoji="1" lang="en-US" altLang="ja-JP" sz="2200" b="0" i="0" kern="1200" dirty="0">
                          <a:solidFill>
                            <a:schemeClr val="tx1"/>
                          </a:solidFill>
                          <a:effectLst/>
                          <a:latin typeface="+mn-lt"/>
                          <a:ea typeface="+mn-ea"/>
                          <a:cs typeface="+mn-cs"/>
                        </a:rPr>
                        <a:t>to </a:t>
                      </a:r>
                      <a:r>
                        <a:rPr kumimoji="1" lang="en-US" altLang="ja-JP" sz="2200" kern="1200" dirty="0">
                          <a:solidFill>
                            <a:schemeClr val="tx1"/>
                          </a:solidFill>
                          <a:latin typeface="+mn-lt"/>
                          <a:ea typeface="+mn-ea"/>
                          <a:cs typeface="+mn-cs"/>
                        </a:rPr>
                        <a:t>the</a:t>
                      </a:r>
                      <a:r>
                        <a:rPr kumimoji="1" lang="en-US" altLang="ja-JP" sz="2200" b="0" i="0" kern="1200" dirty="0">
                          <a:solidFill>
                            <a:schemeClr val="tx1"/>
                          </a:solidFill>
                          <a:effectLst/>
                          <a:latin typeface="+mn-lt"/>
                          <a:ea typeface="+mn-ea"/>
                          <a:cs typeface="+mn-cs"/>
                        </a:rPr>
                        <a:t> </a:t>
                      </a:r>
                      <a:r>
                        <a:rPr kumimoji="1" lang="en-US" altLang="ja-JP" sz="2200" b="0" i="0" kern="1200" dirty="0">
                          <a:solidFill>
                            <a:schemeClr val="dk1"/>
                          </a:solidFill>
                          <a:effectLst/>
                          <a:latin typeface="+mn-lt"/>
                          <a:ea typeface="+mn-ea"/>
                          <a:cs typeface="+mn-cs"/>
                        </a:rPr>
                        <a:t>improvement </a:t>
                      </a:r>
                      <a:r>
                        <a:rPr kumimoji="1" lang="en-US" altLang="ja-JP" sz="2200" kern="1200" dirty="0">
                          <a:solidFill>
                            <a:schemeClr val="tx1"/>
                          </a:solidFill>
                          <a:latin typeface="+mn-lt"/>
                          <a:ea typeface="+mn-ea"/>
                          <a:cs typeface="+mn-cs"/>
                        </a:rPr>
                        <a:t>of </a:t>
                      </a:r>
                      <a:r>
                        <a:rPr kumimoji="1" lang="en-US" altLang="ja-JP" sz="2200" b="0" i="0" kern="1200" dirty="0">
                          <a:solidFill>
                            <a:schemeClr val="dk1"/>
                          </a:solidFill>
                          <a:effectLst/>
                          <a:latin typeface="+mn-lt"/>
                          <a:ea typeface="+mn-ea"/>
                          <a:cs typeface="+mn-cs"/>
                        </a:rPr>
                        <a:t>the quality of education, research</a:t>
                      </a:r>
                      <a:r>
                        <a:rPr kumimoji="1" lang="en-US" altLang="ja-JP" sz="2200" dirty="0">
                          <a:solidFill>
                            <a:srgbClr val="7030A0"/>
                          </a:solidFill>
                        </a:rPr>
                        <a:t>,</a:t>
                      </a:r>
                      <a:r>
                        <a:rPr kumimoji="1" lang="en-US" altLang="ja-JP" sz="2200" b="0" i="0" kern="1200" dirty="0">
                          <a:solidFill>
                            <a:schemeClr val="dk1"/>
                          </a:solidFill>
                          <a:effectLst/>
                          <a:latin typeface="+mn-lt"/>
                          <a:ea typeface="+mn-ea"/>
                          <a:cs typeface="+mn-cs"/>
                        </a:rPr>
                        <a:t> and other activities of universities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200" u="none" baseline="0" dirty="0"/>
                        <a:t>To improve outcomes and accountability </a:t>
                      </a:r>
                      <a:r>
                        <a:rPr kumimoji="1" lang="en-US" altLang="ja-JP" sz="2200" b="0" i="0" kern="1200" dirty="0">
                          <a:solidFill>
                            <a:schemeClr val="dk1"/>
                          </a:solidFill>
                          <a:effectLst/>
                          <a:latin typeface="+mn-lt"/>
                          <a:ea typeface="+mn-ea"/>
                          <a:cs typeface="+mn-cs"/>
                        </a:rPr>
                        <a:t>of universities</a:t>
                      </a:r>
                      <a:endParaRPr kumimoji="1" lang="en-US" altLang="ja-JP" sz="2200" u="none" baseline="0" dirty="0"/>
                    </a:p>
                  </a:txBody>
                  <a:tcPr/>
                </a:tc>
                <a:extLst>
                  <a:ext uri="{0D108BD9-81ED-4DB2-BD59-A6C34878D82A}">
                    <a16:rowId xmlns:a16="http://schemas.microsoft.com/office/drawing/2014/main" xmlns="" val="10002"/>
                  </a:ext>
                </a:extLst>
              </a:tr>
              <a:tr h="1462069">
                <a:tc>
                  <a:txBody>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200" b="0" i="0" kern="1200" dirty="0">
                          <a:solidFill>
                            <a:schemeClr val="dk1"/>
                          </a:solidFill>
                          <a:effectLst/>
                          <a:latin typeface="+mn-lt"/>
                          <a:ea typeface="+mn-ea"/>
                          <a:cs typeface="+mn-cs"/>
                        </a:rPr>
                        <a:t>To encourage and assist universities to gain public understanding of and support for their status as institutions that serve the public</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200" u="none" baseline="0" dirty="0">
                          <a:solidFill>
                            <a:schemeClr val="tx1"/>
                          </a:solidFill>
                        </a:rPr>
                        <a:t>To </a:t>
                      </a:r>
                      <a:r>
                        <a:rPr kumimoji="1" lang="en-US" altLang="ja-JP" sz="2200" kern="1200" dirty="0">
                          <a:solidFill>
                            <a:schemeClr val="tx1"/>
                          </a:solidFill>
                          <a:latin typeface="+mn-lt"/>
                          <a:ea typeface="+mn-ea"/>
                          <a:cs typeface="+mn-cs"/>
                        </a:rPr>
                        <a:t>strengthen</a:t>
                      </a:r>
                      <a:r>
                        <a:rPr kumimoji="1" lang="en-US" altLang="ja-JP" sz="2200" u="none" baseline="0" dirty="0">
                          <a:solidFill>
                            <a:schemeClr val="tx1"/>
                          </a:solidFill>
                        </a:rPr>
                        <a:t> competitiveness and specializations </a:t>
                      </a:r>
                      <a:r>
                        <a:rPr kumimoji="1" lang="en-US" altLang="ja-JP" sz="2200" b="0" i="0" kern="1200" dirty="0">
                          <a:solidFill>
                            <a:schemeClr val="dk1"/>
                          </a:solidFill>
                          <a:effectLst/>
                          <a:latin typeface="+mn-lt"/>
                          <a:ea typeface="+mn-ea"/>
                          <a:cs typeface="+mn-cs"/>
                        </a:rPr>
                        <a:t>of universities</a:t>
                      </a:r>
                      <a:endParaRPr kumimoji="1" lang="en-US" altLang="ja-JP" sz="2200" u="none" baseline="0" dirty="0"/>
                    </a:p>
                  </a:txBody>
                  <a:tcPr/>
                </a:tc>
                <a:extLst>
                  <a:ext uri="{0D108BD9-81ED-4DB2-BD59-A6C34878D82A}">
                    <a16:rowId xmlns:a16="http://schemas.microsoft.com/office/drawing/2014/main" xmlns="" val="10003"/>
                  </a:ext>
                </a:extLst>
              </a:tr>
              <a:tr h="770368">
                <a:tc>
                  <a:txBody>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2200" b="0" i="0" kern="1200" dirty="0">
                        <a:solidFill>
                          <a:schemeClr val="dk1"/>
                        </a:solidFill>
                        <a:effectLst/>
                        <a:latin typeface="+mn-lt"/>
                        <a:ea typeface="+mn-ea"/>
                        <a:cs typeface="+mn-cs"/>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200" u="none" baseline="0" dirty="0">
                          <a:solidFill>
                            <a:srgbClr val="FF0000"/>
                          </a:solidFill>
                        </a:rPr>
                        <a:t>To increase international mobility of universities</a:t>
                      </a:r>
                      <a:endParaRPr kumimoji="1" lang="en-US" altLang="ja-JP" sz="2200" u="sng" baseline="0" dirty="0">
                        <a:solidFill>
                          <a:srgbClr val="FF0000"/>
                        </a:solidFill>
                      </a:endParaRPr>
                    </a:p>
                  </a:txBody>
                  <a:tcPr/>
                </a:tc>
                <a:extLst>
                  <a:ext uri="{0D108BD9-81ED-4DB2-BD59-A6C34878D82A}">
                    <a16:rowId xmlns:a16="http://schemas.microsoft.com/office/drawing/2014/main" xmlns="" val="10004"/>
                  </a:ext>
                </a:extLst>
              </a:tr>
            </a:tbl>
          </a:graphicData>
        </a:graphic>
      </p:graphicFrame>
      <p:sp>
        <p:nvSpPr>
          <p:cNvPr id="5" name="正方形/長方形 4"/>
          <p:cNvSpPr/>
          <p:nvPr/>
        </p:nvSpPr>
        <p:spPr>
          <a:xfrm>
            <a:off x="1030773" y="5844773"/>
            <a:ext cx="2824475" cy="461665"/>
          </a:xfrm>
          <a:prstGeom prst="rect">
            <a:avLst/>
          </a:prstGeom>
          <a:solidFill>
            <a:schemeClr val="accent6"/>
          </a:solidFill>
        </p:spPr>
        <p:txBody>
          <a:bodyPr wrap="square">
            <a:spAutoFit/>
          </a:bodyPr>
          <a:lstStyle/>
          <a:p>
            <a:pPr marL="342900" indent="-342900">
              <a:buFont typeface="Arial" panose="020B0604020202020204" pitchFamily="34" charset="0"/>
              <a:buChar char="•"/>
            </a:pPr>
            <a:r>
              <a:rPr lang="en-US" altLang="ja-JP" sz="2400" dirty="0">
                <a:solidFill>
                  <a:schemeClr val="bg1"/>
                </a:solidFill>
              </a:rPr>
              <a:t>Assuring Quality </a:t>
            </a:r>
          </a:p>
        </p:txBody>
      </p:sp>
      <p:sp>
        <p:nvSpPr>
          <p:cNvPr id="6" name="正方形/長方形 5"/>
          <p:cNvSpPr/>
          <p:nvPr/>
        </p:nvSpPr>
        <p:spPr>
          <a:xfrm>
            <a:off x="4314766" y="5844773"/>
            <a:ext cx="3991034" cy="461665"/>
          </a:xfrm>
          <a:prstGeom prst="rect">
            <a:avLst/>
          </a:prstGeom>
          <a:solidFill>
            <a:schemeClr val="accent6"/>
          </a:solidFill>
        </p:spPr>
        <p:txBody>
          <a:bodyPr wrap="square">
            <a:spAutoFit/>
          </a:bodyPr>
          <a:lstStyle/>
          <a:p>
            <a:pPr marL="342900" indent="-342900">
              <a:buFont typeface="Arial" panose="020B0604020202020204" pitchFamily="34" charset="0"/>
              <a:buChar char="•"/>
            </a:pPr>
            <a:r>
              <a:rPr lang="en-US" altLang="ja-JP" sz="2400" dirty="0">
                <a:solidFill>
                  <a:schemeClr val="bg1"/>
                </a:solidFill>
              </a:rPr>
              <a:t>Encouraging  Improvement</a:t>
            </a:r>
          </a:p>
        </p:txBody>
      </p:sp>
      <p:sp>
        <p:nvSpPr>
          <p:cNvPr id="8" name="正方形/長方形 7"/>
          <p:cNvSpPr/>
          <p:nvPr/>
        </p:nvSpPr>
        <p:spPr>
          <a:xfrm>
            <a:off x="8703198" y="5844773"/>
            <a:ext cx="2518290" cy="461665"/>
          </a:xfrm>
          <a:prstGeom prst="rect">
            <a:avLst/>
          </a:prstGeom>
          <a:solidFill>
            <a:schemeClr val="accent6"/>
          </a:solidFill>
        </p:spPr>
        <p:txBody>
          <a:bodyPr wrap="square">
            <a:spAutoFit/>
          </a:bodyPr>
          <a:lstStyle/>
          <a:p>
            <a:pPr marL="342900" indent="-342900">
              <a:buFont typeface="Arial" panose="020B0604020202020204" pitchFamily="34" charset="0"/>
              <a:buChar char="•"/>
            </a:pPr>
            <a:r>
              <a:rPr lang="en-US" altLang="ja-JP" sz="2400" dirty="0">
                <a:solidFill>
                  <a:schemeClr val="bg1"/>
                </a:solidFill>
              </a:rPr>
              <a:t>Accountability</a:t>
            </a:r>
          </a:p>
        </p:txBody>
      </p:sp>
    </p:spTree>
    <p:extLst>
      <p:ext uri="{BB962C8B-B14F-4D97-AF65-F5344CB8AC3E}">
        <p14:creationId xmlns:p14="http://schemas.microsoft.com/office/powerpoint/2010/main" val="2219298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algn="ctr"/>
            <a:r>
              <a:rPr lang="en-US" altLang="ja-JP" dirty="0"/>
              <a:t>Japan’s national QA system </a:t>
            </a:r>
            <a:br>
              <a:rPr lang="en-US" altLang="ja-JP" dirty="0"/>
            </a:br>
            <a:r>
              <a:rPr lang="en-US" altLang="ja-JP" sz="3100" dirty="0"/>
              <a:t> Approval of Establishment and Institutional CEA</a:t>
            </a:r>
            <a:endParaRPr kumimoji="1" lang="en-US" altLang="ja-JP" sz="3100" dirty="0"/>
          </a:p>
        </p:txBody>
      </p:sp>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8</a:t>
            </a:fld>
            <a:endParaRPr lang="en-US" altLang="ja-JP" dirty="0"/>
          </a:p>
        </p:txBody>
      </p:sp>
      <p:grpSp>
        <p:nvGrpSpPr>
          <p:cNvPr id="6" name="グループ化 5"/>
          <p:cNvGrpSpPr/>
          <p:nvPr/>
        </p:nvGrpSpPr>
        <p:grpSpPr>
          <a:xfrm>
            <a:off x="545433" y="1263126"/>
            <a:ext cx="11133220" cy="5233076"/>
            <a:chOff x="0" y="-16210"/>
            <a:chExt cx="6124576" cy="4190932"/>
          </a:xfrm>
        </p:grpSpPr>
        <p:grpSp>
          <p:nvGrpSpPr>
            <p:cNvPr id="7" name="グループ化 6"/>
            <p:cNvGrpSpPr/>
            <p:nvPr/>
          </p:nvGrpSpPr>
          <p:grpSpPr>
            <a:xfrm>
              <a:off x="0" y="-16210"/>
              <a:ext cx="6124576" cy="4190932"/>
              <a:chOff x="0" y="-25019"/>
              <a:chExt cx="8754353" cy="6468600"/>
            </a:xfrm>
          </p:grpSpPr>
          <p:grpSp>
            <p:nvGrpSpPr>
              <p:cNvPr id="10" name="グループ化 9"/>
              <p:cNvGrpSpPr/>
              <p:nvPr/>
            </p:nvGrpSpPr>
            <p:grpSpPr>
              <a:xfrm>
                <a:off x="3766471" y="-25019"/>
                <a:ext cx="4987882" cy="6468600"/>
                <a:chOff x="3766471" y="-25019"/>
                <a:chExt cx="4987882" cy="6468600"/>
              </a:xfrm>
            </p:grpSpPr>
            <p:sp>
              <p:nvSpPr>
                <p:cNvPr id="29" name="正方形/長方形 28"/>
                <p:cNvSpPr/>
                <p:nvPr/>
              </p:nvSpPr>
              <p:spPr>
                <a:xfrm>
                  <a:off x="4634674" y="1759890"/>
                  <a:ext cx="4119679" cy="2430160"/>
                </a:xfrm>
                <a:prstGeom prst="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cxnSp>
              <p:nvCxnSpPr>
                <p:cNvPr id="30" name="直線コネクタ 29"/>
                <p:cNvCxnSpPr/>
                <p:nvPr/>
              </p:nvCxnSpPr>
              <p:spPr>
                <a:xfrm>
                  <a:off x="4361198" y="146380"/>
                  <a:ext cx="1628" cy="5827166"/>
                </a:xfrm>
                <a:prstGeom prst="line">
                  <a:avLst/>
                </a:prstGeom>
                <a:ln w="25400">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31" name="角丸四角形 30"/>
                <p:cNvSpPr/>
                <p:nvPr/>
              </p:nvSpPr>
              <p:spPr>
                <a:xfrm>
                  <a:off x="4634673" y="1759888"/>
                  <a:ext cx="1532239" cy="787750"/>
                </a:xfrm>
                <a:prstGeom prst="roundRect">
                  <a:avLst>
                    <a:gd name="adj" fmla="val 4710"/>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36000" bIns="0" numCol="1" spcCol="0" rtlCol="0" fromWordArt="0" anchor="ctr" anchorCtr="0" forceAA="0" compatLnSpc="1">
                  <a:prstTxWarp prst="textNoShape">
                    <a:avLst/>
                  </a:prstTxWarp>
                  <a:noAutofit/>
                </a:bodyPr>
                <a:lstStyle/>
                <a:p>
                  <a:pPr algn="ctr">
                    <a:lnSpc>
                      <a:spcPts val="15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Efforts within </a:t>
                  </a:r>
                  <a:r>
                    <a:rPr lang="en-US" sz="1600" kern="1200" dirty="0" err="1">
                      <a:solidFill>
                        <a:srgbClr val="000000"/>
                      </a:solidFill>
                      <a:effectLst/>
                      <a:ea typeface="ＭＳ 明朝" panose="02020609040205080304" pitchFamily="17" charset="-128"/>
                      <a:cs typeface="ＭＳ Ｐゴシック" panose="020B0600070205080204" pitchFamily="50" charset="-128"/>
                    </a:rPr>
                    <a:t>University:PDCA</a:t>
                  </a:r>
                  <a:r>
                    <a:rPr lang="en-US" sz="1600" kern="1200" dirty="0">
                      <a:solidFill>
                        <a:srgbClr val="000000"/>
                      </a:solidFill>
                      <a:effectLst/>
                      <a:ea typeface="ＭＳ 明朝" panose="02020609040205080304" pitchFamily="17" charset="-128"/>
                      <a:cs typeface="ＭＳ Ｐゴシック" panose="020B0600070205080204" pitchFamily="50" charset="-128"/>
                    </a:rPr>
                    <a:t>  </a:t>
                  </a:r>
                  <a:endParaRPr lang="ja-JP" sz="1600" dirty="0">
                    <a:effectLst/>
                    <a:ea typeface="ＭＳ Ｐゴシック" panose="020B0600070205080204" pitchFamily="50" charset="-128"/>
                    <a:cs typeface="ＭＳ Ｐゴシック" panose="020B0600070205080204" pitchFamily="50" charset="-128"/>
                  </a:endParaRPr>
                </a:p>
                <a:p>
                  <a:pPr algn="ctr">
                    <a:lnSpc>
                      <a:spcPts val="1500"/>
                    </a:lnSpc>
                    <a:spcAft>
                      <a:spcPts val="0"/>
                    </a:spcAft>
                  </a:pPr>
                  <a:r>
                    <a:rPr lang="en-US" sz="1600" b="1" kern="1200" dirty="0">
                      <a:solidFill>
                        <a:srgbClr val="33CC33"/>
                      </a:solidFill>
                      <a:effectLst/>
                      <a:ea typeface="ＭＳ 明朝" panose="02020609040205080304" pitchFamily="17" charset="-128"/>
                      <a:cs typeface="ＭＳ Ｐゴシック" panose="020B0600070205080204" pitchFamily="50" charset="-128"/>
                    </a:rPr>
                    <a:t>(Internal QA)</a:t>
                  </a:r>
                  <a:endParaRPr lang="ja-JP" sz="1600" dirty="0">
                    <a:effectLst/>
                    <a:ea typeface="ＭＳ Ｐゴシック" panose="020B0600070205080204" pitchFamily="50" charset="-128"/>
                    <a:cs typeface="ＭＳ Ｐゴシック" panose="020B0600070205080204" pitchFamily="50" charset="-128"/>
                  </a:endParaRPr>
                </a:p>
              </p:txBody>
            </p:sp>
            <p:sp>
              <p:nvSpPr>
                <p:cNvPr id="32" name="角丸四角形 31"/>
                <p:cNvSpPr/>
                <p:nvPr/>
              </p:nvSpPr>
              <p:spPr>
                <a:xfrm>
                  <a:off x="5840741" y="2614206"/>
                  <a:ext cx="1923537" cy="66068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5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 Education and research activities</a:t>
                  </a:r>
                  <a:endParaRPr lang="ja-JP" sz="1600" dirty="0">
                    <a:effectLst/>
                    <a:ea typeface="ＭＳ Ｐゴシック" panose="020B0600070205080204" pitchFamily="50" charset="-128"/>
                    <a:cs typeface="ＭＳ Ｐゴシック" panose="020B0600070205080204" pitchFamily="50" charset="-128"/>
                  </a:endParaRPr>
                </a:p>
              </p:txBody>
            </p:sp>
            <p:sp>
              <p:nvSpPr>
                <p:cNvPr id="33" name="角丸四角形 32"/>
                <p:cNvSpPr/>
                <p:nvPr/>
              </p:nvSpPr>
              <p:spPr>
                <a:xfrm>
                  <a:off x="4686166" y="3003799"/>
                  <a:ext cx="911308" cy="113709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5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Improve-ment and enhance-ment</a:t>
                  </a:r>
                  <a:endParaRPr lang="ja-JP" sz="1600" dirty="0">
                    <a:effectLst/>
                    <a:ea typeface="ＭＳ Ｐゴシック" panose="020B0600070205080204" pitchFamily="50" charset="-128"/>
                    <a:cs typeface="ＭＳ Ｐゴシック" panose="020B0600070205080204" pitchFamily="50" charset="-128"/>
                  </a:endParaRPr>
                </a:p>
              </p:txBody>
            </p:sp>
            <p:sp>
              <p:nvSpPr>
                <p:cNvPr id="34" name="角丸四角形 33"/>
                <p:cNvSpPr/>
                <p:nvPr/>
              </p:nvSpPr>
              <p:spPr>
                <a:xfrm>
                  <a:off x="7501689" y="3416415"/>
                  <a:ext cx="1128501" cy="54104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Self-evaluation</a:t>
                  </a:r>
                  <a:endParaRPr lang="ja-JP" sz="1600" dirty="0">
                    <a:effectLst/>
                    <a:ea typeface="ＭＳ Ｐゴシック" panose="020B0600070205080204" pitchFamily="50" charset="-128"/>
                    <a:cs typeface="ＭＳ Ｐゴシック" panose="020B0600070205080204" pitchFamily="50" charset="-128"/>
                  </a:endParaRPr>
                </a:p>
              </p:txBody>
            </p:sp>
            <p:sp>
              <p:nvSpPr>
                <p:cNvPr id="35" name="正方形/長方形 34"/>
                <p:cNvSpPr/>
                <p:nvPr/>
              </p:nvSpPr>
              <p:spPr>
                <a:xfrm>
                  <a:off x="5585116" y="4428149"/>
                  <a:ext cx="2406806" cy="10408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500"/>
                    </a:lnSpc>
                    <a:spcAft>
                      <a:spcPts val="0"/>
                    </a:spcAft>
                  </a:pPr>
                  <a:r>
                    <a:rPr lang="en-US" sz="1600" kern="1200" dirty="0">
                      <a:solidFill>
                        <a:srgbClr val="0070C0"/>
                      </a:solidFill>
                      <a:effectLst/>
                      <a:ea typeface="ＭＳ 明朝" panose="02020609040205080304" pitchFamily="17" charset="-128"/>
                      <a:cs typeface="Times New Roman" panose="02020603050405020304" pitchFamily="18" charset="0"/>
                    </a:rPr>
                    <a:t>Certified evaluation and accreditation(CEA)</a:t>
                  </a:r>
                  <a:endParaRPr lang="ja-JP" sz="1600" dirty="0">
                    <a:effectLst/>
                    <a:ea typeface="ＭＳ Ｐゴシック" panose="020B0600070205080204" pitchFamily="50" charset="-128"/>
                    <a:cs typeface="ＭＳ Ｐゴシック" panose="020B0600070205080204" pitchFamily="50" charset="-128"/>
                  </a:endParaRPr>
                </a:p>
                <a:p>
                  <a:pPr algn="ctr">
                    <a:lnSpc>
                      <a:spcPts val="1500"/>
                    </a:lnSpc>
                    <a:spcAft>
                      <a:spcPts val="0"/>
                    </a:spcAft>
                  </a:pPr>
                  <a:r>
                    <a:rPr lang="en-US" b="1" kern="1200" dirty="0">
                      <a:solidFill>
                        <a:srgbClr val="FF0000"/>
                      </a:solidFill>
                      <a:effectLst/>
                      <a:ea typeface="ＭＳ 明朝" panose="02020609040205080304" pitchFamily="17" charset="-128"/>
                      <a:cs typeface="Times New Roman" panose="02020603050405020304" pitchFamily="18" charset="0"/>
                    </a:rPr>
                    <a:t>(External QA)</a:t>
                  </a:r>
                  <a:r>
                    <a:rPr lang="en-US" b="1" kern="1200" dirty="0">
                      <a:solidFill>
                        <a:srgbClr val="000000"/>
                      </a:solidFill>
                      <a:effectLst/>
                      <a:ea typeface="ＭＳ 明朝" panose="02020609040205080304" pitchFamily="17" charset="-128"/>
                      <a:cs typeface="Times New Roman" panose="02020603050405020304" pitchFamily="18" charset="0"/>
                    </a:rPr>
                    <a:t> </a:t>
                  </a:r>
                  <a:endParaRPr lang="ja-JP" b="1" dirty="0">
                    <a:effectLst/>
                    <a:ea typeface="ＭＳ Ｐゴシック" panose="020B0600070205080204" pitchFamily="50" charset="-128"/>
                    <a:cs typeface="ＭＳ Ｐゴシック" panose="020B0600070205080204" pitchFamily="50" charset="-128"/>
                  </a:endParaRPr>
                </a:p>
                <a:p>
                  <a:pPr algn="ctr">
                    <a:lnSpc>
                      <a:spcPts val="1500"/>
                    </a:lnSpc>
                    <a:spcAft>
                      <a:spcPts val="0"/>
                    </a:spcAft>
                  </a:pPr>
                  <a:r>
                    <a:rPr lang="en-US" sz="1600" kern="1200" dirty="0">
                      <a:solidFill>
                        <a:srgbClr val="000000"/>
                      </a:solidFill>
                      <a:effectLst/>
                      <a:ea typeface="ＭＳ 明朝" panose="02020609040205080304" pitchFamily="17" charset="-128"/>
                      <a:cs typeface="Times New Roman" panose="02020603050405020304" pitchFamily="18" charset="0"/>
                    </a:rPr>
                    <a:t>(every 7 years)</a:t>
                  </a:r>
                  <a:endParaRPr lang="ja-JP" sz="1600" dirty="0">
                    <a:effectLst/>
                    <a:ea typeface="ＭＳ Ｐゴシック" panose="020B0600070205080204" pitchFamily="50" charset="-128"/>
                    <a:cs typeface="ＭＳ Ｐゴシック" panose="020B0600070205080204" pitchFamily="50" charset="-128"/>
                  </a:endParaRPr>
                </a:p>
              </p:txBody>
            </p:sp>
            <p:sp>
              <p:nvSpPr>
                <p:cNvPr id="36" name="右矢印 35"/>
                <p:cNvSpPr/>
                <p:nvPr/>
              </p:nvSpPr>
              <p:spPr>
                <a:xfrm rot="16200000">
                  <a:off x="4776169" y="3427567"/>
                  <a:ext cx="1823215" cy="142618"/>
                </a:xfrm>
                <a:prstGeom prst="rightArrow">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sp>
              <p:nvSpPr>
                <p:cNvPr id="37" name="右矢印 36"/>
                <p:cNvSpPr/>
                <p:nvPr/>
              </p:nvSpPr>
              <p:spPr>
                <a:xfrm rot="16200000">
                  <a:off x="6586665" y="3808503"/>
                  <a:ext cx="1073219" cy="130741"/>
                </a:xfrm>
                <a:prstGeom prst="rightArrow">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sp>
              <p:nvSpPr>
                <p:cNvPr id="38" name="テキスト ボックス 43"/>
                <p:cNvSpPr txBox="1"/>
                <p:nvPr/>
              </p:nvSpPr>
              <p:spPr>
                <a:xfrm>
                  <a:off x="6209451" y="419249"/>
                  <a:ext cx="2325232" cy="271726"/>
                </a:xfrm>
                <a:prstGeom prst="rect">
                  <a:avLst/>
                </a:prstGeom>
                <a:noFill/>
              </p:spPr>
              <p:txBody>
                <a:bodyPr wrap="square" rtlCol="0">
                  <a:noAutofit/>
                </a:bodyPr>
                <a:lstStyle/>
                <a:p>
                  <a:pPr>
                    <a:lnSpc>
                      <a:spcPts val="1500"/>
                    </a:lnSpc>
                    <a:spcAft>
                      <a:spcPts val="0"/>
                    </a:spcAft>
                  </a:pPr>
                  <a:r>
                    <a:rPr lang="en-US" sz="1600" kern="1200" dirty="0">
                      <a:solidFill>
                        <a:srgbClr val="0070C0"/>
                      </a:solidFill>
                      <a:effectLst/>
                      <a:ea typeface="ＭＳ 明朝" panose="02020609040205080304" pitchFamily="17" charset="-128"/>
                      <a:cs typeface="Times New Roman" panose="02020603050405020304" pitchFamily="18" charset="0"/>
                    </a:rPr>
                    <a:t>Public-information disclosure</a:t>
                  </a:r>
                  <a:endParaRPr lang="ja-JP" sz="1600">
                    <a:effectLst/>
                    <a:ea typeface="ＭＳ Ｐゴシック" panose="020B0600070205080204" pitchFamily="50" charset="-128"/>
                    <a:cs typeface="ＭＳ Ｐゴシック" panose="020B0600070205080204" pitchFamily="50" charset="-128"/>
                  </a:endParaRPr>
                </a:p>
              </p:txBody>
            </p:sp>
            <p:sp>
              <p:nvSpPr>
                <p:cNvPr id="39" name="右矢印 38"/>
                <p:cNvSpPr/>
                <p:nvPr/>
              </p:nvSpPr>
              <p:spPr>
                <a:xfrm rot="16200000">
                  <a:off x="5865206" y="1508901"/>
                  <a:ext cx="1925699" cy="231041"/>
                </a:xfrm>
                <a:prstGeom prst="rightArrow">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sp>
              <p:nvSpPr>
                <p:cNvPr id="40" name="右矢印 39"/>
                <p:cNvSpPr/>
                <p:nvPr/>
              </p:nvSpPr>
              <p:spPr>
                <a:xfrm rot="16200000">
                  <a:off x="6690391" y="1978156"/>
                  <a:ext cx="2765705" cy="191343"/>
                </a:xfrm>
                <a:prstGeom prst="rightArrow">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sp>
              <p:nvSpPr>
                <p:cNvPr id="41" name="テキスト ボックス 50"/>
                <p:cNvSpPr txBox="1"/>
                <p:nvPr/>
              </p:nvSpPr>
              <p:spPr>
                <a:xfrm>
                  <a:off x="4866468" y="5848171"/>
                  <a:ext cx="3789358" cy="595410"/>
                </a:xfrm>
                <a:prstGeom prst="rect">
                  <a:avLst/>
                </a:prstGeom>
                <a:noFill/>
              </p:spPr>
              <p:txBody>
                <a:bodyPr wrap="square" rtlCol="0">
                  <a:noAutofit/>
                </a:bodyPr>
                <a:lstStyle/>
                <a:p>
                  <a:pPr algn="ctr">
                    <a:lnSpc>
                      <a:spcPts val="1500"/>
                    </a:lnSpc>
                    <a:spcAft>
                      <a:spcPts val="0"/>
                    </a:spcAft>
                  </a:pPr>
                  <a:r>
                    <a:rPr lang="en-US" kern="1200" dirty="0">
                      <a:solidFill>
                        <a:srgbClr val="0070C0"/>
                      </a:solidFill>
                      <a:effectLst/>
                      <a:ea typeface="ＭＳ 明朝" panose="02020609040205080304" pitchFamily="17" charset="-128"/>
                      <a:cs typeface="Times New Roman" panose="02020603050405020304" pitchFamily="18" charset="0"/>
                    </a:rPr>
                    <a:t>Standards for Evaluation and Accreditation</a:t>
                  </a:r>
                </a:p>
                <a:p>
                  <a:pPr algn="ctr">
                    <a:lnSpc>
                      <a:spcPts val="1500"/>
                    </a:lnSpc>
                    <a:spcAft>
                      <a:spcPts val="0"/>
                    </a:spcAft>
                  </a:pPr>
                  <a:r>
                    <a:rPr lang="en-US" kern="1200" dirty="0">
                      <a:solidFill>
                        <a:srgbClr val="0070C0"/>
                      </a:solidFill>
                      <a:effectLst/>
                      <a:ea typeface="ＭＳ 明朝" panose="02020609040205080304" pitchFamily="17" charset="-128"/>
                      <a:cs typeface="Times New Roman" panose="02020603050405020304" pitchFamily="18" charset="0"/>
                    </a:rPr>
                    <a:t>(by QA agency)</a:t>
                  </a:r>
                  <a:endParaRPr lang="ja-JP" dirty="0">
                    <a:effectLst/>
                    <a:ea typeface="ＭＳ Ｐゴシック" panose="020B0600070205080204" pitchFamily="50" charset="-128"/>
                    <a:cs typeface="ＭＳ Ｐゴシック" panose="020B0600070205080204" pitchFamily="50" charset="-128"/>
                  </a:endParaRPr>
                </a:p>
              </p:txBody>
            </p:sp>
            <p:sp>
              <p:nvSpPr>
                <p:cNvPr id="42" name="正方形/長方形 41"/>
                <p:cNvSpPr/>
                <p:nvPr/>
              </p:nvSpPr>
              <p:spPr>
                <a:xfrm>
                  <a:off x="3766471" y="4670029"/>
                  <a:ext cx="1872598" cy="71350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500"/>
                    </a:lnSpc>
                    <a:spcAft>
                      <a:spcPts val="0"/>
                    </a:spcAft>
                  </a:pPr>
                  <a:r>
                    <a:rPr lang="en-US" sz="1600" kern="1200" dirty="0">
                      <a:solidFill>
                        <a:srgbClr val="FF0000"/>
                      </a:solidFill>
                      <a:effectLst/>
                      <a:ea typeface="ＭＳ 明朝" panose="02020609040205080304" pitchFamily="17" charset="-128"/>
                      <a:cs typeface="Times New Roman" panose="02020603050405020304" pitchFamily="18" charset="0"/>
                    </a:rPr>
                    <a:t>Checking for countermeasure to follow-up</a:t>
                  </a:r>
                  <a:endParaRPr lang="ja-JP" sz="1600" dirty="0">
                    <a:effectLst/>
                    <a:ea typeface="ＭＳ Ｐゴシック" panose="020B0600070205080204" pitchFamily="50" charset="-128"/>
                    <a:cs typeface="ＭＳ Ｐゴシック" panose="020B0600070205080204" pitchFamily="50" charset="-128"/>
                  </a:endParaRPr>
                </a:p>
              </p:txBody>
            </p:sp>
            <p:cxnSp>
              <p:nvCxnSpPr>
                <p:cNvPr id="43" name="直線矢印コネクタ 42"/>
                <p:cNvCxnSpPr/>
                <p:nvPr/>
              </p:nvCxnSpPr>
              <p:spPr>
                <a:xfrm flipH="1" flipV="1">
                  <a:off x="5569329" y="3746383"/>
                  <a:ext cx="1909677" cy="21318"/>
                </a:xfrm>
                <a:prstGeom prst="straightConnector1">
                  <a:avLst/>
                </a:prstGeom>
                <a:ln w="317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V="1">
                  <a:off x="5612067" y="3282235"/>
                  <a:ext cx="599014" cy="269628"/>
                </a:xfrm>
                <a:prstGeom prst="straightConnector1">
                  <a:avLst/>
                </a:prstGeom>
                <a:ln w="317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7529016" y="3282236"/>
                  <a:ext cx="324393" cy="132291"/>
                </a:xfrm>
                <a:prstGeom prst="straightConnector1">
                  <a:avLst/>
                </a:prstGeom>
                <a:ln w="317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46" name="テキスト ボックス 65"/>
                <p:cNvSpPr txBox="1"/>
                <p:nvPr/>
              </p:nvSpPr>
              <p:spPr>
                <a:xfrm>
                  <a:off x="5569329" y="-25019"/>
                  <a:ext cx="2042815" cy="319134"/>
                </a:xfrm>
                <a:prstGeom prst="rect">
                  <a:avLst/>
                </a:prstGeom>
                <a:noFill/>
              </p:spPr>
              <p:txBody>
                <a:bodyPr wrap="square" rtlCol="0">
                  <a:noAutofit/>
                </a:bodyPr>
                <a:lstStyle/>
                <a:p>
                  <a:pPr algn="ctr">
                    <a:lnSpc>
                      <a:spcPts val="1500"/>
                    </a:lnSpc>
                    <a:spcAft>
                      <a:spcPts val="0"/>
                    </a:spcAft>
                  </a:pPr>
                  <a:r>
                    <a:rPr lang="en-US" kern="1200" dirty="0">
                      <a:solidFill>
                        <a:srgbClr val="000000"/>
                      </a:solidFill>
                      <a:effectLst/>
                      <a:ea typeface="ＭＳ 明朝" panose="02020609040205080304" pitchFamily="17" charset="-128"/>
                      <a:cs typeface="Times New Roman" panose="02020603050405020304" pitchFamily="18" charset="0"/>
                    </a:rPr>
                    <a:t>[Continuous QA]</a:t>
                  </a:r>
                  <a:endParaRPr lang="ja-JP" dirty="0">
                    <a:effectLst/>
                    <a:ea typeface="ＭＳ Ｐゴシック" panose="020B0600070205080204" pitchFamily="50" charset="-128"/>
                    <a:cs typeface="ＭＳ Ｐゴシック" panose="020B0600070205080204" pitchFamily="50" charset="-128"/>
                  </a:endParaRPr>
                </a:p>
              </p:txBody>
            </p:sp>
          </p:grpSp>
          <p:grpSp>
            <p:nvGrpSpPr>
              <p:cNvPr id="11" name="グループ化 10"/>
              <p:cNvGrpSpPr/>
              <p:nvPr/>
            </p:nvGrpSpPr>
            <p:grpSpPr>
              <a:xfrm>
                <a:off x="0" y="0"/>
                <a:ext cx="4650917" cy="6430581"/>
                <a:chOff x="0" y="0"/>
                <a:chExt cx="4650917" cy="6430581"/>
              </a:xfrm>
            </p:grpSpPr>
            <p:grpSp>
              <p:nvGrpSpPr>
                <p:cNvPr id="12" name="グループ化 11"/>
                <p:cNvGrpSpPr/>
                <p:nvPr/>
              </p:nvGrpSpPr>
              <p:grpSpPr>
                <a:xfrm>
                  <a:off x="0" y="746321"/>
                  <a:ext cx="2013120" cy="4753236"/>
                  <a:chOff x="0" y="746321"/>
                  <a:chExt cx="2013120" cy="4753236"/>
                </a:xfrm>
              </p:grpSpPr>
              <p:sp>
                <p:nvSpPr>
                  <p:cNvPr id="21" name="角丸四角形 20"/>
                  <p:cNvSpPr/>
                  <p:nvPr/>
                </p:nvSpPr>
                <p:spPr>
                  <a:xfrm>
                    <a:off x="30893" y="853417"/>
                    <a:ext cx="1940010" cy="74986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4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 Application for establishment approval</a:t>
                    </a:r>
                    <a:endParaRPr lang="ja-JP" sz="1600" dirty="0">
                      <a:effectLst/>
                      <a:ea typeface="ＭＳ Ｐゴシック" panose="020B0600070205080204" pitchFamily="50" charset="-128"/>
                      <a:cs typeface="ＭＳ Ｐゴシック" panose="020B0600070205080204" pitchFamily="50" charset="-128"/>
                    </a:endParaRPr>
                  </a:p>
                </p:txBody>
              </p:sp>
              <p:sp>
                <p:nvSpPr>
                  <p:cNvPr id="22" name="角丸四角形 21"/>
                  <p:cNvSpPr/>
                  <p:nvPr/>
                </p:nvSpPr>
                <p:spPr>
                  <a:xfrm>
                    <a:off x="260524" y="2122040"/>
                    <a:ext cx="1604318" cy="7414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4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Approval by the MEXT minister</a:t>
                    </a:r>
                    <a:endParaRPr lang="ja-JP" sz="1600">
                      <a:effectLst/>
                      <a:ea typeface="ＭＳ Ｐゴシック" panose="020B0600070205080204" pitchFamily="50" charset="-128"/>
                      <a:cs typeface="ＭＳ Ｐゴシック" panose="020B0600070205080204" pitchFamily="50" charset="-128"/>
                    </a:endParaRPr>
                  </a:p>
                </p:txBody>
              </p:sp>
              <p:sp>
                <p:nvSpPr>
                  <p:cNvPr id="23" name="角丸四角形 22"/>
                  <p:cNvSpPr/>
                  <p:nvPr/>
                </p:nvSpPr>
                <p:spPr>
                  <a:xfrm>
                    <a:off x="260524" y="3308289"/>
                    <a:ext cx="1604318" cy="7414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400"/>
                      </a:lnSpc>
                      <a:spcAft>
                        <a:spcPts val="0"/>
                      </a:spcAft>
                    </a:pPr>
                    <a:r>
                      <a:rPr lang="en-US" sz="1600" kern="1200" dirty="0">
                        <a:solidFill>
                          <a:srgbClr val="000000"/>
                        </a:solidFill>
                        <a:effectLst/>
                        <a:ea typeface="ＭＳ 明朝" panose="02020609040205080304" pitchFamily="17" charset="-128"/>
                        <a:cs typeface="ＭＳ Ｐゴシック" panose="020B0600070205080204" pitchFamily="50" charset="-128"/>
                      </a:rPr>
                      <a:t>Establishment of universities</a:t>
                    </a:r>
                    <a:endParaRPr lang="ja-JP" sz="1600">
                      <a:effectLst/>
                      <a:ea typeface="ＭＳ Ｐゴシック" panose="020B0600070205080204" pitchFamily="50" charset="-128"/>
                      <a:cs typeface="ＭＳ Ｐゴシック" panose="020B0600070205080204" pitchFamily="50" charset="-128"/>
                    </a:endParaRPr>
                  </a:p>
                </p:txBody>
              </p:sp>
              <p:sp>
                <p:nvSpPr>
                  <p:cNvPr id="24" name="角丸四角形 23"/>
                  <p:cNvSpPr/>
                  <p:nvPr/>
                </p:nvSpPr>
                <p:spPr>
                  <a:xfrm>
                    <a:off x="260524" y="4601627"/>
                    <a:ext cx="1604318" cy="7414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200"/>
                      </a:lnSpc>
                      <a:spcAft>
                        <a:spcPts val="0"/>
                      </a:spcAft>
                    </a:pPr>
                    <a:r>
                      <a:rPr lang="en-US" sz="1600" kern="1200" dirty="0">
                        <a:solidFill>
                          <a:srgbClr val="000000"/>
                        </a:solidFill>
                        <a:effectLst/>
                        <a:latin typeface="Times New Roman" panose="02020603050405020304" pitchFamily="18" charset="0"/>
                        <a:ea typeface="ＭＳ 明朝" panose="02020609040205080304" pitchFamily="17" charset="-128"/>
                        <a:cs typeface="ＭＳ Ｐゴシック" panose="020B0600070205080204" pitchFamily="50" charset="-128"/>
                      </a:rPr>
                      <a:t>Completed year</a:t>
                    </a:r>
                    <a:endParaRPr lang="ja-JP" sz="16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25" name="直線矢印コネクタ 24"/>
                  <p:cNvCxnSpPr>
                    <a:endCxn id="22" idx="0"/>
                  </p:cNvCxnSpPr>
                  <p:nvPr/>
                </p:nvCxnSpPr>
                <p:spPr>
                  <a:xfrm flipH="1">
                    <a:off x="1062683" y="1603277"/>
                    <a:ext cx="3194" cy="518763"/>
                  </a:xfrm>
                  <a:prstGeom prst="straightConnector1">
                    <a:avLst/>
                  </a:prstGeom>
                  <a:ln w="317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1055478" y="2863445"/>
                    <a:ext cx="7205" cy="411896"/>
                  </a:xfrm>
                  <a:prstGeom prst="straightConnector1">
                    <a:avLst/>
                  </a:prstGeom>
                  <a:ln w="317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1055478" y="4049694"/>
                    <a:ext cx="0" cy="551933"/>
                  </a:xfrm>
                  <a:prstGeom prst="straightConnector1">
                    <a:avLst/>
                  </a:prstGeom>
                  <a:ln w="317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0" y="746321"/>
                    <a:ext cx="2013120" cy="4753236"/>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grpSp>
            <p:grpSp>
              <p:nvGrpSpPr>
                <p:cNvPr id="13" name="グループ化 12"/>
                <p:cNvGrpSpPr/>
                <p:nvPr/>
              </p:nvGrpSpPr>
              <p:grpSpPr>
                <a:xfrm>
                  <a:off x="1094034" y="1595772"/>
                  <a:ext cx="3556883" cy="3079180"/>
                  <a:chOff x="1094034" y="1595772"/>
                  <a:chExt cx="3556883" cy="3079180"/>
                </a:xfrm>
              </p:grpSpPr>
              <p:sp>
                <p:nvSpPr>
                  <p:cNvPr id="16" name="正方形/長方形 15"/>
                  <p:cNvSpPr/>
                  <p:nvPr/>
                </p:nvSpPr>
                <p:spPr>
                  <a:xfrm>
                    <a:off x="2144228" y="1595772"/>
                    <a:ext cx="1987846" cy="13345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400"/>
                      </a:lnSpc>
                      <a:spcAft>
                        <a:spcPts val="0"/>
                      </a:spcAft>
                    </a:pPr>
                    <a:r>
                      <a:rPr lang="en-US" sz="1600" kern="1200" dirty="0">
                        <a:solidFill>
                          <a:srgbClr val="0070C0"/>
                        </a:solidFill>
                        <a:effectLst/>
                        <a:ea typeface="ＭＳ 明朝" panose="02020609040205080304" pitchFamily="17" charset="-128"/>
                        <a:cs typeface="Times New Roman" panose="02020603050405020304" pitchFamily="18" charset="0"/>
                      </a:rPr>
                      <a:t>Approval review </a:t>
                    </a:r>
                    <a:r>
                      <a:rPr lang="en-US" sz="1600" kern="1200" dirty="0">
                        <a:solidFill>
                          <a:srgbClr val="000000"/>
                        </a:solidFill>
                        <a:effectLst/>
                        <a:ea typeface="ＭＳ 明朝" panose="02020609040205080304" pitchFamily="17" charset="-128"/>
                        <a:cs typeface="Times New Roman" panose="02020603050405020304" pitchFamily="18" charset="0"/>
                      </a:rPr>
                      <a:t>by the Council for University Establishment and School Corporation </a:t>
                    </a:r>
                    <a:endParaRPr lang="ja-JP" sz="1600" dirty="0">
                      <a:effectLst/>
                      <a:ea typeface="ＭＳ Ｐゴシック" panose="020B0600070205080204" pitchFamily="50" charset="-128"/>
                      <a:cs typeface="ＭＳ Ｐゴシック" panose="020B0600070205080204" pitchFamily="50" charset="-128"/>
                    </a:endParaRPr>
                  </a:p>
                </p:txBody>
              </p:sp>
              <p:sp>
                <p:nvSpPr>
                  <p:cNvPr id="17" name="正方形/長方形 16"/>
                  <p:cNvSpPr/>
                  <p:nvPr/>
                </p:nvSpPr>
                <p:spPr>
                  <a:xfrm>
                    <a:off x="2125367" y="3943257"/>
                    <a:ext cx="2154176" cy="7316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500"/>
                      </a:lnSpc>
                      <a:spcAft>
                        <a:spcPts val="0"/>
                      </a:spcAft>
                    </a:pPr>
                    <a:r>
                      <a:rPr lang="en-US" sz="1600" kern="1200" dirty="0">
                        <a:solidFill>
                          <a:srgbClr val="0070C0"/>
                        </a:solidFill>
                        <a:effectLst/>
                        <a:ea typeface="ＭＳ 明朝" panose="02020609040205080304" pitchFamily="17" charset="-128"/>
                        <a:cs typeface="Times New Roman" panose="02020603050405020304" pitchFamily="18" charset="0"/>
                      </a:rPr>
                      <a:t>Follow-up</a:t>
                    </a:r>
                    <a:r>
                      <a:rPr lang="en-US" sz="1600" kern="1200" dirty="0">
                        <a:solidFill>
                          <a:srgbClr val="000000"/>
                        </a:solidFill>
                        <a:effectLst/>
                        <a:ea typeface="ＭＳ 明朝" panose="02020609040205080304" pitchFamily="17" charset="-128"/>
                        <a:cs typeface="Times New Roman" panose="02020603050405020304" pitchFamily="18" charset="0"/>
                      </a:rPr>
                      <a:t> after establishment</a:t>
                    </a:r>
                  </a:p>
                  <a:p>
                    <a:pPr>
                      <a:lnSpc>
                        <a:spcPts val="1500"/>
                      </a:lnSpc>
                      <a:spcAft>
                        <a:spcPts val="0"/>
                      </a:spcAft>
                    </a:pPr>
                    <a:r>
                      <a:rPr lang="en-US" altLang="ja-JP" sz="1400" dirty="0">
                        <a:solidFill>
                          <a:srgbClr val="000000"/>
                        </a:solidFill>
                        <a:ea typeface="ＭＳ 明朝" panose="02020609040205080304" pitchFamily="17" charset="-128"/>
                        <a:cs typeface="Times New Roman" panose="02020603050405020304" pitchFamily="18" charset="0"/>
                      </a:rPr>
                      <a:t>(4years for a 4year universities)</a:t>
                    </a:r>
                    <a:endParaRPr lang="ja-JP" sz="1400" dirty="0">
                      <a:effectLst/>
                      <a:ea typeface="ＭＳ Ｐゴシック" panose="020B0600070205080204" pitchFamily="50" charset="-128"/>
                      <a:cs typeface="ＭＳ Ｐゴシック" panose="020B0600070205080204" pitchFamily="50" charset="-128"/>
                    </a:endParaRPr>
                  </a:p>
                </p:txBody>
              </p:sp>
              <p:sp>
                <p:nvSpPr>
                  <p:cNvPr id="18" name="曲折矢印 17"/>
                  <p:cNvSpPr/>
                  <p:nvPr/>
                </p:nvSpPr>
                <p:spPr>
                  <a:xfrm rot="10800000">
                    <a:off x="1130131" y="2897025"/>
                    <a:ext cx="1143513" cy="1548071"/>
                  </a:xfrm>
                  <a:prstGeom prst="bentArrow">
                    <a:avLst>
                      <a:gd name="adj1" fmla="val 2089"/>
                      <a:gd name="adj2" fmla="val 6774"/>
                      <a:gd name="adj3" fmla="val 13861"/>
                      <a:gd name="adj4" fmla="val 4571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sp>
                <p:nvSpPr>
                  <p:cNvPr id="19" name="右矢印 18"/>
                  <p:cNvSpPr/>
                  <p:nvPr/>
                </p:nvSpPr>
                <p:spPr>
                  <a:xfrm flipH="1">
                    <a:off x="1094034" y="1677199"/>
                    <a:ext cx="1043248" cy="1653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a:p>
                </p:txBody>
              </p:sp>
              <p:cxnSp>
                <p:nvCxnSpPr>
                  <p:cNvPr id="20" name="直線矢印コネクタ 19"/>
                  <p:cNvCxnSpPr/>
                  <p:nvPr/>
                </p:nvCxnSpPr>
                <p:spPr>
                  <a:xfrm>
                    <a:off x="2040447" y="3272497"/>
                    <a:ext cx="2610470" cy="24366"/>
                  </a:xfrm>
                  <a:prstGeom prst="straightConnector1">
                    <a:avLst/>
                  </a:prstGeom>
                  <a:ln w="317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grpSp>
            <p:sp>
              <p:nvSpPr>
                <p:cNvPr id="14" name="テキスト ボックス 49"/>
                <p:cNvSpPr txBox="1"/>
                <p:nvPr/>
              </p:nvSpPr>
              <p:spPr>
                <a:xfrm>
                  <a:off x="212991" y="5883749"/>
                  <a:ext cx="4148208" cy="546832"/>
                </a:xfrm>
                <a:prstGeom prst="rect">
                  <a:avLst/>
                </a:prstGeom>
                <a:noFill/>
              </p:spPr>
              <p:txBody>
                <a:bodyPr wrap="square" rtlCol="0">
                  <a:noAutofit/>
                </a:bodyPr>
                <a:lstStyle/>
                <a:p>
                  <a:pPr algn="ctr">
                    <a:lnSpc>
                      <a:spcPts val="1500"/>
                    </a:lnSpc>
                    <a:spcAft>
                      <a:spcPts val="0"/>
                    </a:spcAft>
                  </a:pPr>
                  <a:r>
                    <a:rPr lang="en-US" kern="1200" dirty="0">
                      <a:solidFill>
                        <a:srgbClr val="0070C0"/>
                      </a:solidFill>
                      <a:effectLst/>
                      <a:ea typeface="ＭＳ 明朝" panose="02020609040205080304" pitchFamily="17" charset="-128"/>
                      <a:cs typeface="Times New Roman" panose="02020603050405020304" pitchFamily="18" charset="0"/>
                    </a:rPr>
                    <a:t>Standards for the Establishment of Universities </a:t>
                  </a:r>
                </a:p>
              </p:txBody>
            </p:sp>
            <p:sp>
              <p:nvSpPr>
                <p:cNvPr id="15" name="テキスト ボックス 66"/>
                <p:cNvSpPr txBox="1"/>
                <p:nvPr/>
              </p:nvSpPr>
              <p:spPr>
                <a:xfrm>
                  <a:off x="318327" y="0"/>
                  <a:ext cx="3803201" cy="652650"/>
                </a:xfrm>
                <a:prstGeom prst="rect">
                  <a:avLst/>
                </a:prstGeom>
                <a:noFill/>
              </p:spPr>
              <p:txBody>
                <a:bodyPr wrap="square" rtlCol="0">
                  <a:noAutofit/>
                </a:bodyPr>
                <a:lstStyle/>
                <a:p>
                  <a:pPr marL="268288" indent="-268288">
                    <a:lnSpc>
                      <a:spcPts val="1500"/>
                    </a:lnSpc>
                    <a:spcAft>
                      <a:spcPts val="0"/>
                    </a:spcAft>
                  </a:pPr>
                  <a:r>
                    <a:rPr lang="en-US" dirty="0">
                      <a:solidFill>
                        <a:srgbClr val="000000"/>
                      </a:solidFill>
                      <a:latin typeface="Calibri" panose="020F0502020204030204" pitchFamily="34" charset="0"/>
                      <a:ea typeface="ＭＳ 明朝" panose="02020609040205080304" pitchFamily="17" charset="-128"/>
                      <a:cs typeface="Times New Roman" panose="02020603050405020304" pitchFamily="18" charset="0"/>
                    </a:rPr>
                    <a:t>[QA:</a:t>
                  </a:r>
                  <a:r>
                    <a:rPr lang="en-US" kern="1200" dirty="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from an application for establishment approval to completion]</a:t>
                  </a:r>
                  <a:endParaRPr lang="ja-JP" dirty="0">
                    <a:effectLst/>
                    <a:latin typeface="Calibri" panose="020F0502020204030204" pitchFamily="34" charset="0"/>
                    <a:ea typeface="ＭＳ Ｐゴシック" panose="020B0600070205080204" pitchFamily="50" charset="-128"/>
                    <a:cs typeface="ＭＳ Ｐゴシック" panose="020B0600070205080204" pitchFamily="50" charset="-128"/>
                  </a:endParaRPr>
                </a:p>
              </p:txBody>
            </p:sp>
          </p:grpSp>
        </p:grpSp>
        <p:sp>
          <p:nvSpPr>
            <p:cNvPr id="8" name="テキスト ボックス 2"/>
            <p:cNvSpPr txBox="1">
              <a:spLocks noChangeArrowheads="1"/>
            </p:cNvSpPr>
            <p:nvPr/>
          </p:nvSpPr>
          <p:spPr bwMode="auto">
            <a:xfrm>
              <a:off x="3896322" y="3600926"/>
              <a:ext cx="2228254" cy="176647"/>
            </a:xfrm>
            <a:prstGeom prst="rect">
              <a:avLst/>
            </a:prstGeom>
            <a:noFill/>
            <a:ln w="9525">
              <a:noFill/>
              <a:miter lim="800000"/>
              <a:headEnd/>
              <a:tailEnd/>
            </a:ln>
          </p:spPr>
          <p:txBody>
            <a:bodyPr rot="0" vert="horz" wrap="square" lIns="91440" tIns="45720" rIns="91440" bIns="45720" anchor="t" anchorCtr="0">
              <a:spAutoFit/>
            </a:bodyPr>
            <a:lstStyle/>
            <a:p>
              <a:pPr algn="ctr">
                <a:lnSpc>
                  <a:spcPts val="1000"/>
                </a:lnSpc>
                <a:spcAft>
                  <a:spcPts val="0"/>
                </a:spcAft>
              </a:pPr>
              <a:r>
                <a:rPr lang="ja-JP" sz="1400" kern="100" dirty="0">
                  <a:effectLst/>
                  <a:ea typeface="ＭＳ 明朝" panose="02020609040205080304" pitchFamily="17" charset="-128"/>
                  <a:cs typeface="Times New Roman" panose="02020603050405020304" pitchFamily="18" charset="0"/>
                </a:rPr>
                <a:t>【</a:t>
              </a:r>
              <a:r>
                <a:rPr lang="en-US" sz="1400" kern="100" dirty="0">
                  <a:effectLst/>
                  <a:ea typeface="ＭＳ 明朝" panose="02020609040205080304" pitchFamily="17" charset="-128"/>
                  <a:cs typeface="Times New Roman" panose="02020603050405020304" pitchFamily="18" charset="0"/>
                </a:rPr>
                <a:t>Article 109--2, School Education Law</a:t>
              </a:r>
              <a:r>
                <a:rPr lang="en-US" altLang="ja-JP" sz="1400" kern="100" dirty="0">
                  <a:effectLst/>
                  <a:ea typeface="ＭＳ 明朝" panose="02020609040205080304" pitchFamily="17" charset="-128"/>
                  <a:cs typeface="Times New Roman" panose="02020603050405020304" pitchFamily="18" charset="0"/>
                </a:rPr>
                <a:t>】</a:t>
              </a:r>
              <a:endParaRPr lang="ja-JP" sz="1400" kern="100" dirty="0">
                <a:effectLst/>
                <a:ea typeface="ＭＳ 明朝" panose="02020609040205080304" pitchFamily="17" charset="-128"/>
                <a:cs typeface="Times New Roman" panose="02020603050405020304" pitchFamily="18" charset="0"/>
              </a:endParaRPr>
            </a:p>
          </p:txBody>
        </p:sp>
        <p:sp>
          <p:nvSpPr>
            <p:cNvPr id="9" name="テキスト ボックス 2"/>
            <p:cNvSpPr txBox="1">
              <a:spLocks noChangeArrowheads="1"/>
            </p:cNvSpPr>
            <p:nvPr/>
          </p:nvSpPr>
          <p:spPr bwMode="auto">
            <a:xfrm>
              <a:off x="3548272" y="614358"/>
              <a:ext cx="1883503" cy="39528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ts val="1500"/>
                </a:lnSpc>
                <a:spcAft>
                  <a:spcPts val="0"/>
                </a:spcAft>
              </a:pPr>
              <a:r>
                <a:rPr lang="ja-JP" sz="1400" kern="100" dirty="0">
                  <a:effectLst/>
                  <a:ea typeface="ＭＳ 明朝" panose="02020609040205080304" pitchFamily="17" charset="-128"/>
                  <a:cs typeface="Times New Roman" panose="02020603050405020304" pitchFamily="18" charset="0"/>
                </a:rPr>
                <a:t>【</a:t>
              </a:r>
              <a:r>
                <a:rPr lang="en-US" sz="1400" kern="100" dirty="0">
                  <a:effectLst/>
                  <a:ea typeface="ＭＳ 明朝" panose="02020609040205080304" pitchFamily="17" charset="-128"/>
                  <a:cs typeface="Times New Roman" panose="02020603050405020304" pitchFamily="18" charset="0"/>
                </a:rPr>
                <a:t>Paragraph 2, Article 172, Enforcement Regulation of School Education Law</a:t>
              </a:r>
              <a:r>
                <a:rPr lang="en-US" altLang="ja-JP" sz="1400" kern="100" dirty="0">
                  <a:effectLst/>
                  <a:ea typeface="ＭＳ 明朝" panose="02020609040205080304" pitchFamily="17" charset="-128"/>
                  <a:cs typeface="Times New Roman" panose="02020603050405020304" pitchFamily="18" charset="0"/>
                </a:rPr>
                <a:t>】</a:t>
              </a:r>
              <a:endParaRPr lang="ja-JP" sz="1400" kern="100" dirty="0">
                <a:effectLst/>
                <a:ea typeface="ＭＳ 明朝" panose="02020609040205080304" pitchFamily="17" charset="-128"/>
                <a:cs typeface="Times New Roman" panose="02020603050405020304" pitchFamily="18" charset="0"/>
              </a:endParaRPr>
            </a:p>
          </p:txBody>
        </p:sp>
      </p:grpSp>
      <p:sp>
        <p:nvSpPr>
          <p:cNvPr id="47" name="正方形/長方形 46"/>
          <p:cNvSpPr/>
          <p:nvPr/>
        </p:nvSpPr>
        <p:spPr>
          <a:xfrm>
            <a:off x="8378042" y="5270703"/>
            <a:ext cx="1660441" cy="23173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b="1" dirty="0">
                <a:solidFill>
                  <a:srgbClr val="FF0000"/>
                </a:solidFill>
                <a:ea typeface="ＭＳ 明朝" panose="02020609040205080304" pitchFamily="17" charset="-128"/>
                <a:cs typeface="Times New Roman" panose="02020603050405020304" pitchFamily="18" charset="0"/>
              </a:rPr>
              <a:t>(External QA)</a:t>
            </a:r>
            <a:r>
              <a:rPr lang="en-US" altLang="ja-JP" b="1" dirty="0">
                <a:solidFill>
                  <a:srgbClr val="000000"/>
                </a:solidFill>
                <a:ea typeface="ＭＳ 明朝" panose="02020609040205080304" pitchFamily="17" charset="-128"/>
                <a:cs typeface="Times New Roman" panose="02020603050405020304" pitchFamily="18" charset="0"/>
              </a:rPr>
              <a:t> </a:t>
            </a:r>
            <a:endParaRPr lang="en-US" altLang="ja-JP" b="1" dirty="0">
              <a:ea typeface="ＭＳ Ｐゴシック" panose="020B0600070205080204" pitchFamily="50" charset="-128"/>
              <a:cs typeface="ＭＳ Ｐゴシック" panose="020B0600070205080204" pitchFamily="50" charset="-128"/>
            </a:endParaRPr>
          </a:p>
        </p:txBody>
      </p:sp>
      <p:sp>
        <p:nvSpPr>
          <p:cNvPr id="48" name="正方形/長方形 47"/>
          <p:cNvSpPr/>
          <p:nvPr/>
        </p:nvSpPr>
        <p:spPr>
          <a:xfrm>
            <a:off x="6619980" y="3102905"/>
            <a:ext cx="1660441" cy="19498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b="1" dirty="0">
                <a:solidFill>
                  <a:srgbClr val="008000"/>
                </a:solidFill>
                <a:ea typeface="ＭＳ 明朝" panose="02020609040205080304" pitchFamily="17" charset="-128"/>
                <a:cs typeface="Times New Roman" panose="02020603050405020304" pitchFamily="18" charset="0"/>
              </a:rPr>
              <a:t>(Internal QA) </a:t>
            </a:r>
            <a:endParaRPr lang="en-US" altLang="ja-JP" b="1" dirty="0">
              <a:solidFill>
                <a:srgbClr val="008000"/>
              </a:solidFill>
              <a:ea typeface="ＭＳ Ｐゴシック" panose="020B0600070205080204" pitchFamily="50" charset="-128"/>
              <a:cs typeface="ＭＳ Ｐゴシック" panose="020B0600070205080204" pitchFamily="50" charset="-128"/>
            </a:endParaRPr>
          </a:p>
        </p:txBody>
      </p:sp>
      <p:sp>
        <p:nvSpPr>
          <p:cNvPr id="50" name="正方形/長方形 49">
            <a:extLst>
              <a:ext uri="{FF2B5EF4-FFF2-40B4-BE49-F238E27FC236}">
                <a16:creationId xmlns:a16="http://schemas.microsoft.com/office/drawing/2014/main" xmlns="" id="{427632B5-8EBF-4DCD-94CC-16BEE2D56895}"/>
              </a:ext>
            </a:extLst>
          </p:cNvPr>
          <p:cNvSpPr/>
          <p:nvPr/>
        </p:nvSpPr>
        <p:spPr>
          <a:xfrm>
            <a:off x="248638" y="6481080"/>
            <a:ext cx="4662880" cy="276999"/>
          </a:xfrm>
          <a:prstGeom prst="rect">
            <a:avLst/>
          </a:prstGeom>
        </p:spPr>
        <p:txBody>
          <a:bodyPr wrap="none">
            <a:spAutoFit/>
          </a:bodyPr>
          <a:lstStyle/>
          <a:p>
            <a:pPr marR="74930" algn="just">
              <a:spcAft>
                <a:spcPts val="600"/>
              </a:spcAft>
            </a:pPr>
            <a:r>
              <a:rPr lang="en-US" altLang="ja-JP" sz="1200" dirty="0">
                <a:solidFill>
                  <a:srgbClr val="000000"/>
                </a:solidFill>
                <a:latin typeface="Times New Roman" panose="02020603050405020304" pitchFamily="18" charset="0"/>
                <a:ea typeface="Times New Roman" panose="02020603050405020304" pitchFamily="18" charset="0"/>
              </a:rPr>
              <a:t>Based </a:t>
            </a:r>
            <a:r>
              <a:rPr lang="en-US" altLang="ja-JP" sz="1200" dirty="0">
                <a:latin typeface="Times New Roman" panose="02020603050405020304" pitchFamily="18" charset="0"/>
                <a:ea typeface="Times New Roman" panose="02020603050405020304" pitchFamily="18" charset="0"/>
              </a:rPr>
              <a:t>on briefing session </a:t>
            </a:r>
            <a:r>
              <a:rPr lang="en-US" altLang="ja-JP" sz="1200" dirty="0">
                <a:solidFill>
                  <a:srgbClr val="000000"/>
                </a:solidFill>
                <a:latin typeface="Times New Roman" panose="02020603050405020304" pitchFamily="18" charset="0"/>
                <a:ea typeface="Times New Roman" panose="02020603050405020304" pitchFamily="18" charset="0"/>
              </a:rPr>
              <a:t>materials on the NIAD-QE’s CEA</a:t>
            </a:r>
            <a:r>
              <a:rPr lang="ja-JP" altLang="en-US" sz="1200" dirty="0">
                <a:solidFill>
                  <a:srgbClr val="000000"/>
                </a:solidFill>
                <a:latin typeface="Times New Roman" panose="02020603050405020304" pitchFamily="18" charset="0"/>
                <a:ea typeface="Times New Roman" panose="02020603050405020304" pitchFamily="18" charset="0"/>
              </a:rPr>
              <a:t>（</a:t>
            </a:r>
            <a:r>
              <a:rPr lang="en-US" altLang="ja-JP" sz="1200" dirty="0">
                <a:solidFill>
                  <a:srgbClr val="000000"/>
                </a:solidFill>
                <a:latin typeface="Times New Roman" panose="02020603050405020304" pitchFamily="18" charset="0"/>
                <a:ea typeface="Times New Roman" panose="02020603050405020304" pitchFamily="18" charset="0"/>
              </a:rPr>
              <a:t>2018</a:t>
            </a:r>
            <a:r>
              <a:rPr lang="ja-JP" altLang="en-US" sz="1200" dirty="0">
                <a:solidFill>
                  <a:srgbClr val="000000"/>
                </a:solidFill>
                <a:latin typeface="Times New Roman" panose="02020603050405020304" pitchFamily="18" charset="0"/>
                <a:ea typeface="Times New Roman" panose="02020603050405020304" pitchFamily="18" charset="0"/>
              </a:rPr>
              <a:t>）</a:t>
            </a:r>
            <a:endParaRPr lang="en-US" altLang="ja-JP" sz="1200" dirty="0">
              <a:latin typeface="Times New Roman" panose="02020603050405020304" pitchFamily="18" charset="0"/>
              <a:ea typeface="Times New Roman" panose="02020603050405020304" pitchFamily="18" charset="0"/>
            </a:endParaRPr>
          </a:p>
        </p:txBody>
      </p:sp>
      <p:sp>
        <p:nvSpPr>
          <p:cNvPr id="51" name="テキスト ボックス 2"/>
          <p:cNvSpPr txBox="1">
            <a:spLocks noChangeArrowheads="1"/>
          </p:cNvSpPr>
          <p:nvPr/>
        </p:nvSpPr>
        <p:spPr bwMode="auto">
          <a:xfrm>
            <a:off x="10226065" y="4506528"/>
            <a:ext cx="1605087" cy="524182"/>
          </a:xfrm>
          <a:prstGeom prst="rect">
            <a:avLst/>
          </a:prstGeom>
          <a:noFill/>
          <a:ln w="9525">
            <a:noFill/>
            <a:miter lim="800000"/>
            <a:headEnd/>
            <a:tailEnd/>
          </a:ln>
        </p:spPr>
        <p:txBody>
          <a:bodyPr rot="0" vert="horz" wrap="square" lIns="91440" tIns="45720" rIns="91440" bIns="45720" anchor="t" anchorCtr="0">
            <a:spAutoFit/>
          </a:bodyPr>
          <a:lstStyle/>
          <a:p>
            <a:pPr algn="ctr">
              <a:lnSpc>
                <a:spcPts val="1100"/>
              </a:lnSpc>
              <a:spcAft>
                <a:spcPts val="0"/>
              </a:spcAft>
            </a:pPr>
            <a:r>
              <a:rPr lang="en-US" altLang="ja-JP" sz="1400" kern="100" dirty="0">
                <a:effectLst/>
                <a:ea typeface="ＭＳ 明朝" panose="02020609040205080304" pitchFamily="17" charset="-128"/>
                <a:cs typeface="Times New Roman" panose="02020603050405020304" pitchFamily="18" charset="0"/>
              </a:rPr>
              <a:t>【</a:t>
            </a:r>
            <a:r>
              <a:rPr lang="en-US" sz="1400" kern="100" dirty="0">
                <a:effectLst/>
                <a:ea typeface="ＭＳ 明朝" panose="02020609040205080304" pitchFamily="17" charset="-128"/>
                <a:cs typeface="Times New Roman" panose="02020603050405020304" pitchFamily="18" charset="0"/>
              </a:rPr>
              <a:t>Article 109--1, School Education Law</a:t>
            </a:r>
            <a:r>
              <a:rPr lang="en-US" altLang="ja-JP" sz="1400" kern="100" dirty="0">
                <a:effectLst/>
                <a:ea typeface="ＭＳ 明朝" panose="02020609040205080304" pitchFamily="17" charset="-128"/>
                <a:cs typeface="Times New Roman" panose="02020603050405020304" pitchFamily="18" charset="0"/>
              </a:rPr>
              <a:t>】</a:t>
            </a:r>
          </a:p>
        </p:txBody>
      </p:sp>
      <p:sp>
        <p:nvSpPr>
          <p:cNvPr id="5" name="角丸四角形 4"/>
          <p:cNvSpPr/>
          <p:nvPr/>
        </p:nvSpPr>
        <p:spPr>
          <a:xfrm>
            <a:off x="244027" y="2222172"/>
            <a:ext cx="5802867" cy="243608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9388" indent="-179388"/>
            <a:r>
              <a:rPr lang="en-US" altLang="ja-JP" sz="2200" dirty="0">
                <a:solidFill>
                  <a:schemeClr val="tx1"/>
                </a:solidFill>
              </a:rPr>
              <a:t>2004: CEA was adopted</a:t>
            </a:r>
          </a:p>
          <a:p>
            <a:pPr marL="179388" indent="-179388"/>
            <a:r>
              <a:rPr lang="en-US" altLang="ja-JP" sz="2200" dirty="0">
                <a:solidFill>
                  <a:schemeClr val="tx1"/>
                </a:solidFill>
              </a:rPr>
              <a:t>2008: MEXT became a major driver pushing  universities to lay stress on learning outcomes and internal QA  </a:t>
            </a:r>
          </a:p>
          <a:p>
            <a:pPr marL="179388" indent="-179388"/>
            <a:r>
              <a:rPr lang="en-US" altLang="ja-JP" sz="2200" dirty="0">
                <a:solidFill>
                  <a:schemeClr val="tx1"/>
                </a:solidFill>
              </a:rPr>
              <a:t>2016: MEXT promulgated that CEA needed to emphasize learning outcomes and internal QA.</a:t>
            </a:r>
            <a:endParaRPr lang="en-US" altLang="ja-JP" sz="2200" dirty="0"/>
          </a:p>
        </p:txBody>
      </p:sp>
      <p:sp>
        <p:nvSpPr>
          <p:cNvPr id="3" name="正方形/長方形 2"/>
          <p:cNvSpPr/>
          <p:nvPr/>
        </p:nvSpPr>
        <p:spPr>
          <a:xfrm>
            <a:off x="3827687" y="1649160"/>
            <a:ext cx="2043316" cy="369332"/>
          </a:xfrm>
          <a:prstGeom prst="rect">
            <a:avLst/>
          </a:prstGeom>
        </p:spPr>
        <p:txBody>
          <a:bodyPr wrap="none">
            <a:spAutoFit/>
          </a:bodyPr>
          <a:lstStyle/>
          <a:p>
            <a:r>
              <a:rPr lang="en-US" altLang="ja-JP" dirty="0">
                <a:solidFill>
                  <a:srgbClr val="008000"/>
                </a:solidFill>
                <a:latin typeface="Calibri" panose="020F0502020204030204" pitchFamily="34" charset="0"/>
                <a:ea typeface="ＭＳ 明朝" panose="02020609040205080304" pitchFamily="17" charset="-128"/>
                <a:cs typeface="Times New Roman" panose="02020603050405020304" pitchFamily="18" charset="0"/>
              </a:rPr>
              <a:t>ex-ante restrictions </a:t>
            </a:r>
            <a:endParaRPr lang="ja-JP" altLang="en-US" dirty="0">
              <a:solidFill>
                <a:srgbClr val="008000"/>
              </a:solidFill>
            </a:endParaRPr>
          </a:p>
        </p:txBody>
      </p:sp>
      <p:sp>
        <p:nvSpPr>
          <p:cNvPr id="52" name="角丸四角形 51"/>
          <p:cNvSpPr/>
          <p:nvPr/>
        </p:nvSpPr>
        <p:spPr>
          <a:xfrm>
            <a:off x="10736346" y="1107217"/>
            <a:ext cx="1229001" cy="43408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bg1"/>
                </a:solidFill>
              </a:rPr>
              <a:t>NIAD-QE</a:t>
            </a:r>
          </a:p>
        </p:txBody>
      </p:sp>
      <p:sp>
        <p:nvSpPr>
          <p:cNvPr id="53" name="正方形/長方形 52"/>
          <p:cNvSpPr/>
          <p:nvPr/>
        </p:nvSpPr>
        <p:spPr>
          <a:xfrm>
            <a:off x="6277825" y="1649103"/>
            <a:ext cx="1909625" cy="369332"/>
          </a:xfrm>
          <a:prstGeom prst="rect">
            <a:avLst/>
          </a:prstGeom>
        </p:spPr>
        <p:txBody>
          <a:bodyPr wrap="none">
            <a:spAutoFit/>
          </a:bodyPr>
          <a:lstStyle/>
          <a:p>
            <a:r>
              <a:rPr lang="en-US" altLang="ja-JP" dirty="0">
                <a:solidFill>
                  <a:srgbClr val="008000"/>
                </a:solidFill>
              </a:rPr>
              <a:t>ex-post evaluation</a:t>
            </a:r>
            <a:endParaRPr lang="ja-JP" altLang="en-US" dirty="0">
              <a:solidFill>
                <a:srgbClr val="008000"/>
              </a:solidFill>
            </a:endParaRPr>
          </a:p>
        </p:txBody>
      </p:sp>
      <p:sp>
        <p:nvSpPr>
          <p:cNvPr id="55" name="左矢印 54"/>
          <p:cNvSpPr/>
          <p:nvPr/>
        </p:nvSpPr>
        <p:spPr>
          <a:xfrm>
            <a:off x="5839311" y="1714384"/>
            <a:ext cx="239000" cy="257866"/>
          </a:xfrm>
          <a:prstGeom prst="leftArrow">
            <a:avLst/>
          </a:prstGeom>
          <a:solidFill>
            <a:schemeClr val="accent6">
              <a:lumMod val="40000"/>
              <a:lumOff val="60000"/>
            </a:schemeClr>
          </a:solidFill>
          <a:ln>
            <a:solidFill>
              <a:srgbClr val="008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a:off x="6093208" y="1697713"/>
            <a:ext cx="246786" cy="287064"/>
          </a:xfrm>
          <a:prstGeom prst="rightArrow">
            <a:avLst/>
          </a:prstGeom>
          <a:solidFill>
            <a:schemeClr val="accent6">
              <a:lumMod val="40000"/>
              <a:lumOff val="60000"/>
            </a:schemeClr>
          </a:solidFill>
          <a:ln>
            <a:solidFill>
              <a:srgbClr val="008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932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a:t>NIAD-QE: Standards</a:t>
            </a:r>
            <a:endParaRPr kumimoji="1" lang="en-US" altLang="ja-JP"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25004941"/>
              </p:ext>
            </p:extLst>
          </p:nvPr>
        </p:nvGraphicFramePr>
        <p:xfrm>
          <a:off x="621789" y="1007697"/>
          <a:ext cx="11155682" cy="5814782"/>
        </p:xfrm>
        <a:graphic>
          <a:graphicData uri="http://schemas.openxmlformats.org/drawingml/2006/table">
            <a:tbl>
              <a:tblPr firstRow="1" bandRow="1">
                <a:tableStyleId>{5C22544A-7EE6-4342-B048-85BDC9FD1C3A}</a:tableStyleId>
              </a:tblPr>
              <a:tblGrid>
                <a:gridCol w="5285235">
                  <a:extLst>
                    <a:ext uri="{9D8B030D-6E8A-4147-A177-3AD203B41FA5}">
                      <a16:colId xmlns:a16="http://schemas.microsoft.com/office/drawing/2014/main" xmlns="" val="20000"/>
                    </a:ext>
                  </a:extLst>
                </a:gridCol>
                <a:gridCol w="5870447">
                  <a:extLst>
                    <a:ext uri="{9D8B030D-6E8A-4147-A177-3AD203B41FA5}">
                      <a16:colId xmlns:a16="http://schemas.microsoft.com/office/drawing/2014/main" xmlns="" val="20001"/>
                    </a:ext>
                  </a:extLst>
                </a:gridCol>
              </a:tblGrid>
              <a:tr h="350612">
                <a:tc>
                  <a:txBody>
                    <a:bodyPr/>
                    <a:lstStyle/>
                    <a:p>
                      <a:pPr algn="ctr"/>
                      <a:r>
                        <a:rPr kumimoji="1" lang="en-US" altLang="ja-JP" dirty="0"/>
                        <a:t>First</a:t>
                      </a:r>
                      <a:r>
                        <a:rPr kumimoji="1" lang="en-US" altLang="ja-JP" baseline="0" dirty="0"/>
                        <a:t> </a:t>
                      </a:r>
                      <a:r>
                        <a:rPr kumimoji="1" lang="en-US" altLang="ja-JP" dirty="0"/>
                        <a:t>cycle(2005-2011)</a:t>
                      </a:r>
                      <a:endParaRPr kumimoji="1" lang="ja-JP" altLang="en-US" dirty="0"/>
                    </a:p>
                  </a:txBody>
                  <a:tcPr/>
                </a:tc>
                <a:tc>
                  <a:txBody>
                    <a:bodyPr/>
                    <a:lstStyle/>
                    <a:p>
                      <a:pPr algn="ctr"/>
                      <a:r>
                        <a:rPr kumimoji="1" lang="en-US" altLang="ja-JP" dirty="0"/>
                        <a:t>Second cycle(2012-2018)</a:t>
                      </a:r>
                      <a:endParaRPr kumimoji="1" lang="ja-JP" altLang="en-US" dirty="0"/>
                    </a:p>
                  </a:txBody>
                  <a:tcPr/>
                </a:tc>
                <a:extLst>
                  <a:ext uri="{0D108BD9-81ED-4DB2-BD59-A6C34878D82A}">
                    <a16:rowId xmlns:a16="http://schemas.microsoft.com/office/drawing/2014/main" xmlns="" val="10000"/>
                  </a:ext>
                </a:extLst>
              </a:tr>
              <a:tr h="4213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1. </a:t>
                      </a:r>
                      <a:r>
                        <a:rPr kumimoji="1" lang="en-US" altLang="ja-JP" sz="1800" b="0" i="0" kern="1200" dirty="0">
                          <a:solidFill>
                            <a:schemeClr val="dk1"/>
                          </a:solidFill>
                          <a:effectLst/>
                          <a:latin typeface="+mn-lt"/>
                          <a:ea typeface="+mn-ea"/>
                          <a:cs typeface="+mn-cs"/>
                        </a:rPr>
                        <a:t>Mission of the University</a:t>
                      </a:r>
                    </a:p>
                  </a:txBody>
                  <a:tcPr/>
                </a:tc>
                <a:tc>
                  <a:txBody>
                    <a:bodyPr/>
                    <a:lstStyle/>
                    <a:p>
                      <a:r>
                        <a:rPr kumimoji="1" lang="en-US" altLang="ja-JP" sz="1800" b="0" i="0" kern="1200" dirty="0">
                          <a:solidFill>
                            <a:schemeClr val="dk1"/>
                          </a:solidFill>
                          <a:effectLst/>
                          <a:latin typeface="+mn-lt"/>
                          <a:ea typeface="+mn-ea"/>
                          <a:cs typeface="+mn-cs"/>
                        </a:rPr>
                        <a:t>1. Mission of the University</a:t>
                      </a:r>
                    </a:p>
                  </a:txBody>
                  <a:tcPr/>
                </a:tc>
                <a:extLst>
                  <a:ext uri="{0D108BD9-81ED-4DB2-BD59-A6C34878D82A}">
                    <a16:rowId xmlns:a16="http://schemas.microsoft.com/office/drawing/2014/main" xmlns="" val="10001"/>
                  </a:ext>
                </a:extLst>
              </a:tr>
              <a:tr h="4198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dk1"/>
                          </a:solidFill>
                          <a:effectLst/>
                          <a:latin typeface="+mn-lt"/>
                          <a:ea typeface="+mn-ea"/>
                          <a:cs typeface="+mn-cs"/>
                        </a:rPr>
                        <a:t>2. Teaching and Research Structure</a:t>
                      </a:r>
                    </a:p>
                  </a:txBody>
                  <a:tcPr/>
                </a:tc>
                <a:tc>
                  <a:txBody>
                    <a:bodyPr/>
                    <a:lstStyle/>
                    <a:p>
                      <a:r>
                        <a:rPr kumimoji="1" lang="en-US" altLang="ja-JP" sz="1800" b="0" i="0" kern="1200" dirty="0">
                          <a:solidFill>
                            <a:schemeClr val="dk1"/>
                          </a:solidFill>
                          <a:effectLst/>
                          <a:latin typeface="+mn-lt"/>
                          <a:ea typeface="+mn-ea"/>
                          <a:cs typeface="+mn-cs"/>
                        </a:rPr>
                        <a:t>2. Teaching and Research Structure</a:t>
                      </a:r>
                    </a:p>
                  </a:txBody>
                  <a:tcPr/>
                </a:tc>
                <a:extLst>
                  <a:ext uri="{0D108BD9-81ED-4DB2-BD59-A6C34878D82A}">
                    <a16:rowId xmlns:a16="http://schemas.microsoft.com/office/drawing/2014/main" xmlns="" val="10002"/>
                  </a:ext>
                </a:extLst>
              </a:tr>
              <a:tr h="4200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dk1"/>
                          </a:solidFill>
                          <a:effectLst/>
                          <a:latin typeface="+mn-lt"/>
                          <a:ea typeface="+mn-ea"/>
                          <a:cs typeface="+mn-cs"/>
                        </a:rPr>
                        <a:t>3. Academic Staff and Education Supporting Staff</a:t>
                      </a:r>
                      <a:endParaRPr kumimoji="1" lang="ja-JP" altLang="en-US" dirty="0"/>
                    </a:p>
                  </a:txBody>
                  <a:tcPr/>
                </a:tc>
                <a:tc>
                  <a:txBody>
                    <a:bodyPr/>
                    <a:lstStyle/>
                    <a:p>
                      <a:r>
                        <a:rPr kumimoji="1" lang="en-US" altLang="ja-JP" sz="1800" b="0" i="0" kern="1200" dirty="0">
                          <a:solidFill>
                            <a:schemeClr val="dk1"/>
                          </a:solidFill>
                          <a:effectLst/>
                          <a:latin typeface="+mn-lt"/>
                          <a:ea typeface="+mn-ea"/>
                          <a:cs typeface="+mn-cs"/>
                        </a:rPr>
                        <a:t>3. Academic Staff and Education Supporting Staff</a:t>
                      </a:r>
                      <a:endParaRPr kumimoji="1" lang="ja-JP" altLang="en-US" dirty="0"/>
                    </a:p>
                  </a:txBody>
                  <a:tcPr/>
                </a:tc>
                <a:extLst>
                  <a:ext uri="{0D108BD9-81ED-4DB2-BD59-A6C34878D82A}">
                    <a16:rowId xmlns:a16="http://schemas.microsoft.com/office/drawing/2014/main" xmlns="" val="10003"/>
                  </a:ext>
                </a:extLst>
              </a:tr>
              <a:tr h="350612">
                <a:tc>
                  <a:txBody>
                    <a:bodyPr/>
                    <a:lstStyle/>
                    <a:p>
                      <a:r>
                        <a:rPr kumimoji="1" lang="en-US" altLang="ja-JP" sz="1800" b="0" i="0" kern="1200" dirty="0">
                          <a:solidFill>
                            <a:schemeClr val="dk1"/>
                          </a:solidFill>
                          <a:effectLst/>
                          <a:latin typeface="+mn-lt"/>
                          <a:ea typeface="+mn-ea"/>
                          <a:cs typeface="+mn-cs"/>
                        </a:rPr>
                        <a:t>4.</a:t>
                      </a:r>
                      <a:r>
                        <a:rPr kumimoji="1" lang="en-US" altLang="ja-JP" sz="1800" b="0" i="0" kern="1200" baseline="0" dirty="0">
                          <a:solidFill>
                            <a:schemeClr val="dk1"/>
                          </a:solidFill>
                          <a:effectLst/>
                          <a:latin typeface="+mn-lt"/>
                          <a:ea typeface="+mn-ea"/>
                          <a:cs typeface="+mn-cs"/>
                        </a:rPr>
                        <a:t> </a:t>
                      </a:r>
                      <a:r>
                        <a:rPr kumimoji="1" lang="en-US" altLang="ja-JP" sz="1800" b="0" i="0" kern="1200" dirty="0">
                          <a:solidFill>
                            <a:schemeClr val="dk1"/>
                          </a:solidFill>
                          <a:effectLst/>
                          <a:latin typeface="+mn-lt"/>
                          <a:ea typeface="+mn-ea"/>
                          <a:cs typeface="+mn-cs"/>
                        </a:rPr>
                        <a:t>Student Admissions</a:t>
                      </a:r>
                      <a:endParaRPr kumimoji="1" lang="ja-JP" altLang="en-US" dirty="0"/>
                    </a:p>
                  </a:txBody>
                  <a:tcPr/>
                </a:tc>
                <a:tc>
                  <a:txBody>
                    <a:bodyPr/>
                    <a:lstStyle/>
                    <a:p>
                      <a:r>
                        <a:rPr kumimoji="1" lang="en-US" altLang="ja-JP" sz="1800" b="0" i="0" kern="1200" dirty="0">
                          <a:solidFill>
                            <a:schemeClr val="dk1"/>
                          </a:solidFill>
                          <a:effectLst/>
                          <a:latin typeface="+mn-lt"/>
                          <a:ea typeface="+mn-ea"/>
                          <a:cs typeface="+mn-cs"/>
                        </a:rPr>
                        <a:t>4.</a:t>
                      </a:r>
                      <a:r>
                        <a:rPr kumimoji="1" lang="en-US" altLang="ja-JP" sz="1800" b="0" i="0" kern="1200" baseline="0" dirty="0">
                          <a:solidFill>
                            <a:schemeClr val="dk1"/>
                          </a:solidFill>
                          <a:effectLst/>
                          <a:latin typeface="+mn-lt"/>
                          <a:ea typeface="+mn-ea"/>
                          <a:cs typeface="+mn-cs"/>
                        </a:rPr>
                        <a:t> </a:t>
                      </a:r>
                      <a:r>
                        <a:rPr kumimoji="1" lang="en-US" altLang="ja-JP" sz="1800" b="0" i="0" kern="1200" dirty="0">
                          <a:solidFill>
                            <a:schemeClr val="dk1"/>
                          </a:solidFill>
                          <a:effectLst/>
                          <a:latin typeface="+mn-lt"/>
                          <a:ea typeface="+mn-ea"/>
                          <a:cs typeface="+mn-cs"/>
                        </a:rPr>
                        <a:t>Student Admissions</a:t>
                      </a:r>
                    </a:p>
                  </a:txBody>
                  <a:tcPr/>
                </a:tc>
                <a:extLst>
                  <a:ext uri="{0D108BD9-81ED-4DB2-BD59-A6C34878D82A}">
                    <a16:rowId xmlns:a16="http://schemas.microsoft.com/office/drawing/2014/main" xmlns="" val="10004"/>
                  </a:ext>
                </a:extLst>
              </a:tr>
              <a:tr h="350612">
                <a:tc>
                  <a:txBody>
                    <a:bodyPr/>
                    <a:lstStyle/>
                    <a:p>
                      <a:r>
                        <a:rPr kumimoji="1" lang="en-US" altLang="ja-JP" dirty="0"/>
                        <a:t>5.</a:t>
                      </a:r>
                      <a:r>
                        <a:rPr kumimoji="1" lang="en-US" altLang="ja-JP" baseline="0" dirty="0"/>
                        <a:t> Academic Programs</a:t>
                      </a:r>
                    </a:p>
                    <a:p>
                      <a:pPr marL="182563" indent="-182563"/>
                      <a:r>
                        <a:rPr kumimoji="1" lang="en-US" altLang="ja-JP" baseline="0" dirty="0"/>
                        <a:t>  Undergraduate Programs / Graduate Programs /   Professional Degree Programs</a:t>
                      </a:r>
                      <a:endParaRPr kumimoji="1" lang="ja-JP" altLang="en-US" dirty="0"/>
                    </a:p>
                  </a:txBody>
                  <a:tcPr/>
                </a:tc>
                <a:tc>
                  <a:txBody>
                    <a:bodyPr/>
                    <a:lstStyle/>
                    <a:p>
                      <a:r>
                        <a:rPr kumimoji="1" lang="en-US" altLang="ja-JP" sz="1800" b="0" i="0" kern="1200" dirty="0">
                          <a:solidFill>
                            <a:schemeClr val="dk1"/>
                          </a:solidFill>
                          <a:effectLst/>
                          <a:latin typeface="+mn-lt"/>
                          <a:ea typeface="+mn-ea"/>
                          <a:cs typeface="+mn-cs"/>
                        </a:rPr>
                        <a:t>5. Academic Programs</a:t>
                      </a:r>
                    </a:p>
                    <a:p>
                      <a:pPr marL="182563" indent="-182563"/>
                      <a:r>
                        <a:rPr kumimoji="1" lang="en-US" altLang="ja-JP" baseline="0" dirty="0"/>
                        <a:t> Undergraduate Programs / Graduate Programs (including Professional Degree Programs)</a:t>
                      </a:r>
                      <a:endParaRPr kumimoji="1" lang="en-US" altLang="ja-JP" sz="1800" b="0" i="0" kern="1200" dirty="0">
                        <a:solidFill>
                          <a:schemeClr val="dk1"/>
                        </a:solidFill>
                        <a:effectLst/>
                        <a:latin typeface="+mn-lt"/>
                        <a:ea typeface="+mn-ea"/>
                        <a:cs typeface="+mn-cs"/>
                      </a:endParaRPr>
                    </a:p>
                  </a:txBody>
                  <a:tcPr/>
                </a:tc>
                <a:extLst>
                  <a:ext uri="{0D108BD9-81ED-4DB2-BD59-A6C34878D82A}">
                    <a16:rowId xmlns:a16="http://schemas.microsoft.com/office/drawing/2014/main" xmlns="" val="10005"/>
                  </a:ext>
                </a:extLst>
              </a:tr>
              <a:tr h="350612">
                <a:tc>
                  <a:txBody>
                    <a:bodyPr/>
                    <a:lstStyle/>
                    <a:p>
                      <a:r>
                        <a:rPr kumimoji="1" lang="en-US" altLang="ja-JP" dirty="0">
                          <a:solidFill>
                            <a:schemeClr val="tx1"/>
                          </a:solidFill>
                        </a:rPr>
                        <a:t>6. Effectiveness of Institutional Performance</a:t>
                      </a:r>
                      <a:endParaRPr kumimoji="1" lang="ja-JP" altLang="en-US" dirty="0">
                        <a:solidFill>
                          <a:schemeClr val="tx1"/>
                        </a:solidFill>
                      </a:endParaRPr>
                    </a:p>
                  </a:txBody>
                  <a:tcPr/>
                </a:tc>
                <a:tc>
                  <a:txBody>
                    <a:bodyPr/>
                    <a:lstStyle/>
                    <a:p>
                      <a:r>
                        <a:rPr kumimoji="1" lang="en-US" altLang="ja-JP" sz="1800" b="0" i="0" kern="1200" dirty="0">
                          <a:solidFill>
                            <a:schemeClr val="tx1"/>
                          </a:solidFill>
                          <a:effectLst/>
                          <a:latin typeface="+mn-lt"/>
                          <a:ea typeface="+mn-ea"/>
                          <a:cs typeface="+mn-cs"/>
                        </a:rPr>
                        <a:t>6. Learning Outcomes</a:t>
                      </a:r>
                    </a:p>
                  </a:txBody>
                  <a:tcPr/>
                </a:tc>
                <a:extLst>
                  <a:ext uri="{0D108BD9-81ED-4DB2-BD59-A6C34878D82A}">
                    <a16:rowId xmlns:a16="http://schemas.microsoft.com/office/drawing/2014/main" xmlns="" val="10006"/>
                  </a:ext>
                </a:extLst>
              </a:tr>
              <a:tr h="421334">
                <a:tc>
                  <a:txBody>
                    <a:bodyPr/>
                    <a:lstStyle/>
                    <a:p>
                      <a:r>
                        <a:rPr kumimoji="1" lang="en-US" altLang="ja-JP" dirty="0"/>
                        <a:t>7. Student</a:t>
                      </a:r>
                      <a:r>
                        <a:rPr kumimoji="1" lang="en-US" altLang="ja-JP" baseline="0" dirty="0"/>
                        <a:t> Support</a:t>
                      </a:r>
                      <a:endParaRPr kumimoji="1" lang="ja-JP" altLang="en-US" dirty="0"/>
                    </a:p>
                  </a:txBody>
                  <a:tcPr/>
                </a:tc>
                <a:tc rowSpan="2">
                  <a:txBody>
                    <a:bodyPr/>
                    <a:lstStyle/>
                    <a:p>
                      <a:r>
                        <a:rPr kumimoji="1" lang="en-US" altLang="ja-JP" sz="1800" b="0" i="0" kern="1200" dirty="0">
                          <a:solidFill>
                            <a:schemeClr val="dk1"/>
                          </a:solidFill>
                          <a:effectLst/>
                          <a:latin typeface="+mn-lt"/>
                          <a:ea typeface="+mn-ea"/>
                          <a:cs typeface="+mn-cs"/>
                        </a:rPr>
                        <a:t>7. Facilities and Student </a:t>
                      </a:r>
                      <a:r>
                        <a:rPr kumimoji="1" lang="en-US" altLang="ja-JP" sz="1800" b="0" i="0" kern="1200" dirty="0">
                          <a:solidFill>
                            <a:schemeClr val="tx1"/>
                          </a:solidFill>
                          <a:effectLst/>
                          <a:latin typeface="+mn-lt"/>
                          <a:ea typeface="+mn-ea"/>
                          <a:cs typeface="+mn-cs"/>
                        </a:rPr>
                        <a:t>Support</a:t>
                      </a:r>
                    </a:p>
                  </a:txBody>
                  <a:tcPr anchor="ctr"/>
                </a:tc>
                <a:extLst>
                  <a:ext uri="{0D108BD9-81ED-4DB2-BD59-A6C34878D82A}">
                    <a16:rowId xmlns:a16="http://schemas.microsoft.com/office/drawing/2014/main" xmlns="" val="10007"/>
                  </a:ext>
                </a:extLst>
              </a:tr>
              <a:tr h="375141">
                <a:tc>
                  <a:txBody>
                    <a:bodyPr/>
                    <a:lstStyle/>
                    <a:p>
                      <a:r>
                        <a:rPr kumimoji="1" lang="en-US" altLang="ja-JP" dirty="0"/>
                        <a:t>8. Facilities</a:t>
                      </a:r>
                      <a:endParaRPr kumimoji="1" lang="ja-JP" altLang="en-US" dirty="0"/>
                    </a:p>
                  </a:txBody>
                  <a:tcPr/>
                </a:tc>
                <a:tc vMerge="1">
                  <a:txBody>
                    <a:bodyPr/>
                    <a:lstStyle/>
                    <a:p>
                      <a:endParaRPr kumimoji="1" lang="en-US" altLang="ja-JP" sz="1800" b="0" i="0" kern="1200" dirty="0">
                        <a:solidFill>
                          <a:srgbClr val="FF0000"/>
                        </a:solidFill>
                        <a:effectLst/>
                        <a:latin typeface="+mn-lt"/>
                        <a:ea typeface="+mn-ea"/>
                        <a:cs typeface="+mn-cs"/>
                      </a:endParaRPr>
                    </a:p>
                  </a:txBody>
                  <a:tcPr/>
                </a:tc>
                <a:extLst>
                  <a:ext uri="{0D108BD9-81ED-4DB2-BD59-A6C34878D82A}">
                    <a16:rowId xmlns:a16="http://schemas.microsoft.com/office/drawing/2014/main" xmlns="" val="10008"/>
                  </a:ext>
                </a:extLst>
              </a:tr>
              <a:tr h="421334">
                <a:tc>
                  <a:txBody>
                    <a:bodyPr/>
                    <a:lstStyle/>
                    <a:p>
                      <a:r>
                        <a:rPr kumimoji="1" lang="en-US" altLang="ja-JP" dirty="0"/>
                        <a:t>9. Internal Quality Assurance System</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kern="1200" dirty="0">
                          <a:solidFill>
                            <a:srgbClr val="FF0000"/>
                          </a:solidFill>
                          <a:effectLst/>
                          <a:latin typeface="+mn-lt"/>
                          <a:ea typeface="+mn-ea"/>
                          <a:cs typeface="+mn-cs"/>
                        </a:rPr>
                        <a:t>8.</a:t>
                      </a:r>
                      <a:r>
                        <a:rPr kumimoji="1" lang="en-US" altLang="ja-JP" sz="1800" b="0" i="0" u="none" kern="1200" baseline="0" dirty="0">
                          <a:solidFill>
                            <a:srgbClr val="FF0000"/>
                          </a:solidFill>
                          <a:effectLst/>
                          <a:latin typeface="+mn-lt"/>
                          <a:ea typeface="+mn-ea"/>
                          <a:cs typeface="+mn-cs"/>
                        </a:rPr>
                        <a:t> </a:t>
                      </a:r>
                      <a:r>
                        <a:rPr kumimoji="1" lang="en-US" altLang="ja-JP" sz="1800" b="0" i="0" u="none" kern="1200" dirty="0">
                          <a:solidFill>
                            <a:srgbClr val="FF0000"/>
                          </a:solidFill>
                          <a:effectLst/>
                          <a:latin typeface="+mn-lt"/>
                          <a:ea typeface="+mn-ea"/>
                          <a:cs typeface="+mn-cs"/>
                        </a:rPr>
                        <a:t>Internal Quality Assurance System of Teaching and Learning</a:t>
                      </a:r>
                    </a:p>
                  </a:txBody>
                  <a:tcPr/>
                </a:tc>
                <a:extLst>
                  <a:ext uri="{0D108BD9-81ED-4DB2-BD59-A6C34878D82A}">
                    <a16:rowId xmlns:a16="http://schemas.microsoft.com/office/drawing/2014/main" xmlns="" val="10009"/>
                  </a:ext>
                </a:extLst>
              </a:tr>
              <a:tr h="350612">
                <a:tc>
                  <a:txBody>
                    <a:bodyPr/>
                    <a:lstStyle/>
                    <a:p>
                      <a:r>
                        <a:rPr kumimoji="1" lang="en-US" altLang="ja-JP" dirty="0"/>
                        <a:t>10. Finance</a:t>
                      </a:r>
                      <a:endParaRPr kumimoji="1" lang="ja-JP" altLang="en-US" dirty="0"/>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dk1"/>
                          </a:solidFill>
                          <a:effectLst/>
                          <a:latin typeface="+mn-lt"/>
                          <a:ea typeface="+mn-ea"/>
                          <a:cs typeface="+mn-cs"/>
                        </a:rPr>
                        <a:t>9. Finance and Management</a:t>
                      </a:r>
                    </a:p>
                  </a:txBody>
                  <a:tcPr anchor="ctr"/>
                </a:tc>
                <a:extLst>
                  <a:ext uri="{0D108BD9-81ED-4DB2-BD59-A6C34878D82A}">
                    <a16:rowId xmlns:a16="http://schemas.microsoft.com/office/drawing/2014/main" xmlns="" val="10010"/>
                  </a:ext>
                </a:extLst>
              </a:tr>
              <a:tr h="369817">
                <a:tc>
                  <a:txBody>
                    <a:bodyPr/>
                    <a:lstStyle/>
                    <a:p>
                      <a:r>
                        <a:rPr kumimoji="1" lang="en-US" altLang="ja-JP" dirty="0"/>
                        <a:t>11. Management </a:t>
                      </a:r>
                      <a:endParaRPr kumimoji="1" lang="ja-JP" altLang="en-US" dirty="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extLst>
                  <a:ext uri="{0D108BD9-81ED-4DB2-BD59-A6C34878D82A}">
                    <a16:rowId xmlns:a16="http://schemas.microsoft.com/office/drawing/2014/main" xmlns="" val="10011"/>
                  </a:ext>
                </a:extLst>
              </a:tr>
              <a:tr h="369817">
                <a:tc>
                  <a:txBody>
                    <a:bodyPr/>
                    <a:lstStyle/>
                    <a:p>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kern="1200" dirty="0">
                          <a:solidFill>
                            <a:schemeClr val="tx1"/>
                          </a:solidFill>
                          <a:effectLst/>
                          <a:latin typeface="+mn-lt"/>
                          <a:ea typeface="+mn-ea"/>
                          <a:cs typeface="+mn-cs"/>
                        </a:rPr>
                        <a:t>10. Public Information on Teaching and Learning</a:t>
                      </a:r>
                      <a:endParaRPr kumimoji="1" lang="ja-JP" altLang="en-US" dirty="0">
                        <a:solidFill>
                          <a:schemeClr val="tx1"/>
                        </a:solidFill>
                      </a:endParaRPr>
                    </a:p>
                  </a:txBody>
                  <a:tcPr/>
                </a:tc>
                <a:extLst>
                  <a:ext uri="{0D108BD9-81ED-4DB2-BD59-A6C34878D82A}">
                    <a16:rowId xmlns:a16="http://schemas.microsoft.com/office/drawing/2014/main" xmlns="" val="10012"/>
                  </a:ext>
                </a:extLst>
              </a:tr>
            </a:tbl>
          </a:graphicData>
        </a:graphic>
      </p:graphicFrame>
      <p:sp>
        <p:nvSpPr>
          <p:cNvPr id="4" name="スライド番号プレースホルダー 3"/>
          <p:cNvSpPr>
            <a:spLocks noGrp="1"/>
          </p:cNvSpPr>
          <p:nvPr>
            <p:ph type="sldNum" sz="quarter" idx="12"/>
          </p:nvPr>
        </p:nvSpPr>
        <p:spPr/>
        <p:txBody>
          <a:bodyPr/>
          <a:lstStyle/>
          <a:p>
            <a:fld id="{BD3D957F-F8F8-452C-A7EA-C2D53E972058}" type="slidenum">
              <a:rPr lang="en-US" altLang="ja-JP" smtClean="0"/>
              <a:pPr/>
              <a:t>9</a:t>
            </a:fld>
            <a:endParaRPr lang="en-US" altLang="ja-JP" dirty="0"/>
          </a:p>
        </p:txBody>
      </p:sp>
    </p:spTree>
    <p:extLst>
      <p:ext uri="{BB962C8B-B14F-4D97-AF65-F5344CB8AC3E}">
        <p14:creationId xmlns:p14="http://schemas.microsoft.com/office/powerpoint/2010/main" val="18157687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6046</TotalTime>
  <Words>3740</Words>
  <Application>Microsoft Office PowerPoint</Application>
  <PresentationFormat>Widescreen</PresentationFormat>
  <Paragraphs>410</Paragraphs>
  <Slides>18</Slides>
  <Notes>17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Adobe Fan Heiti Std B</vt:lpstr>
      <vt:lpstr>ＭＳ Ｐゴシック</vt:lpstr>
      <vt:lpstr>Arial</vt:lpstr>
      <vt:lpstr>Calibri</vt:lpstr>
      <vt:lpstr>Calibri Light</vt:lpstr>
      <vt:lpstr>メイリオ</vt:lpstr>
      <vt:lpstr>ＭＳ 明朝</vt:lpstr>
      <vt:lpstr>Times New Roman</vt:lpstr>
      <vt:lpstr>Wingdings</vt:lpstr>
      <vt:lpstr>Office テーマ</vt:lpstr>
      <vt:lpstr>External and Internal Quality Assurance Systems in Higher Education: A Comparative Study Between  NIAD-QE in Japan and KUAI in Korea</vt:lpstr>
      <vt:lpstr>CONTENTS</vt:lpstr>
      <vt:lpstr>Background: Environmental Changes(1)</vt:lpstr>
      <vt:lpstr>Background: Environmental Changes(2)</vt:lpstr>
      <vt:lpstr>Main Purpose and Methodology </vt:lpstr>
      <vt:lpstr>NIAD-QE and KUAI</vt:lpstr>
      <vt:lpstr>Objectives of Evaluation and Accreditation</vt:lpstr>
      <vt:lpstr>Japan’s national QA system   Approval of Establishment and Institutional CEA</vt:lpstr>
      <vt:lpstr>NIAD-QE: Standards</vt:lpstr>
      <vt:lpstr>Standard 8. Internal Quality Assurance System of  Teaching and Learning</vt:lpstr>
      <vt:lpstr>Korea’s national QA system Approval of Establishment and Institutional Accreditation</vt:lpstr>
      <vt:lpstr>KUAI: Standards</vt:lpstr>
      <vt:lpstr>KUAI’s Standards related to Internal QA  </vt:lpstr>
      <vt:lpstr>Conclusions and Challenges of Internal QA in Japan </vt:lpstr>
      <vt:lpstr>Conclusions and Challenges of Internal QA in Japan </vt:lpstr>
      <vt:lpstr>Conclusions and Challenges of Internal QA in Korea </vt:lpstr>
      <vt:lpstr>Conclusions and Challenges of Internal QA in Korea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External and Internal Quality Assurance Systems in Higher Education: A Comparative Study between NIAD-QE in Japan and KUAI in Korea</dc:title>
  <dc:creator>Kim Sounghee</dc:creator>
  <cp:lastModifiedBy>DELL</cp:lastModifiedBy>
  <cp:revision>270</cp:revision>
  <cp:lastPrinted>2019-03-18T05:28:42Z</cp:lastPrinted>
  <dcterms:created xsi:type="dcterms:W3CDTF">2019-03-01T04:21:59Z</dcterms:created>
  <dcterms:modified xsi:type="dcterms:W3CDTF">2019-05-29T06:17:27Z</dcterms:modified>
</cp:coreProperties>
</file>