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31" r:id="rId1"/>
    <p:sldMasterId id="2147484260" r:id="rId2"/>
  </p:sldMasterIdLst>
  <p:notesMasterIdLst>
    <p:notesMasterId r:id="rId30"/>
  </p:notesMasterIdLst>
  <p:sldIdLst>
    <p:sldId id="412" r:id="rId3"/>
    <p:sldId id="386" r:id="rId4"/>
    <p:sldId id="421" r:id="rId5"/>
    <p:sldId id="415" r:id="rId6"/>
    <p:sldId id="422" r:id="rId7"/>
    <p:sldId id="423" r:id="rId8"/>
    <p:sldId id="424" r:id="rId9"/>
    <p:sldId id="425" r:id="rId10"/>
    <p:sldId id="417" r:id="rId11"/>
    <p:sldId id="426" r:id="rId12"/>
    <p:sldId id="427" r:id="rId13"/>
    <p:sldId id="379" r:id="rId14"/>
    <p:sldId id="428" r:id="rId15"/>
    <p:sldId id="429" r:id="rId16"/>
    <p:sldId id="430" r:id="rId17"/>
    <p:sldId id="431" r:id="rId18"/>
    <p:sldId id="432" r:id="rId19"/>
    <p:sldId id="437" r:id="rId20"/>
    <p:sldId id="436" r:id="rId21"/>
    <p:sldId id="435" r:id="rId22"/>
    <p:sldId id="433" r:id="rId23"/>
    <p:sldId id="438" r:id="rId24"/>
    <p:sldId id="439" r:id="rId25"/>
    <p:sldId id="434" r:id="rId26"/>
    <p:sldId id="420" r:id="rId27"/>
    <p:sldId id="411" r:id="rId28"/>
    <p:sldId id="299" r:id="rId2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223">
          <p15:clr>
            <a:srgbClr val="A4A3A4"/>
          </p15:clr>
        </p15:guide>
        <p15:guide id="2" pos="2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1BED"/>
    <a:srgbClr val="FF9933"/>
    <a:srgbClr val="4E2CDC"/>
    <a:srgbClr val="FFCC66"/>
    <a:srgbClr val="996633"/>
    <a:srgbClr val="FF5050"/>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2" autoAdjust="0"/>
    <p:restoredTop sz="90123" autoAdjust="0"/>
  </p:normalViewPr>
  <p:slideViewPr>
    <p:cSldViewPr snapToGrid="0">
      <p:cViewPr varScale="1">
        <p:scale>
          <a:sx n="66" d="100"/>
          <a:sy n="66" d="100"/>
        </p:scale>
        <p:origin x="582" y="72"/>
      </p:cViewPr>
      <p:guideLst>
        <p:guide orient="horz" pos="2223"/>
        <p:guide pos="2759"/>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file:///\\10.102.40.202\Profiles\Desktop\andrianova\Desktop\&#1087;&#108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number of accredited educational programs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National Centre for Public Accreditation</c:v>
                </c:pt>
                <c:pt idx="1">
                  <c:v>Association for Engineering Education of Russia</c:v>
                </c:pt>
                <c:pt idx="2">
                  <c:v>AKKORK</c:v>
                </c:pt>
                <c:pt idx="3">
                  <c:v>OPORA RUSSIA</c:v>
                </c:pt>
                <c:pt idx="4">
                  <c:v>Association of Lawers of Russia</c:v>
                </c:pt>
                <c:pt idx="5">
                  <c:v>Russian Register</c:v>
                </c:pt>
                <c:pt idx="6">
                  <c:v>Agency for Public Accreditation and Independent Qualifications Assessment</c:v>
                </c:pt>
              </c:strCache>
            </c:strRef>
          </c:cat>
          <c:val>
            <c:numRef>
              <c:f>Лист1!$B$2:$B$8</c:f>
              <c:numCache>
                <c:formatCode>General</c:formatCode>
                <c:ptCount val="7"/>
                <c:pt idx="0">
                  <c:v>721</c:v>
                </c:pt>
                <c:pt idx="1">
                  <c:v>379</c:v>
                </c:pt>
                <c:pt idx="2">
                  <c:v>253</c:v>
                </c:pt>
                <c:pt idx="3">
                  <c:v>230</c:v>
                </c:pt>
                <c:pt idx="4">
                  <c:v>221</c:v>
                </c:pt>
                <c:pt idx="5">
                  <c:v>203</c:v>
                </c:pt>
                <c:pt idx="6">
                  <c:v>183</c:v>
                </c:pt>
              </c:numCache>
            </c:numRef>
          </c:val>
        </c:ser>
        <c:ser>
          <c:idx val="1"/>
          <c:order val="1"/>
          <c:tx>
            <c:strRef>
              <c:f>Лист1!$C$1</c:f>
              <c:strCache>
                <c:ptCount val="1"/>
                <c:pt idx="0">
                  <c:v>number of accredited educational organizations</c:v>
                </c:pt>
              </c:strCache>
            </c:strRef>
          </c:tx>
          <c:invertIfNegative val="0"/>
          <c:cat>
            <c:strRef>
              <c:f>Лист1!$A$2:$A$8</c:f>
              <c:strCache>
                <c:ptCount val="7"/>
                <c:pt idx="0">
                  <c:v>National Centre for Public Accreditation</c:v>
                </c:pt>
                <c:pt idx="1">
                  <c:v>Association for Engineering Education of Russia</c:v>
                </c:pt>
                <c:pt idx="2">
                  <c:v>AKKORK</c:v>
                </c:pt>
                <c:pt idx="3">
                  <c:v>OPORA RUSSIA</c:v>
                </c:pt>
                <c:pt idx="4">
                  <c:v>Association of Lawers of Russia</c:v>
                </c:pt>
                <c:pt idx="5">
                  <c:v>Russian Register</c:v>
                </c:pt>
                <c:pt idx="6">
                  <c:v>Agency for Public Accreditation and Independent Qualifications Assessment</c:v>
                </c:pt>
              </c:strCache>
            </c:strRef>
          </c:cat>
          <c:val>
            <c:numRef>
              <c:f>Лист1!$C$2:$C$8</c:f>
              <c:numCache>
                <c:formatCode>General</c:formatCode>
                <c:ptCount val="7"/>
                <c:pt idx="0">
                  <c:v>49</c:v>
                </c:pt>
                <c:pt idx="1">
                  <c:v>56</c:v>
                </c:pt>
                <c:pt idx="2">
                  <c:v>57</c:v>
                </c:pt>
                <c:pt idx="3">
                  <c:v>79</c:v>
                </c:pt>
                <c:pt idx="4">
                  <c:v>45</c:v>
                </c:pt>
                <c:pt idx="5">
                  <c:v>15</c:v>
                </c:pt>
                <c:pt idx="6">
                  <c:v>60</c:v>
                </c:pt>
              </c:numCache>
            </c:numRef>
          </c:val>
        </c:ser>
        <c:dLbls>
          <c:showLegendKey val="0"/>
          <c:showVal val="0"/>
          <c:showCatName val="0"/>
          <c:showSerName val="0"/>
          <c:showPercent val="0"/>
          <c:showBubbleSize val="0"/>
        </c:dLbls>
        <c:gapWidth val="150"/>
        <c:shape val="box"/>
        <c:axId val="317359856"/>
        <c:axId val="317360944"/>
        <c:axId val="0"/>
      </c:bar3DChart>
      <c:catAx>
        <c:axId val="317359856"/>
        <c:scaling>
          <c:orientation val="minMax"/>
        </c:scaling>
        <c:delete val="0"/>
        <c:axPos val="b"/>
        <c:numFmt formatCode="General" sourceLinked="0"/>
        <c:majorTickMark val="out"/>
        <c:minorTickMark val="none"/>
        <c:tickLblPos val="nextTo"/>
        <c:crossAx val="317360944"/>
        <c:crosses val="autoZero"/>
        <c:auto val="1"/>
        <c:lblAlgn val="ctr"/>
        <c:lblOffset val="100"/>
        <c:noMultiLvlLbl val="0"/>
      </c:catAx>
      <c:valAx>
        <c:axId val="317360944"/>
        <c:scaling>
          <c:orientation val="minMax"/>
        </c:scaling>
        <c:delete val="0"/>
        <c:axPos val="l"/>
        <c:majorGridlines/>
        <c:numFmt formatCode="General" sourceLinked="1"/>
        <c:majorTickMark val="out"/>
        <c:minorTickMark val="none"/>
        <c:tickLblPos val="nextTo"/>
        <c:crossAx val="317359856"/>
        <c:crosses val="autoZero"/>
        <c:crossBetween val="between"/>
      </c:valAx>
    </c:plotArea>
    <c:legend>
      <c:legendPos val="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ru-RU" altLang="en-US"/>
          </a:p>
        </p:txBody>
      </p:sp>
      <p:sp>
        <p:nvSpPr>
          <p:cNvPr id="3" name="Дата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endParaRPr lang="ru-RU" alt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24581" name="Заметки 4"/>
          <p:cNvSpPr>
            <a:spLocks noGrp="1" noChangeArrowheads="1"/>
          </p:cNvSpPr>
          <p:nvPr>
            <p:ph type="body" sz="quarter" idx="4294967295"/>
          </p:nvPr>
        </p:nvSpPr>
        <p:spPr bwMode="auto">
          <a:xfrm>
            <a:off x="685800" y="4400550"/>
            <a:ext cx="5486400" cy="360045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ru-RU" altLang="en-US" noProof="0" smtClean="0"/>
              <a:t>Образец текста</a:t>
            </a:r>
          </a:p>
          <a:p>
            <a:pPr lvl="1"/>
            <a:r>
              <a:rPr lang="ru-RU" altLang="en-US" noProof="0" smtClean="0"/>
              <a:t>Второй уровень</a:t>
            </a:r>
          </a:p>
          <a:p>
            <a:pPr lvl="2"/>
            <a:r>
              <a:rPr lang="ru-RU" altLang="en-US" noProof="0" smtClean="0"/>
              <a:t>Третий уровень</a:t>
            </a:r>
          </a:p>
          <a:p>
            <a:pPr lvl="3"/>
            <a:r>
              <a:rPr lang="ru-RU" altLang="en-US" noProof="0" smtClean="0"/>
              <a:t>Четвертый уровень</a:t>
            </a:r>
          </a:p>
          <a:p>
            <a:pPr lvl="4"/>
            <a:r>
              <a:rPr lang="ru-RU" altLang="en-US"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ru-RU" alt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cs typeface="Arial" panose="020B0604020202020204" pitchFamily="34" charset="0"/>
              </a:defRPr>
            </a:lvl1pPr>
          </a:lstStyle>
          <a:p>
            <a:fld id="{7E4E6FCC-0C96-4BDE-A01B-8D6A37173BD3}" type="slidenum">
              <a:rPr lang="ru-RU" altLang="ru-RU"/>
              <a:pPr/>
              <a:t>‹#›</a:t>
            </a:fld>
            <a:endParaRPr lang="ru-RU" altLang="ru-RU">
              <a:cs typeface="+mn-cs"/>
            </a:endParaRPr>
          </a:p>
        </p:txBody>
      </p:sp>
    </p:spTree>
    <p:extLst>
      <p:ext uri="{BB962C8B-B14F-4D97-AF65-F5344CB8AC3E}">
        <p14:creationId xmlns:p14="http://schemas.microsoft.com/office/powerpoint/2010/main" val="3973672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ext Placeholder 2"/>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36367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Text Placeholder 2"/>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tions, assessment of education organization quality systems (QS) for the purpose of quality management system certification and public accreditation of educational organizations (EO), professional public accreditation of the main professional education programs (MPEPs), as well as expert and methodology support of activities on implementation of education quality assurance mechanisms in educational organizations, represented in fig. 1.</a:t>
            </a:r>
          </a:p>
        </p:txBody>
      </p:sp>
    </p:spTree>
    <p:extLst>
      <p:ext uri="{BB962C8B-B14F-4D97-AF65-F5344CB8AC3E}">
        <p14:creationId xmlns:p14="http://schemas.microsoft.com/office/powerpoint/2010/main" val="3967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E55CCB-94DA-42F8-8AE6-5766AC39A461}" type="slidenum">
              <a:rPr lang="ru-RU" altLang="ru-RU"/>
              <a:pPr/>
              <a:t>13</a:t>
            </a:fld>
            <a:endParaRPr lang="ru-RU" altLang="ru-RU"/>
          </a:p>
        </p:txBody>
      </p:sp>
    </p:spTree>
    <p:extLst>
      <p:ext uri="{BB962C8B-B14F-4D97-AF65-F5344CB8AC3E}">
        <p14:creationId xmlns:p14="http://schemas.microsoft.com/office/powerpoint/2010/main" val="198745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5298" name="Rectangle 3"/>
          <p:cNvSpPr txBox="1">
            <a:spLocks noGrp="1" noChangeArrowheads="1"/>
          </p:cNvSpPr>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Calibri" panose="020F0502020204030204" pitchFamily="34" charset="0"/>
              </a:defRPr>
            </a:lvl1pPr>
            <a:lvl2pPr marL="742950" indent="-285750">
              <a:tabLst>
                <a:tab pos="723900" algn="l"/>
                <a:tab pos="1447800" algn="l"/>
                <a:tab pos="2171700" algn="l"/>
                <a:tab pos="2895600" algn="l"/>
              </a:tabLst>
              <a:defRPr>
                <a:solidFill>
                  <a:schemeClr val="tx1"/>
                </a:solidFill>
                <a:latin typeface="Calibri" panose="020F0502020204030204" pitchFamily="34" charset="0"/>
              </a:defRPr>
            </a:lvl2pPr>
            <a:lvl3pPr marL="1143000" indent="-228600">
              <a:tabLst>
                <a:tab pos="723900" algn="l"/>
                <a:tab pos="1447800" algn="l"/>
                <a:tab pos="2171700" algn="l"/>
                <a:tab pos="2895600" algn="l"/>
              </a:tabLst>
              <a:defRPr>
                <a:solidFill>
                  <a:schemeClr val="tx1"/>
                </a:solidFill>
                <a:latin typeface="Calibri" panose="020F0502020204030204" pitchFamily="34" charset="0"/>
              </a:defRPr>
            </a:lvl3pPr>
            <a:lvl4pPr marL="1600200" indent="-228600">
              <a:tabLst>
                <a:tab pos="723900" algn="l"/>
                <a:tab pos="1447800" algn="l"/>
                <a:tab pos="2171700" algn="l"/>
                <a:tab pos="2895600" algn="l"/>
              </a:tabLst>
              <a:defRPr>
                <a:solidFill>
                  <a:schemeClr val="tx1"/>
                </a:solidFill>
                <a:latin typeface="Calibri" panose="020F0502020204030204" pitchFamily="34" charset="0"/>
              </a:defRPr>
            </a:lvl4pPr>
            <a:lvl5pPr marL="2057400" indent="-228600">
              <a:tabLst>
                <a:tab pos="723900" algn="l"/>
                <a:tab pos="1447800" algn="l"/>
                <a:tab pos="2171700" algn="l"/>
                <a:tab pos="2895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9pPr>
          </a:lstStyle>
          <a:p>
            <a:pPr algn="r" eaLnBrk="1" hangingPunct="1">
              <a:buFont typeface="Times New Roman" panose="02020603050405020304" pitchFamily="18" charset="0"/>
              <a:buNone/>
            </a:pPr>
            <a:r>
              <a:rPr lang="ru-RU" altLang="ru-RU" sz="2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17.03.09 07:00 PM</a:t>
            </a:r>
          </a:p>
        </p:txBody>
      </p:sp>
      <p:sp>
        <p:nvSpPr>
          <p:cNvPr id="55299" name="Rectangle 7"/>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723900" algn="l"/>
                <a:tab pos="1447800" algn="l"/>
                <a:tab pos="2171700" algn="l"/>
                <a:tab pos="2895600" algn="l"/>
              </a:tabLst>
              <a:defRPr>
                <a:solidFill>
                  <a:schemeClr val="tx1"/>
                </a:solidFill>
                <a:latin typeface="Calibri" panose="020F0502020204030204" pitchFamily="34" charset="0"/>
              </a:defRPr>
            </a:lvl1pPr>
            <a:lvl2pPr marL="742950" indent="-285750">
              <a:tabLst>
                <a:tab pos="723900" algn="l"/>
                <a:tab pos="1447800" algn="l"/>
                <a:tab pos="2171700" algn="l"/>
                <a:tab pos="2895600" algn="l"/>
              </a:tabLst>
              <a:defRPr>
                <a:solidFill>
                  <a:schemeClr val="tx1"/>
                </a:solidFill>
                <a:latin typeface="Calibri" panose="020F0502020204030204" pitchFamily="34" charset="0"/>
              </a:defRPr>
            </a:lvl2pPr>
            <a:lvl3pPr marL="1143000" indent="-228600">
              <a:tabLst>
                <a:tab pos="723900" algn="l"/>
                <a:tab pos="1447800" algn="l"/>
                <a:tab pos="2171700" algn="l"/>
                <a:tab pos="2895600" algn="l"/>
              </a:tabLst>
              <a:defRPr>
                <a:solidFill>
                  <a:schemeClr val="tx1"/>
                </a:solidFill>
                <a:latin typeface="Calibri" panose="020F0502020204030204" pitchFamily="34" charset="0"/>
              </a:defRPr>
            </a:lvl3pPr>
            <a:lvl4pPr marL="1600200" indent="-228600">
              <a:tabLst>
                <a:tab pos="723900" algn="l"/>
                <a:tab pos="1447800" algn="l"/>
                <a:tab pos="2171700" algn="l"/>
                <a:tab pos="2895600" algn="l"/>
              </a:tabLst>
              <a:defRPr>
                <a:solidFill>
                  <a:schemeClr val="tx1"/>
                </a:solidFill>
                <a:latin typeface="Calibri" panose="020F0502020204030204" pitchFamily="34" charset="0"/>
              </a:defRPr>
            </a:lvl4pPr>
            <a:lvl5pPr marL="2057400" indent="-228600">
              <a:tabLst>
                <a:tab pos="723900" algn="l"/>
                <a:tab pos="1447800" algn="l"/>
                <a:tab pos="2171700" algn="l"/>
                <a:tab pos="2895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defRPr>
            </a:lvl9pPr>
          </a:lstStyle>
          <a:p>
            <a:pPr algn="r" eaLnBrk="1" hangingPunct="1">
              <a:buFont typeface="Times New Roman" panose="02020603050405020304" pitchFamily="18" charset="0"/>
              <a:buNone/>
            </a:pPr>
            <a:fld id="{C5AE7A35-F283-4F81-BF4A-7AA685FEA38F}" type="slidenum">
              <a:rPr lang="ru-RU" altLang="ru-RU" sz="2400">
                <a:solidFill>
                  <a:srgbClr val="000000"/>
                </a:solidFill>
                <a:latin typeface="Times New Roman" panose="02020603050405020304" pitchFamily="18" charset="0"/>
                <a:cs typeface="Arial" panose="020B0604020202020204" pitchFamily="34" charset="0"/>
              </a:rPr>
              <a:pPr algn="r" eaLnBrk="1" hangingPunct="1">
                <a:buFont typeface="Times New Roman" panose="02020603050405020304" pitchFamily="18" charset="0"/>
                <a:buNone/>
              </a:pPr>
              <a:t>26</a:t>
            </a:fld>
            <a:endParaRPr lang="ru-RU" altLang="ru-RU" sz="2400">
              <a:solidFill>
                <a:srgbClr val="000000"/>
              </a:solidFill>
              <a:latin typeface="Times New Roman" panose="02020603050405020304" pitchFamily="18" charset="0"/>
              <a:cs typeface="Arial" panose="020B0604020202020204" pitchFamily="34" charset="0"/>
            </a:endParaRPr>
          </a:p>
        </p:txBody>
      </p:sp>
      <p:sp>
        <p:nvSpPr>
          <p:cNvPr id="55300" name="Rectangle 1"/>
          <p:cNvSpPr>
            <a:spLocks noGrp="1" noRot="1" noChangeAspect="1" noChangeArrowheads="1" noTextEdit="1"/>
          </p:cNvSpPr>
          <p:nvPr>
            <p:ph type="sldImg" idx="4294967295"/>
          </p:nvPr>
        </p:nvSpPr>
        <p:spPr bwMode="auto">
          <a:xfrm>
            <a:off x="1143000" y="685800"/>
            <a:ext cx="4572000" cy="3429000"/>
          </a:xfrm>
          <a:solidFill>
            <a:srgbClr val="FFFFFF"/>
          </a:solidFill>
          <a:ln>
            <a:solidFill>
              <a:srgbClr val="000000"/>
            </a:solidFill>
            <a:miter lim="800000"/>
            <a:headEnd/>
            <a:tailEnd/>
          </a:ln>
        </p:spPr>
      </p:sp>
      <p:sp>
        <p:nvSpPr>
          <p:cNvPr id="55301" name="Rectangle 2"/>
          <p:cNvSpPr>
            <a:spLocks noGrp="1" noChangeArrowheads="1"/>
          </p:cNvSpPr>
          <p:nvPr>
            <p:ph type="body" idx="4294967295"/>
          </p:nvPr>
        </p:nvSpPr>
        <p:spPr>
          <a:xfrm>
            <a:off x="685800" y="4343400"/>
            <a:ext cx="5486400" cy="4114800"/>
          </a:xfrm>
        </p:spPr>
        <p:txBody>
          <a:bodyPr wrap="none" anchor="ctr"/>
          <a:lstStyle/>
          <a:p>
            <a:pPr indent="449263" eaLnBrk="1" hangingPunct="1">
              <a:tabLst>
                <a:tab pos="457200" algn="l"/>
              </a:tabLst>
            </a:pPr>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98244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ChangeArrowheads="1" noTextEdit="1"/>
          </p:cNvSpPr>
          <p:nvPr>
            <p:ph type="sldImg" idx="4294967295"/>
          </p:nvPr>
        </p:nvSpPr>
        <p:spPr bwMode="auto">
          <a:ln>
            <a:solidFill>
              <a:srgbClr val="000000"/>
            </a:solidFill>
            <a:miter lim="800000"/>
            <a:headEnd/>
            <a:tailEnd/>
          </a:ln>
        </p:spPr>
      </p:sp>
      <p:sp>
        <p:nvSpPr>
          <p:cNvPr id="56323" name="Заметки 2"/>
          <p:cNvSpPr>
            <a:spLocks noGrp="1" noChangeArrowheads="1"/>
          </p:cNvSpPr>
          <p:nvPr>
            <p:ph type="body" idx="4294967295"/>
          </p:nvPr>
        </p:nvSpPr>
        <p:spPr/>
        <p:txBody>
          <a:bodyPr/>
          <a:lstStyle/>
          <a:p>
            <a:endParaRPr lang="ru-RU" altLang="ru-RU" smtClean="0"/>
          </a:p>
        </p:txBody>
      </p:sp>
      <p:sp>
        <p:nvSpPr>
          <p:cNvPr id="56324"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Tx/>
              <a:buNone/>
            </a:pPr>
            <a:fld id="{D029D44C-A46F-4145-9425-FE614CA39C24}" type="slidenum">
              <a:rPr lang="ru-RU" altLang="ru-RU"/>
              <a:pPr>
                <a:buFontTx/>
                <a:buNone/>
              </a:pPr>
              <a:t>27</a:t>
            </a:fld>
            <a:endParaRPr lang="ru-RU" altLang="ru-RU"/>
          </a:p>
        </p:txBody>
      </p:sp>
    </p:spTree>
    <p:extLst>
      <p:ext uri="{BB962C8B-B14F-4D97-AF65-F5344CB8AC3E}">
        <p14:creationId xmlns:p14="http://schemas.microsoft.com/office/powerpoint/2010/main" val="1742497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rusregister.ru/" TargetMode="External"/><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rusregister.ru/" TargetMode="External"/><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Статистика по РР">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20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0" name="Текст 2"/>
          <p:cNvSpPr>
            <a:spLocks noGrp="1"/>
          </p:cNvSpPr>
          <p:nvPr>
            <p:ph type="body" sz="quarter" idx="10"/>
          </p:nvPr>
        </p:nvSpPr>
        <p:spPr>
          <a:xfrm>
            <a:off x="2387622" y="495118"/>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1"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2"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267471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Транспортная безопасность">
    <p:spTree>
      <p:nvGrpSpPr>
        <p:cNvPr id="1" name=""/>
        <p:cNvGrpSpPr/>
        <p:nvPr/>
      </p:nvGrpSpPr>
      <p:grpSpPr>
        <a:xfrm>
          <a:off x="0" y="0"/>
          <a:ext cx="0" cy="0"/>
          <a:chOff x="0" y="0"/>
          <a:chExt cx="0" cy="0"/>
        </a:xfrm>
      </p:grpSpPr>
      <p:sp>
        <p:nvSpPr>
          <p:cNvPr id="5" name="Rectangle 2"/>
          <p:cNvSpPr txBox="1"/>
          <p:nvPr/>
        </p:nvSpPr>
        <p:spPr bwMode="auto">
          <a:xfrm rot="16200000">
            <a:off x="-1346544" y="3194597"/>
            <a:ext cx="6858009" cy="451871"/>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6" name="Рисунок 1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22034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4"/>
          <p:cNvPicPr>
            <a:picLocks noChangeAspect="1"/>
          </p:cNvPicPr>
          <p:nvPr/>
        </p:nvPicPr>
        <p:blipFill>
          <a:blip r:embed="rId3" cstate="email">
            <a:duotone>
              <a:schemeClr val="accent1">
                <a:shade val="45000"/>
                <a:satMod val="135000"/>
              </a:schemeClr>
              <a:prstClr val="white"/>
            </a:duotone>
          </a:blip>
          <a:stretch>
            <a:fillRect/>
          </a:stretch>
        </p:blipFill>
        <p:spPr>
          <a:xfrm>
            <a:off x="2484435" y="262934"/>
            <a:ext cx="403717" cy="537165"/>
          </a:xfrm>
          <a:prstGeom prst="rect">
            <a:avLst/>
          </a:prstGeom>
        </p:spPr>
      </p:pic>
      <p:sp>
        <p:nvSpPr>
          <p:cNvPr id="8" name="Rectangle 2"/>
          <p:cNvSpPr txBox="1"/>
          <p:nvPr/>
        </p:nvSpPr>
        <p:spPr bwMode="auto">
          <a:xfrm rot="16200000">
            <a:off x="-1346545" y="3203059"/>
            <a:ext cx="6858009"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1" name="Текст 2"/>
          <p:cNvSpPr>
            <a:spLocks noGrp="1"/>
          </p:cNvSpPr>
          <p:nvPr>
            <p:ph type="body" sz="quarter" idx="11"/>
          </p:nvPr>
        </p:nvSpPr>
        <p:spPr>
          <a:xfrm>
            <a:off x="2962200"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0"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2"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128415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Инжиниринг и контроль качества">
    <p:spTree>
      <p:nvGrpSpPr>
        <p:cNvPr id="1" name=""/>
        <p:cNvGrpSpPr/>
        <p:nvPr/>
      </p:nvGrpSpPr>
      <p:grpSpPr>
        <a:xfrm>
          <a:off x="0" y="0"/>
          <a:ext cx="0" cy="0"/>
          <a:chOff x="0" y="0"/>
          <a:chExt cx="0" cy="0"/>
        </a:xfrm>
      </p:grpSpPr>
      <p:sp>
        <p:nvSpPr>
          <p:cNvPr id="5" name="Rectangle 2"/>
          <p:cNvSpPr txBox="1"/>
          <p:nvPr/>
        </p:nvSpPr>
        <p:spPr bwMode="auto">
          <a:xfrm rot="16200000">
            <a:off x="-1346544" y="3194597"/>
            <a:ext cx="6858009" cy="451871"/>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6" name="Рисунок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220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p:nvPr/>
        </p:nvSpPr>
        <p:spPr bwMode="auto">
          <a:xfrm rot="16200000">
            <a:off x="-1331475" y="3203065"/>
            <a:ext cx="6858008"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8" name="Рисунок 5"/>
          <p:cNvPicPr>
            <a:picLocks noChangeAspect="1"/>
          </p:cNvPicPr>
          <p:nvPr/>
        </p:nvPicPr>
        <p:blipFill>
          <a:blip r:embed="rId3" cstate="email">
            <a:duotone>
              <a:schemeClr val="accent1">
                <a:shade val="45000"/>
                <a:satMod val="135000"/>
              </a:schemeClr>
              <a:prstClr val="white"/>
            </a:duotone>
          </a:blip>
          <a:stretch>
            <a:fillRect/>
          </a:stretch>
        </p:blipFill>
        <p:spPr>
          <a:xfrm>
            <a:off x="2481970" y="292713"/>
            <a:ext cx="631929" cy="510561"/>
          </a:xfrm>
          <a:prstGeom prst="rect">
            <a:avLst/>
          </a:prstGeom>
        </p:spPr>
      </p:pic>
      <p:sp>
        <p:nvSpPr>
          <p:cNvPr id="11" name="Текст 2"/>
          <p:cNvSpPr>
            <a:spLocks noGrp="1"/>
          </p:cNvSpPr>
          <p:nvPr>
            <p:ph type="body" sz="quarter" idx="11"/>
          </p:nvPr>
        </p:nvSpPr>
        <p:spPr>
          <a:xfrm>
            <a:off x="2962200"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3"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4"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167544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55001">
    <p:spTree>
      <p:nvGrpSpPr>
        <p:cNvPr id="1" name=""/>
        <p:cNvGrpSpPr/>
        <p:nvPr/>
      </p:nvGrpSpPr>
      <p:grpSpPr>
        <a:xfrm>
          <a:off x="0" y="0"/>
          <a:ext cx="0" cy="0"/>
          <a:chOff x="0" y="0"/>
          <a:chExt cx="0" cy="0"/>
        </a:xfrm>
      </p:grpSpPr>
      <p:sp>
        <p:nvSpPr>
          <p:cNvPr id="5"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6" name="Рисунок 3"/>
          <p:cNvPicPr>
            <a:picLocks noChangeAspect="1" noChangeArrowheads="1"/>
          </p:cNvPicPr>
          <p:nvPr userDrawn="1"/>
        </p:nvPicPr>
        <p:blipFill>
          <a:blip r:embed="rId2">
            <a:extLst>
              <a:ext uri="{28A0092B-C50C-407E-A947-70E740481C1C}">
                <a14:useLocalDpi xmlns:a14="http://schemas.microsoft.com/office/drawing/2010/main" val="0"/>
              </a:ext>
            </a:extLst>
          </a:blip>
          <a:srcRect t="-2"/>
          <a:stretch>
            <a:fillRect/>
          </a:stretch>
        </p:blipFill>
        <p:spPr bwMode="auto">
          <a:xfrm>
            <a:off x="0" y="-17463"/>
            <a:ext cx="22098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p:nvPr/>
        </p:nvSpPr>
        <p:spPr bwMode="auto">
          <a:xfrm rot="16200000">
            <a:off x="-1331475" y="3203065"/>
            <a:ext cx="6858008"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8" name="Текст 2"/>
          <p:cNvSpPr>
            <a:spLocks noGrp="1"/>
          </p:cNvSpPr>
          <p:nvPr>
            <p:ph type="body" sz="quarter" idx="10"/>
          </p:nvPr>
        </p:nvSpPr>
        <p:spPr>
          <a:xfrm>
            <a:off x="2387622" y="495118"/>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9"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0"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193320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Оценка качества образования">
    <p:spTree>
      <p:nvGrpSpPr>
        <p:cNvPr id="1" name=""/>
        <p:cNvGrpSpPr/>
        <p:nvPr/>
      </p:nvGrpSpPr>
      <p:grpSpPr>
        <a:xfrm>
          <a:off x="0" y="0"/>
          <a:ext cx="0" cy="0"/>
          <a:chOff x="0" y="0"/>
          <a:chExt cx="0" cy="0"/>
        </a:xfrm>
      </p:grpSpPr>
      <p:sp>
        <p:nvSpPr>
          <p:cNvPr id="5"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6" name="Рисунок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0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p:nvPr/>
        </p:nvSpPr>
        <p:spPr bwMode="auto">
          <a:xfrm rot="16200000">
            <a:off x="-1331475" y="3203065"/>
            <a:ext cx="6858008"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8" name="Текст 2"/>
          <p:cNvSpPr>
            <a:spLocks noGrp="1"/>
          </p:cNvSpPr>
          <p:nvPr>
            <p:ph type="body" sz="quarter" idx="10"/>
          </p:nvPr>
        </p:nvSpPr>
        <p:spPr>
          <a:xfrm>
            <a:off x="2387622" y="495118"/>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9"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0"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1123489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лайд для большого кол-ва текста/ картинок">
    <p:spTree>
      <p:nvGrpSpPr>
        <p:cNvPr id="1" name=""/>
        <p:cNvGrpSpPr/>
        <p:nvPr/>
      </p:nvGrpSpPr>
      <p:grpSpPr>
        <a:xfrm>
          <a:off x="0" y="0"/>
          <a:ext cx="0" cy="0"/>
          <a:chOff x="0" y="0"/>
          <a:chExt cx="0" cy="0"/>
        </a:xfrm>
      </p:grpSpPr>
      <p:sp>
        <p:nvSpPr>
          <p:cNvPr id="5" name="Rectangle 2"/>
          <p:cNvSpPr txBox="1"/>
          <p:nvPr/>
        </p:nvSpPr>
        <p:spPr bwMode="auto">
          <a:xfrm rot="16200000">
            <a:off x="-3126394" y="3194597"/>
            <a:ext cx="6857984" cy="451871"/>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rgbClr val="DEEBF7"/>
                </a:solidFill>
                <a:latin typeface="Tahoma" pitchFamily="34" charset="0"/>
                <a:cs typeface="Tahoma" pitchFamily="34" charset="0"/>
              </a:rPr>
              <a:t>РУССКИЙ РЕГИСТР</a:t>
            </a:r>
            <a:r>
              <a:rPr lang="en-US" sz="2500" b="1" noProof="1" smtClean="0">
                <a:solidFill>
                  <a:srgbClr val="DEEBF7"/>
                </a:solidFill>
                <a:latin typeface="Tahoma" pitchFamily="34" charset="0"/>
                <a:cs typeface="Tahoma" pitchFamily="34" charset="0"/>
              </a:rPr>
              <a:t> / RUSSIAN REGISTER</a:t>
            </a:r>
          </a:p>
        </p:txBody>
      </p:sp>
      <p:sp>
        <p:nvSpPr>
          <p:cNvPr id="13" name="Текст 2"/>
          <p:cNvSpPr>
            <a:spLocks noGrp="1"/>
          </p:cNvSpPr>
          <p:nvPr>
            <p:ph type="body" sz="quarter" idx="11"/>
          </p:nvPr>
        </p:nvSpPr>
        <p:spPr>
          <a:xfrm>
            <a:off x="953027" y="488241"/>
            <a:ext cx="6810906"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7" name="Текст 2"/>
          <p:cNvSpPr>
            <a:spLocks noGrp="1"/>
          </p:cNvSpPr>
          <p:nvPr>
            <p:ph type="body" sz="quarter" idx="14"/>
          </p:nvPr>
        </p:nvSpPr>
        <p:spPr>
          <a:xfrm>
            <a:off x="953027" y="2571749"/>
            <a:ext cx="741204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a:solidFill>
                  <a:schemeClr val="tx1">
                    <a:lumMod val="65000"/>
                    <a:lumOff val="35000"/>
                  </a:schemeClr>
                </a:solidFill>
                <a:latin typeface="+mn-lt"/>
              </a:defRPr>
            </a:lvl1pPr>
          </a:lstStyle>
          <a:p>
            <a:pPr lvl="0"/>
            <a:r>
              <a:rPr lang="ru-RU" noProof="1" smtClean="0"/>
              <a:t>Образец текста</a:t>
            </a:r>
          </a:p>
        </p:txBody>
      </p:sp>
      <p:sp>
        <p:nvSpPr>
          <p:cNvPr id="18" name="Текст 2"/>
          <p:cNvSpPr>
            <a:spLocks noGrp="1"/>
          </p:cNvSpPr>
          <p:nvPr>
            <p:ph type="body" sz="quarter" idx="13"/>
          </p:nvPr>
        </p:nvSpPr>
        <p:spPr>
          <a:xfrm>
            <a:off x="953027" y="1805425"/>
            <a:ext cx="7412040"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18821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a:prstGeom prst="rect">
            <a:avLst/>
          </a:prstGeom>
        </p:spPr>
        <p:txBody>
          <a:bodyPr anchor="b"/>
          <a:lstStyle>
            <a:lvl1pPr>
              <a:defRPr sz="6000"/>
            </a:lvl1pPr>
          </a:lstStyle>
          <a:p>
            <a:r>
              <a:rPr lang="ru-RU" noProof="1" smtClean="0"/>
              <a:t>Образец заголовка</a:t>
            </a:r>
            <a:endParaRPr lang="ru-RU" noProof="1"/>
          </a:p>
        </p:txBody>
      </p:sp>
      <p:sp>
        <p:nvSpPr>
          <p:cNvPr id="3" name="Текст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1" smtClean="0"/>
              <a:t>Образец текста</a:t>
            </a:r>
          </a:p>
        </p:txBody>
      </p:sp>
      <p:sp>
        <p:nvSpPr>
          <p:cNvPr id="4" name="Дата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ru-RU" altLang="en-US"/>
          </a:p>
        </p:txBody>
      </p:sp>
      <p:sp>
        <p:nvSpPr>
          <p:cNvPr id="5" name="Нижний колонтитул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lvl1pPr>
          </a:lstStyle>
          <a:p>
            <a:pPr>
              <a:defRPr/>
            </a:pPr>
            <a:endParaRPr lang="ru-RU" altLang="en-US"/>
          </a:p>
        </p:txBody>
      </p:sp>
      <p:sp>
        <p:nvSpPr>
          <p:cNvPr id="6" name="Номер слайда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a:cs typeface="Arial" panose="020B0604020202020204" pitchFamily="34" charset="0"/>
              </a:defRPr>
            </a:lvl1pPr>
          </a:lstStyle>
          <a:p>
            <a:fld id="{4926CD84-E9DF-4A2F-978B-C9109597C85A}" type="slidenum">
              <a:rPr lang="ru-RU" altLang="ru-RU"/>
              <a:pPr/>
              <a:t>‹#›</a:t>
            </a:fld>
            <a:endParaRPr lang="ru-RU" altLang="ru-RU">
              <a:cs typeface="+mn-cs"/>
            </a:endParaRPr>
          </a:p>
        </p:txBody>
      </p:sp>
    </p:spTree>
    <p:extLst>
      <p:ext uri="{BB962C8B-B14F-4D97-AF65-F5344CB8AC3E}">
        <p14:creationId xmlns:p14="http://schemas.microsoft.com/office/powerpoint/2010/main" val="233926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3" name="Рисунок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7"/>
          <p:cNvSpPr/>
          <p:nvPr/>
        </p:nvSpPr>
        <p:spPr>
          <a:xfrm>
            <a:off x="0" y="331788"/>
            <a:ext cx="6007100" cy="1603375"/>
          </a:xfrm>
          <a:prstGeom prst="rect">
            <a:avLst/>
          </a:prstGeom>
          <a:solidFill>
            <a:schemeClr val="lt1">
              <a:alpha val="77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buFont typeface="Arial" panose="020B0604020202020204" pitchFamily="34" charset="0"/>
              <a:buNone/>
              <a:defRPr/>
            </a:pPr>
            <a:endParaRPr lang="ru-RU" altLang="en-US">
              <a:solidFill>
                <a:srgbClr val="000000"/>
              </a:solidFill>
            </a:endParaRPr>
          </a:p>
        </p:txBody>
      </p:sp>
      <p:sp>
        <p:nvSpPr>
          <p:cNvPr id="5" name="TextBox 4"/>
          <p:cNvSpPr txBox="1">
            <a:spLocks noChangeArrowheads="1"/>
          </p:cNvSpPr>
          <p:nvPr/>
        </p:nvSpPr>
        <p:spPr bwMode="auto">
          <a:xfrm>
            <a:off x="504825" y="1465263"/>
            <a:ext cx="5222875" cy="339725"/>
          </a:xfrm>
          <a:prstGeom prst="rect">
            <a:avLst/>
          </a:prstGeom>
          <a:noFill/>
          <a:ln>
            <a:noFill/>
          </a:ln>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buFont typeface="Arial" pitchFamily="34" charset="0"/>
              <a:defRPr>
                <a:solidFill>
                  <a:schemeClr val="tx1"/>
                </a:solidFill>
                <a:latin typeface="Calibri" pitchFamily="34" charset="0"/>
              </a:defRPr>
            </a:lvl6pPr>
            <a:lvl7pPr fontAlgn="base">
              <a:spcBef>
                <a:spcPct val="0"/>
              </a:spcBef>
              <a:spcAft>
                <a:spcPct val="0"/>
              </a:spcAft>
              <a:buFont typeface="Arial" pitchFamily="34" charset="0"/>
              <a:defRPr>
                <a:solidFill>
                  <a:schemeClr val="tx1"/>
                </a:solidFill>
                <a:latin typeface="Calibri" pitchFamily="34" charset="0"/>
              </a:defRPr>
            </a:lvl7pPr>
            <a:lvl8pPr fontAlgn="base">
              <a:spcBef>
                <a:spcPct val="0"/>
              </a:spcBef>
              <a:spcAft>
                <a:spcPct val="0"/>
              </a:spcAft>
              <a:buFont typeface="Arial" pitchFamily="34" charset="0"/>
              <a:defRPr>
                <a:solidFill>
                  <a:schemeClr val="tx1"/>
                </a:solidFill>
                <a:latin typeface="Calibri" pitchFamily="34" charset="0"/>
              </a:defRPr>
            </a:lvl8pPr>
            <a:lvl9pPr fontAlgn="base">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altLang="ru-RU" sz="1600" b="1" smtClean="0">
                <a:solidFill>
                  <a:srgbClr val="2F5597"/>
                </a:solidFill>
                <a:latin typeface="Franklin Gothic Book" pitchFamily="34" charset="0"/>
              </a:rPr>
              <a:t>Ассоциация по сертификации «Русский Регистр»</a:t>
            </a:r>
          </a:p>
        </p:txBody>
      </p:sp>
      <p:pic>
        <p:nvPicPr>
          <p:cNvPr id="6" name="Рисунок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1713" y="398463"/>
            <a:ext cx="42354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Объект 25"/>
          <p:cNvSpPr>
            <a:spLocks noGrp="1"/>
          </p:cNvSpPr>
          <p:nvPr>
            <p:ph sz="quarter" idx="12"/>
          </p:nvPr>
        </p:nvSpPr>
        <p:spPr>
          <a:xfrm>
            <a:off x="2316956" y="5105406"/>
            <a:ext cx="6821487" cy="1354666"/>
          </a:xfrm>
          <a:prstGeom prst="rect">
            <a:avLst/>
          </a:prstGeom>
          <a:solidFill>
            <a:schemeClr val="bg1">
              <a:alpha val="77000"/>
            </a:schemeClr>
          </a:solidFill>
        </p:spPr>
        <p:txBody>
          <a:bodyPr/>
          <a:lstStyle>
            <a:lvl1pPr marL="0" indent="0" eaLnBrk="1" hangingPunct="1">
              <a:lnSpc>
                <a:spcPct val="100000"/>
              </a:lnSpc>
              <a:spcBef>
                <a:spcPts val="0"/>
              </a:spcBef>
              <a:buNone/>
              <a:defRPr lang="ru-RU" sz="1600" b="1" kern="1200" baseline="0" dirty="0" smtClean="0">
                <a:solidFill>
                  <a:schemeClr val="accent5">
                    <a:lumMod val="75000"/>
                  </a:schemeClr>
                </a:solidFill>
                <a:latin typeface="+mn-lt"/>
                <a:ea typeface="+mn-ea"/>
                <a:cs typeface="+mn-cs"/>
              </a:defRPr>
            </a:lvl1pPr>
          </a:lstStyle>
          <a:p>
            <a:pPr lvl="0"/>
            <a:r>
              <a:rPr lang="ru-RU" noProof="1" smtClean="0"/>
              <a:t>Образец текста</a:t>
            </a:r>
          </a:p>
        </p:txBody>
      </p:sp>
      <p:sp>
        <p:nvSpPr>
          <p:cNvPr id="7" name="Date Placeholder 1"/>
          <p:cNvSpPr>
            <a:spLocks noGrp="1"/>
          </p:cNvSpPr>
          <p:nvPr>
            <p:ph type="dt" sz="half" idx="13"/>
          </p:nvPr>
        </p:nvSpPr>
        <p:spPr/>
        <p:txBody>
          <a:bodyPr/>
          <a:lstStyle>
            <a:lvl1pPr>
              <a:defRPr/>
            </a:lvl1pPr>
          </a:lstStyle>
          <a:p>
            <a:pPr>
              <a:defRPr/>
            </a:pPr>
            <a:endParaRPr lang="ru-RU" altLang="en-US"/>
          </a:p>
        </p:txBody>
      </p:sp>
      <p:sp>
        <p:nvSpPr>
          <p:cNvPr id="8" name="Footer Placeholder 2"/>
          <p:cNvSpPr>
            <a:spLocks noGrp="1"/>
          </p:cNvSpPr>
          <p:nvPr>
            <p:ph type="ftr" sz="quarter" idx="14"/>
          </p:nvPr>
        </p:nvSpPr>
        <p:spPr/>
        <p:txBody>
          <a:bodyPr/>
          <a:lstStyle>
            <a:lvl1pPr>
              <a:defRPr/>
            </a:lvl1pPr>
          </a:lstStyle>
          <a:p>
            <a:pPr>
              <a:defRPr/>
            </a:pPr>
            <a:endParaRPr lang="ru-RU" altLang="en-US"/>
          </a:p>
        </p:txBody>
      </p:sp>
      <p:sp>
        <p:nvSpPr>
          <p:cNvPr id="9" name="Slide Number Placeholder 3"/>
          <p:cNvSpPr>
            <a:spLocks noGrp="1"/>
          </p:cNvSpPr>
          <p:nvPr>
            <p:ph type="sldNum" sz="quarter" idx="15"/>
          </p:nvPr>
        </p:nvSpPr>
        <p:spPr/>
        <p:txBody>
          <a:bodyPr/>
          <a:lstStyle>
            <a:lvl1pPr>
              <a:defRPr/>
            </a:lvl1pPr>
          </a:lstStyle>
          <a:p>
            <a:fld id="{51A1FA5D-E54B-4FCA-981E-CBB7AB313DBA}" type="slidenum">
              <a:rPr lang="ru-RU" altLang="ru-RU"/>
              <a:pPr/>
              <a:t>‹#›</a:t>
            </a:fld>
            <a:endParaRPr lang="ru-RU" altLang="ru-RU"/>
          </a:p>
        </p:txBody>
      </p:sp>
    </p:spTree>
    <p:extLst>
      <p:ext uri="{BB962C8B-B14F-4D97-AF65-F5344CB8AC3E}">
        <p14:creationId xmlns:p14="http://schemas.microsoft.com/office/powerpoint/2010/main" val="261025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итульный слайд раздела">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50988"/>
            <a:ext cx="9144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p:nvPr/>
        </p:nvSpPr>
        <p:spPr bwMode="auto">
          <a:xfrm>
            <a:off x="176443" y="6153784"/>
            <a:ext cx="6598824" cy="427037"/>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eaLnBrk="1" hangingPunct="1">
              <a:buFont typeface="Arial" panose="020B0604020202020204" pitchFamily="34" charset="0"/>
              <a:buNone/>
              <a:defRPr/>
            </a:pPr>
            <a:r>
              <a:rPr lang="ru-RU" sz="1600" b="1" noProof="1" smtClean="0">
                <a:solidFill>
                  <a:srgbClr val="3D85CA"/>
                </a:solidFill>
                <a:latin typeface="Tahoma" pitchFamily="34" charset="0"/>
                <a:cs typeface="Tahoma" pitchFamily="34" charset="0"/>
              </a:rPr>
              <a:t>ОБЪЕКТИВНОСТЬ, КОМПЕТЕНТНОСТЬ, НЕЗАВИСИМОСТЬ </a:t>
            </a:r>
          </a:p>
          <a:p>
            <a:pPr eaLnBrk="1" hangingPunct="1">
              <a:buFont typeface="Arial" panose="020B0604020202020204" pitchFamily="34" charset="0"/>
              <a:buNone/>
              <a:defRPr/>
            </a:pPr>
            <a:r>
              <a:rPr lang="en-US" sz="1600" b="1" noProof="1" smtClean="0">
                <a:solidFill>
                  <a:srgbClr val="3D85CA"/>
                </a:solidFill>
                <a:latin typeface="Tahoma" pitchFamily="34" charset="0"/>
                <a:cs typeface="Tahoma" pitchFamily="34" charset="0"/>
                <a:hlinkClick r:id="rId3"/>
              </a:rPr>
              <a:t>www.rusregister.ru</a:t>
            </a:r>
            <a:r>
              <a:rPr lang="en-US" sz="1600" b="1" noProof="1" smtClean="0">
                <a:solidFill>
                  <a:srgbClr val="3D85CA"/>
                </a:solidFill>
                <a:latin typeface="Tahoma" pitchFamily="34" charset="0"/>
                <a:cs typeface="Tahoma" pitchFamily="34" charset="0"/>
              </a:rPr>
              <a:t> </a:t>
            </a:r>
          </a:p>
        </p:txBody>
      </p:sp>
      <p:pic>
        <p:nvPicPr>
          <p:cNvPr id="6" name="Рисунок 8"/>
          <p:cNvPicPr>
            <a:picLocks noChangeAspect="1"/>
          </p:cNvPicPr>
          <p:nvPr/>
        </p:nvPicPr>
        <p:blipFill>
          <a:blip r:embed="rId4" cstate="email"/>
          <a:stretch>
            <a:fillRect/>
          </a:stretch>
        </p:blipFill>
        <p:spPr>
          <a:xfrm>
            <a:off x="7248525" y="106520"/>
            <a:ext cx="1786863" cy="1297263"/>
          </a:xfrm>
          <a:prstGeom prst="rect">
            <a:avLst/>
          </a:prstGeom>
          <a:effectLst>
            <a:reflection blurRad="6350" stA="52000" endA="300" endPos="19000" dir="5400000" sy="-100000" algn="bl" rotWithShape="0"/>
          </a:effectLst>
        </p:spPr>
      </p:pic>
      <p:sp>
        <p:nvSpPr>
          <p:cNvPr id="26" name="Объект 25"/>
          <p:cNvSpPr>
            <a:spLocks noGrp="1"/>
          </p:cNvSpPr>
          <p:nvPr>
            <p:ph sz="quarter" idx="12"/>
          </p:nvPr>
        </p:nvSpPr>
        <p:spPr>
          <a:xfrm>
            <a:off x="311150" y="2306947"/>
            <a:ext cx="3054350" cy="2446337"/>
          </a:xfrm>
          <a:prstGeom prst="rect">
            <a:avLst/>
          </a:prstGeom>
          <a:solidFill>
            <a:srgbClr val="7030A0">
              <a:alpha val="40000"/>
            </a:srgbClr>
          </a:solidFill>
        </p:spPr>
        <p:txBody>
          <a:bodyPr/>
          <a:lstStyle>
            <a:lvl1pPr marL="0" indent="0" eaLnBrk="1" hangingPunct="1">
              <a:lnSpc>
                <a:spcPct val="100000"/>
              </a:lnSpc>
              <a:spcBef>
                <a:spcPts val="0"/>
              </a:spcBef>
              <a:buNone/>
              <a:defRPr sz="18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ru-RU" noProof="1" smtClean="0"/>
              <a:t>Образец текста</a:t>
            </a:r>
          </a:p>
        </p:txBody>
      </p:sp>
      <p:sp>
        <p:nvSpPr>
          <p:cNvPr id="14" name="Текст 13"/>
          <p:cNvSpPr>
            <a:spLocks noGrp="1"/>
          </p:cNvSpPr>
          <p:nvPr>
            <p:ph type="body" sz="quarter" idx="10"/>
          </p:nvPr>
        </p:nvSpPr>
        <p:spPr>
          <a:xfrm>
            <a:off x="83534" y="498135"/>
            <a:ext cx="6978650" cy="609286"/>
          </a:xfrm>
          <a:prstGeom prst="rect">
            <a:avLst/>
          </a:prstGeom>
        </p:spPr>
        <p:txBody>
          <a:bodyPr>
            <a:normAutofit/>
          </a:bodyPr>
          <a:lstStyle>
            <a:lvl1pPr marL="0" indent="0" algn="l" defTabSz="914400" rtl="0" eaLnBrk="1" latinLnBrk="0" hangingPunct="1">
              <a:buNone/>
              <a:defRPr lang="ru-RU" sz="2000" b="1" kern="1200" dirty="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7" name="Date Placeholder 1"/>
          <p:cNvSpPr>
            <a:spLocks noGrp="1"/>
          </p:cNvSpPr>
          <p:nvPr>
            <p:ph type="dt" sz="half" idx="13"/>
          </p:nvPr>
        </p:nvSpPr>
        <p:spPr/>
        <p:txBody>
          <a:bodyPr/>
          <a:lstStyle>
            <a:lvl1pPr>
              <a:defRPr/>
            </a:lvl1pPr>
          </a:lstStyle>
          <a:p>
            <a:pPr>
              <a:defRPr/>
            </a:pPr>
            <a:endParaRPr lang="ru-RU" altLang="en-US"/>
          </a:p>
        </p:txBody>
      </p:sp>
      <p:sp>
        <p:nvSpPr>
          <p:cNvPr id="8" name="Footer Placeholder 2"/>
          <p:cNvSpPr>
            <a:spLocks noGrp="1"/>
          </p:cNvSpPr>
          <p:nvPr>
            <p:ph type="ftr" sz="quarter" idx="14"/>
          </p:nvPr>
        </p:nvSpPr>
        <p:spPr/>
        <p:txBody>
          <a:bodyPr/>
          <a:lstStyle>
            <a:lvl1pPr>
              <a:defRPr/>
            </a:lvl1pPr>
          </a:lstStyle>
          <a:p>
            <a:pPr>
              <a:defRPr/>
            </a:pPr>
            <a:endParaRPr lang="ru-RU" altLang="en-US"/>
          </a:p>
        </p:txBody>
      </p:sp>
      <p:sp>
        <p:nvSpPr>
          <p:cNvPr id="9" name="Slide Number Placeholder 3"/>
          <p:cNvSpPr>
            <a:spLocks noGrp="1"/>
          </p:cNvSpPr>
          <p:nvPr>
            <p:ph type="sldNum" sz="quarter" idx="15"/>
          </p:nvPr>
        </p:nvSpPr>
        <p:spPr/>
        <p:txBody>
          <a:bodyPr/>
          <a:lstStyle>
            <a:lvl1pPr>
              <a:defRPr/>
            </a:lvl1pPr>
          </a:lstStyle>
          <a:p>
            <a:fld id="{60FFD557-6EA0-4CB1-AF00-F4D76D57BE96}" type="slidenum">
              <a:rPr lang="ru-RU" altLang="ru-RU"/>
              <a:pPr/>
              <a:t>‹#›</a:t>
            </a:fld>
            <a:endParaRPr lang="ru-RU" altLang="ru-RU"/>
          </a:p>
        </p:txBody>
      </p:sp>
    </p:spTree>
    <p:extLst>
      <p:ext uri="{BB962C8B-B14F-4D97-AF65-F5344CB8AC3E}">
        <p14:creationId xmlns:p14="http://schemas.microsoft.com/office/powerpoint/2010/main" val="3339425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итульный слайд раздела 2">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462088"/>
            <a:ext cx="9144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p:nvPr/>
        </p:nvSpPr>
        <p:spPr bwMode="auto">
          <a:xfrm>
            <a:off x="176443" y="6153784"/>
            <a:ext cx="6598824" cy="427037"/>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eaLnBrk="1" hangingPunct="1">
              <a:buFont typeface="Arial" panose="020B0604020202020204" pitchFamily="34" charset="0"/>
              <a:buNone/>
              <a:defRPr/>
            </a:pPr>
            <a:r>
              <a:rPr lang="ru-RU" sz="1600" b="1" noProof="1" smtClean="0">
                <a:solidFill>
                  <a:srgbClr val="3D85CA"/>
                </a:solidFill>
                <a:latin typeface="Tahoma" pitchFamily="34" charset="0"/>
                <a:cs typeface="Tahoma" pitchFamily="34" charset="0"/>
              </a:rPr>
              <a:t>ОБЪЕКТИВНОСТЬ, КОМПЕТЕНТНОСТЬ, НЕЗАВИСИМОСТЬ </a:t>
            </a:r>
          </a:p>
          <a:p>
            <a:pPr eaLnBrk="1" hangingPunct="1">
              <a:buFont typeface="Arial" panose="020B0604020202020204" pitchFamily="34" charset="0"/>
              <a:buNone/>
              <a:defRPr/>
            </a:pPr>
            <a:r>
              <a:rPr lang="en-US" sz="1600" b="1" noProof="1" smtClean="0">
                <a:solidFill>
                  <a:srgbClr val="3D85CA"/>
                </a:solidFill>
                <a:latin typeface="Tahoma" pitchFamily="34" charset="0"/>
                <a:cs typeface="Tahoma" pitchFamily="34" charset="0"/>
                <a:hlinkClick r:id="rId3"/>
              </a:rPr>
              <a:t>www.rusregister.ru</a:t>
            </a:r>
            <a:r>
              <a:rPr lang="en-US" sz="1600" b="1" noProof="1" smtClean="0">
                <a:solidFill>
                  <a:srgbClr val="3D85CA"/>
                </a:solidFill>
                <a:latin typeface="Tahoma" pitchFamily="34" charset="0"/>
                <a:cs typeface="Tahoma" pitchFamily="34" charset="0"/>
              </a:rPr>
              <a:t> </a:t>
            </a:r>
          </a:p>
        </p:txBody>
      </p:sp>
      <p:pic>
        <p:nvPicPr>
          <p:cNvPr id="6" name="Рисунок 8"/>
          <p:cNvPicPr>
            <a:picLocks noChangeAspect="1"/>
          </p:cNvPicPr>
          <p:nvPr/>
        </p:nvPicPr>
        <p:blipFill>
          <a:blip r:embed="rId4" cstate="email"/>
          <a:stretch>
            <a:fillRect/>
          </a:stretch>
        </p:blipFill>
        <p:spPr>
          <a:xfrm>
            <a:off x="7248525" y="106520"/>
            <a:ext cx="1786863" cy="1297263"/>
          </a:xfrm>
          <a:prstGeom prst="rect">
            <a:avLst/>
          </a:prstGeom>
          <a:effectLst>
            <a:reflection blurRad="6350" stA="52000" endA="300" endPos="19000" dir="5400000" sy="-100000" algn="bl" rotWithShape="0"/>
          </a:effectLst>
        </p:spPr>
      </p:pic>
      <p:sp>
        <p:nvSpPr>
          <p:cNvPr id="14" name="Текст 13"/>
          <p:cNvSpPr>
            <a:spLocks noGrp="1"/>
          </p:cNvSpPr>
          <p:nvPr>
            <p:ph type="body" sz="quarter" idx="10"/>
          </p:nvPr>
        </p:nvSpPr>
        <p:spPr>
          <a:xfrm>
            <a:off x="83534" y="498135"/>
            <a:ext cx="6978650" cy="609286"/>
          </a:xfrm>
          <a:prstGeom prst="rect">
            <a:avLst/>
          </a:prstGeom>
        </p:spPr>
        <p:txBody>
          <a:bodyPr>
            <a:normAutofit/>
          </a:bodyPr>
          <a:lstStyle>
            <a:lvl1pPr marL="0" indent="0" algn="l" defTabSz="914400" rtl="0" eaLnBrk="1" latinLnBrk="0" hangingPunct="1">
              <a:buNone/>
              <a:defRPr lang="ru-RU" sz="2000" b="1" kern="1200" dirty="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8" name="Объект 25"/>
          <p:cNvSpPr>
            <a:spLocks noGrp="1"/>
          </p:cNvSpPr>
          <p:nvPr>
            <p:ph sz="quarter" idx="12"/>
          </p:nvPr>
        </p:nvSpPr>
        <p:spPr>
          <a:xfrm>
            <a:off x="311150" y="2306947"/>
            <a:ext cx="3054350" cy="2446337"/>
          </a:xfrm>
          <a:prstGeom prst="rect">
            <a:avLst/>
          </a:prstGeom>
          <a:solidFill>
            <a:srgbClr val="7030A0">
              <a:alpha val="40000"/>
            </a:srgbClr>
          </a:solidFill>
        </p:spPr>
        <p:txBody>
          <a:bodyPr/>
          <a:lstStyle>
            <a:lvl1pPr marL="0" indent="0" eaLnBrk="1" hangingPunct="1">
              <a:lnSpc>
                <a:spcPct val="100000"/>
              </a:lnSpc>
              <a:spcBef>
                <a:spcPts val="0"/>
              </a:spcBef>
              <a:buNone/>
              <a:defRPr sz="18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ru-RU" noProof="1" smtClean="0"/>
              <a:t>Образец текста</a:t>
            </a:r>
          </a:p>
        </p:txBody>
      </p:sp>
      <p:sp>
        <p:nvSpPr>
          <p:cNvPr id="7" name="Date Placeholder 2"/>
          <p:cNvSpPr>
            <a:spLocks noGrp="1"/>
          </p:cNvSpPr>
          <p:nvPr>
            <p:ph type="dt" sz="half" idx="13"/>
          </p:nvPr>
        </p:nvSpPr>
        <p:spPr/>
        <p:txBody>
          <a:bodyPr/>
          <a:lstStyle>
            <a:lvl1pPr>
              <a:defRPr/>
            </a:lvl1pPr>
          </a:lstStyle>
          <a:p>
            <a:pPr>
              <a:defRPr/>
            </a:pPr>
            <a:endParaRPr lang="ru-RU" altLang="en-US"/>
          </a:p>
        </p:txBody>
      </p:sp>
      <p:sp>
        <p:nvSpPr>
          <p:cNvPr id="9" name="Footer Placeholder 3"/>
          <p:cNvSpPr>
            <a:spLocks noGrp="1"/>
          </p:cNvSpPr>
          <p:nvPr>
            <p:ph type="ftr" sz="quarter" idx="14"/>
          </p:nvPr>
        </p:nvSpPr>
        <p:spPr/>
        <p:txBody>
          <a:bodyPr/>
          <a:lstStyle>
            <a:lvl1pPr>
              <a:defRPr/>
            </a:lvl1pPr>
          </a:lstStyle>
          <a:p>
            <a:pPr>
              <a:defRPr/>
            </a:pPr>
            <a:endParaRPr lang="ru-RU" altLang="en-US"/>
          </a:p>
        </p:txBody>
      </p:sp>
      <p:sp>
        <p:nvSpPr>
          <p:cNvPr id="10" name="Slide Number Placeholder 4"/>
          <p:cNvSpPr>
            <a:spLocks noGrp="1"/>
          </p:cNvSpPr>
          <p:nvPr>
            <p:ph type="sldNum" sz="quarter" idx="15"/>
          </p:nvPr>
        </p:nvSpPr>
        <p:spPr/>
        <p:txBody>
          <a:bodyPr/>
          <a:lstStyle>
            <a:lvl1pPr>
              <a:defRPr/>
            </a:lvl1pPr>
          </a:lstStyle>
          <a:p>
            <a:fld id="{C4F6F43A-8E48-44E9-A949-E5C43BD6533E}" type="slidenum">
              <a:rPr lang="ru-RU" altLang="ru-RU"/>
              <a:pPr/>
              <a:t>‹#›</a:t>
            </a:fld>
            <a:endParaRPr lang="ru-RU" altLang="ru-RU"/>
          </a:p>
        </p:txBody>
      </p:sp>
    </p:spTree>
    <p:extLst>
      <p:ext uri="{BB962C8B-B14F-4D97-AF65-F5344CB8AC3E}">
        <p14:creationId xmlns:p14="http://schemas.microsoft.com/office/powerpoint/2010/main" val="151047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Станьте ферзем в бизнесе!">
    <p:spTree>
      <p:nvGrpSpPr>
        <p:cNvPr id="1" name=""/>
        <p:cNvGrpSpPr/>
        <p:nvPr/>
      </p:nvGrpSpPr>
      <p:grpSpPr>
        <a:xfrm>
          <a:off x="0" y="0"/>
          <a:ext cx="0" cy="0"/>
          <a:chOff x="0" y="0"/>
          <a:chExt cx="0" cy="0"/>
        </a:xfrm>
      </p:grpSpPr>
      <p:pic>
        <p:nvPicPr>
          <p:cNvPr id="2" name="Рисунок 6"/>
          <p:cNvPicPr>
            <a:picLocks noChangeAspect="1" noChangeArrowheads="1"/>
          </p:cNvPicPr>
          <p:nvPr userDrawn="1"/>
        </p:nvPicPr>
        <p:blipFill>
          <a:blip r:embed="rId2">
            <a:extLst>
              <a:ext uri="{28A0092B-C50C-407E-A947-70E740481C1C}">
                <a14:useLocalDpi xmlns:a14="http://schemas.microsoft.com/office/drawing/2010/main" val="0"/>
              </a:ext>
            </a:extLst>
          </a:blip>
          <a:srcRect t="-2" b="-125"/>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ru-RU" altLang="en-US"/>
          </a:p>
        </p:txBody>
      </p:sp>
      <p:sp>
        <p:nvSpPr>
          <p:cNvPr id="4" name="Footer Placeholder 2"/>
          <p:cNvSpPr>
            <a:spLocks noGrp="1"/>
          </p:cNvSpPr>
          <p:nvPr>
            <p:ph type="ftr" sz="quarter" idx="11"/>
          </p:nvPr>
        </p:nvSpPr>
        <p:spPr/>
        <p:txBody>
          <a:bodyPr/>
          <a:lstStyle>
            <a:lvl1pPr>
              <a:defRPr/>
            </a:lvl1pPr>
          </a:lstStyle>
          <a:p>
            <a:pPr>
              <a:defRPr/>
            </a:pPr>
            <a:endParaRPr lang="ru-RU" altLang="en-US"/>
          </a:p>
        </p:txBody>
      </p:sp>
      <p:sp>
        <p:nvSpPr>
          <p:cNvPr id="5" name="Slide Number Placeholder 3"/>
          <p:cNvSpPr>
            <a:spLocks noGrp="1"/>
          </p:cNvSpPr>
          <p:nvPr>
            <p:ph type="sldNum" sz="quarter" idx="12"/>
          </p:nvPr>
        </p:nvSpPr>
        <p:spPr/>
        <p:txBody>
          <a:bodyPr/>
          <a:lstStyle>
            <a:lvl1pPr>
              <a:defRPr/>
            </a:lvl1pPr>
          </a:lstStyle>
          <a:p>
            <a:fld id="{04CDD487-3E0C-4E27-93BD-8BAD4399BEB4}" type="slidenum">
              <a:rPr lang="ru-RU" altLang="ru-RU"/>
              <a:pPr/>
              <a:t>‹#›</a:t>
            </a:fld>
            <a:endParaRPr lang="ru-RU" altLang="ru-RU"/>
          </a:p>
        </p:txBody>
      </p:sp>
    </p:spTree>
    <p:extLst>
      <p:ext uri="{BB962C8B-B14F-4D97-AF65-F5344CB8AC3E}">
        <p14:creationId xmlns:p14="http://schemas.microsoft.com/office/powerpoint/2010/main" val="319956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География РР">
    <p:spTree>
      <p:nvGrpSpPr>
        <p:cNvPr id="1" name=""/>
        <p:cNvGrpSpPr/>
        <p:nvPr/>
      </p:nvGrpSpPr>
      <p:grpSpPr>
        <a:xfrm>
          <a:off x="0" y="0"/>
          <a:ext cx="0" cy="0"/>
          <a:chOff x="0" y="0"/>
          <a:chExt cx="0" cy="0"/>
        </a:xfrm>
      </p:grpSpPr>
      <p:pic>
        <p:nvPicPr>
          <p:cNvPr id="5" name="Рисунок 1"/>
          <p:cNvPicPr>
            <a:picLocks noChangeAspect="1" noChangeArrowheads="1"/>
          </p:cNvPicPr>
          <p:nvPr userDrawn="1"/>
        </p:nvPicPr>
        <p:blipFill>
          <a:blip r:embed="rId2">
            <a:extLst>
              <a:ext uri="{28A0092B-C50C-407E-A947-70E740481C1C}">
                <a14:useLocalDpi xmlns:a14="http://schemas.microsoft.com/office/drawing/2010/main" val="0"/>
              </a:ext>
            </a:extLst>
          </a:blip>
          <a:srcRect t="-47"/>
          <a:stretch>
            <a:fillRect/>
          </a:stretch>
        </p:blipFill>
        <p:spPr bwMode="auto">
          <a:xfrm>
            <a:off x="0" y="-7938"/>
            <a:ext cx="220345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1" name="Текст 2"/>
          <p:cNvSpPr>
            <a:spLocks noGrp="1"/>
          </p:cNvSpPr>
          <p:nvPr>
            <p:ph type="body" sz="quarter" idx="10"/>
          </p:nvPr>
        </p:nvSpPr>
        <p:spPr>
          <a:xfrm>
            <a:off x="2387622" y="495118"/>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2"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3"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4198394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Контакты">
    <p:spTree>
      <p:nvGrpSpPr>
        <p:cNvPr id="1" name=""/>
        <p:cNvGrpSpPr/>
        <p:nvPr/>
      </p:nvGrpSpPr>
      <p:grpSpPr>
        <a:xfrm>
          <a:off x="0" y="0"/>
          <a:ext cx="0" cy="0"/>
          <a:chOff x="0" y="0"/>
          <a:chExt cx="0" cy="0"/>
        </a:xfrm>
      </p:grpSpPr>
      <p:sp>
        <p:nvSpPr>
          <p:cNvPr id="4" name="Rectangle 2"/>
          <p:cNvSpPr txBox="1"/>
          <p:nvPr/>
        </p:nvSpPr>
        <p:spPr bwMode="auto">
          <a:xfrm rot="16200000">
            <a:off x="-1346544" y="3194597"/>
            <a:ext cx="6858009" cy="451871"/>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5" name="Picture 6" descr="http://moveon.pro/wp-content/uploads/2012/12/img-1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325" y="-46038"/>
            <a:ext cx="92154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Документы_Никаноров\Рабочий стол\Герб Русский Регистр (русский).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29138" y="415925"/>
            <a:ext cx="4332287"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Объект 25"/>
          <p:cNvSpPr>
            <a:spLocks noGrp="1"/>
          </p:cNvSpPr>
          <p:nvPr>
            <p:ph sz="quarter" idx="13"/>
          </p:nvPr>
        </p:nvSpPr>
        <p:spPr>
          <a:xfrm>
            <a:off x="-39823" y="409575"/>
            <a:ext cx="3319284" cy="1069200"/>
          </a:xfrm>
          <a:prstGeom prst="rect">
            <a:avLst/>
          </a:prstGeom>
          <a:solidFill>
            <a:srgbClr val="7030A0">
              <a:alpha val="40000"/>
            </a:srgbClr>
          </a:solidFill>
        </p:spPr>
        <p:txBody>
          <a:bodyPr/>
          <a:lstStyle>
            <a:lvl1pPr marL="0" indent="0" algn="ctr" eaLnBrk="1" hangingPunct="1">
              <a:lnSpc>
                <a:spcPct val="100000"/>
              </a:lnSpc>
              <a:spcBef>
                <a:spcPts val="0"/>
              </a:spcBef>
              <a:buNone/>
              <a:defRPr lang="ru-RU" sz="1800" b="1" kern="1200" dirty="0" smtClean="0">
                <a:solidFill>
                  <a:schemeClr val="bg1"/>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29" name="Объект 25"/>
          <p:cNvSpPr>
            <a:spLocks noGrp="1"/>
          </p:cNvSpPr>
          <p:nvPr>
            <p:ph sz="quarter" idx="14"/>
          </p:nvPr>
        </p:nvSpPr>
        <p:spPr>
          <a:xfrm>
            <a:off x="2446338" y="6129866"/>
            <a:ext cx="6697662" cy="728133"/>
          </a:xfrm>
          <a:prstGeom prst="rect">
            <a:avLst/>
          </a:prstGeom>
          <a:solidFill>
            <a:srgbClr val="7030A0">
              <a:alpha val="40000"/>
            </a:srgbClr>
          </a:solidFill>
        </p:spPr>
        <p:txBody>
          <a:bodyPr/>
          <a:lstStyle>
            <a:lvl1pPr marL="0" indent="0" algn="l" rtl="0" eaLnBrk="1" fontAlgn="auto" hangingPunct="1">
              <a:lnSpc>
                <a:spcPct val="100000"/>
              </a:lnSpc>
              <a:spcBef>
                <a:spcPts val="0"/>
              </a:spcBef>
              <a:spcAft>
                <a:spcPts val="0"/>
              </a:spcAft>
              <a:buFont typeface="Arial" panose="020B0604020202020204" pitchFamily="34" charset="0"/>
              <a:buNone/>
              <a:defRPr lang="en-US" sz="1800" b="1" kern="1200" baseline="0" dirty="0" smtClean="0">
                <a:solidFill>
                  <a:schemeClr val="accent1">
                    <a:lumMod val="75000"/>
                  </a:schemeClr>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a:p>
            <a:pPr lvl="1"/>
            <a:r>
              <a:rPr lang="ru-RU" noProof="1" smtClean="0"/>
              <a:t>Второй уровень</a:t>
            </a:r>
          </a:p>
        </p:txBody>
      </p:sp>
      <p:sp>
        <p:nvSpPr>
          <p:cNvPr id="7" name="Date Placeholder 1"/>
          <p:cNvSpPr>
            <a:spLocks noGrp="1"/>
          </p:cNvSpPr>
          <p:nvPr>
            <p:ph type="dt" sz="half" idx="15"/>
          </p:nvPr>
        </p:nvSpPr>
        <p:spPr/>
        <p:txBody>
          <a:bodyPr/>
          <a:lstStyle>
            <a:lvl1pPr>
              <a:defRPr/>
            </a:lvl1pPr>
          </a:lstStyle>
          <a:p>
            <a:pPr>
              <a:defRPr/>
            </a:pPr>
            <a:endParaRPr lang="ru-RU" altLang="en-US"/>
          </a:p>
        </p:txBody>
      </p:sp>
      <p:sp>
        <p:nvSpPr>
          <p:cNvPr id="8" name="Footer Placeholder 2"/>
          <p:cNvSpPr>
            <a:spLocks noGrp="1"/>
          </p:cNvSpPr>
          <p:nvPr>
            <p:ph type="ftr" sz="quarter" idx="16"/>
          </p:nvPr>
        </p:nvSpPr>
        <p:spPr/>
        <p:txBody>
          <a:bodyPr/>
          <a:lstStyle>
            <a:lvl1pPr>
              <a:defRPr/>
            </a:lvl1pPr>
          </a:lstStyle>
          <a:p>
            <a:pPr>
              <a:defRPr/>
            </a:pPr>
            <a:endParaRPr lang="ru-RU" altLang="en-US"/>
          </a:p>
        </p:txBody>
      </p:sp>
      <p:sp>
        <p:nvSpPr>
          <p:cNvPr id="9" name="Slide Number Placeholder 3"/>
          <p:cNvSpPr>
            <a:spLocks noGrp="1"/>
          </p:cNvSpPr>
          <p:nvPr>
            <p:ph type="sldNum" sz="quarter" idx="17"/>
          </p:nvPr>
        </p:nvSpPr>
        <p:spPr/>
        <p:txBody>
          <a:bodyPr/>
          <a:lstStyle>
            <a:lvl1pPr>
              <a:defRPr/>
            </a:lvl1pPr>
          </a:lstStyle>
          <a:p>
            <a:fld id="{45365AA6-9F4D-4816-A600-546D19097B16}" type="slidenum">
              <a:rPr lang="ru-RU" altLang="ru-RU"/>
              <a:pPr/>
              <a:t>‹#›</a:t>
            </a:fld>
            <a:endParaRPr lang="ru-RU" altLang="ru-RU"/>
          </a:p>
        </p:txBody>
      </p:sp>
    </p:spTree>
    <p:extLst>
      <p:ext uri="{BB962C8B-B14F-4D97-AF65-F5344CB8AC3E}">
        <p14:creationId xmlns:p14="http://schemas.microsoft.com/office/powerpoint/2010/main" val="255505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en-US"/>
          </a:p>
        </p:txBody>
      </p:sp>
      <p:sp>
        <p:nvSpPr>
          <p:cNvPr id="3"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4" name="Номер слайда 5"/>
          <p:cNvSpPr>
            <a:spLocks noGrp="1"/>
          </p:cNvSpPr>
          <p:nvPr>
            <p:ph type="sldNum" sz="quarter" idx="12"/>
          </p:nvPr>
        </p:nvSpPr>
        <p:spPr/>
        <p:txBody>
          <a:bodyPr/>
          <a:lstStyle>
            <a:lvl1pPr>
              <a:defRPr/>
            </a:lvl1pPr>
          </a:lstStyle>
          <a:p>
            <a:fld id="{EE38EC96-9F9E-453F-9315-5B9E1D4EAF1C}" type="slidenum">
              <a:rPr lang="ru-RU" altLang="ru-RU"/>
              <a:pPr/>
              <a:t>‹#›</a:t>
            </a:fld>
            <a:endParaRPr lang="ru-RU" altLang="ru-RU"/>
          </a:p>
        </p:txBody>
      </p:sp>
    </p:spTree>
    <p:extLst>
      <p:ext uri="{BB962C8B-B14F-4D97-AF65-F5344CB8AC3E}">
        <p14:creationId xmlns:p14="http://schemas.microsoft.com/office/powerpoint/2010/main" val="2711997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noProof="1" smtClean="0"/>
              <a:t>Образец заголовка</a:t>
            </a:r>
            <a:endParaRPr lang="ru-RU" noProof="1"/>
          </a:p>
        </p:txBody>
      </p:sp>
      <p:sp>
        <p:nvSpPr>
          <p:cNvPr id="3" name="Текст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noProof="1"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AE13500B-67E3-46AB-8408-34EA0E6FCABA}" type="slidenum">
              <a:rPr lang="ru-RU" altLang="ru-RU"/>
              <a:pPr/>
              <a:t>‹#›</a:t>
            </a:fld>
            <a:endParaRPr lang="ru-RU" altLang="ru-RU"/>
          </a:p>
        </p:txBody>
      </p:sp>
    </p:spTree>
    <p:extLst>
      <p:ext uri="{BB962C8B-B14F-4D97-AF65-F5344CB8AC3E}">
        <p14:creationId xmlns:p14="http://schemas.microsoft.com/office/powerpoint/2010/main" val="792295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smtClean="0"/>
              <a:t>Образец заголовка</a:t>
            </a:r>
            <a:endParaRPr lang="ru-RU" noProof="1"/>
          </a:p>
        </p:txBody>
      </p:sp>
      <p:sp>
        <p:nvSpPr>
          <p:cNvPr id="3" name="Объект 2"/>
          <p:cNvSpPr>
            <a:spLocks noGrp="1"/>
          </p:cNvSpPr>
          <p:nvPr>
            <p:ph sz="half" idx="1"/>
          </p:nvPr>
        </p:nvSpPr>
        <p:spPr>
          <a:xfrm>
            <a:off x="628650" y="1825625"/>
            <a:ext cx="3867150" cy="4351338"/>
          </a:xfrm>
        </p:spPr>
        <p:txBody>
          <a:bodyPr/>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endParaRPr lang="ru-RU" noProof="1"/>
          </a:p>
        </p:txBody>
      </p:sp>
      <p:sp>
        <p:nvSpPr>
          <p:cNvPr id="4" name="Объект 3"/>
          <p:cNvSpPr>
            <a:spLocks noGrp="1"/>
          </p:cNvSpPr>
          <p:nvPr>
            <p:ph sz="half" idx="2"/>
          </p:nvPr>
        </p:nvSpPr>
        <p:spPr>
          <a:xfrm>
            <a:off x="4648200" y="1825625"/>
            <a:ext cx="3867150" cy="4351338"/>
          </a:xfrm>
        </p:spPr>
        <p:txBody>
          <a:bodyPr/>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endParaRPr lang="ru-RU" noProof="1"/>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7C7DB15F-778B-472D-8A38-20629ED56ADD}" type="slidenum">
              <a:rPr lang="ru-RU" altLang="ru-RU"/>
              <a:pPr/>
              <a:t>‹#›</a:t>
            </a:fld>
            <a:endParaRPr lang="ru-RU" altLang="ru-RU"/>
          </a:p>
        </p:txBody>
      </p:sp>
    </p:spTree>
    <p:extLst>
      <p:ext uri="{BB962C8B-B14F-4D97-AF65-F5344CB8AC3E}">
        <p14:creationId xmlns:p14="http://schemas.microsoft.com/office/powerpoint/2010/main" val="2772653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noProof="1" smtClean="0"/>
              <a:t>Образец заголовка</a:t>
            </a:r>
            <a:endParaRPr lang="ru-RU" noProof="1"/>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1"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endParaRPr lang="ru-RU" noProof="1"/>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1"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endParaRPr lang="ru-RU" noProof="1"/>
          </a:p>
        </p:txBody>
      </p:sp>
      <p:sp>
        <p:nvSpPr>
          <p:cNvPr id="7" name="Дата 3"/>
          <p:cNvSpPr>
            <a:spLocks noGrp="1"/>
          </p:cNvSpPr>
          <p:nvPr>
            <p:ph type="dt" sz="half" idx="10"/>
          </p:nvPr>
        </p:nvSpPr>
        <p:spPr/>
        <p:txBody>
          <a:bodyPr/>
          <a:lstStyle>
            <a:lvl1pPr>
              <a:defRPr/>
            </a:lvl1pPr>
          </a:lstStyle>
          <a:p>
            <a:pPr>
              <a:defRPr/>
            </a:pPr>
            <a:endParaRPr lang="ru-RU" altLang="en-US"/>
          </a:p>
        </p:txBody>
      </p:sp>
      <p:sp>
        <p:nvSpPr>
          <p:cNvPr id="8"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9" name="Номер слайда 5"/>
          <p:cNvSpPr>
            <a:spLocks noGrp="1"/>
          </p:cNvSpPr>
          <p:nvPr>
            <p:ph type="sldNum" sz="quarter" idx="12"/>
          </p:nvPr>
        </p:nvSpPr>
        <p:spPr/>
        <p:txBody>
          <a:bodyPr/>
          <a:lstStyle>
            <a:lvl1pPr>
              <a:defRPr/>
            </a:lvl1pPr>
          </a:lstStyle>
          <a:p>
            <a:fld id="{9A1B06B8-75FE-4A98-8672-60A32C645588}" type="slidenum">
              <a:rPr lang="ru-RU" altLang="ru-RU"/>
              <a:pPr/>
              <a:t>‹#›</a:t>
            </a:fld>
            <a:endParaRPr lang="ru-RU" altLang="ru-RU"/>
          </a:p>
        </p:txBody>
      </p:sp>
    </p:spTree>
    <p:extLst>
      <p:ext uri="{BB962C8B-B14F-4D97-AF65-F5344CB8AC3E}">
        <p14:creationId xmlns:p14="http://schemas.microsoft.com/office/powerpoint/2010/main" val="2485510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smtClean="0"/>
              <a:t>Образец заголовка</a:t>
            </a:r>
            <a:endParaRPr lang="ru-RU" noProof="1"/>
          </a:p>
        </p:txBody>
      </p:sp>
      <p:sp>
        <p:nvSpPr>
          <p:cNvPr id="3" name="Дата 3"/>
          <p:cNvSpPr>
            <a:spLocks noGrp="1"/>
          </p:cNvSpPr>
          <p:nvPr>
            <p:ph type="dt" sz="half" idx="10"/>
          </p:nvPr>
        </p:nvSpPr>
        <p:spPr/>
        <p:txBody>
          <a:bodyPr/>
          <a:lstStyle>
            <a:lvl1pPr>
              <a:defRPr/>
            </a:lvl1pPr>
          </a:lstStyle>
          <a:p>
            <a:pPr>
              <a:defRPr/>
            </a:pPr>
            <a:endParaRPr lang="ru-RU" altLang="en-US"/>
          </a:p>
        </p:txBody>
      </p:sp>
      <p:sp>
        <p:nvSpPr>
          <p:cNvPr id="4"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5" name="Номер слайда 5"/>
          <p:cNvSpPr>
            <a:spLocks noGrp="1"/>
          </p:cNvSpPr>
          <p:nvPr>
            <p:ph type="sldNum" sz="quarter" idx="12"/>
          </p:nvPr>
        </p:nvSpPr>
        <p:spPr/>
        <p:txBody>
          <a:bodyPr/>
          <a:lstStyle>
            <a:lvl1pPr>
              <a:defRPr/>
            </a:lvl1pPr>
          </a:lstStyle>
          <a:p>
            <a:fld id="{0D6B97B9-875F-488F-8EEB-BCB7D3F7A353}" type="slidenum">
              <a:rPr lang="ru-RU" altLang="ru-RU"/>
              <a:pPr/>
              <a:t>‹#›</a:t>
            </a:fld>
            <a:endParaRPr lang="ru-RU" altLang="ru-RU"/>
          </a:p>
        </p:txBody>
      </p:sp>
    </p:spTree>
    <p:extLst>
      <p:ext uri="{BB962C8B-B14F-4D97-AF65-F5344CB8AC3E}">
        <p14:creationId xmlns:p14="http://schemas.microsoft.com/office/powerpoint/2010/main" val="2470345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en-US"/>
          </a:p>
        </p:txBody>
      </p:sp>
      <p:sp>
        <p:nvSpPr>
          <p:cNvPr id="3"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4" name="Номер слайда 5"/>
          <p:cNvSpPr>
            <a:spLocks noGrp="1"/>
          </p:cNvSpPr>
          <p:nvPr>
            <p:ph type="sldNum" sz="quarter" idx="12"/>
          </p:nvPr>
        </p:nvSpPr>
        <p:spPr/>
        <p:txBody>
          <a:bodyPr/>
          <a:lstStyle>
            <a:lvl1pPr>
              <a:defRPr/>
            </a:lvl1pPr>
          </a:lstStyle>
          <a:p>
            <a:fld id="{CEB49099-A192-488A-B3B6-D3438199B317}" type="slidenum">
              <a:rPr lang="ru-RU" altLang="ru-RU"/>
              <a:pPr/>
              <a:t>‹#›</a:t>
            </a:fld>
            <a:endParaRPr lang="ru-RU" altLang="ru-RU"/>
          </a:p>
        </p:txBody>
      </p:sp>
    </p:spTree>
    <p:extLst>
      <p:ext uri="{BB962C8B-B14F-4D97-AF65-F5344CB8AC3E}">
        <p14:creationId xmlns:p14="http://schemas.microsoft.com/office/powerpoint/2010/main" val="2088350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noProof="1" smtClean="0"/>
              <a:t>Образец заголовка</a:t>
            </a:r>
            <a:endParaRPr lang="ru-RU" noProof="1"/>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endParaRPr lang="ru-RU" noProof="1"/>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noProof="1"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03253A47-EAEE-43D1-B93B-4A5B09C7825B}" type="slidenum">
              <a:rPr lang="ru-RU" altLang="ru-RU"/>
              <a:pPr/>
              <a:t>‹#›</a:t>
            </a:fld>
            <a:endParaRPr lang="ru-RU" altLang="ru-RU"/>
          </a:p>
        </p:txBody>
      </p:sp>
    </p:spTree>
    <p:extLst>
      <p:ext uri="{BB962C8B-B14F-4D97-AF65-F5344CB8AC3E}">
        <p14:creationId xmlns:p14="http://schemas.microsoft.com/office/powerpoint/2010/main" val="2138424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noProof="1" smtClean="0"/>
              <a:t>Образец заголовка</a:t>
            </a:r>
            <a:endParaRPr lang="ru-RU" noProof="1"/>
          </a:p>
        </p:txBody>
      </p:sp>
      <p:sp>
        <p:nvSpPr>
          <p:cNvPr id="3" name="Рисунок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noProof="1"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7" name="Номер слайда 5"/>
          <p:cNvSpPr>
            <a:spLocks noGrp="1"/>
          </p:cNvSpPr>
          <p:nvPr>
            <p:ph type="sldNum" sz="quarter" idx="12"/>
          </p:nvPr>
        </p:nvSpPr>
        <p:spPr/>
        <p:txBody>
          <a:bodyPr/>
          <a:lstStyle>
            <a:lvl1pPr>
              <a:defRPr/>
            </a:lvl1pPr>
          </a:lstStyle>
          <a:p>
            <a:fld id="{0D912FBB-730C-4441-A91A-0A97E458B5ED}" type="slidenum">
              <a:rPr lang="ru-RU" altLang="ru-RU"/>
              <a:pPr/>
              <a:t>‹#›</a:t>
            </a:fld>
            <a:endParaRPr lang="ru-RU" altLang="ru-RU"/>
          </a:p>
        </p:txBody>
      </p:sp>
    </p:spTree>
    <p:extLst>
      <p:ext uri="{BB962C8B-B14F-4D97-AF65-F5344CB8AC3E}">
        <p14:creationId xmlns:p14="http://schemas.microsoft.com/office/powerpoint/2010/main" val="2564679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1" smtClean="0"/>
              <a:t>Образец заголовка</a:t>
            </a:r>
            <a:endParaRPr lang="ru-RU" noProof="1"/>
          </a:p>
        </p:txBody>
      </p:sp>
      <p:sp>
        <p:nvSpPr>
          <p:cNvPr id="3" name="Вертикальный текст 2"/>
          <p:cNvSpPr>
            <a:spLocks noGrp="1"/>
          </p:cNvSpPr>
          <p:nvPr>
            <p:ph type="body" orient="vert" idx="1"/>
          </p:nvPr>
        </p:nvSpPr>
        <p:spPr/>
        <p:txBody>
          <a:bodyPr vert="eaVert"/>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endParaRPr lang="ru-RU" noProof="1"/>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E053FC4B-AD8C-4758-9211-2DF0E62072B3}" type="slidenum">
              <a:rPr lang="ru-RU" altLang="ru-RU"/>
              <a:pPr/>
              <a:t>‹#›</a:t>
            </a:fld>
            <a:endParaRPr lang="ru-RU" altLang="ru-RU"/>
          </a:p>
        </p:txBody>
      </p:sp>
    </p:spTree>
    <p:extLst>
      <p:ext uri="{BB962C8B-B14F-4D97-AF65-F5344CB8AC3E}">
        <p14:creationId xmlns:p14="http://schemas.microsoft.com/office/powerpoint/2010/main" val="256346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Вертикальный заголовок и текст">
    <p:spTree>
      <p:nvGrpSpPr>
        <p:cNvPr id="1" name=""/>
        <p:cNvGrpSpPr/>
        <p:nvPr/>
      </p:nvGrpSpPr>
      <p:grpSpPr>
        <a:xfrm>
          <a:off x="0" y="0"/>
          <a:ext cx="0" cy="0"/>
          <a:chOff x="0" y="0"/>
          <a:chExt cx="0" cy="0"/>
        </a:xfrm>
      </p:grpSpPr>
      <p:pic>
        <p:nvPicPr>
          <p:cNvPr id="5" name="Рисунок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7938"/>
            <a:ext cx="220345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3"/>
          <p:cNvPicPr>
            <a:picLocks noChangeAspect="1"/>
          </p:cNvPicPr>
          <p:nvPr/>
        </p:nvPicPr>
        <p:blipFill>
          <a:blip r:embed="rId3" cstate="email">
            <a:duotone>
              <a:schemeClr val="accent1">
                <a:shade val="45000"/>
                <a:satMod val="135000"/>
              </a:schemeClr>
              <a:prstClr val="white"/>
            </a:duotone>
          </a:blip>
          <a:stretch>
            <a:fillRect/>
          </a:stretch>
        </p:blipFill>
        <p:spPr>
          <a:xfrm>
            <a:off x="2489796" y="276630"/>
            <a:ext cx="658531" cy="663484"/>
          </a:xfrm>
          <a:prstGeom prst="rect">
            <a:avLst/>
          </a:prstGeom>
        </p:spPr>
      </p:pic>
      <p:sp>
        <p:nvSpPr>
          <p:cNvPr id="7"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2" name="Текст 2"/>
          <p:cNvSpPr>
            <a:spLocks noGrp="1"/>
          </p:cNvSpPr>
          <p:nvPr>
            <p:ph type="body" sz="quarter" idx="11"/>
          </p:nvPr>
        </p:nvSpPr>
        <p:spPr>
          <a:xfrm>
            <a:off x="3224668"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0"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1"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1682472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noProof="1" smtClean="0"/>
              <a:t>Образец заголовка</a:t>
            </a:r>
            <a:endParaRPr lang="ru-RU" noProof="1"/>
          </a:p>
        </p:txBody>
      </p:sp>
      <p:sp>
        <p:nvSpPr>
          <p:cNvPr id="3" name="Вертикальный текст 2"/>
          <p:cNvSpPr>
            <a:spLocks noGrp="1"/>
          </p:cNvSpPr>
          <p:nvPr>
            <p:ph type="body" orient="vert" idx="1"/>
          </p:nvPr>
        </p:nvSpPr>
        <p:spPr>
          <a:xfrm>
            <a:off x="628650" y="365125"/>
            <a:ext cx="5762625" cy="5811838"/>
          </a:xfrm>
        </p:spPr>
        <p:txBody>
          <a:bodyPr vert="eaVert"/>
          <a:lstStyle/>
          <a:p>
            <a:pPr lvl="0"/>
            <a:r>
              <a:rPr lang="ru-RU" noProof="1" smtClean="0"/>
              <a:t>Образец текста</a:t>
            </a:r>
          </a:p>
          <a:p>
            <a:pPr lvl="1"/>
            <a:r>
              <a:rPr lang="ru-RU" noProof="1" smtClean="0"/>
              <a:t>Второй уровень</a:t>
            </a:r>
          </a:p>
          <a:p>
            <a:pPr lvl="2"/>
            <a:r>
              <a:rPr lang="ru-RU" noProof="1" smtClean="0"/>
              <a:t>Третий уровень</a:t>
            </a:r>
          </a:p>
          <a:p>
            <a:pPr lvl="3"/>
            <a:r>
              <a:rPr lang="ru-RU" noProof="1" smtClean="0"/>
              <a:t>Четвертый уровень</a:t>
            </a:r>
          </a:p>
          <a:p>
            <a:pPr lvl="4"/>
            <a:r>
              <a:rPr lang="ru-RU" noProof="1" smtClean="0"/>
              <a:t>Пятый уровень</a:t>
            </a:r>
            <a:endParaRPr lang="ru-RU" noProof="1"/>
          </a:p>
        </p:txBody>
      </p:sp>
      <p:sp>
        <p:nvSpPr>
          <p:cNvPr id="4" name="Дата 3"/>
          <p:cNvSpPr>
            <a:spLocks noGrp="1"/>
          </p:cNvSpPr>
          <p:nvPr>
            <p:ph type="dt" sz="half" idx="10"/>
          </p:nvPr>
        </p:nvSpPr>
        <p:spPr/>
        <p:txBody>
          <a:bodyPr/>
          <a:lstStyle>
            <a:lvl1pPr>
              <a:defRPr/>
            </a:lvl1pPr>
          </a:lstStyle>
          <a:p>
            <a:pPr>
              <a:defRPr/>
            </a:pPr>
            <a:endParaRPr lang="ru-RU" altLang="en-US"/>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p>
        </p:txBody>
      </p:sp>
      <p:sp>
        <p:nvSpPr>
          <p:cNvPr id="6" name="Номер слайда 5"/>
          <p:cNvSpPr>
            <a:spLocks noGrp="1"/>
          </p:cNvSpPr>
          <p:nvPr>
            <p:ph type="sldNum" sz="quarter" idx="12"/>
          </p:nvPr>
        </p:nvSpPr>
        <p:spPr/>
        <p:txBody>
          <a:bodyPr/>
          <a:lstStyle>
            <a:lvl1pPr>
              <a:defRPr/>
            </a:lvl1pPr>
          </a:lstStyle>
          <a:p>
            <a:fld id="{6B671B34-5ADF-467D-A95B-20CD1B2A8485}" type="slidenum">
              <a:rPr lang="ru-RU" altLang="ru-RU"/>
              <a:pPr/>
              <a:t>‹#›</a:t>
            </a:fld>
            <a:endParaRPr lang="ru-RU" altLang="ru-RU"/>
          </a:p>
        </p:txBody>
      </p:sp>
    </p:spTree>
    <p:extLst>
      <p:ext uri="{BB962C8B-B14F-4D97-AF65-F5344CB8AC3E}">
        <p14:creationId xmlns:p14="http://schemas.microsoft.com/office/powerpoint/2010/main" val="402775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Вертикальный заголовок и текст">
    <p:spTree>
      <p:nvGrpSpPr>
        <p:cNvPr id="1" name=""/>
        <p:cNvGrpSpPr/>
        <p:nvPr/>
      </p:nvGrpSpPr>
      <p:grpSpPr>
        <a:xfrm>
          <a:off x="0" y="0"/>
          <a:ext cx="0" cy="0"/>
          <a:chOff x="0" y="0"/>
          <a:chExt cx="0" cy="0"/>
        </a:xfrm>
      </p:grpSpPr>
      <p:pic>
        <p:nvPicPr>
          <p:cNvPr id="5" name="Рисунок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7938"/>
            <a:ext cx="220345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3"/>
          <p:cNvPicPr>
            <a:picLocks noChangeAspect="1"/>
          </p:cNvPicPr>
          <p:nvPr/>
        </p:nvPicPr>
        <p:blipFill>
          <a:blip r:embed="rId3" cstate="email">
            <a:duotone>
              <a:schemeClr val="accent1">
                <a:shade val="45000"/>
                <a:satMod val="135000"/>
              </a:schemeClr>
              <a:prstClr val="white"/>
            </a:duotone>
          </a:blip>
          <a:stretch>
            <a:fillRect/>
          </a:stretch>
        </p:blipFill>
        <p:spPr>
          <a:xfrm>
            <a:off x="2489796" y="276630"/>
            <a:ext cx="658531" cy="663484"/>
          </a:xfrm>
          <a:prstGeom prst="rect">
            <a:avLst/>
          </a:prstGeom>
        </p:spPr>
      </p:pic>
      <p:sp>
        <p:nvSpPr>
          <p:cNvPr id="7"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2" name="Текст 2"/>
          <p:cNvSpPr>
            <a:spLocks noGrp="1"/>
          </p:cNvSpPr>
          <p:nvPr>
            <p:ph type="body" sz="quarter" idx="11"/>
          </p:nvPr>
        </p:nvSpPr>
        <p:spPr>
          <a:xfrm>
            <a:off x="3224668"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0"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1"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146424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PI">
    <p:spTree>
      <p:nvGrpSpPr>
        <p:cNvPr id="1" name=""/>
        <p:cNvGrpSpPr/>
        <p:nvPr/>
      </p:nvGrpSpPr>
      <p:grpSpPr>
        <a:xfrm>
          <a:off x="0" y="0"/>
          <a:ext cx="0" cy="0"/>
          <a:chOff x="0" y="0"/>
          <a:chExt cx="0" cy="0"/>
        </a:xfrm>
      </p:grpSpPr>
      <p:sp>
        <p:nvSpPr>
          <p:cNvPr id="5"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6" name="Рисунок 1"/>
          <p:cNvPicPr>
            <a:picLocks noChangeAspect="1" noChangeArrowheads="1"/>
          </p:cNvPicPr>
          <p:nvPr userDrawn="1"/>
        </p:nvPicPr>
        <p:blipFill>
          <a:blip r:embed="rId2">
            <a:extLst>
              <a:ext uri="{28A0092B-C50C-407E-A947-70E740481C1C}">
                <a14:useLocalDpi xmlns:a14="http://schemas.microsoft.com/office/drawing/2010/main" val="0"/>
              </a:ext>
            </a:extLst>
          </a:blip>
          <a:srcRect t="-156"/>
          <a:stretch>
            <a:fillRect/>
          </a:stretch>
        </p:blipFill>
        <p:spPr bwMode="auto">
          <a:xfrm>
            <a:off x="-12700" y="-7938"/>
            <a:ext cx="22034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79675" y="271463"/>
            <a:ext cx="501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p:nvPr/>
        </p:nvSpPr>
        <p:spPr bwMode="auto">
          <a:xfrm rot="16200000">
            <a:off x="-1346544" y="3194597"/>
            <a:ext cx="6858009" cy="451871"/>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2" name="Текст 2"/>
          <p:cNvSpPr>
            <a:spLocks noGrp="1"/>
          </p:cNvSpPr>
          <p:nvPr>
            <p:ph type="body" sz="quarter" idx="11"/>
          </p:nvPr>
        </p:nvSpPr>
        <p:spPr>
          <a:xfrm>
            <a:off x="3224668"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0"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1"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367397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Обучение, персонал, учебные центры">
    <p:spTree>
      <p:nvGrpSpPr>
        <p:cNvPr id="1" name=""/>
        <p:cNvGrpSpPr/>
        <p:nvPr/>
      </p:nvGrpSpPr>
      <p:grpSpPr>
        <a:xfrm>
          <a:off x="0" y="0"/>
          <a:ext cx="0" cy="0"/>
          <a:chOff x="0" y="0"/>
          <a:chExt cx="0" cy="0"/>
        </a:xfrm>
      </p:grpSpPr>
      <p:sp>
        <p:nvSpPr>
          <p:cNvPr id="5"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6" name="Рисунок 3"/>
          <p:cNvPicPr>
            <a:picLocks noChangeAspect="1" noChangeArrowheads="1"/>
          </p:cNvPicPr>
          <p:nvPr userDrawn="1"/>
        </p:nvPicPr>
        <p:blipFill>
          <a:blip r:embed="rId2">
            <a:extLst>
              <a:ext uri="{28A0092B-C50C-407E-A947-70E740481C1C}">
                <a14:useLocalDpi xmlns:a14="http://schemas.microsoft.com/office/drawing/2010/main" val="0"/>
              </a:ext>
            </a:extLst>
          </a:blip>
          <a:srcRect b="-156"/>
          <a:stretch>
            <a:fillRect/>
          </a:stretch>
        </p:blipFill>
        <p:spPr bwMode="auto">
          <a:xfrm>
            <a:off x="0" y="1588"/>
            <a:ext cx="220345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
          <p:cNvPicPr>
            <a:picLocks noChangeAspect="1"/>
          </p:cNvPicPr>
          <p:nvPr/>
        </p:nvPicPr>
        <p:blipFill>
          <a:blip r:embed="rId3" cstate="email">
            <a:duotone>
              <a:schemeClr val="accent1">
                <a:shade val="45000"/>
                <a:satMod val="135000"/>
              </a:schemeClr>
              <a:prstClr val="white"/>
            </a:duotone>
          </a:blip>
          <a:srcRect/>
          <a:stretch>
            <a:fillRect/>
          </a:stretch>
        </p:blipFill>
        <p:spPr bwMode="auto">
          <a:xfrm>
            <a:off x="2468904" y="298862"/>
            <a:ext cx="737044" cy="538525"/>
          </a:xfrm>
          <a:prstGeom prst="rect">
            <a:avLst/>
          </a:prstGeom>
          <a:noFill/>
          <a:ln>
            <a:noFill/>
          </a:ln>
          <a:extLst/>
        </p:spPr>
      </p:pic>
      <p:sp>
        <p:nvSpPr>
          <p:cNvPr id="8" name="Rectangle 2"/>
          <p:cNvSpPr txBox="1"/>
          <p:nvPr/>
        </p:nvSpPr>
        <p:spPr bwMode="auto">
          <a:xfrm rot="16200000">
            <a:off x="-1346544" y="3194597"/>
            <a:ext cx="6858009" cy="451871"/>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2" name="Текст 2"/>
          <p:cNvSpPr>
            <a:spLocks noGrp="1"/>
          </p:cNvSpPr>
          <p:nvPr>
            <p:ph type="body" sz="quarter" idx="11"/>
          </p:nvPr>
        </p:nvSpPr>
        <p:spPr>
          <a:xfrm>
            <a:off x="3224668"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13"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4"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5433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РТА">
    <p:spTree>
      <p:nvGrpSpPr>
        <p:cNvPr id="1" name=""/>
        <p:cNvGrpSpPr/>
        <p:nvPr/>
      </p:nvGrpSpPr>
      <p:grpSpPr>
        <a:xfrm>
          <a:off x="0" y="0"/>
          <a:ext cx="0" cy="0"/>
          <a:chOff x="0" y="0"/>
          <a:chExt cx="0" cy="0"/>
        </a:xfrm>
      </p:grpSpPr>
      <p:pic>
        <p:nvPicPr>
          <p:cNvPr id="5" name="Рисунок 8"/>
          <p:cNvPicPr>
            <a:picLocks noChangeAspect="1" noChangeArrowheads="1"/>
          </p:cNvPicPr>
          <p:nvPr userDrawn="1"/>
        </p:nvPicPr>
        <p:blipFill>
          <a:blip r:embed="rId2">
            <a:extLst>
              <a:ext uri="{28A0092B-C50C-407E-A947-70E740481C1C}">
                <a14:useLocalDpi xmlns:a14="http://schemas.microsoft.com/office/drawing/2010/main" val="0"/>
              </a:ext>
            </a:extLst>
          </a:blip>
          <a:srcRect t="-253"/>
          <a:stretch>
            <a:fillRect/>
          </a:stretch>
        </p:blipFill>
        <p:spPr bwMode="auto">
          <a:xfrm>
            <a:off x="0" y="-7938"/>
            <a:ext cx="22034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p:nvPr/>
        </p:nvSpPr>
        <p:spPr bwMode="auto">
          <a:xfrm rot="16200000">
            <a:off x="-1339854" y="3186131"/>
            <a:ext cx="6857993" cy="451870"/>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pic>
        <p:nvPicPr>
          <p:cNvPr id="7" name="Рисунок 4"/>
          <p:cNvPicPr>
            <a:picLocks noChangeAspect="1"/>
          </p:cNvPicPr>
          <p:nvPr/>
        </p:nvPicPr>
        <p:blipFill>
          <a:blip r:embed="rId3" cstate="email">
            <a:duotone>
              <a:schemeClr val="accent1">
                <a:shade val="45000"/>
                <a:satMod val="135000"/>
              </a:schemeClr>
              <a:prstClr val="white"/>
            </a:duotone>
          </a:blip>
          <a:stretch>
            <a:fillRect/>
          </a:stretch>
        </p:blipFill>
        <p:spPr>
          <a:xfrm>
            <a:off x="2496682" y="302354"/>
            <a:ext cx="345889" cy="484243"/>
          </a:xfrm>
          <a:prstGeom prst="rect">
            <a:avLst/>
          </a:prstGeom>
        </p:spPr>
      </p:pic>
      <p:sp>
        <p:nvSpPr>
          <p:cNvPr id="12" name="Текст 2"/>
          <p:cNvSpPr>
            <a:spLocks noGrp="1"/>
          </p:cNvSpPr>
          <p:nvPr>
            <p:ph type="body" sz="quarter" idx="11"/>
          </p:nvPr>
        </p:nvSpPr>
        <p:spPr>
          <a:xfrm>
            <a:off x="2860602"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9"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0"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175452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Энергоаудиты">
    <p:spTree>
      <p:nvGrpSpPr>
        <p:cNvPr id="1" name=""/>
        <p:cNvGrpSpPr/>
        <p:nvPr/>
      </p:nvGrpSpPr>
      <p:grpSpPr>
        <a:xfrm>
          <a:off x="0" y="0"/>
          <a:ext cx="0" cy="0"/>
          <a:chOff x="0" y="0"/>
          <a:chExt cx="0" cy="0"/>
        </a:xfrm>
      </p:grpSpPr>
      <p:pic>
        <p:nvPicPr>
          <p:cNvPr id="5" name="Рисунок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95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3"/>
          <p:cNvPicPr>
            <a:picLocks noChangeAspect="1"/>
          </p:cNvPicPr>
          <p:nvPr/>
        </p:nvPicPr>
        <p:blipFill>
          <a:blip r:embed="rId3" cstate="email">
            <a:duotone>
              <a:schemeClr val="accent1">
                <a:shade val="45000"/>
                <a:satMod val="135000"/>
              </a:schemeClr>
              <a:prstClr val="white"/>
            </a:duotone>
          </a:blip>
          <a:stretch>
            <a:fillRect/>
          </a:stretch>
        </p:blipFill>
        <p:spPr>
          <a:xfrm>
            <a:off x="2575521" y="327755"/>
            <a:ext cx="316354" cy="471676"/>
          </a:xfrm>
          <a:prstGeom prst="rect">
            <a:avLst/>
          </a:prstGeom>
        </p:spPr>
      </p:pic>
      <p:sp>
        <p:nvSpPr>
          <p:cNvPr id="7" name="Rectangle 2"/>
          <p:cNvSpPr txBox="1"/>
          <p:nvPr/>
        </p:nvSpPr>
        <p:spPr bwMode="auto">
          <a:xfrm rot="16200000">
            <a:off x="-1346544" y="3194597"/>
            <a:ext cx="6858009" cy="451871"/>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4" name="Текст 2"/>
          <p:cNvSpPr>
            <a:spLocks noGrp="1"/>
          </p:cNvSpPr>
          <p:nvPr>
            <p:ph type="body" sz="quarter" idx="11"/>
          </p:nvPr>
        </p:nvSpPr>
        <p:spPr>
          <a:xfrm>
            <a:off x="2911395"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9"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0"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83482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Инспекция и экспертиза на транспорте">
    <p:spTree>
      <p:nvGrpSpPr>
        <p:cNvPr id="1" name=""/>
        <p:cNvGrpSpPr/>
        <p:nvPr/>
      </p:nvGrpSpPr>
      <p:grpSpPr>
        <a:xfrm>
          <a:off x="0" y="0"/>
          <a:ext cx="0" cy="0"/>
          <a:chOff x="0" y="0"/>
          <a:chExt cx="0" cy="0"/>
        </a:xfrm>
      </p:grpSpPr>
      <p:pic>
        <p:nvPicPr>
          <p:cNvPr id="5" name="Рисунок 6"/>
          <p:cNvPicPr>
            <a:picLocks noChangeAspect="1" noChangeArrowheads="1"/>
          </p:cNvPicPr>
          <p:nvPr userDrawn="1"/>
        </p:nvPicPr>
        <p:blipFill>
          <a:blip r:embed="rId2">
            <a:extLst>
              <a:ext uri="{28A0092B-C50C-407E-A947-70E740481C1C}">
                <a14:useLocalDpi xmlns:a14="http://schemas.microsoft.com/office/drawing/2010/main" val="0"/>
              </a:ext>
            </a:extLst>
          </a:blip>
          <a:srcRect b="-494"/>
          <a:stretch>
            <a:fillRect/>
          </a:stretch>
        </p:blipFill>
        <p:spPr bwMode="auto">
          <a:xfrm>
            <a:off x="0" y="0"/>
            <a:ext cx="2203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3"/>
          <p:cNvPicPr>
            <a:picLocks noChangeAspect="1"/>
          </p:cNvPicPr>
          <p:nvPr/>
        </p:nvPicPr>
        <p:blipFill>
          <a:blip r:embed="rId3" cstate="email">
            <a:duotone>
              <a:schemeClr val="accent1">
                <a:shade val="45000"/>
                <a:satMod val="135000"/>
              </a:schemeClr>
              <a:prstClr val="white"/>
            </a:duotone>
          </a:blip>
          <a:stretch>
            <a:fillRect/>
          </a:stretch>
        </p:blipFill>
        <p:spPr bwMode="auto">
          <a:xfrm>
            <a:off x="2489200" y="288925"/>
            <a:ext cx="635257" cy="514350"/>
          </a:xfrm>
          <a:prstGeom prst="rect">
            <a:avLst/>
          </a:prstGeom>
        </p:spPr>
      </p:pic>
      <p:sp>
        <p:nvSpPr>
          <p:cNvPr id="7" name="Rectangle 2"/>
          <p:cNvSpPr txBox="1"/>
          <p:nvPr/>
        </p:nvSpPr>
        <p:spPr bwMode="auto">
          <a:xfrm rot="16200000">
            <a:off x="-1346544" y="3194597"/>
            <a:ext cx="6858009" cy="451871"/>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lIns="0" tIns="72000" rIns="0" bIns="72000"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defRPr>
            </a:lvl9pPr>
          </a:lstStyle>
          <a:p>
            <a:pPr algn="ctr" eaLnBrk="1" hangingPunct="1">
              <a:buFont typeface="Arial" panose="020B0604020202020204" pitchFamily="34" charset="0"/>
              <a:buNone/>
              <a:defRPr/>
            </a:pPr>
            <a:r>
              <a:rPr lang="ru-RU" sz="2500" b="1" noProof="1" smtClean="0">
                <a:solidFill>
                  <a:schemeClr val="bg1"/>
                </a:solidFill>
                <a:latin typeface="Tahoma" pitchFamily="34" charset="0"/>
                <a:cs typeface="Tahoma" pitchFamily="34" charset="0"/>
              </a:rPr>
              <a:t>РУССКИЙ РЕГИСТР</a:t>
            </a:r>
            <a:r>
              <a:rPr lang="en-US" sz="2500" b="1" noProof="1" smtClean="0">
                <a:solidFill>
                  <a:schemeClr val="bg1"/>
                </a:solidFill>
                <a:latin typeface="Tahoma" pitchFamily="34" charset="0"/>
                <a:cs typeface="Tahoma" pitchFamily="34" charset="0"/>
              </a:rPr>
              <a:t> / RUSSIAN REGISTER</a:t>
            </a:r>
          </a:p>
        </p:txBody>
      </p:sp>
      <p:sp>
        <p:nvSpPr>
          <p:cNvPr id="11" name="Текст 2"/>
          <p:cNvSpPr>
            <a:spLocks noGrp="1"/>
          </p:cNvSpPr>
          <p:nvPr>
            <p:ph type="body" sz="quarter" idx="11"/>
          </p:nvPr>
        </p:nvSpPr>
        <p:spPr>
          <a:xfrm>
            <a:off x="3224668" y="488241"/>
            <a:ext cx="5370908" cy="10186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0" indent="0" algn="l" defTabSz="914400" rtl="0" eaLnBrk="1" latinLnBrk="0" hangingPunct="1">
              <a:buNone/>
              <a:defRPr lang="ru-RU" sz="1600" b="1" kern="1200">
                <a:solidFill>
                  <a:srgbClr val="3D85CA"/>
                </a:solidFill>
                <a:latin typeface="Tahoma" panose="020B0604030504040204" pitchFamily="34" charset="0"/>
                <a:ea typeface="+mn-ea"/>
                <a:cs typeface="Tahoma" panose="020B0604030504040204" pitchFamily="34" charset="0"/>
              </a:defRPr>
            </a:lvl1pPr>
          </a:lstStyle>
          <a:p>
            <a:pPr lvl="0"/>
            <a:r>
              <a:rPr lang="ru-RU" noProof="1" smtClean="0"/>
              <a:t>Образец текста</a:t>
            </a:r>
          </a:p>
        </p:txBody>
      </p:sp>
      <p:sp>
        <p:nvSpPr>
          <p:cNvPr id="9" name="Текст 2"/>
          <p:cNvSpPr>
            <a:spLocks noGrp="1"/>
          </p:cNvSpPr>
          <p:nvPr>
            <p:ph type="body" sz="quarter" idx="14"/>
          </p:nvPr>
        </p:nvSpPr>
        <p:spPr>
          <a:xfrm>
            <a:off x="2502430" y="2571749"/>
            <a:ext cx="6336770" cy="4036575"/>
          </a:xfrm>
          <a:prstGeom prst="rect">
            <a:avLst/>
          </a:prstGeom>
          <a:ln>
            <a:noFill/>
          </a:ln>
          <a:effectLst/>
        </p:spPr>
        <p:txBody>
          <a:bodyPr>
            <a:normAutofit/>
          </a:bodyPr>
          <a:lstStyle>
            <a:lvl1pPr marL="285750" marR="0" indent="-285750" algn="just" defTabSz="914400" rtl="0" eaLnBrk="1" fontAlgn="auto" latinLnBrk="0" hangingPunct="1">
              <a:lnSpc>
                <a:spcPct val="100000"/>
              </a:lnSpc>
              <a:spcBef>
                <a:spcPts val="0"/>
              </a:spcBef>
              <a:spcAft>
                <a:spcPts val="0"/>
              </a:spcAft>
              <a:buClr>
                <a:srgbClr val="2E6CA4"/>
              </a:buClr>
              <a:buSzTx/>
              <a:buFont typeface="Arial" panose="020B0604020202020204" pitchFamily="34" charset="0"/>
              <a:buChar char="•"/>
              <a:defRPr lang="ru-RU" sz="1800" b="0" baseline="0">
                <a:solidFill>
                  <a:schemeClr val="tx1">
                    <a:lumMod val="65000"/>
                    <a:lumOff val="35000"/>
                  </a:schemeClr>
                </a:solidFill>
                <a:latin typeface="+mn-lt"/>
              </a:defRPr>
            </a:lvl1pPr>
            <a:lvl2pPr marL="457200" indent="0">
              <a:buNone/>
              <a:defRPr/>
            </a:lvl2pPr>
          </a:lstStyle>
          <a:p>
            <a:pPr lvl="0"/>
            <a:r>
              <a:rPr lang="ru-RU" noProof="1" smtClean="0"/>
              <a:t>Образец текста</a:t>
            </a:r>
          </a:p>
        </p:txBody>
      </p:sp>
      <p:sp>
        <p:nvSpPr>
          <p:cNvPr id="10" name="Текст 2"/>
          <p:cNvSpPr>
            <a:spLocks noGrp="1"/>
          </p:cNvSpPr>
          <p:nvPr>
            <p:ph type="body" sz="quarter" idx="13"/>
          </p:nvPr>
        </p:nvSpPr>
        <p:spPr>
          <a:xfrm>
            <a:off x="2502430" y="1805425"/>
            <a:ext cx="5370908" cy="655153"/>
          </a:xfrm>
          <a:prstGeom prst="rect">
            <a:avLst/>
          </a:prstGeom>
          <a:ln>
            <a:noFill/>
          </a:ln>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lang="ru-RU" sz="1800" b="0" kern="1200">
                <a:solidFill>
                  <a:srgbClr val="3D85CA"/>
                </a:solidFill>
                <a:effectLst/>
                <a:latin typeface="Franklin Gothic Demi" panose="020B0703020102020204" pitchFamily="34" charset="0"/>
                <a:ea typeface="Tahoma" panose="020B0604030504040204" pitchFamily="34" charset="0"/>
                <a:cs typeface="Tahoma" panose="020B0604030504040204" pitchFamily="34" charset="0"/>
              </a:defRPr>
            </a:lvl1pPr>
          </a:lstStyle>
          <a:p>
            <a:pPr lvl="0"/>
            <a:r>
              <a:rPr lang="ru-RU" altLang="ru-RU" noProof="1" smtClean="0"/>
              <a:t>Образец текста</a:t>
            </a:r>
          </a:p>
        </p:txBody>
      </p:sp>
    </p:spTree>
    <p:extLst>
      <p:ext uri="{BB962C8B-B14F-4D97-AF65-F5344CB8AC3E}">
        <p14:creationId xmlns:p14="http://schemas.microsoft.com/office/powerpoint/2010/main" val="93221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17" cstate="email"/>
          <a:stretch>
            <a:fillRect/>
          </a:stretch>
        </p:blipFill>
        <p:spPr>
          <a:xfrm>
            <a:off x="7869104" y="116508"/>
            <a:ext cx="1143000" cy="829818"/>
          </a:xfrm>
          <a:prstGeom prst="rect">
            <a:avLst/>
          </a:prstGeom>
          <a:effectLst>
            <a:reflection blurRad="6350" stA="52000" endA="300" endPos="19000" dir="5400000" sy="-100000" algn="bl" rotWithShape="0"/>
          </a:effectLst>
        </p:spPr>
      </p:pic>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 id="2147484653" r:id="rId12"/>
    <p:sldLayoutId id="2147484654" r:id="rId13"/>
    <p:sldLayoutId id="2147484655" r:id="rId14"/>
    <p:sldLayoutId id="2147484656"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noChangeArrowheads="1"/>
          </p:cNvSpPr>
          <p:nvPr>
            <p:ph type="body" idx="4294967295"/>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endParaRPr lang="ru-RU" altLang="en-US"/>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ru-RU" altLang="en-US"/>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cs typeface="Arial" panose="020B0604020202020204" pitchFamily="34" charset="0"/>
              </a:defRPr>
            </a:lvl1pPr>
          </a:lstStyle>
          <a:p>
            <a:fld id="{907DB5D7-F23F-4C7E-AF11-829ABFB6AC2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32" r:id="rId6"/>
    <p:sldLayoutId id="2147484633" r:id="rId7"/>
    <p:sldLayoutId id="2147484634" r:id="rId8"/>
    <p:sldLayoutId id="2147484635" r:id="rId9"/>
    <p:sldLayoutId id="2147484636" r:id="rId10"/>
    <p:sldLayoutId id="2147484637" r:id="rId11"/>
    <p:sldLayoutId id="2147484638" r:id="rId12"/>
    <p:sldLayoutId id="2147484639" r:id="rId13"/>
    <p:sldLayoutId id="2147484640" r:id="rId14"/>
    <p:sldLayoutId id="2147484641"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mailto:rr-head@rusregister.ru"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www.rusregister.r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t="-2" b="23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0" y="331788"/>
            <a:ext cx="6007100" cy="1603375"/>
          </a:xfrm>
          <a:prstGeom prst="rect">
            <a:avLst/>
          </a:prstGeom>
          <a:solidFill>
            <a:schemeClr val="lt1">
              <a:alpha val="77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buFont typeface="Arial" panose="020B0604020202020204" pitchFamily="34" charset="0"/>
              <a:buNone/>
              <a:defRPr/>
            </a:pPr>
            <a:endParaRPr lang="ru-RU" altLang="en-US">
              <a:solidFill>
                <a:srgbClr val="000000"/>
              </a:solidFill>
            </a:endParaRPr>
          </a:p>
        </p:txBody>
      </p:sp>
      <p:sp>
        <p:nvSpPr>
          <p:cNvPr id="23556" name="TextBox 4"/>
          <p:cNvSpPr txBox="1">
            <a:spLocks noChangeArrowheads="1"/>
          </p:cNvSpPr>
          <p:nvPr/>
        </p:nvSpPr>
        <p:spPr bwMode="auto">
          <a:xfrm>
            <a:off x="504825" y="1465263"/>
            <a:ext cx="5222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ru-RU" sz="1600" b="1">
                <a:solidFill>
                  <a:srgbClr val="2F5597"/>
                </a:solidFill>
                <a:latin typeface="Franklin Gothic Book" panose="020B0503020102020204" pitchFamily="34" charset="0"/>
                <a:cs typeface="Calibri" panose="020F0502020204030204" pitchFamily="34" charset="0"/>
              </a:rPr>
              <a:t>Certification Association “Russian Register”</a:t>
            </a:r>
            <a:endParaRPr lang="ru-RU" altLang="en-US" sz="1600" b="1">
              <a:solidFill>
                <a:srgbClr val="2F5597"/>
              </a:solidFill>
              <a:latin typeface="Franklin Gothic Book" panose="020B0503020102020204" pitchFamily="34" charset="0"/>
              <a:cs typeface="Calibri" panose="020F0502020204030204" pitchFamily="34" charset="0"/>
            </a:endParaRPr>
          </a:p>
        </p:txBody>
      </p:sp>
      <p:sp>
        <p:nvSpPr>
          <p:cNvPr id="6" name="Прямоугольник 5"/>
          <p:cNvSpPr/>
          <p:nvPr/>
        </p:nvSpPr>
        <p:spPr>
          <a:xfrm>
            <a:off x="1311275" y="4400550"/>
            <a:ext cx="7832725" cy="2173288"/>
          </a:xfrm>
          <a:prstGeom prst="rect">
            <a:avLst/>
          </a:prstGeom>
          <a:solidFill>
            <a:schemeClr val="lt1">
              <a:alpha val="77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defTabSz="449263" eaLnBrk="1" hangingPunct="1">
              <a:buFont typeface="Arial" panose="020B0604020202020204" pitchFamily="34" charset="0"/>
              <a:buNone/>
              <a:defRPr/>
            </a:pPr>
            <a:r>
              <a:rPr lang="en-US" altLang="ru-RU" sz="2000" b="1" dirty="0">
                <a:solidFill>
                  <a:srgbClr val="0563C1"/>
                </a:solidFill>
                <a:latin typeface="Arial" pitchFamily="34" charset="0"/>
                <a:ea typeface="Arial Unicode MS" pitchFamily="34" charset="-128"/>
                <a:cs typeface="Arial Unicode MS" pitchFamily="34" charset="-128"/>
              </a:rPr>
              <a:t>INNOVATIVE TECHNOLOGIES FOR ESTABLISHING AN INSTITUTIONAL SYSTEM FOR QUALITY ASSURANCE AND ITS INDEPENDENT ASSESSMENT</a:t>
            </a:r>
          </a:p>
          <a:p>
            <a:pPr defTabSz="449263" eaLnBrk="1" hangingPunct="1">
              <a:buFont typeface="Arial" panose="020B0604020202020204" pitchFamily="34" charset="0"/>
              <a:buNone/>
              <a:defRPr/>
            </a:pPr>
            <a:endParaRPr lang="en-US" altLang="ru-RU" sz="2000" b="1" dirty="0">
              <a:solidFill>
                <a:srgbClr val="0563C1"/>
              </a:solidFill>
              <a:latin typeface="Arial" pitchFamily="34" charset="0"/>
              <a:ea typeface="Arial Unicode MS" pitchFamily="34" charset="-128"/>
              <a:cs typeface="Arial Unicode MS" pitchFamily="34" charset="-128"/>
            </a:endParaRPr>
          </a:p>
          <a:p>
            <a:pPr defTabSz="449263" eaLnBrk="1" hangingPunct="1">
              <a:buFont typeface="Arial" panose="020B0604020202020204" pitchFamily="34" charset="0"/>
              <a:buNone/>
              <a:defRPr/>
            </a:pPr>
            <a:r>
              <a:rPr lang="en-US" altLang="ru-RU" sz="1600" b="1" dirty="0">
                <a:solidFill>
                  <a:srgbClr val="0563C1"/>
                </a:solidFill>
                <a:latin typeface="Arial" pitchFamily="34" charset="0"/>
                <a:ea typeface="Arial Unicode MS" pitchFamily="34" charset="-128"/>
                <a:cs typeface="Arial Unicode MS" pitchFamily="34" charset="-128"/>
              </a:rPr>
              <a:t>Aleksandra </a:t>
            </a:r>
            <a:r>
              <a:rPr lang="en-US" altLang="ru-RU" sz="1600" b="1" dirty="0" err="1">
                <a:solidFill>
                  <a:srgbClr val="0563C1"/>
                </a:solidFill>
                <a:latin typeface="Arial" pitchFamily="34" charset="0"/>
                <a:ea typeface="Arial Unicode MS" pitchFamily="34" charset="-128"/>
                <a:cs typeface="Arial Unicode MS" pitchFamily="34" charset="-128"/>
              </a:rPr>
              <a:t>Zvezdova</a:t>
            </a:r>
            <a:endParaRPr lang="en-US" altLang="ru-RU" sz="1600" b="1" dirty="0">
              <a:solidFill>
                <a:srgbClr val="0563C1"/>
              </a:solidFill>
              <a:latin typeface="Arial" pitchFamily="34" charset="0"/>
              <a:ea typeface="Arial Unicode MS" pitchFamily="34" charset="-128"/>
              <a:cs typeface="Arial Unicode MS" pitchFamily="34" charset="-128"/>
            </a:endParaRPr>
          </a:p>
          <a:p>
            <a:pPr defTabSz="449263" eaLnBrk="1" hangingPunct="1">
              <a:buFont typeface="Arial" panose="020B0604020202020204" pitchFamily="34" charset="0"/>
              <a:buNone/>
              <a:defRPr/>
            </a:pPr>
            <a:r>
              <a:rPr lang="en-US" altLang="ru-RU" sz="1600" b="1" dirty="0">
                <a:solidFill>
                  <a:srgbClr val="0563C1"/>
                </a:solidFill>
                <a:latin typeface="Arial" pitchFamily="34" charset="0"/>
                <a:ea typeface="Arial Unicode MS" pitchFamily="34" charset="-128"/>
                <a:cs typeface="Arial Unicode MS" pitchFamily="34" charset="-128"/>
              </a:rPr>
              <a:t>Project Manager, PhD in Economics</a:t>
            </a:r>
          </a:p>
          <a:p>
            <a:pPr defTabSz="449263" eaLnBrk="1" hangingPunct="1">
              <a:buFont typeface="Arial" panose="020B0604020202020204" pitchFamily="34" charset="0"/>
              <a:buNone/>
              <a:defRPr/>
            </a:pPr>
            <a:endParaRPr lang="en-US" altLang="ru-RU" sz="1600" b="1" dirty="0">
              <a:solidFill>
                <a:srgbClr val="0563C1"/>
              </a:solidFill>
              <a:latin typeface="Arial" pitchFamily="34" charset="0"/>
              <a:ea typeface="Arial Unicode MS" pitchFamily="34" charset="-128"/>
              <a:cs typeface="Arial Unicode MS" pitchFamily="34" charset="-128"/>
            </a:endParaRPr>
          </a:p>
        </p:txBody>
      </p:sp>
      <p:pic>
        <p:nvPicPr>
          <p:cNvPr id="23558" name="Рисунок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398463"/>
            <a:ext cx="42354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dirty="0" smtClean="0"/>
              <a:t>RR is going on creating </a:t>
            </a:r>
            <a:r>
              <a:rPr lang="en-US" dirty="0"/>
              <a:t>an internal quality management system and </a:t>
            </a:r>
            <a:r>
              <a:rPr lang="en-US" dirty="0" smtClean="0"/>
              <a:t>QA for </a:t>
            </a:r>
            <a:r>
              <a:rPr lang="en-US" dirty="0"/>
              <a:t>an educational </a:t>
            </a:r>
            <a:r>
              <a:rPr lang="en-US" dirty="0" smtClean="0"/>
              <a:t>organization and using</a:t>
            </a:r>
            <a:r>
              <a:rPr lang="en-US" dirty="0"/>
              <a:t> ISO 21001 </a:t>
            </a:r>
            <a:r>
              <a:rPr lang="en-US" dirty="0" smtClean="0"/>
              <a:t>standard</a:t>
            </a:r>
            <a:endParaRPr dirty="0"/>
          </a:p>
        </p:txBody>
      </p:sp>
      <p:sp>
        <p:nvSpPr>
          <p:cNvPr id="4" name="Текст 3"/>
          <p:cNvSpPr>
            <a:spLocks noGrp="1"/>
          </p:cNvSpPr>
          <p:nvPr>
            <p:ph type="body" sz="quarter" idx="13"/>
          </p:nvPr>
        </p:nvSpPr>
        <p:spPr>
          <a:xfrm>
            <a:off x="2501900" y="1804988"/>
            <a:ext cx="5372100" cy="655637"/>
          </a:xfrm>
        </p:spPr>
        <p:txBody>
          <a:bodyPr>
            <a:normAutofit fontScale="92500"/>
          </a:bodyPr>
          <a:lstStyle/>
          <a:p>
            <a:pPr>
              <a:defRPr/>
            </a:pPr>
            <a:r>
              <a:rPr lang="en-US" dirty="0" smtClean="0"/>
              <a:t>RR develops  </a:t>
            </a:r>
            <a:r>
              <a:rPr lang="en-US" dirty="0"/>
              <a:t>of a technology for creating an external independent assessment of the organization’s quality management system created </a:t>
            </a:r>
            <a:r>
              <a:rPr lang="en-US" dirty="0" smtClean="0"/>
              <a:t>before</a:t>
            </a:r>
            <a:endParaRPr dirty="0"/>
          </a:p>
        </p:txBody>
      </p:sp>
      <p:pic>
        <p:nvPicPr>
          <p:cNvPr id="32774"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2605088"/>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ÐÐ°ÑÑÐ¸Ð½ÐºÐ¸ Ð¿Ð¾ Ð·Ð°Ð¿ÑÐ¾ÑÑ ÑÐµÑÐ½ÑÐ¹ ÐºÐ²Ð°Ð´ÑÐ°Ñ Ð¼Ð°Ð»ÐµÐ²Ð¸ÑÐ°+ÐºÐ°ÑÑÐ¸Ð½ÐºÐ¸"/>
          <p:cNvSpPr>
            <a:spLocks noGrp="1" noChangeAspect="1" noChangeArrowheads="1"/>
          </p:cNvSpPr>
          <p:nvPr>
            <p:ph type="body" sz="quarter" idx="14"/>
          </p:nvPr>
        </p:nvSpPr>
        <p:spPr bwMode="auto">
          <a:xfrm>
            <a:off x="2501900" y="2571750"/>
            <a:ext cx="6337300" cy="4037013"/>
          </a:xfrm>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endParaRPr lang="en-US" dirty="0" smtClean="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smtClean="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dirty="0"/>
              <a:t>The Black </a:t>
            </a:r>
            <a:r>
              <a:rPr lang="en-US" dirty="0" err="1"/>
              <a:t>Suprematist</a:t>
            </a:r>
            <a:r>
              <a:rPr lang="en-US" dirty="0"/>
              <a:t> square is the work of </a:t>
            </a:r>
            <a:r>
              <a:rPr lang="en-US" dirty="0" err="1"/>
              <a:t>Kazimir</a:t>
            </a:r>
            <a:r>
              <a:rPr lang="en-US" dirty="0"/>
              <a:t> Malevich, created in 1915, one of the most discussed and most famous paintings in Russian art</a:t>
            </a:r>
            <a:r>
              <a:rPr lang="en-US" dirty="0" smtClean="0"/>
              <a:t>.</a:t>
            </a:r>
          </a:p>
          <a:p>
            <a:pPr marL="0" indent="0">
              <a:buFont typeface="Arial" panose="020B0604020202020204" pitchFamily="34" charset="0"/>
              <a:buNone/>
              <a:defRPr/>
            </a:pPr>
            <a:r>
              <a:rPr lang="en-US" dirty="0" smtClean="0"/>
              <a:t>Any </a:t>
            </a:r>
            <a:r>
              <a:rPr lang="en-US" dirty="0"/>
              <a:t>internal quality management system and QA for an educational </a:t>
            </a:r>
            <a:r>
              <a:rPr lang="en-US" dirty="0" smtClean="0"/>
              <a:t>organization is the great secret, when we see outside.</a:t>
            </a:r>
          </a:p>
          <a:p>
            <a:pPr marL="0" indent="0">
              <a:buFont typeface="Arial" panose="020B0604020202020204" pitchFamily="34" charset="0"/>
              <a:buNone/>
              <a:defRPr/>
            </a:pPr>
            <a:r>
              <a:rPr lang="en-US" dirty="0" smtClean="0"/>
              <a:t>If </a:t>
            </a:r>
            <a:r>
              <a:rPr lang="en-US" dirty="0"/>
              <a:t>only we knew what was inside, there would be no need to </a:t>
            </a:r>
            <a:r>
              <a:rPr lang="en-US" dirty="0" smtClean="0"/>
              <a:t>think.</a:t>
            </a:r>
          </a:p>
          <a:p>
            <a:pPr marL="0" indent="0">
              <a:buFont typeface="Arial" panose="020B0604020202020204" pitchFamily="34" charset="0"/>
              <a:buNone/>
              <a:defRPr/>
            </a:pPr>
            <a:r>
              <a:rPr lang="en-US" dirty="0" smtClean="0"/>
              <a:t>We don’t know so our system for creating an external independent assessment should be comprehensive one.</a:t>
            </a: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dirty="0"/>
              <a:t>RR develops  of a technology for creating an external independent assessment of the organization’s quality management system created before</a:t>
            </a:r>
            <a:endParaRPr dirty="0"/>
          </a:p>
          <a:p>
            <a:pPr>
              <a:defRPr/>
            </a:pPr>
            <a:endParaRPr dirty="0"/>
          </a:p>
        </p:txBody>
      </p:sp>
      <p:sp>
        <p:nvSpPr>
          <p:cNvPr id="3" name="Текст 2"/>
          <p:cNvSpPr>
            <a:spLocks noGrp="1"/>
          </p:cNvSpPr>
          <p:nvPr>
            <p:ph type="body" sz="quarter" idx="14"/>
          </p:nvPr>
        </p:nvSpPr>
        <p:spPr>
          <a:xfrm>
            <a:off x="2501900" y="2571750"/>
            <a:ext cx="6337300" cy="4037013"/>
          </a:xfrm>
        </p:spPr>
        <p:txBody>
          <a:bodyPr/>
          <a:lstStyle/>
          <a:p>
            <a:pPr marL="0" indent="0">
              <a:buFont typeface="Arial" panose="020B0604020202020204" pitchFamily="34" charset="0"/>
              <a:buNone/>
              <a:defRPr/>
            </a:pPr>
            <a:r>
              <a:rPr lang="en-US" dirty="0"/>
              <a:t>We consider such elements as integrated requirements of ISO 9001, Standards and Recommendations for Quality Assurance in the European Higher Education Area (ESG), Part 2: “Standards and Recommendations for External Quality Assurance of Higher Education”, part 2.1 “Accounting internal QA procedures”, part 2.2 “Development of appropriate external QA procedures”. Taking into account the processes of internationalization of education and harmonization of the requirements of international standards, it is supposed to supplement the integrated model based on the INQAAHE Guidelines of good practice (GGP</a:t>
            </a:r>
            <a:r>
              <a:rPr lang="en-US" dirty="0" smtClean="0"/>
              <a:t>).</a:t>
            </a:r>
            <a:r>
              <a:rPr lang="en-US" dirty="0"/>
              <a:t> </a:t>
            </a:r>
            <a:r>
              <a:rPr lang="en-US" dirty="0" smtClean="0"/>
              <a:t>We also take into account the </a:t>
            </a:r>
            <a:r>
              <a:rPr lang="en-US" dirty="0"/>
              <a:t>development of a quality management system for educational, research and innovation activities of a university.</a:t>
            </a:r>
            <a:endParaRPr dirty="0"/>
          </a:p>
          <a:p>
            <a:pPr marL="0" indent="0">
              <a:buFont typeface="Arial" panose="020B0604020202020204" pitchFamily="34" charset="0"/>
              <a:buNone/>
              <a:defRPr/>
            </a:pPr>
            <a:endParaRPr dirty="0"/>
          </a:p>
        </p:txBody>
      </p:sp>
      <p:sp>
        <p:nvSpPr>
          <p:cNvPr id="33798"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What would be elements of integrated system aimed at an external independent assessment?</a:t>
            </a:r>
            <a:endParaRP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Текст 3"/>
          <p:cNvSpPr>
            <a:spLocks noGrp="1"/>
          </p:cNvSpPr>
          <p:nvPr>
            <p:ph type="body" sz="quarter" idx="4294967295"/>
          </p:nvPr>
        </p:nvSpPr>
        <p:spPr bwMode="auto">
          <a:xfrm>
            <a:off x="2543175" y="1066800"/>
            <a:ext cx="6188075" cy="517525"/>
          </a:xfrm>
          <a:prstGeom prst="rect">
            <a:avLst/>
          </a:prstGeom>
          <a:solidFill>
            <a:srgbClr val="FFFFFF"/>
          </a:solidFill>
          <a:extLst>
            <a:ext uri="{91240B29-F687-4F45-9708-019B960494DF}">
              <a14:hiddenLine xmlns:a14="http://schemas.microsoft.com/office/drawing/2010/main" w="9525" algn="ctr">
                <a:solidFill>
                  <a:srgbClr val="000000"/>
                </a:solidFill>
                <a:miter lim="800000"/>
                <a:headEnd/>
                <a:tailEnd/>
              </a14:hiddenLine>
            </a:ext>
          </a:extLst>
        </p:spPr>
        <p:txBody>
          <a:bodyPr/>
          <a:lstStyle/>
          <a:p>
            <a:pPr marL="0" eaLnBrk="1" hangingPunct="1">
              <a:lnSpc>
                <a:spcPct val="100000"/>
              </a:lnSpc>
              <a:buClr>
                <a:srgbClr val="2E6CA4"/>
              </a:buClr>
              <a:buFont typeface="Arial" panose="020B0604020202020204" pitchFamily="34" charset="0"/>
              <a:buNone/>
            </a:pPr>
            <a:r>
              <a:rPr lang="en-US" altLang="ru-RU" sz="2000" smtClean="0">
                <a:solidFill>
                  <a:srgbClr val="595959"/>
                </a:solidFill>
                <a:latin typeface="Franklin Gothic Book" panose="020B0503020102020204" pitchFamily="34" charset="0"/>
                <a:cs typeface="Calibri" panose="020F0502020204030204" pitchFamily="34" charset="0"/>
              </a:rPr>
              <a:t>Modernization of  Federal State Education Standard Version 3++ structure:</a:t>
            </a:r>
            <a:endParaRPr lang="ru-RU" altLang="ru-RU" sz="2000" smtClean="0">
              <a:solidFill>
                <a:srgbClr val="595959"/>
              </a:solidFill>
              <a:latin typeface="Franklin Gothic Book" panose="020B0503020102020204" pitchFamily="34" charset="0"/>
              <a:cs typeface="Calibri" panose="020F0502020204030204" pitchFamily="34" charset="0"/>
            </a:endParaRPr>
          </a:p>
          <a:p>
            <a:pPr marL="0">
              <a:buFont typeface="Arial" panose="020B0604020202020204" pitchFamily="34" charset="0"/>
              <a:buNone/>
            </a:pPr>
            <a:endParaRPr lang="en-US" altLang="ru-RU" sz="2000" smtClean="0">
              <a:solidFill>
                <a:srgbClr val="595959"/>
              </a:solidFill>
              <a:latin typeface="Franklin Gothic Book" panose="020B0503020102020204" pitchFamily="34" charset="0"/>
              <a:cs typeface="Calibri" panose="020F0502020204030204" pitchFamily="34" charset="0"/>
            </a:endParaRPr>
          </a:p>
        </p:txBody>
      </p:sp>
      <p:sp>
        <p:nvSpPr>
          <p:cNvPr id="5" name="Rectangle 2"/>
          <p:cNvSpPr txBox="1"/>
          <p:nvPr/>
        </p:nvSpPr>
        <p:spPr bwMode="auto">
          <a:xfrm>
            <a:off x="2637037" y="290068"/>
            <a:ext cx="4107236" cy="427036"/>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72000" rIns="0" bIns="72000" anchor="ctr"/>
          <a:lstStyle/>
          <a:p>
            <a:pPr eaLnBrk="1" hangingPunct="1">
              <a:buFont typeface="Arial" panose="020B0604020202020204" pitchFamily="34" charset="0"/>
              <a:buNone/>
              <a:defRPr/>
            </a:pPr>
            <a:r>
              <a:rPr lang="en-US" sz="1600" b="1" noProof="1">
                <a:solidFill>
                  <a:srgbClr val="3D85CA"/>
                </a:solidFill>
                <a:latin typeface="Tahoma" panose="020B0604030504040204" pitchFamily="34" charset="0"/>
                <a:ea typeface="Tahoma" panose="020B0604030504040204" pitchFamily="34" charset="0"/>
                <a:cs typeface="+mn-ea"/>
              </a:rPr>
              <a:t>FSES 3++is dealing to assessments</a:t>
            </a:r>
            <a:endParaRPr lang="en-US" sz="1600" b="1" noProof="1">
              <a:solidFill>
                <a:srgbClr val="3D85CA"/>
              </a:solidFill>
              <a:latin typeface="Tahoma" panose="020B0604030504040204" pitchFamily="34" charset="0"/>
              <a:ea typeface="Tahoma" panose="020B0604030504040204" pitchFamily="34" charset="0"/>
            </a:endParaRPr>
          </a:p>
        </p:txBody>
      </p:sp>
      <p:sp>
        <p:nvSpPr>
          <p:cNvPr id="6" name="Прямоугольник 9"/>
          <p:cNvSpPr/>
          <p:nvPr/>
        </p:nvSpPr>
        <p:spPr>
          <a:xfrm>
            <a:off x="2543175" y="1933575"/>
            <a:ext cx="6100763" cy="1174750"/>
          </a:xfrm>
          <a:prstGeom prst="rect">
            <a:avLst/>
          </a:prstGeom>
          <a:gradFill>
            <a:gsLst>
              <a:gs pos="0">
                <a:srgbClr val="3D85CA"/>
              </a:gs>
              <a:gs pos="100000">
                <a:srgbClr val="2E6CA4"/>
              </a:gs>
            </a:gsLst>
            <a:lin ang="10800000" scaled="0"/>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panose="020B0604020202020204" pitchFamily="34" charset="0"/>
              <a:buNone/>
              <a:defRPr/>
            </a:pPr>
            <a:r>
              <a:rPr lang="en-US" altLang="ru-RU" sz="2200" noProof="1">
                <a:solidFill>
                  <a:schemeClr val="bg1"/>
                </a:solidFill>
                <a:latin typeface="Franklin Gothic Book" panose="020B0503020102020204" pitchFamily="34" charset="0"/>
                <a:ea typeface="Calibri" panose="020F0502020204030204" pitchFamily="34" charset="0"/>
                <a:sym typeface="+mn-ea"/>
              </a:rPr>
              <a:t>VII. Requirements for education quality assurance</a:t>
            </a:r>
          </a:p>
        </p:txBody>
      </p:sp>
      <p:sp>
        <p:nvSpPr>
          <p:cNvPr id="3" name="Прямоугольник 9"/>
          <p:cNvSpPr/>
          <p:nvPr/>
        </p:nvSpPr>
        <p:spPr>
          <a:xfrm>
            <a:off x="2636838" y="3414713"/>
            <a:ext cx="2330450" cy="1174750"/>
          </a:xfrm>
          <a:prstGeom prst="rect">
            <a:avLst/>
          </a:prstGeom>
          <a:solidFill>
            <a:srgbClr val="7030A0"/>
          </a:solidFill>
        </p:spPr>
        <p:style>
          <a:lnRef idx="3">
            <a:schemeClr val="lt1"/>
          </a:lnRef>
          <a:fillRef idx="1">
            <a:schemeClr val="accent4"/>
          </a:fillRef>
          <a:effectRef idx="1">
            <a:schemeClr val="accent4"/>
          </a:effectRef>
          <a:fontRef idx="minor">
            <a:schemeClr val="lt1"/>
          </a:fontRef>
        </p:style>
        <p:txBody>
          <a:bodyPr anchor="ctr"/>
          <a:lstStyle/>
          <a:p>
            <a:pPr algn="ctr" eaLnBrk="1" hangingPunct="1">
              <a:buFont typeface="Arial" panose="020B0604020202020204" pitchFamily="34" charset="0"/>
              <a:buNone/>
              <a:defRPr/>
            </a:pPr>
            <a:r>
              <a:rPr lang="en-US" altLang="ru-RU" noProof="1">
                <a:solidFill>
                  <a:schemeClr val="bg1"/>
                </a:solidFill>
                <a:latin typeface="Franklin Gothic Book" panose="020B0503020102020204" pitchFamily="34" charset="0"/>
                <a:ea typeface="Calibri" panose="020F0502020204030204" pitchFamily="34" charset="0"/>
                <a:sym typeface="+mn-ea"/>
              </a:rPr>
              <a:t>Internal assessment of program quality</a:t>
            </a:r>
          </a:p>
        </p:txBody>
      </p:sp>
      <p:sp>
        <p:nvSpPr>
          <p:cNvPr id="4" name="Прямоугольник 9"/>
          <p:cNvSpPr/>
          <p:nvPr/>
        </p:nvSpPr>
        <p:spPr>
          <a:xfrm>
            <a:off x="6313488" y="3414713"/>
            <a:ext cx="2330450" cy="117475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eaLnBrk="1" hangingPunct="1">
              <a:buFont typeface="Arial" panose="020B0604020202020204" pitchFamily="34" charset="0"/>
              <a:buNone/>
              <a:defRPr/>
            </a:pPr>
            <a:r>
              <a:rPr lang="en-US" altLang="ru-RU" noProof="1">
                <a:solidFill>
                  <a:schemeClr val="bg1"/>
                </a:solidFill>
                <a:latin typeface="Franklin Gothic Book" panose="020B0503020102020204" pitchFamily="34" charset="0"/>
                <a:ea typeface="Calibri" panose="020F0502020204030204" pitchFamily="34" charset="0"/>
                <a:sym typeface="+mn-ea"/>
              </a:rPr>
              <a:t>External assessment procedures</a:t>
            </a:r>
          </a:p>
        </p:txBody>
      </p:sp>
      <p:sp>
        <p:nvSpPr>
          <p:cNvPr id="7" name="Прямоугольник 9"/>
          <p:cNvSpPr/>
          <p:nvPr/>
        </p:nvSpPr>
        <p:spPr>
          <a:xfrm>
            <a:off x="2543175" y="5045075"/>
            <a:ext cx="1962150" cy="117475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eaLnBrk="1" hangingPunct="1">
              <a:buFont typeface="Arial" panose="020B0604020202020204" pitchFamily="34" charset="0"/>
              <a:buNone/>
              <a:defRPr/>
            </a:pPr>
            <a:r>
              <a:rPr lang="en-US" altLang="ru-RU" noProof="1">
                <a:solidFill>
                  <a:schemeClr val="bg1"/>
                </a:solidFill>
                <a:latin typeface="Franklin Gothic Book" panose="020B0503020102020204" pitchFamily="34" charset="0"/>
                <a:ea typeface="Calibri" panose="020F0502020204030204" pitchFamily="34" charset="0"/>
                <a:sym typeface="+mn-ea"/>
              </a:rPr>
              <a:t>State accreditation</a:t>
            </a:r>
          </a:p>
        </p:txBody>
      </p:sp>
      <p:sp>
        <p:nvSpPr>
          <p:cNvPr id="8" name="Прямоугольник 9"/>
          <p:cNvSpPr/>
          <p:nvPr/>
        </p:nvSpPr>
        <p:spPr>
          <a:xfrm>
            <a:off x="6891338" y="5045075"/>
            <a:ext cx="1962150" cy="117475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eaLnBrk="1" hangingPunct="1">
              <a:buFont typeface="Arial" panose="020B0604020202020204" pitchFamily="34" charset="0"/>
              <a:buNone/>
              <a:defRPr/>
            </a:pPr>
            <a:r>
              <a:rPr lang="en-US" altLang="ru-RU" noProof="1">
                <a:solidFill>
                  <a:schemeClr val="bg1"/>
                </a:solidFill>
                <a:latin typeface="Franklin Gothic Book" panose="020B0503020102020204" pitchFamily="34" charset="0"/>
                <a:ea typeface="Calibri" panose="020F0502020204030204" pitchFamily="34" charset="0"/>
                <a:sym typeface="+mn-ea"/>
              </a:rPr>
              <a:t>Professional public accreditation</a:t>
            </a:r>
          </a:p>
        </p:txBody>
      </p:sp>
      <p:sp>
        <p:nvSpPr>
          <p:cNvPr id="9" name="Прямоугольник 9"/>
          <p:cNvSpPr/>
          <p:nvPr/>
        </p:nvSpPr>
        <p:spPr>
          <a:xfrm>
            <a:off x="4721225" y="5045075"/>
            <a:ext cx="1952625" cy="117475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eaLnBrk="1" hangingPunct="1">
              <a:buFont typeface="Arial" panose="020B0604020202020204" pitchFamily="34" charset="0"/>
              <a:buNone/>
              <a:defRPr/>
            </a:pPr>
            <a:r>
              <a:rPr lang="en-US" altLang="ru-RU" noProof="1">
                <a:solidFill>
                  <a:schemeClr val="bg1"/>
                </a:solidFill>
                <a:latin typeface="Franklin Gothic Book" panose="020B0503020102020204" pitchFamily="34" charset="0"/>
                <a:ea typeface="Calibri" panose="020F0502020204030204" pitchFamily="34" charset="0"/>
                <a:sym typeface="+mn-ea"/>
              </a:rPr>
              <a:t>International accreditation</a:t>
            </a:r>
          </a:p>
        </p:txBody>
      </p:sp>
      <p:cxnSp>
        <p:nvCxnSpPr>
          <p:cNvPr id="10" name="Straight Arrow Connector 9"/>
          <p:cNvCxnSpPr>
            <a:stCxn id="6" idx="2"/>
            <a:endCxn id="3" idx="0"/>
          </p:cNvCxnSpPr>
          <p:nvPr/>
        </p:nvCxnSpPr>
        <p:spPr>
          <a:xfrm flipH="1">
            <a:off x="3802063" y="3108325"/>
            <a:ext cx="1792287"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a:endCxn id="4" idx="0"/>
          </p:cNvCxnSpPr>
          <p:nvPr/>
        </p:nvCxnSpPr>
        <p:spPr>
          <a:xfrm>
            <a:off x="5594350" y="3108325"/>
            <a:ext cx="1884363"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a:endCxn id="7" idx="0"/>
          </p:cNvCxnSpPr>
          <p:nvPr/>
        </p:nvCxnSpPr>
        <p:spPr>
          <a:xfrm flipH="1">
            <a:off x="3524250" y="4589463"/>
            <a:ext cx="3954463" cy="455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9" idx="0"/>
          </p:cNvCxnSpPr>
          <p:nvPr/>
        </p:nvCxnSpPr>
        <p:spPr>
          <a:xfrm flipH="1">
            <a:off x="5697538" y="4589463"/>
            <a:ext cx="1781175" cy="455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a:endCxn id="8" idx="0"/>
          </p:cNvCxnSpPr>
          <p:nvPr/>
        </p:nvCxnSpPr>
        <p:spPr>
          <a:xfrm>
            <a:off x="7478713" y="4589463"/>
            <a:ext cx="393700" cy="455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2387622" y="495118"/>
            <a:ext cx="5370908" cy="379953"/>
          </a:xfrm>
        </p:spPr>
        <p:txBody>
          <a:bodyPr/>
          <a:lstStyle/>
          <a:p>
            <a:pPr>
              <a:defRPr/>
            </a:pPr>
            <a:r>
              <a:rPr lang="en-US" dirty="0" smtClean="0"/>
              <a:t>It is time </a:t>
            </a:r>
            <a:r>
              <a:rPr lang="en-US" dirty="0"/>
              <a:t>to adapt and implement the results</a:t>
            </a:r>
            <a:endParaRPr dirty="0"/>
          </a:p>
        </p:txBody>
      </p:sp>
      <p:sp>
        <p:nvSpPr>
          <p:cNvPr id="3" name="Текст 2"/>
          <p:cNvSpPr>
            <a:spLocks noGrp="1"/>
          </p:cNvSpPr>
          <p:nvPr>
            <p:ph type="body" sz="quarter" idx="14"/>
          </p:nvPr>
        </p:nvSpPr>
        <p:spPr>
          <a:xfrm>
            <a:off x="2501900" y="2571750"/>
            <a:ext cx="6337300" cy="4037013"/>
          </a:xfrm>
        </p:spPr>
        <p:txBody>
          <a:bodyPr/>
          <a:lstStyle/>
          <a:p>
            <a:pPr>
              <a:defRPr/>
            </a:pPr>
            <a:endParaRPr dirty="0"/>
          </a:p>
        </p:txBody>
      </p:sp>
      <p:sp>
        <p:nvSpPr>
          <p:cNvPr id="35846" name="Текст 3"/>
          <p:cNvSpPr>
            <a:spLocks noGrp="1"/>
          </p:cNvSpPr>
          <p:nvPr>
            <p:ph type="body" sz="quarter" idx="13"/>
          </p:nvPr>
        </p:nvSpPr>
        <p:spPr bwMode="auto">
          <a:xfrm>
            <a:off x="2501900" y="874713"/>
            <a:ext cx="5372100"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Implementation the results and the achievements</a:t>
            </a:r>
            <a:endParaRPr smtClean="0"/>
          </a:p>
        </p:txBody>
      </p:sp>
      <p:graphicFrame>
        <p:nvGraphicFramePr>
          <p:cNvPr id="5" name="Таблица 4"/>
          <p:cNvGraphicFramePr>
            <a:graphicFrameLocks noGrp="1"/>
          </p:cNvGraphicFramePr>
          <p:nvPr/>
        </p:nvGraphicFramePr>
        <p:xfrm>
          <a:off x="2290763" y="1150938"/>
          <a:ext cx="6853237" cy="5565775"/>
        </p:xfrm>
        <a:graphic>
          <a:graphicData uri="http://schemas.openxmlformats.org/drawingml/2006/table">
            <a:tbl>
              <a:tblPr firstRow="1" firstCol="1" bandRow="1">
                <a:tableStyleId>{5C22544A-7EE6-4342-B048-85BDC9FD1C3A}</a:tableStyleId>
              </a:tblPr>
              <a:tblGrid>
                <a:gridCol w="3426619">
                  <a:extLst>
                    <a:ext uri="{9D8B030D-6E8A-4147-A177-3AD203B41FA5}"/>
                  </a:extLst>
                </a:gridCol>
                <a:gridCol w="3426619">
                  <a:extLst>
                    <a:ext uri="{9D8B030D-6E8A-4147-A177-3AD203B41FA5}"/>
                  </a:extLst>
                </a:gridCol>
              </a:tblGrid>
              <a:tr h="179368">
                <a:tc>
                  <a:txBody>
                    <a:bodyPr/>
                    <a:lstStyle/>
                    <a:p>
                      <a:pPr algn="ctr">
                        <a:lnSpc>
                          <a:spcPct val="107000"/>
                        </a:lnSpc>
                        <a:spcAft>
                          <a:spcPts val="0"/>
                        </a:spcAft>
                      </a:pPr>
                      <a:r>
                        <a:rPr lang="ru-RU" sz="1100" dirty="0" err="1">
                          <a:effectLst/>
                        </a:rPr>
                        <a:t>Achievements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tc>
                  <a:txBody>
                    <a:bodyPr/>
                    <a:lstStyle/>
                    <a:p>
                      <a:pPr algn="ctr">
                        <a:lnSpc>
                          <a:spcPct val="107000"/>
                        </a:lnSpc>
                        <a:spcAft>
                          <a:spcPts val="0"/>
                        </a:spcAft>
                      </a:pPr>
                      <a:r>
                        <a:rPr lang="ru-RU" sz="1100" dirty="0" err="1">
                          <a:effectLst/>
                        </a:rPr>
                        <a:t>Steps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extLst>
                  <a:ext uri="{0D108BD9-81ED-4DB2-BD59-A6C34878D82A}"/>
                </a:extLst>
              </a:tr>
              <a:tr h="635341">
                <a:tc rowSpan="2">
                  <a:txBody>
                    <a:bodyPr/>
                    <a:lstStyle/>
                    <a:p>
                      <a:pPr>
                        <a:lnSpc>
                          <a:spcPct val="107000"/>
                        </a:lnSpc>
                        <a:spcAft>
                          <a:spcPts val="0"/>
                        </a:spcAft>
                      </a:pPr>
                      <a:r>
                        <a:rPr lang="en-US" sz="1100" dirty="0">
                          <a:effectLst/>
                        </a:rPr>
                        <a:t>1. Research of the potential for improving the creation of an internal quality management system of an educational organization and its external independent evaluation.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tc>
                  <a:txBody>
                    <a:bodyPr/>
                    <a:lstStyle/>
                    <a:p>
                      <a:pPr>
                        <a:lnSpc>
                          <a:spcPct val="107000"/>
                        </a:lnSpc>
                        <a:spcAft>
                          <a:spcPts val="0"/>
                        </a:spcAft>
                      </a:pPr>
                      <a:r>
                        <a:rPr lang="en-US" sz="1100" dirty="0">
                          <a:effectLst/>
                        </a:rPr>
                        <a:t>1.1 Research of the potential for improving the technology of creating an internal quality management system of an educational organization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extLst>
                  <a:ext uri="{0D108BD9-81ED-4DB2-BD59-A6C34878D82A}"/>
                </a:extLst>
              </a:tr>
              <a:tr h="794174">
                <a:tc vMerge="1">
                  <a:txBody>
                    <a:bodyPr/>
                    <a:lstStyle/>
                    <a:p>
                      <a:endParaRPr lang="ru-RU"/>
                    </a:p>
                  </a:txBody>
                  <a:tcPr/>
                </a:tc>
                <a:tc>
                  <a:txBody>
                    <a:bodyPr/>
                    <a:lstStyle/>
                    <a:p>
                      <a:pPr>
                        <a:lnSpc>
                          <a:spcPct val="107000"/>
                        </a:lnSpc>
                        <a:spcAft>
                          <a:spcPts val="0"/>
                        </a:spcAft>
                      </a:pPr>
                      <a:r>
                        <a:rPr lang="en-US" sz="1100" dirty="0">
                          <a:effectLst/>
                        </a:rPr>
                        <a:t>1.2 Research of the potential for improving the technology of conducting an external independent assessment of the quality management system of an educational organization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extLst>
                  <a:ext uri="{0D108BD9-81ED-4DB2-BD59-A6C34878D82A}"/>
                </a:extLst>
              </a:tr>
              <a:tr h="438766">
                <a:tc rowSpan="2">
                  <a:txBody>
                    <a:bodyPr/>
                    <a:lstStyle/>
                    <a:p>
                      <a:pPr>
                        <a:lnSpc>
                          <a:spcPct val="107000"/>
                        </a:lnSpc>
                        <a:spcAft>
                          <a:spcPts val="0"/>
                        </a:spcAft>
                      </a:pPr>
                      <a:r>
                        <a:rPr lang="en-US" sz="1100" dirty="0">
                          <a:effectLst/>
                        </a:rPr>
                        <a:t>2. Integration of  approaches and principles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tc>
                  <a:txBody>
                    <a:bodyPr/>
                    <a:lstStyle/>
                    <a:p>
                      <a:pPr>
                        <a:lnSpc>
                          <a:spcPct val="107000"/>
                        </a:lnSpc>
                        <a:spcAft>
                          <a:spcPts val="0"/>
                        </a:spcAft>
                      </a:pPr>
                      <a:r>
                        <a:rPr lang="en-US" sz="1100">
                          <a:effectLst/>
                        </a:rPr>
                        <a:t>2.1 Analyze and selection of methods for integrating large data arrays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extLst>
                  <a:ext uri="{0D108BD9-81ED-4DB2-BD59-A6C34878D82A}"/>
                </a:extLst>
              </a:tr>
              <a:tr h="1135601">
                <a:tc vMerge="1">
                  <a:txBody>
                    <a:bodyPr/>
                    <a:lstStyle/>
                    <a:p>
                      <a:endParaRPr lang="ru-RU"/>
                    </a:p>
                  </a:txBody>
                  <a:tcPr/>
                </a:tc>
                <a:tc>
                  <a:txBody>
                    <a:bodyPr/>
                    <a:lstStyle/>
                    <a:p>
                      <a:pPr>
                        <a:lnSpc>
                          <a:spcPct val="107000"/>
                        </a:lnSpc>
                        <a:spcAft>
                          <a:spcPts val="0"/>
                        </a:spcAft>
                      </a:pPr>
                      <a:r>
                        <a:rPr lang="en-US" sz="1100" dirty="0">
                          <a:effectLst/>
                        </a:rPr>
                        <a:t>2.2 Development of an integrated approach, model or standard external independent assessment of the quality management system of an educational organization by a third party through a correlation analysis of internationally recognized best practices and standards.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extLst>
                  <a:ext uri="{0D108BD9-81ED-4DB2-BD59-A6C34878D82A}"/>
                </a:extLst>
              </a:tr>
              <a:tr h="794174">
                <a:tc rowSpan="3">
                  <a:txBody>
                    <a:bodyPr/>
                    <a:lstStyle/>
                    <a:p>
                      <a:pPr>
                        <a:lnSpc>
                          <a:spcPct val="107000"/>
                        </a:lnSpc>
                        <a:spcAft>
                          <a:spcPts val="0"/>
                        </a:spcAft>
                      </a:pPr>
                      <a:r>
                        <a:rPr lang="en-US" sz="1100">
                          <a:effectLst/>
                        </a:rPr>
                        <a:t>3. Transfer of innovative technologies, competence and accumulated experience among the stakeholders interested in the development of internal and external institutional systems for ensuring the quality of education (Agencies, universities, their networks).</a:t>
                      </a:r>
                      <a:endParaRPr lang="ru-RU" sz="1100">
                        <a:effectLst/>
                      </a:endParaRPr>
                    </a:p>
                    <a:p>
                      <a:pPr>
                        <a:lnSpc>
                          <a:spcPct val="107000"/>
                        </a:lnSpc>
                        <a:spcAft>
                          <a:spcPts val="0"/>
                        </a:spcAft>
                      </a:pPr>
                      <a:r>
                        <a:rPr lang="en-US" sz="1100">
                          <a:effectLst/>
                        </a:rPr>
                        <a:t> </a:t>
                      </a:r>
                      <a:endParaRPr lang="ru-RU" sz="1100">
                        <a:effectLst/>
                      </a:endParaRPr>
                    </a:p>
                    <a:p>
                      <a:pPr>
                        <a:lnSpc>
                          <a:spcPct val="107000"/>
                        </a:lnSpc>
                        <a:spcAft>
                          <a:spcPts val="0"/>
                        </a:spcAft>
                      </a:pPr>
                      <a:r>
                        <a:rPr lang="en-US" sz="1100">
                          <a:effectLst/>
                        </a:rPr>
                        <a:t> </a:t>
                      </a:r>
                      <a:endParaRPr lang="ru-RU" sz="1100">
                        <a:effectLst/>
                      </a:endParaRPr>
                    </a:p>
                    <a:p>
                      <a:pPr>
                        <a:lnSpc>
                          <a:spcPct val="107000"/>
                        </a:lnSpc>
                        <a:spcAft>
                          <a:spcPts val="0"/>
                        </a:spcAft>
                      </a:pPr>
                      <a:r>
                        <a:rPr lang="en-US"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tc>
                  <a:txBody>
                    <a:bodyPr/>
                    <a:lstStyle/>
                    <a:p>
                      <a:pPr>
                        <a:lnSpc>
                          <a:spcPct val="107000"/>
                        </a:lnSpc>
                        <a:spcAft>
                          <a:spcPts val="0"/>
                        </a:spcAft>
                      </a:pPr>
                      <a:r>
                        <a:rPr lang="en-US" sz="1100" dirty="0">
                          <a:effectLst/>
                        </a:rPr>
                        <a:t>3.1 Pilot the developed innovative approach, model or standard for building an internal quality management system of an educational organization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extLst>
                  <a:ext uri="{0D108BD9-81ED-4DB2-BD59-A6C34878D82A}"/>
                </a:extLst>
              </a:tr>
              <a:tr h="635341">
                <a:tc vMerge="1">
                  <a:txBody>
                    <a:bodyPr/>
                    <a:lstStyle/>
                    <a:p>
                      <a:endParaRPr lang="ru-RU"/>
                    </a:p>
                  </a:txBody>
                  <a:tcPr/>
                </a:tc>
                <a:tc>
                  <a:txBody>
                    <a:bodyPr/>
                    <a:lstStyle/>
                    <a:p>
                      <a:pPr>
                        <a:lnSpc>
                          <a:spcPct val="107000"/>
                        </a:lnSpc>
                        <a:spcAft>
                          <a:spcPts val="0"/>
                        </a:spcAft>
                      </a:pPr>
                      <a:r>
                        <a:rPr lang="en-US" sz="1100" dirty="0">
                          <a:effectLst/>
                        </a:rPr>
                        <a:t>3.2 Implementation of the developed innovative approach for building the internal quality management system of an educational organization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extLst>
                  <a:ext uri="{0D108BD9-81ED-4DB2-BD59-A6C34878D82A}"/>
                </a:extLst>
              </a:tr>
              <a:tr h="953010">
                <a:tc vMerge="1">
                  <a:txBody>
                    <a:bodyPr/>
                    <a:lstStyle/>
                    <a:p>
                      <a:endParaRPr lang="ru-RU"/>
                    </a:p>
                  </a:txBody>
                  <a:tcPr/>
                </a:tc>
                <a:tc>
                  <a:txBody>
                    <a:bodyPr/>
                    <a:lstStyle/>
                    <a:p>
                      <a:pPr>
                        <a:lnSpc>
                          <a:spcPct val="107000"/>
                        </a:lnSpc>
                        <a:spcAft>
                          <a:spcPts val="0"/>
                        </a:spcAft>
                      </a:pPr>
                      <a:r>
                        <a:rPr lang="en-US" sz="1100" dirty="0">
                          <a:effectLst/>
                        </a:rPr>
                        <a:t>3.3. Implementation of the developed innovation process of external independent assessment of the quality management system of the educational organization by accreditation agencies on the example of the project applicant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0" marR="37350" marT="0" marB="0"/>
                </a:tc>
                <a:extLst>
                  <a:ext uri="{0D108BD9-81ED-4DB2-BD59-A6C34878D82A}"/>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smtClean="0"/>
              <a:t>What project </a:t>
            </a:r>
            <a:r>
              <a:rPr lang="en-US" sz="2400" dirty="0"/>
              <a:t>methodology can be the most </a:t>
            </a:r>
            <a:r>
              <a:rPr lang="en-US" sz="2400" dirty="0" smtClean="0"/>
              <a:t>suitable?</a:t>
            </a:r>
            <a:endParaRPr sz="2400" dirty="0"/>
          </a:p>
          <a:p>
            <a:pPr>
              <a:defRPr/>
            </a:pPr>
            <a:endParaRPr dirty="0"/>
          </a:p>
        </p:txBody>
      </p:sp>
      <p:sp>
        <p:nvSpPr>
          <p:cNvPr id="3" name="Текст 2"/>
          <p:cNvSpPr>
            <a:spLocks noGrp="1"/>
          </p:cNvSpPr>
          <p:nvPr>
            <p:ph type="body" sz="quarter" idx="14"/>
          </p:nvPr>
        </p:nvSpPr>
        <p:spPr>
          <a:xfrm>
            <a:off x="2501900" y="2571750"/>
            <a:ext cx="6337300" cy="4037013"/>
          </a:xfrm>
        </p:spPr>
        <p:txBody>
          <a:bodyPr/>
          <a:lstStyle/>
          <a:p>
            <a:pPr marL="0" indent="0">
              <a:buFont typeface="Arial" panose="020B0604020202020204" pitchFamily="34" charset="0"/>
              <a:buNone/>
              <a:defRPr/>
            </a:pPr>
            <a:r>
              <a:rPr lang="en-US" dirty="0"/>
              <a:t>The PDCA methodology is an algorithm for a project manager’s actions to manage its process and achieve its goals. PDCA begins with planning acting in a spiral due to the continuous improvement of each stage. Within this methodology, </a:t>
            </a:r>
            <a:r>
              <a:rPr lang="en-US" i="1" dirty="0"/>
              <a:t>Planning</a:t>
            </a:r>
            <a:r>
              <a:rPr lang="en-US" dirty="0"/>
              <a:t> is for setting goals, </a:t>
            </a:r>
            <a:r>
              <a:rPr lang="en-US" dirty="0" err="1"/>
              <a:t>resourses</a:t>
            </a:r>
            <a:r>
              <a:rPr lang="en-US" dirty="0"/>
              <a:t> and processes necessary to achieve these goals. </a:t>
            </a:r>
            <a:r>
              <a:rPr lang="en-US" i="1" dirty="0"/>
              <a:t>Do</a:t>
            </a:r>
            <a:r>
              <a:rPr lang="en-US" dirty="0"/>
              <a:t> stands for the execution of planned work. </a:t>
            </a:r>
            <a:r>
              <a:rPr lang="en-US" i="1" dirty="0"/>
              <a:t>Check</a:t>
            </a:r>
            <a:r>
              <a:rPr lang="en-US" dirty="0"/>
              <a:t> is for collecting information and monitoring the result. </a:t>
            </a:r>
            <a:r>
              <a:rPr lang="en-US" i="1" dirty="0"/>
              <a:t>Act</a:t>
            </a:r>
            <a:r>
              <a:rPr lang="en-US" dirty="0"/>
              <a:t> stands for eliminating the causes of deviations from the planned result, changes in the planning and allocation of </a:t>
            </a:r>
            <a:r>
              <a:rPr lang="en-US" dirty="0" smtClean="0"/>
              <a:t>resources.</a:t>
            </a:r>
            <a:endParaRPr dirty="0"/>
          </a:p>
          <a:p>
            <a:pPr marL="0" indent="0">
              <a:buFont typeface="Arial" panose="020B0604020202020204" pitchFamily="34" charset="0"/>
              <a:buNone/>
              <a:defRPr/>
            </a:pPr>
            <a:r>
              <a:rPr lang="en-US" dirty="0"/>
              <a:t>In this project, PDCA cycle is applied multiple times at different intervals in the framework of achieving each project goal. The principles of PDCA methodology are used by project experts for internal quality management system of educational organizations and evaluation procedures of accreditation agencies.</a:t>
            </a:r>
            <a:endParaRPr dirty="0"/>
          </a:p>
          <a:p>
            <a:pPr>
              <a:defRPr/>
            </a:pPr>
            <a:endParaRPr dirty="0"/>
          </a:p>
        </p:txBody>
      </p:sp>
      <p:sp>
        <p:nvSpPr>
          <p:cNvPr id="36870"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The PDCA methodology</a:t>
            </a:r>
            <a:endParaRPr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smtClean="0"/>
              <a:t>What project </a:t>
            </a:r>
            <a:r>
              <a:rPr lang="en-US" sz="2400" dirty="0"/>
              <a:t>methodology can be the most </a:t>
            </a:r>
            <a:r>
              <a:rPr lang="en-US" sz="2400" dirty="0" smtClean="0"/>
              <a:t>suitable?</a:t>
            </a:r>
            <a:endParaRPr sz="2400" dirty="0"/>
          </a:p>
          <a:p>
            <a:pPr>
              <a:defRPr/>
            </a:pPr>
            <a:endParaRPr dirty="0"/>
          </a:p>
        </p:txBody>
      </p:sp>
      <p:sp>
        <p:nvSpPr>
          <p:cNvPr id="3" name="Текст 2"/>
          <p:cNvSpPr>
            <a:spLocks noGrp="1"/>
          </p:cNvSpPr>
          <p:nvPr>
            <p:ph type="body" sz="quarter" idx="14"/>
          </p:nvPr>
        </p:nvSpPr>
        <p:spPr>
          <a:xfrm>
            <a:off x="2501900" y="2571750"/>
            <a:ext cx="6337300" cy="4037013"/>
          </a:xfrm>
        </p:spPr>
        <p:txBody>
          <a:bodyPr>
            <a:normAutofit fontScale="92500" lnSpcReduction="10000"/>
          </a:bodyPr>
          <a:lstStyle/>
          <a:p>
            <a:pPr marL="0" indent="0">
              <a:buFont typeface="Arial" panose="020B0604020202020204" pitchFamily="34" charset="0"/>
              <a:buNone/>
              <a:defRPr/>
            </a:pPr>
            <a:r>
              <a:rPr lang="en-US" dirty="0" smtClean="0"/>
              <a:t>Benchmarking is  </a:t>
            </a:r>
            <a:r>
              <a:rPr lang="en-US" dirty="0"/>
              <a:t>the process of identifying, studying and adapting the best practices and experience of other organizations to improve the performance of their own organization (organizations with similar processes in their industry, regardless of industry, in their own country or abroad</a:t>
            </a:r>
            <a:r>
              <a:rPr lang="en-US" dirty="0" smtClean="0"/>
              <a:t>). </a:t>
            </a:r>
            <a:r>
              <a:rPr lang="en-US" dirty="0"/>
              <a:t>This methodology will be used by project participants to ensure the achievement of outstanding results. Benchmarking fits perfectly into this project for improving the current approaches and processes of QA through analyzing the existing standards, for example, ESG and adding the benchmarking methodology to them. As a method of comparing the activities of one organization with another one and borrowing the ideas of competition, benchmarking has existed for quite some time, but in this project will be employed for the first time, because internationally recognized and widely used documents in different countries (for example, GGP, ESG, CHIBA principles, ISO 9001, 21001, 17065, CEN / TS 16555) will be the subject to comparison and comparison for the first </a:t>
            </a:r>
            <a:r>
              <a:rPr lang="en-US" dirty="0" smtClean="0"/>
              <a:t>time.</a:t>
            </a:r>
            <a:endParaRPr dirty="0"/>
          </a:p>
          <a:p>
            <a:pPr>
              <a:defRPr/>
            </a:pPr>
            <a:endParaRPr dirty="0"/>
          </a:p>
        </p:txBody>
      </p:sp>
      <p:sp>
        <p:nvSpPr>
          <p:cNvPr id="37894"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Benchmarking</a:t>
            </a:r>
            <a:endParaRP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2672757" y="367299"/>
            <a:ext cx="5370908" cy="1018645"/>
          </a:xfrm>
        </p:spPr>
        <p:txBody>
          <a:bodyPr/>
          <a:lstStyle/>
          <a:p>
            <a:pPr>
              <a:defRPr/>
            </a:pPr>
            <a:r>
              <a:rPr lang="en-US" sz="2400" dirty="0" smtClean="0"/>
              <a:t>What project </a:t>
            </a:r>
            <a:r>
              <a:rPr lang="en-US" sz="2400" dirty="0"/>
              <a:t>methodology can be the most </a:t>
            </a:r>
            <a:r>
              <a:rPr lang="en-US" sz="2400" dirty="0" smtClean="0"/>
              <a:t>suitable?</a:t>
            </a:r>
            <a:endParaRPr sz="2400" dirty="0"/>
          </a:p>
          <a:p>
            <a:pPr>
              <a:defRPr/>
            </a:pPr>
            <a:endParaRPr dirty="0"/>
          </a:p>
        </p:txBody>
      </p:sp>
      <p:sp>
        <p:nvSpPr>
          <p:cNvPr id="3" name="Текст 2"/>
          <p:cNvSpPr>
            <a:spLocks noGrp="1"/>
          </p:cNvSpPr>
          <p:nvPr>
            <p:ph type="body" sz="quarter" idx="14"/>
          </p:nvPr>
        </p:nvSpPr>
        <p:spPr>
          <a:xfrm>
            <a:off x="2501900" y="2571750"/>
            <a:ext cx="6337300" cy="4037013"/>
          </a:xfrm>
        </p:spPr>
        <p:txBody>
          <a:bodyPr/>
          <a:lstStyle/>
          <a:p>
            <a:pPr marL="0" indent="0">
              <a:buFont typeface="Arial" panose="020B0604020202020204" pitchFamily="34" charset="0"/>
              <a:buNone/>
              <a:defRPr/>
            </a:pPr>
            <a:r>
              <a:rPr lang="en-US" dirty="0"/>
              <a:t>The next one is correlation analysis. This project is characterized by the presence of a sufficient number of variables (requirements and indicators for internal and external education QA systems embedded in the standards studied), and the goal of the project is to compare them, establish links, mutually enrich, supplement. Therefore, while working at the project at its second stage, the project team will apply correlation analysis capabilities, a data processing method to establish causal relationships between them by the means of empirical methods.</a:t>
            </a:r>
            <a:endParaRPr dirty="0"/>
          </a:p>
          <a:p>
            <a:pPr>
              <a:defRPr/>
            </a:pPr>
            <a:endParaRPr dirty="0"/>
          </a:p>
        </p:txBody>
      </p:sp>
      <p:sp>
        <p:nvSpPr>
          <p:cNvPr id="38918"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Correlation analysis</a:t>
            </a:r>
            <a:endParaRPr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smtClean="0"/>
              <a:t>What project </a:t>
            </a:r>
            <a:r>
              <a:rPr lang="en-US" sz="2400" dirty="0"/>
              <a:t>methodology can be the most </a:t>
            </a:r>
            <a:r>
              <a:rPr lang="en-US" sz="2400" dirty="0" smtClean="0"/>
              <a:t>suitable?</a:t>
            </a:r>
            <a:endParaRPr sz="2400" dirty="0"/>
          </a:p>
          <a:p>
            <a:pPr>
              <a:defRPr/>
            </a:pPr>
            <a:endParaRPr dirty="0"/>
          </a:p>
        </p:txBody>
      </p:sp>
      <p:sp>
        <p:nvSpPr>
          <p:cNvPr id="3" name="Текст 2"/>
          <p:cNvSpPr>
            <a:spLocks noGrp="1"/>
          </p:cNvSpPr>
          <p:nvPr>
            <p:ph type="body" sz="quarter" idx="14"/>
          </p:nvPr>
        </p:nvSpPr>
        <p:spPr>
          <a:xfrm>
            <a:off x="2501900" y="2571750"/>
            <a:ext cx="6337300" cy="4037013"/>
          </a:xfrm>
        </p:spPr>
        <p:txBody>
          <a:bodyPr>
            <a:normAutofit lnSpcReduction="10000"/>
          </a:bodyPr>
          <a:lstStyle/>
          <a:p>
            <a:pPr marL="0" indent="0">
              <a:buFont typeface="Arial" panose="020B0604020202020204" pitchFamily="34" charset="0"/>
              <a:buNone/>
              <a:defRPr/>
            </a:pPr>
            <a:r>
              <a:rPr lang="en-US" dirty="0"/>
              <a:t>QFD (Quality Function Deployment) Methodology has proved suitability as well. It is a flexible decision-making method used in the development of products or services. It can help with the most important characteristics designed for building internal quality management systems for educational institutions and external procedures for the independent assessment by accreditation agencies. Correlation analysis is also used at certain stages of the deployment of the quality function. To determine the closeness of the relationship when building a “quality house”, it is possible to conduct an expert survey, both in solving the problem of integrating the requirements of the basic approaches, models and standards, and in determining the closeness of the relationship between the activities of the partners involved into the project and the requirements of basic approaches, models and standards.</a:t>
            </a:r>
            <a:endParaRPr dirty="0"/>
          </a:p>
          <a:p>
            <a:pPr>
              <a:defRPr/>
            </a:pPr>
            <a:endParaRPr dirty="0"/>
          </a:p>
        </p:txBody>
      </p:sp>
      <p:sp>
        <p:nvSpPr>
          <p:cNvPr id="39942"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QFD (Quality Function Deployment) Methodology</a:t>
            </a:r>
            <a:endParaRP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smtClean="0"/>
              <a:t>What project </a:t>
            </a:r>
            <a:r>
              <a:rPr lang="en-US" sz="2400" dirty="0"/>
              <a:t>methodology can be the most </a:t>
            </a:r>
            <a:r>
              <a:rPr lang="en-US" sz="2400" dirty="0" smtClean="0"/>
              <a:t>suitable?</a:t>
            </a:r>
            <a:endParaRPr sz="2400" dirty="0"/>
          </a:p>
          <a:p>
            <a:pPr>
              <a:defRPr/>
            </a:pPr>
            <a:endParaRPr dirty="0"/>
          </a:p>
        </p:txBody>
      </p:sp>
      <p:sp>
        <p:nvSpPr>
          <p:cNvPr id="3" name="Текст 2"/>
          <p:cNvSpPr>
            <a:spLocks noGrp="1"/>
          </p:cNvSpPr>
          <p:nvPr>
            <p:ph type="body" sz="quarter" idx="14"/>
          </p:nvPr>
        </p:nvSpPr>
        <p:spPr>
          <a:xfrm>
            <a:off x="2501900" y="2571750"/>
            <a:ext cx="6337300" cy="4037013"/>
          </a:xfrm>
        </p:spPr>
        <p:txBody>
          <a:bodyPr/>
          <a:lstStyle/>
          <a:p>
            <a:pPr marL="0" indent="0">
              <a:buFont typeface="Arial" panose="020B0604020202020204" pitchFamily="34" charset="0"/>
              <a:buNone/>
              <a:defRPr/>
            </a:pPr>
            <a:r>
              <a:rPr lang="en-US" dirty="0"/>
              <a:t>SWOT analysis is an effective tool in management, the essence of which is the analysis of internal and external factors, risk assessment and competitiveness of the object of the analysis. In this project SWOT analysis is the starting point of the second analytical phase. It also analyzes the project itself (progress and results).</a:t>
            </a:r>
            <a:endParaRPr dirty="0"/>
          </a:p>
          <a:p>
            <a:pPr>
              <a:defRPr/>
            </a:pPr>
            <a:endParaRPr dirty="0"/>
          </a:p>
        </p:txBody>
      </p:sp>
      <p:sp>
        <p:nvSpPr>
          <p:cNvPr id="40966"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SWOT analysis</a:t>
            </a:r>
            <a:endParaRP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smtClean="0"/>
              <a:t>What project </a:t>
            </a:r>
            <a:r>
              <a:rPr lang="en-US" sz="2400" dirty="0"/>
              <a:t>methodology can be the most </a:t>
            </a:r>
            <a:r>
              <a:rPr lang="en-US" sz="2400" dirty="0" smtClean="0"/>
              <a:t>suitable?</a:t>
            </a:r>
            <a:endParaRPr sz="2400" dirty="0"/>
          </a:p>
          <a:p>
            <a:pPr>
              <a:defRPr/>
            </a:pPr>
            <a:endParaRPr dirty="0"/>
          </a:p>
        </p:txBody>
      </p:sp>
      <p:sp>
        <p:nvSpPr>
          <p:cNvPr id="3" name="Текст 2"/>
          <p:cNvSpPr>
            <a:spLocks noGrp="1"/>
          </p:cNvSpPr>
          <p:nvPr>
            <p:ph type="body" sz="quarter" idx="14"/>
          </p:nvPr>
        </p:nvSpPr>
        <p:spPr>
          <a:xfrm>
            <a:off x="2501900" y="2571750"/>
            <a:ext cx="6337300" cy="4037013"/>
          </a:xfrm>
        </p:spPr>
        <p:txBody>
          <a:bodyPr>
            <a:normAutofit lnSpcReduction="10000"/>
          </a:bodyPr>
          <a:lstStyle/>
          <a:p>
            <a:pPr marL="0" indent="0">
              <a:buFont typeface="Arial" panose="020B0604020202020204" pitchFamily="34" charset="0"/>
              <a:buNone/>
              <a:defRPr/>
            </a:pPr>
            <a:r>
              <a:rPr lang="en-US" dirty="0"/>
              <a:t>Methodology of standard comparison and analysis of research objects is a method of comparative analysis is the general research method, which can be applied in this project as an epistemological core and guideline, giving a general direction to this study and regulating the interaction of all the methods and technologies used in it. In the project it is used as a basis for classification, estimation and forecasting. In the process of analysis at stages 1 and 2 of the project, each of the compared objects (for example, GGP, ESG, principles of CHIBA, ISO 9001, 21001, 17065, CEN / TS 16555) logically includes two elements: it reveals, on the one hand, the similar features with other objects, and on the other hand, what sets it apart from others objects. In other words, comparison is a necessary and basic element of the project, which determines its large methodological value in this study.</a:t>
            </a:r>
            <a:endParaRPr dirty="0"/>
          </a:p>
          <a:p>
            <a:pPr>
              <a:defRPr/>
            </a:pPr>
            <a:endParaRPr dirty="0"/>
          </a:p>
        </p:txBody>
      </p:sp>
      <p:sp>
        <p:nvSpPr>
          <p:cNvPr id="41990"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Comparative analysis</a:t>
            </a:r>
            <a:endParaRPr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4964113" y="4986338"/>
            <a:ext cx="103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ru-RU" altLang="ru-RU" sz="2800" b="1">
                <a:solidFill>
                  <a:srgbClr val="FFFFFF"/>
                </a:solidFill>
                <a:cs typeface="Calibri" panose="020F0502020204030204" pitchFamily="34" charset="0"/>
              </a:rPr>
              <a:t>41%</a:t>
            </a:r>
          </a:p>
        </p:txBody>
      </p:sp>
      <p:sp>
        <p:nvSpPr>
          <p:cNvPr id="6" name="Rectangle 2"/>
          <p:cNvSpPr txBox="1"/>
          <p:nvPr/>
        </p:nvSpPr>
        <p:spPr bwMode="auto">
          <a:xfrm>
            <a:off x="2461154" y="258581"/>
            <a:ext cx="5147193" cy="427037"/>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72000" rIns="0" bIns="72000" anchor="ctr"/>
          <a:lstStyle/>
          <a:p>
            <a:pPr eaLnBrk="1" hangingPunct="1">
              <a:buFont typeface="Arial" panose="020B0604020202020204" pitchFamily="34" charset="0"/>
              <a:buNone/>
              <a:defRPr/>
            </a:pPr>
            <a:r>
              <a:rPr lang="en-US" altLang="x-none" sz="1600" b="1" noProof="1">
                <a:solidFill>
                  <a:srgbClr val="3D85CA"/>
                </a:solidFill>
                <a:latin typeface="Tahoma" panose="020B0604030504040204" pitchFamily="34" charset="0"/>
                <a:ea typeface="Tahoma" panose="020B0604030504040204" pitchFamily="34" charset="0"/>
                <a:cs typeface="+mn-ea"/>
              </a:rPr>
              <a:t>COOPERATION OF RUSSIAN REGISTER WITH EDUCATIONAL ORGANIZATIONS – universities, institutes, HEIs</a:t>
            </a:r>
            <a:endParaRPr sz="1600" b="1" noProof="1">
              <a:solidFill>
                <a:srgbClr val="3D85CA"/>
              </a:solidFill>
              <a:latin typeface="Tahoma" panose="020B0604030504040204" pitchFamily="34" charset="0"/>
              <a:ea typeface="Tahoma" panose="020B0604030504040204" pitchFamily="34" charset="0"/>
            </a:endParaRPr>
          </a:p>
        </p:txBody>
      </p:sp>
      <p:sp>
        <p:nvSpPr>
          <p:cNvPr id="7" name="TextBox 2"/>
          <p:cNvSpPr txBox="1">
            <a:spLocks noChangeArrowheads="1"/>
          </p:cNvSpPr>
          <p:nvPr/>
        </p:nvSpPr>
        <p:spPr bwMode="auto">
          <a:xfrm>
            <a:off x="2332410" y="1430371"/>
            <a:ext cx="1920649" cy="584775"/>
          </a:xfrm>
          <a:prstGeom prst="rect">
            <a:avLst/>
          </a:prstGeom>
          <a:noFill/>
          <a:ln>
            <a:noFill/>
          </a:ln>
          <a:extLst/>
        </p:spPr>
        <p:txBody>
          <a:bodyPr>
            <a:spAutoFit/>
          </a:bodyPr>
          <a:lstStyle>
            <a:lvl1pPr>
              <a:spcBef>
                <a:spcPct val="20000"/>
              </a:spcBef>
              <a:buClr>
                <a:srgbClr val="7030A0"/>
              </a:buClr>
              <a:buFont typeface="Wingdings" panose="05000000000000000000" pitchFamily="2" charset="2"/>
              <a:buChar char="§"/>
              <a:defRPr sz="2000">
                <a:solidFill>
                  <a:schemeClr val="tx1"/>
                </a:solidFill>
                <a:latin typeface="Franklin Gothic Book" panose="020B0503020102020204" pitchFamily="34" charset="0"/>
              </a:defRPr>
            </a:lvl1pPr>
            <a:lvl2pPr marL="742950" indent="-285750">
              <a:spcBef>
                <a:spcPct val="20000"/>
              </a:spcBef>
              <a:buClr>
                <a:srgbClr val="17375E"/>
              </a:buClr>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Clr>
                <a:srgbClr val="7030A0"/>
              </a:buClr>
              <a:buFont typeface="Wingdings" panose="05000000000000000000" pitchFamily="2" charset="2"/>
              <a:buChar char="§"/>
              <a:defRPr sz="2400">
                <a:solidFill>
                  <a:schemeClr val="tx1"/>
                </a:solidFill>
                <a:latin typeface="Franklin Gothic Book" panose="020B0503020102020204" pitchFamily="34" charset="0"/>
              </a:defRPr>
            </a:lvl3pPr>
            <a:lvl4pPr marL="1600200" indent="-228600">
              <a:spcBef>
                <a:spcPct val="20000"/>
              </a:spcBef>
              <a:buFont typeface="AcademyACTT" pitchFamily="2" charset="0"/>
              <a:buChar char="–"/>
              <a:defRPr sz="2000">
                <a:solidFill>
                  <a:schemeClr val="tx1"/>
                </a:solidFill>
                <a:latin typeface="Franklin Gothic Book" panose="020B0503020102020204" pitchFamily="34" charset="0"/>
              </a:defRPr>
            </a:lvl4pPr>
            <a:lvl5pPr marL="2057400" indent="-228600">
              <a:spcBef>
                <a:spcPct val="20000"/>
              </a:spcBef>
              <a:buFont typeface="AcademyACTT" pitchFamily="2"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9pPr>
          </a:lstStyle>
          <a:p>
            <a:pPr eaLnBrk="1" fontAlgn="auto" hangingPunct="1">
              <a:spcBef>
                <a:spcPct val="0"/>
              </a:spcBef>
              <a:spcAft>
                <a:spcPts val="0"/>
              </a:spcAft>
              <a:buClrTx/>
              <a:buFontTx/>
              <a:buNone/>
              <a:defRPr/>
            </a:pPr>
            <a:r>
              <a:rPr lang="ru-RU" altLang="ru-RU" sz="3200" b="1" dirty="0" smtClean="0">
                <a:solidFill>
                  <a:srgbClr val="01559B">
                    <a:alpha val="70000"/>
                  </a:srgbClr>
                </a:solidFill>
                <a:latin typeface="Franklin Gothic Demi" panose="020B0703020102020204" pitchFamily="34" charset="0"/>
                <a:cs typeface="Arial" panose="020B0604020202020204" pitchFamily="34" charset="0"/>
              </a:rPr>
              <a:t>2000</a:t>
            </a:r>
          </a:p>
        </p:txBody>
      </p:sp>
      <p:sp>
        <p:nvSpPr>
          <p:cNvPr id="8" name="TextBox 9"/>
          <p:cNvSpPr txBox="1">
            <a:spLocks noChangeArrowheads="1"/>
          </p:cNvSpPr>
          <p:nvPr/>
        </p:nvSpPr>
        <p:spPr bwMode="auto">
          <a:xfrm>
            <a:off x="2364033" y="2166034"/>
            <a:ext cx="1640015" cy="584200"/>
          </a:xfrm>
          <a:prstGeom prst="rect">
            <a:avLst/>
          </a:prstGeom>
          <a:noFill/>
          <a:ln>
            <a:noFill/>
          </a:ln>
          <a:extLst/>
        </p:spPr>
        <p:txBody>
          <a:bodyPr>
            <a:spAutoFit/>
          </a:bodyPr>
          <a:lstStyle>
            <a:lvl1pPr>
              <a:spcBef>
                <a:spcPct val="20000"/>
              </a:spcBef>
              <a:buClr>
                <a:srgbClr val="7030A0"/>
              </a:buClr>
              <a:buFont typeface="Wingdings" panose="05000000000000000000" pitchFamily="2" charset="2"/>
              <a:buChar char="§"/>
              <a:defRPr sz="2000">
                <a:solidFill>
                  <a:schemeClr val="tx1"/>
                </a:solidFill>
                <a:latin typeface="Franklin Gothic Book" panose="020B0503020102020204" pitchFamily="34" charset="0"/>
              </a:defRPr>
            </a:lvl1pPr>
            <a:lvl2pPr marL="742950" indent="-285750">
              <a:spcBef>
                <a:spcPct val="20000"/>
              </a:spcBef>
              <a:buClr>
                <a:srgbClr val="17375E"/>
              </a:buClr>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Clr>
                <a:srgbClr val="7030A0"/>
              </a:buClr>
              <a:buFont typeface="Wingdings" panose="05000000000000000000" pitchFamily="2" charset="2"/>
              <a:buChar char="§"/>
              <a:defRPr sz="2400">
                <a:solidFill>
                  <a:schemeClr val="tx1"/>
                </a:solidFill>
                <a:latin typeface="Franklin Gothic Book" panose="020B0503020102020204" pitchFamily="34" charset="0"/>
              </a:defRPr>
            </a:lvl3pPr>
            <a:lvl4pPr marL="1600200" indent="-228600">
              <a:spcBef>
                <a:spcPct val="20000"/>
              </a:spcBef>
              <a:buFont typeface="AcademyACTT" pitchFamily="2" charset="0"/>
              <a:buChar char="–"/>
              <a:defRPr sz="2000">
                <a:solidFill>
                  <a:schemeClr val="tx1"/>
                </a:solidFill>
                <a:latin typeface="Franklin Gothic Book" panose="020B0503020102020204" pitchFamily="34" charset="0"/>
              </a:defRPr>
            </a:lvl4pPr>
            <a:lvl5pPr marL="2057400" indent="-228600">
              <a:spcBef>
                <a:spcPct val="20000"/>
              </a:spcBef>
              <a:buFont typeface="AcademyACTT" pitchFamily="2"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9pPr>
          </a:lstStyle>
          <a:p>
            <a:pPr eaLnBrk="1" fontAlgn="auto" hangingPunct="1">
              <a:spcBef>
                <a:spcPct val="0"/>
              </a:spcBef>
              <a:spcAft>
                <a:spcPts val="0"/>
              </a:spcAft>
              <a:buClrTx/>
              <a:buFontTx/>
              <a:buNone/>
              <a:defRPr/>
            </a:pPr>
            <a:r>
              <a:rPr lang="ru-RU" altLang="ru-RU" sz="3200" b="1" dirty="0" smtClean="0">
                <a:solidFill>
                  <a:srgbClr val="01559B">
                    <a:alpha val="70000"/>
                  </a:srgbClr>
                </a:solidFill>
                <a:latin typeface="Franklin Gothic Demi" panose="020B0703020102020204" pitchFamily="34" charset="0"/>
                <a:cs typeface="Arial" panose="020B0604020202020204" pitchFamily="34" charset="0"/>
              </a:rPr>
              <a:t>2004</a:t>
            </a:r>
          </a:p>
        </p:txBody>
      </p:sp>
      <p:sp>
        <p:nvSpPr>
          <p:cNvPr id="9" name="TextBox 12"/>
          <p:cNvSpPr txBox="1">
            <a:spLocks noChangeArrowheads="1"/>
          </p:cNvSpPr>
          <p:nvPr/>
        </p:nvSpPr>
        <p:spPr bwMode="auto">
          <a:xfrm>
            <a:off x="2332410" y="3425990"/>
            <a:ext cx="1674813" cy="585784"/>
          </a:xfrm>
          <a:prstGeom prst="rect">
            <a:avLst/>
          </a:prstGeom>
          <a:noFill/>
          <a:ln>
            <a:noFill/>
          </a:ln>
          <a:extLst/>
        </p:spPr>
        <p:txBody>
          <a:bodyPr>
            <a:spAutoFit/>
          </a:bodyPr>
          <a:lstStyle>
            <a:lvl1pPr>
              <a:spcBef>
                <a:spcPct val="20000"/>
              </a:spcBef>
              <a:buClr>
                <a:srgbClr val="7030A0"/>
              </a:buClr>
              <a:buFont typeface="Wingdings" panose="05000000000000000000" pitchFamily="2" charset="2"/>
              <a:buChar char="§"/>
              <a:defRPr sz="2000">
                <a:solidFill>
                  <a:schemeClr val="tx1"/>
                </a:solidFill>
                <a:latin typeface="Franklin Gothic Book" panose="020B0503020102020204" pitchFamily="34" charset="0"/>
              </a:defRPr>
            </a:lvl1pPr>
            <a:lvl2pPr marL="742950" indent="-285750">
              <a:spcBef>
                <a:spcPct val="20000"/>
              </a:spcBef>
              <a:buClr>
                <a:srgbClr val="17375E"/>
              </a:buClr>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Clr>
                <a:srgbClr val="7030A0"/>
              </a:buClr>
              <a:buFont typeface="Wingdings" panose="05000000000000000000" pitchFamily="2" charset="2"/>
              <a:buChar char="§"/>
              <a:defRPr sz="2400">
                <a:solidFill>
                  <a:schemeClr val="tx1"/>
                </a:solidFill>
                <a:latin typeface="Franklin Gothic Book" panose="020B0503020102020204" pitchFamily="34" charset="0"/>
              </a:defRPr>
            </a:lvl3pPr>
            <a:lvl4pPr marL="1600200" indent="-228600">
              <a:spcBef>
                <a:spcPct val="20000"/>
              </a:spcBef>
              <a:buFont typeface="AcademyACTT" pitchFamily="2" charset="0"/>
              <a:buChar char="–"/>
              <a:defRPr sz="2000">
                <a:solidFill>
                  <a:schemeClr val="tx1"/>
                </a:solidFill>
                <a:latin typeface="Franklin Gothic Book" panose="020B0503020102020204" pitchFamily="34" charset="0"/>
              </a:defRPr>
            </a:lvl4pPr>
            <a:lvl5pPr marL="2057400" indent="-228600">
              <a:spcBef>
                <a:spcPct val="20000"/>
              </a:spcBef>
              <a:buFont typeface="AcademyACTT" pitchFamily="2"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9pPr>
          </a:lstStyle>
          <a:p>
            <a:pPr eaLnBrk="1" fontAlgn="auto" hangingPunct="1">
              <a:spcBef>
                <a:spcPct val="0"/>
              </a:spcBef>
              <a:spcAft>
                <a:spcPts val="0"/>
              </a:spcAft>
              <a:buClrTx/>
              <a:buFontTx/>
              <a:buNone/>
              <a:defRPr/>
            </a:pPr>
            <a:r>
              <a:rPr lang="ru-RU" altLang="ru-RU" sz="3200" b="1" dirty="0" smtClean="0">
                <a:solidFill>
                  <a:srgbClr val="01559B">
                    <a:alpha val="70000"/>
                  </a:srgbClr>
                </a:solidFill>
                <a:latin typeface="Franklin Gothic Demi" panose="020B0703020102020204" pitchFamily="34" charset="0"/>
                <a:cs typeface="Arial" panose="020B0604020202020204" pitchFamily="34" charset="0"/>
              </a:rPr>
              <a:t>2007</a:t>
            </a:r>
          </a:p>
        </p:txBody>
      </p:sp>
      <p:sp>
        <p:nvSpPr>
          <p:cNvPr id="10" name="TextBox 21"/>
          <p:cNvSpPr txBox="1">
            <a:spLocks noChangeArrowheads="1"/>
          </p:cNvSpPr>
          <p:nvPr/>
        </p:nvSpPr>
        <p:spPr bwMode="auto">
          <a:xfrm>
            <a:off x="2302186" y="4786007"/>
            <a:ext cx="1674810" cy="587375"/>
          </a:xfrm>
          <a:prstGeom prst="rect">
            <a:avLst/>
          </a:prstGeom>
          <a:noFill/>
          <a:ln>
            <a:noFill/>
          </a:ln>
          <a:extLst/>
        </p:spPr>
        <p:txBody>
          <a:bodyPr>
            <a:spAutoFit/>
          </a:bodyPr>
          <a:lstStyle>
            <a:lvl1pPr>
              <a:spcBef>
                <a:spcPct val="20000"/>
              </a:spcBef>
              <a:buClr>
                <a:srgbClr val="7030A0"/>
              </a:buClr>
              <a:buFont typeface="Wingdings" panose="05000000000000000000" pitchFamily="2" charset="2"/>
              <a:buChar char="§"/>
              <a:defRPr sz="2000">
                <a:solidFill>
                  <a:schemeClr val="tx1"/>
                </a:solidFill>
                <a:latin typeface="Franklin Gothic Book" panose="020B0503020102020204" pitchFamily="34" charset="0"/>
              </a:defRPr>
            </a:lvl1pPr>
            <a:lvl2pPr marL="742950" indent="-285750">
              <a:spcBef>
                <a:spcPct val="20000"/>
              </a:spcBef>
              <a:buClr>
                <a:srgbClr val="17375E"/>
              </a:buClr>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Clr>
                <a:srgbClr val="7030A0"/>
              </a:buClr>
              <a:buFont typeface="Wingdings" panose="05000000000000000000" pitchFamily="2" charset="2"/>
              <a:buChar char="§"/>
              <a:defRPr sz="2400">
                <a:solidFill>
                  <a:schemeClr val="tx1"/>
                </a:solidFill>
                <a:latin typeface="Franklin Gothic Book" panose="020B0503020102020204" pitchFamily="34" charset="0"/>
              </a:defRPr>
            </a:lvl3pPr>
            <a:lvl4pPr marL="1600200" indent="-228600">
              <a:spcBef>
                <a:spcPct val="20000"/>
              </a:spcBef>
              <a:buFont typeface="AcademyACTT" pitchFamily="2" charset="0"/>
              <a:buChar char="–"/>
              <a:defRPr sz="2000">
                <a:solidFill>
                  <a:schemeClr val="tx1"/>
                </a:solidFill>
                <a:latin typeface="Franklin Gothic Book" panose="020B0503020102020204" pitchFamily="34" charset="0"/>
              </a:defRPr>
            </a:lvl4pPr>
            <a:lvl5pPr marL="2057400" indent="-228600">
              <a:spcBef>
                <a:spcPct val="20000"/>
              </a:spcBef>
              <a:buFont typeface="AcademyACTT" pitchFamily="2"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9pPr>
          </a:lstStyle>
          <a:p>
            <a:pPr eaLnBrk="1" fontAlgn="auto" hangingPunct="1">
              <a:spcBef>
                <a:spcPct val="0"/>
              </a:spcBef>
              <a:spcAft>
                <a:spcPts val="0"/>
              </a:spcAft>
              <a:buClrTx/>
              <a:buFontTx/>
              <a:buNone/>
              <a:defRPr/>
            </a:pPr>
            <a:r>
              <a:rPr lang="ru-RU" altLang="ru-RU" sz="3200" b="1" dirty="0" smtClean="0">
                <a:solidFill>
                  <a:srgbClr val="01559B">
                    <a:alpha val="70000"/>
                  </a:srgbClr>
                </a:solidFill>
                <a:latin typeface="Franklin Gothic Demi" panose="020B0703020102020204" pitchFamily="34" charset="0"/>
                <a:cs typeface="Arial" panose="020B0604020202020204" pitchFamily="34" charset="0"/>
              </a:rPr>
              <a:t>2010</a:t>
            </a:r>
          </a:p>
        </p:txBody>
      </p:sp>
      <p:cxnSp>
        <p:nvCxnSpPr>
          <p:cNvPr id="15" name="Прямая соединительная линия 14"/>
          <p:cNvCxnSpPr/>
          <p:nvPr/>
        </p:nvCxnSpPr>
        <p:spPr>
          <a:xfrm>
            <a:off x="3905250" y="1347788"/>
            <a:ext cx="635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21"/>
          <p:cNvSpPr txBox="1">
            <a:spLocks noChangeArrowheads="1"/>
          </p:cNvSpPr>
          <p:nvPr/>
        </p:nvSpPr>
        <p:spPr bwMode="auto">
          <a:xfrm>
            <a:off x="2390774" y="5869134"/>
            <a:ext cx="1674812" cy="587375"/>
          </a:xfrm>
          <a:prstGeom prst="rect">
            <a:avLst/>
          </a:prstGeom>
          <a:noFill/>
          <a:ln>
            <a:noFill/>
          </a:ln>
          <a:extLst/>
        </p:spPr>
        <p:txBody>
          <a:bodyPr>
            <a:spAutoFit/>
          </a:bodyPr>
          <a:lstStyle>
            <a:lvl1pPr>
              <a:spcBef>
                <a:spcPct val="20000"/>
              </a:spcBef>
              <a:buClr>
                <a:srgbClr val="7030A0"/>
              </a:buClr>
              <a:buFont typeface="Wingdings" panose="05000000000000000000" pitchFamily="2" charset="2"/>
              <a:buChar char="§"/>
              <a:defRPr sz="2000">
                <a:solidFill>
                  <a:schemeClr val="tx1"/>
                </a:solidFill>
                <a:latin typeface="Franklin Gothic Book" panose="020B0503020102020204" pitchFamily="34" charset="0"/>
              </a:defRPr>
            </a:lvl1pPr>
            <a:lvl2pPr marL="742950" indent="-285750">
              <a:spcBef>
                <a:spcPct val="20000"/>
              </a:spcBef>
              <a:buClr>
                <a:srgbClr val="17375E"/>
              </a:buClr>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Clr>
                <a:srgbClr val="7030A0"/>
              </a:buClr>
              <a:buFont typeface="Wingdings" panose="05000000000000000000" pitchFamily="2" charset="2"/>
              <a:buChar char="§"/>
              <a:defRPr sz="2400">
                <a:solidFill>
                  <a:schemeClr val="tx1"/>
                </a:solidFill>
                <a:latin typeface="Franklin Gothic Book" panose="020B0503020102020204" pitchFamily="34" charset="0"/>
              </a:defRPr>
            </a:lvl3pPr>
            <a:lvl4pPr marL="1600200" indent="-228600">
              <a:spcBef>
                <a:spcPct val="20000"/>
              </a:spcBef>
              <a:buFont typeface="AcademyACTT" pitchFamily="2" charset="0"/>
              <a:buChar char="–"/>
              <a:defRPr sz="2000">
                <a:solidFill>
                  <a:schemeClr val="tx1"/>
                </a:solidFill>
                <a:latin typeface="Franklin Gothic Book" panose="020B0503020102020204" pitchFamily="34" charset="0"/>
              </a:defRPr>
            </a:lvl4pPr>
            <a:lvl5pPr marL="2057400" indent="-228600">
              <a:spcBef>
                <a:spcPct val="20000"/>
              </a:spcBef>
              <a:buFont typeface="AcademyACTT" pitchFamily="2"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cademyACTT" pitchFamily="2" charset="0"/>
              <a:buChar char="»"/>
              <a:defRPr sz="2000">
                <a:solidFill>
                  <a:schemeClr val="tx1"/>
                </a:solidFill>
                <a:latin typeface="Franklin Gothic Book" panose="020B0503020102020204" pitchFamily="34" charset="0"/>
              </a:defRPr>
            </a:lvl9pPr>
          </a:lstStyle>
          <a:p>
            <a:pPr eaLnBrk="1" fontAlgn="auto" hangingPunct="1">
              <a:spcBef>
                <a:spcPct val="0"/>
              </a:spcBef>
              <a:spcAft>
                <a:spcPts val="0"/>
              </a:spcAft>
              <a:buClrTx/>
              <a:buFontTx/>
              <a:buNone/>
              <a:defRPr/>
            </a:pPr>
            <a:r>
              <a:rPr lang="ru-RU" altLang="ru-RU" sz="3200" b="1" dirty="0" smtClean="0">
                <a:solidFill>
                  <a:srgbClr val="7030A0">
                    <a:alpha val="70000"/>
                  </a:srgbClr>
                </a:solidFill>
                <a:latin typeface="Franklin Gothic Demi" panose="020B0703020102020204" pitchFamily="34" charset="0"/>
                <a:cs typeface="Arial" panose="020B0604020202020204" pitchFamily="34" charset="0"/>
              </a:rPr>
              <a:t>201</a:t>
            </a:r>
            <a:r>
              <a:rPr lang="en-US" altLang="ru-RU" sz="3200" b="1" dirty="0" smtClean="0">
                <a:solidFill>
                  <a:srgbClr val="7030A0">
                    <a:alpha val="70000"/>
                  </a:srgbClr>
                </a:solidFill>
                <a:latin typeface="Franklin Gothic Demi" panose="020B0703020102020204" pitchFamily="34" charset="0"/>
                <a:cs typeface="Arial" panose="020B0604020202020204" pitchFamily="34" charset="0"/>
              </a:rPr>
              <a:t>8</a:t>
            </a:r>
            <a:endParaRPr lang="ru-RU" altLang="ru-RU" sz="3200" b="1" dirty="0" smtClean="0">
              <a:solidFill>
                <a:srgbClr val="7030A0">
                  <a:alpha val="70000"/>
                </a:srgbClr>
              </a:solidFill>
              <a:latin typeface="Franklin Gothic Demi" panose="020B0703020102020204" pitchFamily="34" charset="0"/>
              <a:cs typeface="Arial" panose="020B0604020202020204" pitchFamily="34" charset="0"/>
            </a:endParaRPr>
          </a:p>
        </p:txBody>
      </p:sp>
      <p:sp>
        <p:nvSpPr>
          <p:cNvPr id="24588" name="TextBox 10"/>
          <p:cNvSpPr txBox="1">
            <a:spLocks noChangeArrowheads="1"/>
          </p:cNvSpPr>
          <p:nvPr/>
        </p:nvSpPr>
        <p:spPr bwMode="auto">
          <a:xfrm>
            <a:off x="4068763" y="1554163"/>
            <a:ext cx="494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ru-RU" sz="1600" b="1">
                <a:solidFill>
                  <a:srgbClr val="595959"/>
                </a:solidFill>
                <a:latin typeface="Franklin Gothic Book" panose="020B0503020102020204" pitchFamily="34" charset="0"/>
                <a:cs typeface="Arial" panose="020B0604020202020204" pitchFamily="34" charset="0"/>
              </a:rPr>
              <a:t>start of cooperation </a:t>
            </a:r>
            <a:r>
              <a:rPr lang="en-US" altLang="ru-RU" sz="1600">
                <a:solidFill>
                  <a:srgbClr val="595959"/>
                </a:solidFill>
                <a:latin typeface="Franklin Gothic Book" panose="020B0503020102020204" pitchFamily="34" charset="0"/>
                <a:cs typeface="Arial" panose="020B0604020202020204" pitchFamily="34" charset="0"/>
              </a:rPr>
              <a:t>with educational organizations</a:t>
            </a:r>
            <a:endParaRPr lang="ru-RU" altLang="ru-RU" sz="1600">
              <a:solidFill>
                <a:srgbClr val="595959"/>
              </a:solidFill>
              <a:latin typeface="Arial" panose="020B0604020202020204" pitchFamily="34" charset="0"/>
              <a:cs typeface="Arial" panose="020B0604020202020204" pitchFamily="34" charset="0"/>
            </a:endParaRPr>
          </a:p>
        </p:txBody>
      </p:sp>
      <p:sp>
        <p:nvSpPr>
          <p:cNvPr id="24589" name="TextBox 11"/>
          <p:cNvSpPr txBox="1">
            <a:spLocks noChangeArrowheads="1"/>
          </p:cNvSpPr>
          <p:nvPr/>
        </p:nvSpPr>
        <p:spPr bwMode="auto">
          <a:xfrm>
            <a:off x="4046538" y="1987550"/>
            <a:ext cx="49212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ru-RU" sz="1600">
                <a:solidFill>
                  <a:srgbClr val="595959"/>
                </a:solidFill>
                <a:latin typeface="Franklin Gothic Book" panose="020B0503020102020204" pitchFamily="34" charset="0"/>
                <a:cs typeface="Arial" panose="020B0604020202020204" pitchFamily="34" charset="0"/>
              </a:rPr>
              <a:t>development and </a:t>
            </a:r>
            <a:r>
              <a:rPr lang="en-US" altLang="ru-RU" sz="1600" b="1">
                <a:solidFill>
                  <a:srgbClr val="595959"/>
                </a:solidFill>
                <a:latin typeface="Franklin Gothic Book" panose="020B0503020102020204" pitchFamily="34" charset="0"/>
                <a:cs typeface="Arial" panose="020B0604020202020204" pitchFamily="34" charset="0"/>
              </a:rPr>
              <a:t>implementation of internal institution education quality management system </a:t>
            </a:r>
            <a:r>
              <a:rPr lang="ru-RU" altLang="ru-RU" sz="1600">
                <a:solidFill>
                  <a:srgbClr val="595959"/>
                </a:solidFill>
                <a:latin typeface="Franklin Gothic Book" panose="020B0503020102020204" pitchFamily="34" charset="0"/>
                <a:cs typeface="Arial" panose="020B0604020202020204" pitchFamily="34" charset="0"/>
              </a:rPr>
              <a:t> </a:t>
            </a:r>
            <a:r>
              <a:rPr lang="en-US" altLang="ru-RU" sz="1600">
                <a:solidFill>
                  <a:srgbClr val="595959"/>
                </a:solidFill>
                <a:latin typeface="Franklin Gothic Book" panose="020B0503020102020204" pitchFamily="34" charset="0"/>
                <a:cs typeface="Arial" panose="020B0604020202020204" pitchFamily="34" charset="0"/>
              </a:rPr>
              <a:t>in higher education institutions based on the example of the model of </a:t>
            </a:r>
            <a:r>
              <a:rPr lang="en-US" altLang="ru-RU" sz="1600">
                <a:solidFill>
                  <a:srgbClr val="595959"/>
                </a:solidFill>
                <a:latin typeface="Arial" panose="020B0604020202020204" pitchFamily="34" charset="0"/>
                <a:cs typeface="Arial" panose="020B0604020202020204" pitchFamily="34" charset="0"/>
              </a:rPr>
              <a:t>Moscow Institute of Steel and Alloys</a:t>
            </a:r>
            <a:endParaRPr lang="ru-RU" altLang="ru-RU" sz="1600">
              <a:solidFill>
                <a:srgbClr val="595959"/>
              </a:solidFill>
              <a:latin typeface="Franklin Gothic Book" panose="020B0503020102020204" pitchFamily="34" charset="0"/>
              <a:cs typeface="Arial" panose="020B0604020202020204" pitchFamily="34" charset="0"/>
            </a:endParaRPr>
          </a:p>
        </p:txBody>
      </p:sp>
      <p:sp>
        <p:nvSpPr>
          <p:cNvPr id="24590" name="TextBox 12"/>
          <p:cNvSpPr txBox="1">
            <a:spLocks noChangeArrowheads="1"/>
          </p:cNvSpPr>
          <p:nvPr/>
        </p:nvSpPr>
        <p:spPr bwMode="auto">
          <a:xfrm>
            <a:off x="4038600" y="3221038"/>
            <a:ext cx="510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ru-RU" sz="1600" b="1">
                <a:solidFill>
                  <a:srgbClr val="595959"/>
                </a:solidFill>
                <a:latin typeface="Franklin Gothic Book" panose="020B0503020102020204" pitchFamily="34" charset="0"/>
                <a:cs typeface="Arial" panose="020B0604020202020204" pitchFamily="34" charset="0"/>
              </a:rPr>
              <a:t>implementation of Integrated QMS model for educational organizations </a:t>
            </a:r>
            <a:r>
              <a:rPr lang="ru-RU" altLang="ru-RU" sz="1600" b="1">
                <a:solidFill>
                  <a:srgbClr val="595959"/>
                </a:solidFill>
                <a:latin typeface="Franklin Gothic Book" panose="020B0503020102020204" pitchFamily="34" charset="0"/>
                <a:cs typeface="Arial" panose="020B0604020202020204" pitchFamily="34" charset="0"/>
              </a:rPr>
              <a:t>(</a:t>
            </a:r>
            <a:r>
              <a:rPr lang="en-US" altLang="ru-RU" sz="1600" b="1">
                <a:solidFill>
                  <a:srgbClr val="595959"/>
                </a:solidFill>
                <a:latin typeface="Franklin Gothic Book" panose="020B0503020102020204" pitchFamily="34" charset="0"/>
                <a:cs typeface="Arial" panose="020B0604020202020204" pitchFamily="34" charset="0"/>
              </a:rPr>
              <a:t>integration of ESG ENQA and</a:t>
            </a:r>
            <a:r>
              <a:rPr lang="ru-RU" altLang="ru-RU" sz="1600" b="1">
                <a:solidFill>
                  <a:srgbClr val="595959"/>
                </a:solidFill>
                <a:latin typeface="Franklin Gothic Book" panose="020B0503020102020204" pitchFamily="34" charset="0"/>
                <a:cs typeface="Arial" panose="020B0604020202020204" pitchFamily="34" charset="0"/>
              </a:rPr>
              <a:t> I</a:t>
            </a:r>
            <a:r>
              <a:rPr lang="en-US" altLang="ru-RU" sz="1600" b="1">
                <a:solidFill>
                  <a:srgbClr val="595959"/>
                </a:solidFill>
                <a:latin typeface="Franklin Gothic Book" panose="020B0503020102020204" pitchFamily="34" charset="0"/>
                <a:cs typeface="Arial" panose="020B0604020202020204" pitchFamily="34" charset="0"/>
              </a:rPr>
              <a:t>SO 9001</a:t>
            </a:r>
            <a:r>
              <a:rPr lang="ru-RU" altLang="ru-RU" sz="1600" b="1">
                <a:solidFill>
                  <a:srgbClr val="595959"/>
                </a:solidFill>
                <a:latin typeface="Franklin Gothic Book" panose="020B0503020102020204" pitchFamily="34" charset="0"/>
                <a:cs typeface="Arial" panose="020B0604020202020204" pitchFamily="34" charset="0"/>
              </a:rPr>
              <a:t>)</a:t>
            </a:r>
            <a:r>
              <a:rPr lang="ru-RU" altLang="ru-RU" sz="1600">
                <a:solidFill>
                  <a:srgbClr val="595959"/>
                </a:solidFill>
                <a:latin typeface="Franklin Gothic Book" panose="020B0503020102020204" pitchFamily="34" charset="0"/>
                <a:cs typeface="Arial" panose="020B0604020202020204" pitchFamily="34" charset="0"/>
              </a:rPr>
              <a:t>, </a:t>
            </a:r>
            <a:r>
              <a:rPr lang="en-US" altLang="ru-RU" sz="1600">
                <a:solidFill>
                  <a:srgbClr val="595959"/>
                </a:solidFill>
                <a:latin typeface="Franklin Gothic Book" panose="020B0503020102020204" pitchFamily="34" charset="0"/>
                <a:cs typeface="Arial" panose="020B0604020202020204" pitchFamily="34" charset="0"/>
              </a:rPr>
              <a:t>in</a:t>
            </a:r>
            <a:r>
              <a:rPr lang="ru-RU" altLang="ru-RU" sz="1600">
                <a:solidFill>
                  <a:srgbClr val="595959"/>
                </a:solidFill>
                <a:latin typeface="Franklin Gothic Book" panose="020B0503020102020204" pitchFamily="34" charset="0"/>
                <a:cs typeface="Arial" panose="020B0604020202020204" pitchFamily="34" charset="0"/>
              </a:rPr>
              <a:t> </a:t>
            </a:r>
            <a:r>
              <a:rPr lang="en-US" altLang="ru-RU" sz="1600">
                <a:solidFill>
                  <a:srgbClr val="595959"/>
                </a:solidFill>
                <a:latin typeface="Franklin Gothic Book" panose="020B0503020102020204" pitchFamily="34" charset="0"/>
                <a:cs typeface="Arial" panose="020B0604020202020204" pitchFamily="34" charset="0"/>
              </a:rPr>
              <a:t>HEIs</a:t>
            </a:r>
            <a:r>
              <a:rPr lang="ru-RU" altLang="ru-RU" sz="1600">
                <a:solidFill>
                  <a:srgbClr val="595959"/>
                </a:solidFill>
                <a:latin typeface="Franklin Gothic Book" panose="020B0503020102020204" pitchFamily="34" charset="0"/>
                <a:cs typeface="Arial" panose="020B0604020202020204" pitchFamily="34" charset="0"/>
              </a:rPr>
              <a:t>/</a:t>
            </a:r>
            <a:r>
              <a:rPr lang="en-US" altLang="ru-RU" sz="1600">
                <a:solidFill>
                  <a:srgbClr val="595959"/>
                </a:solidFill>
                <a:latin typeface="Franklin Gothic Book" panose="020B0503020102020204" pitchFamily="34" charset="0"/>
                <a:cs typeface="Arial" panose="020B0604020202020204" pitchFamily="34" charset="0"/>
              </a:rPr>
              <a:t>SSEIs developed by SPbETU</a:t>
            </a:r>
            <a:r>
              <a:rPr lang="ru-RU" altLang="ru-RU" sz="1600">
                <a:solidFill>
                  <a:srgbClr val="595959"/>
                </a:solidFill>
                <a:latin typeface="Franklin Gothic Book" panose="020B0503020102020204" pitchFamily="34" charset="0"/>
                <a:cs typeface="Arial" panose="020B0604020202020204" pitchFamily="34" charset="0"/>
              </a:rPr>
              <a:t> </a:t>
            </a:r>
            <a:r>
              <a:rPr lang="en-US" altLang="ru-RU" sz="1600">
                <a:solidFill>
                  <a:srgbClr val="595959"/>
                </a:solidFill>
                <a:latin typeface="Franklin Gothic Book" panose="020B0503020102020204" pitchFamily="34" charset="0"/>
                <a:cs typeface="Arial" panose="020B0604020202020204" pitchFamily="34" charset="0"/>
              </a:rPr>
              <a:t>“LETI”</a:t>
            </a:r>
            <a:r>
              <a:rPr lang="ru-RU" altLang="ru-RU" sz="1600">
                <a:solidFill>
                  <a:srgbClr val="595959"/>
                </a:solidFill>
                <a:latin typeface="Arial" panose="020B0604020202020204" pitchFamily="34" charset="0"/>
                <a:cs typeface="Arial" panose="020B0604020202020204" pitchFamily="34" charset="0"/>
              </a:rPr>
              <a:t> (</a:t>
            </a:r>
            <a:r>
              <a:rPr lang="en-US" altLang="ru-RU" sz="1600">
                <a:solidFill>
                  <a:srgbClr val="595959"/>
                </a:solidFill>
                <a:latin typeface="Arial" panose="020B0604020202020204" pitchFamily="34" charset="0"/>
                <a:cs typeface="Arial" panose="020B0604020202020204" pitchFamily="34" charset="0"/>
              </a:rPr>
              <a:t>Federal Target Program of Education Development for </a:t>
            </a:r>
            <a:r>
              <a:rPr lang="ru-RU" altLang="ru-RU" sz="1600">
                <a:solidFill>
                  <a:srgbClr val="595959"/>
                </a:solidFill>
                <a:latin typeface="Arial" panose="020B0604020202020204" pitchFamily="34" charset="0"/>
                <a:cs typeface="Arial" panose="020B0604020202020204" pitchFamily="34" charset="0"/>
              </a:rPr>
              <a:t>2006-2010)</a:t>
            </a:r>
            <a:r>
              <a:rPr lang="ru-RU" altLang="ru-RU" sz="1600">
                <a:solidFill>
                  <a:srgbClr val="595959"/>
                </a:solidFill>
                <a:latin typeface="Franklin Gothic Book" panose="020B0503020102020204" pitchFamily="34" charset="0"/>
                <a:cs typeface="Arial" panose="020B0604020202020204" pitchFamily="34" charset="0"/>
              </a:rPr>
              <a:t>	</a:t>
            </a:r>
          </a:p>
        </p:txBody>
      </p:sp>
      <p:sp>
        <p:nvSpPr>
          <p:cNvPr id="24591" name="TextBox 13"/>
          <p:cNvSpPr txBox="1">
            <a:spLocks noChangeArrowheads="1"/>
          </p:cNvSpPr>
          <p:nvPr/>
        </p:nvSpPr>
        <p:spPr bwMode="auto">
          <a:xfrm>
            <a:off x="4022725" y="4659313"/>
            <a:ext cx="4827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1pPr>
            <a:lvl2pPr marL="742950" indent="-28575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2pPr>
            <a:lvl3pPr marL="11430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3pPr>
            <a:lvl4pPr marL="16002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4pPr>
            <a:lvl5pPr marL="20574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9pPr>
          </a:lstStyle>
          <a:p>
            <a:pPr algn="just" eaLnBrk="1" hangingPunct="1">
              <a:spcBef>
                <a:spcPts val="338"/>
              </a:spcBef>
              <a:buClr>
                <a:srgbClr val="01559B"/>
              </a:buClr>
              <a:buFont typeface="Arial" panose="020B0604020202020204" pitchFamily="34" charset="0"/>
              <a:buNone/>
            </a:pPr>
            <a:r>
              <a:rPr lang="en-US" altLang="ru-RU" sz="1600" b="1">
                <a:solidFill>
                  <a:srgbClr val="595959"/>
                </a:solidFill>
                <a:latin typeface="Franklin Gothic Book" panose="020B0503020102020204" pitchFamily="34" charset="0"/>
                <a:cs typeface="Arial" panose="020B0604020202020204" pitchFamily="34" charset="0"/>
              </a:rPr>
              <a:t>cooperation with the Professional education quality control Coordination Board </a:t>
            </a:r>
            <a:r>
              <a:rPr lang="ru-RU" altLang="ru-RU" sz="1600">
                <a:solidFill>
                  <a:srgbClr val="595959"/>
                </a:solidFill>
                <a:latin typeface="Franklin Gothic Book" panose="020B0503020102020204" pitchFamily="34" charset="0"/>
                <a:cs typeface="Arial" panose="020B0604020202020204" pitchFamily="34" charset="0"/>
              </a:rPr>
              <a:t> </a:t>
            </a:r>
            <a:r>
              <a:rPr lang="en-US" altLang="ru-RU" sz="1600">
                <a:solidFill>
                  <a:srgbClr val="595959"/>
                </a:solidFill>
                <a:latin typeface="Franklin Gothic Book" panose="020B0503020102020204" pitchFamily="34" charset="0"/>
                <a:cs typeface="Arial" panose="020B0604020202020204" pitchFamily="34" charset="0"/>
              </a:rPr>
              <a:t>of the Russian Federal education and science control service</a:t>
            </a:r>
          </a:p>
        </p:txBody>
      </p:sp>
      <p:sp>
        <p:nvSpPr>
          <p:cNvPr id="24592" name="TextBox 16"/>
          <p:cNvSpPr txBox="1">
            <a:spLocks noChangeArrowheads="1"/>
          </p:cNvSpPr>
          <p:nvPr/>
        </p:nvSpPr>
        <p:spPr bwMode="auto">
          <a:xfrm>
            <a:off x="3971925" y="5857875"/>
            <a:ext cx="4827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1pPr>
            <a:lvl2pPr marL="742950" indent="-28575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2pPr>
            <a:lvl3pPr marL="11430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3pPr>
            <a:lvl4pPr marL="16002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4pPr>
            <a:lvl5pPr marL="2057400" indent="-2286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Calibri" panose="020F0502020204030204" pitchFamily="34" charset="0"/>
              </a:defRPr>
            </a:lvl9pPr>
          </a:lstStyle>
          <a:p>
            <a:pPr algn="just" eaLnBrk="1" hangingPunct="1">
              <a:spcBef>
                <a:spcPts val="338"/>
              </a:spcBef>
              <a:buClr>
                <a:srgbClr val="01559B"/>
              </a:buClr>
              <a:buFont typeface="Arial" panose="020B0604020202020204" pitchFamily="34" charset="0"/>
              <a:buNone/>
            </a:pPr>
            <a:r>
              <a:rPr lang="en-US" altLang="ru-RU" sz="1600">
                <a:solidFill>
                  <a:srgbClr val="595959"/>
                </a:solidFill>
                <a:latin typeface="Franklin Gothic Book" panose="020B0503020102020204" pitchFamily="34" charset="0"/>
                <a:cs typeface="Arial" panose="020B0604020202020204" pitchFamily="34" charset="0"/>
              </a:rPr>
              <a:t>the Registrar of certified organizations is </a:t>
            </a:r>
            <a:r>
              <a:rPr lang="en-US" altLang="ru-RU" sz="1600" b="1">
                <a:solidFill>
                  <a:srgbClr val="595959"/>
                </a:solidFill>
                <a:latin typeface="Arial" panose="020B0604020202020204" pitchFamily="34" charset="0"/>
                <a:cs typeface="Arial" panose="020B0604020202020204" pitchFamily="34" charset="0"/>
              </a:rPr>
              <a:t>over </a:t>
            </a:r>
            <a:r>
              <a:rPr lang="ru-RU" altLang="ru-RU" sz="1600" b="1">
                <a:solidFill>
                  <a:srgbClr val="595959"/>
                </a:solidFill>
                <a:latin typeface="Franklin Gothic Book" panose="020B0503020102020204" pitchFamily="34" charset="0"/>
                <a:cs typeface="Arial" panose="020B0604020202020204" pitchFamily="34" charset="0"/>
              </a:rPr>
              <a:t>250 </a:t>
            </a:r>
            <a:r>
              <a:rPr lang="en-US" altLang="ru-RU" sz="1600" b="1">
                <a:solidFill>
                  <a:srgbClr val="595959"/>
                </a:solidFill>
                <a:latin typeface="Franklin Gothic Book" panose="020B0503020102020204" pitchFamily="34" charset="0"/>
                <a:cs typeface="Arial" panose="020B0604020202020204" pitchFamily="34" charset="0"/>
              </a:rPr>
              <a:t>records about educational and scientific organizations</a:t>
            </a:r>
          </a:p>
        </p:txBody>
      </p:sp>
      <p:sp>
        <p:nvSpPr>
          <p:cNvPr id="24593" name="Прямоугольник 1"/>
          <p:cNvSpPr>
            <a:spLocks noChangeArrowheads="1"/>
          </p:cNvSpPr>
          <p:nvPr/>
        </p:nvSpPr>
        <p:spPr bwMode="auto">
          <a:xfrm>
            <a:off x="2301875" y="874713"/>
            <a:ext cx="66024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ru-RU" sz="1400"/>
              <a:t>Term “educational organization” is regulated by the current national legislation in the scope of education of the Russian Federation</a:t>
            </a:r>
            <a:endParaRPr lang="ru-RU" altLang="ru-RU"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smtClean="0"/>
              <a:t>What project </a:t>
            </a:r>
            <a:r>
              <a:rPr lang="en-US" sz="2400" dirty="0"/>
              <a:t>methodology can be the most </a:t>
            </a:r>
            <a:r>
              <a:rPr lang="en-US" sz="2400" dirty="0" smtClean="0"/>
              <a:t>suitable?</a:t>
            </a:r>
            <a:endParaRPr sz="2400" dirty="0"/>
          </a:p>
          <a:p>
            <a:pPr>
              <a:defRPr/>
            </a:pPr>
            <a:endParaRPr dirty="0"/>
          </a:p>
        </p:txBody>
      </p:sp>
      <p:sp>
        <p:nvSpPr>
          <p:cNvPr id="3" name="Текст 2"/>
          <p:cNvSpPr>
            <a:spLocks noGrp="1"/>
          </p:cNvSpPr>
          <p:nvPr>
            <p:ph type="body" sz="quarter" idx="14"/>
          </p:nvPr>
        </p:nvSpPr>
        <p:spPr>
          <a:xfrm>
            <a:off x="2501900" y="2571750"/>
            <a:ext cx="6337300" cy="4037013"/>
          </a:xfrm>
        </p:spPr>
        <p:txBody>
          <a:bodyPr>
            <a:normAutofit fontScale="92500" lnSpcReduction="20000"/>
          </a:bodyPr>
          <a:lstStyle/>
          <a:p>
            <a:pPr marL="0" indent="0">
              <a:buFont typeface="Arial" panose="020B0604020202020204" pitchFamily="34" charset="0"/>
              <a:buNone/>
              <a:defRPr/>
            </a:pPr>
            <a:r>
              <a:rPr lang="en-US" dirty="0"/>
              <a:t>The final methodology employed to reach the goal of the project is change management. It is a structural approach to object transfer (in this project it is internal quality management system of an educational organization) from the current state to the desired future state, which is the goal of the 3 stages of the project and is demonstrated by the example of 2 partner organizations of the project. Change management is one of the key factors for the successful implementation of quality systems and the development of the organization as a whole, including educational. For example, when introducing and testing project results (the internal quality management system of an educational organization), change management will affect such fundamental elements of educational organizations as: personnel, processes, technologies, organizational system (structure, responsibility, interconnections), corporate knowledge, various control systems, etc. Regarding this project change management can be viewed as a management process, in which project changes are formally presented and approved.</a:t>
            </a:r>
            <a:endParaRPr dirty="0"/>
          </a:p>
          <a:p>
            <a:pPr>
              <a:defRPr/>
            </a:pPr>
            <a:endParaRPr dirty="0"/>
          </a:p>
        </p:txBody>
      </p:sp>
      <p:sp>
        <p:nvSpPr>
          <p:cNvPr id="43014"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Change management</a:t>
            </a:r>
            <a:endParaRP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a:t>D</a:t>
            </a:r>
            <a:r>
              <a:rPr lang="en-US" sz="2400" dirty="0" smtClean="0"/>
              <a:t>iffusion </a:t>
            </a:r>
            <a:r>
              <a:rPr lang="en-US" sz="2400" dirty="0"/>
              <a:t>of innovation</a:t>
            </a:r>
            <a:endParaRPr sz="2400" dirty="0"/>
          </a:p>
        </p:txBody>
      </p:sp>
      <p:sp>
        <p:nvSpPr>
          <p:cNvPr id="3" name="Текст 2"/>
          <p:cNvSpPr>
            <a:spLocks noGrp="1"/>
          </p:cNvSpPr>
          <p:nvPr>
            <p:ph type="body" sz="quarter" idx="14"/>
          </p:nvPr>
        </p:nvSpPr>
        <p:spPr>
          <a:xfrm>
            <a:off x="2501900" y="2571750"/>
            <a:ext cx="6337300" cy="4037013"/>
          </a:xfrm>
        </p:spPr>
        <p:txBody>
          <a:bodyPr>
            <a:normAutofit fontScale="92500" lnSpcReduction="20000"/>
          </a:bodyPr>
          <a:lstStyle/>
          <a:p>
            <a:pPr>
              <a:defRPr/>
            </a:pPr>
            <a:r>
              <a:rPr lang="en-US" dirty="0"/>
              <a:t>to develop requirements for the internal quality management system of an educational organization</a:t>
            </a:r>
            <a:r>
              <a:rPr lang="en-US" dirty="0" smtClean="0"/>
              <a:t>;</a:t>
            </a:r>
          </a:p>
          <a:p>
            <a:pPr>
              <a:defRPr/>
            </a:pPr>
            <a:r>
              <a:rPr lang="en-US" dirty="0"/>
              <a:t>to develop requirements</a:t>
            </a:r>
            <a:r>
              <a:rPr lang="en-US" dirty="0" smtClean="0"/>
              <a:t> </a:t>
            </a:r>
            <a:r>
              <a:rPr lang="en-US" dirty="0"/>
              <a:t>for external independent assessment of the quality management system and internal systems of QA of accreditation agencies to improve their </a:t>
            </a:r>
            <a:r>
              <a:rPr lang="en-US" dirty="0" smtClean="0"/>
              <a:t>activities; </a:t>
            </a:r>
          </a:p>
          <a:p>
            <a:pPr>
              <a:defRPr/>
            </a:pPr>
            <a:r>
              <a:rPr lang="en-US" dirty="0"/>
              <a:t>to </a:t>
            </a:r>
            <a:r>
              <a:rPr lang="en-US" dirty="0" smtClean="0"/>
              <a:t>spread this </a:t>
            </a:r>
            <a:r>
              <a:rPr lang="en-US" dirty="0"/>
              <a:t>innovative approach for building an internal quality management system of an educational organization, which is a source of diffusion of innovation and the results of practical implementation of the developed innovation </a:t>
            </a:r>
            <a:r>
              <a:rPr lang="en-US" dirty="0" smtClean="0"/>
              <a:t>requirements;</a:t>
            </a:r>
          </a:p>
          <a:p>
            <a:pPr>
              <a:defRPr/>
            </a:pPr>
            <a:r>
              <a:rPr lang="en-US" dirty="0" smtClean="0"/>
              <a:t>the </a:t>
            </a:r>
            <a:r>
              <a:rPr lang="en-US" dirty="0"/>
              <a:t>sustainability and exploitation of the project is rooted in the approbation of the innovative approach for building an internal quality management system of an educational organization using the examples of project partners which implies training the partner’s </a:t>
            </a:r>
            <a:r>
              <a:rPr lang="en-US" dirty="0" smtClean="0"/>
              <a:t>personnel;</a:t>
            </a:r>
          </a:p>
          <a:p>
            <a:pPr>
              <a:defRPr/>
            </a:pPr>
            <a:r>
              <a:rPr lang="en-US" dirty="0" smtClean="0"/>
              <a:t>the </a:t>
            </a:r>
            <a:r>
              <a:rPr lang="en-US" dirty="0"/>
              <a:t>partners, Universities, become the source of the outgoing diffusion of organizations, process innovation, which is important for the educational area as a whole.</a:t>
            </a:r>
            <a:endParaRPr dirty="0"/>
          </a:p>
          <a:p>
            <a:pPr>
              <a:defRPr/>
            </a:pPr>
            <a:endParaRPr dirty="0"/>
          </a:p>
        </p:txBody>
      </p:sp>
      <p:sp>
        <p:nvSpPr>
          <p:cNvPr id="44038"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The expected results of the project are:</a:t>
            </a:r>
            <a:endParaRPr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a:t>D</a:t>
            </a:r>
            <a:r>
              <a:rPr lang="en-US" sz="2400" dirty="0" smtClean="0"/>
              <a:t>iffusion </a:t>
            </a:r>
            <a:r>
              <a:rPr lang="en-US" sz="2400" dirty="0"/>
              <a:t>of innovation</a:t>
            </a:r>
            <a:endParaRPr sz="2400" dirty="0"/>
          </a:p>
        </p:txBody>
      </p:sp>
      <p:sp>
        <p:nvSpPr>
          <p:cNvPr id="3" name="Текст 2"/>
          <p:cNvSpPr>
            <a:spLocks noGrp="1"/>
          </p:cNvSpPr>
          <p:nvPr>
            <p:ph type="body" sz="quarter" idx="14"/>
          </p:nvPr>
        </p:nvSpPr>
        <p:spPr>
          <a:xfrm>
            <a:off x="2501900" y="2571750"/>
            <a:ext cx="6337300" cy="4037013"/>
          </a:xfrm>
        </p:spPr>
        <p:txBody>
          <a:bodyPr>
            <a:normAutofit fontScale="92500"/>
          </a:bodyPr>
          <a:lstStyle/>
          <a:p>
            <a:pPr>
              <a:defRPr/>
            </a:pPr>
            <a:r>
              <a:rPr lang="en-US" dirty="0"/>
              <a:t>The impact of the developed innovative approach is an incoming innovation aimed at improving the internal quality management system. In the future, it is possible to unite Universities into consortia or clusters, provide the participation of universities in the implementation of the Federal Program of the Ministry of Science and Higher Education of the Russian Federation</a:t>
            </a:r>
            <a:r>
              <a:rPr lang="en-US" dirty="0" smtClean="0"/>
              <a:t>.</a:t>
            </a:r>
          </a:p>
          <a:p>
            <a:pPr>
              <a:defRPr/>
            </a:pPr>
            <a:r>
              <a:rPr lang="en-US" dirty="0"/>
              <a:t>Practical implementation of the developed innovation process by an external independent assessment of the quality management system of educational organizations of accreditation Agencies using the example of a project applicant would be contribute to the creation of an interregional network of the internal QA of accreditation agencies to simplify procedures of reciprocal recognition of Agencies - members of European, Asia-Pacific, Central Asian and other networks on QA in education.</a:t>
            </a:r>
            <a:endParaRPr dirty="0"/>
          </a:p>
        </p:txBody>
      </p:sp>
      <p:sp>
        <p:nvSpPr>
          <p:cNvPr id="45062"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The impact of the developed innovative approach</a:t>
            </a:r>
            <a:endParaRP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a:t>D</a:t>
            </a:r>
            <a:r>
              <a:rPr lang="en-US" sz="2400" dirty="0" smtClean="0"/>
              <a:t>iffusion </a:t>
            </a:r>
            <a:r>
              <a:rPr lang="en-US" sz="2400" dirty="0"/>
              <a:t>of innovation</a:t>
            </a:r>
            <a:endParaRPr sz="2400" dirty="0"/>
          </a:p>
        </p:txBody>
      </p:sp>
      <p:sp>
        <p:nvSpPr>
          <p:cNvPr id="3" name="Текст 2"/>
          <p:cNvSpPr>
            <a:spLocks noGrp="1"/>
          </p:cNvSpPr>
          <p:nvPr>
            <p:ph type="body" sz="quarter" idx="14"/>
          </p:nvPr>
        </p:nvSpPr>
        <p:spPr>
          <a:xfrm>
            <a:off x="2501900" y="2571750"/>
            <a:ext cx="6337300" cy="4037013"/>
          </a:xfrm>
        </p:spPr>
        <p:txBody>
          <a:bodyPr/>
          <a:lstStyle/>
          <a:p>
            <a:pPr marL="0" indent="0">
              <a:buFont typeface="Arial" panose="020B0604020202020204" pitchFamily="34" charset="0"/>
              <a:buNone/>
              <a:defRPr/>
            </a:pPr>
            <a:r>
              <a:rPr lang="en-US" dirty="0"/>
              <a:t>At the national level, the sustainability of the project is facilitated by the development of recommendations for regulating the market for services in the field of accreditation of the quality of higher education, as there is an urgent need to modify the state accreditation procedure and conduct an independent international accreditation of educational programs. The discussion was initiated by the rectors of leading Russian universities and brought to the government level, therefore, the development of criteria for admission of accreditation Agencies to external examination procedures is possibly a matter of the nearest future.</a:t>
            </a:r>
            <a:endParaRPr dirty="0"/>
          </a:p>
          <a:p>
            <a:pPr>
              <a:defRPr/>
            </a:pPr>
            <a:endParaRPr dirty="0"/>
          </a:p>
        </p:txBody>
      </p:sp>
      <p:sp>
        <p:nvSpPr>
          <p:cNvPr id="46086"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The impact of the developed innovative approach</a:t>
            </a:r>
            <a:endParaRPr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p:cNvSpPr>
          <p:nvPr>
            <p:ph type="body" sz="quarter" idx="10"/>
          </p:nvPr>
        </p:nvSpPr>
        <p:spPr bwMode="auto">
          <a:xfrm>
            <a:off x="2387622" y="495119"/>
            <a:ext cx="5370908" cy="783076"/>
          </a:xfrm>
          <a:ln>
            <a:miter lim="800000"/>
            <a:headEnd/>
            <a:tailEnd/>
          </a:ln>
        </p:spPr>
        <p:txBody>
          <a:bodyPr lIns="0" tIns="72000" rIns="0" bIns="720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en-US" sz="1400" dirty="0" smtClean="0">
                <a:solidFill>
                  <a:srgbClr val="3D85CA"/>
                </a:solidFill>
                <a:latin typeface="Tahoma" pitchFamily="34" charset="0"/>
                <a:ea typeface="Arial Unicode MS" panose="020B0604020202020204" pitchFamily="34" charset="-128"/>
              </a:rPr>
              <a:t>Russian QA Agencies demonstrate assessment </a:t>
            </a:r>
          </a:p>
          <a:p>
            <a:pPr>
              <a:defRPr/>
            </a:pPr>
            <a:r>
              <a:rPr lang="en-US" sz="1400" dirty="0" smtClean="0">
                <a:solidFill>
                  <a:srgbClr val="3D85CA"/>
                </a:solidFill>
                <a:latin typeface="Tahoma" pitchFamily="34" charset="0"/>
                <a:ea typeface="Arial Unicode MS" panose="020B0604020202020204" pitchFamily="34" charset="-128"/>
              </a:rPr>
              <a:t>On the program level in the national register:</a:t>
            </a:r>
            <a:endParaRPr sz="1400" dirty="0" smtClean="0">
              <a:solidFill>
                <a:srgbClr val="3D85CA"/>
              </a:solidFill>
              <a:latin typeface="Tahoma" pitchFamily="34" charset="0"/>
              <a:ea typeface="Arial Unicode MS" panose="020B0604020202020204" pitchFamily="34" charset="-128"/>
            </a:endParaRPr>
          </a:p>
        </p:txBody>
      </p:sp>
      <p:graphicFrame>
        <p:nvGraphicFramePr>
          <p:cNvPr id="6" name="Диаграмма 5"/>
          <p:cNvGraphicFramePr>
            <a:graphicFrameLocks/>
          </p:cNvGraphicFramePr>
          <p:nvPr/>
        </p:nvGraphicFramePr>
        <p:xfrm>
          <a:off x="2539193" y="1282427"/>
          <a:ext cx="6318203" cy="54322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5" descr="Russian Register_2015"/>
          <p:cNvPicPr>
            <a:picLocks noChangeAspect="1" noChangeArrowheads="1"/>
          </p:cNvPicPr>
          <p:nvPr/>
        </p:nvPicPr>
        <p:blipFill>
          <a:blip r:embed="rId2">
            <a:extLst>
              <a:ext uri="{28A0092B-C50C-407E-A947-70E740481C1C}">
                <a14:useLocalDpi xmlns:a14="http://schemas.microsoft.com/office/drawing/2010/main" val="0"/>
              </a:ext>
            </a:extLst>
          </a:blip>
          <a:srcRect t="6363" b="12152"/>
          <a:stretch>
            <a:fillRect/>
          </a:stretch>
        </p:blipFill>
        <p:spPr bwMode="auto">
          <a:xfrm>
            <a:off x="5540375" y="433388"/>
            <a:ext cx="2111375" cy="2433637"/>
          </a:xfrm>
          <a:prstGeom prst="rect">
            <a:avLst/>
          </a:prstGeom>
          <a:noFill/>
          <a:ln w="3175">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48131" name="Picture 15" descr="INQAAHE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325" y="1260475"/>
            <a:ext cx="21669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11"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2655888"/>
            <a:ext cx="195421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5448300"/>
            <a:ext cx="17049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4697" t="34177" r="12634" b="32912"/>
          <a:stretch>
            <a:fillRect/>
          </a:stretch>
        </p:blipFill>
        <p:spPr bwMode="auto">
          <a:xfrm>
            <a:off x="3395663" y="4816475"/>
            <a:ext cx="28860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2"/>
          <p:cNvPicPr>
            <a:picLocks noChangeAspect="1" noChangeArrowheads="1"/>
          </p:cNvPicPr>
          <p:nvPr/>
        </p:nvPicPr>
        <p:blipFill>
          <a:blip r:embed="rId7">
            <a:extLst>
              <a:ext uri="{28A0092B-C50C-407E-A947-70E740481C1C}">
                <a14:useLocalDpi xmlns:a14="http://schemas.microsoft.com/office/drawing/2010/main" val="0"/>
              </a:ext>
            </a:extLst>
          </a:blip>
          <a:srcRect l="18466" t="9242" r="17613" b="5151"/>
          <a:stretch>
            <a:fillRect/>
          </a:stretch>
        </p:blipFill>
        <p:spPr bwMode="auto">
          <a:xfrm>
            <a:off x="3282950" y="2422525"/>
            <a:ext cx="265271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图片 5"/>
          <p:cNvPicPr>
            <a:picLocks noChangeAspect="1" noChangeArrowheads="1"/>
          </p:cNvPicPr>
          <p:nvPr/>
        </p:nvPicPr>
        <p:blipFill>
          <a:blip r:embed="rId8">
            <a:extLst>
              <a:ext uri="{28A0092B-C50C-407E-A947-70E740481C1C}">
                <a14:useLocalDpi xmlns:a14="http://schemas.microsoft.com/office/drawing/2010/main" val="0"/>
              </a:ext>
            </a:extLst>
          </a:blip>
          <a:srcRect l="1106" b="871"/>
          <a:stretch>
            <a:fillRect/>
          </a:stretch>
        </p:blipFill>
        <p:spPr bwMode="auto">
          <a:xfrm>
            <a:off x="1347788" y="3922713"/>
            <a:ext cx="12096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4" descr="http://www.rusregister.ru/upload/medialibrary/5ea/0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9313" y="2655888"/>
            <a:ext cx="321468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p:nvPr/>
        </p:nvSpPr>
        <p:spPr bwMode="auto">
          <a:xfrm>
            <a:off x="229235" y="215900"/>
            <a:ext cx="7193280" cy="426720"/>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72000" rIns="0" bIns="72000" anchor="ctr"/>
          <a:lstStyle/>
          <a:p>
            <a:pPr eaLnBrk="1" hangingPunct="1">
              <a:buFont typeface="Arial" panose="020B0604020202020204" pitchFamily="34" charset="0"/>
              <a:buNone/>
              <a:defRPr/>
            </a:pPr>
            <a:r>
              <a:rPr lang="en-US" sz="1600" b="1" noProof="1">
                <a:solidFill>
                  <a:srgbClr val="3D85CA"/>
                </a:solidFill>
                <a:latin typeface="Tahoma" panose="020B0604030504040204" pitchFamily="34" charset="0"/>
                <a:ea typeface="Tahoma" panose="020B0604030504040204" pitchFamily="34" charset="0"/>
                <a:cs typeface="+mn-ea"/>
              </a:rPr>
              <a:t>EXTERNAL RECOGNITIONS OF RR COMPETENCE</a:t>
            </a:r>
            <a:endParaRPr lang="en-US" sz="1600" b="1" noProof="1">
              <a:solidFill>
                <a:srgbClr val="3D85CA"/>
              </a:solidFill>
              <a:latin typeface="Tahoma" panose="020B0604030504040204" pitchFamily="34" charset="0"/>
              <a:ea typeface="Tahoma" panose="020B0604030504040204" pitchFamily="34" charset="0"/>
            </a:endParaRPr>
          </a:p>
        </p:txBody>
      </p:sp>
      <p:sp>
        <p:nvSpPr>
          <p:cNvPr id="48141" name="Прямоугольник 1"/>
          <p:cNvSpPr>
            <a:spLocks noChangeArrowheads="1"/>
          </p:cNvSpPr>
          <p:nvPr/>
        </p:nvSpPr>
        <p:spPr bwMode="auto">
          <a:xfrm>
            <a:off x="2700338" y="4419600"/>
            <a:ext cx="284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ru-RU" b="1"/>
              <a:t>Asia-Pacific Quality Register</a:t>
            </a:r>
            <a:endParaRPr lang="ru-RU" altLang="ru-RU"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bwMode="auto">
          <a:xfrm>
            <a:off x="1175619" y="2905952"/>
            <a:ext cx="6479290" cy="695704"/>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72000" rIns="0" bIns="72000" anchor="ctr"/>
          <a:lstStyle/>
          <a:p>
            <a:pPr algn="ctr" eaLnBrk="1" hangingPunct="1">
              <a:buFont typeface="Arial" panose="020B0604020202020204" pitchFamily="34" charset="0"/>
              <a:buNone/>
              <a:defRPr/>
            </a:pPr>
            <a:r>
              <a:rPr lang="en-US" altLang="ru-RU" sz="4400" noProof="1">
                <a:solidFill>
                  <a:srgbClr val="595959"/>
                </a:solidFill>
                <a:latin typeface="Franklin Gothic Book" panose="020B0503020102020204" pitchFamily="34" charset="0"/>
                <a:ea typeface="Calibri" panose="020F0502020204030204" pitchFamily="34" charset="0"/>
                <a:cs typeface="+mn-ea"/>
              </a:rPr>
              <a:t>Russian Register is open for cooperation with universities and experts from Russia and abroad as well as another QA agencies</a:t>
            </a:r>
          </a:p>
        </p:txBody>
      </p:sp>
      <p:sp>
        <p:nvSpPr>
          <p:cNvPr id="4" name="Rectangle 2"/>
          <p:cNvSpPr txBox="1"/>
          <p:nvPr/>
        </p:nvSpPr>
        <p:spPr bwMode="auto">
          <a:xfrm>
            <a:off x="193675" y="429260"/>
            <a:ext cx="7193280" cy="426720"/>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72000" rIns="0" bIns="72000" anchor="ctr"/>
          <a:lstStyle/>
          <a:p>
            <a:pPr eaLnBrk="1" hangingPunct="1">
              <a:buFont typeface="Arial" panose="020B0604020202020204" pitchFamily="34" charset="0"/>
              <a:buNone/>
              <a:defRPr/>
            </a:pPr>
            <a:r>
              <a:rPr lang="en-US" sz="2800" b="1" noProof="1">
                <a:solidFill>
                  <a:srgbClr val="3D85CA"/>
                </a:solidFill>
                <a:latin typeface="Tahoma" panose="020B0604030504040204" pitchFamily="34" charset="0"/>
                <a:ea typeface="Tahoma" panose="020B0604030504040204" pitchFamily="34" charset="0"/>
                <a:cs typeface="+mn-ea"/>
              </a:rPr>
              <a:t>Join us and our project!</a:t>
            </a:r>
            <a:endParaRPr lang="en-US" sz="2800" b="1" noProof="1">
              <a:solidFill>
                <a:srgbClr val="3D85CA"/>
              </a:solidFill>
              <a:latin typeface="Tahoma" panose="020B0604030504040204" pitchFamily="34" charset="0"/>
              <a:ea typeface="Tahoma" panose="020B0604030504040204" pitchFamily="34" charset="0"/>
            </a:endParaRPr>
          </a:p>
        </p:txBody>
      </p:sp>
      <p:sp>
        <p:nvSpPr>
          <p:cNvPr id="2" name="Rectangle 2"/>
          <p:cNvSpPr txBox="1"/>
          <p:nvPr/>
        </p:nvSpPr>
        <p:spPr bwMode="auto">
          <a:xfrm>
            <a:off x="975360" y="5551804"/>
            <a:ext cx="7193280" cy="426720"/>
          </a:xfrm>
          <a:prstGeom prst="rect">
            <a:avLst/>
          </a:prstGeom>
          <a:noFill/>
          <a:ln w="9525">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72000" rIns="0" bIns="72000" anchor="ctr"/>
          <a:lstStyle/>
          <a:p>
            <a:pPr algn="ctr" eaLnBrk="1" hangingPunct="1">
              <a:buFont typeface="Arial" panose="020B0604020202020204" pitchFamily="34" charset="0"/>
              <a:buNone/>
              <a:defRPr/>
            </a:pPr>
            <a:r>
              <a:rPr lang="en-US" sz="4400" b="1" noProof="1">
                <a:solidFill>
                  <a:srgbClr val="3D85CA"/>
                </a:solidFill>
                <a:latin typeface="Tahoma" panose="020B0604030504040204" pitchFamily="34" charset="0"/>
                <a:ea typeface="Tahoma" panose="020B0604030504040204" pitchFamily="34" charset="0"/>
                <a:cs typeface="+mn-ea"/>
              </a:rPr>
              <a:t>WELCOME!</a:t>
            </a:r>
            <a:endParaRPr lang="en-US" sz="4400" b="1" noProof="1">
              <a:solidFill>
                <a:srgbClr val="3D85CA"/>
              </a:solidFill>
              <a:latin typeface="Tahoma" panose="020B0604030504040204" pitchFamily="34" charset="0"/>
              <a:ea typeface="Tahoma" panose="020B0604030504040204" pitchFamily="34"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ъект 1"/>
          <p:cNvSpPr>
            <a:spLocks noGrp="1" noChangeArrowheads="1"/>
          </p:cNvSpPr>
          <p:nvPr>
            <p:ph sz="quarter" idx="13"/>
          </p:nvPr>
        </p:nvSpPr>
        <p:spPr>
          <a:xfrm>
            <a:off x="-39688" y="409575"/>
            <a:ext cx="3319463" cy="1069975"/>
          </a:xfrm>
          <a:solidFill>
            <a:srgbClr val="7030A0">
              <a:alpha val="39999"/>
            </a:srgbClr>
          </a:solidFill>
        </p:spPr>
        <p:txBody>
          <a:bodyPr/>
          <a:lstStyle/>
          <a:p>
            <a:pPr>
              <a:spcBef>
                <a:spcPct val="0"/>
              </a:spcBef>
            </a:pPr>
            <a:r>
              <a:rPr lang="en-US" altLang="ru-RU"/>
              <a:t>THANK YOU FOR ATTENTION</a:t>
            </a:r>
            <a:r>
              <a:rPr altLang="ru-RU"/>
              <a:t>!</a:t>
            </a:r>
          </a:p>
          <a:p>
            <a:pPr>
              <a:spcBef>
                <a:spcPct val="0"/>
              </a:spcBef>
            </a:pPr>
            <a:r>
              <a:rPr lang="en-US" altLang="ru-RU"/>
              <a:t>QUESTIONS</a:t>
            </a:r>
            <a:r>
              <a:rPr altLang="ru-RU"/>
              <a:t>?</a:t>
            </a:r>
          </a:p>
        </p:txBody>
      </p:sp>
      <p:sp>
        <p:nvSpPr>
          <p:cNvPr id="50179" name="Объект 2"/>
          <p:cNvSpPr>
            <a:spLocks noGrp="1" noChangeArrowheads="1"/>
          </p:cNvSpPr>
          <p:nvPr>
            <p:ph sz="quarter" idx="14"/>
          </p:nvPr>
        </p:nvSpPr>
        <p:spPr>
          <a:xfrm>
            <a:off x="2446338" y="6092825"/>
            <a:ext cx="6697662" cy="765175"/>
          </a:xfrm>
          <a:solidFill>
            <a:srgbClr val="7030A0">
              <a:alpha val="39999"/>
            </a:srgbClr>
          </a:solidFill>
        </p:spPr>
        <p:txBody>
          <a:bodyPr/>
          <a:lstStyle/>
          <a:p>
            <a:pPr fontAlgn="base">
              <a:spcBef>
                <a:spcPct val="0"/>
              </a:spcBef>
              <a:spcAft>
                <a:spcPct val="0"/>
              </a:spcAft>
            </a:pPr>
            <a:r>
              <a:rPr altLang="ru-RU">
                <a:solidFill>
                  <a:schemeClr val="bg1"/>
                </a:solidFill>
              </a:rPr>
              <a:t>Phone:+7 812 </a:t>
            </a:r>
            <a:r>
              <a:rPr lang="ru-RU" altLang="en-US">
                <a:solidFill>
                  <a:schemeClr val="bg1"/>
                </a:solidFill>
              </a:rPr>
              <a:t>670 90 01 ,</a:t>
            </a:r>
            <a:r>
              <a:rPr altLang="ru-RU">
                <a:solidFill>
                  <a:schemeClr val="bg1"/>
                </a:solidFill>
              </a:rPr>
              <a:t> Fax: +7 812 </a:t>
            </a:r>
            <a:r>
              <a:rPr lang="ru-RU" altLang="en-US">
                <a:solidFill>
                  <a:schemeClr val="bg1"/>
                </a:solidFill>
              </a:rPr>
              <a:t>670 90 02</a:t>
            </a:r>
            <a:endParaRPr altLang="ru-RU">
              <a:solidFill>
                <a:schemeClr val="bg1"/>
              </a:solidFill>
            </a:endParaRPr>
          </a:p>
          <a:p>
            <a:pPr fontAlgn="base">
              <a:spcBef>
                <a:spcPct val="0"/>
              </a:spcBef>
              <a:spcAft>
                <a:spcPct val="0"/>
              </a:spcAft>
            </a:pPr>
            <a:r>
              <a:rPr altLang="ru-RU">
                <a:solidFill>
                  <a:schemeClr val="bg1"/>
                </a:solidFill>
                <a:hlinkClick r:id="rId3"/>
              </a:rPr>
              <a:t>rr-head@rusregister.ru</a:t>
            </a:r>
            <a:r>
              <a:rPr altLang="ru-RU">
                <a:solidFill>
                  <a:schemeClr val="bg1"/>
                </a:solidFill>
              </a:rPr>
              <a:t> </a:t>
            </a:r>
            <a:r>
              <a:rPr lang="ru-RU" altLang="en-US">
                <a:solidFill>
                  <a:schemeClr val="bg1"/>
                </a:solidFill>
              </a:rPr>
              <a:t> </a:t>
            </a:r>
            <a:r>
              <a:rPr altLang="ru-RU">
                <a:solidFill>
                  <a:schemeClr val="bg1"/>
                </a:solidFill>
                <a:hlinkClick r:id="rId4"/>
              </a:rPr>
              <a:t>www.rusregister.ru</a:t>
            </a:r>
            <a:r>
              <a:rPr altLang="ru-RU">
                <a:solidFill>
                  <a:schemeClr val="bg1"/>
                </a:solidFill>
              </a:rPr>
              <a:t>  </a:t>
            </a:r>
            <a:endParaRPr lang="ru-RU" altLang="en-US">
              <a:solidFill>
                <a:schemeClr val="bg1"/>
              </a:solidFill>
            </a:endParaRPr>
          </a:p>
          <a:p>
            <a:pPr fontAlgn="base">
              <a:spcBef>
                <a:spcPct val="0"/>
              </a:spcBef>
              <a:spcAft>
                <a:spcPct val="0"/>
              </a:spcAft>
            </a:pPr>
            <a:endParaRPr lang="ru-RU" altLang="en-US">
              <a:solidFill>
                <a:srgbClr val="2E75B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2633428" y="426292"/>
            <a:ext cx="5370908" cy="1018645"/>
          </a:xfrm>
        </p:spPr>
        <p:txBody>
          <a:bodyPr/>
          <a:lstStyle/>
          <a:p>
            <a:pPr>
              <a:defRPr/>
            </a:pPr>
            <a:r>
              <a:rPr lang="en-US" sz="2400" i="1" dirty="0" smtClean="0"/>
              <a:t>A </a:t>
            </a:r>
            <a:r>
              <a:rPr lang="en-US" sz="2400" i="1" dirty="0"/>
              <a:t>new project in the area of QA</a:t>
            </a:r>
            <a:r>
              <a:rPr lang="en-US" sz="2400" dirty="0"/>
              <a:t> </a:t>
            </a:r>
            <a:r>
              <a:rPr lang="en-US" sz="2400" i="1" dirty="0"/>
              <a:t>of</a:t>
            </a:r>
            <a:r>
              <a:rPr lang="en-US" sz="2400" dirty="0"/>
              <a:t> </a:t>
            </a:r>
            <a:r>
              <a:rPr lang="en-US" sz="2400" i="1" dirty="0"/>
              <a:t>QAA "Russian Register" (RR)</a:t>
            </a:r>
            <a:endParaRPr sz="2400" dirty="0"/>
          </a:p>
        </p:txBody>
      </p:sp>
      <p:sp>
        <p:nvSpPr>
          <p:cNvPr id="3" name="Текст 2"/>
          <p:cNvSpPr>
            <a:spLocks noGrp="1"/>
          </p:cNvSpPr>
          <p:nvPr>
            <p:ph type="body" sz="quarter" idx="14"/>
          </p:nvPr>
        </p:nvSpPr>
        <p:spPr>
          <a:xfrm>
            <a:off x="2501900" y="2571750"/>
            <a:ext cx="6337300" cy="4037013"/>
          </a:xfrm>
        </p:spPr>
        <p:txBody>
          <a:bodyPr/>
          <a:lstStyle/>
          <a:p>
            <a:pPr>
              <a:defRPr/>
            </a:pPr>
            <a:r>
              <a:rPr lang="en-US" i="1" dirty="0" smtClean="0"/>
              <a:t>An external </a:t>
            </a:r>
            <a:r>
              <a:rPr lang="en-US" i="1" dirty="0"/>
              <a:t>independent evaluation based on the integration of approaches and principles to their creation and evaluation established by various international networks and quality organizations to improve the IQAS in accordance with the requirements of MS ISO 9000, 21001, the principles of CHIBA, CEN / TS 16555 integrated with the requirements of the ESG and GGP </a:t>
            </a:r>
            <a:r>
              <a:rPr lang="en-US" i="1" dirty="0" smtClean="0"/>
              <a:t>standards</a:t>
            </a:r>
          </a:p>
          <a:p>
            <a:pPr>
              <a:defRPr/>
            </a:pPr>
            <a:r>
              <a:rPr lang="en-US" i="1" dirty="0" smtClean="0"/>
              <a:t>For discussion: </a:t>
            </a:r>
            <a:r>
              <a:rPr lang="en-US" i="1" dirty="0"/>
              <a:t>the typical drawbacks for the requirements and the management system of the accrediting </a:t>
            </a:r>
            <a:r>
              <a:rPr lang="en-US" i="1" dirty="0" smtClean="0"/>
              <a:t>Agencies, the </a:t>
            </a:r>
            <a:r>
              <a:rPr lang="en-US" i="1" dirty="0"/>
              <a:t>background of QA in Russia, the main steps of the above mentioned project, the project aims and achievements for every step, the most suitable </a:t>
            </a:r>
            <a:r>
              <a:rPr lang="en-US" i="1" dirty="0" smtClean="0"/>
              <a:t>methodology</a:t>
            </a:r>
            <a:r>
              <a:rPr lang="en-US" dirty="0" smtClean="0"/>
              <a:t> and </a:t>
            </a:r>
            <a:r>
              <a:rPr lang="en-US" i="1" dirty="0" smtClean="0"/>
              <a:t>the </a:t>
            </a:r>
            <a:r>
              <a:rPr lang="en-US" i="1" dirty="0"/>
              <a:t>expected </a:t>
            </a:r>
            <a:r>
              <a:rPr lang="en-US" i="1" dirty="0" smtClean="0"/>
              <a:t>results.</a:t>
            </a:r>
          </a:p>
          <a:p>
            <a:pPr>
              <a:defRPr/>
            </a:pPr>
            <a:endParaRPr dirty="0"/>
          </a:p>
        </p:txBody>
      </p:sp>
      <p:sp>
        <p:nvSpPr>
          <p:cNvPr id="25606"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i="1" smtClean="0"/>
              <a:t>What is the potential for improving the internal QA system (IQAS) of an educational institution?</a:t>
            </a:r>
            <a:endParaRPr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8"/>
          <p:cNvSpPr>
            <a:spLocks noGrp="1" noChangeArrowheads="1"/>
          </p:cNvSpPr>
          <p:nvPr>
            <p:ph type="title" idx="4294967295"/>
          </p:nvPr>
        </p:nvSpPr>
        <p:spPr bwMode="auto">
          <a:xfrm>
            <a:off x="2230438" y="314325"/>
            <a:ext cx="6913562" cy="896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00000"/>
              </a:lnSpc>
            </a:pPr>
            <a:r>
              <a:rPr lang="en-US" altLang="ru-RU" sz="1600" b="1" smtClean="0">
                <a:solidFill>
                  <a:srgbClr val="3D85CA"/>
                </a:solidFill>
                <a:latin typeface="Tahoma" panose="020B0604030504040204" pitchFamily="34" charset="0"/>
                <a:cs typeface="Tahoma" panose="020B0604030504040204" pitchFamily="34" charset="0"/>
              </a:rPr>
              <a:t>CONCEPT OF EDUCATION QUALITY</a:t>
            </a:r>
            <a:r>
              <a:rPr lang="ru-RU" altLang="ru-RU" sz="1600" b="1" smtClean="0">
                <a:solidFill>
                  <a:srgbClr val="3D85CA"/>
                </a:solidFill>
                <a:latin typeface="Tahoma" panose="020B0604030504040204" pitchFamily="34" charset="0"/>
                <a:cs typeface="Tahoma" panose="020B0604030504040204" pitchFamily="34" charset="0"/>
              </a:rPr>
              <a:t/>
            </a:r>
            <a:br>
              <a:rPr lang="ru-RU" altLang="ru-RU" sz="1600" b="1" smtClean="0">
                <a:solidFill>
                  <a:srgbClr val="3D85CA"/>
                </a:solidFill>
                <a:latin typeface="Tahoma" panose="020B0604030504040204" pitchFamily="34" charset="0"/>
                <a:cs typeface="Tahoma" panose="020B0604030504040204" pitchFamily="34" charset="0"/>
              </a:rPr>
            </a:br>
            <a:r>
              <a:rPr lang="ru-RU" altLang="ru-RU" sz="1600" b="1" smtClean="0">
                <a:solidFill>
                  <a:srgbClr val="3D85CA"/>
                </a:solidFill>
                <a:latin typeface="Tahoma" panose="020B0604030504040204" pitchFamily="34" charset="0"/>
                <a:cs typeface="Tahoma" panose="020B0604030504040204" pitchFamily="34" charset="0"/>
              </a:rPr>
              <a:t/>
            </a:r>
            <a:br>
              <a:rPr lang="ru-RU" altLang="ru-RU" sz="1600" b="1" smtClean="0">
                <a:solidFill>
                  <a:srgbClr val="3D85CA"/>
                </a:solidFill>
                <a:latin typeface="Tahoma" panose="020B0604030504040204" pitchFamily="34" charset="0"/>
                <a:cs typeface="Tahoma" panose="020B0604030504040204" pitchFamily="34" charset="0"/>
              </a:rPr>
            </a:br>
            <a:r>
              <a:rPr lang="ru-RU" altLang="ru-RU" sz="1600" b="1" smtClean="0">
                <a:solidFill>
                  <a:srgbClr val="3D85CA"/>
                </a:solidFill>
                <a:latin typeface="Tahoma" panose="020B0604030504040204" pitchFamily="34" charset="0"/>
                <a:cs typeface="Tahoma" panose="020B0604030504040204" pitchFamily="34" charset="0"/>
              </a:rPr>
              <a:t> </a:t>
            </a:r>
            <a:r>
              <a:rPr lang="en-US" altLang="ru-RU" sz="1600" b="1" smtClean="0">
                <a:solidFill>
                  <a:srgbClr val="3D85CA"/>
                </a:solidFill>
                <a:latin typeface="Tahoma" panose="020B0604030504040204" pitchFamily="34" charset="0"/>
                <a:cs typeface="Tahoma" panose="020B0604030504040204" pitchFamily="34" charset="0"/>
              </a:rPr>
              <a:t/>
            </a:r>
            <a:br>
              <a:rPr lang="en-US" altLang="ru-RU" sz="1600" b="1" smtClean="0">
                <a:solidFill>
                  <a:srgbClr val="3D85CA"/>
                </a:solidFill>
                <a:latin typeface="Tahoma" panose="020B0604030504040204" pitchFamily="34" charset="0"/>
                <a:cs typeface="Tahoma" panose="020B0604030504040204" pitchFamily="34" charset="0"/>
              </a:rPr>
            </a:br>
            <a:r>
              <a:rPr lang="ru-RU" altLang="ru-RU" sz="1600" b="1" smtClean="0">
                <a:solidFill>
                  <a:srgbClr val="3D85CA"/>
                </a:solidFill>
                <a:latin typeface="Tahoma" panose="020B0604030504040204" pitchFamily="34" charset="0"/>
                <a:cs typeface="Tahoma" panose="020B0604030504040204" pitchFamily="34" charset="0"/>
              </a:rPr>
              <a:t>«</a:t>
            </a:r>
            <a:r>
              <a:rPr lang="en-US" altLang="ru-RU" sz="1600" b="1" smtClean="0">
                <a:solidFill>
                  <a:srgbClr val="3D85CA"/>
                </a:solidFill>
                <a:latin typeface="Tahoma" panose="020B0604030504040204" pitchFamily="34" charset="0"/>
                <a:cs typeface="Tahoma" panose="020B0604030504040204" pitchFamily="34" charset="0"/>
              </a:rPr>
              <a:t>quality of system – quality of processes – quality of results</a:t>
            </a:r>
            <a:r>
              <a:rPr lang="ru-RU" altLang="ru-RU" sz="1600" b="1" smtClean="0">
                <a:solidFill>
                  <a:srgbClr val="3D85CA"/>
                </a:solidFill>
                <a:latin typeface="Tahoma" panose="020B0604030504040204" pitchFamily="34" charset="0"/>
                <a:cs typeface="Tahoma" panose="020B0604030504040204" pitchFamily="34" charset="0"/>
              </a:rPr>
              <a:t>»</a:t>
            </a:r>
            <a:r>
              <a:rPr lang="en-US" altLang="ru-RU" sz="1600" smtClean="0"/>
              <a:t/>
            </a:r>
            <a:br>
              <a:rPr lang="en-US" altLang="ru-RU" sz="1600" smtClean="0"/>
            </a:br>
            <a:endParaRPr lang="en-US" altLang="ru-RU" sz="1600" b="1" smtClean="0">
              <a:solidFill>
                <a:srgbClr val="3D85CA"/>
              </a:solidFill>
              <a:latin typeface="Tahoma" panose="020B0604030504040204" pitchFamily="34" charset="0"/>
              <a:cs typeface="Tahoma" panose="020B0604030504040204" pitchFamily="34" charset="0"/>
            </a:endParaRPr>
          </a:p>
        </p:txBody>
      </p:sp>
      <p:sp>
        <p:nvSpPr>
          <p:cNvPr id="26627"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None/>
            </a:pPr>
            <a:endParaRPr lang="ru-RU" altLang="en-US">
              <a:cs typeface="Calibri" panose="020F0502020204030204" pitchFamily="34" charset="0"/>
            </a:endParaRPr>
          </a:p>
        </p:txBody>
      </p:sp>
      <p:pic>
        <p:nvPicPr>
          <p:cNvPr id="26628" name="Picture 5" descr="\\10.102.40.202\Profiles\Desktop\andrianova\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8" y="1295400"/>
            <a:ext cx="55673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000" dirty="0"/>
              <a:t>The problem of choosing a methodology for building internal management systems in educational organizations</a:t>
            </a:r>
            <a:endParaRPr sz="2000" dirty="0"/>
          </a:p>
        </p:txBody>
      </p:sp>
      <p:sp>
        <p:nvSpPr>
          <p:cNvPr id="3" name="Текст 2"/>
          <p:cNvSpPr>
            <a:spLocks noGrp="1"/>
          </p:cNvSpPr>
          <p:nvPr>
            <p:ph type="body" sz="quarter" idx="14"/>
          </p:nvPr>
        </p:nvSpPr>
        <p:spPr>
          <a:xfrm>
            <a:off x="2501900" y="2571750"/>
            <a:ext cx="6337300" cy="4037013"/>
          </a:xfrm>
        </p:spPr>
        <p:txBody>
          <a:bodyPr/>
          <a:lstStyle/>
          <a:p>
            <a:pPr marL="0" indent="0">
              <a:buFont typeface="Arial" panose="020B0604020202020204" pitchFamily="34" charset="0"/>
              <a:buNone/>
              <a:defRPr/>
            </a:pPr>
            <a:r>
              <a:rPr lang="en-US" dirty="0"/>
              <a:t>substantiating the principles of integrating basic approaches, models and standards in order to improve the system’s performance is under consideration  within twenty years in Russia, since management systems are mostly based on approaches and standards that are traditional for this country. Moreover, the internal management systems existing in some educational organizations are occasionally sharpened into separate components of the system-wide category “quality” mainly for its control and provision, less often for elements of its planning and monitoring, without touching other important modern aspects of quality management, such as system, process approaches, the principle of continuous improvement and risk management.</a:t>
            </a:r>
            <a:endParaRPr dirty="0"/>
          </a:p>
        </p:txBody>
      </p:sp>
      <p:sp>
        <p:nvSpPr>
          <p:cNvPr id="4" name="Текст 3"/>
          <p:cNvSpPr>
            <a:spLocks noGrp="1"/>
          </p:cNvSpPr>
          <p:nvPr>
            <p:ph type="body" sz="quarter" idx="13"/>
          </p:nvPr>
        </p:nvSpPr>
        <p:spPr>
          <a:xfrm>
            <a:off x="2501900" y="1804988"/>
            <a:ext cx="5372100" cy="655637"/>
          </a:xfrm>
        </p:spPr>
        <p:txBody>
          <a:bodyPr>
            <a:normAutofit fontScale="92500" lnSpcReduction="10000"/>
          </a:bodyPr>
          <a:lstStyle/>
          <a:p>
            <a:pPr>
              <a:defRPr/>
            </a:pPr>
            <a:r>
              <a:rPr lang="en-US" dirty="0" smtClean="0"/>
              <a:t>How to make a choice? What is the best decision?</a:t>
            </a:r>
          </a:p>
          <a:p>
            <a:pPr>
              <a:defRPr/>
            </a:pPr>
            <a:r>
              <a:rPr lang="en-US" dirty="0" smtClean="0"/>
              <a:t>Where to find out the best practice? Imagine that…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normAutofit lnSpcReduction="10000"/>
          </a:bodyPr>
          <a:lstStyle/>
          <a:p>
            <a:pPr>
              <a:defRPr/>
            </a:pPr>
            <a:r>
              <a:rPr lang="en-US" sz="2400" dirty="0"/>
              <a:t>M</a:t>
            </a:r>
            <a:r>
              <a:rPr lang="en-US" sz="2400" dirty="0" smtClean="0"/>
              <a:t>anagement system’ base: control vs PDCA cycle. RR is ready to contribute to a project</a:t>
            </a:r>
            <a:endParaRPr sz="2400" dirty="0"/>
          </a:p>
        </p:txBody>
      </p:sp>
      <p:sp>
        <p:nvSpPr>
          <p:cNvPr id="3" name="Текст 2"/>
          <p:cNvSpPr>
            <a:spLocks noGrp="1"/>
          </p:cNvSpPr>
          <p:nvPr>
            <p:ph type="body" sz="quarter" idx="14"/>
          </p:nvPr>
        </p:nvSpPr>
        <p:spPr>
          <a:xfrm>
            <a:off x="2501900" y="2571750"/>
            <a:ext cx="6337300" cy="4037013"/>
          </a:xfrm>
        </p:spPr>
        <p:txBody>
          <a:bodyPr>
            <a:normAutofit fontScale="92500" lnSpcReduction="20000"/>
          </a:bodyPr>
          <a:lstStyle/>
          <a:p>
            <a:pPr>
              <a:defRPr/>
            </a:pPr>
            <a:r>
              <a:rPr lang="en-US" dirty="0"/>
              <a:t>The same drawbacks are also typical for the requirements and the management system of the accrediting Agencies as providers of external assessment of the quality of education. </a:t>
            </a:r>
            <a:endParaRPr dirty="0"/>
          </a:p>
          <a:p>
            <a:pPr>
              <a:defRPr/>
            </a:pPr>
            <a:r>
              <a:rPr lang="en-US" dirty="0"/>
              <a:t>Within the challenges of the current system QAA "Russian Register" (RR) is ready to contribute to development of worked-out approaches and offers Universities to improve their current management systems through establishing a modified institutional integrated system for QA and its independent assessment as a new project in the area of </a:t>
            </a:r>
            <a:r>
              <a:rPr lang="en-US" dirty="0" smtClean="0"/>
              <a:t>QA.</a:t>
            </a:r>
          </a:p>
          <a:p>
            <a:pPr>
              <a:defRPr/>
            </a:pPr>
            <a:r>
              <a:rPr lang="en-US" dirty="0"/>
              <a:t>It is aimed at exploring the potential for improving the internal QA system (IQAS) of an educational institution and its external independent evaluation based on the integration of approaches and principles to their creation and evaluation established by various international networks and quality organizations to improve the IQAS in accordance with the requirements of MS ISO 9000, 21001, the principles of CHIBA, CEN / TS 16555 integrated with the requirements of the ESG and GGP standards. </a:t>
            </a:r>
            <a:r>
              <a:rPr lang="en-US" dirty="0" smtClean="0"/>
              <a:t>The </a:t>
            </a:r>
            <a:r>
              <a:rPr lang="en-US" dirty="0"/>
              <a:t>possibility and relevance of such integration, which is unique to </a:t>
            </a:r>
            <a:r>
              <a:rPr lang="en-US" dirty="0" smtClean="0"/>
              <a:t>date, is the main feature of this project. </a:t>
            </a:r>
            <a:endParaRPr dirty="0"/>
          </a:p>
        </p:txBody>
      </p:sp>
      <p:sp>
        <p:nvSpPr>
          <p:cNvPr id="28678"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How to reach a new level of development of management in the global market of educational services? </a:t>
            </a:r>
            <a:endParaRPr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pPr>
              <a:defRPr/>
            </a:pPr>
            <a:r>
              <a:rPr lang="en-US" sz="2400" dirty="0"/>
              <a:t>Considering the background of QA in Russia</a:t>
            </a:r>
            <a:endParaRPr sz="2400" dirty="0"/>
          </a:p>
        </p:txBody>
      </p:sp>
      <p:sp>
        <p:nvSpPr>
          <p:cNvPr id="3" name="Текст 2"/>
          <p:cNvSpPr>
            <a:spLocks noGrp="1"/>
          </p:cNvSpPr>
          <p:nvPr>
            <p:ph type="body" sz="quarter" idx="14"/>
          </p:nvPr>
        </p:nvSpPr>
        <p:spPr>
          <a:xfrm>
            <a:off x="2501900" y="2571750"/>
            <a:ext cx="6337300" cy="4037013"/>
          </a:xfrm>
        </p:spPr>
        <p:txBody>
          <a:bodyPr>
            <a:normAutofit fontScale="92500" lnSpcReduction="20000"/>
          </a:bodyPr>
          <a:lstStyle/>
          <a:p>
            <a:pPr marL="0" indent="0">
              <a:buFont typeface="Arial" panose="020B0604020202020204" pitchFamily="34" charset="0"/>
              <a:buNone/>
              <a:defRPr/>
            </a:pPr>
            <a:r>
              <a:rPr lang="en-US" dirty="0"/>
              <a:t>1. Creation and improvement of internal tertiary quality systems using the requirements and recommendations of international standards of the ISO 9000 (nowadays it’s possible to drive the process of spread of </a:t>
            </a:r>
            <a:r>
              <a:rPr dirty="0"/>
              <a:t>а </a:t>
            </a:r>
            <a:r>
              <a:rPr lang="en-US" dirty="0"/>
              <a:t>new ISO 21001 standard  for management systems in educational organizations because this standard is developed especially for them and contains the requirement for the whole management system but not only for quality management system) and other models of quality management, ESG ENQA, GGP INQAAHE standards.</a:t>
            </a:r>
            <a:endParaRPr dirty="0"/>
          </a:p>
          <a:p>
            <a:pPr marL="0" indent="0">
              <a:buFont typeface="Arial" panose="020B0604020202020204" pitchFamily="34" charset="0"/>
              <a:buNone/>
              <a:defRPr/>
            </a:pPr>
            <a:r>
              <a:rPr lang="en-US" dirty="0"/>
              <a:t>2. Internationalization of education requires the development and improvement of state accreditation of Universities and criteria for assessing the quality of educational processes, their harmonization with the indicators and criteria used in evaluating QA systems of educational institutions in other countries.</a:t>
            </a:r>
            <a:endParaRPr dirty="0"/>
          </a:p>
          <a:p>
            <a:pPr marL="0" indent="0">
              <a:buFont typeface="Arial" panose="020B0604020202020204" pitchFamily="34" charset="0"/>
              <a:buNone/>
              <a:defRPr/>
            </a:pPr>
            <a:r>
              <a:rPr lang="en-US" dirty="0"/>
              <a:t>3. In the field of education, Russian Government has implemented a number of large-scale educational </a:t>
            </a:r>
            <a:r>
              <a:rPr lang="en-US" dirty="0" err="1"/>
              <a:t>programmes</a:t>
            </a:r>
            <a:r>
              <a:rPr lang="en-US" dirty="0"/>
              <a:t>, i.e. “Development of the export of education in the Russian education system” which covers the development of mechanisms for the international recognition of Russian degree </a:t>
            </a:r>
            <a:r>
              <a:rPr lang="en-US" dirty="0" err="1"/>
              <a:t>programmes</a:t>
            </a:r>
            <a:r>
              <a:rPr lang="en-US" dirty="0"/>
              <a:t> on the basis of their international accreditation.</a:t>
            </a:r>
            <a:endParaRPr dirty="0"/>
          </a:p>
          <a:p>
            <a:pPr>
              <a:defRPr/>
            </a:pPr>
            <a:endParaRPr dirty="0"/>
          </a:p>
        </p:txBody>
      </p:sp>
      <p:sp>
        <p:nvSpPr>
          <p:cNvPr id="29702"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The quality of higher education is closely interrelated with the following processes running in Russia:</a:t>
            </a:r>
            <a:endParaRPr smtClean="0"/>
          </a:p>
          <a:p>
            <a:pPr fontAlgn="base">
              <a:spcAft>
                <a:spcPct val="0"/>
              </a:spcAft>
            </a:pPr>
            <a:endParaRPr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normAutofit fontScale="92500"/>
          </a:bodyPr>
          <a:lstStyle/>
          <a:p>
            <a:pPr>
              <a:defRPr/>
            </a:pPr>
            <a:r>
              <a:rPr lang="en-US" dirty="0"/>
              <a:t>ISO 21001:2018 standard “Educational organizations. Management systems for educational organizations. Requirements, including application guidelines an innovative for educational organizations </a:t>
            </a:r>
            <a:r>
              <a:rPr lang="en-US" dirty="0" smtClean="0"/>
              <a:t>tool”</a:t>
            </a:r>
            <a:endParaRPr dirty="0"/>
          </a:p>
        </p:txBody>
      </p:sp>
      <p:sp>
        <p:nvSpPr>
          <p:cNvPr id="3" name="Текст 2"/>
          <p:cNvSpPr>
            <a:spLocks noGrp="1"/>
          </p:cNvSpPr>
          <p:nvPr>
            <p:ph type="body" sz="quarter" idx="14"/>
          </p:nvPr>
        </p:nvSpPr>
        <p:spPr>
          <a:xfrm>
            <a:off x="2501900" y="2571750"/>
            <a:ext cx="6337300" cy="4037013"/>
          </a:xfrm>
        </p:spPr>
        <p:txBody>
          <a:bodyPr>
            <a:normAutofit fontScale="92500" lnSpcReduction="10000"/>
          </a:bodyPr>
          <a:lstStyle/>
          <a:p>
            <a:pPr marL="0" indent="0">
              <a:buFont typeface="Arial" panose="020B0604020202020204" pitchFamily="34" charset="0"/>
              <a:buNone/>
              <a:defRPr/>
            </a:pPr>
            <a:r>
              <a:rPr lang="en-US" dirty="0"/>
              <a:t>- better alignment of the goals and activities of the University with its policy, mission and vision;</a:t>
            </a:r>
            <a:endParaRPr dirty="0"/>
          </a:p>
          <a:p>
            <a:pPr marL="0" indent="0">
              <a:buFont typeface="Arial" panose="020B0604020202020204" pitchFamily="34" charset="0"/>
              <a:buNone/>
              <a:defRPr/>
            </a:pPr>
            <a:r>
              <a:rPr lang="en-US" dirty="0"/>
              <a:t>- increasing social responsibility through the provision of inclusive and equal quality of education for all students;</a:t>
            </a:r>
            <a:endParaRPr dirty="0"/>
          </a:p>
          <a:p>
            <a:pPr marL="0" indent="0">
              <a:buFont typeface="Arial" panose="020B0604020202020204" pitchFamily="34" charset="0"/>
              <a:buNone/>
              <a:defRPr/>
            </a:pPr>
            <a:r>
              <a:rPr lang="en-US" dirty="0"/>
              <a:t>- personalized training and better response to the needs of all students, especially to the students with special needs, those who study on-line, with the possibility of creating LLL;</a:t>
            </a:r>
            <a:endParaRPr dirty="0"/>
          </a:p>
          <a:p>
            <a:pPr marL="0" indent="0">
              <a:buFont typeface="Arial" panose="020B0604020202020204" pitchFamily="34" charset="0"/>
              <a:buNone/>
              <a:defRPr/>
            </a:pPr>
            <a:r>
              <a:rPr lang="en-US" dirty="0"/>
              <a:t>- interrelated assessment processes and tools to demonstrate and improve performance and effectiveness;</a:t>
            </a:r>
            <a:endParaRPr dirty="0"/>
          </a:p>
          <a:p>
            <a:pPr marL="0" indent="0">
              <a:buFont typeface="Arial" panose="020B0604020202020204" pitchFamily="34" charset="0"/>
              <a:buNone/>
              <a:defRPr/>
            </a:pPr>
            <a:r>
              <a:rPr lang="en-US" dirty="0"/>
              <a:t>- improvement image of University;</a:t>
            </a:r>
            <a:endParaRPr dirty="0"/>
          </a:p>
          <a:p>
            <a:pPr marL="0" indent="0">
              <a:buFont typeface="Arial" panose="020B0604020202020204" pitchFamily="34" charset="0"/>
              <a:buNone/>
              <a:defRPr/>
            </a:pPr>
            <a:r>
              <a:rPr lang="en-US" dirty="0"/>
              <a:t>- demonstration of the commitment of University to the best management practices in education;</a:t>
            </a:r>
            <a:endParaRPr dirty="0"/>
          </a:p>
          <a:p>
            <a:pPr marL="0" indent="0">
              <a:buFont typeface="Arial" panose="020B0604020202020204" pitchFamily="34" charset="0"/>
              <a:buNone/>
              <a:defRPr/>
            </a:pPr>
            <a:r>
              <a:rPr lang="en-US" dirty="0"/>
              <a:t>- introduction and development of the culture of organizational excellence;</a:t>
            </a:r>
            <a:endParaRPr dirty="0"/>
          </a:p>
          <a:p>
            <a:pPr marL="0" indent="0">
              <a:buFont typeface="Arial" panose="020B0604020202020204" pitchFamily="34" charset="0"/>
              <a:buNone/>
              <a:defRPr/>
            </a:pPr>
            <a:r>
              <a:rPr lang="en-US" dirty="0"/>
              <a:t>- better participation of stakeholders;</a:t>
            </a:r>
            <a:endParaRPr dirty="0"/>
          </a:p>
          <a:p>
            <a:pPr marL="0" indent="0">
              <a:buFont typeface="Arial" panose="020B0604020202020204" pitchFamily="34" charset="0"/>
              <a:buNone/>
              <a:defRPr/>
            </a:pPr>
            <a:r>
              <a:rPr lang="en-US" dirty="0"/>
              <a:t>- motivation for innovation and excellence.</a:t>
            </a:r>
            <a:endParaRPr dirty="0"/>
          </a:p>
          <a:p>
            <a:pPr>
              <a:defRPr/>
            </a:pPr>
            <a:endParaRPr dirty="0"/>
          </a:p>
        </p:txBody>
      </p:sp>
      <p:sp>
        <p:nvSpPr>
          <p:cNvPr id="30726" name="Текст 3"/>
          <p:cNvSpPr>
            <a:spLocks noGrp="1"/>
          </p:cNvSpPr>
          <p:nvPr>
            <p:ph type="body" sz="quarter" idx="13"/>
          </p:nvPr>
        </p:nvSpPr>
        <p:spPr bwMode="auto">
          <a:xfrm>
            <a:off x="2501900" y="1804988"/>
            <a:ext cx="5372100" cy="65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t>The benefits of implementing a management system based on the ISO 21001 standard for Universities can be the following:</a:t>
            </a:r>
            <a:endParaRPr smtClean="0"/>
          </a:p>
          <a:p>
            <a:pPr fontAlgn="base">
              <a:spcAft>
                <a:spcPct val="0"/>
              </a:spcAft>
            </a:pPr>
            <a:endParaRPr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8"/>
          <p:cNvSpPr>
            <a:spLocks noGrp="1" noChangeArrowheads="1"/>
          </p:cNvSpPr>
          <p:nvPr>
            <p:ph type="title" idx="4294967295"/>
          </p:nvPr>
        </p:nvSpPr>
        <p:spPr bwMode="auto">
          <a:xfrm>
            <a:off x="2230438" y="0"/>
            <a:ext cx="6913562" cy="1828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100000"/>
              </a:lnSpc>
            </a:pPr>
            <a:r>
              <a:rPr lang="en-US" altLang="ru-RU" sz="1600" b="1" smtClean="0">
                <a:solidFill>
                  <a:srgbClr val="3D85CA"/>
                </a:solidFill>
                <a:latin typeface="Tahoma" panose="020B0604030504040204" pitchFamily="34" charset="0"/>
                <a:cs typeface="Tahoma" panose="020B0604030504040204" pitchFamily="34" charset="0"/>
              </a:rPr>
              <a:t>RR:CONCEPT OF EDUCATION QUALITY</a:t>
            </a:r>
            <a:r>
              <a:rPr lang="ru-RU" altLang="ru-RU" sz="1600" b="1" smtClean="0">
                <a:solidFill>
                  <a:srgbClr val="3D85CA"/>
                </a:solidFill>
                <a:latin typeface="Tahoma" panose="020B0604030504040204" pitchFamily="34" charset="0"/>
                <a:cs typeface="Tahoma" panose="020B0604030504040204" pitchFamily="34" charset="0"/>
              </a:rPr>
              <a:t/>
            </a:r>
            <a:br>
              <a:rPr lang="ru-RU" altLang="ru-RU" sz="1600" b="1" smtClean="0">
                <a:solidFill>
                  <a:srgbClr val="3D85CA"/>
                </a:solidFill>
                <a:latin typeface="Tahoma" panose="020B0604030504040204" pitchFamily="34" charset="0"/>
                <a:cs typeface="Tahoma" panose="020B0604030504040204" pitchFamily="34" charset="0"/>
              </a:rPr>
            </a:br>
            <a:r>
              <a:rPr lang="ru-RU" altLang="ru-RU" sz="1600" b="1" smtClean="0">
                <a:solidFill>
                  <a:srgbClr val="3D85CA"/>
                </a:solidFill>
                <a:latin typeface="Tahoma" panose="020B0604030504040204" pitchFamily="34" charset="0"/>
                <a:cs typeface="Tahoma" panose="020B0604030504040204" pitchFamily="34" charset="0"/>
              </a:rPr>
              <a:t/>
            </a:r>
            <a:br>
              <a:rPr lang="ru-RU" altLang="ru-RU" sz="1600" b="1" smtClean="0">
                <a:solidFill>
                  <a:srgbClr val="3D85CA"/>
                </a:solidFill>
                <a:latin typeface="Tahoma" panose="020B0604030504040204" pitchFamily="34" charset="0"/>
                <a:cs typeface="Tahoma" panose="020B0604030504040204" pitchFamily="34" charset="0"/>
              </a:rPr>
            </a:br>
            <a:r>
              <a:rPr lang="ru-RU" altLang="ru-RU" sz="1600" b="1" smtClean="0">
                <a:solidFill>
                  <a:srgbClr val="3D85CA"/>
                </a:solidFill>
                <a:latin typeface="Tahoma" panose="020B0604030504040204" pitchFamily="34" charset="0"/>
                <a:cs typeface="Tahoma" panose="020B0604030504040204" pitchFamily="34" charset="0"/>
              </a:rPr>
              <a:t/>
            </a:r>
            <a:br>
              <a:rPr lang="ru-RU" altLang="ru-RU" sz="1600" b="1" smtClean="0">
                <a:solidFill>
                  <a:srgbClr val="3D85CA"/>
                </a:solidFill>
                <a:latin typeface="Tahoma" panose="020B0604030504040204" pitchFamily="34" charset="0"/>
                <a:cs typeface="Tahoma" panose="020B0604030504040204" pitchFamily="34" charset="0"/>
              </a:rPr>
            </a:br>
            <a:r>
              <a:rPr lang="en-US" altLang="ru-RU" sz="1600" b="1" smtClean="0">
                <a:solidFill>
                  <a:srgbClr val="3D85CA"/>
                </a:solidFill>
                <a:latin typeface="Tahoma" panose="020B0604030504040204" pitchFamily="34" charset="0"/>
                <a:cs typeface="Tahoma" panose="020B0604030504040204" pitchFamily="34" charset="0"/>
              </a:rPr>
              <a:t>System of activities on independent education quality assessment</a:t>
            </a:r>
          </a:p>
        </p:txBody>
      </p:sp>
      <p:sp>
        <p:nvSpPr>
          <p:cNvPr id="31747"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None/>
            </a:pPr>
            <a:endParaRPr lang="ru-RU" altLang="en-US">
              <a:cs typeface="Calibri" panose="020F0502020204030204" pitchFamily="34" charset="0"/>
            </a:endParaRPr>
          </a:p>
        </p:txBody>
      </p:sp>
      <p:sp>
        <p:nvSpPr>
          <p:cNvPr id="3" name="Стрелка вниз 2"/>
          <p:cNvSpPr/>
          <p:nvPr/>
        </p:nvSpPr>
        <p:spPr>
          <a:xfrm>
            <a:off x="3552825" y="541338"/>
            <a:ext cx="339725" cy="484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ru-RU"/>
          </a:p>
        </p:txBody>
      </p:sp>
      <p:pic>
        <p:nvPicPr>
          <p:cNvPr id="31749" name="Picture 7" descr="\\10.102.40.202\Profiles\Desktop\andrianova\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714500"/>
            <a:ext cx="6224587"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998</TotalTime>
  <Pages>0</Pages>
  <Words>3257</Words>
  <Characters>0</Characters>
  <Application>Microsoft Office PowerPoint</Application>
  <DocSecurity>0</DocSecurity>
  <PresentationFormat>On-screen Show (4:3)</PresentationFormat>
  <Lines>0</Lines>
  <Paragraphs>140</Paragraphs>
  <Slides>27</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 Unicode MS</vt:lpstr>
      <vt:lpstr>Arial</vt:lpstr>
      <vt:lpstr>Calibri</vt:lpstr>
      <vt:lpstr>Calibri Light</vt:lpstr>
      <vt:lpstr>Franklin Gothic Book</vt:lpstr>
      <vt:lpstr>Franklin Gothic Demi</vt:lpstr>
      <vt:lpstr>Tahoma</vt:lpstr>
      <vt:lpstr>Times New Roman</vt:lpstr>
      <vt:lpstr>1_Специальное оформление</vt:lpstr>
      <vt:lpstr>Специальное оформление</vt:lpstr>
      <vt:lpstr>PowerPoint Presentation</vt:lpstr>
      <vt:lpstr>PowerPoint Presentation</vt:lpstr>
      <vt:lpstr>PowerPoint Presentation</vt:lpstr>
      <vt:lpstr>CONCEPT OF EDUCATION QUALITY    «quality of system – quality of processes – quality of results» </vt:lpstr>
      <vt:lpstr>PowerPoint Presentation</vt:lpstr>
      <vt:lpstr>PowerPoint Presentation</vt:lpstr>
      <vt:lpstr>PowerPoint Presentation</vt:lpstr>
      <vt:lpstr>PowerPoint Presentation</vt:lpstr>
      <vt:lpstr>RR:CONCEPT OF EDUCATION QUALITY   System of activities on independent education quality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Козырькова</dc:creator>
  <cp:lastModifiedBy>DELL</cp:lastModifiedBy>
  <cp:revision>351</cp:revision>
  <dcterms:created xsi:type="dcterms:W3CDTF">2015-01-12T14:14:50Z</dcterms:created>
  <dcterms:modified xsi:type="dcterms:W3CDTF">2019-05-29T06:15:29Z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2057-10.2.0.5811</vt:lpwstr>
  </property>
</Properties>
</file>