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60" r:id="rId4"/>
    <p:sldId id="261" r:id="rId5"/>
    <p:sldId id="262" r:id="rId6"/>
    <p:sldId id="304" r:id="rId7"/>
    <p:sldId id="264" r:id="rId8"/>
    <p:sldId id="266" r:id="rId9"/>
    <p:sldId id="305" r:id="rId10"/>
    <p:sldId id="267" r:id="rId11"/>
    <p:sldId id="268" r:id="rId12"/>
    <p:sldId id="292" r:id="rId13"/>
    <p:sldId id="285" r:id="rId14"/>
    <p:sldId id="289" r:id="rId15"/>
  </p:sldIdLst>
  <p:sldSz cx="9144000" cy="6858000" type="screen4x3"/>
  <p:notesSz cx="6735763" cy="98663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64" autoAdjust="0"/>
  </p:normalViewPr>
  <p:slideViewPr>
    <p:cSldViewPr>
      <p:cViewPr varScale="1">
        <p:scale>
          <a:sx n="68" d="100"/>
          <a:sy n="68" d="100"/>
        </p:scale>
        <p:origin x="5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AA29EB-C370-45FE-96B7-D93E28C10AA9}" type="datetimeFigureOut">
              <a:rPr lang="zh-TW" altLang="en-US" smtClean="0"/>
              <a:pPr/>
              <a:t>2019/5/29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0296CD-4A34-4FD0-BE34-DF0DBCE618D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3872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296CD-4A34-4FD0-BE34-DF0DBCE618D2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8500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2010-A9CD-437A-84A7-FBDECE513D59}" type="datetimeFigureOut">
              <a:rPr lang="zh-TW" altLang="en-US" smtClean="0"/>
              <a:pPr/>
              <a:t>2019/5/29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E08EF-85ED-4480-A61F-F16A8907D5D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2010-A9CD-437A-84A7-FBDECE513D59}" type="datetimeFigureOut">
              <a:rPr lang="zh-TW" altLang="en-US" smtClean="0"/>
              <a:pPr/>
              <a:t>2019/5/29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E08EF-85ED-4480-A61F-F16A8907D5D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2010-A9CD-437A-84A7-FBDECE513D59}" type="datetimeFigureOut">
              <a:rPr lang="zh-TW" altLang="en-US" smtClean="0"/>
              <a:pPr/>
              <a:t>2019/5/29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E08EF-85ED-4480-A61F-F16A8907D5D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2010-A9CD-437A-84A7-FBDECE513D59}" type="datetimeFigureOut">
              <a:rPr lang="zh-TW" altLang="en-US" smtClean="0"/>
              <a:pPr/>
              <a:t>2019/5/29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E08EF-85ED-4480-A61F-F16A8907D5D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2010-A9CD-437A-84A7-FBDECE513D59}" type="datetimeFigureOut">
              <a:rPr lang="zh-TW" altLang="en-US" smtClean="0"/>
              <a:pPr/>
              <a:t>2019/5/29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E08EF-85ED-4480-A61F-F16A8907D5D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2010-A9CD-437A-84A7-FBDECE513D59}" type="datetimeFigureOut">
              <a:rPr lang="zh-TW" altLang="en-US" smtClean="0"/>
              <a:pPr/>
              <a:t>2019/5/29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E08EF-85ED-4480-A61F-F16A8907D5D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2010-A9CD-437A-84A7-FBDECE513D59}" type="datetimeFigureOut">
              <a:rPr lang="zh-TW" altLang="en-US" smtClean="0"/>
              <a:pPr/>
              <a:t>2019/5/29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E08EF-85ED-4480-A61F-F16A8907D5D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2010-A9CD-437A-84A7-FBDECE513D59}" type="datetimeFigureOut">
              <a:rPr lang="zh-TW" altLang="en-US" smtClean="0"/>
              <a:pPr/>
              <a:t>2019/5/29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E08EF-85ED-4480-A61F-F16A8907D5D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2010-A9CD-437A-84A7-FBDECE513D59}" type="datetimeFigureOut">
              <a:rPr lang="zh-TW" altLang="en-US" smtClean="0"/>
              <a:pPr/>
              <a:t>2019/5/29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E08EF-85ED-4480-A61F-F16A8907D5D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2010-A9CD-437A-84A7-FBDECE513D59}" type="datetimeFigureOut">
              <a:rPr lang="zh-TW" altLang="en-US" smtClean="0"/>
              <a:pPr/>
              <a:t>2019/5/29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E08EF-85ED-4480-A61F-F16A8907D5D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2010-A9CD-437A-84A7-FBDECE513D59}" type="datetimeFigureOut">
              <a:rPr lang="zh-TW" altLang="en-US" smtClean="0"/>
              <a:pPr/>
              <a:t>2019/5/29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E08EF-85ED-4480-A61F-F16A8907D5D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82010-A9CD-437A-84A7-FBDECE513D59}" type="datetimeFigureOut">
              <a:rPr lang="zh-TW" altLang="en-US" smtClean="0"/>
              <a:pPr/>
              <a:t>2019/5/29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E08EF-85ED-4480-A61F-F16A8907D5D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 descr="background-clea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" name="圖片 9" descr="ux-bg.png"/>
          <p:cNvPicPr>
            <a:picLocks noChangeAspect="1"/>
          </p:cNvPicPr>
          <p:nvPr/>
        </p:nvPicPr>
        <p:blipFill>
          <a:blip r:embed="rId3" cstate="print"/>
          <a:srcRect t="10101" b="8001"/>
          <a:stretch>
            <a:fillRect/>
          </a:stretch>
        </p:blipFill>
        <p:spPr>
          <a:xfrm>
            <a:off x="0" y="836712"/>
            <a:ext cx="9144000" cy="5616624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627784" y="1484784"/>
            <a:ext cx="6192688" cy="2664296"/>
          </a:xfrm>
        </p:spPr>
        <p:txBody>
          <a:bodyPr>
            <a:normAutofit fontScale="90000"/>
          </a:bodyPr>
          <a:lstStyle/>
          <a:p>
            <a:pPr algn="r"/>
            <a:r>
              <a:rPr lang="en-US" altLang="zh-TW" sz="4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Improvement and Changes of Peer Review Mechanism in New Cycle Program Accreditation in Taiwan</a:t>
            </a:r>
            <a:br>
              <a:rPr lang="en-US" altLang="zh-TW" sz="4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zh-TW" altLang="en-US" sz="42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707904" y="4005064"/>
            <a:ext cx="5328592" cy="1656184"/>
          </a:xfrm>
        </p:spPr>
        <p:txBody>
          <a:bodyPr>
            <a:noAutofit/>
          </a:bodyPr>
          <a:lstStyle/>
          <a:p>
            <a:pPr algn="r"/>
            <a:r>
              <a:rPr lang="en-US" altLang="zh-TW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Presented by Dr. Jackson Chun-Chi </a:t>
            </a:r>
            <a:r>
              <a:rPr lang="en-US" altLang="zh-TW" sz="1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Chih</a:t>
            </a:r>
            <a:endParaRPr lang="nl-NL" altLang="zh-CN" sz="1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en-US" altLang="zh-TW" sz="16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altLang="zh-TW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29</a:t>
            </a:r>
            <a:r>
              <a:rPr lang="en-US" altLang="zh-TW" sz="1600" b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altLang="zh-TW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March, 2019</a:t>
            </a:r>
          </a:p>
          <a:p>
            <a:pPr algn="r"/>
            <a:r>
              <a:rPr lang="en-US" altLang="zh-TW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Associate Research Fellow of </a:t>
            </a:r>
          </a:p>
          <a:p>
            <a:pPr algn="r"/>
            <a:r>
              <a:rPr lang="en-US" altLang="zh-TW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Higher Education Evaluation and Accreditation Council of Taiwan (HEEACT)</a:t>
            </a:r>
            <a:endParaRPr lang="nl-NL" altLang="zh-CN" sz="1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en-US" altLang="zh-TW" sz="1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3" name="圖片 12" descr="HEEACT-officia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5370" y="3212976"/>
            <a:ext cx="2650486" cy="35459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background-clea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-108520" y="-315416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Autofit/>
          </a:bodyPr>
          <a:lstStyle/>
          <a:p>
            <a:r>
              <a:rPr lang="en-US" altLang="zh-TW" sz="4000" b="1" dirty="0" smtClean="0">
                <a:latin typeface="Times New Roman" pitchFamily="18" charset="0"/>
                <a:cs typeface="Times New Roman" pitchFamily="18" charset="0"/>
              </a:rPr>
              <a:t>Comparison of two cycle Peer Review Mechanisms</a:t>
            </a:r>
            <a:endParaRPr lang="zh-TW" alt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內容版面配置區 13"/>
          <p:cNvGraphicFramePr>
            <a:graphicFrameLocks noGrp="1"/>
          </p:cNvGraphicFramePr>
          <p:nvPr>
            <p:ph idx="1"/>
          </p:nvPr>
        </p:nvGraphicFramePr>
        <p:xfrm>
          <a:off x="107504" y="1412776"/>
          <a:ext cx="8928991" cy="4824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6843"/>
                <a:gridCol w="2986454"/>
                <a:gridCol w="3665694"/>
              </a:tblGrid>
              <a:tr h="612022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2000" kern="100" dirty="0" smtClean="0">
                        <a:latin typeface="Times New Roman"/>
                        <a:ea typeface="新細明體"/>
                        <a:cs typeface="Times New Roman"/>
                      </a:endParaRPr>
                    </a:p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Second </a:t>
                      </a:r>
                      <a:r>
                        <a:rPr lang="en-US" sz="2000" kern="100" dirty="0">
                          <a:latin typeface="Times New Roman"/>
                          <a:ea typeface="新細明體"/>
                          <a:cs typeface="Times New Roman"/>
                        </a:rPr>
                        <a:t>cycle(2012-2016)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2000" kern="100" dirty="0" smtClean="0">
                        <a:latin typeface="Times New Roman"/>
                        <a:ea typeface="新細明體"/>
                        <a:cs typeface="Times New Roman"/>
                      </a:endParaRPr>
                    </a:p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Third cycle(2018-2022)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18032"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latin typeface="Times New Roman"/>
                          <a:ea typeface="新細明體"/>
                          <a:cs typeface="Times New Roman"/>
                        </a:rPr>
                        <a:t>1.Implement the </a:t>
                      </a:r>
                      <a:r>
                        <a:rPr lang="en-US" sz="2000" b="0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   </a:t>
                      </a:r>
                    </a:p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   program </a:t>
                      </a:r>
                    </a:p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   accreditation </a:t>
                      </a:r>
                      <a:endParaRPr lang="zh-TW" sz="2000" b="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Times New Roman"/>
                          <a:ea typeface="新細明體"/>
                          <a:cs typeface="Times New Roman"/>
                        </a:rPr>
                        <a:t>   Compulsory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Times New Roman"/>
                          <a:ea typeface="新細明體"/>
                          <a:cs typeface="Times New Roman"/>
                        </a:rPr>
                        <a:t>Voluntary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18032">
                <a:tc>
                  <a:txBody>
                    <a:bodyPr/>
                    <a:lstStyle/>
                    <a:p>
                      <a:pPr marL="228600" indent="-228600"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latin typeface="Times New Roman"/>
                          <a:ea typeface="新細明體"/>
                          <a:cs typeface="Times New Roman"/>
                        </a:rPr>
                        <a:t>2.Number of Standards and Indicators</a:t>
                      </a:r>
                      <a:endParaRPr lang="zh-TW" sz="2000" b="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4 Standards,14 </a:t>
                      </a:r>
                      <a:r>
                        <a:rPr lang="en-US" sz="1800" kern="100" dirty="0">
                          <a:latin typeface="Times New Roman"/>
                          <a:ea typeface="新細明體"/>
                          <a:cs typeface="Times New Roman"/>
                        </a:rPr>
                        <a:t>Core Indicators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Times New Roman"/>
                          <a:ea typeface="新細明體"/>
                          <a:cs typeface="Times New Roman"/>
                        </a:rPr>
                        <a:t>3 </a:t>
                      </a:r>
                      <a:r>
                        <a:rPr lang="en-US" sz="1800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 Standards,12 Core </a:t>
                      </a:r>
                      <a:r>
                        <a:rPr lang="en-US" sz="1800" kern="100" dirty="0">
                          <a:latin typeface="Times New Roman"/>
                          <a:ea typeface="新細明體"/>
                          <a:cs typeface="Times New Roman"/>
                        </a:rPr>
                        <a:t>Indicators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7792"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latin typeface="Times New Roman"/>
                          <a:ea typeface="新細明體"/>
                          <a:cs typeface="Times New Roman"/>
                        </a:rPr>
                        <a:t>3.Number of </a:t>
                      </a:r>
                      <a:r>
                        <a:rPr lang="en-US" sz="2000" b="1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 Peer  </a:t>
                      </a:r>
                    </a:p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   Reviewers</a:t>
                      </a:r>
                      <a:endParaRPr lang="zh-TW" sz="20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76200"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Times New Roman"/>
                          <a:ea typeface="新細明體"/>
                          <a:cs typeface="Times New Roman"/>
                        </a:rPr>
                        <a:t>5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Times New Roman"/>
                          <a:ea typeface="新細明體"/>
                          <a:cs typeface="Times New Roman"/>
                        </a:rPr>
                        <a:t>3(one can be the recommender from </a:t>
                      </a:r>
                      <a:r>
                        <a:rPr lang="en-US" sz="1800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 the</a:t>
                      </a:r>
                      <a:r>
                        <a:rPr lang="en-US" sz="1800" kern="100" baseline="0" dirty="0" smtClean="0">
                          <a:latin typeface="Times New Roman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lang="en-US" sz="1800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evaluated </a:t>
                      </a:r>
                      <a:r>
                        <a:rPr lang="en-US" sz="1800" kern="100" dirty="0">
                          <a:latin typeface="Times New Roman"/>
                          <a:ea typeface="新細明體"/>
                          <a:cs typeface="Times New Roman"/>
                        </a:rPr>
                        <a:t>program)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20626"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latin typeface="Times New Roman"/>
                          <a:ea typeface="新細明體"/>
                          <a:cs typeface="Times New Roman"/>
                        </a:rPr>
                        <a:t>4.Recommend </a:t>
                      </a:r>
                      <a:r>
                        <a:rPr lang="en-US" sz="2000" b="1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  </a:t>
                      </a:r>
                    </a:p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000" b="1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   R</a:t>
                      </a:r>
                      <a:r>
                        <a:rPr lang="en-US" sz="2000" b="1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eviewer </a:t>
                      </a:r>
                    </a:p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   mechanism</a:t>
                      </a:r>
                      <a:endParaRPr lang="zh-TW" sz="20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76200"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Times New Roman"/>
                          <a:ea typeface="新細明體"/>
                          <a:cs typeface="Times New Roman"/>
                        </a:rPr>
                        <a:t>No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Times New Roman"/>
                          <a:ea typeface="新細明體"/>
                          <a:cs typeface="Times New Roman"/>
                        </a:rPr>
                        <a:t>Yes, each program can recommend 10 reviewer candidates 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18032"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latin typeface="Times New Roman"/>
                          <a:ea typeface="新細明體"/>
                          <a:cs typeface="Times New Roman"/>
                        </a:rPr>
                        <a:t>5</a:t>
                      </a:r>
                      <a:r>
                        <a:rPr lang="en-US" sz="2000" b="1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. Reviewer </a:t>
                      </a:r>
                    </a:p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b="1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    </a:t>
                      </a:r>
                      <a:r>
                        <a:rPr lang="en-US" altLang="zh-TW" sz="2000" b="1" kern="100" dirty="0" smtClean="0">
                          <a:latin typeface="Times New Roman"/>
                          <a:ea typeface="+mn-ea"/>
                          <a:cs typeface="Times New Roman"/>
                        </a:rPr>
                        <a:t>Avoidance</a:t>
                      </a:r>
                      <a:r>
                        <a:rPr lang="en-US" sz="2000" b="1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 </a:t>
                      </a:r>
                    </a:p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b="1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    </a:t>
                      </a:r>
                      <a:r>
                        <a:rPr lang="en-US" sz="2000" b="1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mechanism</a:t>
                      </a:r>
                      <a:endParaRPr lang="zh-TW" sz="20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76200"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Times New Roman"/>
                          <a:ea typeface="新細明體"/>
                          <a:cs typeface="Times New Roman"/>
                        </a:rPr>
                        <a:t>Yes, but only can avoid the HEEACT reviewer list, and must have a specific reason.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Times New Roman"/>
                          <a:ea typeface="新細明體"/>
                          <a:cs typeface="Times New Roman"/>
                        </a:rPr>
                        <a:t>Yes, each program can list 5 avoid reviewers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pSp>
        <p:nvGrpSpPr>
          <p:cNvPr id="5" name="群組 4"/>
          <p:cNvGrpSpPr/>
          <p:nvPr/>
        </p:nvGrpSpPr>
        <p:grpSpPr>
          <a:xfrm>
            <a:off x="-36512" y="6309320"/>
            <a:ext cx="9180512" cy="548680"/>
            <a:chOff x="-36512" y="6309320"/>
            <a:chExt cx="9180512" cy="548680"/>
          </a:xfrm>
        </p:grpSpPr>
        <p:sp>
          <p:nvSpPr>
            <p:cNvPr id="6" name="矩形 5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gradFill flip="none" rotWithShape="1">
              <a:gsLst>
                <a:gs pos="0">
                  <a:srgbClr val="002060"/>
                </a:gs>
                <a:gs pos="53000">
                  <a:schemeClr val="accent1">
                    <a:lumMod val="75000"/>
                  </a:schemeClr>
                </a:gs>
                <a:gs pos="100000">
                  <a:schemeClr val="accent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-36512" y="6433591"/>
              <a:ext cx="7343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smtClean="0">
                  <a:solidFill>
                    <a:schemeClr val="bg1">
                      <a:lumMod val="95000"/>
                    </a:schemeClr>
                  </a:solidFill>
                  <a:latin typeface="Arial"/>
                  <a:ea typeface="Tahoma" pitchFamily="34" charset="0"/>
                  <a:cs typeface="Arial"/>
                </a:rPr>
                <a:t> © 2019 Higher Education Evaluation and Accreditation Council of Taiwan, HEEACT</a:t>
              </a:r>
              <a:endParaRPr lang="zh-TW" altLang="en-US" sz="1400" dirty="0">
                <a:solidFill>
                  <a:schemeClr val="bg1">
                    <a:lumMod val="95000"/>
                  </a:schemeClr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8172400" y="0"/>
            <a:ext cx="971600" cy="1008112"/>
            <a:chOff x="8172400" y="0"/>
            <a:chExt cx="971600" cy="100811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2" name="直角三角形 11"/>
            <p:cNvSpPr/>
            <p:nvPr/>
          </p:nvSpPr>
          <p:spPr>
            <a:xfrm rot="16200000" flipH="1">
              <a:off x="8154144" y="18256"/>
              <a:ext cx="1008112" cy="971600"/>
            </a:xfrm>
            <a:prstGeom prst="rtTriangl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8604448" y="116632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dirty="0" smtClean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10</a:t>
              </a:r>
              <a:endParaRPr lang="zh-TW" altLang="en-US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Comparison of two cycle Peer Review mechanism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群組 4"/>
          <p:cNvGrpSpPr/>
          <p:nvPr/>
        </p:nvGrpSpPr>
        <p:grpSpPr>
          <a:xfrm>
            <a:off x="-36512" y="6309320"/>
            <a:ext cx="9180512" cy="548680"/>
            <a:chOff x="-36512" y="6309320"/>
            <a:chExt cx="9180512" cy="548680"/>
          </a:xfrm>
        </p:grpSpPr>
        <p:sp>
          <p:nvSpPr>
            <p:cNvPr id="6" name="矩形 5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gradFill flip="none" rotWithShape="1">
              <a:gsLst>
                <a:gs pos="0">
                  <a:srgbClr val="002060"/>
                </a:gs>
                <a:gs pos="53000">
                  <a:schemeClr val="accent1">
                    <a:lumMod val="75000"/>
                  </a:schemeClr>
                </a:gs>
                <a:gs pos="100000">
                  <a:schemeClr val="accent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-36512" y="6433591"/>
              <a:ext cx="7343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smtClean="0">
                  <a:solidFill>
                    <a:schemeClr val="bg1">
                      <a:lumMod val="95000"/>
                    </a:schemeClr>
                  </a:solidFill>
                  <a:latin typeface="Arial"/>
                  <a:ea typeface="Tahoma" pitchFamily="34" charset="0"/>
                  <a:cs typeface="Arial"/>
                </a:rPr>
                <a:t> © 2019 Higher Education Evaluation and Accreditation Council of Taiwan, HEEACT</a:t>
              </a:r>
              <a:endParaRPr lang="zh-TW" altLang="en-US" sz="1400" dirty="0">
                <a:solidFill>
                  <a:schemeClr val="bg1">
                    <a:lumMod val="95000"/>
                  </a:schemeClr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8" name="群組 7"/>
          <p:cNvGrpSpPr/>
          <p:nvPr/>
        </p:nvGrpSpPr>
        <p:grpSpPr>
          <a:xfrm>
            <a:off x="8172400" y="0"/>
            <a:ext cx="971600" cy="1008112"/>
            <a:chOff x="8172400" y="0"/>
            <a:chExt cx="971600" cy="100811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9" name="直角三角形 8"/>
            <p:cNvSpPr/>
            <p:nvPr/>
          </p:nvSpPr>
          <p:spPr>
            <a:xfrm rot="16200000" flipH="1">
              <a:off x="8154144" y="18256"/>
              <a:ext cx="1008112" cy="971600"/>
            </a:xfrm>
            <a:prstGeom prst="rtTriangl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0" name="文字方塊 9"/>
            <p:cNvSpPr txBox="1"/>
            <p:nvPr/>
          </p:nvSpPr>
          <p:spPr>
            <a:xfrm>
              <a:off x="8604448" y="116632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11</a:t>
              </a:r>
              <a:endParaRPr lang="zh-TW" altLang="en-US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graphicFrame>
        <p:nvGraphicFramePr>
          <p:cNvPr id="22" name="表格 21"/>
          <p:cNvGraphicFramePr>
            <a:graphicFrameLocks noGrp="1"/>
          </p:cNvGraphicFramePr>
          <p:nvPr/>
        </p:nvGraphicFramePr>
        <p:xfrm>
          <a:off x="107504" y="1556792"/>
          <a:ext cx="9036496" cy="46683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3096344"/>
                <a:gridCol w="3275856"/>
              </a:tblGrid>
              <a:tr h="432048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2000" kern="100" dirty="0" smtClean="0">
                        <a:latin typeface="Times New Roman"/>
                        <a:ea typeface="新細明體"/>
                        <a:cs typeface="Times New Roman"/>
                      </a:endParaRPr>
                    </a:p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Second </a:t>
                      </a:r>
                      <a:r>
                        <a:rPr lang="en-US" sz="2000" kern="100" dirty="0">
                          <a:latin typeface="Times New Roman"/>
                          <a:ea typeface="新細明體"/>
                          <a:cs typeface="Times New Roman"/>
                        </a:rPr>
                        <a:t>cycle(2012-2016)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2000" kern="100" dirty="0" smtClean="0">
                        <a:latin typeface="Times New Roman"/>
                        <a:ea typeface="新細明體"/>
                        <a:cs typeface="Times New Roman"/>
                      </a:endParaRPr>
                    </a:p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Third cycle(2018-2022</a:t>
                      </a:r>
                      <a:r>
                        <a:rPr lang="en-US" sz="2000" kern="100" dirty="0">
                          <a:latin typeface="Times New Roman"/>
                          <a:ea typeface="新細明體"/>
                          <a:cs typeface="Times New Roman"/>
                        </a:rPr>
                        <a:t>)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1589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Times New Roman"/>
                          <a:ea typeface="新細明體"/>
                          <a:cs typeface="Times New Roman"/>
                        </a:rPr>
                        <a:t>6.Document Review</a:t>
                      </a:r>
                      <a:endParaRPr lang="zh-TW" sz="18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Times New Roman"/>
                          <a:ea typeface="新細明體"/>
                          <a:cs typeface="Times New Roman"/>
                        </a:rPr>
                        <a:t> </a:t>
                      </a:r>
                      <a:endParaRPr lang="zh-TW" sz="18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Reviewers verify </a:t>
                      </a:r>
                      <a:r>
                        <a:rPr lang="en-US" sz="1600" kern="100" dirty="0">
                          <a:latin typeface="Times New Roman"/>
                          <a:ea typeface="新細明體"/>
                          <a:cs typeface="Times New Roman"/>
                        </a:rPr>
                        <a:t>the self- evaluation reports, and </a:t>
                      </a:r>
                      <a:r>
                        <a:rPr lang="en-US" sz="1600" b="1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file the </a:t>
                      </a:r>
                      <a:r>
                        <a:rPr lang="en-US" sz="1600" b="1" kern="100" dirty="0">
                          <a:latin typeface="Times New Roman"/>
                          <a:ea typeface="新細明體"/>
                          <a:cs typeface="Times New Roman"/>
                        </a:rPr>
                        <a:t>questions to the </a:t>
                      </a:r>
                      <a:r>
                        <a:rPr lang="en-US" sz="1600" b="1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evaluated Programs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latin typeface="Times New Roman"/>
                          <a:ea typeface="新細明體"/>
                          <a:cs typeface="Times New Roman"/>
                        </a:rPr>
                        <a:t>Reviewers should discuss the self-evaluation </a:t>
                      </a:r>
                      <a:r>
                        <a:rPr lang="en-US" sz="1600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reports on line, </a:t>
                      </a:r>
                      <a:r>
                        <a:rPr lang="en-US" sz="1600" kern="100" dirty="0">
                          <a:latin typeface="Times New Roman"/>
                          <a:ea typeface="新細明體"/>
                          <a:cs typeface="Times New Roman"/>
                        </a:rPr>
                        <a:t>and </a:t>
                      </a:r>
                      <a:r>
                        <a:rPr lang="en-US" sz="1600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must </a:t>
                      </a:r>
                      <a:r>
                        <a:rPr lang="en-US" sz="1600" b="1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write </a:t>
                      </a:r>
                      <a:r>
                        <a:rPr lang="en-US" sz="1600" b="1" kern="100" dirty="0">
                          <a:latin typeface="Times New Roman"/>
                          <a:ea typeface="新細明體"/>
                          <a:cs typeface="Times New Roman"/>
                        </a:rPr>
                        <a:t>the draft reports before the on-site visit.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76200" indent="-7620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7.</a:t>
                      </a:r>
                      <a:r>
                        <a:rPr lang="en-US" altLang="zh-TW" sz="1800" b="1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S</a:t>
                      </a:r>
                      <a:r>
                        <a:rPr lang="en-US" sz="1800" b="1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elf </a:t>
                      </a:r>
                      <a:r>
                        <a:rPr lang="en-US" sz="1800" b="1" kern="100" dirty="0">
                          <a:latin typeface="Times New Roman"/>
                          <a:ea typeface="新細明體"/>
                          <a:cs typeface="Times New Roman"/>
                        </a:rPr>
                        <a:t>evaluation report </a:t>
                      </a:r>
                      <a:r>
                        <a:rPr lang="zh-TW" altLang="en-US" sz="1800" b="1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  </a:t>
                      </a:r>
                      <a:endParaRPr lang="en-US" altLang="zh-TW" sz="1800" b="1" kern="100" dirty="0" smtClean="0">
                        <a:latin typeface="Times New Roman"/>
                        <a:ea typeface="新細明體"/>
                        <a:cs typeface="Times New Roman"/>
                      </a:endParaRPr>
                    </a:p>
                    <a:p>
                      <a:pPr marL="76200" indent="-7620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b="1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    </a:t>
                      </a:r>
                      <a:r>
                        <a:rPr lang="en-US" sz="1800" b="1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questions  </a:t>
                      </a:r>
                      <a:endParaRPr lang="zh-TW" sz="18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latin typeface="Times New Roman"/>
                          <a:ea typeface="新細明體"/>
                          <a:cs typeface="Times New Roman"/>
                        </a:rPr>
                        <a:t>Send to university one week before onsite </a:t>
                      </a:r>
                      <a:r>
                        <a:rPr lang="en-US" sz="1600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visit.</a:t>
                      </a:r>
                      <a:endParaRPr lang="zh-TW" sz="1600" kern="100" dirty="0"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latin typeface="Times New Roman"/>
                          <a:ea typeface="新細明體"/>
                          <a:cs typeface="Times New Roman"/>
                        </a:rPr>
                        <a:t>Then </a:t>
                      </a:r>
                      <a:r>
                        <a:rPr lang="en-US" sz="1600" b="1" kern="100" dirty="0">
                          <a:latin typeface="Times New Roman"/>
                          <a:ea typeface="新細明體"/>
                          <a:cs typeface="Times New Roman"/>
                        </a:rPr>
                        <a:t>verify the reply in the on-site day.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Times New Roman"/>
                          <a:ea typeface="新細明體"/>
                          <a:cs typeface="Times New Roman"/>
                        </a:rPr>
                        <a:t>Send to university and verify  the reply</a:t>
                      </a:r>
                      <a:r>
                        <a:rPr lang="en-US" sz="1600" kern="100" dirty="0">
                          <a:latin typeface="Times New Roman"/>
                          <a:ea typeface="新細明體"/>
                          <a:cs typeface="Times New Roman"/>
                        </a:rPr>
                        <a:t>, if the reviewers are satisfied with the answers, then proceed onsite visit. If not, do the procedure </a:t>
                      </a:r>
                      <a:r>
                        <a:rPr lang="en-US" sz="1600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again.</a:t>
                      </a:r>
                      <a:endParaRPr lang="zh-TW" sz="1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Times New Roman"/>
                          <a:ea typeface="新細明體"/>
                          <a:cs typeface="Times New Roman"/>
                        </a:rPr>
                        <a:t>8.Online review mechanism</a:t>
                      </a:r>
                      <a:endParaRPr lang="zh-TW" sz="18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latin typeface="Times New Roman"/>
                          <a:ea typeface="新細明體"/>
                          <a:cs typeface="Times New Roman"/>
                        </a:rPr>
                        <a:t>No</a:t>
                      </a:r>
                      <a:endParaRPr lang="zh-TW" sz="1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Program </a:t>
                      </a:r>
                      <a:r>
                        <a:rPr lang="en-US" sz="1600" kern="100" dirty="0">
                          <a:latin typeface="Times New Roman"/>
                          <a:ea typeface="新細明體"/>
                          <a:cs typeface="Times New Roman"/>
                        </a:rPr>
                        <a:t>and Peer reviewers should upload and download documents related to reviews</a:t>
                      </a:r>
                      <a:endParaRPr lang="zh-TW" sz="1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Times New Roman"/>
                          <a:ea typeface="新細明體"/>
                          <a:cs typeface="Times New Roman"/>
                        </a:rPr>
                        <a:t>9.On-site days</a:t>
                      </a:r>
                      <a:endParaRPr lang="zh-TW" sz="18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latin typeface="Times New Roman"/>
                          <a:ea typeface="新細明體"/>
                          <a:cs typeface="Times New Roman"/>
                        </a:rPr>
                        <a:t>2</a:t>
                      </a:r>
                      <a:endParaRPr lang="zh-TW" sz="16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latin typeface="Times New Roman"/>
                          <a:ea typeface="新細明體"/>
                          <a:cs typeface="Times New Roman"/>
                        </a:rPr>
                        <a:t>1</a:t>
                      </a:r>
                      <a:endParaRPr lang="zh-TW" sz="1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Times New Roman"/>
                          <a:ea typeface="新細明體"/>
                          <a:cs typeface="Times New Roman"/>
                        </a:rPr>
                        <a:t>10.</a:t>
                      </a:r>
                      <a:r>
                        <a:rPr lang="en-US" sz="1800" b="1" kern="100" dirty="0">
                          <a:latin typeface="Calibri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lang="en-US" sz="1800" b="1" kern="100" dirty="0">
                          <a:latin typeface="Times New Roman"/>
                          <a:ea typeface="新細明體"/>
                          <a:cs typeface="Times New Roman"/>
                        </a:rPr>
                        <a:t>Comprehensive discussions with faculty procedure before writing the report</a:t>
                      </a:r>
                      <a:endParaRPr lang="zh-TW" sz="18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latin typeface="Times New Roman"/>
                          <a:ea typeface="新細明體"/>
                          <a:cs typeface="Times New Roman"/>
                        </a:rPr>
                        <a:t>No</a:t>
                      </a:r>
                      <a:endParaRPr lang="zh-TW" sz="1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Yes(to</a:t>
                      </a:r>
                      <a:r>
                        <a:rPr lang="en-US" sz="1600" kern="100" baseline="0" dirty="0" smtClean="0">
                          <a:latin typeface="Times New Roman"/>
                          <a:ea typeface="新細明體"/>
                          <a:cs typeface="Times New Roman"/>
                        </a:rPr>
                        <a:t> clarify key findings with the evaluated program)</a:t>
                      </a:r>
                      <a:endParaRPr lang="zh-TW" sz="1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background-clea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92696"/>
          </a:xfrm>
        </p:spPr>
        <p:txBody>
          <a:bodyPr>
            <a:noAutofit/>
          </a:bodyPr>
          <a:lstStyle/>
          <a:p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 3 Viewpoints to  Share</a:t>
            </a:r>
            <a:endParaRPr lang="zh-TW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052736"/>
            <a:ext cx="8568952" cy="5112568"/>
          </a:xfrm>
        </p:spPr>
        <p:txBody>
          <a:bodyPr>
            <a:noAutofit/>
          </a:bodyPr>
          <a:lstStyle/>
          <a:p>
            <a:pPr marL="514350" lvl="0" indent="-514350">
              <a:spcBef>
                <a:spcPts val="0"/>
              </a:spcBef>
              <a:buNone/>
            </a:pP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※ The QA agencies must </a:t>
            </a:r>
            <a:r>
              <a:rPr lang="en-US" altLang="zh-TW" sz="2800" b="1" dirty="0" smtClean="0">
                <a:latin typeface="Times New Roman" pitchFamily="18" charset="0"/>
                <a:cs typeface="Times New Roman" pitchFamily="18" charset="0"/>
              </a:rPr>
              <a:t>regulate and help peer reviewers responsible for their duties and roles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lvl="0" indent="-514350">
              <a:spcBef>
                <a:spcPts val="0"/>
              </a:spcBef>
              <a:buNone/>
            </a:pPr>
            <a:endParaRPr lang="en-US" altLang="zh-TW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ts val="0"/>
              </a:spcBef>
              <a:buNone/>
            </a:pP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※The QA agencies </a:t>
            </a:r>
            <a:r>
              <a:rPr lang="en-US" altLang="zh-TW" sz="2800" b="1" dirty="0" smtClean="0">
                <a:latin typeface="Times New Roman" pitchFamily="18" charset="0"/>
                <a:cs typeface="Times New Roman" pitchFamily="18" charset="0"/>
              </a:rPr>
              <a:t>must reduce the evaluation administrative loadings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altLang="zh-TW" sz="2800" b="1" dirty="0" smtClean="0">
                <a:latin typeface="Times New Roman" pitchFamily="18" charset="0"/>
                <a:cs typeface="Times New Roman" pitchFamily="18" charset="0"/>
              </a:rPr>
              <a:t>strive for evidence-based quality of program</a:t>
            </a:r>
            <a:endParaRPr lang="en-US" altLang="zh-TW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ts val="0"/>
              </a:spcBef>
              <a:buNone/>
            </a:pPr>
            <a:endParaRPr lang="en-US" altLang="zh-TW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ts val="0"/>
              </a:spcBef>
              <a:buNone/>
            </a:pP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※</a:t>
            </a:r>
            <a:r>
              <a:rPr lang="en-US" altLang="zh-TW" sz="2800" b="1" dirty="0" smtClean="0">
                <a:latin typeface="Times New Roman" pitchFamily="18" charset="0"/>
                <a:cs typeface="Times New Roman" pitchFamily="18" charset="0"/>
              </a:rPr>
              <a:t>The relationship 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between  QA agencies and the evaluated program is  more like </a:t>
            </a:r>
            <a:r>
              <a:rPr lang="en-US" altLang="zh-TW" sz="2800" b="1" dirty="0" smtClean="0">
                <a:latin typeface="Times New Roman" pitchFamily="18" charset="0"/>
                <a:cs typeface="Times New Roman" pitchFamily="18" charset="0"/>
              </a:rPr>
              <a:t>a partner 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than </a:t>
            </a:r>
            <a:r>
              <a:rPr lang="en-US" altLang="zh-TW" sz="28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800" b="1" smtClean="0">
                <a:latin typeface="Times New Roman" pitchFamily="18" charset="0"/>
                <a:cs typeface="Times New Roman" pitchFamily="18" charset="0"/>
              </a:rPr>
              <a:t>regulator</a:t>
            </a:r>
            <a:r>
              <a:rPr lang="en-US" altLang="zh-TW" sz="2800" smtClean="0">
                <a:latin typeface="Times New Roman" pitchFamily="18" charset="0"/>
                <a:cs typeface="Times New Roman" pitchFamily="18" charset="0"/>
              </a:rPr>
              <a:t>.  </a:t>
            </a:r>
            <a:endParaRPr lang="en-US" altLang="zh-TW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ts val="0"/>
              </a:spcBef>
              <a:buNone/>
            </a:pPr>
            <a:endParaRPr lang="zh-TW" altLang="zh-TW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spcBef>
                <a:spcPts val="0"/>
              </a:spcBef>
              <a:buNone/>
            </a:pPr>
            <a:endParaRPr lang="zh-TW" altLang="zh-TW" sz="1600" dirty="0" smtClean="0"/>
          </a:p>
          <a:p>
            <a:pPr marL="514350" indent="-514350">
              <a:spcBef>
                <a:spcPts val="0"/>
              </a:spcBef>
              <a:buNone/>
            </a:pPr>
            <a:endParaRPr lang="en-US" altLang="zh-TW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spcBef>
                <a:spcPts val="0"/>
              </a:spcBef>
              <a:buNone/>
            </a:pPr>
            <a:endParaRPr lang="en-US" altLang="zh-TW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altLang="zh-TW" sz="1800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en-US" altLang="zh-TW" sz="14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en-US" altLang="zh-TW" sz="14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en-US" altLang="zh-TW" sz="18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zh-TW" altLang="en-US" sz="1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群組 4"/>
          <p:cNvGrpSpPr/>
          <p:nvPr/>
        </p:nvGrpSpPr>
        <p:grpSpPr>
          <a:xfrm>
            <a:off x="-36512" y="6309320"/>
            <a:ext cx="9180512" cy="548680"/>
            <a:chOff x="-36512" y="6309320"/>
            <a:chExt cx="9180512" cy="548680"/>
          </a:xfrm>
        </p:grpSpPr>
        <p:sp>
          <p:nvSpPr>
            <p:cNvPr id="6" name="矩形 5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gradFill flip="none" rotWithShape="1">
              <a:gsLst>
                <a:gs pos="0">
                  <a:srgbClr val="002060"/>
                </a:gs>
                <a:gs pos="53000">
                  <a:schemeClr val="accent1">
                    <a:lumMod val="75000"/>
                  </a:schemeClr>
                </a:gs>
                <a:gs pos="100000">
                  <a:schemeClr val="accent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-36512" y="6433591"/>
              <a:ext cx="7343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smtClean="0">
                  <a:solidFill>
                    <a:schemeClr val="bg1">
                      <a:lumMod val="95000"/>
                    </a:schemeClr>
                  </a:solidFill>
                  <a:latin typeface="Arial"/>
                  <a:ea typeface="Tahoma" pitchFamily="34" charset="0"/>
                  <a:cs typeface="Arial"/>
                </a:rPr>
                <a:t> © 2019 Higher Education Evaluation and Accreditation Council of Taiwan, HEEACT</a:t>
              </a:r>
              <a:endParaRPr lang="zh-TW" altLang="en-US" sz="1400" dirty="0">
                <a:solidFill>
                  <a:schemeClr val="bg1">
                    <a:lumMod val="95000"/>
                  </a:schemeClr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8" name="群組 7"/>
          <p:cNvGrpSpPr/>
          <p:nvPr/>
        </p:nvGrpSpPr>
        <p:grpSpPr>
          <a:xfrm>
            <a:off x="8172400" y="0"/>
            <a:ext cx="971600" cy="1008112"/>
            <a:chOff x="8172400" y="0"/>
            <a:chExt cx="971600" cy="100811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9" name="直角三角形 8"/>
            <p:cNvSpPr/>
            <p:nvPr/>
          </p:nvSpPr>
          <p:spPr>
            <a:xfrm rot="16200000" flipH="1">
              <a:off x="8154144" y="18256"/>
              <a:ext cx="1008112" cy="971600"/>
            </a:xfrm>
            <a:prstGeom prst="rtTriangl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0" name="文字方塊 9"/>
            <p:cNvSpPr txBox="1"/>
            <p:nvPr/>
          </p:nvSpPr>
          <p:spPr>
            <a:xfrm>
              <a:off x="8604448" y="116632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dirty="0" smtClean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12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background-clea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b="1" dirty="0" smtClean="0">
                <a:latin typeface="Times New Roman" pitchFamily="18" charset="0"/>
                <a:cs typeface="Times New Roman" pitchFamily="18" charset="0"/>
              </a:rPr>
              <a:t>Conclusion</a:t>
            </a:r>
            <a:endParaRPr lang="zh-TW" alt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4896544"/>
          </a:xfrm>
        </p:spPr>
        <p:txBody>
          <a:bodyPr>
            <a:noAutofit/>
          </a:bodyPr>
          <a:lstStyle/>
          <a:p>
            <a:r>
              <a:rPr lang="en-US" altLang="zh-TW" sz="2800" b="1" dirty="0" smtClean="0">
                <a:latin typeface="Times New Roman" pitchFamily="18" charset="0"/>
                <a:cs typeface="Times New Roman" pitchFamily="18" charset="0"/>
              </a:rPr>
              <a:t>Peer review mechanism 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has become the </a:t>
            </a:r>
            <a:r>
              <a:rPr lang="en-US" altLang="zh-TW" sz="2800" b="1" dirty="0" smtClean="0">
                <a:latin typeface="Times New Roman" pitchFamily="18" charset="0"/>
                <a:cs typeface="Times New Roman" pitchFamily="18" charset="0"/>
              </a:rPr>
              <a:t>key success factor 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of higher education quality assurance nowadays. </a:t>
            </a:r>
            <a:r>
              <a:rPr lang="en-US" altLang="zh-TW" sz="2800" b="1" dirty="0" smtClean="0">
                <a:latin typeface="Times New Roman" pitchFamily="18" charset="0"/>
                <a:cs typeface="Times New Roman" pitchFamily="18" charset="0"/>
              </a:rPr>
              <a:t>Professionalism is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 the main reasons quality assurance agencies </a:t>
            </a:r>
            <a:r>
              <a:rPr lang="en-US" altLang="zh-TW" sz="2800" b="1" dirty="0" smtClean="0">
                <a:latin typeface="Times New Roman" pitchFamily="18" charset="0"/>
                <a:cs typeface="Times New Roman" pitchFamily="18" charset="0"/>
              </a:rPr>
              <a:t>imply peer review mechanism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altLang="zh-TW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How to </a:t>
            </a:r>
            <a:r>
              <a:rPr lang="en-US" altLang="zh-TW" sz="2800" b="1" dirty="0" smtClean="0">
                <a:latin typeface="Times New Roman" pitchFamily="18" charset="0"/>
                <a:cs typeface="Times New Roman" pitchFamily="18" charset="0"/>
              </a:rPr>
              <a:t>make this mechanism work and success 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is the quality assurance agencies’ </a:t>
            </a:r>
            <a:r>
              <a:rPr lang="en-US" altLang="zh-TW" sz="2800" b="1" dirty="0" smtClean="0">
                <a:latin typeface="Times New Roman" pitchFamily="18" charset="0"/>
                <a:cs typeface="Times New Roman" pitchFamily="18" charset="0"/>
              </a:rPr>
              <a:t>responsibilities and professionalism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pSp>
        <p:nvGrpSpPr>
          <p:cNvPr id="5" name="群組 7"/>
          <p:cNvGrpSpPr/>
          <p:nvPr/>
        </p:nvGrpSpPr>
        <p:grpSpPr>
          <a:xfrm>
            <a:off x="8172400" y="0"/>
            <a:ext cx="971600" cy="1008112"/>
            <a:chOff x="8172400" y="0"/>
            <a:chExt cx="971600" cy="100811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6" name="直角三角形 5"/>
            <p:cNvSpPr/>
            <p:nvPr/>
          </p:nvSpPr>
          <p:spPr>
            <a:xfrm rot="16200000" flipH="1">
              <a:off x="8154144" y="18256"/>
              <a:ext cx="1008112" cy="971600"/>
            </a:xfrm>
            <a:prstGeom prst="rtTriangl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8604448" y="116632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dirty="0" smtClean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13</a:t>
              </a:r>
            </a:p>
          </p:txBody>
        </p:sp>
      </p:grpSp>
      <p:grpSp>
        <p:nvGrpSpPr>
          <p:cNvPr id="8" name="群組 4"/>
          <p:cNvGrpSpPr/>
          <p:nvPr/>
        </p:nvGrpSpPr>
        <p:grpSpPr>
          <a:xfrm>
            <a:off x="-36512" y="6309320"/>
            <a:ext cx="9180512" cy="548680"/>
            <a:chOff x="-36512" y="6309320"/>
            <a:chExt cx="9180512" cy="548680"/>
          </a:xfrm>
        </p:grpSpPr>
        <p:sp>
          <p:nvSpPr>
            <p:cNvPr id="9" name="矩形 8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gradFill flip="none" rotWithShape="1">
              <a:gsLst>
                <a:gs pos="0">
                  <a:srgbClr val="002060"/>
                </a:gs>
                <a:gs pos="53000">
                  <a:schemeClr val="accent1">
                    <a:lumMod val="75000"/>
                  </a:schemeClr>
                </a:gs>
                <a:gs pos="100000">
                  <a:schemeClr val="accent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文字方塊 9"/>
            <p:cNvSpPr txBox="1"/>
            <p:nvPr/>
          </p:nvSpPr>
          <p:spPr>
            <a:xfrm>
              <a:off x="-36512" y="6433591"/>
              <a:ext cx="7343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smtClean="0">
                  <a:solidFill>
                    <a:schemeClr val="bg1">
                      <a:lumMod val="95000"/>
                    </a:schemeClr>
                  </a:solidFill>
                  <a:latin typeface="Arial"/>
                  <a:ea typeface="Tahoma" pitchFamily="34" charset="0"/>
                  <a:cs typeface="Arial"/>
                </a:rPr>
                <a:t> © 2019 Higher Education Evaluation and Accreditation Council of Taiwan, HEEACT</a:t>
              </a:r>
              <a:endParaRPr lang="zh-TW" altLang="en-US" sz="1400" dirty="0">
                <a:solidFill>
                  <a:schemeClr val="bg1">
                    <a:lumMod val="95000"/>
                  </a:schemeClr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 descr="background-clea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" name="圖片 9" descr="ux-bg.png"/>
          <p:cNvPicPr>
            <a:picLocks noChangeAspect="1"/>
          </p:cNvPicPr>
          <p:nvPr/>
        </p:nvPicPr>
        <p:blipFill>
          <a:blip r:embed="rId3" cstate="print"/>
          <a:srcRect t="10101" b="8001"/>
          <a:stretch>
            <a:fillRect/>
          </a:stretch>
        </p:blipFill>
        <p:spPr>
          <a:xfrm>
            <a:off x="0" y="692696"/>
            <a:ext cx="9144000" cy="5616624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915816" y="1052736"/>
            <a:ext cx="5904656" cy="2952328"/>
          </a:xfrm>
        </p:spPr>
        <p:txBody>
          <a:bodyPr>
            <a:normAutofit/>
          </a:bodyPr>
          <a:lstStyle/>
          <a:p>
            <a:r>
              <a:rPr lang="ms-MY" altLang="zh-TW" sz="4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Thank you for your attention!!!</a:t>
            </a:r>
            <a:endParaRPr lang="zh-TW" alt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19872" y="4581128"/>
            <a:ext cx="5400600" cy="1368152"/>
          </a:xfrm>
        </p:spPr>
        <p:txBody>
          <a:bodyPr>
            <a:noAutofit/>
          </a:bodyPr>
          <a:lstStyle/>
          <a:p>
            <a:pPr algn="r"/>
            <a:r>
              <a:rPr lang="en-US" altLang="zh-TW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Higher Education Evaluation &amp; Accreditation Council of Taiwan (HEEACT)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background-clea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Outline of Presentation 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51304" cy="4525963"/>
          </a:xfrm>
        </p:spPr>
        <p:txBody>
          <a:bodyPr>
            <a:normAutofit/>
          </a:bodyPr>
          <a:lstStyle/>
          <a:p>
            <a:r>
              <a:rPr lang="en-US" altLang="zh-TW" sz="2800" b="1" dirty="0" smtClean="0">
                <a:latin typeface="Times New Roman" pitchFamily="18" charset="0"/>
                <a:cs typeface="Times New Roman" pitchFamily="18" charset="0"/>
              </a:rPr>
              <a:t>Introduction of Peer Review and its Mechanism</a:t>
            </a:r>
          </a:p>
          <a:p>
            <a:pPr lvl="1"/>
            <a:r>
              <a:rPr lang="en-US" altLang="zh-TW" sz="2400" b="1" dirty="0" smtClean="0">
                <a:latin typeface="Times New Roman" pitchFamily="18" charset="0"/>
                <a:cs typeface="Times New Roman" pitchFamily="18" charset="0"/>
              </a:rPr>
              <a:t>What is peer and peer review?</a:t>
            </a:r>
          </a:p>
          <a:p>
            <a:pPr lvl="1"/>
            <a:r>
              <a:rPr lang="en-US" altLang="zh-TW" sz="2400" b="1" dirty="0" smtClean="0">
                <a:latin typeface="Times New Roman" pitchFamily="18" charset="0"/>
                <a:cs typeface="Times New Roman" pitchFamily="18" charset="0"/>
              </a:rPr>
              <a:t>Why we need peer review mechanism?</a:t>
            </a:r>
            <a:endParaRPr lang="zh-TW" altLang="zh-TW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TW" sz="2800" b="1" dirty="0" smtClean="0">
                <a:latin typeface="Times New Roman" pitchFamily="18" charset="0"/>
                <a:cs typeface="Times New Roman" pitchFamily="18" charset="0"/>
              </a:rPr>
              <a:t>Improvement and Changes of peer review mechanism in Taiwan</a:t>
            </a:r>
            <a:endParaRPr lang="zh-TW" altLang="zh-TW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TW" sz="2800" b="1" dirty="0" smtClean="0">
                <a:latin typeface="Times New Roman" pitchFamily="18" charset="0"/>
                <a:cs typeface="Times New Roman" pitchFamily="18" charset="0"/>
              </a:rPr>
              <a:t>Conclusion</a:t>
            </a:r>
            <a:endParaRPr lang="zh-TW" altLang="zh-TW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zh-TW" altLang="en-US" sz="2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群組 4"/>
          <p:cNvGrpSpPr/>
          <p:nvPr/>
        </p:nvGrpSpPr>
        <p:grpSpPr>
          <a:xfrm>
            <a:off x="-36512" y="6309320"/>
            <a:ext cx="9180512" cy="548680"/>
            <a:chOff x="-36512" y="6309320"/>
            <a:chExt cx="9180512" cy="548680"/>
          </a:xfrm>
        </p:grpSpPr>
        <p:sp>
          <p:nvSpPr>
            <p:cNvPr id="6" name="矩形 5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gradFill flip="none" rotWithShape="1">
              <a:gsLst>
                <a:gs pos="0">
                  <a:srgbClr val="002060"/>
                </a:gs>
                <a:gs pos="53000">
                  <a:schemeClr val="accent1">
                    <a:lumMod val="75000"/>
                  </a:schemeClr>
                </a:gs>
                <a:gs pos="100000">
                  <a:schemeClr val="accent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-36512" y="6433591"/>
              <a:ext cx="7343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smtClean="0">
                  <a:solidFill>
                    <a:schemeClr val="bg1">
                      <a:lumMod val="95000"/>
                    </a:schemeClr>
                  </a:solidFill>
                  <a:latin typeface="Arial"/>
                  <a:ea typeface="Tahoma" pitchFamily="34" charset="0"/>
                  <a:cs typeface="Arial"/>
                </a:rPr>
                <a:t> © 2019 Higher Education Evaluation and Accreditation Council of Taiwan, HEEACT</a:t>
              </a:r>
              <a:endParaRPr lang="zh-TW" altLang="en-US" sz="1400" dirty="0">
                <a:solidFill>
                  <a:schemeClr val="bg1">
                    <a:lumMod val="95000"/>
                  </a:schemeClr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8" name="群組 7"/>
          <p:cNvGrpSpPr/>
          <p:nvPr/>
        </p:nvGrpSpPr>
        <p:grpSpPr>
          <a:xfrm>
            <a:off x="8172400" y="0"/>
            <a:ext cx="971600" cy="1008112"/>
            <a:chOff x="8172400" y="0"/>
            <a:chExt cx="971600" cy="100811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9" name="直角三角形 8"/>
            <p:cNvSpPr/>
            <p:nvPr/>
          </p:nvSpPr>
          <p:spPr>
            <a:xfrm rot="16200000" flipH="1">
              <a:off x="8154144" y="18256"/>
              <a:ext cx="1008112" cy="971600"/>
            </a:xfrm>
            <a:prstGeom prst="rtTriangl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0" name="文字方塊 9"/>
            <p:cNvSpPr txBox="1"/>
            <p:nvPr/>
          </p:nvSpPr>
          <p:spPr>
            <a:xfrm>
              <a:off x="8604448" y="116632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  <a:endParaRPr lang="zh-TW" altLang="en-US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background-clea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179512" y="692696"/>
            <a:ext cx="8784976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73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zh-TW" altLang="en-US" sz="17300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圖片 1" descr="ux-bg-1.png"/>
          <p:cNvPicPr>
            <a:picLocks noChangeAspect="1"/>
          </p:cNvPicPr>
          <p:nvPr/>
        </p:nvPicPr>
        <p:blipFill>
          <a:blip r:embed="rId3" cstate="print"/>
          <a:srcRect t="10101" b="47900"/>
          <a:stretch>
            <a:fillRect/>
          </a:stretch>
        </p:blipFill>
        <p:spPr>
          <a:xfrm>
            <a:off x="0" y="3159264"/>
            <a:ext cx="9144000" cy="2880320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2915816" y="3933056"/>
            <a:ext cx="62281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Introduction of Peer Review and its Mechanism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圖片 9" descr="background-clea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1196752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4000" b="1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72208"/>
            <a:ext cx="8229600" cy="470912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altLang="zh-TW" sz="2800" b="1" dirty="0" smtClean="0">
                <a:latin typeface="Times New Roman" pitchFamily="18" charset="0"/>
                <a:cs typeface="Times New Roman" pitchFamily="18" charset="0"/>
              </a:rPr>
              <a:t>Self evaluation 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combined with</a:t>
            </a:r>
            <a:r>
              <a:rPr lang="en-US" altLang="zh-TW" sz="2800" b="1" dirty="0" smtClean="0">
                <a:latin typeface="Times New Roman" pitchFamily="18" charset="0"/>
                <a:cs typeface="Times New Roman" pitchFamily="18" charset="0"/>
              </a:rPr>
              <a:t> the external evaluation </a:t>
            </a:r>
          </a:p>
          <a:p>
            <a:pPr>
              <a:spcBef>
                <a:spcPts val="0"/>
              </a:spcBef>
              <a:buNone/>
            </a:pPr>
            <a:r>
              <a:rPr lang="en-US" altLang="zh-TW" sz="2800" b="1" dirty="0" smtClean="0">
                <a:latin typeface="Times New Roman" pitchFamily="18" charset="0"/>
                <a:cs typeface="Times New Roman" pitchFamily="18" charset="0"/>
              </a:rPr>
              <a:t>model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800" b="1" dirty="0" smtClean="0">
                <a:latin typeface="Times New Roman" pitchFamily="18" charset="0"/>
                <a:cs typeface="Times New Roman" pitchFamily="18" charset="0"/>
              </a:rPr>
              <a:t>based on peer review 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is an internationally </a:t>
            </a:r>
          </a:p>
          <a:p>
            <a:pPr>
              <a:spcBef>
                <a:spcPts val="0"/>
              </a:spcBef>
              <a:buNone/>
            </a:pP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recognized quality assurance method for higher </a:t>
            </a:r>
          </a:p>
          <a:p>
            <a:pPr>
              <a:spcBef>
                <a:spcPts val="0"/>
              </a:spcBef>
              <a:buNone/>
            </a:pP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education</a:t>
            </a:r>
          </a:p>
          <a:p>
            <a:pPr>
              <a:spcBef>
                <a:spcPts val="0"/>
              </a:spcBef>
              <a:buNone/>
            </a:pP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the performance of peer reviewers is </a:t>
            </a:r>
            <a:r>
              <a:rPr lang="en-US" altLang="zh-TW" sz="2800" b="1" dirty="0" smtClean="0">
                <a:latin typeface="Times New Roman" pitchFamily="18" charset="0"/>
                <a:cs typeface="Times New Roman" pitchFamily="18" charset="0"/>
              </a:rPr>
              <a:t>the key factor 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to </a:t>
            </a:r>
          </a:p>
          <a:p>
            <a:pPr>
              <a:spcBef>
                <a:spcPts val="0"/>
              </a:spcBef>
              <a:buNone/>
            </a:pP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TW" sz="2800" b="1" dirty="0" smtClean="0">
                <a:latin typeface="Times New Roman" pitchFamily="18" charset="0"/>
                <a:cs typeface="Times New Roman" pitchFamily="18" charset="0"/>
              </a:rPr>
              <a:t>success and reliability 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of higher education </a:t>
            </a:r>
          </a:p>
          <a:p>
            <a:pPr>
              <a:spcBef>
                <a:spcPts val="0"/>
              </a:spcBef>
              <a:buNone/>
            </a:pP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evaluation.</a:t>
            </a:r>
            <a:endParaRPr lang="en-US" altLang="zh-TW" sz="2800" dirty="0" smtClean="0">
              <a:solidFill>
                <a:srgbClr val="0070C0"/>
              </a:solidFill>
              <a:latin typeface="Times New Roman" pitchFamily="18" charset="0"/>
              <a:ea typeface="Arial Unicode MS" panose="020B0604020202020204" pitchFamily="34" charset="-120"/>
              <a:cs typeface="Times New Roman" pitchFamily="18" charset="0"/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-36512" y="6309320"/>
            <a:ext cx="9180512" cy="548680"/>
            <a:chOff x="-36512" y="6309320"/>
            <a:chExt cx="9180512" cy="548680"/>
          </a:xfrm>
        </p:grpSpPr>
        <p:sp>
          <p:nvSpPr>
            <p:cNvPr id="5" name="矩形 4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gradFill flip="none" rotWithShape="1">
              <a:gsLst>
                <a:gs pos="0">
                  <a:srgbClr val="002060"/>
                </a:gs>
                <a:gs pos="53000">
                  <a:schemeClr val="accent1">
                    <a:lumMod val="75000"/>
                  </a:schemeClr>
                </a:gs>
                <a:gs pos="100000">
                  <a:schemeClr val="accent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-36512" y="6433591"/>
              <a:ext cx="7343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smtClean="0">
                  <a:solidFill>
                    <a:schemeClr val="bg1">
                      <a:lumMod val="95000"/>
                    </a:schemeClr>
                  </a:solidFill>
                  <a:latin typeface="Arial"/>
                  <a:ea typeface="Tahoma" pitchFamily="34" charset="0"/>
                  <a:cs typeface="Arial"/>
                </a:rPr>
                <a:t> © 2019 Higher Education Evaluation and Accreditation Council of Taiwan, HEEACT</a:t>
              </a:r>
              <a:endParaRPr lang="zh-TW" altLang="en-US" sz="1400" dirty="0">
                <a:solidFill>
                  <a:schemeClr val="bg1">
                    <a:lumMod val="95000"/>
                  </a:schemeClr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7" name="群組 6"/>
          <p:cNvGrpSpPr/>
          <p:nvPr/>
        </p:nvGrpSpPr>
        <p:grpSpPr>
          <a:xfrm>
            <a:off x="8172400" y="0"/>
            <a:ext cx="971600" cy="1008112"/>
            <a:chOff x="8172400" y="0"/>
            <a:chExt cx="971600" cy="100811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8" name="直角三角形 7"/>
            <p:cNvSpPr/>
            <p:nvPr/>
          </p:nvSpPr>
          <p:spPr>
            <a:xfrm rot="16200000" flipH="1">
              <a:off x="8154144" y="18256"/>
              <a:ext cx="1008112" cy="971600"/>
            </a:xfrm>
            <a:prstGeom prst="rtTriangl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8604448" y="116632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4</a:t>
              </a:r>
              <a:endParaRPr lang="zh-TW" altLang="en-US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圖片 9" descr="background-clean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-68737" y="-315416"/>
            <a:ext cx="9212737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4000" b="1" dirty="0" smtClean="0">
                <a:latin typeface="Times New Roman" pitchFamily="18" charset="0"/>
                <a:cs typeface="Times New Roman" pitchFamily="18" charset="0"/>
              </a:rPr>
              <a:t>What is peer and peer review?</a:t>
            </a:r>
            <a:endParaRPr lang="zh-TW" altLang="zh-TW" sz="4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-87408" y="6294814"/>
            <a:ext cx="9339927" cy="548680"/>
            <a:chOff x="-36512" y="6309320"/>
            <a:chExt cx="9180512" cy="548680"/>
          </a:xfrm>
        </p:grpSpPr>
        <p:sp>
          <p:nvSpPr>
            <p:cNvPr id="5" name="矩形 4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gradFill flip="none" rotWithShape="1">
              <a:gsLst>
                <a:gs pos="0">
                  <a:srgbClr val="002060"/>
                </a:gs>
                <a:gs pos="53000">
                  <a:schemeClr val="accent1">
                    <a:lumMod val="75000"/>
                  </a:schemeClr>
                </a:gs>
                <a:gs pos="100000">
                  <a:schemeClr val="accent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-36512" y="6433591"/>
              <a:ext cx="7343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smtClean="0">
                  <a:solidFill>
                    <a:schemeClr val="bg1">
                      <a:lumMod val="95000"/>
                    </a:schemeClr>
                  </a:solidFill>
                  <a:latin typeface="Arial"/>
                  <a:ea typeface="Tahoma" pitchFamily="34" charset="0"/>
                  <a:cs typeface="Arial"/>
                </a:rPr>
                <a:t> © 2019 Higher Education Evaluation and Accreditation Council of Taiwan, HEEACT</a:t>
              </a:r>
              <a:endParaRPr lang="zh-TW" altLang="en-US" sz="1400" dirty="0">
                <a:solidFill>
                  <a:schemeClr val="bg1">
                    <a:lumMod val="95000"/>
                  </a:schemeClr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7" name="群組 6"/>
          <p:cNvGrpSpPr/>
          <p:nvPr/>
        </p:nvGrpSpPr>
        <p:grpSpPr>
          <a:xfrm>
            <a:off x="8172400" y="0"/>
            <a:ext cx="971600" cy="1008112"/>
            <a:chOff x="8172400" y="0"/>
            <a:chExt cx="971600" cy="100811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8" name="直角三角形 7"/>
            <p:cNvSpPr/>
            <p:nvPr/>
          </p:nvSpPr>
          <p:spPr>
            <a:xfrm rot="16200000" flipH="1">
              <a:off x="8154144" y="18256"/>
              <a:ext cx="1008112" cy="971600"/>
            </a:xfrm>
            <a:prstGeom prst="rtTriangl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8604448" y="116632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5</a:t>
              </a:r>
              <a:endParaRPr lang="zh-TW" altLang="en-US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11" name="內容版面配置區 10"/>
          <p:cNvSpPr>
            <a:spLocks noGrp="1"/>
          </p:cNvSpPr>
          <p:nvPr>
            <p:ph idx="1"/>
          </p:nvPr>
        </p:nvSpPr>
        <p:spPr>
          <a:xfrm>
            <a:off x="457200" y="1628800"/>
            <a:ext cx="8686800" cy="4525963"/>
          </a:xfrm>
        </p:spPr>
        <p:txBody>
          <a:bodyPr>
            <a:normAutofit/>
          </a:bodyPr>
          <a:lstStyle/>
          <a:p>
            <a:r>
              <a:rPr lang="en-US" altLang="zh-TW" sz="2800" b="1" dirty="0" smtClean="0">
                <a:latin typeface="Times New Roman" pitchFamily="18" charset="0"/>
                <a:cs typeface="Times New Roman" pitchFamily="18" charset="0"/>
              </a:rPr>
              <a:t>Peer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, in the context of quality in higher education, is a person who </a:t>
            </a:r>
            <a:r>
              <a:rPr lang="en-US" altLang="zh-TW" sz="2800" b="1" dirty="0" smtClean="0">
                <a:latin typeface="Times New Roman" pitchFamily="18" charset="0"/>
                <a:cs typeface="Times New Roman" pitchFamily="18" charset="0"/>
              </a:rPr>
              <a:t>understands the context 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in which a quality review is being undertaken and </a:t>
            </a:r>
            <a:r>
              <a:rPr lang="en-US" altLang="zh-TW" sz="2800" b="1" dirty="0" smtClean="0">
                <a:latin typeface="Times New Roman" pitchFamily="18" charset="0"/>
                <a:cs typeface="Times New Roman" pitchFamily="18" charset="0"/>
              </a:rPr>
              <a:t>is able to contribute to the process. </a:t>
            </a:r>
          </a:p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Peer review </a:t>
            </a:r>
            <a:r>
              <a:rPr lang="en-US" altLang="zh-TW" sz="2800" b="1" dirty="0" smtClean="0">
                <a:latin typeface="Times New Roman" pitchFamily="18" charset="0"/>
                <a:cs typeface="Times New Roman" pitchFamily="18" charset="0"/>
              </a:rPr>
              <a:t>is the process of evaluating 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the provision, work process, or output of an individual or collective operating in the same milieu as the reviewer(s).</a:t>
            </a:r>
            <a:endParaRPr lang="zh-TW" altLang="zh-TW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TW" sz="2400" dirty="0">
              <a:latin typeface="Times New Roman" pitchFamily="18" charset="0"/>
              <a:ea typeface="Arial Unicode MS" panose="020B0604020202020204" pitchFamily="34" charset="-120"/>
              <a:cs typeface="Times New Roman" pitchFamily="18" charset="0"/>
            </a:endParaRP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圖片 9" descr="background-clea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-68737" y="-315416"/>
            <a:ext cx="9212737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200" b="1" dirty="0" smtClean="0"/>
              <a:t>Why we need peer review mechanism?</a:t>
            </a:r>
            <a:endParaRPr lang="zh-TW" altLang="zh-TW" sz="3200" dirty="0"/>
          </a:p>
        </p:txBody>
      </p:sp>
      <p:grpSp>
        <p:nvGrpSpPr>
          <p:cNvPr id="3" name="群組 3"/>
          <p:cNvGrpSpPr/>
          <p:nvPr/>
        </p:nvGrpSpPr>
        <p:grpSpPr>
          <a:xfrm>
            <a:off x="-87408" y="6294814"/>
            <a:ext cx="9339927" cy="548680"/>
            <a:chOff x="-36512" y="6309320"/>
            <a:chExt cx="9180512" cy="548680"/>
          </a:xfrm>
        </p:grpSpPr>
        <p:sp>
          <p:nvSpPr>
            <p:cNvPr id="5" name="矩形 4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gradFill flip="none" rotWithShape="1">
              <a:gsLst>
                <a:gs pos="0">
                  <a:srgbClr val="002060"/>
                </a:gs>
                <a:gs pos="53000">
                  <a:schemeClr val="accent1">
                    <a:lumMod val="75000"/>
                  </a:schemeClr>
                </a:gs>
                <a:gs pos="100000">
                  <a:schemeClr val="accent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-36512" y="6433591"/>
              <a:ext cx="7343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smtClean="0">
                  <a:solidFill>
                    <a:schemeClr val="bg1">
                      <a:lumMod val="95000"/>
                    </a:schemeClr>
                  </a:solidFill>
                  <a:latin typeface="Arial"/>
                  <a:ea typeface="Tahoma" pitchFamily="34" charset="0"/>
                  <a:cs typeface="Arial"/>
                </a:rPr>
                <a:t> © 2019 Higher Education Evaluation and Accreditation Council of Taiwan, HEEACT</a:t>
              </a:r>
              <a:endParaRPr lang="zh-TW" altLang="en-US" sz="1400" dirty="0">
                <a:solidFill>
                  <a:schemeClr val="bg1">
                    <a:lumMod val="95000"/>
                  </a:schemeClr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4" name="群組 6"/>
          <p:cNvGrpSpPr/>
          <p:nvPr/>
        </p:nvGrpSpPr>
        <p:grpSpPr>
          <a:xfrm>
            <a:off x="8172400" y="0"/>
            <a:ext cx="971600" cy="1008112"/>
            <a:chOff x="8172400" y="0"/>
            <a:chExt cx="971600" cy="100811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8" name="直角三角形 7"/>
            <p:cNvSpPr/>
            <p:nvPr/>
          </p:nvSpPr>
          <p:spPr>
            <a:xfrm rot="16200000" flipH="1">
              <a:off x="8154144" y="18256"/>
              <a:ext cx="1008112" cy="971600"/>
            </a:xfrm>
            <a:prstGeom prst="rtTriangl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8604448" y="116632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6</a:t>
              </a:r>
              <a:endParaRPr lang="zh-TW" altLang="en-US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11" name="內容版面配置區 10"/>
          <p:cNvSpPr>
            <a:spLocks noGrp="1"/>
          </p:cNvSpPr>
          <p:nvPr>
            <p:ph idx="1"/>
          </p:nvPr>
        </p:nvSpPr>
        <p:spPr>
          <a:xfrm>
            <a:off x="457200" y="1628800"/>
            <a:ext cx="8686800" cy="4525963"/>
          </a:xfrm>
        </p:spPr>
        <p:txBody>
          <a:bodyPr>
            <a:normAutofit/>
          </a:bodyPr>
          <a:lstStyle/>
          <a:p>
            <a:r>
              <a:rPr lang="en-US" altLang="zh-TW" sz="2800" b="1" dirty="0" smtClean="0">
                <a:latin typeface="Times New Roman" pitchFamily="18" charset="0"/>
                <a:cs typeface="Times New Roman" pitchFamily="18" charset="0"/>
              </a:rPr>
              <a:t>Quality control ,error detection system and advancing quality in this field 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are quality assurance agencies need peer reviewers to do in a objective manner. </a:t>
            </a:r>
          </a:p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The main model of higher education quality assurance nowadays implies </a:t>
            </a:r>
            <a:r>
              <a:rPr lang="en-US" altLang="zh-TW" sz="2800" b="1" dirty="0" smtClean="0">
                <a:latin typeface="Times New Roman" pitchFamily="18" charset="0"/>
                <a:cs typeface="Times New Roman" pitchFamily="18" charset="0"/>
              </a:rPr>
              <a:t>peer review mechanism 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to play a very important role </a:t>
            </a:r>
            <a:r>
              <a:rPr lang="en-US" altLang="zh-TW" sz="2800" b="1" dirty="0" smtClean="0">
                <a:latin typeface="Times New Roman" pitchFamily="18" charset="0"/>
                <a:cs typeface="Times New Roman" pitchFamily="18" charset="0"/>
              </a:rPr>
              <a:t>to validate and be a quality gatekeeper.</a:t>
            </a:r>
          </a:p>
          <a:p>
            <a:r>
              <a:rPr lang="en-US" altLang="zh-TW" sz="2800" b="1" dirty="0" smtClean="0">
                <a:latin typeface="Times New Roman" pitchFamily="18" charset="0"/>
                <a:cs typeface="Times New Roman" pitchFamily="18" charset="0"/>
              </a:rPr>
              <a:t>In short, peer reviewer plays a validity conformer</a:t>
            </a:r>
          </a:p>
          <a:p>
            <a:pPr>
              <a:buNone/>
            </a:pPr>
            <a:r>
              <a:rPr lang="en-US" altLang="zh-TW" sz="2800" b="1" dirty="0" smtClean="0">
                <a:latin typeface="Times New Roman" pitchFamily="18" charset="0"/>
                <a:cs typeface="Times New Roman" pitchFamily="18" charset="0"/>
              </a:rPr>
              <a:t>    and an insight giver.  </a:t>
            </a:r>
            <a:endParaRPr lang="zh-TW" altLang="zh-TW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TW" sz="2400" dirty="0">
              <a:latin typeface="Arial" panose="020B0604020202020204" pitchFamily="34" charset="0"/>
              <a:ea typeface="Arial Unicode MS" panose="020B0604020202020204" pitchFamily="34" charset="-120"/>
              <a:cs typeface="Arial" panose="020B0604020202020204" pitchFamily="34" charset="0"/>
            </a:endParaRP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background-clea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" name="圖片 1" descr="ux-bg-1.png"/>
          <p:cNvPicPr>
            <a:picLocks noChangeAspect="1"/>
          </p:cNvPicPr>
          <p:nvPr/>
        </p:nvPicPr>
        <p:blipFill>
          <a:blip r:embed="rId3" cstate="print"/>
          <a:srcRect t="10101" b="47900"/>
          <a:stretch>
            <a:fillRect/>
          </a:stretch>
        </p:blipFill>
        <p:spPr>
          <a:xfrm>
            <a:off x="0" y="3159264"/>
            <a:ext cx="9144000" cy="2880320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2915816" y="3821852"/>
            <a:ext cx="59046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chemeClr val="bg1"/>
                </a:solidFill>
              </a:rPr>
              <a:t>Improvement and Changes of Peer Review Mechanism in Taiwan</a:t>
            </a:r>
            <a:endParaRPr lang="zh-TW" altLang="zh-TW" sz="3200" dirty="0">
              <a:solidFill>
                <a:schemeClr val="bg1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79512" y="692696"/>
            <a:ext cx="8784976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73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endParaRPr lang="zh-TW" altLang="en-US" sz="17300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圖片 9" descr="background-clea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4" name="群組 6"/>
          <p:cNvGrpSpPr/>
          <p:nvPr/>
        </p:nvGrpSpPr>
        <p:grpSpPr>
          <a:xfrm>
            <a:off x="8172400" y="0"/>
            <a:ext cx="971600" cy="1008112"/>
            <a:chOff x="8172400" y="0"/>
            <a:chExt cx="971600" cy="100811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8" name="直角三角形 7"/>
            <p:cNvSpPr/>
            <p:nvPr/>
          </p:nvSpPr>
          <p:spPr>
            <a:xfrm rot="16200000" flipH="1">
              <a:off x="8154144" y="18256"/>
              <a:ext cx="1008112" cy="971600"/>
            </a:xfrm>
            <a:prstGeom prst="rtTriangl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8604448" y="116632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dirty="0" smtClean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8</a:t>
              </a:r>
              <a:endParaRPr lang="zh-TW" altLang="en-US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3" name="群組 3"/>
          <p:cNvGrpSpPr/>
          <p:nvPr/>
        </p:nvGrpSpPr>
        <p:grpSpPr>
          <a:xfrm>
            <a:off x="-36512" y="6309320"/>
            <a:ext cx="9180512" cy="548680"/>
            <a:chOff x="-36512" y="6309320"/>
            <a:chExt cx="9180512" cy="548680"/>
          </a:xfrm>
        </p:grpSpPr>
        <p:sp>
          <p:nvSpPr>
            <p:cNvPr id="5" name="矩形 4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gradFill flip="none" rotWithShape="1">
              <a:gsLst>
                <a:gs pos="0">
                  <a:srgbClr val="002060"/>
                </a:gs>
                <a:gs pos="53000">
                  <a:schemeClr val="accent1">
                    <a:lumMod val="75000"/>
                  </a:schemeClr>
                </a:gs>
                <a:gs pos="100000">
                  <a:schemeClr val="accent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-36512" y="6433591"/>
              <a:ext cx="7343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smtClean="0">
                  <a:solidFill>
                    <a:schemeClr val="bg1">
                      <a:lumMod val="95000"/>
                    </a:schemeClr>
                  </a:solidFill>
                  <a:latin typeface="Arial"/>
                  <a:ea typeface="Tahoma" pitchFamily="34" charset="0"/>
                  <a:cs typeface="Arial"/>
                </a:rPr>
                <a:t> © 2019 Higher Education Evaluation and Accreditation Council of Taiwan, HEEACT</a:t>
              </a:r>
              <a:endParaRPr lang="zh-TW" altLang="en-US" sz="1400" dirty="0">
                <a:solidFill>
                  <a:schemeClr val="bg1">
                    <a:lumMod val="95000"/>
                  </a:schemeClr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40960" cy="936104"/>
          </a:xfrm>
        </p:spPr>
        <p:txBody>
          <a:bodyPr>
            <a:noAutofit/>
          </a:bodyPr>
          <a:lstStyle/>
          <a:p>
            <a:r>
              <a:rPr lang="en-US" altLang="zh-TW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forces us to improve?</a:t>
            </a:r>
            <a:endParaRPr lang="zh-TW" alt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內容版面配置區 10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Two main reasons, one is </a:t>
            </a:r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complaints from the universities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the other is </a:t>
            </a:r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the change of government’s program evaluation policy.  </a:t>
            </a:r>
          </a:p>
          <a:p>
            <a:pPr>
              <a:buNone/>
            </a:pPr>
            <a:r>
              <a:rPr lang="en-US" altLang="zh-TW" sz="2800" b="1" dirty="0" smtClean="0">
                <a:latin typeface="Times New Roman" pitchFamily="18" charset="0"/>
                <a:cs typeface="Times New Roman" pitchFamily="18" charset="0"/>
              </a:rPr>
              <a:t>1.The main complaints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 are as below: </a:t>
            </a:r>
            <a:endParaRPr lang="zh-TW" altLang="zh-TW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The reviewers </a:t>
            </a:r>
            <a:r>
              <a:rPr lang="en-US" altLang="zh-TW" sz="2400" b="1" dirty="0" smtClean="0">
                <a:latin typeface="Times New Roman" pitchFamily="18" charset="0"/>
                <a:cs typeface="Times New Roman" pitchFamily="18" charset="0"/>
              </a:rPr>
              <a:t>are unfair and objective</a:t>
            </a:r>
            <a:endParaRPr lang="zh-TW" altLang="zh-TW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The reviewers don’t do their job well, especially </a:t>
            </a:r>
            <a:r>
              <a:rPr lang="en-US" altLang="zh-TW" sz="2400" b="1" dirty="0" smtClean="0">
                <a:latin typeface="Times New Roman" pitchFamily="18" charset="0"/>
                <a:cs typeface="Times New Roman" pitchFamily="18" charset="0"/>
              </a:rPr>
              <a:t>unread the self evaluation report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.  </a:t>
            </a:r>
            <a:endParaRPr lang="zh-TW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TW" sz="2400" b="1" dirty="0" smtClean="0">
                <a:latin typeface="Times New Roman" pitchFamily="18" charset="0"/>
                <a:cs typeface="Times New Roman" pitchFamily="18" charset="0"/>
              </a:rPr>
              <a:t>violation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altLang="zh-TW" sz="2400" b="1" dirty="0" smtClean="0">
                <a:latin typeface="Times New Roman" pitchFamily="18" charset="0"/>
                <a:cs typeface="Times New Roman" pitchFamily="18" charset="0"/>
              </a:rPr>
              <a:t>the evaluation ethics</a:t>
            </a:r>
            <a:endParaRPr lang="zh-TW" altLang="zh-TW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altLang="zh-TW" sz="2400" b="1" dirty="0" smtClean="0">
                <a:latin typeface="Times New Roman" pitchFamily="18" charset="0"/>
                <a:cs typeface="Times New Roman" pitchFamily="18" charset="0"/>
              </a:rPr>
              <a:t>Lack of experienced and trained reviewers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and the reviewer training needs to be indeed implemented.</a:t>
            </a:r>
            <a:endParaRPr lang="zh-TW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圖片 9" descr="background-clea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3" name="群組 6"/>
          <p:cNvGrpSpPr/>
          <p:nvPr/>
        </p:nvGrpSpPr>
        <p:grpSpPr>
          <a:xfrm>
            <a:off x="8172400" y="0"/>
            <a:ext cx="971600" cy="1008112"/>
            <a:chOff x="8172400" y="0"/>
            <a:chExt cx="971600" cy="100811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8" name="直角三角形 7"/>
            <p:cNvSpPr/>
            <p:nvPr/>
          </p:nvSpPr>
          <p:spPr>
            <a:xfrm rot="16200000" flipH="1">
              <a:off x="8154144" y="18256"/>
              <a:ext cx="1008112" cy="971600"/>
            </a:xfrm>
            <a:prstGeom prst="rtTriangl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8604448" y="116632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9</a:t>
              </a:r>
              <a:endParaRPr lang="zh-TW" altLang="en-US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4" name="群組 3"/>
          <p:cNvGrpSpPr/>
          <p:nvPr/>
        </p:nvGrpSpPr>
        <p:grpSpPr>
          <a:xfrm>
            <a:off x="-36512" y="6309320"/>
            <a:ext cx="9180512" cy="548680"/>
            <a:chOff x="-36512" y="6309320"/>
            <a:chExt cx="9180512" cy="548680"/>
          </a:xfrm>
        </p:grpSpPr>
        <p:sp>
          <p:nvSpPr>
            <p:cNvPr id="5" name="矩形 4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gradFill flip="none" rotWithShape="1">
              <a:gsLst>
                <a:gs pos="0">
                  <a:srgbClr val="002060"/>
                </a:gs>
                <a:gs pos="53000">
                  <a:schemeClr val="accent1">
                    <a:lumMod val="75000"/>
                  </a:schemeClr>
                </a:gs>
                <a:gs pos="100000">
                  <a:schemeClr val="accent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-36512" y="6433591"/>
              <a:ext cx="7343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smtClean="0">
                  <a:solidFill>
                    <a:schemeClr val="bg1">
                      <a:lumMod val="95000"/>
                    </a:schemeClr>
                  </a:solidFill>
                  <a:latin typeface="Arial"/>
                  <a:ea typeface="Tahoma" pitchFamily="34" charset="0"/>
                  <a:cs typeface="Arial"/>
                </a:rPr>
                <a:t> © 2019 Higher Education Evaluation and Accreditation Council of Taiwan, HEEACT</a:t>
              </a:r>
              <a:endParaRPr lang="zh-TW" altLang="en-US" sz="1400" dirty="0">
                <a:solidFill>
                  <a:schemeClr val="bg1">
                    <a:lumMod val="95000"/>
                  </a:schemeClr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40960" cy="936104"/>
          </a:xfrm>
        </p:spPr>
        <p:txBody>
          <a:bodyPr>
            <a:noAutofit/>
          </a:bodyPr>
          <a:lstStyle/>
          <a:p>
            <a:r>
              <a:rPr lang="en-US" altLang="zh-TW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forces us to improve?(II)</a:t>
            </a:r>
            <a:endParaRPr lang="zh-TW" alt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內容版面配置區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The program evaluation policy has been changed</a:t>
            </a:r>
          </a:p>
          <a:p>
            <a:pPr lvl="1"/>
            <a:r>
              <a:rPr lang="en-US" altLang="zh-TW" sz="2400" kern="100" dirty="0" smtClean="0">
                <a:solidFill>
                  <a:srgbClr val="000000"/>
                </a:solidFill>
                <a:latin typeface="Times New Roman" pitchFamily="18" charset="0"/>
                <a:ea typeface="標楷體"/>
                <a:cs typeface="Times New Roman" pitchFamily="18" charset="0"/>
              </a:rPr>
              <a:t>our government changed the program evaluation</a:t>
            </a:r>
          </a:p>
          <a:p>
            <a:pPr lvl="1">
              <a:buNone/>
            </a:pPr>
            <a:r>
              <a:rPr lang="en-US" altLang="zh-TW" sz="2400" kern="100" dirty="0" smtClean="0">
                <a:solidFill>
                  <a:srgbClr val="000000"/>
                </a:solidFill>
                <a:latin typeface="Times New Roman" pitchFamily="18" charset="0"/>
                <a:ea typeface="標楷體"/>
                <a:cs typeface="Times New Roman" pitchFamily="18" charset="0"/>
              </a:rPr>
              <a:t>   policy from </a:t>
            </a:r>
            <a:r>
              <a:rPr lang="en-US" altLang="zh-TW" sz="2400" b="1" kern="100" dirty="0" smtClean="0">
                <a:solidFill>
                  <a:srgbClr val="000000"/>
                </a:solidFill>
                <a:latin typeface="Times New Roman" pitchFamily="18" charset="0"/>
                <a:ea typeface="標楷體"/>
                <a:cs typeface="Times New Roman" pitchFamily="18" charset="0"/>
              </a:rPr>
              <a:t>compulsory to voluntary in 2017 </a:t>
            </a:r>
            <a:r>
              <a:rPr lang="en-US" altLang="zh-TW" sz="2400" kern="100" dirty="0" smtClean="0">
                <a:solidFill>
                  <a:srgbClr val="000000"/>
                </a:solidFill>
                <a:latin typeface="Times New Roman" pitchFamily="18" charset="0"/>
                <a:ea typeface="標楷體"/>
                <a:cs typeface="Times New Roman" pitchFamily="18" charset="0"/>
              </a:rPr>
              <a:t>and it </a:t>
            </a:r>
          </a:p>
          <a:p>
            <a:pPr lvl="1">
              <a:buNone/>
            </a:pPr>
            <a:r>
              <a:rPr lang="en-US" altLang="zh-TW" sz="2400" kern="100" dirty="0" smtClean="0">
                <a:solidFill>
                  <a:srgbClr val="000000"/>
                </a:solidFill>
                <a:latin typeface="Times New Roman" pitchFamily="18" charset="0"/>
                <a:ea typeface="標楷體"/>
                <a:cs typeface="Times New Roman" pitchFamily="18" charset="0"/>
              </a:rPr>
              <a:t>   gives the QA agencies </a:t>
            </a:r>
            <a:r>
              <a:rPr lang="en-US" altLang="zh-TW" sz="2400" b="1" kern="100" dirty="0" smtClean="0">
                <a:solidFill>
                  <a:srgbClr val="000000"/>
                </a:solidFill>
                <a:latin typeface="Times New Roman" pitchFamily="18" charset="0"/>
                <a:ea typeface="標楷體"/>
                <a:cs typeface="Times New Roman" pitchFamily="18" charset="0"/>
              </a:rPr>
              <a:t>flexibilities to do the program </a:t>
            </a:r>
          </a:p>
          <a:p>
            <a:pPr lvl="1">
              <a:buNone/>
            </a:pPr>
            <a:r>
              <a:rPr lang="en-US" altLang="zh-TW" sz="2400" b="1" kern="100" dirty="0" smtClean="0">
                <a:solidFill>
                  <a:srgbClr val="000000"/>
                </a:solidFill>
                <a:latin typeface="Times New Roman" pitchFamily="18" charset="0"/>
                <a:ea typeface="標楷體"/>
                <a:cs typeface="Times New Roman" pitchFamily="18" charset="0"/>
              </a:rPr>
              <a:t>  evaluation.</a:t>
            </a:r>
          </a:p>
          <a:p>
            <a:pPr lvl="1">
              <a:buNone/>
            </a:pPr>
            <a:r>
              <a:rPr lang="en-US" altLang="zh-TW" kern="100" dirty="0" smtClean="0">
                <a:solidFill>
                  <a:srgbClr val="000000"/>
                </a:solidFill>
                <a:latin typeface="Times New Roman" pitchFamily="18" charset="0"/>
                <a:ea typeface="標楷體"/>
                <a:cs typeface="Times New Roman" pitchFamily="18" charset="0"/>
              </a:rPr>
              <a:t>-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HEEACT can make </a:t>
            </a:r>
            <a:r>
              <a:rPr lang="en-US" altLang="zh-TW" sz="2400" b="1" dirty="0" smtClean="0">
                <a:latin typeface="Times New Roman" pitchFamily="18" charset="0"/>
                <a:cs typeface="Times New Roman" pitchFamily="18" charset="0"/>
              </a:rPr>
              <a:t>suitable changes to recruit peer reviewers,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altLang="zh-TW" sz="2400" b="1" dirty="0" smtClean="0">
                <a:latin typeface="Times New Roman" pitchFamily="18" charset="0"/>
                <a:cs typeface="Times New Roman" pitchFamily="18" charset="0"/>
              </a:rPr>
              <a:t>regulate more about the quality of reviewer’s work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, to </a:t>
            </a:r>
            <a:r>
              <a:rPr lang="en-US" altLang="zh-TW" sz="2400" b="1" dirty="0" smtClean="0">
                <a:latin typeface="Times New Roman" pitchFamily="18" charset="0"/>
                <a:cs typeface="Times New Roman" pitchFamily="18" charset="0"/>
              </a:rPr>
              <a:t>help programs more before they apply our QA plans</a:t>
            </a:r>
            <a:r>
              <a:rPr lang="en-US" altLang="zh-TW" sz="2400" b="1" dirty="0" smtClean="0"/>
              <a:t>.</a:t>
            </a: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2260</TotalTime>
  <Words>947</Words>
  <Application>Microsoft Office PowerPoint</Application>
  <PresentationFormat>On-screen Show (4:3)</PresentationFormat>
  <Paragraphs>137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 Unicode MS</vt:lpstr>
      <vt:lpstr>宋体</vt:lpstr>
      <vt:lpstr>Arial</vt:lpstr>
      <vt:lpstr>Calibri</vt:lpstr>
      <vt:lpstr>標楷體</vt:lpstr>
      <vt:lpstr>新細明體</vt:lpstr>
      <vt:lpstr>Tahoma</vt:lpstr>
      <vt:lpstr>Times New Roman</vt:lpstr>
      <vt:lpstr>Office 佈景主題</vt:lpstr>
      <vt:lpstr>The Improvement and Changes of Peer Review Mechanism in New Cycle Program Accreditation in Taiwan </vt:lpstr>
      <vt:lpstr>Outline of Presentation </vt:lpstr>
      <vt:lpstr>PowerPoint Presentation</vt:lpstr>
      <vt:lpstr>Introduction</vt:lpstr>
      <vt:lpstr>What is peer and peer review?</vt:lpstr>
      <vt:lpstr>Why we need peer review mechanism?</vt:lpstr>
      <vt:lpstr>PowerPoint Presentation</vt:lpstr>
      <vt:lpstr>What forces us to improve?</vt:lpstr>
      <vt:lpstr>What forces us to improve?(II)</vt:lpstr>
      <vt:lpstr>Comparison of two cycle Peer Review Mechanisms</vt:lpstr>
      <vt:lpstr>Comparison of two cycle Peer Review mechanism</vt:lpstr>
      <vt:lpstr> 3 Viewpoints to  Share</vt:lpstr>
      <vt:lpstr>Conclusion</vt:lpstr>
      <vt:lpstr>Thank you for your attention!!!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HEEACT and Quality Assurance in Taiwan Higher Education</dc:title>
  <dc:creator>陳郁婷</dc:creator>
  <cp:lastModifiedBy>DELL</cp:lastModifiedBy>
  <cp:revision>175</cp:revision>
  <dcterms:created xsi:type="dcterms:W3CDTF">2017-08-01T02:52:23Z</dcterms:created>
  <dcterms:modified xsi:type="dcterms:W3CDTF">2019-05-29T06:13:08Z</dcterms:modified>
</cp:coreProperties>
</file>