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3" r:id="rId4"/>
    <p:sldId id="305" r:id="rId5"/>
    <p:sldId id="279" r:id="rId6"/>
    <p:sldId id="306" r:id="rId7"/>
    <p:sldId id="293" r:id="rId8"/>
    <p:sldId id="301" r:id="rId9"/>
    <p:sldId id="308" r:id="rId10"/>
    <p:sldId id="309" r:id="rId11"/>
    <p:sldId id="303" r:id="rId12"/>
    <p:sldId id="296" r:id="rId13"/>
    <p:sldId id="298" r:id="rId14"/>
    <p:sldId id="304" r:id="rId15"/>
    <p:sldId id="283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95E"/>
    <a:srgbClr val="7B3944"/>
    <a:srgbClr val="8E424F"/>
    <a:srgbClr val="CCDDEA"/>
    <a:srgbClr val="F2DCD4"/>
    <a:srgbClr val="F2F3E6"/>
    <a:srgbClr val="31859C"/>
    <a:srgbClr val="EBE9D5"/>
    <a:srgbClr val="85803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9853" autoAdjust="0"/>
  </p:normalViewPr>
  <p:slideViewPr>
    <p:cSldViewPr snapToGrid="0" showGuides="1">
      <p:cViewPr varScale="1">
        <p:scale>
          <a:sx n="64" d="100"/>
          <a:sy n="64" d="100"/>
        </p:scale>
        <p:origin x="102" y="282"/>
      </p:cViewPr>
      <p:guideLst>
        <p:guide orient="horz" pos="2280"/>
        <p:guide pos="3840"/>
        <p:guide orient="horz" pos="648"/>
        <p:guide orient="horz"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97365BF-F969-4671-82FA-0789498672A1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57EACEAF-4704-44E9-8B0A-3A5535EAD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9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D7039-1A60-49C1-90F1-4EE711B42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23AFC4-2A0F-4654-862B-BC59C5BC3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59CCE6-0C03-4525-87D5-35EA2377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A0E4-A45A-458E-9648-E47BD377A389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7B53C7-1637-4B6D-82D8-AB4AB109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7B11BA-31F0-420E-9879-9971D9B4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650229-1231-41B8-B5E2-8E88F291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74291E-ABEB-493D-A9AA-7DCE899BC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E9642-2061-4DA7-BE21-37782D2C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E0C-ABB5-45C1-BA77-E2145C183F45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99142-6E29-49AF-A8C1-F0E538C1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4C9C88-1ED8-4E5D-A3C6-A567EB8A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8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399CC9-A946-47F2-84BD-8D21E772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3EDE00-1B35-4B51-ACC2-E87779D73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56BF6C-94EA-4425-A83A-E090C26D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6FC2-9C9C-45BE-A567-E832B372688D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C0D32-C40A-4547-A599-9D89BEE0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DDFBB-7269-40CE-B1F5-C77E5981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5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F2944-CD9C-4FB5-A0C7-621A87A1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1A7A3C-8298-4925-A0A3-9F70AC2E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22B87-6FB9-4F87-9810-35B69464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34DC-C1F4-440D-96EA-2C854742F307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218847-C315-4C55-BAC6-03A1AA4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EFE00-2D12-4406-A95C-1BF14567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8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B1366-174D-45EC-BD88-F980D865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0D19A8-AEB8-482D-8F13-BD953F27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814B90-F6E9-4D26-BF69-ADB349AE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4798-175B-40C1-9AA8-D519A1B7E805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4A9DAD-013C-4027-AC7F-A2AAAA2B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6D2A19-F4FC-464C-A55F-C1F1EC14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11DF1-25B7-4BD8-9F8B-54F33DD5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53E3BE-DCBE-4CC8-AE86-9E96D746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844162-8E49-40DF-8692-8FB349E9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793-0C35-457D-956E-28D2D6D31BCA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72F110-54AD-4733-B2C4-45795637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DAD72D-AD80-4370-83B6-7D021E1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9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6F4D9-B1D4-4FA8-BE90-C9A41B6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CD55B0-8F63-4EEF-B0E7-7C75A117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780715-75E6-47D3-BEF2-8A624C5B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BF89AE-869E-4E2D-9588-8AF3590B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F6-5FFA-4800-A375-3BE7B69DE7F0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A3D75F-B6D6-4039-B62C-329B91C6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70461-BA24-499A-B94A-19E31A6D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23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11B67-6486-48A8-B9C6-7BE28C93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F535E5-85A8-43D5-85D9-1403528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23761-ACD7-49EC-8C79-547A8B85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FA70B13-9F25-4D7F-A6D3-97F952DD5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145D64-1B69-4E69-B93F-B2327266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99291D-DFEF-4309-A378-1A60B9DF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4806-5191-4657-90FF-03A8CFEAB9D8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E80C2C-58F2-4673-9183-A499A392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61F43F-0C1C-49FF-B2D8-DD90338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8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3F368A-4E93-4D7F-9029-6B4A8596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D54615-DDA5-41AB-8C27-2188BD72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EBAB-E031-44BB-8FD0-532437661AC0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AD342C-DAB3-4157-B778-EFC95EE2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35F55A-9201-488E-AD35-FB37F93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F5EE7F-3DBB-469C-8B64-5324DB38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A4AC-F7D8-47D4-B217-3E2E1FB2C754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489D70-E202-4768-9202-B93B4CC2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B20AB1-86F0-4A4D-AB07-3A153E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2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F5EE7F-3DBB-469C-8B64-5324DB38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A4AC-F7D8-47D4-B217-3E2E1FB2C754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489D70-E202-4768-9202-B93B4CC2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B20AB1-86F0-4A4D-AB07-3A153E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2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80A610-2988-4565-8E83-648D6393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2AEFDE-EE50-4F12-97AD-4F2A6D552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CCB73E-563B-4476-BA9D-3A50FBCA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B358-0B54-4F14-AC73-3EE846FAC5EE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449E7-AD6D-4150-A30E-ACBA702E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3B4DA2-4D17-460D-ADDC-AB09E778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7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62C2A4-9622-47DC-9B00-882CFED8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507FE0-67C3-4BD1-A829-F9EDDCA9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067AA2-DB24-4F1F-AC5D-904E0CCE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15683E-49FA-4718-BA99-F90E7215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57C2-6F6E-48CA-98B7-202F695E84D5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90B357-5E8C-4950-A575-B1C527F2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DE7806-9CDA-4464-8F4B-BAE85BA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3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7DB20-43E3-4E51-A101-622596DD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5FA13BB-A760-4669-9B11-D15A7BDB8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5D4BBC-2FD9-4B8A-88B0-35CB3581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E4F2F8-80FD-42A4-B42B-C3D3DCE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8DBB-C8BD-42FE-AE2B-AE2DF784C560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59931A-BE13-412E-A8D6-63FA3A2C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7B004-9AA7-427F-B5A5-18E85413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0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5FA138-C7C0-4413-ADD4-F97B1AEF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A27381-0812-4282-8564-A4BB14CD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149AF-F275-4D23-B3CA-B1F58957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09A5-9A8E-4ABA-AAAD-01FAFAA9D3F5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2FD026-52B4-4CAC-B30F-7A45316A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C3BAD2-6024-4D9A-B7BC-8FA7298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25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530284-B27F-4104-B5B1-05A5071F1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710ED5-CAA1-40F1-AB4B-E2FD5704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2BB4D-9461-468D-9E3E-B158058E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F242-9E9E-4046-8ABC-75D1F2C433C7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0E6E61-3A80-477F-AFA0-95EDACED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3A61A-93A7-448A-8C7F-A54957D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D63129-A464-4551-B9D6-B04BEEC4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D2C1D4-251A-4E41-8517-4F90C854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23FEF5-45AA-4976-9BDC-EB0DEEDB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AD86-D392-4CB1-8C53-F2B85E86D2FF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B59088-5684-4BCE-9DFD-25795FC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9A2ECC-0533-4B1D-902B-89E4F20E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AC41E8-F101-451F-B2FC-B74EFDF1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F91BD-B5FB-4147-A939-BB630F903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C874A2-D22F-4582-889F-EE8BCB41D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DBE516-364E-4F0F-9B8D-AB0FB3BC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C68F-F66D-4A27-B806-D5DCF693AD9E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F7CDEA-40E4-44CA-A28E-CE4AA21C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82102F-1A0B-4F00-B1A8-93CAF72B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BA2028-6D43-4F37-BC71-92A2EDBA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64CF4A-FEC7-42CB-A3CB-4C71D430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4CEF9E-AC83-48E6-BE2F-7D91C774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CB43FB2-FA72-423D-BAB1-EE0918FE3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171751-337E-400C-B2EF-133FD82E8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D19AF1C-13E0-4A5B-A7E9-335CC99D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CEED-959D-4638-A01D-3FF89EFB3B07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B32257-CB7D-4AE7-AC5D-94F2DCF7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163621B-3701-4046-8CDD-F6CC31F7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0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36439-6925-48C8-B418-3BE719DC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F13E5B-B217-4160-B302-D9D99423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8DFE-A09F-44E3-BF42-8C61966D58A7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CA9E75-68B6-4093-993F-AD0060DA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760E6B-7A7F-4B20-B743-39EBB6A0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2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54F5F6-FA8D-4BCA-96E4-0F60AED4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7F9F-3C55-495D-A250-CF191DD11955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A88D43-B266-4E88-8BFE-F6DBCF3A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82041B-FED4-4264-8EA5-EC29433F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3DBAD-EA56-4A62-A18D-5E226377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6D1CD1-581C-4257-A978-41EDC047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786B78-D640-4A3F-92EF-CFD16A586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C3BA6D-0009-4F2D-8C3D-96AB39B4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74F-15CC-4E2D-8832-9EDD999EFB39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106D5D-FA91-4DDA-B79D-3F9E83B4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1C7036-53D4-460E-ABE3-6E58F22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819D3-132E-4665-8CE1-3CBF051D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DFE96E-F7A5-4E89-9C68-43E809F81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55C38E-27C0-4DE1-A8D1-B4FBDBE02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6B5BCA-6686-4697-8C20-74AA6F37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486E-8D33-4561-B1AF-4BF63652D3E1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C695F1-A21B-4F76-9103-3E496F8E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C52A87-54E3-410E-9B12-91E33272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2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CEB68D-F831-42B9-8DE8-09EF950B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904749-DB13-4A5A-8655-E3A14AA0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8304EE-C944-40A1-AC36-EB7A432CD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B98A-76C5-4C00-BD66-401173555C71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E4FA1B-A6CF-4D2A-87AB-CA0B8DF63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CB5CE0-91AB-4707-869D-EEC60713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8DB4-A38D-45B5-A352-0BFEC1847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9CE782-4944-490A-912E-EB22A1E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161255-6D00-444E-BA2F-F1F8294C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02255-5B30-4F80-A486-2667EAA52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0B51-AEBF-462F-96F4-A49946E72C80}" type="datetime1">
              <a:rPr lang="en-US" altLang="zh-TW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56C37-A666-4386-93EC-C50FD9DF7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1D3D8C-70E5-4120-972F-7D4FAE99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2E3D-61E0-450A-AD62-EE98E48601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A294BE-7ABB-4BE3-B98C-19751E30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2274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7AD11C9-1F10-4FBD-B175-CDC65207ED58}"/>
              </a:ext>
            </a:extLst>
          </p:cNvPr>
          <p:cNvSpPr/>
          <p:nvPr/>
        </p:nvSpPr>
        <p:spPr>
          <a:xfrm flipH="1" flipV="1">
            <a:off x="-3" y="0"/>
            <a:ext cx="7779658" cy="6858000"/>
          </a:xfrm>
          <a:custGeom>
            <a:avLst/>
            <a:gdLst>
              <a:gd name="connsiteX0" fmla="*/ 5150781 w 7779658"/>
              <a:gd name="connsiteY0" fmla="*/ 6858000 h 6858000"/>
              <a:gd name="connsiteX1" fmla="*/ 0 w 7779658"/>
              <a:gd name="connsiteY1" fmla="*/ 6858000 h 6858000"/>
              <a:gd name="connsiteX2" fmla="*/ 2628877 w 7779658"/>
              <a:gd name="connsiteY2" fmla="*/ 0 h 6858000"/>
              <a:gd name="connsiteX3" fmla="*/ 7779658 w 7779658"/>
              <a:gd name="connsiteY3" fmla="*/ 0 h 6858000"/>
              <a:gd name="connsiteX4" fmla="*/ 7127087 w 7779658"/>
              <a:gd name="connsiteY4" fmla="*/ 1702375 h 6858000"/>
              <a:gd name="connsiteX5" fmla="*/ 6821712 w 7779658"/>
              <a:gd name="connsiteY5" fmla="*/ 1397000 h 6858000"/>
              <a:gd name="connsiteX6" fmla="*/ 6821712 w 7779658"/>
              <a:gd name="connsiteY6" fmla="*/ 1397001 h 6858000"/>
              <a:gd name="connsiteX7" fmla="*/ 7127086 w 7779658"/>
              <a:gd name="connsiteY7" fmla="*/ 1702375 h 6858000"/>
              <a:gd name="connsiteX8" fmla="*/ 7049413 w 7779658"/>
              <a:gd name="connsiteY8" fmla="*/ 1905000 h 6858000"/>
              <a:gd name="connsiteX9" fmla="*/ 7049414 w 7779658"/>
              <a:gd name="connsiteY9" fmla="*/ 1905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9658" h="6858000">
                <a:moveTo>
                  <a:pt x="5150781" y="6858000"/>
                </a:moveTo>
                <a:lnTo>
                  <a:pt x="0" y="6858000"/>
                </a:lnTo>
                <a:lnTo>
                  <a:pt x="2628877" y="0"/>
                </a:lnTo>
                <a:lnTo>
                  <a:pt x="7779658" y="0"/>
                </a:lnTo>
                <a:lnTo>
                  <a:pt x="7127087" y="1702375"/>
                </a:lnTo>
                <a:lnTo>
                  <a:pt x="6821712" y="1397000"/>
                </a:lnTo>
                <a:lnTo>
                  <a:pt x="6821712" y="1397001"/>
                </a:lnTo>
                <a:lnTo>
                  <a:pt x="7127086" y="1702375"/>
                </a:lnTo>
                <a:lnTo>
                  <a:pt x="7049413" y="1905000"/>
                </a:lnTo>
                <a:lnTo>
                  <a:pt x="7049414" y="1905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53F0393-21F1-4CB0-9F88-29AB0D440BCD}"/>
              </a:ext>
            </a:extLst>
          </p:cNvPr>
          <p:cNvGrpSpPr/>
          <p:nvPr/>
        </p:nvGrpSpPr>
        <p:grpSpPr>
          <a:xfrm>
            <a:off x="662764" y="1905000"/>
            <a:ext cx="10189029" cy="3250626"/>
            <a:chOff x="449944" y="1905000"/>
            <a:chExt cx="10189029" cy="3250626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EB893A88-C91A-4658-A508-218EDB35FBCA}"/>
                </a:ext>
              </a:extLst>
            </p:cNvPr>
            <p:cNvSpPr/>
            <p:nvPr/>
          </p:nvSpPr>
          <p:spPr>
            <a:xfrm flipH="1" flipV="1">
              <a:off x="449944" y="4953001"/>
              <a:ext cx="280298" cy="202625"/>
            </a:xfrm>
            <a:custGeom>
              <a:avLst/>
              <a:gdLst>
                <a:gd name="connsiteX0" fmla="*/ 280298 w 280298"/>
                <a:gd name="connsiteY0" fmla="*/ 202625 h 202625"/>
                <a:gd name="connsiteX1" fmla="*/ 0 w 280298"/>
                <a:gd name="connsiteY1" fmla="*/ 202625 h 202625"/>
                <a:gd name="connsiteX2" fmla="*/ 77673 w 280298"/>
                <a:gd name="connsiteY2" fmla="*/ 0 h 202625"/>
                <a:gd name="connsiteX3" fmla="*/ 280298 w 280298"/>
                <a:gd name="connsiteY3" fmla="*/ 202625 h 20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98" h="202625">
                  <a:moveTo>
                    <a:pt x="280298" y="202625"/>
                  </a:moveTo>
                  <a:lnTo>
                    <a:pt x="0" y="202625"/>
                  </a:lnTo>
                  <a:lnTo>
                    <a:pt x="77673" y="0"/>
                  </a:lnTo>
                  <a:lnTo>
                    <a:pt x="280298" y="2026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9B2B3D8-15BB-4EE4-A84C-527E0E464216}"/>
                </a:ext>
              </a:extLst>
            </p:cNvPr>
            <p:cNvSpPr/>
            <p:nvPr/>
          </p:nvSpPr>
          <p:spPr>
            <a:xfrm>
              <a:off x="449944" y="1905000"/>
              <a:ext cx="10189029" cy="30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圖片 11" descr="HEEAC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55" y="242368"/>
            <a:ext cx="2018302" cy="25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2057518" y="1549529"/>
            <a:ext cx="810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微軟正黑體" pitchFamily="34" charset="-120"/>
              </a:rPr>
              <a:t>Higher Education Evaluation and Accreditation Council of Taiwan, HEEACT </a:t>
            </a:r>
            <a:endParaRPr lang="zh-TW" altLang="en-US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12550" y="4951948"/>
            <a:ext cx="405348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Presented by PIN CHUAN HSU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8DB4-A38D-45B5-A352-0BFEC18476A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FF31EA-28E9-4977-9B8D-F8B5B64CBBFB}"/>
              </a:ext>
            </a:extLst>
          </p:cNvPr>
          <p:cNvSpPr txBox="1"/>
          <p:nvPr/>
        </p:nvSpPr>
        <p:spPr>
          <a:xfrm>
            <a:off x="1731068" y="2361583"/>
            <a:ext cx="8638205" cy="19697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altLang="zh-TW" sz="3200" b="1" dirty="0" smtClean="0">
                <a:solidFill>
                  <a:schemeClr val="bg1"/>
                </a:solidFill>
                <a:latin typeface="Calibri" pitchFamily="34" charset="0"/>
              </a:rPr>
              <a:t>Comparing QA systems, Reviewing standards, Procedures and Transparency between Taiwan and Indonesia: Capacity of Building Transnational Education</a:t>
            </a:r>
            <a:endParaRPr lang="zh-TW" altLang="zh-TW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56000" y="505991"/>
            <a:ext cx="10080000" cy="479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Comparative Analysis(4)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301103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7" y="6395900"/>
                <a:ext cx="7524000" cy="21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10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6713" y="1327457"/>
            <a:ext cx="11211339" cy="19913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8000" lvl="0" indent="-288000" algn="just">
              <a:spcBef>
                <a:spcPts val="1200"/>
              </a:spcBef>
              <a:buFont typeface="Calibri" pitchFamily="34" charset="0"/>
              <a:buChar char="•"/>
            </a:pP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新細明體"/>
              </a:rPr>
              <a:t>Cross border higher education</a:t>
            </a:r>
            <a:endParaRPr lang="en-US" altLang="zh-TW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Semibold" panose="020B0702040204020203" pitchFamily="34" charset="0"/>
            </a:endParaRPr>
          </a:p>
          <a:p>
            <a:pPr marL="540000" lvl="2" indent="-288000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altLang="zh-TW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Regarding the joint/dual degree programs of cooperation between Taiwan and Indonesia, it shows that there is a gap in student mobility.</a:t>
            </a:r>
          </a:p>
          <a:p>
            <a:pPr marL="540000" lvl="2" indent="-288000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altLang="zh-TW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There is no assessment guideline for the joint/dual degree curriculum structure, faculty, and administrative support, etc. </a:t>
            </a:r>
          </a:p>
          <a:p>
            <a:pPr marL="540000" lvl="2" indent="-288000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Calibri" pitchFamily="34" charset="0"/>
              <a:buChar char="•"/>
            </a:pPr>
            <a:r>
              <a:rPr lang="en-US" altLang="zh-TW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 stable quality assurance structure hasn’t been introduced to ensure the quality of the joint/dual degree programs.</a:t>
            </a:r>
            <a:endParaRPr lang="zh-TW" altLang="en-US" sz="2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lvl="0"/>
            <a:endParaRPr lang="en-US" altLang="zh-TW" sz="2800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lvl="0"/>
            <a:endParaRPr lang="en-US" altLang="zh-TW" sz="2800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lvl="0"/>
            <a:endParaRPr lang="en-US" altLang="zh-TW" sz="2800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lvl="0"/>
            <a:endParaRPr lang="en-US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lvl="0">
              <a:buFont typeface="Calibri" pitchFamily="34" charset="0"/>
              <a:buChar char="•"/>
            </a:pPr>
            <a:endParaRPr lang="en-US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lvl="0">
              <a:buFont typeface="Calibri" pitchFamily="34" charset="0"/>
              <a:buChar char="•"/>
            </a:pPr>
            <a:endParaRPr lang="en-US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algn="dist">
              <a:spcBef>
                <a:spcPts val="1200"/>
              </a:spcBef>
              <a:buFont typeface="Calibri" pitchFamily="34" charset="0"/>
              <a:buChar char="•"/>
            </a:pPr>
            <a:endParaRPr lang="en-US" altLang="zh-TW" sz="2800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lvl="0"/>
            <a:endParaRPr lang="en-NZ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  <a:p>
            <a:pPr marL="230400" indent="-230400">
              <a:lnSpc>
                <a:spcPts val="4000"/>
              </a:lnSpc>
              <a:spcBef>
                <a:spcPts val="1200"/>
              </a:spcBef>
              <a:buSzPts val="3000"/>
              <a:buFont typeface="Arial"/>
              <a:buChar char="•"/>
            </a:pPr>
            <a:endParaRPr lang="zh-TW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56000" y="376597"/>
            <a:ext cx="100800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Joint Monitoring Model(1)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330920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7" y="6395900"/>
                <a:ext cx="7524000" cy="21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11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612814" y="1258436"/>
            <a:ext cx="11006029" cy="550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400" indent="-230400" algn="just"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HEAACT and BAN-PT developed a joint monitoring model as a reference for cross-border higher education(dual degree) accreditation.</a:t>
            </a:r>
          </a:p>
          <a:p>
            <a:pPr marL="230400" indent="-230400">
              <a:lnSpc>
                <a:spcPts val="4000"/>
              </a:lnSpc>
              <a:spcBef>
                <a:spcPts val="1200"/>
              </a:spcBef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Criteria and the process for application</a:t>
            </a:r>
          </a:p>
          <a:p>
            <a:pPr marL="687600" lvl="1" indent="-230400">
              <a:lnSpc>
                <a:spcPts val="3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ts val="3000"/>
              <a:buFont typeface="Arial"/>
              <a:buChar char="•"/>
            </a:pP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Application</a:t>
            </a:r>
          </a:p>
          <a:p>
            <a:pPr marL="687600" lvl="1" indent="-230400">
              <a:lnSpc>
                <a:spcPts val="3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Requirement </a:t>
            </a:r>
          </a:p>
          <a:p>
            <a:pPr marL="1144800" lvl="2" indent="-230400" algn="just">
              <a:lnSpc>
                <a:spcPts val="3000"/>
              </a:lnSpc>
              <a:spcBef>
                <a:spcPts val="1200"/>
              </a:spcBef>
              <a:buSzPts val="3000"/>
              <a:buFont typeface="Calibri" pitchFamily="34" charset="0"/>
              <a:buChar char="○"/>
            </a:pPr>
            <a:r>
              <a:rPr lang="en-US" altLang="zh-TW" sz="2000" b="1" dirty="0" smtClean="0">
                <a:solidFill>
                  <a:srgbClr val="1B5A73"/>
                </a:solidFill>
                <a:latin typeface="Calibri" pitchFamily="34" charset="0"/>
              </a:rPr>
              <a:t>The dual degree, which is proposed to be the subject of this monitoring process, needs to be established for at  least a full academic year.</a:t>
            </a:r>
          </a:p>
          <a:p>
            <a:pPr marL="1144800" lvl="2" indent="-230400">
              <a:lnSpc>
                <a:spcPts val="3000"/>
              </a:lnSpc>
              <a:spcBef>
                <a:spcPts val="1200"/>
              </a:spcBef>
              <a:buSzPts val="3000"/>
              <a:buFont typeface="Calibri" pitchFamily="34" charset="0"/>
              <a:buChar char="○"/>
            </a:pPr>
            <a:r>
              <a:rPr lang="en-US" altLang="zh-TW" sz="2000" b="1" dirty="0" smtClean="0">
                <a:solidFill>
                  <a:srgbClr val="1B5A73"/>
                </a:solidFill>
                <a:latin typeface="Calibri" pitchFamily="34" charset="0"/>
              </a:rPr>
              <a:t> The two institutions which provide the dual program, need to be accredited by at least one of the two agencies.</a:t>
            </a:r>
          </a:p>
          <a:p>
            <a:pPr marL="230400" indent="-230400">
              <a:lnSpc>
                <a:spcPts val="4000"/>
              </a:lnSpc>
              <a:spcBef>
                <a:spcPts val="1200"/>
              </a:spcBef>
              <a:buSzPts val="3000"/>
            </a:pPr>
            <a:endParaRPr lang="zh-TW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56000" y="376597"/>
            <a:ext cx="1008000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Joint Monitoring Model(2)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330920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7" y="6395900"/>
                <a:ext cx="7524000" cy="21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12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612815" y="1198802"/>
            <a:ext cx="10697916" cy="550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400" indent="-230400">
              <a:lnSpc>
                <a:spcPts val="4000"/>
              </a:lnSpc>
              <a:spcBef>
                <a:spcPts val="1200"/>
              </a:spcBef>
              <a:buSzPts val="3000"/>
              <a:buFont typeface="Arial"/>
              <a:buChar char="•"/>
            </a:pPr>
            <a:r>
              <a:rPr lang="en-US" altLang="zh-TW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Composition of the on-site visit panel </a:t>
            </a:r>
          </a:p>
          <a:p>
            <a:pPr marL="687600" lvl="1" indent="-230400" algn="just">
              <a:lnSpc>
                <a:spcPts val="27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3000"/>
              <a:buFont typeface="Arial"/>
              <a:buChar char="•"/>
            </a:pP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The on-site visit panel consists of 3-5 reviewers from HEEACT, BAN-PT and the other nations respectively, with international experience/expertise (English).</a:t>
            </a:r>
          </a:p>
          <a:p>
            <a:pPr marL="687600" lvl="1" indent="-230400" algn="just">
              <a:lnSpc>
                <a:spcPts val="27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3000"/>
              <a:buFont typeface="Arial"/>
              <a:buChar char="•"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The other relevant agencies can also recommend observers to participate in the on-site visit. There  can be a maximum of two observers per on-site visit.</a:t>
            </a:r>
          </a:p>
          <a:p>
            <a:pPr marL="230400" indent="-230400">
              <a:lnSpc>
                <a:spcPts val="3000"/>
              </a:lnSpc>
              <a:spcBef>
                <a:spcPts val="1200"/>
              </a:spcBef>
              <a:buSzPts val="3000"/>
              <a:buFont typeface="Arial"/>
              <a:buChar char="•"/>
            </a:pPr>
            <a:r>
              <a:rPr lang="en-US" altLang="zh-TW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Standards</a:t>
            </a:r>
          </a:p>
          <a:p>
            <a:pPr marL="230400" indent="-230400">
              <a:lnSpc>
                <a:spcPts val="4000"/>
              </a:lnSpc>
              <a:spcBef>
                <a:spcPts val="1200"/>
              </a:spcBef>
              <a:buSzPts val="3000"/>
            </a:pPr>
            <a:endParaRPr lang="zh-TW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445591" y="4118844"/>
          <a:ext cx="833451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759"/>
                <a:gridCol w="4498754"/>
              </a:tblGrid>
              <a:tr h="7010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 Eligibility and Objective</a:t>
                      </a:r>
                      <a:endParaRPr lang="zh-TW" altLang="en-US" sz="20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4.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Teaching, Learning and Assessment</a:t>
                      </a:r>
                      <a:endParaRPr lang="zh-TW" altLang="en-US" sz="20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 Learning outcomes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5.</a:t>
                      </a: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Support system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 Program 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 Internal quality assurance system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46601" y="108243"/>
            <a:ext cx="10223653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Major Findings</a:t>
            </a: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835962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301103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6" y="6395900"/>
                <a:ext cx="7649359" cy="2252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13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333722" y="902531"/>
            <a:ext cx="11183553" cy="1582241"/>
            <a:chOff x="497715" y="1071494"/>
            <a:chExt cx="11183553" cy="1582241"/>
          </a:xfrm>
        </p:grpSpPr>
        <p:sp>
          <p:nvSpPr>
            <p:cNvPr id="75" name="矩形 74"/>
            <p:cNvSpPr/>
            <p:nvPr/>
          </p:nvSpPr>
          <p:spPr>
            <a:xfrm>
              <a:off x="881268" y="1561128"/>
              <a:ext cx="10800000" cy="10926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2000" lvl="1" indent="-230400">
                <a:spcBef>
                  <a:spcPts val="300"/>
                </a:spcBef>
                <a:buSzPts val="3000"/>
                <a:buFont typeface="Arial"/>
                <a:buChar char="•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Staff can participate in different activities and learn about higher education and QA systems of  </a:t>
              </a:r>
            </a:p>
            <a:p>
              <a:pPr marL="72000" lvl="1" indent="-230400">
                <a:buSzPts val="3000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    both countries.</a:t>
              </a:r>
              <a:endPara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  <a:p>
              <a:pPr marL="72000" lvl="1" indent="-230400">
                <a:spcBef>
                  <a:spcPts val="600"/>
                </a:spcBef>
                <a:buSzPts val="3000"/>
                <a:buFont typeface="Arial"/>
                <a:buChar char="•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Both agencies’ staff has not only  increased their capacity but also broadened their horizons.</a:t>
              </a:r>
            </a:p>
          </p:txBody>
        </p:sp>
        <p:sp>
          <p:nvSpPr>
            <p:cNvPr id="74" name="矩形 73"/>
            <p:cNvSpPr/>
            <p:nvPr/>
          </p:nvSpPr>
          <p:spPr bwMode="auto">
            <a:xfrm flipH="1">
              <a:off x="497715" y="1071494"/>
              <a:ext cx="5220000" cy="5000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2000" b="1" dirty="0" smtClean="0">
                  <a:solidFill>
                    <a:schemeClr val="bg1"/>
                  </a:solidFill>
                  <a:latin typeface="Calibri" pitchFamily="34" charset="0"/>
                  <a:cs typeface="Segoe UI Semibold" panose="020B0702040204020203" pitchFamily="34" charset="0"/>
                </a:rPr>
                <a:t>Improve the capacity building of staff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333721" y="2599990"/>
            <a:ext cx="11183554" cy="1864369"/>
            <a:chOff x="401636" y="2704824"/>
            <a:chExt cx="11183554" cy="1864369"/>
          </a:xfrm>
        </p:grpSpPr>
        <p:sp>
          <p:nvSpPr>
            <p:cNvPr id="77" name="矩形 76"/>
            <p:cNvSpPr/>
            <p:nvPr/>
          </p:nvSpPr>
          <p:spPr>
            <a:xfrm>
              <a:off x="785190" y="3194458"/>
              <a:ext cx="10800000" cy="13747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2000" lvl="1" indent="-230400">
                <a:buSzPts val="3000"/>
                <a:buFont typeface="Arial"/>
                <a:buChar char="•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Both agencies have established a close relationship and strengthened substantive  cooperation   </a:t>
              </a:r>
            </a:p>
            <a:p>
              <a:pPr marL="72000" lvl="1" indent="-230400">
                <a:lnSpc>
                  <a:spcPts val="2200"/>
                </a:lnSpc>
                <a:buSzPts val="3000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    through face-to-face communication and site visits between workshops.</a:t>
              </a:r>
              <a:endPara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  <a:p>
              <a:pPr marL="72000" lvl="1" indent="-230400">
                <a:spcBef>
                  <a:spcPts val="600"/>
                </a:spcBef>
                <a:buSzPts val="3000"/>
                <a:buFont typeface="Arial"/>
                <a:buChar char="•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Sustaining the partnership, HEEACT and BAN-PT also plan to have further discussions on new </a:t>
              </a:r>
            </a:p>
            <a:p>
              <a:pPr marL="72000" lvl="1" indent="-230400">
                <a:lnSpc>
                  <a:spcPts val="2200"/>
                </a:lnSpc>
                <a:buSzPts val="3000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    joint projects this year and an institutional/program site visit of both sides.</a:t>
              </a:r>
            </a:p>
          </p:txBody>
        </p:sp>
        <p:sp>
          <p:nvSpPr>
            <p:cNvPr id="76" name="矩形 75"/>
            <p:cNvSpPr/>
            <p:nvPr/>
          </p:nvSpPr>
          <p:spPr bwMode="auto">
            <a:xfrm flipH="1">
              <a:off x="401636" y="2704824"/>
              <a:ext cx="5220000" cy="5000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30400" lvl="0" indent="-230400">
                <a:buSzPts val="3000"/>
              </a:pPr>
              <a:r>
                <a:rPr lang="en-US" altLang="zh-TW" sz="2000" b="1" dirty="0" smtClean="0">
                  <a:solidFill>
                    <a:schemeClr val="bg1"/>
                  </a:solidFill>
                  <a:latin typeface="Calibri" pitchFamily="34" charset="0"/>
                  <a:cs typeface="Segoe UI Semibold" panose="020B0702040204020203" pitchFamily="34" charset="0"/>
                </a:rPr>
                <a:t>Deepen the partnership between QA agencies</a:t>
              </a: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333721" y="4617553"/>
            <a:ext cx="11183555" cy="1787921"/>
            <a:chOff x="544097" y="4806394"/>
            <a:chExt cx="11183555" cy="1787921"/>
          </a:xfrm>
        </p:grpSpPr>
        <p:sp>
          <p:nvSpPr>
            <p:cNvPr id="79" name="矩形 78"/>
            <p:cNvSpPr/>
            <p:nvPr/>
          </p:nvSpPr>
          <p:spPr>
            <a:xfrm>
              <a:off x="927652" y="5296524"/>
              <a:ext cx="10800000" cy="12977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marL="72000" lvl="1" indent="-230400">
                <a:lnSpc>
                  <a:spcPts val="2200"/>
                </a:lnSpc>
                <a:buSzPts val="3000"/>
                <a:buFont typeface="Arial"/>
                <a:buChar char="•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The joint monitoring model provides a systematic scheme for the quality assurance of cross-</a:t>
              </a:r>
            </a:p>
            <a:p>
              <a:pPr marL="72000" lvl="1" indent="-230400">
                <a:lnSpc>
                  <a:spcPts val="2200"/>
                </a:lnSpc>
                <a:buSzPts val="3000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    border education.</a:t>
              </a:r>
            </a:p>
            <a:p>
              <a:pPr marL="72000" lvl="1" indent="-230400">
                <a:lnSpc>
                  <a:spcPts val="2200"/>
                </a:lnSpc>
                <a:spcBef>
                  <a:spcPts val="600"/>
                </a:spcBef>
                <a:buSzPts val="3000"/>
                <a:buFont typeface="Arial"/>
                <a:buChar char="•"/>
              </a:pPr>
              <a:r>
                <a:rPr lang="en-US" altLang="zh-TW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A</a:t>
              </a: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ttract more foreign students in taking the program, and promote student mobility between </a:t>
              </a:r>
            </a:p>
            <a:p>
              <a:pPr marL="72000" lvl="1" indent="-230400">
                <a:lnSpc>
                  <a:spcPts val="2200"/>
                </a:lnSpc>
                <a:buSzPts val="3000"/>
              </a:pPr>
              <a:r>
                <a:rPr lang="en-US" altLang="zh-TW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    Taiwan  and Indonesia.</a:t>
              </a:r>
              <a:endParaRPr lang="zh-TW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 flipH="1">
              <a:off x="544097" y="4806394"/>
              <a:ext cx="5220000" cy="5000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30400" indent="-230400">
                <a:buSzPts val="3000"/>
              </a:pPr>
              <a:r>
                <a:rPr lang="en-US" altLang="zh-TW" sz="2000" b="1" dirty="0" smtClean="0">
                  <a:solidFill>
                    <a:schemeClr val="bg1"/>
                  </a:solidFill>
                  <a:latin typeface="Calibri" pitchFamily="34" charset="0"/>
                  <a:cs typeface="Segoe UI Semibold" panose="020B0702040204020203" pitchFamily="34" charset="0"/>
                </a:rPr>
                <a:t>The possibility of promoting student mobility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A294BE-7ABB-4BE3-B98C-19751E30C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36" b="17234"/>
          <a:stretch/>
        </p:blipFill>
        <p:spPr>
          <a:xfrm>
            <a:off x="-2" y="1219200"/>
            <a:ext cx="12192001" cy="441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7AD11C9-1F10-4FBD-B175-CDC65207ED58}"/>
              </a:ext>
            </a:extLst>
          </p:cNvPr>
          <p:cNvSpPr/>
          <p:nvPr/>
        </p:nvSpPr>
        <p:spPr>
          <a:xfrm flipH="1" flipV="1">
            <a:off x="0" y="1028700"/>
            <a:ext cx="12192003" cy="480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9B2B3D8-15BB-4EE4-A84C-527E0E464216}"/>
              </a:ext>
            </a:extLst>
          </p:cNvPr>
          <p:cNvSpPr/>
          <p:nvPr/>
        </p:nvSpPr>
        <p:spPr>
          <a:xfrm>
            <a:off x="1" y="2102614"/>
            <a:ext cx="12191999" cy="2592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FF31EA-28E9-4977-9B8D-F8B5B64CBBFB}"/>
              </a:ext>
            </a:extLst>
          </p:cNvPr>
          <p:cNvSpPr txBox="1"/>
          <p:nvPr/>
        </p:nvSpPr>
        <p:spPr>
          <a:xfrm>
            <a:off x="2524125" y="2607001"/>
            <a:ext cx="714375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mbria" pitchFamily="18" charset="0"/>
                <a:cs typeface="Segoe UI Semibold" panose="020B0702040204020203" pitchFamily="34" charset="0"/>
              </a:rPr>
              <a:t>THANK YOU</a:t>
            </a:r>
          </a:p>
        </p:txBody>
      </p:sp>
      <p:pic>
        <p:nvPicPr>
          <p:cNvPr id="18" name="圖片 17" descr="HEEAC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36" y="2104241"/>
            <a:ext cx="2018302" cy="25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1473622" y="4316942"/>
            <a:ext cx="8100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Cambria" pitchFamily="18" charset="0"/>
                <a:ea typeface="微軟正黑體" pitchFamily="34" charset="-120"/>
              </a:rPr>
              <a:t>Higher Education Evaluation and Accreditation Council of Taiwan, HEEACT </a:t>
            </a:r>
            <a:endParaRPr lang="zh-TW" altLang="en-US" sz="2800" b="1" dirty="0">
              <a:solidFill>
                <a:schemeClr val="bg1"/>
              </a:solidFill>
              <a:latin typeface="Cambria" pitchFamily="18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905002" y="376596"/>
            <a:ext cx="8381996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NZ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Contents</a:t>
            </a:r>
            <a:endParaRPr lang="en-US" sz="4800" b="1" dirty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群組 38"/>
          <p:cNvGrpSpPr/>
          <p:nvPr/>
        </p:nvGrpSpPr>
        <p:grpSpPr>
          <a:xfrm>
            <a:off x="-22034" y="6161957"/>
            <a:ext cx="7848000" cy="478375"/>
            <a:chOff x="-22034" y="6161956"/>
            <a:chExt cx="7848000" cy="478375"/>
          </a:xfrm>
        </p:grpSpPr>
        <p:grpSp>
          <p:nvGrpSpPr>
            <p:cNvPr id="38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6" y="6395900"/>
                <a:ext cx="7649359" cy="2362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2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2137202" y="1255233"/>
            <a:ext cx="7917597" cy="5066702"/>
            <a:chOff x="2270250" y="1255232"/>
            <a:chExt cx="7917597" cy="5066702"/>
          </a:xfrm>
        </p:grpSpPr>
        <p:grpSp>
          <p:nvGrpSpPr>
            <p:cNvPr id="16" name="群組 15"/>
            <p:cNvGrpSpPr/>
            <p:nvPr/>
          </p:nvGrpSpPr>
          <p:grpSpPr>
            <a:xfrm>
              <a:off x="2286815" y="1255232"/>
              <a:ext cx="7901032" cy="720000"/>
              <a:chOff x="1311136" y="1473890"/>
              <a:chExt cx="7901032" cy="720000"/>
            </a:xfrm>
          </p:grpSpPr>
          <p:sp>
            <p:nvSpPr>
              <p:cNvPr id="12" name="Oval 26">
                <a:extLst>
                  <a:ext uri="{FF2B5EF4-FFF2-40B4-BE49-F238E27FC236}">
                    <a16:creationId xmlns:a16="http://schemas.microsoft.com/office/drawing/2014/main" xmlns="" id="{CE6A95CC-EF88-402F-A11A-02DFB377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1136" y="14738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Calibri" pitchFamily="34" charset="0"/>
                  </a:rPr>
                  <a:t>1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  <p:cxnSp>
            <p:nvCxnSpPr>
              <p:cNvPr id="13" name="直線單箭頭接點 12"/>
              <p:cNvCxnSpPr/>
              <p:nvPr/>
            </p:nvCxnSpPr>
            <p:spPr>
              <a:xfrm>
                <a:off x="2096842" y="1847691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3">
                <a:extLst>
                  <a:ext uri="{FF2B5EF4-FFF2-40B4-BE49-F238E27FC236}">
                    <a16:creationId xmlns="" xmlns:a16="http://schemas.microsoft.com/office/drawing/2014/main" id="{B4E3EA61-EE8A-4106-BE36-5565922DC47D}"/>
                  </a:ext>
                </a:extLst>
              </p:cNvPr>
              <p:cNvSpPr txBox="1"/>
              <p:nvPr/>
            </p:nvSpPr>
            <p:spPr>
              <a:xfrm>
                <a:off x="2912168" y="1565544"/>
                <a:ext cx="6300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NZ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Segoe UI Semibold" panose="020B0702040204020203" pitchFamily="34" charset="0"/>
                  </a:rPr>
                  <a:t>Background</a:t>
                </a:r>
                <a:endPara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2286815" y="2993912"/>
              <a:ext cx="7900799" cy="720000"/>
              <a:chOff x="1311136" y="1473890"/>
              <a:chExt cx="7900799" cy="720000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xmlns="" id="{CE6A95CC-EF88-402F-A11A-02DFB377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1136" y="14738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Calibri" pitchFamily="34" charset="0"/>
                  </a:rPr>
                  <a:t>3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  <p:cxnSp>
            <p:nvCxnSpPr>
              <p:cNvPr id="19" name="直線單箭頭接點 18"/>
              <p:cNvCxnSpPr/>
              <p:nvPr/>
            </p:nvCxnSpPr>
            <p:spPr>
              <a:xfrm>
                <a:off x="2096842" y="1847691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3">
                <a:extLst>
                  <a:ext uri="{FF2B5EF4-FFF2-40B4-BE49-F238E27FC236}">
                    <a16:creationId xmlns="" xmlns:a16="http://schemas.microsoft.com/office/drawing/2014/main" id="{B4E3EA61-EE8A-4106-BE36-5565922DC47D}"/>
                  </a:ext>
                </a:extLst>
              </p:cNvPr>
              <p:cNvSpPr txBox="1"/>
              <p:nvPr/>
            </p:nvSpPr>
            <p:spPr>
              <a:xfrm>
                <a:off x="2912167" y="1565544"/>
                <a:ext cx="629976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Segoe UI Semibold" panose="020B0702040204020203" pitchFamily="34" charset="0"/>
                  </a:rPr>
                  <a:t>Methods and procedures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2286815" y="3863252"/>
              <a:ext cx="7901032" cy="720000"/>
              <a:chOff x="1311136" y="1473890"/>
              <a:chExt cx="7901032" cy="720000"/>
            </a:xfrm>
          </p:grpSpPr>
          <p:sp>
            <p:nvSpPr>
              <p:cNvPr id="22" name="Oval 26">
                <a:extLst>
                  <a:ext uri="{FF2B5EF4-FFF2-40B4-BE49-F238E27FC236}">
                    <a16:creationId xmlns:a16="http://schemas.microsoft.com/office/drawing/2014/main" xmlns="" id="{CE6A95CC-EF88-402F-A11A-02DFB377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1136" y="14738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Calibri" pitchFamily="34" charset="0"/>
                  </a:rPr>
                  <a:t>4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>
                <a:off x="2096842" y="1847691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">
                <a:extLst>
                  <a:ext uri="{FF2B5EF4-FFF2-40B4-BE49-F238E27FC236}">
                    <a16:creationId xmlns="" xmlns:a16="http://schemas.microsoft.com/office/drawing/2014/main" id="{B4E3EA61-EE8A-4106-BE36-5565922DC47D}"/>
                  </a:ext>
                </a:extLst>
              </p:cNvPr>
              <p:cNvSpPr txBox="1"/>
              <p:nvPr/>
            </p:nvSpPr>
            <p:spPr>
              <a:xfrm>
                <a:off x="2912168" y="1622899"/>
                <a:ext cx="6300000" cy="4392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Segoe UI Semibold" panose="020B0702040204020203" pitchFamily="34" charset="0"/>
                  </a:rPr>
                  <a:t>Comparative analysis</a:t>
                </a:r>
                <a:endParaRPr lang="zh-TW" altLang="zh-TW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2286815" y="4732592"/>
              <a:ext cx="6997978" cy="720000"/>
              <a:chOff x="1311136" y="1473890"/>
              <a:chExt cx="6997978" cy="72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CE6A95CC-EF88-402F-A11A-02DFB377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1136" y="14738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Calibri" pitchFamily="34" charset="0"/>
                  </a:rPr>
                  <a:t>5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  <p:cxnSp>
            <p:nvCxnSpPr>
              <p:cNvPr id="30" name="直線單箭頭接點 29"/>
              <p:cNvCxnSpPr/>
              <p:nvPr/>
            </p:nvCxnSpPr>
            <p:spPr>
              <a:xfrm>
                <a:off x="2096842" y="1847691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">
                <a:extLst>
                  <a:ext uri="{FF2B5EF4-FFF2-40B4-BE49-F238E27FC236}">
                    <a16:creationId xmlns="" xmlns:a16="http://schemas.microsoft.com/office/drawing/2014/main" id="{B4E3EA61-EE8A-4106-BE36-5565922DC47D}"/>
                  </a:ext>
                </a:extLst>
              </p:cNvPr>
              <p:cNvSpPr txBox="1"/>
              <p:nvPr/>
            </p:nvSpPr>
            <p:spPr>
              <a:xfrm>
                <a:off x="2912168" y="1565544"/>
                <a:ext cx="539694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Segoe UI Semibold" panose="020B0702040204020203" pitchFamily="34" charset="0"/>
                  </a:rPr>
                  <a:t>Joint Monitoring Model</a:t>
                </a:r>
                <a:endParaRPr lang="zh-TW" altLang="zh-TW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2286815" y="5601934"/>
              <a:ext cx="7901032" cy="720000"/>
              <a:chOff x="1311136" y="1473890"/>
              <a:chExt cx="7901032" cy="720000"/>
            </a:xfrm>
          </p:grpSpPr>
          <p:sp>
            <p:nvSpPr>
              <p:cNvPr id="35" name="Oval 26">
                <a:extLst>
                  <a:ext uri="{FF2B5EF4-FFF2-40B4-BE49-F238E27FC236}">
                    <a16:creationId xmlns:a16="http://schemas.microsoft.com/office/drawing/2014/main" xmlns="" id="{CE6A95CC-EF88-402F-A11A-02DFB377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1136" y="14738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Calibri" pitchFamily="34" charset="0"/>
                  </a:rPr>
                  <a:t>6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>
                <a:off x="2096842" y="1847691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">
                <a:extLst>
                  <a:ext uri="{FF2B5EF4-FFF2-40B4-BE49-F238E27FC236}">
                    <a16:creationId xmlns="" xmlns:a16="http://schemas.microsoft.com/office/drawing/2014/main" id="{B4E3EA61-EE8A-4106-BE36-5565922DC47D}"/>
                  </a:ext>
                </a:extLst>
              </p:cNvPr>
              <p:cNvSpPr txBox="1"/>
              <p:nvPr/>
            </p:nvSpPr>
            <p:spPr>
              <a:xfrm>
                <a:off x="2912168" y="1565544"/>
                <a:ext cx="6300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Segoe UI Semibold" panose="020B0702040204020203" pitchFamily="34" charset="0"/>
                  </a:rPr>
                  <a:t>Major Findings</a:t>
                </a: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2270250" y="2124572"/>
              <a:ext cx="7901032" cy="720000"/>
              <a:chOff x="1311136" y="1473890"/>
              <a:chExt cx="7901032" cy="720000"/>
            </a:xfrm>
          </p:grpSpPr>
          <p:sp>
            <p:nvSpPr>
              <p:cNvPr id="43" name="Oval 26">
                <a:extLst>
                  <a:ext uri="{FF2B5EF4-FFF2-40B4-BE49-F238E27FC236}">
                    <a16:creationId xmlns:a16="http://schemas.microsoft.com/office/drawing/2014/main" xmlns="" id="{CE6A95CC-EF88-402F-A11A-02DFB377B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11136" y="14738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508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atin typeface="Calibri" pitchFamily="34" charset="0"/>
                  </a:rPr>
                  <a:t>2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  <p:cxnSp>
            <p:nvCxnSpPr>
              <p:cNvPr id="44" name="直線單箭頭接點 43"/>
              <p:cNvCxnSpPr/>
              <p:nvPr/>
            </p:nvCxnSpPr>
            <p:spPr>
              <a:xfrm>
                <a:off x="2096842" y="1847691"/>
                <a:ext cx="720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3">
                <a:extLst>
                  <a:ext uri="{FF2B5EF4-FFF2-40B4-BE49-F238E27FC236}">
                    <a16:creationId xmlns="" xmlns:a16="http://schemas.microsoft.com/office/drawing/2014/main" id="{B4E3EA61-EE8A-4106-BE36-5565922DC47D}"/>
                  </a:ext>
                </a:extLst>
              </p:cNvPr>
              <p:cNvSpPr txBox="1"/>
              <p:nvPr/>
            </p:nvSpPr>
            <p:spPr>
              <a:xfrm>
                <a:off x="2912168" y="1622899"/>
                <a:ext cx="6300000" cy="4392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Segoe UI Semibold" panose="020B0702040204020203" pitchFamily="34" charset="0"/>
                  </a:rPr>
                  <a:t>Project Goals</a:t>
                </a:r>
                <a:endParaRPr lang="zh-TW" altLang="zh-TW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Segoe UI Semibold" panose="020B07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905002" y="376596"/>
            <a:ext cx="8381996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NZ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Background</a:t>
            </a:r>
            <a:endParaRPr lang="en-US" sz="4800" b="1" dirty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161957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6" y="6395900"/>
                <a:ext cx="7649359" cy="2362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1" name="內容版面配置區 2"/>
          <p:cNvSpPr txBox="1">
            <a:spLocks/>
          </p:cNvSpPr>
          <p:nvPr/>
        </p:nvSpPr>
        <p:spPr>
          <a:xfrm>
            <a:off x="700183" y="1247468"/>
            <a:ext cx="10831417" cy="49120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just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Cross-border higher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education results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from the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increased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mobility of students, academic staff, programs, and institutions.</a:t>
            </a:r>
          </a:p>
          <a:p>
            <a:pPr marL="228600" lvl="0" indent="-228600" algn="just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Ensuring the quality of programs in meeting both local and international standards has become a significant challenge in many nations. </a:t>
            </a:r>
          </a:p>
          <a:p>
            <a:pPr marL="228600" lvl="0" indent="-228600" algn="just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of Taiwan and Indonesia has been continuously mobilizing between the two nations . </a:t>
            </a:r>
          </a:p>
          <a:p>
            <a:pPr marL="228600" lvl="0" indent="-228600" algn="just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Taiwan and Indonesian QA agencies, Higher Education Evaluation and Accreditation Council of Taiwan (HEEACT) and National Accreditation Agency for Higher Education (BAN-PT), have completed a comparative study.</a:t>
            </a:r>
          </a:p>
          <a:p>
            <a:pPr marL="228600" indent="-228600" algn="just">
              <a:lnSpc>
                <a:spcPts val="25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Observations of the staff capacity building process between HEEACT and BAN-PT were carry out by ECA representatives. (Once in each agency)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3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905002" y="595442"/>
            <a:ext cx="8381996" cy="479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Project Goals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161957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7" y="6395900"/>
                <a:ext cx="7524000" cy="21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1" name="內容版面配置區 2"/>
          <p:cNvSpPr txBox="1">
            <a:spLocks/>
          </p:cNvSpPr>
          <p:nvPr/>
        </p:nvSpPr>
        <p:spPr>
          <a:xfrm>
            <a:off x="552820" y="1520086"/>
            <a:ext cx="11086360" cy="36085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400" indent="-230400" algn="just">
              <a:lnSpc>
                <a:spcPts val="2500"/>
              </a:lnSpc>
              <a:spcBef>
                <a:spcPts val="1800"/>
              </a:spcBef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新細明體"/>
              </a:rPr>
              <a:t>To understand both countries higher education system and QA framework.</a:t>
            </a:r>
          </a:p>
          <a:p>
            <a:pPr marL="230400" indent="-230400" algn="just">
              <a:lnSpc>
                <a:spcPts val="2500"/>
              </a:lnSpc>
              <a:spcBef>
                <a:spcPts val="1800"/>
              </a:spcBef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新細明體"/>
              </a:rPr>
              <a:t>To compare review standards, procedures, and transparency between both agencies.</a:t>
            </a:r>
          </a:p>
          <a:p>
            <a:pPr marL="230400" indent="-230400" algn="just">
              <a:lnSpc>
                <a:spcPts val="2500"/>
              </a:lnSpc>
              <a:spcBef>
                <a:spcPts val="1800"/>
              </a:spcBef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新細明體"/>
              </a:rPr>
              <a:t>To realize the current development of cross border higher education between both countries.</a:t>
            </a:r>
          </a:p>
          <a:p>
            <a:pPr marL="230400" indent="-230400" algn="just">
              <a:lnSpc>
                <a:spcPts val="2500"/>
              </a:lnSpc>
              <a:spcBef>
                <a:spcPts val="1800"/>
              </a:spcBef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新細明體"/>
              </a:rPr>
              <a:t>To develop a tangible model for program accreditation between the two countries.</a:t>
            </a:r>
            <a:endParaRPr lang="zh-TW" altLang="en-US" sz="2800" dirty="0" smtClean="0"/>
          </a:p>
          <a:p>
            <a:pPr marL="230400" indent="-230400" algn="just">
              <a:lnSpc>
                <a:spcPts val="2500"/>
              </a:lnSpc>
              <a:spcBef>
                <a:spcPts val="1800"/>
              </a:spcBef>
              <a:buSzPts val="3000"/>
              <a:buFont typeface="Arial"/>
              <a:buChar char="•"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新細明體"/>
              </a:rPr>
              <a:t>To increase the capacity of staff between two agencies. </a:t>
            </a: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4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12135" y="366657"/>
            <a:ext cx="1016773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Participating  Organizations &amp; Members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群組 38"/>
          <p:cNvGrpSpPr/>
          <p:nvPr/>
        </p:nvGrpSpPr>
        <p:grpSpPr>
          <a:xfrm>
            <a:off x="-22034" y="6161957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7" y="6395900"/>
                <a:ext cx="7524000" cy="21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5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29967" y="2904229"/>
            <a:ext cx="331236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Higher Education Evaluation &amp; Accreditation Council of Taiwan (HEEACT)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Executive Director,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Prof. Dr. Angela Yung Chi Hou 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22253" y="2959098"/>
            <a:ext cx="37444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BAN-PT, National Accreditation Agency for Higher Education (NAAHE)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Director,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Prof. Dr. T. Chan Basaruddin</a:t>
            </a: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189843" y="2933698"/>
            <a:ext cx="381662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The European Consortium for Accreditation in higher education (ECA)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Coordinator,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Dr. Mark Frederiks</a:t>
            </a:r>
            <a:endParaRPr kumimoji="1" lang="zh-TW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6" name="圖片 15" descr="Prof. H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7905" y="1161825"/>
            <a:ext cx="1688403" cy="1764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圖片 16" descr="Mark Frederik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2586" y="1161825"/>
            <a:ext cx="1764000" cy="1764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圖片 17" descr="Prof.Ch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2447" y="1161825"/>
            <a:ext cx="1764000" cy="1764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文字方塊 18"/>
          <p:cNvSpPr txBox="1"/>
          <p:nvPr/>
        </p:nvSpPr>
        <p:spPr>
          <a:xfrm>
            <a:off x="149088" y="4502426"/>
            <a:ext cx="438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lvl="1">
              <a:buFont typeface="Wingdings" pitchFamily="2" charset="2"/>
              <a:buChar char="ü"/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Dean of Office of Quality Assurance, Dr. Shaw-Ren Lin</a:t>
            </a:r>
          </a:p>
          <a:p>
            <a:pPr marL="72000" lvl="1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Research Fellow: Dr. Sheng-Ju Chan,  Dr. Hua-Chi Chou, </a:t>
            </a:r>
          </a:p>
          <a:p>
            <a:pPr marL="72000" lvl="1"/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Dr. I-Jung, Grace, Lu</a:t>
            </a:r>
          </a:p>
          <a:p>
            <a:pPr marL="72000" lvl="1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QA Coordinator: Ms. Pin-Chuan Hsu, Ms. Mandy Yin-</a:t>
            </a:r>
          </a:p>
          <a:p>
            <a:pPr marL="72000" lvl="1"/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Chia Shao, Ms. Monica Huei-Cih Tang, Ms. Kathy Hsiu-</a:t>
            </a:r>
          </a:p>
          <a:p>
            <a:pPr marL="72000" lvl="1"/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Hui Wang</a:t>
            </a:r>
            <a:endParaRPr lang="zh-TW" altLang="en-US" sz="1100" dirty="0">
              <a:latin typeface="Calibri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37384" y="4565374"/>
            <a:ext cx="392264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buFont typeface="Wingdings" pitchFamily="2" charset="2"/>
              <a:buChar char="ü"/>
            </a:pP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Executive Board member, Ph.D, Sugiyono</a:t>
            </a:r>
            <a:endParaRPr lang="zh-TW" altLang="zh-TW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lvl="1">
              <a:spcBef>
                <a:spcPts val="300"/>
              </a:spcBef>
              <a:buFont typeface="Wingdings" pitchFamily="2" charset="2"/>
              <a:buChar char="ü"/>
            </a:pP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Secretary-General Executive Director, Dr. Agus Setiabudi</a:t>
            </a:r>
          </a:p>
        </p:txBody>
      </p:sp>
      <p:sp>
        <p:nvSpPr>
          <p:cNvPr id="21" name="矩形 20"/>
          <p:cNvSpPr/>
          <p:nvPr/>
        </p:nvSpPr>
        <p:spPr>
          <a:xfrm>
            <a:off x="8593489" y="4586116"/>
            <a:ext cx="3070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Coordinator, Dr. Eva Fernández de Labastida</a:t>
            </a:r>
            <a:endParaRPr lang="zh-TW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群組 38"/>
          <p:cNvGrpSpPr/>
          <p:nvPr/>
        </p:nvGrpSpPr>
        <p:grpSpPr>
          <a:xfrm>
            <a:off x="-22034" y="6161957"/>
            <a:ext cx="7848000" cy="478375"/>
            <a:chOff x="-22034" y="6161956"/>
            <a:chExt cx="7848000" cy="478375"/>
          </a:xfrm>
        </p:grpSpPr>
        <p:grpSp>
          <p:nvGrpSpPr>
            <p:cNvPr id="5" name="群組 37"/>
            <p:cNvGrpSpPr/>
            <p:nvPr/>
          </p:nvGrpSpPr>
          <p:grpSpPr>
            <a:xfrm>
              <a:off x="-22034" y="6388331"/>
              <a:ext cx="7848000" cy="252000"/>
              <a:chOff x="-22034" y="6388331"/>
              <a:chExt cx="7848000" cy="252000"/>
            </a:xfrm>
          </p:grpSpPr>
          <p:sp>
            <p:nvSpPr>
              <p:cNvPr id="37" name="Rectangle 2">
                <a:extLst>
                  <a:ext uri="{FF2B5EF4-FFF2-40B4-BE49-F238E27FC236}">
                    <a16:creationId xmlns="" xmlns:a16="http://schemas.microsoft.com/office/drawing/2014/main" id="{C04E96A1-F956-4465-8A21-3D292D972126}"/>
                  </a:ext>
                </a:extLst>
              </p:cNvPr>
              <p:cNvSpPr/>
              <p:nvPr/>
            </p:nvSpPr>
            <p:spPr>
              <a:xfrm>
                <a:off x="-22034" y="6388331"/>
                <a:ext cx="7848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2617" y="6395900"/>
                <a:ext cx="7524000" cy="214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rgbClr val="0A8BEC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2019 </a:t>
                </a:r>
                <a:r>
                  <a:rPr lang="zh-TW" altLang="en-US" sz="1100" b="1" dirty="0" smtClean="0">
                    <a:solidFill>
                      <a:schemeClr val="bg1"/>
                    </a:solidFill>
                    <a:latin typeface="Cambria" pitchFamily="18" charset="0"/>
                    <a:ea typeface="微軟正黑體" pitchFamily="34" charset="-120"/>
                  </a:rPr>
                  <a:t>財團法人高等教育評鑑中心基金會 </a:t>
                </a:r>
                <a:r>
                  <a:rPr lang="en-US" altLang="zh-TW" sz="1100" b="1" dirty="0" smtClean="0">
                    <a:solidFill>
                      <a:schemeClr val="bg1"/>
                    </a:solidFill>
                    <a:latin typeface="Cambria" pitchFamily="18" charset="0"/>
                    <a:ea typeface="Tahoma" pitchFamily="34" charset="0"/>
                    <a:cs typeface="Arial"/>
                  </a:rPr>
                  <a:t>Higher Education Evaluation and Accreditation Council of Taiwan, HEEACT</a:t>
                </a:r>
                <a:endParaRPr lang="zh-TW" altLang="en-US" sz="1100" b="1" dirty="0" smtClean="0">
                  <a:solidFill>
                    <a:schemeClr val="bg1"/>
                  </a:solidFill>
                  <a:latin typeface="Cambria" pitchFamily="18" charset="0"/>
                  <a:cs typeface="Tahoma" pitchFamily="34" charset="0"/>
                </a:endParaRPr>
              </a:p>
            </p:txBody>
          </p:sp>
        </p:grpSp>
        <p:pic>
          <p:nvPicPr>
            <p:cNvPr id="28" name="圖片 27" descr="HEEACT-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8" y="6161956"/>
              <a:ext cx="288904" cy="369867"/>
            </a:xfrm>
            <a:prstGeom prst="rect">
              <a:avLst/>
            </a:prstGeom>
            <a:effectLst/>
          </p:spPr>
        </p:pic>
      </p:grp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6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772480" y="376596"/>
            <a:ext cx="8647041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Project Methods and Procedures</a:t>
            </a:r>
          </a:p>
        </p:txBody>
      </p:sp>
      <p:grpSp>
        <p:nvGrpSpPr>
          <p:cNvPr id="74" name="群組 73"/>
          <p:cNvGrpSpPr/>
          <p:nvPr/>
        </p:nvGrpSpPr>
        <p:grpSpPr>
          <a:xfrm>
            <a:off x="238541" y="4113454"/>
            <a:ext cx="11539913" cy="2236269"/>
            <a:chOff x="238541" y="3209005"/>
            <a:chExt cx="11539913" cy="2236269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238541" y="4534299"/>
              <a:ext cx="1722291" cy="804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HEEACT, BAN-PT, ECA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February, 2018</a:t>
              </a:r>
              <a:endParaRPr lang="zh-TW" altLang="en-US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5327374" y="4574055"/>
              <a:ext cx="155050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July3</a:t>
              </a:r>
              <a:r>
                <a:rPr lang="en-US" altLang="zh-TW" sz="16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rd </a:t>
              </a: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-5</a:t>
              </a:r>
              <a:r>
                <a:rPr lang="en-US" altLang="zh-TW" sz="16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th</a:t>
              </a:r>
            </a:p>
            <a:p>
              <a:pPr algn="ctr">
                <a:lnSpc>
                  <a:spcPts val="1600"/>
                </a:lnSpc>
                <a:spcBef>
                  <a:spcPts val="600"/>
                </a:spcBef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BAN-PT:2menbers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ECA:1menbers</a:t>
              </a:r>
              <a:endParaRPr lang="zh-TW" altLang="zh-TW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71" name="群組 70"/>
            <p:cNvGrpSpPr/>
            <p:nvPr/>
          </p:nvGrpSpPr>
          <p:grpSpPr>
            <a:xfrm>
              <a:off x="2912658" y="4514421"/>
              <a:ext cx="1387259" cy="930853"/>
              <a:chOff x="2932536" y="4542676"/>
              <a:chExt cx="1387259" cy="930853"/>
            </a:xfrm>
          </p:grpSpPr>
          <p:sp>
            <p:nvSpPr>
              <p:cNvPr id="51" name="Rectangle 2"/>
              <p:cNvSpPr>
                <a:spLocks noChangeArrowheads="1"/>
              </p:cNvSpPr>
              <p:nvPr/>
            </p:nvSpPr>
            <p:spPr bwMode="auto">
              <a:xfrm>
                <a:off x="2932536" y="4669300"/>
                <a:ext cx="1387259" cy="804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altLang="zh-TW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SKYPE MEETING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altLang="zh-TW" sz="1400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 pitchFamily="34" charset="0"/>
                  </a:rPr>
                  <a:t>Once a month</a:t>
                </a:r>
                <a:endParaRPr lang="zh-TW" altLang="en-US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53" name="群組 32"/>
              <p:cNvGrpSpPr/>
              <p:nvPr/>
            </p:nvGrpSpPr>
            <p:grpSpPr>
              <a:xfrm>
                <a:off x="3058890" y="4542676"/>
                <a:ext cx="1147157" cy="133346"/>
                <a:chOff x="5386990" y="2970226"/>
                <a:chExt cx="1548000" cy="149225"/>
              </a:xfrm>
            </p:grpSpPr>
            <p:cxnSp>
              <p:nvCxnSpPr>
                <p:cNvPr id="68" name="直線接點 67"/>
                <p:cNvCxnSpPr/>
                <p:nvPr/>
              </p:nvCxnSpPr>
              <p:spPr>
                <a:xfrm>
                  <a:off x="5386990" y="3119451"/>
                  <a:ext cx="1548000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接點 68"/>
                <p:cNvCxnSpPr/>
                <p:nvPr/>
              </p:nvCxnSpPr>
              <p:spPr>
                <a:xfrm>
                  <a:off x="6925467" y="2972699"/>
                  <a:ext cx="0" cy="14400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接點 69"/>
                <p:cNvCxnSpPr/>
                <p:nvPr/>
              </p:nvCxnSpPr>
              <p:spPr>
                <a:xfrm>
                  <a:off x="5394176" y="2970226"/>
                  <a:ext cx="0" cy="14400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文字方塊 54"/>
            <p:cNvSpPr txBox="1"/>
            <p:nvPr/>
          </p:nvSpPr>
          <p:spPr>
            <a:xfrm>
              <a:off x="6937520" y="4574055"/>
              <a:ext cx="16697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Augest29</a:t>
              </a:r>
              <a:r>
                <a:rPr lang="en-US" altLang="zh-TW" sz="16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th</a:t>
              </a: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-30</a:t>
              </a:r>
              <a:r>
                <a:rPr lang="en-US" altLang="zh-TW" sz="16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th</a:t>
              </a:r>
            </a:p>
            <a:p>
              <a:pPr>
                <a:lnSpc>
                  <a:spcPts val="1600"/>
                </a:lnSpc>
                <a:spcBef>
                  <a:spcPts val="600"/>
                </a:spcBef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HEEACT:6menbers</a:t>
              </a:r>
            </a:p>
            <a:p>
              <a:pPr>
                <a:lnSpc>
                  <a:spcPts val="1600"/>
                </a:lnSpc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ECA:1menbers</a:t>
              </a:r>
              <a:endParaRPr lang="zh-TW" altLang="zh-TW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8408504" y="4574055"/>
              <a:ext cx="21567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October 17</a:t>
              </a:r>
              <a:r>
                <a:rPr lang="en-US" altLang="zh-TW" sz="16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th</a:t>
              </a:r>
              <a:r>
                <a:rPr lang="en-US" altLang="zh-TW" sz="160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-18</a:t>
              </a:r>
              <a:r>
                <a:rPr lang="en-US" altLang="zh-TW" sz="16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th</a:t>
              </a:r>
            </a:p>
            <a:p>
              <a:pPr algn="ctr">
                <a:lnSpc>
                  <a:spcPts val="1600"/>
                </a:lnSpc>
                <a:spcBef>
                  <a:spcPts val="600"/>
                </a:spcBef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2018 HEEACT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International </a:t>
              </a:r>
              <a:r>
                <a:rPr lang="en-US" altLang="zh-TW" sz="1400" dirty="0" smtClean="0">
                  <a:latin typeface="Calibri" pitchFamily="34" charset="0"/>
                </a:rPr>
                <a:t> </a:t>
              </a:r>
              <a:r>
                <a:rPr lang="en-US" altLang="zh-TW" sz="1400" b="1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conference</a:t>
              </a:r>
              <a:endParaRPr lang="zh-TW" altLang="zh-TW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73" name="群組 72"/>
            <p:cNvGrpSpPr/>
            <p:nvPr/>
          </p:nvGrpSpPr>
          <p:grpSpPr>
            <a:xfrm>
              <a:off x="437460" y="3209005"/>
              <a:ext cx="11340994" cy="1286766"/>
              <a:chOff x="437460" y="3209005"/>
              <a:chExt cx="11340994" cy="1286766"/>
            </a:xfrm>
          </p:grpSpPr>
          <p:grpSp>
            <p:nvGrpSpPr>
              <p:cNvPr id="72" name="群組 71"/>
              <p:cNvGrpSpPr/>
              <p:nvPr/>
            </p:nvGrpSpPr>
            <p:grpSpPr>
              <a:xfrm>
                <a:off x="437460" y="3209005"/>
                <a:ext cx="11340994" cy="1286766"/>
                <a:chOff x="437460" y="3209005"/>
                <a:chExt cx="11340994" cy="1286766"/>
              </a:xfrm>
            </p:grpSpPr>
            <p:sp>
              <p:nvSpPr>
                <p:cNvPr id="44" name="Rectangle 2"/>
                <p:cNvSpPr>
                  <a:spLocks noChangeArrowheads="1"/>
                </p:cNvSpPr>
                <p:nvPr/>
              </p:nvSpPr>
              <p:spPr bwMode="auto">
                <a:xfrm>
                  <a:off x="437460" y="3209005"/>
                  <a:ext cx="1356347" cy="1286766"/>
                </a:xfrm>
                <a:prstGeom prst="rect">
                  <a:avLst/>
                </a:prstGeom>
                <a:solidFill>
                  <a:srgbClr val="F3F2E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Organize a  </a:t>
                  </a:r>
                  <a:r>
                    <a:rPr kumimoji="1" lang="en-US" altLang="zh-TW" sz="1400" b="1" dirty="0" smtClean="0">
                      <a:solidFill>
                        <a:srgbClr val="000000"/>
                      </a:solidFill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administration</a:t>
                  </a: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 joint committee</a:t>
                  </a:r>
                  <a:endParaRPr kumimoji="1" lang="zh-TW" altLang="zh-TW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5" name="Rectangle 3"/>
                <p:cNvSpPr>
                  <a:spLocks noChangeArrowheads="1"/>
                </p:cNvSpPr>
                <p:nvPr/>
              </p:nvSpPr>
              <p:spPr bwMode="auto">
                <a:xfrm>
                  <a:off x="2101568" y="3209005"/>
                  <a:ext cx="1356347" cy="1286766"/>
                </a:xfrm>
                <a:prstGeom prst="rect">
                  <a:avLst/>
                </a:prstGeom>
                <a:solidFill>
                  <a:srgbClr val="F3F2E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Share documents and information</a:t>
                  </a:r>
                  <a:endParaRPr kumimoji="1" lang="zh-TW" altLang="zh-TW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6" name="Rectangle 4"/>
                <p:cNvSpPr>
                  <a:spLocks noChangeArrowheads="1"/>
                </p:cNvSpPr>
                <p:nvPr/>
              </p:nvSpPr>
              <p:spPr bwMode="auto">
                <a:xfrm>
                  <a:off x="3765676" y="3209005"/>
                  <a:ext cx="1356347" cy="1286766"/>
                </a:xfrm>
                <a:prstGeom prst="rect">
                  <a:avLst/>
                </a:prstGeom>
                <a:solidFill>
                  <a:srgbClr val="F3F2E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Initiate analysis based on the integrated information.</a:t>
                  </a:r>
                  <a:endParaRPr kumimoji="1" lang="zh-TW" altLang="zh-TW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8" name="Rectangle 9"/>
                <p:cNvSpPr>
                  <a:spLocks noChangeArrowheads="1"/>
                </p:cNvSpPr>
                <p:nvPr/>
              </p:nvSpPr>
              <p:spPr bwMode="auto">
                <a:xfrm>
                  <a:off x="10422107" y="3209005"/>
                  <a:ext cx="1356347" cy="128676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4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Complete and </a:t>
                  </a:r>
                  <a:r>
                    <a:rPr kumimoji="1" lang="en-US" altLang="zh-TW" sz="1400" b="1" dirty="0" smtClean="0"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summarize the</a:t>
                  </a: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 key findings and results</a:t>
                  </a:r>
                  <a:endParaRPr kumimoji="1" lang="zh-TW" altLang="zh-TW" sz="1400" b="1" dirty="0" smtClean="0"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7" name="Rectangle 6"/>
                <p:cNvSpPr>
                  <a:spLocks noChangeArrowheads="1"/>
                </p:cNvSpPr>
                <p:nvPr/>
              </p:nvSpPr>
              <p:spPr bwMode="auto">
                <a:xfrm>
                  <a:off x="5429784" y="3209005"/>
                  <a:ext cx="1356347" cy="1286766"/>
                </a:xfrm>
                <a:prstGeom prst="rect">
                  <a:avLst/>
                </a:prstGeom>
                <a:solidFill>
                  <a:srgbClr val="F3F2E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4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Conduct a workshop and on-site visits (HEEACT)/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4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(ECA observation)</a:t>
                  </a:r>
                  <a:endParaRPr kumimoji="1" lang="zh-TW" altLang="zh-TW" sz="13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54" name="Rectangle 8"/>
                <p:cNvSpPr>
                  <a:spLocks noChangeArrowheads="1"/>
                </p:cNvSpPr>
                <p:nvPr/>
              </p:nvSpPr>
              <p:spPr bwMode="auto">
                <a:xfrm>
                  <a:off x="7093892" y="3209005"/>
                  <a:ext cx="1356347" cy="1286766"/>
                </a:xfrm>
                <a:prstGeom prst="rect">
                  <a:avLst/>
                </a:prstGeom>
                <a:solidFill>
                  <a:srgbClr val="F2F3E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4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300" b="1" dirty="0" smtClean="0">
                      <a:solidFill>
                        <a:srgbClr val="000000"/>
                      </a:solidFill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Conduct a workshop and on-site visit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4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300" b="1" dirty="0" smtClean="0">
                      <a:solidFill>
                        <a:srgbClr val="000000"/>
                      </a:solidFill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(BAN-PT) /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4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300" b="1" dirty="0" smtClean="0">
                      <a:solidFill>
                        <a:srgbClr val="000000"/>
                      </a:solidFill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(ECA observation)</a:t>
                  </a:r>
                  <a:endParaRPr kumimoji="1" lang="zh-TW" altLang="zh-TW" sz="1300" b="1" dirty="0" smtClean="0">
                    <a:solidFill>
                      <a:srgbClr val="000000"/>
                    </a:solidFill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56" name="Rectangle 10"/>
                <p:cNvSpPr>
                  <a:spLocks noChangeArrowheads="1"/>
                </p:cNvSpPr>
                <p:nvPr/>
              </p:nvSpPr>
              <p:spPr bwMode="auto">
                <a:xfrm>
                  <a:off x="8758000" y="3209005"/>
                  <a:ext cx="1356347" cy="1286766"/>
                </a:xfrm>
                <a:prstGeom prst="rect">
                  <a:avLst/>
                </a:prstGeom>
                <a:solidFill>
                  <a:srgbClr val="F3F2E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  <a:ea typeface="新細明體" pitchFamily="18" charset="-120"/>
                      <a:cs typeface="新細明體" pitchFamily="18" charset="-120"/>
                    </a:rPr>
                    <a:t>Conduct a joint seminar and finalize the report</a:t>
                  </a:r>
                  <a:endParaRPr kumimoji="1" lang="zh-TW" altLang="zh-TW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</p:grpSp>
          <p:cxnSp>
            <p:nvCxnSpPr>
              <p:cNvPr id="58" name="直線單箭頭接點 57"/>
              <p:cNvCxnSpPr/>
              <p:nvPr/>
            </p:nvCxnSpPr>
            <p:spPr>
              <a:xfrm>
                <a:off x="1847947" y="3854044"/>
                <a:ext cx="25200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單箭頭接點 58"/>
              <p:cNvCxnSpPr/>
              <p:nvPr/>
            </p:nvCxnSpPr>
            <p:spPr>
              <a:xfrm>
                <a:off x="3510838" y="3854044"/>
                <a:ext cx="25200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單箭頭接點 59"/>
              <p:cNvCxnSpPr/>
              <p:nvPr/>
            </p:nvCxnSpPr>
            <p:spPr>
              <a:xfrm>
                <a:off x="5173729" y="3854044"/>
                <a:ext cx="25200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單箭頭接點 60"/>
              <p:cNvCxnSpPr/>
              <p:nvPr/>
            </p:nvCxnSpPr>
            <p:spPr>
              <a:xfrm flipH="1">
                <a:off x="6836620" y="3854044"/>
                <a:ext cx="25200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單箭頭接點 62"/>
              <p:cNvCxnSpPr/>
              <p:nvPr/>
            </p:nvCxnSpPr>
            <p:spPr>
              <a:xfrm flipH="1">
                <a:off x="8499511" y="3854044"/>
                <a:ext cx="25200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/>
              <p:nvPr/>
            </p:nvCxnSpPr>
            <p:spPr>
              <a:xfrm flipH="1">
                <a:off x="10162404" y="3854044"/>
                <a:ext cx="252000" cy="0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群組 83"/>
          <p:cNvGrpSpPr/>
          <p:nvPr/>
        </p:nvGrpSpPr>
        <p:grpSpPr>
          <a:xfrm>
            <a:off x="876379" y="1241046"/>
            <a:ext cx="10439242" cy="2383423"/>
            <a:chOff x="720724" y="1241046"/>
            <a:chExt cx="10439242" cy="2383423"/>
          </a:xfrm>
        </p:grpSpPr>
        <p:grpSp>
          <p:nvGrpSpPr>
            <p:cNvPr id="81" name="群組 80"/>
            <p:cNvGrpSpPr/>
            <p:nvPr/>
          </p:nvGrpSpPr>
          <p:grpSpPr>
            <a:xfrm>
              <a:off x="720724" y="1241046"/>
              <a:ext cx="3240000" cy="2383423"/>
              <a:chOff x="671029" y="1204602"/>
              <a:chExt cx="3240000" cy="2383423"/>
            </a:xfrm>
          </p:grpSpPr>
          <p:sp>
            <p:nvSpPr>
              <p:cNvPr id="75" name="Rectangle 2"/>
              <p:cNvSpPr>
                <a:spLocks noChangeArrowheads="1"/>
              </p:cNvSpPr>
              <p:nvPr/>
            </p:nvSpPr>
            <p:spPr bwMode="auto">
              <a:xfrm>
                <a:off x="671029" y="1204602"/>
                <a:ext cx="3240000" cy="612000"/>
              </a:xfrm>
              <a:prstGeom prst="rect">
                <a:avLst/>
              </a:prstGeom>
              <a:solidFill>
                <a:srgbClr val="85803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52000" indent="-252000" algn="ctr">
                  <a:lnSpc>
                    <a:spcPts val="1800"/>
                  </a:lnSpc>
                </a:pPr>
                <a:r>
                  <a:rPr lang="en-US" altLang="zh-TW" b="1" dirty="0" smtClean="0">
                    <a:solidFill>
                      <a:schemeClr val="bg1"/>
                    </a:solidFill>
                    <a:latin typeface="Calibri" pitchFamily="34" charset="0"/>
                  </a:rPr>
                  <a:t>Understanding:</a:t>
                </a:r>
              </a:p>
              <a:p>
                <a:pPr marL="252000" indent="-252000" algn="ctr">
                  <a:lnSpc>
                    <a:spcPts val="1800"/>
                  </a:lnSpc>
                </a:pPr>
                <a:r>
                  <a:rPr lang="en-US" altLang="zh-TW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Documents sharing and analysis</a:t>
                </a:r>
                <a:endParaRPr lang="en-US" altLang="zh-TW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Rectangle 2"/>
              <p:cNvSpPr>
                <a:spLocks noChangeArrowheads="1"/>
              </p:cNvSpPr>
              <p:nvPr/>
            </p:nvSpPr>
            <p:spPr bwMode="auto">
              <a:xfrm>
                <a:off x="671029" y="1814200"/>
                <a:ext cx="3240000" cy="17738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72000">
                  <a:lnSpc>
                    <a:spcPts val="1800"/>
                  </a:lnSpc>
                </a:pPr>
                <a:r>
                  <a:rPr lang="en-US" altLang="zh-TW" sz="1600" b="1" dirty="0" smtClean="0">
                    <a:solidFill>
                      <a:srgbClr val="960000"/>
                    </a:solidFill>
                    <a:latin typeface="Calibri" pitchFamily="34" charset="0"/>
                  </a:rPr>
                  <a:t>Documents sharing in HE systems, QA frameworks, and cooperative programs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, both agencies understand the current development and build trust on each other’s quality of higher education.</a:t>
                </a:r>
                <a:endPara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2" name="群組 81"/>
            <p:cNvGrpSpPr/>
            <p:nvPr/>
          </p:nvGrpSpPr>
          <p:grpSpPr>
            <a:xfrm>
              <a:off x="4320345" y="1252329"/>
              <a:ext cx="3240000" cy="2372140"/>
              <a:chOff x="4133158" y="1249016"/>
              <a:chExt cx="3240000" cy="2372140"/>
            </a:xfrm>
          </p:grpSpPr>
          <p:sp>
            <p:nvSpPr>
              <p:cNvPr id="77" name="Rectangle 2"/>
              <p:cNvSpPr>
                <a:spLocks noChangeArrowheads="1"/>
              </p:cNvSpPr>
              <p:nvPr/>
            </p:nvSpPr>
            <p:spPr bwMode="auto">
              <a:xfrm>
                <a:off x="4133158" y="1249016"/>
                <a:ext cx="3240000" cy="612000"/>
              </a:xfrm>
              <a:prstGeom prst="rect">
                <a:avLst/>
              </a:prstGeom>
              <a:solidFill>
                <a:srgbClr val="8E424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52000" indent="-252000" algn="ctr">
                  <a:lnSpc>
                    <a:spcPts val="1800"/>
                  </a:lnSpc>
                  <a:spcBef>
                    <a:spcPts val="840"/>
                  </a:spcBef>
                </a:pPr>
                <a:r>
                  <a:rPr lang="en-US" altLang="zh-TW" b="1" dirty="0" smtClean="0">
                    <a:solidFill>
                      <a:schemeClr val="bg1"/>
                    </a:solidFill>
                    <a:latin typeface="Calibri" pitchFamily="34" charset="0"/>
                  </a:rPr>
                  <a:t>Comparison: </a:t>
                </a:r>
              </a:p>
              <a:p>
                <a:pPr marL="252000" indent="-252000" algn="ctr">
                  <a:lnSpc>
                    <a:spcPts val="1800"/>
                  </a:lnSpc>
                </a:pPr>
                <a:r>
                  <a:rPr lang="en-US" altLang="zh-TW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Workshops and universities visits</a:t>
                </a:r>
              </a:p>
            </p:txBody>
          </p:sp>
          <p:sp>
            <p:nvSpPr>
              <p:cNvPr id="78" name="Rectangle 2"/>
              <p:cNvSpPr>
                <a:spLocks noChangeArrowheads="1"/>
              </p:cNvSpPr>
              <p:nvPr/>
            </p:nvSpPr>
            <p:spPr bwMode="auto">
              <a:xfrm>
                <a:off x="4133158" y="1847331"/>
                <a:ext cx="3240000" cy="17738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72000" lvl="1">
                  <a:lnSpc>
                    <a:spcPts val="1800"/>
                  </a:lnSpc>
                </a:pPr>
                <a:endPara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endParaRPr>
              </a:p>
              <a:p>
                <a:pPr marL="72000" lvl="1">
                  <a:lnSpc>
                    <a:spcPts val="1800"/>
                  </a:lnSpc>
                </a:pPr>
                <a:r>
                  <a:rPr lang="en-US" altLang="zh-TW" sz="1600" b="1" dirty="0" smtClean="0">
                    <a:solidFill>
                      <a:srgbClr val="960000"/>
                    </a:solidFill>
                    <a:latin typeface="Calibri" pitchFamily="34" charset="0"/>
                  </a:rPr>
                  <a:t>Two workshops 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were held, once by HEEACT in July 4</a:t>
                </a:r>
                <a:r>
                  <a:rPr lang="en-US" altLang="zh-TW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th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 to 6</a:t>
                </a:r>
                <a:r>
                  <a:rPr lang="en-US" altLang="zh-TW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th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 and once by BAN-PT on August 29</a:t>
                </a:r>
                <a:r>
                  <a:rPr lang="en-US" altLang="zh-TW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th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 to 30</a:t>
                </a:r>
                <a:r>
                  <a:rPr lang="en-US" altLang="zh-TW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th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.</a:t>
                </a:r>
                <a:endParaRPr lang="zh-TW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3" name="群組 82"/>
            <p:cNvGrpSpPr/>
            <p:nvPr/>
          </p:nvGrpSpPr>
          <p:grpSpPr>
            <a:xfrm>
              <a:off x="7919966" y="1252329"/>
              <a:ext cx="3240000" cy="2372140"/>
              <a:chOff x="7870271" y="1288772"/>
              <a:chExt cx="3240000" cy="2372140"/>
            </a:xfrm>
          </p:grpSpPr>
          <p:sp>
            <p:nvSpPr>
              <p:cNvPr id="79" name="Rectangle 2"/>
              <p:cNvSpPr>
                <a:spLocks noChangeArrowheads="1"/>
              </p:cNvSpPr>
              <p:nvPr/>
            </p:nvSpPr>
            <p:spPr bwMode="auto">
              <a:xfrm>
                <a:off x="7870271" y="1288772"/>
                <a:ext cx="3240000" cy="612000"/>
              </a:xfrm>
              <a:prstGeom prst="rect">
                <a:avLst/>
              </a:prstGeom>
              <a:solidFill>
                <a:srgbClr val="35495E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52000" indent="-252000" algn="ctr">
                  <a:lnSpc>
                    <a:spcPts val="1800"/>
                  </a:lnSpc>
                  <a:spcBef>
                    <a:spcPts val="840"/>
                  </a:spcBef>
                </a:pPr>
                <a:r>
                  <a:rPr lang="en-US" altLang="zh-TW" b="1" dirty="0" smtClean="0">
                    <a:solidFill>
                      <a:schemeClr val="bg1"/>
                    </a:solidFill>
                    <a:latin typeface="Calibri" pitchFamily="34" charset="0"/>
                  </a:rPr>
                  <a:t>Consultancy and presentation:</a:t>
                </a:r>
              </a:p>
              <a:p>
                <a:pPr marL="252000" indent="-252000" algn="ctr">
                  <a:lnSpc>
                    <a:spcPts val="1800"/>
                  </a:lnSpc>
                </a:pPr>
                <a:r>
                  <a:rPr lang="en-US" altLang="zh-TW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Joint seminar</a:t>
                </a:r>
                <a:endParaRPr lang="en-US" altLang="zh-TW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Rectangle 2"/>
              <p:cNvSpPr>
                <a:spLocks noChangeArrowheads="1"/>
              </p:cNvSpPr>
              <p:nvPr/>
            </p:nvSpPr>
            <p:spPr bwMode="auto">
              <a:xfrm>
                <a:off x="7870271" y="1887087"/>
                <a:ext cx="3240000" cy="17738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72000" lvl="1" indent="-302400">
                  <a:lnSpc>
                    <a:spcPts val="1800"/>
                  </a:lnSpc>
                </a:pPr>
                <a:r>
                  <a:rPr lang="en-US" altLang="zh-TW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HEEACT Invited the BAN-PT representatives </a:t>
                </a:r>
                <a:r>
                  <a:rPr lang="en-US" altLang="zh-TW" sz="1600" b="1" dirty="0" smtClean="0">
                    <a:solidFill>
                      <a:srgbClr val="960000"/>
                    </a:solidFill>
                    <a:latin typeface="Calibri" pitchFamily="34" charset="0"/>
                  </a:rPr>
                  <a:t>to share the initial results at international conference 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2018 held on October 17</a:t>
                </a:r>
                <a:r>
                  <a:rPr lang="en-US" altLang="zh-TW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th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 and October 18</a:t>
                </a:r>
                <a:r>
                  <a:rPr lang="en-US" altLang="zh-TW" sz="16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th</a:t>
                </a:r>
                <a:r>
                  <a:rPr lang="en-US" altLang="zh-TW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</a:rPr>
                  <a:t> .</a:t>
                </a:r>
              </a:p>
            </p:txBody>
          </p:sp>
        </p:grpSp>
      </p:grpSp>
      <p:sp>
        <p:nvSpPr>
          <p:cNvPr id="87" name="向右箭號 86"/>
          <p:cNvSpPr/>
          <p:nvPr/>
        </p:nvSpPr>
        <p:spPr>
          <a:xfrm>
            <a:off x="4154558" y="2416865"/>
            <a:ext cx="318052" cy="27829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>
            <a:off x="7765776" y="2416865"/>
            <a:ext cx="318052" cy="27829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56000" y="505991"/>
            <a:ext cx="10080000" cy="479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Comparative Analysis(1)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7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323850" y="1676400"/>
          <a:ext cx="11620501" cy="458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1"/>
                <a:gridCol w="4946650"/>
                <a:gridCol w="4946650"/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ITEM</a:t>
                      </a:r>
                      <a:endParaRPr lang="zh-TW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dirty="0" smtClean="0">
                          <a:solidFill>
                            <a:srgbClr val="7B3944"/>
                          </a:solidFill>
                          <a:latin typeface="Calibri" pitchFamily="34" charset="0"/>
                        </a:rPr>
                        <a:t>HEEACT</a:t>
                      </a:r>
                      <a:endParaRPr lang="zh-TW" altLang="en-US" sz="2400" dirty="0">
                        <a:solidFill>
                          <a:srgbClr val="7B39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dirty="0" smtClean="0">
                          <a:solidFill>
                            <a:srgbClr val="35495E"/>
                          </a:solidFill>
                          <a:latin typeface="Calibri" pitchFamily="34" charset="0"/>
                        </a:rPr>
                        <a:t>BAN-PT</a:t>
                      </a:r>
                      <a:endParaRPr lang="zh-TW" altLang="en-US" sz="2400" dirty="0">
                        <a:solidFill>
                          <a:srgbClr val="35495E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</a:tr>
              <a:tr h="767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Establishment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The Ministry of Education (</a:t>
                      </a:r>
                      <a:r>
                        <a:rPr lang="en-US" sz="1600" b="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MoE</a:t>
                      </a:r>
                      <a:r>
                        <a:rPr 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) and 153 universities and colleges under 2005 University Law Amendment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Ministry of Education and Culture Decree No. 032/U/1994 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7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Funding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- The </a:t>
                      </a:r>
                      <a:r>
                        <a:rPr lang="en-US" sz="1600" b="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MoE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Evaluation </a:t>
                      </a:r>
                      <a:r>
                        <a:rPr 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fees from applicant institutions 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(only </a:t>
                      </a: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 program 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accreditation)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- The </a:t>
                      </a:r>
                      <a:r>
                        <a:rPr lang="en-US" sz="1600" b="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MoRTHE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BAN-PT 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is not allowed to impose any charge of </a:t>
                      </a: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  its  activity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59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Mission  </a:t>
                      </a:r>
                      <a:endParaRPr lang="zh-TW" altLang="en-US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l"/>
                      <a:endParaRPr lang="zh-TW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Conduct institutional and program-level accreditation for all higher education institutions in Taiwan  </a:t>
                      </a:r>
                      <a:endParaRPr lang="en-US" sz="160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Conduct 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researches of quality assurance in higher education </a:t>
                      </a:r>
                      <a:endParaRPr lang="en-US" sz="160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Provide </a:t>
                      </a:r>
                      <a:r>
                        <a:rPr 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training courses, workshops and seminars for HEEACT reviewers and QA </a:t>
                      </a:r>
                      <a:r>
                        <a:rPr lang="en-US" sz="16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personnel</a:t>
                      </a:r>
                      <a:endParaRPr lang="en-US" sz="160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Promote </a:t>
                      </a:r>
                      <a:r>
                        <a:rPr lang="en-US" sz="1600" b="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international recognition of Taiwan higher education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Conducting higher education institution </a:t>
                      </a: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accreditation</a:t>
                      </a:r>
                    </a:p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Conducting 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program accreditation when the Subject-based Accreditation Agency (SAA) has not been </a:t>
                      </a: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established</a:t>
                      </a:r>
                    </a:p>
                    <a:p>
                      <a:pPr marL="180000" marR="75565" lvl="0" indent="-1800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Evaluating </a:t>
                      </a:r>
                      <a:r>
                        <a:rPr lang="en-US" sz="16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the proposal of SAA establishment and monitoring and evaluating the </a:t>
                      </a:r>
                      <a:r>
                        <a:rPr lang="en-US" sz="16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SAA</a:t>
                      </a:r>
                      <a:endParaRPr lang="zh-TW" sz="16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612814" y="1124257"/>
            <a:ext cx="10986151" cy="5902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Calibri" pitchFamily="34" charset="0"/>
              <a:buChar char="•"/>
            </a:pP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Semibold" panose="020B0702040204020203" pitchFamily="34" charset="0"/>
              </a:rPr>
              <a:t> </a:t>
            </a: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Agency’s mission</a:t>
            </a:r>
            <a:endParaRPr lang="zh-TW" altLang="zh-TW" sz="2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56000" y="505991"/>
            <a:ext cx="10080000" cy="479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Comparative Analysis(2)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8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234950" y="1739901"/>
          <a:ext cx="11722100" cy="460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730"/>
                <a:gridCol w="4935263"/>
                <a:gridCol w="4976107"/>
              </a:tblGrid>
              <a:tr h="38822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ITEM</a:t>
                      </a:r>
                      <a:endParaRPr lang="zh-TW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zh-TW" sz="2400" dirty="0" smtClean="0">
                          <a:solidFill>
                            <a:srgbClr val="7B3944"/>
                          </a:solidFill>
                          <a:latin typeface="Calibri" pitchFamily="34" charset="0"/>
                        </a:rPr>
                        <a:t>HEEACT</a:t>
                      </a:r>
                      <a:endParaRPr lang="zh-TW" altLang="en-US" sz="2400" dirty="0">
                        <a:solidFill>
                          <a:srgbClr val="7B39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zh-TW" sz="2400" dirty="0" smtClean="0">
                          <a:solidFill>
                            <a:srgbClr val="35495E"/>
                          </a:solidFill>
                          <a:latin typeface="Calibri" pitchFamily="34" charset="0"/>
                        </a:rPr>
                        <a:t>BAN-PT</a:t>
                      </a:r>
                      <a:endParaRPr lang="zh-TW" altLang="en-US" sz="2400" dirty="0">
                        <a:solidFill>
                          <a:srgbClr val="35495E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</a:tr>
              <a:tr h="695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Types of accreditation </a:t>
                      </a:r>
                      <a:endParaRPr lang="zh-TW" altLang="zh-TW" sz="18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Voluntary program accreditation (since 2017), and Mandatory institutional accreditation  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Mandatory for both program and institution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5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Accreditation Process</a:t>
                      </a:r>
                      <a:endParaRPr lang="zh-TW" sz="18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1. preparation, 2. self-assessment, 3.on-site visit, 4.decision-making, and 5.follow-up</a:t>
                      </a:r>
                      <a:endParaRPr lang="zh-TW" alt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1.registration, 2.desk evaluation,3. site visit, and 4.decision, and 5. follow-up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1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On-site review Panel size</a:t>
                      </a:r>
                      <a:endParaRPr lang="zh-TW" altLang="zh-TW" sz="18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Institutional: 4-16 (according to the university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None/>
                      </a:pP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size)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Program: 4-6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Institution: 2-7 assessors (according to the 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  program number)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Program: 2 assessors 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Policy on conflict of interest</a:t>
                      </a:r>
                      <a:endParaRPr lang="zh-TW" altLang="zh-TW" sz="18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Yes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Yes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0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Use of only trained reviewers</a:t>
                      </a:r>
                      <a:endParaRPr lang="zh-TW" altLang="zh-TW" sz="18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Yes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Yes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6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On-site visit</a:t>
                      </a:r>
                      <a:endParaRPr lang="zh-TW" altLang="en-US" sz="18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1800"/>
                        </a:spcBef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Both quantitative and qualitative information is used to support the accreditation process &amp;</a:t>
                      </a: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result.</a:t>
                      </a:r>
                    </a:p>
                    <a:p>
                      <a:pPr lvl="0" algn="l">
                        <a:spcBef>
                          <a:spcPts val="600"/>
                        </a:spcBef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The interviews with HE stakeholders will be held during site visits for multi-verification.</a:t>
                      </a:r>
                      <a:endParaRPr lang="en-NZ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75565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88950" algn="l"/>
                        </a:tabLst>
                      </a:pPr>
                      <a:endParaRPr lang="zh-TW" sz="1600" kern="100" dirty="0"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612814" y="1124257"/>
            <a:ext cx="10986151" cy="59024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alibri" pitchFamily="34" charset="0"/>
              <a:buChar char="•"/>
            </a:pP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Segoe UI Semibold" panose="020B0702040204020203" pitchFamily="34" charset="0"/>
              </a:rPr>
              <a:t> QA mechanism</a:t>
            </a:r>
            <a:endParaRPr lang="zh-TW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Segoe UI Semibold" panose="020B0702040204020203" pitchFamily="34" charset="0"/>
            </a:endParaRPr>
          </a:p>
          <a:p>
            <a:pPr lvl="0"/>
            <a:endParaRPr lang="zh-TW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2ED53209-9569-46CC-87A1-CE9B6ADA7F61}"/>
              </a:ext>
            </a:extLst>
          </p:cNvPr>
          <p:cNvSpPr/>
          <p:nvPr/>
        </p:nvSpPr>
        <p:spPr>
          <a:xfrm rot="5400000">
            <a:off x="0" y="2"/>
            <a:ext cx="876299" cy="876299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E3EA61-EE8A-4106-BE36-5565922DC47D}"/>
              </a:ext>
            </a:extLst>
          </p:cNvPr>
          <p:cNvSpPr txBox="1"/>
          <p:nvPr/>
        </p:nvSpPr>
        <p:spPr>
          <a:xfrm>
            <a:off x="1056000" y="505991"/>
            <a:ext cx="10080000" cy="479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altLang="zh-TW" sz="4800" b="1" dirty="0" smtClean="0">
                <a:latin typeface="Calibri" pitchFamily="34" charset="0"/>
                <a:cs typeface="Segoe UI Semibold" panose="020B0702040204020203" pitchFamily="34" charset="0"/>
              </a:rPr>
              <a:t>Comparative Analysis(3)</a:t>
            </a:r>
            <a:endParaRPr lang="zh-TW" altLang="zh-TW" sz="48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="" xmlns:a16="http://schemas.microsoft.com/office/drawing/2014/main" id="{0F3AED94-9359-4B1F-8C66-3940EF11161C}"/>
              </a:ext>
            </a:extLst>
          </p:cNvPr>
          <p:cNvSpPr/>
          <p:nvPr/>
        </p:nvSpPr>
        <p:spPr>
          <a:xfrm>
            <a:off x="696001" y="1104315"/>
            <a:ext cx="10800000" cy="0"/>
          </a:xfrm>
          <a:prstGeom prst="rect">
            <a:avLst/>
          </a:prstGeom>
          <a:solidFill>
            <a:srgbClr val="7AC2F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>
          <a:xfrm>
            <a:off x="-22034" y="87753"/>
            <a:ext cx="506776" cy="365125"/>
          </a:xfrm>
        </p:spPr>
        <p:txBody>
          <a:bodyPr/>
          <a:lstStyle/>
          <a:p>
            <a:pPr algn="ctr"/>
            <a:fld id="{7E672E3D-61E0-450A-AD62-EE98E486015F}" type="slidenum">
              <a:rPr lang="en-US" sz="1800" b="1" smtClean="0">
                <a:solidFill>
                  <a:schemeClr val="bg1"/>
                </a:solidFill>
                <a:latin typeface="Calibri" pitchFamily="34" charset="0"/>
              </a:rPr>
              <a:pPr algn="ctr"/>
              <a:t>9</a:t>
            </a:fld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444500" y="1737361"/>
          <a:ext cx="11512551" cy="485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925"/>
                <a:gridCol w="4407275"/>
                <a:gridCol w="5340351"/>
              </a:tblGrid>
              <a:tr h="445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ITEM</a:t>
                      </a:r>
                      <a:endParaRPr lang="zh-TW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dirty="0" smtClean="0">
                          <a:solidFill>
                            <a:srgbClr val="7B3944"/>
                          </a:solidFill>
                          <a:latin typeface="Calibri" pitchFamily="34" charset="0"/>
                        </a:rPr>
                        <a:t>HEEACT</a:t>
                      </a:r>
                      <a:endParaRPr lang="zh-TW" altLang="en-US" sz="2400" dirty="0">
                        <a:solidFill>
                          <a:srgbClr val="7B39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400" dirty="0" smtClean="0">
                          <a:solidFill>
                            <a:srgbClr val="35495E"/>
                          </a:solidFill>
                          <a:latin typeface="Calibri" pitchFamily="34" charset="0"/>
                        </a:rPr>
                        <a:t>BAN-PT</a:t>
                      </a:r>
                      <a:endParaRPr lang="zh-TW" altLang="en-US" sz="2400" dirty="0">
                        <a:solidFill>
                          <a:srgbClr val="35495E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</a:tr>
              <a:tr h="24051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Segoe UI Semibold" panose="020B0702040204020203" pitchFamily="34" charset="0"/>
                        </a:rPr>
                        <a:t>Stages of Accreditation Decision</a:t>
                      </a:r>
                      <a:endParaRPr lang="zh-TW" altLang="zh-TW" sz="18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Institutional : 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2-stage process: 1.the on-site visit; and 2.the decision of the Accreditation Review Committee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Program: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108000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3-stage process: 1. The on-site visit; and 2. Preliminary Accreditation Review Panel; 3.the decision of the Accreditation Review Committee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3-stage process :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Desk evaluation by the panel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The site visit by the panel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  <a:p>
                      <a:pPr marL="0" lvl="1" indent="-28575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Decision and publication by BAN-PT Executive Board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5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Segoe UI Semibold" panose="020B0702040204020203" pitchFamily="34" charset="0"/>
                        </a:rPr>
                        <a:t>Accreditation results</a:t>
                      </a:r>
                      <a:endParaRPr lang="zh-TW" altLang="zh-TW" sz="18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‘’accredited’’, ‘’conditionally  accredited’’,  </a:t>
                      </a: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</a:t>
                      </a:r>
                    </a:p>
                    <a:p>
                      <a:pPr marL="0" lv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and ‘’denial’’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indent="-180000">
                        <a:spcBef>
                          <a:spcPts val="600"/>
                        </a:spcBef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‘’accredited ‘’or ‘’non-accredited’’</a:t>
                      </a:r>
                    </a:p>
                    <a:p>
                      <a:pPr marL="180000" lvl="1" indent="-180000">
                        <a:spcBef>
                          <a:spcPts val="600"/>
                        </a:spcBef>
                        <a:buFont typeface="Calibri" pitchFamily="34" charset="0"/>
                        <a:buChar char="•"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If the result is accredited,</a:t>
                      </a:r>
                      <a:r>
                        <a:rPr lang="en-US" altLang="zh-TW" sz="180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 i</a:t>
                      </a: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t can be divided into three grades including Excellent, Very Good, and Good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Segoe UI Semibold" panose="020B0702040204020203" pitchFamily="34" charset="0"/>
                        </a:rPr>
                        <a:t>Validity period</a:t>
                      </a:r>
                      <a:endParaRPr lang="zh-TW" altLang="zh-TW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6 years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5 years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+mn-ea"/>
                          <a:cs typeface="Segoe UI Semibold" panose="020B0702040204020203" pitchFamily="34" charset="0"/>
                        </a:rPr>
                        <a:t>Result Publication</a:t>
                      </a:r>
                      <a:endParaRPr lang="zh-TW" altLang="zh-TW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Yes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ea typeface="新細明體"/>
                          <a:cs typeface="Times New Roman"/>
                        </a:rPr>
                        <a:t>Yes</a:t>
                      </a:r>
                      <a:endParaRPr lang="zh-TW" altLang="zh-TW" sz="180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內容版面配置區 2"/>
          <p:cNvSpPr txBox="1">
            <a:spLocks/>
          </p:cNvSpPr>
          <p:nvPr/>
        </p:nvSpPr>
        <p:spPr>
          <a:xfrm>
            <a:off x="612814" y="1124257"/>
            <a:ext cx="10986151" cy="59024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alibri" pitchFamily="34" charset="0"/>
              <a:buChar char="•"/>
            </a:pP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QA mechanism</a:t>
            </a:r>
            <a:endParaRPr lang="zh-TW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/>
            <a:endParaRPr lang="zh-TW" altLang="zh-TW" sz="3000" b="1" dirty="0" smtClean="0">
              <a:latin typeface="Calibri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F1E189"/>
      </a:accent2>
      <a:accent3>
        <a:srgbClr val="B8DE6F"/>
      </a:accent3>
      <a:accent4>
        <a:srgbClr val="3EC6C5"/>
      </a:accent4>
      <a:accent5>
        <a:srgbClr val="26537C"/>
      </a:accent5>
      <a:accent6>
        <a:srgbClr val="D8215B"/>
      </a:accent6>
      <a:hlink>
        <a:srgbClr val="C00000"/>
      </a:hlink>
      <a:folHlink>
        <a:srgbClr val="0563C1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1642</Words>
  <Application>Microsoft Office PowerPoint</Application>
  <PresentationFormat>Widescreen</PresentationFormat>
  <Paragraphs>225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微軟正黑體</vt:lpstr>
      <vt:lpstr>Arial</vt:lpstr>
      <vt:lpstr>Calibri</vt:lpstr>
      <vt:lpstr>Calibri Light</vt:lpstr>
      <vt:lpstr>Cambria</vt:lpstr>
      <vt:lpstr>新細明體</vt:lpstr>
      <vt:lpstr>Segoe UI</vt:lpstr>
      <vt:lpstr>Segoe UI Semibold</vt:lpstr>
      <vt:lpstr>Tahoma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DELL</cp:lastModifiedBy>
  <cp:revision>428</cp:revision>
  <dcterms:created xsi:type="dcterms:W3CDTF">2018-04-19T05:49:37Z</dcterms:created>
  <dcterms:modified xsi:type="dcterms:W3CDTF">2019-05-29T06:08:37Z</dcterms:modified>
</cp:coreProperties>
</file>