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1" r:id="rId2"/>
    <p:sldId id="297" r:id="rId3"/>
    <p:sldId id="262" r:id="rId4"/>
    <p:sldId id="311" r:id="rId5"/>
    <p:sldId id="310" r:id="rId6"/>
    <p:sldId id="277" r:id="rId7"/>
    <p:sldId id="278" r:id="rId8"/>
    <p:sldId id="280" r:id="rId9"/>
    <p:sldId id="292" r:id="rId10"/>
    <p:sldId id="281" r:id="rId11"/>
    <p:sldId id="293" r:id="rId12"/>
    <p:sldId id="305" r:id="rId13"/>
    <p:sldId id="304" r:id="rId14"/>
    <p:sldId id="306" r:id="rId15"/>
    <p:sldId id="307" r:id="rId16"/>
    <p:sldId id="308" r:id="rId17"/>
    <p:sldId id="312" r:id="rId18"/>
    <p:sldId id="286" r:id="rId19"/>
    <p:sldId id="279" r:id="rId20"/>
    <p:sldId id="283" r:id="rId21"/>
    <p:sldId id="284" r:id="rId22"/>
    <p:sldId id="294" r:id="rId23"/>
    <p:sldId id="309" r:id="rId24"/>
    <p:sldId id="298" r:id="rId25"/>
    <p:sldId id="313" r:id="rId26"/>
    <p:sldId id="285" r:id="rId27"/>
    <p:sldId id="296" r:id="rId28"/>
    <p:sldId id="268"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CACB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12700" cmpd="sng">
              <a:solidFill>
                <a:schemeClr val="accent6"/>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64" autoAdjust="0"/>
    <p:restoredTop sz="85635" autoAdjust="0"/>
  </p:normalViewPr>
  <p:slideViewPr>
    <p:cSldViewPr snapToGrid="0" showGuides="1">
      <p:cViewPr varScale="1">
        <p:scale>
          <a:sx n="83" d="100"/>
          <a:sy n="83" d="100"/>
        </p:scale>
        <p:origin x="354" y="90"/>
      </p:cViewPr>
      <p:guideLst>
        <p:guide orient="horz" pos="1620"/>
        <p:guide pos="2880"/>
      </p:guideLst>
    </p:cSldViewPr>
  </p:slideViewPr>
  <p:notesTextViewPr>
    <p:cViewPr>
      <p:scale>
        <a:sx n="1" d="1"/>
        <a:sy n="1" d="1"/>
      </p:scale>
      <p:origin x="0" y="0"/>
    </p:cViewPr>
  </p:notesTextViewPr>
  <p:sorterViewPr>
    <p:cViewPr>
      <p:scale>
        <a:sx n="100" d="100"/>
        <a:sy n="100" d="100"/>
      </p:scale>
      <p:origin x="0" y="-3636"/>
    </p:cViewPr>
  </p:sorterViewPr>
  <p:notesViewPr>
    <p:cSldViewPr snapToGrid="0">
      <p:cViewPr varScale="1">
        <p:scale>
          <a:sx n="121" d="100"/>
          <a:sy n="121" d="100"/>
        </p:scale>
        <p:origin x="422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29.05.2019</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3</a:t>
            </a:fld>
            <a:endParaRPr lang="de-DE"/>
          </a:p>
        </p:txBody>
      </p:sp>
    </p:spTree>
    <p:extLst>
      <p:ext uri="{BB962C8B-B14F-4D97-AF65-F5344CB8AC3E}">
        <p14:creationId xmlns:p14="http://schemas.microsoft.com/office/powerpoint/2010/main" val="3173667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South Asia has a strong focus on Engineering and Technologies (driven by India), the subject area in which its citation impact is closest to world </a:t>
            </a:r>
            <a:r>
              <a:rPr lang="en-US" dirty="0"/>
              <a:t>average.</a:t>
            </a:r>
            <a:r>
              <a:rPr lang="en-GB" dirty="0"/>
              <a:t> Natural Sciences also emerges as an area of specialisation for South Asia, in particular for India, Bhutan, and the Maldives.</a:t>
            </a:r>
          </a:p>
        </p:txBody>
      </p:sp>
      <p:sp>
        <p:nvSpPr>
          <p:cNvPr id="4" name="Slide Number Placeholder 3"/>
          <p:cNvSpPr>
            <a:spLocks noGrp="1"/>
          </p:cNvSpPr>
          <p:nvPr>
            <p:ph type="sldNum" sz="quarter" idx="5"/>
          </p:nvPr>
        </p:nvSpPr>
        <p:spPr/>
        <p:txBody>
          <a:bodyPr/>
          <a:lstStyle/>
          <a:p>
            <a:fld id="{A7443C7B-F938-4CE9-A268-32817172635B}" type="slidenum">
              <a:rPr lang="de-DE" smtClean="0"/>
              <a:t>13</a:t>
            </a:fld>
            <a:endParaRPr lang="de-DE"/>
          </a:p>
        </p:txBody>
      </p:sp>
    </p:spTree>
    <p:extLst>
      <p:ext uri="{BB962C8B-B14F-4D97-AF65-F5344CB8AC3E}">
        <p14:creationId xmlns:p14="http://schemas.microsoft.com/office/powerpoint/2010/main" val="3921729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South Asia has a strong focus on Engineering and Technologies (driven by India), the subject area in which its citation impact is closest to world </a:t>
            </a:r>
            <a:r>
              <a:rPr lang="en-US" dirty="0"/>
              <a:t>average.</a:t>
            </a:r>
            <a:r>
              <a:rPr lang="en-GB" dirty="0"/>
              <a:t> Natural Sciences also emerges as an area of specialisation for South Asia, in particular for India, Bhutan, and the Maldives.</a:t>
            </a:r>
          </a:p>
        </p:txBody>
      </p:sp>
      <p:sp>
        <p:nvSpPr>
          <p:cNvPr id="4" name="Slide Number Placeholder 3"/>
          <p:cNvSpPr>
            <a:spLocks noGrp="1"/>
          </p:cNvSpPr>
          <p:nvPr>
            <p:ph type="sldNum" sz="quarter" idx="5"/>
          </p:nvPr>
        </p:nvSpPr>
        <p:spPr/>
        <p:txBody>
          <a:bodyPr/>
          <a:lstStyle/>
          <a:p>
            <a:fld id="{A7443C7B-F938-4CE9-A268-32817172635B}" type="slidenum">
              <a:rPr lang="de-DE" smtClean="0"/>
              <a:t>14</a:t>
            </a:fld>
            <a:endParaRPr lang="de-DE"/>
          </a:p>
        </p:txBody>
      </p:sp>
    </p:spTree>
    <p:extLst>
      <p:ext uri="{BB962C8B-B14F-4D97-AF65-F5344CB8AC3E}">
        <p14:creationId xmlns:p14="http://schemas.microsoft.com/office/powerpoint/2010/main" val="4160138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South Asia has a strong focus on Engineering and Technologies (driven by India), the subject area in which its citation impact is closest to world </a:t>
            </a:r>
            <a:r>
              <a:rPr lang="en-US" dirty="0"/>
              <a:t>average.</a:t>
            </a:r>
            <a:r>
              <a:rPr lang="en-GB" dirty="0"/>
              <a:t> Natural Sciences also emerges as an area of specialisation for South Asia, in particular for India, Bhutan, and the Maldives.</a:t>
            </a:r>
          </a:p>
        </p:txBody>
      </p:sp>
      <p:sp>
        <p:nvSpPr>
          <p:cNvPr id="4" name="Slide Number Placeholder 3"/>
          <p:cNvSpPr>
            <a:spLocks noGrp="1"/>
          </p:cNvSpPr>
          <p:nvPr>
            <p:ph type="sldNum" sz="quarter" idx="5"/>
          </p:nvPr>
        </p:nvSpPr>
        <p:spPr/>
        <p:txBody>
          <a:bodyPr/>
          <a:lstStyle/>
          <a:p>
            <a:fld id="{A7443C7B-F938-4CE9-A268-32817172635B}" type="slidenum">
              <a:rPr lang="de-DE" smtClean="0"/>
              <a:t>15</a:t>
            </a:fld>
            <a:endParaRPr lang="de-DE"/>
          </a:p>
        </p:txBody>
      </p:sp>
    </p:spTree>
    <p:extLst>
      <p:ext uri="{BB962C8B-B14F-4D97-AF65-F5344CB8AC3E}">
        <p14:creationId xmlns:p14="http://schemas.microsoft.com/office/powerpoint/2010/main" val="4272284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South Asia has a strong focus on Engineering and Technologies (driven by India), the subject area in which its citation impact is closest to world </a:t>
            </a:r>
            <a:r>
              <a:rPr lang="en-US" dirty="0"/>
              <a:t>average.</a:t>
            </a:r>
            <a:r>
              <a:rPr lang="en-GB" dirty="0"/>
              <a:t> Natural Sciences also emerges as an area of specialisation for South Asia, in particular for India, Bhutan, and the Maldives.</a:t>
            </a:r>
          </a:p>
        </p:txBody>
      </p:sp>
      <p:sp>
        <p:nvSpPr>
          <p:cNvPr id="4" name="Slide Number Placeholder 3"/>
          <p:cNvSpPr>
            <a:spLocks noGrp="1"/>
          </p:cNvSpPr>
          <p:nvPr>
            <p:ph type="sldNum" sz="quarter" idx="5"/>
          </p:nvPr>
        </p:nvSpPr>
        <p:spPr/>
        <p:txBody>
          <a:bodyPr/>
          <a:lstStyle/>
          <a:p>
            <a:fld id="{A7443C7B-F938-4CE9-A268-32817172635B}" type="slidenum">
              <a:rPr lang="de-DE" smtClean="0"/>
              <a:t>16</a:t>
            </a:fld>
            <a:endParaRPr lang="de-DE"/>
          </a:p>
        </p:txBody>
      </p:sp>
    </p:spTree>
    <p:extLst>
      <p:ext uri="{BB962C8B-B14F-4D97-AF65-F5344CB8AC3E}">
        <p14:creationId xmlns:p14="http://schemas.microsoft.com/office/powerpoint/2010/main" val="1535238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Overall just under 1/5 of South Asia publications result from international collaborations. Among South Asian countries, there seems to be a relationship between size and international collaboration, with the smaller countries showing the highest level of reliance on their international networks for publications. </a:t>
            </a:r>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18</a:t>
            </a:fld>
            <a:endParaRPr lang="de-DE"/>
          </a:p>
        </p:txBody>
      </p:sp>
    </p:spTree>
    <p:extLst>
      <p:ext uri="{BB962C8B-B14F-4D97-AF65-F5344CB8AC3E}">
        <p14:creationId xmlns:p14="http://schemas.microsoft.com/office/powerpoint/2010/main" val="20211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South Asian countries and comparators are scattered in the global international collaboration network, pointing to the preponderance of independent collaboration networks for each South Asian country, rather than across the region. </a:t>
            </a:r>
            <a:br>
              <a:rPr lang="en-SG" dirty="0"/>
            </a:br>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19</a:t>
            </a:fld>
            <a:endParaRPr lang="de-DE"/>
          </a:p>
        </p:txBody>
      </p:sp>
    </p:spTree>
    <p:extLst>
      <p:ext uri="{BB962C8B-B14F-4D97-AF65-F5344CB8AC3E}">
        <p14:creationId xmlns:p14="http://schemas.microsoft.com/office/powerpoint/2010/main" val="2154165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Within South Asia, India and Pakistan have the strongest collaborative ties, forming the core nexus of intra-South Asia collaborations. This nexus is part of a central network also including Bangladesh, Nepal, and Sri Lanka, while the least prolific members Afghanistan, Bhutan, and the Maldives sit at the edge of the system.</a:t>
            </a:r>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20</a:t>
            </a:fld>
            <a:endParaRPr lang="de-DE"/>
          </a:p>
        </p:txBody>
      </p:sp>
    </p:spTree>
    <p:extLst>
      <p:ext uri="{BB962C8B-B14F-4D97-AF65-F5344CB8AC3E}">
        <p14:creationId xmlns:p14="http://schemas.microsoft.com/office/powerpoint/2010/main" val="1243978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Normalising</a:t>
            </a:r>
            <a:r>
              <a:rPr lang="en-US" dirty="0"/>
              <a:t> the collaborations by the output of country pairs reveal strong ties between Pakistan and Bangladesh and Pakistan and Sri Lanka, as well as Nepal and Bangladesh and Nepal and Sri Lanka, and Bhutan and the Maldives.</a:t>
            </a:r>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21</a:t>
            </a:fld>
            <a:endParaRPr lang="de-DE"/>
          </a:p>
        </p:txBody>
      </p:sp>
    </p:spTree>
    <p:extLst>
      <p:ext uri="{BB962C8B-B14F-4D97-AF65-F5344CB8AC3E}">
        <p14:creationId xmlns:p14="http://schemas.microsoft.com/office/powerpoint/2010/main" val="1661800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err="1"/>
              <a:t>Extraregional</a:t>
            </a:r>
            <a:r>
              <a:rPr lang="en-SG" dirty="0"/>
              <a:t> international collaborations display concepts relating to specific countries and geographies prominently. Several further terms relating to either </a:t>
            </a:r>
            <a:r>
              <a:rPr lang="en-SG" dirty="0" err="1"/>
              <a:t>hypercollaborated</a:t>
            </a:r>
            <a:r>
              <a:rPr lang="en-SG" dirty="0"/>
              <a:t> physics research or globally relevant medical studies are present, reflecting the influence of large-scale global collaborations.</a:t>
            </a:r>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22</a:t>
            </a:fld>
            <a:endParaRPr lang="de-DE"/>
          </a:p>
        </p:txBody>
      </p:sp>
    </p:spTree>
    <p:extLst>
      <p:ext uri="{BB962C8B-B14F-4D97-AF65-F5344CB8AC3E}">
        <p14:creationId xmlns:p14="http://schemas.microsoft.com/office/powerpoint/2010/main" val="283403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Intraregional international collaborations also mention specific locations prominently. The overall South Asian agricultural focus is visible through words relating to crops, yields, and agriculture itself. Several of the concepts can be linked to geology, water, or the land. There are also concepts relevant to several sustainable development areas such as climate change or health.</a:t>
            </a:r>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23</a:t>
            </a:fld>
            <a:endParaRPr lang="de-DE"/>
          </a:p>
        </p:txBody>
      </p:sp>
    </p:spTree>
    <p:extLst>
      <p:ext uri="{BB962C8B-B14F-4D97-AF65-F5344CB8AC3E}">
        <p14:creationId xmlns:p14="http://schemas.microsoft.com/office/powerpoint/2010/main" val="358484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South Asian countries (and comparators) vary greatly in size and resources. This affects the size of countries’ respective economies, the amount they invest in R&amp;D, and how many papers they publish.</a:t>
            </a:r>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5</a:t>
            </a:fld>
            <a:endParaRPr lang="de-DE"/>
          </a:p>
        </p:txBody>
      </p:sp>
    </p:spTree>
    <p:extLst>
      <p:ext uri="{BB962C8B-B14F-4D97-AF65-F5344CB8AC3E}">
        <p14:creationId xmlns:p14="http://schemas.microsoft.com/office/powerpoint/2010/main" val="2934684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For all South Asian countries, most international collaborations include at least one researcher outside the region. The proportion of papers resulting from international collaboration ranges from 0.15% for South Asia and India to 5-10% for smaller countries like Nepal, Afghanistan, Bhutan, and the Maldives. </a:t>
            </a:r>
            <a:r>
              <a:rPr lang="en-SG" dirty="0" err="1"/>
              <a:t>Extraregional</a:t>
            </a:r>
            <a:r>
              <a:rPr lang="en-SG" dirty="0"/>
              <a:t> international collaborations have a much higher citation impact that intraregional ones, boosted by high impact large collaborations.</a:t>
            </a:r>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24</a:t>
            </a:fld>
            <a:endParaRPr lang="de-DE"/>
          </a:p>
        </p:txBody>
      </p:sp>
    </p:spTree>
    <p:extLst>
      <p:ext uri="{BB962C8B-B14F-4D97-AF65-F5344CB8AC3E}">
        <p14:creationId xmlns:p14="http://schemas.microsoft.com/office/powerpoint/2010/main" val="4114086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
            </a:r>
            <a:br>
              <a:rPr lang="en-SG" dirty="0"/>
            </a:br>
            <a:r>
              <a:rPr lang="en-SG" sz="1200" dirty="0"/>
              <a:t>South Asia’s academic-corporate collaboration rate is about half the global average. All countries analysed have lower academic-corporate collaboration percentage than the world average, except for Afghanistan, whose small scholarly output comprises a large proportion of scholarly output resulting from large-scale international and cross-sector collaboration.</a:t>
            </a:r>
            <a:br>
              <a:rPr lang="en-SG" sz="1200" dirty="0"/>
            </a:br>
            <a:r>
              <a:rPr lang="en-SG" sz="1200" dirty="0"/>
              <a:t/>
            </a:r>
            <a:br>
              <a:rPr lang="en-SG" sz="1200" dirty="0"/>
            </a:br>
            <a:r>
              <a:rPr lang="en-SG" sz="1200" dirty="0"/>
              <a:t>Overall and across comparators, academic-corporate collaborations tend to have a high FWCI, boosted by large scale collaborations.</a:t>
            </a:r>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26</a:t>
            </a:fld>
            <a:endParaRPr lang="de-DE"/>
          </a:p>
        </p:txBody>
      </p:sp>
    </p:spTree>
    <p:extLst>
      <p:ext uri="{BB962C8B-B14F-4D97-AF65-F5344CB8AC3E}">
        <p14:creationId xmlns:p14="http://schemas.microsoft.com/office/powerpoint/2010/main" val="2165968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Relative to its scholarly output, South Asia and comparators tend to have fewer patent citations than the world average. To some extent this may be due to WIPO coverage, but could also indicate potential for improvement in cross-sector knowledge transfer through academic-corporate collaboration.</a:t>
            </a:r>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27</a:t>
            </a:fld>
            <a:endParaRPr lang="de-DE"/>
          </a:p>
        </p:txBody>
      </p:sp>
    </p:spTree>
    <p:extLst>
      <p:ext uri="{BB962C8B-B14F-4D97-AF65-F5344CB8AC3E}">
        <p14:creationId xmlns:p14="http://schemas.microsoft.com/office/powerpoint/2010/main" val="186722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dirty="0"/>
              <a:t>All South Asian countries have relatively low scholarly output relative to their overall population because they tend to be highly populated relative to the size of their research enterprise. </a:t>
            </a:r>
            <a:br>
              <a:rPr lang="en-SG" sz="1200" dirty="0"/>
            </a:br>
            <a:r>
              <a:rPr lang="en-SG" sz="1200" dirty="0"/>
              <a:t/>
            </a:r>
            <a:br>
              <a:rPr lang="en-SG" sz="1200" dirty="0"/>
            </a:br>
            <a:r>
              <a:rPr lang="en-SG" sz="1200" dirty="0"/>
              <a:t>While most South Asian countries tend to publish relatively few papers relative to the size of their research base, South Asia as a whole, India, and Sri Lanka tend to have a relatively large scholarly outputs compared to their number of researcher FTEs, respectively.</a:t>
            </a:r>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6</a:t>
            </a:fld>
            <a:endParaRPr lang="de-DE"/>
          </a:p>
        </p:txBody>
      </p:sp>
    </p:spTree>
    <p:extLst>
      <p:ext uri="{BB962C8B-B14F-4D97-AF65-F5344CB8AC3E}">
        <p14:creationId xmlns:p14="http://schemas.microsoft.com/office/powerpoint/2010/main" val="106472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South Asia overall, India, Pakistan, Nepal, and Bhutan publish more papers per GDP unit than the global average. Pakistan and Sri Lanka appear particularly productive in terms of number of scholarly papers per GERD unit.</a:t>
            </a:r>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7</a:t>
            </a:fld>
            <a:endParaRPr lang="de-DE"/>
          </a:p>
        </p:txBody>
      </p:sp>
    </p:spTree>
    <p:extLst>
      <p:ext uri="{BB962C8B-B14F-4D97-AF65-F5344CB8AC3E}">
        <p14:creationId xmlns:p14="http://schemas.microsoft.com/office/powerpoint/2010/main" val="317096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Malaysia towers over all comparators In terms of number of papers per population followed by China, Brazil, and Thailand. Bhutan leads among South Asian countries (from a small base), followed by India. </a:t>
            </a:r>
            <a:br>
              <a:rPr lang="en-US" dirty="0"/>
            </a:br>
            <a:r>
              <a:rPr lang="en-US" dirty="0"/>
              <a:t>Sri Lanka and India lead among South Asian and comparator countries in scholarly output </a:t>
            </a:r>
            <a:r>
              <a:rPr lang="en-US" dirty="0" err="1"/>
              <a:t>normalised</a:t>
            </a:r>
            <a:r>
              <a:rPr lang="en-US" dirty="0"/>
              <a:t> by number of researcher FTEs, followed by Malaysia and South Asia as a whole. </a:t>
            </a:r>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8</a:t>
            </a:fld>
            <a:endParaRPr lang="de-DE"/>
          </a:p>
        </p:txBody>
      </p:sp>
    </p:spTree>
    <p:extLst>
      <p:ext uri="{BB962C8B-B14F-4D97-AF65-F5344CB8AC3E}">
        <p14:creationId xmlns:p14="http://schemas.microsoft.com/office/powerpoint/2010/main" val="383041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dirty="0"/>
              <a:t>While South Asia published 679,571 papers in 2012-2016, accounting for 5.3% of the world’s scholarly output in 2012-2016, and growing in share by 1.7 percentage point over the period, most of the region’s research performance is driven by India, which accounts for 88% of South Asia’s output. </a:t>
            </a:r>
            <a:br>
              <a:rPr lang="en-SG" sz="1200" dirty="0"/>
            </a:br>
            <a:r>
              <a:rPr lang="en-SG" sz="1200" dirty="0"/>
              <a:t/>
            </a:r>
            <a:br>
              <a:rPr lang="en-SG" sz="1200" dirty="0"/>
            </a:br>
            <a:r>
              <a:rPr lang="en-SG" sz="1200" dirty="0"/>
              <a:t>South Asia’s citation impact overall is lower than the world average, but the citation impact of several individual South Asian countries (Bangladesh, Sri Lanka, Nepal, Afghanistan, Bhutan, the Maldives) is higher than the world average.</a:t>
            </a:r>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9</a:t>
            </a:fld>
            <a:endParaRPr lang="de-DE"/>
          </a:p>
        </p:txBody>
      </p:sp>
    </p:spTree>
    <p:extLst>
      <p:ext uri="{BB962C8B-B14F-4D97-AF65-F5344CB8AC3E}">
        <p14:creationId xmlns:p14="http://schemas.microsoft.com/office/powerpoint/2010/main" val="936437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South Asia has a strong focus on Engineering and Technologies (driven by India), the subject area in which its citation impact is closest to world </a:t>
            </a:r>
            <a:r>
              <a:rPr lang="en-US" dirty="0"/>
              <a:t>average.</a:t>
            </a:r>
            <a:r>
              <a:rPr lang="en-GB" dirty="0"/>
              <a:t> Natural Sciences also emerges as an area of specialisation for South Asia, in particular for India, Bhutan, and the Maldives.</a:t>
            </a:r>
          </a:p>
        </p:txBody>
      </p:sp>
      <p:sp>
        <p:nvSpPr>
          <p:cNvPr id="4" name="Slide Number Placeholder 3"/>
          <p:cNvSpPr>
            <a:spLocks noGrp="1"/>
          </p:cNvSpPr>
          <p:nvPr>
            <p:ph type="sldNum" sz="quarter" idx="5"/>
          </p:nvPr>
        </p:nvSpPr>
        <p:spPr/>
        <p:txBody>
          <a:bodyPr/>
          <a:lstStyle/>
          <a:p>
            <a:fld id="{A7443C7B-F938-4CE9-A268-32817172635B}" type="slidenum">
              <a:rPr lang="de-DE" smtClean="0"/>
              <a:t>10</a:t>
            </a:fld>
            <a:endParaRPr lang="de-DE"/>
          </a:p>
        </p:txBody>
      </p:sp>
    </p:spTree>
    <p:extLst>
      <p:ext uri="{BB962C8B-B14F-4D97-AF65-F5344CB8AC3E}">
        <p14:creationId xmlns:p14="http://schemas.microsoft.com/office/powerpoint/2010/main" val="333277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South Asia’s specialisation in the Agricultural Sciences is particularly visible in the list of top 100 prominent concepts for South Asia. The top 100 concepts include plants and crop names such as </a:t>
            </a:r>
            <a:r>
              <a:rPr lang="en-GB" dirty="0" err="1"/>
              <a:t>Pongamia</a:t>
            </a:r>
            <a:r>
              <a:rPr lang="en-GB" dirty="0"/>
              <a:t>, which appears in 233 papers published 2012-2016</a:t>
            </a:r>
          </a:p>
        </p:txBody>
      </p:sp>
      <p:sp>
        <p:nvSpPr>
          <p:cNvPr id="4" name="Slide Number Placeholder 3"/>
          <p:cNvSpPr>
            <a:spLocks noGrp="1"/>
          </p:cNvSpPr>
          <p:nvPr>
            <p:ph type="sldNum" sz="quarter" idx="5"/>
          </p:nvPr>
        </p:nvSpPr>
        <p:spPr/>
        <p:txBody>
          <a:bodyPr/>
          <a:lstStyle/>
          <a:p>
            <a:fld id="{A7443C7B-F938-4CE9-A268-32817172635B}" type="slidenum">
              <a:rPr lang="de-DE" smtClean="0"/>
              <a:t>11</a:t>
            </a:fld>
            <a:endParaRPr lang="de-DE"/>
          </a:p>
        </p:txBody>
      </p:sp>
    </p:spTree>
    <p:extLst>
      <p:ext uri="{BB962C8B-B14F-4D97-AF65-F5344CB8AC3E}">
        <p14:creationId xmlns:p14="http://schemas.microsoft.com/office/powerpoint/2010/main" val="3611287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South Asia has a strong focus on Engineering and Technologies (driven by India), the subject area in which its citation impact is closest to world </a:t>
            </a:r>
            <a:r>
              <a:rPr lang="en-US" dirty="0"/>
              <a:t>average.</a:t>
            </a:r>
            <a:r>
              <a:rPr lang="en-GB" dirty="0"/>
              <a:t> Natural Sciences also emerges as an area of specialisation for South Asia, in particular for India, Bhutan, and the Maldives.</a:t>
            </a:r>
          </a:p>
        </p:txBody>
      </p:sp>
      <p:sp>
        <p:nvSpPr>
          <p:cNvPr id="4" name="Slide Number Placeholder 3"/>
          <p:cNvSpPr>
            <a:spLocks noGrp="1"/>
          </p:cNvSpPr>
          <p:nvPr>
            <p:ph type="sldNum" sz="quarter" idx="5"/>
          </p:nvPr>
        </p:nvSpPr>
        <p:spPr/>
        <p:txBody>
          <a:bodyPr/>
          <a:lstStyle/>
          <a:p>
            <a:fld id="{A7443C7B-F938-4CE9-A268-32817172635B}" type="slidenum">
              <a:rPr lang="de-DE" smtClean="0"/>
              <a:t>12</a:t>
            </a:fld>
            <a:endParaRPr lang="de-DE"/>
          </a:p>
        </p:txBody>
      </p:sp>
    </p:spTree>
    <p:extLst>
      <p:ext uri="{BB962C8B-B14F-4D97-AF65-F5344CB8AC3E}">
        <p14:creationId xmlns:p14="http://schemas.microsoft.com/office/powerpoint/2010/main" val="1407947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for light photo">
    <p:spTree>
      <p:nvGrpSpPr>
        <p:cNvPr id="1" name=""/>
        <p:cNvGrpSpPr/>
        <p:nvPr/>
      </p:nvGrpSpPr>
      <p:grpSpPr>
        <a:xfrm>
          <a:off x="0" y="0"/>
          <a:ext cx="0" cy="0"/>
          <a:chOff x="0" y="0"/>
          <a:chExt cx="0" cy="0"/>
        </a:xfrm>
      </p:grpSpPr>
      <p:sp>
        <p:nvSpPr>
          <p:cNvPr id="2" name="Title 1"/>
          <p:cNvSpPr>
            <a:spLocks noGrp="1"/>
          </p:cNvSpPr>
          <p:nvPr>
            <p:ph type="ctrTitle"/>
          </p:nvPr>
        </p:nvSpPr>
        <p:spPr>
          <a:xfrm>
            <a:off x="347314" y="1932754"/>
            <a:ext cx="5086333" cy="2010596"/>
          </a:xfrm>
        </p:spPr>
        <p:txBody>
          <a:bodyPr anchor="t" anchorCtr="0">
            <a:noAutofit/>
          </a:bodyPr>
          <a:lstStyle>
            <a:lvl1pPr algn="l">
              <a:lnSpc>
                <a:spcPct val="100000"/>
              </a:lnSpc>
              <a:defRPr sz="4400"/>
            </a:lvl1pPr>
          </a:lstStyle>
          <a:p>
            <a:r>
              <a:rPr lang="en-US"/>
              <a:t>Click to edit Master title style</a:t>
            </a:r>
            <a:endParaRPr lang="de-DE" dirty="0"/>
          </a:p>
        </p:txBody>
      </p:sp>
      <p:sp>
        <p:nvSpPr>
          <p:cNvPr id="12" name="Text Placeholder 11"/>
          <p:cNvSpPr>
            <a:spLocks noGrp="1"/>
          </p:cNvSpPr>
          <p:nvPr>
            <p:ph type="body" sz="quarter" idx="14" hasCustomPrompt="1"/>
          </p:nvPr>
        </p:nvSpPr>
        <p:spPr>
          <a:xfrm>
            <a:off x="372714" y="4450739"/>
            <a:ext cx="5112709" cy="448866"/>
          </a:xfrm>
        </p:spPr>
        <p:txBody>
          <a:bodyPr>
            <a:noAutofit/>
          </a:bodyPr>
          <a:lstStyle>
            <a:lvl1pPr marL="0" indent="0">
              <a:lnSpc>
                <a:spcPts val="1800"/>
              </a:lnSpc>
              <a:spcBef>
                <a:spcPts val="0"/>
              </a:spcBef>
              <a:buNone/>
              <a:defRPr sz="14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6" name="TextBox 5"/>
          <p:cNvSpPr txBox="1"/>
          <p:nvPr userDrawn="1"/>
        </p:nvSpPr>
        <p:spPr>
          <a:xfrm>
            <a:off x="-1647825" y="0"/>
            <a:ext cx="1504950" cy="1938992"/>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p:txBody>
      </p:sp>
      <p:sp>
        <p:nvSpPr>
          <p:cNvPr id="14" name="Picture Placeholder 13"/>
          <p:cNvSpPr>
            <a:spLocks noGrp="1"/>
          </p:cNvSpPr>
          <p:nvPr>
            <p:ph type="pic" sz="quarter" idx="15" hasCustomPrompt="1"/>
          </p:nvPr>
        </p:nvSpPr>
        <p:spPr>
          <a:xfrm>
            <a:off x="0" y="0"/>
            <a:ext cx="9144000" cy="5143500"/>
          </a:xfrm>
          <a:solidFill>
            <a:srgbClr val="F2F2F2">
              <a:alpha val="7059"/>
            </a:srgbClr>
          </a:solidFill>
        </p:spPr>
        <p:txBody>
          <a:bodyPr>
            <a:normAutofit/>
          </a:bodyPr>
          <a:lstStyle>
            <a:lvl1pPr marL="0" indent="0" algn="r">
              <a:buNone/>
              <a:defRPr sz="1600" baseline="0"/>
            </a:lvl1pPr>
          </a:lstStyle>
          <a:p>
            <a:r>
              <a:rPr lang="de-DE" dirty="0"/>
              <a:t>Click on icon to select picture</a:t>
            </a:r>
          </a:p>
        </p:txBody>
      </p:sp>
      <p:sp>
        <p:nvSpPr>
          <p:cNvPr id="11" name="Text Placeholder 9"/>
          <p:cNvSpPr>
            <a:spLocks noGrp="1"/>
          </p:cNvSpPr>
          <p:nvPr>
            <p:ph type="body" sz="quarter" idx="13"/>
          </p:nvPr>
        </p:nvSpPr>
        <p:spPr>
          <a:xfrm>
            <a:off x="471592" y="483241"/>
            <a:ext cx="787296" cy="864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631053711"/>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6FB3A4-7AA6-4BB5-9DAB-3BFB84ECB711}" type="datetime1">
              <a:rPr lang="nl-NL" smtClean="0"/>
              <a:t>29-5-2019</a:t>
            </a:fld>
            <a:endParaRPr lang="de-DE"/>
          </a:p>
        </p:txBody>
      </p:sp>
      <p:sp>
        <p:nvSpPr>
          <p:cNvPr id="5" name="Footer Placeholder 4"/>
          <p:cNvSpPr>
            <a:spLocks noGrp="1"/>
          </p:cNvSpPr>
          <p:nvPr>
            <p:ph type="ftr" sz="quarter" idx="11"/>
          </p:nvPr>
        </p:nvSpPr>
        <p:spPr/>
        <p:txBody>
          <a:bodyPr/>
          <a:lstStyle/>
          <a:p>
            <a:r>
              <a:rPr lang="en-US"/>
              <a:t>Title (change with Header &amp; footer button)</a:t>
            </a:r>
            <a:endParaRPr lang="de-DE"/>
          </a:p>
        </p:txBody>
      </p:sp>
      <p:sp>
        <p:nvSpPr>
          <p:cNvPr id="9" name="Text Placeholder 8"/>
          <p:cNvSpPr>
            <a:spLocks noGrp="1"/>
          </p:cNvSpPr>
          <p:nvPr>
            <p:ph type="body" sz="quarter" idx="13"/>
          </p:nvPr>
        </p:nvSpPr>
        <p:spPr>
          <a:xfrm>
            <a:off x="772580" y="767870"/>
            <a:ext cx="4231218" cy="3561746"/>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Chart Placeholder 5"/>
          <p:cNvSpPr>
            <a:spLocks noGrp="1"/>
          </p:cNvSpPr>
          <p:nvPr>
            <p:ph type="chart" sz="quarter" idx="15"/>
          </p:nvPr>
        </p:nvSpPr>
        <p:spPr>
          <a:xfrm>
            <a:off x="5448301" y="1021557"/>
            <a:ext cx="3227387" cy="2750344"/>
          </a:xfrm>
        </p:spPr>
        <p:txBody>
          <a:bodyPr/>
          <a:lstStyle>
            <a:lvl1pPr marL="0" indent="0">
              <a:buNone/>
              <a:defRPr/>
            </a:lvl1pPr>
          </a:lstStyle>
          <a:p>
            <a:r>
              <a:rPr lang="en-US"/>
              <a:t>Click icon to add chart</a:t>
            </a:r>
            <a:endParaRPr lang="de-DE" dirty="0"/>
          </a:p>
        </p:txBody>
      </p:sp>
      <p:sp>
        <p:nvSpPr>
          <p:cNvPr id="2" name="Title 1"/>
          <p:cNvSpPr>
            <a:spLocks noGrp="1"/>
          </p:cNvSpPr>
          <p:nvPr>
            <p:ph type="title"/>
          </p:nvPr>
        </p:nvSpPr>
        <p:spPr>
          <a:xfrm>
            <a:off x="772580" y="64291"/>
            <a:ext cx="7928508" cy="462759"/>
          </a:xfrm>
        </p:spPr>
        <p:txBody>
          <a:bodyPr/>
          <a:lstStyle/>
          <a:p>
            <a:r>
              <a:rPr lang="en-US"/>
              <a:t>Click to edit Master title style</a:t>
            </a:r>
            <a:endParaRPr lang="de-DE"/>
          </a:p>
        </p:txBody>
      </p:sp>
      <p:cxnSp>
        <p:nvCxnSpPr>
          <p:cNvPr id="10" name="Straight Connector 9"/>
          <p:cNvCxnSpPr/>
          <p:nvPr userDrawn="1"/>
        </p:nvCxnSpPr>
        <p:spPr>
          <a:xfrm>
            <a:off x="453478" y="4442222"/>
            <a:ext cx="8231205"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72090"/>
      </p:ext>
    </p:extLst>
  </p:cSld>
  <p:clrMapOvr>
    <a:masterClrMapping/>
  </p:clrMapOvr>
  <p:extLst mod="1">
    <p:ext uri="{DCECCB84-F9BA-43D5-87BE-67443E8EF086}">
      <p15:sldGuideLst xmlns:p15="http://schemas.microsoft.com/office/powerpoint/2012/main">
        <p15:guide id="1" pos="34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1D8A3-D733-4627-8E4E-108F9F7BDAD5}" type="datetime1">
              <a:rPr lang="nl-NL" smtClean="0"/>
              <a:t>29-5-2019</a:t>
            </a:fld>
            <a:endParaRPr lang="de-DE"/>
          </a:p>
        </p:txBody>
      </p:sp>
      <p:sp>
        <p:nvSpPr>
          <p:cNvPr id="5" name="Footer Placeholder 4"/>
          <p:cNvSpPr>
            <a:spLocks noGrp="1"/>
          </p:cNvSpPr>
          <p:nvPr>
            <p:ph type="ftr" sz="quarter" idx="11"/>
          </p:nvPr>
        </p:nvSpPr>
        <p:spPr/>
        <p:txBody>
          <a:bodyPr/>
          <a:lstStyle/>
          <a:p>
            <a:r>
              <a:rPr lang="en-US"/>
              <a:t>Title (change with Header &amp; footer button)</a:t>
            </a:r>
            <a:endParaRPr lang="de-DE"/>
          </a:p>
        </p:txBody>
      </p:sp>
      <p:sp>
        <p:nvSpPr>
          <p:cNvPr id="6" name="Chart Placeholder 5"/>
          <p:cNvSpPr>
            <a:spLocks noGrp="1"/>
          </p:cNvSpPr>
          <p:nvPr>
            <p:ph type="chart" sz="quarter" idx="15"/>
          </p:nvPr>
        </p:nvSpPr>
        <p:spPr>
          <a:xfrm>
            <a:off x="863600" y="687571"/>
            <a:ext cx="7821082" cy="3647891"/>
          </a:xfrm>
        </p:spPr>
        <p:txBody>
          <a:bodyPr/>
          <a:lstStyle>
            <a:lvl1pPr marL="0" indent="0">
              <a:buNone/>
              <a:defRPr/>
            </a:lvl1pPr>
          </a:lstStyle>
          <a:p>
            <a:r>
              <a:rPr lang="en-US"/>
              <a:t>Click icon to add chart</a:t>
            </a:r>
            <a:endParaRPr lang="de-DE" dirty="0"/>
          </a:p>
        </p:txBody>
      </p:sp>
      <p:sp>
        <p:nvSpPr>
          <p:cNvPr id="2" name="Title 1"/>
          <p:cNvSpPr>
            <a:spLocks noGrp="1"/>
          </p:cNvSpPr>
          <p:nvPr>
            <p:ph type="title"/>
          </p:nvPr>
        </p:nvSpPr>
        <p:spPr>
          <a:xfrm>
            <a:off x="772580" y="64291"/>
            <a:ext cx="7928508" cy="462759"/>
          </a:xfrm>
        </p:spPr>
        <p:txBody>
          <a:bodyPr/>
          <a:lstStyle/>
          <a:p>
            <a:r>
              <a:rPr lang="en-US"/>
              <a:t>Click to edit Master title style</a:t>
            </a:r>
            <a:endParaRPr lang="de-DE" dirty="0"/>
          </a:p>
        </p:txBody>
      </p:sp>
      <p:cxnSp>
        <p:nvCxnSpPr>
          <p:cNvPr id="8" name="Straight Connector 7"/>
          <p:cNvCxnSpPr/>
          <p:nvPr userDrawn="1"/>
        </p:nvCxnSpPr>
        <p:spPr>
          <a:xfrm>
            <a:off x="453478" y="4442222"/>
            <a:ext cx="8231205"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37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EC1AD90-5EF5-4966-8CC9-57299F80E2CB}" type="datetime1">
              <a:rPr lang="nl-NL" smtClean="0"/>
              <a:t>29-5-2019</a:t>
            </a:fld>
            <a:endParaRPr lang="de-DE"/>
          </a:p>
        </p:txBody>
      </p:sp>
      <p:sp>
        <p:nvSpPr>
          <p:cNvPr id="5" name="Footer Placeholder 4"/>
          <p:cNvSpPr>
            <a:spLocks noGrp="1"/>
          </p:cNvSpPr>
          <p:nvPr>
            <p:ph type="ftr" sz="quarter" idx="11"/>
          </p:nvPr>
        </p:nvSpPr>
        <p:spPr/>
        <p:txBody>
          <a:bodyPr/>
          <a:lstStyle/>
          <a:p>
            <a:r>
              <a:rPr lang="en-US"/>
              <a:t>Title (change with Header &amp; footer button)</a:t>
            </a:r>
            <a:endParaRPr lang="de-DE" dirty="0"/>
          </a:p>
        </p:txBody>
      </p:sp>
      <p:sp>
        <p:nvSpPr>
          <p:cNvPr id="7" name="Table Placeholder 6"/>
          <p:cNvSpPr>
            <a:spLocks noGrp="1"/>
          </p:cNvSpPr>
          <p:nvPr>
            <p:ph type="tbl" sz="quarter" idx="16"/>
          </p:nvPr>
        </p:nvSpPr>
        <p:spPr>
          <a:xfrm>
            <a:off x="863600" y="733425"/>
            <a:ext cx="7821613" cy="3572379"/>
          </a:xfrm>
        </p:spPr>
        <p:txBody>
          <a:bodyPr/>
          <a:lstStyle>
            <a:lvl1pPr marL="0" indent="0">
              <a:buNone/>
              <a:defRPr/>
            </a:lvl1pPr>
          </a:lstStyle>
          <a:p>
            <a:r>
              <a:rPr lang="en-US"/>
              <a:t>Click icon to add table</a:t>
            </a:r>
            <a:endParaRPr lang="de-DE" dirty="0"/>
          </a:p>
        </p:txBody>
      </p:sp>
      <p:sp>
        <p:nvSpPr>
          <p:cNvPr id="2" name="Title 1"/>
          <p:cNvSpPr>
            <a:spLocks noGrp="1"/>
          </p:cNvSpPr>
          <p:nvPr>
            <p:ph type="title"/>
          </p:nvPr>
        </p:nvSpPr>
        <p:spPr/>
        <p:txBody>
          <a:bodyPr/>
          <a:lstStyle/>
          <a:p>
            <a:r>
              <a:rPr lang="en-US"/>
              <a:t>Click to edit Master title style</a:t>
            </a:r>
            <a:endParaRPr lang="de-DE"/>
          </a:p>
        </p:txBody>
      </p:sp>
      <p:cxnSp>
        <p:nvCxnSpPr>
          <p:cNvPr id="9" name="Straight Connector 8"/>
          <p:cNvCxnSpPr/>
          <p:nvPr userDrawn="1"/>
        </p:nvCxnSpPr>
        <p:spPr>
          <a:xfrm>
            <a:off x="453478" y="4442222"/>
            <a:ext cx="8231205"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01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8ED1E7E9-0B74-D54C-8C9A-067E1D0C0E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6742" y="1129990"/>
            <a:ext cx="7107258" cy="4013510"/>
          </a:xfrm>
          <a:prstGeom prst="rect">
            <a:avLst/>
          </a:prstGeom>
        </p:spPr>
      </p:pic>
      <p:sp>
        <p:nvSpPr>
          <p:cNvPr id="12" name="Text Placeholder 11"/>
          <p:cNvSpPr>
            <a:spLocks noGrp="1"/>
          </p:cNvSpPr>
          <p:nvPr>
            <p:ph type="body" sz="quarter" idx="14" hasCustomPrompt="1"/>
          </p:nvPr>
        </p:nvSpPr>
        <p:spPr>
          <a:xfrm>
            <a:off x="375889" y="4450739"/>
            <a:ext cx="5112709" cy="448866"/>
          </a:xfrm>
        </p:spPr>
        <p:txBody>
          <a:bodyPr>
            <a:noAutofit/>
          </a:bodyPr>
          <a:lstStyle>
            <a:lvl1pPr marL="0" indent="0">
              <a:lnSpc>
                <a:spcPts val="18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6" name="TextBox 5"/>
          <p:cNvSpPr txBox="1"/>
          <p:nvPr userDrawn="1"/>
        </p:nvSpPr>
        <p:spPr>
          <a:xfrm>
            <a:off x="356838" y="1902364"/>
            <a:ext cx="3905250" cy="861774"/>
          </a:xfrm>
          <a:prstGeom prst="rect">
            <a:avLst/>
          </a:prstGeom>
          <a:noFill/>
        </p:spPr>
        <p:txBody>
          <a:bodyPr wrap="square" rtlCol="0">
            <a:spAutoFit/>
          </a:bodyPr>
          <a:lstStyle/>
          <a:p>
            <a:r>
              <a:rPr lang="de-DE" sz="5000" kern="1200" dirty="0">
                <a:solidFill>
                  <a:schemeClr val="tx1"/>
                </a:solidFill>
                <a:latin typeface="+mj-lt"/>
                <a:ea typeface="+mj-ea"/>
                <a:cs typeface="+mj-cs"/>
              </a:rPr>
              <a:t>Thank you</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312" y="459941"/>
            <a:ext cx="793751" cy="864000"/>
          </a:xfrm>
          <a:prstGeom prst="rect">
            <a:avLst/>
          </a:prstGeom>
        </p:spPr>
      </p:pic>
    </p:spTree>
    <p:extLst>
      <p:ext uri="{BB962C8B-B14F-4D97-AF65-F5344CB8AC3E}">
        <p14:creationId xmlns:p14="http://schemas.microsoft.com/office/powerpoint/2010/main" val="394609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for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solidFill>
            <a:srgbClr val="3E4043">
              <a:alpha val="14902"/>
            </a:srgbClr>
          </a:solidFill>
        </p:spPr>
        <p:txBody>
          <a:bodyPr>
            <a:normAutofit/>
          </a:bodyPr>
          <a:lstStyle>
            <a:lvl1pPr marL="0" indent="0" algn="r">
              <a:buNone/>
              <a:defRPr sz="1600" baseline="0"/>
            </a:lvl1pPr>
          </a:lstStyle>
          <a:p>
            <a:r>
              <a:rPr lang="de-DE" dirty="0"/>
              <a:t>Click on icon to select picture</a:t>
            </a:r>
          </a:p>
        </p:txBody>
      </p:sp>
      <p:sp>
        <p:nvSpPr>
          <p:cNvPr id="2" name="Title 1"/>
          <p:cNvSpPr>
            <a:spLocks noGrp="1"/>
          </p:cNvSpPr>
          <p:nvPr>
            <p:ph type="ctrTitle"/>
          </p:nvPr>
        </p:nvSpPr>
        <p:spPr>
          <a:xfrm>
            <a:off x="347314" y="1932754"/>
            <a:ext cx="5086333" cy="2010596"/>
          </a:xfrm>
        </p:spPr>
        <p:txBody>
          <a:bodyPr anchor="t" anchorCtr="0">
            <a:noAutofit/>
          </a:bodyPr>
          <a:lstStyle>
            <a:lvl1pPr algn="l">
              <a:lnSpc>
                <a:spcPct val="100000"/>
              </a:lnSpc>
              <a:defRPr sz="4400">
                <a:solidFill>
                  <a:schemeClr val="bg1"/>
                </a:solidFill>
              </a:defRPr>
            </a:lvl1pPr>
          </a:lstStyle>
          <a:p>
            <a:r>
              <a:rPr lang="en-US"/>
              <a:t>Click to edit Master title style</a:t>
            </a:r>
            <a:endParaRPr lang="de-DE" dirty="0"/>
          </a:p>
        </p:txBody>
      </p:sp>
      <p:sp>
        <p:nvSpPr>
          <p:cNvPr id="12" name="Text Placeholder 11"/>
          <p:cNvSpPr>
            <a:spLocks noGrp="1"/>
          </p:cNvSpPr>
          <p:nvPr>
            <p:ph type="body" sz="quarter" idx="14" hasCustomPrompt="1"/>
          </p:nvPr>
        </p:nvSpPr>
        <p:spPr>
          <a:xfrm>
            <a:off x="379064" y="4450739"/>
            <a:ext cx="5112709" cy="448866"/>
          </a:xfrm>
        </p:spPr>
        <p:txBody>
          <a:bodyPr>
            <a:noAutofit/>
          </a:bodyPr>
          <a:lstStyle>
            <a:lvl1pPr marL="0" indent="0">
              <a:lnSpc>
                <a:spcPts val="1800"/>
              </a:lnSpc>
              <a:spcBef>
                <a:spcPts val="0"/>
              </a:spcBef>
              <a:buNone/>
              <a:defRPr sz="14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6" name="TextBox 5"/>
          <p:cNvSpPr txBox="1"/>
          <p:nvPr userDrawn="1"/>
        </p:nvSpPr>
        <p:spPr>
          <a:xfrm>
            <a:off x="-1647825" y="0"/>
            <a:ext cx="1504950" cy="1938992"/>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p:txBody>
      </p:sp>
      <p:sp>
        <p:nvSpPr>
          <p:cNvPr id="9" name="Text Placeholder 9"/>
          <p:cNvSpPr>
            <a:spLocks noGrp="1"/>
          </p:cNvSpPr>
          <p:nvPr>
            <p:ph type="body" sz="quarter" idx="13"/>
          </p:nvPr>
        </p:nvSpPr>
        <p:spPr>
          <a:xfrm>
            <a:off x="471600" y="457199"/>
            <a:ext cx="788400" cy="864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a:t>
            </a:r>
          </a:p>
        </p:txBody>
      </p:sp>
    </p:spTree>
    <p:extLst>
      <p:ext uri="{BB962C8B-B14F-4D97-AF65-F5344CB8AC3E}">
        <p14:creationId xmlns:p14="http://schemas.microsoft.com/office/powerpoint/2010/main" val="89929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8ED1E7E9-0B74-D54C-8C9A-067E1D0C0E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149" y="883443"/>
            <a:ext cx="7543851" cy="4260057"/>
          </a:xfrm>
          <a:prstGeom prst="rect">
            <a:avLst/>
          </a:prstGeom>
        </p:spPr>
      </p:pic>
      <p:sp>
        <p:nvSpPr>
          <p:cNvPr id="2" name="Title 1"/>
          <p:cNvSpPr>
            <a:spLocks noGrp="1"/>
          </p:cNvSpPr>
          <p:nvPr>
            <p:ph type="ctrTitle"/>
          </p:nvPr>
        </p:nvSpPr>
        <p:spPr>
          <a:xfrm>
            <a:off x="347314" y="1932754"/>
            <a:ext cx="5086333" cy="1186319"/>
          </a:xfrm>
        </p:spPr>
        <p:txBody>
          <a:bodyPr anchor="t" anchorCtr="0">
            <a:noAutofit/>
          </a:bodyPr>
          <a:lstStyle>
            <a:lvl1pPr algn="l">
              <a:lnSpc>
                <a:spcPct val="100000"/>
              </a:lnSpc>
              <a:defRPr sz="4400">
                <a:solidFill>
                  <a:schemeClr val="tx1"/>
                </a:solidFill>
              </a:defRPr>
            </a:lvl1pPr>
          </a:lstStyle>
          <a:p>
            <a:r>
              <a:rPr lang="en-US"/>
              <a:t>Click to edit Master title style</a:t>
            </a:r>
            <a:endParaRPr lang="de-DE" dirty="0"/>
          </a:p>
        </p:txBody>
      </p:sp>
      <p:sp>
        <p:nvSpPr>
          <p:cNvPr id="12" name="Text Placeholder 11"/>
          <p:cNvSpPr>
            <a:spLocks noGrp="1"/>
          </p:cNvSpPr>
          <p:nvPr>
            <p:ph type="body" sz="quarter" idx="14" hasCustomPrompt="1"/>
          </p:nvPr>
        </p:nvSpPr>
        <p:spPr>
          <a:xfrm>
            <a:off x="366364" y="4450739"/>
            <a:ext cx="5112709" cy="448866"/>
          </a:xfrm>
        </p:spPr>
        <p:txBody>
          <a:bodyPr>
            <a:noAutofit/>
          </a:bodyPr>
          <a:lstStyle>
            <a:lvl1pPr marL="0" indent="0">
              <a:lnSpc>
                <a:spcPts val="18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 Placeholder 6"/>
          <p:cNvSpPr>
            <a:spLocks noGrp="1"/>
          </p:cNvSpPr>
          <p:nvPr>
            <p:ph type="body" sz="quarter" idx="15" hasCustomPrompt="1"/>
          </p:nvPr>
        </p:nvSpPr>
        <p:spPr>
          <a:xfrm>
            <a:off x="360014" y="3323035"/>
            <a:ext cx="5086333" cy="937022"/>
          </a:xfrm>
        </p:spPr>
        <p:txBody>
          <a:bodyPr>
            <a:noAutofit/>
          </a:bodyPr>
          <a:lstStyle>
            <a:lvl1pPr marL="0" indent="0">
              <a:lnSpc>
                <a:spcPct val="100000"/>
              </a:lnSpc>
              <a:buNone/>
              <a:defRPr sz="3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312" y="459941"/>
            <a:ext cx="793751" cy="864000"/>
          </a:xfrm>
          <a:prstGeom prst="rect">
            <a:avLst/>
          </a:prstGeom>
        </p:spPr>
      </p:pic>
    </p:spTree>
    <p:extLst>
      <p:ext uri="{BB962C8B-B14F-4D97-AF65-F5344CB8AC3E}">
        <p14:creationId xmlns:p14="http://schemas.microsoft.com/office/powerpoint/2010/main" val="241771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Agenda</a:t>
            </a:r>
            <a:endParaRPr lang="de-DE" dirty="0"/>
          </a:p>
        </p:txBody>
      </p:sp>
      <p:sp>
        <p:nvSpPr>
          <p:cNvPr id="9" name="Text Placeholder 8"/>
          <p:cNvSpPr>
            <a:spLocks noGrp="1"/>
          </p:cNvSpPr>
          <p:nvPr>
            <p:ph type="body" sz="quarter" idx="13"/>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26260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p:txBody>
          <a:bodyPr/>
          <a:lstStyle>
            <a:lvl1pPr marL="0" indent="0">
              <a:buNone/>
              <a:defRPr b="1"/>
            </a:lvl1pPr>
            <a:lvl2pPr marL="360363" indent="-360363">
              <a:buFont typeface="+mj-lt"/>
              <a:buAutoNum type="arabicPeriod"/>
              <a:defRPr/>
            </a:lvl2pPr>
            <a:lvl3pPr marL="536575" indent="-171450">
              <a:defRPr/>
            </a:lvl3pPr>
            <a:lvl4pPr marL="720725" indent="-171450">
              <a:tabLst/>
              <a:defRPr/>
            </a:lvl4pPr>
            <a:lvl5pPr marL="896938" indent="-17145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8" name="Straight Connector 7"/>
          <p:cNvCxnSpPr/>
          <p:nvPr userDrawn="1"/>
        </p:nvCxnSpPr>
        <p:spPr>
          <a:xfrm>
            <a:off x="453478" y="4442222"/>
            <a:ext cx="8231205"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 xmlns:a16="http://schemas.microsoft.com/office/drawing/2014/main" id="{99104F45-B26C-BD47-B4C8-2F41A125A0F9}"/>
              </a:ext>
            </a:extLst>
          </p:cNvPr>
          <p:cNvSpPr>
            <a:spLocks noGrp="1"/>
          </p:cNvSpPr>
          <p:nvPr>
            <p:ph type="dt" sz="half" idx="10"/>
          </p:nvPr>
        </p:nvSpPr>
        <p:spPr>
          <a:xfrm>
            <a:off x="1265887" y="4575495"/>
            <a:ext cx="3086100" cy="135000"/>
          </a:xfrm>
        </p:spPr>
        <p:txBody>
          <a:bodyPr/>
          <a:lstStyle/>
          <a:p>
            <a:fld id="{611B1427-5A6D-4BD1-A346-F38FB8D809EC}" type="datetime1">
              <a:rPr lang="nl-NL" smtClean="0"/>
              <a:t>29-5-2019</a:t>
            </a:fld>
            <a:endParaRPr lang="de-DE" dirty="0"/>
          </a:p>
        </p:txBody>
      </p:sp>
    </p:spTree>
    <p:extLst>
      <p:ext uri="{BB962C8B-B14F-4D97-AF65-F5344CB8AC3E}">
        <p14:creationId xmlns:p14="http://schemas.microsoft.com/office/powerpoint/2010/main" val="190443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37C794-9836-4BB8-B517-A3E588757FD1}" type="slidenum">
              <a:rPr lang="de-DE" smtClean="0"/>
              <a:t>‹#›</a:t>
            </a:fld>
            <a:endParaRPr lang="de-DE"/>
          </a:p>
        </p:txBody>
      </p:sp>
      <p:sp>
        <p:nvSpPr>
          <p:cNvPr id="9" name="Text Placeholder 8"/>
          <p:cNvSpPr>
            <a:spLocks noGrp="1"/>
          </p:cNvSpPr>
          <p:nvPr>
            <p:ph type="body" sz="quarter" idx="13"/>
          </p:nvPr>
        </p:nvSpPr>
        <p:spPr>
          <a:xfrm>
            <a:off x="772580" y="766554"/>
            <a:ext cx="4231218" cy="3568909"/>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Picture Placeholder 9"/>
          <p:cNvSpPr>
            <a:spLocks noGrp="1"/>
          </p:cNvSpPr>
          <p:nvPr>
            <p:ph type="pic" sz="quarter" idx="14"/>
          </p:nvPr>
        </p:nvSpPr>
        <p:spPr>
          <a:xfrm>
            <a:off x="5486400" y="0"/>
            <a:ext cx="3657600" cy="5143500"/>
          </a:xfrm>
          <a:solidFill>
            <a:schemeClr val="bg1">
              <a:lumMod val="85000"/>
            </a:schemeClr>
          </a:solidFill>
        </p:spPr>
        <p:txBody>
          <a:bodyPr/>
          <a:lstStyle>
            <a:lvl1pPr marL="0" indent="0">
              <a:buFontTx/>
              <a:buNone/>
              <a:defRPr/>
            </a:lvl1pPr>
          </a:lstStyle>
          <a:p>
            <a:r>
              <a:rPr lang="en-US"/>
              <a:t>Click icon to add picture</a:t>
            </a:r>
            <a:endParaRPr lang="de-DE" dirty="0"/>
          </a:p>
        </p:txBody>
      </p:sp>
      <p:sp>
        <p:nvSpPr>
          <p:cNvPr id="7" name="Title 6"/>
          <p:cNvSpPr>
            <a:spLocks noGrp="1"/>
          </p:cNvSpPr>
          <p:nvPr>
            <p:ph type="title"/>
          </p:nvPr>
        </p:nvSpPr>
        <p:spPr>
          <a:xfrm>
            <a:off x="772580" y="64291"/>
            <a:ext cx="4713820" cy="462759"/>
          </a:xfrm>
        </p:spPr>
        <p:txBody>
          <a:bodyPr/>
          <a:lstStyle/>
          <a:p>
            <a:r>
              <a:rPr lang="en-US"/>
              <a:t>Click to edit Master title style</a:t>
            </a:r>
            <a:endParaRPr lang="de-DE" dirty="0"/>
          </a:p>
        </p:txBody>
      </p:sp>
      <p:cxnSp>
        <p:nvCxnSpPr>
          <p:cNvPr id="11" name="Straight Connector 10"/>
          <p:cNvCxnSpPr/>
          <p:nvPr userDrawn="1"/>
        </p:nvCxnSpPr>
        <p:spPr>
          <a:xfrm>
            <a:off x="453478" y="4442222"/>
            <a:ext cx="4536000"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 xmlns:a16="http://schemas.microsoft.com/office/drawing/2014/main" id="{4405279A-A110-744C-BBAC-A6832274AC6F}"/>
              </a:ext>
            </a:extLst>
          </p:cNvPr>
          <p:cNvSpPr>
            <a:spLocks noGrp="1"/>
          </p:cNvSpPr>
          <p:nvPr>
            <p:ph type="dt" sz="half" idx="10"/>
          </p:nvPr>
        </p:nvSpPr>
        <p:spPr>
          <a:xfrm>
            <a:off x="1265887" y="4575495"/>
            <a:ext cx="3086100" cy="135000"/>
          </a:xfrm>
        </p:spPr>
        <p:txBody>
          <a:bodyPr/>
          <a:lstStyle/>
          <a:p>
            <a:fld id="{611B1427-5A6D-4BD1-A346-F38FB8D809EC}" type="datetime1">
              <a:rPr lang="nl-NL" smtClean="0"/>
              <a:t>29-5-2019</a:t>
            </a:fld>
            <a:endParaRPr lang="de-DE" dirty="0"/>
          </a:p>
        </p:txBody>
      </p:sp>
    </p:spTree>
    <p:extLst>
      <p:ext uri="{BB962C8B-B14F-4D97-AF65-F5344CB8AC3E}">
        <p14:creationId xmlns:p14="http://schemas.microsoft.com/office/powerpoint/2010/main" val="323183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version 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solidFill>
            <a:schemeClr val="bg1">
              <a:lumMod val="95000"/>
            </a:schemeClr>
          </a:solidFill>
        </p:spPr>
        <p:txBody>
          <a:bodyPr/>
          <a:lstStyle>
            <a:lvl1pPr marL="0" indent="0">
              <a:buNone/>
              <a:defRPr/>
            </a:lvl1pPr>
          </a:lstStyle>
          <a:p>
            <a:r>
              <a:rPr lang="en-US"/>
              <a:t>Click icon to add picture</a:t>
            </a:r>
            <a:endParaRPr lang="de-DE" dirty="0"/>
          </a:p>
        </p:txBody>
      </p:sp>
      <p:sp>
        <p:nvSpPr>
          <p:cNvPr id="4" name="Title 1">
            <a:extLst>
              <a:ext uri="{FF2B5EF4-FFF2-40B4-BE49-F238E27FC236}">
                <a16:creationId xmlns="" xmlns:a16="http://schemas.microsoft.com/office/drawing/2014/main" id="{143C7E15-6A7F-304C-9E96-52D4906FD97F}"/>
              </a:ext>
            </a:extLst>
          </p:cNvPr>
          <p:cNvSpPr>
            <a:spLocks noGrp="1"/>
          </p:cNvSpPr>
          <p:nvPr>
            <p:ph type="title" hasCustomPrompt="1"/>
          </p:nvPr>
        </p:nvSpPr>
        <p:spPr>
          <a:xfrm>
            <a:off x="863601" y="689867"/>
            <a:ext cx="4528233" cy="2830088"/>
          </a:xfrm>
        </p:spPr>
        <p:txBody>
          <a:bodyPr lIns="0" rIns="0"/>
          <a:lstStyle>
            <a:lvl1pPr>
              <a:defRPr>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219503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vers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601" y="689452"/>
            <a:ext cx="6248399" cy="2830088"/>
          </a:xfrm>
        </p:spPr>
        <p:txBody>
          <a:bodyPr lIns="0" tIns="0" rIns="0"/>
          <a:lstStyle>
            <a:lvl1pPr>
              <a:defRPr>
                <a:solidFill>
                  <a:srgbClr val="FF6C00"/>
                </a:solidFill>
              </a:defRPr>
            </a:lvl1pPr>
          </a:lstStyle>
          <a:p>
            <a:r>
              <a:rPr lang="en-US" dirty="0"/>
              <a:t>“Quote”</a:t>
            </a:r>
            <a:endParaRPr lang="de-DE" dirty="0"/>
          </a:p>
        </p:txBody>
      </p:sp>
      <p:sp>
        <p:nvSpPr>
          <p:cNvPr id="4" name="Date Placeholder 3"/>
          <p:cNvSpPr>
            <a:spLocks noGrp="1"/>
          </p:cNvSpPr>
          <p:nvPr>
            <p:ph type="dt" sz="half" idx="10"/>
          </p:nvPr>
        </p:nvSpPr>
        <p:spPr/>
        <p:txBody>
          <a:bodyPr/>
          <a:lstStyle/>
          <a:p>
            <a:fld id="{6D1D48CE-7E88-4572-BCC4-7E906C5C538A}" type="datetime1">
              <a:rPr lang="nl-NL" smtClean="0"/>
              <a:t>29-5-2019</a:t>
            </a:fld>
            <a:endParaRPr lang="de-DE" dirty="0"/>
          </a:p>
        </p:txBody>
      </p:sp>
      <p:sp>
        <p:nvSpPr>
          <p:cNvPr id="6" name="Footer Placeholder 5"/>
          <p:cNvSpPr>
            <a:spLocks noGrp="1"/>
          </p:cNvSpPr>
          <p:nvPr>
            <p:ph type="ftr" sz="quarter" idx="11"/>
          </p:nvPr>
        </p:nvSpPr>
        <p:spPr/>
        <p:txBody>
          <a:bodyPr/>
          <a:lstStyle/>
          <a:p>
            <a:r>
              <a:rPr lang="en-US"/>
              <a:t>Title (change with Header &amp; footer button)</a:t>
            </a:r>
            <a:endParaRPr lang="de-DE" dirty="0"/>
          </a:p>
        </p:txBody>
      </p:sp>
      <p:cxnSp>
        <p:nvCxnSpPr>
          <p:cNvPr id="8" name="Straight Connector 7"/>
          <p:cNvCxnSpPr/>
          <p:nvPr userDrawn="1"/>
        </p:nvCxnSpPr>
        <p:spPr>
          <a:xfrm>
            <a:off x="453478" y="4442222"/>
            <a:ext cx="8231205"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22AA6E-A2C9-49E6-8BDC-DE3BAA9F9A4C}" type="datetime1">
              <a:rPr lang="nl-NL" smtClean="0"/>
              <a:t>29-5-2019</a:t>
            </a:fld>
            <a:endParaRPr lang="de-DE"/>
          </a:p>
        </p:txBody>
      </p:sp>
      <p:sp>
        <p:nvSpPr>
          <p:cNvPr id="5" name="Footer Placeholder 4"/>
          <p:cNvSpPr>
            <a:spLocks noGrp="1"/>
          </p:cNvSpPr>
          <p:nvPr>
            <p:ph type="ftr" sz="quarter" idx="11"/>
          </p:nvPr>
        </p:nvSpPr>
        <p:spPr/>
        <p:txBody>
          <a:bodyPr/>
          <a:lstStyle/>
          <a:p>
            <a:r>
              <a:rPr lang="en-US"/>
              <a:t>Title (change with Header &amp; footer button)</a:t>
            </a:r>
            <a:endParaRPr lang="de-DE"/>
          </a:p>
        </p:txBody>
      </p:sp>
      <p:sp>
        <p:nvSpPr>
          <p:cNvPr id="9" name="Text Placeholder 8"/>
          <p:cNvSpPr>
            <a:spLocks noGrp="1"/>
          </p:cNvSpPr>
          <p:nvPr>
            <p:ph type="body" sz="quarter" idx="13"/>
          </p:nvPr>
        </p:nvSpPr>
        <p:spPr>
          <a:xfrm>
            <a:off x="772580" y="763220"/>
            <a:ext cx="4231218" cy="3571160"/>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Picture Placeholder 9"/>
          <p:cNvSpPr>
            <a:spLocks noGrp="1"/>
          </p:cNvSpPr>
          <p:nvPr>
            <p:ph type="pic" sz="quarter" idx="14"/>
          </p:nvPr>
        </p:nvSpPr>
        <p:spPr>
          <a:xfrm>
            <a:off x="5486400" y="1035844"/>
            <a:ext cx="3198282" cy="2736056"/>
          </a:xfrm>
          <a:solidFill>
            <a:schemeClr val="bg1">
              <a:lumMod val="85000"/>
            </a:schemeClr>
          </a:solidFill>
        </p:spPr>
        <p:txBody>
          <a:bodyPr/>
          <a:lstStyle>
            <a:lvl1pPr marL="0" indent="0">
              <a:buFontTx/>
              <a:buNone/>
              <a:defRPr/>
            </a:lvl1pPr>
          </a:lstStyle>
          <a:p>
            <a:r>
              <a:rPr lang="en-US"/>
              <a:t>Click icon to add picture</a:t>
            </a:r>
            <a:endParaRPr lang="de-DE" dirty="0"/>
          </a:p>
        </p:txBody>
      </p:sp>
      <p:sp>
        <p:nvSpPr>
          <p:cNvPr id="2" name="Title 1"/>
          <p:cNvSpPr>
            <a:spLocks noGrp="1"/>
          </p:cNvSpPr>
          <p:nvPr>
            <p:ph type="title"/>
          </p:nvPr>
        </p:nvSpPr>
        <p:spPr>
          <a:xfrm>
            <a:off x="772580" y="64291"/>
            <a:ext cx="7928508" cy="462759"/>
          </a:xfrm>
        </p:spPr>
        <p:txBody>
          <a:bodyPr/>
          <a:lstStyle/>
          <a:p>
            <a:r>
              <a:rPr lang="en-US"/>
              <a:t>Click to edit Master title style</a:t>
            </a:r>
            <a:endParaRPr lang="de-DE"/>
          </a:p>
        </p:txBody>
      </p:sp>
      <p:cxnSp>
        <p:nvCxnSpPr>
          <p:cNvPr id="11" name="Straight Connector 10"/>
          <p:cNvCxnSpPr/>
          <p:nvPr userDrawn="1"/>
        </p:nvCxnSpPr>
        <p:spPr>
          <a:xfrm>
            <a:off x="453478" y="4442222"/>
            <a:ext cx="8231205"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182024"/>
      </p:ext>
    </p:extLst>
  </p:cSld>
  <p:clrMapOvr>
    <a:masterClrMapping/>
  </p:clrMapOvr>
  <p:extLst mod="1">
    <p:ext uri="{DCECCB84-F9BA-43D5-87BE-67443E8EF086}">
      <p15:sldGuideLst xmlns:p15="http://schemas.microsoft.com/office/powerpoint/2012/main">
        <p15:guide id="1" pos="344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2580" y="64291"/>
            <a:ext cx="7928508" cy="462759"/>
          </a:xfrm>
          <a:prstGeom prst="rect">
            <a:avLst/>
          </a:prstGeom>
        </p:spPr>
        <p:txBody>
          <a:bodyPr vert="horz" lIns="91440" tIns="0" rIns="91440" bIns="0" rtlCol="0" anchor="t" anchorCtr="0">
            <a:noAutofit/>
          </a:bodyPr>
          <a:lstStyle/>
          <a:p>
            <a:r>
              <a:rPr lang="en-US"/>
              <a:t>Click to edit Master title style</a:t>
            </a:r>
            <a:endParaRPr lang="de-DE" dirty="0"/>
          </a:p>
        </p:txBody>
      </p:sp>
      <p:sp>
        <p:nvSpPr>
          <p:cNvPr id="3" name="Text Placeholder 2"/>
          <p:cNvSpPr>
            <a:spLocks noGrp="1"/>
          </p:cNvSpPr>
          <p:nvPr>
            <p:ph type="body" idx="1"/>
          </p:nvPr>
        </p:nvSpPr>
        <p:spPr>
          <a:xfrm>
            <a:off x="772580" y="700088"/>
            <a:ext cx="7928508" cy="3635375"/>
          </a:xfrm>
          <a:prstGeom prst="rect">
            <a:avLst/>
          </a:prstGeom>
        </p:spPr>
        <p:txBody>
          <a:bodyPr vert="horz" lIns="91440" tIns="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Date Placeholder 3"/>
          <p:cNvSpPr>
            <a:spLocks noGrp="1"/>
          </p:cNvSpPr>
          <p:nvPr>
            <p:ph type="dt" sz="half" idx="2"/>
          </p:nvPr>
        </p:nvSpPr>
        <p:spPr>
          <a:xfrm>
            <a:off x="1265887" y="4727023"/>
            <a:ext cx="3086100" cy="135000"/>
          </a:xfrm>
          <a:prstGeom prst="rect">
            <a:avLst/>
          </a:prstGeom>
        </p:spPr>
        <p:txBody>
          <a:bodyPr vert="horz" lIns="0" tIns="45720" rIns="91440" bIns="45720" rtlCol="0" anchor="ctr"/>
          <a:lstStyle>
            <a:lvl1pPr algn="l">
              <a:defRPr sz="1400">
                <a:solidFill>
                  <a:srgbClr val="CACBCC"/>
                </a:solidFill>
              </a:defRPr>
            </a:lvl1pPr>
          </a:lstStyle>
          <a:p>
            <a:fld id="{019C06A9-59DA-41C9-A429-2453BDE6755A}" type="datetime1">
              <a:rPr lang="nl-NL" smtClean="0"/>
              <a:pPr/>
              <a:t>29-5-2019</a:t>
            </a:fld>
            <a:endParaRPr lang="de-DE" dirty="0"/>
          </a:p>
        </p:txBody>
      </p:sp>
      <p:sp>
        <p:nvSpPr>
          <p:cNvPr id="5" name="Footer Placeholder 4"/>
          <p:cNvSpPr>
            <a:spLocks noGrp="1"/>
          </p:cNvSpPr>
          <p:nvPr>
            <p:ph type="ftr" sz="quarter" idx="3"/>
          </p:nvPr>
        </p:nvSpPr>
        <p:spPr>
          <a:xfrm>
            <a:off x="1265887" y="4550066"/>
            <a:ext cx="4500000" cy="135000"/>
          </a:xfrm>
          <a:prstGeom prst="rect">
            <a:avLst/>
          </a:prstGeom>
        </p:spPr>
        <p:txBody>
          <a:bodyPr vert="horz" lIns="0" tIns="45720" rIns="91440" bIns="45720" rtlCol="0" anchor="ctr"/>
          <a:lstStyle>
            <a:lvl1pPr algn="l">
              <a:defRPr sz="1400">
                <a:solidFill>
                  <a:srgbClr val="CACBCC"/>
                </a:solidFill>
              </a:defRPr>
            </a:lvl1pPr>
          </a:lstStyle>
          <a:p>
            <a:r>
              <a:rPr lang="en-US" dirty="0"/>
              <a:t>Title (change with Header &amp; footer button)</a:t>
            </a:r>
            <a:endParaRPr lang="de-DE" dirty="0"/>
          </a:p>
        </p:txBody>
      </p:sp>
      <p:sp>
        <p:nvSpPr>
          <p:cNvPr id="6" name="Slide Number Placeholder 5"/>
          <p:cNvSpPr>
            <a:spLocks noGrp="1"/>
          </p:cNvSpPr>
          <p:nvPr>
            <p:ph type="sldNum" sz="quarter" idx="4"/>
          </p:nvPr>
        </p:nvSpPr>
        <p:spPr>
          <a:xfrm>
            <a:off x="6738938" y="4846460"/>
            <a:ext cx="2057400" cy="135000"/>
          </a:xfrm>
          <a:prstGeom prst="rect">
            <a:avLst/>
          </a:prstGeom>
        </p:spPr>
        <p:txBody>
          <a:bodyPr vert="horz" lIns="91440" tIns="45720" rIns="91440" bIns="45720" rtlCol="0" anchor="ctr"/>
          <a:lstStyle>
            <a:lvl1pPr algn="r">
              <a:defRPr sz="900">
                <a:solidFill>
                  <a:schemeClr val="tx1">
                    <a:tint val="75000"/>
                  </a:schemeClr>
                </a:solidFill>
              </a:defRPr>
            </a:lvl1pPr>
          </a:lstStyle>
          <a:p>
            <a:fld id="{B837C794-9836-4BB8-B517-A3E588757FD1}" type="slidenum">
              <a:rPr lang="de-DE" smtClean="0"/>
              <a:t>‹#›</a:t>
            </a:fld>
            <a:endParaRPr lang="de-DE"/>
          </a:p>
        </p:txBody>
      </p:sp>
      <p:pic>
        <p:nvPicPr>
          <p:cNvPr id="10" name="Picture 9">
            <a:extLst>
              <a:ext uri="{FF2B5EF4-FFF2-40B4-BE49-F238E27FC236}">
                <a16:creationId xmlns="" xmlns:a16="http://schemas.microsoft.com/office/drawing/2014/main" id="{B4928590-4084-6B40-8DED-B4F8C98BED1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313" y="4557156"/>
            <a:ext cx="401839" cy="444500"/>
          </a:xfrm>
          <a:prstGeom prst="rect">
            <a:avLst/>
          </a:prstGeom>
        </p:spPr>
      </p:pic>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sldNum="0" hdr="0"/>
  <p:txStyles>
    <p:titleStyle>
      <a:lvl1pPr algn="l" defTabSz="685800" rtl="0" eaLnBrk="1" latinLnBrk="0" hangingPunct="1">
        <a:lnSpc>
          <a:spcPts val="4800"/>
        </a:lnSpc>
        <a:spcBef>
          <a:spcPct val="0"/>
        </a:spcBef>
        <a:buNone/>
        <a:defRPr sz="3200" kern="1200">
          <a:solidFill>
            <a:schemeClr val="tx1"/>
          </a:solidFill>
          <a:latin typeface="+mj-lt"/>
          <a:ea typeface="+mj-ea"/>
          <a:cs typeface="+mj-cs"/>
        </a:defRPr>
      </a:lvl1pPr>
    </p:titleStyle>
    <p:bodyStyle>
      <a:lvl1pPr marL="266700" indent="-266700" algn="l" defTabSz="685800" rtl="0" eaLnBrk="1" latinLnBrk="0" hangingPunct="1">
        <a:lnSpc>
          <a:spcPts val="3400"/>
        </a:lnSpc>
        <a:spcBef>
          <a:spcPts val="0"/>
        </a:spcBef>
        <a:buClr>
          <a:srgbClr val="FF6C00"/>
        </a:buClr>
        <a:buFont typeface="Arial" panose="020B0604020202020204" pitchFamily="34" charset="0"/>
        <a:buChar char="•"/>
        <a:tabLst>
          <a:tab pos="266700" algn="l"/>
        </a:tabLst>
        <a:defRPr sz="1800" kern="1200">
          <a:solidFill>
            <a:schemeClr val="tx1"/>
          </a:solidFill>
          <a:latin typeface="+mn-lt"/>
          <a:ea typeface="+mn-ea"/>
          <a:cs typeface="+mn-cs"/>
        </a:defRPr>
      </a:lvl1pPr>
      <a:lvl2pPr marL="5143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465" userDrawn="1">
          <p15:clr>
            <a:srgbClr val="F26B43"/>
          </p15:clr>
        </p15:guide>
        <p15:guide id="2" pos="544" userDrawn="1">
          <p15:clr>
            <a:srgbClr val="F26B43"/>
          </p15:clr>
        </p15:guide>
        <p15:guide id="3" orient="horz" pos="327" userDrawn="1">
          <p15:clr>
            <a:srgbClr val="F26B43"/>
          </p15:clr>
        </p15:guide>
        <p15:guide id="4" orient="horz" pos="531" userDrawn="1">
          <p15:clr>
            <a:srgbClr val="F26B43"/>
          </p15:clr>
        </p15:guide>
        <p15:guide id="5" orient="horz" pos="2731" userDrawn="1">
          <p15:clr>
            <a:srgbClr val="F26B43"/>
          </p15:clr>
        </p15:guide>
        <p15:guide id="6" pos="793" userDrawn="1">
          <p15:clr>
            <a:srgbClr val="F26B43"/>
          </p15:clr>
        </p15:guide>
        <p15:guide id="7" pos="29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South Asia</a:t>
            </a:r>
            <a:br>
              <a:rPr lang="en-US" dirty="0"/>
            </a:br>
            <a:endParaRPr lang="de-DE" dirty="0"/>
          </a:p>
        </p:txBody>
      </p:sp>
      <p:sp>
        <p:nvSpPr>
          <p:cNvPr id="6" name="Text Placeholder 5"/>
          <p:cNvSpPr>
            <a:spLocks noGrp="1"/>
          </p:cNvSpPr>
          <p:nvPr>
            <p:ph type="body" sz="quarter" idx="14"/>
          </p:nvPr>
        </p:nvSpPr>
        <p:spPr>
          <a:xfrm>
            <a:off x="366364" y="4450739"/>
            <a:ext cx="4447861" cy="448866"/>
          </a:xfrm>
        </p:spPr>
        <p:txBody>
          <a:bodyPr/>
          <a:lstStyle/>
          <a:p>
            <a:r>
              <a:rPr lang="de-DE" dirty="0"/>
              <a:t>March 2019</a:t>
            </a:r>
          </a:p>
          <a:p>
            <a:r>
              <a:rPr lang="de-DE" dirty="0"/>
              <a:t>Maria de Kleijn-Lloyd</a:t>
            </a:r>
          </a:p>
        </p:txBody>
      </p:sp>
      <p:sp>
        <p:nvSpPr>
          <p:cNvPr id="7" name="Text Placeholder 6"/>
          <p:cNvSpPr>
            <a:spLocks noGrp="1"/>
          </p:cNvSpPr>
          <p:nvPr>
            <p:ph type="body" sz="quarter" idx="15"/>
          </p:nvPr>
        </p:nvSpPr>
        <p:spPr>
          <a:xfrm>
            <a:off x="360014" y="2783629"/>
            <a:ext cx="5086333" cy="937022"/>
          </a:xfrm>
        </p:spPr>
        <p:txBody>
          <a:bodyPr/>
          <a:lstStyle/>
          <a:p>
            <a:r>
              <a:rPr lang="en-CA" dirty="0"/>
              <a:t>Challenges and benefits</a:t>
            </a:r>
            <a:br>
              <a:rPr lang="en-CA" dirty="0"/>
            </a:br>
            <a:r>
              <a:rPr lang="en-CA" dirty="0"/>
              <a:t>of research collaboration</a:t>
            </a:r>
            <a:br>
              <a:rPr lang="en-CA" dirty="0"/>
            </a:br>
            <a:r>
              <a:rPr lang="en-CA" dirty="0"/>
              <a:t>in a diverse region</a:t>
            </a:r>
          </a:p>
          <a:p>
            <a:endParaRPr lang="de-DE" dirty="0"/>
          </a:p>
        </p:txBody>
      </p:sp>
    </p:spTree>
    <p:extLst>
      <p:ext uri="{BB962C8B-B14F-4D97-AF65-F5344CB8AC3E}">
        <p14:creationId xmlns:p14="http://schemas.microsoft.com/office/powerpoint/2010/main" val="3612023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1074F66-9207-094F-A6E4-F9D37120F9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116" t="5725" r="5123" b="12330"/>
          <a:stretch/>
        </p:blipFill>
        <p:spPr>
          <a:xfrm>
            <a:off x="3582442" y="842963"/>
            <a:ext cx="5281135" cy="4214315"/>
          </a:xfrm>
          <a:prstGeom prst="rect">
            <a:avLst/>
          </a:prstGeom>
        </p:spPr>
      </p:pic>
      <p:sp>
        <p:nvSpPr>
          <p:cNvPr id="9" name="TextBox 8">
            <a:extLst>
              <a:ext uri="{FF2B5EF4-FFF2-40B4-BE49-F238E27FC236}">
                <a16:creationId xmlns="" xmlns:a16="http://schemas.microsoft.com/office/drawing/2014/main" id="{34AD8AE4-4F86-0549-B4D7-4EFD66870B64}"/>
              </a:ext>
            </a:extLst>
          </p:cNvPr>
          <p:cNvSpPr txBox="1"/>
          <p:nvPr/>
        </p:nvSpPr>
        <p:spPr>
          <a:xfrm>
            <a:off x="468313" y="295055"/>
            <a:ext cx="8395264" cy="984885"/>
          </a:xfrm>
          <a:prstGeom prst="rect">
            <a:avLst/>
          </a:prstGeom>
          <a:noFill/>
        </p:spPr>
        <p:txBody>
          <a:bodyPr wrap="square" rtlCol="0">
            <a:spAutoFit/>
          </a:bodyPr>
          <a:lstStyle/>
          <a:p>
            <a:r>
              <a:rPr lang="en-CA" sz="2000" dirty="0">
                <a:solidFill>
                  <a:srgbClr val="FF6C00"/>
                </a:solidFill>
              </a:rPr>
              <a:t>The region focuses on Engineering and Technologies, Natural Sciences and Agricultural Sciences</a:t>
            </a:r>
          </a:p>
          <a:p>
            <a:endParaRPr lang="en-US" dirty="0"/>
          </a:p>
        </p:txBody>
      </p:sp>
      <p:sp>
        <p:nvSpPr>
          <p:cNvPr id="7" name="TextBox 6">
            <a:extLst>
              <a:ext uri="{FF2B5EF4-FFF2-40B4-BE49-F238E27FC236}">
                <a16:creationId xmlns="" xmlns:a16="http://schemas.microsoft.com/office/drawing/2014/main" id="{C9585415-FA89-4FD1-B9A6-333946A1553F}"/>
              </a:ext>
            </a:extLst>
          </p:cNvPr>
          <p:cNvSpPr txBox="1"/>
          <p:nvPr/>
        </p:nvSpPr>
        <p:spPr>
          <a:xfrm>
            <a:off x="468313" y="987552"/>
            <a:ext cx="3314548" cy="1077218"/>
          </a:xfrm>
          <a:prstGeom prst="rect">
            <a:avLst/>
          </a:prstGeom>
          <a:noFill/>
        </p:spPr>
        <p:txBody>
          <a:bodyPr wrap="square" rtlCol="0">
            <a:spAutoFit/>
          </a:bodyPr>
          <a:lstStyle/>
          <a:p>
            <a:r>
              <a:rPr lang="en-CA" sz="1600" dirty="0"/>
              <a:t>Relative Activity Index (red) and Field-Weighted Citation Impact (orange) compared to world average, per discipline</a:t>
            </a:r>
            <a:endParaRPr lang="en-US" sz="1600" dirty="0"/>
          </a:p>
        </p:txBody>
      </p:sp>
    </p:spTree>
    <p:extLst>
      <p:ext uri="{BB962C8B-B14F-4D97-AF65-F5344CB8AC3E}">
        <p14:creationId xmlns:p14="http://schemas.microsoft.com/office/powerpoint/2010/main" val="1289189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7B4CD534-7573-9343-AB63-971290881D5A}"/>
              </a:ext>
            </a:extLst>
          </p:cNvPr>
          <p:cNvSpPr txBox="1"/>
          <p:nvPr/>
        </p:nvSpPr>
        <p:spPr>
          <a:xfrm>
            <a:off x="468312" y="295055"/>
            <a:ext cx="6984673" cy="677108"/>
          </a:xfrm>
          <a:prstGeom prst="rect">
            <a:avLst/>
          </a:prstGeom>
          <a:noFill/>
        </p:spPr>
        <p:txBody>
          <a:bodyPr wrap="square" rtlCol="0">
            <a:spAutoFit/>
          </a:bodyPr>
          <a:lstStyle/>
          <a:p>
            <a:r>
              <a:rPr lang="en-CA" sz="2000" dirty="0">
                <a:solidFill>
                  <a:srgbClr val="FF6C00"/>
                </a:solidFill>
              </a:rPr>
              <a:t>Specialisation in Agricultural Sciences is prominent</a:t>
            </a:r>
          </a:p>
          <a:p>
            <a:endParaRPr lang="en-US" dirty="0"/>
          </a:p>
        </p:txBody>
      </p:sp>
      <p:pic>
        <p:nvPicPr>
          <p:cNvPr id="7" name="Content Placeholder 3">
            <a:extLst>
              <a:ext uri="{FF2B5EF4-FFF2-40B4-BE49-F238E27FC236}">
                <a16:creationId xmlns="" xmlns:a16="http://schemas.microsoft.com/office/drawing/2014/main" id="{E503744D-FB57-433D-AE94-84562751F610}"/>
              </a:ext>
            </a:extLst>
          </p:cNvPr>
          <p:cNvPicPr>
            <a:picLocks/>
          </p:cNvPicPr>
          <p:nvPr/>
        </p:nvPicPr>
        <p:blipFill>
          <a:blip r:embed="rId3"/>
          <a:stretch>
            <a:fillRect/>
          </a:stretch>
        </p:blipFill>
        <p:spPr>
          <a:xfrm>
            <a:off x="586353" y="972163"/>
            <a:ext cx="8237537" cy="3624860"/>
          </a:xfrm>
          <a:prstGeom prst="rect">
            <a:avLst/>
          </a:prstGeom>
        </p:spPr>
      </p:pic>
      <p:sp>
        <p:nvSpPr>
          <p:cNvPr id="10" name="TextBox 9">
            <a:extLst>
              <a:ext uri="{FF2B5EF4-FFF2-40B4-BE49-F238E27FC236}">
                <a16:creationId xmlns="" xmlns:a16="http://schemas.microsoft.com/office/drawing/2014/main" id="{23C8BA76-13BF-4F86-AE3E-72AD45E75F88}"/>
              </a:ext>
            </a:extLst>
          </p:cNvPr>
          <p:cNvSpPr txBox="1"/>
          <p:nvPr/>
        </p:nvSpPr>
        <p:spPr>
          <a:xfrm>
            <a:off x="468312" y="674402"/>
            <a:ext cx="7823918" cy="338554"/>
          </a:xfrm>
          <a:prstGeom prst="rect">
            <a:avLst/>
          </a:prstGeom>
          <a:noFill/>
        </p:spPr>
        <p:txBody>
          <a:bodyPr wrap="square" rtlCol="0">
            <a:spAutoFit/>
          </a:bodyPr>
          <a:lstStyle/>
          <a:p>
            <a:r>
              <a:rPr lang="en-CA" sz="1600" dirty="0"/>
              <a:t>Top 100 most prominent concepts in South Asia’s output</a:t>
            </a:r>
            <a:endParaRPr lang="en-US" sz="1600" dirty="0"/>
          </a:p>
        </p:txBody>
      </p:sp>
    </p:spTree>
    <p:extLst>
      <p:ext uri="{BB962C8B-B14F-4D97-AF65-F5344CB8AC3E}">
        <p14:creationId xmlns:p14="http://schemas.microsoft.com/office/powerpoint/2010/main" val="530303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34AD8AE4-4F86-0549-B4D7-4EFD66870B64}"/>
              </a:ext>
            </a:extLst>
          </p:cNvPr>
          <p:cNvSpPr txBox="1"/>
          <p:nvPr/>
        </p:nvSpPr>
        <p:spPr>
          <a:xfrm>
            <a:off x="468313" y="295055"/>
            <a:ext cx="8395264" cy="984885"/>
          </a:xfrm>
          <a:prstGeom prst="rect">
            <a:avLst/>
          </a:prstGeom>
          <a:noFill/>
        </p:spPr>
        <p:txBody>
          <a:bodyPr wrap="square" rtlCol="0">
            <a:spAutoFit/>
          </a:bodyPr>
          <a:lstStyle/>
          <a:p>
            <a:r>
              <a:rPr lang="en-CA" sz="2000" dirty="0">
                <a:solidFill>
                  <a:srgbClr val="FF6C00"/>
                </a:solidFill>
              </a:rPr>
              <a:t>India focuses on Engineering and Technologies, Natural Sciences and Agricultural Sciences</a:t>
            </a:r>
          </a:p>
          <a:p>
            <a:endParaRPr lang="en-US" dirty="0"/>
          </a:p>
        </p:txBody>
      </p:sp>
      <p:sp>
        <p:nvSpPr>
          <p:cNvPr id="7" name="TextBox 6">
            <a:extLst>
              <a:ext uri="{FF2B5EF4-FFF2-40B4-BE49-F238E27FC236}">
                <a16:creationId xmlns="" xmlns:a16="http://schemas.microsoft.com/office/drawing/2014/main" id="{C9585415-FA89-4FD1-B9A6-333946A1553F}"/>
              </a:ext>
            </a:extLst>
          </p:cNvPr>
          <p:cNvSpPr txBox="1"/>
          <p:nvPr/>
        </p:nvSpPr>
        <p:spPr>
          <a:xfrm>
            <a:off x="468313" y="987552"/>
            <a:ext cx="3314548" cy="1077218"/>
          </a:xfrm>
          <a:prstGeom prst="rect">
            <a:avLst/>
          </a:prstGeom>
          <a:noFill/>
        </p:spPr>
        <p:txBody>
          <a:bodyPr wrap="square" rtlCol="0">
            <a:spAutoFit/>
          </a:bodyPr>
          <a:lstStyle/>
          <a:p>
            <a:r>
              <a:rPr lang="en-CA" sz="1600" dirty="0"/>
              <a:t>Relative Activity Index (red) and Field-Weighted Citation Impact (orange) compared to world average, per discipline</a:t>
            </a:r>
            <a:endParaRPr lang="en-US" sz="1600" dirty="0"/>
          </a:p>
        </p:txBody>
      </p:sp>
      <p:pic>
        <p:nvPicPr>
          <p:cNvPr id="6" name="Picture 5">
            <a:extLst>
              <a:ext uri="{FF2B5EF4-FFF2-40B4-BE49-F238E27FC236}">
                <a16:creationId xmlns="" xmlns:a16="http://schemas.microsoft.com/office/drawing/2014/main" id="{3926A878-FC40-45BB-8DD1-39B7F9EF16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033" r="5122" b="9068"/>
          <a:stretch/>
        </p:blipFill>
        <p:spPr>
          <a:xfrm>
            <a:off x="3908122" y="361599"/>
            <a:ext cx="5105770" cy="4676496"/>
          </a:xfrm>
          <a:prstGeom prst="rect">
            <a:avLst/>
          </a:prstGeom>
        </p:spPr>
      </p:pic>
    </p:spTree>
    <p:extLst>
      <p:ext uri="{BB962C8B-B14F-4D97-AF65-F5344CB8AC3E}">
        <p14:creationId xmlns:p14="http://schemas.microsoft.com/office/powerpoint/2010/main" val="999194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34AD8AE4-4F86-0549-B4D7-4EFD66870B64}"/>
              </a:ext>
            </a:extLst>
          </p:cNvPr>
          <p:cNvSpPr txBox="1"/>
          <p:nvPr/>
        </p:nvSpPr>
        <p:spPr>
          <a:xfrm>
            <a:off x="468313" y="295055"/>
            <a:ext cx="8395264" cy="677108"/>
          </a:xfrm>
          <a:prstGeom prst="rect">
            <a:avLst/>
          </a:prstGeom>
          <a:noFill/>
        </p:spPr>
        <p:txBody>
          <a:bodyPr wrap="square" rtlCol="0">
            <a:spAutoFit/>
          </a:bodyPr>
          <a:lstStyle/>
          <a:p>
            <a:r>
              <a:rPr lang="en-CA" sz="2000" dirty="0">
                <a:solidFill>
                  <a:srgbClr val="FF6C00"/>
                </a:solidFill>
              </a:rPr>
              <a:t>Pakistan focuses on Agricultural Sciences and Natural Sciences</a:t>
            </a:r>
          </a:p>
          <a:p>
            <a:endParaRPr lang="en-US" dirty="0"/>
          </a:p>
        </p:txBody>
      </p:sp>
      <p:sp>
        <p:nvSpPr>
          <p:cNvPr id="7" name="TextBox 6">
            <a:extLst>
              <a:ext uri="{FF2B5EF4-FFF2-40B4-BE49-F238E27FC236}">
                <a16:creationId xmlns="" xmlns:a16="http://schemas.microsoft.com/office/drawing/2014/main" id="{C9585415-FA89-4FD1-B9A6-333946A1553F}"/>
              </a:ext>
            </a:extLst>
          </p:cNvPr>
          <p:cNvSpPr txBox="1"/>
          <p:nvPr/>
        </p:nvSpPr>
        <p:spPr>
          <a:xfrm>
            <a:off x="468313" y="987552"/>
            <a:ext cx="3314548" cy="1077218"/>
          </a:xfrm>
          <a:prstGeom prst="rect">
            <a:avLst/>
          </a:prstGeom>
          <a:noFill/>
        </p:spPr>
        <p:txBody>
          <a:bodyPr wrap="square" rtlCol="0">
            <a:spAutoFit/>
          </a:bodyPr>
          <a:lstStyle/>
          <a:p>
            <a:r>
              <a:rPr lang="en-CA" sz="1600" dirty="0"/>
              <a:t>Relative Activity Index (red) and Field-Weighted Citation Impact (orange) compared to world average, per discipline</a:t>
            </a:r>
            <a:endParaRPr lang="en-US" sz="1600" dirty="0"/>
          </a:p>
        </p:txBody>
      </p:sp>
      <p:pic>
        <p:nvPicPr>
          <p:cNvPr id="6" name="Picture 5">
            <a:extLst>
              <a:ext uri="{FF2B5EF4-FFF2-40B4-BE49-F238E27FC236}">
                <a16:creationId xmlns="" xmlns:a16="http://schemas.microsoft.com/office/drawing/2014/main" id="{E0537B54-FBFF-464E-8261-BAD131647D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224" t="5725" r="5110" b="12087"/>
          <a:stretch/>
        </p:blipFill>
        <p:spPr>
          <a:xfrm>
            <a:off x="3732757" y="846199"/>
            <a:ext cx="5180926" cy="4226841"/>
          </a:xfrm>
          <a:prstGeom prst="rect">
            <a:avLst/>
          </a:prstGeom>
        </p:spPr>
      </p:pic>
    </p:spTree>
    <p:extLst>
      <p:ext uri="{BB962C8B-B14F-4D97-AF65-F5344CB8AC3E}">
        <p14:creationId xmlns:p14="http://schemas.microsoft.com/office/powerpoint/2010/main" val="1169978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34AD8AE4-4F86-0549-B4D7-4EFD66870B64}"/>
              </a:ext>
            </a:extLst>
          </p:cNvPr>
          <p:cNvSpPr txBox="1"/>
          <p:nvPr/>
        </p:nvSpPr>
        <p:spPr>
          <a:xfrm>
            <a:off x="468313" y="295055"/>
            <a:ext cx="8395264" cy="984885"/>
          </a:xfrm>
          <a:prstGeom prst="rect">
            <a:avLst/>
          </a:prstGeom>
          <a:noFill/>
        </p:spPr>
        <p:txBody>
          <a:bodyPr wrap="square" rtlCol="0">
            <a:spAutoFit/>
          </a:bodyPr>
          <a:lstStyle/>
          <a:p>
            <a:r>
              <a:rPr lang="en-CA" sz="2000" dirty="0">
                <a:solidFill>
                  <a:srgbClr val="FF6C00"/>
                </a:solidFill>
              </a:rPr>
              <a:t>Bangladesh focuses on Agricultural Sciences and Natural Sciences, and is strong in Medical</a:t>
            </a:r>
          </a:p>
          <a:p>
            <a:endParaRPr lang="en-US" dirty="0"/>
          </a:p>
        </p:txBody>
      </p:sp>
      <p:sp>
        <p:nvSpPr>
          <p:cNvPr id="7" name="TextBox 6">
            <a:extLst>
              <a:ext uri="{FF2B5EF4-FFF2-40B4-BE49-F238E27FC236}">
                <a16:creationId xmlns="" xmlns:a16="http://schemas.microsoft.com/office/drawing/2014/main" id="{C9585415-FA89-4FD1-B9A6-333946A1553F}"/>
              </a:ext>
            </a:extLst>
          </p:cNvPr>
          <p:cNvSpPr txBox="1"/>
          <p:nvPr/>
        </p:nvSpPr>
        <p:spPr>
          <a:xfrm>
            <a:off x="468313" y="987552"/>
            <a:ext cx="3314548" cy="1077218"/>
          </a:xfrm>
          <a:prstGeom prst="rect">
            <a:avLst/>
          </a:prstGeom>
          <a:noFill/>
        </p:spPr>
        <p:txBody>
          <a:bodyPr wrap="square" rtlCol="0">
            <a:spAutoFit/>
          </a:bodyPr>
          <a:lstStyle/>
          <a:p>
            <a:r>
              <a:rPr lang="en-CA" sz="1600" dirty="0"/>
              <a:t>Relative Activity Index (red) and Field-Weighted Citation Impact (orange) compared to world average, per discipline</a:t>
            </a:r>
            <a:endParaRPr lang="en-US" sz="1600" dirty="0"/>
          </a:p>
        </p:txBody>
      </p:sp>
      <p:pic>
        <p:nvPicPr>
          <p:cNvPr id="5" name="Picture 4">
            <a:extLst>
              <a:ext uri="{FF2B5EF4-FFF2-40B4-BE49-F238E27FC236}">
                <a16:creationId xmlns="" xmlns:a16="http://schemas.microsoft.com/office/drawing/2014/main" id="{4A747CC4-17ED-48EC-94C7-137353720C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759" t="5821" b="11502"/>
          <a:stretch/>
        </p:blipFill>
        <p:spPr>
          <a:xfrm>
            <a:off x="3544867" y="669163"/>
            <a:ext cx="5599133" cy="4251894"/>
          </a:xfrm>
          <a:prstGeom prst="rect">
            <a:avLst/>
          </a:prstGeom>
        </p:spPr>
      </p:pic>
    </p:spTree>
    <p:extLst>
      <p:ext uri="{BB962C8B-B14F-4D97-AF65-F5344CB8AC3E}">
        <p14:creationId xmlns:p14="http://schemas.microsoft.com/office/powerpoint/2010/main" val="1584028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34AD8AE4-4F86-0549-B4D7-4EFD66870B64}"/>
              </a:ext>
            </a:extLst>
          </p:cNvPr>
          <p:cNvSpPr txBox="1"/>
          <p:nvPr/>
        </p:nvSpPr>
        <p:spPr>
          <a:xfrm>
            <a:off x="468313" y="295055"/>
            <a:ext cx="8395264" cy="984885"/>
          </a:xfrm>
          <a:prstGeom prst="rect">
            <a:avLst/>
          </a:prstGeom>
          <a:noFill/>
        </p:spPr>
        <p:txBody>
          <a:bodyPr wrap="square" rtlCol="0">
            <a:spAutoFit/>
          </a:bodyPr>
          <a:lstStyle/>
          <a:p>
            <a:r>
              <a:rPr lang="en-CA" sz="2000" dirty="0">
                <a:solidFill>
                  <a:srgbClr val="FF6C00"/>
                </a:solidFill>
              </a:rPr>
              <a:t>Sri Lanka focuses on Agricultural Sciences and Natural Sciences, and is strong in Medical</a:t>
            </a:r>
          </a:p>
          <a:p>
            <a:endParaRPr lang="en-US" dirty="0"/>
          </a:p>
        </p:txBody>
      </p:sp>
      <p:sp>
        <p:nvSpPr>
          <p:cNvPr id="7" name="TextBox 6">
            <a:extLst>
              <a:ext uri="{FF2B5EF4-FFF2-40B4-BE49-F238E27FC236}">
                <a16:creationId xmlns="" xmlns:a16="http://schemas.microsoft.com/office/drawing/2014/main" id="{C9585415-FA89-4FD1-B9A6-333946A1553F}"/>
              </a:ext>
            </a:extLst>
          </p:cNvPr>
          <p:cNvSpPr txBox="1"/>
          <p:nvPr/>
        </p:nvSpPr>
        <p:spPr>
          <a:xfrm>
            <a:off x="468313" y="987552"/>
            <a:ext cx="3314548" cy="1077218"/>
          </a:xfrm>
          <a:prstGeom prst="rect">
            <a:avLst/>
          </a:prstGeom>
          <a:noFill/>
        </p:spPr>
        <p:txBody>
          <a:bodyPr wrap="square" rtlCol="0">
            <a:spAutoFit/>
          </a:bodyPr>
          <a:lstStyle/>
          <a:p>
            <a:r>
              <a:rPr lang="en-CA" sz="1600" dirty="0"/>
              <a:t>Relative Activity Index (red) and Field-Weighted Citation Impact (orange) compared to world average, per discipline</a:t>
            </a:r>
            <a:endParaRPr lang="en-US" sz="1600" dirty="0"/>
          </a:p>
        </p:txBody>
      </p:sp>
      <p:pic>
        <p:nvPicPr>
          <p:cNvPr id="6" name="Picture 5">
            <a:extLst>
              <a:ext uri="{FF2B5EF4-FFF2-40B4-BE49-F238E27FC236}">
                <a16:creationId xmlns="" xmlns:a16="http://schemas.microsoft.com/office/drawing/2014/main" id="{DC8433A5-5CC6-4350-9C51-207B22FCA6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90" t="-6930" b="16485"/>
          <a:stretch/>
        </p:blipFill>
        <p:spPr>
          <a:xfrm>
            <a:off x="3419604" y="-4287"/>
            <a:ext cx="5724393" cy="4651444"/>
          </a:xfrm>
          <a:prstGeom prst="rect">
            <a:avLst/>
          </a:prstGeom>
        </p:spPr>
      </p:pic>
    </p:spTree>
    <p:extLst>
      <p:ext uri="{BB962C8B-B14F-4D97-AF65-F5344CB8AC3E}">
        <p14:creationId xmlns:p14="http://schemas.microsoft.com/office/powerpoint/2010/main" val="1410362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34AD8AE4-4F86-0549-B4D7-4EFD66870B64}"/>
              </a:ext>
            </a:extLst>
          </p:cNvPr>
          <p:cNvSpPr txBox="1"/>
          <p:nvPr/>
        </p:nvSpPr>
        <p:spPr>
          <a:xfrm>
            <a:off x="468313" y="295055"/>
            <a:ext cx="8395264" cy="984885"/>
          </a:xfrm>
          <a:prstGeom prst="rect">
            <a:avLst/>
          </a:prstGeom>
          <a:noFill/>
        </p:spPr>
        <p:txBody>
          <a:bodyPr wrap="square" rtlCol="0">
            <a:spAutoFit/>
          </a:bodyPr>
          <a:lstStyle/>
          <a:p>
            <a:r>
              <a:rPr lang="en-CA" sz="2000" dirty="0">
                <a:solidFill>
                  <a:srgbClr val="FF6C00"/>
                </a:solidFill>
              </a:rPr>
              <a:t>Nepal focuses on Agricultural Sciences and Medical Sciences, at high quality</a:t>
            </a:r>
          </a:p>
          <a:p>
            <a:endParaRPr lang="en-US" dirty="0"/>
          </a:p>
        </p:txBody>
      </p:sp>
      <p:sp>
        <p:nvSpPr>
          <p:cNvPr id="7" name="TextBox 6">
            <a:extLst>
              <a:ext uri="{FF2B5EF4-FFF2-40B4-BE49-F238E27FC236}">
                <a16:creationId xmlns="" xmlns:a16="http://schemas.microsoft.com/office/drawing/2014/main" id="{C9585415-FA89-4FD1-B9A6-333946A1553F}"/>
              </a:ext>
            </a:extLst>
          </p:cNvPr>
          <p:cNvSpPr txBox="1"/>
          <p:nvPr/>
        </p:nvSpPr>
        <p:spPr>
          <a:xfrm>
            <a:off x="468313" y="987552"/>
            <a:ext cx="3314548" cy="1077218"/>
          </a:xfrm>
          <a:prstGeom prst="rect">
            <a:avLst/>
          </a:prstGeom>
          <a:noFill/>
        </p:spPr>
        <p:txBody>
          <a:bodyPr wrap="square" rtlCol="0">
            <a:spAutoFit/>
          </a:bodyPr>
          <a:lstStyle/>
          <a:p>
            <a:r>
              <a:rPr lang="en-CA" sz="1600" dirty="0"/>
              <a:t>Relative Activity Index (red) and Field-Weighted Citation Impact (orange) compared to world average, per discipline</a:t>
            </a:r>
            <a:endParaRPr lang="en-US" sz="1600" dirty="0"/>
          </a:p>
        </p:txBody>
      </p:sp>
      <p:pic>
        <p:nvPicPr>
          <p:cNvPr id="5" name="Picture 4">
            <a:extLst>
              <a:ext uri="{FF2B5EF4-FFF2-40B4-BE49-F238E27FC236}">
                <a16:creationId xmlns="" xmlns:a16="http://schemas.microsoft.com/office/drawing/2014/main" id="{10411692-8EB1-4521-B592-A053759026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622" t="5820" r="5122" b="10773"/>
          <a:stretch/>
        </p:blipFill>
        <p:spPr>
          <a:xfrm>
            <a:off x="3532340" y="821147"/>
            <a:ext cx="5143348" cy="4289471"/>
          </a:xfrm>
          <a:prstGeom prst="rect">
            <a:avLst/>
          </a:prstGeom>
        </p:spPr>
      </p:pic>
    </p:spTree>
    <p:extLst>
      <p:ext uri="{BB962C8B-B14F-4D97-AF65-F5344CB8AC3E}">
        <p14:creationId xmlns:p14="http://schemas.microsoft.com/office/powerpoint/2010/main" val="818003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85FF9D6-D11D-D64C-9111-EA73416C89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149" y="883443"/>
            <a:ext cx="7543851" cy="4260057"/>
          </a:xfrm>
          <a:prstGeom prst="rect">
            <a:avLst/>
          </a:prstGeom>
        </p:spPr>
      </p:pic>
      <p:sp>
        <p:nvSpPr>
          <p:cNvPr id="10" name="Text Placeholder 2">
            <a:extLst>
              <a:ext uri="{FF2B5EF4-FFF2-40B4-BE49-F238E27FC236}">
                <a16:creationId xmlns="" xmlns:a16="http://schemas.microsoft.com/office/drawing/2014/main" id="{944C1CED-6891-9A4A-AC36-37F0A1EAA275}"/>
              </a:ext>
            </a:extLst>
          </p:cNvPr>
          <p:cNvSpPr>
            <a:spLocks noGrp="1"/>
          </p:cNvSpPr>
          <p:nvPr>
            <p:ph type="body" sz="quarter" idx="13"/>
          </p:nvPr>
        </p:nvSpPr>
        <p:spPr>
          <a:xfrm>
            <a:off x="428717" y="1111801"/>
            <a:ext cx="8079968" cy="3331612"/>
          </a:xfrm>
        </p:spPr>
        <p:txBody>
          <a:bodyPr>
            <a:normAutofit/>
          </a:bodyPr>
          <a:lstStyle/>
          <a:p>
            <a:pPr marL="285750" indent="-285750" defTabSz="457200"/>
            <a:r>
              <a:rPr lang="en-US" dirty="0">
                <a:cs typeface="Arial"/>
              </a:rPr>
              <a:t>Introduction</a:t>
            </a:r>
          </a:p>
          <a:p>
            <a:pPr marL="285750" indent="-285750" defTabSz="457200"/>
            <a:r>
              <a:rPr lang="en-US" dirty="0">
                <a:cs typeface="Arial"/>
              </a:rPr>
              <a:t>Key figures on South Asia’s research</a:t>
            </a:r>
          </a:p>
          <a:p>
            <a:pPr marL="285750" indent="-285750" defTabSz="457200"/>
            <a:r>
              <a:rPr lang="en-US" dirty="0">
                <a:solidFill>
                  <a:srgbClr val="FF6C00"/>
                </a:solidFill>
                <a:cs typeface="Arial"/>
              </a:rPr>
              <a:t>Research collaboration</a:t>
            </a:r>
          </a:p>
          <a:p>
            <a:pPr marL="285750" indent="-285750" defTabSz="457200"/>
            <a:r>
              <a:rPr lang="en-US" dirty="0">
                <a:cs typeface="Arial"/>
              </a:rPr>
              <a:t>Knowledge transfer</a:t>
            </a:r>
          </a:p>
        </p:txBody>
      </p:sp>
      <p:sp>
        <p:nvSpPr>
          <p:cNvPr id="12" name="Title 1">
            <a:extLst>
              <a:ext uri="{FF2B5EF4-FFF2-40B4-BE49-F238E27FC236}">
                <a16:creationId xmlns="" xmlns:a16="http://schemas.microsoft.com/office/drawing/2014/main" id="{F86207B7-AEF6-4549-9F46-9DA0F4D9D79F}"/>
              </a:ext>
            </a:extLst>
          </p:cNvPr>
          <p:cNvSpPr txBox="1">
            <a:spLocks/>
          </p:cNvSpPr>
          <p:nvPr/>
        </p:nvSpPr>
        <p:spPr>
          <a:xfrm>
            <a:off x="428716" y="463192"/>
            <a:ext cx="8296183" cy="462759"/>
          </a:xfrm>
          <a:prstGeom prst="rect">
            <a:avLst/>
          </a:prstGeom>
        </p:spPr>
        <p:txBody>
          <a:bodyPr vert="horz" lIns="91440" tIns="91440" rIns="91440" bIns="0" rtlCol="0" anchor="t" anchorCtr="0">
            <a:noAutofit/>
          </a:bodyPr>
          <a:lstStyle>
            <a:lvl1pPr algn="l" defTabSz="685800" rtl="0" eaLnBrk="1" latinLnBrk="0" hangingPunct="1">
              <a:lnSpc>
                <a:spcPct val="100000"/>
              </a:lnSpc>
              <a:spcBef>
                <a:spcPct val="0"/>
              </a:spcBef>
              <a:buNone/>
              <a:defRPr sz="2800" kern="1200">
                <a:solidFill>
                  <a:srgbClr val="53565A"/>
                </a:solidFill>
                <a:latin typeface="+mj-lt"/>
                <a:ea typeface="+mj-ea"/>
                <a:cs typeface="+mj-cs"/>
              </a:defRPr>
            </a:lvl1pPr>
          </a:lstStyle>
          <a:p>
            <a:r>
              <a:rPr lang="en-US" dirty="0"/>
              <a:t>Outline</a:t>
            </a:r>
          </a:p>
        </p:txBody>
      </p:sp>
    </p:spTree>
    <p:extLst>
      <p:ext uri="{BB962C8B-B14F-4D97-AF65-F5344CB8AC3E}">
        <p14:creationId xmlns:p14="http://schemas.microsoft.com/office/powerpoint/2010/main" val="3877522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25269E5-9713-C041-B9D4-F8436F6FC7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936" r="9988" b="15712"/>
          <a:stretch/>
        </p:blipFill>
        <p:spPr>
          <a:xfrm>
            <a:off x="2054268" y="808973"/>
            <a:ext cx="5035464" cy="4334810"/>
          </a:xfrm>
          <a:prstGeom prst="rect">
            <a:avLst/>
          </a:prstGeom>
        </p:spPr>
      </p:pic>
      <p:sp>
        <p:nvSpPr>
          <p:cNvPr id="9" name="TextBox 8">
            <a:extLst>
              <a:ext uri="{FF2B5EF4-FFF2-40B4-BE49-F238E27FC236}">
                <a16:creationId xmlns="" xmlns:a16="http://schemas.microsoft.com/office/drawing/2014/main" id="{104D436D-2450-5344-8F71-2239832291C4}"/>
              </a:ext>
            </a:extLst>
          </p:cNvPr>
          <p:cNvSpPr txBox="1"/>
          <p:nvPr/>
        </p:nvSpPr>
        <p:spPr>
          <a:xfrm>
            <a:off x="468312" y="295055"/>
            <a:ext cx="8675687" cy="677108"/>
          </a:xfrm>
          <a:prstGeom prst="rect">
            <a:avLst/>
          </a:prstGeom>
          <a:noFill/>
        </p:spPr>
        <p:txBody>
          <a:bodyPr wrap="square" rtlCol="0">
            <a:spAutoFit/>
          </a:bodyPr>
          <a:lstStyle/>
          <a:p>
            <a:r>
              <a:rPr lang="en-CA" sz="2000" dirty="0">
                <a:solidFill>
                  <a:srgbClr val="FF6C00"/>
                </a:solidFill>
              </a:rPr>
              <a:t>The smaller countries in South Asia show high international collaboration</a:t>
            </a:r>
          </a:p>
          <a:p>
            <a:endParaRPr lang="en-US" dirty="0"/>
          </a:p>
        </p:txBody>
      </p:sp>
      <p:sp>
        <p:nvSpPr>
          <p:cNvPr id="7" name="TextBox 6">
            <a:extLst>
              <a:ext uri="{FF2B5EF4-FFF2-40B4-BE49-F238E27FC236}">
                <a16:creationId xmlns="" xmlns:a16="http://schemas.microsoft.com/office/drawing/2014/main" id="{1E6E2BFD-1668-4276-96AC-6BC0375D2A87}"/>
              </a:ext>
            </a:extLst>
          </p:cNvPr>
          <p:cNvSpPr txBox="1"/>
          <p:nvPr/>
        </p:nvSpPr>
        <p:spPr>
          <a:xfrm>
            <a:off x="468312" y="674402"/>
            <a:ext cx="7823918" cy="338554"/>
          </a:xfrm>
          <a:prstGeom prst="rect">
            <a:avLst/>
          </a:prstGeom>
          <a:noFill/>
        </p:spPr>
        <p:txBody>
          <a:bodyPr wrap="square" rtlCol="0">
            <a:spAutoFit/>
          </a:bodyPr>
          <a:lstStyle/>
          <a:p>
            <a:r>
              <a:rPr lang="en-CA" sz="1600" dirty="0"/>
              <a:t>Internationally co-authored papers and field-weighted citation impact</a:t>
            </a:r>
            <a:endParaRPr lang="en-US" sz="1600" dirty="0"/>
          </a:p>
        </p:txBody>
      </p:sp>
    </p:spTree>
    <p:extLst>
      <p:ext uri="{BB962C8B-B14F-4D97-AF65-F5344CB8AC3E}">
        <p14:creationId xmlns:p14="http://schemas.microsoft.com/office/powerpoint/2010/main" val="4150817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2DB7FE9-B245-4459-95EC-80A04D4BB0CC}"/>
              </a:ext>
            </a:extLst>
          </p:cNvPr>
          <p:cNvPicPr/>
          <p:nvPr/>
        </p:nvPicPr>
        <p:blipFill>
          <a:blip r:embed="rId3">
            <a:extLst>
              <a:ext uri="{28A0092B-C50C-407E-A947-70E740481C1C}">
                <a14:useLocalDpi xmlns:a14="http://schemas.microsoft.com/office/drawing/2010/main" val="0"/>
              </a:ext>
            </a:extLst>
          </a:blip>
          <a:stretch>
            <a:fillRect/>
          </a:stretch>
        </p:blipFill>
        <p:spPr>
          <a:xfrm>
            <a:off x="3767922" y="150313"/>
            <a:ext cx="5225766" cy="4863536"/>
          </a:xfrm>
          <a:prstGeom prst="rect">
            <a:avLst/>
          </a:prstGeom>
        </p:spPr>
      </p:pic>
      <p:sp>
        <p:nvSpPr>
          <p:cNvPr id="9" name="TextBox 8">
            <a:extLst>
              <a:ext uri="{FF2B5EF4-FFF2-40B4-BE49-F238E27FC236}">
                <a16:creationId xmlns="" xmlns:a16="http://schemas.microsoft.com/office/drawing/2014/main" id="{F3E944DE-FF5B-6B4F-A02A-E1E433E17FB1}"/>
              </a:ext>
            </a:extLst>
          </p:cNvPr>
          <p:cNvSpPr txBox="1"/>
          <p:nvPr/>
        </p:nvSpPr>
        <p:spPr>
          <a:xfrm>
            <a:off x="468312" y="295055"/>
            <a:ext cx="4679885" cy="984885"/>
          </a:xfrm>
          <a:prstGeom prst="rect">
            <a:avLst/>
          </a:prstGeom>
          <a:noFill/>
        </p:spPr>
        <p:txBody>
          <a:bodyPr wrap="square" rtlCol="0">
            <a:spAutoFit/>
          </a:bodyPr>
          <a:lstStyle/>
          <a:p>
            <a:r>
              <a:rPr lang="en-CA" sz="2000" dirty="0">
                <a:solidFill>
                  <a:srgbClr val="FF6C00"/>
                </a:solidFill>
              </a:rPr>
              <a:t>South Asian countries each have their own collaboration network</a:t>
            </a:r>
          </a:p>
          <a:p>
            <a:endParaRPr lang="en-US" dirty="0"/>
          </a:p>
        </p:txBody>
      </p:sp>
      <p:sp>
        <p:nvSpPr>
          <p:cNvPr id="8" name="TextBox 7">
            <a:extLst>
              <a:ext uri="{FF2B5EF4-FFF2-40B4-BE49-F238E27FC236}">
                <a16:creationId xmlns="" xmlns:a16="http://schemas.microsoft.com/office/drawing/2014/main" id="{D435658C-0A3D-4BAC-B5CA-2D397F172E16}"/>
              </a:ext>
            </a:extLst>
          </p:cNvPr>
          <p:cNvSpPr txBox="1"/>
          <p:nvPr/>
        </p:nvSpPr>
        <p:spPr>
          <a:xfrm>
            <a:off x="468312" y="987552"/>
            <a:ext cx="3602647" cy="338554"/>
          </a:xfrm>
          <a:prstGeom prst="rect">
            <a:avLst/>
          </a:prstGeom>
          <a:noFill/>
        </p:spPr>
        <p:txBody>
          <a:bodyPr wrap="square" rtlCol="0">
            <a:spAutoFit/>
          </a:bodyPr>
          <a:lstStyle/>
          <a:p>
            <a:r>
              <a:rPr lang="en-CA" sz="1600" dirty="0"/>
              <a:t>Internationally co-authored papers</a:t>
            </a:r>
            <a:endParaRPr lang="en-US" sz="1600" dirty="0"/>
          </a:p>
        </p:txBody>
      </p:sp>
    </p:spTree>
    <p:extLst>
      <p:ext uri="{BB962C8B-B14F-4D97-AF65-F5344CB8AC3E}">
        <p14:creationId xmlns:p14="http://schemas.microsoft.com/office/powerpoint/2010/main" val="799076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85FF9D6-D11D-D64C-9111-EA73416C89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149" y="883443"/>
            <a:ext cx="7543851" cy="4260057"/>
          </a:xfrm>
          <a:prstGeom prst="rect">
            <a:avLst/>
          </a:prstGeom>
        </p:spPr>
      </p:pic>
      <p:sp>
        <p:nvSpPr>
          <p:cNvPr id="10" name="Text Placeholder 2">
            <a:extLst>
              <a:ext uri="{FF2B5EF4-FFF2-40B4-BE49-F238E27FC236}">
                <a16:creationId xmlns="" xmlns:a16="http://schemas.microsoft.com/office/drawing/2014/main" id="{944C1CED-6891-9A4A-AC36-37F0A1EAA275}"/>
              </a:ext>
            </a:extLst>
          </p:cNvPr>
          <p:cNvSpPr>
            <a:spLocks noGrp="1"/>
          </p:cNvSpPr>
          <p:nvPr>
            <p:ph type="body" sz="quarter" idx="13"/>
          </p:nvPr>
        </p:nvSpPr>
        <p:spPr>
          <a:xfrm>
            <a:off x="428717" y="1111801"/>
            <a:ext cx="8079968" cy="3331612"/>
          </a:xfrm>
        </p:spPr>
        <p:txBody>
          <a:bodyPr>
            <a:normAutofit/>
          </a:bodyPr>
          <a:lstStyle/>
          <a:p>
            <a:pPr marL="285750" indent="-285750" defTabSz="457200"/>
            <a:r>
              <a:rPr lang="en-US" dirty="0">
                <a:solidFill>
                  <a:srgbClr val="FF6C00"/>
                </a:solidFill>
                <a:cs typeface="Arial"/>
              </a:rPr>
              <a:t>Introduction</a:t>
            </a:r>
          </a:p>
          <a:p>
            <a:pPr marL="285750" indent="-285750" defTabSz="457200"/>
            <a:r>
              <a:rPr lang="en-US" dirty="0">
                <a:cs typeface="Arial"/>
              </a:rPr>
              <a:t>Key figures on South Asia’s research</a:t>
            </a:r>
          </a:p>
          <a:p>
            <a:pPr marL="285750" indent="-285750" defTabSz="457200"/>
            <a:r>
              <a:rPr lang="en-US" dirty="0">
                <a:cs typeface="Arial"/>
              </a:rPr>
              <a:t>Research collaboration</a:t>
            </a:r>
          </a:p>
          <a:p>
            <a:pPr marL="285750" indent="-285750" defTabSz="457200"/>
            <a:r>
              <a:rPr lang="en-US" dirty="0">
                <a:cs typeface="Arial"/>
              </a:rPr>
              <a:t>Knowledge transfer</a:t>
            </a:r>
          </a:p>
        </p:txBody>
      </p:sp>
      <p:sp>
        <p:nvSpPr>
          <p:cNvPr id="12" name="Title 1">
            <a:extLst>
              <a:ext uri="{FF2B5EF4-FFF2-40B4-BE49-F238E27FC236}">
                <a16:creationId xmlns="" xmlns:a16="http://schemas.microsoft.com/office/drawing/2014/main" id="{F86207B7-AEF6-4549-9F46-9DA0F4D9D79F}"/>
              </a:ext>
            </a:extLst>
          </p:cNvPr>
          <p:cNvSpPr txBox="1">
            <a:spLocks/>
          </p:cNvSpPr>
          <p:nvPr/>
        </p:nvSpPr>
        <p:spPr>
          <a:xfrm>
            <a:off x="428716" y="463192"/>
            <a:ext cx="8296183" cy="462759"/>
          </a:xfrm>
          <a:prstGeom prst="rect">
            <a:avLst/>
          </a:prstGeom>
        </p:spPr>
        <p:txBody>
          <a:bodyPr vert="horz" lIns="91440" tIns="91440" rIns="91440" bIns="0" rtlCol="0" anchor="t" anchorCtr="0">
            <a:noAutofit/>
          </a:bodyPr>
          <a:lstStyle>
            <a:lvl1pPr algn="l" defTabSz="685800" rtl="0" eaLnBrk="1" latinLnBrk="0" hangingPunct="1">
              <a:lnSpc>
                <a:spcPct val="100000"/>
              </a:lnSpc>
              <a:spcBef>
                <a:spcPct val="0"/>
              </a:spcBef>
              <a:buNone/>
              <a:defRPr sz="2800" kern="1200">
                <a:solidFill>
                  <a:srgbClr val="53565A"/>
                </a:solidFill>
                <a:latin typeface="+mj-lt"/>
                <a:ea typeface="+mj-ea"/>
                <a:cs typeface="+mj-cs"/>
              </a:defRPr>
            </a:lvl1pPr>
          </a:lstStyle>
          <a:p>
            <a:r>
              <a:rPr lang="en-US" dirty="0"/>
              <a:t>Outline</a:t>
            </a:r>
          </a:p>
        </p:txBody>
      </p:sp>
    </p:spTree>
    <p:extLst>
      <p:ext uri="{BB962C8B-B14F-4D97-AF65-F5344CB8AC3E}">
        <p14:creationId xmlns:p14="http://schemas.microsoft.com/office/powerpoint/2010/main" val="200460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616DDA2-D027-654F-9D79-F2873BF6B1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39" y="519113"/>
            <a:ext cx="9142835" cy="5142845"/>
          </a:xfrm>
          <a:prstGeom prst="rect">
            <a:avLst/>
          </a:prstGeom>
        </p:spPr>
      </p:pic>
      <p:sp>
        <p:nvSpPr>
          <p:cNvPr id="9" name="TextBox 8">
            <a:extLst>
              <a:ext uri="{FF2B5EF4-FFF2-40B4-BE49-F238E27FC236}">
                <a16:creationId xmlns="" xmlns:a16="http://schemas.microsoft.com/office/drawing/2014/main" id="{F6FFE48D-7C89-664F-AD44-F23399B01EE3}"/>
              </a:ext>
            </a:extLst>
          </p:cNvPr>
          <p:cNvSpPr txBox="1"/>
          <p:nvPr/>
        </p:nvSpPr>
        <p:spPr>
          <a:xfrm>
            <a:off x="468312" y="295055"/>
            <a:ext cx="4980509" cy="984885"/>
          </a:xfrm>
          <a:prstGeom prst="rect">
            <a:avLst/>
          </a:prstGeom>
          <a:noFill/>
        </p:spPr>
        <p:txBody>
          <a:bodyPr wrap="square" rtlCol="0">
            <a:spAutoFit/>
          </a:bodyPr>
          <a:lstStyle/>
          <a:p>
            <a:r>
              <a:rPr lang="en-CA" sz="2000" dirty="0">
                <a:solidFill>
                  <a:srgbClr val="FF6C00"/>
                </a:solidFill>
              </a:rPr>
              <a:t>India and Pakistan form the nexus of intra-regional collaborations</a:t>
            </a:r>
          </a:p>
          <a:p>
            <a:endParaRPr lang="en-US" dirty="0"/>
          </a:p>
        </p:txBody>
      </p:sp>
      <p:sp>
        <p:nvSpPr>
          <p:cNvPr id="7" name="TextBox 6">
            <a:extLst>
              <a:ext uri="{FF2B5EF4-FFF2-40B4-BE49-F238E27FC236}">
                <a16:creationId xmlns="" xmlns:a16="http://schemas.microsoft.com/office/drawing/2014/main" id="{571F4BE4-F42B-474E-84C6-4BC31918D123}"/>
              </a:ext>
            </a:extLst>
          </p:cNvPr>
          <p:cNvSpPr txBox="1"/>
          <p:nvPr/>
        </p:nvSpPr>
        <p:spPr>
          <a:xfrm>
            <a:off x="468312" y="987552"/>
            <a:ext cx="3602647" cy="584775"/>
          </a:xfrm>
          <a:prstGeom prst="rect">
            <a:avLst/>
          </a:prstGeom>
          <a:noFill/>
        </p:spPr>
        <p:txBody>
          <a:bodyPr wrap="square" rtlCol="0">
            <a:spAutoFit/>
          </a:bodyPr>
          <a:lstStyle/>
          <a:p>
            <a:r>
              <a:rPr lang="en-CA" sz="1600" dirty="0"/>
              <a:t>Internationally co-authored papers, absolute figures</a:t>
            </a:r>
            <a:endParaRPr lang="en-US" sz="1600" dirty="0"/>
          </a:p>
        </p:txBody>
      </p:sp>
    </p:spTree>
    <p:extLst>
      <p:ext uri="{BB962C8B-B14F-4D97-AF65-F5344CB8AC3E}">
        <p14:creationId xmlns:p14="http://schemas.microsoft.com/office/powerpoint/2010/main" val="2252187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F7730DC-920B-8540-9123-C5B2F026DF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5" y="653"/>
            <a:ext cx="9142835" cy="5142845"/>
          </a:xfrm>
          <a:prstGeom prst="rect">
            <a:avLst/>
          </a:prstGeom>
        </p:spPr>
      </p:pic>
      <p:sp>
        <p:nvSpPr>
          <p:cNvPr id="6" name="TextBox 5">
            <a:extLst>
              <a:ext uri="{FF2B5EF4-FFF2-40B4-BE49-F238E27FC236}">
                <a16:creationId xmlns="" xmlns:a16="http://schemas.microsoft.com/office/drawing/2014/main" id="{26DBD0F5-94E0-864E-A128-8C245A047E4B}"/>
              </a:ext>
            </a:extLst>
          </p:cNvPr>
          <p:cNvSpPr txBox="1"/>
          <p:nvPr/>
        </p:nvSpPr>
        <p:spPr>
          <a:xfrm>
            <a:off x="3277012" y="4490750"/>
            <a:ext cx="5407318" cy="461665"/>
          </a:xfrm>
          <a:prstGeom prst="rect">
            <a:avLst/>
          </a:prstGeom>
          <a:noFill/>
        </p:spPr>
        <p:txBody>
          <a:bodyPr wrap="square" rtlCol="0">
            <a:spAutoFit/>
          </a:bodyPr>
          <a:lstStyle/>
          <a:p>
            <a:r>
              <a:rPr lang="en-CA" sz="800" b="1" i="1" dirty="0"/>
              <a:t>Figure XX </a:t>
            </a:r>
            <a:r>
              <a:rPr lang="en-CA" sz="800" i="1" dirty="0"/>
              <a:t/>
            </a:r>
            <a:br>
              <a:rPr lang="en-CA" sz="800" i="1" dirty="0"/>
            </a:br>
            <a:r>
              <a:rPr lang="en-CA" sz="800" i="1" dirty="0"/>
              <a:t>Description to go here</a:t>
            </a:r>
            <a:endParaRPr lang="en-CA" sz="800" dirty="0"/>
          </a:p>
          <a:p>
            <a:endParaRPr lang="en-US" sz="800" dirty="0"/>
          </a:p>
        </p:txBody>
      </p:sp>
      <p:sp>
        <p:nvSpPr>
          <p:cNvPr id="9" name="TextBox 8">
            <a:extLst>
              <a:ext uri="{FF2B5EF4-FFF2-40B4-BE49-F238E27FC236}">
                <a16:creationId xmlns="" xmlns:a16="http://schemas.microsoft.com/office/drawing/2014/main" id="{72D49996-5F67-B74B-BB88-9983095D827F}"/>
              </a:ext>
            </a:extLst>
          </p:cNvPr>
          <p:cNvSpPr txBox="1"/>
          <p:nvPr/>
        </p:nvSpPr>
        <p:spPr>
          <a:xfrm>
            <a:off x="468312" y="295055"/>
            <a:ext cx="5193451" cy="984885"/>
          </a:xfrm>
          <a:prstGeom prst="rect">
            <a:avLst/>
          </a:prstGeom>
          <a:noFill/>
        </p:spPr>
        <p:txBody>
          <a:bodyPr wrap="square" rtlCol="0">
            <a:spAutoFit/>
          </a:bodyPr>
          <a:lstStyle/>
          <a:p>
            <a:r>
              <a:rPr lang="en-CA" sz="2000" dirty="0">
                <a:solidFill>
                  <a:srgbClr val="FF6C00"/>
                </a:solidFill>
              </a:rPr>
              <a:t>Strong ties between Pakistan, Sri Lanka, Bangladesh, and Nepal</a:t>
            </a:r>
          </a:p>
          <a:p>
            <a:endParaRPr lang="en-US" dirty="0"/>
          </a:p>
        </p:txBody>
      </p:sp>
      <p:sp>
        <p:nvSpPr>
          <p:cNvPr id="7" name="TextBox 6">
            <a:extLst>
              <a:ext uri="{FF2B5EF4-FFF2-40B4-BE49-F238E27FC236}">
                <a16:creationId xmlns="" xmlns:a16="http://schemas.microsoft.com/office/drawing/2014/main" id="{406C38A3-7CED-4D07-AA16-723FC8F238D8}"/>
              </a:ext>
            </a:extLst>
          </p:cNvPr>
          <p:cNvSpPr txBox="1"/>
          <p:nvPr/>
        </p:nvSpPr>
        <p:spPr>
          <a:xfrm>
            <a:off x="468312" y="987552"/>
            <a:ext cx="3602647" cy="584775"/>
          </a:xfrm>
          <a:prstGeom prst="rect">
            <a:avLst/>
          </a:prstGeom>
          <a:noFill/>
        </p:spPr>
        <p:txBody>
          <a:bodyPr wrap="square" rtlCol="0">
            <a:spAutoFit/>
          </a:bodyPr>
          <a:lstStyle/>
          <a:p>
            <a:r>
              <a:rPr lang="en-CA" sz="1600" dirty="0"/>
              <a:t>Internationally co-authored papers, relative to output</a:t>
            </a:r>
            <a:endParaRPr lang="en-US" sz="1600" dirty="0"/>
          </a:p>
        </p:txBody>
      </p:sp>
    </p:spTree>
    <p:extLst>
      <p:ext uri="{BB962C8B-B14F-4D97-AF65-F5344CB8AC3E}">
        <p14:creationId xmlns:p14="http://schemas.microsoft.com/office/powerpoint/2010/main" val="3637303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65D576E8-DA9A-034B-9238-CD230AE49F07}"/>
              </a:ext>
            </a:extLst>
          </p:cNvPr>
          <p:cNvSpPr txBox="1"/>
          <p:nvPr/>
        </p:nvSpPr>
        <p:spPr>
          <a:xfrm>
            <a:off x="468313" y="295055"/>
            <a:ext cx="8337484" cy="677108"/>
          </a:xfrm>
          <a:prstGeom prst="rect">
            <a:avLst/>
          </a:prstGeom>
          <a:noFill/>
        </p:spPr>
        <p:txBody>
          <a:bodyPr wrap="square" rtlCol="0">
            <a:spAutoFit/>
          </a:bodyPr>
          <a:lstStyle/>
          <a:p>
            <a:r>
              <a:rPr lang="en-CA" sz="2000" dirty="0">
                <a:solidFill>
                  <a:srgbClr val="FF6C00"/>
                </a:solidFill>
              </a:rPr>
              <a:t>Extra-regional collaboration focuses on the region itself </a:t>
            </a:r>
          </a:p>
          <a:p>
            <a:endParaRPr lang="en-US" dirty="0"/>
          </a:p>
        </p:txBody>
      </p:sp>
      <p:pic>
        <p:nvPicPr>
          <p:cNvPr id="7" name="Picture 6">
            <a:extLst>
              <a:ext uri="{FF2B5EF4-FFF2-40B4-BE49-F238E27FC236}">
                <a16:creationId xmlns="" xmlns:a16="http://schemas.microsoft.com/office/drawing/2014/main" id="{8FBC12F8-29C4-4ADE-9606-2CB5C6E54F04}"/>
              </a:ext>
            </a:extLst>
          </p:cNvPr>
          <p:cNvPicPr>
            <a:picLocks noChangeAspect="1"/>
          </p:cNvPicPr>
          <p:nvPr/>
        </p:nvPicPr>
        <p:blipFill>
          <a:blip r:embed="rId3"/>
          <a:stretch>
            <a:fillRect/>
          </a:stretch>
        </p:blipFill>
        <p:spPr>
          <a:xfrm>
            <a:off x="0" y="997215"/>
            <a:ext cx="8998095" cy="3840000"/>
          </a:xfrm>
          <a:prstGeom prst="rect">
            <a:avLst/>
          </a:prstGeom>
        </p:spPr>
      </p:pic>
      <p:sp>
        <p:nvSpPr>
          <p:cNvPr id="10" name="TextBox 9">
            <a:extLst>
              <a:ext uri="{FF2B5EF4-FFF2-40B4-BE49-F238E27FC236}">
                <a16:creationId xmlns="" xmlns:a16="http://schemas.microsoft.com/office/drawing/2014/main" id="{658408C5-ED01-4EB4-9FB9-77D78BE8BE14}"/>
              </a:ext>
            </a:extLst>
          </p:cNvPr>
          <p:cNvSpPr txBox="1"/>
          <p:nvPr/>
        </p:nvSpPr>
        <p:spPr>
          <a:xfrm>
            <a:off x="468312" y="674402"/>
            <a:ext cx="7823918" cy="584775"/>
          </a:xfrm>
          <a:prstGeom prst="rect">
            <a:avLst/>
          </a:prstGeom>
          <a:noFill/>
        </p:spPr>
        <p:txBody>
          <a:bodyPr wrap="square" rtlCol="0">
            <a:spAutoFit/>
          </a:bodyPr>
          <a:lstStyle/>
          <a:p>
            <a:r>
              <a:rPr lang="en-CA" sz="1600" dirty="0"/>
              <a:t>Top 100 most prominent concepts in South Asia’s output resulting from extra-regional collaboration</a:t>
            </a:r>
            <a:endParaRPr lang="en-US" sz="1600" dirty="0"/>
          </a:p>
        </p:txBody>
      </p:sp>
    </p:spTree>
    <p:extLst>
      <p:ext uri="{BB962C8B-B14F-4D97-AF65-F5344CB8AC3E}">
        <p14:creationId xmlns:p14="http://schemas.microsoft.com/office/powerpoint/2010/main" val="2773648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65D576E8-DA9A-034B-9238-CD230AE49F07}"/>
              </a:ext>
            </a:extLst>
          </p:cNvPr>
          <p:cNvSpPr txBox="1"/>
          <p:nvPr/>
        </p:nvSpPr>
        <p:spPr>
          <a:xfrm>
            <a:off x="468313" y="295055"/>
            <a:ext cx="8337484" cy="677108"/>
          </a:xfrm>
          <a:prstGeom prst="rect">
            <a:avLst/>
          </a:prstGeom>
          <a:noFill/>
        </p:spPr>
        <p:txBody>
          <a:bodyPr wrap="square" rtlCol="0">
            <a:spAutoFit/>
          </a:bodyPr>
          <a:lstStyle/>
          <a:p>
            <a:r>
              <a:rPr lang="en-CA" sz="2000" dirty="0">
                <a:solidFill>
                  <a:srgbClr val="FF6C00"/>
                </a:solidFill>
              </a:rPr>
              <a:t>Intra-regional collaboration focuses on agriculture, climate, land</a:t>
            </a:r>
          </a:p>
          <a:p>
            <a:endParaRPr lang="en-US" dirty="0"/>
          </a:p>
        </p:txBody>
      </p:sp>
      <p:sp>
        <p:nvSpPr>
          <p:cNvPr id="10" name="TextBox 9">
            <a:extLst>
              <a:ext uri="{FF2B5EF4-FFF2-40B4-BE49-F238E27FC236}">
                <a16:creationId xmlns="" xmlns:a16="http://schemas.microsoft.com/office/drawing/2014/main" id="{658408C5-ED01-4EB4-9FB9-77D78BE8BE14}"/>
              </a:ext>
            </a:extLst>
          </p:cNvPr>
          <p:cNvSpPr txBox="1"/>
          <p:nvPr/>
        </p:nvSpPr>
        <p:spPr>
          <a:xfrm>
            <a:off x="468312" y="674402"/>
            <a:ext cx="7823918" cy="584775"/>
          </a:xfrm>
          <a:prstGeom prst="rect">
            <a:avLst/>
          </a:prstGeom>
          <a:noFill/>
        </p:spPr>
        <p:txBody>
          <a:bodyPr wrap="square" rtlCol="0">
            <a:spAutoFit/>
          </a:bodyPr>
          <a:lstStyle/>
          <a:p>
            <a:r>
              <a:rPr lang="en-CA" sz="1600" dirty="0"/>
              <a:t>Top 100 most prominent concepts in South Asia’s output resulting from intra-regional collaboration</a:t>
            </a:r>
            <a:endParaRPr lang="en-US" sz="1600" dirty="0"/>
          </a:p>
        </p:txBody>
      </p:sp>
      <p:pic>
        <p:nvPicPr>
          <p:cNvPr id="5" name="Picture 4">
            <a:extLst>
              <a:ext uri="{FF2B5EF4-FFF2-40B4-BE49-F238E27FC236}">
                <a16:creationId xmlns="" xmlns:a16="http://schemas.microsoft.com/office/drawing/2014/main" id="{143E79EE-C335-4AA7-B49C-4FF60C04AA90}"/>
              </a:ext>
            </a:extLst>
          </p:cNvPr>
          <p:cNvPicPr>
            <a:picLocks noChangeAspect="1"/>
          </p:cNvPicPr>
          <p:nvPr/>
        </p:nvPicPr>
        <p:blipFill rotWithShape="1">
          <a:blip r:embed="rId3"/>
          <a:srcRect l="570" r="-1"/>
          <a:stretch/>
        </p:blipFill>
        <p:spPr bwMode="auto">
          <a:xfrm>
            <a:off x="166733" y="1282731"/>
            <a:ext cx="8810533" cy="35657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4071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25269E5-9713-C041-B9D4-F8436F6FC7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32" b="12913"/>
          <a:stretch/>
        </p:blipFill>
        <p:spPr>
          <a:xfrm>
            <a:off x="1866377" y="544166"/>
            <a:ext cx="6195911" cy="4478772"/>
          </a:xfrm>
          <a:prstGeom prst="rect">
            <a:avLst/>
          </a:prstGeom>
        </p:spPr>
      </p:pic>
      <p:sp>
        <p:nvSpPr>
          <p:cNvPr id="10" name="TextBox 9">
            <a:extLst>
              <a:ext uri="{FF2B5EF4-FFF2-40B4-BE49-F238E27FC236}">
                <a16:creationId xmlns="" xmlns:a16="http://schemas.microsoft.com/office/drawing/2014/main" id="{D515B450-B6B0-D345-925D-6B0B5F1911AE}"/>
              </a:ext>
            </a:extLst>
          </p:cNvPr>
          <p:cNvSpPr txBox="1"/>
          <p:nvPr/>
        </p:nvSpPr>
        <p:spPr>
          <a:xfrm>
            <a:off x="468313" y="295055"/>
            <a:ext cx="8963786" cy="677108"/>
          </a:xfrm>
          <a:prstGeom prst="rect">
            <a:avLst/>
          </a:prstGeom>
          <a:noFill/>
        </p:spPr>
        <p:txBody>
          <a:bodyPr wrap="square" rtlCol="0">
            <a:spAutoFit/>
          </a:bodyPr>
          <a:lstStyle/>
          <a:p>
            <a:r>
              <a:rPr lang="en-CA" sz="2000" dirty="0">
                <a:solidFill>
                  <a:srgbClr val="FF6C00"/>
                </a:solidFill>
              </a:rPr>
              <a:t>High citation impact from large international collaborations</a:t>
            </a:r>
          </a:p>
          <a:p>
            <a:endParaRPr lang="en-US" dirty="0"/>
          </a:p>
        </p:txBody>
      </p:sp>
      <p:sp>
        <p:nvSpPr>
          <p:cNvPr id="7" name="TextBox 6">
            <a:extLst>
              <a:ext uri="{FF2B5EF4-FFF2-40B4-BE49-F238E27FC236}">
                <a16:creationId xmlns="" xmlns:a16="http://schemas.microsoft.com/office/drawing/2014/main" id="{44061D2E-F0DF-4084-98A7-648A832AA5C2}"/>
              </a:ext>
            </a:extLst>
          </p:cNvPr>
          <p:cNvSpPr txBox="1"/>
          <p:nvPr/>
        </p:nvSpPr>
        <p:spPr>
          <a:xfrm>
            <a:off x="468311" y="674402"/>
            <a:ext cx="8337485" cy="338554"/>
          </a:xfrm>
          <a:prstGeom prst="rect">
            <a:avLst/>
          </a:prstGeom>
          <a:noFill/>
        </p:spPr>
        <p:txBody>
          <a:bodyPr wrap="square" rtlCol="0">
            <a:spAutoFit/>
          </a:bodyPr>
          <a:lstStyle/>
          <a:p>
            <a:r>
              <a:rPr lang="en-CA" sz="1600" dirty="0"/>
              <a:t>Share of publications and Field-Weighted Citation Impact from international collaboration</a:t>
            </a:r>
            <a:endParaRPr lang="en-US" sz="1600" dirty="0"/>
          </a:p>
        </p:txBody>
      </p:sp>
    </p:spTree>
    <p:extLst>
      <p:ext uri="{BB962C8B-B14F-4D97-AF65-F5344CB8AC3E}">
        <p14:creationId xmlns:p14="http://schemas.microsoft.com/office/powerpoint/2010/main" val="132387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85FF9D6-D11D-D64C-9111-EA73416C89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149" y="883443"/>
            <a:ext cx="7543851" cy="4260057"/>
          </a:xfrm>
          <a:prstGeom prst="rect">
            <a:avLst/>
          </a:prstGeom>
        </p:spPr>
      </p:pic>
      <p:sp>
        <p:nvSpPr>
          <p:cNvPr id="10" name="Text Placeholder 2">
            <a:extLst>
              <a:ext uri="{FF2B5EF4-FFF2-40B4-BE49-F238E27FC236}">
                <a16:creationId xmlns="" xmlns:a16="http://schemas.microsoft.com/office/drawing/2014/main" id="{944C1CED-6891-9A4A-AC36-37F0A1EAA275}"/>
              </a:ext>
            </a:extLst>
          </p:cNvPr>
          <p:cNvSpPr>
            <a:spLocks noGrp="1"/>
          </p:cNvSpPr>
          <p:nvPr>
            <p:ph type="body" sz="quarter" idx="13"/>
          </p:nvPr>
        </p:nvSpPr>
        <p:spPr>
          <a:xfrm>
            <a:off x="428717" y="1111801"/>
            <a:ext cx="8079968" cy="3331612"/>
          </a:xfrm>
        </p:spPr>
        <p:txBody>
          <a:bodyPr>
            <a:normAutofit/>
          </a:bodyPr>
          <a:lstStyle/>
          <a:p>
            <a:pPr marL="285750" indent="-285750" defTabSz="457200"/>
            <a:r>
              <a:rPr lang="en-US" dirty="0">
                <a:cs typeface="Arial"/>
              </a:rPr>
              <a:t>Introduction</a:t>
            </a:r>
          </a:p>
          <a:p>
            <a:pPr marL="285750" indent="-285750" defTabSz="457200"/>
            <a:r>
              <a:rPr lang="en-US" dirty="0">
                <a:cs typeface="Arial"/>
              </a:rPr>
              <a:t>Key figures on South Asia’s research</a:t>
            </a:r>
          </a:p>
          <a:p>
            <a:pPr marL="285750" indent="-285750" defTabSz="457200"/>
            <a:r>
              <a:rPr lang="en-US" dirty="0">
                <a:cs typeface="Arial"/>
              </a:rPr>
              <a:t>Research collaboration</a:t>
            </a:r>
          </a:p>
          <a:p>
            <a:pPr marL="285750" indent="-285750" defTabSz="457200"/>
            <a:r>
              <a:rPr lang="en-US" dirty="0">
                <a:solidFill>
                  <a:srgbClr val="FF6C00"/>
                </a:solidFill>
                <a:cs typeface="Arial"/>
              </a:rPr>
              <a:t>Knowledge transfer</a:t>
            </a:r>
          </a:p>
        </p:txBody>
      </p:sp>
      <p:sp>
        <p:nvSpPr>
          <p:cNvPr id="12" name="Title 1">
            <a:extLst>
              <a:ext uri="{FF2B5EF4-FFF2-40B4-BE49-F238E27FC236}">
                <a16:creationId xmlns="" xmlns:a16="http://schemas.microsoft.com/office/drawing/2014/main" id="{F86207B7-AEF6-4549-9F46-9DA0F4D9D79F}"/>
              </a:ext>
            </a:extLst>
          </p:cNvPr>
          <p:cNvSpPr txBox="1">
            <a:spLocks/>
          </p:cNvSpPr>
          <p:nvPr/>
        </p:nvSpPr>
        <p:spPr>
          <a:xfrm>
            <a:off x="428716" y="463192"/>
            <a:ext cx="8296183" cy="462759"/>
          </a:xfrm>
          <a:prstGeom prst="rect">
            <a:avLst/>
          </a:prstGeom>
        </p:spPr>
        <p:txBody>
          <a:bodyPr vert="horz" lIns="91440" tIns="91440" rIns="91440" bIns="0" rtlCol="0" anchor="t" anchorCtr="0">
            <a:noAutofit/>
          </a:bodyPr>
          <a:lstStyle>
            <a:lvl1pPr algn="l" defTabSz="685800" rtl="0" eaLnBrk="1" latinLnBrk="0" hangingPunct="1">
              <a:lnSpc>
                <a:spcPct val="100000"/>
              </a:lnSpc>
              <a:spcBef>
                <a:spcPct val="0"/>
              </a:spcBef>
              <a:buNone/>
              <a:defRPr sz="2800" kern="1200">
                <a:solidFill>
                  <a:srgbClr val="53565A"/>
                </a:solidFill>
                <a:latin typeface="+mj-lt"/>
                <a:ea typeface="+mj-ea"/>
                <a:cs typeface="+mj-cs"/>
              </a:defRPr>
            </a:lvl1pPr>
          </a:lstStyle>
          <a:p>
            <a:r>
              <a:rPr lang="en-US" dirty="0"/>
              <a:t>Outline</a:t>
            </a:r>
          </a:p>
        </p:txBody>
      </p:sp>
    </p:spTree>
    <p:extLst>
      <p:ext uri="{BB962C8B-B14F-4D97-AF65-F5344CB8AC3E}">
        <p14:creationId xmlns:p14="http://schemas.microsoft.com/office/powerpoint/2010/main" val="2035060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25269E5-9713-C041-B9D4-F8436F6FC7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16" b="15139"/>
          <a:stretch/>
        </p:blipFill>
        <p:spPr>
          <a:xfrm>
            <a:off x="1634669" y="791750"/>
            <a:ext cx="6252259" cy="4364276"/>
          </a:xfrm>
          <a:prstGeom prst="rect">
            <a:avLst/>
          </a:prstGeom>
        </p:spPr>
      </p:pic>
      <p:sp>
        <p:nvSpPr>
          <p:cNvPr id="9" name="TextBox 8">
            <a:extLst>
              <a:ext uri="{FF2B5EF4-FFF2-40B4-BE49-F238E27FC236}">
                <a16:creationId xmlns="" xmlns:a16="http://schemas.microsoft.com/office/drawing/2014/main" id="{FAD861F9-5148-F14B-B373-225EDAAD916C}"/>
              </a:ext>
            </a:extLst>
          </p:cNvPr>
          <p:cNvSpPr txBox="1"/>
          <p:nvPr/>
        </p:nvSpPr>
        <p:spPr>
          <a:xfrm>
            <a:off x="468312" y="295055"/>
            <a:ext cx="8207375" cy="677108"/>
          </a:xfrm>
          <a:prstGeom prst="rect">
            <a:avLst/>
          </a:prstGeom>
          <a:noFill/>
        </p:spPr>
        <p:txBody>
          <a:bodyPr wrap="square" rtlCol="0">
            <a:spAutoFit/>
          </a:bodyPr>
          <a:lstStyle/>
          <a:p>
            <a:r>
              <a:rPr lang="en-CA" sz="2000" dirty="0">
                <a:solidFill>
                  <a:srgbClr val="FF6C00"/>
                </a:solidFill>
              </a:rPr>
              <a:t>South Asia shows modest levels of academic-corporate collaboration</a:t>
            </a:r>
          </a:p>
          <a:p>
            <a:endParaRPr lang="en-US" dirty="0"/>
          </a:p>
        </p:txBody>
      </p:sp>
      <p:sp>
        <p:nvSpPr>
          <p:cNvPr id="7" name="TextBox 6">
            <a:extLst>
              <a:ext uri="{FF2B5EF4-FFF2-40B4-BE49-F238E27FC236}">
                <a16:creationId xmlns="" xmlns:a16="http://schemas.microsoft.com/office/drawing/2014/main" id="{A0F15F56-FCB8-406C-84A3-36DFF4B20CE6}"/>
              </a:ext>
            </a:extLst>
          </p:cNvPr>
          <p:cNvSpPr txBox="1"/>
          <p:nvPr/>
        </p:nvSpPr>
        <p:spPr>
          <a:xfrm>
            <a:off x="468312" y="674402"/>
            <a:ext cx="7823918" cy="338554"/>
          </a:xfrm>
          <a:prstGeom prst="rect">
            <a:avLst/>
          </a:prstGeom>
          <a:noFill/>
        </p:spPr>
        <p:txBody>
          <a:bodyPr wrap="square" rtlCol="0">
            <a:spAutoFit/>
          </a:bodyPr>
          <a:lstStyle/>
          <a:p>
            <a:r>
              <a:rPr lang="en-CA" sz="1600" dirty="0"/>
              <a:t>Academic-corporate co-authored papers and field-weighted citation impact</a:t>
            </a:r>
            <a:endParaRPr lang="en-US" sz="1600" dirty="0"/>
          </a:p>
        </p:txBody>
      </p:sp>
    </p:spTree>
    <p:extLst>
      <p:ext uri="{BB962C8B-B14F-4D97-AF65-F5344CB8AC3E}">
        <p14:creationId xmlns:p14="http://schemas.microsoft.com/office/powerpoint/2010/main" val="3536241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5A01076-DF2B-6144-8B37-54CC9C6A63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689" y="519113"/>
            <a:ext cx="9142835" cy="5142845"/>
          </a:xfrm>
          <a:prstGeom prst="rect">
            <a:avLst/>
          </a:prstGeom>
        </p:spPr>
      </p:pic>
      <p:sp>
        <p:nvSpPr>
          <p:cNvPr id="8" name="TextBox 7">
            <a:extLst>
              <a:ext uri="{FF2B5EF4-FFF2-40B4-BE49-F238E27FC236}">
                <a16:creationId xmlns="" xmlns:a16="http://schemas.microsoft.com/office/drawing/2014/main" id="{D3E3C1DC-E743-3D4E-B5E8-62C4F7A4BABE}"/>
              </a:ext>
            </a:extLst>
          </p:cNvPr>
          <p:cNvSpPr txBox="1"/>
          <p:nvPr/>
        </p:nvSpPr>
        <p:spPr>
          <a:xfrm>
            <a:off x="468312" y="295055"/>
            <a:ext cx="8207375" cy="677108"/>
          </a:xfrm>
          <a:prstGeom prst="rect">
            <a:avLst/>
          </a:prstGeom>
          <a:noFill/>
        </p:spPr>
        <p:txBody>
          <a:bodyPr wrap="square" rtlCol="0">
            <a:spAutoFit/>
          </a:bodyPr>
          <a:lstStyle/>
          <a:p>
            <a:r>
              <a:rPr lang="en-CA" sz="2000" dirty="0">
                <a:solidFill>
                  <a:srgbClr val="FF6C00"/>
                </a:solidFill>
              </a:rPr>
              <a:t>South Asian research has modest effect on global patents </a:t>
            </a:r>
          </a:p>
          <a:p>
            <a:endParaRPr lang="en-US" dirty="0"/>
          </a:p>
        </p:txBody>
      </p:sp>
      <p:sp>
        <p:nvSpPr>
          <p:cNvPr id="7" name="TextBox 6">
            <a:extLst>
              <a:ext uri="{FF2B5EF4-FFF2-40B4-BE49-F238E27FC236}">
                <a16:creationId xmlns="" xmlns:a16="http://schemas.microsoft.com/office/drawing/2014/main" id="{E8DDAD5E-3F9B-4FAB-8B5C-F6C9A9D5729E}"/>
              </a:ext>
            </a:extLst>
          </p:cNvPr>
          <p:cNvSpPr txBox="1"/>
          <p:nvPr/>
        </p:nvSpPr>
        <p:spPr>
          <a:xfrm>
            <a:off x="468312" y="599626"/>
            <a:ext cx="8111243" cy="584775"/>
          </a:xfrm>
          <a:prstGeom prst="rect">
            <a:avLst/>
          </a:prstGeom>
          <a:noFill/>
        </p:spPr>
        <p:txBody>
          <a:bodyPr wrap="square" rtlCol="0">
            <a:spAutoFit/>
          </a:bodyPr>
          <a:lstStyle/>
          <a:p>
            <a:r>
              <a:rPr lang="en-CA" sz="1600" dirty="0"/>
              <a:t>Number of patent citations from South Asian research, absolute (left) and per publication (right)</a:t>
            </a:r>
            <a:endParaRPr lang="en-US" sz="1600" dirty="0"/>
          </a:p>
        </p:txBody>
      </p:sp>
    </p:spTree>
    <p:extLst>
      <p:ext uri="{BB962C8B-B14F-4D97-AF65-F5344CB8AC3E}">
        <p14:creationId xmlns:p14="http://schemas.microsoft.com/office/powerpoint/2010/main" val="380524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de-DE"/>
          </a:p>
        </p:txBody>
      </p:sp>
    </p:spTree>
    <p:extLst>
      <p:ext uri="{BB962C8B-B14F-4D97-AF65-F5344CB8AC3E}">
        <p14:creationId xmlns:p14="http://schemas.microsoft.com/office/powerpoint/2010/main" val="1802580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1BBB7EBE-8FAB-8C4A-AE8F-96C3CBFE2B64}"/>
              </a:ext>
            </a:extLst>
          </p:cNvPr>
          <p:cNvSpPr txBox="1"/>
          <p:nvPr/>
        </p:nvSpPr>
        <p:spPr>
          <a:xfrm>
            <a:off x="468312" y="295055"/>
            <a:ext cx="8122531" cy="984885"/>
          </a:xfrm>
          <a:prstGeom prst="rect">
            <a:avLst/>
          </a:prstGeom>
          <a:noFill/>
        </p:spPr>
        <p:txBody>
          <a:bodyPr wrap="square" rtlCol="0">
            <a:spAutoFit/>
          </a:bodyPr>
          <a:lstStyle/>
          <a:p>
            <a:r>
              <a:rPr lang="en-CA" sz="2000" dirty="0">
                <a:solidFill>
                  <a:srgbClr val="FF6C00"/>
                </a:solidFill>
              </a:rPr>
              <a:t>Insights based on database of peer reviewed literature from &gt;5000 publishers</a:t>
            </a:r>
          </a:p>
          <a:p>
            <a:endParaRPr lang="en-US" dirty="0"/>
          </a:p>
        </p:txBody>
      </p:sp>
      <p:grpSp>
        <p:nvGrpSpPr>
          <p:cNvPr id="8" name="Group 7">
            <a:extLst>
              <a:ext uri="{FF2B5EF4-FFF2-40B4-BE49-F238E27FC236}">
                <a16:creationId xmlns="" xmlns:a16="http://schemas.microsoft.com/office/drawing/2014/main" id="{5851FC56-30EB-4406-9246-81A2572D1C33}"/>
              </a:ext>
            </a:extLst>
          </p:cNvPr>
          <p:cNvGrpSpPr/>
          <p:nvPr/>
        </p:nvGrpSpPr>
        <p:grpSpPr>
          <a:xfrm>
            <a:off x="200628" y="295055"/>
            <a:ext cx="6628686" cy="4994002"/>
            <a:chOff x="1764791" y="1830258"/>
            <a:chExt cx="5644992" cy="4146724"/>
          </a:xfrm>
        </p:grpSpPr>
        <p:pic>
          <p:nvPicPr>
            <p:cNvPr id="10" name="Picture 9">
              <a:extLst>
                <a:ext uri="{FF2B5EF4-FFF2-40B4-BE49-F238E27FC236}">
                  <a16:creationId xmlns="" xmlns:a16="http://schemas.microsoft.com/office/drawing/2014/main" id="{C3A1C7E7-0CF8-4A69-AE83-4B320D5CF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4791" y="1830258"/>
              <a:ext cx="5644992" cy="4146724"/>
            </a:xfrm>
            <a:prstGeom prst="rect">
              <a:avLst/>
            </a:prstGeom>
          </p:spPr>
        </p:pic>
        <p:sp>
          <p:nvSpPr>
            <p:cNvPr id="12" name="TextBox 11">
              <a:extLst>
                <a:ext uri="{FF2B5EF4-FFF2-40B4-BE49-F238E27FC236}">
                  <a16:creationId xmlns="" xmlns:a16="http://schemas.microsoft.com/office/drawing/2014/main" id="{2F06697C-F765-4AA3-9816-10C5C612B8C2}"/>
                </a:ext>
              </a:extLst>
            </p:cNvPr>
            <p:cNvSpPr txBox="1"/>
            <p:nvPr/>
          </p:nvSpPr>
          <p:spPr>
            <a:xfrm>
              <a:off x="4261104" y="2691313"/>
              <a:ext cx="1170432" cy="830997"/>
            </a:xfrm>
            <a:prstGeom prst="rect">
              <a:avLst/>
            </a:prstGeom>
            <a:noFill/>
          </p:spPr>
          <p:txBody>
            <a:bodyPr wrap="square" rtlCol="0">
              <a:spAutoFit/>
            </a:bodyPr>
            <a:lstStyle/>
            <a:p>
              <a:r>
                <a:rPr lang="en-US" sz="1600" dirty="0">
                  <a:solidFill>
                    <a:schemeClr val="bg1"/>
                  </a:solidFill>
                </a:rPr>
                <a:t>Article</a:t>
              </a:r>
            </a:p>
            <a:p>
              <a:r>
                <a:rPr lang="en-US" sz="1600" dirty="0">
                  <a:solidFill>
                    <a:schemeClr val="bg1"/>
                  </a:solidFill>
                </a:rPr>
                <a:t>70+ million</a:t>
              </a:r>
            </a:p>
            <a:p>
              <a:r>
                <a:rPr lang="en-US" sz="800" dirty="0">
                  <a:solidFill>
                    <a:schemeClr val="bg1"/>
                  </a:solidFill>
                </a:rPr>
                <a:t>Journal, conference, </a:t>
              </a:r>
              <a:br>
                <a:rPr lang="en-US" sz="800" dirty="0">
                  <a:solidFill>
                    <a:schemeClr val="bg1"/>
                  </a:solidFill>
                </a:rPr>
              </a:br>
              <a:r>
                <a:rPr lang="en-US" sz="800" dirty="0">
                  <a:solidFill>
                    <a:schemeClr val="bg1"/>
                  </a:solidFill>
                </a:rPr>
                <a:t>&amp; Book records</a:t>
              </a:r>
            </a:p>
          </p:txBody>
        </p:sp>
        <p:sp>
          <p:nvSpPr>
            <p:cNvPr id="13" name="TextBox 12">
              <a:extLst>
                <a:ext uri="{FF2B5EF4-FFF2-40B4-BE49-F238E27FC236}">
                  <a16:creationId xmlns="" xmlns:a16="http://schemas.microsoft.com/office/drawing/2014/main" id="{B79219BC-4777-4D49-92EE-7B92F143FAB9}"/>
                </a:ext>
              </a:extLst>
            </p:cNvPr>
            <p:cNvSpPr txBox="1"/>
            <p:nvPr/>
          </p:nvSpPr>
          <p:spPr>
            <a:xfrm>
              <a:off x="3145536" y="4611553"/>
              <a:ext cx="1261872" cy="830997"/>
            </a:xfrm>
            <a:prstGeom prst="rect">
              <a:avLst/>
            </a:prstGeom>
            <a:noFill/>
          </p:spPr>
          <p:txBody>
            <a:bodyPr wrap="square" rtlCol="0">
              <a:spAutoFit/>
            </a:bodyPr>
            <a:lstStyle/>
            <a:p>
              <a:r>
                <a:rPr lang="en-US" sz="1600" dirty="0">
                  <a:solidFill>
                    <a:schemeClr val="bg1"/>
                  </a:solidFill>
                </a:rPr>
                <a:t>Author</a:t>
              </a:r>
            </a:p>
            <a:p>
              <a:r>
                <a:rPr lang="en-US" sz="1600" dirty="0">
                  <a:solidFill>
                    <a:schemeClr val="bg1"/>
                  </a:solidFill>
                </a:rPr>
                <a:t>16+ million</a:t>
              </a:r>
            </a:p>
            <a:p>
              <a:r>
                <a:rPr lang="en-US" sz="800" dirty="0">
                  <a:solidFill>
                    <a:schemeClr val="bg1"/>
                  </a:solidFill>
                </a:rPr>
                <a:t>Author profiles</a:t>
              </a:r>
            </a:p>
            <a:p>
              <a:r>
                <a:rPr lang="en-US" sz="800" dirty="0">
                  <a:solidFill>
                    <a:schemeClr val="bg1"/>
                  </a:solidFill>
                </a:rPr>
                <a:t>(active)</a:t>
              </a:r>
            </a:p>
          </p:txBody>
        </p:sp>
        <p:sp>
          <p:nvSpPr>
            <p:cNvPr id="14" name="TextBox 13">
              <a:extLst>
                <a:ext uri="{FF2B5EF4-FFF2-40B4-BE49-F238E27FC236}">
                  <a16:creationId xmlns="" xmlns:a16="http://schemas.microsoft.com/office/drawing/2014/main" id="{B93F823E-CD35-49EC-89BC-CD9F194A288D}"/>
                </a:ext>
              </a:extLst>
            </p:cNvPr>
            <p:cNvSpPr txBox="1"/>
            <p:nvPr/>
          </p:nvSpPr>
          <p:spPr>
            <a:xfrm>
              <a:off x="5221224" y="4611553"/>
              <a:ext cx="1289304" cy="707886"/>
            </a:xfrm>
            <a:prstGeom prst="rect">
              <a:avLst/>
            </a:prstGeom>
            <a:noFill/>
          </p:spPr>
          <p:txBody>
            <a:bodyPr wrap="square" rtlCol="0">
              <a:spAutoFit/>
            </a:bodyPr>
            <a:lstStyle/>
            <a:p>
              <a:r>
                <a:rPr lang="en-US" sz="1600" dirty="0">
                  <a:solidFill>
                    <a:schemeClr val="bg1"/>
                  </a:solidFill>
                </a:rPr>
                <a:t>Affiliation</a:t>
              </a:r>
            </a:p>
            <a:p>
              <a:r>
                <a:rPr lang="en-US" sz="1600" dirty="0">
                  <a:solidFill>
                    <a:schemeClr val="bg1"/>
                  </a:solidFill>
                </a:rPr>
                <a:t>70,000+</a:t>
              </a:r>
            </a:p>
            <a:p>
              <a:r>
                <a:rPr lang="en-US" sz="800" dirty="0">
                  <a:solidFill>
                    <a:schemeClr val="bg1"/>
                  </a:solidFill>
                </a:rPr>
                <a:t>Affiliation profiles</a:t>
              </a:r>
            </a:p>
          </p:txBody>
        </p:sp>
        <p:pic>
          <p:nvPicPr>
            <p:cNvPr id="15" name="Picture 14">
              <a:extLst>
                <a:ext uri="{FF2B5EF4-FFF2-40B4-BE49-F238E27FC236}">
                  <a16:creationId xmlns="" xmlns:a16="http://schemas.microsoft.com/office/drawing/2014/main" id="{3E266764-CE3E-4CC8-AEE8-8F878AABDD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9353" y="4097296"/>
              <a:ext cx="571500" cy="596900"/>
            </a:xfrm>
            <a:prstGeom prst="rect">
              <a:avLst/>
            </a:prstGeom>
          </p:spPr>
        </p:pic>
        <p:pic>
          <p:nvPicPr>
            <p:cNvPr id="16" name="Picture 15">
              <a:extLst>
                <a:ext uri="{FF2B5EF4-FFF2-40B4-BE49-F238E27FC236}">
                  <a16:creationId xmlns="" xmlns:a16="http://schemas.microsoft.com/office/drawing/2014/main" id="{7FD6C3E3-170A-4503-B8C7-13482F9850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6883" y="2838067"/>
              <a:ext cx="508000" cy="495300"/>
            </a:xfrm>
            <a:prstGeom prst="rect">
              <a:avLst/>
            </a:prstGeom>
          </p:spPr>
        </p:pic>
        <p:pic>
          <p:nvPicPr>
            <p:cNvPr id="17" name="Picture 16">
              <a:extLst>
                <a:ext uri="{FF2B5EF4-FFF2-40B4-BE49-F238E27FC236}">
                  <a16:creationId xmlns="" xmlns:a16="http://schemas.microsoft.com/office/drawing/2014/main" id="{4FC3086E-00FB-42DF-97E5-E3CAB406D9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1676" y="4183252"/>
              <a:ext cx="584200" cy="647700"/>
            </a:xfrm>
            <a:prstGeom prst="rect">
              <a:avLst/>
            </a:prstGeom>
          </p:spPr>
        </p:pic>
      </p:grpSp>
      <p:sp>
        <p:nvSpPr>
          <p:cNvPr id="18" name="TextBox 17">
            <a:extLst>
              <a:ext uri="{FF2B5EF4-FFF2-40B4-BE49-F238E27FC236}">
                <a16:creationId xmlns="" xmlns:a16="http://schemas.microsoft.com/office/drawing/2014/main" id="{D247B8AC-A129-46D2-9AE8-CB6A38E04075}"/>
              </a:ext>
            </a:extLst>
          </p:cNvPr>
          <p:cNvSpPr txBox="1"/>
          <p:nvPr/>
        </p:nvSpPr>
        <p:spPr>
          <a:xfrm>
            <a:off x="5994910" y="1614013"/>
            <a:ext cx="3314548" cy="1569660"/>
          </a:xfrm>
          <a:prstGeom prst="rect">
            <a:avLst/>
          </a:prstGeom>
          <a:noFill/>
        </p:spPr>
        <p:txBody>
          <a:bodyPr wrap="square" rtlCol="0">
            <a:spAutoFit/>
          </a:bodyPr>
          <a:lstStyle/>
          <a:p>
            <a:r>
              <a:rPr lang="en-CA" sz="1600" b="1" dirty="0"/>
              <a:t>Insight areas</a:t>
            </a:r>
          </a:p>
          <a:p>
            <a:pPr marL="285750" indent="-285750">
              <a:buFont typeface="Arial" panose="020B0604020202020204" pitchFamily="34" charset="0"/>
              <a:buChar char="•"/>
            </a:pPr>
            <a:r>
              <a:rPr lang="en-CA" sz="1600" dirty="0"/>
              <a:t>Output, impact, growth</a:t>
            </a:r>
          </a:p>
          <a:p>
            <a:pPr marL="285750" indent="-285750">
              <a:buFont typeface="Arial" panose="020B0604020202020204" pitchFamily="34" charset="0"/>
              <a:buChar char="•"/>
            </a:pPr>
            <a:r>
              <a:rPr lang="en-US" sz="1600" dirty="0" err="1"/>
              <a:t>Specialisation</a:t>
            </a:r>
            <a:endParaRPr lang="en-US" sz="1600" dirty="0"/>
          </a:p>
          <a:p>
            <a:pPr marL="285750" indent="-285750">
              <a:buFont typeface="Arial" panose="020B0604020202020204" pitchFamily="34" charset="0"/>
              <a:buChar char="•"/>
            </a:pPr>
            <a:r>
              <a:rPr lang="en-US" sz="1600" dirty="0"/>
              <a:t>Collaboration</a:t>
            </a:r>
          </a:p>
          <a:p>
            <a:pPr marL="285750" indent="-285750">
              <a:buFont typeface="Arial" panose="020B0604020202020204" pitchFamily="34" charset="0"/>
              <a:buChar char="•"/>
            </a:pPr>
            <a:r>
              <a:rPr lang="en-US" sz="1600" dirty="0"/>
              <a:t>Mobility</a:t>
            </a:r>
          </a:p>
          <a:p>
            <a:pPr marL="285750" indent="-285750">
              <a:buFont typeface="Arial" panose="020B0604020202020204" pitchFamily="34" charset="0"/>
              <a:buChar char="•"/>
            </a:pPr>
            <a:r>
              <a:rPr lang="en-US" sz="1600" dirty="0"/>
              <a:t>Knowledge Transfer</a:t>
            </a:r>
          </a:p>
        </p:txBody>
      </p:sp>
    </p:spTree>
    <p:extLst>
      <p:ext uri="{BB962C8B-B14F-4D97-AF65-F5344CB8AC3E}">
        <p14:creationId xmlns:p14="http://schemas.microsoft.com/office/powerpoint/2010/main" val="1889574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85FF9D6-D11D-D64C-9111-EA73416C89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149" y="883443"/>
            <a:ext cx="7543851" cy="4260057"/>
          </a:xfrm>
          <a:prstGeom prst="rect">
            <a:avLst/>
          </a:prstGeom>
        </p:spPr>
      </p:pic>
      <p:sp>
        <p:nvSpPr>
          <p:cNvPr id="10" name="Text Placeholder 2">
            <a:extLst>
              <a:ext uri="{FF2B5EF4-FFF2-40B4-BE49-F238E27FC236}">
                <a16:creationId xmlns="" xmlns:a16="http://schemas.microsoft.com/office/drawing/2014/main" id="{944C1CED-6891-9A4A-AC36-37F0A1EAA275}"/>
              </a:ext>
            </a:extLst>
          </p:cNvPr>
          <p:cNvSpPr>
            <a:spLocks noGrp="1"/>
          </p:cNvSpPr>
          <p:nvPr>
            <p:ph type="body" sz="quarter" idx="13"/>
          </p:nvPr>
        </p:nvSpPr>
        <p:spPr>
          <a:xfrm>
            <a:off x="428717" y="1111801"/>
            <a:ext cx="8079968" cy="3331612"/>
          </a:xfrm>
        </p:spPr>
        <p:txBody>
          <a:bodyPr>
            <a:normAutofit/>
          </a:bodyPr>
          <a:lstStyle/>
          <a:p>
            <a:pPr marL="285750" indent="-285750" defTabSz="457200"/>
            <a:r>
              <a:rPr lang="en-US" dirty="0">
                <a:cs typeface="Arial"/>
              </a:rPr>
              <a:t>Introduction</a:t>
            </a:r>
          </a:p>
          <a:p>
            <a:pPr marL="285750" indent="-285750" defTabSz="457200"/>
            <a:r>
              <a:rPr lang="en-US" dirty="0">
                <a:solidFill>
                  <a:srgbClr val="FF6C00"/>
                </a:solidFill>
                <a:cs typeface="Arial"/>
              </a:rPr>
              <a:t>Key figures on South Asia’s research</a:t>
            </a:r>
          </a:p>
          <a:p>
            <a:pPr marL="285750" indent="-285750" defTabSz="457200"/>
            <a:r>
              <a:rPr lang="en-US" dirty="0">
                <a:cs typeface="Arial"/>
              </a:rPr>
              <a:t>Research collaboration</a:t>
            </a:r>
          </a:p>
          <a:p>
            <a:pPr marL="285750" indent="-285750" defTabSz="457200"/>
            <a:r>
              <a:rPr lang="en-US" dirty="0">
                <a:cs typeface="Arial"/>
              </a:rPr>
              <a:t>Knowledge transfer</a:t>
            </a:r>
          </a:p>
        </p:txBody>
      </p:sp>
      <p:sp>
        <p:nvSpPr>
          <p:cNvPr id="12" name="Title 1">
            <a:extLst>
              <a:ext uri="{FF2B5EF4-FFF2-40B4-BE49-F238E27FC236}">
                <a16:creationId xmlns="" xmlns:a16="http://schemas.microsoft.com/office/drawing/2014/main" id="{F86207B7-AEF6-4549-9F46-9DA0F4D9D79F}"/>
              </a:ext>
            </a:extLst>
          </p:cNvPr>
          <p:cNvSpPr txBox="1">
            <a:spLocks/>
          </p:cNvSpPr>
          <p:nvPr/>
        </p:nvSpPr>
        <p:spPr>
          <a:xfrm>
            <a:off x="428716" y="463192"/>
            <a:ext cx="8296183" cy="462759"/>
          </a:xfrm>
          <a:prstGeom prst="rect">
            <a:avLst/>
          </a:prstGeom>
        </p:spPr>
        <p:txBody>
          <a:bodyPr vert="horz" lIns="91440" tIns="91440" rIns="91440" bIns="0" rtlCol="0" anchor="t" anchorCtr="0">
            <a:noAutofit/>
          </a:bodyPr>
          <a:lstStyle>
            <a:lvl1pPr algn="l" defTabSz="685800" rtl="0" eaLnBrk="1" latinLnBrk="0" hangingPunct="1">
              <a:lnSpc>
                <a:spcPct val="100000"/>
              </a:lnSpc>
              <a:spcBef>
                <a:spcPct val="0"/>
              </a:spcBef>
              <a:buNone/>
              <a:defRPr sz="2800" kern="1200">
                <a:solidFill>
                  <a:srgbClr val="53565A"/>
                </a:solidFill>
                <a:latin typeface="+mj-lt"/>
                <a:ea typeface="+mj-ea"/>
                <a:cs typeface="+mj-cs"/>
              </a:defRPr>
            </a:lvl1pPr>
          </a:lstStyle>
          <a:p>
            <a:r>
              <a:rPr lang="en-US" dirty="0"/>
              <a:t>Outline</a:t>
            </a:r>
          </a:p>
        </p:txBody>
      </p:sp>
    </p:spTree>
    <p:extLst>
      <p:ext uri="{BB962C8B-B14F-4D97-AF65-F5344CB8AC3E}">
        <p14:creationId xmlns:p14="http://schemas.microsoft.com/office/powerpoint/2010/main" val="483849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72EFF308-B9D6-E948-8653-CEA4DBC31E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993" b="13270"/>
          <a:stretch/>
        </p:blipFill>
        <p:spPr>
          <a:xfrm>
            <a:off x="5141659" y="672460"/>
            <a:ext cx="2923821" cy="4456604"/>
          </a:xfrm>
          <a:prstGeom prst="rect">
            <a:avLst/>
          </a:prstGeom>
        </p:spPr>
      </p:pic>
      <p:sp>
        <p:nvSpPr>
          <p:cNvPr id="7" name="TextBox 6">
            <a:extLst>
              <a:ext uri="{FF2B5EF4-FFF2-40B4-BE49-F238E27FC236}">
                <a16:creationId xmlns="" xmlns:a16="http://schemas.microsoft.com/office/drawing/2014/main" id="{1BBB7EBE-8FAB-8C4A-AE8F-96C3CBFE2B64}"/>
              </a:ext>
            </a:extLst>
          </p:cNvPr>
          <p:cNvSpPr txBox="1"/>
          <p:nvPr/>
        </p:nvSpPr>
        <p:spPr>
          <a:xfrm>
            <a:off x="468312" y="295055"/>
            <a:ext cx="8122531" cy="677108"/>
          </a:xfrm>
          <a:prstGeom prst="rect">
            <a:avLst/>
          </a:prstGeom>
          <a:noFill/>
        </p:spPr>
        <p:txBody>
          <a:bodyPr wrap="square" rtlCol="0">
            <a:spAutoFit/>
          </a:bodyPr>
          <a:lstStyle/>
          <a:p>
            <a:r>
              <a:rPr lang="en-CA" sz="2000" dirty="0">
                <a:solidFill>
                  <a:srgbClr val="FF6C00"/>
                </a:solidFill>
              </a:rPr>
              <a:t>Great variety in research size and resources across South Asia (1/2) </a:t>
            </a:r>
          </a:p>
          <a:p>
            <a:endParaRPr lang="en-US" dirty="0"/>
          </a:p>
        </p:txBody>
      </p:sp>
      <p:sp>
        <p:nvSpPr>
          <p:cNvPr id="9" name="TextBox 8">
            <a:extLst>
              <a:ext uri="{FF2B5EF4-FFF2-40B4-BE49-F238E27FC236}">
                <a16:creationId xmlns="" xmlns:a16="http://schemas.microsoft.com/office/drawing/2014/main" id="{93867B2A-5BB1-6940-9B43-902B010BAACA}"/>
              </a:ext>
            </a:extLst>
          </p:cNvPr>
          <p:cNvSpPr txBox="1"/>
          <p:nvPr/>
        </p:nvSpPr>
        <p:spPr>
          <a:xfrm>
            <a:off x="468313" y="599626"/>
            <a:ext cx="6914620" cy="338554"/>
          </a:xfrm>
          <a:prstGeom prst="rect">
            <a:avLst/>
          </a:prstGeom>
          <a:noFill/>
        </p:spPr>
        <p:txBody>
          <a:bodyPr wrap="square" rtlCol="0">
            <a:spAutoFit/>
          </a:bodyPr>
          <a:lstStyle/>
          <a:p>
            <a:r>
              <a:rPr lang="en-CA" sz="1600" dirty="0"/>
              <a:t>Number of publications vs. GDP (left) and GERD (right)</a:t>
            </a:r>
            <a:endParaRPr lang="en-US" sz="1600" dirty="0"/>
          </a:p>
        </p:txBody>
      </p:sp>
      <p:pic>
        <p:nvPicPr>
          <p:cNvPr id="6" name="Picture 5">
            <a:extLst>
              <a:ext uri="{FF2B5EF4-FFF2-40B4-BE49-F238E27FC236}">
                <a16:creationId xmlns="" xmlns:a16="http://schemas.microsoft.com/office/drawing/2014/main" id="{C4ACD30C-C520-4BFF-9432-BE75D20E08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393" r="31877" b="13270"/>
          <a:stretch/>
        </p:blipFill>
        <p:spPr>
          <a:xfrm>
            <a:off x="1235270" y="672460"/>
            <a:ext cx="3172611" cy="4456604"/>
          </a:xfrm>
          <a:prstGeom prst="rect">
            <a:avLst/>
          </a:prstGeom>
        </p:spPr>
      </p:pic>
    </p:spTree>
    <p:extLst>
      <p:ext uri="{BB962C8B-B14F-4D97-AF65-F5344CB8AC3E}">
        <p14:creationId xmlns:p14="http://schemas.microsoft.com/office/powerpoint/2010/main" val="3278474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72EFF308-B9D6-E948-8653-CEA4DBC31E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034" t="5771" r="3985" b="10949"/>
          <a:stretch/>
        </p:blipFill>
        <p:spPr>
          <a:xfrm>
            <a:off x="5043724" y="892484"/>
            <a:ext cx="2559503" cy="4285118"/>
          </a:xfrm>
          <a:prstGeom prst="rect">
            <a:avLst/>
          </a:prstGeom>
        </p:spPr>
      </p:pic>
      <p:sp>
        <p:nvSpPr>
          <p:cNvPr id="7" name="TextBox 6">
            <a:extLst>
              <a:ext uri="{FF2B5EF4-FFF2-40B4-BE49-F238E27FC236}">
                <a16:creationId xmlns="" xmlns:a16="http://schemas.microsoft.com/office/drawing/2014/main" id="{9B33BE30-2B8F-3442-839A-355FE222DF17}"/>
              </a:ext>
            </a:extLst>
          </p:cNvPr>
          <p:cNvSpPr txBox="1"/>
          <p:nvPr/>
        </p:nvSpPr>
        <p:spPr>
          <a:xfrm>
            <a:off x="468312" y="295055"/>
            <a:ext cx="8596665" cy="984885"/>
          </a:xfrm>
          <a:prstGeom prst="rect">
            <a:avLst/>
          </a:prstGeom>
          <a:noFill/>
        </p:spPr>
        <p:txBody>
          <a:bodyPr wrap="square" rtlCol="0">
            <a:spAutoFit/>
          </a:bodyPr>
          <a:lstStyle/>
          <a:p>
            <a:r>
              <a:rPr lang="en-CA" sz="2000" dirty="0">
                <a:solidFill>
                  <a:srgbClr val="FF6C00"/>
                </a:solidFill>
              </a:rPr>
              <a:t>Great variety in research size and resources across South Asia (2/2) </a:t>
            </a:r>
          </a:p>
          <a:p>
            <a:endParaRPr lang="en-CA" sz="2000" dirty="0">
              <a:solidFill>
                <a:srgbClr val="FF6C00"/>
              </a:solidFill>
            </a:endParaRPr>
          </a:p>
          <a:p>
            <a:endParaRPr lang="en-US" dirty="0"/>
          </a:p>
        </p:txBody>
      </p:sp>
      <p:pic>
        <p:nvPicPr>
          <p:cNvPr id="6" name="Picture 5">
            <a:extLst>
              <a:ext uri="{FF2B5EF4-FFF2-40B4-BE49-F238E27FC236}">
                <a16:creationId xmlns="" xmlns:a16="http://schemas.microsoft.com/office/drawing/2014/main" id="{8F907CD8-ED23-4838-ABD1-24E8E26EC0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46" t="725" r="32986" b="10633"/>
          <a:stretch/>
        </p:blipFill>
        <p:spPr>
          <a:xfrm>
            <a:off x="1174046" y="616660"/>
            <a:ext cx="3180390" cy="4560942"/>
          </a:xfrm>
          <a:prstGeom prst="rect">
            <a:avLst/>
          </a:prstGeom>
        </p:spPr>
      </p:pic>
      <p:sp>
        <p:nvSpPr>
          <p:cNvPr id="9" name="TextBox 8">
            <a:extLst>
              <a:ext uri="{FF2B5EF4-FFF2-40B4-BE49-F238E27FC236}">
                <a16:creationId xmlns="" xmlns:a16="http://schemas.microsoft.com/office/drawing/2014/main" id="{977B0D38-9C14-4F61-82FC-8D4AB83F7B94}"/>
              </a:ext>
            </a:extLst>
          </p:cNvPr>
          <p:cNvSpPr txBox="1"/>
          <p:nvPr/>
        </p:nvSpPr>
        <p:spPr>
          <a:xfrm>
            <a:off x="468313" y="599626"/>
            <a:ext cx="8483776" cy="338554"/>
          </a:xfrm>
          <a:prstGeom prst="rect">
            <a:avLst/>
          </a:prstGeom>
          <a:noFill/>
        </p:spPr>
        <p:txBody>
          <a:bodyPr wrap="square" rtlCol="0">
            <a:spAutoFit/>
          </a:bodyPr>
          <a:lstStyle/>
          <a:p>
            <a:r>
              <a:rPr lang="en-CA" sz="1600" dirty="0"/>
              <a:t>Number of publications vs. population (left) and number of researchers (right)</a:t>
            </a:r>
            <a:endParaRPr lang="en-US" sz="1600" dirty="0"/>
          </a:p>
        </p:txBody>
      </p:sp>
    </p:spTree>
    <p:extLst>
      <p:ext uri="{BB962C8B-B14F-4D97-AF65-F5344CB8AC3E}">
        <p14:creationId xmlns:p14="http://schemas.microsoft.com/office/powerpoint/2010/main" val="3950441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DCCB312-68A2-0F41-A26A-0C79BFBF4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153" b="15712"/>
          <a:stretch/>
        </p:blipFill>
        <p:spPr>
          <a:xfrm>
            <a:off x="1650570" y="712632"/>
            <a:ext cx="6111716" cy="4334810"/>
          </a:xfrm>
          <a:prstGeom prst="rect">
            <a:avLst/>
          </a:prstGeom>
        </p:spPr>
      </p:pic>
      <p:sp>
        <p:nvSpPr>
          <p:cNvPr id="9" name="TextBox 8">
            <a:extLst>
              <a:ext uri="{FF2B5EF4-FFF2-40B4-BE49-F238E27FC236}">
                <a16:creationId xmlns="" xmlns:a16="http://schemas.microsoft.com/office/drawing/2014/main" id="{E8778D15-252B-D04A-96EC-6D71759662FC}"/>
              </a:ext>
            </a:extLst>
          </p:cNvPr>
          <p:cNvSpPr txBox="1"/>
          <p:nvPr/>
        </p:nvSpPr>
        <p:spPr>
          <a:xfrm>
            <a:off x="468313" y="295055"/>
            <a:ext cx="6553376" cy="677108"/>
          </a:xfrm>
          <a:prstGeom prst="rect">
            <a:avLst/>
          </a:prstGeom>
          <a:noFill/>
        </p:spPr>
        <p:txBody>
          <a:bodyPr wrap="square" rtlCol="0">
            <a:spAutoFit/>
          </a:bodyPr>
          <a:lstStyle/>
          <a:p>
            <a:r>
              <a:rPr lang="en-CA" sz="2000" dirty="0">
                <a:solidFill>
                  <a:srgbClr val="FF6C00"/>
                </a:solidFill>
              </a:rPr>
              <a:t>High research productivity across South Asia</a:t>
            </a:r>
          </a:p>
          <a:p>
            <a:endParaRPr lang="en-US" dirty="0"/>
          </a:p>
        </p:txBody>
      </p:sp>
      <p:sp>
        <p:nvSpPr>
          <p:cNvPr id="7" name="TextBox 6">
            <a:extLst>
              <a:ext uri="{FF2B5EF4-FFF2-40B4-BE49-F238E27FC236}">
                <a16:creationId xmlns="" xmlns:a16="http://schemas.microsoft.com/office/drawing/2014/main" id="{CB39C7CF-5FCA-47DF-86CA-64A68771E528}"/>
              </a:ext>
            </a:extLst>
          </p:cNvPr>
          <p:cNvSpPr txBox="1"/>
          <p:nvPr/>
        </p:nvSpPr>
        <p:spPr>
          <a:xfrm>
            <a:off x="468313" y="599626"/>
            <a:ext cx="6914620" cy="338554"/>
          </a:xfrm>
          <a:prstGeom prst="rect">
            <a:avLst/>
          </a:prstGeom>
          <a:noFill/>
        </p:spPr>
        <p:txBody>
          <a:bodyPr wrap="square" rtlCol="0">
            <a:spAutoFit/>
          </a:bodyPr>
          <a:lstStyle/>
          <a:p>
            <a:r>
              <a:rPr lang="en-CA" sz="1600" dirty="0"/>
              <a:t>Number of publications per billion US$ GDP (left) and GERD (right)</a:t>
            </a:r>
            <a:endParaRPr lang="en-US" sz="1600" dirty="0"/>
          </a:p>
        </p:txBody>
      </p:sp>
    </p:spTree>
    <p:extLst>
      <p:ext uri="{BB962C8B-B14F-4D97-AF65-F5344CB8AC3E}">
        <p14:creationId xmlns:p14="http://schemas.microsoft.com/office/powerpoint/2010/main" val="2984830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5A01076-DF2B-6144-8B37-54CC9C6A63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991" b="13747"/>
          <a:stretch/>
        </p:blipFill>
        <p:spPr>
          <a:xfrm>
            <a:off x="1554457" y="507204"/>
            <a:ext cx="6035086" cy="4435880"/>
          </a:xfrm>
          <a:prstGeom prst="rect">
            <a:avLst/>
          </a:prstGeom>
        </p:spPr>
      </p:pic>
      <p:sp>
        <p:nvSpPr>
          <p:cNvPr id="9" name="TextBox 8">
            <a:extLst>
              <a:ext uri="{FF2B5EF4-FFF2-40B4-BE49-F238E27FC236}">
                <a16:creationId xmlns="" xmlns:a16="http://schemas.microsoft.com/office/drawing/2014/main" id="{6235653E-3186-9A48-BA31-56308F426DDB}"/>
              </a:ext>
            </a:extLst>
          </p:cNvPr>
          <p:cNvSpPr txBox="1"/>
          <p:nvPr/>
        </p:nvSpPr>
        <p:spPr>
          <a:xfrm>
            <a:off x="468312" y="295055"/>
            <a:ext cx="6384043" cy="677108"/>
          </a:xfrm>
          <a:prstGeom prst="rect">
            <a:avLst/>
          </a:prstGeom>
          <a:noFill/>
        </p:spPr>
        <p:txBody>
          <a:bodyPr wrap="square" rtlCol="0">
            <a:spAutoFit/>
          </a:bodyPr>
          <a:lstStyle/>
          <a:p>
            <a:r>
              <a:rPr lang="en-CA" sz="2000" dirty="0">
                <a:solidFill>
                  <a:srgbClr val="FF6C00"/>
                </a:solidFill>
              </a:rPr>
              <a:t>South Asian researchers are productive</a:t>
            </a:r>
          </a:p>
          <a:p>
            <a:endParaRPr lang="en-US" dirty="0"/>
          </a:p>
        </p:txBody>
      </p:sp>
      <p:sp>
        <p:nvSpPr>
          <p:cNvPr id="7" name="TextBox 6">
            <a:extLst>
              <a:ext uri="{FF2B5EF4-FFF2-40B4-BE49-F238E27FC236}">
                <a16:creationId xmlns="" xmlns:a16="http://schemas.microsoft.com/office/drawing/2014/main" id="{C094FF45-118F-4ACE-B7C7-4FD9E55FA025}"/>
              </a:ext>
            </a:extLst>
          </p:cNvPr>
          <p:cNvSpPr txBox="1"/>
          <p:nvPr/>
        </p:nvSpPr>
        <p:spPr>
          <a:xfrm>
            <a:off x="468312" y="599626"/>
            <a:ext cx="8111243" cy="338554"/>
          </a:xfrm>
          <a:prstGeom prst="rect">
            <a:avLst/>
          </a:prstGeom>
          <a:noFill/>
        </p:spPr>
        <p:txBody>
          <a:bodyPr wrap="square" rtlCol="0">
            <a:spAutoFit/>
          </a:bodyPr>
          <a:lstStyle/>
          <a:p>
            <a:r>
              <a:rPr lang="en-CA" sz="1600" dirty="0"/>
              <a:t>Number of publications per million population (left) and per researcher (right)</a:t>
            </a:r>
            <a:endParaRPr lang="en-US" sz="1600" dirty="0"/>
          </a:p>
        </p:txBody>
      </p:sp>
    </p:spTree>
    <p:extLst>
      <p:ext uri="{BB962C8B-B14F-4D97-AF65-F5344CB8AC3E}">
        <p14:creationId xmlns:p14="http://schemas.microsoft.com/office/powerpoint/2010/main" val="1606983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25269E5-9713-C041-B9D4-F8436F6FC7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102" t="316" r="11782" b="12502"/>
          <a:stretch/>
        </p:blipFill>
        <p:spPr>
          <a:xfrm>
            <a:off x="2730675" y="439936"/>
            <a:ext cx="4947781" cy="4483665"/>
          </a:xfrm>
          <a:prstGeom prst="rect">
            <a:avLst/>
          </a:prstGeom>
        </p:spPr>
      </p:pic>
      <p:sp>
        <p:nvSpPr>
          <p:cNvPr id="8" name="TextBox 7">
            <a:extLst>
              <a:ext uri="{FF2B5EF4-FFF2-40B4-BE49-F238E27FC236}">
                <a16:creationId xmlns="" xmlns:a16="http://schemas.microsoft.com/office/drawing/2014/main" id="{B94981A3-6294-8442-A677-55D4FFD14625}"/>
              </a:ext>
            </a:extLst>
          </p:cNvPr>
          <p:cNvSpPr txBox="1"/>
          <p:nvPr/>
        </p:nvSpPr>
        <p:spPr>
          <a:xfrm>
            <a:off x="468313" y="295055"/>
            <a:ext cx="5606810" cy="677108"/>
          </a:xfrm>
          <a:prstGeom prst="rect">
            <a:avLst/>
          </a:prstGeom>
          <a:noFill/>
        </p:spPr>
        <p:txBody>
          <a:bodyPr wrap="square" rtlCol="0">
            <a:spAutoFit/>
          </a:bodyPr>
          <a:lstStyle/>
          <a:p>
            <a:r>
              <a:rPr lang="en-CA" sz="2000" dirty="0">
                <a:solidFill>
                  <a:srgbClr val="FF6C00"/>
                </a:solidFill>
              </a:rPr>
              <a:t>India accounts for 88% of South Asia’s output</a:t>
            </a:r>
          </a:p>
          <a:p>
            <a:endParaRPr lang="en-US" dirty="0"/>
          </a:p>
        </p:txBody>
      </p:sp>
      <p:sp>
        <p:nvSpPr>
          <p:cNvPr id="7" name="TextBox 6">
            <a:extLst>
              <a:ext uri="{FF2B5EF4-FFF2-40B4-BE49-F238E27FC236}">
                <a16:creationId xmlns="" xmlns:a16="http://schemas.microsoft.com/office/drawing/2014/main" id="{933594CF-6B6F-4572-AD32-2E82ECAEC811}"/>
              </a:ext>
            </a:extLst>
          </p:cNvPr>
          <p:cNvSpPr txBox="1"/>
          <p:nvPr/>
        </p:nvSpPr>
        <p:spPr>
          <a:xfrm>
            <a:off x="468312" y="674402"/>
            <a:ext cx="7823918" cy="338554"/>
          </a:xfrm>
          <a:prstGeom prst="rect">
            <a:avLst/>
          </a:prstGeom>
          <a:noFill/>
        </p:spPr>
        <p:txBody>
          <a:bodyPr wrap="square" rtlCol="0">
            <a:spAutoFit/>
          </a:bodyPr>
          <a:lstStyle/>
          <a:p>
            <a:r>
              <a:rPr lang="en-CA" sz="1600" dirty="0"/>
              <a:t>Share of research output</a:t>
            </a:r>
            <a:endParaRPr lang="en-US" sz="1600" dirty="0"/>
          </a:p>
        </p:txBody>
      </p:sp>
    </p:spTree>
    <p:extLst>
      <p:ext uri="{BB962C8B-B14F-4D97-AF65-F5344CB8AC3E}">
        <p14:creationId xmlns:p14="http://schemas.microsoft.com/office/powerpoint/2010/main" val="1589524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Elsevier">
  <a:themeElements>
    <a:clrScheme name="Elsevier">
      <a:dk1>
        <a:srgbClr val="53565A"/>
      </a:dk1>
      <a:lt1>
        <a:sysClr val="window" lastClr="FFFFFF"/>
      </a:lt1>
      <a:dk2>
        <a:srgbClr val="53565A"/>
      </a:dk2>
      <a:lt2>
        <a:srgbClr val="E7E6E6"/>
      </a:lt2>
      <a:accent1>
        <a:srgbClr val="661CCA"/>
      </a:accent1>
      <a:accent2>
        <a:srgbClr val="3679E0"/>
      </a:accent2>
      <a:accent3>
        <a:srgbClr val="8ED700"/>
      </a:accent3>
      <a:accent4>
        <a:srgbClr val="FDD300"/>
      </a:accent4>
      <a:accent5>
        <a:srgbClr val="F73E29"/>
      </a:accent5>
      <a:accent6>
        <a:srgbClr val="88A8A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 name="Purple dark">
      <a:srgbClr val="661CCA"/>
    </a:custClr>
    <a:custClr name="Purple light">
      <a:srgbClr val="BB84FF"/>
    </a:custClr>
    <a:custClr name="Blue dark">
      <a:srgbClr val="3679E0"/>
    </a:custClr>
    <a:custClr name="Blue light">
      <a:srgbClr val="ACD2FF"/>
    </a:custClr>
    <a:custClr name="Green dark">
      <a:srgbClr val="8ED700"/>
    </a:custClr>
    <a:custClr name="Green light">
      <a:srgbClr val="C0F25D"/>
    </a:custClr>
    <a:custClr name="Yellow dark">
      <a:srgbClr val="FDD300"/>
    </a:custClr>
    <a:custClr name="Yellow light">
      <a:srgbClr val="FFEC84"/>
    </a:custClr>
    <a:custClr name="Red dark">
      <a:srgbClr val="F73E29"/>
    </a:custClr>
    <a:custClr name="Red light">
      <a:srgbClr val="FEB7B7"/>
    </a:custClr>
  </a:custClrLst>
  <a:extLst>
    <a:ext uri="{05A4C25C-085E-4340-85A3-A5531E510DB2}">
      <thm15:themeFamily xmlns:thm15="http://schemas.microsoft.com/office/thememl/2012/main" name="ELS_ppt-presentation_Arial 16_9 new.potx" id="{12E35BD6-9C40-43EA-AFF3-494B0B46FC84}" vid="{DD2AB100-6B67-4D60-933A-B62F583EB6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Elsevier</Template>
  <TotalTime>100</TotalTime>
  <Words>1574</Words>
  <Application>Microsoft Office PowerPoint</Application>
  <PresentationFormat>On-screen Show (16:9)</PresentationFormat>
  <Paragraphs>127</Paragraphs>
  <Slides>28</Slides>
  <Notes>22</Notes>
  <HiddenSlides>3</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Elsevier</vt:lpstr>
      <vt:lpstr>South Asia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type title second line and third line</dc:title>
  <dc:creator>Bradley Wajcman</dc:creator>
  <cp:lastModifiedBy>DELL</cp:lastModifiedBy>
  <cp:revision>37</cp:revision>
  <dcterms:created xsi:type="dcterms:W3CDTF">2019-02-19T15:11:13Z</dcterms:created>
  <dcterms:modified xsi:type="dcterms:W3CDTF">2019-05-29T07:08:22Z</dcterms:modified>
</cp:coreProperties>
</file>