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6" r:id="rId2"/>
    <p:sldId id="275" r:id="rId3"/>
    <p:sldId id="274" r:id="rId4"/>
    <p:sldId id="280" r:id="rId5"/>
    <p:sldId id="300" r:id="rId6"/>
    <p:sldId id="277" r:id="rId7"/>
    <p:sldId id="258" r:id="rId8"/>
    <p:sldId id="263" r:id="rId9"/>
    <p:sldId id="259" r:id="rId10"/>
    <p:sldId id="272" r:id="rId11"/>
    <p:sldId id="266" r:id="rId12"/>
    <p:sldId id="260" r:id="rId13"/>
    <p:sldId id="262" r:id="rId14"/>
    <p:sldId id="267" r:id="rId15"/>
    <p:sldId id="271" r:id="rId16"/>
    <p:sldId id="268" r:id="rId17"/>
    <p:sldId id="281" r:id="rId18"/>
    <p:sldId id="301" r:id="rId19"/>
    <p:sldId id="282" r:id="rId20"/>
    <p:sldId id="283" r:id="rId21"/>
    <p:sldId id="284" r:id="rId22"/>
    <p:sldId id="285" r:id="rId23"/>
    <p:sldId id="286" r:id="rId24"/>
    <p:sldId id="287" r:id="rId25"/>
    <p:sldId id="288" r:id="rId26"/>
    <p:sldId id="289" r:id="rId27"/>
    <p:sldId id="293" r:id="rId28"/>
    <p:sldId id="295" r:id="rId29"/>
    <p:sldId id="298" r:id="rId30"/>
    <p:sldId id="299" r:id="rId31"/>
    <p:sldId id="273"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6416" autoAdjust="0"/>
  </p:normalViewPr>
  <p:slideViewPr>
    <p:cSldViewPr>
      <p:cViewPr varScale="1">
        <p:scale>
          <a:sx n="74" d="100"/>
          <a:sy n="74" d="100"/>
        </p:scale>
        <p:origin x="4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4.9942825838976378E-2"/>
                  <c:y val="-1.3105698236318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A2C-4AF0-B4DF-08DBA2DB67C7}"/>
                </c:ext>
                <c:ext xmlns:c15="http://schemas.microsoft.com/office/drawing/2012/chart" uri="{CE6537A1-D6FC-4f65-9D91-7224C49458BB}"/>
              </c:extLst>
            </c:dLbl>
            <c:dLbl>
              <c:idx val="1"/>
              <c:layout>
                <c:manualLayout>
                  <c:x val="-1.5492013300186881E-2"/>
                  <c:y val="-3.8866975740182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A2C-4AF0-B4DF-08DBA2DB67C7}"/>
                </c:ext>
                <c:ext xmlns:c15="http://schemas.microsoft.com/office/drawing/2012/chart" uri="{CE6537A1-D6FC-4f65-9D91-7224C49458BB}"/>
              </c:extLst>
            </c:dLbl>
            <c:dLbl>
              <c:idx val="2"/>
              <c:layout>
                <c:manualLayout>
                  <c:x val="-2.8837500028772401E-3"/>
                  <c:y val="-9.5233399563372692E-2"/>
                </c:manualLayout>
              </c:layout>
              <c:spPr/>
              <c:txPr>
                <a:bodyPr/>
                <a:lstStyle/>
                <a:p>
                  <a:pPr>
                    <a:defRPr lang="en-US" sz="1400" b="1"/>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A2C-4AF0-B4DF-08DBA2DB67C7}"/>
                </c:ext>
                <c:ext xmlns:c15="http://schemas.microsoft.com/office/drawing/2012/chart" uri="{CE6537A1-D6FC-4f65-9D91-7224C49458BB}"/>
              </c:extLst>
            </c:dLbl>
            <c:dLbl>
              <c:idx val="3"/>
              <c:layout>
                <c:manualLayout>
                  <c:x val="-2.4202595547419246E-2"/>
                  <c:y val="1.58029778987907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A2C-4AF0-B4DF-08DBA2DB67C7}"/>
                </c:ext>
                <c:ext xmlns:c15="http://schemas.microsoft.com/office/drawing/2012/chart" uri="{CE6537A1-D6FC-4f65-9D91-7224C49458BB}"/>
              </c:extLst>
            </c:dLbl>
            <c:dLbl>
              <c:idx val="4"/>
              <c:layout>
                <c:manualLayout>
                  <c:x val="-2.966024887575984E-2"/>
                  <c:y val="-1.17595113694900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A2C-4AF0-B4DF-08DBA2DB67C7}"/>
                </c:ext>
                <c:ext xmlns:c15="http://schemas.microsoft.com/office/drawing/2012/chart" uri="{CE6537A1-D6FC-4f65-9D91-7224C49458BB}"/>
              </c:extLst>
            </c:dLbl>
            <c:dLbl>
              <c:idx val="5"/>
              <c:layout>
                <c:manualLayout>
                  <c:x val="2.5773792806942798E-3"/>
                  <c:y val="-2.7350553143473954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A2C-4AF0-B4DF-08DBA2DB67C7}"/>
                </c:ext>
                <c:ext xmlns:c15="http://schemas.microsoft.com/office/drawing/2012/chart" uri="{CE6537A1-D6FC-4f65-9D91-7224C49458BB}"/>
              </c:extLst>
            </c:dLbl>
            <c:dLbl>
              <c:idx val="6"/>
              <c:layout>
                <c:manualLayout>
                  <c:x val="3.3579712707642123E-2"/>
                  <c:y val="9.400740795251072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A2C-4AF0-B4DF-08DBA2DB67C7}"/>
                </c:ext>
                <c:ext xmlns:c15="http://schemas.microsoft.com/office/drawing/2012/chart" uri="{CE6537A1-D6FC-4f65-9D91-7224C49458BB}"/>
              </c:extLst>
            </c:dLbl>
            <c:dLbl>
              <c:idx val="8"/>
              <c:layout>
                <c:manualLayout>
                  <c:x val="-7.5096128175523849E-3"/>
                  <c:y val="-3.85071258616038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A2C-4AF0-B4DF-08DBA2DB67C7}"/>
                </c:ext>
                <c:ext xmlns:c15="http://schemas.microsoft.com/office/drawing/2012/chart" uri="{CE6537A1-D6FC-4f65-9D91-7224C49458BB}"/>
              </c:extLst>
            </c:dLbl>
            <c:dLbl>
              <c:idx val="9"/>
              <c:layout>
                <c:manualLayout>
                  <c:x val="3.9852019818526754E-3"/>
                  <c:y val="-0.1058130350528613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A2C-4AF0-B4DF-08DBA2DB67C7}"/>
                </c:ext>
                <c:ext xmlns:c15="http://schemas.microsoft.com/office/drawing/2012/chart" uri="{CE6537A1-D6FC-4f65-9D91-7224C49458BB}"/>
              </c:extLst>
            </c:dLbl>
            <c:dLbl>
              <c:idx val="10"/>
              <c:layout>
                <c:manualLayout>
                  <c:x val="1.1181865146645358E-2"/>
                  <c:y val="-2.94804621384943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A2C-4AF0-B4DF-08DBA2DB67C7}"/>
                </c:ext>
                <c:ext xmlns:c15="http://schemas.microsoft.com/office/drawing/2012/chart" uri="{CE6537A1-D6FC-4f65-9D91-7224C49458BB}"/>
              </c:extLst>
            </c:dLbl>
            <c:dLbl>
              <c:idx val="11"/>
              <c:layout>
                <c:manualLayout>
                  <c:x val="1.7186920327165227E-2"/>
                  <c:y val="-2.3211911595162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A2C-4AF0-B4DF-08DBA2DB67C7}"/>
                </c:ext>
                <c:ext xmlns:c15="http://schemas.microsoft.com/office/drawing/2012/chart" uri="{CE6537A1-D6FC-4f65-9D91-7224C49458BB}"/>
              </c:extLst>
            </c:dLbl>
            <c:dLbl>
              <c:idx val="12"/>
              <c:layout>
                <c:manualLayout>
                  <c:x val="3.2983839371465699E-2"/>
                  <c:y val="-9.806951701130812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A2C-4AF0-B4DF-08DBA2DB67C7}"/>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lang="en-US" sz="1400"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Sheet1!$A$1:$A$14</c:f>
              <c:strCache>
                <c:ptCount val="14"/>
                <c:pt idx="0">
                  <c:v>Universitat de Barcelona</c:v>
                </c:pt>
                <c:pt idx="1">
                  <c:v>Jadavpur University</c:v>
                </c:pt>
                <c:pt idx="2">
                  <c:v>SIU</c:v>
                </c:pt>
                <c:pt idx="3">
                  <c:v>IIT-M</c:v>
                </c:pt>
                <c:pt idx="4">
                  <c:v>NAAC</c:v>
                </c:pt>
                <c:pt idx="5">
                  <c:v>University of Mysore</c:v>
                </c:pt>
                <c:pt idx="6">
                  <c:v>Shivaji University</c:v>
                </c:pt>
                <c:pt idx="7">
                  <c:v>EDULINK</c:v>
                </c:pt>
                <c:pt idx="8">
                  <c:v>Mangalore University</c:v>
                </c:pt>
                <c:pt idx="9">
                  <c:v>ANECA</c:v>
                </c:pt>
                <c:pt idx="10">
                  <c:v>KTH</c:v>
                </c:pt>
                <c:pt idx="11">
                  <c:v>UNIV ROMA </c:v>
                </c:pt>
                <c:pt idx="12">
                  <c:v>UNIV DE MONTPELLIER</c:v>
                </c:pt>
                <c:pt idx="13">
                  <c:v>University of Nicosia</c:v>
                </c:pt>
              </c:strCache>
            </c:strRef>
          </c:cat>
          <c:val>
            <c:numRef>
              <c:f>Sheet1!$B$1:$B$14</c:f>
              <c:numCache>
                <c:formatCode>_ * #,##0_ ;_ * \-#,##0_ ;_ * "-"??_ ;_ @_ </c:formatCode>
                <c:ptCount val="14"/>
                <c:pt idx="0">
                  <c:v>135798</c:v>
                </c:pt>
                <c:pt idx="1">
                  <c:v>46787</c:v>
                </c:pt>
                <c:pt idx="2">
                  <c:v>55250</c:v>
                </c:pt>
                <c:pt idx="3">
                  <c:v>43582</c:v>
                </c:pt>
                <c:pt idx="4">
                  <c:v>51357</c:v>
                </c:pt>
                <c:pt idx="5">
                  <c:v>43529</c:v>
                </c:pt>
                <c:pt idx="6">
                  <c:v>46645</c:v>
                </c:pt>
                <c:pt idx="7">
                  <c:v>25119</c:v>
                </c:pt>
                <c:pt idx="8">
                  <c:v>43909</c:v>
                </c:pt>
                <c:pt idx="9">
                  <c:v>48174</c:v>
                </c:pt>
                <c:pt idx="10">
                  <c:v>47079</c:v>
                </c:pt>
                <c:pt idx="11">
                  <c:v>40968</c:v>
                </c:pt>
                <c:pt idx="12">
                  <c:v>46791</c:v>
                </c:pt>
                <c:pt idx="13">
                  <c:v>29144</c:v>
                </c:pt>
              </c:numCache>
            </c:numRef>
          </c:val>
          <c:extLst xmlns:c16r2="http://schemas.microsoft.com/office/drawing/2015/06/chart">
            <c:ext xmlns:c16="http://schemas.microsoft.com/office/drawing/2014/chart" uri="{C3380CC4-5D6E-409C-BE32-E72D297353CC}">
              <c16:uniqueId val="{0000000C-3A2C-4AF0-B4DF-08DBA2DB67C7}"/>
            </c:ext>
          </c:extLst>
        </c:ser>
        <c:dLbls>
          <c:showLegendKey val="0"/>
          <c:showVal val="0"/>
          <c:showCatName val="0"/>
          <c:showSerName val="0"/>
          <c:showPercent val="0"/>
          <c:showBubbleSize val="0"/>
          <c:showLeaderLines val="1"/>
        </c:dLbls>
      </c:pie3DChart>
    </c:plotArea>
    <c:legend>
      <c:legendPos val="r"/>
      <c:overlay val="0"/>
      <c:txPr>
        <a:bodyPr/>
        <a:lstStyle/>
        <a:p>
          <a:pPr>
            <a:defRPr lang="en-US"/>
          </a:pPr>
          <a:endParaRPr lang="en-US"/>
        </a:p>
      </c:txPr>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B39C94-A67D-475D-BAAC-9AF6B1C61D9E}" type="datetimeFigureOut">
              <a:rPr lang="en-US" smtClean="0"/>
              <a:pPr/>
              <a:t>5/29/2019</a:t>
            </a:fld>
            <a:endParaRPr lang="en-IN"/>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A0C4C62-2CE1-4F63-A4B0-7AF9BA0F8AA8}" type="slidenum">
              <a:rPr lang="en-IN" smtClean="0"/>
              <a:pPr/>
              <a:t>‹#›</a:t>
            </a:fld>
            <a:endParaRPr lang="en-IN"/>
          </a:p>
        </p:txBody>
      </p:sp>
    </p:spTree>
    <p:extLst>
      <p:ext uri="{BB962C8B-B14F-4D97-AF65-F5344CB8AC3E}">
        <p14:creationId xmlns:p14="http://schemas.microsoft.com/office/powerpoint/2010/main" val="4015577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E310E71-D227-427D-9BEF-EC40F823E8A7}" type="datetimeFigureOut">
              <a:rPr lang="en-US" smtClean="0"/>
              <a:pPr/>
              <a:t>5/29/2019</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CF34EE-9A2C-40E1-8284-BD114DD4A872}" type="slidenum">
              <a:rPr lang="en-IN" smtClean="0"/>
              <a:pPr/>
              <a:t>‹#›</a:t>
            </a:fld>
            <a:endParaRPr lang="en-IN"/>
          </a:p>
        </p:txBody>
      </p:sp>
    </p:spTree>
    <p:extLst>
      <p:ext uri="{BB962C8B-B14F-4D97-AF65-F5344CB8AC3E}">
        <p14:creationId xmlns:p14="http://schemas.microsoft.com/office/powerpoint/2010/main" val="428390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FCF34EE-9A2C-40E1-8284-BD114DD4A872}" type="slidenum">
              <a:rPr lang="en-IN" smtClean="0"/>
              <a:pPr/>
              <a:t>1</a:t>
            </a:fld>
            <a:endParaRPr lang="en-IN"/>
          </a:p>
        </p:txBody>
      </p:sp>
    </p:spTree>
    <p:extLst>
      <p:ext uri="{BB962C8B-B14F-4D97-AF65-F5344CB8AC3E}">
        <p14:creationId xmlns:p14="http://schemas.microsoft.com/office/powerpoint/2010/main" val="261133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FCF34EE-9A2C-40E1-8284-BD114DD4A872}" type="slidenum">
              <a:rPr lang="en-IN" smtClean="0"/>
              <a:pPr/>
              <a:t>11</a:t>
            </a:fld>
            <a:endParaRPr lang="en-IN"/>
          </a:p>
        </p:txBody>
      </p:sp>
    </p:spTree>
    <p:extLst>
      <p:ext uri="{BB962C8B-B14F-4D97-AF65-F5344CB8AC3E}">
        <p14:creationId xmlns:p14="http://schemas.microsoft.com/office/powerpoint/2010/main" val="227158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5/29/2019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5/29/2019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5/29/2019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5/29/2019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5/29/2019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5/29/2019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auqa.edu.au/gp" TargetMode="External"/><Relationship Id="rId2" Type="http://schemas.openxmlformats.org/officeDocument/2006/relationships/hyperlink" Target="http://www.inqaahe.org/gpqa-database" TargetMode="External"/><Relationship Id="rId1" Type="http://schemas.openxmlformats.org/officeDocument/2006/relationships/slideLayout" Target="../slideLayouts/slideLayout2.xml"/><Relationship Id="rId4" Type="http://schemas.openxmlformats.org/officeDocument/2006/relationships/hyperlink" Target="https://www.apqn.org/library/good-practi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mailto:jp.naacindia@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514600"/>
            <a:ext cx="7010400" cy="1219200"/>
          </a:xfrm>
          <a:solidFill>
            <a:srgbClr val="92D050"/>
          </a:solidFill>
          <a:ln>
            <a:solidFill>
              <a:schemeClr val="tx1"/>
            </a:solidFill>
          </a:ln>
        </p:spPr>
        <p:txBody>
          <a:bodyPr>
            <a:normAutofit/>
          </a:bodyPr>
          <a:lstStyle/>
          <a:p>
            <a:pPr algn="ctr"/>
            <a:r>
              <a:rPr lang="en-IN" sz="2400" dirty="0" smtClean="0">
                <a:solidFill>
                  <a:schemeClr val="tx1"/>
                </a:solidFill>
                <a:latin typeface="Bell MT" pitchFamily="18" charset="0"/>
              </a:rPr>
              <a:t>Good Practices and Bench Marking Approach to Quality Improvement Based on International Good Practices</a:t>
            </a:r>
            <a:endParaRPr lang="en-US" sz="2400" i="1" spc="50" dirty="0">
              <a:ln w="11430"/>
              <a:solidFill>
                <a:schemeClr val="tx1"/>
              </a:solidFill>
              <a:effectLst>
                <a:outerShdw blurRad="76200" dist="50800" dir="5400000" algn="tl" rotWithShape="0">
                  <a:srgbClr val="000000">
                    <a:alpha val="65000"/>
                  </a:srgbClr>
                </a:outerShdw>
              </a:effectLst>
              <a:cs typeface="Times New Roman" pitchFamily="18" charset="0"/>
            </a:endParaRPr>
          </a:p>
        </p:txBody>
      </p:sp>
      <p:sp>
        <p:nvSpPr>
          <p:cNvPr id="3" name="Rectangle 2"/>
          <p:cNvSpPr/>
          <p:nvPr/>
        </p:nvSpPr>
        <p:spPr>
          <a:xfrm>
            <a:off x="1752600" y="6019800"/>
            <a:ext cx="7010400" cy="615553"/>
          </a:xfrm>
          <a:prstGeom prst="rect">
            <a:avLst/>
          </a:prstGeom>
        </p:spPr>
        <p:txBody>
          <a:bodyPr wrap="square">
            <a:spAutoFit/>
          </a:bodyPr>
          <a:lstStyle/>
          <a:p>
            <a:pPr algn="ctr"/>
            <a:r>
              <a:rPr lang="en-IN" b="1" dirty="0" smtClean="0"/>
              <a:t>Dr. Jagannath Patil*</a:t>
            </a:r>
            <a:r>
              <a:rPr lang="en-IN" b="1" baseline="-25000" dirty="0" smtClean="0"/>
              <a:t>,</a:t>
            </a:r>
            <a:r>
              <a:rPr lang="en-IN" b="1" dirty="0" smtClean="0"/>
              <a:t> Savitha D J*</a:t>
            </a:r>
            <a:r>
              <a:rPr lang="en-IN" b="1" baseline="-25000" dirty="0" smtClean="0"/>
              <a:t>  </a:t>
            </a:r>
            <a:r>
              <a:rPr lang="en-IN" b="1" dirty="0" smtClean="0"/>
              <a:t>and Umesh Kumar R*</a:t>
            </a:r>
            <a:r>
              <a:rPr lang="en-IN" sz="1400" b="1" dirty="0" smtClean="0"/>
              <a:t> </a:t>
            </a:r>
          </a:p>
          <a:p>
            <a:pPr algn="ctr"/>
            <a:r>
              <a:rPr lang="en-IN" sz="1600" b="1" dirty="0" smtClean="0"/>
              <a:t>National Assessment and Accreditation Council (NAAC) </a:t>
            </a:r>
            <a:r>
              <a:rPr lang="en-IN" sz="1600" dirty="0" smtClean="0"/>
              <a:t>India</a:t>
            </a:r>
          </a:p>
        </p:txBody>
      </p:sp>
      <p:pic>
        <p:nvPicPr>
          <p:cNvPr id="6" name="Picture 5" descr="C:\Users\umesh\Downloads\NAAC LOGO\NAAC Logo.gif"/>
          <p:cNvPicPr/>
          <p:nvPr/>
        </p:nvPicPr>
        <p:blipFill>
          <a:blip r:embed="rId3" cstate="print"/>
          <a:srcRect/>
          <a:stretch>
            <a:fillRect/>
          </a:stretch>
        </p:blipFill>
        <p:spPr bwMode="auto">
          <a:xfrm>
            <a:off x="4495800" y="4724400"/>
            <a:ext cx="1285884" cy="1143000"/>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0"/>
            <a:ext cx="18288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828800" cy="147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828800" y="0"/>
            <a:ext cx="5486400" cy="144655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smtClean="0">
                <a:latin typeface="Calisto MT" pitchFamily="18" charset="0"/>
              </a:rPr>
              <a:t>Annual Academic Conference 2019</a:t>
            </a:r>
            <a:r>
              <a:rPr lang="en-US" sz="4000" b="1" dirty="0" smtClean="0">
                <a:latin typeface="Calisto MT" pitchFamily="18" charset="0"/>
              </a:rPr>
              <a:t/>
            </a:r>
            <a:br>
              <a:rPr lang="en-US" sz="4000" b="1" dirty="0" smtClean="0">
                <a:latin typeface="Calisto MT" pitchFamily="18" charset="0"/>
              </a:rPr>
            </a:br>
            <a:r>
              <a:rPr lang="en-US" sz="2800" b="1" dirty="0" smtClean="0">
                <a:latin typeface="Calisto MT" pitchFamily="18" charset="0"/>
              </a:rPr>
              <a:t>Asia-Pacific Quality Network</a:t>
            </a:r>
          </a:p>
          <a:p>
            <a:pPr algn="ctr"/>
            <a:r>
              <a:rPr lang="en-US" b="1" dirty="0" smtClean="0">
                <a:latin typeface="Calisto MT" pitchFamily="18" charset="0"/>
                <a:cs typeface="Times New Roman" pitchFamily="18" charset="0"/>
              </a:rPr>
              <a:t>29</a:t>
            </a:r>
            <a:r>
              <a:rPr lang="en-US" b="1" baseline="30000" dirty="0" smtClean="0">
                <a:latin typeface="Calisto MT" pitchFamily="18" charset="0"/>
                <a:cs typeface="Times New Roman" pitchFamily="18" charset="0"/>
              </a:rPr>
              <a:t>th</a:t>
            </a:r>
            <a:r>
              <a:rPr lang="en-US" b="1" dirty="0" smtClean="0">
                <a:latin typeface="Calisto MT" pitchFamily="18" charset="0"/>
                <a:cs typeface="Times New Roman" pitchFamily="18" charset="0"/>
              </a:rPr>
              <a:t> – 30</a:t>
            </a:r>
            <a:r>
              <a:rPr lang="en-US" b="1" baseline="30000" dirty="0" smtClean="0">
                <a:latin typeface="Calisto MT" pitchFamily="18" charset="0"/>
                <a:cs typeface="Times New Roman" pitchFamily="18" charset="0"/>
              </a:rPr>
              <a:t>th</a:t>
            </a:r>
            <a:r>
              <a:rPr lang="en-US" b="1" dirty="0" smtClean="0">
                <a:latin typeface="Calisto MT" pitchFamily="18" charset="0"/>
                <a:cs typeface="Times New Roman" pitchFamily="18" charset="0"/>
              </a:rPr>
              <a:t> March 2019, </a:t>
            </a:r>
          </a:p>
          <a:p>
            <a:pPr algn="ctr"/>
            <a:r>
              <a:rPr lang="en-US" b="1" dirty="0" smtClean="0">
                <a:latin typeface="Calisto MT" pitchFamily="18" charset="0"/>
                <a:cs typeface="Times New Roman" pitchFamily="18" charset="0"/>
              </a:rPr>
              <a:t>Colombo, Sri Lanka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IN" b="1" dirty="0" smtClean="0">
                <a:solidFill>
                  <a:schemeClr val="tx1"/>
                </a:solidFill>
                <a:latin typeface="Bookman Old Style" pitchFamily="18" charset="0"/>
              </a:rPr>
              <a:t>Some Examples of GPs Databases</a:t>
            </a:r>
            <a:endParaRPr lang="en-IN"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914400"/>
            <a:ext cx="8305800" cy="5559552"/>
          </a:xfrm>
        </p:spPr>
        <p:txBody>
          <a:bodyPr>
            <a:normAutofit/>
          </a:bodyPr>
          <a:lstStyle/>
          <a:p>
            <a:pPr algn="just"/>
            <a:r>
              <a:rPr lang="en-IN" dirty="0" smtClean="0"/>
              <a:t>INQAAHE GPQA Database </a:t>
            </a:r>
          </a:p>
          <a:p>
            <a:pPr algn="just">
              <a:buNone/>
            </a:pPr>
            <a:r>
              <a:rPr lang="en-IN" dirty="0" smtClean="0"/>
              <a:t>    </a:t>
            </a:r>
            <a:r>
              <a:rPr lang="en-IN" dirty="0" smtClean="0">
                <a:hlinkClick r:id="rId2"/>
              </a:rPr>
              <a:t>http://www.inqaahe.org/gpqa-database</a:t>
            </a:r>
            <a:endParaRPr lang="en-IN" dirty="0" smtClean="0"/>
          </a:p>
          <a:p>
            <a:pPr algn="just">
              <a:buNone/>
            </a:pPr>
            <a:endParaRPr lang="en-IN" dirty="0" smtClean="0"/>
          </a:p>
          <a:p>
            <a:pPr algn="just"/>
            <a:r>
              <a:rPr lang="en-IN" dirty="0" smtClean="0"/>
              <a:t>AUQA Good Practice Database </a:t>
            </a:r>
            <a:r>
              <a:rPr lang="en-IN" dirty="0" smtClean="0">
                <a:hlinkClick r:id="rId3"/>
              </a:rPr>
              <a:t>www.auqa.edu.au/gp</a:t>
            </a:r>
            <a:endParaRPr lang="en-IN" dirty="0" smtClean="0"/>
          </a:p>
          <a:p>
            <a:pPr algn="just">
              <a:buNone/>
            </a:pPr>
            <a:endParaRPr lang="en-IN" dirty="0" smtClean="0"/>
          </a:p>
          <a:p>
            <a:pPr algn="just"/>
            <a:r>
              <a:rPr lang="en-IN" dirty="0" smtClean="0"/>
              <a:t>APQN </a:t>
            </a:r>
          </a:p>
          <a:p>
            <a:pPr algn="just">
              <a:buNone/>
            </a:pPr>
            <a:r>
              <a:rPr lang="en-IN" dirty="0" smtClean="0"/>
              <a:t>    </a:t>
            </a:r>
            <a:r>
              <a:rPr lang="en-IN" dirty="0" smtClean="0">
                <a:hlinkClick r:id="rId4"/>
              </a:rPr>
              <a:t>https://www.apqn.org/library/good-practices</a:t>
            </a:r>
            <a:r>
              <a:rPr lang="en-IN" dirty="0" smtClean="0"/>
              <a:t> </a:t>
            </a:r>
          </a:p>
          <a:p>
            <a:pPr algn="just">
              <a:buNone/>
            </a:pPr>
            <a:endParaRPr lang="en-IN" dirty="0" smtClean="0"/>
          </a:p>
          <a:p>
            <a:pPr algn="just"/>
            <a:r>
              <a:rPr lang="en-IN" dirty="0" smtClean="0"/>
              <a:t>Quality Assurance Online Knowledgebase (QAOK)  of  HKCAAVQ</a:t>
            </a:r>
          </a:p>
          <a:p>
            <a:pPr algn="just">
              <a:buNone/>
            </a:pPr>
            <a:r>
              <a:rPr lang="en-IN" u="sng" dirty="0" smtClean="0"/>
              <a:t> https://www.hkcaavq.edu.hk/en/publications/QAOK</a:t>
            </a:r>
            <a:endParaRPr lang="en-IN"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381000"/>
          </a:xfrm>
        </p:spPr>
        <p:txBody>
          <a:bodyPr>
            <a:noAutofit/>
          </a:bodyPr>
          <a:lstStyle/>
          <a:p>
            <a:r>
              <a:rPr lang="en-IN" sz="2000" b="1" dirty="0" smtClean="0">
                <a:solidFill>
                  <a:schemeClr val="tx1"/>
                </a:solidFill>
                <a:latin typeface="Bookman Old Style" pitchFamily="18" charset="0"/>
              </a:rPr>
              <a:t>Good practices of Quality Assurance Agencies</a:t>
            </a:r>
            <a:endParaRPr lang="en-IN" sz="2000" b="1" dirty="0">
              <a:solidFill>
                <a:schemeClr val="tx1"/>
              </a:solidFill>
              <a:latin typeface="Bookman Old Style" pitchFamily="18" charset="0"/>
            </a:endParaRPr>
          </a:p>
        </p:txBody>
      </p:sp>
      <p:sp>
        <p:nvSpPr>
          <p:cNvPr id="3" name="Content Placeholder 2"/>
          <p:cNvSpPr>
            <a:spLocks noGrp="1"/>
          </p:cNvSpPr>
          <p:nvPr>
            <p:ph sz="quarter" idx="1"/>
          </p:nvPr>
        </p:nvSpPr>
        <p:spPr>
          <a:xfrm>
            <a:off x="304800" y="609600"/>
            <a:ext cx="8534400" cy="5864352"/>
          </a:xfrm>
        </p:spPr>
        <p:txBody>
          <a:bodyPr>
            <a:normAutofit lnSpcReduction="10000"/>
          </a:bodyPr>
          <a:lstStyle/>
          <a:p>
            <a:pPr algn="just"/>
            <a:r>
              <a:rPr lang="en-IN" sz="1800" dirty="0" smtClean="0">
                <a:latin typeface="Bookman Old Style" pitchFamily="18" charset="0"/>
              </a:rPr>
              <a:t>Good practice in most cases identified initially as informal practice, later noticed as a practice of good or best which are not in practice by the others often disseminated in the community</a:t>
            </a:r>
          </a:p>
          <a:p>
            <a:pPr algn="just"/>
            <a:r>
              <a:rPr lang="en-IN" sz="1800" dirty="0" smtClean="0">
                <a:latin typeface="Bookman Old Style" pitchFamily="18" charset="0"/>
              </a:rPr>
              <a:t>either self-declared by the QA agency or validated by QA networks, identified by the researcher /reviewer at the time of literature review (agency study). </a:t>
            </a:r>
          </a:p>
          <a:p>
            <a:pPr lvl="0" algn="just"/>
            <a:r>
              <a:rPr lang="en-IN" sz="1800" b="1" u="sng" dirty="0" smtClean="0">
                <a:latin typeface="Bookman Old Style" pitchFamily="18" charset="0"/>
              </a:rPr>
              <a:t>Self Declaration of Good Practices by QA agencies</a:t>
            </a:r>
            <a:endParaRPr lang="en-IN" sz="1800" u="sng" dirty="0" smtClean="0">
              <a:latin typeface="Bookman Old Style" pitchFamily="18" charset="0"/>
            </a:endParaRPr>
          </a:p>
          <a:p>
            <a:pPr algn="just">
              <a:buNone/>
            </a:pPr>
            <a:r>
              <a:rPr lang="en-IN" sz="1800" dirty="0" smtClean="0">
                <a:latin typeface="Bookman Old Style" pitchFamily="18" charset="0"/>
              </a:rPr>
              <a:t>      </a:t>
            </a:r>
            <a:r>
              <a:rPr lang="en-IN" sz="1800" i="1" dirty="0" smtClean="0">
                <a:latin typeface="Bookman Old Style" pitchFamily="18" charset="0"/>
              </a:rPr>
              <a:t>Ex: Preparing for Onsite evaluation by ACCSC of United States</a:t>
            </a:r>
          </a:p>
          <a:p>
            <a:pPr lvl="0" algn="just"/>
            <a:r>
              <a:rPr lang="en-IN" sz="1800" b="1" u="sng" dirty="0" smtClean="0">
                <a:latin typeface="Bookman Old Style" pitchFamily="18" charset="0"/>
              </a:rPr>
              <a:t>Identification and Validation of Good Practices by QA networks and others</a:t>
            </a:r>
            <a:endParaRPr lang="en-IN" sz="1800" u="sng" dirty="0" smtClean="0">
              <a:latin typeface="Bookman Old Style" pitchFamily="18" charset="0"/>
            </a:endParaRPr>
          </a:p>
          <a:p>
            <a:pPr algn="just">
              <a:buNone/>
            </a:pPr>
            <a:r>
              <a:rPr lang="en-IN" sz="1800" i="1" dirty="0" smtClean="0">
                <a:latin typeface="Bookman Old Style" pitchFamily="18" charset="0"/>
              </a:rPr>
              <a:t>      Ex: Accreditation of programmes or institutions is made mandatory (NAAC of India, CHE of South Africa, HAC of Hungary) </a:t>
            </a:r>
          </a:p>
          <a:p>
            <a:pPr lvl="0" algn="just"/>
            <a:r>
              <a:rPr lang="en-IN" sz="1800" b="1" u="sng" dirty="0" smtClean="0">
                <a:latin typeface="Bookman Old Style" pitchFamily="18" charset="0"/>
              </a:rPr>
              <a:t>Identification of Good Practices during literature review</a:t>
            </a:r>
            <a:endParaRPr lang="en-IN" sz="1800" u="sng" dirty="0" smtClean="0">
              <a:latin typeface="Bookman Old Style" pitchFamily="18" charset="0"/>
            </a:endParaRPr>
          </a:p>
          <a:p>
            <a:pPr algn="just">
              <a:buNone/>
            </a:pPr>
            <a:r>
              <a:rPr lang="en-IN" sz="1800" dirty="0" smtClean="0">
                <a:latin typeface="Bookman Old Style" pitchFamily="18" charset="0"/>
              </a:rPr>
              <a:t>       </a:t>
            </a:r>
            <a:r>
              <a:rPr lang="en-IN" sz="1800" i="1" dirty="0" smtClean="0">
                <a:latin typeface="Bookman Old Style" pitchFamily="18" charset="0"/>
              </a:rPr>
              <a:t>Ex: </a:t>
            </a:r>
            <a:r>
              <a:rPr lang="en-IN" sz="1800" b="1" i="1" dirty="0" smtClean="0">
                <a:latin typeface="Bookman Old Style" pitchFamily="18" charset="0"/>
              </a:rPr>
              <a:t>Public Accountability of  QA process, procedure and criteria by </a:t>
            </a:r>
            <a:r>
              <a:rPr lang="en-IN" sz="1800" i="1" dirty="0" smtClean="0">
                <a:latin typeface="Bookman Old Style" pitchFamily="18" charset="0"/>
              </a:rPr>
              <a:t>NAAC, QAA, HEQC</a:t>
            </a:r>
            <a:r>
              <a:rPr lang="en-IN" sz="1600" i="1" dirty="0" smtClean="0">
                <a:latin typeface="Bookman Old Style" pitchFamily="18" charset="0"/>
              </a:rPr>
              <a:t> </a:t>
            </a:r>
          </a:p>
          <a:p>
            <a:pPr lvl="0" algn="just">
              <a:buNone/>
            </a:pPr>
            <a:r>
              <a:rPr lang="en-IN" sz="1800" b="1" u="sng" dirty="0" smtClean="0">
                <a:latin typeface="Bookman Old Style" pitchFamily="18" charset="0"/>
              </a:rPr>
              <a:t>Challenges</a:t>
            </a:r>
            <a:endParaRPr lang="en-IN" sz="1800" u="sng" dirty="0" smtClean="0">
              <a:latin typeface="Bookman Old Style" pitchFamily="18" charset="0"/>
            </a:endParaRPr>
          </a:p>
          <a:p>
            <a:pPr lvl="0" algn="just"/>
            <a:r>
              <a:rPr lang="en-IN" sz="1800" dirty="0" smtClean="0">
                <a:latin typeface="Bookman Old Style" pitchFamily="18" charset="0"/>
              </a:rPr>
              <a:t>Single databases on good practices on quality assurance are unavailable. If existed they are inaccessible and/ or rarely updated</a:t>
            </a:r>
          </a:p>
          <a:p>
            <a:pPr lvl="0" algn="just"/>
            <a:r>
              <a:rPr lang="en-IN" sz="1800" dirty="0" smtClean="0">
                <a:latin typeface="Bookman Old Style" pitchFamily="18" charset="0"/>
              </a:rPr>
              <a:t>Regular updating of Good practices information on Quality assurance is unavailable.</a:t>
            </a:r>
            <a:r>
              <a:rPr lang="en-IN" sz="1600" dirty="0" smtClean="0"/>
              <a:t> </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685800"/>
          </a:xfrm>
        </p:spPr>
        <p:txBody>
          <a:bodyPr>
            <a:normAutofit/>
          </a:bodyPr>
          <a:lstStyle/>
          <a:p>
            <a:pPr algn="ctr"/>
            <a:r>
              <a:rPr lang="en-IN" b="1" dirty="0" smtClean="0">
                <a:solidFill>
                  <a:schemeClr val="tx1"/>
                </a:solidFill>
                <a:latin typeface="Bookman Old Style" pitchFamily="18" charset="0"/>
              </a:rPr>
              <a:t>Identified Themes of GPs</a:t>
            </a:r>
            <a:endParaRPr lang="en-IN"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838200"/>
            <a:ext cx="8305800" cy="5635752"/>
          </a:xfrm>
        </p:spPr>
        <p:txBody>
          <a:bodyPr>
            <a:normAutofit lnSpcReduction="10000"/>
          </a:bodyPr>
          <a:lstStyle/>
          <a:p>
            <a:pPr>
              <a:buNone/>
            </a:pPr>
            <a:r>
              <a:rPr lang="en-IN" b="1" dirty="0" smtClean="0"/>
              <a:t>Some indicative themes of Good Practices are:</a:t>
            </a:r>
          </a:p>
          <a:p>
            <a:pPr algn="just">
              <a:buNone/>
            </a:pPr>
            <a:r>
              <a:rPr lang="en-IN" dirty="0" smtClean="0"/>
              <a:t>1. Stakeholder engagement in QA process</a:t>
            </a:r>
          </a:p>
          <a:p>
            <a:pPr algn="just">
              <a:buNone/>
            </a:pPr>
            <a:r>
              <a:rPr lang="en-IN" dirty="0" smtClean="0"/>
              <a:t>2. Criteria / Standards for Quality Assurance</a:t>
            </a:r>
          </a:p>
          <a:p>
            <a:pPr algn="just">
              <a:buNone/>
            </a:pPr>
            <a:r>
              <a:rPr lang="en-IN" dirty="0" smtClean="0"/>
              <a:t>3. Composition of Peer Team</a:t>
            </a:r>
          </a:p>
          <a:p>
            <a:pPr algn="just">
              <a:buNone/>
            </a:pPr>
            <a:r>
              <a:rPr lang="en-IN" dirty="0" smtClean="0"/>
              <a:t>4. Self Study Report (SSR) and QA Report</a:t>
            </a:r>
          </a:p>
          <a:p>
            <a:pPr algn="just">
              <a:buNone/>
            </a:pPr>
            <a:r>
              <a:rPr lang="en-IN" dirty="0" smtClean="0"/>
              <a:t>5. Onsite visit, Schedule and Logistics</a:t>
            </a:r>
          </a:p>
          <a:p>
            <a:pPr algn="just">
              <a:buNone/>
            </a:pPr>
            <a:r>
              <a:rPr lang="en-IN" dirty="0" smtClean="0"/>
              <a:t>6. Collection of Case studies</a:t>
            </a:r>
          </a:p>
          <a:p>
            <a:pPr algn="just">
              <a:buNone/>
            </a:pPr>
            <a:r>
              <a:rPr lang="en-IN" dirty="0" smtClean="0"/>
              <a:t>7.Linking Internal Quality Assurance (IQA) and  External Quality Assurance(EQA)</a:t>
            </a:r>
          </a:p>
          <a:p>
            <a:pPr algn="just">
              <a:buNone/>
            </a:pPr>
            <a:r>
              <a:rPr lang="en-IN" dirty="0" smtClean="0"/>
              <a:t>8.Research in EQA process</a:t>
            </a:r>
          </a:p>
          <a:p>
            <a:pPr algn="just">
              <a:buNone/>
            </a:pPr>
            <a:r>
              <a:rPr lang="en-IN" dirty="0" smtClean="0"/>
              <a:t>9.Cyclical review of QA agency from external QA agency  / network</a:t>
            </a:r>
          </a:p>
          <a:p>
            <a:pPr algn="just">
              <a:buNone/>
            </a:pPr>
            <a:r>
              <a:rPr lang="en-IN" dirty="0" smtClean="0"/>
              <a:t>10. Accreditation  Outcome</a:t>
            </a:r>
          </a:p>
          <a:p>
            <a:pPr algn="just">
              <a:buNone/>
            </a:pPr>
            <a:r>
              <a:rPr lang="en-IN" dirty="0" smtClean="0"/>
              <a:t>11. Quality Information Dissemination</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IN" b="1" dirty="0" smtClean="0">
                <a:solidFill>
                  <a:schemeClr val="tx1"/>
                </a:solidFill>
                <a:latin typeface="Bookman Old Style" pitchFamily="18" charset="0"/>
              </a:rPr>
              <a:t>Project: Current Status</a:t>
            </a:r>
            <a:endParaRPr lang="en-IN"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762000"/>
            <a:ext cx="8305800" cy="5711952"/>
          </a:xfrm>
        </p:spPr>
        <p:txBody>
          <a:bodyPr/>
          <a:lstStyle/>
          <a:p>
            <a:pPr algn="just"/>
            <a:r>
              <a:rPr lang="en-IN" dirty="0" smtClean="0"/>
              <a:t>Around 50 GPs of QA agencies were identified through desktop study. </a:t>
            </a:r>
          </a:p>
          <a:p>
            <a:pPr algn="just"/>
            <a:r>
              <a:rPr lang="en-IN" dirty="0" smtClean="0"/>
              <a:t>Around 200 QA agencies were contacted for participation on the study and requested to send their GPs on the indicated themes.</a:t>
            </a:r>
          </a:p>
          <a:p>
            <a:pPr algn="just"/>
            <a:r>
              <a:rPr lang="en-IN" dirty="0" smtClean="0"/>
              <a:t>Some QA agencies have responded and expecting more in coming days.</a:t>
            </a:r>
          </a:p>
          <a:p>
            <a:pPr algn="just"/>
            <a:r>
              <a:rPr lang="en-IN" dirty="0" smtClean="0"/>
              <a:t>The received GPs will be compiled and edited in format.</a:t>
            </a:r>
          </a:p>
          <a:p>
            <a:pPr algn="just"/>
            <a:r>
              <a:rPr lang="en-IN" dirty="0" smtClean="0"/>
              <a:t>These practices will be taken up for validation with experts.</a:t>
            </a:r>
          </a:p>
          <a:p>
            <a:pPr algn="just"/>
            <a:r>
              <a:rPr lang="en-IN" dirty="0" smtClean="0"/>
              <a:t>Selected practices will be published.</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609600"/>
          </a:xfrm>
        </p:spPr>
        <p:txBody>
          <a:bodyPr>
            <a:normAutofit fontScale="90000"/>
          </a:bodyPr>
          <a:lstStyle/>
          <a:p>
            <a:pPr algn="ctr"/>
            <a:r>
              <a:rPr lang="en-IN" dirty="0" smtClean="0"/>
              <a:t/>
            </a:r>
            <a:br>
              <a:rPr lang="en-IN" dirty="0" smtClean="0"/>
            </a:br>
            <a:r>
              <a:rPr lang="en-IN" baseline="0" dirty="0" smtClean="0"/>
              <a:t> </a:t>
            </a:r>
            <a:r>
              <a:rPr lang="en-IN" sz="2000" b="1" dirty="0" smtClean="0">
                <a:solidFill>
                  <a:schemeClr val="tx1"/>
                </a:solidFill>
                <a:latin typeface="Bookman Old Style" pitchFamily="18" charset="0"/>
              </a:rPr>
              <a:t>Good Practice Template for External Quality Assurance Agencies</a:t>
            </a:r>
            <a:endParaRPr lang="en-IN" dirty="0">
              <a:latin typeface="Bookman Old Style" pitchFamily="18" charset="0"/>
            </a:endParaRPr>
          </a:p>
        </p:txBody>
      </p:sp>
      <p:graphicFrame>
        <p:nvGraphicFramePr>
          <p:cNvPr id="4" name="Content Placeholder 3"/>
          <p:cNvGraphicFramePr>
            <a:graphicFrameLocks noGrp="1"/>
          </p:cNvGraphicFramePr>
          <p:nvPr>
            <p:ph sz="quarter" idx="1"/>
          </p:nvPr>
        </p:nvGraphicFramePr>
        <p:xfrm>
          <a:off x="0" y="1646083"/>
          <a:ext cx="9144000" cy="5070970"/>
        </p:xfrm>
        <a:graphic>
          <a:graphicData uri="http://schemas.openxmlformats.org/drawingml/2006/table">
            <a:tbl>
              <a:tblPr firstRow="1" bandRow="1">
                <a:tableStyleId>{5C22544A-7EE6-4342-B048-85BDC9FD1C3A}</a:tableStyleId>
              </a:tblPr>
              <a:tblGrid>
                <a:gridCol w="533400"/>
                <a:gridCol w="2819400"/>
                <a:gridCol w="5791200"/>
              </a:tblGrid>
              <a:tr h="493164">
                <a:tc>
                  <a:txBody>
                    <a:bodyPr/>
                    <a:lstStyle/>
                    <a:p>
                      <a:pPr algn="ctr">
                        <a:lnSpc>
                          <a:spcPct val="115000"/>
                        </a:lnSpc>
                        <a:spcAft>
                          <a:spcPts val="0"/>
                        </a:spcAft>
                      </a:pPr>
                      <a:r>
                        <a:rPr lang="en-IN" sz="1800" dirty="0" err="1" smtClean="0">
                          <a:latin typeface="Times New Roman" pitchFamily="18" charset="0"/>
                          <a:ea typeface="Times New Roman"/>
                          <a:cs typeface="Times New Roman" pitchFamily="18" charset="0"/>
                        </a:rPr>
                        <a:t>Sl</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lnSpc>
                          <a:spcPct val="115000"/>
                        </a:lnSpc>
                        <a:spcAft>
                          <a:spcPts val="0"/>
                        </a:spcAft>
                      </a:pPr>
                      <a:r>
                        <a:rPr lang="en-IN" sz="1800" b="1" dirty="0">
                          <a:latin typeface="Times New Roman" pitchFamily="18" charset="0"/>
                          <a:ea typeface="Times New Roman"/>
                          <a:cs typeface="Times New Roman" pitchFamily="18" charset="0"/>
                        </a:rPr>
                        <a:t>Component/Factors</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IN" sz="1800" b="1" dirty="0">
                          <a:latin typeface="Times New Roman" pitchFamily="18" charset="0"/>
                          <a:ea typeface="Times New Roman"/>
                          <a:cs typeface="Times New Roman" pitchFamily="18" charset="0"/>
                        </a:rPr>
                        <a:t>Description / Requirements</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93164">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1</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Background</a:t>
                      </a:r>
                      <a:r>
                        <a:rPr lang="en-IN" sz="1600" baseline="0" dirty="0" smtClean="0">
                          <a:latin typeface="Times New Roman" pitchFamily="18" charset="0"/>
                          <a:ea typeface="Times New Roman"/>
                          <a:cs typeface="Times New Roman" pitchFamily="18" charset="0"/>
                        </a:rPr>
                        <a:t> Details / </a:t>
                      </a:r>
                      <a:r>
                        <a:rPr lang="en-IN" sz="1600" dirty="0" smtClean="0">
                          <a:latin typeface="Times New Roman" pitchFamily="18" charset="0"/>
                          <a:ea typeface="Times New Roman"/>
                          <a:cs typeface="Times New Roman" pitchFamily="18" charset="0"/>
                        </a:rPr>
                        <a:t>Information  </a:t>
                      </a:r>
                      <a:r>
                        <a:rPr lang="en-IN" sz="1600" dirty="0">
                          <a:latin typeface="Times New Roman" pitchFamily="18" charset="0"/>
                          <a:ea typeface="Times New Roman"/>
                          <a:cs typeface="Times New Roman" pitchFamily="18" charset="0"/>
                        </a:rPr>
                        <a:t>of the QA agency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IN" sz="1600" dirty="0">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70400">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2</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Title of the good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smtClean="0">
                          <a:latin typeface="Times New Roman" pitchFamily="18" charset="0"/>
                          <a:ea typeface="Times New Roman"/>
                          <a:cs typeface="Times New Roman" pitchFamily="18" charset="0"/>
                        </a:rPr>
                        <a:t>Describe </a:t>
                      </a:r>
                      <a:r>
                        <a:rPr lang="en-IN" sz="1600" dirty="0">
                          <a:latin typeface="Times New Roman" pitchFamily="18" charset="0"/>
                          <a:ea typeface="Times New Roman"/>
                          <a:cs typeface="Times New Roman" pitchFamily="18" charset="0"/>
                        </a:rPr>
                        <a:t>the good practice of the agency?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616966">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3</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Purposes and objective the good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a:latin typeface="Times New Roman" pitchFamily="18" charset="0"/>
                          <a:ea typeface="Times New Roman"/>
                          <a:cs typeface="Times New Roman" pitchFamily="18" charset="0"/>
                        </a:rPr>
                        <a:t>Mention the goals and objectives aimed at to achieve by implementing Good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51155">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4</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Context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a:latin typeface="Times New Roman" pitchFamily="18" charset="0"/>
                          <a:ea typeface="Times New Roman"/>
                          <a:cs typeface="Times New Roman" pitchFamily="18" charset="0"/>
                        </a:rPr>
                        <a:t> Describe the Context that required initiation of the good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94323">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5</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smtClean="0">
                          <a:latin typeface="Times New Roman" pitchFamily="18" charset="0"/>
                          <a:ea typeface="Times New Roman"/>
                          <a:cs typeface="Times New Roman" pitchFamily="18" charset="0"/>
                        </a:rPr>
                        <a:t>Methodology </a:t>
                      </a:r>
                      <a:r>
                        <a:rPr lang="en-IN" sz="1600" dirty="0">
                          <a:latin typeface="Times New Roman" pitchFamily="18" charset="0"/>
                          <a:ea typeface="Times New Roman"/>
                          <a:cs typeface="Times New Roman" pitchFamily="18" charset="0"/>
                        </a:rPr>
                        <a:t>of the practice with steps involved in implementing the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627">
                <a:tc rowSpan="2">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6</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0"/>
                        </a:spcAft>
                      </a:pPr>
                      <a:r>
                        <a:rPr lang="en-IN" sz="1600" dirty="0">
                          <a:latin typeface="Times New Roman" pitchFamily="18" charset="0"/>
                          <a:ea typeface="Times New Roman"/>
                          <a:cs typeface="Times New Roman" pitchFamily="18" charset="0"/>
                        </a:rPr>
                        <a:t>Evidence of success/ impact or realization  the objectives and Success factor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lvl="0" indent="-342900" algn="just">
                        <a:lnSpc>
                          <a:spcPct val="115000"/>
                        </a:lnSpc>
                        <a:spcAft>
                          <a:spcPts val="0"/>
                        </a:spcAft>
                        <a:buFont typeface="+mj-lt"/>
                        <a:buAutoNum type="alphaUcPeriod"/>
                      </a:pPr>
                      <a:r>
                        <a:rPr lang="en-IN" sz="1600" dirty="0">
                          <a:latin typeface="Times New Roman" pitchFamily="18" charset="0"/>
                          <a:ea typeface="Times New Roman"/>
                          <a:cs typeface="Times New Roman" pitchFamily="18" charset="0"/>
                        </a:rPr>
                        <a:t>Good Practice Outcome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75346">
                <a:tc vMerge="1">
                  <a:txBody>
                    <a:bodyPr/>
                    <a:lstStyle/>
                    <a:p>
                      <a:endParaRPr lang="en-IN"/>
                    </a:p>
                  </a:txBody>
                  <a:tcPr/>
                </a:tc>
                <a:tc vMerge="1">
                  <a:txBody>
                    <a:bodyPr/>
                    <a:lstStyle/>
                    <a:p>
                      <a:endParaRPr lang="en-IN"/>
                    </a:p>
                  </a:txBody>
                  <a:tcPr/>
                </a:tc>
                <a:tc>
                  <a:txBody>
                    <a:bodyPr/>
                    <a:lstStyle/>
                    <a:p>
                      <a:pPr marL="342900" lvl="0" indent="-342900" algn="just">
                        <a:lnSpc>
                          <a:spcPct val="115000"/>
                        </a:lnSpc>
                        <a:spcAft>
                          <a:spcPts val="0"/>
                        </a:spcAft>
                        <a:buFont typeface="+mj-lt"/>
                        <a:buNone/>
                      </a:pPr>
                      <a:r>
                        <a:rPr lang="en-IN" sz="1600" dirty="0" smtClean="0">
                          <a:latin typeface="Times New Roman" pitchFamily="18" charset="0"/>
                          <a:ea typeface="Times New Roman"/>
                          <a:cs typeface="Times New Roman" pitchFamily="18" charset="0"/>
                        </a:rPr>
                        <a:t>B.   Describe </a:t>
                      </a:r>
                      <a:r>
                        <a:rPr lang="en-IN" sz="1600" dirty="0">
                          <a:latin typeface="Times New Roman" pitchFamily="18" charset="0"/>
                          <a:ea typeface="Times New Roman"/>
                          <a:cs typeface="Times New Roman" pitchFamily="18" charset="0"/>
                        </a:rPr>
                        <a:t>the conditions that required for implementation of good practice successfully?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75346">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7</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Resources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a:latin typeface="Times New Roman" pitchFamily="18" charset="0"/>
                          <a:ea typeface="Times New Roman"/>
                          <a:cs typeface="Times New Roman" pitchFamily="18" charset="0"/>
                        </a:rPr>
                        <a:t> Mention the resources required for successful implementation like manpower, materials and money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751260">
                <a:tc>
                  <a:txBody>
                    <a:bodyPr/>
                    <a:lstStyle/>
                    <a:p>
                      <a:pPr algn="l">
                        <a:lnSpc>
                          <a:spcPct val="115000"/>
                        </a:lnSpc>
                        <a:spcAft>
                          <a:spcPts val="0"/>
                        </a:spcAft>
                      </a:pPr>
                      <a:r>
                        <a:rPr lang="en-IN" sz="1800" dirty="0" smtClean="0">
                          <a:latin typeface="Times New Roman" pitchFamily="18" charset="0"/>
                          <a:ea typeface="Times New Roman"/>
                          <a:cs typeface="Times New Roman" pitchFamily="18" charset="0"/>
                        </a:rPr>
                        <a:t>8</a:t>
                      </a:r>
                      <a:endParaRPr lang="en-IN" sz="1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Constraints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IN" sz="1600" dirty="0">
                          <a:latin typeface="Times New Roman" pitchFamily="18" charset="0"/>
                          <a:ea typeface="Times New Roman"/>
                          <a:cs typeface="Times New Roman" pitchFamily="18" charset="0"/>
                        </a:rPr>
                        <a:t>What are the challenges encountered while applying the good practice and how have they been addressed?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5" name="Title 1"/>
          <p:cNvSpPr txBox="1">
            <a:spLocks/>
          </p:cNvSpPr>
          <p:nvPr/>
        </p:nvSpPr>
        <p:spPr>
          <a:xfrm>
            <a:off x="304800" y="609600"/>
            <a:ext cx="8458200" cy="99060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1200" b="1"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1200" b="1" cap="small" dirty="0" smtClean="0">
              <a:solidFill>
                <a:schemeClr val="tx2"/>
              </a:solidFill>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1200" b="1"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1200" b="1" cap="small" dirty="0" smtClean="0">
              <a:solidFill>
                <a:schemeClr val="tx2"/>
              </a:solidFill>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t>Name of the Quality Assurance Agency:             </a:t>
            </a:r>
            <a:b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t>Country: </a:t>
            </a:r>
            <a:b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t>Region:</a:t>
            </a:r>
            <a:b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en-IN" sz="1600" b="1" u="none" strike="noStrike" kern="1200" cap="small" spc="0" normalizeH="0" baseline="0" noProof="0" dirty="0" smtClean="0">
                <a:ln>
                  <a:noFill/>
                </a:ln>
                <a:effectLst/>
                <a:uLnTx/>
                <a:uFillTx/>
                <a:latin typeface="Times New Roman" pitchFamily="18" charset="0"/>
                <a:ea typeface="+mj-ea"/>
                <a:cs typeface="Times New Roman" pitchFamily="18" charset="0"/>
              </a:rPr>
              <a:t>Title of the Good Practice: </a:t>
            </a:r>
            <a:endParaRPr kumimoji="0" lang="en-IN" sz="1200" b="0"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487362"/>
          </a:xfrm>
        </p:spPr>
        <p:txBody>
          <a:bodyPr>
            <a:noAutofit/>
          </a:bodyPr>
          <a:lstStyle/>
          <a:p>
            <a:r>
              <a:rPr lang="en-IN" sz="2000" dirty="0" smtClean="0"/>
              <a:t> </a:t>
            </a:r>
            <a:r>
              <a:rPr lang="en-IN" sz="2400" b="1" dirty="0" smtClean="0">
                <a:solidFill>
                  <a:schemeClr val="tx1"/>
                </a:solidFill>
                <a:latin typeface="Bookman Old Style" pitchFamily="18" charset="0"/>
              </a:rPr>
              <a:t>Good Practice Template</a:t>
            </a:r>
            <a:endParaRPr lang="en-IN" sz="2000" dirty="0">
              <a:solidFill>
                <a:schemeClr val="tx1"/>
              </a:solidFill>
            </a:endParaRPr>
          </a:p>
        </p:txBody>
      </p:sp>
      <p:graphicFrame>
        <p:nvGraphicFramePr>
          <p:cNvPr id="4" name="Content Placeholder 3"/>
          <p:cNvGraphicFramePr>
            <a:graphicFrameLocks noGrp="1"/>
          </p:cNvGraphicFramePr>
          <p:nvPr>
            <p:ph sz="quarter" idx="1"/>
          </p:nvPr>
        </p:nvGraphicFramePr>
        <p:xfrm>
          <a:off x="0" y="855109"/>
          <a:ext cx="9144000" cy="5992608"/>
        </p:xfrm>
        <a:graphic>
          <a:graphicData uri="http://schemas.openxmlformats.org/drawingml/2006/table">
            <a:tbl>
              <a:tblPr firstRow="1" bandRow="1">
                <a:tableStyleId>{5C22544A-7EE6-4342-B048-85BDC9FD1C3A}</a:tableStyleId>
              </a:tblPr>
              <a:tblGrid>
                <a:gridCol w="472966"/>
                <a:gridCol w="2680138"/>
                <a:gridCol w="5990896"/>
              </a:tblGrid>
              <a:tr h="274367">
                <a:tc>
                  <a:txBody>
                    <a:bodyPr/>
                    <a:lstStyle/>
                    <a:p>
                      <a:pPr algn="ctr">
                        <a:lnSpc>
                          <a:spcPct val="115000"/>
                        </a:lnSpc>
                        <a:spcAft>
                          <a:spcPts val="0"/>
                        </a:spcAft>
                      </a:pPr>
                      <a:r>
                        <a:rPr lang="en-IN" sz="1800" dirty="0" err="1" smtClean="0">
                          <a:latin typeface="Times New Roman" pitchFamily="18" charset="0"/>
                          <a:ea typeface="Times New Roman"/>
                          <a:cs typeface="Times New Roman" pitchFamily="18" charset="0"/>
                        </a:rPr>
                        <a:t>Sl</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b="1" dirty="0">
                          <a:latin typeface="Times New Roman" pitchFamily="18" charset="0"/>
                          <a:ea typeface="Times New Roman"/>
                          <a:cs typeface="Times New Roman" pitchFamily="18" charset="0"/>
                        </a:rPr>
                        <a:t>Component/Factors</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IN" sz="1800" b="1" dirty="0">
                          <a:latin typeface="Times New Roman" pitchFamily="18" charset="0"/>
                          <a:ea typeface="Times New Roman"/>
                          <a:cs typeface="Times New Roman" pitchFamily="18" charset="0"/>
                        </a:rPr>
                        <a:t>Description / Requirements</a:t>
                      </a:r>
                      <a:endParaRPr lang="en-IN" sz="18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343509">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9</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Action Plan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Strategies used / followed to address the constraints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90914">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10</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Language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In which language(s) is the good practice on the Internet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20269">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11</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a:latin typeface="Times New Roman" pitchFamily="18" charset="0"/>
                          <a:ea typeface="Times New Roman"/>
                          <a:cs typeface="Times New Roman" pitchFamily="18" charset="0"/>
                        </a:rPr>
                        <a:t>Publication 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 Documentation /Publication of Good Practice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48734">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12</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Promotion of Good Practice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Steps take taken to promote GP Regional/ National/ International level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48734">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13</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Validation /Received awards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Relevance for replication at international level. Describe this how GPs by QAAs in other countries?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06970">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14</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a:latin typeface="Times New Roman" pitchFamily="18" charset="0"/>
                          <a:ea typeface="Times New Roman"/>
                          <a:cs typeface="Times New Roman" pitchFamily="18" charset="0"/>
                        </a:rPr>
                        <a:t>Author(s)</a:t>
                      </a:r>
                      <a:endParaRPr lang="en-IN" sz="14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Authors of the good practice document?</a:t>
                      </a:r>
                      <a:endParaRPr lang="en-IN" sz="14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143000">
                <a:tc>
                  <a:txBody>
                    <a:bodyPr/>
                    <a:lstStyle/>
                    <a:p>
                      <a:pPr algn="l">
                        <a:lnSpc>
                          <a:spcPct val="115000"/>
                        </a:lnSpc>
                        <a:spcAft>
                          <a:spcPts val="0"/>
                        </a:spcAft>
                      </a:pPr>
                      <a:r>
                        <a:rPr lang="en-IN" sz="1600" dirty="0" smtClean="0">
                          <a:latin typeface="Times New Roman" pitchFamily="18" charset="0"/>
                          <a:ea typeface="Times New Roman"/>
                          <a:cs typeface="Times New Roman" pitchFamily="18" charset="0"/>
                        </a:rPr>
                        <a:t>15</a:t>
                      </a:r>
                      <a:endParaRPr lang="en-IN" sz="16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Publishers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Is the good practice published by National/ International Recognized Quality Assurance Agencies or together with partners, in which case please specify the names of the partner organisations ?</a:t>
                      </a:r>
                    </a:p>
                    <a:p>
                      <a:pPr algn="l">
                        <a:lnSpc>
                          <a:spcPct val="115000"/>
                        </a:lnSpc>
                        <a:spcAft>
                          <a:spcPts val="0"/>
                        </a:spcAft>
                      </a:pPr>
                      <a:r>
                        <a:rPr lang="en-IN" sz="1600" dirty="0">
                          <a:latin typeface="Times New Roman" pitchFamily="18" charset="0"/>
                          <a:ea typeface="Times New Roman"/>
                          <a:cs typeface="Times New Roman" pitchFamily="18" charset="0"/>
                        </a:rPr>
                        <a:t>URL of the Practice (if any) / Related website (if 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831240">
                <a:tc>
                  <a:txBody>
                    <a:bodyPr/>
                    <a:lstStyle/>
                    <a:p>
                      <a:r>
                        <a:rPr lang="en-IN" sz="1600" dirty="0" smtClean="0">
                          <a:latin typeface="Times New Roman" pitchFamily="18" charset="0"/>
                          <a:cs typeface="Times New Roman" pitchFamily="18" charset="0"/>
                        </a:rPr>
                        <a:t>16</a:t>
                      </a:r>
                      <a:endParaRPr lang="en-IN" sz="1600" dirty="0">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Details of the contact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15000"/>
                        </a:lnSpc>
                        <a:spcAft>
                          <a:spcPts val="0"/>
                        </a:spcAft>
                      </a:pPr>
                      <a:r>
                        <a:rPr lang="en-IN" sz="1600" dirty="0">
                          <a:latin typeface="Times New Roman" pitchFamily="18" charset="0"/>
                          <a:ea typeface="Times New Roman"/>
                          <a:cs typeface="Times New Roman" pitchFamily="18" charset="0"/>
                        </a:rPr>
                        <a:t>Name:</a:t>
                      </a:r>
                    </a:p>
                    <a:p>
                      <a:pPr algn="l">
                        <a:lnSpc>
                          <a:spcPct val="115000"/>
                        </a:lnSpc>
                        <a:spcAft>
                          <a:spcPts val="0"/>
                        </a:spcAft>
                      </a:pPr>
                      <a:r>
                        <a:rPr lang="en-IN" sz="1600" dirty="0">
                          <a:latin typeface="Times New Roman" pitchFamily="18" charset="0"/>
                          <a:ea typeface="Times New Roman"/>
                          <a:cs typeface="Times New Roman" pitchFamily="18" charset="0"/>
                        </a:rPr>
                        <a:t>Position:</a:t>
                      </a:r>
                    </a:p>
                    <a:p>
                      <a:pPr algn="l">
                        <a:lnSpc>
                          <a:spcPct val="115000"/>
                        </a:lnSpc>
                        <a:spcAft>
                          <a:spcPts val="0"/>
                        </a:spcAft>
                      </a:pPr>
                      <a:r>
                        <a:rPr lang="en-IN" sz="1600" dirty="0">
                          <a:latin typeface="Times New Roman" pitchFamily="18" charset="0"/>
                          <a:ea typeface="Times New Roman"/>
                          <a:cs typeface="Times New Roman" pitchFamily="18" charset="0"/>
                        </a:rPr>
                        <a:t>Tel: </a:t>
                      </a:r>
                    </a:p>
                    <a:p>
                      <a:pPr algn="l">
                        <a:lnSpc>
                          <a:spcPct val="115000"/>
                        </a:lnSpc>
                        <a:spcAft>
                          <a:spcPts val="0"/>
                        </a:spcAft>
                      </a:pPr>
                      <a:r>
                        <a:rPr lang="en-IN" sz="1600" dirty="0">
                          <a:latin typeface="Times New Roman" pitchFamily="18" charset="0"/>
                          <a:ea typeface="Times New Roman"/>
                          <a:cs typeface="Times New Roman" pitchFamily="18" charset="0"/>
                        </a:rPr>
                        <a:t>Mob:</a:t>
                      </a:r>
                    </a:p>
                    <a:p>
                      <a:pPr algn="l">
                        <a:lnSpc>
                          <a:spcPct val="115000"/>
                        </a:lnSpc>
                        <a:spcAft>
                          <a:spcPts val="0"/>
                        </a:spcAft>
                      </a:pPr>
                      <a:r>
                        <a:rPr lang="en-IN" sz="1600" dirty="0">
                          <a:latin typeface="Times New Roman" pitchFamily="18" charset="0"/>
                          <a:ea typeface="Times New Roman"/>
                          <a:cs typeface="Times New Roman" pitchFamily="18" charset="0"/>
                        </a:rPr>
                        <a:t>Fax:</a:t>
                      </a:r>
                    </a:p>
                    <a:p>
                      <a:pPr algn="l">
                        <a:lnSpc>
                          <a:spcPct val="115000"/>
                        </a:lnSpc>
                        <a:spcAft>
                          <a:spcPts val="0"/>
                        </a:spcAft>
                      </a:pPr>
                      <a:r>
                        <a:rPr lang="en-IN" sz="1600" dirty="0">
                          <a:latin typeface="Times New Roman" pitchFamily="18" charset="0"/>
                          <a:ea typeface="Times New Roman"/>
                          <a:cs typeface="Times New Roman" pitchFamily="18" charset="0"/>
                        </a:rPr>
                        <a:t>Email:</a:t>
                      </a:r>
                    </a:p>
                    <a:p>
                      <a:pPr algn="l">
                        <a:lnSpc>
                          <a:spcPct val="115000"/>
                        </a:lnSpc>
                        <a:spcAft>
                          <a:spcPts val="0"/>
                        </a:spcAft>
                      </a:pPr>
                      <a:r>
                        <a:rPr lang="en-IN" sz="1600" dirty="0">
                          <a:latin typeface="Times New Roman" pitchFamily="18" charset="0"/>
                          <a:ea typeface="Times New Roman"/>
                          <a:cs typeface="Times New Roman" pitchFamily="18" charset="0"/>
                        </a:rPr>
                        <a:t>Website: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457200"/>
          </a:xfrm>
        </p:spPr>
        <p:txBody>
          <a:bodyPr>
            <a:normAutofit/>
          </a:bodyPr>
          <a:lstStyle/>
          <a:p>
            <a:r>
              <a:rPr lang="en-IN" sz="2400" b="1" dirty="0" smtClean="0">
                <a:solidFill>
                  <a:schemeClr val="tx1"/>
                </a:solidFill>
                <a:latin typeface="Bookman Old Style" pitchFamily="18" charset="0"/>
              </a:rPr>
              <a:t>Compilation of Good Practices: Way forward</a:t>
            </a:r>
            <a:endParaRPr lang="en-IN" sz="2400"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762000"/>
            <a:ext cx="8305800" cy="5483352"/>
          </a:xfrm>
        </p:spPr>
        <p:txBody>
          <a:bodyPr>
            <a:normAutofit lnSpcReduction="10000"/>
          </a:bodyPr>
          <a:lstStyle/>
          <a:p>
            <a:pPr algn="just"/>
            <a:r>
              <a:rPr lang="en-IN" dirty="0" smtClean="0"/>
              <a:t>Expert Committee Constitution comprising of international QA experts to validate and weight the GPS through consultation ,evidences and experts reviews</a:t>
            </a:r>
          </a:p>
          <a:p>
            <a:pPr algn="just"/>
            <a:r>
              <a:rPr lang="en-IN" dirty="0" smtClean="0"/>
              <a:t>Good Practices are proposed to be published in the form of book/web portal</a:t>
            </a:r>
          </a:p>
          <a:p>
            <a:pPr algn="just"/>
            <a:r>
              <a:rPr lang="en-IN" dirty="0" smtClean="0"/>
              <a:t>Develop the web portal of GPs with the help of ICT Unit.</a:t>
            </a:r>
          </a:p>
          <a:p>
            <a:pPr algn="just"/>
            <a:r>
              <a:rPr lang="en-IN" dirty="0" smtClean="0"/>
              <a:t>Collaboration of “Compilation of Good Practices in QA across the Globe” Project with APQN.</a:t>
            </a:r>
          </a:p>
          <a:p>
            <a:pPr marL="892175" indent="-273050" algn="just">
              <a:buClrTx/>
              <a:buFont typeface="Wingdings" pitchFamily="2" charset="2"/>
              <a:buChar char="v"/>
            </a:pPr>
            <a:r>
              <a:rPr lang="en-IN" dirty="0" smtClean="0"/>
              <a:t>Link on APQN website.</a:t>
            </a:r>
          </a:p>
          <a:p>
            <a:pPr marL="892175" indent="-273050" algn="just">
              <a:buClrTx/>
              <a:buFont typeface="Wingdings" pitchFamily="2" charset="2"/>
              <a:buChar char="v"/>
            </a:pPr>
            <a:r>
              <a:rPr lang="en-IN" dirty="0" smtClean="0"/>
              <a:t>Member can contribute Good Practices.</a:t>
            </a:r>
          </a:p>
          <a:p>
            <a:pPr marL="892175" indent="-273050" algn="just">
              <a:buClrTx/>
              <a:buFont typeface="Wingdings" pitchFamily="2" charset="2"/>
              <a:buChar char="v"/>
            </a:pPr>
            <a:r>
              <a:rPr lang="en-IN" dirty="0" smtClean="0"/>
              <a:t>Member can benefit from database to learn new practices.</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57200" y="2071678"/>
            <a:ext cx="8305800" cy="3719522"/>
          </a:xfrm>
        </p:spPr>
        <p:txBody>
          <a:bodyPr>
            <a:normAutofit fontScale="47500" lnSpcReduction="20000"/>
          </a:bodyPr>
          <a:lstStyle/>
          <a:p>
            <a:pPr>
              <a:buNone/>
            </a:pPr>
            <a:endParaRPr lang="en-US" altLang="en-US" sz="6400" b="1" u="sng" dirty="0" smtClean="0">
              <a:latin typeface="Bookman Old Style" pitchFamily="18" charset="0"/>
            </a:endParaRPr>
          </a:p>
          <a:p>
            <a:pPr>
              <a:buNone/>
            </a:pPr>
            <a:endParaRPr lang="en-US" altLang="en-US" sz="6400" b="1" u="sng" dirty="0" smtClean="0">
              <a:latin typeface="Bookman Old Style" pitchFamily="18" charset="0"/>
            </a:endParaRPr>
          </a:p>
          <a:p>
            <a:pPr>
              <a:buNone/>
            </a:pPr>
            <a:r>
              <a:rPr lang="en-US" altLang="en-US" sz="6400" b="1" u="sng" dirty="0" smtClean="0">
                <a:latin typeface="Bookman Old Style" pitchFamily="18" charset="0"/>
              </a:rPr>
              <a:t>Objectives:</a:t>
            </a:r>
          </a:p>
          <a:p>
            <a:pPr marL="0" indent="0" algn="just">
              <a:buNone/>
            </a:pPr>
            <a:r>
              <a:rPr lang="en-GB" sz="5100" dirty="0" smtClean="0">
                <a:latin typeface="Bookman Old Style" pitchFamily="18" charset="0"/>
              </a:rPr>
              <a:t>Creating benchmarks through comparison and identification of good practice is not a new notion in higher education and the Indian partners recognise the experience and expertise that the European partners can bring to their assistance through this Project.</a:t>
            </a:r>
          </a:p>
          <a:p>
            <a:pPr marL="0" indent="0" algn="just">
              <a:buNone/>
            </a:pPr>
            <a:r>
              <a:rPr lang="en-GB" sz="4900" dirty="0" smtClean="0"/>
              <a:t> </a:t>
            </a:r>
            <a:endParaRPr lang="en-IN" sz="4900" dirty="0" smtClean="0"/>
          </a:p>
          <a:p>
            <a:pPr marL="180975" indent="-161925" algn="just"/>
            <a:endParaRPr lang="en-IN" sz="5600" dirty="0" smtClean="0">
              <a:latin typeface="Bookman Old Style" pitchFamily="18" charset="0"/>
              <a:ea typeface="Tahoma" pitchFamily="34" charset="0"/>
              <a:cs typeface="Tahoma" pitchFamily="34" charset="0"/>
            </a:endParaRPr>
          </a:p>
          <a:p>
            <a:endParaRPr lang="en-US" altLang="en-US" dirty="0" smtClean="0"/>
          </a:p>
          <a:p>
            <a:endParaRPr lang="en-US" altLang="en-US" dirty="0"/>
          </a:p>
        </p:txBody>
      </p:sp>
      <p:pic>
        <p:nvPicPr>
          <p:cNvPr id="4" name="Picture 3" descr="C:\Users\umesh\Downloads\NAAC LOGO\NAAC Logo.gif"/>
          <p:cNvPicPr/>
          <p:nvPr/>
        </p:nvPicPr>
        <p:blipFill>
          <a:blip r:embed="rId2" cstate="print"/>
          <a:srcRect/>
          <a:stretch>
            <a:fillRect/>
          </a:stretch>
        </p:blipFill>
        <p:spPr bwMode="auto">
          <a:xfrm>
            <a:off x="428596" y="142852"/>
            <a:ext cx="1352550" cy="914400"/>
          </a:xfrm>
          <a:prstGeom prst="rect">
            <a:avLst/>
          </a:prstGeom>
          <a:noFill/>
          <a:ln w="9525">
            <a:noFill/>
            <a:miter lim="800000"/>
            <a:headEnd/>
            <a:tailEnd/>
          </a:ln>
        </p:spPr>
      </p:pic>
      <p:pic>
        <p:nvPicPr>
          <p:cNvPr id="5" name="Imagen 1" descr="http://eacea.ec.europa.eu/img/logos/erasmus_plus/eu_flag_co_funded_pos_%5brgb%5d_right.jpg"/>
          <p:cNvPicPr/>
          <p:nvPr/>
        </p:nvPicPr>
        <p:blipFill>
          <a:blip r:embed="rId3" cstate="print"/>
          <a:srcRect/>
          <a:stretch>
            <a:fillRect/>
          </a:stretch>
        </p:blipFill>
        <p:spPr bwMode="auto">
          <a:xfrm>
            <a:off x="7358082" y="285728"/>
            <a:ext cx="1628775" cy="790575"/>
          </a:xfrm>
          <a:prstGeom prst="rect">
            <a:avLst/>
          </a:prstGeom>
          <a:noFill/>
          <a:ln w="9525">
            <a:noFill/>
            <a:miter lim="800000"/>
            <a:headEnd/>
            <a:tailEnd/>
          </a:ln>
        </p:spPr>
      </p:pic>
      <p:pic>
        <p:nvPicPr>
          <p:cNvPr id="6" name="Imagen 1" descr="Macintosh HD:Users:nicolaspatrici:Dropbox (Personal):IMÁGENES y LOGOS:aneca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818" y="285728"/>
            <a:ext cx="1524000" cy="666750"/>
          </a:xfrm>
          <a:prstGeom prst="rect">
            <a:avLst/>
          </a:prstGeom>
          <a:noFill/>
          <a:ln>
            <a:noFill/>
          </a:ln>
        </p:spPr>
      </p:pic>
      <p:pic>
        <p:nvPicPr>
          <p:cNvPr id="7" name="Imagen 1" descr="Descripción: C:\Users\ZEINEB MAZOUZ\AppData\Local\Microsoft\Windows\Temporary Internet Files\Content.Word\marca_pos_rgb.ep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0298" y="285728"/>
            <a:ext cx="1771650" cy="685800"/>
          </a:xfrm>
          <a:prstGeom prst="rect">
            <a:avLst/>
          </a:prstGeom>
          <a:noFill/>
          <a:ln>
            <a:noFill/>
          </a:ln>
        </p:spPr>
      </p:pic>
      <p:sp>
        <p:nvSpPr>
          <p:cNvPr id="8" name="Rectangle 7"/>
          <p:cNvSpPr/>
          <p:nvPr/>
        </p:nvSpPr>
        <p:spPr>
          <a:xfrm>
            <a:off x="428596" y="1285860"/>
            <a:ext cx="8334404" cy="1261884"/>
          </a:xfrm>
          <a:prstGeom prst="rect">
            <a:avLst/>
          </a:prstGeom>
          <a:solidFill>
            <a:schemeClr val="accent1">
              <a:lumMod val="20000"/>
              <a:lumOff val="80000"/>
            </a:schemeClr>
          </a:solidFill>
          <a:ln>
            <a:solidFill>
              <a:schemeClr val="tx1"/>
            </a:solidFill>
          </a:ln>
        </p:spPr>
        <p:txBody>
          <a:bodyPr wrap="square">
            <a:spAutoFit/>
          </a:bodyPr>
          <a:lstStyle/>
          <a:p>
            <a:pPr algn="ctr"/>
            <a:r>
              <a:rPr lang="en-GB" sz="2800" b="1" dirty="0" smtClean="0">
                <a:latin typeface="Bookman Old Style" pitchFamily="18" charset="0"/>
              </a:rPr>
              <a:t>EQUAM-BI</a:t>
            </a:r>
            <a:r>
              <a:rPr lang="en-GB" sz="2800" i="1" dirty="0" smtClean="0">
                <a:latin typeface="Bookman Old Style" pitchFamily="18" charset="0"/>
              </a:rPr>
              <a:t> </a:t>
            </a:r>
            <a:r>
              <a:rPr lang="en-US" sz="2800" b="1" dirty="0" smtClean="0">
                <a:latin typeface="Bookman Old Style" pitchFamily="18" charset="0"/>
              </a:rPr>
              <a:t>Project</a:t>
            </a:r>
            <a:endParaRPr lang="en-US" sz="2800" dirty="0" smtClean="0">
              <a:latin typeface="Bookman Old Style" pitchFamily="18" charset="0"/>
            </a:endParaRPr>
          </a:p>
          <a:p>
            <a:pPr algn="ctr"/>
            <a:r>
              <a:rPr lang="en-US" sz="2400" b="1" dirty="0" smtClean="0">
                <a:solidFill>
                  <a:srgbClr val="FF0000"/>
                </a:solidFill>
                <a:latin typeface="Times New Roman" panose="02020603050405020304" pitchFamily="18" charset="0"/>
                <a:cs typeface="Times New Roman" panose="02020603050405020304" pitchFamily="18" charset="0"/>
              </a:rPr>
              <a:t>(E</a:t>
            </a:r>
            <a:r>
              <a:rPr lang="en-US" sz="2400" dirty="0" smtClean="0">
                <a:solidFill>
                  <a:srgbClr val="0070C0"/>
                </a:solidFill>
                <a:latin typeface="Times New Roman" panose="02020603050405020304" pitchFamily="18" charset="0"/>
                <a:cs typeface="Times New Roman" panose="02020603050405020304" pitchFamily="18" charset="0"/>
              </a:rPr>
              <a:t>nhancing </a:t>
            </a:r>
            <a:r>
              <a:rPr lang="en-US" sz="2400" b="1" dirty="0" smtClean="0">
                <a:solidFill>
                  <a:srgbClr val="FF0000"/>
                </a:solidFill>
                <a:latin typeface="Times New Roman" panose="02020603050405020304" pitchFamily="18" charset="0"/>
                <a:cs typeface="Times New Roman" panose="02020603050405020304" pitchFamily="18" charset="0"/>
              </a:rPr>
              <a:t>Q</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u</a:t>
            </a:r>
            <a:r>
              <a:rPr lang="en-US" sz="2400" dirty="0" smtClean="0">
                <a:solidFill>
                  <a:srgbClr val="0070C0"/>
                </a:solidFill>
                <a:latin typeface="Times New Roman" panose="02020603050405020304" pitchFamily="18" charset="0"/>
                <a:cs typeface="Times New Roman" panose="02020603050405020304" pitchFamily="18" charset="0"/>
              </a:rPr>
              <a:t>ality Assurance </a:t>
            </a:r>
            <a:r>
              <a:rPr lang="en-US" sz="2400" b="1" dirty="0" smtClean="0">
                <a:solidFill>
                  <a:srgbClr val="FF0000"/>
                </a:solidFill>
                <a:latin typeface="Times New Roman" panose="02020603050405020304" pitchFamily="18" charset="0"/>
                <a:cs typeface="Times New Roman" panose="02020603050405020304" pitchFamily="18" charset="0"/>
              </a:rPr>
              <a:t>M</a:t>
            </a:r>
            <a:r>
              <a:rPr lang="en-US" sz="2400" dirty="0" smtClean="0">
                <a:solidFill>
                  <a:srgbClr val="0070C0"/>
                </a:solidFill>
                <a:latin typeface="Times New Roman" panose="02020603050405020304" pitchFamily="18" charset="0"/>
                <a:cs typeface="Times New Roman" panose="02020603050405020304" pitchFamily="18" charset="0"/>
              </a:rPr>
              <a:t>anagement &amp; </a:t>
            </a:r>
            <a:r>
              <a:rPr lang="en-US" sz="2400" b="1" dirty="0" smtClean="0">
                <a:solidFill>
                  <a:srgbClr val="FF0000"/>
                </a:solidFill>
                <a:latin typeface="Times New Roman" panose="02020603050405020304" pitchFamily="18" charset="0"/>
                <a:cs typeface="Times New Roman" panose="02020603050405020304" pitchFamily="18" charset="0"/>
              </a:rPr>
              <a:t>B</a:t>
            </a:r>
            <a:r>
              <a:rPr lang="en-US" sz="2400" dirty="0" smtClean="0">
                <a:solidFill>
                  <a:srgbClr val="0070C0"/>
                </a:solidFill>
                <a:latin typeface="Times New Roman" panose="02020603050405020304" pitchFamily="18" charset="0"/>
                <a:cs typeface="Times New Roman" panose="02020603050405020304" pitchFamily="18" charset="0"/>
              </a:rPr>
              <a:t>enchmarking Strategies in </a:t>
            </a:r>
            <a:r>
              <a:rPr lang="en-US" sz="2400" b="1" dirty="0" smtClean="0">
                <a:solidFill>
                  <a:srgbClr val="FF0000"/>
                </a:solidFill>
                <a:latin typeface="Times New Roman" panose="02020603050405020304" pitchFamily="18" charset="0"/>
                <a:cs typeface="Times New Roman" panose="02020603050405020304" pitchFamily="18" charset="0"/>
              </a:rPr>
              <a:t>I</a:t>
            </a:r>
            <a:r>
              <a:rPr lang="en-US" sz="2400" dirty="0" smtClean="0">
                <a:solidFill>
                  <a:srgbClr val="0070C0"/>
                </a:solidFill>
                <a:latin typeface="Times New Roman" panose="02020603050405020304" pitchFamily="18" charset="0"/>
                <a:cs typeface="Times New Roman" panose="02020603050405020304" pitchFamily="18" charset="0"/>
              </a:rPr>
              <a:t>ndian Universities)</a:t>
            </a:r>
            <a:endParaRPr lang="en-US" sz="2400" i="1" dirty="0">
              <a:solidFill>
                <a:srgbClr val="D09E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GB" sz="2400" b="1" dirty="0" smtClean="0">
                <a:solidFill>
                  <a:schemeClr val="tx1"/>
                </a:solidFill>
                <a:latin typeface="Bookman Old Style" pitchFamily="18" charset="0"/>
              </a:rPr>
              <a:t>EQUAM-BI</a:t>
            </a:r>
            <a:r>
              <a:rPr lang="en-GB" sz="2400" i="1" dirty="0" smtClean="0">
                <a:solidFill>
                  <a:schemeClr val="tx1"/>
                </a:solidFill>
                <a:latin typeface="Bookman Old Style" pitchFamily="18" charset="0"/>
              </a:rPr>
              <a:t> </a:t>
            </a:r>
            <a:r>
              <a:rPr lang="en-US" sz="2400" b="1" dirty="0" smtClean="0">
                <a:solidFill>
                  <a:schemeClr val="tx1"/>
                </a:solidFill>
                <a:latin typeface="Bookman Old Style" pitchFamily="18" charset="0"/>
              </a:rPr>
              <a:t>Project: Objectives</a:t>
            </a:r>
            <a:endParaRPr lang="en-IN" sz="2400" dirty="0">
              <a:solidFill>
                <a:schemeClr val="tx1"/>
              </a:solidFill>
            </a:endParaRPr>
          </a:p>
        </p:txBody>
      </p:sp>
      <p:sp>
        <p:nvSpPr>
          <p:cNvPr id="3" name="Content Placeholder 2"/>
          <p:cNvSpPr>
            <a:spLocks noGrp="1"/>
          </p:cNvSpPr>
          <p:nvPr>
            <p:ph sz="quarter" idx="1"/>
          </p:nvPr>
        </p:nvSpPr>
        <p:spPr>
          <a:xfrm>
            <a:off x="228600" y="914400"/>
            <a:ext cx="8610600" cy="5559552"/>
          </a:xfrm>
        </p:spPr>
        <p:txBody>
          <a:bodyPr>
            <a:normAutofit fontScale="77500" lnSpcReduction="20000"/>
          </a:bodyPr>
          <a:lstStyle/>
          <a:p>
            <a:pPr marL="180975" indent="-161925" algn="just"/>
            <a:r>
              <a:rPr lang="en-GB" dirty="0" smtClean="0">
                <a:latin typeface="Bookman Old Style" pitchFamily="18" charset="0"/>
                <a:ea typeface="Tahoma" pitchFamily="34" charset="0"/>
                <a:cs typeface="Tahoma" pitchFamily="34" charset="0"/>
              </a:rPr>
              <a:t>Develop an understanding of the concepts and practices of benchmarking in order to accelerate quality improvement and its management in HE in India,</a:t>
            </a:r>
            <a:endParaRPr lang="en-IN" dirty="0" smtClean="0">
              <a:latin typeface="Bookman Old Style" pitchFamily="18" charset="0"/>
              <a:ea typeface="Tahoma" pitchFamily="34" charset="0"/>
              <a:cs typeface="Tahoma" pitchFamily="34" charset="0"/>
            </a:endParaRPr>
          </a:p>
          <a:p>
            <a:pPr marL="180975" indent="-161925" algn="just"/>
            <a:r>
              <a:rPr lang="en-GB" dirty="0" smtClean="0">
                <a:latin typeface="Bookman Old Style" pitchFamily="18" charset="0"/>
                <a:ea typeface="Tahoma" pitchFamily="34" charset="0"/>
                <a:cs typeface="Tahoma" pitchFamily="34" charset="0"/>
              </a:rPr>
              <a:t>Improve the capacities of Indian universities to use and develop different tools that will allow them to benchmark and focus their quality management against relevant national and international expectations, </a:t>
            </a:r>
            <a:endParaRPr lang="en-IN" dirty="0" smtClean="0">
              <a:latin typeface="Bookman Old Style" pitchFamily="18" charset="0"/>
              <a:ea typeface="Tahoma" pitchFamily="34" charset="0"/>
              <a:cs typeface="Tahoma" pitchFamily="34" charset="0"/>
            </a:endParaRPr>
          </a:p>
          <a:p>
            <a:pPr marL="180975" indent="-161925" algn="just"/>
            <a:r>
              <a:rPr lang="en-GB" dirty="0" smtClean="0">
                <a:latin typeface="Bookman Old Style" pitchFamily="18" charset="0"/>
                <a:ea typeface="Tahoma" pitchFamily="34" charset="0"/>
                <a:cs typeface="Tahoma" pitchFamily="34" charset="0"/>
              </a:rPr>
              <a:t>Improve the capacities of Indian university and their partners, including improving/enhancing internal QA mechanisms, supported by clear (new) guidelines and standards,</a:t>
            </a:r>
            <a:endParaRPr lang="en-IN" dirty="0" smtClean="0">
              <a:latin typeface="Bookman Old Style" pitchFamily="18" charset="0"/>
              <a:ea typeface="Tahoma" pitchFamily="34" charset="0"/>
              <a:cs typeface="Tahoma" pitchFamily="34" charset="0"/>
            </a:endParaRPr>
          </a:p>
          <a:p>
            <a:pPr marL="180975" indent="-161925" algn="just"/>
            <a:r>
              <a:rPr lang="en-GB" dirty="0" smtClean="0">
                <a:latin typeface="Bookman Old Style" pitchFamily="18" charset="0"/>
                <a:ea typeface="Tahoma" pitchFamily="34" charset="0"/>
                <a:cs typeface="Tahoma" pitchFamily="34" charset="0"/>
              </a:rPr>
              <a:t>Improve the capacities of Indian universities to collect, process and analyse data,</a:t>
            </a:r>
            <a:endParaRPr lang="en-IN" dirty="0" smtClean="0">
              <a:latin typeface="Bookman Old Style" pitchFamily="18" charset="0"/>
              <a:ea typeface="Tahoma" pitchFamily="34" charset="0"/>
              <a:cs typeface="Tahoma" pitchFamily="34" charset="0"/>
            </a:endParaRPr>
          </a:p>
          <a:p>
            <a:pPr marL="180975" indent="-161925" algn="just"/>
            <a:r>
              <a:rPr lang="en-GB" dirty="0" smtClean="0">
                <a:latin typeface="Bookman Old Style" pitchFamily="18" charset="0"/>
                <a:ea typeface="Tahoma" pitchFamily="34" charset="0"/>
                <a:cs typeface="Tahoma" pitchFamily="34" charset="0"/>
              </a:rPr>
              <a:t>Establish network(s) of academic leaders, informed by international expectations of HE, as a unique decision-makers’ forum to promote the modernisation of HE management. Such a body would support future leaders and encourage the professionalization of HE management at all levels.</a:t>
            </a:r>
            <a:endParaRPr lang="en-IN" dirty="0" smtClean="0">
              <a:latin typeface="Bookman Old Style" pitchFamily="18" charset="0"/>
              <a:ea typeface="Tahoma" pitchFamily="34" charset="0"/>
              <a:cs typeface="Tahoma" pitchFamily="34" charset="0"/>
            </a:endParaRPr>
          </a:p>
          <a:p>
            <a:pPr marL="180975" indent="-161925" algn="just"/>
            <a:r>
              <a:rPr lang="en-GB" dirty="0" smtClean="0">
                <a:latin typeface="Bookman Old Style" pitchFamily="18" charset="0"/>
                <a:ea typeface="Tahoma" pitchFamily="34" charset="0"/>
                <a:cs typeface="Tahoma" pitchFamily="34" charset="0"/>
              </a:rPr>
              <a:t>The creation of new frameworks for ensuring successful and sustainable partnerships between Indian and European HEIs and organisations, to enhance quality and promote the application of internationally recognised good practice.</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stretch>
            <a:fillRect/>
          </a:stretch>
        </p:blipFill>
        <p:spPr>
          <a:xfrm>
            <a:off x="3679150" y="1363912"/>
            <a:ext cx="966287" cy="1288383"/>
          </a:xfrm>
          <a:prstGeom prst="rect">
            <a:avLst/>
          </a:prstGeom>
        </p:spPr>
      </p:pic>
      <p:sp>
        <p:nvSpPr>
          <p:cNvPr id="7" name="Date Placeholder 1"/>
          <p:cNvSpPr txBox="1">
            <a:spLocks/>
          </p:cNvSpPr>
          <p:nvPr/>
        </p:nvSpPr>
        <p:spPr>
          <a:xfrm>
            <a:off x="822961" y="6315769"/>
            <a:ext cx="1854203"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2"/>
          <p:cNvSpPr txBox="1">
            <a:spLocks/>
          </p:cNvSpPr>
          <p:nvPr/>
        </p:nvSpPr>
        <p:spPr>
          <a:xfrm>
            <a:off x="2764639" y="6315769"/>
            <a:ext cx="361710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3"/>
          <p:cNvSpPr txBox="1">
            <a:spLocks/>
          </p:cNvSpPr>
          <p:nvPr/>
        </p:nvSpPr>
        <p:spPr>
          <a:xfrm>
            <a:off x="7425344" y="6315769"/>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Title 1"/>
          <p:cNvSpPr txBox="1">
            <a:spLocks/>
          </p:cNvSpPr>
          <p:nvPr/>
        </p:nvSpPr>
        <p:spPr>
          <a:xfrm>
            <a:off x="89502" y="116632"/>
            <a:ext cx="8768778" cy="895892"/>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EQUAMBI</a:t>
            </a:r>
            <a:endParaRPr lang="en-US" sz="2800" b="1" i="1" dirty="0">
              <a:solidFill>
                <a:srgbClr val="FF0000"/>
              </a:solidFill>
              <a:latin typeface="Times New Roman" panose="02020603050405020304" pitchFamily="18" charset="0"/>
              <a:cs typeface="Times New Roman" panose="02020603050405020304" pitchFamily="18" charset="0"/>
            </a:endParaRPr>
          </a:p>
          <a:p>
            <a:pPr algn="ctr"/>
            <a:r>
              <a:rPr lang="en-US" sz="1800" b="1" dirty="0" smtClean="0">
                <a:solidFill>
                  <a:srgbClr val="FF0000"/>
                </a:solidFill>
                <a:latin typeface="Times New Roman" panose="02020603050405020304" pitchFamily="18" charset="0"/>
                <a:cs typeface="Times New Roman" panose="02020603050405020304" pitchFamily="18" charset="0"/>
              </a:rPr>
              <a:t>E</a:t>
            </a:r>
            <a:r>
              <a:rPr lang="en-US" sz="1800" dirty="0" smtClean="0">
                <a:solidFill>
                  <a:srgbClr val="0070C0"/>
                </a:solidFill>
                <a:latin typeface="Times New Roman" panose="02020603050405020304" pitchFamily="18" charset="0"/>
                <a:cs typeface="Times New Roman" panose="02020603050405020304" pitchFamily="18" charset="0"/>
              </a:rPr>
              <a:t>nhancing </a:t>
            </a:r>
            <a:r>
              <a:rPr lang="en-US" sz="1800" b="1" dirty="0" smtClean="0">
                <a:solidFill>
                  <a:srgbClr val="FF0000"/>
                </a:solidFill>
                <a:latin typeface="Times New Roman" panose="02020603050405020304" pitchFamily="18" charset="0"/>
                <a:cs typeface="Times New Roman" panose="02020603050405020304" pitchFamily="18" charset="0"/>
              </a:rPr>
              <a:t>Qu</a:t>
            </a:r>
            <a:r>
              <a:rPr lang="en-US" sz="1800" dirty="0" smtClean="0">
                <a:solidFill>
                  <a:srgbClr val="0070C0"/>
                </a:solidFill>
                <a:latin typeface="Times New Roman" panose="02020603050405020304" pitchFamily="18" charset="0"/>
                <a:cs typeface="Times New Roman" panose="02020603050405020304" pitchFamily="18" charset="0"/>
              </a:rPr>
              <a:t>ality Assurance </a:t>
            </a:r>
            <a:r>
              <a:rPr lang="en-US" sz="1800" b="1" dirty="0" smtClean="0">
                <a:solidFill>
                  <a:srgbClr val="FF0000"/>
                </a:solidFill>
                <a:latin typeface="Times New Roman" panose="02020603050405020304" pitchFamily="18" charset="0"/>
                <a:cs typeface="Times New Roman" panose="02020603050405020304" pitchFamily="18" charset="0"/>
              </a:rPr>
              <a:t>M</a:t>
            </a:r>
            <a:r>
              <a:rPr lang="en-US" sz="1800" dirty="0" smtClean="0">
                <a:solidFill>
                  <a:srgbClr val="0070C0"/>
                </a:solidFill>
                <a:latin typeface="Times New Roman" panose="02020603050405020304" pitchFamily="18" charset="0"/>
                <a:cs typeface="Times New Roman" panose="02020603050405020304" pitchFamily="18" charset="0"/>
              </a:rPr>
              <a:t>anagement &amp; </a:t>
            </a:r>
            <a:r>
              <a:rPr lang="en-US" sz="1800" b="1" dirty="0" smtClean="0">
                <a:solidFill>
                  <a:srgbClr val="FF0000"/>
                </a:solidFill>
                <a:latin typeface="Times New Roman" panose="02020603050405020304" pitchFamily="18" charset="0"/>
                <a:cs typeface="Times New Roman" panose="02020603050405020304" pitchFamily="18" charset="0"/>
              </a:rPr>
              <a:t>B</a:t>
            </a:r>
            <a:r>
              <a:rPr lang="en-US" sz="1800" dirty="0" smtClean="0">
                <a:solidFill>
                  <a:srgbClr val="0070C0"/>
                </a:solidFill>
                <a:latin typeface="Times New Roman" panose="02020603050405020304" pitchFamily="18" charset="0"/>
                <a:cs typeface="Times New Roman" panose="02020603050405020304" pitchFamily="18" charset="0"/>
              </a:rPr>
              <a:t>enchmarking Strategies in </a:t>
            </a:r>
            <a:r>
              <a:rPr lang="en-US" sz="1800" b="1" dirty="0" smtClean="0">
                <a:solidFill>
                  <a:srgbClr val="FF0000"/>
                </a:solidFill>
                <a:latin typeface="Times New Roman" panose="02020603050405020304" pitchFamily="18" charset="0"/>
                <a:cs typeface="Times New Roman" panose="02020603050405020304" pitchFamily="18" charset="0"/>
              </a:rPr>
              <a:t>I</a:t>
            </a:r>
            <a:r>
              <a:rPr lang="en-US" sz="1800" dirty="0" smtClean="0">
                <a:solidFill>
                  <a:srgbClr val="0070C0"/>
                </a:solidFill>
                <a:latin typeface="Times New Roman" panose="02020603050405020304" pitchFamily="18" charset="0"/>
                <a:cs typeface="Times New Roman" panose="02020603050405020304" pitchFamily="18" charset="0"/>
              </a:rPr>
              <a:t>ndian Universities</a:t>
            </a:r>
            <a:endParaRPr lang="en-US" sz="1800" i="1" dirty="0">
              <a:solidFill>
                <a:srgbClr val="D09E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stretch>
            <a:fillRect/>
          </a:stretch>
        </p:blipFill>
        <p:spPr>
          <a:xfrm>
            <a:off x="2428913" y="2348880"/>
            <a:ext cx="955056" cy="1273408"/>
          </a:xfrm>
          <a:prstGeom prst="rect">
            <a:avLst/>
          </a:prstGeom>
        </p:spPr>
      </p:pic>
      <p:pic>
        <p:nvPicPr>
          <p:cNvPr id="16" name="Picture 15"/>
          <p:cNvPicPr>
            <a:picLocks noChangeAspect="1"/>
          </p:cNvPicPr>
          <p:nvPr/>
        </p:nvPicPr>
        <p:blipFill>
          <a:blip r:embed="rId4" cstate="print"/>
          <a:stretch>
            <a:fillRect/>
          </a:stretch>
        </p:blipFill>
        <p:spPr>
          <a:xfrm>
            <a:off x="2352408" y="4069944"/>
            <a:ext cx="1031461" cy="1375281"/>
          </a:xfrm>
          <a:prstGeom prst="rect">
            <a:avLst/>
          </a:prstGeom>
        </p:spPr>
      </p:pic>
      <p:pic>
        <p:nvPicPr>
          <p:cNvPr id="17" name="Picture 16"/>
          <p:cNvPicPr>
            <a:picLocks noChangeAspect="1"/>
          </p:cNvPicPr>
          <p:nvPr/>
        </p:nvPicPr>
        <p:blipFill>
          <a:blip r:embed="rId5" cstate="print"/>
          <a:stretch>
            <a:fillRect/>
          </a:stretch>
        </p:blipFill>
        <p:spPr>
          <a:xfrm>
            <a:off x="3653898" y="5042360"/>
            <a:ext cx="955056" cy="1273408"/>
          </a:xfrm>
          <a:prstGeom prst="rect">
            <a:avLst/>
          </a:prstGeom>
        </p:spPr>
      </p:pic>
      <p:pic>
        <p:nvPicPr>
          <p:cNvPr id="19" name="Picture 18"/>
          <p:cNvPicPr>
            <a:picLocks noChangeAspect="1"/>
          </p:cNvPicPr>
          <p:nvPr/>
        </p:nvPicPr>
        <p:blipFill>
          <a:blip r:embed="rId6" cstate="print"/>
          <a:stretch>
            <a:fillRect/>
          </a:stretch>
        </p:blipFill>
        <p:spPr>
          <a:xfrm>
            <a:off x="5021100" y="2420888"/>
            <a:ext cx="979660" cy="1273408"/>
          </a:xfrm>
          <a:prstGeom prst="rect">
            <a:avLst/>
          </a:prstGeom>
        </p:spPr>
      </p:pic>
      <p:pic>
        <p:nvPicPr>
          <p:cNvPr id="21" name="Picture 20"/>
          <p:cNvPicPr>
            <a:picLocks noChangeAspect="1"/>
          </p:cNvPicPr>
          <p:nvPr/>
        </p:nvPicPr>
        <p:blipFill>
          <a:blip r:embed="rId7" cstate="print"/>
          <a:stretch>
            <a:fillRect/>
          </a:stretch>
        </p:blipFill>
        <p:spPr>
          <a:xfrm>
            <a:off x="4872064" y="4247438"/>
            <a:ext cx="1009187" cy="1280003"/>
          </a:xfrm>
          <a:prstGeom prst="rect">
            <a:avLst/>
          </a:prstGeom>
        </p:spPr>
      </p:pic>
      <p:sp>
        <p:nvSpPr>
          <p:cNvPr id="26" name="TextBox 25"/>
          <p:cNvSpPr txBox="1"/>
          <p:nvPr/>
        </p:nvSpPr>
        <p:spPr>
          <a:xfrm>
            <a:off x="3500430" y="3214686"/>
            <a:ext cx="1526179" cy="923330"/>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800" b="1" dirty="0" smtClean="0"/>
              <a:t>Countries &amp; Partners</a:t>
            </a:r>
            <a:endParaRPr lang="en-US" sz="1800" b="1" dirty="0"/>
          </a:p>
        </p:txBody>
      </p:sp>
      <p:sp>
        <p:nvSpPr>
          <p:cNvPr id="24" name="Rectangle 23"/>
          <p:cNvSpPr/>
          <p:nvPr/>
        </p:nvSpPr>
        <p:spPr>
          <a:xfrm>
            <a:off x="5929322" y="4214818"/>
            <a:ext cx="3003271" cy="1292662"/>
          </a:xfrm>
          <a:prstGeom prst="rect">
            <a:avLst/>
          </a:prstGeom>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INDIA </a:t>
            </a:r>
          </a:p>
          <a:p>
            <a:r>
              <a:rPr lang="en-US" sz="1200" dirty="0" smtClean="0">
                <a:solidFill>
                  <a:srgbClr val="0477C8"/>
                </a:solidFill>
                <a:latin typeface="Times New Roman" panose="02020603050405020304" pitchFamily="18" charset="0"/>
                <a:cs typeface="Times New Roman" panose="02020603050405020304" pitchFamily="18" charset="0"/>
              </a:rPr>
              <a:t>NAAC, </a:t>
            </a:r>
            <a:r>
              <a:rPr lang="en-US" sz="1200" dirty="0" err="1" smtClean="0">
                <a:solidFill>
                  <a:srgbClr val="0477C8"/>
                </a:solidFill>
                <a:latin typeface="Times New Roman" panose="02020603050405020304" pitchFamily="18" charset="0"/>
                <a:cs typeface="Times New Roman" panose="02020603050405020304" pitchFamily="18" charset="0"/>
              </a:rPr>
              <a:t>Jadavpur</a:t>
            </a:r>
            <a:r>
              <a:rPr lang="en-US" sz="1200" dirty="0" smtClean="0">
                <a:solidFill>
                  <a:srgbClr val="0477C8"/>
                </a:solidFill>
                <a:latin typeface="Times New Roman" panose="02020603050405020304" pitchFamily="18" charset="0"/>
                <a:cs typeface="Times New Roman" panose="02020603050405020304" pitchFamily="18" charset="0"/>
              </a:rPr>
              <a:t> University, IIT-M, </a:t>
            </a:r>
            <a:r>
              <a:rPr lang="en-US" sz="1200" dirty="0" err="1" smtClean="0">
                <a:solidFill>
                  <a:srgbClr val="0477C8"/>
                </a:solidFill>
                <a:latin typeface="Times New Roman" panose="02020603050405020304" pitchFamily="18" charset="0"/>
                <a:cs typeface="Times New Roman" panose="02020603050405020304" pitchFamily="18" charset="0"/>
              </a:rPr>
              <a:t>Shivaji</a:t>
            </a:r>
            <a:r>
              <a:rPr lang="en-US" sz="1200" dirty="0" smtClean="0">
                <a:solidFill>
                  <a:srgbClr val="0477C8"/>
                </a:solidFill>
                <a:latin typeface="Times New Roman" panose="02020603050405020304" pitchFamily="18" charset="0"/>
                <a:cs typeface="Times New Roman" panose="02020603050405020304" pitchFamily="18" charset="0"/>
              </a:rPr>
              <a:t> University, University of Mysore, Asian Institute of Gaming &amp; Animation (</a:t>
            </a:r>
            <a:r>
              <a:rPr lang="en-US" sz="1200" dirty="0" err="1" smtClean="0">
                <a:solidFill>
                  <a:srgbClr val="0477C8"/>
                </a:solidFill>
                <a:latin typeface="Times New Roman" panose="02020603050405020304" pitchFamily="18" charset="0"/>
                <a:cs typeface="Times New Roman" panose="02020603050405020304" pitchFamily="18" charset="0"/>
              </a:rPr>
              <a:t>Edulink</a:t>
            </a:r>
            <a:r>
              <a:rPr lang="en-US" sz="1200" dirty="0" smtClean="0">
                <a:solidFill>
                  <a:srgbClr val="0477C8"/>
                </a:solidFill>
                <a:latin typeface="Times New Roman" panose="02020603050405020304" pitchFamily="18" charset="0"/>
                <a:cs typeface="Times New Roman" panose="02020603050405020304" pitchFamily="18" charset="0"/>
              </a:rPr>
              <a:t> P Ltd.), </a:t>
            </a:r>
            <a:r>
              <a:rPr lang="en-US" sz="1200" b="1" dirty="0" smtClean="0">
                <a:solidFill>
                  <a:srgbClr val="0477C8"/>
                </a:solidFill>
                <a:latin typeface="Times New Roman" panose="02020603050405020304" pitchFamily="18" charset="0"/>
                <a:cs typeface="Times New Roman" panose="02020603050405020304" pitchFamily="18" charset="0"/>
              </a:rPr>
              <a:t>Symbiosis International (Deemed University), </a:t>
            </a:r>
            <a:r>
              <a:rPr lang="en-US" sz="1200" dirty="0" smtClean="0">
                <a:solidFill>
                  <a:srgbClr val="0477C8"/>
                </a:solidFill>
                <a:latin typeface="Times New Roman" panose="02020603050405020304" pitchFamily="18" charset="0"/>
                <a:cs typeface="Times New Roman" panose="02020603050405020304" pitchFamily="18" charset="0"/>
              </a:rPr>
              <a:t>Mangalore University</a:t>
            </a:r>
            <a:endParaRPr lang="en-US" sz="1200" i="0" dirty="0">
              <a:solidFill>
                <a:srgbClr val="0477C8"/>
              </a:solidFill>
              <a:effectLst/>
              <a:latin typeface="Times New Roman" panose="02020603050405020304" pitchFamily="18" charset="0"/>
              <a:cs typeface="Times New Roman" panose="02020603050405020304" pitchFamily="18" charset="0"/>
            </a:endParaRPr>
          </a:p>
        </p:txBody>
      </p:sp>
      <p:sp>
        <p:nvSpPr>
          <p:cNvPr id="28" name="Rectangle 27"/>
          <p:cNvSpPr/>
          <p:nvPr/>
        </p:nvSpPr>
        <p:spPr>
          <a:xfrm>
            <a:off x="6019800" y="2819400"/>
            <a:ext cx="2538485" cy="800219"/>
          </a:xfrm>
          <a:prstGeom prst="rect">
            <a:avLst/>
          </a:prstGeom>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ITALY </a:t>
            </a:r>
          </a:p>
          <a:p>
            <a:r>
              <a:rPr lang="it-IT" sz="1400" dirty="0" smtClean="0">
                <a:solidFill>
                  <a:srgbClr val="0477C8"/>
                </a:solidFill>
                <a:latin typeface="Times New Roman" panose="02020603050405020304" pitchFamily="18" charset="0"/>
                <a:cs typeface="Times New Roman" panose="02020603050405020304" pitchFamily="18" charset="0"/>
              </a:rPr>
              <a:t>DEGLI </a:t>
            </a:r>
            <a:r>
              <a:rPr lang="it-IT" sz="1400" dirty="0">
                <a:solidFill>
                  <a:srgbClr val="0477C8"/>
                </a:solidFill>
                <a:latin typeface="Times New Roman" panose="02020603050405020304" pitchFamily="18" charset="0"/>
                <a:cs typeface="Times New Roman" panose="02020603050405020304" pitchFamily="18" charset="0"/>
              </a:rPr>
              <a:t>STUDI DI ROMA LA SAPIENZA</a:t>
            </a:r>
            <a:endParaRPr lang="en-US" sz="1400" dirty="0">
              <a:solidFill>
                <a:srgbClr val="0477C8"/>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267200" y="990600"/>
            <a:ext cx="3930588" cy="923330"/>
          </a:xfrm>
          <a:prstGeom prst="rect">
            <a:avLst/>
          </a:prstGeom>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SPAIN</a:t>
            </a:r>
          </a:p>
          <a:p>
            <a:r>
              <a:rPr lang="en-US" sz="1200" dirty="0" smtClean="0">
                <a:solidFill>
                  <a:srgbClr val="FF0000"/>
                </a:solidFill>
                <a:latin typeface="Times New Roman" panose="02020603050405020304" pitchFamily="18" charset="0"/>
                <a:cs typeface="Times New Roman" panose="02020603050405020304" pitchFamily="18" charset="0"/>
              </a:rPr>
              <a:t>Coordinator : </a:t>
            </a:r>
            <a:r>
              <a:rPr lang="en-US" sz="1200" dirty="0">
                <a:solidFill>
                  <a:srgbClr val="0477C8"/>
                </a:solidFill>
                <a:latin typeface="Times New Roman" panose="02020603050405020304" pitchFamily="18" charset="0"/>
                <a:cs typeface="Times New Roman" panose="02020603050405020304" pitchFamily="18" charset="0"/>
              </a:rPr>
              <a:t>UNIVERSITAT DE </a:t>
            </a:r>
            <a:r>
              <a:rPr lang="en-US" sz="1200" dirty="0" smtClean="0">
                <a:solidFill>
                  <a:srgbClr val="0477C8"/>
                </a:solidFill>
                <a:latin typeface="Times New Roman" panose="02020603050405020304" pitchFamily="18" charset="0"/>
                <a:cs typeface="Times New Roman" panose="02020603050405020304" pitchFamily="18" charset="0"/>
              </a:rPr>
              <a:t>BARCELONA</a:t>
            </a:r>
          </a:p>
          <a:p>
            <a:r>
              <a:rPr lang="en-US" sz="1200" dirty="0" smtClean="0">
                <a:solidFill>
                  <a:srgbClr val="FF0000"/>
                </a:solidFill>
                <a:latin typeface="Times New Roman" panose="02020603050405020304" pitchFamily="18" charset="0"/>
                <a:cs typeface="Times New Roman" panose="02020603050405020304" pitchFamily="18" charset="0"/>
              </a:rPr>
              <a:t>Partner : </a:t>
            </a:r>
            <a:r>
              <a:rPr lang="es-ES" sz="1200" dirty="0">
                <a:solidFill>
                  <a:srgbClr val="0477C8"/>
                </a:solidFill>
                <a:latin typeface="Times New Roman" panose="02020603050405020304" pitchFamily="18" charset="0"/>
                <a:cs typeface="Times New Roman" panose="02020603050405020304" pitchFamily="18" charset="0"/>
              </a:rPr>
              <a:t>AGENCIA NACIONAL DE EVALUACION DE LA CALIDAD Y ACREDITACION (ANECA)</a:t>
            </a:r>
            <a:endParaRPr lang="en-US" sz="1200" dirty="0">
              <a:solidFill>
                <a:srgbClr val="0477C8"/>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57200" y="5791200"/>
            <a:ext cx="3402378" cy="553998"/>
          </a:xfrm>
          <a:prstGeom prst="rect">
            <a:avLst/>
          </a:prstGeom>
        </p:spPr>
        <p:txBody>
          <a:bodyPr wrap="square">
            <a:spAutoFit/>
          </a:bodyPr>
          <a:lstStyle/>
          <a:p>
            <a:pPr algn="r"/>
            <a:r>
              <a:rPr lang="en-US" b="1" dirty="0" smtClean="0">
                <a:solidFill>
                  <a:srgbClr val="FF0000"/>
                </a:solidFill>
                <a:latin typeface="Times New Roman" panose="02020603050405020304" pitchFamily="18" charset="0"/>
                <a:cs typeface="Times New Roman" panose="02020603050405020304" pitchFamily="18" charset="0"/>
              </a:rPr>
              <a:t>SWEDEN </a:t>
            </a:r>
          </a:p>
          <a:p>
            <a:pPr algn="r"/>
            <a:r>
              <a:rPr lang="en-US" sz="1200" dirty="0" smtClean="0">
                <a:solidFill>
                  <a:srgbClr val="0477C8"/>
                </a:solidFill>
                <a:latin typeface="Times New Roman" panose="02020603050405020304" pitchFamily="18" charset="0"/>
                <a:cs typeface="Times New Roman" panose="02020603050405020304" pitchFamily="18" charset="0"/>
              </a:rPr>
              <a:t>KUNGLIGA </a:t>
            </a:r>
            <a:r>
              <a:rPr lang="en-US" sz="1200" dirty="0">
                <a:solidFill>
                  <a:srgbClr val="0477C8"/>
                </a:solidFill>
                <a:latin typeface="Times New Roman" panose="02020603050405020304" pitchFamily="18" charset="0"/>
                <a:cs typeface="Times New Roman" panose="02020603050405020304" pitchFamily="18" charset="0"/>
              </a:rPr>
              <a:t>TEKNISKA HOEGSKOLAN</a:t>
            </a:r>
          </a:p>
        </p:txBody>
      </p:sp>
      <p:sp>
        <p:nvSpPr>
          <p:cNvPr id="31" name="Rectangle 30"/>
          <p:cNvSpPr/>
          <p:nvPr/>
        </p:nvSpPr>
        <p:spPr>
          <a:xfrm>
            <a:off x="152400" y="4114800"/>
            <a:ext cx="2351887" cy="923330"/>
          </a:xfrm>
          <a:prstGeom prst="rect">
            <a:avLst/>
          </a:prstGeom>
        </p:spPr>
        <p:txBody>
          <a:bodyPr wrap="square">
            <a:spAutoFit/>
          </a:bodyPr>
          <a:lstStyle/>
          <a:p>
            <a:pPr algn="r"/>
            <a:r>
              <a:rPr lang="en-US" b="1" dirty="0" smtClean="0">
                <a:solidFill>
                  <a:srgbClr val="FF0000"/>
                </a:solidFill>
                <a:latin typeface="Times New Roman" panose="02020603050405020304" pitchFamily="18" charset="0"/>
                <a:cs typeface="Times New Roman" panose="02020603050405020304" pitchFamily="18" charset="0"/>
              </a:rPr>
              <a:t>CYPRUS </a:t>
            </a:r>
          </a:p>
          <a:p>
            <a:pPr algn="r"/>
            <a:r>
              <a:rPr lang="en-US" sz="1200" dirty="0" smtClean="0">
                <a:solidFill>
                  <a:srgbClr val="0477C8"/>
                </a:solidFill>
                <a:latin typeface="Times New Roman" panose="02020603050405020304" pitchFamily="18" charset="0"/>
                <a:cs typeface="Times New Roman" panose="02020603050405020304" pitchFamily="18" charset="0"/>
              </a:rPr>
              <a:t>EDEX </a:t>
            </a:r>
            <a:r>
              <a:rPr lang="en-US" sz="1200" dirty="0">
                <a:solidFill>
                  <a:srgbClr val="0477C8"/>
                </a:solidFill>
                <a:latin typeface="Times New Roman" panose="02020603050405020304" pitchFamily="18" charset="0"/>
                <a:cs typeface="Times New Roman" panose="02020603050405020304" pitchFamily="18" charset="0"/>
              </a:rPr>
              <a:t>- EDUCATIONAL EXCELLENCE CORPORATION LIMITED</a:t>
            </a:r>
          </a:p>
        </p:txBody>
      </p:sp>
      <p:sp>
        <p:nvSpPr>
          <p:cNvPr id="33" name="Rectangle 32"/>
          <p:cNvSpPr/>
          <p:nvPr/>
        </p:nvSpPr>
        <p:spPr>
          <a:xfrm>
            <a:off x="762000" y="2209800"/>
            <a:ext cx="1674535" cy="738664"/>
          </a:xfrm>
          <a:prstGeom prst="rect">
            <a:avLst/>
          </a:prstGeom>
        </p:spPr>
        <p:txBody>
          <a:bodyPr wrap="square">
            <a:spAutoFit/>
          </a:bodyPr>
          <a:lstStyle/>
          <a:p>
            <a:pPr algn="r"/>
            <a:r>
              <a:rPr lang="en-US" b="1" dirty="0" smtClean="0">
                <a:solidFill>
                  <a:srgbClr val="FF0000"/>
                </a:solidFill>
                <a:latin typeface="Times New Roman" panose="02020603050405020304" pitchFamily="18" charset="0"/>
                <a:cs typeface="Times New Roman" panose="02020603050405020304" pitchFamily="18" charset="0"/>
              </a:rPr>
              <a:t>FRANCE </a:t>
            </a:r>
            <a:endParaRPr lang="en-US" b="1" dirty="0">
              <a:solidFill>
                <a:srgbClr val="FF0000"/>
              </a:solidFill>
              <a:latin typeface="Times New Roman" panose="02020603050405020304" pitchFamily="18" charset="0"/>
              <a:cs typeface="Times New Roman" panose="02020603050405020304" pitchFamily="18" charset="0"/>
            </a:endParaRPr>
          </a:p>
          <a:p>
            <a:pPr algn="r"/>
            <a:r>
              <a:rPr lang="en-US" sz="1200" dirty="0" smtClean="0">
                <a:solidFill>
                  <a:srgbClr val="0477C8"/>
                </a:solidFill>
                <a:latin typeface="Times New Roman" panose="02020603050405020304" pitchFamily="18" charset="0"/>
                <a:cs typeface="Times New Roman" panose="02020603050405020304" pitchFamily="18" charset="0"/>
              </a:rPr>
              <a:t>UNIVERSITE </a:t>
            </a:r>
            <a:r>
              <a:rPr lang="en-US" sz="1200" dirty="0">
                <a:solidFill>
                  <a:srgbClr val="0477C8"/>
                </a:solidFill>
                <a:latin typeface="Times New Roman" panose="02020603050405020304" pitchFamily="18" charset="0"/>
                <a:cs typeface="Times New Roman" panose="02020603050405020304" pitchFamily="18" charset="0"/>
              </a:rPr>
              <a:t>DE MONTPELLIER</a:t>
            </a:r>
          </a:p>
        </p:txBody>
      </p:sp>
      <p:sp>
        <p:nvSpPr>
          <p:cNvPr id="22" name="Hexagon 21"/>
          <p:cNvSpPr/>
          <p:nvPr/>
        </p:nvSpPr>
        <p:spPr>
          <a:xfrm rot="2039941">
            <a:off x="2516282" y="2206990"/>
            <a:ext cx="3411160" cy="2888607"/>
          </a:xfrm>
          <a:prstGeom prst="hexagon">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28178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P spid="28" grpId="0"/>
      <p:bldP spid="29" grpId="0"/>
      <p:bldP spid="30" grpId="0"/>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IN" b="1" dirty="0" smtClean="0">
                <a:solidFill>
                  <a:schemeClr val="tx1"/>
                </a:solidFill>
                <a:latin typeface="Bookman Old Style" pitchFamily="18" charset="0"/>
              </a:rPr>
              <a:t>Outline</a:t>
            </a:r>
            <a:endParaRPr lang="en-IN"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762000"/>
            <a:ext cx="8382000" cy="4114800"/>
          </a:xfrm>
        </p:spPr>
        <p:txBody>
          <a:bodyPr>
            <a:normAutofit/>
          </a:bodyPr>
          <a:lstStyle/>
          <a:p>
            <a:pPr algn="just"/>
            <a:r>
              <a:rPr lang="en-IN" sz="2000" dirty="0" smtClean="0"/>
              <a:t>Context: NAAC Initiative towards GPs &amp; Benchmarking Approach</a:t>
            </a:r>
          </a:p>
          <a:p>
            <a:pPr algn="just"/>
            <a:r>
              <a:rPr lang="en-IN" sz="2000" dirty="0" smtClean="0"/>
              <a:t>Methodology of the Compilation of Good Practices</a:t>
            </a:r>
          </a:p>
          <a:p>
            <a:pPr algn="just"/>
            <a:r>
              <a:rPr lang="en-IN" sz="2000" dirty="0" smtClean="0"/>
              <a:t>Background, Development &amp; Definition of the Compilation of Good Practices</a:t>
            </a:r>
          </a:p>
          <a:p>
            <a:pPr algn="just"/>
            <a:r>
              <a:rPr lang="en-IN" sz="2000" dirty="0" smtClean="0"/>
              <a:t>Examples, Identified Themes &amp; Sample Template of GPs</a:t>
            </a:r>
          </a:p>
          <a:p>
            <a:pPr algn="just"/>
            <a:r>
              <a:rPr lang="en-IN" sz="2000" dirty="0" smtClean="0"/>
              <a:t>Challenges &amp; Way forward of GPs</a:t>
            </a:r>
          </a:p>
          <a:p>
            <a:pPr algn="just"/>
            <a:r>
              <a:rPr lang="en-IN" sz="2000" dirty="0" smtClean="0"/>
              <a:t>EQUAM-BI: Objectives, Partners, Expected outcome &amp; Motivation</a:t>
            </a:r>
          </a:p>
          <a:p>
            <a:pPr algn="just"/>
            <a:r>
              <a:rPr lang="en-IN" sz="2000" dirty="0" smtClean="0"/>
              <a:t>EQUAM-BI: Major Achievements/Tasks</a:t>
            </a:r>
          </a:p>
          <a:p>
            <a:pPr algn="just"/>
            <a:r>
              <a:rPr lang="en-IN" sz="2000" dirty="0" smtClean="0"/>
              <a:t>EQUAM-BI: Next Steps &amp; Way forward</a:t>
            </a:r>
          </a:p>
          <a:p>
            <a:pPr algn="just"/>
            <a:r>
              <a:rPr lang="en-IN" sz="2000" dirty="0" smtClean="0"/>
              <a:t>EQUAM-BI: Linking RAF with International Project </a:t>
            </a:r>
          </a:p>
          <a:p>
            <a:pPr algn="just"/>
            <a:endParaRPr lang="en-IN" sz="2000" dirty="0" smtClean="0"/>
          </a:p>
          <a:p>
            <a:pPr algn="just"/>
            <a:endParaRPr lang="en-IN" sz="2000" dirty="0" smtClean="0"/>
          </a:p>
          <a:p>
            <a:endParaRPr lang="en-IN" dirty="0" smtClean="0"/>
          </a:p>
          <a:p>
            <a:endParaRPr lang="en-IN" dirty="0" smtClean="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405842" cy="571504"/>
          </a:xfrm>
        </p:spPr>
        <p:txBody>
          <a:bodyPr>
            <a:normAutofit fontScale="90000"/>
          </a:bodyPr>
          <a:lstStyle/>
          <a:p>
            <a:r>
              <a:rPr lang="en-GB" sz="2200" b="1" dirty="0" smtClean="0"/>
              <a:t>EQUAM-BI:  The project has following partners</a:t>
            </a:r>
            <a:r>
              <a:rPr lang="en-US" sz="2200" b="1" dirty="0" smtClean="0"/>
              <a:t> from India &amp; Europe</a:t>
            </a:r>
            <a:r>
              <a:rPr lang="en-GB" sz="2200" b="1" dirty="0" smtClean="0"/>
              <a:t>:</a:t>
            </a:r>
            <a:endParaRPr lang="en-GB" dirty="0"/>
          </a:p>
        </p:txBody>
      </p:sp>
      <p:sp>
        <p:nvSpPr>
          <p:cNvPr id="3" name="Content Placeholder 2"/>
          <p:cNvSpPr>
            <a:spLocks noGrp="1"/>
          </p:cNvSpPr>
          <p:nvPr>
            <p:ph idx="1"/>
          </p:nvPr>
        </p:nvSpPr>
        <p:spPr>
          <a:xfrm>
            <a:off x="457200" y="1000108"/>
            <a:ext cx="8472518" cy="5643602"/>
          </a:xfrm>
        </p:spPr>
        <p:txBody>
          <a:bodyPr>
            <a:normAutofit fontScale="40000" lnSpcReduction="20000"/>
          </a:bodyPr>
          <a:lstStyle/>
          <a:p>
            <a:pPr>
              <a:buNone/>
            </a:pPr>
            <a:r>
              <a:rPr lang="en-GB" sz="4200" b="1" dirty="0" smtClean="0"/>
              <a:t>Consortium Composition </a:t>
            </a:r>
          </a:p>
          <a:p>
            <a:pPr>
              <a:buNone/>
            </a:pPr>
            <a:endParaRPr lang="en-IN" dirty="0" smtClean="0"/>
          </a:p>
          <a:p>
            <a:pPr>
              <a:buNone/>
            </a:pPr>
            <a:r>
              <a:rPr lang="en-GB" sz="3400" b="1" u="sng" dirty="0" smtClean="0"/>
              <a:t>European Partners</a:t>
            </a:r>
            <a:endParaRPr lang="en-IN" sz="3400" dirty="0" smtClean="0"/>
          </a:p>
          <a:p>
            <a:pPr lvl="0" indent="-257175">
              <a:buFont typeface="Wingdings" pitchFamily="2" charset="2"/>
              <a:buChar char="v"/>
            </a:pPr>
            <a:r>
              <a:rPr lang="en-GB" sz="4000" dirty="0" smtClean="0"/>
              <a:t>Co-ordinator/Grant Holder/</a:t>
            </a:r>
            <a:r>
              <a:rPr lang="en-GB" sz="4000" dirty="0" err="1" smtClean="0"/>
              <a:t>Universitat</a:t>
            </a:r>
            <a:r>
              <a:rPr lang="en-GB" sz="4000" dirty="0" smtClean="0"/>
              <a:t> de Barcelona – UB- Spain</a:t>
            </a:r>
            <a:endParaRPr lang="en-IN" sz="4000" dirty="0" smtClean="0"/>
          </a:p>
          <a:p>
            <a:pPr lvl="0" indent="-257175">
              <a:buFont typeface="Wingdings" pitchFamily="2" charset="2"/>
              <a:buChar char="v"/>
            </a:pPr>
            <a:r>
              <a:rPr lang="en-GB" sz="4000" dirty="0" smtClean="0"/>
              <a:t>National Agency for Quality Assurance and Accreditation of Spain–ANECA-Spain</a:t>
            </a:r>
            <a:endParaRPr lang="en-IN" sz="4000" dirty="0" smtClean="0"/>
          </a:p>
          <a:p>
            <a:pPr lvl="0" indent="-257175">
              <a:buFont typeface="Wingdings" pitchFamily="2" charset="2"/>
              <a:buChar char="v"/>
            </a:pPr>
            <a:r>
              <a:rPr lang="en-GB" sz="4000" dirty="0" err="1" smtClean="0"/>
              <a:t>Kungliga</a:t>
            </a:r>
            <a:r>
              <a:rPr lang="en-GB" sz="4000" dirty="0" smtClean="0"/>
              <a:t> </a:t>
            </a:r>
            <a:r>
              <a:rPr lang="en-GB" sz="4000" dirty="0" err="1" smtClean="0"/>
              <a:t>Tekniska</a:t>
            </a:r>
            <a:r>
              <a:rPr lang="en-GB" sz="4000" dirty="0" smtClean="0"/>
              <a:t> </a:t>
            </a:r>
            <a:r>
              <a:rPr lang="en-GB" sz="4000" dirty="0" err="1" smtClean="0"/>
              <a:t>Hoegskolan</a:t>
            </a:r>
            <a:r>
              <a:rPr lang="en-GB" sz="4000" dirty="0" smtClean="0"/>
              <a:t>- KTH –Sweden </a:t>
            </a:r>
            <a:endParaRPr lang="en-IN" sz="4000" dirty="0" smtClean="0"/>
          </a:p>
          <a:p>
            <a:pPr lvl="0" indent="-257175">
              <a:buFont typeface="Wingdings" pitchFamily="2" charset="2"/>
              <a:buChar char="v"/>
            </a:pPr>
            <a:r>
              <a:rPr lang="en-GB" sz="4000" dirty="0" err="1" smtClean="0"/>
              <a:t>Università</a:t>
            </a:r>
            <a:r>
              <a:rPr lang="en-GB" sz="4000" dirty="0" smtClean="0"/>
              <a:t> </a:t>
            </a:r>
            <a:r>
              <a:rPr lang="en-GB" sz="4000" dirty="0" err="1" smtClean="0"/>
              <a:t>degli</a:t>
            </a:r>
            <a:r>
              <a:rPr lang="en-GB" sz="4000" dirty="0" smtClean="0"/>
              <a:t> </a:t>
            </a:r>
            <a:r>
              <a:rPr lang="en-GB" sz="4000" dirty="0" err="1" smtClean="0"/>
              <a:t>Studi</a:t>
            </a:r>
            <a:r>
              <a:rPr lang="en-GB" sz="4000" dirty="0" smtClean="0"/>
              <a:t> </a:t>
            </a:r>
            <a:r>
              <a:rPr lang="en-GB" sz="4000" dirty="0" err="1" smtClean="0"/>
              <a:t>di</a:t>
            </a:r>
            <a:r>
              <a:rPr lang="en-GB" sz="4000" dirty="0" smtClean="0"/>
              <a:t> Roma “La </a:t>
            </a:r>
            <a:r>
              <a:rPr lang="en-GB" sz="4000" dirty="0" err="1" smtClean="0"/>
              <a:t>Sapienza</a:t>
            </a:r>
            <a:r>
              <a:rPr lang="en-GB" sz="4000" dirty="0" smtClean="0"/>
              <a:t>”- UNIROMA1–Italy </a:t>
            </a:r>
            <a:endParaRPr lang="en-IN" sz="4000" dirty="0" smtClean="0"/>
          </a:p>
          <a:p>
            <a:pPr lvl="0" indent="-257175">
              <a:buFont typeface="Wingdings" pitchFamily="2" charset="2"/>
              <a:buChar char="v"/>
            </a:pPr>
            <a:r>
              <a:rPr lang="en-GB" sz="4000" dirty="0" err="1" smtClean="0"/>
              <a:t>Université</a:t>
            </a:r>
            <a:r>
              <a:rPr lang="en-GB" sz="4000" dirty="0" smtClean="0"/>
              <a:t> de Montpellier- UM-France</a:t>
            </a:r>
            <a:endParaRPr lang="en-IN" sz="4000" dirty="0" smtClean="0"/>
          </a:p>
          <a:p>
            <a:pPr lvl="0" indent="-257175">
              <a:buFont typeface="Wingdings" pitchFamily="2" charset="2"/>
              <a:buChar char="v"/>
            </a:pPr>
            <a:r>
              <a:rPr lang="en-GB" sz="4000" dirty="0" smtClean="0"/>
              <a:t>University of Nicosia  UN–</a:t>
            </a:r>
            <a:r>
              <a:rPr lang="en-GB" sz="4000" dirty="0" err="1" smtClean="0"/>
              <a:t>Cyrpus</a:t>
            </a:r>
            <a:r>
              <a:rPr lang="en-GB" sz="4000" dirty="0" smtClean="0"/>
              <a:t> </a:t>
            </a:r>
            <a:endParaRPr lang="en-IN" sz="4000" dirty="0" smtClean="0"/>
          </a:p>
          <a:p>
            <a:pPr>
              <a:buNone/>
            </a:pPr>
            <a:r>
              <a:rPr lang="en-GB" b="1" dirty="0" smtClean="0"/>
              <a:t> </a:t>
            </a:r>
            <a:endParaRPr lang="en-IN" dirty="0" smtClean="0"/>
          </a:p>
          <a:p>
            <a:pPr>
              <a:buNone/>
            </a:pPr>
            <a:r>
              <a:rPr lang="en-GB" sz="3400" b="1" u="sng" dirty="0" smtClean="0"/>
              <a:t>Indian Partners</a:t>
            </a:r>
            <a:endParaRPr lang="en-IN" sz="3400" dirty="0" smtClean="0"/>
          </a:p>
          <a:p>
            <a:pPr marL="361950" lvl="0" indent="-276225">
              <a:buFont typeface="Wingdings" pitchFamily="2" charset="2"/>
              <a:buChar char="ü"/>
            </a:pPr>
            <a:r>
              <a:rPr lang="en-GB" sz="3800" dirty="0" smtClean="0"/>
              <a:t>National Assessment and Accreditation Council – NAAC (Indian Co-ordinator)</a:t>
            </a:r>
            <a:endParaRPr lang="en-IN" sz="3800" dirty="0" smtClean="0"/>
          </a:p>
          <a:p>
            <a:pPr marL="361950" lvl="0" indent="-276225">
              <a:buFont typeface="Wingdings" pitchFamily="2" charset="2"/>
              <a:buChar char="ü"/>
            </a:pPr>
            <a:r>
              <a:rPr lang="en-GB" sz="3800" dirty="0" smtClean="0"/>
              <a:t>Jadavpur University –JU</a:t>
            </a:r>
            <a:endParaRPr lang="en-IN" sz="3800" dirty="0" smtClean="0"/>
          </a:p>
          <a:p>
            <a:pPr marL="361950" lvl="0" indent="-276225">
              <a:buFont typeface="Wingdings" pitchFamily="2" charset="2"/>
              <a:buChar char="ü"/>
            </a:pPr>
            <a:r>
              <a:rPr lang="en-GB" sz="3800" dirty="0" smtClean="0"/>
              <a:t>Symbiosis International University – SIU </a:t>
            </a:r>
            <a:endParaRPr lang="en-IN" sz="3800" dirty="0" smtClean="0"/>
          </a:p>
          <a:p>
            <a:pPr marL="361950" lvl="0" indent="-276225">
              <a:buFont typeface="Wingdings" pitchFamily="2" charset="2"/>
              <a:buChar char="ü"/>
            </a:pPr>
            <a:r>
              <a:rPr lang="en-GB" sz="3800" dirty="0" smtClean="0"/>
              <a:t>Indian Institute Of Technology Madras – IITM</a:t>
            </a:r>
            <a:endParaRPr lang="en-IN" sz="3800" dirty="0" smtClean="0"/>
          </a:p>
          <a:p>
            <a:pPr marL="361950" lvl="0" indent="-276225">
              <a:buFont typeface="Wingdings" pitchFamily="2" charset="2"/>
              <a:buChar char="ü"/>
            </a:pPr>
            <a:r>
              <a:rPr lang="en-GB" sz="3800" dirty="0" smtClean="0"/>
              <a:t>University of Mysore - UOM</a:t>
            </a:r>
            <a:endParaRPr lang="en-IN" sz="3800" dirty="0" smtClean="0"/>
          </a:p>
          <a:p>
            <a:pPr marL="361950" lvl="0" indent="-276225">
              <a:buFont typeface="Wingdings" pitchFamily="2" charset="2"/>
              <a:buChar char="ü"/>
            </a:pPr>
            <a:r>
              <a:rPr lang="en-GB" sz="3800" dirty="0" smtClean="0"/>
              <a:t>Shivaji University, Kolhapur – SUK </a:t>
            </a:r>
            <a:endParaRPr lang="en-IN" sz="3800" dirty="0" smtClean="0"/>
          </a:p>
          <a:p>
            <a:pPr marL="361950" lvl="0" indent="-276225">
              <a:buFont typeface="Wingdings" pitchFamily="2" charset="2"/>
              <a:buChar char="ü"/>
            </a:pPr>
            <a:r>
              <a:rPr lang="en-GB" sz="3800" dirty="0" smtClean="0"/>
              <a:t>Edulink Private Limited – EDULINK </a:t>
            </a:r>
            <a:endParaRPr lang="en-IN" sz="3800" dirty="0" smtClean="0"/>
          </a:p>
          <a:p>
            <a:pPr marL="361950" lvl="0" indent="-276225">
              <a:buFont typeface="Wingdings" pitchFamily="2" charset="2"/>
              <a:buChar char="ü"/>
            </a:pPr>
            <a:r>
              <a:rPr lang="en-GB" sz="3800" dirty="0" smtClean="0"/>
              <a:t>Mangalore University - MU</a:t>
            </a:r>
            <a:endParaRPr lang="en-IN" sz="3800" dirty="0" smtClean="0"/>
          </a:p>
          <a:p>
            <a:endParaRPr lang="en-GB" dirty="0"/>
          </a:p>
        </p:txBody>
      </p:sp>
    </p:spTree>
    <p:extLst>
      <p:ext uri="{BB962C8B-B14F-4D97-AF65-F5344CB8AC3E}">
        <p14:creationId xmlns:p14="http://schemas.microsoft.com/office/powerpoint/2010/main" val="364302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43508" y="836713"/>
            <a:ext cx="3985559" cy="172819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Date Placeholder 1"/>
          <p:cNvSpPr>
            <a:spLocks noGrp="1"/>
          </p:cNvSpPr>
          <p:nvPr>
            <p:ph type="dt" sz="half" idx="10"/>
          </p:nvPr>
        </p:nvSpPr>
        <p:spPr/>
        <p:txBody>
          <a:bodyPr/>
          <a:lstStyle/>
          <a:p>
            <a:r>
              <a:rPr lang="en-US" dirty="0" smtClean="0"/>
              <a:t>7-8 December, 2018</a:t>
            </a:r>
            <a:endParaRPr lang="en-US" dirty="0"/>
          </a:p>
        </p:txBody>
      </p:sp>
      <p:sp>
        <p:nvSpPr>
          <p:cNvPr id="7" name="Title 1"/>
          <p:cNvSpPr txBox="1">
            <a:spLocks/>
          </p:cNvSpPr>
          <p:nvPr/>
        </p:nvSpPr>
        <p:spPr>
          <a:xfrm>
            <a:off x="89502" y="116632"/>
            <a:ext cx="8748972" cy="895892"/>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EQUAMBI</a:t>
            </a:r>
            <a:endParaRPr lang="en-US" sz="2800" b="1" i="1" dirty="0">
              <a:solidFill>
                <a:srgbClr val="FF0000"/>
              </a:solidFill>
              <a:latin typeface="Times New Roman" panose="02020603050405020304" pitchFamily="18" charset="0"/>
              <a:cs typeface="Times New Roman" panose="02020603050405020304" pitchFamily="18" charset="0"/>
            </a:endParaRPr>
          </a:p>
          <a:p>
            <a:pPr algn="ctr"/>
            <a:r>
              <a:rPr lang="en-US" sz="2100" b="1" dirty="0" smtClean="0">
                <a:solidFill>
                  <a:srgbClr val="FF0000"/>
                </a:solidFill>
                <a:latin typeface="Times New Roman" panose="02020603050405020304" pitchFamily="18" charset="0"/>
                <a:cs typeface="Times New Roman" panose="02020603050405020304" pitchFamily="18" charset="0"/>
              </a:rPr>
              <a:t>E</a:t>
            </a:r>
            <a:r>
              <a:rPr lang="en-US" sz="2100" dirty="0" smtClean="0">
                <a:solidFill>
                  <a:srgbClr val="0070C0"/>
                </a:solidFill>
                <a:latin typeface="Times New Roman" panose="02020603050405020304" pitchFamily="18" charset="0"/>
                <a:cs typeface="Times New Roman" panose="02020603050405020304" pitchFamily="18" charset="0"/>
              </a:rPr>
              <a:t>nhancing </a:t>
            </a:r>
            <a:r>
              <a:rPr lang="en-US" sz="2100" b="1" dirty="0" smtClean="0">
                <a:solidFill>
                  <a:srgbClr val="FF0000"/>
                </a:solidFill>
                <a:latin typeface="Times New Roman" panose="02020603050405020304" pitchFamily="18" charset="0"/>
                <a:cs typeface="Times New Roman" panose="02020603050405020304" pitchFamily="18" charset="0"/>
              </a:rPr>
              <a:t>Qu</a:t>
            </a:r>
            <a:r>
              <a:rPr lang="en-US" sz="2100" dirty="0" smtClean="0">
                <a:solidFill>
                  <a:srgbClr val="0070C0"/>
                </a:solidFill>
                <a:latin typeface="Times New Roman" panose="02020603050405020304" pitchFamily="18" charset="0"/>
                <a:cs typeface="Times New Roman" panose="02020603050405020304" pitchFamily="18" charset="0"/>
              </a:rPr>
              <a:t>ality Assurance </a:t>
            </a:r>
            <a:r>
              <a:rPr lang="en-US" sz="2100" b="1" dirty="0" smtClean="0">
                <a:solidFill>
                  <a:srgbClr val="FF0000"/>
                </a:solidFill>
                <a:latin typeface="Times New Roman" panose="02020603050405020304" pitchFamily="18" charset="0"/>
                <a:cs typeface="Times New Roman" panose="02020603050405020304" pitchFamily="18" charset="0"/>
              </a:rPr>
              <a:t>M</a:t>
            </a:r>
            <a:r>
              <a:rPr lang="en-US" sz="2100" dirty="0" smtClean="0">
                <a:solidFill>
                  <a:srgbClr val="0070C0"/>
                </a:solidFill>
                <a:latin typeface="Times New Roman" panose="02020603050405020304" pitchFamily="18" charset="0"/>
                <a:cs typeface="Times New Roman" panose="02020603050405020304" pitchFamily="18" charset="0"/>
              </a:rPr>
              <a:t>anagement &amp; </a:t>
            </a:r>
            <a:r>
              <a:rPr lang="en-US" sz="2100" b="1" dirty="0" smtClean="0">
                <a:solidFill>
                  <a:srgbClr val="FF0000"/>
                </a:solidFill>
                <a:latin typeface="Times New Roman" panose="02020603050405020304" pitchFamily="18" charset="0"/>
                <a:cs typeface="Times New Roman" panose="02020603050405020304" pitchFamily="18" charset="0"/>
              </a:rPr>
              <a:t>B</a:t>
            </a:r>
            <a:r>
              <a:rPr lang="en-US" sz="2100" dirty="0" smtClean="0">
                <a:solidFill>
                  <a:srgbClr val="0070C0"/>
                </a:solidFill>
                <a:latin typeface="Times New Roman" panose="02020603050405020304" pitchFamily="18" charset="0"/>
                <a:cs typeface="Times New Roman" panose="02020603050405020304" pitchFamily="18" charset="0"/>
              </a:rPr>
              <a:t>enchmarking Strategies in </a:t>
            </a:r>
            <a:r>
              <a:rPr lang="en-US" sz="2100" b="1" dirty="0" smtClean="0">
                <a:solidFill>
                  <a:srgbClr val="FF0000"/>
                </a:solidFill>
                <a:latin typeface="Times New Roman" panose="02020603050405020304" pitchFamily="18" charset="0"/>
                <a:cs typeface="Times New Roman" panose="02020603050405020304" pitchFamily="18" charset="0"/>
              </a:rPr>
              <a:t>I</a:t>
            </a:r>
            <a:r>
              <a:rPr lang="en-US" sz="2100" dirty="0" smtClean="0">
                <a:solidFill>
                  <a:srgbClr val="0070C0"/>
                </a:solidFill>
                <a:latin typeface="Times New Roman" panose="02020603050405020304" pitchFamily="18" charset="0"/>
                <a:cs typeface="Times New Roman" panose="02020603050405020304" pitchFamily="18" charset="0"/>
              </a:rPr>
              <a:t>ndian Universities</a:t>
            </a:r>
            <a:endParaRPr lang="en-US" sz="2100" i="1" dirty="0">
              <a:solidFill>
                <a:srgbClr val="D09E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4950042" y="764704"/>
            <a:ext cx="2214246" cy="1224136"/>
          </a:xfrm>
          <a:prstGeom prst="cloudCallout">
            <a:avLst>
              <a:gd name="adj1" fmla="val -29923"/>
              <a:gd name="adj2" fmla="val 81749"/>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Distribution of </a:t>
            </a:r>
            <a:r>
              <a:rPr lang="en-US" sz="2000" b="1" dirty="0" smtClean="0"/>
              <a:t>Euros  704,132/-</a:t>
            </a:r>
            <a:endParaRPr lang="en-US" sz="2000" b="1" dirty="0"/>
          </a:p>
        </p:txBody>
      </p:sp>
      <p:graphicFrame>
        <p:nvGraphicFramePr>
          <p:cNvPr id="12" name="Chart 11"/>
          <p:cNvGraphicFramePr/>
          <p:nvPr>
            <p:extLst>
              <p:ext uri="{D42A27DB-BD31-4B8C-83A1-F6EECF244321}">
                <p14:modId xmlns:p14="http://schemas.microsoft.com/office/powerpoint/2010/main" val="2642700163"/>
              </p:ext>
            </p:extLst>
          </p:nvPr>
        </p:nvGraphicFramePr>
        <p:xfrm>
          <a:off x="3124655" y="2204864"/>
          <a:ext cx="5865020" cy="4076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411162"/>
          </a:xfrm>
        </p:spPr>
        <p:txBody>
          <a:bodyPr>
            <a:noAutofit/>
          </a:bodyPr>
          <a:lstStyle/>
          <a:p>
            <a:pPr algn="just"/>
            <a:r>
              <a:rPr lang="en-US" sz="2400" b="1" dirty="0" smtClean="0"/>
              <a:t>EQUAM-BI Project: Expected Outcome</a:t>
            </a:r>
            <a:endParaRPr lang="en-GB" b="1" dirty="0"/>
          </a:p>
        </p:txBody>
      </p:sp>
      <p:sp>
        <p:nvSpPr>
          <p:cNvPr id="3" name="Content Placeholder 2"/>
          <p:cNvSpPr>
            <a:spLocks noGrp="1"/>
          </p:cNvSpPr>
          <p:nvPr>
            <p:ph idx="1"/>
          </p:nvPr>
        </p:nvSpPr>
        <p:spPr>
          <a:xfrm>
            <a:off x="457200" y="914400"/>
            <a:ext cx="8229600" cy="4300551"/>
          </a:xfrm>
        </p:spPr>
        <p:txBody>
          <a:bodyPr>
            <a:normAutofit lnSpcReduction="10000"/>
          </a:bodyPr>
          <a:lstStyle/>
          <a:p>
            <a:pPr algn="just"/>
            <a:r>
              <a:rPr lang="en-US" sz="2400" dirty="0" smtClean="0"/>
              <a:t>Partnering with leading EU institutions and organizations to nurture a sustainable benchmarking culture.</a:t>
            </a:r>
            <a:endParaRPr lang="en-IN" sz="2400" dirty="0" smtClean="0"/>
          </a:p>
          <a:p>
            <a:pPr algn="just"/>
            <a:r>
              <a:rPr lang="en-US" sz="2400" dirty="0" smtClean="0"/>
              <a:t>Creating capacity for improving quality of teaching-learning, research and innovation, academic leadership.</a:t>
            </a:r>
            <a:endParaRPr lang="en-IN" sz="2400" dirty="0" smtClean="0"/>
          </a:p>
          <a:p>
            <a:pPr algn="just"/>
            <a:r>
              <a:rPr lang="en-US" sz="2400" dirty="0" smtClean="0"/>
              <a:t>Collection of relevant data to enable the study and updating of benchmarking methodologies.</a:t>
            </a:r>
            <a:endParaRPr lang="en-IN" sz="2400" dirty="0" smtClean="0"/>
          </a:p>
          <a:p>
            <a:pPr algn="just"/>
            <a:r>
              <a:rPr lang="en-US" sz="2400" dirty="0" smtClean="0"/>
              <a:t>Creating frameworks for ensuring successful and sustainable partnerships with institutions of higher education in Europe to promote internationalization.</a:t>
            </a:r>
            <a:endParaRPr lang="en-GB" sz="2400" dirty="0" smtClean="0"/>
          </a:p>
          <a:p>
            <a:endParaRPr lang="en-GB" dirty="0"/>
          </a:p>
        </p:txBody>
      </p:sp>
    </p:spTree>
    <p:extLst>
      <p:ext uri="{BB962C8B-B14F-4D97-AF65-F5344CB8AC3E}">
        <p14:creationId xmlns:p14="http://schemas.microsoft.com/office/powerpoint/2010/main" val="68432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000108"/>
            <a:ext cx="7467600" cy="411162"/>
          </a:xfrm>
        </p:spPr>
        <p:txBody>
          <a:bodyPr>
            <a:noAutofit/>
          </a:bodyPr>
          <a:lstStyle/>
          <a:p>
            <a:pPr algn="l"/>
            <a:r>
              <a:rPr lang="en-US" sz="2400" b="1" dirty="0" smtClean="0">
                <a:solidFill>
                  <a:schemeClr val="tx1"/>
                </a:solidFill>
              </a:rPr>
              <a:t>EQUAM-BI Project - Motivation</a:t>
            </a:r>
            <a:endParaRPr lang="en-US" sz="2400" dirty="0">
              <a:solidFill>
                <a:schemeClr val="tx1"/>
              </a:solidFill>
            </a:endParaRPr>
          </a:p>
        </p:txBody>
      </p:sp>
      <p:sp>
        <p:nvSpPr>
          <p:cNvPr id="3" name="Content Placeholder 2"/>
          <p:cNvSpPr>
            <a:spLocks noGrp="1"/>
          </p:cNvSpPr>
          <p:nvPr>
            <p:ph sz="quarter" idx="1"/>
          </p:nvPr>
        </p:nvSpPr>
        <p:spPr>
          <a:xfrm>
            <a:off x="357158" y="1527048"/>
            <a:ext cx="8405842" cy="5330952"/>
          </a:xfrm>
        </p:spPr>
        <p:txBody>
          <a:bodyPr>
            <a:normAutofit/>
          </a:bodyPr>
          <a:lstStyle/>
          <a:p>
            <a:pPr marL="180975" indent="-161925" algn="just"/>
            <a:r>
              <a:rPr lang="en-US" sz="1800" dirty="0" smtClean="0"/>
              <a:t>Indian HE recognises that, when applied properly, benchmarking can be a very powerful tool through which organizations can learn from the experiences and innovations of others. </a:t>
            </a:r>
          </a:p>
          <a:p>
            <a:pPr marL="180975" indent="-161925" algn="just"/>
            <a:r>
              <a:rPr lang="en-US" sz="1800" dirty="0" smtClean="0"/>
              <a:t>Through a collaborative and intelligent approach to benchmarking, organizations can identify the processes, innovations and best practices of each other and, with due respect to context, apply enhanced management decision-making resulting in individual and mutual benefits. </a:t>
            </a:r>
          </a:p>
          <a:p>
            <a:pPr marL="180975" indent="-161925" algn="just"/>
            <a:r>
              <a:rPr lang="en-US" sz="1800" dirty="0" smtClean="0"/>
              <a:t>In this sense, despite having the second largest higher education system in the world, India faces major challenges within this essential sector. </a:t>
            </a:r>
          </a:p>
          <a:p>
            <a:pPr marL="180975" indent="-161925" algn="just"/>
            <a:r>
              <a:rPr lang="en-US" sz="1800" dirty="0" smtClean="0"/>
              <a:t>The project is designed to address the most significant and overarching of these challenges - inconsistent or inadequate Quality Assurance management to properly support the governance and decision making required for institutional advancement and enhancement. </a:t>
            </a:r>
          </a:p>
          <a:p>
            <a:endParaRPr lang="en-US" dirty="0"/>
          </a:p>
        </p:txBody>
      </p:sp>
      <p:sp>
        <p:nvSpPr>
          <p:cNvPr id="6" name="Rectangle 5"/>
          <p:cNvSpPr/>
          <p:nvPr/>
        </p:nvSpPr>
        <p:spPr>
          <a:xfrm>
            <a:off x="214282" y="285728"/>
            <a:ext cx="8572560" cy="646331"/>
          </a:xfrm>
          <a:prstGeom prst="rect">
            <a:avLst/>
          </a:prstGeom>
        </p:spPr>
        <p:txBody>
          <a:bodyPr wrap="square">
            <a:spAutoFit/>
          </a:bodyPr>
          <a:lstStyle/>
          <a:p>
            <a:pPr marL="0" indent="0" algn="just">
              <a:buNone/>
            </a:pPr>
            <a:r>
              <a:rPr lang="en-GB" sz="1800" b="1" dirty="0" smtClean="0"/>
              <a:t>Expected impact in short and long term at individual, institutional and/or HE system level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a:bodyPr>
          <a:lstStyle/>
          <a:p>
            <a:pPr algn="l"/>
            <a:r>
              <a:rPr lang="en-US" sz="1800" b="1" dirty="0" smtClean="0">
                <a:solidFill>
                  <a:schemeClr val="tx1"/>
                </a:solidFill>
              </a:rPr>
              <a:t>EQUAM-BI Project - Motivation </a:t>
            </a:r>
            <a:r>
              <a:rPr lang="en-US" sz="1200" b="1" i="1" dirty="0" smtClean="0">
                <a:solidFill>
                  <a:schemeClr val="tx1"/>
                </a:solidFill>
              </a:rPr>
              <a:t>Continues…</a:t>
            </a:r>
            <a:endParaRPr lang="en-US" sz="1600" i="1" dirty="0"/>
          </a:p>
        </p:txBody>
      </p:sp>
      <p:sp>
        <p:nvSpPr>
          <p:cNvPr id="3" name="Content Placeholder 2"/>
          <p:cNvSpPr>
            <a:spLocks noGrp="1"/>
          </p:cNvSpPr>
          <p:nvPr>
            <p:ph sz="quarter" idx="1"/>
          </p:nvPr>
        </p:nvSpPr>
        <p:spPr>
          <a:xfrm>
            <a:off x="457200" y="838200"/>
            <a:ext cx="8305800" cy="5635752"/>
          </a:xfrm>
        </p:spPr>
        <p:txBody>
          <a:bodyPr>
            <a:normAutofit fontScale="92500" lnSpcReduction="20000"/>
          </a:bodyPr>
          <a:lstStyle/>
          <a:p>
            <a:pPr algn="just"/>
            <a:r>
              <a:rPr lang="en-US" sz="2300" dirty="0" smtClean="0"/>
              <a:t>Based on a comparative exploration of current activities and planned objectives, against international best practice, this Project will provide a ‘benchmarking toolkit’ and a programme of capacity building / dissemination will provide guidance for Indian universities on how best to improve / enhance their governance and management of ‘quality’. </a:t>
            </a:r>
          </a:p>
          <a:p>
            <a:pPr algn="just"/>
            <a:r>
              <a:rPr lang="en-US" sz="2300" dirty="0" smtClean="0"/>
              <a:t>The project is targeted at three specific and critical areas: teaching and learning; research and innovation; internationalisation. </a:t>
            </a:r>
          </a:p>
          <a:p>
            <a:pPr algn="just"/>
            <a:r>
              <a:rPr lang="en-US" sz="2300" dirty="0" smtClean="0"/>
              <a:t>Involving key HE institutions in India and supported by leading European partners, the Project will provide an enhanced approach to Quality Management involving the focused application of a set of benchmark tools that take account of, and are relevant to, the complex and different contexts within Indian HE. </a:t>
            </a:r>
          </a:p>
          <a:p>
            <a:pPr algn="just"/>
            <a:r>
              <a:rPr lang="en-US" sz="2300" dirty="0" smtClean="0"/>
              <a:t>This will guide and support specific aspects of benchmarking relevant to quality management, but with flexibility in application to cope with the diverse contexts and priorities within and between Indian HEIs .</a:t>
            </a:r>
          </a:p>
          <a:p>
            <a:pPr algn="just"/>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Autofit/>
          </a:bodyPr>
          <a:lstStyle/>
          <a:p>
            <a:pPr algn="l"/>
            <a:r>
              <a:rPr lang="en-US" sz="2000" b="1" dirty="0" smtClean="0">
                <a:solidFill>
                  <a:schemeClr val="tx1"/>
                </a:solidFill>
              </a:rPr>
              <a:t>Rationale for the setting-up of the consortium</a:t>
            </a:r>
            <a:endParaRPr lang="en-US" sz="2000" b="1" dirty="0">
              <a:solidFill>
                <a:schemeClr val="tx1"/>
              </a:solidFill>
            </a:endParaRPr>
          </a:p>
        </p:txBody>
      </p:sp>
      <p:sp>
        <p:nvSpPr>
          <p:cNvPr id="3" name="Content Placeholder 2"/>
          <p:cNvSpPr>
            <a:spLocks noGrp="1"/>
          </p:cNvSpPr>
          <p:nvPr>
            <p:ph sz="quarter" idx="1"/>
          </p:nvPr>
        </p:nvSpPr>
        <p:spPr>
          <a:xfrm>
            <a:off x="457200" y="838200"/>
            <a:ext cx="8258204" cy="5635752"/>
          </a:xfrm>
        </p:spPr>
        <p:txBody>
          <a:bodyPr>
            <a:normAutofit fontScale="77500" lnSpcReduction="20000"/>
          </a:bodyPr>
          <a:lstStyle/>
          <a:p>
            <a:pPr algn="just"/>
            <a:r>
              <a:rPr lang="en-US" dirty="0" smtClean="0"/>
              <a:t>‘</a:t>
            </a:r>
            <a:r>
              <a:rPr lang="en-US" sz="3100" dirty="0" smtClean="0"/>
              <a:t>Benchmarking’ provides a potential mechanism to demonstrate current achievements and ‘standing’ and, importantly, provide QA management with an evidence base to inform the short and medium term and strategic decision-making required to improve/enhance quality, and demonstrate that this has been achieved. </a:t>
            </a:r>
          </a:p>
          <a:p>
            <a:pPr algn="just"/>
            <a:r>
              <a:rPr lang="en-US" sz="3100" dirty="0" smtClean="0"/>
              <a:t>The Consortium is agreed on the need for effective benchmarking that is directed to providing context-relevant and sustainable support (as opposed to simplistic and often unhelpful ‘ranking’).</a:t>
            </a:r>
          </a:p>
          <a:p>
            <a:pPr algn="just"/>
            <a:r>
              <a:rPr lang="en-US" sz="3100" dirty="0" smtClean="0"/>
              <a:t>The Project brings together European partner HEIs and quality agencies, with an already-proven successful track record in supporting QA/QE in different international contexts, with a series of (‘volunteering’) Indian universities who are keen to be involved in addressing the country’s identified needs for quality improvement in HE.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Autofit/>
          </a:bodyPr>
          <a:lstStyle/>
          <a:p>
            <a:pPr algn="l"/>
            <a:r>
              <a:rPr lang="en-US" sz="2000" b="1" dirty="0" smtClean="0">
                <a:solidFill>
                  <a:schemeClr val="tx1"/>
                </a:solidFill>
              </a:rPr>
              <a:t>Rationale for the setting-up of the consortium</a:t>
            </a:r>
            <a:endParaRPr lang="en-US" sz="1800" dirty="0"/>
          </a:p>
        </p:txBody>
      </p:sp>
      <p:sp>
        <p:nvSpPr>
          <p:cNvPr id="3" name="Content Placeholder 2"/>
          <p:cNvSpPr>
            <a:spLocks noGrp="1"/>
          </p:cNvSpPr>
          <p:nvPr>
            <p:ph sz="quarter" idx="1"/>
          </p:nvPr>
        </p:nvSpPr>
        <p:spPr>
          <a:xfrm>
            <a:off x="457200" y="762000"/>
            <a:ext cx="8115328" cy="5711952"/>
          </a:xfrm>
        </p:spPr>
        <p:txBody>
          <a:bodyPr>
            <a:normAutofit fontScale="92500" lnSpcReduction="10000"/>
          </a:bodyPr>
          <a:lstStyle/>
          <a:p>
            <a:pPr algn="just"/>
            <a:r>
              <a:rPr lang="en-US" dirty="0" smtClean="0"/>
              <a:t>The Indian universities demonstrate a range of fundamentally different contexts and (strategic) priorities, and with governance and management systems that also differ in form, experience and expertise. </a:t>
            </a:r>
          </a:p>
          <a:p>
            <a:pPr algn="just"/>
            <a:r>
              <a:rPr lang="en-US" dirty="0" smtClean="0"/>
              <a:t>The Indian partners never-the-less have a shared view that ‘benchmarking’ will prove vital to their ambitions for quality improvement / enhancement.</a:t>
            </a:r>
          </a:p>
          <a:p>
            <a:pPr algn="just"/>
            <a:r>
              <a:rPr lang="en-US" dirty="0" smtClean="0"/>
              <a:t>Overall leadership within the consortium will be taken by NAAC (to ensure outcomes are relevant to the needs of Indian HE and, in particular, enhancing the links between the agency and the universities drives towards more consistent, effective and efficient Quality management. </a:t>
            </a:r>
          </a:p>
          <a:p>
            <a:pPr algn="just"/>
            <a:r>
              <a:rPr lang="en-US" dirty="0" smtClean="0"/>
              <a:t>Responsibility for overseeing administrative and financial matters rest with the University of Barcelona who have an extensive and excellent track record in managing highly productive EU / EHEA projects in the Euro Med, Latin America and elsewhere.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IN" sz="2400" b="1" dirty="0" smtClean="0">
                <a:solidFill>
                  <a:schemeClr val="tx1"/>
                </a:solidFill>
              </a:rPr>
              <a:t>EQUAM-BI: Survey Initiative on QAM</a:t>
            </a:r>
            <a:endParaRPr lang="en-IN" sz="2400" b="1" dirty="0">
              <a:solidFill>
                <a:schemeClr val="tx1"/>
              </a:solidFill>
            </a:endParaRPr>
          </a:p>
        </p:txBody>
      </p:sp>
      <p:sp>
        <p:nvSpPr>
          <p:cNvPr id="3" name="Content Placeholder 2"/>
          <p:cNvSpPr>
            <a:spLocks noGrp="1"/>
          </p:cNvSpPr>
          <p:nvPr>
            <p:ph sz="quarter" idx="1"/>
          </p:nvPr>
        </p:nvSpPr>
        <p:spPr>
          <a:xfrm>
            <a:off x="457200" y="838200"/>
            <a:ext cx="8229600" cy="5635752"/>
          </a:xfrm>
        </p:spPr>
        <p:txBody>
          <a:bodyPr>
            <a:normAutofit lnSpcReduction="10000"/>
          </a:bodyPr>
          <a:lstStyle/>
          <a:p>
            <a:pPr algn="just"/>
            <a:r>
              <a:rPr lang="en-US" dirty="0" smtClean="0"/>
              <a:t>Symbiosis International (Deemed University), one of the Indian Partner Universities of this project, was assigned the responsibility of conducting a survey on </a:t>
            </a:r>
            <a:r>
              <a:rPr lang="en-US" b="1" dirty="0" smtClean="0">
                <a:latin typeface="Bookman Old Style" pitchFamily="18" charset="0"/>
              </a:rPr>
              <a:t>‘Quality Assurance Management Processes &amp; Practices Of Higher Education Institutes In India’.</a:t>
            </a:r>
            <a:r>
              <a:rPr lang="en-US" dirty="0" smtClean="0"/>
              <a:t> This survey was intended to collect relevant data to enable the study of the current status of Quality Assurance Management (QAM) processes and practices of Higher Education Institutions in India. </a:t>
            </a:r>
            <a:endParaRPr lang="en-IN" dirty="0" smtClean="0"/>
          </a:p>
          <a:p>
            <a:pPr algn="just"/>
            <a:r>
              <a:rPr lang="en-US" dirty="0" smtClean="0"/>
              <a:t>The exercise involved reviewing the existing parameters (‘as is’) of QAM processes and practices which will form the basis to subsequently benchmark with the QAM practices (‘to be’) of the European counterparts. This will help identify the gaps between the ‘as is’ and the ‘to be’ environments. </a:t>
            </a:r>
            <a:endParaRPr lang="en-IN" dirty="0" smtClean="0"/>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Autofit/>
          </a:bodyPr>
          <a:lstStyle/>
          <a:p>
            <a:r>
              <a:rPr lang="en-IN" sz="2400" b="1" dirty="0" smtClean="0">
                <a:solidFill>
                  <a:schemeClr val="tx1"/>
                </a:solidFill>
                <a:latin typeface="Bookman Old Style" pitchFamily="18" charset="0"/>
              </a:rPr>
              <a:t>EQUAM-Bi Next Steps/way forward</a:t>
            </a:r>
            <a:endParaRPr lang="en-IN" sz="2400" b="1" dirty="0">
              <a:solidFill>
                <a:schemeClr val="tx1"/>
              </a:solidFill>
              <a:latin typeface="Bookman Old Style" pitchFamily="18" charset="0"/>
            </a:endParaRPr>
          </a:p>
        </p:txBody>
      </p:sp>
      <p:sp>
        <p:nvSpPr>
          <p:cNvPr id="3" name="Content Placeholder 2"/>
          <p:cNvSpPr>
            <a:spLocks noGrp="1"/>
          </p:cNvSpPr>
          <p:nvPr>
            <p:ph sz="quarter" idx="1"/>
          </p:nvPr>
        </p:nvSpPr>
        <p:spPr>
          <a:xfrm>
            <a:off x="457200" y="762000"/>
            <a:ext cx="8305800" cy="5711952"/>
          </a:xfrm>
        </p:spPr>
        <p:txBody>
          <a:bodyPr/>
          <a:lstStyle/>
          <a:p>
            <a:pPr algn="just"/>
            <a:r>
              <a:rPr lang="en-GB" dirty="0" smtClean="0">
                <a:latin typeface="Times New Roman" pitchFamily="18" charset="0"/>
                <a:ea typeface="Calibri"/>
                <a:cs typeface="Times New Roman" pitchFamily="18" charset="0"/>
              </a:rPr>
              <a:t>Comparisons of current </a:t>
            </a:r>
            <a:r>
              <a:rPr lang="en-GB" b="1" dirty="0" smtClean="0">
                <a:latin typeface="Bookman Old Style" pitchFamily="18" charset="0"/>
                <a:ea typeface="Calibri"/>
                <a:cs typeface="Times New Roman" pitchFamily="18" charset="0"/>
              </a:rPr>
              <a:t>Data Management Systems</a:t>
            </a:r>
            <a:r>
              <a:rPr lang="en-GB" dirty="0" smtClean="0">
                <a:latin typeface="Times New Roman" pitchFamily="18" charset="0"/>
                <a:ea typeface="Calibri"/>
                <a:cs typeface="Times New Roman" pitchFamily="18" charset="0"/>
              </a:rPr>
              <a:t> </a:t>
            </a:r>
            <a:r>
              <a:rPr lang="en-GB" dirty="0" smtClean="0">
                <a:latin typeface="Times New Roman"/>
                <a:ea typeface="Calibri"/>
                <a:cs typeface="Calibri"/>
              </a:rPr>
              <a:t>Development of Benchmarking tools to support QA management &amp; Decision making mechanisms.</a:t>
            </a:r>
          </a:p>
          <a:p>
            <a:pPr algn="just"/>
            <a:r>
              <a:rPr lang="en-GB" dirty="0" smtClean="0">
                <a:latin typeface="Times New Roman" pitchFamily="18" charset="0"/>
                <a:ea typeface="Calibri"/>
                <a:cs typeface="Times New Roman" pitchFamily="18" charset="0"/>
              </a:rPr>
              <a:t>Implementation and evaluation of the Benchmarking tools and capacity building to ensure their effective application. </a:t>
            </a:r>
            <a:endParaRPr lang="en-IN" dirty="0" smtClean="0">
              <a:latin typeface="Times New Roman" pitchFamily="18" charset="0"/>
              <a:ea typeface="Calibri"/>
              <a:cs typeface="Times New Roman" pitchFamily="18" charset="0"/>
            </a:endParaRPr>
          </a:p>
          <a:p>
            <a:pPr algn="just">
              <a:spcAft>
                <a:spcPts val="0"/>
              </a:spcAft>
            </a:pPr>
            <a:r>
              <a:rPr lang="en-GB" dirty="0" smtClean="0">
                <a:latin typeface="Times New Roman" pitchFamily="18" charset="0"/>
                <a:ea typeface="Calibri"/>
                <a:cs typeface="Times New Roman" pitchFamily="18" charset="0"/>
              </a:rPr>
              <a:t>Dissemination &amp; Multiplier -  Set up and maintain project website</a:t>
            </a:r>
            <a:r>
              <a:rPr lang="en-IN" dirty="0" smtClean="0">
                <a:latin typeface="Times New Roman" pitchFamily="18" charset="0"/>
                <a:ea typeface="Calibri"/>
                <a:cs typeface="Times New Roman" pitchFamily="18" charset="0"/>
              </a:rPr>
              <a:t> </a:t>
            </a:r>
            <a:r>
              <a:rPr lang="en-GB" dirty="0" smtClean="0">
                <a:latin typeface="Times New Roman" pitchFamily="18" charset="0"/>
                <a:ea typeface="Calibri"/>
                <a:cs typeface="Times New Roman" pitchFamily="18" charset="0"/>
              </a:rPr>
              <a:t>- Organise 2 Conferences and one Multiplier effect workshop. </a:t>
            </a:r>
            <a:endParaRPr lang="en-IN" dirty="0" smtClean="0">
              <a:latin typeface="Times New Roman" pitchFamily="18" charset="0"/>
              <a:ea typeface="Calibri"/>
              <a:cs typeface="Times New Roman" pitchFamily="18" charset="0"/>
            </a:endParaRPr>
          </a:p>
          <a:p>
            <a:pPr algn="just"/>
            <a:r>
              <a:rPr lang="en-GB" dirty="0" smtClean="0">
                <a:latin typeface="Times New Roman"/>
                <a:ea typeface="Calibri"/>
                <a:cs typeface="Calibri"/>
              </a:rPr>
              <a:t>Quality tools for the project implementation.  -  Set up of a Quality Committee  - Set up and follow up of a Quality Plan  - Appoint an external evaluator - Present feedback and reports regarding the quality procedures of the project. </a:t>
            </a:r>
            <a:endParaRPr lang="en-IN" dirty="0" smtClean="0">
              <a:latin typeface="Calibri"/>
              <a:ea typeface="Calibri"/>
              <a:cs typeface="Arial"/>
            </a:endParaRP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10400" cy="411162"/>
          </a:xfrm>
        </p:spPr>
        <p:txBody>
          <a:bodyPr>
            <a:normAutofit fontScale="90000"/>
          </a:bodyPr>
          <a:lstStyle/>
          <a:p>
            <a:r>
              <a:rPr lang="en-IN" sz="2800" b="1" dirty="0" smtClean="0">
                <a:solidFill>
                  <a:schemeClr val="tx1"/>
                </a:solidFill>
                <a:latin typeface="Bookman Old Style" pitchFamily="18" charset="0"/>
              </a:rPr>
              <a:t>Linking RAF with International Project</a:t>
            </a:r>
            <a:endParaRPr lang="en-IN" dirty="0">
              <a:latin typeface="Bookman Old Style" pitchFamily="18" charset="0"/>
            </a:endParaRPr>
          </a:p>
        </p:txBody>
      </p:sp>
      <p:sp>
        <p:nvSpPr>
          <p:cNvPr id="3" name="Content Placeholder 2"/>
          <p:cNvSpPr>
            <a:spLocks noGrp="1"/>
          </p:cNvSpPr>
          <p:nvPr>
            <p:ph sz="quarter" idx="1"/>
          </p:nvPr>
        </p:nvSpPr>
        <p:spPr>
          <a:xfrm>
            <a:off x="285720" y="609600"/>
            <a:ext cx="8477280" cy="5391168"/>
          </a:xfrm>
        </p:spPr>
        <p:txBody>
          <a:bodyPr>
            <a:normAutofit fontScale="92500" lnSpcReduction="20000"/>
          </a:bodyPr>
          <a:lstStyle/>
          <a:p>
            <a:pPr algn="just"/>
            <a:r>
              <a:rPr lang="en-IN" sz="2400" dirty="0" smtClean="0">
                <a:latin typeface="Bookman Old Style" pitchFamily="18" charset="0"/>
              </a:rPr>
              <a:t>Revised Accreditation </a:t>
            </a:r>
            <a:r>
              <a:rPr lang="en-IN" dirty="0" smtClean="0">
                <a:latin typeface="Bookman Old Style" pitchFamily="18" charset="0"/>
              </a:rPr>
              <a:t>Framework (RAF) of NAAC based on Benchmarking including Qualitative Metric (Q</a:t>
            </a:r>
            <a:r>
              <a:rPr lang="en-IN" sz="1300" dirty="0" smtClean="0">
                <a:latin typeface="Bookman Old Style" pitchFamily="18" charset="0"/>
              </a:rPr>
              <a:t>l</a:t>
            </a:r>
            <a:r>
              <a:rPr lang="en-IN" dirty="0" smtClean="0">
                <a:latin typeface="Bookman Old Style" pitchFamily="18" charset="0"/>
              </a:rPr>
              <a:t>M) &amp; Quantitative Metric (Q</a:t>
            </a:r>
            <a:r>
              <a:rPr lang="en-IN" sz="1500" dirty="0" smtClean="0">
                <a:latin typeface="Bookman Old Style" pitchFamily="18" charset="0"/>
              </a:rPr>
              <a:t>n</a:t>
            </a:r>
            <a:r>
              <a:rPr lang="en-IN" dirty="0" smtClean="0">
                <a:latin typeface="Bookman Old Style" pitchFamily="18" charset="0"/>
              </a:rPr>
              <a:t>M) is a right </a:t>
            </a:r>
            <a:r>
              <a:rPr lang="en-IN" sz="2400" dirty="0" smtClean="0">
                <a:latin typeface="Bookman Old Style" pitchFamily="18" charset="0"/>
              </a:rPr>
              <a:t>step in the new era of technology driven mode of assessment.</a:t>
            </a:r>
          </a:p>
          <a:p>
            <a:pPr algn="just"/>
            <a:r>
              <a:rPr lang="en-IN" sz="2400" dirty="0" smtClean="0">
                <a:latin typeface="Bookman Old Style" pitchFamily="18" charset="0"/>
              </a:rPr>
              <a:t>Possibilities of Integrating RAF work with  India-Europe Benchmarking Project on selected European and Indian Universities on  </a:t>
            </a:r>
            <a:r>
              <a:rPr lang="en-IN" sz="2400" b="1" dirty="0" smtClean="0">
                <a:latin typeface="Bookman Old Style" pitchFamily="18" charset="0"/>
              </a:rPr>
              <a:t>“Enhancing Quality Assurance Management and Benchmarking strategies in Indian Universities”</a:t>
            </a:r>
            <a:r>
              <a:rPr lang="en-IN" sz="2400" dirty="0" smtClean="0">
                <a:latin typeface="Bookman Old Style" pitchFamily="18" charset="0"/>
              </a:rPr>
              <a:t> (EQUAM-BI). </a:t>
            </a:r>
          </a:p>
          <a:p>
            <a:pPr algn="just"/>
            <a:r>
              <a:rPr lang="en-IN" sz="2400" dirty="0" smtClean="0">
                <a:latin typeface="Bookman Old Style" pitchFamily="18" charset="0"/>
              </a:rPr>
              <a:t>Novel experiment of integration of Student Satisfaction Survey (SSS) into formal A&amp;A process can be emulated by other agencies.</a:t>
            </a:r>
          </a:p>
          <a:p>
            <a:pPr algn="just"/>
            <a:r>
              <a:rPr lang="en-IN" sz="2400" dirty="0" smtClean="0">
                <a:latin typeface="Bookman Old Style" pitchFamily="18" charset="0"/>
              </a:rPr>
              <a:t>Raising bar of Indian HEIs through competitive benchmarks using quantitative metrics.</a:t>
            </a:r>
          </a:p>
          <a:p>
            <a:pPr algn="just"/>
            <a:r>
              <a:rPr lang="en-IN" sz="2400" dirty="0" smtClean="0">
                <a:latin typeface="Bookman Old Style" pitchFamily="18" charset="0"/>
              </a:rPr>
              <a:t>Experience by NAAC in use of ICT based data driven assessment and accreditation and combination of Qualitative Metric (Q</a:t>
            </a:r>
            <a:r>
              <a:rPr lang="en-IN" sz="1300" dirty="0" smtClean="0">
                <a:latin typeface="Bookman Old Style" pitchFamily="18" charset="0"/>
              </a:rPr>
              <a:t>l</a:t>
            </a:r>
            <a:r>
              <a:rPr lang="en-IN" sz="2400" dirty="0" smtClean="0">
                <a:latin typeface="Bookman Old Style" pitchFamily="18" charset="0"/>
              </a:rPr>
              <a:t>M) &amp; Quantitative Metric (Q</a:t>
            </a:r>
            <a:r>
              <a:rPr lang="en-IN" sz="1500" dirty="0" smtClean="0">
                <a:latin typeface="Bookman Old Style" pitchFamily="18" charset="0"/>
              </a:rPr>
              <a:t>n</a:t>
            </a:r>
            <a:r>
              <a:rPr lang="en-IN" sz="2400" dirty="0" smtClean="0">
                <a:latin typeface="Bookman Old Style" pitchFamily="18" charset="0"/>
              </a:rPr>
              <a:t>M) for assessment: A good practices worth adoption.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487362"/>
          </a:xfrm>
        </p:spPr>
        <p:txBody>
          <a:bodyPr>
            <a:noAutofit/>
          </a:bodyPr>
          <a:lstStyle/>
          <a:p>
            <a:pPr algn="just"/>
            <a:r>
              <a:rPr lang="en-IN" sz="2000" b="1" dirty="0" smtClean="0">
                <a:solidFill>
                  <a:schemeClr val="tx1"/>
                </a:solidFill>
                <a:latin typeface="Bookman Old Style" pitchFamily="18" charset="0"/>
              </a:rPr>
              <a:t>Context: NAAC Initiatives towards Good Practices &amp; Benchmarking Approach to Quality Improvement</a:t>
            </a:r>
            <a:endParaRPr lang="en-IN" sz="1800" dirty="0"/>
          </a:p>
        </p:txBody>
      </p:sp>
      <p:sp>
        <p:nvSpPr>
          <p:cNvPr id="3" name="Content Placeholder 2"/>
          <p:cNvSpPr>
            <a:spLocks noGrp="1"/>
          </p:cNvSpPr>
          <p:nvPr>
            <p:ph sz="quarter" idx="1"/>
          </p:nvPr>
        </p:nvSpPr>
        <p:spPr>
          <a:xfrm>
            <a:off x="457200" y="838200"/>
            <a:ext cx="8305800" cy="5635752"/>
          </a:xfrm>
        </p:spPr>
        <p:txBody>
          <a:bodyPr>
            <a:normAutofit lnSpcReduction="10000"/>
          </a:bodyPr>
          <a:lstStyle/>
          <a:p>
            <a:pPr algn="just"/>
            <a:r>
              <a:rPr lang="en-IN" dirty="0" smtClean="0"/>
              <a:t>Quality Assurance in Higher Education is occupying prominent place on national and global policy agenda in the recent years. </a:t>
            </a:r>
          </a:p>
          <a:p>
            <a:pPr algn="just"/>
            <a:r>
              <a:rPr lang="en-IN" dirty="0" smtClean="0"/>
              <a:t>With experience of over 2 decades in handling one of the world’s largest and most diverse higher education system, National Assessment and Accreditation Council (NAAC) of India is considered as one of the advanced quality assurance agency, capable of providing quality assurance resources to other emerging quality assurance bodies and institutions.  </a:t>
            </a:r>
          </a:p>
          <a:p>
            <a:pPr algn="just"/>
            <a:r>
              <a:rPr lang="en-IN" dirty="0" smtClean="0"/>
              <a:t>From year 2003 to 2009, NAAC has successfully undertaken collection, publications and dissemination of best practices among accredited institutions in India. A series of publications under best practices series has been one of the initiatives of NAAC appreciated by all stakeholders. </a:t>
            </a:r>
          </a:p>
          <a:p>
            <a:pPr algn="just"/>
            <a:endParaRPr lang="en-IN"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142852"/>
            <a:ext cx="8501122" cy="314348"/>
          </a:xfrm>
        </p:spPr>
        <p:txBody>
          <a:bodyPr>
            <a:noAutofit/>
          </a:bodyPr>
          <a:lstStyle/>
          <a:p>
            <a:pPr algn="ctr"/>
            <a:r>
              <a:rPr lang="en-IN" sz="2000" b="1" dirty="0" smtClean="0">
                <a:solidFill>
                  <a:schemeClr val="tx1"/>
                </a:solidFill>
                <a:latin typeface="Bookman Old Style" pitchFamily="18" charset="0"/>
              </a:rPr>
              <a:t/>
            </a:r>
            <a:br>
              <a:rPr lang="en-IN" sz="2000" b="1" dirty="0" smtClean="0">
                <a:solidFill>
                  <a:schemeClr val="tx1"/>
                </a:solidFill>
                <a:latin typeface="Bookman Old Style" pitchFamily="18" charset="0"/>
              </a:rPr>
            </a:br>
            <a:r>
              <a:rPr lang="en-IN" sz="2000" b="1" dirty="0" smtClean="0">
                <a:solidFill>
                  <a:schemeClr val="tx1"/>
                </a:solidFill>
                <a:latin typeface="Bookman Old Style" pitchFamily="18" charset="0"/>
              </a:rPr>
              <a:t/>
            </a:r>
            <a:br>
              <a:rPr lang="en-IN" sz="2000" b="1" dirty="0" smtClean="0">
                <a:solidFill>
                  <a:schemeClr val="tx1"/>
                </a:solidFill>
                <a:latin typeface="Bookman Old Style" pitchFamily="18" charset="0"/>
              </a:rPr>
            </a:br>
            <a:r>
              <a:rPr lang="en-IN" sz="2000" b="1" dirty="0" smtClean="0">
                <a:solidFill>
                  <a:schemeClr val="tx1"/>
                </a:solidFill>
                <a:latin typeface="Bookman Old Style" pitchFamily="18" charset="0"/>
              </a:rPr>
              <a:t/>
            </a:r>
            <a:br>
              <a:rPr lang="en-IN" sz="2000" b="1" dirty="0" smtClean="0">
                <a:solidFill>
                  <a:schemeClr val="tx1"/>
                </a:solidFill>
                <a:latin typeface="Bookman Old Style" pitchFamily="18" charset="0"/>
              </a:rPr>
            </a:br>
            <a:r>
              <a:rPr lang="en-IN" sz="1600" b="1" dirty="0" smtClean="0">
                <a:solidFill>
                  <a:schemeClr val="tx1"/>
                </a:solidFill>
                <a:latin typeface="Bookman Old Style" pitchFamily="18" charset="0"/>
              </a:rPr>
              <a:t>Towards Global Virtual Accreditation Resource Centre</a:t>
            </a:r>
            <a:endParaRPr lang="en-IN" sz="2000" b="1" dirty="0">
              <a:solidFill>
                <a:schemeClr val="tx1"/>
              </a:solidFill>
              <a:latin typeface="Bookman Old Style"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42844" y="714357"/>
            <a:ext cx="5572164" cy="242889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143240" y="3286124"/>
            <a:ext cx="5857916" cy="314327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6705600" cy="533400"/>
          </a:xfrm>
        </p:spPr>
        <p:txBody>
          <a:bodyPr rtlCol="0">
            <a:normAutofit fontScale="55000" lnSpcReduction="20000"/>
          </a:bodyPr>
          <a:lstStyle/>
          <a:p>
            <a:pPr marL="0" indent="0" algn="ctr" eaLnBrk="1" fontAlgn="auto" hangingPunct="1">
              <a:spcAft>
                <a:spcPts val="0"/>
              </a:spcAft>
              <a:buFont typeface="Arial" pitchFamily="34" charset="0"/>
              <a:buNone/>
              <a:defRPr/>
            </a:pPr>
            <a:r>
              <a:rPr lang="en-US" sz="6600" dirty="0" smtClean="0">
                <a:latin typeface="Bookman Old Style" pitchFamily="18" charset="0"/>
              </a:rPr>
              <a:t>THANK YOU</a:t>
            </a:r>
            <a:endParaRPr lang="en-US" sz="6600" dirty="0">
              <a:latin typeface="Bookman Old Style" pitchFamily="18" charset="0"/>
            </a:endParaRPr>
          </a:p>
        </p:txBody>
      </p:sp>
      <p:pic>
        <p:nvPicPr>
          <p:cNvPr id="46083" name="Picture 3" descr="NAAC Building2"/>
          <p:cNvPicPr>
            <a:picLocks noChangeAspect="1" noChangeArrowheads="1"/>
          </p:cNvPicPr>
          <p:nvPr/>
        </p:nvPicPr>
        <p:blipFill>
          <a:blip r:embed="rId2"/>
          <a:srcRect/>
          <a:stretch>
            <a:fillRect/>
          </a:stretch>
        </p:blipFill>
        <p:spPr bwMode="auto">
          <a:xfrm>
            <a:off x="228600" y="685800"/>
            <a:ext cx="8610600" cy="3962400"/>
          </a:xfrm>
          <a:prstGeom prst="rect">
            <a:avLst/>
          </a:prstGeom>
          <a:noFill/>
          <a:ln w="9525">
            <a:noFill/>
            <a:miter lim="800000"/>
            <a:headEnd/>
            <a:tailEnd/>
          </a:ln>
        </p:spPr>
      </p:pic>
      <p:pic>
        <p:nvPicPr>
          <p:cNvPr id="46084" name="Picture 9" descr="naac logo1.JPG"/>
          <p:cNvPicPr>
            <a:picLocks noChangeAspect="1"/>
          </p:cNvPicPr>
          <p:nvPr/>
        </p:nvPicPr>
        <p:blipFill>
          <a:blip r:embed="rId3"/>
          <a:srcRect/>
          <a:stretch>
            <a:fillRect/>
          </a:stretch>
        </p:blipFill>
        <p:spPr bwMode="auto">
          <a:xfrm>
            <a:off x="7543800" y="838200"/>
            <a:ext cx="1143000" cy="1066800"/>
          </a:xfrm>
          <a:prstGeom prst="rect">
            <a:avLst/>
          </a:prstGeom>
          <a:noFill/>
          <a:ln w="9525">
            <a:noFill/>
            <a:miter lim="800000"/>
            <a:headEnd/>
            <a:tailEnd/>
          </a:ln>
        </p:spPr>
      </p:pic>
      <p:sp>
        <p:nvSpPr>
          <p:cNvPr id="46085" name="Rectangle 5"/>
          <p:cNvSpPr>
            <a:spLocks noChangeArrowheads="1"/>
          </p:cNvSpPr>
          <p:nvPr/>
        </p:nvSpPr>
        <p:spPr bwMode="auto">
          <a:xfrm>
            <a:off x="2971800" y="4800600"/>
            <a:ext cx="5486400" cy="1631950"/>
          </a:xfrm>
          <a:prstGeom prst="rect">
            <a:avLst/>
          </a:prstGeom>
          <a:noFill/>
          <a:ln w="9525">
            <a:noFill/>
            <a:miter lim="800000"/>
            <a:headEnd/>
            <a:tailEnd/>
          </a:ln>
        </p:spPr>
        <p:txBody>
          <a:bodyPr>
            <a:spAutoFit/>
          </a:bodyPr>
          <a:lstStyle/>
          <a:p>
            <a:pPr algn="r"/>
            <a:r>
              <a:rPr lang="en-US" sz="3200" b="1" dirty="0">
                <a:latin typeface="Sylfaen" pitchFamily="18" charset="0"/>
              </a:rPr>
              <a:t>Dr. Jagannath Patil*</a:t>
            </a:r>
          </a:p>
          <a:p>
            <a:pPr algn="r"/>
            <a:r>
              <a:rPr lang="en-US" sz="3200" dirty="0">
                <a:solidFill>
                  <a:srgbClr val="BF059C"/>
                </a:solidFill>
                <a:latin typeface="Apple Chancery"/>
                <a:hlinkClick r:id="rId4"/>
              </a:rPr>
              <a:t> jp.naacindia@gmail.com</a:t>
            </a:r>
            <a:r>
              <a:rPr lang="en-US" sz="2800" dirty="0">
                <a:solidFill>
                  <a:srgbClr val="BF059C"/>
                </a:solidFill>
                <a:latin typeface="Apple Chancery"/>
                <a:hlinkClick r:id="rId4"/>
              </a:rPr>
              <a:t> </a:t>
            </a:r>
            <a:endParaRPr lang="en-US" sz="2800" b="1" dirty="0">
              <a:latin typeface="Sylfaen" pitchFamily="18" charset="0"/>
            </a:endParaRPr>
          </a:p>
          <a:p>
            <a:endParaRPr lang="en-US" b="1" dirty="0">
              <a:latin typeface="Sylfaen" pitchFamily="18" charset="0"/>
            </a:endParaRPr>
          </a:p>
          <a:p>
            <a:endParaRPr lang="en-US" dirty="0"/>
          </a:p>
        </p:txBody>
      </p:sp>
      <p:sp>
        <p:nvSpPr>
          <p:cNvPr id="46086" name="Rectangle 6"/>
          <p:cNvSpPr>
            <a:spLocks noChangeArrowheads="1"/>
          </p:cNvSpPr>
          <p:nvPr/>
        </p:nvSpPr>
        <p:spPr bwMode="auto">
          <a:xfrm>
            <a:off x="228600" y="6248400"/>
            <a:ext cx="8534400" cy="307975"/>
          </a:xfrm>
          <a:prstGeom prst="rect">
            <a:avLst/>
          </a:prstGeom>
          <a:noFill/>
          <a:ln w="9525">
            <a:noFill/>
            <a:miter lim="800000"/>
            <a:headEnd/>
            <a:tailEnd/>
          </a:ln>
        </p:spPr>
        <p:txBody>
          <a:bodyPr>
            <a:spAutoFit/>
          </a:bodyPr>
          <a:lstStyle/>
          <a:p>
            <a:r>
              <a:rPr lang="en-IN" sz="1400" i="1" dirty="0"/>
              <a:t>*views in this presentation are personal and do not reflect policies or opinions of any organisation</a:t>
            </a:r>
            <a:endParaRPr lang="en-US" sz="1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11162"/>
          </a:xfrm>
        </p:spPr>
        <p:txBody>
          <a:bodyPr>
            <a:noAutofit/>
          </a:bodyPr>
          <a:lstStyle/>
          <a:p>
            <a:r>
              <a:rPr lang="en-IN" sz="2400" b="1" dirty="0" smtClean="0">
                <a:solidFill>
                  <a:schemeClr val="tx1"/>
                </a:solidFill>
                <a:latin typeface="Bookman Old Style" pitchFamily="18" charset="0"/>
              </a:rPr>
              <a:t>NAAC Initiatives towards Good Practices</a:t>
            </a:r>
            <a:endParaRPr lang="en-IN" sz="2000" dirty="0"/>
          </a:p>
        </p:txBody>
      </p:sp>
      <p:sp>
        <p:nvSpPr>
          <p:cNvPr id="3" name="Content Placeholder 2"/>
          <p:cNvSpPr>
            <a:spLocks noGrp="1"/>
          </p:cNvSpPr>
          <p:nvPr>
            <p:ph sz="quarter" idx="1"/>
          </p:nvPr>
        </p:nvSpPr>
        <p:spPr>
          <a:xfrm>
            <a:off x="457200" y="838200"/>
            <a:ext cx="8305800" cy="5635752"/>
          </a:xfrm>
        </p:spPr>
        <p:txBody>
          <a:bodyPr>
            <a:normAutofit lnSpcReduction="10000"/>
          </a:bodyPr>
          <a:lstStyle/>
          <a:p>
            <a:pPr algn="just"/>
            <a:r>
              <a:rPr lang="en-IN" dirty="0" smtClean="0"/>
              <a:t>In last decade, NAAC and its faculty have provided quality assurance resources and training to several other emerging quality assurance bodies in other part of the world. The NAAC’s leadership role in providing quality assurance resources is underscored by its active presence in various projects and governance of Asia Pacific Quality Network (</a:t>
            </a:r>
            <a:r>
              <a:rPr lang="en-IN" b="1" dirty="0" smtClean="0"/>
              <a:t>APQN</a:t>
            </a:r>
            <a:r>
              <a:rPr lang="en-IN" dirty="0" smtClean="0"/>
              <a:t>) and International Network for Quality Assurance Agencies in Higher Education (</a:t>
            </a:r>
            <a:r>
              <a:rPr lang="en-IN" b="1" dirty="0" smtClean="0"/>
              <a:t>INQAAHE</a:t>
            </a:r>
            <a:r>
              <a:rPr lang="en-IN" dirty="0" smtClean="0"/>
              <a:t>). </a:t>
            </a:r>
          </a:p>
          <a:p>
            <a:pPr algn="just"/>
            <a:r>
              <a:rPr lang="en-IN" dirty="0" smtClean="0"/>
              <a:t>Therefore, NAAC has undertaken the research project titled “</a:t>
            </a:r>
            <a:r>
              <a:rPr lang="en-IN" b="1" dirty="0" smtClean="0"/>
              <a:t>Compilation of Good Practices in Quality Assurance across the Globe” </a:t>
            </a:r>
            <a:r>
              <a:rPr lang="en-IN" dirty="0" smtClean="0"/>
              <a:t>to compile global best practices in quality assurance which can be useful to NAAC as well as other quality assurance bodies and Higher Education Institutions (HEIs) in India and around the world.</a:t>
            </a:r>
          </a:p>
          <a:p>
            <a:pPr algn="just"/>
            <a:endParaRPr lang="en-IN" dirty="0" smtClean="0"/>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11162"/>
          </a:xfrm>
        </p:spPr>
        <p:txBody>
          <a:bodyPr>
            <a:normAutofit fontScale="90000"/>
          </a:bodyPr>
          <a:lstStyle/>
          <a:p>
            <a:pPr algn="just"/>
            <a:r>
              <a:rPr lang="en-IN" sz="2400" b="1" dirty="0" smtClean="0">
                <a:solidFill>
                  <a:schemeClr val="tx1"/>
                </a:solidFill>
                <a:latin typeface="Bookman Old Style" pitchFamily="18" charset="0"/>
              </a:rPr>
              <a:t>NAAC Initiatives towards Benchmarking Approach</a:t>
            </a:r>
            <a:endParaRPr lang="en-IN" sz="2000" dirty="0"/>
          </a:p>
        </p:txBody>
      </p:sp>
      <p:sp>
        <p:nvSpPr>
          <p:cNvPr id="3" name="Content Placeholder 2"/>
          <p:cNvSpPr>
            <a:spLocks noGrp="1"/>
          </p:cNvSpPr>
          <p:nvPr>
            <p:ph sz="quarter" idx="1"/>
          </p:nvPr>
        </p:nvSpPr>
        <p:spPr>
          <a:xfrm>
            <a:off x="304800" y="990600"/>
            <a:ext cx="8382000" cy="5483352"/>
          </a:xfrm>
        </p:spPr>
        <p:txBody>
          <a:bodyPr>
            <a:normAutofit fontScale="85000" lnSpcReduction="10000"/>
          </a:bodyPr>
          <a:lstStyle/>
          <a:p>
            <a:pPr algn="just"/>
            <a:r>
              <a:rPr lang="en-IN" b="1" dirty="0" smtClean="0"/>
              <a:t>Apart from this, NAAC has undertaken the International Project titled “Enhancing Quality Assurance Management and Benchmarking Strategies in Indian Universities” (EQUAM-BI)</a:t>
            </a:r>
            <a:r>
              <a:rPr lang="en-IN" dirty="0" smtClean="0"/>
              <a:t> co-ordinated by the University of Barcelona (UB) and ANECA, Spain and NAAC, India awarded to consortium of 14 Institutions from India &amp; Europe. The project on higher education benchmarking will focus on quality improvement strategies through benchmarking among select Universities from Europe and India.</a:t>
            </a:r>
          </a:p>
          <a:p>
            <a:pPr algn="just"/>
            <a:r>
              <a:rPr lang="en-IN" dirty="0" smtClean="0"/>
              <a:t>The project aims at coordinating efforts in developing an understanding of the concepts and introducing a culture of benchmarking in India as a mean of encouraging institutional reform and as a tool for measuring how effectively universities are governed. The aim is to set quantitative and qualitative indicators as a means of identifying targets for achievement to benchmark progress that may lead to improvements in quality of education, research, innovation, and internationalisation in Indian universities in general and comparing best practices with European Universities.</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09600"/>
          </a:xfrm>
        </p:spPr>
        <p:txBody>
          <a:bodyPr>
            <a:noAutofit/>
          </a:bodyPr>
          <a:lstStyle/>
          <a:p>
            <a:pPr algn="just"/>
            <a:r>
              <a:rPr lang="en-IN" sz="2000" b="1" dirty="0" smtClean="0">
                <a:solidFill>
                  <a:schemeClr val="tx1"/>
                </a:solidFill>
                <a:latin typeface="Bookman Old Style" pitchFamily="18" charset="0"/>
              </a:rPr>
              <a:t>“Compilation of Good Practices in Quality Assurance across the Globe” Project: Methodology</a:t>
            </a:r>
            <a:endParaRPr lang="en-IN" sz="2000" dirty="0">
              <a:latin typeface="Bookman Old Style" pitchFamily="18" charset="0"/>
            </a:endParaRPr>
          </a:p>
        </p:txBody>
      </p:sp>
      <p:sp>
        <p:nvSpPr>
          <p:cNvPr id="3" name="Content Placeholder 2"/>
          <p:cNvSpPr>
            <a:spLocks noGrp="1"/>
          </p:cNvSpPr>
          <p:nvPr>
            <p:ph sz="quarter" idx="1"/>
          </p:nvPr>
        </p:nvSpPr>
        <p:spPr>
          <a:xfrm>
            <a:off x="152400" y="838200"/>
            <a:ext cx="8686800" cy="5410200"/>
          </a:xfrm>
        </p:spPr>
        <p:txBody>
          <a:bodyPr>
            <a:normAutofit lnSpcReduction="10000"/>
          </a:bodyPr>
          <a:lstStyle/>
          <a:p>
            <a:pPr lvl="0" algn="just"/>
            <a:r>
              <a:rPr lang="et-EE" dirty="0" smtClean="0"/>
              <a:t>Status review of compilation of global practices in </a:t>
            </a:r>
            <a:r>
              <a:rPr lang="en-IN" dirty="0" smtClean="0"/>
              <a:t>External </a:t>
            </a:r>
            <a:r>
              <a:rPr lang="et-EE" dirty="0" smtClean="0"/>
              <a:t>Quality Assurance.</a:t>
            </a:r>
            <a:endParaRPr lang="en-IN" dirty="0" smtClean="0"/>
          </a:p>
          <a:p>
            <a:pPr lvl="0" algn="just">
              <a:tabLst>
                <a:tab pos="2238375" algn="l"/>
              </a:tabLst>
            </a:pPr>
            <a:r>
              <a:rPr lang="et-EE" dirty="0" smtClean="0"/>
              <a:t>Identification of areas/themes in which practices are to be compiled.</a:t>
            </a:r>
            <a:endParaRPr lang="en-IN" dirty="0" smtClean="0"/>
          </a:p>
          <a:p>
            <a:pPr lvl="0" algn="just"/>
            <a:r>
              <a:rPr lang="et-EE" dirty="0" smtClean="0"/>
              <a:t>Developing templates for survey questionnaires and formats of good practices.</a:t>
            </a:r>
            <a:endParaRPr lang="en-IN" dirty="0" smtClean="0"/>
          </a:p>
          <a:p>
            <a:pPr lvl="0" algn="just"/>
            <a:r>
              <a:rPr lang="et-EE" dirty="0" smtClean="0"/>
              <a:t>Validation of good practices through consultation, evidences and expert reviews.</a:t>
            </a:r>
            <a:endParaRPr lang="en-IN" dirty="0" smtClean="0"/>
          </a:p>
          <a:p>
            <a:pPr lvl="0" algn="just"/>
            <a:r>
              <a:rPr lang="et-EE" dirty="0" smtClean="0"/>
              <a:t>Developing a web based database of good practices and ensure its maintenance and updates.</a:t>
            </a:r>
            <a:endParaRPr lang="en-IN" dirty="0" smtClean="0"/>
          </a:p>
          <a:p>
            <a:pPr lvl="0" algn="just"/>
            <a:r>
              <a:rPr lang="et-EE" dirty="0" smtClean="0"/>
              <a:t>Publication of books on good practices on select themes in print and electronic media.</a:t>
            </a:r>
            <a:endParaRPr lang="en-IN" dirty="0" smtClean="0"/>
          </a:p>
          <a:p>
            <a:pPr lvl="0" algn="just"/>
            <a:r>
              <a:rPr lang="et-EE" dirty="0" smtClean="0"/>
              <a:t>Promotion of global good practices database on National and International platforms.</a:t>
            </a:r>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IN" sz="1800" b="1" dirty="0" smtClean="0">
                <a:solidFill>
                  <a:schemeClr val="tx1"/>
                </a:solidFill>
                <a:latin typeface="Bookman Old Style" pitchFamily="18" charset="0"/>
              </a:rPr>
              <a:t>“Compilation of Good Practices in Quality Assurance across the Globe” Project: </a:t>
            </a:r>
            <a:r>
              <a:rPr lang="en-IN" sz="1600" b="1" dirty="0" smtClean="0">
                <a:solidFill>
                  <a:schemeClr val="tx1"/>
                </a:solidFill>
                <a:latin typeface="Bookman Old Style" pitchFamily="18" charset="0"/>
              </a:rPr>
              <a:t>Background</a:t>
            </a:r>
            <a:endParaRPr lang="en-IN" sz="1600" b="1" dirty="0">
              <a:solidFill>
                <a:schemeClr val="tx1"/>
              </a:solidFill>
              <a:latin typeface="Bookman Old Style" pitchFamily="18" charset="0"/>
            </a:endParaRPr>
          </a:p>
        </p:txBody>
      </p:sp>
      <p:sp>
        <p:nvSpPr>
          <p:cNvPr id="3" name="Content Placeholder 2"/>
          <p:cNvSpPr>
            <a:spLocks noGrp="1"/>
          </p:cNvSpPr>
          <p:nvPr>
            <p:ph sz="quarter" idx="1"/>
          </p:nvPr>
        </p:nvSpPr>
        <p:spPr>
          <a:xfrm>
            <a:off x="152400" y="762000"/>
            <a:ext cx="8610600" cy="5562600"/>
          </a:xfrm>
        </p:spPr>
        <p:txBody>
          <a:bodyPr>
            <a:normAutofit fontScale="85000" lnSpcReduction="20000"/>
          </a:bodyPr>
          <a:lstStyle/>
          <a:p>
            <a:pPr algn="just"/>
            <a:r>
              <a:rPr lang="en-IN" dirty="0" smtClean="0"/>
              <a:t>Identiﬁcation of good quality and good practices of external quality assurance agencies has been an international agenda over the past  two decades.</a:t>
            </a:r>
          </a:p>
          <a:p>
            <a:pPr algn="just"/>
            <a:r>
              <a:rPr lang="en-IN" dirty="0" smtClean="0"/>
              <a:t>The higher education sector demonstrates a strong commitment to support policy interventions with successful development on good practices, and encourages for change </a:t>
            </a:r>
            <a:r>
              <a:rPr lang="en-IN" b="1" i="1" dirty="0" smtClean="0"/>
              <a:t>(HEFCE business plan 2011/34). </a:t>
            </a:r>
          </a:p>
          <a:p>
            <a:pPr algn="just"/>
            <a:r>
              <a:rPr lang="en-IN" dirty="0" smtClean="0"/>
              <a:t>The topic of good practice in higher education has been a priority, due to effectiveness and desired outcomes on quality issues.</a:t>
            </a:r>
          </a:p>
          <a:p>
            <a:pPr algn="just"/>
            <a:r>
              <a:rPr lang="en-IN" dirty="0" smtClean="0"/>
              <a:t>QA networks encourage to identify the good practices of QA agencies to learn and exchange from the other agencies through mutual recognition process. QA networks such as INQAAHE, ENQA, CHEA, OECD have contributed for the promotion of good practices of QA both internally and externally.</a:t>
            </a:r>
          </a:p>
          <a:p>
            <a:pPr algn="just"/>
            <a:r>
              <a:rPr lang="en-IN" dirty="0" smtClean="0"/>
              <a:t>Besides networks, many QA agencies have taken part in identification and dissemination of good practices in their process (externally) such as IHEQN of Ireland, QAA of UK, HKCAAVQ of Hong Kong (QAOK database) etc. some agencies have listed outstanding good practice of institution or programme during HEIs QA review process like QAA of UK, AUQA of Australia etc. </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IN" b="1" dirty="0" smtClean="0">
                <a:solidFill>
                  <a:schemeClr val="tx1"/>
                </a:solidFill>
                <a:latin typeface="Bookman Old Style" pitchFamily="18" charset="0"/>
              </a:rPr>
              <a:t>DEVELOPMENT of Project</a:t>
            </a:r>
            <a:endParaRPr lang="en-IN" b="1" dirty="0">
              <a:solidFill>
                <a:schemeClr val="tx1"/>
              </a:solidFill>
              <a:latin typeface="Bookman Old Style" pitchFamily="18" charset="0"/>
            </a:endParaRPr>
          </a:p>
        </p:txBody>
      </p:sp>
      <p:sp>
        <p:nvSpPr>
          <p:cNvPr id="3" name="Content Placeholder 2"/>
          <p:cNvSpPr>
            <a:spLocks noGrp="1"/>
          </p:cNvSpPr>
          <p:nvPr>
            <p:ph sz="quarter" idx="1"/>
          </p:nvPr>
        </p:nvSpPr>
        <p:spPr>
          <a:xfrm>
            <a:off x="304800" y="990600"/>
            <a:ext cx="8534400" cy="3429000"/>
          </a:xfrm>
        </p:spPr>
        <p:txBody>
          <a:bodyPr/>
          <a:lstStyle/>
          <a:p>
            <a:pPr marL="457200" indent="-457200" algn="just">
              <a:buFont typeface="+mj-lt"/>
              <a:buAutoNum type="arabicPeriod"/>
            </a:pPr>
            <a:r>
              <a:rPr lang="et-EE" b="1" dirty="0" smtClean="0"/>
              <a:t>Review of various quality assurance agencies</a:t>
            </a:r>
            <a:r>
              <a:rPr lang="en-IN" b="1" dirty="0" smtClean="0"/>
              <a:t> across the globe.</a:t>
            </a:r>
            <a:endParaRPr lang="en-IN" dirty="0" smtClean="0"/>
          </a:p>
          <a:p>
            <a:pPr marL="457200" indent="-457200" algn="just">
              <a:buFont typeface="+mj-lt"/>
              <a:buAutoNum type="arabicPeriod"/>
            </a:pPr>
            <a:r>
              <a:rPr lang="en-IN" b="1" dirty="0" smtClean="0"/>
              <a:t>Desktop study of various quality assurance agencies across the globe.</a:t>
            </a:r>
            <a:endParaRPr lang="en-IN" dirty="0" smtClean="0"/>
          </a:p>
          <a:p>
            <a:pPr marL="457200" indent="-457200" algn="just">
              <a:buFont typeface="+mj-lt"/>
              <a:buAutoNum type="arabicPeriod"/>
            </a:pPr>
            <a:r>
              <a:rPr lang="et-EE" b="1" dirty="0" smtClean="0"/>
              <a:t>Compiling unique </a:t>
            </a:r>
            <a:r>
              <a:rPr lang="en-IN" b="1" dirty="0" smtClean="0"/>
              <a:t>good Practices </a:t>
            </a:r>
            <a:r>
              <a:rPr lang="et-EE" b="1" dirty="0" smtClean="0"/>
              <a:t>of </a:t>
            </a:r>
            <a:r>
              <a:rPr lang="en-IN" b="1" dirty="0" smtClean="0"/>
              <a:t>External QA agencies on selected themes.</a:t>
            </a:r>
          </a:p>
          <a:p>
            <a:pPr marL="457200" indent="-457200" algn="just">
              <a:buFont typeface="+mj-lt"/>
              <a:buAutoNum type="arabicPeriod"/>
            </a:pPr>
            <a:r>
              <a:rPr lang="en-IN" b="1" dirty="0" smtClean="0"/>
              <a:t>Online Survey using the template designed to capture the GPs of QA agencies.</a:t>
            </a:r>
          </a:p>
          <a:p>
            <a:pPr marL="457200" indent="-457200">
              <a:buFont typeface="+mj-lt"/>
              <a:buAutoNum type="arabicPeriod"/>
            </a:pPr>
            <a:endParaRPr lang="en-IN" dirty="0" smtClean="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fontScale="90000"/>
          </a:bodyPr>
          <a:lstStyle/>
          <a:p>
            <a:pPr algn="ctr"/>
            <a:r>
              <a:rPr lang="en-IN" sz="2800" b="1" dirty="0" smtClean="0">
                <a:solidFill>
                  <a:schemeClr val="tx1"/>
                </a:solidFill>
                <a:latin typeface="Bookman Old Style" pitchFamily="18" charset="0"/>
              </a:rPr>
              <a:t>Definition of Good Practice by</a:t>
            </a:r>
            <a:r>
              <a:rPr lang="en-IN" sz="2800" b="1" baseline="0" dirty="0" smtClean="0">
                <a:solidFill>
                  <a:schemeClr val="tx1"/>
                </a:solidFill>
                <a:latin typeface="Bookman Old Style" pitchFamily="18" charset="0"/>
              </a:rPr>
              <a:t> various organisations</a:t>
            </a:r>
            <a:endParaRPr lang="en-IN" sz="2800" b="1" dirty="0">
              <a:solidFill>
                <a:schemeClr val="tx1"/>
              </a:solidFill>
              <a:latin typeface="Bookman Old Style" pitchFamily="18" charset="0"/>
            </a:endParaRPr>
          </a:p>
        </p:txBody>
      </p:sp>
      <p:sp>
        <p:nvSpPr>
          <p:cNvPr id="3" name="Content Placeholder 2"/>
          <p:cNvSpPr>
            <a:spLocks noGrp="1"/>
          </p:cNvSpPr>
          <p:nvPr>
            <p:ph sz="quarter" idx="1"/>
          </p:nvPr>
        </p:nvSpPr>
        <p:spPr>
          <a:xfrm>
            <a:off x="228600" y="1066800"/>
            <a:ext cx="8534400" cy="5407152"/>
          </a:xfrm>
        </p:spPr>
        <p:txBody>
          <a:bodyPr>
            <a:normAutofit fontScale="92500" lnSpcReduction="20000"/>
          </a:bodyPr>
          <a:lstStyle/>
          <a:p>
            <a:pPr algn="just"/>
            <a:r>
              <a:rPr lang="en-IN" dirty="0" smtClean="0"/>
              <a:t>“A method or an innovative process involving a range of safe and reasonable practices resulting in the improved performance of a higher education  institution or programmes usually recognised as  ‘good’ or ‘best’ by the peer organisation” </a:t>
            </a:r>
            <a:r>
              <a:rPr lang="en-IN" b="1" i="1" dirty="0" smtClean="0"/>
              <a:t>(UNESCO,2007).</a:t>
            </a:r>
            <a:endParaRPr lang="en-IN" dirty="0" smtClean="0"/>
          </a:p>
          <a:p>
            <a:pPr algn="just"/>
            <a:r>
              <a:rPr lang="en-IN" b="1" i="1" dirty="0" smtClean="0"/>
              <a:t> </a:t>
            </a:r>
            <a:r>
              <a:rPr lang="en-IN" dirty="0" smtClean="0"/>
              <a:t>“A good practice is an activity that is clear and coherent and that has been documented as adding significant value to the policies or practices of a quality assurance agency and/or its stakeholders”</a:t>
            </a:r>
            <a:r>
              <a:rPr lang="en-IN" b="1" i="1" dirty="0" smtClean="0"/>
              <a:t> (INQAAHE, 2012).</a:t>
            </a:r>
            <a:endParaRPr lang="en-IN" dirty="0" smtClean="0"/>
          </a:p>
          <a:p>
            <a:pPr algn="just"/>
            <a:r>
              <a:rPr lang="en-IN" b="1" dirty="0" smtClean="0"/>
              <a:t> </a:t>
            </a:r>
            <a:r>
              <a:rPr lang="en-IN" dirty="0" smtClean="0"/>
              <a:t>“Good practice is an activity that has been verified through a quality audit process as adding commendable value for the agency and its stakeholders, and that may be beneficially transferable to other organisational settings.”</a:t>
            </a:r>
            <a:r>
              <a:rPr lang="en-IN" b="1" i="1" dirty="0" smtClean="0"/>
              <a:t>  (TESQA,2017).</a:t>
            </a:r>
          </a:p>
          <a:p>
            <a:pPr algn="just"/>
            <a:r>
              <a:rPr lang="en-IN" dirty="0" smtClean="0"/>
              <a:t>“Best practices are  the practices which add commendable value to an institution and its various stakeholders” (NAAC,2005).</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775</TotalTime>
  <Words>3156</Words>
  <Application>Microsoft Office PowerPoint</Application>
  <PresentationFormat>On-screen Show (4:3)</PresentationFormat>
  <Paragraphs>273</Paragraphs>
  <Slides>31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Apple Chancery</vt:lpstr>
      <vt:lpstr>Arial</vt:lpstr>
      <vt:lpstr>Bell MT</vt:lpstr>
      <vt:lpstr>Bookman Old Style</vt:lpstr>
      <vt:lpstr>Calibri</vt:lpstr>
      <vt:lpstr>Calisto MT</vt:lpstr>
      <vt:lpstr>Century Schoolbook</vt:lpstr>
      <vt:lpstr>Sylfaen</vt:lpstr>
      <vt:lpstr>Tahoma</vt:lpstr>
      <vt:lpstr>Times New Roman</vt:lpstr>
      <vt:lpstr>Wingdings</vt:lpstr>
      <vt:lpstr>Wingdings 2</vt:lpstr>
      <vt:lpstr>Oriel</vt:lpstr>
      <vt:lpstr>Good Practices and Bench Marking Approach to Quality Improvement Based on International Good Practices</vt:lpstr>
      <vt:lpstr>Outline</vt:lpstr>
      <vt:lpstr>Context: NAAC Initiatives towards Good Practices &amp; Benchmarking Approach to Quality Improvement</vt:lpstr>
      <vt:lpstr>NAAC Initiatives towards Good Practices</vt:lpstr>
      <vt:lpstr>NAAC Initiatives towards Benchmarking Approach</vt:lpstr>
      <vt:lpstr>“Compilation of Good Practices in Quality Assurance across the Globe” Project: Methodology</vt:lpstr>
      <vt:lpstr>“Compilation of Good Practices in Quality Assurance across the Globe” Project: Background</vt:lpstr>
      <vt:lpstr>DEVELOPMENT of Project</vt:lpstr>
      <vt:lpstr>Definition of Good Practice by various organisations</vt:lpstr>
      <vt:lpstr>Some Examples of GPs Databases</vt:lpstr>
      <vt:lpstr>Good practices of Quality Assurance Agencies</vt:lpstr>
      <vt:lpstr>Identified Themes of GPs</vt:lpstr>
      <vt:lpstr>Project: Current Status</vt:lpstr>
      <vt:lpstr>  Good Practice Template for External Quality Assurance Agencies</vt:lpstr>
      <vt:lpstr> Good Practice Template</vt:lpstr>
      <vt:lpstr>Compilation of Good Practices: Way forward</vt:lpstr>
      <vt:lpstr>PowerPoint Presentation</vt:lpstr>
      <vt:lpstr>EQUAM-BI Project: Objectives</vt:lpstr>
      <vt:lpstr>PowerPoint Presentation</vt:lpstr>
      <vt:lpstr>EQUAM-BI:  The project has following partners from India &amp; Europe:</vt:lpstr>
      <vt:lpstr>PowerPoint Presentation</vt:lpstr>
      <vt:lpstr>EQUAM-BI Project: Expected Outcome</vt:lpstr>
      <vt:lpstr>EQUAM-BI Project - Motivation</vt:lpstr>
      <vt:lpstr>EQUAM-BI Project - Motivation Continues…</vt:lpstr>
      <vt:lpstr>Rationale for the setting-up of the consortium</vt:lpstr>
      <vt:lpstr>Rationale for the setting-up of the consortium</vt:lpstr>
      <vt:lpstr>EQUAM-BI: Survey Initiative on QAM</vt:lpstr>
      <vt:lpstr>EQUAM-Bi Next Steps/way forward</vt:lpstr>
      <vt:lpstr>Linking RAF with International Project</vt:lpstr>
      <vt:lpstr>   Towards Global Virtual Accreditation Resource Centre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Project</dc:title>
  <dc:creator>savitha</dc:creator>
  <cp:lastModifiedBy>DELL</cp:lastModifiedBy>
  <cp:revision>88</cp:revision>
  <dcterms:created xsi:type="dcterms:W3CDTF">2006-08-16T00:00:00Z</dcterms:created>
  <dcterms:modified xsi:type="dcterms:W3CDTF">2019-05-29T07:04:23Z</dcterms:modified>
</cp:coreProperties>
</file>