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55" r:id="rId3"/>
    <p:sldId id="354" r:id="rId4"/>
    <p:sldId id="340" r:id="rId5"/>
    <p:sldId id="343" r:id="rId6"/>
    <p:sldId id="331" r:id="rId7"/>
    <p:sldId id="312" r:id="rId8"/>
    <p:sldId id="356" r:id="rId9"/>
    <p:sldId id="357" r:id="rId10"/>
    <p:sldId id="350" r:id="rId11"/>
    <p:sldId id="35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15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4" d="100"/>
          <a:sy n="64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F543C-D3A3-4B00-B021-35C3277B063F}" type="datetimeFigureOut">
              <a:rPr lang="en-NZ" smtClean="0"/>
              <a:t>29/05/2019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7C8EB-CD2B-4A57-90C2-4947A797CF9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16136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baseline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F112D2-DE8B-436B-ACFB-EB1B54B54DFF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02032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AF112D2-DE8B-436B-ACFB-EB1B54B54DFF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8278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C0D4C5-385B-462E-B8A6-0D44FDE6BC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9BAFBAA-EC4B-41AE-89F7-FD05D99AB3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20FD9DA-2265-4568-B198-CAEA88CA8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4665-39CA-4EC0-AE60-EF22AD6C250C}" type="datetimeFigureOut">
              <a:rPr lang="en-NZ" smtClean="0"/>
              <a:t>29/05/2019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ECBBD7-0C8F-4F10-9752-23DDE24D9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0025B7-38D1-40B4-9F90-9764D0283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45121-6684-44DF-AF9E-BEC59DB2546C}" type="slidenum">
              <a:rPr lang="en-NZ" smtClean="0"/>
              <a:t>‹#›</a:t>
            </a:fld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1C842F3E-BB7E-49F7-9789-BCB4168945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400" y="5937250"/>
            <a:ext cx="25146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4248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E4F5157-07CC-4D8C-BF0F-198899B51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0A2126D0-B050-4C55-A278-B7E85253F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DD00BBE-F8D5-488F-BA7A-188BF1462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4665-39CA-4EC0-AE60-EF22AD6C250C}" type="datetimeFigureOut">
              <a:rPr lang="en-NZ" smtClean="0"/>
              <a:t>29/05/2019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09C240-ADB4-4CDF-A47B-C346BF85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BA1EDD-EE22-4B7D-A679-1CC9134A3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45121-6684-44DF-AF9E-BEC59DB254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02694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1127103-3F51-4432-90A2-FFB33A8945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D247866-3CC4-4BE1-A219-05CBC55F9D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93AD09-EB3D-4401-AED6-6993BB5A0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4665-39CA-4EC0-AE60-EF22AD6C250C}" type="datetimeFigureOut">
              <a:rPr lang="en-NZ" smtClean="0"/>
              <a:t>29/05/2019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A9C425-D499-4CB3-A704-C3E2AD1C7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B5DDF7-A35E-43F8-887F-93205EE27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45121-6684-44DF-AF9E-BEC59DB254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73427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C4E884-CB5A-44C6-B096-AA77DF6E9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8A151A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F60B12-6FFC-461F-8242-838B34638E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FD8D62A-F869-4818-9978-50A74A4D1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4665-39CA-4EC0-AE60-EF22AD6C250C}" type="datetimeFigureOut">
              <a:rPr lang="en-NZ" smtClean="0"/>
              <a:t>29/05/2019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D4493F7-4EA4-4792-9736-39338F44B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B086C0-9145-410A-BA5B-1C1083375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45121-6684-44DF-AF9E-BEC59DB2546C}" type="slidenum">
              <a:rPr lang="en-NZ" smtClean="0"/>
              <a:t>‹#›</a:t>
            </a:fld>
            <a:endParaRPr lang="en-NZ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5155BDD5-47F4-47F2-924A-D240AF3270F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400" y="5937250"/>
            <a:ext cx="25146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517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6D60D15-9D70-4834-BD71-564769E3A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aseline="0">
                <a:solidFill>
                  <a:srgbClr val="8A151A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D5D6D8F-66A1-4F80-9C23-B15C792200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423F0FF-D7DF-467C-9C50-97B4767D0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4665-39CA-4EC0-AE60-EF22AD6C250C}" type="datetimeFigureOut">
              <a:rPr lang="en-NZ" smtClean="0"/>
              <a:t>29/05/2019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775F037-2319-4B5E-B60D-B7F6BE543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A7E808-A3F1-4915-B163-CC81F5F41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45121-6684-44DF-AF9E-BEC59DB254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86785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C11527C-C6BA-4F52-A4DB-321EC3AE5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8A151A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2BCC193-01BC-49E8-BC88-6B47265EB6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9F01E64-ED1A-46E1-BCC7-8C08D5FEF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10D133D-B860-437C-8E5D-D576CF7C58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4665-39CA-4EC0-AE60-EF22AD6C250C}" type="datetimeFigureOut">
              <a:rPr lang="en-NZ" smtClean="0"/>
              <a:t>29/05/2019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BF93844-4630-4EE6-A8B0-0F8FF35F5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5531083-F62F-403B-9927-A7BD31CE0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45121-6684-44DF-AF9E-BEC59DB2546C}" type="slidenum">
              <a:rPr lang="en-NZ" smtClean="0"/>
              <a:t>‹#›</a:t>
            </a:fld>
            <a:endParaRPr lang="en-NZ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34326B1B-949B-4886-941A-F3F7A15533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400" y="5937250"/>
            <a:ext cx="25146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221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D6B382-0420-4876-B7C6-7AF3DD2A5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B049A0D-1860-48F9-B75A-7A5F00D28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D0AC175-1B00-4A3D-91AD-2B43BE392E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3A400BB-AD8B-45C5-A09B-E26AE376E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D4F1343-6572-48F9-87F6-6CE72EAAA3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F48EFB-C0C4-4DCF-AE03-DD418493C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4665-39CA-4EC0-AE60-EF22AD6C250C}" type="datetimeFigureOut">
              <a:rPr lang="en-NZ" smtClean="0"/>
              <a:t>29/05/2019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3B4B1E4-0DCF-4B03-950D-996C0BE0E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4D3BFA3-7136-43C5-B96C-55324B360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45121-6684-44DF-AF9E-BEC59DB254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0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4A66F5-B65B-4C04-8D12-A484F9C53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3B4FDCA-2F06-453C-B5C9-8E0BEEC14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4665-39CA-4EC0-AE60-EF22AD6C250C}" type="datetimeFigureOut">
              <a:rPr lang="en-NZ" smtClean="0"/>
              <a:t>29/05/2019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A1D6AFF-CE44-43FD-A645-5BF5A53702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D86A307-8CD3-4E55-BA6F-6F12A1681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45121-6684-44DF-AF9E-BEC59DB2546C}" type="slidenum">
              <a:rPr lang="en-NZ" smtClean="0"/>
              <a:t>‹#›</a:t>
            </a:fld>
            <a:endParaRPr lang="en-NZ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16E028E-9A8B-4667-A719-9391A4928A0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6400" y="5937250"/>
            <a:ext cx="25146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2857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33C7FB0E-E5DB-477A-BD80-B65768FA4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4665-39CA-4EC0-AE60-EF22AD6C250C}" type="datetimeFigureOut">
              <a:rPr lang="en-NZ" smtClean="0"/>
              <a:t>29/05/2019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93870FC-7883-4E84-BD07-9258F1555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29CE080-EB2F-44D2-9652-3627419E4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45121-6684-44DF-AF9E-BEC59DB254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62726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5E90061-D6E3-4E4E-9D1C-0176E529C4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005952-D984-475E-8813-FE62B482BC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4AF533B-FB4B-4830-9E3A-26A24686C0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DD39FCA-7BCC-4E0D-A01C-5A7E4939A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4665-39CA-4EC0-AE60-EF22AD6C250C}" type="datetimeFigureOut">
              <a:rPr lang="en-NZ" smtClean="0"/>
              <a:t>29/05/2019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9038917-4D3F-48A2-95C4-D762F6EBA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18644F6-ACC9-4C64-AA72-D5A0C4238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45121-6684-44DF-AF9E-BEC59DB254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7469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8DF9AE-4723-4551-AD80-9F7F3D363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C0B5DCD-8FB5-465C-98EA-F7A2EC39A8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9035611-BD50-4BDF-B498-50F478508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E98FC98-32CB-4CB2-A948-4337B1D47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A4665-39CA-4EC0-AE60-EF22AD6C250C}" type="datetimeFigureOut">
              <a:rPr lang="en-NZ" smtClean="0"/>
              <a:t>29/05/2019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5A64120-8480-4552-8E7F-229F3ECD2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210D277-2969-4846-B150-E59EBE242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45121-6684-44DF-AF9E-BEC59DB2546C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10356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CD61E97C-C669-4583-8C3A-F60359B78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BB287EB-54CE-46CB-8CD7-010F4490F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D09A66-6C2A-43C3-9872-97563CC6A8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-3338514" y="9357491"/>
            <a:ext cx="454453" cy="9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A4665-39CA-4EC0-AE60-EF22AD6C250C}" type="datetimeFigureOut">
              <a:rPr lang="en-NZ" smtClean="0"/>
              <a:t>29/05/2019</a:t>
            </a:fld>
            <a:endParaRPr lang="en-NZ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178C9F8-4941-4651-8873-6169E0F783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6908BD-E789-4071-992E-25F6092CB9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45121-6684-44DF-AF9E-BEC59DB2546C}" type="slidenum">
              <a:rPr lang="en-NZ" smtClean="0"/>
              <a:t>‹#›</a:t>
            </a:fld>
            <a:endParaRPr lang="en-NZ"/>
          </a:p>
        </p:txBody>
      </p:sp>
      <p:pic>
        <p:nvPicPr>
          <p:cNvPr id="1026" name="Picture 2" descr="https://www.tohatoha.org.nz/wp-content/uploads/2012/05/by-nc.png">
            <a:extLst>
              <a:ext uri="{FF2B5EF4-FFF2-40B4-BE49-F238E27FC236}">
                <a16:creationId xmlns:a16="http://schemas.microsoft.com/office/drawing/2014/main" xmlns="" id="{A3F12F77-9C7D-4747-B063-186E227DBEE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2875"/>
            <a:ext cx="956422" cy="334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332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qa.ac.nz/" TargetMode="External"/><Relationship Id="rId2" Type="http://schemas.openxmlformats.org/officeDocument/2006/relationships/hyperlink" Target="mailto:director@aqa.ac.nz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tif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clipart.org/detail/231619/world-map-japan-pov-colour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6646EA-82A8-4EE2-B81D-89E6AEC3F47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>
                <a:solidFill>
                  <a:srgbClr val="8A151A"/>
                </a:solidFill>
              </a:rPr>
              <a:t>Reconsidering Evidence in Academic Quality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7032ABA-F791-41E7-9E1C-454B5E911B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/>
          </a:p>
          <a:p>
            <a:r>
              <a:rPr lang="en-NZ" dirty="0"/>
              <a:t>Emeritus Professor Sheelagh Matear</a:t>
            </a:r>
          </a:p>
          <a:p>
            <a:r>
              <a:rPr lang="en-NZ" dirty="0"/>
              <a:t>Academic Quality Agency for New Zealand Universities</a:t>
            </a:r>
          </a:p>
        </p:txBody>
      </p:sp>
    </p:spTree>
    <p:extLst>
      <p:ext uri="{BB962C8B-B14F-4D97-AF65-F5344CB8AC3E}">
        <p14:creationId xmlns:p14="http://schemas.microsoft.com/office/powerpoint/2010/main" val="4159683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CE789493-6932-48D5-A4C2-1DA4939C3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Thank-you for listening.</a:t>
            </a:r>
            <a:br>
              <a:rPr lang="en-NZ" dirty="0"/>
            </a:br>
            <a:r>
              <a:rPr lang="en-NZ" dirty="0"/>
              <a:t>Any questions?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FD9399B-84E2-40ED-83D8-E59AAB941F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/>
          <a:p>
            <a:pPr algn="r"/>
            <a:r>
              <a:rPr lang="en-NZ" dirty="0">
                <a:hlinkClick r:id="rId2"/>
              </a:rPr>
              <a:t>director@aqa.ac.nz</a:t>
            </a:r>
            <a:endParaRPr lang="en-NZ" dirty="0"/>
          </a:p>
          <a:p>
            <a:pPr algn="r"/>
            <a:r>
              <a:rPr lang="en-NZ" dirty="0">
                <a:hlinkClick r:id="rId3"/>
              </a:rPr>
              <a:t>www.aqa.ac.nz</a:t>
            </a:r>
            <a:r>
              <a:rPr lang="en-NZ" dirty="0"/>
              <a:t>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4E9D4DF8-3348-43CD-9482-3E595784CA0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59026"/>
            <a:ext cx="565785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538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0468C9-8538-43B2-8AC9-E2F90FA4E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5038E7-4FC5-41F0-879D-A0B5A05C3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NZ" dirty="0"/>
              <a:t>Cameron, J. (2013). Cycle 5 Academic Audit Handbook for Universities, AQA.  Retrieved from http://www.aqa.ac.nz/sites/all/files/AQA%20Cycle%205%20Academic%20Audit%20Handbook%20v1.pdf</a:t>
            </a:r>
          </a:p>
          <a:p>
            <a:r>
              <a:rPr lang="en-NZ" dirty="0"/>
              <a:t>QAA-Scotland. (2017). Enhancement-led Institutional Review Handbook.  Retrieved from http://www.qaa.ac.uk/docs/qaas/reviewing-he-in-scotland/elir4-handbook-2017.pdf</a:t>
            </a:r>
          </a:p>
          <a:p>
            <a:r>
              <a:rPr lang="en-NZ" dirty="0"/>
              <a:t>Western Association of Schools and Colleges (WASC) (2002). Evidence Guide - A Guide to Using Evidence in the Accreditation Process: A Resource to Support Institutions and Evaluation Teams. Accrediting Commission for Senior Colleges and Universities: Western Association of Schools and Colleges.</a:t>
            </a:r>
          </a:p>
          <a:p>
            <a:r>
              <a:rPr lang="en-NZ" dirty="0"/>
              <a:t>Western Association of Schools and Colleges (WASC) (2015). Using Evidence in the WSCUC Accreditation Process: A Guide for Institutions. Retrieved from https://www.wscuc.org/content/using-evidence-wscuc-accreditation-process-guide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88913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0468C9-8538-43B2-8AC9-E2F90FA4E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Presentation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5038E7-4FC5-41F0-879D-A0B5A05C3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/>
              <a:t>Review of evidence in academic quality</a:t>
            </a:r>
          </a:p>
          <a:p>
            <a:pPr lvl="1"/>
            <a:r>
              <a:rPr lang="en-NZ" dirty="0"/>
              <a:t>Types of evidence</a:t>
            </a:r>
          </a:p>
          <a:p>
            <a:pPr lvl="1"/>
            <a:r>
              <a:rPr lang="en-NZ" dirty="0"/>
              <a:t>Quality of evidence</a:t>
            </a:r>
          </a:p>
          <a:p>
            <a:endParaRPr lang="en-NZ" dirty="0"/>
          </a:p>
          <a:p>
            <a:r>
              <a:rPr lang="en-NZ" dirty="0"/>
              <a:t>Why we need to have another look at evidence</a:t>
            </a:r>
          </a:p>
          <a:p>
            <a:pPr lvl="1"/>
            <a:r>
              <a:rPr lang="en-NZ" dirty="0"/>
              <a:t>New Zealand context</a:t>
            </a:r>
          </a:p>
          <a:p>
            <a:pPr lvl="1"/>
            <a:r>
              <a:rPr lang="en-NZ" dirty="0"/>
              <a:t>Data proliferation</a:t>
            </a:r>
          </a:p>
          <a:p>
            <a:endParaRPr lang="en-NZ" dirty="0"/>
          </a:p>
          <a:p>
            <a:r>
              <a:rPr lang="en-NZ" dirty="0"/>
              <a:t>Conclusions</a:t>
            </a:r>
          </a:p>
          <a:p>
            <a:pPr lvl="1"/>
            <a:r>
              <a:rPr lang="en-NZ" dirty="0"/>
              <a:t>Suggested guidelines</a:t>
            </a:r>
          </a:p>
        </p:txBody>
      </p:sp>
    </p:spTree>
    <p:extLst>
      <p:ext uri="{BB962C8B-B14F-4D97-AF65-F5344CB8AC3E}">
        <p14:creationId xmlns:p14="http://schemas.microsoft.com/office/powerpoint/2010/main" val="1449597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0468C9-8538-43B2-8AC9-E2F90FA4E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Evidence in academic 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5038E7-4FC5-41F0-879D-A0B5A05C3F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Documents such as existing policies, reports and analyses, principally from internal sources;</a:t>
            </a:r>
            <a:endParaRPr lang="en-NZ" dirty="0"/>
          </a:p>
          <a:p>
            <a:pPr lvl="0"/>
            <a:r>
              <a:rPr lang="en-US" dirty="0"/>
              <a:t>Statistical evidence from internal and, where appropriate, external sources; </a:t>
            </a:r>
            <a:endParaRPr lang="en-NZ" dirty="0"/>
          </a:p>
          <a:p>
            <a:pPr lvl="0"/>
            <a:r>
              <a:rPr lang="en-US" dirty="0"/>
              <a:t>Oral evidence collected during the self-review or audit process; and </a:t>
            </a:r>
            <a:endParaRPr lang="en-NZ" dirty="0"/>
          </a:p>
          <a:p>
            <a:pPr lvl="0"/>
            <a:r>
              <a:rPr lang="en-US" dirty="0"/>
              <a:t>Might also derive from samples of the available information or from tracking audit trails.</a:t>
            </a:r>
            <a:endParaRPr lang="en-NZ" dirty="0"/>
          </a:p>
          <a:p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949172C-99A0-499D-95C8-F148062A656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Pre-existing or bespoke</a:t>
            </a:r>
            <a:endParaRPr lang="en-NZ" dirty="0"/>
          </a:p>
          <a:p>
            <a:pPr lvl="0"/>
            <a:r>
              <a:rPr lang="en-US" dirty="0"/>
              <a:t>Quantitative or qualitative</a:t>
            </a:r>
            <a:endParaRPr lang="en-NZ" dirty="0"/>
          </a:p>
          <a:p>
            <a:pPr lvl="0"/>
            <a:r>
              <a:rPr lang="en-US" dirty="0"/>
              <a:t>For or from other functional areas, individuals, groups or knowledge systems</a:t>
            </a:r>
            <a:endParaRPr lang="en-NZ" dirty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59891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0468C9-8538-43B2-8AC9-E2F90FA4E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Quality of evidence – what is good evidence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5038E7-4FC5-41F0-879D-A0B5A05C3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Relevant, representative, verifiable, cumulative, actionable (WASC 2002, 2015)</a:t>
            </a:r>
          </a:p>
          <a:p>
            <a:r>
              <a:rPr lang="en-NZ" dirty="0"/>
              <a:t>Contextual, holistic (QAA Scotland 2017)</a:t>
            </a:r>
          </a:p>
          <a:p>
            <a:r>
              <a:rPr lang="en-NZ" dirty="0"/>
              <a:t>Triangulated (Cameron 2013)</a:t>
            </a:r>
          </a:p>
        </p:txBody>
      </p:sp>
    </p:spTree>
    <p:extLst>
      <p:ext uri="{BB962C8B-B14F-4D97-AF65-F5344CB8AC3E}">
        <p14:creationId xmlns:p14="http://schemas.microsoft.com/office/powerpoint/2010/main" val="533363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A51893-A9AF-46EE-A4E9-90FF8DAF1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NZ" dirty="0"/>
              <a:t>Why is the New Zealand context prompting a re-think?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EB0767E9-3E23-43A6-811A-DAE8062E45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773069" y="2309245"/>
            <a:ext cx="5322931" cy="2747963"/>
          </a:xfr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xmlns="" id="{02B5EE4A-5824-46EE-8314-209E54DC44F2}"/>
              </a:ext>
            </a:extLst>
          </p:cNvPr>
          <p:cNvSpPr/>
          <p:nvPr/>
        </p:nvSpPr>
        <p:spPr>
          <a:xfrm>
            <a:off x="3015480" y="4071088"/>
            <a:ext cx="562607" cy="596348"/>
          </a:xfrm>
          <a:prstGeom prst="ellipse">
            <a:avLst/>
          </a:prstGeom>
          <a:noFill/>
          <a:ln>
            <a:solidFill>
              <a:srgbClr val="8A15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C9FFD4B-7C16-4864-8320-CDC869748C4F}"/>
              </a:ext>
            </a:extLst>
          </p:cNvPr>
          <p:cNvSpPr txBox="1"/>
          <p:nvPr/>
        </p:nvSpPr>
        <p:spPr>
          <a:xfrm>
            <a:off x="556591" y="5208104"/>
            <a:ext cx="19745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>
                <a:solidFill>
                  <a:srgbClr val="8A151A"/>
                </a:solidFill>
              </a:rPr>
              <a:t>Aotearoa, New Zealand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xmlns="" id="{BA0E9954-BAA6-40F3-A31E-875D861C1A4A}"/>
              </a:ext>
            </a:extLst>
          </p:cNvPr>
          <p:cNvCxnSpPr>
            <a:cxnSpLocks/>
          </p:cNvCxnSpPr>
          <p:nvPr/>
        </p:nvCxnSpPr>
        <p:spPr>
          <a:xfrm flipV="1">
            <a:off x="2146852" y="4667436"/>
            <a:ext cx="980661" cy="83099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xmlns="" id="{BB0D86D6-BD55-49B3-A580-66E5568536F0}"/>
              </a:ext>
            </a:extLst>
          </p:cNvPr>
          <p:cNvSpPr txBox="1">
            <a:spLocks/>
          </p:cNvSpPr>
          <p:nvPr/>
        </p:nvSpPr>
        <p:spPr>
          <a:xfrm>
            <a:off x="6639338" y="1825625"/>
            <a:ext cx="4714461" cy="435133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/>
              <a:t>New cycle of academic audit</a:t>
            </a:r>
          </a:p>
          <a:p>
            <a:pPr lvl="1"/>
            <a:r>
              <a:rPr lang="en-NZ" dirty="0"/>
              <a:t>2017 – 2023</a:t>
            </a:r>
          </a:p>
          <a:p>
            <a:pPr lvl="1"/>
            <a:r>
              <a:rPr lang="en-NZ" dirty="0"/>
              <a:t>Audit phase commences 2021</a:t>
            </a:r>
          </a:p>
          <a:p>
            <a:pPr lvl="1"/>
            <a:endParaRPr lang="en-NZ" dirty="0"/>
          </a:p>
          <a:p>
            <a:r>
              <a:rPr lang="en-NZ" dirty="0"/>
              <a:t>Explosion in data </a:t>
            </a:r>
          </a:p>
          <a:p>
            <a:pPr lvl="1"/>
            <a:r>
              <a:rPr lang="en-NZ" dirty="0"/>
              <a:t>Learning analytics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35423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9FCDDBFA-031E-4F9F-9C66-2EF2C44EB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dirty="0">
                <a:latin typeface="Museo Sans 500" panose="02000000000000000000" pitchFamily="50" charset="0"/>
              </a:rPr>
              <a:t>Cycle 6 Academic Audit – 10 components</a:t>
            </a:r>
            <a:endParaRPr lang="en-NZ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438F820-5298-461B-A3C7-17079CC0F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979"/>
            <a:ext cx="10515600" cy="4752474"/>
          </a:xfrm>
        </p:spPr>
        <p:txBody>
          <a:bodyPr>
            <a:normAutofit fontScale="92500" lnSpcReduction="10000"/>
          </a:bodyPr>
          <a:lstStyle/>
          <a:p>
            <a:pPr marL="514350" lvl="0" indent="-514350">
              <a:buFont typeface="+mj-lt"/>
              <a:buAutoNum type="alphaUcPeriod"/>
            </a:pPr>
            <a:r>
              <a:rPr lang="en-US" sz="1800" dirty="0"/>
              <a:t>Maintain an internationally referenced, cyclical, peer-review model of external quality assurance.</a:t>
            </a:r>
            <a:endParaRPr lang="en-NZ" sz="1800" dirty="0"/>
          </a:p>
          <a:p>
            <a:pPr marL="514350" lvl="0" indent="-514350">
              <a:buFont typeface="+mj-lt"/>
              <a:buAutoNum type="alphaUcPeriod"/>
            </a:pPr>
            <a:r>
              <a:rPr lang="en-US" sz="1800" dirty="0"/>
              <a:t>Maintain a high-trust, enabling, relationship between the universities and AQA that </a:t>
            </a:r>
            <a:r>
              <a:rPr lang="en-US" sz="1800" dirty="0" err="1"/>
              <a:t>recognises</a:t>
            </a:r>
            <a:r>
              <a:rPr lang="en-US" sz="1800" dirty="0"/>
              <a:t> and respects universities’ responsibility and accountability for quality as well as AQA’s Terms of Reference and independence.</a:t>
            </a:r>
            <a:endParaRPr lang="en-NZ" sz="1800" dirty="0"/>
          </a:p>
          <a:p>
            <a:pPr marL="514350" lvl="0" indent="-514350">
              <a:buFont typeface="+mj-lt"/>
              <a:buAutoNum type="alphaUcPeriod"/>
            </a:pPr>
            <a:r>
              <a:rPr lang="en-US" sz="1800" dirty="0"/>
              <a:t>Maintain the scope of academic audit on teaching, learning, support and outcomes for students.</a:t>
            </a:r>
            <a:endParaRPr lang="en-NZ" sz="1800" dirty="0"/>
          </a:p>
          <a:p>
            <a:pPr marL="514350" lvl="0" indent="-514350">
              <a:buFont typeface="+mj-lt"/>
              <a:buAutoNum type="alphaUcPeriod"/>
            </a:pPr>
            <a:r>
              <a:rPr lang="en-US" sz="1800" b="1" dirty="0">
                <a:solidFill>
                  <a:srgbClr val="8A151A"/>
                </a:solidFill>
              </a:rPr>
              <a:t>Build on and refresh the Cycle 5 academic audit framework (guideline statements) and further </a:t>
            </a:r>
            <a:r>
              <a:rPr lang="en-US" sz="1800" b="1" dirty="0" err="1">
                <a:solidFill>
                  <a:srgbClr val="8A151A"/>
                </a:solidFill>
              </a:rPr>
              <a:t>emphasise</a:t>
            </a:r>
            <a:r>
              <a:rPr lang="en-US" sz="1800" b="1" dirty="0">
                <a:solidFill>
                  <a:srgbClr val="8A151A"/>
                </a:solidFill>
              </a:rPr>
              <a:t> outcomes and the use of evidence. </a:t>
            </a:r>
            <a:endParaRPr lang="en-NZ" sz="1800" b="1" dirty="0">
              <a:solidFill>
                <a:srgbClr val="8A151A"/>
              </a:solidFill>
            </a:endParaRPr>
          </a:p>
          <a:p>
            <a:pPr marL="514350" lvl="0" indent="-514350">
              <a:buFont typeface="+mj-lt"/>
              <a:buAutoNum type="alphaUcPeriod"/>
            </a:pPr>
            <a:r>
              <a:rPr lang="en-US" sz="1800" dirty="0"/>
              <a:t>Incorporate a thematic enhancement topic agreed by all universities that will address an issue that is both a strategic priority for universities and of national importance.  The enhancement theme topic for Cycle 6 is “Access, outcomes and opportunity for Māori students and for Pasifika students”. </a:t>
            </a:r>
            <a:endParaRPr lang="en-NZ" sz="1800" dirty="0"/>
          </a:p>
          <a:p>
            <a:pPr marL="514350" lvl="0" indent="-514350">
              <a:buFont typeface="+mj-lt"/>
              <a:buAutoNum type="alphaUcPeriod"/>
            </a:pPr>
            <a:r>
              <a:rPr lang="en-US" sz="1800" dirty="0"/>
              <a:t>Audit universities 7-8 years after their Cycle 5 audit.</a:t>
            </a:r>
            <a:endParaRPr lang="en-NZ" sz="1800" dirty="0"/>
          </a:p>
          <a:p>
            <a:pPr marL="514350" lvl="0" indent="-514350">
              <a:buFont typeface="+mj-lt"/>
              <a:buAutoNum type="alphaUcPeriod"/>
            </a:pPr>
            <a:r>
              <a:rPr lang="en-US" sz="1800" dirty="0"/>
              <a:t>Include students or recent graduates in audit panels.  </a:t>
            </a:r>
            <a:endParaRPr lang="en-NZ" sz="1800" dirty="0"/>
          </a:p>
          <a:p>
            <a:pPr marL="514350" lvl="0" indent="-514350">
              <a:buFont typeface="+mj-lt"/>
              <a:buAutoNum type="alphaUcPeriod"/>
            </a:pPr>
            <a:r>
              <a:rPr lang="en-US" sz="1800" dirty="0"/>
              <a:t>Amend the audit delivery method so that Panels spend more time together initially and that time spent at the university can be more targeted and require meeting with fewer individuals.</a:t>
            </a:r>
            <a:endParaRPr lang="en-NZ" sz="1800" dirty="0"/>
          </a:p>
          <a:p>
            <a:pPr marL="514350" lvl="0" indent="-514350">
              <a:buFont typeface="+mj-lt"/>
              <a:buAutoNum type="alphaUcPeriod"/>
            </a:pPr>
            <a:r>
              <a:rPr lang="en-US" sz="1800" dirty="0"/>
              <a:t>Develop audit reports to comment on outcomes and enhancement initiatives, as well as processes.</a:t>
            </a:r>
            <a:endParaRPr lang="en-NZ" sz="1800" dirty="0"/>
          </a:p>
          <a:p>
            <a:pPr marL="514350" lvl="0" indent="-514350">
              <a:buFont typeface="+mj-lt"/>
              <a:buAutoNum type="alphaUcPeriod"/>
            </a:pPr>
            <a:r>
              <a:rPr lang="en-US" sz="1800" dirty="0"/>
              <a:t>Include a public report on a university’s response to recommendations.  A mid-cycle follow-up report on Cycle 5 recommendations will be introduced.</a:t>
            </a:r>
            <a:endParaRPr lang="en-NZ" sz="1800" dirty="0"/>
          </a:p>
        </p:txBody>
      </p:sp>
    </p:spTree>
    <p:extLst>
      <p:ext uri="{BB962C8B-B14F-4D97-AF65-F5344CB8AC3E}">
        <p14:creationId xmlns:p14="http://schemas.microsoft.com/office/powerpoint/2010/main" val="2972608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5A7C476-BD4E-4D53-A880-9FBC0BC17609}"/>
              </a:ext>
            </a:extLst>
          </p:cNvPr>
          <p:cNvSpPr txBox="1"/>
          <p:nvPr/>
        </p:nvSpPr>
        <p:spPr>
          <a:xfrm>
            <a:off x="2764761" y="5571815"/>
            <a:ext cx="6662481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dirty="0">
                <a:latin typeface="Museo Sans 100" panose="02000000000000000000" pitchFamily="50" charset="0"/>
              </a:rPr>
              <a:t>Self-review portfolios should reflect:	</a:t>
            </a:r>
          </a:p>
          <a:p>
            <a:r>
              <a:rPr lang="en-NZ" sz="1600" dirty="0">
                <a:latin typeface="Museo Sans 100" panose="02000000000000000000" pitchFamily="50" charset="0"/>
              </a:rPr>
              <a:t>	University obligations under </a:t>
            </a:r>
            <a:r>
              <a:rPr lang="en-NZ" sz="1600" dirty="0" err="1">
                <a:latin typeface="Museo Sans 100" panose="02000000000000000000" pitchFamily="50" charset="0"/>
              </a:rPr>
              <a:t>Te</a:t>
            </a:r>
            <a:r>
              <a:rPr lang="en-NZ" sz="1600" dirty="0">
                <a:latin typeface="Museo Sans 100" panose="02000000000000000000" pitchFamily="50" charset="0"/>
              </a:rPr>
              <a:t> </a:t>
            </a:r>
            <a:r>
              <a:rPr lang="en-NZ" sz="1600" dirty="0" err="1">
                <a:latin typeface="Museo Sans 100" panose="02000000000000000000" pitchFamily="50" charset="0"/>
              </a:rPr>
              <a:t>Tiriti</a:t>
            </a:r>
            <a:r>
              <a:rPr lang="en-NZ" sz="1600" dirty="0">
                <a:latin typeface="Museo Sans 100" panose="02000000000000000000" pitchFamily="50" charset="0"/>
              </a:rPr>
              <a:t> o Waitangi</a:t>
            </a:r>
          </a:p>
          <a:p>
            <a:r>
              <a:rPr lang="en-NZ" sz="1600" dirty="0">
                <a:latin typeface="Museo Sans 100" panose="02000000000000000000" pitchFamily="50" charset="0"/>
              </a:rPr>
              <a:t>	The interdependence of university research and teaching</a:t>
            </a:r>
          </a:p>
          <a:p>
            <a:r>
              <a:rPr lang="en-NZ" sz="1600" dirty="0">
                <a:latin typeface="Museo Sans 100" panose="02000000000000000000" pitchFamily="50" charset="0"/>
              </a:rPr>
              <a:t>	Universities’ role as critic and conscience of society</a:t>
            </a:r>
          </a:p>
          <a:p>
            <a:r>
              <a:rPr lang="en-NZ" dirty="0"/>
              <a:t>	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6CD5B1DB-DA36-4E21-8266-EDF525FF7D3F}"/>
              </a:ext>
            </a:extLst>
          </p:cNvPr>
          <p:cNvGrpSpPr/>
          <p:nvPr/>
        </p:nvGrpSpPr>
        <p:grpSpPr>
          <a:xfrm>
            <a:off x="2764760" y="1100686"/>
            <a:ext cx="6662480" cy="4376642"/>
            <a:chOff x="1240760" y="1068582"/>
            <a:chExt cx="6662480" cy="437664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06EC2F4C-6F15-44F3-B8F7-E946BC454911}"/>
                </a:ext>
              </a:extLst>
            </p:cNvPr>
            <p:cNvSpPr txBox="1"/>
            <p:nvPr/>
          </p:nvSpPr>
          <p:spPr>
            <a:xfrm>
              <a:off x="3970748" y="1068582"/>
              <a:ext cx="119032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NZ" sz="1600" b="1" dirty="0">
                  <a:solidFill>
                    <a:srgbClr val="8A151A"/>
                  </a:solidFill>
                  <a:latin typeface="Museo Sans 100" panose="02000000000000000000" pitchFamily="50" charset="0"/>
                </a:rPr>
                <a:t>All students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C3722A98-5B23-4E02-BFD0-18E6740BF544}"/>
                </a:ext>
              </a:extLst>
            </p:cNvPr>
            <p:cNvGrpSpPr/>
            <p:nvPr/>
          </p:nvGrpSpPr>
          <p:grpSpPr>
            <a:xfrm>
              <a:off x="1240760" y="1412776"/>
              <a:ext cx="6662480" cy="4032448"/>
              <a:chOff x="2115807" y="1412776"/>
              <a:chExt cx="6662480" cy="4032448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xmlns="" id="{1541F808-043C-4A0C-A530-B55D349255B3}"/>
                  </a:ext>
                </a:extLst>
              </p:cNvPr>
              <p:cNvGrpSpPr/>
              <p:nvPr/>
            </p:nvGrpSpPr>
            <p:grpSpPr>
              <a:xfrm>
                <a:off x="3011355" y="1700808"/>
                <a:ext cx="4952815" cy="3456384"/>
                <a:chOff x="2499505" y="1772816"/>
                <a:chExt cx="6408712" cy="4032448"/>
              </a:xfrm>
            </p:grpSpPr>
            <p:sp>
              <p:nvSpPr>
                <p:cNvPr id="3" name="Isosceles Triangle 2">
                  <a:extLst>
                    <a:ext uri="{FF2B5EF4-FFF2-40B4-BE49-F238E27FC236}">
                      <a16:creationId xmlns:a16="http://schemas.microsoft.com/office/drawing/2014/main" xmlns="" id="{EA7060C0-B8BA-4B82-9C45-5D705A9321D5}"/>
                    </a:ext>
                  </a:extLst>
                </p:cNvPr>
                <p:cNvSpPr/>
                <p:nvPr/>
              </p:nvSpPr>
              <p:spPr>
                <a:xfrm>
                  <a:off x="2499505" y="1772816"/>
                  <a:ext cx="6408712" cy="4032448"/>
                </a:xfrm>
                <a:prstGeom prst="triangle">
                  <a:avLst/>
                </a:prstGeom>
                <a:noFill/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 sz="1400"/>
                </a:p>
              </p:txBody>
            </p:sp>
            <p:cxnSp>
              <p:nvCxnSpPr>
                <p:cNvPr id="5" name="Straight Connector 4">
                  <a:extLst>
                    <a:ext uri="{FF2B5EF4-FFF2-40B4-BE49-F238E27FC236}">
                      <a16:creationId xmlns:a16="http://schemas.microsoft.com/office/drawing/2014/main" xmlns="" id="{35ADF062-FA3E-4E41-AE1B-BC9BD4DE131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959688" y="5229200"/>
                  <a:ext cx="5472608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>
                  <a:extLst>
                    <a:ext uri="{FF2B5EF4-FFF2-40B4-BE49-F238E27FC236}">
                      <a16:creationId xmlns:a16="http://schemas.microsoft.com/office/drawing/2014/main" xmlns="" id="{39F5BC40-4FBC-4163-A6F0-C45714A36C6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716016" y="2996952"/>
                  <a:ext cx="1944216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>
                  <a:extLst>
                    <a:ext uri="{FF2B5EF4-FFF2-40B4-BE49-F238E27FC236}">
                      <a16:creationId xmlns:a16="http://schemas.microsoft.com/office/drawing/2014/main" xmlns="" id="{47FCC8C6-394E-4336-97D2-0004A820A63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355976" y="3501008"/>
                  <a:ext cx="2736304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xmlns="" id="{474033DA-3007-4801-AA0E-9BCC7AD60AAB}"/>
                    </a:ext>
                  </a:extLst>
                </p:cNvPr>
                <p:cNvCxnSpPr/>
                <p:nvPr/>
              </p:nvCxnSpPr>
              <p:spPr>
                <a:xfrm>
                  <a:off x="3803727" y="4149080"/>
                  <a:ext cx="864096" cy="108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xmlns="" id="{A9D3B4D3-1213-48B6-9AD5-BC3F7564FBA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732240" y="4149080"/>
                  <a:ext cx="864096" cy="108012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xmlns="" id="{F6F60F45-91B5-4A92-BACD-35DD4D68BE37}"/>
                    </a:ext>
                  </a:extLst>
                </p:cNvPr>
                <p:cNvSpPr txBox="1"/>
                <p:nvPr/>
              </p:nvSpPr>
              <p:spPr>
                <a:xfrm>
                  <a:off x="5076056" y="2492896"/>
                  <a:ext cx="1310653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NZ" dirty="0"/>
                    <a:t>Students</a:t>
                  </a:r>
                </a:p>
              </p:txBody>
            </p:sp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xmlns="" id="{5DD5D4FA-9FEC-4279-95A7-BAA4A015EEC9}"/>
                    </a:ext>
                  </a:extLst>
                </p:cNvPr>
                <p:cNvSpPr txBox="1"/>
                <p:nvPr/>
              </p:nvSpPr>
              <p:spPr>
                <a:xfrm>
                  <a:off x="3239791" y="4761249"/>
                  <a:ext cx="1098002" cy="3577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NZ" sz="1400" dirty="0"/>
                    <a:t>Teaching</a:t>
                  </a:r>
                </a:p>
              </p:txBody>
            </p:sp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xmlns="" id="{797084DA-AAB6-482A-878C-35EA22EDCC3E}"/>
                    </a:ext>
                  </a:extLst>
                </p:cNvPr>
                <p:cNvSpPr txBox="1"/>
                <p:nvPr/>
              </p:nvSpPr>
              <p:spPr>
                <a:xfrm>
                  <a:off x="6985432" y="4761249"/>
                  <a:ext cx="1330736" cy="35771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NZ" sz="1400" dirty="0"/>
                    <a:t>Curriculum</a:t>
                  </a:r>
                </a:p>
              </p:txBody>
            </p:sp>
            <p:sp>
              <p:nvSpPr>
                <p:cNvPr id="36" name="TextBox 35">
                  <a:extLst>
                    <a:ext uri="{FF2B5EF4-FFF2-40B4-BE49-F238E27FC236}">
                      <a16:creationId xmlns:a16="http://schemas.microsoft.com/office/drawing/2014/main" xmlns="" id="{C7021BAD-1D42-4BC2-BF2A-F5FBCAE7CE4D}"/>
                    </a:ext>
                  </a:extLst>
                </p:cNvPr>
                <p:cNvSpPr txBox="1"/>
                <p:nvPr/>
              </p:nvSpPr>
              <p:spPr>
                <a:xfrm>
                  <a:off x="4687816" y="2976861"/>
                  <a:ext cx="2044424" cy="53860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NZ" sz="1200" dirty="0"/>
                    <a:t>Postgraduate research</a:t>
                  </a:r>
                  <a:br>
                    <a:rPr lang="en-NZ" sz="1200" dirty="0"/>
                  </a:br>
                  <a:r>
                    <a:rPr lang="en-NZ" sz="1200" dirty="0"/>
                    <a:t>students </a:t>
                  </a:r>
                </a:p>
              </p:txBody>
            </p:sp>
            <p:sp>
              <p:nvSpPr>
                <p:cNvPr id="37" name="TextBox 36">
                  <a:extLst>
                    <a:ext uri="{FF2B5EF4-FFF2-40B4-BE49-F238E27FC236}">
                      <a16:creationId xmlns:a16="http://schemas.microsoft.com/office/drawing/2014/main" xmlns="" id="{101290E2-D8B8-4F11-953E-AB5C18A54B1D}"/>
                    </a:ext>
                  </a:extLst>
                </p:cNvPr>
                <p:cNvSpPr txBox="1"/>
                <p:nvPr/>
              </p:nvSpPr>
              <p:spPr>
                <a:xfrm>
                  <a:off x="4164876" y="5323626"/>
                  <a:ext cx="2999973" cy="35907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NZ" sz="1400" dirty="0"/>
                    <a:t>Leadership and Management</a:t>
                  </a:r>
                </a:p>
              </p:txBody>
            </p:sp>
            <p:sp>
              <p:nvSpPr>
                <p:cNvPr id="38" name="TextBox 37">
                  <a:extLst>
                    <a:ext uri="{FF2B5EF4-FFF2-40B4-BE49-F238E27FC236}">
                      <a16:creationId xmlns:a16="http://schemas.microsoft.com/office/drawing/2014/main" xmlns="" id="{5E7120BA-017F-4466-8588-BAB0C97F4156}"/>
                    </a:ext>
                  </a:extLst>
                </p:cNvPr>
                <p:cNvSpPr txBox="1"/>
                <p:nvPr/>
              </p:nvSpPr>
              <p:spPr>
                <a:xfrm>
                  <a:off x="4768526" y="3727502"/>
                  <a:ext cx="1720101" cy="86177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ctr"/>
                  <a:r>
                    <a:rPr lang="en-NZ" sz="1400" dirty="0"/>
                    <a:t>Cycle 6</a:t>
                  </a:r>
                </a:p>
                <a:p>
                  <a:pPr algn="ctr"/>
                  <a:r>
                    <a:rPr lang="en-NZ" sz="1400" dirty="0"/>
                    <a:t>Academic Audit</a:t>
                  </a:r>
                  <a:br>
                    <a:rPr lang="en-NZ" sz="1400" dirty="0"/>
                  </a:br>
                  <a:r>
                    <a:rPr lang="en-NZ" sz="1400" dirty="0"/>
                    <a:t>Framework</a:t>
                  </a:r>
                </a:p>
              </p:txBody>
            </p:sp>
          </p:grpSp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xmlns="" id="{AF96F9E9-EE08-42E7-AD18-07AB7481F185}"/>
                  </a:ext>
                </a:extLst>
              </p:cNvPr>
              <p:cNvSpPr/>
              <p:nvPr/>
            </p:nvSpPr>
            <p:spPr>
              <a:xfrm>
                <a:off x="2931479" y="1412776"/>
                <a:ext cx="5112568" cy="4032448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41175FD3-0B41-4EFE-8763-CB827EC928DD}"/>
                  </a:ext>
                </a:extLst>
              </p:cNvPr>
              <p:cNvSpPr txBox="1"/>
              <p:nvPr/>
            </p:nvSpPr>
            <p:spPr>
              <a:xfrm rot="16200000">
                <a:off x="864888" y="3136613"/>
                <a:ext cx="308661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NZ" sz="1600" b="1" dirty="0">
                    <a:solidFill>
                      <a:srgbClr val="8A151A"/>
                    </a:solidFill>
                    <a:latin typeface="Museo Sans 100" panose="02000000000000000000" pitchFamily="50" charset="0"/>
                  </a:rPr>
                  <a:t>All staff </a:t>
                </a:r>
                <a:r>
                  <a:rPr lang="en-NZ" sz="1600" dirty="0">
                    <a:latin typeface="Museo Sans 100" panose="02000000000000000000" pitchFamily="50" charset="0"/>
                  </a:rPr>
                  <a:t>who undertake or support </a:t>
                </a:r>
              </a:p>
              <a:p>
                <a:pPr algn="ctr"/>
                <a:r>
                  <a:rPr lang="en-NZ" sz="1600" dirty="0">
                    <a:latin typeface="Museo Sans 100" panose="02000000000000000000" pitchFamily="50" charset="0"/>
                  </a:rPr>
                  <a:t>teaching or supervision</a:t>
                </a:r>
              </a:p>
            </p:txBody>
          </p: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xmlns="" id="{932CCD2B-368B-46B4-98F7-3DD952918181}"/>
                  </a:ext>
                </a:extLst>
              </p:cNvPr>
              <p:cNvSpPr txBox="1"/>
              <p:nvPr/>
            </p:nvSpPr>
            <p:spPr>
              <a:xfrm rot="5400000">
                <a:off x="6835929" y="3136613"/>
                <a:ext cx="329994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NZ" sz="1600" b="1" dirty="0">
                    <a:solidFill>
                      <a:srgbClr val="8A151A"/>
                    </a:solidFill>
                    <a:latin typeface="Museo Sans 100" panose="02000000000000000000" pitchFamily="50" charset="0"/>
                  </a:rPr>
                  <a:t>All delivery</a:t>
                </a:r>
                <a:r>
                  <a:rPr lang="en-NZ" sz="1600" dirty="0">
                    <a:latin typeface="Museo Sans 100" panose="02000000000000000000" pitchFamily="50" charset="0"/>
                  </a:rPr>
                  <a:t>: in-person, international, </a:t>
                </a:r>
                <a:br>
                  <a:rPr lang="en-NZ" sz="1600" dirty="0">
                    <a:latin typeface="Museo Sans 100" panose="02000000000000000000" pitchFamily="50" charset="0"/>
                  </a:rPr>
                </a:br>
                <a:r>
                  <a:rPr lang="en-NZ" sz="1600" dirty="0">
                    <a:latin typeface="Museo Sans 100" panose="02000000000000000000" pitchFamily="50" charset="0"/>
                  </a:rPr>
                  <a:t>trans-national, distance, mobile</a:t>
                </a: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5626BA-5D4D-4D9B-889D-026B984BD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1139" y="110909"/>
            <a:ext cx="10462478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NZ" sz="4300" dirty="0">
                <a:solidFill>
                  <a:srgbClr val="AA272F"/>
                </a:solidFill>
                <a:latin typeface="Museo Sans 500" panose="02000000000000000000" pitchFamily="50" charset="0"/>
              </a:rPr>
              <a:t>Cycle 6 Audit Framework </a:t>
            </a:r>
            <a:br>
              <a:rPr lang="en-NZ" sz="4300" dirty="0">
                <a:solidFill>
                  <a:srgbClr val="AA272F"/>
                </a:solidFill>
                <a:latin typeface="Museo Sans 500" panose="02000000000000000000" pitchFamily="50" charset="0"/>
              </a:rPr>
            </a:br>
            <a:r>
              <a:rPr lang="en-NZ" sz="3600" dirty="0">
                <a:solidFill>
                  <a:srgbClr val="AA272F"/>
                </a:solidFill>
                <a:latin typeface="Museo Sans 500" panose="02000000000000000000" pitchFamily="50" charset="0"/>
              </a:rPr>
              <a:t>(30 Guideline statements across 5 sections)</a:t>
            </a:r>
            <a:endParaRPr lang="en-NZ" sz="4300" dirty="0">
              <a:solidFill>
                <a:srgbClr val="AA272F"/>
              </a:solidFill>
              <a:latin typeface="Museo Sans 5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4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0468C9-8538-43B2-8AC9-E2F90FA4E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Implications for evidence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5038E7-4FC5-41F0-879D-A0B5A05C3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/>
              <a:t>Relevance </a:t>
            </a:r>
          </a:p>
          <a:p>
            <a:pPr lvl="1"/>
            <a:r>
              <a:rPr lang="en-NZ" dirty="0"/>
              <a:t>To the guideline statement</a:t>
            </a:r>
          </a:p>
          <a:p>
            <a:pPr lvl="1"/>
            <a:r>
              <a:rPr lang="en-NZ" dirty="0"/>
              <a:t>To the embedded or systemic nature of quality</a:t>
            </a:r>
          </a:p>
          <a:p>
            <a:r>
              <a:rPr lang="en-NZ" dirty="0"/>
              <a:t>Representative</a:t>
            </a:r>
          </a:p>
          <a:p>
            <a:pPr lvl="1"/>
            <a:r>
              <a:rPr lang="en-NZ" dirty="0"/>
              <a:t>Of the direction of change</a:t>
            </a:r>
          </a:p>
          <a:p>
            <a:r>
              <a:rPr lang="en-NZ" dirty="0"/>
              <a:t>Verifiable, able to be triangulated, cumulative</a:t>
            </a:r>
          </a:p>
          <a:p>
            <a:pPr lvl="1"/>
            <a:r>
              <a:rPr lang="en-NZ" dirty="0"/>
              <a:t>Reflecting the complex nature of academic quality</a:t>
            </a:r>
          </a:p>
          <a:p>
            <a:r>
              <a:rPr lang="en-NZ" dirty="0"/>
              <a:t>Actionable</a:t>
            </a:r>
          </a:p>
          <a:p>
            <a:pPr lvl="1"/>
            <a:r>
              <a:rPr lang="en-NZ" dirty="0"/>
              <a:t>At disaggregate levels to uncover opportunities for improvement</a:t>
            </a:r>
          </a:p>
          <a:p>
            <a:r>
              <a:rPr lang="en-NZ" dirty="0"/>
              <a:t>Contextual</a:t>
            </a:r>
          </a:p>
          <a:p>
            <a:pPr lvl="1"/>
            <a:r>
              <a:rPr lang="en-NZ" dirty="0"/>
              <a:t>Reflect the characteristics and priorities of the university</a:t>
            </a:r>
          </a:p>
        </p:txBody>
      </p:sp>
    </p:spTree>
    <p:extLst>
      <p:ext uri="{BB962C8B-B14F-4D97-AF65-F5344CB8AC3E}">
        <p14:creationId xmlns:p14="http://schemas.microsoft.com/office/powerpoint/2010/main" val="508129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0468C9-8538-43B2-8AC9-E2F90FA4E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Conclusions – guidelines for evidence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5038E7-4FC5-41F0-879D-A0B5A05C3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dirty="0"/>
              <a:t>Context - what is appropriate evidence for one university may not be for another.</a:t>
            </a:r>
            <a:endParaRPr lang="en-NZ" dirty="0"/>
          </a:p>
          <a:p>
            <a:pPr lvl="0"/>
            <a:r>
              <a:rPr lang="en-US" dirty="0"/>
              <a:t>The majority of evidence presented in Cycle 6 will be pre-existing evidence.</a:t>
            </a:r>
            <a:endParaRPr lang="en-NZ" dirty="0"/>
          </a:p>
          <a:p>
            <a:pPr lvl="0"/>
            <a:r>
              <a:rPr lang="en-US" dirty="0"/>
              <a:t>Evidence should be explicit and sufficient, relevant, representative, verifiable, cumulative, actionable, contextual and holistic and able to be triangulated.</a:t>
            </a:r>
            <a:endParaRPr lang="en-NZ" dirty="0"/>
          </a:p>
          <a:p>
            <a:pPr lvl="0"/>
            <a:r>
              <a:rPr lang="en-US" dirty="0"/>
              <a:t>The most important criterion for evidence is relevance. In Cycle 6 this means relevance of the evidence to the guideline statement and relevance to the embedded or systemic nature of evidence.</a:t>
            </a:r>
            <a:endParaRPr lang="en-NZ" dirty="0"/>
          </a:p>
          <a:p>
            <a:pPr lvl="0"/>
            <a:r>
              <a:rPr lang="en-US" dirty="0"/>
              <a:t>Evidence can be strengthened by drawing on multiple perspectives and sources from across the university.  </a:t>
            </a:r>
            <a:endParaRPr lang="en-NZ" dirty="0"/>
          </a:p>
          <a:p>
            <a:pPr lvl="0"/>
            <a:r>
              <a:rPr lang="en-US" dirty="0"/>
              <a:t>Tensions are likely to exist between the pre-existing nature of evidence and relevance of that evidence, and need to be resolved.</a:t>
            </a:r>
            <a:endParaRPr lang="en-NZ" dirty="0"/>
          </a:p>
          <a:p>
            <a:pPr lvl="0"/>
            <a:r>
              <a:rPr lang="en-US" dirty="0"/>
              <a:t>Evidence should reflect a longitudinal component to reflect the direction of change.</a:t>
            </a:r>
            <a:endParaRPr lang="en-NZ" dirty="0"/>
          </a:p>
          <a:p>
            <a:pPr lvl="0"/>
            <a:r>
              <a:rPr lang="en-US" dirty="0"/>
              <a:t>Evidence may take a variety of forms and some evidence may be based on indigenous knowledge systems.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212058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804</Words>
  <Application>Microsoft Office PowerPoint</Application>
  <PresentationFormat>Widescreen</PresentationFormat>
  <Paragraphs>94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Museo Sans 100</vt:lpstr>
      <vt:lpstr>Museo Sans 500</vt:lpstr>
      <vt:lpstr>Office Theme</vt:lpstr>
      <vt:lpstr>Reconsidering Evidence in Academic Quality</vt:lpstr>
      <vt:lpstr>Presentation outline</vt:lpstr>
      <vt:lpstr>Evidence in academic quality</vt:lpstr>
      <vt:lpstr>Quality of evidence – what is good evidence</vt:lpstr>
      <vt:lpstr>Why is the New Zealand context prompting a re-think?</vt:lpstr>
      <vt:lpstr>Cycle 6 Academic Audit – 10 components</vt:lpstr>
      <vt:lpstr>Cycle 6 Audit Framework  (30 Guideline statements across 5 sections)</vt:lpstr>
      <vt:lpstr>Implications for evidence</vt:lpstr>
      <vt:lpstr>Conclusions – guidelines for evidence</vt:lpstr>
      <vt:lpstr>Thank-you for listening. Any questions?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Sheelagh Matear</dc:creator>
  <cp:lastModifiedBy>DELL</cp:lastModifiedBy>
  <cp:revision>48</cp:revision>
  <dcterms:created xsi:type="dcterms:W3CDTF">2018-11-08T19:42:33Z</dcterms:created>
  <dcterms:modified xsi:type="dcterms:W3CDTF">2019-05-29T06:58:49Z</dcterms:modified>
</cp:coreProperties>
</file>