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9" r:id="rId1"/>
  </p:sldMasterIdLst>
  <p:notesMasterIdLst>
    <p:notesMasterId r:id="rId14"/>
  </p:notesMasterIdLst>
  <p:sldIdLst>
    <p:sldId id="256" r:id="rId2"/>
    <p:sldId id="265" r:id="rId3"/>
    <p:sldId id="261" r:id="rId4"/>
    <p:sldId id="259" r:id="rId5"/>
    <p:sldId id="262" r:id="rId6"/>
    <p:sldId id="266" r:id="rId7"/>
    <p:sldId id="267" r:id="rId8"/>
    <p:sldId id="269" r:id="rId9"/>
    <p:sldId id="270" r:id="rId10"/>
    <p:sldId id="271" r:id="rId11"/>
    <p:sldId id="272" r:id="rId12"/>
    <p:sldId id="257"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8"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524E21-96AD-42DB-A61B-298A18521885}" type="datetimeFigureOut">
              <a:rPr lang="zh-CN" altLang="en-US" smtClean="0"/>
              <a:t>2019/5/29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889DE-222C-431B-81C7-4E270499D97E}" type="slidenum">
              <a:rPr lang="zh-CN" altLang="en-US" smtClean="0"/>
              <a:t>‹#›</a:t>
            </a:fld>
            <a:endParaRPr lang="zh-CN" altLang="en-US"/>
          </a:p>
        </p:txBody>
      </p:sp>
    </p:spTree>
    <p:extLst>
      <p:ext uri="{BB962C8B-B14F-4D97-AF65-F5344CB8AC3E}">
        <p14:creationId xmlns:p14="http://schemas.microsoft.com/office/powerpoint/2010/main" val="190885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848646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991056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zh-CN" altLang="en-US" smtClean="0"/>
              <a:t>单击此处编辑母版标题样式</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3642786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zh-CN" altLang="en-US" smtClean="0"/>
              <a:t>单击此处编辑母版标题样式</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zh-CN" altLang="en-US" smtClean="0"/>
              <a:t>单击此处编辑母版文本样式</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843958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4261366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3680076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图片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4"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868510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nchor="t" anchorCtr="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464644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449499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21980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437185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654576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3202464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7" name="Date Placeholder 2"/>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3"/>
          <p:cNvSpPr>
            <a:spLocks noGrp="1"/>
          </p:cNvSpPr>
          <p:nvPr>
            <p:ph type="ftr" sz="quarter" idx="11"/>
          </p:nvPr>
        </p:nvSpPr>
        <p:spPr/>
        <p:txBody>
          <a:bodyPr/>
          <a:lstStyle/>
          <a:p>
            <a:endParaRPr lang="zh-CN" altLang="en-US"/>
          </a:p>
        </p:txBody>
      </p:sp>
      <p:sp>
        <p:nvSpPr>
          <p:cNvPr id="6" name="Slide Number Placeholder 4"/>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433031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2"/>
          <p:cNvSpPr>
            <a:spLocks noGrp="1"/>
          </p:cNvSpPr>
          <p:nvPr>
            <p:ph type="ftr" sz="quarter" idx="11"/>
          </p:nvPr>
        </p:nvSpPr>
        <p:spPr/>
        <p:txBody>
          <a:bodyPr/>
          <a:lstStyle/>
          <a:p>
            <a:endParaRPr lang="zh-CN" altLang="en-US"/>
          </a:p>
        </p:txBody>
      </p:sp>
      <p:sp>
        <p:nvSpPr>
          <p:cNvPr id="6" name="Slide Number Placeholder 3"/>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532858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7" name="Date Placeholder 4"/>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5" name="Footer Placeholder 5"/>
          <p:cNvSpPr>
            <a:spLocks noGrp="1"/>
          </p:cNvSpPr>
          <p:nvPr>
            <p:ph type="ftr" sz="quarter" idx="11"/>
          </p:nvPr>
        </p:nvSpPr>
        <p:spPr/>
        <p:txBody>
          <a:bodyPr/>
          <a:lstStyle/>
          <a:p>
            <a:endParaRPr lang="zh-CN" altLang="en-US"/>
          </a:p>
        </p:txBody>
      </p:sp>
      <p:sp>
        <p:nvSpPr>
          <p:cNvPr id="6" name="Slide Number Placeholder 6"/>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193109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A841352-530D-4307-9088-9358940AB7F1}" type="datetimeFigureOut">
              <a:rPr lang="zh-CN" altLang="en-US" smtClean="0"/>
              <a:t>2019/5/29</a:t>
            </a:fld>
            <a:endParaRPr lang="zh-CN"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165446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A841352-530D-4307-9088-9358940AB7F1}" type="datetimeFigureOut">
              <a:rPr lang="zh-CN" altLang="en-US" smtClean="0"/>
              <a:t>2019/5/29</a:t>
            </a:fld>
            <a:endParaRPr lang="zh-CN" alt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zh-CN" alt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C2C861F-3A80-4E67-804D-EFC4D9D2FDFC}" type="slidenum">
              <a:rPr lang="zh-CN" altLang="en-US" smtClean="0"/>
              <a:t>‹#›</a:t>
            </a:fld>
            <a:endParaRPr lang="zh-CN" altLang="en-US"/>
          </a:p>
        </p:txBody>
      </p:sp>
    </p:spTree>
    <p:extLst>
      <p:ext uri="{BB962C8B-B14F-4D97-AF65-F5344CB8AC3E}">
        <p14:creationId xmlns:p14="http://schemas.microsoft.com/office/powerpoint/2010/main" val="2511527615"/>
      </p:ext>
    </p:extLst>
  </p:cSld>
  <p:clrMap bg1="dk1" tx1="lt1" bg2="dk2" tx2="lt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 id="2147484056" r:id="rId7"/>
    <p:sldLayoutId id="2147484057" r:id="rId8"/>
    <p:sldLayoutId id="2147484058" r:id="rId9"/>
    <p:sldLayoutId id="2147484059" r:id="rId10"/>
    <p:sldLayoutId id="2147484060" r:id="rId11"/>
    <p:sldLayoutId id="2147484061" r:id="rId12"/>
    <p:sldLayoutId id="2147484062" r:id="rId13"/>
    <p:sldLayoutId id="2147484063" r:id="rId14"/>
    <p:sldLayoutId id="2147484064" r:id="rId15"/>
    <p:sldLayoutId id="2147484065" r:id="rId16"/>
    <p:sldLayoutId id="214748406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989462" y="1823342"/>
            <a:ext cx="10458825" cy="1844467"/>
          </a:xfrm>
        </p:spPr>
        <p:txBody>
          <a:bodyPr>
            <a:noAutofit/>
          </a:bodyPr>
          <a:lstStyle/>
          <a:p>
            <a:pPr algn="ctr">
              <a:lnSpc>
                <a:spcPct val="200000"/>
              </a:lnSpc>
            </a:pPr>
            <a:r>
              <a:rPr lang="en-US" altLang="zh-CN" sz="2800" b="1" dirty="0"/>
              <a:t>Updating </a:t>
            </a:r>
            <a:r>
              <a:rPr lang="en-US" altLang="zh-CN" sz="2800" b="1" dirty="0" smtClean="0"/>
              <a:t>Our Conceptions </a:t>
            </a:r>
            <a:r>
              <a:rPr lang="en-US" altLang="zh-CN" sz="2800" b="1" dirty="0"/>
              <a:t>of </a:t>
            </a:r>
            <a:r>
              <a:rPr lang="en-US" altLang="zh-CN" sz="2800" b="1" dirty="0" smtClean="0"/>
              <a:t>“Quality” </a:t>
            </a:r>
            <a:r>
              <a:rPr lang="en-US" altLang="zh-CN" sz="2800" b="1" dirty="0"/>
              <a:t>in </a:t>
            </a:r>
            <a:r>
              <a:rPr lang="en-US" altLang="zh-CN" sz="2800" b="1" dirty="0" smtClean="0"/>
              <a:t>Higher Education</a:t>
            </a:r>
            <a:r>
              <a:rPr lang="en-US" altLang="zh-CN" sz="2800" b="1" dirty="0"/>
              <a:t>: </a:t>
            </a:r>
            <a:r>
              <a:rPr lang="en-US" altLang="zh-CN" sz="2800" b="1" dirty="0" smtClean="0"/>
              <a:t/>
            </a:r>
            <a:br>
              <a:rPr lang="en-US" altLang="zh-CN" sz="2800" b="1" dirty="0" smtClean="0"/>
            </a:br>
            <a:r>
              <a:rPr lang="en-US" altLang="zh-CN" sz="2800" b="1" dirty="0" smtClean="0"/>
              <a:t>the </a:t>
            </a:r>
            <a:r>
              <a:rPr lang="en-US" altLang="zh-CN" sz="2800" b="1" dirty="0"/>
              <a:t>C</a:t>
            </a:r>
            <a:r>
              <a:rPr lang="en-US" altLang="zh-CN" sz="2800" b="1" dirty="0" smtClean="0"/>
              <a:t>ase </a:t>
            </a:r>
            <a:r>
              <a:rPr lang="en-US" altLang="zh-CN" sz="2800" b="1" dirty="0"/>
              <a:t>of the </a:t>
            </a:r>
            <a:r>
              <a:rPr lang="en-US" altLang="zh-CN" sz="2800" b="1" dirty="0" smtClean="0"/>
              <a:t>SDGs</a:t>
            </a:r>
            <a:endParaRPr lang="zh-CN" altLang="en-US" sz="2800" b="1" dirty="0"/>
          </a:p>
        </p:txBody>
      </p:sp>
      <p:sp>
        <p:nvSpPr>
          <p:cNvPr id="5" name="文本框 4"/>
          <p:cNvSpPr txBox="1"/>
          <p:nvPr/>
        </p:nvSpPr>
        <p:spPr>
          <a:xfrm>
            <a:off x="880280" y="4370959"/>
            <a:ext cx="10426889" cy="369332"/>
          </a:xfrm>
          <a:prstGeom prst="rect">
            <a:avLst/>
          </a:prstGeom>
          <a:noFill/>
        </p:spPr>
        <p:txBody>
          <a:bodyPr wrap="square" rtlCol="0">
            <a:spAutoFit/>
          </a:bodyPr>
          <a:lstStyle/>
          <a:p>
            <a:pPr algn="ctr"/>
            <a:r>
              <a:rPr lang="en-US" altLang="zh-CN" dirty="0" smtClean="0"/>
              <a:t>Prof. Jeanette Baird, LH Martin Institute, University of Melbourne, Australia</a:t>
            </a:r>
            <a:endParaRPr lang="zh-CN" altLang="en-US" dirty="0"/>
          </a:p>
        </p:txBody>
      </p:sp>
      <p:sp>
        <p:nvSpPr>
          <p:cNvPr id="6" name="文本框 5"/>
          <p:cNvSpPr txBox="1"/>
          <p:nvPr/>
        </p:nvSpPr>
        <p:spPr>
          <a:xfrm>
            <a:off x="880281" y="4973735"/>
            <a:ext cx="10426889" cy="369332"/>
          </a:xfrm>
          <a:prstGeom prst="rect">
            <a:avLst/>
          </a:prstGeom>
          <a:noFill/>
        </p:spPr>
        <p:txBody>
          <a:bodyPr wrap="square" rtlCol="0">
            <a:spAutoFit/>
          </a:bodyPr>
          <a:lstStyle/>
          <a:p>
            <a:pPr algn="ctr"/>
            <a:r>
              <a:rPr lang="en-US" altLang="zh-CN" dirty="0" smtClean="0"/>
              <a:t>Dr. Shuo Wang, Higher Education Evaluation Center, China</a:t>
            </a:r>
            <a:endParaRPr lang="zh-CN" altLang="en-US" dirty="0"/>
          </a:p>
        </p:txBody>
      </p:sp>
      <p:sp>
        <p:nvSpPr>
          <p:cNvPr id="7" name="标题 1"/>
          <p:cNvSpPr txBox="1">
            <a:spLocks/>
          </p:cNvSpPr>
          <p:nvPr/>
        </p:nvSpPr>
        <p:spPr>
          <a:xfrm>
            <a:off x="880280" y="-520989"/>
            <a:ext cx="9921920" cy="1456515"/>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200000"/>
              </a:lnSpc>
            </a:pPr>
            <a:r>
              <a:rPr lang="en-US" altLang="zh-CN" sz="3200" b="1" dirty="0" smtClean="0">
                <a:solidFill>
                  <a:srgbClr val="FF0000"/>
                </a:solidFill>
              </a:rPr>
              <a:t>APQN 15</a:t>
            </a:r>
            <a:r>
              <a:rPr lang="en-US" altLang="zh-CN" sz="3200" b="1" baseline="30000" dirty="0" smtClean="0">
                <a:solidFill>
                  <a:srgbClr val="FF0000"/>
                </a:solidFill>
              </a:rPr>
              <a:t>th</a:t>
            </a:r>
            <a:r>
              <a:rPr lang="en-US" altLang="zh-CN" sz="3200" b="1" dirty="0" smtClean="0">
                <a:solidFill>
                  <a:srgbClr val="FF0000"/>
                </a:solidFill>
              </a:rPr>
              <a:t> Annual Academic Conference </a:t>
            </a:r>
            <a:endParaRPr lang="zh-CN" altLang="en-US" sz="3200" b="1" dirty="0">
              <a:solidFill>
                <a:srgbClr val="FF0000"/>
              </a:solidFill>
            </a:endParaRPr>
          </a:p>
        </p:txBody>
      </p:sp>
      <p:sp>
        <p:nvSpPr>
          <p:cNvPr id="8" name="文本框 7"/>
          <p:cNvSpPr txBox="1"/>
          <p:nvPr/>
        </p:nvSpPr>
        <p:spPr>
          <a:xfrm>
            <a:off x="880280" y="5730420"/>
            <a:ext cx="10426889" cy="646331"/>
          </a:xfrm>
          <a:prstGeom prst="rect">
            <a:avLst/>
          </a:prstGeom>
          <a:noFill/>
        </p:spPr>
        <p:txBody>
          <a:bodyPr wrap="square" rtlCol="0">
            <a:spAutoFit/>
          </a:bodyPr>
          <a:lstStyle/>
          <a:p>
            <a:pPr algn="ctr"/>
            <a:r>
              <a:rPr lang="en-US" altLang="zh-CN" dirty="0" smtClean="0"/>
              <a:t>March 29, 2019</a:t>
            </a:r>
          </a:p>
          <a:p>
            <a:pPr algn="ctr"/>
            <a:r>
              <a:rPr lang="en-US" altLang="zh-CN" dirty="0" smtClean="0"/>
              <a:t>Colombo, Sri Lanka</a:t>
            </a:r>
            <a:endParaRPr lang="zh-CN" altLang="en-US" dirty="0"/>
          </a:p>
        </p:txBody>
      </p:sp>
    </p:spTree>
    <p:extLst>
      <p:ext uri="{BB962C8B-B14F-4D97-AF65-F5344CB8AC3E}">
        <p14:creationId xmlns:p14="http://schemas.microsoft.com/office/powerpoint/2010/main" val="4219072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6240" y="383389"/>
            <a:ext cx="10978896" cy="1400530"/>
          </a:xfrm>
        </p:spPr>
        <p:txBody>
          <a:bodyPr/>
          <a:lstStyle/>
          <a:p>
            <a:r>
              <a:rPr lang="en-US" altLang="zh-CN" sz="3000" dirty="0" smtClean="0">
                <a:solidFill>
                  <a:schemeClr val="tx1"/>
                </a:solidFill>
              </a:rPr>
              <a:t>4. </a:t>
            </a:r>
            <a:r>
              <a:rPr lang="en-US" altLang="zh-CN" sz="3000" dirty="0" smtClean="0">
                <a:solidFill>
                  <a:srgbClr val="FF0000"/>
                </a:solidFill>
              </a:rPr>
              <a:t>Against</a:t>
            </a:r>
            <a:r>
              <a:rPr lang="en-US" altLang="zh-CN" sz="3000" dirty="0" smtClean="0">
                <a:solidFill>
                  <a:schemeClr val="tx1"/>
                </a:solidFill>
              </a:rPr>
              <a:t> </a:t>
            </a:r>
            <a:r>
              <a:rPr lang="en-US" altLang="zh-CN" sz="3000" dirty="0">
                <a:solidFill>
                  <a:schemeClr val="tx1"/>
                </a:solidFill>
              </a:rPr>
              <a:t>inclusion of SDG requirements in EQA standards</a:t>
            </a:r>
            <a:endParaRPr lang="zh-CN" altLang="en-US" sz="3000" dirty="0"/>
          </a:p>
        </p:txBody>
      </p:sp>
      <p:sp>
        <p:nvSpPr>
          <p:cNvPr id="5" name="内容占位符 2"/>
          <p:cNvSpPr>
            <a:spLocks noGrp="1"/>
          </p:cNvSpPr>
          <p:nvPr>
            <p:ph idx="1"/>
          </p:nvPr>
        </p:nvSpPr>
        <p:spPr>
          <a:xfrm>
            <a:off x="597408" y="1371600"/>
            <a:ext cx="10777728" cy="5486400"/>
          </a:xfrm>
        </p:spPr>
        <p:txBody>
          <a:bodyPr>
            <a:normAutofit fontScale="85000" lnSpcReduction="20000"/>
          </a:bodyPr>
          <a:lstStyle/>
          <a:p>
            <a:r>
              <a:rPr lang="en-US" altLang="zh-CN" sz="2800" dirty="0" smtClean="0"/>
              <a:t>Most HEIs </a:t>
            </a:r>
            <a:r>
              <a:rPr lang="en-US" altLang="zh-CN" sz="2800" dirty="0"/>
              <a:t>react with horror to the prospect of another </a:t>
            </a:r>
            <a:r>
              <a:rPr lang="en-US" altLang="zh-CN" sz="2800" dirty="0" smtClean="0"/>
              <a:t>“imposed </a:t>
            </a:r>
            <a:r>
              <a:rPr lang="en-US" altLang="zh-CN" sz="2800" dirty="0"/>
              <a:t>burden of </a:t>
            </a:r>
            <a:r>
              <a:rPr lang="en-US" altLang="zh-CN" sz="2800" dirty="0" smtClean="0"/>
              <a:t>regulation”, </a:t>
            </a:r>
            <a:r>
              <a:rPr lang="en-US" altLang="zh-CN" sz="2800" dirty="0"/>
              <a:t>so any proposal for including SDG requirements in EQAA </a:t>
            </a:r>
            <a:r>
              <a:rPr lang="en-US" altLang="zh-CN" sz="2800" dirty="0" smtClean="0"/>
              <a:t>standards is </a:t>
            </a:r>
            <a:r>
              <a:rPr lang="en-US" altLang="zh-CN" sz="2800" dirty="0"/>
              <a:t>likely to face immediate resistance. </a:t>
            </a:r>
            <a:endParaRPr lang="en-US" altLang="zh-CN" sz="2800" dirty="0" smtClean="0"/>
          </a:p>
          <a:p>
            <a:r>
              <a:rPr lang="en-US" altLang="zh-CN" sz="2800" dirty="0" smtClean="0"/>
              <a:t>Additional </a:t>
            </a:r>
            <a:r>
              <a:rPr lang="en-US" altLang="zh-CN" sz="2800" dirty="0"/>
              <a:t>requirements for higher education institutions to act in particular ways, especially on matters about which there is not an overwhelming social consensus, represent an encroachment on institutional autonomy</a:t>
            </a:r>
            <a:r>
              <a:rPr lang="en-US" altLang="zh-CN" sz="2800" dirty="0" smtClean="0"/>
              <a:t>.</a:t>
            </a:r>
            <a:endParaRPr lang="en-US" altLang="zh-CN" sz="2800" dirty="0"/>
          </a:p>
          <a:p>
            <a:r>
              <a:rPr lang="en-US" altLang="zh-CN" sz="2800" dirty="0" smtClean="0"/>
              <a:t>There </a:t>
            </a:r>
            <a:r>
              <a:rPr lang="en-US" altLang="zh-CN" sz="2800" dirty="0"/>
              <a:t>is an argument about the direct relevance of the SDGs to the assessment of educational quality and consumer protection, the core mission of most EQAAs</a:t>
            </a:r>
            <a:r>
              <a:rPr lang="en-US" altLang="zh-CN" sz="2800" dirty="0" smtClean="0"/>
              <a:t>.</a:t>
            </a:r>
          </a:p>
          <a:p>
            <a:r>
              <a:rPr lang="en-US" altLang="zh-CN" sz="2800" dirty="0" smtClean="0"/>
              <a:t>The </a:t>
            </a:r>
            <a:r>
              <a:rPr lang="en-US" altLang="zh-CN" sz="2800" dirty="0"/>
              <a:t>standards </a:t>
            </a:r>
            <a:r>
              <a:rPr lang="en-US" altLang="zh-CN" sz="2800" dirty="0" smtClean="0"/>
              <a:t>for higher education that </a:t>
            </a:r>
            <a:r>
              <a:rPr lang="en-US" altLang="zh-CN" sz="2800" dirty="0"/>
              <a:t>are developed often are ‘lagged’, reflecting widely accepted or proven good practice rather than ‘leading edge’ innovations</a:t>
            </a:r>
            <a:r>
              <a:rPr lang="en-US" altLang="zh-CN" sz="2800" dirty="0" smtClean="0"/>
              <a:t>.</a:t>
            </a:r>
          </a:p>
          <a:p>
            <a:r>
              <a:rPr lang="en-US" altLang="zh-CN" sz="2800" dirty="0" smtClean="0"/>
              <a:t>The </a:t>
            </a:r>
            <a:r>
              <a:rPr lang="en-US" altLang="zh-CN" sz="2800" dirty="0"/>
              <a:t>most challenging </a:t>
            </a:r>
            <a:r>
              <a:rPr lang="en-US" altLang="zh-CN" sz="2800" dirty="0" smtClean="0"/>
              <a:t>is the measurability </a:t>
            </a:r>
            <a:r>
              <a:rPr lang="en-US" altLang="zh-CN" sz="2800" dirty="0"/>
              <a:t>of contribution, </a:t>
            </a:r>
            <a:r>
              <a:rPr lang="en-US" altLang="zh-CN" sz="2800" dirty="0" smtClean="0"/>
              <a:t>which will </a:t>
            </a:r>
            <a:r>
              <a:rPr lang="en-US" altLang="zh-CN" sz="2800" dirty="0"/>
              <a:t>be impossible to measure or assess and are subject to manipulation by institutions.</a:t>
            </a:r>
            <a:endParaRPr lang="en-US" altLang="zh-CN" sz="2800" dirty="0" smtClean="0"/>
          </a:p>
          <a:p>
            <a:endParaRPr lang="en-US" altLang="zh-CN" sz="2800" dirty="0" smtClean="0"/>
          </a:p>
        </p:txBody>
      </p:sp>
    </p:spTree>
    <p:extLst>
      <p:ext uri="{BB962C8B-B14F-4D97-AF65-F5344CB8AC3E}">
        <p14:creationId xmlns:p14="http://schemas.microsoft.com/office/powerpoint/2010/main" val="3308433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7408" y="584557"/>
            <a:ext cx="10440978" cy="1400530"/>
          </a:xfrm>
        </p:spPr>
        <p:txBody>
          <a:bodyPr/>
          <a:lstStyle/>
          <a:p>
            <a:r>
              <a:rPr lang="en-US" altLang="zh-CN" sz="3000" dirty="0" smtClean="0">
                <a:solidFill>
                  <a:schemeClr val="tx1"/>
                </a:solidFill>
              </a:rPr>
              <a:t>5. General </a:t>
            </a:r>
            <a:r>
              <a:rPr lang="en-US" altLang="zh-CN" sz="3000" dirty="0">
                <a:solidFill>
                  <a:schemeClr val="tx1"/>
                </a:solidFill>
              </a:rPr>
              <a:t>questions to be discussed…</a:t>
            </a:r>
            <a:br>
              <a:rPr lang="en-US" altLang="zh-CN" sz="3000" dirty="0">
                <a:solidFill>
                  <a:schemeClr val="tx1"/>
                </a:solidFill>
              </a:rPr>
            </a:br>
            <a:endParaRPr lang="zh-CN" altLang="en-US" sz="3000" dirty="0"/>
          </a:p>
        </p:txBody>
      </p:sp>
      <p:sp>
        <p:nvSpPr>
          <p:cNvPr id="5" name="内容占位符 2"/>
          <p:cNvSpPr>
            <a:spLocks noGrp="1"/>
          </p:cNvSpPr>
          <p:nvPr>
            <p:ph idx="1"/>
          </p:nvPr>
        </p:nvSpPr>
        <p:spPr>
          <a:xfrm>
            <a:off x="597408" y="1353312"/>
            <a:ext cx="10576560" cy="5004815"/>
          </a:xfrm>
        </p:spPr>
        <p:txBody>
          <a:bodyPr>
            <a:normAutofit fontScale="92500"/>
          </a:bodyPr>
          <a:lstStyle/>
          <a:p>
            <a:endParaRPr lang="en-US" altLang="zh-CN" sz="2800" dirty="0" smtClean="0"/>
          </a:p>
          <a:p>
            <a:r>
              <a:rPr lang="en-US" altLang="zh-CN" sz="2800" dirty="0" smtClean="0"/>
              <a:t>Whether </a:t>
            </a:r>
            <a:r>
              <a:rPr lang="en-US" altLang="zh-CN" sz="2800" dirty="0"/>
              <a:t>explicit SDG requirements in EQAA standards are a good use of regulatory authority for bringing about global </a:t>
            </a:r>
            <a:r>
              <a:rPr lang="en-US" altLang="zh-CN" sz="2800" dirty="0" smtClean="0"/>
              <a:t>change</a:t>
            </a:r>
            <a:r>
              <a:rPr lang="zh-CN" altLang="en-US" sz="2800" dirty="0" smtClean="0"/>
              <a:t>？</a:t>
            </a:r>
            <a:endParaRPr lang="en-US" altLang="zh-CN" sz="2800" dirty="0" smtClean="0"/>
          </a:p>
          <a:p>
            <a:r>
              <a:rPr lang="en-US" altLang="zh-CN" sz="2800" dirty="0" smtClean="0"/>
              <a:t>What is the </a:t>
            </a:r>
            <a:r>
              <a:rPr lang="en-US" altLang="zh-CN" sz="2800" dirty="0"/>
              <a:t>role of EQAA standards in shaping or re-shaping the social responsibilities of higher education </a:t>
            </a:r>
            <a:r>
              <a:rPr lang="en-US" altLang="zh-CN" sz="2800" dirty="0" smtClean="0"/>
              <a:t>institutions</a:t>
            </a:r>
            <a:r>
              <a:rPr lang="zh-CN" altLang="en-US" sz="2800" dirty="0" smtClean="0"/>
              <a:t>？</a:t>
            </a:r>
            <a:endParaRPr lang="en-US" altLang="zh-CN" sz="2800" dirty="0" smtClean="0"/>
          </a:p>
          <a:p>
            <a:r>
              <a:rPr lang="en-US" altLang="zh-CN" sz="2800" dirty="0" smtClean="0"/>
              <a:t>Who decides and what </a:t>
            </a:r>
            <a:r>
              <a:rPr lang="en-US" altLang="zh-CN" sz="2800" dirty="0"/>
              <a:t>constitutes </a:t>
            </a:r>
            <a:r>
              <a:rPr lang="en-US" altLang="zh-CN" sz="2800" dirty="0" smtClean="0"/>
              <a:t>the quality </a:t>
            </a:r>
            <a:r>
              <a:rPr lang="en-US" altLang="zh-CN" sz="2800" dirty="0"/>
              <a:t>in higher </a:t>
            </a:r>
            <a:r>
              <a:rPr lang="en-US" altLang="zh-CN" sz="2800" dirty="0" smtClean="0"/>
              <a:t>education</a:t>
            </a:r>
            <a:r>
              <a:rPr lang="zh-CN" altLang="en-US" sz="2800" dirty="0" smtClean="0"/>
              <a:t>？</a:t>
            </a:r>
            <a:endParaRPr lang="en-US" altLang="zh-CN" sz="2800" dirty="0" smtClean="0"/>
          </a:p>
          <a:p>
            <a:r>
              <a:rPr lang="en-US" altLang="zh-CN" sz="2800" dirty="0" smtClean="0"/>
              <a:t>Whether </a:t>
            </a:r>
            <a:r>
              <a:rPr lang="en-US" altLang="zh-CN" sz="2800" dirty="0"/>
              <a:t>EQAA standards for </a:t>
            </a:r>
            <a:r>
              <a:rPr lang="en-US" altLang="zh-CN" sz="2800" dirty="0" smtClean="0"/>
              <a:t>HEIs and </a:t>
            </a:r>
            <a:r>
              <a:rPr lang="en-US" altLang="zh-CN" sz="2800" dirty="0"/>
              <a:t>programs need to be consistent with national policy priorities in a </a:t>
            </a:r>
            <a:r>
              <a:rPr lang="en-US" altLang="zh-CN" sz="2800" dirty="0" smtClean="0"/>
              <a:t>globalized world</a:t>
            </a:r>
            <a:r>
              <a:rPr lang="zh-CN" altLang="en-US" sz="2800" dirty="0" smtClean="0"/>
              <a:t>？</a:t>
            </a:r>
            <a:endParaRPr lang="en-US" altLang="zh-CN" sz="2800" dirty="0" smtClean="0"/>
          </a:p>
        </p:txBody>
      </p:sp>
    </p:spTree>
    <p:extLst>
      <p:ext uri="{BB962C8B-B14F-4D97-AF65-F5344CB8AC3E}">
        <p14:creationId xmlns:p14="http://schemas.microsoft.com/office/powerpoint/2010/main" val="2671424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346895" y="2738718"/>
            <a:ext cx="9404723" cy="1400530"/>
          </a:xfrm>
        </p:spPr>
        <p:txBody>
          <a:bodyPr/>
          <a:lstStyle/>
          <a:p>
            <a:r>
              <a:rPr lang="en-US" altLang="zh-CN" dirty="0" smtClean="0"/>
              <a:t>Thank you for your attention</a:t>
            </a:r>
            <a:endParaRPr lang="zh-CN" altLang="en-US" dirty="0"/>
          </a:p>
        </p:txBody>
      </p:sp>
    </p:spTree>
    <p:extLst>
      <p:ext uri="{BB962C8B-B14F-4D97-AF65-F5344CB8AC3E}">
        <p14:creationId xmlns:p14="http://schemas.microsoft.com/office/powerpoint/2010/main" val="514199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38"/>
          <p:cNvSpPr txBox="1">
            <a:spLocks noChangeArrowheads="1"/>
          </p:cNvSpPr>
          <p:nvPr/>
        </p:nvSpPr>
        <p:spPr bwMode="auto">
          <a:xfrm>
            <a:off x="3931329" y="282335"/>
            <a:ext cx="365496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algn="r" eaLnBrk="1" hangingPunct="1"/>
            <a:r>
              <a:rPr lang="en-US" altLang="zh-CN" sz="4000" dirty="0">
                <a:solidFill>
                  <a:srgbClr val="FF0000"/>
                </a:solidFill>
                <a:latin typeface="+mj-lt"/>
                <a:ea typeface="+mj-ea"/>
                <a:cs typeface="+mj-cs"/>
              </a:rPr>
              <a:t>CONTENTS</a:t>
            </a:r>
            <a:endParaRPr lang="zh-CN" altLang="en-US" sz="4000" dirty="0">
              <a:solidFill>
                <a:srgbClr val="FF0000"/>
              </a:solidFill>
              <a:latin typeface="+mj-lt"/>
              <a:ea typeface="+mj-ea"/>
              <a:cs typeface="+mj-cs"/>
            </a:endParaRPr>
          </a:p>
        </p:txBody>
      </p:sp>
      <p:sp>
        <p:nvSpPr>
          <p:cNvPr id="7" name="文本框 18"/>
          <p:cNvSpPr txBox="1">
            <a:spLocks noChangeArrowheads="1"/>
          </p:cNvSpPr>
          <p:nvPr/>
        </p:nvSpPr>
        <p:spPr bwMode="auto">
          <a:xfrm>
            <a:off x="630683" y="1807720"/>
            <a:ext cx="1142332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方正正黑简体" pitchFamily="2" charset="-122"/>
                <a:ea typeface="方正正黑简体" pitchFamily="2" charset="-122"/>
              </a:defRPr>
            </a:lvl1pPr>
            <a:lvl2pPr marL="742950" indent="-285750">
              <a:defRPr sz="1300">
                <a:solidFill>
                  <a:schemeClr val="tx1"/>
                </a:solidFill>
                <a:latin typeface="方正正黑简体" pitchFamily="2" charset="-122"/>
                <a:ea typeface="方正正黑简体" pitchFamily="2" charset="-122"/>
              </a:defRPr>
            </a:lvl2pPr>
            <a:lvl3pPr marL="1143000" indent="-228600">
              <a:defRPr sz="1300">
                <a:solidFill>
                  <a:schemeClr val="tx1"/>
                </a:solidFill>
                <a:latin typeface="方正正黑简体" pitchFamily="2" charset="-122"/>
                <a:ea typeface="方正正黑简体" pitchFamily="2" charset="-122"/>
              </a:defRPr>
            </a:lvl3pPr>
            <a:lvl4pPr marL="1600200" indent="-228600">
              <a:defRPr sz="1300">
                <a:solidFill>
                  <a:schemeClr val="tx1"/>
                </a:solidFill>
                <a:latin typeface="方正正黑简体" pitchFamily="2" charset="-122"/>
                <a:ea typeface="方正正黑简体" pitchFamily="2" charset="-122"/>
              </a:defRPr>
            </a:lvl4pPr>
            <a:lvl5pPr marL="2057400" indent="-228600">
              <a:defRPr sz="1300">
                <a:solidFill>
                  <a:schemeClr val="tx1"/>
                </a:solidFill>
                <a:latin typeface="方正正黑简体" pitchFamily="2" charset="-122"/>
                <a:ea typeface="方正正黑简体" pitchFamily="2" charset="-122"/>
              </a:defRPr>
            </a:lvl5pPr>
            <a:lvl6pPr marL="25146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6pPr>
            <a:lvl7pPr marL="29718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7pPr>
            <a:lvl8pPr marL="34290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8pPr>
            <a:lvl9pPr marL="3886200" indent="-228600" defTabSz="685800" fontAlgn="base">
              <a:spcBef>
                <a:spcPct val="0"/>
              </a:spcBef>
              <a:spcAft>
                <a:spcPct val="0"/>
              </a:spcAft>
              <a:defRPr sz="1300">
                <a:solidFill>
                  <a:schemeClr val="tx1"/>
                </a:solidFill>
                <a:latin typeface="方正正黑简体" pitchFamily="2" charset="-122"/>
                <a:ea typeface="方正正黑简体" pitchFamily="2" charset="-122"/>
              </a:defRPr>
            </a:lvl9pPr>
          </a:lstStyle>
          <a:p>
            <a:pPr marL="457200" indent="-457200">
              <a:buFont typeface="+mj-lt"/>
              <a:buAutoNum type="arabicPeriod"/>
            </a:pPr>
            <a:r>
              <a:rPr lang="en-US" altLang="zh-CN" sz="2400" dirty="0" smtClean="0">
                <a:latin typeface="微软雅黑" pitchFamily="34" charset="-122"/>
                <a:ea typeface="微软雅黑" pitchFamily="34" charset="-122"/>
              </a:rPr>
              <a:t> Why </a:t>
            </a:r>
            <a:r>
              <a:rPr lang="en-US" altLang="zh-CN" sz="2400" dirty="0">
                <a:latin typeface="微软雅黑" pitchFamily="34" charset="-122"/>
                <a:ea typeface="微软雅黑" pitchFamily="34" charset="-122"/>
              </a:rPr>
              <a:t>we need to update our conceptions of quality in higher </a:t>
            </a:r>
            <a:r>
              <a:rPr lang="en-US" altLang="zh-CN" sz="2400" dirty="0" smtClean="0">
                <a:latin typeface="微软雅黑" pitchFamily="34" charset="-122"/>
                <a:ea typeface="微软雅黑" pitchFamily="34" charset="-122"/>
              </a:rPr>
              <a:t>education ?</a:t>
            </a:r>
          </a:p>
          <a:p>
            <a:pPr marL="457200" indent="-457200">
              <a:buFont typeface="+mj-lt"/>
              <a:buAutoNum type="arabicPeriod"/>
            </a:pPr>
            <a:endParaRPr lang="en-US" altLang="zh-CN" sz="2400" dirty="0">
              <a:latin typeface="微软雅黑" pitchFamily="34" charset="-122"/>
              <a:ea typeface="微软雅黑" pitchFamily="34" charset="-122"/>
            </a:endParaRPr>
          </a:p>
          <a:p>
            <a:pPr marL="457200" indent="-457200">
              <a:buFont typeface="+mj-lt"/>
              <a:buAutoNum type="arabicPeriod"/>
            </a:pPr>
            <a:r>
              <a:rPr lang="en-US" altLang="zh-CN" sz="2400" dirty="0" smtClean="0">
                <a:latin typeface="微软雅黑" pitchFamily="34" charset="-122"/>
                <a:ea typeface="微软雅黑" pitchFamily="34" charset="-122"/>
              </a:rPr>
              <a:t> The </a:t>
            </a:r>
            <a:r>
              <a:rPr lang="en-US" altLang="zh-CN" sz="2400" dirty="0">
                <a:latin typeface="微软雅黑" pitchFamily="34" charset="-122"/>
                <a:ea typeface="微软雅黑" pitchFamily="34" charset="-122"/>
              </a:rPr>
              <a:t>SDGs and higher </a:t>
            </a:r>
            <a:r>
              <a:rPr lang="en-US" altLang="zh-CN" sz="2400" dirty="0" smtClean="0">
                <a:latin typeface="微软雅黑" pitchFamily="34" charset="-122"/>
                <a:ea typeface="微软雅黑" pitchFamily="34" charset="-122"/>
              </a:rPr>
              <a:t>education</a:t>
            </a:r>
          </a:p>
          <a:p>
            <a:pPr marL="457200" indent="-457200">
              <a:buFont typeface="+mj-lt"/>
              <a:buAutoNum type="arabicPeriod"/>
            </a:pPr>
            <a:endParaRPr lang="en-US" altLang="zh-CN" sz="2400" dirty="0">
              <a:latin typeface="微软雅黑" pitchFamily="34" charset="-122"/>
              <a:ea typeface="微软雅黑" pitchFamily="34" charset="-122"/>
            </a:endParaRPr>
          </a:p>
          <a:p>
            <a:pPr marL="457200" indent="-457200">
              <a:buFont typeface="+mj-lt"/>
              <a:buAutoNum type="arabicPeriod"/>
            </a:pPr>
            <a:r>
              <a:rPr lang="en-US" altLang="zh-CN" sz="2400" dirty="0" smtClean="0">
                <a:latin typeface="微软雅黑" pitchFamily="34" charset="-122"/>
                <a:ea typeface="微软雅黑" pitchFamily="34" charset="-122"/>
              </a:rPr>
              <a:t> The </a:t>
            </a:r>
            <a:r>
              <a:rPr lang="en-US" altLang="zh-CN" sz="2400" dirty="0">
                <a:latin typeface="微软雅黑" pitchFamily="34" charset="-122"/>
                <a:ea typeface="微软雅黑" pitchFamily="34" charset="-122"/>
              </a:rPr>
              <a:t>case for inclusion of SDG requirements in EQA </a:t>
            </a:r>
            <a:r>
              <a:rPr lang="en-US" altLang="zh-CN" sz="2400" dirty="0" smtClean="0">
                <a:latin typeface="微软雅黑" pitchFamily="34" charset="-122"/>
                <a:ea typeface="微软雅黑" pitchFamily="34" charset="-122"/>
              </a:rPr>
              <a:t>standards</a:t>
            </a:r>
          </a:p>
          <a:p>
            <a:pPr marL="457200" indent="-457200">
              <a:buFont typeface="+mj-lt"/>
              <a:buAutoNum type="arabicPeriod"/>
            </a:pPr>
            <a:endParaRPr lang="en-US" altLang="zh-CN" sz="2400" dirty="0">
              <a:latin typeface="微软雅黑" pitchFamily="34" charset="-122"/>
              <a:ea typeface="微软雅黑" pitchFamily="34" charset="-122"/>
            </a:endParaRPr>
          </a:p>
          <a:p>
            <a:pPr marL="457200" indent="-457200">
              <a:buFont typeface="+mj-lt"/>
              <a:buAutoNum type="arabicPeriod"/>
            </a:pPr>
            <a:r>
              <a:rPr lang="en-US" altLang="zh-CN" sz="2400" dirty="0" smtClean="0">
                <a:latin typeface="微软雅黑" pitchFamily="34" charset="-122"/>
                <a:ea typeface="微软雅黑" pitchFamily="34" charset="-122"/>
              </a:rPr>
              <a:t> The </a:t>
            </a:r>
            <a:r>
              <a:rPr lang="en-US" altLang="zh-CN" sz="2400" dirty="0">
                <a:latin typeface="微软雅黑" pitchFamily="34" charset="-122"/>
                <a:ea typeface="微软雅黑" pitchFamily="34" charset="-122"/>
              </a:rPr>
              <a:t>case against and </a:t>
            </a:r>
            <a:r>
              <a:rPr lang="en-US" altLang="zh-CN" sz="2400" dirty="0" smtClean="0">
                <a:latin typeface="微软雅黑" pitchFamily="34" charset="-122"/>
                <a:ea typeface="微软雅黑" pitchFamily="34" charset="-122"/>
              </a:rPr>
              <a:t>counter-arguments</a:t>
            </a:r>
          </a:p>
          <a:p>
            <a:pPr marL="457200" indent="-457200">
              <a:buFont typeface="+mj-lt"/>
              <a:buAutoNum type="arabicPeriod"/>
            </a:pPr>
            <a:endParaRPr lang="en-US" altLang="zh-CN" sz="2400" dirty="0">
              <a:latin typeface="微软雅黑" pitchFamily="34" charset="-122"/>
              <a:ea typeface="微软雅黑" pitchFamily="34" charset="-122"/>
            </a:endParaRPr>
          </a:p>
          <a:p>
            <a:pPr marL="457200" indent="-457200">
              <a:buFont typeface="+mj-lt"/>
              <a:buAutoNum type="arabicPeriod"/>
            </a:pPr>
            <a:r>
              <a:rPr lang="en-US" altLang="zh-CN" sz="2400" dirty="0" smtClean="0">
                <a:latin typeface="微软雅黑" pitchFamily="34" charset="-122"/>
                <a:ea typeface="微软雅黑" pitchFamily="34" charset="-122"/>
              </a:rPr>
              <a:t> General questions to be discussed…</a:t>
            </a:r>
            <a:endParaRPr lang="zh-CN" altLang="en-US" sz="2400" dirty="0">
              <a:latin typeface="微软雅黑" pitchFamily="34" charset="-122"/>
              <a:ea typeface="微软雅黑" pitchFamily="34" charset="-122"/>
            </a:endParaRPr>
          </a:p>
        </p:txBody>
      </p:sp>
    </p:spTree>
    <p:extLst>
      <p:ext uri="{BB962C8B-B14F-4D97-AF65-F5344CB8AC3E}">
        <p14:creationId xmlns:p14="http://schemas.microsoft.com/office/powerpoint/2010/main" val="24535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58175" y="2011021"/>
            <a:ext cx="10637585" cy="1400530"/>
          </a:xfrm>
        </p:spPr>
        <p:txBody>
          <a:bodyPr/>
          <a:lstStyle/>
          <a:p>
            <a:pPr>
              <a:lnSpc>
                <a:spcPct val="200000"/>
              </a:lnSpc>
            </a:pPr>
            <a:r>
              <a:rPr lang="en-US" altLang="zh-CN" sz="3600" dirty="0" smtClean="0"/>
              <a:t>1. Why </a:t>
            </a:r>
            <a:r>
              <a:rPr lang="en-US" altLang="zh-CN" sz="3600" dirty="0"/>
              <a:t>we need to update our </a:t>
            </a:r>
            <a:r>
              <a:rPr lang="en-US" altLang="zh-CN" sz="3600" dirty="0" smtClean="0"/>
              <a:t/>
            </a:r>
            <a:br>
              <a:rPr lang="en-US" altLang="zh-CN" sz="3600" dirty="0" smtClean="0"/>
            </a:br>
            <a:r>
              <a:rPr lang="en-US" altLang="zh-CN" sz="3600" dirty="0" smtClean="0">
                <a:solidFill>
                  <a:srgbClr val="FF0000"/>
                </a:solidFill>
              </a:rPr>
              <a:t>conceptions </a:t>
            </a:r>
            <a:r>
              <a:rPr lang="en-US" altLang="zh-CN" sz="3600" dirty="0">
                <a:solidFill>
                  <a:srgbClr val="FF0000"/>
                </a:solidFill>
              </a:rPr>
              <a:t>of quality </a:t>
            </a:r>
            <a:r>
              <a:rPr lang="en-US" altLang="zh-CN" sz="3600" dirty="0"/>
              <a:t>in higher education </a:t>
            </a:r>
            <a:r>
              <a:rPr lang="zh-CN" altLang="en-US" sz="3600" dirty="0" smtClean="0"/>
              <a:t>？</a:t>
            </a:r>
            <a:endParaRPr lang="en-US" altLang="zh-CN" sz="3600" dirty="0"/>
          </a:p>
        </p:txBody>
      </p:sp>
    </p:spTree>
    <p:extLst>
      <p:ext uri="{BB962C8B-B14F-4D97-AF65-F5344CB8AC3E}">
        <p14:creationId xmlns:p14="http://schemas.microsoft.com/office/powerpoint/2010/main" val="3366451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54287" y="544158"/>
            <a:ext cx="9404723" cy="1400530"/>
          </a:xfrm>
        </p:spPr>
        <p:txBody>
          <a:bodyPr/>
          <a:lstStyle/>
          <a:p>
            <a:r>
              <a:rPr lang="en-US" altLang="zh-CN" sz="3200" dirty="0" smtClean="0"/>
              <a:t>The nature of the </a:t>
            </a:r>
            <a:r>
              <a:rPr lang="en-US" altLang="zh-CN" sz="3200" dirty="0" smtClean="0">
                <a:solidFill>
                  <a:srgbClr val="FF0000"/>
                </a:solidFill>
              </a:rPr>
              <a:t>conception </a:t>
            </a:r>
            <a:r>
              <a:rPr lang="en-US" altLang="zh-CN" sz="3200" dirty="0">
                <a:solidFill>
                  <a:srgbClr val="FF0000"/>
                </a:solidFill>
              </a:rPr>
              <a:t>of quality </a:t>
            </a:r>
            <a:endParaRPr lang="zh-CN" altLang="en-US" sz="3200" dirty="0"/>
          </a:p>
        </p:txBody>
      </p:sp>
      <p:sp>
        <p:nvSpPr>
          <p:cNvPr id="3" name="内容占位符 2"/>
          <p:cNvSpPr>
            <a:spLocks noGrp="1"/>
          </p:cNvSpPr>
          <p:nvPr>
            <p:ph idx="1"/>
          </p:nvPr>
        </p:nvSpPr>
        <p:spPr>
          <a:xfrm>
            <a:off x="1670240" y="2162646"/>
            <a:ext cx="8946541" cy="4195481"/>
          </a:xfrm>
        </p:spPr>
        <p:txBody>
          <a:bodyPr>
            <a:normAutofit lnSpcReduction="10000"/>
          </a:bodyPr>
          <a:lstStyle/>
          <a:p>
            <a:r>
              <a:rPr lang="en-US" altLang="zh-CN" sz="2800" dirty="0"/>
              <a:t>when we talk of the </a:t>
            </a:r>
            <a:r>
              <a:rPr lang="en-US" altLang="zh-CN" sz="2800" dirty="0" smtClean="0"/>
              <a:t>“quality” </a:t>
            </a:r>
            <a:r>
              <a:rPr lang="en-US" altLang="zh-CN" sz="2800" dirty="0"/>
              <a:t>of something, we usually are thinking of </a:t>
            </a:r>
            <a:r>
              <a:rPr lang="en-US" altLang="zh-CN" sz="2800" u="sng" dirty="0"/>
              <a:t>a basket of valued </a:t>
            </a:r>
            <a:r>
              <a:rPr lang="en-US" altLang="zh-CN" sz="2800" u="sng" dirty="0" smtClean="0"/>
              <a:t>attributes </a:t>
            </a:r>
          </a:p>
          <a:p>
            <a:endParaRPr lang="en-US" altLang="zh-CN" sz="2800" dirty="0"/>
          </a:p>
          <a:p>
            <a:r>
              <a:rPr lang="en-US" altLang="zh-CN" sz="2800" dirty="0"/>
              <a:t> </a:t>
            </a:r>
            <a:r>
              <a:rPr lang="en-US" altLang="zh-CN" sz="2800" dirty="0" smtClean="0"/>
              <a:t>“quality” </a:t>
            </a:r>
            <a:r>
              <a:rPr lang="en-US" altLang="zh-CN" sz="2800" dirty="0"/>
              <a:t>is usually </a:t>
            </a:r>
            <a:r>
              <a:rPr lang="en-US" altLang="zh-CN" sz="2800" u="sng" dirty="0"/>
              <a:t>specific to the nature</a:t>
            </a:r>
            <a:r>
              <a:rPr lang="en-US" altLang="zh-CN" sz="2800" dirty="0"/>
              <a:t> of the product, service or attribute under </a:t>
            </a:r>
            <a:r>
              <a:rPr lang="en-US" altLang="zh-CN" sz="2800" dirty="0" smtClean="0"/>
              <a:t>examination</a:t>
            </a:r>
          </a:p>
          <a:p>
            <a:endParaRPr lang="en-US" altLang="zh-CN" sz="2800" dirty="0"/>
          </a:p>
          <a:p>
            <a:r>
              <a:rPr lang="en-US" altLang="zh-CN" sz="2800" dirty="0"/>
              <a:t>“quality” is a </a:t>
            </a:r>
            <a:r>
              <a:rPr lang="en-US" altLang="zh-CN" sz="2800" u="sng" dirty="0"/>
              <a:t>subjective term</a:t>
            </a:r>
            <a:r>
              <a:rPr lang="en-US" altLang="zh-CN" sz="2800" dirty="0"/>
              <a:t> for which each person or sector has its own definition</a:t>
            </a:r>
          </a:p>
          <a:p>
            <a:endParaRPr lang="en-US" altLang="zh-CN" sz="2800" dirty="0" smtClean="0"/>
          </a:p>
        </p:txBody>
      </p:sp>
    </p:spTree>
    <p:extLst>
      <p:ext uri="{BB962C8B-B14F-4D97-AF65-F5344CB8AC3E}">
        <p14:creationId xmlns:p14="http://schemas.microsoft.com/office/powerpoint/2010/main" val="1002734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41056" y="1316736"/>
            <a:ext cx="9741472" cy="4882896"/>
          </a:xfrm>
        </p:spPr>
        <p:txBody>
          <a:bodyPr>
            <a:normAutofit/>
          </a:bodyPr>
          <a:lstStyle/>
          <a:p>
            <a:r>
              <a:rPr lang="en-US" altLang="zh-CN" sz="2800" dirty="0" smtClean="0"/>
              <a:t>The </a:t>
            </a:r>
            <a:r>
              <a:rPr lang="en-US" altLang="zh-CN" sz="2800" dirty="0"/>
              <a:t>concept of ‘quality’ is not immutable or unchanging but rather changes over time, as the values, preferences and desires of those who define it </a:t>
            </a:r>
            <a:r>
              <a:rPr lang="en-US" altLang="zh-CN" sz="2800" dirty="0" smtClean="0">
                <a:solidFill>
                  <a:srgbClr val="FF0000"/>
                </a:solidFill>
              </a:rPr>
              <a:t>change</a:t>
            </a:r>
            <a:r>
              <a:rPr lang="en-US" altLang="zh-CN" sz="2800" dirty="0" smtClean="0"/>
              <a:t>, and </a:t>
            </a:r>
            <a:r>
              <a:rPr lang="en-US" altLang="zh-CN" sz="2800" dirty="0"/>
              <a:t>as the authority to define quality </a:t>
            </a:r>
            <a:r>
              <a:rPr lang="en-US" altLang="zh-CN" sz="2800" dirty="0">
                <a:solidFill>
                  <a:srgbClr val="FF0000"/>
                </a:solidFill>
              </a:rPr>
              <a:t>changes</a:t>
            </a:r>
            <a:r>
              <a:rPr lang="en-US" altLang="zh-CN" sz="2800" dirty="0"/>
              <a:t>. </a:t>
            </a:r>
            <a:endParaRPr lang="en-US" altLang="zh-CN" sz="2800" dirty="0" smtClean="0"/>
          </a:p>
          <a:p>
            <a:endParaRPr lang="en-US" altLang="zh-CN" sz="2800" dirty="0" smtClean="0"/>
          </a:p>
          <a:p>
            <a:r>
              <a:rPr lang="en-US" altLang="zh-CN" sz="2800" dirty="0" smtClean="0"/>
              <a:t>We </a:t>
            </a:r>
            <a:r>
              <a:rPr lang="en-US" altLang="zh-CN" sz="2800" dirty="0"/>
              <a:t>need periodically to revise our ideas about what constitutes quality for a higher education </a:t>
            </a:r>
            <a:r>
              <a:rPr lang="en-US" altLang="zh-CN" sz="2800" dirty="0">
                <a:solidFill>
                  <a:srgbClr val="FF0000"/>
                </a:solidFill>
              </a:rPr>
              <a:t>institution</a:t>
            </a:r>
            <a:r>
              <a:rPr lang="en-US" altLang="zh-CN" sz="2800" dirty="0"/>
              <a:t>, a </a:t>
            </a:r>
            <a:r>
              <a:rPr lang="en-US" altLang="zh-CN" sz="2800" dirty="0">
                <a:solidFill>
                  <a:srgbClr val="FF0000"/>
                </a:solidFill>
              </a:rPr>
              <a:t>program</a:t>
            </a:r>
            <a:r>
              <a:rPr lang="en-US" altLang="zh-CN" sz="2800" dirty="0"/>
              <a:t>, of </a:t>
            </a:r>
            <a:r>
              <a:rPr lang="en-US" altLang="zh-CN" sz="2800" dirty="0">
                <a:solidFill>
                  <a:srgbClr val="FF0000"/>
                </a:solidFill>
              </a:rPr>
              <a:t>research</a:t>
            </a:r>
            <a:r>
              <a:rPr lang="en-US" altLang="zh-CN" sz="2800" dirty="0"/>
              <a:t> and of </a:t>
            </a:r>
            <a:r>
              <a:rPr lang="en-US" altLang="zh-CN" sz="2800" dirty="0">
                <a:solidFill>
                  <a:srgbClr val="FF0000"/>
                </a:solidFill>
              </a:rPr>
              <a:t>graduates</a:t>
            </a:r>
            <a:r>
              <a:rPr lang="en-US" altLang="zh-CN" sz="2800" dirty="0"/>
              <a:t>.</a:t>
            </a:r>
            <a:endParaRPr lang="en-US" altLang="zh-CN" sz="2800" dirty="0" smtClean="0"/>
          </a:p>
        </p:txBody>
      </p:sp>
    </p:spTree>
    <p:extLst>
      <p:ext uri="{BB962C8B-B14F-4D97-AF65-F5344CB8AC3E}">
        <p14:creationId xmlns:p14="http://schemas.microsoft.com/office/powerpoint/2010/main" val="203476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33663" y="-165251"/>
            <a:ext cx="9404723" cy="1400530"/>
          </a:xfrm>
        </p:spPr>
        <p:txBody>
          <a:bodyPr/>
          <a:lstStyle/>
          <a:p>
            <a:pPr>
              <a:lnSpc>
                <a:spcPct val="200000"/>
              </a:lnSpc>
            </a:pPr>
            <a:r>
              <a:rPr lang="en-US" altLang="zh-CN" sz="3600" dirty="0" smtClean="0">
                <a:solidFill>
                  <a:schemeClr val="tx1"/>
                </a:solidFill>
              </a:rPr>
              <a:t>2.</a:t>
            </a:r>
            <a:r>
              <a:rPr lang="en-US" altLang="zh-CN" sz="3600" dirty="0" smtClean="0">
                <a:solidFill>
                  <a:srgbClr val="FF0000"/>
                </a:solidFill>
              </a:rPr>
              <a:t> SDG</a:t>
            </a:r>
            <a:r>
              <a:rPr lang="en-US" altLang="zh-CN" sz="3600" dirty="0" smtClean="0"/>
              <a:t>s &amp; Higher Education </a:t>
            </a:r>
            <a:endParaRPr lang="zh-CN" altLang="en-US" sz="3600" dirty="0"/>
          </a:p>
        </p:txBody>
      </p:sp>
      <p:pic>
        <p:nvPicPr>
          <p:cNvPr id="3" name="图片 2"/>
          <p:cNvPicPr>
            <a:picLocks noChangeAspect="1"/>
          </p:cNvPicPr>
          <p:nvPr/>
        </p:nvPicPr>
        <p:blipFill>
          <a:blip r:embed="rId2"/>
          <a:stretch>
            <a:fillRect/>
          </a:stretch>
        </p:blipFill>
        <p:spPr>
          <a:xfrm>
            <a:off x="7381929" y="1454735"/>
            <a:ext cx="3857625" cy="4991100"/>
          </a:xfrm>
          <a:prstGeom prst="rect">
            <a:avLst/>
          </a:prstGeom>
        </p:spPr>
      </p:pic>
      <p:sp>
        <p:nvSpPr>
          <p:cNvPr id="4" name="矩形 3"/>
          <p:cNvSpPr/>
          <p:nvPr/>
        </p:nvSpPr>
        <p:spPr>
          <a:xfrm>
            <a:off x="597408" y="1454735"/>
            <a:ext cx="6187440" cy="4893647"/>
          </a:xfrm>
          <a:prstGeom prst="rect">
            <a:avLst/>
          </a:prstGeom>
        </p:spPr>
        <p:txBody>
          <a:bodyPr wrap="square">
            <a:spAutoFit/>
          </a:bodyPr>
          <a:lstStyle/>
          <a:p>
            <a:r>
              <a:rPr lang="en-AU" altLang="zh-CN" sz="2400" dirty="0" smtClean="0">
                <a:effectLst/>
                <a:latin typeface="Calibri" panose="020F0502020204030204" pitchFamily="34" charset="0"/>
                <a:ea typeface="等线" panose="02010600030101010101" pitchFamily="2" charset="-122"/>
                <a:cs typeface="Times New Roman" panose="02020603050405020304" pitchFamily="18" charset="0"/>
              </a:rPr>
              <a:t>In 2015, 193 countries at the UN General Assembly adopted the United Nations documents “</a:t>
            </a:r>
            <a:r>
              <a:rPr lang="en-AU" altLang="zh-CN" sz="2400" u="sng" dirty="0" smtClean="0">
                <a:effectLst/>
                <a:latin typeface="Calibri" panose="020F0502020204030204" pitchFamily="34" charset="0"/>
                <a:ea typeface="等线" panose="02010600030101010101" pitchFamily="2" charset="-122"/>
                <a:cs typeface="Times New Roman" panose="02020603050405020304" pitchFamily="18" charset="0"/>
              </a:rPr>
              <a:t>Transforming Our World: The 2030 Agenda for Sustainable Development</a:t>
            </a:r>
            <a:r>
              <a:rPr lang="en-AU" altLang="zh-CN" sz="2400" dirty="0" smtClean="0">
                <a:effectLst/>
                <a:latin typeface="Calibri" panose="020F0502020204030204" pitchFamily="34" charset="0"/>
                <a:ea typeface="等线" panose="02010600030101010101" pitchFamily="2" charset="-122"/>
                <a:cs typeface="Times New Roman" panose="02020603050405020304" pitchFamily="18" charset="0"/>
              </a:rPr>
              <a:t>”, which sets out 17 global sustainable development goals for 2030 as “</a:t>
            </a:r>
            <a:r>
              <a:rPr lang="en-AU" altLang="zh-CN" sz="2400" u="sng" dirty="0" smtClean="0">
                <a:effectLst/>
                <a:latin typeface="Calibri" panose="020F0502020204030204" pitchFamily="34" charset="0"/>
                <a:ea typeface="等线" panose="02010600030101010101" pitchFamily="2" charset="-122"/>
                <a:cs typeface="Times New Roman" panose="02020603050405020304" pitchFamily="18" charset="0"/>
              </a:rPr>
              <a:t>a universal call to action to end poverty, protect the planet and ensure that all people enjoy peace and prosperity</a:t>
            </a:r>
            <a:r>
              <a:rPr lang="en-AU" altLang="zh-CN" sz="2400" dirty="0" smtClean="0">
                <a:effectLst/>
                <a:latin typeface="Calibri" panose="020F0502020204030204" pitchFamily="34" charset="0"/>
                <a:ea typeface="等线" panose="02010600030101010101" pitchFamily="2" charset="-122"/>
                <a:cs typeface="Times New Roman" panose="02020603050405020304" pitchFamily="18" charset="0"/>
              </a:rPr>
              <a:t>”.</a:t>
            </a:r>
          </a:p>
          <a:p>
            <a:endParaRPr lang="en-AU" altLang="zh-CN" sz="2400" dirty="0" smtClean="0">
              <a:effectLst/>
              <a:latin typeface="Calibri" panose="020F0502020204030204" pitchFamily="34" charset="0"/>
              <a:ea typeface="等线" panose="02010600030101010101" pitchFamily="2" charset="-122"/>
              <a:cs typeface="Times New Roman" panose="02020603050405020304" pitchFamily="18" charset="0"/>
            </a:endParaRPr>
          </a:p>
          <a:p>
            <a:r>
              <a:rPr lang="en-US" altLang="zh-CN" sz="2400" dirty="0">
                <a:latin typeface="Calibri" panose="020F0502020204030204" pitchFamily="34" charset="0"/>
                <a:ea typeface="等线" panose="02010600030101010101" pitchFamily="2" charset="-122"/>
                <a:cs typeface="Times New Roman" panose="02020603050405020304" pitchFamily="18" charset="0"/>
              </a:rPr>
              <a:t>There are a series of targets and indicators for higher education under </a:t>
            </a:r>
            <a:r>
              <a:rPr lang="en-US" altLang="zh-CN" sz="2400" dirty="0">
                <a:solidFill>
                  <a:srgbClr val="FF0000"/>
                </a:solidFill>
                <a:latin typeface="Calibri" panose="020F0502020204030204" pitchFamily="34" charset="0"/>
                <a:ea typeface="等线" panose="02010600030101010101" pitchFamily="2" charset="-122"/>
                <a:cs typeface="Times New Roman" panose="02020603050405020304" pitchFamily="18" charset="0"/>
              </a:rPr>
              <a:t>Goal 4</a:t>
            </a:r>
            <a:r>
              <a:rPr lang="en-US" altLang="zh-CN" sz="2400" dirty="0">
                <a:latin typeface="Calibri" panose="020F0502020204030204" pitchFamily="34" charset="0"/>
                <a:ea typeface="等线" panose="02010600030101010101" pitchFamily="2" charset="-122"/>
                <a:cs typeface="Times New Roman" panose="02020603050405020304" pitchFamily="18" charset="0"/>
              </a:rPr>
              <a:t>, including targets for scholarships for developing countries and international cooperation for teacher training.</a:t>
            </a:r>
            <a:endParaRPr lang="zh-CN" altLang="en-US" sz="2400" dirty="0">
              <a:latin typeface="Calibri" panose="020F0502020204030204" pitchFamily="34"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52961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212058" y="580734"/>
            <a:ext cx="9404723" cy="1400530"/>
          </a:xfrm>
        </p:spPr>
        <p:txBody>
          <a:bodyPr/>
          <a:lstStyle/>
          <a:p>
            <a:pPr algn="ctr"/>
            <a:r>
              <a:rPr lang="en-US" altLang="zh-CN" sz="3200" dirty="0" smtClean="0"/>
              <a:t>Responses to the SDGs </a:t>
            </a:r>
            <a:r>
              <a:rPr lang="en-US" altLang="zh-CN" sz="3200" dirty="0" smtClean="0">
                <a:solidFill>
                  <a:srgbClr val="FF0000"/>
                </a:solidFill>
              </a:rPr>
              <a:t> </a:t>
            </a:r>
            <a:endParaRPr lang="zh-CN" altLang="en-US" sz="3200" dirty="0"/>
          </a:p>
        </p:txBody>
      </p:sp>
      <p:sp>
        <p:nvSpPr>
          <p:cNvPr id="3" name="内容占位符 2"/>
          <p:cNvSpPr>
            <a:spLocks noGrp="1"/>
          </p:cNvSpPr>
          <p:nvPr>
            <p:ph idx="1"/>
          </p:nvPr>
        </p:nvSpPr>
        <p:spPr>
          <a:xfrm>
            <a:off x="1670240" y="2162646"/>
            <a:ext cx="8946541" cy="4195481"/>
          </a:xfrm>
        </p:spPr>
        <p:txBody>
          <a:bodyPr>
            <a:normAutofit fontScale="92500" lnSpcReduction="10000"/>
          </a:bodyPr>
          <a:lstStyle/>
          <a:p>
            <a:r>
              <a:rPr lang="en-US" altLang="zh-CN" sz="2800" dirty="0" smtClean="0"/>
              <a:t>Many </a:t>
            </a:r>
            <a:r>
              <a:rPr lang="en-US" altLang="zh-CN" sz="2800" dirty="0" smtClean="0">
                <a:solidFill>
                  <a:srgbClr val="FF0000"/>
                </a:solidFill>
              </a:rPr>
              <a:t>HEIs</a:t>
            </a:r>
            <a:r>
              <a:rPr lang="en-US" altLang="zh-CN" sz="2800" dirty="0" smtClean="0"/>
              <a:t> </a:t>
            </a:r>
            <a:r>
              <a:rPr lang="en-US" altLang="zh-CN" sz="2800" dirty="0"/>
              <a:t>and associated </a:t>
            </a:r>
            <a:r>
              <a:rPr lang="en-US" altLang="zh-CN" sz="2800" dirty="0">
                <a:solidFill>
                  <a:srgbClr val="FF0000"/>
                </a:solidFill>
              </a:rPr>
              <a:t>peak bodies</a:t>
            </a:r>
            <a:r>
              <a:rPr lang="en-US" altLang="zh-CN" sz="2800" dirty="0"/>
              <a:t>, desire to contribute to the achievement of the SDGs, not only for Goal 4 but more broadly.  </a:t>
            </a:r>
          </a:p>
          <a:p>
            <a:r>
              <a:rPr lang="en-US" altLang="zh-CN" sz="2800" dirty="0" smtClean="0"/>
              <a:t>Some </a:t>
            </a:r>
            <a:r>
              <a:rPr lang="en-US" altLang="zh-CN" sz="2800" dirty="0" smtClean="0">
                <a:solidFill>
                  <a:srgbClr val="FF0000"/>
                </a:solidFill>
              </a:rPr>
              <a:t>networks</a:t>
            </a:r>
            <a:r>
              <a:rPr lang="en-US" altLang="zh-CN" sz="2800" dirty="0" smtClean="0"/>
              <a:t> ( e.g. GUNI</a:t>
            </a:r>
            <a:r>
              <a:rPr lang="en-US" altLang="zh-CN" sz="2800" dirty="0"/>
              <a:t>, HESI and the International Association of </a:t>
            </a:r>
            <a:r>
              <a:rPr lang="en-US" altLang="zh-CN" sz="2800" dirty="0" smtClean="0"/>
              <a:t>Universities) would like to promote </a:t>
            </a:r>
            <a:r>
              <a:rPr lang="en-US" altLang="zh-CN" sz="2800" dirty="0"/>
              <a:t>sustainability in higher </a:t>
            </a:r>
            <a:r>
              <a:rPr lang="en-US" altLang="zh-CN" sz="2800" dirty="0" smtClean="0"/>
              <a:t>education and have </a:t>
            </a:r>
            <a:r>
              <a:rPr lang="en-US" altLang="zh-CN" sz="2800" dirty="0"/>
              <a:t>aligned </a:t>
            </a:r>
            <a:r>
              <a:rPr lang="en-US" altLang="zh-CN" sz="2800" dirty="0" smtClean="0"/>
              <a:t>agendas.</a:t>
            </a:r>
            <a:endParaRPr lang="en-US" altLang="zh-CN" sz="2800" dirty="0"/>
          </a:p>
          <a:p>
            <a:r>
              <a:rPr lang="en-US" altLang="zh-CN" sz="2800" dirty="0">
                <a:solidFill>
                  <a:srgbClr val="FF0000"/>
                </a:solidFill>
              </a:rPr>
              <a:t>Times Higher Education </a:t>
            </a:r>
            <a:r>
              <a:rPr lang="en-US" altLang="zh-CN" sz="2800" dirty="0"/>
              <a:t>is preparing a new world university ranking based on the SDGs. Plans for this ranking are well-advanced</a:t>
            </a:r>
            <a:endParaRPr lang="en-US" altLang="zh-CN" sz="2800" dirty="0" smtClean="0"/>
          </a:p>
          <a:p>
            <a:endParaRPr lang="en-US" altLang="zh-CN" sz="2800" dirty="0"/>
          </a:p>
          <a:p>
            <a:endParaRPr lang="en-US" altLang="zh-CN" sz="2800" dirty="0" smtClean="0"/>
          </a:p>
        </p:txBody>
      </p:sp>
    </p:spTree>
    <p:extLst>
      <p:ext uri="{BB962C8B-B14F-4D97-AF65-F5344CB8AC3E}">
        <p14:creationId xmlns:p14="http://schemas.microsoft.com/office/powerpoint/2010/main" val="2363319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5295" y="1169773"/>
            <a:ext cx="10637585" cy="1400530"/>
          </a:xfrm>
        </p:spPr>
        <p:txBody>
          <a:bodyPr/>
          <a:lstStyle/>
          <a:p>
            <a:pPr>
              <a:lnSpc>
                <a:spcPct val="150000"/>
              </a:lnSpc>
            </a:pPr>
            <a:r>
              <a:rPr lang="en-US" altLang="zh-CN" sz="2800" dirty="0" smtClean="0"/>
              <a:t>Whether </a:t>
            </a:r>
            <a:r>
              <a:rPr lang="en-US" altLang="zh-CN" sz="2800" dirty="0"/>
              <a:t>our </a:t>
            </a:r>
            <a:r>
              <a:rPr lang="en-US" altLang="zh-CN" sz="2800" dirty="0">
                <a:solidFill>
                  <a:srgbClr val="FF0000"/>
                </a:solidFill>
              </a:rPr>
              <a:t>EQAA</a:t>
            </a:r>
            <a:r>
              <a:rPr lang="en-US" altLang="zh-CN" sz="2800" dirty="0"/>
              <a:t> </a:t>
            </a:r>
            <a:r>
              <a:rPr lang="en-US" altLang="zh-CN" sz="2800" dirty="0" smtClean="0"/>
              <a:t>should </a:t>
            </a:r>
            <a:r>
              <a:rPr lang="en-US" altLang="zh-CN" sz="2800" dirty="0"/>
              <a:t>include non-trivial requirements for </a:t>
            </a:r>
            <a:r>
              <a:rPr lang="en-US" altLang="zh-CN" sz="2800" dirty="0" smtClean="0">
                <a:solidFill>
                  <a:srgbClr val="FF0000"/>
                </a:solidFill>
              </a:rPr>
              <a:t>institutions</a:t>
            </a:r>
            <a:r>
              <a:rPr lang="en-US" altLang="zh-CN" sz="2800" dirty="0" smtClean="0"/>
              <a:t> to </a:t>
            </a:r>
            <a:r>
              <a:rPr lang="en-US" altLang="zh-CN" sz="2800" dirty="0"/>
              <a:t>demonstrate action, or </a:t>
            </a:r>
            <a:r>
              <a:rPr lang="en-US" altLang="zh-CN" sz="2800" dirty="0">
                <a:solidFill>
                  <a:srgbClr val="FF0000"/>
                </a:solidFill>
              </a:rPr>
              <a:t>programs</a:t>
            </a:r>
            <a:r>
              <a:rPr lang="en-US" altLang="zh-CN" sz="2800" dirty="0"/>
              <a:t> to </a:t>
            </a:r>
            <a:r>
              <a:rPr lang="en-US" altLang="zh-CN" sz="2800" dirty="0" smtClean="0"/>
              <a:t>demonstrate </a:t>
            </a:r>
            <a:r>
              <a:rPr lang="en-US" altLang="zh-CN" sz="2800" dirty="0"/>
              <a:t>education, to achieve the </a:t>
            </a:r>
            <a:r>
              <a:rPr lang="en-US" altLang="zh-CN" sz="2800" dirty="0" smtClean="0"/>
              <a:t>SDGs </a:t>
            </a:r>
            <a:r>
              <a:rPr lang="zh-CN" altLang="en-US" sz="2800" dirty="0" smtClean="0"/>
              <a:t>？</a:t>
            </a:r>
            <a:endParaRPr lang="zh-CN" altLang="en-US" sz="2800" dirty="0"/>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133" y="4009088"/>
            <a:ext cx="3464052" cy="24468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212405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2816" y="383389"/>
            <a:ext cx="10440978" cy="1400530"/>
          </a:xfrm>
        </p:spPr>
        <p:txBody>
          <a:bodyPr/>
          <a:lstStyle/>
          <a:p>
            <a:r>
              <a:rPr lang="en-US" altLang="zh-CN" sz="3000" dirty="0" smtClean="0">
                <a:solidFill>
                  <a:schemeClr val="tx1"/>
                </a:solidFill>
              </a:rPr>
              <a:t>3. </a:t>
            </a:r>
            <a:r>
              <a:rPr lang="en-US" altLang="zh-CN" sz="3000" dirty="0">
                <a:solidFill>
                  <a:srgbClr val="FF0000"/>
                </a:solidFill>
              </a:rPr>
              <a:t>Fo</a:t>
            </a:r>
            <a:r>
              <a:rPr lang="en-US" altLang="zh-CN" sz="3000" dirty="0" smtClean="0">
                <a:solidFill>
                  <a:srgbClr val="FF0000"/>
                </a:solidFill>
              </a:rPr>
              <a:t>r</a:t>
            </a:r>
            <a:r>
              <a:rPr lang="en-US" altLang="zh-CN" sz="3000" dirty="0" smtClean="0">
                <a:solidFill>
                  <a:schemeClr val="tx1"/>
                </a:solidFill>
              </a:rPr>
              <a:t> </a:t>
            </a:r>
            <a:r>
              <a:rPr lang="en-US" altLang="zh-CN" sz="3000" dirty="0">
                <a:solidFill>
                  <a:schemeClr val="tx1"/>
                </a:solidFill>
              </a:rPr>
              <a:t>inclusion of SDG requirements in EQA standards</a:t>
            </a:r>
            <a:endParaRPr lang="zh-CN" altLang="en-US" sz="3000" dirty="0"/>
          </a:p>
        </p:txBody>
      </p:sp>
      <p:sp>
        <p:nvSpPr>
          <p:cNvPr id="5" name="内容占位符 2"/>
          <p:cNvSpPr>
            <a:spLocks noGrp="1"/>
          </p:cNvSpPr>
          <p:nvPr>
            <p:ph idx="1"/>
          </p:nvPr>
        </p:nvSpPr>
        <p:spPr>
          <a:xfrm>
            <a:off x="597408" y="1645920"/>
            <a:ext cx="10576560" cy="4712207"/>
          </a:xfrm>
        </p:spPr>
        <p:txBody>
          <a:bodyPr>
            <a:normAutofit fontScale="92500" lnSpcReduction="10000"/>
          </a:bodyPr>
          <a:lstStyle/>
          <a:p>
            <a:r>
              <a:rPr lang="en-US" altLang="zh-CN" sz="2800" dirty="0">
                <a:solidFill>
                  <a:srgbClr val="FF0000"/>
                </a:solidFill>
              </a:rPr>
              <a:t>One EQAA</a:t>
            </a:r>
            <a:r>
              <a:rPr lang="en-US" altLang="zh-CN" sz="2800" dirty="0"/>
              <a:t> recently has made such a proposal, for introducing sustainability into quality assessment in the Principality of Andorra. </a:t>
            </a:r>
          </a:p>
          <a:p>
            <a:r>
              <a:rPr lang="en-US" altLang="zh-CN" sz="2800" dirty="0" smtClean="0"/>
              <a:t>Sustainability</a:t>
            </a:r>
            <a:r>
              <a:rPr lang="en-US" altLang="zh-CN" sz="2800" dirty="0"/>
              <a:t>, social justice or the SDGs is not enough, of itself, to make a quality higher education institution or </a:t>
            </a:r>
            <a:r>
              <a:rPr lang="en-US" altLang="zh-CN" sz="2800" dirty="0" smtClean="0"/>
              <a:t>program. However</a:t>
            </a:r>
            <a:r>
              <a:rPr lang="en-US" altLang="zh-CN" sz="2800" dirty="0"/>
              <a:t>, </a:t>
            </a:r>
            <a:r>
              <a:rPr lang="en-US" altLang="zh-CN" sz="2800" dirty="0" smtClean="0"/>
              <a:t>they can </a:t>
            </a:r>
            <a:r>
              <a:rPr lang="en-US" altLang="zh-CN" sz="2800" dirty="0"/>
              <a:t>be part of the mix or basket of attributes that constitute </a:t>
            </a:r>
            <a:r>
              <a:rPr lang="en-US" altLang="zh-CN" sz="2800" dirty="0" smtClean="0"/>
              <a:t>“quality”.</a:t>
            </a:r>
          </a:p>
          <a:p>
            <a:r>
              <a:rPr lang="en-US" altLang="zh-CN" sz="2800" dirty="0"/>
              <a:t>It seems unrealistic to expect politicians to achieve the SDGs on their own but many EQAA agencies are established by government. Setting requirements for higher education to at least engage with the SDGs is a form of indirect regulation that may better express public expectations of </a:t>
            </a:r>
            <a:r>
              <a:rPr lang="en-US" altLang="zh-CN" sz="2800" dirty="0" smtClean="0"/>
              <a:t>“quality”.</a:t>
            </a:r>
            <a:endParaRPr lang="en-US" altLang="zh-CN" sz="2800" dirty="0"/>
          </a:p>
          <a:p>
            <a:endParaRPr lang="en-US" altLang="zh-CN" sz="2800" dirty="0" smtClean="0"/>
          </a:p>
        </p:txBody>
      </p:sp>
    </p:spTree>
    <p:extLst>
      <p:ext uri="{BB962C8B-B14F-4D97-AF65-F5344CB8AC3E}">
        <p14:creationId xmlns:p14="http://schemas.microsoft.com/office/powerpoint/2010/main" val="1803117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离子">
  <a:themeElements>
    <a:clrScheme name="离子">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离子">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离子">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184</TotalTime>
  <Words>793</Words>
  <Application>Microsoft Office PowerPoint</Application>
  <PresentationFormat>Widescreen</PresentationFormat>
  <Paragraphs>52</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微软雅黑</vt:lpstr>
      <vt:lpstr>宋体</vt:lpstr>
      <vt:lpstr>Arial</vt:lpstr>
      <vt:lpstr>Calibri</vt:lpstr>
      <vt:lpstr>Century Gothic</vt:lpstr>
      <vt:lpstr>等线</vt:lpstr>
      <vt:lpstr>Times New Roman</vt:lpstr>
      <vt:lpstr>Wingdings 3</vt:lpstr>
      <vt:lpstr>离子</vt:lpstr>
      <vt:lpstr>Updating Our Conceptions of “Quality” in Higher Education:  the Case of the SDGs</vt:lpstr>
      <vt:lpstr>PowerPoint Presentation</vt:lpstr>
      <vt:lpstr>1. Why we need to update our  conceptions of quality in higher education ？</vt:lpstr>
      <vt:lpstr>The nature of the conception of quality </vt:lpstr>
      <vt:lpstr>PowerPoint Presentation</vt:lpstr>
      <vt:lpstr>2. SDGs &amp; Higher Education </vt:lpstr>
      <vt:lpstr>Responses to the SDGs  </vt:lpstr>
      <vt:lpstr>Whether our EQAA should include non-trivial requirements for institutions to demonstrate action, or programs to demonstrate education, to achieve the SDGs ？</vt:lpstr>
      <vt:lpstr>3. For inclusion of SDG requirements in EQA standards</vt:lpstr>
      <vt:lpstr>4. Against inclusion of SDG requirements in EQA standards</vt:lpstr>
      <vt:lpstr>5. General questions to be discussed… </vt:lpstr>
      <vt:lpstr>Thank you for your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Updating Our Conceptions of “Quality” in Higher Education:  the Case of the SDGs</dc:title>
  <dc:creator>SW</dc:creator>
  <cp:lastModifiedBy>DELL</cp:lastModifiedBy>
  <cp:revision>20</cp:revision>
  <dcterms:created xsi:type="dcterms:W3CDTF">2019-03-28T16:23:29Z</dcterms:created>
  <dcterms:modified xsi:type="dcterms:W3CDTF">2019-05-29T06:57:19Z</dcterms:modified>
</cp:coreProperties>
</file>