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53" r:id="rId2"/>
  </p:sldMasterIdLst>
  <p:notesMasterIdLst>
    <p:notesMasterId r:id="rId33"/>
  </p:notesMasterIdLst>
  <p:handoutMasterIdLst>
    <p:handoutMasterId r:id="rId34"/>
  </p:handoutMasterIdLst>
  <p:sldIdLst>
    <p:sldId id="1187" r:id="rId3"/>
    <p:sldId id="1866" r:id="rId4"/>
    <p:sldId id="1861" r:id="rId5"/>
    <p:sldId id="1634" r:id="rId6"/>
    <p:sldId id="1860" r:id="rId7"/>
    <p:sldId id="1872" r:id="rId8"/>
    <p:sldId id="1812" r:id="rId9"/>
    <p:sldId id="1864" r:id="rId10"/>
    <p:sldId id="320" r:id="rId11"/>
    <p:sldId id="1865" r:id="rId12"/>
    <p:sldId id="1858" r:id="rId13"/>
    <p:sldId id="1870" r:id="rId14"/>
    <p:sldId id="1871" r:id="rId15"/>
    <p:sldId id="1851" r:id="rId16"/>
    <p:sldId id="1844" r:id="rId17"/>
    <p:sldId id="1692" r:id="rId18"/>
    <p:sldId id="1867" r:id="rId19"/>
    <p:sldId id="1814" r:id="rId20"/>
    <p:sldId id="1776" r:id="rId21"/>
    <p:sldId id="1672" r:id="rId22"/>
    <p:sldId id="1843" r:id="rId23"/>
    <p:sldId id="1012" r:id="rId24"/>
    <p:sldId id="1772" r:id="rId25"/>
    <p:sldId id="256" r:id="rId26"/>
    <p:sldId id="1862" r:id="rId27"/>
    <p:sldId id="1038" r:id="rId28"/>
    <p:sldId id="1039" r:id="rId29"/>
    <p:sldId id="1705" r:id="rId30"/>
    <p:sldId id="1815" r:id="rId31"/>
    <p:sldId id="1806" r:id="rId32"/>
  </p:sldIdLst>
  <p:sldSz cx="9144000" cy="6858000" type="screen4x3"/>
  <p:notesSz cx="7010400" cy="9296400"/>
  <p:defaultTextStyle>
    <a:defPPr>
      <a:defRPr lang="en-US"/>
    </a:defPPr>
    <a:lvl1pPr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4572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9144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828800" algn="ctr" rtl="0" fontAlgn="base">
      <a:lnSpc>
        <a:spcPct val="80000"/>
      </a:lnSpc>
      <a:spcBef>
        <a:spcPct val="20000"/>
      </a:spcBef>
      <a:spcAft>
        <a:spcPct val="0"/>
      </a:spcAft>
      <a:buClr>
        <a:schemeClr val="bg1"/>
      </a:buClr>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il Salmi" initials="JS" lastIdx="1" clrIdx="0"/>
  <p:cmAuthor id="1" name="Cnf" initials="Cnf"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392"/>
    <a:srgbClr val="7200FF"/>
    <a:srgbClr val="003366"/>
    <a:srgbClr val="00D05E"/>
    <a:srgbClr val="FF0000"/>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38" autoAdjust="0"/>
    <p:restoredTop sz="89334" autoAdjust="0"/>
  </p:normalViewPr>
  <p:slideViewPr>
    <p:cSldViewPr>
      <p:cViewPr varScale="1">
        <p:scale>
          <a:sx n="66" d="100"/>
          <a:sy n="66" d="100"/>
        </p:scale>
        <p:origin x="28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8080"/>
    </p:cViewPr>
  </p:sorterViewPr>
  <p:notesViewPr>
    <p:cSldViewPr>
      <p:cViewPr varScale="1">
        <p:scale>
          <a:sx n="38" d="100"/>
          <a:sy n="38" d="100"/>
        </p:scale>
        <p:origin x="-1085"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amil\AppData\Local\Temp\Domino%20Web%20Access\Cast%20identity%20and%20performace_figures%20and%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Data!$A$4</c:f>
              <c:strCache>
                <c:ptCount val="1"/>
                <c:pt idx="0">
                  <c:v>High caste</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Data!$B$3:$C$3</c:f>
              <c:strCache>
                <c:ptCount val="2"/>
                <c:pt idx="0">
                  <c:v>Caste unannounced</c:v>
                </c:pt>
                <c:pt idx="1">
                  <c:v>Caste announced</c:v>
                </c:pt>
              </c:strCache>
            </c:strRef>
          </c:cat>
          <c:val>
            <c:numRef>
              <c:f>Data!$B$4:$C$4</c:f>
              <c:numCache>
                <c:formatCode>General</c:formatCode>
                <c:ptCount val="2"/>
                <c:pt idx="0">
                  <c:v>5.54</c:v>
                </c:pt>
                <c:pt idx="1">
                  <c:v>6.1099999999999994</c:v>
                </c:pt>
              </c:numCache>
            </c:numRef>
          </c:val>
          <c:extLst xmlns:c16r2="http://schemas.microsoft.com/office/drawing/2015/06/chart">
            <c:ext xmlns:c16="http://schemas.microsoft.com/office/drawing/2014/chart" uri="{C3380CC4-5D6E-409C-BE32-E72D297353CC}">
              <c16:uniqueId val="{00000000-B472-FD49-A0C0-4F05BBAF1A3A}"/>
            </c:ext>
          </c:extLst>
        </c:ser>
        <c:ser>
          <c:idx val="1"/>
          <c:order val="1"/>
          <c:tx>
            <c:strRef>
              <c:f>Data!$A$5</c:f>
              <c:strCache>
                <c:ptCount val="1"/>
                <c:pt idx="0">
                  <c:v>Low caste</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Data!$B$3:$C$3</c:f>
              <c:strCache>
                <c:ptCount val="2"/>
                <c:pt idx="0">
                  <c:v>Caste unannounced</c:v>
                </c:pt>
                <c:pt idx="1">
                  <c:v>Caste announced</c:v>
                </c:pt>
              </c:strCache>
            </c:strRef>
          </c:cat>
          <c:val>
            <c:numRef>
              <c:f>Data!$B$5:$C$5</c:f>
              <c:numCache>
                <c:formatCode>General</c:formatCode>
                <c:ptCount val="2"/>
                <c:pt idx="0">
                  <c:v>5.72</c:v>
                </c:pt>
                <c:pt idx="1">
                  <c:v>4.28</c:v>
                </c:pt>
              </c:numCache>
            </c:numRef>
          </c:val>
          <c:extLst xmlns:c16r2="http://schemas.microsoft.com/office/drawing/2015/06/chart">
            <c:ext xmlns:c16="http://schemas.microsoft.com/office/drawing/2014/chart" uri="{C3380CC4-5D6E-409C-BE32-E72D297353CC}">
              <c16:uniqueId val="{00000001-B472-FD49-A0C0-4F05BBAF1A3A}"/>
            </c:ext>
          </c:extLst>
        </c:ser>
        <c:dLbls>
          <c:showLegendKey val="0"/>
          <c:showVal val="0"/>
          <c:showCatName val="0"/>
          <c:showSerName val="0"/>
          <c:showPercent val="0"/>
          <c:showBubbleSize val="0"/>
        </c:dLbls>
        <c:gapWidth val="150"/>
        <c:axId val="550541680"/>
        <c:axId val="550551472"/>
      </c:barChart>
      <c:catAx>
        <c:axId val="550541680"/>
        <c:scaling>
          <c:orientation val="minMax"/>
        </c:scaling>
        <c:delete val="0"/>
        <c:axPos val="b"/>
        <c:title>
          <c:tx>
            <c:rich>
              <a:bodyPr/>
              <a:lstStyle/>
              <a:p>
                <a:pPr>
                  <a:defRPr/>
                </a:pPr>
                <a:r>
                  <a:rPr lang="en-US" sz="800" b="0" i="0" baseline="0"/>
                  <a:t>Source:  K.Hoff and P.Pandey, </a:t>
                </a:r>
                <a:r>
                  <a:rPr lang="en-US" sz="800" b="0" i="1" baseline="0"/>
                  <a:t>Belief Systems and Durable Inequalities : An experimental  investigation of Indian caste.  p.13. </a:t>
                </a:r>
                <a:r>
                  <a:rPr lang="en-US" sz="800" b="0" i="0" baseline="0"/>
                  <a:t>Policy Research Working Paper.Washington , DC: World Bank, 2004.</a:t>
                </a:r>
              </a:p>
            </c:rich>
          </c:tx>
          <c:layout>
            <c:manualLayout>
              <c:xMode val="edge"/>
              <c:yMode val="edge"/>
              <c:x val="1.09741762098802E-2"/>
              <c:y val="0.94231639021604896"/>
            </c:manualLayout>
          </c:layout>
          <c:overlay val="0"/>
        </c:title>
        <c:numFmt formatCode="General" sourceLinked="0"/>
        <c:majorTickMark val="none"/>
        <c:minorTickMark val="none"/>
        <c:tickLblPos val="nextTo"/>
        <c:txPr>
          <a:bodyPr/>
          <a:lstStyle/>
          <a:p>
            <a:pPr>
              <a:defRPr sz="1400" baseline="0"/>
            </a:pPr>
            <a:endParaRPr lang="en-US"/>
          </a:p>
        </c:txPr>
        <c:crossAx val="550551472"/>
        <c:crosses val="autoZero"/>
        <c:auto val="1"/>
        <c:lblAlgn val="ctr"/>
        <c:lblOffset val="100"/>
        <c:noMultiLvlLbl val="0"/>
      </c:catAx>
      <c:valAx>
        <c:axId val="550551472"/>
        <c:scaling>
          <c:orientation val="minMax"/>
        </c:scaling>
        <c:delete val="0"/>
        <c:axPos val="l"/>
        <c:majorGridlines/>
        <c:title>
          <c:tx>
            <c:rich>
              <a:bodyPr/>
              <a:lstStyle/>
              <a:p>
                <a:pPr>
                  <a:defRPr sz="1400" baseline="0"/>
                </a:pPr>
                <a:r>
                  <a:rPr lang="en-US" sz="1400" baseline="0"/>
                  <a:t>Number  of mazes solved</a:t>
                </a:r>
              </a:p>
            </c:rich>
          </c:tx>
          <c:layout/>
          <c:overlay val="0"/>
        </c:title>
        <c:numFmt formatCode="General" sourceLinked="1"/>
        <c:majorTickMark val="out"/>
        <c:minorTickMark val="none"/>
        <c:tickLblPos val="nextTo"/>
        <c:crossAx val="550541680"/>
        <c:crosses val="autoZero"/>
        <c:crossBetween val="between"/>
      </c:valAx>
    </c:plotArea>
    <c:legend>
      <c:legendPos val="t"/>
      <c:legendEntry>
        <c:idx val="0"/>
        <c:txPr>
          <a:bodyPr/>
          <a:lstStyle/>
          <a:p>
            <a:pPr>
              <a:defRPr sz="1400" baseline="0"/>
            </a:pPr>
            <a:endParaRPr lang="en-US"/>
          </a:p>
        </c:txPr>
      </c:legendEntry>
      <c:legendEntry>
        <c:idx val="1"/>
        <c:txPr>
          <a:bodyPr/>
          <a:lstStyle/>
          <a:p>
            <a:pPr>
              <a:defRPr sz="1400" baseline="0"/>
            </a:pPr>
            <a:endParaRPr lang="en-US"/>
          </a:p>
        </c:txPr>
      </c:legendEntry>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9728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200">
                <a:effectLst/>
              </a:defRPr>
            </a:lvl1pPr>
          </a:lstStyle>
          <a:p>
            <a:endParaRPr lang="en-US" altLang="zh-TW"/>
          </a:p>
        </p:txBody>
      </p:sp>
      <p:sp>
        <p:nvSpPr>
          <p:cNvPr id="9728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9728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defRPr sz="1200">
                <a:effectLst/>
              </a:defRPr>
            </a:lvl1pPr>
          </a:lstStyle>
          <a:p>
            <a:fld id="{223A374D-62F8-4A10-8E56-59F622870227}" type="slidenum">
              <a:rPr lang="zh-TW" altLang="en-US"/>
              <a:pPr/>
              <a:t>‹#›</a:t>
            </a:fld>
            <a:endParaRPr lang="en-US" altLang="zh-TW"/>
          </a:p>
        </p:txBody>
      </p:sp>
    </p:spTree>
    <p:extLst>
      <p:ext uri="{BB962C8B-B14F-4D97-AF65-F5344CB8AC3E}">
        <p14:creationId xmlns:p14="http://schemas.microsoft.com/office/powerpoint/2010/main" val="961977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6349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200">
                <a:effectLst/>
              </a:defRPr>
            </a:lvl1pPr>
          </a:lstStyle>
          <a:p>
            <a:endParaRPr lang="en-US" altLang="zh-TW"/>
          </a:p>
        </p:txBody>
      </p:sp>
      <p:sp>
        <p:nvSpPr>
          <p:cNvPr id="634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6349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49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lnSpc>
                <a:spcPct val="100000"/>
              </a:lnSpc>
              <a:spcBef>
                <a:spcPct val="0"/>
              </a:spcBef>
              <a:buClrTx/>
              <a:defRPr sz="1200">
                <a:effectLst/>
              </a:defRPr>
            </a:lvl1pPr>
          </a:lstStyle>
          <a:p>
            <a:endParaRPr lang="en-US" altLang="zh-TW"/>
          </a:p>
        </p:txBody>
      </p:sp>
      <p:sp>
        <p:nvSpPr>
          <p:cNvPr id="6349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defRPr sz="1200">
                <a:effectLst/>
              </a:defRPr>
            </a:lvl1pPr>
          </a:lstStyle>
          <a:p>
            <a:fld id="{79480019-D435-4A57-AB90-16651FA619E7}" type="slidenum">
              <a:rPr lang="zh-TW" altLang="en-US"/>
              <a:pPr/>
              <a:t>‹#›</a:t>
            </a:fld>
            <a:endParaRPr lang="en-US" altLang="zh-TW"/>
          </a:p>
        </p:txBody>
      </p:sp>
    </p:spTree>
    <p:extLst>
      <p:ext uri="{BB962C8B-B14F-4D97-AF65-F5344CB8AC3E}">
        <p14:creationId xmlns:p14="http://schemas.microsoft.com/office/powerpoint/2010/main" val="31199341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m.edsurge.com/Q05O0HF0LY21F0xBt00afE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Sri Lanka 10 years ago, with UGC, so much progress</a:t>
            </a:r>
          </a:p>
          <a:p>
            <a:endParaRPr lang="en-US" dirty="0"/>
          </a:p>
          <a:p>
            <a:r>
              <a:rPr lang="en-US" dirty="0"/>
              <a:t>INQAHE: 2010 (nine years ago) – GIQAC grant</a:t>
            </a:r>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1</a:t>
            </a:fld>
            <a:endParaRPr lang="en-US" altLang="zh-TW"/>
          </a:p>
        </p:txBody>
      </p:sp>
    </p:spTree>
    <p:extLst>
      <p:ext uri="{BB962C8B-B14F-4D97-AF65-F5344CB8AC3E}">
        <p14:creationId xmlns:p14="http://schemas.microsoft.com/office/powerpoint/2010/main" val="267042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12</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92737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13</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Sometimes even better</a:t>
            </a:r>
          </a:p>
        </p:txBody>
      </p:sp>
    </p:spTree>
    <p:extLst>
      <p:ext uri="{BB962C8B-B14F-4D97-AF65-F5344CB8AC3E}">
        <p14:creationId xmlns:p14="http://schemas.microsoft.com/office/powerpoint/2010/main" val="3066999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14</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Transfer from CC to U</a:t>
            </a:r>
          </a:p>
          <a:p>
            <a:pPr eaLnBrk="1" hangingPunct="1"/>
            <a:r>
              <a:rPr lang="en-US"/>
              <a:t>Registered in one main institution but courses from other universities</a:t>
            </a:r>
          </a:p>
          <a:p>
            <a:pPr eaLnBrk="1" hangingPunct="1"/>
            <a:r>
              <a:rPr lang="en-US"/>
              <a:t>Regular degree with online certificates from professional institutions (Yacine Toronto, U of Dar Es Salaam)</a:t>
            </a:r>
          </a:p>
        </p:txBody>
      </p:sp>
    </p:spTree>
    <p:extLst>
      <p:ext uri="{BB962C8B-B14F-4D97-AF65-F5344CB8AC3E}">
        <p14:creationId xmlns:p14="http://schemas.microsoft.com/office/powerpoint/2010/main" val="3030900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15</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Transfer from CC to U</a:t>
            </a:r>
          </a:p>
          <a:p>
            <a:pPr eaLnBrk="1" hangingPunct="1"/>
            <a:r>
              <a:rPr lang="en-US"/>
              <a:t>Registered in one main institution but courses from other universities</a:t>
            </a:r>
          </a:p>
          <a:p>
            <a:pPr eaLnBrk="1" hangingPunct="1"/>
            <a:r>
              <a:rPr lang="en-US"/>
              <a:t>Regular degree with online certificates from professional institutions (Yacine Toronto, U of Dar Es Salaam)</a:t>
            </a:r>
          </a:p>
        </p:txBody>
      </p:sp>
    </p:spTree>
    <p:extLst>
      <p:ext uri="{BB962C8B-B14F-4D97-AF65-F5344CB8AC3E}">
        <p14:creationId xmlns:p14="http://schemas.microsoft.com/office/powerpoint/2010/main" val="3273096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7AA71-344A-4E65-9600-C40801F993EC}" type="slidenum">
              <a:rPr lang="zh-TW" altLang="en-US"/>
              <a:pPr/>
              <a:t>16</a:t>
            </a:fld>
            <a:endParaRPr lang="en-US" altLang="zh-TW"/>
          </a:p>
        </p:txBody>
      </p:sp>
      <p:sp>
        <p:nvSpPr>
          <p:cNvPr id="882690" name="Rectangle 2"/>
          <p:cNvSpPr>
            <a:spLocks noGrp="1" noRot="1" noChangeAspect="1" noChangeArrowheads="1" noTextEdit="1"/>
          </p:cNvSpPr>
          <p:nvPr>
            <p:ph type="sldImg"/>
          </p:nvPr>
        </p:nvSpPr>
        <p:spPr>
          <a:xfrm>
            <a:off x="1182688" y="698500"/>
            <a:ext cx="4645025" cy="3484563"/>
          </a:xfrm>
          <a:ln/>
        </p:spPr>
      </p:sp>
      <p:sp>
        <p:nvSpPr>
          <p:cNvPr id="882691" name="Rectangle 3"/>
          <p:cNvSpPr>
            <a:spLocks noGrp="1" noChangeArrowheads="1"/>
          </p:cNvSpPr>
          <p:nvPr>
            <p:ph type="body" idx="1"/>
          </p:nvPr>
        </p:nvSpPr>
        <p:spPr>
          <a:xfrm>
            <a:off x="935038" y="4416425"/>
            <a:ext cx="5140325" cy="4183063"/>
          </a:xfrm>
        </p:spPr>
        <p:txBody>
          <a:bodyPr lIns="93168" tIns="46584" rIns="93168" bIns="46584"/>
          <a:lstStyle/>
          <a:p>
            <a:endParaRPr lang="zh-TW" altLang="en-US" dirty="0"/>
          </a:p>
        </p:txBody>
      </p:sp>
    </p:spTree>
    <p:extLst>
      <p:ext uri="{BB962C8B-B14F-4D97-AF65-F5344CB8AC3E}">
        <p14:creationId xmlns:p14="http://schemas.microsoft.com/office/powerpoint/2010/main" val="70985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17</a:t>
            </a:fld>
            <a:endParaRPr lang="en-US" altLang="zh-TW"/>
          </a:p>
        </p:txBody>
      </p:sp>
    </p:spTree>
    <p:extLst>
      <p:ext uri="{BB962C8B-B14F-4D97-AF65-F5344CB8AC3E}">
        <p14:creationId xmlns:p14="http://schemas.microsoft.com/office/powerpoint/2010/main" val="165853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Arial" pitchFamily="34" charset="0"/>
              </a:rPr>
              <a:t>This growing corpus of knowledge has proven that the brains of children and young adults develop more thoroughly if they are intellectually challenged.  It has also shown that students learn more effectively if they enjoy a gratifying educational experience that stimulates the pleasure centers in the brain </a:t>
            </a:r>
            <a:endParaRPr lang="en-US" dirty="0"/>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19</a:t>
            </a:fld>
            <a:endParaRPr lang="en-US" altLang="zh-TW"/>
          </a:p>
        </p:txBody>
      </p:sp>
    </p:spTree>
    <p:extLst>
      <p:ext uri="{BB962C8B-B14F-4D97-AF65-F5344CB8AC3E}">
        <p14:creationId xmlns:p14="http://schemas.microsoft.com/office/powerpoint/2010/main" val="310924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Student-centered</a:t>
            </a:r>
          </a:p>
          <a:p>
            <a:r>
              <a:rPr lang="en-US" dirty="0"/>
              <a:t>Active, interactive, experiential</a:t>
            </a:r>
          </a:p>
          <a:p>
            <a:r>
              <a:rPr lang="en-US"/>
              <a:t>Lifelong learning</a:t>
            </a:r>
            <a:endParaRPr lang="en-US" dirty="0"/>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20</a:t>
            </a:fld>
            <a:endParaRPr lang="en-US" altLang="zh-TW"/>
          </a:p>
        </p:txBody>
      </p:sp>
    </p:spTree>
    <p:extLst>
      <p:ext uri="{BB962C8B-B14F-4D97-AF65-F5344CB8AC3E}">
        <p14:creationId xmlns:p14="http://schemas.microsoft.com/office/powerpoint/2010/main" val="382226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 quote</a:t>
            </a:r>
          </a:p>
          <a:p>
            <a:endParaRPr lang="en-US" dirty="0"/>
          </a:p>
          <a:p>
            <a:r>
              <a:rPr lang="en-US" dirty="0"/>
              <a:t>Listening to each other</a:t>
            </a:r>
          </a:p>
          <a:p>
            <a:r>
              <a:rPr lang="en-US" sz="1200" kern="1200" dirty="0">
                <a:solidFill>
                  <a:schemeClr val="tx1"/>
                </a:solidFill>
                <a:effectLst/>
                <a:latin typeface="Arial" pitchFamily="34" charset="0"/>
                <a:ea typeface="+mn-ea"/>
                <a:cs typeface="Arial" pitchFamily="34" charset="0"/>
              </a:rPr>
              <a:t>One that struck us was </a:t>
            </a:r>
            <a:r>
              <a:rPr lang="en-US" sz="1200" b="1" u="sng" kern="1200" dirty="0">
                <a:solidFill>
                  <a:schemeClr val="tx1"/>
                </a:solidFill>
                <a:effectLst/>
                <a:latin typeface="Arial" pitchFamily="34" charset="0"/>
                <a:ea typeface="+mn-ea"/>
                <a:cs typeface="Arial" pitchFamily="34" charset="0"/>
                <a:hlinkClick r:id="rId3"/>
              </a:rPr>
              <a:t>the commencement address at the University of Southern California</a:t>
            </a:r>
            <a:r>
              <a:rPr lang="en-US" sz="1200" kern="1200" dirty="0">
                <a:solidFill>
                  <a:schemeClr val="tx1"/>
                </a:solidFill>
                <a:effectLst/>
                <a:latin typeface="Arial" pitchFamily="34" charset="0"/>
                <a:ea typeface="+mn-ea"/>
                <a:cs typeface="Arial" pitchFamily="34" charset="0"/>
              </a:rPr>
              <a:t> by Siddhartha Mukherjee, Pulitzer Prize-winning author of “The Emperor of All Maladies: A Biography of Cancer.” He stressed the importance of listening—“to another mind, to nature, to history.”</a:t>
            </a:r>
          </a:p>
          <a:p>
            <a:r>
              <a:rPr lang="en-US" sz="1200" kern="1200" dirty="0">
                <a:solidFill>
                  <a:schemeClr val="tx1"/>
                </a:solidFill>
                <a:effectLst/>
                <a:latin typeface="Arial" pitchFamily="34" charset="0"/>
                <a:ea typeface="+mn-ea"/>
                <a:cs typeface="Arial" pitchFamily="34" charset="0"/>
              </a:rPr>
              <a:t/>
            </a:r>
            <a:br>
              <a:rPr lang="en-US" sz="1200" kern="1200" dirty="0">
                <a:solidFill>
                  <a:schemeClr val="tx1"/>
                </a:solidFill>
                <a:effectLst/>
                <a:latin typeface="Arial" pitchFamily="34" charset="0"/>
                <a:ea typeface="+mn-ea"/>
                <a:cs typeface="Arial" pitchFamily="34" charset="0"/>
              </a:rPr>
            </a:br>
            <a:endParaRPr lang="en-US" sz="1200"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“In the past one year or so we have turned into a nation of bad listeners,” he told the graduates. Twitter, he complained, may have started out as a method of communal listening, but it has turned into a way to stay inside our own heads, and to build echo chambers. “You, of course will be part of the listening generation,” he said hopefully. “You will learn to hear each other out and listen to each other.”</a:t>
            </a:r>
          </a:p>
          <a:p>
            <a:endParaRPr lang="en-US" dirty="0"/>
          </a:p>
          <a:p>
            <a:endParaRPr lang="en-US" dirty="0"/>
          </a:p>
        </p:txBody>
      </p:sp>
      <p:sp>
        <p:nvSpPr>
          <p:cNvPr id="4" name="Slide Number Placeholder 3"/>
          <p:cNvSpPr>
            <a:spLocks noGrp="1"/>
          </p:cNvSpPr>
          <p:nvPr>
            <p:ph type="sldNum" sz="quarter" idx="10"/>
          </p:nvPr>
        </p:nvSpPr>
        <p:spPr/>
        <p:txBody>
          <a:bodyPr/>
          <a:lstStyle/>
          <a:p>
            <a:fld id="{79480019-D435-4A57-AB90-16651FA619E7}" type="slidenum">
              <a:rPr lang="zh-TW" altLang="en-US" smtClean="0"/>
              <a:pPr/>
              <a:t>21</a:t>
            </a:fld>
            <a:endParaRPr lang="en-US" altLang="zh-TW"/>
          </a:p>
        </p:txBody>
      </p:sp>
    </p:spTree>
    <p:extLst>
      <p:ext uri="{BB962C8B-B14F-4D97-AF65-F5344CB8AC3E}">
        <p14:creationId xmlns:p14="http://schemas.microsoft.com/office/powerpoint/2010/main" val="3318496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23</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98691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phenomenon</a:t>
            </a:r>
          </a:p>
          <a:p>
            <a:r>
              <a:rPr lang="en-US" dirty="0"/>
              <a:t>Shanghai – NYU</a:t>
            </a:r>
          </a:p>
          <a:p>
            <a:r>
              <a:rPr lang="en-US" dirty="0"/>
              <a:t>Abu Dhabi</a:t>
            </a:r>
          </a:p>
          <a:p>
            <a:r>
              <a:rPr lang="en-US" dirty="0"/>
              <a:t>Qatar Education City</a:t>
            </a:r>
          </a:p>
          <a:p>
            <a:r>
              <a:rPr lang="en-US" dirty="0"/>
              <a:t>Malaysia</a:t>
            </a:r>
          </a:p>
          <a:p>
            <a:r>
              <a:rPr lang="en-US" dirty="0"/>
              <a:t>China: </a:t>
            </a:r>
            <a:r>
              <a:rPr lang="en-US" dirty="0" err="1"/>
              <a:t>Suzhu</a:t>
            </a:r>
            <a:r>
              <a:rPr lang="en-US" dirty="0"/>
              <a:t> (Education City)</a:t>
            </a:r>
          </a:p>
          <a:p>
            <a:r>
              <a:rPr lang="en-US" dirty="0"/>
              <a:t>Lim </a:t>
            </a:r>
            <a:r>
              <a:rPr lang="en-US" dirty="0" err="1"/>
              <a:t>Kok</a:t>
            </a:r>
            <a:r>
              <a:rPr lang="en-US" dirty="0"/>
              <a:t> Wing U of T and Creativity in London</a:t>
            </a:r>
          </a:p>
          <a:p>
            <a:r>
              <a:rPr lang="en-US" dirty="0"/>
              <a:t>Teknion in NYC</a:t>
            </a:r>
          </a:p>
          <a:p>
            <a:r>
              <a:rPr lang="en-US" dirty="0"/>
              <a:t>Convergence towards Western model</a:t>
            </a:r>
          </a:p>
          <a:p>
            <a:r>
              <a:rPr lang="en-US" dirty="0"/>
              <a:t>But what about cultural heterogeneity?</a:t>
            </a:r>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2</a:t>
            </a:fld>
            <a:endParaRPr lang="en-US" altLang="zh-TW"/>
          </a:p>
        </p:txBody>
      </p:sp>
    </p:spTree>
    <p:extLst>
      <p:ext uri="{BB962C8B-B14F-4D97-AF65-F5344CB8AC3E}">
        <p14:creationId xmlns:p14="http://schemas.microsoft.com/office/powerpoint/2010/main" val="355976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25</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Liberal arts majors outperforming science majors at Google</a:t>
            </a:r>
          </a:p>
        </p:txBody>
      </p:sp>
    </p:spTree>
    <p:extLst>
      <p:ext uri="{BB962C8B-B14F-4D97-AF65-F5344CB8AC3E}">
        <p14:creationId xmlns:p14="http://schemas.microsoft.com/office/powerpoint/2010/main" val="362592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27</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Transfer from CC to U</a:t>
            </a:r>
          </a:p>
          <a:p>
            <a:pPr eaLnBrk="1" hangingPunct="1"/>
            <a:r>
              <a:rPr lang="en-US"/>
              <a:t>Registered in one main institution but courses from other universities</a:t>
            </a:r>
          </a:p>
          <a:p>
            <a:pPr eaLnBrk="1" hangingPunct="1"/>
            <a:r>
              <a:rPr lang="en-US"/>
              <a:t>Regular degree with online certificates from professional institutions (Yacine Toronto, U of Dar Es Salaam)</a:t>
            </a:r>
          </a:p>
        </p:txBody>
      </p:sp>
    </p:spTree>
    <p:extLst>
      <p:ext uri="{BB962C8B-B14F-4D97-AF65-F5344CB8AC3E}">
        <p14:creationId xmlns:p14="http://schemas.microsoft.com/office/powerpoint/2010/main" val="3405896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DFA1F-C2DC-6249-80AB-832BC258284F}" type="slidenum">
              <a:rPr lang="en-US"/>
              <a:pPr/>
              <a:t>28</a:t>
            </a:fld>
            <a:endParaRPr lang="en-US"/>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pPr defTabSz="465887">
              <a:defRPr/>
            </a:pPr>
            <a:r>
              <a:rPr lang="en-US" dirty="0">
                <a:latin typeface="Lucida Grande" charset="0"/>
                <a:ea typeface="Lucida Grande" charset="0"/>
                <a:cs typeface="Lucida Grande" charset="0"/>
                <a:sym typeface="Lucida Grande" charset="0"/>
              </a:rPr>
              <a:t>Extensive (but not exclusive) project-based </a:t>
            </a:r>
            <a:r>
              <a:rPr lang="en-US" dirty="0" err="1">
                <a:latin typeface="Lucida Grande" charset="0"/>
                <a:ea typeface="Lucida Grande" charset="0"/>
                <a:cs typeface="Lucida Grande" charset="0"/>
                <a:sym typeface="Lucida Grande" charset="0"/>
              </a:rPr>
              <a:t>pedagogyIntegrated</a:t>
            </a:r>
            <a:r>
              <a:rPr lang="en-US" dirty="0">
                <a:latin typeface="Lucida Grande" charset="0"/>
                <a:ea typeface="Lucida Grande" charset="0"/>
                <a:cs typeface="Lucida Grande" charset="0"/>
                <a:sym typeface="Lucida Grande" charset="0"/>
              </a:rPr>
              <a:t>, coordinated and interdisciplinary curricular themes Entrepreneurial thinking and </a:t>
            </a:r>
            <a:r>
              <a:rPr lang="en-US" dirty="0" err="1">
                <a:latin typeface="Lucida Grande" charset="0"/>
                <a:ea typeface="Lucida Grande" charset="0"/>
                <a:cs typeface="Lucida Grande" charset="0"/>
                <a:sym typeface="Lucida Grande" charset="0"/>
              </a:rPr>
              <a:t>practiceDesign</a:t>
            </a:r>
            <a:r>
              <a:rPr lang="en-US" dirty="0">
                <a:latin typeface="Lucida Grande" charset="0"/>
                <a:ea typeface="Lucida Grande" charset="0"/>
                <a:cs typeface="Lucida Grande" charset="0"/>
                <a:sym typeface="Lucida Grande" charset="0"/>
              </a:rPr>
              <a:t> as creative, innovative, distinctive engineering </a:t>
            </a:r>
            <a:r>
              <a:rPr lang="en-US" dirty="0" err="1">
                <a:latin typeface="Lucida Grande" charset="0"/>
                <a:ea typeface="Lucida Grande" charset="0"/>
                <a:cs typeface="Lucida Grande" charset="0"/>
                <a:sym typeface="Lucida Grande" charset="0"/>
              </a:rPr>
              <a:t>processEngineering</a:t>
            </a:r>
            <a:r>
              <a:rPr lang="en-US" dirty="0">
                <a:latin typeface="Lucida Grande" charset="0"/>
                <a:ea typeface="Lucida Grande" charset="0"/>
                <a:cs typeface="Lucida Grande" charset="0"/>
                <a:sym typeface="Lucida Grande" charset="0"/>
              </a:rPr>
              <a:t> in social and technical </a:t>
            </a:r>
            <a:r>
              <a:rPr lang="en-US" dirty="0" err="1">
                <a:latin typeface="Lucida Grande" charset="0"/>
                <a:ea typeface="Lucida Grande" charset="0"/>
                <a:cs typeface="Lucida Grande" charset="0"/>
                <a:sym typeface="Lucida Grande" charset="0"/>
              </a:rPr>
              <a:t>contextsImportance</a:t>
            </a:r>
            <a:r>
              <a:rPr lang="en-US" dirty="0">
                <a:latin typeface="Lucida Grande" charset="0"/>
                <a:ea typeface="Lucida Grande" charset="0"/>
                <a:cs typeface="Lucida Grande" charset="0"/>
                <a:sym typeface="Lucida Grande" charset="0"/>
              </a:rPr>
              <a:t> of the liberal </a:t>
            </a:r>
            <a:r>
              <a:rPr lang="en-US" dirty="0" err="1">
                <a:latin typeface="Lucida Grande" charset="0"/>
                <a:ea typeface="Lucida Grande" charset="0"/>
                <a:cs typeface="Lucida Grande" charset="0"/>
                <a:sym typeface="Lucida Grande" charset="0"/>
              </a:rPr>
              <a:t>artsRigorous</a:t>
            </a:r>
            <a:r>
              <a:rPr lang="en-US" dirty="0">
                <a:latin typeface="Lucida Grande" charset="0"/>
                <a:ea typeface="Lucida Grande" charset="0"/>
                <a:cs typeface="Lucida Grande" charset="0"/>
                <a:sym typeface="Lucida Grande" charset="0"/>
              </a:rPr>
              <a:t> </a:t>
            </a:r>
            <a:r>
              <a:rPr lang="en-US" dirty="0" err="1">
                <a:latin typeface="Lucida Grande" charset="0"/>
                <a:ea typeface="Lucida Grande" charset="0"/>
                <a:cs typeface="Lucida Grande" charset="0"/>
                <a:sym typeface="Lucida Grande" charset="0"/>
              </a:rPr>
              <a:t>fundamentalsCommunication</a:t>
            </a:r>
            <a:r>
              <a:rPr lang="en-US" dirty="0">
                <a:latin typeface="Lucida Grande" charset="0"/>
                <a:ea typeface="Lucida Grande" charset="0"/>
                <a:cs typeface="Lucida Grande" charset="0"/>
                <a:sym typeface="Lucida Grande" charset="0"/>
              </a:rPr>
              <a:t>, </a:t>
            </a:r>
            <a:r>
              <a:rPr lang="en-US" dirty="0" err="1">
                <a:latin typeface="Lucida Grande" charset="0"/>
                <a:ea typeface="Lucida Grande" charset="0"/>
                <a:cs typeface="Lucida Grande" charset="0"/>
                <a:sym typeface="Lucida Grande" charset="0"/>
              </a:rPr>
              <a:t>teamworkAuthenticity</a:t>
            </a:r>
            <a:r>
              <a:rPr lang="en-US" dirty="0">
                <a:latin typeface="Lucida Grande" charset="0"/>
                <a:ea typeface="Lucida Grande" charset="0"/>
                <a:cs typeface="Lucida Grande" charset="0"/>
                <a:sym typeface="Lucida Grande" charset="0"/>
              </a:rPr>
              <a:t> of experience and assessment of </a:t>
            </a:r>
            <a:r>
              <a:rPr lang="en-US" dirty="0" err="1">
                <a:latin typeface="Lucida Grande" charset="0"/>
                <a:ea typeface="Lucida Grande" charset="0"/>
                <a:cs typeface="Lucida Grande" charset="0"/>
                <a:sym typeface="Lucida Grande" charset="0"/>
              </a:rPr>
              <a:t>outcomesOlin</a:t>
            </a:r>
            <a:r>
              <a:rPr lang="en-US" dirty="0">
                <a:latin typeface="Lucida Grande" charset="0"/>
                <a:ea typeface="Lucida Grande" charset="0"/>
                <a:cs typeface="Lucida Grande" charset="0"/>
                <a:sym typeface="Lucida Grande" charset="0"/>
              </a:rPr>
              <a:t> Expo each semester</a:t>
            </a:r>
          </a:p>
          <a:p>
            <a:endParaRPr lang="en-US" dirty="0">
              <a:latin typeface="+mn-lt"/>
              <a:ea typeface="ＭＳ Ｐゴシック" pitchFamily="-65" charset="-128"/>
              <a:cs typeface="ＭＳ Ｐゴシック" pitchFamily="-65" charset="-128"/>
            </a:endParaRPr>
          </a:p>
        </p:txBody>
      </p:sp>
    </p:spTree>
    <p:extLst>
      <p:ext uri="{BB962C8B-B14F-4D97-AF65-F5344CB8AC3E}">
        <p14:creationId xmlns:p14="http://schemas.microsoft.com/office/powerpoint/2010/main" val="291339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Minister of Education</a:t>
            </a:r>
          </a:p>
        </p:txBody>
      </p:sp>
      <p:sp>
        <p:nvSpPr>
          <p:cNvPr id="4" name="Slide Number Placeholder 3"/>
          <p:cNvSpPr>
            <a:spLocks noGrp="1"/>
          </p:cNvSpPr>
          <p:nvPr>
            <p:ph type="sldNum" sz="quarter" idx="5"/>
          </p:nvPr>
        </p:nvSpPr>
        <p:spPr/>
        <p:txBody>
          <a:bodyPr/>
          <a:lstStyle/>
          <a:p>
            <a:fld id="{79480019-D435-4A57-AB90-16651FA619E7}" type="slidenum">
              <a:rPr lang="zh-TW" altLang="en-US" smtClean="0"/>
              <a:pPr/>
              <a:t>3</a:t>
            </a:fld>
            <a:endParaRPr lang="en-US" altLang="zh-TW"/>
          </a:p>
        </p:txBody>
      </p:sp>
    </p:spTree>
    <p:extLst>
      <p:ext uri="{BB962C8B-B14F-4D97-AF65-F5344CB8AC3E}">
        <p14:creationId xmlns:p14="http://schemas.microsoft.com/office/powerpoint/2010/main" val="3964299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3F06D1-B2F2-44C6-B6EA-7BEE077BA4B3}" type="slidenum">
              <a:rPr lang="en-US" smtClean="0"/>
              <a:pPr/>
              <a:t>4</a:t>
            </a:fld>
            <a:endParaRPr lang="en-US"/>
          </a:p>
        </p:txBody>
      </p:sp>
      <p:sp>
        <p:nvSpPr>
          <p:cNvPr id="121859" name="Rectangle 2"/>
          <p:cNvSpPr>
            <a:spLocks noGrp="1" noRot="1" noChangeAspect="1" noChangeArrowheads="1" noTextEdit="1"/>
          </p:cNvSpPr>
          <p:nvPr>
            <p:ph type="sldImg"/>
          </p:nvPr>
        </p:nvSpPr>
        <p:spPr>
          <a:xfrm>
            <a:off x="1252538" y="696913"/>
            <a:ext cx="4641850" cy="3482975"/>
          </a:xfrm>
          <a:ln/>
        </p:spPr>
      </p:sp>
      <p:sp>
        <p:nvSpPr>
          <p:cNvPr id="121860" name="Rectangle 3"/>
          <p:cNvSpPr>
            <a:spLocks noGrp="1" noChangeArrowheads="1"/>
          </p:cNvSpPr>
          <p:nvPr>
            <p:ph type="body" idx="1"/>
          </p:nvPr>
        </p:nvSpPr>
        <p:spPr>
          <a:xfrm>
            <a:off x="935038" y="4416425"/>
            <a:ext cx="5140325" cy="4183063"/>
          </a:xfrm>
          <a:noFill/>
          <a:ln/>
        </p:spPr>
        <p:txBody>
          <a:bodyPr/>
          <a:lstStyle/>
          <a:p>
            <a:pPr eaLnBrk="1" hangingPunct="1"/>
            <a:endParaRPr lang="en-US" dirty="0"/>
          </a:p>
        </p:txBody>
      </p:sp>
    </p:spTree>
    <p:extLst>
      <p:ext uri="{BB962C8B-B14F-4D97-AF65-F5344CB8AC3E}">
        <p14:creationId xmlns:p14="http://schemas.microsoft.com/office/powerpoint/2010/main" val="208527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5</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9924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6</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Roma</a:t>
            </a:r>
          </a:p>
        </p:txBody>
      </p:sp>
    </p:spTree>
    <p:extLst>
      <p:ext uri="{BB962C8B-B14F-4D97-AF65-F5344CB8AC3E}">
        <p14:creationId xmlns:p14="http://schemas.microsoft.com/office/powerpoint/2010/main" val="281788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8</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Bribes, sexual favors, connections</a:t>
            </a:r>
          </a:p>
          <a:p>
            <a:pPr eaLnBrk="1" hangingPunct="1"/>
            <a:r>
              <a:rPr lang="en-US" dirty="0"/>
              <a:t>Not only developing countries, look at the US</a:t>
            </a:r>
          </a:p>
          <a:p>
            <a:pPr eaLnBrk="1" hangingPunct="1"/>
            <a:r>
              <a:rPr lang="en-US" dirty="0"/>
              <a:t>Shams </a:t>
            </a:r>
            <a:r>
              <a:rPr lang="en-US" dirty="0" err="1"/>
              <a:t>Kassim-Lakha</a:t>
            </a:r>
            <a:endParaRPr lang="en-US" dirty="0"/>
          </a:p>
        </p:txBody>
      </p:sp>
    </p:spTree>
    <p:extLst>
      <p:ext uri="{BB962C8B-B14F-4D97-AF65-F5344CB8AC3E}">
        <p14:creationId xmlns:p14="http://schemas.microsoft.com/office/powerpoint/2010/main" val="2736246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6pPr>
            <a:lvl7pPr marL="29718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7pPr>
            <a:lvl8pPr marL="34290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8pPr>
            <a:lvl9pPr marL="3886200" indent="-228600" algn="ctr" eaLnBrk="0" fontAlgn="base" hangingPunct="0">
              <a:lnSpc>
                <a:spcPct val="80000"/>
              </a:lnSpc>
              <a:spcBef>
                <a:spcPct val="20000"/>
              </a:spcBef>
              <a:spcAft>
                <a:spcPct val="0"/>
              </a:spcAft>
              <a:buClr>
                <a:schemeClr val="bg1"/>
              </a:buClr>
              <a:defRPr sz="2400">
                <a:solidFill>
                  <a:schemeClr val="tx1"/>
                </a:solidFill>
                <a:latin typeface="Arial" pitchFamily="34" charset="0"/>
                <a:cs typeface="Arial" pitchFamily="34" charset="0"/>
              </a:defRPr>
            </a:lvl9pPr>
          </a:lstStyle>
          <a:p>
            <a:pPr eaLnBrk="1" hangingPunct="1"/>
            <a:fld id="{58319D6C-D314-48AD-9ED8-5CBB56BE125C}" type="slidenum">
              <a:rPr lang="en-US" sz="1200" smtClean="0"/>
              <a:pPr eaLnBrk="1" hangingPunct="1"/>
              <a:t>10</a:t>
            </a:fld>
            <a:endParaRPr lang="en-US" sz="1200"/>
          </a:p>
        </p:txBody>
      </p:sp>
      <p:sp>
        <p:nvSpPr>
          <p:cNvPr id="171011" name="Rectangle 2"/>
          <p:cNvSpPr>
            <a:spLocks noGrp="1" noRot="1" noChangeAspect="1" noChangeArrowheads="1" noTextEdit="1"/>
          </p:cNvSpPr>
          <p:nvPr>
            <p:ph type="sldImg"/>
          </p:nvPr>
        </p:nvSpPr>
        <p:spPr>
          <a:xfrm>
            <a:off x="1182688" y="695325"/>
            <a:ext cx="4646612" cy="3486150"/>
          </a:xfrm>
          <a:ln/>
        </p:spPr>
      </p:sp>
      <p:sp>
        <p:nvSpPr>
          <p:cNvPr id="171012" name="Rectangle 3"/>
          <p:cNvSpPr>
            <a:spLocks noGrp="1" noChangeArrowheads="1"/>
          </p:cNvSpPr>
          <p:nvPr>
            <p:ph type="body" idx="1"/>
          </p:nvPr>
        </p:nvSpPr>
        <p:spPr>
          <a:xfrm>
            <a:off x="935038" y="4416425"/>
            <a:ext cx="5140325" cy="41846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Morocco primary education classroom</a:t>
            </a:r>
          </a:p>
          <a:p>
            <a:pPr eaLnBrk="1" hangingPunct="1"/>
            <a:endParaRPr lang="en-US" dirty="0"/>
          </a:p>
          <a:p>
            <a:pPr eaLnBrk="1" hangingPunct="1"/>
            <a:r>
              <a:rPr lang="en-US" dirty="0"/>
              <a:t>In some cultures, respect of authority, hierarchy</a:t>
            </a:r>
          </a:p>
          <a:p>
            <a:pPr eaLnBrk="1" hangingPunct="1"/>
            <a:endParaRPr lang="en-US" dirty="0"/>
          </a:p>
          <a:p>
            <a:pPr eaLnBrk="1" hangingPunct="1"/>
            <a:r>
              <a:rPr lang="en-US" dirty="0"/>
              <a:t>165 flights, avid reader of airline safety reports</a:t>
            </a:r>
          </a:p>
          <a:p>
            <a:pPr eaLnBrk="1" hangingPunct="1"/>
            <a:r>
              <a:rPr lang="en-US" dirty="0"/>
              <a:t>Avianca / Korea Airlines</a:t>
            </a:r>
          </a:p>
        </p:txBody>
      </p:sp>
    </p:spTree>
    <p:extLst>
      <p:ext uri="{BB962C8B-B14F-4D97-AF65-F5344CB8AC3E}">
        <p14:creationId xmlns:p14="http://schemas.microsoft.com/office/powerpoint/2010/main" val="92874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23F06D1-B2F2-44C6-B6EA-7BEE077BA4B3}" type="slidenum">
              <a:rPr lang="en-US" smtClean="0"/>
              <a:pPr/>
              <a:t>11</a:t>
            </a:fld>
            <a:endParaRPr lang="en-US"/>
          </a:p>
        </p:txBody>
      </p:sp>
      <p:sp>
        <p:nvSpPr>
          <p:cNvPr id="121859" name="Rectangle 2"/>
          <p:cNvSpPr>
            <a:spLocks noGrp="1" noRot="1" noChangeAspect="1" noChangeArrowheads="1" noTextEdit="1"/>
          </p:cNvSpPr>
          <p:nvPr>
            <p:ph type="sldImg"/>
          </p:nvPr>
        </p:nvSpPr>
        <p:spPr>
          <a:xfrm>
            <a:off x="1252538" y="696913"/>
            <a:ext cx="4641850" cy="3482975"/>
          </a:xfrm>
          <a:ln/>
        </p:spPr>
      </p:sp>
      <p:sp>
        <p:nvSpPr>
          <p:cNvPr id="121860" name="Rectangle 3"/>
          <p:cNvSpPr>
            <a:spLocks noGrp="1" noChangeArrowheads="1"/>
          </p:cNvSpPr>
          <p:nvPr>
            <p:ph type="body" idx="1"/>
          </p:nvPr>
        </p:nvSpPr>
        <p:spPr>
          <a:xfrm>
            <a:off x="935038" y="4416425"/>
            <a:ext cx="5140325" cy="4183063"/>
          </a:xfrm>
          <a:noFill/>
          <a:ln/>
        </p:spPr>
        <p:txBody>
          <a:bodyPr/>
          <a:lstStyle/>
          <a:p>
            <a:pPr eaLnBrk="1" hangingPunct="1"/>
            <a:endParaRPr lang="en-US" dirty="0"/>
          </a:p>
        </p:txBody>
      </p:sp>
    </p:spTree>
    <p:extLst>
      <p:ext uri="{BB962C8B-B14F-4D97-AF65-F5344CB8AC3E}">
        <p14:creationId xmlns:p14="http://schemas.microsoft.com/office/powerpoint/2010/main" val="376904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4C94D73-D74E-A548-A036-999BD87FA7CC}"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E974A2F4-74CE-4A93-93C7-A499487CCBE8}" type="slidenum">
              <a:rPr lang="zh-TW" altLang="en-US"/>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66AF23-F74C-8246-BD73-6A62F832FDE6}"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9ABD5BEE-5DFB-466C-9EE6-B95614D5DF72}" type="slidenum">
              <a:rPr lang="zh-TW" altLang="en-US"/>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75040"/>
            <a:ext cx="1981200" cy="58507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275040"/>
            <a:ext cx="5740400" cy="58507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C56CE4F-478E-A04E-BDDD-0BA3E33E275D}"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466DEE7D-FCA9-4F71-975D-73C8C0153FDE}" type="slidenum">
              <a:rPr lang="zh-TW" altLang="en-US"/>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762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26000" y="1600200"/>
            <a:ext cx="3860800" cy="4525566"/>
          </a:xfrm>
        </p:spPr>
        <p:txBody>
          <a:bodyPr/>
          <a:lstStyle/>
          <a:p>
            <a:endParaRPr lang="en-US"/>
          </a:p>
        </p:txBody>
      </p:sp>
      <p:sp>
        <p:nvSpPr>
          <p:cNvPr id="5" name="Date Placeholder 4"/>
          <p:cNvSpPr>
            <a:spLocks noGrp="1"/>
          </p:cNvSpPr>
          <p:nvPr>
            <p:ph type="dt" sz="half" idx="10"/>
          </p:nvPr>
        </p:nvSpPr>
        <p:spPr>
          <a:xfrm>
            <a:off x="990600" y="6244829"/>
            <a:ext cx="1600200" cy="476250"/>
          </a:xfrm>
        </p:spPr>
        <p:txBody>
          <a:bodyPr/>
          <a:lstStyle>
            <a:lvl1pPr>
              <a:defRPr/>
            </a:lvl1pPr>
          </a:lstStyle>
          <a:p>
            <a:fld id="{49696296-F846-B146-BA75-DF7DAFA97572}" type="datetime4">
              <a:rPr lang="en-US" altLang="zh-TW" smtClean="0"/>
              <a:t>May 29, 2019</a:t>
            </a:fld>
            <a:endParaRPr lang="en-US" altLang="zh-TW"/>
          </a:p>
        </p:txBody>
      </p:sp>
      <p:sp>
        <p:nvSpPr>
          <p:cNvPr id="6" name="Footer Placeholder 5"/>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7" name="Slide Number Placeholder 6"/>
          <p:cNvSpPr>
            <a:spLocks noGrp="1"/>
          </p:cNvSpPr>
          <p:nvPr>
            <p:ph type="sldNum" sz="quarter" idx="12"/>
          </p:nvPr>
        </p:nvSpPr>
        <p:spPr>
          <a:xfrm>
            <a:off x="7086600" y="6244829"/>
            <a:ext cx="1600200" cy="476250"/>
          </a:xfrm>
        </p:spPr>
        <p:txBody>
          <a:bodyPr/>
          <a:lstStyle>
            <a:lvl1pPr>
              <a:defRPr/>
            </a:lvl1pPr>
          </a:lstStyle>
          <a:p>
            <a:fld id="{A20DDDAB-CE41-4B7C-8633-B21A69C154B7}" type="slidenum">
              <a:rPr lang="zh-TW" altLang="en-US"/>
              <a:pPr/>
              <a:t>‹#›</a:t>
            </a:fld>
            <a:endParaRPr lang="en-US"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Chart Placeholder 2"/>
          <p:cNvSpPr>
            <a:spLocks noGrp="1"/>
          </p:cNvSpPr>
          <p:nvPr>
            <p:ph type="chart" idx="1"/>
          </p:nvPr>
        </p:nvSpPr>
        <p:spPr>
          <a:xfrm>
            <a:off x="762000" y="1600200"/>
            <a:ext cx="7924800" cy="4525566"/>
          </a:xfrm>
        </p:spPr>
        <p:txBody>
          <a:bodyPr/>
          <a:lstStyle/>
          <a:p>
            <a:endParaRPr lang="en-US"/>
          </a:p>
        </p:txBody>
      </p:sp>
      <p:sp>
        <p:nvSpPr>
          <p:cNvPr id="4" name="Date Placeholder 3"/>
          <p:cNvSpPr>
            <a:spLocks noGrp="1"/>
          </p:cNvSpPr>
          <p:nvPr>
            <p:ph type="dt" sz="half" idx="10"/>
          </p:nvPr>
        </p:nvSpPr>
        <p:spPr>
          <a:xfrm>
            <a:off x="990600" y="6244829"/>
            <a:ext cx="1600200" cy="476250"/>
          </a:xfrm>
        </p:spPr>
        <p:txBody>
          <a:bodyPr/>
          <a:lstStyle>
            <a:lvl1pPr>
              <a:defRPr/>
            </a:lvl1pPr>
          </a:lstStyle>
          <a:p>
            <a:fld id="{55B2D4F1-E149-A849-A8C3-5C4929571DAB}" type="datetime4">
              <a:rPr lang="en-US" altLang="zh-TW" smtClean="0"/>
              <a:t>May 29, 2019</a:t>
            </a:fld>
            <a:endParaRPr lang="en-US" altLang="zh-TW"/>
          </a:p>
        </p:txBody>
      </p:sp>
      <p:sp>
        <p:nvSpPr>
          <p:cNvPr id="5" name="Footer Placeholder 4"/>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6" name="Slide Number Placeholder 5"/>
          <p:cNvSpPr>
            <a:spLocks noGrp="1"/>
          </p:cNvSpPr>
          <p:nvPr>
            <p:ph type="sldNum" sz="quarter" idx="12"/>
          </p:nvPr>
        </p:nvSpPr>
        <p:spPr>
          <a:xfrm>
            <a:off x="7086600" y="6244829"/>
            <a:ext cx="1600200" cy="476250"/>
          </a:xfrm>
        </p:spPr>
        <p:txBody>
          <a:bodyPr/>
          <a:lstStyle>
            <a:lvl1pPr>
              <a:defRPr/>
            </a:lvl1pPr>
          </a:lstStyle>
          <a:p>
            <a:fld id="{3E609BBA-7EE7-40AC-8A62-00823F99A0F5}" type="slidenum">
              <a:rPr lang="zh-TW" altLang="en-US"/>
              <a:pPr/>
              <a:t>‹#›</a:t>
            </a:fld>
            <a:endParaRPr lang="en-US"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Chart Placeholder 2"/>
          <p:cNvSpPr>
            <a:spLocks noGrp="1"/>
          </p:cNvSpPr>
          <p:nvPr>
            <p:ph type="chart" sz="half" idx="1"/>
          </p:nvPr>
        </p:nvSpPr>
        <p:spPr>
          <a:xfrm>
            <a:off x="762000" y="1600200"/>
            <a:ext cx="3860800" cy="4525566"/>
          </a:xfrm>
        </p:spPr>
        <p:txBody>
          <a:bodyPr/>
          <a:lstStyle/>
          <a:p>
            <a:endParaRPr lang="en-US"/>
          </a:p>
        </p:txBody>
      </p:sp>
      <p:sp>
        <p:nvSpPr>
          <p:cNvPr id="4" name="Text Placeholder 3"/>
          <p:cNvSpPr>
            <a:spLocks noGrp="1"/>
          </p:cNvSpPr>
          <p:nvPr>
            <p:ph type="body" sz="half" idx="2"/>
          </p:nvPr>
        </p:nvSpPr>
        <p:spPr>
          <a:xfrm>
            <a:off x="4826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0600" y="6244829"/>
            <a:ext cx="1600200" cy="476250"/>
          </a:xfrm>
        </p:spPr>
        <p:txBody>
          <a:bodyPr/>
          <a:lstStyle>
            <a:lvl1pPr>
              <a:defRPr/>
            </a:lvl1pPr>
          </a:lstStyle>
          <a:p>
            <a:fld id="{DA8381AE-0CCB-3C4E-B55C-8A9DB087329A}" type="datetime4">
              <a:rPr lang="en-US" altLang="zh-TW" smtClean="0"/>
              <a:t>May 29, 2019</a:t>
            </a:fld>
            <a:endParaRPr lang="en-US" altLang="zh-TW"/>
          </a:p>
        </p:txBody>
      </p:sp>
      <p:sp>
        <p:nvSpPr>
          <p:cNvPr id="6" name="Footer Placeholder 5"/>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7" name="Slide Number Placeholder 6"/>
          <p:cNvSpPr>
            <a:spLocks noGrp="1"/>
          </p:cNvSpPr>
          <p:nvPr>
            <p:ph type="sldNum" sz="quarter" idx="12"/>
          </p:nvPr>
        </p:nvSpPr>
        <p:spPr>
          <a:xfrm>
            <a:off x="7086600" y="6244829"/>
            <a:ext cx="1600200" cy="476250"/>
          </a:xfrm>
        </p:spPr>
        <p:txBody>
          <a:bodyPr/>
          <a:lstStyle>
            <a:lvl1pPr>
              <a:defRPr/>
            </a:lvl1pPr>
          </a:lstStyle>
          <a:p>
            <a:fld id="{42EDDCC0-76B8-435F-9B74-3649E3BC10C7}" type="slidenum">
              <a:rPr lang="zh-TW" altLang="en-US"/>
              <a:pPr/>
              <a:t>‹#›</a:t>
            </a:fld>
            <a:endParaRPr lang="en-US"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75035"/>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762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26000" y="1600200"/>
            <a:ext cx="3860800" cy="45255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90600" y="6244829"/>
            <a:ext cx="1600200" cy="476250"/>
          </a:xfrm>
        </p:spPr>
        <p:txBody>
          <a:bodyPr/>
          <a:lstStyle>
            <a:lvl1pPr>
              <a:defRPr/>
            </a:lvl1pPr>
          </a:lstStyle>
          <a:p>
            <a:fld id="{9491CB2F-7F59-3D40-9BD0-DD8EFE730AB1}" type="datetime4">
              <a:rPr lang="en-US" altLang="zh-TW" smtClean="0"/>
              <a:t>May 29, 2019</a:t>
            </a:fld>
            <a:endParaRPr lang="en-US" altLang="zh-TW"/>
          </a:p>
        </p:txBody>
      </p:sp>
      <p:sp>
        <p:nvSpPr>
          <p:cNvPr id="6" name="Footer Placeholder 5"/>
          <p:cNvSpPr>
            <a:spLocks noGrp="1"/>
          </p:cNvSpPr>
          <p:nvPr>
            <p:ph type="ftr" sz="quarter" idx="11"/>
          </p:nvPr>
        </p:nvSpPr>
        <p:spPr>
          <a:xfrm>
            <a:off x="3848102" y="6244829"/>
            <a:ext cx="2171700" cy="476250"/>
          </a:xfrm>
        </p:spPr>
        <p:txBody>
          <a:bodyPr/>
          <a:lstStyle>
            <a:lvl1pPr>
              <a:defRPr/>
            </a:lvl1pPr>
          </a:lstStyle>
          <a:p>
            <a:endParaRPr lang="en-US" altLang="zh-TW"/>
          </a:p>
        </p:txBody>
      </p:sp>
      <p:sp>
        <p:nvSpPr>
          <p:cNvPr id="7" name="Slide Number Placeholder 6"/>
          <p:cNvSpPr>
            <a:spLocks noGrp="1"/>
          </p:cNvSpPr>
          <p:nvPr>
            <p:ph type="sldNum" sz="quarter" idx="12"/>
          </p:nvPr>
        </p:nvSpPr>
        <p:spPr>
          <a:xfrm>
            <a:off x="7086600" y="6244829"/>
            <a:ext cx="1600200" cy="476250"/>
          </a:xfrm>
        </p:spPr>
        <p:txBody>
          <a:bodyPr/>
          <a:lstStyle>
            <a:lvl1pPr>
              <a:defRPr/>
            </a:lvl1pPr>
          </a:lstStyle>
          <a:p>
            <a:fld id="{71EBDAE7-7612-4D26-A13B-8F59355F49E3}" type="slidenum">
              <a:rPr lang="zh-TW" altLang="en-US"/>
              <a:pPr/>
              <a:t>‹#›</a:t>
            </a:fld>
            <a:endParaRPr lang="en-US"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x-none"/>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dirty="0"/>
          </a:p>
        </p:txBody>
      </p:sp>
      <p:sp>
        <p:nvSpPr>
          <p:cNvPr id="4" name="Date Placeholder 3"/>
          <p:cNvSpPr>
            <a:spLocks noGrp="1"/>
          </p:cNvSpPr>
          <p:nvPr>
            <p:ph type="dt" sz="half" idx="10"/>
          </p:nvPr>
        </p:nvSpPr>
        <p:spPr/>
        <p:txBody>
          <a:bodyPr/>
          <a:lstStyle/>
          <a:p>
            <a:fld id="{A7B3CB59-D326-8748-AFF3-C9330E4E6959}"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E974A2F4-74CE-4A93-93C7-A499487CCBE8}" type="slidenum">
              <a:rPr lang="zh-TW" altLang="en-US" smtClean="0"/>
              <a:pPr/>
              <a:t>‹#›</a:t>
            </a:fld>
            <a:endParaRPr lang="en-US" altLang="zh-TW"/>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Content Placeholder 2"/>
          <p:cNvSpPr>
            <a:spLocks noGrp="1"/>
          </p:cNvSpPr>
          <p:nvPr>
            <p:ph idx="1"/>
          </p:nvPr>
        </p:nvSpPr>
        <p:spPr/>
        <p:txBody>
          <a:bodyPr/>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fld id="{F2F768C8-038F-1C4A-83DF-8AFF5F110100}"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FC53FCEF-C09A-4B91-9672-0D80469AB0EC}" type="slidenum">
              <a:rPr lang="zh-TW" altLang="en-US" smtClean="0"/>
              <a:pPr/>
              <a:t>‹#›</a:t>
            </a:fld>
            <a:endParaRPr lang="en-US" altLang="zh-TW"/>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x-none"/>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dirty="0"/>
          </a:p>
        </p:txBody>
      </p:sp>
      <p:sp>
        <p:nvSpPr>
          <p:cNvPr id="4" name="Date Placeholder 3"/>
          <p:cNvSpPr>
            <a:spLocks noGrp="1"/>
          </p:cNvSpPr>
          <p:nvPr>
            <p:ph type="dt" sz="half" idx="10"/>
          </p:nvPr>
        </p:nvSpPr>
        <p:spPr/>
        <p:txBody>
          <a:bodyPr/>
          <a:lstStyle/>
          <a:p>
            <a:fld id="{9ABC0631-6102-6146-B750-BBE937FDED02}"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186CE27F-1257-49B7-A5AA-6DC96A80003F}" type="slidenum">
              <a:rPr lang="zh-TW" altLang="en-US" smtClean="0"/>
              <a:pPr/>
              <a:t>‹#›</a:t>
            </a:fld>
            <a:endParaRPr lang="en-US" altLang="zh-TW"/>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x-none"/>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73A36B95-775F-F040-995C-64B8A19191AE}"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F9892465-840F-486D-A0DA-B5A0847AB779}" type="slidenum">
              <a:rPr lang="zh-TW" altLang="en-US" smtClean="0"/>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13F6586-4CCC-5B4F-91F2-4157DFB6041B}"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FC53FCEF-C09A-4B91-9672-0D80469AB0EC}" type="slidenum">
              <a:rPr lang="zh-TW" altLang="en-US"/>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x-none"/>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Date Placeholder 4"/>
          <p:cNvSpPr>
            <a:spLocks noGrp="1"/>
          </p:cNvSpPr>
          <p:nvPr>
            <p:ph type="dt" sz="half" idx="10"/>
          </p:nvPr>
        </p:nvSpPr>
        <p:spPr/>
        <p:txBody>
          <a:bodyPr/>
          <a:lstStyle/>
          <a:p>
            <a:fld id="{84717997-0360-7D4D-A53A-CF81DBECFA90}" type="datetime4">
              <a:rPr lang="en-US" altLang="zh-TW" smtClean="0"/>
              <a:t>May 29, 2019</a:t>
            </a:fld>
            <a:endParaRPr lang="en-US" altLang="zh-TW"/>
          </a:p>
        </p:txBody>
      </p:sp>
      <p:sp>
        <p:nvSpPr>
          <p:cNvPr id="6" name="Footer Placeholder 5"/>
          <p:cNvSpPr>
            <a:spLocks noGrp="1"/>
          </p:cNvSpPr>
          <p:nvPr>
            <p:ph type="ftr" sz="quarter" idx="11"/>
          </p:nvPr>
        </p:nvSpPr>
        <p:spPr/>
        <p:txBody>
          <a:bodyPr/>
          <a:lstStyle/>
          <a:p>
            <a:endParaRPr lang="en-US" altLang="zh-TW"/>
          </a:p>
        </p:txBody>
      </p:sp>
      <p:sp>
        <p:nvSpPr>
          <p:cNvPr id="7" name="Slide Number Placeholder 6"/>
          <p:cNvSpPr>
            <a:spLocks noGrp="1"/>
          </p:cNvSpPr>
          <p:nvPr>
            <p:ph type="sldNum" sz="quarter" idx="12"/>
          </p:nvPr>
        </p:nvSpPr>
        <p:spPr/>
        <p:txBody>
          <a:bodyPr/>
          <a:lstStyle/>
          <a:p>
            <a:fld id="{836A42AB-5635-44FD-B6E3-6356CB98C5AB}" type="slidenum">
              <a:rPr lang="zh-TW" altLang="en-US" smtClean="0"/>
              <a:pPr/>
              <a:t>‹#›</a:t>
            </a:fld>
            <a:endParaRPr lang="en-US" altLang="zh-TW"/>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x-none"/>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7" name="Date Placeholder 6"/>
          <p:cNvSpPr>
            <a:spLocks noGrp="1"/>
          </p:cNvSpPr>
          <p:nvPr>
            <p:ph type="dt" sz="half" idx="10"/>
          </p:nvPr>
        </p:nvSpPr>
        <p:spPr/>
        <p:txBody>
          <a:bodyPr/>
          <a:lstStyle/>
          <a:p>
            <a:fld id="{F8E299A2-4952-F24F-9BBB-B62082369D86}" type="datetime4">
              <a:rPr lang="en-US" altLang="zh-TW" smtClean="0"/>
              <a:t>May 29, 2019</a:t>
            </a:fld>
            <a:endParaRPr lang="en-US" altLang="zh-TW"/>
          </a:p>
        </p:txBody>
      </p:sp>
      <p:sp>
        <p:nvSpPr>
          <p:cNvPr id="8" name="Footer Placeholder 7"/>
          <p:cNvSpPr>
            <a:spLocks noGrp="1"/>
          </p:cNvSpPr>
          <p:nvPr>
            <p:ph type="ftr" sz="quarter" idx="11"/>
          </p:nvPr>
        </p:nvSpPr>
        <p:spPr/>
        <p:txBody>
          <a:bodyPr/>
          <a:lstStyle/>
          <a:p>
            <a:endParaRPr lang="en-US" altLang="zh-TW"/>
          </a:p>
        </p:txBody>
      </p:sp>
      <p:sp>
        <p:nvSpPr>
          <p:cNvPr id="9" name="Slide Number Placeholder 8"/>
          <p:cNvSpPr>
            <a:spLocks noGrp="1"/>
          </p:cNvSpPr>
          <p:nvPr>
            <p:ph type="sldNum" sz="quarter" idx="12"/>
          </p:nvPr>
        </p:nvSpPr>
        <p:spPr/>
        <p:txBody>
          <a:bodyPr/>
          <a:lstStyle/>
          <a:p>
            <a:fld id="{90AB6C09-291F-4E49-85C7-357B3E7575E1}" type="slidenum">
              <a:rPr lang="zh-TW" altLang="en-US" smtClean="0"/>
              <a:pPr/>
              <a:t>‹#›</a:t>
            </a:fld>
            <a:endParaRPr lang="en-US" altLang="zh-TW"/>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Date Placeholder 2"/>
          <p:cNvSpPr>
            <a:spLocks noGrp="1"/>
          </p:cNvSpPr>
          <p:nvPr>
            <p:ph type="dt" sz="half" idx="10"/>
          </p:nvPr>
        </p:nvSpPr>
        <p:spPr/>
        <p:txBody>
          <a:bodyPr/>
          <a:lstStyle/>
          <a:p>
            <a:fld id="{025763AD-8111-2247-964A-4609BEFC8A96}" type="datetime4">
              <a:rPr lang="en-US" altLang="zh-TW" smtClean="0"/>
              <a:t>May 29, 2019</a:t>
            </a:fld>
            <a:endParaRPr lang="en-US" altLang="zh-TW"/>
          </a:p>
        </p:txBody>
      </p:sp>
      <p:sp>
        <p:nvSpPr>
          <p:cNvPr id="4" name="Footer Placeholder 3"/>
          <p:cNvSpPr>
            <a:spLocks noGrp="1"/>
          </p:cNvSpPr>
          <p:nvPr>
            <p:ph type="ftr" sz="quarter" idx="11"/>
          </p:nvPr>
        </p:nvSpPr>
        <p:spPr/>
        <p:txBody>
          <a:bodyPr/>
          <a:lstStyle/>
          <a:p>
            <a:endParaRPr lang="en-US" altLang="zh-TW"/>
          </a:p>
        </p:txBody>
      </p:sp>
      <p:sp>
        <p:nvSpPr>
          <p:cNvPr id="5" name="Slide Number Placeholder 4"/>
          <p:cNvSpPr>
            <a:spLocks noGrp="1"/>
          </p:cNvSpPr>
          <p:nvPr>
            <p:ph type="sldNum" sz="quarter" idx="12"/>
          </p:nvPr>
        </p:nvSpPr>
        <p:spPr/>
        <p:txBody>
          <a:bodyPr/>
          <a:lstStyle/>
          <a:p>
            <a:fld id="{FC15DCE2-2B82-47E3-ACED-AA96C10CAA3D}" type="slidenum">
              <a:rPr lang="zh-TW" altLang="en-US" smtClean="0"/>
              <a:pPr/>
              <a:t>‹#›</a:t>
            </a:fld>
            <a:endParaRPr lang="en-US" altLang="zh-TW"/>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FE706-4E8B-B84D-BA2C-5B9330341AAA}" type="datetime4">
              <a:rPr lang="en-US" altLang="zh-TW" smtClean="0"/>
              <a:t>May 29, 2019</a:t>
            </a:fld>
            <a:endParaRPr lang="en-US" altLang="zh-TW"/>
          </a:p>
        </p:txBody>
      </p:sp>
      <p:sp>
        <p:nvSpPr>
          <p:cNvPr id="3" name="Footer Placeholder 2"/>
          <p:cNvSpPr>
            <a:spLocks noGrp="1"/>
          </p:cNvSpPr>
          <p:nvPr>
            <p:ph type="ftr" sz="quarter" idx="11"/>
          </p:nvPr>
        </p:nvSpPr>
        <p:spPr/>
        <p:txBody>
          <a:bodyPr/>
          <a:lstStyle/>
          <a:p>
            <a:endParaRPr lang="en-US" altLang="zh-TW"/>
          </a:p>
        </p:txBody>
      </p:sp>
      <p:sp>
        <p:nvSpPr>
          <p:cNvPr id="4" name="Slide Number Placeholder 3"/>
          <p:cNvSpPr>
            <a:spLocks noGrp="1"/>
          </p:cNvSpPr>
          <p:nvPr>
            <p:ph type="sldNum" sz="quarter" idx="12"/>
          </p:nvPr>
        </p:nvSpPr>
        <p:spPr/>
        <p:txBody>
          <a:bodyPr/>
          <a:lstStyle/>
          <a:p>
            <a:fld id="{9F9CB32D-9E74-420D-8A8C-C7CAA6D393E0}" type="slidenum">
              <a:rPr lang="zh-TW" altLang="en-US" smtClean="0"/>
              <a:pPr/>
              <a:t>‹#›</a:t>
            </a:fld>
            <a:endParaRPr lang="en-US" altLang="zh-TW"/>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x-none"/>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989B9140-BEAE-9345-B76D-DC989E393A3F}" type="datetime4">
              <a:rPr lang="en-US" altLang="zh-TW" smtClean="0"/>
              <a:t>May 29, 2019</a:t>
            </a:fld>
            <a:endParaRPr lang="en-US" altLang="zh-TW"/>
          </a:p>
        </p:txBody>
      </p:sp>
      <p:sp>
        <p:nvSpPr>
          <p:cNvPr id="6" name="Footer Placeholder 5"/>
          <p:cNvSpPr>
            <a:spLocks noGrp="1"/>
          </p:cNvSpPr>
          <p:nvPr>
            <p:ph type="ftr" sz="quarter" idx="11"/>
          </p:nvPr>
        </p:nvSpPr>
        <p:spPr/>
        <p:txBody>
          <a:bodyPr/>
          <a:lstStyle/>
          <a:p>
            <a:endParaRPr lang="en-US" altLang="zh-TW"/>
          </a:p>
        </p:txBody>
      </p:sp>
      <p:sp>
        <p:nvSpPr>
          <p:cNvPr id="7" name="Slide Number Placeholder 6"/>
          <p:cNvSpPr>
            <a:spLocks noGrp="1"/>
          </p:cNvSpPr>
          <p:nvPr>
            <p:ph type="sldNum" sz="quarter" idx="12"/>
          </p:nvPr>
        </p:nvSpPr>
        <p:spPr/>
        <p:txBody>
          <a:bodyPr/>
          <a:lstStyle/>
          <a:p>
            <a:fld id="{9761628D-4B49-4148-978A-2D9A2A1CAADB}" type="slidenum">
              <a:rPr lang="zh-TW" altLang="en-US" smtClean="0"/>
              <a:pPr/>
              <a:t>‹#›</a:t>
            </a:fld>
            <a:endParaRPr lang="en-US" altLang="zh-TW"/>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x-none"/>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7DAC6294-0FEF-A241-87E7-F1BDAC4A1A02}" type="datetime4">
              <a:rPr lang="en-US" altLang="zh-TW" smtClean="0"/>
              <a:t>May 29, 2019</a:t>
            </a:fld>
            <a:endParaRPr lang="en-US" altLang="zh-TW"/>
          </a:p>
        </p:txBody>
      </p:sp>
      <p:sp>
        <p:nvSpPr>
          <p:cNvPr id="6" name="Footer Placeholder 5"/>
          <p:cNvSpPr>
            <a:spLocks noGrp="1"/>
          </p:cNvSpPr>
          <p:nvPr>
            <p:ph type="ftr" sz="quarter" idx="11"/>
          </p:nvPr>
        </p:nvSpPr>
        <p:spPr/>
        <p:txBody>
          <a:bodyPr/>
          <a:lstStyle/>
          <a:p>
            <a:endParaRPr lang="en-US" altLang="zh-TW"/>
          </a:p>
        </p:txBody>
      </p:sp>
      <p:sp>
        <p:nvSpPr>
          <p:cNvPr id="7" name="Slide Number Placeholder 6"/>
          <p:cNvSpPr>
            <a:spLocks noGrp="1"/>
          </p:cNvSpPr>
          <p:nvPr>
            <p:ph type="sldNum" sz="quarter" idx="12"/>
          </p:nvPr>
        </p:nvSpPr>
        <p:spPr/>
        <p:txBody>
          <a:bodyPr/>
          <a:lstStyle/>
          <a:p>
            <a:fld id="{580D488D-39FB-49CC-BD23-9207139B5BC3}" type="slidenum">
              <a:rPr lang="zh-TW" altLang="en-US" smtClean="0"/>
              <a:pPr/>
              <a:t>‹#›</a:t>
            </a:fld>
            <a:endParaRPr lang="en-US" altLang="zh-TW"/>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fld id="{23B88337-881C-8646-ADD3-E273C466F18E}"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9ABD5BEE-5DFB-466C-9EE6-B95614D5DF72}" type="slidenum">
              <a:rPr lang="zh-TW" altLang="en-US" smtClean="0"/>
              <a:pPr/>
              <a:t>‹#›</a:t>
            </a:fld>
            <a:endParaRPr lang="en-US" altLang="zh-TW"/>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x-none"/>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10"/>
          </p:nvPr>
        </p:nvSpPr>
        <p:spPr/>
        <p:txBody>
          <a:bodyPr/>
          <a:lstStyle/>
          <a:p>
            <a:fld id="{6521541B-FB83-8E44-9C25-741F050E4534}"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p>
            <a:endParaRPr lang="en-US" altLang="zh-TW"/>
          </a:p>
        </p:txBody>
      </p:sp>
      <p:sp>
        <p:nvSpPr>
          <p:cNvPr id="6" name="Slide Number Placeholder 5"/>
          <p:cNvSpPr>
            <a:spLocks noGrp="1"/>
          </p:cNvSpPr>
          <p:nvPr>
            <p:ph type="sldNum" sz="quarter" idx="12"/>
          </p:nvPr>
        </p:nvSpPr>
        <p:spPr/>
        <p:txBody>
          <a:bodyPr/>
          <a:lstStyle/>
          <a:p>
            <a:fld id="{466DEE7D-FCA9-4F71-975D-73C8C0153FDE}" type="slidenum">
              <a:rPr lang="zh-TW" altLang="en-US" smtClean="0"/>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4" y="2906317"/>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3B9BBBE-B57C-A642-8FF8-EF185A60F582}" type="datetime4">
              <a:rPr lang="en-US" altLang="zh-TW" smtClean="0"/>
              <a:t>May 29, 2019</a:t>
            </a:fld>
            <a:endParaRPr lang="en-US" altLang="zh-TW"/>
          </a:p>
        </p:txBody>
      </p:sp>
      <p:sp>
        <p:nvSpPr>
          <p:cNvPr id="5" name="Footer Placeholder 4"/>
          <p:cNvSpPr>
            <a:spLocks noGrp="1"/>
          </p:cNvSpPr>
          <p:nvPr>
            <p:ph type="ftr" sz="quarter" idx="11"/>
          </p:nvPr>
        </p:nvSpPr>
        <p:spPr/>
        <p:txBody>
          <a:bodyPr/>
          <a:lstStyle>
            <a:lvl1pPr>
              <a:defRPr/>
            </a:lvl1pPr>
          </a:lstStyle>
          <a:p>
            <a:endParaRPr lang="en-US" altLang="zh-TW"/>
          </a:p>
        </p:txBody>
      </p:sp>
      <p:sp>
        <p:nvSpPr>
          <p:cNvPr id="6" name="Slide Number Placeholder 5"/>
          <p:cNvSpPr>
            <a:spLocks noGrp="1"/>
          </p:cNvSpPr>
          <p:nvPr>
            <p:ph type="sldNum" sz="quarter" idx="12"/>
          </p:nvPr>
        </p:nvSpPr>
        <p:spPr/>
        <p:txBody>
          <a:bodyPr/>
          <a:lstStyle>
            <a:lvl1pPr>
              <a:defRPr/>
            </a:lvl1pPr>
          </a:lstStyle>
          <a:p>
            <a:fld id="{F9892465-840F-486D-A0DA-B5A0847AB779}" type="slidenum">
              <a:rPr lang="zh-TW" altLang="en-US"/>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00200"/>
            <a:ext cx="38608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26000" y="1600200"/>
            <a:ext cx="38608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029A1E3-E2D0-C44C-9C75-F007B7284A9D}" type="datetime4">
              <a:rPr lang="en-US" altLang="zh-TW" smtClean="0"/>
              <a:t>May 29, 2019</a:t>
            </a:fld>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836A42AB-5635-44FD-B6E3-6356CB98C5AB}" type="slidenum">
              <a:rPr lang="zh-TW" altLang="en-US"/>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087"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087"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8C21C0E1-C865-DD47-AAAC-340751E221A0}" type="datetime4">
              <a:rPr lang="en-US" altLang="zh-TW" smtClean="0"/>
              <a:t>May 29, 2019</a:t>
            </a:fld>
            <a:endParaRPr lang="en-US" altLang="zh-TW"/>
          </a:p>
        </p:txBody>
      </p:sp>
      <p:sp>
        <p:nvSpPr>
          <p:cNvPr id="8" name="Footer Placeholder 7"/>
          <p:cNvSpPr>
            <a:spLocks noGrp="1"/>
          </p:cNvSpPr>
          <p:nvPr>
            <p:ph type="ftr" sz="quarter" idx="11"/>
          </p:nvPr>
        </p:nvSpPr>
        <p:spPr/>
        <p:txBody>
          <a:bodyPr/>
          <a:lstStyle>
            <a:lvl1pPr>
              <a:defRPr/>
            </a:lvl1pPr>
          </a:lstStyle>
          <a:p>
            <a:endParaRPr lang="en-US" altLang="zh-TW"/>
          </a:p>
        </p:txBody>
      </p:sp>
      <p:sp>
        <p:nvSpPr>
          <p:cNvPr id="9" name="Slide Number Placeholder 8"/>
          <p:cNvSpPr>
            <a:spLocks noGrp="1"/>
          </p:cNvSpPr>
          <p:nvPr>
            <p:ph type="sldNum" sz="quarter" idx="12"/>
          </p:nvPr>
        </p:nvSpPr>
        <p:spPr/>
        <p:txBody>
          <a:bodyPr/>
          <a:lstStyle>
            <a:lvl1pPr>
              <a:defRPr/>
            </a:lvl1pPr>
          </a:lstStyle>
          <a:p>
            <a:fld id="{90AB6C09-291F-4E49-85C7-357B3E7575E1}" type="slidenum">
              <a:rPr lang="zh-TW" altLang="en-US"/>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B3AB09F-CE7A-514B-B480-87A7D8F00B6A}" type="datetime4">
              <a:rPr lang="en-US" altLang="zh-TW" smtClean="0"/>
              <a:t>May 29, 2019</a:t>
            </a:fld>
            <a:endParaRPr lang="en-US" altLang="zh-TW"/>
          </a:p>
        </p:txBody>
      </p:sp>
      <p:sp>
        <p:nvSpPr>
          <p:cNvPr id="4" name="Footer Placeholder 3"/>
          <p:cNvSpPr>
            <a:spLocks noGrp="1"/>
          </p:cNvSpPr>
          <p:nvPr>
            <p:ph type="ftr" sz="quarter" idx="11"/>
          </p:nvPr>
        </p:nvSpPr>
        <p:spPr/>
        <p:txBody>
          <a:bodyPr/>
          <a:lstStyle>
            <a:lvl1pPr>
              <a:defRPr/>
            </a:lvl1pPr>
          </a:lstStyle>
          <a:p>
            <a:endParaRPr lang="en-US" altLang="zh-TW"/>
          </a:p>
        </p:txBody>
      </p:sp>
      <p:sp>
        <p:nvSpPr>
          <p:cNvPr id="5" name="Slide Number Placeholder 4"/>
          <p:cNvSpPr>
            <a:spLocks noGrp="1"/>
          </p:cNvSpPr>
          <p:nvPr>
            <p:ph type="sldNum" sz="quarter" idx="12"/>
          </p:nvPr>
        </p:nvSpPr>
        <p:spPr/>
        <p:txBody>
          <a:bodyPr/>
          <a:lstStyle>
            <a:lvl1pPr>
              <a:defRPr/>
            </a:lvl1pPr>
          </a:lstStyle>
          <a:p>
            <a:fld id="{FC15DCE2-2B82-47E3-ACED-AA96C10CAA3D}" type="slidenum">
              <a:rPr lang="zh-TW" altLang="en-US"/>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FD64650-EA38-4B42-9AE9-C105A4DC35CE}" type="datetime4">
              <a:rPr lang="en-US" altLang="zh-TW" smtClean="0"/>
              <a:t>May 29, 2019</a:t>
            </a:fld>
            <a:endParaRPr lang="en-US" altLang="zh-TW"/>
          </a:p>
        </p:txBody>
      </p:sp>
      <p:sp>
        <p:nvSpPr>
          <p:cNvPr id="3" name="Footer Placeholder 2"/>
          <p:cNvSpPr>
            <a:spLocks noGrp="1"/>
          </p:cNvSpPr>
          <p:nvPr>
            <p:ph type="ftr" sz="quarter" idx="11"/>
          </p:nvPr>
        </p:nvSpPr>
        <p:spPr/>
        <p:txBody>
          <a:bodyPr/>
          <a:lstStyle>
            <a:lvl1pPr>
              <a:defRPr/>
            </a:lvl1pPr>
          </a:lstStyle>
          <a:p>
            <a:endParaRPr lang="en-US" altLang="zh-TW"/>
          </a:p>
        </p:txBody>
      </p:sp>
      <p:sp>
        <p:nvSpPr>
          <p:cNvPr id="4" name="Slide Number Placeholder 3"/>
          <p:cNvSpPr>
            <a:spLocks noGrp="1"/>
          </p:cNvSpPr>
          <p:nvPr>
            <p:ph type="sldNum" sz="quarter" idx="12"/>
          </p:nvPr>
        </p:nvSpPr>
        <p:spPr/>
        <p:txBody>
          <a:bodyPr/>
          <a:lstStyle>
            <a:lvl1pPr>
              <a:defRPr/>
            </a:lvl1pPr>
          </a:lstStyle>
          <a:p>
            <a:fld id="{9F9CB32D-9E74-420D-8A8C-C7CAA6D393E0}" type="slidenum">
              <a:rPr lang="zh-TW" altLang="en-US"/>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2659"/>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708"/>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2A23004-46F2-674C-8959-BF1255E3B29B}" type="datetime4">
              <a:rPr lang="en-US" altLang="zh-TW" smtClean="0"/>
              <a:t>May 29, 2019</a:t>
            </a:fld>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9761628D-4B49-4148-978A-2D9A2A1CAADB}" type="slidenum">
              <a:rPr lang="zh-TW" altLang="en-US"/>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817" y="61317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817"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E51EB27-2C4C-5E41-8775-770A41841A5C}" type="datetime4">
              <a:rPr lang="en-US" altLang="zh-TW" smtClean="0"/>
              <a:t>May 29, 2019</a:t>
            </a:fld>
            <a:endParaRPr lang="en-US" altLang="zh-TW"/>
          </a:p>
        </p:txBody>
      </p:sp>
      <p:sp>
        <p:nvSpPr>
          <p:cNvPr id="6" name="Footer Placeholder 5"/>
          <p:cNvSpPr>
            <a:spLocks noGrp="1"/>
          </p:cNvSpPr>
          <p:nvPr>
            <p:ph type="ftr" sz="quarter" idx="11"/>
          </p:nvPr>
        </p:nvSpPr>
        <p:spPr/>
        <p:txBody>
          <a:bodyPr/>
          <a:lstStyle>
            <a:lvl1pPr>
              <a:defRPr/>
            </a:lvl1pPr>
          </a:lstStyle>
          <a:p>
            <a:endParaRPr lang="en-US" altLang="zh-TW"/>
          </a:p>
        </p:txBody>
      </p:sp>
      <p:sp>
        <p:nvSpPr>
          <p:cNvPr id="7" name="Slide Number Placeholder 6"/>
          <p:cNvSpPr>
            <a:spLocks noGrp="1"/>
          </p:cNvSpPr>
          <p:nvPr>
            <p:ph type="sldNum" sz="quarter" idx="12"/>
          </p:nvPr>
        </p:nvSpPr>
        <p:spPr/>
        <p:txBody>
          <a:bodyPr/>
          <a:lstStyle>
            <a:lvl1pPr>
              <a:defRPr/>
            </a:lvl1pPr>
          </a:lstStyle>
          <a:p>
            <a:fld id="{580D488D-39FB-49CC-BD23-9207139B5BC3}" type="slidenum">
              <a:rPr lang="zh-TW" altLang="en-US"/>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tile tx="19050" ty="0" sx="100000" sy="100000" flip="none" algn="ctr"/>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762000" y="275035"/>
            <a:ext cx="7924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1075" name="Rectangle 3"/>
          <p:cNvSpPr>
            <a:spLocks noGrp="1" noChangeArrowheads="1"/>
          </p:cNvSpPr>
          <p:nvPr>
            <p:ph type="body" idx="1"/>
          </p:nvPr>
        </p:nvSpPr>
        <p:spPr bwMode="auto">
          <a:xfrm>
            <a:off x="762000" y="1600200"/>
            <a:ext cx="7924800" cy="45255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31076" name="Rectangle 4"/>
          <p:cNvSpPr>
            <a:spLocks noGrp="1" noChangeArrowheads="1"/>
          </p:cNvSpPr>
          <p:nvPr>
            <p:ph type="dt" sz="half" idx="2"/>
          </p:nvPr>
        </p:nvSpPr>
        <p:spPr bwMode="auto">
          <a:xfrm>
            <a:off x="990600" y="6244829"/>
            <a:ext cx="1600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ClrTx/>
              <a:defRPr sz="1400">
                <a:solidFill>
                  <a:srgbClr val="003366"/>
                </a:solidFill>
                <a:effectLst/>
                <a:ea typeface="PMingLiU" pitchFamily="18" charset="-120"/>
              </a:defRPr>
            </a:lvl1pPr>
          </a:lstStyle>
          <a:p>
            <a:fld id="{15D1A880-D31E-2640-9F25-ACD9A616B894}" type="datetime4">
              <a:rPr lang="en-US" altLang="zh-TW" smtClean="0"/>
              <a:t>May 29, 2019</a:t>
            </a:fld>
            <a:endParaRPr lang="en-US" altLang="zh-TW"/>
          </a:p>
        </p:txBody>
      </p:sp>
      <p:sp>
        <p:nvSpPr>
          <p:cNvPr id="131077" name="Rectangle 5"/>
          <p:cNvSpPr>
            <a:spLocks noGrp="1" noChangeArrowheads="1"/>
          </p:cNvSpPr>
          <p:nvPr>
            <p:ph type="ftr" sz="quarter" idx="3"/>
          </p:nvPr>
        </p:nvSpPr>
        <p:spPr bwMode="auto">
          <a:xfrm>
            <a:off x="3848102" y="6244829"/>
            <a:ext cx="21717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defRPr sz="1400">
                <a:solidFill>
                  <a:srgbClr val="003366"/>
                </a:solidFill>
                <a:effectLst/>
                <a:ea typeface="PMingLiU" pitchFamily="18" charset="-120"/>
              </a:defRPr>
            </a:lvl1pPr>
          </a:lstStyle>
          <a:p>
            <a:endParaRPr lang="en-US" altLang="zh-TW"/>
          </a:p>
        </p:txBody>
      </p:sp>
      <p:sp>
        <p:nvSpPr>
          <p:cNvPr id="131078" name="Rectangle 6"/>
          <p:cNvSpPr>
            <a:spLocks noGrp="1" noChangeArrowheads="1"/>
          </p:cNvSpPr>
          <p:nvPr>
            <p:ph type="sldNum" sz="quarter" idx="4"/>
          </p:nvPr>
        </p:nvSpPr>
        <p:spPr bwMode="auto">
          <a:xfrm>
            <a:off x="7086600" y="6244829"/>
            <a:ext cx="1600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defRPr sz="1400">
                <a:solidFill>
                  <a:srgbClr val="003366"/>
                </a:solidFill>
                <a:effectLst/>
                <a:ea typeface="PMingLiU" pitchFamily="18" charset="-120"/>
              </a:defRPr>
            </a:lvl1pPr>
          </a:lstStyle>
          <a:p>
            <a:fld id="{186CE27F-1257-49B7-A5AA-6DC96A80003F}" type="slidenum">
              <a:rPr lang="zh-TW" altLang="en-US"/>
              <a:pPr/>
              <a:t>‹#›</a:t>
            </a:fld>
            <a:endParaRPr lang="en-US" altLang="zh-TW"/>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sldNum="0" hdr="0" ftr="0" dt="0"/>
  <p:txStyles>
    <p:titleStyle>
      <a:lvl1pPr algn="ctr" rtl="0" fontAlgn="base">
        <a:spcBef>
          <a:spcPct val="0"/>
        </a:spcBef>
        <a:spcAft>
          <a:spcPct val="0"/>
        </a:spcAft>
        <a:defRPr sz="4400" b="1">
          <a:solidFill>
            <a:srgbClr val="003366"/>
          </a:solidFill>
          <a:latin typeface="+mj-lt"/>
          <a:ea typeface="+mj-ea"/>
          <a:cs typeface="+mj-cs"/>
        </a:defRPr>
      </a:lvl1pPr>
      <a:lvl2pPr algn="ctr" rtl="0" fontAlgn="base">
        <a:spcBef>
          <a:spcPct val="0"/>
        </a:spcBef>
        <a:spcAft>
          <a:spcPct val="0"/>
        </a:spcAft>
        <a:defRPr sz="4400" b="1">
          <a:solidFill>
            <a:srgbClr val="003366"/>
          </a:solidFill>
          <a:latin typeface="Arial" pitchFamily="34" charset="0"/>
        </a:defRPr>
      </a:lvl2pPr>
      <a:lvl3pPr algn="ctr" rtl="0" fontAlgn="base">
        <a:spcBef>
          <a:spcPct val="0"/>
        </a:spcBef>
        <a:spcAft>
          <a:spcPct val="0"/>
        </a:spcAft>
        <a:defRPr sz="4400" b="1">
          <a:solidFill>
            <a:srgbClr val="003366"/>
          </a:solidFill>
          <a:latin typeface="Arial" pitchFamily="34" charset="0"/>
        </a:defRPr>
      </a:lvl3pPr>
      <a:lvl4pPr algn="ctr" rtl="0" fontAlgn="base">
        <a:spcBef>
          <a:spcPct val="0"/>
        </a:spcBef>
        <a:spcAft>
          <a:spcPct val="0"/>
        </a:spcAft>
        <a:defRPr sz="4400" b="1">
          <a:solidFill>
            <a:srgbClr val="003366"/>
          </a:solidFill>
          <a:latin typeface="Arial" pitchFamily="34" charset="0"/>
        </a:defRPr>
      </a:lvl4pPr>
      <a:lvl5pPr algn="ctr" rtl="0" fontAlgn="base">
        <a:spcBef>
          <a:spcPct val="0"/>
        </a:spcBef>
        <a:spcAft>
          <a:spcPct val="0"/>
        </a:spcAft>
        <a:defRPr sz="4400" b="1">
          <a:solidFill>
            <a:srgbClr val="003366"/>
          </a:solidFill>
          <a:latin typeface="Arial" pitchFamily="34" charset="0"/>
        </a:defRPr>
      </a:lvl5pPr>
      <a:lvl6pPr marL="457200" algn="ctr" rtl="0" fontAlgn="base">
        <a:spcBef>
          <a:spcPct val="0"/>
        </a:spcBef>
        <a:spcAft>
          <a:spcPct val="0"/>
        </a:spcAft>
        <a:defRPr sz="4400" b="1">
          <a:solidFill>
            <a:srgbClr val="003366"/>
          </a:solidFill>
          <a:latin typeface="Arial" pitchFamily="34" charset="0"/>
        </a:defRPr>
      </a:lvl6pPr>
      <a:lvl7pPr marL="914400" algn="ctr" rtl="0" fontAlgn="base">
        <a:spcBef>
          <a:spcPct val="0"/>
        </a:spcBef>
        <a:spcAft>
          <a:spcPct val="0"/>
        </a:spcAft>
        <a:defRPr sz="4400" b="1">
          <a:solidFill>
            <a:srgbClr val="003366"/>
          </a:solidFill>
          <a:latin typeface="Arial" pitchFamily="34" charset="0"/>
        </a:defRPr>
      </a:lvl7pPr>
      <a:lvl8pPr marL="1371600" algn="ctr" rtl="0" fontAlgn="base">
        <a:spcBef>
          <a:spcPct val="0"/>
        </a:spcBef>
        <a:spcAft>
          <a:spcPct val="0"/>
        </a:spcAft>
        <a:defRPr sz="4400" b="1">
          <a:solidFill>
            <a:srgbClr val="003366"/>
          </a:solidFill>
          <a:latin typeface="Arial" pitchFamily="34" charset="0"/>
        </a:defRPr>
      </a:lvl8pPr>
      <a:lvl9pPr marL="1828800" algn="ctr" rtl="0" fontAlgn="base">
        <a:spcBef>
          <a:spcPct val="0"/>
        </a:spcBef>
        <a:spcAft>
          <a:spcPct val="0"/>
        </a:spcAft>
        <a:defRPr sz="4400" b="1">
          <a:solidFill>
            <a:srgbClr val="003366"/>
          </a:solidFill>
          <a:latin typeface="Arial" pitchFamily="34" charset="0"/>
        </a:defRPr>
      </a:lvl9pPr>
    </p:titleStyle>
    <p:bodyStyle>
      <a:lvl1pPr marL="342900" indent="-342900" algn="l" rtl="0" fontAlgn="base">
        <a:spcBef>
          <a:spcPct val="20000"/>
        </a:spcBef>
        <a:spcAft>
          <a:spcPct val="0"/>
        </a:spcAft>
        <a:buClr>
          <a:schemeClr val="bg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bg1"/>
        </a:buClr>
        <a:buChar char="–"/>
        <a:defRPr sz="2800">
          <a:solidFill>
            <a:schemeClr val="tx1"/>
          </a:solidFill>
          <a:latin typeface="+mn-lt"/>
        </a:defRPr>
      </a:lvl2pPr>
      <a:lvl3pPr marL="1143000" indent="-228600" algn="l" rtl="0" fontAlgn="base">
        <a:spcBef>
          <a:spcPct val="20000"/>
        </a:spcBef>
        <a:spcAft>
          <a:spcPct val="0"/>
        </a:spcAft>
        <a:buClr>
          <a:schemeClr val="bg1"/>
        </a:buClr>
        <a:buChar char="•"/>
        <a:defRPr sz="2400">
          <a:solidFill>
            <a:schemeClr val="tx1"/>
          </a:solidFill>
          <a:latin typeface="+mn-lt"/>
        </a:defRPr>
      </a:lvl3pPr>
      <a:lvl4pPr marL="1600200" indent="-228600" algn="l" rtl="0" fontAlgn="base">
        <a:spcBef>
          <a:spcPct val="20000"/>
        </a:spcBef>
        <a:spcAft>
          <a:spcPct val="0"/>
        </a:spcAft>
        <a:buClr>
          <a:schemeClr val="bg1"/>
        </a:buClr>
        <a:buChar char="–"/>
        <a:defRPr sz="2000">
          <a:solidFill>
            <a:schemeClr val="tx1"/>
          </a:solidFill>
          <a:latin typeface="+mn-lt"/>
        </a:defRPr>
      </a:lvl4pPr>
      <a:lvl5pPr marL="2057400" indent="-228600" algn="l" rtl="0" fontAlgn="base">
        <a:spcBef>
          <a:spcPct val="20000"/>
        </a:spcBef>
        <a:spcAft>
          <a:spcPct val="0"/>
        </a:spcAft>
        <a:buClr>
          <a:schemeClr val="bg1"/>
        </a:buClr>
        <a:buChar char="»"/>
        <a:defRPr sz="2000">
          <a:solidFill>
            <a:schemeClr val="tx1"/>
          </a:solidFill>
          <a:latin typeface="+mn-lt"/>
        </a:defRPr>
      </a:lvl5pPr>
      <a:lvl6pPr marL="2514600" indent="-228600" algn="l" rtl="0" fontAlgn="base">
        <a:spcBef>
          <a:spcPct val="20000"/>
        </a:spcBef>
        <a:spcAft>
          <a:spcPct val="0"/>
        </a:spcAft>
        <a:buClr>
          <a:schemeClr val="bg1"/>
        </a:buClr>
        <a:buChar char="»"/>
        <a:defRPr sz="2000">
          <a:solidFill>
            <a:schemeClr val="tx1"/>
          </a:solidFill>
          <a:latin typeface="+mn-lt"/>
        </a:defRPr>
      </a:lvl6pPr>
      <a:lvl7pPr marL="2971800" indent="-228600" algn="l" rtl="0" fontAlgn="base">
        <a:spcBef>
          <a:spcPct val="20000"/>
        </a:spcBef>
        <a:spcAft>
          <a:spcPct val="0"/>
        </a:spcAft>
        <a:buClr>
          <a:schemeClr val="bg1"/>
        </a:buClr>
        <a:buChar char="»"/>
        <a:defRPr sz="2000">
          <a:solidFill>
            <a:schemeClr val="tx1"/>
          </a:solidFill>
          <a:latin typeface="+mn-lt"/>
        </a:defRPr>
      </a:lvl7pPr>
      <a:lvl8pPr marL="3429000" indent="-228600" algn="l" rtl="0" fontAlgn="base">
        <a:spcBef>
          <a:spcPct val="20000"/>
        </a:spcBef>
        <a:spcAft>
          <a:spcPct val="0"/>
        </a:spcAft>
        <a:buClr>
          <a:schemeClr val="bg1"/>
        </a:buClr>
        <a:buChar char="»"/>
        <a:defRPr sz="2000">
          <a:solidFill>
            <a:schemeClr val="tx1"/>
          </a:solidFill>
          <a:latin typeface="+mn-lt"/>
        </a:defRPr>
      </a:lvl8pPr>
      <a:lvl9pPr marL="3886200" indent="-228600" algn="l" rtl="0" fontAlgn="base">
        <a:spcBef>
          <a:spcPct val="20000"/>
        </a:spcBef>
        <a:spcAft>
          <a:spcPct val="0"/>
        </a:spcAft>
        <a:buClr>
          <a:schemeClr val="bg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tile tx="19050" ty="0" sx="100000" sy="100000" flip="none" algn="ctr"/>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x-none"/>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0B582F22-3096-D04B-8073-59A39853B330}" type="datetime4">
              <a:rPr lang="en-US" altLang="zh-TW" smtClean="0"/>
              <a:t>May 29, 2019</a:t>
            </a:fld>
            <a:endParaRPr lang="en-US" altLang="zh-TW"/>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ltLang="zh-TW"/>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86CE27F-1257-49B7-A5AA-6DC96A80003F}" type="slidenum">
              <a:rPr lang="zh-TW" altLang="en-US" smtClean="0"/>
              <a:pPr/>
              <a:t>‹#›</a:t>
            </a:fld>
            <a:endParaRPr lang="en-US" altLang="zh-TW"/>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sldNum="0"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hyperlink" Target="https://enqa.eu/wp-content/uploads/2015/11/ESG_2015.pdf"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enqa.eu/wp-content/uploads/2015/11/ESG_2015.pdf"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3141" name="Picture 5" descr="P10005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33" y="1447800"/>
            <a:ext cx="9144000" cy="5410200"/>
          </a:xfrm>
          <a:prstGeom prst="rect">
            <a:avLst/>
          </a:prstGeom>
          <a:noFill/>
          <a:extLst>
            <a:ext uri="{909E8E84-426E-40dd-AFC4-6F175D3DCCD1}">
              <a14:hiddenFill xmlns:a14="http://schemas.microsoft.com/office/drawing/2010/main" xmlns="">
                <a:solidFill>
                  <a:srgbClr val="FFFFFF"/>
                </a:solidFill>
              </a14:hiddenFill>
            </a:ext>
          </a:extLst>
        </p:spPr>
      </p:pic>
      <p:sp>
        <p:nvSpPr>
          <p:cNvPr id="603138" name="Rectangle 2"/>
          <p:cNvSpPr>
            <a:spLocks noGrp="1" noChangeArrowheads="1"/>
          </p:cNvSpPr>
          <p:nvPr>
            <p:ph type="ctrTitle"/>
          </p:nvPr>
        </p:nvSpPr>
        <p:spPr>
          <a:xfrm>
            <a:off x="711200" y="400050"/>
            <a:ext cx="8432800" cy="1143000"/>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lstStyle/>
          <a:p>
            <a:r>
              <a:rPr lang="en-US" b="0" dirty="0">
                <a:solidFill>
                  <a:schemeClr val="tx1"/>
                </a:solidFill>
              </a:rPr>
              <a:t> </a:t>
            </a:r>
          </a:p>
        </p:txBody>
      </p:sp>
      <p:sp>
        <p:nvSpPr>
          <p:cNvPr id="2" name="Rounded Rectangle 1"/>
          <p:cNvSpPr/>
          <p:nvPr/>
        </p:nvSpPr>
        <p:spPr>
          <a:xfrm>
            <a:off x="1676400" y="1676400"/>
            <a:ext cx="5791200" cy="2819400"/>
          </a:xfrm>
          <a:prstGeom prst="round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139" name="Rectangle 3"/>
          <p:cNvSpPr>
            <a:spLocks noGrp="1" noChangeArrowheads="1"/>
          </p:cNvSpPr>
          <p:nvPr>
            <p:ph type="subTitle" idx="1"/>
          </p:nvPr>
        </p:nvSpPr>
        <p:spPr>
          <a:xfrm>
            <a:off x="1219200" y="1219200"/>
            <a:ext cx="6781800" cy="1940047"/>
          </a:xfrm>
          <a:noFill/>
          <a:ln/>
          <a:extLst>
            <a:ext uri="{91240B29-F687-4f45-9708-019B960494DF}">
              <a14:hiddenLine xmlns:a14="http://schemas.microsoft.com/office/drawing/2010/main" xmlns="" w="12700">
                <a:solidFill>
                  <a:schemeClr val="tx1"/>
                </a:solidFill>
                <a:miter lim="800000"/>
                <a:headEnd/>
                <a:tailEnd/>
              </a14:hiddenLine>
            </a:ext>
          </a:extLst>
        </p:spPr>
        <p:txBody>
          <a:bodyPr lIns="90488" tIns="44450" rIns="90488" bIns="44450">
            <a:normAutofit fontScale="25000" lnSpcReduction="20000"/>
          </a:bodyPr>
          <a:lstStyle/>
          <a:p>
            <a:pPr marL="342900" indent="-342900">
              <a:lnSpc>
                <a:spcPct val="130000"/>
              </a:lnSpc>
            </a:pPr>
            <a:endParaRPr lang="fr-FR" sz="14400" b="1" dirty="0">
              <a:solidFill>
                <a:srgbClr val="003366"/>
              </a:solidFill>
              <a:effectLst>
                <a:outerShdw blurRad="38100" dist="38100" dir="2700000" algn="tl">
                  <a:srgbClr val="000000">
                    <a:alpha val="43137"/>
                  </a:srgbClr>
                </a:outerShdw>
              </a:effectLst>
              <a:latin typeface="News Gothic MT" charset="0"/>
              <a:ea typeface="News Gothic MT" charset="0"/>
              <a:cs typeface="News Gothic MT" charset="0"/>
            </a:endParaRPr>
          </a:p>
          <a:p>
            <a:r>
              <a:rPr lang="en-US" sz="12800" b="1" dirty="0">
                <a:solidFill>
                  <a:srgbClr val="002060"/>
                </a:solidFill>
                <a:latin typeface="Times New Roman" panose="02020603050405020304" pitchFamily="18" charset="0"/>
                <a:cs typeface="Times New Roman" panose="02020603050405020304" pitchFamily="18" charset="0"/>
              </a:rPr>
              <a:t>Are Cultural Diversity and</a:t>
            </a:r>
          </a:p>
          <a:p>
            <a:r>
              <a:rPr lang="en-US" sz="12800" b="1" dirty="0">
                <a:solidFill>
                  <a:srgbClr val="002060"/>
                </a:solidFill>
                <a:latin typeface="Times New Roman" panose="02020603050405020304" pitchFamily="18" charset="0"/>
                <a:cs typeface="Times New Roman" panose="02020603050405020304" pitchFamily="18" charset="0"/>
              </a:rPr>
              <a:t>Quality Compatible?</a:t>
            </a:r>
          </a:p>
          <a:p>
            <a:r>
              <a:rPr lang="en-US" sz="12800" b="1" dirty="0">
                <a:solidFill>
                  <a:srgbClr val="002060"/>
                </a:solidFill>
                <a:latin typeface="Times New Roman" panose="02020603050405020304" pitchFamily="18" charset="0"/>
                <a:cs typeface="Times New Roman" panose="02020603050405020304" pitchFamily="18" charset="0"/>
              </a:rPr>
              <a:t>Dilemmas in Cross-Border</a:t>
            </a:r>
          </a:p>
          <a:p>
            <a:pPr>
              <a:lnSpc>
                <a:spcPct val="120000"/>
              </a:lnSpc>
              <a:spcAft>
                <a:spcPts val="1200"/>
              </a:spcAft>
            </a:pPr>
            <a:r>
              <a:rPr lang="en-US" sz="12800" b="1" dirty="0">
                <a:solidFill>
                  <a:srgbClr val="002060"/>
                </a:solidFill>
                <a:latin typeface="Times New Roman" panose="02020603050405020304" pitchFamily="18" charset="0"/>
                <a:cs typeface="Times New Roman" panose="02020603050405020304" pitchFamily="18" charset="0"/>
              </a:rPr>
              <a:t>Higher Education</a:t>
            </a:r>
          </a:p>
          <a:p>
            <a:r>
              <a:rPr lang="en-US" sz="12800" b="1" dirty="0">
                <a:solidFill>
                  <a:srgbClr val="002060"/>
                </a:solidFill>
                <a:latin typeface="Times New Roman" panose="02020603050405020304" pitchFamily="18" charset="0"/>
                <a:cs typeface="Times New Roman" panose="02020603050405020304" pitchFamily="18" charset="0"/>
              </a:rPr>
              <a:t>UGC/APQN, 29 March 2019</a:t>
            </a:r>
            <a:endParaRPr lang="en-US" sz="12800" dirty="0">
              <a:solidFill>
                <a:srgbClr val="002060"/>
              </a:solidFill>
              <a:latin typeface="Times New Roman" panose="02020603050405020304" pitchFamily="18" charset="0"/>
              <a:cs typeface="Times New Roman" panose="02020603050405020304" pitchFamily="18" charset="0"/>
            </a:endParaRPr>
          </a:p>
          <a:p>
            <a:pPr marL="342900" indent="-342900"/>
            <a:r>
              <a:rPr lang="en-US" sz="12800" dirty="0">
                <a:solidFill>
                  <a:srgbClr val="003366"/>
                </a:solidFill>
                <a:latin typeface="Times New Roman" panose="02020603050405020304" pitchFamily="18" charset="0"/>
                <a:ea typeface="News Gothic MT" charset="0"/>
                <a:cs typeface="Times New Roman" panose="02020603050405020304" pitchFamily="18" charset="0"/>
              </a:rPr>
              <a:t> </a:t>
            </a:r>
          </a:p>
        </p:txBody>
      </p:sp>
    </p:spTree>
    <p:extLst>
      <p:ext uri="{BB962C8B-B14F-4D97-AF65-F5344CB8AC3E}">
        <p14:creationId xmlns:p14="http://schemas.microsoft.com/office/powerpoint/2010/main" val="59861590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685800" y="-76200"/>
            <a:ext cx="8001000" cy="1143000"/>
          </a:xfrm>
        </p:spPr>
        <p:txBody>
          <a:bodyPr/>
          <a:lstStyle/>
          <a:p>
            <a:pPr algn="l" eaLnBrk="1" hangingPunct="1"/>
            <a:r>
              <a:rPr lang="en-US" sz="3600" dirty="0">
                <a:solidFill>
                  <a:srgbClr val="FFFFFF"/>
                </a:solidFill>
              </a:rPr>
              <a:t>Risks</a:t>
            </a:r>
          </a:p>
        </p:txBody>
      </p:sp>
      <p:sp>
        <p:nvSpPr>
          <p:cNvPr id="733187" name="Rectangle 3"/>
          <p:cNvSpPr>
            <a:spLocks noGrp="1" noChangeArrowheads="1"/>
          </p:cNvSpPr>
          <p:nvPr>
            <p:ph type="body" idx="1"/>
          </p:nvPr>
        </p:nvSpPr>
        <p:spPr>
          <a:xfrm>
            <a:off x="914400" y="1981200"/>
            <a:ext cx="7518400" cy="4800600"/>
          </a:xfrm>
        </p:spPr>
        <p:txBody>
          <a:bodyPr>
            <a:normAutofit/>
          </a:bodyPr>
          <a:lstStyle/>
          <a:p>
            <a:pPr eaLnBrk="1" hangingPunct="1">
              <a:lnSpc>
                <a:spcPct val="200000"/>
              </a:lnSpc>
              <a:spcBef>
                <a:spcPts val="400"/>
              </a:spcBef>
              <a:spcAft>
                <a:spcPts val="400"/>
              </a:spcAft>
              <a:buClr>
                <a:srgbClr val="003366"/>
              </a:buClr>
            </a:pPr>
            <a:r>
              <a:rPr lang="en-US" dirty="0"/>
              <a:t>Critical thinking (or lack thereof)</a:t>
            </a:r>
          </a:p>
          <a:p>
            <a:pPr lvl="1">
              <a:lnSpc>
                <a:spcPct val="200000"/>
              </a:lnSpc>
              <a:spcBef>
                <a:spcPts val="400"/>
              </a:spcBef>
              <a:spcAft>
                <a:spcPts val="400"/>
              </a:spcAft>
              <a:buClr>
                <a:srgbClr val="003366"/>
              </a:buClr>
            </a:pPr>
            <a:r>
              <a:rPr lang="en-US" dirty="0"/>
              <a:t>Respect of authority</a:t>
            </a:r>
          </a:p>
          <a:p>
            <a:pPr lvl="1">
              <a:lnSpc>
                <a:spcPct val="200000"/>
              </a:lnSpc>
              <a:spcBef>
                <a:spcPts val="400"/>
              </a:spcBef>
              <a:spcAft>
                <a:spcPts val="400"/>
              </a:spcAft>
              <a:buClr>
                <a:srgbClr val="003366"/>
              </a:buClr>
            </a:pPr>
            <a:r>
              <a:rPr lang="en-US" dirty="0"/>
              <a:t>Non democratic societies (Internet, CEU)</a:t>
            </a:r>
          </a:p>
          <a:p>
            <a:pPr lvl="1">
              <a:lnSpc>
                <a:spcPct val="200000"/>
              </a:lnSpc>
              <a:spcBef>
                <a:spcPts val="400"/>
              </a:spcBef>
              <a:spcAft>
                <a:spcPts val="400"/>
              </a:spcAft>
              <a:buClr>
                <a:srgbClr val="003366"/>
              </a:buClr>
            </a:pPr>
            <a:r>
              <a:rPr lang="en-US" dirty="0"/>
              <a:t>Bias against science (evolution, vaccines)</a:t>
            </a:r>
          </a:p>
          <a:p>
            <a:pPr lvl="1">
              <a:lnSpc>
                <a:spcPct val="200000"/>
              </a:lnSpc>
              <a:spcBef>
                <a:spcPts val="400"/>
              </a:spcBef>
              <a:spcAft>
                <a:spcPts val="400"/>
              </a:spcAft>
              <a:buClr>
                <a:srgbClr val="003366"/>
              </a:buClr>
            </a:pPr>
            <a:endParaRPr lang="en-US" dirty="0"/>
          </a:p>
          <a:p>
            <a:pPr marL="0" indent="0" eaLnBrk="1" hangingPunct="1">
              <a:spcBef>
                <a:spcPct val="40000"/>
              </a:spcBef>
              <a:spcAft>
                <a:spcPct val="40000"/>
              </a:spcAft>
              <a:buClr>
                <a:schemeClr val="accent6">
                  <a:lumMod val="75000"/>
                </a:schemeClr>
              </a:buClr>
              <a:buNone/>
            </a:pPr>
            <a:endParaRPr lang="en-US" dirty="0"/>
          </a:p>
        </p:txBody>
      </p:sp>
    </p:spTree>
    <p:extLst>
      <p:ext uri="{BB962C8B-B14F-4D97-AF65-F5344CB8AC3E}">
        <p14:creationId xmlns:p14="http://schemas.microsoft.com/office/powerpoint/2010/main" val="1999906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2" end="2"/>
                                            </p:txEl>
                                          </p:spTgt>
                                        </p:tgtEl>
                                        <p:attrNameLst>
                                          <p:attrName>style.visibility</p:attrName>
                                        </p:attrNameLst>
                                      </p:cBhvr>
                                      <p:to>
                                        <p:strVal val="visible"/>
                                      </p:to>
                                    </p:set>
                                    <p:animEffect transition="in" filter="diamond(in)">
                                      <p:cBhvr>
                                        <p:cTn id="17" dur="500"/>
                                        <p:tgtEl>
                                          <p:spTgt spid="7331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33187">
                                            <p:txEl>
                                              <p:pRg st="3" end="3"/>
                                            </p:txEl>
                                          </p:spTgt>
                                        </p:tgtEl>
                                        <p:attrNameLst>
                                          <p:attrName>style.visibility</p:attrName>
                                        </p:attrNameLst>
                                      </p:cBhvr>
                                      <p:to>
                                        <p:strVal val="visible"/>
                                      </p:to>
                                    </p:set>
                                    <p:animEffect transition="in" filter="diamond(in)">
                                      <p:cBhvr>
                                        <p:cTn id="22" dur="500"/>
                                        <p:tgtEl>
                                          <p:spTgt spid="733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5" name="Rectangle 3"/>
          <p:cNvSpPr>
            <a:spLocks noChangeArrowheads="1"/>
          </p:cNvSpPr>
          <p:nvPr/>
        </p:nvSpPr>
        <p:spPr bwMode="auto">
          <a:xfrm>
            <a:off x="1219200" y="3962400"/>
            <a:ext cx="7376584" cy="2362200"/>
          </a:xfrm>
          <a:prstGeom prst="rect">
            <a:avLst/>
          </a:prstGeom>
          <a:noFill/>
          <a:ln w="12700">
            <a:noFill/>
            <a:miter lim="800000"/>
            <a:headEnd/>
            <a:tailEnd/>
          </a:ln>
        </p:spPr>
        <p:txBody>
          <a:bodyPr lIns="90488" tIns="44450" rIns="90488" bIns="44450"/>
          <a:lstStyle/>
          <a:p>
            <a:pPr marL="457200" indent="-457200" algn="l">
              <a:lnSpc>
                <a:spcPct val="120000"/>
              </a:lnSpc>
              <a:spcBef>
                <a:spcPct val="0"/>
              </a:spcBef>
              <a:spcAft>
                <a:spcPts val="1800"/>
              </a:spcAft>
              <a:buClr>
                <a:srgbClr val="003366"/>
              </a:buClr>
              <a:buSzPct val="100000"/>
              <a:buFont typeface="Arial"/>
              <a:buChar char="•"/>
            </a:pPr>
            <a:r>
              <a:rPr lang="es-CO" sz="3200" dirty="0">
                <a:solidFill>
                  <a:srgbClr val="003366"/>
                </a:solidFill>
                <a:effectLst/>
                <a:latin typeface="Times New Roman"/>
                <a:ea typeface="+mj-ea"/>
                <a:cs typeface="Times New Roman"/>
              </a:rPr>
              <a:t>Pitfalls of Cultural Diversity</a:t>
            </a:r>
          </a:p>
          <a:p>
            <a:pPr marL="457200" indent="-457200" algn="l">
              <a:lnSpc>
                <a:spcPct val="100000"/>
              </a:lnSpc>
              <a:spcBef>
                <a:spcPct val="0"/>
              </a:spcBef>
              <a:spcAft>
                <a:spcPts val="1800"/>
              </a:spcAft>
              <a:buClr>
                <a:srgbClr val="003366"/>
              </a:buClr>
              <a:buSzPct val="100000"/>
              <a:buFont typeface="Arial" charset="0"/>
              <a:buChar char="•"/>
            </a:pPr>
            <a:r>
              <a:rPr lang="en-US" sz="3200" b="1" dirty="0">
                <a:solidFill>
                  <a:srgbClr val="003366"/>
                </a:solidFill>
                <a:effectLst/>
                <a:latin typeface="Times New Roman"/>
                <a:ea typeface="+mj-ea"/>
                <a:cs typeface="Times New Roman"/>
              </a:rPr>
              <a:t>Universal Quality Assurance Standards</a:t>
            </a:r>
          </a:p>
        </p:txBody>
      </p:sp>
      <p:sp>
        <p:nvSpPr>
          <p:cNvPr id="4" name="Rectangle 3"/>
          <p:cNvSpPr/>
          <p:nvPr/>
        </p:nvSpPr>
        <p:spPr>
          <a:xfrm>
            <a:off x="0" y="304800"/>
            <a:ext cx="5867400" cy="830997"/>
          </a:xfrm>
          <a:prstGeom prst="rect">
            <a:avLst/>
          </a:prstGeom>
        </p:spPr>
        <p:txBody>
          <a:bodyPr wrap="square">
            <a:spAutoFit/>
          </a:bodyPr>
          <a:lstStyle/>
          <a:p>
            <a:pPr eaLnBrk="0" hangingPunct="0">
              <a:lnSpc>
                <a:spcPct val="100000"/>
              </a:lnSpc>
              <a:spcBef>
                <a:spcPct val="0"/>
              </a:spcBef>
              <a:buClrTx/>
            </a:pPr>
            <a:r>
              <a:rPr lang="en-US" sz="4800" dirty="0">
                <a:solidFill>
                  <a:srgbClr val="FFFFFF"/>
                </a:solidFill>
                <a:effectLst/>
                <a:latin typeface="Times New Roman" pitchFamily="18" charset="0"/>
              </a:rPr>
              <a:t>Outline</a:t>
            </a:r>
          </a:p>
        </p:txBody>
      </p:sp>
      <p:pic>
        <p:nvPicPr>
          <p:cNvPr id="7" name="Picture 6" descr="Libr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133600"/>
            <a:ext cx="4495800" cy="1752600"/>
          </a:xfrm>
          <a:prstGeom prst="rect">
            <a:avLst/>
          </a:prstGeom>
        </p:spPr>
      </p:pic>
    </p:spTree>
    <p:extLst>
      <p:ext uri="{BB962C8B-B14F-4D97-AF65-F5344CB8AC3E}">
        <p14:creationId xmlns:p14="http://schemas.microsoft.com/office/powerpoint/2010/main" val="1200279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2355">
                                            <p:txEl>
                                              <p:pRg st="1" end="1"/>
                                            </p:txEl>
                                          </p:spTgt>
                                        </p:tgtEl>
                                        <p:attrNameLst>
                                          <p:attrName>style.visibility</p:attrName>
                                        </p:attrNameLst>
                                      </p:cBhvr>
                                      <p:to>
                                        <p:strVal val="visible"/>
                                      </p:to>
                                    </p:set>
                                    <p:animEffect transition="in" filter="diamond(in)">
                                      <p:cBhvr>
                                        <p:cTn id="7" dur="500"/>
                                        <p:tgtEl>
                                          <p:spTgt spid="6123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762000" y="-76200"/>
            <a:ext cx="8001000" cy="1143000"/>
          </a:xfrm>
        </p:spPr>
        <p:txBody>
          <a:bodyPr/>
          <a:lstStyle/>
          <a:p>
            <a:pPr algn="l" eaLnBrk="1" hangingPunct="1"/>
            <a:r>
              <a:rPr lang="en-US" sz="3600" dirty="0">
                <a:solidFill>
                  <a:srgbClr val="FFFFFF"/>
                </a:solidFill>
              </a:rPr>
              <a:t>Core QA Principles</a:t>
            </a:r>
          </a:p>
        </p:txBody>
      </p:sp>
      <p:sp>
        <p:nvSpPr>
          <p:cNvPr id="733187" name="Rectangle 3"/>
          <p:cNvSpPr>
            <a:spLocks noGrp="1" noChangeArrowheads="1"/>
          </p:cNvSpPr>
          <p:nvPr>
            <p:ph type="body" idx="1"/>
          </p:nvPr>
        </p:nvSpPr>
        <p:spPr>
          <a:xfrm>
            <a:off x="914400" y="1600200"/>
            <a:ext cx="7518400" cy="4343400"/>
          </a:xfrm>
        </p:spPr>
        <p:txBody>
          <a:bodyPr>
            <a:normAutofit/>
          </a:bodyPr>
          <a:lstStyle/>
          <a:p>
            <a:pPr>
              <a:spcBef>
                <a:spcPct val="40000"/>
              </a:spcBef>
              <a:spcAft>
                <a:spcPts val="2352"/>
              </a:spcAft>
              <a:buClr>
                <a:srgbClr val="003366"/>
              </a:buClr>
            </a:pPr>
            <a:endParaRPr lang="en-US" dirty="0">
              <a:hlinkClick r:id="rId3">
                <a:extLst>
                  <a:ext uri="{A12FA001-AC4F-418D-AE19-62706E023703}">
                    <ahyp:hlinkClr xmlns="" xmlns:ahyp="http://schemas.microsoft.com/office/drawing/2018/hyperlinkcolor" val="tx"/>
                  </a:ext>
                </a:extLst>
              </a:hlinkClick>
            </a:endParaRPr>
          </a:p>
          <a:p>
            <a:pPr>
              <a:spcBef>
                <a:spcPct val="40000"/>
              </a:spcBef>
              <a:spcAft>
                <a:spcPts val="2352"/>
              </a:spcAft>
              <a:buClr>
                <a:srgbClr val="003366"/>
              </a:buClr>
            </a:pPr>
            <a:r>
              <a:rPr lang="en-US" dirty="0"/>
              <a:t>Role of external QA agencies (incl. international)</a:t>
            </a:r>
          </a:p>
          <a:p>
            <a:pPr>
              <a:spcBef>
                <a:spcPct val="40000"/>
              </a:spcBef>
              <a:spcAft>
                <a:spcPts val="2352"/>
              </a:spcAft>
              <a:buClr>
                <a:srgbClr val="003366"/>
              </a:buClr>
            </a:pPr>
            <a:r>
              <a:rPr lang="en-US" dirty="0"/>
              <a:t>QA standards, criteria and processes</a:t>
            </a:r>
          </a:p>
          <a:p>
            <a:pPr>
              <a:spcBef>
                <a:spcPct val="40000"/>
              </a:spcBef>
              <a:spcAft>
                <a:spcPts val="2352"/>
              </a:spcAft>
              <a:buClr>
                <a:srgbClr val="003366"/>
              </a:buClr>
            </a:pPr>
            <a:r>
              <a:rPr lang="en-US" dirty="0"/>
              <a:t>Internal Quality Assurance</a:t>
            </a:r>
          </a:p>
          <a:p>
            <a:pPr>
              <a:spcBef>
                <a:spcPct val="40000"/>
              </a:spcBef>
              <a:spcAft>
                <a:spcPts val="2352"/>
              </a:spcAft>
              <a:buClr>
                <a:srgbClr val="003366"/>
              </a:buClr>
            </a:pPr>
            <a:r>
              <a:rPr lang="en-US" dirty="0"/>
              <a:t>Alignment with Qualifications Frameworks</a:t>
            </a:r>
          </a:p>
        </p:txBody>
      </p:sp>
    </p:spTree>
    <p:extLst>
      <p:ext uri="{BB962C8B-B14F-4D97-AF65-F5344CB8AC3E}">
        <p14:creationId xmlns:p14="http://schemas.microsoft.com/office/powerpoint/2010/main" val="742654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1" end="1"/>
                                            </p:txEl>
                                          </p:spTgt>
                                        </p:tgtEl>
                                        <p:attrNameLst>
                                          <p:attrName>style.visibility</p:attrName>
                                        </p:attrNameLst>
                                      </p:cBhvr>
                                      <p:to>
                                        <p:strVal val="visible"/>
                                      </p:to>
                                    </p:set>
                                    <p:animEffect transition="in" filter="diamond(in)">
                                      <p:cBhvr>
                                        <p:cTn id="7" dur="500"/>
                                        <p:tgtEl>
                                          <p:spTgt spid="7331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2" end="2"/>
                                            </p:txEl>
                                          </p:spTgt>
                                        </p:tgtEl>
                                        <p:attrNameLst>
                                          <p:attrName>style.visibility</p:attrName>
                                        </p:attrNameLst>
                                      </p:cBhvr>
                                      <p:to>
                                        <p:strVal val="visible"/>
                                      </p:to>
                                    </p:set>
                                    <p:animEffect transition="in" filter="diamond(in)">
                                      <p:cBhvr>
                                        <p:cTn id="12" dur="500"/>
                                        <p:tgtEl>
                                          <p:spTgt spid="7331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3" end="3"/>
                                            </p:txEl>
                                          </p:spTgt>
                                        </p:tgtEl>
                                        <p:attrNameLst>
                                          <p:attrName>style.visibility</p:attrName>
                                        </p:attrNameLst>
                                      </p:cBhvr>
                                      <p:to>
                                        <p:strVal val="visible"/>
                                      </p:to>
                                    </p:set>
                                    <p:animEffect transition="in" filter="diamond(in)">
                                      <p:cBhvr>
                                        <p:cTn id="17" dur="500"/>
                                        <p:tgtEl>
                                          <p:spTgt spid="7331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33187">
                                            <p:txEl>
                                              <p:pRg st="4" end="4"/>
                                            </p:txEl>
                                          </p:spTgt>
                                        </p:tgtEl>
                                        <p:attrNameLst>
                                          <p:attrName>style.visibility</p:attrName>
                                        </p:attrNameLst>
                                      </p:cBhvr>
                                      <p:to>
                                        <p:strVal val="visible"/>
                                      </p:to>
                                    </p:set>
                                    <p:animEffect transition="in" filter="diamond(in)">
                                      <p:cBhvr>
                                        <p:cTn id="22" dur="500"/>
                                        <p:tgtEl>
                                          <p:spTgt spid="733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762000" y="152400"/>
            <a:ext cx="8001000" cy="1143000"/>
          </a:xfrm>
        </p:spPr>
        <p:txBody>
          <a:bodyPr/>
          <a:lstStyle/>
          <a:p>
            <a:pPr algn="l" eaLnBrk="1" hangingPunct="1"/>
            <a:r>
              <a:rPr lang="en-US" sz="3600" dirty="0">
                <a:solidFill>
                  <a:srgbClr val="FFFFFF"/>
                </a:solidFill>
              </a:rPr>
              <a:t>QA for Borderless</a:t>
            </a:r>
            <a:br>
              <a:rPr lang="en-US" sz="3600" dirty="0">
                <a:solidFill>
                  <a:srgbClr val="FFFFFF"/>
                </a:solidFill>
              </a:rPr>
            </a:br>
            <a:r>
              <a:rPr lang="en-US" sz="3600" dirty="0">
                <a:solidFill>
                  <a:srgbClr val="FFFFFF"/>
                </a:solidFill>
              </a:rPr>
              <a:t>Institutions / Programs</a:t>
            </a:r>
          </a:p>
        </p:txBody>
      </p:sp>
      <p:sp>
        <p:nvSpPr>
          <p:cNvPr id="733187" name="Rectangle 3"/>
          <p:cNvSpPr>
            <a:spLocks noGrp="1" noChangeArrowheads="1"/>
          </p:cNvSpPr>
          <p:nvPr>
            <p:ph type="body" idx="1"/>
          </p:nvPr>
        </p:nvSpPr>
        <p:spPr>
          <a:xfrm>
            <a:off x="914400" y="1600200"/>
            <a:ext cx="7518400" cy="4343400"/>
          </a:xfrm>
        </p:spPr>
        <p:txBody>
          <a:bodyPr>
            <a:normAutofit/>
          </a:bodyPr>
          <a:lstStyle/>
          <a:p>
            <a:pPr>
              <a:spcBef>
                <a:spcPct val="40000"/>
              </a:spcBef>
              <a:spcAft>
                <a:spcPts val="2352"/>
              </a:spcAft>
              <a:buClr>
                <a:srgbClr val="003366"/>
              </a:buClr>
            </a:pPr>
            <a:endParaRPr lang="en-US" dirty="0">
              <a:hlinkClick r:id="rId3">
                <a:extLst>
                  <a:ext uri="{A12FA001-AC4F-418D-AE19-62706E023703}">
                    <ahyp:hlinkClr xmlns="" xmlns:ahyp="http://schemas.microsoft.com/office/drawing/2018/hyperlinkcolor" val="tx"/>
                  </a:ext>
                </a:extLst>
              </a:hlinkClick>
            </a:endParaRPr>
          </a:p>
          <a:p>
            <a:pPr>
              <a:spcBef>
                <a:spcPct val="40000"/>
              </a:spcBef>
              <a:spcAft>
                <a:spcPts val="2352"/>
              </a:spcAft>
              <a:buClr>
                <a:srgbClr val="003366"/>
              </a:buClr>
            </a:pPr>
            <a:r>
              <a:rPr lang="en-US" dirty="0"/>
              <a:t>Equivalency with standards of mother institution</a:t>
            </a:r>
          </a:p>
          <a:p>
            <a:pPr>
              <a:spcBef>
                <a:spcPct val="40000"/>
              </a:spcBef>
              <a:spcAft>
                <a:spcPts val="2352"/>
              </a:spcAft>
              <a:buClr>
                <a:srgbClr val="003366"/>
              </a:buClr>
            </a:pPr>
            <a:r>
              <a:rPr lang="en-US" dirty="0"/>
              <a:t>Local or international accreditation</a:t>
            </a:r>
          </a:p>
          <a:p>
            <a:pPr>
              <a:spcBef>
                <a:spcPct val="40000"/>
              </a:spcBef>
              <a:spcAft>
                <a:spcPts val="2352"/>
              </a:spcAft>
              <a:buClr>
                <a:srgbClr val="003366"/>
              </a:buClr>
            </a:pPr>
            <a:r>
              <a:rPr lang="en-US" dirty="0"/>
              <a:t>Guarantee of quality (or even better…)</a:t>
            </a:r>
          </a:p>
        </p:txBody>
      </p:sp>
    </p:spTree>
    <p:extLst>
      <p:ext uri="{BB962C8B-B14F-4D97-AF65-F5344CB8AC3E}">
        <p14:creationId xmlns:p14="http://schemas.microsoft.com/office/powerpoint/2010/main" val="409684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1" end="1"/>
                                            </p:txEl>
                                          </p:spTgt>
                                        </p:tgtEl>
                                        <p:attrNameLst>
                                          <p:attrName>style.visibility</p:attrName>
                                        </p:attrNameLst>
                                      </p:cBhvr>
                                      <p:to>
                                        <p:strVal val="visible"/>
                                      </p:to>
                                    </p:set>
                                    <p:animEffect transition="in" filter="diamond(in)">
                                      <p:cBhvr>
                                        <p:cTn id="7" dur="500"/>
                                        <p:tgtEl>
                                          <p:spTgt spid="7331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2" end="2"/>
                                            </p:txEl>
                                          </p:spTgt>
                                        </p:tgtEl>
                                        <p:attrNameLst>
                                          <p:attrName>style.visibility</p:attrName>
                                        </p:attrNameLst>
                                      </p:cBhvr>
                                      <p:to>
                                        <p:strVal val="visible"/>
                                      </p:to>
                                    </p:set>
                                    <p:animEffect transition="in" filter="diamond(in)">
                                      <p:cBhvr>
                                        <p:cTn id="12" dur="500"/>
                                        <p:tgtEl>
                                          <p:spTgt spid="7331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3" end="3"/>
                                            </p:txEl>
                                          </p:spTgt>
                                        </p:tgtEl>
                                        <p:attrNameLst>
                                          <p:attrName>style.visibility</p:attrName>
                                        </p:attrNameLst>
                                      </p:cBhvr>
                                      <p:to>
                                        <p:strVal val="visible"/>
                                      </p:to>
                                    </p:set>
                                    <p:animEffect transition="in" filter="diamond(in)">
                                      <p:cBhvr>
                                        <p:cTn id="17" dur="500"/>
                                        <p:tgtEl>
                                          <p:spTgt spid="733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457200" y="152400"/>
            <a:ext cx="8001000" cy="1143000"/>
          </a:xfrm>
        </p:spPr>
        <p:txBody>
          <a:bodyPr/>
          <a:lstStyle/>
          <a:p>
            <a:pPr eaLnBrk="1" hangingPunct="1"/>
            <a:r>
              <a:rPr lang="en-US" sz="3600" dirty="0">
                <a:solidFill>
                  <a:srgbClr val="FFFFFF"/>
                </a:solidFill>
              </a:rPr>
              <a:t>Role of QA</a:t>
            </a:r>
            <a:br>
              <a:rPr lang="en-US" sz="3600" dirty="0">
                <a:solidFill>
                  <a:srgbClr val="FFFFFF"/>
                </a:solidFill>
              </a:rPr>
            </a:br>
            <a:r>
              <a:rPr lang="en-US" sz="3600" dirty="0">
                <a:solidFill>
                  <a:srgbClr val="FFFFFF"/>
                </a:solidFill>
              </a:rPr>
              <a:t>in an International Perspective</a:t>
            </a:r>
          </a:p>
        </p:txBody>
      </p:sp>
      <p:sp>
        <p:nvSpPr>
          <p:cNvPr id="733187" name="Rectangle 3"/>
          <p:cNvSpPr>
            <a:spLocks noGrp="1" noChangeArrowheads="1"/>
          </p:cNvSpPr>
          <p:nvPr>
            <p:ph type="body" idx="1"/>
          </p:nvPr>
        </p:nvSpPr>
        <p:spPr>
          <a:xfrm>
            <a:off x="914400" y="2286000"/>
            <a:ext cx="7518400" cy="4343400"/>
          </a:xfrm>
        </p:spPr>
        <p:txBody>
          <a:bodyPr>
            <a:normAutofit/>
          </a:bodyPr>
          <a:lstStyle/>
          <a:p>
            <a:pPr>
              <a:spcBef>
                <a:spcPts val="1200"/>
              </a:spcBef>
              <a:spcAft>
                <a:spcPts val="1800"/>
              </a:spcAft>
              <a:buClr>
                <a:srgbClr val="003366"/>
              </a:buClr>
            </a:pPr>
            <a:r>
              <a:rPr lang="en-US" dirty="0"/>
              <a:t>Trust</a:t>
            </a:r>
          </a:p>
          <a:p>
            <a:pPr>
              <a:spcBef>
                <a:spcPts val="1200"/>
              </a:spcBef>
              <a:spcAft>
                <a:spcPts val="1800"/>
              </a:spcAft>
              <a:buClr>
                <a:srgbClr val="003366"/>
              </a:buClr>
            </a:pPr>
            <a:r>
              <a:rPr lang="en-US" dirty="0"/>
              <a:t>Transparency</a:t>
            </a:r>
          </a:p>
          <a:p>
            <a:pPr>
              <a:spcBef>
                <a:spcPts val="1200"/>
              </a:spcBef>
              <a:spcAft>
                <a:spcPts val="1800"/>
              </a:spcAft>
              <a:buClr>
                <a:srgbClr val="003366"/>
              </a:buClr>
            </a:pPr>
            <a:r>
              <a:rPr lang="en-US" dirty="0"/>
              <a:t>Relevance</a:t>
            </a:r>
          </a:p>
        </p:txBody>
      </p:sp>
    </p:spTree>
    <p:extLst>
      <p:ext uri="{BB962C8B-B14F-4D97-AF65-F5344CB8AC3E}">
        <p14:creationId xmlns:p14="http://schemas.microsoft.com/office/powerpoint/2010/main" val="1076396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2" end="2"/>
                                            </p:txEl>
                                          </p:spTgt>
                                        </p:tgtEl>
                                        <p:attrNameLst>
                                          <p:attrName>style.visibility</p:attrName>
                                        </p:attrNameLst>
                                      </p:cBhvr>
                                      <p:to>
                                        <p:strVal val="visible"/>
                                      </p:to>
                                    </p:set>
                                    <p:animEffect transition="in" filter="diamond(in)">
                                      <p:cBhvr>
                                        <p:cTn id="17" dur="500"/>
                                        <p:tgtEl>
                                          <p:spTgt spid="7331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457200" y="152400"/>
            <a:ext cx="8001000" cy="1143000"/>
          </a:xfrm>
        </p:spPr>
        <p:txBody>
          <a:bodyPr/>
          <a:lstStyle/>
          <a:p>
            <a:pPr eaLnBrk="1" hangingPunct="1"/>
            <a:r>
              <a:rPr lang="en-US" sz="3600" dirty="0">
                <a:solidFill>
                  <a:srgbClr val="FFFFFF"/>
                </a:solidFill>
              </a:rPr>
              <a:t>Role of QA</a:t>
            </a:r>
            <a:br>
              <a:rPr lang="en-US" sz="3600" dirty="0">
                <a:solidFill>
                  <a:srgbClr val="FFFFFF"/>
                </a:solidFill>
              </a:rPr>
            </a:br>
            <a:r>
              <a:rPr lang="en-US" sz="3600" dirty="0">
                <a:solidFill>
                  <a:srgbClr val="FFFFFF"/>
                </a:solidFill>
              </a:rPr>
              <a:t>in an International Perspective</a:t>
            </a:r>
          </a:p>
        </p:txBody>
      </p:sp>
      <p:sp>
        <p:nvSpPr>
          <p:cNvPr id="733187" name="Rectangle 3"/>
          <p:cNvSpPr>
            <a:spLocks noGrp="1" noChangeArrowheads="1"/>
          </p:cNvSpPr>
          <p:nvPr>
            <p:ph type="body" idx="1"/>
          </p:nvPr>
        </p:nvSpPr>
        <p:spPr>
          <a:xfrm>
            <a:off x="914400" y="2286000"/>
            <a:ext cx="7518400" cy="4343400"/>
          </a:xfrm>
        </p:spPr>
        <p:txBody>
          <a:bodyPr>
            <a:normAutofit/>
          </a:bodyPr>
          <a:lstStyle/>
          <a:p>
            <a:pPr>
              <a:spcBef>
                <a:spcPts val="1200"/>
              </a:spcBef>
              <a:spcAft>
                <a:spcPts val="1800"/>
              </a:spcAft>
              <a:buClr>
                <a:srgbClr val="003366"/>
              </a:buClr>
            </a:pPr>
            <a:r>
              <a:rPr lang="en-US" dirty="0"/>
              <a:t>Collaborative platforms for sharing of experience and capacity building </a:t>
            </a:r>
          </a:p>
          <a:p>
            <a:pPr>
              <a:spcBef>
                <a:spcPts val="1200"/>
              </a:spcBef>
              <a:spcAft>
                <a:spcPts val="1200"/>
              </a:spcAft>
              <a:buClr>
                <a:srgbClr val="003366"/>
              </a:buClr>
            </a:pPr>
            <a:r>
              <a:rPr lang="en-US" dirty="0"/>
              <a:t>Outcome-based quality assurance open to innovative practices and cultural diversity</a:t>
            </a:r>
          </a:p>
        </p:txBody>
      </p:sp>
    </p:spTree>
    <p:extLst>
      <p:ext uri="{BB962C8B-B14F-4D97-AF65-F5344CB8AC3E}">
        <p14:creationId xmlns:p14="http://schemas.microsoft.com/office/powerpoint/2010/main" val="3093395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p:txBody>
          <a:bodyPr/>
          <a:lstStyle/>
          <a:p>
            <a:pPr>
              <a:lnSpc>
                <a:spcPct val="75000"/>
              </a:lnSpc>
            </a:pPr>
            <a:r>
              <a:rPr lang="zh-TW" altLang="en-US" dirty="0">
                <a:ea typeface="PMingLiU" pitchFamily="18" charset="-120"/>
              </a:rPr>
              <a:t/>
            </a:r>
            <a:br>
              <a:rPr lang="zh-TW" altLang="en-US" dirty="0">
                <a:ea typeface="PMingLiU" pitchFamily="18" charset="-120"/>
              </a:rPr>
            </a:br>
            <a:r>
              <a:rPr lang="zh-TW" altLang="en-US" dirty="0">
                <a:ea typeface="PMingLiU" pitchFamily="18" charset="-120"/>
              </a:rPr>
              <a:t>  </a:t>
            </a:r>
            <a:br>
              <a:rPr lang="zh-TW" altLang="en-US" dirty="0">
                <a:ea typeface="PMingLiU" pitchFamily="18" charset="-120"/>
              </a:rPr>
            </a:br>
            <a:r>
              <a:rPr lang="zh-TW" altLang="en-US" dirty="0">
                <a:ea typeface="PMingLiU" pitchFamily="18" charset="-120"/>
              </a:rPr>
              <a:t/>
            </a:r>
            <a:br>
              <a:rPr lang="zh-TW" altLang="en-US" dirty="0">
                <a:ea typeface="PMingLiU" pitchFamily="18" charset="-120"/>
              </a:rPr>
            </a:br>
            <a:r>
              <a:rPr lang="en-US" altLang="zh-TW" dirty="0">
                <a:ea typeface="PMingLiU" pitchFamily="18" charset="-120"/>
              </a:rPr>
              <a:t/>
            </a:r>
            <a:br>
              <a:rPr lang="en-US" altLang="zh-TW" dirty="0">
                <a:ea typeface="PMingLiU" pitchFamily="18" charset="-120"/>
              </a:rPr>
            </a:br>
            <a:r>
              <a:rPr lang="en-US" altLang="zh-TW" dirty="0">
                <a:ea typeface="PMingLiU" pitchFamily="18" charset="-120"/>
              </a:rPr>
              <a:t/>
            </a:r>
            <a:br>
              <a:rPr lang="en-US" altLang="zh-TW" dirty="0">
                <a:ea typeface="PMingLiU" pitchFamily="18" charset="-120"/>
              </a:rPr>
            </a:br>
            <a:r>
              <a:rPr lang="en-US" altLang="zh-TW" b="0" dirty="0">
                <a:solidFill>
                  <a:schemeClr val="tx1"/>
                </a:solidFill>
                <a:ea typeface="PMingLiU" pitchFamily="18" charset="-120"/>
              </a:rPr>
              <a:t/>
            </a:r>
            <a:br>
              <a:rPr lang="en-US" altLang="zh-TW" b="0" dirty="0">
                <a:solidFill>
                  <a:schemeClr val="tx1"/>
                </a:solidFill>
                <a:ea typeface="PMingLiU" pitchFamily="18" charset="-120"/>
              </a:rPr>
            </a:br>
            <a:r>
              <a:rPr lang="en-US" altLang="zh-TW" dirty="0">
                <a:solidFill>
                  <a:schemeClr val="tx1"/>
                </a:solidFill>
                <a:ea typeface="PMingLiU" pitchFamily="18" charset="-120"/>
              </a:rPr>
              <a:t/>
            </a:r>
            <a:br>
              <a:rPr lang="en-US" altLang="zh-TW" dirty="0">
                <a:solidFill>
                  <a:schemeClr val="tx1"/>
                </a:solidFill>
                <a:ea typeface="PMingLiU" pitchFamily="18" charset="-120"/>
              </a:rPr>
            </a:br>
            <a:endParaRPr lang="en-US" altLang="zh-TW" dirty="0">
              <a:solidFill>
                <a:schemeClr val="tx1"/>
              </a:solidFill>
              <a:ea typeface="PMingLiU" pitchFamily="18" charset="-120"/>
            </a:endParaRPr>
          </a:p>
        </p:txBody>
      </p:sp>
      <p:sp>
        <p:nvSpPr>
          <p:cNvPr id="881667" name="Rectangle 3"/>
          <p:cNvSpPr>
            <a:spLocks noGrp="1" noChangeArrowheads="1"/>
          </p:cNvSpPr>
          <p:nvPr>
            <p:ph type="body" idx="1"/>
          </p:nvPr>
        </p:nvSpPr>
        <p:spPr/>
        <p:txBody>
          <a:bodyPr/>
          <a:lstStyle/>
          <a:p>
            <a:endParaRPr lang="zh-TW" altLang="en-US">
              <a:ea typeface="PMingLiU" pitchFamily="18" charset="-120"/>
            </a:endParaRPr>
          </a:p>
          <a:p>
            <a:endParaRPr lang="zh-TW" altLang="en-US">
              <a:ea typeface="PMingLiU" pitchFamily="18" charset="-120"/>
            </a:endParaRPr>
          </a:p>
          <a:p>
            <a:endParaRPr lang="zh-TW" altLang="en-US">
              <a:ea typeface="PMingLiU" pitchFamily="18" charset="-120"/>
            </a:endParaRPr>
          </a:p>
          <a:p>
            <a:endParaRPr lang="zh-TW" altLang="en-US">
              <a:ea typeface="PMingLiU" pitchFamily="18" charset="-120"/>
            </a:endParaRPr>
          </a:p>
          <a:p>
            <a:endParaRPr lang="zh-TW" altLang="en-US">
              <a:ea typeface="PMingLiU" pitchFamily="18" charset="-120"/>
            </a:endParaRPr>
          </a:p>
        </p:txBody>
      </p:sp>
      <p:sp>
        <p:nvSpPr>
          <p:cNvPr id="881668" name="WordArt 4"/>
          <p:cNvSpPr>
            <a:spLocks noChangeArrowheads="1" noChangeShapeType="1" noTextEdit="1"/>
          </p:cNvSpPr>
          <p:nvPr/>
        </p:nvSpPr>
        <p:spPr bwMode="auto">
          <a:xfrm>
            <a:off x="1066800" y="2514600"/>
            <a:ext cx="7086600" cy="2590799"/>
          </a:xfrm>
          <a:prstGeom prst="rect">
            <a:avLst/>
          </a:prstGeom>
        </p:spPr>
        <p:txBody>
          <a:bodyPr wrap="none" fromWordArt="1">
            <a:prstTxWarp prst="textSlantUp">
              <a:avLst>
                <a:gd name="adj" fmla="val 32056"/>
              </a:avLst>
            </a:prstTxWarp>
          </a:bodyPr>
          <a:lstStyle/>
          <a:p>
            <a:r>
              <a:rPr lang="en-US"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Conclusion:</a:t>
            </a:r>
          </a:p>
          <a:p>
            <a:r>
              <a:rPr lang="en-US" sz="3600" kern="1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Cultural Diversity as Enrichment</a:t>
            </a:r>
          </a:p>
        </p:txBody>
      </p:sp>
    </p:spTree>
    <p:extLst>
      <p:ext uri="{BB962C8B-B14F-4D97-AF65-F5344CB8AC3E}">
        <p14:creationId xmlns:p14="http://schemas.microsoft.com/office/powerpoint/2010/main" val="23456468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876" y="-270156"/>
            <a:ext cx="8042276" cy="1336956"/>
          </a:xfrm>
        </p:spPr>
        <p:txBody>
          <a:bodyPr/>
          <a:lstStyle/>
          <a:p>
            <a:r>
              <a:rPr lang="en-US" sz="3600" dirty="0" err="1">
                <a:solidFill>
                  <a:schemeClr val="bg1"/>
                </a:solidFill>
              </a:rPr>
              <a:t>Quizz</a:t>
            </a:r>
            <a:endParaRPr lang="en-US" sz="3600" dirty="0">
              <a:solidFill>
                <a:schemeClr val="bg1"/>
              </a:solidFill>
            </a:endParaRPr>
          </a:p>
        </p:txBody>
      </p:sp>
      <p:sp>
        <p:nvSpPr>
          <p:cNvPr id="3" name="Content Placeholder 2"/>
          <p:cNvSpPr>
            <a:spLocks noGrp="1"/>
          </p:cNvSpPr>
          <p:nvPr>
            <p:ph idx="1"/>
          </p:nvPr>
        </p:nvSpPr>
        <p:spPr>
          <a:xfrm>
            <a:off x="533400" y="2133600"/>
            <a:ext cx="8042276" cy="4343400"/>
          </a:xfrm>
        </p:spPr>
        <p:txBody>
          <a:bodyPr/>
          <a:lstStyle/>
          <a:p>
            <a:pPr>
              <a:lnSpc>
                <a:spcPct val="150000"/>
              </a:lnSpc>
              <a:buClr>
                <a:srgbClr val="000090"/>
              </a:buClr>
            </a:pPr>
            <a:r>
              <a:rPr lang="en-US" dirty="0"/>
              <a:t>Saudi Arabia?</a:t>
            </a:r>
          </a:p>
          <a:p>
            <a:pPr>
              <a:lnSpc>
                <a:spcPct val="150000"/>
              </a:lnSpc>
              <a:buClr>
                <a:srgbClr val="000090"/>
              </a:buClr>
            </a:pPr>
            <a:r>
              <a:rPr lang="en-US" dirty="0"/>
              <a:t>Arab United Emirates?</a:t>
            </a:r>
          </a:p>
          <a:p>
            <a:pPr>
              <a:lnSpc>
                <a:spcPct val="150000"/>
              </a:lnSpc>
              <a:buClr>
                <a:srgbClr val="000090"/>
              </a:buClr>
            </a:pPr>
            <a:r>
              <a:rPr lang="en-US" dirty="0"/>
              <a:t>Germany?</a:t>
            </a:r>
          </a:p>
        </p:txBody>
      </p:sp>
    </p:spTree>
    <p:extLst>
      <p:ext uri="{BB962C8B-B14F-4D97-AF65-F5344CB8AC3E}">
        <p14:creationId xmlns:p14="http://schemas.microsoft.com/office/powerpoint/2010/main" val="2640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F78DB9-E92F-C548-8B19-B381677240A5}"/>
              </a:ext>
            </a:extLst>
          </p:cNvPr>
          <p:cNvSpPr>
            <a:spLocks noGrp="1"/>
          </p:cNvSpPr>
          <p:nvPr>
            <p:ph type="title"/>
          </p:nvPr>
        </p:nvSpPr>
        <p:spPr>
          <a:xfrm>
            <a:off x="549275" y="107576"/>
            <a:ext cx="8042276" cy="654424"/>
          </a:xfrm>
        </p:spPr>
        <p:txBody>
          <a:bodyPr/>
          <a:lstStyle/>
          <a:p>
            <a:endParaRPr lang="en-US" dirty="0"/>
          </a:p>
        </p:txBody>
      </p:sp>
      <p:pic>
        <p:nvPicPr>
          <p:cNvPr id="5" name="Content Placeholder 4">
            <a:extLst>
              <a:ext uri="{FF2B5EF4-FFF2-40B4-BE49-F238E27FC236}">
                <a16:creationId xmlns="" xmlns:a16="http://schemas.microsoft.com/office/drawing/2014/main" id="{18110369-8C6C-4B42-AEDF-40E8781933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3516" y="1447800"/>
            <a:ext cx="10207516" cy="5410200"/>
          </a:xfrm>
        </p:spPr>
      </p:pic>
    </p:spTree>
    <p:extLst>
      <p:ext uri="{BB962C8B-B14F-4D97-AF65-F5344CB8AC3E}">
        <p14:creationId xmlns:p14="http://schemas.microsoft.com/office/powerpoint/2010/main" val="2601212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ctrTitle"/>
          </p:nvPr>
        </p:nvSpPr>
        <p:spPr>
          <a:xfrm>
            <a:off x="359842" y="-734267"/>
            <a:ext cx="6498158" cy="1724867"/>
          </a:xfrm>
        </p:spPr>
        <p:txBody>
          <a:bodyPr/>
          <a:lstStyle/>
          <a:p>
            <a:r>
              <a:rPr lang="en-US" sz="3600" dirty="0">
                <a:solidFill>
                  <a:srgbClr val="FFFFFF"/>
                </a:solidFill>
              </a:rPr>
              <a:t>Educational Neuroscience</a:t>
            </a:r>
          </a:p>
        </p:txBody>
      </p:sp>
      <p:sp>
        <p:nvSpPr>
          <p:cNvPr id="8" name="Subtitle 7"/>
          <p:cNvSpPr>
            <a:spLocks noGrp="1"/>
          </p:cNvSpPr>
          <p:nvPr>
            <p:ph type="subTitle" idx="1"/>
          </p:nvPr>
        </p:nvSpPr>
        <p:spPr/>
        <p:txBody>
          <a:bodyPr/>
          <a:lstStyle/>
          <a:p>
            <a:endParaRPr lang="en-US"/>
          </a:p>
        </p:txBody>
      </p:sp>
      <p:pic>
        <p:nvPicPr>
          <p:cNvPr id="2" name="Picture 1" descr="Screenshot 2018-07-09 06.32.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63700"/>
            <a:ext cx="8229600" cy="4965700"/>
          </a:xfrm>
          <a:prstGeom prst="rect">
            <a:avLst/>
          </a:prstGeom>
        </p:spPr>
      </p:pic>
    </p:spTree>
    <p:extLst>
      <p:ext uri="{BB962C8B-B14F-4D97-AF65-F5344CB8AC3E}">
        <p14:creationId xmlns:p14="http://schemas.microsoft.com/office/powerpoint/2010/main" val="3092889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 xmlns:a16="http://schemas.microsoft.com/office/drawing/2014/main" id="{BC7BFF3A-708B-E342-8BC4-3820036F44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0" y="3924300"/>
            <a:ext cx="5181600" cy="2933700"/>
          </a:xfrm>
        </p:spPr>
      </p:pic>
      <p:pic>
        <p:nvPicPr>
          <p:cNvPr id="11" name="Picture 10">
            <a:extLst>
              <a:ext uri="{FF2B5EF4-FFF2-40B4-BE49-F238E27FC236}">
                <a16:creationId xmlns="" xmlns:a16="http://schemas.microsoft.com/office/drawing/2014/main" id="{E7D7823B-D763-B245-BB62-2ED97EF7D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436"/>
            <a:ext cx="5884146" cy="3908448"/>
          </a:xfrm>
          <a:prstGeom prst="rect">
            <a:avLst/>
          </a:prstGeom>
        </p:spPr>
      </p:pic>
    </p:spTree>
    <p:extLst>
      <p:ext uri="{BB962C8B-B14F-4D97-AF65-F5344CB8AC3E}">
        <p14:creationId xmlns:p14="http://schemas.microsoft.com/office/powerpoint/2010/main" val="133027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00327"/>
            <a:ext cx="9144000" cy="5114544"/>
          </a:xfrm>
          <a:prstGeom prst="rect">
            <a:avLst/>
          </a:prstGeom>
        </p:spPr>
      </p:pic>
      <p:sp>
        <p:nvSpPr>
          <p:cNvPr id="2" name="Title 1"/>
          <p:cNvSpPr>
            <a:spLocks noGrp="1"/>
          </p:cNvSpPr>
          <p:nvPr>
            <p:ph type="ctrTitle"/>
          </p:nvPr>
        </p:nvSpPr>
        <p:spPr>
          <a:xfrm>
            <a:off x="457200" y="-228600"/>
            <a:ext cx="9144000" cy="1470025"/>
          </a:xfrm>
        </p:spPr>
        <p:txBody>
          <a:bodyPr/>
          <a:lstStyle/>
          <a:p>
            <a:pPr algn="l">
              <a:lnSpc>
                <a:spcPct val="80000"/>
              </a:lnSpc>
            </a:pPr>
            <a:r>
              <a:rPr lang="en-US" dirty="0">
                <a:solidFill>
                  <a:srgbClr val="FFFFFF"/>
                </a:solidFill>
              </a:rPr>
              <a:t>Learning is not</a:t>
            </a:r>
            <a:br>
              <a:rPr lang="en-US" dirty="0">
                <a:solidFill>
                  <a:srgbClr val="FFFFFF"/>
                </a:solidFill>
              </a:rPr>
            </a:br>
            <a:r>
              <a:rPr lang="en-US" dirty="0">
                <a:solidFill>
                  <a:srgbClr val="FFFFFF"/>
                </a:solidFill>
              </a:rPr>
              <a:t>a spectator sport</a:t>
            </a:r>
          </a:p>
        </p:txBody>
      </p:sp>
    </p:spTree>
    <p:extLst>
      <p:ext uri="{BB962C8B-B14F-4D97-AF65-F5344CB8AC3E}">
        <p14:creationId xmlns:p14="http://schemas.microsoft.com/office/powerpoint/2010/main" val="403653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076" y="-41556"/>
            <a:ext cx="8042276" cy="1336956"/>
          </a:xfrm>
        </p:spPr>
        <p:txBody>
          <a:bodyPr/>
          <a:lstStyle/>
          <a:p>
            <a:r>
              <a:rPr lang="es-ES_tradnl" sz="3600" dirty="0" err="1">
                <a:solidFill>
                  <a:srgbClr val="FFFFFF"/>
                </a:solidFill>
              </a:rPr>
              <a:t>Student-Centered</a:t>
            </a:r>
            <a:r>
              <a:rPr lang="es-ES_tradnl" sz="3600" dirty="0">
                <a:solidFill>
                  <a:srgbClr val="FFFFFF"/>
                </a:solidFill>
              </a:rPr>
              <a:t/>
            </a:r>
            <a:br>
              <a:rPr lang="es-ES_tradnl" sz="3600" dirty="0">
                <a:solidFill>
                  <a:srgbClr val="FFFFFF"/>
                </a:solidFill>
              </a:rPr>
            </a:br>
            <a:r>
              <a:rPr lang="es-ES_tradnl" sz="3600" dirty="0" err="1">
                <a:solidFill>
                  <a:srgbClr val="FFFFFF"/>
                </a:solidFill>
              </a:rPr>
              <a:t>Learrning</a:t>
            </a:r>
            <a:endParaRPr lang="es-ES_tradnl" sz="3600" dirty="0">
              <a:solidFill>
                <a:srgbClr val="FFFFFF"/>
              </a:solidFill>
            </a:endParaRPr>
          </a:p>
        </p:txBody>
      </p:sp>
      <p:sp>
        <p:nvSpPr>
          <p:cNvPr id="3" name="Content Placeholder 2"/>
          <p:cNvSpPr>
            <a:spLocks noGrp="1"/>
          </p:cNvSpPr>
          <p:nvPr>
            <p:ph idx="1"/>
          </p:nvPr>
        </p:nvSpPr>
        <p:spPr>
          <a:xfrm>
            <a:off x="914400" y="2133600"/>
            <a:ext cx="7661276" cy="4343400"/>
          </a:xfrm>
        </p:spPr>
        <p:txBody>
          <a:bodyPr>
            <a:normAutofit/>
          </a:bodyPr>
          <a:lstStyle/>
          <a:p>
            <a:pPr>
              <a:spcAft>
                <a:spcPts val="1200"/>
              </a:spcAft>
              <a:buClr>
                <a:srgbClr val="003366"/>
              </a:buClr>
            </a:pPr>
            <a:r>
              <a:rPr lang="es-ES_tradnl" dirty="0" err="1"/>
              <a:t>Sparking</a:t>
            </a:r>
            <a:r>
              <a:rPr lang="es-ES_tradnl" dirty="0"/>
              <a:t> </a:t>
            </a:r>
            <a:r>
              <a:rPr lang="es-ES_tradnl" dirty="0" err="1"/>
              <a:t>Curiosity</a:t>
            </a:r>
            <a:endParaRPr lang="es-ES_tradnl" dirty="0"/>
          </a:p>
          <a:p>
            <a:pPr lvl="1">
              <a:spcAft>
                <a:spcPts val="1200"/>
              </a:spcAft>
              <a:buClr>
                <a:srgbClr val="003366"/>
              </a:buClr>
            </a:pPr>
            <a:r>
              <a:rPr lang="es-ES_tradnl" dirty="0" err="1"/>
              <a:t>Igniting</a:t>
            </a:r>
            <a:r>
              <a:rPr lang="es-ES_tradnl" dirty="0"/>
              <a:t> </a:t>
            </a:r>
            <a:r>
              <a:rPr lang="es-ES_tradnl" dirty="0" err="1"/>
              <a:t>Passion</a:t>
            </a:r>
            <a:endParaRPr lang="es-ES_tradnl" dirty="0"/>
          </a:p>
          <a:p>
            <a:pPr lvl="2">
              <a:spcAft>
                <a:spcPts val="1200"/>
              </a:spcAft>
              <a:buClr>
                <a:srgbClr val="003366"/>
              </a:buClr>
            </a:pPr>
            <a:r>
              <a:rPr lang="es-ES_tradnl" dirty="0" err="1"/>
              <a:t>Unleashing</a:t>
            </a:r>
            <a:r>
              <a:rPr lang="es-ES_tradnl" dirty="0"/>
              <a:t> </a:t>
            </a:r>
            <a:r>
              <a:rPr lang="es-ES_tradnl" dirty="0" err="1"/>
              <a:t>Genius</a:t>
            </a:r>
            <a:endParaRPr lang="es-ES_tradnl" dirty="0"/>
          </a:p>
          <a:p>
            <a:pPr>
              <a:spcAft>
                <a:spcPts val="1200"/>
              </a:spcAft>
              <a:buClr>
                <a:srgbClr val="003366"/>
              </a:buClr>
            </a:pPr>
            <a:r>
              <a:rPr lang="es-ES_tradnl" dirty="0" err="1"/>
              <a:t>Importance</a:t>
            </a:r>
            <a:r>
              <a:rPr lang="es-ES_tradnl" dirty="0"/>
              <a:t> of peer </a:t>
            </a:r>
            <a:r>
              <a:rPr lang="es-ES_tradnl" dirty="0" err="1"/>
              <a:t>learning</a:t>
            </a:r>
            <a:r>
              <a:rPr lang="es-ES_tradnl" dirty="0"/>
              <a:t> and </a:t>
            </a:r>
            <a:r>
              <a:rPr lang="es-ES_tradnl" dirty="0" err="1"/>
              <a:t>group</a:t>
            </a:r>
            <a:r>
              <a:rPr lang="es-ES_tradnl" dirty="0"/>
              <a:t> </a:t>
            </a:r>
            <a:r>
              <a:rPr lang="es-ES_tradnl" dirty="0" err="1"/>
              <a:t>learning</a:t>
            </a:r>
            <a:r>
              <a:rPr lang="es-ES_tradnl" dirty="0"/>
              <a:t> in </a:t>
            </a:r>
            <a:r>
              <a:rPr lang="es-ES_tradnl" dirty="0" err="1"/>
              <a:t>teams</a:t>
            </a:r>
            <a:endParaRPr lang="es-ES_tradnl" dirty="0"/>
          </a:p>
          <a:p>
            <a:pPr>
              <a:spcAft>
                <a:spcPts val="1200"/>
              </a:spcAft>
              <a:buClr>
                <a:srgbClr val="003366"/>
              </a:buClr>
            </a:pPr>
            <a:r>
              <a:rPr lang="es-ES_tradnl" dirty="0"/>
              <a:t>Positive role of </a:t>
            </a:r>
            <a:r>
              <a:rPr lang="es-ES_tradnl" dirty="0" err="1"/>
              <a:t>diversity</a:t>
            </a:r>
            <a:endParaRPr lang="es-ES_tradnl" dirty="0"/>
          </a:p>
          <a:p>
            <a:endParaRPr lang="en-US" dirty="0"/>
          </a:p>
        </p:txBody>
      </p:sp>
    </p:spTree>
    <p:extLst>
      <p:ext uri="{BB962C8B-B14F-4D97-AF65-F5344CB8AC3E}">
        <p14:creationId xmlns:p14="http://schemas.microsoft.com/office/powerpoint/2010/main" val="160587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shot 2016-02-26 17.24.43.png"/>
          <p:cNvPicPr>
            <a:picLocks noGrp="1" noChangeAspect="1"/>
          </p:cNvPicPr>
          <p:nvPr>
            <p:ph idx="1"/>
          </p:nvPr>
        </p:nvPicPr>
        <p:blipFill>
          <a:blip r:embed="rId2">
            <a:extLst>
              <a:ext uri="{28A0092B-C50C-407E-A947-70E740481C1C}">
                <a14:useLocalDpi xmlns:a14="http://schemas.microsoft.com/office/drawing/2010/main" val="0"/>
              </a:ext>
            </a:extLst>
          </a:blip>
          <a:srcRect l="-12950" r="-12950"/>
          <a:stretch>
            <a:fillRect/>
          </a:stretch>
        </p:blipFill>
        <p:spPr>
          <a:xfrm>
            <a:off x="-1219200" y="0"/>
            <a:ext cx="11582400" cy="6304248"/>
          </a:xfrm>
        </p:spPr>
      </p:pic>
    </p:spTree>
    <p:extLst>
      <p:ext uri="{BB962C8B-B14F-4D97-AF65-F5344CB8AC3E}">
        <p14:creationId xmlns:p14="http://schemas.microsoft.com/office/powerpoint/2010/main" val="388961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685800" y="-76200"/>
            <a:ext cx="8001000" cy="1143000"/>
          </a:xfrm>
        </p:spPr>
        <p:txBody>
          <a:bodyPr/>
          <a:lstStyle/>
          <a:p>
            <a:pPr algn="l" eaLnBrk="1" hangingPunct="1"/>
            <a:r>
              <a:rPr lang="en-US" sz="3600" dirty="0">
                <a:solidFill>
                  <a:srgbClr val="FFFFFF"/>
                </a:solidFill>
              </a:rPr>
              <a:t>Culture is multi-dimensional</a:t>
            </a:r>
          </a:p>
        </p:txBody>
      </p:sp>
      <p:sp>
        <p:nvSpPr>
          <p:cNvPr id="733187" name="Rectangle 3"/>
          <p:cNvSpPr>
            <a:spLocks noGrp="1" noChangeArrowheads="1"/>
          </p:cNvSpPr>
          <p:nvPr>
            <p:ph type="body" idx="1"/>
          </p:nvPr>
        </p:nvSpPr>
        <p:spPr>
          <a:xfrm>
            <a:off x="914400" y="1981200"/>
            <a:ext cx="7518400" cy="4800600"/>
          </a:xfrm>
        </p:spPr>
        <p:txBody>
          <a:bodyPr>
            <a:normAutofit/>
          </a:bodyPr>
          <a:lstStyle/>
          <a:p>
            <a:pPr eaLnBrk="1" hangingPunct="1">
              <a:lnSpc>
                <a:spcPct val="150000"/>
              </a:lnSpc>
              <a:spcBef>
                <a:spcPts val="400"/>
              </a:spcBef>
              <a:spcAft>
                <a:spcPts val="400"/>
              </a:spcAft>
              <a:buClr>
                <a:srgbClr val="003366"/>
              </a:buClr>
            </a:pPr>
            <a:r>
              <a:rPr lang="en-US" dirty="0"/>
              <a:t>Nationality</a:t>
            </a:r>
          </a:p>
          <a:p>
            <a:pPr eaLnBrk="1" hangingPunct="1">
              <a:lnSpc>
                <a:spcPct val="150000"/>
              </a:lnSpc>
              <a:spcBef>
                <a:spcPts val="400"/>
              </a:spcBef>
              <a:spcAft>
                <a:spcPts val="400"/>
              </a:spcAft>
              <a:buClr>
                <a:srgbClr val="003366"/>
              </a:buClr>
            </a:pPr>
            <a:r>
              <a:rPr lang="en-US" dirty="0"/>
              <a:t>Ethnic groups (language, religion)</a:t>
            </a:r>
          </a:p>
          <a:p>
            <a:pPr eaLnBrk="1" hangingPunct="1">
              <a:lnSpc>
                <a:spcPct val="150000"/>
              </a:lnSpc>
              <a:spcBef>
                <a:spcPts val="400"/>
              </a:spcBef>
              <a:spcAft>
                <a:spcPts val="400"/>
              </a:spcAft>
              <a:buClr>
                <a:srgbClr val="003366"/>
              </a:buClr>
            </a:pPr>
            <a:r>
              <a:rPr lang="en-US" dirty="0"/>
              <a:t>Refugees</a:t>
            </a:r>
          </a:p>
          <a:p>
            <a:pPr eaLnBrk="1" hangingPunct="1">
              <a:lnSpc>
                <a:spcPct val="150000"/>
              </a:lnSpc>
              <a:spcBef>
                <a:spcPts val="400"/>
              </a:spcBef>
              <a:spcAft>
                <a:spcPts val="400"/>
              </a:spcAft>
              <a:buClr>
                <a:srgbClr val="003366"/>
              </a:buClr>
            </a:pPr>
            <a:r>
              <a:rPr lang="en-US" dirty="0"/>
              <a:t>Social groups</a:t>
            </a:r>
          </a:p>
          <a:p>
            <a:pPr lvl="1">
              <a:lnSpc>
                <a:spcPct val="150000"/>
              </a:lnSpc>
              <a:spcBef>
                <a:spcPts val="400"/>
              </a:spcBef>
              <a:spcAft>
                <a:spcPts val="400"/>
              </a:spcAft>
              <a:buClr>
                <a:srgbClr val="003366"/>
              </a:buClr>
            </a:pPr>
            <a:r>
              <a:rPr lang="en-US" dirty="0"/>
              <a:t>Los Andes</a:t>
            </a:r>
          </a:p>
          <a:p>
            <a:pPr lvl="1">
              <a:lnSpc>
                <a:spcPct val="150000"/>
              </a:lnSpc>
              <a:spcBef>
                <a:spcPts val="400"/>
              </a:spcBef>
              <a:spcAft>
                <a:spcPts val="400"/>
              </a:spcAft>
              <a:buClr>
                <a:srgbClr val="003366"/>
              </a:buClr>
            </a:pPr>
            <a:r>
              <a:rPr lang="en-US" dirty="0"/>
              <a:t>Cambridge</a:t>
            </a:r>
          </a:p>
          <a:p>
            <a:pPr eaLnBrk="1" hangingPunct="1">
              <a:spcBef>
                <a:spcPct val="40000"/>
              </a:spcBef>
              <a:spcAft>
                <a:spcPct val="40000"/>
              </a:spcAft>
              <a:buClr>
                <a:schemeClr val="accent6">
                  <a:lumMod val="75000"/>
                </a:schemeClr>
              </a:buClr>
            </a:pPr>
            <a:endParaRPr lang="en-US" dirty="0"/>
          </a:p>
        </p:txBody>
      </p:sp>
    </p:spTree>
    <p:extLst>
      <p:ext uri="{BB962C8B-B14F-4D97-AF65-F5344CB8AC3E}">
        <p14:creationId xmlns:p14="http://schemas.microsoft.com/office/powerpoint/2010/main" val="3657353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2" end="2"/>
                                            </p:txEl>
                                          </p:spTgt>
                                        </p:tgtEl>
                                        <p:attrNameLst>
                                          <p:attrName>style.visibility</p:attrName>
                                        </p:attrNameLst>
                                      </p:cBhvr>
                                      <p:to>
                                        <p:strVal val="visible"/>
                                      </p:to>
                                    </p:set>
                                    <p:animEffect transition="in" filter="diamond(in)">
                                      <p:cBhvr>
                                        <p:cTn id="17" dur="500"/>
                                        <p:tgtEl>
                                          <p:spTgt spid="7331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33187">
                                            <p:txEl>
                                              <p:pRg st="3" end="3"/>
                                            </p:txEl>
                                          </p:spTgt>
                                        </p:tgtEl>
                                        <p:attrNameLst>
                                          <p:attrName>style.visibility</p:attrName>
                                        </p:attrNameLst>
                                      </p:cBhvr>
                                      <p:to>
                                        <p:strVal val="visible"/>
                                      </p:to>
                                    </p:set>
                                    <p:animEffect transition="in" filter="diamond(in)">
                                      <p:cBhvr>
                                        <p:cTn id="22" dur="500"/>
                                        <p:tgtEl>
                                          <p:spTgt spid="7331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733187">
                                            <p:txEl>
                                              <p:pRg st="4" end="4"/>
                                            </p:txEl>
                                          </p:spTgt>
                                        </p:tgtEl>
                                        <p:attrNameLst>
                                          <p:attrName>style.visibility</p:attrName>
                                        </p:attrNameLst>
                                      </p:cBhvr>
                                      <p:to>
                                        <p:strVal val="visible"/>
                                      </p:to>
                                    </p:set>
                                    <p:animEffect transition="in" filter="diamond(in)">
                                      <p:cBhvr>
                                        <p:cTn id="27" dur="500"/>
                                        <p:tgtEl>
                                          <p:spTgt spid="7331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733187">
                                            <p:txEl>
                                              <p:pRg st="5" end="5"/>
                                            </p:txEl>
                                          </p:spTgt>
                                        </p:tgtEl>
                                        <p:attrNameLst>
                                          <p:attrName>style.visibility</p:attrName>
                                        </p:attrNameLst>
                                      </p:cBhvr>
                                      <p:to>
                                        <p:strVal val="visible"/>
                                      </p:to>
                                    </p:set>
                                    <p:animEffect transition="in" filter="diamond(in)">
                                      <p:cBhvr>
                                        <p:cTn id="32" dur="500"/>
                                        <p:tgtEl>
                                          <p:spTgt spid="7331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tile tx="19050" ty="0" sx="100000" sy="100000" flip="none" algn="ctr"/>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D4734F32-0CDB-5A4B-854D-2059F74749EB}"/>
              </a:ext>
            </a:extLst>
          </p:cNvPr>
          <p:cNvSpPr>
            <a:spLocks noGrp="1"/>
          </p:cNvSpPr>
          <p:nvPr>
            <p:ph type="subTitle" idx="1"/>
          </p:nvPr>
        </p:nvSpPr>
        <p:spPr/>
        <p:txBody>
          <a:bodyPr/>
          <a:lstStyle/>
          <a:p>
            <a:endParaRPr lang="en-US"/>
          </a:p>
        </p:txBody>
      </p:sp>
      <p:pic>
        <p:nvPicPr>
          <p:cNvPr id="5" name="Picture 4">
            <a:extLst>
              <a:ext uri="{FF2B5EF4-FFF2-40B4-BE49-F238E27FC236}">
                <a16:creationId xmlns="" xmlns:a16="http://schemas.microsoft.com/office/drawing/2014/main" id="{A0008C80-B73F-8F4D-9F87-5F9B05E781D9}"/>
              </a:ext>
            </a:extLst>
          </p:cNvPr>
          <p:cNvPicPr>
            <a:picLocks noChangeAspect="1"/>
          </p:cNvPicPr>
          <p:nvPr/>
        </p:nvPicPr>
        <p:blipFill>
          <a:blip r:embed="rId3"/>
          <a:stretch>
            <a:fillRect/>
          </a:stretch>
        </p:blipFill>
        <p:spPr>
          <a:xfrm>
            <a:off x="0" y="0"/>
            <a:ext cx="9144000" cy="6958853"/>
          </a:xfrm>
          <a:prstGeom prst="rect">
            <a:avLst/>
          </a:prstGeom>
        </p:spPr>
      </p:pic>
    </p:spTree>
    <p:extLst>
      <p:ext uri="{BB962C8B-B14F-4D97-AF65-F5344CB8AC3E}">
        <p14:creationId xmlns:p14="http://schemas.microsoft.com/office/powerpoint/2010/main" val="179998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685800" y="-76200"/>
            <a:ext cx="8001000" cy="1143000"/>
          </a:xfrm>
        </p:spPr>
        <p:txBody>
          <a:bodyPr/>
          <a:lstStyle/>
          <a:p>
            <a:pPr algn="l" eaLnBrk="1" hangingPunct="1"/>
            <a:r>
              <a:rPr lang="en-US" sz="3600" dirty="0">
                <a:solidFill>
                  <a:srgbClr val="FFFFFF"/>
                </a:solidFill>
              </a:rPr>
              <a:t>Multi-</a:t>
            </a:r>
            <a:r>
              <a:rPr lang="en-US" sz="3600" dirty="0" err="1">
                <a:solidFill>
                  <a:srgbClr val="FFFFFF"/>
                </a:solidFill>
              </a:rPr>
              <a:t>disciplinarity</a:t>
            </a:r>
            <a:endParaRPr lang="en-US" sz="3600" dirty="0">
              <a:solidFill>
                <a:srgbClr val="FFFFFF"/>
              </a:solidFill>
            </a:endParaRPr>
          </a:p>
        </p:txBody>
      </p:sp>
      <p:sp>
        <p:nvSpPr>
          <p:cNvPr id="733187" name="Rectangle 3"/>
          <p:cNvSpPr>
            <a:spLocks noGrp="1" noChangeArrowheads="1"/>
          </p:cNvSpPr>
          <p:nvPr>
            <p:ph type="body" idx="1"/>
          </p:nvPr>
        </p:nvSpPr>
        <p:spPr>
          <a:xfrm>
            <a:off x="914400" y="1981200"/>
            <a:ext cx="7518400" cy="4800600"/>
          </a:xfrm>
        </p:spPr>
        <p:txBody>
          <a:bodyPr>
            <a:normAutofit/>
          </a:bodyPr>
          <a:lstStyle/>
          <a:p>
            <a:pPr eaLnBrk="1" hangingPunct="1">
              <a:lnSpc>
                <a:spcPct val="200000"/>
              </a:lnSpc>
              <a:spcBef>
                <a:spcPts val="400"/>
              </a:spcBef>
              <a:spcAft>
                <a:spcPts val="400"/>
              </a:spcAft>
              <a:buClr>
                <a:srgbClr val="003366"/>
              </a:buClr>
            </a:pPr>
            <a:r>
              <a:rPr lang="en-US" dirty="0"/>
              <a:t>Lorenzo’s oil</a:t>
            </a:r>
          </a:p>
          <a:p>
            <a:pPr eaLnBrk="1" hangingPunct="1">
              <a:lnSpc>
                <a:spcPct val="200000"/>
              </a:lnSpc>
              <a:spcBef>
                <a:spcPts val="400"/>
              </a:spcBef>
              <a:spcAft>
                <a:spcPts val="400"/>
              </a:spcAft>
              <a:buClr>
                <a:srgbClr val="003366"/>
              </a:buClr>
            </a:pPr>
            <a:r>
              <a:rPr lang="en-US" dirty="0"/>
              <a:t>STEAM, not STEM</a:t>
            </a:r>
          </a:p>
          <a:p>
            <a:pPr eaLnBrk="1" hangingPunct="1">
              <a:lnSpc>
                <a:spcPct val="200000"/>
              </a:lnSpc>
              <a:spcBef>
                <a:spcPts val="400"/>
              </a:spcBef>
              <a:spcAft>
                <a:spcPts val="400"/>
              </a:spcAft>
              <a:buClr>
                <a:srgbClr val="003366"/>
              </a:buClr>
            </a:pPr>
            <a:r>
              <a:rPr lang="en-US" dirty="0"/>
              <a:t>Olin College of Engineering</a:t>
            </a:r>
          </a:p>
          <a:p>
            <a:pPr eaLnBrk="1" hangingPunct="1">
              <a:spcBef>
                <a:spcPct val="40000"/>
              </a:spcBef>
              <a:spcAft>
                <a:spcPct val="40000"/>
              </a:spcAft>
              <a:buClr>
                <a:schemeClr val="accent6">
                  <a:lumMod val="75000"/>
                </a:schemeClr>
              </a:buClr>
            </a:pPr>
            <a:endParaRPr lang="en-US" dirty="0"/>
          </a:p>
        </p:txBody>
      </p:sp>
    </p:spTree>
    <p:extLst>
      <p:ext uri="{BB962C8B-B14F-4D97-AF65-F5344CB8AC3E}">
        <p14:creationId xmlns:p14="http://schemas.microsoft.com/office/powerpoint/2010/main" val="386014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2" end="2"/>
                                            </p:txEl>
                                          </p:spTgt>
                                        </p:tgtEl>
                                        <p:attrNameLst>
                                          <p:attrName>style.visibility</p:attrName>
                                        </p:attrNameLst>
                                      </p:cBhvr>
                                      <p:to>
                                        <p:strVal val="visible"/>
                                      </p:to>
                                    </p:set>
                                    <p:animEffect transition="in" filter="diamond(in)">
                                      <p:cBhvr>
                                        <p:cTn id="17" dur="500"/>
                                        <p:tgtEl>
                                          <p:spTgt spid="7331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Content Placeholder 5"/>
          <p:cNvSpPr>
            <a:spLocks noGrp="1"/>
          </p:cNvSpPr>
          <p:nvPr>
            <p:ph idx="1"/>
          </p:nvPr>
        </p:nvSpPr>
        <p:spPr/>
        <p:txBody>
          <a:bodyPr/>
          <a:lstStyle/>
          <a:p>
            <a:endParaRPr lang="en-US"/>
          </a:p>
        </p:txBody>
      </p:sp>
      <p:pic>
        <p:nvPicPr>
          <p:cNvPr id="7" name="Picture 6" descr="SignatureViewOlinColleg12 Nov 07_5x7"/>
          <p:cNvPicPr>
            <a:picLocks noChangeAspect="1" noChangeArrowheads="1"/>
          </p:cNvPicPr>
          <p:nvPr/>
        </p:nvPicPr>
        <p:blipFill>
          <a:blip r:embed="rId2" cstate="print"/>
          <a:srcRect/>
          <a:stretch>
            <a:fillRect/>
          </a:stretch>
        </p:blipFill>
        <p:spPr bwMode="auto">
          <a:xfrm>
            <a:off x="-152400" y="0"/>
            <a:ext cx="9448800" cy="7696200"/>
          </a:xfrm>
          <a:prstGeom prst="rect">
            <a:avLst/>
          </a:prstGeom>
          <a:noFill/>
          <a:ln w="9525">
            <a:noFill/>
            <a:miter lim="800000"/>
            <a:headEnd/>
            <a:tailEnd/>
          </a:ln>
        </p:spPr>
      </p:pic>
    </p:spTree>
    <p:extLst>
      <p:ext uri="{BB962C8B-B14F-4D97-AF65-F5344CB8AC3E}">
        <p14:creationId xmlns:p14="http://schemas.microsoft.com/office/powerpoint/2010/main" val="412218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0" y="-76200"/>
            <a:ext cx="8001000" cy="1143000"/>
          </a:xfrm>
        </p:spPr>
        <p:txBody>
          <a:bodyPr/>
          <a:lstStyle/>
          <a:p>
            <a:pPr eaLnBrk="1" hangingPunct="1"/>
            <a:r>
              <a:rPr lang="en-US" dirty="0">
                <a:solidFill>
                  <a:schemeClr val="bg1"/>
                </a:solidFill>
              </a:rPr>
              <a:t>Olin College of Engineering</a:t>
            </a:r>
          </a:p>
        </p:txBody>
      </p:sp>
      <p:sp>
        <p:nvSpPr>
          <p:cNvPr id="733187" name="Rectangle 3"/>
          <p:cNvSpPr>
            <a:spLocks noGrp="1" noChangeArrowheads="1"/>
          </p:cNvSpPr>
          <p:nvPr>
            <p:ph type="body" idx="1"/>
          </p:nvPr>
        </p:nvSpPr>
        <p:spPr>
          <a:xfrm>
            <a:off x="914400" y="2286000"/>
            <a:ext cx="7518400" cy="4343400"/>
          </a:xfrm>
        </p:spPr>
        <p:txBody>
          <a:bodyPr>
            <a:normAutofit/>
          </a:bodyPr>
          <a:lstStyle/>
          <a:p>
            <a:pPr eaLnBrk="1" hangingPunct="1">
              <a:spcBef>
                <a:spcPct val="40000"/>
              </a:spcBef>
              <a:spcAft>
                <a:spcPct val="40000"/>
              </a:spcAft>
              <a:buClr>
                <a:srgbClr val="003366"/>
              </a:buClr>
            </a:pPr>
            <a:r>
              <a:rPr lang="en-US" dirty="0"/>
              <a:t>Designed-based learning (as teams)</a:t>
            </a:r>
          </a:p>
          <a:p>
            <a:pPr eaLnBrk="1" hangingPunct="1">
              <a:spcBef>
                <a:spcPct val="40000"/>
              </a:spcBef>
              <a:spcAft>
                <a:spcPct val="40000"/>
              </a:spcAft>
              <a:buClr>
                <a:srgbClr val="003366"/>
              </a:buClr>
            </a:pPr>
            <a:r>
              <a:rPr lang="en-US" dirty="0"/>
              <a:t>Multi-disciplinary</a:t>
            </a:r>
          </a:p>
          <a:p>
            <a:pPr eaLnBrk="1" hangingPunct="1">
              <a:spcBef>
                <a:spcPct val="40000"/>
              </a:spcBef>
              <a:spcAft>
                <a:spcPct val="40000"/>
              </a:spcAft>
              <a:buClr>
                <a:srgbClr val="003366"/>
              </a:buClr>
            </a:pPr>
            <a:r>
              <a:rPr lang="en-US" dirty="0"/>
              <a:t>No academic departments / no tenure</a:t>
            </a:r>
          </a:p>
          <a:p>
            <a:pPr eaLnBrk="1" hangingPunct="1">
              <a:spcBef>
                <a:spcPct val="40000"/>
              </a:spcBef>
              <a:spcAft>
                <a:spcPct val="40000"/>
              </a:spcAft>
              <a:buClr>
                <a:srgbClr val="003366"/>
              </a:buClr>
            </a:pPr>
            <a:r>
              <a:rPr lang="en-US" dirty="0"/>
              <a:t>Integration of engineering, entrepreneurships and humanities </a:t>
            </a:r>
          </a:p>
          <a:p>
            <a:pPr eaLnBrk="1" hangingPunct="1">
              <a:spcBef>
                <a:spcPct val="40000"/>
              </a:spcBef>
              <a:spcAft>
                <a:spcPct val="40000"/>
              </a:spcAft>
              <a:buClr>
                <a:schemeClr val="accent6">
                  <a:lumMod val="75000"/>
                </a:schemeClr>
              </a:buClr>
            </a:pPr>
            <a:endParaRPr lang="en-US" dirty="0"/>
          </a:p>
          <a:p>
            <a:pPr eaLnBrk="1" hangingPunct="1">
              <a:spcBef>
                <a:spcPct val="40000"/>
              </a:spcBef>
              <a:spcAft>
                <a:spcPct val="40000"/>
              </a:spcAft>
              <a:buClr>
                <a:schemeClr val="accent6">
                  <a:lumMod val="75000"/>
                </a:schemeClr>
              </a:buClr>
            </a:pPr>
            <a:endParaRPr lang="en-US" dirty="0"/>
          </a:p>
        </p:txBody>
      </p:sp>
    </p:spTree>
    <p:extLst>
      <p:ext uri="{BB962C8B-B14F-4D97-AF65-F5344CB8AC3E}">
        <p14:creationId xmlns:p14="http://schemas.microsoft.com/office/powerpoint/2010/main" val="1273585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2" end="2"/>
                                            </p:txEl>
                                          </p:spTgt>
                                        </p:tgtEl>
                                        <p:attrNameLst>
                                          <p:attrName>style.visibility</p:attrName>
                                        </p:attrNameLst>
                                      </p:cBhvr>
                                      <p:to>
                                        <p:strVal val="visible"/>
                                      </p:to>
                                    </p:set>
                                    <p:animEffect transition="in" filter="diamond(in)">
                                      <p:cBhvr>
                                        <p:cTn id="17" dur="500"/>
                                        <p:tgtEl>
                                          <p:spTgt spid="7331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33187">
                                            <p:txEl>
                                              <p:pRg st="3" end="3"/>
                                            </p:txEl>
                                          </p:spTgt>
                                        </p:tgtEl>
                                        <p:attrNameLst>
                                          <p:attrName>style.visibility</p:attrName>
                                        </p:attrNameLst>
                                      </p:cBhvr>
                                      <p:to>
                                        <p:strVal val="visible"/>
                                      </p:to>
                                    </p:set>
                                    <p:animEffect transition="in" filter="diamond(in)">
                                      <p:cBhvr>
                                        <p:cTn id="22" dur="500"/>
                                        <p:tgtEl>
                                          <p:spTgt spid="7331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ChangeArrowheads="1"/>
          </p:cNvSpPr>
          <p:nvPr/>
        </p:nvSpPr>
        <p:spPr bwMode="auto">
          <a:xfrm>
            <a:off x="1425526" y="886929"/>
            <a:ext cx="5871503" cy="383364"/>
          </a:xfrm>
          <a:prstGeom prst="rect">
            <a:avLst/>
          </a:prstGeom>
          <a:noFill/>
          <a:ln w="9525">
            <a:noFill/>
            <a:miter lim="800000"/>
            <a:headEnd/>
            <a:tailEnd/>
          </a:ln>
          <a:effectLst/>
        </p:spPr>
        <p:txBody>
          <a:bodyPr wrap="square">
            <a:prstTxWarp prst="textNoShape">
              <a:avLst/>
            </a:prstTxWarp>
            <a:spAutoFit/>
          </a:bodyPr>
          <a:lstStyle/>
          <a:p>
            <a:r>
              <a:rPr lang="en-US">
                <a:solidFill>
                  <a:srgbClr val="004080"/>
                </a:solidFill>
              </a:rPr>
              <a:t>MODES OF TEACHING AND LEARNING</a:t>
            </a:r>
            <a:endParaRPr lang="en-US" sz="1800">
              <a:solidFill>
                <a:srgbClr val="004080"/>
              </a:solidFill>
            </a:endParaRPr>
          </a:p>
        </p:txBody>
      </p:sp>
      <p:sp>
        <p:nvSpPr>
          <p:cNvPr id="484355" name="Rectangle 3"/>
          <p:cNvSpPr>
            <a:spLocks noChangeArrowheads="1"/>
          </p:cNvSpPr>
          <p:nvPr/>
        </p:nvSpPr>
        <p:spPr bwMode="auto">
          <a:xfrm>
            <a:off x="1172308" y="2687032"/>
            <a:ext cx="5446835" cy="4472587"/>
          </a:xfrm>
          <a:prstGeom prst="rect">
            <a:avLst/>
          </a:prstGeom>
          <a:noFill/>
          <a:ln w="9525">
            <a:noFill/>
            <a:miter lim="800000"/>
            <a:headEnd/>
            <a:tailEnd/>
          </a:ln>
          <a:effectLst/>
        </p:spPr>
        <p:txBody>
          <a:bodyPr wrap="square">
            <a:prstTxWarp prst="textNoShape">
              <a:avLst/>
            </a:prstTxWarp>
            <a:spAutoFit/>
          </a:bodyPr>
          <a:lstStyle/>
          <a:p>
            <a:pPr>
              <a:buFontTx/>
              <a:buChar char="•"/>
            </a:pPr>
            <a:r>
              <a:rPr lang="en-US" sz="1600" dirty="0">
                <a:solidFill>
                  <a:srgbClr val="004080"/>
                </a:solidFill>
              </a:rPr>
              <a:t> HANDS-ON PROJECT-BASED LEARNING</a:t>
            </a:r>
          </a:p>
          <a:p>
            <a:pPr>
              <a:buFontTx/>
              <a:buChar char="•"/>
            </a:pPr>
            <a:endParaRPr lang="en-US" sz="1600" dirty="0">
              <a:solidFill>
                <a:srgbClr val="004080"/>
              </a:solidFill>
            </a:endParaRPr>
          </a:p>
          <a:p>
            <a:pPr>
              <a:buFontTx/>
              <a:buChar char="•"/>
            </a:pPr>
            <a:r>
              <a:rPr lang="en-US" sz="1600" dirty="0">
                <a:solidFill>
                  <a:srgbClr val="004080"/>
                </a:solidFill>
              </a:rPr>
              <a:t> LABORATORY-BASED EXPERIENCES</a:t>
            </a:r>
          </a:p>
          <a:p>
            <a:endParaRPr lang="en-US" sz="1600" dirty="0">
              <a:solidFill>
                <a:srgbClr val="004080"/>
              </a:solidFill>
            </a:endParaRPr>
          </a:p>
          <a:p>
            <a:pPr>
              <a:buFontTx/>
              <a:buChar char="•"/>
            </a:pPr>
            <a:r>
              <a:rPr lang="en-US" sz="1600" dirty="0">
                <a:solidFill>
                  <a:srgbClr val="004080"/>
                </a:solidFill>
              </a:rPr>
              <a:t> SEMINAR-DISCUSSION </a:t>
            </a:r>
          </a:p>
          <a:p>
            <a:pPr>
              <a:buFontTx/>
              <a:buChar char="•"/>
            </a:pPr>
            <a:endParaRPr lang="en-US" sz="1600" dirty="0">
              <a:solidFill>
                <a:srgbClr val="004080"/>
              </a:solidFill>
            </a:endParaRPr>
          </a:p>
          <a:p>
            <a:pPr>
              <a:buFontTx/>
              <a:buChar char="•"/>
            </a:pPr>
            <a:r>
              <a:rPr lang="en-US" sz="1600" dirty="0">
                <a:solidFill>
                  <a:srgbClr val="004080"/>
                </a:solidFill>
              </a:rPr>
              <a:t> INTERACTIVE LECTURE</a:t>
            </a:r>
          </a:p>
          <a:p>
            <a:pPr>
              <a:buFontTx/>
              <a:buChar char="•"/>
            </a:pPr>
            <a:endParaRPr lang="en-US" sz="1600" dirty="0">
              <a:solidFill>
                <a:srgbClr val="004080"/>
              </a:solidFill>
            </a:endParaRPr>
          </a:p>
          <a:p>
            <a:pPr>
              <a:buFontTx/>
              <a:buChar char="•"/>
            </a:pPr>
            <a:r>
              <a:rPr lang="en-US" sz="1600" dirty="0">
                <a:solidFill>
                  <a:srgbClr val="004080"/>
                </a:solidFill>
              </a:rPr>
              <a:t> STUDENT-BASED INDEPENDENT LEARNING</a:t>
            </a:r>
          </a:p>
          <a:p>
            <a:pPr>
              <a:buFontTx/>
              <a:buChar char="•"/>
            </a:pPr>
            <a:endParaRPr lang="en-US" sz="1600" dirty="0">
              <a:solidFill>
                <a:srgbClr val="004080"/>
              </a:solidFill>
            </a:endParaRPr>
          </a:p>
          <a:p>
            <a:pPr>
              <a:buFontTx/>
              <a:buChar char="•"/>
            </a:pPr>
            <a:r>
              <a:rPr lang="en-US" sz="1600" dirty="0">
                <a:solidFill>
                  <a:srgbClr val="004080"/>
                </a:solidFill>
              </a:rPr>
              <a:t> TEAM-BASED INDEPENDENT LEARNING</a:t>
            </a:r>
          </a:p>
          <a:p>
            <a:pPr>
              <a:buFontTx/>
              <a:buChar char="•"/>
            </a:pPr>
            <a:endParaRPr lang="en-US" sz="1600" dirty="0">
              <a:solidFill>
                <a:srgbClr val="004080"/>
              </a:solidFill>
            </a:endParaRPr>
          </a:p>
          <a:p>
            <a:pPr>
              <a:buFontTx/>
              <a:buChar char="•"/>
            </a:pPr>
            <a:r>
              <a:rPr lang="en-US" sz="1600" dirty="0">
                <a:solidFill>
                  <a:srgbClr val="004080"/>
                </a:solidFill>
              </a:rPr>
              <a:t> INDIVIDUAL AND TEAM MENTORSHIP BY FACULTY </a:t>
            </a:r>
          </a:p>
          <a:p>
            <a:pPr>
              <a:buFontTx/>
              <a:buChar char="•"/>
            </a:pPr>
            <a:endParaRPr lang="en-US" sz="1600" dirty="0">
              <a:solidFill>
                <a:srgbClr val="004080"/>
              </a:solidFill>
            </a:endParaRPr>
          </a:p>
          <a:p>
            <a:pPr>
              <a:buFontTx/>
              <a:buChar char="•"/>
            </a:pPr>
            <a:endParaRPr lang="en-US" sz="1600" dirty="0">
              <a:solidFill>
                <a:srgbClr val="004080"/>
              </a:solidFill>
            </a:endParaRPr>
          </a:p>
          <a:p>
            <a:pPr>
              <a:buFontTx/>
              <a:buChar char="•"/>
            </a:pPr>
            <a:endParaRPr lang="en-US" sz="1600" dirty="0">
              <a:solidFill>
                <a:srgbClr val="004080"/>
              </a:solidFill>
            </a:endParaRPr>
          </a:p>
          <a:p>
            <a:endParaRPr lang="en-US" dirty="0">
              <a:latin typeface="Times" pitchFamily="-108" charset="0"/>
            </a:endParaRPr>
          </a:p>
        </p:txBody>
      </p:sp>
      <p:sp>
        <p:nvSpPr>
          <p:cNvPr id="484356" name="Rectangle 4"/>
          <p:cNvSpPr>
            <a:spLocks noChangeArrowheads="1"/>
          </p:cNvSpPr>
          <p:nvPr/>
        </p:nvSpPr>
        <p:spPr bwMode="auto">
          <a:xfrm>
            <a:off x="1879429" y="1429745"/>
            <a:ext cx="5011395" cy="606994"/>
          </a:xfrm>
          <a:prstGeom prst="rect">
            <a:avLst/>
          </a:prstGeom>
          <a:noFill/>
          <a:ln w="9525">
            <a:noFill/>
            <a:miter lim="800000"/>
            <a:headEnd/>
            <a:tailEnd/>
          </a:ln>
          <a:effectLst/>
        </p:spPr>
        <p:txBody>
          <a:bodyPr wrap="square">
            <a:prstTxWarp prst="textNoShape">
              <a:avLst/>
            </a:prstTxWarp>
            <a:spAutoFit/>
          </a:bodyPr>
          <a:lstStyle/>
          <a:p>
            <a:pPr algn="ctr"/>
            <a:r>
              <a:rPr lang="en-US" sz="1600">
                <a:solidFill>
                  <a:srgbClr val="004080"/>
                </a:solidFill>
              </a:rPr>
              <a:t>AT OLIN, WE TEACH, AND STUDENTS LEARN, IN</a:t>
            </a:r>
          </a:p>
          <a:p>
            <a:pPr algn="ctr"/>
            <a:r>
              <a:rPr lang="en-US" sz="1600">
                <a:solidFill>
                  <a:srgbClr val="004080"/>
                </a:solidFill>
              </a:rPr>
              <a:t>A VARIETY OF MODES</a:t>
            </a:r>
          </a:p>
        </p:txBody>
      </p:sp>
      <p:pic>
        <p:nvPicPr>
          <p:cNvPr id="484357" name="Picture 5" descr="040421-107"/>
          <p:cNvPicPr>
            <a:picLocks noChangeAspect="1" noChangeArrowheads="1"/>
          </p:cNvPicPr>
          <p:nvPr/>
        </p:nvPicPr>
        <p:blipFill>
          <a:blip r:embed="rId3" cstate="print"/>
          <a:srcRect/>
          <a:stretch>
            <a:fillRect/>
          </a:stretch>
        </p:blipFill>
        <p:spPr bwMode="auto">
          <a:xfrm>
            <a:off x="3124200" y="0"/>
            <a:ext cx="3175782" cy="2179344"/>
          </a:xfrm>
          <a:prstGeom prst="rect">
            <a:avLst/>
          </a:prstGeom>
          <a:noFill/>
        </p:spPr>
      </p:pic>
      <p:pic>
        <p:nvPicPr>
          <p:cNvPr id="484358" name="Picture 6" descr="Bio071"/>
          <p:cNvPicPr>
            <a:picLocks noChangeAspect="1" noChangeArrowheads="1"/>
          </p:cNvPicPr>
          <p:nvPr/>
        </p:nvPicPr>
        <p:blipFill>
          <a:blip r:embed="rId4" cstate="print"/>
          <a:srcRect/>
          <a:stretch>
            <a:fillRect/>
          </a:stretch>
        </p:blipFill>
        <p:spPr bwMode="auto">
          <a:xfrm>
            <a:off x="22274" y="0"/>
            <a:ext cx="3175782" cy="2179344"/>
          </a:xfrm>
          <a:prstGeom prst="rect">
            <a:avLst/>
          </a:prstGeom>
          <a:noFill/>
          <a:ln w="9525">
            <a:noFill/>
            <a:miter lim="800000"/>
            <a:headEnd/>
            <a:tailEnd/>
          </a:ln>
        </p:spPr>
      </p:pic>
      <p:pic>
        <p:nvPicPr>
          <p:cNvPr id="484359" name="Picture 7" descr="Linder_student"/>
          <p:cNvPicPr>
            <a:picLocks noChangeAspect="1" noChangeArrowheads="1"/>
          </p:cNvPicPr>
          <p:nvPr/>
        </p:nvPicPr>
        <p:blipFill>
          <a:blip r:embed="rId5" cstate="print"/>
          <a:srcRect/>
          <a:stretch>
            <a:fillRect/>
          </a:stretch>
        </p:blipFill>
        <p:spPr bwMode="auto">
          <a:xfrm>
            <a:off x="3124200" y="2357054"/>
            <a:ext cx="3175782" cy="2214945"/>
          </a:xfrm>
          <a:prstGeom prst="rect">
            <a:avLst/>
          </a:prstGeom>
          <a:noFill/>
        </p:spPr>
      </p:pic>
      <p:pic>
        <p:nvPicPr>
          <p:cNvPr id="484360" name="Picture 8" descr="AHS table 4"/>
          <p:cNvPicPr>
            <a:picLocks noChangeAspect="1" noChangeArrowheads="1"/>
          </p:cNvPicPr>
          <p:nvPr/>
        </p:nvPicPr>
        <p:blipFill>
          <a:blip r:embed="rId6" cstate="print"/>
          <a:srcRect/>
          <a:stretch>
            <a:fillRect/>
          </a:stretch>
        </p:blipFill>
        <p:spPr bwMode="auto">
          <a:xfrm>
            <a:off x="6226126" y="0"/>
            <a:ext cx="2967851" cy="2273921"/>
          </a:xfrm>
          <a:prstGeom prst="rect">
            <a:avLst/>
          </a:prstGeom>
          <a:noFill/>
        </p:spPr>
      </p:pic>
      <p:pic>
        <p:nvPicPr>
          <p:cNvPr id="484361" name="Picture 9" descr="Simon Abbey Mike casting 2"/>
          <p:cNvPicPr>
            <a:picLocks noChangeAspect="1" noChangeArrowheads="1"/>
          </p:cNvPicPr>
          <p:nvPr/>
        </p:nvPicPr>
        <p:blipFill>
          <a:blip r:embed="rId7" cstate="print"/>
          <a:srcRect/>
          <a:stretch>
            <a:fillRect/>
          </a:stretch>
        </p:blipFill>
        <p:spPr bwMode="auto">
          <a:xfrm>
            <a:off x="22274" y="2357054"/>
            <a:ext cx="3175782" cy="2214945"/>
          </a:xfrm>
          <a:prstGeom prst="rect">
            <a:avLst/>
          </a:prstGeom>
          <a:noFill/>
        </p:spPr>
      </p:pic>
      <p:pic>
        <p:nvPicPr>
          <p:cNvPr id="484362" name="Picture 10" descr="Enthusiastic stdents 2"/>
          <p:cNvPicPr>
            <a:picLocks noChangeAspect="1" noChangeArrowheads="1"/>
          </p:cNvPicPr>
          <p:nvPr/>
        </p:nvPicPr>
        <p:blipFill>
          <a:blip r:embed="rId8" cstate="print"/>
          <a:srcRect/>
          <a:stretch>
            <a:fillRect/>
          </a:stretch>
        </p:blipFill>
        <p:spPr bwMode="auto">
          <a:xfrm>
            <a:off x="6226126" y="4495800"/>
            <a:ext cx="3101926" cy="2362200"/>
          </a:xfrm>
          <a:prstGeom prst="rect">
            <a:avLst/>
          </a:prstGeom>
          <a:noFill/>
        </p:spPr>
      </p:pic>
      <p:pic>
        <p:nvPicPr>
          <p:cNvPr id="484363" name="Picture 11" descr="Modeling and Control"/>
          <p:cNvPicPr>
            <a:picLocks noChangeAspect="1" noChangeArrowheads="1"/>
          </p:cNvPicPr>
          <p:nvPr/>
        </p:nvPicPr>
        <p:blipFill>
          <a:blip r:embed="rId9" cstate="print"/>
          <a:srcRect/>
          <a:stretch>
            <a:fillRect/>
          </a:stretch>
        </p:blipFill>
        <p:spPr bwMode="auto">
          <a:xfrm>
            <a:off x="6226126" y="2362200"/>
            <a:ext cx="3101926" cy="2209800"/>
          </a:xfrm>
          <a:prstGeom prst="rect">
            <a:avLst/>
          </a:prstGeom>
          <a:noFill/>
          <a:ln w="9525">
            <a:noFill/>
            <a:miter lim="800000"/>
            <a:headEnd/>
            <a:tailEnd/>
          </a:ln>
        </p:spPr>
      </p:pic>
      <p:pic>
        <p:nvPicPr>
          <p:cNvPr id="484364" name="Picture 12"/>
          <p:cNvPicPr>
            <a:picLocks noChangeAspect="1" noChangeArrowheads="1"/>
          </p:cNvPicPr>
          <p:nvPr/>
        </p:nvPicPr>
        <p:blipFill>
          <a:blip r:embed="rId10" cstate="print"/>
          <a:srcRect/>
          <a:stretch>
            <a:fillRect/>
          </a:stretch>
        </p:blipFill>
        <p:spPr bwMode="auto">
          <a:xfrm>
            <a:off x="2754923" y="4572000"/>
            <a:ext cx="3471203" cy="2286000"/>
          </a:xfrm>
          <a:prstGeom prst="rect">
            <a:avLst/>
          </a:prstGeom>
          <a:noFill/>
        </p:spPr>
      </p:pic>
      <p:pic>
        <p:nvPicPr>
          <p:cNvPr id="484365" name="Picture 13" descr="744F8168"/>
          <p:cNvPicPr>
            <a:picLocks noChangeAspect="1" noChangeArrowheads="1"/>
          </p:cNvPicPr>
          <p:nvPr/>
        </p:nvPicPr>
        <p:blipFill>
          <a:blip r:embed="rId11" cstate="print"/>
          <a:srcRect/>
          <a:stretch>
            <a:fillRect/>
          </a:stretch>
        </p:blipFill>
        <p:spPr bwMode="auto">
          <a:xfrm>
            <a:off x="-273148" y="4572000"/>
            <a:ext cx="3471203" cy="2286000"/>
          </a:xfrm>
          <a:prstGeom prst="rect">
            <a:avLst/>
          </a:prstGeom>
          <a:noFill/>
        </p:spPr>
      </p:pic>
    </p:spTree>
    <p:extLst>
      <p:ext uri="{BB962C8B-B14F-4D97-AF65-F5344CB8AC3E}">
        <p14:creationId xmlns:p14="http://schemas.microsoft.com/office/powerpoint/2010/main" val="265885738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AD1408-8242-9A4E-90CA-A55F2E9C5D6F}"/>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C6C68BB0-A298-7745-A54D-C7B0B41DF735}"/>
              </a:ext>
            </a:extLst>
          </p:cNvPr>
          <p:cNvSpPr>
            <a:spLocks noGrp="1"/>
          </p:cNvSpPr>
          <p:nvPr>
            <p:ph idx="1"/>
          </p:nvPr>
        </p:nvSpPr>
        <p:spPr/>
        <p:txBody>
          <a:bodyPr/>
          <a:lstStyle/>
          <a:p>
            <a:endParaRPr lang="en-US"/>
          </a:p>
        </p:txBody>
      </p:sp>
      <p:pic>
        <p:nvPicPr>
          <p:cNvPr id="4" name="Picture 3">
            <a:extLst>
              <a:ext uri="{FF2B5EF4-FFF2-40B4-BE49-F238E27FC236}">
                <a16:creationId xmlns="" xmlns:a16="http://schemas.microsoft.com/office/drawing/2014/main" id="{B9BF1BD5-1706-FB4D-8C88-6A339918393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26778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FAC8B7-8B22-004B-9D39-9067C567AC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8B7EC671-D953-F84B-9D53-F634DC0687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215018" cy="6858000"/>
          </a:xfrm>
        </p:spPr>
      </p:pic>
    </p:spTree>
    <p:extLst>
      <p:ext uri="{BB962C8B-B14F-4D97-AF65-F5344CB8AC3E}">
        <p14:creationId xmlns:p14="http://schemas.microsoft.com/office/powerpoint/2010/main" val="1174458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ano stairs  - TheFunTheory.com - Rolighetsteorin.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4053216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5" name="Rectangle 3"/>
          <p:cNvSpPr>
            <a:spLocks noChangeArrowheads="1"/>
          </p:cNvSpPr>
          <p:nvPr/>
        </p:nvSpPr>
        <p:spPr bwMode="auto">
          <a:xfrm>
            <a:off x="1219200" y="3962400"/>
            <a:ext cx="7376584" cy="2362200"/>
          </a:xfrm>
          <a:prstGeom prst="rect">
            <a:avLst/>
          </a:prstGeom>
          <a:noFill/>
          <a:ln w="12700">
            <a:noFill/>
            <a:miter lim="800000"/>
            <a:headEnd/>
            <a:tailEnd/>
          </a:ln>
        </p:spPr>
        <p:txBody>
          <a:bodyPr lIns="90488" tIns="44450" rIns="90488" bIns="44450"/>
          <a:lstStyle/>
          <a:p>
            <a:pPr marL="457200" indent="-457200" algn="l">
              <a:lnSpc>
                <a:spcPct val="120000"/>
              </a:lnSpc>
              <a:spcBef>
                <a:spcPct val="0"/>
              </a:spcBef>
              <a:spcAft>
                <a:spcPts val="1800"/>
              </a:spcAft>
              <a:buClr>
                <a:srgbClr val="003366"/>
              </a:buClr>
              <a:buSzPct val="100000"/>
              <a:buFont typeface="Arial"/>
              <a:buChar char="•"/>
            </a:pPr>
            <a:r>
              <a:rPr lang="es-CO" sz="3200" dirty="0">
                <a:solidFill>
                  <a:srgbClr val="003366"/>
                </a:solidFill>
                <a:effectLst/>
                <a:latin typeface="Times New Roman"/>
                <a:ea typeface="+mj-ea"/>
                <a:cs typeface="Times New Roman"/>
              </a:rPr>
              <a:t>Pitfalls of Cultural Diversity</a:t>
            </a:r>
          </a:p>
          <a:p>
            <a:pPr marL="457200" indent="-457200" algn="l">
              <a:lnSpc>
                <a:spcPct val="100000"/>
              </a:lnSpc>
              <a:spcBef>
                <a:spcPct val="0"/>
              </a:spcBef>
              <a:spcAft>
                <a:spcPts val="1800"/>
              </a:spcAft>
              <a:buClr>
                <a:srgbClr val="003366"/>
              </a:buClr>
              <a:buSzPct val="100000"/>
              <a:buFont typeface="Arial" charset="0"/>
              <a:buChar char="•"/>
            </a:pPr>
            <a:r>
              <a:rPr lang="en-US" sz="3200" dirty="0">
                <a:solidFill>
                  <a:srgbClr val="003366"/>
                </a:solidFill>
                <a:effectLst/>
                <a:latin typeface="Times New Roman"/>
                <a:ea typeface="+mj-ea"/>
                <a:cs typeface="Times New Roman"/>
              </a:rPr>
              <a:t>Universal Quality Assurance Standards</a:t>
            </a:r>
          </a:p>
          <a:p>
            <a:pPr marL="457200" indent="-457200" algn="l">
              <a:lnSpc>
                <a:spcPct val="100000"/>
              </a:lnSpc>
              <a:spcBef>
                <a:spcPct val="0"/>
              </a:spcBef>
              <a:spcAft>
                <a:spcPts val="1800"/>
              </a:spcAft>
              <a:buClr>
                <a:srgbClr val="003366"/>
              </a:buClr>
              <a:buSzPct val="100000"/>
              <a:buFont typeface="Arial" charset="0"/>
              <a:buChar char="•"/>
            </a:pPr>
            <a:r>
              <a:rPr lang="en-US" sz="3200" dirty="0">
                <a:solidFill>
                  <a:srgbClr val="003366"/>
                </a:solidFill>
                <a:effectLst/>
                <a:latin typeface="Times New Roman"/>
                <a:ea typeface="+mj-ea"/>
                <a:cs typeface="Times New Roman"/>
              </a:rPr>
              <a:t>Cultural Diversity as Enrichment</a:t>
            </a:r>
          </a:p>
        </p:txBody>
      </p:sp>
      <p:sp>
        <p:nvSpPr>
          <p:cNvPr id="4" name="Rectangle 3"/>
          <p:cNvSpPr/>
          <p:nvPr/>
        </p:nvSpPr>
        <p:spPr>
          <a:xfrm>
            <a:off x="0" y="304800"/>
            <a:ext cx="5867400" cy="830997"/>
          </a:xfrm>
          <a:prstGeom prst="rect">
            <a:avLst/>
          </a:prstGeom>
        </p:spPr>
        <p:txBody>
          <a:bodyPr wrap="square">
            <a:spAutoFit/>
          </a:bodyPr>
          <a:lstStyle/>
          <a:p>
            <a:pPr eaLnBrk="0" hangingPunct="0">
              <a:lnSpc>
                <a:spcPct val="100000"/>
              </a:lnSpc>
              <a:spcBef>
                <a:spcPct val="0"/>
              </a:spcBef>
              <a:buClrTx/>
            </a:pPr>
            <a:r>
              <a:rPr lang="en-US" sz="4800" dirty="0">
                <a:solidFill>
                  <a:srgbClr val="FFFFFF"/>
                </a:solidFill>
                <a:effectLst/>
                <a:latin typeface="Times New Roman" pitchFamily="18" charset="0"/>
              </a:rPr>
              <a:t>Outline</a:t>
            </a:r>
          </a:p>
        </p:txBody>
      </p:sp>
      <p:pic>
        <p:nvPicPr>
          <p:cNvPr id="7" name="Picture 6" descr="Libr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2133600"/>
            <a:ext cx="4495800" cy="1752600"/>
          </a:xfrm>
          <a:prstGeom prst="rect">
            <a:avLst/>
          </a:prstGeom>
        </p:spPr>
      </p:pic>
    </p:spTree>
    <p:extLst>
      <p:ext uri="{BB962C8B-B14F-4D97-AF65-F5344CB8AC3E}">
        <p14:creationId xmlns:p14="http://schemas.microsoft.com/office/powerpoint/2010/main" val="3369523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2355">
                                            <p:txEl>
                                              <p:pRg st="0" end="0"/>
                                            </p:txEl>
                                          </p:spTgt>
                                        </p:tgtEl>
                                        <p:attrNameLst>
                                          <p:attrName>style.visibility</p:attrName>
                                        </p:attrNameLst>
                                      </p:cBhvr>
                                      <p:to>
                                        <p:strVal val="visible"/>
                                      </p:to>
                                    </p:set>
                                    <p:animEffect transition="in" filter="diamond(in)">
                                      <p:cBhvr>
                                        <p:cTn id="7" dur="500"/>
                                        <p:tgtEl>
                                          <p:spTgt spid="612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12355">
                                            <p:txEl>
                                              <p:pRg st="1" end="1"/>
                                            </p:txEl>
                                          </p:spTgt>
                                        </p:tgtEl>
                                        <p:attrNameLst>
                                          <p:attrName>style.visibility</p:attrName>
                                        </p:attrNameLst>
                                      </p:cBhvr>
                                      <p:to>
                                        <p:strVal val="visible"/>
                                      </p:to>
                                    </p:set>
                                    <p:animEffect transition="in" filter="diamond(in)">
                                      <p:cBhvr>
                                        <p:cTn id="12" dur="500"/>
                                        <p:tgtEl>
                                          <p:spTgt spid="6123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12355">
                                            <p:txEl>
                                              <p:pRg st="2" end="2"/>
                                            </p:txEl>
                                          </p:spTgt>
                                        </p:tgtEl>
                                        <p:attrNameLst>
                                          <p:attrName>style.visibility</p:attrName>
                                        </p:attrNameLst>
                                      </p:cBhvr>
                                      <p:to>
                                        <p:strVal val="visible"/>
                                      </p:to>
                                    </p:set>
                                    <p:animEffect transition="in" filter="diamond(in)">
                                      <p:cBhvr>
                                        <p:cTn id="17" dur="500"/>
                                        <p:tgtEl>
                                          <p:spTgt spid="6123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685800" y="-76200"/>
            <a:ext cx="8001000" cy="1143000"/>
          </a:xfrm>
        </p:spPr>
        <p:txBody>
          <a:bodyPr/>
          <a:lstStyle/>
          <a:p>
            <a:pPr algn="l" eaLnBrk="1" hangingPunct="1"/>
            <a:r>
              <a:rPr lang="en-US" sz="3600" dirty="0">
                <a:solidFill>
                  <a:srgbClr val="FFFFFF"/>
                </a:solidFill>
              </a:rPr>
              <a:t>Pitfalls of cultural diversity</a:t>
            </a:r>
          </a:p>
        </p:txBody>
      </p:sp>
      <p:sp>
        <p:nvSpPr>
          <p:cNvPr id="733187" name="Rectangle 3"/>
          <p:cNvSpPr>
            <a:spLocks noGrp="1" noChangeArrowheads="1"/>
          </p:cNvSpPr>
          <p:nvPr>
            <p:ph type="body" idx="1"/>
          </p:nvPr>
        </p:nvSpPr>
        <p:spPr>
          <a:xfrm>
            <a:off x="914400" y="1981200"/>
            <a:ext cx="7518400" cy="4800600"/>
          </a:xfrm>
        </p:spPr>
        <p:txBody>
          <a:bodyPr>
            <a:normAutofit/>
          </a:bodyPr>
          <a:lstStyle/>
          <a:p>
            <a:pPr eaLnBrk="1" hangingPunct="1">
              <a:lnSpc>
                <a:spcPct val="200000"/>
              </a:lnSpc>
              <a:spcBef>
                <a:spcPts val="400"/>
              </a:spcBef>
              <a:spcAft>
                <a:spcPts val="400"/>
              </a:spcAft>
              <a:buClr>
                <a:srgbClr val="003366"/>
              </a:buClr>
            </a:pPr>
            <a:r>
              <a:rPr lang="en-US" dirty="0"/>
              <a:t>Discrimination</a:t>
            </a:r>
          </a:p>
          <a:p>
            <a:pPr eaLnBrk="1" hangingPunct="1">
              <a:lnSpc>
                <a:spcPct val="200000"/>
              </a:lnSpc>
              <a:spcBef>
                <a:spcPts val="400"/>
              </a:spcBef>
              <a:spcAft>
                <a:spcPts val="400"/>
              </a:spcAft>
              <a:buClr>
                <a:srgbClr val="003366"/>
              </a:buClr>
            </a:pPr>
            <a:r>
              <a:rPr lang="en-US" dirty="0"/>
              <a:t>Corruption</a:t>
            </a:r>
          </a:p>
          <a:p>
            <a:pPr eaLnBrk="1" hangingPunct="1">
              <a:lnSpc>
                <a:spcPct val="200000"/>
              </a:lnSpc>
              <a:spcBef>
                <a:spcPts val="400"/>
              </a:spcBef>
              <a:spcAft>
                <a:spcPts val="400"/>
              </a:spcAft>
              <a:buClr>
                <a:srgbClr val="003366"/>
              </a:buClr>
            </a:pPr>
            <a:r>
              <a:rPr lang="en-US" dirty="0"/>
              <a:t>Risks</a:t>
            </a:r>
          </a:p>
          <a:p>
            <a:pPr eaLnBrk="1" hangingPunct="1">
              <a:spcBef>
                <a:spcPct val="40000"/>
              </a:spcBef>
              <a:spcAft>
                <a:spcPct val="40000"/>
              </a:spcAft>
              <a:buClr>
                <a:schemeClr val="accent6">
                  <a:lumMod val="75000"/>
                </a:schemeClr>
              </a:buClr>
            </a:pPr>
            <a:endParaRPr lang="en-US" dirty="0"/>
          </a:p>
        </p:txBody>
      </p:sp>
    </p:spTree>
    <p:extLst>
      <p:ext uri="{BB962C8B-B14F-4D97-AF65-F5344CB8AC3E}">
        <p14:creationId xmlns:p14="http://schemas.microsoft.com/office/powerpoint/2010/main" val="1783025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33187">
                                            <p:txEl>
                                              <p:pRg st="2" end="2"/>
                                            </p:txEl>
                                          </p:spTgt>
                                        </p:tgtEl>
                                        <p:attrNameLst>
                                          <p:attrName>style.visibility</p:attrName>
                                        </p:attrNameLst>
                                      </p:cBhvr>
                                      <p:to>
                                        <p:strVal val="visible"/>
                                      </p:to>
                                    </p:set>
                                    <p:animEffect transition="in" filter="diamond(in)">
                                      <p:cBhvr>
                                        <p:cTn id="17" dur="500"/>
                                        <p:tgtEl>
                                          <p:spTgt spid="7331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685800" y="-76200"/>
            <a:ext cx="8001000" cy="1143000"/>
          </a:xfrm>
        </p:spPr>
        <p:txBody>
          <a:bodyPr/>
          <a:lstStyle/>
          <a:p>
            <a:pPr algn="l" eaLnBrk="1" hangingPunct="1"/>
            <a:r>
              <a:rPr lang="en-US" sz="3600" dirty="0">
                <a:solidFill>
                  <a:srgbClr val="FFFFFF"/>
                </a:solidFill>
              </a:rPr>
              <a:t>Segregation</a:t>
            </a:r>
          </a:p>
        </p:txBody>
      </p:sp>
      <p:sp>
        <p:nvSpPr>
          <p:cNvPr id="733187" name="Rectangle 3"/>
          <p:cNvSpPr>
            <a:spLocks noGrp="1" noChangeArrowheads="1"/>
          </p:cNvSpPr>
          <p:nvPr>
            <p:ph type="body" idx="1"/>
          </p:nvPr>
        </p:nvSpPr>
        <p:spPr>
          <a:xfrm>
            <a:off x="914400" y="1981200"/>
            <a:ext cx="7518400" cy="4800600"/>
          </a:xfrm>
        </p:spPr>
        <p:txBody>
          <a:bodyPr>
            <a:normAutofit/>
          </a:bodyPr>
          <a:lstStyle/>
          <a:p>
            <a:pPr eaLnBrk="1" hangingPunct="1">
              <a:lnSpc>
                <a:spcPct val="200000"/>
              </a:lnSpc>
              <a:spcBef>
                <a:spcPts val="400"/>
              </a:spcBef>
              <a:spcAft>
                <a:spcPts val="400"/>
              </a:spcAft>
              <a:buClr>
                <a:srgbClr val="003366"/>
              </a:buClr>
            </a:pPr>
            <a:r>
              <a:rPr lang="en-US" dirty="0"/>
              <a:t>Gender</a:t>
            </a:r>
          </a:p>
          <a:p>
            <a:pPr eaLnBrk="1" hangingPunct="1">
              <a:lnSpc>
                <a:spcPct val="200000"/>
              </a:lnSpc>
              <a:spcBef>
                <a:spcPts val="400"/>
              </a:spcBef>
              <a:spcAft>
                <a:spcPts val="400"/>
              </a:spcAft>
              <a:buClr>
                <a:srgbClr val="003366"/>
              </a:buClr>
            </a:pPr>
            <a:r>
              <a:rPr lang="en-US" dirty="0"/>
              <a:t>Ethnic groups</a:t>
            </a:r>
          </a:p>
          <a:p>
            <a:pPr marL="0" indent="0" eaLnBrk="1" hangingPunct="1">
              <a:spcBef>
                <a:spcPct val="40000"/>
              </a:spcBef>
              <a:spcAft>
                <a:spcPct val="40000"/>
              </a:spcAft>
              <a:buClr>
                <a:schemeClr val="accent6">
                  <a:lumMod val="75000"/>
                </a:schemeClr>
              </a:buClr>
              <a:buNone/>
            </a:pPr>
            <a:endParaRPr lang="en-US" dirty="0"/>
          </a:p>
        </p:txBody>
      </p:sp>
    </p:spTree>
    <p:extLst>
      <p:ext uri="{BB962C8B-B14F-4D97-AF65-F5344CB8AC3E}">
        <p14:creationId xmlns:p14="http://schemas.microsoft.com/office/powerpoint/2010/main" val="1395175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52400"/>
            <a:ext cx="8229600" cy="1143000"/>
          </a:xfrm>
        </p:spPr>
        <p:txBody>
          <a:bodyPr/>
          <a:lstStyle/>
          <a:p>
            <a:r>
              <a:rPr lang="en-US" sz="3600" dirty="0">
                <a:solidFill>
                  <a:srgbClr val="FFFFFF"/>
                </a:solidFill>
              </a:rPr>
              <a:t>Effects of caste identity</a:t>
            </a:r>
            <a:br>
              <a:rPr lang="en-US" sz="3600" dirty="0">
                <a:solidFill>
                  <a:srgbClr val="FFFFFF"/>
                </a:solidFill>
              </a:rPr>
            </a:br>
            <a:r>
              <a:rPr lang="en-US" sz="3600" dirty="0">
                <a:solidFill>
                  <a:srgbClr val="FFFFFF"/>
                </a:solidFill>
              </a:rPr>
              <a:t> on academic performance</a:t>
            </a:r>
          </a:p>
        </p:txBody>
      </p:sp>
      <p:graphicFrame>
        <p:nvGraphicFramePr>
          <p:cNvPr id="9" name="Content Placeholder 8"/>
          <p:cNvGraphicFramePr>
            <a:graphicFrameLocks noGrp="1"/>
          </p:cNvGraphicFramePr>
          <p:nvPr>
            <p:ph idx="1"/>
          </p:nvPr>
        </p:nvGraphicFramePr>
        <p:xfrm>
          <a:off x="381000" y="16002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5500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ChangeArrowheads="1"/>
          </p:cNvSpPr>
          <p:nvPr>
            <p:ph type="title"/>
          </p:nvPr>
        </p:nvSpPr>
        <p:spPr>
          <a:xfrm>
            <a:off x="685800" y="-76200"/>
            <a:ext cx="8001000" cy="1143000"/>
          </a:xfrm>
        </p:spPr>
        <p:txBody>
          <a:bodyPr/>
          <a:lstStyle/>
          <a:p>
            <a:pPr algn="l" eaLnBrk="1" hangingPunct="1"/>
            <a:r>
              <a:rPr lang="en-US" sz="3600" dirty="0">
                <a:solidFill>
                  <a:srgbClr val="FFFFFF"/>
                </a:solidFill>
              </a:rPr>
              <a:t>Corruption</a:t>
            </a:r>
          </a:p>
        </p:txBody>
      </p:sp>
      <p:sp>
        <p:nvSpPr>
          <p:cNvPr id="733187" name="Rectangle 3"/>
          <p:cNvSpPr>
            <a:spLocks noGrp="1" noChangeArrowheads="1"/>
          </p:cNvSpPr>
          <p:nvPr>
            <p:ph type="body" idx="1"/>
          </p:nvPr>
        </p:nvSpPr>
        <p:spPr>
          <a:xfrm>
            <a:off x="914400" y="1981200"/>
            <a:ext cx="7518400" cy="4800600"/>
          </a:xfrm>
        </p:spPr>
        <p:txBody>
          <a:bodyPr>
            <a:normAutofit/>
          </a:bodyPr>
          <a:lstStyle/>
          <a:p>
            <a:pPr eaLnBrk="1" hangingPunct="1">
              <a:lnSpc>
                <a:spcPct val="200000"/>
              </a:lnSpc>
              <a:spcBef>
                <a:spcPts val="400"/>
              </a:spcBef>
              <a:spcAft>
                <a:spcPts val="400"/>
              </a:spcAft>
              <a:buClr>
                <a:srgbClr val="003366"/>
              </a:buClr>
            </a:pPr>
            <a:r>
              <a:rPr lang="en-US" dirty="0"/>
              <a:t>Admission</a:t>
            </a:r>
          </a:p>
          <a:p>
            <a:pPr eaLnBrk="1" hangingPunct="1">
              <a:lnSpc>
                <a:spcPct val="200000"/>
              </a:lnSpc>
              <a:spcBef>
                <a:spcPts val="400"/>
              </a:spcBef>
              <a:spcAft>
                <a:spcPts val="400"/>
              </a:spcAft>
              <a:buClr>
                <a:srgbClr val="003366"/>
              </a:buClr>
            </a:pPr>
            <a:r>
              <a:rPr lang="en-US" dirty="0"/>
              <a:t>Examinations</a:t>
            </a:r>
          </a:p>
          <a:p>
            <a:pPr eaLnBrk="1" hangingPunct="1">
              <a:spcBef>
                <a:spcPts val="400"/>
              </a:spcBef>
              <a:spcAft>
                <a:spcPts val="400"/>
              </a:spcAft>
              <a:buClr>
                <a:srgbClr val="003366"/>
              </a:buClr>
            </a:pPr>
            <a:endParaRPr lang="en-US" dirty="0"/>
          </a:p>
          <a:p>
            <a:pPr eaLnBrk="1" hangingPunct="1">
              <a:spcBef>
                <a:spcPct val="40000"/>
              </a:spcBef>
              <a:spcAft>
                <a:spcPct val="40000"/>
              </a:spcAft>
              <a:buClr>
                <a:schemeClr val="accent6">
                  <a:lumMod val="75000"/>
                </a:schemeClr>
              </a:buClr>
            </a:pPr>
            <a:endParaRPr lang="en-US" dirty="0"/>
          </a:p>
        </p:txBody>
      </p:sp>
    </p:spTree>
    <p:extLst>
      <p:ext uri="{BB962C8B-B14F-4D97-AF65-F5344CB8AC3E}">
        <p14:creationId xmlns:p14="http://schemas.microsoft.com/office/powerpoint/2010/main" val="3289314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diamond(in)">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33187">
                                            <p:txEl>
                                              <p:pRg st="1" end="1"/>
                                            </p:txEl>
                                          </p:spTgt>
                                        </p:tgtEl>
                                        <p:attrNameLst>
                                          <p:attrName>style.visibility</p:attrName>
                                        </p:attrNameLst>
                                      </p:cBhvr>
                                      <p:to>
                                        <p:strVal val="visible"/>
                                      </p:to>
                                    </p:set>
                                    <p:animEffect transition="in" filter="diamond(in)">
                                      <p:cBhvr>
                                        <p:cTn id="12" dur="500"/>
                                        <p:tgtEl>
                                          <p:spTgt spid="733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746" y="762000"/>
            <a:ext cx="6023054" cy="529122"/>
          </a:xfrm>
        </p:spPr>
        <p:txBody>
          <a:bodyPr>
            <a:noAutofit/>
          </a:bodyPr>
          <a:lstStyle/>
          <a:p>
            <a:pPr algn="ctr"/>
            <a:r>
              <a:rPr lang="en-US" sz="3600" dirty="0">
                <a:solidFill>
                  <a:schemeClr val="bg1"/>
                </a:solidFill>
              </a:rPr>
              <a:t>Excellence and corruption in Colombia</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60570943"/>
              </p:ext>
            </p:extLst>
          </p:nvPr>
        </p:nvGraphicFramePr>
        <p:xfrm>
          <a:off x="0" y="1637372"/>
          <a:ext cx="9144000" cy="4363380"/>
        </p:xfrm>
        <a:graphic>
          <a:graphicData uri="http://schemas.openxmlformats.org/drawingml/2006/table">
            <a:tbl>
              <a:tblPr firstRow="1" bandRow="1">
                <a:tableStyleId>{74C1A8A3-306A-4EB7-A6B1-4F7E0EB9C5D6}</a:tableStyleId>
              </a:tblPr>
              <a:tblGrid>
                <a:gridCol w="2286000">
                  <a:extLst>
                    <a:ext uri="{9D8B030D-6E8A-4147-A177-3AD203B41FA5}">
                      <a16:colId xmlns="" xmlns:a16="http://schemas.microsoft.com/office/drawing/2014/main" val="20000"/>
                    </a:ext>
                  </a:extLst>
                </a:gridCol>
                <a:gridCol w="2286000">
                  <a:extLst>
                    <a:ext uri="{9D8B030D-6E8A-4147-A177-3AD203B41FA5}">
                      <a16:colId xmlns="" xmlns:a16="http://schemas.microsoft.com/office/drawing/2014/main" val="20001"/>
                    </a:ext>
                  </a:extLst>
                </a:gridCol>
                <a:gridCol w="2286000">
                  <a:extLst>
                    <a:ext uri="{9D8B030D-6E8A-4147-A177-3AD203B41FA5}">
                      <a16:colId xmlns="" xmlns:a16="http://schemas.microsoft.com/office/drawing/2014/main" val="20002"/>
                    </a:ext>
                  </a:extLst>
                </a:gridCol>
                <a:gridCol w="2286000">
                  <a:extLst>
                    <a:ext uri="{9D8B030D-6E8A-4147-A177-3AD203B41FA5}">
                      <a16:colId xmlns="" xmlns:a16="http://schemas.microsoft.com/office/drawing/2014/main" val="20003"/>
                    </a:ext>
                  </a:extLst>
                </a:gridCol>
              </a:tblGrid>
              <a:tr h="436338">
                <a:tc>
                  <a:txBody>
                    <a:bodyPr/>
                    <a:lstStyle/>
                    <a:p>
                      <a:pPr algn="ctr"/>
                      <a:r>
                        <a:rPr lang="en-US" sz="1500" dirty="0">
                          <a:solidFill>
                            <a:srgbClr val="002060"/>
                          </a:solidFill>
                        </a:rPr>
                        <a:t>University</a:t>
                      </a:r>
                    </a:p>
                  </a:txBody>
                  <a:tcPr marL="63305" marR="63305" marT="34290" marB="34290">
                    <a:solidFill>
                      <a:srgbClr val="0070C0"/>
                    </a:solidFill>
                  </a:tcPr>
                </a:tc>
                <a:tc>
                  <a:txBody>
                    <a:bodyPr/>
                    <a:lstStyle/>
                    <a:p>
                      <a:pPr algn="ctr"/>
                      <a:r>
                        <a:rPr lang="en-US" sz="1500" dirty="0">
                          <a:solidFill>
                            <a:srgbClr val="002060"/>
                          </a:solidFill>
                        </a:rPr>
                        <a:t>Corruption</a:t>
                      </a:r>
                      <a:r>
                        <a:rPr lang="en-US" sz="1500" baseline="0" dirty="0">
                          <a:solidFill>
                            <a:srgbClr val="002060"/>
                          </a:solidFill>
                        </a:rPr>
                        <a:t> </a:t>
                      </a:r>
                      <a:r>
                        <a:rPr lang="en-US" sz="1500" dirty="0">
                          <a:solidFill>
                            <a:srgbClr val="002060"/>
                          </a:solidFill>
                        </a:rPr>
                        <a:t>ranking</a:t>
                      </a:r>
                    </a:p>
                  </a:txBody>
                  <a:tcPr marL="63305" marR="63305" marT="34290" marB="34290">
                    <a:solidFill>
                      <a:srgbClr val="0070C0"/>
                    </a:solidFill>
                  </a:tcPr>
                </a:tc>
                <a:tc>
                  <a:txBody>
                    <a:bodyPr/>
                    <a:lstStyle/>
                    <a:p>
                      <a:pPr algn="ctr"/>
                      <a:r>
                        <a:rPr lang="en-US" sz="1500" dirty="0">
                          <a:solidFill>
                            <a:srgbClr val="002060"/>
                          </a:solidFill>
                        </a:rPr>
                        <a:t>Excellence </a:t>
                      </a:r>
                      <a:r>
                        <a:rPr lang="en-US" sz="1500" baseline="0" dirty="0">
                          <a:solidFill>
                            <a:srgbClr val="002060"/>
                          </a:solidFill>
                        </a:rPr>
                        <a:t>ranking</a:t>
                      </a:r>
                      <a:endParaRPr lang="en-US" sz="1500" dirty="0">
                        <a:solidFill>
                          <a:srgbClr val="002060"/>
                        </a:solidFill>
                      </a:endParaRPr>
                    </a:p>
                  </a:txBody>
                  <a:tcPr marL="63305" marR="63305" marT="34290" marB="34290">
                    <a:solidFill>
                      <a:srgbClr val="0070C0"/>
                    </a:solidFill>
                  </a:tcPr>
                </a:tc>
                <a:tc>
                  <a:txBody>
                    <a:bodyPr/>
                    <a:lstStyle/>
                    <a:p>
                      <a:pPr algn="ctr"/>
                      <a:r>
                        <a:rPr lang="en-US" sz="1500" dirty="0">
                          <a:solidFill>
                            <a:srgbClr val="002060"/>
                          </a:solidFill>
                        </a:rPr>
                        <a:t>Status</a:t>
                      </a:r>
                    </a:p>
                  </a:txBody>
                  <a:tcPr marL="63305" marR="63305" marT="34290" marB="34290">
                    <a:solidFill>
                      <a:srgbClr val="0070C0"/>
                    </a:solidFill>
                  </a:tcPr>
                </a:tc>
                <a:extLst>
                  <a:ext uri="{0D108BD9-81ED-4DB2-BD59-A6C34878D82A}">
                    <a16:rowId xmlns="" xmlns:a16="http://schemas.microsoft.com/office/drawing/2014/main" val="10000"/>
                  </a:ext>
                </a:extLst>
              </a:tr>
              <a:tr h="436338">
                <a:tc>
                  <a:txBody>
                    <a:bodyPr/>
                    <a:lstStyle/>
                    <a:p>
                      <a:pPr algn="l"/>
                      <a:r>
                        <a:rPr lang="en-US" sz="1400" dirty="0"/>
                        <a:t>U</a:t>
                      </a:r>
                      <a:r>
                        <a:rPr lang="en-US" sz="1400" baseline="0" dirty="0"/>
                        <a:t> </a:t>
                      </a:r>
                      <a:r>
                        <a:rPr lang="en-US" sz="1400" dirty="0"/>
                        <a:t> </a:t>
                      </a:r>
                      <a:r>
                        <a:rPr lang="en-US" sz="1400" dirty="0" err="1"/>
                        <a:t>Externado</a:t>
                      </a:r>
                      <a:r>
                        <a:rPr lang="en-US" sz="1400" dirty="0"/>
                        <a:t> de Colombia</a:t>
                      </a:r>
                    </a:p>
                  </a:txBody>
                  <a:tcPr marL="63305" marR="63305" marT="34290" marB="34290">
                    <a:noFill/>
                  </a:tcPr>
                </a:tc>
                <a:tc>
                  <a:txBody>
                    <a:bodyPr/>
                    <a:lstStyle/>
                    <a:p>
                      <a:pPr algn="ctr"/>
                      <a:r>
                        <a:rPr lang="en-US" sz="1400" dirty="0"/>
                        <a:t>1</a:t>
                      </a:r>
                    </a:p>
                  </a:txBody>
                  <a:tcPr marL="63305" marR="63305" marT="34290" marB="34290">
                    <a:solidFill>
                      <a:srgbClr val="C9DAE4"/>
                    </a:solidFill>
                  </a:tcPr>
                </a:tc>
                <a:tc>
                  <a:txBody>
                    <a:bodyPr/>
                    <a:lstStyle/>
                    <a:p>
                      <a:pPr algn="ctr"/>
                      <a:r>
                        <a:rPr lang="en-US" sz="1400" dirty="0"/>
                        <a:t>15</a:t>
                      </a:r>
                    </a:p>
                  </a:txBody>
                  <a:tcPr marL="63305" marR="63305" marT="34290" marB="34290">
                    <a:solidFill>
                      <a:srgbClr val="C9DAE4"/>
                    </a:solidFill>
                  </a:tcPr>
                </a:tc>
                <a:tc>
                  <a:txBody>
                    <a:bodyPr/>
                    <a:lstStyle/>
                    <a:p>
                      <a:pPr algn="ctr"/>
                      <a:r>
                        <a:rPr lang="en-US" sz="1400" dirty="0"/>
                        <a:t>Private</a:t>
                      </a:r>
                    </a:p>
                  </a:txBody>
                  <a:tcPr marL="63305" marR="63305" marT="34290" marB="34290">
                    <a:solidFill>
                      <a:srgbClr val="C9DAE4"/>
                    </a:solidFill>
                  </a:tcPr>
                </a:tc>
                <a:extLst>
                  <a:ext uri="{0D108BD9-81ED-4DB2-BD59-A6C34878D82A}">
                    <a16:rowId xmlns="" xmlns:a16="http://schemas.microsoft.com/office/drawing/2014/main" val="10001"/>
                  </a:ext>
                </a:extLst>
              </a:tr>
              <a:tr h="436338">
                <a:tc>
                  <a:txBody>
                    <a:bodyPr/>
                    <a:lstStyle/>
                    <a:p>
                      <a:pPr algn="l"/>
                      <a:r>
                        <a:rPr lang="en-US" sz="1400" dirty="0"/>
                        <a:t>U. </a:t>
                      </a:r>
                      <a:r>
                        <a:rPr lang="en-US" sz="1400" dirty="0" err="1"/>
                        <a:t>Pontificia</a:t>
                      </a:r>
                      <a:r>
                        <a:rPr lang="en-US" sz="1400" dirty="0"/>
                        <a:t> </a:t>
                      </a:r>
                      <a:r>
                        <a:rPr lang="en-US" sz="1400" dirty="0" err="1"/>
                        <a:t>Javeriana</a:t>
                      </a:r>
                      <a:endParaRPr lang="en-US" sz="1400" dirty="0"/>
                    </a:p>
                  </a:txBody>
                  <a:tcPr marL="63305" marR="63305" marT="34290" marB="34290"/>
                </a:tc>
                <a:tc>
                  <a:txBody>
                    <a:bodyPr/>
                    <a:lstStyle/>
                    <a:p>
                      <a:pPr algn="ctr"/>
                      <a:r>
                        <a:rPr lang="en-US" sz="1400" dirty="0"/>
                        <a:t>2</a:t>
                      </a:r>
                    </a:p>
                  </a:txBody>
                  <a:tcPr marL="63305" marR="63305" marT="34290" marB="34290"/>
                </a:tc>
                <a:tc>
                  <a:txBody>
                    <a:bodyPr/>
                    <a:lstStyle/>
                    <a:p>
                      <a:pPr algn="ctr"/>
                      <a:r>
                        <a:rPr lang="en-US" sz="1400" dirty="0"/>
                        <a:t>7</a:t>
                      </a:r>
                    </a:p>
                  </a:txBody>
                  <a:tcPr marL="63305" marR="63305" marT="34290" marB="34290"/>
                </a:tc>
                <a:tc>
                  <a:txBody>
                    <a:bodyPr/>
                    <a:lstStyle/>
                    <a:p>
                      <a:pPr algn="ctr"/>
                      <a:r>
                        <a:rPr lang="en-US" sz="1400" dirty="0"/>
                        <a:t>Private</a:t>
                      </a:r>
                    </a:p>
                  </a:txBody>
                  <a:tcPr marL="63305" marR="63305" marT="34290" marB="34290"/>
                </a:tc>
                <a:extLst>
                  <a:ext uri="{0D108BD9-81ED-4DB2-BD59-A6C34878D82A}">
                    <a16:rowId xmlns="" xmlns:a16="http://schemas.microsoft.com/office/drawing/2014/main" val="10002"/>
                  </a:ext>
                </a:extLst>
              </a:tr>
              <a:tr h="436338">
                <a:tc>
                  <a:txBody>
                    <a:bodyPr/>
                    <a:lstStyle/>
                    <a:p>
                      <a:pPr algn="l"/>
                      <a:r>
                        <a:rPr lang="en-US" sz="1400" dirty="0"/>
                        <a:t>U Los Andes</a:t>
                      </a:r>
                    </a:p>
                  </a:txBody>
                  <a:tcPr marL="63305" marR="63305" marT="34290" marB="34290">
                    <a:solidFill>
                      <a:srgbClr val="C9DAE4"/>
                    </a:solidFill>
                  </a:tcPr>
                </a:tc>
                <a:tc>
                  <a:txBody>
                    <a:bodyPr/>
                    <a:lstStyle/>
                    <a:p>
                      <a:pPr algn="ctr"/>
                      <a:r>
                        <a:rPr lang="en-US" sz="1400" dirty="0"/>
                        <a:t>3</a:t>
                      </a:r>
                    </a:p>
                  </a:txBody>
                  <a:tcPr marL="63305" marR="63305" marT="34290" marB="34290">
                    <a:solidFill>
                      <a:srgbClr val="C9DAE4"/>
                    </a:solidFill>
                  </a:tcPr>
                </a:tc>
                <a:tc>
                  <a:txBody>
                    <a:bodyPr/>
                    <a:lstStyle/>
                    <a:p>
                      <a:pPr algn="ctr"/>
                      <a:r>
                        <a:rPr lang="en-US" sz="1400" dirty="0"/>
                        <a:t>1</a:t>
                      </a:r>
                    </a:p>
                  </a:txBody>
                  <a:tcPr marL="63305" marR="63305" marT="34290" marB="34290">
                    <a:solidFill>
                      <a:srgbClr val="C9DAE4"/>
                    </a:solidFill>
                  </a:tcPr>
                </a:tc>
                <a:tc>
                  <a:txBody>
                    <a:bodyPr/>
                    <a:lstStyle/>
                    <a:p>
                      <a:pPr algn="ctr"/>
                      <a:r>
                        <a:rPr lang="en-US" sz="1400" dirty="0"/>
                        <a:t>Private</a:t>
                      </a:r>
                    </a:p>
                  </a:txBody>
                  <a:tcPr marL="63305" marR="63305" marT="34290" marB="34290">
                    <a:solidFill>
                      <a:srgbClr val="C9DAE4"/>
                    </a:solidFill>
                  </a:tcPr>
                </a:tc>
                <a:extLst>
                  <a:ext uri="{0D108BD9-81ED-4DB2-BD59-A6C34878D82A}">
                    <a16:rowId xmlns="" xmlns:a16="http://schemas.microsoft.com/office/drawing/2014/main" val="10003"/>
                  </a:ext>
                </a:extLst>
              </a:tr>
              <a:tr h="436338">
                <a:tc>
                  <a:txBody>
                    <a:bodyPr/>
                    <a:lstStyle/>
                    <a:p>
                      <a:pPr algn="l"/>
                      <a:r>
                        <a:rPr lang="en-US" sz="1400" dirty="0"/>
                        <a:t>U Santo </a:t>
                      </a:r>
                      <a:r>
                        <a:rPr lang="en-US" sz="1400" dirty="0" err="1"/>
                        <a:t>Tómas</a:t>
                      </a:r>
                      <a:endParaRPr lang="en-US" sz="1400" dirty="0"/>
                    </a:p>
                  </a:txBody>
                  <a:tcPr marL="63305" marR="63305" marT="34290" marB="34290"/>
                </a:tc>
                <a:tc>
                  <a:txBody>
                    <a:bodyPr/>
                    <a:lstStyle/>
                    <a:p>
                      <a:pPr algn="ctr"/>
                      <a:r>
                        <a:rPr lang="en-US" sz="1400" dirty="0"/>
                        <a:t>4</a:t>
                      </a:r>
                    </a:p>
                  </a:txBody>
                  <a:tcPr marL="63305" marR="63305" marT="34290" marB="34290"/>
                </a:tc>
                <a:tc>
                  <a:txBody>
                    <a:bodyPr/>
                    <a:lstStyle/>
                    <a:p>
                      <a:pPr algn="ctr"/>
                      <a:r>
                        <a:rPr lang="en-US" sz="1400" dirty="0"/>
                        <a:t>49</a:t>
                      </a:r>
                    </a:p>
                  </a:txBody>
                  <a:tcPr marL="63305" marR="63305" marT="34290" marB="34290"/>
                </a:tc>
                <a:tc>
                  <a:txBody>
                    <a:bodyPr/>
                    <a:lstStyle/>
                    <a:p>
                      <a:pPr algn="ctr"/>
                      <a:r>
                        <a:rPr lang="en-US" sz="1400" dirty="0"/>
                        <a:t>Private</a:t>
                      </a:r>
                    </a:p>
                  </a:txBody>
                  <a:tcPr marL="63305" marR="63305" marT="34290" marB="34290"/>
                </a:tc>
                <a:extLst>
                  <a:ext uri="{0D108BD9-81ED-4DB2-BD59-A6C34878D82A}">
                    <a16:rowId xmlns="" xmlns:a16="http://schemas.microsoft.com/office/drawing/2014/main" val="10004"/>
                  </a:ext>
                </a:extLst>
              </a:tr>
              <a:tr h="436338">
                <a:tc>
                  <a:txBody>
                    <a:bodyPr/>
                    <a:lstStyle/>
                    <a:p>
                      <a:pPr algn="l"/>
                      <a:r>
                        <a:rPr lang="en-US" sz="1400" dirty="0"/>
                        <a:t>U </a:t>
                      </a:r>
                      <a:r>
                        <a:rPr lang="en-US" sz="1400" dirty="0" err="1"/>
                        <a:t>Nacional</a:t>
                      </a:r>
                      <a:r>
                        <a:rPr lang="en-US" sz="1400" baseline="0" dirty="0"/>
                        <a:t> de Colombia</a:t>
                      </a:r>
                      <a:endParaRPr lang="en-US" sz="1400" dirty="0"/>
                    </a:p>
                  </a:txBody>
                  <a:tcPr marL="63305" marR="63305" marT="34290" marB="34290">
                    <a:solidFill>
                      <a:srgbClr val="C9DAE4"/>
                    </a:solidFill>
                  </a:tcPr>
                </a:tc>
                <a:tc>
                  <a:txBody>
                    <a:bodyPr/>
                    <a:lstStyle/>
                    <a:p>
                      <a:pPr algn="ctr"/>
                      <a:r>
                        <a:rPr lang="en-US" sz="1400" dirty="0"/>
                        <a:t>5</a:t>
                      </a:r>
                    </a:p>
                  </a:txBody>
                  <a:tcPr marL="63305" marR="63305" marT="34290" marB="34290">
                    <a:solidFill>
                      <a:srgbClr val="C9DAE4"/>
                    </a:solidFill>
                  </a:tcPr>
                </a:tc>
                <a:tc>
                  <a:txBody>
                    <a:bodyPr/>
                    <a:lstStyle/>
                    <a:p>
                      <a:pPr algn="ctr"/>
                      <a:r>
                        <a:rPr lang="en-US" sz="1400" dirty="0"/>
                        <a:t>2</a:t>
                      </a:r>
                    </a:p>
                  </a:txBody>
                  <a:tcPr marL="63305" marR="63305" marT="34290" marB="34290">
                    <a:solidFill>
                      <a:srgbClr val="C9DAE4"/>
                    </a:solidFill>
                  </a:tcPr>
                </a:tc>
                <a:tc>
                  <a:txBody>
                    <a:bodyPr/>
                    <a:lstStyle/>
                    <a:p>
                      <a:pPr algn="ctr"/>
                      <a:r>
                        <a:rPr lang="en-US" sz="1400" dirty="0"/>
                        <a:t>Public</a:t>
                      </a:r>
                    </a:p>
                  </a:txBody>
                  <a:tcPr marL="63305" marR="63305" marT="34290" marB="34290">
                    <a:solidFill>
                      <a:srgbClr val="C9DAE4"/>
                    </a:solidFill>
                  </a:tcPr>
                </a:tc>
                <a:extLst>
                  <a:ext uri="{0D108BD9-81ED-4DB2-BD59-A6C34878D82A}">
                    <a16:rowId xmlns="" xmlns:a16="http://schemas.microsoft.com/office/drawing/2014/main" val="10005"/>
                  </a:ext>
                </a:extLst>
              </a:tr>
              <a:tr h="436338">
                <a:tc>
                  <a:txBody>
                    <a:bodyPr/>
                    <a:lstStyle/>
                    <a:p>
                      <a:pPr algn="l"/>
                      <a:r>
                        <a:rPr lang="en-US" sz="1400" dirty="0"/>
                        <a:t>U </a:t>
                      </a:r>
                      <a:r>
                        <a:rPr lang="en-US" sz="1400" dirty="0" err="1"/>
                        <a:t>Libre</a:t>
                      </a:r>
                      <a:endParaRPr lang="en-US" sz="1400" dirty="0"/>
                    </a:p>
                  </a:txBody>
                  <a:tcPr marL="63305" marR="63305" marT="34290" marB="34290"/>
                </a:tc>
                <a:tc>
                  <a:txBody>
                    <a:bodyPr/>
                    <a:lstStyle/>
                    <a:p>
                      <a:pPr algn="ctr"/>
                      <a:r>
                        <a:rPr lang="en-US" sz="1400" dirty="0"/>
                        <a:t>5</a:t>
                      </a:r>
                    </a:p>
                  </a:txBody>
                  <a:tcPr marL="63305" marR="63305" marT="34290" marB="34290"/>
                </a:tc>
                <a:tc>
                  <a:txBody>
                    <a:bodyPr/>
                    <a:lstStyle/>
                    <a:p>
                      <a:pPr algn="ctr"/>
                      <a:r>
                        <a:rPr lang="en-US" sz="1400" dirty="0"/>
                        <a:t>50-100</a:t>
                      </a:r>
                    </a:p>
                  </a:txBody>
                  <a:tcPr marL="63305" marR="63305" marT="34290" marB="34290"/>
                </a:tc>
                <a:tc>
                  <a:txBody>
                    <a:bodyPr/>
                    <a:lstStyle/>
                    <a:p>
                      <a:pPr algn="ctr"/>
                      <a:r>
                        <a:rPr lang="en-US" sz="1400" dirty="0"/>
                        <a:t>Private</a:t>
                      </a:r>
                    </a:p>
                  </a:txBody>
                  <a:tcPr marL="63305" marR="63305" marT="34290" marB="34290"/>
                </a:tc>
                <a:extLst>
                  <a:ext uri="{0D108BD9-81ED-4DB2-BD59-A6C34878D82A}">
                    <a16:rowId xmlns="" xmlns:a16="http://schemas.microsoft.com/office/drawing/2014/main" val="10006"/>
                  </a:ext>
                </a:extLst>
              </a:tr>
              <a:tr h="436338">
                <a:tc>
                  <a:txBody>
                    <a:bodyPr/>
                    <a:lstStyle/>
                    <a:p>
                      <a:pPr algn="l"/>
                      <a:r>
                        <a:rPr lang="en-US" sz="1400" dirty="0"/>
                        <a:t>U del Rosario</a:t>
                      </a:r>
                    </a:p>
                  </a:txBody>
                  <a:tcPr marL="63305" marR="63305" marT="34290" marB="34290">
                    <a:solidFill>
                      <a:srgbClr val="C9DAE4"/>
                    </a:solidFill>
                  </a:tcPr>
                </a:tc>
                <a:tc>
                  <a:txBody>
                    <a:bodyPr/>
                    <a:lstStyle/>
                    <a:p>
                      <a:pPr algn="ctr"/>
                      <a:r>
                        <a:rPr lang="en-US" sz="1400" dirty="0"/>
                        <a:t>7</a:t>
                      </a:r>
                    </a:p>
                  </a:txBody>
                  <a:tcPr marL="63305" marR="63305" marT="34290" marB="34290">
                    <a:solidFill>
                      <a:srgbClr val="C9DAE4"/>
                    </a:solidFill>
                  </a:tcPr>
                </a:tc>
                <a:tc>
                  <a:txBody>
                    <a:bodyPr/>
                    <a:lstStyle/>
                    <a:p>
                      <a:pPr algn="ctr"/>
                      <a:r>
                        <a:rPr lang="en-US" sz="1400" dirty="0"/>
                        <a:t>3</a:t>
                      </a:r>
                    </a:p>
                  </a:txBody>
                  <a:tcPr marL="63305" marR="63305" marT="34290" marB="34290">
                    <a:solidFill>
                      <a:srgbClr val="C9DAE4"/>
                    </a:solidFill>
                  </a:tcPr>
                </a:tc>
                <a:tc>
                  <a:txBody>
                    <a:bodyPr/>
                    <a:lstStyle/>
                    <a:p>
                      <a:pPr algn="ctr"/>
                      <a:r>
                        <a:rPr lang="en-US" sz="1400" dirty="0"/>
                        <a:t>Private</a:t>
                      </a:r>
                    </a:p>
                  </a:txBody>
                  <a:tcPr marL="63305" marR="63305" marT="34290" marB="34290">
                    <a:solidFill>
                      <a:srgbClr val="C9DAE4"/>
                    </a:solidFill>
                  </a:tcPr>
                </a:tc>
                <a:extLst>
                  <a:ext uri="{0D108BD9-81ED-4DB2-BD59-A6C34878D82A}">
                    <a16:rowId xmlns="" xmlns:a16="http://schemas.microsoft.com/office/drawing/2014/main" val="10007"/>
                  </a:ext>
                </a:extLst>
              </a:tr>
              <a:tr h="436338">
                <a:tc>
                  <a:txBody>
                    <a:bodyPr/>
                    <a:lstStyle/>
                    <a:p>
                      <a:pPr algn="l"/>
                      <a:r>
                        <a:rPr lang="en-US" sz="1400" dirty="0"/>
                        <a:t>U de Antioquia</a:t>
                      </a:r>
                    </a:p>
                  </a:txBody>
                  <a:tcPr marL="63305" marR="63305" marT="34290" marB="34290"/>
                </a:tc>
                <a:tc>
                  <a:txBody>
                    <a:bodyPr/>
                    <a:lstStyle/>
                    <a:p>
                      <a:pPr algn="ctr"/>
                      <a:r>
                        <a:rPr lang="en-US" sz="1400" dirty="0"/>
                        <a:t>8</a:t>
                      </a:r>
                    </a:p>
                  </a:txBody>
                  <a:tcPr marL="63305" marR="63305" marT="34290" marB="34290"/>
                </a:tc>
                <a:tc>
                  <a:txBody>
                    <a:bodyPr/>
                    <a:lstStyle/>
                    <a:p>
                      <a:pPr algn="ctr"/>
                      <a:r>
                        <a:rPr lang="en-US" sz="1400" dirty="0"/>
                        <a:t>6</a:t>
                      </a:r>
                    </a:p>
                  </a:txBody>
                  <a:tcPr marL="63305" marR="63305" marT="34290" marB="34290"/>
                </a:tc>
                <a:tc>
                  <a:txBody>
                    <a:bodyPr/>
                    <a:lstStyle/>
                    <a:p>
                      <a:pPr algn="ctr"/>
                      <a:r>
                        <a:rPr lang="en-US" sz="1400" dirty="0"/>
                        <a:t>Public</a:t>
                      </a:r>
                    </a:p>
                  </a:txBody>
                  <a:tcPr marL="63305" marR="63305" marT="34290" marB="34290"/>
                </a:tc>
                <a:extLst>
                  <a:ext uri="{0D108BD9-81ED-4DB2-BD59-A6C34878D82A}">
                    <a16:rowId xmlns="" xmlns:a16="http://schemas.microsoft.com/office/drawing/2014/main" val="10008"/>
                  </a:ext>
                </a:extLst>
              </a:tr>
              <a:tr h="436338">
                <a:tc>
                  <a:txBody>
                    <a:bodyPr/>
                    <a:lstStyle/>
                    <a:p>
                      <a:pPr algn="l"/>
                      <a:r>
                        <a:rPr lang="en-US" sz="1400" dirty="0"/>
                        <a:t>U del Norte</a:t>
                      </a:r>
                    </a:p>
                  </a:txBody>
                  <a:tcPr marL="63305" marR="63305" marT="34290" marB="34290">
                    <a:solidFill>
                      <a:srgbClr val="C9DAE4"/>
                    </a:solidFill>
                  </a:tcPr>
                </a:tc>
                <a:tc>
                  <a:txBody>
                    <a:bodyPr/>
                    <a:lstStyle/>
                    <a:p>
                      <a:pPr algn="ctr"/>
                      <a:r>
                        <a:rPr lang="en-US" sz="1400" dirty="0"/>
                        <a:t>8</a:t>
                      </a:r>
                    </a:p>
                  </a:txBody>
                  <a:tcPr marL="63305" marR="63305" marT="34290" marB="34290">
                    <a:solidFill>
                      <a:srgbClr val="C9DAE4"/>
                    </a:solidFill>
                  </a:tcPr>
                </a:tc>
                <a:tc>
                  <a:txBody>
                    <a:bodyPr/>
                    <a:lstStyle/>
                    <a:p>
                      <a:pPr algn="ctr"/>
                      <a:r>
                        <a:rPr lang="en-US" sz="1400" dirty="0"/>
                        <a:t>11</a:t>
                      </a:r>
                    </a:p>
                  </a:txBody>
                  <a:tcPr marL="63305" marR="63305" marT="34290" marB="34290">
                    <a:solidFill>
                      <a:srgbClr val="C9DAE4"/>
                    </a:solidFill>
                  </a:tcPr>
                </a:tc>
                <a:tc>
                  <a:txBody>
                    <a:bodyPr/>
                    <a:lstStyle/>
                    <a:p>
                      <a:pPr algn="ctr"/>
                      <a:r>
                        <a:rPr lang="en-US" sz="1400" dirty="0"/>
                        <a:t>Private</a:t>
                      </a:r>
                    </a:p>
                  </a:txBody>
                  <a:tcPr marL="63305" marR="63305" marT="34290" marB="34290">
                    <a:solidFill>
                      <a:srgbClr val="C9DAE4"/>
                    </a:solidFill>
                  </a:tcP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18619581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0000"/>
          </a:lnSpc>
          <a:spcBef>
            <a:spcPct val="20000"/>
          </a:spcBef>
          <a:spcAft>
            <a:spcPct val="0"/>
          </a:spcAft>
          <a:buClr>
            <a:schemeClr val="bg1"/>
          </a:buClr>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0000"/>
          </a:lnSpc>
          <a:spcBef>
            <a:spcPct val="20000"/>
          </a:spcBef>
          <a:spcAft>
            <a:spcPct val="0"/>
          </a:spcAft>
          <a:buClr>
            <a:schemeClr val="bg1"/>
          </a:buClr>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167731</TotalTime>
  <Words>762</Words>
  <Application>Microsoft Office PowerPoint</Application>
  <PresentationFormat>On-screen Show (4:3)</PresentationFormat>
  <Paragraphs>212</Paragraphs>
  <Slides>30</Slides>
  <Notes>22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ＭＳ Ｐゴシック</vt:lpstr>
      <vt:lpstr>Arial</vt:lpstr>
      <vt:lpstr>Calibri</vt:lpstr>
      <vt:lpstr>Impact</vt:lpstr>
      <vt:lpstr>Lucida Grande</vt:lpstr>
      <vt:lpstr>News Gothic MT</vt:lpstr>
      <vt:lpstr>PMingLiU</vt:lpstr>
      <vt:lpstr>PMingLiU</vt:lpstr>
      <vt:lpstr>Times</vt:lpstr>
      <vt:lpstr>Times New Roman</vt:lpstr>
      <vt:lpstr>Wingdings 2</vt:lpstr>
      <vt:lpstr>Custom Design</vt:lpstr>
      <vt:lpstr>Breeze</vt:lpstr>
      <vt:lpstr> </vt:lpstr>
      <vt:lpstr>PowerPoint Presentation</vt:lpstr>
      <vt:lpstr>PowerPoint Presentation</vt:lpstr>
      <vt:lpstr>PowerPoint Presentation</vt:lpstr>
      <vt:lpstr>Pitfalls of cultural diversity</vt:lpstr>
      <vt:lpstr>Segregation</vt:lpstr>
      <vt:lpstr>Effects of caste identity  on academic performance</vt:lpstr>
      <vt:lpstr>Corruption</vt:lpstr>
      <vt:lpstr>Excellence and corruption in Colombia</vt:lpstr>
      <vt:lpstr>Risks</vt:lpstr>
      <vt:lpstr>PowerPoint Presentation</vt:lpstr>
      <vt:lpstr>Core QA Principles</vt:lpstr>
      <vt:lpstr>QA for Borderless Institutions / Programs</vt:lpstr>
      <vt:lpstr>Role of QA in an International Perspective</vt:lpstr>
      <vt:lpstr>Role of QA in an International Perspective</vt:lpstr>
      <vt:lpstr>         </vt:lpstr>
      <vt:lpstr>Quizz</vt:lpstr>
      <vt:lpstr>PowerPoint Presentation</vt:lpstr>
      <vt:lpstr>Educational Neuroscience</vt:lpstr>
      <vt:lpstr>Learning is not a spectator sport</vt:lpstr>
      <vt:lpstr>Student-Centered Learrning</vt:lpstr>
      <vt:lpstr>PowerPoint Presentation</vt:lpstr>
      <vt:lpstr>Culture is multi-dimensional</vt:lpstr>
      <vt:lpstr>PowerPoint Presentation</vt:lpstr>
      <vt:lpstr>Multi-disciplinarity</vt:lpstr>
      <vt:lpstr>PowerPoint Presentation</vt:lpstr>
      <vt:lpstr>Olin College of Engineering</vt:lpstr>
      <vt:lpstr>PowerPoint Presentation</vt:lpstr>
      <vt:lpstr>PowerPoint Presentation</vt:lpstr>
      <vt:lpstr>PowerPoint Presentation</vt:lpstr>
    </vt:vector>
  </TitlesOfParts>
  <Company>World Bank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 World Bank</dc:title>
  <dc:creator>Richard Hopper</dc:creator>
  <cp:lastModifiedBy>DELL</cp:lastModifiedBy>
  <cp:revision>2636</cp:revision>
  <cp:lastPrinted>2017-02-28T21:47:42Z</cp:lastPrinted>
  <dcterms:created xsi:type="dcterms:W3CDTF">2005-11-20T22:46:04Z</dcterms:created>
  <dcterms:modified xsi:type="dcterms:W3CDTF">2019-05-29T05:22:08Z</dcterms:modified>
</cp:coreProperties>
</file>